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61" r:id="rId6"/>
    <p:sldId id="263" r:id="rId7"/>
    <p:sldId id="316" r:id="rId8"/>
    <p:sldId id="265" r:id="rId9"/>
    <p:sldId id="262" r:id="rId10"/>
    <p:sldId id="266" r:id="rId11"/>
    <p:sldId id="267" r:id="rId12"/>
    <p:sldId id="268" r:id="rId13"/>
    <p:sldId id="313" r:id="rId14"/>
    <p:sldId id="270" r:id="rId15"/>
    <p:sldId id="271" r:id="rId16"/>
    <p:sldId id="314" r:id="rId17"/>
    <p:sldId id="274" r:id="rId18"/>
    <p:sldId id="275" r:id="rId19"/>
    <p:sldId id="276" r:id="rId20"/>
    <p:sldId id="284" r:id="rId21"/>
    <p:sldId id="285" r:id="rId22"/>
    <p:sldId id="286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87" r:id="rId34"/>
    <p:sldId id="303" r:id="rId35"/>
    <p:sldId id="315" r:id="rId36"/>
    <p:sldId id="304" r:id="rId37"/>
    <p:sldId id="290" r:id="rId38"/>
    <p:sldId id="308" r:id="rId39"/>
    <p:sldId id="311" r:id="rId40"/>
    <p:sldId id="312" r:id="rId41"/>
    <p:sldId id="309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00FF00"/>
    <a:srgbClr val="000000"/>
    <a:srgbClr val="FF6743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>
      <p:cViewPr>
        <p:scale>
          <a:sx n="90" d="100"/>
          <a:sy n="90" d="100"/>
        </p:scale>
        <p:origin x="-81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C7E8-06D8-4D4D-8E18-CEDF058FF012}" type="datetimeFigureOut">
              <a:rPr lang="it-IT" smtClean="0"/>
              <a:pPr/>
              <a:t>22/07/2014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7469-655A-46F1-A29F-9CB6CDA27846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B7469-655A-46F1-A29F-9CB6CDA2784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B7469-655A-46F1-A29F-9CB6CDA2784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B7469-655A-46F1-A29F-9CB6CDA27846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B7469-655A-46F1-A29F-9CB6CDA27846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B7469-655A-46F1-A29F-9CB6CDA27846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B7469-655A-46F1-A29F-9CB6CDA27846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458200" cy="2057400"/>
          </a:xfrm>
        </p:spPr>
        <p:txBody>
          <a:bodyPr>
            <a:normAutofit/>
          </a:bodyPr>
          <a:lstStyle/>
          <a:p>
            <a:pPr algn="ctr"/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Classificazione Multiclasse</a:t>
            </a:r>
            <a:br>
              <a:rPr lang="it-IT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con</a:t>
            </a:r>
            <a:br>
              <a:rPr lang="it-IT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086600" cy="838200"/>
          </a:xfrm>
        </p:spPr>
        <p:txBody>
          <a:bodyPr>
            <a:normAutofit/>
          </a:bodyPr>
          <a:lstStyle/>
          <a:p>
            <a:pPr algn="l"/>
            <a:r>
              <a:rPr lang="it-IT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Candidato</a:t>
            </a:r>
          </a:p>
          <a:p>
            <a:pPr algn="l"/>
            <a:r>
              <a:rPr lang="it-IT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Federico Corrao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71628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Relatore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it-IT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Ch.mo. Prof. Giosuè Lo Bosco</a:t>
            </a:r>
            <a:endParaRPr kumimoji="0" lang="it-IT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Immagine 2"/>
          <p:cNvPicPr/>
          <p:nvPr/>
        </p:nvPicPr>
        <p:blipFill>
          <a:blip r:embed="rId2" cstate="print"/>
          <a:srcRect t="5727" b="77437"/>
          <a:stretch>
            <a:fillRect/>
          </a:stretch>
        </p:blipFill>
        <p:spPr bwMode="auto">
          <a:xfrm>
            <a:off x="762000" y="0"/>
            <a:ext cx="7540699" cy="17224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19200" y="1524000"/>
            <a:ext cx="66294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SCUOLA DELLE SCIENZE DI BASE E APPLICATE</a:t>
            </a:r>
          </a:p>
          <a:p>
            <a:pPr algn="ctr"/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DIPARTIMENTO DI MATEMATICA E INFORMATICA</a:t>
            </a:r>
            <a:br>
              <a:rPr lang="it-IT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Corso Di Laurea in Informatica</a:t>
            </a:r>
          </a:p>
          <a:p>
            <a:pPr algn="ctr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475" y="3352800"/>
            <a:ext cx="42005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Support Vector Machine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Le </a:t>
            </a:r>
            <a:r>
              <a:rPr lang="it-IT" b="1" dirty="0" smtClean="0"/>
              <a:t>Macchine a Vettori di Supporto </a:t>
            </a:r>
            <a:r>
              <a:rPr lang="it-IT" dirty="0" smtClean="0"/>
              <a:t>sono una tipologia di classificatori </a:t>
            </a:r>
            <a:r>
              <a:rPr lang="it-IT" b="1" dirty="0" smtClean="0"/>
              <a:t>binari </a:t>
            </a:r>
            <a:r>
              <a:rPr lang="it-IT" dirty="0" smtClean="0"/>
              <a:t>basati su considerazioni di tipo geometrico – sul concetto di </a:t>
            </a:r>
            <a:r>
              <a:rPr lang="it-IT" b="1" dirty="0" smtClean="0"/>
              <a:t>iperpiano </a:t>
            </a:r>
            <a:r>
              <a:rPr lang="it-IT" dirty="0" smtClean="0"/>
              <a:t>di separazione.</a:t>
            </a:r>
            <a:endParaRPr lang="it-IT" b="1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0"/>
            <a:ext cx="6429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04800" y="3352800"/>
            <a:ext cx="533111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2325" y="2667000"/>
            <a:ext cx="1666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0" y="63246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Esempio in R</a:t>
            </a:r>
            <a:r>
              <a:rPr lang="it-IT" baseline="30000" dirty="0" smtClean="0"/>
              <a:t>2</a:t>
            </a:r>
            <a:endParaRPr lang="it-IT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4800600"/>
            <a:ext cx="321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+</a:t>
            </a:r>
            <a:r>
              <a:rPr lang="it-IT" dirty="0" smtClean="0"/>
              <a:t> : Classe dei </a:t>
            </a:r>
            <a:r>
              <a:rPr lang="it-IT" dirty="0" smtClean="0">
                <a:solidFill>
                  <a:srgbClr val="0000CC"/>
                </a:solidFill>
              </a:rPr>
              <a:t>positivi</a:t>
            </a:r>
            <a:r>
              <a:rPr lang="it-IT" dirty="0" smtClean="0"/>
              <a:t> (</a:t>
            </a:r>
            <a:r>
              <a:rPr lang="it-IT" i="1" dirty="0" smtClean="0"/>
              <a:t>y = 1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</a:t>
            </a:r>
            <a:r>
              <a:rPr lang="it-IT" baseline="-25000" dirty="0" smtClean="0"/>
              <a:t>-</a:t>
            </a:r>
            <a:r>
              <a:rPr lang="it-IT" dirty="0" smtClean="0"/>
              <a:t> :  Classe dei </a:t>
            </a:r>
            <a:r>
              <a:rPr lang="it-IT" dirty="0" smtClean="0">
                <a:solidFill>
                  <a:srgbClr val="FF0000"/>
                </a:solidFill>
              </a:rPr>
              <a:t>negativi </a:t>
            </a:r>
            <a:r>
              <a:rPr lang="it-IT" dirty="0" smtClean="0"/>
              <a:t>(</a:t>
            </a:r>
            <a:r>
              <a:rPr lang="it-IT" i="1" dirty="0" smtClean="0"/>
              <a:t>y = -1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Support Vector Machine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Per </a:t>
            </a:r>
            <a:r>
              <a:rPr lang="it-IT" i="1" dirty="0" smtClean="0"/>
              <a:t>d</a:t>
            </a:r>
            <a:r>
              <a:rPr lang="it-IT" dirty="0" smtClean="0"/>
              <a:t> = </a:t>
            </a:r>
            <a:r>
              <a:rPr lang="it-IT" i="1" dirty="0" smtClean="0"/>
              <a:t>1 </a:t>
            </a:r>
            <a:r>
              <a:rPr lang="it-IT" dirty="0" smtClean="0"/>
              <a:t>(spazio uni-dimensionale) è un punto</a:t>
            </a:r>
          </a:p>
          <a:p>
            <a:pPr>
              <a:buNone/>
            </a:pPr>
            <a:r>
              <a:rPr lang="it-IT" dirty="0" smtClean="0"/>
              <a:t>Per </a:t>
            </a:r>
            <a:r>
              <a:rPr lang="it-IT" i="1" dirty="0" smtClean="0"/>
              <a:t>d</a:t>
            </a:r>
            <a:r>
              <a:rPr lang="it-IT" dirty="0" smtClean="0"/>
              <a:t> = </a:t>
            </a:r>
            <a:r>
              <a:rPr lang="it-IT" i="1" dirty="0" smtClean="0"/>
              <a:t>2 </a:t>
            </a:r>
            <a:r>
              <a:rPr lang="it-IT" dirty="0" smtClean="0"/>
              <a:t>(spazio bi-dimensionale) è una retta</a:t>
            </a:r>
          </a:p>
          <a:p>
            <a:pPr>
              <a:buNone/>
            </a:pPr>
            <a:r>
              <a:rPr lang="it-IT" dirty="0" smtClean="0"/>
              <a:t>Per </a:t>
            </a:r>
            <a:r>
              <a:rPr lang="it-IT" i="1" dirty="0" smtClean="0"/>
              <a:t>d</a:t>
            </a:r>
            <a:r>
              <a:rPr lang="it-IT" dirty="0" smtClean="0"/>
              <a:t> = </a:t>
            </a:r>
            <a:r>
              <a:rPr lang="it-IT" i="1" dirty="0" smtClean="0"/>
              <a:t>3 </a:t>
            </a:r>
            <a:r>
              <a:rPr lang="it-IT" dirty="0" smtClean="0"/>
              <a:t>(spazio tri-dimensionale) è un piano; etc.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Divide lo spazio in due </a:t>
            </a:r>
            <a:r>
              <a:rPr lang="it-IT" b="1" dirty="0" smtClean="0"/>
              <a:t>semispazi</a:t>
            </a:r>
            <a:r>
              <a:rPr lang="it-IT" dirty="0" smtClean="0"/>
              <a:t> disgiunti (A, B).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Se è possibile trovare un iperpiano in R</a:t>
            </a:r>
            <a:r>
              <a:rPr lang="it-IT" i="1" baseline="30000" dirty="0" smtClean="0"/>
              <a:t>d</a:t>
            </a:r>
            <a:r>
              <a:rPr lang="it-IT" dirty="0" smtClean="0"/>
              <a:t> tale che</a:t>
            </a:r>
          </a:p>
          <a:p>
            <a:r>
              <a:rPr lang="it-IT" b="1" dirty="0" smtClean="0"/>
              <a:t>Tutti </a:t>
            </a:r>
            <a:r>
              <a:rPr lang="it-IT" dirty="0" smtClean="0"/>
              <a:t>i punti </a:t>
            </a:r>
            <a:r>
              <a:rPr lang="it-IT" b="1" dirty="0" smtClean="0">
                <a:solidFill>
                  <a:srgbClr val="0000CC"/>
                </a:solidFill>
              </a:rPr>
              <a:t>positivi</a:t>
            </a:r>
            <a:r>
              <a:rPr lang="it-IT" b="1" dirty="0" smtClean="0"/>
              <a:t> </a:t>
            </a:r>
            <a:r>
              <a:rPr lang="it-IT" dirty="0" smtClean="0"/>
              <a:t>si trovano nel semispazio A</a:t>
            </a:r>
          </a:p>
          <a:p>
            <a:r>
              <a:rPr lang="it-IT" b="1" dirty="0" smtClean="0"/>
              <a:t>Tutti</a:t>
            </a:r>
            <a:r>
              <a:rPr lang="it-IT" dirty="0" smtClean="0"/>
              <a:t> i punti </a:t>
            </a:r>
            <a:r>
              <a:rPr lang="it-IT" b="1" dirty="0" smtClean="0">
                <a:solidFill>
                  <a:srgbClr val="FF0000"/>
                </a:solidFill>
              </a:rPr>
              <a:t>negativi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si trovano nel semispazio B</a:t>
            </a:r>
          </a:p>
          <a:p>
            <a:pPr>
              <a:buNone/>
            </a:pPr>
            <a:r>
              <a:rPr lang="it-IT" dirty="0" smtClean="0"/>
              <a:t>Allora i punti si dicono </a:t>
            </a:r>
            <a:r>
              <a:rPr lang="it-IT" b="1" dirty="0" smtClean="0"/>
              <a:t>linearmente separabili</a:t>
            </a:r>
            <a:r>
              <a:rPr lang="it-IT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676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12954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Iperpiano</a:t>
            </a:r>
            <a:r>
              <a:rPr lang="it-IT" sz="2400" dirty="0" smtClean="0"/>
              <a:t>:</a:t>
            </a:r>
          </a:p>
          <a:p>
            <a:endParaRPr lang="it-IT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934200" y="2895600"/>
            <a:ext cx="2209800" cy="198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75954" y="4800600"/>
            <a:ext cx="1768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 smtClean="0"/>
              <a:t>Iperpiano in R</a:t>
            </a:r>
            <a:r>
              <a:rPr lang="it-IT" sz="1400" baseline="30000" dirty="0" smtClean="0"/>
              <a:t>2 </a:t>
            </a:r>
            <a:r>
              <a:rPr lang="it-IT" sz="1400" dirty="0" smtClean="0"/>
              <a:t>(retta)</a:t>
            </a:r>
            <a:endParaRPr lang="it-IT" sz="1400" baseline="30000" dirty="0" smtClean="0"/>
          </a:p>
          <a:p>
            <a:pPr algn="r"/>
            <a:r>
              <a:rPr lang="it-IT" sz="1400" smtClean="0"/>
              <a:t>Semispazio Negativo</a:t>
            </a:r>
            <a:r>
              <a:rPr lang="it-IT" sz="1400" dirty="0" smtClean="0"/>
              <a:t>,</a:t>
            </a:r>
            <a:br>
              <a:rPr lang="it-IT" sz="1400" dirty="0" smtClean="0"/>
            </a:br>
            <a:r>
              <a:rPr lang="it-IT" sz="1400" dirty="0" smtClean="0"/>
              <a:t>Semispazio Positivo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1400" y="3581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B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Dati linearmente separabili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219200"/>
            <a:ext cx="558993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86400" y="1295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dati linearmente separabili in R</a:t>
            </a:r>
            <a:r>
              <a:rPr lang="it-IT" baseline="30000" dirty="0" smtClean="0"/>
              <a:t>2</a:t>
            </a:r>
            <a:r>
              <a:rPr lang="it-IT" dirty="0" smtClean="0"/>
              <a:t> – H</a:t>
            </a:r>
            <a:r>
              <a:rPr lang="it-IT" baseline="-25000" dirty="0" smtClean="0"/>
              <a:t>1</a:t>
            </a:r>
            <a:r>
              <a:rPr lang="it-IT" dirty="0" smtClean="0"/>
              <a:t>, H</a:t>
            </a:r>
            <a:r>
              <a:rPr lang="it-IT" baseline="-25000" dirty="0" smtClean="0"/>
              <a:t>2</a:t>
            </a:r>
            <a:r>
              <a:rPr lang="it-IT" dirty="0" smtClean="0"/>
              <a:t>, H</a:t>
            </a:r>
            <a:r>
              <a:rPr lang="it-IT" baseline="-25000" dirty="0" smtClean="0"/>
              <a:t>3</a:t>
            </a:r>
            <a:r>
              <a:rPr lang="it-IT" dirty="0" smtClean="0"/>
              <a:t> si dicono </a:t>
            </a:r>
            <a:r>
              <a:rPr lang="it-IT" b="1" dirty="0" smtClean="0"/>
              <a:t>iperpiani</a:t>
            </a:r>
            <a:r>
              <a:rPr lang="it-IT" dirty="0" smtClean="0"/>
              <a:t> di </a:t>
            </a:r>
            <a:r>
              <a:rPr lang="it-IT" b="1" dirty="0" smtClean="0"/>
              <a:t>separazione</a:t>
            </a:r>
            <a:r>
              <a:rPr lang="it-IT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2362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può usare un iperpiano di separazione per </a:t>
            </a:r>
            <a:r>
              <a:rPr lang="it-IT" b="1" dirty="0" smtClean="0"/>
              <a:t>classificare osservazioni</a:t>
            </a:r>
            <a:r>
              <a:rPr lang="it-IT" dirty="0" smtClean="0"/>
              <a:t> successive.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34200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i punti sono linearmente separabili esistono </a:t>
            </a:r>
            <a:r>
              <a:rPr lang="it-IT" b="1" dirty="0" smtClean="0"/>
              <a:t>infiniti </a:t>
            </a:r>
            <a:r>
              <a:rPr lang="it-IT" dirty="0" smtClean="0"/>
              <a:t>iperpiani di separazione per essi.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5720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Quale</a:t>
            </a:r>
            <a:r>
              <a:rPr lang="it-IT" sz="2800" dirty="0" smtClean="0"/>
              <a:t> iperpiano di separazione scegliere per la classificazione di osservazioni successive?</a:t>
            </a:r>
          </a:p>
          <a:p>
            <a:r>
              <a:rPr lang="it-IT" sz="2800" dirty="0" smtClean="0"/>
              <a:t>Le SVM utilizzano l’</a:t>
            </a:r>
            <a:r>
              <a:rPr lang="it-IT" sz="2800" b="1" dirty="0" smtClean="0"/>
              <a:t>iperpiano a massimo margine</a:t>
            </a:r>
            <a:r>
              <a:rPr lang="it-IT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Iperpiano a massimo margine</a:t>
            </a:r>
            <a:endParaRPr lang="it-IT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219201"/>
            <a:ext cx="5486399" cy="505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0" y="12192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Vincoli</a:t>
            </a:r>
            <a:endParaRPr lang="it-IT" sz="16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34000" y="3200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sz="1600" b="1" dirty="0" smtClean="0"/>
              <a:t>margine</a:t>
            </a:r>
            <a:r>
              <a:rPr lang="it-IT" sz="1600" dirty="0" smtClean="0"/>
              <a:t> è la quantità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124200" y="4800600"/>
            <a:ext cx="9144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423084">
            <a:off x="3296027" y="519143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margine</a:t>
            </a:r>
            <a:endParaRPr lang="it-IT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95425"/>
            <a:ext cx="3438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905000"/>
            <a:ext cx="3486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7075" y="2743200"/>
            <a:ext cx="1838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2381250"/>
            <a:ext cx="2209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4500" y="3657600"/>
            <a:ext cx="31623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Elbow Connector 21"/>
          <p:cNvCxnSpPr/>
          <p:nvPr/>
        </p:nvCxnSpPr>
        <p:spPr>
          <a:xfrm>
            <a:off x="5638800" y="2438400"/>
            <a:ext cx="838200" cy="381000"/>
          </a:xfrm>
          <a:prstGeom prst="bentConnector3">
            <a:avLst>
              <a:gd name="adj1" fmla="val 41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45792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Training</a:t>
            </a:r>
            <a:r>
              <a:rPr lang="it-IT" sz="1600" dirty="0" smtClean="0"/>
              <a:t> = Risoluzione problema di ottimizzazione (</a:t>
            </a:r>
            <a:r>
              <a:rPr lang="it-IT" sz="1600" b="1" dirty="0" smtClean="0"/>
              <a:t>massimizzazione </a:t>
            </a:r>
            <a:r>
              <a:rPr lang="it-IT" sz="1600" dirty="0" smtClean="0"/>
              <a:t>margine) da cui si ottiene:</a:t>
            </a: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5486400"/>
            <a:ext cx="1524000" cy="70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9000" y="5505450"/>
            <a:ext cx="1619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7315200" y="6167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(</a:t>
            </a:r>
            <a:r>
              <a:rPr lang="it-IT" sz="1200" b="1" dirty="0" smtClean="0"/>
              <a:t>complementarità</a:t>
            </a:r>
            <a:br>
              <a:rPr lang="it-IT" sz="1200" b="1" dirty="0" smtClean="0"/>
            </a:br>
            <a:r>
              <a:rPr lang="it-IT" sz="1200" dirty="0" smtClean="0"/>
              <a:t>Karush-Kuhn-Tucker)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762000" y="4114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4400" y="46482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3127583">
            <a:off x="-110891" y="4914434"/>
            <a:ext cx="159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Vettori di supporto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43200" y="4114800"/>
            <a:ext cx="33528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/>
          <p:cNvSpPr/>
          <p:nvPr/>
        </p:nvSpPr>
        <p:spPr>
          <a:xfrm>
            <a:off x="3352800" y="4495800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Fase di Test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Ricavati </a:t>
            </a:r>
            <a:r>
              <a:rPr lang="it-IT" b="1" i="1" dirty="0" smtClean="0"/>
              <a:t>w</a:t>
            </a:r>
            <a:r>
              <a:rPr lang="it-IT" dirty="0" smtClean="0"/>
              <a:t> e </a:t>
            </a:r>
            <a:r>
              <a:rPr lang="it-IT" b="1" i="1" dirty="0" smtClean="0"/>
              <a:t>b</a:t>
            </a:r>
            <a:r>
              <a:rPr lang="it-IT" dirty="0" smtClean="0"/>
              <a:t> dell’iperpiano di separazione a massimo </a:t>
            </a:r>
            <a:r>
              <a:rPr lang="it-IT" dirty="0" smtClean="0"/>
              <a:t>margine essi </a:t>
            </a:r>
            <a:r>
              <a:rPr lang="it-IT" dirty="0" smtClean="0"/>
              <a:t>vengono utilizzati nella funzione di decisione: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286000"/>
            <a:ext cx="3124200" cy="54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2895600"/>
            <a:ext cx="7848600" cy="838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it-IT" sz="2600" i="1" dirty="0" smtClean="0"/>
              <a:t>f</a:t>
            </a:r>
            <a:r>
              <a:rPr lang="it-IT" sz="2600" dirty="0" smtClean="0"/>
              <a:t> vale </a:t>
            </a:r>
            <a:r>
              <a:rPr lang="it-IT" sz="2600" i="1" dirty="0" smtClean="0">
                <a:solidFill>
                  <a:srgbClr val="0070C0"/>
                </a:solidFill>
              </a:rPr>
              <a:t>+1</a:t>
            </a:r>
            <a:r>
              <a:rPr lang="it-IT" sz="2600" dirty="0" smtClean="0"/>
              <a:t> o </a:t>
            </a:r>
            <a:r>
              <a:rPr lang="it-IT" sz="2600" i="1" dirty="0" smtClean="0">
                <a:solidFill>
                  <a:srgbClr val="FF0000"/>
                </a:solidFill>
              </a:rPr>
              <a:t>-1</a:t>
            </a:r>
            <a:r>
              <a:rPr lang="it-IT" sz="2600" dirty="0" smtClean="0"/>
              <a:t>, a seconda del semispazio cui apprtiene </a:t>
            </a:r>
            <a:r>
              <a:rPr lang="it-IT" sz="2600" b="1" dirty="0" smtClean="0"/>
              <a:t>x</a:t>
            </a:r>
            <a:br>
              <a:rPr lang="it-IT" sz="2600" b="1" dirty="0" smtClean="0"/>
            </a:br>
            <a:r>
              <a:rPr lang="it-IT" sz="2600" dirty="0" smtClean="0"/>
              <a:t>(</a:t>
            </a:r>
            <a:r>
              <a:rPr lang="it-IT" sz="2600" dirty="0" smtClean="0">
                <a:solidFill>
                  <a:srgbClr val="0000CC"/>
                </a:solidFill>
              </a:rPr>
              <a:t>positivo</a:t>
            </a:r>
            <a:r>
              <a:rPr lang="it-IT" sz="2600" dirty="0" smtClean="0"/>
              <a:t>, </a:t>
            </a:r>
            <a:r>
              <a:rPr lang="it-IT" sz="2600" dirty="0" smtClean="0">
                <a:solidFill>
                  <a:srgbClr val="FF0000"/>
                </a:solidFill>
              </a:rPr>
              <a:t>negativo</a:t>
            </a:r>
            <a:r>
              <a:rPr lang="it-IT" sz="2600" dirty="0" smtClean="0"/>
              <a:t>).</a:t>
            </a:r>
            <a:endParaRPr kumimoji="0" lang="it-IT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95600" y="4191000"/>
            <a:ext cx="31242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800600" y="5410200"/>
            <a:ext cx="533400" cy="533400"/>
          </a:xfrm>
          <a:prstGeom prst="ellipse">
            <a:avLst/>
          </a:prstGeom>
          <a:solidFill>
            <a:srgbClr val="FF674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4114800" y="5574268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-1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4213466" y="4419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+1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  <a:r>
              <a:rPr lang="it-IT" baseline="-25000" dirty="0" smtClean="0"/>
              <a:t>M</a:t>
            </a:r>
            <a:endParaRPr lang="it-IT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800600"/>
            <a:ext cx="9144000" cy="2133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1800" dirty="0" smtClean="0"/>
              <a:t>(non esiste alcun iperpiano di separazione per i dati)</a:t>
            </a:r>
            <a:r>
              <a:rPr lang="it-IT" sz="2000" dirty="0" smtClean="0"/>
              <a:t> </a:t>
            </a:r>
            <a:endParaRPr lang="it-IT" sz="2000" b="1" dirty="0" smtClean="0"/>
          </a:p>
          <a:p>
            <a:pPr algn="ctr">
              <a:buNone/>
            </a:pPr>
            <a:r>
              <a:rPr lang="it-IT" sz="2000" b="1" dirty="0" smtClean="0"/>
              <a:t>Soluzione </a:t>
            </a:r>
            <a:r>
              <a:rPr lang="it-IT" sz="2000" dirty="0" smtClean="0"/>
              <a:t>– Introdurre </a:t>
            </a:r>
            <a:r>
              <a:rPr lang="it-IT" sz="2000" b="1" dirty="0" smtClean="0"/>
              <a:t>n </a:t>
            </a:r>
            <a:r>
              <a:rPr lang="it-IT" sz="2000" dirty="0" smtClean="0"/>
              <a:t>variabili di</a:t>
            </a:r>
            <a:r>
              <a:rPr lang="it-IT" sz="2000" b="1" dirty="0" smtClean="0"/>
              <a:t> slack            </a:t>
            </a:r>
            <a:r>
              <a:rPr lang="it-IT" sz="2000" dirty="0" smtClean="0"/>
              <a:t>che rappresentano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dirty="0" smtClean="0"/>
              <a:t>una penalità associata ad ogni punto di training.</a:t>
            </a:r>
            <a:endParaRPr lang="it-IT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5867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se  </a:t>
            </a:r>
            <a:r>
              <a:rPr lang="it-IT" sz="1600" b="1" dirty="0" smtClean="0">
                <a:latin typeface="Times New Roman"/>
                <a:cs typeface="Times New Roman"/>
              </a:rPr>
              <a:t>ξ</a:t>
            </a:r>
            <a:r>
              <a:rPr lang="it-IT" sz="1600" baseline="-25000" dirty="0" smtClean="0"/>
              <a:t>i</a:t>
            </a:r>
            <a:r>
              <a:rPr lang="it-IT" sz="1600" dirty="0" smtClean="0"/>
              <a:t> ≥ 1 allora il punto </a:t>
            </a:r>
            <a:r>
              <a:rPr lang="it-IT" sz="1600" b="1" dirty="0" smtClean="0"/>
              <a:t>x</a:t>
            </a:r>
            <a:r>
              <a:rPr lang="it-IT" sz="1600" baseline="-25000" dirty="0" smtClean="0"/>
              <a:t>i</a:t>
            </a:r>
            <a:r>
              <a:rPr lang="it-IT" sz="1600" dirty="0" smtClean="0"/>
              <a:t> è “in errore” (si trova nel semispazio errato)</a:t>
            </a:r>
            <a:endParaRPr lang="it-IT" sz="16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Dati non linearmente separabili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77000" cy="318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800" y="5238000"/>
            <a:ext cx="714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219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In pratica,  </a:t>
            </a:r>
            <a:r>
              <a:rPr lang="it-IT" sz="1600" b="1" dirty="0" smtClean="0"/>
              <a:t>raramente</a:t>
            </a:r>
            <a:r>
              <a:rPr lang="it-IT" sz="1600" dirty="0" smtClean="0"/>
              <a:t> la separabilità lineare è verificata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609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00200"/>
            <a:ext cx="3552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28600" y="1246595"/>
            <a:ext cx="5486400" cy="500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5257800" y="3987225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C</a:t>
            </a:r>
            <a:r>
              <a:rPr lang="it-IT" sz="1600" dirty="0" smtClean="0"/>
              <a:t> controlla il peso dell’errore,</a:t>
            </a:r>
          </a:p>
          <a:p>
            <a:r>
              <a:rPr lang="it-IT" sz="1600" i="1" dirty="0" smtClean="0"/>
              <a:t>k</a:t>
            </a:r>
            <a:r>
              <a:rPr lang="it-IT" sz="1600" dirty="0" smtClean="0"/>
              <a:t> è solitamente posto a 1 (SVM </a:t>
            </a:r>
            <a:r>
              <a:rPr lang="it-IT" sz="1600" i="1" dirty="0" smtClean="0"/>
              <a:t>soft-margin</a:t>
            </a:r>
            <a:r>
              <a:rPr lang="it-IT" sz="1600" dirty="0" smtClean="0"/>
              <a:t>)</a:t>
            </a:r>
          </a:p>
          <a:p>
            <a:endParaRPr lang="it-IT" sz="1600" dirty="0" smtClean="0"/>
          </a:p>
          <a:p>
            <a:r>
              <a:rPr lang="it-IT" sz="1600" dirty="0" smtClean="0"/>
              <a:t>Se </a:t>
            </a:r>
            <a:r>
              <a:rPr lang="it-IT" sz="1600" i="1" dirty="0" smtClean="0"/>
              <a:t>k = 1</a:t>
            </a:r>
            <a:r>
              <a:rPr lang="it-IT" sz="1600" dirty="0" smtClean="0"/>
              <a:t> il problema di ottimizzazione (in forma di Lagrange duale) resta invariato – si ricavano </a:t>
            </a:r>
            <a:r>
              <a:rPr lang="it-IT" sz="1600" b="1" i="1" dirty="0" smtClean="0"/>
              <a:t>w</a:t>
            </a:r>
            <a:r>
              <a:rPr lang="it-IT" sz="1600" dirty="0" smtClean="0"/>
              <a:t> e </a:t>
            </a:r>
            <a:r>
              <a:rPr lang="it-IT" sz="1600" b="1" i="1" dirty="0" smtClean="0"/>
              <a:t>b</a:t>
            </a:r>
            <a:r>
              <a:rPr lang="it-IT" sz="1600" dirty="0" smtClean="0"/>
              <a:t> come nel caso precedente.</a:t>
            </a:r>
          </a:p>
          <a:p>
            <a:endParaRPr lang="it-IT" sz="1600" dirty="0" smtClean="0"/>
          </a:p>
          <a:p>
            <a:r>
              <a:rPr lang="it-IT" sz="1600" dirty="0" smtClean="0"/>
              <a:t>I vincoli sugli </a:t>
            </a:r>
            <a:r>
              <a:rPr lang="el-GR" sz="1600" b="1" dirty="0" smtClean="0">
                <a:latin typeface="Times New Roman"/>
                <a:cs typeface="Times New Roman"/>
              </a:rPr>
              <a:t>α</a:t>
            </a:r>
            <a:r>
              <a:rPr lang="it-IT" sz="1600" dirty="0" smtClean="0"/>
              <a:t> diventano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Dati non linearmente separabili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2192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Vincoli</a:t>
            </a:r>
            <a:endParaRPr lang="it-IT" sz="16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57800" y="23622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La funzione obiettivo diventa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581400" y="5410200"/>
            <a:ext cx="9144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423084">
            <a:off x="3753225" y="580103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margine</a:t>
            </a:r>
            <a:endParaRPr lang="it-IT" dirty="0"/>
          </a:p>
        </p:txBody>
      </p:sp>
      <p:sp>
        <p:nvSpPr>
          <p:cNvPr id="29" name="TextBox 28"/>
          <p:cNvSpPr txBox="1"/>
          <p:nvPr/>
        </p:nvSpPr>
        <p:spPr>
          <a:xfrm>
            <a:off x="5257800" y="36546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Massimizzare</a:t>
            </a:r>
            <a:r>
              <a:rPr lang="it-IT" sz="1400" dirty="0" smtClean="0"/>
              <a:t> il margine,  </a:t>
            </a:r>
            <a:r>
              <a:rPr lang="it-IT" sz="1400" i="1" dirty="0" smtClean="0"/>
              <a:t>minimizzare </a:t>
            </a:r>
            <a:r>
              <a:rPr lang="it-IT" sz="1400" dirty="0" smtClean="0"/>
              <a:t>l’errore.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1905000"/>
            <a:ext cx="3343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2743200"/>
            <a:ext cx="22002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77125" y="5715000"/>
            <a:ext cx="1438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/>
          <p:nvPr/>
        </p:nvCxnSpPr>
        <p:spPr>
          <a:xfrm>
            <a:off x="1524000" y="556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5410200"/>
            <a:ext cx="136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Punto in errore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Federico\Desktop\Figure\fitcsvm_sigmoid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438400"/>
            <a:ext cx="4953000" cy="37147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Funzioni Kernel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pPr algn="ctr">
              <a:buNone/>
            </a:pPr>
            <a:r>
              <a:rPr lang="it-IT" sz="1800" dirty="0" smtClean="0"/>
              <a:t>La formulazione </a:t>
            </a:r>
            <a:r>
              <a:rPr lang="it-IT" sz="1800" i="1" dirty="0" smtClean="0"/>
              <a:t>soft-margin</a:t>
            </a:r>
            <a:r>
              <a:rPr lang="it-IT" sz="1800" b="1" dirty="0" smtClean="0"/>
              <a:t> </a:t>
            </a:r>
            <a:r>
              <a:rPr lang="it-IT" sz="1800" dirty="0" smtClean="0"/>
              <a:t>consente di trovare un iperpiano che minimizza</a:t>
            </a:r>
            <a:br>
              <a:rPr lang="it-IT" sz="1800" dirty="0" smtClean="0"/>
            </a:br>
            <a:r>
              <a:rPr lang="it-IT" sz="1800" dirty="0" smtClean="0"/>
              <a:t>l’errore di training quando i dati non sono separabili.</a:t>
            </a:r>
            <a:br>
              <a:rPr lang="it-IT" sz="1800" dirty="0" smtClean="0"/>
            </a:br>
            <a:r>
              <a:rPr lang="it-IT" sz="1800" dirty="0" smtClean="0"/>
              <a:t>Esistono casi in cui tentare di separare i dati tramite un iperpiano ha poco senso.</a:t>
            </a:r>
          </a:p>
          <a:p>
            <a:pPr>
              <a:buNone/>
            </a:pPr>
            <a:endParaRPr lang="it-IT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4148756" cy="39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0" y="22098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i="1" dirty="0" smtClean="0"/>
              <a:t>Training set</a:t>
            </a:r>
            <a:r>
              <a:rPr lang="it-IT" dirty="0" smtClean="0"/>
              <a:t> = inisieme dei </a:t>
            </a:r>
            <a:r>
              <a:rPr lang="it-IT" b="1" dirty="0" smtClean="0">
                <a:latin typeface="Times New Roman"/>
                <a:cs typeface="Times New Roman"/>
              </a:rPr>
              <a:t>ϕ</a:t>
            </a:r>
            <a:r>
              <a:rPr lang="it-IT" dirty="0" smtClean="0"/>
              <a:t>(</a:t>
            </a:r>
            <a:r>
              <a:rPr lang="it-IT" i="1" dirty="0" smtClean="0"/>
              <a:t>x</a:t>
            </a:r>
            <a:r>
              <a:rPr lang="it-IT" dirty="0" smtClean="0"/>
              <a:t>).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Problema – il training (ottimizzazione) calcola </a:t>
            </a:r>
            <a:br>
              <a:rPr lang="it-IT" dirty="0" smtClean="0"/>
            </a:br>
            <a:r>
              <a:rPr lang="it-IT" dirty="0" smtClean="0"/>
              <a:t>prodotti scalari della forma</a:t>
            </a:r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endParaRPr lang="it-IT" b="1" dirty="0" smtClean="0"/>
          </a:p>
          <a:p>
            <a:pPr algn="ctr">
              <a:buNone/>
            </a:pPr>
            <a:r>
              <a:rPr lang="it-IT" dirty="0" smtClean="0"/>
              <a:t>Poco efficiente se F ha</a:t>
            </a:r>
            <a:br>
              <a:rPr lang="it-IT" dirty="0" smtClean="0"/>
            </a:br>
            <a:r>
              <a:rPr lang="it-IT" dirty="0" smtClean="0"/>
              <a:t>dimensione alta</a:t>
            </a:r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Soluzione</a:t>
            </a:r>
          </a:p>
          <a:p>
            <a:pPr algn="ctr"/>
            <a:r>
              <a:rPr lang="it-IT" dirty="0" smtClean="0"/>
              <a:t> </a:t>
            </a:r>
            <a:r>
              <a:rPr lang="it-IT" b="1" dirty="0" smtClean="0"/>
              <a:t>kernel trick </a:t>
            </a:r>
            <a:r>
              <a:rPr lang="it-IT" dirty="0" smtClean="0"/>
              <a:t>(funzioni </a:t>
            </a:r>
            <a:r>
              <a:rPr lang="it-IT" b="1" dirty="0" smtClean="0"/>
              <a:t>kernel</a:t>
            </a:r>
            <a:r>
              <a:rPr lang="it-IT" dirty="0" smtClean="0"/>
              <a:t>)</a:t>
            </a:r>
          </a:p>
          <a:p>
            <a:pPr algn="ctr">
              <a:buNone/>
            </a:pPr>
            <a:endParaRPr lang="it-IT" dirty="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038600"/>
            <a:ext cx="1447800" cy="34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 descr="http://i.stack.imgur.com/SVYg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71800"/>
            <a:ext cx="5029200" cy="2337733"/>
          </a:xfrm>
          <a:prstGeom prst="rect">
            <a:avLst/>
          </a:prstGeom>
          <a:noFill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29000"/>
            <a:ext cx="219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Funzioni Kernel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pPr>
              <a:buNone/>
            </a:pPr>
            <a:r>
              <a:rPr lang="it-IT" sz="1800" dirty="0" smtClean="0"/>
              <a:t>Supponiamo l’esistenza una funzione </a:t>
            </a:r>
            <a:r>
              <a:rPr lang="it-IT" sz="1800" b="1" dirty="0" smtClean="0">
                <a:latin typeface="Times New Roman"/>
                <a:cs typeface="Times New Roman"/>
              </a:rPr>
              <a:t>ϕ</a:t>
            </a:r>
            <a:r>
              <a:rPr lang="it-IT" sz="1800" dirty="0" smtClean="0"/>
              <a:t> </a:t>
            </a:r>
            <a:r>
              <a:rPr lang="it-IT" sz="1800" dirty="0" smtClean="0"/>
              <a:t>che </a:t>
            </a:r>
            <a:r>
              <a:rPr lang="it-IT" sz="1800" b="1" dirty="0" smtClean="0"/>
              <a:t>mappa</a:t>
            </a:r>
            <a:r>
              <a:rPr lang="it-IT" sz="1800" dirty="0" smtClean="0"/>
              <a:t> i dati da R</a:t>
            </a:r>
            <a:r>
              <a:rPr lang="it-IT" sz="1800" baseline="30000" dirty="0" smtClean="0"/>
              <a:t>d</a:t>
            </a:r>
            <a:r>
              <a:rPr lang="it-IT" sz="1800" dirty="0" smtClean="0"/>
              <a:t> in uno spazio F di dimensione maggiore (“</a:t>
            </a:r>
            <a:r>
              <a:rPr lang="it-IT" sz="1800" i="1" dirty="0" smtClean="0"/>
              <a:t>spazio delle features</a:t>
            </a:r>
            <a:r>
              <a:rPr lang="it-IT" sz="1800" dirty="0" smtClean="0"/>
              <a:t>”). </a:t>
            </a:r>
            <a:br>
              <a:rPr lang="it-IT" sz="1800" dirty="0" smtClean="0"/>
            </a:br>
            <a:r>
              <a:rPr lang="it-IT" sz="1800" dirty="0" smtClean="0"/>
              <a:t>Le immagini </a:t>
            </a:r>
            <a:r>
              <a:rPr lang="it-IT" sz="1800" b="1" dirty="0" smtClean="0">
                <a:latin typeface="Times New Roman"/>
                <a:cs typeface="Times New Roman"/>
              </a:rPr>
              <a:t>ϕ</a:t>
            </a:r>
            <a:r>
              <a:rPr lang="it-IT" sz="1800" dirty="0" smtClean="0"/>
              <a:t>(</a:t>
            </a:r>
            <a:r>
              <a:rPr lang="it-IT" sz="1800" i="1" dirty="0" smtClean="0"/>
              <a:t>x</a:t>
            </a:r>
            <a:r>
              <a:rPr lang="it-IT" sz="1800" dirty="0" smtClean="0"/>
              <a:t>) potrebbero essere separabili con un iperpiano in F.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514600"/>
            <a:ext cx="2886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5331023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Esempio con d = 2 e m = 3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Funzioni Kernel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800" dirty="0" smtClean="0"/>
              <a:t>Una funzione </a:t>
            </a:r>
            <a:r>
              <a:rPr lang="it-IT" sz="1800" b="1" dirty="0" smtClean="0"/>
              <a:t>kernel </a:t>
            </a:r>
            <a:r>
              <a:rPr lang="it-IT" sz="1800" b="1" i="1" dirty="0" smtClean="0"/>
              <a:t>K</a:t>
            </a:r>
            <a:r>
              <a:rPr lang="it-IT" sz="1800" b="1" dirty="0" smtClean="0"/>
              <a:t> </a:t>
            </a:r>
            <a:r>
              <a:rPr lang="it-IT" sz="1800" dirty="0" smtClean="0"/>
              <a:t>consente di calcolare il prodotto scalare                   </a:t>
            </a:r>
            <a:r>
              <a:rPr lang="it-IT" sz="1800" dirty="0" smtClean="0"/>
              <a:t> in </a:t>
            </a:r>
            <a:r>
              <a:rPr lang="it-IT" sz="1800" dirty="0" smtClean="0"/>
              <a:t>modo diretto, </a:t>
            </a:r>
            <a:r>
              <a:rPr lang="it-IT" sz="1800" dirty="0" smtClean="0"/>
              <a:t> </a:t>
            </a:r>
            <a:r>
              <a:rPr lang="it-IT" sz="1800" dirty="0" smtClean="0"/>
              <a:t>senza dover esplicitamente usare </a:t>
            </a:r>
            <a:r>
              <a:rPr lang="it-IT" sz="1800" dirty="0" smtClean="0">
                <a:latin typeface="Times New Roman"/>
                <a:cs typeface="Times New Roman"/>
              </a:rPr>
              <a:t>ϕ</a:t>
            </a:r>
            <a:r>
              <a:rPr lang="it-IT" sz="1800" b="1" dirty="0" smtClean="0"/>
              <a:t> </a:t>
            </a:r>
            <a:r>
              <a:rPr lang="it-IT" sz="1800" dirty="0" smtClean="0"/>
              <a:t>e lavorare con lo spazio F.  </a:t>
            </a:r>
            <a:endParaRPr lang="it-IT" sz="1800" b="1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295400"/>
            <a:ext cx="1066800" cy="25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20574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smtClean="0"/>
              <a:t>kernel quadratico è un caso </a:t>
            </a:r>
            <a:r>
              <a:rPr lang="it-IT" dirty="0" smtClean="0"/>
              <a:t>particolare</a:t>
            </a:r>
          </a:p>
          <a:p>
            <a:r>
              <a:rPr lang="it-IT" dirty="0" smtClean="0"/>
              <a:t>di </a:t>
            </a:r>
            <a:r>
              <a:rPr lang="it-IT" dirty="0" smtClean="0"/>
              <a:t>kernel </a:t>
            </a:r>
            <a:r>
              <a:rPr lang="it-IT" b="1" dirty="0" smtClean="0"/>
              <a:t>polinomiale</a:t>
            </a:r>
          </a:p>
          <a:p>
            <a:endParaRPr lang="it-IT" dirty="0" smtClean="0"/>
          </a:p>
          <a:p>
            <a:r>
              <a:rPr lang="it-IT" dirty="0" smtClean="0"/>
              <a:t>Nel corso degli </a:t>
            </a:r>
            <a:r>
              <a:rPr lang="it-IT" dirty="0" smtClean="0"/>
              <a:t>esperimenti</a:t>
            </a:r>
            <a:br>
              <a:rPr lang="it-IT" dirty="0" smtClean="0"/>
            </a:br>
            <a:r>
              <a:rPr lang="it-IT" dirty="0" smtClean="0"/>
              <a:t>sono </a:t>
            </a:r>
            <a:r>
              <a:rPr lang="it-IT" dirty="0" smtClean="0"/>
              <a:t>stati usati </a:t>
            </a:r>
            <a:r>
              <a:rPr lang="it-IT" dirty="0" smtClean="0"/>
              <a:t>kernel:</a:t>
            </a:r>
          </a:p>
          <a:p>
            <a:endParaRPr lang="it-IT" b="1" dirty="0" smtClean="0"/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  </a:t>
            </a:r>
            <a:r>
              <a:rPr lang="it-IT" dirty="0" smtClean="0"/>
              <a:t>lineare </a:t>
            </a:r>
            <a:r>
              <a:rPr lang="it-IT" i="1" dirty="0" smtClean="0"/>
              <a:t>(p = 1)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quadratico </a:t>
            </a:r>
            <a:r>
              <a:rPr lang="it-IT" i="1" dirty="0" smtClean="0"/>
              <a:t>(p = 2)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cubico </a:t>
            </a:r>
            <a:r>
              <a:rPr lang="it-IT" i="1" dirty="0" smtClean="0"/>
              <a:t>(p = 3)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smtClean="0"/>
              <a:t>RBF </a:t>
            </a:r>
            <a:r>
              <a:rPr lang="it-IT" i="1" dirty="0" smtClean="0"/>
              <a:t>(radial basis function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19450"/>
            <a:ext cx="3686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2514600"/>
            <a:ext cx="1486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quadratico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6000" y="2383200"/>
            <a:ext cx="1190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rot="5400000">
            <a:off x="2362994" y="3962400"/>
            <a:ext cx="3809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4950023"/>
            <a:ext cx="100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RBF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085975"/>
            <a:ext cx="1619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5257800"/>
            <a:ext cx="2305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2895600"/>
            <a:ext cx="2196646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Elbow Connector 18"/>
          <p:cNvCxnSpPr/>
          <p:nvPr/>
        </p:nvCxnSpPr>
        <p:spPr>
          <a:xfrm flipV="1">
            <a:off x="3276600" y="2286000"/>
            <a:ext cx="1447800" cy="685800"/>
          </a:xfrm>
          <a:prstGeom prst="bentConnector3">
            <a:avLst>
              <a:gd name="adj1" fmla="val 6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/>
          </a:bodyPr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r>
              <a:rPr lang="it-IT" sz="1800" b="1" dirty="0" smtClean="0"/>
              <a:t>Apprendimento Automatico (Machine Learning)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600" dirty="0" smtClean="0"/>
              <a:t>area fondamentale dell’intelligenza artificiale il cui scopo consiste nello studio e implementazione di sistemi in grado di </a:t>
            </a:r>
            <a:r>
              <a:rPr lang="it-IT" sz="1600" b="1" dirty="0" smtClean="0"/>
              <a:t>apprendere </a:t>
            </a:r>
            <a:r>
              <a:rPr lang="it-IT" sz="1600" dirty="0" smtClean="0"/>
              <a:t>(da </a:t>
            </a:r>
            <a:r>
              <a:rPr lang="it-IT" sz="1600" b="1" dirty="0" smtClean="0"/>
              <a:t>esperienze</a:t>
            </a:r>
            <a:r>
              <a:rPr lang="it-IT" sz="1600" dirty="0" smtClean="0"/>
              <a:t>).</a:t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1800" dirty="0" smtClean="0"/>
              <a:t>Cosa sgnifica </a:t>
            </a:r>
            <a:r>
              <a:rPr lang="it-IT" sz="1800" b="1" dirty="0" smtClean="0"/>
              <a:t>apprendere</a:t>
            </a:r>
            <a:r>
              <a:rPr lang="it-IT" sz="1800" dirty="0" smtClean="0"/>
              <a:t>?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i="1" dirty="0" smtClean="0"/>
              <a:t>Un sistema (programma, algoritmo) che svolge un dato</a:t>
            </a:r>
            <a:br>
              <a:rPr lang="it-IT" sz="1600" i="1" dirty="0" smtClean="0"/>
            </a:br>
            <a:r>
              <a:rPr lang="it-IT" sz="1600" i="1" dirty="0" smtClean="0"/>
              <a:t>insieme di attività T </a:t>
            </a:r>
            <a:r>
              <a:rPr lang="it-IT" sz="1600" b="1" i="1" dirty="0" smtClean="0"/>
              <a:t>apprende</a:t>
            </a:r>
            <a:r>
              <a:rPr lang="it-IT" sz="1600" i="1" dirty="0" smtClean="0"/>
              <a:t> da una certa esperienza E se le sue prestazioni (misurate da una certa metrica P) nel compiere un’attività in T migliorano grazie ad E.  (Mitchell)</a:t>
            </a:r>
            <a:br>
              <a:rPr lang="it-IT" sz="1600" i="1" dirty="0" smtClean="0"/>
            </a:br>
            <a:endParaRPr lang="it-IT" sz="1600" i="1" dirty="0" smtClean="0"/>
          </a:p>
          <a:p>
            <a:r>
              <a:rPr lang="it-IT" sz="1800" dirty="0" smtClean="0"/>
              <a:t>Cosa è </a:t>
            </a:r>
            <a:r>
              <a:rPr lang="it-IT" sz="1800" b="1" dirty="0" smtClean="0"/>
              <a:t>esperienza?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L’esperienza è codificata tramite </a:t>
            </a:r>
            <a:r>
              <a:rPr lang="it-IT" sz="1600" b="1" dirty="0" smtClean="0"/>
              <a:t>dati </a:t>
            </a:r>
            <a:r>
              <a:rPr lang="it-IT" sz="1600" dirty="0" smtClean="0"/>
              <a:t>che</a:t>
            </a:r>
            <a:r>
              <a:rPr lang="it-IT" sz="1600" b="1" dirty="0" smtClean="0"/>
              <a:t> </a:t>
            </a:r>
            <a:r>
              <a:rPr lang="it-IT" sz="1600" dirty="0" smtClean="0"/>
              <a:t>rappresentano </a:t>
            </a:r>
            <a:r>
              <a:rPr lang="it-IT" sz="1600" b="1" dirty="0" smtClean="0"/>
              <a:t>esempi </a:t>
            </a:r>
            <a:r>
              <a:rPr lang="it-IT" sz="1600" dirty="0" smtClean="0"/>
              <a:t>di situazioni</a:t>
            </a:r>
            <a:br>
              <a:rPr lang="it-IT" sz="1600" dirty="0" smtClean="0"/>
            </a:br>
            <a:r>
              <a:rPr lang="it-IT" sz="1600" dirty="0" smtClean="0"/>
              <a:t>(passate o ideali).</a:t>
            </a:r>
            <a:r>
              <a:rPr lang="it-IT" sz="1600" b="1" dirty="0" smtClean="0"/>
              <a:t/>
            </a:r>
            <a:br>
              <a:rPr lang="it-IT" sz="1600" b="1" dirty="0" smtClean="0"/>
            </a:br>
            <a:endParaRPr lang="it-IT" sz="1600" dirty="0" smtClean="0"/>
          </a:p>
          <a:p>
            <a:pPr>
              <a:buNone/>
            </a:pPr>
            <a:r>
              <a:rPr lang="it-IT" sz="1600" dirty="0" smtClean="0"/>
              <a:t>Un sistema di apprendimento automatico riceve tali dati in input e li </a:t>
            </a:r>
            <a:r>
              <a:rPr lang="it-IT" sz="1600" b="1" dirty="0" smtClean="0"/>
              <a:t>elabora</a:t>
            </a:r>
            <a:r>
              <a:rPr lang="it-IT" sz="1600" dirty="0" smtClean="0"/>
              <a:t>, al fine di </a:t>
            </a:r>
            <a:r>
              <a:rPr lang="it-IT" sz="1600" b="1" dirty="0" smtClean="0"/>
              <a:t>produrre conoscenza</a:t>
            </a:r>
            <a:r>
              <a:rPr lang="it-IT" sz="1600" dirty="0" smtClean="0"/>
              <a:t> utile.  Tale conoscenza è poi utilizzata nello svolgimento di altri compiti come:</a:t>
            </a:r>
          </a:p>
          <a:p>
            <a:pPr lvl="1"/>
            <a:r>
              <a:rPr lang="it-IT" sz="1600" dirty="0" smtClean="0"/>
              <a:t>Riconoscere oggetti</a:t>
            </a:r>
          </a:p>
          <a:p>
            <a:pPr lvl="1"/>
            <a:r>
              <a:rPr lang="it-IT" sz="1600" dirty="0" smtClean="0"/>
              <a:t>Raggruppare oggetti</a:t>
            </a:r>
          </a:p>
          <a:p>
            <a:pPr lvl="1"/>
            <a:r>
              <a:rPr lang="it-IT" sz="1600" dirty="0" smtClean="0"/>
              <a:t>Prendere decisioni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– Funzioni Kernel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8229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1600" dirty="0" smtClean="0"/>
              <a:t>All’iperpiano di separazione nello spazio F corrisponde una </a:t>
            </a:r>
            <a:r>
              <a:rPr lang="it-IT" sz="1600" b="1" dirty="0" smtClean="0"/>
              <a:t>curva</a:t>
            </a:r>
            <a:r>
              <a:rPr lang="it-IT" sz="1600" dirty="0" smtClean="0"/>
              <a:t> di decisione</a:t>
            </a:r>
            <a:br>
              <a:rPr lang="it-IT" sz="1600" dirty="0" smtClean="0"/>
            </a:br>
            <a:r>
              <a:rPr lang="it-IT" sz="1600" dirty="0" smtClean="0"/>
              <a:t>nello spazio dei dati.  In questo esempio è stato usato il kernel </a:t>
            </a:r>
            <a:r>
              <a:rPr lang="it-IT" sz="1600" b="1" dirty="0" smtClean="0"/>
              <a:t>RFB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r>
              <a:rPr lang="it-IT" sz="1600" dirty="0" smtClean="0"/>
              <a:t>In figura sono evidenziati i vettori di supporto.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734" y="1295400"/>
            <a:ext cx="472746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Generalizzazione SVM Multiclasse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143000"/>
            <a:ext cx="7239000" cy="50292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it-IT" b="1" dirty="0" smtClean="0"/>
          </a:p>
          <a:p>
            <a:pPr lvl="1">
              <a:lnSpc>
                <a:spcPct val="150000"/>
              </a:lnSpc>
              <a:buNone/>
            </a:pPr>
            <a:endParaRPr lang="it-IT" b="1" dirty="0" smtClean="0"/>
          </a:p>
          <a:p>
            <a:pPr lvl="1">
              <a:lnSpc>
                <a:spcPct val="150000"/>
              </a:lnSpc>
              <a:buNone/>
            </a:pPr>
            <a:r>
              <a:rPr lang="it-IT" dirty="0" smtClean="0">
                <a:solidFill>
                  <a:schemeClr val="tx1"/>
                </a:solidFill>
              </a:rPr>
              <a:t>I due approcci più utilizzati</a:t>
            </a:r>
          </a:p>
          <a:p>
            <a:pPr lvl="1">
              <a:lnSpc>
                <a:spcPct val="150000"/>
              </a:lnSpc>
            </a:pPr>
            <a:r>
              <a:rPr lang="it-IT" b="1" dirty="0" smtClean="0">
                <a:solidFill>
                  <a:schemeClr val="tx1"/>
                </a:solidFill>
              </a:rPr>
              <a:t>one-vs-all 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sz="1600" dirty="0" smtClean="0">
                <a:solidFill>
                  <a:schemeClr val="tx1"/>
                </a:solidFill>
              </a:rPr>
              <a:t> o</a:t>
            </a:r>
            <a:r>
              <a:rPr lang="it-IT" sz="1600" b="1" dirty="0" smtClean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solidFill>
                  <a:schemeClr val="tx1"/>
                </a:solidFill>
              </a:rPr>
              <a:t>one-against-all,  one-vs-rest – uno contro tutti</a:t>
            </a:r>
          </a:p>
          <a:p>
            <a:pPr lvl="1">
              <a:lnSpc>
                <a:spcPct val="150000"/>
              </a:lnSpc>
            </a:pPr>
            <a:r>
              <a:rPr lang="it-IT" b="1" dirty="0" smtClean="0">
                <a:solidFill>
                  <a:schemeClr val="tx1"/>
                </a:solidFill>
              </a:rPr>
              <a:t>one-vs-one</a:t>
            </a:r>
            <a:r>
              <a:rPr lang="it-IT" dirty="0" smtClean="0">
                <a:solidFill>
                  <a:schemeClr val="tx1"/>
                </a:solidFill>
              </a:rPr>
              <a:t>  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1600" dirty="0" smtClean="0">
                <a:solidFill>
                  <a:schemeClr val="tx1"/>
                </a:solidFill>
              </a:rPr>
              <a:t>o one-against-one – uno contro uno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Multiclasse – one-vs-all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9240"/>
            <a:ext cx="82296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Se il training set ha </a:t>
            </a:r>
            <a:r>
              <a:rPr lang="it-IT" sz="2000" b="1" i="1" dirty="0" smtClean="0"/>
              <a:t>k</a:t>
            </a:r>
            <a:r>
              <a:rPr lang="it-IT" sz="2000" dirty="0" smtClean="0"/>
              <a:t> classi, il metodo </a:t>
            </a:r>
            <a:r>
              <a:rPr lang="it-IT" sz="2000" b="1" dirty="0" smtClean="0"/>
              <a:t>one-vs-all </a:t>
            </a:r>
            <a:r>
              <a:rPr lang="it-IT" sz="2000" dirty="0" smtClean="0"/>
              <a:t>prevede di costruire </a:t>
            </a:r>
            <a:r>
              <a:rPr lang="it-IT" sz="2000" b="1" i="1" dirty="0" smtClean="0"/>
              <a:t>k</a:t>
            </a:r>
            <a:r>
              <a:rPr lang="it-IT" sz="2000" dirty="0" smtClean="0"/>
              <a:t> classificatori binari distinti.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sz="2000" dirty="0" smtClean="0"/>
              <a:t>Il classificatore </a:t>
            </a:r>
            <a:r>
              <a:rPr lang="it-IT" sz="2000" b="1" i="1" dirty="0" smtClean="0"/>
              <a:t>i</a:t>
            </a:r>
            <a:r>
              <a:rPr lang="it-IT" sz="2000" dirty="0" smtClean="0"/>
              <a:t>-esimo è addestrato assumendo come </a:t>
            </a:r>
            <a:r>
              <a:rPr lang="it-IT" sz="2000" i="1" dirty="0" smtClean="0"/>
              <a:t>positivi</a:t>
            </a:r>
            <a:r>
              <a:rPr lang="it-IT" sz="2000" dirty="0" smtClean="0"/>
              <a:t> tutti gli esempi di classe </a:t>
            </a:r>
            <a:r>
              <a:rPr lang="it-IT" sz="2000" b="1" i="1" dirty="0" smtClean="0"/>
              <a:t>i</a:t>
            </a:r>
            <a:r>
              <a:rPr lang="it-IT" sz="2000" dirty="0" smtClean="0"/>
              <a:t> e come </a:t>
            </a:r>
            <a:r>
              <a:rPr lang="it-IT" sz="2000" i="1" dirty="0" smtClean="0"/>
              <a:t>negativi </a:t>
            </a:r>
            <a:r>
              <a:rPr lang="it-IT" sz="2000" dirty="0" smtClean="0"/>
              <a:t>tutti gli esempi delle classi </a:t>
            </a:r>
            <a:r>
              <a:rPr lang="it-IT" sz="2000" dirty="0" smtClean="0"/>
              <a:t>restanti</a:t>
            </a:r>
            <a:br>
              <a:rPr lang="it-IT" sz="2000" dirty="0" smtClean="0"/>
            </a:br>
            <a:r>
              <a:rPr lang="it-IT" sz="2000" dirty="0" smtClean="0"/>
              <a:t>(non </a:t>
            </a:r>
            <a:r>
              <a:rPr lang="it-IT" sz="2000" b="1" i="1" dirty="0" smtClean="0"/>
              <a:t>i </a:t>
            </a:r>
            <a:r>
              <a:rPr lang="it-IT" sz="2000" dirty="0" smtClean="0"/>
              <a:t>– il “resto”)</a:t>
            </a:r>
          </a:p>
          <a:p>
            <a:pPr>
              <a:buNone/>
            </a:pPr>
            <a:endParaRPr lang="it-IT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076700"/>
            <a:ext cx="50006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38800" y="4202668"/>
            <a:ext cx="28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Positivi</a:t>
            </a:r>
            <a:r>
              <a:rPr lang="it-IT" dirty="0" smtClean="0"/>
              <a:t> classificatore </a:t>
            </a:r>
            <a:r>
              <a:rPr lang="it-IT" b="1" i="1" dirty="0" smtClean="0"/>
              <a:t>i</a:t>
            </a:r>
            <a:r>
              <a:rPr lang="it-IT" dirty="0" smtClean="0"/>
              <a:t>-esimo</a:t>
            </a:r>
            <a:endParaRPr lang="it-IT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8800" y="4953000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Negativi</a:t>
            </a:r>
            <a:r>
              <a:rPr lang="it-IT" dirty="0" smtClean="0"/>
              <a:t> classificatore </a:t>
            </a:r>
            <a:r>
              <a:rPr lang="it-IT" b="1" i="1" dirty="0" smtClean="0"/>
              <a:t>i</a:t>
            </a:r>
            <a:r>
              <a:rPr lang="it-IT" dirty="0" smtClean="0"/>
              <a:t>-esimo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one-vs-all – 4 classi in R</a:t>
            </a:r>
            <a:r>
              <a:rPr lang="it-IT" baseline="30000" dirty="0" smtClean="0"/>
              <a:t>2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2050" name="Picture 2" descr="C:\Users\Federico\Desktop\Figure\4class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52525"/>
            <a:ext cx="5600700" cy="4333875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0"/>
            <a:ext cx="8153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classi                             4 classificatori binari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         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iperpiano per classificatore)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48000" y="5410200"/>
            <a:ext cx="13716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" name="Picture 3" descr="C:\Users\Federico\Desktop\Figure\1 vs re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"/>
            <a:ext cx="4133892" cy="3352800"/>
          </a:xfrm>
          <a:prstGeom prst="rect">
            <a:avLst/>
          </a:prstGeom>
          <a:noFill/>
        </p:spPr>
      </p:pic>
      <p:pic>
        <p:nvPicPr>
          <p:cNvPr id="3074" name="Picture 2" descr="C:\Users\Federico\Desktop\Figure\4 vs res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429000"/>
            <a:ext cx="4038600" cy="3173709"/>
          </a:xfrm>
          <a:prstGeom prst="rect">
            <a:avLst/>
          </a:prstGeom>
          <a:noFill/>
        </p:spPr>
      </p:pic>
      <p:pic>
        <p:nvPicPr>
          <p:cNvPr id="3075" name="Picture 3" descr="C:\Users\Federico\Desktop\Figure\3 vs re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429000"/>
            <a:ext cx="4155389" cy="3265487"/>
          </a:xfrm>
          <a:prstGeom prst="rect">
            <a:avLst/>
          </a:prstGeom>
          <a:noFill/>
        </p:spPr>
      </p:pic>
      <p:pic>
        <p:nvPicPr>
          <p:cNvPr id="3076" name="Picture 4" descr="C:\Users\Federico\Desktop\Figure\2 vs res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135528"/>
            <a:ext cx="4343400" cy="32934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05000" y="0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 vs rest</a:t>
            </a:r>
            <a:endParaRPr lang="it-I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6519446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3 vs rest</a:t>
            </a:r>
            <a:endParaRPr lang="it-IT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0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2 vs rest</a:t>
            </a:r>
            <a:endParaRPr lang="it-IT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1301" y="6519446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4 vs rest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one-vs-all – Test</a:t>
            </a:r>
            <a:endParaRPr lang="it-IT" dirty="0"/>
          </a:p>
        </p:txBody>
      </p:sp>
      <p:pic>
        <p:nvPicPr>
          <p:cNvPr id="2050" name="Picture 2" descr="C:\Users\Federico\Desktop\Figure\4class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52525"/>
            <a:ext cx="5600700" cy="4333875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5334000"/>
            <a:ext cx="9144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 classificare una nuova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osservazione? </a:t>
            </a:r>
            <a:r>
              <a:rPr lang="it-IT" sz="2000" dirty="0" smtClean="0"/>
              <a:t>Es.  </a:t>
            </a:r>
            <a:r>
              <a:rPr lang="it-IT" sz="2000" b="1" i="1" dirty="0" smtClean="0"/>
              <a:t>z</a:t>
            </a:r>
            <a:r>
              <a:rPr lang="it-IT" sz="2000" b="1" dirty="0" smtClean="0"/>
              <a:t> </a:t>
            </a:r>
            <a:r>
              <a:rPr lang="it-IT" sz="2000" i="1" dirty="0" smtClean="0"/>
              <a:t>= (-5, 0)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Consideriamo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 </a:t>
            </a:r>
            <a:r>
              <a:rPr kumimoji="0" lang="it-IT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distanze (con segno) tra </a:t>
            </a:r>
            <a:r>
              <a:rPr lang="it-IT" sz="2000" b="1" i="1" dirty="0" smtClean="0"/>
              <a:t>z</a:t>
            </a:r>
            <a:r>
              <a:rPr kumimoji="0" lang="it-IT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gli iperpiani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38600" y="32004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ight Arrow 8"/>
          <p:cNvSpPr/>
          <p:nvPr/>
        </p:nvSpPr>
        <p:spPr>
          <a:xfrm rot="13547365">
            <a:off x="4115193" y="3431536"/>
            <a:ext cx="526707" cy="223528"/>
          </a:xfrm>
          <a:prstGeom prst="rightArrow">
            <a:avLst>
              <a:gd name="adj1" fmla="val 34498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41148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z</a:t>
            </a:r>
            <a:endParaRPr lang="it-IT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" name="Picture 3" descr="C:\Users\Federico\Desktop\Figure\1 vs re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"/>
            <a:ext cx="4133892" cy="3352800"/>
          </a:xfrm>
          <a:prstGeom prst="rect">
            <a:avLst/>
          </a:prstGeom>
          <a:noFill/>
        </p:spPr>
      </p:pic>
      <p:pic>
        <p:nvPicPr>
          <p:cNvPr id="3074" name="Picture 2" descr="C:\Users\Federico\Desktop\Figure\4 vs res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429000"/>
            <a:ext cx="4038600" cy="3173709"/>
          </a:xfrm>
          <a:prstGeom prst="rect">
            <a:avLst/>
          </a:prstGeom>
          <a:noFill/>
        </p:spPr>
      </p:pic>
      <p:pic>
        <p:nvPicPr>
          <p:cNvPr id="3075" name="Picture 3" descr="C:\Users\Federico\Desktop\Figure\3 vs re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429000"/>
            <a:ext cx="4155389" cy="3265487"/>
          </a:xfrm>
          <a:prstGeom prst="rect">
            <a:avLst/>
          </a:prstGeom>
          <a:noFill/>
        </p:spPr>
      </p:pic>
      <p:pic>
        <p:nvPicPr>
          <p:cNvPr id="3076" name="Picture 4" descr="C:\Users\Federico\Desktop\Figure\2 vs res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799" y="135528"/>
            <a:ext cx="4365929" cy="32934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05000" y="0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 vs rest</a:t>
            </a:r>
            <a:endParaRPr lang="it-I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6519446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3 vs rest</a:t>
            </a:r>
            <a:endParaRPr lang="it-IT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0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2 vs rest</a:t>
            </a:r>
            <a:endParaRPr lang="it-IT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1301" y="6519446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4 vs rest</a:t>
            </a:r>
            <a:endParaRPr lang="it-IT" sz="1600" dirty="0"/>
          </a:p>
        </p:txBody>
      </p:sp>
      <p:sp>
        <p:nvSpPr>
          <p:cNvPr id="17" name="Oval 16"/>
          <p:cNvSpPr/>
          <p:nvPr/>
        </p:nvSpPr>
        <p:spPr>
          <a:xfrm>
            <a:off x="2095200" y="1728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/>
          <p:cNvSpPr/>
          <p:nvPr/>
        </p:nvSpPr>
        <p:spPr>
          <a:xfrm>
            <a:off x="6307200" y="1728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/>
          <p:cNvSpPr/>
          <p:nvPr/>
        </p:nvSpPr>
        <p:spPr>
          <a:xfrm>
            <a:off x="2214000" y="4953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/>
          <p:cNvSpPr/>
          <p:nvPr/>
        </p:nvSpPr>
        <p:spPr>
          <a:xfrm>
            <a:off x="6271200" y="4986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2151431" y="1221727"/>
            <a:ext cx="518095" cy="5130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6286874" y="1791073"/>
            <a:ext cx="461147" cy="3763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9" idx="1"/>
          </p:cNvCxnSpPr>
          <p:nvPr/>
        </p:nvCxnSpPr>
        <p:spPr>
          <a:xfrm>
            <a:off x="2133600" y="4876800"/>
            <a:ext cx="91559" cy="873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520000" flipH="1" flipV="1">
            <a:off x="6085799" y="5061243"/>
            <a:ext cx="206761" cy="1863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81200" y="27432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1</a:t>
            </a:r>
            <a:r>
              <a:rPr lang="it-IT" sz="1400" dirty="0" smtClean="0"/>
              <a:t> = -25.7</a:t>
            </a:r>
            <a:endParaRPr lang="it-I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2667000"/>
            <a:ext cx="90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2</a:t>
            </a:r>
            <a:r>
              <a:rPr lang="it-IT" sz="1400" dirty="0" smtClean="0"/>
              <a:t> = -15.0</a:t>
            </a:r>
          </a:p>
          <a:p>
            <a:endParaRPr lang="it-IT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594360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4</a:t>
            </a:r>
            <a:r>
              <a:rPr lang="it-IT" sz="1400" dirty="0" smtClean="0"/>
              <a:t> = -11.0</a:t>
            </a:r>
            <a:endParaRPr lang="it-IT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57400" y="5943600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3</a:t>
            </a:r>
            <a:r>
              <a:rPr lang="it-IT" sz="1400" dirty="0" smtClean="0"/>
              <a:t> = -5.6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" name="Picture 3" descr="C:\Users\Federico\Desktop\Figure\1 vs re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"/>
            <a:ext cx="4133892" cy="3352800"/>
          </a:xfrm>
          <a:prstGeom prst="rect">
            <a:avLst/>
          </a:prstGeom>
          <a:noFill/>
        </p:spPr>
      </p:pic>
      <p:pic>
        <p:nvPicPr>
          <p:cNvPr id="3074" name="Picture 2" descr="C:\Users\Federico\Desktop\Figure\4 vs res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429000"/>
            <a:ext cx="4038600" cy="3173709"/>
          </a:xfrm>
          <a:prstGeom prst="rect">
            <a:avLst/>
          </a:prstGeom>
          <a:noFill/>
        </p:spPr>
      </p:pic>
      <p:pic>
        <p:nvPicPr>
          <p:cNvPr id="3075" name="Picture 3" descr="C:\Users\Federico\Desktop\Figure\3 vs re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429000"/>
            <a:ext cx="4155389" cy="3265487"/>
          </a:xfrm>
          <a:prstGeom prst="rect">
            <a:avLst/>
          </a:prstGeom>
          <a:noFill/>
        </p:spPr>
      </p:pic>
      <p:pic>
        <p:nvPicPr>
          <p:cNvPr id="3076" name="Picture 4" descr="C:\Users\Federico\Desktop\Figure\2 vs res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799" y="135528"/>
            <a:ext cx="4365929" cy="32934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05000" y="0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1 vs rest</a:t>
            </a:r>
            <a:endParaRPr lang="it-I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6519446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3 vs rest</a:t>
            </a:r>
            <a:endParaRPr lang="it-IT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0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2 vs rest</a:t>
            </a:r>
            <a:endParaRPr lang="it-IT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1301" y="6519446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4 vs rest</a:t>
            </a:r>
            <a:endParaRPr lang="it-IT" sz="1600" dirty="0"/>
          </a:p>
        </p:txBody>
      </p:sp>
      <p:sp>
        <p:nvSpPr>
          <p:cNvPr id="17" name="Oval 16"/>
          <p:cNvSpPr/>
          <p:nvPr/>
        </p:nvSpPr>
        <p:spPr>
          <a:xfrm>
            <a:off x="2095200" y="1728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/>
          <p:cNvSpPr/>
          <p:nvPr/>
        </p:nvSpPr>
        <p:spPr>
          <a:xfrm>
            <a:off x="6307200" y="1728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/>
          <p:cNvSpPr/>
          <p:nvPr/>
        </p:nvSpPr>
        <p:spPr>
          <a:xfrm>
            <a:off x="2214000" y="4953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/>
          <p:cNvSpPr/>
          <p:nvPr/>
        </p:nvSpPr>
        <p:spPr>
          <a:xfrm>
            <a:off x="6271200" y="4986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2151431" y="1221727"/>
            <a:ext cx="518095" cy="5130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6286874" y="1791073"/>
            <a:ext cx="461147" cy="3763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9" idx="1"/>
          </p:cNvCxnSpPr>
          <p:nvPr/>
        </p:nvCxnSpPr>
        <p:spPr>
          <a:xfrm>
            <a:off x="2133600" y="4876800"/>
            <a:ext cx="91559" cy="873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520000" flipH="1" flipV="1">
            <a:off x="6085799" y="5061243"/>
            <a:ext cx="206761" cy="1863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81200" y="27432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1</a:t>
            </a:r>
            <a:r>
              <a:rPr lang="it-IT" sz="1400" dirty="0" smtClean="0"/>
              <a:t> = -25.7</a:t>
            </a:r>
            <a:endParaRPr lang="it-IT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2667000"/>
            <a:ext cx="90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2</a:t>
            </a:r>
            <a:r>
              <a:rPr lang="it-IT" sz="1400" dirty="0" smtClean="0"/>
              <a:t> = -15.0</a:t>
            </a:r>
          </a:p>
          <a:p>
            <a:endParaRPr lang="it-IT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594360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4</a:t>
            </a:r>
            <a:r>
              <a:rPr lang="it-IT" sz="1400" dirty="0" smtClean="0"/>
              <a:t> = -11.0</a:t>
            </a:r>
            <a:endParaRPr lang="it-IT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57400" y="5943600"/>
            <a:ext cx="816249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d</a:t>
            </a:r>
            <a:r>
              <a:rPr lang="it-IT" sz="1400" baseline="-25000" dirty="0" smtClean="0"/>
              <a:t>3</a:t>
            </a:r>
            <a:r>
              <a:rPr lang="it-IT" sz="1400" dirty="0" smtClean="0"/>
              <a:t> = -5.6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SVM Multiclasse – one-vs-one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Se il training set ha </a:t>
            </a:r>
            <a:r>
              <a:rPr lang="it-IT" sz="2000" b="1" i="1" dirty="0" smtClean="0"/>
              <a:t>k</a:t>
            </a:r>
            <a:r>
              <a:rPr lang="it-IT" sz="2000" dirty="0" smtClean="0"/>
              <a:t> classi, </a:t>
            </a:r>
            <a:r>
              <a:rPr lang="it-IT" sz="2000" b="1" dirty="0" smtClean="0"/>
              <a:t>one-vs-one </a:t>
            </a:r>
            <a:r>
              <a:rPr lang="it-IT" sz="2000" dirty="0" smtClean="0"/>
              <a:t>considera tutte le possibili coppie di classi (indipendentemente dall’ordine)</a:t>
            </a:r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>Si </a:t>
            </a:r>
            <a:r>
              <a:rPr lang="it-IT" sz="2000" dirty="0" smtClean="0"/>
              <a:t>addestrano </a:t>
            </a:r>
            <a:r>
              <a:rPr lang="it-IT" sz="2000" b="1" i="1" dirty="0" smtClean="0"/>
              <a:t>R </a:t>
            </a:r>
            <a:r>
              <a:rPr lang="it-IT" sz="2000" dirty="0" smtClean="0"/>
              <a:t>classificatori del tipo “classe </a:t>
            </a:r>
            <a:r>
              <a:rPr lang="it-IT" sz="2000" b="1" i="1" dirty="0" smtClean="0"/>
              <a:t>i</a:t>
            </a:r>
            <a:r>
              <a:rPr lang="it-IT" sz="2000" dirty="0" smtClean="0"/>
              <a:t> vs classe </a:t>
            </a:r>
            <a:r>
              <a:rPr lang="it-IT" sz="2000" b="1" i="1" dirty="0" smtClean="0"/>
              <a:t>j</a:t>
            </a:r>
            <a:r>
              <a:rPr lang="it-IT" sz="2000" dirty="0" smtClean="0"/>
              <a:t>”,</a:t>
            </a:r>
            <a:br>
              <a:rPr lang="it-IT" sz="2000" dirty="0" smtClean="0"/>
            </a:br>
            <a:r>
              <a:rPr lang="it-IT" sz="2000" dirty="0" smtClean="0"/>
              <a:t>dove </a:t>
            </a:r>
            <a:r>
              <a:rPr lang="it-IT" sz="2000" dirty="0" smtClean="0"/>
              <a:t>il classificatore </a:t>
            </a:r>
            <a:r>
              <a:rPr lang="it-IT" sz="2000" b="1" i="1" dirty="0" smtClean="0"/>
              <a:t>r</a:t>
            </a:r>
            <a:r>
              <a:rPr lang="it-IT" sz="2000" dirty="0" smtClean="0"/>
              <a:t>-esimo ha training set:</a:t>
            </a:r>
            <a:endParaRPr lang="it-IT" sz="2000" b="1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86000"/>
            <a:ext cx="2562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33900"/>
            <a:ext cx="3771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20687" y="4648200"/>
            <a:ext cx="27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Positivi</a:t>
            </a:r>
            <a:r>
              <a:rPr lang="it-IT" dirty="0" smtClean="0"/>
              <a:t> classificatore </a:t>
            </a:r>
            <a:r>
              <a:rPr lang="it-IT" b="1" i="1" dirty="0" smtClean="0"/>
              <a:t>r</a:t>
            </a:r>
            <a:r>
              <a:rPr lang="it-IT" dirty="0" smtClean="0"/>
              <a:t>-esimo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5345668"/>
            <a:ext cx="289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Negativi </a:t>
            </a:r>
            <a:r>
              <a:rPr lang="it-IT" dirty="0" smtClean="0"/>
              <a:t>classificatore </a:t>
            </a:r>
            <a:r>
              <a:rPr lang="it-IT" b="1" i="1" dirty="0" smtClean="0"/>
              <a:t>r</a:t>
            </a:r>
            <a:r>
              <a:rPr lang="it-IT" dirty="0" smtClean="0"/>
              <a:t>-esimo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one-vs-all – 4 classi in R</a:t>
            </a:r>
            <a:r>
              <a:rPr lang="it-IT" baseline="30000" dirty="0" smtClean="0"/>
              <a:t>2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486400"/>
            <a:ext cx="81534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classi                       4 * 3 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= 6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classificatori binari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19400" y="5562600"/>
            <a:ext cx="838200" cy="381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 descr="C:\Users\Federico\Desktop\Figure\4CLASSI O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219200"/>
            <a:ext cx="5248275" cy="4124325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3962400" y="5865812"/>
            <a:ext cx="685800" cy="1588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5867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Apprendimento – Alcune Applicazioni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 smtClean="0"/>
              <a:t>Identificazione e riconoscimento di facce in immagini</a:t>
            </a:r>
            <a:br>
              <a:rPr lang="it-IT" sz="1800" dirty="0" smtClean="0"/>
            </a:br>
            <a:r>
              <a:rPr lang="it-IT" sz="1800" dirty="0" smtClean="0"/>
              <a:t>(Face Detection &amp; Recognition)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Speech Recognition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Riconoscimento di caratteri</a:t>
            </a:r>
            <a:br>
              <a:rPr lang="it-IT" sz="1800" dirty="0" smtClean="0"/>
            </a:br>
            <a:r>
              <a:rPr lang="it-IT" sz="1800" dirty="0" smtClean="0"/>
              <a:t>(Digital Character Recognition)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Text Categorization</a:t>
            </a:r>
            <a:br>
              <a:rPr lang="it-IT" sz="1800" dirty="0" smtClean="0"/>
            </a:br>
            <a:r>
              <a:rPr lang="it-IT" sz="1800" dirty="0" smtClean="0"/>
              <a:t>(Es. Spam Filtering)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Data Mining, Marketing &amp; Pubblicità,</a:t>
            </a:r>
            <a:br>
              <a:rPr lang="it-IT" sz="1800" dirty="0" smtClean="0"/>
            </a:br>
            <a:r>
              <a:rPr lang="it-IT" sz="1800" dirty="0" smtClean="0"/>
              <a:t>Social Network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Videoludica, Robotica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Diagnosi automatizzata,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... e molto altro</a:t>
            </a:r>
          </a:p>
        </p:txBody>
      </p:sp>
      <p:pic>
        <p:nvPicPr>
          <p:cNvPr id="53250" name="Picture 2" descr="http://petapixel.com/assets/uploads/2012/03/facialrecognition_min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219200"/>
            <a:ext cx="2209800" cy="1529040"/>
          </a:xfrm>
          <a:prstGeom prst="rect">
            <a:avLst/>
          </a:prstGeom>
          <a:noFill/>
        </p:spPr>
      </p:pic>
      <p:pic>
        <p:nvPicPr>
          <p:cNvPr id="53252" name="Picture 4" descr="https://www.planet-source-code.com/Upload_PSC/ScreenShots/PIC20057441971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981200"/>
            <a:ext cx="2743200" cy="1697111"/>
          </a:xfrm>
          <a:prstGeom prst="rect">
            <a:avLst/>
          </a:prstGeom>
          <a:noFill/>
        </p:spPr>
      </p:pic>
      <p:pic>
        <p:nvPicPr>
          <p:cNvPr id="53255" name="Picture 7" descr="http://3.bp.blogspot.com/_Fxh-WYaKGbI/TQjtCT8vD-I/AAAAAAAABFw/9B6B1bksvdE/s1600/Google+Voice+Search+updated+with+voice+recogni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200400"/>
            <a:ext cx="2590800" cy="1920663"/>
          </a:xfrm>
          <a:prstGeom prst="rect">
            <a:avLst/>
          </a:prstGeom>
          <a:noFill/>
        </p:spPr>
      </p:pic>
      <p:pic>
        <p:nvPicPr>
          <p:cNvPr id="53261" name="Picture 13" descr="http://www.emergingedtech.com/wp/wp-content/uploads/2014/06/BigDat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962400"/>
            <a:ext cx="2057400" cy="1756017"/>
          </a:xfrm>
          <a:prstGeom prst="rect">
            <a:avLst/>
          </a:prstGeom>
          <a:noFill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262335">
            <a:off x="4068731" y="5550484"/>
            <a:ext cx="47529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Federico\Desktop\Figure\1 vs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2928937" cy="2286000"/>
          </a:xfrm>
          <a:prstGeom prst="rect">
            <a:avLst/>
          </a:prstGeom>
          <a:noFill/>
        </p:spPr>
      </p:pic>
      <p:pic>
        <p:nvPicPr>
          <p:cNvPr id="5124" name="Picture 4" descr="C:\Users\Federico\Desktop\Figure\1 vs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0"/>
            <a:ext cx="3048000" cy="2395253"/>
          </a:xfrm>
          <a:prstGeom prst="rect">
            <a:avLst/>
          </a:prstGeom>
          <a:noFill/>
        </p:spPr>
      </p:pic>
      <p:pic>
        <p:nvPicPr>
          <p:cNvPr id="5125" name="Picture 5" descr="C:\Users\Federico\Desktop\Figure\1 vs 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0"/>
            <a:ext cx="3005941" cy="2362200"/>
          </a:xfrm>
          <a:prstGeom prst="rect">
            <a:avLst/>
          </a:prstGeom>
          <a:noFill/>
        </p:spPr>
      </p:pic>
      <p:pic>
        <p:nvPicPr>
          <p:cNvPr id="5126" name="Picture 6" descr="C:\Users\Federico\Desktop\Figure\2 vs 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378519"/>
            <a:ext cx="2985174" cy="2345881"/>
          </a:xfrm>
          <a:prstGeom prst="rect">
            <a:avLst/>
          </a:prstGeom>
          <a:noFill/>
        </p:spPr>
      </p:pic>
      <p:pic>
        <p:nvPicPr>
          <p:cNvPr id="5127" name="Picture 7" descr="C:\Users\Federico\Desktop\Figure\2 vs 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2362201"/>
            <a:ext cx="3124200" cy="2455134"/>
          </a:xfrm>
          <a:prstGeom prst="rect">
            <a:avLst/>
          </a:prstGeom>
          <a:noFill/>
        </p:spPr>
      </p:pic>
      <p:pic>
        <p:nvPicPr>
          <p:cNvPr id="5128" name="Picture 8" descr="C:\Users\Federico\Desktop\Figure\3 vs 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026" y="4648200"/>
            <a:ext cx="2985174" cy="22291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3400" y="17526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 vs 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 vs 3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16764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 vs 4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40386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 vs 3</a:t>
            </a:r>
            <a:endParaRPr lang="it-IT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3352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 vs 4</a:t>
            </a:r>
            <a:endParaRPr lang="it-IT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62484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 vs 4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Federico\Desktop\Figure\4CLASSI O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209675"/>
            <a:ext cx="5248275" cy="4124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one-vs-one – Test</a:t>
            </a:r>
            <a:endParaRPr lang="it-I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10200"/>
            <a:ext cx="91440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 classificare una nuova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osservazione? </a:t>
            </a:r>
            <a:r>
              <a:rPr lang="it-IT" sz="2000" dirty="0" smtClean="0"/>
              <a:t>Es.  </a:t>
            </a:r>
            <a:r>
              <a:rPr lang="it-IT" sz="2000" b="1" i="1" dirty="0" smtClean="0"/>
              <a:t>z</a:t>
            </a:r>
            <a:r>
              <a:rPr lang="it-IT" sz="2000" i="1" dirty="0" smtClean="0"/>
              <a:t> </a:t>
            </a:r>
            <a:r>
              <a:rPr lang="it-IT" sz="2000" i="1" dirty="0" smtClean="0"/>
              <a:t>= (-5, </a:t>
            </a:r>
            <a:r>
              <a:rPr lang="it-IT" sz="2000" i="1" dirty="0" smtClean="0"/>
              <a:t>0)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classificatore esprime un </a:t>
            </a:r>
            <a:r>
              <a:rPr kumimoji="0" lang="it-IT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voto</a:t>
            </a:r>
            <a:endParaRPr kumimoji="0" lang="it-I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86200" y="3348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ight Arrow 8"/>
          <p:cNvSpPr/>
          <p:nvPr/>
        </p:nvSpPr>
        <p:spPr>
          <a:xfrm rot="13547365">
            <a:off x="3968700" y="3583936"/>
            <a:ext cx="526707" cy="223528"/>
          </a:xfrm>
          <a:prstGeom prst="rightArrow">
            <a:avLst>
              <a:gd name="adj1" fmla="val 34498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3962400" y="2983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z</a:t>
            </a:r>
            <a:endParaRPr lang="it-IT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Federico\Desktop\Figure\1 vs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2928937" cy="2286000"/>
          </a:xfrm>
          <a:prstGeom prst="rect">
            <a:avLst/>
          </a:prstGeom>
          <a:noFill/>
        </p:spPr>
      </p:pic>
      <p:pic>
        <p:nvPicPr>
          <p:cNvPr id="5124" name="Picture 4" descr="C:\Users\Federico\Desktop\Figure\1 vs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0"/>
            <a:ext cx="3048000" cy="2395253"/>
          </a:xfrm>
          <a:prstGeom prst="rect">
            <a:avLst/>
          </a:prstGeom>
          <a:noFill/>
        </p:spPr>
      </p:pic>
      <p:pic>
        <p:nvPicPr>
          <p:cNvPr id="5125" name="Picture 5" descr="C:\Users\Federico\Desktop\Figure\1 vs 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0"/>
            <a:ext cx="3005941" cy="2362200"/>
          </a:xfrm>
          <a:prstGeom prst="rect">
            <a:avLst/>
          </a:prstGeom>
          <a:noFill/>
        </p:spPr>
      </p:pic>
      <p:pic>
        <p:nvPicPr>
          <p:cNvPr id="5126" name="Picture 6" descr="C:\Users\Federico\Desktop\Figure\2 vs 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378519"/>
            <a:ext cx="2985174" cy="2345881"/>
          </a:xfrm>
          <a:prstGeom prst="rect">
            <a:avLst/>
          </a:prstGeom>
          <a:noFill/>
        </p:spPr>
      </p:pic>
      <p:pic>
        <p:nvPicPr>
          <p:cNvPr id="5127" name="Picture 7" descr="C:\Users\Federico\Desktop\Figure\2 vs 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2362201"/>
            <a:ext cx="3124200" cy="2455134"/>
          </a:xfrm>
          <a:prstGeom prst="rect">
            <a:avLst/>
          </a:prstGeom>
          <a:noFill/>
        </p:spPr>
      </p:pic>
      <p:pic>
        <p:nvPicPr>
          <p:cNvPr id="5128" name="Picture 8" descr="C:\Users\Federico\Desktop\Figure\3 vs 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026" y="4648200"/>
            <a:ext cx="2985174" cy="22291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3400" y="1524000"/>
            <a:ext cx="78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 vs 2</a:t>
            </a:r>
          </a:p>
          <a:p>
            <a:r>
              <a:rPr lang="it-IT" dirty="0" smtClean="0"/>
              <a:t>Vota 1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1524000"/>
            <a:ext cx="78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 vs 3</a:t>
            </a:r>
          </a:p>
          <a:p>
            <a:r>
              <a:rPr lang="it-IT" dirty="0" smtClean="0"/>
              <a:t>Vota 3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1487269"/>
            <a:ext cx="78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 vs 4</a:t>
            </a:r>
          </a:p>
          <a:p>
            <a:r>
              <a:rPr lang="it-IT" dirty="0" smtClean="0"/>
              <a:t>Vota 4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3886200"/>
            <a:ext cx="78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 vs 3</a:t>
            </a:r>
          </a:p>
          <a:p>
            <a:r>
              <a:rPr lang="it-IT" dirty="0" smtClean="0"/>
              <a:t>Vota 3</a:t>
            </a:r>
            <a:endParaRPr lang="it-IT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2743200"/>
            <a:ext cx="78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 vs 4</a:t>
            </a:r>
          </a:p>
          <a:p>
            <a:r>
              <a:rPr lang="it-IT" dirty="0" smtClean="0"/>
              <a:t>Vota 4</a:t>
            </a:r>
            <a:endParaRPr lang="it-IT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5181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 vs 4</a:t>
            </a:r>
          </a:p>
          <a:p>
            <a:r>
              <a:rPr lang="it-IT" dirty="0" smtClean="0"/>
              <a:t>Vota 3</a:t>
            </a:r>
            <a:endParaRPr lang="it-IT" dirty="0"/>
          </a:p>
        </p:txBody>
      </p:sp>
      <p:sp>
        <p:nvSpPr>
          <p:cNvPr id="20" name="Oval 19"/>
          <p:cNvSpPr/>
          <p:nvPr/>
        </p:nvSpPr>
        <p:spPr>
          <a:xfrm>
            <a:off x="1295400" y="10668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 20"/>
          <p:cNvSpPr/>
          <p:nvPr/>
        </p:nvSpPr>
        <p:spPr>
          <a:xfrm>
            <a:off x="4267200" y="1143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/>
          <p:cNvSpPr/>
          <p:nvPr/>
        </p:nvSpPr>
        <p:spPr>
          <a:xfrm>
            <a:off x="7239000" y="1143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 22"/>
          <p:cNvSpPr/>
          <p:nvPr/>
        </p:nvSpPr>
        <p:spPr>
          <a:xfrm>
            <a:off x="1295400" y="35052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 23"/>
          <p:cNvSpPr/>
          <p:nvPr/>
        </p:nvSpPr>
        <p:spPr>
          <a:xfrm>
            <a:off x="4267200" y="35052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/>
          <p:cNvSpPr/>
          <p:nvPr/>
        </p:nvSpPr>
        <p:spPr>
          <a:xfrm>
            <a:off x="1219200" y="5715000"/>
            <a:ext cx="76200" cy="76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/>
          <p:cNvSpPr txBox="1"/>
          <p:nvPr/>
        </p:nvSpPr>
        <p:spPr>
          <a:xfrm>
            <a:off x="6324601" y="2514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Si ottiene una matrice di voti</a:t>
            </a:r>
            <a:endParaRPr lang="it-IT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629400" y="2971800"/>
          <a:ext cx="19812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281609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0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7467600" y="4191000"/>
            <a:ext cx="304800" cy="5334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xtBox 29"/>
          <p:cNvSpPr txBox="1"/>
          <p:nvPr/>
        </p:nvSpPr>
        <p:spPr>
          <a:xfrm>
            <a:off x="6858000" y="4713982"/>
            <a:ext cx="1561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Classe 1 : 1 voto</a:t>
            </a:r>
          </a:p>
          <a:p>
            <a:r>
              <a:rPr lang="it-IT" sz="1600" dirty="0" smtClean="0"/>
              <a:t>Classe 2 : 0 voti</a:t>
            </a:r>
          </a:p>
          <a:p>
            <a:r>
              <a:rPr lang="it-IT" sz="1600" dirty="0" smtClean="0"/>
              <a:t>Classe 3 : 3 voti</a:t>
            </a:r>
          </a:p>
          <a:p>
            <a:r>
              <a:rPr lang="it-IT" sz="1600" dirty="0" smtClean="0"/>
              <a:t>Classe 4 : 2 voti</a:t>
            </a:r>
            <a:endParaRPr lang="it-IT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5791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z</a:t>
            </a:r>
            <a:r>
              <a:rPr lang="it-IT" dirty="0" smtClean="0"/>
              <a:t> </a:t>
            </a:r>
            <a:r>
              <a:rPr lang="it-IT" dirty="0" smtClean="0"/>
              <a:t>è classificata con etichetta di </a:t>
            </a:r>
            <a:r>
              <a:rPr lang="it-IT" b="1" dirty="0" smtClean="0">
                <a:solidFill>
                  <a:srgbClr val="00B050"/>
                </a:solidFill>
              </a:rPr>
              <a:t>Classe 3</a:t>
            </a:r>
            <a:endParaRPr lang="it-IT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Considerazioni su Complessità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800" dirty="0" smtClean="0"/>
              <a:t>Le attuali implementazioni di SVM richiedono complessità tra </a:t>
            </a:r>
            <a:r>
              <a:rPr lang="it-IT" sz="1800" i="1" dirty="0" smtClean="0"/>
              <a:t>O(n</a:t>
            </a:r>
            <a:r>
              <a:rPr lang="it-IT" sz="1800" i="1" baseline="30000" dirty="0" smtClean="0"/>
              <a:t>2</a:t>
            </a:r>
            <a:r>
              <a:rPr lang="it-IT" sz="1800" i="1" dirty="0" smtClean="0"/>
              <a:t>)</a:t>
            </a:r>
            <a:r>
              <a:rPr lang="it-IT" sz="1800" dirty="0" smtClean="0"/>
              <a:t> e </a:t>
            </a:r>
            <a:r>
              <a:rPr lang="it-IT" sz="1800" i="1" dirty="0" smtClean="0"/>
              <a:t>O(n</a:t>
            </a:r>
            <a:r>
              <a:rPr lang="it-IT" sz="1800" i="1" baseline="30000" dirty="0" smtClean="0"/>
              <a:t>3</a:t>
            </a:r>
            <a:r>
              <a:rPr lang="it-IT" sz="1800" i="1" dirty="0" smtClean="0"/>
              <a:t>).</a:t>
            </a:r>
            <a:endParaRPr lang="it-IT" sz="1800" dirty="0" smtClean="0"/>
          </a:p>
          <a:p>
            <a:pPr>
              <a:buNone/>
            </a:pPr>
            <a:endParaRPr lang="it-IT" sz="1800" b="1" dirty="0" smtClean="0"/>
          </a:p>
          <a:p>
            <a:r>
              <a:rPr lang="it-IT" sz="1800" b="1" dirty="0" smtClean="0"/>
              <a:t>one-vs-all</a:t>
            </a:r>
            <a:r>
              <a:rPr lang="it-IT" sz="1800" dirty="0" smtClean="0"/>
              <a:t> prende </a:t>
            </a:r>
            <a:r>
              <a:rPr lang="it-IT" sz="1800" i="1" dirty="0" smtClean="0"/>
              <a:t>O(k </a:t>
            </a:r>
            <a:r>
              <a:rPr lang="it-IT" sz="1800" dirty="0" smtClean="0"/>
              <a:t>SVM</a:t>
            </a:r>
            <a:r>
              <a:rPr lang="it-IT" sz="1800" i="1" dirty="0" smtClean="0"/>
              <a:t>) </a:t>
            </a:r>
            <a:r>
              <a:rPr lang="it-IT" sz="1800" dirty="0" smtClean="0"/>
              <a:t>per il training e </a:t>
            </a:r>
            <a:r>
              <a:rPr lang="it-IT" sz="1800" i="1" dirty="0" smtClean="0"/>
              <a:t>O(k)</a:t>
            </a:r>
            <a:r>
              <a:rPr lang="it-IT" sz="1800" dirty="0" smtClean="0"/>
              <a:t> per il test – lineare </a:t>
            </a:r>
          </a:p>
          <a:p>
            <a:r>
              <a:rPr lang="it-IT" sz="1800" b="1" dirty="0" smtClean="0"/>
              <a:t>one-vs-one</a:t>
            </a:r>
            <a:r>
              <a:rPr lang="it-IT" sz="1800" dirty="0" smtClean="0"/>
              <a:t> prende </a:t>
            </a:r>
            <a:r>
              <a:rPr lang="it-IT" sz="1800" i="1" dirty="0" smtClean="0"/>
              <a:t>O(k</a:t>
            </a:r>
            <a:r>
              <a:rPr lang="it-IT" sz="1800" i="1" baseline="30000" dirty="0" smtClean="0"/>
              <a:t>2</a:t>
            </a:r>
            <a:r>
              <a:rPr lang="it-IT" sz="1800" i="1" dirty="0" smtClean="0"/>
              <a:t> </a:t>
            </a:r>
            <a:r>
              <a:rPr lang="it-IT" sz="1800" dirty="0" smtClean="0"/>
              <a:t>SVM</a:t>
            </a:r>
            <a:r>
              <a:rPr lang="it-IT" sz="1800" i="1" dirty="0" smtClean="0"/>
              <a:t>) </a:t>
            </a:r>
            <a:r>
              <a:rPr lang="it-IT" sz="1800" dirty="0" smtClean="0"/>
              <a:t>per il training e </a:t>
            </a:r>
            <a:r>
              <a:rPr lang="it-IT" sz="1800" i="1" dirty="0" smtClean="0"/>
              <a:t>O(k</a:t>
            </a:r>
            <a:r>
              <a:rPr lang="it-IT" sz="1800" i="1" baseline="30000" dirty="0" smtClean="0"/>
              <a:t>2</a:t>
            </a:r>
            <a:r>
              <a:rPr lang="it-IT" sz="1800" i="1" dirty="0" smtClean="0"/>
              <a:t>)</a:t>
            </a:r>
            <a:r>
              <a:rPr lang="it-IT" sz="1800" dirty="0" smtClean="0"/>
              <a:t> per test – quadratico </a:t>
            </a:r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In </a:t>
            </a:r>
            <a:r>
              <a:rPr lang="it-IT" sz="1800" b="1" dirty="0" smtClean="0"/>
              <a:t>teoria</a:t>
            </a:r>
            <a:r>
              <a:rPr lang="it-IT" sz="1800" dirty="0" smtClean="0"/>
              <a:t>, in fase di test</a:t>
            </a:r>
            <a:r>
              <a:rPr lang="it-IT" sz="1800" b="1" dirty="0" smtClean="0"/>
              <a:t> one-vs-all</a:t>
            </a:r>
            <a:r>
              <a:rPr lang="it-IT" sz="1800" dirty="0" smtClean="0"/>
              <a:t> è più efficiente; </a:t>
            </a:r>
            <a:r>
              <a:rPr lang="it-IT" sz="1800" b="1" dirty="0" smtClean="0"/>
              <a:t>one-vs-one </a:t>
            </a:r>
            <a:r>
              <a:rPr lang="it-IT" sz="1800" dirty="0" smtClean="0"/>
              <a:t>è in genere più preciso.</a:t>
            </a:r>
          </a:p>
          <a:p>
            <a:pPr>
              <a:buNone/>
            </a:pPr>
            <a:r>
              <a:rPr lang="it-IT" sz="1800" dirty="0" smtClean="0"/>
              <a:t>E’ possibile ottenere una via di mezzo?</a:t>
            </a:r>
            <a:endParaRPr lang="it-IT" sz="1800" b="1" dirty="0" smtClean="0"/>
          </a:p>
          <a:p>
            <a:pPr>
              <a:buNone/>
            </a:pPr>
            <a:endParaRPr lang="it-IT" sz="1800" b="1" dirty="0" smtClean="0"/>
          </a:p>
          <a:p>
            <a:pPr>
              <a:buNone/>
            </a:pPr>
            <a:endParaRPr lang="it-IT" sz="1800" b="1" dirty="0" smtClean="0"/>
          </a:p>
          <a:p>
            <a:pPr>
              <a:buNone/>
            </a:pPr>
            <a:r>
              <a:rPr lang="it-IT" sz="2000" b="1" dirty="0" smtClean="0"/>
              <a:t>Metodo Ibrido</a:t>
            </a:r>
          </a:p>
          <a:p>
            <a:pPr marL="342900" indent="-342900"/>
            <a:r>
              <a:rPr lang="it-IT" sz="1800" b="1" dirty="0" smtClean="0"/>
              <a:t>Unificare </a:t>
            </a:r>
            <a:r>
              <a:rPr lang="it-IT" sz="1800" dirty="0" smtClean="0"/>
              <a:t>i due metodi precenti, usandoli in modo combinato</a:t>
            </a:r>
          </a:p>
          <a:p>
            <a:pPr marL="342900" indent="-342900"/>
            <a:r>
              <a:rPr lang="it-IT" sz="1800" dirty="0" smtClean="0"/>
              <a:t>Si cerca di classificare con </a:t>
            </a:r>
            <a:r>
              <a:rPr lang="it-IT" sz="1800" b="1" dirty="0" smtClean="0"/>
              <a:t>one-vs-all</a:t>
            </a:r>
            <a:r>
              <a:rPr lang="it-IT" sz="1800" dirty="0" smtClean="0"/>
              <a:t>,  se esso risulta poco affidabile ci si</a:t>
            </a:r>
            <a:br>
              <a:rPr lang="it-IT" sz="1800" dirty="0" smtClean="0"/>
            </a:br>
            <a:r>
              <a:rPr lang="it-IT" sz="1800" dirty="0" smtClean="0"/>
              <a:t>riconduce invece al metodo </a:t>
            </a:r>
            <a:r>
              <a:rPr lang="it-IT" sz="1800" b="1" dirty="0" smtClean="0"/>
              <a:t>one-vs-one</a:t>
            </a:r>
          </a:p>
          <a:p>
            <a:pPr>
              <a:buNone/>
            </a:pPr>
            <a:r>
              <a:rPr lang="it-IT" sz="1800" dirty="0" smtClean="0"/>
              <a:t>	     	</a:t>
            </a:r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5867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b="1" dirty="0" smtClean="0"/>
              <a:t>Training – </a:t>
            </a:r>
            <a:r>
              <a:rPr lang="it-IT" dirty="0" smtClean="0"/>
              <a:t>Si addestrano </a:t>
            </a:r>
            <a:r>
              <a:rPr lang="it-IT" i="1" dirty="0" smtClean="0"/>
              <a:t>sia </a:t>
            </a:r>
            <a:r>
              <a:rPr lang="it-IT" dirty="0" smtClean="0"/>
              <a:t>i </a:t>
            </a:r>
            <a:r>
              <a:rPr lang="it-IT" b="1" i="1" dirty="0" smtClean="0"/>
              <a:t>k</a:t>
            </a:r>
            <a:r>
              <a:rPr lang="it-IT" dirty="0" smtClean="0"/>
              <a:t> classificatori </a:t>
            </a:r>
            <a:r>
              <a:rPr lang="it-IT" b="1" dirty="0" smtClean="0"/>
              <a:t>OvA</a:t>
            </a:r>
            <a:r>
              <a:rPr lang="it-IT" dirty="0" smtClean="0"/>
              <a:t> </a:t>
            </a:r>
            <a:r>
              <a:rPr lang="it-IT" i="1" dirty="0" smtClean="0"/>
              <a:t>che </a:t>
            </a:r>
            <a:r>
              <a:rPr lang="it-IT" dirty="0" smtClean="0"/>
              <a:t>gli </a:t>
            </a:r>
            <a:r>
              <a:rPr lang="it-IT" b="1" i="1" dirty="0" smtClean="0"/>
              <a:t>R</a:t>
            </a:r>
            <a:r>
              <a:rPr lang="it-IT" dirty="0" smtClean="0"/>
              <a:t> classificatori </a:t>
            </a:r>
            <a:r>
              <a:rPr lang="it-IT" b="1" dirty="0" smtClean="0"/>
              <a:t>OvO</a:t>
            </a:r>
            <a:endParaRPr lang="it-IT" dirty="0" smtClean="0"/>
          </a:p>
        </p:txBody>
      </p:sp>
      <p:sp>
        <p:nvSpPr>
          <p:cNvPr id="8" name="Down Arrow 7"/>
          <p:cNvSpPr/>
          <p:nvPr/>
        </p:nvSpPr>
        <p:spPr>
          <a:xfrm>
            <a:off x="838200" y="3810000"/>
            <a:ext cx="304800" cy="4572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600200" y="4038600"/>
            <a:ext cx="7086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sz="1800" b="1" dirty="0" smtClean="0"/>
              <a:t>Test –</a:t>
            </a:r>
            <a:r>
              <a:rPr lang="it-IT" sz="1800" dirty="0" smtClean="0"/>
              <a:t> Siano le </a:t>
            </a:r>
            <a:r>
              <a:rPr lang="it-IT" sz="1800" b="1" i="1" dirty="0" smtClean="0"/>
              <a:t>k </a:t>
            </a:r>
            <a:r>
              <a:rPr lang="it-IT" sz="1800" dirty="0" smtClean="0"/>
              <a:t>distanze (</a:t>
            </a:r>
            <a:r>
              <a:rPr lang="it-IT" sz="1800" b="1" dirty="0" smtClean="0"/>
              <a:t>one-vs-all</a:t>
            </a:r>
            <a:r>
              <a:rPr lang="it-IT" sz="1800" dirty="0" smtClean="0"/>
              <a:t>) tra </a:t>
            </a:r>
            <a:r>
              <a:rPr lang="it-IT" sz="1800" b="1" i="1" dirty="0" smtClean="0"/>
              <a:t>x</a:t>
            </a:r>
            <a:r>
              <a:rPr lang="it-IT" sz="1800" dirty="0" smtClean="0"/>
              <a:t> e i </a:t>
            </a:r>
            <a:r>
              <a:rPr lang="it-IT" sz="1800" b="1" i="1" dirty="0" smtClean="0"/>
              <a:t>k</a:t>
            </a:r>
            <a:r>
              <a:rPr lang="it-IT" sz="1800" dirty="0" smtClean="0"/>
              <a:t> iperpiani normalizzate in [0, 1].</a:t>
            </a:r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Scelta una </a:t>
            </a:r>
            <a:r>
              <a:rPr lang="it-IT" sz="1800" i="1" dirty="0" smtClean="0"/>
              <a:t>tolleranza </a:t>
            </a:r>
            <a:r>
              <a:rPr lang="el-GR" sz="1800" dirty="0" smtClean="0">
                <a:latin typeface="Times New Roman"/>
                <a:cs typeface="Times New Roman"/>
              </a:rPr>
              <a:t>ε</a:t>
            </a:r>
            <a:r>
              <a:rPr lang="it-IT" sz="1800" dirty="0" smtClean="0">
                <a:latin typeface="Times New Roman"/>
                <a:cs typeface="Times New Roman"/>
              </a:rPr>
              <a:t>  </a:t>
            </a:r>
            <a:r>
              <a:rPr lang="it-IT" sz="1800" dirty="0" smtClean="0"/>
              <a:t>si valuta la condizione</a:t>
            </a:r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r>
              <a:rPr lang="it-IT" sz="1800" dirty="0" smtClean="0"/>
              <a:t>Se </a:t>
            </a:r>
            <a:r>
              <a:rPr lang="it-IT" sz="1800" b="1" dirty="0" smtClean="0"/>
              <a:t>non è </a:t>
            </a:r>
            <a:r>
              <a:rPr lang="it-IT" sz="1800" dirty="0" smtClean="0"/>
              <a:t>verificata </a:t>
            </a:r>
            <a:br>
              <a:rPr lang="it-IT" sz="1800" dirty="0" smtClean="0"/>
            </a:br>
            <a:r>
              <a:rPr lang="it-IT" sz="1800" dirty="0" smtClean="0"/>
              <a:t>Si classifica </a:t>
            </a:r>
            <a:r>
              <a:rPr lang="it-IT" sz="1800" b="1" i="1" dirty="0" smtClean="0"/>
              <a:t>x</a:t>
            </a:r>
            <a:r>
              <a:rPr lang="it-IT" sz="1800" dirty="0" smtClean="0"/>
              <a:t> con il metodo </a:t>
            </a:r>
            <a:r>
              <a:rPr lang="it-IT" sz="1800" b="1" dirty="0" smtClean="0"/>
              <a:t>one-vs-all</a:t>
            </a:r>
            <a:br>
              <a:rPr lang="it-IT" sz="1800" b="1" dirty="0" smtClean="0"/>
            </a:br>
            <a:endParaRPr lang="it-IT" sz="1800" b="1" dirty="0" smtClean="0"/>
          </a:p>
          <a:p>
            <a:r>
              <a:rPr lang="it-IT" sz="1800" dirty="0" smtClean="0"/>
              <a:t>Se </a:t>
            </a:r>
            <a:r>
              <a:rPr lang="it-IT" sz="1800" b="1" dirty="0" smtClean="0"/>
              <a:t>è </a:t>
            </a:r>
            <a:r>
              <a:rPr lang="it-IT" sz="1800" dirty="0" smtClean="0"/>
              <a:t>verificata </a:t>
            </a:r>
            <a:br>
              <a:rPr lang="it-IT" sz="1800" dirty="0" smtClean="0"/>
            </a:br>
            <a:r>
              <a:rPr lang="it-IT" sz="1800" dirty="0" smtClean="0"/>
              <a:t>Si classifica </a:t>
            </a:r>
            <a:r>
              <a:rPr lang="it-IT" sz="1800" b="1" i="1" dirty="0" smtClean="0"/>
              <a:t>x </a:t>
            </a:r>
            <a:r>
              <a:rPr lang="it-IT" sz="1800" dirty="0" smtClean="0"/>
              <a:t>con l’etichetta predetta dal classificatore binario</a:t>
            </a:r>
            <a:br>
              <a:rPr lang="it-IT" sz="1800" dirty="0" smtClean="0"/>
            </a:br>
            <a:r>
              <a:rPr lang="it-IT" sz="1800" dirty="0" smtClean="0"/>
              <a:t>di tipo</a:t>
            </a:r>
            <a:r>
              <a:rPr lang="it-IT" sz="1800" b="1" dirty="0" smtClean="0"/>
              <a:t> one-vs-one</a:t>
            </a:r>
            <a:r>
              <a:rPr lang="it-IT" sz="1800" dirty="0" smtClean="0"/>
              <a:t> addestrato sulla coppia di classi </a:t>
            </a:r>
            <a:r>
              <a:rPr lang="it-IT" sz="1800" i="1" dirty="0" smtClean="0"/>
              <a:t>(p)</a:t>
            </a:r>
            <a:r>
              <a:rPr lang="it-IT" sz="1800" dirty="0" smtClean="0"/>
              <a:t>, </a:t>
            </a:r>
            <a:r>
              <a:rPr lang="it-IT" sz="1800" i="1" dirty="0" smtClean="0"/>
              <a:t>(p-1)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 ibrido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05200"/>
            <a:ext cx="35147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6550" y="1600200"/>
            <a:ext cx="20764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28775"/>
            <a:ext cx="13335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590800"/>
            <a:ext cx="1143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26024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Fra questi valori si ricercano i due più grandi          </a:t>
            </a:r>
            <a:endParaRPr lang="it-IT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19034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1" y="2590800"/>
            <a:ext cx="20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(</a:t>
            </a:r>
            <a:r>
              <a:rPr lang="it-IT" sz="1400" i="1" dirty="0" smtClean="0"/>
              <a:t>p</a:t>
            </a:r>
            <a:r>
              <a:rPr lang="it-IT" sz="1400" dirty="0" smtClean="0"/>
              <a:t>), (</a:t>
            </a:r>
            <a:r>
              <a:rPr lang="it-IT" sz="1400" i="1" dirty="0" smtClean="0"/>
              <a:t>p-1</a:t>
            </a:r>
            <a:r>
              <a:rPr lang="it-IT" sz="1400" dirty="0" smtClean="0"/>
              <a:t>) sono indici dei relativi classificatori OvA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derico\Desktop\Figure\ibrid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840" y="2133600"/>
            <a:ext cx="4501960" cy="35378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 ibrido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0" y="5638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1600" b="1" dirty="0" smtClean="0"/>
              <a:t>Training – </a:t>
            </a:r>
            <a:r>
              <a:rPr lang="it-IT" sz="1600" i="1" dirty="0" smtClean="0"/>
              <a:t>O(k </a:t>
            </a:r>
            <a:r>
              <a:rPr lang="it-IT" sz="1600" dirty="0" smtClean="0"/>
              <a:t>SVM</a:t>
            </a:r>
            <a:r>
              <a:rPr lang="it-IT" sz="1600" i="1" dirty="0" smtClean="0"/>
              <a:t>)</a:t>
            </a:r>
            <a:r>
              <a:rPr lang="it-IT" sz="1600" dirty="0" smtClean="0"/>
              <a:t> + </a:t>
            </a:r>
            <a:r>
              <a:rPr lang="it-IT" sz="1600" i="1" dirty="0" smtClean="0"/>
              <a:t>O(k</a:t>
            </a:r>
            <a:r>
              <a:rPr lang="it-IT" sz="1600" i="1" baseline="30000" dirty="0" smtClean="0"/>
              <a:t>2</a:t>
            </a:r>
            <a:r>
              <a:rPr lang="it-IT" sz="1600" i="1" dirty="0" smtClean="0"/>
              <a:t> </a:t>
            </a:r>
            <a:r>
              <a:rPr lang="it-IT" sz="1600" dirty="0" smtClean="0"/>
              <a:t>SVM</a:t>
            </a:r>
            <a:r>
              <a:rPr lang="it-IT" sz="1600" i="1" dirty="0" smtClean="0"/>
              <a:t>) – </a:t>
            </a:r>
            <a:r>
              <a:rPr lang="it-IT" sz="1600" dirty="0" smtClean="0"/>
              <a:t>quadratico</a:t>
            </a:r>
          </a:p>
          <a:p>
            <a:pPr algn="ctr">
              <a:buNone/>
            </a:pPr>
            <a:r>
              <a:rPr lang="it-IT" sz="1600" b="1" dirty="0" smtClean="0"/>
              <a:t>Test – </a:t>
            </a:r>
            <a:r>
              <a:rPr lang="it-IT" sz="1600" i="1" dirty="0" smtClean="0"/>
              <a:t>O(2k + 1) –</a:t>
            </a:r>
            <a:r>
              <a:rPr lang="it-IT" sz="1600" dirty="0" smtClean="0"/>
              <a:t> lineare</a:t>
            </a:r>
            <a:endParaRPr lang="it-IT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1219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Scelto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it-IT" dirty="0" smtClean="0"/>
              <a:t>, la condizione individua un sottoinsieme dello spazio dei dati per cui </a:t>
            </a:r>
            <a:r>
              <a:rPr lang="it-IT" b="1" dirty="0" smtClean="0"/>
              <a:t>one-vs-all </a:t>
            </a:r>
            <a:r>
              <a:rPr lang="it-IT" dirty="0" smtClean="0"/>
              <a:t>non riesce a separare</a:t>
            </a:r>
            <a:r>
              <a:rPr lang="it-IT" i="1" dirty="0" smtClean="0"/>
              <a:t> sufficientemente bene</a:t>
            </a:r>
            <a:r>
              <a:rPr lang="it-IT" dirty="0" smtClean="0"/>
              <a:t> le due classi con </a:t>
            </a:r>
            <a:r>
              <a:rPr lang="it-IT" i="1" dirty="0" smtClean="0"/>
              <a:t>punteggio</a:t>
            </a:r>
            <a:r>
              <a:rPr lang="it-IT" dirty="0" smtClean="0"/>
              <a:t> più alto.</a:t>
            </a:r>
            <a:br>
              <a:rPr lang="it-IT" dirty="0" smtClean="0"/>
            </a:br>
            <a:r>
              <a:rPr lang="it-IT" dirty="0" smtClean="0"/>
              <a:t>Utilizziamo il classificatore binario </a:t>
            </a:r>
            <a:r>
              <a:rPr lang="it-IT" b="1" dirty="0" smtClean="0"/>
              <a:t>one-vs-one</a:t>
            </a:r>
            <a:r>
              <a:rPr lang="it-IT" dirty="0" smtClean="0"/>
              <a:t> addestrato ad-hoc su tali classi.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6933653" y="31242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i="1" dirty="0" smtClean="0"/>
              <a:t>Superficie descritta dalla</a:t>
            </a:r>
            <a:br>
              <a:rPr lang="it-IT" sz="1400" i="1" dirty="0" smtClean="0"/>
            </a:br>
            <a:r>
              <a:rPr lang="it-IT" sz="1400" i="1" dirty="0" smtClean="0"/>
              <a:t>precedente condizione</a:t>
            </a:r>
            <a:br>
              <a:rPr lang="it-IT" sz="1400" i="1" dirty="0" smtClean="0"/>
            </a:br>
            <a:r>
              <a:rPr lang="it-IT" sz="1400" i="1" dirty="0" smtClean="0"/>
              <a:t>con </a:t>
            </a:r>
            <a:r>
              <a:rPr lang="el-GR" sz="1400" i="1" dirty="0" smtClean="0">
                <a:latin typeface="Times New Roman"/>
                <a:cs typeface="Times New Roman"/>
              </a:rPr>
              <a:t>ε</a:t>
            </a:r>
            <a:r>
              <a:rPr lang="it-IT" sz="1400" i="1" dirty="0" smtClean="0"/>
              <a:t> = 0.15</a:t>
            </a:r>
          </a:p>
          <a:p>
            <a:pPr algn="ctr"/>
            <a:endParaRPr lang="it-IT" sz="1400" i="1" dirty="0" smtClean="0"/>
          </a:p>
          <a:p>
            <a:pPr algn="ctr"/>
            <a:r>
              <a:rPr lang="it-IT" sz="1400" i="1" dirty="0" smtClean="0"/>
              <a:t>(kernel cubico)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Confronto fra metodi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800" dirty="0" smtClean="0"/>
              <a:t>Ci interessa sapere quale dei tre metodi è </a:t>
            </a:r>
            <a:r>
              <a:rPr lang="it-IT" sz="1800" b="1" dirty="0" smtClean="0"/>
              <a:t>più preciso</a:t>
            </a:r>
            <a:r>
              <a:rPr lang="it-IT" sz="1800" dirty="0" smtClean="0"/>
              <a:t>.</a:t>
            </a:r>
          </a:p>
          <a:p>
            <a:pPr>
              <a:buNone/>
            </a:pPr>
            <a:r>
              <a:rPr lang="it-IT" sz="1800" dirty="0" smtClean="0"/>
              <a:t>Esperimenti pratici per confrontarli – su diversi dataset.</a:t>
            </a:r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endParaRPr lang="it-IT" sz="1800" dirty="0" smtClean="0"/>
          </a:p>
        </p:txBody>
      </p:sp>
      <p:pic>
        <p:nvPicPr>
          <p:cNvPr id="9218" name="Picture 2" descr="http://languagelog.ldc.upenn.edu/myl/llog/DogTable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194046"/>
            <a:ext cx="2828970" cy="26827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91200" y="48254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Esempio di matrice di confusione – fornisce informazioni sull’errore</a:t>
            </a:r>
            <a:endParaRPr lang="it-IT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638800"/>
            <a:ext cx="850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Metodo </a:t>
            </a:r>
            <a:r>
              <a:rPr lang="it-IT" i="1" dirty="0" smtClean="0"/>
              <a:t>ibrido – </a:t>
            </a:r>
            <a:r>
              <a:rPr lang="it-IT" dirty="0" smtClean="0"/>
              <a:t>il parametro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it-IT" dirty="0" smtClean="0">
                <a:latin typeface="Times New Roman"/>
                <a:cs typeface="Times New Roman"/>
              </a:rPr>
              <a:t> </a:t>
            </a:r>
            <a:r>
              <a:rPr lang="it-IT" dirty="0" smtClean="0"/>
              <a:t>stato scelto facendo variare il suo valore in [0, 0.25</a:t>
            </a:r>
            <a:r>
              <a:rPr lang="it-IT" dirty="0" smtClean="0"/>
              <a:t>]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(passo 0.01) calcolando </a:t>
            </a:r>
            <a:r>
              <a:rPr lang="el-GR" dirty="0" smtClean="0">
                <a:latin typeface="Times New Roman"/>
                <a:cs typeface="Times New Roman"/>
              </a:rPr>
              <a:t>ρ </a:t>
            </a:r>
            <a:r>
              <a:rPr lang="it-IT" dirty="0" smtClean="0">
                <a:latin typeface="Times New Roman"/>
                <a:cs typeface="Times New Roman"/>
              </a:rPr>
              <a:t>(</a:t>
            </a:r>
            <a:r>
              <a:rPr lang="it-IT" dirty="0" smtClean="0"/>
              <a:t>per ogni valore) e selezionando</a:t>
            </a:r>
            <a:r>
              <a:rPr lang="el-GR" dirty="0" smtClean="0">
                <a:latin typeface="Times New Roman"/>
                <a:cs typeface="Times New Roman"/>
              </a:rPr>
              <a:t> ε</a:t>
            </a:r>
            <a:r>
              <a:rPr lang="it-IT" dirty="0" smtClean="0"/>
              <a:t> per cui si ottiene </a:t>
            </a:r>
            <a:r>
              <a:rPr lang="el-GR" dirty="0" smtClean="0">
                <a:latin typeface="Times New Roman"/>
                <a:cs typeface="Times New Roman"/>
              </a:rPr>
              <a:t>ρ</a:t>
            </a:r>
            <a:r>
              <a:rPr lang="it-IT" dirty="0" smtClean="0"/>
              <a:t> massimo.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22480"/>
            <a:ext cx="50032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it-IT" dirty="0" smtClean="0"/>
              <a:t>Fissato un </a:t>
            </a:r>
            <a:r>
              <a:rPr lang="it-IT" b="1" dirty="0" smtClean="0"/>
              <a:t>dataset</a:t>
            </a:r>
          </a:p>
          <a:p>
            <a:pPr>
              <a:buNone/>
            </a:pPr>
            <a:r>
              <a:rPr lang="it-IT" dirty="0" smtClean="0"/>
              <a:t>    Scelto un </a:t>
            </a:r>
            <a:r>
              <a:rPr lang="it-IT" b="1" dirty="0" smtClean="0"/>
              <a:t>metodo</a:t>
            </a:r>
          </a:p>
          <a:p>
            <a:pPr>
              <a:buNone/>
            </a:pPr>
            <a:r>
              <a:rPr lang="it-IT" b="1" dirty="0" smtClean="0"/>
              <a:t>        </a:t>
            </a:r>
            <a:r>
              <a:rPr lang="it-IT" dirty="0" smtClean="0"/>
              <a:t>Scelto un </a:t>
            </a:r>
            <a:r>
              <a:rPr lang="it-IT" b="1" dirty="0" smtClean="0"/>
              <a:t>kernel</a:t>
            </a:r>
          </a:p>
          <a:p>
            <a:pPr>
              <a:buNone/>
            </a:pPr>
            <a:r>
              <a:rPr lang="it-IT" dirty="0" smtClean="0"/>
              <a:t>            Scelti eventuali </a:t>
            </a:r>
            <a:r>
              <a:rPr lang="it-IT" b="1" dirty="0" smtClean="0"/>
              <a:t>parametri </a:t>
            </a:r>
          </a:p>
          <a:p>
            <a:pPr>
              <a:buNone/>
            </a:pPr>
            <a:r>
              <a:rPr lang="it-IT" dirty="0" smtClean="0"/>
              <a:t>                Si esegue il </a:t>
            </a:r>
            <a:r>
              <a:rPr lang="it-IT" i="1" dirty="0" smtClean="0"/>
              <a:t>test</a:t>
            </a:r>
            <a:r>
              <a:rPr lang="it-IT" dirty="0" smtClean="0"/>
              <a:t>; </a:t>
            </a:r>
          </a:p>
          <a:p>
            <a:pPr>
              <a:buNone/>
            </a:pPr>
            <a:r>
              <a:rPr lang="it-IT" dirty="0" smtClean="0"/>
              <a:t>                calcolando un indice di</a:t>
            </a:r>
            <a:br>
              <a:rPr lang="it-IT" dirty="0" smtClean="0"/>
            </a:br>
            <a:r>
              <a:rPr lang="it-IT" dirty="0" smtClean="0"/>
              <a:t>                bontà della classificazione, </a:t>
            </a:r>
            <a:br>
              <a:rPr lang="it-IT" dirty="0" smtClean="0"/>
            </a:br>
            <a:r>
              <a:rPr lang="it-IT" dirty="0" smtClean="0"/>
              <a:t>                il </a:t>
            </a:r>
            <a:r>
              <a:rPr lang="it-IT" b="1" dirty="0" smtClean="0"/>
              <a:t>riconoscimento medio </a:t>
            </a:r>
            <a:r>
              <a:rPr lang="el-GR" dirty="0" smtClean="0">
                <a:latin typeface="Times New Roman"/>
                <a:cs typeface="Times New Roman"/>
              </a:rPr>
              <a:t>ρ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              (in percentuale) ottenuto da una</a:t>
            </a:r>
            <a:br>
              <a:rPr lang="it-IT" dirty="0" smtClean="0"/>
            </a:br>
            <a:r>
              <a:rPr lang="it-IT" dirty="0" smtClean="0"/>
              <a:t>	  </a:t>
            </a:r>
            <a:r>
              <a:rPr lang="it-IT" i="1" dirty="0" smtClean="0"/>
              <a:t>matrice di confusione </a:t>
            </a:r>
            <a:r>
              <a:rPr lang="it-IT" dirty="0" smtClean="0"/>
              <a:t>(media diag. princ.)</a:t>
            </a:r>
            <a:br>
              <a:rPr lang="it-IT" dirty="0" smtClean="0"/>
            </a:br>
            <a:r>
              <a:rPr lang="it-IT" dirty="0" smtClean="0"/>
              <a:t>                utilizzando </a:t>
            </a:r>
            <a:r>
              <a:rPr lang="it-IT" i="1" dirty="0" smtClean="0"/>
              <a:t>k-fold cross-validation </a:t>
            </a:r>
            <a:r>
              <a:rPr lang="it-IT" dirty="0" smtClean="0"/>
              <a:t>(</a:t>
            </a:r>
            <a:r>
              <a:rPr lang="it-IT" i="1" dirty="0" smtClean="0"/>
              <a:t>k = 10</a:t>
            </a:r>
            <a:r>
              <a:rPr lang="it-IT" dirty="0" smtClean="0"/>
              <a:t>)</a:t>
            </a:r>
            <a:endParaRPr lang="it-IT" i="1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 pratica...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105400"/>
          </a:xfrm>
        </p:spPr>
        <p:txBody>
          <a:bodyPr>
            <a:normAutofit/>
          </a:bodyPr>
          <a:lstStyle/>
          <a:p>
            <a:r>
              <a:rPr lang="it-IT" sz="1800" dirty="0" smtClean="0"/>
              <a:t>Studio SVM e utilizzo in MATLAB</a:t>
            </a:r>
          </a:p>
          <a:p>
            <a:r>
              <a:rPr lang="it-IT" sz="1800" dirty="0" smtClean="0"/>
              <a:t>Implementazione SVM multiclasse in MATLAB</a:t>
            </a:r>
          </a:p>
          <a:p>
            <a:r>
              <a:rPr lang="it-IT" sz="1800" dirty="0" smtClean="0"/>
              <a:t>Implementazione codice cross-validation </a:t>
            </a:r>
            <a:r>
              <a:rPr lang="it-IT" sz="1800" dirty="0" smtClean="0"/>
              <a:t>etc</a:t>
            </a:r>
            <a:endParaRPr lang="it-IT" sz="1800" dirty="0" smtClean="0"/>
          </a:p>
          <a:p>
            <a:r>
              <a:rPr lang="it-IT" sz="1800" dirty="0" smtClean="0"/>
              <a:t>Esperimenti su 3 dataset </a:t>
            </a:r>
            <a:r>
              <a:rPr lang="it-IT" sz="1800" b="1" dirty="0" smtClean="0"/>
              <a:t>multiclasse</a:t>
            </a:r>
            <a:r>
              <a:rPr lang="it-IT" sz="1800" dirty="0" smtClean="0"/>
              <a:t/>
            </a:r>
            <a:br>
              <a:rPr lang="it-IT" sz="1800" dirty="0" smtClean="0"/>
            </a:br>
            <a:endParaRPr lang="it-IT" sz="1800" dirty="0" smtClean="0"/>
          </a:p>
          <a:p>
            <a:pPr lvl="1"/>
            <a:r>
              <a:rPr lang="it-IT" sz="1800" b="1" dirty="0" smtClean="0"/>
              <a:t>Ecoli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336 osservazioni, 8 features, </a:t>
            </a:r>
            <a:r>
              <a:rPr lang="it-IT" sz="1800" b="1" dirty="0" smtClean="0"/>
              <a:t>5 classi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Classificazione tipo di batterio legato a processi digestivi</a:t>
            </a:r>
          </a:p>
          <a:p>
            <a:pPr lvl="1">
              <a:buNone/>
            </a:pPr>
            <a:endParaRPr lang="it-IT" sz="1800" dirty="0" smtClean="0"/>
          </a:p>
          <a:p>
            <a:pPr lvl="1"/>
            <a:r>
              <a:rPr lang="it-IT" sz="1800" b="1" dirty="0" smtClean="0"/>
              <a:t>Yeast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1484 osservazioni, 8 features, </a:t>
            </a:r>
            <a:r>
              <a:rPr lang="it-IT" sz="1800" b="1" dirty="0" smtClean="0"/>
              <a:t>4 classi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Classificazione tipo di batterio presente nel lievito</a:t>
            </a:r>
            <a:br>
              <a:rPr lang="it-IT" sz="1800" dirty="0" smtClean="0"/>
            </a:br>
            <a:endParaRPr lang="it-IT" sz="1800" dirty="0" smtClean="0"/>
          </a:p>
          <a:p>
            <a:pPr lvl="1"/>
            <a:r>
              <a:rPr lang="it-IT" sz="1800" b="1" dirty="0" smtClean="0"/>
              <a:t>Breast Tissue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106 osservazioni, 10 attributi, </a:t>
            </a:r>
            <a:r>
              <a:rPr lang="it-IT" sz="1800" b="1" dirty="0" smtClean="0"/>
              <a:t>6 classi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Classif. tipo di tessuto organico per l’identificazione di masse tumorali</a:t>
            </a:r>
          </a:p>
          <a:p>
            <a:endParaRPr lang="it-IT" sz="1800" dirty="0" smtClean="0"/>
          </a:p>
          <a:p>
            <a:pPr>
              <a:buNone/>
            </a:pPr>
            <a:endParaRPr lang="it-IT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49439" y="2140803"/>
            <a:ext cx="1837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 smtClean="0"/>
              <a:t>Confronto fra i 3</a:t>
            </a:r>
            <a:br>
              <a:rPr lang="it-IT" sz="1600" dirty="0" smtClean="0"/>
            </a:br>
            <a:r>
              <a:rPr lang="it-IT" sz="1600" dirty="0" smtClean="0"/>
              <a:t>metodi SVM più un </a:t>
            </a:r>
            <a:br>
              <a:rPr lang="it-IT" sz="1600" dirty="0" smtClean="0"/>
            </a:br>
            <a:r>
              <a:rPr lang="it-IT" sz="1600" dirty="0" smtClean="0"/>
              <a:t>classificatore k-NN</a:t>
            </a:r>
            <a:endParaRPr lang="it-IT" sz="1600" dirty="0"/>
          </a:p>
        </p:txBody>
      </p:sp>
      <p:sp>
        <p:nvSpPr>
          <p:cNvPr id="5" name="Right Arrow 4"/>
          <p:cNvSpPr/>
          <p:nvPr/>
        </p:nvSpPr>
        <p:spPr>
          <a:xfrm>
            <a:off x="5562600" y="2286000"/>
            <a:ext cx="9906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Esperimenti: Ecoli</a:t>
            </a:r>
            <a:endParaRPr lang="it-IT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819400" y="1590403"/>
            <a:ext cx="6324600" cy="298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219200"/>
            <a:ext cx="286034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47244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 tutti i casi – comunque scelto un kernel – non solo il metodo ibrido</a:t>
            </a:r>
            <a:br>
              <a:rPr lang="it-IT" dirty="0" smtClean="0"/>
            </a:br>
            <a:r>
              <a:rPr lang="it-IT" dirty="0" smtClean="0"/>
              <a:t>migliora </a:t>
            </a:r>
            <a:r>
              <a:rPr lang="it-IT" b="1" dirty="0" smtClean="0"/>
              <a:t>one-vs-all</a:t>
            </a:r>
            <a:r>
              <a:rPr lang="it-IT" dirty="0" smtClean="0"/>
              <a:t>, ma risulta più preciso di </a:t>
            </a:r>
            <a:r>
              <a:rPr lang="it-IT" b="1" dirty="0" smtClean="0"/>
              <a:t>one-vs-one</a:t>
            </a:r>
            <a:r>
              <a:rPr lang="it-IT" dirty="0" smtClean="0"/>
              <a:t>.</a:t>
            </a:r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Il risultato più significativo si ha con kernel </a:t>
            </a:r>
            <a:r>
              <a:rPr lang="it-IT" b="1" dirty="0" smtClean="0"/>
              <a:t>lineare</a:t>
            </a:r>
            <a:r>
              <a:rPr lang="it-IT" dirty="0" smtClean="0"/>
              <a:t>, dove il metodo ibrido</a:t>
            </a:r>
            <a:br>
              <a:rPr lang="it-IT" dirty="0" smtClean="0"/>
            </a:br>
            <a:r>
              <a:rPr lang="it-IT" dirty="0" smtClean="0"/>
              <a:t>è più preciso di </a:t>
            </a:r>
            <a:r>
              <a:rPr lang="it-IT" b="1" dirty="0" smtClean="0"/>
              <a:t>one-vs-all</a:t>
            </a:r>
            <a:r>
              <a:rPr lang="it-IT" dirty="0" smtClean="0"/>
              <a:t> del 7% ~ superando k-NN.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2867258" y="1219200"/>
            <a:ext cx="627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 ordinata i valori di </a:t>
            </a:r>
            <a:r>
              <a:rPr lang="el-GR" dirty="0" smtClean="0">
                <a:latin typeface="Times New Roman"/>
                <a:cs typeface="Times New Roman"/>
              </a:rPr>
              <a:t>ρ </a:t>
            </a:r>
            <a:r>
              <a:rPr lang="it-IT" dirty="0" smtClean="0"/>
              <a:t>per ogni metodo (scelto il kernel)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Esperimenti: Yeast</a:t>
            </a:r>
            <a:endParaRPr lang="it-IT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17311"/>
            <a:ext cx="6324600" cy="295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286222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068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Problema di classificazione difficile – unico risultato significativo:</a:t>
            </a:r>
          </a:p>
          <a:p>
            <a:pPr algn="ctr"/>
            <a:r>
              <a:rPr lang="it-IT" dirty="0" smtClean="0"/>
              <a:t>i metodi basati su SVM sono leggermente migliori di k-NN.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2867258" y="1219200"/>
            <a:ext cx="627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 ordinata i valori di </a:t>
            </a:r>
            <a:r>
              <a:rPr lang="el-GR" dirty="0" smtClean="0">
                <a:latin typeface="Times New Roman"/>
                <a:cs typeface="Times New Roman"/>
              </a:rPr>
              <a:t>ρ </a:t>
            </a:r>
            <a:r>
              <a:rPr lang="it-IT" dirty="0" smtClean="0"/>
              <a:t>per ogni metodo (scelto il kernel)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Apprendimento Supervisionato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I </a:t>
            </a:r>
            <a:r>
              <a:rPr lang="it-IT" sz="2400" b="1" dirty="0" smtClean="0"/>
              <a:t>dati</a:t>
            </a:r>
            <a:r>
              <a:rPr lang="it-IT" sz="2400" dirty="0" smtClean="0"/>
              <a:t> in input (esperienza) contengono informazioni ausiliarie, note a priori e necessarie all’apprendimento.</a:t>
            </a:r>
          </a:p>
          <a:p>
            <a:pPr>
              <a:buNone/>
            </a:pPr>
            <a:r>
              <a:rPr lang="it-IT" sz="2400" dirty="0" smtClean="0"/>
              <a:t>Detto anche </a:t>
            </a:r>
            <a:r>
              <a:rPr lang="it-IT" sz="2400" b="1" dirty="0" smtClean="0"/>
              <a:t>classificazione.</a:t>
            </a:r>
            <a:r>
              <a:rPr lang="it-IT" sz="2400" dirty="0" smtClean="0"/>
              <a:t> Perché?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L’insieme dei dati in input è detto </a:t>
            </a:r>
            <a:r>
              <a:rPr lang="it-IT" sz="2400" i="1" dirty="0" smtClean="0"/>
              <a:t>training set</a:t>
            </a:r>
          </a:p>
          <a:p>
            <a:pPr>
              <a:buNone/>
            </a:pPr>
            <a:endParaRPr lang="it-IT" sz="2400" i="1" dirty="0" smtClean="0"/>
          </a:p>
          <a:p>
            <a:pPr>
              <a:buNone/>
            </a:pPr>
            <a:endParaRPr lang="it-IT" sz="2400" i="1" dirty="0" smtClean="0"/>
          </a:p>
          <a:p>
            <a:pPr>
              <a:buNone/>
            </a:pPr>
            <a:r>
              <a:rPr lang="it-IT" sz="2400" dirty="0" smtClean="0"/>
              <a:t>Insieme di coppie </a:t>
            </a:r>
            <a:r>
              <a:rPr lang="it-IT" sz="2400" i="1" dirty="0" smtClean="0"/>
              <a:t>(x, y)</a:t>
            </a:r>
            <a:r>
              <a:rPr lang="it-IT" sz="2400" dirty="0" smtClean="0"/>
              <a:t> dove </a:t>
            </a:r>
            <a:r>
              <a:rPr lang="it-IT" sz="2400" i="1" dirty="0" smtClean="0"/>
              <a:t>x</a:t>
            </a:r>
            <a:r>
              <a:rPr lang="it-IT" sz="2400" dirty="0" smtClean="0"/>
              <a:t> è un </a:t>
            </a:r>
            <a:r>
              <a:rPr lang="it-IT" sz="2400" b="1" dirty="0" smtClean="0"/>
              <a:t>esempio</a:t>
            </a:r>
            <a:r>
              <a:rPr lang="it-IT" sz="2400" dirty="0" smtClean="0"/>
              <a:t>, </a:t>
            </a:r>
            <a:r>
              <a:rPr lang="it-IT" sz="2400" i="1" dirty="0" smtClean="0"/>
              <a:t>y</a:t>
            </a:r>
            <a:r>
              <a:rPr lang="it-IT" sz="2400" dirty="0" smtClean="0"/>
              <a:t> è l’informazione ausiliaria (etichetta di </a:t>
            </a:r>
            <a:r>
              <a:rPr lang="it-IT" sz="2400" b="1" dirty="0" smtClean="0"/>
              <a:t>classe</a:t>
            </a:r>
            <a:r>
              <a:rPr lang="it-IT" sz="2400" dirty="0" smtClean="0"/>
              <a:t>) associata.</a:t>
            </a:r>
          </a:p>
          <a:p>
            <a:pPr>
              <a:buNone/>
            </a:pPr>
            <a:r>
              <a:rPr lang="it-IT" sz="2400" dirty="0" smtClean="0"/>
              <a:t>Vi sono quindi </a:t>
            </a:r>
            <a:r>
              <a:rPr lang="it-IT" sz="2400" i="1" dirty="0" smtClean="0"/>
              <a:t>n</a:t>
            </a:r>
            <a:r>
              <a:rPr lang="it-IT" sz="2400" dirty="0" smtClean="0"/>
              <a:t> oggetti (esempi, osservazioni, ...) ciascuno appartenente ad una classe </a:t>
            </a:r>
            <a:r>
              <a:rPr lang="it-IT" sz="2400" dirty="0" smtClean="0"/>
              <a:t>in </a:t>
            </a:r>
            <a:r>
              <a:rPr lang="it-IT" sz="2400" i="1" dirty="0" smtClean="0"/>
              <a:t>C.</a:t>
            </a:r>
          </a:p>
          <a:p>
            <a:pPr>
              <a:buNone/>
            </a:pPr>
            <a:endParaRPr lang="it-IT" i="1" dirty="0" smtClean="0"/>
          </a:p>
          <a:p>
            <a:pPr>
              <a:buNone/>
            </a:pPr>
            <a:endParaRPr lang="it-IT" i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3619500"/>
            <a:ext cx="4419600" cy="69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Esperimenti: Breast Tissue</a:t>
            </a:r>
            <a:endParaRPr lang="it-IT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00200"/>
            <a:ext cx="629781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1"/>
            <a:ext cx="2869816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47244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(Problema molto sensibile alla scelta del </a:t>
            </a:r>
            <a:r>
              <a:rPr lang="it-IT" sz="1600" i="1" dirty="0" smtClean="0"/>
              <a:t>training set)</a:t>
            </a:r>
            <a:endParaRPr lang="it-IT" sz="1600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Con kernel </a:t>
            </a:r>
            <a:r>
              <a:rPr lang="it-IT" b="1" dirty="0" smtClean="0"/>
              <a:t>quadratico </a:t>
            </a:r>
            <a:r>
              <a:rPr lang="it-IT" dirty="0" smtClean="0"/>
              <a:t>il metodo ibrido migliora </a:t>
            </a:r>
            <a:r>
              <a:rPr lang="it-IT" b="1" dirty="0" smtClean="0"/>
              <a:t>one-vs-all</a:t>
            </a:r>
            <a:r>
              <a:rPr lang="it-IT" dirty="0" smtClean="0"/>
              <a:t> del 12% ~ e</a:t>
            </a:r>
            <a:br>
              <a:rPr lang="it-IT" dirty="0" smtClean="0"/>
            </a:br>
            <a:r>
              <a:rPr lang="it-IT" dirty="0" smtClean="0"/>
              <a:t>supera </a:t>
            </a:r>
            <a:r>
              <a:rPr lang="it-IT" b="1" dirty="0" smtClean="0"/>
              <a:t>one-vs-one</a:t>
            </a:r>
            <a:r>
              <a:rPr lang="it-IT" smtClean="0"/>
              <a:t>.  Anche </a:t>
            </a:r>
            <a:r>
              <a:rPr lang="it-IT" dirty="0" smtClean="0"/>
              <a:t>i kernel </a:t>
            </a:r>
            <a:r>
              <a:rPr lang="it-IT" b="1" dirty="0" smtClean="0"/>
              <a:t>cubico </a:t>
            </a:r>
            <a:r>
              <a:rPr lang="it-IT" dirty="0" smtClean="0"/>
              <a:t>e </a:t>
            </a:r>
            <a:r>
              <a:rPr lang="it-IT" b="1" dirty="0" smtClean="0"/>
              <a:t>RBF </a:t>
            </a:r>
            <a:r>
              <a:rPr lang="it-IT" dirty="0" smtClean="0"/>
              <a:t>presentano buoni risultati.</a:t>
            </a:r>
          </a:p>
          <a:p>
            <a:pPr algn="ctr"/>
            <a:r>
              <a:rPr lang="it-IT" dirty="0" smtClean="0"/>
              <a:t>Notare però come k-NN sia più preciso dei metodi SVM.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2867258" y="1219200"/>
            <a:ext cx="627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 ordinata i valori di </a:t>
            </a:r>
            <a:r>
              <a:rPr lang="el-GR" dirty="0" smtClean="0">
                <a:latin typeface="Times New Roman"/>
                <a:cs typeface="Times New Roman"/>
              </a:rPr>
              <a:t>ρ </a:t>
            </a:r>
            <a:r>
              <a:rPr lang="it-IT" dirty="0" smtClean="0"/>
              <a:t>per ogni metodo (scelto il kernel)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it-IT" sz="2000" dirty="0" smtClean="0"/>
              <a:t>È stato riscontrato quanto già presente in letteratura, ovvero che il metodo </a:t>
            </a:r>
            <a:r>
              <a:rPr lang="it-IT" sz="2000" b="1" dirty="0" smtClean="0"/>
              <a:t>one-vs-one </a:t>
            </a:r>
            <a:r>
              <a:rPr lang="it-IT" sz="2000" dirty="0" smtClean="0"/>
              <a:t>è in genere più preciso rispetto a </a:t>
            </a:r>
            <a:r>
              <a:rPr lang="it-IT" sz="2000" b="1" dirty="0" smtClean="0"/>
              <a:t>one-vs-all</a:t>
            </a:r>
            <a:r>
              <a:rPr lang="it-IT" sz="1600" b="1" dirty="0" smtClean="0"/>
              <a:t/>
            </a:r>
            <a:br>
              <a:rPr lang="it-IT" sz="1600" b="1" dirty="0" smtClean="0"/>
            </a:br>
            <a:r>
              <a:rPr lang="it-IT" sz="1600" dirty="0" smtClean="0"/>
              <a:t>(con kernel </a:t>
            </a:r>
            <a:r>
              <a:rPr lang="it-IT" sz="1600" b="1" dirty="0" smtClean="0"/>
              <a:t>cubico </a:t>
            </a:r>
            <a:r>
              <a:rPr lang="it-IT" sz="1600" dirty="0" smtClean="0"/>
              <a:t>la precisione di </a:t>
            </a:r>
            <a:r>
              <a:rPr lang="it-IT" sz="1600" b="1" dirty="0" smtClean="0"/>
              <a:t>one-vs-one</a:t>
            </a:r>
            <a:r>
              <a:rPr lang="it-IT" sz="1600" dirty="0" smtClean="0"/>
              <a:t> tende però a calare)</a:t>
            </a:r>
            <a:br>
              <a:rPr lang="it-IT" sz="1600" dirty="0" smtClean="0"/>
            </a:br>
            <a:endParaRPr lang="it-IT" sz="1600" b="1" dirty="0" smtClean="0"/>
          </a:p>
          <a:p>
            <a:r>
              <a:rPr lang="it-IT" sz="2000" dirty="0" smtClean="0"/>
              <a:t>È stato parzialmente ottenuto quanto cercato – un metodo in grado di mantenere bassa la complessità di test (</a:t>
            </a:r>
            <a:r>
              <a:rPr lang="it-IT" sz="2000" i="1" dirty="0" smtClean="0"/>
              <a:t>lineare</a:t>
            </a:r>
            <a:r>
              <a:rPr lang="it-IT" sz="2000" dirty="0" smtClean="0"/>
              <a:t>) e ottenere performance</a:t>
            </a:r>
            <a:br>
              <a:rPr lang="it-IT" sz="2000" dirty="0" smtClean="0"/>
            </a:br>
            <a:r>
              <a:rPr lang="it-IT" sz="2000" dirty="0" smtClean="0"/>
              <a:t>di riconoscimento migliori rispetto ad </a:t>
            </a:r>
            <a:r>
              <a:rPr lang="it-IT" sz="2000" b="1" dirty="0" smtClean="0"/>
              <a:t>one-vs-all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1600" dirty="0" smtClean="0"/>
              <a:t>(con training più inefficiente e maggiore quantità di memoria occupata)</a:t>
            </a:r>
            <a:br>
              <a:rPr lang="it-IT" sz="1600" dirty="0" smtClean="0"/>
            </a:br>
            <a:endParaRPr lang="it-IT" sz="1600" dirty="0" smtClean="0"/>
          </a:p>
          <a:p>
            <a:pPr>
              <a:buNone/>
            </a:pPr>
            <a:r>
              <a:rPr lang="it-IT" sz="2000" dirty="0" smtClean="0"/>
              <a:t>	I risultati ottenuti suggeriscono che sia possibile indagare ulteriormente</a:t>
            </a:r>
            <a:br>
              <a:rPr lang="it-IT" sz="2000" dirty="0" smtClean="0"/>
            </a:br>
            <a:r>
              <a:rPr lang="it-IT" sz="2000" dirty="0" smtClean="0"/>
              <a:t>in questa direzione formulando criteri più raffinati di quello presentato.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sz="4000" dirty="0" smtClean="0"/>
              <a:t>Grazie per l’attenzione</a:t>
            </a:r>
          </a:p>
        </p:txBody>
      </p:sp>
      <p:pic>
        <p:nvPicPr>
          <p:cNvPr id="1026" name="Picture 2" descr="http://static.it.groupon-content.net/98/98/130950850989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800600"/>
            <a:ext cx="1981200" cy="132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Federico\Desktop\Figure\3class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981200"/>
            <a:ext cx="5600700" cy="4333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in R</a:t>
            </a:r>
            <a:r>
              <a:rPr lang="it-IT" baseline="30000" dirty="0" smtClean="0"/>
              <a:t>2</a:t>
            </a:r>
            <a:endParaRPr lang="it-IT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i="1" dirty="0" smtClean="0"/>
              <a:t>Training set</a:t>
            </a:r>
            <a:r>
              <a:rPr lang="it-IT" dirty="0" smtClean="0"/>
              <a:t> composto da 3 classi di </a:t>
            </a:r>
            <a:r>
              <a:rPr lang="it-IT" b="1" dirty="0" smtClean="0"/>
              <a:t>esempi </a:t>
            </a:r>
            <a:r>
              <a:rPr lang="it-IT" dirty="0" smtClean="0"/>
              <a:t>bi-dimensionali</a:t>
            </a:r>
          </a:p>
          <a:p>
            <a:pPr algn="ctr">
              <a:buNone/>
            </a:pPr>
            <a:r>
              <a:rPr lang="it-IT" sz="2000" dirty="0" smtClean="0"/>
              <a:t>(punti su un piano cartesiano)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3429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Il dato </a:t>
            </a:r>
            <a:r>
              <a:rPr lang="it-IT" i="1" dirty="0" smtClean="0"/>
              <a:t>x</a:t>
            </a:r>
            <a:r>
              <a:rPr lang="it-IT" dirty="0" smtClean="0"/>
              <a:t> = (</a:t>
            </a:r>
            <a:r>
              <a:rPr lang="it-IT" i="1" dirty="0" smtClean="0"/>
              <a:t>x</a:t>
            </a:r>
            <a:r>
              <a:rPr lang="it-IT" baseline="-25000" dirty="0" smtClean="0"/>
              <a:t>1</a:t>
            </a:r>
            <a:r>
              <a:rPr lang="it-IT" dirty="0" smtClean="0"/>
              <a:t>, </a:t>
            </a:r>
            <a:r>
              <a:rPr lang="it-IT" i="1" dirty="0" smtClean="0"/>
              <a:t>x</a:t>
            </a:r>
            <a:r>
              <a:rPr lang="it-IT" baseline="-25000" dirty="0" smtClean="0"/>
              <a:t>2</a:t>
            </a:r>
            <a:r>
              <a:rPr lang="it-IT" dirty="0" smtClean="0"/>
              <a:t>) consta di due componenti dette </a:t>
            </a:r>
            <a:r>
              <a:rPr lang="it-IT" dirty="0" smtClean="0"/>
              <a:t>caratteristiche,</a:t>
            </a:r>
          </a:p>
          <a:p>
            <a:pPr algn="ctr"/>
            <a:r>
              <a:rPr lang="it-IT" dirty="0" smtClean="0"/>
              <a:t>attributi</a:t>
            </a:r>
            <a:r>
              <a:rPr lang="it-IT" dirty="0" smtClean="0"/>
              <a:t> </a:t>
            </a:r>
            <a:r>
              <a:rPr lang="it-IT" dirty="0" smtClean="0"/>
              <a:t>o </a:t>
            </a:r>
            <a:r>
              <a:rPr lang="it-IT" b="1" dirty="0" smtClean="0"/>
              <a:t>features</a:t>
            </a:r>
            <a:r>
              <a:rPr lang="it-IT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r>
              <a:rPr lang="it-IT" baseline="-25000" dirty="0" smtClean="0"/>
              <a:t>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derico\Desktop\Figure\3classi_t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981200"/>
            <a:ext cx="5600700" cy="4333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in R</a:t>
            </a:r>
            <a:r>
              <a:rPr lang="it-IT" baseline="30000" dirty="0" smtClean="0"/>
              <a:t>2</a:t>
            </a:r>
            <a:endParaRPr lang="it-IT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Si presenta una </a:t>
            </a:r>
            <a:r>
              <a:rPr lang="it-IT" b="1" dirty="0" smtClean="0"/>
              <a:t>osservazione</a:t>
            </a:r>
            <a:r>
              <a:rPr lang="it-IT" dirty="0" smtClean="0"/>
              <a:t> </a:t>
            </a:r>
            <a:r>
              <a:rPr lang="it-IT" i="1" dirty="0" smtClean="0"/>
              <a:t>z</a:t>
            </a:r>
            <a:r>
              <a:rPr lang="it-IT" dirty="0" smtClean="0"/>
              <a:t>, </a:t>
            </a:r>
            <a:r>
              <a:rPr lang="it-IT" b="1" dirty="0" smtClean="0"/>
              <a:t>non </a:t>
            </a:r>
            <a:r>
              <a:rPr lang="it-IT" dirty="0" smtClean="0"/>
              <a:t>appartenente</a:t>
            </a:r>
            <a:br>
              <a:rPr lang="it-IT" dirty="0" smtClean="0"/>
            </a:br>
            <a:r>
              <a:rPr lang="it-IT" dirty="0" smtClean="0"/>
              <a:t>al </a:t>
            </a:r>
            <a:r>
              <a:rPr lang="it-IT" i="1" dirty="0" smtClean="0"/>
              <a:t>training set </a:t>
            </a:r>
            <a:r>
              <a:rPr lang="it-IT" sz="2000" dirty="0" smtClean="0"/>
              <a:t>(quindi non etichettata)</a:t>
            </a:r>
            <a:endParaRPr lang="it-IT" sz="2000" b="1" dirty="0" smtClean="0"/>
          </a:p>
          <a:p>
            <a:pPr>
              <a:buNone/>
            </a:pPr>
            <a:endParaRPr lang="it-IT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86400" y="24384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 smtClean="0"/>
          </a:p>
          <a:p>
            <a:pPr algn="ctr"/>
            <a:r>
              <a:rPr lang="it-IT" b="1" i="1" dirty="0" smtClean="0"/>
              <a:t>z</a:t>
            </a:r>
            <a:r>
              <a:rPr lang="it-IT" b="1" dirty="0" smtClean="0"/>
              <a:t> </a:t>
            </a:r>
            <a:r>
              <a:rPr lang="it-IT" dirty="0" smtClean="0"/>
              <a:t>è detto elemento di </a:t>
            </a:r>
            <a:r>
              <a:rPr lang="it-IT" b="1" dirty="0" smtClean="0"/>
              <a:t>test</a:t>
            </a:r>
          </a:p>
          <a:p>
            <a:pPr algn="ctr"/>
            <a:r>
              <a:rPr lang="it-IT" dirty="0" smtClean="0"/>
              <a:t>e la sua classe è </a:t>
            </a:r>
            <a:r>
              <a:rPr lang="it-IT" b="1" dirty="0" smtClean="0"/>
              <a:t>incognita</a:t>
            </a:r>
            <a:r>
              <a:rPr lang="it-IT" dirty="0" smtClean="0"/>
              <a:t>.</a:t>
            </a:r>
          </a:p>
          <a:p>
            <a:pPr algn="ctr"/>
            <a:endParaRPr lang="it-IT" b="1" dirty="0" smtClean="0"/>
          </a:p>
          <a:p>
            <a:pPr algn="ctr"/>
            <a:r>
              <a:rPr lang="it-IT" b="1" dirty="0" smtClean="0"/>
              <a:t>Problema di classificazione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assegnare correttamente </a:t>
            </a:r>
            <a:r>
              <a:rPr lang="it-IT" b="1" i="1" dirty="0" smtClean="0"/>
              <a:t>z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dirty="0" smtClean="0"/>
              <a:t>alla sua classe di appartenenza.</a:t>
            </a:r>
            <a:endParaRPr lang="it-IT" b="1" dirty="0" smtClean="0"/>
          </a:p>
        </p:txBody>
      </p:sp>
      <p:sp>
        <p:nvSpPr>
          <p:cNvPr id="14" name="Right Arrow 13"/>
          <p:cNvSpPr/>
          <p:nvPr/>
        </p:nvSpPr>
        <p:spPr>
          <a:xfrm rot="10800000">
            <a:off x="3810000" y="3505200"/>
            <a:ext cx="1447800" cy="533400"/>
          </a:xfrm>
          <a:prstGeom prst="rightArrow">
            <a:avLst>
              <a:gd name="adj1" fmla="val 44896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34290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z</a:t>
            </a:r>
            <a:endParaRPr lang="it-IT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r>
              <a:rPr lang="it-IT" baseline="-25000" dirty="0" smtClean="0"/>
              <a:t>2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3505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derico\Desktop\Figure\3classi_tes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1981200"/>
            <a:ext cx="5600700" cy="4333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in R</a:t>
            </a:r>
            <a:r>
              <a:rPr lang="it-IT" baseline="30000" dirty="0" smtClean="0"/>
              <a:t>2</a:t>
            </a:r>
            <a:endParaRPr lang="it-IT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Si presenta una </a:t>
            </a:r>
            <a:r>
              <a:rPr lang="it-IT" b="1" dirty="0" smtClean="0"/>
              <a:t>osservazione</a:t>
            </a:r>
            <a:r>
              <a:rPr lang="it-IT" dirty="0" smtClean="0"/>
              <a:t> </a:t>
            </a:r>
            <a:r>
              <a:rPr lang="it-IT" i="1" dirty="0" smtClean="0"/>
              <a:t>z</a:t>
            </a:r>
            <a:r>
              <a:rPr lang="it-IT" dirty="0" smtClean="0"/>
              <a:t>, </a:t>
            </a:r>
            <a:r>
              <a:rPr lang="it-IT" b="1" dirty="0" smtClean="0"/>
              <a:t>non </a:t>
            </a:r>
            <a:r>
              <a:rPr lang="it-IT" dirty="0" smtClean="0"/>
              <a:t>appartenente al </a:t>
            </a:r>
            <a:r>
              <a:rPr lang="it-IT" i="1" dirty="0" smtClean="0"/>
              <a:t>training set </a:t>
            </a:r>
            <a:r>
              <a:rPr lang="it-IT" sz="2000" dirty="0" smtClean="0"/>
              <a:t>(quindi non etichettata)</a:t>
            </a:r>
            <a:endParaRPr lang="it-IT" sz="2000" b="1" dirty="0" smtClean="0"/>
          </a:p>
          <a:p>
            <a:pPr>
              <a:buNone/>
            </a:pPr>
            <a:endParaRPr lang="it-IT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86400" y="24384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 smtClean="0"/>
          </a:p>
          <a:p>
            <a:pPr algn="ctr"/>
            <a:r>
              <a:rPr lang="it-IT" b="1" i="1" dirty="0" smtClean="0"/>
              <a:t>z</a:t>
            </a:r>
            <a:r>
              <a:rPr lang="it-IT" b="1" dirty="0" smtClean="0"/>
              <a:t> </a:t>
            </a:r>
            <a:r>
              <a:rPr lang="it-IT" dirty="0" smtClean="0"/>
              <a:t>è detto elemento di </a:t>
            </a:r>
            <a:r>
              <a:rPr lang="it-IT" b="1" dirty="0" smtClean="0"/>
              <a:t>test</a:t>
            </a:r>
          </a:p>
          <a:p>
            <a:pPr algn="ctr"/>
            <a:r>
              <a:rPr lang="it-IT" dirty="0" smtClean="0"/>
              <a:t>e la sua classe è </a:t>
            </a:r>
            <a:r>
              <a:rPr lang="it-IT" b="1" dirty="0" smtClean="0"/>
              <a:t>incognita</a:t>
            </a:r>
            <a:r>
              <a:rPr lang="it-IT" dirty="0" smtClean="0"/>
              <a:t>.</a:t>
            </a:r>
          </a:p>
          <a:p>
            <a:pPr algn="ctr"/>
            <a:endParaRPr lang="it-IT" b="1" dirty="0" smtClean="0"/>
          </a:p>
          <a:p>
            <a:pPr algn="ctr"/>
            <a:r>
              <a:rPr lang="it-IT" b="1" dirty="0" smtClean="0"/>
              <a:t>Problema di classificazione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assegnare correttamente </a:t>
            </a:r>
            <a:r>
              <a:rPr lang="it-IT" b="1" i="1" dirty="0" smtClean="0"/>
              <a:t>z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dirty="0" smtClean="0"/>
              <a:t>alla sua classe di appartenenza.</a:t>
            </a:r>
          </a:p>
          <a:p>
            <a:pPr algn="ctr"/>
            <a:endParaRPr lang="it-IT" b="1" dirty="0" smtClean="0"/>
          </a:p>
          <a:p>
            <a:pPr algn="ctr"/>
            <a:r>
              <a:rPr lang="it-IT" b="1" i="1" dirty="0" smtClean="0"/>
              <a:t>z</a:t>
            </a:r>
            <a:r>
              <a:rPr lang="it-IT" b="1" dirty="0" smtClean="0"/>
              <a:t> </a:t>
            </a:r>
            <a:r>
              <a:rPr lang="it-IT" dirty="0" smtClean="0"/>
              <a:t>potrebbe appartenere alla </a:t>
            </a:r>
            <a:r>
              <a:rPr lang="it-IT" b="1" dirty="0" smtClean="0">
                <a:solidFill>
                  <a:srgbClr val="00B050"/>
                </a:solidFill>
              </a:rPr>
              <a:t>Classe 1</a:t>
            </a:r>
            <a:r>
              <a:rPr lang="it-IT" dirty="0" smtClean="0"/>
              <a:t> perché è più vicino ad altri punti di </a:t>
            </a:r>
            <a:r>
              <a:rPr lang="it-IT" b="1" dirty="0" smtClean="0">
                <a:solidFill>
                  <a:srgbClr val="00B050"/>
                </a:solidFill>
              </a:rPr>
              <a:t>Classe 1</a:t>
            </a:r>
            <a:r>
              <a:rPr lang="it-IT" dirty="0" smtClean="0"/>
              <a:t>.</a:t>
            </a:r>
            <a:endParaRPr lang="it-IT" b="1" dirty="0" smtClean="0"/>
          </a:p>
        </p:txBody>
      </p:sp>
      <p:sp>
        <p:nvSpPr>
          <p:cNvPr id="14" name="Right Arrow 13"/>
          <p:cNvSpPr/>
          <p:nvPr/>
        </p:nvSpPr>
        <p:spPr>
          <a:xfrm rot="10800000">
            <a:off x="3810000" y="3505200"/>
            <a:ext cx="1447800" cy="533400"/>
          </a:xfrm>
          <a:prstGeom prst="rightArrow">
            <a:avLst>
              <a:gd name="adj1" fmla="val 44896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34290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z</a:t>
            </a:r>
            <a:endParaRPr lang="it-IT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r>
              <a:rPr lang="it-IT" baseline="-25000" dirty="0" smtClean="0"/>
              <a:t>2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11" name="Oval 10"/>
          <p:cNvSpPr/>
          <p:nvPr/>
        </p:nvSpPr>
        <p:spPr>
          <a:xfrm>
            <a:off x="3297600" y="3700800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Apprendimento Supervisionato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Un metodo di apprendimento supervisionato riceve (</a:t>
            </a:r>
            <a:r>
              <a:rPr lang="it-IT" sz="2000" i="1" dirty="0" smtClean="0"/>
              <a:t>in input</a:t>
            </a:r>
            <a:r>
              <a:rPr lang="it-IT" sz="2000" dirty="0" smtClean="0"/>
              <a:t>) un </a:t>
            </a:r>
            <a:r>
              <a:rPr lang="it-IT" sz="2000" i="1" dirty="0" smtClean="0"/>
              <a:t>training set </a:t>
            </a:r>
            <a:r>
              <a:rPr lang="it-IT" sz="2000" dirty="0" smtClean="0"/>
              <a:t>e fornisce (</a:t>
            </a:r>
            <a:r>
              <a:rPr lang="it-IT" sz="2000" i="1" dirty="0" smtClean="0"/>
              <a:t>in output</a:t>
            </a:r>
            <a:r>
              <a:rPr lang="it-IT" sz="2000" dirty="0" smtClean="0"/>
              <a:t>) una </a:t>
            </a:r>
            <a:r>
              <a:rPr lang="it-IT" sz="2000" b="1" dirty="0" smtClean="0"/>
              <a:t>funzione di decisione</a:t>
            </a:r>
            <a:r>
              <a:rPr lang="it-IT" sz="2000" dirty="0" smtClean="0"/>
              <a:t> </a:t>
            </a:r>
            <a:r>
              <a:rPr lang="it-IT" sz="2000" i="1" dirty="0" smtClean="0"/>
              <a:t>f </a:t>
            </a:r>
            <a:r>
              <a:rPr lang="it-IT" sz="2000" dirty="0" smtClean="0"/>
              <a:t>tale che </a:t>
            </a:r>
            <a:r>
              <a:rPr lang="it-IT" sz="2000" i="1" dirty="0" smtClean="0"/>
              <a:t>f</a:t>
            </a:r>
            <a:r>
              <a:rPr lang="it-IT" sz="2000" dirty="0" smtClean="0"/>
              <a:t>(</a:t>
            </a:r>
            <a:r>
              <a:rPr lang="it-IT" sz="2000" b="1" i="1" dirty="0" smtClean="0"/>
              <a:t>x</a:t>
            </a:r>
            <a:r>
              <a:rPr lang="it-IT" sz="2000" dirty="0" smtClean="0"/>
              <a:t>) = </a:t>
            </a:r>
            <a:r>
              <a:rPr lang="it-IT" sz="2000" i="1" dirty="0" smtClean="0"/>
              <a:t>y </a:t>
            </a:r>
            <a:r>
              <a:rPr lang="it-IT" sz="2000" dirty="0" smtClean="0"/>
              <a:t>.</a:t>
            </a:r>
            <a:endParaRPr lang="it-IT" sz="2000" i="1" dirty="0" smtClean="0"/>
          </a:p>
          <a:p>
            <a:pPr>
              <a:buNone/>
            </a:pPr>
            <a:endParaRPr lang="it-IT" sz="2000" i="1" dirty="0" smtClean="0"/>
          </a:p>
          <a:p>
            <a:pPr>
              <a:buNone/>
            </a:pPr>
            <a:r>
              <a:rPr lang="it-IT" sz="2000" i="1" dirty="0" smtClean="0"/>
              <a:t>f </a:t>
            </a:r>
            <a:r>
              <a:rPr lang="it-IT" sz="2000" b="1" dirty="0" smtClean="0"/>
              <a:t>decide </a:t>
            </a:r>
            <a:r>
              <a:rPr lang="it-IT" sz="2000" dirty="0" smtClean="0"/>
              <a:t>quale etichetta di classe assegnare ad una nuova osservazione </a:t>
            </a:r>
            <a:r>
              <a:rPr lang="it-IT" sz="2000" b="1" i="1" dirty="0" smtClean="0"/>
              <a:t>x</a:t>
            </a:r>
            <a:r>
              <a:rPr lang="it-IT" sz="2000" dirty="0" smtClean="0"/>
              <a:t>, tenendo conto degli </a:t>
            </a:r>
            <a:r>
              <a:rPr lang="it-IT" sz="2000" b="1" dirty="0" smtClean="0"/>
              <a:t>esempi</a:t>
            </a:r>
            <a:r>
              <a:rPr lang="it-IT" sz="2000" dirty="0" smtClean="0"/>
              <a:t> in </a:t>
            </a:r>
            <a:r>
              <a:rPr lang="it-IT" sz="2000" i="1" dirty="0" smtClean="0"/>
              <a:t>T</a:t>
            </a:r>
            <a:r>
              <a:rPr lang="it-IT" sz="2000" dirty="0" smtClean="0"/>
              <a:t> che sono stati forniti – per questo è detta </a:t>
            </a:r>
            <a:r>
              <a:rPr lang="it-IT" sz="2000" b="1" dirty="0" smtClean="0"/>
              <a:t>classificatore</a:t>
            </a:r>
            <a:r>
              <a:rPr lang="it-IT" sz="2000" dirty="0" smtClean="0"/>
              <a:t>.</a:t>
            </a:r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it-IT" sz="2000" i="1" dirty="0" smtClean="0"/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it-IT" i="1" dirty="0" smtClean="0"/>
          </a:p>
        </p:txBody>
      </p:sp>
      <p:sp>
        <p:nvSpPr>
          <p:cNvPr id="17" name="Oval 16"/>
          <p:cNvSpPr/>
          <p:nvPr/>
        </p:nvSpPr>
        <p:spPr>
          <a:xfrm>
            <a:off x="685800" y="4191000"/>
            <a:ext cx="381000" cy="381000"/>
          </a:xfrm>
          <a:prstGeom prst="ellipse">
            <a:avLst/>
          </a:prstGeom>
          <a:solidFill>
            <a:srgbClr val="FF67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67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4114800"/>
            <a:ext cx="457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8100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43200" y="4419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4419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2000" y="421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f</a:t>
            </a:r>
            <a:endParaRPr lang="it-IT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1600" y="4176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x</a:t>
            </a:r>
            <a:endParaRPr lang="it-IT" i="1" dirty="0"/>
          </a:p>
        </p:txBody>
      </p:sp>
      <p:sp>
        <p:nvSpPr>
          <p:cNvPr id="18" name="Right Arrow 17"/>
          <p:cNvSpPr/>
          <p:nvPr/>
        </p:nvSpPr>
        <p:spPr>
          <a:xfrm>
            <a:off x="1219200" y="4191000"/>
            <a:ext cx="685800" cy="381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ounded Rectangle 18"/>
          <p:cNvSpPr/>
          <p:nvPr/>
        </p:nvSpPr>
        <p:spPr>
          <a:xfrm>
            <a:off x="3886200" y="3657600"/>
            <a:ext cx="914400" cy="304800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ounded Rectangle 19"/>
          <p:cNvSpPr/>
          <p:nvPr/>
        </p:nvSpPr>
        <p:spPr>
          <a:xfrm>
            <a:off x="3886200" y="4267200"/>
            <a:ext cx="914400" cy="304800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ounded Rectangle 20"/>
          <p:cNvSpPr/>
          <p:nvPr/>
        </p:nvSpPr>
        <p:spPr>
          <a:xfrm>
            <a:off x="3886200" y="4876800"/>
            <a:ext cx="914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/>
          <p:cNvSpPr txBox="1"/>
          <p:nvPr/>
        </p:nvSpPr>
        <p:spPr>
          <a:xfrm>
            <a:off x="3962400" y="3657601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Classe 1</a:t>
            </a:r>
            <a:endParaRPr lang="it-IT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42642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Classe 2</a:t>
            </a:r>
            <a:endParaRPr lang="it-IT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962400" y="4873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Classe 3</a:t>
            </a:r>
            <a:endParaRPr lang="it-IT" sz="1400" dirty="0"/>
          </a:p>
        </p:txBody>
      </p:sp>
      <p:sp>
        <p:nvSpPr>
          <p:cNvPr id="22" name="Rectangle 21"/>
          <p:cNvSpPr/>
          <p:nvPr/>
        </p:nvSpPr>
        <p:spPr>
          <a:xfrm>
            <a:off x="1371600" y="5562600"/>
            <a:ext cx="19812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ight Arrow 22"/>
          <p:cNvSpPr/>
          <p:nvPr/>
        </p:nvSpPr>
        <p:spPr>
          <a:xfrm rot="16200000">
            <a:off x="2106000" y="4953000"/>
            <a:ext cx="5334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1638000" y="563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Dati di Training</a:t>
            </a:r>
            <a:endParaRPr lang="it-IT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3962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t-IT" i="1" dirty="0" smtClean="0"/>
              <a:t>f  </a:t>
            </a:r>
            <a:r>
              <a:rPr lang="it-IT" dirty="0" smtClean="0"/>
              <a:t>può commettere un </a:t>
            </a:r>
            <a:r>
              <a:rPr lang="it-IT" b="1" dirty="0" smtClean="0"/>
              <a:t>errore</a:t>
            </a:r>
            <a:r>
              <a:rPr lang="it-IT" dirty="0" smtClean="0"/>
              <a:t> nel classificare </a:t>
            </a:r>
            <a:r>
              <a:rPr lang="it-IT" b="1" i="1" dirty="0" smtClean="0"/>
              <a:t>x</a:t>
            </a:r>
            <a:r>
              <a:rPr lang="it-IT" b="1" dirty="0" smtClean="0"/>
              <a:t> </a:t>
            </a:r>
            <a:r>
              <a:rPr lang="it-IT" dirty="0" smtClean="0"/>
              <a:t>–</a:t>
            </a:r>
            <a:r>
              <a:rPr lang="it-IT" b="1" dirty="0" smtClean="0"/>
              <a:t> </a:t>
            </a:r>
            <a:r>
              <a:rPr lang="it-IT" dirty="0" smtClean="0"/>
              <a:t>si dice che esso è stato </a:t>
            </a:r>
            <a:r>
              <a:rPr lang="it-IT" b="1" dirty="0" smtClean="0"/>
              <a:t>misclassificato</a:t>
            </a:r>
            <a:r>
              <a:rPr lang="it-IT" dirty="0" smtClean="0"/>
              <a:t>.</a:t>
            </a:r>
            <a:endParaRPr lang="it-I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Apprendimento Supervsionato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r>
              <a:rPr lang="it-IT" sz="1800" i="1" dirty="0" smtClean="0"/>
              <a:t>k</a:t>
            </a:r>
            <a:r>
              <a:rPr lang="it-IT" sz="1800" dirty="0" smtClean="0"/>
              <a:t>-Nearest Neighbor</a:t>
            </a:r>
          </a:p>
          <a:p>
            <a:r>
              <a:rPr lang="it-IT" sz="1800" dirty="0" smtClean="0"/>
              <a:t>Classificatore Bayesiano</a:t>
            </a:r>
          </a:p>
          <a:p>
            <a:r>
              <a:rPr lang="it-IT" sz="1800" dirty="0" smtClean="0"/>
              <a:t>Alberi di Decisione</a:t>
            </a:r>
          </a:p>
          <a:p>
            <a:r>
              <a:rPr lang="it-IT" sz="1800" b="1" dirty="0" smtClean="0">
                <a:solidFill>
                  <a:srgbClr val="C00000"/>
                </a:solidFill>
              </a:rPr>
              <a:t>SVM </a:t>
            </a:r>
            <a:r>
              <a:rPr lang="it-IT" sz="1800" dirty="0" smtClean="0">
                <a:solidFill>
                  <a:srgbClr val="C00000"/>
                </a:solidFill>
              </a:rPr>
              <a:t>– Support  Vector Machine</a:t>
            </a:r>
          </a:p>
          <a:p>
            <a:r>
              <a:rPr lang="it-IT" sz="1800" dirty="0" smtClean="0"/>
              <a:t>... </a:t>
            </a:r>
            <a:r>
              <a:rPr lang="it-IT" sz="1800" dirty="0" smtClean="0"/>
              <a:t> etc</a:t>
            </a:r>
            <a:endParaRPr lang="it-IT" sz="1800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L’esempio di prima è un problema di classificazione a </a:t>
            </a:r>
            <a:r>
              <a:rPr lang="it-IT" sz="1800" b="1" i="1" dirty="0" smtClean="0"/>
              <a:t>k </a:t>
            </a:r>
            <a:r>
              <a:rPr lang="it-IT" sz="1800" dirty="0" smtClean="0"/>
              <a:t>=</a:t>
            </a:r>
            <a:r>
              <a:rPr lang="it-IT" sz="1800" i="1" dirty="0" smtClean="0"/>
              <a:t> 3</a:t>
            </a:r>
            <a:r>
              <a:rPr lang="it-IT" sz="1800" dirty="0" smtClean="0"/>
              <a:t> classi.</a:t>
            </a:r>
          </a:p>
          <a:p>
            <a:pPr>
              <a:buNone/>
            </a:pPr>
            <a:r>
              <a:rPr lang="it-IT" sz="1800" dirty="0" smtClean="0"/>
              <a:t>Esistono metodi </a:t>
            </a:r>
            <a:r>
              <a:rPr lang="it-IT" sz="1800" b="1" dirty="0" smtClean="0"/>
              <a:t>multiclasse</a:t>
            </a:r>
            <a:r>
              <a:rPr lang="it-IT" sz="1800" dirty="0" smtClean="0"/>
              <a:t> (</a:t>
            </a:r>
            <a:r>
              <a:rPr lang="it-IT" sz="1800" b="1" i="1" dirty="0" smtClean="0"/>
              <a:t>k</a:t>
            </a:r>
            <a:r>
              <a:rPr lang="it-IT" sz="1800" i="1" dirty="0" smtClean="0"/>
              <a:t> </a:t>
            </a:r>
            <a:r>
              <a:rPr lang="it-IT" sz="1800" dirty="0" smtClean="0"/>
              <a:t>&gt;</a:t>
            </a:r>
            <a:r>
              <a:rPr lang="it-IT" sz="1800" i="1" dirty="0" smtClean="0"/>
              <a:t> 2</a:t>
            </a:r>
            <a:r>
              <a:rPr lang="it-IT" sz="1800" dirty="0" smtClean="0"/>
              <a:t>) e metodi </a:t>
            </a:r>
            <a:r>
              <a:rPr lang="it-IT" sz="1800" b="1" dirty="0" smtClean="0"/>
              <a:t>binari </a:t>
            </a:r>
            <a:r>
              <a:rPr lang="it-IT" sz="1800" dirty="0" smtClean="0"/>
              <a:t>(</a:t>
            </a:r>
            <a:r>
              <a:rPr lang="it-IT" sz="1800" b="1" i="1" dirty="0" smtClean="0"/>
              <a:t>k</a:t>
            </a:r>
            <a:r>
              <a:rPr lang="it-IT" sz="1800" i="1" dirty="0" smtClean="0"/>
              <a:t> = 2</a:t>
            </a:r>
            <a:r>
              <a:rPr lang="it-IT" sz="1800" dirty="0" smtClean="0"/>
              <a:t>)</a:t>
            </a:r>
            <a:r>
              <a:rPr lang="it-IT" sz="1800" i="1" dirty="0" smtClean="0"/>
              <a:t> </a:t>
            </a:r>
            <a:r>
              <a:rPr lang="it-IT" sz="1800" dirty="0" smtClean="0"/>
              <a:t>– </a:t>
            </a:r>
            <a:br>
              <a:rPr lang="it-IT" sz="1800" dirty="0" smtClean="0"/>
            </a:br>
            <a:r>
              <a:rPr lang="it-IT" sz="1800" dirty="0" smtClean="0"/>
              <a:t>output del tipo </a:t>
            </a:r>
            <a:r>
              <a:rPr lang="it-IT" sz="1800" dirty="0" smtClean="0">
                <a:solidFill>
                  <a:srgbClr val="0000CC"/>
                </a:solidFill>
              </a:rPr>
              <a:t>sì </a:t>
            </a:r>
            <a:r>
              <a:rPr lang="it-IT" sz="1800" dirty="0" smtClean="0"/>
              <a:t>/ </a:t>
            </a:r>
            <a:r>
              <a:rPr lang="it-IT" sz="1800" dirty="0" smtClean="0">
                <a:solidFill>
                  <a:srgbClr val="FF0000"/>
                </a:solidFill>
              </a:rPr>
              <a:t>no </a:t>
            </a:r>
            <a:r>
              <a:rPr lang="it-IT" sz="1800" dirty="0" smtClean="0"/>
              <a:t>,  </a:t>
            </a:r>
            <a:r>
              <a:rPr lang="it-IT" sz="1800" dirty="0" smtClean="0">
                <a:solidFill>
                  <a:srgbClr val="0000CC"/>
                </a:solidFill>
              </a:rPr>
              <a:t>vero </a:t>
            </a:r>
            <a:r>
              <a:rPr lang="it-IT" sz="1800" dirty="0" smtClean="0"/>
              <a:t>/ </a:t>
            </a:r>
            <a:r>
              <a:rPr lang="it-IT" sz="1800" dirty="0" smtClean="0">
                <a:solidFill>
                  <a:srgbClr val="FF0000"/>
                </a:solidFill>
              </a:rPr>
              <a:t>falso </a:t>
            </a:r>
            <a:r>
              <a:rPr lang="it-IT" sz="1800" dirty="0" smtClean="0"/>
              <a:t>,  </a:t>
            </a:r>
            <a:r>
              <a:rPr lang="it-IT" sz="1800" dirty="0" smtClean="0">
                <a:solidFill>
                  <a:srgbClr val="0000CC"/>
                </a:solidFill>
              </a:rPr>
              <a:t>positivo </a:t>
            </a:r>
            <a:r>
              <a:rPr lang="it-IT" sz="1800" dirty="0" smtClean="0"/>
              <a:t>/ </a:t>
            </a:r>
            <a:r>
              <a:rPr lang="it-IT" sz="1800" dirty="0" smtClean="0">
                <a:solidFill>
                  <a:srgbClr val="FF0000"/>
                </a:solidFill>
              </a:rPr>
              <a:t>negativo </a:t>
            </a:r>
            <a:r>
              <a:rPr lang="it-IT" sz="1800" dirty="0" smtClean="0"/>
              <a:t>.</a:t>
            </a:r>
            <a:br>
              <a:rPr lang="it-IT" sz="1800" dirty="0" smtClean="0"/>
            </a:b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Oggetto di questa presentazione</a:t>
            </a:r>
          </a:p>
          <a:p>
            <a:r>
              <a:rPr lang="it-IT" sz="1800" dirty="0" smtClean="0"/>
              <a:t>Discussione  </a:t>
            </a:r>
            <a:r>
              <a:rPr lang="it-IT" sz="1800" b="1" dirty="0" smtClean="0"/>
              <a:t>SVM</a:t>
            </a:r>
            <a:r>
              <a:rPr lang="it-IT" sz="1800" dirty="0" smtClean="0"/>
              <a:t>  (metodo </a:t>
            </a:r>
            <a:r>
              <a:rPr lang="it-IT" sz="1800" b="1" dirty="0" smtClean="0"/>
              <a:t>binario</a:t>
            </a:r>
            <a:r>
              <a:rPr lang="it-IT" sz="1800" dirty="0" smtClean="0"/>
              <a:t>)</a:t>
            </a:r>
          </a:p>
          <a:p>
            <a:r>
              <a:rPr lang="it-IT" sz="1800" b="1" dirty="0" smtClean="0"/>
              <a:t>Generalizzazione</a:t>
            </a:r>
            <a:r>
              <a:rPr lang="it-IT" sz="1800" dirty="0" smtClean="0"/>
              <a:t>  SVM  al caso multiclasse (con 3 approcci diversi)</a:t>
            </a:r>
          </a:p>
          <a:p>
            <a:r>
              <a:rPr lang="it-IT" sz="1800" dirty="0" smtClean="0"/>
              <a:t>Esperimenti e confronto fra i 3 metodi ottenuti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1979</TotalTime>
  <Words>1708</Words>
  <Application>Microsoft Office PowerPoint</Application>
  <PresentationFormat>On-screen Show (4:3)</PresentationFormat>
  <Paragraphs>364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Origin</vt:lpstr>
      <vt:lpstr>Classificazione Multiclasse con Support Vector Machine</vt:lpstr>
      <vt:lpstr>Introduzione</vt:lpstr>
      <vt:lpstr>Apprendimento – Alcune Applicazioni</vt:lpstr>
      <vt:lpstr>Apprendimento Supervisionato</vt:lpstr>
      <vt:lpstr>Esempio in R2</vt:lpstr>
      <vt:lpstr>Esempio in R2</vt:lpstr>
      <vt:lpstr>Esempio in R2</vt:lpstr>
      <vt:lpstr>Apprendimento Supervisionato</vt:lpstr>
      <vt:lpstr>Apprendimento Supervsionato</vt:lpstr>
      <vt:lpstr>Support Vector Machine</vt:lpstr>
      <vt:lpstr>Support Vector Machine</vt:lpstr>
      <vt:lpstr>SVM – Dati linearmente separabili</vt:lpstr>
      <vt:lpstr>SVM – Iperpiano a massimo margine</vt:lpstr>
      <vt:lpstr>SVM – Fase di Test</vt:lpstr>
      <vt:lpstr>SVM – Dati non linearmente separabili</vt:lpstr>
      <vt:lpstr>SVM – Dati non linearmente separabili</vt:lpstr>
      <vt:lpstr>SVM – Funzioni Kernel</vt:lpstr>
      <vt:lpstr>SVM – Funzioni Kernel</vt:lpstr>
      <vt:lpstr>SVM – Funzioni Kernel</vt:lpstr>
      <vt:lpstr>SVM – Funzioni Kernel</vt:lpstr>
      <vt:lpstr>Generalizzazione SVM Multiclasse</vt:lpstr>
      <vt:lpstr>SVM Multiclasse – one-vs-all</vt:lpstr>
      <vt:lpstr>Esempio one-vs-all – 4 classi in R2 </vt:lpstr>
      <vt:lpstr>Slide 24</vt:lpstr>
      <vt:lpstr>Esempio one-vs-all – Test</vt:lpstr>
      <vt:lpstr>Slide 26</vt:lpstr>
      <vt:lpstr>Slide 27</vt:lpstr>
      <vt:lpstr>SVM Multiclasse – one-vs-one</vt:lpstr>
      <vt:lpstr>Esempio one-vs-all – 4 classi in R2 </vt:lpstr>
      <vt:lpstr>Slide 30</vt:lpstr>
      <vt:lpstr>Esempio one-vs-one – Test</vt:lpstr>
      <vt:lpstr>Slide 32</vt:lpstr>
      <vt:lpstr>Considerazioni su Complessità</vt:lpstr>
      <vt:lpstr>Metodo ibrido</vt:lpstr>
      <vt:lpstr>Metodo ibrido</vt:lpstr>
      <vt:lpstr>Confronto fra metodi</vt:lpstr>
      <vt:lpstr>In pratica...</vt:lpstr>
      <vt:lpstr>Esperimenti: Ecoli</vt:lpstr>
      <vt:lpstr>Esperimenti: Yeast</vt:lpstr>
      <vt:lpstr>Esperimenti: Breast Tissue</vt:lpstr>
      <vt:lpstr>Conclusioni</vt:lpstr>
      <vt:lpstr>Fine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Multiclasse con Support Vector Machine</dc:title>
  <dc:creator>Federico Corrao</dc:creator>
  <cp:lastModifiedBy>Federico Corrao</cp:lastModifiedBy>
  <cp:revision>740</cp:revision>
  <dcterms:created xsi:type="dcterms:W3CDTF">2006-08-16T00:00:00Z</dcterms:created>
  <dcterms:modified xsi:type="dcterms:W3CDTF">2014-07-22T21:39:45Z</dcterms:modified>
</cp:coreProperties>
</file>