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68" r:id="rId4"/>
    <p:sldId id="276" r:id="rId5"/>
    <p:sldId id="275" r:id="rId6"/>
    <p:sldId id="261" r:id="rId7"/>
    <p:sldId id="27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</p:embeddedFont>
    <p:embeddedFont>
      <p:font typeface="Montserrat Ex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>
        <p:scale>
          <a:sx n="50" d="100"/>
          <a:sy n="50" d="100"/>
        </p:scale>
        <p:origin x="931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50272" y="2375735"/>
            <a:ext cx="6009132" cy="5535529"/>
            <a:chOff x="0" y="0"/>
            <a:chExt cx="8012176" cy="738070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15397" b="15397"/>
            <a:stretch>
              <a:fillRect/>
            </a:stretch>
          </p:blipFill>
          <p:spPr>
            <a:xfrm>
              <a:off x="0" y="0"/>
              <a:ext cx="8012176" cy="7380706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2167485" y="3145129"/>
            <a:ext cx="11492608" cy="382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666"/>
              </a:lnSpc>
            </a:pP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RAINING</a:t>
            </a:r>
            <a:r>
              <a:rPr lang="en-US" sz="15120" dirty="0">
                <a:solidFill>
                  <a:srgbClr val="FF914D"/>
                </a:solidFill>
                <a:latin typeface="Montserrat Extra-Bold"/>
              </a:rPr>
              <a:t> T</a:t>
            </a:r>
            <a:r>
              <a:rPr lang="en-US" sz="15120" dirty="0">
                <a:solidFill>
                  <a:srgbClr val="EDEDED"/>
                </a:solidFill>
                <a:latin typeface="Montserrat Extra-Bold"/>
              </a:rPr>
              <a:t>ED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177010" y="2480510"/>
            <a:ext cx="1204570" cy="0"/>
          </a:xfrm>
          <a:prstGeom prst="line">
            <a:avLst/>
          </a:prstGeom>
          <a:ln w="85725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7046826" y="8843899"/>
            <a:ext cx="4194349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 Bold"/>
              </a:rPr>
              <a:t>www.reallygreatsite.com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2787" y="7082468"/>
            <a:ext cx="6237267" cy="1121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Bernardi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Silvia		1072506</a:t>
            </a:r>
          </a:p>
          <a:p>
            <a:pPr>
              <a:lnSpc>
                <a:spcPts val="3000"/>
              </a:lnSpc>
            </a:pP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De Duro Federico		1073477</a:t>
            </a:r>
          </a:p>
          <a:p>
            <a:pPr>
              <a:lnSpc>
                <a:spcPts val="3000"/>
              </a:lnSpc>
            </a:pPr>
            <a:r>
              <a:rPr lang="en-US" sz="2000" spc="140" dirty="0" err="1">
                <a:solidFill>
                  <a:srgbClr val="FFFFFF"/>
                </a:solidFill>
                <a:latin typeface="Montserrat Bold"/>
              </a:rPr>
              <a:t>Gherardi</a:t>
            </a:r>
            <a:r>
              <a:rPr lang="en-US" sz="2000" spc="140" dirty="0">
                <a:solidFill>
                  <a:srgbClr val="FFFFFF"/>
                </a:solidFill>
                <a:latin typeface="Montserrat Bold"/>
              </a:rPr>
              <a:t> Samuel		1076850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0" y="-223213"/>
            <a:ext cx="18288000" cy="10287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9D6CB8-9D19-9114-22B3-A019BC623DF3}"/>
              </a:ext>
            </a:extLst>
          </p:cNvPr>
          <p:cNvSpPr txBox="1"/>
          <p:nvPr/>
        </p:nvSpPr>
        <p:spPr>
          <a:xfrm>
            <a:off x="1526990" y="3468139"/>
            <a:ext cx="10357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>
                <a:solidFill>
                  <a:schemeClr val="bg1"/>
                </a:solidFill>
              </a:rPr>
              <a:t>Si procede rimuovendo i record con gli ID non validi (nulli, aventi spazi o con una lunghezza errata) e rimuovendo i vada duplicati.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solidFill>
                  <a:schemeClr val="bg1"/>
                </a:solidFill>
              </a:rPr>
              <a:t>Inoltre per evitare che il file .csv venga letto considerando i </a:t>
            </a:r>
            <a:r>
              <a:rPr lang="it-IT" sz="2400" dirty="0" err="1">
                <a:solidFill>
                  <a:schemeClr val="bg1"/>
                </a:solidFill>
              </a:rPr>
              <a:t>detal</a:t>
            </a:r>
            <a:r>
              <a:rPr lang="it-IT" sz="2400" dirty="0">
                <a:solidFill>
                  <a:schemeClr val="bg1"/>
                </a:solidFill>
              </a:rPr>
              <a:t> multilinea come dati separati, si aggiunge la funzione di lettura </a:t>
            </a:r>
            <a:r>
              <a:rPr lang="it-IT" sz="2400" dirty="0" err="1">
                <a:solidFill>
                  <a:schemeClr val="bg1"/>
                </a:solidFill>
              </a:rPr>
              <a:t>multiline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B31ED61-082A-B08C-039E-B694A9C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49200" y="5448300"/>
            <a:ext cx="2977085" cy="29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624704" y="3212801"/>
            <a:ext cx="6330048" cy="1009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Rimozione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duplicate e ID non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validi</a:t>
            </a:r>
            <a:br>
              <a:rPr lang="en-US" sz="2400" dirty="0">
                <a:solidFill>
                  <a:srgbClr val="FFFFFF"/>
                </a:solidFill>
                <a:latin typeface="Montserrat"/>
              </a:rPr>
            </a:br>
            <a:r>
              <a:rPr lang="en-US" sz="2400" dirty="0">
                <a:solidFill>
                  <a:srgbClr val="FFFFFF"/>
                </a:solidFill>
                <a:latin typeface="Montserrat"/>
              </a:rPr>
              <a:t>del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TedX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Data Cleaning</a:t>
            </a:r>
          </a:p>
        </p:txBody>
      </p:sp>
      <p:pic>
        <p:nvPicPr>
          <p:cNvPr id="5" name="Immagine 4" descr="Immagine che contiene testo, Carattere, algebra, ricevuta&#10;&#10;Descrizione generata automaticamente">
            <a:extLst>
              <a:ext uri="{FF2B5EF4-FFF2-40B4-BE49-F238E27FC236}">
                <a16:creationId xmlns:a16="http://schemas.microsoft.com/office/drawing/2014/main" id="{AD2E6A88-5293-3673-2BA2-066284174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786035"/>
            <a:ext cx="7581229" cy="1971675"/>
          </a:xfrm>
          <a:prstGeom prst="rect">
            <a:avLst/>
          </a:prstGeom>
        </p:spPr>
      </p:pic>
      <p:pic>
        <p:nvPicPr>
          <p:cNvPr id="9" name="Immagine 8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8AF48263-518E-0221-3773-0C05B28F7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8" y="6064948"/>
            <a:ext cx="9977881" cy="20336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4451C-0666-BAA1-76A8-879AF02C833E}"/>
              </a:ext>
            </a:extLst>
          </p:cNvPr>
          <p:cNvSpPr txBox="1"/>
          <p:nvPr/>
        </p:nvSpPr>
        <p:spPr>
          <a:xfrm>
            <a:off x="11916541" y="6660820"/>
            <a:ext cx="5508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  <a:latin typeface="Montserrat"/>
              </a:rPr>
              <a:t>Upload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Pulizia</a:t>
            </a:r>
            <a:r>
              <a:rPr lang="en-US" sz="2400" dirty="0">
                <a:solidFill>
                  <a:srgbClr val="FFFFFF"/>
                </a:solidFill>
                <a:latin typeface="Montserrat"/>
              </a:rPr>
              <a:t> dataset </a:t>
            </a:r>
            <a:r>
              <a:rPr lang="en-US" sz="2400" dirty="0" err="1">
                <a:solidFill>
                  <a:srgbClr val="FFFFFF"/>
                </a:solidFill>
                <a:latin typeface="Montserrat"/>
              </a:rPr>
              <a:t>Watch_Next</a:t>
            </a:r>
            <a:endParaRPr lang="en-US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6BA5A0A7-A0F6-023F-8DF5-5894819FC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4325" y="7329306"/>
            <a:ext cx="3463800" cy="1835443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>
            <a:off x="-20782" y="0"/>
            <a:ext cx="18288000" cy="10287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458200" y="7955531"/>
            <a:ext cx="8889551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watch_next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mostra i video raccomandati come successivi al video corrente</a:t>
            </a:r>
          </a:p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Il campo </a:t>
            </a:r>
            <a:r>
              <a:rPr lang="it-IT" sz="2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n_wn</a:t>
            </a:r>
            <a:r>
              <a:rPr lang="it-IT" sz="2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tiene traccia del numero di volte in cui il video viene suggerito come successivo in altri video</a:t>
            </a:r>
            <a:endParaRPr lang="en-US" sz="2400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77255" y="1269961"/>
            <a:ext cx="9339684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87"/>
              </a:lnSpc>
            </a:pPr>
            <a:r>
              <a:rPr lang="en-US" sz="7716" dirty="0" err="1">
                <a:solidFill>
                  <a:srgbClr val="FF914D"/>
                </a:solidFill>
                <a:latin typeface="Montserrat Extra-Bold"/>
              </a:rPr>
              <a:t>PySpark</a:t>
            </a:r>
            <a:r>
              <a:rPr lang="en-US" sz="7716" dirty="0">
                <a:solidFill>
                  <a:srgbClr val="FF914D"/>
                </a:solidFill>
                <a:latin typeface="Montserrat Extra-Bold"/>
              </a:rPr>
              <a:t> Job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3E5D7B03-6C27-6B7F-ED28-208BB6DF3C90}"/>
              </a:ext>
            </a:extLst>
          </p:cNvPr>
          <p:cNvSpPr txBox="1"/>
          <p:nvPr/>
        </p:nvSpPr>
        <p:spPr>
          <a:xfrm>
            <a:off x="1113431" y="2733903"/>
            <a:ext cx="933968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Il join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corrente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e I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watch_next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viene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fatto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sulla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base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tag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dei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video,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così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consigliare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video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dello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stesso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argomento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d’interesse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EEA887-DBB6-1F66-F433-4152892E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245024"/>
            <a:ext cx="14325600" cy="32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47800" y="1811310"/>
            <a:ext cx="9171725" cy="6202101"/>
            <a:chOff x="0" y="0"/>
            <a:chExt cx="6221730" cy="42072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079" t="-2457" b="-2714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7999142" y="2273589"/>
            <a:ext cx="8688657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82"/>
              </a:lnSpc>
            </a:pPr>
            <a:r>
              <a:rPr lang="en-US" sz="8256" dirty="0" err="1">
                <a:solidFill>
                  <a:srgbClr val="FF914D"/>
                </a:solidFill>
                <a:latin typeface="Montserrat Extra-Bold"/>
              </a:rPr>
              <a:t>Possibili</a:t>
            </a:r>
            <a:r>
              <a:rPr lang="en-US" sz="8256" dirty="0">
                <a:solidFill>
                  <a:srgbClr val="FF914D"/>
                </a:solidFill>
                <a:latin typeface="Montserrat Extra-Bold"/>
              </a:rPr>
              <a:t> Growth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265E61-11F6-A1EA-1CEF-6198B1DD7820}"/>
              </a:ext>
            </a:extLst>
          </p:cNvPr>
          <p:cNvSpPr txBox="1"/>
          <p:nvPr/>
        </p:nvSpPr>
        <p:spPr>
          <a:xfrm>
            <a:off x="8361481" y="5641016"/>
            <a:ext cx="8509199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Migliorare la divisione in argomenti sfruttando i tag</a:t>
            </a:r>
          </a:p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 dirty="0">
                <a:solidFill>
                  <a:srgbClr val="FFFFFF"/>
                </a:solidFill>
                <a:latin typeface="Montserrat"/>
              </a:rPr>
              <a:t>Aggiornare i dataset con ulteriori video così da avere più scelta nei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watch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Montserrat"/>
              </a:rPr>
              <a:t>next</a:t>
            </a:r>
            <a:endParaRPr lang="it-IT" sz="24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173" b="260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84424" y="4305300"/>
            <a:ext cx="7316776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700"/>
              </a:lnSpc>
              <a:spcAft>
                <a:spcPts val="800"/>
              </a:spcAft>
              <a:buFontTx/>
              <a:buChar char="-"/>
            </a:pPr>
            <a:r>
              <a:rPr lang="it-IT" sz="2400">
                <a:solidFill>
                  <a:srgbClr val="FFFFFF"/>
                </a:solidFill>
                <a:latin typeface="Montserrat"/>
              </a:rPr>
              <a:t>Utilizzando </a:t>
            </a:r>
            <a:r>
              <a:rPr lang="it-IT" sz="2400" dirty="0">
                <a:solidFill>
                  <a:srgbClr val="FFFFFF"/>
                </a:solidFill>
                <a:latin typeface="Montserrat"/>
              </a:rPr>
              <a:t>i tag dei video per aggregarli in base alle varie categorie si ha un’imprecisione, in quanto i tag sono molteplici e spesso non inquadrano l’argomento </a:t>
            </a:r>
            <a:r>
              <a:rPr lang="it-IT" sz="2400">
                <a:solidFill>
                  <a:srgbClr val="FFFFFF"/>
                </a:solidFill>
                <a:latin typeface="Montserrat"/>
              </a:rPr>
              <a:t>preciso.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4424" y="2324100"/>
            <a:ext cx="13275401" cy="136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5"/>
              </a:lnSpc>
            </a:pPr>
            <a:r>
              <a:rPr lang="en-US" sz="9604" dirty="0">
                <a:solidFill>
                  <a:srgbClr val="FF914D"/>
                </a:solidFill>
                <a:latin typeface="Montserrat Extra-Bold"/>
              </a:rPr>
              <a:t>C</a:t>
            </a:r>
            <a:r>
              <a:rPr lang="it-IT" sz="9604" dirty="0" err="1">
                <a:solidFill>
                  <a:srgbClr val="FF914D"/>
                </a:solidFill>
                <a:latin typeface="Montserrat Extra-Bold"/>
              </a:rPr>
              <a:t>riticità</a:t>
            </a:r>
            <a:endParaRPr lang="en-US" sz="9604" dirty="0">
              <a:solidFill>
                <a:srgbClr val="FF914D"/>
              </a:solidFill>
              <a:latin typeface="Montserrat Extra-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9580" y="4123556"/>
            <a:ext cx="15388839" cy="203988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15808"/>
              </a:lnSpc>
            </a:pPr>
            <a:r>
              <a:rPr lang="en-US" sz="14371" dirty="0">
                <a:solidFill>
                  <a:srgbClr val="FF914D"/>
                </a:solidFill>
                <a:latin typeface="Montserrat Ex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224</Words>
  <Application>Microsoft Office PowerPoint</Application>
  <PresentationFormat>Personalizzato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Montserrat Extra-Bold</vt:lpstr>
      <vt:lpstr>Arial</vt:lpstr>
      <vt:lpstr>Montserrat Bold</vt:lpstr>
      <vt:lpstr>Montserrat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Modern Gym Portfolio Presentation</dc:title>
  <cp:lastModifiedBy>SILVIA BERNARDI</cp:lastModifiedBy>
  <cp:revision>16</cp:revision>
  <dcterms:created xsi:type="dcterms:W3CDTF">2006-08-16T00:00:00Z</dcterms:created>
  <dcterms:modified xsi:type="dcterms:W3CDTF">2023-05-08T12:39:31Z</dcterms:modified>
  <dc:identifier>DAFf-EeTs1I</dc:identifier>
</cp:coreProperties>
</file>