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68" r:id="rId4"/>
    <p:sldId id="276" r:id="rId5"/>
    <p:sldId id="278" r:id="rId6"/>
    <p:sldId id="275" r:id="rId7"/>
    <p:sldId id="261" r:id="rId8"/>
    <p:sldId id="27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old" panose="00000800000000000000" charset="0"/>
      <p:regular r:id="rId18"/>
    </p:embeddedFont>
    <p:embeddedFont>
      <p:font typeface="Montserrat Extra-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2" autoAdjust="0"/>
  </p:normalViewPr>
  <p:slideViewPr>
    <p:cSldViewPr>
      <p:cViewPr varScale="1">
        <p:scale>
          <a:sx n="53" d="100"/>
          <a:sy n="53" d="100"/>
        </p:scale>
        <p:origin x="67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29:42.862"/>
    </inkml:context>
    <inkml:brush xml:id="br0">
      <inkml:brushProperty name="width" value="0.3" units="cm"/>
      <inkml:brushProperty name="height" value="0.6" units="cm"/>
      <inkml:brushProperty name="color" value="#FF9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0,'3565'0,"-3518"0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29:49.850"/>
    </inkml:context>
    <inkml:brush xml:id="br0">
      <inkml:brushProperty name="width" value="0.3" units="cm"/>
      <inkml:brushProperty name="height" value="0.6" units="cm"/>
      <inkml:brushProperty name="color" value="#FF9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0,'1290'0,"-1255"0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950272" y="2375735"/>
            <a:ext cx="6009132" cy="5535529"/>
            <a:chOff x="0" y="0"/>
            <a:chExt cx="8012176" cy="738070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t="15397" b="15397"/>
            <a:stretch>
              <a:fillRect/>
            </a:stretch>
          </p:blipFill>
          <p:spPr>
            <a:xfrm>
              <a:off x="0" y="0"/>
              <a:ext cx="8012176" cy="7380706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2167485" y="3145129"/>
            <a:ext cx="11492608" cy="3823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666"/>
              </a:lnSpc>
            </a:pPr>
            <a:r>
              <a:rPr lang="en-US" sz="15120" dirty="0">
                <a:solidFill>
                  <a:srgbClr val="FF914D"/>
                </a:solidFill>
                <a:latin typeface="Montserrat Extra-Bold"/>
              </a:rPr>
              <a:t>T</a:t>
            </a:r>
            <a:r>
              <a:rPr lang="en-US" sz="15120" dirty="0">
                <a:solidFill>
                  <a:srgbClr val="EDEDED"/>
                </a:solidFill>
                <a:latin typeface="Montserrat Extra-Bold"/>
              </a:rPr>
              <a:t>RAINING</a:t>
            </a:r>
            <a:r>
              <a:rPr lang="en-US" sz="15120" dirty="0">
                <a:solidFill>
                  <a:srgbClr val="FF914D"/>
                </a:solidFill>
                <a:latin typeface="Montserrat Extra-Bold"/>
              </a:rPr>
              <a:t> T</a:t>
            </a:r>
            <a:r>
              <a:rPr lang="en-US" sz="15120" dirty="0">
                <a:solidFill>
                  <a:srgbClr val="EDEDED"/>
                </a:solidFill>
                <a:latin typeface="Montserrat Extra-Bold"/>
              </a:rPr>
              <a:t>ED</a:t>
            </a:r>
          </a:p>
        </p:txBody>
      </p:sp>
      <p:sp>
        <p:nvSpPr>
          <p:cNvPr id="10" name="AutoShape 10"/>
          <p:cNvSpPr/>
          <p:nvPr/>
        </p:nvSpPr>
        <p:spPr>
          <a:xfrm>
            <a:off x="2177010" y="2480510"/>
            <a:ext cx="1204570" cy="0"/>
          </a:xfrm>
          <a:prstGeom prst="line">
            <a:avLst/>
          </a:prstGeom>
          <a:ln w="85725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7046826" y="8843899"/>
            <a:ext cx="4194349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 Bold"/>
              </a:rPr>
              <a:t>www.reallygreatsite.com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62787" y="7082468"/>
            <a:ext cx="6237267" cy="1121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40" dirty="0" err="1">
                <a:solidFill>
                  <a:srgbClr val="FFFFFF"/>
                </a:solidFill>
                <a:latin typeface="Montserrat Bold"/>
              </a:rPr>
              <a:t>Bernardi</a:t>
            </a: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 Silvia		1072506</a:t>
            </a:r>
          </a:p>
          <a:p>
            <a:pPr>
              <a:lnSpc>
                <a:spcPts val="3000"/>
              </a:lnSpc>
            </a:pP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De Duro Federico		1073477</a:t>
            </a:r>
          </a:p>
          <a:p>
            <a:pPr>
              <a:lnSpc>
                <a:spcPts val="3000"/>
              </a:lnSpc>
            </a:pPr>
            <a:r>
              <a:rPr lang="en-US" sz="2000" spc="140" dirty="0" err="1">
                <a:solidFill>
                  <a:srgbClr val="FFFFFF"/>
                </a:solidFill>
                <a:latin typeface="Montserrat Bold"/>
              </a:rPr>
              <a:t>Gherardi</a:t>
            </a: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 Samuel		1076850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BA5A0A7-A0F6-023F-8DF5-5894819F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25" y="7329306"/>
            <a:ext cx="3463800" cy="183544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0" y="-223213"/>
            <a:ext cx="18288000" cy="102870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Data Cleaning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9D6CB8-9D19-9114-22B3-A019BC623DF3}"/>
              </a:ext>
            </a:extLst>
          </p:cNvPr>
          <p:cNvSpPr txBox="1"/>
          <p:nvPr/>
        </p:nvSpPr>
        <p:spPr>
          <a:xfrm>
            <a:off x="1526990" y="3468139"/>
            <a:ext cx="10357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Si procede rimuovendo i record con gli ID non validi (nulli, aventi spazi o con una lunghezza errata) e rimuovendo i vari duplicati.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Inoltre per evitare che il file .csv venga letto considerando i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detail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 multilinea come dati separati, si aggiunge la funzione di lettura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multiline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.</a:t>
            </a:r>
          </a:p>
          <a:p>
            <a:pPr marL="342900" indent="-342900">
              <a:buFontTx/>
              <a:buChar char="-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B31ED61-082A-B08C-039E-B694A9CEC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649200" y="5448300"/>
            <a:ext cx="2977085" cy="29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BA5A0A7-A0F6-023F-8DF5-5894819F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25" y="7329306"/>
            <a:ext cx="3463800" cy="183544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624704" y="3212801"/>
            <a:ext cx="6330048" cy="1009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Rimozione</a:t>
            </a:r>
            <a:r>
              <a:rPr lang="en-US" sz="2400" dirty="0">
                <a:solidFill>
                  <a:srgbClr val="FFFFFF"/>
                </a:solidFill>
                <a:latin typeface="Montserrat"/>
              </a:rPr>
              <a:t> duplicate e ID non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validi</a:t>
            </a:r>
            <a:br>
              <a:rPr lang="en-US" sz="2400" dirty="0">
                <a:solidFill>
                  <a:srgbClr val="FFFFFF"/>
                </a:solidFill>
                <a:latin typeface="Montserrat"/>
              </a:rPr>
            </a:br>
            <a:r>
              <a:rPr lang="en-US" sz="2400" dirty="0">
                <a:solidFill>
                  <a:srgbClr val="FFFFFF"/>
                </a:solidFill>
                <a:latin typeface="Montserrat"/>
              </a:rPr>
              <a:t>del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TedX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Data Cleaning</a:t>
            </a:r>
          </a:p>
        </p:txBody>
      </p:sp>
      <p:pic>
        <p:nvPicPr>
          <p:cNvPr id="5" name="Immagine 4" descr="Immagine che contiene testo, Carattere, algebra, ricevuta&#10;&#10;Descrizione generata automaticamente">
            <a:extLst>
              <a:ext uri="{FF2B5EF4-FFF2-40B4-BE49-F238E27FC236}">
                <a16:creationId xmlns:a16="http://schemas.microsoft.com/office/drawing/2014/main" id="{AD2E6A88-5293-3673-2BA2-066284174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786035"/>
            <a:ext cx="7581229" cy="1971675"/>
          </a:xfrm>
          <a:prstGeom prst="rect">
            <a:avLst/>
          </a:prstGeom>
        </p:spPr>
      </p:pic>
      <p:pic>
        <p:nvPicPr>
          <p:cNvPr id="9" name="Immagine 8" descr="Immagine che contiene testo, schermata, Carattere, algebra&#10;&#10;Descrizione generata automaticamente">
            <a:extLst>
              <a:ext uri="{FF2B5EF4-FFF2-40B4-BE49-F238E27FC236}">
                <a16:creationId xmlns:a16="http://schemas.microsoft.com/office/drawing/2014/main" id="{8AF48263-518E-0221-3773-0C05B28F7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8" y="6064948"/>
            <a:ext cx="9977881" cy="20336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54451C-0666-BAA1-76A8-879AF02C833E}"/>
              </a:ext>
            </a:extLst>
          </p:cNvPr>
          <p:cNvSpPr txBox="1"/>
          <p:nvPr/>
        </p:nvSpPr>
        <p:spPr>
          <a:xfrm>
            <a:off x="11916541" y="6660820"/>
            <a:ext cx="5508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  <a:latin typeface="Montserrat"/>
              </a:rPr>
              <a:t>Upload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Watch_Next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Pulizia</a:t>
            </a:r>
            <a:r>
              <a:rPr lang="en-US" sz="2400" dirty="0">
                <a:solidFill>
                  <a:srgbClr val="FFFFFF"/>
                </a:solidFill>
                <a:latin typeface="Montserrat"/>
              </a:rPr>
              <a:t>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Watch_Next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BA5A0A7-A0F6-023F-8DF5-5894819F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25" y="7329306"/>
            <a:ext cx="3463800" cy="183544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-20782" y="0"/>
            <a:ext cx="18288000" cy="102870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 err="1">
                <a:solidFill>
                  <a:srgbClr val="FF914D"/>
                </a:solidFill>
                <a:latin typeface="Montserrat Extra-Bold"/>
              </a:rPr>
              <a:t>PySpark</a:t>
            </a: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 Job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3E5D7B03-6C27-6B7F-ED28-208BB6DF3C90}"/>
              </a:ext>
            </a:extLst>
          </p:cNvPr>
          <p:cNvSpPr txBox="1"/>
          <p:nvPr/>
        </p:nvSpPr>
        <p:spPr>
          <a:xfrm>
            <a:off x="1377255" y="3323817"/>
            <a:ext cx="9339684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Il join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video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corrente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watch_next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viene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fatto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sulla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base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tag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video,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così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consigliarne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dello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stesso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argomento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d’interesse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EEA887-DBB6-1F66-F433-4152892E5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08" y="5373549"/>
            <a:ext cx="16227219" cy="36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BA5A0A7-A0F6-023F-8DF5-5894819F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25" y="7329306"/>
            <a:ext cx="3463800" cy="183544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-20782" y="0"/>
            <a:ext cx="18288000" cy="102870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 err="1">
                <a:solidFill>
                  <a:srgbClr val="FF914D"/>
                </a:solidFill>
                <a:latin typeface="Montserrat Extra-Bold"/>
              </a:rPr>
              <a:t>PySpark</a:t>
            </a: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 Job</a:t>
            </a:r>
          </a:p>
        </p:txBody>
      </p:sp>
      <p:pic>
        <p:nvPicPr>
          <p:cNvPr id="5" name="Immagine 4" descr="Immagine che contiene testo, schermata, documento, lettera&#10;&#10;Descrizione generata automaticamente">
            <a:extLst>
              <a:ext uri="{FF2B5EF4-FFF2-40B4-BE49-F238E27FC236}">
                <a16:creationId xmlns:a16="http://schemas.microsoft.com/office/drawing/2014/main" id="{D747CED1-D2FA-449F-590D-FBA0B271CD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0" b="13252"/>
          <a:stretch/>
        </p:blipFill>
        <p:spPr>
          <a:xfrm>
            <a:off x="771688" y="2587501"/>
            <a:ext cx="9997857" cy="6975599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:a16="http://schemas.microsoft.com/office/drawing/2014/main" id="{A029A638-D177-7F51-1439-3124B4038F6F}"/>
              </a:ext>
            </a:extLst>
          </p:cNvPr>
          <p:cNvSpPr txBox="1"/>
          <p:nvPr/>
        </p:nvSpPr>
        <p:spPr>
          <a:xfrm>
            <a:off x="11266500" y="4344057"/>
            <a:ext cx="6249812" cy="34624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Il campo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watch_next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mostra un array di video raccomandati come successivi al video corrente</a:t>
            </a:r>
          </a:p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Il campo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n_wn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tiene traccia del numero di volte in cui il video viene suggerito come successivo in altri video;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un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valore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alto 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denota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un’ampia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categoria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di video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dello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stesso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argomento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, o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una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poca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precisione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dei</a:t>
            </a:r>
            <a:r>
              <a:rPr lang="en-US" sz="2400" dirty="0">
                <a:solidFill>
                  <a:srgbClr val="FFFFFF"/>
                </a:solidFill>
                <a:latin typeface="Montserrat" panose="00000500000000000000" pitchFamily="2" charset="0"/>
              </a:rPr>
              <a:t> tag</a:t>
            </a:r>
            <a:endParaRPr lang="it-IT" sz="2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0E2499C-90BC-1B2A-31BF-85A48A3EEA54}"/>
                  </a:ext>
                </a:extLst>
              </p14:cNvPr>
              <p14:cNvContentPartPr/>
              <p14:nvPr/>
            </p14:nvContentPartPr>
            <p14:xfrm>
              <a:off x="1233560" y="7510606"/>
              <a:ext cx="1300680" cy="36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0E2499C-90BC-1B2A-31BF-85A48A3EEA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560" y="7402606"/>
                <a:ext cx="140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45BF8769-27E9-B647-839C-5305CDAA296D}"/>
                  </a:ext>
                </a:extLst>
              </p14:cNvPr>
              <p14:cNvContentPartPr/>
              <p14:nvPr/>
            </p14:nvContentPartPr>
            <p14:xfrm>
              <a:off x="1306280" y="7249246"/>
              <a:ext cx="477000" cy="36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45BF8769-27E9-B647-839C-5305CDAA29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2280" y="7141246"/>
                <a:ext cx="584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7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47800" y="1811310"/>
            <a:ext cx="9171725" cy="6202101"/>
            <a:chOff x="0" y="0"/>
            <a:chExt cx="6221730" cy="42072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21730" cy="4207256"/>
            </a:xfrm>
            <a:custGeom>
              <a:avLst/>
              <a:gdLst/>
              <a:ahLst/>
              <a:cxnLst/>
              <a:rect l="l" t="t" r="r" b="b"/>
              <a:pathLst>
                <a:path w="6221730" h="4207256">
                  <a:moveTo>
                    <a:pt x="6221730" y="0"/>
                  </a:moveTo>
                  <a:lnTo>
                    <a:pt x="3877818" y="3979799"/>
                  </a:lnTo>
                  <a:cubicBezTo>
                    <a:pt x="3799239" y="4120239"/>
                    <a:pt x="3650888" y="4207238"/>
                    <a:pt x="3489960" y="4207256"/>
                  </a:cubicBezTo>
                  <a:lnTo>
                    <a:pt x="0" y="42072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079" t="-2457" b="-2714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7999142" y="2273589"/>
            <a:ext cx="8688657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82"/>
              </a:lnSpc>
            </a:pPr>
            <a:r>
              <a:rPr lang="en-US" sz="8256" dirty="0" err="1">
                <a:solidFill>
                  <a:srgbClr val="FF914D"/>
                </a:solidFill>
                <a:latin typeface="Montserrat Extra-Bold"/>
              </a:rPr>
              <a:t>Possibili</a:t>
            </a:r>
            <a:r>
              <a:rPr lang="en-US" sz="8256" dirty="0">
                <a:solidFill>
                  <a:srgbClr val="FF914D"/>
                </a:solidFill>
                <a:latin typeface="Montserrat Extra-Bold"/>
              </a:rPr>
              <a:t> </a:t>
            </a:r>
            <a:r>
              <a:rPr lang="en-US" sz="8256" dirty="0" err="1">
                <a:solidFill>
                  <a:srgbClr val="FF914D"/>
                </a:solidFill>
                <a:latin typeface="Montserrat Extra-Bold"/>
              </a:rPr>
              <a:t>Evoluzioni</a:t>
            </a:r>
            <a:endParaRPr lang="en-US" sz="8256" dirty="0">
              <a:solidFill>
                <a:srgbClr val="FF914D"/>
              </a:solidFill>
              <a:latin typeface="Montserrat Extra-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265E61-11F6-A1EA-1CEF-6198B1DD7820}"/>
              </a:ext>
            </a:extLst>
          </p:cNvPr>
          <p:cNvSpPr txBox="1"/>
          <p:nvPr/>
        </p:nvSpPr>
        <p:spPr>
          <a:xfrm>
            <a:off x="8361481" y="5641016"/>
            <a:ext cx="8509199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Migliorare la divisione in argomenti sfruttando i tag</a:t>
            </a:r>
          </a:p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Aggiornare i dataset con ulteriori video così da avere più scelta nei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watch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next</a:t>
            </a:r>
            <a:endParaRPr lang="it-IT" sz="240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3173" b="260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84424" y="4305300"/>
            <a:ext cx="7316776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>
                <a:solidFill>
                  <a:srgbClr val="FFFFFF"/>
                </a:solidFill>
                <a:latin typeface="Montserrat"/>
              </a:rPr>
              <a:t>Utilizzando 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i tag dei video per aggregarli in base alle varie categorie si ha un’imprecisione, in quanto i tag sono molteplici e spesso non inquadrano l’argomento </a:t>
            </a:r>
            <a:r>
              <a:rPr lang="it-IT" sz="2400">
                <a:solidFill>
                  <a:srgbClr val="FFFFFF"/>
                </a:solidFill>
                <a:latin typeface="Montserrat"/>
              </a:rPr>
              <a:t>preciso.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4424" y="2324100"/>
            <a:ext cx="13275401" cy="136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5"/>
              </a:lnSpc>
            </a:pPr>
            <a:r>
              <a:rPr lang="en-US" sz="9604" dirty="0">
                <a:solidFill>
                  <a:srgbClr val="FF914D"/>
                </a:solidFill>
                <a:latin typeface="Montserrat Extra-Bold"/>
              </a:rPr>
              <a:t>C</a:t>
            </a:r>
            <a:r>
              <a:rPr lang="it-IT" sz="9604" dirty="0" err="1">
                <a:solidFill>
                  <a:srgbClr val="FF914D"/>
                </a:solidFill>
                <a:latin typeface="Montserrat Extra-Bold"/>
              </a:rPr>
              <a:t>riticità</a:t>
            </a:r>
            <a:endParaRPr lang="en-US" sz="9604" dirty="0">
              <a:solidFill>
                <a:srgbClr val="FF914D"/>
              </a:solidFill>
              <a:latin typeface="Montserrat Extra-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49580" y="4123556"/>
            <a:ext cx="15388839" cy="203988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15808"/>
              </a:lnSpc>
            </a:pPr>
            <a:r>
              <a:rPr lang="en-US" sz="14371" dirty="0">
                <a:solidFill>
                  <a:srgbClr val="FF914D"/>
                </a:solidFill>
                <a:latin typeface="Montserrat Extra-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246</Words>
  <Application>Microsoft Office PowerPoint</Application>
  <PresentationFormat>Personalizzato</PresentationFormat>
  <Paragraphs>24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Montserrat Bold</vt:lpstr>
      <vt:lpstr>Calibri</vt:lpstr>
      <vt:lpstr>Montserrat</vt:lpstr>
      <vt:lpstr>Montserrat Extra-Bold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Orange Modern Gym Portfolio Presentation</dc:title>
  <cp:lastModifiedBy>SILVIA BERNARDI</cp:lastModifiedBy>
  <cp:revision>17</cp:revision>
  <dcterms:created xsi:type="dcterms:W3CDTF">2006-08-16T00:00:00Z</dcterms:created>
  <dcterms:modified xsi:type="dcterms:W3CDTF">2023-05-09T07:36:43Z</dcterms:modified>
  <dc:identifier>DAFf-EeTs1I</dc:identifier>
</cp:coreProperties>
</file>