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302" r:id="rId4"/>
    <p:sldId id="260" r:id="rId5"/>
    <p:sldId id="311" r:id="rId6"/>
    <p:sldId id="301" r:id="rId7"/>
    <p:sldId id="304" r:id="rId8"/>
    <p:sldId id="312" r:id="rId9"/>
    <p:sldId id="261" r:id="rId10"/>
    <p:sldId id="314" r:id="rId11"/>
    <p:sldId id="315" r:id="rId12"/>
    <p:sldId id="316" r:id="rId13"/>
    <p:sldId id="310" r:id="rId14"/>
    <p:sldId id="29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.nyu.edu/~kcho/DMQA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57385"/>
            <a:chOff x="1" y="0"/>
            <a:chExt cx="5723465" cy="1794595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CNN STORY</a:t>
              </a:r>
            </a:p>
            <a:p>
              <a:r>
                <a:rPr lang="it-IT" dirty="0"/>
                <a:t>SUMMARIZATION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396287"/>
              <a:ext cx="3237422" cy="398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862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7C432F-712B-416E-A463-1599045F6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>
            <a:extLst>
              <a:ext uri="{FF2B5EF4-FFF2-40B4-BE49-F238E27FC236}">
                <a16:creationId xmlns:a16="http://schemas.microsoft.com/office/drawing/2014/main" id="{8E9E6C74-0619-4F2A-8706-1910E2530F1C}"/>
              </a:ext>
            </a:extLst>
          </p:cNvPr>
          <p:cNvSpPr txBox="1"/>
          <p:nvPr/>
        </p:nvSpPr>
        <p:spPr>
          <a:xfrm>
            <a:off x="1214482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8399E47-CCFB-427E-90D7-C7A2D73FD2E4}"/>
              </a:ext>
            </a:extLst>
          </p:cNvPr>
          <p:cNvSpPr txBox="1"/>
          <p:nvPr/>
        </p:nvSpPr>
        <p:spPr>
          <a:xfrm>
            <a:off x="6623198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47FEA21B-4CB1-4F6B-ABB3-C9098CE04A95}"/>
              </a:ext>
            </a:extLst>
          </p:cNvPr>
          <p:cNvSpPr txBox="1"/>
          <p:nvPr/>
        </p:nvSpPr>
        <p:spPr>
          <a:xfrm>
            <a:off x="1214482" y="2701628"/>
            <a:ext cx="4354320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ROUGE-1: 7.56%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ROUGE-2: 0.80%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654E04-4D9A-4CF3-9B97-018FC57F6549}"/>
              </a:ext>
            </a:extLst>
          </p:cNvPr>
          <p:cNvSpPr txBox="1"/>
          <p:nvPr/>
        </p:nvSpPr>
        <p:spPr>
          <a:xfrm>
            <a:off x="6623198" y="2643849"/>
            <a:ext cx="4354320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ROUGE-1: 6.62%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ROUGE-2: 0.66%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452E29-B589-44C8-B96D-154C78998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5" y="4814724"/>
            <a:ext cx="5654530" cy="624894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2A4F9ADA-F8A9-4001-ACE2-3BEA5DDBA98F}"/>
              </a:ext>
            </a:extLst>
          </p:cNvPr>
          <p:cNvSpPr txBox="1"/>
          <p:nvPr/>
        </p:nvSpPr>
        <p:spPr>
          <a:xfrm>
            <a:off x="3918839" y="4191533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9F1E636-64D0-451D-8B28-796DF86149B6}"/>
              </a:ext>
            </a:extLst>
          </p:cNvPr>
          <p:cNvSpPr/>
          <p:nvPr/>
        </p:nvSpPr>
        <p:spPr>
          <a:xfrm flipH="1">
            <a:off x="5215518" y="286984"/>
            <a:ext cx="1726457" cy="647536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A98728EB-1A9E-4393-9343-DB9C20FF7F8A}"/>
              </a:ext>
            </a:extLst>
          </p:cNvPr>
          <p:cNvSpPr txBox="1"/>
          <p:nvPr/>
        </p:nvSpPr>
        <p:spPr>
          <a:xfrm>
            <a:off x="5378176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Results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35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657067" y="2843208"/>
            <a:ext cx="4745358" cy="22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/>
              <a:t>This model uses a standard seq2seq/machine translation architecture with a bidirectional</a:t>
            </a:r>
          </a:p>
          <a:p>
            <a:pPr algn="ctr"/>
            <a:r>
              <a:rPr lang="en-US" sz="1600" dirty="0"/>
              <a:t>encoder (like BERT) and a left-to-right </a:t>
            </a:r>
          </a:p>
          <a:p>
            <a:pPr algn="ctr"/>
            <a:r>
              <a:rPr lang="en-US" sz="1600" dirty="0"/>
              <a:t>decoder (like GPT). </a:t>
            </a:r>
          </a:p>
          <a:p>
            <a:pPr algn="ctr"/>
            <a:r>
              <a:rPr lang="en-US" sz="1600" dirty="0"/>
              <a:t>This model partially reflects the</a:t>
            </a:r>
          </a:p>
          <a:p>
            <a:pPr algn="ctr"/>
            <a:r>
              <a:rPr lang="en-US" sz="1600" dirty="0"/>
              <a:t>structure of the model built by us.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275043" y="226827"/>
            <a:ext cx="5609412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0415" y="284691"/>
            <a:ext cx="545117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</a:t>
            </a:r>
            <a:r>
              <a:rPr lang="it-IT" b="1" dirty="0" err="1"/>
              <a:t>two</a:t>
            </a:r>
            <a:r>
              <a:rPr lang="it-IT" b="1" dirty="0"/>
              <a:t> </a:t>
            </a:r>
            <a:r>
              <a:rPr lang="it-IT" b="1" dirty="0" err="1"/>
              <a:t>pre-trained</a:t>
            </a:r>
            <a:r>
              <a:rPr lang="it-IT" b="1" dirty="0"/>
              <a:t> models</a:t>
            </a:r>
            <a:endParaRPr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A555CEC-98DA-43EE-BBB7-8502F81935AB}"/>
              </a:ext>
            </a:extLst>
          </p:cNvPr>
          <p:cNvSpPr txBox="1"/>
          <p:nvPr/>
        </p:nvSpPr>
        <p:spPr>
          <a:xfrm>
            <a:off x="6789577" y="2843208"/>
            <a:ext cx="4745358" cy="22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/>
              <a:t>T5 is a Google pre-trained model, which propose reframing all NLP tasks into a unified text-to-text format where the input and output are always text strings, in contrast to BERT-style models</a:t>
            </a:r>
          </a:p>
          <a:p>
            <a:pPr algn="ctr"/>
            <a:r>
              <a:rPr lang="en-US" sz="1600" dirty="0"/>
              <a:t>that can only output either a class label or a span of the input.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E5A67D8-B75A-47F8-A5B0-18694FA89EE0}"/>
              </a:ext>
            </a:extLst>
          </p:cNvPr>
          <p:cNvSpPr txBox="1"/>
          <p:nvPr/>
        </p:nvSpPr>
        <p:spPr>
          <a:xfrm>
            <a:off x="2469818" y="1753780"/>
            <a:ext cx="111985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BART</a:t>
            </a:r>
            <a:endParaRPr b="1" dirty="0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E2359A9F-2CFA-4986-BC42-A1E28A0B348B}"/>
              </a:ext>
            </a:extLst>
          </p:cNvPr>
          <p:cNvSpPr txBox="1"/>
          <p:nvPr/>
        </p:nvSpPr>
        <p:spPr>
          <a:xfrm>
            <a:off x="8884456" y="1755924"/>
            <a:ext cx="55559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T5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34650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>
            <a:extLst>
              <a:ext uri="{FF2B5EF4-FFF2-40B4-BE49-F238E27FC236}">
                <a16:creationId xmlns:a16="http://schemas.microsoft.com/office/drawing/2014/main" id="{8E9E6C74-0619-4F2A-8706-1910E2530F1C}"/>
              </a:ext>
            </a:extLst>
          </p:cNvPr>
          <p:cNvSpPr txBox="1"/>
          <p:nvPr/>
        </p:nvSpPr>
        <p:spPr>
          <a:xfrm>
            <a:off x="1214482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BART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8399E47-CCFB-427E-90D7-C7A2D73FD2E4}"/>
              </a:ext>
            </a:extLst>
          </p:cNvPr>
          <p:cNvSpPr txBox="1"/>
          <p:nvPr/>
        </p:nvSpPr>
        <p:spPr>
          <a:xfrm>
            <a:off x="6623198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T5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47FEA21B-4CB1-4F6B-ABB3-C9098CE04A95}"/>
              </a:ext>
            </a:extLst>
          </p:cNvPr>
          <p:cNvSpPr txBox="1"/>
          <p:nvPr/>
        </p:nvSpPr>
        <p:spPr>
          <a:xfrm>
            <a:off x="1214482" y="2701628"/>
            <a:ext cx="4354320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ROUGE-1: 17.46%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ROUGE-2:   7.23%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654E04-4D9A-4CF3-9B97-018FC57F6549}"/>
              </a:ext>
            </a:extLst>
          </p:cNvPr>
          <p:cNvSpPr txBox="1"/>
          <p:nvPr/>
        </p:nvSpPr>
        <p:spPr>
          <a:xfrm>
            <a:off x="6623198" y="2643849"/>
            <a:ext cx="4354320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ROUGE-1: 20.51%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ROUGE-2:   8.81%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A4F9ADA-F8A9-4001-ACE2-3BEA5DDBA98F}"/>
              </a:ext>
            </a:extLst>
          </p:cNvPr>
          <p:cNvSpPr txBox="1"/>
          <p:nvPr/>
        </p:nvSpPr>
        <p:spPr>
          <a:xfrm>
            <a:off x="3918839" y="4191533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9F1E636-64D0-451D-8B28-796DF86149B6}"/>
              </a:ext>
            </a:extLst>
          </p:cNvPr>
          <p:cNvSpPr/>
          <p:nvPr/>
        </p:nvSpPr>
        <p:spPr>
          <a:xfrm flipH="1">
            <a:off x="5215518" y="286984"/>
            <a:ext cx="1726457" cy="647536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A98728EB-1A9E-4393-9343-DB9C20FF7F8A}"/>
              </a:ext>
            </a:extLst>
          </p:cNvPr>
          <p:cNvSpPr txBox="1"/>
          <p:nvPr/>
        </p:nvSpPr>
        <p:spPr>
          <a:xfrm>
            <a:off x="5378176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Results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3A6ED42-38F2-4F3B-B611-0613B28C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969" y="4806064"/>
            <a:ext cx="5362061" cy="7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938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r="23941"/>
          <a:stretch/>
        </p:blipFill>
        <p:spPr>
          <a:xfrm>
            <a:off x="6803700" y="0"/>
            <a:ext cx="5388300" cy="6858000"/>
          </a:xfr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0" y="0"/>
            <a:ext cx="68037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A675272-0EC3-4D7A-A2E0-CCB77F6407AB}"/>
              </a:ext>
            </a:extLst>
          </p:cNvPr>
          <p:cNvSpPr txBox="1"/>
          <p:nvPr/>
        </p:nvSpPr>
        <p:spPr>
          <a:xfrm>
            <a:off x="688502" y="1916881"/>
            <a:ext cx="5426697" cy="447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It is clear how these Seq2Seq models need more training time and far more computational power than what is available to a normal developer/consumer. </a:t>
            </a:r>
          </a:p>
          <a:p>
            <a:endParaRPr lang="en-US" sz="1600" dirty="0"/>
          </a:p>
          <a:p>
            <a:r>
              <a:rPr lang="en-US" sz="1600" dirty="0"/>
              <a:t>However, what stood out the most is that they were capable to produce a few summaries that impressed, given the limited resources that we had to deal with. </a:t>
            </a:r>
          </a:p>
          <a:p>
            <a:endParaRPr lang="en-US" sz="1600" dirty="0"/>
          </a:p>
          <a:p>
            <a:r>
              <a:rPr lang="en-US" sz="1600" dirty="0"/>
              <a:t>In particular, the model that made use of the bidirectional LSTM, although presenting lower ROUGE scores, generated more complex and fluent outputs, and confirms its greater capacity in recognizing patterns in text.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688501" y="368175"/>
            <a:ext cx="3554023" cy="1063223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355" name="TextBox 6"/>
          <p:cNvSpPr txBox="1"/>
          <p:nvPr/>
        </p:nvSpPr>
        <p:spPr>
          <a:xfrm flipH="1">
            <a:off x="932562" y="484287"/>
            <a:ext cx="30659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Conclusions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126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486560" cy="275967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1" r="2953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263476"/>
            <a:ext cx="323742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57EC21-BDAC-4F2F-A326-C637D38A17B9}"/>
              </a:ext>
            </a:extLst>
          </p:cNvPr>
          <p:cNvSpPr txBox="1"/>
          <p:nvPr/>
        </p:nvSpPr>
        <p:spPr>
          <a:xfrm>
            <a:off x="7060093" y="6033411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taken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from CNN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twitter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profile</a:t>
            </a:r>
            <a:endParaRPr lang="it-IT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CB0F86-B857-4C60-A8ED-EA9F9A0E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4C7DC46-5380-4D7B-8E96-FB87F7D4EC5B}"/>
              </a:ext>
            </a:extLst>
          </p:cNvPr>
          <p:cNvSpPr/>
          <p:nvPr/>
        </p:nvSpPr>
        <p:spPr>
          <a:xfrm>
            <a:off x="0" y="0"/>
            <a:ext cx="54778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9DD561-EA88-4925-A078-DDE0F442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9"/>
            <a:ext cx="5477800" cy="655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771086"/>
            <a:ext cx="4653625" cy="112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it-IT" sz="2400" dirty="0">
                <a:solidFill>
                  <a:schemeClr val="bg1"/>
                </a:solidFill>
              </a:rPr>
              <a:t>Create </a:t>
            </a:r>
            <a:r>
              <a:rPr lang="it-IT" sz="2400" dirty="0" err="1">
                <a:solidFill>
                  <a:schemeClr val="bg1"/>
                </a:solidFill>
              </a:rPr>
              <a:t>summaries</a:t>
            </a:r>
            <a:r>
              <a:rPr lang="it-IT" sz="2400" dirty="0">
                <a:solidFill>
                  <a:schemeClr val="bg1"/>
                </a:solidFill>
              </a:rPr>
              <a:t> from the CNN stories dataset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CC000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cnn.com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22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The dataset was taken from </a:t>
            </a:r>
            <a:r>
              <a:rPr lang="en-US" sz="1600" u="sng" dirty="0">
                <a:solidFill>
                  <a:schemeClr val="tx1"/>
                </a:solidFill>
              </a:rPr>
              <a:t>the DeepMind Q&amp;A Dataset</a:t>
            </a:r>
            <a:r>
              <a:rPr lang="en-US" sz="1600" dirty="0">
                <a:solidFill>
                  <a:schemeClr val="tx1"/>
                </a:solidFill>
              </a:rPr>
              <a:t> and can be found at this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600" dirty="0">
                <a:solidFill>
                  <a:schemeClr val="tx1"/>
                </a:solidFill>
              </a:rPr>
              <a:t>. The dataset presented some issues that had to be solved before applying our models: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Each story presented more than one summary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The text was taken from the CNN website, so it contained abbreviations, html symbols, contractions, non alphabetic characters,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… and was not suitable as input for our Summarization model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Only a subset of stories had to be selected for computational </a:t>
            </a:r>
            <a:r>
              <a:rPr lang="en-US" sz="1600" dirty="0" err="1">
                <a:solidFill>
                  <a:schemeClr val="tx1"/>
                </a:solidFill>
              </a:rPr>
              <a:t>costraints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539964" y="211029"/>
            <a:ext cx="3307019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66132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5B9B0C-79BB-4888-AF63-2F7F3550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3" y="4289340"/>
            <a:ext cx="10497483" cy="16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522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Each row now contained one story and one summary. This meant repeating the stories where necessary.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Normalization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Lemmatization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Tokenization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10,000 stories are selected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626FBD-3259-474B-8F00-564D7385271F}"/>
              </a:ext>
            </a:extLst>
          </p:cNvPr>
          <p:cNvSpPr/>
          <p:nvPr/>
        </p:nvSpPr>
        <p:spPr>
          <a:xfrm flipH="1">
            <a:off x="248304" y="264752"/>
            <a:ext cx="2000957" cy="7991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9F9AC0-F51F-4D81-B225-1790CF4832DE}"/>
              </a:ext>
            </a:extLst>
          </p:cNvPr>
          <p:cNvSpPr txBox="1"/>
          <p:nvPr/>
        </p:nvSpPr>
        <p:spPr>
          <a:xfrm>
            <a:off x="6822831" y="2485665"/>
            <a:ext cx="4619384" cy="133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Additional preprocessing steps required by the nature of the problem and of the model used are applied, like: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Adding start and stop tokens at the beginning and at the end of each summary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8A4FC2A-88EE-415F-BB79-BCDB5AC1BA21}"/>
              </a:ext>
            </a:extLst>
          </p:cNvPr>
          <p:cNvSpPr txBox="1"/>
          <p:nvPr/>
        </p:nvSpPr>
        <p:spPr>
          <a:xfrm>
            <a:off x="7575527" y="1403258"/>
            <a:ext cx="31139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tx1"/>
                </a:solidFill>
              </a:rPr>
              <a:t>Additional</a:t>
            </a:r>
            <a:r>
              <a:rPr lang="it-IT" dirty="0">
                <a:solidFill>
                  <a:schemeClr val="tx1"/>
                </a:solidFill>
              </a:rPr>
              <a:t> steps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76639CC-B89E-447D-953F-94D73095A8FD}"/>
              </a:ext>
            </a:extLst>
          </p:cNvPr>
          <p:cNvSpPr txBox="1"/>
          <p:nvPr/>
        </p:nvSpPr>
        <p:spPr>
          <a:xfrm>
            <a:off x="749785" y="2670523"/>
            <a:ext cx="3888372" cy="230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Non-ascii characters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to lowercase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Punctuation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Numbers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Contractions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Stop-words removal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409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Here is the resulting dataset after all the preprocessing steps: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432182" y="211029"/>
            <a:ext cx="3522583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529878" y="336458"/>
            <a:ext cx="332719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Resulting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CA21DE-0203-4692-B515-4AA06932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" y="2346743"/>
            <a:ext cx="10917115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29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359926" y="1805592"/>
            <a:ext cx="5286894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First, we selected a max length of text (300) to take and a max summary length (12) based on the distribution of the data.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B7E4A-CD4F-463A-B0FD-2EF6E69FCD79}"/>
              </a:ext>
            </a:extLst>
          </p:cNvPr>
          <p:cNvSpPr/>
          <p:nvPr/>
        </p:nvSpPr>
        <p:spPr>
          <a:xfrm flipH="1">
            <a:off x="2110883" y="315841"/>
            <a:ext cx="7975508" cy="82318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1155677" y="385824"/>
            <a:ext cx="988064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CCB6209-3FCD-43F7-9025-9D5316D25660}"/>
              </a:ext>
            </a:extLst>
          </p:cNvPr>
          <p:cNvSpPr/>
          <p:nvPr/>
        </p:nvSpPr>
        <p:spPr>
          <a:xfrm>
            <a:off x="774441" y="3339387"/>
            <a:ext cx="4254760" cy="282189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08FA2B-A1D9-49FE-B238-0A30C4DA7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" y="3339387"/>
            <a:ext cx="4080528" cy="282189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DEE25DD-A4B1-4903-809A-EE68351B8707}"/>
              </a:ext>
            </a:extLst>
          </p:cNvPr>
          <p:cNvSpPr txBox="1"/>
          <p:nvPr/>
        </p:nvSpPr>
        <p:spPr>
          <a:xfrm>
            <a:off x="6275963" y="1817305"/>
            <a:ext cx="5286894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Then we implemented an Abstractive Summarization model. </a:t>
            </a:r>
          </a:p>
          <a:p>
            <a:endParaRPr lang="en-US" sz="1600" dirty="0"/>
          </a:p>
          <a:p>
            <a:r>
              <a:rPr lang="en-US" sz="1600" dirty="0"/>
              <a:t>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Attention Layer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238343"/>
            <a:ext cx="5426697" cy="5217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model used is structurally simple.</a:t>
            </a:r>
          </a:p>
          <a:p>
            <a:r>
              <a:rPr lang="en-US" sz="1600" dirty="0"/>
              <a:t>The encoder is composed of an Embedding layer followed by a single LSTM layer.</a:t>
            </a:r>
          </a:p>
          <a:p>
            <a:r>
              <a:rPr lang="en-US" sz="1600" dirty="0"/>
              <a:t>The decoder is composed similarly to the encoder, with one Embedding and one LSTM layer.</a:t>
            </a:r>
          </a:p>
          <a:p>
            <a:r>
              <a:rPr lang="en-US" sz="1600" dirty="0"/>
              <a:t>Between the two, an Attention layer is placed. </a:t>
            </a:r>
          </a:p>
          <a:p>
            <a:r>
              <a:rPr lang="en-US" sz="1600" dirty="0"/>
              <a:t>Then, a Time-distributed Dense layer is added at the end.</a:t>
            </a:r>
          </a:p>
          <a:p>
            <a:endParaRPr lang="en-US" sz="1600" dirty="0"/>
          </a:p>
          <a:p>
            <a:r>
              <a:rPr lang="en-US" sz="1600" dirty="0"/>
              <a:t>Although the relatively simple structure, this model contained more than 10 Million parameters that had to be trained locally on our machines. </a:t>
            </a:r>
          </a:p>
          <a:p>
            <a:endParaRPr lang="en-US" sz="1600" dirty="0"/>
          </a:p>
          <a:p>
            <a:r>
              <a:rPr lang="en-US" sz="1600" dirty="0"/>
              <a:t>This explains why only 20 epochs has been used to train the model. Each epoch took approximately 1 hour.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236276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2996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first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533775"/>
            <a:ext cx="4809065" cy="27050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50DE28-9C54-41F8-8150-15895CFAC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284691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422167"/>
            <a:ext cx="5426697" cy="373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second model improved from the first model by implementing a bidirectional LSTM encoder,</a:t>
            </a:r>
          </a:p>
          <a:p>
            <a:r>
              <a:rPr lang="en-US" sz="1600" dirty="0"/>
              <a:t>while maintaining a unidirectional decoder.</a:t>
            </a:r>
          </a:p>
          <a:p>
            <a:endParaRPr lang="en-US" sz="1600" dirty="0"/>
          </a:p>
          <a:p>
            <a:r>
              <a:rPr lang="en-US" sz="1600" dirty="0"/>
              <a:t>The forward and reverse hidden states of the bidirectional encoder are then concatenated two by two and then fed as initial states to the unidirectional decoder. </a:t>
            </a:r>
          </a:p>
          <a:p>
            <a:endParaRPr lang="en-US" sz="1600" dirty="0"/>
          </a:p>
          <a:p>
            <a:r>
              <a:rPr lang="en-US" sz="1600" dirty="0"/>
              <a:t>This should give the model better understanding of the patterns in the text.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725062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358527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second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662902"/>
            <a:ext cx="4809065" cy="27050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B1954C2-81D5-41A3-B247-D3F777B8C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490000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63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6C57526F-506A-48FA-96AE-50743C677E2A}"/>
              </a:ext>
            </a:extLst>
          </p:cNvPr>
          <p:cNvSpPr/>
          <p:nvPr/>
        </p:nvSpPr>
        <p:spPr>
          <a:xfrm flipH="1">
            <a:off x="5215518" y="286984"/>
            <a:ext cx="1726457" cy="647536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346" name="Rectangle 11"/>
          <p:cNvSpPr txBox="1"/>
          <p:nvPr/>
        </p:nvSpPr>
        <p:spPr>
          <a:xfrm>
            <a:off x="3153713" y="1043126"/>
            <a:ext cx="5884575" cy="27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following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graphs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represent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loss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two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models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7" name="TextBox 12"/>
          <p:cNvSpPr txBox="1"/>
          <p:nvPr/>
        </p:nvSpPr>
        <p:spPr>
          <a:xfrm>
            <a:off x="5378176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Results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E9E6C74-0619-4F2A-8706-1910E2530F1C}"/>
              </a:ext>
            </a:extLst>
          </p:cNvPr>
          <p:cNvSpPr txBox="1"/>
          <p:nvPr/>
        </p:nvSpPr>
        <p:spPr>
          <a:xfrm>
            <a:off x="1214482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8399E47-CCFB-427E-90D7-C7A2D73FD2E4}"/>
              </a:ext>
            </a:extLst>
          </p:cNvPr>
          <p:cNvSpPr txBox="1"/>
          <p:nvPr/>
        </p:nvSpPr>
        <p:spPr>
          <a:xfrm>
            <a:off x="6623198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B07F36-0E21-4761-9C82-A1FF1C15E5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68" y="2291109"/>
            <a:ext cx="4885779" cy="36643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0B99AA8-8283-481E-9CCD-FFCDECDA77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1" y="2291109"/>
            <a:ext cx="4885779" cy="36643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713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 De Servi</cp:lastModifiedBy>
  <cp:revision>48</cp:revision>
  <dcterms:modified xsi:type="dcterms:W3CDTF">2021-02-07T11:39:17Z</dcterms:modified>
</cp:coreProperties>
</file>