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312" r:id="rId9"/>
    <p:sldId id="261" r:id="rId10"/>
    <p:sldId id="314" r:id="rId11"/>
    <p:sldId id="310" r:id="rId12"/>
    <p:sldId id="29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7FEA21B-4CB1-4F6B-ABB3-C9098CE04A95}"/>
              </a:ext>
            </a:extLst>
          </p:cNvPr>
          <p:cNvSpPr txBox="1"/>
          <p:nvPr/>
        </p:nvSpPr>
        <p:spPr>
          <a:xfrm>
            <a:off x="1214482" y="2701628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6.75%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0.61%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654E04-4D9A-4CF3-9B97-018FC57F6549}"/>
              </a:ext>
            </a:extLst>
          </p:cNvPr>
          <p:cNvSpPr txBox="1"/>
          <p:nvPr/>
        </p:nvSpPr>
        <p:spPr>
          <a:xfrm>
            <a:off x="6623198" y="2643849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6.00%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0.64%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52E29-B589-44C8-B96D-154C7899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5" y="4814724"/>
            <a:ext cx="5654530" cy="624894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2A4F9ADA-F8A9-4001-ACE2-3BEA5DDBA98F}"/>
              </a:ext>
            </a:extLst>
          </p:cNvPr>
          <p:cNvSpPr txBox="1"/>
          <p:nvPr/>
        </p:nvSpPr>
        <p:spPr>
          <a:xfrm>
            <a:off x="3918839" y="4191533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F1E636-64D0-451D-8B28-796DF86149B6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A98728EB-1A9E-4393-9343-DB9C20FF7F8A}"/>
              </a:ext>
            </a:extLst>
          </p:cNvPr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35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2" y="1916881"/>
            <a:ext cx="5426697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It is clear how these Seq2Seq models need more training time and far more computational power than what is available to a normal developer/consumer. </a:t>
            </a:r>
          </a:p>
          <a:p>
            <a:endParaRPr lang="en-US" sz="1600" dirty="0"/>
          </a:p>
          <a:p>
            <a:r>
              <a:rPr lang="en-US" sz="1600" dirty="0"/>
              <a:t>However, what stood out the most is that they were capable to produce a few summaries that impressed, given the limited resources that we had to deal with. </a:t>
            </a:r>
          </a:p>
          <a:p>
            <a:endParaRPr lang="en-US" sz="1600" dirty="0"/>
          </a:p>
          <a:p>
            <a:r>
              <a:rPr lang="en-US" sz="1600" dirty="0"/>
              <a:t>In particular, the model that made use of the bidirectional LSTM generated more complex outputs, and confirms its greater capacity in recognizing patterns in text.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688501" y="368175"/>
            <a:ext cx="3554023" cy="106322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55" name="TextBox 6"/>
          <p:cNvSpPr txBox="1"/>
          <p:nvPr/>
        </p:nvSpPr>
        <p:spPr>
          <a:xfrm flipH="1">
            <a:off x="932562" y="484287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1" r="2953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Only a subset of stories had to be selected for computational </a:t>
            </a:r>
            <a:r>
              <a:rPr lang="en-US" sz="1600" dirty="0" err="1">
                <a:solidFill>
                  <a:schemeClr val="tx1"/>
                </a:solidFill>
              </a:rPr>
              <a:t>costraints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522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10,000 stories are selected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(300) to take and a max summary length (12)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2110883" y="315841"/>
            <a:ext cx="7975508" cy="82318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1155677" y="385824"/>
            <a:ext cx="988064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774441" y="3339387"/>
            <a:ext cx="4254760" cy="282189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3339387"/>
            <a:ext cx="4080528" cy="282189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275963" y="1817305"/>
            <a:ext cx="5286894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</a:t>
            </a:r>
          </a:p>
          <a:p>
            <a:endParaRPr lang="en-US" sz="1600" dirty="0"/>
          </a:p>
          <a:p>
            <a:r>
              <a:rPr lang="en-US" sz="1600" dirty="0"/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Layer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238343"/>
            <a:ext cx="5426697" cy="521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</a:t>
            </a:r>
          </a:p>
          <a:p>
            <a:endParaRPr lang="en-US" sz="1600" dirty="0"/>
          </a:p>
          <a:p>
            <a:r>
              <a:rPr lang="en-US" sz="1600" dirty="0"/>
              <a:t>This explains why only 20 epochs has been used to train the model. Each epoch took approximately 1 hour.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236276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996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first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533775"/>
            <a:ext cx="4809065" cy="27050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0DE28-9C54-41F8-8150-15895CFAC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284691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373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second model improved from the first model by implementing a bidirectional LSTM encoder,</a:t>
            </a:r>
          </a:p>
          <a:p>
            <a:r>
              <a:rPr lang="en-US" sz="1600" dirty="0"/>
              <a:t>while maintaining a unidirectional decoder.</a:t>
            </a:r>
          </a:p>
          <a:p>
            <a:endParaRPr lang="en-US" sz="1600" dirty="0"/>
          </a:p>
          <a:p>
            <a:r>
              <a:rPr lang="en-US" sz="1600" dirty="0"/>
              <a:t>The forward and reverse hidden states of the bidirectional encoder are then concatenated two by two and then fed as initial states to the unidirectional decoder. </a:t>
            </a:r>
          </a:p>
          <a:p>
            <a:endParaRPr lang="en-US" sz="1600" dirty="0"/>
          </a:p>
          <a:p>
            <a:r>
              <a:rPr lang="en-US" sz="1600" dirty="0"/>
              <a:t>This should give the model better understanding of the patterns in the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72506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35852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second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662902"/>
            <a:ext cx="4809065" cy="27050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1954C2-81D5-41A3-B247-D3F777B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490000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6C57526F-506A-48FA-96AE-50743C677E2A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46" name="Rectangle 11"/>
          <p:cNvSpPr txBox="1"/>
          <p:nvPr/>
        </p:nvSpPr>
        <p:spPr>
          <a:xfrm>
            <a:off x="3153713" y="1043126"/>
            <a:ext cx="5884575" cy="2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models</a:t>
            </a:r>
            <a:endParaRPr dirty="0"/>
          </a:p>
        </p:txBody>
      </p:sp>
      <p:sp>
        <p:nvSpPr>
          <p:cNvPr id="347" name="TextBox 12"/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B07F36-0E21-4761-9C82-A1FF1C15E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68" y="2291109"/>
            <a:ext cx="4885779" cy="36643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0B99AA8-8283-481E-9CCD-FFCDECDA77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1" y="2291109"/>
            <a:ext cx="4885779" cy="36643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587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 De Servi</cp:lastModifiedBy>
  <cp:revision>44</cp:revision>
  <dcterms:modified xsi:type="dcterms:W3CDTF">2021-01-15T14:11:11Z</dcterms:modified>
</cp:coreProperties>
</file>