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305" r:id="rId3"/>
    <p:sldId id="302" r:id="rId4"/>
    <p:sldId id="260" r:id="rId5"/>
    <p:sldId id="301" r:id="rId6"/>
    <p:sldId id="304" r:id="rId7"/>
    <p:sldId id="261" r:id="rId8"/>
    <p:sldId id="308" r:id="rId9"/>
    <p:sldId id="310" r:id="rId10"/>
    <p:sldId id="299" r:id="rId1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CC0001"/>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4674"/>
  </p:normalViewPr>
  <p:slideViewPr>
    <p:cSldViewPr snapToGrid="0" snapToObjects="1">
      <p:cViewPr varScale="1">
        <p:scale>
          <a:sx n="109" d="100"/>
          <a:sy n="109"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0" name="Shape 310"/>
          <p:cNvSpPr>
            <a:spLocks noGrp="1" noRot="1" noChangeAspect="1"/>
          </p:cNvSpPr>
          <p:nvPr>
            <p:ph type="sldImg"/>
          </p:nvPr>
        </p:nvSpPr>
        <p:spPr>
          <a:xfrm>
            <a:off x="1143000" y="685800"/>
            <a:ext cx="4572000" cy="3429000"/>
          </a:xfrm>
          <a:prstGeom prst="rect">
            <a:avLst/>
          </a:prstGeom>
        </p:spPr>
        <p:txBody>
          <a:bodyPr/>
          <a:lstStyle/>
          <a:p>
            <a:endParaRPr/>
          </a:p>
        </p:txBody>
      </p:sp>
      <p:sp>
        <p:nvSpPr>
          <p:cNvPr id="311" name="Shape 31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Custom Layout">
    <p:spTree>
      <p:nvGrpSpPr>
        <p:cNvPr id="1" name=""/>
        <p:cNvGrpSpPr/>
        <p:nvPr/>
      </p:nvGrpSpPr>
      <p:grpSpPr>
        <a:xfrm>
          <a:off x="0" y="0"/>
          <a:ext cx="0" cy="0"/>
          <a:chOff x="0" y="0"/>
          <a:chExt cx="0" cy="0"/>
        </a:xfrm>
      </p:grpSpPr>
      <p:sp>
        <p:nvSpPr>
          <p:cNvPr id="265" name="Freeform 8"/>
          <p:cNvSpPr>
            <a:spLocks noGrp="1"/>
          </p:cNvSpPr>
          <p:nvPr>
            <p:ph type="pic" sz="half" idx="13"/>
          </p:nvPr>
        </p:nvSpPr>
        <p:spPr>
          <a:xfrm>
            <a:off x="5163490" y="1346001"/>
            <a:ext cx="5107949" cy="4165990"/>
          </a:xfrm>
          <a:prstGeom prst="rect">
            <a:avLst/>
          </a:prstGeom>
        </p:spPr>
        <p:txBody>
          <a:bodyPr lIns="91439" rIns="91439">
            <a:noAutofit/>
          </a:bodyPr>
          <a:lstStyle/>
          <a:p>
            <a:endParaRPr/>
          </a:p>
        </p:txBody>
      </p:sp>
      <p:sp>
        <p:nvSpPr>
          <p:cNvPr id="266"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273"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274"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275" name="Text Placeholder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276"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283"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284" name="Picture Placeholder 2"/>
          <p:cNvSpPr>
            <a:spLocks noGrp="1"/>
          </p:cNvSpPr>
          <p:nvPr>
            <p:ph type="pic" sz="half" idx="13"/>
          </p:nvPr>
        </p:nvSpPr>
        <p:spPr>
          <a:xfrm>
            <a:off x="5495675" y="1234168"/>
            <a:ext cx="5547225" cy="4380139"/>
          </a:xfrm>
          <a:prstGeom prst="rect">
            <a:avLst/>
          </a:prstGeom>
        </p:spPr>
        <p:txBody>
          <a:bodyPr lIns="91439" rIns="91439">
            <a:noAutofit/>
          </a:bodyPr>
          <a:lstStyle/>
          <a:p>
            <a:endParaRPr/>
          </a:p>
        </p:txBody>
      </p:sp>
      <p:sp>
        <p:nvSpPr>
          <p:cNvPr id="285"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286"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293"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294" name="Body Level One…"/>
          <p:cNvSpPr txBox="1">
            <a:spLocks noGrp="1"/>
          </p:cNvSpPr>
          <p:nvPr>
            <p:ph type="body" idx="1"/>
          </p:nvPr>
        </p:nvSpPr>
        <p:spPr>
          <a:xfrm>
            <a:off x="838200" y="1825625"/>
            <a:ext cx="10515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95"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302" name="Title Text"/>
          <p:cNvSpPr txBox="1">
            <a:spLocks noGrp="1"/>
          </p:cNvSpPr>
          <p:nvPr>
            <p:ph type="title"/>
          </p:nvPr>
        </p:nvSpPr>
        <p:spPr>
          <a:xfrm>
            <a:off x="8724900" y="365125"/>
            <a:ext cx="2628900" cy="5811838"/>
          </a:xfrm>
          <a:prstGeom prst="rect">
            <a:avLst/>
          </a:prstGeom>
        </p:spPr>
        <p:txBody>
          <a:bodyPr/>
          <a:lstStyle/>
          <a:p>
            <a:r>
              <a:t>Title Text</a:t>
            </a:r>
          </a:p>
        </p:txBody>
      </p:sp>
      <p:sp>
        <p:nvSpPr>
          <p:cNvPr id="303" name="Body Level One…"/>
          <p:cNvSpPr txBox="1">
            <a:spLocks noGrp="1"/>
          </p:cNvSpPr>
          <p:nvPr>
            <p:ph type="body" idx="1"/>
          </p:nvPr>
        </p:nvSpPr>
        <p:spPr>
          <a:xfrm>
            <a:off x="838200" y="365125"/>
            <a:ext cx="7734300"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4"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20" name="Picture Placeholder 6"/>
          <p:cNvSpPr>
            <a:spLocks noGrp="1"/>
          </p:cNvSpPr>
          <p:nvPr>
            <p:ph type="pic" sz="half" idx="13"/>
          </p:nvPr>
        </p:nvSpPr>
        <p:spPr>
          <a:xfrm>
            <a:off x="6850824" y="534011"/>
            <a:ext cx="4213818" cy="5789978"/>
          </a:xfrm>
          <a:prstGeom prst="rect">
            <a:avLst/>
          </a:prstGeom>
        </p:spPr>
        <p:txBody>
          <a:bodyPr lIns="91439" rIns="91439">
            <a:noAutofit/>
          </a:bodyPr>
          <a:lstStyle/>
          <a:p>
            <a:endParaRP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8"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29" name="Body Level One…"/>
          <p:cNvSpPr txBox="1">
            <a:spLocks noGrp="1"/>
          </p:cNvSpPr>
          <p:nvPr>
            <p:ph type="body" idx="1"/>
          </p:nvPr>
        </p:nvSpPr>
        <p:spPr>
          <a:xfrm>
            <a:off x="838200" y="1825625"/>
            <a:ext cx="10515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7"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8"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9"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6"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47"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8"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5"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6"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7"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8"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5"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66"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3_Custom Layout">
    <p:spTree>
      <p:nvGrpSpPr>
        <p:cNvPr id="1" name=""/>
        <p:cNvGrpSpPr/>
        <p:nvPr/>
      </p:nvGrpSpPr>
      <p:grpSpPr>
        <a:xfrm>
          <a:off x="0" y="0"/>
          <a:ext cx="0" cy="0"/>
          <a:chOff x="0" y="0"/>
          <a:chExt cx="0" cy="0"/>
        </a:xfrm>
      </p:grpSpPr>
      <p:sp>
        <p:nvSpPr>
          <p:cNvPr id="249" name="Freeform 8"/>
          <p:cNvSpPr>
            <a:spLocks noGrp="1"/>
          </p:cNvSpPr>
          <p:nvPr>
            <p:ph type="pic" sz="half" idx="13"/>
          </p:nvPr>
        </p:nvSpPr>
        <p:spPr>
          <a:xfrm>
            <a:off x="1416476" y="1278530"/>
            <a:ext cx="4653698" cy="4300940"/>
          </a:xfrm>
          <a:prstGeom prst="rect">
            <a:avLst/>
          </a:prstGeom>
        </p:spPr>
        <p:txBody>
          <a:bodyPr lIns="91439" rIns="91439">
            <a:noAutofit/>
          </a:bodyPr>
          <a:lstStyle/>
          <a:p>
            <a:endParaRPr/>
          </a:p>
        </p:txBody>
      </p:sp>
      <p:sp>
        <p:nvSpPr>
          <p:cNvPr id="250"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2_Custom Layout">
    <p:spTree>
      <p:nvGrpSpPr>
        <p:cNvPr id="1" name=""/>
        <p:cNvGrpSpPr/>
        <p:nvPr/>
      </p:nvGrpSpPr>
      <p:grpSpPr>
        <a:xfrm>
          <a:off x="0" y="0"/>
          <a:ext cx="0" cy="0"/>
          <a:chOff x="0" y="0"/>
          <a:chExt cx="0" cy="0"/>
        </a:xfrm>
      </p:grpSpPr>
      <p:sp>
        <p:nvSpPr>
          <p:cNvPr id="257" name="Freeform 8"/>
          <p:cNvSpPr>
            <a:spLocks noGrp="1"/>
          </p:cNvSpPr>
          <p:nvPr>
            <p:ph type="pic" sz="half" idx="13"/>
          </p:nvPr>
        </p:nvSpPr>
        <p:spPr>
          <a:xfrm>
            <a:off x="2323674" y="2757394"/>
            <a:ext cx="7805819" cy="3083906"/>
          </a:xfrm>
          <a:prstGeom prst="rect">
            <a:avLst/>
          </a:prstGeom>
        </p:spPr>
        <p:txBody>
          <a:bodyPr lIns="91439" rIns="91439">
            <a:noAutofit/>
          </a:bodyPr>
          <a:lstStyle/>
          <a:p>
            <a:endParaRPr/>
          </a:p>
        </p:txBody>
      </p:sp>
      <p:sp>
        <p:nvSpPr>
          <p:cNvPr id="258"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7"/>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76" r:id="rId8"/>
    <p:sldLayoutId id="2147483677" r:id="rId9"/>
    <p:sldLayoutId id="2147483678" r:id="rId10"/>
    <p:sldLayoutId id="2147483679" r:id="rId11"/>
    <p:sldLayoutId id="2147483680" r:id="rId12"/>
    <p:sldLayoutId id="2147483681" r:id="rId13"/>
    <p:sldLayoutId id="2147483682" r:id="rId14"/>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hyperlink" Target="https://cs.nyu.edu/~kcho/DMQA/" TargetMode="Externa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314" name="Rectangle 5"/>
          <p:cNvSpPr/>
          <p:nvPr/>
        </p:nvSpPr>
        <p:spPr>
          <a:xfrm>
            <a:off x="408876" y="2438400"/>
            <a:ext cx="11022802" cy="3052699"/>
          </a:xfrm>
          <a:prstGeom prst="rect">
            <a:avLst/>
          </a:prstGeom>
          <a:solidFill>
            <a:srgbClr val="CC0001"/>
          </a:solidFill>
          <a:ln w="12700">
            <a:miter lim="400000"/>
          </a:ln>
        </p:spPr>
        <p:txBody>
          <a:bodyPr lIns="45719" rIns="45719"/>
          <a:lstStyle/>
          <a:p>
            <a:endParaRPr/>
          </a:p>
        </p:txBody>
      </p:sp>
      <p:grpSp>
        <p:nvGrpSpPr>
          <p:cNvPr id="318" name="Group 12"/>
          <p:cNvGrpSpPr/>
          <p:nvPr/>
        </p:nvGrpSpPr>
        <p:grpSpPr>
          <a:xfrm>
            <a:off x="760322" y="2746093"/>
            <a:ext cx="5723466" cy="2357385"/>
            <a:chOff x="1" y="0"/>
            <a:chExt cx="5723465" cy="1794595"/>
          </a:xfrm>
        </p:grpSpPr>
        <p:sp>
          <p:nvSpPr>
            <p:cNvPr id="315" name="TextBox 13"/>
            <p:cNvSpPr txBox="1"/>
            <p:nvPr/>
          </p:nvSpPr>
          <p:spPr>
            <a:xfrm>
              <a:off x="1" y="0"/>
              <a:ext cx="5723465" cy="11012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defRPr sz="4400" spc="300">
                  <a:solidFill>
                    <a:srgbClr val="FFFFFF"/>
                  </a:solidFill>
                  <a:latin typeface="Montserrat Bold"/>
                  <a:ea typeface="Montserrat Bold"/>
                  <a:cs typeface="Montserrat Bold"/>
                  <a:sym typeface="Montserrat Bold"/>
                </a:defRPr>
              </a:lvl1pPr>
            </a:lstStyle>
            <a:p>
              <a:r>
                <a:rPr lang="it-IT" dirty="0"/>
                <a:t>CNN STORY</a:t>
              </a:r>
            </a:p>
            <a:p>
              <a:r>
                <a:rPr lang="it-IT" dirty="0"/>
                <a:t>SUMMARIZATION</a:t>
              </a:r>
              <a:endParaRPr dirty="0"/>
            </a:p>
          </p:txBody>
        </p:sp>
        <p:sp>
          <p:nvSpPr>
            <p:cNvPr id="316" name="TextBox 14"/>
            <p:cNvSpPr txBox="1"/>
            <p:nvPr/>
          </p:nvSpPr>
          <p:spPr>
            <a:xfrm>
              <a:off x="1" y="1396287"/>
              <a:ext cx="3237422" cy="39830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1400" spc="300">
                  <a:solidFill>
                    <a:srgbClr val="FFFFFF"/>
                  </a:solidFill>
                  <a:latin typeface="Montserrat"/>
                  <a:ea typeface="Montserrat"/>
                  <a:cs typeface="Montserrat"/>
                  <a:sym typeface="Montserrat"/>
                </a:defRPr>
              </a:lvl1pPr>
            </a:lstStyle>
            <a:p>
              <a:r>
                <a:rPr lang="it-IT" dirty="0"/>
                <a:t>Christian Uccheddu - 800428</a:t>
              </a:r>
            </a:p>
            <a:p>
              <a:r>
                <a:rPr lang="it-IT" dirty="0"/>
                <a:t>Federico De Servi - 812166</a:t>
              </a:r>
              <a:endParaRPr dirty="0"/>
            </a:p>
          </p:txBody>
        </p:sp>
      </p:grpSp>
      <p:pic>
        <p:nvPicPr>
          <p:cNvPr id="8" name="Segnaposto immagine 7">
            <a:extLst>
              <a:ext uri="{FF2B5EF4-FFF2-40B4-BE49-F238E27FC236}">
                <a16:creationId xmlns:a16="http://schemas.microsoft.com/office/drawing/2014/main" id="{075A91CD-070C-4E3F-AD0C-7756833F5A67}"/>
              </a:ext>
            </a:extLst>
          </p:cNvPr>
          <p:cNvPicPr>
            <a:picLocks noGrp="1" noChangeAspect="1"/>
          </p:cNvPicPr>
          <p:nvPr>
            <p:ph type="pic" sz="half" idx="13"/>
          </p:nvPr>
        </p:nvPicPr>
        <p:blipFill>
          <a:blip r:embed="rId2">
            <a:extLst>
              <a:ext uri="{28A0092B-C50C-407E-A947-70E740481C1C}">
                <a14:useLocalDpi xmlns:a14="http://schemas.microsoft.com/office/drawing/2010/main" val="0"/>
              </a:ext>
            </a:extLst>
          </a:blip>
          <a:srcRect l="25862" r="25862"/>
          <a:stretch/>
        </p:blipFill>
        <p:spPr>
          <a:xfrm>
            <a:off x="6850824" y="534011"/>
            <a:ext cx="4213818" cy="5789978"/>
          </a:xfrm>
        </p:spPr>
      </p:pic>
      <p:pic>
        <p:nvPicPr>
          <p:cNvPr id="3" name="Immagine 2" descr="Immagine che contiene testo&#10;&#10;Descrizione generata automaticamente">
            <a:extLst>
              <a:ext uri="{FF2B5EF4-FFF2-40B4-BE49-F238E27FC236}">
                <a16:creationId xmlns:a16="http://schemas.microsoft.com/office/drawing/2014/main" id="{B67C432F-712B-416E-A463-1599045F6F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876" y="358064"/>
            <a:ext cx="1638110" cy="543229"/>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7" name="Rectangle 5"/>
          <p:cNvSpPr/>
          <p:nvPr/>
        </p:nvSpPr>
        <p:spPr>
          <a:xfrm>
            <a:off x="-142160" y="2595884"/>
            <a:ext cx="12329065" cy="2759671"/>
          </a:xfrm>
          <a:prstGeom prst="rect">
            <a:avLst/>
          </a:prstGeom>
          <a:solidFill>
            <a:srgbClr val="CC0001"/>
          </a:solidFill>
          <a:ln w="12700">
            <a:miter lim="400000"/>
          </a:ln>
        </p:spPr>
        <p:txBody>
          <a:bodyPr lIns="45719" rIns="45719"/>
          <a:lstStyle/>
          <a:p>
            <a:endParaRPr/>
          </a:p>
        </p:txBody>
      </p:sp>
      <p:sp>
        <p:nvSpPr>
          <p:cNvPr id="698" name="TextBox 4"/>
          <p:cNvSpPr txBox="1"/>
          <p:nvPr/>
        </p:nvSpPr>
        <p:spPr>
          <a:xfrm>
            <a:off x="861408" y="2745286"/>
            <a:ext cx="4071076" cy="1200329"/>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8700">
                <a:solidFill>
                  <a:srgbClr val="FFFFFF"/>
                </a:solidFill>
                <a:latin typeface="Montserrat Bold"/>
                <a:ea typeface="Montserrat Bold"/>
                <a:cs typeface="Montserrat Bold"/>
                <a:sym typeface="Montserrat Bold"/>
              </a:defRPr>
            </a:lvl1pPr>
          </a:lstStyle>
          <a:p>
            <a:r>
              <a:rPr sz="7200" dirty="0"/>
              <a:t>Thank You</a:t>
            </a:r>
          </a:p>
        </p:txBody>
      </p:sp>
      <p:pic>
        <p:nvPicPr>
          <p:cNvPr id="4" name="Segnaposto immagine 3">
            <a:extLst>
              <a:ext uri="{FF2B5EF4-FFF2-40B4-BE49-F238E27FC236}">
                <a16:creationId xmlns:a16="http://schemas.microsoft.com/office/drawing/2014/main" id="{BBC6FAC9-1071-4827-841D-6ECF9760C484}"/>
              </a:ext>
            </a:extLst>
          </p:cNvPr>
          <p:cNvPicPr>
            <a:picLocks noGrp="1" noChangeAspect="1"/>
          </p:cNvPicPr>
          <p:nvPr>
            <p:ph type="pic" sz="half" idx="13"/>
          </p:nvPr>
        </p:nvPicPr>
        <p:blipFill>
          <a:blip r:embed="rId2">
            <a:extLst>
              <a:ext uri="{28A0092B-C50C-407E-A947-70E740481C1C}">
                <a14:useLocalDpi xmlns:a14="http://schemas.microsoft.com/office/drawing/2010/main" val="0"/>
              </a:ext>
            </a:extLst>
          </a:blip>
          <a:srcRect l="13611" r="13611"/>
          <a:stretch/>
        </p:blipFill>
        <p:spPr>
          <a:xfrm>
            <a:off x="6850824" y="534011"/>
            <a:ext cx="4213818" cy="5789978"/>
          </a:xfrm>
        </p:spPr>
      </p:pic>
      <p:sp>
        <p:nvSpPr>
          <p:cNvPr id="8" name="TextBox 14">
            <a:extLst>
              <a:ext uri="{FF2B5EF4-FFF2-40B4-BE49-F238E27FC236}">
                <a16:creationId xmlns:a16="http://schemas.microsoft.com/office/drawing/2014/main" id="{90908CF4-6984-45DA-BDB1-EA008A628C39}"/>
              </a:ext>
            </a:extLst>
          </p:cNvPr>
          <p:cNvSpPr txBox="1"/>
          <p:nvPr/>
        </p:nvSpPr>
        <p:spPr>
          <a:xfrm>
            <a:off x="861408" y="4263476"/>
            <a:ext cx="3237423" cy="52321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1400" spc="300">
                <a:solidFill>
                  <a:srgbClr val="FFFFFF"/>
                </a:solidFill>
                <a:latin typeface="Montserrat"/>
                <a:ea typeface="Montserrat"/>
                <a:cs typeface="Montserrat"/>
                <a:sym typeface="Montserrat"/>
              </a:defRPr>
            </a:lvl1pPr>
          </a:lstStyle>
          <a:p>
            <a:r>
              <a:rPr lang="it-IT" dirty="0"/>
              <a:t>Christian Uccheddu - 800428</a:t>
            </a:r>
          </a:p>
          <a:p>
            <a:r>
              <a:rPr lang="it-IT" dirty="0"/>
              <a:t>Federico De Servi - 812166</a:t>
            </a:r>
            <a:endParaRPr dirty="0"/>
          </a:p>
        </p:txBody>
      </p:sp>
      <p:sp>
        <p:nvSpPr>
          <p:cNvPr id="7" name="CasellaDiTesto 6">
            <a:extLst>
              <a:ext uri="{FF2B5EF4-FFF2-40B4-BE49-F238E27FC236}">
                <a16:creationId xmlns:a16="http://schemas.microsoft.com/office/drawing/2014/main" id="{4E57EC21-BDAC-4F2F-A326-C637D38A17B9}"/>
              </a:ext>
            </a:extLst>
          </p:cNvPr>
          <p:cNvSpPr txBox="1"/>
          <p:nvPr/>
        </p:nvSpPr>
        <p:spPr>
          <a:xfrm>
            <a:off x="7060093" y="6033411"/>
            <a:ext cx="609746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it-IT" sz="500" dirty="0">
                <a:solidFill>
                  <a:schemeClr val="bg1">
                    <a:lumMod val="75000"/>
                  </a:schemeClr>
                </a:solidFill>
              </a:rPr>
              <a:t>Image </a:t>
            </a:r>
            <a:r>
              <a:rPr lang="it-IT" sz="500" dirty="0" err="1">
                <a:solidFill>
                  <a:schemeClr val="bg1">
                    <a:lumMod val="75000"/>
                  </a:schemeClr>
                </a:solidFill>
              </a:rPr>
              <a:t>taken</a:t>
            </a:r>
            <a:r>
              <a:rPr lang="it-IT" sz="500" dirty="0">
                <a:solidFill>
                  <a:schemeClr val="bg1">
                    <a:lumMod val="75000"/>
                  </a:schemeClr>
                </a:solidFill>
              </a:rPr>
              <a:t> from CNN </a:t>
            </a:r>
            <a:r>
              <a:rPr lang="it-IT" sz="500" dirty="0" err="1">
                <a:solidFill>
                  <a:schemeClr val="bg1">
                    <a:lumMod val="75000"/>
                  </a:schemeClr>
                </a:solidFill>
              </a:rPr>
              <a:t>twitter</a:t>
            </a:r>
            <a:r>
              <a:rPr lang="it-IT" sz="500" dirty="0">
                <a:solidFill>
                  <a:schemeClr val="bg1">
                    <a:lumMod val="75000"/>
                  </a:schemeClr>
                </a:solidFill>
              </a:rPr>
              <a:t> </a:t>
            </a:r>
            <a:r>
              <a:rPr lang="it-IT" sz="500" dirty="0" err="1">
                <a:solidFill>
                  <a:schemeClr val="bg1">
                    <a:lumMod val="75000"/>
                  </a:schemeClr>
                </a:solidFill>
              </a:rPr>
              <a:t>profile</a:t>
            </a:r>
            <a:endParaRPr lang="it-IT" sz="500" dirty="0">
              <a:solidFill>
                <a:schemeClr val="bg1">
                  <a:lumMod val="75000"/>
                </a:schemeClr>
              </a:solidFill>
            </a:endParaRPr>
          </a:p>
        </p:txBody>
      </p:sp>
      <p:pic>
        <p:nvPicPr>
          <p:cNvPr id="9" name="Immagine 8" descr="Immagine che contiene testo&#10;&#10;Descrizione generata automaticamente">
            <a:extLst>
              <a:ext uri="{FF2B5EF4-FFF2-40B4-BE49-F238E27FC236}">
                <a16:creationId xmlns:a16="http://schemas.microsoft.com/office/drawing/2014/main" id="{22CB0F86-B857-4C60-A8ED-EA9F9A0EFF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099" y="358064"/>
            <a:ext cx="1638110" cy="543229"/>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Immagine che contiene testo&#10;&#10;Descrizione generata automaticamente">
            <a:extLst>
              <a:ext uri="{FF2B5EF4-FFF2-40B4-BE49-F238E27FC236}">
                <a16:creationId xmlns:a16="http://schemas.microsoft.com/office/drawing/2014/main" id="{BB9DD561-EA88-4925-A078-DDE0F442D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17" y="245261"/>
            <a:ext cx="5401387" cy="6458851"/>
          </a:xfrm>
          <a:prstGeom prst="rect">
            <a:avLst/>
          </a:prstGeom>
        </p:spPr>
      </p:pic>
      <p:sp>
        <p:nvSpPr>
          <p:cNvPr id="6" name="Rectangle 5">
            <a:extLst>
              <a:ext uri="{FF2B5EF4-FFF2-40B4-BE49-F238E27FC236}">
                <a16:creationId xmlns:a16="http://schemas.microsoft.com/office/drawing/2014/main" id="{28D22E49-36C9-4FDD-AC98-B506103FD91C}"/>
              </a:ext>
            </a:extLst>
          </p:cNvPr>
          <p:cNvSpPr/>
          <p:nvPr/>
        </p:nvSpPr>
        <p:spPr>
          <a:xfrm flipH="1">
            <a:off x="734513" y="673210"/>
            <a:ext cx="3307019" cy="1285701"/>
          </a:xfrm>
          <a:prstGeom prst="rect">
            <a:avLst/>
          </a:prstGeom>
          <a:solidFill>
            <a:srgbClr val="CC0001"/>
          </a:solidFill>
          <a:ln w="12700">
            <a:miter lim="400000"/>
          </a:ln>
        </p:spPr>
        <p:txBody>
          <a:bodyPr lIns="45719" rIns="45719"/>
          <a:lstStyle/>
          <a:p>
            <a:r>
              <a:rPr lang="it-IT" dirty="0"/>
              <a:t>   </a:t>
            </a:r>
            <a:endParaRPr dirty="0"/>
          </a:p>
        </p:txBody>
      </p:sp>
      <p:sp>
        <p:nvSpPr>
          <p:cNvPr id="5" name="Rectangle 5">
            <a:extLst>
              <a:ext uri="{FF2B5EF4-FFF2-40B4-BE49-F238E27FC236}">
                <a16:creationId xmlns:a16="http://schemas.microsoft.com/office/drawing/2014/main" id="{DD142950-86D7-4CE7-B724-C21F6D3BF783}"/>
              </a:ext>
            </a:extLst>
          </p:cNvPr>
          <p:cNvSpPr/>
          <p:nvPr/>
        </p:nvSpPr>
        <p:spPr>
          <a:xfrm flipH="1">
            <a:off x="6016197" y="2429103"/>
            <a:ext cx="5631117" cy="1999793"/>
          </a:xfrm>
          <a:prstGeom prst="rect">
            <a:avLst/>
          </a:prstGeom>
          <a:solidFill>
            <a:srgbClr val="1E1E1E"/>
          </a:solidFill>
          <a:ln w="12700">
            <a:miter lim="400000"/>
          </a:ln>
        </p:spPr>
        <p:txBody>
          <a:bodyPr lIns="45719" rIns="45719"/>
          <a:lstStyle/>
          <a:p>
            <a:endParaRPr/>
          </a:p>
        </p:txBody>
      </p:sp>
      <p:sp>
        <p:nvSpPr>
          <p:cNvPr id="354" name="Rectangle 5"/>
          <p:cNvSpPr txBox="1"/>
          <p:nvPr/>
        </p:nvSpPr>
        <p:spPr>
          <a:xfrm flipH="1">
            <a:off x="6473396" y="2911762"/>
            <a:ext cx="4653625" cy="86446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just">
              <a:lnSpc>
                <a:spcPct val="150000"/>
              </a:lnSpc>
              <a:defRPr sz="900">
                <a:solidFill>
                  <a:srgbClr val="808080"/>
                </a:solidFill>
                <a:latin typeface="Lato Regular"/>
                <a:ea typeface="Lato Regular"/>
                <a:cs typeface="Lato Regular"/>
                <a:sym typeface="Lato Regular"/>
              </a:defRPr>
            </a:lvl1pPr>
          </a:lstStyle>
          <a:p>
            <a:r>
              <a:rPr lang="it-IT" sz="1800" dirty="0">
                <a:solidFill>
                  <a:schemeClr val="bg1"/>
                </a:solidFill>
              </a:rPr>
              <a:t>Create </a:t>
            </a:r>
            <a:r>
              <a:rPr lang="it-IT" sz="1800" dirty="0" err="1">
                <a:solidFill>
                  <a:schemeClr val="bg1"/>
                </a:solidFill>
              </a:rPr>
              <a:t>summaries</a:t>
            </a:r>
            <a:r>
              <a:rPr lang="it-IT" sz="1800" dirty="0">
                <a:solidFill>
                  <a:schemeClr val="bg1"/>
                </a:solidFill>
              </a:rPr>
              <a:t> from the CNN stories dataset</a:t>
            </a:r>
            <a:endParaRPr sz="1800" dirty="0">
              <a:solidFill>
                <a:schemeClr val="bg1"/>
              </a:solidFill>
            </a:endParaRPr>
          </a:p>
        </p:txBody>
      </p:sp>
      <p:sp>
        <p:nvSpPr>
          <p:cNvPr id="355" name="TextBox 6"/>
          <p:cNvSpPr txBox="1"/>
          <p:nvPr/>
        </p:nvSpPr>
        <p:spPr>
          <a:xfrm flipH="1">
            <a:off x="1117734" y="900563"/>
            <a:ext cx="2467981" cy="830997"/>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4800">
                <a:solidFill>
                  <a:srgbClr val="1E1E1E"/>
                </a:solidFill>
                <a:latin typeface="Montserrat Bold"/>
                <a:ea typeface="Montserrat Bold"/>
                <a:cs typeface="Montserrat Bold"/>
                <a:sym typeface="Montserrat Bold"/>
              </a:defRPr>
            </a:lvl1pPr>
          </a:lstStyle>
          <a:p>
            <a:r>
              <a:rPr lang="it-IT" dirty="0" err="1">
                <a:solidFill>
                  <a:schemeClr val="bg1"/>
                </a:solidFill>
              </a:rPr>
              <a:t>Objective</a:t>
            </a:r>
            <a:endParaRPr dirty="0">
              <a:solidFill>
                <a:schemeClr val="bg1"/>
              </a:solidFill>
            </a:endParaRPr>
          </a:p>
        </p:txBody>
      </p:sp>
      <p:cxnSp>
        <p:nvCxnSpPr>
          <p:cNvPr id="4" name="Connettore 2 3">
            <a:extLst>
              <a:ext uri="{FF2B5EF4-FFF2-40B4-BE49-F238E27FC236}">
                <a16:creationId xmlns:a16="http://schemas.microsoft.com/office/drawing/2014/main" id="{9794FF03-AD26-4C19-9362-5311D4078DB7}"/>
              </a:ext>
            </a:extLst>
          </p:cNvPr>
          <p:cNvCxnSpPr>
            <a:cxnSpLocks/>
          </p:cNvCxnSpPr>
          <p:nvPr/>
        </p:nvCxnSpPr>
        <p:spPr>
          <a:xfrm>
            <a:off x="3886200" y="1846385"/>
            <a:ext cx="2129997" cy="582718"/>
          </a:xfrm>
          <a:prstGeom prst="straightConnector1">
            <a:avLst/>
          </a:prstGeom>
          <a:ln w="57150">
            <a:solidFill>
              <a:srgbClr val="1E1E1E"/>
            </a:solidFill>
            <a:tailEnd type="triangle"/>
          </a:ln>
        </p:spPr>
        <p:style>
          <a:lnRef idx="1">
            <a:schemeClr val="dk1"/>
          </a:lnRef>
          <a:fillRef idx="0">
            <a:schemeClr val="dk1"/>
          </a:fillRef>
          <a:effectRef idx="0">
            <a:schemeClr val="dk1"/>
          </a:effectRef>
          <a:fontRef idx="minor">
            <a:schemeClr val="tx1"/>
          </a:fontRef>
        </p:style>
      </p:cxnSp>
      <p:sp>
        <p:nvSpPr>
          <p:cNvPr id="17" name="CasellaDiTesto 16">
            <a:extLst>
              <a:ext uri="{FF2B5EF4-FFF2-40B4-BE49-F238E27FC236}">
                <a16:creationId xmlns:a16="http://schemas.microsoft.com/office/drawing/2014/main" id="{1AE2CE8B-E006-4D41-A7A3-E0223F7629FA}"/>
              </a:ext>
            </a:extLst>
          </p:cNvPr>
          <p:cNvSpPr txBox="1"/>
          <p:nvPr/>
        </p:nvSpPr>
        <p:spPr>
          <a:xfrm>
            <a:off x="94517" y="6534835"/>
            <a:ext cx="609746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it-IT" sz="500" dirty="0">
                <a:solidFill>
                  <a:schemeClr val="bg1">
                    <a:lumMod val="75000"/>
                  </a:schemeClr>
                </a:solidFill>
              </a:rPr>
              <a:t>Image from cnn.com</a:t>
            </a:r>
          </a:p>
        </p:txBody>
      </p:sp>
    </p:spTree>
    <p:extLst>
      <p:ext uri="{BB962C8B-B14F-4D97-AF65-F5344CB8AC3E}">
        <p14:creationId xmlns:p14="http://schemas.microsoft.com/office/powerpoint/2010/main" val="209036075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Rectangle 5"/>
          <p:cNvSpPr/>
          <p:nvPr/>
        </p:nvSpPr>
        <p:spPr>
          <a:xfrm>
            <a:off x="5914290" y="0"/>
            <a:ext cx="6277710" cy="6858000"/>
          </a:xfrm>
          <a:prstGeom prst="rect">
            <a:avLst/>
          </a:prstGeom>
          <a:solidFill>
            <a:srgbClr val="1E1E1E"/>
          </a:solidFill>
          <a:ln w="12700">
            <a:miter lim="400000"/>
          </a:ln>
        </p:spPr>
        <p:txBody>
          <a:bodyPr lIns="45719" rIns="45719"/>
          <a:lstStyle/>
          <a:p>
            <a:endParaRPr lang="it-IT"/>
          </a:p>
        </p:txBody>
      </p:sp>
      <p:sp>
        <p:nvSpPr>
          <p:cNvPr id="331" name="Rectangle 2"/>
          <p:cNvSpPr txBox="1"/>
          <p:nvPr/>
        </p:nvSpPr>
        <p:spPr>
          <a:xfrm>
            <a:off x="6193475" y="1305350"/>
            <a:ext cx="5053646" cy="2625334"/>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just">
              <a:lnSpc>
                <a:spcPct val="150000"/>
              </a:lnSpc>
              <a:defRPr sz="900">
                <a:solidFill>
                  <a:srgbClr val="FFFFFF"/>
                </a:solidFill>
                <a:latin typeface="Lato Regular"/>
                <a:ea typeface="Lato Regular"/>
                <a:cs typeface="Lato Regular"/>
                <a:sym typeface="Lato Regular"/>
              </a:defRPr>
            </a:lvl1pPr>
          </a:lstStyle>
          <a:p>
            <a:r>
              <a:rPr lang="en-US" sz="1600" dirty="0"/>
              <a:t>The dataset was taken from </a:t>
            </a:r>
            <a:r>
              <a:rPr lang="en-US" sz="1600" u="sng" dirty="0"/>
              <a:t>the DeepMind Q&amp;A Dataset</a:t>
            </a:r>
            <a:r>
              <a:rPr lang="en-US" sz="1600" dirty="0"/>
              <a:t> and can be found at this </a:t>
            </a:r>
            <a:r>
              <a:rPr lang="en-US" sz="1600" dirty="0">
                <a:solidFill>
                  <a:schemeClr val="bg1"/>
                </a:solidFill>
                <a:hlinkClick r:id="rId2">
                  <a:extLst>
                    <a:ext uri="{A12FA001-AC4F-418D-AE19-62706E023703}">
                      <ahyp:hlinkClr xmlns:ahyp="http://schemas.microsoft.com/office/drawing/2018/hyperlinkcolor" val="tx"/>
                    </a:ext>
                  </a:extLst>
                </a:hlinkClick>
              </a:rPr>
              <a:t>link</a:t>
            </a:r>
            <a:r>
              <a:rPr lang="en-US" sz="1600" dirty="0"/>
              <a:t>. The dataset presented some issues that had to be solved before applying our models:</a:t>
            </a:r>
          </a:p>
          <a:p>
            <a:pPr marL="228600" indent="-228600">
              <a:buAutoNum type="arabicParenR"/>
            </a:pPr>
            <a:r>
              <a:rPr lang="en-US" sz="1600" dirty="0"/>
              <a:t>Each story presented more than one summary</a:t>
            </a:r>
          </a:p>
          <a:p>
            <a:pPr marL="228600" indent="-228600">
              <a:buAutoNum type="arabicParenR"/>
            </a:pPr>
            <a:r>
              <a:rPr lang="en-US" sz="1600" dirty="0"/>
              <a:t>The text was taken from the </a:t>
            </a:r>
            <a:r>
              <a:rPr lang="en-US" sz="1600" dirty="0" err="1"/>
              <a:t>cnn</a:t>
            </a:r>
            <a:r>
              <a:rPr lang="en-US" sz="1600" dirty="0"/>
              <a:t> website, so preprocessing steps were needed:</a:t>
            </a:r>
          </a:p>
        </p:txBody>
      </p:sp>
      <p:sp>
        <p:nvSpPr>
          <p:cNvPr id="7" name="Rectangle 2">
            <a:extLst>
              <a:ext uri="{FF2B5EF4-FFF2-40B4-BE49-F238E27FC236}">
                <a16:creationId xmlns:a16="http://schemas.microsoft.com/office/drawing/2014/main" id="{1661135F-EC4C-4C6D-A7BB-188BAAA55AB6}"/>
              </a:ext>
            </a:extLst>
          </p:cNvPr>
          <p:cNvSpPr txBox="1"/>
          <p:nvPr/>
        </p:nvSpPr>
        <p:spPr>
          <a:xfrm>
            <a:off x="6672440" y="4005193"/>
            <a:ext cx="5053646" cy="114800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just">
              <a:lnSpc>
                <a:spcPct val="150000"/>
              </a:lnSpc>
              <a:defRPr sz="900">
                <a:solidFill>
                  <a:srgbClr val="FFFFFF"/>
                </a:solidFill>
                <a:latin typeface="Lato Regular"/>
                <a:ea typeface="Lato Regular"/>
                <a:cs typeface="Lato Regular"/>
                <a:sym typeface="Lato Regular"/>
              </a:defRPr>
            </a:lvl1pPr>
          </a:lstStyle>
          <a:p>
            <a:pPr marL="228600" indent="-228600">
              <a:buAutoNum type="arabicParenR"/>
            </a:pPr>
            <a:r>
              <a:rPr lang="en-US" sz="1600" dirty="0"/>
              <a:t>Normalization</a:t>
            </a:r>
          </a:p>
          <a:p>
            <a:pPr marL="228600" indent="-228600">
              <a:buAutoNum type="arabicParenR"/>
            </a:pPr>
            <a:r>
              <a:rPr lang="en-US" sz="1600" dirty="0"/>
              <a:t>Lemmatization</a:t>
            </a:r>
          </a:p>
          <a:p>
            <a:pPr marL="228600" indent="-228600">
              <a:buAutoNum type="arabicParenR"/>
            </a:pPr>
            <a:r>
              <a:rPr lang="en-US" sz="1600" dirty="0"/>
              <a:t>Tokenization</a:t>
            </a:r>
          </a:p>
        </p:txBody>
      </p:sp>
      <p:sp>
        <p:nvSpPr>
          <p:cNvPr id="10" name="Rectangle 5">
            <a:extLst>
              <a:ext uri="{FF2B5EF4-FFF2-40B4-BE49-F238E27FC236}">
                <a16:creationId xmlns:a16="http://schemas.microsoft.com/office/drawing/2014/main" id="{16724CC2-8A2D-42E6-B858-A4652105D42A}"/>
              </a:ext>
            </a:extLst>
          </p:cNvPr>
          <p:cNvSpPr/>
          <p:nvPr/>
        </p:nvSpPr>
        <p:spPr>
          <a:xfrm flipH="1">
            <a:off x="6095999" y="211029"/>
            <a:ext cx="3307019" cy="879217"/>
          </a:xfrm>
          <a:prstGeom prst="rect">
            <a:avLst/>
          </a:prstGeom>
          <a:solidFill>
            <a:srgbClr val="CC0001"/>
          </a:solidFill>
          <a:ln w="12700">
            <a:miter lim="400000"/>
          </a:ln>
        </p:spPr>
        <p:txBody>
          <a:bodyPr lIns="45719" rIns="45719"/>
          <a:lstStyle/>
          <a:p>
            <a:r>
              <a:rPr lang="it-IT" dirty="0"/>
              <a:t>   </a:t>
            </a:r>
            <a:endParaRPr dirty="0"/>
          </a:p>
        </p:txBody>
      </p:sp>
      <p:sp>
        <p:nvSpPr>
          <p:cNvPr id="8" name="TextBox 5">
            <a:extLst>
              <a:ext uri="{FF2B5EF4-FFF2-40B4-BE49-F238E27FC236}">
                <a16:creationId xmlns:a16="http://schemas.microsoft.com/office/drawing/2014/main" id="{2D7E1F90-7546-4231-8DCD-7A9B5FD8F7D6}"/>
              </a:ext>
            </a:extLst>
          </p:cNvPr>
          <p:cNvSpPr txBox="1"/>
          <p:nvPr/>
        </p:nvSpPr>
        <p:spPr>
          <a:xfrm>
            <a:off x="6193474" y="336458"/>
            <a:ext cx="3064298"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solidFill>
                  <a:srgbClr val="FFFFFF"/>
                </a:solidFill>
                <a:latin typeface="Montserrat Bold"/>
                <a:ea typeface="Montserrat Bold"/>
                <a:cs typeface="Montserrat Bold"/>
                <a:sym typeface="Montserrat Bold"/>
              </a:defRPr>
            </a:lvl1pPr>
          </a:lstStyle>
          <a:p>
            <a:r>
              <a:rPr lang="it-IT" dirty="0" err="1"/>
              <a:t>Original</a:t>
            </a:r>
            <a:r>
              <a:rPr lang="it-IT" dirty="0"/>
              <a:t> dataset</a:t>
            </a:r>
            <a:endParaRPr dirty="0"/>
          </a:p>
        </p:txBody>
      </p:sp>
    </p:spTree>
    <p:extLst>
      <p:ext uri="{BB962C8B-B14F-4D97-AF65-F5344CB8AC3E}">
        <p14:creationId xmlns:p14="http://schemas.microsoft.com/office/powerpoint/2010/main" val="285910965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8" name="Rectangle 5"/>
          <p:cNvSpPr/>
          <p:nvPr/>
        </p:nvSpPr>
        <p:spPr>
          <a:xfrm>
            <a:off x="1" y="0"/>
            <a:ext cx="6240886" cy="6858000"/>
          </a:xfrm>
          <a:prstGeom prst="rect">
            <a:avLst/>
          </a:prstGeom>
          <a:solidFill>
            <a:srgbClr val="1E1E1E"/>
          </a:solidFill>
          <a:ln w="12700">
            <a:miter lim="400000"/>
          </a:ln>
        </p:spPr>
        <p:txBody>
          <a:bodyPr lIns="45719" rIns="45719"/>
          <a:lstStyle/>
          <a:p>
            <a:endParaRPr/>
          </a:p>
        </p:txBody>
      </p:sp>
      <p:sp>
        <p:nvSpPr>
          <p:cNvPr id="15" name="Rectangle 2">
            <a:extLst>
              <a:ext uri="{FF2B5EF4-FFF2-40B4-BE49-F238E27FC236}">
                <a16:creationId xmlns:a16="http://schemas.microsoft.com/office/drawing/2014/main" id="{20666E64-E24F-49CA-A8DD-262D268D3F2E}"/>
              </a:ext>
            </a:extLst>
          </p:cNvPr>
          <p:cNvSpPr txBox="1"/>
          <p:nvPr/>
        </p:nvSpPr>
        <p:spPr>
          <a:xfrm>
            <a:off x="337797" y="1305149"/>
            <a:ext cx="5426697" cy="457086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just">
              <a:lnSpc>
                <a:spcPct val="150000"/>
              </a:lnSpc>
              <a:defRPr sz="900">
                <a:solidFill>
                  <a:srgbClr val="FFFFFF"/>
                </a:solidFill>
                <a:latin typeface="Lato Regular"/>
                <a:ea typeface="Lato Regular"/>
                <a:cs typeface="Lato Regular"/>
                <a:sym typeface="Lato Regular"/>
              </a:defRPr>
            </a:lvl1pPr>
          </a:lstStyle>
          <a:p>
            <a:r>
              <a:rPr lang="en-US" sz="1400" dirty="0"/>
              <a:t>The solutions that had been applied were:</a:t>
            </a:r>
          </a:p>
          <a:p>
            <a:pPr marL="342900" indent="-342900">
              <a:buFont typeface="+mj-lt"/>
              <a:buAutoNum type="arabicPeriod"/>
            </a:pPr>
            <a:r>
              <a:rPr lang="en-US" sz="1400" dirty="0"/>
              <a:t>Normalization</a:t>
            </a:r>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r>
              <a:rPr lang="en-US" sz="1400" dirty="0"/>
              <a:t>Lemmatization</a:t>
            </a:r>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r>
              <a:rPr lang="en-US" sz="1400" dirty="0"/>
              <a:t>Tokenization</a:t>
            </a:r>
          </a:p>
        </p:txBody>
      </p:sp>
      <p:sp>
        <p:nvSpPr>
          <p:cNvPr id="7" name="Rectangle 5">
            <a:extLst>
              <a:ext uri="{FF2B5EF4-FFF2-40B4-BE49-F238E27FC236}">
                <a16:creationId xmlns:a16="http://schemas.microsoft.com/office/drawing/2014/main" id="{0D626FBD-3259-474B-8F00-564D7385271F}"/>
              </a:ext>
            </a:extLst>
          </p:cNvPr>
          <p:cNvSpPr/>
          <p:nvPr/>
        </p:nvSpPr>
        <p:spPr>
          <a:xfrm flipH="1">
            <a:off x="248304" y="264752"/>
            <a:ext cx="2000957" cy="799117"/>
          </a:xfrm>
          <a:prstGeom prst="rect">
            <a:avLst/>
          </a:prstGeom>
          <a:solidFill>
            <a:srgbClr val="CC0001"/>
          </a:solidFill>
          <a:ln w="12700">
            <a:miter lim="400000"/>
          </a:ln>
        </p:spPr>
        <p:txBody>
          <a:bodyPr lIns="45719" rIns="45719"/>
          <a:lstStyle/>
          <a:p>
            <a:r>
              <a:rPr lang="it-IT" dirty="0"/>
              <a:t>   </a:t>
            </a:r>
            <a:endParaRPr dirty="0"/>
          </a:p>
        </p:txBody>
      </p:sp>
      <p:sp>
        <p:nvSpPr>
          <p:cNvPr id="10" name="TextBox 5">
            <a:extLst>
              <a:ext uri="{FF2B5EF4-FFF2-40B4-BE49-F238E27FC236}">
                <a16:creationId xmlns:a16="http://schemas.microsoft.com/office/drawing/2014/main" id="{1C768714-9359-4798-9B60-BE4421470C89}"/>
              </a:ext>
            </a:extLst>
          </p:cNvPr>
          <p:cNvSpPr txBox="1"/>
          <p:nvPr/>
        </p:nvSpPr>
        <p:spPr>
          <a:xfrm>
            <a:off x="337797" y="336458"/>
            <a:ext cx="1821972"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solidFill>
                  <a:srgbClr val="FFFFFF"/>
                </a:solidFill>
                <a:latin typeface="Montserrat Bold"/>
                <a:ea typeface="Montserrat Bold"/>
                <a:cs typeface="Montserrat Bold"/>
                <a:sym typeface="Montserrat Bold"/>
              </a:defRPr>
            </a:lvl1pPr>
          </a:lstStyle>
          <a:p>
            <a:r>
              <a:rPr lang="it-IT" dirty="0"/>
              <a:t>Solutions</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Rectangle 5"/>
          <p:cNvSpPr/>
          <p:nvPr/>
        </p:nvSpPr>
        <p:spPr>
          <a:xfrm>
            <a:off x="0" y="0"/>
            <a:ext cx="12192000" cy="6858000"/>
          </a:xfrm>
          <a:prstGeom prst="rect">
            <a:avLst/>
          </a:prstGeom>
          <a:solidFill>
            <a:srgbClr val="1E1E1E"/>
          </a:solidFill>
          <a:ln w="12700">
            <a:miter lim="400000"/>
          </a:ln>
        </p:spPr>
        <p:txBody>
          <a:bodyPr lIns="45719" rIns="45719"/>
          <a:lstStyle/>
          <a:p>
            <a:endParaRPr/>
          </a:p>
        </p:txBody>
      </p:sp>
      <p:sp>
        <p:nvSpPr>
          <p:cNvPr id="331" name="Rectangle 2"/>
          <p:cNvSpPr txBox="1"/>
          <p:nvPr/>
        </p:nvSpPr>
        <p:spPr>
          <a:xfrm>
            <a:off x="359926" y="1805592"/>
            <a:ext cx="5286894" cy="151733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just">
              <a:lnSpc>
                <a:spcPct val="150000"/>
              </a:lnSpc>
              <a:defRPr sz="900">
                <a:solidFill>
                  <a:srgbClr val="FFFFFF"/>
                </a:solidFill>
                <a:latin typeface="Lato Regular"/>
                <a:ea typeface="Lato Regular"/>
                <a:cs typeface="Lato Regular"/>
                <a:sym typeface="Lato Regular"/>
              </a:defRPr>
            </a:lvl1pPr>
          </a:lstStyle>
          <a:p>
            <a:r>
              <a:rPr lang="en-US" sz="1600" dirty="0"/>
              <a:t>Given the large number of records, it was decided to use neural networks to solve the problem of predicting the taxi trip duration. The choice of the model and the hyperparameters was made after several empirical tests.</a:t>
            </a:r>
            <a:endParaRPr sz="1600" dirty="0"/>
          </a:p>
        </p:txBody>
      </p:sp>
      <p:sp>
        <p:nvSpPr>
          <p:cNvPr id="6" name="Rectangle 5">
            <a:extLst>
              <a:ext uri="{FF2B5EF4-FFF2-40B4-BE49-F238E27FC236}">
                <a16:creationId xmlns:a16="http://schemas.microsoft.com/office/drawing/2014/main" id="{F73B7E4A-CD4F-463A-B0FD-2EF6E69FCD79}"/>
              </a:ext>
            </a:extLst>
          </p:cNvPr>
          <p:cNvSpPr/>
          <p:nvPr/>
        </p:nvSpPr>
        <p:spPr>
          <a:xfrm flipH="1">
            <a:off x="240321" y="246199"/>
            <a:ext cx="5286893" cy="1354001"/>
          </a:xfrm>
          <a:prstGeom prst="rect">
            <a:avLst/>
          </a:prstGeom>
          <a:solidFill>
            <a:srgbClr val="CC0001"/>
          </a:solidFill>
          <a:ln w="12700">
            <a:miter lim="400000"/>
          </a:ln>
        </p:spPr>
        <p:txBody>
          <a:bodyPr lIns="45719" rIns="45719"/>
          <a:lstStyle/>
          <a:p>
            <a:r>
              <a:rPr lang="it-IT" dirty="0"/>
              <a:t>   </a:t>
            </a:r>
            <a:endParaRPr dirty="0"/>
          </a:p>
        </p:txBody>
      </p:sp>
      <p:sp>
        <p:nvSpPr>
          <p:cNvPr id="8" name="TextBox 5">
            <a:extLst>
              <a:ext uri="{FF2B5EF4-FFF2-40B4-BE49-F238E27FC236}">
                <a16:creationId xmlns:a16="http://schemas.microsoft.com/office/drawing/2014/main" id="{2D7E1F90-7546-4231-8DCD-7A9B5FD8F7D6}"/>
              </a:ext>
            </a:extLst>
          </p:cNvPr>
          <p:cNvSpPr txBox="1"/>
          <p:nvPr/>
        </p:nvSpPr>
        <p:spPr>
          <a:xfrm>
            <a:off x="359926" y="316182"/>
            <a:ext cx="5591675" cy="1754326"/>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3600">
                <a:solidFill>
                  <a:srgbClr val="FFFFFF"/>
                </a:solidFill>
                <a:latin typeface="Montserrat Bold"/>
                <a:ea typeface="Montserrat Bold"/>
                <a:cs typeface="Montserrat Bold"/>
                <a:sym typeface="Montserrat Bold"/>
              </a:defRPr>
            </a:lvl1pPr>
          </a:lstStyle>
          <a:p>
            <a:r>
              <a:rPr lang="it-IT" dirty="0" err="1"/>
              <a:t>Methodological</a:t>
            </a:r>
            <a:r>
              <a:rPr lang="it-IT" dirty="0"/>
              <a:t> </a:t>
            </a:r>
            <a:r>
              <a:rPr lang="it-IT" dirty="0" err="1"/>
              <a:t>approach</a:t>
            </a:r>
            <a:r>
              <a:rPr lang="it-IT" dirty="0"/>
              <a:t> and </a:t>
            </a:r>
            <a:r>
              <a:rPr lang="it-IT" dirty="0" err="1"/>
              <a:t>evaluation</a:t>
            </a:r>
            <a:endParaRPr lang="it-IT" dirty="0"/>
          </a:p>
          <a:p>
            <a:endParaRPr dirty="0"/>
          </a:p>
        </p:txBody>
      </p:sp>
    </p:spTree>
    <p:extLst>
      <p:ext uri="{BB962C8B-B14F-4D97-AF65-F5344CB8AC3E}">
        <p14:creationId xmlns:p14="http://schemas.microsoft.com/office/powerpoint/2010/main" val="48784863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Rectangle 5"/>
          <p:cNvSpPr/>
          <p:nvPr/>
        </p:nvSpPr>
        <p:spPr>
          <a:xfrm>
            <a:off x="1" y="0"/>
            <a:ext cx="6240886" cy="6858000"/>
          </a:xfrm>
          <a:prstGeom prst="rect">
            <a:avLst/>
          </a:prstGeom>
          <a:solidFill>
            <a:srgbClr val="1E1E1E"/>
          </a:solidFill>
          <a:ln w="12700">
            <a:miter lim="400000"/>
          </a:ln>
        </p:spPr>
        <p:txBody>
          <a:bodyPr lIns="45719" rIns="45719"/>
          <a:lstStyle/>
          <a:p>
            <a:endParaRPr/>
          </a:p>
        </p:txBody>
      </p:sp>
      <p:sp>
        <p:nvSpPr>
          <p:cNvPr id="9" name="Rectangle 2">
            <a:extLst>
              <a:ext uri="{FF2B5EF4-FFF2-40B4-BE49-F238E27FC236}">
                <a16:creationId xmlns:a16="http://schemas.microsoft.com/office/drawing/2014/main" id="{9A1D70F6-7B6C-44AA-AA6B-77ED02BEDC86}"/>
              </a:ext>
            </a:extLst>
          </p:cNvPr>
          <p:cNvSpPr txBox="1"/>
          <p:nvPr/>
        </p:nvSpPr>
        <p:spPr>
          <a:xfrm>
            <a:off x="337797" y="1140813"/>
            <a:ext cx="5426697" cy="40934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just">
              <a:lnSpc>
                <a:spcPct val="150000"/>
              </a:lnSpc>
              <a:defRPr sz="900">
                <a:solidFill>
                  <a:srgbClr val="FFFFFF"/>
                </a:solidFill>
                <a:latin typeface="Lato Regular"/>
                <a:ea typeface="Lato Regular"/>
                <a:cs typeface="Lato Regular"/>
                <a:sym typeface="Lato Regular"/>
              </a:defRPr>
            </a:lvl1pPr>
          </a:lstStyle>
          <a:p>
            <a:r>
              <a:rPr lang="en-US" sz="1600" dirty="0"/>
              <a:t>This</a:t>
            </a:r>
          </a:p>
        </p:txBody>
      </p:sp>
      <p:sp>
        <p:nvSpPr>
          <p:cNvPr id="6" name="Rectangle 5">
            <a:extLst>
              <a:ext uri="{FF2B5EF4-FFF2-40B4-BE49-F238E27FC236}">
                <a16:creationId xmlns:a16="http://schemas.microsoft.com/office/drawing/2014/main" id="{A826A8C9-62D5-42FB-926F-B339372E77E7}"/>
              </a:ext>
            </a:extLst>
          </p:cNvPr>
          <p:cNvSpPr/>
          <p:nvPr/>
        </p:nvSpPr>
        <p:spPr>
          <a:xfrm flipH="1">
            <a:off x="198010" y="278594"/>
            <a:ext cx="2430890" cy="784689"/>
          </a:xfrm>
          <a:prstGeom prst="rect">
            <a:avLst/>
          </a:prstGeom>
          <a:solidFill>
            <a:srgbClr val="CC0001"/>
          </a:solidFill>
          <a:ln w="12700">
            <a:miter lim="400000"/>
          </a:ln>
        </p:spPr>
        <p:txBody>
          <a:bodyPr lIns="45719" rIns="45719"/>
          <a:lstStyle/>
          <a:p>
            <a:r>
              <a:rPr lang="it-IT" dirty="0"/>
              <a:t>   </a:t>
            </a:r>
            <a:endParaRPr dirty="0"/>
          </a:p>
        </p:txBody>
      </p:sp>
      <p:sp>
        <p:nvSpPr>
          <p:cNvPr id="10" name="TextBox 5">
            <a:extLst>
              <a:ext uri="{FF2B5EF4-FFF2-40B4-BE49-F238E27FC236}">
                <a16:creationId xmlns:a16="http://schemas.microsoft.com/office/drawing/2014/main" id="{1C768714-9359-4798-9B60-BE4421470C89}"/>
              </a:ext>
            </a:extLst>
          </p:cNvPr>
          <p:cNvSpPr txBox="1"/>
          <p:nvPr/>
        </p:nvSpPr>
        <p:spPr>
          <a:xfrm>
            <a:off x="337797" y="336458"/>
            <a:ext cx="2124939"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solidFill>
                  <a:srgbClr val="FFFFFF"/>
                </a:solidFill>
                <a:latin typeface="Montserrat Bold"/>
                <a:ea typeface="Montserrat Bold"/>
                <a:cs typeface="Montserrat Bold"/>
                <a:sym typeface="Montserrat Bold"/>
              </a:defRPr>
            </a:lvl1pPr>
          </a:lstStyle>
          <a:p>
            <a:r>
              <a:rPr lang="it-IT" b="1" dirty="0"/>
              <a:t>The model</a:t>
            </a:r>
            <a:endParaRPr b="1" dirty="0"/>
          </a:p>
        </p:txBody>
      </p:sp>
    </p:spTree>
    <p:extLst>
      <p:ext uri="{BB962C8B-B14F-4D97-AF65-F5344CB8AC3E}">
        <p14:creationId xmlns:p14="http://schemas.microsoft.com/office/powerpoint/2010/main" val="360188205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Rectangle 11"/>
          <p:cNvSpPr txBox="1"/>
          <p:nvPr/>
        </p:nvSpPr>
        <p:spPr>
          <a:xfrm>
            <a:off x="3153713" y="934519"/>
            <a:ext cx="5884575" cy="47840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50000"/>
              </a:lnSpc>
              <a:defRPr sz="900">
                <a:solidFill>
                  <a:srgbClr val="A7A7A7"/>
                </a:solidFill>
                <a:latin typeface="Lato Regular"/>
                <a:ea typeface="Lato Regular"/>
                <a:cs typeface="Lato Regular"/>
                <a:sym typeface="Lato Regular"/>
              </a:defRPr>
            </a:lvl1pPr>
          </a:lstStyle>
          <a:p>
            <a:r>
              <a:rPr lang="it-IT" dirty="0"/>
              <a:t>The following </a:t>
            </a:r>
            <a:r>
              <a:rPr lang="it-IT" dirty="0" err="1"/>
              <a:t>graphs</a:t>
            </a:r>
            <a:r>
              <a:rPr lang="it-IT" dirty="0"/>
              <a:t> </a:t>
            </a:r>
            <a:r>
              <a:rPr lang="it-IT" dirty="0" err="1"/>
              <a:t>represent</a:t>
            </a:r>
            <a:r>
              <a:rPr lang="it-IT" dirty="0"/>
              <a:t> the </a:t>
            </a:r>
            <a:r>
              <a:rPr lang="it-IT" dirty="0" err="1"/>
              <a:t>loss</a:t>
            </a:r>
            <a:r>
              <a:rPr lang="it-IT" dirty="0"/>
              <a:t> </a:t>
            </a:r>
            <a:r>
              <a:rPr lang="it-IT" dirty="0" err="1"/>
              <a:t>function</a:t>
            </a:r>
            <a:r>
              <a:rPr lang="it-IT" dirty="0"/>
              <a:t> of the model and the </a:t>
            </a:r>
            <a:r>
              <a:rPr lang="it-IT" dirty="0" err="1"/>
              <a:t>scatter</a:t>
            </a:r>
            <a:r>
              <a:rPr lang="it-IT" dirty="0"/>
              <a:t> plot of the </a:t>
            </a:r>
            <a:r>
              <a:rPr lang="it-IT" dirty="0" err="1"/>
              <a:t>prediction</a:t>
            </a:r>
            <a:r>
              <a:rPr lang="it-IT" dirty="0"/>
              <a:t> </a:t>
            </a:r>
            <a:r>
              <a:rPr lang="it-IT" dirty="0" err="1"/>
              <a:t>against</a:t>
            </a:r>
            <a:r>
              <a:rPr lang="it-IT" dirty="0"/>
              <a:t> the </a:t>
            </a:r>
            <a:r>
              <a:rPr lang="it-IT" dirty="0" err="1"/>
              <a:t>real</a:t>
            </a:r>
            <a:r>
              <a:rPr lang="it-IT" dirty="0"/>
              <a:t> duration</a:t>
            </a:r>
            <a:r>
              <a:rPr dirty="0"/>
              <a:t>.</a:t>
            </a:r>
          </a:p>
        </p:txBody>
      </p:sp>
      <p:sp>
        <p:nvSpPr>
          <p:cNvPr id="347" name="TextBox 12"/>
          <p:cNvSpPr txBox="1"/>
          <p:nvPr/>
        </p:nvSpPr>
        <p:spPr>
          <a:xfrm>
            <a:off x="5123697" y="288188"/>
            <a:ext cx="1435647"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latin typeface="Montserrat Bold"/>
                <a:ea typeface="Montserrat Bold"/>
                <a:cs typeface="Montserrat Bold"/>
                <a:sym typeface="Montserrat Bold"/>
              </a:defRPr>
            </a:lvl1pPr>
          </a:lstStyle>
          <a:p>
            <a:r>
              <a:rPr lang="it-IT" dirty="0" err="1"/>
              <a:t>Results</a:t>
            </a: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Rectangle 11"/>
          <p:cNvSpPr txBox="1"/>
          <p:nvPr/>
        </p:nvSpPr>
        <p:spPr>
          <a:xfrm>
            <a:off x="3153713" y="934519"/>
            <a:ext cx="5884575" cy="47840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50000"/>
              </a:lnSpc>
              <a:defRPr sz="900">
                <a:solidFill>
                  <a:srgbClr val="A7A7A7"/>
                </a:solidFill>
                <a:latin typeface="Lato Regular"/>
                <a:ea typeface="Lato Regular"/>
                <a:cs typeface="Lato Regular"/>
                <a:sym typeface="Lato Regular"/>
              </a:defRPr>
            </a:lvl1pPr>
          </a:lstStyle>
          <a:p>
            <a:r>
              <a:rPr lang="it-IT" dirty="0"/>
              <a:t>The following </a:t>
            </a:r>
            <a:r>
              <a:rPr lang="it-IT" dirty="0" err="1"/>
              <a:t>graphs</a:t>
            </a:r>
            <a:r>
              <a:rPr lang="it-IT" dirty="0"/>
              <a:t> </a:t>
            </a:r>
            <a:r>
              <a:rPr lang="it-IT" dirty="0" err="1"/>
              <a:t>represent</a:t>
            </a:r>
            <a:r>
              <a:rPr lang="it-IT" dirty="0"/>
              <a:t> the </a:t>
            </a:r>
            <a:r>
              <a:rPr lang="it-IT" dirty="0" err="1"/>
              <a:t>loss</a:t>
            </a:r>
            <a:r>
              <a:rPr lang="it-IT" dirty="0"/>
              <a:t> </a:t>
            </a:r>
            <a:r>
              <a:rPr lang="it-IT" dirty="0" err="1"/>
              <a:t>function</a:t>
            </a:r>
            <a:r>
              <a:rPr lang="it-IT" dirty="0"/>
              <a:t> of the model and the </a:t>
            </a:r>
            <a:r>
              <a:rPr lang="it-IT" dirty="0" err="1"/>
              <a:t>scatter</a:t>
            </a:r>
            <a:r>
              <a:rPr lang="it-IT" dirty="0"/>
              <a:t> plot of the </a:t>
            </a:r>
            <a:r>
              <a:rPr lang="it-IT" dirty="0" err="1"/>
              <a:t>prediction</a:t>
            </a:r>
            <a:r>
              <a:rPr lang="it-IT" dirty="0"/>
              <a:t> </a:t>
            </a:r>
            <a:r>
              <a:rPr lang="it-IT" dirty="0" err="1"/>
              <a:t>against</a:t>
            </a:r>
            <a:r>
              <a:rPr lang="it-IT" dirty="0"/>
              <a:t> the </a:t>
            </a:r>
            <a:r>
              <a:rPr lang="it-IT" dirty="0" err="1"/>
              <a:t>real</a:t>
            </a:r>
            <a:r>
              <a:rPr lang="it-IT" dirty="0"/>
              <a:t> duration</a:t>
            </a:r>
            <a:r>
              <a:rPr dirty="0"/>
              <a:t>.</a:t>
            </a:r>
          </a:p>
        </p:txBody>
      </p:sp>
      <p:sp>
        <p:nvSpPr>
          <p:cNvPr id="347" name="TextBox 12"/>
          <p:cNvSpPr txBox="1"/>
          <p:nvPr/>
        </p:nvSpPr>
        <p:spPr>
          <a:xfrm>
            <a:off x="5123697" y="288188"/>
            <a:ext cx="1435647"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latin typeface="Montserrat Bold"/>
                <a:ea typeface="Montserrat Bold"/>
                <a:cs typeface="Montserrat Bold"/>
                <a:sym typeface="Montserrat Bold"/>
              </a:defRPr>
            </a:lvl1pPr>
          </a:lstStyle>
          <a:p>
            <a:r>
              <a:rPr lang="it-IT" dirty="0" err="1"/>
              <a:t>Results</a:t>
            </a:r>
            <a:endParaRPr dirty="0"/>
          </a:p>
        </p:txBody>
      </p:sp>
    </p:spTree>
    <p:extLst>
      <p:ext uri="{BB962C8B-B14F-4D97-AF65-F5344CB8AC3E}">
        <p14:creationId xmlns:p14="http://schemas.microsoft.com/office/powerpoint/2010/main" val="417670694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egnaposto immagine 7">
            <a:extLst>
              <a:ext uri="{FF2B5EF4-FFF2-40B4-BE49-F238E27FC236}">
                <a16:creationId xmlns:a16="http://schemas.microsoft.com/office/drawing/2014/main" id="{8C5A5DB1-987B-42ED-85A2-E141F23D5C0D}"/>
              </a:ext>
            </a:extLst>
          </p:cNvPr>
          <p:cNvPicPr>
            <a:picLocks noGrp="1" noChangeAspect="1"/>
          </p:cNvPicPr>
          <p:nvPr>
            <p:ph type="pic" sz="half" idx="13"/>
          </p:nvPr>
        </p:nvPicPr>
        <p:blipFill>
          <a:blip r:embed="rId2">
            <a:extLst>
              <a:ext uri="{28A0092B-C50C-407E-A947-70E740481C1C}">
                <a14:useLocalDpi xmlns:a14="http://schemas.microsoft.com/office/drawing/2010/main" val="0"/>
              </a:ext>
            </a:extLst>
          </a:blip>
          <a:srcRect l="23941" r="23941"/>
          <a:stretch/>
        </p:blipFill>
        <p:spPr>
          <a:xfrm>
            <a:off x="6803700" y="0"/>
            <a:ext cx="5388300" cy="6858000"/>
          </a:xfrm>
        </p:spPr>
      </p:pic>
      <p:sp>
        <p:nvSpPr>
          <p:cNvPr id="6" name="Rectangle 5">
            <a:extLst>
              <a:ext uri="{FF2B5EF4-FFF2-40B4-BE49-F238E27FC236}">
                <a16:creationId xmlns:a16="http://schemas.microsoft.com/office/drawing/2014/main" id="{28D22E49-36C9-4FDD-AC98-B506103FD91C}"/>
              </a:ext>
            </a:extLst>
          </p:cNvPr>
          <p:cNvSpPr/>
          <p:nvPr/>
        </p:nvSpPr>
        <p:spPr>
          <a:xfrm flipH="1">
            <a:off x="7720838" y="1068552"/>
            <a:ext cx="3554023" cy="1285701"/>
          </a:xfrm>
          <a:prstGeom prst="rect">
            <a:avLst/>
          </a:prstGeom>
          <a:solidFill>
            <a:srgbClr val="CC0001"/>
          </a:solidFill>
          <a:ln w="12700">
            <a:miter lim="400000"/>
          </a:ln>
        </p:spPr>
        <p:txBody>
          <a:bodyPr lIns="45719" rIns="45719"/>
          <a:lstStyle/>
          <a:p>
            <a:r>
              <a:rPr lang="it-IT" dirty="0"/>
              <a:t>   </a:t>
            </a:r>
            <a:endParaRPr dirty="0"/>
          </a:p>
        </p:txBody>
      </p:sp>
      <p:sp>
        <p:nvSpPr>
          <p:cNvPr id="5" name="Rectangle 5">
            <a:extLst>
              <a:ext uri="{FF2B5EF4-FFF2-40B4-BE49-F238E27FC236}">
                <a16:creationId xmlns:a16="http://schemas.microsoft.com/office/drawing/2014/main" id="{DD142950-86D7-4CE7-B724-C21F6D3BF783}"/>
              </a:ext>
            </a:extLst>
          </p:cNvPr>
          <p:cNvSpPr/>
          <p:nvPr/>
        </p:nvSpPr>
        <p:spPr>
          <a:xfrm flipH="1">
            <a:off x="0" y="0"/>
            <a:ext cx="6803700" cy="6858000"/>
          </a:xfrm>
          <a:prstGeom prst="rect">
            <a:avLst/>
          </a:prstGeom>
          <a:solidFill>
            <a:srgbClr val="1E1E1E"/>
          </a:solidFill>
          <a:ln w="12700">
            <a:miter lim="400000"/>
          </a:ln>
        </p:spPr>
        <p:txBody>
          <a:bodyPr lIns="45719" rIns="45719"/>
          <a:lstStyle/>
          <a:p>
            <a:endParaRPr/>
          </a:p>
        </p:txBody>
      </p:sp>
      <p:sp>
        <p:nvSpPr>
          <p:cNvPr id="355" name="TextBox 6"/>
          <p:cNvSpPr txBox="1"/>
          <p:nvPr/>
        </p:nvSpPr>
        <p:spPr>
          <a:xfrm flipH="1">
            <a:off x="7964898" y="1281826"/>
            <a:ext cx="3065902" cy="83099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4800">
                <a:solidFill>
                  <a:srgbClr val="1E1E1E"/>
                </a:solidFill>
                <a:latin typeface="Montserrat Bold"/>
                <a:ea typeface="Montserrat Bold"/>
                <a:cs typeface="Montserrat Bold"/>
                <a:sym typeface="Montserrat Bold"/>
              </a:defRPr>
            </a:lvl1pPr>
          </a:lstStyle>
          <a:p>
            <a:r>
              <a:rPr lang="it-IT" dirty="0" err="1">
                <a:solidFill>
                  <a:schemeClr val="bg1"/>
                </a:solidFill>
              </a:rPr>
              <a:t>Conclusions</a:t>
            </a:r>
            <a:endParaRPr dirty="0">
              <a:solidFill>
                <a:schemeClr val="bg1"/>
              </a:solidFill>
            </a:endParaRPr>
          </a:p>
        </p:txBody>
      </p:sp>
      <p:sp>
        <p:nvSpPr>
          <p:cNvPr id="9" name="Rectangle 2">
            <a:extLst>
              <a:ext uri="{FF2B5EF4-FFF2-40B4-BE49-F238E27FC236}">
                <a16:creationId xmlns:a16="http://schemas.microsoft.com/office/drawing/2014/main" id="{EA675272-0EC3-4D7A-A2E0-CCB77F6407AB}"/>
              </a:ext>
            </a:extLst>
          </p:cNvPr>
          <p:cNvSpPr txBox="1"/>
          <p:nvPr/>
        </p:nvSpPr>
        <p:spPr>
          <a:xfrm>
            <a:off x="688501" y="823671"/>
            <a:ext cx="5426697" cy="114800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just">
              <a:lnSpc>
                <a:spcPct val="150000"/>
              </a:lnSpc>
              <a:defRPr sz="900">
                <a:solidFill>
                  <a:srgbClr val="FFFFFF"/>
                </a:solidFill>
                <a:latin typeface="Lato Regular"/>
                <a:ea typeface="Lato Regular"/>
                <a:cs typeface="Lato Regular"/>
                <a:sym typeface="Lato Regular"/>
              </a:defRPr>
            </a:lvl1pPr>
          </a:lstStyle>
          <a:p>
            <a:r>
              <a:rPr lang="en-US" sz="1600" dirty="0"/>
              <a:t>The approach applied gives </a:t>
            </a:r>
            <a:r>
              <a:rPr lang="en-US" sz="1600" u="sng" dirty="0"/>
              <a:t>good results</a:t>
            </a:r>
            <a:r>
              <a:rPr lang="en-US" sz="1600" dirty="0"/>
              <a:t>. </a:t>
            </a:r>
          </a:p>
          <a:p>
            <a:endParaRPr lang="en-US" sz="1600" dirty="0"/>
          </a:p>
          <a:p>
            <a:r>
              <a:rPr lang="en-US" sz="1600" dirty="0"/>
              <a:t>In particular, </a:t>
            </a:r>
            <a:endParaRPr sz="1600" dirty="0"/>
          </a:p>
        </p:txBody>
      </p:sp>
    </p:spTree>
    <p:extLst>
      <p:ext uri="{BB962C8B-B14F-4D97-AF65-F5344CB8AC3E}">
        <p14:creationId xmlns:p14="http://schemas.microsoft.com/office/powerpoint/2010/main" val="2933212610"/>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248</TotalTime>
  <Words>225</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10</vt:i4>
      </vt:variant>
    </vt:vector>
  </HeadingPairs>
  <TitlesOfParts>
    <vt:vector size="17" baseType="lpstr">
      <vt:lpstr>Arial</vt:lpstr>
      <vt:lpstr>Calibri</vt:lpstr>
      <vt:lpstr>Calibri Light</vt:lpstr>
      <vt:lpstr>Lato Regular</vt:lpstr>
      <vt:lpstr>Montserrat</vt:lpstr>
      <vt:lpstr>Montserrat Bold</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Federico DeServi</dc:creator>
  <cp:lastModifiedBy>Federico</cp:lastModifiedBy>
  <cp:revision>30</cp:revision>
  <dcterms:modified xsi:type="dcterms:W3CDTF">2021-01-05T14:42:33Z</dcterms:modified>
</cp:coreProperties>
</file>