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305" r:id="rId3"/>
    <p:sldId id="302" r:id="rId4"/>
    <p:sldId id="260" r:id="rId5"/>
    <p:sldId id="311" r:id="rId6"/>
    <p:sldId id="301" r:id="rId7"/>
    <p:sldId id="304" r:id="rId8"/>
    <p:sldId id="261" r:id="rId9"/>
    <p:sldId id="308" r:id="rId10"/>
    <p:sldId id="310" r:id="rId11"/>
    <p:sldId id="299" r:id="rId12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1"/>
    <a:srgbClr val="1E1E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/>
      <a:tcStyle>
        <a:tcBdr/>
        <a:fill>
          <a:solidFill>
            <a:srgbClr val="E9EFF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56" autoAdjust="0"/>
    <p:restoredTop sz="94674"/>
  </p:normalViewPr>
  <p:slideViewPr>
    <p:cSldViewPr snapToGrid="0" snapToObjects="1">
      <p:cViewPr varScale="1">
        <p:scale>
          <a:sx n="109" d="100"/>
          <a:sy n="109" d="100"/>
        </p:scale>
        <p:origin x="6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11" name="Shape 311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Freeform 8"/>
          <p:cNvSpPr>
            <a:spLocks noGrp="1"/>
          </p:cNvSpPr>
          <p:nvPr>
            <p:ph type="pic" sz="half" idx="13"/>
          </p:nvPr>
        </p:nvSpPr>
        <p:spPr>
          <a:xfrm>
            <a:off x="5163490" y="1346001"/>
            <a:ext cx="5107949" cy="416599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6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Title Text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274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75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  <a:endParaRPr/>
          </a:p>
        </p:txBody>
      </p:sp>
      <p:sp>
        <p:nvSpPr>
          <p:cNvPr id="27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Title Text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284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5495675" y="1234168"/>
            <a:ext cx="5547225" cy="4380139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85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8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Title Text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4" name="Body Level One…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9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Title Text"/>
          <p:cNvSpPr txBox="1">
            <a:spLocks noGrp="1"/>
          </p:cNvSpPr>
          <p:nvPr>
            <p:ph type="title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03" name="Body Level One…"/>
          <p:cNvSpPr txBox="1">
            <a:spLocks noGrp="1"/>
          </p:cNvSpPr>
          <p:nvPr>
            <p:ph type="body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6"/>
          <p:cNvSpPr>
            <a:spLocks noGrp="1"/>
          </p:cNvSpPr>
          <p:nvPr>
            <p:ph type="pic" sz="half" idx="13"/>
          </p:nvPr>
        </p:nvSpPr>
        <p:spPr>
          <a:xfrm>
            <a:off x="6850824" y="534011"/>
            <a:ext cx="4213818" cy="5789978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3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Text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  <a:lvl2pPr marL="0" indent="457200">
              <a:buSzTx/>
              <a:buFontTx/>
              <a:buNone/>
              <a:defRPr sz="2400" b="1"/>
            </a:lvl2pPr>
            <a:lvl3pPr marL="0" indent="914400">
              <a:buSzTx/>
              <a:buFontTx/>
              <a:buNone/>
              <a:defRPr sz="2400" b="1"/>
            </a:lvl3pPr>
            <a:lvl4pPr marL="0" indent="1371600">
              <a:buSzTx/>
              <a:buFontTx/>
              <a:buNone/>
              <a:defRPr sz="2400" b="1"/>
            </a:lvl4pPr>
            <a:lvl5pPr marL="0" indent="1828800">
              <a:buSzTx/>
              <a:buFont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 b="1"/>
            </a:pPr>
            <a:endParaRPr/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itle Text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Freeform 8"/>
          <p:cNvSpPr>
            <a:spLocks noGrp="1"/>
          </p:cNvSpPr>
          <p:nvPr>
            <p:ph type="pic" sz="half" idx="13"/>
          </p:nvPr>
        </p:nvSpPr>
        <p:spPr>
          <a:xfrm>
            <a:off x="1416476" y="1278530"/>
            <a:ext cx="4653698" cy="430094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5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Freeform 8"/>
          <p:cNvSpPr>
            <a:spLocks noGrp="1"/>
          </p:cNvSpPr>
          <p:nvPr>
            <p:ph type="pic" sz="half" idx="13"/>
          </p:nvPr>
        </p:nvSpPr>
        <p:spPr>
          <a:xfrm>
            <a:off x="2323674" y="2757394"/>
            <a:ext cx="7805819" cy="3083906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609600" y="92074"/>
            <a:ext cx="10972800" cy="15081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‹N›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cs.nyu.edu/~kcho/DMQA/" TargetMode="Externa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Rectangle 5"/>
          <p:cNvSpPr/>
          <p:nvPr/>
        </p:nvSpPr>
        <p:spPr>
          <a:xfrm>
            <a:off x="408876" y="2438400"/>
            <a:ext cx="11022802" cy="3052699"/>
          </a:xfrm>
          <a:prstGeom prst="rect">
            <a:avLst/>
          </a:prstGeom>
          <a:solidFill>
            <a:srgbClr val="CC0001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318" name="Group 12"/>
          <p:cNvGrpSpPr/>
          <p:nvPr/>
        </p:nvGrpSpPr>
        <p:grpSpPr>
          <a:xfrm>
            <a:off x="760322" y="2746093"/>
            <a:ext cx="5723466" cy="2357385"/>
            <a:chOff x="1" y="0"/>
            <a:chExt cx="5723465" cy="1794595"/>
          </a:xfrm>
        </p:grpSpPr>
        <p:sp>
          <p:nvSpPr>
            <p:cNvPr id="315" name="TextBox 13"/>
            <p:cNvSpPr txBox="1"/>
            <p:nvPr/>
          </p:nvSpPr>
          <p:spPr>
            <a:xfrm>
              <a:off x="1" y="0"/>
              <a:ext cx="5723465" cy="11012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4400" spc="30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rPr lang="it-IT" dirty="0"/>
                <a:t>CNN STORY</a:t>
              </a:r>
            </a:p>
            <a:p>
              <a:r>
                <a:rPr lang="it-IT" dirty="0"/>
                <a:t>SUMMARIZATION</a:t>
              </a:r>
              <a:endParaRPr dirty="0"/>
            </a:p>
          </p:txBody>
        </p:sp>
        <p:sp>
          <p:nvSpPr>
            <p:cNvPr id="316" name="TextBox 14"/>
            <p:cNvSpPr txBox="1"/>
            <p:nvPr/>
          </p:nvSpPr>
          <p:spPr>
            <a:xfrm>
              <a:off x="1" y="1396287"/>
              <a:ext cx="3237422" cy="3983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400" spc="30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1pPr>
            </a:lstStyle>
            <a:p>
              <a:r>
                <a:rPr lang="it-IT" dirty="0"/>
                <a:t>Christian Uccheddu - 800428</a:t>
              </a:r>
            </a:p>
            <a:p>
              <a:r>
                <a:rPr lang="it-IT" dirty="0"/>
                <a:t>Federico De Servi - 812166</a:t>
              </a:r>
              <a:endParaRPr dirty="0"/>
            </a:p>
          </p:txBody>
        </p:sp>
      </p:grpSp>
      <p:pic>
        <p:nvPicPr>
          <p:cNvPr id="8" name="Segnaposto immagine 7">
            <a:extLst>
              <a:ext uri="{FF2B5EF4-FFF2-40B4-BE49-F238E27FC236}">
                <a16:creationId xmlns:a16="http://schemas.microsoft.com/office/drawing/2014/main" id="{075A91CD-070C-4E3F-AD0C-7756833F5A67}"/>
              </a:ext>
            </a:extLst>
          </p:cNvPr>
          <p:cNvPicPr>
            <a:picLocks noGrp="1" noChangeAspect="1"/>
          </p:cNvPicPr>
          <p:nvPr>
            <p:ph type="pic" sz="half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62" r="25862"/>
          <a:stretch/>
        </p:blipFill>
        <p:spPr>
          <a:xfrm>
            <a:off x="6850824" y="534011"/>
            <a:ext cx="4213818" cy="5789978"/>
          </a:xfrm>
        </p:spPr>
      </p:pic>
      <p:pic>
        <p:nvPicPr>
          <p:cNvPr id="3" name="Immagine 2" descr="Immagine che contiene testo&#10;&#10;Descrizione generata automaticamente">
            <a:extLst>
              <a:ext uri="{FF2B5EF4-FFF2-40B4-BE49-F238E27FC236}">
                <a16:creationId xmlns:a16="http://schemas.microsoft.com/office/drawing/2014/main" id="{B67C432F-712B-416E-A463-1599045F6F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876" y="358064"/>
            <a:ext cx="1638110" cy="543229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Segnaposto immagine 7">
            <a:extLst>
              <a:ext uri="{FF2B5EF4-FFF2-40B4-BE49-F238E27FC236}">
                <a16:creationId xmlns:a16="http://schemas.microsoft.com/office/drawing/2014/main" id="{8C5A5DB1-987B-42ED-85A2-E141F23D5C0D}"/>
              </a:ext>
            </a:extLst>
          </p:cNvPr>
          <p:cNvPicPr>
            <a:picLocks noGrp="1" noChangeAspect="1"/>
          </p:cNvPicPr>
          <p:nvPr>
            <p:ph type="pic" sz="half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41" r="23941"/>
          <a:stretch/>
        </p:blipFill>
        <p:spPr>
          <a:xfrm>
            <a:off x="6803700" y="0"/>
            <a:ext cx="5388300" cy="6858000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8D22E49-36C9-4FDD-AC98-B506103FD91C}"/>
              </a:ext>
            </a:extLst>
          </p:cNvPr>
          <p:cNvSpPr/>
          <p:nvPr/>
        </p:nvSpPr>
        <p:spPr>
          <a:xfrm flipH="1">
            <a:off x="7720838" y="1068552"/>
            <a:ext cx="3554023" cy="1285701"/>
          </a:xfrm>
          <a:prstGeom prst="rect">
            <a:avLst/>
          </a:prstGeom>
          <a:solidFill>
            <a:srgbClr val="CC0001"/>
          </a:solidFill>
          <a:ln w="12700">
            <a:miter lim="400000"/>
          </a:ln>
        </p:spPr>
        <p:txBody>
          <a:bodyPr lIns="45719" rIns="45719"/>
          <a:lstStyle/>
          <a:p>
            <a:r>
              <a:rPr lang="it-IT" dirty="0"/>
              <a:t>   </a:t>
            </a:r>
            <a:endParaRPr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D142950-86D7-4CE7-B724-C21F6D3BF783}"/>
              </a:ext>
            </a:extLst>
          </p:cNvPr>
          <p:cNvSpPr/>
          <p:nvPr/>
        </p:nvSpPr>
        <p:spPr>
          <a:xfrm flipH="1">
            <a:off x="0" y="0"/>
            <a:ext cx="6803700" cy="6858000"/>
          </a:xfrm>
          <a:prstGeom prst="rect">
            <a:avLst/>
          </a:prstGeom>
          <a:solidFill>
            <a:srgbClr val="1E1E1E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55" name="TextBox 6"/>
          <p:cNvSpPr txBox="1"/>
          <p:nvPr/>
        </p:nvSpPr>
        <p:spPr>
          <a:xfrm flipH="1">
            <a:off x="7964898" y="1281826"/>
            <a:ext cx="3065902" cy="8309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>
            <a:lvl1pPr>
              <a:defRPr sz="4800">
                <a:solidFill>
                  <a:srgbClr val="1E1E1E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rPr lang="it-IT" dirty="0" err="1">
                <a:solidFill>
                  <a:schemeClr val="bg1"/>
                </a:solidFill>
              </a:rPr>
              <a:t>Conclusions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EA675272-0EC3-4D7A-A2E0-CCB77F6407AB}"/>
              </a:ext>
            </a:extLst>
          </p:cNvPr>
          <p:cNvSpPr txBox="1"/>
          <p:nvPr/>
        </p:nvSpPr>
        <p:spPr>
          <a:xfrm>
            <a:off x="688501" y="823671"/>
            <a:ext cx="5426697" cy="11480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>
            <a:lvl1pPr algn="just">
              <a:lnSpc>
                <a:spcPct val="150000"/>
              </a:lnSpc>
              <a:defRPr sz="900">
                <a:solidFill>
                  <a:srgbClr val="FFFFFF"/>
                </a:solidFill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r>
              <a:rPr lang="en-US" sz="1600" dirty="0"/>
              <a:t>The approach applied gives </a:t>
            </a:r>
            <a:r>
              <a:rPr lang="en-US" sz="1600" u="sng" dirty="0"/>
              <a:t>good results</a:t>
            </a:r>
            <a:r>
              <a:rPr lang="en-US" sz="1600" dirty="0"/>
              <a:t>. </a:t>
            </a:r>
          </a:p>
          <a:p>
            <a:endParaRPr lang="en-US" sz="1600" dirty="0"/>
          </a:p>
          <a:p>
            <a:r>
              <a:rPr lang="en-US" sz="1600" dirty="0"/>
              <a:t>In particular, </a:t>
            </a:r>
            <a:endParaRPr sz="1600" dirty="0"/>
          </a:p>
        </p:txBody>
      </p:sp>
    </p:spTree>
    <p:extLst>
      <p:ext uri="{BB962C8B-B14F-4D97-AF65-F5344CB8AC3E}">
        <p14:creationId xmlns:p14="http://schemas.microsoft.com/office/powerpoint/2010/main" val="2933212610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Rectangle 5"/>
          <p:cNvSpPr/>
          <p:nvPr/>
        </p:nvSpPr>
        <p:spPr>
          <a:xfrm>
            <a:off x="-142160" y="2595884"/>
            <a:ext cx="12329065" cy="2759671"/>
          </a:xfrm>
          <a:prstGeom prst="rect">
            <a:avLst/>
          </a:prstGeom>
          <a:solidFill>
            <a:srgbClr val="CC0001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98" name="TextBox 4"/>
          <p:cNvSpPr txBox="1"/>
          <p:nvPr/>
        </p:nvSpPr>
        <p:spPr>
          <a:xfrm>
            <a:off x="861408" y="2745286"/>
            <a:ext cx="4071076" cy="12003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>
            <a:lvl1pPr>
              <a:defRPr sz="870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rPr sz="7200" dirty="0"/>
              <a:t>Thank You</a:t>
            </a:r>
          </a:p>
        </p:txBody>
      </p:sp>
      <p:pic>
        <p:nvPicPr>
          <p:cNvPr id="4" name="Segnaposto immagine 3">
            <a:extLst>
              <a:ext uri="{FF2B5EF4-FFF2-40B4-BE49-F238E27FC236}">
                <a16:creationId xmlns:a16="http://schemas.microsoft.com/office/drawing/2014/main" id="{BBC6FAC9-1071-4827-841D-6ECF9760C484}"/>
              </a:ext>
            </a:extLst>
          </p:cNvPr>
          <p:cNvPicPr>
            <a:picLocks noGrp="1" noChangeAspect="1"/>
          </p:cNvPicPr>
          <p:nvPr>
            <p:ph type="pic" sz="half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11" r="13611"/>
          <a:stretch/>
        </p:blipFill>
        <p:spPr>
          <a:xfrm>
            <a:off x="6850824" y="534011"/>
            <a:ext cx="4213818" cy="5789978"/>
          </a:xfrm>
        </p:spPr>
      </p:pic>
      <p:sp>
        <p:nvSpPr>
          <p:cNvPr id="8" name="TextBox 14">
            <a:extLst>
              <a:ext uri="{FF2B5EF4-FFF2-40B4-BE49-F238E27FC236}">
                <a16:creationId xmlns:a16="http://schemas.microsoft.com/office/drawing/2014/main" id="{90908CF4-6984-45DA-BDB1-EA008A628C39}"/>
              </a:ext>
            </a:extLst>
          </p:cNvPr>
          <p:cNvSpPr txBox="1"/>
          <p:nvPr/>
        </p:nvSpPr>
        <p:spPr>
          <a:xfrm>
            <a:off x="861408" y="4263476"/>
            <a:ext cx="3237423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tIns="45719" rIns="45719" bIns="45719" numCol="1" anchor="t">
            <a:spAutoFit/>
          </a:bodyPr>
          <a:lstStyle>
            <a:lvl1pPr>
              <a:defRPr sz="1400" spc="3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r>
              <a:rPr lang="it-IT" dirty="0"/>
              <a:t>Christian Uccheddu - 800428</a:t>
            </a:r>
          </a:p>
          <a:p>
            <a:r>
              <a:rPr lang="it-IT" dirty="0"/>
              <a:t>Federico De Servi - 812166</a:t>
            </a:r>
            <a:endParaRPr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4E57EC21-BDAC-4F2F-A326-C637D38A17B9}"/>
              </a:ext>
            </a:extLst>
          </p:cNvPr>
          <p:cNvSpPr txBox="1"/>
          <p:nvPr/>
        </p:nvSpPr>
        <p:spPr>
          <a:xfrm>
            <a:off x="7060093" y="6033411"/>
            <a:ext cx="6097464" cy="16927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it-IT" sz="500" dirty="0">
                <a:solidFill>
                  <a:schemeClr val="bg1">
                    <a:lumMod val="75000"/>
                  </a:schemeClr>
                </a:solidFill>
              </a:rPr>
              <a:t>Image </a:t>
            </a:r>
            <a:r>
              <a:rPr lang="it-IT" sz="500" dirty="0" err="1">
                <a:solidFill>
                  <a:schemeClr val="bg1">
                    <a:lumMod val="75000"/>
                  </a:schemeClr>
                </a:solidFill>
              </a:rPr>
              <a:t>taken</a:t>
            </a:r>
            <a:r>
              <a:rPr lang="it-IT" sz="500" dirty="0">
                <a:solidFill>
                  <a:schemeClr val="bg1">
                    <a:lumMod val="75000"/>
                  </a:schemeClr>
                </a:solidFill>
              </a:rPr>
              <a:t> from CNN </a:t>
            </a:r>
            <a:r>
              <a:rPr lang="it-IT" sz="500" dirty="0" err="1">
                <a:solidFill>
                  <a:schemeClr val="bg1">
                    <a:lumMod val="75000"/>
                  </a:schemeClr>
                </a:solidFill>
              </a:rPr>
              <a:t>twitter</a:t>
            </a:r>
            <a:r>
              <a:rPr lang="it-IT" sz="5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it-IT" sz="500" dirty="0" err="1">
                <a:solidFill>
                  <a:schemeClr val="bg1">
                    <a:lumMod val="75000"/>
                  </a:schemeClr>
                </a:solidFill>
              </a:rPr>
              <a:t>profile</a:t>
            </a:r>
            <a:endParaRPr lang="it-IT" sz="5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9" name="Immagine 8" descr="Immagine che contiene testo&#10;&#10;Descrizione generata automaticamente">
            <a:extLst>
              <a:ext uri="{FF2B5EF4-FFF2-40B4-BE49-F238E27FC236}">
                <a16:creationId xmlns:a16="http://schemas.microsoft.com/office/drawing/2014/main" id="{22CB0F86-B857-4C60-A8ED-EA9F9A0EFF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099" y="358064"/>
            <a:ext cx="1638110" cy="543229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64C7DC46-5380-4D7B-8E96-FB87F7D4EC5B}"/>
              </a:ext>
            </a:extLst>
          </p:cNvPr>
          <p:cNvSpPr/>
          <p:nvPr/>
        </p:nvSpPr>
        <p:spPr>
          <a:xfrm>
            <a:off x="0" y="0"/>
            <a:ext cx="5477800" cy="6858000"/>
          </a:xfrm>
          <a:prstGeom prst="rect">
            <a:avLst/>
          </a:prstGeom>
          <a:solidFill>
            <a:srgbClr val="FFFFF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it-IT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3" name="Immagine 2" descr="Immagine che contiene testo&#10;&#10;Descrizione generata automaticamente">
            <a:extLst>
              <a:ext uri="{FF2B5EF4-FFF2-40B4-BE49-F238E27FC236}">
                <a16:creationId xmlns:a16="http://schemas.microsoft.com/office/drawing/2014/main" id="{BB9DD561-EA88-4925-A078-DDE0F442D2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3889"/>
            <a:ext cx="5477800" cy="655022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8D22E49-36C9-4FDD-AC98-B506103FD91C}"/>
              </a:ext>
            </a:extLst>
          </p:cNvPr>
          <p:cNvSpPr/>
          <p:nvPr/>
        </p:nvSpPr>
        <p:spPr>
          <a:xfrm flipH="1">
            <a:off x="734513" y="673210"/>
            <a:ext cx="3307019" cy="1285701"/>
          </a:xfrm>
          <a:prstGeom prst="rect">
            <a:avLst/>
          </a:prstGeom>
          <a:solidFill>
            <a:srgbClr val="CC0001"/>
          </a:solidFill>
          <a:ln w="12700">
            <a:miter lim="400000"/>
          </a:ln>
        </p:spPr>
        <p:txBody>
          <a:bodyPr lIns="45719" rIns="45719"/>
          <a:lstStyle/>
          <a:p>
            <a:r>
              <a:rPr lang="it-IT" dirty="0"/>
              <a:t>   </a:t>
            </a:r>
            <a:endParaRPr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D142950-86D7-4CE7-B724-C21F6D3BF783}"/>
              </a:ext>
            </a:extLst>
          </p:cNvPr>
          <p:cNvSpPr/>
          <p:nvPr/>
        </p:nvSpPr>
        <p:spPr>
          <a:xfrm flipH="1">
            <a:off x="6016197" y="2429103"/>
            <a:ext cx="5631117" cy="1999793"/>
          </a:xfrm>
          <a:prstGeom prst="rect">
            <a:avLst/>
          </a:prstGeom>
          <a:solidFill>
            <a:srgbClr val="CC0001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54" name="Rectangle 5"/>
          <p:cNvSpPr txBox="1"/>
          <p:nvPr/>
        </p:nvSpPr>
        <p:spPr>
          <a:xfrm flipH="1">
            <a:off x="6473396" y="2771086"/>
            <a:ext cx="4653625" cy="11218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>
            <a:lvl1pPr algn="just">
              <a:lnSpc>
                <a:spcPct val="150000"/>
              </a:lnSpc>
              <a:defRPr sz="900">
                <a:solidFill>
                  <a:srgbClr val="808080"/>
                </a:solidFill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algn="ctr"/>
            <a:r>
              <a:rPr lang="it-IT" sz="2400" dirty="0">
                <a:solidFill>
                  <a:schemeClr val="bg1"/>
                </a:solidFill>
              </a:rPr>
              <a:t>Create </a:t>
            </a:r>
            <a:r>
              <a:rPr lang="it-IT" sz="2400" dirty="0" err="1">
                <a:solidFill>
                  <a:schemeClr val="bg1"/>
                </a:solidFill>
              </a:rPr>
              <a:t>summaries</a:t>
            </a:r>
            <a:r>
              <a:rPr lang="it-IT" sz="2400" dirty="0">
                <a:solidFill>
                  <a:schemeClr val="bg1"/>
                </a:solidFill>
              </a:rPr>
              <a:t> from the CNN stories dataset</a:t>
            </a:r>
            <a:endParaRPr sz="2400" dirty="0">
              <a:solidFill>
                <a:schemeClr val="bg1"/>
              </a:solidFill>
            </a:endParaRPr>
          </a:p>
        </p:txBody>
      </p:sp>
      <p:sp>
        <p:nvSpPr>
          <p:cNvPr id="355" name="TextBox 6"/>
          <p:cNvSpPr txBox="1"/>
          <p:nvPr/>
        </p:nvSpPr>
        <p:spPr>
          <a:xfrm flipH="1">
            <a:off x="1117734" y="900563"/>
            <a:ext cx="2467981" cy="8309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4800">
                <a:solidFill>
                  <a:srgbClr val="1E1E1E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rPr lang="it-IT" dirty="0" err="1">
                <a:solidFill>
                  <a:schemeClr val="bg1"/>
                </a:solidFill>
              </a:rPr>
              <a:t>Objective</a:t>
            </a:r>
            <a:endParaRPr dirty="0">
              <a:solidFill>
                <a:schemeClr val="bg1"/>
              </a:solidFill>
            </a:endParaRPr>
          </a:p>
        </p:txBody>
      </p:sp>
      <p:cxnSp>
        <p:nvCxnSpPr>
          <p:cNvPr id="4" name="Connettore 2 3">
            <a:extLst>
              <a:ext uri="{FF2B5EF4-FFF2-40B4-BE49-F238E27FC236}">
                <a16:creationId xmlns:a16="http://schemas.microsoft.com/office/drawing/2014/main" id="{9794FF03-AD26-4C19-9362-5311D4078DB7}"/>
              </a:ext>
            </a:extLst>
          </p:cNvPr>
          <p:cNvCxnSpPr>
            <a:cxnSpLocks/>
          </p:cNvCxnSpPr>
          <p:nvPr/>
        </p:nvCxnSpPr>
        <p:spPr>
          <a:xfrm>
            <a:off x="3886200" y="1846385"/>
            <a:ext cx="2129997" cy="582718"/>
          </a:xfrm>
          <a:prstGeom prst="straightConnector1">
            <a:avLst/>
          </a:prstGeom>
          <a:ln w="57150">
            <a:solidFill>
              <a:srgbClr val="CC000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1AE2CE8B-E006-4D41-A7A3-E0223F7629FA}"/>
              </a:ext>
            </a:extLst>
          </p:cNvPr>
          <p:cNvSpPr txBox="1"/>
          <p:nvPr/>
        </p:nvSpPr>
        <p:spPr>
          <a:xfrm>
            <a:off x="94517" y="6534835"/>
            <a:ext cx="6097464" cy="16927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it-IT" sz="500" dirty="0">
                <a:solidFill>
                  <a:schemeClr val="bg1">
                    <a:lumMod val="75000"/>
                  </a:schemeClr>
                </a:solidFill>
              </a:rPr>
              <a:t>Image from cnn.com</a:t>
            </a:r>
          </a:p>
        </p:txBody>
      </p:sp>
    </p:spTree>
    <p:extLst>
      <p:ext uri="{BB962C8B-B14F-4D97-AF65-F5344CB8AC3E}">
        <p14:creationId xmlns:p14="http://schemas.microsoft.com/office/powerpoint/2010/main" val="2090360757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Rectangle 2"/>
          <p:cNvSpPr txBox="1"/>
          <p:nvPr/>
        </p:nvSpPr>
        <p:spPr>
          <a:xfrm>
            <a:off x="944732" y="1288431"/>
            <a:ext cx="10497483" cy="18866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>
            <a:lvl1pPr algn="just">
              <a:lnSpc>
                <a:spcPct val="150000"/>
              </a:lnSpc>
              <a:defRPr sz="900">
                <a:solidFill>
                  <a:srgbClr val="FFFFFF"/>
                </a:solidFill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algn="ctr"/>
            <a:r>
              <a:rPr lang="en-US" sz="1600" dirty="0">
                <a:solidFill>
                  <a:schemeClr val="tx1"/>
                </a:solidFill>
              </a:rPr>
              <a:t>The dataset was taken from </a:t>
            </a:r>
            <a:r>
              <a:rPr lang="en-US" sz="1600" u="sng" dirty="0">
                <a:solidFill>
                  <a:schemeClr val="tx1"/>
                </a:solidFill>
              </a:rPr>
              <a:t>the DeepMind Q&amp;A Dataset</a:t>
            </a:r>
            <a:r>
              <a:rPr lang="en-US" sz="1600" dirty="0">
                <a:solidFill>
                  <a:schemeClr val="tx1"/>
                </a:solidFill>
              </a:rPr>
              <a:t> and can be found at this </a:t>
            </a:r>
            <a:r>
              <a:rPr lang="en-US" sz="1600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</a:t>
            </a:r>
            <a:r>
              <a:rPr lang="en-US" sz="1600" dirty="0">
                <a:solidFill>
                  <a:schemeClr val="tx1"/>
                </a:solidFill>
              </a:rPr>
              <a:t>. The dataset presented some issues that had to be solved before applying our models:</a:t>
            </a:r>
          </a:p>
          <a:p>
            <a:pPr marL="228600" indent="-228600" algn="ctr">
              <a:buAutoNum type="arabicParenR"/>
            </a:pPr>
            <a:r>
              <a:rPr lang="en-US" sz="1600" dirty="0">
                <a:solidFill>
                  <a:schemeClr val="tx1"/>
                </a:solidFill>
              </a:rPr>
              <a:t>Each story presented more than one summary</a:t>
            </a:r>
          </a:p>
          <a:p>
            <a:pPr marL="228600" indent="-228600" algn="ctr">
              <a:buAutoNum type="arabicParenR"/>
            </a:pPr>
            <a:r>
              <a:rPr lang="en-US" sz="1600" dirty="0">
                <a:solidFill>
                  <a:schemeClr val="tx1"/>
                </a:solidFill>
              </a:rPr>
              <a:t>The text was taken from the CNN website, so it contained abbreviations, html symbols, contractions, non alphabetic characters, </a:t>
            </a:r>
            <a:r>
              <a:rPr lang="en-US" sz="1600" dirty="0" err="1">
                <a:solidFill>
                  <a:schemeClr val="tx1"/>
                </a:solidFill>
              </a:rPr>
              <a:t>etc</a:t>
            </a:r>
            <a:r>
              <a:rPr lang="en-US" sz="1600" dirty="0">
                <a:solidFill>
                  <a:schemeClr val="tx1"/>
                </a:solidFill>
              </a:rPr>
              <a:t>… and was not suitable as input for our Summarization model</a:t>
            </a:r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16724CC2-8A2D-42E6-B858-A4652105D42A}"/>
              </a:ext>
            </a:extLst>
          </p:cNvPr>
          <p:cNvSpPr/>
          <p:nvPr/>
        </p:nvSpPr>
        <p:spPr>
          <a:xfrm flipH="1">
            <a:off x="4539964" y="211029"/>
            <a:ext cx="3307019" cy="879217"/>
          </a:xfrm>
          <a:prstGeom prst="rect">
            <a:avLst/>
          </a:prstGeom>
          <a:solidFill>
            <a:srgbClr val="CC0001"/>
          </a:solidFill>
          <a:ln w="12700">
            <a:miter lim="400000"/>
          </a:ln>
        </p:spPr>
        <p:txBody>
          <a:bodyPr lIns="45719" rIns="45719"/>
          <a:lstStyle/>
          <a:p>
            <a:r>
              <a:rPr lang="it-IT" dirty="0"/>
              <a:t>   </a:t>
            </a:r>
            <a:endParaRPr dirty="0"/>
          </a:p>
        </p:txBody>
      </p:sp>
      <p:sp>
        <p:nvSpPr>
          <p:cNvPr id="8" name="TextBox 5">
            <a:extLst>
              <a:ext uri="{FF2B5EF4-FFF2-40B4-BE49-F238E27FC236}">
                <a16:creationId xmlns:a16="http://schemas.microsoft.com/office/drawing/2014/main" id="{2D7E1F90-7546-4231-8DCD-7A9B5FD8F7D6}"/>
              </a:ext>
            </a:extLst>
          </p:cNvPr>
          <p:cNvSpPr txBox="1"/>
          <p:nvPr/>
        </p:nvSpPr>
        <p:spPr>
          <a:xfrm>
            <a:off x="4661324" y="336458"/>
            <a:ext cx="3064298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360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rPr lang="it-IT" dirty="0" err="1"/>
              <a:t>Original</a:t>
            </a:r>
            <a:r>
              <a:rPr lang="it-IT" dirty="0"/>
              <a:t> dataset</a:t>
            </a:r>
            <a:endParaRPr dirty="0"/>
          </a:p>
        </p:txBody>
      </p:sp>
      <p:pic>
        <p:nvPicPr>
          <p:cNvPr id="3" name="Immagine 2" descr="Immagine che contiene testo&#10;&#10;Descrizione generata automaticamente">
            <a:extLst>
              <a:ext uri="{FF2B5EF4-FFF2-40B4-BE49-F238E27FC236}">
                <a16:creationId xmlns:a16="http://schemas.microsoft.com/office/drawing/2014/main" id="{605B9B0C-79BB-4888-AF63-2F7F355060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733" y="4289340"/>
            <a:ext cx="10497483" cy="1692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109652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Rectangle 5"/>
          <p:cNvSpPr/>
          <p:nvPr/>
        </p:nvSpPr>
        <p:spPr>
          <a:xfrm>
            <a:off x="1" y="0"/>
            <a:ext cx="6240886" cy="6858000"/>
          </a:xfrm>
          <a:prstGeom prst="rect">
            <a:avLst/>
          </a:prstGeom>
          <a:solidFill>
            <a:srgbClr val="1E1E1E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" name="Rectangle 2">
            <a:extLst>
              <a:ext uri="{FF2B5EF4-FFF2-40B4-BE49-F238E27FC236}">
                <a16:creationId xmlns:a16="http://schemas.microsoft.com/office/drawing/2014/main" id="{20666E64-E24F-49CA-A8DD-262D268D3F2E}"/>
              </a:ext>
            </a:extLst>
          </p:cNvPr>
          <p:cNvSpPr txBox="1"/>
          <p:nvPr/>
        </p:nvSpPr>
        <p:spPr>
          <a:xfrm>
            <a:off x="337797" y="1305149"/>
            <a:ext cx="5426697" cy="45708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>
            <a:lvl1pPr algn="just">
              <a:lnSpc>
                <a:spcPct val="150000"/>
              </a:lnSpc>
              <a:defRPr sz="900">
                <a:solidFill>
                  <a:srgbClr val="FFFFFF"/>
                </a:solidFill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r>
              <a:rPr lang="en-US" sz="1400" dirty="0"/>
              <a:t>The solutions that had been applied were: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Each row now contained one story and one summary. This meant repeating the stories where necessary.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Normalization</a:t>
            </a:r>
          </a:p>
          <a:p>
            <a:pPr marL="342900" indent="-342900">
              <a:buFont typeface="+mj-lt"/>
              <a:buAutoNum type="arabicPeriod"/>
            </a:pPr>
            <a:endParaRPr lang="en-US" sz="1400" dirty="0"/>
          </a:p>
          <a:p>
            <a:pPr marL="342900" indent="-342900">
              <a:buFont typeface="+mj-lt"/>
              <a:buAutoNum type="arabicPeriod"/>
            </a:pPr>
            <a:endParaRPr lang="en-US" sz="1400" dirty="0"/>
          </a:p>
          <a:p>
            <a:pPr marL="342900" indent="-342900">
              <a:buFont typeface="+mj-lt"/>
              <a:buAutoNum type="arabicPeriod"/>
            </a:pPr>
            <a:endParaRPr lang="en-US" sz="1400" dirty="0"/>
          </a:p>
          <a:p>
            <a:pPr marL="342900" indent="-342900">
              <a:buFont typeface="+mj-lt"/>
              <a:buAutoNum type="arabicPeriod"/>
            </a:pPr>
            <a:endParaRPr lang="en-US" sz="1400" dirty="0"/>
          </a:p>
          <a:p>
            <a:pPr marL="342900" indent="-342900">
              <a:buFont typeface="+mj-lt"/>
              <a:buAutoNum type="arabicPeriod"/>
            </a:pPr>
            <a:endParaRPr lang="en-US" sz="1400" dirty="0"/>
          </a:p>
          <a:p>
            <a:pPr marL="342900" indent="-342900">
              <a:buFont typeface="+mj-lt"/>
              <a:buAutoNum type="arabicPeriod"/>
            </a:pPr>
            <a:endParaRPr lang="en-US" sz="1400" dirty="0"/>
          </a:p>
          <a:p>
            <a:pPr marL="342900" indent="-342900">
              <a:buFont typeface="+mj-lt"/>
              <a:buAutoNum type="arabicPeriod"/>
            </a:pPr>
            <a:endParaRPr lang="en-US" sz="1400" dirty="0"/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Lemmatization</a:t>
            </a:r>
          </a:p>
          <a:p>
            <a:pPr marL="342900" indent="-342900">
              <a:buFont typeface="+mj-lt"/>
              <a:buAutoNum type="arabicPeriod"/>
            </a:pPr>
            <a:endParaRPr lang="en-US" sz="1400" dirty="0"/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Tokenization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0D626FBD-3259-474B-8F00-564D7385271F}"/>
              </a:ext>
            </a:extLst>
          </p:cNvPr>
          <p:cNvSpPr/>
          <p:nvPr/>
        </p:nvSpPr>
        <p:spPr>
          <a:xfrm flipH="1">
            <a:off x="248304" y="264752"/>
            <a:ext cx="2000957" cy="799117"/>
          </a:xfrm>
          <a:prstGeom prst="rect">
            <a:avLst/>
          </a:prstGeom>
          <a:solidFill>
            <a:srgbClr val="CC0001"/>
          </a:solidFill>
          <a:ln w="12700">
            <a:miter lim="400000"/>
          </a:ln>
        </p:spPr>
        <p:txBody>
          <a:bodyPr lIns="45719" rIns="45719"/>
          <a:lstStyle/>
          <a:p>
            <a:r>
              <a:rPr lang="it-IT" dirty="0"/>
              <a:t>   </a:t>
            </a:r>
            <a:endParaRPr dirty="0"/>
          </a:p>
        </p:txBody>
      </p:sp>
      <p:sp>
        <p:nvSpPr>
          <p:cNvPr id="10" name="TextBox 5">
            <a:extLst>
              <a:ext uri="{FF2B5EF4-FFF2-40B4-BE49-F238E27FC236}">
                <a16:creationId xmlns:a16="http://schemas.microsoft.com/office/drawing/2014/main" id="{1C768714-9359-4798-9B60-BE4421470C89}"/>
              </a:ext>
            </a:extLst>
          </p:cNvPr>
          <p:cNvSpPr txBox="1"/>
          <p:nvPr/>
        </p:nvSpPr>
        <p:spPr>
          <a:xfrm>
            <a:off x="337797" y="336458"/>
            <a:ext cx="1821972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360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rPr lang="it-IT" dirty="0"/>
              <a:t>Solutions</a:t>
            </a:r>
            <a:endParaRPr dirty="0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049F9AC0-F51F-4D81-B225-1790CF4832DE}"/>
              </a:ext>
            </a:extLst>
          </p:cNvPr>
          <p:cNvSpPr txBox="1"/>
          <p:nvPr/>
        </p:nvSpPr>
        <p:spPr>
          <a:xfrm>
            <a:off x="6822831" y="2485665"/>
            <a:ext cx="4619384" cy="13392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>
            <a:lvl1pPr algn="just">
              <a:lnSpc>
                <a:spcPct val="150000"/>
              </a:lnSpc>
              <a:defRPr sz="900">
                <a:solidFill>
                  <a:srgbClr val="FFFFFF"/>
                </a:solidFill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algn="ctr"/>
            <a:r>
              <a:rPr lang="en-US" sz="1400" dirty="0">
                <a:solidFill>
                  <a:schemeClr val="tx1"/>
                </a:solidFill>
              </a:rPr>
              <a:t>Additional preprocessing steps required by the nature of the problem and of the model used are applied, like: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Adding start and stop tokens at the beginning and at the end of each summary</a:t>
            </a:r>
          </a:p>
        </p:txBody>
      </p:sp>
      <p:sp>
        <p:nvSpPr>
          <p:cNvPr id="9" name="TextBox 5">
            <a:extLst>
              <a:ext uri="{FF2B5EF4-FFF2-40B4-BE49-F238E27FC236}">
                <a16:creationId xmlns:a16="http://schemas.microsoft.com/office/drawing/2014/main" id="{D8A4FC2A-88EE-415F-BB79-BCDB5AC1BA21}"/>
              </a:ext>
            </a:extLst>
          </p:cNvPr>
          <p:cNvSpPr txBox="1"/>
          <p:nvPr/>
        </p:nvSpPr>
        <p:spPr>
          <a:xfrm>
            <a:off x="7575527" y="1403258"/>
            <a:ext cx="3113992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360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rPr lang="it-IT" dirty="0" err="1">
                <a:solidFill>
                  <a:schemeClr val="tx1"/>
                </a:solidFill>
              </a:rPr>
              <a:t>Additional</a:t>
            </a:r>
            <a:r>
              <a:rPr lang="it-IT" dirty="0">
                <a:solidFill>
                  <a:schemeClr val="tx1"/>
                </a:solidFill>
              </a:rPr>
              <a:t> steps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976639CC-B89E-447D-953F-94D73095A8FD}"/>
              </a:ext>
            </a:extLst>
          </p:cNvPr>
          <p:cNvSpPr txBox="1"/>
          <p:nvPr/>
        </p:nvSpPr>
        <p:spPr>
          <a:xfrm>
            <a:off x="749785" y="2670523"/>
            <a:ext cx="3888372" cy="23087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>
            <a:lvl1pPr algn="just">
              <a:lnSpc>
                <a:spcPct val="150000"/>
              </a:lnSpc>
              <a:defRPr sz="900">
                <a:solidFill>
                  <a:srgbClr val="FFFFFF"/>
                </a:solidFill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marL="342900" indent="-342900">
              <a:buFont typeface="+mj-lt"/>
              <a:buAutoNum type="arabicPeriod"/>
            </a:pPr>
            <a:r>
              <a:rPr lang="en-US" sz="1400" dirty="0"/>
              <a:t>Non-ascii characters removal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All to lowercase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Punctuation removal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Numbers removal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Contractions mapping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Stop-words removal</a:t>
            </a:r>
          </a:p>
          <a:p>
            <a:pPr marL="342900" indent="-342900">
              <a:buFont typeface="+mj-lt"/>
              <a:buAutoNum type="arabicPeriod"/>
            </a:pPr>
            <a:endParaRPr lang="en-US" sz="1400" dirty="0"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Rectangle 2"/>
          <p:cNvSpPr txBox="1"/>
          <p:nvPr/>
        </p:nvSpPr>
        <p:spPr>
          <a:xfrm>
            <a:off x="944732" y="1288431"/>
            <a:ext cx="10497483" cy="4093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 algn="just">
              <a:lnSpc>
                <a:spcPct val="150000"/>
              </a:lnSpc>
              <a:defRPr sz="900">
                <a:solidFill>
                  <a:srgbClr val="FFFFFF"/>
                </a:solidFill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algn="ctr"/>
            <a:r>
              <a:rPr lang="en-US" sz="1600" dirty="0">
                <a:solidFill>
                  <a:schemeClr val="tx1"/>
                </a:solidFill>
              </a:rPr>
              <a:t>Here is the resulting dataset after all the preprocessing steps:</a:t>
            </a:r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16724CC2-8A2D-42E6-B858-A4652105D42A}"/>
              </a:ext>
            </a:extLst>
          </p:cNvPr>
          <p:cNvSpPr/>
          <p:nvPr/>
        </p:nvSpPr>
        <p:spPr>
          <a:xfrm flipH="1">
            <a:off x="4432182" y="211029"/>
            <a:ext cx="3522583" cy="879217"/>
          </a:xfrm>
          <a:prstGeom prst="rect">
            <a:avLst/>
          </a:prstGeom>
          <a:solidFill>
            <a:srgbClr val="CC0001"/>
          </a:solidFill>
          <a:ln w="12700">
            <a:miter lim="400000"/>
          </a:ln>
        </p:spPr>
        <p:txBody>
          <a:bodyPr lIns="45719" rIns="45719"/>
          <a:lstStyle/>
          <a:p>
            <a:r>
              <a:rPr lang="it-IT" dirty="0"/>
              <a:t>   </a:t>
            </a:r>
            <a:endParaRPr dirty="0"/>
          </a:p>
        </p:txBody>
      </p:sp>
      <p:sp>
        <p:nvSpPr>
          <p:cNvPr id="8" name="TextBox 5">
            <a:extLst>
              <a:ext uri="{FF2B5EF4-FFF2-40B4-BE49-F238E27FC236}">
                <a16:creationId xmlns:a16="http://schemas.microsoft.com/office/drawing/2014/main" id="{2D7E1F90-7546-4231-8DCD-7A9B5FD8F7D6}"/>
              </a:ext>
            </a:extLst>
          </p:cNvPr>
          <p:cNvSpPr txBox="1"/>
          <p:nvPr/>
        </p:nvSpPr>
        <p:spPr>
          <a:xfrm>
            <a:off x="4529878" y="336458"/>
            <a:ext cx="3327191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60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rPr lang="it-IT" dirty="0" err="1"/>
              <a:t>Resulting</a:t>
            </a:r>
            <a:r>
              <a:rPr lang="it-IT" dirty="0"/>
              <a:t> dataset</a:t>
            </a:r>
            <a:endParaRPr dirty="0"/>
          </a:p>
        </p:txBody>
      </p:sp>
      <p:pic>
        <p:nvPicPr>
          <p:cNvPr id="4" name="Immagine 3" descr="Immagine che contiene testo&#10;&#10;Descrizione generata automaticamente">
            <a:extLst>
              <a:ext uri="{FF2B5EF4-FFF2-40B4-BE49-F238E27FC236}">
                <a16:creationId xmlns:a16="http://schemas.microsoft.com/office/drawing/2014/main" id="{AFCA21DE-0203-4692-B515-4AA069321B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442" y="2346743"/>
            <a:ext cx="10917115" cy="3377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782963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Rectangle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E1E1E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31" name="Rectangle 2"/>
          <p:cNvSpPr txBox="1"/>
          <p:nvPr/>
        </p:nvSpPr>
        <p:spPr>
          <a:xfrm>
            <a:off x="359926" y="1805592"/>
            <a:ext cx="5286894" cy="7786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>
            <a:lvl1pPr algn="just">
              <a:lnSpc>
                <a:spcPct val="150000"/>
              </a:lnSpc>
              <a:defRPr sz="900">
                <a:solidFill>
                  <a:srgbClr val="FFFFFF"/>
                </a:solidFill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r>
              <a:rPr lang="en-US" sz="1600" dirty="0"/>
              <a:t>First, we selected a max length of text to take and a max summary length based on the distribution of the data.</a:t>
            </a:r>
            <a:endParaRPr sz="16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73B7E4A-CD4F-463A-B0FD-2EF6E69FCD79}"/>
              </a:ext>
            </a:extLst>
          </p:cNvPr>
          <p:cNvSpPr/>
          <p:nvPr/>
        </p:nvSpPr>
        <p:spPr>
          <a:xfrm flipH="1">
            <a:off x="384720" y="315841"/>
            <a:ext cx="5286893" cy="1354001"/>
          </a:xfrm>
          <a:prstGeom prst="rect">
            <a:avLst/>
          </a:prstGeom>
          <a:solidFill>
            <a:srgbClr val="CC0001"/>
          </a:solidFill>
          <a:ln w="12700">
            <a:miter lim="400000"/>
          </a:ln>
        </p:spPr>
        <p:txBody>
          <a:bodyPr lIns="45719" rIns="45719"/>
          <a:lstStyle/>
          <a:p>
            <a:r>
              <a:rPr lang="it-IT" dirty="0"/>
              <a:t>   </a:t>
            </a:r>
            <a:endParaRPr dirty="0"/>
          </a:p>
        </p:txBody>
      </p:sp>
      <p:sp>
        <p:nvSpPr>
          <p:cNvPr id="8" name="TextBox 5">
            <a:extLst>
              <a:ext uri="{FF2B5EF4-FFF2-40B4-BE49-F238E27FC236}">
                <a16:creationId xmlns:a16="http://schemas.microsoft.com/office/drawing/2014/main" id="{2D7E1F90-7546-4231-8DCD-7A9B5FD8F7D6}"/>
              </a:ext>
            </a:extLst>
          </p:cNvPr>
          <p:cNvSpPr txBox="1"/>
          <p:nvPr/>
        </p:nvSpPr>
        <p:spPr>
          <a:xfrm>
            <a:off x="504325" y="385824"/>
            <a:ext cx="5591675" cy="17543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>
            <a:lvl1pPr>
              <a:defRPr sz="360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rPr lang="it-IT" dirty="0" err="1"/>
              <a:t>Methodological</a:t>
            </a:r>
            <a:r>
              <a:rPr lang="it-IT" dirty="0"/>
              <a:t> </a:t>
            </a:r>
            <a:r>
              <a:rPr lang="it-IT" dirty="0" err="1"/>
              <a:t>approach</a:t>
            </a:r>
            <a:r>
              <a:rPr lang="it-IT" dirty="0"/>
              <a:t> and </a:t>
            </a:r>
            <a:r>
              <a:rPr lang="it-IT" dirty="0" err="1"/>
              <a:t>evaluation</a:t>
            </a:r>
            <a:endParaRPr lang="it-IT" dirty="0"/>
          </a:p>
          <a:p>
            <a:endParaRPr dirty="0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3CCB6209-3FCD-43F7-9025-9D5316D25660}"/>
              </a:ext>
            </a:extLst>
          </p:cNvPr>
          <p:cNvSpPr/>
          <p:nvPr/>
        </p:nvSpPr>
        <p:spPr>
          <a:xfrm>
            <a:off x="359926" y="2792649"/>
            <a:ext cx="5286894" cy="3502644"/>
          </a:xfrm>
          <a:prstGeom prst="rect">
            <a:avLst/>
          </a:prstGeom>
          <a:solidFill>
            <a:srgbClr val="FFFFF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it-IT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DD08FA2B-A1D9-49FE-B238-0A30C4DA7A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936" y="2822675"/>
            <a:ext cx="4848225" cy="3352800"/>
          </a:xfrm>
          <a:prstGeom prst="rect">
            <a:avLst/>
          </a:prstGeom>
        </p:spPr>
      </p:pic>
      <p:sp>
        <p:nvSpPr>
          <p:cNvPr id="11" name="Rectangle 2">
            <a:extLst>
              <a:ext uri="{FF2B5EF4-FFF2-40B4-BE49-F238E27FC236}">
                <a16:creationId xmlns:a16="http://schemas.microsoft.com/office/drawing/2014/main" id="{2DEE25DD-A4B1-4903-809A-EE68351B8707}"/>
              </a:ext>
            </a:extLst>
          </p:cNvPr>
          <p:cNvSpPr txBox="1"/>
          <p:nvPr/>
        </p:nvSpPr>
        <p:spPr>
          <a:xfrm>
            <a:off x="6309911" y="385824"/>
            <a:ext cx="5286894" cy="7786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>
            <a:lvl1pPr algn="just">
              <a:lnSpc>
                <a:spcPct val="150000"/>
              </a:lnSpc>
              <a:defRPr sz="900">
                <a:solidFill>
                  <a:srgbClr val="FFFFFF"/>
                </a:solidFill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r>
              <a:rPr lang="en-US" sz="1600" dirty="0"/>
              <a:t>Then we implemented an Abstractive Summarization model. DESCRIZIONE QUA</a:t>
            </a:r>
            <a:endParaRPr sz="1600" dirty="0"/>
          </a:p>
        </p:txBody>
      </p:sp>
    </p:spTree>
    <p:extLst>
      <p:ext uri="{BB962C8B-B14F-4D97-AF65-F5344CB8AC3E}">
        <p14:creationId xmlns:p14="http://schemas.microsoft.com/office/powerpoint/2010/main" val="487848631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Rectangle 5"/>
          <p:cNvSpPr/>
          <p:nvPr/>
        </p:nvSpPr>
        <p:spPr>
          <a:xfrm>
            <a:off x="1" y="0"/>
            <a:ext cx="6240886" cy="6858000"/>
          </a:xfrm>
          <a:prstGeom prst="rect">
            <a:avLst/>
          </a:prstGeom>
          <a:solidFill>
            <a:srgbClr val="1E1E1E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9A1D70F6-7B6C-44AA-AA6B-77ED02BEDC86}"/>
              </a:ext>
            </a:extLst>
          </p:cNvPr>
          <p:cNvSpPr txBox="1"/>
          <p:nvPr/>
        </p:nvSpPr>
        <p:spPr>
          <a:xfrm>
            <a:off x="337797" y="1422167"/>
            <a:ext cx="5426697" cy="44719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>
            <a:lvl1pPr algn="just">
              <a:lnSpc>
                <a:spcPct val="150000"/>
              </a:lnSpc>
              <a:defRPr sz="900">
                <a:solidFill>
                  <a:srgbClr val="FFFFFF"/>
                </a:solidFill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r>
              <a:rPr lang="en-US" sz="1600" dirty="0"/>
              <a:t>The model used is structurally simple.</a:t>
            </a:r>
          </a:p>
          <a:p>
            <a:r>
              <a:rPr lang="en-US" sz="1600" dirty="0"/>
              <a:t>The encoder is composed of an Embedding layer followed by a single LSTM layer.</a:t>
            </a:r>
          </a:p>
          <a:p>
            <a:r>
              <a:rPr lang="en-US" sz="1600" dirty="0"/>
              <a:t>The decoder is composed similarly to the encoder, with one Embedding and one LSTM layer.</a:t>
            </a:r>
          </a:p>
          <a:p>
            <a:r>
              <a:rPr lang="en-US" sz="1600" dirty="0"/>
              <a:t>Between the two, an Attention layer is placed. </a:t>
            </a:r>
          </a:p>
          <a:p>
            <a:r>
              <a:rPr lang="en-US" sz="1600" dirty="0"/>
              <a:t>Then, a Time-distributed Dense layer is added at the end.</a:t>
            </a:r>
          </a:p>
          <a:p>
            <a:endParaRPr lang="en-US" sz="1600" dirty="0"/>
          </a:p>
          <a:p>
            <a:r>
              <a:rPr lang="en-US" sz="1600" dirty="0"/>
              <a:t>Although the relatively simple structure, this model contained more than 10 Million parameters that had to be trained locally on our machines. This </a:t>
            </a:r>
            <a:r>
              <a:rPr lang="en-US" sz="1600" dirty="0" err="1"/>
              <a:t>explaines</a:t>
            </a:r>
            <a:r>
              <a:rPr lang="en-US" sz="1600" dirty="0"/>
              <a:t> why only 10 epochs has been used to train the model.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826A8C9-62D5-42FB-926F-B339372E77E7}"/>
              </a:ext>
            </a:extLst>
          </p:cNvPr>
          <p:cNvSpPr/>
          <p:nvPr/>
        </p:nvSpPr>
        <p:spPr>
          <a:xfrm flipH="1">
            <a:off x="364174" y="226827"/>
            <a:ext cx="2430890" cy="784689"/>
          </a:xfrm>
          <a:prstGeom prst="rect">
            <a:avLst/>
          </a:prstGeom>
          <a:solidFill>
            <a:srgbClr val="CC0001"/>
          </a:solidFill>
          <a:ln w="12700">
            <a:miter lim="400000"/>
          </a:ln>
        </p:spPr>
        <p:txBody>
          <a:bodyPr lIns="45719" rIns="45719"/>
          <a:lstStyle/>
          <a:p>
            <a:r>
              <a:rPr lang="it-IT" dirty="0"/>
              <a:t>   </a:t>
            </a:r>
            <a:endParaRPr dirty="0"/>
          </a:p>
        </p:txBody>
      </p:sp>
      <p:sp>
        <p:nvSpPr>
          <p:cNvPr id="10" name="TextBox 5">
            <a:extLst>
              <a:ext uri="{FF2B5EF4-FFF2-40B4-BE49-F238E27FC236}">
                <a16:creationId xmlns:a16="http://schemas.microsoft.com/office/drawing/2014/main" id="{1C768714-9359-4798-9B60-BE4421470C89}"/>
              </a:ext>
            </a:extLst>
          </p:cNvPr>
          <p:cNvSpPr txBox="1"/>
          <p:nvPr/>
        </p:nvSpPr>
        <p:spPr>
          <a:xfrm>
            <a:off x="503961" y="284691"/>
            <a:ext cx="2124939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360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rPr lang="it-IT" b="1" dirty="0"/>
              <a:t>The model</a:t>
            </a:r>
            <a:endParaRPr b="1" dirty="0"/>
          </a:p>
        </p:txBody>
      </p:sp>
      <p:pic>
        <p:nvPicPr>
          <p:cNvPr id="3" name="Immagine 2" descr="Immagine che contiene tavolo&#10;&#10;Descrizione generata automaticamente">
            <a:extLst>
              <a:ext uri="{FF2B5EF4-FFF2-40B4-BE49-F238E27FC236}">
                <a16:creationId xmlns:a16="http://schemas.microsoft.com/office/drawing/2014/main" id="{F2076EFF-3C87-4D6B-9471-F2DDB7A962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6870" y="1793623"/>
            <a:ext cx="5125477" cy="3270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882057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Rectangle 11"/>
          <p:cNvSpPr txBox="1"/>
          <p:nvPr/>
        </p:nvSpPr>
        <p:spPr>
          <a:xfrm>
            <a:off x="3153713" y="934519"/>
            <a:ext cx="5884575" cy="2706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lnSpc>
                <a:spcPct val="150000"/>
              </a:lnSpc>
              <a:defRPr sz="900">
                <a:solidFill>
                  <a:srgbClr val="A7A7A7"/>
                </a:solidFill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r>
              <a:rPr lang="it-IT" dirty="0"/>
              <a:t>The following </a:t>
            </a:r>
            <a:r>
              <a:rPr lang="it-IT" dirty="0" err="1"/>
              <a:t>graphs</a:t>
            </a:r>
            <a:r>
              <a:rPr lang="it-IT" dirty="0"/>
              <a:t> </a:t>
            </a:r>
            <a:r>
              <a:rPr lang="it-IT" dirty="0" err="1"/>
              <a:t>represent</a:t>
            </a:r>
            <a:r>
              <a:rPr lang="it-IT" dirty="0"/>
              <a:t> the </a:t>
            </a:r>
            <a:r>
              <a:rPr lang="it-IT" dirty="0" err="1"/>
              <a:t>loss</a:t>
            </a:r>
            <a:r>
              <a:rPr lang="it-IT" dirty="0"/>
              <a:t> </a:t>
            </a:r>
            <a:r>
              <a:rPr lang="it-IT" dirty="0" err="1"/>
              <a:t>function</a:t>
            </a:r>
            <a:r>
              <a:rPr lang="it-IT" dirty="0"/>
              <a:t> of the model</a:t>
            </a:r>
            <a:endParaRPr dirty="0"/>
          </a:p>
        </p:txBody>
      </p:sp>
      <p:sp>
        <p:nvSpPr>
          <p:cNvPr id="347" name="TextBox 12"/>
          <p:cNvSpPr txBox="1"/>
          <p:nvPr/>
        </p:nvSpPr>
        <p:spPr>
          <a:xfrm>
            <a:off x="5123697" y="288188"/>
            <a:ext cx="1435647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3600"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rPr lang="it-IT" dirty="0" err="1"/>
              <a:t>Results</a:t>
            </a:r>
            <a:endParaRPr dirty="0"/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TextBox 12"/>
          <p:cNvSpPr txBox="1"/>
          <p:nvPr/>
        </p:nvSpPr>
        <p:spPr>
          <a:xfrm>
            <a:off x="5123697" y="288188"/>
            <a:ext cx="1435647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3600"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rPr lang="it-IT" dirty="0" err="1"/>
              <a:t>Results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76706947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</TotalTime>
  <Words>383</Words>
  <Application>Microsoft Office PowerPoint</Application>
  <PresentationFormat>Widescreen</PresentationFormat>
  <Paragraphs>65</Paragraphs>
  <Slides>11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Lato Regular</vt:lpstr>
      <vt:lpstr>Montserrat</vt:lpstr>
      <vt:lpstr>Montserrat Bold</vt:lpstr>
      <vt:lpstr>Office Theme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Federico DeServi</dc:creator>
  <cp:lastModifiedBy>Federico</cp:lastModifiedBy>
  <cp:revision>36</cp:revision>
  <dcterms:modified xsi:type="dcterms:W3CDTF">2021-01-05T18:43:48Z</dcterms:modified>
</cp:coreProperties>
</file>