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5" r:id="rId3"/>
    <p:sldId id="302" r:id="rId4"/>
    <p:sldId id="260" r:id="rId5"/>
    <p:sldId id="311" r:id="rId6"/>
    <p:sldId id="301" r:id="rId7"/>
    <p:sldId id="304" r:id="rId8"/>
    <p:sldId id="312" r:id="rId9"/>
    <p:sldId id="261" r:id="rId10"/>
    <p:sldId id="314" r:id="rId11"/>
    <p:sldId id="310" r:id="rId12"/>
    <p:sldId id="299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CC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1" name="Shape 3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Freeform 8"/>
          <p:cNvSpPr>
            <a:spLocks noGrp="1"/>
          </p:cNvSpPr>
          <p:nvPr>
            <p:ph type="pic" sz="half" idx="13"/>
          </p:nvPr>
        </p:nvSpPr>
        <p:spPr>
          <a:xfrm>
            <a:off x="5163490" y="1346001"/>
            <a:ext cx="5107949" cy="416599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2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8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495675" y="1234168"/>
            <a:ext cx="5547225" cy="438013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4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/>
          <p:cNvSpPr>
            <a:spLocks noGrp="1"/>
          </p:cNvSpPr>
          <p:nvPr>
            <p:ph type="pic" sz="half" idx="13"/>
          </p:nvPr>
        </p:nvSpPr>
        <p:spPr>
          <a:xfrm>
            <a:off x="6850824" y="534011"/>
            <a:ext cx="4213818" cy="578997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Freeform 8"/>
          <p:cNvSpPr>
            <a:spLocks noGrp="1"/>
          </p:cNvSpPr>
          <p:nvPr>
            <p:ph type="pic" sz="half" idx="13"/>
          </p:nvPr>
        </p:nvSpPr>
        <p:spPr>
          <a:xfrm>
            <a:off x="1416476" y="1278530"/>
            <a:ext cx="4653698" cy="43009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Freeform 8"/>
          <p:cNvSpPr>
            <a:spLocks noGrp="1"/>
          </p:cNvSpPr>
          <p:nvPr>
            <p:ph type="pic" sz="half" idx="13"/>
          </p:nvPr>
        </p:nvSpPr>
        <p:spPr>
          <a:xfrm>
            <a:off x="2323674" y="2757394"/>
            <a:ext cx="7805819" cy="30839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s.nyu.edu/~kcho/DMQA/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5"/>
          <p:cNvSpPr/>
          <p:nvPr/>
        </p:nvSpPr>
        <p:spPr>
          <a:xfrm>
            <a:off x="408876" y="2438400"/>
            <a:ext cx="11022802" cy="3052699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8" name="Group 12"/>
          <p:cNvGrpSpPr/>
          <p:nvPr/>
        </p:nvGrpSpPr>
        <p:grpSpPr>
          <a:xfrm>
            <a:off x="760322" y="2746093"/>
            <a:ext cx="5723466" cy="2357385"/>
            <a:chOff x="1" y="0"/>
            <a:chExt cx="5723465" cy="1794595"/>
          </a:xfrm>
        </p:grpSpPr>
        <p:sp>
          <p:nvSpPr>
            <p:cNvPr id="315" name="TextBox 13"/>
            <p:cNvSpPr txBox="1"/>
            <p:nvPr/>
          </p:nvSpPr>
          <p:spPr>
            <a:xfrm>
              <a:off x="1" y="0"/>
              <a:ext cx="5723465" cy="1101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400" spc="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it-IT" dirty="0"/>
                <a:t>CNN STORY</a:t>
              </a:r>
            </a:p>
            <a:p>
              <a:r>
                <a:rPr lang="it-IT" dirty="0"/>
                <a:t>SUMMARIZATION</a:t>
              </a:r>
              <a:endParaRPr dirty="0"/>
            </a:p>
          </p:txBody>
        </p:sp>
        <p:sp>
          <p:nvSpPr>
            <p:cNvPr id="316" name="TextBox 14"/>
            <p:cNvSpPr txBox="1"/>
            <p:nvPr/>
          </p:nvSpPr>
          <p:spPr>
            <a:xfrm>
              <a:off x="1" y="1396287"/>
              <a:ext cx="3237422" cy="3983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 spc="3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r>
                <a:rPr lang="it-IT" dirty="0"/>
                <a:t>Christian Uccheddu - 800428</a:t>
              </a:r>
            </a:p>
            <a:p>
              <a:r>
                <a:rPr lang="it-IT" dirty="0"/>
                <a:t>Federico De Servi - 812166</a:t>
              </a:r>
              <a:endParaRPr dirty="0"/>
            </a:p>
          </p:txBody>
        </p:sp>
      </p:grpSp>
      <p:pic>
        <p:nvPicPr>
          <p:cNvPr id="8" name="Segnaposto immagine 7">
            <a:extLst>
              <a:ext uri="{FF2B5EF4-FFF2-40B4-BE49-F238E27FC236}">
                <a16:creationId xmlns:a16="http://schemas.microsoft.com/office/drawing/2014/main" id="{075A91CD-070C-4E3F-AD0C-7756833F5A67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2" r="25862"/>
          <a:stretch/>
        </p:blipFill>
        <p:spPr>
          <a:xfrm>
            <a:off x="6850824" y="534011"/>
            <a:ext cx="4213818" cy="5789978"/>
          </a:xfr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67C432F-712B-416E-A463-1599045F6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6" y="358064"/>
            <a:ext cx="1638110" cy="5432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>
            <a:extLst>
              <a:ext uri="{FF2B5EF4-FFF2-40B4-BE49-F238E27FC236}">
                <a16:creationId xmlns:a16="http://schemas.microsoft.com/office/drawing/2014/main" id="{8E9E6C74-0619-4F2A-8706-1910E2530F1C}"/>
              </a:ext>
            </a:extLst>
          </p:cNvPr>
          <p:cNvSpPr txBox="1"/>
          <p:nvPr/>
        </p:nvSpPr>
        <p:spPr>
          <a:xfrm>
            <a:off x="1214482" y="1915750"/>
            <a:ext cx="4354320" cy="375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Monodirectional</a:t>
            </a:r>
            <a:r>
              <a:rPr lang="it-IT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8399E47-CCFB-427E-90D7-C7A2D73FD2E4}"/>
              </a:ext>
            </a:extLst>
          </p:cNvPr>
          <p:cNvSpPr txBox="1"/>
          <p:nvPr/>
        </p:nvSpPr>
        <p:spPr>
          <a:xfrm>
            <a:off x="6623198" y="1915750"/>
            <a:ext cx="4354320" cy="375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Bidirectional</a:t>
            </a:r>
            <a:r>
              <a:rPr lang="it-IT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47FEA21B-4CB1-4F6B-ABB3-C9098CE04A95}"/>
              </a:ext>
            </a:extLst>
          </p:cNvPr>
          <p:cNvSpPr txBox="1"/>
          <p:nvPr/>
        </p:nvSpPr>
        <p:spPr>
          <a:xfrm>
            <a:off x="1214482" y="2701628"/>
            <a:ext cx="4354320" cy="785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ROUGE-1: 6.75%</a:t>
            </a:r>
          </a:p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ROUGE-2: 0.61%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654E04-4D9A-4CF3-9B97-018FC57F6549}"/>
              </a:ext>
            </a:extLst>
          </p:cNvPr>
          <p:cNvSpPr txBox="1"/>
          <p:nvPr/>
        </p:nvSpPr>
        <p:spPr>
          <a:xfrm>
            <a:off x="6623198" y="2643849"/>
            <a:ext cx="4354320" cy="785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ROUGE-1: 6.00%</a:t>
            </a:r>
          </a:p>
          <a:p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ROUGE-2: 0.64%</a:t>
            </a:r>
            <a:endParaRPr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8452E29-B589-44C8-B96D-154C78998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35" y="4814724"/>
            <a:ext cx="5654530" cy="624894"/>
          </a:xfrm>
          <a:prstGeom prst="rect">
            <a:avLst/>
          </a:prstGeom>
        </p:spPr>
      </p:pic>
      <p:sp>
        <p:nvSpPr>
          <p:cNvPr id="13" name="Rectangle 11">
            <a:extLst>
              <a:ext uri="{FF2B5EF4-FFF2-40B4-BE49-F238E27FC236}">
                <a16:creationId xmlns:a16="http://schemas.microsoft.com/office/drawing/2014/main" id="{2A4F9ADA-F8A9-4001-ACE2-3BEA5DDBA98F}"/>
              </a:ext>
            </a:extLst>
          </p:cNvPr>
          <p:cNvSpPr txBox="1"/>
          <p:nvPr/>
        </p:nvSpPr>
        <p:spPr>
          <a:xfrm>
            <a:off x="3918839" y="4191533"/>
            <a:ext cx="4354320" cy="375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B9F1E636-64D0-451D-8B28-796DF86149B6}"/>
              </a:ext>
            </a:extLst>
          </p:cNvPr>
          <p:cNvSpPr/>
          <p:nvPr/>
        </p:nvSpPr>
        <p:spPr>
          <a:xfrm flipH="1">
            <a:off x="5215518" y="286984"/>
            <a:ext cx="1726457" cy="647536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A98728EB-1A9E-4393-9343-DB9C20FF7F8A}"/>
              </a:ext>
            </a:extLst>
          </p:cNvPr>
          <p:cNvSpPr txBox="1"/>
          <p:nvPr/>
        </p:nvSpPr>
        <p:spPr>
          <a:xfrm>
            <a:off x="5378176" y="288188"/>
            <a:ext cx="143564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 algn="ctr"/>
            <a:r>
              <a:rPr lang="it-IT" dirty="0" err="1">
                <a:solidFill>
                  <a:schemeClr val="bg1"/>
                </a:solidFill>
              </a:rPr>
              <a:t>Results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7353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immagine 7">
            <a:extLst>
              <a:ext uri="{FF2B5EF4-FFF2-40B4-BE49-F238E27FC236}">
                <a16:creationId xmlns:a16="http://schemas.microsoft.com/office/drawing/2014/main" id="{8C5A5DB1-987B-42ED-85A2-E141F23D5C0D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1" r="23941"/>
          <a:stretch/>
        </p:blipFill>
        <p:spPr>
          <a:xfrm>
            <a:off x="6803700" y="0"/>
            <a:ext cx="5388300" cy="6858000"/>
          </a:xfr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DD142950-86D7-4CE7-B724-C21F6D3BF783}"/>
              </a:ext>
            </a:extLst>
          </p:cNvPr>
          <p:cNvSpPr/>
          <p:nvPr/>
        </p:nvSpPr>
        <p:spPr>
          <a:xfrm flipH="1">
            <a:off x="0" y="0"/>
            <a:ext cx="6803700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A675272-0EC3-4D7A-A2E0-CCB77F6407AB}"/>
              </a:ext>
            </a:extLst>
          </p:cNvPr>
          <p:cNvSpPr txBox="1"/>
          <p:nvPr/>
        </p:nvSpPr>
        <p:spPr>
          <a:xfrm>
            <a:off x="688502" y="1916881"/>
            <a:ext cx="5426697" cy="4109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600" dirty="0"/>
              <a:t>It is clear how these Seq2Seq models need more training time and far more computational power than what is available to a normal developer/consumer. </a:t>
            </a:r>
          </a:p>
          <a:p>
            <a:endParaRPr lang="en-US" sz="1600" dirty="0"/>
          </a:p>
          <a:p>
            <a:r>
              <a:rPr lang="en-US" sz="1600" dirty="0"/>
              <a:t>However, what stood out the most is that they were capable to produce a few summaries that impressed, given the limited resources that we had to deal with. </a:t>
            </a:r>
          </a:p>
          <a:p>
            <a:endParaRPr lang="en-US" sz="1600" dirty="0"/>
          </a:p>
          <a:p>
            <a:r>
              <a:rPr lang="en-US" sz="1600" dirty="0"/>
              <a:t>In particular, the model that made use of the bidirectional LSTM generated more complex outputs, and confirms its greater capacity in recognizing patterns in text.</a:t>
            </a:r>
            <a:endParaRPr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22E49-36C9-4FDD-AC98-B506103FD91C}"/>
              </a:ext>
            </a:extLst>
          </p:cNvPr>
          <p:cNvSpPr/>
          <p:nvPr/>
        </p:nvSpPr>
        <p:spPr>
          <a:xfrm flipH="1">
            <a:off x="688501" y="368175"/>
            <a:ext cx="3554023" cy="1063223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355" name="TextBox 6"/>
          <p:cNvSpPr txBox="1"/>
          <p:nvPr/>
        </p:nvSpPr>
        <p:spPr>
          <a:xfrm flipH="1">
            <a:off x="932562" y="484287"/>
            <a:ext cx="306590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4800">
                <a:solidFill>
                  <a:srgbClr val="1E1E1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>
                <a:solidFill>
                  <a:schemeClr val="bg1"/>
                </a:solidFill>
              </a:rPr>
              <a:t>Conclusions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1261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Rectangle 5"/>
          <p:cNvSpPr/>
          <p:nvPr/>
        </p:nvSpPr>
        <p:spPr>
          <a:xfrm>
            <a:off x="-142160" y="2595884"/>
            <a:ext cx="12329065" cy="2759671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8" name="TextBox 4"/>
          <p:cNvSpPr txBox="1"/>
          <p:nvPr/>
        </p:nvSpPr>
        <p:spPr>
          <a:xfrm>
            <a:off x="861408" y="2745286"/>
            <a:ext cx="4071076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87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sz="7200" dirty="0"/>
              <a:t>Thank You</a:t>
            </a:r>
          </a:p>
        </p:txBody>
      </p:sp>
      <p:pic>
        <p:nvPicPr>
          <p:cNvPr id="4" name="Segnaposto immagine 3">
            <a:extLst>
              <a:ext uri="{FF2B5EF4-FFF2-40B4-BE49-F238E27FC236}">
                <a16:creationId xmlns:a16="http://schemas.microsoft.com/office/drawing/2014/main" id="{BBC6FAC9-1071-4827-841D-6ECF9760C484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1" r="13611"/>
          <a:stretch/>
        </p:blipFill>
        <p:spPr>
          <a:xfrm>
            <a:off x="6850824" y="534011"/>
            <a:ext cx="4213818" cy="5789978"/>
          </a:xfrm>
        </p:spPr>
      </p:pic>
      <p:sp>
        <p:nvSpPr>
          <p:cNvPr id="8" name="TextBox 14">
            <a:extLst>
              <a:ext uri="{FF2B5EF4-FFF2-40B4-BE49-F238E27FC236}">
                <a16:creationId xmlns:a16="http://schemas.microsoft.com/office/drawing/2014/main" id="{90908CF4-6984-45DA-BDB1-EA008A628C39}"/>
              </a:ext>
            </a:extLst>
          </p:cNvPr>
          <p:cNvSpPr txBox="1"/>
          <p:nvPr/>
        </p:nvSpPr>
        <p:spPr>
          <a:xfrm>
            <a:off x="861408" y="4263476"/>
            <a:ext cx="323742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400" spc="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it-IT" dirty="0"/>
              <a:t>Christian Uccheddu - 800428</a:t>
            </a:r>
          </a:p>
          <a:p>
            <a:r>
              <a:rPr lang="it-IT" dirty="0"/>
              <a:t>Federico De Servi - 812166</a:t>
            </a:r>
            <a:endParaRPr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E57EC21-BDAC-4F2F-A326-C637D38A17B9}"/>
              </a:ext>
            </a:extLst>
          </p:cNvPr>
          <p:cNvSpPr txBox="1"/>
          <p:nvPr/>
        </p:nvSpPr>
        <p:spPr>
          <a:xfrm>
            <a:off x="7060093" y="6033411"/>
            <a:ext cx="6097464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Image </a:t>
            </a:r>
            <a:r>
              <a:rPr lang="it-IT" sz="500" dirty="0" err="1">
                <a:solidFill>
                  <a:schemeClr val="bg1">
                    <a:lumMod val="75000"/>
                  </a:schemeClr>
                </a:solidFill>
              </a:rPr>
              <a:t>taken</a:t>
            </a:r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 from CNN </a:t>
            </a:r>
            <a:r>
              <a:rPr lang="it-IT" sz="500" dirty="0" err="1">
                <a:solidFill>
                  <a:schemeClr val="bg1">
                    <a:lumMod val="75000"/>
                  </a:schemeClr>
                </a:solidFill>
              </a:rPr>
              <a:t>twitter</a:t>
            </a:r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it-IT" sz="500" dirty="0" err="1">
                <a:solidFill>
                  <a:schemeClr val="bg1">
                    <a:lumMod val="75000"/>
                  </a:schemeClr>
                </a:solidFill>
              </a:rPr>
              <a:t>profile</a:t>
            </a:r>
            <a:endParaRPr lang="it-IT" sz="5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2CB0F86-B857-4C60-A8ED-EA9F9A0EF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99" y="358064"/>
            <a:ext cx="1638110" cy="5432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64C7DC46-5380-4D7B-8E96-FB87F7D4EC5B}"/>
              </a:ext>
            </a:extLst>
          </p:cNvPr>
          <p:cNvSpPr/>
          <p:nvPr/>
        </p:nvSpPr>
        <p:spPr>
          <a:xfrm>
            <a:off x="0" y="0"/>
            <a:ext cx="5477800" cy="6858000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B9DD561-EA88-4925-A078-DDE0F442D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889"/>
            <a:ext cx="5477800" cy="6550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D22E49-36C9-4FDD-AC98-B506103FD91C}"/>
              </a:ext>
            </a:extLst>
          </p:cNvPr>
          <p:cNvSpPr/>
          <p:nvPr/>
        </p:nvSpPr>
        <p:spPr>
          <a:xfrm flipH="1">
            <a:off x="734513" y="673210"/>
            <a:ext cx="3307019" cy="1285701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142950-86D7-4CE7-B724-C21F6D3BF783}"/>
              </a:ext>
            </a:extLst>
          </p:cNvPr>
          <p:cNvSpPr/>
          <p:nvPr/>
        </p:nvSpPr>
        <p:spPr>
          <a:xfrm flipH="1">
            <a:off x="6016197" y="2429103"/>
            <a:ext cx="5631117" cy="1999793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4" name="Rectangle 5"/>
          <p:cNvSpPr txBox="1"/>
          <p:nvPr/>
        </p:nvSpPr>
        <p:spPr>
          <a:xfrm flipH="1">
            <a:off x="6473396" y="2771086"/>
            <a:ext cx="4653625" cy="1121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ctr"/>
            <a:r>
              <a:rPr lang="it-IT" sz="2400" dirty="0">
                <a:solidFill>
                  <a:schemeClr val="bg1"/>
                </a:solidFill>
              </a:rPr>
              <a:t>Create </a:t>
            </a:r>
            <a:r>
              <a:rPr lang="it-IT" sz="2400" dirty="0" err="1">
                <a:solidFill>
                  <a:schemeClr val="bg1"/>
                </a:solidFill>
              </a:rPr>
              <a:t>summaries</a:t>
            </a:r>
            <a:r>
              <a:rPr lang="it-IT" sz="2400" dirty="0">
                <a:solidFill>
                  <a:schemeClr val="bg1"/>
                </a:solidFill>
              </a:rPr>
              <a:t> from the CNN stories dataset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355" name="TextBox 6"/>
          <p:cNvSpPr txBox="1"/>
          <p:nvPr/>
        </p:nvSpPr>
        <p:spPr>
          <a:xfrm flipH="1">
            <a:off x="1117734" y="900563"/>
            <a:ext cx="246798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1E1E1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>
                <a:solidFill>
                  <a:schemeClr val="bg1"/>
                </a:solidFill>
              </a:rPr>
              <a:t>Objective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794FF03-AD26-4C19-9362-5311D4078DB7}"/>
              </a:ext>
            </a:extLst>
          </p:cNvPr>
          <p:cNvCxnSpPr>
            <a:cxnSpLocks/>
          </p:cNvCxnSpPr>
          <p:nvPr/>
        </p:nvCxnSpPr>
        <p:spPr>
          <a:xfrm>
            <a:off x="3886200" y="1846385"/>
            <a:ext cx="2129997" cy="582718"/>
          </a:xfrm>
          <a:prstGeom prst="straightConnector1">
            <a:avLst/>
          </a:prstGeom>
          <a:ln w="57150">
            <a:solidFill>
              <a:srgbClr val="CC000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AE2CE8B-E006-4D41-A7A3-E0223F7629FA}"/>
              </a:ext>
            </a:extLst>
          </p:cNvPr>
          <p:cNvSpPr txBox="1"/>
          <p:nvPr/>
        </p:nvSpPr>
        <p:spPr>
          <a:xfrm>
            <a:off x="94517" y="6534835"/>
            <a:ext cx="6097464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Image from cnn.com</a:t>
            </a:r>
          </a:p>
        </p:txBody>
      </p:sp>
    </p:spTree>
    <p:extLst>
      <p:ext uri="{BB962C8B-B14F-4D97-AF65-F5344CB8AC3E}">
        <p14:creationId xmlns:p14="http://schemas.microsoft.com/office/powerpoint/2010/main" val="20903607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Rectangle 2"/>
          <p:cNvSpPr txBox="1"/>
          <p:nvPr/>
        </p:nvSpPr>
        <p:spPr>
          <a:xfrm>
            <a:off x="944732" y="1288431"/>
            <a:ext cx="10497483" cy="2262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The dataset was taken from </a:t>
            </a:r>
            <a:r>
              <a:rPr lang="en-US" sz="1600" u="sng" dirty="0">
                <a:solidFill>
                  <a:schemeClr val="tx1"/>
                </a:solidFill>
              </a:rPr>
              <a:t>the DeepMind Q&amp;A Dataset</a:t>
            </a:r>
            <a:r>
              <a:rPr lang="en-US" sz="1600" dirty="0">
                <a:solidFill>
                  <a:schemeClr val="tx1"/>
                </a:solidFill>
              </a:rPr>
              <a:t> and can be found at this </a:t>
            </a:r>
            <a:r>
              <a:rPr lang="en-US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600" dirty="0">
                <a:solidFill>
                  <a:schemeClr val="tx1"/>
                </a:solidFill>
              </a:rPr>
              <a:t>. The dataset presented some issues that had to be solved before applying our models:</a:t>
            </a:r>
          </a:p>
          <a:p>
            <a:pPr marL="228600" indent="-228600" algn="ctr"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Each story presented more than one summary</a:t>
            </a:r>
          </a:p>
          <a:p>
            <a:pPr marL="228600" indent="-228600" algn="ctr"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The text was taken from the CNN website, so it contained abbreviations, html symbols, contractions, non alphabetic characters,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… and was not suitable as input for our Summarization model</a:t>
            </a:r>
          </a:p>
          <a:p>
            <a:pPr marL="228600" indent="-228600" algn="ctr">
              <a:buAutoNum type="arabicParenR"/>
            </a:pPr>
            <a:r>
              <a:rPr lang="en-US" sz="1600" dirty="0">
                <a:solidFill>
                  <a:schemeClr val="tx1"/>
                </a:solidFill>
              </a:rPr>
              <a:t>Only a subset of stories had to be selected for computational </a:t>
            </a:r>
            <a:r>
              <a:rPr lang="en-US" sz="1600" dirty="0" err="1">
                <a:solidFill>
                  <a:schemeClr val="tx1"/>
                </a:solidFill>
              </a:rPr>
              <a:t>costraints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6724CC2-8A2D-42E6-B858-A4652105D42A}"/>
              </a:ext>
            </a:extLst>
          </p:cNvPr>
          <p:cNvSpPr/>
          <p:nvPr/>
        </p:nvSpPr>
        <p:spPr>
          <a:xfrm flipH="1">
            <a:off x="4539964" y="211029"/>
            <a:ext cx="3307019" cy="879217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D7E1F90-7546-4231-8DCD-7A9B5FD8F7D6}"/>
              </a:ext>
            </a:extLst>
          </p:cNvPr>
          <p:cNvSpPr txBox="1"/>
          <p:nvPr/>
        </p:nvSpPr>
        <p:spPr>
          <a:xfrm>
            <a:off x="4661324" y="336458"/>
            <a:ext cx="306429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Original</a:t>
            </a:r>
            <a:r>
              <a:rPr lang="it-IT" dirty="0"/>
              <a:t> dataset</a:t>
            </a:r>
            <a:endParaRPr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05B9B0C-79BB-4888-AF63-2F7F35506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33" y="4289340"/>
            <a:ext cx="10497483" cy="169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096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5"/>
          <p:cNvSpPr/>
          <p:nvPr/>
        </p:nvSpPr>
        <p:spPr>
          <a:xfrm>
            <a:off x="1" y="0"/>
            <a:ext cx="6240886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0666E64-E24F-49CA-A8DD-262D268D3F2E}"/>
              </a:ext>
            </a:extLst>
          </p:cNvPr>
          <p:cNvSpPr txBox="1"/>
          <p:nvPr/>
        </p:nvSpPr>
        <p:spPr>
          <a:xfrm>
            <a:off x="337797" y="1305149"/>
            <a:ext cx="5426697" cy="5222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400" dirty="0"/>
              <a:t>The solutions that had been applied were: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Each row now contained one story and one summary. This meant repeating the stories where necessary.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Normalization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Lemmatization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Tokenization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10,000 stories are selected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626FBD-3259-474B-8F00-564D7385271F}"/>
              </a:ext>
            </a:extLst>
          </p:cNvPr>
          <p:cNvSpPr/>
          <p:nvPr/>
        </p:nvSpPr>
        <p:spPr>
          <a:xfrm flipH="1">
            <a:off x="248304" y="264752"/>
            <a:ext cx="2000957" cy="799117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C768714-9359-4798-9B60-BE4421470C89}"/>
              </a:ext>
            </a:extLst>
          </p:cNvPr>
          <p:cNvSpPr txBox="1"/>
          <p:nvPr/>
        </p:nvSpPr>
        <p:spPr>
          <a:xfrm>
            <a:off x="337797" y="336458"/>
            <a:ext cx="182197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/>
              <a:t>Solutions</a:t>
            </a:r>
            <a:endParaRPr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49F9AC0-F51F-4D81-B225-1790CF4832DE}"/>
              </a:ext>
            </a:extLst>
          </p:cNvPr>
          <p:cNvSpPr txBox="1"/>
          <p:nvPr/>
        </p:nvSpPr>
        <p:spPr>
          <a:xfrm>
            <a:off x="6822831" y="2485665"/>
            <a:ext cx="4619384" cy="1339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Additional preprocessing steps required by the nature of the problem and of the model used are applied, like: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Adding start and stop tokens at the beginning and at the end of each summary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D8A4FC2A-88EE-415F-BB79-BCDB5AC1BA21}"/>
              </a:ext>
            </a:extLst>
          </p:cNvPr>
          <p:cNvSpPr txBox="1"/>
          <p:nvPr/>
        </p:nvSpPr>
        <p:spPr>
          <a:xfrm>
            <a:off x="7575527" y="1403258"/>
            <a:ext cx="311399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>
                <a:solidFill>
                  <a:schemeClr val="tx1"/>
                </a:solidFill>
              </a:rPr>
              <a:t>Additional</a:t>
            </a:r>
            <a:r>
              <a:rPr lang="it-IT" dirty="0">
                <a:solidFill>
                  <a:schemeClr val="tx1"/>
                </a:solidFill>
              </a:rPr>
              <a:t> steps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76639CC-B89E-447D-953F-94D73095A8FD}"/>
              </a:ext>
            </a:extLst>
          </p:cNvPr>
          <p:cNvSpPr txBox="1"/>
          <p:nvPr/>
        </p:nvSpPr>
        <p:spPr>
          <a:xfrm>
            <a:off x="749785" y="2670523"/>
            <a:ext cx="3888372" cy="2308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sz="1400" dirty="0"/>
              <a:t>Non-ascii characters removal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All to lowercase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Punctuation removal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Numbers removal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Contractions mapping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Stop-words removal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Rectangle 2"/>
          <p:cNvSpPr txBox="1"/>
          <p:nvPr/>
        </p:nvSpPr>
        <p:spPr>
          <a:xfrm>
            <a:off x="944732" y="1288431"/>
            <a:ext cx="10497483" cy="409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ctr"/>
            <a:r>
              <a:rPr lang="en-US" sz="1600" dirty="0">
                <a:solidFill>
                  <a:schemeClr val="tx1"/>
                </a:solidFill>
              </a:rPr>
              <a:t>Here is the resulting dataset after all the preprocessing steps: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6724CC2-8A2D-42E6-B858-A4652105D42A}"/>
              </a:ext>
            </a:extLst>
          </p:cNvPr>
          <p:cNvSpPr/>
          <p:nvPr/>
        </p:nvSpPr>
        <p:spPr>
          <a:xfrm flipH="1">
            <a:off x="4432182" y="211029"/>
            <a:ext cx="3522583" cy="879217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D7E1F90-7546-4231-8DCD-7A9B5FD8F7D6}"/>
              </a:ext>
            </a:extLst>
          </p:cNvPr>
          <p:cNvSpPr txBox="1"/>
          <p:nvPr/>
        </p:nvSpPr>
        <p:spPr>
          <a:xfrm>
            <a:off x="4529878" y="336458"/>
            <a:ext cx="332719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Resulting</a:t>
            </a:r>
            <a:r>
              <a:rPr lang="it-IT" dirty="0"/>
              <a:t> dataset</a:t>
            </a:r>
            <a:endParaRPr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AFCA21DE-0203-4692-B515-4AA069321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42" y="2346743"/>
            <a:ext cx="10917115" cy="337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829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1" name="Rectangle 2"/>
          <p:cNvSpPr txBox="1"/>
          <p:nvPr/>
        </p:nvSpPr>
        <p:spPr>
          <a:xfrm>
            <a:off x="359926" y="1805592"/>
            <a:ext cx="5286894" cy="1154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600" dirty="0"/>
              <a:t>First, we selected a max length of text (300) to take and a max summary length (12) based on the distribution of the data.</a:t>
            </a:r>
            <a:endParaRPr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B7E4A-CD4F-463A-B0FD-2EF6E69FCD79}"/>
              </a:ext>
            </a:extLst>
          </p:cNvPr>
          <p:cNvSpPr/>
          <p:nvPr/>
        </p:nvSpPr>
        <p:spPr>
          <a:xfrm flipH="1">
            <a:off x="2110883" y="315841"/>
            <a:ext cx="7975508" cy="823181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D7E1F90-7546-4231-8DCD-7A9B5FD8F7D6}"/>
              </a:ext>
            </a:extLst>
          </p:cNvPr>
          <p:cNvSpPr txBox="1"/>
          <p:nvPr/>
        </p:nvSpPr>
        <p:spPr>
          <a:xfrm>
            <a:off x="1155677" y="385824"/>
            <a:ext cx="9880646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 algn="ctr"/>
            <a:r>
              <a:rPr lang="it-IT" dirty="0" err="1"/>
              <a:t>Methodological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and </a:t>
            </a:r>
            <a:r>
              <a:rPr lang="it-IT" dirty="0" err="1"/>
              <a:t>evaluation</a:t>
            </a:r>
            <a:endParaRPr lang="it-IT" dirty="0"/>
          </a:p>
          <a:p>
            <a:endParaRPr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CCB6209-3FCD-43F7-9025-9D5316D25660}"/>
              </a:ext>
            </a:extLst>
          </p:cNvPr>
          <p:cNvSpPr/>
          <p:nvPr/>
        </p:nvSpPr>
        <p:spPr>
          <a:xfrm>
            <a:off x="774441" y="3339387"/>
            <a:ext cx="4254760" cy="2821898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D08FA2B-A1D9-49FE-B238-0A30C4DA7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1" y="3339387"/>
            <a:ext cx="4080528" cy="2821898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2DEE25DD-A4B1-4903-809A-EE68351B8707}"/>
              </a:ext>
            </a:extLst>
          </p:cNvPr>
          <p:cNvSpPr txBox="1"/>
          <p:nvPr/>
        </p:nvSpPr>
        <p:spPr>
          <a:xfrm>
            <a:off x="6275963" y="1817305"/>
            <a:ext cx="5286894" cy="2631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600" dirty="0"/>
              <a:t>Then we implemented an Abstractive Summarization model. </a:t>
            </a:r>
          </a:p>
          <a:p>
            <a:endParaRPr lang="en-US" sz="1600" dirty="0"/>
          </a:p>
          <a:p>
            <a:r>
              <a:rPr lang="en-US" sz="1600" dirty="0"/>
              <a:t>Structure: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Attention Layer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878486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5"/>
          <p:cNvSpPr/>
          <p:nvPr/>
        </p:nvSpPr>
        <p:spPr>
          <a:xfrm>
            <a:off x="1" y="0"/>
            <a:ext cx="6240886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A1D70F6-7B6C-44AA-AA6B-77ED02BEDC86}"/>
              </a:ext>
            </a:extLst>
          </p:cNvPr>
          <p:cNvSpPr txBox="1"/>
          <p:nvPr/>
        </p:nvSpPr>
        <p:spPr>
          <a:xfrm>
            <a:off x="337797" y="1238343"/>
            <a:ext cx="5426697" cy="5217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600" dirty="0"/>
              <a:t>The model used is structurally simple.</a:t>
            </a:r>
          </a:p>
          <a:p>
            <a:r>
              <a:rPr lang="en-US" sz="1600" dirty="0"/>
              <a:t>The encoder is composed of an Embedding layer followed by a single LSTM layer.</a:t>
            </a:r>
          </a:p>
          <a:p>
            <a:r>
              <a:rPr lang="en-US" sz="1600" dirty="0"/>
              <a:t>The decoder is composed similarly to the encoder, with one Embedding and one LSTM layer.</a:t>
            </a:r>
          </a:p>
          <a:p>
            <a:r>
              <a:rPr lang="en-US" sz="1600" dirty="0"/>
              <a:t>Between the two, an Attention layer is placed. </a:t>
            </a:r>
          </a:p>
          <a:p>
            <a:r>
              <a:rPr lang="en-US" sz="1600" dirty="0"/>
              <a:t>Then, a Time-distributed Dense layer is added at the end.</a:t>
            </a:r>
          </a:p>
          <a:p>
            <a:endParaRPr lang="en-US" sz="1600" dirty="0"/>
          </a:p>
          <a:p>
            <a:r>
              <a:rPr lang="en-US" sz="1600" dirty="0"/>
              <a:t>Although the relatively simple structure, this model contained more than 10 Million parameters that had to be trained locally on our machines. </a:t>
            </a:r>
          </a:p>
          <a:p>
            <a:endParaRPr lang="en-US" sz="1600" dirty="0"/>
          </a:p>
          <a:p>
            <a:r>
              <a:rPr lang="en-US" sz="1600" dirty="0"/>
              <a:t>This explains why only 20 epochs has been used to train the model. Each epoch took approximately 1 hour.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26A8C9-62D5-42FB-926F-B339372E77E7}"/>
              </a:ext>
            </a:extLst>
          </p:cNvPr>
          <p:cNvSpPr/>
          <p:nvPr/>
        </p:nvSpPr>
        <p:spPr>
          <a:xfrm flipH="1">
            <a:off x="364174" y="226827"/>
            <a:ext cx="3236276" cy="784689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C768714-9359-4798-9B60-BE4421470C89}"/>
              </a:ext>
            </a:extLst>
          </p:cNvPr>
          <p:cNvSpPr txBox="1"/>
          <p:nvPr/>
        </p:nvSpPr>
        <p:spPr>
          <a:xfrm>
            <a:off x="503961" y="284691"/>
            <a:ext cx="299697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b="1" dirty="0"/>
              <a:t>The first model</a:t>
            </a:r>
            <a:endParaRPr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53E7E1F-F702-4175-B78D-A1E23D40A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50" y="3533775"/>
            <a:ext cx="4809065" cy="270509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850DE28-9C54-41F8-8150-15895CFAC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50" y="284691"/>
            <a:ext cx="4809065" cy="270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820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5"/>
          <p:cNvSpPr/>
          <p:nvPr/>
        </p:nvSpPr>
        <p:spPr>
          <a:xfrm>
            <a:off x="1" y="0"/>
            <a:ext cx="6240886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A1D70F6-7B6C-44AA-AA6B-77ED02BEDC86}"/>
              </a:ext>
            </a:extLst>
          </p:cNvPr>
          <p:cNvSpPr txBox="1"/>
          <p:nvPr/>
        </p:nvSpPr>
        <p:spPr>
          <a:xfrm>
            <a:off x="337797" y="1422167"/>
            <a:ext cx="5426697" cy="3739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600" dirty="0"/>
              <a:t>The second model improved from the first model by implementing a bidirectional LSTM encoder,</a:t>
            </a:r>
          </a:p>
          <a:p>
            <a:r>
              <a:rPr lang="en-US" sz="1600" dirty="0"/>
              <a:t>while maintaining a unidirectional decoder.</a:t>
            </a:r>
          </a:p>
          <a:p>
            <a:endParaRPr lang="en-US" sz="1600" dirty="0"/>
          </a:p>
          <a:p>
            <a:r>
              <a:rPr lang="en-US" sz="1600" dirty="0"/>
              <a:t>The forward and reverse hidden states of the bidirectional encoder are then concatenated two by two and then fed as initial states to the unidirectional decoder. </a:t>
            </a:r>
          </a:p>
          <a:p>
            <a:endParaRPr lang="en-US" sz="1600" dirty="0"/>
          </a:p>
          <a:p>
            <a:r>
              <a:rPr lang="en-US" sz="1600" dirty="0"/>
              <a:t>This should give the model better understanding of the patterns in the text.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26A8C9-62D5-42FB-926F-B339372E77E7}"/>
              </a:ext>
            </a:extLst>
          </p:cNvPr>
          <p:cNvSpPr/>
          <p:nvPr/>
        </p:nvSpPr>
        <p:spPr>
          <a:xfrm flipH="1">
            <a:off x="364174" y="226827"/>
            <a:ext cx="3725062" cy="784689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C768714-9359-4798-9B60-BE4421470C89}"/>
              </a:ext>
            </a:extLst>
          </p:cNvPr>
          <p:cNvSpPr txBox="1"/>
          <p:nvPr/>
        </p:nvSpPr>
        <p:spPr>
          <a:xfrm>
            <a:off x="503961" y="284691"/>
            <a:ext cx="358527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b="1" dirty="0"/>
              <a:t>The second model</a:t>
            </a:r>
            <a:endParaRPr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53E7E1F-F702-4175-B78D-A1E23D40A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50" y="3662902"/>
            <a:ext cx="4809065" cy="270509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B1954C2-81D5-41A3-B247-D3F777B8C7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50" y="490000"/>
            <a:ext cx="4809065" cy="270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063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6C57526F-506A-48FA-96AE-50743C677E2A}"/>
              </a:ext>
            </a:extLst>
          </p:cNvPr>
          <p:cNvSpPr/>
          <p:nvPr/>
        </p:nvSpPr>
        <p:spPr>
          <a:xfrm flipH="1">
            <a:off x="5215518" y="286984"/>
            <a:ext cx="1726457" cy="647536"/>
          </a:xfrm>
          <a:prstGeom prst="rect">
            <a:avLst/>
          </a:prstGeom>
          <a:solidFill>
            <a:srgbClr val="CC0001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346" name="Rectangle 11"/>
          <p:cNvSpPr txBox="1"/>
          <p:nvPr/>
        </p:nvSpPr>
        <p:spPr>
          <a:xfrm>
            <a:off x="3153713" y="1043126"/>
            <a:ext cx="5884575" cy="27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dirty="0"/>
              <a:t>The following </a:t>
            </a:r>
            <a:r>
              <a:rPr lang="it-IT" dirty="0" err="1"/>
              <a:t>graphs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the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of the </a:t>
            </a:r>
            <a:r>
              <a:rPr lang="it-IT" dirty="0" err="1"/>
              <a:t>two</a:t>
            </a:r>
            <a:r>
              <a:rPr lang="it-IT" dirty="0"/>
              <a:t> models</a:t>
            </a:r>
            <a:endParaRPr dirty="0"/>
          </a:p>
        </p:txBody>
      </p:sp>
      <p:sp>
        <p:nvSpPr>
          <p:cNvPr id="347" name="TextBox 12"/>
          <p:cNvSpPr txBox="1"/>
          <p:nvPr/>
        </p:nvSpPr>
        <p:spPr>
          <a:xfrm>
            <a:off x="5378176" y="288188"/>
            <a:ext cx="143564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 algn="ctr"/>
            <a:r>
              <a:rPr lang="it-IT" dirty="0" err="1">
                <a:solidFill>
                  <a:schemeClr val="bg1"/>
                </a:solidFill>
              </a:rPr>
              <a:t>Results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8E9E6C74-0619-4F2A-8706-1910E2530F1C}"/>
              </a:ext>
            </a:extLst>
          </p:cNvPr>
          <p:cNvSpPr txBox="1"/>
          <p:nvPr/>
        </p:nvSpPr>
        <p:spPr>
          <a:xfrm>
            <a:off x="1214482" y="1915750"/>
            <a:ext cx="4354320" cy="375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Monodirectional</a:t>
            </a:r>
            <a:r>
              <a:rPr lang="it-IT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8399E47-CCFB-427E-90D7-C7A2D73FD2E4}"/>
              </a:ext>
            </a:extLst>
          </p:cNvPr>
          <p:cNvSpPr txBox="1"/>
          <p:nvPr/>
        </p:nvSpPr>
        <p:spPr>
          <a:xfrm>
            <a:off x="6623198" y="1915750"/>
            <a:ext cx="4354320" cy="375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Bidirectional</a:t>
            </a:r>
            <a:r>
              <a:rPr lang="it-IT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model</a:t>
            </a:r>
            <a:endParaRPr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6B07F36-0E21-4761-9C82-A1FF1C15E5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468" y="2291109"/>
            <a:ext cx="4885779" cy="366433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0B99AA8-8283-481E-9CCD-FFCDECDA77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91" y="2291109"/>
            <a:ext cx="4885779" cy="366433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587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Lato Regular</vt:lpstr>
      <vt:lpstr>Montserrat</vt:lpstr>
      <vt:lpstr>Montserrat Bold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DeServi</dc:creator>
  <cp:lastModifiedBy>Federico De Servi</cp:lastModifiedBy>
  <cp:revision>43</cp:revision>
  <dcterms:modified xsi:type="dcterms:W3CDTF">2021-01-15T14:06:26Z</dcterms:modified>
</cp:coreProperties>
</file>