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240750" cy="31319788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64" userDrawn="1">
          <p15:clr>
            <a:srgbClr val="A4A3A4"/>
          </p15:clr>
        </p15:guide>
        <p15:guide id="2" pos="66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2" autoAdjust="0"/>
    <p:restoredTop sz="94660" autoAdjust="0"/>
  </p:normalViewPr>
  <p:slideViewPr>
    <p:cSldViewPr snapToGrid="0" showGuides="1">
      <p:cViewPr>
        <p:scale>
          <a:sx n="50" d="100"/>
          <a:sy n="50" d="100"/>
        </p:scale>
        <p:origin x="941" y="-1104"/>
      </p:cViewPr>
      <p:guideLst>
        <p:guide orient="horz" pos="9864"/>
        <p:guide pos="66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273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7FBDFFD-05AE-45F9-8919-14281A67126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528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BCD: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12737D-A231-4565-AA9A-969D885DD7F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30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2000" y="7328520"/>
            <a:ext cx="1911600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062000" y="16816680"/>
            <a:ext cx="1911600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2000" y="732852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857240" y="732852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857240" y="1681668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062000" y="1681668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2000" y="7328520"/>
            <a:ext cx="19116000" cy="1816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62000" y="7328520"/>
            <a:ext cx="19116000" cy="1816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1062000" y="8784720"/>
            <a:ext cx="19116000" cy="15252120"/>
          </a:xfrm>
          <a:prstGeom prst="rect">
            <a:avLst/>
          </a:prstGeom>
          <a:ln>
            <a:noFill/>
          </a:ln>
        </p:spPr>
      </p:pic>
      <p:pic>
        <p:nvPicPr>
          <p:cNvPr id="37" name="Immagine 36"/>
          <p:cNvPicPr/>
          <p:nvPr/>
        </p:nvPicPr>
        <p:blipFill>
          <a:blip r:embed="rId2"/>
          <a:stretch/>
        </p:blipFill>
        <p:spPr>
          <a:xfrm>
            <a:off x="1062000" y="8784720"/>
            <a:ext cx="19116000" cy="152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062000" y="7328520"/>
            <a:ext cx="19116000" cy="1816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62000" y="7328520"/>
            <a:ext cx="19116000" cy="1816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62000" y="7328520"/>
            <a:ext cx="9328320" cy="1816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0857240" y="7328520"/>
            <a:ext cx="9328320" cy="1816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93000" y="5125680"/>
            <a:ext cx="18054360" cy="5054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62000" y="732852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062000" y="1681668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0857240" y="7328520"/>
            <a:ext cx="9328320" cy="1816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62000" y="7328520"/>
            <a:ext cx="9328320" cy="1816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0857240" y="732852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0857240" y="1681668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2000" y="732852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857240" y="7328520"/>
            <a:ext cx="932832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062000" y="16816680"/>
            <a:ext cx="19116000" cy="8664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65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93000" y="5125680"/>
            <a:ext cx="18054360" cy="10903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39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Fare clic per modificare lo stile del titolo dello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1460160" y="29028960"/>
            <a:ext cx="4778640" cy="1667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79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9/10/18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035840" y="29028960"/>
            <a:ext cx="7168320" cy="166716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001200" y="29028960"/>
            <a:ext cx="4778640" cy="16671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FDE8F0-9BC2-4E8A-9263-719301A5C929}" type="slidenum">
              <a:rPr lang="en-US" sz="279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3"/>
          <p:cNvSpPr/>
          <p:nvPr/>
        </p:nvSpPr>
        <p:spPr>
          <a:xfrm>
            <a:off x="2340720" y="2586685"/>
            <a:ext cx="18008555" cy="2761115"/>
          </a:xfrm>
          <a:prstGeom prst="rect">
            <a:avLst/>
          </a:prstGeom>
          <a:solidFill>
            <a:schemeClr val="bg1"/>
          </a:solidFill>
          <a:ln w="12600">
            <a:solidFill>
              <a:srgbClr val="006778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731205" y="2305017"/>
            <a:ext cx="2950200" cy="591480"/>
          </a:xfrm>
          <a:prstGeom prst="rect">
            <a:avLst/>
          </a:prstGeom>
          <a:solidFill>
            <a:srgbClr val="006778"/>
          </a:solidFill>
          <a:ln>
            <a:solidFill>
              <a:srgbClr val="006778"/>
            </a:solidFill>
          </a:ln>
          <a:scene3d>
            <a:camera prst="orthographicFront"/>
            <a:lightRig rig="threePt" dir="t"/>
          </a:scene3d>
          <a:sp3d>
            <a:bevelT w="165100" h="889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64080" tIns="32040" rIns="64080" bIns="32040" anchor="ctr"/>
          <a:lstStyle/>
          <a:p>
            <a:pPr>
              <a:lnSpc>
                <a:spcPct val="100000"/>
              </a:lnSpc>
            </a:pPr>
            <a:r>
              <a:rPr lang="en-US" sz="36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1. Introduction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1456629" y="6065297"/>
            <a:ext cx="8892645" cy="12611069"/>
          </a:xfrm>
          <a:prstGeom prst="rect">
            <a:avLst/>
          </a:prstGeom>
          <a:noFill/>
          <a:ln w="12600">
            <a:solidFill>
              <a:srgbClr val="006778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11965500" y="5736616"/>
            <a:ext cx="7142760" cy="591480"/>
          </a:xfrm>
          <a:prstGeom prst="rect">
            <a:avLst/>
          </a:prstGeom>
          <a:solidFill>
            <a:srgbClr val="006778"/>
          </a:solidFill>
          <a:ln>
            <a:solidFill>
              <a:srgbClr val="006778"/>
            </a:solidFill>
          </a:ln>
          <a:scene3d>
            <a:camera prst="orthographicFront"/>
            <a:lightRig rig="threePt" dir="t"/>
          </a:scene3d>
          <a:sp3d>
            <a:bevelT w="165100" h="889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64080" tIns="32040" rIns="64080" bIns="32040" anchor="ctr"/>
          <a:lstStyle/>
          <a:p>
            <a:pPr>
              <a:lnSpc>
                <a:spcPct val="100000"/>
              </a:lnSpc>
            </a:pPr>
            <a:r>
              <a:rPr lang="en-US" sz="3600" i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r>
            <a:r>
              <a:rPr lang="en-US" sz="36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. Optimized Clustering Phase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2337034" y="18919820"/>
            <a:ext cx="18012240" cy="3661211"/>
            <a:chOff x="2337034" y="19377020"/>
            <a:chExt cx="18012240" cy="4085185"/>
          </a:xfrm>
        </p:grpSpPr>
        <p:sp>
          <p:nvSpPr>
            <p:cNvPr id="52" name="CustomShape 7"/>
            <p:cNvSpPr/>
            <p:nvPr/>
          </p:nvSpPr>
          <p:spPr>
            <a:xfrm>
              <a:off x="2337034" y="19678242"/>
              <a:ext cx="18012240" cy="3783963"/>
            </a:xfrm>
            <a:prstGeom prst="rect">
              <a:avLst/>
            </a:prstGeom>
            <a:noFill/>
            <a:ln w="12600">
              <a:solidFill>
                <a:srgbClr val="006778"/>
              </a:solidFill>
              <a:round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8"/>
            <p:cNvSpPr/>
            <p:nvPr/>
          </p:nvSpPr>
          <p:spPr>
            <a:xfrm>
              <a:off x="2639226" y="19377020"/>
              <a:ext cx="6359400" cy="591480"/>
            </a:xfrm>
            <a:prstGeom prst="rect">
              <a:avLst/>
            </a:prstGeom>
            <a:solidFill>
              <a:srgbClr val="006778"/>
            </a:solidFill>
            <a:ln>
              <a:solidFill>
                <a:srgbClr val="006778"/>
              </a:solidFill>
            </a:ln>
            <a:scene3d>
              <a:camera prst="orthographicFront"/>
              <a:lightRig rig="threePt" dir="t"/>
            </a:scene3d>
            <a:sp3d>
              <a:bevelT w="165100" h="889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64080" tIns="32040" rIns="64080" bIns="32040" anchor="ctr"/>
            <a:lstStyle/>
            <a:p>
              <a:pPr>
                <a:lnSpc>
                  <a:spcPct val="100000"/>
                </a:lnSpc>
              </a:pPr>
              <a:r>
                <a:rPr lang="en-US" sz="3600" i="1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/>
                  <a:ea typeface="ＭＳ Ｐゴシック"/>
                </a:rPr>
                <a:t>4</a:t>
              </a:r>
              <a:r>
                <a:rPr lang="en-US" sz="3600" b="0" i="1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/>
                  <a:ea typeface="ＭＳ Ｐゴシック"/>
                </a:rPr>
                <a:t>. Selection of Putative Genes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54" name="CustomShape 9"/>
          <p:cNvSpPr/>
          <p:nvPr/>
        </p:nvSpPr>
        <p:spPr>
          <a:xfrm>
            <a:off x="1551600" y="3013200"/>
            <a:ext cx="182239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2340720" y="23008168"/>
            <a:ext cx="18008554" cy="3890148"/>
          </a:xfrm>
          <a:prstGeom prst="rect">
            <a:avLst/>
          </a:prstGeom>
          <a:noFill/>
          <a:ln w="12600">
            <a:solidFill>
              <a:srgbClr val="006778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1"/>
          <p:cNvSpPr/>
          <p:nvPr/>
        </p:nvSpPr>
        <p:spPr>
          <a:xfrm>
            <a:off x="2681914" y="22798444"/>
            <a:ext cx="7009560" cy="781074"/>
          </a:xfrm>
          <a:prstGeom prst="rect">
            <a:avLst/>
          </a:prstGeom>
          <a:solidFill>
            <a:srgbClr val="006778"/>
          </a:solidFill>
          <a:ln>
            <a:solidFill>
              <a:srgbClr val="006778"/>
            </a:solidFill>
          </a:ln>
          <a:scene3d>
            <a:camera prst="orthographicFront"/>
            <a:lightRig rig="threePt" dir="t"/>
          </a:scene3d>
          <a:sp3d>
            <a:bevelT w="165100" h="889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64080" tIns="32040" rIns="64080" bIns="32040" anchor="ctr"/>
          <a:lstStyle/>
          <a:p>
            <a:pPr>
              <a:lnSpc>
                <a:spcPct val="100000"/>
              </a:lnSpc>
            </a:pPr>
            <a:r>
              <a:rPr lang="en-US" sz="36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5. Validation and Numerical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2340719" y="6034337"/>
            <a:ext cx="8641733" cy="12642030"/>
          </a:xfrm>
          <a:prstGeom prst="rect">
            <a:avLst/>
          </a:prstGeom>
          <a:noFill/>
          <a:ln w="12600">
            <a:solidFill>
              <a:srgbClr val="006778"/>
            </a:solidFill>
            <a:round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3"/>
          <p:cNvSpPr/>
          <p:nvPr/>
        </p:nvSpPr>
        <p:spPr>
          <a:xfrm>
            <a:off x="2731205" y="5783416"/>
            <a:ext cx="7485790" cy="591480"/>
          </a:xfrm>
          <a:prstGeom prst="rect">
            <a:avLst/>
          </a:prstGeom>
          <a:solidFill>
            <a:srgbClr val="006778"/>
          </a:solidFill>
          <a:ln>
            <a:solidFill>
              <a:srgbClr val="006778"/>
            </a:solidFill>
          </a:ln>
          <a:scene3d>
            <a:camera prst="orthographicFront"/>
            <a:lightRig rig="threePt" dir="t"/>
          </a:scene3d>
          <a:sp3d>
            <a:bevelT w="165100" h="889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64080" tIns="32040" rIns="64080" bIns="32040" anchor="ctr"/>
          <a:lstStyle/>
          <a:p>
            <a:pPr>
              <a:lnSpc>
                <a:spcPct val="100000"/>
              </a:lnSpc>
            </a:pPr>
            <a:r>
              <a:rPr lang="en-US" sz="36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2. Selection of Meaningful Information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stomShape 14"/>
              <p:cNvSpPr/>
              <p:nvPr/>
            </p:nvSpPr>
            <p:spPr>
              <a:xfrm>
                <a:off x="11813100" y="6544079"/>
                <a:ext cx="8303700" cy="62620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n-US" sz="2800" dirty="0"/>
                  <a:t>We construct the (13458 x 2N) incidence matrix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of the </a:t>
                </a:r>
                <a:r>
                  <a:rPr lang="en-US" sz="2800" dirty="0" err="1"/>
                  <a:t>interactome</a:t>
                </a:r>
                <a:r>
                  <a:rPr lang="en-US" sz="2800" dirty="0"/>
                  <a:t> according to the extracted 2N annotations: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𝑔𝑒𝑛𝑒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𝑐𝑜𝑛𝑡𝑎𝑖𝑛𝑠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𝑎𝑛𝑛𝑜𝑡𝑎𝑡𝑖𝑜𝑛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After we applied a k-means clustering algorithm using as features  the rows of matrix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(cleaned up by zero rows</a:t>
                </a:r>
                <a14:m>
                  <m:oMath xmlns:m="http://schemas.openxmlformats.org/officeDocument/2006/math"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  <a:p>
                <a:r>
                  <a:rPr lang="en-US" sz="2800" dirty="0"/>
                  <a:t>The number of clusters k is increased incrementally by one, starting with k=2. We end up with the number of cluster </a:t>
                </a:r>
                <a:r>
                  <a:rPr lang="en-US" sz="2800" dirty="0" err="1"/>
                  <a:t>k</a:t>
                </a:r>
                <a:r>
                  <a:rPr lang="en-US" sz="2800" baseline="-25000" dirty="0" err="1"/>
                  <a:t>max</a:t>
                </a:r>
                <a:r>
                  <a:rPr lang="en-US" sz="2800" dirty="0"/>
                  <a:t> which is the maximum number of clusters such that at least the 90% of disease genes belong to the same cluster.</a:t>
                </a:r>
                <a:endParaRPr lang="it-IT" sz="2800" dirty="0"/>
              </a:p>
            </p:txBody>
          </p:sp>
        </mc:Choice>
        <mc:Fallback xmlns="">
          <p:sp>
            <p:nvSpPr>
              <p:cNvPr id="59" name="CustomShap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00" y="6544079"/>
                <a:ext cx="8303700" cy="6262051"/>
              </a:xfrm>
              <a:prstGeom prst="rect">
                <a:avLst/>
              </a:prstGeom>
              <a:blipFill rotWithShape="0">
                <a:blip r:embed="rId3"/>
                <a:stretch>
                  <a:fillRect l="-1542" t="-1071" r="-2643" b="-1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stomShape 15"/>
              <p:cNvSpPr/>
              <p:nvPr/>
            </p:nvSpPr>
            <p:spPr>
              <a:xfrm>
                <a:off x="2486934" y="19754039"/>
                <a:ext cx="17862340" cy="25740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r>
                  <a:rPr lang="en-US" sz="2800" dirty="0"/>
                  <a:t>We define the core set of genes as</a:t>
                </a:r>
                <a14:m>
                  <m:oMath xmlns:m="http://schemas.openxmlformats.org/officeDocument/2006/math"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/>
                          <m:t>CORESET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dirty="0"/>
                          <m:t>CLUSTER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𝐺𝑂</m:t>
                        </m:r>
                      </m:sub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nary>
                      <m:naryPr>
                        <m:chr m:val="⋂"/>
                        <m:subHide m:val="on"/>
                        <m:supHide m:val="on"/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 dirty="0"/>
                              <m:t>CLUSTER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𝐾𝐸𝐺𝐺</m:t>
                            </m:r>
                          </m:sub>
                          <m:sup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endParaRPr lang="it-IT" sz="2800" dirty="0"/>
              </a:p>
              <a:p>
                <a:r>
                  <a:rPr lang="en-US" sz="2800" dirty="0"/>
                  <a:t>The </a:t>
                </a:r>
                <a:r>
                  <a:rPr lang="en-US" sz="2800" i="1" dirty="0"/>
                  <a:t>CANDIDATES</a:t>
                </a:r>
                <a:r>
                  <a:rPr lang="en-US" sz="2800" dirty="0"/>
                  <a:t> are genes that belong to CORESET* but are not known to be disease genes: </a:t>
                </a:r>
                <a:endParaRPr lang="it-IT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sz="2800" b="0" i="1" dirty="0" smtClean="0"/>
                        <m:t>CANDIDATES</m:t>
                      </m:r>
                      <m:r>
                        <m:rPr>
                          <m:nor/>
                        </m:rPr>
                        <a:rPr lang="it-IT" sz="2800" b="0" i="1" dirty="0" smtClean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= </m:t>
                      </m:r>
                      <m:r>
                        <m:rPr>
                          <m:nor/>
                        </m:rPr>
                        <a:rPr lang="en-US" sz="2800" dirty="0"/>
                        <m:t>CORESET</m:t>
                      </m:r>
                      <m:r>
                        <m:rPr>
                          <m:nor/>
                        </m:rPr>
                        <a:rPr lang="en-US" sz="2800" dirty="0"/>
                        <m:t>∗ \ {</m:t>
                      </m:r>
                      <m:r>
                        <m:rPr>
                          <m:nor/>
                        </m:rPr>
                        <a:rPr lang="en-US" sz="2800" dirty="0"/>
                        <m:t>DISEASE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GENES</m:t>
                      </m:r>
                      <m:r>
                        <m:rPr>
                          <m:nor/>
                        </m:rPr>
                        <a:rPr lang="en-US" sz="2800" dirty="0"/>
                        <m:t>}</m:t>
                      </m:r>
                    </m:oMath>
                  </m:oMathPara>
                </a14:m>
                <a:endParaRPr lang="it-IT" sz="2800" dirty="0"/>
              </a:p>
              <a:p>
                <a:r>
                  <a:rPr lang="en-US" sz="2800" dirty="0"/>
                  <a:t>Finally, we define as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putative</a:t>
                </a:r>
                <a:r>
                  <a:rPr lang="en-US" sz="2800" dirty="0"/>
                  <a:t> those </a:t>
                </a:r>
                <a:r>
                  <a:rPr lang="en-US" sz="2800" i="1" dirty="0"/>
                  <a:t>candidates </a:t>
                </a:r>
                <a:r>
                  <a:rPr lang="en-US" sz="2800" dirty="0"/>
                  <a:t>that are first neighbors of disease genes in the </a:t>
                </a:r>
                <a:r>
                  <a:rPr lang="en-US" sz="2800" dirty="0" err="1"/>
                  <a:t>interactome</a:t>
                </a:r>
                <a:r>
                  <a:rPr lang="en-US" sz="2800" dirty="0"/>
                  <a:t>:</a:t>
                </a:r>
                <a:endParaRPr lang="it-IT" sz="2800" b="1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1" dirty="0" smtClean="0">
                          <a:solidFill>
                            <a:srgbClr val="C00000"/>
                          </a:solidFill>
                        </a:rPr>
                        <m:t>PUTATIVE</m:t>
                      </m:r>
                      <m:r>
                        <m:rPr>
                          <m:nor/>
                        </m:rPr>
                        <a:rPr lang="en-US" sz="2800" dirty="0" smtClean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=</m:t>
                      </m:r>
                      <m:r>
                        <m:rPr>
                          <m:nor/>
                        </m:rPr>
                        <a:rPr lang="it-IT" sz="2800" i="1" dirty="0"/>
                        <m:t>CANDIDATES</m:t>
                      </m:r>
                      <m:r>
                        <a:rPr lang="it-IT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⋂"/>
                          <m:subHide m:val="on"/>
                          <m:sup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nor/>
                            </m:rPr>
                            <a:rPr lang="en-US" sz="2800" dirty="0"/>
                            <m:t>{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FIRST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NEGHBORHOOD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DISEASE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GENES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}</m:t>
                          </m:r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1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934" y="19754039"/>
                <a:ext cx="17862340" cy="2574059"/>
              </a:xfrm>
              <a:prstGeom prst="rect">
                <a:avLst/>
              </a:prstGeom>
              <a:blipFill rotWithShape="0">
                <a:blip r:embed="rId4"/>
                <a:stretch>
                  <a:fillRect l="-717" t="-2128" b="-2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ustomShape 24"/>
          <p:cNvSpPr/>
          <p:nvPr/>
        </p:nvSpPr>
        <p:spPr>
          <a:xfrm>
            <a:off x="2681914" y="23839933"/>
            <a:ext cx="10767386" cy="28341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dirty="0"/>
              <a:t>We generated 100 replicates by selecting randomly 70% of the seed genes. We tested our algorithm on the </a:t>
            </a:r>
            <a:r>
              <a:rPr lang="en-US" sz="2800" dirty="0" err="1"/>
              <a:t>Ghiassan</a:t>
            </a:r>
            <a:r>
              <a:rPr lang="en-US" sz="2800" dirty="0"/>
              <a:t> </a:t>
            </a:r>
            <a:r>
              <a:rPr lang="en-US" sz="2800" i="1" dirty="0"/>
              <a:t>et al.</a:t>
            </a:r>
            <a:r>
              <a:rPr lang="en-US" sz="2800" dirty="0"/>
              <a:t> dataset on </a:t>
            </a:r>
            <a:r>
              <a:rPr lang="en-US" sz="2800" b="1" i="1" dirty="0" err="1"/>
              <a:t>Carbohidrate</a:t>
            </a:r>
            <a:r>
              <a:rPr lang="en-US" sz="2800" b="1" i="1" dirty="0"/>
              <a:t> metabolism inborn errors</a:t>
            </a:r>
            <a:r>
              <a:rPr lang="en-US" sz="2800" dirty="0"/>
              <a:t> and on </a:t>
            </a:r>
            <a:r>
              <a:rPr lang="en-US" sz="2800" b="1" i="1" dirty="0"/>
              <a:t>Breast neoplasm</a:t>
            </a:r>
            <a:r>
              <a:rPr lang="en-US" sz="2800" dirty="0"/>
              <a:t> obtaining always consistent results thus proving robustness of the approach. Further work will be devoted to perform biological validation of the results and </a:t>
            </a:r>
            <a:r>
              <a:rPr lang="en-US" sz="2800" i="1" dirty="0"/>
              <a:t>in vitro</a:t>
            </a:r>
            <a:r>
              <a:rPr lang="en-US" sz="2800" dirty="0"/>
              <a:t> experiments.</a:t>
            </a:r>
            <a:endParaRPr lang="it-IT" sz="2800" dirty="0"/>
          </a:p>
        </p:txBody>
      </p:sp>
      <p:sp>
        <p:nvSpPr>
          <p:cNvPr id="72" name="CustomShape 25"/>
          <p:cNvSpPr/>
          <p:nvPr/>
        </p:nvSpPr>
        <p:spPr>
          <a:xfrm>
            <a:off x="1551600" y="7009560"/>
            <a:ext cx="849204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2"/>
          <p:cNvSpPr/>
          <p:nvPr/>
        </p:nvSpPr>
        <p:spPr>
          <a:xfrm>
            <a:off x="2340720" y="366840"/>
            <a:ext cx="17776080" cy="1644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6490" b="0" strike="noStrike" spc="-1" dirty="0">
                <a:solidFill>
                  <a:srgbClr val="822433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Annotation Driven Optimized Clustering</a:t>
            </a:r>
          </a:p>
          <a:p>
            <a:pPr>
              <a:lnSpc>
                <a:spcPct val="100000"/>
              </a:lnSpc>
            </a:pPr>
            <a:r>
              <a:rPr lang="en-US" sz="6490" b="0" strike="noStrike" spc="-1" dirty="0">
                <a:solidFill>
                  <a:srgbClr val="822433"/>
                </a:solidFill>
                <a:uFill>
                  <a:solidFill>
                    <a:srgbClr val="FFFFFF"/>
                  </a:solidFill>
                </a:uFill>
                <a:latin typeface="Arial "/>
              </a:rPr>
              <a:t>for Disease Genes Batch Identification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-7374" y="27123108"/>
            <a:ext cx="21248124" cy="4196423"/>
            <a:chOff x="91510" y="27123108"/>
            <a:chExt cx="21149240" cy="4196423"/>
          </a:xfrm>
        </p:grpSpPr>
        <p:pic>
          <p:nvPicPr>
            <p:cNvPr id="83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676" y="27123108"/>
              <a:ext cx="18808404" cy="1548774"/>
            </a:xfrm>
            <a:prstGeom prst="rect">
              <a:avLst/>
            </a:prstGeom>
            <a:solidFill>
              <a:srgbClr val="ED7D31"/>
            </a:solidFill>
            <a:extLst/>
          </p:spPr>
        </p:pic>
        <p:grpSp>
          <p:nvGrpSpPr>
            <p:cNvPr id="5" name="Gruppo 4"/>
            <p:cNvGrpSpPr/>
            <p:nvPr/>
          </p:nvGrpSpPr>
          <p:grpSpPr>
            <a:xfrm>
              <a:off x="91510" y="28666974"/>
              <a:ext cx="21149240" cy="2652557"/>
              <a:chOff x="-14191062" y="21070375"/>
              <a:chExt cx="21149240" cy="2652557"/>
            </a:xfrm>
          </p:grpSpPr>
          <p:pic>
            <p:nvPicPr>
              <p:cNvPr id="87" name="Picture 13" descr="logo +marchio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185160" y="21070375"/>
                <a:ext cx="21143338" cy="2649798"/>
              </a:xfrm>
              <a:prstGeom prst="rect">
                <a:avLst/>
              </a:prstGeom>
              <a:solidFill>
                <a:srgbClr val="ED7D31"/>
              </a:solidFill>
              <a:extLst/>
            </p:spPr>
          </p:pic>
          <p:pic>
            <p:nvPicPr>
              <p:cNvPr id="88" name="Picture 13" descr="logo +marchio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81" t="321"/>
              <a:stretch/>
            </p:blipFill>
            <p:spPr bwMode="auto">
              <a:xfrm>
                <a:off x="-14191062" y="21081639"/>
                <a:ext cx="18356702" cy="2641293"/>
              </a:xfrm>
              <a:prstGeom prst="rect">
                <a:avLst/>
              </a:prstGeom>
              <a:solidFill>
                <a:srgbClr val="ED7D31"/>
              </a:solidFill>
              <a:extLst/>
            </p:spPr>
          </p:pic>
        </p:grpSp>
        <p:sp>
          <p:nvSpPr>
            <p:cNvPr id="89" name="CustomShape 2"/>
            <p:cNvSpPr/>
            <p:nvPr/>
          </p:nvSpPr>
          <p:spPr>
            <a:xfrm>
              <a:off x="2817344" y="27429666"/>
              <a:ext cx="12411735" cy="9356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</a:rPr>
                <a:t>Department of Computer, Control and Management Engineering Antonio </a:t>
              </a:r>
              <a:r>
                <a:rPr lang="en-US" sz="2400" b="0" strike="noStrike" spc="-1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</a:rPr>
                <a:t>Ruberti</a:t>
              </a:r>
              <a:r>
                <a:rPr lang="en-US" sz="24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</a:rPr>
                <a:t>, (DIAG)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endParaRPr>
            </a:p>
            <a:p>
              <a:pPr>
                <a:lnSpc>
                  <a:spcPct val="100000"/>
                </a:lnSpc>
              </a:pPr>
              <a:r>
                <a:rPr lang="it-IT" sz="24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j-lt"/>
                </a:rPr>
                <a:t>Dipartimento di Scienze Statistiche (DSS)</a:t>
              </a:r>
              <a:r>
                <a:rPr lang="it-IT" sz="2400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90" name="CustomShape 2"/>
          <p:cNvSpPr/>
          <p:nvPr/>
        </p:nvSpPr>
        <p:spPr>
          <a:xfrm>
            <a:off x="17035041" y="27378911"/>
            <a:ext cx="3943992" cy="2283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Federico Francone</a:t>
            </a:r>
          </a:p>
          <a:p>
            <a:pPr algn="r">
              <a:lnSpc>
                <a:spcPct val="100000"/>
              </a:lnSpc>
            </a:pPr>
            <a:r>
              <a:rPr lang="it-IT" sz="3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Marianna De </a:t>
            </a:r>
            <a:r>
              <a:rPr lang="it-IT" sz="3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Santis</a:t>
            </a:r>
            <a:endParaRPr lang="it-IT" sz="3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r">
              <a:lnSpc>
                <a:spcPct val="100000"/>
              </a:lnSpc>
            </a:pPr>
            <a:r>
              <a:rPr lang="it-IT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Stefano Lucidi</a:t>
            </a:r>
          </a:p>
          <a:p>
            <a:pPr algn="r">
              <a:lnSpc>
                <a:spcPct val="100000"/>
              </a:lnSpc>
            </a:pPr>
            <a:r>
              <a:rPr lang="it-IT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Paolo Dell’Olmo</a:t>
            </a:r>
            <a:endParaRPr lang="it-IT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r">
              <a:lnSpc>
                <a:spcPct val="100000"/>
              </a:lnSpc>
            </a:pPr>
            <a:r>
              <a:rPr lang="it-IT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Lorenzo Farina</a:t>
            </a:r>
          </a:p>
          <a:p>
            <a:pPr algn="r">
              <a:lnSpc>
                <a:spcPct val="100000"/>
              </a:lnSpc>
            </a:pPr>
            <a:r>
              <a:rPr lang="it-IT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Laura Palagi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960420" y="29886708"/>
            <a:ext cx="1187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International Conference on Network Medicine and Big Data: </a:t>
            </a: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the Transformation of Medicine</a:t>
            </a:r>
            <a:endParaRPr lang="it-IT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743200" y="3095461"/>
            <a:ext cx="171420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It is still uncertain if disease genes have unique properties that distinguish them from other non-disease genes or, from a network perspective, if they are located randomly in the </a:t>
            </a:r>
            <a:r>
              <a:rPr lang="en-US" sz="2600" dirty="0" err="1"/>
              <a:t>interactome</a:t>
            </a:r>
            <a:r>
              <a:rPr lang="en-US" sz="2600" dirty="0"/>
              <a:t> or they show some kind of patterns in the network topology, as for instance hubs or modules.</a:t>
            </a:r>
          </a:p>
          <a:p>
            <a:r>
              <a:rPr lang="en-US" sz="2600" dirty="0"/>
              <a:t>In order to identify such patterns of disease genes we propose a novel top-down approach which uses two kinds of database annotations: GO terms (Gene Ontology - Biological Process) and KEGG pathways.</a:t>
            </a:r>
          </a:p>
          <a:p>
            <a:endParaRPr lang="it-IT" sz="2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628723" y="6625897"/>
            <a:ext cx="820403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For each database and each disease, given the P disease genes, we consider the N (=10) most frequent annotations in the disease genes.</a:t>
            </a:r>
          </a:p>
          <a:p>
            <a:endParaRPr lang="en-US" sz="2600" dirty="0"/>
          </a:p>
          <a:p>
            <a:r>
              <a:rPr lang="en-US" sz="2600" dirty="0"/>
              <a:t>Further we identify other N(=10) annotations among the most frequent in sets of non-disease genes of cardinality P. In this  respect we extract from the </a:t>
            </a:r>
            <a:r>
              <a:rPr lang="en-US" sz="2600" dirty="0" err="1"/>
              <a:t>interactome</a:t>
            </a:r>
            <a:r>
              <a:rPr lang="en-US" sz="2600" dirty="0"/>
              <a:t> - excluding the P disease genes - M (=1000) subsets of genes of cardinality P and we count the occurrence of each annotation.</a:t>
            </a:r>
          </a:p>
          <a:p>
            <a:r>
              <a:rPr lang="en-US" sz="2600" dirty="0"/>
              <a:t> </a:t>
            </a:r>
          </a:p>
          <a:p>
            <a:r>
              <a:rPr lang="en-US" sz="2600" dirty="0"/>
              <a:t>The N annotation with highest occurrence average together with the N annotations with highest frequency in the disease genes give us the set of annotations (of cardinality 2N) that are used in the clustering phase of the method.</a:t>
            </a:r>
            <a:endParaRPr lang="it-IT" sz="2600" dirty="0"/>
          </a:p>
          <a:p>
            <a:endParaRPr lang="it-IT" sz="2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16" y="13102023"/>
            <a:ext cx="7503401" cy="518822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307" y="12860755"/>
            <a:ext cx="6622753" cy="415447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11813100" y="17271364"/>
            <a:ext cx="8303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By this procedure, we select the sets </a:t>
            </a:r>
            <a:r>
              <a:rPr lang="en-US" sz="2800" dirty="0" err="1">
                <a:solidFill>
                  <a:prstClr val="black"/>
                </a:solidFill>
              </a:rPr>
              <a:t>CLUSTER</a:t>
            </a:r>
            <a:r>
              <a:rPr lang="en-US" sz="4000" baseline="-250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* </a:t>
            </a:r>
            <a:r>
              <a:rPr lang="en-US" sz="2800" dirty="0" err="1">
                <a:solidFill>
                  <a:prstClr val="black"/>
                </a:solidFill>
              </a:rPr>
              <a:t>i</a:t>
            </a:r>
            <a:r>
              <a:rPr lang="en-US" sz="2800" dirty="0">
                <a:solidFill>
                  <a:prstClr val="black"/>
                </a:solidFill>
              </a:rPr>
              <a:t>=GO, KEGG, having the highest number of disease genes.</a:t>
            </a:r>
            <a:endParaRPr lang="it-IT" sz="2800" dirty="0">
              <a:solidFill>
                <a:prstClr val="black"/>
              </a:solidFill>
            </a:endParaRPr>
          </a:p>
        </p:txBody>
      </p:sp>
      <p:grpSp>
        <p:nvGrpSpPr>
          <p:cNvPr id="78" name="Gruppo 77"/>
          <p:cNvGrpSpPr/>
          <p:nvPr/>
        </p:nvGrpSpPr>
        <p:grpSpPr>
          <a:xfrm>
            <a:off x="14120895" y="23262847"/>
            <a:ext cx="4987366" cy="3408218"/>
            <a:chOff x="1393825" y="7590896"/>
            <a:chExt cx="18453100" cy="14577748"/>
          </a:xfrm>
        </p:grpSpPr>
        <p:pic>
          <p:nvPicPr>
            <p:cNvPr id="79" name="Immagine 7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3825" y="7590896"/>
              <a:ext cx="18453100" cy="14577748"/>
            </a:xfrm>
            <a:prstGeom prst="rect">
              <a:avLst/>
            </a:prstGeom>
            <a:ln w="38100">
              <a:solidFill>
                <a:srgbClr val="CC99FF"/>
              </a:solidFill>
            </a:ln>
          </p:spPr>
        </p:pic>
        <p:sp>
          <p:nvSpPr>
            <p:cNvPr id="81" name="Ovale 80"/>
            <p:cNvSpPr/>
            <p:nvPr/>
          </p:nvSpPr>
          <p:spPr>
            <a:xfrm>
              <a:off x="18350137" y="20456487"/>
              <a:ext cx="638828" cy="638828"/>
            </a:xfrm>
            <a:prstGeom prst="ellipse">
              <a:avLst/>
            </a:prstGeom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2" name="Gruppo 81"/>
            <p:cNvGrpSpPr/>
            <p:nvPr/>
          </p:nvGrpSpPr>
          <p:grpSpPr>
            <a:xfrm>
              <a:off x="10979835" y="11868728"/>
              <a:ext cx="2802246" cy="3011042"/>
              <a:chOff x="10979835" y="11868728"/>
              <a:chExt cx="2802246" cy="3011042"/>
            </a:xfrm>
          </p:grpSpPr>
          <p:sp>
            <p:nvSpPr>
              <p:cNvPr id="96" name="Ovale 95"/>
              <p:cNvSpPr/>
              <p:nvPr/>
            </p:nvSpPr>
            <p:spPr>
              <a:xfrm>
                <a:off x="13143253" y="11868728"/>
                <a:ext cx="638828" cy="638828"/>
              </a:xfrm>
              <a:prstGeom prst="ellipse">
                <a:avLst/>
              </a:prstGeom>
              <a:ln w="38100"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7" name="Ovale 96"/>
              <p:cNvSpPr/>
              <p:nvPr/>
            </p:nvSpPr>
            <p:spPr>
              <a:xfrm>
                <a:off x="10979835" y="14240942"/>
                <a:ext cx="638828" cy="638828"/>
              </a:xfrm>
              <a:prstGeom prst="ellipse">
                <a:avLst/>
              </a:prstGeom>
              <a:ln w="38100"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4" name="Ovale 83"/>
            <p:cNvSpPr/>
            <p:nvPr/>
          </p:nvSpPr>
          <p:spPr>
            <a:xfrm>
              <a:off x="15792667" y="19146970"/>
              <a:ext cx="638828" cy="638828"/>
            </a:xfrm>
            <a:prstGeom prst="ellipse">
              <a:avLst/>
            </a:prstGeom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/>
            <p:cNvSpPr/>
            <p:nvPr/>
          </p:nvSpPr>
          <p:spPr>
            <a:xfrm>
              <a:off x="14479682" y="16720294"/>
              <a:ext cx="638828" cy="638828"/>
            </a:xfrm>
            <a:prstGeom prst="ellipse">
              <a:avLst/>
            </a:prstGeom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/>
            <p:cNvSpPr/>
            <p:nvPr/>
          </p:nvSpPr>
          <p:spPr>
            <a:xfrm>
              <a:off x="12504425" y="18971125"/>
              <a:ext cx="638828" cy="63882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Ovale 90"/>
            <p:cNvSpPr/>
            <p:nvPr/>
          </p:nvSpPr>
          <p:spPr>
            <a:xfrm>
              <a:off x="2105131" y="19977767"/>
              <a:ext cx="638828" cy="63882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Ovale 91"/>
            <p:cNvSpPr/>
            <p:nvPr/>
          </p:nvSpPr>
          <p:spPr>
            <a:xfrm>
              <a:off x="4525695" y="13010312"/>
              <a:ext cx="638828" cy="638828"/>
            </a:xfrm>
            <a:prstGeom prst="ellipse">
              <a:avLst/>
            </a:prstGeom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Ovale 92"/>
            <p:cNvSpPr/>
            <p:nvPr/>
          </p:nvSpPr>
          <p:spPr>
            <a:xfrm>
              <a:off x="3660825" y="13932958"/>
              <a:ext cx="638828" cy="63882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C00000"/>
                </a:solidFill>
              </a:endParaRPr>
            </a:p>
          </p:txBody>
        </p:sp>
        <p:sp>
          <p:nvSpPr>
            <p:cNvPr id="94" name="Ovale 93"/>
            <p:cNvSpPr/>
            <p:nvPr/>
          </p:nvSpPr>
          <p:spPr>
            <a:xfrm>
              <a:off x="6247239" y="14560356"/>
              <a:ext cx="638828" cy="63882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C00000"/>
                </a:solidFill>
              </a:endParaRPr>
            </a:p>
          </p:txBody>
        </p:sp>
        <p:sp>
          <p:nvSpPr>
            <p:cNvPr id="95" name="Ovale 94"/>
            <p:cNvSpPr/>
            <p:nvPr/>
          </p:nvSpPr>
          <p:spPr>
            <a:xfrm>
              <a:off x="5276260" y="20616595"/>
              <a:ext cx="638828" cy="638828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19253871" y="23556624"/>
            <a:ext cx="1107996" cy="887717"/>
            <a:chOff x="19299719" y="23908319"/>
            <a:chExt cx="1107996" cy="887717"/>
          </a:xfrm>
        </p:grpSpPr>
        <p:sp>
          <p:nvSpPr>
            <p:cNvPr id="104" name="Ovale 103"/>
            <p:cNvSpPr/>
            <p:nvPr/>
          </p:nvSpPr>
          <p:spPr>
            <a:xfrm>
              <a:off x="19779519" y="23908319"/>
              <a:ext cx="148396" cy="148396"/>
            </a:xfrm>
            <a:prstGeom prst="ellipse">
              <a:avLst/>
            </a:prstGeom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Rettangolo 104"/>
            <p:cNvSpPr/>
            <p:nvPr/>
          </p:nvSpPr>
          <p:spPr>
            <a:xfrm>
              <a:off x="19299719" y="24149705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/>
                <a:t>Putative</a:t>
              </a:r>
            </a:p>
            <a:p>
              <a:r>
                <a:rPr lang="it-IT" dirty="0" err="1"/>
                <a:t>unknown</a:t>
              </a:r>
              <a:endParaRPr lang="it-IT" dirty="0"/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19165946" y="24884725"/>
            <a:ext cx="1326004" cy="1403459"/>
            <a:chOff x="19218701" y="25535358"/>
            <a:chExt cx="1326004" cy="1403459"/>
          </a:xfrm>
        </p:grpSpPr>
        <p:sp>
          <p:nvSpPr>
            <p:cNvPr id="102" name="Ovale 101"/>
            <p:cNvSpPr/>
            <p:nvPr/>
          </p:nvSpPr>
          <p:spPr>
            <a:xfrm>
              <a:off x="19807505" y="25535358"/>
              <a:ext cx="148396" cy="148396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Rettangolo 102"/>
            <p:cNvSpPr/>
            <p:nvPr/>
          </p:nvSpPr>
          <p:spPr>
            <a:xfrm>
              <a:off x="19218701" y="25738488"/>
              <a:ext cx="132600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/>
                <a:t>putative</a:t>
              </a:r>
            </a:p>
            <a:p>
              <a:r>
                <a:rPr lang="it-IT" dirty="0"/>
                <a:t>(</a:t>
              </a:r>
              <a:r>
                <a:rPr lang="it-IT" dirty="0" err="1"/>
                <a:t>known</a:t>
              </a:r>
              <a:r>
                <a:rPr lang="it-IT" dirty="0"/>
                <a:t> for </a:t>
              </a:r>
            </a:p>
            <a:p>
              <a:r>
                <a:rPr lang="it-IT" dirty="0" err="1"/>
                <a:t>other</a:t>
              </a:r>
              <a:r>
                <a:rPr lang="it-IT" dirty="0"/>
                <a:t> </a:t>
              </a:r>
            </a:p>
            <a:p>
              <a:r>
                <a:rPr lang="it-IT" dirty="0" err="1"/>
                <a:t>diseases</a:t>
              </a:r>
              <a:r>
                <a:rPr lang="it-IT" dirty="0"/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3111</TotalTime>
  <Words>521</Words>
  <Application>Microsoft Office PowerPoint</Application>
  <PresentationFormat>Personalizzato</PresentationFormat>
  <Paragraphs>45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Arial </vt:lpstr>
      <vt:lpstr>Calibri</vt:lpstr>
      <vt:lpstr>Calibri Light</vt:lpstr>
      <vt:lpstr>Cambria Math</vt:lpstr>
      <vt:lpstr>DejaVu Sans</vt:lpstr>
      <vt:lpstr>Times New Roman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Ruggiero Seccia</dc:creator>
  <dc:description/>
  <cp:lastModifiedBy>Federico Francone</cp:lastModifiedBy>
  <cp:revision>122</cp:revision>
  <dcterms:created xsi:type="dcterms:W3CDTF">2018-07-12T08:39:06Z</dcterms:created>
  <dcterms:modified xsi:type="dcterms:W3CDTF">2018-12-07T10:31:56Z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