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69" r:id="rId5"/>
    <p:sldId id="271" r:id="rId6"/>
    <p:sldId id="272" r:id="rId7"/>
    <p:sldId id="258" r:id="rId8"/>
    <p:sldId id="259" r:id="rId9"/>
    <p:sldId id="270" r:id="rId10"/>
    <p:sldId id="260" r:id="rId11"/>
    <p:sldId id="273" r:id="rId12"/>
    <p:sldId id="262" r:id="rId13"/>
    <p:sldId id="261" r:id="rId14"/>
    <p:sldId id="263" r:id="rId15"/>
    <p:sldId id="265" r:id="rId16"/>
    <p:sldId id="264" r:id="rId17"/>
    <p:sldId id="279" r:id="rId18"/>
    <p:sldId id="275" r:id="rId19"/>
    <p:sldId id="277" r:id="rId20"/>
    <p:sldId id="276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B65AA-0B81-4102-B567-1443E805E9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E12189-059B-480F-B9E8-0B2AD3D233DA}">
      <dgm:prSet custT="1"/>
      <dgm:spPr>
        <a:noFill/>
      </dgm:spPr>
      <dgm:t>
        <a:bodyPr/>
        <a:lstStyle/>
        <a:p>
          <a:r>
            <a:rPr lang="en-US" sz="1500" b="1" dirty="0"/>
            <a:t>		     </a:t>
          </a:r>
          <a:r>
            <a:rPr lang="en-US" sz="2000" b="1" dirty="0">
              <a:solidFill>
                <a:srgbClr val="002060"/>
              </a:solidFill>
            </a:rPr>
            <a:t>Kelp’s input parsing algorithm</a:t>
          </a:r>
          <a:endParaRPr lang="en-US" sz="1500" dirty="0">
            <a:solidFill>
              <a:srgbClr val="002060"/>
            </a:solidFill>
          </a:endParaRPr>
        </a:p>
      </dgm:t>
    </dgm:pt>
    <dgm:pt modelId="{E76A8826-45B3-4883-A4F2-0A557B0AC492}" type="parTrans" cxnId="{D42E196B-AF4C-4F51-9239-7C70F8DFE913}">
      <dgm:prSet/>
      <dgm:spPr/>
      <dgm:t>
        <a:bodyPr/>
        <a:lstStyle/>
        <a:p>
          <a:endParaRPr lang="en-US"/>
        </a:p>
      </dgm:t>
    </dgm:pt>
    <dgm:pt modelId="{F070D411-3024-463F-B591-075FEA6EF3A9}" type="sibTrans" cxnId="{D42E196B-AF4C-4F51-9239-7C70F8DFE913}">
      <dgm:prSet/>
      <dgm:spPr/>
      <dgm:t>
        <a:bodyPr/>
        <a:lstStyle/>
        <a:p>
          <a:endParaRPr lang="en-US"/>
        </a:p>
      </dgm:t>
    </dgm:pt>
    <dgm:pt modelId="{433EE95E-B201-4302-AE36-72CF211A09E1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rgbClr val="002060"/>
              </a:solidFill>
            </a:rPr>
            <a:t>1) for each sentence, get lemmas with </a:t>
          </a:r>
          <a:r>
            <a:rPr lang="en-US" b="1" i="0" dirty="0" err="1">
              <a:solidFill>
                <a:srgbClr val="002060"/>
              </a:solidFill>
            </a:rPr>
            <a:t>CoreNLP</a:t>
          </a:r>
          <a:r>
            <a:rPr lang="en-US" b="1" i="0" dirty="0">
              <a:solidFill>
                <a:srgbClr val="002060"/>
              </a:solidFill>
            </a:rPr>
            <a:t> parser </a:t>
          </a:r>
        </a:p>
      </dgm:t>
    </dgm:pt>
    <dgm:pt modelId="{FEF7FF70-3927-4D92-BF89-F067E436B578}" type="parTrans" cxnId="{4744616A-F565-4D64-8005-846ECC511B68}">
      <dgm:prSet/>
      <dgm:spPr/>
      <dgm:t>
        <a:bodyPr/>
        <a:lstStyle/>
        <a:p>
          <a:endParaRPr lang="en-US"/>
        </a:p>
      </dgm:t>
    </dgm:pt>
    <dgm:pt modelId="{D4E5F9A6-551A-4912-B330-D5904CC89F1B}" type="sibTrans" cxnId="{4744616A-F565-4D64-8005-846ECC511B68}">
      <dgm:prSet/>
      <dgm:spPr/>
      <dgm:t>
        <a:bodyPr/>
        <a:lstStyle/>
        <a:p>
          <a:endParaRPr lang="en-US"/>
        </a:p>
      </dgm:t>
    </dgm:pt>
    <dgm:pt modelId="{076D8C3A-1939-4543-A482-A8D8E66A6BDD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2) For each lemma with more than 2 characters (</a:t>
          </a:r>
          <a:r>
            <a:rPr lang="en-US" b="1" u="sng" dirty="0">
              <a:solidFill>
                <a:srgbClr val="002060"/>
              </a:solidFill>
            </a:rPr>
            <a:t>assumption</a:t>
          </a:r>
          <a:r>
            <a:rPr lang="en-US" b="1" dirty="0">
              <a:solidFill>
                <a:srgbClr val="002060"/>
              </a:solidFill>
            </a:rPr>
            <a:t>), try 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	a) to get polarity from the lexicon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	b) if above fails, to get it from </a:t>
          </a:r>
          <a:r>
            <a:rPr lang="en-US" b="1" dirty="0" err="1">
              <a:solidFill>
                <a:srgbClr val="002060"/>
              </a:solidFill>
            </a:rPr>
            <a:t>sentiwordnet</a:t>
          </a:r>
          <a:r>
            <a:rPr lang="en-US" b="1" dirty="0">
              <a:solidFill>
                <a:srgbClr val="002060"/>
              </a:solidFill>
            </a:rPr>
            <a:t> (see next slide)</a:t>
          </a:r>
        </a:p>
      </dgm:t>
    </dgm:pt>
    <dgm:pt modelId="{19630405-3B18-4D6A-BB24-6B566B8E8EEB}" type="parTrans" cxnId="{F4927E1F-48B9-4DF4-BB58-39A6E8921480}">
      <dgm:prSet/>
      <dgm:spPr/>
      <dgm:t>
        <a:bodyPr/>
        <a:lstStyle/>
        <a:p>
          <a:endParaRPr lang="en-US"/>
        </a:p>
      </dgm:t>
    </dgm:pt>
    <dgm:pt modelId="{8D9977E6-4983-418A-99BD-EAAB87B87FB9}" type="sibTrans" cxnId="{F4927E1F-48B9-4DF4-BB58-39A6E8921480}">
      <dgm:prSet/>
      <dgm:spPr/>
      <dgm:t>
        <a:bodyPr/>
        <a:lstStyle/>
        <a:p>
          <a:endParaRPr lang="en-US"/>
        </a:p>
      </dgm:t>
    </dgm:pt>
    <dgm:pt modelId="{8283BCBD-0D89-463B-9FB0-024B193E4B24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rgbClr val="262626"/>
              </a:solidFill>
            </a:rPr>
            <a:t>3) </a:t>
          </a:r>
          <a:r>
            <a:rPr lang="en-US" b="1" dirty="0">
              <a:solidFill>
                <a:srgbClr val="002060"/>
              </a:solidFill>
            </a:rPr>
            <a:t>Define a threshold (</a:t>
          </a:r>
          <a:r>
            <a:rPr lang="en-US" b="1" u="sng" dirty="0">
              <a:solidFill>
                <a:srgbClr val="002060"/>
              </a:solidFill>
            </a:rPr>
            <a:t>we choose 0.5</a:t>
          </a:r>
          <a:r>
            <a:rPr lang="en-US" b="1" dirty="0">
              <a:solidFill>
                <a:srgbClr val="002060"/>
              </a:solidFill>
            </a:rPr>
            <a:t>) under which no polarity is assigned.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     Then, If max polarity score&gt; threshold, assign to the word: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 		score with sign “+” if positive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 		score with sign “-” if neg</a:t>
          </a:r>
          <a:br>
            <a:rPr lang="en-US" b="1" dirty="0">
              <a:solidFill>
                <a:srgbClr val="002060"/>
              </a:solidFill>
            </a:rPr>
          </a:br>
          <a:r>
            <a:rPr lang="en-US" b="1" dirty="0">
              <a:solidFill>
                <a:srgbClr val="002060"/>
              </a:solidFill>
            </a:rPr>
            <a:t> 		0 if neutral or polarity &lt; threshold</a:t>
          </a:r>
        </a:p>
      </dgm:t>
    </dgm:pt>
    <dgm:pt modelId="{074BA191-4066-482F-B828-FDFB2320DC23}" type="parTrans" cxnId="{83F5F97D-56FC-4C0C-BAEE-A3593439BE74}">
      <dgm:prSet/>
      <dgm:spPr/>
      <dgm:t>
        <a:bodyPr/>
        <a:lstStyle/>
        <a:p>
          <a:endParaRPr lang="en-US"/>
        </a:p>
      </dgm:t>
    </dgm:pt>
    <dgm:pt modelId="{E1A27040-CF8D-4FBA-863A-DDDE50D89503}" type="sibTrans" cxnId="{83F5F97D-56FC-4C0C-BAEE-A3593439BE74}">
      <dgm:prSet/>
      <dgm:spPr/>
      <dgm:t>
        <a:bodyPr/>
        <a:lstStyle/>
        <a:p>
          <a:endParaRPr lang="en-US"/>
        </a:p>
      </dgm:t>
    </dgm:pt>
    <dgm:pt modelId="{8E3BDEA8-189D-461E-A769-5E5BE8F8008C}" type="pres">
      <dgm:prSet presAssocID="{F42B65AA-0B81-4102-B567-1443E805E9EE}" presName="linear" presStyleCnt="0">
        <dgm:presLayoutVars>
          <dgm:animLvl val="lvl"/>
          <dgm:resizeHandles val="exact"/>
        </dgm:presLayoutVars>
      </dgm:prSet>
      <dgm:spPr/>
    </dgm:pt>
    <dgm:pt modelId="{E5004C8C-74ED-4B15-9FC5-6C1BF7948FD8}" type="pres">
      <dgm:prSet presAssocID="{C9E12189-059B-480F-B9E8-0B2AD3D233DA}" presName="parentText" presStyleLbl="node1" presStyleIdx="0" presStyleCnt="4" custLinFactNeighborX="-130" custLinFactNeighborY="19597">
        <dgm:presLayoutVars>
          <dgm:chMax val="0"/>
          <dgm:bulletEnabled val="1"/>
        </dgm:presLayoutVars>
      </dgm:prSet>
      <dgm:spPr/>
    </dgm:pt>
    <dgm:pt modelId="{AF9F9E38-95E9-477B-B633-889A4E5D643D}" type="pres">
      <dgm:prSet presAssocID="{F070D411-3024-463F-B591-075FEA6EF3A9}" presName="spacer" presStyleCnt="0"/>
      <dgm:spPr/>
    </dgm:pt>
    <dgm:pt modelId="{C9D6000A-8A72-4EF5-A383-EF7F2E6563C0}" type="pres">
      <dgm:prSet presAssocID="{433EE95E-B201-4302-AE36-72CF211A09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D3E45A-AB98-4F2E-A172-3B8C9EDAA1E5}" type="pres">
      <dgm:prSet presAssocID="{D4E5F9A6-551A-4912-B330-D5904CC89F1B}" presName="spacer" presStyleCnt="0"/>
      <dgm:spPr/>
    </dgm:pt>
    <dgm:pt modelId="{184C7114-30CB-4C02-B0BE-F3C19F5664D5}" type="pres">
      <dgm:prSet presAssocID="{076D8C3A-1939-4543-A482-A8D8E66A6B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EB1D92-8589-4C17-A67E-C4BB8C7E9EB6}" type="pres">
      <dgm:prSet presAssocID="{8D9977E6-4983-418A-99BD-EAAB87B87FB9}" presName="spacer" presStyleCnt="0"/>
      <dgm:spPr/>
    </dgm:pt>
    <dgm:pt modelId="{E7D79139-BA1E-47AE-99A9-EFE7051F8804}" type="pres">
      <dgm:prSet presAssocID="{8283BCBD-0D89-463B-9FB0-024B193E4B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927E1F-48B9-4DF4-BB58-39A6E8921480}" srcId="{F42B65AA-0B81-4102-B567-1443E805E9EE}" destId="{076D8C3A-1939-4543-A482-A8D8E66A6BDD}" srcOrd="2" destOrd="0" parTransId="{19630405-3B18-4D6A-BB24-6B566B8E8EEB}" sibTransId="{8D9977E6-4983-418A-99BD-EAAB87B87FB9}"/>
    <dgm:cxn modelId="{F7073730-5DE8-49C1-A7E2-7FB2797DDC74}" type="presOf" srcId="{8283BCBD-0D89-463B-9FB0-024B193E4B24}" destId="{E7D79139-BA1E-47AE-99A9-EFE7051F8804}" srcOrd="0" destOrd="0" presId="urn:microsoft.com/office/officeart/2005/8/layout/vList2"/>
    <dgm:cxn modelId="{CAC0B934-0C53-4B74-88A4-D93024D06680}" type="presOf" srcId="{433EE95E-B201-4302-AE36-72CF211A09E1}" destId="{C9D6000A-8A72-4EF5-A383-EF7F2E6563C0}" srcOrd="0" destOrd="0" presId="urn:microsoft.com/office/officeart/2005/8/layout/vList2"/>
    <dgm:cxn modelId="{70E74967-4F25-4FAF-9666-DF54EE6BB2BA}" type="presOf" srcId="{F42B65AA-0B81-4102-B567-1443E805E9EE}" destId="{8E3BDEA8-189D-461E-A769-5E5BE8F8008C}" srcOrd="0" destOrd="0" presId="urn:microsoft.com/office/officeart/2005/8/layout/vList2"/>
    <dgm:cxn modelId="{4744616A-F565-4D64-8005-846ECC511B68}" srcId="{F42B65AA-0B81-4102-B567-1443E805E9EE}" destId="{433EE95E-B201-4302-AE36-72CF211A09E1}" srcOrd="1" destOrd="0" parTransId="{FEF7FF70-3927-4D92-BF89-F067E436B578}" sibTransId="{D4E5F9A6-551A-4912-B330-D5904CC89F1B}"/>
    <dgm:cxn modelId="{D42E196B-AF4C-4F51-9239-7C70F8DFE913}" srcId="{F42B65AA-0B81-4102-B567-1443E805E9EE}" destId="{C9E12189-059B-480F-B9E8-0B2AD3D233DA}" srcOrd="0" destOrd="0" parTransId="{E76A8826-45B3-4883-A4F2-0A557B0AC492}" sibTransId="{F070D411-3024-463F-B591-075FEA6EF3A9}"/>
    <dgm:cxn modelId="{0715874E-E4BA-4F11-B65C-9E8307976D17}" type="presOf" srcId="{076D8C3A-1939-4543-A482-A8D8E66A6BDD}" destId="{184C7114-30CB-4C02-B0BE-F3C19F5664D5}" srcOrd="0" destOrd="0" presId="urn:microsoft.com/office/officeart/2005/8/layout/vList2"/>
    <dgm:cxn modelId="{83F5F97D-56FC-4C0C-BAEE-A3593439BE74}" srcId="{F42B65AA-0B81-4102-B567-1443E805E9EE}" destId="{8283BCBD-0D89-463B-9FB0-024B193E4B24}" srcOrd="3" destOrd="0" parTransId="{074BA191-4066-482F-B828-FDFB2320DC23}" sibTransId="{E1A27040-CF8D-4FBA-863A-DDDE50D89503}"/>
    <dgm:cxn modelId="{A94AECDC-7425-4D4D-BE1F-BBA351AFF484}" type="presOf" srcId="{C9E12189-059B-480F-B9E8-0B2AD3D233DA}" destId="{E5004C8C-74ED-4B15-9FC5-6C1BF7948FD8}" srcOrd="0" destOrd="0" presId="urn:microsoft.com/office/officeart/2005/8/layout/vList2"/>
    <dgm:cxn modelId="{48FC25A5-06BF-41BA-9118-471C1A1AB8A3}" type="presParOf" srcId="{8E3BDEA8-189D-461E-A769-5E5BE8F8008C}" destId="{E5004C8C-74ED-4B15-9FC5-6C1BF7948FD8}" srcOrd="0" destOrd="0" presId="urn:microsoft.com/office/officeart/2005/8/layout/vList2"/>
    <dgm:cxn modelId="{FA7A49E1-F6E9-4EC7-8695-00AB4C2B8851}" type="presParOf" srcId="{8E3BDEA8-189D-461E-A769-5E5BE8F8008C}" destId="{AF9F9E38-95E9-477B-B633-889A4E5D643D}" srcOrd="1" destOrd="0" presId="urn:microsoft.com/office/officeart/2005/8/layout/vList2"/>
    <dgm:cxn modelId="{B4BAA85B-54DC-420E-A671-A872EA7619EB}" type="presParOf" srcId="{8E3BDEA8-189D-461E-A769-5E5BE8F8008C}" destId="{C9D6000A-8A72-4EF5-A383-EF7F2E6563C0}" srcOrd="2" destOrd="0" presId="urn:microsoft.com/office/officeart/2005/8/layout/vList2"/>
    <dgm:cxn modelId="{714FB8CA-0EC7-4354-9CE0-3B655C2583BD}" type="presParOf" srcId="{8E3BDEA8-189D-461E-A769-5E5BE8F8008C}" destId="{F1D3E45A-AB98-4F2E-A172-3B8C9EDAA1E5}" srcOrd="3" destOrd="0" presId="urn:microsoft.com/office/officeart/2005/8/layout/vList2"/>
    <dgm:cxn modelId="{4D7A1D61-2818-415A-9AFF-24C931FF61F3}" type="presParOf" srcId="{8E3BDEA8-189D-461E-A769-5E5BE8F8008C}" destId="{184C7114-30CB-4C02-B0BE-F3C19F5664D5}" srcOrd="4" destOrd="0" presId="urn:microsoft.com/office/officeart/2005/8/layout/vList2"/>
    <dgm:cxn modelId="{DBDAF30E-80F7-49C5-9FC0-847605008E1C}" type="presParOf" srcId="{8E3BDEA8-189D-461E-A769-5E5BE8F8008C}" destId="{6BEB1D92-8589-4C17-A67E-C4BB8C7E9EB6}" srcOrd="5" destOrd="0" presId="urn:microsoft.com/office/officeart/2005/8/layout/vList2"/>
    <dgm:cxn modelId="{BD3F52E3-CB4E-49A1-BD67-01D0E5B7E97C}" type="presParOf" srcId="{8E3BDEA8-189D-461E-A769-5E5BE8F8008C}" destId="{E7D79139-BA1E-47AE-99A9-EFE7051F88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4C8C-74ED-4B15-9FC5-6C1BF7948FD8}">
      <dsp:nvSpPr>
        <dsp:cNvPr id="0" name=""/>
        <dsp:cNvSpPr/>
      </dsp:nvSpPr>
      <dsp:spPr>
        <a:xfrm>
          <a:off x="0" y="123175"/>
          <a:ext cx="7684390" cy="1306823"/>
        </a:xfrm>
        <a:prstGeom prst="round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		     </a:t>
          </a:r>
          <a:r>
            <a:rPr lang="en-US" sz="2000" b="1" kern="1200" dirty="0">
              <a:solidFill>
                <a:srgbClr val="002060"/>
              </a:solidFill>
            </a:rPr>
            <a:t>Kelp’s input parsing algorithm</a:t>
          </a:r>
          <a:endParaRPr lang="en-US" sz="1500" kern="1200" dirty="0">
            <a:solidFill>
              <a:srgbClr val="002060"/>
            </a:solidFill>
          </a:endParaRPr>
        </a:p>
      </dsp:txBody>
      <dsp:txXfrm>
        <a:off x="63794" y="186969"/>
        <a:ext cx="7556802" cy="1179235"/>
      </dsp:txXfrm>
    </dsp:sp>
    <dsp:sp modelId="{C9D6000A-8A72-4EF5-A383-EF7F2E6563C0}">
      <dsp:nvSpPr>
        <dsp:cNvPr id="0" name=""/>
        <dsp:cNvSpPr/>
      </dsp:nvSpPr>
      <dsp:spPr>
        <a:xfrm>
          <a:off x="0" y="1464733"/>
          <a:ext cx="7684390" cy="130682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rgbClr val="002060"/>
              </a:solidFill>
            </a:rPr>
            <a:t>1) for each sentence, get lemmas with </a:t>
          </a:r>
          <a:r>
            <a:rPr lang="en-US" sz="1500" b="1" i="0" kern="1200" dirty="0" err="1">
              <a:solidFill>
                <a:srgbClr val="002060"/>
              </a:solidFill>
            </a:rPr>
            <a:t>CoreNLP</a:t>
          </a:r>
          <a:r>
            <a:rPr lang="en-US" sz="1500" b="1" i="0" kern="1200" dirty="0">
              <a:solidFill>
                <a:srgbClr val="002060"/>
              </a:solidFill>
            </a:rPr>
            <a:t> parser </a:t>
          </a:r>
        </a:p>
      </dsp:txBody>
      <dsp:txXfrm>
        <a:off x="63794" y="1528527"/>
        <a:ext cx="7556802" cy="1179235"/>
      </dsp:txXfrm>
    </dsp:sp>
    <dsp:sp modelId="{184C7114-30CB-4C02-B0BE-F3C19F5664D5}">
      <dsp:nvSpPr>
        <dsp:cNvPr id="0" name=""/>
        <dsp:cNvSpPr/>
      </dsp:nvSpPr>
      <dsp:spPr>
        <a:xfrm>
          <a:off x="0" y="2814757"/>
          <a:ext cx="7684390" cy="130682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2060"/>
              </a:solidFill>
            </a:rPr>
            <a:t>2) For each lemma with more than 2 characters (</a:t>
          </a:r>
          <a:r>
            <a:rPr lang="en-US" sz="1500" b="1" u="sng" kern="1200" dirty="0">
              <a:solidFill>
                <a:srgbClr val="002060"/>
              </a:solidFill>
            </a:rPr>
            <a:t>assumption</a:t>
          </a:r>
          <a:r>
            <a:rPr lang="en-US" sz="1500" b="1" kern="1200" dirty="0">
              <a:solidFill>
                <a:srgbClr val="002060"/>
              </a:solidFill>
            </a:rPr>
            <a:t>), try 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	a) to get polarity from the lexicon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	b) if above fails, to get it from </a:t>
          </a:r>
          <a:r>
            <a:rPr lang="en-US" sz="1500" b="1" kern="1200" dirty="0" err="1">
              <a:solidFill>
                <a:srgbClr val="002060"/>
              </a:solidFill>
            </a:rPr>
            <a:t>sentiwordnet</a:t>
          </a:r>
          <a:r>
            <a:rPr lang="en-US" sz="1500" b="1" kern="1200" dirty="0">
              <a:solidFill>
                <a:srgbClr val="002060"/>
              </a:solidFill>
            </a:rPr>
            <a:t> (see next slide)</a:t>
          </a:r>
        </a:p>
      </dsp:txBody>
      <dsp:txXfrm>
        <a:off x="63794" y="2878551"/>
        <a:ext cx="7556802" cy="1179235"/>
      </dsp:txXfrm>
    </dsp:sp>
    <dsp:sp modelId="{E7D79139-BA1E-47AE-99A9-EFE7051F8804}">
      <dsp:nvSpPr>
        <dsp:cNvPr id="0" name=""/>
        <dsp:cNvSpPr/>
      </dsp:nvSpPr>
      <dsp:spPr>
        <a:xfrm>
          <a:off x="0" y="4164781"/>
          <a:ext cx="7684390" cy="130682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262626"/>
              </a:solidFill>
            </a:rPr>
            <a:t>3) </a:t>
          </a:r>
          <a:r>
            <a:rPr lang="en-US" sz="1500" b="1" kern="1200" dirty="0">
              <a:solidFill>
                <a:srgbClr val="002060"/>
              </a:solidFill>
            </a:rPr>
            <a:t>Define a threshold (</a:t>
          </a:r>
          <a:r>
            <a:rPr lang="en-US" sz="1500" b="1" u="sng" kern="1200" dirty="0">
              <a:solidFill>
                <a:srgbClr val="002060"/>
              </a:solidFill>
            </a:rPr>
            <a:t>we choose 0.5</a:t>
          </a:r>
          <a:r>
            <a:rPr lang="en-US" sz="1500" b="1" kern="1200" dirty="0">
              <a:solidFill>
                <a:srgbClr val="002060"/>
              </a:solidFill>
            </a:rPr>
            <a:t>) under which no polarity is assigned.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     Then, If max polarity score&gt; threshold, assign to the word: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 		score with sign “+” if positive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 		score with sign “-” if neg</a:t>
          </a:r>
          <a:br>
            <a:rPr lang="en-US" sz="1500" b="1" kern="1200" dirty="0">
              <a:solidFill>
                <a:srgbClr val="002060"/>
              </a:solidFill>
            </a:rPr>
          </a:br>
          <a:r>
            <a:rPr lang="en-US" sz="1500" b="1" kern="1200" dirty="0">
              <a:solidFill>
                <a:srgbClr val="002060"/>
              </a:solidFill>
            </a:rPr>
            <a:t> 		0 if neutral or polarity &lt; threshold</a:t>
          </a:r>
        </a:p>
      </dsp:txBody>
      <dsp:txXfrm>
        <a:off x="63794" y="4228575"/>
        <a:ext cx="7556802" cy="1179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307D0-B923-4841-AE89-130AFDC1A2A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1091-C5A3-4B8D-A571-4366C65B0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65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E738-95EF-4BC0-9773-49F31525443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FE9-52B6-4B7C-B03A-6F6D4D9087C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204F-FBB7-4B4D-B745-846993D1A44A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9D3A-8719-4AFF-BEF0-2226B426F66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3792-A592-4E9D-BA22-28873F756FEA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49E7-5A39-49D1-92BF-0DEEF8E28742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827-FCC9-4B0F-8B17-08BDB53F1E2F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6529-E4B2-471A-9E2D-B353BCB38B6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495-5E0E-46AD-8103-C740996AB0A0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3E46-3395-4376-BDED-3E727F17BD10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083-BE5E-479B-ACC5-B853CEFEA9D2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FDF-B94D-4B0C-96C7-1E973EEC92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4981-3A4C-4BF1-9289-A46A6FBE444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C5D1-240D-4FC1-9E70-5FEE6832C665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B97-79D7-4932-BB98-04D2708B7D2D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BE68-E784-4397-8F02-E071F5694A75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F2B4-E05F-4C8E-9D8A-F66A0C2D7C5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1E2B20-DE8E-4C37-9375-EFC08EA62F6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9D0DC-7B03-4189-A3BA-F65328E2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036610" cy="3329581"/>
          </a:xfrm>
        </p:spPr>
        <p:txBody>
          <a:bodyPr anchor="ctr"/>
          <a:lstStyle/>
          <a:p>
            <a:pPr algn="ctr"/>
            <a:r>
              <a:rPr lang="en-US" sz="6000" dirty="0"/>
              <a:t>Social Media Analytics Text Mining </a:t>
            </a:r>
            <a:br>
              <a:rPr lang="en-US" sz="6000" dirty="0"/>
            </a:br>
            <a:r>
              <a:rPr lang="en-US" sz="6000" dirty="0"/>
              <a:t>Final Project</a:t>
            </a: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8F6F64-BB63-4F4C-8DA9-BF89C3ED2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43710"/>
            <a:ext cx="8825658" cy="861420"/>
          </a:xfrm>
        </p:spPr>
        <p:txBody>
          <a:bodyPr/>
          <a:lstStyle/>
          <a:p>
            <a:r>
              <a:rPr lang="en-US" dirty="0"/>
              <a:t>Federico Francone</a:t>
            </a:r>
            <a:br>
              <a:rPr lang="en-US" dirty="0"/>
            </a:br>
            <a:r>
              <a:rPr lang="en-US" dirty="0" err="1"/>
              <a:t>Giandomenico</a:t>
            </a:r>
            <a:r>
              <a:rPr lang="en-US" dirty="0"/>
              <a:t> Palumbo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48B8BD-B425-4BFE-8FE5-A6F04E5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2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B2CFC-67D6-4956-9A04-9C959F26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188568" cy="1400530"/>
          </a:xfrm>
        </p:spPr>
        <p:txBody>
          <a:bodyPr>
            <a:noAutofit/>
          </a:bodyPr>
          <a:lstStyle/>
          <a:p>
            <a:r>
              <a:rPr lang="en-US" sz="3200" dirty="0"/>
              <a:t>Polarity-Based-Model (FASE 1): </a:t>
            </a:r>
            <a:r>
              <a:rPr lang="en-US" sz="3200" b="1" dirty="0"/>
              <a:t>Preprocessing (1)</a:t>
            </a:r>
            <a:endParaRPr lang="it-IT" sz="3200" b="1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E5C0E97F-6190-4269-85C2-0B3FED3B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5" y="1375544"/>
            <a:ext cx="5109675" cy="988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D06EF2-898B-40D9-A5B0-ECEA16E8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5C1E4B-531E-472B-87D1-2A33F88D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02972"/>
            <a:ext cx="5237864" cy="424542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Map the Polarity Lexicon  to a dictionary {“word”: [polarities]}, (Example in </a:t>
            </a:r>
            <a:r>
              <a:rPr lang="en-US" b="1" dirty="0"/>
              <a:t>Fig. 1)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Lower all tweets (so that all tokens match a word in lexicon)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SentiWordnet</a:t>
            </a:r>
            <a:r>
              <a:rPr lang="en-US" dirty="0"/>
              <a:t> library in Python and defining function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3.1 take a word and its synonyms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3.2 compute the word polarity as the </a:t>
            </a:r>
            <a:r>
              <a:rPr lang="en-US" b="1" dirty="0"/>
              <a:t>average polarity of the synonyms </a:t>
            </a:r>
            <a:r>
              <a:rPr lang="en-US" dirty="0"/>
              <a:t>(Example in </a:t>
            </a:r>
            <a:r>
              <a:rPr lang="en-US" b="1" dirty="0"/>
              <a:t>Fig. 2</a:t>
            </a:r>
            <a:r>
              <a:rPr lang="en-US" dirty="0"/>
              <a:t>)</a:t>
            </a:r>
            <a:endParaRPr lang="en-US" sz="13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759DABF-5743-455A-82F1-3B3DFDF4C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85" y="2574060"/>
            <a:ext cx="5102023" cy="3839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oup 55">
            <a:extLst>
              <a:ext uri="{FF2B5EF4-FFF2-40B4-BE49-F238E27FC236}">
                <a16:creationId xmlns:a16="http://schemas.microsoft.com/office/drawing/2014/main" id="{29DFF901-2AA9-4488-94D3-EAD5925CC9D3}"/>
              </a:ext>
            </a:extLst>
          </p:cNvPr>
          <p:cNvGrpSpPr/>
          <p:nvPr/>
        </p:nvGrpSpPr>
        <p:grpSpPr>
          <a:xfrm>
            <a:off x="8637709" y="972111"/>
            <a:ext cx="587394" cy="494738"/>
            <a:chOff x="169121" y="1857"/>
            <a:chExt cx="1531238" cy="1531238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8" name="Oval 56">
              <a:extLst>
                <a:ext uri="{FF2B5EF4-FFF2-40B4-BE49-F238E27FC236}">
                  <a16:creationId xmlns:a16="http://schemas.microsoft.com/office/drawing/2014/main" id="{CF6FDA32-F13A-4C2E-8FC2-E4297CDF3C4A}"/>
                </a:ext>
              </a:extLst>
            </p:cNvPr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4ADCA9E-7C7B-4BED-896F-6A7BE2FECCB2}"/>
                </a:ext>
              </a:extLst>
            </p:cNvPr>
            <p:cNvSpPr/>
            <p:nvPr/>
          </p:nvSpPr>
          <p:spPr>
            <a:xfrm>
              <a:off x="387556" y="226099"/>
              <a:ext cx="1082747" cy="10827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kern="1200" dirty="0"/>
                <a:t>1</a:t>
              </a: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F205DC58-267A-47EE-BC1E-26BD22E187CB}"/>
              </a:ext>
            </a:extLst>
          </p:cNvPr>
          <p:cNvGrpSpPr/>
          <p:nvPr/>
        </p:nvGrpSpPr>
        <p:grpSpPr>
          <a:xfrm>
            <a:off x="10540854" y="3142738"/>
            <a:ext cx="587394" cy="494738"/>
            <a:chOff x="169121" y="1857"/>
            <a:chExt cx="1531238" cy="1531238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4" name="Oval 56">
              <a:extLst>
                <a:ext uri="{FF2B5EF4-FFF2-40B4-BE49-F238E27FC236}">
                  <a16:creationId xmlns:a16="http://schemas.microsoft.com/office/drawing/2014/main" id="{30F761BC-61FD-47CC-B82A-B5B065B8550E}"/>
                </a:ext>
              </a:extLst>
            </p:cNvPr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41C55944-4F0C-442F-85F2-AF3A7671F2D0}"/>
                </a:ext>
              </a:extLst>
            </p:cNvPr>
            <p:cNvSpPr/>
            <p:nvPr/>
          </p:nvSpPr>
          <p:spPr>
            <a:xfrm>
              <a:off x="387556" y="226099"/>
              <a:ext cx="1082747" cy="10827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2</a:t>
              </a:r>
              <a:endParaRPr lang="it-IT" sz="1600" kern="1200" dirty="0"/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C2D0D663-34FC-4AED-9ED9-F1D1D2EFED54}"/>
              </a:ext>
            </a:extLst>
          </p:cNvPr>
          <p:cNvSpPr/>
          <p:nvPr/>
        </p:nvSpPr>
        <p:spPr>
          <a:xfrm>
            <a:off x="6834680" y="3289130"/>
            <a:ext cx="3266356" cy="20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4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22BA1D72-FFCA-48CF-9FE5-5238E31CE5CE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Polarity-Based-Model (FASE 1): Preprocessing (2)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5C1E4B-531E-472B-87D1-2A33F88D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en-US" dirty="0"/>
              <a:t>Insert Polarities of SMILES into Polarity Lexicon: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4.1 Extract all kinds of smiles with regular expressions </a:t>
            </a:r>
            <a:br>
              <a:rPr lang="en-US" dirty="0"/>
            </a:br>
            <a:r>
              <a:rPr lang="en-US" dirty="0"/>
              <a:t>4.2 Add polarity values to each kind</a:t>
            </a:r>
            <a:br>
              <a:rPr lang="en-US" dirty="0"/>
            </a:br>
            <a:r>
              <a:rPr lang="en-US" dirty="0"/>
              <a:t>       of smile.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Assumptions:</a:t>
            </a:r>
            <a:br>
              <a:rPr lang="en-US" dirty="0"/>
            </a:br>
            <a:r>
              <a:rPr lang="en-US" dirty="0"/>
              <a:t>	- happy and love 100% positive</a:t>
            </a:r>
            <a:br>
              <a:rPr lang="en-US" dirty="0"/>
            </a:br>
            <a:r>
              <a:rPr lang="en-US" dirty="0"/>
              <a:t>	- cry, disgust and sad 100% negative</a:t>
            </a:r>
            <a:br>
              <a:rPr lang="en-US" dirty="0"/>
            </a:br>
            <a:r>
              <a:rPr lang="en-US" dirty="0"/>
              <a:t>	- to the others smiles, use polarities in</a:t>
            </a:r>
            <a:br>
              <a:rPr lang="en-US" dirty="0"/>
            </a:br>
            <a:r>
              <a:rPr lang="en-US" dirty="0"/>
              <a:t>         the lexicon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D06EF2-898B-40D9-A5B0-ECEA16E8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03EC63-2BD7-4B97-8957-51B9BD9E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40" y="1410621"/>
            <a:ext cx="4733910" cy="4598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83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6B2CFC-67D6-4956-9A04-9C959F26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50" y="1320800"/>
            <a:ext cx="375669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Polarity-Based-Model (FASE 1):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   </a:t>
            </a:r>
            <a:r>
              <a:rPr lang="en-US" sz="3600" b="1" dirty="0">
                <a:solidFill>
                  <a:srgbClr val="EBEBEB"/>
                </a:solidFill>
              </a:rPr>
              <a:t>Algorithm</a:t>
            </a:r>
            <a:endParaRPr lang="it-IT" sz="3600" b="1" dirty="0">
              <a:solidFill>
                <a:srgbClr val="EBEBEB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F4306F-EB7D-4285-8065-70EECD89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3" name="Content Placeholder 9">
            <a:extLst>
              <a:ext uri="{FF2B5EF4-FFF2-40B4-BE49-F238E27FC236}">
                <a16:creationId xmlns:a16="http://schemas.microsoft.com/office/drawing/2014/main" id="{A08E3C4E-3866-4E7F-931B-7C9A0ACB4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17800"/>
              </p:ext>
            </p:extLst>
          </p:nvPr>
        </p:nvGraphicFramePr>
        <p:xfrm>
          <a:off x="4435557" y="807867"/>
          <a:ext cx="7684390" cy="558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43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C22AF7-E66B-463C-9F90-B6B1C3ED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8E98F4-9752-4AF7-A2E4-30D80F620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5">
            <a:extLst>
              <a:ext uri="{FF2B5EF4-FFF2-40B4-BE49-F238E27FC236}">
                <a16:creationId xmlns:a16="http://schemas.microsoft.com/office/drawing/2014/main" id="{73FDB62C-B2A5-4697-BB2E-8B1D3C4B6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0" name="Freeform 5">
            <a:extLst>
              <a:ext uri="{FF2B5EF4-FFF2-40B4-BE49-F238E27FC236}">
                <a16:creationId xmlns:a16="http://schemas.microsoft.com/office/drawing/2014/main" id="{B73DCAB5-B75F-4D8D-B427-2A393DFA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0095EEF-26A4-4D7D-89DB-DB061DF5F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2989" y="137624"/>
            <a:ext cx="6783502" cy="580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4C42DC7A-877D-4E1A-8390-79A962C765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662"/>
          <a:stretch/>
        </p:blipFill>
        <p:spPr>
          <a:xfrm>
            <a:off x="3548898" y="6044851"/>
            <a:ext cx="6907071" cy="688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55E4E72-550B-4502-8398-F72C821FE67B}"/>
              </a:ext>
            </a:extLst>
          </p:cNvPr>
          <p:cNvSpPr txBox="1"/>
          <p:nvPr/>
        </p:nvSpPr>
        <p:spPr>
          <a:xfrm>
            <a:off x="286730" y="1310268"/>
            <a:ext cx="3009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Kelp input parsing algorithm</a:t>
            </a:r>
            <a:endParaRPr lang="it-IT" sz="2800" dirty="0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A057B40-B308-4EA4-BF6B-F52C49B243A7}"/>
              </a:ext>
            </a:extLst>
          </p:cNvPr>
          <p:cNvSpPr txBox="1"/>
          <p:nvPr/>
        </p:nvSpPr>
        <p:spPr>
          <a:xfrm>
            <a:off x="139988" y="5109094"/>
            <a:ext cx="3391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Output is a new input Kelp representation: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 err="1"/>
              <a:t>Polb</a:t>
            </a:r>
            <a:r>
              <a:rPr lang="en-US" sz="2400" dirty="0"/>
              <a:t>”</a:t>
            </a:r>
            <a:endParaRPr lang="it-IT" sz="24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716D3D7-220E-4F18-A7D2-17910CB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8029DA2-D53A-4801-AD0C-BF83C990CCD9}"/>
              </a:ext>
            </a:extLst>
          </p:cNvPr>
          <p:cNvSpPr/>
          <p:nvPr/>
        </p:nvSpPr>
        <p:spPr>
          <a:xfrm>
            <a:off x="3843867" y="1544957"/>
            <a:ext cx="4764841" cy="18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94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92188" cy="1400530"/>
          </a:xfrm>
        </p:spPr>
        <p:txBody>
          <a:bodyPr/>
          <a:lstStyle/>
          <a:p>
            <a:r>
              <a:rPr lang="en-US" dirty="0"/>
              <a:t>Polarity-Based model performances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0124"/>
            <a:ext cx="8946541" cy="4588275"/>
          </a:xfrm>
        </p:spPr>
        <p:txBody>
          <a:bodyPr/>
          <a:lstStyle/>
          <a:p>
            <a:r>
              <a:rPr lang="en-US" dirty="0"/>
              <a:t>Again used Iterative Grid Search approach zooming around best value of the previous step </a:t>
            </a:r>
          </a:p>
          <a:p>
            <a:r>
              <a:rPr lang="en-US" dirty="0" err="1"/>
              <a:t>Simplelin</a:t>
            </a:r>
            <a:r>
              <a:rPr lang="en-US" dirty="0"/>
              <a:t> Kernel: best Accuracy= 64,9% for Cp=Cn=1</a:t>
            </a:r>
          </a:p>
          <a:p>
            <a:r>
              <a:rPr lang="en-US" dirty="0"/>
              <a:t>Kernel poly Acc&lt; 60%</a:t>
            </a:r>
          </a:p>
          <a:p>
            <a:r>
              <a:rPr lang="en-US" dirty="0"/>
              <a:t>Final Grid Kernel RBF 62.8%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Best Model</a:t>
            </a:r>
            <a:r>
              <a:rPr lang="en-US" dirty="0">
                <a:sym typeface="Wingdings" panose="05000000000000000000" pitchFamily="2" charset="2"/>
              </a:rPr>
              <a:t>: Cp= 1.4, Cn= 1.15, kernel= (</a:t>
            </a:r>
            <a:r>
              <a:rPr lang="en-US" b="1" dirty="0">
                <a:sym typeface="Wingdings" panose="05000000000000000000" pitchFamily="2" charset="2"/>
              </a:rPr>
              <a:t>0.5 </a:t>
            </a:r>
            <a:r>
              <a:rPr lang="en-US" b="1" dirty="0" err="1">
                <a:sym typeface="Wingdings" panose="05000000000000000000" pitchFamily="2" charset="2"/>
              </a:rPr>
              <a:t>Polb</a:t>
            </a:r>
            <a:r>
              <a:rPr lang="en-US" b="1" dirty="0">
                <a:sym typeface="Wingdings" panose="05000000000000000000" pitchFamily="2" charset="2"/>
              </a:rPr>
              <a:t> + 1.0 </a:t>
            </a:r>
            <a:r>
              <a:rPr lang="en-US" b="1" dirty="0" err="1">
                <a:sym typeface="Wingdings" panose="05000000000000000000" pitchFamily="2" charset="2"/>
              </a:rPr>
              <a:t>bow_nvj</a:t>
            </a:r>
            <a:r>
              <a:rPr lang="en-US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BEST ACCURACY= 66,51%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F0B4C1-9BD2-4D86-A836-467BD721CA8D}"/>
              </a:ext>
            </a:extLst>
          </p:cNvPr>
          <p:cNvPicPr/>
          <p:nvPr/>
        </p:nvPicPr>
        <p:blipFill rotWithShape="1">
          <a:blip r:embed="rId2"/>
          <a:srcRect l="3974" t="7806" r="3599" b="2030"/>
          <a:stretch/>
        </p:blipFill>
        <p:spPr>
          <a:xfrm>
            <a:off x="5202314" y="2865996"/>
            <a:ext cx="2481598" cy="1262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DB6C14-801E-4727-B48F-DBDFB2F75FE7}"/>
              </a:ext>
            </a:extLst>
          </p:cNvPr>
          <p:cNvPicPr/>
          <p:nvPr/>
        </p:nvPicPr>
        <p:blipFill rotWithShape="1">
          <a:blip r:embed="rId3"/>
          <a:srcRect l="6951" t="6506" r="2984" b="5362"/>
          <a:stretch/>
        </p:blipFill>
        <p:spPr>
          <a:xfrm>
            <a:off x="5313575" y="5059220"/>
            <a:ext cx="2370337" cy="1443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2097DE-CDDF-4384-8F45-EE6FD5EF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ADD395D-F17F-4D5B-9832-43B534E61ED5}"/>
              </a:ext>
            </a:extLst>
          </p:cNvPr>
          <p:cNvSpPr/>
          <p:nvPr/>
        </p:nvSpPr>
        <p:spPr>
          <a:xfrm>
            <a:off x="6790266" y="4584037"/>
            <a:ext cx="643468" cy="3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0D4E7B1-279B-4651-9006-2B889ED7FD4A}"/>
              </a:ext>
            </a:extLst>
          </p:cNvPr>
          <p:cNvSpPr/>
          <p:nvPr/>
        </p:nvSpPr>
        <p:spPr>
          <a:xfrm>
            <a:off x="1854161" y="5141516"/>
            <a:ext cx="3210592" cy="49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49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Adding Bigrams and Trigrams vector representations</a:t>
            </a:r>
            <a:endParaRPr lang="it-IT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C05794-0733-4942-8705-8DAA3222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314362" cy="4335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of 2 words (bigrams) and 3 words (trigrams) to try to reduce independence of individual words</a:t>
            </a:r>
          </a:p>
          <a:p>
            <a:r>
              <a:rPr lang="en-US" dirty="0"/>
              <a:t>Best acc </a:t>
            </a:r>
            <a:r>
              <a:rPr lang="en-US" b="1" dirty="0"/>
              <a:t>bigrams: 63.6%, </a:t>
            </a:r>
            <a:r>
              <a:rPr lang="en-US" dirty="0"/>
              <a:t>with Cp=Cn=0.8 and combined kernel= 0.5 bigrams + 1.0 </a:t>
            </a:r>
            <a:r>
              <a:rPr lang="en-US" dirty="0" err="1"/>
              <a:t>bow_nvj</a:t>
            </a:r>
            <a:endParaRPr lang="en-US" dirty="0"/>
          </a:p>
          <a:p>
            <a:r>
              <a:rPr lang="en-US" dirty="0"/>
              <a:t>Best acc </a:t>
            </a:r>
            <a:r>
              <a:rPr lang="en-US" b="1" dirty="0"/>
              <a:t>trigrams: 62.5%, </a:t>
            </a:r>
            <a:r>
              <a:rPr lang="en-US" dirty="0"/>
              <a:t>normalized kernel.</a:t>
            </a:r>
          </a:p>
          <a:p>
            <a:r>
              <a:rPr lang="en-US" dirty="0"/>
              <a:t>Adding none of them </a:t>
            </a:r>
            <a:br>
              <a:rPr lang="en-US" dirty="0"/>
            </a:br>
            <a:r>
              <a:rPr lang="en-US" dirty="0"/>
              <a:t>gives any improvement in 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C611C0-21BC-4F83-8235-B9208CB8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65" y="338891"/>
            <a:ext cx="6252254" cy="3825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08C4A8-52F6-4388-8379-F78BCF25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97" y="4737275"/>
            <a:ext cx="7275096" cy="1395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6550BA4-5B3A-4B2B-96EC-20F5E512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629267"/>
            <a:ext cx="9998765" cy="1016654"/>
          </a:xfrm>
        </p:spPr>
        <p:txBody>
          <a:bodyPr>
            <a:noAutofit/>
          </a:bodyPr>
          <a:lstStyle/>
          <a:p>
            <a:r>
              <a:rPr lang="en-US" sz="3200" b="1" dirty="0"/>
              <a:t>Polarity-based Model FASE 2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Personalized Kernel combination</a:t>
            </a:r>
            <a:endParaRPr lang="it-IT" sz="36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BC10E1-6492-48DD-B2EF-9B36723B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993271"/>
            <a:ext cx="6361427" cy="49102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2060"/>
                </a:solidFill>
              </a:rPr>
              <a:t>New kelp representation exclusively with polarity of smiles: we took off smiles’ polarities from the POLB representation and put it separated</a:t>
            </a:r>
            <a:br>
              <a:rPr lang="en-US" sz="1700" dirty="0">
                <a:solidFill>
                  <a:srgbClr val="002060"/>
                </a:solidFill>
              </a:rPr>
            </a:b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err="1">
                <a:solidFill>
                  <a:srgbClr val="002060"/>
                </a:solidFill>
              </a:rPr>
              <a:t>pol_smiles</a:t>
            </a:r>
            <a:r>
              <a:rPr lang="en-US" sz="17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endParaRPr lang="en-US" sz="17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This way we can play much more with the weights in a new combined kernel model. Smiles have their own weight</a:t>
            </a:r>
            <a:r>
              <a:rPr lang="en-US" sz="1700" dirty="0">
                <a:solidFill>
                  <a:srgbClr val="00206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2060"/>
                </a:solidFill>
              </a:rPr>
              <a:t>Most performing customized kernel is function of: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>- </a:t>
            </a:r>
            <a:r>
              <a:rPr lang="en-US" sz="1700" dirty="0" err="1">
                <a:solidFill>
                  <a:srgbClr val="002060"/>
                </a:solidFill>
              </a:rPr>
              <a:t>bow_nvj</a:t>
            </a:r>
            <a:r>
              <a:rPr lang="en-US" sz="1700" dirty="0">
                <a:solidFill>
                  <a:srgbClr val="002060"/>
                </a:solidFill>
              </a:rPr>
              <a:t> 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>- </a:t>
            </a:r>
            <a:r>
              <a:rPr lang="en-US" sz="1700" dirty="0" err="1">
                <a:solidFill>
                  <a:srgbClr val="002060"/>
                </a:solidFill>
              </a:rPr>
              <a:t>polb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>- </a:t>
            </a:r>
            <a:r>
              <a:rPr lang="en-US" sz="1700" dirty="0" err="1">
                <a:solidFill>
                  <a:srgbClr val="002060"/>
                </a:solidFill>
              </a:rPr>
              <a:t>pol_smiles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>- bigrams</a:t>
            </a:r>
            <a:br>
              <a:rPr lang="en-US" sz="1700" dirty="0">
                <a:solidFill>
                  <a:srgbClr val="002060"/>
                </a:solidFill>
              </a:rPr>
            </a:br>
            <a:endParaRPr lang="en-US" sz="17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2060"/>
                </a:solidFill>
              </a:rPr>
              <a:t>Best accuracy: 66,1%  </a:t>
            </a:r>
            <a:endParaRPr lang="it-IT" sz="1700" dirty="0">
              <a:solidFill>
                <a:srgbClr val="00206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7B2346-CF69-4E94-A800-3B599997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17" y="2370358"/>
            <a:ext cx="5338071" cy="415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3947B6-A3D3-47DA-82DC-17A136730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3" b="26993"/>
          <a:stretch/>
        </p:blipFill>
        <p:spPr>
          <a:xfrm>
            <a:off x="2110330" y="3094079"/>
            <a:ext cx="3316687" cy="37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2D247E4-0BC5-4AC7-8420-B739DF1C6E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79496" y="5112171"/>
            <a:ext cx="2684336" cy="1429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BB48091-683F-4B2C-954A-6445BA6A756C}"/>
              </a:ext>
            </a:extLst>
          </p:cNvPr>
          <p:cNvSpPr/>
          <p:nvPr/>
        </p:nvSpPr>
        <p:spPr>
          <a:xfrm>
            <a:off x="571717" y="5940674"/>
            <a:ext cx="2455567" cy="406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89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0" y="429887"/>
            <a:ext cx="9908791" cy="912737"/>
          </a:xfrm>
        </p:spPr>
        <p:txBody>
          <a:bodyPr/>
          <a:lstStyle/>
          <a:p>
            <a:pPr algn="ctr"/>
            <a:r>
              <a:rPr lang="en-US" sz="4400" dirty="0"/>
              <a:t>Accuracy, Precision and Recall</a:t>
            </a:r>
            <a:endParaRPr lang="it-IT" sz="4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853137" y="1219584"/>
            <a:ext cx="9404723" cy="103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22" y="2105925"/>
            <a:ext cx="3984978" cy="3637295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695094" y="2444430"/>
            <a:ext cx="1238129" cy="2621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dirty="0"/>
              <a:t>Negative</a:t>
            </a:r>
          </a:p>
          <a:p>
            <a:endParaRPr lang="it-IT" sz="1600" dirty="0"/>
          </a:p>
          <a:p>
            <a:r>
              <a:rPr lang="it-IT" sz="1600" dirty="0" err="1"/>
              <a:t>Neutral</a:t>
            </a:r>
            <a:r>
              <a:rPr lang="it-IT" sz="1600" dirty="0"/>
              <a:t> </a:t>
            </a:r>
          </a:p>
          <a:p>
            <a:endParaRPr lang="it-IT" sz="1600" dirty="0"/>
          </a:p>
          <a:p>
            <a:r>
              <a:rPr lang="it-IT" sz="1600" dirty="0"/>
              <a:t>Positive</a:t>
            </a:r>
          </a:p>
          <a:p>
            <a:endParaRPr lang="it-IT" sz="240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2329161" y="1750163"/>
            <a:ext cx="3002018" cy="420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dirty="0"/>
              <a:t>Negative </a:t>
            </a:r>
            <a:r>
              <a:rPr lang="it-IT" sz="1600" dirty="0" err="1"/>
              <a:t>Neutral</a:t>
            </a:r>
            <a:r>
              <a:rPr lang="it-IT" sz="1600" dirty="0"/>
              <a:t> Positive</a:t>
            </a:r>
          </a:p>
          <a:p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45" y="2245077"/>
            <a:ext cx="485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0" y="429887"/>
            <a:ext cx="9908791" cy="912737"/>
          </a:xfrm>
        </p:spPr>
        <p:txBody>
          <a:bodyPr/>
          <a:lstStyle/>
          <a:p>
            <a:pPr algn="ctr"/>
            <a:r>
              <a:rPr lang="en-US" sz="4400" dirty="0"/>
              <a:t>Indexing and Querying with Lucene</a:t>
            </a:r>
            <a:endParaRPr lang="it-IT" sz="4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84" y="2238056"/>
            <a:ext cx="8747247" cy="1366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85" y="3598805"/>
            <a:ext cx="8740274" cy="291044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853137" y="1219584"/>
            <a:ext cx="9404723" cy="103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built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dirty="0" err="1"/>
              <a:t>interface</a:t>
            </a:r>
            <a:r>
              <a:rPr lang="it-IT" sz="2400" dirty="0"/>
              <a:t> to </a:t>
            </a:r>
            <a:r>
              <a:rPr lang="it-IT" sz="2400" dirty="0" err="1"/>
              <a:t>insert</a:t>
            </a:r>
            <a:r>
              <a:rPr lang="it-IT" sz="2400" dirty="0"/>
              <a:t> the </a:t>
            </a:r>
            <a:r>
              <a:rPr lang="it-IT" sz="2400" dirty="0" err="1"/>
              <a:t>queries</a:t>
            </a:r>
            <a:r>
              <a:rPr lang="it-IT" sz="2400" dirty="0"/>
              <a:t> and </a:t>
            </a:r>
            <a:r>
              <a:rPr lang="it-IT" sz="2400" dirty="0" err="1"/>
              <a:t>filter</a:t>
            </a:r>
            <a:r>
              <a:rPr lang="it-IT" sz="2400" dirty="0"/>
              <a:t> on the </a:t>
            </a:r>
            <a:r>
              <a:rPr lang="it-IT" sz="2400" dirty="0" err="1"/>
              <a:t>polarity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user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extract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77792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0" y="429887"/>
            <a:ext cx="9908791" cy="912737"/>
          </a:xfrm>
        </p:spPr>
        <p:txBody>
          <a:bodyPr/>
          <a:lstStyle/>
          <a:p>
            <a:pPr algn="ctr"/>
            <a:r>
              <a:rPr lang="en-US" sz="4400" dirty="0"/>
              <a:t>Indexing and Querying with Lucene</a:t>
            </a:r>
            <a:endParaRPr lang="it-IT" sz="4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853137" y="1219584"/>
            <a:ext cx="9404723" cy="103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exploited</a:t>
            </a:r>
            <a:r>
              <a:rPr lang="it-IT" sz="2400" dirty="0"/>
              <a:t> </a:t>
            </a:r>
            <a:r>
              <a:rPr lang="it-IT" sz="2400" b="1" dirty="0" err="1"/>
              <a:t>Spacy</a:t>
            </a:r>
            <a:r>
              <a:rPr lang="it-IT" sz="2400" dirty="0"/>
              <a:t> </a:t>
            </a:r>
            <a:r>
              <a:rPr lang="it-IT" sz="2400" b="1" dirty="0"/>
              <a:t>library</a:t>
            </a:r>
            <a:r>
              <a:rPr lang="it-IT" sz="2400" dirty="0"/>
              <a:t> to </a:t>
            </a:r>
            <a:r>
              <a:rPr lang="it-IT" sz="2400" dirty="0" err="1"/>
              <a:t>extract</a:t>
            </a:r>
            <a:r>
              <a:rPr lang="it-IT" sz="2400" dirty="0"/>
              <a:t> Name </a:t>
            </a:r>
            <a:r>
              <a:rPr lang="it-IT" sz="2400" dirty="0" err="1"/>
              <a:t>Entities</a:t>
            </a:r>
            <a:r>
              <a:rPr lang="it-IT" sz="2400" dirty="0"/>
              <a:t> from </a:t>
            </a:r>
            <a:r>
              <a:rPr lang="it-IT" sz="2400" dirty="0" err="1"/>
              <a:t>Tweets</a:t>
            </a: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0" y="2294442"/>
            <a:ext cx="11404600" cy="381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351926-5756-43DF-AAE8-B341AF17A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8" r="776"/>
          <a:stretch/>
        </p:blipFill>
        <p:spPr>
          <a:xfrm>
            <a:off x="7799283" y="3852909"/>
            <a:ext cx="4327898" cy="2424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70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0124"/>
            <a:ext cx="10188005" cy="4588275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Build a small Opinion Mining system applied to messages from Twitter</a:t>
            </a:r>
          </a:p>
          <a:p>
            <a:pPr algn="just"/>
            <a:r>
              <a:rPr lang="en-US" sz="1600" dirty="0"/>
              <a:t> The system is expected to</a:t>
            </a:r>
          </a:p>
          <a:p>
            <a:pPr lvl="1" algn="just"/>
            <a:r>
              <a:rPr lang="en-US" sz="1600" dirty="0"/>
              <a:t>Classify a tweet with respect to a set of classes reflecting a sentiment expressed from the message </a:t>
            </a:r>
          </a:p>
          <a:p>
            <a:pPr lvl="2" algn="just"/>
            <a:r>
              <a:rPr lang="en-US" dirty="0"/>
              <a:t>Positive, negative and neutral classes</a:t>
            </a:r>
          </a:p>
          <a:p>
            <a:pPr lvl="1" algn="just"/>
            <a:r>
              <a:rPr lang="en-US" sz="1600" dirty="0"/>
              <a:t>Index each classified message in a Search Engine system</a:t>
            </a:r>
          </a:p>
          <a:p>
            <a:pPr algn="just"/>
            <a:r>
              <a:rPr lang="en-US" sz="1600" dirty="0"/>
              <a:t>Support the retrieval of messages to derive some “opinion oriented” access to tweets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dataset of tweets you have been provided contains</a:t>
            </a:r>
          </a:p>
          <a:p>
            <a:pPr lvl="1" algn="just"/>
            <a:r>
              <a:rPr lang="en-US" dirty="0"/>
              <a:t>a training dataset of 8,654 tweets</a:t>
            </a:r>
          </a:p>
          <a:p>
            <a:pPr lvl="1" algn="just"/>
            <a:r>
              <a:rPr lang="en-US" dirty="0"/>
              <a:t>a development dataset of 1,502 tweets</a:t>
            </a:r>
          </a:p>
          <a:p>
            <a:pPr lvl="1" algn="just"/>
            <a:r>
              <a:rPr lang="en-US" dirty="0"/>
              <a:t>a test dataset of 3,787 tweets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9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0" y="429887"/>
            <a:ext cx="9908791" cy="912737"/>
          </a:xfrm>
        </p:spPr>
        <p:txBody>
          <a:bodyPr/>
          <a:lstStyle/>
          <a:p>
            <a:pPr algn="ctr"/>
            <a:r>
              <a:rPr lang="en-US" sz="3600" dirty="0"/>
              <a:t>Indexing and Querying with Lucene</a:t>
            </a:r>
            <a:endParaRPr lang="it-IT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 txBox="1">
            <a:spLocks/>
          </p:cNvSpPr>
          <p:nvPr/>
        </p:nvSpPr>
        <p:spPr>
          <a:xfrm>
            <a:off x="853137" y="1043174"/>
            <a:ext cx="9499403" cy="1808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For the </a:t>
            </a:r>
            <a:r>
              <a:rPr lang="it-IT" sz="2400" dirty="0" err="1"/>
              <a:t>dev</a:t>
            </a:r>
            <a:r>
              <a:rPr lang="it-IT" sz="2400" dirty="0"/>
              <a:t> dataset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r>
              <a:rPr lang="it-IT" sz="2400" dirty="0"/>
              <a:t> an </a:t>
            </a:r>
            <a:r>
              <a:rPr lang="it-IT" sz="2400" dirty="0" err="1"/>
              <a:t>index</a:t>
            </a:r>
            <a:r>
              <a:rPr lang="it-IT" sz="2400" dirty="0"/>
              <a:t> with the Oracle label and an </a:t>
            </a:r>
            <a:r>
              <a:rPr lang="it-IT" sz="2400" dirty="0" err="1"/>
              <a:t>index</a:t>
            </a:r>
            <a:r>
              <a:rPr lang="it-IT" sz="2400" dirty="0"/>
              <a:t> with the </a:t>
            </a:r>
            <a:r>
              <a:rPr lang="it-IT" sz="2400" dirty="0" err="1"/>
              <a:t>predicted</a:t>
            </a:r>
            <a:r>
              <a:rPr lang="it-IT" sz="2400" dirty="0"/>
              <a:t> label to check </a:t>
            </a:r>
            <a:r>
              <a:rPr lang="it-IT" sz="2400" dirty="0" err="1"/>
              <a:t>differences</a:t>
            </a:r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13" y="2136223"/>
            <a:ext cx="7250793" cy="848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22556" y="3767667"/>
            <a:ext cx="190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 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76178" y="5444067"/>
            <a:ext cx="21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88" y="5039077"/>
            <a:ext cx="8516055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7" y="3375377"/>
            <a:ext cx="8534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361344" cy="4178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</a:rPr>
              <a:t>Potential </a:t>
            </a:r>
            <a:r>
              <a:rPr lang="it-IT" dirty="0" err="1">
                <a:solidFill>
                  <a:srgbClr val="002060"/>
                </a:solidFill>
              </a:rPr>
              <a:t>improvements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our</a:t>
            </a:r>
            <a:r>
              <a:rPr lang="it-IT" dirty="0">
                <a:solidFill>
                  <a:srgbClr val="002060"/>
                </a:solidFill>
              </a:rPr>
              <a:t> model:</a:t>
            </a:r>
          </a:p>
          <a:p>
            <a:r>
              <a:rPr lang="it-IT" dirty="0" err="1">
                <a:solidFill>
                  <a:srgbClr val="002060"/>
                </a:solidFill>
              </a:rPr>
              <a:t>Cp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Cn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strongly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depend</a:t>
            </a:r>
            <a:r>
              <a:rPr lang="it-IT" dirty="0">
                <a:solidFill>
                  <a:srgbClr val="002060"/>
                </a:solidFill>
              </a:rPr>
              <a:t> on </a:t>
            </a:r>
            <a:r>
              <a:rPr lang="it-IT" dirty="0" err="1">
                <a:solidFill>
                  <a:srgbClr val="002060"/>
                </a:solidFill>
              </a:rPr>
              <a:t>distribution</a:t>
            </a:r>
            <a:r>
              <a:rPr lang="it-IT" dirty="0">
                <a:solidFill>
                  <a:srgbClr val="002060"/>
                </a:solidFill>
              </a:rPr>
              <a:t> of labels. </a:t>
            </a:r>
            <a:r>
              <a:rPr lang="it-IT" dirty="0" err="1">
                <a:solidFill>
                  <a:srgbClr val="002060"/>
                </a:solidFill>
              </a:rPr>
              <a:t>We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found</a:t>
            </a:r>
            <a:r>
              <a:rPr lang="it-IT" dirty="0">
                <a:solidFill>
                  <a:srgbClr val="002060"/>
                </a:solidFill>
              </a:rPr>
              <a:t> best </a:t>
            </a:r>
            <a:r>
              <a:rPr lang="it-IT" dirty="0" err="1">
                <a:solidFill>
                  <a:srgbClr val="002060"/>
                </a:solidFill>
              </a:rPr>
              <a:t>Cp</a:t>
            </a:r>
            <a:r>
              <a:rPr lang="it-IT" dirty="0">
                <a:solidFill>
                  <a:srgbClr val="002060"/>
                </a:solidFill>
              </a:rPr>
              <a:t>=1.4, </a:t>
            </a:r>
            <a:r>
              <a:rPr lang="it-IT" dirty="0" err="1">
                <a:solidFill>
                  <a:srgbClr val="002060"/>
                </a:solidFill>
              </a:rPr>
              <a:t>Cn</a:t>
            </a:r>
            <a:r>
              <a:rPr lang="it-IT" dirty="0">
                <a:solidFill>
                  <a:srgbClr val="002060"/>
                </a:solidFill>
              </a:rPr>
              <a:t>=1.15, </a:t>
            </a:r>
            <a:r>
              <a:rPr lang="it-IT" dirty="0" err="1">
                <a:solidFill>
                  <a:srgbClr val="002060"/>
                </a:solidFill>
              </a:rPr>
              <a:t>but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what</a:t>
            </a:r>
            <a:r>
              <a:rPr lang="it-IT" dirty="0">
                <a:solidFill>
                  <a:srgbClr val="002060"/>
                </a:solidFill>
              </a:rPr>
              <a:t> for a new set of </a:t>
            </a:r>
            <a:r>
              <a:rPr lang="it-IT" dirty="0" err="1">
                <a:solidFill>
                  <a:srgbClr val="002060"/>
                </a:solidFill>
              </a:rPr>
              <a:t>tweets</a:t>
            </a:r>
            <a:r>
              <a:rPr lang="it-IT" dirty="0">
                <a:solidFill>
                  <a:srgbClr val="002060"/>
                </a:solidFill>
              </a:rPr>
              <a:t> with more negative labels </a:t>
            </a:r>
            <a:r>
              <a:rPr lang="it-IT" dirty="0" err="1">
                <a:solidFill>
                  <a:srgbClr val="002060"/>
                </a:solidFill>
              </a:rPr>
              <a:t>tha</a:t>
            </a:r>
            <a:r>
              <a:rPr lang="it-IT" dirty="0">
                <a:solidFill>
                  <a:srgbClr val="002060"/>
                </a:solidFill>
              </a:rPr>
              <a:t> positive</a:t>
            </a:r>
            <a:r>
              <a:rPr lang="it-IT">
                <a:solidFill>
                  <a:srgbClr val="002060"/>
                </a:solidFill>
              </a:rPr>
              <a:t>? </a:t>
            </a:r>
          </a:p>
          <a:p>
            <a:r>
              <a:rPr lang="en-US">
                <a:solidFill>
                  <a:srgbClr val="002060"/>
                </a:solidFill>
              </a:rPr>
              <a:t>Assumptions </a:t>
            </a:r>
            <a:r>
              <a:rPr lang="en-US" dirty="0">
                <a:solidFill>
                  <a:srgbClr val="002060"/>
                </a:solidFill>
              </a:rPr>
              <a:t>and hyperparameters</a:t>
            </a:r>
            <a:r>
              <a:rPr lang="it-IT" dirty="0">
                <a:solidFill>
                  <a:srgbClr val="002060"/>
                </a:solidFill>
              </a:rPr>
              <a:t>: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- </a:t>
            </a:r>
            <a:r>
              <a:rPr lang="it-IT" dirty="0" err="1">
                <a:solidFill>
                  <a:srgbClr val="002060"/>
                </a:solidFill>
              </a:rPr>
              <a:t>different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treshold</a:t>
            </a:r>
            <a:r>
              <a:rPr lang="it-IT" dirty="0">
                <a:solidFill>
                  <a:srgbClr val="002060"/>
                </a:solidFill>
              </a:rPr>
              <a:t> for </a:t>
            </a:r>
            <a:r>
              <a:rPr lang="it-IT" dirty="0" err="1">
                <a:solidFill>
                  <a:srgbClr val="002060"/>
                </a:solidFill>
              </a:rPr>
              <a:t>polarity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- </a:t>
            </a:r>
            <a:r>
              <a:rPr lang="it-IT" dirty="0" err="1">
                <a:solidFill>
                  <a:srgbClr val="002060"/>
                </a:solidFill>
              </a:rPr>
              <a:t>playing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around</a:t>
            </a:r>
            <a:r>
              <a:rPr lang="it-IT" dirty="0">
                <a:solidFill>
                  <a:srgbClr val="002060"/>
                </a:solidFill>
              </a:rPr>
              <a:t> with </a:t>
            </a:r>
            <a:r>
              <a:rPr lang="it-IT" dirty="0" err="1">
                <a:solidFill>
                  <a:srgbClr val="002060"/>
                </a:solidFill>
              </a:rPr>
              <a:t>weights</a:t>
            </a:r>
            <a:r>
              <a:rPr lang="it-IT" dirty="0">
                <a:solidFill>
                  <a:srgbClr val="002060"/>
                </a:solidFill>
              </a:rPr>
              <a:t> in  </a:t>
            </a:r>
            <a:r>
              <a:rPr lang="it-IT" dirty="0" err="1">
                <a:solidFill>
                  <a:srgbClr val="002060"/>
                </a:solidFill>
              </a:rPr>
              <a:t>customized</a:t>
            </a:r>
            <a:r>
              <a:rPr lang="it-IT" dirty="0">
                <a:solidFill>
                  <a:srgbClr val="002060"/>
                </a:solidFill>
              </a:rPr>
              <a:t> kernel (</a:t>
            </a:r>
            <a:r>
              <a:rPr lang="it-IT" dirty="0" err="1">
                <a:solidFill>
                  <a:srgbClr val="002060"/>
                </a:solidFill>
              </a:rPr>
              <a:t>too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many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combinations</a:t>
            </a:r>
            <a:r>
              <a:rPr lang="it-IT" dirty="0">
                <a:solidFill>
                  <a:srgbClr val="002060"/>
                </a:solidFill>
              </a:rPr>
              <a:t>)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- </a:t>
            </a:r>
            <a:r>
              <a:rPr lang="it-IT" dirty="0" err="1">
                <a:solidFill>
                  <a:srgbClr val="002060"/>
                </a:solidFill>
              </a:rPr>
              <a:t>try</a:t>
            </a:r>
            <a:r>
              <a:rPr lang="it-IT" dirty="0">
                <a:solidFill>
                  <a:srgbClr val="002060"/>
                </a:solidFill>
              </a:rPr>
              <a:t> other </a:t>
            </a:r>
            <a:r>
              <a:rPr lang="it-IT" dirty="0" err="1">
                <a:solidFill>
                  <a:srgbClr val="002060"/>
                </a:solidFill>
              </a:rPr>
              <a:t>smiles</a:t>
            </a:r>
            <a:r>
              <a:rPr lang="it-IT" dirty="0">
                <a:solidFill>
                  <a:srgbClr val="002060"/>
                </a:solidFill>
              </a:rPr>
              <a:t>’ </a:t>
            </a:r>
            <a:r>
              <a:rPr lang="it-IT" dirty="0" err="1">
                <a:solidFill>
                  <a:srgbClr val="002060"/>
                </a:solidFill>
              </a:rPr>
              <a:t>polarities</a:t>
            </a:r>
            <a:r>
              <a:rPr lang="it-IT" dirty="0">
                <a:solidFill>
                  <a:srgbClr val="002060"/>
                </a:solidFill>
              </a:rPr>
              <a:t> and other </a:t>
            </a:r>
            <a:r>
              <a:rPr lang="it-IT" dirty="0" err="1">
                <a:solidFill>
                  <a:srgbClr val="002060"/>
                </a:solidFill>
              </a:rPr>
              <a:t>stopwords</a:t>
            </a:r>
            <a:r>
              <a:rPr lang="it-IT" dirty="0">
                <a:solidFill>
                  <a:srgbClr val="002060"/>
                </a:solidFill>
              </a:rPr>
              <a:t> (</a:t>
            </a:r>
            <a:r>
              <a:rPr lang="it-IT" dirty="0" err="1">
                <a:solidFill>
                  <a:srgbClr val="002060"/>
                </a:solidFill>
              </a:rPr>
              <a:t>we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used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len</a:t>
            </a:r>
            <a:r>
              <a:rPr lang="it-IT" dirty="0">
                <a:solidFill>
                  <a:srgbClr val="002060"/>
                </a:solidFill>
              </a:rPr>
              <a:t>(word)&lt;3)</a:t>
            </a:r>
          </a:p>
          <a:p>
            <a:pPr algn="just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B72BB3-0DF8-415B-BD04-4A5E5230D3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1" y="2828925"/>
            <a:ext cx="5761382" cy="30802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359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9D0DC-7B03-4189-A3BA-F65328E2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036610" cy="3329581"/>
          </a:xfrm>
        </p:spPr>
        <p:txBody>
          <a:bodyPr anchor="ctr"/>
          <a:lstStyle/>
          <a:p>
            <a:pPr algn="ctr"/>
            <a:r>
              <a:rPr lang="en-US" dirty="0"/>
              <a:t>Thanks for your attention!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48B8BD-B425-4BFE-8FE5-A6F04E5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Architecture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29621" y="1620572"/>
            <a:ext cx="2048932" cy="1229359"/>
            <a:chOff x="1426663" y="213"/>
            <a:chExt cx="2048932" cy="1229359"/>
          </a:xfrm>
        </p:grpSpPr>
        <p:sp>
          <p:nvSpPr>
            <p:cNvPr id="28" name="Rounded Rectangle 27"/>
            <p:cNvSpPr/>
            <p:nvPr/>
          </p:nvSpPr>
          <p:spPr>
            <a:xfrm>
              <a:off x="1426663" y="213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462670" y="36220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kern="1200" dirty="0" err="1">
                  <a:solidFill>
                    <a:schemeClr val="tx2">
                      <a:lumMod val="50000"/>
                    </a:schemeClr>
                  </a:solidFill>
                </a:rPr>
                <a:t>Parsing</a:t>
              </a:r>
              <a:endParaRPr lang="it-IT" sz="1600" b="0" kern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88603" y="1634379"/>
            <a:ext cx="2048932" cy="1229359"/>
            <a:chOff x="4295168" y="213"/>
            <a:chExt cx="2048932" cy="1229359"/>
          </a:xfrm>
        </p:grpSpPr>
        <p:sp>
          <p:nvSpPr>
            <p:cNvPr id="24" name="Rounded Rectangle 23"/>
            <p:cNvSpPr/>
            <p:nvPr/>
          </p:nvSpPr>
          <p:spPr>
            <a:xfrm>
              <a:off x="4295168" y="213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8"/>
            <p:cNvSpPr/>
            <p:nvPr/>
          </p:nvSpPr>
          <p:spPr>
            <a:xfrm>
              <a:off x="4331175" y="36220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Input</a:t>
              </a:r>
              <a:r>
                <a:rPr lang="it-IT" sz="1600" b="1" kern="1200" dirty="0"/>
                <a:t> </a:t>
              </a: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SVM</a:t>
              </a:r>
              <a:r>
                <a:rPr lang="it-IT" sz="1600" b="1" dirty="0"/>
                <a:t> </a:t>
              </a: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KELP</a:t>
              </a:r>
              <a:r>
                <a:rPr lang="it-IT" sz="1600" b="1" dirty="0"/>
                <a:t> </a:t>
              </a: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Builder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2715" y="3669504"/>
            <a:ext cx="2048932" cy="1229359"/>
            <a:chOff x="4295168" y="2049145"/>
            <a:chExt cx="2048932" cy="1229359"/>
          </a:xfrm>
        </p:grpSpPr>
        <p:sp>
          <p:nvSpPr>
            <p:cNvPr id="20" name="Rounded Rectangle 19"/>
            <p:cNvSpPr/>
            <p:nvPr/>
          </p:nvSpPr>
          <p:spPr>
            <a:xfrm>
              <a:off x="4295168" y="2049145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12"/>
            <p:cNvSpPr/>
            <p:nvPr/>
          </p:nvSpPr>
          <p:spPr>
            <a:xfrm>
              <a:off x="4331175" y="2085152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dirty="0" err="1">
                  <a:solidFill>
                    <a:schemeClr val="tx2">
                      <a:lumMod val="50000"/>
                    </a:schemeClr>
                  </a:solidFill>
                </a:rPr>
                <a:t>Indexing</a:t>
              </a:r>
              <a:r>
                <a:rPr lang="it-IT" sz="1600" b="1" kern="1200" dirty="0"/>
                <a:t>/</a:t>
              </a:r>
              <a:r>
                <a:rPr lang="it-IT" sz="1600" b="1" dirty="0" err="1">
                  <a:solidFill>
                    <a:schemeClr val="tx2">
                      <a:lumMod val="50000"/>
                    </a:schemeClr>
                  </a:solidFill>
                </a:rPr>
                <a:t>Retrieval</a:t>
              </a:r>
              <a:endParaRPr lang="it-IT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9006" y="3683613"/>
            <a:ext cx="2048932" cy="1229359"/>
            <a:chOff x="1426663" y="2049145"/>
            <a:chExt cx="2048932" cy="1229359"/>
          </a:xfrm>
        </p:grpSpPr>
        <p:sp>
          <p:nvSpPr>
            <p:cNvPr id="16" name="Rounded Rectangle 15"/>
            <p:cNvSpPr/>
            <p:nvPr/>
          </p:nvSpPr>
          <p:spPr>
            <a:xfrm>
              <a:off x="1426663" y="2049145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6"/>
            <p:cNvSpPr/>
            <p:nvPr/>
          </p:nvSpPr>
          <p:spPr>
            <a:xfrm>
              <a:off x="1462670" y="2085152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SVM</a:t>
              </a:r>
              <a:r>
                <a:rPr lang="it-IT" sz="1600" b="1" kern="1200" dirty="0"/>
                <a:t> </a:t>
              </a:r>
              <a:r>
                <a:rPr lang="it-IT" sz="1600" b="1" dirty="0">
                  <a:solidFill>
                    <a:schemeClr val="tx2">
                      <a:lumMod val="50000"/>
                    </a:schemeClr>
                  </a:solidFill>
                </a:rPr>
                <a:t>KELP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4138" y="1901005"/>
            <a:ext cx="1634478" cy="653791"/>
            <a:chOff x="1914752" y="871806"/>
            <a:chExt cx="1634478" cy="653791"/>
          </a:xfrm>
        </p:grpSpPr>
        <p:sp>
          <p:nvSpPr>
            <p:cNvPr id="31" name="Chevron 30"/>
            <p:cNvSpPr/>
            <p:nvPr/>
          </p:nvSpPr>
          <p:spPr>
            <a:xfrm>
              <a:off x="1914752" y="871806"/>
              <a:ext cx="1634478" cy="65379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4"/>
            <p:cNvSpPr/>
            <p:nvPr/>
          </p:nvSpPr>
          <p:spPr>
            <a:xfrm>
              <a:off x="2241648" y="871806"/>
              <a:ext cx="980687" cy="653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dirty="0" err="1"/>
                <a:t>Tweets</a:t>
              </a:r>
              <a:endParaRPr lang="it-IT" sz="15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30858" y="1846319"/>
            <a:ext cx="1634478" cy="653791"/>
            <a:chOff x="1914752" y="871806"/>
            <a:chExt cx="1634478" cy="653791"/>
          </a:xfrm>
        </p:grpSpPr>
        <p:sp>
          <p:nvSpPr>
            <p:cNvPr id="34" name="Chevron 33"/>
            <p:cNvSpPr/>
            <p:nvPr/>
          </p:nvSpPr>
          <p:spPr>
            <a:xfrm>
              <a:off x="1914752" y="871806"/>
              <a:ext cx="1634478" cy="65379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4"/>
            <p:cNvSpPr/>
            <p:nvPr/>
          </p:nvSpPr>
          <p:spPr>
            <a:xfrm>
              <a:off x="2241648" y="871806"/>
              <a:ext cx="980687" cy="653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dirty="0" err="1"/>
                <a:t>Parsed</a:t>
              </a:r>
              <a:r>
                <a:rPr lang="it-IT" sz="1500" dirty="0"/>
                <a:t> </a:t>
              </a:r>
              <a:r>
                <a:rPr lang="it-IT" sz="1500" dirty="0" err="1"/>
                <a:t>Tweets</a:t>
              </a:r>
              <a:endParaRPr lang="it-IT" sz="1500" b="1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0046" y="3890105"/>
            <a:ext cx="1634478" cy="653791"/>
            <a:chOff x="1914752" y="871806"/>
            <a:chExt cx="1634478" cy="653791"/>
          </a:xfrm>
        </p:grpSpPr>
        <p:sp>
          <p:nvSpPr>
            <p:cNvPr id="37" name="Chevron 36"/>
            <p:cNvSpPr/>
            <p:nvPr/>
          </p:nvSpPr>
          <p:spPr>
            <a:xfrm>
              <a:off x="1914752" y="871806"/>
              <a:ext cx="1634478" cy="65379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4"/>
            <p:cNvSpPr/>
            <p:nvPr/>
          </p:nvSpPr>
          <p:spPr>
            <a:xfrm>
              <a:off x="2241648" y="871806"/>
              <a:ext cx="980687" cy="653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dirty="0"/>
                <a:t>Input </a:t>
              </a:r>
              <a:r>
                <a:rPr lang="it-IT" sz="1500" dirty="0" err="1"/>
                <a:t>Kelp</a:t>
              </a:r>
              <a:endParaRPr lang="it-IT" sz="1500" b="1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18177" y="3959670"/>
            <a:ext cx="1634478" cy="653791"/>
            <a:chOff x="1914752" y="871806"/>
            <a:chExt cx="1634478" cy="653791"/>
          </a:xfrm>
        </p:grpSpPr>
        <p:sp>
          <p:nvSpPr>
            <p:cNvPr id="41" name="Chevron 40"/>
            <p:cNvSpPr/>
            <p:nvPr/>
          </p:nvSpPr>
          <p:spPr>
            <a:xfrm>
              <a:off x="1914752" y="871806"/>
              <a:ext cx="1634478" cy="65379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Chevron 4"/>
            <p:cNvSpPr/>
            <p:nvPr/>
          </p:nvSpPr>
          <p:spPr>
            <a:xfrm>
              <a:off x="2241648" y="871806"/>
              <a:ext cx="980687" cy="653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dirty="0" err="1"/>
                <a:t>Prediction</a:t>
              </a:r>
              <a:endParaRPr lang="it-IT" sz="1500" b="1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90532" y="1930228"/>
            <a:ext cx="1634478" cy="653791"/>
            <a:chOff x="1914752" y="871806"/>
            <a:chExt cx="1634478" cy="653791"/>
          </a:xfrm>
        </p:grpSpPr>
        <p:sp>
          <p:nvSpPr>
            <p:cNvPr id="44" name="Chevron 43"/>
            <p:cNvSpPr/>
            <p:nvPr/>
          </p:nvSpPr>
          <p:spPr>
            <a:xfrm>
              <a:off x="1914752" y="871806"/>
              <a:ext cx="1634478" cy="65379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Chevron 4"/>
            <p:cNvSpPr/>
            <p:nvPr/>
          </p:nvSpPr>
          <p:spPr>
            <a:xfrm>
              <a:off x="2241648" y="871806"/>
              <a:ext cx="980687" cy="653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dirty="0"/>
                <a:t>Input </a:t>
              </a:r>
              <a:r>
                <a:rPr lang="it-IT" sz="1500" dirty="0" err="1"/>
                <a:t>Kelp</a:t>
              </a:r>
              <a:endParaRPr lang="it-IT" sz="1500" b="1" kern="1200" dirty="0"/>
            </a:p>
          </p:txBody>
        </p:sp>
      </p:grpSp>
      <p:sp>
        <p:nvSpPr>
          <p:cNvPr id="46" name="Segnaposto contenuto 2">
            <a:extLst>
              <a:ext uri="{FF2B5EF4-FFF2-40B4-BE49-F238E27FC236}">
                <a16:creationId xmlns:a16="http://schemas.microsoft.com/office/drawing/2014/main" id="{0A1436B9-8F60-4892-B9AF-73AFC66F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44" y="5177151"/>
            <a:ext cx="7992102" cy="1352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IN ORDER TO FIND BEST ACCURACY WE DECIDED TO ACT FIRST ON PHASE 3 (KERNEL CONFIGURATION) AND THEN ALSO ON PHASE 2 (BUILDER CUSTOMIZATION) </a:t>
            </a:r>
            <a:endParaRPr lang="en-US" b="1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it-IT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93559" y="3244347"/>
            <a:ext cx="646564" cy="522293"/>
            <a:chOff x="169121" y="1857"/>
            <a:chExt cx="1531238" cy="1531238"/>
          </a:xfrm>
        </p:grpSpPr>
        <p:sp>
          <p:nvSpPr>
            <p:cNvPr id="48" name="Oval 47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kern="1200" dirty="0"/>
                <a:t>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73603" y="3272496"/>
            <a:ext cx="646564" cy="522293"/>
            <a:chOff x="169121" y="1857"/>
            <a:chExt cx="1531238" cy="1531238"/>
          </a:xfrm>
        </p:grpSpPr>
        <p:sp>
          <p:nvSpPr>
            <p:cNvPr id="51" name="Oval 50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/>
                <a:t>3</a:t>
              </a:r>
              <a:endParaRPr lang="it-IT" sz="1600" kern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94681" y="1243590"/>
            <a:ext cx="646564" cy="522293"/>
            <a:chOff x="169121" y="1857"/>
            <a:chExt cx="1531238" cy="1531238"/>
          </a:xfrm>
        </p:grpSpPr>
        <p:sp>
          <p:nvSpPr>
            <p:cNvPr id="54" name="Oval 53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/>
                <a:t>2</a:t>
              </a:r>
              <a:endParaRPr lang="it-IT" sz="16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64297" y="1244126"/>
            <a:ext cx="646564" cy="522293"/>
            <a:chOff x="169121" y="1857"/>
            <a:chExt cx="1531238" cy="1531238"/>
          </a:xfrm>
        </p:grpSpPr>
        <p:sp>
          <p:nvSpPr>
            <p:cNvPr id="57" name="Oval 56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kern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1° Approach</a:t>
            </a:r>
            <a:r>
              <a:rPr lang="en-US" sz="4000" dirty="0"/>
              <a:t>: find best KELP configurations using given parsing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7" y="2061176"/>
            <a:ext cx="8562501" cy="4344106"/>
          </a:xfrm>
        </p:spPr>
        <p:txBody>
          <a:bodyPr>
            <a:normAutofit/>
          </a:bodyPr>
          <a:lstStyle/>
          <a:p>
            <a:r>
              <a:rPr lang="en-US" dirty="0"/>
              <a:t>Phases 1 and 2 are considered as given (given parsed tweets and input KELP builder)</a:t>
            </a:r>
          </a:p>
          <a:p>
            <a:r>
              <a:rPr lang="en-US" dirty="0"/>
              <a:t>We created a java program in order to perform automatically Model Selection based on: </a:t>
            </a:r>
          </a:p>
          <a:p>
            <a:pPr lvl="1"/>
            <a:r>
              <a:rPr lang="en-US" dirty="0"/>
              <a:t>Different kernels, chosen among the available (Linear, Linear Comb of linear kernels, Polynomial, Radial Bases Functions, Norm..)</a:t>
            </a:r>
          </a:p>
          <a:p>
            <a:pPr lvl="1"/>
            <a:r>
              <a:rPr lang="en-US" dirty="0"/>
              <a:t>The use of </a:t>
            </a:r>
            <a:r>
              <a:rPr lang="en-US" b="1" dirty="0"/>
              <a:t>iterative grids </a:t>
            </a:r>
            <a:r>
              <a:rPr lang="en-US" dirty="0"/>
              <a:t>to tune the hyper-parameters (Cp, Cn, Gamma, </a:t>
            </a:r>
            <a:r>
              <a:rPr lang="en-US" dirty="0" err="1"/>
              <a:t>PolDegree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Combinations of the different vectors representations (BOW, BOW_NVJ, BOW_SMILE)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381543" y="1370134"/>
            <a:ext cx="2048932" cy="1229359"/>
            <a:chOff x="1426663" y="2049145"/>
            <a:chExt cx="2048932" cy="1229359"/>
          </a:xfrm>
        </p:grpSpPr>
        <p:sp>
          <p:nvSpPr>
            <p:cNvPr id="6" name="Rounded Rectangle 5"/>
            <p:cNvSpPr/>
            <p:nvPr/>
          </p:nvSpPr>
          <p:spPr>
            <a:xfrm>
              <a:off x="1426663" y="2049145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16"/>
            <p:cNvSpPr/>
            <p:nvPr/>
          </p:nvSpPr>
          <p:spPr>
            <a:xfrm>
              <a:off x="1462670" y="2085152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kern="1200" dirty="0"/>
                <a:t>SVM KELP</a:t>
              </a:r>
              <a:endParaRPr lang="it-IT" sz="1600" b="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290882" y="1013176"/>
            <a:ext cx="646564" cy="522293"/>
            <a:chOff x="169121" y="1857"/>
            <a:chExt cx="1531238" cy="1531238"/>
          </a:xfrm>
        </p:grpSpPr>
        <p:sp>
          <p:nvSpPr>
            <p:cNvPr id="9" name="Oval 8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/>
                <a:t>3</a:t>
              </a:r>
              <a:endParaRPr lang="it-IT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1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25" y="411754"/>
            <a:ext cx="9404723" cy="1400530"/>
          </a:xfrm>
        </p:spPr>
        <p:txBody>
          <a:bodyPr/>
          <a:lstStyle/>
          <a:p>
            <a:r>
              <a:rPr lang="en-US" dirty="0"/>
              <a:t>The Java Script-1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61895" y="1356535"/>
            <a:ext cx="9753748" cy="47197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2400" dirty="0"/>
              <a:t>THE GRIDS AND THE CYCLES </a:t>
            </a:r>
            <a:r>
              <a:rPr lang="mr-IN" sz="2400" dirty="0"/>
              <a:t>–</a:t>
            </a:r>
            <a:r>
              <a:rPr lang="it-IT" sz="2400" dirty="0"/>
              <a:t> java code </a:t>
            </a:r>
            <a:r>
              <a:rPr lang="it-IT" sz="2400" dirty="0" err="1"/>
              <a:t>examples</a:t>
            </a:r>
            <a:endParaRPr lang="it-IT" sz="2400" dirty="0"/>
          </a:p>
          <a:p>
            <a:pPr marL="0" indent="0">
              <a:buNone/>
            </a:pPr>
            <a:r>
              <a:rPr lang="mr-IN" dirty="0"/>
              <a:t>List&lt;String&gt; kernels = Arrays.</a:t>
            </a:r>
            <a:r>
              <a:rPr lang="mr-IN" i="1" dirty="0"/>
              <a:t>asList</a:t>
            </a:r>
            <a:r>
              <a:rPr lang="mr-IN" dirty="0"/>
              <a:t>("norm", "lin-comb", "poly", "rbf", "Lin-comb2", "Lin-comb3");</a:t>
            </a:r>
            <a:br>
              <a:rPr lang="mr-IN" dirty="0"/>
            </a:br>
            <a:r>
              <a:rPr lang="mr-IN" dirty="0"/>
              <a:t>List&lt;Float&gt; cps = Arrays.</a:t>
            </a:r>
            <a:r>
              <a:rPr lang="mr-IN" i="1" dirty="0"/>
              <a:t>asList</a:t>
            </a:r>
            <a:r>
              <a:rPr lang="mr-IN" dirty="0"/>
              <a:t>(0.1f, 0.5f, 0.75f, 1.0f, 1.25f, 1.5f, 1.75f, 2.0f);</a:t>
            </a:r>
            <a:br>
              <a:rPr lang="mr-IN" dirty="0"/>
            </a:br>
            <a:r>
              <a:rPr lang="mr-IN" dirty="0"/>
              <a:t>List&lt;Float&gt; cns = Arrays.</a:t>
            </a:r>
            <a:r>
              <a:rPr lang="mr-IN" i="1" dirty="0"/>
              <a:t>asList</a:t>
            </a:r>
            <a:r>
              <a:rPr lang="mr-IN" dirty="0"/>
              <a:t>(0.1f, 0.5f, 0.75f, 1.0f, 1.25f, 1.5f, 1.75f, 2.0f);</a:t>
            </a:r>
            <a:br>
              <a:rPr lang="mr-IN" dirty="0"/>
            </a:br>
            <a:r>
              <a:rPr lang="mr-IN" dirty="0"/>
              <a:t>List&lt;Float&gt; gammas = Arrays.</a:t>
            </a:r>
            <a:r>
              <a:rPr lang="mr-IN" i="1" dirty="0"/>
              <a:t>asList</a:t>
            </a:r>
            <a:r>
              <a:rPr lang="mr-IN" dirty="0"/>
              <a:t>(0.1f, 0.5f, 1.0f, 1.5f, 2.0f);</a:t>
            </a:r>
            <a:endParaRPr lang="it-IT" dirty="0"/>
          </a:p>
          <a:p>
            <a:pPr marL="0" indent="0">
              <a:buNone/>
            </a:pPr>
            <a:r>
              <a:rPr lang="mr-IN" dirty="0"/>
              <a:t>………</a:t>
            </a:r>
            <a:endParaRPr lang="it-IT" dirty="0"/>
          </a:p>
          <a:p>
            <a:pPr marL="0" indent="0">
              <a:buNone/>
            </a:pPr>
            <a:r>
              <a:rPr lang="mr-IN" dirty="0"/>
              <a:t>……</a:t>
            </a:r>
            <a:r>
              <a:rPr lang="it-IT" dirty="0"/>
              <a:t>..</a:t>
            </a:r>
          </a:p>
          <a:p>
            <a:pPr marL="0" indent="0">
              <a:buNone/>
            </a:pPr>
            <a:r>
              <a:rPr lang="mr-IN" dirty="0"/>
              <a:t>for ( Float x : gammas) {</a:t>
            </a:r>
            <a:br>
              <a:rPr lang="mr-IN" dirty="0"/>
            </a:br>
            <a:r>
              <a:rPr lang="mr-IN" dirty="0"/>
              <a:t>   for (Float y : cps) {</a:t>
            </a:r>
            <a:br>
              <a:rPr lang="mr-IN" dirty="0"/>
            </a:br>
            <a:r>
              <a:rPr lang="mr-IN" dirty="0"/>
              <a:t>      for (Float z : cns) {</a:t>
            </a:r>
            <a:br>
              <a:rPr lang="mr-IN" dirty="0"/>
            </a:br>
            <a:br>
              <a:rPr lang="mr-IN" dirty="0"/>
            </a:br>
            <a:r>
              <a:rPr lang="mr-IN" dirty="0"/>
              <a:t>         gamma = x;</a:t>
            </a:r>
            <a:br>
              <a:rPr lang="mr-IN" dirty="0"/>
            </a:br>
            <a:r>
              <a:rPr lang="mr-IN" dirty="0"/>
              <a:t>         cp = y;</a:t>
            </a:r>
            <a:br>
              <a:rPr lang="mr-IN" dirty="0"/>
            </a:br>
            <a:r>
              <a:rPr lang="mr-IN" dirty="0"/>
              <a:t>         cn = z;</a:t>
            </a:r>
            <a:br>
              <a:rPr lang="mr-IN" dirty="0"/>
            </a:br>
            <a:br>
              <a:rPr lang="mr-IN" dirty="0"/>
            </a:br>
            <a:r>
              <a:rPr lang="mr-IN" dirty="0"/>
              <a:t>         System.</a:t>
            </a:r>
            <a:r>
              <a:rPr lang="mr-IN" i="1" dirty="0"/>
              <a:t>out</a:t>
            </a:r>
            <a:r>
              <a:rPr lang="mr-IN" dirty="0"/>
              <a:t>.println("Kernel Rbf"+" gamma:" + x+" cp:"+y+" cn:"+z+" cicle:"+count);</a:t>
            </a:r>
            <a:br>
              <a:rPr lang="mr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25" y="411754"/>
            <a:ext cx="9404723" cy="1400530"/>
          </a:xfrm>
        </p:spPr>
        <p:txBody>
          <a:bodyPr/>
          <a:lstStyle/>
          <a:p>
            <a:r>
              <a:rPr lang="en-US" dirty="0"/>
              <a:t>The Java Script-2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6641E-8AF2-4DBF-A038-4EEDB9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0467" y="1199477"/>
            <a:ext cx="9543459" cy="529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SELECTION OF THE KERNELS </a:t>
            </a:r>
            <a:r>
              <a:rPr lang="mr-IN" sz="1600" dirty="0"/>
              <a:t>–</a:t>
            </a:r>
            <a:r>
              <a:rPr lang="en-US" sz="1600" dirty="0"/>
              <a:t> EXAMPLE OF LINEAR COMBINATION</a:t>
            </a:r>
          </a:p>
          <a:p>
            <a:endParaRPr lang="en-US" sz="1600" dirty="0"/>
          </a:p>
          <a:p>
            <a:r>
              <a:rPr lang="en-US" sz="1600" dirty="0"/>
              <a:t>else if (</a:t>
            </a:r>
            <a:r>
              <a:rPr lang="en-US" sz="1600" dirty="0" err="1"/>
              <a:t>kernelType.equalsIgnoreCase</a:t>
            </a:r>
            <a:r>
              <a:rPr lang="en-US" sz="1600" dirty="0"/>
              <a:t>("lin-comb2")) {</a:t>
            </a:r>
            <a:br>
              <a:rPr lang="en-US" sz="1600" dirty="0"/>
            </a:br>
            <a:r>
              <a:rPr lang="en-US" sz="1600" dirty="0"/>
              <a:t>   String </a:t>
            </a:r>
            <a:r>
              <a:rPr lang="en-US" sz="1600" dirty="0" err="1"/>
              <a:t>vectorRepresentationName</a:t>
            </a:r>
            <a:r>
              <a:rPr lang="en-US" sz="1600" dirty="0"/>
              <a:t> = "</a:t>
            </a:r>
            <a:r>
              <a:rPr lang="en-US" sz="1600" dirty="0" err="1"/>
              <a:t>polb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   Kernel </a:t>
            </a:r>
            <a:r>
              <a:rPr lang="en-US" sz="1600" dirty="0" err="1"/>
              <a:t>linearKernel</a:t>
            </a:r>
            <a:r>
              <a:rPr lang="en-US" sz="1600" dirty="0"/>
              <a:t> = new </a:t>
            </a:r>
            <a:r>
              <a:rPr lang="en-US" sz="1600" dirty="0" err="1"/>
              <a:t>LinearKernel</a:t>
            </a:r>
            <a:r>
              <a:rPr lang="en-US" sz="1600" dirty="0"/>
              <a:t>(</a:t>
            </a:r>
            <a:r>
              <a:rPr lang="en-US" sz="1600" dirty="0" err="1"/>
              <a:t>vectorRepresentationName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Kernel </a:t>
            </a:r>
            <a:r>
              <a:rPr lang="en-US" sz="1600" dirty="0" err="1"/>
              <a:t>normalizedLinearKernel</a:t>
            </a:r>
            <a:r>
              <a:rPr lang="en-US" sz="1600" dirty="0"/>
              <a:t> = new </a:t>
            </a:r>
            <a:r>
              <a:rPr lang="en-US" sz="1600" dirty="0" err="1"/>
              <a:t>NormalizationKernel</a:t>
            </a:r>
            <a:r>
              <a:rPr lang="en-US" sz="1600" dirty="0"/>
              <a:t>(</a:t>
            </a:r>
            <a:r>
              <a:rPr lang="en-US" sz="1600" dirty="0" err="1"/>
              <a:t>linearKernel</a:t>
            </a:r>
            <a:r>
              <a:rPr lang="en-US" sz="1600" dirty="0"/>
              <a:t>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//String vectorRepresentationName2 = "</a:t>
            </a:r>
            <a:r>
              <a:rPr lang="en-US" sz="1600" dirty="0" err="1"/>
              <a:t>bow_nvj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   //Kernel linearKernel2 = new </a:t>
            </a:r>
            <a:r>
              <a:rPr lang="en-US" sz="1600" dirty="0" err="1"/>
              <a:t>LinearKernel</a:t>
            </a:r>
            <a:r>
              <a:rPr lang="en-US" sz="1600" dirty="0"/>
              <a:t>(vectorRepresentationName2);</a:t>
            </a:r>
            <a:br>
              <a:rPr lang="en-US" sz="1600" dirty="0"/>
            </a:br>
            <a:r>
              <a:rPr lang="en-US" sz="1600" dirty="0"/>
              <a:t>   //Kernel normalizedLinearKernel2 = new </a:t>
            </a:r>
            <a:r>
              <a:rPr lang="en-US" sz="1600" dirty="0" err="1"/>
              <a:t>NormalizationKernel</a:t>
            </a:r>
            <a:r>
              <a:rPr lang="en-US" sz="1600" dirty="0"/>
              <a:t>(linearKernel2);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String vectorRepresentationName3 = "</a:t>
            </a:r>
            <a:r>
              <a:rPr lang="en-US" sz="1600" dirty="0" err="1"/>
              <a:t>pol_smiles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   Kernel linearKernel3 = new </a:t>
            </a:r>
            <a:r>
              <a:rPr lang="en-US" sz="1600" dirty="0" err="1"/>
              <a:t>LinearKernel</a:t>
            </a:r>
            <a:r>
              <a:rPr lang="en-US" sz="1600" dirty="0"/>
              <a:t>(vectorRepresentationName3);</a:t>
            </a:r>
            <a:br>
              <a:rPr lang="en-US" sz="1600" dirty="0"/>
            </a:br>
            <a:r>
              <a:rPr lang="en-US" sz="1600" dirty="0"/>
              <a:t>   Kernel normalizedLinearKernel3 = new </a:t>
            </a:r>
            <a:r>
              <a:rPr lang="en-US" sz="1600" dirty="0" err="1"/>
              <a:t>NormalizationKernel</a:t>
            </a:r>
            <a:r>
              <a:rPr lang="en-US" sz="1600" dirty="0"/>
              <a:t>(linearKernel3);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LinearKernelCombination</a:t>
            </a:r>
            <a:r>
              <a:rPr lang="en-US" sz="1600" dirty="0"/>
              <a:t> combination = new </a:t>
            </a:r>
            <a:r>
              <a:rPr lang="en-US" sz="1600" dirty="0" err="1"/>
              <a:t>LinearKernelCombination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combination.addKernel</a:t>
            </a:r>
            <a:r>
              <a:rPr lang="en-US" sz="1600" dirty="0"/>
              <a:t>(1.0f, </a:t>
            </a:r>
            <a:r>
              <a:rPr lang="en-US" sz="1600" dirty="0" err="1"/>
              <a:t>normalizedLinearKernel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//</a:t>
            </a:r>
            <a:r>
              <a:rPr lang="en-US" sz="1600" dirty="0" err="1"/>
              <a:t>combination.addKernel</a:t>
            </a:r>
            <a:r>
              <a:rPr lang="en-US" sz="1600" dirty="0"/>
              <a:t>(1.0f, normalizedLinearKernel2);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combination.addKernel</a:t>
            </a:r>
            <a:r>
              <a:rPr lang="en-US" sz="1600" dirty="0"/>
              <a:t>(0.5f, normalizedLinearKernel3);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usedKernel</a:t>
            </a:r>
            <a:r>
              <a:rPr lang="en-US" sz="1600" dirty="0"/>
              <a:t> = combination;</a:t>
            </a:r>
          </a:p>
        </p:txBody>
      </p:sp>
    </p:spTree>
    <p:extLst>
      <p:ext uri="{BB962C8B-B14F-4D97-AF65-F5344CB8AC3E}">
        <p14:creationId xmlns:p14="http://schemas.microsoft.com/office/powerpoint/2010/main" val="235393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48432-386C-4CAA-88A2-68783AB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5729"/>
            <a:ext cx="6188190" cy="1622321"/>
          </a:xfrm>
        </p:spPr>
        <p:txBody>
          <a:bodyPr anchor="ctr">
            <a:normAutofit/>
          </a:bodyPr>
          <a:lstStyle/>
          <a:p>
            <a:r>
              <a:rPr lang="en-US" dirty="0"/>
              <a:t>Results of 1st 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36B9-8F60-4892-B9AF-73AFC66F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87" y="1658594"/>
            <a:ext cx="7429929" cy="47700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 of iterative Grid</a:t>
            </a:r>
            <a:br>
              <a:rPr lang="en-US" dirty="0"/>
            </a:br>
            <a:r>
              <a:rPr lang="en-US" dirty="0"/>
              <a:t> initial parameters = P=  [1, 10, 100] 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1:  best parameter =10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2 : P= [8, 10, 12]  best P= 12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3) P= [11, 12] …….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…….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…… STOP when improvement in accuracy not significant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Specific case</a:t>
            </a:r>
            <a:r>
              <a:rPr lang="en-US" dirty="0">
                <a:sym typeface="Wingdings" panose="05000000000000000000" pitchFamily="2" charset="2"/>
              </a:rPr>
              <a:t>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First set of Cp and Cn: </a:t>
            </a:r>
            <a:r>
              <a:rPr lang="it-IT" dirty="0"/>
              <a:t>[0.01, 0.1, 1.0, 10]</a:t>
            </a:r>
            <a:r>
              <a:rPr lang="it-IT" dirty="0">
                <a:sym typeface="Wingdings" panose="05000000000000000000" pitchFamily="2" charset="2"/>
              </a:rPr>
              <a:t> best 1.0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- </a:t>
            </a:r>
            <a:r>
              <a:rPr lang="en-US" dirty="0">
                <a:sym typeface="Wingdings" panose="05000000000000000000" pitchFamily="2" charset="2"/>
              </a:rPr>
              <a:t>Final set of parameters Cp and Cn: </a:t>
            </a:r>
            <a:r>
              <a:rPr lang="it-IT" dirty="0"/>
              <a:t>[0.2, 0.5, 1.0, 1.5, 2]</a:t>
            </a:r>
            <a:br>
              <a:rPr lang="it-IT" dirty="0"/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Best model found: Cp=Cn= 1.5, model= </a:t>
            </a:r>
            <a:r>
              <a:rPr lang="en-US" dirty="0" err="1">
                <a:sym typeface="Wingdings" panose="05000000000000000000" pitchFamily="2" charset="2"/>
              </a:rPr>
              <a:t>lin</a:t>
            </a:r>
            <a:r>
              <a:rPr lang="en-US" dirty="0">
                <a:sym typeface="Wingdings" panose="05000000000000000000" pitchFamily="2" charset="2"/>
              </a:rPr>
              <a:t>-comb (0.5 bow+ 1.0 </a:t>
            </a:r>
            <a:r>
              <a:rPr lang="en-US" dirty="0" err="1">
                <a:sym typeface="Wingdings" panose="05000000000000000000" pitchFamily="2" charset="2"/>
              </a:rPr>
              <a:t>bow_nvj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b="1" dirty="0">
                <a:sym typeface="Wingdings" panose="05000000000000000000" pitchFamily="2" charset="2"/>
              </a:rPr>
              <a:t>accuracy= 65,6%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2BCC87-242B-4866-BBF2-87B6135B5E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54301" y="2616200"/>
            <a:ext cx="3843935" cy="2677671"/>
          </a:xfrm>
          <a:prstGeom prst="rect">
            <a:avLst/>
          </a:prstGeom>
          <a:effectLst/>
        </p:spPr>
      </p:pic>
      <p:sp>
        <p:nvSpPr>
          <p:cNvPr id="42" name="Rectangle 36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320DA-AF6B-4AAB-AAB8-01446816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45FBD89-FE3B-4498-99FB-F5009223FBDD}"/>
              </a:ext>
            </a:extLst>
          </p:cNvPr>
          <p:cNvSpPr/>
          <p:nvPr/>
        </p:nvSpPr>
        <p:spPr>
          <a:xfrm>
            <a:off x="3234267" y="5786967"/>
            <a:ext cx="23114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need of operating at phase 2, </a:t>
            </a:r>
            <a:br>
              <a:rPr lang="en-US" sz="3200" dirty="0"/>
            </a:br>
            <a:r>
              <a:rPr lang="en-US" sz="3200" dirty="0"/>
              <a:t>changing the input to Kelp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5" y="1815440"/>
            <a:ext cx="8946541" cy="4588275"/>
          </a:xfrm>
        </p:spPr>
        <p:txBody>
          <a:bodyPr>
            <a:noAutofit/>
          </a:bodyPr>
          <a:lstStyle/>
          <a:p>
            <a:r>
              <a:rPr lang="en-US" sz="1800" dirty="0"/>
              <a:t>Weaknesses of the given builder: </a:t>
            </a:r>
          </a:p>
          <a:p>
            <a:pPr lvl="1"/>
            <a:r>
              <a:rPr lang="en-US" dirty="0"/>
              <a:t>Independence of words in the BOW representation</a:t>
            </a:r>
          </a:p>
          <a:p>
            <a:pPr lvl="1" algn="just"/>
            <a:r>
              <a:rPr lang="en-US" dirty="0"/>
              <a:t>Uniform evaluation of the tokens (all set to 1.0)</a:t>
            </a:r>
          </a:p>
          <a:p>
            <a:r>
              <a:rPr lang="en-US" dirty="0"/>
              <a:t>Moreover the builder does not consider any sentiment associated to single tokens, including SMILE TAGS</a:t>
            </a:r>
          </a:p>
          <a:p>
            <a:r>
              <a:rPr lang="en-US" sz="1800" dirty="0"/>
              <a:t>An example of the output of the </a:t>
            </a:r>
            <a:r>
              <a:rPr lang="en-US" sz="1800" b="1" dirty="0"/>
              <a:t>provided</a:t>
            </a:r>
            <a:r>
              <a:rPr lang="en-US" sz="1800" dirty="0"/>
              <a:t> Builder: </a:t>
            </a:r>
          </a:p>
          <a:p>
            <a:pPr lvl="1"/>
            <a:r>
              <a:rPr lang="en-US" dirty="0"/>
              <a:t>negative </a:t>
            </a:r>
            <a:r>
              <a:rPr lang="en-US" b="1" dirty="0"/>
              <a:t>|</a:t>
            </a:r>
            <a:r>
              <a:rPr lang="en-US" b="1" dirty="0" err="1"/>
              <a:t>BS:tweet</a:t>
            </a:r>
            <a:r>
              <a:rPr lang="en-US" b="1" dirty="0"/>
              <a:t>| </a:t>
            </a:r>
            <a:r>
              <a:rPr lang="en-US" dirty="0"/>
              <a:t>Uh drunk and tired and just remembered I 'm going to Ireland in the morning and need to pack . Ireland SMILE_SAD |ES| </a:t>
            </a:r>
            <a:r>
              <a:rPr lang="en-US" b="1" dirty="0"/>
              <a:t>|</a:t>
            </a:r>
            <a:r>
              <a:rPr lang="en-US" b="1" dirty="0" err="1"/>
              <a:t>BV:bow</a:t>
            </a:r>
            <a:r>
              <a:rPr lang="en-US" b="1" dirty="0"/>
              <a:t>| </a:t>
            </a:r>
            <a:r>
              <a:rPr lang="en-US" dirty="0"/>
              <a:t>_uh:1.0 _drunk:1.0 _and:1.0 _tired:1.0 _just:1.0 _remembered:1.0 _i:1.0 _'m:1.0 _going:1.0 _to:1.0 _ireland:1.0 _in:1.0 _the:1.0 _morning:1.0 _need:1.0 _pack:1.0 _.:1.0 _smile_sad:1.0 |EV| </a:t>
            </a:r>
            <a:r>
              <a:rPr lang="en-US" b="1" dirty="0"/>
              <a:t>|</a:t>
            </a:r>
            <a:r>
              <a:rPr lang="en-US" b="1" dirty="0" err="1"/>
              <a:t>BV:bow_nvj</a:t>
            </a:r>
            <a:r>
              <a:rPr lang="en-US" b="1" dirty="0"/>
              <a:t>| </a:t>
            </a:r>
            <a:r>
              <a:rPr lang="en-US" dirty="0"/>
              <a:t>_drunk:1.0 _tired:1.0 _remember:1.0 _be:1.0 _go:1.0 _ireland:1.0 _morning:1.0 _need:1.0 _pack:1.0 _smile_sad:1.0 |EV| </a:t>
            </a:r>
            <a:r>
              <a:rPr lang="en-US" b="1" dirty="0"/>
              <a:t>|</a:t>
            </a:r>
            <a:r>
              <a:rPr lang="en-US" b="1" dirty="0" err="1"/>
              <a:t>BV:bow_smiles</a:t>
            </a:r>
            <a:r>
              <a:rPr lang="en-US" b="1" dirty="0"/>
              <a:t>| </a:t>
            </a:r>
            <a:r>
              <a:rPr lang="en-US" dirty="0"/>
              <a:t>_smile_sad:1.0 |EV|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140F3-44B4-4A8E-8B30-240C61B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69451" y="1546523"/>
            <a:ext cx="2048932" cy="1229359"/>
            <a:chOff x="4295168" y="213"/>
            <a:chExt cx="2048932" cy="1229359"/>
          </a:xfrm>
        </p:grpSpPr>
        <p:sp>
          <p:nvSpPr>
            <p:cNvPr id="7" name="Rounded Rectangle 6"/>
            <p:cNvSpPr/>
            <p:nvPr/>
          </p:nvSpPr>
          <p:spPr>
            <a:xfrm>
              <a:off x="4295168" y="213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4331175" y="36220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kern="1200" dirty="0"/>
                <a:t>Input </a:t>
              </a:r>
              <a:r>
                <a:rPr lang="it-IT" sz="1600" b="1" dirty="0"/>
                <a:t>SVM KELP Builder</a:t>
              </a:r>
              <a:endParaRPr lang="it-IT" sz="1600" dirty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70670" y="1101116"/>
            <a:ext cx="646564" cy="522293"/>
            <a:chOff x="169121" y="1857"/>
            <a:chExt cx="1531238" cy="1531238"/>
          </a:xfrm>
        </p:grpSpPr>
        <p:sp>
          <p:nvSpPr>
            <p:cNvPr id="10" name="Oval 9"/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/>
                <a:t>2</a:t>
              </a:r>
              <a:endParaRPr lang="it-IT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94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568C-C381-4403-9C43-492CA0D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41660"/>
          </a:xfrm>
        </p:spPr>
        <p:txBody>
          <a:bodyPr/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Approach (FASE 1)</a:t>
            </a:r>
            <a:r>
              <a:rPr lang="en-US" sz="3200" dirty="0"/>
              <a:t>: </a:t>
            </a:r>
            <a:r>
              <a:rPr lang="en-US" sz="2800" dirty="0"/>
              <a:t>customize the input KELP Builder developing a </a:t>
            </a:r>
            <a:r>
              <a:rPr lang="en-US" sz="2800" b="1" dirty="0"/>
              <a:t>Polarity-Based Model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D34C-F130-4C27-AC98-550A3A7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45129"/>
            <a:ext cx="8946541" cy="312751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Rather than uniformly weighting words when they occur  (with 1.0), assign them a polarity value based on:</a:t>
            </a:r>
          </a:p>
          <a:p>
            <a:pPr lvl="1" algn="just"/>
            <a:r>
              <a:rPr lang="en-US" sz="2000" dirty="0"/>
              <a:t>A Polarity Lexicon (</a:t>
            </a:r>
            <a:r>
              <a:rPr lang="it-IT" sz="2000" dirty="0"/>
              <a:t>Castellucci et al, 2016)</a:t>
            </a:r>
          </a:p>
          <a:p>
            <a:pPr lvl="1" algn="just"/>
            <a:r>
              <a:rPr lang="it-IT" sz="2000" dirty="0" err="1"/>
              <a:t>Sentiwordnet</a:t>
            </a:r>
            <a:r>
              <a:rPr lang="it-IT" sz="2000" dirty="0"/>
              <a:t> (to </a:t>
            </a:r>
            <a:r>
              <a:rPr lang="it-IT" sz="2000" dirty="0" err="1"/>
              <a:t>assign</a:t>
            </a:r>
            <a:r>
              <a:rPr lang="it-IT" sz="2000" dirty="0"/>
              <a:t> </a:t>
            </a:r>
            <a:r>
              <a:rPr lang="it-IT" sz="2000" dirty="0" err="1"/>
              <a:t>polarity</a:t>
            </a:r>
            <a:r>
              <a:rPr lang="it-IT" sz="2000" dirty="0"/>
              <a:t> to </a:t>
            </a:r>
            <a:r>
              <a:rPr lang="it-IT" sz="2000" dirty="0" err="1"/>
              <a:t>words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present</a:t>
            </a:r>
            <a:r>
              <a:rPr lang="it-IT" sz="2000" dirty="0"/>
              <a:t> in the </a:t>
            </a:r>
            <a:r>
              <a:rPr lang="it-IT" sz="2000" dirty="0" err="1"/>
              <a:t>previous</a:t>
            </a:r>
            <a:r>
              <a:rPr lang="it-IT" sz="2000" dirty="0"/>
              <a:t> </a:t>
            </a:r>
            <a:r>
              <a:rPr lang="it-IT" sz="2000" dirty="0" err="1"/>
              <a:t>lexicon</a:t>
            </a:r>
            <a:r>
              <a:rPr lang="it-IT" sz="2000" dirty="0"/>
              <a:t>)</a:t>
            </a:r>
          </a:p>
          <a:p>
            <a:pPr algn="just"/>
            <a:r>
              <a:rPr lang="it-IT" sz="2200" dirty="0" err="1"/>
              <a:t>Build</a:t>
            </a:r>
            <a:r>
              <a:rPr lang="it-IT" sz="2200" dirty="0"/>
              <a:t> a custom </a:t>
            </a:r>
            <a:r>
              <a:rPr lang="it-IT" sz="2200" dirty="0" err="1"/>
              <a:t>Polarity</a:t>
            </a:r>
            <a:r>
              <a:rPr lang="it-IT" sz="2200" dirty="0"/>
              <a:t> Dictionary for the SMILE-TAGS</a:t>
            </a:r>
          </a:p>
          <a:p>
            <a:pPr algn="just"/>
            <a:r>
              <a:rPr lang="it-IT" sz="2200" dirty="0"/>
              <a:t>Build new </a:t>
            </a:r>
            <a:r>
              <a:rPr lang="it-IT" sz="2200" dirty="0" err="1"/>
              <a:t>vector</a:t>
            </a:r>
            <a:r>
              <a:rPr lang="it-IT" sz="2200" dirty="0"/>
              <a:t> </a:t>
            </a:r>
            <a:r>
              <a:rPr lang="it-IT" sz="2200" dirty="0" err="1"/>
              <a:t>representations</a:t>
            </a:r>
            <a:r>
              <a:rPr lang="it-IT" sz="2200" dirty="0"/>
              <a:t> </a:t>
            </a:r>
            <a:r>
              <a:rPr lang="it-IT" sz="2200" dirty="0" err="1"/>
              <a:t>considering</a:t>
            </a:r>
            <a:r>
              <a:rPr lang="it-IT" sz="2200" dirty="0"/>
              <a:t> bi-</a:t>
            </a:r>
            <a:r>
              <a:rPr lang="it-IT" sz="2200" dirty="0" err="1"/>
              <a:t>grams</a:t>
            </a:r>
            <a:r>
              <a:rPr lang="it-IT" sz="2200" dirty="0"/>
              <a:t> and tri-</a:t>
            </a:r>
            <a:r>
              <a:rPr lang="it-IT" sz="2200" dirty="0" err="1"/>
              <a:t>grams</a:t>
            </a:r>
            <a:endParaRPr lang="it-IT" sz="22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140F3-44B4-4A8E-8B30-240C61B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42586" y="5487128"/>
            <a:ext cx="8409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 err="1"/>
              <a:t>Combinations</a:t>
            </a:r>
            <a:r>
              <a:rPr lang="it-IT" sz="3200" dirty="0"/>
              <a:t> of </a:t>
            </a:r>
            <a:r>
              <a:rPr lang="it-IT" sz="3200" dirty="0" err="1"/>
              <a:t>above</a:t>
            </a:r>
            <a:r>
              <a:rPr lang="it-IT" sz="3200" dirty="0"/>
              <a:t> improvement are </a:t>
            </a:r>
            <a:r>
              <a:rPr lang="it-IT" sz="3200" dirty="0" err="1"/>
              <a:t>then</a:t>
            </a:r>
            <a:r>
              <a:rPr lang="it-IT" sz="3200" dirty="0"/>
              <a:t> </a:t>
            </a:r>
            <a:r>
              <a:rPr lang="it-IT" sz="3200" dirty="0" err="1"/>
              <a:t>used</a:t>
            </a:r>
            <a:r>
              <a:rPr lang="it-IT" sz="3200" dirty="0"/>
              <a:t> to </a:t>
            </a:r>
            <a:r>
              <a:rPr lang="it-IT" sz="3200" dirty="0" err="1"/>
              <a:t>train</a:t>
            </a:r>
            <a:r>
              <a:rPr lang="it-IT" sz="3200" dirty="0"/>
              <a:t> the KELP SVM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E333623-737B-4BF7-A760-8552F5575FE3}"/>
              </a:ext>
            </a:extLst>
          </p:cNvPr>
          <p:cNvSpPr txBox="1">
            <a:spLocks/>
          </p:cNvSpPr>
          <p:nvPr/>
        </p:nvSpPr>
        <p:spPr>
          <a:xfrm>
            <a:off x="4562900" y="1624901"/>
            <a:ext cx="1793601" cy="759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Our IDEA</a:t>
            </a:r>
            <a:endParaRPr lang="it-IT" sz="2800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DF2760F1-B22D-4123-B5C9-DA04B2C6805A}"/>
              </a:ext>
            </a:extLst>
          </p:cNvPr>
          <p:cNvGrpSpPr/>
          <p:nvPr/>
        </p:nvGrpSpPr>
        <p:grpSpPr>
          <a:xfrm>
            <a:off x="10045753" y="1382309"/>
            <a:ext cx="1799035" cy="1150981"/>
            <a:chOff x="4252953" y="212"/>
            <a:chExt cx="2055140" cy="122935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AA3BB785-36F9-40F0-8DAB-E88C263F407A}"/>
                </a:ext>
              </a:extLst>
            </p:cNvPr>
            <p:cNvSpPr/>
            <p:nvPr/>
          </p:nvSpPr>
          <p:spPr>
            <a:xfrm>
              <a:off x="4252953" y="212"/>
              <a:ext cx="2048932" cy="12293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C78DC6A1-6177-4B95-A157-DE82334E9A2B}"/>
                </a:ext>
              </a:extLst>
            </p:cNvPr>
            <p:cNvSpPr/>
            <p:nvPr/>
          </p:nvSpPr>
          <p:spPr>
            <a:xfrm>
              <a:off x="4331175" y="36220"/>
              <a:ext cx="1976918" cy="115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b="1" kern="1200" dirty="0"/>
                <a:t>Input </a:t>
              </a:r>
              <a:r>
                <a:rPr lang="it-IT" sz="1600" b="1" dirty="0"/>
                <a:t>SVM KELP Builder</a:t>
              </a:r>
              <a:endParaRPr lang="it-IT" sz="1600" dirty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 dirty="0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55814286-E7CF-4E5B-B795-92DB5CDF74DD}"/>
              </a:ext>
            </a:extLst>
          </p:cNvPr>
          <p:cNvGrpSpPr/>
          <p:nvPr/>
        </p:nvGrpSpPr>
        <p:grpSpPr>
          <a:xfrm>
            <a:off x="9502773" y="1136024"/>
            <a:ext cx="698914" cy="559993"/>
            <a:chOff x="169121" y="1857"/>
            <a:chExt cx="1531238" cy="1531238"/>
          </a:xfrm>
        </p:grpSpPr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7EE0599C-1898-4D37-8427-3D44D4421907}"/>
                </a:ext>
              </a:extLst>
            </p:cNvPr>
            <p:cNvSpPr/>
            <p:nvPr/>
          </p:nvSpPr>
          <p:spPr>
            <a:xfrm>
              <a:off x="169121" y="1857"/>
              <a:ext cx="1531238" cy="15312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9C3DCDFF-D68C-41EC-9EAA-7716F55F98D2}"/>
                </a:ext>
              </a:extLst>
            </p:cNvPr>
            <p:cNvSpPr/>
            <p:nvPr/>
          </p:nvSpPr>
          <p:spPr>
            <a:xfrm>
              <a:off x="393366" y="226102"/>
              <a:ext cx="1082748" cy="1082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/>
                <a:t>2</a:t>
              </a:r>
              <a:endParaRPr lang="it-IT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13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1112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Mangal</vt:lpstr>
      <vt:lpstr>Wingdings</vt:lpstr>
      <vt:lpstr>Wingdings 3</vt:lpstr>
      <vt:lpstr>Ione</vt:lpstr>
      <vt:lpstr>Social Media Analytics Text Mining  Final Project</vt:lpstr>
      <vt:lpstr>Objectives and Dataset</vt:lpstr>
      <vt:lpstr>Applied Architecture</vt:lpstr>
      <vt:lpstr>1° Approach: find best KELP configurations using given parsing</vt:lpstr>
      <vt:lpstr>The Java Script-1</vt:lpstr>
      <vt:lpstr>The Java Script-2</vt:lpstr>
      <vt:lpstr>Results of 1st approach</vt:lpstr>
      <vt:lpstr>The need of operating at phase 2,  changing the input to Kelp</vt:lpstr>
      <vt:lpstr>2nd Approach (FASE 1): customize the input KELP Builder developing a Polarity-Based Model</vt:lpstr>
      <vt:lpstr>Polarity-Based-Model (FASE 1): Preprocessing (1)</vt:lpstr>
      <vt:lpstr>Presentazione standard di PowerPoint</vt:lpstr>
      <vt:lpstr>Polarity-Based-Model (FASE 1):    Algorithm</vt:lpstr>
      <vt:lpstr>Presentazione standard di PowerPoint</vt:lpstr>
      <vt:lpstr>Polarity-Based model performances</vt:lpstr>
      <vt:lpstr>Adding Bigrams and Trigrams vector representations</vt:lpstr>
      <vt:lpstr>Polarity-based Model FASE 2:  Personalized Kernel combination</vt:lpstr>
      <vt:lpstr>Accuracy, Precision and Recall</vt:lpstr>
      <vt:lpstr>Indexing and Querying with Lucene</vt:lpstr>
      <vt:lpstr>Indexing and Querying with Lucene</vt:lpstr>
      <vt:lpstr>Indexing and Querying with Lucene</vt:lpstr>
      <vt:lpstr>Conclusions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Text Mining  Final Project</dc:title>
  <dc:creator>Federico Francone</dc:creator>
  <cp:lastModifiedBy>Federico Francone</cp:lastModifiedBy>
  <cp:revision>41</cp:revision>
  <dcterms:created xsi:type="dcterms:W3CDTF">2019-07-11T10:27:12Z</dcterms:created>
  <dcterms:modified xsi:type="dcterms:W3CDTF">2019-07-12T08:31:09Z</dcterms:modified>
</cp:coreProperties>
</file>