
<file path=[Content_Types].xml><?xml version="1.0" encoding="utf-8"?>
<Types xmlns="http://schemas.openxmlformats.org/package/2006/content-types">
  <Default Extension="fntdata" ContentType="application/x-fontdata"/>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9144000" cy="5143500" type="screen16x9"/>
  <p:notesSz cx="6858000" cy="9144000"/>
  <p:embeddedFontLst>
    <p:embeddedFont>
      <p:font typeface="Georgia" panose="02040502050405020303" pitchFamily="18" charset="0"/>
      <p:regular r:id="rId21"/>
      <p:bold r:id="rId22"/>
      <p:italic r:id="rId23"/>
      <p:boldItalic r:id="rId24"/>
    </p:embeddedFont>
    <p:embeddedFont>
      <p:font typeface="Lora" panose="020B0604020202020204" charset="0"/>
      <p:regular r:id="rId25"/>
      <p:bold r:id="rId26"/>
      <p:italic r:id="rId27"/>
      <p:boldItalic r:id="rId28"/>
    </p:embeddedFont>
    <p:embeddedFont>
      <p:font typeface="Merriweather" panose="020B0604020202020204" charset="0"/>
      <p:regular r:id="rId29"/>
      <p:bold r:id="rId30"/>
      <p:italic r:id="rId31"/>
      <p:boldItalic r:id="rId32"/>
    </p:embeddedFont>
    <p:embeddedFont>
      <p:font typeface="Roboto" panose="020B0604020202020204" charset="0"/>
      <p:regular r:id="rId33"/>
      <p:bold r:id="rId34"/>
      <p:italic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9" d="100"/>
          <a:sy n="109" d="100"/>
        </p:scale>
        <p:origin x="706" y="8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9" Type="http://schemas.openxmlformats.org/officeDocument/2006/relationships/theme" Target="theme/theme1.xml"/><Relationship Id="rId21" Type="http://schemas.openxmlformats.org/officeDocument/2006/relationships/font" Target="fonts/font1.fntdata"/><Relationship Id="rId34" Type="http://schemas.openxmlformats.org/officeDocument/2006/relationships/font" Target="fonts/font1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font" Target="fonts/font13.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font" Target="fonts/font12.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36" Type="http://schemas.openxmlformats.org/officeDocument/2006/relationships/font" Target="fonts/font1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openxmlformats.org/officeDocument/2006/relationships/font" Target="fonts/font15.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b038940b2f_0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b038940b2f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gb1050a7b9c_0_9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 name="Google Shape;258;gb1050a7b9c_0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b0775617b2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 name="Google Shape;301;gb0775617b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b0df59ecb3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gb0df59ecb3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gb1050a7b9c_0_20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5" name="Google Shape;335;gb1050a7b9c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gb0df59d217_0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2" name="Google Shape;342;gb0df59d217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gb0775617b2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8" name="Google Shape;348;gb0775617b2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ga5b5884013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1" name="Google Shape;371;ga5b588401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gb0df59d217_0_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6" name="Google Shape;376;gb0df59d217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b1050a7b9c_1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b1050a7b9c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b17fc782f7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b17fc782f7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a80da85d5e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a80da85d5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b17fc782f7_0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b17fc782f7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b0ff1165c1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b0ff1165c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b1050a7b9c_1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b1050a7b9c_1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b1050a7b9c_1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b1050a7b9c_1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aec4935562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aec4935562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2"/>
          <p:cNvSpPr/>
          <p:nvPr/>
        </p:nvSpPr>
        <p:spPr>
          <a:xfrm>
            <a:off x="-125" y="0"/>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11" name="Google Shape;11;p2"/>
          <p:cNvSpPr txBox="1">
            <a:spLocks noGrp="1"/>
          </p:cNvSpPr>
          <p:nvPr>
            <p:ph type="ctrTitle"/>
          </p:nvPr>
        </p:nvSpPr>
        <p:spPr>
          <a:xfrm>
            <a:off x="311700" y="539725"/>
            <a:ext cx="8520600" cy="12825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12" name="Google Shape;12;p2"/>
          <p:cNvSpPr txBox="1">
            <a:spLocks noGrp="1"/>
          </p:cNvSpPr>
          <p:nvPr>
            <p:ph type="subTitle" idx="1"/>
          </p:nvPr>
        </p:nvSpPr>
        <p:spPr>
          <a:xfrm>
            <a:off x="311700" y="1878560"/>
            <a:ext cx="4242600" cy="7383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54"/>
        <p:cNvGrpSpPr/>
        <p:nvPr/>
      </p:nvGrpSpPr>
      <p:grpSpPr>
        <a:xfrm>
          <a:off x="0" y="0"/>
          <a:ext cx="0" cy="0"/>
          <a:chOff x="0" y="0"/>
          <a:chExt cx="0" cy="0"/>
        </a:xfrm>
      </p:grpSpPr>
      <p:sp>
        <p:nvSpPr>
          <p:cNvPr id="55" name="Google Shape;55;p11"/>
          <p:cNvSpPr txBox="1">
            <a:spLocks noGrp="1"/>
          </p:cNvSpPr>
          <p:nvPr>
            <p:ph type="title" hasCustomPrompt="1"/>
          </p:nvPr>
        </p:nvSpPr>
        <p:spPr>
          <a:xfrm>
            <a:off x="311750" y="831175"/>
            <a:ext cx="5334900" cy="12447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a:spLocks noGrp="1"/>
          </p:cNvSpPr>
          <p:nvPr>
            <p:ph type="body" idx="1"/>
          </p:nvPr>
        </p:nvSpPr>
        <p:spPr>
          <a:xfrm>
            <a:off x="311700" y="2121425"/>
            <a:ext cx="5334900" cy="9426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Clr>
                <a:schemeClr val="accent2"/>
              </a:buClr>
              <a:buSzPts val="1300"/>
              <a:buChar char="●"/>
              <a:defRPr>
                <a:solidFill>
                  <a:schemeClr val="accent2"/>
                </a:solidFill>
              </a:defRPr>
            </a:lvl1pPr>
            <a:lvl2pPr marL="914400" lvl="1" indent="-298450">
              <a:spcBef>
                <a:spcPts val="1600"/>
              </a:spcBef>
              <a:spcAft>
                <a:spcPts val="0"/>
              </a:spcAft>
              <a:buClr>
                <a:schemeClr val="accent2"/>
              </a:buClr>
              <a:buSzPts val="1100"/>
              <a:buChar char="○"/>
              <a:defRPr>
                <a:solidFill>
                  <a:schemeClr val="accent2"/>
                </a:solidFill>
              </a:defRPr>
            </a:lvl2pPr>
            <a:lvl3pPr marL="1371600" lvl="2" indent="-298450">
              <a:spcBef>
                <a:spcPts val="1600"/>
              </a:spcBef>
              <a:spcAft>
                <a:spcPts val="0"/>
              </a:spcAft>
              <a:buClr>
                <a:schemeClr val="accent2"/>
              </a:buClr>
              <a:buSzPts val="1100"/>
              <a:buChar char="■"/>
              <a:defRPr>
                <a:solidFill>
                  <a:schemeClr val="accent2"/>
                </a:solidFill>
              </a:defRPr>
            </a:lvl3pPr>
            <a:lvl4pPr marL="1828800" lvl="3" indent="-298450">
              <a:spcBef>
                <a:spcPts val="1600"/>
              </a:spcBef>
              <a:spcAft>
                <a:spcPts val="0"/>
              </a:spcAft>
              <a:buClr>
                <a:schemeClr val="accent2"/>
              </a:buClr>
              <a:buSzPts val="1100"/>
              <a:buChar char="●"/>
              <a:defRPr>
                <a:solidFill>
                  <a:schemeClr val="accent2"/>
                </a:solidFill>
              </a:defRPr>
            </a:lvl4pPr>
            <a:lvl5pPr marL="2286000" lvl="4" indent="-298450">
              <a:spcBef>
                <a:spcPts val="1600"/>
              </a:spcBef>
              <a:spcAft>
                <a:spcPts val="0"/>
              </a:spcAft>
              <a:buClr>
                <a:schemeClr val="accent2"/>
              </a:buClr>
              <a:buSzPts val="1100"/>
              <a:buChar char="○"/>
              <a:defRPr>
                <a:solidFill>
                  <a:schemeClr val="accent2"/>
                </a:solidFill>
              </a:defRPr>
            </a:lvl5pPr>
            <a:lvl6pPr marL="2743200" lvl="5" indent="-298450">
              <a:spcBef>
                <a:spcPts val="1600"/>
              </a:spcBef>
              <a:spcAft>
                <a:spcPts val="0"/>
              </a:spcAft>
              <a:buClr>
                <a:schemeClr val="accent2"/>
              </a:buClr>
              <a:buSzPts val="1100"/>
              <a:buChar char="■"/>
              <a:defRPr>
                <a:solidFill>
                  <a:schemeClr val="accent2"/>
                </a:solidFill>
              </a:defRPr>
            </a:lvl6pPr>
            <a:lvl7pPr marL="3200400" lvl="6" indent="-298450">
              <a:spcBef>
                <a:spcPts val="1600"/>
              </a:spcBef>
              <a:spcAft>
                <a:spcPts val="0"/>
              </a:spcAft>
              <a:buClr>
                <a:schemeClr val="accent2"/>
              </a:buClr>
              <a:buSzPts val="1100"/>
              <a:buChar char="●"/>
              <a:defRPr>
                <a:solidFill>
                  <a:schemeClr val="accent2"/>
                </a:solidFill>
              </a:defRPr>
            </a:lvl7pPr>
            <a:lvl8pPr marL="3657600" lvl="7" indent="-298450">
              <a:spcBef>
                <a:spcPts val="1600"/>
              </a:spcBef>
              <a:spcAft>
                <a:spcPts val="0"/>
              </a:spcAft>
              <a:buClr>
                <a:schemeClr val="accent2"/>
              </a:buClr>
              <a:buSzPts val="1100"/>
              <a:buChar char="○"/>
              <a:defRPr>
                <a:solidFill>
                  <a:schemeClr val="accent2"/>
                </a:solidFill>
              </a:defRPr>
            </a:lvl8pPr>
            <a:lvl9pPr marL="4114800" lvl="8" indent="-298450">
              <a:spcBef>
                <a:spcPts val="1600"/>
              </a:spcBef>
              <a:spcAft>
                <a:spcPts val="1600"/>
              </a:spcAft>
              <a:buClr>
                <a:schemeClr val="accent2"/>
              </a:buClr>
              <a:buSzPts val="1100"/>
              <a:buChar char="■"/>
              <a:defRPr>
                <a:solidFill>
                  <a:schemeClr val="accent2"/>
                </a:solidFill>
              </a:defRPr>
            </a:lvl9pPr>
          </a:lstStyle>
          <a:p>
            <a:endParaRPr/>
          </a:p>
        </p:txBody>
      </p:sp>
      <p:sp>
        <p:nvSpPr>
          <p:cNvPr id="57" name="Google Shape;5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8"/>
        <p:cNvGrpSpPr/>
        <p:nvPr/>
      </p:nvGrpSpPr>
      <p:grpSpPr>
        <a:xfrm>
          <a:off x="0" y="0"/>
          <a:ext cx="0" cy="0"/>
          <a:chOff x="0" y="0"/>
          <a:chExt cx="0" cy="0"/>
        </a:xfrm>
      </p:grpSpPr>
      <p:sp>
        <p:nvSpPr>
          <p:cNvPr id="59" name="Google Shape;5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14"/>
        <p:cNvGrpSpPr/>
        <p:nvPr/>
      </p:nvGrpSpPr>
      <p:grpSpPr>
        <a:xfrm>
          <a:off x="0" y="0"/>
          <a:ext cx="0" cy="0"/>
          <a:chOff x="0" y="0"/>
          <a:chExt cx="0" cy="0"/>
        </a:xfrm>
      </p:grpSpPr>
      <p:sp>
        <p:nvSpPr>
          <p:cNvPr id="15" name="Google Shape;15;p3"/>
          <p:cNvSpPr/>
          <p:nvPr/>
        </p:nvSpPr>
        <p:spPr>
          <a:xfrm>
            <a:off x="0" y="48099"/>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accent3"/>
          </a:solidFill>
          <a:ln>
            <a:noFill/>
          </a:ln>
        </p:spPr>
      </p:sp>
      <p:sp>
        <p:nvSpPr>
          <p:cNvPr id="17" name="Google Shape;17;p3"/>
          <p:cNvSpPr txBox="1">
            <a:spLocks noGrp="1"/>
          </p:cNvSpPr>
          <p:nvPr>
            <p:ph type="title"/>
          </p:nvPr>
        </p:nvSpPr>
        <p:spPr>
          <a:xfrm>
            <a:off x="311700" y="539725"/>
            <a:ext cx="8520600" cy="12825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18" name="Google Shape;18;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p:nvPr/>
        </p:nvSpPr>
        <p:spPr>
          <a:xfrm>
            <a:off x="0" y="44125"/>
            <a:ext cx="4313625" cy="4399375"/>
          </a:xfrm>
          <a:custGeom>
            <a:avLst/>
            <a:gdLst/>
            <a:ahLst/>
            <a:cxnLst/>
            <a:rect l="l" t="t" r="r" b="b"/>
            <a:pathLst>
              <a:path w="172545" h="175975" extrusionOk="0">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avLst/>
            <a:gdLst/>
            <a:ahLst/>
            <a:cxnLst/>
            <a:rect l="l" t="t" r="r" b="b"/>
            <a:pathLst>
              <a:path w="172676" h="175824" extrusionOk="0">
                <a:moveTo>
                  <a:pt x="0" y="6"/>
                </a:moveTo>
                <a:lnTo>
                  <a:pt x="172676" y="0"/>
                </a:lnTo>
                <a:lnTo>
                  <a:pt x="172562" y="126442"/>
                </a:lnTo>
                <a:lnTo>
                  <a:pt x="0" y="175824"/>
                </a:lnTo>
                <a:close/>
              </a:path>
            </a:pathLst>
          </a:custGeom>
          <a:solidFill>
            <a:schemeClr val="dk1"/>
          </a:solidFill>
          <a:ln>
            <a:noFill/>
          </a:ln>
        </p:spPr>
      </p:sp>
      <p:sp>
        <p:nvSpPr>
          <p:cNvPr id="23" name="Google Shape;23;p4"/>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24" name="Google Shape;24;p4"/>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25" name="Google Shape;25;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5"/>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29" name="Google Shape;29;p5"/>
          <p:cNvSpPr txBox="1">
            <a:spLocks noGrp="1"/>
          </p:cNvSpPr>
          <p:nvPr>
            <p:ph type="body" idx="1"/>
          </p:nvPr>
        </p:nvSpPr>
        <p:spPr>
          <a:xfrm>
            <a:off x="311700" y="1505700"/>
            <a:ext cx="3999900" cy="3076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0" name="Google Shape;30;p5"/>
          <p:cNvSpPr txBox="1">
            <a:spLocks noGrp="1"/>
          </p:cNvSpPr>
          <p:nvPr>
            <p:ph type="body" idx="2"/>
          </p:nvPr>
        </p:nvSpPr>
        <p:spPr>
          <a:xfrm>
            <a:off x="4832400" y="1505700"/>
            <a:ext cx="3999900" cy="3076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1" name="Google Shape;31;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6"/>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35" name="Google Shape;35;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7"/>
          <p:cNvSpPr txBox="1">
            <a:spLocks noGrp="1"/>
          </p:cNvSpPr>
          <p:nvPr>
            <p:ph type="title"/>
          </p:nvPr>
        </p:nvSpPr>
        <p:spPr>
          <a:xfrm>
            <a:off x="311725" y="500925"/>
            <a:ext cx="3127500" cy="18291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39" name="Google Shape;39;p7"/>
          <p:cNvSpPr txBox="1">
            <a:spLocks noGrp="1"/>
          </p:cNvSpPr>
          <p:nvPr>
            <p:ph type="body" idx="1"/>
          </p:nvPr>
        </p:nvSpPr>
        <p:spPr>
          <a:xfrm>
            <a:off x="311700" y="2390650"/>
            <a:ext cx="3127500" cy="22980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Clr>
                <a:schemeClr val="accent2"/>
              </a:buClr>
              <a:buSzPts val="1300"/>
              <a:buChar char="●"/>
              <a:defRPr>
                <a:solidFill>
                  <a:schemeClr val="accent2"/>
                </a:solidFill>
              </a:defRPr>
            </a:lvl1pPr>
            <a:lvl2pPr marL="914400" lvl="1" indent="-298450">
              <a:spcBef>
                <a:spcPts val="1600"/>
              </a:spcBef>
              <a:spcAft>
                <a:spcPts val="0"/>
              </a:spcAft>
              <a:buClr>
                <a:schemeClr val="accent2"/>
              </a:buClr>
              <a:buSzPts val="1100"/>
              <a:buChar char="○"/>
              <a:defRPr>
                <a:solidFill>
                  <a:schemeClr val="accent2"/>
                </a:solidFill>
              </a:defRPr>
            </a:lvl2pPr>
            <a:lvl3pPr marL="1371600" lvl="2" indent="-298450">
              <a:spcBef>
                <a:spcPts val="1600"/>
              </a:spcBef>
              <a:spcAft>
                <a:spcPts val="0"/>
              </a:spcAft>
              <a:buClr>
                <a:schemeClr val="accent2"/>
              </a:buClr>
              <a:buSzPts val="1100"/>
              <a:buChar char="■"/>
              <a:defRPr>
                <a:solidFill>
                  <a:schemeClr val="accent2"/>
                </a:solidFill>
              </a:defRPr>
            </a:lvl3pPr>
            <a:lvl4pPr marL="1828800" lvl="3" indent="-298450">
              <a:spcBef>
                <a:spcPts val="1600"/>
              </a:spcBef>
              <a:spcAft>
                <a:spcPts val="0"/>
              </a:spcAft>
              <a:buClr>
                <a:schemeClr val="accent2"/>
              </a:buClr>
              <a:buSzPts val="1100"/>
              <a:buChar char="●"/>
              <a:defRPr>
                <a:solidFill>
                  <a:schemeClr val="accent2"/>
                </a:solidFill>
              </a:defRPr>
            </a:lvl4pPr>
            <a:lvl5pPr marL="2286000" lvl="4" indent="-298450">
              <a:spcBef>
                <a:spcPts val="1600"/>
              </a:spcBef>
              <a:spcAft>
                <a:spcPts val="0"/>
              </a:spcAft>
              <a:buClr>
                <a:schemeClr val="accent2"/>
              </a:buClr>
              <a:buSzPts val="1100"/>
              <a:buChar char="○"/>
              <a:defRPr>
                <a:solidFill>
                  <a:schemeClr val="accent2"/>
                </a:solidFill>
              </a:defRPr>
            </a:lvl5pPr>
            <a:lvl6pPr marL="2743200" lvl="5" indent="-298450">
              <a:spcBef>
                <a:spcPts val="1600"/>
              </a:spcBef>
              <a:spcAft>
                <a:spcPts val="0"/>
              </a:spcAft>
              <a:buClr>
                <a:schemeClr val="accent2"/>
              </a:buClr>
              <a:buSzPts val="1100"/>
              <a:buChar char="■"/>
              <a:defRPr>
                <a:solidFill>
                  <a:schemeClr val="accent2"/>
                </a:solidFill>
              </a:defRPr>
            </a:lvl6pPr>
            <a:lvl7pPr marL="3200400" lvl="6" indent="-298450">
              <a:spcBef>
                <a:spcPts val="1600"/>
              </a:spcBef>
              <a:spcAft>
                <a:spcPts val="0"/>
              </a:spcAft>
              <a:buClr>
                <a:schemeClr val="accent2"/>
              </a:buClr>
              <a:buSzPts val="1100"/>
              <a:buChar char="●"/>
              <a:defRPr>
                <a:solidFill>
                  <a:schemeClr val="accent2"/>
                </a:solidFill>
              </a:defRPr>
            </a:lvl7pPr>
            <a:lvl8pPr marL="3657600" lvl="7" indent="-298450">
              <a:spcBef>
                <a:spcPts val="1600"/>
              </a:spcBef>
              <a:spcAft>
                <a:spcPts val="0"/>
              </a:spcAft>
              <a:buClr>
                <a:schemeClr val="accent2"/>
              </a:buClr>
              <a:buSzPts val="1100"/>
              <a:buChar char="○"/>
              <a:defRPr>
                <a:solidFill>
                  <a:schemeClr val="accent2"/>
                </a:solidFill>
              </a:defRPr>
            </a:lvl8pPr>
            <a:lvl9pPr marL="4114800" lvl="8" indent="-298450">
              <a:spcBef>
                <a:spcPts val="1600"/>
              </a:spcBef>
              <a:spcAft>
                <a:spcPts val="1600"/>
              </a:spcAft>
              <a:buClr>
                <a:schemeClr val="accent2"/>
              </a:buClr>
              <a:buSzPts val="1100"/>
              <a:buChar char="■"/>
              <a:defRPr>
                <a:solidFill>
                  <a:schemeClr val="accent2"/>
                </a:solidFill>
              </a:defRPr>
            </a:lvl9pPr>
          </a:lstStyle>
          <a:p>
            <a:endParaRPr/>
          </a:p>
        </p:txBody>
      </p:sp>
      <p:sp>
        <p:nvSpPr>
          <p:cNvPr id="40" name="Google Shape;40;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41"/>
        <p:cNvGrpSpPr/>
        <p:nvPr/>
      </p:nvGrpSpPr>
      <p:grpSpPr>
        <a:xfrm>
          <a:off x="0" y="0"/>
          <a:ext cx="0" cy="0"/>
          <a:chOff x="0" y="0"/>
          <a:chExt cx="0" cy="0"/>
        </a:xfrm>
      </p:grpSpPr>
      <p:sp>
        <p:nvSpPr>
          <p:cNvPr id="42" name="Google Shape;42;p8"/>
          <p:cNvSpPr txBox="1">
            <a:spLocks noGrp="1"/>
          </p:cNvSpPr>
          <p:nvPr>
            <p:ph type="title"/>
          </p:nvPr>
        </p:nvSpPr>
        <p:spPr>
          <a:xfrm>
            <a:off x="311675" y="798600"/>
            <a:ext cx="6247800" cy="35463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43" name="Google Shape;43;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9"/>
          <p:cNvSpPr txBox="1">
            <a:spLocks noGrp="1"/>
          </p:cNvSpPr>
          <p:nvPr>
            <p:ph type="title"/>
          </p:nvPr>
        </p:nvSpPr>
        <p:spPr>
          <a:xfrm>
            <a:off x="311300" y="500925"/>
            <a:ext cx="3704400" cy="20496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47" name="Google Shape;47;p9"/>
          <p:cNvSpPr txBox="1">
            <a:spLocks noGrp="1"/>
          </p:cNvSpPr>
          <p:nvPr>
            <p:ph type="subTitle" idx="1"/>
          </p:nvPr>
        </p:nvSpPr>
        <p:spPr>
          <a:xfrm>
            <a:off x="304800" y="2626725"/>
            <a:ext cx="3704400" cy="9267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a:endParaRPr/>
          </a:p>
        </p:txBody>
      </p:sp>
      <p:sp>
        <p:nvSpPr>
          <p:cNvPr id="48" name="Google Shape;48;p9"/>
          <p:cNvSpPr txBox="1">
            <a:spLocks noGrp="1"/>
          </p:cNvSpPr>
          <p:nvPr>
            <p:ph type="body" idx="2"/>
          </p:nvPr>
        </p:nvSpPr>
        <p:spPr>
          <a:xfrm>
            <a:off x="4879025" y="500925"/>
            <a:ext cx="3954000" cy="4111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49" name="Google Shape;49;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10"/>
          <p:cNvSpPr txBox="1">
            <a:spLocks noGrp="1"/>
          </p:cNvSpPr>
          <p:nvPr>
            <p:ph type="body" idx="1"/>
          </p:nvPr>
        </p:nvSpPr>
        <p:spPr>
          <a:xfrm>
            <a:off x="311700" y="4521400"/>
            <a:ext cx="7979400" cy="4605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a:endParaRPr/>
          </a:p>
        </p:txBody>
      </p:sp>
      <p:sp>
        <p:nvSpPr>
          <p:cNvPr id="53" name="Google Shape;5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aradig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marL="914400" lvl="1"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marL="1371600" lvl="2"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marL="1828800" lvl="3"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marL="2286000" lvl="4"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marL="2743200" lvl="5"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marL="3200400" lvl="6"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marL="3657600" lvl="7"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marL="4114800" lvl="8" indent="-298450">
              <a:lnSpc>
                <a:spcPct val="115000"/>
              </a:lnSpc>
              <a:spcBef>
                <a:spcPts val="1600"/>
              </a:spcBef>
              <a:spcAft>
                <a:spcPts val="1600"/>
              </a:spcAft>
              <a:buClr>
                <a:schemeClr val="dk2"/>
              </a:buClr>
              <a:buSzPts val="1100"/>
              <a:buFont typeface="Roboto"/>
              <a:buChar char="■"/>
              <a:defRPr sz="1100">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s"/>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2.png"/><Relationship Id="rId7" Type="http://schemas.openxmlformats.org/officeDocument/2006/relationships/image" Target="../media/image26.png"/><Relationship Id="rId12" Type="http://schemas.openxmlformats.org/officeDocument/2006/relationships/image" Target="../media/image31.png"/><Relationship Id="rId2" Type="http://schemas.openxmlformats.org/officeDocument/2006/relationships/notesSlide" Target="../notesSlides/notesSlide10.xml"/><Relationship Id="rId1" Type="http://schemas.openxmlformats.org/officeDocument/2006/relationships/slideLayout" Target="../slideLayouts/slideLayout10.xml"/><Relationship Id="rId6" Type="http://schemas.openxmlformats.org/officeDocument/2006/relationships/image" Target="../media/image25.png"/><Relationship Id="rId11" Type="http://schemas.openxmlformats.org/officeDocument/2006/relationships/image" Target="../media/image30.png"/><Relationship Id="rId5" Type="http://schemas.openxmlformats.org/officeDocument/2006/relationships/image" Target="../media/image24.png"/><Relationship Id="rId10" Type="http://schemas.openxmlformats.org/officeDocument/2006/relationships/image" Target="../media/image29.png"/><Relationship Id="rId4" Type="http://schemas.openxmlformats.org/officeDocument/2006/relationships/image" Target="../media/image23.png"/><Relationship Id="rId9" Type="http://schemas.openxmlformats.org/officeDocument/2006/relationships/image" Target="../media/image28.png"/></Relationships>
</file>

<file path=ppt/slides/_rels/slide11.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notesSlide" Target="../notesSlides/notesSlide11.xml"/><Relationship Id="rId1" Type="http://schemas.openxmlformats.org/officeDocument/2006/relationships/slideLayout" Target="../slideLayouts/slideLayout10.xml"/><Relationship Id="rId6" Type="http://schemas.openxmlformats.org/officeDocument/2006/relationships/image" Target="../media/image26.png"/><Relationship Id="rId11" Type="http://schemas.openxmlformats.org/officeDocument/2006/relationships/image" Target="../media/image31.png"/><Relationship Id="rId5" Type="http://schemas.openxmlformats.org/officeDocument/2006/relationships/image" Target="../media/image25.png"/><Relationship Id="rId10" Type="http://schemas.openxmlformats.org/officeDocument/2006/relationships/image" Target="../media/image30.png"/><Relationship Id="rId4" Type="http://schemas.openxmlformats.org/officeDocument/2006/relationships/image" Target="../media/image24.png"/><Relationship Id="rId9" Type="http://schemas.openxmlformats.org/officeDocument/2006/relationships/image" Target="../media/image29.png"/></Relationships>
</file>

<file path=ppt/slides/_rels/slide12.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32.png"/><Relationship Id="rId7" Type="http://schemas.openxmlformats.org/officeDocument/2006/relationships/image" Target="../media/image28.png"/><Relationship Id="rId2" Type="http://schemas.openxmlformats.org/officeDocument/2006/relationships/notesSlide" Target="../notesSlides/notesSlide12.xml"/><Relationship Id="rId1" Type="http://schemas.openxmlformats.org/officeDocument/2006/relationships/slideLayout" Target="../slideLayouts/slideLayout10.xml"/><Relationship Id="rId6" Type="http://schemas.openxmlformats.org/officeDocument/2006/relationships/image" Target="../media/image27.png"/><Relationship Id="rId5" Type="http://schemas.openxmlformats.org/officeDocument/2006/relationships/image" Target="../media/image26.png"/><Relationship Id="rId10" Type="http://schemas.openxmlformats.org/officeDocument/2006/relationships/image" Target="../media/image35.png"/><Relationship Id="rId4" Type="http://schemas.openxmlformats.org/officeDocument/2006/relationships/image" Target="../media/image33.png"/><Relationship Id="rId9" Type="http://schemas.openxmlformats.org/officeDocument/2006/relationships/image" Target="../media/image34.png"/></Relationships>
</file>

<file path=ppt/slides/_rels/slide1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4.xml"/><Relationship Id="rId1" Type="http://schemas.openxmlformats.org/officeDocument/2006/relationships/slideLayout" Target="../slideLayouts/slideLayout10.xml"/><Relationship Id="rId4" Type="http://schemas.openxmlformats.org/officeDocument/2006/relationships/image" Target="../media/image38.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8" Type="http://schemas.openxmlformats.org/officeDocument/2006/relationships/image" Target="../media/image44.png"/><Relationship Id="rId3" Type="http://schemas.openxmlformats.org/officeDocument/2006/relationships/image" Target="../media/image39.png"/><Relationship Id="rId7" Type="http://schemas.openxmlformats.org/officeDocument/2006/relationships/image" Target="../media/image43.png"/><Relationship Id="rId2" Type="http://schemas.openxmlformats.org/officeDocument/2006/relationships/notesSlide" Target="../notesSlides/notesSlide16.xml"/><Relationship Id="rId1" Type="http://schemas.openxmlformats.org/officeDocument/2006/relationships/slideLayout" Target="../slideLayouts/slideLayout10.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 Id="rId9" Type="http://schemas.openxmlformats.org/officeDocument/2006/relationships/image" Target="../media/image45.png"/></Relationships>
</file>

<file path=ppt/slides/_rels/slide17.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18.xml"/><Relationship Id="rId1" Type="http://schemas.openxmlformats.org/officeDocument/2006/relationships/slideLayout" Target="../slideLayouts/slideLayout5.xml"/><Relationship Id="rId4" Type="http://schemas.openxmlformats.org/officeDocument/2006/relationships/image" Target="../media/image4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image" Target="../media/image10.gif"/><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8.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8.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13"/>
          <p:cNvSpPr txBox="1">
            <a:spLocks noGrp="1"/>
          </p:cNvSpPr>
          <p:nvPr>
            <p:ph type="ctrTitle"/>
          </p:nvPr>
        </p:nvSpPr>
        <p:spPr>
          <a:xfrm>
            <a:off x="1680900" y="477900"/>
            <a:ext cx="5782200" cy="1080900"/>
          </a:xfrm>
          <a:prstGeom prst="rect">
            <a:avLst/>
          </a:prstGeom>
          <a:effectLst>
            <a:outerShdw blurRad="57150" dist="38100" dir="14640000" algn="bl" rotWithShape="0">
              <a:schemeClr val="lt2">
                <a:alpha val="83000"/>
              </a:schemeClr>
            </a:outerShdw>
          </a:effectLst>
        </p:spPr>
        <p:txBody>
          <a:bodyPr spcFirstLastPara="1" wrap="square" lIns="91425" tIns="91425" rIns="91425" bIns="91425" anchor="t" anchorCtr="0">
            <a:noAutofit/>
          </a:bodyPr>
          <a:lstStyle/>
          <a:p>
            <a:pPr marL="0" lvl="0" indent="0" algn="ctr" rtl="0">
              <a:spcBef>
                <a:spcPts val="0"/>
              </a:spcBef>
              <a:spcAft>
                <a:spcPts val="0"/>
              </a:spcAft>
              <a:buNone/>
            </a:pPr>
            <a:r>
              <a:rPr lang="es" sz="2200" b="1"/>
              <a:t>Numerical Methods for Pricing Options with Transaction Costs</a:t>
            </a:r>
            <a:endParaRPr sz="2200" b="1"/>
          </a:p>
          <a:p>
            <a:pPr marL="0" lvl="0" indent="0" algn="l" rtl="0">
              <a:spcBef>
                <a:spcPts val="0"/>
              </a:spcBef>
              <a:spcAft>
                <a:spcPts val="0"/>
              </a:spcAft>
              <a:buNone/>
            </a:pPr>
            <a:endParaRPr sz="1200" u="sng">
              <a:highlight>
                <a:srgbClr val="FFFFFF"/>
              </a:highlight>
            </a:endParaRPr>
          </a:p>
          <a:p>
            <a:pPr marL="0" lvl="0" indent="0" algn="l" rtl="0">
              <a:spcBef>
                <a:spcPts val="0"/>
              </a:spcBef>
              <a:spcAft>
                <a:spcPts val="0"/>
              </a:spcAft>
              <a:buNone/>
            </a:pPr>
            <a:endParaRPr sz="1200">
              <a:highlight>
                <a:srgbClr val="FFFFFF"/>
              </a:highlight>
            </a:endParaRPr>
          </a:p>
          <a:p>
            <a:pPr marL="0" lvl="0" indent="0" algn="l" rtl="0">
              <a:spcBef>
                <a:spcPts val="0"/>
              </a:spcBef>
              <a:spcAft>
                <a:spcPts val="0"/>
              </a:spcAft>
              <a:buNone/>
            </a:pPr>
            <a:r>
              <a:rPr lang="es" sz="1200">
                <a:highlight>
                  <a:srgbClr val="FFFFFF"/>
                </a:highlight>
              </a:rPr>
              <a:t>  </a:t>
            </a:r>
            <a:endParaRPr/>
          </a:p>
        </p:txBody>
      </p:sp>
      <p:sp>
        <p:nvSpPr>
          <p:cNvPr id="65" name="Google Shape;65;p13"/>
          <p:cNvSpPr txBox="1">
            <a:spLocks noGrp="1"/>
          </p:cNvSpPr>
          <p:nvPr>
            <p:ph type="subTitle" idx="1"/>
          </p:nvPr>
        </p:nvSpPr>
        <p:spPr>
          <a:xfrm>
            <a:off x="1323300" y="4234500"/>
            <a:ext cx="6497400" cy="431100"/>
          </a:xfrm>
          <a:prstGeom prst="rect">
            <a:avLst/>
          </a:prstGeom>
          <a:effectLst>
            <a:outerShdw blurRad="100013" dist="57150" dir="13620000" algn="bl" rotWithShape="0">
              <a:srgbClr val="FFFFFF">
                <a:alpha val="50000"/>
              </a:srgbClr>
            </a:outerShdw>
          </a:effectLst>
        </p:spPr>
        <p:txBody>
          <a:bodyPr spcFirstLastPara="1" wrap="square" lIns="91425" tIns="91425" rIns="91425" bIns="91425" anchor="t" anchorCtr="0">
            <a:noAutofit/>
          </a:bodyPr>
          <a:lstStyle/>
          <a:p>
            <a:pPr marL="0" lvl="0" indent="0" algn="ctr" rtl="0">
              <a:spcBef>
                <a:spcPts val="0"/>
              </a:spcBef>
              <a:spcAft>
                <a:spcPts val="0"/>
              </a:spcAft>
              <a:buNone/>
            </a:pPr>
            <a:r>
              <a:rPr lang="es" b="1" dirty="0">
                <a:solidFill>
                  <a:srgbClr val="FFFFFF"/>
                </a:solidFill>
              </a:rPr>
              <a:t>Federico Gaspar Vega </a:t>
            </a:r>
            <a:endParaRPr b="1" dirty="0">
              <a:solidFill>
                <a:srgbClr val="FFFFFF"/>
              </a:solidFill>
            </a:endParaRPr>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p:txBody>
      </p:sp>
      <p:pic>
        <p:nvPicPr>
          <p:cNvPr id="66" name="Google Shape;66;p13"/>
          <p:cNvPicPr preferRelativeResize="0"/>
          <p:nvPr/>
        </p:nvPicPr>
        <p:blipFill>
          <a:blip r:embed="rId3">
            <a:alphaModFix/>
          </a:blip>
          <a:stretch>
            <a:fillRect/>
          </a:stretch>
        </p:blipFill>
        <p:spPr>
          <a:xfrm>
            <a:off x="3619501" y="1722213"/>
            <a:ext cx="1905000" cy="20859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22"/>
          <p:cNvSpPr txBox="1">
            <a:spLocks noGrp="1"/>
          </p:cNvSpPr>
          <p:nvPr>
            <p:ph type="title"/>
          </p:nvPr>
        </p:nvSpPr>
        <p:spPr>
          <a:xfrm>
            <a:off x="922350" y="257400"/>
            <a:ext cx="7299300" cy="802200"/>
          </a:xfrm>
          <a:prstGeom prst="rect">
            <a:avLst/>
          </a:prstGeom>
          <a:effectLst>
            <a:outerShdw blurRad="42863" dist="47625" dir="12480000" algn="bl" rotWithShape="0">
              <a:srgbClr val="FFFFFF">
                <a:alpha val="50000"/>
              </a:srgbClr>
            </a:outerShdw>
          </a:effectLst>
        </p:spPr>
        <p:txBody>
          <a:bodyPr spcFirstLastPara="1" wrap="square" lIns="91425" tIns="91425" rIns="91425" bIns="91425" anchor="b" anchorCtr="0">
            <a:noAutofit/>
          </a:bodyPr>
          <a:lstStyle/>
          <a:p>
            <a:pPr marL="0" lvl="0" indent="0" algn="ctr" rtl="0">
              <a:spcBef>
                <a:spcPts val="0"/>
              </a:spcBef>
              <a:spcAft>
                <a:spcPts val="0"/>
              </a:spcAft>
              <a:buNone/>
            </a:pPr>
            <a:endParaRPr sz="2800"/>
          </a:p>
          <a:p>
            <a:pPr marL="0" lvl="0" indent="0" algn="ctr" rtl="0">
              <a:spcBef>
                <a:spcPts val="0"/>
              </a:spcBef>
              <a:spcAft>
                <a:spcPts val="0"/>
              </a:spcAft>
              <a:buNone/>
            </a:pPr>
            <a:r>
              <a:rPr lang="es" sz="2800"/>
              <a:t>Leland Model</a:t>
            </a:r>
            <a:endParaRPr sz="2800"/>
          </a:p>
          <a:p>
            <a:pPr marL="0" lvl="0" indent="0" algn="ctr" rtl="0">
              <a:spcBef>
                <a:spcPts val="0"/>
              </a:spcBef>
              <a:spcAft>
                <a:spcPts val="0"/>
              </a:spcAft>
              <a:buNone/>
            </a:pPr>
            <a:r>
              <a:rPr lang="es" sz="2800"/>
              <a:t>Explicit Method   vs   Implicit Method</a:t>
            </a:r>
            <a:endParaRPr sz="2800"/>
          </a:p>
        </p:txBody>
      </p:sp>
      <p:pic>
        <p:nvPicPr>
          <p:cNvPr id="220" name="Google Shape;220;p22" descr="F_{n}^{m+1} = -\alpha_n F_{n-1}^{m}+\left(1+\gamma_n\right)    F_{n}^{m} -\beta_n F_{n+1}^{m} " title="MathEquation,#000000"/>
          <p:cNvPicPr preferRelativeResize="0"/>
          <p:nvPr/>
        </p:nvPicPr>
        <p:blipFill>
          <a:blip r:embed="rId3">
            <a:alphaModFix/>
          </a:blip>
          <a:stretch>
            <a:fillRect/>
          </a:stretch>
        </p:blipFill>
        <p:spPr>
          <a:xfrm>
            <a:off x="4919600" y="2088250"/>
            <a:ext cx="3713800" cy="287800"/>
          </a:xfrm>
          <a:prstGeom prst="rect">
            <a:avLst/>
          </a:prstGeom>
          <a:noFill/>
          <a:ln>
            <a:noFill/>
          </a:ln>
        </p:spPr>
      </p:pic>
      <p:grpSp>
        <p:nvGrpSpPr>
          <p:cNvPr id="221" name="Google Shape;221;p22"/>
          <p:cNvGrpSpPr/>
          <p:nvPr/>
        </p:nvGrpSpPr>
        <p:grpSpPr>
          <a:xfrm>
            <a:off x="249575" y="2113862"/>
            <a:ext cx="3542150" cy="1086525"/>
            <a:chOff x="251250" y="2645137"/>
            <a:chExt cx="3542150" cy="1086525"/>
          </a:xfrm>
        </p:grpSpPr>
        <p:pic>
          <p:nvPicPr>
            <p:cNvPr id="222" name="Google Shape;222;p22" descr="F_{n}^{m-1} = \alpha_n F_{n-1}^{m}+\left(1-\gamma_n\right)    F_{n}^{m} +\beta_n F_{n+1}^{m} " title="MathEquation,#000000"/>
            <p:cNvPicPr preferRelativeResize="0"/>
            <p:nvPr/>
          </p:nvPicPr>
          <p:blipFill>
            <a:blip r:embed="rId4">
              <a:alphaModFix/>
            </a:blip>
            <a:stretch>
              <a:fillRect/>
            </a:stretch>
          </p:blipFill>
          <p:spPr>
            <a:xfrm>
              <a:off x="251250" y="2645137"/>
              <a:ext cx="3542150" cy="287800"/>
            </a:xfrm>
            <a:prstGeom prst="rect">
              <a:avLst/>
            </a:prstGeom>
            <a:noFill/>
            <a:ln>
              <a:noFill/>
            </a:ln>
          </p:spPr>
        </p:pic>
        <p:pic>
          <p:nvPicPr>
            <p:cNvPr id="223" name="Google Shape;223;p22" descr="\mathbf{MF}^{m} =  \mathbf{F}^{m-1} " title="MathEquation,#000000"/>
            <p:cNvPicPr preferRelativeResize="0"/>
            <p:nvPr/>
          </p:nvPicPr>
          <p:blipFill>
            <a:blip r:embed="rId5">
              <a:alphaModFix/>
            </a:blip>
            <a:stretch>
              <a:fillRect/>
            </a:stretch>
          </p:blipFill>
          <p:spPr>
            <a:xfrm>
              <a:off x="849813" y="3443863"/>
              <a:ext cx="1644532" cy="287800"/>
            </a:xfrm>
            <a:prstGeom prst="rect">
              <a:avLst/>
            </a:prstGeom>
            <a:noFill/>
            <a:ln>
              <a:noFill/>
            </a:ln>
          </p:spPr>
        </p:pic>
      </p:grpSp>
      <p:pic>
        <p:nvPicPr>
          <p:cNvPr id="224" name="Google Shape;224;p22" descr="\mathbf{MF}^{m-1} = \mathbf{F}^{m}+\mathbf{b}^{m-1}" title="MathEquation,#000000"/>
          <p:cNvPicPr preferRelativeResize="0"/>
          <p:nvPr/>
        </p:nvPicPr>
        <p:blipFill>
          <a:blip r:embed="rId6">
            <a:alphaModFix/>
          </a:blip>
          <a:stretch>
            <a:fillRect/>
          </a:stretch>
        </p:blipFill>
        <p:spPr>
          <a:xfrm>
            <a:off x="5444125" y="2912600"/>
            <a:ext cx="2449354" cy="287800"/>
          </a:xfrm>
          <a:prstGeom prst="rect">
            <a:avLst/>
          </a:prstGeom>
          <a:noFill/>
          <a:ln>
            <a:noFill/>
          </a:ln>
        </p:spPr>
      </p:pic>
      <p:grpSp>
        <p:nvGrpSpPr>
          <p:cNvPr id="225" name="Google Shape;225;p22"/>
          <p:cNvGrpSpPr/>
          <p:nvPr/>
        </p:nvGrpSpPr>
        <p:grpSpPr>
          <a:xfrm>
            <a:off x="593239" y="3530536"/>
            <a:ext cx="2154379" cy="1301767"/>
            <a:chOff x="4442950" y="3306179"/>
            <a:chExt cx="1400949" cy="865019"/>
          </a:xfrm>
        </p:grpSpPr>
        <p:sp>
          <p:nvSpPr>
            <p:cNvPr id="226" name="Google Shape;226;p22"/>
            <p:cNvSpPr/>
            <p:nvPr/>
          </p:nvSpPr>
          <p:spPr>
            <a:xfrm>
              <a:off x="5536800" y="3340800"/>
              <a:ext cx="37800" cy="37800"/>
            </a:xfrm>
            <a:prstGeom prst="ellipse">
              <a:avLst/>
            </a:prstGeom>
            <a:solidFill>
              <a:schemeClr val="lt2"/>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7" name="Google Shape;227;p22"/>
            <p:cNvGrpSpPr/>
            <p:nvPr/>
          </p:nvGrpSpPr>
          <p:grpSpPr>
            <a:xfrm>
              <a:off x="4780800" y="3378600"/>
              <a:ext cx="793800" cy="720175"/>
              <a:chOff x="4780800" y="3378600"/>
              <a:chExt cx="793800" cy="720175"/>
            </a:xfrm>
          </p:grpSpPr>
          <p:cxnSp>
            <p:nvCxnSpPr>
              <p:cNvPr id="228" name="Google Shape;228;p22"/>
              <p:cNvCxnSpPr/>
              <p:nvPr/>
            </p:nvCxnSpPr>
            <p:spPr>
              <a:xfrm rot="10800000">
                <a:off x="4870050" y="3718850"/>
                <a:ext cx="615300" cy="4500"/>
              </a:xfrm>
              <a:prstGeom prst="straightConnector1">
                <a:avLst/>
              </a:prstGeom>
              <a:noFill/>
              <a:ln w="19050" cap="flat" cmpd="sng">
                <a:solidFill>
                  <a:srgbClr val="F3F3F3"/>
                </a:solidFill>
                <a:prstDash val="solid"/>
                <a:round/>
                <a:headEnd type="none" w="med" len="med"/>
                <a:tailEnd type="triangle" w="med" len="med"/>
              </a:ln>
              <a:effectLst>
                <a:outerShdw blurRad="57150" dist="19050" dir="5400000" algn="bl" rotWithShape="0">
                  <a:schemeClr val="lt1">
                    <a:alpha val="50000"/>
                  </a:schemeClr>
                </a:outerShdw>
              </a:effectLst>
            </p:spPr>
          </p:cxnSp>
          <p:sp>
            <p:nvSpPr>
              <p:cNvPr id="229" name="Google Shape;229;p22"/>
              <p:cNvSpPr/>
              <p:nvPr/>
            </p:nvSpPr>
            <p:spPr>
              <a:xfrm>
                <a:off x="5536800" y="4060975"/>
                <a:ext cx="37800" cy="37800"/>
              </a:xfrm>
              <a:prstGeom prst="ellipse">
                <a:avLst/>
              </a:prstGeom>
              <a:solidFill>
                <a:schemeClr val="lt2"/>
              </a:solidFill>
              <a:ln w="9525" cap="flat" cmpd="sng">
                <a:solidFill>
                  <a:srgbClr val="F3F3F3"/>
                </a:solidFill>
                <a:prstDash val="solid"/>
                <a:round/>
                <a:headEnd type="none" w="sm" len="sm"/>
                <a:tailEnd type="none" w="sm" len="sm"/>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2"/>
              <p:cNvSpPr/>
              <p:nvPr/>
            </p:nvSpPr>
            <p:spPr>
              <a:xfrm>
                <a:off x="5536800" y="3702200"/>
                <a:ext cx="37800" cy="37800"/>
              </a:xfrm>
              <a:prstGeom prst="ellipse">
                <a:avLst/>
              </a:prstGeom>
              <a:solidFill>
                <a:schemeClr val="lt2"/>
              </a:solidFill>
              <a:ln w="9525" cap="flat" cmpd="sng">
                <a:solidFill>
                  <a:srgbClr val="F3F3F3"/>
                </a:solidFill>
                <a:prstDash val="solid"/>
                <a:round/>
                <a:headEnd type="none" w="sm" len="sm"/>
                <a:tailEnd type="none" w="sm" len="sm"/>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2"/>
              <p:cNvSpPr/>
              <p:nvPr/>
            </p:nvSpPr>
            <p:spPr>
              <a:xfrm>
                <a:off x="4780800" y="3702200"/>
                <a:ext cx="37800" cy="37800"/>
              </a:xfrm>
              <a:prstGeom prst="ellipse">
                <a:avLst/>
              </a:prstGeom>
              <a:solidFill>
                <a:schemeClr val="lt2"/>
              </a:solidFill>
              <a:ln w="9525" cap="flat" cmpd="sng">
                <a:solidFill>
                  <a:srgbClr val="F3F3F3"/>
                </a:solidFill>
                <a:prstDash val="solid"/>
                <a:round/>
                <a:headEnd type="none" w="sm" len="sm"/>
                <a:tailEnd type="none" w="sm" len="sm"/>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32" name="Google Shape;232;p22"/>
              <p:cNvCxnSpPr>
                <a:stCxn id="226" idx="4"/>
                <a:endCxn id="230" idx="0"/>
              </p:cNvCxnSpPr>
              <p:nvPr/>
            </p:nvCxnSpPr>
            <p:spPr>
              <a:xfrm>
                <a:off x="5555700" y="3378600"/>
                <a:ext cx="0" cy="323700"/>
              </a:xfrm>
              <a:prstGeom prst="straightConnector1">
                <a:avLst/>
              </a:prstGeom>
              <a:noFill/>
              <a:ln w="9525" cap="flat" cmpd="sng">
                <a:solidFill>
                  <a:srgbClr val="F3F3F3"/>
                </a:solidFill>
                <a:prstDash val="solid"/>
                <a:round/>
                <a:headEnd type="none" w="med" len="med"/>
                <a:tailEnd type="none" w="med" len="med"/>
              </a:ln>
              <a:effectLst>
                <a:outerShdw blurRad="57150" dist="19050" dir="5400000" algn="bl" rotWithShape="0">
                  <a:schemeClr val="lt1">
                    <a:alpha val="50000"/>
                  </a:schemeClr>
                </a:outerShdw>
              </a:effectLst>
            </p:spPr>
          </p:cxnSp>
          <p:cxnSp>
            <p:nvCxnSpPr>
              <p:cNvPr id="233" name="Google Shape;233;p22"/>
              <p:cNvCxnSpPr/>
              <p:nvPr/>
            </p:nvCxnSpPr>
            <p:spPr>
              <a:xfrm>
                <a:off x="5555700" y="3736800"/>
                <a:ext cx="0" cy="323700"/>
              </a:xfrm>
              <a:prstGeom prst="straightConnector1">
                <a:avLst/>
              </a:prstGeom>
              <a:noFill/>
              <a:ln w="9525" cap="flat" cmpd="sng">
                <a:solidFill>
                  <a:srgbClr val="F3F3F3"/>
                </a:solidFill>
                <a:prstDash val="solid"/>
                <a:round/>
                <a:headEnd type="none" w="med" len="med"/>
                <a:tailEnd type="none" w="med" len="med"/>
              </a:ln>
              <a:effectLst>
                <a:outerShdw blurRad="57150" dist="19050" dir="5400000" algn="bl" rotWithShape="0">
                  <a:schemeClr val="lt1">
                    <a:alpha val="50000"/>
                  </a:schemeClr>
                </a:outerShdw>
              </a:effectLst>
            </p:spPr>
          </p:cxnSp>
        </p:grpSp>
        <p:pic>
          <p:nvPicPr>
            <p:cNvPr id="234" name="Google Shape;234;p22" descr="F_{n}^{m}" title="MathEquation,#000000"/>
            <p:cNvPicPr preferRelativeResize="0"/>
            <p:nvPr/>
          </p:nvPicPr>
          <p:blipFill>
            <a:blip r:embed="rId7">
              <a:alphaModFix/>
            </a:blip>
            <a:stretch>
              <a:fillRect/>
            </a:stretch>
          </p:blipFill>
          <p:spPr>
            <a:xfrm>
              <a:off x="5632275" y="3686175"/>
              <a:ext cx="153876" cy="105024"/>
            </a:xfrm>
            <a:prstGeom prst="rect">
              <a:avLst/>
            </a:prstGeom>
            <a:noFill/>
            <a:ln>
              <a:noFill/>
            </a:ln>
          </p:spPr>
        </p:pic>
        <p:pic>
          <p:nvPicPr>
            <p:cNvPr id="235" name="Google Shape;235;p22" descr="F_{n-1}^{m}" title="MathEquation,#000000"/>
            <p:cNvPicPr preferRelativeResize="0"/>
            <p:nvPr/>
          </p:nvPicPr>
          <p:blipFill>
            <a:blip r:embed="rId8">
              <a:alphaModFix/>
            </a:blip>
            <a:stretch>
              <a:fillRect/>
            </a:stretch>
          </p:blipFill>
          <p:spPr>
            <a:xfrm>
              <a:off x="5632269" y="4041831"/>
              <a:ext cx="211626" cy="129366"/>
            </a:xfrm>
            <a:prstGeom prst="rect">
              <a:avLst/>
            </a:prstGeom>
            <a:noFill/>
            <a:ln>
              <a:noFill/>
            </a:ln>
          </p:spPr>
        </p:pic>
        <p:pic>
          <p:nvPicPr>
            <p:cNvPr id="236" name="Google Shape;236;p22" descr="F_{n+1}^{m}" title="MathEquation,#000000"/>
            <p:cNvPicPr preferRelativeResize="0"/>
            <p:nvPr/>
          </p:nvPicPr>
          <p:blipFill>
            <a:blip r:embed="rId9">
              <a:alphaModFix/>
            </a:blip>
            <a:stretch>
              <a:fillRect/>
            </a:stretch>
          </p:blipFill>
          <p:spPr>
            <a:xfrm>
              <a:off x="5632275" y="3306179"/>
              <a:ext cx="211624" cy="129359"/>
            </a:xfrm>
            <a:prstGeom prst="rect">
              <a:avLst/>
            </a:prstGeom>
            <a:noFill/>
            <a:ln>
              <a:noFill/>
            </a:ln>
          </p:spPr>
        </p:pic>
        <p:pic>
          <p:nvPicPr>
            <p:cNvPr id="237" name="Google Shape;237;p22" descr="F_{n}^{m-1}" title="MathEquation,#000000"/>
            <p:cNvPicPr preferRelativeResize="0"/>
            <p:nvPr/>
          </p:nvPicPr>
          <p:blipFill>
            <a:blip r:embed="rId10">
              <a:alphaModFix/>
            </a:blip>
            <a:stretch>
              <a:fillRect/>
            </a:stretch>
          </p:blipFill>
          <p:spPr>
            <a:xfrm>
              <a:off x="4442950" y="3674000"/>
              <a:ext cx="258106" cy="129375"/>
            </a:xfrm>
            <a:prstGeom prst="rect">
              <a:avLst/>
            </a:prstGeom>
            <a:noFill/>
            <a:ln>
              <a:noFill/>
            </a:ln>
          </p:spPr>
        </p:pic>
      </p:grpSp>
      <p:pic>
        <p:nvPicPr>
          <p:cNvPr id="238" name="Google Shape;238;p22" descr="    \alpha_n = \frac{1}{2}\left(\sigma^2n^2- rn\right)dt\,\quad-\quad &#10;    \beta_n = \frac{1}{2}\left(\sigma^2n^2+ rn\right)dt\,\quad-\quad&#10;    \gamma_n=rdt+\alpha_n+\beta_n" title="MathEquation,#000000"/>
          <p:cNvPicPr preferRelativeResize="0"/>
          <p:nvPr/>
        </p:nvPicPr>
        <p:blipFill>
          <a:blip r:embed="rId11">
            <a:alphaModFix/>
          </a:blip>
          <a:stretch>
            <a:fillRect/>
          </a:stretch>
        </p:blipFill>
        <p:spPr>
          <a:xfrm>
            <a:off x="1186125" y="1338525"/>
            <a:ext cx="6771758" cy="287800"/>
          </a:xfrm>
          <a:prstGeom prst="rect">
            <a:avLst/>
          </a:prstGeom>
          <a:noFill/>
          <a:ln>
            <a:noFill/>
          </a:ln>
        </p:spPr>
      </p:pic>
      <p:cxnSp>
        <p:nvCxnSpPr>
          <p:cNvPr id="239" name="Google Shape;239;p22"/>
          <p:cNvCxnSpPr/>
          <p:nvPr/>
        </p:nvCxnSpPr>
        <p:spPr>
          <a:xfrm>
            <a:off x="4311325" y="2145625"/>
            <a:ext cx="20100" cy="2887500"/>
          </a:xfrm>
          <a:prstGeom prst="straightConnector1">
            <a:avLst/>
          </a:prstGeom>
          <a:noFill/>
          <a:ln w="28575" cap="flat" cmpd="sng">
            <a:solidFill>
              <a:srgbClr val="999999"/>
            </a:solidFill>
            <a:prstDash val="solid"/>
            <a:round/>
            <a:headEnd type="none" w="med" len="med"/>
            <a:tailEnd type="none" w="med" len="med"/>
          </a:ln>
        </p:spPr>
      </p:cxnSp>
      <p:sp>
        <p:nvSpPr>
          <p:cNvPr id="240" name="Google Shape;240;p22"/>
          <p:cNvSpPr/>
          <p:nvPr/>
        </p:nvSpPr>
        <p:spPr>
          <a:xfrm rot="5400000">
            <a:off x="6501400" y="2392775"/>
            <a:ext cx="334800" cy="503100"/>
          </a:xfrm>
          <a:prstGeom prst="stripedRightArrow">
            <a:avLst>
              <a:gd name="adj1" fmla="val 50000"/>
              <a:gd name="adj2" fmla="val 50000"/>
            </a:avLst>
          </a:prstGeom>
          <a:solidFill>
            <a:srgbClr val="F3F3F3"/>
          </a:solidFill>
          <a:ln w="9525" cap="flat" cmpd="sng">
            <a:solidFill>
              <a:srgbClr val="666666"/>
            </a:solidFill>
            <a:prstDash val="solid"/>
            <a:round/>
            <a:headEnd type="none" w="sm" len="sm"/>
            <a:tailEnd type="none" w="sm" len="sm"/>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2"/>
          <p:cNvSpPr/>
          <p:nvPr/>
        </p:nvSpPr>
        <p:spPr>
          <a:xfrm rot="5400000">
            <a:off x="1503013" y="2405575"/>
            <a:ext cx="334800" cy="503100"/>
          </a:xfrm>
          <a:prstGeom prst="stripedRightArrow">
            <a:avLst>
              <a:gd name="adj1" fmla="val 50000"/>
              <a:gd name="adj2" fmla="val 50000"/>
            </a:avLst>
          </a:prstGeom>
          <a:solidFill>
            <a:srgbClr val="F3F3F3"/>
          </a:solidFill>
          <a:ln w="9525" cap="flat" cmpd="sng">
            <a:solidFill>
              <a:srgbClr val="666666"/>
            </a:solidFill>
            <a:prstDash val="solid"/>
            <a:round/>
            <a:headEnd type="none" w="sm" len="sm"/>
            <a:tailEnd type="none" w="sm" len="sm"/>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2" name="Google Shape;242;p22"/>
          <p:cNvGrpSpPr/>
          <p:nvPr/>
        </p:nvGrpSpPr>
        <p:grpSpPr>
          <a:xfrm>
            <a:off x="6203898" y="3530535"/>
            <a:ext cx="1730257" cy="1270361"/>
            <a:chOff x="4850990" y="3389991"/>
            <a:chExt cx="1094961" cy="757565"/>
          </a:xfrm>
        </p:grpSpPr>
        <p:sp>
          <p:nvSpPr>
            <p:cNvPr id="243" name="Google Shape;243;p22"/>
            <p:cNvSpPr/>
            <p:nvPr/>
          </p:nvSpPr>
          <p:spPr>
            <a:xfrm rot="10800000">
              <a:off x="4850990" y="4109757"/>
              <a:ext cx="37800" cy="37800"/>
            </a:xfrm>
            <a:prstGeom prst="ellipse">
              <a:avLst/>
            </a:prstGeom>
            <a:solidFill>
              <a:schemeClr val="lt2"/>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4" name="Google Shape;244;p22"/>
            <p:cNvGrpSpPr/>
            <p:nvPr/>
          </p:nvGrpSpPr>
          <p:grpSpPr>
            <a:xfrm rot="10800000">
              <a:off x="4851548" y="3389991"/>
              <a:ext cx="793721" cy="719765"/>
              <a:chOff x="4780800" y="3378938"/>
              <a:chExt cx="793800" cy="719837"/>
            </a:xfrm>
          </p:grpSpPr>
          <p:cxnSp>
            <p:nvCxnSpPr>
              <p:cNvPr id="245" name="Google Shape;245;p22"/>
              <p:cNvCxnSpPr/>
              <p:nvPr/>
            </p:nvCxnSpPr>
            <p:spPr>
              <a:xfrm rot="10800000">
                <a:off x="4870050" y="3718850"/>
                <a:ext cx="615300" cy="4500"/>
              </a:xfrm>
              <a:prstGeom prst="straightConnector1">
                <a:avLst/>
              </a:prstGeom>
              <a:noFill/>
              <a:ln w="19050" cap="flat" cmpd="sng">
                <a:solidFill>
                  <a:srgbClr val="F3F3F3"/>
                </a:solidFill>
                <a:prstDash val="solid"/>
                <a:round/>
                <a:headEnd type="none" w="med" len="med"/>
                <a:tailEnd type="triangle" w="med" len="med"/>
              </a:ln>
              <a:effectLst>
                <a:outerShdw blurRad="57150" dist="19050" dir="5400000" algn="bl" rotWithShape="0">
                  <a:schemeClr val="lt1">
                    <a:alpha val="50000"/>
                  </a:schemeClr>
                </a:outerShdw>
              </a:effectLst>
            </p:spPr>
          </p:cxnSp>
          <p:sp>
            <p:nvSpPr>
              <p:cNvPr id="246" name="Google Shape;246;p22"/>
              <p:cNvSpPr/>
              <p:nvPr/>
            </p:nvSpPr>
            <p:spPr>
              <a:xfrm>
                <a:off x="5536800" y="4060975"/>
                <a:ext cx="37800" cy="37800"/>
              </a:xfrm>
              <a:prstGeom prst="ellipse">
                <a:avLst/>
              </a:prstGeom>
              <a:solidFill>
                <a:schemeClr val="lt2"/>
              </a:solidFill>
              <a:ln w="9525" cap="flat" cmpd="sng">
                <a:solidFill>
                  <a:srgbClr val="F3F3F3"/>
                </a:solidFill>
                <a:prstDash val="solid"/>
                <a:round/>
                <a:headEnd type="none" w="sm" len="sm"/>
                <a:tailEnd type="none" w="sm" len="sm"/>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2"/>
              <p:cNvSpPr/>
              <p:nvPr/>
            </p:nvSpPr>
            <p:spPr>
              <a:xfrm>
                <a:off x="5536800" y="3702200"/>
                <a:ext cx="37800" cy="37800"/>
              </a:xfrm>
              <a:prstGeom prst="ellipse">
                <a:avLst/>
              </a:prstGeom>
              <a:solidFill>
                <a:schemeClr val="lt2"/>
              </a:solidFill>
              <a:ln w="9525" cap="flat" cmpd="sng">
                <a:solidFill>
                  <a:srgbClr val="F3F3F3"/>
                </a:solidFill>
                <a:prstDash val="solid"/>
                <a:round/>
                <a:headEnd type="none" w="sm" len="sm"/>
                <a:tailEnd type="none" w="sm" len="sm"/>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2"/>
              <p:cNvSpPr/>
              <p:nvPr/>
            </p:nvSpPr>
            <p:spPr>
              <a:xfrm>
                <a:off x="4780800" y="3702200"/>
                <a:ext cx="37800" cy="37800"/>
              </a:xfrm>
              <a:prstGeom prst="ellipse">
                <a:avLst/>
              </a:prstGeom>
              <a:solidFill>
                <a:schemeClr val="lt2"/>
              </a:solidFill>
              <a:ln w="9525" cap="flat" cmpd="sng">
                <a:solidFill>
                  <a:srgbClr val="F3F3F3"/>
                </a:solidFill>
                <a:prstDash val="solid"/>
                <a:round/>
                <a:headEnd type="none" w="sm" len="sm"/>
                <a:tailEnd type="none" w="sm" len="sm"/>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49" name="Google Shape;249;p22"/>
              <p:cNvCxnSpPr>
                <a:stCxn id="243" idx="4"/>
                <a:endCxn id="247" idx="0"/>
              </p:cNvCxnSpPr>
              <p:nvPr/>
            </p:nvCxnSpPr>
            <p:spPr>
              <a:xfrm flipH="1">
                <a:off x="5555656" y="3378938"/>
                <a:ext cx="600" cy="323400"/>
              </a:xfrm>
              <a:prstGeom prst="straightConnector1">
                <a:avLst/>
              </a:prstGeom>
              <a:noFill/>
              <a:ln w="9525" cap="flat" cmpd="sng">
                <a:solidFill>
                  <a:srgbClr val="F3F3F3"/>
                </a:solidFill>
                <a:prstDash val="solid"/>
                <a:round/>
                <a:headEnd type="none" w="med" len="med"/>
                <a:tailEnd type="none" w="med" len="med"/>
              </a:ln>
              <a:effectLst>
                <a:outerShdw blurRad="57150" dist="19050" dir="5400000" algn="bl" rotWithShape="0">
                  <a:schemeClr val="lt1">
                    <a:alpha val="50000"/>
                  </a:schemeClr>
                </a:outerShdw>
              </a:effectLst>
            </p:spPr>
          </p:cxnSp>
          <p:cxnSp>
            <p:nvCxnSpPr>
              <p:cNvPr id="250" name="Google Shape;250;p22"/>
              <p:cNvCxnSpPr/>
              <p:nvPr/>
            </p:nvCxnSpPr>
            <p:spPr>
              <a:xfrm>
                <a:off x="5555700" y="3736800"/>
                <a:ext cx="0" cy="323700"/>
              </a:xfrm>
              <a:prstGeom prst="straightConnector1">
                <a:avLst/>
              </a:prstGeom>
              <a:noFill/>
              <a:ln w="9525" cap="flat" cmpd="sng">
                <a:solidFill>
                  <a:srgbClr val="F3F3F3"/>
                </a:solidFill>
                <a:prstDash val="solid"/>
                <a:round/>
                <a:headEnd type="none" w="med" len="med"/>
                <a:tailEnd type="none" w="med" len="med"/>
              </a:ln>
              <a:effectLst>
                <a:outerShdw blurRad="57150" dist="19050" dir="5400000" algn="bl" rotWithShape="0">
                  <a:schemeClr val="lt1">
                    <a:alpha val="50000"/>
                  </a:schemeClr>
                </a:outerShdw>
              </a:effectLst>
            </p:spPr>
          </p:cxnSp>
        </p:grpSp>
        <p:pic>
          <p:nvPicPr>
            <p:cNvPr id="251" name="Google Shape;251;p22" descr="F_{n}^{m+1}" title="MathEquation,#000000"/>
            <p:cNvPicPr preferRelativeResize="0"/>
            <p:nvPr/>
          </p:nvPicPr>
          <p:blipFill>
            <a:blip r:embed="rId12">
              <a:alphaModFix/>
            </a:blip>
            <a:stretch>
              <a:fillRect/>
            </a:stretch>
          </p:blipFill>
          <p:spPr>
            <a:xfrm>
              <a:off x="5733551" y="3706234"/>
              <a:ext cx="212400" cy="129600"/>
            </a:xfrm>
            <a:prstGeom prst="rect">
              <a:avLst/>
            </a:prstGeom>
            <a:noFill/>
            <a:ln>
              <a:noFill/>
            </a:ln>
          </p:spPr>
        </p:pic>
      </p:grpSp>
      <p:grpSp>
        <p:nvGrpSpPr>
          <p:cNvPr id="252" name="Google Shape;252;p22"/>
          <p:cNvGrpSpPr/>
          <p:nvPr/>
        </p:nvGrpSpPr>
        <p:grpSpPr>
          <a:xfrm>
            <a:off x="5731898" y="3514836"/>
            <a:ext cx="325445" cy="1301767"/>
            <a:chOff x="5632269" y="3306179"/>
            <a:chExt cx="211630" cy="865019"/>
          </a:xfrm>
        </p:grpSpPr>
        <p:pic>
          <p:nvPicPr>
            <p:cNvPr id="253" name="Google Shape;253;p22" descr="F_{n}^{m}" title="MathEquation,#000000"/>
            <p:cNvPicPr preferRelativeResize="0"/>
            <p:nvPr/>
          </p:nvPicPr>
          <p:blipFill>
            <a:blip r:embed="rId7">
              <a:alphaModFix/>
            </a:blip>
            <a:stretch>
              <a:fillRect/>
            </a:stretch>
          </p:blipFill>
          <p:spPr>
            <a:xfrm>
              <a:off x="5632275" y="3686175"/>
              <a:ext cx="153876" cy="105024"/>
            </a:xfrm>
            <a:prstGeom prst="rect">
              <a:avLst/>
            </a:prstGeom>
            <a:noFill/>
            <a:ln>
              <a:noFill/>
            </a:ln>
          </p:spPr>
        </p:pic>
        <p:pic>
          <p:nvPicPr>
            <p:cNvPr id="254" name="Google Shape;254;p22" descr="F_{n-1}^{m}" title="MathEquation,#000000"/>
            <p:cNvPicPr preferRelativeResize="0"/>
            <p:nvPr/>
          </p:nvPicPr>
          <p:blipFill>
            <a:blip r:embed="rId8">
              <a:alphaModFix/>
            </a:blip>
            <a:stretch>
              <a:fillRect/>
            </a:stretch>
          </p:blipFill>
          <p:spPr>
            <a:xfrm>
              <a:off x="5632269" y="4041831"/>
              <a:ext cx="211626" cy="129366"/>
            </a:xfrm>
            <a:prstGeom prst="rect">
              <a:avLst/>
            </a:prstGeom>
            <a:noFill/>
            <a:ln>
              <a:noFill/>
            </a:ln>
          </p:spPr>
        </p:pic>
        <p:pic>
          <p:nvPicPr>
            <p:cNvPr id="255" name="Google Shape;255;p22" descr="F_{n+1}^{m}" title="MathEquation,#000000"/>
            <p:cNvPicPr preferRelativeResize="0"/>
            <p:nvPr/>
          </p:nvPicPr>
          <p:blipFill>
            <a:blip r:embed="rId9">
              <a:alphaModFix/>
            </a:blip>
            <a:stretch>
              <a:fillRect/>
            </a:stretch>
          </p:blipFill>
          <p:spPr>
            <a:xfrm>
              <a:off x="5632275" y="3306179"/>
              <a:ext cx="211624" cy="129359"/>
            </a:xfrm>
            <a:prstGeom prst="rect">
              <a:avLst/>
            </a:prstGeom>
            <a:noFill/>
            <a:ln>
              <a:noFill/>
            </a:ln>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23"/>
          <p:cNvSpPr txBox="1">
            <a:spLocks noGrp="1"/>
          </p:cNvSpPr>
          <p:nvPr>
            <p:ph type="title"/>
          </p:nvPr>
        </p:nvSpPr>
        <p:spPr>
          <a:xfrm>
            <a:off x="922350" y="257400"/>
            <a:ext cx="7299300" cy="802200"/>
          </a:xfrm>
          <a:prstGeom prst="rect">
            <a:avLst/>
          </a:prstGeom>
          <a:effectLst>
            <a:outerShdw blurRad="42863" dist="47625" dir="12480000" algn="bl" rotWithShape="0">
              <a:srgbClr val="FFFFFF">
                <a:alpha val="50000"/>
              </a:srgbClr>
            </a:outerShdw>
          </a:effectLst>
        </p:spPr>
        <p:txBody>
          <a:bodyPr spcFirstLastPara="1" wrap="square" lIns="91425" tIns="91425" rIns="91425" bIns="91425" anchor="b" anchorCtr="0">
            <a:noAutofit/>
          </a:bodyPr>
          <a:lstStyle/>
          <a:p>
            <a:pPr marL="0" lvl="0" indent="0" algn="ctr" rtl="0">
              <a:spcBef>
                <a:spcPts val="0"/>
              </a:spcBef>
              <a:spcAft>
                <a:spcPts val="0"/>
              </a:spcAft>
              <a:buNone/>
            </a:pPr>
            <a:endParaRPr sz="2800"/>
          </a:p>
          <a:p>
            <a:pPr marL="0" lvl="0" indent="0" algn="ctr" rtl="0">
              <a:spcBef>
                <a:spcPts val="0"/>
              </a:spcBef>
              <a:spcAft>
                <a:spcPts val="0"/>
              </a:spcAft>
              <a:buNone/>
            </a:pPr>
            <a:r>
              <a:rPr lang="es" sz="2800"/>
              <a:t>Leland Model</a:t>
            </a:r>
            <a:endParaRPr sz="2800"/>
          </a:p>
          <a:p>
            <a:pPr marL="0" lvl="0" indent="0" algn="ctr" rtl="0">
              <a:spcBef>
                <a:spcPts val="0"/>
              </a:spcBef>
              <a:spcAft>
                <a:spcPts val="0"/>
              </a:spcAft>
              <a:buNone/>
            </a:pPr>
            <a:r>
              <a:rPr lang="es" sz="2800"/>
              <a:t>Explicit Method   vs   Implicit Method</a:t>
            </a:r>
            <a:endParaRPr sz="2800"/>
          </a:p>
        </p:txBody>
      </p:sp>
      <p:grpSp>
        <p:nvGrpSpPr>
          <p:cNvPr id="261" name="Google Shape;261;p23"/>
          <p:cNvGrpSpPr/>
          <p:nvPr/>
        </p:nvGrpSpPr>
        <p:grpSpPr>
          <a:xfrm>
            <a:off x="249575" y="2113862"/>
            <a:ext cx="3542150" cy="1086525"/>
            <a:chOff x="251250" y="2645137"/>
            <a:chExt cx="3542150" cy="1086525"/>
          </a:xfrm>
        </p:grpSpPr>
        <p:pic>
          <p:nvPicPr>
            <p:cNvPr id="262" name="Google Shape;262;p23" descr="F_{n}^{m-1} = \alpha_n F_{n-1}^{m}+\left(1-\gamma_n\right)    F_{n}^{m} +\beta_n F_{n+1}^{m} " title="MathEquation,#000000"/>
            <p:cNvPicPr preferRelativeResize="0"/>
            <p:nvPr/>
          </p:nvPicPr>
          <p:blipFill>
            <a:blip r:embed="rId3">
              <a:alphaModFix/>
            </a:blip>
            <a:stretch>
              <a:fillRect/>
            </a:stretch>
          </p:blipFill>
          <p:spPr>
            <a:xfrm>
              <a:off x="251250" y="2645137"/>
              <a:ext cx="3542150" cy="287800"/>
            </a:xfrm>
            <a:prstGeom prst="rect">
              <a:avLst/>
            </a:prstGeom>
            <a:noFill/>
            <a:ln>
              <a:noFill/>
            </a:ln>
          </p:spPr>
        </p:pic>
        <p:pic>
          <p:nvPicPr>
            <p:cNvPr id="263" name="Google Shape;263;p23" descr="\mathbf{MF}^{m} =  \mathbf{F}^{m-1} " title="MathEquation,#000000"/>
            <p:cNvPicPr preferRelativeResize="0"/>
            <p:nvPr/>
          </p:nvPicPr>
          <p:blipFill>
            <a:blip r:embed="rId4">
              <a:alphaModFix/>
            </a:blip>
            <a:stretch>
              <a:fillRect/>
            </a:stretch>
          </p:blipFill>
          <p:spPr>
            <a:xfrm>
              <a:off x="849813" y="3443863"/>
              <a:ext cx="1644532" cy="287800"/>
            </a:xfrm>
            <a:prstGeom prst="rect">
              <a:avLst/>
            </a:prstGeom>
            <a:noFill/>
            <a:ln>
              <a:noFill/>
            </a:ln>
          </p:spPr>
        </p:pic>
      </p:grpSp>
      <p:pic>
        <p:nvPicPr>
          <p:cNvPr id="264" name="Google Shape;264;p23" descr="\mathbf{MF}^{m-1} = \mathbf{F}^{m}+\mathbf{b}^{m-1}" title="MathEquation,#000000"/>
          <p:cNvPicPr preferRelativeResize="0"/>
          <p:nvPr/>
        </p:nvPicPr>
        <p:blipFill>
          <a:blip r:embed="rId5">
            <a:alphaModFix/>
          </a:blip>
          <a:stretch>
            <a:fillRect/>
          </a:stretch>
        </p:blipFill>
        <p:spPr>
          <a:xfrm>
            <a:off x="5444125" y="2912600"/>
            <a:ext cx="2449354" cy="287800"/>
          </a:xfrm>
          <a:prstGeom prst="rect">
            <a:avLst/>
          </a:prstGeom>
          <a:noFill/>
          <a:ln>
            <a:noFill/>
          </a:ln>
        </p:spPr>
      </p:pic>
      <p:grpSp>
        <p:nvGrpSpPr>
          <p:cNvPr id="265" name="Google Shape;265;p23"/>
          <p:cNvGrpSpPr/>
          <p:nvPr/>
        </p:nvGrpSpPr>
        <p:grpSpPr>
          <a:xfrm>
            <a:off x="593239" y="3530536"/>
            <a:ext cx="2154379" cy="1301767"/>
            <a:chOff x="4442950" y="3306179"/>
            <a:chExt cx="1400949" cy="865019"/>
          </a:xfrm>
        </p:grpSpPr>
        <p:sp>
          <p:nvSpPr>
            <p:cNvPr id="266" name="Google Shape;266;p23"/>
            <p:cNvSpPr/>
            <p:nvPr/>
          </p:nvSpPr>
          <p:spPr>
            <a:xfrm>
              <a:off x="5536800" y="3340800"/>
              <a:ext cx="37800" cy="37800"/>
            </a:xfrm>
            <a:prstGeom prst="ellipse">
              <a:avLst/>
            </a:prstGeom>
            <a:solidFill>
              <a:schemeClr val="lt2"/>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7" name="Google Shape;267;p23"/>
            <p:cNvGrpSpPr/>
            <p:nvPr/>
          </p:nvGrpSpPr>
          <p:grpSpPr>
            <a:xfrm>
              <a:off x="4780800" y="3378600"/>
              <a:ext cx="793800" cy="720175"/>
              <a:chOff x="4780800" y="3378600"/>
              <a:chExt cx="793800" cy="720175"/>
            </a:xfrm>
          </p:grpSpPr>
          <p:cxnSp>
            <p:nvCxnSpPr>
              <p:cNvPr id="268" name="Google Shape;268;p23"/>
              <p:cNvCxnSpPr/>
              <p:nvPr/>
            </p:nvCxnSpPr>
            <p:spPr>
              <a:xfrm rot="10800000">
                <a:off x="4870050" y="3718850"/>
                <a:ext cx="615300" cy="4500"/>
              </a:xfrm>
              <a:prstGeom prst="straightConnector1">
                <a:avLst/>
              </a:prstGeom>
              <a:noFill/>
              <a:ln w="19050" cap="flat" cmpd="sng">
                <a:solidFill>
                  <a:srgbClr val="F3F3F3"/>
                </a:solidFill>
                <a:prstDash val="solid"/>
                <a:round/>
                <a:headEnd type="none" w="med" len="med"/>
                <a:tailEnd type="triangle" w="med" len="med"/>
              </a:ln>
              <a:effectLst>
                <a:outerShdw blurRad="57150" dist="19050" dir="5400000" algn="bl" rotWithShape="0">
                  <a:schemeClr val="lt1">
                    <a:alpha val="50000"/>
                  </a:schemeClr>
                </a:outerShdw>
              </a:effectLst>
            </p:spPr>
          </p:cxnSp>
          <p:sp>
            <p:nvSpPr>
              <p:cNvPr id="269" name="Google Shape;269;p23"/>
              <p:cNvSpPr/>
              <p:nvPr/>
            </p:nvSpPr>
            <p:spPr>
              <a:xfrm>
                <a:off x="5536800" y="4060975"/>
                <a:ext cx="37800" cy="37800"/>
              </a:xfrm>
              <a:prstGeom prst="ellipse">
                <a:avLst/>
              </a:prstGeom>
              <a:solidFill>
                <a:schemeClr val="lt2"/>
              </a:solidFill>
              <a:ln w="9525" cap="flat" cmpd="sng">
                <a:solidFill>
                  <a:srgbClr val="F3F3F3"/>
                </a:solidFill>
                <a:prstDash val="solid"/>
                <a:round/>
                <a:headEnd type="none" w="sm" len="sm"/>
                <a:tailEnd type="none" w="sm" len="sm"/>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3"/>
              <p:cNvSpPr/>
              <p:nvPr/>
            </p:nvSpPr>
            <p:spPr>
              <a:xfrm>
                <a:off x="5536800" y="3702200"/>
                <a:ext cx="37800" cy="37800"/>
              </a:xfrm>
              <a:prstGeom prst="ellipse">
                <a:avLst/>
              </a:prstGeom>
              <a:solidFill>
                <a:schemeClr val="lt2"/>
              </a:solidFill>
              <a:ln w="9525" cap="flat" cmpd="sng">
                <a:solidFill>
                  <a:srgbClr val="F3F3F3"/>
                </a:solidFill>
                <a:prstDash val="solid"/>
                <a:round/>
                <a:headEnd type="none" w="sm" len="sm"/>
                <a:tailEnd type="none" w="sm" len="sm"/>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3"/>
              <p:cNvSpPr/>
              <p:nvPr/>
            </p:nvSpPr>
            <p:spPr>
              <a:xfrm>
                <a:off x="4780800" y="3702200"/>
                <a:ext cx="37800" cy="37800"/>
              </a:xfrm>
              <a:prstGeom prst="ellipse">
                <a:avLst/>
              </a:prstGeom>
              <a:solidFill>
                <a:schemeClr val="lt2"/>
              </a:solidFill>
              <a:ln w="9525" cap="flat" cmpd="sng">
                <a:solidFill>
                  <a:srgbClr val="F3F3F3"/>
                </a:solidFill>
                <a:prstDash val="solid"/>
                <a:round/>
                <a:headEnd type="none" w="sm" len="sm"/>
                <a:tailEnd type="none" w="sm" len="sm"/>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72" name="Google Shape;272;p23"/>
              <p:cNvCxnSpPr>
                <a:stCxn id="266" idx="4"/>
                <a:endCxn id="270" idx="0"/>
              </p:cNvCxnSpPr>
              <p:nvPr/>
            </p:nvCxnSpPr>
            <p:spPr>
              <a:xfrm>
                <a:off x="5555700" y="3378600"/>
                <a:ext cx="0" cy="323700"/>
              </a:xfrm>
              <a:prstGeom prst="straightConnector1">
                <a:avLst/>
              </a:prstGeom>
              <a:noFill/>
              <a:ln w="9525" cap="flat" cmpd="sng">
                <a:solidFill>
                  <a:srgbClr val="F3F3F3"/>
                </a:solidFill>
                <a:prstDash val="solid"/>
                <a:round/>
                <a:headEnd type="none" w="med" len="med"/>
                <a:tailEnd type="none" w="med" len="med"/>
              </a:ln>
              <a:effectLst>
                <a:outerShdw blurRad="57150" dist="19050" dir="5400000" algn="bl" rotWithShape="0">
                  <a:schemeClr val="lt1">
                    <a:alpha val="50000"/>
                  </a:schemeClr>
                </a:outerShdw>
              </a:effectLst>
            </p:spPr>
          </p:cxnSp>
          <p:cxnSp>
            <p:nvCxnSpPr>
              <p:cNvPr id="273" name="Google Shape;273;p23"/>
              <p:cNvCxnSpPr/>
              <p:nvPr/>
            </p:nvCxnSpPr>
            <p:spPr>
              <a:xfrm>
                <a:off x="5555700" y="3736800"/>
                <a:ext cx="0" cy="323700"/>
              </a:xfrm>
              <a:prstGeom prst="straightConnector1">
                <a:avLst/>
              </a:prstGeom>
              <a:noFill/>
              <a:ln w="9525" cap="flat" cmpd="sng">
                <a:solidFill>
                  <a:srgbClr val="F3F3F3"/>
                </a:solidFill>
                <a:prstDash val="solid"/>
                <a:round/>
                <a:headEnd type="none" w="med" len="med"/>
                <a:tailEnd type="none" w="med" len="med"/>
              </a:ln>
              <a:effectLst>
                <a:outerShdw blurRad="57150" dist="19050" dir="5400000" algn="bl" rotWithShape="0">
                  <a:schemeClr val="lt1">
                    <a:alpha val="50000"/>
                  </a:schemeClr>
                </a:outerShdw>
              </a:effectLst>
            </p:spPr>
          </p:cxnSp>
        </p:grpSp>
        <p:pic>
          <p:nvPicPr>
            <p:cNvPr id="274" name="Google Shape;274;p23" descr="F_{n}^{m}" title="MathEquation,#000000"/>
            <p:cNvPicPr preferRelativeResize="0"/>
            <p:nvPr/>
          </p:nvPicPr>
          <p:blipFill>
            <a:blip r:embed="rId6">
              <a:alphaModFix/>
            </a:blip>
            <a:stretch>
              <a:fillRect/>
            </a:stretch>
          </p:blipFill>
          <p:spPr>
            <a:xfrm>
              <a:off x="5632275" y="3686175"/>
              <a:ext cx="153876" cy="105024"/>
            </a:xfrm>
            <a:prstGeom prst="rect">
              <a:avLst/>
            </a:prstGeom>
            <a:noFill/>
            <a:ln>
              <a:noFill/>
            </a:ln>
          </p:spPr>
        </p:pic>
        <p:pic>
          <p:nvPicPr>
            <p:cNvPr id="275" name="Google Shape;275;p23" descr="F_{n-1}^{m}" title="MathEquation,#000000"/>
            <p:cNvPicPr preferRelativeResize="0"/>
            <p:nvPr/>
          </p:nvPicPr>
          <p:blipFill>
            <a:blip r:embed="rId7">
              <a:alphaModFix/>
            </a:blip>
            <a:stretch>
              <a:fillRect/>
            </a:stretch>
          </p:blipFill>
          <p:spPr>
            <a:xfrm>
              <a:off x="5632269" y="4041831"/>
              <a:ext cx="211626" cy="129366"/>
            </a:xfrm>
            <a:prstGeom prst="rect">
              <a:avLst/>
            </a:prstGeom>
            <a:noFill/>
            <a:ln>
              <a:noFill/>
            </a:ln>
          </p:spPr>
        </p:pic>
        <p:pic>
          <p:nvPicPr>
            <p:cNvPr id="276" name="Google Shape;276;p23" descr="F_{n+1}^{m}" title="MathEquation,#000000"/>
            <p:cNvPicPr preferRelativeResize="0"/>
            <p:nvPr/>
          </p:nvPicPr>
          <p:blipFill>
            <a:blip r:embed="rId8">
              <a:alphaModFix/>
            </a:blip>
            <a:stretch>
              <a:fillRect/>
            </a:stretch>
          </p:blipFill>
          <p:spPr>
            <a:xfrm>
              <a:off x="5632275" y="3306179"/>
              <a:ext cx="211624" cy="129359"/>
            </a:xfrm>
            <a:prstGeom prst="rect">
              <a:avLst/>
            </a:prstGeom>
            <a:noFill/>
            <a:ln>
              <a:noFill/>
            </a:ln>
          </p:spPr>
        </p:pic>
        <p:pic>
          <p:nvPicPr>
            <p:cNvPr id="277" name="Google Shape;277;p23" descr="F_{n}^{m-1}" title="MathEquation,#000000"/>
            <p:cNvPicPr preferRelativeResize="0"/>
            <p:nvPr/>
          </p:nvPicPr>
          <p:blipFill>
            <a:blip r:embed="rId9">
              <a:alphaModFix/>
            </a:blip>
            <a:stretch>
              <a:fillRect/>
            </a:stretch>
          </p:blipFill>
          <p:spPr>
            <a:xfrm>
              <a:off x="4442950" y="3674000"/>
              <a:ext cx="258106" cy="129375"/>
            </a:xfrm>
            <a:prstGeom prst="rect">
              <a:avLst/>
            </a:prstGeom>
            <a:noFill/>
            <a:ln>
              <a:noFill/>
            </a:ln>
          </p:spPr>
        </p:pic>
      </p:grpSp>
      <p:pic>
        <p:nvPicPr>
          <p:cNvPr id="278" name="Google Shape;278;p23" descr="    \alpha_n = \frac{1}{2}\left(\sigma^2n^2- rn\right)dt\,\quad-\quad &#10;    \beta_n = \frac{1}{2}\left(\sigma^2n^2+ rn\right)dt\,\quad-\quad&#10;    \gamma_n=rdt+\alpha_n+\beta_n" title="MathEquation,#000000"/>
          <p:cNvPicPr preferRelativeResize="0"/>
          <p:nvPr/>
        </p:nvPicPr>
        <p:blipFill>
          <a:blip r:embed="rId10">
            <a:alphaModFix/>
          </a:blip>
          <a:stretch>
            <a:fillRect/>
          </a:stretch>
        </p:blipFill>
        <p:spPr>
          <a:xfrm>
            <a:off x="1186125" y="1338525"/>
            <a:ext cx="6771758" cy="287800"/>
          </a:xfrm>
          <a:prstGeom prst="rect">
            <a:avLst/>
          </a:prstGeom>
          <a:noFill/>
          <a:ln>
            <a:noFill/>
          </a:ln>
        </p:spPr>
      </p:pic>
      <p:cxnSp>
        <p:nvCxnSpPr>
          <p:cNvPr id="279" name="Google Shape;279;p23"/>
          <p:cNvCxnSpPr/>
          <p:nvPr/>
        </p:nvCxnSpPr>
        <p:spPr>
          <a:xfrm>
            <a:off x="4311325" y="2145625"/>
            <a:ext cx="20100" cy="2887500"/>
          </a:xfrm>
          <a:prstGeom prst="straightConnector1">
            <a:avLst/>
          </a:prstGeom>
          <a:noFill/>
          <a:ln w="28575" cap="flat" cmpd="sng">
            <a:solidFill>
              <a:srgbClr val="999999"/>
            </a:solidFill>
            <a:prstDash val="solid"/>
            <a:round/>
            <a:headEnd type="none" w="med" len="med"/>
            <a:tailEnd type="none" w="med" len="med"/>
          </a:ln>
        </p:spPr>
      </p:cxnSp>
      <p:grpSp>
        <p:nvGrpSpPr>
          <p:cNvPr id="280" name="Google Shape;280;p23"/>
          <p:cNvGrpSpPr/>
          <p:nvPr/>
        </p:nvGrpSpPr>
        <p:grpSpPr>
          <a:xfrm>
            <a:off x="6203898" y="3530535"/>
            <a:ext cx="1730257" cy="1270361"/>
            <a:chOff x="4850990" y="3389991"/>
            <a:chExt cx="1094961" cy="757565"/>
          </a:xfrm>
        </p:grpSpPr>
        <p:sp>
          <p:nvSpPr>
            <p:cNvPr id="281" name="Google Shape;281;p23"/>
            <p:cNvSpPr/>
            <p:nvPr/>
          </p:nvSpPr>
          <p:spPr>
            <a:xfrm rot="10800000">
              <a:off x="4850990" y="4109757"/>
              <a:ext cx="37800" cy="37800"/>
            </a:xfrm>
            <a:prstGeom prst="ellipse">
              <a:avLst/>
            </a:prstGeom>
            <a:solidFill>
              <a:schemeClr val="lt2"/>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2" name="Google Shape;282;p23"/>
            <p:cNvGrpSpPr/>
            <p:nvPr/>
          </p:nvGrpSpPr>
          <p:grpSpPr>
            <a:xfrm rot="10800000">
              <a:off x="4851548" y="3389991"/>
              <a:ext cx="793721" cy="719765"/>
              <a:chOff x="4780800" y="3378938"/>
              <a:chExt cx="793800" cy="719837"/>
            </a:xfrm>
          </p:grpSpPr>
          <p:cxnSp>
            <p:nvCxnSpPr>
              <p:cNvPr id="283" name="Google Shape;283;p23"/>
              <p:cNvCxnSpPr/>
              <p:nvPr/>
            </p:nvCxnSpPr>
            <p:spPr>
              <a:xfrm rot="10800000">
                <a:off x="4870050" y="3718850"/>
                <a:ext cx="615300" cy="4500"/>
              </a:xfrm>
              <a:prstGeom prst="straightConnector1">
                <a:avLst/>
              </a:prstGeom>
              <a:noFill/>
              <a:ln w="19050" cap="flat" cmpd="sng">
                <a:solidFill>
                  <a:srgbClr val="F3F3F3"/>
                </a:solidFill>
                <a:prstDash val="solid"/>
                <a:round/>
                <a:headEnd type="none" w="med" len="med"/>
                <a:tailEnd type="triangle" w="med" len="med"/>
              </a:ln>
              <a:effectLst>
                <a:outerShdw blurRad="57150" dist="19050" dir="5400000" algn="bl" rotWithShape="0">
                  <a:schemeClr val="lt1">
                    <a:alpha val="50000"/>
                  </a:schemeClr>
                </a:outerShdw>
              </a:effectLst>
            </p:spPr>
          </p:cxnSp>
          <p:sp>
            <p:nvSpPr>
              <p:cNvPr id="284" name="Google Shape;284;p23"/>
              <p:cNvSpPr/>
              <p:nvPr/>
            </p:nvSpPr>
            <p:spPr>
              <a:xfrm>
                <a:off x="5536800" y="4060975"/>
                <a:ext cx="37800" cy="37800"/>
              </a:xfrm>
              <a:prstGeom prst="ellipse">
                <a:avLst/>
              </a:prstGeom>
              <a:solidFill>
                <a:schemeClr val="lt2"/>
              </a:solidFill>
              <a:ln w="9525" cap="flat" cmpd="sng">
                <a:solidFill>
                  <a:srgbClr val="F3F3F3"/>
                </a:solidFill>
                <a:prstDash val="solid"/>
                <a:round/>
                <a:headEnd type="none" w="sm" len="sm"/>
                <a:tailEnd type="none" w="sm" len="sm"/>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3"/>
              <p:cNvSpPr/>
              <p:nvPr/>
            </p:nvSpPr>
            <p:spPr>
              <a:xfrm>
                <a:off x="5536800" y="3702200"/>
                <a:ext cx="37800" cy="37800"/>
              </a:xfrm>
              <a:prstGeom prst="ellipse">
                <a:avLst/>
              </a:prstGeom>
              <a:solidFill>
                <a:schemeClr val="lt2"/>
              </a:solidFill>
              <a:ln w="9525" cap="flat" cmpd="sng">
                <a:solidFill>
                  <a:srgbClr val="F3F3F3"/>
                </a:solidFill>
                <a:prstDash val="solid"/>
                <a:round/>
                <a:headEnd type="none" w="sm" len="sm"/>
                <a:tailEnd type="none" w="sm" len="sm"/>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3"/>
              <p:cNvSpPr/>
              <p:nvPr/>
            </p:nvSpPr>
            <p:spPr>
              <a:xfrm>
                <a:off x="4780800" y="3702200"/>
                <a:ext cx="37800" cy="37800"/>
              </a:xfrm>
              <a:prstGeom prst="ellipse">
                <a:avLst/>
              </a:prstGeom>
              <a:solidFill>
                <a:schemeClr val="lt2"/>
              </a:solidFill>
              <a:ln w="9525" cap="flat" cmpd="sng">
                <a:solidFill>
                  <a:srgbClr val="F3F3F3"/>
                </a:solidFill>
                <a:prstDash val="solid"/>
                <a:round/>
                <a:headEnd type="none" w="sm" len="sm"/>
                <a:tailEnd type="none" w="sm" len="sm"/>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87" name="Google Shape;287;p23"/>
              <p:cNvCxnSpPr>
                <a:stCxn id="281" idx="4"/>
                <a:endCxn id="285" idx="0"/>
              </p:cNvCxnSpPr>
              <p:nvPr/>
            </p:nvCxnSpPr>
            <p:spPr>
              <a:xfrm flipH="1">
                <a:off x="5555656" y="3378938"/>
                <a:ext cx="600" cy="323400"/>
              </a:xfrm>
              <a:prstGeom prst="straightConnector1">
                <a:avLst/>
              </a:prstGeom>
              <a:noFill/>
              <a:ln w="9525" cap="flat" cmpd="sng">
                <a:solidFill>
                  <a:srgbClr val="F3F3F3"/>
                </a:solidFill>
                <a:prstDash val="solid"/>
                <a:round/>
                <a:headEnd type="none" w="med" len="med"/>
                <a:tailEnd type="none" w="med" len="med"/>
              </a:ln>
              <a:effectLst>
                <a:outerShdw blurRad="57150" dist="19050" dir="5400000" algn="bl" rotWithShape="0">
                  <a:schemeClr val="lt1">
                    <a:alpha val="50000"/>
                  </a:schemeClr>
                </a:outerShdw>
              </a:effectLst>
            </p:spPr>
          </p:cxnSp>
          <p:cxnSp>
            <p:nvCxnSpPr>
              <p:cNvPr id="288" name="Google Shape;288;p23"/>
              <p:cNvCxnSpPr/>
              <p:nvPr/>
            </p:nvCxnSpPr>
            <p:spPr>
              <a:xfrm>
                <a:off x="5555700" y="3736800"/>
                <a:ext cx="0" cy="323700"/>
              </a:xfrm>
              <a:prstGeom prst="straightConnector1">
                <a:avLst/>
              </a:prstGeom>
              <a:noFill/>
              <a:ln w="9525" cap="flat" cmpd="sng">
                <a:solidFill>
                  <a:srgbClr val="F3F3F3"/>
                </a:solidFill>
                <a:prstDash val="solid"/>
                <a:round/>
                <a:headEnd type="none" w="med" len="med"/>
                <a:tailEnd type="none" w="med" len="med"/>
              </a:ln>
              <a:effectLst>
                <a:outerShdw blurRad="57150" dist="19050" dir="5400000" algn="bl" rotWithShape="0">
                  <a:schemeClr val="lt1">
                    <a:alpha val="50000"/>
                  </a:schemeClr>
                </a:outerShdw>
              </a:effectLst>
            </p:spPr>
          </p:cxnSp>
        </p:grpSp>
        <p:pic>
          <p:nvPicPr>
            <p:cNvPr id="289" name="Google Shape;289;p23" descr="F_{n}^{m+1}" title="MathEquation,#000000"/>
            <p:cNvPicPr preferRelativeResize="0"/>
            <p:nvPr/>
          </p:nvPicPr>
          <p:blipFill>
            <a:blip r:embed="rId11">
              <a:alphaModFix/>
            </a:blip>
            <a:stretch>
              <a:fillRect/>
            </a:stretch>
          </p:blipFill>
          <p:spPr>
            <a:xfrm>
              <a:off x="5733551" y="3706234"/>
              <a:ext cx="212400" cy="129600"/>
            </a:xfrm>
            <a:prstGeom prst="rect">
              <a:avLst/>
            </a:prstGeom>
            <a:noFill/>
            <a:ln>
              <a:noFill/>
            </a:ln>
          </p:spPr>
        </p:pic>
      </p:grpSp>
      <p:sp>
        <p:nvSpPr>
          <p:cNvPr id="290" name="Google Shape;290;p23"/>
          <p:cNvSpPr/>
          <p:nvPr/>
        </p:nvSpPr>
        <p:spPr>
          <a:xfrm rot="5400000">
            <a:off x="1503013" y="2405575"/>
            <a:ext cx="334800" cy="503100"/>
          </a:xfrm>
          <a:prstGeom prst="stripedRightArrow">
            <a:avLst>
              <a:gd name="adj1" fmla="val 50000"/>
              <a:gd name="adj2" fmla="val 50000"/>
            </a:avLst>
          </a:prstGeom>
          <a:solidFill>
            <a:srgbClr val="F3F3F3"/>
          </a:solidFill>
          <a:ln w="9525" cap="flat" cmpd="sng">
            <a:solidFill>
              <a:srgbClr val="666666"/>
            </a:solidFill>
            <a:prstDash val="solid"/>
            <a:round/>
            <a:headEnd type="none" w="sm" len="sm"/>
            <a:tailEnd type="none" w="sm" len="sm"/>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1" name="Google Shape;291;p23"/>
          <p:cNvGrpSpPr/>
          <p:nvPr/>
        </p:nvGrpSpPr>
        <p:grpSpPr>
          <a:xfrm>
            <a:off x="5253775" y="1819175"/>
            <a:ext cx="3068280" cy="1008601"/>
            <a:chOff x="5253775" y="1361975"/>
            <a:chExt cx="3068280" cy="1008601"/>
          </a:xfrm>
        </p:grpSpPr>
        <p:sp>
          <p:nvSpPr>
            <p:cNvPr id="292" name="Google Shape;292;p23"/>
            <p:cNvSpPr/>
            <p:nvPr/>
          </p:nvSpPr>
          <p:spPr>
            <a:xfrm rot="-5400000">
              <a:off x="6451274" y="1951626"/>
              <a:ext cx="334800" cy="503100"/>
            </a:xfrm>
            <a:prstGeom prst="stripedRightArrow">
              <a:avLst>
                <a:gd name="adj1" fmla="val 50000"/>
                <a:gd name="adj2" fmla="val 50000"/>
              </a:avLst>
            </a:prstGeom>
            <a:solidFill>
              <a:srgbClr val="F3F3F3"/>
            </a:solidFill>
            <a:ln w="9525" cap="flat" cmpd="sng">
              <a:solidFill>
                <a:srgbClr val="666666"/>
              </a:solidFill>
              <a:prstDash val="solid"/>
              <a:round/>
              <a:headEnd type="none" w="sm" len="sm"/>
              <a:tailEnd type="none" w="sm" len="sm"/>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23"/>
            <p:cNvSpPr/>
            <p:nvPr/>
          </p:nvSpPr>
          <p:spPr>
            <a:xfrm>
              <a:off x="5253775" y="1361975"/>
              <a:ext cx="3068280" cy="673812"/>
            </a:xfrm>
            <a:prstGeom prst="cloud">
              <a:avLst/>
            </a:prstGeom>
            <a:solidFill>
              <a:srgbClr val="CCCCCC"/>
            </a:solidFill>
            <a:ln w="9525" cap="flat" cmpd="sng">
              <a:solidFill>
                <a:schemeClr val="dk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23"/>
            <p:cNvSpPr txBox="1"/>
            <p:nvPr/>
          </p:nvSpPr>
          <p:spPr>
            <a:xfrm>
              <a:off x="5568725" y="1467525"/>
              <a:ext cx="2542800" cy="673800"/>
            </a:xfrm>
            <a:prstGeom prst="rect">
              <a:avLst/>
            </a:prstGeom>
            <a:noFill/>
            <a:ln>
              <a:noFill/>
            </a:ln>
            <a:effectLst>
              <a:outerShdw blurRad="100013" dist="38100" dir="13440000" algn="bl" rotWithShape="0">
                <a:srgbClr val="FFFFFF">
                  <a:alpha val="31000"/>
                </a:srgbClr>
              </a:outerShdw>
            </a:effectLst>
          </p:spPr>
          <p:txBody>
            <a:bodyPr spcFirstLastPara="1" wrap="square" lIns="91425" tIns="91425" rIns="91425" bIns="91425" anchor="t" anchorCtr="0">
              <a:noAutofit/>
            </a:bodyPr>
            <a:lstStyle/>
            <a:p>
              <a:pPr marL="0" lvl="0" indent="0" algn="l" rtl="0">
                <a:spcBef>
                  <a:spcPts val="0"/>
                </a:spcBef>
                <a:spcAft>
                  <a:spcPts val="0"/>
                </a:spcAft>
                <a:buNone/>
              </a:pPr>
              <a:r>
                <a:rPr lang="es" sz="1600" b="1">
                  <a:solidFill>
                    <a:srgbClr val="BF9000"/>
                  </a:solidFill>
                  <a:latin typeface="Georgia"/>
                  <a:ea typeface="Georgia"/>
                  <a:cs typeface="Georgia"/>
                  <a:sym typeface="Georgia"/>
                </a:rPr>
                <a:t>LU - Decomposition</a:t>
              </a:r>
              <a:endParaRPr sz="1600" b="1">
                <a:solidFill>
                  <a:srgbClr val="BF9000"/>
                </a:solidFill>
                <a:latin typeface="Georgia"/>
                <a:ea typeface="Georgia"/>
                <a:cs typeface="Georgia"/>
                <a:sym typeface="Georgia"/>
              </a:endParaRPr>
            </a:p>
          </p:txBody>
        </p:sp>
      </p:grpSp>
      <p:grpSp>
        <p:nvGrpSpPr>
          <p:cNvPr id="295" name="Google Shape;295;p23"/>
          <p:cNvGrpSpPr/>
          <p:nvPr/>
        </p:nvGrpSpPr>
        <p:grpSpPr>
          <a:xfrm>
            <a:off x="5731898" y="3514836"/>
            <a:ext cx="325445" cy="1301767"/>
            <a:chOff x="5632269" y="3306179"/>
            <a:chExt cx="211630" cy="865019"/>
          </a:xfrm>
        </p:grpSpPr>
        <p:pic>
          <p:nvPicPr>
            <p:cNvPr id="296" name="Google Shape;296;p23" descr="F_{n}^{m}" title="MathEquation,#000000"/>
            <p:cNvPicPr preferRelativeResize="0"/>
            <p:nvPr/>
          </p:nvPicPr>
          <p:blipFill>
            <a:blip r:embed="rId6">
              <a:alphaModFix/>
            </a:blip>
            <a:stretch>
              <a:fillRect/>
            </a:stretch>
          </p:blipFill>
          <p:spPr>
            <a:xfrm>
              <a:off x="5632275" y="3686175"/>
              <a:ext cx="153876" cy="105024"/>
            </a:xfrm>
            <a:prstGeom prst="rect">
              <a:avLst/>
            </a:prstGeom>
            <a:noFill/>
            <a:ln>
              <a:noFill/>
            </a:ln>
          </p:spPr>
        </p:pic>
        <p:pic>
          <p:nvPicPr>
            <p:cNvPr id="297" name="Google Shape;297;p23" descr="F_{n-1}^{m}" title="MathEquation,#000000"/>
            <p:cNvPicPr preferRelativeResize="0"/>
            <p:nvPr/>
          </p:nvPicPr>
          <p:blipFill>
            <a:blip r:embed="rId7">
              <a:alphaModFix/>
            </a:blip>
            <a:stretch>
              <a:fillRect/>
            </a:stretch>
          </p:blipFill>
          <p:spPr>
            <a:xfrm>
              <a:off x="5632269" y="4041831"/>
              <a:ext cx="211626" cy="129366"/>
            </a:xfrm>
            <a:prstGeom prst="rect">
              <a:avLst/>
            </a:prstGeom>
            <a:noFill/>
            <a:ln>
              <a:noFill/>
            </a:ln>
          </p:spPr>
        </p:pic>
        <p:pic>
          <p:nvPicPr>
            <p:cNvPr id="298" name="Google Shape;298;p23" descr="F_{n+1}^{m}" title="MathEquation,#000000"/>
            <p:cNvPicPr preferRelativeResize="0"/>
            <p:nvPr/>
          </p:nvPicPr>
          <p:blipFill>
            <a:blip r:embed="rId8">
              <a:alphaModFix/>
            </a:blip>
            <a:stretch>
              <a:fillRect/>
            </a:stretch>
          </p:blipFill>
          <p:spPr>
            <a:xfrm>
              <a:off x="5632275" y="3306179"/>
              <a:ext cx="211624" cy="129359"/>
            </a:xfrm>
            <a:prstGeom prst="rect">
              <a:avLst/>
            </a:prstGeom>
            <a:noFill/>
            <a:ln>
              <a:noFill/>
            </a:ln>
          </p:spPr>
        </p:pic>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24"/>
          <p:cNvSpPr txBox="1">
            <a:spLocks noGrp="1"/>
          </p:cNvSpPr>
          <p:nvPr>
            <p:ph type="title"/>
          </p:nvPr>
        </p:nvSpPr>
        <p:spPr>
          <a:xfrm>
            <a:off x="992550" y="393750"/>
            <a:ext cx="7299300" cy="802200"/>
          </a:xfrm>
          <a:prstGeom prst="rect">
            <a:avLst/>
          </a:prstGeom>
          <a:effectLst>
            <a:outerShdw blurRad="42863" dist="47625" dir="12480000" algn="bl" rotWithShape="0">
              <a:srgbClr val="FFFFFF">
                <a:alpha val="50000"/>
              </a:srgbClr>
            </a:outerShdw>
          </a:effectLst>
        </p:spPr>
        <p:txBody>
          <a:bodyPr spcFirstLastPara="1" wrap="square" lIns="91425" tIns="91425" rIns="91425" bIns="91425" anchor="b" anchorCtr="0">
            <a:noAutofit/>
          </a:bodyPr>
          <a:lstStyle/>
          <a:p>
            <a:pPr marL="0" lvl="0" indent="0" algn="ctr" rtl="0">
              <a:spcBef>
                <a:spcPts val="0"/>
              </a:spcBef>
              <a:spcAft>
                <a:spcPts val="0"/>
              </a:spcAft>
              <a:buNone/>
            </a:pPr>
            <a:endParaRPr sz="2800"/>
          </a:p>
          <a:p>
            <a:pPr marL="0" lvl="0" indent="0" algn="ctr" rtl="0">
              <a:spcBef>
                <a:spcPts val="0"/>
              </a:spcBef>
              <a:spcAft>
                <a:spcPts val="0"/>
              </a:spcAft>
              <a:buNone/>
            </a:pPr>
            <a:r>
              <a:rPr lang="es" sz="2800"/>
              <a:t>Amster Model </a:t>
            </a:r>
            <a:endParaRPr sz="2800"/>
          </a:p>
          <a:p>
            <a:pPr marL="0" lvl="0" indent="0" algn="ctr" rtl="0">
              <a:spcBef>
                <a:spcPts val="0"/>
              </a:spcBef>
              <a:spcAft>
                <a:spcPts val="0"/>
              </a:spcAft>
              <a:buNone/>
            </a:pPr>
            <a:r>
              <a:rPr lang="es" sz="2800"/>
              <a:t>Explicit Method   vs   Implicit Method</a:t>
            </a:r>
            <a:endParaRPr sz="2800"/>
          </a:p>
        </p:txBody>
      </p:sp>
      <p:pic>
        <p:nvPicPr>
          <p:cNvPr id="304" name="Google Shape;304;p24" descr="    \mathbf{F}^{m-1} = \mathbf{MF}^{m} +  b\sigma^2\frac{dt}{dS}\quad\mathbf{\Gamma^\dagger}^{m}\mathbf{B}\mathbf{\Gamma}^{m}" title="MathEquation,#000000"/>
          <p:cNvPicPr preferRelativeResize="0"/>
          <p:nvPr/>
        </p:nvPicPr>
        <p:blipFill>
          <a:blip r:embed="rId3">
            <a:alphaModFix/>
          </a:blip>
          <a:stretch>
            <a:fillRect/>
          </a:stretch>
        </p:blipFill>
        <p:spPr>
          <a:xfrm>
            <a:off x="566963" y="1881400"/>
            <a:ext cx="3564816" cy="369850"/>
          </a:xfrm>
          <a:prstGeom prst="rect">
            <a:avLst/>
          </a:prstGeom>
          <a:noFill/>
          <a:ln>
            <a:noFill/>
          </a:ln>
        </p:spPr>
      </p:pic>
      <p:pic>
        <p:nvPicPr>
          <p:cNvPr id="305" name="Google Shape;305;p24" descr="\psi_i(S,t) \rightarrow \frac{1}{(N+1)\lambda^i}S\quad\textrm{if}\quad S\rightarrow \infty&#10;    \\ \\  \displaystyle&#10;    \psi_i(S,t) \rightarrow 0\quad\textrm{if}\quad S\rightarrow 0&#10;    \\ \\  \displaystyle&#10;    \psi_i(S,t)=\frac{1}{(N+1)\lambda^i} max(S_T-K,0) \quad\textrm{if}\quad t= T   " title="MathEquation,#000000"/>
          <p:cNvPicPr preferRelativeResize="0"/>
          <p:nvPr/>
        </p:nvPicPr>
        <p:blipFill>
          <a:blip r:embed="rId4">
            <a:alphaModFix/>
          </a:blip>
          <a:stretch>
            <a:fillRect/>
          </a:stretch>
        </p:blipFill>
        <p:spPr>
          <a:xfrm>
            <a:off x="2211975" y="5445463"/>
            <a:ext cx="3294526" cy="947175"/>
          </a:xfrm>
          <a:prstGeom prst="rect">
            <a:avLst/>
          </a:prstGeom>
          <a:noFill/>
          <a:ln>
            <a:noFill/>
          </a:ln>
        </p:spPr>
      </p:pic>
      <p:grpSp>
        <p:nvGrpSpPr>
          <p:cNvPr id="306" name="Google Shape;306;p24"/>
          <p:cNvGrpSpPr/>
          <p:nvPr/>
        </p:nvGrpSpPr>
        <p:grpSpPr>
          <a:xfrm>
            <a:off x="865964" y="3414111"/>
            <a:ext cx="2154379" cy="1301767"/>
            <a:chOff x="4442950" y="3306179"/>
            <a:chExt cx="1400949" cy="865019"/>
          </a:xfrm>
        </p:grpSpPr>
        <p:sp>
          <p:nvSpPr>
            <p:cNvPr id="307" name="Google Shape;307;p24"/>
            <p:cNvSpPr/>
            <p:nvPr/>
          </p:nvSpPr>
          <p:spPr>
            <a:xfrm>
              <a:off x="5536800" y="3340800"/>
              <a:ext cx="37800" cy="37800"/>
            </a:xfrm>
            <a:prstGeom prst="ellipse">
              <a:avLst/>
            </a:prstGeom>
            <a:solidFill>
              <a:schemeClr val="lt2"/>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8" name="Google Shape;308;p24"/>
            <p:cNvGrpSpPr/>
            <p:nvPr/>
          </p:nvGrpSpPr>
          <p:grpSpPr>
            <a:xfrm>
              <a:off x="4780800" y="3378600"/>
              <a:ext cx="793800" cy="720175"/>
              <a:chOff x="4780800" y="3378600"/>
              <a:chExt cx="793800" cy="720175"/>
            </a:xfrm>
          </p:grpSpPr>
          <p:cxnSp>
            <p:nvCxnSpPr>
              <p:cNvPr id="309" name="Google Shape;309;p24"/>
              <p:cNvCxnSpPr/>
              <p:nvPr/>
            </p:nvCxnSpPr>
            <p:spPr>
              <a:xfrm rot="10800000">
                <a:off x="4870050" y="3718850"/>
                <a:ext cx="615300" cy="4500"/>
              </a:xfrm>
              <a:prstGeom prst="straightConnector1">
                <a:avLst/>
              </a:prstGeom>
              <a:noFill/>
              <a:ln w="19050" cap="flat" cmpd="sng">
                <a:solidFill>
                  <a:srgbClr val="F3F3F3"/>
                </a:solidFill>
                <a:prstDash val="solid"/>
                <a:round/>
                <a:headEnd type="none" w="med" len="med"/>
                <a:tailEnd type="triangle" w="med" len="med"/>
              </a:ln>
              <a:effectLst>
                <a:outerShdw blurRad="57150" dist="19050" dir="5400000" algn="bl" rotWithShape="0">
                  <a:schemeClr val="lt1">
                    <a:alpha val="50000"/>
                  </a:schemeClr>
                </a:outerShdw>
              </a:effectLst>
            </p:spPr>
          </p:cxnSp>
          <p:sp>
            <p:nvSpPr>
              <p:cNvPr id="310" name="Google Shape;310;p24"/>
              <p:cNvSpPr/>
              <p:nvPr/>
            </p:nvSpPr>
            <p:spPr>
              <a:xfrm>
                <a:off x="5536800" y="4060975"/>
                <a:ext cx="37800" cy="37800"/>
              </a:xfrm>
              <a:prstGeom prst="ellipse">
                <a:avLst/>
              </a:prstGeom>
              <a:solidFill>
                <a:schemeClr val="lt2"/>
              </a:solidFill>
              <a:ln w="9525" cap="flat" cmpd="sng">
                <a:solidFill>
                  <a:srgbClr val="F3F3F3"/>
                </a:solidFill>
                <a:prstDash val="solid"/>
                <a:round/>
                <a:headEnd type="none" w="sm" len="sm"/>
                <a:tailEnd type="none" w="sm" len="sm"/>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4"/>
              <p:cNvSpPr/>
              <p:nvPr/>
            </p:nvSpPr>
            <p:spPr>
              <a:xfrm>
                <a:off x="5536800" y="3702200"/>
                <a:ext cx="37800" cy="37800"/>
              </a:xfrm>
              <a:prstGeom prst="ellipse">
                <a:avLst/>
              </a:prstGeom>
              <a:solidFill>
                <a:schemeClr val="lt2"/>
              </a:solidFill>
              <a:ln w="9525" cap="flat" cmpd="sng">
                <a:solidFill>
                  <a:srgbClr val="F3F3F3"/>
                </a:solidFill>
                <a:prstDash val="solid"/>
                <a:round/>
                <a:headEnd type="none" w="sm" len="sm"/>
                <a:tailEnd type="none" w="sm" len="sm"/>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4"/>
              <p:cNvSpPr/>
              <p:nvPr/>
            </p:nvSpPr>
            <p:spPr>
              <a:xfrm>
                <a:off x="4780800" y="3702200"/>
                <a:ext cx="37800" cy="37800"/>
              </a:xfrm>
              <a:prstGeom prst="ellipse">
                <a:avLst/>
              </a:prstGeom>
              <a:solidFill>
                <a:schemeClr val="lt2"/>
              </a:solidFill>
              <a:ln w="9525" cap="flat" cmpd="sng">
                <a:solidFill>
                  <a:srgbClr val="F3F3F3"/>
                </a:solidFill>
                <a:prstDash val="solid"/>
                <a:round/>
                <a:headEnd type="none" w="sm" len="sm"/>
                <a:tailEnd type="none" w="sm" len="sm"/>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13" name="Google Shape;313;p24"/>
              <p:cNvCxnSpPr>
                <a:stCxn id="307" idx="4"/>
                <a:endCxn id="311" idx="0"/>
              </p:cNvCxnSpPr>
              <p:nvPr/>
            </p:nvCxnSpPr>
            <p:spPr>
              <a:xfrm>
                <a:off x="5555700" y="3378600"/>
                <a:ext cx="0" cy="323700"/>
              </a:xfrm>
              <a:prstGeom prst="straightConnector1">
                <a:avLst/>
              </a:prstGeom>
              <a:noFill/>
              <a:ln w="9525" cap="flat" cmpd="sng">
                <a:solidFill>
                  <a:srgbClr val="F3F3F3"/>
                </a:solidFill>
                <a:prstDash val="solid"/>
                <a:round/>
                <a:headEnd type="none" w="med" len="med"/>
                <a:tailEnd type="none" w="med" len="med"/>
              </a:ln>
              <a:effectLst>
                <a:outerShdw blurRad="57150" dist="19050" dir="5400000" algn="bl" rotWithShape="0">
                  <a:schemeClr val="lt1">
                    <a:alpha val="50000"/>
                  </a:schemeClr>
                </a:outerShdw>
              </a:effectLst>
            </p:spPr>
          </p:cxnSp>
          <p:cxnSp>
            <p:nvCxnSpPr>
              <p:cNvPr id="314" name="Google Shape;314;p24"/>
              <p:cNvCxnSpPr/>
              <p:nvPr/>
            </p:nvCxnSpPr>
            <p:spPr>
              <a:xfrm>
                <a:off x="5555700" y="3736800"/>
                <a:ext cx="0" cy="323700"/>
              </a:xfrm>
              <a:prstGeom prst="straightConnector1">
                <a:avLst/>
              </a:prstGeom>
              <a:noFill/>
              <a:ln w="9525" cap="flat" cmpd="sng">
                <a:solidFill>
                  <a:srgbClr val="F3F3F3"/>
                </a:solidFill>
                <a:prstDash val="solid"/>
                <a:round/>
                <a:headEnd type="none" w="med" len="med"/>
                <a:tailEnd type="none" w="med" len="med"/>
              </a:ln>
              <a:effectLst>
                <a:outerShdw blurRad="57150" dist="19050" dir="5400000" algn="bl" rotWithShape="0">
                  <a:schemeClr val="lt1">
                    <a:alpha val="50000"/>
                  </a:schemeClr>
                </a:outerShdw>
              </a:effectLst>
            </p:spPr>
          </p:cxnSp>
        </p:grpSp>
        <p:pic>
          <p:nvPicPr>
            <p:cNvPr id="315" name="Google Shape;315;p24" descr="F_{n}^{m}" title="MathEquation,#000000"/>
            <p:cNvPicPr preferRelativeResize="0"/>
            <p:nvPr/>
          </p:nvPicPr>
          <p:blipFill>
            <a:blip r:embed="rId5">
              <a:alphaModFix/>
            </a:blip>
            <a:stretch>
              <a:fillRect/>
            </a:stretch>
          </p:blipFill>
          <p:spPr>
            <a:xfrm>
              <a:off x="5632275" y="3686175"/>
              <a:ext cx="153876" cy="105024"/>
            </a:xfrm>
            <a:prstGeom prst="rect">
              <a:avLst/>
            </a:prstGeom>
            <a:noFill/>
            <a:ln>
              <a:noFill/>
            </a:ln>
          </p:spPr>
        </p:pic>
        <p:pic>
          <p:nvPicPr>
            <p:cNvPr id="316" name="Google Shape;316;p24" descr="F_{n-1}^{m}" title="MathEquation,#000000"/>
            <p:cNvPicPr preferRelativeResize="0"/>
            <p:nvPr/>
          </p:nvPicPr>
          <p:blipFill>
            <a:blip r:embed="rId6">
              <a:alphaModFix/>
            </a:blip>
            <a:stretch>
              <a:fillRect/>
            </a:stretch>
          </p:blipFill>
          <p:spPr>
            <a:xfrm>
              <a:off x="5632269" y="4041831"/>
              <a:ext cx="211626" cy="129366"/>
            </a:xfrm>
            <a:prstGeom prst="rect">
              <a:avLst/>
            </a:prstGeom>
            <a:noFill/>
            <a:ln>
              <a:noFill/>
            </a:ln>
          </p:spPr>
        </p:pic>
        <p:pic>
          <p:nvPicPr>
            <p:cNvPr id="317" name="Google Shape;317;p24" descr="F_{n+1}^{m}" title="MathEquation,#000000"/>
            <p:cNvPicPr preferRelativeResize="0"/>
            <p:nvPr/>
          </p:nvPicPr>
          <p:blipFill>
            <a:blip r:embed="rId7">
              <a:alphaModFix/>
            </a:blip>
            <a:stretch>
              <a:fillRect/>
            </a:stretch>
          </p:blipFill>
          <p:spPr>
            <a:xfrm>
              <a:off x="5632275" y="3306179"/>
              <a:ext cx="211624" cy="129359"/>
            </a:xfrm>
            <a:prstGeom prst="rect">
              <a:avLst/>
            </a:prstGeom>
            <a:noFill/>
            <a:ln>
              <a:noFill/>
            </a:ln>
          </p:spPr>
        </p:pic>
        <p:pic>
          <p:nvPicPr>
            <p:cNvPr id="318" name="Google Shape;318;p24" descr="F_{n}^{m-1}" title="MathEquation,#000000"/>
            <p:cNvPicPr preferRelativeResize="0"/>
            <p:nvPr/>
          </p:nvPicPr>
          <p:blipFill>
            <a:blip r:embed="rId8">
              <a:alphaModFix/>
            </a:blip>
            <a:stretch>
              <a:fillRect/>
            </a:stretch>
          </p:blipFill>
          <p:spPr>
            <a:xfrm>
              <a:off x="4442950" y="3674000"/>
              <a:ext cx="258106" cy="129375"/>
            </a:xfrm>
            <a:prstGeom prst="rect">
              <a:avLst/>
            </a:prstGeom>
            <a:noFill/>
            <a:ln>
              <a:noFill/>
            </a:ln>
          </p:spPr>
        </p:pic>
      </p:grpSp>
      <p:cxnSp>
        <p:nvCxnSpPr>
          <p:cNvPr id="319" name="Google Shape;319;p24"/>
          <p:cNvCxnSpPr/>
          <p:nvPr/>
        </p:nvCxnSpPr>
        <p:spPr>
          <a:xfrm>
            <a:off x="4574000" y="1756800"/>
            <a:ext cx="20100" cy="3067200"/>
          </a:xfrm>
          <a:prstGeom prst="straightConnector1">
            <a:avLst/>
          </a:prstGeom>
          <a:noFill/>
          <a:ln w="28575" cap="flat" cmpd="sng">
            <a:solidFill>
              <a:srgbClr val="999999"/>
            </a:solidFill>
            <a:prstDash val="solid"/>
            <a:round/>
            <a:headEnd type="none" w="med" len="med"/>
            <a:tailEnd type="none" w="med" len="med"/>
          </a:ln>
        </p:spPr>
      </p:cxnSp>
      <p:sp>
        <p:nvSpPr>
          <p:cNvPr id="320" name="Google Shape;320;p24"/>
          <p:cNvSpPr/>
          <p:nvPr/>
        </p:nvSpPr>
        <p:spPr>
          <a:xfrm>
            <a:off x="5255800" y="1992163"/>
            <a:ext cx="3368700" cy="2657100"/>
          </a:xfrm>
          <a:prstGeom prst="mathMultiply">
            <a:avLst>
              <a:gd name="adj1" fmla="val 23520"/>
            </a:avLst>
          </a:prstGeom>
          <a:solidFill>
            <a:srgbClr val="D9D9D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1" name="Google Shape;321;p24"/>
          <p:cNvGrpSpPr/>
          <p:nvPr/>
        </p:nvGrpSpPr>
        <p:grpSpPr>
          <a:xfrm>
            <a:off x="225625" y="2571750"/>
            <a:ext cx="4090148" cy="320700"/>
            <a:chOff x="225625" y="2571750"/>
            <a:chExt cx="4090148" cy="320700"/>
          </a:xfrm>
        </p:grpSpPr>
        <p:pic>
          <p:nvPicPr>
            <p:cNvPr id="322" name="Google Shape;322;p24" descr="\mathbf{B}=i^3\delta_{ij}" title="MathEquation,#000000"/>
            <p:cNvPicPr preferRelativeResize="0"/>
            <p:nvPr/>
          </p:nvPicPr>
          <p:blipFill>
            <a:blip r:embed="rId9">
              <a:alphaModFix/>
            </a:blip>
            <a:stretch>
              <a:fillRect/>
            </a:stretch>
          </p:blipFill>
          <p:spPr>
            <a:xfrm>
              <a:off x="225625" y="2571750"/>
              <a:ext cx="1022150" cy="320700"/>
            </a:xfrm>
            <a:prstGeom prst="rect">
              <a:avLst/>
            </a:prstGeom>
            <a:noFill/>
            <a:ln>
              <a:noFill/>
            </a:ln>
          </p:spPr>
        </p:pic>
        <p:pic>
          <p:nvPicPr>
            <p:cNvPr id="323" name="Google Shape;323;p24" descr="\mathbf{\Gamma}_n^m =F_{n-1}^{m}-2F_{n}^{m}+F_{n+1}^{m}" title="MathEquation,#000000"/>
            <p:cNvPicPr preferRelativeResize="0"/>
            <p:nvPr/>
          </p:nvPicPr>
          <p:blipFill>
            <a:blip r:embed="rId10">
              <a:alphaModFix/>
            </a:blip>
            <a:stretch>
              <a:fillRect/>
            </a:stretch>
          </p:blipFill>
          <p:spPr>
            <a:xfrm>
              <a:off x="1586413" y="2571750"/>
              <a:ext cx="2729360" cy="320700"/>
            </a:xfrm>
            <a:prstGeom prst="rect">
              <a:avLst/>
            </a:prstGeom>
            <a:noFill/>
            <a:ln>
              <a:noFill/>
            </a:ln>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21"/>
                                        </p:tgtEl>
                                        <p:attrNameLst>
                                          <p:attrName>style.visibility</p:attrName>
                                        </p:attrNameLst>
                                      </p:cBhvr>
                                      <p:to>
                                        <p:strVal val="visible"/>
                                      </p:to>
                                    </p:set>
                                    <p:animEffect transition="in" filter="fade">
                                      <p:cBhvr>
                                        <p:cTn id="7" dur="1000"/>
                                        <p:tgtEl>
                                          <p:spTgt spid="3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25"/>
          <p:cNvSpPr txBox="1">
            <a:spLocks noGrp="1"/>
          </p:cNvSpPr>
          <p:nvPr>
            <p:ph type="title"/>
          </p:nvPr>
        </p:nvSpPr>
        <p:spPr>
          <a:xfrm>
            <a:off x="0" y="404300"/>
            <a:ext cx="4301100" cy="678600"/>
          </a:xfrm>
          <a:prstGeom prst="rect">
            <a:avLst/>
          </a:prstGeom>
          <a:effectLst>
            <a:outerShdw blurRad="42863" dist="47625" dir="12480000" algn="bl" rotWithShape="0">
              <a:srgbClr val="FFFFFF">
                <a:alpha val="50000"/>
              </a:srgbClr>
            </a:outerShdw>
          </a:effectLst>
        </p:spPr>
        <p:txBody>
          <a:bodyPr spcFirstLastPara="1" wrap="square" lIns="91425" tIns="91425" rIns="91425" bIns="91425" anchor="t" anchorCtr="0">
            <a:noAutofit/>
          </a:bodyPr>
          <a:lstStyle/>
          <a:p>
            <a:pPr marL="0" lvl="0" indent="0" algn="ctr" rtl="0">
              <a:spcBef>
                <a:spcPts val="0"/>
              </a:spcBef>
              <a:spcAft>
                <a:spcPts val="0"/>
              </a:spcAft>
              <a:buNone/>
            </a:pPr>
            <a:r>
              <a:rPr lang="es"/>
              <a:t>Numerical Accuracy</a:t>
            </a:r>
            <a:endParaRPr/>
          </a:p>
          <a:p>
            <a:pPr marL="0" lvl="0" indent="0" algn="ctr" rtl="0">
              <a:spcBef>
                <a:spcPts val="0"/>
              </a:spcBef>
              <a:spcAft>
                <a:spcPts val="0"/>
              </a:spcAft>
              <a:buNone/>
            </a:pPr>
            <a:endParaRPr/>
          </a:p>
        </p:txBody>
      </p:sp>
      <p:sp>
        <p:nvSpPr>
          <p:cNvPr id="329" name="Google Shape;329;p25"/>
          <p:cNvSpPr txBox="1"/>
          <p:nvPr/>
        </p:nvSpPr>
        <p:spPr>
          <a:xfrm>
            <a:off x="151950" y="1646325"/>
            <a:ext cx="3997200" cy="1103400"/>
          </a:xfrm>
          <a:prstGeom prst="rect">
            <a:avLst/>
          </a:prstGeom>
          <a:noFill/>
          <a:ln>
            <a:noFill/>
          </a:ln>
        </p:spPr>
        <p:txBody>
          <a:bodyPr spcFirstLastPara="1" wrap="square" lIns="91425" tIns="91425" rIns="91425" bIns="91425" anchor="t" anchorCtr="0">
            <a:noAutofit/>
          </a:bodyPr>
          <a:lstStyle/>
          <a:p>
            <a:pPr marL="457200" lvl="0" indent="-317500" algn="just" rtl="0">
              <a:spcBef>
                <a:spcPts val="0"/>
              </a:spcBef>
              <a:spcAft>
                <a:spcPts val="0"/>
              </a:spcAft>
              <a:buClr>
                <a:srgbClr val="BF9000"/>
              </a:buClr>
              <a:buSzPts val="1400"/>
              <a:buFont typeface="Georgia"/>
              <a:buChar char="➢"/>
            </a:pPr>
            <a:r>
              <a:rPr lang="es" b="1">
                <a:solidFill>
                  <a:srgbClr val="BF9000"/>
                </a:solidFill>
                <a:latin typeface="Georgia"/>
                <a:ea typeface="Georgia"/>
                <a:cs typeface="Georgia"/>
                <a:sym typeface="Georgia"/>
              </a:rPr>
              <a:t>Stability</a:t>
            </a:r>
            <a:endParaRPr b="1">
              <a:solidFill>
                <a:srgbClr val="BF9000"/>
              </a:solidFill>
              <a:latin typeface="Georgia"/>
              <a:ea typeface="Georgia"/>
              <a:cs typeface="Georgia"/>
              <a:sym typeface="Georgia"/>
            </a:endParaRPr>
          </a:p>
          <a:p>
            <a:pPr marL="457200" lvl="0" indent="0" algn="just" rtl="0">
              <a:spcBef>
                <a:spcPts val="0"/>
              </a:spcBef>
              <a:spcAft>
                <a:spcPts val="0"/>
              </a:spcAft>
              <a:buNone/>
            </a:pPr>
            <a:endParaRPr b="1">
              <a:solidFill>
                <a:srgbClr val="BF9000"/>
              </a:solidFill>
              <a:latin typeface="Georgia"/>
              <a:ea typeface="Georgia"/>
              <a:cs typeface="Georgia"/>
              <a:sym typeface="Georgia"/>
            </a:endParaRPr>
          </a:p>
          <a:p>
            <a:pPr marL="457200" lvl="0" indent="-317500" algn="just" rtl="0">
              <a:spcBef>
                <a:spcPts val="0"/>
              </a:spcBef>
              <a:spcAft>
                <a:spcPts val="0"/>
              </a:spcAft>
              <a:buClr>
                <a:srgbClr val="BF9000"/>
              </a:buClr>
              <a:buSzPts val="1400"/>
              <a:buFont typeface="Georgia"/>
              <a:buChar char="➢"/>
            </a:pPr>
            <a:r>
              <a:rPr lang="es" b="1">
                <a:solidFill>
                  <a:srgbClr val="BF9000"/>
                </a:solidFill>
                <a:latin typeface="Georgia"/>
                <a:ea typeface="Georgia"/>
                <a:cs typeface="Georgia"/>
                <a:sym typeface="Georgia"/>
              </a:rPr>
              <a:t>Convergence</a:t>
            </a:r>
            <a:endParaRPr b="1">
              <a:solidFill>
                <a:srgbClr val="BF9000"/>
              </a:solidFill>
              <a:latin typeface="Georgia"/>
              <a:ea typeface="Georgia"/>
              <a:cs typeface="Georgia"/>
              <a:sym typeface="Georgia"/>
            </a:endParaRPr>
          </a:p>
        </p:txBody>
      </p:sp>
      <p:grpSp>
        <p:nvGrpSpPr>
          <p:cNvPr id="330" name="Google Shape;330;p25"/>
          <p:cNvGrpSpPr/>
          <p:nvPr/>
        </p:nvGrpSpPr>
        <p:grpSpPr>
          <a:xfrm>
            <a:off x="4421600" y="853475"/>
            <a:ext cx="4592100" cy="3159000"/>
            <a:chOff x="4421600" y="243875"/>
            <a:chExt cx="4592100" cy="3159000"/>
          </a:xfrm>
        </p:grpSpPr>
        <p:sp>
          <p:nvSpPr>
            <p:cNvPr id="331" name="Google Shape;331;p25"/>
            <p:cNvSpPr txBox="1"/>
            <p:nvPr/>
          </p:nvSpPr>
          <p:spPr>
            <a:xfrm>
              <a:off x="4421600" y="243875"/>
              <a:ext cx="4592100" cy="3159000"/>
            </a:xfrm>
            <a:prstGeom prst="rect">
              <a:avLst/>
            </a:prstGeom>
            <a:noFill/>
            <a:ln>
              <a:noFill/>
            </a:ln>
            <a:effectLst>
              <a:outerShdw blurRad="57150" dist="19050" dir="5400000" algn="bl" rotWithShape="0">
                <a:srgbClr val="000000">
                  <a:alpha val="50000"/>
                </a:srgbClr>
              </a:outerShdw>
            </a:effectLst>
          </p:spPr>
          <p:txBody>
            <a:bodyPr spcFirstLastPara="1" wrap="square" lIns="91425" tIns="91425" rIns="91425" bIns="91425" anchor="t" anchorCtr="0">
              <a:noAutofit/>
            </a:bodyPr>
            <a:lstStyle/>
            <a:p>
              <a:pPr marL="0" lvl="0" indent="0" algn="just" rtl="0">
                <a:lnSpc>
                  <a:spcPct val="115000"/>
                </a:lnSpc>
                <a:spcBef>
                  <a:spcPts val="0"/>
                </a:spcBef>
                <a:spcAft>
                  <a:spcPts val="0"/>
                </a:spcAft>
                <a:buNone/>
              </a:pPr>
              <a:r>
                <a:rPr lang="es">
                  <a:latin typeface="Georgia"/>
                  <a:ea typeface="Georgia"/>
                  <a:cs typeface="Georgia"/>
                  <a:sym typeface="Georgia"/>
                </a:rPr>
                <a:t>The fundamental necessary and sufficient stability condition for a system like y</a:t>
              </a:r>
              <a:r>
                <a:rPr lang="es" baseline="-25000">
                  <a:latin typeface="Georgia"/>
                  <a:ea typeface="Georgia"/>
                  <a:cs typeface="Georgia"/>
                  <a:sym typeface="Georgia"/>
                </a:rPr>
                <a:t>t</a:t>
              </a:r>
              <a:r>
                <a:rPr lang="es">
                  <a:latin typeface="Georgia"/>
                  <a:ea typeface="Georgia"/>
                  <a:cs typeface="Georgia"/>
                  <a:sym typeface="Georgia"/>
                </a:rPr>
                <a:t>= b+Ay</a:t>
              </a:r>
              <a:r>
                <a:rPr lang="es" baseline="-25000">
                  <a:latin typeface="Georgia"/>
                  <a:ea typeface="Georgia"/>
                  <a:cs typeface="Georgia"/>
                  <a:sym typeface="Georgia"/>
                </a:rPr>
                <a:t>t-1</a:t>
              </a:r>
              <a:r>
                <a:rPr lang="es">
                  <a:latin typeface="Georgia"/>
                  <a:ea typeface="Georgia"/>
                  <a:cs typeface="Georgia"/>
                  <a:sym typeface="Georgia"/>
                </a:rPr>
                <a:t> is  𝜇(A)&lt;1, where 𝜇(</a:t>
              </a:r>
              <a:r>
                <a:rPr lang="es" i="1">
                  <a:latin typeface="Georgia"/>
                  <a:ea typeface="Georgia"/>
                  <a:cs typeface="Georgia"/>
                  <a:sym typeface="Georgia"/>
                </a:rPr>
                <a:t>A</a:t>
              </a:r>
              <a:r>
                <a:rPr lang="es">
                  <a:latin typeface="Georgia"/>
                  <a:ea typeface="Georgia"/>
                  <a:cs typeface="Georgia"/>
                  <a:sym typeface="Georgia"/>
                </a:rPr>
                <a:t>) is the spectral radius of </a:t>
              </a:r>
              <a:r>
                <a:rPr lang="es" i="1">
                  <a:latin typeface="Georgia"/>
                  <a:ea typeface="Georgia"/>
                  <a:cs typeface="Georgia"/>
                  <a:sym typeface="Georgia"/>
                </a:rPr>
                <a:t>A</a:t>
              </a:r>
              <a:r>
                <a:rPr lang="es">
                  <a:latin typeface="Georgia"/>
                  <a:ea typeface="Georgia"/>
                  <a:cs typeface="Georgia"/>
                  <a:sym typeface="Georgia"/>
                </a:rPr>
                <a:t>.</a:t>
              </a:r>
              <a:endParaRPr>
                <a:latin typeface="Georgia"/>
                <a:ea typeface="Georgia"/>
                <a:cs typeface="Georgia"/>
                <a:sym typeface="Georgia"/>
              </a:endParaRPr>
            </a:p>
            <a:p>
              <a:pPr marL="0" lvl="0" indent="0" algn="just" rtl="0">
                <a:lnSpc>
                  <a:spcPct val="115000"/>
                </a:lnSpc>
                <a:spcBef>
                  <a:spcPts val="0"/>
                </a:spcBef>
                <a:spcAft>
                  <a:spcPts val="0"/>
                </a:spcAft>
                <a:buNone/>
              </a:pPr>
              <a:endParaRPr>
                <a:latin typeface="Georgia"/>
                <a:ea typeface="Georgia"/>
                <a:cs typeface="Georgia"/>
                <a:sym typeface="Georgia"/>
              </a:endParaRPr>
            </a:p>
            <a:p>
              <a:pPr marL="0" lvl="0" indent="0" algn="just" rtl="0">
                <a:lnSpc>
                  <a:spcPct val="115000"/>
                </a:lnSpc>
                <a:spcBef>
                  <a:spcPts val="0"/>
                </a:spcBef>
                <a:spcAft>
                  <a:spcPts val="0"/>
                </a:spcAft>
                <a:buNone/>
              </a:pPr>
              <a:r>
                <a:rPr lang="es">
                  <a:latin typeface="Georgia"/>
                  <a:ea typeface="Georgia"/>
                  <a:cs typeface="Georgia"/>
                  <a:sym typeface="Georgia"/>
                </a:rPr>
                <a:t>Matrix norms has the property 𝜇(</a:t>
              </a:r>
              <a:r>
                <a:rPr lang="es" i="1">
                  <a:latin typeface="Georgia"/>
                  <a:ea typeface="Georgia"/>
                  <a:cs typeface="Georgia"/>
                  <a:sym typeface="Georgia"/>
                </a:rPr>
                <a:t>A</a:t>
              </a:r>
              <a:r>
                <a:rPr lang="es">
                  <a:latin typeface="Georgia"/>
                  <a:ea typeface="Georgia"/>
                  <a:cs typeface="Georgia"/>
                  <a:sym typeface="Georgia"/>
                </a:rPr>
                <a:t>)&lt;</a:t>
              </a:r>
              <a:r>
                <a:rPr lang="es" i="1">
                  <a:latin typeface="Georgia"/>
                  <a:ea typeface="Georgia"/>
                  <a:cs typeface="Georgia"/>
                  <a:sym typeface="Georgia"/>
                </a:rPr>
                <a:t>f</a:t>
              </a:r>
              <a:r>
                <a:rPr lang="es">
                  <a:latin typeface="Georgia"/>
                  <a:ea typeface="Georgia"/>
                  <a:cs typeface="Georgia"/>
                  <a:sym typeface="Georgia"/>
                </a:rPr>
                <a:t>(</a:t>
              </a:r>
              <a:r>
                <a:rPr lang="es" i="1">
                  <a:latin typeface="Georgia"/>
                  <a:ea typeface="Georgia"/>
                  <a:cs typeface="Georgia"/>
                  <a:sym typeface="Georgia"/>
                </a:rPr>
                <a:t>A</a:t>
              </a:r>
              <a:r>
                <a:rPr lang="es">
                  <a:latin typeface="Georgia"/>
                  <a:ea typeface="Georgia"/>
                  <a:cs typeface="Georgia"/>
                  <a:sym typeface="Georgia"/>
                </a:rPr>
                <a:t>) and hence, a sufficient stability condition is </a:t>
              </a:r>
              <a:r>
                <a:rPr lang="es" i="1">
                  <a:latin typeface="Georgia"/>
                  <a:ea typeface="Georgia"/>
                  <a:cs typeface="Georgia"/>
                  <a:sym typeface="Georgia"/>
                </a:rPr>
                <a:t>f</a:t>
              </a:r>
              <a:r>
                <a:rPr lang="es">
                  <a:latin typeface="Georgia"/>
                  <a:ea typeface="Georgia"/>
                  <a:cs typeface="Georgia"/>
                  <a:sym typeface="Georgia"/>
                </a:rPr>
                <a:t>(</a:t>
              </a:r>
              <a:r>
                <a:rPr lang="es" i="1">
                  <a:latin typeface="Georgia"/>
                  <a:ea typeface="Georgia"/>
                  <a:cs typeface="Georgia"/>
                  <a:sym typeface="Georgia"/>
                </a:rPr>
                <a:t>A</a:t>
              </a:r>
              <a:r>
                <a:rPr lang="es">
                  <a:latin typeface="Georgia"/>
                  <a:ea typeface="Georgia"/>
                  <a:cs typeface="Georgia"/>
                  <a:sym typeface="Georgia"/>
                </a:rPr>
                <a:t>)&lt;1, where</a:t>
              </a:r>
              <a:r>
                <a:rPr lang="es" i="1">
                  <a:latin typeface="Georgia"/>
                  <a:ea typeface="Georgia"/>
                  <a:cs typeface="Georgia"/>
                  <a:sym typeface="Georgia"/>
                </a:rPr>
                <a:t> f</a:t>
              </a:r>
              <a:r>
                <a:rPr lang="es">
                  <a:latin typeface="Georgia"/>
                  <a:ea typeface="Georgia"/>
                  <a:cs typeface="Georgia"/>
                  <a:sym typeface="Georgia"/>
                </a:rPr>
                <a:t>(</a:t>
              </a:r>
              <a:r>
                <a:rPr lang="es" i="1">
                  <a:latin typeface="Georgia"/>
                  <a:ea typeface="Georgia"/>
                  <a:cs typeface="Georgia"/>
                  <a:sym typeface="Georgia"/>
                </a:rPr>
                <a:t>A</a:t>
              </a:r>
              <a:r>
                <a:rPr lang="es">
                  <a:latin typeface="Georgia"/>
                  <a:ea typeface="Georgia"/>
                  <a:cs typeface="Georgia"/>
                  <a:sym typeface="Georgia"/>
                </a:rPr>
                <a:t>) is any matrix norm function.</a:t>
              </a:r>
              <a:endParaRPr>
                <a:latin typeface="Georgia"/>
                <a:ea typeface="Georgia"/>
                <a:cs typeface="Georgia"/>
                <a:sym typeface="Georgia"/>
              </a:endParaRPr>
            </a:p>
            <a:p>
              <a:pPr marL="0" lvl="0" indent="0" algn="just" rtl="0">
                <a:spcBef>
                  <a:spcPts val="0"/>
                </a:spcBef>
                <a:spcAft>
                  <a:spcPts val="0"/>
                </a:spcAft>
                <a:buNone/>
              </a:pPr>
              <a:endParaRPr>
                <a:latin typeface="Georgia"/>
                <a:ea typeface="Georgia"/>
                <a:cs typeface="Georgia"/>
                <a:sym typeface="Georgia"/>
              </a:endParaRPr>
            </a:p>
            <a:p>
              <a:pPr marL="0" lvl="0" indent="0" algn="just" rtl="0">
                <a:spcBef>
                  <a:spcPts val="0"/>
                </a:spcBef>
                <a:spcAft>
                  <a:spcPts val="0"/>
                </a:spcAft>
                <a:buNone/>
              </a:pPr>
              <a:r>
                <a:rPr lang="es">
                  <a:latin typeface="Georgia"/>
                  <a:ea typeface="Georgia"/>
                  <a:cs typeface="Georgia"/>
                  <a:sym typeface="Georgia"/>
                </a:rPr>
                <a:t>In our case we have selected:</a:t>
              </a:r>
              <a:endParaRPr>
                <a:latin typeface="Georgia"/>
                <a:ea typeface="Georgia"/>
                <a:cs typeface="Georgia"/>
                <a:sym typeface="Georgia"/>
              </a:endParaRPr>
            </a:p>
            <a:p>
              <a:pPr marL="0" lvl="0" indent="0" algn="just" rtl="0">
                <a:spcBef>
                  <a:spcPts val="0"/>
                </a:spcBef>
                <a:spcAft>
                  <a:spcPts val="0"/>
                </a:spcAft>
                <a:buNone/>
              </a:pPr>
              <a:endParaRPr>
                <a:latin typeface="Georgia"/>
                <a:ea typeface="Georgia"/>
                <a:cs typeface="Georgia"/>
                <a:sym typeface="Georgia"/>
              </a:endParaRPr>
            </a:p>
            <a:p>
              <a:pPr marL="0" lvl="0" indent="0" algn="just" rtl="0">
                <a:spcBef>
                  <a:spcPts val="0"/>
                </a:spcBef>
                <a:spcAft>
                  <a:spcPts val="0"/>
                </a:spcAft>
                <a:buNone/>
              </a:pPr>
              <a:endParaRPr>
                <a:latin typeface="Georgia"/>
                <a:ea typeface="Georgia"/>
                <a:cs typeface="Georgia"/>
                <a:sym typeface="Georgia"/>
              </a:endParaRPr>
            </a:p>
          </p:txBody>
        </p:sp>
        <p:pic>
          <p:nvPicPr>
            <p:cNvPr id="332" name="Google Shape;332;p25" descr="f(A) = ||A||_\infty = max\left(\sum_{j}|A_{0j}|,\sum_{j}|A_{1j}|,...\right)" title="MathEquation,#000000"/>
            <p:cNvPicPr preferRelativeResize="0"/>
            <p:nvPr/>
          </p:nvPicPr>
          <p:blipFill>
            <a:blip r:embed="rId3">
              <a:alphaModFix/>
            </a:blip>
            <a:stretch>
              <a:fillRect/>
            </a:stretch>
          </p:blipFill>
          <p:spPr>
            <a:xfrm>
              <a:off x="4901863" y="2730125"/>
              <a:ext cx="3631576" cy="354075"/>
            </a:xfrm>
            <a:prstGeom prst="rect">
              <a:avLst/>
            </a:prstGeom>
            <a:noFill/>
            <a:ln>
              <a:noFill/>
            </a:ln>
          </p:spPr>
        </p:pic>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pic>
        <p:nvPicPr>
          <p:cNvPr id="337" name="Google Shape;337;p26"/>
          <p:cNvPicPr preferRelativeResize="0"/>
          <p:nvPr/>
        </p:nvPicPr>
        <p:blipFill>
          <a:blip r:embed="rId3">
            <a:alphaModFix/>
          </a:blip>
          <a:stretch>
            <a:fillRect/>
          </a:stretch>
        </p:blipFill>
        <p:spPr>
          <a:xfrm>
            <a:off x="2299325" y="1376900"/>
            <a:ext cx="4545351" cy="2822100"/>
          </a:xfrm>
          <a:prstGeom prst="rect">
            <a:avLst/>
          </a:prstGeom>
          <a:noFill/>
          <a:ln>
            <a:noFill/>
          </a:ln>
        </p:spPr>
      </p:pic>
      <p:pic>
        <p:nvPicPr>
          <p:cNvPr id="338" name="Google Shape;338;p26"/>
          <p:cNvPicPr preferRelativeResize="0"/>
          <p:nvPr/>
        </p:nvPicPr>
        <p:blipFill>
          <a:blip r:embed="rId4">
            <a:alphaModFix/>
          </a:blip>
          <a:stretch>
            <a:fillRect/>
          </a:stretch>
        </p:blipFill>
        <p:spPr>
          <a:xfrm>
            <a:off x="2299325" y="1367454"/>
            <a:ext cx="4545351" cy="2840984"/>
          </a:xfrm>
          <a:prstGeom prst="rect">
            <a:avLst/>
          </a:prstGeom>
          <a:noFill/>
          <a:ln>
            <a:noFill/>
          </a:ln>
        </p:spPr>
      </p:pic>
      <p:sp>
        <p:nvSpPr>
          <p:cNvPr id="339" name="Google Shape;339;p26"/>
          <p:cNvSpPr txBox="1">
            <a:spLocks noGrp="1"/>
          </p:cNvSpPr>
          <p:nvPr>
            <p:ph type="title"/>
          </p:nvPr>
        </p:nvSpPr>
        <p:spPr>
          <a:xfrm>
            <a:off x="1904550" y="279725"/>
            <a:ext cx="5334900" cy="1244700"/>
          </a:xfrm>
          <a:prstGeom prst="rect">
            <a:avLst/>
          </a:prstGeom>
          <a:effectLst>
            <a:outerShdw blurRad="42863" dist="47625" dir="12480000" algn="bl" rotWithShape="0">
              <a:srgbClr val="FFFFFF">
                <a:alpha val="50000"/>
              </a:srgbClr>
            </a:outerShdw>
          </a:effectLst>
        </p:spPr>
        <p:txBody>
          <a:bodyPr spcFirstLastPara="1" wrap="square" lIns="91425" tIns="91425" rIns="91425" bIns="91425" anchor="b" anchorCtr="0">
            <a:noAutofit/>
          </a:bodyPr>
          <a:lstStyle/>
          <a:p>
            <a:pPr marL="0" lvl="0" indent="0" algn="ctr" rtl="0">
              <a:spcBef>
                <a:spcPts val="0"/>
              </a:spcBef>
              <a:spcAft>
                <a:spcPts val="0"/>
              </a:spcAft>
              <a:buNone/>
            </a:pPr>
            <a:r>
              <a:rPr lang="es" sz="2800">
                <a:solidFill>
                  <a:srgbClr val="F3F3F3"/>
                </a:solidFill>
              </a:rPr>
              <a:t>Summary and Conclusions</a:t>
            </a:r>
            <a:endParaRPr sz="2800">
              <a:solidFill>
                <a:srgbClr val="F3F3F3"/>
              </a:solidFill>
            </a:endParaRPr>
          </a:p>
          <a:p>
            <a:pPr marL="0" lvl="0" indent="0" algn="ctr" rtl="0">
              <a:spcBef>
                <a:spcPts val="0"/>
              </a:spcBef>
              <a:spcAft>
                <a:spcPts val="0"/>
              </a:spcAft>
              <a:buNone/>
            </a:pPr>
            <a:endParaRPr sz="28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37"/>
                                        </p:tgtEl>
                                        <p:attrNameLst>
                                          <p:attrName>style.visibility</p:attrName>
                                        </p:attrNameLst>
                                      </p:cBhvr>
                                      <p:to>
                                        <p:strVal val="visible"/>
                                      </p:to>
                                    </p:set>
                                    <p:animEffect transition="in" filter="fade">
                                      <p:cBhvr>
                                        <p:cTn id="7" dur="1900"/>
                                        <p:tgtEl>
                                          <p:spTgt spid="33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38"/>
                                        </p:tgtEl>
                                        <p:attrNameLst>
                                          <p:attrName>style.visibility</p:attrName>
                                        </p:attrNameLst>
                                      </p:cBhvr>
                                      <p:to>
                                        <p:strVal val="visible"/>
                                      </p:to>
                                    </p:set>
                                    <p:animEffect transition="in" filter="fade">
                                      <p:cBhvr>
                                        <p:cTn id="12" dur="1000"/>
                                        <p:tgtEl>
                                          <p:spTgt spid="3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Google Shape;344;p27"/>
          <p:cNvSpPr txBox="1"/>
          <p:nvPr/>
        </p:nvSpPr>
        <p:spPr>
          <a:xfrm>
            <a:off x="678150" y="1786675"/>
            <a:ext cx="6044400" cy="2685000"/>
          </a:xfrm>
          <a:prstGeom prst="rect">
            <a:avLst/>
          </a:prstGeom>
          <a:noFill/>
          <a:ln>
            <a:noFill/>
          </a:ln>
          <a:effectLst>
            <a:outerShdw blurRad="57150" dist="19050" dir="5400000" algn="bl" rotWithShape="0">
              <a:srgbClr val="000000">
                <a:alpha val="50000"/>
              </a:srgbClr>
            </a:outerShdw>
          </a:effectLst>
        </p:spPr>
        <p:txBody>
          <a:bodyPr spcFirstLastPara="1" wrap="square" lIns="91425" tIns="91425" rIns="91425" bIns="91425" anchor="t" anchorCtr="0">
            <a:noAutofit/>
          </a:bodyPr>
          <a:lstStyle/>
          <a:p>
            <a:pPr marL="457200" lvl="0" indent="-317500" algn="just" rtl="0">
              <a:spcBef>
                <a:spcPts val="0"/>
              </a:spcBef>
              <a:spcAft>
                <a:spcPts val="0"/>
              </a:spcAft>
              <a:buClr>
                <a:srgbClr val="BF9000"/>
              </a:buClr>
              <a:buSzPts val="1400"/>
              <a:buFont typeface="Georgia"/>
              <a:buChar char="➢"/>
            </a:pPr>
            <a:r>
              <a:rPr lang="es" b="1">
                <a:solidFill>
                  <a:srgbClr val="BF9000"/>
                </a:solidFill>
                <a:latin typeface="Georgia"/>
                <a:ea typeface="Georgia"/>
                <a:cs typeface="Georgia"/>
                <a:sym typeface="Georgia"/>
              </a:rPr>
              <a:t>Study the spectral radius for thighter bounds of stability</a:t>
            </a:r>
            <a:endParaRPr b="1">
              <a:solidFill>
                <a:srgbClr val="BF9000"/>
              </a:solidFill>
              <a:latin typeface="Georgia"/>
              <a:ea typeface="Georgia"/>
              <a:cs typeface="Georgia"/>
              <a:sym typeface="Georgia"/>
            </a:endParaRPr>
          </a:p>
          <a:p>
            <a:pPr marL="457200" lvl="0" indent="0" algn="just" rtl="0">
              <a:spcBef>
                <a:spcPts val="0"/>
              </a:spcBef>
              <a:spcAft>
                <a:spcPts val="0"/>
              </a:spcAft>
              <a:buNone/>
            </a:pPr>
            <a:endParaRPr b="1">
              <a:solidFill>
                <a:srgbClr val="BF9000"/>
              </a:solidFill>
              <a:latin typeface="Georgia"/>
              <a:ea typeface="Georgia"/>
              <a:cs typeface="Georgia"/>
              <a:sym typeface="Georgia"/>
            </a:endParaRPr>
          </a:p>
          <a:p>
            <a:pPr marL="457200" lvl="0" indent="-317500" algn="just" rtl="0">
              <a:spcBef>
                <a:spcPts val="0"/>
              </a:spcBef>
              <a:spcAft>
                <a:spcPts val="0"/>
              </a:spcAft>
              <a:buClr>
                <a:srgbClr val="BF9000"/>
              </a:buClr>
              <a:buSzPts val="1400"/>
              <a:buFont typeface="Georgia"/>
              <a:buChar char="➢"/>
            </a:pPr>
            <a:r>
              <a:rPr lang="es" b="1">
                <a:solidFill>
                  <a:srgbClr val="BF9000"/>
                </a:solidFill>
                <a:latin typeface="Georgia"/>
                <a:ea typeface="Georgia"/>
                <a:cs typeface="Georgia"/>
                <a:sym typeface="Georgia"/>
              </a:rPr>
              <a:t>Studying the consistency of the implemented methods</a:t>
            </a:r>
            <a:endParaRPr b="1">
              <a:solidFill>
                <a:srgbClr val="BF9000"/>
              </a:solidFill>
              <a:latin typeface="Georgia"/>
              <a:ea typeface="Georgia"/>
              <a:cs typeface="Georgia"/>
              <a:sym typeface="Georgia"/>
            </a:endParaRPr>
          </a:p>
          <a:p>
            <a:pPr marL="457200" lvl="0" indent="0" algn="just" rtl="0">
              <a:spcBef>
                <a:spcPts val="0"/>
              </a:spcBef>
              <a:spcAft>
                <a:spcPts val="0"/>
              </a:spcAft>
              <a:buNone/>
            </a:pPr>
            <a:endParaRPr b="1">
              <a:solidFill>
                <a:srgbClr val="BF9000"/>
              </a:solidFill>
              <a:latin typeface="Georgia"/>
              <a:ea typeface="Georgia"/>
              <a:cs typeface="Georgia"/>
              <a:sym typeface="Georgia"/>
            </a:endParaRPr>
          </a:p>
          <a:p>
            <a:pPr marL="457200" lvl="0" indent="-317500" algn="just" rtl="0">
              <a:spcBef>
                <a:spcPts val="0"/>
              </a:spcBef>
              <a:spcAft>
                <a:spcPts val="0"/>
              </a:spcAft>
              <a:buClr>
                <a:srgbClr val="BF9000"/>
              </a:buClr>
              <a:buSzPts val="1400"/>
              <a:buFont typeface="Georgia"/>
              <a:buChar char="➢"/>
            </a:pPr>
            <a:r>
              <a:rPr lang="es" b="1">
                <a:solidFill>
                  <a:srgbClr val="BF9000"/>
                </a:solidFill>
                <a:latin typeface="Georgia"/>
                <a:ea typeface="Georgia"/>
                <a:cs typeface="Georgia"/>
                <a:sym typeface="Georgia"/>
              </a:rPr>
              <a:t>Implement Crank Nicholson method</a:t>
            </a:r>
            <a:endParaRPr b="1">
              <a:solidFill>
                <a:srgbClr val="BF9000"/>
              </a:solidFill>
              <a:latin typeface="Georgia"/>
              <a:ea typeface="Georgia"/>
              <a:cs typeface="Georgia"/>
              <a:sym typeface="Georgia"/>
            </a:endParaRPr>
          </a:p>
          <a:p>
            <a:pPr marL="457200" lvl="0" indent="0" algn="just" rtl="0">
              <a:spcBef>
                <a:spcPts val="0"/>
              </a:spcBef>
              <a:spcAft>
                <a:spcPts val="0"/>
              </a:spcAft>
              <a:buNone/>
            </a:pPr>
            <a:endParaRPr b="1">
              <a:solidFill>
                <a:srgbClr val="BF9000"/>
              </a:solidFill>
              <a:latin typeface="Georgia"/>
              <a:ea typeface="Georgia"/>
              <a:cs typeface="Georgia"/>
              <a:sym typeface="Georgia"/>
            </a:endParaRPr>
          </a:p>
          <a:p>
            <a:pPr marL="457200" lvl="0" indent="-317500" algn="just" rtl="0">
              <a:spcBef>
                <a:spcPts val="0"/>
              </a:spcBef>
              <a:spcAft>
                <a:spcPts val="0"/>
              </a:spcAft>
              <a:buClr>
                <a:srgbClr val="BF9000"/>
              </a:buClr>
              <a:buSzPts val="1400"/>
              <a:buFont typeface="Georgia"/>
              <a:buChar char="➢"/>
            </a:pPr>
            <a:r>
              <a:rPr lang="es" b="1">
                <a:solidFill>
                  <a:srgbClr val="BF9000"/>
                </a:solidFill>
                <a:latin typeface="Georgia"/>
                <a:ea typeface="Georgia"/>
                <a:cs typeface="Georgia"/>
                <a:sym typeface="Georgia"/>
              </a:rPr>
              <a:t>Optimal δt that maximizes the value of the portfolio</a:t>
            </a:r>
            <a:endParaRPr b="1">
              <a:solidFill>
                <a:srgbClr val="BF9000"/>
              </a:solidFill>
              <a:latin typeface="Georgia"/>
              <a:ea typeface="Georgia"/>
              <a:cs typeface="Georgia"/>
              <a:sym typeface="Georgia"/>
            </a:endParaRPr>
          </a:p>
          <a:p>
            <a:pPr marL="457200" lvl="0" indent="0" algn="just" rtl="0">
              <a:spcBef>
                <a:spcPts val="0"/>
              </a:spcBef>
              <a:spcAft>
                <a:spcPts val="0"/>
              </a:spcAft>
              <a:buNone/>
            </a:pPr>
            <a:endParaRPr b="1">
              <a:solidFill>
                <a:srgbClr val="BF9000"/>
              </a:solidFill>
              <a:latin typeface="Georgia"/>
              <a:ea typeface="Georgia"/>
              <a:cs typeface="Georgia"/>
              <a:sym typeface="Georgia"/>
            </a:endParaRPr>
          </a:p>
          <a:p>
            <a:pPr marL="457200" lvl="0" indent="-317500" algn="just" rtl="0">
              <a:spcBef>
                <a:spcPts val="0"/>
              </a:spcBef>
              <a:spcAft>
                <a:spcPts val="0"/>
              </a:spcAft>
              <a:buClr>
                <a:srgbClr val="BF9000"/>
              </a:buClr>
              <a:buSzPts val="1400"/>
              <a:buFont typeface="Georgia"/>
              <a:buChar char="➢"/>
            </a:pPr>
            <a:r>
              <a:rPr lang="es" b="1">
                <a:solidFill>
                  <a:srgbClr val="BF9000"/>
                </a:solidFill>
                <a:latin typeface="Georgia"/>
                <a:ea typeface="Georgia"/>
                <a:cs typeface="Georgia"/>
                <a:sym typeface="Georgia"/>
              </a:rPr>
              <a:t>Compare this model with real data</a:t>
            </a:r>
            <a:endParaRPr b="1">
              <a:solidFill>
                <a:srgbClr val="BF9000"/>
              </a:solidFill>
              <a:latin typeface="Georgia"/>
              <a:ea typeface="Georgia"/>
              <a:cs typeface="Georgia"/>
              <a:sym typeface="Georgia"/>
            </a:endParaRPr>
          </a:p>
          <a:p>
            <a:pPr marL="457200" lvl="0" indent="0" algn="just" rtl="0">
              <a:spcBef>
                <a:spcPts val="0"/>
              </a:spcBef>
              <a:spcAft>
                <a:spcPts val="0"/>
              </a:spcAft>
              <a:buNone/>
            </a:pPr>
            <a:endParaRPr b="1">
              <a:solidFill>
                <a:srgbClr val="BF9000"/>
              </a:solidFill>
              <a:latin typeface="Georgia"/>
              <a:ea typeface="Georgia"/>
              <a:cs typeface="Georgia"/>
              <a:sym typeface="Georgia"/>
            </a:endParaRPr>
          </a:p>
          <a:p>
            <a:pPr marL="457200" lvl="0" indent="-317500" algn="just" rtl="0">
              <a:spcBef>
                <a:spcPts val="0"/>
              </a:spcBef>
              <a:spcAft>
                <a:spcPts val="0"/>
              </a:spcAft>
              <a:buClr>
                <a:srgbClr val="BF9000"/>
              </a:buClr>
              <a:buSzPts val="1400"/>
              <a:buFont typeface="Georgia"/>
              <a:buChar char="➢"/>
            </a:pPr>
            <a:r>
              <a:rPr lang="es" b="1">
                <a:solidFill>
                  <a:srgbClr val="BF9000"/>
                </a:solidFill>
                <a:latin typeface="Georgia"/>
                <a:ea typeface="Georgia"/>
                <a:cs typeface="Georgia"/>
                <a:sym typeface="Georgia"/>
              </a:rPr>
              <a:t>Other models (Avellaneda, Banner &amp; Sooner, … )</a:t>
            </a:r>
            <a:endParaRPr b="1">
              <a:solidFill>
                <a:srgbClr val="BF9000"/>
              </a:solidFill>
              <a:latin typeface="Georgia"/>
              <a:ea typeface="Georgia"/>
              <a:cs typeface="Georgia"/>
              <a:sym typeface="Georgia"/>
            </a:endParaRPr>
          </a:p>
        </p:txBody>
      </p:sp>
      <p:sp>
        <p:nvSpPr>
          <p:cNvPr id="345" name="Google Shape;345;p27"/>
          <p:cNvSpPr txBox="1">
            <a:spLocks noGrp="1"/>
          </p:cNvSpPr>
          <p:nvPr>
            <p:ph type="title"/>
          </p:nvPr>
        </p:nvSpPr>
        <p:spPr>
          <a:xfrm>
            <a:off x="2421450" y="436400"/>
            <a:ext cx="4301100" cy="1103400"/>
          </a:xfrm>
          <a:prstGeom prst="rect">
            <a:avLst/>
          </a:prstGeom>
          <a:effectLst>
            <a:outerShdw blurRad="42863" dist="47625" dir="12480000" algn="bl" rotWithShape="0">
              <a:srgbClr val="FFFFFF">
                <a:alpha val="50000"/>
              </a:srgbClr>
            </a:outerShdw>
          </a:effectLst>
        </p:spPr>
        <p:txBody>
          <a:bodyPr spcFirstLastPara="1" wrap="square" lIns="91425" tIns="91425" rIns="91425" bIns="91425" anchor="b" anchorCtr="0">
            <a:noAutofit/>
          </a:bodyPr>
          <a:lstStyle/>
          <a:p>
            <a:pPr marL="0" lvl="0" indent="0" algn="ctr" rtl="0">
              <a:spcBef>
                <a:spcPts val="0"/>
              </a:spcBef>
              <a:spcAft>
                <a:spcPts val="0"/>
              </a:spcAft>
              <a:buNone/>
            </a:pPr>
            <a:r>
              <a:rPr lang="es" sz="2800"/>
              <a:t>Further Work</a:t>
            </a:r>
            <a:endParaRPr sz="2800"/>
          </a:p>
          <a:p>
            <a:pPr marL="0" lvl="0" indent="0" algn="ctr" rtl="0">
              <a:spcBef>
                <a:spcPts val="0"/>
              </a:spcBef>
              <a:spcAft>
                <a:spcPts val="0"/>
              </a:spcAft>
              <a:buNone/>
            </a:pPr>
            <a:endParaRPr sz="28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0" name="Google Shape;350;p28"/>
          <p:cNvSpPr txBox="1"/>
          <p:nvPr/>
        </p:nvSpPr>
        <p:spPr>
          <a:xfrm>
            <a:off x="180525" y="1752250"/>
            <a:ext cx="5745000" cy="461100"/>
          </a:xfrm>
          <a:prstGeom prst="rect">
            <a:avLst/>
          </a:prstGeom>
          <a:noFill/>
          <a:ln>
            <a:noFill/>
          </a:ln>
        </p:spPr>
        <p:txBody>
          <a:bodyPr spcFirstLastPara="1" wrap="square" lIns="91425" tIns="91425" rIns="91425" bIns="91425" anchor="t" anchorCtr="0">
            <a:noAutofit/>
          </a:bodyPr>
          <a:lstStyle/>
          <a:p>
            <a:pPr marL="457200" lvl="0" indent="-323850" algn="l" rtl="0">
              <a:spcBef>
                <a:spcPts val="0"/>
              </a:spcBef>
              <a:spcAft>
                <a:spcPts val="0"/>
              </a:spcAft>
              <a:buClr>
                <a:srgbClr val="F3F3F3"/>
              </a:buClr>
              <a:buSzPts val="1500"/>
              <a:buFont typeface="Georgia"/>
              <a:buChar char="➢"/>
            </a:pPr>
            <a:r>
              <a:rPr lang="es" sz="1500" b="1">
                <a:solidFill>
                  <a:srgbClr val="F3F3F3"/>
                </a:solidFill>
                <a:latin typeface="Georgia"/>
                <a:ea typeface="Georgia"/>
                <a:cs typeface="Georgia"/>
                <a:sym typeface="Georgia"/>
              </a:rPr>
              <a:t>B-S Operator and Fundamental Solution: </a:t>
            </a:r>
            <a:endParaRPr sz="1500" b="1">
              <a:solidFill>
                <a:srgbClr val="F3F3F3"/>
              </a:solidFill>
              <a:latin typeface="Georgia"/>
              <a:ea typeface="Georgia"/>
              <a:cs typeface="Georgia"/>
              <a:sym typeface="Georgia"/>
            </a:endParaRPr>
          </a:p>
        </p:txBody>
      </p:sp>
      <p:pic>
        <p:nvPicPr>
          <p:cNvPr id="351" name="Google Shape;351;p28" descr="\mathcal{\hat{H}}_0 =  \frac{1}{2} \sigma^2 \partial^2_S  +  rS\partial_S+\partial_t  -r " title="MathEquation,#000000"/>
          <p:cNvPicPr preferRelativeResize="0"/>
          <p:nvPr/>
        </p:nvPicPr>
        <p:blipFill>
          <a:blip r:embed="rId3">
            <a:alphaModFix/>
          </a:blip>
          <a:stretch>
            <a:fillRect/>
          </a:stretch>
        </p:blipFill>
        <p:spPr>
          <a:xfrm>
            <a:off x="5022813" y="1851188"/>
            <a:ext cx="2216626" cy="263225"/>
          </a:xfrm>
          <a:prstGeom prst="rect">
            <a:avLst/>
          </a:prstGeom>
          <a:noFill/>
          <a:ln>
            <a:noFill/>
          </a:ln>
        </p:spPr>
      </p:pic>
      <p:pic>
        <p:nvPicPr>
          <p:cNvPr id="352" name="Google Shape;352;p28" descr="\mathcal{\hat{H}}_0\psi_0(S,t) = 0" title="MathEquation,#000000"/>
          <p:cNvPicPr preferRelativeResize="0"/>
          <p:nvPr/>
        </p:nvPicPr>
        <p:blipFill>
          <a:blip r:embed="rId4">
            <a:alphaModFix/>
          </a:blip>
          <a:stretch>
            <a:fillRect/>
          </a:stretch>
        </p:blipFill>
        <p:spPr>
          <a:xfrm>
            <a:off x="7676575" y="1851188"/>
            <a:ext cx="1231452" cy="263225"/>
          </a:xfrm>
          <a:prstGeom prst="rect">
            <a:avLst/>
          </a:prstGeom>
          <a:noFill/>
          <a:ln>
            <a:noFill/>
          </a:ln>
        </p:spPr>
      </p:pic>
      <p:pic>
        <p:nvPicPr>
          <p:cNvPr id="353" name="Google Shape;353;p28" descr="\mathcal{\hat{H}}\psi=(\mathcal{\hat{H}}_0+\lambda \hat{V})\psi=0" title="MathEquation,#000000"/>
          <p:cNvPicPr preferRelativeResize="0"/>
          <p:nvPr/>
        </p:nvPicPr>
        <p:blipFill>
          <a:blip r:embed="rId5">
            <a:alphaModFix/>
          </a:blip>
          <a:stretch>
            <a:fillRect/>
          </a:stretch>
        </p:blipFill>
        <p:spPr>
          <a:xfrm>
            <a:off x="4432375" y="2773038"/>
            <a:ext cx="1897050" cy="263225"/>
          </a:xfrm>
          <a:prstGeom prst="rect">
            <a:avLst/>
          </a:prstGeom>
          <a:noFill/>
          <a:ln>
            <a:noFill/>
          </a:ln>
        </p:spPr>
      </p:pic>
      <p:pic>
        <p:nvPicPr>
          <p:cNvPr id="354" name="Google Shape;354;p28" descr="\psi=\psi_0+\lambda\psi_1+...+\lambda^n\psi_n" title="MathEquation,#000000"/>
          <p:cNvPicPr preferRelativeResize="0"/>
          <p:nvPr/>
        </p:nvPicPr>
        <p:blipFill>
          <a:blip r:embed="rId6">
            <a:alphaModFix/>
          </a:blip>
          <a:stretch>
            <a:fillRect/>
          </a:stretch>
        </p:blipFill>
        <p:spPr>
          <a:xfrm>
            <a:off x="6791650" y="2796604"/>
            <a:ext cx="2216624" cy="216121"/>
          </a:xfrm>
          <a:prstGeom prst="rect">
            <a:avLst/>
          </a:prstGeom>
          <a:noFill/>
          <a:ln>
            <a:noFill/>
          </a:ln>
        </p:spPr>
      </p:pic>
      <p:sp>
        <p:nvSpPr>
          <p:cNvPr id="355" name="Google Shape;355;p28"/>
          <p:cNvSpPr txBox="1"/>
          <p:nvPr/>
        </p:nvSpPr>
        <p:spPr>
          <a:xfrm>
            <a:off x="180525" y="2674100"/>
            <a:ext cx="4110900" cy="461100"/>
          </a:xfrm>
          <a:prstGeom prst="rect">
            <a:avLst/>
          </a:prstGeom>
          <a:noFill/>
          <a:ln>
            <a:noFill/>
          </a:ln>
        </p:spPr>
        <p:txBody>
          <a:bodyPr spcFirstLastPara="1" wrap="square" lIns="91425" tIns="91425" rIns="91425" bIns="91425" anchor="t" anchorCtr="0">
            <a:noAutofit/>
          </a:bodyPr>
          <a:lstStyle/>
          <a:p>
            <a:pPr marL="457200" lvl="0" indent="-323850" algn="l" rtl="0">
              <a:spcBef>
                <a:spcPts val="0"/>
              </a:spcBef>
              <a:spcAft>
                <a:spcPts val="0"/>
              </a:spcAft>
              <a:buClr>
                <a:srgbClr val="F3F3F3"/>
              </a:buClr>
              <a:buSzPts val="1500"/>
              <a:buFont typeface="Georgia"/>
              <a:buChar char="➢"/>
            </a:pPr>
            <a:r>
              <a:rPr lang="es" sz="1500" b="1">
                <a:solidFill>
                  <a:srgbClr val="F3F3F3"/>
                </a:solidFill>
                <a:latin typeface="Georgia"/>
                <a:ea typeface="Georgia"/>
                <a:cs typeface="Georgia"/>
                <a:sym typeface="Georgia"/>
              </a:rPr>
              <a:t>Perturbative Model and Solution: </a:t>
            </a:r>
            <a:endParaRPr sz="1500" b="1">
              <a:solidFill>
                <a:srgbClr val="F3F3F3"/>
              </a:solidFill>
              <a:latin typeface="Georgia"/>
              <a:ea typeface="Georgia"/>
              <a:cs typeface="Georgia"/>
              <a:sym typeface="Georgia"/>
            </a:endParaRPr>
          </a:p>
        </p:txBody>
      </p:sp>
      <p:sp>
        <p:nvSpPr>
          <p:cNvPr id="356" name="Google Shape;356;p28"/>
          <p:cNvSpPr txBox="1">
            <a:spLocks noGrp="1"/>
          </p:cNvSpPr>
          <p:nvPr>
            <p:ph type="title"/>
          </p:nvPr>
        </p:nvSpPr>
        <p:spPr>
          <a:xfrm>
            <a:off x="1904538" y="46800"/>
            <a:ext cx="5334900" cy="1244700"/>
          </a:xfrm>
          <a:prstGeom prst="rect">
            <a:avLst/>
          </a:prstGeom>
          <a:effectLst>
            <a:outerShdw blurRad="42863" dist="47625" dir="12480000" algn="bl" rotWithShape="0">
              <a:srgbClr val="FFFFFF">
                <a:alpha val="50000"/>
              </a:srgbClr>
            </a:outerShdw>
          </a:effectLst>
        </p:spPr>
        <p:txBody>
          <a:bodyPr spcFirstLastPara="1" wrap="square" lIns="91425" tIns="91425" rIns="91425" bIns="91425" anchor="b" anchorCtr="0">
            <a:noAutofit/>
          </a:bodyPr>
          <a:lstStyle/>
          <a:p>
            <a:pPr marL="0" lvl="0" indent="0" algn="ctr" rtl="0">
              <a:spcBef>
                <a:spcPts val="0"/>
              </a:spcBef>
              <a:spcAft>
                <a:spcPts val="0"/>
              </a:spcAft>
              <a:buNone/>
            </a:pPr>
            <a:r>
              <a:rPr lang="es" sz="2800"/>
              <a:t>Amster Model Revisited</a:t>
            </a:r>
            <a:endParaRPr sz="2800"/>
          </a:p>
          <a:p>
            <a:pPr marL="457200" lvl="0" indent="-406400" algn="ctr" rtl="0">
              <a:spcBef>
                <a:spcPts val="0"/>
              </a:spcBef>
              <a:spcAft>
                <a:spcPts val="0"/>
              </a:spcAft>
              <a:buSzPts val="2800"/>
              <a:buChar char="-"/>
            </a:pPr>
            <a:r>
              <a:rPr lang="es" sz="2800"/>
              <a:t>Perturbative Models - </a:t>
            </a:r>
            <a:endParaRPr sz="2800"/>
          </a:p>
        </p:txBody>
      </p:sp>
      <p:pic>
        <p:nvPicPr>
          <p:cNvPr id="357" name="Google Shape;357;p28" descr="\mathcal{\hat{H}}\psi=\mathcal{\hat{H}}_0\psi_0 +\lambda(\mathcal{\hat{H}}_0\psi_1+\hat{V}\psi_0)+O(\lambda^2)" title="MathEquation,#000000"/>
          <p:cNvPicPr preferRelativeResize="0"/>
          <p:nvPr/>
        </p:nvPicPr>
        <p:blipFill>
          <a:blip r:embed="rId7">
            <a:alphaModFix/>
          </a:blip>
          <a:stretch>
            <a:fillRect/>
          </a:stretch>
        </p:blipFill>
        <p:spPr>
          <a:xfrm>
            <a:off x="4816875" y="3281437"/>
            <a:ext cx="3239700" cy="263225"/>
          </a:xfrm>
          <a:prstGeom prst="rect">
            <a:avLst/>
          </a:prstGeom>
          <a:noFill/>
          <a:ln>
            <a:noFill/>
          </a:ln>
        </p:spPr>
      </p:pic>
      <p:grpSp>
        <p:nvGrpSpPr>
          <p:cNvPr id="358" name="Google Shape;358;p28"/>
          <p:cNvGrpSpPr/>
          <p:nvPr/>
        </p:nvGrpSpPr>
        <p:grpSpPr>
          <a:xfrm>
            <a:off x="6032475" y="3614625"/>
            <a:ext cx="1450394" cy="819787"/>
            <a:chOff x="6032475" y="3614625"/>
            <a:chExt cx="1450394" cy="819787"/>
          </a:xfrm>
        </p:grpSpPr>
        <p:pic>
          <p:nvPicPr>
            <p:cNvPr id="359" name="Google Shape;359;p28" descr="     \frac{\partial u}{\partial \tau} - \frac{\sigma^2}{2} \frac{\partial^2 u}{\partial x^2} = f" title="MathEquation,#000000"/>
            <p:cNvPicPr preferRelativeResize="0"/>
            <p:nvPr/>
          </p:nvPicPr>
          <p:blipFill>
            <a:blip r:embed="rId8">
              <a:alphaModFix/>
            </a:blip>
            <a:stretch>
              <a:fillRect/>
            </a:stretch>
          </p:blipFill>
          <p:spPr>
            <a:xfrm>
              <a:off x="6032475" y="4064562"/>
              <a:ext cx="1450394" cy="369850"/>
            </a:xfrm>
            <a:prstGeom prst="rect">
              <a:avLst/>
            </a:prstGeom>
            <a:noFill/>
            <a:ln>
              <a:noFill/>
            </a:ln>
          </p:spPr>
        </p:pic>
        <p:sp>
          <p:nvSpPr>
            <p:cNvPr id="360" name="Google Shape;360;p28"/>
            <p:cNvSpPr/>
            <p:nvPr/>
          </p:nvSpPr>
          <p:spPr>
            <a:xfrm rot="-5400000">
              <a:off x="6597325" y="3218475"/>
              <a:ext cx="320700" cy="1113000"/>
            </a:xfrm>
            <a:prstGeom prst="leftBrace">
              <a:avLst>
                <a:gd name="adj1" fmla="val 50000"/>
                <a:gd name="adj2" fmla="val 50000"/>
              </a:avLst>
            </a:prstGeom>
            <a:noFill/>
            <a:ln w="19050"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3F3F3"/>
                </a:solidFill>
              </a:endParaRPr>
            </a:p>
          </p:txBody>
        </p:sp>
      </p:grpSp>
      <p:grpSp>
        <p:nvGrpSpPr>
          <p:cNvPr id="361" name="Google Shape;361;p28"/>
          <p:cNvGrpSpPr/>
          <p:nvPr/>
        </p:nvGrpSpPr>
        <p:grpSpPr>
          <a:xfrm>
            <a:off x="7039325" y="2955600"/>
            <a:ext cx="2044975" cy="596550"/>
            <a:chOff x="7039325" y="2955600"/>
            <a:chExt cx="2044975" cy="596550"/>
          </a:xfrm>
        </p:grpSpPr>
        <p:sp>
          <p:nvSpPr>
            <p:cNvPr id="362" name="Google Shape;362;p28"/>
            <p:cNvSpPr txBox="1"/>
            <p:nvPr/>
          </p:nvSpPr>
          <p:spPr>
            <a:xfrm>
              <a:off x="7380000" y="2955600"/>
              <a:ext cx="1704300" cy="356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 b="1">
                  <a:solidFill>
                    <a:srgbClr val="BF9000"/>
                  </a:solidFill>
                  <a:latin typeface="Georgia"/>
                  <a:ea typeface="Georgia"/>
                  <a:cs typeface="Georgia"/>
                  <a:sym typeface="Georgia"/>
                </a:rPr>
                <a:t>known solution!</a:t>
              </a:r>
              <a:endParaRPr b="1">
                <a:solidFill>
                  <a:srgbClr val="BF9000"/>
                </a:solidFill>
                <a:latin typeface="Georgia"/>
                <a:ea typeface="Georgia"/>
                <a:cs typeface="Georgia"/>
                <a:sym typeface="Georgia"/>
              </a:endParaRPr>
            </a:p>
          </p:txBody>
        </p:sp>
        <p:cxnSp>
          <p:nvCxnSpPr>
            <p:cNvPr id="363" name="Google Shape;363;p28"/>
            <p:cNvCxnSpPr/>
            <p:nvPr/>
          </p:nvCxnSpPr>
          <p:spPr>
            <a:xfrm rot="10800000" flipH="1">
              <a:off x="7187400" y="3152925"/>
              <a:ext cx="256500" cy="1200"/>
            </a:xfrm>
            <a:prstGeom prst="straightConnector1">
              <a:avLst/>
            </a:prstGeom>
            <a:noFill/>
            <a:ln w="9525" cap="flat" cmpd="sng">
              <a:solidFill>
                <a:srgbClr val="BF9000"/>
              </a:solidFill>
              <a:prstDash val="solid"/>
              <a:round/>
              <a:headEnd type="none" w="med" len="med"/>
              <a:tailEnd type="none" w="med" len="med"/>
            </a:ln>
          </p:spPr>
        </p:cxnSp>
        <p:cxnSp>
          <p:nvCxnSpPr>
            <p:cNvPr id="364" name="Google Shape;364;p28"/>
            <p:cNvCxnSpPr/>
            <p:nvPr/>
          </p:nvCxnSpPr>
          <p:spPr>
            <a:xfrm>
              <a:off x="7187400" y="3154125"/>
              <a:ext cx="5700" cy="158100"/>
            </a:xfrm>
            <a:prstGeom prst="straightConnector1">
              <a:avLst/>
            </a:prstGeom>
            <a:noFill/>
            <a:ln w="9525" cap="flat" cmpd="sng">
              <a:solidFill>
                <a:srgbClr val="BF9000"/>
              </a:solidFill>
              <a:prstDash val="solid"/>
              <a:round/>
              <a:headEnd type="none" w="med" len="med"/>
              <a:tailEnd type="triangle" w="med" len="med"/>
            </a:ln>
          </p:spPr>
        </p:cxnSp>
        <p:sp>
          <p:nvSpPr>
            <p:cNvPr id="365" name="Google Shape;365;p28"/>
            <p:cNvSpPr/>
            <p:nvPr/>
          </p:nvSpPr>
          <p:spPr>
            <a:xfrm>
              <a:off x="7039325" y="3328350"/>
              <a:ext cx="223500" cy="223800"/>
            </a:xfrm>
            <a:prstGeom prst="ellipse">
              <a:avLst/>
            </a:prstGeom>
            <a:noFill/>
            <a:ln w="19050" cap="flat" cmpd="sng">
              <a:solidFill>
                <a:srgbClr val="BF9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6" name="Google Shape;366;p28"/>
          <p:cNvGrpSpPr/>
          <p:nvPr/>
        </p:nvGrpSpPr>
        <p:grpSpPr>
          <a:xfrm>
            <a:off x="256725" y="3365845"/>
            <a:ext cx="6605175" cy="1444656"/>
            <a:chOff x="256725" y="3365845"/>
            <a:chExt cx="6605175" cy="1444656"/>
          </a:xfrm>
        </p:grpSpPr>
        <p:sp>
          <p:nvSpPr>
            <p:cNvPr id="367" name="Google Shape;367;p28"/>
            <p:cNvSpPr txBox="1"/>
            <p:nvPr/>
          </p:nvSpPr>
          <p:spPr>
            <a:xfrm>
              <a:off x="256725" y="3588500"/>
              <a:ext cx="4110900" cy="461100"/>
            </a:xfrm>
            <a:prstGeom prst="rect">
              <a:avLst/>
            </a:prstGeom>
            <a:noFill/>
            <a:ln>
              <a:noFill/>
            </a:ln>
          </p:spPr>
          <p:txBody>
            <a:bodyPr spcFirstLastPara="1" wrap="square" lIns="91425" tIns="91425" rIns="91425" bIns="91425" anchor="t" anchorCtr="0">
              <a:noAutofit/>
            </a:bodyPr>
            <a:lstStyle/>
            <a:p>
              <a:pPr marL="457200" lvl="0" indent="-323850" algn="l" rtl="0">
                <a:spcBef>
                  <a:spcPts val="0"/>
                </a:spcBef>
                <a:spcAft>
                  <a:spcPts val="0"/>
                </a:spcAft>
                <a:buClr>
                  <a:srgbClr val="F3F3F3"/>
                </a:buClr>
                <a:buSzPts val="1500"/>
                <a:buFont typeface="Georgia"/>
                <a:buChar char="➢"/>
              </a:pPr>
              <a:r>
                <a:rPr lang="es" sz="1500" b="1">
                  <a:solidFill>
                    <a:srgbClr val="F3F3F3"/>
                  </a:solidFill>
                  <a:latin typeface="Georgia"/>
                  <a:ea typeface="Georgia"/>
                  <a:cs typeface="Georgia"/>
                  <a:sym typeface="Georgia"/>
                </a:rPr>
                <a:t>Boundary Conditions: </a:t>
              </a:r>
              <a:endParaRPr sz="1500" b="1">
                <a:solidFill>
                  <a:srgbClr val="F3F3F3"/>
                </a:solidFill>
                <a:latin typeface="Georgia"/>
                <a:ea typeface="Georgia"/>
                <a:cs typeface="Georgia"/>
                <a:sym typeface="Georgia"/>
              </a:endParaRPr>
            </a:p>
          </p:txBody>
        </p:sp>
        <p:pic>
          <p:nvPicPr>
            <p:cNvPr id="368" name="Google Shape;368;p28" descr="    \begin{array}{l}&#10;    \psi_i(S,t) \rightarrow \frac{1}{(N+1)\lambda^i}S\quad\textrm{if}\quad S\rightarrow \infty&#10;    \\ \\  \displaystyle&#10;    \psi_i(S,t) \rightarrow 0\quad\textrm{if}\quad S\rightarrow 0&#10;    \\ \\  \displaystyle&#10;    \psi_i(S,t)=\frac{1}{(N+1)\lambda^i} max(S_T-K,0) \quad\textrm{if}\quad t= T   &#10;    \end{array}" title="MathEquation,#ffffff"/>
            <p:cNvPicPr preferRelativeResize="0"/>
            <p:nvPr/>
          </p:nvPicPr>
          <p:blipFill>
            <a:blip r:embed="rId9">
              <a:alphaModFix/>
            </a:blip>
            <a:stretch>
              <a:fillRect/>
            </a:stretch>
          </p:blipFill>
          <p:spPr>
            <a:xfrm>
              <a:off x="3338350" y="3365845"/>
              <a:ext cx="3523550" cy="1444656"/>
            </a:xfrm>
            <a:prstGeom prst="rect">
              <a:avLst/>
            </a:prstGeom>
            <a:noFill/>
            <a:ln>
              <a:noFill/>
            </a:ln>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5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1000"/>
                                          </p:stCondLst>
                                        </p:cTn>
                                        <p:tgtEl>
                                          <p:spTgt spid="361"/>
                                        </p:tgtEl>
                                        <p:attrNameLst>
                                          <p:attrName>style.visibility</p:attrName>
                                        </p:attrNameLst>
                                      </p:cBhvr>
                                      <p:to>
                                        <p:strVal val="hidden"/>
                                      </p:to>
                                    </p:set>
                                  </p:childTnLst>
                                </p:cTn>
                              </p:par>
                              <p:par>
                                <p:cTn id="15" presetID="1" presetClass="exit" presetSubtype="0" fill="hold" nodeType="withEffect">
                                  <p:stCondLst>
                                    <p:cond delay="0"/>
                                  </p:stCondLst>
                                  <p:childTnLst>
                                    <p:set>
                                      <p:cBhvr>
                                        <p:cTn id="16" dur="1" fill="hold">
                                          <p:stCondLst>
                                            <p:cond delay="1000"/>
                                          </p:stCondLst>
                                        </p:cTn>
                                        <p:tgtEl>
                                          <p:spTgt spid="358"/>
                                        </p:tgtEl>
                                        <p:attrNameLst>
                                          <p:attrName>style.visibility</p:attrName>
                                        </p:attrNameLst>
                                      </p:cBhvr>
                                      <p:to>
                                        <p:strVal val="hidden"/>
                                      </p:to>
                                    </p:set>
                                  </p:childTnLst>
                                </p:cTn>
                              </p:par>
                              <p:par>
                                <p:cTn id="17" presetID="1" presetClass="exit" presetSubtype="0" fill="hold" nodeType="withEffect">
                                  <p:stCondLst>
                                    <p:cond delay="0"/>
                                  </p:stCondLst>
                                  <p:childTnLst>
                                    <p:set>
                                      <p:cBhvr>
                                        <p:cTn id="18" dur="1" fill="hold">
                                          <p:stCondLst>
                                            <p:cond delay="1000"/>
                                          </p:stCondLst>
                                        </p:cTn>
                                        <p:tgtEl>
                                          <p:spTgt spid="357"/>
                                        </p:tgtEl>
                                        <p:attrNameLst>
                                          <p:attrName>style.visibility</p:attrName>
                                        </p:attrNameLst>
                                      </p:cBhvr>
                                      <p:to>
                                        <p:strVal val="hidden"/>
                                      </p:to>
                                    </p:set>
                                  </p:childTnLst>
                                </p:cTn>
                              </p:par>
                            </p:childTnLst>
                          </p:cTn>
                        </p:par>
                        <p:par>
                          <p:cTn id="19" fill="hold">
                            <p:stCondLst>
                              <p:cond delay="1000"/>
                            </p:stCondLst>
                            <p:childTnLst>
                              <p:par>
                                <p:cTn id="20" presetID="1" presetClass="entr" presetSubtype="0" fill="hold" nodeType="afterEffect">
                                  <p:stCondLst>
                                    <p:cond delay="0"/>
                                  </p:stCondLst>
                                  <p:childTnLst>
                                    <p:set>
                                      <p:cBhvr>
                                        <p:cTn id="21" dur="1" fill="hold">
                                          <p:stCondLst>
                                            <p:cond delay="0"/>
                                          </p:stCondLst>
                                        </p:cTn>
                                        <p:tgtEl>
                                          <p:spTgt spid="3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pic>
        <p:nvPicPr>
          <p:cNvPr id="373" name="Google Shape;373;p29"/>
          <p:cNvPicPr preferRelativeResize="0"/>
          <p:nvPr/>
        </p:nvPicPr>
        <p:blipFill>
          <a:blip r:embed="rId3">
            <a:alphaModFix/>
          </a:blip>
          <a:stretch>
            <a:fillRect/>
          </a:stretch>
        </p:blipFill>
        <p:spPr>
          <a:xfrm>
            <a:off x="-50125" y="-50125"/>
            <a:ext cx="9194125" cy="519362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8" name="Google Shape;378;p30"/>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Additional Back Up</a:t>
            </a:r>
            <a:endParaRPr/>
          </a:p>
        </p:txBody>
      </p:sp>
      <p:pic>
        <p:nvPicPr>
          <p:cNvPr id="379" name="Google Shape;379;p30" descr="\begin{array}{lcr}&#10;&#10; \left[ &#10;    \begin{matrix}&#10;    1+\gamma_1 &amp; -\beta_{1} &amp; &amp; 0\\&#10;    -\alpha_{2} &amp; 1+\gamma_{2} &amp; \ddots &amp; \\&#10;    &amp; \ddots &amp; \ddots &amp; -\beta_{N-2} \\&#10;    0 &amp; &amp; -\alpha_{N-1} &amp; 1+\gamma_{N-1}&#10;    \end{matrix} \right] &amp;&#10;\left[ &#10;    \begin{matrix}&#10;    F^{m-1}_{1} \\&#10;    \vdots  \\&#10;     F^{m-1}_{N-1}&#10;    \end{matrix} \right]      &amp;  &#10;     = \left[ &#10;    \begin{matrix}&#10;    F^{m}_{1} \\&#10;    \vdots  \\&#10;    F^{m}_{N-1} &#10;    \end{matrix} \right] +&#10; \left[&#10;    \begin{matrix}&#10;     \alpha_1 F_0^m\\&#10;    0 \\&#10;    \vdots  \\&#10;    0 \\&#10;    \beta_{N-1} F^m_{N}&#10;    \end{matrix} \right]&#10;\end{array}" title="MathEquation,#000000"/>
          <p:cNvPicPr preferRelativeResize="0"/>
          <p:nvPr/>
        </p:nvPicPr>
        <p:blipFill>
          <a:blip r:embed="rId3">
            <a:alphaModFix/>
          </a:blip>
          <a:stretch>
            <a:fillRect/>
          </a:stretch>
        </p:blipFill>
        <p:spPr>
          <a:xfrm>
            <a:off x="2343150" y="3322400"/>
            <a:ext cx="6489176" cy="1395175"/>
          </a:xfrm>
          <a:prstGeom prst="rect">
            <a:avLst/>
          </a:prstGeom>
          <a:noFill/>
          <a:ln>
            <a:noFill/>
          </a:ln>
        </p:spPr>
      </p:pic>
      <p:pic>
        <p:nvPicPr>
          <p:cNvPr id="380" name="Google Shape;380;p30" descr=" \begin{array}{lcr}&#10;&#10; \left[ &#10;    \begin{matrix}&#10;    \alpha_1 &amp; 1-\gamma_{1} &amp; \beta_1 &amp; 0\\&#10;    \ddots &amp; \ddots &amp; \ddots &amp; \\&#10;    0 &amp; \alpha_{N-1} &amp; 1-\gamma_{N-1} &amp; \beta_{N-1} &#10;    \end{matrix} \right] &amp;&#10;\left[ &#10;    \begin{matrix}&#10;    F^{m}_{0} \\&#10;    \vdots  \\&#10;     F^{m}_{N}&#10;    \end{matrix} \right]      &amp;  &#10;     = \left[ &#10;    \begin{matrix}&#10;    F^{m-1}_{1} \\&#10;    \vdots  \\&#10;    F^{m-1}_{N-1} &#10;    \end{matrix} \right] &#10;\end{array}" title="MathEquation,#000000"/>
          <p:cNvPicPr preferRelativeResize="0"/>
          <p:nvPr/>
        </p:nvPicPr>
        <p:blipFill>
          <a:blip r:embed="rId4">
            <a:alphaModFix/>
          </a:blip>
          <a:stretch>
            <a:fillRect/>
          </a:stretch>
        </p:blipFill>
        <p:spPr>
          <a:xfrm>
            <a:off x="3543175" y="1553950"/>
            <a:ext cx="5219424" cy="1017800"/>
          </a:xfrm>
          <a:prstGeom prst="rect">
            <a:avLst/>
          </a:prstGeom>
          <a:noFill/>
          <a:ln>
            <a:noFill/>
          </a:ln>
        </p:spPr>
      </p:pic>
      <p:sp>
        <p:nvSpPr>
          <p:cNvPr id="381" name="Google Shape;381;p30"/>
          <p:cNvSpPr txBox="1"/>
          <p:nvPr/>
        </p:nvSpPr>
        <p:spPr>
          <a:xfrm>
            <a:off x="40150" y="1545750"/>
            <a:ext cx="2810400" cy="72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
                <a:latin typeface="Georgia"/>
                <a:ea typeface="Georgia"/>
                <a:cs typeface="Georgia"/>
                <a:sym typeface="Georgia"/>
              </a:rPr>
              <a:t>Explicit Method</a:t>
            </a:r>
            <a:endParaRPr>
              <a:latin typeface="Georgia"/>
              <a:ea typeface="Georgia"/>
              <a:cs typeface="Georgia"/>
              <a:sym typeface="Georgia"/>
            </a:endParaRPr>
          </a:p>
        </p:txBody>
      </p:sp>
      <p:sp>
        <p:nvSpPr>
          <p:cNvPr id="382" name="Google Shape;382;p30"/>
          <p:cNvSpPr txBox="1"/>
          <p:nvPr/>
        </p:nvSpPr>
        <p:spPr>
          <a:xfrm>
            <a:off x="0" y="3504850"/>
            <a:ext cx="2810400" cy="72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
                <a:latin typeface="Georgia"/>
                <a:ea typeface="Georgia"/>
                <a:cs typeface="Georgia"/>
                <a:sym typeface="Georgia"/>
              </a:rPr>
              <a:t>Implicit Method</a:t>
            </a:r>
            <a:endParaRPr>
              <a:latin typeface="Georgia"/>
              <a:ea typeface="Georgia"/>
              <a:cs typeface="Georgia"/>
              <a:sym typeface="Georgi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4"/>
          <p:cNvSpPr txBox="1">
            <a:spLocks noGrp="1"/>
          </p:cNvSpPr>
          <p:nvPr>
            <p:ph type="title"/>
          </p:nvPr>
        </p:nvSpPr>
        <p:spPr>
          <a:xfrm>
            <a:off x="311725" y="500925"/>
            <a:ext cx="3706500" cy="743400"/>
          </a:xfrm>
          <a:prstGeom prst="rect">
            <a:avLst/>
          </a:prstGeom>
          <a:effectLst>
            <a:outerShdw blurRad="57150" dist="66675" dir="12300000" algn="bl" rotWithShape="0">
              <a:schemeClr val="lt1">
                <a:alpha val="50000"/>
              </a:schemeClr>
            </a:outerShdw>
          </a:effectLst>
        </p:spPr>
        <p:txBody>
          <a:bodyPr spcFirstLastPara="1" wrap="square" lIns="91425" tIns="91425" rIns="91425" bIns="91425" anchor="t" anchorCtr="0">
            <a:noAutofit/>
          </a:bodyPr>
          <a:lstStyle/>
          <a:p>
            <a:pPr marL="0" lvl="0" indent="0" algn="ctr" rtl="0">
              <a:spcBef>
                <a:spcPts val="0"/>
              </a:spcBef>
              <a:spcAft>
                <a:spcPts val="0"/>
              </a:spcAft>
              <a:buNone/>
            </a:pPr>
            <a:r>
              <a:rPr lang="es"/>
              <a:t>Introduction</a:t>
            </a:r>
            <a:endParaRPr/>
          </a:p>
        </p:txBody>
      </p:sp>
      <p:sp>
        <p:nvSpPr>
          <p:cNvPr id="72" name="Google Shape;72;p14"/>
          <p:cNvSpPr txBox="1">
            <a:spLocks noGrp="1"/>
          </p:cNvSpPr>
          <p:nvPr>
            <p:ph type="body" idx="1"/>
          </p:nvPr>
        </p:nvSpPr>
        <p:spPr>
          <a:xfrm>
            <a:off x="4408700" y="598925"/>
            <a:ext cx="4545900" cy="4098600"/>
          </a:xfrm>
          <a:prstGeom prst="rect">
            <a:avLst/>
          </a:prstGeom>
          <a:noFill/>
          <a:ln>
            <a:noFill/>
          </a:ln>
          <a:effectLst>
            <a:outerShdw blurRad="57150" dist="19050" dir="3420000" algn="bl" rotWithShape="0">
              <a:srgbClr val="000000">
                <a:alpha val="50000"/>
              </a:srgbClr>
            </a:outerShdw>
            <a:reflection dist="38100" dir="5400000" fadeDir="5400012" sy="-100000" algn="bl" rotWithShape="0"/>
          </a:effectLst>
        </p:spPr>
        <p:txBody>
          <a:bodyPr spcFirstLastPara="1" wrap="square" lIns="91425" tIns="91425" rIns="91425" bIns="91425" anchor="t" anchorCtr="0">
            <a:noAutofit/>
          </a:bodyPr>
          <a:lstStyle/>
          <a:p>
            <a:pPr marL="457200" lvl="0" indent="-317500" algn="just" rtl="0">
              <a:spcBef>
                <a:spcPts val="0"/>
              </a:spcBef>
              <a:spcAft>
                <a:spcPts val="0"/>
              </a:spcAft>
              <a:buClr>
                <a:srgbClr val="000000"/>
              </a:buClr>
              <a:buSzPts val="1400"/>
              <a:buFont typeface="Georgia"/>
              <a:buChar char="➢"/>
            </a:pPr>
            <a:r>
              <a:rPr lang="es" sz="1400">
                <a:solidFill>
                  <a:srgbClr val="000000"/>
                </a:solidFill>
                <a:latin typeface="Georgia"/>
                <a:ea typeface="Georgia"/>
                <a:cs typeface="Georgia"/>
                <a:sym typeface="Georgia"/>
              </a:rPr>
              <a:t>The price of the underlying derivative follows a Geometric Brownian Motion.  </a:t>
            </a:r>
            <a:endParaRPr sz="1400">
              <a:solidFill>
                <a:srgbClr val="000000"/>
              </a:solidFill>
              <a:latin typeface="Georgia"/>
              <a:ea typeface="Georgia"/>
              <a:cs typeface="Georgia"/>
              <a:sym typeface="Georgia"/>
            </a:endParaRPr>
          </a:p>
          <a:p>
            <a:pPr marL="457200" lvl="0" indent="-317500" algn="just" rtl="0">
              <a:spcBef>
                <a:spcPts val="0"/>
              </a:spcBef>
              <a:spcAft>
                <a:spcPts val="0"/>
              </a:spcAft>
              <a:buClr>
                <a:srgbClr val="000000"/>
              </a:buClr>
              <a:buSzPts val="1400"/>
              <a:buFont typeface="Georgia"/>
              <a:buChar char="➢"/>
            </a:pPr>
            <a:r>
              <a:rPr lang="es" sz="1400">
                <a:solidFill>
                  <a:srgbClr val="000000"/>
                </a:solidFill>
                <a:latin typeface="Georgia"/>
                <a:ea typeface="Georgia"/>
                <a:cs typeface="Georgia"/>
                <a:sym typeface="Georgia"/>
              </a:rPr>
              <a:t>The drift, the volatility and the riskless interest rate are constant.</a:t>
            </a:r>
            <a:endParaRPr sz="1400">
              <a:solidFill>
                <a:srgbClr val="000000"/>
              </a:solidFill>
              <a:latin typeface="Georgia"/>
              <a:ea typeface="Georgia"/>
              <a:cs typeface="Georgia"/>
              <a:sym typeface="Georgia"/>
            </a:endParaRPr>
          </a:p>
          <a:p>
            <a:pPr marL="457200" lvl="0" indent="-317500" algn="just" rtl="0">
              <a:spcBef>
                <a:spcPts val="0"/>
              </a:spcBef>
              <a:spcAft>
                <a:spcPts val="0"/>
              </a:spcAft>
              <a:buClr>
                <a:srgbClr val="000000"/>
              </a:buClr>
              <a:buSzPts val="1400"/>
              <a:buFont typeface="Georgia"/>
              <a:buChar char="➢"/>
            </a:pPr>
            <a:r>
              <a:rPr lang="es" sz="1400">
                <a:solidFill>
                  <a:srgbClr val="000000"/>
                </a:solidFill>
                <a:latin typeface="Georgia"/>
                <a:ea typeface="Georgia"/>
                <a:cs typeface="Georgia"/>
                <a:sym typeface="Georgia"/>
              </a:rPr>
              <a:t>No dividends are paid in that time period. </a:t>
            </a:r>
            <a:endParaRPr sz="1400">
              <a:solidFill>
                <a:srgbClr val="000000"/>
              </a:solidFill>
              <a:latin typeface="Georgia"/>
              <a:ea typeface="Georgia"/>
              <a:cs typeface="Georgia"/>
              <a:sym typeface="Georgia"/>
            </a:endParaRPr>
          </a:p>
          <a:p>
            <a:pPr marL="457200" lvl="0" indent="-317500" algn="just" rtl="0">
              <a:spcBef>
                <a:spcPts val="0"/>
              </a:spcBef>
              <a:spcAft>
                <a:spcPts val="0"/>
              </a:spcAft>
              <a:buClr>
                <a:srgbClr val="000000"/>
              </a:buClr>
              <a:buSzPts val="1400"/>
              <a:buFont typeface="Georgia"/>
              <a:buChar char="➢"/>
            </a:pPr>
            <a:r>
              <a:rPr lang="es" sz="1400">
                <a:solidFill>
                  <a:srgbClr val="000000"/>
                </a:solidFill>
                <a:latin typeface="Georgia"/>
                <a:ea typeface="Georgia"/>
                <a:cs typeface="Georgia"/>
                <a:sym typeface="Georgia"/>
              </a:rPr>
              <a:t>The market is frictionless, thus there are no transaction costs (fees or taxes).</a:t>
            </a:r>
            <a:endParaRPr sz="1400">
              <a:solidFill>
                <a:srgbClr val="000000"/>
              </a:solidFill>
              <a:latin typeface="Georgia"/>
              <a:ea typeface="Georgia"/>
              <a:cs typeface="Georgia"/>
              <a:sym typeface="Georgia"/>
            </a:endParaRPr>
          </a:p>
          <a:p>
            <a:pPr marL="457200" lvl="0" indent="-317500" algn="just" rtl="0">
              <a:spcBef>
                <a:spcPts val="0"/>
              </a:spcBef>
              <a:spcAft>
                <a:spcPts val="0"/>
              </a:spcAft>
              <a:buClr>
                <a:srgbClr val="000000"/>
              </a:buClr>
              <a:buSzPts val="1400"/>
              <a:buFont typeface="Georgia"/>
              <a:buChar char="➢"/>
            </a:pPr>
            <a:r>
              <a:rPr lang="es" sz="1400">
                <a:solidFill>
                  <a:srgbClr val="000000"/>
                </a:solidFill>
                <a:latin typeface="Georgia"/>
                <a:ea typeface="Georgia"/>
                <a:cs typeface="Georgia"/>
                <a:sym typeface="Georgia"/>
              </a:rPr>
              <a:t>The interest rates for borrowing and lending money are equal.</a:t>
            </a:r>
            <a:endParaRPr sz="1400">
              <a:solidFill>
                <a:srgbClr val="000000"/>
              </a:solidFill>
              <a:latin typeface="Georgia"/>
              <a:ea typeface="Georgia"/>
              <a:cs typeface="Georgia"/>
              <a:sym typeface="Georgia"/>
            </a:endParaRPr>
          </a:p>
          <a:p>
            <a:pPr marL="457200" lvl="0" indent="-317500" algn="just" rtl="0">
              <a:spcBef>
                <a:spcPts val="0"/>
              </a:spcBef>
              <a:spcAft>
                <a:spcPts val="0"/>
              </a:spcAft>
              <a:buClr>
                <a:srgbClr val="000000"/>
              </a:buClr>
              <a:buSzPts val="1400"/>
              <a:buFont typeface="Georgia"/>
              <a:buChar char="➢"/>
            </a:pPr>
            <a:r>
              <a:rPr lang="es" sz="1400">
                <a:solidFill>
                  <a:srgbClr val="000000"/>
                </a:solidFill>
                <a:latin typeface="Georgia"/>
                <a:ea typeface="Georgia"/>
                <a:cs typeface="Georgia"/>
                <a:sym typeface="Georgia"/>
              </a:rPr>
              <a:t>All parties have immediate access to any information.</a:t>
            </a:r>
            <a:endParaRPr sz="1400">
              <a:solidFill>
                <a:srgbClr val="000000"/>
              </a:solidFill>
              <a:latin typeface="Georgia"/>
              <a:ea typeface="Georgia"/>
              <a:cs typeface="Georgia"/>
              <a:sym typeface="Georgia"/>
            </a:endParaRPr>
          </a:p>
          <a:p>
            <a:pPr marL="457200" lvl="0" indent="-317500" algn="just" rtl="0">
              <a:spcBef>
                <a:spcPts val="0"/>
              </a:spcBef>
              <a:spcAft>
                <a:spcPts val="0"/>
              </a:spcAft>
              <a:buClr>
                <a:srgbClr val="000000"/>
              </a:buClr>
              <a:buSzPts val="1400"/>
              <a:buFont typeface="Georgia"/>
              <a:buChar char="➢"/>
            </a:pPr>
            <a:r>
              <a:rPr lang="es" sz="1400">
                <a:solidFill>
                  <a:srgbClr val="000000"/>
                </a:solidFill>
                <a:latin typeface="Georgia"/>
                <a:ea typeface="Georgia"/>
                <a:cs typeface="Georgia"/>
                <a:sym typeface="Georgia"/>
              </a:rPr>
              <a:t>All securities and credits are available at any time and any size. </a:t>
            </a:r>
            <a:endParaRPr sz="1400">
              <a:solidFill>
                <a:srgbClr val="000000"/>
              </a:solidFill>
              <a:latin typeface="Georgia"/>
              <a:ea typeface="Georgia"/>
              <a:cs typeface="Georgia"/>
              <a:sym typeface="Georgia"/>
            </a:endParaRPr>
          </a:p>
          <a:p>
            <a:pPr marL="457200" lvl="0" indent="-317500" algn="just" rtl="0">
              <a:spcBef>
                <a:spcPts val="0"/>
              </a:spcBef>
              <a:spcAft>
                <a:spcPts val="0"/>
              </a:spcAft>
              <a:buClr>
                <a:srgbClr val="000000"/>
              </a:buClr>
              <a:buSzPts val="1400"/>
              <a:buFont typeface="Georgia"/>
              <a:buChar char="➢"/>
            </a:pPr>
            <a:r>
              <a:rPr lang="es" sz="1400">
                <a:solidFill>
                  <a:srgbClr val="000000"/>
                </a:solidFill>
                <a:latin typeface="Georgia"/>
                <a:ea typeface="Georgia"/>
                <a:cs typeface="Georgia"/>
                <a:sym typeface="Georgia"/>
              </a:rPr>
              <a:t>There are no arbitrage opportunities.</a:t>
            </a:r>
            <a:endParaRPr sz="1400">
              <a:solidFill>
                <a:srgbClr val="000000"/>
              </a:solidFill>
              <a:latin typeface="Georgia"/>
              <a:ea typeface="Georgia"/>
              <a:cs typeface="Georgia"/>
              <a:sym typeface="Georgia"/>
            </a:endParaRPr>
          </a:p>
        </p:txBody>
      </p:sp>
      <p:sp>
        <p:nvSpPr>
          <p:cNvPr id="73" name="Google Shape;73;p14"/>
          <p:cNvSpPr txBox="1"/>
          <p:nvPr/>
        </p:nvSpPr>
        <p:spPr>
          <a:xfrm>
            <a:off x="166375" y="1050225"/>
            <a:ext cx="3997200" cy="3000000"/>
          </a:xfrm>
          <a:prstGeom prst="rect">
            <a:avLst/>
          </a:prstGeom>
          <a:noFill/>
          <a:ln>
            <a:noFill/>
          </a:ln>
          <a:effectLst>
            <a:outerShdw blurRad="57150" dist="19050" dir="5400000" algn="bl" rotWithShape="0">
              <a:srgbClr val="BF9000">
                <a:alpha val="50000"/>
              </a:srgbClr>
            </a:outerShdw>
          </a:effectLst>
        </p:spPr>
        <p:txBody>
          <a:bodyPr spcFirstLastPara="1" wrap="square" lIns="91425" tIns="91425" rIns="91425" bIns="91425" anchor="t" anchorCtr="0">
            <a:noAutofit/>
          </a:bodyPr>
          <a:lstStyle/>
          <a:p>
            <a:pPr marL="0" lvl="0" indent="0" algn="just" rtl="0">
              <a:spcBef>
                <a:spcPts val="0"/>
              </a:spcBef>
              <a:spcAft>
                <a:spcPts val="0"/>
              </a:spcAft>
              <a:buNone/>
            </a:pPr>
            <a:r>
              <a:rPr lang="es">
                <a:solidFill>
                  <a:srgbClr val="BF9000"/>
                </a:solidFill>
                <a:latin typeface="Georgia"/>
                <a:ea typeface="Georgia"/>
                <a:cs typeface="Georgia"/>
                <a:sym typeface="Georgia"/>
              </a:rPr>
              <a:t>"Up until the time when Black and Scholes came up with their insight, the options world was full of uncertainty and risk. Then, in a moment of tremendous clarity, Black and Scholes realised that two risky positions taken together could effectively eliminate risk itself. In that moment of brilliance they created the most important equation in the modern day finance"</a:t>
            </a:r>
            <a:endParaRPr>
              <a:solidFill>
                <a:srgbClr val="BF9000"/>
              </a:solidFill>
              <a:latin typeface="Georgia"/>
              <a:ea typeface="Georgia"/>
              <a:cs typeface="Georgia"/>
              <a:sym typeface="Georgia"/>
            </a:endParaRPr>
          </a:p>
          <a:p>
            <a:pPr marL="0" lvl="0" indent="0" algn="l" rtl="0">
              <a:spcBef>
                <a:spcPts val="0"/>
              </a:spcBef>
              <a:spcAft>
                <a:spcPts val="0"/>
              </a:spcAft>
              <a:buNone/>
            </a:pPr>
            <a:r>
              <a:rPr lang="es">
                <a:solidFill>
                  <a:srgbClr val="BF9000"/>
                </a:solidFill>
                <a:latin typeface="Georgia"/>
                <a:ea typeface="Georgia"/>
                <a:cs typeface="Georgia"/>
                <a:sym typeface="Georgia"/>
              </a:rPr>
              <a:t>                  </a:t>
            </a:r>
            <a:r>
              <a:rPr lang="es" b="1">
                <a:solidFill>
                  <a:srgbClr val="BF9000"/>
                </a:solidFill>
                <a:latin typeface="Georgia"/>
                <a:ea typeface="Georgia"/>
                <a:cs typeface="Georgia"/>
                <a:sym typeface="Georgia"/>
              </a:rPr>
              <a:t>                                           </a:t>
            </a:r>
            <a:endParaRPr b="1">
              <a:solidFill>
                <a:srgbClr val="BF9000"/>
              </a:solidFill>
              <a:latin typeface="Georgia"/>
              <a:ea typeface="Georgia"/>
              <a:cs typeface="Georgia"/>
              <a:sym typeface="Georgia"/>
            </a:endParaRPr>
          </a:p>
          <a:p>
            <a:pPr marL="2286000" lvl="0" indent="0" algn="l" rtl="0">
              <a:spcBef>
                <a:spcPts val="0"/>
              </a:spcBef>
              <a:spcAft>
                <a:spcPts val="0"/>
              </a:spcAft>
              <a:buNone/>
            </a:pPr>
            <a:r>
              <a:rPr lang="es" b="1">
                <a:solidFill>
                  <a:srgbClr val="BF9000"/>
                </a:solidFill>
                <a:latin typeface="Georgia"/>
                <a:ea typeface="Georgia"/>
                <a:cs typeface="Georgia"/>
                <a:sym typeface="Georgia"/>
              </a:rPr>
              <a:t>         Stan Jonas.</a:t>
            </a:r>
            <a:endParaRPr b="1">
              <a:solidFill>
                <a:srgbClr val="BF9000"/>
              </a:solidFill>
              <a:latin typeface="Georgia"/>
              <a:ea typeface="Georgia"/>
              <a:cs typeface="Georgia"/>
              <a:sym typeface="Georgia"/>
            </a:endParaRPr>
          </a:p>
        </p:txBody>
      </p:sp>
    </p:spTree>
  </p:cSld>
  <p:clrMapOvr>
    <a:masterClrMapping/>
  </p:clrMapOvr>
  <mc:AlternateContent xmlns:mc="http://schemas.openxmlformats.org/markup-compatibility/2006" xmlns:p14="http://schemas.microsoft.com/office/powerpoint/2010/main">
    <mc:Choice Requires="p14">
      <p:transition spd="slow" p14:dur="14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5"/>
          <p:cNvSpPr txBox="1">
            <a:spLocks noGrp="1"/>
          </p:cNvSpPr>
          <p:nvPr>
            <p:ph type="title"/>
          </p:nvPr>
        </p:nvSpPr>
        <p:spPr>
          <a:xfrm>
            <a:off x="311725" y="500925"/>
            <a:ext cx="3706500" cy="743400"/>
          </a:xfrm>
          <a:prstGeom prst="rect">
            <a:avLst/>
          </a:prstGeom>
          <a:effectLst>
            <a:outerShdw blurRad="57150" dist="66675" dir="12300000" algn="bl" rotWithShape="0">
              <a:schemeClr val="lt1">
                <a:alpha val="50000"/>
              </a:schemeClr>
            </a:outerShdw>
          </a:effectLst>
        </p:spPr>
        <p:txBody>
          <a:bodyPr spcFirstLastPara="1" wrap="square" lIns="91425" tIns="91425" rIns="91425" bIns="91425" anchor="t" anchorCtr="0">
            <a:noAutofit/>
          </a:bodyPr>
          <a:lstStyle/>
          <a:p>
            <a:pPr marL="0" lvl="0" indent="0" algn="ctr" rtl="0">
              <a:spcBef>
                <a:spcPts val="0"/>
              </a:spcBef>
              <a:spcAft>
                <a:spcPts val="0"/>
              </a:spcAft>
              <a:buNone/>
            </a:pPr>
            <a:r>
              <a:rPr lang="es"/>
              <a:t>Introduction</a:t>
            </a:r>
            <a:endParaRPr/>
          </a:p>
        </p:txBody>
      </p:sp>
      <p:sp>
        <p:nvSpPr>
          <p:cNvPr id="79" name="Google Shape;79;p15"/>
          <p:cNvSpPr txBox="1">
            <a:spLocks noGrp="1"/>
          </p:cNvSpPr>
          <p:nvPr>
            <p:ph type="body" idx="1"/>
          </p:nvPr>
        </p:nvSpPr>
        <p:spPr>
          <a:xfrm>
            <a:off x="4408700" y="598925"/>
            <a:ext cx="4545900" cy="4098600"/>
          </a:xfrm>
          <a:prstGeom prst="rect">
            <a:avLst/>
          </a:prstGeom>
          <a:noFill/>
          <a:ln>
            <a:noFill/>
          </a:ln>
          <a:effectLst>
            <a:outerShdw blurRad="57150" dist="19050" dir="3420000" algn="bl" rotWithShape="0">
              <a:srgbClr val="000000">
                <a:alpha val="50000"/>
              </a:srgbClr>
            </a:outerShdw>
            <a:reflection dist="38100" dir="5400000" fadeDir="5400012" sy="-100000" algn="bl" rotWithShape="0"/>
          </a:effectLst>
        </p:spPr>
        <p:txBody>
          <a:bodyPr spcFirstLastPara="1" wrap="square" lIns="91425" tIns="91425" rIns="91425" bIns="91425" anchor="t" anchorCtr="0">
            <a:noAutofit/>
          </a:bodyPr>
          <a:lstStyle/>
          <a:p>
            <a:pPr marL="457200" lvl="0" indent="-317500" algn="just" rtl="0">
              <a:spcBef>
                <a:spcPts val="0"/>
              </a:spcBef>
              <a:spcAft>
                <a:spcPts val="0"/>
              </a:spcAft>
              <a:buClr>
                <a:srgbClr val="B7B7B7"/>
              </a:buClr>
              <a:buSzPts val="1400"/>
              <a:buFont typeface="Georgia"/>
              <a:buChar char="➢"/>
            </a:pPr>
            <a:r>
              <a:rPr lang="es" sz="1400">
                <a:solidFill>
                  <a:srgbClr val="B7B7B7"/>
                </a:solidFill>
                <a:latin typeface="Georgia"/>
                <a:ea typeface="Georgia"/>
                <a:cs typeface="Georgia"/>
                <a:sym typeface="Georgia"/>
              </a:rPr>
              <a:t>The price of the underlying derivative follows a Geometric Brownian Motion.  </a:t>
            </a:r>
            <a:endParaRPr sz="1400">
              <a:solidFill>
                <a:srgbClr val="B7B7B7"/>
              </a:solidFill>
              <a:latin typeface="Georgia"/>
              <a:ea typeface="Georgia"/>
              <a:cs typeface="Georgia"/>
              <a:sym typeface="Georgia"/>
            </a:endParaRPr>
          </a:p>
          <a:p>
            <a:pPr marL="457200" lvl="0" indent="-317500" algn="just" rtl="0">
              <a:spcBef>
                <a:spcPts val="0"/>
              </a:spcBef>
              <a:spcAft>
                <a:spcPts val="0"/>
              </a:spcAft>
              <a:buClr>
                <a:srgbClr val="B7B7B7"/>
              </a:buClr>
              <a:buSzPts val="1400"/>
              <a:buFont typeface="Georgia"/>
              <a:buChar char="➢"/>
            </a:pPr>
            <a:r>
              <a:rPr lang="es" sz="1400">
                <a:solidFill>
                  <a:srgbClr val="B7B7B7"/>
                </a:solidFill>
                <a:latin typeface="Georgia"/>
                <a:ea typeface="Georgia"/>
                <a:cs typeface="Georgia"/>
                <a:sym typeface="Georgia"/>
              </a:rPr>
              <a:t>The drift, the volatility and the riskless interest rate are constant.</a:t>
            </a:r>
            <a:endParaRPr sz="1400">
              <a:solidFill>
                <a:srgbClr val="B7B7B7"/>
              </a:solidFill>
              <a:latin typeface="Georgia"/>
              <a:ea typeface="Georgia"/>
              <a:cs typeface="Georgia"/>
              <a:sym typeface="Georgia"/>
            </a:endParaRPr>
          </a:p>
          <a:p>
            <a:pPr marL="457200" lvl="0" indent="-317500" algn="just" rtl="0">
              <a:spcBef>
                <a:spcPts val="0"/>
              </a:spcBef>
              <a:spcAft>
                <a:spcPts val="0"/>
              </a:spcAft>
              <a:buClr>
                <a:srgbClr val="B7B7B7"/>
              </a:buClr>
              <a:buSzPts val="1400"/>
              <a:buFont typeface="Georgia"/>
              <a:buChar char="➢"/>
            </a:pPr>
            <a:r>
              <a:rPr lang="es" sz="1400">
                <a:solidFill>
                  <a:srgbClr val="B7B7B7"/>
                </a:solidFill>
                <a:latin typeface="Georgia"/>
                <a:ea typeface="Georgia"/>
                <a:cs typeface="Georgia"/>
                <a:sym typeface="Georgia"/>
              </a:rPr>
              <a:t>No dividends are paid in that time period. </a:t>
            </a:r>
            <a:endParaRPr sz="1400">
              <a:solidFill>
                <a:srgbClr val="B7B7B7"/>
              </a:solidFill>
              <a:latin typeface="Georgia"/>
              <a:ea typeface="Georgia"/>
              <a:cs typeface="Georgia"/>
              <a:sym typeface="Georgia"/>
            </a:endParaRPr>
          </a:p>
          <a:p>
            <a:pPr marL="457200" lvl="0" indent="-317500" algn="just" rtl="0">
              <a:spcBef>
                <a:spcPts val="0"/>
              </a:spcBef>
              <a:spcAft>
                <a:spcPts val="0"/>
              </a:spcAft>
              <a:buClr>
                <a:srgbClr val="000000"/>
              </a:buClr>
              <a:buSzPts val="1400"/>
              <a:buFont typeface="Georgia"/>
              <a:buChar char="➢"/>
            </a:pPr>
            <a:r>
              <a:rPr lang="es" sz="1400">
                <a:solidFill>
                  <a:srgbClr val="000000"/>
                </a:solidFill>
                <a:latin typeface="Georgia"/>
                <a:ea typeface="Georgia"/>
                <a:cs typeface="Georgia"/>
                <a:sym typeface="Georgia"/>
              </a:rPr>
              <a:t>The market is frictionless, thus there are no transaction costs (fees or taxes).</a:t>
            </a:r>
            <a:endParaRPr sz="1400">
              <a:solidFill>
                <a:srgbClr val="000000"/>
              </a:solidFill>
              <a:latin typeface="Georgia"/>
              <a:ea typeface="Georgia"/>
              <a:cs typeface="Georgia"/>
              <a:sym typeface="Georgia"/>
            </a:endParaRPr>
          </a:p>
          <a:p>
            <a:pPr marL="457200" lvl="0" indent="-317500" algn="just" rtl="0">
              <a:spcBef>
                <a:spcPts val="0"/>
              </a:spcBef>
              <a:spcAft>
                <a:spcPts val="0"/>
              </a:spcAft>
              <a:buClr>
                <a:srgbClr val="B7B7B7"/>
              </a:buClr>
              <a:buSzPts val="1400"/>
              <a:buFont typeface="Georgia"/>
              <a:buChar char="➢"/>
            </a:pPr>
            <a:r>
              <a:rPr lang="es" sz="1400">
                <a:solidFill>
                  <a:srgbClr val="B7B7B7"/>
                </a:solidFill>
                <a:latin typeface="Georgia"/>
                <a:ea typeface="Georgia"/>
                <a:cs typeface="Georgia"/>
                <a:sym typeface="Georgia"/>
              </a:rPr>
              <a:t>The interest rates for borrowing and lending money are equal.</a:t>
            </a:r>
            <a:endParaRPr sz="1400">
              <a:solidFill>
                <a:srgbClr val="B7B7B7"/>
              </a:solidFill>
              <a:latin typeface="Georgia"/>
              <a:ea typeface="Georgia"/>
              <a:cs typeface="Georgia"/>
              <a:sym typeface="Georgia"/>
            </a:endParaRPr>
          </a:p>
          <a:p>
            <a:pPr marL="457200" lvl="0" indent="-317500" algn="just" rtl="0">
              <a:spcBef>
                <a:spcPts val="0"/>
              </a:spcBef>
              <a:spcAft>
                <a:spcPts val="0"/>
              </a:spcAft>
              <a:buClr>
                <a:srgbClr val="B7B7B7"/>
              </a:buClr>
              <a:buSzPts val="1400"/>
              <a:buFont typeface="Georgia"/>
              <a:buChar char="➢"/>
            </a:pPr>
            <a:r>
              <a:rPr lang="es" sz="1400">
                <a:solidFill>
                  <a:srgbClr val="B7B7B7"/>
                </a:solidFill>
                <a:latin typeface="Georgia"/>
                <a:ea typeface="Georgia"/>
                <a:cs typeface="Georgia"/>
                <a:sym typeface="Georgia"/>
              </a:rPr>
              <a:t>All parties have immediate access to any information.</a:t>
            </a:r>
            <a:endParaRPr sz="1400">
              <a:solidFill>
                <a:srgbClr val="B7B7B7"/>
              </a:solidFill>
              <a:latin typeface="Georgia"/>
              <a:ea typeface="Georgia"/>
              <a:cs typeface="Georgia"/>
              <a:sym typeface="Georgia"/>
            </a:endParaRPr>
          </a:p>
          <a:p>
            <a:pPr marL="457200" lvl="0" indent="-317500" algn="just" rtl="0">
              <a:spcBef>
                <a:spcPts val="0"/>
              </a:spcBef>
              <a:spcAft>
                <a:spcPts val="0"/>
              </a:spcAft>
              <a:buClr>
                <a:srgbClr val="B7B7B7"/>
              </a:buClr>
              <a:buSzPts val="1400"/>
              <a:buFont typeface="Georgia"/>
              <a:buChar char="➢"/>
            </a:pPr>
            <a:r>
              <a:rPr lang="es" sz="1400">
                <a:solidFill>
                  <a:srgbClr val="B7B7B7"/>
                </a:solidFill>
                <a:latin typeface="Georgia"/>
                <a:ea typeface="Georgia"/>
                <a:cs typeface="Georgia"/>
                <a:sym typeface="Georgia"/>
              </a:rPr>
              <a:t>All securities and credits are available at any time and any size. </a:t>
            </a:r>
            <a:endParaRPr sz="1400">
              <a:solidFill>
                <a:srgbClr val="B7B7B7"/>
              </a:solidFill>
              <a:latin typeface="Georgia"/>
              <a:ea typeface="Georgia"/>
              <a:cs typeface="Georgia"/>
              <a:sym typeface="Georgia"/>
            </a:endParaRPr>
          </a:p>
          <a:p>
            <a:pPr marL="457200" lvl="0" indent="-317500" algn="just" rtl="0">
              <a:spcBef>
                <a:spcPts val="0"/>
              </a:spcBef>
              <a:spcAft>
                <a:spcPts val="0"/>
              </a:spcAft>
              <a:buClr>
                <a:srgbClr val="B7B7B7"/>
              </a:buClr>
              <a:buSzPts val="1400"/>
              <a:buFont typeface="Georgia"/>
              <a:buChar char="➢"/>
            </a:pPr>
            <a:r>
              <a:rPr lang="es" sz="1400">
                <a:solidFill>
                  <a:srgbClr val="B7B7B7"/>
                </a:solidFill>
                <a:latin typeface="Georgia"/>
                <a:ea typeface="Georgia"/>
                <a:cs typeface="Georgia"/>
                <a:sym typeface="Georgia"/>
              </a:rPr>
              <a:t>There are no arbitrage opportunities.</a:t>
            </a:r>
            <a:endParaRPr sz="1400">
              <a:solidFill>
                <a:srgbClr val="B7B7B7"/>
              </a:solidFill>
              <a:latin typeface="Georgia"/>
              <a:ea typeface="Georgia"/>
              <a:cs typeface="Georgia"/>
              <a:sym typeface="Georgia"/>
            </a:endParaRPr>
          </a:p>
        </p:txBody>
      </p:sp>
      <p:sp>
        <p:nvSpPr>
          <p:cNvPr id="80" name="Google Shape;80;p15"/>
          <p:cNvSpPr txBox="1"/>
          <p:nvPr/>
        </p:nvSpPr>
        <p:spPr>
          <a:xfrm>
            <a:off x="166375" y="1050225"/>
            <a:ext cx="3997200" cy="3000000"/>
          </a:xfrm>
          <a:prstGeom prst="rect">
            <a:avLst/>
          </a:prstGeom>
          <a:noFill/>
          <a:ln>
            <a:noFill/>
          </a:ln>
          <a:effectLst>
            <a:outerShdw blurRad="57150" dist="19050" dir="5400000" algn="bl" rotWithShape="0">
              <a:srgbClr val="BF9000">
                <a:alpha val="50000"/>
              </a:srgbClr>
            </a:outerShdw>
          </a:effectLst>
        </p:spPr>
        <p:txBody>
          <a:bodyPr spcFirstLastPara="1" wrap="square" lIns="91425" tIns="91425" rIns="91425" bIns="91425" anchor="t" anchorCtr="0">
            <a:noAutofit/>
          </a:bodyPr>
          <a:lstStyle/>
          <a:p>
            <a:pPr marL="0" lvl="0" indent="0" algn="just" rtl="0">
              <a:spcBef>
                <a:spcPts val="0"/>
              </a:spcBef>
              <a:spcAft>
                <a:spcPts val="0"/>
              </a:spcAft>
              <a:buNone/>
            </a:pPr>
            <a:r>
              <a:rPr lang="es">
                <a:solidFill>
                  <a:srgbClr val="BF9000"/>
                </a:solidFill>
                <a:latin typeface="Georgia"/>
                <a:ea typeface="Georgia"/>
                <a:cs typeface="Georgia"/>
                <a:sym typeface="Georgia"/>
              </a:rPr>
              <a:t>"Up until the time when Black and Scholes came up with their insight, the options world was full of uncertainty and risk. Then, in a moment of tremendous clarity, Black and Scholes realised that two risky positions taken together could effectively eliminate risk itself. In that moment of brilliance they created the most important equation in the modern day finance"</a:t>
            </a:r>
            <a:endParaRPr>
              <a:solidFill>
                <a:srgbClr val="BF9000"/>
              </a:solidFill>
              <a:latin typeface="Georgia"/>
              <a:ea typeface="Georgia"/>
              <a:cs typeface="Georgia"/>
              <a:sym typeface="Georgia"/>
            </a:endParaRPr>
          </a:p>
          <a:p>
            <a:pPr marL="0" lvl="0" indent="0" algn="l" rtl="0">
              <a:spcBef>
                <a:spcPts val="0"/>
              </a:spcBef>
              <a:spcAft>
                <a:spcPts val="0"/>
              </a:spcAft>
              <a:buNone/>
            </a:pPr>
            <a:r>
              <a:rPr lang="es">
                <a:solidFill>
                  <a:srgbClr val="BF9000"/>
                </a:solidFill>
                <a:latin typeface="Georgia"/>
                <a:ea typeface="Georgia"/>
                <a:cs typeface="Georgia"/>
                <a:sym typeface="Georgia"/>
              </a:rPr>
              <a:t>                  </a:t>
            </a:r>
            <a:r>
              <a:rPr lang="es" b="1">
                <a:solidFill>
                  <a:srgbClr val="BF9000"/>
                </a:solidFill>
                <a:latin typeface="Georgia"/>
                <a:ea typeface="Georgia"/>
                <a:cs typeface="Georgia"/>
                <a:sym typeface="Georgia"/>
              </a:rPr>
              <a:t>                                           </a:t>
            </a:r>
            <a:endParaRPr b="1">
              <a:solidFill>
                <a:srgbClr val="BF9000"/>
              </a:solidFill>
              <a:latin typeface="Georgia"/>
              <a:ea typeface="Georgia"/>
              <a:cs typeface="Georgia"/>
              <a:sym typeface="Georgia"/>
            </a:endParaRPr>
          </a:p>
          <a:p>
            <a:pPr marL="2286000" lvl="0" indent="0" algn="l" rtl="0">
              <a:spcBef>
                <a:spcPts val="0"/>
              </a:spcBef>
              <a:spcAft>
                <a:spcPts val="0"/>
              </a:spcAft>
              <a:buNone/>
            </a:pPr>
            <a:r>
              <a:rPr lang="es" b="1">
                <a:solidFill>
                  <a:srgbClr val="BF9000"/>
                </a:solidFill>
                <a:latin typeface="Georgia"/>
                <a:ea typeface="Georgia"/>
                <a:cs typeface="Georgia"/>
                <a:sym typeface="Georgia"/>
              </a:rPr>
              <a:t>         Stan Jonas.</a:t>
            </a:r>
            <a:endParaRPr b="1">
              <a:solidFill>
                <a:srgbClr val="BF9000"/>
              </a:solidFill>
              <a:latin typeface="Georgia"/>
              <a:ea typeface="Georgia"/>
              <a:cs typeface="Georgia"/>
              <a:sym typeface="Georgia"/>
            </a:endParaRPr>
          </a:p>
        </p:txBody>
      </p:sp>
    </p:spTree>
  </p:cSld>
  <p:clrMapOvr>
    <a:masterClrMapping/>
  </p:clrMapOvr>
  <mc:AlternateContent xmlns:mc="http://schemas.openxmlformats.org/markup-compatibility/2006" xmlns:p14="http://schemas.microsoft.com/office/powerpoint/2010/main">
    <mc:Choice Requires="p14">
      <p:transition spd="med" p14:dur="6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6"/>
          <p:cNvSpPr txBox="1">
            <a:spLocks noGrp="1"/>
          </p:cNvSpPr>
          <p:nvPr>
            <p:ph type="title"/>
          </p:nvPr>
        </p:nvSpPr>
        <p:spPr>
          <a:xfrm>
            <a:off x="0" y="167675"/>
            <a:ext cx="4301100" cy="1103400"/>
          </a:xfrm>
          <a:prstGeom prst="rect">
            <a:avLst/>
          </a:prstGeom>
          <a:effectLst>
            <a:outerShdw blurRad="42863" dist="47625" dir="12480000" algn="bl" rotWithShape="0">
              <a:srgbClr val="FFFFFF">
                <a:alpha val="50000"/>
              </a:srgbClr>
            </a:outerShdw>
          </a:effectLst>
        </p:spPr>
        <p:txBody>
          <a:bodyPr spcFirstLastPara="1" wrap="square" lIns="91425" tIns="91425" rIns="91425" bIns="91425" anchor="t" anchorCtr="0">
            <a:noAutofit/>
          </a:bodyPr>
          <a:lstStyle/>
          <a:p>
            <a:pPr marL="0" lvl="0" indent="0" algn="ctr" rtl="0">
              <a:spcBef>
                <a:spcPts val="0"/>
              </a:spcBef>
              <a:spcAft>
                <a:spcPts val="0"/>
              </a:spcAft>
              <a:buNone/>
            </a:pPr>
            <a:r>
              <a:rPr lang="es"/>
              <a:t>Black Scholes</a:t>
            </a:r>
            <a:endParaRPr/>
          </a:p>
          <a:p>
            <a:pPr marL="0" lvl="0" indent="0" algn="ctr" rtl="0">
              <a:spcBef>
                <a:spcPts val="0"/>
              </a:spcBef>
              <a:spcAft>
                <a:spcPts val="0"/>
              </a:spcAft>
              <a:buNone/>
            </a:pPr>
            <a:r>
              <a:rPr lang="es"/>
              <a:t> Model </a:t>
            </a:r>
            <a:endParaRPr/>
          </a:p>
        </p:txBody>
      </p:sp>
      <p:grpSp>
        <p:nvGrpSpPr>
          <p:cNvPr id="86" name="Google Shape;86;p16"/>
          <p:cNvGrpSpPr/>
          <p:nvPr/>
        </p:nvGrpSpPr>
        <p:grpSpPr>
          <a:xfrm>
            <a:off x="4422050" y="331225"/>
            <a:ext cx="4531200" cy="4336925"/>
            <a:chOff x="4422050" y="102625"/>
            <a:chExt cx="4531200" cy="4336925"/>
          </a:xfrm>
        </p:grpSpPr>
        <p:sp>
          <p:nvSpPr>
            <p:cNvPr id="87" name="Google Shape;87;p16"/>
            <p:cNvSpPr txBox="1"/>
            <p:nvPr/>
          </p:nvSpPr>
          <p:spPr>
            <a:xfrm>
              <a:off x="4422050" y="1075950"/>
              <a:ext cx="4301100" cy="571500"/>
            </a:xfrm>
            <a:prstGeom prst="rect">
              <a:avLst/>
            </a:prstGeom>
            <a:noFill/>
            <a:ln>
              <a:noFill/>
            </a:ln>
            <a:effectLst>
              <a:outerShdw blurRad="57150" dist="19050" dir="5400000" algn="bl" rotWithShape="0">
                <a:srgbClr val="000000">
                  <a:alpha val="50000"/>
                </a:srgbClr>
              </a:outerShdw>
            </a:effectLst>
          </p:spPr>
          <p:txBody>
            <a:bodyPr spcFirstLastPara="1" wrap="square" lIns="91425" tIns="91425" rIns="91425" bIns="91425" anchor="t" anchorCtr="0">
              <a:noAutofit/>
            </a:bodyPr>
            <a:lstStyle/>
            <a:p>
              <a:pPr marL="0" lvl="0" indent="0" algn="l" rtl="0">
                <a:spcBef>
                  <a:spcPts val="0"/>
                </a:spcBef>
                <a:spcAft>
                  <a:spcPts val="0"/>
                </a:spcAft>
                <a:buNone/>
              </a:pPr>
              <a:r>
                <a:rPr lang="es">
                  <a:latin typeface="Georgia"/>
                  <a:ea typeface="Georgia"/>
                  <a:cs typeface="Georgia"/>
                  <a:sym typeface="Georgia"/>
                </a:rPr>
                <a:t>A portfolio with:</a:t>
              </a:r>
              <a:endParaRPr>
                <a:latin typeface="Georgia"/>
                <a:ea typeface="Georgia"/>
                <a:cs typeface="Georgia"/>
                <a:sym typeface="Georgia"/>
              </a:endParaRPr>
            </a:p>
          </p:txBody>
        </p:sp>
        <p:sp>
          <p:nvSpPr>
            <p:cNvPr id="88" name="Google Shape;88;p16"/>
            <p:cNvSpPr txBox="1"/>
            <p:nvPr/>
          </p:nvSpPr>
          <p:spPr>
            <a:xfrm>
              <a:off x="4852225" y="848025"/>
              <a:ext cx="3259500" cy="445800"/>
            </a:xfrm>
            <a:prstGeom prst="rect">
              <a:avLst/>
            </a:prstGeom>
            <a:noFill/>
            <a:ln>
              <a:noFill/>
            </a:ln>
            <a:effectLst>
              <a:outerShdw blurRad="57150" dist="19050" dir="5400000" algn="bl" rotWithShape="0">
                <a:srgbClr val="000000">
                  <a:alpha val="50000"/>
                </a:srgbClr>
              </a:outerShdw>
            </a:effectLst>
          </p:spPr>
          <p:txBody>
            <a:bodyPr spcFirstLastPara="1" wrap="square" lIns="91425" tIns="91425" rIns="91425" bIns="91425" anchor="t" anchorCtr="0">
              <a:noAutofit/>
            </a:bodyPr>
            <a:lstStyle/>
            <a:p>
              <a:pPr marL="0" lvl="0" indent="0" algn="l" rtl="0">
                <a:spcBef>
                  <a:spcPts val="0"/>
                </a:spcBef>
                <a:spcAft>
                  <a:spcPts val="0"/>
                </a:spcAft>
                <a:buNone/>
              </a:pPr>
              <a:endParaRPr>
                <a:latin typeface="Georgia"/>
                <a:ea typeface="Georgia"/>
                <a:cs typeface="Georgia"/>
                <a:sym typeface="Georgia"/>
              </a:endParaRPr>
            </a:p>
          </p:txBody>
        </p:sp>
        <p:pic>
          <p:nvPicPr>
            <p:cNvPr id="89" name="Google Shape;89;p16" descr="dP_t = \theta_1 dF_t + \theta_2 dS_t  " title="MathEquation,#000000"/>
            <p:cNvPicPr preferRelativeResize="0"/>
            <p:nvPr/>
          </p:nvPicPr>
          <p:blipFill>
            <a:blip r:embed="rId3">
              <a:alphaModFix/>
            </a:blip>
            <a:stretch>
              <a:fillRect/>
            </a:stretch>
          </p:blipFill>
          <p:spPr>
            <a:xfrm>
              <a:off x="5751038" y="1510200"/>
              <a:ext cx="1461886" cy="168125"/>
            </a:xfrm>
            <a:prstGeom prst="rect">
              <a:avLst/>
            </a:prstGeom>
            <a:noFill/>
            <a:ln>
              <a:noFill/>
            </a:ln>
          </p:spPr>
        </p:pic>
        <p:pic>
          <p:nvPicPr>
            <p:cNvPr id="90" name="Google Shape;90;p16" descr="dS_t = \mu S_t dt + \sigma S_t dW_t " title="MathEquation,#000000"/>
            <p:cNvPicPr preferRelativeResize="0"/>
            <p:nvPr/>
          </p:nvPicPr>
          <p:blipFill>
            <a:blip r:embed="rId4">
              <a:alphaModFix/>
            </a:blip>
            <a:stretch>
              <a:fillRect/>
            </a:stretch>
          </p:blipFill>
          <p:spPr>
            <a:xfrm>
              <a:off x="5884625" y="858225"/>
              <a:ext cx="1528338" cy="168125"/>
            </a:xfrm>
            <a:prstGeom prst="rect">
              <a:avLst/>
            </a:prstGeom>
            <a:noFill/>
            <a:ln>
              <a:noFill/>
            </a:ln>
          </p:spPr>
        </p:pic>
        <p:sp>
          <p:nvSpPr>
            <p:cNvPr id="91" name="Google Shape;91;p16"/>
            <p:cNvSpPr txBox="1"/>
            <p:nvPr/>
          </p:nvSpPr>
          <p:spPr>
            <a:xfrm>
              <a:off x="4498250" y="102625"/>
              <a:ext cx="4455000" cy="571500"/>
            </a:xfrm>
            <a:prstGeom prst="rect">
              <a:avLst/>
            </a:prstGeom>
            <a:noFill/>
            <a:ln>
              <a:noFill/>
            </a:ln>
            <a:effectLst>
              <a:outerShdw blurRad="57150" dist="19050" dir="5400000" algn="bl" rotWithShape="0">
                <a:srgbClr val="000000">
                  <a:alpha val="50000"/>
                </a:srgbClr>
              </a:outerShdw>
            </a:effectLst>
          </p:spPr>
          <p:txBody>
            <a:bodyPr spcFirstLastPara="1" wrap="square" lIns="91425" tIns="91425" rIns="91425" bIns="91425" anchor="t" anchorCtr="0">
              <a:noAutofit/>
            </a:bodyPr>
            <a:lstStyle/>
            <a:p>
              <a:pPr marL="0" lvl="0" indent="0" algn="just" rtl="0">
                <a:spcBef>
                  <a:spcPts val="0"/>
                </a:spcBef>
                <a:spcAft>
                  <a:spcPts val="0"/>
                </a:spcAft>
                <a:buNone/>
              </a:pPr>
              <a:r>
                <a:rPr lang="es">
                  <a:latin typeface="Georgia"/>
                  <a:ea typeface="Georgia"/>
                  <a:cs typeface="Georgia"/>
                  <a:sym typeface="Georgia"/>
                </a:rPr>
                <a:t>The price of the underlying derivative follows a </a:t>
              </a:r>
              <a:r>
                <a:rPr lang="es" b="1" u="sng">
                  <a:latin typeface="Georgia"/>
                  <a:ea typeface="Georgia"/>
                  <a:cs typeface="Georgia"/>
                  <a:sym typeface="Georgia"/>
                </a:rPr>
                <a:t>continuos</a:t>
              </a:r>
              <a:r>
                <a:rPr lang="es">
                  <a:latin typeface="Georgia"/>
                  <a:ea typeface="Georgia"/>
                  <a:cs typeface="Georgia"/>
                  <a:sym typeface="Georgia"/>
                </a:rPr>
                <a:t> Geometric Brownian motion:</a:t>
              </a:r>
              <a:endParaRPr>
                <a:latin typeface="Georgia"/>
                <a:ea typeface="Georgia"/>
                <a:cs typeface="Georgia"/>
                <a:sym typeface="Georgia"/>
              </a:endParaRPr>
            </a:p>
          </p:txBody>
        </p:sp>
        <p:sp>
          <p:nvSpPr>
            <p:cNvPr id="92" name="Google Shape;92;p16"/>
            <p:cNvSpPr txBox="1"/>
            <p:nvPr/>
          </p:nvSpPr>
          <p:spPr>
            <a:xfrm>
              <a:off x="4498250" y="1761750"/>
              <a:ext cx="4301100" cy="571500"/>
            </a:xfrm>
            <a:prstGeom prst="rect">
              <a:avLst/>
            </a:prstGeom>
            <a:noFill/>
            <a:ln>
              <a:noFill/>
            </a:ln>
            <a:effectLst>
              <a:outerShdw blurRad="57150" dist="19050" dir="5400000" algn="bl" rotWithShape="0">
                <a:srgbClr val="000000">
                  <a:alpha val="50000"/>
                </a:srgbClr>
              </a:outerShdw>
            </a:effectLst>
          </p:spPr>
          <p:txBody>
            <a:bodyPr spcFirstLastPara="1" wrap="square" lIns="91425" tIns="91425" rIns="91425" bIns="91425" anchor="t" anchorCtr="0">
              <a:noAutofit/>
            </a:bodyPr>
            <a:lstStyle/>
            <a:p>
              <a:pPr marL="0" lvl="0" indent="0" algn="l" rtl="0">
                <a:spcBef>
                  <a:spcPts val="0"/>
                </a:spcBef>
                <a:spcAft>
                  <a:spcPts val="0"/>
                </a:spcAft>
                <a:buNone/>
              </a:pPr>
              <a:r>
                <a:rPr lang="es" b="1" u="sng">
                  <a:latin typeface="Georgia"/>
                  <a:ea typeface="Georgia"/>
                  <a:cs typeface="Georgia"/>
                  <a:sym typeface="Georgia"/>
                </a:rPr>
                <a:t>Continuos</a:t>
              </a:r>
              <a:r>
                <a:rPr lang="es" b="1">
                  <a:latin typeface="Georgia"/>
                  <a:ea typeface="Georgia"/>
                  <a:cs typeface="Georgia"/>
                  <a:sym typeface="Georgia"/>
                </a:rPr>
                <a:t> </a:t>
              </a:r>
              <a:r>
                <a:rPr lang="es">
                  <a:latin typeface="Georgia"/>
                  <a:ea typeface="Georgia"/>
                  <a:cs typeface="Georgia"/>
                  <a:sym typeface="Georgia"/>
                </a:rPr>
                <a:t>hedging is achieved if and only if:</a:t>
              </a:r>
              <a:endParaRPr>
                <a:latin typeface="Georgia"/>
                <a:ea typeface="Georgia"/>
                <a:cs typeface="Georgia"/>
                <a:sym typeface="Georgia"/>
              </a:endParaRPr>
            </a:p>
          </p:txBody>
        </p:sp>
        <p:pic>
          <p:nvPicPr>
            <p:cNvPr id="93" name="Google Shape;93;p16" descr="\frac{\theta_2}{\theta_1}= -\frac{\partial F}{\partial S}" title="MathEquation,#000000"/>
            <p:cNvPicPr preferRelativeResize="0"/>
            <p:nvPr/>
          </p:nvPicPr>
          <p:blipFill>
            <a:blip r:embed="rId5">
              <a:alphaModFix/>
            </a:blip>
            <a:stretch>
              <a:fillRect/>
            </a:stretch>
          </p:blipFill>
          <p:spPr>
            <a:xfrm>
              <a:off x="6023800" y="2162175"/>
              <a:ext cx="916350" cy="361950"/>
            </a:xfrm>
            <a:prstGeom prst="rect">
              <a:avLst/>
            </a:prstGeom>
            <a:noFill/>
            <a:ln>
              <a:noFill/>
            </a:ln>
          </p:spPr>
        </p:pic>
        <p:sp>
          <p:nvSpPr>
            <p:cNvPr id="94" name="Google Shape;94;p16"/>
            <p:cNvSpPr txBox="1"/>
            <p:nvPr/>
          </p:nvSpPr>
          <p:spPr>
            <a:xfrm>
              <a:off x="4498250" y="2523750"/>
              <a:ext cx="4455000" cy="361800"/>
            </a:xfrm>
            <a:prstGeom prst="rect">
              <a:avLst/>
            </a:prstGeom>
            <a:noFill/>
            <a:ln>
              <a:noFill/>
            </a:ln>
            <a:effectLst>
              <a:outerShdw blurRad="57150" dist="19050" dir="5400000" algn="bl" rotWithShape="0">
                <a:srgbClr val="000000">
                  <a:alpha val="50000"/>
                </a:srgbClr>
              </a:outerShdw>
            </a:effectLst>
          </p:spPr>
          <p:txBody>
            <a:bodyPr spcFirstLastPara="1" wrap="square" lIns="91425" tIns="91425" rIns="91425" bIns="91425" anchor="t" anchorCtr="0">
              <a:noAutofit/>
            </a:bodyPr>
            <a:lstStyle/>
            <a:p>
              <a:pPr marL="0" lvl="0" indent="0" algn="l" rtl="0">
                <a:spcBef>
                  <a:spcPts val="0"/>
                </a:spcBef>
                <a:spcAft>
                  <a:spcPts val="0"/>
                </a:spcAft>
                <a:buNone/>
              </a:pPr>
              <a:r>
                <a:rPr lang="es">
                  <a:latin typeface="Georgia"/>
                  <a:ea typeface="Georgia"/>
                  <a:cs typeface="Georgia"/>
                  <a:sym typeface="Georgia"/>
                </a:rPr>
                <a:t>This ideas yields to the very well known BS equation:</a:t>
              </a:r>
              <a:endParaRPr>
                <a:latin typeface="Georgia"/>
                <a:ea typeface="Georgia"/>
                <a:cs typeface="Georgia"/>
                <a:sym typeface="Georgia"/>
              </a:endParaRPr>
            </a:p>
          </p:txBody>
        </p:sp>
        <p:pic>
          <p:nvPicPr>
            <p:cNvPr id="95" name="Google Shape;95;p16" descr="  \frac{\partial F}{\partial t}+ \frac{1}{2} \sigma^2_t \frac{\partial^2 F}{\partial S^2}    +  r\frac{\partial F}{\partial S}S_t  -r F =0" title="MathEquation,#000000"/>
            <p:cNvPicPr preferRelativeResize="0"/>
            <p:nvPr/>
          </p:nvPicPr>
          <p:blipFill>
            <a:blip r:embed="rId6">
              <a:alphaModFix/>
            </a:blip>
            <a:stretch>
              <a:fillRect/>
            </a:stretch>
          </p:blipFill>
          <p:spPr>
            <a:xfrm>
              <a:off x="5116186" y="2967825"/>
              <a:ext cx="2731588" cy="361950"/>
            </a:xfrm>
            <a:prstGeom prst="rect">
              <a:avLst/>
            </a:prstGeom>
            <a:noFill/>
            <a:ln>
              <a:noFill/>
            </a:ln>
          </p:spPr>
        </p:pic>
        <p:sp>
          <p:nvSpPr>
            <p:cNvPr id="96" name="Google Shape;96;p16"/>
            <p:cNvSpPr txBox="1"/>
            <p:nvPr/>
          </p:nvSpPr>
          <p:spPr>
            <a:xfrm>
              <a:off x="4498250" y="3361950"/>
              <a:ext cx="4455000" cy="361800"/>
            </a:xfrm>
            <a:prstGeom prst="rect">
              <a:avLst/>
            </a:prstGeom>
            <a:noFill/>
            <a:ln>
              <a:noFill/>
            </a:ln>
            <a:effectLst>
              <a:outerShdw blurRad="57150" dist="19050" dir="5400000" algn="bl" rotWithShape="0">
                <a:srgbClr val="000000">
                  <a:alpha val="50000"/>
                </a:srgbClr>
              </a:outerShdw>
            </a:effectLst>
          </p:spPr>
          <p:txBody>
            <a:bodyPr spcFirstLastPara="1" wrap="square" lIns="91425" tIns="91425" rIns="91425" bIns="91425" anchor="t" anchorCtr="0">
              <a:noAutofit/>
            </a:bodyPr>
            <a:lstStyle/>
            <a:p>
              <a:pPr marL="0" lvl="0" indent="0" algn="l" rtl="0">
                <a:spcBef>
                  <a:spcPts val="0"/>
                </a:spcBef>
                <a:spcAft>
                  <a:spcPts val="0"/>
                </a:spcAft>
                <a:buNone/>
              </a:pPr>
              <a:r>
                <a:rPr lang="es">
                  <a:latin typeface="Georgia"/>
                  <a:ea typeface="Georgia"/>
                  <a:cs typeface="Georgia"/>
                  <a:sym typeface="Georgia"/>
                </a:rPr>
                <a:t>The initial and boundary condition to this </a:t>
              </a:r>
              <a:r>
                <a:rPr lang="es" i="1">
                  <a:latin typeface="Georgia"/>
                  <a:ea typeface="Georgia"/>
                  <a:cs typeface="Georgia"/>
                  <a:sym typeface="Georgia"/>
                </a:rPr>
                <a:t>pde</a:t>
              </a:r>
              <a:r>
                <a:rPr lang="es">
                  <a:latin typeface="Georgia"/>
                  <a:ea typeface="Georgia"/>
                  <a:cs typeface="Georgia"/>
                  <a:sym typeface="Georgia"/>
                </a:rPr>
                <a:t> are:</a:t>
              </a:r>
              <a:endParaRPr>
                <a:latin typeface="Georgia"/>
                <a:ea typeface="Georgia"/>
                <a:cs typeface="Georgia"/>
                <a:sym typeface="Georgia"/>
              </a:endParaRPr>
            </a:p>
          </p:txBody>
        </p:sp>
        <p:pic>
          <p:nvPicPr>
            <p:cNvPr id="97" name="Google Shape;97;p16" descr="\left\{&#10;\begin{array}{l}&#10;    \displaystyle&#10;    C_T = max(S_T-K,0)\,\,\, \textrm{for}\,\,\, 0\leq S_T&lt;\infty  \\&#10;    \displaystyle&#10;     C_t(0) = 0 \,\,\, \textrm{for}\,\,\, 0\leq t\leq T \\&#10;    \displaystyle&#10;     C_t(S_t) \sim S_t\,\,\, \textrm{as}\,\,\, S_t\rightarrow\infty\,\,\, \textrm{for}\,\,\, 0\leq t\leq T&#10;\end{array}\right." title="MathEquation,#000000"/>
            <p:cNvPicPr preferRelativeResize="0"/>
            <p:nvPr/>
          </p:nvPicPr>
          <p:blipFill>
            <a:blip r:embed="rId7">
              <a:alphaModFix/>
            </a:blip>
            <a:stretch>
              <a:fillRect/>
            </a:stretch>
          </p:blipFill>
          <p:spPr>
            <a:xfrm>
              <a:off x="5255450" y="3804550"/>
              <a:ext cx="2702128" cy="635000"/>
            </a:xfrm>
            <a:prstGeom prst="rect">
              <a:avLst/>
            </a:prstGeom>
            <a:noFill/>
            <a:ln>
              <a:noFill/>
            </a:ln>
          </p:spPr>
        </p:pic>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grpSp>
        <p:nvGrpSpPr>
          <p:cNvPr id="102" name="Google Shape;102;p17"/>
          <p:cNvGrpSpPr/>
          <p:nvPr/>
        </p:nvGrpSpPr>
        <p:grpSpPr>
          <a:xfrm>
            <a:off x="4498250" y="1245625"/>
            <a:ext cx="4455000" cy="2538500"/>
            <a:chOff x="4650650" y="1245625"/>
            <a:chExt cx="4455000" cy="2538500"/>
          </a:xfrm>
        </p:grpSpPr>
        <p:grpSp>
          <p:nvGrpSpPr>
            <p:cNvPr id="103" name="Google Shape;103;p17"/>
            <p:cNvGrpSpPr/>
            <p:nvPr/>
          </p:nvGrpSpPr>
          <p:grpSpPr>
            <a:xfrm>
              <a:off x="4650650" y="1245625"/>
              <a:ext cx="4455000" cy="1944725"/>
              <a:chOff x="4498250" y="102625"/>
              <a:chExt cx="4455000" cy="1944725"/>
            </a:xfrm>
          </p:grpSpPr>
          <p:sp>
            <p:nvSpPr>
              <p:cNvPr id="104" name="Google Shape;104;p17"/>
              <p:cNvSpPr txBox="1"/>
              <p:nvPr/>
            </p:nvSpPr>
            <p:spPr>
              <a:xfrm>
                <a:off x="4498250" y="847350"/>
                <a:ext cx="4301100" cy="361800"/>
              </a:xfrm>
              <a:prstGeom prst="rect">
                <a:avLst/>
              </a:prstGeom>
              <a:noFill/>
              <a:ln>
                <a:noFill/>
              </a:ln>
              <a:effectLst>
                <a:outerShdw blurRad="57150" dist="19050" dir="5400000" algn="bl" rotWithShape="0">
                  <a:srgbClr val="000000">
                    <a:alpha val="50000"/>
                  </a:srgbClr>
                </a:outerShdw>
              </a:effectLst>
            </p:spPr>
            <p:txBody>
              <a:bodyPr spcFirstLastPara="1" wrap="square" lIns="91425" tIns="91425" rIns="91425" bIns="91425" anchor="t" anchorCtr="0">
                <a:noAutofit/>
              </a:bodyPr>
              <a:lstStyle/>
              <a:p>
                <a:pPr marL="0" lvl="0" indent="0" algn="l" rtl="0">
                  <a:spcBef>
                    <a:spcPts val="0"/>
                  </a:spcBef>
                  <a:spcAft>
                    <a:spcPts val="0"/>
                  </a:spcAft>
                  <a:buNone/>
                </a:pPr>
                <a:r>
                  <a:rPr lang="es">
                    <a:latin typeface="Georgia"/>
                    <a:ea typeface="Georgia"/>
                    <a:cs typeface="Georgia"/>
                    <a:sym typeface="Georgia"/>
                  </a:rPr>
                  <a:t>where </a:t>
                </a:r>
                <a:r>
                  <a:rPr lang="es" i="1">
                    <a:latin typeface="Georgia"/>
                    <a:ea typeface="Georgia"/>
                    <a:cs typeface="Georgia"/>
                    <a:sym typeface="Georgia"/>
                  </a:rPr>
                  <a:t>N</a:t>
                </a:r>
                <a:r>
                  <a:rPr lang="es">
                    <a:latin typeface="Georgia"/>
                    <a:ea typeface="Georgia"/>
                    <a:cs typeface="Georgia"/>
                    <a:sym typeface="Georgia"/>
                  </a:rPr>
                  <a:t> is the </a:t>
                </a:r>
                <a:r>
                  <a:rPr lang="es" i="1">
                    <a:latin typeface="Georgia"/>
                    <a:ea typeface="Georgia"/>
                    <a:cs typeface="Georgia"/>
                    <a:sym typeface="Georgia"/>
                  </a:rPr>
                  <a:t>cmf </a:t>
                </a:r>
                <a:r>
                  <a:rPr lang="es">
                    <a:latin typeface="Georgia"/>
                    <a:ea typeface="Georgia"/>
                    <a:cs typeface="Georgia"/>
                    <a:sym typeface="Georgia"/>
                  </a:rPr>
                  <a:t>of the normal distribution:</a:t>
                </a:r>
                <a:endParaRPr>
                  <a:latin typeface="Georgia"/>
                  <a:ea typeface="Georgia"/>
                  <a:cs typeface="Georgia"/>
                  <a:sym typeface="Georgia"/>
                </a:endParaRPr>
              </a:p>
            </p:txBody>
          </p:sp>
          <p:sp>
            <p:nvSpPr>
              <p:cNvPr id="105" name="Google Shape;105;p17"/>
              <p:cNvSpPr txBox="1"/>
              <p:nvPr/>
            </p:nvSpPr>
            <p:spPr>
              <a:xfrm>
                <a:off x="4498250" y="102625"/>
                <a:ext cx="4455000" cy="571500"/>
              </a:xfrm>
              <a:prstGeom prst="rect">
                <a:avLst/>
              </a:prstGeom>
              <a:noFill/>
              <a:ln>
                <a:noFill/>
              </a:ln>
              <a:effectLst>
                <a:outerShdw blurRad="57150" dist="19050" dir="5400000" algn="bl" rotWithShape="0">
                  <a:srgbClr val="000000">
                    <a:alpha val="50000"/>
                  </a:srgbClr>
                </a:outerShdw>
              </a:effectLst>
            </p:spPr>
            <p:txBody>
              <a:bodyPr spcFirstLastPara="1" wrap="square" lIns="91425" tIns="91425" rIns="91425" bIns="91425" anchor="t" anchorCtr="0">
                <a:noAutofit/>
              </a:bodyPr>
              <a:lstStyle/>
              <a:p>
                <a:pPr marL="0" lvl="0" indent="0" algn="just" rtl="0">
                  <a:spcBef>
                    <a:spcPts val="0"/>
                  </a:spcBef>
                  <a:spcAft>
                    <a:spcPts val="0"/>
                  </a:spcAft>
                  <a:buNone/>
                </a:pPr>
                <a:r>
                  <a:rPr lang="es">
                    <a:latin typeface="Georgia"/>
                    <a:ea typeface="Georgia"/>
                    <a:cs typeface="Georgia"/>
                    <a:sym typeface="Georgia"/>
                  </a:rPr>
                  <a:t>The solution to this pde can be written as:</a:t>
                </a:r>
                <a:endParaRPr>
                  <a:latin typeface="Georgia"/>
                  <a:ea typeface="Georgia"/>
                  <a:cs typeface="Georgia"/>
                  <a:sym typeface="Georgia"/>
                </a:endParaRPr>
              </a:p>
            </p:txBody>
          </p:sp>
          <p:sp>
            <p:nvSpPr>
              <p:cNvPr id="106" name="Google Shape;106;p17"/>
              <p:cNvSpPr txBox="1"/>
              <p:nvPr/>
            </p:nvSpPr>
            <p:spPr>
              <a:xfrm>
                <a:off x="4498250" y="1685550"/>
                <a:ext cx="4455000" cy="361800"/>
              </a:xfrm>
              <a:prstGeom prst="rect">
                <a:avLst/>
              </a:prstGeom>
              <a:noFill/>
              <a:ln>
                <a:noFill/>
              </a:ln>
              <a:effectLst>
                <a:outerShdw blurRad="57150" dist="19050" dir="5400000" algn="bl" rotWithShape="0">
                  <a:srgbClr val="000000">
                    <a:alpha val="50000"/>
                  </a:srgbClr>
                </a:outerShdw>
              </a:effectLst>
            </p:spPr>
            <p:txBody>
              <a:bodyPr spcFirstLastPara="1" wrap="square" lIns="91425" tIns="91425" rIns="91425" bIns="91425" anchor="t" anchorCtr="0">
                <a:noAutofit/>
              </a:bodyPr>
              <a:lstStyle/>
              <a:p>
                <a:pPr marL="0" lvl="0" indent="0" algn="l" rtl="0">
                  <a:spcBef>
                    <a:spcPts val="0"/>
                  </a:spcBef>
                  <a:spcAft>
                    <a:spcPts val="0"/>
                  </a:spcAft>
                  <a:buNone/>
                </a:pPr>
                <a:r>
                  <a:rPr lang="es">
                    <a:latin typeface="Georgia"/>
                    <a:ea typeface="Georgia"/>
                    <a:cs typeface="Georgia"/>
                    <a:sym typeface="Georgia"/>
                  </a:rPr>
                  <a:t>and </a:t>
                </a:r>
                <a:r>
                  <a:rPr lang="es" i="1">
                    <a:latin typeface="Georgia"/>
                    <a:ea typeface="Georgia"/>
                    <a:cs typeface="Georgia"/>
                    <a:sym typeface="Georgia"/>
                  </a:rPr>
                  <a:t>d</a:t>
                </a:r>
                <a:r>
                  <a:rPr lang="es" baseline="-25000">
                    <a:latin typeface="Georgia"/>
                    <a:ea typeface="Georgia"/>
                    <a:cs typeface="Georgia"/>
                    <a:sym typeface="Georgia"/>
                  </a:rPr>
                  <a:t>1</a:t>
                </a:r>
                <a:r>
                  <a:rPr lang="es">
                    <a:latin typeface="Georgia"/>
                    <a:ea typeface="Georgia"/>
                    <a:cs typeface="Georgia"/>
                    <a:sym typeface="Georgia"/>
                  </a:rPr>
                  <a:t> and </a:t>
                </a:r>
                <a:r>
                  <a:rPr lang="es" i="1">
                    <a:latin typeface="Georgia"/>
                    <a:ea typeface="Georgia"/>
                    <a:cs typeface="Georgia"/>
                    <a:sym typeface="Georgia"/>
                  </a:rPr>
                  <a:t>d</a:t>
                </a:r>
                <a:r>
                  <a:rPr lang="es" baseline="-25000">
                    <a:latin typeface="Georgia"/>
                    <a:ea typeface="Georgia"/>
                    <a:cs typeface="Georgia"/>
                    <a:sym typeface="Georgia"/>
                  </a:rPr>
                  <a:t>2</a:t>
                </a:r>
                <a:r>
                  <a:rPr lang="es">
                    <a:latin typeface="Georgia"/>
                    <a:ea typeface="Georgia"/>
                    <a:cs typeface="Georgia"/>
                    <a:sym typeface="Georgia"/>
                  </a:rPr>
                  <a:t> are constants:</a:t>
                </a:r>
                <a:endParaRPr>
                  <a:latin typeface="Georgia"/>
                  <a:ea typeface="Georgia"/>
                  <a:cs typeface="Georgia"/>
                  <a:sym typeface="Georgia"/>
                </a:endParaRPr>
              </a:p>
            </p:txBody>
          </p:sp>
        </p:grpSp>
        <p:pic>
          <p:nvPicPr>
            <p:cNvPr id="107" name="Google Shape;107;p17" descr=" C_t(S)=SN(d_1)-Ke^{-r(T-t)}N(d_2)" title="MathEquation,#000000"/>
            <p:cNvPicPr preferRelativeResize="0"/>
            <p:nvPr/>
          </p:nvPicPr>
          <p:blipFill>
            <a:blip r:embed="rId3">
              <a:alphaModFix/>
            </a:blip>
            <a:stretch>
              <a:fillRect/>
            </a:stretch>
          </p:blipFill>
          <p:spPr>
            <a:xfrm>
              <a:off x="5473175" y="1719800"/>
              <a:ext cx="2809950" cy="245875"/>
            </a:xfrm>
            <a:prstGeom prst="rect">
              <a:avLst/>
            </a:prstGeom>
            <a:noFill/>
            <a:ln>
              <a:noFill/>
            </a:ln>
          </p:spPr>
        </p:pic>
        <p:pic>
          <p:nvPicPr>
            <p:cNvPr id="108" name="Google Shape;108;p17" descr="N(d)=\frac{1}{\sqrt{2\pi}}\int_{-\infty}^d e^{-\frac{s^2}{2}}ds" title="MathEquation,#000000"/>
            <p:cNvPicPr preferRelativeResize="0"/>
            <p:nvPr/>
          </p:nvPicPr>
          <p:blipFill>
            <a:blip r:embed="rId4">
              <a:alphaModFix/>
            </a:blip>
            <a:stretch>
              <a:fillRect/>
            </a:stretch>
          </p:blipFill>
          <p:spPr>
            <a:xfrm>
              <a:off x="5974975" y="2432300"/>
              <a:ext cx="1806350" cy="377075"/>
            </a:xfrm>
            <a:prstGeom prst="rect">
              <a:avLst/>
            </a:prstGeom>
            <a:noFill/>
            <a:ln>
              <a:noFill/>
            </a:ln>
          </p:spPr>
        </p:pic>
        <p:pic>
          <p:nvPicPr>
            <p:cNvPr id="109" name="Google Shape;109;p17" descr="d_1=\frac{\ln{\left(\frac{S}{K}\right)} + \left(r+\frac{\sigma^2}{2}\right)(T-t)}{\sigma\sqrt{T-t}}\quad  d_2=\frac{\ln{\left(\frac{S}{K}\right)} + \left(r-\frac{\sigma^2}{2}\right)(T-t)}{\sigma\sqrt{T-t}}" title="MathEquation,#000000"/>
            <p:cNvPicPr preferRelativeResize="0"/>
            <p:nvPr/>
          </p:nvPicPr>
          <p:blipFill>
            <a:blip r:embed="rId5">
              <a:alphaModFix/>
            </a:blip>
            <a:stretch>
              <a:fillRect/>
            </a:stretch>
          </p:blipFill>
          <p:spPr>
            <a:xfrm>
              <a:off x="4845688" y="3276000"/>
              <a:ext cx="4064926" cy="508125"/>
            </a:xfrm>
            <a:prstGeom prst="rect">
              <a:avLst/>
            </a:prstGeom>
            <a:noFill/>
            <a:ln>
              <a:noFill/>
            </a:ln>
          </p:spPr>
        </p:pic>
      </p:grpSp>
      <p:pic>
        <p:nvPicPr>
          <p:cNvPr id="110" name="Google Shape;110;p17"/>
          <p:cNvPicPr preferRelativeResize="0"/>
          <p:nvPr/>
        </p:nvPicPr>
        <p:blipFill>
          <a:blip r:embed="rId6">
            <a:alphaModFix/>
          </a:blip>
          <a:stretch>
            <a:fillRect/>
          </a:stretch>
        </p:blipFill>
        <p:spPr>
          <a:xfrm>
            <a:off x="4606200" y="1303226"/>
            <a:ext cx="4239100" cy="2689425"/>
          </a:xfrm>
          <a:prstGeom prst="rect">
            <a:avLst/>
          </a:prstGeom>
          <a:noFill/>
          <a:ln>
            <a:noFill/>
          </a:ln>
        </p:spPr>
      </p:pic>
      <p:sp>
        <p:nvSpPr>
          <p:cNvPr id="111" name="Google Shape;111;p17"/>
          <p:cNvSpPr txBox="1">
            <a:spLocks noGrp="1"/>
          </p:cNvSpPr>
          <p:nvPr>
            <p:ph type="title"/>
          </p:nvPr>
        </p:nvSpPr>
        <p:spPr>
          <a:xfrm>
            <a:off x="0" y="243875"/>
            <a:ext cx="4301100" cy="1103400"/>
          </a:xfrm>
          <a:prstGeom prst="rect">
            <a:avLst/>
          </a:prstGeom>
          <a:effectLst>
            <a:outerShdw blurRad="42863" dist="47625" dir="12480000" algn="bl" rotWithShape="0">
              <a:srgbClr val="FFFFFF">
                <a:alpha val="50000"/>
              </a:srgbClr>
            </a:outerShdw>
          </a:effectLst>
        </p:spPr>
        <p:txBody>
          <a:bodyPr spcFirstLastPara="1" wrap="square" lIns="91425" tIns="91425" rIns="91425" bIns="91425" anchor="t" anchorCtr="0">
            <a:noAutofit/>
          </a:bodyPr>
          <a:lstStyle/>
          <a:p>
            <a:pPr marL="0" lvl="0" indent="0" algn="ctr" rtl="0">
              <a:spcBef>
                <a:spcPts val="0"/>
              </a:spcBef>
              <a:spcAft>
                <a:spcPts val="0"/>
              </a:spcAft>
              <a:buNone/>
            </a:pPr>
            <a:r>
              <a:rPr lang="es"/>
              <a:t>Black Scholes</a:t>
            </a:r>
            <a:endParaRPr/>
          </a:p>
          <a:p>
            <a:pPr marL="0" lvl="0" indent="0" algn="ctr" rtl="0">
              <a:spcBef>
                <a:spcPts val="0"/>
              </a:spcBef>
              <a:spcAft>
                <a:spcPts val="0"/>
              </a:spcAft>
              <a:buNone/>
            </a:pPr>
            <a:r>
              <a:rPr lang="es"/>
              <a:t>Solution</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1000"/>
                                        <p:tgtEl>
                                          <p:spTgt spid="102"/>
                                        </p:tgtEl>
                                      </p:cBhvr>
                                    </p:animEffect>
                                    <p:set>
                                      <p:cBhvr>
                                        <p:cTn id="7" dur="1" fill="hold">
                                          <p:stCondLst>
                                            <p:cond delay="1000"/>
                                          </p:stCondLst>
                                        </p:cTn>
                                        <p:tgtEl>
                                          <p:spTgt spid="102"/>
                                        </p:tgtEl>
                                        <p:attrNameLst>
                                          <p:attrName>style.visibility</p:attrName>
                                        </p:attrNameLst>
                                      </p:cBhvr>
                                      <p:to>
                                        <p:strVal val="hidden"/>
                                      </p:to>
                                    </p:se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110"/>
                                        </p:tgtEl>
                                        <p:attrNameLst>
                                          <p:attrName>style.visibility</p:attrName>
                                        </p:attrNameLst>
                                      </p:cBhvr>
                                      <p:to>
                                        <p:strVal val="visible"/>
                                      </p:to>
                                    </p:set>
                                    <p:animEffect transition="in" filter="fade">
                                      <p:cBhvr>
                                        <p:cTn id="11" dur="1000"/>
                                        <p:tgtEl>
                                          <p:spTgt spid="1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8"/>
          <p:cNvSpPr txBox="1">
            <a:spLocks noGrp="1"/>
          </p:cNvSpPr>
          <p:nvPr>
            <p:ph type="title"/>
          </p:nvPr>
        </p:nvSpPr>
        <p:spPr>
          <a:xfrm>
            <a:off x="333925" y="486125"/>
            <a:ext cx="3706500" cy="666900"/>
          </a:xfrm>
          <a:prstGeom prst="rect">
            <a:avLst/>
          </a:prstGeom>
          <a:effectLst>
            <a:outerShdw blurRad="57150" dist="47625" dir="14040000" algn="bl" rotWithShape="0">
              <a:schemeClr val="lt1">
                <a:alpha val="45000"/>
              </a:schemeClr>
            </a:outerShdw>
          </a:effectLst>
        </p:spPr>
        <p:txBody>
          <a:bodyPr spcFirstLastPara="1" wrap="square" lIns="91425" tIns="91425" rIns="91425" bIns="91425" anchor="t" anchorCtr="0">
            <a:noAutofit/>
          </a:bodyPr>
          <a:lstStyle/>
          <a:p>
            <a:pPr marL="0" lvl="0" indent="0" algn="ctr" rtl="0">
              <a:spcBef>
                <a:spcPts val="0"/>
              </a:spcBef>
              <a:spcAft>
                <a:spcPts val="0"/>
              </a:spcAft>
              <a:buNone/>
            </a:pPr>
            <a:r>
              <a:rPr lang="es"/>
              <a:t>Transaction costs</a:t>
            </a:r>
            <a:endParaRPr>
              <a:latin typeface="Lora"/>
              <a:ea typeface="Lora"/>
              <a:cs typeface="Lora"/>
              <a:sym typeface="Lora"/>
            </a:endParaRPr>
          </a:p>
        </p:txBody>
      </p:sp>
      <p:sp>
        <p:nvSpPr>
          <p:cNvPr id="117" name="Google Shape;117;p18"/>
          <p:cNvSpPr txBox="1">
            <a:spLocks noGrp="1"/>
          </p:cNvSpPr>
          <p:nvPr>
            <p:ph type="body" idx="1"/>
          </p:nvPr>
        </p:nvSpPr>
        <p:spPr>
          <a:xfrm>
            <a:off x="4682300" y="1044900"/>
            <a:ext cx="4166400" cy="3148200"/>
          </a:xfrm>
          <a:prstGeom prst="rect">
            <a:avLst/>
          </a:prstGeom>
          <a:effectLst>
            <a:outerShdw blurRad="57150" dist="19050" dir="5400000" algn="bl" rotWithShape="0">
              <a:srgbClr val="000000">
                <a:alpha val="50000"/>
              </a:srgbClr>
            </a:outerShdw>
          </a:effectLst>
        </p:spPr>
        <p:txBody>
          <a:bodyPr spcFirstLastPara="1" wrap="square" lIns="91425" tIns="91425" rIns="91425" bIns="91425" anchor="t" anchorCtr="0">
            <a:noAutofit/>
          </a:bodyPr>
          <a:lstStyle/>
          <a:p>
            <a:pPr marL="0" lvl="0" indent="0" algn="just" rtl="0">
              <a:spcBef>
                <a:spcPts val="0"/>
              </a:spcBef>
              <a:spcAft>
                <a:spcPts val="0"/>
              </a:spcAft>
              <a:buNone/>
            </a:pPr>
            <a:r>
              <a:rPr lang="es" sz="1400">
                <a:solidFill>
                  <a:srgbClr val="000000"/>
                </a:solidFill>
                <a:latin typeface="Georgia"/>
                <a:ea typeface="Georgia"/>
                <a:cs typeface="Georgia"/>
                <a:sym typeface="Georgia"/>
              </a:rPr>
              <a:t>The Black–Scholes model requires a continuous portfolio adjustment in order to hedge the position without any risk. If the cost associated with the rehedging are independent of the time scale then the infinite number of transactions needed to maintain a hedged position until expiration leads to infinite total transaction costs. Thus, the hedger needs to find the balance between the transaction costs that are required to rebalance the portfolio and the implied costs of hedging errors. As a result to this “imperfect” hedging, the option might be over or under priced.</a:t>
            </a:r>
            <a:endParaRPr sz="1400">
              <a:solidFill>
                <a:srgbClr val="000000"/>
              </a:solidFill>
              <a:latin typeface="Georgia"/>
              <a:ea typeface="Georgia"/>
              <a:cs typeface="Georgia"/>
              <a:sym typeface="Georgia"/>
            </a:endParaRPr>
          </a:p>
          <a:p>
            <a:pPr marL="0" lvl="0" indent="0" algn="l" rtl="0">
              <a:spcBef>
                <a:spcPts val="1600"/>
              </a:spcBef>
              <a:spcAft>
                <a:spcPts val="0"/>
              </a:spcAft>
              <a:buNone/>
            </a:pPr>
            <a:endParaRPr>
              <a:solidFill>
                <a:srgbClr val="BF9000"/>
              </a:solidFill>
              <a:latin typeface="Lora"/>
              <a:ea typeface="Lora"/>
              <a:cs typeface="Lora"/>
              <a:sym typeface="Lora"/>
            </a:endParaRPr>
          </a:p>
          <a:p>
            <a:pPr marL="0" lvl="0" indent="0" algn="l" rtl="0">
              <a:spcBef>
                <a:spcPts val="1600"/>
              </a:spcBef>
              <a:spcAft>
                <a:spcPts val="0"/>
              </a:spcAft>
              <a:buNone/>
            </a:pPr>
            <a:endParaRPr/>
          </a:p>
          <a:p>
            <a:pPr marL="0" lvl="0" indent="0" algn="l" rtl="0">
              <a:spcBef>
                <a:spcPts val="1600"/>
              </a:spcBef>
              <a:spcAft>
                <a:spcPts val="1600"/>
              </a:spcAft>
              <a:buNone/>
            </a:pPr>
            <a:endParaRPr/>
          </a:p>
        </p:txBody>
      </p:sp>
      <p:sp>
        <p:nvSpPr>
          <p:cNvPr id="118" name="Google Shape;118;p18"/>
          <p:cNvSpPr txBox="1"/>
          <p:nvPr/>
        </p:nvSpPr>
        <p:spPr>
          <a:xfrm>
            <a:off x="2715200" y="4193000"/>
            <a:ext cx="1575900" cy="850200"/>
          </a:xfrm>
          <a:prstGeom prst="rect">
            <a:avLst/>
          </a:prstGeom>
          <a:noFill/>
          <a:ln>
            <a:noFill/>
          </a:ln>
        </p:spPr>
        <p:txBody>
          <a:bodyPr spcFirstLastPara="1" wrap="square" lIns="91425" tIns="91425" rIns="91425" bIns="91425" anchor="t" anchorCtr="0">
            <a:noAutofit/>
          </a:bodyPr>
          <a:lstStyle/>
          <a:p>
            <a:pPr marL="457200" lvl="0" indent="-317500" algn="just" rtl="0">
              <a:spcBef>
                <a:spcPts val="0"/>
              </a:spcBef>
              <a:spcAft>
                <a:spcPts val="0"/>
              </a:spcAft>
              <a:buClr>
                <a:srgbClr val="BF9000"/>
              </a:buClr>
              <a:buSzPts val="1400"/>
              <a:buFont typeface="Georgia"/>
              <a:buChar char="➢"/>
            </a:pPr>
            <a:r>
              <a:rPr lang="es" b="1">
                <a:solidFill>
                  <a:srgbClr val="BF9000"/>
                </a:solidFill>
                <a:latin typeface="Georgia"/>
                <a:ea typeface="Georgia"/>
                <a:cs typeface="Georgia"/>
                <a:sym typeface="Georgia"/>
              </a:rPr>
              <a:t>Leland</a:t>
            </a:r>
            <a:endParaRPr b="1">
              <a:solidFill>
                <a:srgbClr val="BF9000"/>
              </a:solidFill>
              <a:latin typeface="Georgia"/>
              <a:ea typeface="Georgia"/>
              <a:cs typeface="Georgia"/>
              <a:sym typeface="Georgia"/>
            </a:endParaRPr>
          </a:p>
          <a:p>
            <a:pPr marL="457200" lvl="0" indent="0" algn="just" rtl="0">
              <a:spcBef>
                <a:spcPts val="0"/>
              </a:spcBef>
              <a:spcAft>
                <a:spcPts val="0"/>
              </a:spcAft>
              <a:buNone/>
            </a:pPr>
            <a:endParaRPr b="1">
              <a:solidFill>
                <a:srgbClr val="BF9000"/>
              </a:solidFill>
              <a:latin typeface="Georgia"/>
              <a:ea typeface="Georgia"/>
              <a:cs typeface="Georgia"/>
              <a:sym typeface="Georgia"/>
            </a:endParaRPr>
          </a:p>
          <a:p>
            <a:pPr marL="457200" lvl="0" indent="-317500" algn="just" rtl="0">
              <a:spcBef>
                <a:spcPts val="0"/>
              </a:spcBef>
              <a:spcAft>
                <a:spcPts val="0"/>
              </a:spcAft>
              <a:buClr>
                <a:srgbClr val="BF9000"/>
              </a:buClr>
              <a:buSzPts val="1400"/>
              <a:buFont typeface="Georgia"/>
              <a:buChar char="➢"/>
            </a:pPr>
            <a:r>
              <a:rPr lang="es" b="1">
                <a:solidFill>
                  <a:srgbClr val="BF9000"/>
                </a:solidFill>
                <a:latin typeface="Georgia"/>
                <a:ea typeface="Georgia"/>
                <a:cs typeface="Georgia"/>
                <a:sym typeface="Georgia"/>
              </a:rPr>
              <a:t>Amster </a:t>
            </a:r>
            <a:endParaRPr b="1">
              <a:solidFill>
                <a:srgbClr val="BF9000"/>
              </a:solidFill>
              <a:latin typeface="Georgia"/>
              <a:ea typeface="Georgia"/>
              <a:cs typeface="Georgia"/>
              <a:sym typeface="Georgi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8"/>
                                        </p:tgtEl>
                                        <p:attrNameLst>
                                          <p:attrName>style.visibility</p:attrName>
                                        </p:attrNameLst>
                                      </p:cBhvr>
                                      <p:to>
                                        <p:strVal val="visible"/>
                                      </p:to>
                                    </p:set>
                                    <p:animEffect transition="in" filter="fade">
                                      <p:cBhvr>
                                        <p:cTn id="7" dur="1000"/>
                                        <p:tgtEl>
                                          <p:spTgt spid="1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19"/>
          <p:cNvSpPr txBox="1">
            <a:spLocks noGrp="1"/>
          </p:cNvSpPr>
          <p:nvPr>
            <p:ph type="title"/>
          </p:nvPr>
        </p:nvSpPr>
        <p:spPr>
          <a:xfrm>
            <a:off x="311300" y="500925"/>
            <a:ext cx="3704400" cy="631800"/>
          </a:xfrm>
          <a:prstGeom prst="rect">
            <a:avLst/>
          </a:prstGeom>
          <a:effectLst>
            <a:outerShdw blurRad="57150" dist="57150" dir="12840000" algn="bl" rotWithShape="0">
              <a:schemeClr val="lt1">
                <a:alpha val="50000"/>
              </a:schemeClr>
            </a:outerShdw>
          </a:effectLst>
        </p:spPr>
        <p:txBody>
          <a:bodyPr spcFirstLastPara="1" wrap="square" lIns="91425" tIns="91425" rIns="91425" bIns="91425" anchor="t" anchorCtr="0">
            <a:noAutofit/>
          </a:bodyPr>
          <a:lstStyle/>
          <a:p>
            <a:pPr marL="0" lvl="0" indent="0" algn="ctr" rtl="0">
              <a:spcBef>
                <a:spcPts val="0"/>
              </a:spcBef>
              <a:spcAft>
                <a:spcPts val="0"/>
              </a:spcAft>
              <a:buNone/>
            </a:pPr>
            <a:r>
              <a:rPr lang="es"/>
              <a:t>Leland Model</a:t>
            </a:r>
            <a:endParaRPr/>
          </a:p>
        </p:txBody>
      </p:sp>
      <p:sp>
        <p:nvSpPr>
          <p:cNvPr id="124" name="Google Shape;124;p19"/>
          <p:cNvSpPr txBox="1">
            <a:spLocks noGrp="1"/>
          </p:cNvSpPr>
          <p:nvPr>
            <p:ph type="body" idx="2"/>
          </p:nvPr>
        </p:nvSpPr>
        <p:spPr>
          <a:xfrm>
            <a:off x="4739900" y="1262925"/>
            <a:ext cx="4296000" cy="3740100"/>
          </a:xfrm>
          <a:prstGeom prst="rect">
            <a:avLst/>
          </a:prstGeom>
          <a:effectLst>
            <a:outerShdw blurRad="57150" dist="19050" dir="5400000" algn="bl" rotWithShape="0">
              <a:srgbClr val="000000">
                <a:alpha val="50000"/>
              </a:srgbClr>
            </a:outerShdw>
          </a:effectLst>
        </p:spPr>
        <p:txBody>
          <a:bodyPr spcFirstLastPara="1" wrap="square" lIns="91425" tIns="91425" rIns="91425" bIns="91425" anchor="t" anchorCtr="0">
            <a:noAutofit/>
          </a:bodyPr>
          <a:lstStyle/>
          <a:p>
            <a:pPr marL="0" lvl="0" indent="0" algn="just" rtl="0">
              <a:lnSpc>
                <a:spcPct val="100000"/>
              </a:lnSpc>
              <a:spcBef>
                <a:spcPts val="0"/>
              </a:spcBef>
              <a:spcAft>
                <a:spcPts val="0"/>
              </a:spcAft>
              <a:buNone/>
            </a:pPr>
            <a:r>
              <a:rPr lang="es" sz="1400">
                <a:solidFill>
                  <a:srgbClr val="000000"/>
                </a:solidFill>
                <a:latin typeface="Georgia"/>
                <a:ea typeface="Georgia"/>
                <a:cs typeface="Georgia"/>
                <a:sym typeface="Georgia"/>
              </a:rPr>
              <a:t>After a time step the value of the hedged portfolio is:</a:t>
            </a:r>
            <a:endParaRPr sz="1400">
              <a:solidFill>
                <a:srgbClr val="000000"/>
              </a:solidFill>
              <a:latin typeface="Georgia"/>
              <a:ea typeface="Georgia"/>
              <a:cs typeface="Georgia"/>
              <a:sym typeface="Georgia"/>
            </a:endParaRPr>
          </a:p>
          <a:p>
            <a:pPr marL="0" lvl="0" indent="0" algn="just" rtl="0">
              <a:lnSpc>
                <a:spcPct val="100000"/>
              </a:lnSpc>
              <a:spcBef>
                <a:spcPts val="1600"/>
              </a:spcBef>
              <a:spcAft>
                <a:spcPts val="0"/>
              </a:spcAft>
              <a:buNone/>
            </a:pPr>
            <a:endParaRPr sz="1400">
              <a:solidFill>
                <a:srgbClr val="000000"/>
              </a:solidFill>
              <a:latin typeface="Georgia"/>
              <a:ea typeface="Georgia"/>
              <a:cs typeface="Georgia"/>
              <a:sym typeface="Georgia"/>
            </a:endParaRPr>
          </a:p>
          <a:p>
            <a:pPr marL="0" lvl="0" indent="0" algn="just" rtl="0">
              <a:lnSpc>
                <a:spcPct val="100000"/>
              </a:lnSpc>
              <a:spcBef>
                <a:spcPts val="1600"/>
              </a:spcBef>
              <a:spcAft>
                <a:spcPts val="0"/>
              </a:spcAft>
              <a:buNone/>
            </a:pPr>
            <a:r>
              <a:rPr lang="es">
                <a:solidFill>
                  <a:srgbClr val="000000"/>
                </a:solidFill>
                <a:latin typeface="Georgia"/>
                <a:ea typeface="Georgia"/>
                <a:cs typeface="Georgia"/>
                <a:sym typeface="Georgia"/>
              </a:rPr>
              <a:t>where </a:t>
            </a:r>
            <a:r>
              <a:rPr lang="es" i="1">
                <a:solidFill>
                  <a:srgbClr val="000000"/>
                </a:solidFill>
                <a:latin typeface="Georgia"/>
                <a:ea typeface="Georgia"/>
                <a:cs typeface="Georgia"/>
                <a:sym typeface="Georgia"/>
              </a:rPr>
              <a:t>k</a:t>
            </a:r>
            <a:r>
              <a:rPr lang="es">
                <a:solidFill>
                  <a:srgbClr val="000000"/>
                </a:solidFill>
                <a:latin typeface="Georgia"/>
                <a:ea typeface="Georgia"/>
                <a:cs typeface="Georgia"/>
                <a:sym typeface="Georgia"/>
              </a:rPr>
              <a:t> is the round trip transaction cost per unit dollar  and |𝜈| is the number of assets traded. If the portfolio is hedged with the same strategy as in BS then:</a:t>
            </a:r>
            <a:endParaRPr>
              <a:solidFill>
                <a:srgbClr val="000000"/>
              </a:solidFill>
              <a:latin typeface="Georgia"/>
              <a:ea typeface="Georgia"/>
              <a:cs typeface="Georgia"/>
              <a:sym typeface="Georgia"/>
            </a:endParaRPr>
          </a:p>
          <a:p>
            <a:pPr marL="0" lvl="0" indent="0" algn="just" rtl="0">
              <a:lnSpc>
                <a:spcPct val="100000"/>
              </a:lnSpc>
              <a:spcBef>
                <a:spcPts val="1600"/>
              </a:spcBef>
              <a:spcAft>
                <a:spcPts val="0"/>
              </a:spcAft>
              <a:buNone/>
            </a:pPr>
            <a:endParaRPr>
              <a:solidFill>
                <a:srgbClr val="000000"/>
              </a:solidFill>
            </a:endParaRPr>
          </a:p>
          <a:p>
            <a:pPr marL="0" lvl="0" indent="0" algn="just" rtl="0">
              <a:lnSpc>
                <a:spcPct val="100000"/>
              </a:lnSpc>
              <a:spcBef>
                <a:spcPts val="1600"/>
              </a:spcBef>
              <a:spcAft>
                <a:spcPts val="1600"/>
              </a:spcAft>
              <a:buNone/>
            </a:pPr>
            <a:r>
              <a:rPr lang="es">
                <a:solidFill>
                  <a:srgbClr val="000000"/>
                </a:solidFill>
              </a:rPr>
              <a:t>where,</a:t>
            </a:r>
            <a:endParaRPr>
              <a:solidFill>
                <a:srgbClr val="000000"/>
              </a:solidFill>
            </a:endParaRPr>
          </a:p>
        </p:txBody>
      </p:sp>
      <p:pic>
        <p:nvPicPr>
          <p:cNvPr id="125" name="Google Shape;125;p19" descr="\delta P_t = \delta P^{0}_t-k|\nu| S" title="MathEquation,#000000"/>
          <p:cNvPicPr preferRelativeResize="0"/>
          <p:nvPr/>
        </p:nvPicPr>
        <p:blipFill>
          <a:blip r:embed="rId3">
            <a:alphaModFix/>
          </a:blip>
          <a:stretch>
            <a:fillRect/>
          </a:stretch>
        </p:blipFill>
        <p:spPr>
          <a:xfrm>
            <a:off x="6166600" y="1822049"/>
            <a:ext cx="1442600" cy="229000"/>
          </a:xfrm>
          <a:prstGeom prst="rect">
            <a:avLst/>
          </a:prstGeom>
          <a:noFill/>
          <a:ln>
            <a:noFill/>
          </a:ln>
        </p:spPr>
      </p:pic>
      <p:pic>
        <p:nvPicPr>
          <p:cNvPr id="126" name="Google Shape;126;p19" descr="\frac{\widetilde{\sigma}^2}{\sigma^2} = 1-\frac{2k}{\sigma}\sqrt{\frac{2}{\pi\,\delta t}}\,\,sign\left(\frac{\partial^2 F}{\partial S^2}\right)" title="MathEquation,#000000"/>
          <p:cNvPicPr preferRelativeResize="0"/>
          <p:nvPr/>
        </p:nvPicPr>
        <p:blipFill>
          <a:blip r:embed="rId4">
            <a:alphaModFix/>
          </a:blip>
          <a:stretch>
            <a:fillRect/>
          </a:stretch>
        </p:blipFill>
        <p:spPr>
          <a:xfrm>
            <a:off x="5473052" y="3608188"/>
            <a:ext cx="2829686" cy="445675"/>
          </a:xfrm>
          <a:prstGeom prst="rect">
            <a:avLst/>
          </a:prstGeom>
          <a:noFill/>
          <a:ln>
            <a:noFill/>
          </a:ln>
        </p:spPr>
      </p:pic>
      <p:pic>
        <p:nvPicPr>
          <p:cNvPr id="127" name="Google Shape;127;p19" descr="\frac{\partial F}{\partial t}+\frac{1}{2}\widetilde{\sigma}^2S^2\frac{\partial^2 F}{\partial S^2}+rS\frac{\partial F}{\partial S}-rF = 0" title="MathEquation,#ffffff"/>
          <p:cNvPicPr preferRelativeResize="0"/>
          <p:nvPr/>
        </p:nvPicPr>
        <p:blipFill>
          <a:blip r:embed="rId5">
            <a:alphaModFix/>
          </a:blip>
          <a:stretch>
            <a:fillRect/>
          </a:stretch>
        </p:blipFill>
        <p:spPr>
          <a:xfrm>
            <a:off x="5310675" y="2982225"/>
            <a:ext cx="3154450" cy="398250"/>
          </a:xfrm>
          <a:prstGeom prst="rect">
            <a:avLst/>
          </a:prstGeom>
          <a:noFill/>
          <a:ln>
            <a:noFill/>
          </a:ln>
        </p:spPr>
      </p:pic>
      <p:sp>
        <p:nvSpPr>
          <p:cNvPr id="128" name="Google Shape;128;p19"/>
          <p:cNvSpPr txBox="1"/>
          <p:nvPr/>
        </p:nvSpPr>
        <p:spPr>
          <a:xfrm>
            <a:off x="200525" y="1253300"/>
            <a:ext cx="4130700" cy="3002400"/>
          </a:xfrm>
          <a:prstGeom prst="rect">
            <a:avLst/>
          </a:prstGeom>
          <a:noFill/>
          <a:ln>
            <a:noFill/>
          </a:ln>
          <a:effectLst>
            <a:outerShdw blurRad="57150" dist="19050" dir="5400000" algn="bl" rotWithShape="0">
              <a:srgbClr val="FFFFFF">
                <a:alpha val="50000"/>
              </a:srgbClr>
            </a:outerShdw>
          </a:effectLst>
        </p:spPr>
        <p:txBody>
          <a:bodyPr spcFirstLastPara="1" wrap="square" lIns="91425" tIns="91425" rIns="91425" bIns="91425" anchor="t" anchorCtr="0">
            <a:noAutofit/>
          </a:bodyPr>
          <a:lstStyle/>
          <a:p>
            <a:pPr marL="457200" lvl="0" indent="-317500" algn="just" rtl="0">
              <a:spcBef>
                <a:spcPts val="0"/>
              </a:spcBef>
              <a:spcAft>
                <a:spcPts val="0"/>
              </a:spcAft>
              <a:buClr>
                <a:srgbClr val="FFFFFF"/>
              </a:buClr>
              <a:buSzPts val="1400"/>
              <a:buFont typeface="Georgia"/>
              <a:buChar char="➢"/>
            </a:pPr>
            <a:r>
              <a:rPr lang="es">
                <a:solidFill>
                  <a:srgbClr val="FFFFFF"/>
                </a:solidFill>
                <a:latin typeface="Georgia"/>
                <a:ea typeface="Georgia"/>
                <a:cs typeface="Georgia"/>
                <a:sym typeface="Georgia"/>
              </a:rPr>
              <a:t>The portfolio is revised every finite fixed time step </a:t>
            </a:r>
            <a:r>
              <a:rPr lang="es" i="1">
                <a:solidFill>
                  <a:srgbClr val="FFFFFF"/>
                </a:solidFill>
                <a:latin typeface="Georgia"/>
                <a:ea typeface="Georgia"/>
                <a:cs typeface="Georgia"/>
                <a:sym typeface="Georgia"/>
              </a:rPr>
              <a:t>δt</a:t>
            </a:r>
            <a:r>
              <a:rPr lang="es">
                <a:solidFill>
                  <a:srgbClr val="FFFFFF"/>
                </a:solidFill>
                <a:latin typeface="Georgia"/>
                <a:ea typeface="Georgia"/>
                <a:cs typeface="Georgia"/>
                <a:sym typeface="Georgia"/>
              </a:rPr>
              <a:t>.</a:t>
            </a:r>
            <a:endParaRPr>
              <a:solidFill>
                <a:srgbClr val="FFFFFF"/>
              </a:solidFill>
              <a:latin typeface="Georgia"/>
              <a:ea typeface="Georgia"/>
              <a:cs typeface="Georgia"/>
              <a:sym typeface="Georgia"/>
            </a:endParaRPr>
          </a:p>
          <a:p>
            <a:pPr marL="457200" lvl="0" indent="0" algn="just" rtl="0">
              <a:spcBef>
                <a:spcPts val="0"/>
              </a:spcBef>
              <a:spcAft>
                <a:spcPts val="0"/>
              </a:spcAft>
              <a:buNone/>
            </a:pPr>
            <a:endParaRPr>
              <a:solidFill>
                <a:srgbClr val="FFFFFF"/>
              </a:solidFill>
              <a:latin typeface="Georgia"/>
              <a:ea typeface="Georgia"/>
              <a:cs typeface="Georgia"/>
              <a:sym typeface="Georgia"/>
            </a:endParaRPr>
          </a:p>
          <a:p>
            <a:pPr marL="457200" lvl="0" indent="-317500" algn="just" rtl="0">
              <a:spcBef>
                <a:spcPts val="0"/>
              </a:spcBef>
              <a:spcAft>
                <a:spcPts val="0"/>
              </a:spcAft>
              <a:buClr>
                <a:srgbClr val="FFFFFF"/>
              </a:buClr>
              <a:buSzPts val="1400"/>
              <a:buFont typeface="Georgia"/>
              <a:buChar char="➢"/>
            </a:pPr>
            <a:r>
              <a:rPr lang="es">
                <a:solidFill>
                  <a:srgbClr val="FFFFFF"/>
                </a:solidFill>
                <a:latin typeface="Georgia"/>
                <a:ea typeface="Georgia"/>
                <a:cs typeface="Georgia"/>
                <a:sym typeface="Georgia"/>
              </a:rPr>
              <a:t>The underlying follows a discrete geometric brownian motion.</a:t>
            </a:r>
            <a:endParaRPr>
              <a:solidFill>
                <a:srgbClr val="FFFFFF"/>
              </a:solidFill>
              <a:latin typeface="Georgia"/>
              <a:ea typeface="Georgia"/>
              <a:cs typeface="Georgia"/>
              <a:sym typeface="Georgia"/>
            </a:endParaRPr>
          </a:p>
          <a:p>
            <a:pPr marL="457200" lvl="0" indent="0" algn="just" rtl="0">
              <a:spcBef>
                <a:spcPts val="0"/>
              </a:spcBef>
              <a:spcAft>
                <a:spcPts val="0"/>
              </a:spcAft>
              <a:buNone/>
            </a:pPr>
            <a:endParaRPr>
              <a:solidFill>
                <a:srgbClr val="FFFFFF"/>
              </a:solidFill>
              <a:latin typeface="Georgia"/>
              <a:ea typeface="Georgia"/>
              <a:cs typeface="Georgia"/>
              <a:sym typeface="Georgia"/>
            </a:endParaRPr>
          </a:p>
          <a:p>
            <a:pPr marL="457200" lvl="0" indent="0" algn="just" rtl="0">
              <a:spcBef>
                <a:spcPts val="0"/>
              </a:spcBef>
              <a:spcAft>
                <a:spcPts val="0"/>
              </a:spcAft>
              <a:buNone/>
            </a:pPr>
            <a:endParaRPr>
              <a:solidFill>
                <a:srgbClr val="FFFFFF"/>
              </a:solidFill>
              <a:latin typeface="Georgia"/>
              <a:ea typeface="Georgia"/>
              <a:cs typeface="Georgia"/>
              <a:sym typeface="Georgia"/>
            </a:endParaRPr>
          </a:p>
          <a:p>
            <a:pPr marL="457200" lvl="0" indent="0" algn="just" rtl="0">
              <a:spcBef>
                <a:spcPts val="0"/>
              </a:spcBef>
              <a:spcAft>
                <a:spcPts val="0"/>
              </a:spcAft>
              <a:buNone/>
            </a:pPr>
            <a:endParaRPr>
              <a:solidFill>
                <a:srgbClr val="FFFFFF"/>
              </a:solidFill>
              <a:latin typeface="Georgia"/>
              <a:ea typeface="Georgia"/>
              <a:cs typeface="Georgia"/>
              <a:sym typeface="Georgia"/>
            </a:endParaRPr>
          </a:p>
          <a:p>
            <a:pPr marL="457200" lvl="0" indent="-317500" algn="just" rtl="0">
              <a:spcBef>
                <a:spcPts val="0"/>
              </a:spcBef>
              <a:spcAft>
                <a:spcPts val="0"/>
              </a:spcAft>
              <a:buClr>
                <a:srgbClr val="FFFFFF"/>
              </a:buClr>
              <a:buSzPts val="1400"/>
              <a:buFont typeface="Georgia"/>
              <a:buChar char="➢"/>
            </a:pPr>
            <a:r>
              <a:rPr lang="es">
                <a:solidFill>
                  <a:srgbClr val="FFFFFF"/>
                </a:solidFill>
                <a:latin typeface="Georgia"/>
                <a:ea typeface="Georgia"/>
                <a:cs typeface="Georgia"/>
                <a:sym typeface="Georgia"/>
              </a:rPr>
              <a:t>The transaction cost is proportional to the monetary value of the transaction.</a:t>
            </a:r>
            <a:endParaRPr>
              <a:solidFill>
                <a:srgbClr val="FFFFFF"/>
              </a:solidFill>
              <a:latin typeface="Georgia"/>
              <a:ea typeface="Georgia"/>
              <a:cs typeface="Georgia"/>
              <a:sym typeface="Georgia"/>
            </a:endParaRPr>
          </a:p>
          <a:p>
            <a:pPr marL="457200" lvl="0" indent="0" algn="just" rtl="0">
              <a:spcBef>
                <a:spcPts val="0"/>
              </a:spcBef>
              <a:spcAft>
                <a:spcPts val="0"/>
              </a:spcAft>
              <a:buNone/>
            </a:pPr>
            <a:endParaRPr>
              <a:solidFill>
                <a:srgbClr val="FFFFFF"/>
              </a:solidFill>
              <a:latin typeface="Georgia"/>
              <a:ea typeface="Georgia"/>
              <a:cs typeface="Georgia"/>
              <a:sym typeface="Georgia"/>
            </a:endParaRPr>
          </a:p>
          <a:p>
            <a:pPr marL="457200" lvl="0" indent="0" algn="just" rtl="0">
              <a:spcBef>
                <a:spcPts val="0"/>
              </a:spcBef>
              <a:spcAft>
                <a:spcPts val="0"/>
              </a:spcAft>
              <a:buNone/>
            </a:pPr>
            <a:endParaRPr>
              <a:solidFill>
                <a:srgbClr val="FFFFFF"/>
              </a:solidFill>
              <a:latin typeface="Georgia"/>
              <a:ea typeface="Georgia"/>
              <a:cs typeface="Georgia"/>
              <a:sym typeface="Georgia"/>
            </a:endParaRPr>
          </a:p>
          <a:p>
            <a:pPr marL="457200" lvl="0" indent="-317500" algn="just" rtl="0">
              <a:spcBef>
                <a:spcPts val="0"/>
              </a:spcBef>
              <a:spcAft>
                <a:spcPts val="0"/>
              </a:spcAft>
              <a:buClr>
                <a:srgbClr val="FFFFFF"/>
              </a:buClr>
              <a:buSzPts val="1400"/>
              <a:buFont typeface="Georgia"/>
              <a:buChar char="➢"/>
            </a:pPr>
            <a:r>
              <a:rPr lang="es">
                <a:solidFill>
                  <a:srgbClr val="FFFFFF"/>
                </a:solidFill>
                <a:latin typeface="Georgia"/>
                <a:ea typeface="Georgia"/>
                <a:cs typeface="Georgia"/>
                <a:sym typeface="Georgia"/>
              </a:rPr>
              <a:t>A hedged portfolio has a return equal to a risk free zero coupon bond.</a:t>
            </a:r>
            <a:endParaRPr>
              <a:solidFill>
                <a:srgbClr val="FFFFFF"/>
              </a:solidFill>
              <a:latin typeface="Georgia"/>
              <a:ea typeface="Georgia"/>
              <a:cs typeface="Georgia"/>
              <a:sym typeface="Georgia"/>
            </a:endParaRPr>
          </a:p>
        </p:txBody>
      </p:sp>
      <p:pic>
        <p:nvPicPr>
          <p:cNvPr id="129" name="Google Shape;129;p19" descr="\delta S_t = \mu S_t \delta t + \sigma S_t \delta W_t    &#10;" title="MathEquation,#ffffff"/>
          <p:cNvPicPr preferRelativeResize="0"/>
          <p:nvPr/>
        </p:nvPicPr>
        <p:blipFill>
          <a:blip r:embed="rId6">
            <a:alphaModFix/>
          </a:blip>
          <a:stretch>
            <a:fillRect/>
          </a:stretch>
        </p:blipFill>
        <p:spPr>
          <a:xfrm>
            <a:off x="1145725" y="2609650"/>
            <a:ext cx="2035558" cy="229000"/>
          </a:xfrm>
          <a:prstGeom prst="rect">
            <a:avLst/>
          </a:prstGeom>
          <a:noFill/>
          <a:ln>
            <a:noFill/>
          </a:ln>
        </p:spPr>
      </p:pic>
      <p:pic>
        <p:nvPicPr>
          <p:cNvPr id="130" name="Google Shape;130;p19" descr="k|\nu| S&#10;" title="MathEquation,#ffffff"/>
          <p:cNvPicPr preferRelativeResize="0"/>
          <p:nvPr/>
        </p:nvPicPr>
        <p:blipFill>
          <a:blip r:embed="rId7">
            <a:alphaModFix/>
          </a:blip>
          <a:stretch>
            <a:fillRect/>
          </a:stretch>
        </p:blipFill>
        <p:spPr>
          <a:xfrm>
            <a:off x="1909988" y="3502850"/>
            <a:ext cx="507026" cy="2712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0"/>
          <p:cNvSpPr txBox="1">
            <a:spLocks noGrp="1"/>
          </p:cNvSpPr>
          <p:nvPr>
            <p:ph type="title"/>
          </p:nvPr>
        </p:nvSpPr>
        <p:spPr>
          <a:xfrm>
            <a:off x="296925" y="500925"/>
            <a:ext cx="3706500" cy="849300"/>
          </a:xfrm>
          <a:prstGeom prst="rect">
            <a:avLst/>
          </a:prstGeom>
          <a:effectLst>
            <a:outerShdw blurRad="57150" dist="57150" dir="13860000" algn="bl" rotWithShape="0">
              <a:schemeClr val="lt1">
                <a:alpha val="43000"/>
              </a:schemeClr>
            </a:outerShdw>
          </a:effectLst>
        </p:spPr>
        <p:txBody>
          <a:bodyPr spcFirstLastPara="1" wrap="square" lIns="91425" tIns="91425" rIns="91425" bIns="91425" anchor="t" anchorCtr="0">
            <a:noAutofit/>
          </a:bodyPr>
          <a:lstStyle/>
          <a:p>
            <a:pPr marL="0" lvl="0" indent="0" algn="ctr" rtl="0">
              <a:spcBef>
                <a:spcPts val="0"/>
              </a:spcBef>
              <a:spcAft>
                <a:spcPts val="0"/>
              </a:spcAft>
              <a:buNone/>
            </a:pPr>
            <a:r>
              <a:rPr lang="es"/>
              <a:t>Amster Model</a:t>
            </a:r>
            <a:endParaRPr/>
          </a:p>
        </p:txBody>
      </p:sp>
      <p:sp>
        <p:nvSpPr>
          <p:cNvPr id="136" name="Google Shape;136;p20"/>
          <p:cNvSpPr txBox="1">
            <a:spLocks noGrp="1"/>
          </p:cNvSpPr>
          <p:nvPr>
            <p:ph type="body" idx="1"/>
          </p:nvPr>
        </p:nvSpPr>
        <p:spPr>
          <a:xfrm>
            <a:off x="4376275" y="1262925"/>
            <a:ext cx="4654200" cy="2336400"/>
          </a:xfrm>
          <a:prstGeom prst="rect">
            <a:avLst/>
          </a:prstGeom>
          <a:effectLst>
            <a:outerShdw blurRad="57150" dist="19050" dir="5400000" algn="bl" rotWithShape="0">
              <a:srgbClr val="000000">
                <a:alpha val="50000"/>
              </a:srgbClr>
            </a:outerShdw>
          </a:effectLst>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endParaRPr sz="1100">
              <a:solidFill>
                <a:srgbClr val="000000"/>
              </a:solidFill>
            </a:endParaRPr>
          </a:p>
          <a:p>
            <a:pPr marL="0" lvl="0" indent="0" algn="l" rtl="0">
              <a:lnSpc>
                <a:spcPct val="100000"/>
              </a:lnSpc>
              <a:spcBef>
                <a:spcPts val="0"/>
              </a:spcBef>
              <a:spcAft>
                <a:spcPts val="0"/>
              </a:spcAft>
              <a:buNone/>
            </a:pPr>
            <a:endParaRPr sz="1400">
              <a:solidFill>
                <a:schemeClr val="lt1"/>
              </a:solidFill>
            </a:endParaRPr>
          </a:p>
          <a:p>
            <a:pPr marL="0" lvl="0" indent="0" algn="just" rtl="0">
              <a:spcBef>
                <a:spcPts val="0"/>
              </a:spcBef>
              <a:spcAft>
                <a:spcPts val="0"/>
              </a:spcAft>
              <a:buNone/>
            </a:pPr>
            <a:r>
              <a:rPr lang="es" sz="1400">
                <a:solidFill>
                  <a:srgbClr val="000000"/>
                </a:solidFill>
                <a:latin typeface="Georgia"/>
                <a:ea typeface="Georgia"/>
                <a:cs typeface="Georgia"/>
                <a:sym typeface="Georgia"/>
              </a:rPr>
              <a:t>The modified Black Scholes equation when ones consider this transaction cost term is:</a:t>
            </a:r>
            <a:endParaRPr sz="1400">
              <a:solidFill>
                <a:srgbClr val="000000"/>
              </a:solidFill>
              <a:latin typeface="Georgia"/>
              <a:ea typeface="Georgia"/>
              <a:cs typeface="Georgia"/>
              <a:sym typeface="Georgia"/>
            </a:endParaRPr>
          </a:p>
          <a:p>
            <a:pPr marL="0" lvl="0" indent="0" algn="just" rtl="0">
              <a:spcBef>
                <a:spcPts val="1600"/>
              </a:spcBef>
              <a:spcAft>
                <a:spcPts val="0"/>
              </a:spcAft>
              <a:buNone/>
            </a:pPr>
            <a:endParaRPr sz="1400">
              <a:solidFill>
                <a:srgbClr val="000000"/>
              </a:solidFill>
              <a:latin typeface="Georgia"/>
              <a:ea typeface="Georgia"/>
              <a:cs typeface="Georgia"/>
              <a:sym typeface="Georgia"/>
            </a:endParaRPr>
          </a:p>
          <a:p>
            <a:pPr marL="0" lvl="0" indent="0" algn="just" rtl="0">
              <a:spcBef>
                <a:spcPts val="1600"/>
              </a:spcBef>
              <a:spcAft>
                <a:spcPts val="0"/>
              </a:spcAft>
              <a:buNone/>
            </a:pPr>
            <a:r>
              <a:rPr lang="es" sz="1400">
                <a:solidFill>
                  <a:srgbClr val="000000"/>
                </a:solidFill>
                <a:latin typeface="Georgia"/>
                <a:ea typeface="Georgia"/>
                <a:cs typeface="Georgia"/>
                <a:sym typeface="Georgia"/>
              </a:rPr>
              <a:t>This is a manifestly non-linear differential equation which is really hard to tackle analytically.</a:t>
            </a:r>
            <a:endParaRPr sz="1400">
              <a:solidFill>
                <a:srgbClr val="000000"/>
              </a:solidFill>
              <a:latin typeface="Georgia"/>
              <a:ea typeface="Georgia"/>
              <a:cs typeface="Georgia"/>
              <a:sym typeface="Georgia"/>
            </a:endParaRPr>
          </a:p>
          <a:p>
            <a:pPr marL="0" lvl="0" indent="0" algn="just" rtl="0">
              <a:spcBef>
                <a:spcPts val="1600"/>
              </a:spcBef>
              <a:spcAft>
                <a:spcPts val="0"/>
              </a:spcAft>
              <a:buNone/>
            </a:pPr>
            <a:endParaRPr sz="1400">
              <a:solidFill>
                <a:srgbClr val="000000"/>
              </a:solidFill>
              <a:latin typeface="Georgia"/>
              <a:ea typeface="Georgia"/>
              <a:cs typeface="Georgia"/>
              <a:sym typeface="Georgia"/>
            </a:endParaRPr>
          </a:p>
          <a:p>
            <a:pPr marL="0" lvl="0" indent="0" algn="just" rtl="0">
              <a:spcBef>
                <a:spcPts val="1600"/>
              </a:spcBef>
              <a:spcAft>
                <a:spcPts val="0"/>
              </a:spcAft>
              <a:buNone/>
            </a:pPr>
            <a:endParaRPr sz="1400">
              <a:solidFill>
                <a:srgbClr val="000000"/>
              </a:solidFill>
              <a:latin typeface="Georgia"/>
              <a:ea typeface="Georgia"/>
              <a:cs typeface="Georgia"/>
              <a:sym typeface="Georgia"/>
            </a:endParaRPr>
          </a:p>
          <a:p>
            <a:pPr marL="0" lvl="0" indent="0" algn="l" rtl="0">
              <a:spcBef>
                <a:spcPts val="1600"/>
              </a:spcBef>
              <a:spcAft>
                <a:spcPts val="1600"/>
              </a:spcAft>
              <a:buNone/>
            </a:pPr>
            <a:endParaRPr/>
          </a:p>
        </p:txBody>
      </p:sp>
      <p:sp>
        <p:nvSpPr>
          <p:cNvPr id="137" name="Google Shape;137;p20"/>
          <p:cNvSpPr txBox="1"/>
          <p:nvPr/>
        </p:nvSpPr>
        <p:spPr>
          <a:xfrm>
            <a:off x="171450" y="1703775"/>
            <a:ext cx="3782700" cy="1755300"/>
          </a:xfrm>
          <a:prstGeom prst="rect">
            <a:avLst/>
          </a:prstGeom>
          <a:noFill/>
          <a:ln>
            <a:noFill/>
          </a:ln>
          <a:effectLst>
            <a:outerShdw blurRad="57150" dist="19050" dir="5400000" algn="bl" rotWithShape="0">
              <a:srgbClr val="FFFFFF">
                <a:alpha val="50000"/>
              </a:srgbClr>
            </a:outerShdw>
          </a:effectLst>
        </p:spPr>
        <p:txBody>
          <a:bodyPr spcFirstLastPara="1" wrap="square" lIns="91425" tIns="91425" rIns="91425" bIns="91425" anchor="t" anchorCtr="0">
            <a:noAutofit/>
          </a:bodyPr>
          <a:lstStyle/>
          <a:p>
            <a:pPr marL="0" lvl="0" indent="0" algn="just" rtl="0">
              <a:spcBef>
                <a:spcPts val="0"/>
              </a:spcBef>
              <a:spcAft>
                <a:spcPts val="0"/>
              </a:spcAft>
              <a:buNone/>
            </a:pPr>
            <a:r>
              <a:rPr lang="es">
                <a:solidFill>
                  <a:schemeClr val="lt1"/>
                </a:solidFill>
                <a:latin typeface="Georgia"/>
                <a:ea typeface="Georgia"/>
                <a:cs typeface="Georgia"/>
                <a:sym typeface="Georgia"/>
              </a:rPr>
              <a:t>Amster model is a generalization of the Leland model. They consider a portfolio where the transaction costs behave like a non-increasing linear function:</a:t>
            </a:r>
            <a:endParaRPr>
              <a:solidFill>
                <a:schemeClr val="lt1"/>
              </a:solidFill>
              <a:latin typeface="Georgia"/>
              <a:ea typeface="Georgia"/>
              <a:cs typeface="Georgia"/>
              <a:sym typeface="Georgia"/>
            </a:endParaRPr>
          </a:p>
          <a:p>
            <a:pPr marL="0" lvl="0" indent="0" algn="l" rtl="0">
              <a:spcBef>
                <a:spcPts val="0"/>
              </a:spcBef>
              <a:spcAft>
                <a:spcPts val="0"/>
              </a:spcAft>
              <a:buNone/>
            </a:pPr>
            <a:r>
              <a:rPr lang="es">
                <a:latin typeface="Roboto"/>
                <a:ea typeface="Roboto"/>
                <a:cs typeface="Roboto"/>
                <a:sym typeface="Roboto"/>
              </a:rPr>
              <a:t> </a:t>
            </a:r>
            <a:endParaRPr>
              <a:latin typeface="Roboto"/>
              <a:ea typeface="Roboto"/>
              <a:cs typeface="Roboto"/>
              <a:sym typeface="Roboto"/>
            </a:endParaRPr>
          </a:p>
        </p:txBody>
      </p:sp>
      <p:pic>
        <p:nvPicPr>
          <p:cNvPr id="138" name="Google Shape;138;p20" descr="(k+b|\nu|)|\nu| S&#10;" title="MathEquation,#ffffff"/>
          <p:cNvPicPr preferRelativeResize="0"/>
          <p:nvPr/>
        </p:nvPicPr>
        <p:blipFill>
          <a:blip r:embed="rId3">
            <a:alphaModFix/>
          </a:blip>
          <a:stretch>
            <a:fillRect/>
          </a:stretch>
        </p:blipFill>
        <p:spPr>
          <a:xfrm>
            <a:off x="1355050" y="2896875"/>
            <a:ext cx="1367250" cy="285400"/>
          </a:xfrm>
          <a:prstGeom prst="rect">
            <a:avLst/>
          </a:prstGeom>
          <a:noFill/>
          <a:ln>
            <a:noFill/>
          </a:ln>
        </p:spPr>
      </p:pic>
      <p:pic>
        <p:nvPicPr>
          <p:cNvPr id="139" name="Google Shape;139;p20" descr="\frac{\partial F}{\partial t}+\frac{1}{2}\sigma^2S^2\frac{\partial^2 F}{\partial S^2}-k\sigma\sqrt{\frac{2}{\pi}}\big{|}\frac{\partial^2 F}{\partial S^2}\big{|}+b\sigma^2S^3\left(\frac{\partial^2 F}{\partial S^2}\right)^2+rS\frac{\partial F}{\partial S}-rF = 0" title="MathEquation,#000000"/>
          <p:cNvPicPr preferRelativeResize="0"/>
          <p:nvPr/>
        </p:nvPicPr>
        <p:blipFill>
          <a:blip r:embed="rId4">
            <a:alphaModFix/>
          </a:blip>
          <a:stretch>
            <a:fillRect/>
          </a:stretch>
        </p:blipFill>
        <p:spPr>
          <a:xfrm>
            <a:off x="4328691" y="2316075"/>
            <a:ext cx="4749360" cy="3680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pic>
        <p:nvPicPr>
          <p:cNvPr id="144" name="Google Shape;144;p21" descr="\frac{\partial u}{\partial x}(x,\tau)\approx\frac{u(x+\delta x,\tau)-u(x,\tau)}{\delta x}" title="MathEquation,#000000"/>
          <p:cNvPicPr preferRelativeResize="0"/>
          <p:nvPr/>
        </p:nvPicPr>
        <p:blipFill>
          <a:blip r:embed="rId3">
            <a:alphaModFix/>
          </a:blip>
          <a:stretch>
            <a:fillRect/>
          </a:stretch>
        </p:blipFill>
        <p:spPr>
          <a:xfrm>
            <a:off x="5840538" y="1017300"/>
            <a:ext cx="2555032" cy="412000"/>
          </a:xfrm>
          <a:prstGeom prst="rect">
            <a:avLst/>
          </a:prstGeom>
          <a:noFill/>
          <a:ln>
            <a:noFill/>
          </a:ln>
        </p:spPr>
      </p:pic>
      <p:pic>
        <p:nvPicPr>
          <p:cNvPr id="145" name="Google Shape;145;p21" descr="\frac{\partial u}{\partial x}(x,\tau)\approx\frac{u(x,\tau)-u(x-\delta x,\tau)}{\delta x}" title="MathEquation,#000000"/>
          <p:cNvPicPr preferRelativeResize="0"/>
          <p:nvPr/>
        </p:nvPicPr>
        <p:blipFill>
          <a:blip r:embed="rId4">
            <a:alphaModFix/>
          </a:blip>
          <a:stretch>
            <a:fillRect/>
          </a:stretch>
        </p:blipFill>
        <p:spPr>
          <a:xfrm>
            <a:off x="5840550" y="1835575"/>
            <a:ext cx="2555032" cy="412000"/>
          </a:xfrm>
          <a:prstGeom prst="rect">
            <a:avLst/>
          </a:prstGeom>
          <a:noFill/>
          <a:ln>
            <a:noFill/>
          </a:ln>
        </p:spPr>
      </p:pic>
      <p:pic>
        <p:nvPicPr>
          <p:cNvPr id="146" name="Google Shape;146;p21" descr="\frac{\partial^2 u}{\partial x^2}(x,\tau)\approx \frac{u(x+\delta x,\tau)-2u(x,\tau)+u(x-\delta x,\tau)}{(\delta x)^2}" title="MathEquation,#000000"/>
          <p:cNvPicPr preferRelativeResize="0"/>
          <p:nvPr/>
        </p:nvPicPr>
        <p:blipFill>
          <a:blip r:embed="rId5">
            <a:alphaModFix/>
          </a:blip>
          <a:stretch>
            <a:fillRect/>
          </a:stretch>
        </p:blipFill>
        <p:spPr>
          <a:xfrm>
            <a:off x="5577875" y="4249925"/>
            <a:ext cx="3080382" cy="412000"/>
          </a:xfrm>
          <a:prstGeom prst="rect">
            <a:avLst/>
          </a:prstGeom>
          <a:noFill/>
          <a:ln>
            <a:noFill/>
          </a:ln>
        </p:spPr>
      </p:pic>
      <p:sp>
        <p:nvSpPr>
          <p:cNvPr id="147" name="Google Shape;147;p21"/>
          <p:cNvSpPr txBox="1"/>
          <p:nvPr/>
        </p:nvSpPr>
        <p:spPr>
          <a:xfrm>
            <a:off x="4770350" y="667450"/>
            <a:ext cx="3658800" cy="411900"/>
          </a:xfrm>
          <a:prstGeom prst="rect">
            <a:avLst/>
          </a:prstGeom>
          <a:noFill/>
          <a:ln>
            <a:noFill/>
          </a:ln>
          <a:effectLst>
            <a:outerShdw blurRad="57150" dist="19050" dir="5400000" algn="bl" rotWithShape="0">
              <a:srgbClr val="000000">
                <a:alpha val="50000"/>
              </a:srgbClr>
            </a:outerShdw>
          </a:effectLst>
        </p:spPr>
        <p:txBody>
          <a:bodyPr spcFirstLastPara="1" wrap="square" lIns="91425" tIns="91425" rIns="91425" bIns="91425" anchor="t" anchorCtr="0">
            <a:noAutofit/>
          </a:bodyPr>
          <a:lstStyle/>
          <a:p>
            <a:pPr marL="457200" lvl="0" indent="-317500" algn="l" rtl="0">
              <a:spcBef>
                <a:spcPts val="0"/>
              </a:spcBef>
              <a:spcAft>
                <a:spcPts val="0"/>
              </a:spcAft>
              <a:buSzPts val="1400"/>
              <a:buFont typeface="Georgia"/>
              <a:buChar char="➢"/>
            </a:pPr>
            <a:r>
              <a:rPr lang="es">
                <a:latin typeface="Georgia"/>
                <a:ea typeface="Georgia"/>
                <a:cs typeface="Georgia"/>
                <a:sym typeface="Georgia"/>
              </a:rPr>
              <a:t>Forward difference:</a:t>
            </a:r>
            <a:endParaRPr>
              <a:latin typeface="Georgia"/>
              <a:ea typeface="Georgia"/>
              <a:cs typeface="Georgia"/>
              <a:sym typeface="Georgia"/>
            </a:endParaRPr>
          </a:p>
        </p:txBody>
      </p:sp>
      <p:grpSp>
        <p:nvGrpSpPr>
          <p:cNvPr id="148" name="Google Shape;148;p21"/>
          <p:cNvGrpSpPr/>
          <p:nvPr/>
        </p:nvGrpSpPr>
        <p:grpSpPr>
          <a:xfrm>
            <a:off x="461201" y="1292400"/>
            <a:ext cx="3849798" cy="3239438"/>
            <a:chOff x="453101" y="673237"/>
            <a:chExt cx="3849798" cy="3239438"/>
          </a:xfrm>
        </p:grpSpPr>
        <p:grpSp>
          <p:nvGrpSpPr>
            <p:cNvPr id="149" name="Google Shape;149;p21"/>
            <p:cNvGrpSpPr/>
            <p:nvPr/>
          </p:nvGrpSpPr>
          <p:grpSpPr>
            <a:xfrm>
              <a:off x="453101" y="673237"/>
              <a:ext cx="3346422" cy="2771737"/>
              <a:chOff x="995163" y="280800"/>
              <a:chExt cx="2397837" cy="1987193"/>
            </a:xfrm>
          </p:grpSpPr>
          <p:grpSp>
            <p:nvGrpSpPr>
              <p:cNvPr id="150" name="Google Shape;150;p21"/>
              <p:cNvGrpSpPr/>
              <p:nvPr/>
            </p:nvGrpSpPr>
            <p:grpSpPr>
              <a:xfrm>
                <a:off x="1216800" y="403200"/>
                <a:ext cx="2134800" cy="1864793"/>
                <a:chOff x="1216800" y="403200"/>
                <a:chExt cx="2134800" cy="1864793"/>
              </a:xfrm>
            </p:grpSpPr>
            <p:cxnSp>
              <p:nvCxnSpPr>
                <p:cNvPr id="151" name="Google Shape;151;p21"/>
                <p:cNvCxnSpPr/>
                <p:nvPr/>
              </p:nvCxnSpPr>
              <p:spPr>
                <a:xfrm flipH="1">
                  <a:off x="1375821" y="403200"/>
                  <a:ext cx="10673" cy="1864793"/>
                </a:xfrm>
                <a:prstGeom prst="straightConnector1">
                  <a:avLst/>
                </a:prstGeom>
                <a:noFill/>
                <a:ln w="19050" cap="flat" cmpd="sng">
                  <a:solidFill>
                    <a:srgbClr val="BF9000"/>
                  </a:solidFill>
                  <a:prstDash val="solid"/>
                  <a:round/>
                  <a:headEnd type="none" w="med" len="med"/>
                  <a:tailEnd type="none" w="med" len="med"/>
                </a:ln>
              </p:spPr>
            </p:cxnSp>
            <p:cxnSp>
              <p:nvCxnSpPr>
                <p:cNvPr id="152" name="Google Shape;152;p21"/>
                <p:cNvCxnSpPr/>
                <p:nvPr/>
              </p:nvCxnSpPr>
              <p:spPr>
                <a:xfrm flipH="1">
                  <a:off x="1663694" y="536400"/>
                  <a:ext cx="10673" cy="1587485"/>
                </a:xfrm>
                <a:prstGeom prst="straightConnector1">
                  <a:avLst/>
                </a:prstGeom>
                <a:noFill/>
                <a:ln w="9525" cap="flat" cmpd="sng">
                  <a:solidFill>
                    <a:srgbClr val="BF9000"/>
                  </a:solidFill>
                  <a:prstDash val="dash"/>
                  <a:round/>
                  <a:headEnd type="none" w="med" len="med"/>
                  <a:tailEnd type="none" w="med" len="med"/>
                </a:ln>
              </p:spPr>
            </p:cxnSp>
            <p:cxnSp>
              <p:nvCxnSpPr>
                <p:cNvPr id="153" name="Google Shape;153;p21"/>
                <p:cNvCxnSpPr/>
                <p:nvPr/>
              </p:nvCxnSpPr>
              <p:spPr>
                <a:xfrm flipH="1">
                  <a:off x="1955353" y="536400"/>
                  <a:ext cx="7943" cy="1587485"/>
                </a:xfrm>
                <a:prstGeom prst="straightConnector1">
                  <a:avLst/>
                </a:prstGeom>
                <a:noFill/>
                <a:ln w="9525" cap="flat" cmpd="sng">
                  <a:solidFill>
                    <a:srgbClr val="BF9000"/>
                  </a:solidFill>
                  <a:prstDash val="dash"/>
                  <a:round/>
                  <a:headEnd type="none" w="med" len="med"/>
                  <a:tailEnd type="none" w="med" len="med"/>
                </a:ln>
              </p:spPr>
            </p:cxnSp>
            <p:cxnSp>
              <p:nvCxnSpPr>
                <p:cNvPr id="154" name="Google Shape;154;p21"/>
                <p:cNvCxnSpPr/>
                <p:nvPr/>
              </p:nvCxnSpPr>
              <p:spPr>
                <a:xfrm flipH="1">
                  <a:off x="2830101" y="536400"/>
                  <a:ext cx="7943" cy="1587485"/>
                </a:xfrm>
                <a:prstGeom prst="straightConnector1">
                  <a:avLst/>
                </a:prstGeom>
                <a:noFill/>
                <a:ln w="9525" cap="flat" cmpd="sng">
                  <a:solidFill>
                    <a:srgbClr val="BF9000"/>
                  </a:solidFill>
                  <a:prstDash val="dash"/>
                  <a:round/>
                  <a:headEnd type="none" w="med" len="med"/>
                  <a:tailEnd type="none" w="med" len="med"/>
                </a:ln>
              </p:spPr>
            </p:cxnSp>
            <p:cxnSp>
              <p:nvCxnSpPr>
                <p:cNvPr id="155" name="Google Shape;155;p21"/>
                <p:cNvCxnSpPr/>
                <p:nvPr/>
              </p:nvCxnSpPr>
              <p:spPr>
                <a:xfrm flipH="1">
                  <a:off x="3121614" y="536400"/>
                  <a:ext cx="6950" cy="1587485"/>
                </a:xfrm>
                <a:prstGeom prst="straightConnector1">
                  <a:avLst/>
                </a:prstGeom>
                <a:noFill/>
                <a:ln w="9525" cap="flat" cmpd="sng">
                  <a:solidFill>
                    <a:srgbClr val="BF9000"/>
                  </a:solidFill>
                  <a:prstDash val="dash"/>
                  <a:round/>
                  <a:headEnd type="none" w="med" len="med"/>
                  <a:tailEnd type="none" w="med" len="med"/>
                </a:ln>
              </p:spPr>
            </p:cxnSp>
            <p:cxnSp>
              <p:nvCxnSpPr>
                <p:cNvPr id="156" name="Google Shape;156;p21"/>
                <p:cNvCxnSpPr/>
                <p:nvPr/>
              </p:nvCxnSpPr>
              <p:spPr>
                <a:xfrm rot="10800000">
                  <a:off x="1397082" y="2123702"/>
                  <a:ext cx="1732800" cy="10800"/>
                </a:xfrm>
                <a:prstGeom prst="straightConnector1">
                  <a:avLst/>
                </a:prstGeom>
                <a:noFill/>
                <a:ln w="9525" cap="flat" cmpd="sng">
                  <a:solidFill>
                    <a:srgbClr val="BF9000"/>
                  </a:solidFill>
                  <a:prstDash val="dash"/>
                  <a:round/>
                  <a:headEnd type="none" w="med" len="med"/>
                  <a:tailEnd type="none" w="med" len="med"/>
                </a:ln>
              </p:spPr>
            </p:cxnSp>
            <p:cxnSp>
              <p:nvCxnSpPr>
                <p:cNvPr id="157" name="Google Shape;157;p21"/>
                <p:cNvCxnSpPr/>
                <p:nvPr/>
              </p:nvCxnSpPr>
              <p:spPr>
                <a:xfrm rot="10800000">
                  <a:off x="1396800" y="1808239"/>
                  <a:ext cx="1738800" cy="9300"/>
                </a:xfrm>
                <a:prstGeom prst="straightConnector1">
                  <a:avLst/>
                </a:prstGeom>
                <a:noFill/>
                <a:ln w="9525" cap="flat" cmpd="sng">
                  <a:solidFill>
                    <a:srgbClr val="BF9000"/>
                  </a:solidFill>
                  <a:prstDash val="dash"/>
                  <a:round/>
                  <a:headEnd type="none" w="med" len="med"/>
                  <a:tailEnd type="none" w="med" len="med"/>
                </a:ln>
                <a:effectLst>
                  <a:outerShdw blurRad="57150" dist="19050" dir="5400000" algn="bl" rotWithShape="0">
                    <a:srgbClr val="000000">
                      <a:alpha val="50000"/>
                    </a:srgbClr>
                  </a:outerShdw>
                </a:effectLst>
              </p:spPr>
            </p:cxnSp>
            <p:cxnSp>
              <p:nvCxnSpPr>
                <p:cNvPr id="158" name="Google Shape;158;p21"/>
                <p:cNvCxnSpPr/>
                <p:nvPr/>
              </p:nvCxnSpPr>
              <p:spPr>
                <a:xfrm rot="10800000">
                  <a:off x="1396800" y="1180312"/>
                  <a:ext cx="1738800" cy="3300"/>
                </a:xfrm>
                <a:prstGeom prst="straightConnector1">
                  <a:avLst/>
                </a:prstGeom>
                <a:noFill/>
                <a:ln w="9525" cap="flat" cmpd="sng">
                  <a:solidFill>
                    <a:srgbClr val="BF9000"/>
                  </a:solidFill>
                  <a:prstDash val="dash"/>
                  <a:round/>
                  <a:headEnd type="none" w="med" len="med"/>
                  <a:tailEnd type="none" w="med" len="med"/>
                </a:ln>
              </p:spPr>
            </p:cxnSp>
            <p:cxnSp>
              <p:nvCxnSpPr>
                <p:cNvPr id="159" name="Google Shape;159;p21"/>
                <p:cNvCxnSpPr/>
                <p:nvPr/>
              </p:nvCxnSpPr>
              <p:spPr>
                <a:xfrm rot="10800000">
                  <a:off x="1361400" y="864849"/>
                  <a:ext cx="1774800" cy="1800"/>
                </a:xfrm>
                <a:prstGeom prst="straightConnector1">
                  <a:avLst/>
                </a:prstGeom>
                <a:noFill/>
                <a:ln w="9525" cap="flat" cmpd="sng">
                  <a:solidFill>
                    <a:srgbClr val="BF9000"/>
                  </a:solidFill>
                  <a:prstDash val="dash"/>
                  <a:round/>
                  <a:headEnd type="none" w="med" len="med"/>
                  <a:tailEnd type="none" w="med" len="med"/>
                </a:ln>
              </p:spPr>
            </p:cxnSp>
            <p:cxnSp>
              <p:nvCxnSpPr>
                <p:cNvPr id="160" name="Google Shape;160;p21"/>
                <p:cNvCxnSpPr/>
                <p:nvPr/>
              </p:nvCxnSpPr>
              <p:spPr>
                <a:xfrm flipH="1">
                  <a:off x="1216800" y="549685"/>
                  <a:ext cx="2134800" cy="600"/>
                </a:xfrm>
                <a:prstGeom prst="straightConnector1">
                  <a:avLst/>
                </a:prstGeom>
                <a:noFill/>
                <a:ln w="19050" cap="flat" cmpd="sng">
                  <a:solidFill>
                    <a:srgbClr val="BF9000"/>
                  </a:solidFill>
                  <a:prstDash val="solid"/>
                  <a:round/>
                  <a:headEnd type="none" w="med" len="med"/>
                  <a:tailEnd type="none" w="med" len="med"/>
                </a:ln>
              </p:spPr>
            </p:cxnSp>
            <p:sp>
              <p:nvSpPr>
                <p:cNvPr id="161" name="Google Shape;161;p21"/>
                <p:cNvSpPr/>
                <p:nvPr/>
              </p:nvSpPr>
              <p:spPr>
                <a:xfrm>
                  <a:off x="1372541" y="539209"/>
                  <a:ext cx="21099" cy="22238"/>
                </a:xfrm>
                <a:prstGeom prst="rect">
                  <a:avLst/>
                </a:prstGeom>
                <a:solidFill>
                  <a:srgbClr val="F3F3F3"/>
                </a:solidFill>
                <a:ln w="2857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1"/>
                <p:cNvSpPr/>
                <p:nvPr/>
              </p:nvSpPr>
              <p:spPr>
                <a:xfrm>
                  <a:off x="1372541" y="853984"/>
                  <a:ext cx="21099" cy="22238"/>
                </a:xfrm>
                <a:prstGeom prst="rect">
                  <a:avLst/>
                </a:prstGeom>
                <a:solidFill>
                  <a:srgbClr val="990000"/>
                </a:solidFill>
                <a:ln w="28575" cap="flat" cmpd="sng">
                  <a:solidFill>
                    <a:srgbClr val="99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000"/>
                </a:p>
              </p:txBody>
            </p:sp>
            <p:sp>
              <p:nvSpPr>
                <p:cNvPr id="163" name="Google Shape;163;p21"/>
                <p:cNvSpPr/>
                <p:nvPr/>
              </p:nvSpPr>
              <p:spPr>
                <a:xfrm>
                  <a:off x="1372541" y="1168759"/>
                  <a:ext cx="21099" cy="22238"/>
                </a:xfrm>
                <a:prstGeom prst="rect">
                  <a:avLst/>
                </a:prstGeom>
                <a:solidFill>
                  <a:srgbClr val="990000"/>
                </a:solidFill>
                <a:ln w="28575" cap="flat" cmpd="sng">
                  <a:solidFill>
                    <a:srgbClr val="99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1"/>
                <p:cNvSpPr/>
                <p:nvPr/>
              </p:nvSpPr>
              <p:spPr>
                <a:xfrm>
                  <a:off x="1372541" y="1795523"/>
                  <a:ext cx="21099" cy="22238"/>
                </a:xfrm>
                <a:prstGeom prst="rect">
                  <a:avLst/>
                </a:prstGeom>
                <a:solidFill>
                  <a:srgbClr val="990000"/>
                </a:solidFill>
                <a:ln w="28575" cap="flat" cmpd="sng">
                  <a:solidFill>
                    <a:srgbClr val="99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1"/>
                <p:cNvSpPr/>
                <p:nvPr/>
              </p:nvSpPr>
              <p:spPr>
                <a:xfrm>
                  <a:off x="1372541" y="2110298"/>
                  <a:ext cx="21099" cy="22238"/>
                </a:xfrm>
                <a:prstGeom prst="rect">
                  <a:avLst/>
                </a:prstGeom>
                <a:solidFill>
                  <a:srgbClr val="F3F3F3"/>
                </a:solidFill>
                <a:ln w="2857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6" name="Google Shape;166;p21"/>
                <p:cNvGrpSpPr/>
                <p:nvPr/>
              </p:nvGrpSpPr>
              <p:grpSpPr>
                <a:xfrm>
                  <a:off x="1659600" y="540000"/>
                  <a:ext cx="21099" cy="1593327"/>
                  <a:chOff x="524411" y="1371795"/>
                  <a:chExt cx="25500" cy="1784041"/>
                </a:xfrm>
              </p:grpSpPr>
              <p:sp>
                <p:nvSpPr>
                  <p:cNvPr id="167" name="Google Shape;167;p21"/>
                  <p:cNvSpPr/>
                  <p:nvPr/>
                </p:nvSpPr>
                <p:spPr>
                  <a:xfrm>
                    <a:off x="524411" y="1371795"/>
                    <a:ext cx="25500" cy="24900"/>
                  </a:xfrm>
                  <a:prstGeom prst="rect">
                    <a:avLst/>
                  </a:prstGeom>
                  <a:solidFill>
                    <a:srgbClr val="F3F3F3"/>
                  </a:solidFill>
                  <a:ln w="2857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1"/>
                  <p:cNvSpPr/>
                  <p:nvPr/>
                </p:nvSpPr>
                <p:spPr>
                  <a:xfrm>
                    <a:off x="524411" y="1724247"/>
                    <a:ext cx="25500" cy="24900"/>
                  </a:xfrm>
                  <a:prstGeom prst="rect">
                    <a:avLst/>
                  </a:prstGeom>
                  <a:solidFill>
                    <a:srgbClr val="990000"/>
                  </a:solidFill>
                  <a:ln w="28575" cap="flat" cmpd="sng">
                    <a:solidFill>
                      <a:srgbClr val="99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000"/>
                  </a:p>
                </p:txBody>
              </p:sp>
              <p:sp>
                <p:nvSpPr>
                  <p:cNvPr id="169" name="Google Shape;169;p21"/>
                  <p:cNvSpPr/>
                  <p:nvPr/>
                </p:nvSpPr>
                <p:spPr>
                  <a:xfrm>
                    <a:off x="524411" y="2076699"/>
                    <a:ext cx="25500" cy="24900"/>
                  </a:xfrm>
                  <a:prstGeom prst="rect">
                    <a:avLst/>
                  </a:prstGeom>
                  <a:solidFill>
                    <a:srgbClr val="990000"/>
                  </a:solidFill>
                  <a:ln w="28575" cap="flat" cmpd="sng">
                    <a:solidFill>
                      <a:srgbClr val="99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1"/>
                  <p:cNvSpPr/>
                  <p:nvPr/>
                </p:nvSpPr>
                <p:spPr>
                  <a:xfrm>
                    <a:off x="524411" y="2778484"/>
                    <a:ext cx="25500" cy="24900"/>
                  </a:xfrm>
                  <a:prstGeom prst="rect">
                    <a:avLst/>
                  </a:prstGeom>
                  <a:solidFill>
                    <a:srgbClr val="990000"/>
                  </a:solidFill>
                  <a:ln w="28575" cap="flat" cmpd="sng">
                    <a:solidFill>
                      <a:srgbClr val="99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1"/>
                  <p:cNvSpPr/>
                  <p:nvPr/>
                </p:nvSpPr>
                <p:spPr>
                  <a:xfrm>
                    <a:off x="524411" y="3130936"/>
                    <a:ext cx="25500" cy="24900"/>
                  </a:xfrm>
                  <a:prstGeom prst="rect">
                    <a:avLst/>
                  </a:prstGeom>
                  <a:solidFill>
                    <a:srgbClr val="F3F3F3"/>
                  </a:solidFill>
                  <a:ln w="2857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2" name="Google Shape;172;p21"/>
                <p:cNvGrpSpPr/>
                <p:nvPr/>
              </p:nvGrpSpPr>
              <p:grpSpPr>
                <a:xfrm>
                  <a:off x="1947600" y="540000"/>
                  <a:ext cx="21099" cy="1593327"/>
                  <a:chOff x="524411" y="1371795"/>
                  <a:chExt cx="25500" cy="1784041"/>
                </a:xfrm>
              </p:grpSpPr>
              <p:sp>
                <p:nvSpPr>
                  <p:cNvPr id="173" name="Google Shape;173;p21"/>
                  <p:cNvSpPr/>
                  <p:nvPr/>
                </p:nvSpPr>
                <p:spPr>
                  <a:xfrm>
                    <a:off x="524411" y="1371795"/>
                    <a:ext cx="25500" cy="24900"/>
                  </a:xfrm>
                  <a:prstGeom prst="rect">
                    <a:avLst/>
                  </a:prstGeom>
                  <a:solidFill>
                    <a:srgbClr val="F3F3F3"/>
                  </a:solidFill>
                  <a:ln w="2857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1"/>
                  <p:cNvSpPr/>
                  <p:nvPr/>
                </p:nvSpPr>
                <p:spPr>
                  <a:xfrm>
                    <a:off x="524411" y="1724247"/>
                    <a:ext cx="25500" cy="24900"/>
                  </a:xfrm>
                  <a:prstGeom prst="rect">
                    <a:avLst/>
                  </a:prstGeom>
                  <a:solidFill>
                    <a:srgbClr val="990000"/>
                  </a:solidFill>
                  <a:ln w="28575" cap="flat" cmpd="sng">
                    <a:solidFill>
                      <a:srgbClr val="99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000"/>
                  </a:p>
                </p:txBody>
              </p:sp>
              <p:sp>
                <p:nvSpPr>
                  <p:cNvPr id="175" name="Google Shape;175;p21"/>
                  <p:cNvSpPr/>
                  <p:nvPr/>
                </p:nvSpPr>
                <p:spPr>
                  <a:xfrm>
                    <a:off x="524411" y="2076699"/>
                    <a:ext cx="25500" cy="24900"/>
                  </a:xfrm>
                  <a:prstGeom prst="rect">
                    <a:avLst/>
                  </a:prstGeom>
                  <a:solidFill>
                    <a:srgbClr val="990000"/>
                  </a:solidFill>
                  <a:ln w="28575" cap="flat" cmpd="sng">
                    <a:solidFill>
                      <a:srgbClr val="99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1"/>
                  <p:cNvSpPr/>
                  <p:nvPr/>
                </p:nvSpPr>
                <p:spPr>
                  <a:xfrm>
                    <a:off x="524411" y="2778484"/>
                    <a:ext cx="25500" cy="24900"/>
                  </a:xfrm>
                  <a:prstGeom prst="rect">
                    <a:avLst/>
                  </a:prstGeom>
                  <a:solidFill>
                    <a:srgbClr val="990000"/>
                  </a:solidFill>
                  <a:ln w="28575" cap="flat" cmpd="sng">
                    <a:solidFill>
                      <a:srgbClr val="99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1"/>
                  <p:cNvSpPr/>
                  <p:nvPr/>
                </p:nvSpPr>
                <p:spPr>
                  <a:xfrm>
                    <a:off x="524411" y="3130936"/>
                    <a:ext cx="25500" cy="24900"/>
                  </a:xfrm>
                  <a:prstGeom prst="rect">
                    <a:avLst/>
                  </a:prstGeom>
                  <a:solidFill>
                    <a:srgbClr val="F3F3F3"/>
                  </a:solidFill>
                  <a:ln w="2857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8" name="Google Shape;178;p21"/>
                <p:cNvSpPr/>
                <p:nvPr/>
              </p:nvSpPr>
              <p:spPr>
                <a:xfrm>
                  <a:off x="1372541" y="539209"/>
                  <a:ext cx="21000" cy="22200"/>
                </a:xfrm>
                <a:prstGeom prst="rect">
                  <a:avLst/>
                </a:prstGeom>
                <a:solidFill>
                  <a:srgbClr val="F3F3F3"/>
                </a:solidFill>
                <a:ln w="2857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1"/>
                <p:cNvSpPr/>
                <p:nvPr/>
              </p:nvSpPr>
              <p:spPr>
                <a:xfrm>
                  <a:off x="1372541" y="853984"/>
                  <a:ext cx="21000" cy="22200"/>
                </a:xfrm>
                <a:prstGeom prst="rect">
                  <a:avLst/>
                </a:prstGeom>
                <a:solidFill>
                  <a:srgbClr val="990000"/>
                </a:solidFill>
                <a:ln w="28575" cap="flat" cmpd="sng">
                  <a:solidFill>
                    <a:srgbClr val="99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000"/>
                </a:p>
              </p:txBody>
            </p:sp>
            <p:sp>
              <p:nvSpPr>
                <p:cNvPr id="180" name="Google Shape;180;p21"/>
                <p:cNvSpPr/>
                <p:nvPr/>
              </p:nvSpPr>
              <p:spPr>
                <a:xfrm>
                  <a:off x="1372541" y="1168759"/>
                  <a:ext cx="21000" cy="22200"/>
                </a:xfrm>
                <a:prstGeom prst="rect">
                  <a:avLst/>
                </a:prstGeom>
                <a:solidFill>
                  <a:srgbClr val="990000"/>
                </a:solidFill>
                <a:ln w="28575" cap="flat" cmpd="sng">
                  <a:solidFill>
                    <a:srgbClr val="99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1"/>
                <p:cNvSpPr/>
                <p:nvPr/>
              </p:nvSpPr>
              <p:spPr>
                <a:xfrm>
                  <a:off x="1372541" y="1795523"/>
                  <a:ext cx="21000" cy="22200"/>
                </a:xfrm>
                <a:prstGeom prst="rect">
                  <a:avLst/>
                </a:prstGeom>
                <a:solidFill>
                  <a:srgbClr val="990000"/>
                </a:solidFill>
                <a:ln w="28575" cap="flat" cmpd="sng">
                  <a:solidFill>
                    <a:srgbClr val="99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1"/>
                <p:cNvSpPr/>
                <p:nvPr/>
              </p:nvSpPr>
              <p:spPr>
                <a:xfrm>
                  <a:off x="1372541" y="2110298"/>
                  <a:ext cx="21000" cy="22200"/>
                </a:xfrm>
                <a:prstGeom prst="rect">
                  <a:avLst/>
                </a:prstGeom>
                <a:solidFill>
                  <a:srgbClr val="F3F3F3"/>
                </a:solidFill>
                <a:ln w="2857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1"/>
                <p:cNvSpPr/>
                <p:nvPr/>
              </p:nvSpPr>
              <p:spPr>
                <a:xfrm>
                  <a:off x="2822400" y="540000"/>
                  <a:ext cx="21000" cy="22200"/>
                </a:xfrm>
                <a:prstGeom prst="rect">
                  <a:avLst/>
                </a:prstGeom>
                <a:solidFill>
                  <a:srgbClr val="F3F3F3"/>
                </a:solidFill>
                <a:ln w="2857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1"/>
                <p:cNvSpPr/>
                <p:nvPr/>
              </p:nvSpPr>
              <p:spPr>
                <a:xfrm>
                  <a:off x="2822400" y="854775"/>
                  <a:ext cx="21000" cy="22200"/>
                </a:xfrm>
                <a:prstGeom prst="rect">
                  <a:avLst/>
                </a:prstGeom>
                <a:solidFill>
                  <a:srgbClr val="990000"/>
                </a:solidFill>
                <a:ln w="28575" cap="flat" cmpd="sng">
                  <a:solidFill>
                    <a:srgbClr val="99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000"/>
                </a:p>
              </p:txBody>
            </p:sp>
            <p:sp>
              <p:nvSpPr>
                <p:cNvPr id="185" name="Google Shape;185;p21"/>
                <p:cNvSpPr/>
                <p:nvPr/>
              </p:nvSpPr>
              <p:spPr>
                <a:xfrm>
                  <a:off x="2822400" y="1169550"/>
                  <a:ext cx="21000" cy="22200"/>
                </a:xfrm>
                <a:prstGeom prst="rect">
                  <a:avLst/>
                </a:prstGeom>
                <a:solidFill>
                  <a:srgbClr val="990000"/>
                </a:solidFill>
                <a:ln w="28575" cap="flat" cmpd="sng">
                  <a:solidFill>
                    <a:srgbClr val="99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1"/>
                <p:cNvSpPr/>
                <p:nvPr/>
              </p:nvSpPr>
              <p:spPr>
                <a:xfrm>
                  <a:off x="2822400" y="1796314"/>
                  <a:ext cx="21000" cy="22200"/>
                </a:xfrm>
                <a:prstGeom prst="rect">
                  <a:avLst/>
                </a:prstGeom>
                <a:solidFill>
                  <a:srgbClr val="990000"/>
                </a:solidFill>
                <a:ln w="28575" cap="flat" cmpd="sng">
                  <a:solidFill>
                    <a:srgbClr val="99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1"/>
                <p:cNvSpPr/>
                <p:nvPr/>
              </p:nvSpPr>
              <p:spPr>
                <a:xfrm>
                  <a:off x="2822400" y="2111088"/>
                  <a:ext cx="21000" cy="22200"/>
                </a:xfrm>
                <a:prstGeom prst="rect">
                  <a:avLst/>
                </a:prstGeom>
                <a:solidFill>
                  <a:srgbClr val="F3F3F3"/>
                </a:solidFill>
                <a:ln w="2857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1"/>
                <p:cNvSpPr/>
                <p:nvPr/>
              </p:nvSpPr>
              <p:spPr>
                <a:xfrm>
                  <a:off x="3110400" y="540000"/>
                  <a:ext cx="21000" cy="22200"/>
                </a:xfrm>
                <a:prstGeom prst="rect">
                  <a:avLst/>
                </a:prstGeom>
                <a:solidFill>
                  <a:srgbClr val="F3F3F3"/>
                </a:solidFill>
                <a:ln w="2857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1"/>
                <p:cNvSpPr/>
                <p:nvPr/>
              </p:nvSpPr>
              <p:spPr>
                <a:xfrm>
                  <a:off x="3110400" y="854775"/>
                  <a:ext cx="21000" cy="22200"/>
                </a:xfrm>
                <a:prstGeom prst="rect">
                  <a:avLst/>
                </a:prstGeom>
                <a:solidFill>
                  <a:srgbClr val="F3F3F3"/>
                </a:solidFill>
                <a:ln w="2857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000"/>
                </a:p>
              </p:txBody>
            </p:sp>
            <p:sp>
              <p:nvSpPr>
                <p:cNvPr id="190" name="Google Shape;190;p21"/>
                <p:cNvSpPr/>
                <p:nvPr/>
              </p:nvSpPr>
              <p:spPr>
                <a:xfrm>
                  <a:off x="3110400" y="1169550"/>
                  <a:ext cx="21000" cy="22200"/>
                </a:xfrm>
                <a:prstGeom prst="rect">
                  <a:avLst/>
                </a:prstGeom>
                <a:solidFill>
                  <a:srgbClr val="F3F3F3"/>
                </a:solidFill>
                <a:ln w="2857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1"/>
                <p:cNvSpPr/>
                <p:nvPr/>
              </p:nvSpPr>
              <p:spPr>
                <a:xfrm>
                  <a:off x="3110400" y="1796314"/>
                  <a:ext cx="21000" cy="22200"/>
                </a:xfrm>
                <a:prstGeom prst="rect">
                  <a:avLst/>
                </a:prstGeom>
                <a:solidFill>
                  <a:srgbClr val="F3F3F3"/>
                </a:solidFill>
                <a:ln w="2857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1"/>
                <p:cNvSpPr/>
                <p:nvPr/>
              </p:nvSpPr>
              <p:spPr>
                <a:xfrm>
                  <a:off x="3110400" y="2111088"/>
                  <a:ext cx="21000" cy="22200"/>
                </a:xfrm>
                <a:prstGeom prst="rect">
                  <a:avLst/>
                </a:prstGeom>
                <a:solidFill>
                  <a:srgbClr val="F3F3F3"/>
                </a:solidFill>
                <a:ln w="2857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3" name="Google Shape;193;p21"/>
              <p:cNvSpPr txBox="1"/>
              <p:nvPr/>
            </p:nvSpPr>
            <p:spPr>
              <a:xfrm>
                <a:off x="1080000" y="327550"/>
                <a:ext cx="397800" cy="27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 sz="800">
                    <a:solidFill>
                      <a:srgbClr val="FFFFFF"/>
                    </a:solidFill>
                    <a:latin typeface="Georgia"/>
                    <a:ea typeface="Georgia"/>
                    <a:cs typeface="Georgia"/>
                    <a:sym typeface="Georgia"/>
                  </a:rPr>
                  <a:t>x</a:t>
                </a:r>
                <a:r>
                  <a:rPr lang="es" sz="800" baseline="-25000">
                    <a:solidFill>
                      <a:srgbClr val="FFFFFF"/>
                    </a:solidFill>
                    <a:latin typeface="Georgia"/>
                    <a:ea typeface="Georgia"/>
                    <a:cs typeface="Georgia"/>
                    <a:sym typeface="Georgia"/>
                  </a:rPr>
                  <a:t>0</a:t>
                </a:r>
                <a:endParaRPr sz="800" baseline="-25000">
                  <a:solidFill>
                    <a:srgbClr val="FFFFFF"/>
                  </a:solidFill>
                  <a:latin typeface="Georgia"/>
                  <a:ea typeface="Georgia"/>
                  <a:cs typeface="Georgia"/>
                  <a:sym typeface="Georgia"/>
                </a:endParaRPr>
              </a:p>
            </p:txBody>
          </p:sp>
          <p:sp>
            <p:nvSpPr>
              <p:cNvPr id="194" name="Google Shape;194;p21"/>
              <p:cNvSpPr txBox="1"/>
              <p:nvPr/>
            </p:nvSpPr>
            <p:spPr>
              <a:xfrm>
                <a:off x="1080000" y="658800"/>
                <a:ext cx="397800" cy="27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 sz="800">
                    <a:solidFill>
                      <a:srgbClr val="FFFFFF"/>
                    </a:solidFill>
                    <a:latin typeface="Georgia"/>
                    <a:ea typeface="Georgia"/>
                    <a:cs typeface="Georgia"/>
                    <a:sym typeface="Georgia"/>
                  </a:rPr>
                  <a:t>x</a:t>
                </a:r>
                <a:r>
                  <a:rPr lang="es" sz="800" baseline="-25000">
                    <a:solidFill>
                      <a:srgbClr val="FFFFFF"/>
                    </a:solidFill>
                    <a:latin typeface="Georgia"/>
                    <a:ea typeface="Georgia"/>
                    <a:cs typeface="Georgia"/>
                    <a:sym typeface="Georgia"/>
                  </a:rPr>
                  <a:t>1</a:t>
                </a:r>
                <a:endParaRPr sz="800" baseline="-25000">
                  <a:solidFill>
                    <a:srgbClr val="FFFFFF"/>
                  </a:solidFill>
                  <a:latin typeface="Georgia"/>
                  <a:ea typeface="Georgia"/>
                  <a:cs typeface="Georgia"/>
                  <a:sym typeface="Georgia"/>
                </a:endParaRPr>
              </a:p>
            </p:txBody>
          </p:sp>
          <p:sp>
            <p:nvSpPr>
              <p:cNvPr id="195" name="Google Shape;195;p21"/>
              <p:cNvSpPr txBox="1"/>
              <p:nvPr/>
            </p:nvSpPr>
            <p:spPr>
              <a:xfrm>
                <a:off x="1080000" y="990000"/>
                <a:ext cx="397800" cy="27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 sz="800">
                    <a:solidFill>
                      <a:srgbClr val="FFFFFF"/>
                    </a:solidFill>
                    <a:latin typeface="Georgia"/>
                    <a:ea typeface="Georgia"/>
                    <a:cs typeface="Georgia"/>
                    <a:sym typeface="Georgia"/>
                  </a:rPr>
                  <a:t>x</a:t>
                </a:r>
                <a:r>
                  <a:rPr lang="es" sz="800" baseline="-25000">
                    <a:solidFill>
                      <a:srgbClr val="FFFFFF"/>
                    </a:solidFill>
                    <a:latin typeface="Georgia"/>
                    <a:ea typeface="Georgia"/>
                    <a:cs typeface="Georgia"/>
                    <a:sym typeface="Georgia"/>
                  </a:rPr>
                  <a:t>2</a:t>
                </a:r>
                <a:endParaRPr sz="800" baseline="-25000">
                  <a:solidFill>
                    <a:srgbClr val="FFFFFF"/>
                  </a:solidFill>
                  <a:latin typeface="Georgia"/>
                  <a:ea typeface="Georgia"/>
                  <a:cs typeface="Georgia"/>
                  <a:sym typeface="Georgia"/>
                </a:endParaRPr>
              </a:p>
            </p:txBody>
          </p:sp>
          <p:sp>
            <p:nvSpPr>
              <p:cNvPr id="196" name="Google Shape;196;p21"/>
              <p:cNvSpPr txBox="1"/>
              <p:nvPr/>
            </p:nvSpPr>
            <p:spPr>
              <a:xfrm>
                <a:off x="1080000" y="1609200"/>
                <a:ext cx="397800" cy="27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 sz="800">
                    <a:solidFill>
                      <a:srgbClr val="FFFFFF"/>
                    </a:solidFill>
                    <a:latin typeface="Georgia"/>
                    <a:ea typeface="Georgia"/>
                    <a:cs typeface="Georgia"/>
                    <a:sym typeface="Georgia"/>
                  </a:rPr>
                  <a:t>x</a:t>
                </a:r>
                <a:r>
                  <a:rPr lang="es" sz="800" baseline="-25000">
                    <a:solidFill>
                      <a:srgbClr val="FFFFFF"/>
                    </a:solidFill>
                    <a:latin typeface="Georgia"/>
                    <a:ea typeface="Georgia"/>
                    <a:cs typeface="Georgia"/>
                    <a:sym typeface="Georgia"/>
                  </a:rPr>
                  <a:t>M-1</a:t>
                </a:r>
                <a:endParaRPr sz="800" baseline="-25000">
                  <a:solidFill>
                    <a:srgbClr val="FFFFFF"/>
                  </a:solidFill>
                  <a:latin typeface="Georgia"/>
                  <a:ea typeface="Georgia"/>
                  <a:cs typeface="Georgia"/>
                  <a:sym typeface="Georgia"/>
                </a:endParaRPr>
              </a:p>
            </p:txBody>
          </p:sp>
          <p:sp>
            <p:nvSpPr>
              <p:cNvPr id="197" name="Google Shape;197;p21"/>
              <p:cNvSpPr txBox="1"/>
              <p:nvPr/>
            </p:nvSpPr>
            <p:spPr>
              <a:xfrm>
                <a:off x="995163" y="1943995"/>
                <a:ext cx="482700" cy="27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 sz="800">
                    <a:solidFill>
                      <a:srgbClr val="FFFFFF"/>
                    </a:solidFill>
                    <a:latin typeface="Georgia"/>
                    <a:ea typeface="Georgia"/>
                    <a:cs typeface="Georgia"/>
                    <a:sym typeface="Georgia"/>
                  </a:rPr>
                  <a:t>L = x</a:t>
                </a:r>
                <a:r>
                  <a:rPr lang="es" sz="800" baseline="-25000">
                    <a:solidFill>
                      <a:srgbClr val="FFFFFF"/>
                    </a:solidFill>
                    <a:latin typeface="Georgia"/>
                    <a:ea typeface="Georgia"/>
                    <a:cs typeface="Georgia"/>
                    <a:sym typeface="Georgia"/>
                  </a:rPr>
                  <a:t>M</a:t>
                </a:r>
                <a:endParaRPr sz="800" baseline="-25000">
                  <a:solidFill>
                    <a:srgbClr val="FFFFFF"/>
                  </a:solidFill>
                  <a:latin typeface="Georgia"/>
                  <a:ea typeface="Georgia"/>
                  <a:cs typeface="Georgia"/>
                  <a:sym typeface="Georgia"/>
                </a:endParaRPr>
              </a:p>
            </p:txBody>
          </p:sp>
          <p:sp>
            <p:nvSpPr>
              <p:cNvPr id="198" name="Google Shape;198;p21"/>
              <p:cNvSpPr txBox="1"/>
              <p:nvPr/>
            </p:nvSpPr>
            <p:spPr>
              <a:xfrm>
                <a:off x="1288650" y="280800"/>
                <a:ext cx="397800" cy="27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 sz="800">
                    <a:solidFill>
                      <a:srgbClr val="FFFFFF"/>
                    </a:solidFill>
                    <a:latin typeface="Georgia"/>
                    <a:ea typeface="Georgia"/>
                    <a:cs typeface="Georgia"/>
                    <a:sym typeface="Georgia"/>
                  </a:rPr>
                  <a:t>t</a:t>
                </a:r>
                <a:r>
                  <a:rPr lang="es" sz="800" baseline="-25000">
                    <a:solidFill>
                      <a:srgbClr val="FFFFFF"/>
                    </a:solidFill>
                    <a:latin typeface="Georgia"/>
                    <a:ea typeface="Georgia"/>
                    <a:cs typeface="Georgia"/>
                    <a:sym typeface="Georgia"/>
                  </a:rPr>
                  <a:t>0</a:t>
                </a:r>
                <a:endParaRPr sz="800" baseline="-25000">
                  <a:solidFill>
                    <a:srgbClr val="FFFFFF"/>
                  </a:solidFill>
                  <a:latin typeface="Georgia"/>
                  <a:ea typeface="Georgia"/>
                  <a:cs typeface="Georgia"/>
                  <a:sym typeface="Georgia"/>
                </a:endParaRPr>
              </a:p>
            </p:txBody>
          </p:sp>
          <p:sp>
            <p:nvSpPr>
              <p:cNvPr id="199" name="Google Shape;199;p21"/>
              <p:cNvSpPr txBox="1"/>
              <p:nvPr/>
            </p:nvSpPr>
            <p:spPr>
              <a:xfrm>
                <a:off x="1548000" y="280800"/>
                <a:ext cx="397800" cy="27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 sz="800">
                    <a:solidFill>
                      <a:srgbClr val="FFFFFF"/>
                    </a:solidFill>
                    <a:latin typeface="Georgia"/>
                    <a:ea typeface="Georgia"/>
                    <a:cs typeface="Georgia"/>
                    <a:sym typeface="Georgia"/>
                  </a:rPr>
                  <a:t>t</a:t>
                </a:r>
                <a:r>
                  <a:rPr lang="es" sz="800" baseline="-25000">
                    <a:solidFill>
                      <a:srgbClr val="FFFFFF"/>
                    </a:solidFill>
                    <a:latin typeface="Georgia"/>
                    <a:ea typeface="Georgia"/>
                    <a:cs typeface="Georgia"/>
                    <a:sym typeface="Georgia"/>
                  </a:rPr>
                  <a:t>1</a:t>
                </a:r>
                <a:endParaRPr sz="800" baseline="-25000">
                  <a:solidFill>
                    <a:srgbClr val="FFFFFF"/>
                  </a:solidFill>
                  <a:latin typeface="Georgia"/>
                  <a:ea typeface="Georgia"/>
                  <a:cs typeface="Georgia"/>
                  <a:sym typeface="Georgia"/>
                </a:endParaRPr>
              </a:p>
            </p:txBody>
          </p:sp>
          <p:sp>
            <p:nvSpPr>
              <p:cNvPr id="200" name="Google Shape;200;p21"/>
              <p:cNvSpPr txBox="1"/>
              <p:nvPr/>
            </p:nvSpPr>
            <p:spPr>
              <a:xfrm>
                <a:off x="1836000" y="280800"/>
                <a:ext cx="397800" cy="27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 sz="800">
                    <a:solidFill>
                      <a:srgbClr val="FFFFFF"/>
                    </a:solidFill>
                    <a:latin typeface="Georgia"/>
                    <a:ea typeface="Georgia"/>
                    <a:cs typeface="Georgia"/>
                    <a:sym typeface="Georgia"/>
                  </a:rPr>
                  <a:t>t</a:t>
                </a:r>
                <a:r>
                  <a:rPr lang="es" sz="800" baseline="-25000">
                    <a:solidFill>
                      <a:srgbClr val="FFFFFF"/>
                    </a:solidFill>
                    <a:latin typeface="Georgia"/>
                    <a:ea typeface="Georgia"/>
                    <a:cs typeface="Georgia"/>
                    <a:sym typeface="Georgia"/>
                  </a:rPr>
                  <a:t>2</a:t>
                </a:r>
                <a:endParaRPr sz="800" baseline="-25000">
                  <a:solidFill>
                    <a:srgbClr val="FFFFFF"/>
                  </a:solidFill>
                  <a:latin typeface="Georgia"/>
                  <a:ea typeface="Georgia"/>
                  <a:cs typeface="Georgia"/>
                  <a:sym typeface="Georgia"/>
                </a:endParaRPr>
              </a:p>
            </p:txBody>
          </p:sp>
          <p:sp>
            <p:nvSpPr>
              <p:cNvPr id="201" name="Google Shape;201;p21"/>
              <p:cNvSpPr txBox="1"/>
              <p:nvPr/>
            </p:nvSpPr>
            <p:spPr>
              <a:xfrm>
                <a:off x="2995200" y="280800"/>
                <a:ext cx="397800" cy="27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 sz="800">
                    <a:solidFill>
                      <a:srgbClr val="FFFFFF"/>
                    </a:solidFill>
                    <a:latin typeface="Georgia"/>
                    <a:ea typeface="Georgia"/>
                    <a:cs typeface="Georgia"/>
                    <a:sym typeface="Georgia"/>
                  </a:rPr>
                  <a:t>t</a:t>
                </a:r>
                <a:r>
                  <a:rPr lang="es" sz="800" baseline="-25000">
                    <a:solidFill>
                      <a:srgbClr val="FFFFFF"/>
                    </a:solidFill>
                    <a:latin typeface="Georgia"/>
                    <a:ea typeface="Georgia"/>
                    <a:cs typeface="Georgia"/>
                    <a:sym typeface="Georgia"/>
                  </a:rPr>
                  <a:t>N </a:t>
                </a:r>
                <a:r>
                  <a:rPr lang="es" sz="800">
                    <a:solidFill>
                      <a:srgbClr val="FFFFFF"/>
                    </a:solidFill>
                    <a:latin typeface="Georgia"/>
                    <a:ea typeface="Georgia"/>
                    <a:cs typeface="Georgia"/>
                    <a:sym typeface="Georgia"/>
                  </a:rPr>
                  <a:t>= T</a:t>
                </a:r>
                <a:endParaRPr sz="800" baseline="-25000">
                  <a:solidFill>
                    <a:srgbClr val="FFFFFF"/>
                  </a:solidFill>
                  <a:latin typeface="Georgia"/>
                  <a:ea typeface="Georgia"/>
                  <a:cs typeface="Georgia"/>
                  <a:sym typeface="Georgia"/>
                </a:endParaRPr>
              </a:p>
            </p:txBody>
          </p:sp>
          <p:sp>
            <p:nvSpPr>
              <p:cNvPr id="202" name="Google Shape;202;p21"/>
              <p:cNvSpPr txBox="1"/>
              <p:nvPr/>
            </p:nvSpPr>
            <p:spPr>
              <a:xfrm>
                <a:off x="2707200" y="280800"/>
                <a:ext cx="397800" cy="27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 sz="800">
                    <a:solidFill>
                      <a:srgbClr val="FFFFFF"/>
                    </a:solidFill>
                    <a:latin typeface="Georgia"/>
                    <a:ea typeface="Georgia"/>
                    <a:cs typeface="Georgia"/>
                    <a:sym typeface="Georgia"/>
                  </a:rPr>
                  <a:t>t</a:t>
                </a:r>
                <a:r>
                  <a:rPr lang="es" sz="800" baseline="-25000">
                    <a:solidFill>
                      <a:srgbClr val="FFFFFF"/>
                    </a:solidFill>
                    <a:latin typeface="Georgia"/>
                    <a:ea typeface="Georgia"/>
                    <a:cs typeface="Georgia"/>
                    <a:sym typeface="Georgia"/>
                  </a:rPr>
                  <a:t>N-1</a:t>
                </a:r>
                <a:endParaRPr sz="800" baseline="-25000">
                  <a:solidFill>
                    <a:srgbClr val="FFFFFF"/>
                  </a:solidFill>
                  <a:latin typeface="Georgia"/>
                  <a:ea typeface="Georgia"/>
                  <a:cs typeface="Georgia"/>
                  <a:sym typeface="Georgia"/>
                </a:endParaRPr>
              </a:p>
            </p:txBody>
          </p:sp>
        </p:grpSp>
        <p:grpSp>
          <p:nvGrpSpPr>
            <p:cNvPr id="203" name="Google Shape;203;p21"/>
            <p:cNvGrpSpPr/>
            <p:nvPr/>
          </p:nvGrpSpPr>
          <p:grpSpPr>
            <a:xfrm>
              <a:off x="2292299" y="3423600"/>
              <a:ext cx="2010599" cy="489075"/>
              <a:chOff x="2725821" y="4950"/>
              <a:chExt cx="2010599" cy="489075"/>
            </a:xfrm>
          </p:grpSpPr>
          <p:sp>
            <p:nvSpPr>
              <p:cNvPr id="204" name="Google Shape;204;p21"/>
              <p:cNvSpPr/>
              <p:nvPr/>
            </p:nvSpPr>
            <p:spPr>
              <a:xfrm>
                <a:off x="2725821" y="151200"/>
                <a:ext cx="29400" cy="30900"/>
              </a:xfrm>
              <a:prstGeom prst="rect">
                <a:avLst/>
              </a:prstGeom>
              <a:solidFill>
                <a:srgbClr val="990000"/>
              </a:solidFill>
              <a:ln w="28575" cap="flat" cmpd="sng">
                <a:solidFill>
                  <a:srgbClr val="99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000"/>
              </a:p>
            </p:txBody>
          </p:sp>
          <p:sp>
            <p:nvSpPr>
              <p:cNvPr id="205" name="Google Shape;205;p21"/>
              <p:cNvSpPr txBox="1"/>
              <p:nvPr/>
            </p:nvSpPr>
            <p:spPr>
              <a:xfrm>
                <a:off x="2789721" y="4950"/>
                <a:ext cx="1946700" cy="32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 sz="900">
                    <a:solidFill>
                      <a:srgbClr val="990000"/>
                    </a:solidFill>
                    <a:latin typeface="Georgia"/>
                    <a:ea typeface="Georgia"/>
                    <a:cs typeface="Georgia"/>
                    <a:sym typeface="Georgia"/>
                  </a:rPr>
                  <a:t>Unknown solution</a:t>
                </a:r>
                <a:endParaRPr sz="900">
                  <a:solidFill>
                    <a:srgbClr val="990000"/>
                  </a:solidFill>
                  <a:latin typeface="Georgia"/>
                  <a:ea typeface="Georgia"/>
                  <a:cs typeface="Georgia"/>
                  <a:sym typeface="Georgia"/>
                </a:endParaRPr>
              </a:p>
            </p:txBody>
          </p:sp>
          <p:sp>
            <p:nvSpPr>
              <p:cNvPr id="206" name="Google Shape;206;p21"/>
              <p:cNvSpPr/>
              <p:nvPr/>
            </p:nvSpPr>
            <p:spPr>
              <a:xfrm>
                <a:off x="2725821" y="316875"/>
                <a:ext cx="29400" cy="30900"/>
              </a:xfrm>
              <a:prstGeom prst="rect">
                <a:avLst/>
              </a:prstGeom>
              <a:solidFill>
                <a:srgbClr val="F3F3F3"/>
              </a:solidFill>
              <a:ln w="2857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000"/>
              </a:p>
            </p:txBody>
          </p:sp>
          <p:sp>
            <p:nvSpPr>
              <p:cNvPr id="207" name="Google Shape;207;p21"/>
              <p:cNvSpPr txBox="1"/>
              <p:nvPr/>
            </p:nvSpPr>
            <p:spPr>
              <a:xfrm>
                <a:off x="2789721" y="170625"/>
                <a:ext cx="1946700" cy="32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 sz="900">
                    <a:solidFill>
                      <a:srgbClr val="F3F3F3"/>
                    </a:solidFill>
                    <a:latin typeface="Georgia"/>
                    <a:ea typeface="Georgia"/>
                    <a:cs typeface="Georgia"/>
                    <a:sym typeface="Georgia"/>
                  </a:rPr>
                  <a:t>Boundary conditions</a:t>
                </a:r>
                <a:endParaRPr sz="900">
                  <a:solidFill>
                    <a:srgbClr val="F3F3F3"/>
                  </a:solidFill>
                  <a:latin typeface="Georgia"/>
                  <a:ea typeface="Georgia"/>
                  <a:cs typeface="Georgia"/>
                  <a:sym typeface="Georgia"/>
                </a:endParaRPr>
              </a:p>
            </p:txBody>
          </p:sp>
        </p:grpSp>
      </p:grpSp>
      <p:sp>
        <p:nvSpPr>
          <p:cNvPr id="208" name="Google Shape;208;p21"/>
          <p:cNvSpPr txBox="1">
            <a:spLocks noGrp="1"/>
          </p:cNvSpPr>
          <p:nvPr>
            <p:ph type="title"/>
          </p:nvPr>
        </p:nvSpPr>
        <p:spPr>
          <a:xfrm>
            <a:off x="0" y="315900"/>
            <a:ext cx="4301100" cy="747600"/>
          </a:xfrm>
          <a:prstGeom prst="rect">
            <a:avLst/>
          </a:prstGeom>
          <a:effectLst>
            <a:outerShdw blurRad="42863" dist="47625" dir="12480000" algn="bl" rotWithShape="0">
              <a:srgbClr val="FFFFFF">
                <a:alpha val="50000"/>
              </a:srgbClr>
            </a:outerShdw>
          </a:effectLst>
        </p:spPr>
        <p:txBody>
          <a:bodyPr spcFirstLastPara="1" wrap="square" lIns="91425" tIns="91425" rIns="91425" bIns="91425" anchor="t" anchorCtr="0">
            <a:noAutofit/>
          </a:bodyPr>
          <a:lstStyle/>
          <a:p>
            <a:pPr marL="0" lvl="0" indent="0" algn="ctr" rtl="0">
              <a:spcBef>
                <a:spcPts val="0"/>
              </a:spcBef>
              <a:spcAft>
                <a:spcPts val="0"/>
              </a:spcAft>
              <a:buNone/>
            </a:pPr>
            <a:r>
              <a:rPr lang="es"/>
              <a:t>Numerical Methods</a:t>
            </a:r>
            <a:endParaRPr/>
          </a:p>
        </p:txBody>
      </p:sp>
      <p:sp>
        <p:nvSpPr>
          <p:cNvPr id="209" name="Google Shape;209;p21"/>
          <p:cNvSpPr txBox="1">
            <a:spLocks noGrp="1"/>
          </p:cNvSpPr>
          <p:nvPr>
            <p:ph type="title"/>
          </p:nvPr>
        </p:nvSpPr>
        <p:spPr>
          <a:xfrm>
            <a:off x="4967525" y="171725"/>
            <a:ext cx="4301100" cy="747600"/>
          </a:xfrm>
          <a:prstGeom prst="rect">
            <a:avLst/>
          </a:prstGeom>
          <a:effectLst>
            <a:outerShdw blurRad="42863" dist="9525" dir="12480000" algn="bl" rotWithShape="0">
              <a:srgbClr val="000000">
                <a:alpha val="50000"/>
              </a:srgbClr>
            </a:outerShdw>
          </a:effectLst>
        </p:spPr>
        <p:txBody>
          <a:bodyPr spcFirstLastPara="1" wrap="square" lIns="91425" tIns="91425" rIns="91425" bIns="91425" anchor="t" anchorCtr="0">
            <a:noAutofit/>
          </a:bodyPr>
          <a:lstStyle/>
          <a:p>
            <a:pPr marL="0" lvl="0" indent="0" algn="ctr" rtl="0">
              <a:spcBef>
                <a:spcPts val="0"/>
              </a:spcBef>
              <a:spcAft>
                <a:spcPts val="0"/>
              </a:spcAft>
              <a:buNone/>
            </a:pPr>
            <a:r>
              <a:rPr lang="es" sz="2000" u="sng">
                <a:solidFill>
                  <a:srgbClr val="000000"/>
                </a:solidFill>
                <a:latin typeface="Georgia"/>
                <a:ea typeface="Georgia"/>
                <a:cs typeface="Georgia"/>
                <a:sym typeface="Georgia"/>
              </a:rPr>
              <a:t>First Derivative</a:t>
            </a:r>
            <a:endParaRPr sz="2000" u="sng">
              <a:solidFill>
                <a:srgbClr val="000000"/>
              </a:solidFill>
            </a:endParaRPr>
          </a:p>
        </p:txBody>
      </p:sp>
      <p:sp>
        <p:nvSpPr>
          <p:cNvPr id="210" name="Google Shape;210;p21"/>
          <p:cNvSpPr txBox="1">
            <a:spLocks noGrp="1"/>
          </p:cNvSpPr>
          <p:nvPr>
            <p:ph type="title"/>
          </p:nvPr>
        </p:nvSpPr>
        <p:spPr>
          <a:xfrm>
            <a:off x="4967525" y="3281525"/>
            <a:ext cx="4301100" cy="486900"/>
          </a:xfrm>
          <a:prstGeom prst="rect">
            <a:avLst/>
          </a:prstGeom>
          <a:effectLst>
            <a:outerShdw blurRad="42863" dist="9525" dir="12480000" algn="bl" rotWithShape="0">
              <a:srgbClr val="000000">
                <a:alpha val="50000"/>
              </a:srgbClr>
            </a:outerShdw>
          </a:effectLst>
        </p:spPr>
        <p:txBody>
          <a:bodyPr spcFirstLastPara="1" wrap="square" lIns="91425" tIns="91425" rIns="91425" bIns="91425" anchor="t" anchorCtr="0">
            <a:noAutofit/>
          </a:bodyPr>
          <a:lstStyle/>
          <a:p>
            <a:pPr marL="0" lvl="0" indent="0" algn="ctr" rtl="0">
              <a:spcBef>
                <a:spcPts val="0"/>
              </a:spcBef>
              <a:spcAft>
                <a:spcPts val="0"/>
              </a:spcAft>
              <a:buNone/>
            </a:pPr>
            <a:r>
              <a:rPr lang="es" sz="2000" u="sng">
                <a:solidFill>
                  <a:srgbClr val="000000"/>
                </a:solidFill>
                <a:latin typeface="Georgia"/>
                <a:ea typeface="Georgia"/>
                <a:cs typeface="Georgia"/>
                <a:sym typeface="Georgia"/>
              </a:rPr>
              <a:t>Second Derivative</a:t>
            </a:r>
            <a:endParaRPr sz="2000" u="sng">
              <a:solidFill>
                <a:srgbClr val="000000"/>
              </a:solidFill>
            </a:endParaRPr>
          </a:p>
        </p:txBody>
      </p:sp>
      <p:sp>
        <p:nvSpPr>
          <p:cNvPr id="211" name="Google Shape;211;p21"/>
          <p:cNvSpPr txBox="1"/>
          <p:nvPr/>
        </p:nvSpPr>
        <p:spPr>
          <a:xfrm>
            <a:off x="4770350" y="3774725"/>
            <a:ext cx="3888000" cy="673800"/>
          </a:xfrm>
          <a:prstGeom prst="rect">
            <a:avLst/>
          </a:prstGeom>
          <a:noFill/>
          <a:ln>
            <a:noFill/>
          </a:ln>
          <a:effectLst>
            <a:outerShdw blurRad="57150" dist="19050" dir="5400000" algn="bl" rotWithShape="0">
              <a:srgbClr val="000000">
                <a:alpha val="50000"/>
              </a:srgbClr>
            </a:outerShdw>
          </a:effectLst>
        </p:spPr>
        <p:txBody>
          <a:bodyPr spcFirstLastPara="1" wrap="square" lIns="91425" tIns="91425" rIns="91425" bIns="91425" anchor="t" anchorCtr="0">
            <a:noAutofit/>
          </a:bodyPr>
          <a:lstStyle/>
          <a:p>
            <a:pPr marL="457200" lvl="0" indent="-317500" algn="l" rtl="0">
              <a:spcBef>
                <a:spcPts val="0"/>
              </a:spcBef>
              <a:spcAft>
                <a:spcPts val="0"/>
              </a:spcAft>
              <a:buSzPts val="1400"/>
              <a:buFont typeface="Georgia"/>
              <a:buChar char="➢"/>
            </a:pPr>
            <a:r>
              <a:rPr lang="es">
                <a:latin typeface="Georgia"/>
                <a:ea typeface="Georgia"/>
                <a:cs typeface="Georgia"/>
                <a:sym typeface="Georgia"/>
              </a:rPr>
              <a:t>Central difference</a:t>
            </a:r>
            <a:endParaRPr>
              <a:latin typeface="Georgia"/>
              <a:ea typeface="Georgia"/>
              <a:cs typeface="Georgia"/>
              <a:sym typeface="Georgia"/>
            </a:endParaRPr>
          </a:p>
        </p:txBody>
      </p:sp>
      <p:pic>
        <p:nvPicPr>
          <p:cNvPr id="212" name="Google Shape;212;p21" descr="\frac{\partial u}{\partial x}(x,\tau)\approx\frac{u(x+\delta x,\tau)-u(x-\delta x,\tau)}{2\delta x}" title="MathEquation,#000000"/>
          <p:cNvPicPr preferRelativeResize="0"/>
          <p:nvPr/>
        </p:nvPicPr>
        <p:blipFill>
          <a:blip r:embed="rId6">
            <a:alphaModFix/>
          </a:blip>
          <a:stretch>
            <a:fillRect/>
          </a:stretch>
        </p:blipFill>
        <p:spPr>
          <a:xfrm>
            <a:off x="5741286" y="2728950"/>
            <a:ext cx="2866164" cy="412000"/>
          </a:xfrm>
          <a:prstGeom prst="rect">
            <a:avLst/>
          </a:prstGeom>
          <a:noFill/>
          <a:ln>
            <a:noFill/>
          </a:ln>
        </p:spPr>
      </p:pic>
      <p:sp>
        <p:nvSpPr>
          <p:cNvPr id="213" name="Google Shape;213;p21"/>
          <p:cNvSpPr txBox="1"/>
          <p:nvPr/>
        </p:nvSpPr>
        <p:spPr>
          <a:xfrm>
            <a:off x="4770350" y="1429450"/>
            <a:ext cx="3658800" cy="411900"/>
          </a:xfrm>
          <a:prstGeom prst="rect">
            <a:avLst/>
          </a:prstGeom>
          <a:noFill/>
          <a:ln>
            <a:noFill/>
          </a:ln>
          <a:effectLst>
            <a:outerShdw blurRad="57150" dist="19050" dir="5400000" algn="bl" rotWithShape="0">
              <a:srgbClr val="000000">
                <a:alpha val="50000"/>
              </a:srgbClr>
            </a:outerShdw>
          </a:effectLst>
        </p:spPr>
        <p:txBody>
          <a:bodyPr spcFirstLastPara="1" wrap="square" lIns="91425" tIns="91425" rIns="91425" bIns="91425" anchor="t" anchorCtr="0">
            <a:noAutofit/>
          </a:bodyPr>
          <a:lstStyle/>
          <a:p>
            <a:pPr marL="457200" lvl="0" indent="-317500" algn="l" rtl="0">
              <a:spcBef>
                <a:spcPts val="0"/>
              </a:spcBef>
              <a:spcAft>
                <a:spcPts val="0"/>
              </a:spcAft>
              <a:buSzPts val="1400"/>
              <a:buFont typeface="Georgia"/>
              <a:buChar char="➢"/>
            </a:pPr>
            <a:r>
              <a:rPr lang="es">
                <a:latin typeface="Georgia"/>
                <a:ea typeface="Georgia"/>
                <a:cs typeface="Georgia"/>
                <a:sym typeface="Georgia"/>
              </a:rPr>
              <a:t>Backward difference:</a:t>
            </a:r>
            <a:endParaRPr>
              <a:latin typeface="Georgia"/>
              <a:ea typeface="Georgia"/>
              <a:cs typeface="Georgia"/>
              <a:sym typeface="Georgia"/>
            </a:endParaRPr>
          </a:p>
        </p:txBody>
      </p:sp>
      <p:sp>
        <p:nvSpPr>
          <p:cNvPr id="214" name="Google Shape;214;p21"/>
          <p:cNvSpPr txBox="1"/>
          <p:nvPr/>
        </p:nvSpPr>
        <p:spPr>
          <a:xfrm>
            <a:off x="4770350" y="2267650"/>
            <a:ext cx="3658800" cy="411900"/>
          </a:xfrm>
          <a:prstGeom prst="rect">
            <a:avLst/>
          </a:prstGeom>
          <a:noFill/>
          <a:ln>
            <a:noFill/>
          </a:ln>
          <a:effectLst>
            <a:outerShdw blurRad="57150" dist="19050" dir="5400000" algn="bl" rotWithShape="0">
              <a:srgbClr val="000000">
                <a:alpha val="50000"/>
              </a:srgbClr>
            </a:outerShdw>
          </a:effectLst>
        </p:spPr>
        <p:txBody>
          <a:bodyPr spcFirstLastPara="1" wrap="square" lIns="91425" tIns="91425" rIns="91425" bIns="91425" anchor="t" anchorCtr="0">
            <a:noAutofit/>
          </a:bodyPr>
          <a:lstStyle/>
          <a:p>
            <a:pPr marL="457200" lvl="0" indent="-317500" algn="l" rtl="0">
              <a:spcBef>
                <a:spcPts val="0"/>
              </a:spcBef>
              <a:spcAft>
                <a:spcPts val="0"/>
              </a:spcAft>
              <a:buSzPts val="1400"/>
              <a:buFont typeface="Georgia"/>
              <a:buChar char="➢"/>
            </a:pPr>
            <a:r>
              <a:rPr lang="es">
                <a:latin typeface="Georgia"/>
                <a:ea typeface="Georgia"/>
                <a:cs typeface="Georgia"/>
                <a:sym typeface="Georgia"/>
              </a:rPr>
              <a:t>Central difference:</a:t>
            </a:r>
            <a:endParaRPr>
              <a:latin typeface="Georgia"/>
              <a:ea typeface="Georgia"/>
              <a:cs typeface="Georgia"/>
              <a:sym typeface="Georgia"/>
            </a:endParaRPr>
          </a:p>
        </p:txBody>
      </p:sp>
    </p:spTree>
  </p:cSld>
  <p:clrMapOvr>
    <a:masterClrMapping/>
  </p:clrMapOvr>
</p:sld>
</file>

<file path=ppt/theme/theme1.xml><?xml version="1.0" encoding="utf-8"?>
<a:theme xmlns:a="http://schemas.openxmlformats.org/drawingml/2006/main"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903</Words>
  <Application>Microsoft Office PowerPoint</Application>
  <PresentationFormat>Presentación en pantalla (16:9)</PresentationFormat>
  <Paragraphs>134</Paragraphs>
  <Slides>18</Slides>
  <Notes>18</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18</vt:i4>
      </vt:variant>
    </vt:vector>
  </HeadingPairs>
  <TitlesOfParts>
    <vt:vector size="24" baseType="lpstr">
      <vt:lpstr>Roboto</vt:lpstr>
      <vt:lpstr>Lora</vt:lpstr>
      <vt:lpstr>Merriweather</vt:lpstr>
      <vt:lpstr>Georgia</vt:lpstr>
      <vt:lpstr>Arial</vt:lpstr>
      <vt:lpstr>Paradigm</vt:lpstr>
      <vt:lpstr>Numerical Methods for Pricing Options with Transaction Costs     </vt:lpstr>
      <vt:lpstr>Introduction</vt:lpstr>
      <vt:lpstr>Introduction</vt:lpstr>
      <vt:lpstr>Black Scholes  Model </vt:lpstr>
      <vt:lpstr>Black Scholes Solution</vt:lpstr>
      <vt:lpstr>Transaction costs</vt:lpstr>
      <vt:lpstr>Leland Model</vt:lpstr>
      <vt:lpstr>Amster Model</vt:lpstr>
      <vt:lpstr>Numerical Methods</vt:lpstr>
      <vt:lpstr> Leland Model Explicit Method   vs   Implicit Method</vt:lpstr>
      <vt:lpstr> Leland Model Explicit Method   vs   Implicit Method</vt:lpstr>
      <vt:lpstr> Amster Model  Explicit Method   vs   Implicit Method</vt:lpstr>
      <vt:lpstr>Numerical Accuracy </vt:lpstr>
      <vt:lpstr>Summary and Conclusions </vt:lpstr>
      <vt:lpstr>Further Work </vt:lpstr>
      <vt:lpstr>Amster Model Revisited Perturbative Models - </vt:lpstr>
      <vt:lpstr>Presentación de PowerPoint</vt:lpstr>
      <vt:lpstr>Additional Back Up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Numerical Methods for Pricing Options with Transaction Costs     </dc:title>
  <cp:lastModifiedBy>Federico Gaspar Vega</cp:lastModifiedBy>
  <cp:revision>1</cp:revision>
  <dcterms:modified xsi:type="dcterms:W3CDTF">2020-12-18T14:07:46Z</dcterms:modified>
</cp:coreProperties>
</file>