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notesMasterIdLst>
    <p:notesMasterId r:id="rId27"/>
  </p:notesMasterIdLst>
  <p:handoutMasterIdLst>
    <p:handoutMasterId r:id="rId28"/>
  </p:handoutMasterIdLst>
  <p:sldIdLst>
    <p:sldId id="263" r:id="rId4"/>
    <p:sldId id="269" r:id="rId5"/>
    <p:sldId id="271" r:id="rId6"/>
    <p:sldId id="270" r:id="rId7"/>
    <p:sldId id="272" r:id="rId8"/>
    <p:sldId id="273" r:id="rId9"/>
    <p:sldId id="276" r:id="rId10"/>
    <p:sldId id="282" r:id="rId11"/>
    <p:sldId id="283" r:id="rId12"/>
    <p:sldId id="284" r:id="rId13"/>
    <p:sldId id="274" r:id="rId14"/>
    <p:sldId id="277" r:id="rId15"/>
    <p:sldId id="278" r:id="rId16"/>
    <p:sldId id="287" r:id="rId17"/>
    <p:sldId id="288" r:id="rId18"/>
    <p:sldId id="280" r:id="rId19"/>
    <p:sldId id="285" r:id="rId20"/>
    <p:sldId id="286" r:id="rId21"/>
    <p:sldId id="289" r:id="rId22"/>
    <p:sldId id="281" r:id="rId23"/>
    <p:sldId id="290" r:id="rId24"/>
    <p:sldId id="279" r:id="rId25"/>
    <p:sldId id="26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04" autoAdjust="0"/>
  </p:normalViewPr>
  <p:slideViewPr>
    <p:cSldViewPr showGuides="1">
      <p:cViewPr varScale="1">
        <p:scale>
          <a:sx n="108" d="100"/>
          <a:sy n="108" d="100"/>
        </p:scale>
        <p:origin x="22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96EE71-764E-4B34-9FED-6892013BF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54DCE-A3F1-46B5-86E6-2A83DF6D97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F22B0-D344-4F48-A8CD-47E6671CABC7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48467-687D-404B-B605-807E400BB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1BDC7-5540-4C4B-8867-FB4AE322D0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66EF-65E2-4515-9E99-2DBAEE1A9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5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27804-B4E0-4029-96C2-31A6D3DA85C7}" type="datetimeFigureOut">
              <a:rPr lang="en-US" smtClean="0"/>
              <a:t>14-Feb-19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AC87-FC3C-46B2-816C-E86383661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51851" y="548680"/>
            <a:ext cx="6913364" cy="453650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inserire </a:t>
            </a:r>
          </a:p>
          <a:p>
            <a:pPr lvl="0"/>
            <a:r>
              <a:rPr lang="it-IT" dirty="0"/>
              <a:t>il titolo della presentazione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751917" y="5379814"/>
            <a:ext cx="7008283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751918" y="5877942"/>
            <a:ext cx="7105649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Dipartimento/Struttura </a:t>
            </a:r>
            <a:r>
              <a:rPr lang="it-IT" dirty="0" err="1"/>
              <a:t>xxxxxx</a:t>
            </a:r>
            <a:r>
              <a:rPr lang="it-IT" dirty="0"/>
              <a:t> </a:t>
            </a:r>
            <a:r>
              <a:rPr lang="it-IT" dirty="0" err="1"/>
              <a:t>xxxxxxxxxxxx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xxxxxxxxxxxxxxxxxxx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28042-8B8E-49FB-89AF-D1B571E2B9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063" y="44450"/>
            <a:ext cx="11593561" cy="5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3484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836713"/>
            <a:ext cx="11233149" cy="5184576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 baseline="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it-IT" dirty="0"/>
              <a:t>Level 1</a:t>
            </a:r>
          </a:p>
          <a:p>
            <a:pPr lvl="1"/>
            <a:r>
              <a:rPr lang="it-IT" dirty="0"/>
              <a:t>Level 2</a:t>
            </a:r>
          </a:p>
          <a:p>
            <a:pPr lvl="2"/>
            <a:r>
              <a:rPr lang="it-IT" dirty="0"/>
              <a:t>Level 3</a:t>
            </a:r>
          </a:p>
          <a:p>
            <a:pPr lvl="3"/>
            <a:r>
              <a:rPr lang="it-IT" dirty="0"/>
              <a:t>Level 4</a:t>
            </a:r>
          </a:p>
          <a:p>
            <a:pPr lvl="4"/>
            <a:r>
              <a:rPr lang="it-IT" dirty="0"/>
              <a:t>Level 5</a:t>
            </a:r>
          </a:p>
          <a:p>
            <a:pPr lvl="2"/>
            <a:endParaRPr lang="it-I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C9517F-7D6C-45A9-974E-F1A06FFADD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063" y="44450"/>
            <a:ext cx="11641137" cy="5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764704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412776"/>
            <a:ext cx="11233149" cy="4537174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</a:lstStyle>
          <a:p>
            <a:pPr lvl="1"/>
            <a:r>
              <a:rPr lang="it-IT" dirty="0"/>
              <a:t>Fare clic per modificare il punto elenco uno</a:t>
            </a:r>
          </a:p>
          <a:p>
            <a:pPr lvl="1"/>
            <a:r>
              <a:rPr lang="it-IT" dirty="0"/>
              <a:t>Fare clic per modificare il punto elenco due</a:t>
            </a:r>
          </a:p>
          <a:p>
            <a:pPr lvl="1"/>
            <a:r>
              <a:rPr lang="it-IT" dirty="0"/>
              <a:t>Fare clic per modificare il punto elenco tre</a:t>
            </a:r>
          </a:p>
          <a:p>
            <a:pPr lvl="1"/>
            <a:r>
              <a:rPr lang="it-IT" dirty="0"/>
              <a:t>Fare clic per modificare il punto elenco quattro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875AE7-71D1-4304-9D00-033890D3BE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063" y="44450"/>
            <a:ext cx="11641137" cy="5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911026" y="1484784"/>
            <a:ext cx="10369551" cy="43207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51384" y="764704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B0A23F1-9F58-452D-A57D-E416D0EBF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4" y="44450"/>
            <a:ext cx="11665470" cy="5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534584" y="908721"/>
            <a:ext cx="9122833" cy="48973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un’immagine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FD49D3-B7C2-4A9C-B29B-7DE580E79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063" y="44450"/>
            <a:ext cx="11593561" cy="576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2780928"/>
            <a:ext cx="9217024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39483" y="3573017"/>
            <a:ext cx="9313035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90651" y="4725144"/>
            <a:ext cx="9410700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nome.cognome@unibo.it</a:t>
            </a:r>
          </a:p>
          <a:p>
            <a:pPr lvl="0"/>
            <a:r>
              <a:rPr lang="it-IT" dirty="0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5" y="1700808"/>
            <a:ext cx="2538989" cy="2538989"/>
          </a:xfrm>
          <a:prstGeom prst="rect">
            <a:avLst/>
          </a:prstGeom>
        </p:spPr>
      </p:pic>
      <p:cxnSp>
        <p:nvCxnSpPr>
          <p:cNvPr id="12" name="Connettore 1 11"/>
          <p:cNvCxnSpPr/>
          <p:nvPr userDrawn="1"/>
        </p:nvCxnSpPr>
        <p:spPr>
          <a:xfrm>
            <a:off x="4367808" y="188640"/>
            <a:ext cx="0" cy="640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9696401" y="6173407"/>
            <a:ext cx="2292962" cy="5486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39072" y="6173407"/>
            <a:ext cx="2007620" cy="548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867B7-F1A4-4946-9FF8-C033268226AC}"/>
              </a:ext>
            </a:extLst>
          </p:cNvPr>
          <p:cNvSpPr txBox="1"/>
          <p:nvPr userDrawn="1"/>
        </p:nvSpPr>
        <p:spPr>
          <a:xfrm>
            <a:off x="11725507" y="-35804"/>
            <a:ext cx="52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62B6270-2F8C-4B29-AA87-93E148DB44E3}" type="slidenum">
              <a:rPr lang="en-US" sz="1000" b="1" smtClean="0">
                <a:solidFill>
                  <a:schemeClr val="tx2"/>
                </a:solidFill>
                <a:latin typeface="Century Gothic" panose="020B0502020202020204" pitchFamily="34" charset="0"/>
              </a:rPr>
              <a:t>‹#›</a:t>
            </a:fld>
            <a:r>
              <a:rPr lang="en-US" sz="1000" b="1" dirty="0">
                <a:solidFill>
                  <a:schemeClr val="tx2"/>
                </a:solidFill>
                <a:latin typeface="Century Gothic" panose="020B0502020202020204" pitchFamily="34" charset="0"/>
              </a:rPr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70" r:id="rId3"/>
    <p:sldLayoutId id="2147483667" r:id="rId4"/>
    <p:sldLayoutId id="2147483669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05" y="116632"/>
            <a:ext cx="2538989" cy="2538989"/>
          </a:xfrm>
          <a:prstGeom prst="rect">
            <a:avLst/>
          </a:prstGeom>
        </p:spPr>
      </p:pic>
      <p:sp>
        <p:nvSpPr>
          <p:cNvPr id="9" name="CasellaDiTesto 8"/>
          <p:cNvSpPr txBox="1"/>
          <p:nvPr userDrawn="1"/>
        </p:nvSpPr>
        <p:spPr>
          <a:xfrm>
            <a:off x="4175787" y="6453336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www.giorgilab.org</a:t>
            </a:r>
          </a:p>
        </p:txBody>
      </p:sp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BIOINFORMATICS LAB</a:t>
            </a:r>
          </a:p>
          <a:p>
            <a:endParaRPr lang="it-IT" dirty="0"/>
          </a:p>
          <a:p>
            <a:r>
              <a:rPr lang="it-IT" dirty="0" err="1"/>
              <a:t>Episode</a:t>
            </a:r>
            <a:r>
              <a:rPr lang="it-IT" dirty="0"/>
              <a:t> I - Unix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Federico M. Giorgi, PhD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Department of </a:t>
            </a:r>
            <a:r>
              <a:rPr lang="it-IT" dirty="0" err="1"/>
              <a:t>Pharmacy</a:t>
            </a:r>
            <a:r>
              <a:rPr lang="it-IT" dirty="0"/>
              <a:t> and </a:t>
            </a:r>
            <a:r>
              <a:rPr lang="it-IT" dirty="0" err="1"/>
              <a:t>Biotechnology</a:t>
            </a:r>
            <a:br>
              <a:rPr lang="it-IT" dirty="0"/>
            </a:br>
            <a:r>
              <a:rPr lang="it-IT" dirty="0"/>
              <a:t>First </a:t>
            </a:r>
            <a:r>
              <a:rPr lang="it-IT" dirty="0" err="1"/>
              <a:t>Cycle</a:t>
            </a:r>
            <a:r>
              <a:rPr lang="it-IT" dirty="0"/>
              <a:t> Degree in Genomics</a:t>
            </a:r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36308-EDF3-4047-AB4E-9E7CA6F85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836713"/>
            <a:ext cx="11233149" cy="446449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Invented in 1969 by the Bell Labs research center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comes from “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Unics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Un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iplexed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nformation and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omputing 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ervice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Unix invented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Multi-tasking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Multi-Users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Hierarchical file system (directories)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Multi-platform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Linux is Unix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Linux is a modified highly successful Unix developed by Linus Torvalds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Several Unix distributions:</a:t>
            </a:r>
          </a:p>
          <a:p>
            <a:pPr marL="914400" lvl="2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AE00-2CE2-46B1-AF2D-839D0994E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History on Unix</a:t>
            </a:r>
          </a:p>
        </p:txBody>
      </p:sp>
      <p:pic>
        <p:nvPicPr>
          <p:cNvPr id="3074" name="Picture 2" descr="Image result for xubuntu logo">
            <a:extLst>
              <a:ext uri="{FF2B5EF4-FFF2-40B4-BE49-F238E27FC236}">
                <a16:creationId xmlns:a16="http://schemas.microsoft.com/office/drawing/2014/main" id="{4FE3FA92-B00B-4662-91D9-7D529673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1" y="5906934"/>
            <a:ext cx="2779506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edora logo">
            <a:extLst>
              <a:ext uri="{FF2B5EF4-FFF2-40B4-BE49-F238E27FC236}">
                <a16:creationId xmlns:a16="http://schemas.microsoft.com/office/drawing/2014/main" id="{4ACD2939-C08A-4C53-AFAA-ACCEB341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74" y="5025946"/>
            <a:ext cx="2569468" cy="7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entoo logo">
            <a:extLst>
              <a:ext uri="{FF2B5EF4-FFF2-40B4-BE49-F238E27FC236}">
                <a16:creationId xmlns:a16="http://schemas.microsoft.com/office/drawing/2014/main" id="{57549149-2D7B-45D7-8706-2F19506C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70" y="3816512"/>
            <a:ext cx="1655525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ebian logo">
            <a:extLst>
              <a:ext uri="{FF2B5EF4-FFF2-40B4-BE49-F238E27FC236}">
                <a16:creationId xmlns:a16="http://schemas.microsoft.com/office/drawing/2014/main" id="{67AE0908-8E8D-4883-85E9-16A063C9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8" y="5062959"/>
            <a:ext cx="1123899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untu logo">
            <a:extLst>
              <a:ext uri="{FF2B5EF4-FFF2-40B4-BE49-F238E27FC236}">
                <a16:creationId xmlns:a16="http://schemas.microsoft.com/office/drawing/2014/main" id="{B28CC2B5-2C86-4C40-86A9-644B6CC5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607" y="5016794"/>
            <a:ext cx="1256331" cy="10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dhat logo">
            <a:extLst>
              <a:ext uri="{FF2B5EF4-FFF2-40B4-BE49-F238E27FC236}">
                <a16:creationId xmlns:a16="http://schemas.microsoft.com/office/drawing/2014/main" id="{77C06471-17ED-479D-A3EF-397D264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78" y="6005102"/>
            <a:ext cx="2495113" cy="8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edubuntu logo\">
            <a:extLst>
              <a:ext uri="{FF2B5EF4-FFF2-40B4-BE49-F238E27FC236}">
                <a16:creationId xmlns:a16="http://schemas.microsoft.com/office/drawing/2014/main" id="{84FEC67F-7701-4390-9248-64295612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068959"/>
            <a:ext cx="1333061" cy="12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manjaro logo\">
            <a:extLst>
              <a:ext uri="{FF2B5EF4-FFF2-40B4-BE49-F238E27FC236}">
                <a16:creationId xmlns:a16="http://schemas.microsoft.com/office/drawing/2014/main" id="{2DD028F0-1BA0-4E0C-A8AD-4B7EF5AF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38" y="2250090"/>
            <a:ext cx="1803238" cy="18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arch linux logo">
            <a:extLst>
              <a:ext uri="{FF2B5EF4-FFF2-40B4-BE49-F238E27FC236}">
                <a16:creationId xmlns:a16="http://schemas.microsoft.com/office/drawing/2014/main" id="{BF4AF884-073C-4EFE-9C3F-FCE3869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68" y="107350"/>
            <a:ext cx="1954941" cy="16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opensuse logo">
            <a:extLst>
              <a:ext uri="{FF2B5EF4-FFF2-40B4-BE49-F238E27FC236}">
                <a16:creationId xmlns:a16="http://schemas.microsoft.com/office/drawing/2014/main" id="{A60292ED-5FAA-41B1-8FE2-604F8EDC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75" y="2554118"/>
            <a:ext cx="1642911" cy="10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linux mint logo">
            <a:extLst>
              <a:ext uri="{FF2B5EF4-FFF2-40B4-BE49-F238E27FC236}">
                <a16:creationId xmlns:a16="http://schemas.microsoft.com/office/drawing/2014/main" id="{751C3B1E-B592-49A7-8049-68988B95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805917"/>
            <a:ext cx="1638596" cy="16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kali linux logo">
            <a:extLst>
              <a:ext uri="{FF2B5EF4-FFF2-40B4-BE49-F238E27FC236}">
                <a16:creationId xmlns:a16="http://schemas.microsoft.com/office/drawing/2014/main" id="{4FF7D11E-C5FF-4D30-A28F-C8CD087C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7" y="579381"/>
            <a:ext cx="3071664" cy="21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centos logo">
            <a:extLst>
              <a:ext uri="{FF2B5EF4-FFF2-40B4-BE49-F238E27FC236}">
                <a16:creationId xmlns:a16="http://schemas.microsoft.com/office/drawing/2014/main" id="{A96023BF-3437-4A21-81B2-F5FC1F7A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61" y="513914"/>
            <a:ext cx="3071664" cy="10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mac os x logo">
            <a:extLst>
              <a:ext uri="{FF2B5EF4-FFF2-40B4-BE49-F238E27FC236}">
                <a16:creationId xmlns:a16="http://schemas.microsoft.com/office/drawing/2014/main" id="{876B0F32-9CE4-432D-AE43-7A878B57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85" y="3063764"/>
            <a:ext cx="1702904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mandriva linux logo">
            <a:extLst>
              <a:ext uri="{FF2B5EF4-FFF2-40B4-BE49-F238E27FC236}">
                <a16:creationId xmlns:a16="http://schemas.microsoft.com/office/drawing/2014/main" id="{BB8A9166-D4D0-487B-B77D-BBD765D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80" y="1450728"/>
            <a:ext cx="1430462" cy="14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opensolaris logo">
            <a:extLst>
              <a:ext uri="{FF2B5EF4-FFF2-40B4-BE49-F238E27FC236}">
                <a16:creationId xmlns:a16="http://schemas.microsoft.com/office/drawing/2014/main" id="{2C390555-0183-4982-A920-F69B5B8A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1" y="2444513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Image result for elementary linux logo">
            <a:extLst>
              <a:ext uri="{FF2B5EF4-FFF2-40B4-BE49-F238E27FC236}">
                <a16:creationId xmlns:a16="http://schemas.microsoft.com/office/drawing/2014/main" id="{70EC7BF7-D541-41A2-B88B-A5B0DC95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94" y="3863220"/>
            <a:ext cx="2152598" cy="181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4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EBDB2-FB3A-41B8-9E51-C73FD474F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ways to run Unix: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Install it on your PC or server (</a:t>
            </a:r>
            <a:r>
              <a:rPr lang="en-US" b="1" dirty="0"/>
              <a:t>hardcore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Install it on your PC alongside Windows (</a:t>
            </a:r>
            <a:r>
              <a:rPr lang="en-US" b="1" dirty="0"/>
              <a:t>dual-boot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Mac-OS X</a:t>
            </a:r>
            <a:r>
              <a:rPr lang="en-US" dirty="0"/>
              <a:t> is a Unix-like system, most commands will work in its terminal</a:t>
            </a:r>
          </a:p>
          <a:p>
            <a:endParaRPr lang="en-US" dirty="0"/>
          </a:p>
          <a:p>
            <a:r>
              <a:rPr lang="en-US" dirty="0"/>
              <a:t>Install it inside Windows (</a:t>
            </a:r>
            <a:r>
              <a:rPr lang="en-US" b="1" dirty="0"/>
              <a:t>Microsoft Store</a:t>
            </a:r>
            <a:r>
              <a:rPr lang="en-US" dirty="0"/>
              <a:t> introduced it in 2018)</a:t>
            </a:r>
          </a:p>
          <a:p>
            <a:endParaRPr lang="en-US" dirty="0"/>
          </a:p>
          <a:p>
            <a:r>
              <a:rPr lang="en-US" b="1" dirty="0"/>
              <a:t>Virtualization </a:t>
            </a:r>
            <a:r>
              <a:rPr lang="en-US" dirty="0"/>
              <a:t>(VMWare, VirtualBox)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3FBF-0B25-4E6E-9BAE-2298EB987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try Unix</a:t>
            </a:r>
          </a:p>
        </p:txBody>
      </p:sp>
    </p:spTree>
    <p:extLst>
      <p:ext uri="{BB962C8B-B14F-4D97-AF65-F5344CB8AC3E}">
        <p14:creationId xmlns:p14="http://schemas.microsoft.com/office/powerpoint/2010/main" val="58669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9DA82-A1E4-42A8-A839-F426F6A253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Click on Oracle VM VirtualBox Manager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it!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warnings!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this: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0D55-62F3-4941-887D-B65CF9D13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turn Unix On</a:t>
            </a:r>
          </a:p>
        </p:txBody>
      </p:sp>
      <p:pic>
        <p:nvPicPr>
          <p:cNvPr id="6146" name="Picture 2" descr="Image result for oracle vm virtualbox">
            <a:extLst>
              <a:ext uri="{FF2B5EF4-FFF2-40B4-BE49-F238E27FC236}">
                <a16:creationId xmlns:a16="http://schemas.microsoft.com/office/drawing/2014/main" id="{A4A1689B-EF52-47BE-8A63-3F6C6E21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32569"/>
            <a:ext cx="3281718" cy="32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016D3-E17A-46DD-8B00-EA5A7D40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655808"/>
            <a:ext cx="4392488" cy="1546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188C2-C281-4DB0-9F1C-9BE3ECE90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88" y="4837631"/>
            <a:ext cx="3529956" cy="19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Welcome to Unix!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7BA77-BF69-4936-9A70-2E344386A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836712"/>
            <a:ext cx="9958186" cy="501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FF98-40C7-414D-86C3-9BFA2EC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08720"/>
            <a:ext cx="34194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2AFA6-0E91-4055-BC1B-8EACEE1DA3C4}"/>
              </a:ext>
            </a:extLst>
          </p:cNvPr>
          <p:cNvSpPr txBox="1"/>
          <p:nvPr/>
        </p:nvSpPr>
        <p:spPr>
          <a:xfrm>
            <a:off x="4655840" y="59019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You can break it, but please 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5AEC-BCF4-4E6D-9F20-E075BCE5BA9A}"/>
              </a:ext>
            </a:extLst>
          </p:cNvPr>
          <p:cNvSpPr/>
          <p:nvPr/>
        </p:nvSpPr>
        <p:spPr>
          <a:xfrm>
            <a:off x="280901" y="5517232"/>
            <a:ext cx="3816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>
                <a:latin typeface="Century Gothic" panose="020B0502020202020204" pitchFamily="34" charset="0"/>
              </a:rPr>
              <a:t>Tech Guru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Xubuntu</a:t>
            </a:r>
            <a:r>
              <a:rPr lang="en-US" sz="1400" dirty="0">
                <a:latin typeface="Century Gothic" panose="020B0502020202020204" pitchFamily="34" charset="0"/>
              </a:rPr>
              <a:t> 18.04.1 with Guest Additions</a:t>
            </a:r>
          </a:p>
          <a:p>
            <a:pPr lvl="1"/>
            <a:r>
              <a:rPr lang="en-US" sz="1400" dirty="0">
                <a:latin typeface="Century Gothic" panose="020B0502020202020204" pitchFamily="34" charset="0"/>
              </a:rPr>
              <a:t>running </a:t>
            </a:r>
            <a:r>
              <a:rPr lang="en-US" sz="1400" dirty="0" err="1">
                <a:latin typeface="Century Gothic" panose="020B0502020202020204" pitchFamily="34" charset="0"/>
              </a:rPr>
              <a:t>onVirtualBox</a:t>
            </a:r>
            <a:r>
              <a:rPr lang="en-US" sz="1400" dirty="0">
                <a:latin typeface="Century Gothic" panose="020B0502020202020204" pitchFamily="34" charset="0"/>
              </a:rPr>
              <a:t> 6.4.0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userid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password </a:t>
            </a:r>
            <a:r>
              <a:rPr lang="en-US" sz="1400" b="1" dirty="0">
                <a:latin typeface="Century Gothic" panose="020B0502020202020204" pitchFamily="34" charset="0"/>
              </a:rPr>
              <a:t>4genomics4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5633-8981-40EA-99F6-FE4FD99D7A4F}"/>
              </a:ext>
            </a:extLst>
          </p:cNvPr>
          <p:cNvSpPr txBox="1"/>
          <p:nvPr/>
        </p:nvSpPr>
        <p:spPr>
          <a:xfrm>
            <a:off x="5231904" y="915864"/>
            <a:ext cx="28803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 whole file 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ABD42F-CC53-4E47-8E05-28745B58D6CA}"/>
              </a:ext>
            </a:extLst>
          </p:cNvPr>
          <p:cNvSpPr/>
          <p:nvPr/>
        </p:nvSpPr>
        <p:spPr>
          <a:xfrm>
            <a:off x="1559496" y="915864"/>
            <a:ext cx="864096" cy="864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4AA20-3BAB-4D44-9511-444F267C7182}"/>
              </a:ext>
            </a:extLst>
          </p:cNvPr>
          <p:cNvCxnSpPr>
            <a:stCxn id="8" idx="6"/>
            <a:endCxn id="7" idx="1"/>
          </p:cNvCxnSpPr>
          <p:nvPr/>
        </p:nvCxnSpPr>
        <p:spPr>
          <a:xfrm flipV="1">
            <a:off x="2423592" y="1115919"/>
            <a:ext cx="2808312" cy="2319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File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C996F-534F-4482-AAE1-AF1CE3B9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23" y="598246"/>
            <a:ext cx="9596553" cy="55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4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FF98-40C7-414D-86C3-9BFA2EC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08720"/>
            <a:ext cx="34194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2AFA6-0E91-4055-BC1B-8EACEE1DA3C4}"/>
              </a:ext>
            </a:extLst>
          </p:cNvPr>
          <p:cNvSpPr txBox="1"/>
          <p:nvPr/>
        </p:nvSpPr>
        <p:spPr>
          <a:xfrm>
            <a:off x="4655840" y="59019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You can break it, but please 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5AEC-BCF4-4E6D-9F20-E075BCE5BA9A}"/>
              </a:ext>
            </a:extLst>
          </p:cNvPr>
          <p:cNvSpPr/>
          <p:nvPr/>
        </p:nvSpPr>
        <p:spPr>
          <a:xfrm>
            <a:off x="280901" y="5517232"/>
            <a:ext cx="3816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>
                <a:latin typeface="Century Gothic" panose="020B0502020202020204" pitchFamily="34" charset="0"/>
              </a:rPr>
              <a:t>Tech Guru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Xubuntu</a:t>
            </a:r>
            <a:r>
              <a:rPr lang="en-US" sz="1400" dirty="0">
                <a:latin typeface="Century Gothic" panose="020B0502020202020204" pitchFamily="34" charset="0"/>
              </a:rPr>
              <a:t> 18.04.1 with Guest Additions</a:t>
            </a:r>
          </a:p>
          <a:p>
            <a:pPr lvl="1"/>
            <a:r>
              <a:rPr lang="en-US" sz="1400" dirty="0">
                <a:latin typeface="Century Gothic" panose="020B0502020202020204" pitchFamily="34" charset="0"/>
              </a:rPr>
              <a:t>running </a:t>
            </a:r>
            <a:r>
              <a:rPr lang="en-US" sz="1400" dirty="0" err="1">
                <a:latin typeface="Century Gothic" panose="020B0502020202020204" pitchFamily="34" charset="0"/>
              </a:rPr>
              <a:t>onVirtualBox</a:t>
            </a:r>
            <a:r>
              <a:rPr lang="en-US" sz="1400" dirty="0">
                <a:latin typeface="Century Gothic" panose="020B0502020202020204" pitchFamily="34" charset="0"/>
              </a:rPr>
              <a:t> 6.4.0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userid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password </a:t>
            </a:r>
            <a:r>
              <a:rPr lang="en-US" sz="1400" b="1" dirty="0">
                <a:latin typeface="Century Gothic" panose="020B0502020202020204" pitchFamily="34" charset="0"/>
              </a:rPr>
              <a:t>4genomics4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5633-8981-40EA-99F6-FE4FD99D7A4F}"/>
              </a:ext>
            </a:extLst>
          </p:cNvPr>
          <p:cNvSpPr txBox="1"/>
          <p:nvPr/>
        </p:nvSpPr>
        <p:spPr>
          <a:xfrm>
            <a:off x="5231904" y="915864"/>
            <a:ext cx="288032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Your personal space, the Home File 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ABD42F-CC53-4E47-8E05-28745B58D6CA}"/>
              </a:ext>
            </a:extLst>
          </p:cNvPr>
          <p:cNvSpPr/>
          <p:nvPr/>
        </p:nvSpPr>
        <p:spPr>
          <a:xfrm>
            <a:off x="551384" y="836712"/>
            <a:ext cx="864096" cy="864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4AA20-3BAB-4D44-9511-444F267C7182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415480" y="1268760"/>
            <a:ext cx="3816424" cy="10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2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FF98-40C7-414D-86C3-9BFA2EC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08720"/>
            <a:ext cx="34194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2AFA6-0E91-4055-BC1B-8EACEE1DA3C4}"/>
              </a:ext>
            </a:extLst>
          </p:cNvPr>
          <p:cNvSpPr txBox="1"/>
          <p:nvPr/>
        </p:nvSpPr>
        <p:spPr>
          <a:xfrm>
            <a:off x="4655840" y="59019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You can break it, but please 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5AEC-BCF4-4E6D-9F20-E075BCE5BA9A}"/>
              </a:ext>
            </a:extLst>
          </p:cNvPr>
          <p:cNvSpPr/>
          <p:nvPr/>
        </p:nvSpPr>
        <p:spPr>
          <a:xfrm>
            <a:off x="280901" y="5517232"/>
            <a:ext cx="3816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>
                <a:latin typeface="Century Gothic" panose="020B0502020202020204" pitchFamily="34" charset="0"/>
              </a:rPr>
              <a:t>Tech Guru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Xubuntu</a:t>
            </a:r>
            <a:r>
              <a:rPr lang="en-US" sz="1400" dirty="0">
                <a:latin typeface="Century Gothic" panose="020B0502020202020204" pitchFamily="34" charset="0"/>
              </a:rPr>
              <a:t> 18.04.1 with Guest Additions</a:t>
            </a:r>
          </a:p>
          <a:p>
            <a:pPr lvl="1"/>
            <a:r>
              <a:rPr lang="en-US" sz="1400" dirty="0">
                <a:latin typeface="Century Gothic" panose="020B0502020202020204" pitchFamily="34" charset="0"/>
              </a:rPr>
              <a:t>running </a:t>
            </a:r>
            <a:r>
              <a:rPr lang="en-US" sz="1400" dirty="0" err="1">
                <a:latin typeface="Century Gothic" panose="020B0502020202020204" pitchFamily="34" charset="0"/>
              </a:rPr>
              <a:t>onVirtualBox</a:t>
            </a:r>
            <a:r>
              <a:rPr lang="en-US" sz="1400" dirty="0">
                <a:latin typeface="Century Gothic" panose="020B0502020202020204" pitchFamily="34" charset="0"/>
              </a:rPr>
              <a:t> 6.4.0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userid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password </a:t>
            </a:r>
            <a:r>
              <a:rPr lang="en-US" sz="1400" b="1" dirty="0">
                <a:latin typeface="Century Gothic" panose="020B0502020202020204" pitchFamily="34" charset="0"/>
              </a:rPr>
              <a:t>4genomics4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5633-8981-40EA-99F6-FE4FD99D7A4F}"/>
              </a:ext>
            </a:extLst>
          </p:cNvPr>
          <p:cNvSpPr txBox="1"/>
          <p:nvPr/>
        </p:nvSpPr>
        <p:spPr>
          <a:xfrm>
            <a:off x="5231904" y="915864"/>
            <a:ext cx="28803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 Course Folder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ABD42F-CC53-4E47-8E05-28745B58D6CA}"/>
              </a:ext>
            </a:extLst>
          </p:cNvPr>
          <p:cNvSpPr/>
          <p:nvPr/>
        </p:nvSpPr>
        <p:spPr>
          <a:xfrm>
            <a:off x="2567608" y="980728"/>
            <a:ext cx="864096" cy="864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4AA20-3BAB-4D44-9511-444F267C7182}"/>
              </a:ext>
            </a:extLst>
          </p:cNvPr>
          <p:cNvCxnSpPr>
            <a:stCxn id="8" idx="6"/>
            <a:endCxn id="7" idx="1"/>
          </p:cNvCxnSpPr>
          <p:nvPr/>
        </p:nvCxnSpPr>
        <p:spPr>
          <a:xfrm flipV="1">
            <a:off x="3431704" y="1115919"/>
            <a:ext cx="1800200" cy="296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7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FF98-40C7-414D-86C3-9BFA2EC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08720"/>
            <a:ext cx="34194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2AFA6-0E91-4055-BC1B-8EACEE1DA3C4}"/>
              </a:ext>
            </a:extLst>
          </p:cNvPr>
          <p:cNvSpPr txBox="1"/>
          <p:nvPr/>
        </p:nvSpPr>
        <p:spPr>
          <a:xfrm>
            <a:off x="4655840" y="59019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You can break it, but please 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5AEC-BCF4-4E6D-9F20-E075BCE5BA9A}"/>
              </a:ext>
            </a:extLst>
          </p:cNvPr>
          <p:cNvSpPr/>
          <p:nvPr/>
        </p:nvSpPr>
        <p:spPr>
          <a:xfrm>
            <a:off x="280901" y="5517232"/>
            <a:ext cx="3816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>
                <a:latin typeface="Century Gothic" panose="020B0502020202020204" pitchFamily="34" charset="0"/>
              </a:rPr>
              <a:t>Tech Guru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Xubuntu</a:t>
            </a:r>
            <a:r>
              <a:rPr lang="en-US" sz="1400" dirty="0">
                <a:latin typeface="Century Gothic" panose="020B0502020202020204" pitchFamily="34" charset="0"/>
              </a:rPr>
              <a:t> 18.04.1 with Guest Additions</a:t>
            </a:r>
          </a:p>
          <a:p>
            <a:pPr lvl="1"/>
            <a:r>
              <a:rPr lang="en-US" sz="1400" dirty="0">
                <a:latin typeface="Century Gothic" panose="020B0502020202020204" pitchFamily="34" charset="0"/>
              </a:rPr>
              <a:t>running </a:t>
            </a:r>
            <a:r>
              <a:rPr lang="en-US" sz="1400" dirty="0" err="1">
                <a:latin typeface="Century Gothic" panose="020B0502020202020204" pitchFamily="34" charset="0"/>
              </a:rPr>
              <a:t>onVirtualBox</a:t>
            </a:r>
            <a:r>
              <a:rPr lang="en-US" sz="1400" dirty="0">
                <a:latin typeface="Century Gothic" panose="020B0502020202020204" pitchFamily="34" charset="0"/>
              </a:rPr>
              <a:t> 6.4.0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userid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password </a:t>
            </a:r>
            <a:r>
              <a:rPr lang="en-US" sz="1400" b="1" dirty="0">
                <a:latin typeface="Century Gothic" panose="020B0502020202020204" pitchFamily="34" charset="0"/>
              </a:rPr>
              <a:t>4genomics4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5633-8981-40EA-99F6-FE4FD99D7A4F}"/>
              </a:ext>
            </a:extLst>
          </p:cNvPr>
          <p:cNvSpPr txBox="1"/>
          <p:nvPr/>
        </p:nvSpPr>
        <p:spPr>
          <a:xfrm>
            <a:off x="5015880" y="4077072"/>
            <a:ext cx="288032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Tools we will use in the next days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ABD42F-CC53-4E47-8E05-28745B58D6CA}"/>
              </a:ext>
            </a:extLst>
          </p:cNvPr>
          <p:cNvSpPr/>
          <p:nvPr/>
        </p:nvSpPr>
        <p:spPr>
          <a:xfrm>
            <a:off x="407368" y="2924944"/>
            <a:ext cx="2232248" cy="23042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4AA20-3BAB-4D44-9511-444F267C718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2639616" y="4077072"/>
            <a:ext cx="2376264" cy="3539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Unix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FF98-40C7-414D-86C3-9BFA2EC4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08720"/>
            <a:ext cx="341947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2AFA6-0E91-4055-BC1B-8EACEE1DA3C4}"/>
              </a:ext>
            </a:extLst>
          </p:cNvPr>
          <p:cNvSpPr txBox="1"/>
          <p:nvPr/>
        </p:nvSpPr>
        <p:spPr>
          <a:xfrm>
            <a:off x="4655840" y="59019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You can break it, but please don’t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35AEC-BCF4-4E6D-9F20-E075BCE5BA9A}"/>
              </a:ext>
            </a:extLst>
          </p:cNvPr>
          <p:cNvSpPr/>
          <p:nvPr/>
        </p:nvSpPr>
        <p:spPr>
          <a:xfrm>
            <a:off x="280901" y="5517232"/>
            <a:ext cx="381642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u="sng" dirty="0">
                <a:latin typeface="Century Gothic" panose="020B0502020202020204" pitchFamily="34" charset="0"/>
              </a:rPr>
              <a:t>Tech Guru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Xubuntu</a:t>
            </a:r>
            <a:r>
              <a:rPr lang="en-US" sz="1400" dirty="0">
                <a:latin typeface="Century Gothic" panose="020B0502020202020204" pitchFamily="34" charset="0"/>
              </a:rPr>
              <a:t> 18.04.1 with Guest Additions</a:t>
            </a:r>
          </a:p>
          <a:p>
            <a:pPr lvl="1"/>
            <a:r>
              <a:rPr lang="en-US" sz="1400" dirty="0">
                <a:latin typeface="Century Gothic" panose="020B0502020202020204" pitchFamily="34" charset="0"/>
              </a:rPr>
              <a:t>running </a:t>
            </a:r>
            <a:r>
              <a:rPr lang="en-US" sz="1400" dirty="0" err="1">
                <a:latin typeface="Century Gothic" panose="020B0502020202020204" pitchFamily="34" charset="0"/>
              </a:rPr>
              <a:t>onVirtualBox</a:t>
            </a:r>
            <a:r>
              <a:rPr lang="en-US" sz="1400" dirty="0">
                <a:latin typeface="Century Gothic" panose="020B0502020202020204" pitchFamily="34" charset="0"/>
              </a:rPr>
              <a:t> 6.4.0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userid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latin typeface="Century Gothic" panose="020B0502020202020204" pitchFamily="34" charset="0"/>
              </a:rPr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</a:rPr>
              <a:t>password </a:t>
            </a:r>
            <a:r>
              <a:rPr lang="en-US" sz="1400" b="1" dirty="0">
                <a:latin typeface="Century Gothic" panose="020B0502020202020204" pitchFamily="34" charset="0"/>
              </a:rPr>
              <a:t>4genomics4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5633-8981-40EA-99F6-FE4FD99D7A4F}"/>
              </a:ext>
            </a:extLst>
          </p:cNvPr>
          <p:cNvSpPr txBox="1"/>
          <p:nvPr/>
        </p:nvSpPr>
        <p:spPr>
          <a:xfrm>
            <a:off x="4727848" y="2132856"/>
            <a:ext cx="20882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The Terminal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ABD42F-CC53-4E47-8E05-28745B58D6CA}"/>
              </a:ext>
            </a:extLst>
          </p:cNvPr>
          <p:cNvSpPr/>
          <p:nvPr/>
        </p:nvSpPr>
        <p:spPr>
          <a:xfrm>
            <a:off x="551384" y="1974307"/>
            <a:ext cx="864096" cy="86409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B4AA20-3BAB-4D44-9511-444F267C7182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 flipV="1">
            <a:off x="1415480" y="2332911"/>
            <a:ext cx="3312368" cy="734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C86DB-A72B-40E6-987F-8AA2F1078D6F}"/>
              </a:ext>
            </a:extLst>
          </p:cNvPr>
          <p:cNvSpPr txBox="1"/>
          <p:nvPr/>
        </p:nvSpPr>
        <p:spPr>
          <a:xfrm>
            <a:off x="4943872" y="2996952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The Terminal is a Unix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Command-line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Not a Graphical User Interface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Double click on it!</a:t>
            </a:r>
          </a:p>
        </p:txBody>
      </p:sp>
    </p:spTree>
    <p:extLst>
      <p:ext uri="{BB962C8B-B14F-4D97-AF65-F5344CB8AC3E}">
        <p14:creationId xmlns:p14="http://schemas.microsoft.com/office/powerpoint/2010/main" val="33434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6C8438-C846-4BE4-8FB4-C33867CDE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3011E-1C50-49EE-9D0A-4D1A70050101}"/>
              </a:ext>
            </a:extLst>
          </p:cNvPr>
          <p:cNvSpPr txBox="1"/>
          <p:nvPr/>
        </p:nvSpPr>
        <p:spPr>
          <a:xfrm>
            <a:off x="1055440" y="868650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CFUs: </a:t>
            </a:r>
            <a:r>
              <a:rPr lang="en-US" sz="3600" b="1" dirty="0">
                <a:latin typeface="Century Gothic" panose="020B0502020202020204" pitchFamily="34" charset="0"/>
              </a:rPr>
              <a:t>4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Hours: </a:t>
            </a:r>
            <a:r>
              <a:rPr lang="en-US" sz="3200" b="1" dirty="0">
                <a:latin typeface="Century Gothic" panose="020B0502020202020204" pitchFamily="34" charset="0"/>
              </a:rPr>
              <a:t>60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Lessons: </a:t>
            </a:r>
            <a:r>
              <a:rPr lang="en-US" sz="3600" b="1" dirty="0">
                <a:latin typeface="Century Gothic" panose="020B0502020202020204" pitchFamily="34" charset="0"/>
              </a:rPr>
              <a:t>15</a:t>
            </a:r>
            <a:endParaRPr lang="en-US" sz="2000" b="1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Part I (~Days 1-8): </a:t>
            </a:r>
            <a:r>
              <a:rPr lang="en-US" sz="2800" b="1" dirty="0">
                <a:latin typeface="Century Gothic" panose="020B0502020202020204" pitchFamily="34" charset="0"/>
              </a:rPr>
              <a:t>Bioinformatics on Linux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Part II (~Days 9-15): </a:t>
            </a:r>
            <a:r>
              <a:rPr lang="en-US" sz="2800" b="1" dirty="0">
                <a:latin typeface="Century Gothic" panose="020B0502020202020204" pitchFamily="34" charset="0"/>
              </a:rPr>
              <a:t>Bioinformatics on R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TA: Chiara </a:t>
            </a:r>
            <a:r>
              <a:rPr lang="en-US" sz="2000" dirty="0" err="1">
                <a:latin typeface="Century Gothic" panose="020B0502020202020204" pitchFamily="34" charset="0"/>
              </a:rPr>
              <a:t>Cabrelle</a:t>
            </a:r>
            <a:endParaRPr lang="en-US" sz="2000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Oral Exam</a:t>
            </a:r>
          </a:p>
        </p:txBody>
      </p:sp>
      <p:pic>
        <p:nvPicPr>
          <p:cNvPr id="5124" name="Picture 4" descr="Image result for computer class">
            <a:extLst>
              <a:ext uri="{FF2B5EF4-FFF2-40B4-BE49-F238E27FC236}">
                <a16:creationId xmlns:a16="http://schemas.microsoft.com/office/drawing/2014/main" id="{DAE19F15-D053-4AAC-878C-4E77D9DE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652508"/>
            <a:ext cx="3994534" cy="26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AD9E1-6358-4AC7-80C8-F6E8CE509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UNIX Commands</a:t>
            </a:r>
          </a:p>
        </p:txBody>
      </p:sp>
    </p:spTree>
    <p:extLst>
      <p:ext uri="{BB962C8B-B14F-4D97-AF65-F5344CB8AC3E}">
        <p14:creationId xmlns:p14="http://schemas.microsoft.com/office/powerpoint/2010/main" val="361330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AD9E1-6358-4AC7-80C8-F6E8CE509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52F9-6FEC-4F4F-A437-2E630B1F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Play with files</a:t>
            </a:r>
          </a:p>
        </p:txBody>
      </p:sp>
    </p:spTree>
    <p:extLst>
      <p:ext uri="{BB962C8B-B14F-4D97-AF65-F5344CB8AC3E}">
        <p14:creationId xmlns:p14="http://schemas.microsoft.com/office/powerpoint/2010/main" val="409575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0CCD8-AAD1-4343-A3CB-8099D5049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</a:t>
            </a:r>
          </a:p>
          <a:p>
            <a:endParaRPr lang="en-US" dirty="0"/>
          </a:p>
          <a:p>
            <a:r>
              <a:rPr lang="en-US" dirty="0"/>
              <a:t>Please turn it off nicely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399A-EB09-4F7E-B994-D4BA5013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Turn Unix off CORRECTLY</a:t>
            </a:r>
          </a:p>
        </p:txBody>
      </p:sp>
    </p:spTree>
    <p:extLst>
      <p:ext uri="{BB962C8B-B14F-4D97-AF65-F5344CB8AC3E}">
        <p14:creationId xmlns:p14="http://schemas.microsoft.com/office/powerpoint/2010/main" val="1156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Federico M. Giorgi, PhD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Department of </a:t>
            </a:r>
            <a:r>
              <a:rPr lang="it-IT" dirty="0" err="1"/>
              <a:t>Pharmacy</a:t>
            </a:r>
            <a:r>
              <a:rPr lang="it-IT" dirty="0"/>
              <a:t> and </a:t>
            </a:r>
            <a:r>
              <a:rPr lang="it-IT" dirty="0" err="1"/>
              <a:t>Biotechnology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federico.giorgi@unibo.it</a:t>
            </a:r>
          </a:p>
        </p:txBody>
      </p:sp>
    </p:spTree>
    <p:extLst>
      <p:ext uri="{BB962C8B-B14F-4D97-AF65-F5344CB8AC3E}">
        <p14:creationId xmlns:p14="http://schemas.microsoft.com/office/powerpoint/2010/main" val="22694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54628-F027-4E6A-81B4-C203B72E6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Course should Have taught 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Definition is not clear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1EDF-F6D6-438A-A313-24F06CFD3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Bioinformatics?</a:t>
            </a:r>
          </a:p>
        </p:txBody>
      </p:sp>
    </p:spTree>
    <p:extLst>
      <p:ext uri="{BB962C8B-B14F-4D97-AF65-F5344CB8AC3E}">
        <p14:creationId xmlns:p14="http://schemas.microsoft.com/office/powerpoint/2010/main" val="371741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42197-7911-4B94-AEAF-9C980D2CC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836713"/>
            <a:ext cx="11233149" cy="302433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To turn you guys into hardcore hands-on Bioinformaticians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Biologists give you a task that requires computational skills? You can solve it.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are a rock star. Get the show on. Get paid.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is not about “classic” Bioinformatics (e.g. alignment algorithms from the 70s)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will learn cutting edge tools that are used today in every Bioinformatics Labs in the World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C021E-CC8E-4448-B2EC-98A547654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 of this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0711C-270A-454F-B81C-16714089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4869160"/>
            <a:ext cx="230505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A6F42-678A-4A3F-84D1-6D9806268F4F}"/>
              </a:ext>
            </a:extLst>
          </p:cNvPr>
          <p:cNvSpPr txBox="1"/>
          <p:nvPr/>
        </p:nvSpPr>
        <p:spPr>
          <a:xfrm>
            <a:off x="529012" y="5402560"/>
            <a:ext cx="2305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Search for “Bioinformatics” found 950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6EA74-A435-4679-90AC-1E8BDCFB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1" y="3904912"/>
            <a:ext cx="3024336" cy="918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05EE8-BFBC-4FCD-B5F6-8E3E1346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920" y="4877709"/>
            <a:ext cx="3613176" cy="918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2FFC1-1891-4C6B-AD16-229D2FF56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3879516"/>
            <a:ext cx="3888432" cy="895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B0189-79F0-4F19-9779-87EC6B457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452" y="4793427"/>
            <a:ext cx="3933532" cy="11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C3713C-CE2B-404F-B8C8-71C6B5A59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095" y="219250"/>
            <a:ext cx="3359943" cy="986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4552F2-8759-4021-AE34-DC3682959E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533" y="1830945"/>
            <a:ext cx="3358505" cy="957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6CEBF-F2EC-41BD-883A-359AFED380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872" y="5865689"/>
            <a:ext cx="3787130" cy="9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664A8-CE3F-4777-B2AB-E7627EA7C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2656"/>
            <a:ext cx="6032432" cy="60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4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4CF27-6DCD-47FF-B11E-B95D657A9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Why is Unix important for Bioinformatics?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on </a:t>
            </a:r>
            <a:r>
              <a:rPr lang="en-US" sz="2400" b="1" dirty="0"/>
              <a:t>huge </a:t>
            </a:r>
            <a:r>
              <a:rPr lang="en-US" sz="2400" dirty="0"/>
              <a:t>(&gt;1GB)</a:t>
            </a:r>
            <a:r>
              <a:rPr lang="en-US" sz="2400" b="1" dirty="0"/>
              <a:t> </a:t>
            </a:r>
            <a:r>
              <a:rPr lang="en-US" sz="2400" dirty="0"/>
              <a:t>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peek at them (head, tail, less, </a:t>
            </a:r>
            <a:r>
              <a:rPr lang="en-US" sz="2200" dirty="0" err="1"/>
              <a:t>wc</a:t>
            </a:r>
            <a:r>
              <a:rPr lang="en-US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modify them (sed, vim)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mangle them (sort, cut)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Build simple and complex pipelines ( | )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Repeat custom analysis with one click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Most everyday </a:t>
            </a:r>
            <a:r>
              <a:rPr lang="en-US" sz="2400" dirty="0" err="1"/>
              <a:t>bioinfo</a:t>
            </a:r>
            <a:r>
              <a:rPr lang="en-US" sz="2400" dirty="0"/>
              <a:t> programs run </a:t>
            </a:r>
            <a:r>
              <a:rPr lang="en-US" sz="2400" b="1" dirty="0"/>
              <a:t>only</a:t>
            </a:r>
            <a:r>
              <a:rPr lang="en-US" sz="2400" dirty="0"/>
              <a:t> on Unix (</a:t>
            </a:r>
            <a:r>
              <a:rPr lang="en-US" sz="2400" dirty="0" err="1"/>
              <a:t>samtools</a:t>
            </a:r>
            <a:r>
              <a:rPr lang="en-US" sz="2400" dirty="0"/>
              <a:t>, </a:t>
            </a:r>
            <a:r>
              <a:rPr lang="en-US" sz="2400" dirty="0" err="1"/>
              <a:t>hisat</a:t>
            </a:r>
            <a:r>
              <a:rPr lang="en-US" sz="2400" dirty="0"/>
              <a:t>, blast)</a:t>
            </a:r>
          </a:p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FCD6-1409-45FF-AA36-9379D2098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pic>
        <p:nvPicPr>
          <p:cNvPr id="1026" name="Picture 2" descr="Image result for unix clipart">
            <a:extLst>
              <a:ext uri="{FF2B5EF4-FFF2-40B4-BE49-F238E27FC236}">
                <a16:creationId xmlns:a16="http://schemas.microsoft.com/office/drawing/2014/main" id="{975C3489-869E-4E3C-98EA-3929C568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916832"/>
            <a:ext cx="2594281" cy="19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36308-EDF3-4047-AB4E-9E7CA6F85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836713"/>
            <a:ext cx="11233149" cy="4464495"/>
          </a:xfrm>
        </p:spPr>
        <p:txBody>
          <a:bodyPr/>
          <a:lstStyle/>
          <a:p>
            <a:r>
              <a:rPr lang="en-US" dirty="0"/>
              <a:t>Invented in 1969 by the Bell Labs research center</a:t>
            </a:r>
          </a:p>
          <a:p>
            <a:r>
              <a:rPr lang="en-US" dirty="0"/>
              <a:t>It comes from “</a:t>
            </a:r>
            <a:r>
              <a:rPr lang="en-US" dirty="0" err="1"/>
              <a:t>Unics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b="1" dirty="0" err="1"/>
              <a:t>Un</a:t>
            </a:r>
            <a:r>
              <a:rPr lang="en-US" dirty="0" err="1"/>
              <a:t>iplexed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nformation and </a:t>
            </a:r>
            <a:r>
              <a:rPr lang="en-US" b="1" dirty="0"/>
              <a:t>C</a:t>
            </a:r>
            <a:r>
              <a:rPr lang="en-US" dirty="0"/>
              <a:t>omputing </a:t>
            </a:r>
            <a:r>
              <a:rPr lang="en-US" b="1" dirty="0"/>
              <a:t>S</a:t>
            </a:r>
            <a:r>
              <a:rPr lang="en-US" dirty="0"/>
              <a:t>ervice</a:t>
            </a:r>
          </a:p>
          <a:p>
            <a:r>
              <a:rPr lang="en-US" dirty="0"/>
              <a:t>Unix invented</a:t>
            </a:r>
          </a:p>
          <a:p>
            <a:pPr lvl="2"/>
            <a:r>
              <a:rPr lang="en-US" dirty="0"/>
              <a:t>Multi-tasking</a:t>
            </a:r>
          </a:p>
          <a:p>
            <a:pPr lvl="2"/>
            <a:r>
              <a:rPr lang="en-US" dirty="0"/>
              <a:t>Multi-Users</a:t>
            </a:r>
          </a:p>
          <a:p>
            <a:pPr lvl="2"/>
            <a:r>
              <a:rPr lang="en-US" dirty="0"/>
              <a:t>Hierarchical file system (directories)</a:t>
            </a:r>
          </a:p>
          <a:p>
            <a:pPr lvl="2"/>
            <a:r>
              <a:rPr lang="en-US" dirty="0"/>
              <a:t>Multi-platform</a:t>
            </a:r>
          </a:p>
          <a:p>
            <a:r>
              <a:rPr lang="en-US" dirty="0"/>
              <a:t>Linux is Unix</a:t>
            </a:r>
          </a:p>
          <a:p>
            <a:pPr lvl="2"/>
            <a:r>
              <a:rPr lang="en-US" dirty="0"/>
              <a:t>Linux is a modified highly successful Unix developed by Linus Torvalds</a:t>
            </a:r>
          </a:p>
          <a:p>
            <a:r>
              <a:rPr lang="en-US" dirty="0"/>
              <a:t>Several Unix distributions: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AE00-2CE2-46B1-AF2D-839D0994E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History on Unix</a:t>
            </a:r>
          </a:p>
        </p:txBody>
      </p:sp>
      <p:pic>
        <p:nvPicPr>
          <p:cNvPr id="3074" name="Picture 2" descr="Image result for xubuntu logo">
            <a:extLst>
              <a:ext uri="{FF2B5EF4-FFF2-40B4-BE49-F238E27FC236}">
                <a16:creationId xmlns:a16="http://schemas.microsoft.com/office/drawing/2014/main" id="{4FE3FA92-B00B-4662-91D9-7D529673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1" y="5906934"/>
            <a:ext cx="2779506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edora logo">
            <a:extLst>
              <a:ext uri="{FF2B5EF4-FFF2-40B4-BE49-F238E27FC236}">
                <a16:creationId xmlns:a16="http://schemas.microsoft.com/office/drawing/2014/main" id="{4ACD2939-C08A-4C53-AFAA-ACCEB341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74" y="5025946"/>
            <a:ext cx="2569468" cy="7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9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36308-EDF3-4047-AB4E-9E7CA6F85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836713"/>
            <a:ext cx="11233149" cy="4464495"/>
          </a:xfrm>
        </p:spPr>
        <p:txBody>
          <a:bodyPr/>
          <a:lstStyle/>
          <a:p>
            <a:r>
              <a:rPr lang="en-US" dirty="0"/>
              <a:t>Invented in 1969 by the Bell Labs research center</a:t>
            </a:r>
          </a:p>
          <a:p>
            <a:r>
              <a:rPr lang="en-US" dirty="0"/>
              <a:t>It comes from “</a:t>
            </a:r>
            <a:r>
              <a:rPr lang="en-US" dirty="0" err="1"/>
              <a:t>Unics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b="1" dirty="0" err="1"/>
              <a:t>Un</a:t>
            </a:r>
            <a:r>
              <a:rPr lang="en-US" dirty="0" err="1"/>
              <a:t>iplexed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nformation and </a:t>
            </a:r>
            <a:r>
              <a:rPr lang="en-US" b="1" dirty="0"/>
              <a:t>C</a:t>
            </a:r>
            <a:r>
              <a:rPr lang="en-US" dirty="0"/>
              <a:t>omputing </a:t>
            </a:r>
            <a:r>
              <a:rPr lang="en-US" b="1" dirty="0"/>
              <a:t>S</a:t>
            </a:r>
            <a:r>
              <a:rPr lang="en-US" dirty="0"/>
              <a:t>ervice</a:t>
            </a:r>
          </a:p>
          <a:p>
            <a:r>
              <a:rPr lang="en-US" dirty="0"/>
              <a:t>Unix invented</a:t>
            </a:r>
          </a:p>
          <a:p>
            <a:pPr lvl="2"/>
            <a:r>
              <a:rPr lang="en-US" dirty="0"/>
              <a:t>Multi-tasking</a:t>
            </a:r>
          </a:p>
          <a:p>
            <a:pPr lvl="2"/>
            <a:r>
              <a:rPr lang="en-US" dirty="0"/>
              <a:t>Multi-Users</a:t>
            </a:r>
          </a:p>
          <a:p>
            <a:pPr lvl="2"/>
            <a:r>
              <a:rPr lang="en-US" dirty="0"/>
              <a:t>Hierarchical file system (directories)</a:t>
            </a:r>
          </a:p>
          <a:p>
            <a:pPr lvl="2"/>
            <a:r>
              <a:rPr lang="en-US" dirty="0"/>
              <a:t>Multi-platform</a:t>
            </a:r>
          </a:p>
          <a:p>
            <a:r>
              <a:rPr lang="en-US" dirty="0"/>
              <a:t>Linux is Unix</a:t>
            </a:r>
          </a:p>
          <a:p>
            <a:pPr lvl="2"/>
            <a:r>
              <a:rPr lang="en-US" dirty="0"/>
              <a:t>Linux is a modified highly successful Unix developed by Linus Torvalds</a:t>
            </a:r>
          </a:p>
          <a:p>
            <a:r>
              <a:rPr lang="en-US" dirty="0"/>
              <a:t>Several Unix distributions: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AE00-2CE2-46B1-AF2D-839D0994E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History on Unix</a:t>
            </a:r>
          </a:p>
        </p:txBody>
      </p:sp>
      <p:pic>
        <p:nvPicPr>
          <p:cNvPr id="3074" name="Picture 2" descr="Image result for xubuntu logo">
            <a:extLst>
              <a:ext uri="{FF2B5EF4-FFF2-40B4-BE49-F238E27FC236}">
                <a16:creationId xmlns:a16="http://schemas.microsoft.com/office/drawing/2014/main" id="{4FE3FA92-B00B-4662-91D9-7D529673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1" y="5906934"/>
            <a:ext cx="2779506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edora logo">
            <a:extLst>
              <a:ext uri="{FF2B5EF4-FFF2-40B4-BE49-F238E27FC236}">
                <a16:creationId xmlns:a16="http://schemas.microsoft.com/office/drawing/2014/main" id="{4ACD2939-C08A-4C53-AFAA-ACCEB341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74" y="5025946"/>
            <a:ext cx="2569468" cy="7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entoo logo">
            <a:extLst>
              <a:ext uri="{FF2B5EF4-FFF2-40B4-BE49-F238E27FC236}">
                <a16:creationId xmlns:a16="http://schemas.microsoft.com/office/drawing/2014/main" id="{57549149-2D7B-45D7-8706-2F19506C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70" y="3816512"/>
            <a:ext cx="1655525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ebian logo">
            <a:extLst>
              <a:ext uri="{FF2B5EF4-FFF2-40B4-BE49-F238E27FC236}">
                <a16:creationId xmlns:a16="http://schemas.microsoft.com/office/drawing/2014/main" id="{67AE0908-8E8D-4883-85E9-16A063C9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8" y="5062959"/>
            <a:ext cx="1123899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untu logo">
            <a:extLst>
              <a:ext uri="{FF2B5EF4-FFF2-40B4-BE49-F238E27FC236}">
                <a16:creationId xmlns:a16="http://schemas.microsoft.com/office/drawing/2014/main" id="{B28CC2B5-2C86-4C40-86A9-644B6CC5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607" y="5016794"/>
            <a:ext cx="1256331" cy="10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dhat logo">
            <a:extLst>
              <a:ext uri="{FF2B5EF4-FFF2-40B4-BE49-F238E27FC236}">
                <a16:creationId xmlns:a16="http://schemas.microsoft.com/office/drawing/2014/main" id="{77C06471-17ED-479D-A3EF-397D264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78" y="6005102"/>
            <a:ext cx="2495113" cy="8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4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36308-EDF3-4047-AB4E-9E7CA6F853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836713"/>
            <a:ext cx="11233149" cy="4464495"/>
          </a:xfrm>
        </p:spPr>
        <p:txBody>
          <a:bodyPr/>
          <a:lstStyle/>
          <a:p>
            <a:r>
              <a:rPr lang="en-US" dirty="0"/>
              <a:t>Invented in 1969 by the Bell Labs research center</a:t>
            </a:r>
          </a:p>
          <a:p>
            <a:r>
              <a:rPr lang="en-US" dirty="0"/>
              <a:t>It comes from “</a:t>
            </a:r>
            <a:r>
              <a:rPr lang="en-US" dirty="0" err="1"/>
              <a:t>Unics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b="1" dirty="0" err="1"/>
              <a:t>Un</a:t>
            </a:r>
            <a:r>
              <a:rPr lang="en-US" dirty="0" err="1"/>
              <a:t>iplexed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nformation and </a:t>
            </a:r>
            <a:r>
              <a:rPr lang="en-US" b="1" dirty="0"/>
              <a:t>C</a:t>
            </a:r>
            <a:r>
              <a:rPr lang="en-US" dirty="0"/>
              <a:t>omputing </a:t>
            </a:r>
            <a:r>
              <a:rPr lang="en-US" b="1" dirty="0"/>
              <a:t>S</a:t>
            </a:r>
            <a:r>
              <a:rPr lang="en-US" dirty="0"/>
              <a:t>ervice</a:t>
            </a:r>
          </a:p>
          <a:p>
            <a:r>
              <a:rPr lang="en-US" dirty="0"/>
              <a:t>Unix invented</a:t>
            </a:r>
          </a:p>
          <a:p>
            <a:pPr lvl="2"/>
            <a:r>
              <a:rPr lang="en-US" dirty="0"/>
              <a:t>Multi-tasking</a:t>
            </a:r>
          </a:p>
          <a:p>
            <a:pPr lvl="2"/>
            <a:r>
              <a:rPr lang="en-US" dirty="0"/>
              <a:t>Multi-Users</a:t>
            </a:r>
          </a:p>
          <a:p>
            <a:pPr lvl="2"/>
            <a:r>
              <a:rPr lang="en-US" dirty="0"/>
              <a:t>Hierarchical file system (directories)</a:t>
            </a:r>
          </a:p>
          <a:p>
            <a:pPr lvl="2"/>
            <a:r>
              <a:rPr lang="en-US" dirty="0"/>
              <a:t>Multi-platform</a:t>
            </a:r>
          </a:p>
          <a:p>
            <a:r>
              <a:rPr lang="en-US" dirty="0"/>
              <a:t>Linux is Unix</a:t>
            </a:r>
          </a:p>
          <a:p>
            <a:pPr lvl="2"/>
            <a:r>
              <a:rPr lang="en-US" dirty="0"/>
              <a:t>Linux is a modified highly successful Unix developed by Linus Torvalds</a:t>
            </a:r>
          </a:p>
          <a:p>
            <a:r>
              <a:rPr lang="en-US" dirty="0"/>
              <a:t>Several Unix distributions: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AE00-2CE2-46B1-AF2D-839D0994E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History on Unix</a:t>
            </a:r>
          </a:p>
        </p:txBody>
      </p:sp>
      <p:pic>
        <p:nvPicPr>
          <p:cNvPr id="3074" name="Picture 2" descr="Image result for xubuntu logo">
            <a:extLst>
              <a:ext uri="{FF2B5EF4-FFF2-40B4-BE49-F238E27FC236}">
                <a16:creationId xmlns:a16="http://schemas.microsoft.com/office/drawing/2014/main" id="{4FE3FA92-B00B-4662-91D9-7D529673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1" y="5906934"/>
            <a:ext cx="2779506" cy="5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edora logo">
            <a:extLst>
              <a:ext uri="{FF2B5EF4-FFF2-40B4-BE49-F238E27FC236}">
                <a16:creationId xmlns:a16="http://schemas.microsoft.com/office/drawing/2014/main" id="{4ACD2939-C08A-4C53-AFAA-ACCEB3410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74" y="5025946"/>
            <a:ext cx="2569468" cy="7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gentoo logo">
            <a:extLst>
              <a:ext uri="{FF2B5EF4-FFF2-40B4-BE49-F238E27FC236}">
                <a16:creationId xmlns:a16="http://schemas.microsoft.com/office/drawing/2014/main" id="{57549149-2D7B-45D7-8706-2F19506C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70" y="3816512"/>
            <a:ext cx="1655525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ebian logo">
            <a:extLst>
              <a:ext uri="{FF2B5EF4-FFF2-40B4-BE49-F238E27FC236}">
                <a16:creationId xmlns:a16="http://schemas.microsoft.com/office/drawing/2014/main" id="{67AE0908-8E8D-4883-85E9-16A063C9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8" y="5062959"/>
            <a:ext cx="1123899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ubuntu logo">
            <a:extLst>
              <a:ext uri="{FF2B5EF4-FFF2-40B4-BE49-F238E27FC236}">
                <a16:creationId xmlns:a16="http://schemas.microsoft.com/office/drawing/2014/main" id="{B28CC2B5-2C86-4C40-86A9-644B6CC5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607" y="5016794"/>
            <a:ext cx="1256331" cy="10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edhat logo">
            <a:extLst>
              <a:ext uri="{FF2B5EF4-FFF2-40B4-BE49-F238E27FC236}">
                <a16:creationId xmlns:a16="http://schemas.microsoft.com/office/drawing/2014/main" id="{77C06471-17ED-479D-A3EF-397D264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78" y="6005102"/>
            <a:ext cx="2495113" cy="8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edubuntu logo\">
            <a:extLst>
              <a:ext uri="{FF2B5EF4-FFF2-40B4-BE49-F238E27FC236}">
                <a16:creationId xmlns:a16="http://schemas.microsoft.com/office/drawing/2014/main" id="{84FEC67F-7701-4390-9248-64295612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068959"/>
            <a:ext cx="1333061" cy="12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manjaro logo\">
            <a:extLst>
              <a:ext uri="{FF2B5EF4-FFF2-40B4-BE49-F238E27FC236}">
                <a16:creationId xmlns:a16="http://schemas.microsoft.com/office/drawing/2014/main" id="{2DD028F0-1BA0-4E0C-A8AD-4B7EF5AF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38" y="2250090"/>
            <a:ext cx="1803238" cy="18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arch linux logo">
            <a:extLst>
              <a:ext uri="{FF2B5EF4-FFF2-40B4-BE49-F238E27FC236}">
                <a16:creationId xmlns:a16="http://schemas.microsoft.com/office/drawing/2014/main" id="{BF4AF884-073C-4EFE-9C3F-FCE3869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968" y="107350"/>
            <a:ext cx="1954941" cy="16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opensuse logo">
            <a:extLst>
              <a:ext uri="{FF2B5EF4-FFF2-40B4-BE49-F238E27FC236}">
                <a16:creationId xmlns:a16="http://schemas.microsoft.com/office/drawing/2014/main" id="{A60292ED-5FAA-41B1-8FE2-604F8EDC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75" y="2554118"/>
            <a:ext cx="1642911" cy="10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linux mint logo">
            <a:extLst>
              <a:ext uri="{FF2B5EF4-FFF2-40B4-BE49-F238E27FC236}">
                <a16:creationId xmlns:a16="http://schemas.microsoft.com/office/drawing/2014/main" id="{751C3B1E-B592-49A7-8049-68988B95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488" y="805917"/>
            <a:ext cx="1638596" cy="163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541116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HIUSUR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737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COPERTINA</vt:lpstr>
      <vt:lpstr>DIAPOSITIVE</vt:lpstr>
      <vt:lpstr>CHIUSURA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Federico Giorgi</cp:lastModifiedBy>
  <cp:revision>125</cp:revision>
  <dcterms:created xsi:type="dcterms:W3CDTF">2017-11-13T10:11:35Z</dcterms:created>
  <dcterms:modified xsi:type="dcterms:W3CDTF">2019-02-14T23:52:26Z</dcterms:modified>
</cp:coreProperties>
</file>