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56" r:id="rId4"/>
    <p:sldId id="257" r:id="rId5"/>
    <p:sldId id="258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BAD2A-3CD8-4A6C-9712-0B42BEBF0B5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B78FA-E898-47C7-B806-DE13A2E1A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562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319A6-25AE-423E-9473-161F95A11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870DD4-80A2-4693-BF9B-6A5217E9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NL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92C44-7DA3-4785-9F57-E3570574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DC831-C42B-4415-8727-242EBB7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04DAA-1703-4FE6-A2C5-2F62273B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92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8DE7C-F1CF-4421-ADD2-F01473D3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F892D-F42A-400E-A8CE-1D303CFB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3D9C9-DA29-4950-82F6-B0A54EE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A67F4-0593-4557-91A5-0A795D0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9F489-7AEA-488F-B87F-F51FA87D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53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B6D44A-0677-4C6D-B3AA-2D3DD39BE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B960B-8ED6-4FFB-BE42-07BC253B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44990-7067-4D45-B1D7-62D4EA5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D5B36-7F83-4BF6-9CA8-ACBB3DF6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6CE2E-1736-4B6F-8B0A-4B11EDD3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434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3C4EE-860A-4D97-A3F7-59184931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6B7E1-279A-428E-B055-E566C4AA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458E7-2F9D-4591-8ADC-A81D0594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D1B63-8A74-4402-99BB-0852F10F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FD99D-CE61-4489-9F6F-ADA3E7BC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506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985EE-46A7-4ED1-85C1-BB2C8D0B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753530-BF55-4AE3-AA5A-592A0630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5B9B9-6B99-4747-BD43-76B44AEB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41A1B-DFAA-43E4-AAE4-B60C421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56329-E3C2-4932-B92E-E744F64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567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96BFD-0B81-44CA-AB64-B6B8092B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906B6-3BA2-4B83-B95C-BB285024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E1376-F55A-407F-860B-64CA8DDB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E1F27-64E0-46FE-A5F2-2A429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16B66-3B44-49AC-9E1B-CC94C60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A76C3-1F73-4348-9FCA-1140FE2F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948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6810-98D6-4AE1-9CCE-20DF0B05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C64D5-F607-4F39-A765-3AAC8F2D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353CF-5691-486F-B20A-B5021ADDE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6D5086-ADF0-4351-81D4-4C5230A48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CA5798-CE60-44A1-A584-4CD45FFA2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2ADCB-4508-48C3-B04B-F353F60F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254EE0-ABB8-40C1-9760-99C60AD9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6E44AC-009F-4EE6-91EF-D5A8A4E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45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9BD2E-950C-4F8F-AEE3-B40EA908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7B7E6F-C39E-49F6-BFE5-313EC124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20EF5-3FC1-40CA-A641-437F90C7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A7C4B2-8E78-4203-A5B2-04120476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784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849B4-F17C-4BA1-BCB5-3AE00CB7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C3F77E-E8BC-4103-9353-517E7023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56F79-4E7A-4632-869A-8D76CFC4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521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58B9E-D5BA-480B-8F12-13BF8DC6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ADDF5-D14C-4AB9-94A0-C3B83C93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809E2E-5DEF-40C1-B39B-AFA270195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EC606-0D4C-41DF-9E56-FC5AE88C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11902-685A-4544-B837-30BFC099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6E477-C80D-4DD9-9130-727BE2B3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37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0983A-8BD5-4B4D-BD07-75A443A5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F34566-5148-4DA5-A88E-D5A3DBB3C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6C856-D8EC-407D-9C8F-3D49443E7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966FA-DBA9-4F94-8017-77085770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182DB-63D3-4397-86F7-2FC4307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6FDFC-A36C-48FE-8882-0B85FF62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5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30531F-2CE1-4C77-8F94-43547EA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NL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9E87F-66A9-4336-A059-CB058034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NL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1768E-CFC5-40C8-97A5-4A6F9950F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14DE-10FC-4CB9-A0DA-01287A397EDB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6C8FA-BC43-4536-984E-26030856C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3D75A-3E82-4930-8B4C-060AA1B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5ECB-3753-4679-A33A-7FAB71F94C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6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B26E47-3201-475A-9D99-8ECCAE690495}"/>
              </a:ext>
            </a:extLst>
          </p:cNvPr>
          <p:cNvSpPr txBox="1"/>
          <p:nvPr/>
        </p:nvSpPr>
        <p:spPr>
          <a:xfrm>
            <a:off x="0" y="706"/>
            <a:ext cx="44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Correctness of LSTM BPTT</a:t>
            </a:r>
            <a:endParaRPr lang="en-NL"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C22B05-50D4-4A5B-9867-DFABB908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31063"/>
              </p:ext>
            </p:extLst>
          </p:nvPr>
        </p:nvGraphicFramePr>
        <p:xfrm>
          <a:off x="1772817" y="2137919"/>
          <a:ext cx="904032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838">
                  <a:extLst>
                    <a:ext uri="{9D8B030D-6E8A-4147-A177-3AD203B41FA5}">
                      <a16:colId xmlns:a16="http://schemas.microsoft.com/office/drawing/2014/main" val="3836231483"/>
                    </a:ext>
                  </a:extLst>
                </a:gridCol>
                <a:gridCol w="2386922">
                  <a:extLst>
                    <a:ext uri="{9D8B030D-6E8A-4147-A177-3AD203B41FA5}">
                      <a16:colId xmlns:a16="http://schemas.microsoft.com/office/drawing/2014/main" val="1141348878"/>
                    </a:ext>
                  </a:extLst>
                </a:gridCol>
                <a:gridCol w="2105565">
                  <a:extLst>
                    <a:ext uri="{9D8B030D-6E8A-4147-A177-3AD203B41FA5}">
                      <a16:colId xmlns:a16="http://schemas.microsoft.com/office/drawing/2014/main" val="16183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MNIST </a:t>
                      </a:r>
                    </a:p>
                    <a:p>
                      <a:r>
                        <a:rPr lang="en-US" dirty="0"/>
                        <a:t>time steps – input dim – update counts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code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Pytorch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 – 28 – 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784 – 1 – 28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9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CB6053-20E1-403C-853A-C5C810E3A326}"/>
              </a:ext>
            </a:extLst>
          </p:cNvPr>
          <p:cNvSpPr txBox="1"/>
          <p:nvPr/>
        </p:nvSpPr>
        <p:spPr>
          <a:xfrm>
            <a:off x="-1" y="0"/>
            <a:ext cx="8540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Can online formulation make BPTT suitable with hardware acceleration? </a:t>
            </a:r>
            <a:endParaRPr lang="en-NL" sz="24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FEFD5F8-DB7D-4E90-8909-F5692E08D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11967"/>
              </p:ext>
            </p:extLst>
          </p:nvPr>
        </p:nvGraphicFramePr>
        <p:xfrm>
          <a:off x="1905540" y="1770254"/>
          <a:ext cx="91937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573">
                  <a:extLst>
                    <a:ext uri="{9D8B030D-6E8A-4147-A177-3AD203B41FA5}">
                      <a16:colId xmlns:a16="http://schemas.microsoft.com/office/drawing/2014/main" val="3546548212"/>
                    </a:ext>
                  </a:extLst>
                </a:gridCol>
                <a:gridCol w="6129147">
                  <a:extLst>
                    <a:ext uri="{9D8B030D-6E8A-4147-A177-3AD203B41FA5}">
                      <a16:colId xmlns:a16="http://schemas.microsoft.com/office/drawing/2014/main" val="1061781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BPTT online vs BPTT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5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requirement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 smaller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9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Energy 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 more because of frequent data moving (weight update)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1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 Area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1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improved if the sequence length is long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1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1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32A332-EE10-4ADE-99A2-B13CDF78A4BA}"/>
              </a:ext>
            </a:extLst>
          </p:cNvPr>
          <p:cNvSpPr txBox="1"/>
          <p:nvPr/>
        </p:nvSpPr>
        <p:spPr>
          <a:xfrm>
            <a:off x="0" y="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TTA (Transport Triggered Architecture)</a:t>
            </a:r>
            <a:endParaRPr lang="en-NL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060634-CE13-4B87-8015-18BFA314EFD2}"/>
              </a:ext>
            </a:extLst>
          </p:cNvPr>
          <p:cNvSpPr txBox="1"/>
          <p:nvPr/>
        </p:nvSpPr>
        <p:spPr>
          <a:xfrm>
            <a:off x="1468876" y="2178996"/>
            <a:ext cx="87192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Flexible with cost like instruction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Stands somewhere between fixed data path and general purpose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can develop and integrate any function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TTA-based Co-design Environment (TCE)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 hardware block, add support in compiler, and then design program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41036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A6C09F-64A0-4AF8-8DF8-A3531FD0BCF4}"/>
              </a:ext>
            </a:extLst>
          </p:cNvPr>
          <p:cNvSpPr txBox="1"/>
          <p:nvPr/>
        </p:nvSpPr>
        <p:spPr>
          <a:xfrm>
            <a:off x="0" y="706"/>
            <a:ext cx="441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Effect of FPTT </a:t>
            </a:r>
          </a:p>
          <a:p>
            <a:r>
              <a:rPr lang="en-US" sz="2000" dirty="0"/>
              <a:t>(by the code of </a:t>
            </a:r>
            <a:r>
              <a:rPr lang="en-US" sz="2000" dirty="0" err="1"/>
              <a:t>Kag</a:t>
            </a:r>
            <a:r>
              <a:rPr lang="en-US" sz="2000" dirty="0"/>
              <a:t> at el)</a:t>
            </a:r>
            <a:endParaRPr lang="en-NL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F6FB1D-40DD-43F4-BE1D-58A8DA02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34" y="1656646"/>
            <a:ext cx="5221234" cy="41605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8033EB-6820-4831-A5FF-AC5AE34FA705}"/>
              </a:ext>
            </a:extLst>
          </p:cNvPr>
          <p:cNvSpPr txBox="1"/>
          <p:nvPr/>
        </p:nvSpPr>
        <p:spPr>
          <a:xfrm>
            <a:off x="447869" y="983050"/>
            <a:ext cx="522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techniques: Dropout, </a:t>
            </a:r>
            <a:r>
              <a:rPr lang="en-US" dirty="0" err="1"/>
              <a:t>weight_norm_clip</a:t>
            </a:r>
            <a:endParaRPr lang="en-NL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4B5130-51E5-41CE-B807-1E39A29D5379}"/>
              </a:ext>
            </a:extLst>
          </p:cNvPr>
          <p:cNvSpPr txBox="1"/>
          <p:nvPr/>
        </p:nvSpPr>
        <p:spPr>
          <a:xfrm>
            <a:off x="5596412" y="5817174"/>
            <a:ext cx="3387012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S-MNIST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7489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B9714B-CAE4-4F8B-86B8-65A758F9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29" y="382555"/>
            <a:ext cx="9538994" cy="6475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31E0B8-961E-4EC6-BDD0-87353D9E7692}"/>
              </a:ext>
            </a:extLst>
          </p:cNvPr>
          <p:cNvSpPr txBox="1"/>
          <p:nvPr/>
        </p:nvSpPr>
        <p:spPr>
          <a:xfrm>
            <a:off x="0" y="29213"/>
            <a:ext cx="39748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Block Diagram</a:t>
            </a:r>
          </a:p>
          <a:p>
            <a:r>
              <a:rPr lang="en-US" dirty="0"/>
              <a:t>(tentative)</a:t>
            </a:r>
            <a:endParaRPr lang="en-NL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59DF0E-A91D-44E6-B67C-AFA1C8D345C3}"/>
              </a:ext>
            </a:extLst>
          </p:cNvPr>
          <p:cNvSpPr txBox="1"/>
          <p:nvPr/>
        </p:nvSpPr>
        <p:spPr>
          <a:xfrm>
            <a:off x="317241" y="2039206"/>
            <a:ext cx="26592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Flow</a:t>
            </a:r>
          </a:p>
          <a:p>
            <a:r>
              <a:rPr lang="en-US" sz="2400" dirty="0"/>
              <a:t>(Scheduler)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Backward: </a:t>
            </a:r>
            <a:r>
              <a:rPr lang="en-US" dirty="0" err="1"/>
              <a:t>clf</a:t>
            </a:r>
            <a:r>
              <a:rPr lang="en-US" dirty="0"/>
              <a:t> + 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lambda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running mean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8988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E5129-287A-4C9C-9AD9-CBA4DC3D3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05132"/>
              </p:ext>
            </p:extLst>
          </p:nvPr>
        </p:nvGraphicFramePr>
        <p:xfrm>
          <a:off x="1466979" y="2333863"/>
          <a:ext cx="9258041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014">
                  <a:extLst>
                    <a:ext uri="{9D8B030D-6E8A-4147-A177-3AD203B41FA5}">
                      <a16:colId xmlns:a16="http://schemas.microsoft.com/office/drawing/2014/main" val="577506090"/>
                    </a:ext>
                  </a:extLst>
                </a:gridCol>
                <a:gridCol w="1805161">
                  <a:extLst>
                    <a:ext uri="{9D8B030D-6E8A-4147-A177-3AD203B41FA5}">
                      <a16:colId xmlns:a16="http://schemas.microsoft.com/office/drawing/2014/main" val="2870309630"/>
                    </a:ext>
                  </a:extLst>
                </a:gridCol>
                <a:gridCol w="4366866">
                  <a:extLst>
                    <a:ext uri="{9D8B030D-6E8A-4147-A177-3AD203B41FA5}">
                      <a16:colId xmlns:a16="http://schemas.microsoft.com/office/drawing/2014/main" val="227322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 Memory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 KB</a:t>
                      </a:r>
                      <a:endParaRPr lang="en-NL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((128*1+128*128+128)*4+(10*128+10))*4B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5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Lambda Memory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265 KB</a:t>
                      </a:r>
                      <a:endParaRPr lang="en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4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Mean Memory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265 KB</a:t>
                      </a:r>
                      <a:endParaRPr lang="en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2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Gradients Memory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265 KB</a:t>
                      </a:r>
                      <a:endParaRPr lang="en-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6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Sample Memory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pixel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1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Oracle Label Memory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N_classes</a:t>
                      </a:r>
                      <a:r>
                        <a:rPr lang="en-US" dirty="0"/>
                        <a:t>*</a:t>
                      </a:r>
                      <a:r>
                        <a:rPr lang="en-US" dirty="0" err="1"/>
                        <a:t>N_classes</a:t>
                      </a:r>
                      <a:r>
                        <a:rPr lang="en-US" dirty="0"/>
                        <a:t>*4Bytes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 Registers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 KB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how pipeline is designed</a:t>
                      </a:r>
                    </a:p>
                    <a:p>
                      <a:r>
                        <a:rPr lang="en-US" dirty="0"/>
                        <a:t> 28 *(128*10+10*2)*4 Bytes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7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 Registers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KB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Depends on how pipeline is designed</a:t>
                      </a:r>
                    </a:p>
                    <a:p>
                      <a:r>
                        <a:rPr lang="en-US" dirty="0"/>
                        <a:t>(128*10 + 10*1)*4Bytes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1.2 MB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133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5E91AC9-56F6-4DDA-AF31-AA1BC5A8ADD1}"/>
              </a:ext>
            </a:extLst>
          </p:cNvPr>
          <p:cNvSpPr txBox="1"/>
          <p:nvPr/>
        </p:nvSpPr>
        <p:spPr>
          <a:xfrm>
            <a:off x="0" y="0"/>
            <a:ext cx="93586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Estimation</a:t>
            </a:r>
          </a:p>
          <a:p>
            <a:endParaRPr lang="en-US" dirty="0"/>
          </a:p>
          <a:p>
            <a:r>
              <a:rPr lang="en-US" dirty="0"/>
              <a:t>Assumption: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on fully flattened 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FPTT-28 (save states of 28 time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 is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element is float32 (4 Bytes)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94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ED74F1-B9D7-4141-B6EF-B6AED980153A}"/>
              </a:ext>
            </a:extLst>
          </p:cNvPr>
          <p:cNvSpPr txBox="1"/>
          <p:nvPr/>
        </p:nvSpPr>
        <p:spPr>
          <a:xfrm>
            <a:off x="0" y="0"/>
            <a:ext cx="432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Recap: FPTT calculation</a:t>
            </a:r>
            <a:endParaRPr lang="en-NL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1DAA0B-F2F0-48FC-8F28-4B35C0EAACCB}"/>
              </a:ext>
            </a:extLst>
          </p:cNvPr>
          <p:cNvSpPr txBox="1"/>
          <p:nvPr/>
        </p:nvSpPr>
        <p:spPr>
          <a:xfrm>
            <a:off x="1670180" y="1362269"/>
            <a:ext cx="733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Parameters</a:t>
            </a:r>
            <a:r>
              <a:rPr lang="en-US" dirty="0"/>
              <a:t> -= lr * (</a:t>
            </a:r>
            <a:r>
              <a:rPr lang="en-US" i="1" dirty="0"/>
              <a:t>gradient</a:t>
            </a:r>
            <a:r>
              <a:rPr lang="en-US" dirty="0"/>
              <a:t> – </a:t>
            </a:r>
            <a:r>
              <a:rPr lang="en-US" i="1" dirty="0"/>
              <a:t>Lambda</a:t>
            </a:r>
            <a:r>
              <a:rPr lang="en-US" dirty="0"/>
              <a:t> + </a:t>
            </a:r>
            <a:r>
              <a:rPr lang="el-GR" dirty="0"/>
              <a:t>α</a:t>
            </a:r>
            <a:r>
              <a:rPr lang="en-US" dirty="0"/>
              <a:t> *(</a:t>
            </a:r>
            <a:r>
              <a:rPr lang="en-US" i="1" dirty="0"/>
              <a:t>Parameter</a:t>
            </a:r>
            <a:r>
              <a:rPr lang="en-US" dirty="0"/>
              <a:t> – </a:t>
            </a:r>
            <a:r>
              <a:rPr lang="en-US" i="1" dirty="0"/>
              <a:t>RunningMean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i="1" dirty="0"/>
              <a:t>Lambda</a:t>
            </a:r>
            <a:r>
              <a:rPr lang="en-US" dirty="0"/>
              <a:t> -= </a:t>
            </a:r>
            <a:r>
              <a:rPr lang="el-GR" dirty="0"/>
              <a:t>α</a:t>
            </a:r>
            <a:r>
              <a:rPr lang="en-US" dirty="0"/>
              <a:t> * (</a:t>
            </a:r>
            <a:r>
              <a:rPr lang="en-US" i="1" dirty="0"/>
              <a:t>Parameter</a:t>
            </a:r>
            <a:r>
              <a:rPr lang="en-US" dirty="0"/>
              <a:t> – </a:t>
            </a:r>
            <a:r>
              <a:rPr lang="en-US" i="1" dirty="0"/>
              <a:t>RunningMean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/>
              <a:t>RunningMean</a:t>
            </a:r>
            <a:r>
              <a:rPr lang="en-US" dirty="0"/>
              <a:t> = ½(</a:t>
            </a:r>
            <a:r>
              <a:rPr lang="en-US" i="1" dirty="0"/>
              <a:t>RunningMean</a:t>
            </a:r>
            <a:r>
              <a:rPr lang="en-US" dirty="0"/>
              <a:t> + </a:t>
            </a:r>
            <a:r>
              <a:rPr lang="en-US" i="1" dirty="0"/>
              <a:t>Parameter</a:t>
            </a:r>
            <a:r>
              <a:rPr lang="en-US" dirty="0"/>
              <a:t>) – 1/(2</a:t>
            </a:r>
            <a:r>
              <a:rPr lang="el-GR" dirty="0"/>
              <a:t> α</a:t>
            </a:r>
            <a:r>
              <a:rPr lang="en-US" dirty="0"/>
              <a:t>) * </a:t>
            </a:r>
            <a:r>
              <a:rPr lang="en-US" i="1" dirty="0"/>
              <a:t>Lambda</a:t>
            </a:r>
            <a:r>
              <a:rPr lang="en-US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5A76D0-08C9-4E12-A5E6-F14151115E54}"/>
              </a:ext>
            </a:extLst>
          </p:cNvPr>
          <p:cNvSpPr txBox="1"/>
          <p:nvPr/>
        </p:nvSpPr>
        <p:spPr>
          <a:xfrm>
            <a:off x="718457" y="3429000"/>
            <a:ext cx="9218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Point: operations are done locally -&gt; huge parallelization to be used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Parameter, Lambda, Running Mean, and Gradient are of the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operations between matrices are element-wise (Hadamard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Element-wise operations enables Locality</a:t>
            </a:r>
            <a:endParaRPr lang="en-NL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9ACE85-1BC9-4A17-BF63-DAA41DE5A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5495731"/>
            <a:ext cx="5753599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2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32DABA-B7C8-449E-9DBE-4BC451224CC8}"/>
              </a:ext>
            </a:extLst>
          </p:cNvPr>
          <p:cNvSpPr txBox="1"/>
          <p:nvPr/>
        </p:nvSpPr>
        <p:spPr>
          <a:xfrm>
            <a:off x="0" y="0"/>
            <a:ext cx="769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effect of oracle loss and regularizer (running mean)</a:t>
            </a:r>
            <a:endParaRPr lang="en-NL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66DC05-CD8B-496D-B746-7AE24800D389}"/>
              </a:ext>
            </a:extLst>
          </p:cNvPr>
          <p:cNvSpPr txBox="1"/>
          <p:nvPr/>
        </p:nvSpPr>
        <p:spPr>
          <a:xfrm>
            <a:off x="2192297" y="4661716"/>
            <a:ext cx="8668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 the effect of each loss component: Try different combinations in line 491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= clf_loss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= clf_loss + oracle_loss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= clf_loss + regularizer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= clf_loss + oracle_loss + regularizer</a:t>
            </a:r>
          </a:p>
          <a:p>
            <a:endParaRPr lang="en-NL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0C836A-9224-440A-A0E9-2DEBC8E9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8" y="1194318"/>
            <a:ext cx="10007684" cy="30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6CCD88-F0AD-46AD-A5ED-46D752281FBC}"/>
              </a:ext>
            </a:extLst>
          </p:cNvPr>
          <p:cNvSpPr txBox="1"/>
          <p:nvPr/>
        </p:nvSpPr>
        <p:spPr>
          <a:xfrm>
            <a:off x="0" y="0"/>
            <a:ext cx="83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effect of oracle loss and regularizer (running mean) -- result</a:t>
            </a:r>
            <a:endParaRPr lang="en-NL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02DE13-6D35-4EFA-9231-786C5ECC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52" y="1353988"/>
            <a:ext cx="3083363" cy="24963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916B54-E556-479F-9DCC-9C54E4811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4" y="1353988"/>
            <a:ext cx="3083363" cy="2496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FF6973-067E-4B80-8366-B08A23B37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9" y="1353987"/>
            <a:ext cx="3132740" cy="24963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E249A8-E5C9-47BF-B8AA-D018DF5F7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50" y="3850304"/>
            <a:ext cx="3083363" cy="24963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A7EA03-34A7-450E-A460-379404DBA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75" y="3841745"/>
            <a:ext cx="3132740" cy="24963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74E8D0F-80B6-40EC-9C1B-24813855AC7D}"/>
              </a:ext>
            </a:extLst>
          </p:cNvPr>
          <p:cNvSpPr txBox="1"/>
          <p:nvPr/>
        </p:nvSpPr>
        <p:spPr>
          <a:xfrm>
            <a:off x="321013" y="2013625"/>
            <a:ext cx="11284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K=10</a:t>
            </a:r>
          </a:p>
          <a:p>
            <a:r>
              <a:rPr lang="en-US" sz="2400" dirty="0"/>
              <a:t>150 epochs</a:t>
            </a:r>
            <a:endParaRPr lang="en-NL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672149-4233-4BE1-B6AA-F92DDCEFFF50}"/>
              </a:ext>
            </a:extLst>
          </p:cNvPr>
          <p:cNvSpPr txBox="1"/>
          <p:nvPr/>
        </p:nvSpPr>
        <p:spPr>
          <a:xfrm>
            <a:off x="68069" y="4566683"/>
            <a:ext cx="1468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K=28/32</a:t>
            </a:r>
          </a:p>
          <a:p>
            <a:r>
              <a:rPr lang="en-US" sz="2400" dirty="0"/>
              <a:t>50 epochs</a:t>
            </a:r>
            <a:endParaRPr lang="en-NL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D4695-84BE-44A4-A6D6-0F43CEA88F5F}"/>
              </a:ext>
            </a:extLst>
          </p:cNvPr>
          <p:cNvSpPr txBox="1"/>
          <p:nvPr/>
        </p:nvSpPr>
        <p:spPr>
          <a:xfrm>
            <a:off x="2053554" y="714425"/>
            <a:ext cx="291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SMNIST </a:t>
            </a:r>
            <a:r>
              <a:rPr lang="en-US" sz="2000" dirty="0"/>
              <a:t>784 (28x28)</a:t>
            </a:r>
            <a:endParaRPr lang="en-NL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020471-825E-45E0-A6B5-E992D7CE9056}"/>
              </a:ext>
            </a:extLst>
          </p:cNvPr>
          <p:cNvSpPr txBox="1"/>
          <p:nvPr/>
        </p:nvSpPr>
        <p:spPr>
          <a:xfrm>
            <a:off x="5649546" y="714425"/>
            <a:ext cx="291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PSMNIST </a:t>
            </a:r>
            <a:r>
              <a:rPr lang="en-US" sz="2000" dirty="0"/>
              <a:t>784 (28x28)</a:t>
            </a:r>
            <a:endParaRPr lang="en-NL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DE623E-67BC-4FF4-9C39-146308C2FBBF}"/>
              </a:ext>
            </a:extLst>
          </p:cNvPr>
          <p:cNvSpPr txBox="1"/>
          <p:nvPr/>
        </p:nvSpPr>
        <p:spPr>
          <a:xfrm>
            <a:off x="9245538" y="714425"/>
            <a:ext cx="291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CIFAR </a:t>
            </a:r>
            <a:r>
              <a:rPr lang="en-US" sz="2000" dirty="0"/>
              <a:t>1024 (32x32)</a:t>
            </a:r>
            <a:endParaRPr lang="en-NL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88E33E-09E7-4F03-A8FB-FA6C998DA207}"/>
              </a:ext>
            </a:extLst>
          </p:cNvPr>
          <p:cNvSpPr txBox="1"/>
          <p:nvPr/>
        </p:nvSpPr>
        <p:spPr>
          <a:xfrm>
            <a:off x="786029" y="6381077"/>
            <a:ext cx="1061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Larger K means more frequent weight update (memory access) -&gt; takes more time (seconds per epoch)</a:t>
            </a:r>
            <a:endParaRPr lang="en-NL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E4CB27-2A5B-47F8-BF17-A933DEC34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52" y="3841744"/>
            <a:ext cx="3083363" cy="24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912469-803E-4F8B-8F63-EBF1A89F435F}"/>
              </a:ext>
            </a:extLst>
          </p:cNvPr>
          <p:cNvSpPr txBox="1"/>
          <p:nvPr/>
        </p:nvSpPr>
        <p:spPr>
          <a:xfrm>
            <a:off x="0" y="0"/>
            <a:ext cx="83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effect of oracle loss and regularizer (running mean) -- result</a:t>
            </a:r>
            <a:endParaRPr lang="en-NL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95DE3C-503B-4CA6-995B-4079DCB37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31" y="1348736"/>
            <a:ext cx="5138938" cy="41605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6C6DF1-DB08-4980-B084-8FD1E09E4A00}"/>
              </a:ext>
            </a:extLst>
          </p:cNvPr>
          <p:cNvSpPr txBox="1"/>
          <p:nvPr/>
        </p:nvSpPr>
        <p:spPr>
          <a:xfrm>
            <a:off x="5337229" y="5714547"/>
            <a:ext cx="19293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K=56</a:t>
            </a:r>
          </a:p>
          <a:p>
            <a:r>
              <a:rPr lang="en-US" sz="2400" dirty="0"/>
              <a:t>150 epochs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50509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654BA0-4049-4C21-BBEA-B3A0334B88FF}"/>
              </a:ext>
            </a:extLst>
          </p:cNvPr>
          <p:cNvSpPr txBox="1"/>
          <p:nvPr/>
        </p:nvSpPr>
        <p:spPr>
          <a:xfrm>
            <a:off x="0" y="588974"/>
            <a:ext cx="83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FPTT: online formulation + extra constraint</a:t>
            </a:r>
            <a:endParaRPr lang="en-NL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DE6988-F7A8-4785-AE80-9D28B15425D2}"/>
              </a:ext>
            </a:extLst>
          </p:cNvPr>
          <p:cNvSpPr txBox="1"/>
          <p:nvPr/>
        </p:nvSpPr>
        <p:spPr>
          <a:xfrm>
            <a:off x="906294" y="958337"/>
            <a:ext cx="110879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Online formulation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Break the long sequence into smaller ones, update the weights after BPTT on each sub-sequence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Straightforward and</a:t>
            </a:r>
            <a:r>
              <a:rPr lang="zh-CN" altLang="en-US" sz="2000" dirty="0"/>
              <a:t> </a:t>
            </a:r>
            <a:r>
              <a:rPr lang="en-US" altLang="zh-CN" sz="2000" dirty="0"/>
              <a:t>intuitive</a:t>
            </a:r>
            <a:r>
              <a:rPr lang="en-US" sz="2000" dirty="0"/>
              <a:t> idea, no hard mathematics involved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 contributor in the FPTT theory</a:t>
            </a:r>
          </a:p>
          <a:p>
            <a:endParaRPr lang="en-US" dirty="0"/>
          </a:p>
          <a:p>
            <a:r>
              <a:rPr lang="en-US" sz="2400" dirty="0"/>
              <a:t>Extra constraint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expected to be a further correction/improvement on the plain online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Built with fancy math foundation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Seems not working (to be confirmed further)</a:t>
            </a:r>
            <a:endParaRPr lang="en-NL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07B041-FFFD-42BC-8A94-9BC317C298A5}"/>
              </a:ext>
            </a:extLst>
          </p:cNvPr>
          <p:cNvSpPr txBox="1"/>
          <p:nvPr/>
        </p:nvSpPr>
        <p:spPr>
          <a:xfrm>
            <a:off x="0" y="0"/>
            <a:ext cx="261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Changes on plan</a:t>
            </a:r>
            <a:endParaRPr lang="en-NL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F898E-B814-47F5-9CB2-168CD6802A41}"/>
              </a:ext>
            </a:extLst>
          </p:cNvPr>
          <p:cNvSpPr txBox="1"/>
          <p:nvPr/>
        </p:nvSpPr>
        <p:spPr>
          <a:xfrm>
            <a:off x="-1" y="4414444"/>
            <a:ext cx="115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regularizer (running mean) is indeed useless, it becomes simpler but less interesting</a:t>
            </a:r>
            <a:endParaRPr lang="en-NL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72C8CE-2335-4579-92F7-76BCB3343090}"/>
              </a:ext>
            </a:extLst>
          </p:cNvPr>
          <p:cNvSpPr txBox="1"/>
          <p:nvPr/>
        </p:nvSpPr>
        <p:spPr>
          <a:xfrm>
            <a:off x="906294" y="5088177"/>
            <a:ext cx="899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Hardware acceleration of forward (plenty of examples)</a:t>
            </a:r>
          </a:p>
          <a:p>
            <a:r>
              <a:rPr lang="en-US" sz="2000" dirty="0"/>
              <a:t>Hardware acceleration of backward (next slide)</a:t>
            </a:r>
          </a:p>
          <a:p>
            <a:r>
              <a:rPr lang="en-US" sz="2000" dirty="0"/>
              <a:t>	BPTT online is essentially  BPTT, though with shorter sequences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40141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627</Words>
  <Application>Microsoft Office PowerPoint</Application>
  <PresentationFormat>宽屏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Zhang, Yicheng</dc:creator>
  <cp:lastModifiedBy>Zhang, Yicheng</cp:lastModifiedBy>
  <cp:revision>42</cp:revision>
  <dcterms:created xsi:type="dcterms:W3CDTF">2023-07-06T23:13:25Z</dcterms:created>
  <dcterms:modified xsi:type="dcterms:W3CDTF">2023-07-14T21:56:48Z</dcterms:modified>
</cp:coreProperties>
</file>