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 id="274" r:id="rId20"/>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1404"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0EAED-6355-4E57-A46E-EFA6F59E0D79}" type="datetimeFigureOut">
              <a:rPr lang="it-IT" smtClean="0"/>
              <a:t>19/11/2018</a:t>
            </a:fld>
            <a:endParaRPr lang="it-IT"/>
          </a:p>
        </p:txBody>
      </p:sp>
      <p:sp>
        <p:nvSpPr>
          <p:cNvPr id="4" name="Segnaposto immagine diapositiva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8ECEE-3150-4073-BAA4-8665ED8D5A7A}" type="slidenum">
              <a:rPr lang="it-IT" smtClean="0"/>
              <a:t>‹N›</a:t>
            </a:fld>
            <a:endParaRPr lang="it-IT"/>
          </a:p>
        </p:txBody>
      </p:sp>
    </p:spTree>
    <p:extLst>
      <p:ext uri="{BB962C8B-B14F-4D97-AF65-F5344CB8AC3E}">
        <p14:creationId xmlns:p14="http://schemas.microsoft.com/office/powerpoint/2010/main" val="131726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25" name="Group 24"/>
          <p:cNvGrpSpPr/>
          <p:nvPr/>
        </p:nvGrpSpPr>
        <p:grpSpPr>
          <a:xfrm>
            <a:off x="152400" y="1"/>
            <a:ext cx="2833688" cy="9144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304755" y="1219202"/>
            <a:ext cx="5210345" cy="4651021"/>
          </a:xfrm>
        </p:spPr>
        <p:txBody>
          <a:bodyPr anchor="b">
            <a:normAutofit/>
          </a:bodyPr>
          <a:lstStyle>
            <a:lvl1pPr algn="r">
              <a:defRPr sz="405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193179" y="5870222"/>
            <a:ext cx="4321922" cy="1819375"/>
          </a:xfrm>
        </p:spPr>
        <p:txBody>
          <a:bodyPr anchor="t">
            <a:normAutofit/>
          </a:bodyPr>
          <a:lstStyle>
            <a:lvl1pPr marL="0" indent="0" algn="r">
              <a:buNone/>
              <a:defRPr sz="13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5494330" y="8156449"/>
            <a:ext cx="643105" cy="486833"/>
          </a:xfrm>
        </p:spPr>
        <p:txBody>
          <a:bodyPr/>
          <a:lstStyle/>
          <a:p>
            <a:fld id="{7215A769-B46F-418E-B4B0-000BB3830E49}" type="datetime1">
              <a:rPr lang="en-US" smtClean="0"/>
              <a:t>11/19/2018</a:t>
            </a:fld>
            <a:endParaRPr lang="en-US" dirty="0"/>
          </a:p>
        </p:txBody>
      </p:sp>
      <p:sp>
        <p:nvSpPr>
          <p:cNvPr id="5" name="Footer Placeholder 4"/>
          <p:cNvSpPr>
            <a:spLocks noGrp="1"/>
          </p:cNvSpPr>
          <p:nvPr>
            <p:ph type="ftr" sz="quarter" idx="11"/>
          </p:nvPr>
        </p:nvSpPr>
        <p:spPr>
          <a:xfrm>
            <a:off x="2717800" y="8156449"/>
            <a:ext cx="2707079" cy="486833"/>
          </a:xfrm>
        </p:spPr>
        <p:txBody>
          <a:bodyPr/>
          <a:lstStyle/>
          <a:p>
            <a:endParaRPr lang="en-US" dirty="0"/>
          </a:p>
        </p:txBody>
      </p:sp>
      <p:sp>
        <p:nvSpPr>
          <p:cNvPr id="6" name="Slide Number Placeholder 5"/>
          <p:cNvSpPr>
            <a:spLocks noGrp="1"/>
          </p:cNvSpPr>
          <p:nvPr>
            <p:ph type="sldNum" sz="quarter" idx="12"/>
          </p:nvPr>
        </p:nvSpPr>
        <p:spPr>
          <a:xfrm>
            <a:off x="6206490" y="8156449"/>
            <a:ext cx="308610" cy="486833"/>
          </a:xfrm>
        </p:spPr>
        <p:txBody>
          <a:bodyPr/>
          <a:lstStyle/>
          <a:p>
            <a:fld id="{8A7A6979-0714-4377-B894-6BE4C2D6E202}" type="slidenum">
              <a:rPr lang="en-US" smtClean="0"/>
              <a:pPr/>
              <a:t>‹N›</a:t>
            </a:fld>
            <a:endParaRPr lang="en-US" dirty="0"/>
          </a:p>
        </p:txBody>
      </p:sp>
      <p:sp>
        <p:nvSpPr>
          <p:cNvPr id="23" name="Freeform 12"/>
          <p:cNvSpPr/>
          <p:nvPr/>
        </p:nvSpPr>
        <p:spPr bwMode="auto">
          <a:xfrm>
            <a:off x="152400" y="5029200"/>
            <a:ext cx="271463" cy="120651"/>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420291" y="5156201"/>
            <a:ext cx="46435" cy="107951"/>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29144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5143" y="6310487"/>
            <a:ext cx="5636993" cy="755651"/>
          </a:xfrm>
        </p:spPr>
        <p:txBody>
          <a:bodyPr anchor="b">
            <a:normAutofit/>
          </a:bodyPr>
          <a:lstStyle>
            <a:lvl1pPr algn="ctr">
              <a:defRPr sz="18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342482" y="1242816"/>
            <a:ext cx="4628299" cy="42199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5143" y="7066137"/>
            <a:ext cx="5636993" cy="658283"/>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0AEEBBA-3AFE-47FE-9CED-1469CEBBD27F}" type="datetime1">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46519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35144" y="914400"/>
            <a:ext cx="5636993" cy="4064000"/>
          </a:xfrm>
        </p:spPr>
        <p:txBody>
          <a:bodyPr anchor="ctr">
            <a:normAutofit/>
          </a:bodyPr>
          <a:lstStyle>
            <a:lvl1pPr algn="ctr">
              <a:defRPr sz="2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5143" y="5791200"/>
            <a:ext cx="5636994" cy="19304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834BA3A-37F0-4382-A602-963897123E68}"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95396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727066" y="1150698"/>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3759199"/>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14402"/>
            <a:ext cx="5230586" cy="3657599"/>
          </a:xfrm>
        </p:spPr>
        <p:txBody>
          <a:bodyPr anchor="ctr">
            <a:normAutofit/>
          </a:bodyPr>
          <a:lstStyle>
            <a:lvl1pPr algn="ctr">
              <a:defRPr sz="24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198676" y="4571999"/>
            <a:ext cx="4973346" cy="508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835143" y="5791200"/>
            <a:ext cx="5636993" cy="19304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CD3BC8F-92B9-46A0-B8E5-131658FA36A2}"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51888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35144" y="4411441"/>
            <a:ext cx="5636992" cy="1958400"/>
          </a:xfrm>
        </p:spPr>
        <p:txBody>
          <a:bodyPr anchor="b">
            <a:normAutofit/>
          </a:bodyPr>
          <a:lstStyle>
            <a:lvl1pPr algn="r">
              <a:defRPr sz="2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5143" y="6369841"/>
            <a:ext cx="5636993" cy="11472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094E97B-F61D-4AB9-9D2F-3AA80A946C96}"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17874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727066" y="1150698"/>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3759199"/>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14402"/>
            <a:ext cx="5230586" cy="3657599"/>
          </a:xfrm>
        </p:spPr>
        <p:txBody>
          <a:bodyPr anchor="ctr">
            <a:normAutofit/>
          </a:bodyPr>
          <a:lstStyle>
            <a:lvl1pPr algn="ctr">
              <a:defRPr sz="24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835144" y="5181600"/>
            <a:ext cx="5636993" cy="1185333"/>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835143" y="6366933"/>
            <a:ext cx="5636993" cy="1354667"/>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4E8360-D18D-4713-8492-9988CDD53C42}"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126636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835144" y="914402"/>
            <a:ext cx="5636993" cy="3636433"/>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835143" y="4673600"/>
            <a:ext cx="5636994" cy="11176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835143" y="5791200"/>
            <a:ext cx="5636994" cy="19304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CF43D48-F104-49A2-88E1-98DDA5D10666}"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184956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0569339-396F-462F-8550-192A2A5C03DB}"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427149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6045" y="914400"/>
            <a:ext cx="996092" cy="68072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5143" y="914400"/>
            <a:ext cx="4512280" cy="68072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DA71DF3-3351-4B57-AC58-97B8ED6B6A72}"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83109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736600" y="609601"/>
            <a:ext cx="5778500" cy="26416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736600" y="3556000"/>
            <a:ext cx="5778500" cy="4443755"/>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5508247" y="8144232"/>
            <a:ext cx="643105" cy="486833"/>
          </a:xfrm>
        </p:spPr>
        <p:txBody>
          <a:bodyPr/>
          <a:lstStyle/>
          <a:p>
            <a:fld id="{87CFAE49-6AA4-4F5B-9A1A-778A417712E9}" type="datetime1">
              <a:rPr lang="en-US" smtClean="0"/>
              <a:t>11/19/2018</a:t>
            </a:fld>
            <a:endParaRPr lang="en-US" dirty="0"/>
          </a:p>
        </p:txBody>
      </p:sp>
      <p:sp>
        <p:nvSpPr>
          <p:cNvPr id="5" name="Footer Placeholder 4"/>
          <p:cNvSpPr>
            <a:spLocks noGrp="1"/>
          </p:cNvSpPr>
          <p:nvPr>
            <p:ph type="ftr" sz="quarter" idx="11"/>
          </p:nvPr>
        </p:nvSpPr>
        <p:spPr>
          <a:xfrm>
            <a:off x="1479486" y="8144232"/>
            <a:ext cx="3985888" cy="486833"/>
          </a:xfrm>
        </p:spPr>
        <p:txBody>
          <a:bodyPr/>
          <a:lstStyle/>
          <a:p>
            <a:endParaRPr lang="en-US" dirty="0"/>
          </a:p>
        </p:txBody>
      </p:sp>
      <p:sp>
        <p:nvSpPr>
          <p:cNvPr id="6" name="Slide Number Placeholder 5"/>
          <p:cNvSpPr>
            <a:spLocks noGrp="1"/>
          </p:cNvSpPr>
          <p:nvPr>
            <p:ph type="sldNum" sz="quarter" idx="12"/>
          </p:nvPr>
        </p:nvSpPr>
        <p:spPr>
          <a:xfrm>
            <a:off x="6194226" y="8144232"/>
            <a:ext cx="320875" cy="486833"/>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58136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490247" y="3555998"/>
            <a:ext cx="5024854" cy="3146761"/>
          </a:xfrm>
        </p:spPr>
        <p:txBody>
          <a:bodyPr anchor="b"/>
          <a:lstStyle>
            <a:lvl1pPr algn="r">
              <a:defRPr sz="3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90248" y="6702760"/>
            <a:ext cx="5024852" cy="11472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C6F6B1F7-9270-405D-A566-67E5C2DEBDE4}"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204988" y="8154761"/>
            <a:ext cx="310112" cy="486833"/>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44349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736600" y="914402"/>
            <a:ext cx="5778500" cy="2336799"/>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736600" y="3556000"/>
            <a:ext cx="2804922" cy="449156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710178" y="3556000"/>
            <a:ext cx="2804922" cy="446243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18F398B-364A-4BF6-8731-E2F257C82413}" type="datetime1">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56630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97111" y="3544711"/>
            <a:ext cx="2592218" cy="768349"/>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Content Placeholder 3"/>
          <p:cNvSpPr>
            <a:spLocks noGrp="1"/>
          </p:cNvSpPr>
          <p:nvPr>
            <p:ph sz="half" idx="2"/>
          </p:nvPr>
        </p:nvSpPr>
        <p:spPr>
          <a:xfrm>
            <a:off x="835142" y="4447115"/>
            <a:ext cx="2754186" cy="355367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871282" y="3556000"/>
            <a:ext cx="2600855" cy="768349"/>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Content Placeholder 5"/>
          <p:cNvSpPr>
            <a:spLocks noGrp="1"/>
          </p:cNvSpPr>
          <p:nvPr>
            <p:ph sz="quarter" idx="4"/>
          </p:nvPr>
        </p:nvSpPr>
        <p:spPr>
          <a:xfrm>
            <a:off x="3717950" y="4447115"/>
            <a:ext cx="2754186" cy="355367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3941B62-6A28-41EC-B7F5-564A403D05E6}" type="datetime1">
              <a:rPr lang="en-US" smtClean="0"/>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2954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AD2601A-7ADD-471D-B3AE-63E5CD871A8B}" type="datetime1">
              <a:rPr lang="en-US" smtClean="0"/>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69814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4F9ED-EDE3-4F62-A1F2-EFEFB6815A44}" type="datetime1">
              <a:rPr lang="en-US" smtClean="0"/>
              <a:t>11/19/2018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3719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5143" y="2133600"/>
            <a:ext cx="1996901" cy="1828800"/>
          </a:xfrm>
        </p:spPr>
        <p:txBody>
          <a:bodyPr anchor="b">
            <a:normAutofit/>
          </a:bodyPr>
          <a:lstStyle>
            <a:lvl1pPr algn="ctr">
              <a:defRPr sz="18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60665" y="914401"/>
            <a:ext cx="3511472" cy="68072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5143" y="3962400"/>
            <a:ext cx="1996901" cy="24384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5F4D5B0E-BD6A-4B07-8BB6-42047C14676B}" type="datetime1">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60050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4250" y="2336799"/>
            <a:ext cx="3053009" cy="1828800"/>
          </a:xfrm>
        </p:spPr>
        <p:txBody>
          <a:bodyPr anchor="b">
            <a:normAutofit/>
          </a:bodyPr>
          <a:lstStyle>
            <a:lvl1pPr algn="ctr">
              <a:defRPr sz="21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4273122" y="1219200"/>
            <a:ext cx="1846028" cy="6096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4250" y="4165599"/>
            <a:ext cx="3053009" cy="24384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D6AA3A3-23E3-4CB5-901D-7B49AD7F494A}" type="datetime1">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03080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4" name="Group 13"/>
          <p:cNvGrpSpPr/>
          <p:nvPr/>
        </p:nvGrpSpPr>
        <p:grpSpPr>
          <a:xfrm>
            <a:off x="0" y="1"/>
            <a:ext cx="1599010" cy="9144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736600" y="609601"/>
            <a:ext cx="5778500" cy="2641600"/>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736600" y="3556001"/>
            <a:ext cx="5778500" cy="4475993"/>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519010" y="8154761"/>
            <a:ext cx="643105" cy="486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3AF24D58-7B52-4E85-85BE-788FE5791546}" type="datetime1">
              <a:rPr lang="en-US" smtClean="0"/>
              <a:t>11/19/2018</a:t>
            </a:fld>
            <a:endParaRPr lang="en-US" dirty="0"/>
          </a:p>
        </p:txBody>
      </p:sp>
      <p:sp>
        <p:nvSpPr>
          <p:cNvPr id="5" name="Footer Placeholder 4"/>
          <p:cNvSpPr>
            <a:spLocks noGrp="1"/>
          </p:cNvSpPr>
          <p:nvPr>
            <p:ph type="ftr" sz="quarter" idx="3"/>
          </p:nvPr>
        </p:nvSpPr>
        <p:spPr>
          <a:xfrm>
            <a:off x="1490248" y="8154761"/>
            <a:ext cx="3985888" cy="486833"/>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6204988" y="8154761"/>
            <a:ext cx="310112" cy="486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6274587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B30CF7-AF48-43A3-B0AF-0F6EA53DB1E0}"/>
              </a:ext>
            </a:extLst>
          </p:cNvPr>
          <p:cNvSpPr>
            <a:spLocks noGrp="1"/>
          </p:cNvSpPr>
          <p:nvPr>
            <p:ph type="ctrTitle"/>
          </p:nvPr>
        </p:nvSpPr>
        <p:spPr>
          <a:xfrm>
            <a:off x="258418" y="3188784"/>
            <a:ext cx="5998265" cy="1406408"/>
          </a:xfrm>
        </p:spPr>
        <p:txBody>
          <a:bodyPr>
            <a:normAutofit/>
          </a:bodyPr>
          <a:lstStyle/>
          <a:p>
            <a:r>
              <a:rPr lang="it-IT" sz="5400" dirty="0" err="1">
                <a:solidFill>
                  <a:schemeClr val="accent1">
                    <a:lumMod val="75000"/>
                  </a:schemeClr>
                </a:solidFill>
                <a:latin typeface="Berlin Sans FB Demi" panose="020E0802020502020306" pitchFamily="34" charset="0"/>
              </a:rPr>
              <a:t>Traffic</a:t>
            </a:r>
            <a:r>
              <a:rPr lang="it-IT" sz="5400" dirty="0">
                <a:latin typeface="Berlin Sans FB Demi" panose="020E0802020502020306" pitchFamily="34" charset="0"/>
              </a:rPr>
              <a:t> monitor</a:t>
            </a:r>
          </a:p>
        </p:txBody>
      </p:sp>
      <p:sp>
        <p:nvSpPr>
          <p:cNvPr id="3" name="Sottotitolo 2">
            <a:extLst>
              <a:ext uri="{FF2B5EF4-FFF2-40B4-BE49-F238E27FC236}">
                <a16:creationId xmlns:a16="http://schemas.microsoft.com/office/drawing/2014/main" id="{9539C946-2B6E-43E7-B033-F3EBE62FF83F}"/>
              </a:ext>
            </a:extLst>
          </p:cNvPr>
          <p:cNvSpPr>
            <a:spLocks noGrp="1"/>
          </p:cNvSpPr>
          <p:nvPr>
            <p:ph type="subTitle" idx="1"/>
          </p:nvPr>
        </p:nvSpPr>
        <p:spPr>
          <a:xfrm>
            <a:off x="2536078" y="7737592"/>
            <a:ext cx="4321922" cy="1406408"/>
          </a:xfrm>
        </p:spPr>
        <p:txBody>
          <a:bodyPr/>
          <a:lstStyle/>
          <a:p>
            <a:r>
              <a:rPr lang="it-IT" dirty="0"/>
              <a:t>Ingegneria del software 2018/2019</a:t>
            </a:r>
          </a:p>
          <a:p>
            <a:br>
              <a:rPr lang="it-IT" dirty="0"/>
            </a:br>
            <a:r>
              <a:rPr lang="it-IT" dirty="0"/>
              <a:t>Mazzoleni Sara</a:t>
            </a:r>
            <a:br>
              <a:rPr lang="it-IT" dirty="0"/>
            </a:br>
            <a:r>
              <a:rPr lang="it-IT" dirty="0" err="1"/>
              <a:t>Megler</a:t>
            </a:r>
            <a:r>
              <a:rPr lang="it-IT" dirty="0"/>
              <a:t> Federico</a:t>
            </a:r>
            <a:br>
              <a:rPr lang="it-IT" dirty="0"/>
            </a:br>
            <a:r>
              <a:rPr lang="it-IT" dirty="0"/>
              <a:t>Paone Angelo</a:t>
            </a:r>
          </a:p>
          <a:p>
            <a:endParaRPr lang="it-IT" dirty="0"/>
          </a:p>
        </p:txBody>
      </p:sp>
      <p:sp>
        <p:nvSpPr>
          <p:cNvPr id="4" name="CasellaDiTesto 3">
            <a:extLst>
              <a:ext uri="{FF2B5EF4-FFF2-40B4-BE49-F238E27FC236}">
                <a16:creationId xmlns:a16="http://schemas.microsoft.com/office/drawing/2014/main" id="{88AC6224-DCB6-4223-AED2-98DCE0D74F8D}"/>
              </a:ext>
            </a:extLst>
          </p:cNvPr>
          <p:cNvSpPr txBox="1"/>
          <p:nvPr/>
        </p:nvSpPr>
        <p:spPr>
          <a:xfrm>
            <a:off x="5460408" y="46384"/>
            <a:ext cx="1349728" cy="369332"/>
          </a:xfrm>
          <a:prstGeom prst="rect">
            <a:avLst/>
          </a:prstGeom>
          <a:noFill/>
        </p:spPr>
        <p:txBody>
          <a:bodyPr wrap="none" rtlCol="0">
            <a:spAutoFit/>
          </a:bodyPr>
          <a:lstStyle/>
          <a:p>
            <a:r>
              <a:rPr lang="it-IT" dirty="0"/>
              <a:t>Design UML</a:t>
            </a:r>
          </a:p>
        </p:txBody>
      </p:sp>
      <p:sp>
        <p:nvSpPr>
          <p:cNvPr id="5" name="Segnaposto numero diapositiva 4">
            <a:extLst>
              <a:ext uri="{FF2B5EF4-FFF2-40B4-BE49-F238E27FC236}">
                <a16:creationId xmlns:a16="http://schemas.microsoft.com/office/drawing/2014/main" id="{247D6F84-79B9-4040-B981-8C8E1BC8D2E7}"/>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321063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ACEDD7F-95C9-4358-BD63-A814650D061F}"/>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
        <p:nvSpPr>
          <p:cNvPr id="5" name="Titolo 1">
            <a:extLst>
              <a:ext uri="{FF2B5EF4-FFF2-40B4-BE49-F238E27FC236}">
                <a16:creationId xmlns:a16="http://schemas.microsoft.com/office/drawing/2014/main" id="{59EB49F6-83D6-4330-93DA-456068820AA6}"/>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State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Segnalazione</a:t>
            </a:r>
          </a:p>
          <a:p>
            <a:endParaRPr lang="it-IT" sz="1800" b="1" u="sng" dirty="0">
              <a:solidFill>
                <a:schemeClr val="accent1">
                  <a:lumMod val="75000"/>
                </a:schemeClr>
              </a:solidFill>
              <a:latin typeface="+mn-lt"/>
              <a:ea typeface="+mn-ea"/>
              <a:cs typeface="+mn-cs"/>
            </a:endParaRPr>
          </a:p>
        </p:txBody>
      </p:sp>
      <p:pic>
        <p:nvPicPr>
          <p:cNvPr id="7" name="Immagine 6" descr="Immagine che contiene testo, mappa&#10;&#10;Descrizione generata con affidabilità molto elevata">
            <a:extLst>
              <a:ext uri="{FF2B5EF4-FFF2-40B4-BE49-F238E27FC236}">
                <a16:creationId xmlns:a16="http://schemas.microsoft.com/office/drawing/2014/main" id="{D3DB43D8-35CC-460E-B29B-2865D27A6DCA}"/>
              </a:ext>
            </a:extLst>
          </p:cNvPr>
          <p:cNvPicPr>
            <a:picLocks noChangeAspect="1"/>
          </p:cNvPicPr>
          <p:nvPr/>
        </p:nvPicPr>
        <p:blipFill>
          <a:blip r:embed="rId2"/>
          <a:stretch>
            <a:fillRect/>
          </a:stretch>
        </p:blipFill>
        <p:spPr>
          <a:xfrm>
            <a:off x="628314" y="2360830"/>
            <a:ext cx="6360237" cy="5020702"/>
          </a:xfrm>
          <a:prstGeom prst="rect">
            <a:avLst/>
          </a:prstGeom>
        </p:spPr>
      </p:pic>
      <p:sp>
        <p:nvSpPr>
          <p:cNvPr id="8" name="CasellaDiTesto 7">
            <a:extLst>
              <a:ext uri="{FF2B5EF4-FFF2-40B4-BE49-F238E27FC236}">
                <a16:creationId xmlns:a16="http://schemas.microsoft.com/office/drawing/2014/main" id="{161B7954-2F89-4547-A482-646F50B79076}"/>
              </a:ext>
            </a:extLst>
          </p:cNvPr>
          <p:cNvSpPr txBox="1"/>
          <p:nvPr/>
        </p:nvSpPr>
        <p:spPr>
          <a:xfrm>
            <a:off x="736599" y="877242"/>
            <a:ext cx="5928896" cy="1569660"/>
          </a:xfrm>
          <a:prstGeom prst="rect">
            <a:avLst/>
          </a:prstGeom>
          <a:noFill/>
        </p:spPr>
        <p:txBody>
          <a:bodyPr wrap="square" rtlCol="0">
            <a:spAutoFit/>
          </a:bodyPr>
          <a:lstStyle/>
          <a:p>
            <a:pPr algn="just"/>
            <a:r>
              <a:rPr lang="it-IT" sz="1600" dirty="0"/>
              <a:t>Alla creazione di una segnalazione, ci si trova inizialmente in stato di attesa, da cui si esce nel momento in cui essa viene effettuata, per poi essere inviata. Si può ora verificare un errore di connessione che comporta un errore dell’invio, o un invio dei dati con una connessione stabilita correttamente, che porta al salvataggio della segnalazione. </a:t>
            </a:r>
          </a:p>
        </p:txBody>
      </p:sp>
    </p:spTree>
    <p:extLst>
      <p:ext uri="{BB962C8B-B14F-4D97-AF65-F5344CB8AC3E}">
        <p14:creationId xmlns:p14="http://schemas.microsoft.com/office/powerpoint/2010/main" val="263630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3361B93B-ED42-4E2D-AA31-B7DC74016338}"/>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
        <p:nvSpPr>
          <p:cNvPr id="5" name="Titolo 1">
            <a:extLst>
              <a:ext uri="{FF2B5EF4-FFF2-40B4-BE49-F238E27FC236}">
                <a16:creationId xmlns:a16="http://schemas.microsoft.com/office/drawing/2014/main" id="{3343CF4F-A10D-4E89-A86C-C7CA1C4540FB}"/>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State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Centralina</a:t>
            </a:r>
          </a:p>
          <a:p>
            <a:endParaRPr lang="it-IT" sz="1800" b="1" u="sng" dirty="0">
              <a:solidFill>
                <a:schemeClr val="accent1">
                  <a:lumMod val="75000"/>
                </a:schemeClr>
              </a:solidFill>
              <a:latin typeface="+mn-lt"/>
              <a:ea typeface="+mn-ea"/>
              <a:cs typeface="+mn-cs"/>
            </a:endParaRPr>
          </a:p>
        </p:txBody>
      </p:sp>
      <p:sp>
        <p:nvSpPr>
          <p:cNvPr id="9" name="CasellaDiTesto 8">
            <a:extLst>
              <a:ext uri="{FF2B5EF4-FFF2-40B4-BE49-F238E27FC236}">
                <a16:creationId xmlns:a16="http://schemas.microsoft.com/office/drawing/2014/main" id="{513459C9-A8B0-4819-97E5-CCD2B8E24B7F}"/>
              </a:ext>
            </a:extLst>
          </p:cNvPr>
          <p:cNvSpPr txBox="1"/>
          <p:nvPr/>
        </p:nvSpPr>
        <p:spPr>
          <a:xfrm>
            <a:off x="736599" y="1177240"/>
            <a:ext cx="5956696" cy="830997"/>
          </a:xfrm>
          <a:prstGeom prst="rect">
            <a:avLst/>
          </a:prstGeom>
          <a:noFill/>
        </p:spPr>
        <p:txBody>
          <a:bodyPr wrap="square" rtlCol="0">
            <a:spAutoFit/>
          </a:bodyPr>
          <a:lstStyle/>
          <a:p>
            <a:pPr algn="just"/>
            <a:r>
              <a:rPr lang="it-IT" sz="1600" dirty="0"/>
              <a:t>La centralina si può trovare inizialmente in stato di attesa, può poi o ricevere e installare un aggiornamento o inviare i dati del traffico al raggiungimento della soglia di tempo e di macchine  critica.</a:t>
            </a:r>
          </a:p>
        </p:txBody>
      </p:sp>
      <p:pic>
        <p:nvPicPr>
          <p:cNvPr id="13" name="Segnaposto contenuto 12" descr="Immagine che contiene screenshot&#10;&#10;Descrizione generata con affidabilità molto elevata">
            <a:extLst>
              <a:ext uri="{FF2B5EF4-FFF2-40B4-BE49-F238E27FC236}">
                <a16:creationId xmlns:a16="http://schemas.microsoft.com/office/drawing/2014/main" id="{02922964-1EEF-4947-9EA3-8C7C69D7ADEC}"/>
              </a:ext>
            </a:extLst>
          </p:cNvPr>
          <p:cNvPicPr>
            <a:picLocks noGrp="1" noChangeAspect="1"/>
          </p:cNvPicPr>
          <p:nvPr>
            <p:ph idx="1"/>
          </p:nvPr>
        </p:nvPicPr>
        <p:blipFill>
          <a:blip r:embed="rId2"/>
          <a:stretch>
            <a:fillRect/>
          </a:stretch>
        </p:blipFill>
        <p:spPr>
          <a:xfrm>
            <a:off x="564131" y="3063796"/>
            <a:ext cx="6508160" cy="2494794"/>
          </a:xfrm>
        </p:spPr>
      </p:pic>
    </p:spTree>
    <p:extLst>
      <p:ext uri="{BB962C8B-B14F-4D97-AF65-F5344CB8AC3E}">
        <p14:creationId xmlns:p14="http://schemas.microsoft.com/office/powerpoint/2010/main" val="310188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a:extLst>
              <a:ext uri="{FF2B5EF4-FFF2-40B4-BE49-F238E27FC236}">
                <a16:creationId xmlns:a16="http://schemas.microsoft.com/office/drawing/2014/main" id="{DE07AF62-67F4-414E-8916-DA9E48F71500}"/>
              </a:ext>
            </a:extLst>
          </p:cNvPr>
          <p:cNvPicPr>
            <a:picLocks noGrp="1" noChangeAspect="1"/>
          </p:cNvPicPr>
          <p:nvPr>
            <p:ph idx="1"/>
          </p:nvPr>
        </p:nvPicPr>
        <p:blipFill>
          <a:blip r:embed="rId2"/>
          <a:stretch>
            <a:fillRect/>
          </a:stretch>
        </p:blipFill>
        <p:spPr>
          <a:xfrm>
            <a:off x="718601" y="1566778"/>
            <a:ext cx="6291654" cy="5219032"/>
          </a:xfrm>
        </p:spPr>
      </p:pic>
      <p:sp>
        <p:nvSpPr>
          <p:cNvPr id="4" name="Segnaposto numero diapositiva 3">
            <a:extLst>
              <a:ext uri="{FF2B5EF4-FFF2-40B4-BE49-F238E27FC236}">
                <a16:creationId xmlns:a16="http://schemas.microsoft.com/office/drawing/2014/main" id="{802535BC-293F-4D0D-AA16-B741CB18D93C}"/>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
        <p:nvSpPr>
          <p:cNvPr id="5" name="Segnaposto contenuto 2">
            <a:extLst>
              <a:ext uri="{FF2B5EF4-FFF2-40B4-BE49-F238E27FC236}">
                <a16:creationId xmlns:a16="http://schemas.microsoft.com/office/drawing/2014/main" id="{1773740F-07C0-4D29-AB0D-924BB26C05EE}"/>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Invio segnalazione</a:t>
            </a:r>
            <a:r>
              <a:rPr lang="it-IT" dirty="0"/>
              <a:t> </a:t>
            </a:r>
            <a:endParaRPr lang="it-IT" b="1" u="sng" dirty="0">
              <a:solidFill>
                <a:schemeClr val="accent1">
                  <a:lumMod val="75000"/>
                </a:schemeClr>
              </a:solidFill>
            </a:endParaRPr>
          </a:p>
        </p:txBody>
      </p:sp>
    </p:spTree>
    <p:extLst>
      <p:ext uri="{BB962C8B-B14F-4D97-AF65-F5344CB8AC3E}">
        <p14:creationId xmlns:p14="http://schemas.microsoft.com/office/powerpoint/2010/main" val="196823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a:extLst>
              <a:ext uri="{FF2B5EF4-FFF2-40B4-BE49-F238E27FC236}">
                <a16:creationId xmlns:a16="http://schemas.microsoft.com/office/drawing/2014/main" id="{F565DCC1-0916-4FA3-8079-ECE2C00469CC}"/>
              </a:ext>
            </a:extLst>
          </p:cNvPr>
          <p:cNvPicPr>
            <a:picLocks noGrp="1" noChangeAspect="1"/>
          </p:cNvPicPr>
          <p:nvPr>
            <p:ph idx="1"/>
          </p:nvPr>
        </p:nvPicPr>
        <p:blipFill>
          <a:blip r:embed="rId2"/>
          <a:stretch>
            <a:fillRect/>
          </a:stretch>
        </p:blipFill>
        <p:spPr>
          <a:xfrm>
            <a:off x="735895" y="1358232"/>
            <a:ext cx="6196237" cy="5363410"/>
          </a:xfrm>
        </p:spPr>
      </p:pic>
      <p:sp>
        <p:nvSpPr>
          <p:cNvPr id="4" name="Segnaposto numero diapositiva 3">
            <a:extLst>
              <a:ext uri="{FF2B5EF4-FFF2-40B4-BE49-F238E27FC236}">
                <a16:creationId xmlns:a16="http://schemas.microsoft.com/office/drawing/2014/main" id="{B8028818-EC20-4F52-8BA9-626D1B7EB9B5}"/>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
        <p:nvSpPr>
          <p:cNvPr id="5" name="Segnaposto contenuto 2">
            <a:extLst>
              <a:ext uri="{FF2B5EF4-FFF2-40B4-BE49-F238E27FC236}">
                <a16:creationId xmlns:a16="http://schemas.microsoft.com/office/drawing/2014/main" id="{A14BE0AD-33A0-4A95-93D5-347119C51ED4}"/>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Accesso Sistema Utente</a:t>
            </a:r>
          </a:p>
        </p:txBody>
      </p:sp>
    </p:spTree>
    <p:extLst>
      <p:ext uri="{BB962C8B-B14F-4D97-AF65-F5344CB8AC3E}">
        <p14:creationId xmlns:p14="http://schemas.microsoft.com/office/powerpoint/2010/main" val="189254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screenshot&#10;&#10;Descrizione generata con affidabilità molto elevata">
            <a:extLst>
              <a:ext uri="{FF2B5EF4-FFF2-40B4-BE49-F238E27FC236}">
                <a16:creationId xmlns:a16="http://schemas.microsoft.com/office/drawing/2014/main" id="{C7A83077-D575-486E-BA66-80CFE9DF245E}"/>
              </a:ext>
            </a:extLst>
          </p:cNvPr>
          <p:cNvPicPr>
            <a:picLocks noGrp="1" noChangeAspect="1"/>
          </p:cNvPicPr>
          <p:nvPr>
            <p:ph idx="1"/>
          </p:nvPr>
        </p:nvPicPr>
        <p:blipFill>
          <a:blip r:embed="rId2"/>
          <a:stretch>
            <a:fillRect/>
          </a:stretch>
        </p:blipFill>
        <p:spPr>
          <a:xfrm>
            <a:off x="576163" y="2438678"/>
            <a:ext cx="6423902" cy="3464817"/>
          </a:xfrm>
        </p:spPr>
      </p:pic>
      <p:sp>
        <p:nvSpPr>
          <p:cNvPr id="4" name="Segnaposto numero diapositiva 3">
            <a:extLst>
              <a:ext uri="{FF2B5EF4-FFF2-40B4-BE49-F238E27FC236}">
                <a16:creationId xmlns:a16="http://schemas.microsoft.com/office/drawing/2014/main" id="{1A108551-6AF8-446D-97E9-10C8298FD798}"/>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5" name="Segnaposto contenuto 2">
            <a:extLst>
              <a:ext uri="{FF2B5EF4-FFF2-40B4-BE49-F238E27FC236}">
                <a16:creationId xmlns:a16="http://schemas.microsoft.com/office/drawing/2014/main" id="{819C5774-2404-4889-9B5B-B171C56A840A}"/>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Funzionamento Centralina</a:t>
            </a:r>
          </a:p>
        </p:txBody>
      </p:sp>
    </p:spTree>
    <p:extLst>
      <p:ext uri="{BB962C8B-B14F-4D97-AF65-F5344CB8AC3E}">
        <p14:creationId xmlns:p14="http://schemas.microsoft.com/office/powerpoint/2010/main" val="385450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screenshot&#10;&#10;Descrizione generata con affidabilità molto elevata">
            <a:extLst>
              <a:ext uri="{FF2B5EF4-FFF2-40B4-BE49-F238E27FC236}">
                <a16:creationId xmlns:a16="http://schemas.microsoft.com/office/drawing/2014/main" id="{4868D2BD-3467-444A-9C26-C608FAA3523B}"/>
              </a:ext>
            </a:extLst>
          </p:cNvPr>
          <p:cNvPicPr>
            <a:picLocks noGrp="1" noChangeAspect="1"/>
          </p:cNvPicPr>
          <p:nvPr>
            <p:ph idx="1"/>
          </p:nvPr>
        </p:nvPicPr>
        <p:blipFill>
          <a:blip r:embed="rId2"/>
          <a:stretch>
            <a:fillRect/>
          </a:stretch>
        </p:blipFill>
        <p:spPr>
          <a:xfrm>
            <a:off x="736599" y="1119414"/>
            <a:ext cx="6312787" cy="4609630"/>
          </a:xfrm>
        </p:spPr>
      </p:pic>
      <p:sp>
        <p:nvSpPr>
          <p:cNvPr id="4" name="Segnaposto numero diapositiva 3">
            <a:extLst>
              <a:ext uri="{FF2B5EF4-FFF2-40B4-BE49-F238E27FC236}">
                <a16:creationId xmlns:a16="http://schemas.microsoft.com/office/drawing/2014/main" id="{11F19FC8-BE6C-4A79-B369-D23CEF55A1A2}"/>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5" name="Titolo 1">
            <a:extLst>
              <a:ext uri="{FF2B5EF4-FFF2-40B4-BE49-F238E27FC236}">
                <a16:creationId xmlns:a16="http://schemas.microsoft.com/office/drawing/2014/main" id="{E01A20D4-75D6-4F5F-8E8A-21FBE9A931E6}"/>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Collaboration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Interazione notifica</a:t>
            </a:r>
          </a:p>
          <a:p>
            <a:endParaRPr lang="it-IT" sz="1800" b="1" u="sng" dirty="0">
              <a:solidFill>
                <a:schemeClr val="accent1">
                  <a:lumMod val="75000"/>
                </a:schemeClr>
              </a:solidFill>
              <a:latin typeface="+mn-lt"/>
              <a:ea typeface="+mn-ea"/>
              <a:cs typeface="+mn-cs"/>
            </a:endParaRPr>
          </a:p>
        </p:txBody>
      </p:sp>
    </p:spTree>
    <p:extLst>
      <p:ext uri="{BB962C8B-B14F-4D97-AF65-F5344CB8AC3E}">
        <p14:creationId xmlns:p14="http://schemas.microsoft.com/office/powerpoint/2010/main" val="4294237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B26730F-C384-465E-A815-B0BDC8D23D07}"/>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
        <p:nvSpPr>
          <p:cNvPr id="5" name="Titolo 1">
            <a:extLst>
              <a:ext uri="{FF2B5EF4-FFF2-40B4-BE49-F238E27FC236}">
                <a16:creationId xmlns:a16="http://schemas.microsoft.com/office/drawing/2014/main" id="{2D06AA88-64A7-4CD0-8AB4-4F010BA7F61C}"/>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Object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Aggiornamento Centralina </a:t>
            </a:r>
          </a:p>
          <a:p>
            <a:endParaRPr lang="it-IT" sz="1800" b="1" u="sng" dirty="0">
              <a:solidFill>
                <a:schemeClr val="accent1">
                  <a:lumMod val="75000"/>
                </a:schemeClr>
              </a:solidFill>
              <a:latin typeface="+mn-lt"/>
              <a:ea typeface="+mn-ea"/>
              <a:cs typeface="+mn-cs"/>
            </a:endParaRPr>
          </a:p>
        </p:txBody>
      </p:sp>
      <p:pic>
        <p:nvPicPr>
          <p:cNvPr id="7" name="Immagine 6" descr="Immagine che contiene testo, screenshot&#10;&#10;Descrizione generata con affidabilità molto elevata">
            <a:extLst>
              <a:ext uri="{FF2B5EF4-FFF2-40B4-BE49-F238E27FC236}">
                <a16:creationId xmlns:a16="http://schemas.microsoft.com/office/drawing/2014/main" id="{46E5A959-7393-4F07-B9F2-8A165F4B8009}"/>
              </a:ext>
            </a:extLst>
          </p:cNvPr>
          <p:cNvPicPr>
            <a:picLocks noChangeAspect="1"/>
          </p:cNvPicPr>
          <p:nvPr/>
        </p:nvPicPr>
        <p:blipFill>
          <a:blip r:embed="rId2"/>
          <a:stretch>
            <a:fillRect/>
          </a:stretch>
        </p:blipFill>
        <p:spPr>
          <a:xfrm>
            <a:off x="589548" y="2304203"/>
            <a:ext cx="6509190" cy="4818491"/>
          </a:xfrm>
          <a:prstGeom prst="rect">
            <a:avLst/>
          </a:prstGeom>
        </p:spPr>
      </p:pic>
    </p:spTree>
    <p:extLst>
      <p:ext uri="{BB962C8B-B14F-4D97-AF65-F5344CB8AC3E}">
        <p14:creationId xmlns:p14="http://schemas.microsoft.com/office/powerpoint/2010/main" val="2572494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36D659A3-5AD5-4D75-AB81-B0BE589407A1}"/>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
        <p:nvSpPr>
          <p:cNvPr id="5" name="Titolo 1">
            <a:extLst>
              <a:ext uri="{FF2B5EF4-FFF2-40B4-BE49-F238E27FC236}">
                <a16:creationId xmlns:a16="http://schemas.microsoft.com/office/drawing/2014/main" id="{5EC99E65-58AB-4115-9EBC-2FF935753520}"/>
              </a:ext>
            </a:extLst>
          </p:cNvPr>
          <p:cNvSpPr txBox="1">
            <a:spLocks/>
          </p:cNvSpPr>
          <p:nvPr/>
        </p:nvSpPr>
        <p:spPr>
          <a:xfrm>
            <a:off x="351588" y="22595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Object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Applicazione</a:t>
            </a:r>
          </a:p>
          <a:p>
            <a:endParaRPr lang="it-IT" sz="1800" b="1" u="sng" dirty="0">
              <a:solidFill>
                <a:schemeClr val="accent1">
                  <a:lumMod val="75000"/>
                </a:schemeClr>
              </a:solidFill>
              <a:latin typeface="+mn-lt"/>
              <a:ea typeface="+mn-ea"/>
              <a:cs typeface="+mn-cs"/>
            </a:endParaRPr>
          </a:p>
        </p:txBody>
      </p:sp>
      <p:pic>
        <p:nvPicPr>
          <p:cNvPr id="7" name="Immagine 6" descr="Immagine che contiene screenshot&#10;&#10;Descrizione generata con affidabilità elevata">
            <a:extLst>
              <a:ext uri="{FF2B5EF4-FFF2-40B4-BE49-F238E27FC236}">
                <a16:creationId xmlns:a16="http://schemas.microsoft.com/office/drawing/2014/main" id="{852B397B-7515-4D48-BFE0-0E3C257F7AD5}"/>
              </a:ext>
            </a:extLst>
          </p:cNvPr>
          <p:cNvPicPr>
            <a:picLocks noChangeAspect="1"/>
          </p:cNvPicPr>
          <p:nvPr/>
        </p:nvPicPr>
        <p:blipFill>
          <a:blip r:embed="rId2"/>
          <a:stretch>
            <a:fillRect/>
          </a:stretch>
        </p:blipFill>
        <p:spPr>
          <a:xfrm>
            <a:off x="680916" y="1679944"/>
            <a:ext cx="6177084" cy="5234018"/>
          </a:xfrm>
          <a:prstGeom prst="rect">
            <a:avLst/>
          </a:prstGeom>
        </p:spPr>
      </p:pic>
    </p:spTree>
    <p:extLst>
      <p:ext uri="{BB962C8B-B14F-4D97-AF65-F5344CB8AC3E}">
        <p14:creationId xmlns:p14="http://schemas.microsoft.com/office/powerpoint/2010/main" val="1437377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8F2EFB16-5C3E-40F0-A138-A2EEA0F64E39}"/>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
        <p:nvSpPr>
          <p:cNvPr id="5" name="Titolo 1">
            <a:extLst>
              <a:ext uri="{FF2B5EF4-FFF2-40B4-BE49-F238E27FC236}">
                <a16:creationId xmlns:a16="http://schemas.microsoft.com/office/drawing/2014/main" id="{0DD09D64-4FB8-42D1-A89F-6CD4AE4274D2}"/>
              </a:ext>
            </a:extLst>
          </p:cNvPr>
          <p:cNvSpPr txBox="1">
            <a:spLocks/>
          </p:cNvSpPr>
          <p:nvPr/>
        </p:nvSpPr>
        <p:spPr>
          <a:xfrm>
            <a:off x="-225927" y="30616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Component </a:t>
            </a:r>
            <a:r>
              <a:rPr lang="it-IT" sz="1800" b="1" u="sng" dirty="0" err="1">
                <a:solidFill>
                  <a:schemeClr val="accent1">
                    <a:lumMod val="75000"/>
                  </a:schemeClr>
                </a:solidFill>
                <a:latin typeface="+mn-lt"/>
                <a:ea typeface="+mn-ea"/>
                <a:cs typeface="+mn-cs"/>
              </a:rPr>
              <a:t>Diagram</a:t>
            </a:r>
            <a:endParaRPr lang="it-IT" sz="1800" b="1" u="sng" dirty="0">
              <a:solidFill>
                <a:schemeClr val="accent1">
                  <a:lumMod val="75000"/>
                </a:schemeClr>
              </a:solidFill>
              <a:latin typeface="+mn-lt"/>
              <a:ea typeface="+mn-ea"/>
              <a:cs typeface="+mn-cs"/>
            </a:endParaRPr>
          </a:p>
          <a:p>
            <a:endParaRPr lang="it-IT" sz="1800" b="1" u="sng" dirty="0">
              <a:solidFill>
                <a:schemeClr val="accent1">
                  <a:lumMod val="75000"/>
                </a:schemeClr>
              </a:solidFill>
              <a:latin typeface="+mn-lt"/>
              <a:ea typeface="+mn-ea"/>
              <a:cs typeface="+mn-cs"/>
            </a:endParaRPr>
          </a:p>
        </p:txBody>
      </p:sp>
      <p:pic>
        <p:nvPicPr>
          <p:cNvPr id="7" name="Immagine 6" descr="Immagine che contiene testo, mappa&#10;&#10;Descrizione generata con affidabilità molto elevata">
            <a:extLst>
              <a:ext uri="{FF2B5EF4-FFF2-40B4-BE49-F238E27FC236}">
                <a16:creationId xmlns:a16="http://schemas.microsoft.com/office/drawing/2014/main" id="{6DDED40B-B103-48DB-88C5-D7115CBDCA33}"/>
              </a:ext>
            </a:extLst>
          </p:cNvPr>
          <p:cNvPicPr>
            <a:picLocks noChangeAspect="1"/>
          </p:cNvPicPr>
          <p:nvPr/>
        </p:nvPicPr>
        <p:blipFill>
          <a:blip r:embed="rId2"/>
          <a:stretch>
            <a:fillRect/>
          </a:stretch>
        </p:blipFill>
        <p:spPr>
          <a:xfrm>
            <a:off x="579505" y="2573056"/>
            <a:ext cx="6278495" cy="3531050"/>
          </a:xfrm>
          <a:prstGeom prst="rect">
            <a:avLst/>
          </a:prstGeom>
        </p:spPr>
      </p:pic>
    </p:spTree>
    <p:extLst>
      <p:ext uri="{BB962C8B-B14F-4D97-AF65-F5344CB8AC3E}">
        <p14:creationId xmlns:p14="http://schemas.microsoft.com/office/powerpoint/2010/main" val="261578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24D92FF7-3E38-4739-B880-92B1522E81F8}"/>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
        <p:nvSpPr>
          <p:cNvPr id="5" name="Titolo 1">
            <a:extLst>
              <a:ext uri="{FF2B5EF4-FFF2-40B4-BE49-F238E27FC236}">
                <a16:creationId xmlns:a16="http://schemas.microsoft.com/office/drawing/2014/main" id="{09E1F7C3-15A6-48C6-BC1E-6609C6609E06}"/>
              </a:ext>
            </a:extLst>
          </p:cNvPr>
          <p:cNvSpPr txBox="1">
            <a:spLocks/>
          </p:cNvSpPr>
          <p:nvPr/>
        </p:nvSpPr>
        <p:spPr>
          <a:xfrm>
            <a:off x="0" y="22595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Deployment </a:t>
            </a:r>
            <a:r>
              <a:rPr lang="it-IT" sz="1800" b="1" u="sng" dirty="0" err="1">
                <a:solidFill>
                  <a:schemeClr val="accent1">
                    <a:lumMod val="75000"/>
                  </a:schemeClr>
                </a:solidFill>
                <a:latin typeface="+mn-lt"/>
                <a:ea typeface="+mn-ea"/>
                <a:cs typeface="+mn-cs"/>
              </a:rPr>
              <a:t>Diagram</a:t>
            </a:r>
            <a:endParaRPr lang="it-IT" sz="1800" b="1" u="sng" dirty="0">
              <a:solidFill>
                <a:schemeClr val="accent1">
                  <a:lumMod val="75000"/>
                </a:schemeClr>
              </a:solidFill>
              <a:latin typeface="+mn-lt"/>
              <a:ea typeface="+mn-ea"/>
              <a:cs typeface="+mn-cs"/>
            </a:endParaRPr>
          </a:p>
          <a:p>
            <a:endParaRPr lang="it-IT" sz="1800" b="1" u="sng" dirty="0">
              <a:solidFill>
                <a:schemeClr val="accent1">
                  <a:lumMod val="75000"/>
                </a:schemeClr>
              </a:solidFill>
              <a:latin typeface="+mn-lt"/>
              <a:ea typeface="+mn-ea"/>
              <a:cs typeface="+mn-cs"/>
            </a:endParaRPr>
          </a:p>
        </p:txBody>
      </p:sp>
      <p:pic>
        <p:nvPicPr>
          <p:cNvPr id="11" name="Segnaposto contenuto 10" descr="Immagine che contiene testo, mappa&#10;&#10;Descrizione generata con affidabilità molto elevata">
            <a:extLst>
              <a:ext uri="{FF2B5EF4-FFF2-40B4-BE49-F238E27FC236}">
                <a16:creationId xmlns:a16="http://schemas.microsoft.com/office/drawing/2014/main" id="{BE63E938-C1C0-4A04-BEA9-CBB089516C5F}"/>
              </a:ext>
            </a:extLst>
          </p:cNvPr>
          <p:cNvPicPr>
            <a:picLocks noGrp="1" noChangeAspect="1"/>
          </p:cNvPicPr>
          <p:nvPr>
            <p:ph idx="1"/>
          </p:nvPr>
        </p:nvPicPr>
        <p:blipFill>
          <a:blip r:embed="rId2"/>
          <a:stretch>
            <a:fillRect/>
          </a:stretch>
        </p:blipFill>
        <p:spPr>
          <a:xfrm>
            <a:off x="632296" y="2677311"/>
            <a:ext cx="6225704" cy="3789378"/>
          </a:xfrm>
        </p:spPr>
      </p:pic>
    </p:spTree>
    <p:extLst>
      <p:ext uri="{BB962C8B-B14F-4D97-AF65-F5344CB8AC3E}">
        <p14:creationId xmlns:p14="http://schemas.microsoft.com/office/powerpoint/2010/main" val="257177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364908-508C-49D0-B4C7-03DCC63B6C36}"/>
              </a:ext>
            </a:extLst>
          </p:cNvPr>
          <p:cNvSpPr>
            <a:spLocks noGrp="1"/>
          </p:cNvSpPr>
          <p:nvPr>
            <p:ph type="title"/>
          </p:nvPr>
        </p:nvSpPr>
        <p:spPr>
          <a:xfrm>
            <a:off x="989263" y="831377"/>
            <a:ext cx="2247232" cy="625735"/>
          </a:xfrm>
        </p:spPr>
        <p:txBody>
          <a:bodyPr>
            <a:normAutofit fontScale="90000"/>
          </a:bodyPr>
          <a:lstStyle/>
          <a:p>
            <a:r>
              <a:rPr lang="it-IT" sz="5400" dirty="0">
                <a:solidFill>
                  <a:schemeClr val="accent1">
                    <a:lumMod val="75000"/>
                  </a:schemeClr>
                </a:solidFill>
                <a:latin typeface="Berlin Sans FB Demi" panose="020E0802020502020306" pitchFamily="34" charset="0"/>
              </a:rPr>
              <a:t>Indice</a:t>
            </a:r>
          </a:p>
        </p:txBody>
      </p:sp>
      <p:sp>
        <p:nvSpPr>
          <p:cNvPr id="3" name="Segnaposto contenuto 2">
            <a:extLst>
              <a:ext uri="{FF2B5EF4-FFF2-40B4-BE49-F238E27FC236}">
                <a16:creationId xmlns:a16="http://schemas.microsoft.com/office/drawing/2014/main" id="{661BE4F2-16CC-44ED-BBC5-6A49C53B8A71}"/>
              </a:ext>
            </a:extLst>
          </p:cNvPr>
          <p:cNvSpPr>
            <a:spLocks noGrp="1"/>
          </p:cNvSpPr>
          <p:nvPr>
            <p:ph idx="1"/>
          </p:nvPr>
        </p:nvSpPr>
        <p:spPr>
          <a:xfrm>
            <a:off x="989263" y="1914311"/>
            <a:ext cx="5525838" cy="7470320"/>
          </a:xfrm>
        </p:spPr>
        <p:txBody>
          <a:bodyPr>
            <a:normAutofit/>
          </a:bodyPr>
          <a:lstStyle/>
          <a:p>
            <a:pPr marL="0" indent="0">
              <a:buNone/>
            </a:pPr>
            <a:r>
              <a:rPr lang="it-IT" sz="1600" b="1" dirty="0"/>
              <a:t>Introduzione</a:t>
            </a:r>
          </a:p>
          <a:p>
            <a:pPr lvl="1">
              <a:tabLst>
                <a:tab pos="360363" algn="l"/>
              </a:tabLst>
            </a:pPr>
            <a:r>
              <a:rPr lang="it-IT" sz="1200" dirty="0"/>
              <a:t>Fasi di lavoro                                                                                                             pag. 3</a:t>
            </a:r>
            <a:br>
              <a:rPr lang="it-IT" sz="1100" dirty="0"/>
            </a:br>
            <a:endParaRPr lang="it-IT" sz="1100" dirty="0"/>
          </a:p>
          <a:p>
            <a:pPr marL="0" indent="0">
              <a:buNone/>
            </a:pPr>
            <a:r>
              <a:rPr lang="it-IT" sz="1600" b="1" dirty="0" err="1"/>
              <a:t>Uml</a:t>
            </a:r>
            <a:endParaRPr lang="it-IT" sz="1600" b="1" dirty="0"/>
          </a:p>
          <a:p>
            <a:pPr lvl="1">
              <a:tabLst>
                <a:tab pos="4668838" algn="l"/>
              </a:tabLst>
            </a:pPr>
            <a:r>
              <a:rPr lang="it-IT" sz="1200" dirty="0"/>
              <a:t>Use Case </a:t>
            </a:r>
            <a:r>
              <a:rPr lang="it-IT" sz="1200" dirty="0" err="1"/>
              <a:t>Diagram</a:t>
            </a:r>
            <a:r>
              <a:rPr lang="it-IT" sz="1200" dirty="0"/>
              <a:t>                                                                                                  pag. 4                                                   </a:t>
            </a:r>
          </a:p>
          <a:p>
            <a:pPr lvl="1">
              <a:tabLst>
                <a:tab pos="4668838" algn="l"/>
              </a:tabLst>
            </a:pPr>
            <a:r>
              <a:rPr lang="it-IT" sz="1200" dirty="0"/>
              <a:t>Class </a:t>
            </a:r>
            <a:r>
              <a:rPr lang="it-IT" sz="1200" dirty="0" err="1"/>
              <a:t>Diagram</a:t>
            </a:r>
            <a:r>
              <a:rPr lang="it-IT" sz="1200" dirty="0"/>
              <a:t>                                                                                                          pag. 5</a:t>
            </a:r>
          </a:p>
          <a:p>
            <a:pPr lvl="1"/>
            <a:r>
              <a:rPr lang="it-IT" sz="1200" dirty="0"/>
              <a:t>Activity </a:t>
            </a:r>
            <a:r>
              <a:rPr lang="it-IT" sz="1200" dirty="0" err="1"/>
              <a:t>Diagram</a:t>
            </a:r>
            <a:r>
              <a:rPr lang="it-IT" sz="1200" dirty="0"/>
              <a:t> – Accesso Sistema Utente                                               pag. 6</a:t>
            </a:r>
          </a:p>
          <a:p>
            <a:pPr lvl="1">
              <a:tabLst>
                <a:tab pos="4668838" algn="l"/>
              </a:tabLst>
            </a:pPr>
            <a:r>
              <a:rPr lang="it-IT" sz="1200" dirty="0"/>
              <a:t>Activity </a:t>
            </a:r>
            <a:r>
              <a:rPr lang="it-IT" sz="1200" dirty="0" err="1"/>
              <a:t>Diagram</a:t>
            </a:r>
            <a:r>
              <a:rPr lang="it-IT" sz="1200" dirty="0"/>
              <a:t> – Accesso Sistema Admin                                                pag. 7</a:t>
            </a:r>
          </a:p>
          <a:p>
            <a:pPr lvl="1"/>
            <a:r>
              <a:rPr lang="it-IT" sz="1200" dirty="0"/>
              <a:t>Activity </a:t>
            </a:r>
            <a:r>
              <a:rPr lang="it-IT" sz="1200" dirty="0" err="1"/>
              <a:t>Diagram</a:t>
            </a:r>
            <a:r>
              <a:rPr lang="it-IT" sz="1200" dirty="0"/>
              <a:t> – Inserimento Segnalazione                                           pag. 8</a:t>
            </a:r>
          </a:p>
          <a:p>
            <a:pPr lvl="1"/>
            <a:r>
              <a:rPr lang="it-IT" sz="1200" dirty="0"/>
              <a:t>Activity </a:t>
            </a:r>
            <a:r>
              <a:rPr lang="it-IT" sz="1200" dirty="0" err="1"/>
              <a:t>Diagram</a:t>
            </a:r>
            <a:r>
              <a:rPr lang="it-IT" sz="1200" dirty="0"/>
              <a:t> – Invio Notifica                                                                      pag. 9</a:t>
            </a:r>
          </a:p>
          <a:p>
            <a:pPr lvl="1">
              <a:tabLst>
                <a:tab pos="4668838" algn="l"/>
              </a:tabLst>
            </a:pPr>
            <a:r>
              <a:rPr lang="it-IT" sz="1200" dirty="0"/>
              <a:t>State </a:t>
            </a:r>
            <a:r>
              <a:rPr lang="it-IT" sz="1200" dirty="0" err="1"/>
              <a:t>Diagram</a:t>
            </a:r>
            <a:r>
              <a:rPr lang="it-IT" sz="1200" dirty="0"/>
              <a:t> – Segnalazione                                                                          pag. 10</a:t>
            </a:r>
          </a:p>
          <a:p>
            <a:pPr lvl="1"/>
            <a:r>
              <a:rPr lang="it-IT" sz="1200" dirty="0"/>
              <a:t>State </a:t>
            </a:r>
            <a:r>
              <a:rPr lang="it-IT" sz="1200" dirty="0" err="1"/>
              <a:t>Diagram</a:t>
            </a:r>
            <a:r>
              <a:rPr lang="it-IT" sz="1200" dirty="0"/>
              <a:t> – Centralina                                                                                 pag. 11</a:t>
            </a:r>
          </a:p>
          <a:p>
            <a:pPr lvl="1"/>
            <a:r>
              <a:rPr lang="it-IT" sz="1200" dirty="0" err="1"/>
              <a:t>Sequence</a:t>
            </a:r>
            <a:r>
              <a:rPr lang="it-IT" sz="1200" dirty="0"/>
              <a:t> </a:t>
            </a:r>
            <a:r>
              <a:rPr lang="it-IT" sz="1200" dirty="0" err="1"/>
              <a:t>Diagram</a:t>
            </a:r>
            <a:r>
              <a:rPr lang="it-IT" sz="1200" dirty="0"/>
              <a:t> –  Invio segnalazione                                                     pag. 12</a:t>
            </a:r>
          </a:p>
          <a:p>
            <a:pPr lvl="1">
              <a:tabLst>
                <a:tab pos="4668838" algn="l"/>
              </a:tabLst>
            </a:pPr>
            <a:r>
              <a:rPr lang="it-IT" sz="1200" dirty="0" err="1"/>
              <a:t>Sequence</a:t>
            </a:r>
            <a:r>
              <a:rPr lang="it-IT" sz="1200" dirty="0"/>
              <a:t> </a:t>
            </a:r>
            <a:r>
              <a:rPr lang="it-IT" sz="1200" dirty="0" err="1"/>
              <a:t>Diagram</a:t>
            </a:r>
            <a:r>
              <a:rPr lang="it-IT" sz="1200" dirty="0"/>
              <a:t> – Accesso Sistema Utente                                           pag. 13</a:t>
            </a:r>
          </a:p>
          <a:p>
            <a:pPr lvl="1">
              <a:tabLst>
                <a:tab pos="4668838" algn="l"/>
              </a:tabLst>
            </a:pPr>
            <a:r>
              <a:rPr lang="it-IT" sz="1200" dirty="0" err="1"/>
              <a:t>Sequence</a:t>
            </a:r>
            <a:r>
              <a:rPr lang="it-IT" sz="1200" dirty="0"/>
              <a:t> </a:t>
            </a:r>
            <a:r>
              <a:rPr lang="it-IT" sz="1200" dirty="0" err="1"/>
              <a:t>Diagram</a:t>
            </a:r>
            <a:r>
              <a:rPr lang="it-IT" sz="1200" dirty="0"/>
              <a:t> – Funzionamento Centralina                                      pag. 14</a:t>
            </a:r>
          </a:p>
          <a:p>
            <a:pPr lvl="1"/>
            <a:r>
              <a:rPr lang="it-IT" sz="1200" dirty="0"/>
              <a:t>Collaboration </a:t>
            </a:r>
            <a:r>
              <a:rPr lang="it-IT" sz="1200" dirty="0" err="1"/>
              <a:t>Diagram</a:t>
            </a:r>
            <a:r>
              <a:rPr lang="it-IT" sz="1200" dirty="0"/>
              <a:t> – Interazione Notifica                                            pag. 15</a:t>
            </a:r>
          </a:p>
          <a:p>
            <a:pPr lvl="1"/>
            <a:r>
              <a:rPr lang="it-IT" sz="1200" dirty="0"/>
              <a:t>Object </a:t>
            </a:r>
            <a:r>
              <a:rPr lang="it-IT" sz="1200" dirty="0" err="1"/>
              <a:t>Diagram</a:t>
            </a:r>
            <a:r>
              <a:rPr lang="it-IT" sz="1200" dirty="0"/>
              <a:t> –  Aggiornamento Centralina                                           pag. 16</a:t>
            </a:r>
          </a:p>
          <a:p>
            <a:pPr lvl="1"/>
            <a:r>
              <a:rPr lang="it-IT" sz="1200" dirty="0"/>
              <a:t>Object </a:t>
            </a:r>
            <a:r>
              <a:rPr lang="it-IT" sz="1200" dirty="0" err="1"/>
              <a:t>Diagram</a:t>
            </a:r>
            <a:r>
              <a:rPr lang="it-IT" sz="1200" dirty="0"/>
              <a:t> – Applicazione                                                                         pag. 17</a:t>
            </a:r>
          </a:p>
          <a:p>
            <a:pPr lvl="1"/>
            <a:r>
              <a:rPr lang="it-IT" sz="1200" dirty="0"/>
              <a:t>Component </a:t>
            </a:r>
            <a:r>
              <a:rPr lang="it-IT" sz="1200" dirty="0" err="1"/>
              <a:t>Diagram</a:t>
            </a:r>
            <a:r>
              <a:rPr lang="it-IT" sz="1200" dirty="0"/>
              <a:t>                                                                                             pag. 18</a:t>
            </a:r>
          </a:p>
          <a:p>
            <a:pPr lvl="1">
              <a:tabLst>
                <a:tab pos="4668838" algn="l"/>
              </a:tabLst>
            </a:pPr>
            <a:r>
              <a:rPr lang="it-IT" sz="1200" dirty="0"/>
              <a:t>Deployment </a:t>
            </a:r>
            <a:r>
              <a:rPr lang="it-IT" sz="1200" dirty="0" err="1"/>
              <a:t>Diagram</a:t>
            </a:r>
            <a:r>
              <a:rPr lang="it-IT" sz="1200" dirty="0"/>
              <a:t>                                                                                            pag. 19</a:t>
            </a:r>
          </a:p>
          <a:p>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43C13445-36D0-414C-B187-497299ECF9DA}"/>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100345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F916E0-4343-4DC7-B5C6-F1D7441A5B7A}"/>
              </a:ext>
            </a:extLst>
          </p:cNvPr>
          <p:cNvSpPr>
            <a:spLocks noGrp="1"/>
          </p:cNvSpPr>
          <p:nvPr>
            <p:ph type="title"/>
          </p:nvPr>
        </p:nvSpPr>
        <p:spPr>
          <a:xfrm>
            <a:off x="1013325" y="606835"/>
            <a:ext cx="3618831" cy="858252"/>
          </a:xfrm>
        </p:spPr>
        <p:txBody>
          <a:bodyPr>
            <a:normAutofit fontScale="90000"/>
          </a:bodyPr>
          <a:lstStyle/>
          <a:p>
            <a:r>
              <a:rPr lang="it-IT" sz="4900" dirty="0">
                <a:solidFill>
                  <a:schemeClr val="accent1">
                    <a:lumMod val="75000"/>
                  </a:schemeClr>
                </a:solidFill>
                <a:latin typeface="Berlin Sans FB Demi" panose="020E0802020502020306" pitchFamily="34" charset="0"/>
              </a:rPr>
              <a:t>Introduzione</a:t>
            </a:r>
          </a:p>
        </p:txBody>
      </p:sp>
      <p:sp>
        <p:nvSpPr>
          <p:cNvPr id="3" name="Segnaposto contenuto 2">
            <a:extLst>
              <a:ext uri="{FF2B5EF4-FFF2-40B4-BE49-F238E27FC236}">
                <a16:creationId xmlns:a16="http://schemas.microsoft.com/office/drawing/2014/main" id="{DA2771D9-06EB-486D-8609-8027106EB012}"/>
              </a:ext>
            </a:extLst>
          </p:cNvPr>
          <p:cNvSpPr>
            <a:spLocks noGrp="1"/>
          </p:cNvSpPr>
          <p:nvPr>
            <p:ph idx="1"/>
          </p:nvPr>
        </p:nvSpPr>
        <p:spPr>
          <a:xfrm>
            <a:off x="757324" y="1251284"/>
            <a:ext cx="5778500" cy="1203158"/>
          </a:xfrm>
        </p:spPr>
        <p:txBody>
          <a:bodyPr/>
          <a:lstStyle/>
          <a:p>
            <a:pPr marL="0" indent="0">
              <a:buNone/>
            </a:pPr>
            <a:r>
              <a:rPr lang="it-IT" b="1" u="sng" dirty="0">
                <a:solidFill>
                  <a:schemeClr val="accent1">
                    <a:lumMod val="75000"/>
                  </a:schemeClr>
                </a:solidFill>
              </a:rPr>
              <a:t>Fasi di lavoro</a:t>
            </a:r>
          </a:p>
        </p:txBody>
      </p:sp>
      <p:sp>
        <p:nvSpPr>
          <p:cNvPr id="4" name="Segnaposto numero diapositiva 3">
            <a:extLst>
              <a:ext uri="{FF2B5EF4-FFF2-40B4-BE49-F238E27FC236}">
                <a16:creationId xmlns:a16="http://schemas.microsoft.com/office/drawing/2014/main" id="{EFBB70D3-28AE-44D9-825D-00F767C693A4}"/>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75518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CE6E69-3E56-44C2-8A9D-C6556C71DF73}"/>
              </a:ext>
            </a:extLst>
          </p:cNvPr>
          <p:cNvSpPr>
            <a:spLocks noGrp="1"/>
          </p:cNvSpPr>
          <p:nvPr>
            <p:ph type="title"/>
          </p:nvPr>
        </p:nvSpPr>
        <p:spPr>
          <a:xfrm>
            <a:off x="736600" y="501317"/>
            <a:ext cx="2379579" cy="1086852"/>
          </a:xfrm>
        </p:spPr>
        <p:txBody>
          <a:bodyPr/>
          <a:lstStyle/>
          <a:p>
            <a:r>
              <a:rPr lang="it-IT" sz="4400" dirty="0" err="1">
                <a:solidFill>
                  <a:schemeClr val="accent1">
                    <a:lumMod val="75000"/>
                  </a:schemeClr>
                </a:solidFill>
                <a:latin typeface="Berlin Sans FB Demi" panose="020E0802020502020306" pitchFamily="34" charset="0"/>
              </a:rPr>
              <a:t>Uml</a:t>
            </a:r>
            <a:endParaRPr lang="it-IT" sz="4400" dirty="0">
              <a:solidFill>
                <a:schemeClr val="accent1">
                  <a:lumMod val="75000"/>
                </a:schemeClr>
              </a:solidFill>
              <a:latin typeface="Berlin Sans FB Demi" panose="020E0802020502020306" pitchFamily="34" charset="0"/>
            </a:endParaRPr>
          </a:p>
        </p:txBody>
      </p:sp>
      <p:sp>
        <p:nvSpPr>
          <p:cNvPr id="3" name="Segnaposto contenuto 2">
            <a:extLst>
              <a:ext uri="{FF2B5EF4-FFF2-40B4-BE49-F238E27FC236}">
                <a16:creationId xmlns:a16="http://schemas.microsoft.com/office/drawing/2014/main" id="{69079F54-2F01-4539-A5F7-5E088223997E}"/>
              </a:ext>
            </a:extLst>
          </p:cNvPr>
          <p:cNvSpPr>
            <a:spLocks noGrp="1"/>
          </p:cNvSpPr>
          <p:nvPr>
            <p:ph idx="1"/>
          </p:nvPr>
        </p:nvSpPr>
        <p:spPr>
          <a:xfrm>
            <a:off x="736601" y="1395663"/>
            <a:ext cx="5778500" cy="768776"/>
          </a:xfrm>
        </p:spPr>
        <p:txBody>
          <a:bodyPr/>
          <a:lstStyle/>
          <a:p>
            <a:pPr marL="0" indent="0">
              <a:buNone/>
            </a:pPr>
            <a:r>
              <a:rPr lang="it-IT" b="1" u="sng" dirty="0" err="1">
                <a:solidFill>
                  <a:schemeClr val="accent1">
                    <a:lumMod val="75000"/>
                  </a:schemeClr>
                </a:solidFill>
              </a:rPr>
              <a:t>UseCase</a:t>
            </a:r>
            <a:r>
              <a:rPr lang="it-IT" b="1" u="sng" dirty="0">
                <a:solidFill>
                  <a:schemeClr val="accent1">
                    <a:lumMod val="75000"/>
                  </a:schemeClr>
                </a:solidFill>
              </a:rPr>
              <a:t> </a:t>
            </a:r>
            <a:r>
              <a:rPr lang="it-IT" b="1" u="sng" dirty="0" err="1">
                <a:solidFill>
                  <a:schemeClr val="accent1">
                    <a:lumMod val="75000"/>
                  </a:schemeClr>
                </a:solidFill>
              </a:rPr>
              <a:t>Diagram</a:t>
            </a:r>
            <a:endParaRPr lang="it-IT" b="1" u="sng" dirty="0">
              <a:solidFill>
                <a:schemeClr val="accent1">
                  <a:lumMod val="75000"/>
                </a:schemeClr>
              </a:solidFill>
            </a:endParaRPr>
          </a:p>
        </p:txBody>
      </p:sp>
      <p:sp>
        <p:nvSpPr>
          <p:cNvPr id="4" name="Segnaposto numero diapositiva 3">
            <a:extLst>
              <a:ext uri="{FF2B5EF4-FFF2-40B4-BE49-F238E27FC236}">
                <a16:creationId xmlns:a16="http://schemas.microsoft.com/office/drawing/2014/main" id="{C078EAFD-8ED7-4153-8186-7766648F4974}"/>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
        <p:nvSpPr>
          <p:cNvPr id="8" name="CasellaDiTesto 7">
            <a:extLst>
              <a:ext uri="{FF2B5EF4-FFF2-40B4-BE49-F238E27FC236}">
                <a16:creationId xmlns:a16="http://schemas.microsoft.com/office/drawing/2014/main" id="{32223C5A-7178-4373-AAB6-F9A569C7CE24}"/>
              </a:ext>
            </a:extLst>
          </p:cNvPr>
          <p:cNvSpPr txBox="1"/>
          <p:nvPr/>
        </p:nvSpPr>
        <p:spPr>
          <a:xfrm>
            <a:off x="736600" y="2126389"/>
            <a:ext cx="6121401" cy="584775"/>
          </a:xfrm>
          <a:prstGeom prst="rect">
            <a:avLst/>
          </a:prstGeom>
          <a:noFill/>
        </p:spPr>
        <p:txBody>
          <a:bodyPr wrap="square" rtlCol="0">
            <a:spAutoFit/>
          </a:bodyPr>
          <a:lstStyle/>
          <a:p>
            <a:r>
              <a:rPr lang="it-IT" sz="1600" dirty="0"/>
              <a:t>Identificati i quattro attori abbiamo identificato tutte le attività ad essi collegate.</a:t>
            </a:r>
          </a:p>
        </p:txBody>
      </p:sp>
      <p:pic>
        <p:nvPicPr>
          <p:cNvPr id="10" name="Immagine 9" descr="Immagine che contiene testo, mappa&#10;&#10;Descrizione generata con affidabilità molto elevata">
            <a:extLst>
              <a:ext uri="{FF2B5EF4-FFF2-40B4-BE49-F238E27FC236}">
                <a16:creationId xmlns:a16="http://schemas.microsoft.com/office/drawing/2014/main" id="{6E11BB8D-A8E9-4307-ABE9-CD298BA442F7}"/>
              </a:ext>
            </a:extLst>
          </p:cNvPr>
          <p:cNvPicPr>
            <a:picLocks noChangeAspect="1"/>
          </p:cNvPicPr>
          <p:nvPr/>
        </p:nvPicPr>
        <p:blipFill>
          <a:blip r:embed="rId2"/>
          <a:stretch>
            <a:fillRect/>
          </a:stretch>
        </p:blipFill>
        <p:spPr>
          <a:xfrm>
            <a:off x="565150" y="3376928"/>
            <a:ext cx="6121401" cy="3640683"/>
          </a:xfrm>
          <a:prstGeom prst="rect">
            <a:avLst/>
          </a:prstGeom>
        </p:spPr>
      </p:pic>
    </p:spTree>
    <p:extLst>
      <p:ext uri="{BB962C8B-B14F-4D97-AF65-F5344CB8AC3E}">
        <p14:creationId xmlns:p14="http://schemas.microsoft.com/office/powerpoint/2010/main" val="354982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095ADD-CAB0-4B98-995C-A5BED4C5652B}"/>
              </a:ext>
            </a:extLst>
          </p:cNvPr>
          <p:cNvSpPr>
            <a:spLocks noGrp="1"/>
          </p:cNvSpPr>
          <p:nvPr>
            <p:ph idx="1"/>
          </p:nvPr>
        </p:nvSpPr>
        <p:spPr/>
        <p:txBody>
          <a:bodyPr/>
          <a:lstStyle/>
          <a:p>
            <a:endParaRPr lang="it-IT"/>
          </a:p>
        </p:txBody>
      </p:sp>
      <p:sp>
        <p:nvSpPr>
          <p:cNvPr id="4" name="Segnaposto numero diapositiva 3">
            <a:extLst>
              <a:ext uri="{FF2B5EF4-FFF2-40B4-BE49-F238E27FC236}">
                <a16:creationId xmlns:a16="http://schemas.microsoft.com/office/drawing/2014/main" id="{F5B7231E-DA4B-4F89-BA06-98A45BD78348}"/>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
        <p:nvSpPr>
          <p:cNvPr id="5" name="Segnaposto contenuto 2">
            <a:extLst>
              <a:ext uri="{FF2B5EF4-FFF2-40B4-BE49-F238E27FC236}">
                <a16:creationId xmlns:a16="http://schemas.microsoft.com/office/drawing/2014/main" id="{DD8522CA-E371-4F42-BA5B-4925E5AC5522}"/>
              </a:ext>
            </a:extLst>
          </p:cNvPr>
          <p:cNvSpPr>
            <a:spLocks noGrp="1"/>
          </p:cNvSpPr>
          <p:nvPr>
            <p:ph type="title"/>
          </p:nvPr>
        </p:nvSpPr>
        <p:spPr>
          <a:xfrm>
            <a:off x="-209916" y="85467"/>
            <a:ext cx="4428990" cy="1058778"/>
          </a:xfrm>
        </p:spPr>
        <p:txBody>
          <a:bodyPr>
            <a:normAutofit/>
          </a:bodyPr>
          <a:lstStyle/>
          <a:p>
            <a:pPr marL="0" indent="0">
              <a:buNone/>
            </a:pPr>
            <a:r>
              <a:rPr lang="it-IT" sz="1800" b="1" u="sng" dirty="0">
                <a:solidFill>
                  <a:schemeClr val="accent1">
                    <a:lumMod val="75000"/>
                  </a:schemeClr>
                </a:solidFill>
              </a:rPr>
              <a:t>Class </a:t>
            </a:r>
            <a:r>
              <a:rPr lang="it-IT" sz="1800" b="1" u="sng" dirty="0" err="1">
                <a:solidFill>
                  <a:schemeClr val="accent1">
                    <a:lumMod val="75000"/>
                  </a:schemeClr>
                </a:solidFill>
              </a:rPr>
              <a:t>Diagram</a:t>
            </a:r>
            <a:endParaRPr lang="it-IT" sz="1800" b="1" u="sng" dirty="0">
              <a:solidFill>
                <a:schemeClr val="accent1">
                  <a:lumMod val="75000"/>
                </a:schemeClr>
              </a:solidFill>
            </a:endParaRPr>
          </a:p>
        </p:txBody>
      </p:sp>
    </p:spTree>
    <p:extLst>
      <p:ext uri="{BB962C8B-B14F-4D97-AF65-F5344CB8AC3E}">
        <p14:creationId xmlns:p14="http://schemas.microsoft.com/office/powerpoint/2010/main" val="182364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92287A-E7BD-415C-9607-EACA31354BE2}"/>
              </a:ext>
            </a:extLst>
          </p:cNvPr>
          <p:cNvSpPr>
            <a:spLocks noGrp="1"/>
          </p:cNvSpPr>
          <p:nvPr>
            <p:ph type="title"/>
          </p:nvPr>
        </p:nvSpPr>
        <p:spPr>
          <a:xfrm>
            <a:off x="736599" y="241997"/>
            <a:ext cx="4831687" cy="1038725"/>
          </a:xfrm>
        </p:spPr>
        <p:txBody>
          <a:body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Accesso Sistema Utente</a:t>
            </a:r>
          </a:p>
        </p:txBody>
      </p:sp>
      <p:sp>
        <p:nvSpPr>
          <p:cNvPr id="4" name="Segnaposto numero diapositiva 3">
            <a:extLst>
              <a:ext uri="{FF2B5EF4-FFF2-40B4-BE49-F238E27FC236}">
                <a16:creationId xmlns:a16="http://schemas.microsoft.com/office/drawing/2014/main" id="{BBF55013-8F24-45DC-9F07-E330F071E5C0}"/>
              </a:ext>
            </a:extLst>
          </p:cNvPr>
          <p:cNvSpPr>
            <a:spLocks noGrp="1"/>
          </p:cNvSpPr>
          <p:nvPr>
            <p:ph type="sldNum" sz="quarter" idx="12"/>
          </p:nvPr>
        </p:nvSpPr>
        <p:spPr/>
        <p:txBody>
          <a:bodyPr/>
          <a:lstStyle/>
          <a:p>
            <a:fld id="{8A7A6979-0714-4377-B894-6BE4C2D6E202}" type="slidenum">
              <a:rPr lang="en-US" smtClean="0"/>
              <a:pPr/>
              <a:t>6</a:t>
            </a:fld>
            <a:endParaRPr lang="en-US" dirty="0"/>
          </a:p>
        </p:txBody>
      </p:sp>
      <p:pic>
        <p:nvPicPr>
          <p:cNvPr id="6" name="Immagine 5" descr="Immagine che contiene testo, mappa&#10;&#10;Descrizione generata con affidabilità molto elevata">
            <a:extLst>
              <a:ext uri="{FF2B5EF4-FFF2-40B4-BE49-F238E27FC236}">
                <a16:creationId xmlns:a16="http://schemas.microsoft.com/office/drawing/2014/main" id="{798773E2-1BEC-4E35-ADDF-B6512B5487FE}"/>
              </a:ext>
            </a:extLst>
          </p:cNvPr>
          <p:cNvPicPr>
            <a:picLocks noChangeAspect="1"/>
          </p:cNvPicPr>
          <p:nvPr/>
        </p:nvPicPr>
        <p:blipFill>
          <a:blip r:embed="rId2"/>
          <a:stretch>
            <a:fillRect/>
          </a:stretch>
        </p:blipFill>
        <p:spPr>
          <a:xfrm>
            <a:off x="706256" y="2259290"/>
            <a:ext cx="6151744" cy="5005508"/>
          </a:xfrm>
          <a:prstGeom prst="rect">
            <a:avLst/>
          </a:prstGeom>
        </p:spPr>
      </p:pic>
      <p:sp>
        <p:nvSpPr>
          <p:cNvPr id="7" name="CasellaDiTesto 6">
            <a:extLst>
              <a:ext uri="{FF2B5EF4-FFF2-40B4-BE49-F238E27FC236}">
                <a16:creationId xmlns:a16="http://schemas.microsoft.com/office/drawing/2014/main" id="{1A185EEE-D447-45D9-BB25-B70E3756735F}"/>
              </a:ext>
            </a:extLst>
          </p:cNvPr>
          <p:cNvSpPr txBox="1"/>
          <p:nvPr/>
        </p:nvSpPr>
        <p:spPr>
          <a:xfrm>
            <a:off x="736599" y="1048205"/>
            <a:ext cx="5969002" cy="830997"/>
          </a:xfrm>
          <a:prstGeom prst="rect">
            <a:avLst/>
          </a:prstGeom>
          <a:noFill/>
        </p:spPr>
        <p:txBody>
          <a:bodyPr wrap="square" rtlCol="0">
            <a:spAutoFit/>
          </a:bodyPr>
          <a:lstStyle/>
          <a:p>
            <a:pPr algn="just"/>
            <a:r>
              <a:rPr lang="it-IT" sz="1600" dirty="0"/>
              <a:t>L’utente effettua l’accesso al sistema e inserendo un indirizzo può vedere la situazione del traffico in quella zona tramite una mappa, in seguito si disconnette.</a:t>
            </a:r>
          </a:p>
        </p:txBody>
      </p:sp>
    </p:spTree>
    <p:extLst>
      <p:ext uri="{BB962C8B-B14F-4D97-AF65-F5344CB8AC3E}">
        <p14:creationId xmlns:p14="http://schemas.microsoft.com/office/powerpoint/2010/main" val="243132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7174C16B-E280-4BBE-BB7A-0114F9B636D9}"/>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
        <p:nvSpPr>
          <p:cNvPr id="5" name="Titolo 1">
            <a:extLst>
              <a:ext uri="{FF2B5EF4-FFF2-40B4-BE49-F238E27FC236}">
                <a16:creationId xmlns:a16="http://schemas.microsoft.com/office/drawing/2014/main" id="{8AB8D222-16AE-43D1-A70D-A0EDE26211D1}"/>
              </a:ext>
            </a:extLst>
          </p:cNvPr>
          <p:cNvSpPr txBox="1">
            <a:spLocks/>
          </p:cNvSpPr>
          <p:nvPr/>
        </p:nvSpPr>
        <p:spPr>
          <a:xfrm>
            <a:off x="736599" y="466586"/>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Accesso Sistema Admin</a:t>
            </a:r>
          </a:p>
        </p:txBody>
      </p:sp>
      <p:pic>
        <p:nvPicPr>
          <p:cNvPr id="9" name="Immagine 8" descr="Immagine che contiene testo, mappa&#10;&#10;Descrizione generata con affidabilità molto elevata">
            <a:extLst>
              <a:ext uri="{FF2B5EF4-FFF2-40B4-BE49-F238E27FC236}">
                <a16:creationId xmlns:a16="http://schemas.microsoft.com/office/drawing/2014/main" id="{2E331E0F-F389-45F4-9E21-377A9EE4271B}"/>
              </a:ext>
            </a:extLst>
          </p:cNvPr>
          <p:cNvPicPr>
            <a:picLocks noChangeAspect="1"/>
          </p:cNvPicPr>
          <p:nvPr/>
        </p:nvPicPr>
        <p:blipFill>
          <a:blip r:embed="rId2"/>
          <a:stretch>
            <a:fillRect/>
          </a:stretch>
        </p:blipFill>
        <p:spPr>
          <a:xfrm>
            <a:off x="481263" y="3641557"/>
            <a:ext cx="6376737" cy="3409255"/>
          </a:xfrm>
          <a:prstGeom prst="rect">
            <a:avLst/>
          </a:prstGeom>
        </p:spPr>
      </p:pic>
      <p:sp>
        <p:nvSpPr>
          <p:cNvPr id="11" name="CasellaDiTesto 10">
            <a:extLst>
              <a:ext uri="{FF2B5EF4-FFF2-40B4-BE49-F238E27FC236}">
                <a16:creationId xmlns:a16="http://schemas.microsoft.com/office/drawing/2014/main" id="{854BECEA-8DAA-4AFC-BBF7-8FF6198970E4}"/>
              </a:ext>
            </a:extLst>
          </p:cNvPr>
          <p:cNvSpPr txBox="1"/>
          <p:nvPr/>
        </p:nvSpPr>
        <p:spPr>
          <a:xfrm>
            <a:off x="736599" y="1474424"/>
            <a:ext cx="6059184" cy="830997"/>
          </a:xfrm>
          <a:prstGeom prst="rect">
            <a:avLst/>
          </a:prstGeom>
          <a:noFill/>
        </p:spPr>
        <p:txBody>
          <a:bodyPr wrap="square" rtlCol="0">
            <a:spAutoFit/>
          </a:bodyPr>
          <a:lstStyle/>
          <a:p>
            <a:pPr algn="just"/>
            <a:r>
              <a:rPr lang="it-IT" sz="1600" dirty="0"/>
              <a:t>L’admin effettua l’accesso al sistema e può vedere i dati a lui relativi (statistiche, storico, mappa) oppure inserire un aggiornamento per le centralina, in seguito si disconnette.</a:t>
            </a:r>
          </a:p>
        </p:txBody>
      </p:sp>
    </p:spTree>
    <p:extLst>
      <p:ext uri="{BB962C8B-B14F-4D97-AF65-F5344CB8AC3E}">
        <p14:creationId xmlns:p14="http://schemas.microsoft.com/office/powerpoint/2010/main" val="107475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testo, mappa&#10;&#10;Descrizione generata con affidabilità molto elevata">
            <a:extLst>
              <a:ext uri="{FF2B5EF4-FFF2-40B4-BE49-F238E27FC236}">
                <a16:creationId xmlns:a16="http://schemas.microsoft.com/office/drawing/2014/main" id="{CE212F03-4C12-400E-907B-EB72321ACF80}"/>
              </a:ext>
            </a:extLst>
          </p:cNvPr>
          <p:cNvPicPr>
            <a:picLocks noGrp="1" noChangeAspect="1"/>
          </p:cNvPicPr>
          <p:nvPr>
            <p:ph idx="1"/>
          </p:nvPr>
        </p:nvPicPr>
        <p:blipFill>
          <a:blip r:embed="rId2"/>
          <a:stretch>
            <a:fillRect/>
          </a:stretch>
        </p:blipFill>
        <p:spPr>
          <a:xfrm>
            <a:off x="640345" y="2083713"/>
            <a:ext cx="6217655" cy="5375682"/>
          </a:xfrm>
        </p:spPr>
      </p:pic>
      <p:sp>
        <p:nvSpPr>
          <p:cNvPr id="4" name="Segnaposto numero diapositiva 3">
            <a:extLst>
              <a:ext uri="{FF2B5EF4-FFF2-40B4-BE49-F238E27FC236}">
                <a16:creationId xmlns:a16="http://schemas.microsoft.com/office/drawing/2014/main" id="{9E9BFC07-39A5-4285-8693-4504619118E6}"/>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
        <p:nvSpPr>
          <p:cNvPr id="5" name="Titolo 1">
            <a:extLst>
              <a:ext uri="{FF2B5EF4-FFF2-40B4-BE49-F238E27FC236}">
                <a16:creationId xmlns:a16="http://schemas.microsoft.com/office/drawing/2014/main" id="{89C40444-6FB9-4828-98CD-F199FBD433DA}"/>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Inserimento segnalazione</a:t>
            </a:r>
          </a:p>
        </p:txBody>
      </p:sp>
      <p:sp>
        <p:nvSpPr>
          <p:cNvPr id="8" name="CasellaDiTesto 7">
            <a:extLst>
              <a:ext uri="{FF2B5EF4-FFF2-40B4-BE49-F238E27FC236}">
                <a16:creationId xmlns:a16="http://schemas.microsoft.com/office/drawing/2014/main" id="{1C7BAEA7-895E-4139-8045-AC2CA110210D}"/>
              </a:ext>
            </a:extLst>
          </p:cNvPr>
          <p:cNvSpPr txBox="1"/>
          <p:nvPr/>
        </p:nvSpPr>
        <p:spPr>
          <a:xfrm>
            <a:off x="736599" y="1134562"/>
            <a:ext cx="5880769" cy="830997"/>
          </a:xfrm>
          <a:prstGeom prst="rect">
            <a:avLst/>
          </a:prstGeom>
          <a:noFill/>
        </p:spPr>
        <p:txBody>
          <a:bodyPr wrap="square" rtlCol="0">
            <a:spAutoFit/>
          </a:bodyPr>
          <a:lstStyle/>
          <a:p>
            <a:pPr algn="just"/>
            <a:r>
              <a:rPr lang="it-IT" sz="1600" dirty="0"/>
              <a:t>L’applicazione riceve una segnalazione sulla situazione del traffico (assente, scorrevole o intenso)  dall’utente e la invia al sistema centrale, che la riceve ed elabora.</a:t>
            </a:r>
          </a:p>
        </p:txBody>
      </p:sp>
    </p:spTree>
    <p:extLst>
      <p:ext uri="{BB962C8B-B14F-4D97-AF65-F5344CB8AC3E}">
        <p14:creationId xmlns:p14="http://schemas.microsoft.com/office/powerpoint/2010/main" val="114642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a:extLst>
              <a:ext uri="{FF2B5EF4-FFF2-40B4-BE49-F238E27FC236}">
                <a16:creationId xmlns:a16="http://schemas.microsoft.com/office/drawing/2014/main" id="{C4CB29EA-F49E-4B7F-B99B-B01874C9237E}"/>
              </a:ext>
            </a:extLst>
          </p:cNvPr>
          <p:cNvPicPr>
            <a:picLocks noGrp="1" noChangeAspect="1"/>
          </p:cNvPicPr>
          <p:nvPr>
            <p:ph idx="1"/>
          </p:nvPr>
        </p:nvPicPr>
        <p:blipFill>
          <a:blip r:embed="rId2"/>
          <a:stretch>
            <a:fillRect/>
          </a:stretch>
        </p:blipFill>
        <p:spPr>
          <a:xfrm>
            <a:off x="640347" y="2131465"/>
            <a:ext cx="6434221" cy="5516309"/>
          </a:xfrm>
        </p:spPr>
      </p:pic>
      <p:sp>
        <p:nvSpPr>
          <p:cNvPr id="4" name="Segnaposto numero diapositiva 3">
            <a:extLst>
              <a:ext uri="{FF2B5EF4-FFF2-40B4-BE49-F238E27FC236}">
                <a16:creationId xmlns:a16="http://schemas.microsoft.com/office/drawing/2014/main" id="{A47564B0-E0B1-4E9C-9D6B-6C33AFBF98D7}"/>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6" name="Titolo 1">
            <a:extLst>
              <a:ext uri="{FF2B5EF4-FFF2-40B4-BE49-F238E27FC236}">
                <a16:creationId xmlns:a16="http://schemas.microsoft.com/office/drawing/2014/main" id="{82CF4CFB-37ED-48BA-9950-D75CD5B2F63A}"/>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Invio notifica</a:t>
            </a:r>
          </a:p>
        </p:txBody>
      </p:sp>
      <p:sp>
        <p:nvSpPr>
          <p:cNvPr id="9" name="CasellaDiTesto 8">
            <a:extLst>
              <a:ext uri="{FF2B5EF4-FFF2-40B4-BE49-F238E27FC236}">
                <a16:creationId xmlns:a16="http://schemas.microsoft.com/office/drawing/2014/main" id="{5BFA63A3-1448-44E0-8606-D8469F0A7C8C}"/>
              </a:ext>
            </a:extLst>
          </p:cNvPr>
          <p:cNvSpPr txBox="1"/>
          <p:nvPr/>
        </p:nvSpPr>
        <p:spPr>
          <a:xfrm>
            <a:off x="739943" y="1059762"/>
            <a:ext cx="5775158" cy="1077218"/>
          </a:xfrm>
          <a:prstGeom prst="rect">
            <a:avLst/>
          </a:prstGeom>
          <a:noFill/>
        </p:spPr>
        <p:txBody>
          <a:bodyPr wrap="square" rtlCol="0">
            <a:spAutoFit/>
          </a:bodyPr>
          <a:lstStyle/>
          <a:p>
            <a:pPr algn="just"/>
            <a:r>
              <a:rPr lang="it-IT" sz="1600" dirty="0"/>
              <a:t>Ricevuti tutti i dati stradali, il sistema centrale li elabora per rilevare situazioni critiche di traffico e manda una notifica alle applicazioni mobile nella zona interessata, le quali la ricevono e la mostrano. </a:t>
            </a:r>
          </a:p>
        </p:txBody>
      </p:sp>
    </p:spTree>
    <p:extLst>
      <p:ext uri="{BB962C8B-B14F-4D97-AF65-F5344CB8AC3E}">
        <p14:creationId xmlns:p14="http://schemas.microsoft.com/office/powerpoint/2010/main" val="1141663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Personalizzato 1">
      <a:dk1>
        <a:sysClr val="windowText" lastClr="000000"/>
      </a:dk1>
      <a:lt1>
        <a:sysClr val="window" lastClr="FFFFFF"/>
      </a:lt1>
      <a:dk2>
        <a:srgbClr val="212121"/>
      </a:dk2>
      <a:lt2>
        <a:srgbClr val="FFFFFF"/>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Parallasse</Template>
  <TotalTime>316</TotalTime>
  <Words>346</Words>
  <Application>Microsoft Office PowerPoint</Application>
  <PresentationFormat>Presentazione su schermo (4:3)</PresentationFormat>
  <Paragraphs>70</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Berlin Sans FB Demi</vt:lpstr>
      <vt:lpstr>Calibri</vt:lpstr>
      <vt:lpstr>Corbel</vt:lpstr>
      <vt:lpstr>Parallasse</vt:lpstr>
      <vt:lpstr>Traffic monitor</vt:lpstr>
      <vt:lpstr>Indice</vt:lpstr>
      <vt:lpstr>Introduzione</vt:lpstr>
      <vt:lpstr>Uml</vt:lpstr>
      <vt:lpstr>Class Diagram</vt:lpstr>
      <vt:lpstr>Activity Diagram – Accesso Sistema Utente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monitor</dc:title>
  <dc:creator>Sara Mazzoleni</dc:creator>
  <cp:lastModifiedBy>Sara Mazzoleni</cp:lastModifiedBy>
  <cp:revision>32</cp:revision>
  <dcterms:created xsi:type="dcterms:W3CDTF">2018-11-19T08:54:14Z</dcterms:created>
  <dcterms:modified xsi:type="dcterms:W3CDTF">2018-11-19T14:10:46Z</dcterms:modified>
</cp:coreProperties>
</file>