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205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0EAED-6355-4E57-A46E-EFA6F59E0D79}" type="datetimeFigureOut">
              <a:rPr lang="it-IT" smtClean="0"/>
              <a:t>19/11/2018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8ECEE-3150-4073-BAA4-8665ED8D5A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7262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52400" y="1"/>
            <a:ext cx="2833688" cy="9144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4755" y="1219202"/>
            <a:ext cx="5210345" cy="4651021"/>
          </a:xfrm>
        </p:spPr>
        <p:txBody>
          <a:bodyPr anchor="b">
            <a:normAutofit/>
          </a:bodyPr>
          <a:lstStyle>
            <a:lvl1pPr algn="r">
              <a:defRPr sz="405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3179" y="5870222"/>
            <a:ext cx="4321922" cy="1819375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94330" y="8156449"/>
            <a:ext cx="643105" cy="486833"/>
          </a:xfrm>
        </p:spPr>
        <p:txBody>
          <a:bodyPr/>
          <a:lstStyle/>
          <a:p>
            <a:fld id="{7215A769-B46F-418E-B4B0-000BB3830E49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7800" y="8156449"/>
            <a:ext cx="2707079" cy="4868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6490" y="8156449"/>
            <a:ext cx="308610" cy="486833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152400" y="5029200"/>
            <a:ext cx="271463" cy="120651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420291" y="5156201"/>
            <a:ext cx="46435" cy="107951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29144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43" y="6310487"/>
            <a:ext cx="5636993" cy="755651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42482" y="1242816"/>
            <a:ext cx="4628299" cy="421996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5143" y="7066137"/>
            <a:ext cx="5636993" cy="658283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EBBA-3AFE-47FE-9CED-1469CEBBD27F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9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44" y="914400"/>
            <a:ext cx="5636993" cy="4064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43" y="5791200"/>
            <a:ext cx="5636994" cy="193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BA3A-37F0-4382-A602-963897123E68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66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27066" y="1150698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29148" y="3759199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056" y="914402"/>
            <a:ext cx="5230586" cy="36575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98676" y="4571999"/>
            <a:ext cx="4973346" cy="508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43" y="5791200"/>
            <a:ext cx="5636993" cy="193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BC8F-92B9-46A0-B8E5-131658FA36A2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88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44" y="4411441"/>
            <a:ext cx="5636992" cy="19584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43" y="6369841"/>
            <a:ext cx="5636993" cy="11472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E97B-F61D-4AB9-9D2F-3AA80A946C96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748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27066" y="1150698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29148" y="3759199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056" y="914402"/>
            <a:ext cx="5230586" cy="36575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35144" y="5181600"/>
            <a:ext cx="5636993" cy="1185333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43" y="6366933"/>
            <a:ext cx="5636993" cy="1354667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8360-D18D-4713-8492-9988CDD53C42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63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44" y="914402"/>
            <a:ext cx="5636993" cy="363643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35143" y="4673600"/>
            <a:ext cx="5636994" cy="11176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43" y="5791200"/>
            <a:ext cx="5636994" cy="19304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3D48-F104-49A2-88E1-98DDA5D10666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56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9339-396F-462F-8550-192A2A5C03DB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49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76045" y="914400"/>
            <a:ext cx="996092" cy="68072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5143" y="914400"/>
            <a:ext cx="4512280" cy="6807200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1DF3-3351-4B57-AC58-97B8ED6B6A72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9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609601"/>
            <a:ext cx="5778500" cy="26416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3556000"/>
            <a:ext cx="5778500" cy="4443755"/>
          </a:xfrm>
        </p:spPr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08247" y="8144232"/>
            <a:ext cx="643105" cy="486833"/>
          </a:xfrm>
        </p:spPr>
        <p:txBody>
          <a:bodyPr/>
          <a:lstStyle/>
          <a:p>
            <a:fld id="{87CFAE49-6AA4-4F5B-9A1A-778A417712E9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9486" y="8144232"/>
            <a:ext cx="3985888" cy="4868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4226" y="8144232"/>
            <a:ext cx="320875" cy="486833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6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247" y="3555998"/>
            <a:ext cx="5024854" cy="3146761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248" y="6702760"/>
            <a:ext cx="5024852" cy="11472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B1F7-9270-405D-A566-67E5C2DEBDE4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4988" y="8154761"/>
            <a:ext cx="310112" cy="486833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9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914402"/>
            <a:ext cx="5778500" cy="233679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6600" y="3556000"/>
            <a:ext cx="2804922" cy="4491565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0178" y="3556000"/>
            <a:ext cx="2804922" cy="446243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398B-364A-4BF6-8731-E2F257C82413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0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7111" y="3544711"/>
            <a:ext cx="2592218" cy="768349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5142" y="4447115"/>
            <a:ext cx="2754186" cy="3553679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1282" y="3556000"/>
            <a:ext cx="2600855" cy="768349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7950" y="4447115"/>
            <a:ext cx="2754186" cy="3553679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1B62-6A28-41EC-B7F5-564A403D05E6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4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601A-7ADD-471D-B3AE-63E5CD871A8B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4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F9ED-EDE3-4F62-A1F2-EFEFB6815A44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19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43" y="2133600"/>
            <a:ext cx="1996901" cy="18288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0665" y="914401"/>
            <a:ext cx="3511472" cy="680720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5143" y="3962400"/>
            <a:ext cx="1996901" cy="2438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5B0E-BD6A-4B07-8BB6-42047C14676B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0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50" y="2336799"/>
            <a:ext cx="3053009" cy="18288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3122" y="1219200"/>
            <a:ext cx="1846028" cy="6096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4250" y="4165599"/>
            <a:ext cx="3053009" cy="24384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A3A3-23E3-4CB5-901D-7B49AD7F494A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0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1"/>
            <a:ext cx="1599010" cy="9144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6600" y="609601"/>
            <a:ext cx="5778500" cy="26416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600" y="3556001"/>
            <a:ext cx="5778500" cy="4475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9010" y="8154761"/>
            <a:ext cx="64310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F24D58-7B52-4E85-85BE-788FE5791546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0248" y="8154761"/>
            <a:ext cx="39858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4988" y="8154761"/>
            <a:ext cx="310112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4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B30CF7-AF48-43A3-B0AF-0F6EA53DB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418" y="3188784"/>
            <a:ext cx="5998265" cy="1406408"/>
          </a:xfrm>
        </p:spPr>
        <p:txBody>
          <a:bodyPr>
            <a:normAutofit/>
          </a:bodyPr>
          <a:lstStyle/>
          <a:p>
            <a:r>
              <a:rPr lang="it-IT" sz="5400" dirty="0" err="1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Traffic</a:t>
            </a:r>
            <a:r>
              <a:rPr lang="it-IT" sz="5400" dirty="0">
                <a:latin typeface="Berlin Sans FB Demi" panose="020E0802020502020306" pitchFamily="34" charset="0"/>
              </a:rPr>
              <a:t> monitor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539C946-2B6E-43E7-B033-F3EBE62FF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6078" y="7737592"/>
            <a:ext cx="4321922" cy="1406408"/>
          </a:xfrm>
        </p:spPr>
        <p:txBody>
          <a:bodyPr/>
          <a:lstStyle/>
          <a:p>
            <a:r>
              <a:rPr lang="it-IT" dirty="0"/>
              <a:t>Ingegneria del software 2018/2019</a:t>
            </a:r>
          </a:p>
          <a:p>
            <a:br>
              <a:rPr lang="it-IT" dirty="0"/>
            </a:br>
            <a:r>
              <a:rPr lang="it-IT" dirty="0"/>
              <a:t>Mazzoleni Sara</a:t>
            </a:r>
            <a:br>
              <a:rPr lang="it-IT" dirty="0"/>
            </a:br>
            <a:r>
              <a:rPr lang="it-IT" dirty="0" err="1"/>
              <a:t>Megler</a:t>
            </a:r>
            <a:r>
              <a:rPr lang="it-IT" dirty="0"/>
              <a:t> Federico</a:t>
            </a:r>
            <a:br>
              <a:rPr lang="it-IT" dirty="0"/>
            </a:br>
            <a:r>
              <a:rPr lang="it-IT" dirty="0"/>
              <a:t>Paone Angelo</a:t>
            </a: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8AC6224-DCB6-4223-AED2-98DCE0D74F8D}"/>
              </a:ext>
            </a:extLst>
          </p:cNvPr>
          <p:cNvSpPr txBox="1"/>
          <p:nvPr/>
        </p:nvSpPr>
        <p:spPr>
          <a:xfrm>
            <a:off x="5460408" y="46384"/>
            <a:ext cx="134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Design UML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47D6F84-79B9-4040-B981-8C8E1BC8D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34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ACEDD7F-95C9-4358-BD63-A814650D0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59EB49F6-83D6-4330-93DA-456068820AA6}"/>
              </a:ext>
            </a:extLst>
          </p:cNvPr>
          <p:cNvSpPr txBox="1">
            <a:spLocks/>
          </p:cNvSpPr>
          <p:nvPr/>
        </p:nvSpPr>
        <p:spPr>
          <a:xfrm>
            <a:off x="736599" y="241997"/>
            <a:ext cx="4831687" cy="10387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1800" b="1" u="sng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State </a:t>
            </a:r>
            <a:r>
              <a:rPr lang="it-IT" sz="1800" b="1" u="sng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Diagram</a:t>
            </a:r>
            <a:r>
              <a:rPr lang="it-IT" sz="1800" b="1" u="sng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– Segnalazione</a:t>
            </a:r>
          </a:p>
          <a:p>
            <a:endParaRPr lang="it-IT" sz="1800" b="1" u="sng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Immagine 6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D3DB43D8-35CC-460E-B29B-2865D27A6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99" y="1398304"/>
            <a:ext cx="6360237" cy="50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05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 descr="Immagine che contiene mappa&#10;&#10;Descrizione generata con affidabilità elevata">
            <a:extLst>
              <a:ext uri="{FF2B5EF4-FFF2-40B4-BE49-F238E27FC236}">
                <a16:creationId xmlns:a16="http://schemas.microsoft.com/office/drawing/2014/main" id="{27D74F57-EDC3-4B32-B8C8-BD6CA24AE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539" y="2009553"/>
            <a:ext cx="6299597" cy="2721935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361B93B-ED42-4E2D-AA31-B7DC7401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3343CF4F-A10D-4E89-A86C-C7CA1C4540FB}"/>
              </a:ext>
            </a:extLst>
          </p:cNvPr>
          <p:cNvSpPr txBox="1">
            <a:spLocks/>
          </p:cNvSpPr>
          <p:nvPr/>
        </p:nvSpPr>
        <p:spPr>
          <a:xfrm>
            <a:off x="736599" y="241997"/>
            <a:ext cx="4831687" cy="10387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1800" b="1" u="sng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State </a:t>
            </a:r>
            <a:r>
              <a:rPr lang="it-IT" sz="1800" b="1" u="sng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Diagram</a:t>
            </a:r>
            <a:r>
              <a:rPr lang="it-IT" sz="1800" b="1" u="sng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– Notifica</a:t>
            </a:r>
          </a:p>
          <a:p>
            <a:endParaRPr lang="it-IT" sz="1800" b="1" u="sng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884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720DB3-0A65-47BE-A9C3-C1E1C199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73C92B-5570-4098-BC56-8F790CC55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02535BC-293F-4D0D-AA16-B741CB18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36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FBA71-D517-435F-8A2C-FD21E4A7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EE8204-F311-4C2C-A34C-856BE2E58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8028818-EC20-4F52-8BA9-626D1B7E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44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05665D-D4B3-47CF-AD03-77DAF575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B428C9-118D-4B1E-9A98-0CCA3BDD2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108551-6AF8-446D-97E9-10C8298F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09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4868D2BD-3467-444A-9C26-C608FAA35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599" y="1119414"/>
            <a:ext cx="6312787" cy="4609630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1F19FC8-BE6C-4A79-B369-D23CEF55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E01A20D4-75D6-4F5F-8E8A-21FBE9A931E6}"/>
              </a:ext>
            </a:extLst>
          </p:cNvPr>
          <p:cNvSpPr txBox="1">
            <a:spLocks/>
          </p:cNvSpPr>
          <p:nvPr/>
        </p:nvSpPr>
        <p:spPr>
          <a:xfrm>
            <a:off x="736599" y="241997"/>
            <a:ext cx="4831687" cy="10387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1800" b="1" u="sng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Collaboration </a:t>
            </a:r>
            <a:r>
              <a:rPr lang="it-IT" sz="1800" b="1" u="sng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Diagram</a:t>
            </a:r>
            <a:r>
              <a:rPr lang="it-IT" sz="1800" b="1" u="sng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– Interazione notifica</a:t>
            </a:r>
          </a:p>
          <a:p>
            <a:endParaRPr lang="it-IT" sz="1800" b="1" u="sng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237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181509-51DD-47BF-81EB-EB837FB1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A0CFE3-8B38-4345-B792-B820DB2CE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6D659A3-5AD5-4D75-AB81-B0BE5894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77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AA4432-0671-4E30-AA98-B7259BDDC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2EFB16-5C3E-40F0-A138-A2EEA0F6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0DD09D64-4FB8-42D1-A89F-6CD4AE4274D2}"/>
              </a:ext>
            </a:extLst>
          </p:cNvPr>
          <p:cNvSpPr txBox="1">
            <a:spLocks/>
          </p:cNvSpPr>
          <p:nvPr/>
        </p:nvSpPr>
        <p:spPr>
          <a:xfrm>
            <a:off x="736599" y="241997"/>
            <a:ext cx="4831687" cy="10387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1800" b="1" u="sng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Component </a:t>
            </a:r>
            <a:r>
              <a:rPr lang="it-IT" sz="1800" b="1" u="sng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Diagram</a:t>
            </a:r>
            <a:endParaRPr lang="it-IT" sz="1800" b="1" u="sng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  <a:p>
            <a:endParaRPr lang="it-IT" sz="1800" b="1" u="sng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578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64908-508C-49D0-B4C7-03DCC63B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263" y="831377"/>
            <a:ext cx="2247232" cy="625735"/>
          </a:xfrm>
        </p:spPr>
        <p:txBody>
          <a:bodyPr>
            <a:normAutofit fontScale="90000"/>
          </a:bodyPr>
          <a:lstStyle/>
          <a:p>
            <a:r>
              <a:rPr lang="it-IT" sz="5400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1BE4F2-16CC-44ED-BBC5-6A49C53B8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263" y="1914311"/>
            <a:ext cx="5525838" cy="7470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b="1" dirty="0"/>
              <a:t>Introduzione</a:t>
            </a:r>
          </a:p>
          <a:p>
            <a:pPr lvl="1">
              <a:tabLst>
                <a:tab pos="360363" algn="l"/>
              </a:tabLst>
            </a:pPr>
            <a:r>
              <a:rPr lang="it-IT" sz="1200" dirty="0"/>
              <a:t>Fasi di lavoro                                                                                                             pag. 3</a:t>
            </a:r>
            <a:br>
              <a:rPr lang="it-IT" sz="1100" dirty="0"/>
            </a:br>
            <a:endParaRPr lang="it-IT" sz="1100" dirty="0"/>
          </a:p>
          <a:p>
            <a:pPr marL="0" indent="0">
              <a:buNone/>
            </a:pPr>
            <a:r>
              <a:rPr lang="it-IT" sz="1600" b="1" dirty="0" err="1"/>
              <a:t>Uml</a:t>
            </a:r>
            <a:endParaRPr lang="it-IT" sz="1600" b="1" dirty="0"/>
          </a:p>
          <a:p>
            <a:pPr lvl="1">
              <a:tabLst>
                <a:tab pos="4668838" algn="l"/>
              </a:tabLst>
            </a:pPr>
            <a:r>
              <a:rPr lang="it-IT" sz="1200" dirty="0"/>
              <a:t>Use Case </a:t>
            </a:r>
            <a:r>
              <a:rPr lang="it-IT" sz="1200" dirty="0" err="1"/>
              <a:t>Diagram</a:t>
            </a:r>
            <a:r>
              <a:rPr lang="it-IT" sz="1200" dirty="0"/>
              <a:t>                                                                                                  pag. 4                                                   </a:t>
            </a:r>
          </a:p>
          <a:p>
            <a:pPr lvl="1">
              <a:tabLst>
                <a:tab pos="4668838" algn="l"/>
              </a:tabLst>
            </a:pPr>
            <a:r>
              <a:rPr lang="it-IT" sz="1200" dirty="0"/>
              <a:t>Class </a:t>
            </a:r>
            <a:r>
              <a:rPr lang="it-IT" sz="1200" dirty="0" err="1"/>
              <a:t>Diagram</a:t>
            </a:r>
            <a:r>
              <a:rPr lang="it-IT" sz="1200" dirty="0"/>
              <a:t>                                                                                                          pag. 5</a:t>
            </a:r>
          </a:p>
          <a:p>
            <a:pPr lvl="1"/>
            <a:r>
              <a:rPr lang="it-IT" sz="1200" dirty="0"/>
              <a:t>Activity </a:t>
            </a:r>
            <a:r>
              <a:rPr lang="it-IT" sz="1200" dirty="0" err="1"/>
              <a:t>Diagram</a:t>
            </a:r>
            <a:r>
              <a:rPr lang="it-IT" sz="1200" dirty="0"/>
              <a:t> – Accesso Sistema Utente                                               pag. 6</a:t>
            </a:r>
          </a:p>
          <a:p>
            <a:pPr lvl="1">
              <a:tabLst>
                <a:tab pos="4668838" algn="l"/>
              </a:tabLst>
            </a:pPr>
            <a:r>
              <a:rPr lang="it-IT" sz="1200" dirty="0"/>
              <a:t>Activity </a:t>
            </a:r>
            <a:r>
              <a:rPr lang="it-IT" sz="1200" dirty="0" err="1"/>
              <a:t>Diagram</a:t>
            </a:r>
            <a:r>
              <a:rPr lang="it-IT" sz="1200" dirty="0"/>
              <a:t> – Accesso Sistema Admin                                                pag. 7</a:t>
            </a:r>
          </a:p>
          <a:p>
            <a:pPr lvl="1"/>
            <a:r>
              <a:rPr lang="it-IT" sz="1200" dirty="0"/>
              <a:t>Activity </a:t>
            </a:r>
            <a:r>
              <a:rPr lang="it-IT" sz="1200" dirty="0" err="1"/>
              <a:t>Diagram</a:t>
            </a:r>
            <a:r>
              <a:rPr lang="it-IT" sz="1200" dirty="0"/>
              <a:t> – Inserimento Segnalazione                                           pag. 8</a:t>
            </a:r>
          </a:p>
          <a:p>
            <a:pPr lvl="1"/>
            <a:r>
              <a:rPr lang="it-IT" sz="1200" dirty="0"/>
              <a:t>Activity </a:t>
            </a:r>
            <a:r>
              <a:rPr lang="it-IT" sz="1200" dirty="0" err="1"/>
              <a:t>Diagram</a:t>
            </a:r>
            <a:r>
              <a:rPr lang="it-IT" sz="1200" dirty="0"/>
              <a:t> – Invio Notifica                                                                      pag. 9</a:t>
            </a:r>
          </a:p>
          <a:p>
            <a:pPr lvl="1">
              <a:tabLst>
                <a:tab pos="4668838" algn="l"/>
              </a:tabLst>
            </a:pPr>
            <a:r>
              <a:rPr lang="it-IT" sz="1200" dirty="0"/>
              <a:t>State </a:t>
            </a:r>
            <a:r>
              <a:rPr lang="it-IT" sz="1200" dirty="0" err="1"/>
              <a:t>Diagram</a:t>
            </a:r>
            <a:r>
              <a:rPr lang="it-IT" sz="1200" dirty="0"/>
              <a:t> – Segnalazione                                                                          pag. 10</a:t>
            </a:r>
          </a:p>
          <a:p>
            <a:pPr lvl="1"/>
            <a:r>
              <a:rPr lang="it-IT" sz="1200" dirty="0"/>
              <a:t>State </a:t>
            </a:r>
            <a:r>
              <a:rPr lang="it-IT" sz="1200" dirty="0" err="1"/>
              <a:t>Diagram</a:t>
            </a:r>
            <a:r>
              <a:rPr lang="it-IT" sz="1200" dirty="0"/>
              <a:t> – Centralina                                                                                 pag. 11</a:t>
            </a:r>
          </a:p>
          <a:p>
            <a:pPr lvl="1"/>
            <a:r>
              <a:rPr lang="it-IT" sz="1200" dirty="0" err="1"/>
              <a:t>Sequence</a:t>
            </a:r>
            <a:r>
              <a:rPr lang="it-IT" sz="1200" dirty="0"/>
              <a:t> </a:t>
            </a:r>
            <a:r>
              <a:rPr lang="it-IT" sz="1200" dirty="0" err="1"/>
              <a:t>Diagram</a:t>
            </a:r>
            <a:r>
              <a:rPr lang="it-IT" sz="1200" dirty="0"/>
              <a:t> –  Invio segnalazione                                                     pag. 12</a:t>
            </a:r>
          </a:p>
          <a:p>
            <a:pPr lvl="1">
              <a:tabLst>
                <a:tab pos="4668838" algn="l"/>
              </a:tabLst>
            </a:pPr>
            <a:r>
              <a:rPr lang="it-IT" sz="1200" dirty="0" err="1"/>
              <a:t>Sequence</a:t>
            </a:r>
            <a:r>
              <a:rPr lang="it-IT" sz="1200" dirty="0"/>
              <a:t> </a:t>
            </a:r>
            <a:r>
              <a:rPr lang="it-IT" sz="1200" dirty="0" err="1"/>
              <a:t>Diagram</a:t>
            </a:r>
            <a:r>
              <a:rPr lang="it-IT" sz="1200" dirty="0"/>
              <a:t> – Accesso Sistema Utente                                           pag. 13</a:t>
            </a:r>
          </a:p>
          <a:p>
            <a:pPr lvl="1">
              <a:tabLst>
                <a:tab pos="4668838" algn="l"/>
              </a:tabLst>
            </a:pPr>
            <a:r>
              <a:rPr lang="it-IT" sz="1200" dirty="0" err="1"/>
              <a:t>Sequence</a:t>
            </a:r>
            <a:r>
              <a:rPr lang="it-IT" sz="1200" dirty="0"/>
              <a:t> </a:t>
            </a:r>
            <a:r>
              <a:rPr lang="it-IT" sz="1200" dirty="0" err="1"/>
              <a:t>Diagram</a:t>
            </a:r>
            <a:r>
              <a:rPr lang="it-IT" sz="1200" dirty="0"/>
              <a:t> – Funzionamento Centralina                                      pag. 14</a:t>
            </a:r>
          </a:p>
          <a:p>
            <a:pPr lvl="1"/>
            <a:r>
              <a:rPr lang="it-IT" sz="1200" dirty="0"/>
              <a:t>Collaboration </a:t>
            </a:r>
            <a:r>
              <a:rPr lang="it-IT" sz="1200" dirty="0" err="1"/>
              <a:t>Diagram</a:t>
            </a:r>
            <a:r>
              <a:rPr lang="it-IT" sz="1200" dirty="0"/>
              <a:t> – Interazione Notifica                                            pag. 15</a:t>
            </a:r>
          </a:p>
          <a:p>
            <a:pPr lvl="1"/>
            <a:r>
              <a:rPr lang="it-IT" sz="1200" dirty="0"/>
              <a:t>Object </a:t>
            </a:r>
            <a:r>
              <a:rPr lang="it-IT" sz="1200" dirty="0" err="1"/>
              <a:t>Diagram</a:t>
            </a:r>
            <a:r>
              <a:rPr lang="it-IT" sz="1200" dirty="0"/>
              <a:t> –  Aggiornamento Centralina                                           pag. 16</a:t>
            </a:r>
          </a:p>
          <a:p>
            <a:pPr lvl="1"/>
            <a:r>
              <a:rPr lang="it-IT" sz="1200" dirty="0"/>
              <a:t>Object </a:t>
            </a:r>
            <a:r>
              <a:rPr lang="it-IT" sz="1200" dirty="0" err="1"/>
              <a:t>Diagram</a:t>
            </a:r>
            <a:r>
              <a:rPr lang="it-IT" sz="1200" dirty="0"/>
              <a:t> – Applicazione                                                                         pag. 17</a:t>
            </a:r>
          </a:p>
          <a:p>
            <a:pPr lvl="1"/>
            <a:r>
              <a:rPr lang="it-IT" sz="1200" dirty="0"/>
              <a:t>Component </a:t>
            </a:r>
            <a:r>
              <a:rPr lang="it-IT" sz="1200" dirty="0" err="1"/>
              <a:t>Diagram</a:t>
            </a:r>
            <a:r>
              <a:rPr lang="it-IT" sz="1200" dirty="0"/>
              <a:t>                                                                                             pag. 18</a:t>
            </a:r>
          </a:p>
          <a:p>
            <a:pPr lvl="1">
              <a:tabLst>
                <a:tab pos="4668838" algn="l"/>
              </a:tabLst>
            </a:pPr>
            <a:r>
              <a:rPr lang="it-IT" sz="1200" dirty="0"/>
              <a:t>Deployment </a:t>
            </a:r>
            <a:r>
              <a:rPr lang="it-IT" sz="1200" dirty="0" err="1"/>
              <a:t>Diagram</a:t>
            </a:r>
            <a:r>
              <a:rPr lang="it-IT" sz="1200" dirty="0"/>
              <a:t>                                                                                            pag. 19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C13445-36D0-414C-B187-497299EC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5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F916E0-4343-4DC7-B5C6-F1D7441A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325" y="606835"/>
            <a:ext cx="3618831" cy="858252"/>
          </a:xfrm>
        </p:spPr>
        <p:txBody>
          <a:bodyPr>
            <a:normAutofit fontScale="90000"/>
          </a:bodyPr>
          <a:lstStyle/>
          <a:p>
            <a:r>
              <a:rPr lang="it-IT" sz="4900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2771D9-06EB-486D-8609-8027106EB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324" y="1251284"/>
            <a:ext cx="5778500" cy="1203158"/>
          </a:xfrm>
        </p:spPr>
        <p:txBody>
          <a:bodyPr/>
          <a:lstStyle/>
          <a:p>
            <a:pPr marL="0" indent="0">
              <a:buNone/>
            </a:pPr>
            <a:r>
              <a:rPr lang="it-IT" b="1" u="sng" dirty="0">
                <a:solidFill>
                  <a:schemeClr val="accent1">
                    <a:lumMod val="75000"/>
                  </a:schemeClr>
                </a:solidFill>
              </a:rPr>
              <a:t>Fasi di lavoro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FBB70D3-28AE-44D9-825D-00F767C6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18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CE6E69-3E56-44C2-8A9D-C6556C71D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501317"/>
            <a:ext cx="2379579" cy="1086852"/>
          </a:xfrm>
        </p:spPr>
        <p:txBody>
          <a:bodyPr/>
          <a:lstStyle/>
          <a:p>
            <a:r>
              <a:rPr lang="it-IT" sz="4400" dirty="0" err="1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Uml</a:t>
            </a:r>
            <a:endParaRPr lang="it-IT" sz="4400" dirty="0">
              <a:solidFill>
                <a:schemeClr val="accent1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079F54-2F01-4539-A5F7-5E0882239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1" y="1395663"/>
            <a:ext cx="5778500" cy="768776"/>
          </a:xfrm>
        </p:spPr>
        <p:txBody>
          <a:bodyPr/>
          <a:lstStyle/>
          <a:p>
            <a:pPr marL="0" indent="0">
              <a:buNone/>
            </a:pPr>
            <a:r>
              <a:rPr lang="it-IT" b="1" u="sng" dirty="0" err="1">
                <a:solidFill>
                  <a:schemeClr val="accent1">
                    <a:lumMod val="75000"/>
                  </a:schemeClr>
                </a:solidFill>
              </a:rPr>
              <a:t>UseCase</a:t>
            </a:r>
            <a:r>
              <a:rPr lang="it-IT" b="1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b="1" u="sng" dirty="0" err="1">
                <a:solidFill>
                  <a:schemeClr val="accent1">
                    <a:lumMod val="75000"/>
                  </a:schemeClr>
                </a:solidFill>
              </a:rPr>
              <a:t>Diagram</a:t>
            </a:r>
            <a:endParaRPr lang="it-IT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78EAFD-8ED7-4153-8186-7766648F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Immagine 5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5DFBA404-657C-4E03-83AE-3DA3D1648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21" y="2301271"/>
            <a:ext cx="6265779" cy="372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2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E55366-5E45-4D84-909C-519C8525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095ADD-CAB0-4B98-995C-A5BED4C56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5B7231E-DA4B-4F89-BA06-98A45BD7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4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92287A-E7BD-415C-9607-EACA3135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9" y="241997"/>
            <a:ext cx="4831687" cy="1038725"/>
          </a:xfrm>
        </p:spPr>
        <p:txBody>
          <a:bodyPr/>
          <a:lstStyle/>
          <a:p>
            <a:r>
              <a:rPr lang="it-IT" sz="1800" b="1" u="sng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Activity </a:t>
            </a:r>
            <a:r>
              <a:rPr lang="it-IT" sz="1800" b="1" u="sng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Diagram</a:t>
            </a:r>
            <a:r>
              <a:rPr lang="it-IT" sz="1800" b="1" u="sng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– Accesso Sistema Utente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BF55013-8F24-45DC-9F07-E330F071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Immagine 5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798773E2-1BEC-4E35-ADDF-B6512B548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99" y="1146412"/>
            <a:ext cx="6151744" cy="500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22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174C16B-E280-4BBE-BB7A-0114F9B6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8AB8D222-16AE-43D1-A70D-A0EDE26211D1}"/>
              </a:ext>
            </a:extLst>
          </p:cNvPr>
          <p:cNvSpPr txBox="1">
            <a:spLocks/>
          </p:cNvSpPr>
          <p:nvPr/>
        </p:nvSpPr>
        <p:spPr>
          <a:xfrm>
            <a:off x="736599" y="241997"/>
            <a:ext cx="4831687" cy="10387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1800" b="1" u="sng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Activity </a:t>
            </a:r>
            <a:r>
              <a:rPr lang="it-IT" sz="1800" b="1" u="sng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Diagram</a:t>
            </a:r>
            <a:r>
              <a:rPr lang="it-IT" sz="1800" b="1" u="sng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– Accesso Sistema Admin</a:t>
            </a:r>
          </a:p>
        </p:txBody>
      </p:sp>
      <p:pic>
        <p:nvPicPr>
          <p:cNvPr id="7" name="Immagine 6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031AD752-67EF-4E74-8197-5CD75AAC1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76" y="2986355"/>
            <a:ext cx="6293323" cy="300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5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CE212F03-4C12-400E-907B-EB72321AC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599" y="1108154"/>
            <a:ext cx="5978100" cy="5168566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9BFC07-39A5-4285-8693-45046191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89C40444-6FB9-4828-98CD-F199FBD433DA}"/>
              </a:ext>
            </a:extLst>
          </p:cNvPr>
          <p:cNvSpPr txBox="1">
            <a:spLocks/>
          </p:cNvSpPr>
          <p:nvPr/>
        </p:nvSpPr>
        <p:spPr>
          <a:xfrm>
            <a:off x="736599" y="241997"/>
            <a:ext cx="4831687" cy="10387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1800" b="1" u="sng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Activity </a:t>
            </a:r>
            <a:r>
              <a:rPr lang="it-IT" sz="1800" b="1" u="sng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Diagram</a:t>
            </a:r>
            <a:r>
              <a:rPr lang="it-IT" sz="1800" b="1" u="sng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– Inserimento segnalazione</a:t>
            </a:r>
          </a:p>
        </p:txBody>
      </p:sp>
    </p:spTree>
    <p:extLst>
      <p:ext uri="{BB962C8B-B14F-4D97-AF65-F5344CB8AC3E}">
        <p14:creationId xmlns:p14="http://schemas.microsoft.com/office/powerpoint/2010/main" val="1146424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C4CB29EA-F49E-4B7F-B99B-B01874C92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599" y="1280722"/>
            <a:ext cx="6121401" cy="5248116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7564B0-E0B1-4E9C-9D6B-6C33AFBF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82CF4CFB-37ED-48BA-9950-D75CD5B2F63A}"/>
              </a:ext>
            </a:extLst>
          </p:cNvPr>
          <p:cNvSpPr txBox="1">
            <a:spLocks/>
          </p:cNvSpPr>
          <p:nvPr/>
        </p:nvSpPr>
        <p:spPr>
          <a:xfrm>
            <a:off x="736599" y="241997"/>
            <a:ext cx="4831687" cy="10387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1800" b="1" u="sng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Activity </a:t>
            </a:r>
            <a:r>
              <a:rPr lang="it-IT" sz="1800" b="1" u="sng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Diagram</a:t>
            </a:r>
            <a:r>
              <a:rPr lang="it-IT" sz="1800" b="1" u="sng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– Invio notifica</a:t>
            </a:r>
          </a:p>
        </p:txBody>
      </p:sp>
    </p:spTree>
    <p:extLst>
      <p:ext uri="{BB962C8B-B14F-4D97-AF65-F5344CB8AC3E}">
        <p14:creationId xmlns:p14="http://schemas.microsoft.com/office/powerpoint/2010/main" val="1141663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ersonalizzato 1">
      <a:dk1>
        <a:sysClr val="windowText" lastClr="000000"/>
      </a:dk1>
      <a:lt1>
        <a:sysClr val="window" lastClr="FFFFFF"/>
      </a:lt1>
      <a:dk2>
        <a:srgbClr val="212121"/>
      </a:dk2>
      <a:lt2>
        <a:srgbClr val="FFFFFF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Parallasse</Template>
  <TotalTime>129</TotalTime>
  <Words>77</Words>
  <Application>Microsoft Office PowerPoint</Application>
  <PresentationFormat>Presentazione su schermo (4:3)</PresentationFormat>
  <Paragraphs>54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Berlin Sans FB Demi</vt:lpstr>
      <vt:lpstr>Calibri</vt:lpstr>
      <vt:lpstr>Corbel</vt:lpstr>
      <vt:lpstr>Parallasse</vt:lpstr>
      <vt:lpstr>Traffic monitor</vt:lpstr>
      <vt:lpstr>Indice</vt:lpstr>
      <vt:lpstr>Introduzione</vt:lpstr>
      <vt:lpstr>Uml</vt:lpstr>
      <vt:lpstr>Presentazione standard di PowerPoint</vt:lpstr>
      <vt:lpstr>Activity Diagram – Accesso Sistema Utente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monitor</dc:title>
  <dc:creator>Sara Mazzoleni</dc:creator>
  <cp:lastModifiedBy>Sara Mazzoleni</cp:lastModifiedBy>
  <cp:revision>15</cp:revision>
  <dcterms:created xsi:type="dcterms:W3CDTF">2018-11-19T08:54:14Z</dcterms:created>
  <dcterms:modified xsi:type="dcterms:W3CDTF">2018-11-19T11:04:10Z</dcterms:modified>
</cp:coreProperties>
</file>