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sldIdLst>
    <p:sldId id="256" r:id="rId2"/>
    <p:sldId id="257" r:id="rId3"/>
    <p:sldId id="259" r:id="rId4"/>
    <p:sldId id="260" r:id="rId5"/>
    <p:sldId id="261" r:id="rId6"/>
    <p:sldId id="262" r:id="rId7"/>
    <p:sldId id="263" r:id="rId8"/>
    <p:sldId id="264" r:id="rId9"/>
    <p:sldId id="270" r:id="rId10"/>
    <p:sldId id="272" r:id="rId11"/>
    <p:sldId id="274" r:id="rId12"/>
    <p:sldId id="273" r:id="rId13"/>
    <p:sldId id="271" r:id="rId14"/>
    <p:sldId id="268" r:id="rId15"/>
    <p:sldId id="269" r:id="rId16"/>
    <p:sldId id="267" r:id="rId17"/>
    <p:sldId id="266" r:id="rId18"/>
    <p:sldId id="265" r:id="rId19"/>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22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EAED-6355-4E57-A46E-EFA6F59E0D79}" type="datetimeFigureOut">
              <a:rPr lang="it-IT" smtClean="0"/>
              <a:t>26/11/2018</a:t>
            </a:fld>
            <a:endParaRPr lang="it-IT"/>
          </a:p>
        </p:txBody>
      </p:sp>
      <p:sp>
        <p:nvSpPr>
          <p:cNvPr id="4" name="Segnaposto immagin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ECEE-3150-4073-BAA4-8665ED8D5A7A}" type="slidenum">
              <a:rPr lang="it-IT" smtClean="0"/>
              <a:t>‹N›</a:t>
            </a:fld>
            <a:endParaRPr lang="it-IT"/>
          </a:p>
        </p:txBody>
      </p:sp>
    </p:spTree>
    <p:extLst>
      <p:ext uri="{BB962C8B-B14F-4D97-AF65-F5344CB8AC3E}">
        <p14:creationId xmlns:p14="http://schemas.microsoft.com/office/powerpoint/2010/main" val="131726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25" name="Group 24"/>
          <p:cNvGrpSpPr/>
          <p:nvPr/>
        </p:nvGrpSpPr>
        <p:grpSpPr>
          <a:xfrm>
            <a:off x="152400" y="1"/>
            <a:ext cx="2833688" cy="9144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219202"/>
            <a:ext cx="5210345" cy="4651021"/>
          </a:xfrm>
        </p:spPr>
        <p:txBody>
          <a:bodyPr anchor="b">
            <a:normAutofit/>
          </a:bodyPr>
          <a:lstStyle>
            <a:lvl1pPr algn="r">
              <a:defRPr sz="405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193179" y="5870222"/>
            <a:ext cx="4321922" cy="1819375"/>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494330" y="8156449"/>
            <a:ext cx="643105" cy="486833"/>
          </a:xfrm>
        </p:spPr>
        <p:txBody>
          <a:bodyPr/>
          <a:lstStyle/>
          <a:p>
            <a:fld id="{7215A769-B46F-418E-B4B0-000BB3830E49}" type="datetime1">
              <a:rPr lang="en-US" smtClean="0"/>
              <a:t>11/26/2018</a:t>
            </a:fld>
            <a:endParaRPr lang="en-US" dirty="0"/>
          </a:p>
        </p:txBody>
      </p:sp>
      <p:sp>
        <p:nvSpPr>
          <p:cNvPr id="5" name="Footer Placeholder 4"/>
          <p:cNvSpPr>
            <a:spLocks noGrp="1"/>
          </p:cNvSpPr>
          <p:nvPr>
            <p:ph type="ftr" sz="quarter" idx="11"/>
          </p:nvPr>
        </p:nvSpPr>
        <p:spPr>
          <a:xfrm>
            <a:off x="2717800" y="8156449"/>
            <a:ext cx="2707079" cy="486833"/>
          </a:xfrm>
        </p:spPr>
        <p:txBody>
          <a:bodyPr/>
          <a:lstStyle/>
          <a:p>
            <a:endParaRPr lang="en-US" dirty="0"/>
          </a:p>
        </p:txBody>
      </p:sp>
      <p:sp>
        <p:nvSpPr>
          <p:cNvPr id="6" name="Slide Number Placeholder 5"/>
          <p:cNvSpPr>
            <a:spLocks noGrp="1"/>
          </p:cNvSpPr>
          <p:nvPr>
            <p:ph type="sldNum" sz="quarter" idx="12"/>
          </p:nvPr>
        </p:nvSpPr>
        <p:spPr>
          <a:xfrm>
            <a:off x="6206490" y="8156449"/>
            <a:ext cx="308610" cy="486833"/>
          </a:xfrm>
        </p:spPr>
        <p:txBody>
          <a:bodyPr/>
          <a:lstStyle/>
          <a:p>
            <a:fld id="{8A7A6979-0714-4377-B894-6BE4C2D6E202}" type="slidenum">
              <a:rPr lang="en-US" smtClean="0"/>
              <a:pPr/>
              <a:t>‹N›</a:t>
            </a:fld>
            <a:endParaRPr lang="en-US" dirty="0"/>
          </a:p>
        </p:txBody>
      </p:sp>
      <p:sp>
        <p:nvSpPr>
          <p:cNvPr id="23" name="Freeform 12"/>
          <p:cNvSpPr/>
          <p:nvPr/>
        </p:nvSpPr>
        <p:spPr bwMode="auto">
          <a:xfrm>
            <a:off x="152400" y="5029200"/>
            <a:ext cx="271463" cy="120651"/>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20291" y="5156201"/>
            <a:ext cx="46435" cy="107951"/>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9144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6310487"/>
            <a:ext cx="5636993" cy="755651"/>
          </a:xfrm>
        </p:spPr>
        <p:txBody>
          <a:bodyPr anchor="b">
            <a:normAutofit/>
          </a:bodyPr>
          <a:lstStyle>
            <a:lvl1pPr algn="ctr">
              <a:defRPr sz="18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42482" y="1242816"/>
            <a:ext cx="4628299" cy="42199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5143" y="7066137"/>
            <a:ext cx="5636993" cy="658283"/>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0AEEBBA-3AFE-47FE-9CED-1469CEBBD27F}"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4651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0"/>
            <a:ext cx="5636993" cy="4064000"/>
          </a:xfrm>
        </p:spPr>
        <p:txBody>
          <a:bodyPr anchor="ctr">
            <a:normAutofit/>
          </a:bodyPr>
          <a:lstStyle>
            <a:lvl1pPr algn="ct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5791200"/>
            <a:ext cx="5636994"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834BA3A-37F0-4382-A602-963897123E68}"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95396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98676" y="4571999"/>
            <a:ext cx="4973346" cy="508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835143" y="5791200"/>
            <a:ext cx="5636993" cy="19304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1CD3BC8F-92B9-46A0-B8E5-131658FA36A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5188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5144" y="4411441"/>
            <a:ext cx="5636992" cy="1958400"/>
          </a:xfrm>
        </p:spPr>
        <p:txBody>
          <a:bodyPr anchor="b">
            <a:normAutofit/>
          </a:bodyPr>
          <a:lstStyle>
            <a:lvl1pPr algn="r">
              <a:defRPr sz="2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5143" y="6369841"/>
            <a:ext cx="5636993"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094E97B-F61D-4AB9-9D2F-3AA80A946C9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7874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727066" y="1150698"/>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3759199"/>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14402"/>
            <a:ext cx="5230586" cy="3657599"/>
          </a:xfrm>
        </p:spPr>
        <p:txBody>
          <a:bodyPr anchor="ctr">
            <a:normAutofit/>
          </a:bodyPr>
          <a:lstStyle>
            <a:lvl1pPr algn="ctr">
              <a:defRPr sz="24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835144" y="5181600"/>
            <a:ext cx="5636993" cy="11853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6366933"/>
            <a:ext cx="5636993" cy="1354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64E8360-D18D-4713-8492-9988CDD53C4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126636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35144" y="914402"/>
            <a:ext cx="5636993" cy="3636433"/>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835143" y="4673600"/>
            <a:ext cx="5636994" cy="11176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835143" y="5791200"/>
            <a:ext cx="5636994" cy="19304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CF43D48-F104-49A2-88E1-98DDA5D10666}"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184956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0569339-396F-462F-8550-192A2A5C03DB}"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42714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14400"/>
            <a:ext cx="996092" cy="6807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5143" y="914400"/>
            <a:ext cx="4512280" cy="68072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DA71DF3-3351-4B57-AC58-97B8ED6B6A72}"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3109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736600" y="609601"/>
            <a:ext cx="5778500" cy="26416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736600" y="3556000"/>
            <a:ext cx="5778500" cy="444375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5508247" y="8144232"/>
            <a:ext cx="643105" cy="486833"/>
          </a:xfrm>
        </p:spPr>
        <p:txBody>
          <a:bodyPr/>
          <a:lstStyle/>
          <a:p>
            <a:fld id="{87CFAE49-6AA4-4F5B-9A1A-778A417712E9}" type="datetime1">
              <a:rPr lang="en-US" smtClean="0"/>
              <a:t>11/26/2018</a:t>
            </a:fld>
            <a:endParaRPr lang="en-US" dirty="0"/>
          </a:p>
        </p:txBody>
      </p:sp>
      <p:sp>
        <p:nvSpPr>
          <p:cNvPr id="5" name="Footer Placeholder 4"/>
          <p:cNvSpPr>
            <a:spLocks noGrp="1"/>
          </p:cNvSpPr>
          <p:nvPr>
            <p:ph type="ftr" sz="quarter" idx="11"/>
          </p:nvPr>
        </p:nvSpPr>
        <p:spPr>
          <a:xfrm>
            <a:off x="1479486" y="8144232"/>
            <a:ext cx="3985888" cy="486833"/>
          </a:xfrm>
        </p:spPr>
        <p:txBody>
          <a:bodyPr/>
          <a:lstStyle/>
          <a:p>
            <a:endParaRPr lang="en-US" dirty="0"/>
          </a:p>
        </p:txBody>
      </p:sp>
      <p:sp>
        <p:nvSpPr>
          <p:cNvPr id="6" name="Slide Number Placeholder 5"/>
          <p:cNvSpPr>
            <a:spLocks noGrp="1"/>
          </p:cNvSpPr>
          <p:nvPr>
            <p:ph type="sldNum" sz="quarter" idx="12"/>
          </p:nvPr>
        </p:nvSpPr>
        <p:spPr>
          <a:xfrm>
            <a:off x="6194226" y="8144232"/>
            <a:ext cx="320875"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5813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490247" y="3555998"/>
            <a:ext cx="5024854" cy="3146761"/>
          </a:xfrm>
        </p:spPr>
        <p:txBody>
          <a:bodyPr anchor="b"/>
          <a:lstStyle>
            <a:lvl1pPr algn="r">
              <a:defRPr sz="3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90248" y="6702760"/>
            <a:ext cx="5024852" cy="11472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6F6B1F7-9270-405D-A566-67E5C2DEBDE4}" type="datetime1">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204988" y="8154761"/>
            <a:ext cx="310112" cy="486833"/>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44349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736600" y="914402"/>
            <a:ext cx="5778500" cy="23367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736600" y="3556000"/>
            <a:ext cx="2804922" cy="449156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710178" y="3556000"/>
            <a:ext cx="2804922" cy="446243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18F398B-364A-4BF6-8731-E2F257C82413}"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630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7111" y="3544711"/>
            <a:ext cx="2592218"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Content Placeholder 3"/>
          <p:cNvSpPr>
            <a:spLocks noGrp="1"/>
          </p:cNvSpPr>
          <p:nvPr>
            <p:ph sz="half" idx="2"/>
          </p:nvPr>
        </p:nvSpPr>
        <p:spPr>
          <a:xfrm>
            <a:off x="835142"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71282" y="3556000"/>
            <a:ext cx="2600855" cy="768349"/>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Content Placeholder 5"/>
          <p:cNvSpPr>
            <a:spLocks noGrp="1"/>
          </p:cNvSpPr>
          <p:nvPr>
            <p:ph sz="quarter" idx="4"/>
          </p:nvPr>
        </p:nvSpPr>
        <p:spPr>
          <a:xfrm>
            <a:off x="3717950" y="4447115"/>
            <a:ext cx="2754186" cy="355367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3941B62-6A28-41EC-B7F5-564A403D05E6}" type="datetime1">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295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AD2601A-7ADD-471D-B3AE-63E5CD871A8B}" type="datetime1">
              <a:rPr lang="en-US" smtClean="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981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4F9ED-EDE3-4F62-A1F2-EFEFB6815A44}" type="datetime1">
              <a:rPr lang="en-US" smtClean="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3719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5143" y="2133600"/>
            <a:ext cx="1996901" cy="1828800"/>
          </a:xfrm>
        </p:spPr>
        <p:txBody>
          <a:bodyPr anchor="b">
            <a:normAutofit/>
          </a:bodyPr>
          <a:lstStyle>
            <a:lvl1pPr algn="ctr">
              <a:defRPr sz="18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60665" y="914401"/>
            <a:ext cx="3511472" cy="68072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5143" y="3962400"/>
            <a:ext cx="1996901" cy="2438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F4D5B0E-BD6A-4B07-8BB6-42047C14676B}"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005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4250" y="2336799"/>
            <a:ext cx="3053009" cy="1828800"/>
          </a:xfrm>
        </p:spPr>
        <p:txBody>
          <a:bodyPr anchor="b">
            <a:normAutofit/>
          </a:bodyPr>
          <a:lstStyle>
            <a:lvl1pPr algn="ctr">
              <a:defRPr sz="21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4273122" y="1219200"/>
            <a:ext cx="1846028" cy="6096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4250" y="4165599"/>
            <a:ext cx="3053009" cy="24384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D6AA3A3-23E3-4CB5-901D-7B49AD7F494A}" type="datetime1">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03080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144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09601"/>
            <a:ext cx="5778500" cy="2641600"/>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736600" y="3556001"/>
            <a:ext cx="5778500" cy="4475993"/>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519010" y="8154761"/>
            <a:ext cx="643105"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AF24D58-7B52-4E85-85BE-788FE5791546}" type="datetime1">
              <a:rPr lang="en-US" smtClean="0"/>
              <a:t>11/26/2018</a:t>
            </a:fld>
            <a:endParaRPr lang="en-US" dirty="0"/>
          </a:p>
        </p:txBody>
      </p:sp>
      <p:sp>
        <p:nvSpPr>
          <p:cNvPr id="5" name="Footer Placeholder 4"/>
          <p:cNvSpPr>
            <a:spLocks noGrp="1"/>
          </p:cNvSpPr>
          <p:nvPr>
            <p:ph type="ftr" sz="quarter" idx="3"/>
          </p:nvPr>
        </p:nvSpPr>
        <p:spPr>
          <a:xfrm>
            <a:off x="1490248" y="8154761"/>
            <a:ext cx="3985888" cy="486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6204988" y="8154761"/>
            <a:ext cx="310112" cy="486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6274587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B30CF7-AF48-43A3-B0AF-0F6EA53DB1E0}"/>
              </a:ext>
            </a:extLst>
          </p:cNvPr>
          <p:cNvSpPr>
            <a:spLocks noGrp="1"/>
          </p:cNvSpPr>
          <p:nvPr>
            <p:ph type="ctrTitle"/>
          </p:nvPr>
        </p:nvSpPr>
        <p:spPr>
          <a:xfrm>
            <a:off x="258418" y="3188784"/>
            <a:ext cx="5998265" cy="1406408"/>
          </a:xfrm>
        </p:spPr>
        <p:txBody>
          <a:bodyPr>
            <a:normAutofit/>
          </a:bodyPr>
          <a:lstStyle/>
          <a:p>
            <a:r>
              <a:rPr lang="it-IT" sz="5400" dirty="0" err="1">
                <a:solidFill>
                  <a:schemeClr val="accent1">
                    <a:lumMod val="75000"/>
                  </a:schemeClr>
                </a:solidFill>
                <a:latin typeface="Berlin Sans FB Demi" panose="020E0802020502020306" pitchFamily="34" charset="0"/>
              </a:rPr>
              <a:t>Traffic</a:t>
            </a:r>
            <a:r>
              <a:rPr lang="it-IT" sz="5400" dirty="0">
                <a:latin typeface="Berlin Sans FB Demi" panose="020E0802020502020306" pitchFamily="34" charset="0"/>
              </a:rPr>
              <a:t> monitor</a:t>
            </a:r>
          </a:p>
        </p:txBody>
      </p:sp>
      <p:sp>
        <p:nvSpPr>
          <p:cNvPr id="3" name="Sottotitolo 2">
            <a:extLst>
              <a:ext uri="{FF2B5EF4-FFF2-40B4-BE49-F238E27FC236}">
                <a16:creationId xmlns:a16="http://schemas.microsoft.com/office/drawing/2014/main" id="{9539C946-2B6E-43E7-B033-F3EBE62FF83F}"/>
              </a:ext>
            </a:extLst>
          </p:cNvPr>
          <p:cNvSpPr>
            <a:spLocks noGrp="1"/>
          </p:cNvSpPr>
          <p:nvPr>
            <p:ph type="subTitle" idx="1"/>
          </p:nvPr>
        </p:nvSpPr>
        <p:spPr>
          <a:xfrm>
            <a:off x="2536078" y="7737592"/>
            <a:ext cx="4321922" cy="1406408"/>
          </a:xfrm>
        </p:spPr>
        <p:txBody>
          <a:bodyPr/>
          <a:lstStyle/>
          <a:p>
            <a:r>
              <a:rPr lang="it-IT" dirty="0"/>
              <a:t>Ingegneria del software 2018/2019</a:t>
            </a:r>
          </a:p>
          <a:p>
            <a:br>
              <a:rPr lang="it-IT" dirty="0"/>
            </a:br>
            <a:r>
              <a:rPr lang="it-IT" dirty="0"/>
              <a:t>Mazzoleni Sara</a:t>
            </a:r>
            <a:br>
              <a:rPr lang="it-IT" dirty="0"/>
            </a:br>
            <a:r>
              <a:rPr lang="it-IT" dirty="0" err="1"/>
              <a:t>Megler</a:t>
            </a:r>
            <a:r>
              <a:rPr lang="it-IT" dirty="0"/>
              <a:t> Federico</a:t>
            </a:r>
            <a:br>
              <a:rPr lang="it-IT" dirty="0"/>
            </a:br>
            <a:r>
              <a:rPr lang="it-IT" dirty="0"/>
              <a:t>Paone Angelo</a:t>
            </a:r>
          </a:p>
          <a:p>
            <a:endParaRPr lang="it-IT" dirty="0"/>
          </a:p>
        </p:txBody>
      </p:sp>
      <p:sp>
        <p:nvSpPr>
          <p:cNvPr id="4" name="CasellaDiTesto 3">
            <a:extLst>
              <a:ext uri="{FF2B5EF4-FFF2-40B4-BE49-F238E27FC236}">
                <a16:creationId xmlns:a16="http://schemas.microsoft.com/office/drawing/2014/main" id="{88AC6224-DCB6-4223-AED2-98DCE0D74F8D}"/>
              </a:ext>
            </a:extLst>
          </p:cNvPr>
          <p:cNvSpPr txBox="1"/>
          <p:nvPr/>
        </p:nvSpPr>
        <p:spPr>
          <a:xfrm>
            <a:off x="5365158" y="150436"/>
            <a:ext cx="1349728" cy="369332"/>
          </a:xfrm>
          <a:prstGeom prst="rect">
            <a:avLst/>
          </a:prstGeom>
          <a:noFill/>
        </p:spPr>
        <p:txBody>
          <a:bodyPr wrap="none" rtlCol="0">
            <a:spAutoFit/>
          </a:bodyPr>
          <a:lstStyle/>
          <a:p>
            <a:r>
              <a:rPr lang="it-IT" dirty="0"/>
              <a:t>Design UML</a:t>
            </a:r>
          </a:p>
        </p:txBody>
      </p:sp>
      <p:sp>
        <p:nvSpPr>
          <p:cNvPr id="5" name="Segnaposto numero diapositiva 4">
            <a:extLst>
              <a:ext uri="{FF2B5EF4-FFF2-40B4-BE49-F238E27FC236}">
                <a16:creationId xmlns:a16="http://schemas.microsoft.com/office/drawing/2014/main" id="{247D6F84-79B9-4040-B981-8C8E1BC8D2E7}"/>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2106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F2EFB16-5C3E-40F0-A138-A2EEA0F64E3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5" name="Titolo 1">
            <a:extLst>
              <a:ext uri="{FF2B5EF4-FFF2-40B4-BE49-F238E27FC236}">
                <a16:creationId xmlns:a16="http://schemas.microsoft.com/office/drawing/2014/main" id="{0DD09D64-4FB8-42D1-A89F-6CD4AE4274D2}"/>
              </a:ext>
            </a:extLst>
          </p:cNvPr>
          <p:cNvSpPr txBox="1">
            <a:spLocks/>
          </p:cNvSpPr>
          <p:nvPr/>
        </p:nvSpPr>
        <p:spPr>
          <a:xfrm>
            <a:off x="-225927" y="30616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Component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6DDED40B-B103-48DB-88C5-D7115CBDCA33}"/>
              </a:ext>
            </a:extLst>
          </p:cNvPr>
          <p:cNvPicPr>
            <a:picLocks noChangeAspect="1"/>
          </p:cNvPicPr>
          <p:nvPr/>
        </p:nvPicPr>
        <p:blipFill>
          <a:blip r:embed="rId2"/>
          <a:stretch>
            <a:fillRect/>
          </a:stretch>
        </p:blipFill>
        <p:spPr>
          <a:xfrm>
            <a:off x="579505" y="2573056"/>
            <a:ext cx="6278495" cy="3531050"/>
          </a:xfrm>
          <a:prstGeom prst="rect">
            <a:avLst/>
          </a:prstGeom>
        </p:spPr>
      </p:pic>
      <p:sp>
        <p:nvSpPr>
          <p:cNvPr id="2" name="CasellaDiTesto 1">
            <a:extLst>
              <a:ext uri="{FF2B5EF4-FFF2-40B4-BE49-F238E27FC236}">
                <a16:creationId xmlns:a16="http://schemas.microsoft.com/office/drawing/2014/main" id="{4A6D863B-620E-4AF5-9627-D44C019AA46D}"/>
              </a:ext>
            </a:extLst>
          </p:cNvPr>
          <p:cNvSpPr txBox="1"/>
          <p:nvPr/>
        </p:nvSpPr>
        <p:spPr>
          <a:xfrm>
            <a:off x="821094" y="933060"/>
            <a:ext cx="5878285" cy="1477328"/>
          </a:xfrm>
          <a:prstGeom prst="rect">
            <a:avLst/>
          </a:prstGeom>
          <a:noFill/>
        </p:spPr>
        <p:txBody>
          <a:bodyPr wrap="square" rtlCol="0">
            <a:spAutoFit/>
          </a:bodyPr>
          <a:lstStyle/>
          <a:p>
            <a:pPr algn="just"/>
            <a:r>
              <a:rPr lang="it-IT" dirty="0"/>
              <a:t>Abbiamo diviso il sistema centrale in più sottosistemi che si dividono i compiti per la gestione dell’ecosistema.</a:t>
            </a:r>
            <a:br>
              <a:rPr lang="it-IT" dirty="0"/>
            </a:br>
            <a:r>
              <a:rPr lang="it-IT" dirty="0"/>
              <a:t>Tramite questo diagramma delle componenti descriviamo le relazioni tra i vari sottosistemi e le interfacce che le permettano. </a:t>
            </a:r>
          </a:p>
        </p:txBody>
      </p:sp>
    </p:spTree>
    <p:extLst>
      <p:ext uri="{BB962C8B-B14F-4D97-AF65-F5344CB8AC3E}">
        <p14:creationId xmlns:p14="http://schemas.microsoft.com/office/powerpoint/2010/main" val="261578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4D92FF7-3E38-4739-B880-92B1522E81F8}"/>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5" name="Titolo 1">
            <a:extLst>
              <a:ext uri="{FF2B5EF4-FFF2-40B4-BE49-F238E27FC236}">
                <a16:creationId xmlns:a16="http://schemas.microsoft.com/office/drawing/2014/main" id="{09E1F7C3-15A6-48C6-BC1E-6609C6609E06}"/>
              </a:ext>
            </a:extLst>
          </p:cNvPr>
          <p:cNvSpPr txBox="1">
            <a:spLocks/>
          </p:cNvSpPr>
          <p:nvPr/>
        </p:nvSpPr>
        <p:spPr>
          <a:xfrm>
            <a:off x="0"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Deployment </a:t>
            </a:r>
            <a:r>
              <a:rPr lang="it-IT" sz="1800" b="1" u="sng" dirty="0" err="1">
                <a:solidFill>
                  <a:schemeClr val="accent1">
                    <a:lumMod val="75000"/>
                  </a:schemeClr>
                </a:solidFill>
                <a:latin typeface="+mn-lt"/>
                <a:ea typeface="+mn-ea"/>
                <a:cs typeface="+mn-cs"/>
              </a:rPr>
              <a:t>Diagram</a:t>
            </a:r>
            <a:endParaRPr lang="it-IT" sz="1800" b="1" u="sng" dirty="0">
              <a:solidFill>
                <a:schemeClr val="accent1">
                  <a:lumMod val="75000"/>
                </a:schemeClr>
              </a:solidFill>
              <a:latin typeface="+mn-lt"/>
              <a:ea typeface="+mn-ea"/>
              <a:cs typeface="+mn-cs"/>
            </a:endParaRPr>
          </a:p>
          <a:p>
            <a:endParaRPr lang="it-IT" sz="1800" b="1" u="sng" dirty="0">
              <a:solidFill>
                <a:schemeClr val="accent1">
                  <a:lumMod val="75000"/>
                </a:schemeClr>
              </a:solidFill>
              <a:latin typeface="+mn-lt"/>
              <a:ea typeface="+mn-ea"/>
              <a:cs typeface="+mn-cs"/>
            </a:endParaRPr>
          </a:p>
        </p:txBody>
      </p:sp>
      <p:pic>
        <p:nvPicPr>
          <p:cNvPr id="11" name="Segnaposto contenuto 10" descr="Immagine che contiene testo, mappa&#10;&#10;Descrizione generata con affidabilità molto elevata">
            <a:extLst>
              <a:ext uri="{FF2B5EF4-FFF2-40B4-BE49-F238E27FC236}">
                <a16:creationId xmlns:a16="http://schemas.microsoft.com/office/drawing/2014/main" id="{BE63E938-C1C0-4A04-BEA9-CBB089516C5F}"/>
              </a:ext>
            </a:extLst>
          </p:cNvPr>
          <p:cNvPicPr>
            <a:picLocks noGrp="1" noChangeAspect="1"/>
          </p:cNvPicPr>
          <p:nvPr>
            <p:ph idx="1"/>
          </p:nvPr>
        </p:nvPicPr>
        <p:blipFill>
          <a:blip r:embed="rId2"/>
          <a:stretch>
            <a:fillRect/>
          </a:stretch>
        </p:blipFill>
        <p:spPr>
          <a:xfrm>
            <a:off x="632296" y="2677311"/>
            <a:ext cx="6225704" cy="3789378"/>
          </a:xfrm>
        </p:spPr>
      </p:pic>
      <p:sp>
        <p:nvSpPr>
          <p:cNvPr id="2" name="CasellaDiTesto 1">
            <a:extLst>
              <a:ext uri="{FF2B5EF4-FFF2-40B4-BE49-F238E27FC236}">
                <a16:creationId xmlns:a16="http://schemas.microsoft.com/office/drawing/2014/main" id="{03428745-8811-46A7-9C4F-FC22816AD98F}"/>
              </a:ext>
            </a:extLst>
          </p:cNvPr>
          <p:cNvSpPr txBox="1"/>
          <p:nvPr/>
        </p:nvSpPr>
        <p:spPr>
          <a:xfrm>
            <a:off x="754479" y="903122"/>
            <a:ext cx="6103521" cy="1200329"/>
          </a:xfrm>
          <a:prstGeom prst="rect">
            <a:avLst/>
          </a:prstGeom>
          <a:noFill/>
        </p:spPr>
        <p:txBody>
          <a:bodyPr wrap="square" rtlCol="0">
            <a:spAutoFit/>
          </a:bodyPr>
          <a:lstStyle/>
          <a:p>
            <a:pPr algn="just"/>
            <a:r>
              <a:rPr lang="it-IT" dirty="0"/>
              <a:t>Nel seguente diagramma mostriamo la distribuzione del programma nelle macchine fisiche. </a:t>
            </a:r>
            <a:br>
              <a:rPr lang="it-IT" dirty="0"/>
            </a:br>
            <a:r>
              <a:rPr lang="it-IT" dirty="0"/>
              <a:t>Tutti fanno riferimento al sistema centrale e effettuiamo connessioni TCP/IP.</a:t>
            </a:r>
          </a:p>
        </p:txBody>
      </p:sp>
    </p:spTree>
    <p:extLst>
      <p:ext uri="{BB962C8B-B14F-4D97-AF65-F5344CB8AC3E}">
        <p14:creationId xmlns:p14="http://schemas.microsoft.com/office/powerpoint/2010/main" val="257177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B26730F-C384-465E-A815-B0BDC8D23D0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5" name="Titolo 1">
            <a:extLst>
              <a:ext uri="{FF2B5EF4-FFF2-40B4-BE49-F238E27FC236}">
                <a16:creationId xmlns:a16="http://schemas.microsoft.com/office/drawing/2014/main" id="{2D06AA88-64A7-4CD0-8AB4-4F010BA7F61C}"/>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Aggiornamento Centralina </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screenshot&#10;&#10;Descrizione generata con affidabilità molto elevata">
            <a:extLst>
              <a:ext uri="{FF2B5EF4-FFF2-40B4-BE49-F238E27FC236}">
                <a16:creationId xmlns:a16="http://schemas.microsoft.com/office/drawing/2014/main" id="{46E5A959-7393-4F07-B9F2-8A165F4B8009}"/>
              </a:ext>
            </a:extLst>
          </p:cNvPr>
          <p:cNvPicPr>
            <a:picLocks noChangeAspect="1"/>
          </p:cNvPicPr>
          <p:nvPr/>
        </p:nvPicPr>
        <p:blipFill>
          <a:blip r:embed="rId2"/>
          <a:stretch>
            <a:fillRect/>
          </a:stretch>
        </p:blipFill>
        <p:spPr>
          <a:xfrm>
            <a:off x="589548" y="2304203"/>
            <a:ext cx="6509190" cy="4818491"/>
          </a:xfrm>
          <a:prstGeom prst="rect">
            <a:avLst/>
          </a:prstGeom>
        </p:spPr>
      </p:pic>
    </p:spTree>
    <p:extLst>
      <p:ext uri="{BB962C8B-B14F-4D97-AF65-F5344CB8AC3E}">
        <p14:creationId xmlns:p14="http://schemas.microsoft.com/office/powerpoint/2010/main" val="257249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6D659A3-5AD5-4D75-AB81-B0BE589407A1}"/>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5" name="Titolo 1">
            <a:extLst>
              <a:ext uri="{FF2B5EF4-FFF2-40B4-BE49-F238E27FC236}">
                <a16:creationId xmlns:a16="http://schemas.microsoft.com/office/drawing/2014/main" id="{5EC99E65-58AB-4115-9EBC-2FF935753520}"/>
              </a:ext>
            </a:extLst>
          </p:cNvPr>
          <p:cNvSpPr txBox="1">
            <a:spLocks/>
          </p:cNvSpPr>
          <p:nvPr/>
        </p:nvSpPr>
        <p:spPr>
          <a:xfrm>
            <a:off x="351588" y="225955"/>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Object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Applicazione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screenshot&#10;&#10;Descrizione generata con affidabilità elevata">
            <a:extLst>
              <a:ext uri="{FF2B5EF4-FFF2-40B4-BE49-F238E27FC236}">
                <a16:creationId xmlns:a16="http://schemas.microsoft.com/office/drawing/2014/main" id="{852B397B-7515-4D48-BFE0-0E3C257F7AD5}"/>
              </a:ext>
            </a:extLst>
          </p:cNvPr>
          <p:cNvPicPr>
            <a:picLocks noChangeAspect="1"/>
          </p:cNvPicPr>
          <p:nvPr/>
        </p:nvPicPr>
        <p:blipFill>
          <a:blip r:embed="rId2"/>
          <a:stretch>
            <a:fillRect/>
          </a:stretch>
        </p:blipFill>
        <p:spPr>
          <a:xfrm>
            <a:off x="680916" y="1679944"/>
            <a:ext cx="6177084" cy="5234018"/>
          </a:xfrm>
          <a:prstGeom prst="rect">
            <a:avLst/>
          </a:prstGeom>
        </p:spPr>
      </p:pic>
    </p:spTree>
    <p:extLst>
      <p:ext uri="{BB962C8B-B14F-4D97-AF65-F5344CB8AC3E}">
        <p14:creationId xmlns:p14="http://schemas.microsoft.com/office/powerpoint/2010/main" val="143737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F565DCC1-0916-4FA3-8079-ECE2C00469CC}"/>
              </a:ext>
            </a:extLst>
          </p:cNvPr>
          <p:cNvPicPr>
            <a:picLocks noGrp="1" noChangeAspect="1"/>
          </p:cNvPicPr>
          <p:nvPr>
            <p:ph idx="1"/>
          </p:nvPr>
        </p:nvPicPr>
        <p:blipFill>
          <a:blip r:embed="rId2"/>
          <a:stretch>
            <a:fillRect/>
          </a:stretch>
        </p:blipFill>
        <p:spPr>
          <a:xfrm>
            <a:off x="680424" y="2344574"/>
            <a:ext cx="6336196" cy="5484557"/>
          </a:xfrm>
        </p:spPr>
      </p:pic>
      <p:sp>
        <p:nvSpPr>
          <p:cNvPr id="4" name="Segnaposto numero diapositiva 3">
            <a:extLst>
              <a:ext uri="{FF2B5EF4-FFF2-40B4-BE49-F238E27FC236}">
                <a16:creationId xmlns:a16="http://schemas.microsoft.com/office/drawing/2014/main" id="{B8028818-EC20-4F52-8BA9-626D1B7EB9B5}"/>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5" name="Segnaposto contenuto 2">
            <a:extLst>
              <a:ext uri="{FF2B5EF4-FFF2-40B4-BE49-F238E27FC236}">
                <a16:creationId xmlns:a16="http://schemas.microsoft.com/office/drawing/2014/main" id="{A14BE0AD-33A0-4A95-93D5-347119C51ED4}"/>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Accesso Sistema Utente</a:t>
            </a:r>
          </a:p>
        </p:txBody>
      </p:sp>
      <p:sp>
        <p:nvSpPr>
          <p:cNvPr id="2" name="CasellaDiTesto 1">
            <a:extLst>
              <a:ext uri="{FF2B5EF4-FFF2-40B4-BE49-F238E27FC236}">
                <a16:creationId xmlns:a16="http://schemas.microsoft.com/office/drawing/2014/main" id="{55886185-3EC7-4E1B-8A2B-444546ECCF2D}"/>
              </a:ext>
            </a:extLst>
          </p:cNvPr>
          <p:cNvSpPr txBox="1"/>
          <p:nvPr/>
        </p:nvSpPr>
        <p:spPr>
          <a:xfrm>
            <a:off x="851991" y="986694"/>
            <a:ext cx="5993062" cy="1200329"/>
          </a:xfrm>
          <a:prstGeom prst="rect">
            <a:avLst/>
          </a:prstGeom>
          <a:noFill/>
        </p:spPr>
        <p:txBody>
          <a:bodyPr wrap="square" rtlCol="0">
            <a:spAutoFit/>
          </a:bodyPr>
          <a:lstStyle/>
          <a:p>
            <a:pPr algn="just"/>
            <a:r>
              <a:rPr lang="it-IT" dirty="0"/>
              <a:t>In questo diagramma descriviamo il comportamento del sistema quando un utente si collega ad esso. </a:t>
            </a:r>
            <a:br>
              <a:rPr lang="it-IT" dirty="0"/>
            </a:br>
            <a:r>
              <a:rPr lang="it-IT" dirty="0"/>
              <a:t>In particolare, grazie al login, l’utente può effettuare più ricerche in un’unica sessione. </a:t>
            </a:r>
          </a:p>
        </p:txBody>
      </p:sp>
    </p:spTree>
    <p:extLst>
      <p:ext uri="{BB962C8B-B14F-4D97-AF65-F5344CB8AC3E}">
        <p14:creationId xmlns:p14="http://schemas.microsoft.com/office/powerpoint/2010/main" val="189254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C7A83077-D575-486E-BA66-80CFE9DF245E}"/>
              </a:ext>
            </a:extLst>
          </p:cNvPr>
          <p:cNvPicPr>
            <a:picLocks noGrp="1" noChangeAspect="1"/>
          </p:cNvPicPr>
          <p:nvPr>
            <p:ph idx="1"/>
          </p:nvPr>
        </p:nvPicPr>
        <p:blipFill>
          <a:blip r:embed="rId2"/>
          <a:stretch>
            <a:fillRect/>
          </a:stretch>
        </p:blipFill>
        <p:spPr>
          <a:xfrm>
            <a:off x="576163" y="2438678"/>
            <a:ext cx="6423902" cy="3464817"/>
          </a:xfrm>
        </p:spPr>
      </p:pic>
      <p:sp>
        <p:nvSpPr>
          <p:cNvPr id="4" name="Segnaposto numero diapositiva 3">
            <a:extLst>
              <a:ext uri="{FF2B5EF4-FFF2-40B4-BE49-F238E27FC236}">
                <a16:creationId xmlns:a16="http://schemas.microsoft.com/office/drawing/2014/main" id="{1A108551-6AF8-446D-97E9-10C8298FD798}"/>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5" name="Segnaposto contenuto 2">
            <a:extLst>
              <a:ext uri="{FF2B5EF4-FFF2-40B4-BE49-F238E27FC236}">
                <a16:creationId xmlns:a16="http://schemas.microsoft.com/office/drawing/2014/main" id="{819C5774-2404-4889-9B5B-B171C56A840A}"/>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Funzionamento Centralina</a:t>
            </a:r>
          </a:p>
        </p:txBody>
      </p:sp>
      <p:sp>
        <p:nvSpPr>
          <p:cNvPr id="2" name="CasellaDiTesto 1">
            <a:extLst>
              <a:ext uri="{FF2B5EF4-FFF2-40B4-BE49-F238E27FC236}">
                <a16:creationId xmlns:a16="http://schemas.microsoft.com/office/drawing/2014/main" id="{B3B4D072-0756-445E-BC8F-C8CDB7323115}"/>
              </a:ext>
            </a:extLst>
          </p:cNvPr>
          <p:cNvSpPr txBox="1"/>
          <p:nvPr/>
        </p:nvSpPr>
        <p:spPr>
          <a:xfrm>
            <a:off x="726445" y="1144245"/>
            <a:ext cx="5916993" cy="945812"/>
          </a:xfrm>
          <a:prstGeom prst="rect">
            <a:avLst/>
          </a:prstGeom>
          <a:noFill/>
        </p:spPr>
        <p:txBody>
          <a:bodyPr wrap="square" rtlCol="0">
            <a:spAutoFit/>
          </a:bodyPr>
          <a:lstStyle/>
          <a:p>
            <a:pPr algn="just"/>
            <a:r>
              <a:rPr lang="it-IT" dirty="0"/>
              <a:t>In questo caso vengono spiegati i passaggi dal rilevamento dei dati da parte della centralina fino al salvataggio delle informazioni raccolti.</a:t>
            </a:r>
          </a:p>
        </p:txBody>
      </p:sp>
    </p:spTree>
    <p:extLst>
      <p:ext uri="{BB962C8B-B14F-4D97-AF65-F5344CB8AC3E}">
        <p14:creationId xmlns:p14="http://schemas.microsoft.com/office/powerpoint/2010/main" val="385450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802535BC-293F-4D0D-AA16-B741CB18D93C}"/>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5" name="Segnaposto contenuto 2">
            <a:extLst>
              <a:ext uri="{FF2B5EF4-FFF2-40B4-BE49-F238E27FC236}">
                <a16:creationId xmlns:a16="http://schemas.microsoft.com/office/drawing/2014/main" id="{1773740F-07C0-4D29-AB0D-924BB26C05EE}"/>
              </a:ext>
            </a:extLst>
          </p:cNvPr>
          <p:cNvSpPr txBox="1">
            <a:spLocks/>
          </p:cNvSpPr>
          <p:nvPr/>
        </p:nvSpPr>
        <p:spPr>
          <a:xfrm>
            <a:off x="864938" y="375469"/>
            <a:ext cx="5778500" cy="768776"/>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a:lstStyle>
          <a:p>
            <a:pPr marL="0" indent="0">
              <a:buNone/>
            </a:pPr>
            <a:r>
              <a:rPr lang="it-IT" b="1" u="sng" dirty="0" err="1">
                <a:solidFill>
                  <a:schemeClr val="accent1">
                    <a:lumMod val="75000"/>
                  </a:schemeClr>
                </a:solidFill>
              </a:rPr>
              <a:t>Sequence</a:t>
            </a:r>
            <a:r>
              <a:rPr lang="it-IT" b="1" u="sng" dirty="0">
                <a:solidFill>
                  <a:schemeClr val="accent1">
                    <a:lumMod val="75000"/>
                  </a:schemeClr>
                </a:solidFill>
              </a:rPr>
              <a:t> </a:t>
            </a:r>
            <a:r>
              <a:rPr lang="it-IT" b="1" u="sng" dirty="0" err="1">
                <a:solidFill>
                  <a:schemeClr val="accent1">
                    <a:lumMod val="75000"/>
                  </a:schemeClr>
                </a:solidFill>
              </a:rPr>
              <a:t>Diagram</a:t>
            </a:r>
            <a:r>
              <a:rPr lang="it-IT" b="1" u="sng" dirty="0">
                <a:solidFill>
                  <a:schemeClr val="accent1">
                    <a:lumMod val="75000"/>
                  </a:schemeClr>
                </a:solidFill>
              </a:rPr>
              <a:t> – Invio segnalazione</a:t>
            </a:r>
            <a:r>
              <a:rPr lang="it-IT" dirty="0"/>
              <a:t> </a:t>
            </a:r>
            <a:endParaRPr lang="it-IT" b="1" u="sng" dirty="0">
              <a:solidFill>
                <a:schemeClr val="accent1">
                  <a:lumMod val="75000"/>
                </a:schemeClr>
              </a:solidFill>
            </a:endParaRPr>
          </a:p>
        </p:txBody>
      </p:sp>
      <p:pic>
        <p:nvPicPr>
          <p:cNvPr id="6" name="Segnaposto contenuto 6">
            <a:extLst>
              <a:ext uri="{FF2B5EF4-FFF2-40B4-BE49-F238E27FC236}">
                <a16:creationId xmlns:a16="http://schemas.microsoft.com/office/drawing/2014/main" id="{4E7F166F-B9EF-44CE-AED1-9FECC1C59B6D}"/>
              </a:ext>
            </a:extLst>
          </p:cNvPr>
          <p:cNvPicPr>
            <a:picLocks noChangeAspect="1"/>
          </p:cNvPicPr>
          <p:nvPr/>
        </p:nvPicPr>
        <p:blipFill>
          <a:blip r:embed="rId2"/>
          <a:stretch>
            <a:fillRect/>
          </a:stretch>
        </p:blipFill>
        <p:spPr>
          <a:xfrm>
            <a:off x="734880" y="2622602"/>
            <a:ext cx="6291654" cy="5219032"/>
          </a:xfrm>
          <a:prstGeom prst="rect">
            <a:avLst/>
          </a:prstGeom>
        </p:spPr>
      </p:pic>
      <p:sp>
        <p:nvSpPr>
          <p:cNvPr id="2" name="CasellaDiTesto 1">
            <a:extLst>
              <a:ext uri="{FF2B5EF4-FFF2-40B4-BE49-F238E27FC236}">
                <a16:creationId xmlns:a16="http://schemas.microsoft.com/office/drawing/2014/main" id="{F6042909-827F-4E25-963E-7276CAB8F245}"/>
              </a:ext>
            </a:extLst>
          </p:cNvPr>
          <p:cNvSpPr txBox="1"/>
          <p:nvPr/>
        </p:nvSpPr>
        <p:spPr>
          <a:xfrm>
            <a:off x="734880" y="1029028"/>
            <a:ext cx="6291654" cy="1569660"/>
          </a:xfrm>
          <a:prstGeom prst="rect">
            <a:avLst/>
          </a:prstGeom>
          <a:noFill/>
        </p:spPr>
        <p:txBody>
          <a:bodyPr wrap="square" rtlCol="0">
            <a:spAutoFit/>
          </a:bodyPr>
          <a:lstStyle/>
          <a:p>
            <a:r>
              <a:rPr lang="it-IT" sz="1600" dirty="0"/>
              <a:t>Gli oggetti coinvolti in questo processo sono:</a:t>
            </a:r>
            <a:br>
              <a:rPr lang="it-IT" sz="1600" dirty="0"/>
            </a:br>
            <a:r>
              <a:rPr lang="it-IT" sz="1600" dirty="0"/>
              <a:t>- </a:t>
            </a:r>
            <a:r>
              <a:rPr lang="it-IT" sz="1600" dirty="0" err="1"/>
              <a:t>AppMobile</a:t>
            </a:r>
            <a:br>
              <a:rPr lang="it-IT" sz="1600" dirty="0"/>
            </a:br>
            <a:r>
              <a:rPr lang="it-IT" sz="1600" dirty="0"/>
              <a:t>-Gestore Segnalazioni</a:t>
            </a:r>
            <a:br>
              <a:rPr lang="it-IT" sz="1600" dirty="0"/>
            </a:br>
            <a:r>
              <a:rPr lang="it-IT" sz="1600" dirty="0"/>
              <a:t>-Database</a:t>
            </a:r>
            <a:br>
              <a:rPr lang="it-IT" sz="1600" dirty="0"/>
            </a:br>
            <a:r>
              <a:rPr lang="it-IT" sz="1600" dirty="0"/>
              <a:t>L’utente effettua una segnalazione che viene elaborata dal </a:t>
            </a:r>
            <a:r>
              <a:rPr lang="it-IT" sz="1600" b="1" dirty="0"/>
              <a:t>Gestore segnalazioni </a:t>
            </a:r>
            <a:r>
              <a:rPr lang="it-IT" sz="1600" dirty="0"/>
              <a:t>che si preoccupa infine di salvare tutti i dati nel </a:t>
            </a:r>
            <a:r>
              <a:rPr lang="it-IT" sz="1600" b="1" dirty="0"/>
              <a:t>Database.</a:t>
            </a:r>
          </a:p>
        </p:txBody>
      </p:sp>
    </p:spTree>
    <p:extLst>
      <p:ext uri="{BB962C8B-B14F-4D97-AF65-F5344CB8AC3E}">
        <p14:creationId xmlns:p14="http://schemas.microsoft.com/office/powerpoint/2010/main" val="196823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3361B93B-ED42-4E2D-AA31-B7DC74016338}"/>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5" name="Titolo 1">
            <a:extLst>
              <a:ext uri="{FF2B5EF4-FFF2-40B4-BE49-F238E27FC236}">
                <a16:creationId xmlns:a16="http://schemas.microsoft.com/office/drawing/2014/main" id="{3343CF4F-A10D-4E89-A86C-C7CA1C4540FB}"/>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Centralina</a:t>
            </a:r>
          </a:p>
          <a:p>
            <a:endParaRPr lang="it-IT" sz="1800" b="1" u="sng" dirty="0">
              <a:solidFill>
                <a:schemeClr val="accent1">
                  <a:lumMod val="75000"/>
                </a:schemeClr>
              </a:solidFill>
              <a:latin typeface="+mn-lt"/>
              <a:ea typeface="+mn-ea"/>
              <a:cs typeface="+mn-cs"/>
            </a:endParaRPr>
          </a:p>
        </p:txBody>
      </p:sp>
      <p:sp>
        <p:nvSpPr>
          <p:cNvPr id="9" name="CasellaDiTesto 8">
            <a:extLst>
              <a:ext uri="{FF2B5EF4-FFF2-40B4-BE49-F238E27FC236}">
                <a16:creationId xmlns:a16="http://schemas.microsoft.com/office/drawing/2014/main" id="{513459C9-A8B0-4819-97E5-CCD2B8E24B7F}"/>
              </a:ext>
            </a:extLst>
          </p:cNvPr>
          <p:cNvSpPr txBox="1"/>
          <p:nvPr/>
        </p:nvSpPr>
        <p:spPr>
          <a:xfrm>
            <a:off x="736599" y="1177240"/>
            <a:ext cx="5956696" cy="830997"/>
          </a:xfrm>
          <a:prstGeom prst="rect">
            <a:avLst/>
          </a:prstGeom>
          <a:noFill/>
        </p:spPr>
        <p:txBody>
          <a:bodyPr wrap="square" rtlCol="0">
            <a:spAutoFit/>
          </a:bodyPr>
          <a:lstStyle/>
          <a:p>
            <a:pPr algn="just"/>
            <a:r>
              <a:rPr lang="it-IT" sz="1600" dirty="0"/>
              <a:t>La centralina si può trovare inizialmente in stato di attesa, può poi o ricevere e installare un aggiornamento o inviare i dati del traffico al raggiungimento della soglia di tempo e di macchine  critica.</a:t>
            </a:r>
          </a:p>
        </p:txBody>
      </p:sp>
      <p:pic>
        <p:nvPicPr>
          <p:cNvPr id="13" name="Segnaposto contenuto 12" descr="Immagine che contiene screenshot&#10;&#10;Descrizione generata con affidabilità molto elevata">
            <a:extLst>
              <a:ext uri="{FF2B5EF4-FFF2-40B4-BE49-F238E27FC236}">
                <a16:creationId xmlns:a16="http://schemas.microsoft.com/office/drawing/2014/main" id="{02922964-1EEF-4947-9EA3-8C7C69D7ADEC}"/>
              </a:ext>
            </a:extLst>
          </p:cNvPr>
          <p:cNvPicPr>
            <a:picLocks noGrp="1" noChangeAspect="1"/>
          </p:cNvPicPr>
          <p:nvPr>
            <p:ph idx="1"/>
          </p:nvPr>
        </p:nvPicPr>
        <p:blipFill>
          <a:blip r:embed="rId2"/>
          <a:stretch>
            <a:fillRect/>
          </a:stretch>
        </p:blipFill>
        <p:spPr>
          <a:xfrm>
            <a:off x="564131" y="3063796"/>
            <a:ext cx="6508160" cy="2494794"/>
          </a:xfrm>
        </p:spPr>
      </p:pic>
    </p:spTree>
    <p:extLst>
      <p:ext uri="{BB962C8B-B14F-4D97-AF65-F5344CB8AC3E}">
        <p14:creationId xmlns:p14="http://schemas.microsoft.com/office/powerpoint/2010/main" val="31018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ACEDD7F-95C9-4358-BD63-A814650D061F}"/>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5" name="Titolo 1">
            <a:extLst>
              <a:ext uri="{FF2B5EF4-FFF2-40B4-BE49-F238E27FC236}">
                <a16:creationId xmlns:a16="http://schemas.microsoft.com/office/drawing/2014/main" id="{59EB49F6-83D6-4330-93DA-456068820AA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State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Segnalazione</a:t>
            </a:r>
          </a:p>
          <a:p>
            <a:endParaRPr lang="it-IT" sz="1800" b="1" u="sng" dirty="0">
              <a:solidFill>
                <a:schemeClr val="accent1">
                  <a:lumMod val="75000"/>
                </a:schemeClr>
              </a:solidFill>
              <a:latin typeface="+mn-lt"/>
              <a:ea typeface="+mn-ea"/>
              <a:cs typeface="+mn-cs"/>
            </a:endParaRPr>
          </a:p>
        </p:txBody>
      </p:sp>
      <p:pic>
        <p:nvPicPr>
          <p:cNvPr id="7" name="Immagine 6" descr="Immagine che contiene testo, mappa&#10;&#10;Descrizione generata con affidabilità molto elevata">
            <a:extLst>
              <a:ext uri="{FF2B5EF4-FFF2-40B4-BE49-F238E27FC236}">
                <a16:creationId xmlns:a16="http://schemas.microsoft.com/office/drawing/2014/main" id="{D3DB43D8-35CC-460E-B29B-2865D27A6DCA}"/>
              </a:ext>
            </a:extLst>
          </p:cNvPr>
          <p:cNvPicPr>
            <a:picLocks noChangeAspect="1"/>
          </p:cNvPicPr>
          <p:nvPr/>
        </p:nvPicPr>
        <p:blipFill>
          <a:blip r:embed="rId2"/>
          <a:stretch>
            <a:fillRect/>
          </a:stretch>
        </p:blipFill>
        <p:spPr>
          <a:xfrm>
            <a:off x="628314" y="2360830"/>
            <a:ext cx="6360237" cy="5020702"/>
          </a:xfrm>
          <a:prstGeom prst="rect">
            <a:avLst/>
          </a:prstGeom>
        </p:spPr>
      </p:pic>
      <p:sp>
        <p:nvSpPr>
          <p:cNvPr id="8" name="CasellaDiTesto 7">
            <a:extLst>
              <a:ext uri="{FF2B5EF4-FFF2-40B4-BE49-F238E27FC236}">
                <a16:creationId xmlns:a16="http://schemas.microsoft.com/office/drawing/2014/main" id="{161B7954-2F89-4547-A482-646F50B79076}"/>
              </a:ext>
            </a:extLst>
          </p:cNvPr>
          <p:cNvSpPr txBox="1"/>
          <p:nvPr/>
        </p:nvSpPr>
        <p:spPr>
          <a:xfrm>
            <a:off x="736599" y="877242"/>
            <a:ext cx="5928896" cy="1569660"/>
          </a:xfrm>
          <a:prstGeom prst="rect">
            <a:avLst/>
          </a:prstGeom>
          <a:noFill/>
        </p:spPr>
        <p:txBody>
          <a:bodyPr wrap="square" rtlCol="0">
            <a:spAutoFit/>
          </a:bodyPr>
          <a:lstStyle/>
          <a:p>
            <a:pPr algn="just"/>
            <a:r>
              <a:rPr lang="it-IT" sz="1600" dirty="0"/>
              <a:t>Alla creazione di una segnalazione, ci si trova inizialmente in stato di attesa, da cui si esce nel momento in cui essa viene effettuata, per poi essere inviata. Si può ora verificare un errore di connessione che comporta un errore dell’invio, o un invio dei dati con una connessione stabilita correttamente, che porta al salvataggio della segnalazione. </a:t>
            </a:r>
          </a:p>
        </p:txBody>
      </p:sp>
    </p:spTree>
    <p:extLst>
      <p:ext uri="{BB962C8B-B14F-4D97-AF65-F5344CB8AC3E}">
        <p14:creationId xmlns:p14="http://schemas.microsoft.com/office/powerpoint/2010/main" val="263630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64908-508C-49D0-B4C7-03DCC63B6C36}"/>
              </a:ext>
            </a:extLst>
          </p:cNvPr>
          <p:cNvSpPr>
            <a:spLocks noGrp="1"/>
          </p:cNvSpPr>
          <p:nvPr>
            <p:ph type="title"/>
          </p:nvPr>
        </p:nvSpPr>
        <p:spPr>
          <a:xfrm>
            <a:off x="989263" y="831377"/>
            <a:ext cx="2247232" cy="625735"/>
          </a:xfrm>
        </p:spPr>
        <p:txBody>
          <a:bodyPr>
            <a:normAutofit fontScale="90000"/>
          </a:bodyPr>
          <a:lstStyle/>
          <a:p>
            <a:r>
              <a:rPr lang="it-IT" sz="5400" dirty="0">
                <a:solidFill>
                  <a:schemeClr val="accent1">
                    <a:lumMod val="75000"/>
                  </a:schemeClr>
                </a:solidFill>
                <a:latin typeface="Berlin Sans FB Demi" panose="020E0802020502020306" pitchFamily="34" charset="0"/>
              </a:rPr>
              <a:t>Indice</a:t>
            </a:r>
          </a:p>
        </p:txBody>
      </p:sp>
      <p:sp>
        <p:nvSpPr>
          <p:cNvPr id="3" name="Segnaposto contenuto 2">
            <a:extLst>
              <a:ext uri="{FF2B5EF4-FFF2-40B4-BE49-F238E27FC236}">
                <a16:creationId xmlns:a16="http://schemas.microsoft.com/office/drawing/2014/main" id="{661BE4F2-16CC-44ED-BBC5-6A49C53B8A71}"/>
              </a:ext>
            </a:extLst>
          </p:cNvPr>
          <p:cNvSpPr>
            <a:spLocks noGrp="1"/>
          </p:cNvSpPr>
          <p:nvPr>
            <p:ph idx="1"/>
          </p:nvPr>
        </p:nvSpPr>
        <p:spPr>
          <a:xfrm>
            <a:off x="668388" y="1623527"/>
            <a:ext cx="6189612" cy="7007538"/>
          </a:xfrm>
        </p:spPr>
        <p:txBody>
          <a:bodyPr>
            <a:normAutofit/>
          </a:bodyPr>
          <a:lstStyle/>
          <a:p>
            <a:pPr marL="0" indent="0">
              <a:buNone/>
            </a:pPr>
            <a:r>
              <a:rPr lang="it-IT" b="1" dirty="0" err="1"/>
              <a:t>Uml</a:t>
            </a:r>
            <a:endParaRPr lang="it-IT" b="1" dirty="0"/>
          </a:p>
          <a:p>
            <a:pPr lvl="1">
              <a:tabLst>
                <a:tab pos="4668838" algn="l"/>
              </a:tabLst>
            </a:pPr>
            <a:r>
              <a:rPr lang="it-IT" sz="1400" dirty="0"/>
              <a:t>Use Case </a:t>
            </a:r>
            <a:r>
              <a:rPr lang="it-IT" sz="1400" dirty="0" err="1"/>
              <a:t>Diagram</a:t>
            </a:r>
            <a:r>
              <a:rPr lang="it-IT" sz="1400" dirty="0"/>
              <a:t>                                                                                                  pag. 3                                                   </a:t>
            </a:r>
          </a:p>
          <a:p>
            <a:pPr lvl="1">
              <a:tabLst>
                <a:tab pos="4668838" algn="l"/>
              </a:tabLst>
            </a:pPr>
            <a:r>
              <a:rPr lang="it-IT" sz="1400" dirty="0"/>
              <a:t>Class </a:t>
            </a:r>
            <a:r>
              <a:rPr lang="it-IT" sz="1400" dirty="0" err="1"/>
              <a:t>Diagram</a:t>
            </a:r>
            <a:r>
              <a:rPr lang="it-IT" sz="1400" dirty="0"/>
              <a:t>                                                                                                          pag. 4</a:t>
            </a:r>
          </a:p>
          <a:p>
            <a:pPr lvl="1"/>
            <a:r>
              <a:rPr lang="it-IT" sz="1400" dirty="0"/>
              <a:t>Activity </a:t>
            </a:r>
            <a:r>
              <a:rPr lang="it-IT" sz="1400" dirty="0" err="1"/>
              <a:t>Diagram</a:t>
            </a:r>
            <a:r>
              <a:rPr lang="it-IT" sz="1400" dirty="0"/>
              <a:t> – Accesso Sistema Utente                                               pag. 5</a:t>
            </a:r>
          </a:p>
          <a:p>
            <a:pPr lvl="1">
              <a:tabLst>
                <a:tab pos="4668838" algn="l"/>
              </a:tabLst>
            </a:pPr>
            <a:r>
              <a:rPr lang="it-IT" sz="1400" dirty="0"/>
              <a:t>Activity </a:t>
            </a:r>
            <a:r>
              <a:rPr lang="it-IT" sz="1400" dirty="0" err="1"/>
              <a:t>Diagram</a:t>
            </a:r>
            <a:r>
              <a:rPr lang="it-IT" sz="1400" dirty="0"/>
              <a:t> – Accesso Sistema Admin                                                pag. 6</a:t>
            </a:r>
          </a:p>
          <a:p>
            <a:pPr lvl="1"/>
            <a:r>
              <a:rPr lang="it-IT" sz="1400" dirty="0"/>
              <a:t>Activity </a:t>
            </a:r>
            <a:r>
              <a:rPr lang="it-IT" sz="1400" dirty="0" err="1"/>
              <a:t>Diagram</a:t>
            </a:r>
            <a:r>
              <a:rPr lang="it-IT" sz="1400" dirty="0"/>
              <a:t> – Inserimento Segnalazione                                           pag. 7</a:t>
            </a:r>
          </a:p>
          <a:p>
            <a:pPr lvl="1"/>
            <a:r>
              <a:rPr lang="it-IT" sz="1400" dirty="0"/>
              <a:t>Activity </a:t>
            </a:r>
            <a:r>
              <a:rPr lang="it-IT" sz="1400" dirty="0" err="1"/>
              <a:t>Diagram</a:t>
            </a:r>
            <a:r>
              <a:rPr lang="it-IT" sz="1400" dirty="0"/>
              <a:t> – Invio Notifica                                                                      pag. 8</a:t>
            </a:r>
          </a:p>
          <a:p>
            <a:pPr lvl="1"/>
            <a:r>
              <a:rPr lang="it-IT" sz="1400" dirty="0"/>
              <a:t>Collaboration </a:t>
            </a:r>
            <a:r>
              <a:rPr lang="it-IT" sz="1400" dirty="0" err="1"/>
              <a:t>Diagram</a:t>
            </a:r>
            <a:r>
              <a:rPr lang="it-IT" sz="1400" dirty="0"/>
              <a:t> – Interazione Notifica                                            pag. 9</a:t>
            </a:r>
          </a:p>
          <a:p>
            <a:pPr lvl="1"/>
            <a:r>
              <a:rPr lang="it-IT" sz="1400" dirty="0"/>
              <a:t>Component </a:t>
            </a:r>
            <a:r>
              <a:rPr lang="it-IT" sz="1400" dirty="0" err="1"/>
              <a:t>Diagram</a:t>
            </a:r>
            <a:r>
              <a:rPr lang="it-IT" sz="1400" dirty="0"/>
              <a:t>                                                                                             pag. 10</a:t>
            </a:r>
          </a:p>
          <a:p>
            <a:pPr lvl="1"/>
            <a:r>
              <a:rPr lang="it-IT" sz="1400" dirty="0"/>
              <a:t>Deployment </a:t>
            </a:r>
            <a:r>
              <a:rPr lang="it-IT" sz="1400" dirty="0" err="1"/>
              <a:t>Diagram</a:t>
            </a:r>
            <a:r>
              <a:rPr lang="it-IT" sz="1400" dirty="0"/>
              <a:t>                                                                                            pag. 11</a:t>
            </a:r>
          </a:p>
          <a:p>
            <a:pPr lvl="1"/>
            <a:r>
              <a:rPr lang="it-IT" sz="1400" dirty="0"/>
              <a:t>Object </a:t>
            </a:r>
            <a:r>
              <a:rPr lang="it-IT" sz="1400" dirty="0" err="1"/>
              <a:t>Diagram</a:t>
            </a:r>
            <a:r>
              <a:rPr lang="it-IT" sz="1400" dirty="0"/>
              <a:t> –  Aggiornamento Centralina                                           pag. 12</a:t>
            </a:r>
          </a:p>
          <a:p>
            <a:pPr lvl="1"/>
            <a:r>
              <a:rPr lang="it-IT" sz="1400" dirty="0"/>
              <a:t>Object </a:t>
            </a:r>
            <a:r>
              <a:rPr lang="it-IT" sz="1400" dirty="0" err="1"/>
              <a:t>Diagram</a:t>
            </a:r>
            <a:r>
              <a:rPr lang="it-IT" sz="1400" dirty="0"/>
              <a:t> – Applicazione                                                                         pag. 13</a:t>
            </a:r>
          </a:p>
          <a:p>
            <a:pPr lvl="1">
              <a:tabLst>
                <a:tab pos="4668838" algn="l"/>
              </a:tabLst>
            </a:pPr>
            <a:r>
              <a:rPr lang="it-IT" sz="1400" dirty="0" err="1"/>
              <a:t>Sequence</a:t>
            </a:r>
            <a:r>
              <a:rPr lang="it-IT" sz="1400" dirty="0"/>
              <a:t> </a:t>
            </a:r>
            <a:r>
              <a:rPr lang="it-IT" sz="1400" dirty="0" err="1"/>
              <a:t>Diagram</a:t>
            </a:r>
            <a:r>
              <a:rPr lang="it-IT" sz="1400" dirty="0"/>
              <a:t> – Accesso Sistema Utente                                           pag. 14</a:t>
            </a:r>
          </a:p>
          <a:p>
            <a:pPr lvl="1">
              <a:tabLst>
                <a:tab pos="4668838" algn="l"/>
              </a:tabLst>
            </a:pPr>
            <a:r>
              <a:rPr lang="it-IT" sz="1400" dirty="0" err="1"/>
              <a:t>Sequence</a:t>
            </a:r>
            <a:r>
              <a:rPr lang="it-IT" sz="1400" dirty="0"/>
              <a:t> </a:t>
            </a:r>
            <a:r>
              <a:rPr lang="it-IT" sz="1400" dirty="0" err="1"/>
              <a:t>Diagram</a:t>
            </a:r>
            <a:r>
              <a:rPr lang="it-IT" sz="1400" dirty="0"/>
              <a:t> – Funzionamento Centralina                                      pag. 15</a:t>
            </a:r>
          </a:p>
          <a:p>
            <a:pPr lvl="1">
              <a:tabLst>
                <a:tab pos="4668838" algn="l"/>
              </a:tabLst>
            </a:pPr>
            <a:r>
              <a:rPr lang="it-IT" sz="1400" dirty="0" err="1"/>
              <a:t>Sequence</a:t>
            </a:r>
            <a:r>
              <a:rPr lang="it-IT" sz="1400" dirty="0"/>
              <a:t> </a:t>
            </a:r>
            <a:r>
              <a:rPr lang="it-IT" sz="1400" dirty="0" err="1"/>
              <a:t>Diagram</a:t>
            </a:r>
            <a:r>
              <a:rPr lang="it-IT" sz="1400" dirty="0"/>
              <a:t> –  Invio segnalazione                                                     pag. 16</a:t>
            </a:r>
          </a:p>
          <a:p>
            <a:pPr lvl="1">
              <a:tabLst>
                <a:tab pos="4668838" algn="l"/>
              </a:tabLst>
            </a:pPr>
            <a:r>
              <a:rPr lang="it-IT" sz="1400" dirty="0"/>
              <a:t>State </a:t>
            </a:r>
            <a:r>
              <a:rPr lang="it-IT" sz="1400" dirty="0" err="1"/>
              <a:t>Diagram</a:t>
            </a:r>
            <a:r>
              <a:rPr lang="it-IT" sz="1400" dirty="0"/>
              <a:t> – Centralina                                                                                 pag. 17</a:t>
            </a:r>
          </a:p>
          <a:p>
            <a:pPr lvl="1">
              <a:tabLst>
                <a:tab pos="4668838" algn="l"/>
              </a:tabLst>
            </a:pPr>
            <a:r>
              <a:rPr lang="it-IT" sz="1400" dirty="0"/>
              <a:t>State </a:t>
            </a:r>
            <a:r>
              <a:rPr lang="it-IT" sz="1400" dirty="0" err="1"/>
              <a:t>Diagram</a:t>
            </a:r>
            <a:r>
              <a:rPr lang="it-IT" sz="1400" dirty="0"/>
              <a:t> – Segnalazione                                                                          pag. 18</a:t>
            </a:r>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43C13445-36D0-414C-B187-497299ECF9D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00345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E6E69-3E56-44C2-8A9D-C6556C71DF73}"/>
              </a:ext>
            </a:extLst>
          </p:cNvPr>
          <p:cNvSpPr>
            <a:spLocks noGrp="1"/>
          </p:cNvSpPr>
          <p:nvPr>
            <p:ph type="title"/>
          </p:nvPr>
        </p:nvSpPr>
        <p:spPr>
          <a:xfrm>
            <a:off x="541800" y="151639"/>
            <a:ext cx="2379579" cy="1086852"/>
          </a:xfrm>
        </p:spPr>
        <p:txBody>
          <a:bodyPr/>
          <a:lstStyle/>
          <a:p>
            <a:r>
              <a:rPr lang="it-IT" sz="4400" dirty="0" err="1">
                <a:solidFill>
                  <a:schemeClr val="accent1">
                    <a:lumMod val="75000"/>
                  </a:schemeClr>
                </a:solidFill>
                <a:latin typeface="Berlin Sans FB Demi" panose="020E0802020502020306" pitchFamily="34" charset="0"/>
              </a:rPr>
              <a:t>Uml</a:t>
            </a:r>
            <a:endParaRPr lang="it-IT" sz="4400" dirty="0">
              <a:solidFill>
                <a:schemeClr val="accent1">
                  <a:lumMod val="75000"/>
                </a:schemeClr>
              </a:solidFill>
              <a:latin typeface="Berlin Sans FB Demi" panose="020E0802020502020306" pitchFamily="34" charset="0"/>
            </a:endParaRPr>
          </a:p>
        </p:txBody>
      </p:sp>
      <p:sp>
        <p:nvSpPr>
          <p:cNvPr id="3" name="Segnaposto contenuto 2">
            <a:extLst>
              <a:ext uri="{FF2B5EF4-FFF2-40B4-BE49-F238E27FC236}">
                <a16:creationId xmlns:a16="http://schemas.microsoft.com/office/drawing/2014/main" id="{69079F54-2F01-4539-A5F7-5E088223997E}"/>
              </a:ext>
            </a:extLst>
          </p:cNvPr>
          <p:cNvSpPr>
            <a:spLocks noGrp="1"/>
          </p:cNvSpPr>
          <p:nvPr>
            <p:ph idx="1"/>
          </p:nvPr>
        </p:nvSpPr>
        <p:spPr>
          <a:xfrm>
            <a:off x="736600" y="1041403"/>
            <a:ext cx="5778500" cy="768776"/>
          </a:xfrm>
        </p:spPr>
        <p:txBody>
          <a:bodyPr/>
          <a:lstStyle/>
          <a:p>
            <a:pPr marL="0" indent="0">
              <a:buNone/>
            </a:pPr>
            <a:r>
              <a:rPr lang="it-IT" b="1" u="sng" dirty="0" err="1">
                <a:solidFill>
                  <a:schemeClr val="accent1">
                    <a:lumMod val="75000"/>
                  </a:schemeClr>
                </a:solidFill>
              </a:rPr>
              <a:t>UseCase</a:t>
            </a:r>
            <a:r>
              <a:rPr lang="it-IT" b="1" u="sng" dirty="0">
                <a:solidFill>
                  <a:schemeClr val="accent1">
                    <a:lumMod val="75000"/>
                  </a:schemeClr>
                </a:solidFill>
              </a:rPr>
              <a:t> </a:t>
            </a:r>
            <a:r>
              <a:rPr lang="it-IT" b="1" u="sng" dirty="0" err="1">
                <a:solidFill>
                  <a:schemeClr val="accent1">
                    <a:lumMod val="75000"/>
                  </a:schemeClr>
                </a:solidFill>
              </a:rPr>
              <a:t>Diagram</a:t>
            </a:r>
            <a:endParaRPr lang="it-IT" b="1" u="sng" dirty="0">
              <a:solidFill>
                <a:schemeClr val="accent1">
                  <a:lumMod val="75000"/>
                </a:schemeClr>
              </a:solidFill>
            </a:endParaRPr>
          </a:p>
        </p:txBody>
      </p:sp>
      <p:sp>
        <p:nvSpPr>
          <p:cNvPr id="4" name="Segnaposto numero diapositiva 3">
            <a:extLst>
              <a:ext uri="{FF2B5EF4-FFF2-40B4-BE49-F238E27FC236}">
                <a16:creationId xmlns:a16="http://schemas.microsoft.com/office/drawing/2014/main" id="{C078EAFD-8ED7-4153-8186-7766648F4974}"/>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8" name="CasellaDiTesto 7">
            <a:extLst>
              <a:ext uri="{FF2B5EF4-FFF2-40B4-BE49-F238E27FC236}">
                <a16:creationId xmlns:a16="http://schemas.microsoft.com/office/drawing/2014/main" id="{32223C5A-7178-4373-AAB6-F9A569C7CE24}"/>
              </a:ext>
            </a:extLst>
          </p:cNvPr>
          <p:cNvSpPr txBox="1"/>
          <p:nvPr/>
        </p:nvSpPr>
        <p:spPr>
          <a:xfrm>
            <a:off x="736599" y="1804835"/>
            <a:ext cx="6121401" cy="1569660"/>
          </a:xfrm>
          <a:prstGeom prst="rect">
            <a:avLst/>
          </a:prstGeom>
          <a:noFill/>
        </p:spPr>
        <p:txBody>
          <a:bodyPr wrap="square" rtlCol="0">
            <a:spAutoFit/>
          </a:bodyPr>
          <a:lstStyle/>
          <a:p>
            <a:pPr algn="just"/>
            <a:r>
              <a:rPr lang="it-IT" sz="1200" dirty="0"/>
              <a:t>Identificati i quattro attori abbiamo individuato tutte le attività ad essi collegate.</a:t>
            </a:r>
            <a:br>
              <a:rPr lang="it-IT" sz="1200" dirty="0"/>
            </a:br>
            <a:r>
              <a:rPr lang="it-IT" sz="1200" dirty="0"/>
              <a:t>L’</a:t>
            </a:r>
            <a:r>
              <a:rPr lang="it-IT" sz="1200" b="1" dirty="0"/>
              <a:t>utente</a:t>
            </a:r>
            <a:r>
              <a:rPr lang="it-IT" sz="1200" dirty="0"/>
              <a:t> deve visualizzare lo stato del traffico, fare segnalazione sul traffico e ricevere notifiche, dopo aver effettuare il login, possibile dopo essersi registrato.</a:t>
            </a:r>
          </a:p>
          <a:p>
            <a:pPr algn="just"/>
            <a:r>
              <a:rPr lang="it-IT" sz="1200" dirty="0"/>
              <a:t>L’</a:t>
            </a:r>
            <a:r>
              <a:rPr lang="it-IT" sz="1200" b="1" dirty="0"/>
              <a:t>admin</a:t>
            </a:r>
            <a:r>
              <a:rPr lang="it-IT" sz="1200" dirty="0"/>
              <a:t> ha inoltre il compito di aggiornare le centraline e di analizzare i dati del traffico, visualizzando storico e statistiche.</a:t>
            </a:r>
          </a:p>
          <a:p>
            <a:pPr algn="just"/>
            <a:r>
              <a:rPr lang="it-IT" sz="1200" dirty="0"/>
              <a:t>La </a:t>
            </a:r>
            <a:r>
              <a:rPr lang="it-IT" sz="1200" b="1" dirty="0"/>
              <a:t>centralina </a:t>
            </a:r>
            <a:r>
              <a:rPr lang="it-IT" sz="1200" dirty="0"/>
              <a:t>deve installare gli aggiornamenti ricevuti e inviare dati stradali al sistema centrale.</a:t>
            </a:r>
          </a:p>
          <a:p>
            <a:pPr algn="just"/>
            <a:r>
              <a:rPr lang="it-IT" sz="1200" dirty="0"/>
              <a:t>L’</a:t>
            </a:r>
            <a:r>
              <a:rPr lang="it-IT" sz="1200" b="1" dirty="0" err="1"/>
              <a:t>app</a:t>
            </a:r>
            <a:r>
              <a:rPr lang="it-IT" sz="1200" b="1" dirty="0"/>
              <a:t> mobile </a:t>
            </a:r>
            <a:r>
              <a:rPr lang="it-IT" sz="1200" dirty="0"/>
              <a:t>deve permettere di segnalare traffico e di ricevere notifiche.</a:t>
            </a:r>
          </a:p>
        </p:txBody>
      </p:sp>
      <p:pic>
        <p:nvPicPr>
          <p:cNvPr id="6" name="Immagine 5" descr="Immagine che contiene testo, mappa&#10;&#10;Descrizione generata con affidabilità molto elevata">
            <a:extLst>
              <a:ext uri="{FF2B5EF4-FFF2-40B4-BE49-F238E27FC236}">
                <a16:creationId xmlns:a16="http://schemas.microsoft.com/office/drawing/2014/main" id="{C07A153D-F6F3-4C0A-9A77-1AB52D77501D}"/>
              </a:ext>
            </a:extLst>
          </p:cNvPr>
          <p:cNvPicPr>
            <a:picLocks noChangeAspect="1"/>
          </p:cNvPicPr>
          <p:nvPr/>
        </p:nvPicPr>
        <p:blipFill>
          <a:blip r:embed="rId2"/>
          <a:stretch>
            <a:fillRect/>
          </a:stretch>
        </p:blipFill>
        <p:spPr>
          <a:xfrm>
            <a:off x="541800" y="3570838"/>
            <a:ext cx="6336019" cy="3768327"/>
          </a:xfrm>
          <a:prstGeom prst="rect">
            <a:avLst/>
          </a:prstGeom>
        </p:spPr>
      </p:pic>
    </p:spTree>
    <p:extLst>
      <p:ext uri="{BB962C8B-B14F-4D97-AF65-F5344CB8AC3E}">
        <p14:creationId xmlns:p14="http://schemas.microsoft.com/office/powerpoint/2010/main" val="354982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Immagine che contiene testo, mappa&#10;&#10;Descrizione generata con affidabilità molto elevata">
            <a:extLst>
              <a:ext uri="{FF2B5EF4-FFF2-40B4-BE49-F238E27FC236}">
                <a16:creationId xmlns:a16="http://schemas.microsoft.com/office/drawing/2014/main" id="{B2B0429C-763F-4726-9D2F-71A2DC27BCDD}"/>
              </a:ext>
            </a:extLst>
          </p:cNvPr>
          <p:cNvPicPr>
            <a:picLocks noGrp="1" noChangeAspect="1"/>
          </p:cNvPicPr>
          <p:nvPr>
            <p:ph idx="1"/>
          </p:nvPr>
        </p:nvPicPr>
        <p:blipFill>
          <a:blip r:embed="rId2"/>
          <a:stretch>
            <a:fillRect/>
          </a:stretch>
        </p:blipFill>
        <p:spPr>
          <a:xfrm>
            <a:off x="576162" y="2736511"/>
            <a:ext cx="6281837" cy="3696173"/>
          </a:xfrm>
        </p:spPr>
      </p:pic>
      <p:sp>
        <p:nvSpPr>
          <p:cNvPr id="4" name="Segnaposto numero diapositiva 3">
            <a:extLst>
              <a:ext uri="{FF2B5EF4-FFF2-40B4-BE49-F238E27FC236}">
                <a16:creationId xmlns:a16="http://schemas.microsoft.com/office/drawing/2014/main" id="{F5B7231E-DA4B-4F89-BA06-98A45BD78348}"/>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5" name="Segnaposto contenuto 2">
            <a:extLst>
              <a:ext uri="{FF2B5EF4-FFF2-40B4-BE49-F238E27FC236}">
                <a16:creationId xmlns:a16="http://schemas.microsoft.com/office/drawing/2014/main" id="{DD8522CA-E371-4F42-BA5B-4925E5AC5522}"/>
              </a:ext>
            </a:extLst>
          </p:cNvPr>
          <p:cNvSpPr>
            <a:spLocks noGrp="1"/>
          </p:cNvSpPr>
          <p:nvPr>
            <p:ph type="title"/>
          </p:nvPr>
        </p:nvSpPr>
        <p:spPr>
          <a:xfrm>
            <a:off x="-209916" y="85467"/>
            <a:ext cx="4428990" cy="1058778"/>
          </a:xfrm>
        </p:spPr>
        <p:txBody>
          <a:bodyPr>
            <a:normAutofit/>
          </a:bodyPr>
          <a:lstStyle/>
          <a:p>
            <a:pPr marL="0" indent="0">
              <a:buNone/>
            </a:pPr>
            <a:r>
              <a:rPr lang="it-IT" sz="1800" b="1" u="sng" dirty="0">
                <a:solidFill>
                  <a:schemeClr val="accent1">
                    <a:lumMod val="75000"/>
                  </a:schemeClr>
                </a:solidFill>
              </a:rPr>
              <a:t>Class </a:t>
            </a:r>
            <a:r>
              <a:rPr lang="it-IT" sz="1800" b="1" u="sng" dirty="0" err="1">
                <a:solidFill>
                  <a:schemeClr val="accent1">
                    <a:lumMod val="75000"/>
                  </a:schemeClr>
                </a:solidFill>
              </a:rPr>
              <a:t>Diagram</a:t>
            </a:r>
            <a:endParaRPr lang="it-IT" sz="1800" b="1" u="sng" dirty="0">
              <a:solidFill>
                <a:schemeClr val="accent1">
                  <a:lumMod val="75000"/>
                </a:schemeClr>
              </a:solidFill>
            </a:endParaRPr>
          </a:p>
        </p:txBody>
      </p:sp>
      <p:sp>
        <p:nvSpPr>
          <p:cNvPr id="7" name="CasellaDiTesto 6">
            <a:extLst>
              <a:ext uri="{FF2B5EF4-FFF2-40B4-BE49-F238E27FC236}">
                <a16:creationId xmlns:a16="http://schemas.microsoft.com/office/drawing/2014/main" id="{9F494A34-E2BA-42D9-AA7A-3E2924C32E6B}"/>
              </a:ext>
            </a:extLst>
          </p:cNvPr>
          <p:cNvSpPr txBox="1"/>
          <p:nvPr/>
        </p:nvSpPr>
        <p:spPr>
          <a:xfrm>
            <a:off x="733425" y="788449"/>
            <a:ext cx="6000749" cy="1615827"/>
          </a:xfrm>
          <a:prstGeom prst="rect">
            <a:avLst/>
          </a:prstGeom>
          <a:noFill/>
        </p:spPr>
        <p:txBody>
          <a:bodyPr wrap="square" rtlCol="0">
            <a:spAutoFit/>
          </a:bodyPr>
          <a:lstStyle/>
          <a:p>
            <a:pPr algn="just"/>
            <a:r>
              <a:rPr lang="it-IT" sz="1100" dirty="0"/>
              <a:t>Partendo dallo use case </a:t>
            </a:r>
            <a:r>
              <a:rPr lang="it-IT" sz="1100" dirty="0" err="1"/>
              <a:t>diagram</a:t>
            </a:r>
            <a:r>
              <a:rPr lang="it-IT" sz="1100" dirty="0"/>
              <a:t> abbiamo creato il class </a:t>
            </a:r>
            <a:r>
              <a:rPr lang="it-IT" sz="1100" dirty="0" err="1"/>
              <a:t>diagram</a:t>
            </a:r>
            <a:r>
              <a:rPr lang="it-IT" sz="1100" dirty="0"/>
              <a:t> generale del sistema.</a:t>
            </a:r>
          </a:p>
          <a:p>
            <a:pPr algn="just"/>
            <a:r>
              <a:rPr lang="it-IT" sz="1100" dirty="0"/>
              <a:t>Sono state individuate le seguenti classi fondamentali: </a:t>
            </a:r>
            <a:r>
              <a:rPr lang="it-IT" sz="1100" b="1" dirty="0"/>
              <a:t>Utente, Admin, Segnalazione, Notifica, </a:t>
            </a:r>
            <a:r>
              <a:rPr lang="it-IT" sz="1100" b="1" dirty="0" err="1"/>
              <a:t>AppMobile</a:t>
            </a:r>
            <a:r>
              <a:rPr lang="it-IT" sz="1100" b="1" dirty="0"/>
              <a:t>, Mappa, Dato traffico (</a:t>
            </a:r>
            <a:r>
              <a:rPr lang="it-IT" sz="1100" b="1" dirty="0" err="1"/>
              <a:t>DatoTrafficoUtente</a:t>
            </a:r>
            <a:r>
              <a:rPr lang="it-IT" sz="1100" b="1" dirty="0"/>
              <a:t> &amp; </a:t>
            </a:r>
            <a:r>
              <a:rPr lang="it-IT" sz="1100" b="1" dirty="0" err="1"/>
              <a:t>DatoTrafficoAdmin</a:t>
            </a:r>
            <a:r>
              <a:rPr lang="it-IT" sz="1100" b="1" dirty="0"/>
              <a:t>), Statistica, Direttiva, Storico, </a:t>
            </a:r>
            <a:r>
              <a:rPr lang="it-IT" sz="1100" b="1" dirty="0" err="1"/>
              <a:t>CentralinaStradale</a:t>
            </a:r>
            <a:r>
              <a:rPr lang="it-IT" sz="1100" b="1" dirty="0"/>
              <a:t> e </a:t>
            </a:r>
            <a:r>
              <a:rPr lang="it-IT" sz="1100" b="1" dirty="0" err="1"/>
              <a:t>DatoStradale</a:t>
            </a:r>
            <a:r>
              <a:rPr lang="it-IT" sz="1100" b="1" dirty="0"/>
              <a:t>, </a:t>
            </a:r>
            <a:r>
              <a:rPr lang="it-IT" sz="1100" dirty="0"/>
              <a:t>correlate delle seguenti classi per gestirle: </a:t>
            </a:r>
            <a:r>
              <a:rPr lang="it-IT" sz="1100" b="1" dirty="0" err="1"/>
              <a:t>GestoreAccessoSistema</a:t>
            </a:r>
            <a:r>
              <a:rPr lang="it-IT" sz="1100" b="1" dirty="0"/>
              <a:t>, </a:t>
            </a:r>
            <a:r>
              <a:rPr lang="it-IT" sz="1100" b="1" dirty="0" err="1"/>
              <a:t>GestoreSegnalazioni</a:t>
            </a:r>
            <a:r>
              <a:rPr lang="it-IT" sz="1100" b="1" dirty="0"/>
              <a:t>, </a:t>
            </a:r>
            <a:r>
              <a:rPr lang="it-IT" sz="1100" b="1" dirty="0" err="1"/>
              <a:t>CreatoreNotifica</a:t>
            </a:r>
            <a:r>
              <a:rPr lang="it-IT" sz="1100" b="1" dirty="0"/>
              <a:t>, </a:t>
            </a:r>
            <a:r>
              <a:rPr lang="it-IT" sz="1100" b="1" dirty="0" err="1"/>
              <a:t>CreatoreMappa</a:t>
            </a:r>
            <a:r>
              <a:rPr lang="it-IT" sz="1100" b="1" dirty="0"/>
              <a:t>, </a:t>
            </a:r>
            <a:r>
              <a:rPr lang="it-IT" sz="1100" b="1" dirty="0" err="1"/>
              <a:t>GestoreAccessoDatabase</a:t>
            </a:r>
            <a:r>
              <a:rPr lang="it-IT" sz="1100" b="1" dirty="0"/>
              <a:t>, </a:t>
            </a:r>
            <a:r>
              <a:rPr lang="it-IT" sz="1100" b="1" dirty="0" err="1"/>
              <a:t>CreatoreStatistiche</a:t>
            </a:r>
            <a:r>
              <a:rPr lang="it-IT" sz="1100" b="1" dirty="0"/>
              <a:t>, </a:t>
            </a:r>
            <a:r>
              <a:rPr lang="it-IT" sz="1100" b="1" dirty="0" err="1"/>
              <a:t>GestoreDirettiva</a:t>
            </a:r>
            <a:r>
              <a:rPr lang="it-IT" sz="1100" b="1" dirty="0"/>
              <a:t>, </a:t>
            </a:r>
            <a:r>
              <a:rPr lang="it-IT" sz="1100" b="1" dirty="0" err="1"/>
              <a:t>CreatoreStorico</a:t>
            </a:r>
            <a:r>
              <a:rPr lang="it-IT" sz="1100" b="1" dirty="0"/>
              <a:t> e </a:t>
            </a:r>
            <a:r>
              <a:rPr lang="it-IT" sz="1100" b="1" dirty="0" err="1"/>
              <a:t>GestoreDatiStradali</a:t>
            </a:r>
            <a:r>
              <a:rPr lang="it-IT" sz="1100" b="1" dirty="0"/>
              <a:t>.</a:t>
            </a:r>
            <a:endParaRPr lang="it-IT" sz="1100" dirty="0"/>
          </a:p>
          <a:p>
            <a:pPr algn="just"/>
            <a:r>
              <a:rPr lang="it-IT" sz="1100" dirty="0"/>
              <a:t>Abbiamo anche creato strutture di supporto per la descrizione del sistema, quali </a:t>
            </a:r>
            <a:r>
              <a:rPr lang="it-IT" sz="1100" dirty="0" err="1"/>
              <a:t>datatype</a:t>
            </a:r>
            <a:r>
              <a:rPr lang="it-IT" sz="1100" dirty="0"/>
              <a:t>: </a:t>
            </a:r>
            <a:r>
              <a:rPr lang="it-IT" sz="1100" b="1" dirty="0"/>
              <a:t>Time, Data, </a:t>
            </a:r>
            <a:r>
              <a:rPr lang="it-IT" sz="1100" b="1" dirty="0" err="1"/>
              <a:t>DatoCentralina</a:t>
            </a:r>
            <a:r>
              <a:rPr lang="it-IT" sz="1100" b="1" dirty="0"/>
              <a:t>, Posizione, Credenziali e </a:t>
            </a:r>
            <a:r>
              <a:rPr lang="it-IT" sz="1100" b="1" dirty="0" err="1"/>
              <a:t>NuoviValori</a:t>
            </a:r>
            <a:r>
              <a:rPr lang="it-IT" sz="1100" b="1" dirty="0"/>
              <a:t>.</a:t>
            </a:r>
            <a:endParaRPr lang="it-IT" sz="1100" dirty="0"/>
          </a:p>
        </p:txBody>
      </p:sp>
    </p:spTree>
    <p:extLst>
      <p:ext uri="{BB962C8B-B14F-4D97-AF65-F5344CB8AC3E}">
        <p14:creationId xmlns:p14="http://schemas.microsoft.com/office/powerpoint/2010/main" val="182364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2287A-E7BD-415C-9607-EACA31354BE2}"/>
              </a:ext>
            </a:extLst>
          </p:cNvPr>
          <p:cNvSpPr>
            <a:spLocks noGrp="1"/>
          </p:cNvSpPr>
          <p:nvPr>
            <p:ph type="title"/>
          </p:nvPr>
        </p:nvSpPr>
        <p:spPr>
          <a:xfrm>
            <a:off x="736599" y="241997"/>
            <a:ext cx="4831687" cy="1038725"/>
          </a:xfrm>
        </p:spPr>
        <p:txBody>
          <a:body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Utente</a:t>
            </a:r>
          </a:p>
        </p:txBody>
      </p:sp>
      <p:sp>
        <p:nvSpPr>
          <p:cNvPr id="4" name="Segnaposto numero diapositiva 3">
            <a:extLst>
              <a:ext uri="{FF2B5EF4-FFF2-40B4-BE49-F238E27FC236}">
                <a16:creationId xmlns:a16="http://schemas.microsoft.com/office/drawing/2014/main" id="{BBF55013-8F24-45DC-9F07-E330F071E5C0}"/>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6" name="Immagine 5" descr="Immagine che contiene testo, mappa&#10;&#10;Descrizione generata con affidabilità molto elevata">
            <a:extLst>
              <a:ext uri="{FF2B5EF4-FFF2-40B4-BE49-F238E27FC236}">
                <a16:creationId xmlns:a16="http://schemas.microsoft.com/office/drawing/2014/main" id="{798773E2-1BEC-4E35-ADDF-B6512B5487FE}"/>
              </a:ext>
            </a:extLst>
          </p:cNvPr>
          <p:cNvPicPr>
            <a:picLocks noChangeAspect="1"/>
          </p:cNvPicPr>
          <p:nvPr/>
        </p:nvPicPr>
        <p:blipFill>
          <a:blip r:embed="rId2"/>
          <a:stretch>
            <a:fillRect/>
          </a:stretch>
        </p:blipFill>
        <p:spPr>
          <a:xfrm>
            <a:off x="706256" y="2259290"/>
            <a:ext cx="6151744" cy="5005508"/>
          </a:xfrm>
          <a:prstGeom prst="rect">
            <a:avLst/>
          </a:prstGeom>
        </p:spPr>
      </p:pic>
      <p:sp>
        <p:nvSpPr>
          <p:cNvPr id="7" name="CasellaDiTesto 6">
            <a:extLst>
              <a:ext uri="{FF2B5EF4-FFF2-40B4-BE49-F238E27FC236}">
                <a16:creationId xmlns:a16="http://schemas.microsoft.com/office/drawing/2014/main" id="{1A185EEE-D447-45D9-BB25-B70E3756735F}"/>
              </a:ext>
            </a:extLst>
          </p:cNvPr>
          <p:cNvSpPr txBox="1"/>
          <p:nvPr/>
        </p:nvSpPr>
        <p:spPr>
          <a:xfrm>
            <a:off x="736599" y="1048205"/>
            <a:ext cx="5969002" cy="830997"/>
          </a:xfrm>
          <a:prstGeom prst="rect">
            <a:avLst/>
          </a:prstGeom>
          <a:noFill/>
        </p:spPr>
        <p:txBody>
          <a:bodyPr wrap="square" rtlCol="0">
            <a:spAutoFit/>
          </a:bodyPr>
          <a:lstStyle/>
          <a:p>
            <a:pPr algn="just"/>
            <a:r>
              <a:rPr lang="it-IT" sz="1600" dirty="0"/>
              <a:t>L’utente effettua l’accesso al sistema e inserendo un indirizzo può vedere la situazione del traffico in quella zona tramite una mappa, in seguito si disconnette.</a:t>
            </a:r>
          </a:p>
        </p:txBody>
      </p:sp>
    </p:spTree>
    <p:extLst>
      <p:ext uri="{BB962C8B-B14F-4D97-AF65-F5344CB8AC3E}">
        <p14:creationId xmlns:p14="http://schemas.microsoft.com/office/powerpoint/2010/main" val="243132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7174C16B-E280-4BBE-BB7A-0114F9B636D9}"/>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5" name="Titolo 1">
            <a:extLst>
              <a:ext uri="{FF2B5EF4-FFF2-40B4-BE49-F238E27FC236}">
                <a16:creationId xmlns:a16="http://schemas.microsoft.com/office/drawing/2014/main" id="{8AB8D222-16AE-43D1-A70D-A0EDE26211D1}"/>
              </a:ext>
            </a:extLst>
          </p:cNvPr>
          <p:cNvSpPr txBox="1">
            <a:spLocks/>
          </p:cNvSpPr>
          <p:nvPr/>
        </p:nvSpPr>
        <p:spPr>
          <a:xfrm>
            <a:off x="736599" y="466586"/>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Accesso Sistema Admin</a:t>
            </a:r>
          </a:p>
        </p:txBody>
      </p:sp>
      <p:pic>
        <p:nvPicPr>
          <p:cNvPr id="9" name="Immagine 8" descr="Immagine che contiene testo, mappa&#10;&#10;Descrizione generata con affidabilità molto elevata">
            <a:extLst>
              <a:ext uri="{FF2B5EF4-FFF2-40B4-BE49-F238E27FC236}">
                <a16:creationId xmlns:a16="http://schemas.microsoft.com/office/drawing/2014/main" id="{2E331E0F-F389-45F4-9E21-377A9EE4271B}"/>
              </a:ext>
            </a:extLst>
          </p:cNvPr>
          <p:cNvPicPr>
            <a:picLocks noChangeAspect="1"/>
          </p:cNvPicPr>
          <p:nvPr/>
        </p:nvPicPr>
        <p:blipFill>
          <a:blip r:embed="rId2"/>
          <a:stretch>
            <a:fillRect/>
          </a:stretch>
        </p:blipFill>
        <p:spPr>
          <a:xfrm>
            <a:off x="481263" y="3641557"/>
            <a:ext cx="6376737" cy="3409255"/>
          </a:xfrm>
          <a:prstGeom prst="rect">
            <a:avLst/>
          </a:prstGeom>
        </p:spPr>
      </p:pic>
      <p:sp>
        <p:nvSpPr>
          <p:cNvPr id="11" name="CasellaDiTesto 10">
            <a:extLst>
              <a:ext uri="{FF2B5EF4-FFF2-40B4-BE49-F238E27FC236}">
                <a16:creationId xmlns:a16="http://schemas.microsoft.com/office/drawing/2014/main" id="{854BECEA-8DAA-4AFC-BBF7-8FF6198970E4}"/>
              </a:ext>
            </a:extLst>
          </p:cNvPr>
          <p:cNvSpPr txBox="1"/>
          <p:nvPr/>
        </p:nvSpPr>
        <p:spPr>
          <a:xfrm>
            <a:off x="736599" y="1474424"/>
            <a:ext cx="6059184" cy="830997"/>
          </a:xfrm>
          <a:prstGeom prst="rect">
            <a:avLst/>
          </a:prstGeom>
          <a:noFill/>
        </p:spPr>
        <p:txBody>
          <a:bodyPr wrap="square" rtlCol="0">
            <a:spAutoFit/>
          </a:bodyPr>
          <a:lstStyle/>
          <a:p>
            <a:pPr algn="just"/>
            <a:r>
              <a:rPr lang="it-IT" sz="1600" dirty="0"/>
              <a:t>L’admin effettua l’accesso al sistema e può vedere i dati a lui relativi (statistiche, storico, mappa) oppure inserire un aggiornamento per le centralina, in seguito si disconnette.</a:t>
            </a:r>
          </a:p>
        </p:txBody>
      </p:sp>
    </p:spTree>
    <p:extLst>
      <p:ext uri="{BB962C8B-B14F-4D97-AF65-F5344CB8AC3E}">
        <p14:creationId xmlns:p14="http://schemas.microsoft.com/office/powerpoint/2010/main" val="10747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testo, mappa&#10;&#10;Descrizione generata con affidabilità molto elevata">
            <a:extLst>
              <a:ext uri="{FF2B5EF4-FFF2-40B4-BE49-F238E27FC236}">
                <a16:creationId xmlns:a16="http://schemas.microsoft.com/office/drawing/2014/main" id="{CE212F03-4C12-400E-907B-EB72321ACF80}"/>
              </a:ext>
            </a:extLst>
          </p:cNvPr>
          <p:cNvPicPr>
            <a:picLocks noGrp="1" noChangeAspect="1"/>
          </p:cNvPicPr>
          <p:nvPr>
            <p:ph idx="1"/>
          </p:nvPr>
        </p:nvPicPr>
        <p:blipFill>
          <a:blip r:embed="rId2"/>
          <a:stretch>
            <a:fillRect/>
          </a:stretch>
        </p:blipFill>
        <p:spPr>
          <a:xfrm>
            <a:off x="640345" y="2083713"/>
            <a:ext cx="6217655" cy="5375682"/>
          </a:xfrm>
        </p:spPr>
      </p:pic>
      <p:sp>
        <p:nvSpPr>
          <p:cNvPr id="4" name="Segnaposto numero diapositiva 3">
            <a:extLst>
              <a:ext uri="{FF2B5EF4-FFF2-40B4-BE49-F238E27FC236}">
                <a16:creationId xmlns:a16="http://schemas.microsoft.com/office/drawing/2014/main" id="{9E9BFC07-39A5-4285-8693-4504619118E6}"/>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5" name="Titolo 1">
            <a:extLst>
              <a:ext uri="{FF2B5EF4-FFF2-40B4-BE49-F238E27FC236}">
                <a16:creationId xmlns:a16="http://schemas.microsoft.com/office/drawing/2014/main" id="{89C40444-6FB9-4828-98CD-F199FBD433D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Inserimento segnalazione</a:t>
            </a:r>
          </a:p>
        </p:txBody>
      </p:sp>
      <p:sp>
        <p:nvSpPr>
          <p:cNvPr id="8" name="CasellaDiTesto 7">
            <a:extLst>
              <a:ext uri="{FF2B5EF4-FFF2-40B4-BE49-F238E27FC236}">
                <a16:creationId xmlns:a16="http://schemas.microsoft.com/office/drawing/2014/main" id="{1C7BAEA7-895E-4139-8045-AC2CA110210D}"/>
              </a:ext>
            </a:extLst>
          </p:cNvPr>
          <p:cNvSpPr txBox="1"/>
          <p:nvPr/>
        </p:nvSpPr>
        <p:spPr>
          <a:xfrm>
            <a:off x="736599" y="1134562"/>
            <a:ext cx="5880769" cy="830997"/>
          </a:xfrm>
          <a:prstGeom prst="rect">
            <a:avLst/>
          </a:prstGeom>
          <a:noFill/>
        </p:spPr>
        <p:txBody>
          <a:bodyPr wrap="square" rtlCol="0">
            <a:spAutoFit/>
          </a:bodyPr>
          <a:lstStyle/>
          <a:p>
            <a:pPr algn="just"/>
            <a:r>
              <a:rPr lang="it-IT" sz="1600" dirty="0"/>
              <a:t>L’applicazione riceve una segnalazione sulla situazione del traffico (assente, scorrevole o intenso)  dall’utente e la invia al sistema centrale, che la riceve ed elabora.</a:t>
            </a:r>
          </a:p>
        </p:txBody>
      </p:sp>
    </p:spTree>
    <p:extLst>
      <p:ext uri="{BB962C8B-B14F-4D97-AF65-F5344CB8AC3E}">
        <p14:creationId xmlns:p14="http://schemas.microsoft.com/office/powerpoint/2010/main" val="11464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C4CB29EA-F49E-4B7F-B99B-B01874C9237E}"/>
              </a:ext>
            </a:extLst>
          </p:cNvPr>
          <p:cNvPicPr>
            <a:picLocks noGrp="1" noChangeAspect="1"/>
          </p:cNvPicPr>
          <p:nvPr>
            <p:ph idx="1"/>
          </p:nvPr>
        </p:nvPicPr>
        <p:blipFill>
          <a:blip r:embed="rId2"/>
          <a:stretch>
            <a:fillRect/>
          </a:stretch>
        </p:blipFill>
        <p:spPr>
          <a:xfrm>
            <a:off x="640347" y="2131465"/>
            <a:ext cx="6434221" cy="5516309"/>
          </a:xfrm>
        </p:spPr>
      </p:pic>
      <p:sp>
        <p:nvSpPr>
          <p:cNvPr id="4" name="Segnaposto numero diapositiva 3">
            <a:extLst>
              <a:ext uri="{FF2B5EF4-FFF2-40B4-BE49-F238E27FC236}">
                <a16:creationId xmlns:a16="http://schemas.microsoft.com/office/drawing/2014/main" id="{A47564B0-E0B1-4E9C-9D6B-6C33AFBF98D7}"/>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6" name="Titolo 1">
            <a:extLst>
              <a:ext uri="{FF2B5EF4-FFF2-40B4-BE49-F238E27FC236}">
                <a16:creationId xmlns:a16="http://schemas.microsoft.com/office/drawing/2014/main" id="{82CF4CFB-37ED-48BA-9950-D75CD5B2F63A}"/>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Activity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Invio notifica</a:t>
            </a:r>
          </a:p>
        </p:txBody>
      </p:sp>
      <p:sp>
        <p:nvSpPr>
          <p:cNvPr id="9" name="CasellaDiTesto 8">
            <a:extLst>
              <a:ext uri="{FF2B5EF4-FFF2-40B4-BE49-F238E27FC236}">
                <a16:creationId xmlns:a16="http://schemas.microsoft.com/office/drawing/2014/main" id="{5BFA63A3-1448-44E0-8606-D8469F0A7C8C}"/>
              </a:ext>
            </a:extLst>
          </p:cNvPr>
          <p:cNvSpPr txBox="1"/>
          <p:nvPr/>
        </p:nvSpPr>
        <p:spPr>
          <a:xfrm>
            <a:off x="739943" y="1059762"/>
            <a:ext cx="5775158" cy="1077218"/>
          </a:xfrm>
          <a:prstGeom prst="rect">
            <a:avLst/>
          </a:prstGeom>
          <a:noFill/>
        </p:spPr>
        <p:txBody>
          <a:bodyPr wrap="square" rtlCol="0">
            <a:spAutoFit/>
          </a:bodyPr>
          <a:lstStyle/>
          <a:p>
            <a:pPr algn="just"/>
            <a:r>
              <a:rPr lang="it-IT" sz="1600" dirty="0"/>
              <a:t>Ricevuti tutti i dati stradali, il sistema centrale li elabora per rilevare situazioni critiche di traffico e manda una notifica alle applicazioni mobile nella zona interessata, le quali la ricevono e la mostrano. </a:t>
            </a:r>
          </a:p>
        </p:txBody>
      </p:sp>
    </p:spTree>
    <p:extLst>
      <p:ext uri="{BB962C8B-B14F-4D97-AF65-F5344CB8AC3E}">
        <p14:creationId xmlns:p14="http://schemas.microsoft.com/office/powerpoint/2010/main" val="114166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screenshot&#10;&#10;Descrizione generata con affidabilità molto elevata">
            <a:extLst>
              <a:ext uri="{FF2B5EF4-FFF2-40B4-BE49-F238E27FC236}">
                <a16:creationId xmlns:a16="http://schemas.microsoft.com/office/drawing/2014/main" id="{4868D2BD-3467-444A-9C26-C608FAA3523B}"/>
              </a:ext>
            </a:extLst>
          </p:cNvPr>
          <p:cNvPicPr>
            <a:picLocks noGrp="1" noChangeAspect="1"/>
          </p:cNvPicPr>
          <p:nvPr>
            <p:ph idx="1"/>
          </p:nvPr>
        </p:nvPicPr>
        <p:blipFill>
          <a:blip r:embed="rId2"/>
          <a:stretch>
            <a:fillRect/>
          </a:stretch>
        </p:blipFill>
        <p:spPr>
          <a:xfrm>
            <a:off x="652378" y="2500354"/>
            <a:ext cx="6312787" cy="4609630"/>
          </a:xfrm>
        </p:spPr>
      </p:pic>
      <p:sp>
        <p:nvSpPr>
          <p:cNvPr id="4" name="Segnaposto numero diapositiva 3">
            <a:extLst>
              <a:ext uri="{FF2B5EF4-FFF2-40B4-BE49-F238E27FC236}">
                <a16:creationId xmlns:a16="http://schemas.microsoft.com/office/drawing/2014/main" id="{11F19FC8-BE6C-4A79-B369-D23CEF55A1A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5" name="Titolo 1">
            <a:extLst>
              <a:ext uri="{FF2B5EF4-FFF2-40B4-BE49-F238E27FC236}">
                <a16:creationId xmlns:a16="http://schemas.microsoft.com/office/drawing/2014/main" id="{E01A20D4-75D6-4F5F-8E8A-21FBE9A931E6}"/>
              </a:ext>
            </a:extLst>
          </p:cNvPr>
          <p:cNvSpPr txBox="1">
            <a:spLocks/>
          </p:cNvSpPr>
          <p:nvPr/>
        </p:nvSpPr>
        <p:spPr>
          <a:xfrm>
            <a:off x="736599" y="241997"/>
            <a:ext cx="4831687" cy="1038725"/>
          </a:xfrm>
          <a:prstGeom prst="rect">
            <a:avLst/>
          </a:prstGeom>
          <a:effectLst/>
        </p:spPr>
        <p:txBody>
          <a:bodyPr vert="horz" lIns="91440" tIns="45720" rIns="91440" bIns="45720" rtlCol="0" anchor="ctr">
            <a:normAutofit/>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1800" b="1" u="sng" dirty="0">
                <a:solidFill>
                  <a:schemeClr val="accent1">
                    <a:lumMod val="75000"/>
                  </a:schemeClr>
                </a:solidFill>
                <a:latin typeface="+mn-lt"/>
                <a:ea typeface="+mn-ea"/>
                <a:cs typeface="+mn-cs"/>
              </a:rPr>
              <a:t>Collaboration </a:t>
            </a:r>
            <a:r>
              <a:rPr lang="it-IT" sz="1800" b="1" u="sng" dirty="0" err="1">
                <a:solidFill>
                  <a:schemeClr val="accent1">
                    <a:lumMod val="75000"/>
                  </a:schemeClr>
                </a:solidFill>
                <a:latin typeface="+mn-lt"/>
                <a:ea typeface="+mn-ea"/>
                <a:cs typeface="+mn-cs"/>
              </a:rPr>
              <a:t>Diagram</a:t>
            </a:r>
            <a:r>
              <a:rPr lang="it-IT" sz="1800" b="1" u="sng" dirty="0">
                <a:solidFill>
                  <a:schemeClr val="accent1">
                    <a:lumMod val="75000"/>
                  </a:schemeClr>
                </a:solidFill>
                <a:latin typeface="+mn-lt"/>
                <a:ea typeface="+mn-ea"/>
                <a:cs typeface="+mn-cs"/>
              </a:rPr>
              <a:t> – Interazione notifica</a:t>
            </a:r>
          </a:p>
          <a:p>
            <a:endParaRPr lang="it-IT" sz="1800" b="1" u="sng" dirty="0">
              <a:solidFill>
                <a:schemeClr val="accent1">
                  <a:lumMod val="75000"/>
                </a:schemeClr>
              </a:solidFill>
              <a:latin typeface="+mn-lt"/>
              <a:ea typeface="+mn-ea"/>
              <a:cs typeface="+mn-cs"/>
            </a:endParaRPr>
          </a:p>
        </p:txBody>
      </p:sp>
      <p:sp>
        <p:nvSpPr>
          <p:cNvPr id="2" name="CasellaDiTesto 1">
            <a:extLst>
              <a:ext uri="{FF2B5EF4-FFF2-40B4-BE49-F238E27FC236}">
                <a16:creationId xmlns:a16="http://schemas.microsoft.com/office/drawing/2014/main" id="{13D13359-7432-4F44-ADFB-244B7393BDC2}"/>
              </a:ext>
            </a:extLst>
          </p:cNvPr>
          <p:cNvSpPr txBox="1"/>
          <p:nvPr/>
        </p:nvSpPr>
        <p:spPr>
          <a:xfrm>
            <a:off x="736599" y="1403121"/>
            <a:ext cx="5778502" cy="830997"/>
          </a:xfrm>
          <a:prstGeom prst="rect">
            <a:avLst/>
          </a:prstGeom>
          <a:noFill/>
        </p:spPr>
        <p:txBody>
          <a:bodyPr wrap="square" rtlCol="0">
            <a:spAutoFit/>
          </a:bodyPr>
          <a:lstStyle/>
          <a:p>
            <a:pPr algn="just"/>
            <a:r>
              <a:rPr lang="it-IT" sz="1600" dirty="0"/>
              <a:t>In particolare, l’</a:t>
            </a:r>
            <a:r>
              <a:rPr lang="it-IT" sz="1600" b="1" dirty="0" err="1"/>
              <a:t>AppMobile</a:t>
            </a:r>
            <a:r>
              <a:rPr lang="it-IT" sz="1600" dirty="0"/>
              <a:t> rileva la propria posizione, la invia al </a:t>
            </a:r>
            <a:r>
              <a:rPr lang="it-IT" sz="1600" b="1" dirty="0" err="1"/>
              <a:t>CreatoreNotifiche</a:t>
            </a:r>
            <a:r>
              <a:rPr lang="it-IT" sz="1600" dirty="0"/>
              <a:t>, il quale elabora la notifica ricevendo le relativa informazioni sul traffico dal </a:t>
            </a:r>
            <a:r>
              <a:rPr lang="it-IT" sz="1600" b="1" dirty="0"/>
              <a:t>Database,</a:t>
            </a:r>
            <a:r>
              <a:rPr lang="it-IT" sz="1600" dirty="0"/>
              <a:t> e la invia all’</a:t>
            </a:r>
            <a:r>
              <a:rPr lang="it-IT" sz="1600" dirty="0" err="1"/>
              <a:t>app</a:t>
            </a:r>
            <a:r>
              <a:rPr lang="it-IT" sz="1600" dirty="0"/>
              <a:t>.</a:t>
            </a:r>
          </a:p>
        </p:txBody>
      </p:sp>
      <p:sp>
        <p:nvSpPr>
          <p:cNvPr id="3" name="CasellaDiTesto 2">
            <a:extLst>
              <a:ext uri="{FF2B5EF4-FFF2-40B4-BE49-F238E27FC236}">
                <a16:creationId xmlns:a16="http://schemas.microsoft.com/office/drawing/2014/main" id="{3EACDA15-A4F6-4B33-89C1-EAAEA8BD0189}"/>
              </a:ext>
            </a:extLst>
          </p:cNvPr>
          <p:cNvSpPr txBox="1"/>
          <p:nvPr/>
        </p:nvSpPr>
        <p:spPr>
          <a:xfrm>
            <a:off x="736599" y="920683"/>
            <a:ext cx="5778502" cy="584775"/>
          </a:xfrm>
          <a:prstGeom prst="rect">
            <a:avLst/>
          </a:prstGeom>
          <a:noFill/>
        </p:spPr>
        <p:txBody>
          <a:bodyPr wrap="square" rtlCol="0">
            <a:spAutoFit/>
          </a:bodyPr>
          <a:lstStyle/>
          <a:p>
            <a:r>
              <a:rPr lang="it-IT" sz="1600" dirty="0"/>
              <a:t>Nel diagramma sono riportate le varie cooperazione del sistema al fine di creare una notifica.</a:t>
            </a:r>
          </a:p>
        </p:txBody>
      </p:sp>
    </p:spTree>
    <p:extLst>
      <p:ext uri="{BB962C8B-B14F-4D97-AF65-F5344CB8AC3E}">
        <p14:creationId xmlns:p14="http://schemas.microsoft.com/office/powerpoint/2010/main" val="42942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ersonalizzato 1">
      <a:dk1>
        <a:sysClr val="windowText" lastClr="000000"/>
      </a:dk1>
      <a:lt1>
        <a:sysClr val="window" lastClr="FFFFFF"/>
      </a:lt1>
      <a:dk2>
        <a:srgbClr val="212121"/>
      </a:dk2>
      <a:lt2>
        <a:srgbClr val="FFFFFF"/>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Parallasse</Template>
  <TotalTime>1720</TotalTime>
  <Words>680</Words>
  <Application>Microsoft Office PowerPoint</Application>
  <PresentationFormat>Presentazione su schermo (4:3)</PresentationFormat>
  <Paragraphs>78</Paragraphs>
  <Slides>18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Berlin Sans FB Demi</vt:lpstr>
      <vt:lpstr>Calibri</vt:lpstr>
      <vt:lpstr>Corbel</vt:lpstr>
      <vt:lpstr>Parallasse</vt:lpstr>
      <vt:lpstr>Traffic monitor</vt:lpstr>
      <vt:lpstr>Indice</vt:lpstr>
      <vt:lpstr>Uml</vt:lpstr>
      <vt:lpstr>Class Diagram</vt:lpstr>
      <vt:lpstr>Activity Diagram – Accesso Sistema Utente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monitor</dc:title>
  <dc:creator>Sara Mazzoleni</dc:creator>
  <cp:lastModifiedBy>Sara Mazzoleni</cp:lastModifiedBy>
  <cp:revision>46</cp:revision>
  <dcterms:created xsi:type="dcterms:W3CDTF">2018-11-19T08:54:14Z</dcterms:created>
  <dcterms:modified xsi:type="dcterms:W3CDTF">2018-11-26T09:15:14Z</dcterms:modified>
</cp:coreProperties>
</file>