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62" r:id="rId6"/>
    <p:sldId id="309" r:id="rId7"/>
    <p:sldId id="310" r:id="rId8"/>
    <p:sldId id="311" r:id="rId9"/>
    <p:sldId id="328" r:id="rId10"/>
    <p:sldId id="312" r:id="rId11"/>
    <p:sldId id="315" r:id="rId12"/>
    <p:sldId id="313" r:id="rId13"/>
    <p:sldId id="314" r:id="rId14"/>
    <p:sldId id="318" r:id="rId15"/>
    <p:sldId id="326" r:id="rId16"/>
    <p:sldId id="324" r:id="rId17"/>
    <p:sldId id="329" r:id="rId18"/>
    <p:sldId id="319" r:id="rId19"/>
    <p:sldId id="320" r:id="rId20"/>
    <p:sldId id="321" r:id="rId21"/>
    <p:sldId id="323" r:id="rId22"/>
    <p:sldId id="322" r:id="rId23"/>
    <p:sldId id="325" r:id="rId24"/>
    <p:sldId id="327" r:id="rId25"/>
    <p:sldId id="316" r:id="rId26"/>
    <p:sldId id="296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809541E-6E93-41D1-941E-9DFFC3A329F3}">
          <p14:sldIdLst>
            <p14:sldId id="256"/>
            <p14:sldId id="257"/>
            <p14:sldId id="258"/>
            <p14:sldId id="261"/>
            <p14:sldId id="262"/>
            <p14:sldId id="309"/>
            <p14:sldId id="310"/>
            <p14:sldId id="311"/>
            <p14:sldId id="328"/>
            <p14:sldId id="312"/>
            <p14:sldId id="315"/>
            <p14:sldId id="313"/>
            <p14:sldId id="314"/>
            <p14:sldId id="318"/>
            <p14:sldId id="326"/>
            <p14:sldId id="324"/>
            <p14:sldId id="329"/>
            <p14:sldId id="319"/>
            <p14:sldId id="320"/>
            <p14:sldId id="321"/>
            <p14:sldId id="323"/>
            <p14:sldId id="322"/>
            <p14:sldId id="325"/>
            <p14:sldId id="327"/>
            <p14:sldId id="316"/>
            <p14:sldId id="296"/>
          </p14:sldIdLst>
        </p14:section>
        <p14:section name="Untitled Section" id="{12650402-74AF-40B5-A76B-3EEFEB4843E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derico Michelotto" initials="" lastIdx="5" clrIdx="0"/>
  <p:cmAuthor id="1" name="Alice Codogno" initials="" lastIdx="3" clrIdx="1"/>
  <p:cmAuthor id="2" name="Michelotto Federico" initials="MF" lastIdx="1" clrIdx="2">
    <p:extLst>
      <p:ext uri="{19B8F6BF-5375-455C-9EA6-DF929625EA0E}">
        <p15:presenceInfo xmlns:p15="http://schemas.microsoft.com/office/powerpoint/2012/main" userId="S::federico.michelotto@studenti.unipd.it::03279457-2241-4817-a217-570f999ad9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46D86-0635-4364-AB94-E61C6B64AE68}" v="10362" dt="2021-01-12T09:44:21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8E899B-167E-4261-A83A-D5ADC3A822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965B-0288-408D-B1B2-EE4192486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E52AB-41EC-4E89-B216-6DABAF51BB88}" type="datetimeFigureOut">
              <a:rPr lang="en-US" smtClean="0"/>
              <a:t>16/09/2021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45-0F0C-4D0D-B969-B4A63FB9CE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95101-A149-407C-9251-7879B1B40E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2DA6-A2DF-437F-842A-AA167A54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1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068d31cc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068d31cc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0b5460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0b5460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068d31cc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068d31cc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068d31cc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068d31cc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068d31cc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068d31cc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6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3068d31cc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3068d31cc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titolo e testo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3595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473594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4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zione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2" name="Google Shape;32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2275" y="7620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625" y="7619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3595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473594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3595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473594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nti salienti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3595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473594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35956"/>
            <a:ext cx="331338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4735948"/>
            <a:ext cx="586576" cy="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1 solo titolo">
  <p:cSld name="BIG_NUMBER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5" name="Google Shape;8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">
  <p:cSld name="AUTOLAYOUT_2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25" y="4013025"/>
            <a:ext cx="668724" cy="66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50" y="3925125"/>
            <a:ext cx="141390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 rot="-5400000">
            <a:off x="4533750" y="10059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-5400000">
            <a:off x="4106550" y="10059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zione2">
  <p:cSld name="AUTOLAYOUT_3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3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chemeClr val="lt1"/>
                </a:solidFill>
              </a:rPr>
              <a:t>LBG-split for CD-quality audio signals</a:t>
            </a: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6133875" y="4287075"/>
            <a:ext cx="21789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FFFFFF"/>
                </a:solidFill>
              </a:rPr>
              <a:t>Michelotto Federico 1218322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208875" y="4736400"/>
            <a:ext cx="2103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September 17, 2021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4BEF-AAB8-49B2-A768-EEBA242B403F}"/>
              </a:ext>
            </a:extLst>
          </p:cNvPr>
          <p:cNvSpPr txBox="1"/>
          <p:nvPr/>
        </p:nvSpPr>
        <p:spPr>
          <a:xfrm>
            <a:off x="2324469" y="3419150"/>
            <a:ext cx="4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Multimedia Coding - 2020/2021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49CC-C811-4F7B-A326-F35E23A8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LBG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6341-5196-4B04-BF9B-C07D29E9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Extension of the popular Lloyd-Max algorithm used for scalar quantization.</a:t>
            </a:r>
          </a:p>
          <a:p>
            <a:pPr>
              <a:spcBef>
                <a:spcPts val="600"/>
              </a:spcBef>
            </a:pPr>
            <a:r>
              <a:rPr lang="en-US" dirty="0"/>
              <a:t>Iterative algorithm that aims at minimizing the MSE (Mean Squared Error) exploiting the </a:t>
            </a:r>
            <a:r>
              <a:rPr lang="en-US" i="1" dirty="0"/>
              <a:t>necessary conditions for optimality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dirty="0"/>
              <a:t>Two formulations:</a:t>
            </a:r>
          </a:p>
          <a:p>
            <a:pPr marL="939800" lvl="1" indent="-342900">
              <a:spcBef>
                <a:spcPts val="600"/>
              </a:spcBef>
              <a:buFont typeface="+mj-lt"/>
              <a:buAutoNum type="arabicPeriod"/>
            </a:pPr>
            <a:r>
              <a:rPr lang="it-IT" dirty="0"/>
              <a:t>Based on the knwoledge of probability density function of the source.</a:t>
            </a:r>
          </a:p>
          <a:p>
            <a:pPr marL="939800" lvl="1" indent="-342900">
              <a:spcBef>
                <a:spcPts val="600"/>
              </a:spcBef>
              <a:buFont typeface="+mj-lt"/>
              <a:buAutoNum type="arabicPeriod"/>
            </a:pPr>
            <a:r>
              <a:rPr lang="it-IT" dirty="0"/>
              <a:t>Based on a training set.</a:t>
            </a:r>
          </a:p>
          <a:p>
            <a:pPr>
              <a:spcBef>
                <a:spcPts val="600"/>
              </a:spcBef>
            </a:pPr>
            <a:r>
              <a:rPr lang="it-IT" dirty="0"/>
              <a:t>In practice (and in this project) the second option is used.</a:t>
            </a:r>
          </a:p>
          <a:p>
            <a:pPr marL="596900" lvl="1" indent="0">
              <a:spcBef>
                <a:spcPts val="600"/>
              </a:spcBef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61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A777-BBCE-4D9F-BE81-A2DD7C7E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LBG 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5DE562-A563-4456-AB7D-424A1E083C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29874"/>
                <a:ext cx="8520600" cy="3639306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600" b="1" i="1" dirty="0"/>
                  <a:t>Define an initial codebook</a:t>
                </a:r>
                <a:r>
                  <a:rPr lang="en-US" sz="1600" dirty="0"/>
                  <a:t>.</a:t>
                </a:r>
                <a:endParaRPr lang="en-US" sz="1600" i="1" u="sng" dirty="0"/>
              </a:p>
              <a:p>
                <a:pPr>
                  <a:buFont typeface="+mj-lt"/>
                  <a:buAutoNum type="arabicPeriod"/>
                </a:pPr>
                <a:r>
                  <a:rPr lang="it-IT" sz="1600" b="1" i="1" dirty="0"/>
                  <a:t>Compute the partition </a:t>
                </a:r>
                <a:r>
                  <a:rPr lang="it-IT" sz="1600" dirty="0"/>
                  <a:t>exploting the nearest neighbour condition.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b="1" i="1" dirty="0"/>
                  <a:t>Compute the new codebook </a:t>
                </a:r>
                <a:r>
                  <a:rPr lang="en-US" sz="1600" dirty="0"/>
                  <a:t>(centroids) exploiting the c</a:t>
                </a:r>
                <a:r>
                  <a:rPr lang="it-IT" sz="1600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entroid condition.</a:t>
                </a: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it-IT" sz="1600" b="1" dirty="0"/>
                  <a:t>Compute the overall distortion: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1600" dirty="0"/>
              </a:p>
              <a:p>
                <a:pPr>
                  <a:buFont typeface="+mj-lt"/>
                  <a:buAutoNum type="arabicPeriod" startAt="5"/>
                </a:pPr>
                <a:r>
                  <a:rPr lang="it-IT" sz="1600" dirty="0"/>
                  <a:t>IF the distortion improved less than certain threshold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it-IT" sz="1600" dirty="0"/>
                  <a:t>: </a:t>
                </a:r>
                <a:r>
                  <a:rPr lang="it-IT" sz="1600" i="1" dirty="0"/>
                  <a:t>STOP</a:t>
                </a:r>
                <a:endParaRPr lang="it-IT" sz="1600" dirty="0"/>
              </a:p>
              <a:p>
                <a:pPr marL="114300" indent="0">
                  <a:buNone/>
                </a:pPr>
                <a:r>
                  <a:rPr lang="it-IT" sz="1600" dirty="0"/>
                  <a:t>       ELSE: </a:t>
                </a:r>
                <a:r>
                  <a:rPr lang="it-IT" sz="1600" i="1" dirty="0"/>
                  <a:t>goto step 2</a:t>
                </a:r>
                <a:r>
                  <a:rPr lang="it-IT" sz="1600" dirty="0"/>
                  <a:t>.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The quality of the solution and the speed of convergence depend 	                              considerably from the choice of the initial codebook.</a:t>
                </a:r>
                <a:endParaRPr lang="it-IT" sz="1400" dirty="0"/>
              </a:p>
              <a:p>
                <a:pPr marL="114300" indent="0">
                  <a:buNone/>
                </a:pPr>
                <a:endParaRPr lang="it-IT" sz="1200" i="1" dirty="0"/>
              </a:p>
              <a:p>
                <a:pPr marL="114300" indent="0">
                  <a:buNone/>
                </a:pPr>
                <a:r>
                  <a:rPr lang="it-IT" sz="1200" i="1" dirty="0"/>
                  <a:t>For more details, please refer to [1] and [2].</a:t>
                </a:r>
              </a:p>
              <a:p>
                <a:pPr>
                  <a:buFont typeface="+mj-lt"/>
                  <a:buAutoNum type="arabicPeriod"/>
                </a:pPr>
                <a:endParaRPr lang="it-IT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5DE562-A563-4456-AB7D-424A1E08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874"/>
                <a:ext cx="8520600" cy="36393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41767-C112-45F2-8FB2-5AA2C897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it-IT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9D29F254-E7AC-4DE1-B345-83924CEB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2" y="1229896"/>
            <a:ext cx="1391291" cy="1341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2FC45A0-C34D-48D2-814E-C4E3C704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21" y="1126035"/>
            <a:ext cx="1593543" cy="13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0995CE69-6E42-4717-AA85-D48808C8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42" y="1122084"/>
            <a:ext cx="1593543" cy="13751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A4CC73F-A51F-415F-BB5C-4A168FA3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20" y="2891693"/>
            <a:ext cx="1593543" cy="13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0A7F2-7F1E-49B8-9940-DAF8564E31B1}"/>
              </a:ext>
            </a:extLst>
          </p:cNvPr>
          <p:cNvSpPr txBox="1"/>
          <p:nvPr/>
        </p:nvSpPr>
        <p:spPr>
          <a:xfrm>
            <a:off x="484881" y="2571750"/>
            <a:ext cx="139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Initial centers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8AEC1-F5CB-4194-9842-21D5E1DA3FE5}"/>
              </a:ext>
            </a:extLst>
          </p:cNvPr>
          <p:cNvSpPr txBox="1"/>
          <p:nvPr/>
        </p:nvSpPr>
        <p:spPr>
          <a:xfrm>
            <a:off x="4346727" y="694633"/>
            <a:ext cx="107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Partitioning</a:t>
            </a:r>
            <a:endParaRPr lang="it-I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06585-A289-477A-B0C5-5A121E88E5D6}"/>
              </a:ext>
            </a:extLst>
          </p:cNvPr>
          <p:cNvSpPr txBox="1"/>
          <p:nvPr/>
        </p:nvSpPr>
        <p:spPr>
          <a:xfrm>
            <a:off x="6874077" y="602301"/>
            <a:ext cx="122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Centroids computation</a:t>
            </a:r>
            <a:endParaRPr lang="it-IT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313BB-27C7-4CE3-9B37-8297E1143B90}"/>
              </a:ext>
            </a:extLst>
          </p:cNvPr>
          <p:cNvSpPr txBox="1"/>
          <p:nvPr/>
        </p:nvSpPr>
        <p:spPr>
          <a:xfrm>
            <a:off x="2653145" y="1440873"/>
            <a:ext cx="105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09D96-2715-4278-90B4-D1C22E6947B9}"/>
              </a:ext>
            </a:extLst>
          </p:cNvPr>
          <p:cNvSpPr txBox="1"/>
          <p:nvPr/>
        </p:nvSpPr>
        <p:spPr>
          <a:xfrm>
            <a:off x="2653145" y="3377046"/>
            <a:ext cx="105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2</a:t>
            </a: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AECE1-9909-4654-BDD7-F0A9FB6CEAAC}"/>
              </a:ext>
            </a:extLst>
          </p:cNvPr>
          <p:cNvSpPr txBox="1"/>
          <p:nvPr/>
        </p:nvSpPr>
        <p:spPr>
          <a:xfrm>
            <a:off x="6958076" y="3038492"/>
            <a:ext cx="105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…</a:t>
            </a:r>
            <a:endParaRPr lang="it-IT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7640-6BB6-4AA9-BAA3-5A7D816C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by </a:t>
            </a:r>
            <a:r>
              <a:rPr lang="en-US" i="1" dirty="0"/>
              <a:t>‘’splitting’’</a:t>
            </a:r>
            <a:endParaRPr lang="it-IT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C34016-88C5-4D40-9960-547D435791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17800"/>
                <a:ext cx="8520600" cy="388186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Build the optimal codebook of size 1 defining codevector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as the mean of all vectors in the training set.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(current codebook size).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new codevector perturbing the existing ones:</a:t>
                </a:r>
              </a:p>
              <a:p>
                <a:pPr marL="5969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u="none" strike="noStrike" baseline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u="none" strike="noStrike" baseline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u="none" strike="noStrike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sz="12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u="none" strike="noStrike" baseline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200" b="0" i="1" u="none" strike="noStrike" baseline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u="none" strike="noStrike" baseline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/>
              </a:p>
              <a:p>
                <a:pPr marL="4826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Set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pPr marL="4826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Optimize the new codebook using the LBG algorithm.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sz="1600" dirty="0"/>
                  <a:t>: </a:t>
                </a:r>
                <a:r>
                  <a:rPr lang="it-IT" sz="1600" i="1" dirty="0"/>
                  <a:t>STOP</a:t>
                </a:r>
                <a:endParaRPr lang="it-IT" sz="1600" dirty="0"/>
              </a:p>
              <a:p>
                <a:pPr marL="114300" indent="0">
                  <a:spcAft>
                    <a:spcPts val="600"/>
                  </a:spcAft>
                  <a:buNone/>
                </a:pPr>
                <a:r>
                  <a:rPr lang="it-IT" sz="1600" dirty="0"/>
                  <a:t>      </a:t>
                </a:r>
                <a:r>
                  <a:rPr lang="it-IT" sz="1100" dirty="0"/>
                  <a:t> </a:t>
                </a:r>
                <a:r>
                  <a:rPr lang="it-IT" sz="1600" dirty="0"/>
                  <a:t>ELSE: </a:t>
                </a:r>
                <a:r>
                  <a:rPr lang="it-IT" sz="1600" i="1" dirty="0"/>
                  <a:t>goto step 2</a:t>
                </a:r>
                <a:r>
                  <a:rPr lang="it-IT" sz="1600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𝑐𝑜𝑑𝑒𝑏𝑜𝑜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sz="1400" dirty="0"/>
                  <a:t>:= ‘’codebook at iteration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’’.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b="0" dirty="0"/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𝑐𝑜𝑑𝑒𝑏𝑜𝑜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𝑐𝑜𝑑𝑒𝑏𝑜𝑜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sz="1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it-IT" sz="1400" dirty="0"/>
                  <a:t>Distortion can only decrease (or stay the same) from one iteration 		                                    to the next.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C34016-88C5-4D40-9960-547D4357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17800"/>
                <a:ext cx="8520600" cy="3881860"/>
              </a:xfrm>
              <a:blipFill>
                <a:blip r:embed="rId2"/>
                <a:stretch>
                  <a:fillRect b="-2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19D8-F7EF-454E-9CB8-8DB52BD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cell problem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ED8A-F077-438C-AE83-407CC90E1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During the LBG procedure, a codevector could have no samples associated to it.</a:t>
            </a:r>
          </a:p>
          <a:p>
            <a:pPr marL="114300" indent="0">
              <a:buNone/>
            </a:pPr>
            <a:r>
              <a:rPr lang="en-US" dirty="0"/>
              <a:t>There are two viable options:</a:t>
            </a:r>
          </a:p>
          <a:p>
            <a:r>
              <a:rPr lang="en-US" dirty="0"/>
              <a:t>Substitute the ‘’empty’’ codevector with a sample of the training set using some policy.</a:t>
            </a:r>
          </a:p>
          <a:p>
            <a:r>
              <a:rPr lang="en-US" dirty="0"/>
              <a:t>Do not update the codevector (in successive iterations it could be the nearest codevector to some samples).</a:t>
            </a:r>
            <a:endParaRPr lang="it-IT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19D8-F7EF-454E-9CB8-8DB52BD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the empty cell problem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2DED8A-F077-438C-AE83-407CC90E1E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Substitute the ‘’void’’ codevector </a:t>
                </a:r>
                <a:r>
                  <a:rPr lang="en-US" u="sng" dirty="0"/>
                  <a:t>with the sample that contributes the most to the overall distortion measure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If there are multiple ‘’void’’ </a:t>
                </a:r>
                <a:r>
                  <a:rPr lang="en-US" dirty="0" err="1"/>
                  <a:t>codevectors</a:t>
                </a:r>
                <a:r>
                  <a:rPr lang="en-US" dirty="0"/>
                  <a:t>, apply 1) to the first, and do nothing with the others. This is done in order to avoid extra computation.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The remaining ‘’void’’ </a:t>
                </a:r>
                <a:r>
                  <a:rPr lang="en-US" dirty="0" err="1"/>
                  <a:t>codevectors</a:t>
                </a:r>
                <a:r>
                  <a:rPr lang="en-US" dirty="0"/>
                  <a:t> will be replaced using 1) in the successive iterations (this is not true only if it happens that all samples contributes to the distortion less than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2DED8A-F077-438C-AE83-407CC90E1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3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C7ED-7C57-4276-8281-C6EBFDA1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13698-9747-4F4C-8E49-D27EDF053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‘</a:t>
            </a:r>
            <a:r>
              <a:rPr lang="en-US" sz="1600" b="1" dirty="0"/>
              <a:t>’49mono.wav</a:t>
            </a:r>
            <a:r>
              <a:rPr lang="en-US" sz="1600" dirty="0"/>
              <a:t>’’: 23 seconds of a woman speaking in </a:t>
            </a:r>
            <a:r>
              <a:rPr lang="en-US" sz="1600" dirty="0" err="1"/>
              <a:t>english</a:t>
            </a:r>
            <a:r>
              <a:rPr lang="en-US" sz="16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‘’</a:t>
            </a:r>
            <a:r>
              <a:rPr lang="en-US" sz="1600" b="1" dirty="0"/>
              <a:t>54mono.wav</a:t>
            </a:r>
            <a:r>
              <a:rPr lang="en-US" sz="1600" dirty="0"/>
              <a:t>’’: 21 seconds of a man speaking in </a:t>
            </a:r>
            <a:r>
              <a:rPr lang="en-US" sz="1600" dirty="0" err="1"/>
              <a:t>german</a:t>
            </a:r>
            <a:r>
              <a:rPr lang="en-US" sz="16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‘’</a:t>
            </a:r>
            <a:r>
              <a:rPr lang="en-US" sz="1600" b="1" dirty="0"/>
              <a:t>58mono.wav</a:t>
            </a:r>
            <a:r>
              <a:rPr lang="en-US" sz="1600" dirty="0"/>
              <a:t>’’: 16 seconds of “</a:t>
            </a:r>
            <a:r>
              <a:rPr lang="en-US" sz="1600" dirty="0" err="1"/>
              <a:t>Zapataedo</a:t>
            </a:r>
            <a:r>
              <a:rPr lang="en-US" sz="1600" dirty="0"/>
              <a:t>, Op. 23 No. 2, Larry Coryell”.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‘’</a:t>
            </a:r>
            <a:r>
              <a:rPr lang="en-US" sz="1600" b="1" dirty="0"/>
              <a:t>64mono.wav</a:t>
            </a:r>
            <a:r>
              <a:rPr lang="en-US" sz="1600" dirty="0"/>
              <a:t>’’: 31 seconds of “Carmina </a:t>
            </a:r>
            <a:r>
              <a:rPr lang="en-US" sz="1600" dirty="0" err="1"/>
              <a:t>Burana</a:t>
            </a:r>
            <a:r>
              <a:rPr lang="en-US" sz="1600" dirty="0"/>
              <a:t>: O Fortuna (1997-Remaster), </a:t>
            </a:r>
            <a:r>
              <a:rPr lang="en-US" sz="1600" dirty="0" err="1"/>
              <a:t>Philharmonia</a:t>
            </a:r>
            <a:r>
              <a:rPr lang="en-US" sz="1600" dirty="0"/>
              <a:t> Chorus &amp; </a:t>
            </a:r>
            <a:r>
              <a:rPr lang="en-US" sz="1600" dirty="0" err="1"/>
              <a:t>Philharmonia</a:t>
            </a:r>
            <a:r>
              <a:rPr lang="en-US" sz="1600" dirty="0"/>
              <a:t> Orchestra &amp; Riccardo </a:t>
            </a:r>
            <a:r>
              <a:rPr lang="en-US" sz="1600" dirty="0" err="1"/>
              <a:t>Muti</a:t>
            </a:r>
            <a:r>
              <a:rPr lang="en-US" sz="1600" dirty="0"/>
              <a:t>”.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‘’</a:t>
            </a:r>
            <a:r>
              <a:rPr lang="en-US" sz="1600" b="1" dirty="0"/>
              <a:t>70mono.wav</a:t>
            </a:r>
            <a:r>
              <a:rPr lang="en-US" sz="1600" dirty="0"/>
              <a:t>’’: 21 seconds of “Early in the </a:t>
            </a:r>
            <a:r>
              <a:rPr lang="en-US" sz="1600" dirty="0" err="1"/>
              <a:t>mornin</a:t>
            </a:r>
            <a:r>
              <a:rPr lang="en-US" sz="1600" dirty="0"/>
              <a:t>’, Eddie Rabbit”.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600" dirty="0"/>
              <a:t>Since the sound signals were provided without any description, I used the popular mobile app Shazam to retrieve the name of the songs.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5352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0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7DD3-520C-419B-9340-00303E34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 - 1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75608A9-B60B-436B-B257-3862BB1D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59" y="403155"/>
            <a:ext cx="3738882" cy="43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9465-6897-4D1D-A423-B30CCF8D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 - 2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AF7ECA9-E6D1-4E05-B5B2-AF19C633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91" y="399244"/>
            <a:ext cx="3760217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4939499" y="724200"/>
            <a:ext cx="3939001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Goal of the project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Vector Quantization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LBG-split method </a:t>
            </a:r>
            <a:endParaRPr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Initialization by ‘’splitting’’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empty cell problem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9465-6897-4D1D-A423-B30CCF8D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62B19-CBC9-41B2-A740-B885AA29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58" y="399244"/>
            <a:ext cx="3763684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B3C9F0-ED5A-4CCB-8BED-1DCC4628EE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 - comparisons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B3C9F0-ED5A-4CCB-8BED-1DCC4628E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45" t="-5000" b="-29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7EB58707-1CAA-422E-8D30-AF2733B4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7448" y="1017800"/>
            <a:ext cx="5609104" cy="40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C9F0-ED5A-4CCB-8BED-1DCC4628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different training and source data</a:t>
            </a:r>
            <a:endParaRPr lang="it-IT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6A5214-1E3B-4273-B822-224C2D61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45" y="1482467"/>
            <a:ext cx="7136910" cy="2788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A0596-E312-4DA5-AE7C-BC8012404B99}"/>
              </a:ext>
            </a:extLst>
          </p:cNvPr>
          <p:cNvSpPr txBox="1"/>
          <p:nvPr/>
        </p:nvSpPr>
        <p:spPr>
          <a:xfrm>
            <a:off x="1003544" y="4270633"/>
            <a:ext cx="713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that the audio signal “58mono.wav” is the one with the shortest duration.</a:t>
            </a:r>
            <a:endParaRPr lang="it-IT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9589A-0E8B-4373-A7F9-645841CDC702}"/>
              </a:ext>
            </a:extLst>
          </p:cNvPr>
          <p:cNvSpPr/>
          <p:nvPr/>
        </p:nvSpPr>
        <p:spPr>
          <a:xfrm>
            <a:off x="4869180" y="3826895"/>
            <a:ext cx="579120" cy="226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7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ECC770-FEC9-43CF-8631-F80B8DCA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result of the LBG-split technique</a:t>
            </a:r>
            <a:endParaRPr lang="it-IT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10986D1-8B90-4365-97AD-4832EDF7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36" y="2134200"/>
            <a:ext cx="4515782" cy="25993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5C13BEF-8B36-4302-BAC0-9AF24D1F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" y="2134199"/>
            <a:ext cx="4515781" cy="259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6C824-E6DC-41BE-A61E-1D2672D3ED0B}"/>
              </a:ext>
            </a:extLst>
          </p:cNvPr>
          <p:cNvSpPr txBox="1"/>
          <p:nvPr/>
        </p:nvSpPr>
        <p:spPr>
          <a:xfrm>
            <a:off x="933222" y="1666393"/>
            <a:ext cx="290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Training set “70mono.wav” (L=2)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6E8E2-94A5-4D90-97E1-3068C2DDCA8F}"/>
              </a:ext>
            </a:extLst>
          </p:cNvPr>
          <p:cNvSpPr txBox="1"/>
          <p:nvPr/>
        </p:nvSpPr>
        <p:spPr>
          <a:xfrm>
            <a:off x="5292317" y="1666392"/>
            <a:ext cx="290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Final codebook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2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6041-50A8-4193-A936-7BAA720A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864AF5B-C6F2-4921-8767-D19D4357E3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29874"/>
                <a:ext cx="8520600" cy="3631685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Varying the perturbation factor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it-IT" dirty="0"/>
                  <a:t> didn’t produce significant variations.</a:t>
                </a:r>
              </a:p>
              <a:p>
                <a:pPr>
                  <a:spcAft>
                    <a:spcPts val="1200"/>
                  </a:spcAft>
                </a:pPr>
                <a:r>
                  <a:rPr lang="it-IT" dirty="0"/>
                  <a:t>As expected, increasing the rate per symbol </a:t>
                </a:r>
                <a:r>
                  <a:rPr lang="it-IT" i="1" dirty="0"/>
                  <a:t>R</a:t>
                </a:r>
                <a:r>
                  <a:rPr lang="it-IT" dirty="0"/>
                  <a:t>, the SNR increases too. </a:t>
                </a:r>
              </a:p>
              <a:p>
                <a:pPr>
                  <a:spcAft>
                    <a:spcPts val="1200"/>
                  </a:spcAft>
                </a:pPr>
                <a:r>
                  <a:rPr lang="it-IT" dirty="0"/>
                  <a:t>Increasing the vector dimension </a:t>
                </a:r>
                <a:r>
                  <a:rPr lang="it-IT" i="1" dirty="0"/>
                  <a:t>L</a:t>
                </a:r>
                <a:r>
                  <a:rPr lang="it-IT" dirty="0"/>
                  <a:t> seems to be beneficial.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Recalling that the audio signal “58mono.wav” is the one with the shortest duration, it is curious to note that when using different training and source data (table 5.4):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It’s codebook was the only to obtain SNR values less than 20 </a:t>
                </a:r>
                <a:r>
                  <a:rPr lang="en-US" dirty="0" err="1"/>
                  <a:t>db</a:t>
                </a:r>
                <a:r>
                  <a:rPr lang="en-US" dirty="0"/>
                  <a:t>                                                   for all the sources.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Two different codebooks obtained a better SNR when coding                                                       the source “58mono.wav”.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864AF5B-C6F2-4921-8767-D19D4357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874"/>
                <a:ext cx="8520600" cy="3631685"/>
              </a:xfrm>
              <a:blipFill>
                <a:blip r:embed="rId2"/>
                <a:stretch>
                  <a:fillRect b="-1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8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7FBDD-D52C-4D2B-8873-D9801709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65980-4687-49B0-882C-1437F392F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Y. Linde, A. </a:t>
            </a:r>
            <a:r>
              <a:rPr lang="en-US" sz="1400" dirty="0" err="1"/>
              <a:t>Buzo</a:t>
            </a:r>
            <a:r>
              <a:rPr lang="en-US" sz="1400" dirty="0"/>
              <a:t>, and R. Gray. “</a:t>
            </a:r>
            <a:r>
              <a:rPr lang="en-US" sz="1400" i="1" dirty="0"/>
              <a:t>An Algorithm for Vector Quantizer Design</a:t>
            </a:r>
            <a:r>
              <a:rPr lang="en-US" sz="1400" dirty="0"/>
              <a:t>”. In: IEEE Transactions on Communications 28.1 (1980), pp. 84–95.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K. </a:t>
            </a:r>
            <a:r>
              <a:rPr lang="en-US" sz="1400" dirty="0" err="1"/>
              <a:t>Sayood</a:t>
            </a:r>
            <a:r>
              <a:rPr lang="en-US" sz="1400" dirty="0"/>
              <a:t>. </a:t>
            </a:r>
            <a:r>
              <a:rPr lang="en-US" sz="1400" i="1" dirty="0"/>
              <a:t>Introduction to Data Compression</a:t>
            </a:r>
            <a:r>
              <a:rPr lang="en-US" sz="1400" dirty="0"/>
              <a:t>. The Morgan Kaufmann Series in Multimedia Information and Systems. Elsevier Science, 2017. ISBN: 9780128097052.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81051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598100" y="1816750"/>
            <a:ext cx="8012500" cy="11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dirty="0"/>
              <a:t>Thank you for the attention!</a:t>
            </a:r>
            <a:endParaRPr sz="4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>
                <a:solidFill>
                  <a:schemeClr val="dk2"/>
                </a:solidFill>
              </a:rPr>
              <a:t>What is </a:t>
            </a:r>
            <a:r>
              <a:rPr lang="it" sz="2800" dirty="0"/>
              <a:t>this project about?</a:t>
            </a:r>
            <a:endParaRPr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11700" y="665629"/>
            <a:ext cx="8520600" cy="3903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The goal of this project is to implement a </a:t>
            </a:r>
            <a:r>
              <a:rPr lang="en-US" b="1" i="1" dirty="0"/>
              <a:t>vector quantization </a:t>
            </a:r>
            <a:r>
              <a:rPr lang="en-US" dirty="0"/>
              <a:t>technique called </a:t>
            </a:r>
            <a:r>
              <a:rPr lang="en-US" b="1" dirty="0"/>
              <a:t>LBG-split</a:t>
            </a:r>
            <a:r>
              <a:rPr lang="en-US" i="1" dirty="0"/>
              <a:t> </a:t>
            </a:r>
            <a:r>
              <a:rPr lang="en-US" dirty="0"/>
              <a:t>and apply it to CD-quality audio signals.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LBG</a:t>
            </a:r>
            <a:r>
              <a:rPr lang="en-US" i="1" dirty="0"/>
              <a:t> </a:t>
            </a:r>
            <a:r>
              <a:rPr lang="en-US" dirty="0"/>
              <a:t>stands for </a:t>
            </a:r>
            <a:r>
              <a:rPr lang="it-IT" b="1" i="1" dirty="0"/>
              <a:t>L</a:t>
            </a:r>
            <a:r>
              <a:rPr lang="it-IT" i="1" dirty="0"/>
              <a:t>inde, </a:t>
            </a:r>
            <a:r>
              <a:rPr lang="it-IT" b="1" i="1" dirty="0"/>
              <a:t>B</a:t>
            </a:r>
            <a:r>
              <a:rPr lang="it-IT" i="1" dirty="0"/>
              <a:t>uzo, </a:t>
            </a:r>
            <a:r>
              <a:rPr lang="it-IT" b="1" i="1" dirty="0"/>
              <a:t>G</a:t>
            </a:r>
            <a:r>
              <a:rPr lang="it-IT" i="1" dirty="0"/>
              <a:t>ray</a:t>
            </a:r>
            <a:r>
              <a:rPr lang="it-IT" dirty="0"/>
              <a:t>, the three scientists that devised this procedure.</a:t>
            </a:r>
          </a:p>
          <a:p>
            <a:pPr marL="285750" indent="-285750">
              <a:spcAft>
                <a:spcPts val="1600"/>
              </a:spcAft>
            </a:pPr>
            <a:r>
              <a:rPr lang="it-IT" dirty="0"/>
              <a:t>Split stands for ‘</a:t>
            </a:r>
            <a:r>
              <a:rPr lang="it-IT" i="1" dirty="0"/>
              <a:t>’splitting</a:t>
            </a:r>
            <a:r>
              <a:rPr lang="it-IT" dirty="0"/>
              <a:t>’’, a technique used for the initialization of this method.</a:t>
            </a:r>
          </a:p>
          <a:p>
            <a:pPr marL="285750" indent="-285750">
              <a:spcAft>
                <a:spcPts val="1600"/>
              </a:spcAft>
            </a:pPr>
            <a:endParaRPr lang="en-US" i="1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Quantization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42419-F099-41C0-B9E8-CF39B69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Quantization (VQ)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B047-11A5-4F39-A44F-95EE739A8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Extension of the scalar quantization.</a:t>
            </a:r>
          </a:p>
          <a:p>
            <a:pPr>
              <a:spcBef>
                <a:spcPts val="600"/>
              </a:spcBef>
            </a:pPr>
            <a:r>
              <a:rPr lang="en-US" dirty="0"/>
              <a:t>Instead of quantize individual samples, quantize blocks of samples (vectors).</a:t>
            </a:r>
          </a:p>
          <a:p>
            <a:pPr>
              <a:spcBef>
                <a:spcPts val="600"/>
              </a:spcBef>
            </a:pPr>
            <a:r>
              <a:rPr lang="en-US" dirty="0"/>
              <a:t>The idea is to exploit the correlation of the source samples in order to increase the efficiency of the coding system.</a:t>
            </a:r>
          </a:p>
          <a:p>
            <a:pPr marL="114300" indent="0">
              <a:spcBef>
                <a:spcPts val="600"/>
              </a:spcBef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17E3-83CE-4434-8134-80AC0192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VQ scheme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3151D6-AE54-4842-B797-315055D6D0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8964" y="765094"/>
                <a:ext cx="3100564" cy="1256094"/>
              </a:xfrm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Parameters: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sz="1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: rate per sample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sz="1400" b="1" i="1" dirty="0">
                    <a:solidFill>
                      <a:srgbClr val="FF0000"/>
                    </a:solidFill>
                  </a:rPr>
                  <a:t>L</a:t>
                </a:r>
                <a:r>
                  <a:rPr lang="en-US" sz="1400" dirty="0">
                    <a:solidFill>
                      <a:srgbClr val="FF0000"/>
                    </a:solidFill>
                  </a:rPr>
                  <a:t> : codevectors’s dimension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sz="1400" b="1" i="1" dirty="0">
                    <a:solidFill>
                      <a:srgbClr val="FF0000"/>
                    </a:solidFill>
                  </a:rPr>
                  <a:t>K</a:t>
                </a:r>
                <a:r>
                  <a:rPr lang="en-US" sz="1400" dirty="0">
                    <a:solidFill>
                      <a:srgbClr val="FF0000"/>
                    </a:solidFill>
                  </a:rPr>
                  <a:t> : codebook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3151D6-AE54-4842-B797-315055D6D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8964" y="765094"/>
                <a:ext cx="3100564" cy="1256094"/>
              </a:xfr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BB34F67-0CDF-48C7-B05B-808A9F83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2000"/>
            <a:ext cx="5526852" cy="3192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E8DAFF19-CD38-481D-A392-572EC014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8964" y="2113980"/>
                <a:ext cx="3100564" cy="18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sz="1200" dirty="0"/>
                  <a:t>Each codevector is represented by a binary index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200" dirty="0"/>
                  <a:t> bits.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1200" dirty="0"/>
                  <a:t>Each codevector has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samples.</a:t>
                </a:r>
              </a:p>
              <a:p>
                <a:pPr marL="1143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300" dirty="0"/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1200" dirty="0"/>
                  <a:t>Given </a:t>
                </a:r>
                <a:r>
                  <a:rPr lang="en-US" sz="1200" i="1" dirty="0"/>
                  <a:t>R </a:t>
                </a:r>
                <a:r>
                  <a:rPr lang="en-US" sz="1200" dirty="0"/>
                  <a:t>and </a:t>
                </a:r>
                <a:r>
                  <a:rPr lang="en-US" sz="1200" i="1" dirty="0"/>
                  <a:t>L</a:t>
                </a:r>
                <a:r>
                  <a:rPr lang="en-US" sz="1200" dirty="0"/>
                  <a:t>:</a:t>
                </a:r>
                <a:r>
                  <a:rPr lang="en-US" sz="1200" i="1" dirty="0"/>
                  <a:t>	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𝑳𝑹</m:t>
                        </m:r>
                      </m:sup>
                    </m:sSup>
                  </m:oMath>
                </a14:m>
                <a:endParaRPr lang="en-US" sz="1300" b="1" i="1" dirty="0"/>
              </a:p>
              <a:p>
                <a:pPr marL="114300" indent="0">
                  <a:spcBef>
                    <a:spcPts val="600"/>
                  </a:spcBef>
                  <a:buNone/>
                </a:pPr>
                <a:endParaRPr lang="en-US" sz="1200" i="1" dirty="0"/>
              </a:p>
              <a:p>
                <a:endParaRPr lang="en-US" sz="1200" dirty="0"/>
              </a:p>
              <a:p>
                <a:pPr marL="11430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E8DAFF19-CD38-481D-A392-572EC014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964" y="2113980"/>
                <a:ext cx="3100564" cy="1817520"/>
              </a:xfrm>
              <a:prstGeom prst="rect">
                <a:avLst/>
              </a:prstGeom>
              <a:blipFill>
                <a:blip r:embed="rId4"/>
                <a:stretch>
                  <a:fillRect t="-1342" r="-9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6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F969-7013-421D-BE98-CD8462A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Necessary conditions for optimality (not sufficient)</a:t>
            </a:r>
            <a:endParaRPr lang="it-IT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8A2F42-FBBD-4AA2-8679-99686CC7A7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buFont typeface="+mj-lt"/>
                  <a:buAutoNum type="arabicPeriod"/>
                </a:pPr>
                <a:r>
                  <a:rPr lang="it-IT" sz="1600" b="1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Nearest Neighbour Condition</a:t>
                </a:r>
              </a:p>
              <a:p>
                <a:pPr marL="571500" lvl="1" indent="0">
                  <a:spcBef>
                    <a:spcPts val="600"/>
                  </a:spcBef>
                  <a:buNone/>
                </a:pPr>
                <a:r>
                  <a:rPr lang="en-US" b="0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Given the codebook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 the optimal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 is the one that minimizes</a:t>
                </a:r>
                <a:r>
                  <a:rPr lang="en-US" b="0" i="0" u="none" strike="noStrike" dirty="0">
                    <a:latin typeface="Roboto" panose="02000000000000000000" pitchFamily="2" charset="0"/>
                    <a:ea typeface="Roboto" panose="02000000000000000000" pitchFamily="2" charset="0"/>
                  </a:rPr>
                  <a:t> the distances.</a:t>
                </a:r>
              </a:p>
              <a:p>
                <a:pPr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it-IT" sz="1600" b="1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Centroid Condition</a:t>
                </a:r>
              </a:p>
              <a:p>
                <a:pPr marL="596900" lvl="1" indent="0">
                  <a:spcBef>
                    <a:spcPts val="600"/>
                  </a:spcBef>
                  <a:buNone/>
                </a:pPr>
                <a:r>
                  <a:rPr lang="en-US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Given the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=1,…,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.The </a:t>
                </a:r>
                <a:r>
                  <a:rPr lang="en-US" i="0" u="none" strike="noStrike" baseline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codevectors</a:t>
                </a:r>
                <a:r>
                  <a:rPr lang="en-US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the optimal codebook are the centroids of the decision regions.</a:t>
                </a:r>
              </a:p>
              <a:p>
                <a:pPr marL="596900" lvl="1" indent="0">
                  <a:spcBef>
                    <a:spcPts val="600"/>
                  </a:spcBef>
                  <a:buNone/>
                </a:pPr>
                <a:endParaRPr lang="it-IT" i="0" u="none" strike="noStrike" baseline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These two conditions do not guarantee convergence to the global optimum.</a:t>
                </a: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8A2F42-FBBD-4AA2-8679-99686CC7A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LBG-split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1394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3E75CF"/>
      </a:dk1>
      <a:lt1>
        <a:srgbClr val="FFFFFF"/>
      </a:lt1>
      <a:dk2>
        <a:srgbClr val="434343"/>
      </a:dk2>
      <a:lt2>
        <a:srgbClr val="999999"/>
      </a:lt2>
      <a:accent1>
        <a:srgbClr val="1C4587"/>
      </a:accent1>
      <a:accent2>
        <a:srgbClr val="8BBDEB"/>
      </a:accent2>
      <a:accent3>
        <a:srgbClr val="336E18"/>
      </a:accent3>
      <a:accent4>
        <a:srgbClr val="8CD9B1"/>
      </a:accent4>
      <a:accent5>
        <a:srgbClr val="82D87F"/>
      </a:accent5>
      <a:accent6>
        <a:srgbClr val="6FA8DC"/>
      </a:accent6>
      <a:hlink>
        <a:srgbClr val="45818E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1075</Words>
  <Application>Microsoft Office PowerPoint</Application>
  <PresentationFormat>On-screen Show (16:9)</PresentationFormat>
  <Paragraphs>115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Cambria Math</vt:lpstr>
      <vt:lpstr>Arial</vt:lpstr>
      <vt:lpstr>Roboto</vt:lpstr>
      <vt:lpstr>Geometric</vt:lpstr>
      <vt:lpstr>LBG-split for CD-quality audio signals</vt:lpstr>
      <vt:lpstr>Outline</vt:lpstr>
      <vt:lpstr>What is this project about?</vt:lpstr>
      <vt:lpstr>PowerPoint Presentation</vt:lpstr>
      <vt:lpstr>Vector Quantization</vt:lpstr>
      <vt:lpstr>Vector Quantization (VQ)</vt:lpstr>
      <vt:lpstr>Design of a VQ scheme</vt:lpstr>
      <vt:lpstr>Necessary conditions for optimality (not sufficient)</vt:lpstr>
      <vt:lpstr>LBG-split</vt:lpstr>
      <vt:lpstr>LBG</vt:lpstr>
      <vt:lpstr>LBG algorithm</vt:lpstr>
      <vt:lpstr>Example</vt:lpstr>
      <vt:lpstr>Initialization by ‘’splitting’’</vt:lpstr>
      <vt:lpstr>The empty cell problem</vt:lpstr>
      <vt:lpstr>Strategy for the empty cell problem</vt:lpstr>
      <vt:lpstr>Dataset</vt:lpstr>
      <vt:lpstr>Results</vt:lpstr>
      <vt:lpstr>Results - 1</vt:lpstr>
      <vt:lpstr>Results - 2</vt:lpstr>
      <vt:lpstr>Results - 3</vt:lpstr>
      <vt:lpstr>Results - comparisons (ϵ=0.001)</vt:lpstr>
      <vt:lpstr>Results: different training and source data</vt:lpstr>
      <vt:lpstr>Visual result of the LBG-split technique</vt:lpstr>
      <vt:lpstr>Conclusions</vt:lpstr>
      <vt:lpstr>Bibliography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Allocations and Cuckoo Hashing</dc:title>
  <dc:creator>Michelotto Federico</dc:creator>
  <cp:lastModifiedBy>Michelotto Federico</cp:lastModifiedBy>
  <cp:revision>100</cp:revision>
  <dcterms:modified xsi:type="dcterms:W3CDTF">2021-09-16T22:31:17Z</dcterms:modified>
</cp:coreProperties>
</file>