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3"/>
  </p:notesMasterIdLst>
  <p:sldIdLst>
    <p:sldId id="257" r:id="rId2"/>
    <p:sldId id="409" r:id="rId3"/>
    <p:sldId id="443" r:id="rId4"/>
    <p:sldId id="444" r:id="rId5"/>
    <p:sldId id="445" r:id="rId6"/>
    <p:sldId id="442" r:id="rId7"/>
    <p:sldId id="451" r:id="rId8"/>
    <p:sldId id="453" r:id="rId9"/>
    <p:sldId id="448" r:id="rId10"/>
    <p:sldId id="449" r:id="rId11"/>
    <p:sldId id="466" r:id="rId12"/>
    <p:sldId id="450" r:id="rId13"/>
    <p:sldId id="452" r:id="rId14"/>
    <p:sldId id="455" r:id="rId15"/>
    <p:sldId id="454" r:id="rId16"/>
    <p:sldId id="446" r:id="rId17"/>
    <p:sldId id="447" r:id="rId18"/>
    <p:sldId id="456" r:id="rId19"/>
    <p:sldId id="458" r:id="rId20"/>
    <p:sldId id="459" r:id="rId21"/>
    <p:sldId id="462" r:id="rId22"/>
    <p:sldId id="461" r:id="rId23"/>
    <p:sldId id="457" r:id="rId24"/>
    <p:sldId id="463" r:id="rId25"/>
    <p:sldId id="464" r:id="rId26"/>
    <p:sldId id="465" r:id="rId27"/>
    <p:sldId id="467" r:id="rId28"/>
    <p:sldId id="468" r:id="rId29"/>
    <p:sldId id="470" r:id="rId30"/>
    <p:sldId id="469" r:id="rId31"/>
    <p:sldId id="44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235"/>
    <a:srgbClr val="33CCFF"/>
    <a:srgbClr val="289A00"/>
    <a:srgbClr val="B4DE86"/>
    <a:srgbClr val="DDDDDD"/>
    <a:srgbClr val="008000"/>
    <a:srgbClr val="9900CC"/>
    <a:srgbClr val="3BAFBB"/>
    <a:srgbClr val="F764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1" autoAdjust="0"/>
    <p:restoredTop sz="96395" autoAdjust="0"/>
  </p:normalViewPr>
  <p:slideViewPr>
    <p:cSldViewPr>
      <p:cViewPr varScale="1">
        <p:scale>
          <a:sx n="113" d="100"/>
          <a:sy n="113" d="100"/>
        </p:scale>
        <p:origin x="84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2A02A-B7EC-4DCF-89F5-B7043832DC01}" type="datetimeFigureOut">
              <a:rPr lang="en-AU" smtClean="0"/>
              <a:t>9/01/2020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D70A1-6314-41CB-8152-6830EBA35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54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86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35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983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3704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38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78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969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4097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276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9556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52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304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3012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4538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459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157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5277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407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798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4834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7847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35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5634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3058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476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28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852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086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80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9046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D70A1-6314-41CB-8152-6830EBA35E75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90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ragqut.files.wordpress.com/2018/04/deriving-the-full-conditional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earl.duncan@qut.edu.au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agqut.wordpress.com/people/earl-dunca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3068915"/>
            <a:ext cx="8229600" cy="588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 smtClean="0"/>
              <a:t>Earl Duncan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09700" y="914400"/>
            <a:ext cx="6324600" cy="1600200"/>
          </a:xfrm>
          <a:prstGeom prst="roundRect">
            <a:avLst/>
          </a:prstGeom>
          <a:solidFill>
            <a:srgbClr val="0A02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09699" y="914399"/>
            <a:ext cx="6324601" cy="1723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800" dirty="0" smtClean="0">
                <a:solidFill>
                  <a:schemeClr val="bg1"/>
                </a:solidFill>
              </a:rPr>
              <a:t>MCMC Sampling: </a:t>
            </a:r>
          </a:p>
          <a:p>
            <a:pPr marL="0" indent="0" algn="ctr">
              <a:buNone/>
            </a:pPr>
            <a:r>
              <a:rPr lang="en-AU" sz="2800" dirty="0" smtClean="0">
                <a:solidFill>
                  <a:schemeClr val="bg1"/>
                </a:solidFill>
              </a:rPr>
              <a:t>Creating a Generic Sampler &amp;</a:t>
            </a:r>
          </a:p>
          <a:p>
            <a:pPr marL="0" indent="0" algn="ctr">
              <a:buNone/>
            </a:pPr>
            <a:r>
              <a:rPr lang="en-AU" sz="2800" dirty="0" smtClean="0">
                <a:solidFill>
                  <a:schemeClr val="bg1"/>
                </a:solidFill>
              </a:rPr>
              <a:t>Comparison of MCMC Algorithms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791200"/>
            <a:ext cx="8229600" cy="706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200" dirty="0" smtClean="0"/>
              <a:t>Bayesian Research and Applications Group (BRAG)</a:t>
            </a:r>
          </a:p>
          <a:p>
            <a:pPr marL="0" indent="0" algn="ctr">
              <a:buNone/>
            </a:pPr>
            <a:r>
              <a:rPr lang="en-AU" sz="1900" dirty="0" smtClean="0"/>
              <a:t>7 Nov 2019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05700" y="4419600"/>
            <a:ext cx="7535800" cy="1183535"/>
            <a:chOff x="843610" y="4419600"/>
            <a:chExt cx="7535800" cy="11835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5519" y="4419601"/>
              <a:ext cx="2913891" cy="101986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897" y="4419600"/>
              <a:ext cx="1019861" cy="101986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610" y="4419600"/>
              <a:ext cx="2645550" cy="1183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9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Work flow: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AU" sz="2000" dirty="0" smtClean="0"/>
              <a:t>Define the model (likelihood and prior specification)</a:t>
            </a:r>
          </a:p>
          <a:p>
            <a:pPr marL="896938" lvl="1" indent="0">
              <a:buNone/>
            </a:pPr>
            <a:r>
              <a:rPr lang="en-AU" sz="1600" dirty="0" smtClean="0"/>
              <a:t>(Currently working with single kernel densities – see slide 16)</a:t>
            </a:r>
          </a:p>
          <a:p>
            <a:pPr marL="857250" lvl="1" indent="-457200">
              <a:buFont typeface="+mj-lt"/>
              <a:buAutoNum type="arabicPeriod" startAt="2"/>
            </a:pPr>
            <a:r>
              <a:rPr lang="en-AU" sz="2000" dirty="0" smtClean="0"/>
              <a:t>Derive the FCs</a:t>
            </a:r>
          </a:p>
          <a:p>
            <a:pPr marL="857250" lvl="1" indent="-457200">
              <a:buFont typeface="+mj-lt"/>
              <a:buAutoNum type="arabicPeriod" startAt="2"/>
            </a:pPr>
            <a:r>
              <a:rPr lang="en-AU" sz="2000" dirty="0" smtClean="0"/>
              <a:t>Decide which sampler to use for each FC.  As a rough guide:</a:t>
            </a:r>
          </a:p>
          <a:p>
            <a:pPr marL="400050" lvl="1" indent="0">
              <a:buNone/>
            </a:pPr>
            <a:endParaRPr lang="en-AU" sz="2000" dirty="0" smtClean="0"/>
          </a:p>
          <a:p>
            <a:pPr marL="400050" lvl="1" indent="0">
              <a:buNone/>
            </a:pPr>
            <a:endParaRPr lang="en-AU" sz="2000" dirty="0"/>
          </a:p>
          <a:p>
            <a:pPr marL="400050" lvl="1" indent="0">
              <a:buNone/>
            </a:pPr>
            <a:endParaRPr lang="en-AU" sz="2000" dirty="0" smtClean="0"/>
          </a:p>
          <a:p>
            <a:pPr marL="400050" lvl="1" indent="0">
              <a:buNone/>
            </a:pPr>
            <a:endParaRPr lang="en-AU" sz="2000" dirty="0"/>
          </a:p>
          <a:p>
            <a:pPr marL="400050" lvl="1" indent="0">
              <a:buNone/>
            </a:pP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>
                <a:solidFill>
                  <a:srgbClr val="33CCFF"/>
                </a:solidFill>
              </a:rPr>
              <a:t>Part 1: Generic Sampler</a:t>
            </a:r>
            <a:r>
              <a:rPr lang="en-US" sz="1600" b="1" dirty="0">
                <a:solidFill>
                  <a:schemeClr val="bg1"/>
                </a:solidFill>
              </a:rPr>
              <a:t>	Part 2: Comparing Samplers	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45392"/>
            <a:ext cx="1771429" cy="795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45392"/>
            <a:ext cx="3061905" cy="186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45392"/>
            <a:ext cx="3114286" cy="24095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69" y="2645392"/>
            <a:ext cx="3542857" cy="3409524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911526" y="3090446"/>
            <a:ext cx="3775274" cy="3081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AU" sz="1900" dirty="0" smtClean="0"/>
              <a:t>Global requirements:</a:t>
            </a:r>
          </a:p>
          <a:p>
            <a:r>
              <a:rPr lang="en-AU" sz="1600" dirty="0"/>
              <a:t>MH algorithm requires a suitable proposal density.</a:t>
            </a:r>
          </a:p>
          <a:p>
            <a:r>
              <a:rPr lang="en-AU" sz="1600" dirty="0"/>
              <a:t>Gradient-based ARS algorithm requires the target density be </a:t>
            </a:r>
            <a:r>
              <a:rPr lang="en-AU" sz="1600" dirty="0" smtClean="0"/>
              <a:t>log-concave.</a:t>
            </a:r>
            <a:endParaRPr lang="en-AU" sz="1600" dirty="0"/>
          </a:p>
          <a:p>
            <a:r>
              <a:rPr lang="en-AU" sz="1600" dirty="0" smtClean="0"/>
              <a:t>HMC </a:t>
            </a:r>
            <a:r>
              <a:rPr lang="en-AU" sz="1600" dirty="0"/>
              <a:t>will </a:t>
            </a:r>
            <a:r>
              <a:rPr lang="en-AU" sz="1600" dirty="0" smtClean="0"/>
              <a:t>work for discrete distributions </a:t>
            </a:r>
            <a:r>
              <a:rPr lang="en-AU" sz="1600" dirty="0"/>
              <a:t>if </a:t>
            </a:r>
            <a:r>
              <a:rPr lang="en-AU" sz="1600" dirty="0" err="1" smtClean="0"/>
              <a:t>pmf</a:t>
            </a:r>
            <a:r>
              <a:rPr lang="en-AU" sz="1600" dirty="0" smtClean="0"/>
              <a:t> can </a:t>
            </a:r>
            <a:r>
              <a:rPr lang="en-AU" sz="1600" dirty="0"/>
              <a:t>be evaluated on a continuous </a:t>
            </a:r>
            <a:r>
              <a:rPr lang="en-AU" sz="1600" dirty="0" smtClean="0"/>
              <a:t>domain e.g. by using gamma function instead of factorial (see next slide)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632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10</a:t>
            </a:fld>
            <a:endParaRPr 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57200" y="762000"/>
                <a:ext cx="8229600" cy="2743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 smtClean="0"/>
                  <a:t>Aside: using HMC for discrete distributions:</a:t>
                </a:r>
              </a:p>
              <a:p>
                <a:pPr marL="857250" lvl="1" indent="-457200"/>
                <a:r>
                  <a:rPr lang="en-AU" sz="2000" dirty="0" smtClean="0"/>
                  <a:t>If the </a:t>
                </a:r>
                <a:r>
                  <a:rPr lang="en-AU" sz="2000" dirty="0" err="1" smtClean="0"/>
                  <a:t>pmf</a:t>
                </a:r>
                <a:r>
                  <a:rPr lang="en-AU" sz="2000" dirty="0" smtClean="0"/>
                  <a:t> can be rewritten to return non-zero density on a continuous support, HMC should be viable.  E.g. for the Poisson distribution, you just need to replace the factorial function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AU" sz="2000" dirty="0" smtClean="0"/>
                  <a:t> with gamma functions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AU" sz="2000" dirty="0" smtClean="0"/>
                  <a:t>.</a:t>
                </a:r>
              </a:p>
              <a:p>
                <a:pPr marL="857250" lvl="1" indent="-457200"/>
                <a:r>
                  <a:rPr lang="en-AU" sz="2000" dirty="0" smtClean="0"/>
                  <a:t>This works for Poisson, Bernoulli, binomial, negative binomial, multinomial, and geometric.  It does not work for the categorical distribution.</a:t>
                </a:r>
                <a:endParaRPr lang="en-AU" sz="20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8229600" cy="2743200"/>
              </a:xfrm>
              <a:prstGeom prst="rect">
                <a:avLst/>
              </a:prstGeom>
              <a:blipFill rotWithShape="0">
                <a:blip r:embed="rId3"/>
                <a:stretch>
                  <a:fillRect l="-963" t="-1778" b="-2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>
                <a:solidFill>
                  <a:srgbClr val="33CCFF"/>
                </a:solidFill>
              </a:rPr>
              <a:t>Part 1: Generic Sampler</a:t>
            </a:r>
            <a:r>
              <a:rPr lang="en-US" sz="1600" b="1" dirty="0">
                <a:solidFill>
                  <a:schemeClr val="bg1"/>
                </a:solidFill>
              </a:rPr>
              <a:t>	Part 2: Comparing Samplers	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200399"/>
            <a:ext cx="5486400" cy="3169239"/>
          </a:xfrm>
          <a:prstGeom prst="rect">
            <a:avLst/>
          </a:prstGeom>
        </p:spPr>
      </p:pic>
      <p:sp>
        <p:nvSpPr>
          <p:cNvPr id="2" name="Multiply 1"/>
          <p:cNvSpPr/>
          <p:nvPr/>
        </p:nvSpPr>
        <p:spPr>
          <a:xfrm>
            <a:off x="7810500" y="4377268"/>
            <a:ext cx="457200" cy="533400"/>
          </a:xfrm>
          <a:prstGeom prst="mathMultiply">
            <a:avLst>
              <a:gd name="adj1" fmla="val 124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miley Face 2"/>
          <p:cNvSpPr/>
          <p:nvPr/>
        </p:nvSpPr>
        <p:spPr>
          <a:xfrm>
            <a:off x="5257800" y="3424269"/>
            <a:ext cx="228600" cy="228600"/>
          </a:xfrm>
          <a:prstGeom prst="smileyFace">
            <a:avLst/>
          </a:prstGeom>
          <a:solidFill>
            <a:srgbClr val="B4DE86"/>
          </a:solidFill>
          <a:ln>
            <a:solidFill>
              <a:srgbClr val="289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miley Face 8"/>
          <p:cNvSpPr/>
          <p:nvPr/>
        </p:nvSpPr>
        <p:spPr>
          <a:xfrm>
            <a:off x="7924800" y="3424269"/>
            <a:ext cx="228600" cy="228600"/>
          </a:xfrm>
          <a:prstGeom prst="smileyFace">
            <a:avLst/>
          </a:prstGeom>
          <a:solidFill>
            <a:srgbClr val="B4DE86"/>
          </a:solidFill>
          <a:ln>
            <a:solidFill>
              <a:srgbClr val="289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Smiley Face 10"/>
          <p:cNvSpPr/>
          <p:nvPr/>
        </p:nvSpPr>
        <p:spPr>
          <a:xfrm>
            <a:off x="5257800" y="4495800"/>
            <a:ext cx="228600" cy="228600"/>
          </a:xfrm>
          <a:prstGeom prst="smileyFace">
            <a:avLst/>
          </a:prstGeom>
          <a:solidFill>
            <a:srgbClr val="B4DE86"/>
          </a:solidFill>
          <a:ln>
            <a:solidFill>
              <a:srgbClr val="289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Smiley Face 11"/>
          <p:cNvSpPr/>
          <p:nvPr/>
        </p:nvSpPr>
        <p:spPr>
          <a:xfrm>
            <a:off x="5257800" y="5533463"/>
            <a:ext cx="228600" cy="228600"/>
          </a:xfrm>
          <a:prstGeom prst="smileyFace">
            <a:avLst/>
          </a:prstGeom>
          <a:solidFill>
            <a:srgbClr val="B4DE86"/>
          </a:solidFill>
          <a:ln>
            <a:solidFill>
              <a:srgbClr val="289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Smiley Face 12"/>
          <p:cNvSpPr/>
          <p:nvPr/>
        </p:nvSpPr>
        <p:spPr>
          <a:xfrm>
            <a:off x="7975600" y="5533463"/>
            <a:ext cx="228600" cy="228600"/>
          </a:xfrm>
          <a:prstGeom prst="smileyFace">
            <a:avLst/>
          </a:prstGeom>
          <a:solidFill>
            <a:srgbClr val="B4DE86"/>
          </a:solidFill>
          <a:ln>
            <a:solidFill>
              <a:srgbClr val="289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17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11</a:t>
            </a:fld>
            <a:endParaRPr 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57200" y="762000"/>
                <a:ext cx="8229600" cy="5410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 smtClean="0"/>
                  <a:t>Work flow (cont.):</a:t>
                </a:r>
              </a:p>
              <a:p>
                <a:pPr marL="857250" lvl="1" indent="-457200">
                  <a:buFont typeface="+mj-lt"/>
                  <a:buAutoNum type="arabicPeriod" startAt="4"/>
                </a:pPr>
                <a:r>
                  <a:rPr lang="en-AU" sz="2000" dirty="0" smtClean="0"/>
                  <a:t>Derive/define any MCMC sampler specific functions.</a:t>
                </a:r>
              </a:p>
              <a:p>
                <a:pPr marL="400050" lvl="1" indent="0">
                  <a:buNone/>
                </a:pPr>
                <a:endParaRPr lang="en-AU" sz="2000" dirty="0" smtClean="0"/>
              </a:p>
              <a:p>
                <a:pPr marL="400050" lvl="1" indent="0">
                  <a:buNone/>
                </a:pPr>
                <a:endParaRPr lang="en-AU" sz="2000" dirty="0" smtClean="0"/>
              </a:p>
              <a:p>
                <a:pPr marL="400050" lvl="1" indent="0">
                  <a:buNone/>
                </a:pPr>
                <a:endParaRPr lang="en-AU" sz="2000" dirty="0"/>
              </a:p>
              <a:p>
                <a:pPr marL="400050" lvl="1" indent="0">
                  <a:buNone/>
                </a:pPr>
                <a:endParaRPr lang="en-AU" sz="2000" dirty="0"/>
              </a:p>
              <a:p>
                <a:pPr marL="400050" lvl="1" indent="0">
                  <a:buNone/>
                </a:pPr>
                <a:endParaRPr lang="en-AU" sz="1050" dirty="0"/>
              </a:p>
              <a:p>
                <a:pPr marL="982663" lvl="1" indent="0">
                  <a:buNone/>
                </a:pPr>
                <a:r>
                  <a:rPr lang="en-AU" sz="1600" dirty="0" smtClean="0"/>
                  <a:t>(</a:t>
                </a:r>
                <a:r>
                  <a:rPr lang="en-AU" sz="1600" dirty="0"/>
                  <a:t>ERS is a brute force Monte Carlo envelope-rejection sampler, included for validation</a:t>
                </a:r>
                <a:r>
                  <a:rPr lang="en-AU" sz="1600" dirty="0" smtClean="0"/>
                  <a:t>)</a:t>
                </a:r>
              </a:p>
              <a:p>
                <a:pPr marL="982663" lvl="2" indent="0">
                  <a:buNone/>
                </a:pPr>
                <a:r>
                  <a:rPr lang="en-AU" sz="1600" dirty="0" smtClean="0"/>
                  <a:t>Note: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AU" sz="1600" dirty="0" smtClean="0"/>
                  <a:t> is the full conditional;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AU" sz="1600" dirty="0" smtClean="0"/>
                  <a:t> is a proposal/envelope density; the potential energy function is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sz="1600" dirty="0" smtClean="0"/>
                  <a:t> and its gradient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m:rPr>
                        <m:sty m:val="p"/>
                      </m:rPr>
                      <a:rPr lang="en-AU" sz="16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1600" dirty="0" smtClean="0"/>
                  <a:t>, so these can be replaced by calls to functions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sz="1600" dirty="0" smtClean="0"/>
                  <a:t> and its gradient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m:rPr>
                        <m:sty m:val="p"/>
                      </m:rPr>
                      <a:rPr lang="en-AU" sz="16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1600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AU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1600" dirty="0" smtClean="0"/>
                  <a:t>.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8229600" cy="5410200"/>
              </a:xfrm>
              <a:prstGeom prst="rect">
                <a:avLst/>
              </a:prstGeom>
              <a:blipFill rotWithShape="0">
                <a:blip r:embed="rId3"/>
                <a:stretch>
                  <a:fillRect l="-963" t="-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>
                <a:solidFill>
                  <a:srgbClr val="33CCFF"/>
                </a:solidFill>
              </a:rPr>
              <a:t>Part 1: Generic Sampler</a:t>
            </a:r>
            <a:r>
              <a:rPr lang="en-US" sz="1600" b="1" dirty="0">
                <a:solidFill>
                  <a:schemeClr val="bg1"/>
                </a:solidFill>
              </a:rPr>
              <a:t>	Part 2: Comparing Samplers	Results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00200"/>
            <a:ext cx="6781800" cy="162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12</a:t>
            </a:fld>
            <a:endParaRPr 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57200" y="762000"/>
                <a:ext cx="8229600" cy="5410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 smtClean="0"/>
                  <a:t>Work flow (cont.):</a:t>
                </a:r>
              </a:p>
              <a:p>
                <a:pPr marL="857250" lvl="1" indent="-457200">
                  <a:buFont typeface="+mj-lt"/>
                  <a:buAutoNum type="arabicPeriod" startAt="5"/>
                </a:pPr>
                <a:r>
                  <a:rPr lang="en-AU" sz="2000" dirty="0" smtClean="0"/>
                  <a:t>Convert to R code </a:t>
                </a:r>
                <a:r>
                  <a:rPr lang="en-AU" sz="2000" u="sng" dirty="0" smtClean="0"/>
                  <a:t>functions</a:t>
                </a:r>
                <a:r>
                  <a:rPr lang="en-AU" sz="2000" dirty="0" smtClean="0"/>
                  <a:t>.</a:t>
                </a:r>
              </a:p>
              <a:p>
                <a:pPr marL="1257300" lvl="2" indent="-457200"/>
                <a:r>
                  <a:rPr lang="en-AU" sz="1600" dirty="0" smtClean="0"/>
                  <a:t>E.g. for parameter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∼ </m:t>
                    </m:r>
                    <m:r>
                      <a:rPr lang="en-A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A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A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A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A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A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AU" sz="16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8229600" cy="5410200"/>
              </a:xfrm>
              <a:prstGeom prst="rect">
                <a:avLst/>
              </a:prstGeom>
              <a:blipFill rotWithShape="0">
                <a:blip r:embed="rId3"/>
                <a:stretch>
                  <a:fillRect l="-963" t="-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>
                <a:solidFill>
                  <a:srgbClr val="33CCFF"/>
                </a:solidFill>
              </a:rPr>
              <a:t>Part 1: Generic Sampler</a:t>
            </a:r>
            <a:r>
              <a:rPr lang="en-US" sz="1600" b="1" dirty="0">
                <a:solidFill>
                  <a:schemeClr val="bg1"/>
                </a:solidFill>
              </a:rPr>
              <a:t>	Part 2: Comparing Samplers	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5000"/>
            <a:ext cx="740962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7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13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Work flow (cont.):</a:t>
            </a:r>
          </a:p>
          <a:p>
            <a:pPr marL="857250" lvl="1" indent="-457200">
              <a:buFont typeface="+mj-lt"/>
              <a:buAutoNum type="arabicPeriod" startAt="6"/>
            </a:pPr>
            <a:r>
              <a:rPr lang="en-AU" sz="2000" dirty="0" smtClean="0"/>
              <a:t>Pass these functions to the respective </a:t>
            </a:r>
            <a:r>
              <a:rPr lang="en-AU" sz="2000" u="sng" dirty="0" smtClean="0"/>
              <a:t>sampler function </a:t>
            </a:r>
            <a:r>
              <a:rPr lang="en-AU" sz="2000" dirty="0" smtClean="0"/>
              <a:t>and loop to obtain a sample.</a:t>
            </a:r>
          </a:p>
          <a:p>
            <a:pPr marL="1257300" lvl="2" indent="-457200"/>
            <a:r>
              <a:rPr lang="en-AU" sz="1600" dirty="0" smtClean="0"/>
              <a:t>E.g. for a sample using SS:</a:t>
            </a:r>
            <a:endParaRPr lang="en-A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>
                <a:solidFill>
                  <a:srgbClr val="33CCFF"/>
                </a:solidFill>
              </a:rPr>
              <a:t>Part 1: Generic Sampler</a:t>
            </a:r>
            <a:r>
              <a:rPr lang="en-US" sz="1600" b="1" dirty="0">
                <a:solidFill>
                  <a:schemeClr val="bg1"/>
                </a:solidFill>
              </a:rPr>
              <a:t>	Part 2: Comparing Samplers	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63764"/>
            <a:ext cx="7029848" cy="390843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607734" y="4057561"/>
            <a:ext cx="3426023" cy="338554"/>
            <a:chOff x="2607734" y="4057561"/>
            <a:chExt cx="3426023" cy="338554"/>
          </a:xfrm>
        </p:grpSpPr>
        <p:sp>
          <p:nvSpPr>
            <p:cNvPr id="4" name="Rectangle 3"/>
            <p:cNvSpPr/>
            <p:nvPr/>
          </p:nvSpPr>
          <p:spPr>
            <a:xfrm>
              <a:off x="2607734" y="4123267"/>
              <a:ext cx="1134533" cy="194733"/>
            </a:xfrm>
            <a:prstGeom prst="rect">
              <a:avLst/>
            </a:prstGeom>
            <a:noFill/>
            <a:ln>
              <a:solidFill>
                <a:srgbClr val="EA2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23957" y="4057561"/>
              <a:ext cx="2209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solidFill>
                    <a:srgbClr val="FF0000"/>
                  </a:solidFill>
                </a:rPr>
                <a:t>SS sampler function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81865" y="4258790"/>
            <a:ext cx="4919134" cy="338554"/>
            <a:chOff x="3081865" y="4258790"/>
            <a:chExt cx="4919134" cy="338554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3081865" y="4428067"/>
              <a:ext cx="914400" cy="0"/>
            </a:xfrm>
            <a:prstGeom prst="straightConnector1">
              <a:avLst/>
            </a:prstGeom>
            <a:ln w="28575">
              <a:solidFill>
                <a:srgbClr val="EA2235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81848" y="4258790"/>
              <a:ext cx="4019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solidFill>
                    <a:srgbClr val="FF0000"/>
                  </a:solidFill>
                </a:rPr>
                <a:t>(log) full conditional from previous slide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9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14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2667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 smtClean="0"/>
              <a:t>Part 2: Comparison of MCMC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	Part 1: Generic Sampler	</a:t>
            </a:r>
            <a:r>
              <a:rPr lang="en-US" sz="1600" b="1" dirty="0">
                <a:solidFill>
                  <a:srgbClr val="33CCFF"/>
                </a:solidFill>
              </a:rPr>
              <a:t>Part 2: Comparing Samplers</a:t>
            </a:r>
            <a:r>
              <a:rPr lang="en-US" sz="1600" b="1" dirty="0">
                <a:solidFill>
                  <a:schemeClr val="bg1"/>
                </a:solidFill>
              </a:rPr>
              <a:t>	Results</a:t>
            </a:r>
          </a:p>
        </p:txBody>
      </p:sp>
    </p:spTree>
    <p:extLst>
      <p:ext uri="{BB962C8B-B14F-4D97-AF65-F5344CB8AC3E}">
        <p14:creationId xmlns:p14="http://schemas.microsoft.com/office/powerpoint/2010/main" val="13188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15</a:t>
            </a:fld>
            <a:endParaRPr 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57200" y="762000"/>
                <a:ext cx="8229600" cy="5410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 smtClean="0"/>
                  <a:t>Goal: How do these MCMC samplers perform for:</a:t>
                </a:r>
              </a:p>
              <a:p>
                <a:pPr marL="857250" lvl="1" indent="-457200"/>
                <a:r>
                  <a:rPr lang="en-AU" sz="2000" dirty="0" smtClean="0"/>
                  <a:t>multi-modal distributions?</a:t>
                </a:r>
              </a:p>
              <a:p>
                <a:pPr marL="857250" lvl="1" indent="-457200"/>
                <a:r>
                  <a:rPr lang="en-AU" sz="2000" dirty="0" smtClean="0"/>
                  <a:t>truncated distributions?</a:t>
                </a:r>
              </a:p>
              <a:p>
                <a:pPr marL="857250" lvl="1" indent="-457200"/>
                <a:r>
                  <a:rPr lang="en-AU" sz="2000" dirty="0" smtClean="0"/>
                  <a:t>discrete distributions?</a:t>
                </a:r>
              </a:p>
              <a:p>
                <a:pPr marL="857250" lvl="1" indent="-457200"/>
                <a:r>
                  <a:rPr lang="en-AU" sz="2000" dirty="0" smtClean="0"/>
                  <a:t>multivariate distributions?</a:t>
                </a:r>
              </a:p>
              <a:p>
                <a:pPr marL="857250" lvl="1" indent="-457200"/>
                <a:r>
                  <a:rPr lang="en-AU" sz="2000" dirty="0" smtClean="0"/>
                  <a:t>non-scalar parameters?</a:t>
                </a:r>
              </a:p>
              <a:p>
                <a:pPr marL="1257300" lvl="2" indent="-457200"/>
                <a:r>
                  <a:rPr lang="en-AU" sz="1600" dirty="0" smtClean="0"/>
                  <a:t>1 multivariate distribution vs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AU" sz="1600" dirty="0" smtClean="0"/>
                  <a:t> univariate distributions?</a:t>
                </a:r>
              </a:p>
              <a:p>
                <a:pPr marL="857250" lvl="1" indent="-457200"/>
                <a:r>
                  <a:rPr lang="en-AU" sz="2000" dirty="0" smtClean="0"/>
                  <a:t>autocorrelated parameters?</a:t>
                </a:r>
                <a:endParaRPr lang="en-AU" sz="20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257300" lvl="2" indent="-457200"/>
                <a:r>
                  <a:rPr lang="en-AU" sz="1600" dirty="0"/>
                  <a:t>1 multivariate distribution </a:t>
                </a:r>
                <a:r>
                  <a:rPr lang="en-AU" sz="1600" dirty="0" smtClean="0"/>
                  <a:t>vs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AU" sz="1600" dirty="0"/>
                  <a:t> univariate distributions</a:t>
                </a:r>
                <a:r>
                  <a:rPr lang="en-AU" sz="1600" dirty="0" smtClean="0"/>
                  <a:t>?</a:t>
                </a:r>
                <a:endParaRPr lang="en-AU" sz="16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8229600" cy="5410200"/>
              </a:xfrm>
              <a:prstGeom prst="rect">
                <a:avLst/>
              </a:prstGeom>
              <a:blipFill rotWithShape="0">
                <a:blip r:embed="rId3"/>
                <a:stretch>
                  <a:fillRect l="-963" t="-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	Part 1: Generic Sampler	</a:t>
            </a:r>
            <a:r>
              <a:rPr lang="en-US" sz="1600" b="1" dirty="0">
                <a:solidFill>
                  <a:srgbClr val="33CCFF"/>
                </a:solidFill>
              </a:rPr>
              <a:t>Part 2: Comparing Samplers</a:t>
            </a:r>
            <a:r>
              <a:rPr lang="en-US" sz="1600" b="1" dirty="0">
                <a:solidFill>
                  <a:schemeClr val="bg1"/>
                </a:solidFill>
              </a:rPr>
              <a:t>	Results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38135" y="333586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WIP – no results yet)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22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16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Test samplers across different models:</a:t>
            </a:r>
          </a:p>
          <a:p>
            <a:pPr marL="857250" lvl="1" indent="-457200"/>
            <a:r>
              <a:rPr lang="en-AU" sz="2000" dirty="0" smtClean="0"/>
              <a:t>Very simple models!</a:t>
            </a:r>
          </a:p>
          <a:p>
            <a:pPr marL="1257300" lvl="2" indent="-457200"/>
            <a:r>
              <a:rPr lang="en-AU" sz="1600" dirty="0" smtClean="0"/>
              <a:t>No priors (1 FC; 1 (possibly non-scalar) unknown parameter)</a:t>
            </a:r>
          </a:p>
          <a:p>
            <a:pPr marL="1257300" lvl="2" indent="-457200"/>
            <a:r>
              <a:rPr lang="en-AU" sz="1600" dirty="0" smtClean="0"/>
              <a:t>No observed data (but all input parameters </a:t>
            </a:r>
            <a:r>
              <a:rPr lang="en-AU" sz="1600" i="1" dirty="0" smtClean="0"/>
              <a:t>assumed</a:t>
            </a:r>
            <a:r>
              <a:rPr lang="en-AU" sz="1600" dirty="0" smtClean="0"/>
              <a:t> known)</a:t>
            </a:r>
          </a:p>
          <a:p>
            <a:pPr marL="1257300" lvl="2" indent="-457200"/>
            <a:r>
              <a:rPr lang="en-AU" sz="1600" dirty="0" smtClean="0"/>
              <a:t>No autocorrelation</a:t>
            </a:r>
            <a:endParaRPr lang="en-A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	Part 1: Generic Sampler	</a:t>
            </a:r>
            <a:r>
              <a:rPr lang="en-US" sz="1600" b="1" dirty="0">
                <a:solidFill>
                  <a:srgbClr val="33CCFF"/>
                </a:solidFill>
              </a:rPr>
              <a:t>Part 2: Comparing Samplers</a:t>
            </a:r>
            <a:r>
              <a:rPr lang="en-US" sz="1600" b="1" dirty="0">
                <a:solidFill>
                  <a:schemeClr val="bg1"/>
                </a:solidFill>
              </a:rPr>
              <a:t>	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16899"/>
            <a:ext cx="5867399" cy="3824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743200"/>
            <a:ext cx="1388533" cy="3124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19433" y="6027818"/>
                <a:ext cx="1367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12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AU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12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433" y="6027818"/>
                <a:ext cx="1367367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2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17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Results:</a:t>
            </a:r>
          </a:p>
          <a:p>
            <a:pPr marL="857250" lvl="1" indent="-457200"/>
            <a:r>
              <a:rPr lang="en-AU" sz="2000" dirty="0" smtClean="0"/>
              <a:t>Model 1: Gaussian density</a:t>
            </a:r>
            <a:endParaRPr lang="en-A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	Part 1: Generic Sampler	Part 2: Comparing Samplers	</a:t>
            </a:r>
            <a:r>
              <a:rPr lang="en-US" sz="1600" b="1" dirty="0">
                <a:solidFill>
                  <a:srgbClr val="33CCFF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72683"/>
            <a:ext cx="7467600" cy="331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18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Results:</a:t>
            </a:r>
          </a:p>
          <a:p>
            <a:pPr marL="857250" lvl="1" indent="-457200"/>
            <a:r>
              <a:rPr lang="en-AU" sz="2000" dirty="0" smtClean="0"/>
              <a:t>Model 2: bimodal density</a:t>
            </a:r>
            <a:endParaRPr lang="en-A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	Part 1: Generic Sampler	Part 2: Comparing Samplers	</a:t>
            </a:r>
            <a:r>
              <a:rPr lang="en-US" sz="1600" b="1" dirty="0">
                <a:solidFill>
                  <a:srgbClr val="33CCFF"/>
                </a:solidFill>
              </a:rPr>
              <a:t>Results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8768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/>
              <a:t>Note: Generally ARS does not work for models like this which are not log-concave.  However, with a bit of luck, the code may execute without run-time errors, but the results are likely to be very poor around convex portions of the distribution.  Derivative-free versions of ARS or other extensions are required for good results.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72683"/>
            <a:ext cx="7467599" cy="331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1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Introduction:</a:t>
            </a:r>
          </a:p>
          <a:p>
            <a:pPr marL="857250" lvl="1" indent="-457200"/>
            <a:r>
              <a:rPr lang="en-AU" sz="2000" dirty="0" smtClean="0"/>
              <a:t>The main task of statistical modelling is estimating the unknown parameters.</a:t>
            </a:r>
          </a:p>
          <a:p>
            <a:pPr marL="857250" lvl="1" indent="-457200"/>
            <a:r>
              <a:rPr lang="en-AU" sz="2000" dirty="0" smtClean="0"/>
              <a:t>In Bayesian methodology, </a:t>
            </a:r>
            <a:r>
              <a:rPr lang="en-AU" sz="2000" b="1" dirty="0" smtClean="0"/>
              <a:t>Markov chain Monte Carlo</a:t>
            </a:r>
            <a:r>
              <a:rPr lang="en-AU" sz="2000" dirty="0" smtClean="0"/>
              <a:t> (MCMC) methods are one of the most popular classes of estimation methods.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AU" sz="1600" dirty="0" smtClean="0"/>
              <a:t>Make use of the </a:t>
            </a:r>
            <a:r>
              <a:rPr lang="en-AU" sz="1600" b="1" dirty="0" smtClean="0"/>
              <a:t>full conditional distributions</a:t>
            </a:r>
            <a:r>
              <a:rPr lang="en-AU" sz="1600" dirty="0" smtClean="0"/>
              <a:t>, or simply full conditionals (FCs).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AU" sz="1600" dirty="0" smtClean="0"/>
              <a:t>The techniques available depend on the properties of the FCs.</a:t>
            </a:r>
          </a:p>
          <a:p>
            <a:pPr marL="857250" lvl="1" indent="-457200"/>
            <a:r>
              <a:rPr lang="en-AU" sz="2000" dirty="0" smtClean="0"/>
              <a:t>Most of the time, we use software to do the heavy lifting for us: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AU" sz="1600" dirty="0" smtClean="0"/>
              <a:t>Automatically deriving the FCs from the (marginal) priors and likelihood;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AU" sz="1600" dirty="0" smtClean="0"/>
              <a:t>Determining which MCMC methods are appropriate/optimal for a given FC;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AU" sz="1600" dirty="0" smtClean="0"/>
              <a:t>Actually implementing the MCMC methods;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AU" sz="1600" dirty="0" smtClean="0"/>
              <a:t>Automatically tuning MCMC sampler specific tuning parameters; and 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AU" sz="1600" dirty="0" smtClean="0"/>
              <a:t>Possibly more (guessing an appropriate burn-in, initial values, etc.)</a:t>
            </a:r>
          </a:p>
          <a:p>
            <a:pPr marL="857250" lvl="1" indent="-457200"/>
            <a:r>
              <a:rPr lang="en-AU" sz="2000" dirty="0" smtClean="0"/>
              <a:t>Common software includes WinBUGS/</a:t>
            </a:r>
            <a:r>
              <a:rPr lang="en-AU" sz="2000" dirty="0" err="1" smtClean="0"/>
              <a:t>OpenBUGS</a:t>
            </a:r>
            <a:r>
              <a:rPr lang="en-AU" sz="2000" dirty="0" smtClean="0"/>
              <a:t>, JAGS, stan, 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CARBayes</a:t>
            </a:r>
            <a:r>
              <a:rPr lang="en-AU" sz="2000" dirty="0" smtClean="0"/>
              <a:t> (R package)</a:t>
            </a:r>
          </a:p>
          <a:p>
            <a:pPr marL="857250" lvl="1" indent="-457200"/>
            <a:r>
              <a:rPr lang="en-AU" sz="2000" dirty="0" smtClean="0"/>
              <a:t>Software in development: 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greta</a:t>
            </a:r>
            <a:r>
              <a:rPr lang="en-AU" sz="2000" dirty="0"/>
              <a:t> (Nick Golding, </a:t>
            </a:r>
            <a:r>
              <a:rPr lang="en-AU" sz="2000" dirty="0" err="1"/>
              <a:t>BotB</a:t>
            </a:r>
            <a:r>
              <a:rPr lang="en-AU" sz="2000" dirty="0"/>
              <a:t> 2017)</a:t>
            </a:r>
            <a:endParaRPr lang="en-A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rgbClr val="33CCFF"/>
                </a:solidFill>
              </a:rPr>
              <a:t>Introduction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bg1"/>
                </a:solidFill>
              </a:rPr>
              <a:t>Part 1: Generic Sampler	Part 2: Comparing Samplers	Results</a:t>
            </a:r>
          </a:p>
        </p:txBody>
      </p:sp>
    </p:spTree>
    <p:extLst>
      <p:ext uri="{BB962C8B-B14F-4D97-AF65-F5344CB8AC3E}">
        <p14:creationId xmlns:p14="http://schemas.microsoft.com/office/powerpoint/2010/main" val="36685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19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Results:</a:t>
            </a:r>
          </a:p>
          <a:p>
            <a:pPr marL="857250" lvl="1" indent="-457200"/>
            <a:r>
              <a:rPr lang="en-AU" sz="2000" dirty="0" smtClean="0"/>
              <a:t>Model 3: multi-modal density</a:t>
            </a:r>
            <a:endParaRPr lang="en-A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	Part 1: Generic Sampler	Part 2: Comparing Samplers	</a:t>
            </a:r>
            <a:r>
              <a:rPr lang="en-US" sz="1600" b="1" dirty="0">
                <a:solidFill>
                  <a:srgbClr val="33CCFF"/>
                </a:solidFill>
              </a:rPr>
              <a:t>Results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876800"/>
            <a:ext cx="8229600" cy="66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/>
              <a:t>Looks like each algorithm struggles with this one, either over- or under-sampling different regions of high density (or missing modes completely).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72683"/>
            <a:ext cx="7467598" cy="331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20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Results:</a:t>
            </a:r>
          </a:p>
          <a:p>
            <a:pPr marL="857250" lvl="1" indent="-457200"/>
            <a:r>
              <a:rPr lang="en-AU" sz="2000" dirty="0" smtClean="0"/>
              <a:t>Model 4: truncated density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	Part 1: Generic Sampler	Part 2: Comparing Samplers	</a:t>
            </a:r>
            <a:r>
              <a:rPr lang="en-US" sz="1600" b="1" dirty="0">
                <a:solidFill>
                  <a:srgbClr val="33CCFF"/>
                </a:solidFill>
              </a:rPr>
              <a:t>Results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876800"/>
            <a:ext cx="8229600" cy="66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/>
              <a:t>Note: increasing the 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</a:t>
            </a:r>
            <a:r>
              <a:rPr lang="en-AU" sz="1600" dirty="0" smtClean="0"/>
              <a:t> and decreasing the 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 size</a:t>
            </a:r>
            <a:r>
              <a:rPr lang="en-AU" sz="1600" dirty="0" smtClean="0"/>
              <a:t> </a:t>
            </a:r>
            <a:r>
              <a:rPr lang="en-AU" sz="1600" dirty="0"/>
              <a:t>tuning </a:t>
            </a:r>
            <a:r>
              <a:rPr lang="en-AU" sz="1600" dirty="0" smtClean="0"/>
              <a:t>parameters (HMC) can help for truncated distributions (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step size</a:t>
            </a:r>
            <a:r>
              <a:rPr lang="en-AU" sz="1400" dirty="0"/>
              <a:t> </a:t>
            </a:r>
            <a:r>
              <a:rPr lang="en-AU" sz="1600" dirty="0" smtClean="0"/>
              <a:t>should be auto-tuned during burn-in).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4864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rgbClr val="EA2235"/>
                </a:solidFill>
              </a:rPr>
              <a:t>Otherwise…</a:t>
            </a:r>
            <a:endParaRPr lang="en-AU" sz="1600" dirty="0">
              <a:solidFill>
                <a:srgbClr val="EA2235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72683"/>
            <a:ext cx="7467599" cy="33189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421010"/>
            <a:ext cx="3838095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5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21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Results:</a:t>
            </a:r>
          </a:p>
          <a:p>
            <a:pPr marL="857250" lvl="1" indent="-457200"/>
            <a:r>
              <a:rPr lang="en-AU" sz="2000" dirty="0" smtClean="0"/>
              <a:t>Model 5: discrete distribution</a:t>
            </a:r>
            <a:endParaRPr lang="en-A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	Part 1: Generic Sampler	Part 2: Comparing Samplers	</a:t>
            </a:r>
            <a:r>
              <a:rPr lang="en-US" sz="1600" b="1" dirty="0">
                <a:solidFill>
                  <a:srgbClr val="33CCFF"/>
                </a:solidFill>
              </a:rPr>
              <a:t>Results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876800"/>
            <a:ext cx="8229600" cy="66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/>
              <a:t>Recall </a:t>
            </a:r>
            <a:r>
              <a:rPr lang="en-AU" sz="1600" dirty="0"/>
              <a:t>HMC </a:t>
            </a:r>
            <a:r>
              <a:rPr lang="en-AU" sz="1600" dirty="0" smtClean="0"/>
              <a:t>can be used for discrete distributions provided they can </a:t>
            </a:r>
            <a:r>
              <a:rPr lang="en-AU" sz="1600" dirty="0"/>
              <a:t>be evaluated on a continuous </a:t>
            </a:r>
            <a:r>
              <a:rPr lang="en-AU" sz="1600" dirty="0" smtClean="0"/>
              <a:t>domain (see slide 10 for details).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572683"/>
            <a:ext cx="7467597" cy="33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22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Results:</a:t>
            </a:r>
          </a:p>
          <a:p>
            <a:pPr marL="857250" lvl="1" indent="-457200"/>
            <a:r>
              <a:rPr lang="en-AU" sz="2000" dirty="0" smtClean="0"/>
              <a:t>Model 6: density with a very narrow domain</a:t>
            </a:r>
            <a:endParaRPr lang="en-A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	Part 1: Generic Sampler	Part 2: Comparing Samplers	</a:t>
            </a:r>
            <a:r>
              <a:rPr lang="en-US" sz="1600" b="1" dirty="0">
                <a:solidFill>
                  <a:srgbClr val="33CCFF"/>
                </a:solidFill>
              </a:rPr>
              <a:t>Results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572683"/>
            <a:ext cx="7467597" cy="331893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876800"/>
            <a:ext cx="8229600" cy="66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/>
              <a:t>ERS struggles unless the envelope (proposal) distribution is very close to the true posterior.</a:t>
            </a:r>
          </a:p>
        </p:txBody>
      </p:sp>
    </p:spTree>
    <p:extLst>
      <p:ext uri="{BB962C8B-B14F-4D97-AF65-F5344CB8AC3E}">
        <p14:creationId xmlns:p14="http://schemas.microsoft.com/office/powerpoint/2010/main" val="40978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23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Results:</a:t>
            </a:r>
          </a:p>
          <a:p>
            <a:pPr marL="857250" lvl="1" indent="-457200"/>
            <a:r>
              <a:rPr lang="en-AU" sz="2000" dirty="0" smtClean="0"/>
              <a:t>Model 7a: vector-valued parameter (univariate FCs)</a:t>
            </a:r>
            <a:endParaRPr lang="en-A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	Part 1: Generic Sampler	Part 2: Comparing Samplers	</a:t>
            </a:r>
            <a:r>
              <a:rPr lang="en-US" sz="1600" b="1" dirty="0">
                <a:solidFill>
                  <a:srgbClr val="33CCFF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524000"/>
            <a:ext cx="5638798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24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Results:</a:t>
            </a:r>
          </a:p>
          <a:p>
            <a:pPr marL="857250" lvl="1" indent="-457200"/>
            <a:r>
              <a:rPr lang="en-AU" sz="2000" dirty="0" smtClean="0"/>
              <a:t>Model </a:t>
            </a:r>
            <a:r>
              <a:rPr lang="en-AU" sz="2000" dirty="0"/>
              <a:t>7b: </a:t>
            </a:r>
            <a:r>
              <a:rPr lang="en-AU" sz="1500" dirty="0"/>
              <a:t>vector-valued parameter </a:t>
            </a:r>
            <a:r>
              <a:rPr lang="en-AU" sz="1500" dirty="0" smtClean="0"/>
              <a:t>(1 multivariate FC, but marginal posteriors plotted)</a:t>
            </a:r>
            <a:endParaRPr lang="en-A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	Part 1: Generic Sampler	Part 2: Comparing Samplers	</a:t>
            </a:r>
            <a:r>
              <a:rPr lang="en-US" sz="1600" b="1" dirty="0">
                <a:solidFill>
                  <a:srgbClr val="33CCFF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524000"/>
            <a:ext cx="5638798" cy="422909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664532"/>
            <a:ext cx="8229600" cy="355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/>
              <a:t>Only MH and HMC attempted for multivariate FC distributions (see slide 9).</a:t>
            </a:r>
          </a:p>
        </p:txBody>
      </p:sp>
    </p:spTree>
    <p:extLst>
      <p:ext uri="{BB962C8B-B14F-4D97-AF65-F5344CB8AC3E}">
        <p14:creationId xmlns:p14="http://schemas.microsoft.com/office/powerpoint/2010/main" val="3932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25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Results:</a:t>
            </a:r>
          </a:p>
          <a:p>
            <a:pPr marL="857250" lvl="1" indent="-457200"/>
            <a:r>
              <a:rPr lang="en-AU" sz="2000" dirty="0" smtClean="0"/>
              <a:t>Model 8: multivariate FC</a:t>
            </a:r>
            <a:endParaRPr lang="en-A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	Part 1: Generic Sampler	Part 2: Comparing Samplers	</a:t>
            </a:r>
            <a:r>
              <a:rPr lang="en-US" sz="1600" b="1" dirty="0">
                <a:solidFill>
                  <a:srgbClr val="33CCFF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524000"/>
            <a:ext cx="5638798" cy="422909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664532"/>
            <a:ext cx="8229600" cy="355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/>
              <a:t>Only MH and HMC attempted for multivariate FC distributions (see slide 9).</a:t>
            </a:r>
          </a:p>
        </p:txBody>
      </p:sp>
    </p:spTree>
    <p:extLst>
      <p:ext uri="{BB962C8B-B14F-4D97-AF65-F5344CB8AC3E}">
        <p14:creationId xmlns:p14="http://schemas.microsoft.com/office/powerpoint/2010/main" val="42140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26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Computation time:</a:t>
            </a:r>
          </a:p>
          <a:p>
            <a:pPr lvl="1"/>
            <a:r>
              <a:rPr lang="en-AU" sz="2000" dirty="0" smtClean="0"/>
              <a:t>All models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	Part 1: Generic Sampler	Part 2: Comparing Samplers	</a:t>
            </a:r>
            <a:r>
              <a:rPr lang="en-US" sz="1600" b="1" dirty="0">
                <a:solidFill>
                  <a:srgbClr val="33CCFF"/>
                </a:solidFill>
              </a:rPr>
              <a:t>Results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71" y="1572683"/>
            <a:ext cx="6444256" cy="3318931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48768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/>
              <a:t>Model 7 (vector-valued parameter) may be faster to treat parameter as multivariate (7b) rather than </a:t>
            </a:r>
            <a:r>
              <a:rPr lang="en-AU" sz="1600" dirty="0" err="1" smtClean="0"/>
              <a:t>iid</a:t>
            </a:r>
            <a:r>
              <a:rPr lang="en-AU" sz="1600" dirty="0" smtClean="0"/>
              <a:t> univariate (7a).  But SS and ARS really only work well when univariate.  For larger dimensions, it is probably more efficient to do multivariate (see </a:t>
            </a:r>
            <a:r>
              <a:rPr lang="en-AU" sz="1600" smtClean="0"/>
              <a:t>slide 28).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424020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27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Computation time:</a:t>
            </a:r>
          </a:p>
          <a:p>
            <a:pPr lvl="1"/>
            <a:r>
              <a:rPr lang="en-AU" sz="2000" dirty="0" smtClean="0"/>
              <a:t>Model 7a variants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	Part 1: Generic Sampler	Part 2: Comparing Samplers	</a:t>
            </a:r>
            <a:r>
              <a:rPr lang="en-US" sz="1600" b="1" dirty="0">
                <a:solidFill>
                  <a:srgbClr val="33CCFF"/>
                </a:solidFill>
              </a:rPr>
              <a:t>Results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68" y="1572683"/>
            <a:ext cx="6637860" cy="33189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702740" y="4876800"/>
                <a:ext cx="1219200" cy="129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AU" sz="16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AU" sz="1600" dirty="0" err="1" smtClean="0"/>
                  <a:t>Burnin</a:t>
                </a:r>
                <a:r>
                  <a:rPr lang="en-AU" sz="1600" dirty="0" smtClean="0"/>
                  <a:t>:</a:t>
                </a:r>
              </a:p>
              <a:p>
                <a:pPr marL="0" indent="0">
                  <a:buNone/>
                </a:pPr>
                <a:r>
                  <a:rPr lang="en-AU" sz="1600" dirty="0" smtClean="0"/>
                  <a:t>Sample size:</a:t>
                </a:r>
                <a:endParaRPr lang="en-AU" sz="16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40" y="4876800"/>
                <a:ext cx="1219200" cy="1295400"/>
              </a:xfrm>
              <a:prstGeom prst="rect">
                <a:avLst/>
              </a:prstGeom>
              <a:blipFill rotWithShape="0">
                <a:blip r:embed="rId4"/>
                <a:stretch>
                  <a:fillRect l="-2500" t="-1408" r="-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1921940" y="4874680"/>
            <a:ext cx="1219200" cy="1280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/>
              <a:t>5</a:t>
            </a:r>
          </a:p>
          <a:p>
            <a:pPr marL="0" indent="0">
              <a:buNone/>
            </a:pPr>
            <a:r>
              <a:rPr lang="en-AU" sz="1600" dirty="0" smtClean="0"/>
              <a:t>2000</a:t>
            </a:r>
          </a:p>
          <a:p>
            <a:pPr marL="0" indent="0">
              <a:buNone/>
            </a:pPr>
            <a:r>
              <a:rPr lang="en-AU" sz="1600" dirty="0" smtClean="0"/>
              <a:t>5000</a:t>
            </a:r>
            <a:endParaRPr lang="en-AU" sz="16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252291" y="4872560"/>
            <a:ext cx="1219200" cy="1280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/>
              <a:t>10</a:t>
            </a:r>
          </a:p>
          <a:p>
            <a:pPr marL="0" indent="0">
              <a:buNone/>
            </a:pPr>
            <a:r>
              <a:rPr lang="en-AU" sz="1600" dirty="0" smtClean="0"/>
              <a:t>2000</a:t>
            </a:r>
          </a:p>
          <a:p>
            <a:pPr marL="0" indent="0">
              <a:buNone/>
            </a:pPr>
            <a:r>
              <a:rPr lang="en-AU" sz="1600" dirty="0" smtClean="0"/>
              <a:t>5000</a:t>
            </a:r>
            <a:endParaRPr lang="en-AU" sz="16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88934" y="4872559"/>
            <a:ext cx="1219200" cy="1280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/>
              <a:t>20</a:t>
            </a:r>
          </a:p>
          <a:p>
            <a:pPr marL="0" indent="0">
              <a:buNone/>
            </a:pPr>
            <a:r>
              <a:rPr lang="en-AU" sz="1600" dirty="0" smtClean="0"/>
              <a:t>2000</a:t>
            </a:r>
          </a:p>
          <a:p>
            <a:pPr marL="0" indent="0">
              <a:buNone/>
            </a:pPr>
            <a:r>
              <a:rPr lang="en-AU" sz="1600" dirty="0" smtClean="0"/>
              <a:t>5000</a:t>
            </a:r>
            <a:endParaRPr lang="en-AU" sz="16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17107" y="4872558"/>
            <a:ext cx="1219200" cy="1280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/>
              <a:t>5</a:t>
            </a:r>
          </a:p>
          <a:p>
            <a:pPr marL="0" indent="0">
              <a:buNone/>
            </a:pPr>
            <a:r>
              <a:rPr lang="en-AU" sz="1600" dirty="0" smtClean="0"/>
              <a:t>4000</a:t>
            </a:r>
          </a:p>
          <a:p>
            <a:pPr marL="0" indent="0">
              <a:buNone/>
            </a:pPr>
            <a:r>
              <a:rPr lang="en-AU" sz="1600" dirty="0" smtClean="0"/>
              <a:t>10000</a:t>
            </a:r>
            <a:endParaRPr lang="en-AU" sz="1600" dirty="0"/>
          </a:p>
        </p:txBody>
      </p:sp>
      <p:sp>
        <p:nvSpPr>
          <p:cNvPr id="15" name="Rectangle 14"/>
          <p:cNvSpPr/>
          <p:nvPr/>
        </p:nvSpPr>
        <p:spPr>
          <a:xfrm>
            <a:off x="3277691" y="4914893"/>
            <a:ext cx="312174" cy="275175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4639325" y="4914893"/>
            <a:ext cx="312174" cy="275175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5964901" y="5204881"/>
            <a:ext cx="496258" cy="275175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5964901" y="5492749"/>
            <a:ext cx="588302" cy="275175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58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28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Computation time:</a:t>
            </a:r>
          </a:p>
          <a:p>
            <a:pPr lvl="1"/>
            <a:r>
              <a:rPr lang="en-AU" sz="2000" dirty="0"/>
              <a:t>Model </a:t>
            </a:r>
            <a:r>
              <a:rPr lang="en-AU" sz="2000" dirty="0" smtClean="0"/>
              <a:t>7b </a:t>
            </a:r>
            <a:r>
              <a:rPr lang="en-AU" sz="2000" dirty="0"/>
              <a:t>variants</a:t>
            </a:r>
          </a:p>
          <a:p>
            <a:endParaRPr lang="en-A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	Part 1: Generic Sampler	Part 2: Comparing Samplers	</a:t>
            </a:r>
            <a:r>
              <a:rPr lang="en-US" sz="1600" b="1" dirty="0">
                <a:solidFill>
                  <a:srgbClr val="33CCFF"/>
                </a:solidFill>
              </a:rPr>
              <a:t>Results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79" y="1572683"/>
            <a:ext cx="7301646" cy="33189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4876800"/>
                <a:ext cx="12192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AU" sz="16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AU" sz="1600" dirty="0" smtClean="0"/>
                  <a:t>: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76800"/>
                <a:ext cx="1219200" cy="685800"/>
              </a:xfrm>
              <a:prstGeom prst="rect">
                <a:avLst/>
              </a:prstGeom>
              <a:blipFill rotWithShape="0">
                <a:blip r:embed="rId4"/>
                <a:stretch>
                  <a:fillRect b="-26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1524000" y="4872557"/>
            <a:ext cx="857679" cy="69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/>
              <a:t>5</a:t>
            </a:r>
          </a:p>
          <a:p>
            <a:pPr marL="0" indent="0">
              <a:buNone/>
            </a:pPr>
            <a:r>
              <a:rPr lang="en-AU" sz="1600" dirty="0" smtClean="0"/>
              <a:t>5</a:t>
            </a:r>
            <a:endParaRPr lang="en-AU" sz="1600" dirty="0"/>
          </a:p>
        </p:txBody>
      </p:sp>
      <p:sp>
        <p:nvSpPr>
          <p:cNvPr id="16" name="Rectangle 15"/>
          <p:cNvSpPr/>
          <p:nvPr/>
        </p:nvSpPr>
        <p:spPr>
          <a:xfrm>
            <a:off x="2468165" y="5204860"/>
            <a:ext cx="312174" cy="275175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438400" y="4872557"/>
            <a:ext cx="857679" cy="69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/>
              <a:t>5</a:t>
            </a:r>
            <a:endParaRPr lang="en-AU" sz="1600" dirty="0" smtClean="0"/>
          </a:p>
          <a:p>
            <a:pPr marL="0" indent="0">
              <a:buNone/>
            </a:pPr>
            <a:r>
              <a:rPr lang="en-AU" sz="1600" dirty="0" smtClean="0"/>
              <a:t>10</a:t>
            </a:r>
            <a:endParaRPr lang="en-AU" sz="1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296079" y="4891613"/>
            <a:ext cx="857679" cy="69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/>
              <a:t>5</a:t>
            </a:r>
          </a:p>
          <a:p>
            <a:pPr marL="0" indent="0">
              <a:buNone/>
            </a:pPr>
            <a:r>
              <a:rPr lang="en-AU" sz="1600" dirty="0" smtClean="0"/>
              <a:t>50</a:t>
            </a:r>
            <a:endParaRPr lang="en-AU" sz="16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164744" y="4891613"/>
            <a:ext cx="857679" cy="69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/>
              <a:t>10</a:t>
            </a:r>
          </a:p>
          <a:p>
            <a:pPr marL="0" indent="0">
              <a:buNone/>
            </a:pPr>
            <a:r>
              <a:rPr lang="en-AU" sz="1600" dirty="0" smtClean="0"/>
              <a:t>5</a:t>
            </a:r>
            <a:endParaRPr lang="en-AU" sz="16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059691" y="4891613"/>
            <a:ext cx="857679" cy="69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/>
              <a:t>15</a:t>
            </a:r>
          </a:p>
          <a:p>
            <a:pPr marL="0" indent="0">
              <a:buNone/>
            </a:pPr>
            <a:r>
              <a:rPr lang="en-AU" sz="1600" dirty="0" smtClean="0"/>
              <a:t>5</a:t>
            </a:r>
            <a:endParaRPr lang="en-AU" sz="16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954638" y="4872559"/>
            <a:ext cx="857679" cy="69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/>
              <a:t>20</a:t>
            </a:r>
          </a:p>
          <a:p>
            <a:pPr marL="0" indent="0">
              <a:buNone/>
            </a:pPr>
            <a:r>
              <a:rPr lang="en-AU" sz="1600" dirty="0" smtClean="0"/>
              <a:t>5</a:t>
            </a:r>
            <a:endParaRPr lang="en-AU" sz="1600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780541" y="4872557"/>
            <a:ext cx="857679" cy="69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/>
              <a:t>25</a:t>
            </a:r>
          </a:p>
          <a:p>
            <a:pPr marL="0" indent="0">
              <a:buNone/>
            </a:pPr>
            <a:r>
              <a:rPr lang="en-AU" sz="1600" dirty="0" smtClean="0"/>
              <a:t>5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457200" y="5588332"/>
                <a:ext cx="8229600" cy="3552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1600" dirty="0" smtClean="0"/>
                  <a:t>Multivariate version scales well with data sample size,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AU" sz="1600" dirty="0" smtClean="0"/>
                  <a:t>, as expected.</a:t>
                </a:r>
                <a:endParaRPr lang="en-AU" sz="1600" dirty="0"/>
              </a:p>
            </p:txBody>
          </p:sp>
        </mc:Choice>
        <mc:Fallback xmlns="">
          <p:sp>
            <p:nvSpPr>
              <p:cNvPr id="2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88332"/>
                <a:ext cx="8229600" cy="355268"/>
              </a:xfrm>
              <a:prstGeom prst="rect">
                <a:avLst/>
              </a:prstGeom>
              <a:blipFill rotWithShape="0">
                <a:blip r:embed="rId5"/>
                <a:stretch>
                  <a:fillRect l="-370" t="-5172" b="-17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3333347" y="5204859"/>
            <a:ext cx="312174" cy="275175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/>
          <p:cNvSpPr/>
          <p:nvPr/>
        </p:nvSpPr>
        <p:spPr>
          <a:xfrm>
            <a:off x="4194509" y="4915990"/>
            <a:ext cx="312174" cy="275175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/>
          <p:cNvSpPr/>
          <p:nvPr/>
        </p:nvSpPr>
        <p:spPr>
          <a:xfrm>
            <a:off x="5096959" y="4907772"/>
            <a:ext cx="312174" cy="275175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/>
          <p:cNvSpPr/>
          <p:nvPr/>
        </p:nvSpPr>
        <p:spPr>
          <a:xfrm>
            <a:off x="6010766" y="4907523"/>
            <a:ext cx="312174" cy="275175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/>
          <p:cNvSpPr/>
          <p:nvPr/>
        </p:nvSpPr>
        <p:spPr>
          <a:xfrm>
            <a:off x="6823303" y="4907771"/>
            <a:ext cx="312174" cy="275175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65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2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Motivation:</a:t>
            </a:r>
          </a:p>
          <a:p>
            <a:pPr marL="857250" lvl="1" indent="-457200"/>
            <a:r>
              <a:rPr lang="en-AU" sz="2000" dirty="0" smtClean="0"/>
              <a:t>Sometimes the available software may be too restrictive for your use case.  E.g.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AU" sz="1600" dirty="0" smtClean="0"/>
              <a:t>Does not allow certain distributions or link functions (if not ‘built-in’, often there are hacks to introduce custom-defined distributions and link functions).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AU" sz="1600" dirty="0"/>
              <a:t>Does not allow certain models (e.g. JAGS prohibits cyclic graphs, so no CAR models</a:t>
            </a:r>
            <a:r>
              <a:rPr lang="en-AU" sz="1600" dirty="0" smtClean="0"/>
              <a:t>).</a:t>
            </a:r>
            <a:endParaRPr lang="en-AU" sz="1600" dirty="0"/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AU" sz="1600" dirty="0"/>
              <a:t>Does not operate in certain environment (e.g. supercomputer nodes</a:t>
            </a:r>
            <a:r>
              <a:rPr lang="en-AU" sz="1600" dirty="0" smtClean="0"/>
              <a:t>).</a:t>
            </a:r>
            <a:endParaRPr lang="en-AU" sz="1600" dirty="0"/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AU" sz="1600" dirty="0" smtClean="0"/>
              <a:t>Does not handle high dimensions.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AU" sz="1600" dirty="0" smtClean="0"/>
              <a:t>Is not efficient.</a:t>
            </a:r>
          </a:p>
          <a:p>
            <a:pPr marL="857250" lvl="1" indent="-457200"/>
            <a:r>
              <a:rPr lang="en-AU" sz="2000" dirty="0" smtClean="0"/>
              <a:t>In these cases, you may need to implement the models and estimation yourself.  </a:t>
            </a:r>
            <a:r>
              <a:rPr lang="en-AU" sz="2000" b="1" dirty="0" smtClean="0"/>
              <a:t>This is no easy feat!</a:t>
            </a:r>
            <a:endParaRPr lang="en-AU" sz="2000" dirty="0" smtClean="0"/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AU" sz="1600" dirty="0" smtClean="0"/>
              <a:t>All that heavy-lifting done by software (see slide 1) now needs to be done by you.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AU" sz="1600" dirty="0" smtClean="0"/>
              <a:t>Deriving the FCs generally isn’t too difficult (</a:t>
            </a:r>
            <a:r>
              <a:rPr lang="en-AU" sz="1600" dirty="0"/>
              <a:t>see my </a:t>
            </a:r>
            <a:r>
              <a:rPr lang="en-AU" sz="1600" dirty="0">
                <a:hlinkClick r:id="rId3"/>
              </a:rPr>
              <a:t>BRAG talk from 18 Aug </a:t>
            </a:r>
            <a:r>
              <a:rPr lang="en-AU" sz="1600" dirty="0" smtClean="0">
                <a:hlinkClick r:id="rId3"/>
              </a:rPr>
              <a:t>2016</a:t>
            </a:r>
            <a:r>
              <a:rPr lang="en-AU" sz="1600" dirty="0" smtClean="0"/>
              <a:t> for a guide).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AU" sz="1600" dirty="0" smtClean="0"/>
              <a:t>In this presentation, I focus on the </a:t>
            </a:r>
            <a:r>
              <a:rPr lang="en-AU" sz="1600" u="sng" dirty="0" smtClean="0"/>
              <a:t>task of choosing and implementing MCMC sampler(s)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rgbClr val="33CCFF"/>
                </a:solidFill>
              </a:rPr>
              <a:t>Introduction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bg1"/>
                </a:solidFill>
              </a:rPr>
              <a:t>Part 1: Generic Sampler	Part 2: Comparing Samplers	Results</a:t>
            </a:r>
          </a:p>
        </p:txBody>
      </p:sp>
    </p:spTree>
    <p:extLst>
      <p:ext uri="{BB962C8B-B14F-4D97-AF65-F5344CB8AC3E}">
        <p14:creationId xmlns:p14="http://schemas.microsoft.com/office/powerpoint/2010/main" val="388803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29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Computation time:</a:t>
            </a:r>
          </a:p>
          <a:p>
            <a:pPr lvl="1"/>
            <a:r>
              <a:rPr lang="en-AU" sz="2000" dirty="0"/>
              <a:t>Model </a:t>
            </a:r>
            <a:r>
              <a:rPr lang="en-AU" sz="2000" dirty="0" smtClean="0"/>
              <a:t>8 </a:t>
            </a:r>
            <a:r>
              <a:rPr lang="en-AU" sz="2000" dirty="0"/>
              <a:t>variants</a:t>
            </a:r>
          </a:p>
          <a:p>
            <a:endParaRPr lang="en-A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	Part 1: Generic Sampler	Part 2: Comparing Samplers	</a:t>
            </a:r>
            <a:r>
              <a:rPr lang="en-US" sz="1600" b="1" dirty="0">
                <a:solidFill>
                  <a:srgbClr val="33CCFF"/>
                </a:solidFill>
              </a:rPr>
              <a:t>Results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68" y="1572683"/>
            <a:ext cx="6637860" cy="33189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>
              <a:xfrm>
                <a:off x="702740" y="4876800"/>
                <a:ext cx="1219200" cy="129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AU" sz="1600" dirty="0" smtClean="0"/>
                  <a:t>: </a:t>
                </a: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40" y="4876800"/>
                <a:ext cx="1219200" cy="1295400"/>
              </a:xfrm>
              <a:prstGeom prst="rect">
                <a:avLst/>
              </a:prstGeom>
              <a:blipFill rotWithShape="0">
                <a:blip r:embed="rId4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/>
          <p:cNvSpPr txBox="1">
            <a:spLocks/>
          </p:cNvSpPr>
          <p:nvPr/>
        </p:nvSpPr>
        <p:spPr>
          <a:xfrm>
            <a:off x="1921940" y="4874680"/>
            <a:ext cx="1219200" cy="1280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/>
              <a:t>2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52291" y="4872560"/>
            <a:ext cx="1219200" cy="1280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/>
              <a:t>10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588934" y="4872559"/>
            <a:ext cx="1219200" cy="1280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/>
              <a:t>20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917107" y="4872558"/>
            <a:ext cx="1219200" cy="1280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/>
              <a:t>30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77691" y="4914893"/>
            <a:ext cx="312174" cy="275175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4639325" y="4914893"/>
            <a:ext cx="312174" cy="275175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/>
        </p:nvSpPr>
        <p:spPr>
          <a:xfrm>
            <a:off x="5973783" y="4889493"/>
            <a:ext cx="312174" cy="275175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57200" y="5410200"/>
            <a:ext cx="8229600" cy="355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smtClean="0"/>
              <a:t>Computation time in </a:t>
            </a:r>
            <a:r>
              <a:rPr lang="en-AU" sz="1600" i="1" dirty="0" smtClean="0"/>
              <a:t>adjusted</a:t>
            </a:r>
            <a:r>
              <a:rPr lang="en-AU" sz="1600" dirty="0" smtClean="0"/>
              <a:t> model has been inflated for rejection rate.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00385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30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endParaRPr lang="en-US" sz="1600" b="1" dirty="0">
              <a:solidFill>
                <a:srgbClr val="33CCFF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3736" y="629941"/>
            <a:ext cx="8229600" cy="479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 smtClean="0"/>
              <a:t>Key references:</a:t>
            </a:r>
          </a:p>
          <a:p>
            <a:pPr marL="0" indent="0">
              <a:buNone/>
            </a:pPr>
            <a:endParaRPr lang="en-AU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600200" y="5695180"/>
            <a:ext cx="6441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U" sz="2000" dirty="0">
                <a:hlinkClick r:id="rId3"/>
              </a:rPr>
              <a:t>earl.duncan@qut.edu.au</a:t>
            </a:r>
            <a:r>
              <a:rPr lang="en-AU" sz="2000" dirty="0"/>
              <a:t> </a:t>
            </a:r>
          </a:p>
          <a:p>
            <a:pPr lvl="0"/>
            <a:r>
              <a:rPr lang="en-AU" sz="2000" dirty="0">
                <a:hlinkClick r:id="rId4"/>
              </a:rPr>
              <a:t>https://bragqut.wordpress.com/people/earl-duncan</a:t>
            </a:r>
            <a:r>
              <a:rPr lang="en-AU" sz="2000" dirty="0" smtClean="0">
                <a:hlinkClick r:id="rId4"/>
              </a:rPr>
              <a:t>/</a:t>
            </a:r>
            <a:endParaRPr lang="en-AU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3736" y="5681237"/>
            <a:ext cx="1298864" cy="485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 smtClean="0"/>
              <a:t>Contact:</a:t>
            </a:r>
          </a:p>
        </p:txBody>
      </p:sp>
      <p:sp>
        <p:nvSpPr>
          <p:cNvPr id="13" name="Chevron 12"/>
          <p:cNvSpPr/>
          <p:nvPr/>
        </p:nvSpPr>
        <p:spPr>
          <a:xfrm rot="5400000">
            <a:off x="1110730" y="1869530"/>
            <a:ext cx="369332" cy="762000"/>
          </a:xfrm>
          <a:prstGeom prst="chevron">
            <a:avLst>
              <a:gd name="adj" fmla="val 0"/>
            </a:avLst>
          </a:prstGeom>
          <a:solidFill>
            <a:srgbClr val="EA2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394" y="206586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1992</a:t>
            </a:r>
            <a:endParaRPr lang="en-AU" dirty="0"/>
          </a:p>
        </p:txBody>
      </p:sp>
      <p:sp>
        <p:nvSpPr>
          <p:cNvPr id="16" name="Chevron 15"/>
          <p:cNvSpPr/>
          <p:nvPr/>
        </p:nvSpPr>
        <p:spPr>
          <a:xfrm rot="5400000">
            <a:off x="1110731" y="4212357"/>
            <a:ext cx="369330" cy="762000"/>
          </a:xfrm>
          <a:prstGeom prst="chevron">
            <a:avLst>
              <a:gd name="adj" fmla="val 0"/>
            </a:avLst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394" y="440869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1997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5400000">
            <a:off x="1110731" y="991825"/>
            <a:ext cx="369331" cy="762000"/>
          </a:xfrm>
          <a:prstGeom prst="chevron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394" y="118815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1987</a:t>
            </a:r>
            <a:endParaRPr lang="en-AU" dirty="0"/>
          </a:p>
        </p:txBody>
      </p:sp>
      <p:grpSp>
        <p:nvGrpSpPr>
          <p:cNvPr id="2" name="Group 1"/>
          <p:cNvGrpSpPr/>
          <p:nvPr/>
        </p:nvGrpSpPr>
        <p:grpSpPr>
          <a:xfrm>
            <a:off x="914394" y="3542271"/>
            <a:ext cx="762000" cy="380357"/>
            <a:chOff x="4152078" y="2759194"/>
            <a:chExt cx="762000" cy="380357"/>
          </a:xfrm>
        </p:grpSpPr>
        <p:sp>
          <p:nvSpPr>
            <p:cNvPr id="22" name="Chevron 21"/>
            <p:cNvSpPr/>
            <p:nvPr/>
          </p:nvSpPr>
          <p:spPr>
            <a:xfrm>
              <a:off x="4152078" y="2759194"/>
              <a:ext cx="762000" cy="377043"/>
            </a:xfrm>
            <a:prstGeom prst="chevron">
              <a:avLst>
                <a:gd name="adj" fmla="val 0"/>
              </a:avLst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83713" y="2770219"/>
              <a:ext cx="692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1970</a:t>
              </a:r>
              <a:endParaRPr lang="en-AU" dirty="0"/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1752600" y="1187357"/>
            <a:ext cx="6930736" cy="4527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buNone/>
            </a:pPr>
            <a:r>
              <a:rPr lang="en-US" sz="1800" dirty="0" smtClean="0"/>
              <a:t>Duane, S., A.D</a:t>
            </a:r>
            <a:r>
              <a:rPr lang="en-US" sz="1800" dirty="0"/>
              <a:t>. </a:t>
            </a:r>
            <a:r>
              <a:rPr lang="en-US" sz="1800" dirty="0" smtClean="0"/>
              <a:t>Kennedy, B. J</a:t>
            </a:r>
            <a:r>
              <a:rPr lang="en-US" sz="1800" dirty="0"/>
              <a:t>. </a:t>
            </a:r>
            <a:r>
              <a:rPr lang="en-US" sz="1800" dirty="0" smtClean="0"/>
              <a:t>Pendleton, and D. </a:t>
            </a:r>
            <a:r>
              <a:rPr lang="en-US" sz="1800" dirty="0" err="1" smtClean="0"/>
              <a:t>Roweth</a:t>
            </a:r>
            <a:r>
              <a:rPr lang="en-US" sz="1800" dirty="0" smtClean="0"/>
              <a:t>. 1987. </a:t>
            </a:r>
            <a:r>
              <a:rPr lang="en-US" sz="1800" dirty="0"/>
              <a:t>Hybrid Monte Carlo. </a:t>
            </a:r>
            <a:r>
              <a:rPr lang="en-US" sz="1800" i="1" dirty="0"/>
              <a:t>Physics Letters </a:t>
            </a:r>
            <a:r>
              <a:rPr lang="en-US" sz="1800" i="1" dirty="0" smtClean="0"/>
              <a:t>B</a:t>
            </a:r>
            <a:r>
              <a:rPr lang="en-US" sz="1800" dirty="0" smtClean="0"/>
              <a:t> </a:t>
            </a:r>
            <a:r>
              <a:rPr lang="en-US" sz="1800" b="1" dirty="0" smtClean="0"/>
              <a:t>195</a:t>
            </a:r>
            <a:r>
              <a:rPr lang="en-US" sz="1800" dirty="0" smtClean="0"/>
              <a:t> (2): 216-222. </a:t>
            </a:r>
            <a:r>
              <a:rPr lang="en-US" sz="1800" dirty="0"/>
              <a:t>DOI: </a:t>
            </a:r>
            <a:r>
              <a:rPr lang="en-US" sz="1800" dirty="0" smtClean="0"/>
              <a:t>10.1016/0370-2693(87)91197-x.</a:t>
            </a:r>
          </a:p>
          <a:p>
            <a:pPr marL="361950" indent="-361950">
              <a:buNone/>
            </a:pPr>
            <a:r>
              <a:rPr lang="en-US" sz="1800" dirty="0" err="1"/>
              <a:t>Gilks</a:t>
            </a:r>
            <a:r>
              <a:rPr lang="en-US" sz="1800" dirty="0"/>
              <a:t>, W. R. and </a:t>
            </a:r>
            <a:r>
              <a:rPr lang="en-US" sz="1800" dirty="0" smtClean="0"/>
              <a:t>P. Wild. 1992. </a:t>
            </a:r>
            <a:r>
              <a:rPr lang="en-US" sz="1800" dirty="0"/>
              <a:t>Adaptive rejection sampling for Gibbs sampling. </a:t>
            </a:r>
            <a:r>
              <a:rPr lang="en-US" sz="1800" i="1" dirty="0"/>
              <a:t>Applied Statistics</a:t>
            </a:r>
            <a:r>
              <a:rPr lang="en-US" sz="1800" dirty="0"/>
              <a:t> </a:t>
            </a:r>
            <a:r>
              <a:rPr lang="en-US" sz="1800" b="1" dirty="0" smtClean="0"/>
              <a:t>41</a:t>
            </a:r>
            <a:r>
              <a:rPr lang="en-US" sz="1800" dirty="0" smtClean="0"/>
              <a:t> (2): 337-348. </a:t>
            </a:r>
            <a:r>
              <a:rPr lang="en-US" sz="1800" dirty="0"/>
              <a:t>DOI: </a:t>
            </a:r>
            <a:r>
              <a:rPr lang="en-US" sz="1800" dirty="0" smtClean="0"/>
              <a:t>10.2307/2347565.</a:t>
            </a:r>
          </a:p>
          <a:p>
            <a:pPr marL="361950" indent="-361950">
              <a:buNone/>
            </a:pPr>
            <a:r>
              <a:rPr lang="en-US" sz="1800" dirty="0" err="1" smtClean="0"/>
              <a:t>Gilks</a:t>
            </a:r>
            <a:r>
              <a:rPr lang="en-US" sz="1800" dirty="0"/>
              <a:t>, W. R. </a:t>
            </a:r>
            <a:r>
              <a:rPr lang="en-US" sz="1800" dirty="0" smtClean="0"/>
              <a:t>1992 “Derivative-free </a:t>
            </a:r>
            <a:r>
              <a:rPr lang="en-US" sz="1800" dirty="0"/>
              <a:t>adaptive rejection sampling for Gibbs </a:t>
            </a:r>
            <a:r>
              <a:rPr lang="en-US" sz="1800" dirty="0" smtClean="0"/>
              <a:t>sampling”. In </a:t>
            </a:r>
            <a:r>
              <a:rPr lang="en-US" sz="1800" i="1" dirty="0" smtClean="0"/>
              <a:t>Bayesian </a:t>
            </a:r>
            <a:r>
              <a:rPr lang="en-US" sz="1800" i="1" dirty="0"/>
              <a:t>Statistics 4</a:t>
            </a:r>
            <a:r>
              <a:rPr lang="en-US" sz="1800" dirty="0"/>
              <a:t>, </a:t>
            </a:r>
            <a:r>
              <a:rPr lang="en-US" sz="1800" dirty="0" smtClean="0"/>
              <a:t>edited by </a:t>
            </a:r>
            <a:r>
              <a:rPr lang="en-US" sz="1800" dirty="0"/>
              <a:t>J</a:t>
            </a:r>
            <a:r>
              <a:rPr lang="en-US" sz="1800" dirty="0" smtClean="0"/>
              <a:t>. Bernardo, J. Berger, </a:t>
            </a:r>
            <a:r>
              <a:rPr lang="en-US" sz="1800" dirty="0"/>
              <a:t>A. P</a:t>
            </a:r>
            <a:r>
              <a:rPr lang="en-US" sz="1800" dirty="0" smtClean="0"/>
              <a:t>. </a:t>
            </a:r>
            <a:r>
              <a:rPr lang="en-US" sz="1800" dirty="0" err="1"/>
              <a:t>Dawid</a:t>
            </a:r>
            <a:r>
              <a:rPr lang="en-US" sz="1800" dirty="0" smtClean="0"/>
              <a:t>, and </a:t>
            </a:r>
            <a:r>
              <a:rPr lang="en-US" sz="1800" dirty="0"/>
              <a:t>A. F. M</a:t>
            </a:r>
            <a:r>
              <a:rPr lang="en-US" sz="1800" dirty="0" smtClean="0"/>
              <a:t>. Smith. </a:t>
            </a:r>
            <a:r>
              <a:rPr lang="en-US" sz="1800" dirty="0"/>
              <a:t>Oxford University Press</a:t>
            </a:r>
            <a:r>
              <a:rPr lang="en-US" sz="1800" dirty="0" smtClean="0"/>
              <a:t>.</a:t>
            </a:r>
          </a:p>
          <a:p>
            <a:pPr marL="361950" indent="-361950">
              <a:buNone/>
            </a:pPr>
            <a:r>
              <a:rPr lang="en-US" sz="1800" dirty="0"/>
              <a:t>Hastings, W. K. 1970. Monte Carlo sampling methods using Markov chains and their applications.  </a:t>
            </a:r>
            <a:r>
              <a:rPr lang="en-US" sz="1800" i="1" dirty="0"/>
              <a:t>Biometrika</a:t>
            </a:r>
            <a:r>
              <a:rPr lang="en-US" sz="1800" dirty="0"/>
              <a:t> </a:t>
            </a:r>
            <a:r>
              <a:rPr lang="en-US" sz="1800" b="1" dirty="0"/>
              <a:t>57</a:t>
            </a:r>
            <a:r>
              <a:rPr lang="en-US" sz="1800" dirty="0"/>
              <a:t> (1): 97-109. DOI: 10.2307/2334940.</a:t>
            </a:r>
          </a:p>
          <a:p>
            <a:pPr marL="361950" indent="-361950">
              <a:buNone/>
            </a:pPr>
            <a:r>
              <a:rPr lang="en-US" sz="1800" dirty="0" smtClean="0"/>
              <a:t>Neal, R. M. 1997. Markov chain Monte Carlo methods based on ‘slicing’ the density function. </a:t>
            </a:r>
            <a:r>
              <a:rPr lang="en-US" sz="1800" i="1" dirty="0" smtClean="0"/>
              <a:t>Technical report no. 9722, Department of Statistics, University of Toronto</a:t>
            </a:r>
            <a:r>
              <a:rPr lang="en-US" sz="1800" dirty="0" smtClean="0"/>
              <a:t>.  Available at </a:t>
            </a:r>
            <a:r>
              <a:rPr lang="en-AU" sz="1800" dirty="0" smtClean="0"/>
              <a:t>www.cs.toronto.edu/~</a:t>
            </a:r>
            <a:br>
              <a:rPr lang="en-AU" sz="1800" dirty="0" smtClean="0"/>
            </a:br>
            <a:r>
              <a:rPr lang="en-AU" sz="1800" dirty="0" err="1" smtClean="0"/>
              <a:t>radford</a:t>
            </a:r>
            <a:r>
              <a:rPr lang="en-AU" sz="1800" dirty="0" smtClean="0"/>
              <a:t>/slice.abstract.html.</a:t>
            </a:r>
            <a:endParaRPr lang="en-US" sz="1800" dirty="0"/>
          </a:p>
          <a:p>
            <a:pPr marL="361950" indent="-361950">
              <a:buNone/>
            </a:pPr>
            <a:endParaRPr lang="en-AU" sz="1800" dirty="0" smtClean="0"/>
          </a:p>
        </p:txBody>
      </p:sp>
    </p:spTree>
    <p:extLst>
      <p:ext uri="{BB962C8B-B14F-4D97-AF65-F5344CB8AC3E}">
        <p14:creationId xmlns:p14="http://schemas.microsoft.com/office/powerpoint/2010/main" val="24618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3</a:t>
            </a:fld>
            <a:endParaRPr 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57200" y="762000"/>
                <a:ext cx="8229600" cy="5410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 smtClean="0"/>
                  <a:t>Monte Carlo to MCMC:</a:t>
                </a:r>
              </a:p>
              <a:p>
                <a:pPr marL="857250" lvl="1" indent="-457200"/>
                <a:r>
                  <a:rPr lang="en-AU" sz="2000" dirty="0" smtClean="0"/>
                  <a:t>Consider the FC for some parameter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AU" sz="2000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e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Gamma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AU" sz="2000" dirty="0" smtClean="0"/>
              </a:p>
              <a:p>
                <a:pPr marL="901700" lvl="1" indent="0">
                  <a:buNone/>
                </a:pPr>
                <a:r>
                  <a:rPr lang="en-AU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AU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 smtClean="0"/>
                  <a:t> is observed data.</a:t>
                </a:r>
              </a:p>
              <a:p>
                <a:pPr marL="857250" lvl="1" indent="-457200"/>
                <a:r>
                  <a:rPr lang="en-AU" sz="2000" dirty="0" smtClean="0"/>
                  <a:t>For fixed values of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AU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AU" sz="2000" dirty="0" smtClean="0"/>
                  <a:t>, we can use Monte Carlo methods to </a:t>
                </a:r>
                <a:r>
                  <a:rPr lang="en-AU" sz="2000" u="sng" dirty="0" smtClean="0"/>
                  <a:t>repeatedly sample </a:t>
                </a:r>
                <a:r>
                  <a:rPr lang="en-AU" sz="2000" dirty="0" smtClean="0"/>
                  <a:t>from this distribution (or a transformation of it) to obtain an </a:t>
                </a:r>
                <a:r>
                  <a:rPr lang="en-AU" sz="2000" dirty="0" err="1" smtClean="0"/>
                  <a:t>i.i.d</a:t>
                </a:r>
                <a:r>
                  <a:rPr lang="en-AU" sz="2000" dirty="0" smtClean="0"/>
                  <a:t>. sample for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AU" sz="2000" dirty="0" smtClean="0"/>
                  <a:t>.</a:t>
                </a:r>
              </a:p>
              <a:p>
                <a:pPr marL="857250" lvl="1" indent="-457200"/>
                <a:r>
                  <a:rPr lang="en-AU" sz="2000" dirty="0" smtClean="0"/>
                  <a:t>In R, we can generate such random variates for most well-known distributions using </a:t>
                </a:r>
                <a:r>
                  <a:rPr lang="en-AU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rgamma</a:t>
                </a:r>
                <a:r>
                  <a:rPr lang="en-AU" sz="2000" dirty="0" smtClean="0"/>
                  <a:t>, </a:t>
                </a:r>
                <a:r>
                  <a:rPr lang="en-AU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rnorm</a:t>
                </a:r>
                <a:r>
                  <a:rPr lang="en-AU" sz="2000" dirty="0"/>
                  <a:t>, </a:t>
                </a:r>
                <a:r>
                  <a:rPr lang="en-AU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rpois</a:t>
                </a:r>
                <a:r>
                  <a:rPr lang="en-AU" sz="2000" dirty="0"/>
                  <a:t>, </a:t>
                </a:r>
                <a:r>
                  <a:rPr lang="en-AU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rexp</a:t>
                </a:r>
                <a:r>
                  <a:rPr lang="en-AU" sz="2000" dirty="0" smtClean="0"/>
                  <a:t>, etc.</a:t>
                </a:r>
              </a:p>
              <a:p>
                <a:pPr marL="1257300" lvl="2" indent="-457200"/>
                <a:r>
                  <a:rPr lang="en-AU" sz="1600" dirty="0" smtClean="0"/>
                  <a:t>Use Monte Carlo sampling</a:t>
                </a:r>
              </a:p>
              <a:p>
                <a:pPr marL="1257300" lvl="2" indent="-457200"/>
                <a:r>
                  <a:rPr lang="en-AU" sz="1600" dirty="0" smtClean="0"/>
                  <a:t>Have a look at the help files to see what technique.  E.g. </a:t>
                </a:r>
                <a:r>
                  <a:rPr lang="en-AU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?rexp</a:t>
                </a:r>
                <a:endParaRPr lang="en-AU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857250" lvl="1" indent="-457200"/>
                <a:endParaRPr lang="en-AU" sz="20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8229600" cy="5410200"/>
              </a:xfrm>
              <a:prstGeom prst="rect">
                <a:avLst/>
              </a:prstGeom>
              <a:blipFill rotWithShape="0">
                <a:blip r:embed="rId3"/>
                <a:stretch>
                  <a:fillRect l="-963" t="-901" r="-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rgbClr val="33CCFF"/>
                </a:solidFill>
              </a:rPr>
              <a:t>Introduction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bg1"/>
                </a:solidFill>
              </a:rPr>
              <a:t>Part 1: Generic Sampler	Part 2: Comparing Samplers	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173579"/>
            <a:ext cx="7037697" cy="99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1142623"/>
            <a:ext cx="5140719" cy="52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4</a:t>
            </a:fld>
            <a:endParaRPr 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57200" y="762000"/>
                <a:ext cx="8229600" cy="5410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 smtClean="0"/>
                  <a:t>Monte Carlo to MCMC (cont.):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e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Gamma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AU" sz="2000" dirty="0" smtClean="0"/>
              </a:p>
              <a:p>
                <a:pPr marL="857250" lvl="1" indent="-457200"/>
                <a:r>
                  <a:rPr lang="en-AU" sz="2000" dirty="0" smtClean="0"/>
                  <a:t>But what if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AU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AU" sz="2000" dirty="0" smtClean="0"/>
                  <a:t> are also unknown parameters?</a:t>
                </a:r>
              </a:p>
              <a:p>
                <a:pPr marL="1257300" lvl="2" indent="-457200"/>
                <a:r>
                  <a:rPr lang="en-AU" sz="1600" dirty="0" smtClean="0"/>
                  <a:t>We now have 3 FCs, each dependent on the other two parameters.</a:t>
                </a:r>
              </a:p>
              <a:p>
                <a:pPr marL="1257300" lvl="2" indent="-457200"/>
                <a:r>
                  <a:rPr lang="en-AU" sz="1600" dirty="0" smtClean="0"/>
                  <a:t>We need to update our estimates of the two input parameters each time we take sample (each iteration).</a:t>
                </a:r>
              </a:p>
              <a:p>
                <a:pPr marL="1257300" lvl="2" indent="-457200"/>
                <a:r>
                  <a:rPr lang="en-AU" sz="1600" dirty="0" smtClean="0"/>
                  <a:t>But generated sample will no longer be </a:t>
                </a:r>
                <a:r>
                  <a:rPr lang="en-AU" sz="1600" dirty="0" err="1" smtClean="0"/>
                  <a:t>i.i.d</a:t>
                </a:r>
                <a:r>
                  <a:rPr lang="en-AU" sz="1600" dirty="0" smtClean="0"/>
                  <a:t>.</a:t>
                </a:r>
              </a:p>
              <a:p>
                <a:pPr marL="1257300" lvl="2" indent="-457200"/>
                <a:r>
                  <a:rPr lang="en-AU" sz="1600" dirty="0" smtClean="0"/>
                  <a:t>However, once convergence is reached, samples should be mostly independent.</a:t>
                </a:r>
                <a:endParaRPr lang="en-AU" sz="16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8229600" cy="5410200"/>
              </a:xfrm>
              <a:prstGeom prst="rect">
                <a:avLst/>
              </a:prstGeom>
              <a:blipFill rotWithShape="0">
                <a:blip r:embed="rId3"/>
                <a:stretch>
                  <a:fillRect l="-963" t="-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rgbClr val="33CCFF"/>
                </a:solidFill>
              </a:rPr>
              <a:t>Introduction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bg1"/>
                </a:solidFill>
              </a:rPr>
              <a:t>Part 1: Generic Sampler	Part 2: Comparing Samplers	Results</a:t>
            </a:r>
          </a:p>
        </p:txBody>
      </p:sp>
    </p:spTree>
    <p:extLst>
      <p:ext uri="{BB962C8B-B14F-4D97-AF65-F5344CB8AC3E}">
        <p14:creationId xmlns:p14="http://schemas.microsoft.com/office/powerpoint/2010/main" val="40025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hevron 44"/>
          <p:cNvSpPr/>
          <p:nvPr/>
        </p:nvSpPr>
        <p:spPr>
          <a:xfrm rot="5400000">
            <a:off x="-990600" y="3200400"/>
            <a:ext cx="4572000" cy="762000"/>
          </a:xfrm>
          <a:prstGeom prst="chevron">
            <a:avLst>
              <a:gd name="adj" fmla="val 12865"/>
            </a:avLst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4111923" y="2990695"/>
            <a:ext cx="706826" cy="371459"/>
          </a:xfrm>
          <a:prstGeom prst="chevron">
            <a:avLst>
              <a:gd name="adj" fmla="val 1842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4111923" y="3818342"/>
            <a:ext cx="706826" cy="372658"/>
          </a:xfrm>
          <a:prstGeom prst="chevron">
            <a:avLst>
              <a:gd name="adj" fmla="val 18421"/>
            </a:avLst>
          </a:prstGeom>
          <a:solidFill>
            <a:srgbClr val="EA2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4111923" y="4583667"/>
            <a:ext cx="706826" cy="369333"/>
          </a:xfrm>
          <a:prstGeom prst="chevron">
            <a:avLst>
              <a:gd name="adj" fmla="val 18421"/>
            </a:avLst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4114799" y="1743786"/>
            <a:ext cx="693436" cy="377043"/>
          </a:xfrm>
          <a:prstGeom prst="chevron">
            <a:avLst>
              <a:gd name="adj" fmla="val 18421"/>
            </a:avLst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5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1"/>
            <a:ext cx="8229600" cy="4391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Historic overview of MCMC Samplers:</a:t>
            </a:r>
            <a:endParaRPr lang="en-AU" sz="2000" dirty="0" smtClean="0"/>
          </a:p>
          <a:p>
            <a:pPr marL="0" indent="0">
              <a:buNone/>
            </a:pPr>
            <a:endParaRPr lang="en-A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rgbClr val="33CCFF"/>
                </a:solidFill>
              </a:rPr>
              <a:t>Introduction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bg1"/>
                </a:solidFill>
              </a:rPr>
              <a:t>Part 1: Generic Sampler	Part 2: Comparing Samplers	Results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14394" y="1294932"/>
            <a:ext cx="762005" cy="1206517"/>
            <a:chOff x="914394" y="1294932"/>
            <a:chExt cx="762005" cy="1206517"/>
          </a:xfrm>
        </p:grpSpPr>
        <p:sp>
          <p:nvSpPr>
            <p:cNvPr id="2" name="Pentagon 1"/>
            <p:cNvSpPr/>
            <p:nvPr/>
          </p:nvSpPr>
          <p:spPr>
            <a:xfrm rot="5400000">
              <a:off x="692140" y="1517191"/>
              <a:ext cx="1206517" cy="762000"/>
            </a:xfrm>
            <a:prstGeom prst="homePlate">
              <a:avLst>
                <a:gd name="adj" fmla="val 17067"/>
              </a:avLst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14394" y="1319842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1953</a:t>
              </a:r>
              <a:endParaRPr lang="en-AU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146434" y="1754811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1970</a:t>
            </a:r>
            <a:endParaRPr lang="en-AU" dirty="0"/>
          </a:p>
        </p:txBody>
      </p:sp>
      <p:grpSp>
        <p:nvGrpSpPr>
          <p:cNvPr id="13" name="Group 12"/>
          <p:cNvGrpSpPr/>
          <p:nvPr/>
        </p:nvGrpSpPr>
        <p:grpSpPr>
          <a:xfrm>
            <a:off x="914394" y="2467783"/>
            <a:ext cx="762005" cy="461494"/>
            <a:chOff x="914394" y="1808308"/>
            <a:chExt cx="762005" cy="461494"/>
          </a:xfrm>
        </p:grpSpPr>
        <p:sp>
          <p:nvSpPr>
            <p:cNvPr id="22" name="Chevron 21"/>
            <p:cNvSpPr/>
            <p:nvPr/>
          </p:nvSpPr>
          <p:spPr>
            <a:xfrm rot="5400000">
              <a:off x="1064652" y="1658055"/>
              <a:ext cx="461494" cy="762000"/>
            </a:xfrm>
            <a:prstGeom prst="chevron">
              <a:avLst>
                <a:gd name="adj" fmla="val 2575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4394" y="188052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1984</a:t>
              </a:r>
              <a:endParaRPr lang="en-AU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4394" y="3714681"/>
            <a:ext cx="762002" cy="765848"/>
            <a:chOff x="914394" y="3055206"/>
            <a:chExt cx="762002" cy="765848"/>
          </a:xfrm>
        </p:grpSpPr>
        <p:sp>
          <p:nvSpPr>
            <p:cNvPr id="24" name="Chevron 23"/>
            <p:cNvSpPr/>
            <p:nvPr/>
          </p:nvSpPr>
          <p:spPr>
            <a:xfrm rot="5400000">
              <a:off x="912472" y="3057130"/>
              <a:ext cx="765848" cy="762000"/>
            </a:xfrm>
            <a:prstGeom prst="chevron">
              <a:avLst>
                <a:gd name="adj" fmla="val 15088"/>
              </a:avLst>
            </a:prstGeom>
            <a:solidFill>
              <a:srgbClr val="EA2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4394" y="314205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1992</a:t>
              </a:r>
              <a:endParaRPr lang="en-AU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4394" y="4480527"/>
            <a:ext cx="762002" cy="624873"/>
            <a:chOff x="914394" y="3668652"/>
            <a:chExt cx="762002" cy="624873"/>
          </a:xfrm>
        </p:grpSpPr>
        <p:sp>
          <p:nvSpPr>
            <p:cNvPr id="25" name="Chevron 24"/>
            <p:cNvSpPr/>
            <p:nvPr/>
          </p:nvSpPr>
          <p:spPr>
            <a:xfrm rot="5400000">
              <a:off x="982959" y="3600089"/>
              <a:ext cx="624873" cy="762000"/>
            </a:xfrm>
            <a:prstGeom prst="chevron">
              <a:avLst>
                <a:gd name="adj" fmla="val 18421"/>
              </a:avLst>
            </a:prstGeom>
            <a:solidFill>
              <a:srgbClr val="99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4394" y="374923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bg1"/>
                  </a:solidFill>
                </a:rPr>
                <a:t>1997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4394" y="2909336"/>
            <a:ext cx="762003" cy="808004"/>
            <a:chOff x="914394" y="2249861"/>
            <a:chExt cx="762003" cy="808004"/>
          </a:xfrm>
        </p:grpSpPr>
        <p:sp>
          <p:nvSpPr>
            <p:cNvPr id="23" name="Chevron 22"/>
            <p:cNvSpPr/>
            <p:nvPr/>
          </p:nvSpPr>
          <p:spPr>
            <a:xfrm rot="5400000">
              <a:off x="891395" y="2272863"/>
              <a:ext cx="808004" cy="762000"/>
            </a:xfrm>
            <a:prstGeom prst="chevron">
              <a:avLst>
                <a:gd name="adj" fmla="val 1619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14394" y="235466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1987</a:t>
              </a:r>
              <a:endParaRPr lang="en-AU" dirty="0"/>
            </a:p>
          </p:txBody>
        </p: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1752600" y="1294931"/>
            <a:ext cx="2438400" cy="42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AU" sz="2000" dirty="0" smtClean="0"/>
              <a:t>Metropolis</a:t>
            </a:r>
          </a:p>
        </p:txBody>
      </p:sp>
      <p:sp>
        <p:nvSpPr>
          <p:cNvPr id="27" name="Chevron 26"/>
          <p:cNvSpPr/>
          <p:nvPr/>
        </p:nvSpPr>
        <p:spPr>
          <a:xfrm>
            <a:off x="4114798" y="2547838"/>
            <a:ext cx="696317" cy="365111"/>
          </a:xfrm>
          <a:prstGeom prst="chevron">
            <a:avLst>
              <a:gd name="adj" fmla="val 1842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6429" y="2549069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1990</a:t>
            </a:r>
            <a:endParaRPr lang="en-AU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850198" y="1723734"/>
            <a:ext cx="3047987" cy="48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2000"/>
              </a:spcAft>
              <a:buNone/>
            </a:pPr>
            <a:r>
              <a:rPr lang="en-AU" sz="2000" dirty="0"/>
              <a:t>Metropolis-Hastings (</a:t>
            </a:r>
            <a:r>
              <a:rPr lang="en-AU" sz="2000" dirty="0" smtClean="0"/>
              <a:t>MH)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43553" y="382166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1995</a:t>
            </a:r>
            <a:endParaRPr lang="en-AU" dirty="0"/>
          </a:p>
        </p:txBody>
      </p:sp>
      <p:sp>
        <p:nvSpPr>
          <p:cNvPr id="34" name="TextBox 33"/>
          <p:cNvSpPr txBox="1"/>
          <p:nvPr/>
        </p:nvSpPr>
        <p:spPr>
          <a:xfrm>
            <a:off x="4143553" y="4580102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2003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43553" y="3000402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2014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892533" y="1753783"/>
            <a:ext cx="2822262" cy="369332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/>
          <p:cNvSpPr/>
          <p:nvPr/>
        </p:nvSpPr>
        <p:spPr>
          <a:xfrm>
            <a:off x="1781911" y="3061390"/>
            <a:ext cx="2138154" cy="596209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/>
          <p:cNvSpPr/>
          <p:nvPr/>
        </p:nvSpPr>
        <p:spPr>
          <a:xfrm>
            <a:off x="1773891" y="3838966"/>
            <a:ext cx="1985753" cy="600850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1781911" y="4567432"/>
            <a:ext cx="2042474" cy="369332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555670" y="3825922"/>
            <a:ext cx="988130" cy="437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2000"/>
              </a:spcAft>
              <a:buNone/>
            </a:pPr>
            <a:r>
              <a:rPr lang="en-AU" sz="2000" dirty="0" smtClean="0"/>
              <a:t>CCARS</a:t>
            </a:r>
            <a:endParaRPr lang="en-AU" sz="2000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4809067" y="2986829"/>
            <a:ext cx="3047987" cy="72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2000"/>
              </a:spcAft>
              <a:buNone/>
            </a:pPr>
            <a:r>
              <a:rPr lang="en-AU" sz="2000" dirty="0" smtClean="0"/>
              <a:t>No U-turn sampler (NUTS) extension</a:t>
            </a:r>
          </a:p>
        </p:txBody>
      </p:sp>
      <p:sp>
        <p:nvSpPr>
          <p:cNvPr id="49" name="Chevron 48"/>
          <p:cNvSpPr/>
          <p:nvPr/>
        </p:nvSpPr>
        <p:spPr>
          <a:xfrm>
            <a:off x="5878352" y="3818342"/>
            <a:ext cx="706826" cy="372658"/>
          </a:xfrm>
          <a:prstGeom prst="chevron">
            <a:avLst>
              <a:gd name="adj" fmla="val 18421"/>
            </a:avLst>
          </a:prstGeom>
          <a:solidFill>
            <a:srgbClr val="EA2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09982" y="382166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2010</a:t>
            </a:r>
            <a:endParaRPr lang="en-AU" dirty="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4800600" y="4578491"/>
            <a:ext cx="3047987" cy="39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2000"/>
              </a:spcAft>
              <a:buNone/>
            </a:pPr>
            <a:r>
              <a:rPr lang="en-AU" sz="2000" dirty="0" smtClean="0"/>
              <a:t>Multivariate SS</a:t>
            </a: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4809067" y="2538221"/>
            <a:ext cx="3047987" cy="39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2000"/>
              </a:spcAft>
              <a:buNone/>
            </a:pPr>
            <a:r>
              <a:rPr lang="en-AU" sz="2000" dirty="0" smtClean="0">
                <a:solidFill>
                  <a:schemeClr val="bg1">
                    <a:lumMod val="75000"/>
                  </a:schemeClr>
                </a:solidFill>
              </a:rPr>
              <a:t>(Improved efficiency?)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914394" y="5945146"/>
            <a:ext cx="7731272" cy="481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2000"/>
              </a:spcAft>
              <a:buNone/>
            </a:pPr>
            <a:r>
              <a:rPr lang="en-AU" sz="1400" dirty="0" smtClean="0"/>
              <a:t>* Original version used derivatives.  A derivative-free version was published later that same year.  WinBUGS uses the derivative-free version.  My results are based on the gradient-based version.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3951714" y="1292549"/>
            <a:ext cx="3047987" cy="39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2000"/>
              </a:spcAft>
              <a:buNone/>
            </a:pPr>
            <a:r>
              <a:rPr lang="en-AU" sz="2000" dirty="0" smtClean="0"/>
              <a:t>Extensions:</a:t>
            </a:r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1752600" y="2513502"/>
            <a:ext cx="2438400" cy="42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AU" sz="2000" dirty="0" smtClean="0"/>
              <a:t>Gibbs</a:t>
            </a: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1734675" y="2986829"/>
            <a:ext cx="2438400" cy="820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AU" sz="2000" dirty="0" smtClean="0"/>
              <a:t>Hamiltonian </a:t>
            </a:r>
            <a:r>
              <a:rPr lang="en-AU" sz="2000" dirty="0"/>
              <a:t>Monte Carlo (HMC</a:t>
            </a:r>
            <a:r>
              <a:rPr lang="en-AU" sz="2000" dirty="0" smtClean="0"/>
              <a:t>)</a:t>
            </a:r>
            <a:endParaRPr lang="en-AU" sz="2000" dirty="0"/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1735666" y="3776034"/>
            <a:ext cx="2438400" cy="820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AU" sz="2000" dirty="0"/>
              <a:t>Adaptive rejection sampling (ARS</a:t>
            </a:r>
            <a:r>
              <a:rPr lang="en-AU" sz="2000" dirty="0" smtClean="0"/>
              <a:t>)*</a:t>
            </a:r>
            <a:endParaRPr lang="en-AU" sz="2000" dirty="0"/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1727223" y="4546192"/>
            <a:ext cx="2438400" cy="44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AU" sz="2000" dirty="0" smtClean="0"/>
              <a:t>Slice </a:t>
            </a:r>
            <a:r>
              <a:rPr lang="en-AU" sz="2000" dirty="0"/>
              <a:t>sampling (SS</a:t>
            </a:r>
            <a:r>
              <a:rPr lang="en-AU" sz="2000" dirty="0" smtClean="0"/>
              <a:t>)</a:t>
            </a:r>
            <a:endParaRPr lang="en-AU" sz="2000" dirty="0"/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1736895" y="5423118"/>
            <a:ext cx="2438400" cy="44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AU" sz="2000" dirty="0"/>
              <a:t>&amp; many extensions…</a:t>
            </a:r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4761849" y="3816219"/>
            <a:ext cx="1039393" cy="437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2000"/>
              </a:spcAft>
              <a:buNone/>
            </a:pPr>
            <a:r>
              <a:rPr lang="en-AU" sz="2000" dirty="0" smtClean="0"/>
              <a:t>ARMS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951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9" grpId="0"/>
      <p:bldP spid="27" grpId="0" animBg="1"/>
      <p:bldP spid="28" grpId="0"/>
      <p:bldP spid="29" grpId="0"/>
      <p:bldP spid="33" grpId="0"/>
      <p:bldP spid="34" grpId="0"/>
      <p:bldP spid="35" grpId="0"/>
      <p:bldP spid="5" grpId="0" animBg="1"/>
      <p:bldP spid="40" grpId="0" animBg="1"/>
      <p:bldP spid="41" grpId="0" animBg="1"/>
      <p:bldP spid="42" grpId="0" animBg="1"/>
      <p:bldP spid="47" grpId="0"/>
      <p:bldP spid="48" grpId="0"/>
      <p:bldP spid="49" grpId="0" animBg="1"/>
      <p:bldP spid="50" grpId="0"/>
      <p:bldP spid="53" grpId="0"/>
      <p:bldP spid="54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6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1623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Note on WinBUGS:</a:t>
            </a:r>
          </a:p>
          <a:p>
            <a:pPr marL="857250" lvl="1" indent="-457200"/>
            <a:r>
              <a:rPr lang="en-AU" sz="2000" dirty="0" smtClean="0"/>
              <a:t>Software may implement a single sampler, or choose from a set of samplers.</a:t>
            </a:r>
          </a:p>
          <a:p>
            <a:pPr marL="1257300" lvl="2" indent="-457200"/>
            <a:r>
              <a:rPr lang="en-AU" sz="1600" dirty="0" smtClean="0"/>
              <a:t>E.g. WinBUGS chooses a sampler as by a process of elimination:</a:t>
            </a:r>
          </a:p>
          <a:p>
            <a:pPr marL="857250" lvl="1" indent="-457200"/>
            <a:endParaRPr lang="en-AU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rgbClr val="33CCFF"/>
                </a:solidFill>
              </a:rPr>
              <a:t>Introduction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bg1"/>
                </a:solidFill>
              </a:rPr>
              <a:t>Part 1: Generic Sampler	Part 2: Comparing Samplers	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86000"/>
            <a:ext cx="6805403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752600" y="4572000"/>
            <a:ext cx="6934200" cy="66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 smtClean="0"/>
              <a:t>Source: the WinBUGS manual</a:t>
            </a:r>
          </a:p>
        </p:txBody>
      </p:sp>
    </p:spTree>
    <p:extLst>
      <p:ext uri="{BB962C8B-B14F-4D97-AF65-F5344CB8AC3E}">
        <p14:creationId xmlns:p14="http://schemas.microsoft.com/office/powerpoint/2010/main" val="277879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7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2667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 smtClean="0"/>
              <a:t>Part 1: Creating a Generic Sampler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>
                <a:solidFill>
                  <a:srgbClr val="33CCFF"/>
                </a:solidFill>
              </a:rPr>
              <a:t>Part 1: Generic Sampler</a:t>
            </a:r>
            <a:r>
              <a:rPr lang="en-US" sz="1600" b="1" dirty="0">
                <a:solidFill>
                  <a:schemeClr val="bg1"/>
                </a:solidFill>
              </a:rPr>
              <a:t>	Part 2: Comparing Samplers	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5276" y="3276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dirty="0" smtClean="0"/>
              <a:t>(using potentially different MCMC algorithms for each FC) </a:t>
            </a:r>
          </a:p>
        </p:txBody>
      </p:sp>
    </p:spTree>
    <p:extLst>
      <p:ext uri="{BB962C8B-B14F-4D97-AF65-F5344CB8AC3E}">
        <p14:creationId xmlns:p14="http://schemas.microsoft.com/office/powerpoint/2010/main" val="13431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391" y="6542706"/>
            <a:ext cx="9164782" cy="338554"/>
          </a:xfrm>
          <a:prstGeom prst="rect">
            <a:avLst/>
          </a:prstGeom>
          <a:solidFill>
            <a:srgbClr val="0A02A0"/>
          </a:solidFill>
        </p:spPr>
        <p:txBody>
          <a:bodyPr wrap="square" rtlCol="0">
            <a:spAutoFit/>
          </a:bodyPr>
          <a:lstStyle/>
          <a:p>
            <a:pPr>
              <a:tabLst>
                <a:tab pos="4484688" algn="ctr"/>
                <a:tab pos="8969375" algn="r"/>
              </a:tabLst>
            </a:pPr>
            <a:r>
              <a:rPr lang="en-US" sz="1600" dirty="0">
                <a:solidFill>
                  <a:schemeClr val="bg1"/>
                </a:solidFill>
              </a:rPr>
              <a:t>Earl Duncan	</a:t>
            </a:r>
            <a:r>
              <a:rPr lang="en-AU" sz="1600" dirty="0" smtClean="0">
                <a:solidFill>
                  <a:schemeClr val="bg1"/>
                </a:solidFill>
              </a:rPr>
              <a:t>BRAG 7 Nov 2019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fld id="{2C3E551E-B94B-40A9-8427-28B5E044FC21}" type="slidenum">
              <a:rPr lang="en-US" sz="1600" smtClean="0">
                <a:solidFill>
                  <a:schemeClr val="bg1"/>
                </a:solidFill>
              </a:rPr>
              <a:pPr>
                <a:tabLst>
                  <a:tab pos="4484688" algn="ctr"/>
                  <a:tab pos="8969375" algn="r"/>
                </a:tabLst>
              </a:pPr>
              <a:t>8</a:t>
            </a:fld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7620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G</a:t>
            </a:r>
            <a:r>
              <a:rPr lang="en-AU" sz="2400" dirty="0" smtClean="0"/>
              <a:t>oal:</a:t>
            </a:r>
          </a:p>
          <a:p>
            <a:pPr marL="857250" lvl="1" indent="-457200"/>
            <a:r>
              <a:rPr lang="en-AU" sz="2000" dirty="0" smtClean="0"/>
              <a:t>Develop a framework (R package) for implementing any arbitrary model which gives the user complete flexibility over what sampler is used for any set of FCs.</a:t>
            </a:r>
          </a:p>
          <a:p>
            <a:pPr marL="1257300" lvl="2" indent="-457200"/>
            <a:r>
              <a:rPr lang="en-AU" sz="1600" dirty="0" smtClean="0"/>
              <a:t>User must first determine each FC (or joint distribution) and decide which sampler to use.</a:t>
            </a:r>
          </a:p>
          <a:p>
            <a:pPr marL="1257300" lvl="2" indent="-457200"/>
            <a:r>
              <a:rPr lang="en-AU" sz="1600" dirty="0" smtClean="0"/>
              <a:t>The FC and </a:t>
            </a:r>
            <a:r>
              <a:rPr lang="en-AU" sz="1600" u="sng" dirty="0" smtClean="0"/>
              <a:t>MCMC sampler specific functions (see slide 11) </a:t>
            </a:r>
            <a:r>
              <a:rPr lang="en-AU" sz="1600" dirty="0" smtClean="0"/>
              <a:t>are passed to a specialised sampling function which calls the necessary subroutines.</a:t>
            </a:r>
          </a:p>
          <a:p>
            <a:pPr marL="1257300" lvl="2" indent="-457200"/>
            <a:r>
              <a:rPr lang="en-AU" sz="1600" dirty="0" smtClean="0"/>
              <a:t>A posterior sample is obtained by looping over iterations.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2315" y="0"/>
            <a:ext cx="9164782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273050">
              <a:tabLst>
                <a:tab pos="1973263" algn="l"/>
                <a:tab pos="3675063" algn="l"/>
                <a:tab pos="4843463" algn="l"/>
                <a:tab pos="76200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Introduction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>
                <a:solidFill>
                  <a:srgbClr val="33CCFF"/>
                </a:solidFill>
              </a:rPr>
              <a:t>Part 1: Generic Sampler</a:t>
            </a:r>
            <a:r>
              <a:rPr lang="en-US" sz="1600" b="1" dirty="0">
                <a:solidFill>
                  <a:schemeClr val="bg1"/>
                </a:solidFill>
              </a:rPr>
              <a:t>	Part 2: Comparing Samplers	Results</a:t>
            </a:r>
          </a:p>
        </p:txBody>
      </p:sp>
    </p:spTree>
    <p:extLst>
      <p:ext uri="{BB962C8B-B14F-4D97-AF65-F5344CB8AC3E}">
        <p14:creationId xmlns:p14="http://schemas.microsoft.com/office/powerpoint/2010/main" val="8878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24300</TotalTime>
  <Words>1651</Words>
  <Application>Microsoft Office PowerPoint</Application>
  <PresentationFormat>On-screen Show (4:3)</PresentationFormat>
  <Paragraphs>307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Earl Duncan</dc:creator>
  <cp:lastModifiedBy>Earl Duncan</cp:lastModifiedBy>
  <cp:revision>1141</cp:revision>
  <dcterms:created xsi:type="dcterms:W3CDTF">2006-08-16T00:00:00Z</dcterms:created>
  <dcterms:modified xsi:type="dcterms:W3CDTF">2020-01-09T06:06:29Z</dcterms:modified>
</cp:coreProperties>
</file>