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5"/>
  </p:notesMasterIdLst>
  <p:sldIdLst>
    <p:sldId id="257" r:id="rId2"/>
    <p:sldId id="336" r:id="rId3"/>
    <p:sldId id="386" r:id="rId4"/>
    <p:sldId id="387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396" r:id="rId13"/>
    <p:sldId id="39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08000"/>
    <a:srgbClr val="FF0000"/>
    <a:srgbClr val="3BA0BB"/>
    <a:srgbClr val="79C1D5"/>
    <a:srgbClr val="C96765"/>
    <a:srgbClr val="30DC96"/>
    <a:srgbClr val="3FCDFF"/>
    <a:srgbClr val="48E666"/>
    <a:srgbClr val="000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27" autoAdjust="0"/>
    <p:restoredTop sz="99856" autoAdjust="0"/>
  </p:normalViewPr>
  <p:slideViewPr>
    <p:cSldViewPr>
      <p:cViewPr varScale="1">
        <p:scale>
          <a:sx n="113" d="100"/>
          <a:sy n="113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2A02A-B7EC-4DCF-89F5-B7043832DC01}" type="datetimeFigureOut">
              <a:rPr lang="en-AU" smtClean="0"/>
              <a:t>14/07/2017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D70A1-6314-41CB-8152-6830EBA35E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7545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D70A1-6314-41CB-8152-6830EBA35E75}" type="slidenum">
              <a:rPr lang="en-AU" smtClean="0"/>
              <a:t>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786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D70A1-6314-41CB-8152-6830EBA35E75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2327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D70A1-6314-41CB-8152-6830EBA35E75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752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D70A1-6314-41CB-8152-6830EBA35E75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7832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D70A1-6314-41CB-8152-6830EBA35E75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223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D70A1-6314-41CB-8152-6830EBA35E75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786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D70A1-6314-41CB-8152-6830EBA35E75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289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D70A1-6314-41CB-8152-6830EBA35E75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0813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D70A1-6314-41CB-8152-6830EBA35E75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3765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D70A1-6314-41CB-8152-6830EBA35E75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3719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D70A1-6314-41CB-8152-6830EBA35E75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1891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D70A1-6314-41CB-8152-6830EBA35E75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5494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D70A1-6314-41CB-8152-6830EBA35E75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0335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4.png"/><Relationship Id="rId5" Type="http://schemas.openxmlformats.org/officeDocument/2006/relationships/image" Target="../media/image270.png"/><Relationship Id="rId10" Type="http://schemas.openxmlformats.org/officeDocument/2006/relationships/image" Target="../media/image33.png"/><Relationship Id="rId4" Type="http://schemas.openxmlformats.org/officeDocument/2006/relationships/image" Target="../media/image23.png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2306915"/>
            <a:ext cx="8229600" cy="1731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AU" sz="2800" dirty="0" smtClean="0"/>
          </a:p>
          <a:p>
            <a:pPr marL="0" indent="0" algn="ctr">
              <a:buNone/>
            </a:pPr>
            <a:r>
              <a:rPr lang="en-AU" sz="2800" dirty="0" smtClean="0"/>
              <a:t>Earl Duncan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409700" y="914400"/>
            <a:ext cx="6324600" cy="1104900"/>
          </a:xfrm>
          <a:prstGeom prst="roundRect">
            <a:avLst/>
          </a:prstGeom>
          <a:solidFill>
            <a:srgbClr val="0A02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09699" y="914400"/>
            <a:ext cx="6324601" cy="1104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3000" dirty="0" smtClean="0">
                <a:solidFill>
                  <a:schemeClr val="bg1"/>
                </a:solidFill>
              </a:rPr>
              <a:t>Reversing Label Switching:</a:t>
            </a:r>
          </a:p>
          <a:p>
            <a:pPr marL="0" indent="0" algn="ctr">
              <a:buNone/>
            </a:pPr>
            <a:r>
              <a:rPr lang="en-AU" sz="3000" dirty="0" smtClean="0">
                <a:solidFill>
                  <a:schemeClr val="bg1"/>
                </a:solidFill>
              </a:rPr>
              <a:t>An Interactive Talk</a:t>
            </a:r>
            <a:endParaRPr lang="en-AU" sz="3000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362200" y="4114800"/>
            <a:ext cx="3810000" cy="1087715"/>
            <a:chOff x="2286000" y="5160684"/>
            <a:chExt cx="3810000" cy="108771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832" b="23680"/>
            <a:stretch/>
          </p:blipFill>
          <p:spPr>
            <a:xfrm>
              <a:off x="2286000" y="5160684"/>
              <a:ext cx="2239004" cy="108771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7800" y="5410199"/>
              <a:ext cx="838200" cy="838200"/>
            </a:xfrm>
            <a:prstGeom prst="rect">
              <a:avLst/>
            </a:prstGeom>
          </p:spPr>
        </p:pic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3124199" y="5617885"/>
            <a:ext cx="2895600" cy="4019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2200" dirty="0" smtClean="0"/>
              <a:t>20</a:t>
            </a:r>
            <a:r>
              <a:rPr lang="en-AU" sz="2200" dirty="0" smtClean="0"/>
              <a:t> </a:t>
            </a:r>
            <a:r>
              <a:rPr lang="en-AU" sz="2200" dirty="0" smtClean="0"/>
              <a:t>July 2017</a:t>
            </a:r>
          </a:p>
        </p:txBody>
      </p:sp>
    </p:spTree>
    <p:extLst>
      <p:ext uri="{BB962C8B-B14F-4D97-AF65-F5344CB8AC3E}">
        <p14:creationId xmlns:p14="http://schemas.microsoft.com/office/powerpoint/2010/main" val="12777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391" y="6542706"/>
            <a:ext cx="9164782" cy="338554"/>
          </a:xfrm>
          <a:prstGeom prst="rect">
            <a:avLst/>
          </a:prstGeom>
          <a:solidFill>
            <a:srgbClr val="0A02A0"/>
          </a:solidFill>
        </p:spPr>
        <p:txBody>
          <a:bodyPr wrap="square" rtlCol="0">
            <a:spAutoFit/>
          </a:bodyPr>
          <a:lstStyle/>
          <a:p>
            <a:pPr>
              <a:tabLst>
                <a:tab pos="4484688" algn="ctr"/>
                <a:tab pos="8969375" algn="r"/>
              </a:tabLst>
            </a:pPr>
            <a:r>
              <a:rPr lang="en-US" sz="1600" dirty="0">
                <a:solidFill>
                  <a:schemeClr val="bg1"/>
                </a:solidFill>
              </a:rPr>
              <a:t>Earl Duncan	BRAG 20 July 2017: Reversing Label Switching	</a:t>
            </a:r>
            <a:fld id="{2C3E551E-B94B-40A9-8427-28B5E044FC21}" type="slidenum">
              <a:rPr lang="en-US" sz="1600">
                <a:solidFill>
                  <a:schemeClr val="bg1"/>
                </a:solidFill>
              </a:rPr>
              <a:pPr>
                <a:tabLst>
                  <a:tab pos="4484688" algn="ctr"/>
                  <a:tab pos="8969375" algn="r"/>
                </a:tabLst>
              </a:pPr>
              <a:t>9</a:t>
            </a:fld>
            <a:r>
              <a:rPr lang="en-US" sz="1600" dirty="0">
                <a:solidFill>
                  <a:schemeClr val="bg1"/>
                </a:solidFill>
              </a:rPr>
              <a:t>/12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Autofit/>
          </a:bodyPr>
          <a:lstStyle/>
          <a:p>
            <a:r>
              <a:rPr lang="en-AU" sz="4000" b="1" dirty="0"/>
              <a:t>Exercises</a:t>
            </a:r>
            <a:endParaRPr lang="en-AU" sz="4000" b="1" dirty="0">
              <a:latin typeface="Vijaya" panose="020B0604020202020204" pitchFamily="34" charset="0"/>
              <a:cs typeface="Vijaya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57200" y="762000"/>
                <a:ext cx="8229600" cy="154316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2400" b="1" dirty="0" smtClean="0"/>
                  <a:t>Question 3</a:t>
                </a:r>
                <a:r>
                  <a:rPr lang="en-AU" sz="2400" dirty="0" smtClean="0"/>
                  <a:t>: Why is the inverse permutation used to relabel </a:t>
                </a:r>
                <a14:m>
                  <m:oMath xmlns:m="http://schemas.openxmlformats.org/officeDocument/2006/math">
                    <m:r>
                      <a:rPr lang="en-AU" sz="2400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AU" sz="2400" dirty="0" smtClean="0">
                    <a:solidFill>
                      <a:schemeClr val="tx1"/>
                    </a:solidFill>
                  </a:rPr>
                  <a:t>?</a:t>
                </a:r>
                <a:endParaRPr lang="en-AU" sz="600" dirty="0"/>
              </a:p>
              <a:p>
                <a:pPr lvl="1"/>
                <a:r>
                  <a:rPr lang="en-AU" sz="2000" b="1" dirty="0" smtClean="0">
                    <a:solidFill>
                      <a:schemeClr val="tx1"/>
                    </a:solidFill>
                  </a:rPr>
                  <a:t>Hint</a:t>
                </a:r>
                <a:r>
                  <a:rPr lang="en-AU" sz="2000" dirty="0" smtClean="0">
                    <a:solidFill>
                      <a:schemeClr val="tx1"/>
                    </a:solidFill>
                  </a:rPr>
                  <a:t>: Consider drawing values from 3 component densities.  Introduce LS, and note how the new values of </a:t>
                </a:r>
                <a14:m>
                  <m:oMath xmlns:m="http://schemas.openxmlformats.org/officeDocument/2006/math">
                    <m:r>
                      <a:rPr lang="en-AU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AU" sz="20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AU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AU" sz="2000" dirty="0" smtClean="0">
                    <a:solidFill>
                      <a:schemeClr val="tx1"/>
                    </a:solidFill>
                  </a:rPr>
                  <a:t> are recorded.</a:t>
                </a:r>
                <a:endParaRPr lang="en-AU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62000"/>
                <a:ext cx="8229600" cy="1543166"/>
              </a:xfrm>
              <a:prstGeom prst="rect">
                <a:avLst/>
              </a:prstGeom>
              <a:blipFill rotWithShape="0">
                <a:blip r:embed="rId3"/>
                <a:stretch>
                  <a:fillRect l="-963" t="-3162" r="-8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1447800" y="4450352"/>
                <a:ext cx="1905000" cy="1524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AU" sz="20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m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AU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A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e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20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e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20</m:t>
                                      </m:r>
                                    </m:e>
                                    <m:e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AU" sz="2000" dirty="0" smtClean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450352"/>
                <a:ext cx="1905000" cy="15240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/>
          <p:cNvSpPr txBox="1">
            <a:spLocks/>
          </p:cNvSpPr>
          <p:nvPr/>
        </p:nvSpPr>
        <p:spPr>
          <a:xfrm>
            <a:off x="1219199" y="4080422"/>
            <a:ext cx="4603459" cy="4247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dirty="0" smtClean="0"/>
              <a:t>Draw values without LS, then with LS: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3233304" y="4957303"/>
                <a:ext cx="5377296" cy="4528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A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AU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LS</m:t>
                        </m:r>
                      </m:sub>
                    </m:sSub>
                    <m:r>
                      <a:rPr lang="en-A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=(2, 3, 1)</m:t>
                    </m:r>
                  </m:oMath>
                </a14:m>
                <a:r>
                  <a:rPr lang="en-AU" sz="2000" dirty="0" smtClean="0">
                    <a:solidFill>
                      <a:schemeClr val="tx1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200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AU" sz="2000">
                            <a:latin typeface="Cambria Math" panose="02040503050406030204" pitchFamily="18" charset="0"/>
                          </a:rPr>
                          <m:t>LS</m:t>
                        </m:r>
                      </m:sub>
                      <m:sup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AU" sz="20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2000" dirty="0"/>
              </a:p>
              <a:p>
                <a:pPr marL="0" indent="0">
                  <a:buNone/>
                </a:pPr>
                <a:endParaRPr lang="en-AU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304" y="4957303"/>
                <a:ext cx="5377296" cy="452898"/>
              </a:xfrm>
              <a:prstGeom prst="rect">
                <a:avLst/>
              </a:prstGeom>
              <a:blipFill rotWithShape="0"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 txBox="1">
                <a:spLocks/>
              </p:cNvSpPr>
              <p:nvPr/>
            </p:nvSpPr>
            <p:spPr>
              <a:xfrm>
                <a:off x="1219199" y="5734724"/>
                <a:ext cx="4603459" cy="4247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AU" sz="2000" dirty="0" smtClean="0"/>
                  <a:t>But how are the values of </a:t>
                </a:r>
                <a14:m>
                  <m:oMath xmlns:m="http://schemas.openxmlformats.org/officeDocument/2006/math">
                    <m:r>
                      <a:rPr lang="en-AU" sz="2000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AU" sz="2000" dirty="0" smtClean="0"/>
                  <a:t> recorded?</a:t>
                </a:r>
              </a:p>
            </p:txBody>
          </p:sp>
        </mc:Choice>
        <mc:Fallback xmlns="">
          <p:sp>
            <p:nvSpPr>
              <p:cNvPr id="1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199" y="5734724"/>
                <a:ext cx="4603459" cy="424727"/>
              </a:xfrm>
              <a:prstGeom prst="rect">
                <a:avLst/>
              </a:prstGeom>
              <a:blipFill rotWithShape="0">
                <a:blip r:embed="rId7"/>
                <a:stretch>
                  <a:fillRect l="-1325" t="-8696" b="-202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3780341"/>
            <a:ext cx="1905000" cy="4868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AU" sz="2000" b="1" dirty="0" smtClean="0">
                <a:solidFill>
                  <a:srgbClr val="008000"/>
                </a:solidFill>
              </a:rPr>
              <a:t>Answer</a:t>
            </a:r>
            <a:r>
              <a:rPr lang="en-AU" sz="2000" dirty="0" smtClean="0">
                <a:solidFill>
                  <a:srgbClr val="008000"/>
                </a:solidFill>
              </a:rPr>
              <a:t>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71600" y="1943333"/>
            <a:ext cx="7239000" cy="1866667"/>
            <a:chOff x="1371600" y="1943333"/>
            <a:chExt cx="7239000" cy="186666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71600" y="1943333"/>
              <a:ext cx="4142857" cy="186666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ontent Placeholder 2"/>
                <p:cNvSpPr txBox="1">
                  <a:spLocks/>
                </p:cNvSpPr>
                <p:nvPr/>
              </p:nvSpPr>
              <p:spPr>
                <a:xfrm>
                  <a:off x="6019800" y="1947541"/>
                  <a:ext cx="1905000" cy="15240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AU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AU" sz="20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AU" sz="20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AU" sz="2000" b="0" i="1" smtClean="0">
                                            <a:latin typeface="Cambria Math" panose="02040503050406030204" pitchFamily="18" charset="0"/>
                                          </a:rPr>
                                          <m:t>? </m:t>
                                        </m:r>
                                      </m:e>
                                      <m:e>
                                        <m:r>
                                          <a:rPr lang="en-AU" sz="2000" b="0" i="1" smtClean="0">
                                            <a:latin typeface="Cambria Math" panose="02040503050406030204" pitchFamily="18" charset="0"/>
                                          </a:rPr>
                                          <m:t> ? </m:t>
                                        </m:r>
                                      </m:e>
                                      <m:e>
                                        <m:r>
                                          <a:rPr lang="en-AU" sz="2000" b="0" i="1" smtClean="0">
                                            <a:latin typeface="Cambria Math" panose="02040503050406030204" pitchFamily="18" charset="0"/>
                                          </a:rPr>
                                          <m:t> ? 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AU" sz="2000" b="0" i="1" smtClean="0">
                                            <a:latin typeface="Cambria Math" panose="02040503050406030204" pitchFamily="18" charset="0"/>
                                          </a:rPr>
                                          <m:t> ? </m:t>
                                        </m:r>
                                      </m:e>
                                      <m:e>
                                        <m:r>
                                          <a:rPr lang="en-AU" sz="2000" b="0" i="1" smtClean="0">
                                            <a:latin typeface="Cambria Math" panose="02040503050406030204" pitchFamily="18" charset="0"/>
                                          </a:rPr>
                                          <m:t> ? </m:t>
                                        </m:r>
                                      </m:e>
                                      <m:e>
                                        <m:r>
                                          <a:rPr lang="en-AU" sz="2000" b="0" i="1" smtClean="0">
                                            <a:latin typeface="Cambria Math" panose="02040503050406030204" pitchFamily="18" charset="0"/>
                                          </a:rPr>
                                          <m:t> ? 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AU" sz="2000" b="0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en-AU" sz="2000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en-AU" sz="2000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</m:m>
                      </m:oMath>
                    </m:oMathPara>
                  </a14:m>
                  <a:endParaRPr lang="en-AU" sz="2000" dirty="0" smtClean="0"/>
                </a:p>
              </p:txBody>
            </p:sp>
          </mc:Choice>
          <mc:Fallback xmlns="">
            <p:sp>
              <p:nvSpPr>
                <p:cNvPr id="15" name="Conten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1947541"/>
                  <a:ext cx="1905000" cy="152400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7696200" y="2209800"/>
              <a:ext cx="914400" cy="77649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dirty="0" smtClean="0"/>
                <a:t>w/o LS</a:t>
              </a:r>
            </a:p>
            <a:p>
              <a:pPr marL="0" indent="0">
                <a:buNone/>
              </a:pPr>
              <a:r>
                <a:rPr lang="en-AU" sz="1600" dirty="0" smtClean="0"/>
                <a:t>w/ 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32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5791199" y="5268706"/>
                <a:ext cx="2895601" cy="12844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AU" sz="20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m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AU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6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AU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A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A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A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A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A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A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A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?</m:t>
                                      </m:r>
                                    </m:e>
                                    <m:e>
                                      <m:r>
                                        <a:rPr lang="en-A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?</m:t>
                                      </m:r>
                                    </m:e>
                                    <m:e>
                                      <m:r>
                                        <a:rPr lang="en-A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?</m:t>
                                      </m:r>
                                    </m:e>
                                    <m:e>
                                      <m:r>
                                        <a:rPr lang="en-A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?</m:t>
                                      </m:r>
                                    </m:e>
                                    <m:e>
                                      <m:r>
                                        <a:rPr lang="en-A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?</m:t>
                                      </m:r>
                                    </m:e>
                                    <m:e>
                                      <m:r>
                                        <a:rPr lang="en-A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A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A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A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A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A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A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AU" sz="2000" dirty="0" smtClean="0"/>
              </a:p>
            </p:txBody>
          </p:sp>
        </mc:Choice>
        <mc:Fallback xmlns="">
          <p:sp>
            <p:nvSpPr>
              <p:cNvPr id="1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199" y="5268706"/>
                <a:ext cx="2895601" cy="12844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-10391" y="6542706"/>
            <a:ext cx="9164782" cy="338554"/>
          </a:xfrm>
          <a:prstGeom prst="rect">
            <a:avLst/>
          </a:prstGeom>
          <a:solidFill>
            <a:srgbClr val="0A02A0"/>
          </a:solidFill>
        </p:spPr>
        <p:txBody>
          <a:bodyPr wrap="square" rtlCol="0">
            <a:spAutoFit/>
          </a:bodyPr>
          <a:lstStyle/>
          <a:p>
            <a:pPr>
              <a:tabLst>
                <a:tab pos="4484688" algn="ctr"/>
                <a:tab pos="8969375" algn="r"/>
              </a:tabLst>
            </a:pPr>
            <a:r>
              <a:rPr lang="en-US" sz="1600" dirty="0">
                <a:solidFill>
                  <a:schemeClr val="bg1"/>
                </a:solidFill>
              </a:rPr>
              <a:t>Earl Duncan	BRAG 20 July 2017: Reversing Label Switching	</a:t>
            </a:r>
            <a:fld id="{2C3E551E-B94B-40A9-8427-28B5E044FC21}" type="slidenum">
              <a:rPr lang="en-US" sz="1600">
                <a:solidFill>
                  <a:schemeClr val="bg1"/>
                </a:solidFill>
              </a:rPr>
              <a:pPr>
                <a:tabLst>
                  <a:tab pos="4484688" algn="ctr"/>
                  <a:tab pos="8969375" algn="r"/>
                </a:tabLst>
              </a:pPr>
              <a:t>10</a:t>
            </a:fld>
            <a:r>
              <a:rPr lang="en-US" sz="1600" dirty="0">
                <a:solidFill>
                  <a:schemeClr val="bg1"/>
                </a:solidFill>
              </a:rPr>
              <a:t>/12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Autofit/>
          </a:bodyPr>
          <a:lstStyle/>
          <a:p>
            <a:r>
              <a:rPr lang="en-AU" sz="4000" b="1" dirty="0"/>
              <a:t>Exercises</a:t>
            </a:r>
            <a:endParaRPr lang="en-AU" sz="4000" b="1" dirty="0">
              <a:latin typeface="Vijaya" panose="020B0604020202020204" pitchFamily="34" charset="0"/>
              <a:cs typeface="Vijaya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762000"/>
            <a:ext cx="8229600" cy="3759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AU" sz="2000" b="1" dirty="0" smtClean="0">
                <a:solidFill>
                  <a:srgbClr val="008000"/>
                </a:solidFill>
              </a:rPr>
              <a:t>Answer continued</a:t>
            </a:r>
            <a:r>
              <a:rPr lang="en-AU" sz="2000" dirty="0" smtClean="0">
                <a:solidFill>
                  <a:srgbClr val="008000"/>
                </a:solidFill>
              </a:rPr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257533"/>
            <a:ext cx="4142857" cy="18666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990600" y="3136161"/>
                <a:ext cx="2895600" cy="17388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AU" sz="20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m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AU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A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e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20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e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20</m:t>
                                      </m:r>
                                    </m:e>
                                    <m:e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AU" sz="2000" dirty="0" smtClean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136161"/>
                <a:ext cx="2895600" cy="1738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3443029" y="3669226"/>
                <a:ext cx="4024572" cy="12058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AU" sz="2000" dirty="0" smtClean="0"/>
                  <a:t> Draw from </a:t>
                </a:r>
                <a:r>
                  <a:rPr lang="en-AU" sz="2000" dirty="0" smtClean="0">
                    <a:solidFill>
                      <a:srgbClr val="008000"/>
                    </a:solidFill>
                  </a:rPr>
                  <a:t>Middle</a:t>
                </a:r>
                <a:r>
                  <a:rPr lang="en-AU" sz="2000" dirty="0" smtClean="0"/>
                  <a:t>, but label it “1”</a:t>
                </a:r>
              </a:p>
              <a:p>
                <a:pPr marL="0" indent="0">
                  <a:buNone/>
                </a:pPr>
                <a:r>
                  <a:rPr lang="en-AU" sz="2000" dirty="0" smtClean="0"/>
                  <a:t>     Draw </a:t>
                </a:r>
                <a:r>
                  <a:rPr lang="en-AU" sz="2000" dirty="0"/>
                  <a:t>from </a:t>
                </a:r>
                <a:r>
                  <a:rPr lang="en-AU" sz="20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Right</a:t>
                </a:r>
                <a:r>
                  <a:rPr lang="en-AU" sz="2000" dirty="0" smtClean="0"/>
                  <a:t>, </a:t>
                </a:r>
                <a:r>
                  <a:rPr lang="en-AU" sz="2000" dirty="0"/>
                  <a:t>but label it </a:t>
                </a:r>
                <a:r>
                  <a:rPr lang="en-AU" sz="2000" dirty="0" smtClean="0"/>
                  <a:t>“2”</a:t>
                </a:r>
                <a:endParaRPr lang="en-AU" sz="2000" dirty="0"/>
              </a:p>
              <a:p>
                <a:pPr marL="0" indent="0">
                  <a:buNone/>
                </a:pPr>
                <a:r>
                  <a:rPr lang="en-AU" sz="2000" dirty="0" smtClean="0"/>
                  <a:t>     </a:t>
                </a:r>
                <a:r>
                  <a:rPr lang="en-AU" sz="2000" dirty="0"/>
                  <a:t>Draw from </a:t>
                </a:r>
                <a:r>
                  <a:rPr lang="en-AU" sz="2000" dirty="0" smtClean="0">
                    <a:solidFill>
                      <a:srgbClr val="FF5050"/>
                    </a:solidFill>
                  </a:rPr>
                  <a:t>Left</a:t>
                </a:r>
                <a:r>
                  <a:rPr lang="en-AU" sz="2000" dirty="0" smtClean="0"/>
                  <a:t>, </a:t>
                </a:r>
                <a:r>
                  <a:rPr lang="en-AU" sz="2000" dirty="0"/>
                  <a:t>but label it </a:t>
                </a:r>
                <a:r>
                  <a:rPr lang="en-AU" sz="2000" dirty="0" smtClean="0"/>
                  <a:t>“3”</a:t>
                </a:r>
                <a:endParaRPr lang="en-AU" sz="2000" dirty="0"/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029" y="3669226"/>
                <a:ext cx="4024572" cy="1205822"/>
              </a:xfrm>
              <a:prstGeom prst="rect">
                <a:avLst/>
              </a:prstGeom>
              <a:blipFill rotWithShape="0">
                <a:blip r:embed="rId6"/>
                <a:stretch>
                  <a:fillRect t="-3030" r="-303" b="-252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 txBox="1">
                <a:spLocks/>
              </p:cNvSpPr>
              <p:nvPr/>
            </p:nvSpPr>
            <p:spPr>
              <a:xfrm>
                <a:off x="7772400" y="3665032"/>
                <a:ext cx="762000" cy="12058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AU" sz="2000" dirty="0" smtClean="0"/>
                  <a:t>2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AU" sz="2000" dirty="0" smtClean="0"/>
                  <a:t> 1</a:t>
                </a:r>
              </a:p>
              <a:p>
                <a:pPr marL="0" indent="0">
                  <a:buNone/>
                </a:pPr>
                <a:r>
                  <a:rPr lang="en-AU" sz="2000" dirty="0" smtClean="0"/>
                  <a:t>3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AU" sz="2000" dirty="0"/>
                  <a:t> </a:t>
                </a:r>
                <a:r>
                  <a:rPr lang="en-AU" sz="2000" dirty="0" smtClean="0"/>
                  <a:t>2</a:t>
                </a:r>
                <a:endParaRPr lang="en-AU" sz="2000" dirty="0"/>
              </a:p>
              <a:p>
                <a:pPr marL="0" indent="0">
                  <a:buNone/>
                </a:pPr>
                <a:r>
                  <a:rPr lang="en-AU" sz="2000" dirty="0" smtClean="0"/>
                  <a:t>1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AU" sz="2000" dirty="0"/>
                  <a:t> </a:t>
                </a:r>
                <a:r>
                  <a:rPr lang="en-AU" sz="2000" dirty="0" smtClean="0"/>
                  <a:t>3</a:t>
                </a:r>
                <a:endParaRPr lang="en-AU" sz="2000" dirty="0"/>
              </a:p>
              <a:p>
                <a:pPr marL="0" indent="0">
                  <a:buNone/>
                </a:pPr>
                <a:r>
                  <a:rPr lang="en-AU" sz="2000" dirty="0" smtClean="0"/>
                  <a:t> </a:t>
                </a:r>
                <a:endParaRPr lang="en-AU" sz="2000" dirty="0"/>
              </a:p>
            </p:txBody>
          </p:sp>
        </mc:Choice>
        <mc:Fallback xmlns="">
          <p:sp>
            <p:nvSpPr>
              <p:cNvPr id="1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3665032"/>
                <a:ext cx="762000" cy="1205822"/>
              </a:xfrm>
              <a:prstGeom prst="rect">
                <a:avLst/>
              </a:prstGeom>
              <a:blipFill rotWithShape="0">
                <a:blip r:embed="rId7"/>
                <a:stretch>
                  <a:fillRect l="-8000" t="-2525" r="-800" b="-252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066800" y="5315547"/>
            <a:ext cx="4923312" cy="1237653"/>
            <a:chOff x="1066800" y="5315547"/>
            <a:chExt cx="4923312" cy="12376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ontent Placeholder 2"/>
                <p:cNvSpPr txBox="1">
                  <a:spLocks/>
                </p:cNvSpPr>
                <p:nvPr/>
              </p:nvSpPr>
              <p:spPr>
                <a:xfrm>
                  <a:off x="5181600" y="5761269"/>
                  <a:ext cx="808512" cy="38462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⇔</m:t>
                        </m:r>
                      </m:oMath>
                    </m:oMathPara>
                  </a14:m>
                  <a:endParaRPr lang="en-AU" sz="2000" dirty="0"/>
                </a:p>
              </p:txBody>
            </p:sp>
          </mc:Choice>
          <mc:Fallback xmlns="">
            <p:sp>
              <p:nvSpPr>
                <p:cNvPr id="16" name="Conten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5761269"/>
                  <a:ext cx="808512" cy="38462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ontent Placeholder 2"/>
                <p:cNvSpPr txBox="1">
                  <a:spLocks/>
                </p:cNvSpPr>
                <p:nvPr/>
              </p:nvSpPr>
              <p:spPr>
                <a:xfrm>
                  <a:off x="1066800" y="5315547"/>
                  <a:ext cx="4419600" cy="1237653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A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A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d>
                              <m:dPr>
                                <m:ctrlPr>
                                  <a:rPr lang="en-A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A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A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A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𝓏</m:t>
                                </m:r>
                              </m:e>
                              <m:sub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A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𝓏</m:t>
                                </m:r>
                              </m:e>
                              <m:sub>
                                <m:r>
                                  <a:rPr lang="en-AU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A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𝓏</m:t>
                                </m:r>
                              </m:e>
                              <m:sub>
                                <m:r>
                                  <a:rPr lang="en-AU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  <m:sup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A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𝓏</m:t>
                                </m:r>
                              </m:e>
                              <m:sub>
                                <m:r>
                                  <a:rPr lang="en-AU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sub>
                          <m:sup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A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𝓏</m:t>
                                </m:r>
                              </m:e>
                              <m:sub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sub>
                          <m:sup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,…)</m:t>
                        </m:r>
                      </m:oMath>
                    </m:oMathPara>
                  </a14:m>
                  <a:endParaRPr lang="en-AU" sz="2000" dirty="0">
                    <a:solidFill>
                      <a:schemeClr val="tx1"/>
                    </a:solidFill>
                  </a:endParaRPr>
                </a:p>
                <a:p>
                  <a:pPr marL="0" indent="0">
                    <a:buNone/>
                    <a:tabLst>
                      <a:tab pos="1073150" algn="l"/>
                    </a:tabLst>
                  </a:pPr>
                  <a:r>
                    <a:rPr lang="en-AU" sz="2000" b="1" dirty="0">
                      <a:solidFill>
                        <a:schemeClr val="tx1"/>
                      </a:solidFill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AU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AU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AU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AU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AU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AU" sz="2000" i="1">
                          <a:latin typeface="Cambria Math" panose="02040503050406030204" pitchFamily="18" charset="0"/>
                        </a:rPr>
                        <m:t>,…)</m:t>
                      </m:r>
                    </m:oMath>
                  </a14:m>
                  <a:endParaRPr lang="en-AU" sz="2000" dirty="0" smtClean="0">
                    <a:solidFill>
                      <a:schemeClr val="tx1"/>
                    </a:solidFill>
                  </a:endParaRPr>
                </a:p>
                <a:p>
                  <a:pPr marL="0" indent="0">
                    <a:buNone/>
                    <a:tabLst>
                      <a:tab pos="1073150" algn="l"/>
                    </a:tabLst>
                  </a:pPr>
                  <a:r>
                    <a:rPr lang="en-AU" sz="2000" b="1" dirty="0"/>
                    <a:t>	</a:t>
                  </a:r>
                  <a14:m>
                    <m:oMath xmlns:m="http://schemas.openxmlformats.org/officeDocument/2006/math">
                      <m:r>
                        <a:rPr lang="en-AU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3, 3, 1, 2, 1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,…)</m:t>
                      </m:r>
                    </m:oMath>
                  </a14:m>
                  <a:endParaRPr lang="en-AU" sz="2000" dirty="0"/>
                </a:p>
              </p:txBody>
            </p:sp>
          </mc:Choice>
          <mc:Fallback xmlns="">
            <p:sp>
              <p:nvSpPr>
                <p:cNvPr id="17" name="Conten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800" y="5315547"/>
                  <a:ext cx="4419600" cy="123765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985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5638800" y="1131523"/>
                <a:ext cx="2895600" cy="153547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2000">
                              <a:latin typeface="Cambria Math" panose="02040503050406030204" pitchFamily="18" charset="0"/>
                            </a:rPr>
                            <m:t>LS</m:t>
                          </m:r>
                        </m:sub>
                      </m:sSub>
                      <m:r>
                        <a:rPr lang="en-AU" sz="2000" i="1">
                          <a:latin typeface="Cambria Math" panose="02040503050406030204" pitchFamily="18" charset="0"/>
                        </a:rPr>
                        <m:t>=(2, 3, 1)</m:t>
                      </m:r>
                    </m:oMath>
                  </m:oMathPara>
                </a14:m>
                <a:endParaRPr lang="en-AU" sz="2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=(3, 1, 2)</m:t>
                      </m:r>
                    </m:oMath>
                  </m:oMathPara>
                </a14:m>
                <a:endParaRPr lang="en-AU" sz="2000" dirty="0" smtClean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AU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2000">
                              <a:latin typeface="Cambria Math" panose="02040503050406030204" pitchFamily="18" charset="0"/>
                            </a:rPr>
                            <m:t>LS</m:t>
                          </m:r>
                        </m:sub>
                      </m:sSub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/>
              </a:p>
              <a:p>
                <a:pPr marL="0" indent="0">
                  <a:buNone/>
                </a:pPr>
                <a:endParaRPr lang="en-AU" sz="2000" dirty="0" smtClean="0"/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131523"/>
                <a:ext cx="2895600" cy="153547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5791200" y="4856198"/>
            <a:ext cx="2895602" cy="1697002"/>
            <a:chOff x="6248398" y="4856198"/>
            <a:chExt cx="2895602" cy="1697002"/>
          </a:xfrm>
        </p:grpSpPr>
        <p:sp>
          <p:nvSpPr>
            <p:cNvPr id="3" name="Rectangle 2"/>
            <p:cNvSpPr/>
            <p:nvPr/>
          </p:nvSpPr>
          <p:spPr>
            <a:xfrm>
              <a:off x="6324600" y="4876800"/>
              <a:ext cx="2819400" cy="15714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248398" y="4856198"/>
              <a:ext cx="2895601" cy="1697002"/>
              <a:chOff x="5791199" y="4856198"/>
              <a:chExt cx="2895601" cy="16970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ontent Placeholder 2"/>
                  <p:cNvSpPr txBox="1">
                    <a:spLocks/>
                  </p:cNvSpPr>
                  <p:nvPr/>
                </p:nvSpPr>
                <p:spPr>
                  <a:xfrm>
                    <a:off x="5791199" y="5268706"/>
                    <a:ext cx="2895601" cy="1284494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>
                    <a:normAutofit/>
                  </a:bodyPr>
                  <a:lstStyle>
                    <a:lvl1pPr marL="342900" indent="-3429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sz="2000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A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6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AU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AU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e>
                                          <m:r>
                                            <a:rPr lang="en-AU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e>
                                          <m:r>
                                            <a:rPr lang="en-AU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AU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lang="en-AU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AU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AU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lang="en-AU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lang="en-AU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e>
                                          <m:r>
                                            <a:rPr lang="en-AU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AU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e>
                                          <m:r>
                                            <a:rPr lang="en-A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AU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A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A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A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A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AU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oMath>
                      </m:oMathPara>
                    </a14:m>
                    <a:endParaRPr lang="en-AU" sz="2000" dirty="0" smtClean="0"/>
                  </a:p>
                </p:txBody>
              </p:sp>
            </mc:Choice>
            <mc:Fallback xmlns="">
              <p:sp>
                <p:nvSpPr>
                  <p:cNvPr id="10" name="Content Placeholder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199" y="5268706"/>
                    <a:ext cx="2895601" cy="1284494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Content Placeholder 2"/>
                  <p:cNvSpPr txBox="1">
                    <a:spLocks/>
                  </p:cNvSpPr>
                  <p:nvPr/>
                </p:nvSpPr>
                <p:spPr>
                  <a:xfrm>
                    <a:off x="7696200" y="4856198"/>
                    <a:ext cx="808512" cy="384629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>
                    <a:noAutofit/>
                  </a:bodyPr>
                  <a:lstStyle>
                    <a:lvl1pPr marL="342900" indent="-3429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⇓</m:t>
                          </m:r>
                        </m:oMath>
                      </m:oMathPara>
                    </a14:m>
                    <a:endParaRPr lang="en-AU" sz="2000" dirty="0"/>
                  </a:p>
                </p:txBody>
              </p:sp>
            </mc:Choice>
            <mc:Fallback xmlns="">
              <p:sp>
                <p:nvSpPr>
                  <p:cNvPr id="15" name="Content Placeholder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96200" y="4856198"/>
                    <a:ext cx="808512" cy="38462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60131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1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391" y="6542706"/>
            <a:ext cx="9164782" cy="338554"/>
          </a:xfrm>
          <a:prstGeom prst="rect">
            <a:avLst/>
          </a:prstGeom>
          <a:solidFill>
            <a:srgbClr val="0A02A0"/>
          </a:solidFill>
        </p:spPr>
        <p:txBody>
          <a:bodyPr wrap="square" rtlCol="0">
            <a:spAutoFit/>
          </a:bodyPr>
          <a:lstStyle/>
          <a:p>
            <a:pPr>
              <a:tabLst>
                <a:tab pos="4484688" algn="ctr"/>
                <a:tab pos="8969375" algn="r"/>
              </a:tabLst>
            </a:pPr>
            <a:r>
              <a:rPr lang="en-US" sz="1600" dirty="0">
                <a:solidFill>
                  <a:schemeClr val="bg1"/>
                </a:solidFill>
              </a:rPr>
              <a:t>Earl Duncan	BRAG 20 July 2017: Reversing Label Switching	</a:t>
            </a:r>
            <a:fld id="{2C3E551E-B94B-40A9-8427-28B5E044FC21}" type="slidenum">
              <a:rPr lang="en-US" sz="1600">
                <a:solidFill>
                  <a:schemeClr val="bg1"/>
                </a:solidFill>
              </a:rPr>
              <a:pPr>
                <a:tabLst>
                  <a:tab pos="4484688" algn="ctr"/>
                  <a:tab pos="8969375" algn="r"/>
                </a:tabLst>
              </a:pPr>
              <a:t>11</a:t>
            </a:fld>
            <a:r>
              <a:rPr lang="en-US" sz="1600" dirty="0">
                <a:solidFill>
                  <a:schemeClr val="bg1"/>
                </a:solidFill>
              </a:rPr>
              <a:t>/12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Autofit/>
          </a:bodyPr>
          <a:lstStyle/>
          <a:p>
            <a:r>
              <a:rPr lang="en-AU" sz="4000" b="1" dirty="0" smtClean="0"/>
              <a:t>Comparison of Relabelling Algorithms</a:t>
            </a:r>
            <a:endParaRPr lang="en-AU" sz="4000" b="1" dirty="0">
              <a:latin typeface="Vijaya" panose="020B0604020202020204" pitchFamily="34" charset="0"/>
              <a:cs typeface="Vijaya" panose="020B0604020202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95" y="762000"/>
            <a:ext cx="8660998" cy="5410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95" y="685800"/>
            <a:ext cx="8445576" cy="297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0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391" y="6542706"/>
            <a:ext cx="9164782" cy="338554"/>
          </a:xfrm>
          <a:prstGeom prst="rect">
            <a:avLst/>
          </a:prstGeom>
          <a:solidFill>
            <a:srgbClr val="0A02A0"/>
          </a:solidFill>
        </p:spPr>
        <p:txBody>
          <a:bodyPr wrap="square" rtlCol="0">
            <a:spAutoFit/>
          </a:bodyPr>
          <a:lstStyle/>
          <a:p>
            <a:pPr>
              <a:tabLst>
                <a:tab pos="4484688" algn="ctr"/>
                <a:tab pos="8969375" algn="r"/>
              </a:tabLst>
            </a:pPr>
            <a:r>
              <a:rPr lang="en-US" sz="1600" dirty="0">
                <a:solidFill>
                  <a:schemeClr val="bg1"/>
                </a:solidFill>
              </a:rPr>
              <a:t>Earl Duncan	BRAG 20 July 2017: Reversing Label Switching	</a:t>
            </a:r>
            <a:fld id="{2C3E551E-B94B-40A9-8427-28B5E044FC21}" type="slidenum">
              <a:rPr lang="en-US" sz="1600">
                <a:solidFill>
                  <a:schemeClr val="bg1"/>
                </a:solidFill>
              </a:rPr>
              <a:pPr>
                <a:tabLst>
                  <a:tab pos="4484688" algn="ctr"/>
                  <a:tab pos="8969375" algn="r"/>
                </a:tabLst>
              </a:pPr>
              <a:t>12</a:t>
            </a:fld>
            <a:r>
              <a:rPr lang="en-US" sz="1600" dirty="0">
                <a:solidFill>
                  <a:schemeClr val="bg1"/>
                </a:solidFill>
              </a:rPr>
              <a:t>/12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Autofit/>
          </a:bodyPr>
          <a:lstStyle/>
          <a:p>
            <a:r>
              <a:rPr lang="en-AU" sz="4000" b="1" dirty="0" smtClean="0"/>
              <a:t>Questions?</a:t>
            </a:r>
            <a:endParaRPr lang="en-AU" sz="4000" b="1" dirty="0">
              <a:latin typeface="Vijaya" panose="020B0604020202020204" pitchFamily="34" charset="0"/>
              <a:cs typeface="Vijaya" panose="020B0604020202020204" pitchFamily="34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57200" y="761999"/>
            <a:ext cx="8229600" cy="49530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/>
              <a:t>Any questions?</a:t>
            </a:r>
            <a:endParaRPr lang="en-AU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70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391" y="6542706"/>
            <a:ext cx="9164782" cy="338554"/>
          </a:xfrm>
          <a:prstGeom prst="rect">
            <a:avLst/>
          </a:prstGeom>
          <a:solidFill>
            <a:srgbClr val="0A02A0"/>
          </a:solidFill>
        </p:spPr>
        <p:txBody>
          <a:bodyPr wrap="square" rtlCol="0">
            <a:spAutoFit/>
          </a:bodyPr>
          <a:lstStyle/>
          <a:p>
            <a:pPr>
              <a:tabLst>
                <a:tab pos="4484688" algn="ctr"/>
                <a:tab pos="8969375" algn="r"/>
              </a:tabLst>
            </a:pPr>
            <a:r>
              <a:rPr lang="en-US" sz="1600" dirty="0" smtClean="0">
                <a:solidFill>
                  <a:schemeClr val="bg1"/>
                </a:solidFill>
              </a:rPr>
              <a:t>Earl Duncan	BRAG </a:t>
            </a:r>
            <a:r>
              <a:rPr lang="en-US" sz="1600" dirty="0" smtClean="0">
                <a:solidFill>
                  <a:schemeClr val="bg1"/>
                </a:solidFill>
              </a:rPr>
              <a:t>20 </a:t>
            </a:r>
            <a:r>
              <a:rPr lang="en-US" sz="1600" dirty="0" smtClean="0">
                <a:solidFill>
                  <a:schemeClr val="bg1"/>
                </a:solidFill>
              </a:rPr>
              <a:t>July 2017: Reversing Label Switching	</a:t>
            </a:r>
            <a:fld id="{2C3E551E-B94B-40A9-8427-28B5E044FC21}" type="slidenum">
              <a:rPr lang="en-US" sz="1600" smtClean="0">
                <a:solidFill>
                  <a:schemeClr val="bg1"/>
                </a:solidFill>
              </a:rPr>
              <a:t>1</a:t>
            </a:fld>
            <a:r>
              <a:rPr lang="en-US" sz="1600" dirty="0" smtClean="0">
                <a:solidFill>
                  <a:schemeClr val="bg1"/>
                </a:solidFill>
              </a:rPr>
              <a:t>/12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Autofit/>
          </a:bodyPr>
          <a:lstStyle/>
          <a:p>
            <a:r>
              <a:rPr lang="en-AU" sz="4000" b="1" dirty="0" smtClean="0"/>
              <a:t>Introduction</a:t>
            </a:r>
            <a:endParaRPr lang="en-AU" sz="4000" b="1" dirty="0">
              <a:latin typeface="Vijaya" panose="020B0604020202020204" pitchFamily="34" charset="0"/>
              <a:cs typeface="Vijaya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457200" y="762000"/>
                <a:ext cx="8229600" cy="4343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2400" dirty="0" smtClean="0"/>
                  <a:t>Given observed data </a:t>
                </a:r>
                <a14:m>
                  <m:oMath xmlns:m="http://schemas.openxmlformats.org/officeDocument/2006/math">
                    <m:r>
                      <a:rPr lang="en-AU" sz="2400" b="1" i="1">
                        <a:latin typeface="Cambria Math"/>
                      </a:rPr>
                      <m:t>𝒚</m:t>
                    </m:r>
                    <m:r>
                      <a:rPr lang="en-AU" sz="2400" b="1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AU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AU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AU" sz="2400" b="1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AU" sz="2400" i="1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AU" sz="2400" dirty="0" smtClean="0"/>
                  <a:t>, the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/>
                      </a:rPr>
                      <m:t>𝐾</m:t>
                    </m:r>
                  </m:oMath>
                </a14:m>
                <a:r>
                  <a:rPr lang="en-AU" sz="2400" dirty="0"/>
                  <a:t>-component mixture model is </a:t>
                </a:r>
                <a:r>
                  <a:rPr lang="en-AU" sz="2400" dirty="0" smtClean="0"/>
                  <a:t>expressed </a:t>
                </a:r>
                <a:r>
                  <a:rPr lang="en-AU" sz="2400" dirty="0"/>
                  <a:t>as</a:t>
                </a:r>
                <a:endParaRPr lang="en-AU" sz="2400" dirty="0" smtClean="0"/>
              </a:p>
              <a:p>
                <a:pPr marL="400050" lvl="1" indent="0">
                  <a:buNone/>
                </a:pPr>
                <a:endParaRPr lang="en-AU" sz="120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>
                          <a:latin typeface="Cambria Math"/>
                        </a:rPr>
                        <m:t>𝒀</m:t>
                      </m:r>
                      <m:r>
                        <a:rPr lang="en-AU" sz="2400" i="1">
                          <a:latin typeface="Cambria Math"/>
                        </a:rPr>
                        <m:t> ~ </m:t>
                      </m:r>
                      <m:r>
                        <a:rPr lang="en-AU" sz="24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AU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1" i="1">
                              <a:latin typeface="Cambria Math"/>
                            </a:rPr>
                            <m:t>𝒚</m:t>
                          </m:r>
                        </m:e>
                        <m:e>
                          <m:r>
                            <a:rPr lang="en-AU" sz="2400" b="1" i="1">
                              <a:latin typeface="Cambria Math"/>
                            </a:rPr>
                            <m:t>𝒘</m:t>
                          </m:r>
                          <m:r>
                            <a:rPr lang="en-AU" sz="2400">
                              <a:latin typeface="Cambria Math"/>
                            </a:rPr>
                            <m:t>,</m:t>
                          </m:r>
                          <m:r>
                            <a:rPr lang="en-AU" sz="2400" b="1" i="1">
                              <a:latin typeface="Cambria Math"/>
                            </a:rPr>
                            <m:t>𝝓</m:t>
                          </m:r>
                        </m:e>
                      </m:d>
                      <m:r>
                        <a:rPr lang="en-AU" sz="2400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sz="2400" i="1">
                              <a:latin typeface="Cambria Math"/>
                            </a:rPr>
                            <m:t>𝑖</m:t>
                          </m:r>
                          <m:r>
                            <a:rPr lang="en-AU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AU" sz="24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AU" sz="2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AU" sz="2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AU" sz="2400" i="1">
                                  <a:latin typeface="Cambria Math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4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sz="24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4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AU" sz="24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AU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400" b="1" i="1">
                                          <a:latin typeface="Cambria Math"/>
                                        </a:rPr>
                                        <m:t>𝝓</m:t>
                                      </m:r>
                                    </m:e>
                                    <m:sub>
                                      <m:r>
                                        <a:rPr lang="en-AU" sz="24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AU" sz="2400" dirty="0" smtClean="0"/>
              </a:p>
              <a:p>
                <a:pPr marL="457200" lvl="1" indent="0">
                  <a:buNone/>
                </a:pPr>
                <a:endParaRPr lang="en-AU" sz="1200" dirty="0" smtClean="0"/>
              </a:p>
              <a:p>
                <a:pPr marL="400050" lvl="1" indent="0">
                  <a:buNone/>
                </a:pPr>
                <a:r>
                  <a:rPr lang="en-AU" sz="24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1" i="1">
                            <a:latin typeface="Cambria Math"/>
                          </a:rPr>
                          <m:t>𝝓</m:t>
                        </m:r>
                      </m:e>
                      <m:sub>
                        <m:r>
                          <a:rPr lang="en-AU" sz="24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AU" sz="2400" dirty="0"/>
                  <a:t> </a:t>
                </a:r>
                <a:r>
                  <a:rPr lang="en-AU" sz="2400" dirty="0" smtClean="0"/>
                  <a:t>denotes unknown </a:t>
                </a:r>
                <a:r>
                  <a:rPr lang="en-AU" sz="2400" dirty="0"/>
                  <a:t>component-specific </a:t>
                </a:r>
                <a:r>
                  <a:rPr lang="en-AU" sz="2400" dirty="0" smtClean="0"/>
                  <a:t>parameter(s), </a:t>
                </a:r>
                <a:r>
                  <a:rPr lang="en-AU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AU" sz="24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AU" sz="2400" i="1">
                        <a:latin typeface="Cambria Math"/>
                      </a:rPr>
                      <m:t>(∙)</m:t>
                    </m:r>
                  </m:oMath>
                </a14:m>
                <a:r>
                  <a:rPr lang="en-AU" sz="2400" dirty="0"/>
                  <a:t>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i="1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AU" sz="2400">
                            <a:latin typeface="Cambria Math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AU" sz="2400" dirty="0"/>
                  <a:t> component density with corresponding mixture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24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AU" sz="2400" dirty="0" smtClean="0"/>
                  <a:t> subject to:</a:t>
                </a:r>
              </a:p>
              <a:p>
                <a:pPr marL="400050" lvl="1" indent="0">
                  <a:buNone/>
                </a:pPr>
                <a:endParaRPr lang="en-AU" sz="12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AU" sz="2400" i="1">
                            <a:latin typeface="Cambria Math"/>
                          </a:rPr>
                          <m:t>𝑘</m:t>
                        </m:r>
                        <m:r>
                          <a:rPr lang="en-AU" sz="24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AU" sz="2400" i="1">
                            <a:latin typeface="Cambria Math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AU" sz="2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AU" sz="2400" i="1">
                        <a:latin typeface="Cambria Math"/>
                      </a:rPr>
                      <m:t>=1</m:t>
                    </m:r>
                  </m:oMath>
                </a14:m>
                <a:r>
                  <a:rPr lang="en-AU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AU" sz="24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AU" sz="2400" i="1">
                        <a:latin typeface="Cambria Math"/>
                      </a:rPr>
                      <m:t>≥0</m:t>
                    </m:r>
                  </m:oMath>
                </a14:m>
                <a:r>
                  <a:rPr lang="en-AU" sz="2400" dirty="0"/>
                  <a:t> for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/>
                      </a:rPr>
                      <m:t>𝑘</m:t>
                    </m:r>
                    <m:r>
                      <a:rPr lang="en-AU" sz="2400" i="1">
                        <a:latin typeface="Cambria Math"/>
                      </a:rPr>
                      <m:t>=1,…,</m:t>
                    </m:r>
                    <m:r>
                      <a:rPr lang="en-AU" sz="2400" i="1">
                        <a:latin typeface="Cambria Math"/>
                      </a:rPr>
                      <m:t>𝐾</m:t>
                    </m:r>
                  </m:oMath>
                </a14:m>
                <a:r>
                  <a:rPr lang="en-AU" sz="2400" dirty="0" smtClean="0"/>
                  <a:t>.</a:t>
                </a:r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62000"/>
                <a:ext cx="8229600" cy="4343400"/>
              </a:xfrm>
              <a:prstGeom prst="rect">
                <a:avLst/>
              </a:prstGeom>
              <a:blipFill rotWithShape="0">
                <a:blip r:embed="rId3"/>
                <a:stretch>
                  <a:fillRect l="-963" t="-1122" b="-1641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/>
          <p:cNvSpPr txBox="1">
            <a:spLocks/>
          </p:cNvSpPr>
          <p:nvPr/>
        </p:nvSpPr>
        <p:spPr>
          <a:xfrm>
            <a:off x="445698" y="58674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-400050">
              <a:buNone/>
            </a:pPr>
            <a:r>
              <a:rPr lang="en-AU" sz="1400" dirty="0"/>
              <a:t>Marin, J-M., K. Mengersen, and C. P. Robert.  2005.  “Bayesian modelling and inference on mixtures of distributions” In </a:t>
            </a:r>
            <a:r>
              <a:rPr lang="en-AU" sz="1400" i="1" dirty="0"/>
              <a:t>Handbook of Statistics</a:t>
            </a:r>
            <a:r>
              <a:rPr lang="en-AU" sz="1400" dirty="0"/>
              <a:t> edited C. Rao and D. </a:t>
            </a:r>
            <a:r>
              <a:rPr lang="en-AU" sz="1400" dirty="0" err="1"/>
              <a:t>Dey</a:t>
            </a:r>
            <a:r>
              <a:rPr lang="en-AU" sz="1400" dirty="0"/>
              <a:t>.  New York: Springer-</a:t>
            </a:r>
            <a:r>
              <a:rPr lang="en-AU" sz="1400" dirty="0" err="1"/>
              <a:t>Verlag</a:t>
            </a:r>
            <a:r>
              <a:rPr lang="en-AU" sz="1400" dirty="0"/>
              <a:t>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31102" y="1734559"/>
            <a:ext cx="6258792" cy="3523241"/>
            <a:chOff x="2895599" y="1546430"/>
            <a:chExt cx="6258792" cy="352324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5599" y="1546430"/>
              <a:ext cx="6258792" cy="162313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5599" y="3200400"/>
              <a:ext cx="6256867" cy="1869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575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391" y="6542706"/>
            <a:ext cx="9164782" cy="338554"/>
          </a:xfrm>
          <a:prstGeom prst="rect">
            <a:avLst/>
          </a:prstGeom>
          <a:solidFill>
            <a:srgbClr val="0A02A0"/>
          </a:solidFill>
        </p:spPr>
        <p:txBody>
          <a:bodyPr wrap="square" rtlCol="0">
            <a:spAutoFit/>
          </a:bodyPr>
          <a:lstStyle/>
          <a:p>
            <a:pPr>
              <a:tabLst>
                <a:tab pos="4484688" algn="ctr"/>
                <a:tab pos="8969375" algn="r"/>
              </a:tabLst>
            </a:pPr>
            <a:r>
              <a:rPr lang="en-US" sz="1600" dirty="0">
                <a:solidFill>
                  <a:schemeClr val="bg1"/>
                </a:solidFill>
              </a:rPr>
              <a:t>Earl Duncan	BRAG 20 July 2017: Reversing Label Switching	</a:t>
            </a:r>
            <a:fld id="{2C3E551E-B94B-40A9-8427-28B5E044FC21}" type="slidenum">
              <a:rPr lang="en-US" sz="1600">
                <a:solidFill>
                  <a:schemeClr val="bg1"/>
                </a:solidFill>
              </a:rPr>
              <a:pPr>
                <a:tabLst>
                  <a:tab pos="4484688" algn="ctr"/>
                  <a:tab pos="8969375" algn="r"/>
                </a:tabLst>
              </a:pPr>
              <a:t>2</a:t>
            </a:fld>
            <a:r>
              <a:rPr lang="en-US" sz="1600" dirty="0">
                <a:solidFill>
                  <a:schemeClr val="bg1"/>
                </a:solidFill>
              </a:rPr>
              <a:t>/12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Autofit/>
          </a:bodyPr>
          <a:lstStyle/>
          <a:p>
            <a:r>
              <a:rPr lang="en-AU" sz="4000" b="1" dirty="0" smtClean="0"/>
              <a:t>Introduction</a:t>
            </a:r>
            <a:endParaRPr lang="en-AU" sz="4000" b="1" dirty="0">
              <a:latin typeface="Vijaya" panose="020B0604020202020204" pitchFamily="34" charset="0"/>
              <a:cs typeface="Vijaya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57200" y="762000"/>
                <a:ext cx="8229600" cy="57807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2400" dirty="0" smtClean="0"/>
                  <a:t>A latent allocation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AU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2400" dirty="0" smtClean="0"/>
                  <a:t> is used to identify </a:t>
                </a:r>
                <a:r>
                  <a:rPr lang="en-AU" sz="2400" dirty="0"/>
                  <a:t>which 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AU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2400" dirty="0"/>
                  <a:t> belongs </a:t>
                </a:r>
                <a:r>
                  <a:rPr lang="en-AU" sz="2400" dirty="0" smtClean="0"/>
                  <a:t>to.</a:t>
                </a:r>
              </a:p>
              <a:p>
                <a:pPr marL="400050" lvl="1" indent="0">
                  <a:buNone/>
                </a:pPr>
                <a:endParaRPr lang="en-AU" sz="120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|"/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AU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AU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AU" sz="2400">
                          <a:latin typeface="Cambria Math"/>
                        </a:rPr>
                        <m:t>,</m:t>
                      </m:r>
                      <m:r>
                        <a:rPr lang="en-AU" sz="2400" b="1" i="1">
                          <a:latin typeface="Cambria Math"/>
                        </a:rPr>
                        <m:t>𝝓</m:t>
                      </m:r>
                      <m:r>
                        <a:rPr lang="en-AU" sz="2400" i="1">
                          <a:latin typeface="Cambria Math"/>
                        </a:rPr>
                        <m:t> ~ </m:t>
                      </m:r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AU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AU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1" i="1">
                                  <a:latin typeface="Cambria Math"/>
                                </a:rPr>
                                <m:t>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4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AU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AU" sz="240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AU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AU" sz="2400" i="1">
                          <a:latin typeface="Cambria Math"/>
                        </a:rPr>
                        <m:t>|</m:t>
                      </m:r>
                      <m:r>
                        <a:rPr lang="en-AU" sz="2400" b="1" i="1">
                          <a:latin typeface="Cambria Math"/>
                        </a:rPr>
                        <m:t>𝒘</m:t>
                      </m:r>
                      <m:r>
                        <a:rPr lang="en-AU" sz="2400" b="1" i="1">
                          <a:latin typeface="Cambria Math"/>
                        </a:rPr>
                        <m:t> </m:t>
                      </m:r>
                      <m:r>
                        <a:rPr lang="en-AU" sz="2400" i="1">
                          <a:latin typeface="Cambria Math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AU" sz="2400">
                          <a:latin typeface="Cambria Math"/>
                        </a:rPr>
                        <m:t>Cat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AU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sz="2400" i="1">
                              <a:latin typeface="Cambria Math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AU" sz="2400" i="1">
                                  <a:latin typeface="Cambria Math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sz="2400" dirty="0"/>
              </a:p>
              <a:p>
                <a:pPr marL="457200" lvl="1" indent="0">
                  <a:buNone/>
                </a:pPr>
                <a:endParaRPr lang="en-AU" sz="1200" dirty="0" smtClean="0"/>
              </a:p>
              <a:p>
                <a:r>
                  <a:rPr lang="en-AU" sz="2400" dirty="0" smtClean="0"/>
                  <a:t>The likelihood is </a:t>
                </a:r>
                <a:r>
                  <a:rPr lang="en-AU" sz="2400" i="1" dirty="0" smtClean="0"/>
                  <a:t>exchangeable</a:t>
                </a:r>
                <a:r>
                  <a:rPr lang="en-AU" sz="2400" dirty="0" smtClean="0"/>
                  <a:t> </a:t>
                </a:r>
                <a:r>
                  <a:rPr lang="en-AU" sz="2400" dirty="0"/>
                  <a:t>meaning that it is invariant to permutations of the labels identifying the mixture </a:t>
                </a:r>
                <a:r>
                  <a:rPr lang="en-AU" sz="2400" dirty="0" smtClean="0"/>
                  <a:t>components</a:t>
                </a:r>
              </a:p>
              <a:p>
                <a:endParaRPr lang="en-AU" sz="1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AU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1" i="1">
                              <a:latin typeface="Cambria Math"/>
                            </a:rPr>
                            <m:t>𝒚</m:t>
                          </m:r>
                        </m:e>
                        <m:e>
                          <m:r>
                            <a:rPr lang="en-AU" sz="2400" b="1" i="1">
                              <a:latin typeface="Cambria Math"/>
                            </a:rPr>
                            <m:t>𝜽</m:t>
                          </m:r>
                        </m:e>
                      </m:d>
                      <m:r>
                        <a:rPr lang="en-AU" sz="2400" i="1">
                          <a:latin typeface="Cambria Math"/>
                        </a:rPr>
                        <m:t>=</m:t>
                      </m:r>
                      <m:r>
                        <a:rPr lang="en-AU" sz="24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AU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1" i="1">
                              <a:latin typeface="Cambria Math"/>
                            </a:rPr>
                            <m:t>𝒚</m:t>
                          </m:r>
                        </m:e>
                        <m:e>
                          <m:r>
                            <a:rPr lang="en-AU" sz="2400" i="1">
                              <a:latin typeface="Cambria Math"/>
                            </a:rPr>
                            <m:t>𝜏</m:t>
                          </m:r>
                          <m:d>
                            <m:d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1" i="1">
                                  <a:latin typeface="Cambria Math"/>
                                </a:rPr>
                                <m:t>𝜽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sz="2400" dirty="0" smtClean="0"/>
              </a:p>
              <a:p>
                <a:pPr marL="0" indent="0" algn="ctr">
                  <a:buNone/>
                </a:pPr>
                <a:r>
                  <a:rPr lang="en-AU" sz="2400" dirty="0" smtClean="0"/>
                  <a:t> E.g.      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AU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1" i="1">
                            <a:latin typeface="Cambria Math"/>
                          </a:rPr>
                          <m:t>𝒚</m:t>
                        </m:r>
                      </m:e>
                      <m:e>
                        <m:sSub>
                          <m:sSub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AU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AU" sz="2400" i="1">
                        <a:latin typeface="Cambria Math"/>
                      </a:rPr>
                      <m:t>=</m:t>
                    </m:r>
                    <m:r>
                      <a:rPr lang="en-AU" sz="24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AU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1" i="1">
                            <a:latin typeface="Cambria Math"/>
                          </a:rPr>
                          <m:t>𝒚</m:t>
                        </m:r>
                      </m:e>
                      <m:e>
                        <m:sSub>
                          <m:sSub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AU" sz="2400" dirty="0" smtClean="0"/>
                  <a:t>            </a:t>
                </a:r>
                <a:r>
                  <a:rPr lang="en-AU" sz="2400" dirty="0" smtClean="0">
                    <a:solidFill>
                      <a:schemeClr val="bg1"/>
                    </a:solidFill>
                  </a:rPr>
                  <a:t> .</a:t>
                </a:r>
                <a:endParaRPr lang="en-AU" sz="2400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AU" sz="1200" dirty="0" smtClean="0"/>
              </a:p>
              <a:p>
                <a:pPr marL="400050" lvl="1" indent="0">
                  <a:buNone/>
                </a:pPr>
                <a:r>
                  <a:rPr lang="en-AU" sz="2400" dirty="0" smtClean="0"/>
                  <a:t>for some permutation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/>
                      </a:rPr>
                      <m:t>𝜏</m:t>
                    </m:r>
                  </m:oMath>
                </a14:m>
                <a:r>
                  <a:rPr lang="en-AU" sz="2400" dirty="0" smtClean="0"/>
                  <a:t>.</a:t>
                </a:r>
              </a:p>
              <a:p>
                <a:r>
                  <a:rPr lang="en-AU" sz="2400" dirty="0" smtClean="0"/>
                  <a:t>If the posterior distribution is invariant to permutations of the labels, this is known as </a:t>
                </a:r>
                <a:r>
                  <a:rPr lang="en-AU" sz="2400" b="1" i="1" dirty="0" smtClean="0"/>
                  <a:t>label switching</a:t>
                </a:r>
                <a:r>
                  <a:rPr lang="en-AU" sz="2400" dirty="0" smtClean="0"/>
                  <a:t> (LS).</a:t>
                </a:r>
                <a:endParaRPr lang="en-AU" sz="2400" dirty="0" smtClean="0"/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62000"/>
                <a:ext cx="8229600" cy="5780706"/>
              </a:xfrm>
              <a:prstGeom prst="rect">
                <a:avLst/>
              </a:prstGeom>
              <a:blipFill rotWithShape="0">
                <a:blip r:embed="rId3"/>
                <a:stretch>
                  <a:fillRect l="-963" t="-844" r="-1185" b="-126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1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391" y="6542706"/>
            <a:ext cx="9164782" cy="338554"/>
          </a:xfrm>
          <a:prstGeom prst="rect">
            <a:avLst/>
          </a:prstGeom>
          <a:solidFill>
            <a:srgbClr val="0A02A0"/>
          </a:solidFill>
        </p:spPr>
        <p:txBody>
          <a:bodyPr wrap="square" rtlCol="0">
            <a:spAutoFit/>
          </a:bodyPr>
          <a:lstStyle/>
          <a:p>
            <a:pPr>
              <a:tabLst>
                <a:tab pos="4484688" algn="ctr"/>
                <a:tab pos="8969375" algn="r"/>
              </a:tabLst>
            </a:pPr>
            <a:r>
              <a:rPr lang="en-US" sz="1600" dirty="0">
                <a:solidFill>
                  <a:schemeClr val="bg1"/>
                </a:solidFill>
              </a:rPr>
              <a:t>Earl Duncan	BRAG 20 July 2017: Reversing Label Switching	</a:t>
            </a:r>
            <a:fld id="{2C3E551E-B94B-40A9-8427-28B5E044FC21}" type="slidenum">
              <a:rPr lang="en-US" sz="1600">
                <a:solidFill>
                  <a:schemeClr val="bg1"/>
                </a:solidFill>
              </a:rPr>
              <a:pPr>
                <a:tabLst>
                  <a:tab pos="4484688" algn="ctr"/>
                  <a:tab pos="8969375" algn="r"/>
                </a:tabLst>
              </a:pPr>
              <a:t>3</a:t>
            </a:fld>
            <a:r>
              <a:rPr lang="en-US" sz="1600" dirty="0">
                <a:solidFill>
                  <a:schemeClr val="bg1"/>
                </a:solidFill>
              </a:rPr>
              <a:t>/12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Autofit/>
          </a:bodyPr>
          <a:lstStyle/>
          <a:p>
            <a:r>
              <a:rPr lang="en-AU" sz="4000" b="1" dirty="0" smtClean="0"/>
              <a:t>Introduction</a:t>
            </a:r>
            <a:endParaRPr lang="en-AU" sz="4000" b="1" dirty="0">
              <a:latin typeface="Vijaya" panose="020B0604020202020204" pitchFamily="34" charset="0"/>
              <a:cs typeface="Vijaya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7620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/>
              <a:t>Consider the conditions: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AU" sz="2000" dirty="0" smtClean="0"/>
              <a:t>the prior is (at least partly) exchangeable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AU" sz="2000" dirty="0"/>
              <a:t>the sampler is efficient at exploring the posterior </a:t>
            </a:r>
            <a:r>
              <a:rPr lang="en-AU" sz="2000" dirty="0" smtClean="0"/>
              <a:t>hypersurface</a:t>
            </a:r>
            <a:endParaRPr lang="en-AU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850824" y="3657600"/>
            <a:ext cx="7442351" cy="2819400"/>
            <a:chOff x="850824" y="3657600"/>
            <a:chExt cx="7442351" cy="28194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824" y="3657600"/>
              <a:ext cx="7442351" cy="2514600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850824" y="6096000"/>
              <a:ext cx="7442351" cy="381000"/>
              <a:chOff x="850824" y="2743200"/>
              <a:chExt cx="7442351" cy="381000"/>
            </a:xfrm>
          </p:grpSpPr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850824" y="2743200"/>
                <a:ext cx="2425776" cy="381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buNone/>
                </a:pPr>
                <a:r>
                  <a:rPr lang="en-AU" sz="1400" b="1" dirty="0" smtClean="0"/>
                  <a:t>No label switching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endParaRPr lang="en-AU" sz="2400" dirty="0" smtClean="0"/>
              </a:p>
            </p:txBody>
          </p:sp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5867400" y="2743200"/>
                <a:ext cx="2425775" cy="381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buNone/>
                </a:pPr>
                <a:r>
                  <a:rPr lang="en-AU" sz="1400" b="1" dirty="0"/>
                  <a:t>LS between </a:t>
                </a:r>
                <a:r>
                  <a:rPr lang="en-AU" sz="1400" b="1" dirty="0" smtClean="0"/>
                  <a:t>all 3 groups</a:t>
                </a:r>
                <a:endParaRPr lang="en-AU" sz="1400" b="1" dirty="0"/>
              </a:p>
              <a:p>
                <a:pPr marL="342900" lvl="1" indent="-342900">
                  <a:buFont typeface="Arial" pitchFamily="34" charset="0"/>
                  <a:buChar char="•"/>
                </a:pPr>
                <a:endParaRPr lang="en-AU" sz="2400" dirty="0" smtClean="0"/>
              </a:p>
            </p:txBody>
          </p:sp>
          <p:sp>
            <p:nvSpPr>
              <p:cNvPr id="13" name="Content Placeholder 2"/>
              <p:cNvSpPr txBox="1">
                <a:spLocks/>
              </p:cNvSpPr>
              <p:nvPr/>
            </p:nvSpPr>
            <p:spPr>
              <a:xfrm>
                <a:off x="3352800" y="2743200"/>
                <a:ext cx="2362200" cy="381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buNone/>
                </a:pPr>
                <a:r>
                  <a:rPr lang="en-AU" sz="1400" b="1" dirty="0" smtClean="0"/>
                  <a:t>LS between groups 1 and 2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endParaRPr lang="en-AU" sz="2400" dirty="0" smtClean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 txBox="1">
                <a:spLocks/>
              </p:cNvSpPr>
              <p:nvPr/>
            </p:nvSpPr>
            <p:spPr>
              <a:xfrm>
                <a:off x="457200" y="1981200"/>
                <a:ext cx="8229600" cy="1752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2400" dirty="0" smtClean="0"/>
                  <a:t>If condition 1 holds, the </a:t>
                </a:r>
                <a:r>
                  <a:rPr lang="en-AU" sz="2400" dirty="0"/>
                  <a:t>posterior will have (up to)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/>
                      </a:rPr>
                      <m:t>𝐾</m:t>
                    </m:r>
                    <m:r>
                      <a:rPr lang="en-AU" sz="2400" i="1">
                        <a:latin typeface="Cambria Math"/>
                      </a:rPr>
                      <m:t>!</m:t>
                    </m:r>
                  </m:oMath>
                </a14:m>
                <a:r>
                  <a:rPr lang="en-AU" sz="2400" dirty="0"/>
                  <a:t> symmetric </a:t>
                </a:r>
                <a:r>
                  <a:rPr lang="en-AU" sz="2400" dirty="0" smtClean="0"/>
                  <a:t>modes.</a:t>
                </a:r>
              </a:p>
              <a:p>
                <a:r>
                  <a:rPr lang="en-AU" sz="2400" dirty="0"/>
                  <a:t>If condition 1 </a:t>
                </a:r>
                <a:r>
                  <a:rPr lang="en-AU" sz="2400" dirty="0" smtClean="0"/>
                  <a:t>and 2 hold, LS </a:t>
                </a:r>
                <a:r>
                  <a:rPr lang="en-AU" sz="2400" dirty="0"/>
                  <a:t>will </a:t>
                </a:r>
                <a:r>
                  <a:rPr lang="en-AU" sz="2400" dirty="0" smtClean="0"/>
                  <a:t>occur (i.e. the symmetric modes will be observed).</a:t>
                </a:r>
              </a:p>
            </p:txBody>
          </p:sp>
        </mc:Choice>
        <mc:Fallback xmlns="">
          <p:sp>
            <p:nvSpPr>
              <p:cNvPr id="1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8229600" cy="1752600"/>
              </a:xfrm>
              <a:prstGeom prst="rect">
                <a:avLst/>
              </a:prstGeom>
              <a:blipFill rotWithShape="0">
                <a:blip r:embed="rId4"/>
                <a:stretch>
                  <a:fillRect l="-963" t="-2778" b="-69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41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391" y="6542706"/>
            <a:ext cx="9164782" cy="338554"/>
          </a:xfrm>
          <a:prstGeom prst="rect">
            <a:avLst/>
          </a:prstGeom>
          <a:solidFill>
            <a:srgbClr val="0A02A0"/>
          </a:solidFill>
        </p:spPr>
        <p:txBody>
          <a:bodyPr wrap="square" rtlCol="0">
            <a:spAutoFit/>
          </a:bodyPr>
          <a:lstStyle/>
          <a:p>
            <a:pPr>
              <a:tabLst>
                <a:tab pos="4484688" algn="ctr"/>
                <a:tab pos="8969375" algn="r"/>
              </a:tabLst>
            </a:pPr>
            <a:r>
              <a:rPr lang="en-US" sz="1600" dirty="0">
                <a:solidFill>
                  <a:schemeClr val="bg1"/>
                </a:solidFill>
              </a:rPr>
              <a:t>Earl Duncan	BRAG 20 July 2017: Reversing Label Switching	</a:t>
            </a:r>
            <a:fld id="{2C3E551E-B94B-40A9-8427-28B5E044FC21}" type="slidenum">
              <a:rPr lang="en-US" sz="1600">
                <a:solidFill>
                  <a:schemeClr val="bg1"/>
                </a:solidFill>
              </a:rPr>
              <a:pPr>
                <a:tabLst>
                  <a:tab pos="4484688" algn="ctr"/>
                  <a:tab pos="8969375" algn="r"/>
                </a:tabLst>
              </a:pPr>
              <a:t>4</a:t>
            </a:fld>
            <a:r>
              <a:rPr lang="en-US" sz="1600" dirty="0">
                <a:solidFill>
                  <a:schemeClr val="bg1"/>
                </a:solidFill>
              </a:rPr>
              <a:t>/12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Autofit/>
          </a:bodyPr>
          <a:lstStyle/>
          <a:p>
            <a:r>
              <a:rPr lang="en-AU" sz="4000" b="1" dirty="0" smtClean="0"/>
              <a:t>Introduction</a:t>
            </a:r>
            <a:endParaRPr lang="en-AU" sz="4000" b="1" dirty="0">
              <a:latin typeface="Vijaya" panose="020B0604020202020204" pitchFamily="34" charset="0"/>
              <a:cs typeface="Vijaya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7620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/>
              <a:t>If label switching </a:t>
            </a:r>
            <a:r>
              <a:rPr lang="en-AU" sz="2400" dirty="0"/>
              <a:t>occurs, the marginal posterior distributions are identical for each component.  Therefore, </a:t>
            </a:r>
            <a:r>
              <a:rPr lang="en-AU" sz="2400" u="sng" dirty="0"/>
              <a:t>it is impossible to make inferences</a:t>
            </a:r>
            <a:r>
              <a:rPr lang="en-AU" sz="2400" dirty="0"/>
              <a:t>!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762001" y="2016262"/>
            <a:ext cx="7981951" cy="2114632"/>
            <a:chOff x="762001" y="2016262"/>
            <a:chExt cx="7981951" cy="2114632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600" y="2016263"/>
              <a:ext cx="7372352" cy="2114631"/>
            </a:xfrm>
            <a:prstGeom prst="rect">
              <a:avLst/>
            </a:prstGeom>
          </p:spPr>
        </p:pic>
        <p:sp>
          <p:nvSpPr>
            <p:cNvPr id="19" name="Content Placeholder 2"/>
            <p:cNvSpPr txBox="1">
              <a:spLocks/>
            </p:cNvSpPr>
            <p:nvPr/>
          </p:nvSpPr>
          <p:spPr>
            <a:xfrm rot="16200000">
              <a:off x="-66715" y="2844978"/>
              <a:ext cx="2114631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2400" dirty="0" smtClean="0"/>
                <a:t>K = 3</a:t>
              </a:r>
              <a:endParaRPr lang="en-AU" sz="24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62001" y="4250049"/>
            <a:ext cx="7981951" cy="2205686"/>
            <a:chOff x="762001" y="4250049"/>
            <a:chExt cx="7981951" cy="2205686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601" y="4250049"/>
              <a:ext cx="7372351" cy="2205685"/>
            </a:xfrm>
            <a:prstGeom prst="rect">
              <a:avLst/>
            </a:prstGeom>
          </p:spPr>
        </p:pic>
        <p:sp>
          <p:nvSpPr>
            <p:cNvPr id="20" name="Content Placeholder 2"/>
            <p:cNvSpPr txBox="1">
              <a:spLocks/>
            </p:cNvSpPr>
            <p:nvPr/>
          </p:nvSpPr>
          <p:spPr>
            <a:xfrm rot="16200000">
              <a:off x="-112242" y="5124292"/>
              <a:ext cx="2205686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2400" dirty="0" smtClean="0"/>
                <a:t>K = 4</a:t>
              </a:r>
              <a:endParaRPr lang="en-AU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2021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391" y="6542706"/>
            <a:ext cx="9164782" cy="338554"/>
          </a:xfrm>
          <a:prstGeom prst="rect">
            <a:avLst/>
          </a:prstGeom>
          <a:solidFill>
            <a:srgbClr val="0A02A0"/>
          </a:solidFill>
        </p:spPr>
        <p:txBody>
          <a:bodyPr wrap="square" rtlCol="0">
            <a:spAutoFit/>
          </a:bodyPr>
          <a:lstStyle/>
          <a:p>
            <a:pPr>
              <a:tabLst>
                <a:tab pos="4484688" algn="ctr"/>
                <a:tab pos="8969375" algn="r"/>
              </a:tabLst>
            </a:pPr>
            <a:r>
              <a:rPr lang="en-US" sz="1600" dirty="0">
                <a:solidFill>
                  <a:schemeClr val="bg1"/>
                </a:solidFill>
              </a:rPr>
              <a:t>Earl Duncan	BRAG 20 July 2017: Reversing Label Switching	</a:t>
            </a:r>
            <a:fld id="{2C3E551E-B94B-40A9-8427-28B5E044FC21}" type="slidenum">
              <a:rPr lang="en-US" sz="1600">
                <a:solidFill>
                  <a:schemeClr val="bg1"/>
                </a:solidFill>
              </a:rPr>
              <a:pPr>
                <a:tabLst>
                  <a:tab pos="4484688" algn="ctr"/>
                  <a:tab pos="8969375" algn="r"/>
                </a:tabLst>
              </a:pPr>
              <a:t>5</a:t>
            </a:fld>
            <a:r>
              <a:rPr lang="en-US" sz="1600" dirty="0">
                <a:solidFill>
                  <a:schemeClr val="bg1"/>
                </a:solidFill>
              </a:rPr>
              <a:t>/12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Autofit/>
          </a:bodyPr>
          <a:lstStyle/>
          <a:p>
            <a:r>
              <a:rPr lang="en-AU" sz="4000" b="1" dirty="0" smtClean="0"/>
              <a:t>Introduction</a:t>
            </a:r>
            <a:endParaRPr lang="en-AU" sz="4000" b="1" dirty="0">
              <a:latin typeface="Vijaya" panose="020B0604020202020204" pitchFamily="34" charset="0"/>
              <a:cs typeface="Vijaya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57200" y="761999"/>
                <a:ext cx="8229600" cy="19812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2400" dirty="0" smtClean="0"/>
                  <a:t>To make sensible inferences, one must first </a:t>
                </a:r>
                <a:r>
                  <a:rPr lang="en-AU" sz="2400" i="1" dirty="0" smtClean="0"/>
                  <a:t>reverse</a:t>
                </a:r>
                <a:r>
                  <a:rPr lang="en-AU" sz="2400" dirty="0" smtClean="0"/>
                  <a:t> the label switching using a relabelling algorithm.</a:t>
                </a:r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AU" sz="2000" dirty="0" smtClean="0"/>
                  <a:t>If/when LS occurs</a:t>
                </a:r>
                <a:r>
                  <a:rPr lang="en-AU" sz="2000" dirty="0"/>
                  <a:t>, determine the permutations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i="1">
                            <a:latin typeface="Cambria Math"/>
                          </a:rPr>
                          <m:t>𝜏</m:t>
                        </m:r>
                      </m:e>
                      <m:sup>
                        <m:r>
                          <a:rPr lang="en-AU" sz="2000" i="1">
                            <a:latin typeface="Cambria Math"/>
                          </a:rPr>
                          <m:t>(1)</m:t>
                        </m:r>
                      </m:sup>
                    </m:sSup>
                    <m:r>
                      <a:rPr lang="en-AU" sz="2000" i="1">
                        <a:latin typeface="Cambria Math"/>
                      </a:rPr>
                      <m:t>,…,</m:t>
                    </m:r>
                    <m:sSup>
                      <m:sSup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i="1">
                            <a:latin typeface="Cambria Math"/>
                          </a:rPr>
                          <m:t>𝜏</m:t>
                        </m:r>
                      </m:e>
                      <m:sup>
                        <m:r>
                          <a:rPr lang="en-AU" sz="2000" i="1">
                            <a:latin typeface="Cambria Math"/>
                          </a:rPr>
                          <m:t>(</m:t>
                        </m:r>
                        <m:r>
                          <a:rPr lang="en-AU" sz="2000" i="1">
                            <a:latin typeface="Cambria Math"/>
                          </a:rPr>
                          <m:t>𝑀</m:t>
                        </m:r>
                        <m:r>
                          <a:rPr lang="en-AU" sz="2000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AU" sz="2000" dirty="0" smtClean="0"/>
                  <a:t> </a:t>
                </a:r>
                <a:r>
                  <a:rPr lang="en-AU" sz="2000" dirty="0"/>
                  <a:t>to undo the label switching</a:t>
                </a:r>
                <a:r>
                  <a:rPr lang="en-AU" sz="2000" dirty="0" smtClean="0"/>
                  <a:t>.</a:t>
                </a:r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AU" sz="2000" dirty="0" smtClean="0"/>
                  <a:t>Apply the permutations to </a:t>
                </a:r>
                <a14:m>
                  <m:oMath xmlns:m="http://schemas.openxmlformats.org/officeDocument/2006/math">
                    <m:r>
                      <a:rPr lang="en-AU" sz="2000" b="1" i="1">
                        <a:latin typeface="Cambria Math"/>
                      </a:rPr>
                      <m:t>𝝓</m:t>
                    </m:r>
                  </m:oMath>
                </a14:m>
                <a:r>
                  <a:rPr lang="en-AU" sz="2000" dirty="0" smtClean="0"/>
                  <a:t>, </a:t>
                </a:r>
                <a14:m>
                  <m:oMath xmlns:m="http://schemas.openxmlformats.org/officeDocument/2006/math">
                    <m:r>
                      <a:rPr lang="en-AU" sz="2000" b="1" i="1">
                        <a:latin typeface="Cambria Math"/>
                      </a:rPr>
                      <m:t>𝒘</m:t>
                    </m:r>
                  </m:oMath>
                </a14:m>
                <a:r>
                  <a:rPr lang="en-AU" sz="2000" dirty="0" smtClean="0"/>
                  <a:t>, and inverse permutations to </a:t>
                </a:r>
                <a14:m>
                  <m:oMath xmlns:m="http://schemas.openxmlformats.org/officeDocument/2006/math">
                    <m:r>
                      <a:rPr lang="en-AU" sz="2000" b="1" i="1">
                        <a:latin typeface="Cambria Math"/>
                      </a:rPr>
                      <m:t>𝒛</m:t>
                    </m:r>
                  </m:oMath>
                </a14:m>
                <a:r>
                  <a:rPr lang="en-AU" sz="2000" dirty="0" smtClean="0"/>
                  <a:t>.</a:t>
                </a:r>
                <a:endParaRPr lang="en-AU" sz="2000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61999"/>
                <a:ext cx="8229600" cy="1981201"/>
              </a:xfrm>
              <a:prstGeom prst="rect">
                <a:avLst/>
              </a:prstGeom>
              <a:blipFill rotWithShape="0">
                <a:blip r:embed="rId3"/>
                <a:stretch>
                  <a:fillRect l="-963" t="-2462" r="-889" b="-30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 txBox="1">
                <a:spLocks/>
              </p:cNvSpPr>
              <p:nvPr/>
            </p:nvSpPr>
            <p:spPr>
              <a:xfrm>
                <a:off x="457200" y="2667000"/>
                <a:ext cx="8229600" cy="21440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2400" dirty="0" smtClean="0"/>
                  <a:t>The </a:t>
                </a:r>
                <a:r>
                  <a:rPr lang="en-AU" sz="2400" dirty="0"/>
                  <a:t>function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(∙)</m:t>
                    </m:r>
                  </m:oMath>
                </a14:m>
                <a:r>
                  <a:rPr lang="en-AU" sz="2400" dirty="0"/>
                  <a:t> can be regarded as a generic permutation function which either permutes or </a:t>
                </a:r>
                <a:r>
                  <a:rPr lang="en-AU" sz="2400" dirty="0" smtClean="0"/>
                  <a:t>relabels.</a:t>
                </a:r>
              </a:p>
              <a:p>
                <a:pPr lvl="1"/>
                <a:r>
                  <a:rPr lang="en-AU" sz="2000" dirty="0" smtClean="0"/>
                  <a:t>Let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AU" sz="200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sz="20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AU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000" dirty="0"/>
                  <a:t> be a permutation of the index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AU" sz="2000" dirty="0"/>
                  <a:t>, let </a:t>
                </a:r>
                <a14:m>
                  <m:oMath xmlns:m="http://schemas.openxmlformats.org/officeDocument/2006/math">
                    <m:r>
                      <a:rPr lang="en-AU" sz="2000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sz="20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AU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000" dirty="0"/>
                  <a:t> be an arbitrary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AU" sz="2000" dirty="0"/>
                  <a:t>-length vector, and let </a:t>
                </a:r>
                <a14:m>
                  <m:oMath xmlns:m="http://schemas.openxmlformats.org/officeDocument/2006/math">
                    <m:r>
                      <a:rPr lang="en-AU" sz="2000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𝓏</m:t>
                        </m:r>
                      </m:e>
                      <m:sub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𝓏</m:t>
                        </m:r>
                      </m:e>
                      <m:sub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AU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𝓏</m:t>
                        </m:r>
                      </m:e>
                      <m:sub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AU" sz="2000" i="1">
                        <a:latin typeface="Cambria Math" panose="02040503050406030204" pitchFamily="18" charset="0"/>
                      </a:rPr>
                      <m:t>,…)</m:t>
                    </m:r>
                  </m:oMath>
                </a14:m>
                <a:r>
                  <a:rPr lang="en-AU" sz="2000" dirty="0"/>
                  <a:t> be an arbitrary length vector (or possibly scalar) containing only the values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AU" sz="2000" dirty="0"/>
                  <a:t>.  </a:t>
                </a:r>
                <a:r>
                  <a:rPr lang="en-AU" sz="2000" dirty="0" smtClean="0"/>
                  <a:t>Then:</a:t>
                </a:r>
              </a:p>
            </p:txBody>
          </p:sp>
        </mc:Choice>
        <mc:Fallback xmlns="">
          <p:sp>
            <p:nvSpPr>
              <p:cNvPr id="1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667000"/>
                <a:ext cx="8229600" cy="2144094"/>
              </a:xfrm>
              <a:prstGeom prst="rect">
                <a:avLst/>
              </a:prstGeom>
              <a:blipFill rotWithShape="0">
                <a:blip r:embed="rId4"/>
                <a:stretch>
                  <a:fillRect l="-963" t="-2279" b="-31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600200" y="4953000"/>
                <a:ext cx="7086600" cy="914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AU" sz="2000" dirty="0" smtClean="0"/>
                  <a:t>Permute: 	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en-AU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A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A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AU" sz="2000" dirty="0" smtClean="0"/>
              </a:p>
              <a:p>
                <a:pPr marL="0" indent="0">
                  <a:buNone/>
                </a:pPr>
                <a:r>
                  <a:rPr lang="en-AU" sz="2000" dirty="0" smtClean="0"/>
                  <a:t>Relabel:		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𝓏</m:t>
                            </m:r>
                          </m:e>
                          <m:sub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𝓏</m:t>
                            </m:r>
                          </m:e>
                          <m:sub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𝓏</m:t>
                            </m:r>
                          </m:e>
                          <m:sub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AU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A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𝓏</m:t>
                                </m:r>
                              </m:e>
                              <m:sub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A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𝓏</m:t>
                                </m:r>
                              </m:e>
                              <m:sub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A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𝓏</m:t>
                                </m:r>
                              </m:e>
                              <m:sub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953000"/>
                <a:ext cx="7086600" cy="914400"/>
              </a:xfrm>
              <a:prstGeom prst="rect">
                <a:avLst/>
              </a:prstGeom>
              <a:blipFill rotWithShape="0">
                <a:blip r:embed="rId5"/>
                <a:stretch>
                  <a:fillRect l="-947" t="-1333" b="-4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28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391" y="6542706"/>
            <a:ext cx="9164782" cy="338554"/>
          </a:xfrm>
          <a:prstGeom prst="rect">
            <a:avLst/>
          </a:prstGeom>
          <a:solidFill>
            <a:srgbClr val="0A02A0"/>
          </a:solidFill>
        </p:spPr>
        <p:txBody>
          <a:bodyPr wrap="square" rtlCol="0">
            <a:spAutoFit/>
          </a:bodyPr>
          <a:lstStyle/>
          <a:p>
            <a:pPr>
              <a:tabLst>
                <a:tab pos="4484688" algn="ctr"/>
                <a:tab pos="8969375" algn="r"/>
              </a:tabLst>
            </a:pPr>
            <a:r>
              <a:rPr lang="en-US" sz="1600" dirty="0">
                <a:solidFill>
                  <a:schemeClr val="bg1"/>
                </a:solidFill>
              </a:rPr>
              <a:t>Earl Duncan	BRAG 20 July 2017: Reversing Label Switching	</a:t>
            </a:r>
            <a:fld id="{2C3E551E-B94B-40A9-8427-28B5E044FC21}" type="slidenum">
              <a:rPr lang="en-US" sz="1600" smtClean="0">
                <a:solidFill>
                  <a:schemeClr val="bg1"/>
                </a:solidFill>
              </a:rPr>
              <a:pPr>
                <a:tabLst>
                  <a:tab pos="4484688" algn="ctr"/>
                  <a:tab pos="8969375" algn="r"/>
                </a:tabLst>
              </a:pPr>
              <a:t>6</a:t>
            </a:fld>
            <a:r>
              <a:rPr lang="en-US" sz="1600" dirty="0" smtClean="0">
                <a:solidFill>
                  <a:schemeClr val="bg1"/>
                </a:solidFill>
              </a:rPr>
              <a:t>/12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Autofit/>
          </a:bodyPr>
          <a:lstStyle/>
          <a:p>
            <a:r>
              <a:rPr lang="en-AU" sz="4000" b="1" dirty="0" smtClean="0"/>
              <a:t>Example</a:t>
            </a:r>
            <a:endParaRPr lang="en-AU" sz="4000" b="1" dirty="0">
              <a:latin typeface="Vijaya" panose="020B0604020202020204" pitchFamily="34" charset="0"/>
              <a:cs typeface="Vijaya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57200" y="761999"/>
                <a:ext cx="8229600" cy="5334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2400" dirty="0" smtClean="0"/>
                  <a:t>Example: determining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AU" sz="2400" dirty="0" smtClean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61999"/>
                <a:ext cx="8229600" cy="533401"/>
              </a:xfrm>
              <a:prstGeom prst="rect">
                <a:avLst/>
              </a:prstGeom>
              <a:blipFill rotWithShape="0">
                <a:blip r:embed="rId3"/>
                <a:stretch>
                  <a:fillRect l="-963" t="-9091" b="-1136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838200" y="1371600"/>
            <a:ext cx="7467600" cy="3962400"/>
            <a:chOff x="914400" y="2492553"/>
            <a:chExt cx="7467600" cy="390824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0" y="2492553"/>
              <a:ext cx="7467600" cy="2003247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0" y="4518168"/>
              <a:ext cx="7467600" cy="188263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457200" y="5486400"/>
                <a:ext cx="8229600" cy="990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AU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i="1">
                            <a:latin typeface="Cambria Math"/>
                          </a:rPr>
                          <m:t>𝜏</m:t>
                        </m:r>
                      </m:e>
                      <m:sup>
                        <m:r>
                          <a:rPr lang="en-AU" sz="2400" i="1">
                            <a:latin typeface="Cambria Math"/>
                          </a:rPr>
                          <m:t>(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AU" sz="2400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AU" sz="2400" dirty="0" smtClean="0"/>
                  <a:t> can be determined from the posterior estimates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AU" sz="2400" i="1">
                            <a:latin typeface="Cambria Math"/>
                          </a:rPr>
                          <m:t>(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AU" sz="2400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AU" sz="2400" dirty="0" smtClean="0"/>
                  <a:t> and a reference allocation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AU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AU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AU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AU" sz="2400" dirty="0" smtClean="0"/>
                  <a:t>.</a:t>
                </a:r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486400"/>
                <a:ext cx="8229600" cy="990600"/>
              </a:xfrm>
              <a:prstGeom prst="rect">
                <a:avLst/>
              </a:prstGeom>
              <a:blipFill rotWithShape="0">
                <a:blip r:embed="rId6"/>
                <a:stretch>
                  <a:fillRect l="-963" t="-3067" b="-122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428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391" y="6542706"/>
            <a:ext cx="9164782" cy="338554"/>
          </a:xfrm>
          <a:prstGeom prst="rect">
            <a:avLst/>
          </a:prstGeom>
          <a:solidFill>
            <a:srgbClr val="0A02A0"/>
          </a:solidFill>
        </p:spPr>
        <p:txBody>
          <a:bodyPr wrap="square" rtlCol="0">
            <a:spAutoFit/>
          </a:bodyPr>
          <a:lstStyle/>
          <a:p>
            <a:pPr>
              <a:tabLst>
                <a:tab pos="4484688" algn="ctr"/>
                <a:tab pos="8969375" algn="r"/>
              </a:tabLst>
            </a:pPr>
            <a:r>
              <a:rPr lang="en-US" sz="1600" dirty="0">
                <a:solidFill>
                  <a:schemeClr val="bg1"/>
                </a:solidFill>
              </a:rPr>
              <a:t>Earl Duncan	BRAG 20 July 2017: Reversing Label Switching	</a:t>
            </a:r>
            <a:fld id="{2C3E551E-B94B-40A9-8427-28B5E044FC21}" type="slidenum">
              <a:rPr lang="en-US" sz="1600">
                <a:solidFill>
                  <a:schemeClr val="bg1"/>
                </a:solidFill>
              </a:rPr>
              <a:pPr>
                <a:tabLst>
                  <a:tab pos="4484688" algn="ctr"/>
                  <a:tab pos="8969375" algn="r"/>
                </a:tabLst>
              </a:pPr>
              <a:t>7</a:t>
            </a:fld>
            <a:r>
              <a:rPr lang="en-US" sz="1600" dirty="0">
                <a:solidFill>
                  <a:schemeClr val="bg1"/>
                </a:solidFill>
              </a:rPr>
              <a:t>/12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Autofit/>
          </a:bodyPr>
          <a:lstStyle/>
          <a:p>
            <a:r>
              <a:rPr lang="en-AU" sz="4000" b="1" dirty="0" smtClean="0"/>
              <a:t>Exercises</a:t>
            </a:r>
            <a:endParaRPr lang="en-AU" sz="4000" b="1" dirty="0">
              <a:latin typeface="Vijaya" panose="020B0604020202020204" pitchFamily="34" charset="0"/>
              <a:cs typeface="Vijaya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57200" y="761999"/>
                <a:ext cx="8229600" cy="9906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2400" dirty="0" smtClean="0"/>
                  <a:t>Consider the following cross-tabulation of reference allocation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AU" sz="2400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(7)</m:t>
                        </m:r>
                      </m:sup>
                    </m:sSup>
                  </m:oMath>
                </a14:m>
                <a:r>
                  <a:rPr lang="en-AU" sz="2400" dirty="0" smtClean="0"/>
                  <a:t> (here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=200</m:t>
                    </m:r>
                  </m:oMath>
                </a14:m>
                <a:r>
                  <a:rPr lang="en-AU" sz="2400" dirty="0" smtClean="0"/>
                  <a:t>).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61999"/>
                <a:ext cx="8229600" cy="990601"/>
              </a:xfrm>
              <a:prstGeom prst="rect">
                <a:avLst/>
              </a:prstGeom>
              <a:blipFill rotWithShape="0">
                <a:blip r:embed="rId3"/>
                <a:stretch>
                  <a:fillRect l="-963" t="-4908" r="-17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57200" y="4332906"/>
                <a:ext cx="8229600" cy="2057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2400" b="1" dirty="0" smtClean="0"/>
                  <a:t>Question 1</a:t>
                </a:r>
                <a:r>
                  <a:rPr lang="en-AU" sz="2400" dirty="0" smtClean="0"/>
                  <a:t>: What should the permutation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(7)</m:t>
                        </m:r>
                      </m:sup>
                    </m:sSup>
                  </m:oMath>
                </a14:m>
                <a:r>
                  <a:rPr lang="en-AU" sz="2400" dirty="0" smtClean="0"/>
                  <a:t> be to reverse the labels of a component-specific parameter,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(7)</m:t>
                        </m:r>
                      </m:sup>
                    </m:sSup>
                  </m:oMath>
                </a14:m>
                <a:r>
                  <a:rPr lang="en-AU" sz="2400" dirty="0" smtClean="0"/>
                  <a:t>?</a:t>
                </a:r>
              </a:p>
              <a:p>
                <a:pPr lvl="1"/>
                <a:r>
                  <a:rPr lang="en-AU" sz="2000" b="1" dirty="0" smtClean="0"/>
                  <a:t>Hint</a:t>
                </a:r>
                <a:r>
                  <a:rPr lang="en-AU" sz="2000" dirty="0" smtClean="0"/>
                  <a:t>: </a:t>
                </a:r>
                <a14:m>
                  <m:oMath xmlns:m="http://schemas.openxmlformats.org/officeDocument/2006/math">
                    <m:r>
                      <a:rPr lang="en-AU" sz="2000" b="0" i="1">
                        <a:latin typeface="Cambria Math" panose="02040503050406030204" pitchFamily="18" charset="0"/>
                      </a:rPr>
                      <m:t>(3</m:t>
                    </m:r>
                    <m:r>
                      <a:rPr lang="en-A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1, 4, 2)</m:t>
                    </m:r>
                  </m:oMath>
                </a14:m>
                <a:r>
                  <a:rPr lang="en-AU" sz="2000" dirty="0" smtClean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AU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AU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4, 1</m:t>
                    </m:r>
                    <m:r>
                      <a:rPr lang="en-AU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AU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20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AU" sz="2000" b="1" dirty="0" smtClean="0">
                    <a:solidFill>
                      <a:srgbClr val="008000"/>
                    </a:solidFill>
                  </a:rPr>
                  <a:t>Answer: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AU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0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AU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AU" sz="20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=(3, 1, 4, 2)</m:t>
                    </m:r>
                  </m:oMath>
                </a14:m>
                <a:endParaRPr lang="en-AU" sz="2000" b="1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332906"/>
                <a:ext cx="8229600" cy="2057400"/>
              </a:xfrm>
              <a:prstGeom prst="rect">
                <a:avLst/>
              </a:prstGeom>
              <a:blipFill rotWithShape="0">
                <a:blip r:embed="rId4"/>
                <a:stretch>
                  <a:fillRect l="-963" t="-148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457200" y="1828800"/>
            <a:ext cx="8229600" cy="2286000"/>
            <a:chOff x="457200" y="1828800"/>
            <a:chExt cx="8229600" cy="2286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ontent Placeholder 2"/>
                <p:cNvSpPr txBox="1">
                  <a:spLocks/>
                </p:cNvSpPr>
                <p:nvPr/>
              </p:nvSpPr>
              <p:spPr>
                <a:xfrm>
                  <a:off x="457200" y="2214686"/>
                  <a:ext cx="8229600" cy="1900114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AU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AU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AU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AU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AU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AU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AU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AU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AU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AU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AU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 1  </m:t>
                                          </m:r>
                                        </m:e>
                                        <m:e>
                                          <m:r>
                                            <a:rPr lang="en-AU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  2  </m:t>
                                          </m:r>
                                        </m:e>
                                        <m:e>
                                          <m:r>
                                            <a:rPr lang="en-AU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  3  </m:t>
                                          </m:r>
                                        </m:e>
                                        <m:e>
                                          <m:r>
                                            <a:rPr lang="en-AU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4  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AU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4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AU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AU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AU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90</m:t>
                                              </m:r>
                                            </m:e>
                                            <m:e>
                                              <m:r>
                                                <a:rPr lang="en-AU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AU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AU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AU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AU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e>
                                              <m:r>
                                                <a:rPr lang="en-AU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14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AU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52</m:t>
                                              </m:r>
                                            </m:e>
                                            <m:e>
                                              <m:r>
                                                <a:rPr lang="en-AU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AU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en-AU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AU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AU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e>
                                              <m:r>
                                                <a:rPr lang="en-AU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35</m:t>
                                              </m:r>
                                            </m:e>
                                            <m:e>
                                              <m:r>
                                                <a:rPr lang="en-AU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</m:mr>
                              </m:m>
                            </m:e>
                          </m:mr>
                        </m:m>
                      </m:oMath>
                    </m:oMathPara>
                  </a14:m>
                  <a:endParaRPr lang="en-AU" sz="2400" dirty="0" smtClean="0"/>
                </a:p>
              </p:txBody>
            </p:sp>
          </mc:Choice>
          <mc:Fallback xmlns="">
            <p:sp>
              <p:nvSpPr>
                <p:cNvPr id="7" name="Conten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2214686"/>
                  <a:ext cx="8229600" cy="190011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ontent Placeholder 2"/>
                <p:cNvSpPr txBox="1">
                  <a:spLocks/>
                </p:cNvSpPr>
                <p:nvPr/>
              </p:nvSpPr>
              <p:spPr>
                <a:xfrm>
                  <a:off x="3657600" y="1828800"/>
                  <a:ext cx="2590800" cy="38588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92500"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0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AU" sz="2000" dirty="0" smtClean="0"/>
                </a:p>
              </p:txBody>
            </p:sp>
          </mc:Choice>
          <mc:Fallback xmlns="">
            <p:sp>
              <p:nvSpPr>
                <p:cNvPr id="9" name="Conten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1828800"/>
                  <a:ext cx="2590800" cy="38588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ontent Placeholder 2"/>
                <p:cNvSpPr txBox="1">
                  <a:spLocks/>
                </p:cNvSpPr>
                <p:nvPr/>
              </p:nvSpPr>
              <p:spPr>
                <a:xfrm rot="16200000">
                  <a:off x="1828800" y="2895600"/>
                  <a:ext cx="1676399" cy="4572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AU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0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00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AU" sz="2000" dirty="0" smtClean="0"/>
                </a:p>
              </p:txBody>
            </p:sp>
          </mc:Choice>
          <mc:Fallback xmlns="">
            <p:sp>
              <p:nvSpPr>
                <p:cNvPr id="10" name="Conten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828800" y="2895600"/>
                  <a:ext cx="1676399" cy="45720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9312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391" y="6542706"/>
            <a:ext cx="9164782" cy="338554"/>
          </a:xfrm>
          <a:prstGeom prst="rect">
            <a:avLst/>
          </a:prstGeom>
          <a:solidFill>
            <a:srgbClr val="0A02A0"/>
          </a:solidFill>
        </p:spPr>
        <p:txBody>
          <a:bodyPr wrap="square" rtlCol="0">
            <a:spAutoFit/>
          </a:bodyPr>
          <a:lstStyle/>
          <a:p>
            <a:pPr>
              <a:tabLst>
                <a:tab pos="4484688" algn="ctr"/>
                <a:tab pos="8969375" algn="r"/>
              </a:tabLst>
            </a:pPr>
            <a:r>
              <a:rPr lang="en-US" sz="1600" dirty="0">
                <a:solidFill>
                  <a:schemeClr val="bg1"/>
                </a:solidFill>
              </a:rPr>
              <a:t>Earl Duncan	BRAG 20 July 2017: Reversing Label Switching	</a:t>
            </a:r>
            <a:fld id="{2C3E551E-B94B-40A9-8427-28B5E044FC21}" type="slidenum">
              <a:rPr lang="en-US" sz="1600">
                <a:solidFill>
                  <a:schemeClr val="bg1"/>
                </a:solidFill>
              </a:rPr>
              <a:pPr>
                <a:tabLst>
                  <a:tab pos="4484688" algn="ctr"/>
                  <a:tab pos="8969375" algn="r"/>
                </a:tabLst>
              </a:pPr>
              <a:t>8</a:t>
            </a:fld>
            <a:r>
              <a:rPr lang="en-US" sz="1600" dirty="0">
                <a:solidFill>
                  <a:schemeClr val="bg1"/>
                </a:solidFill>
              </a:rPr>
              <a:t>/12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Autofit/>
          </a:bodyPr>
          <a:lstStyle/>
          <a:p>
            <a:r>
              <a:rPr lang="en-AU" sz="4000" b="1" dirty="0"/>
              <a:t>Exercises</a:t>
            </a:r>
            <a:endParaRPr lang="en-AU" sz="4000" b="1" dirty="0">
              <a:latin typeface="Vijaya" panose="020B0604020202020204" pitchFamily="34" charset="0"/>
              <a:cs typeface="Vijaya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57200" y="761999"/>
                <a:ext cx="8229600" cy="57150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2400" dirty="0" smtClean="0"/>
                  <a:t>The second step requires this permutation to be applied to the component-specific parameters and the labels.</a:t>
                </a:r>
              </a:p>
              <a:p>
                <a:r>
                  <a:rPr lang="en-AU" sz="2400" b="1" dirty="0" smtClean="0"/>
                  <a:t>Question 2</a:t>
                </a:r>
                <a:r>
                  <a:rPr lang="en-AU" sz="2400" dirty="0" smtClean="0"/>
                  <a:t>: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1" i="1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AU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0.5,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0.1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0.3, 0.2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 smtClean="0"/>
                  <a:t> and 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AU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(7)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=(3, 4, 2, 2, 3, …)</m:t>
                    </m:r>
                  </m:oMath>
                </a14:m>
                <a:r>
                  <a:rPr lang="en-AU" sz="2400" dirty="0" smtClean="0"/>
                  <a:t>, what are the resulting estimates after relabelling?  </a:t>
                </a:r>
                <a:r>
                  <a:rPr lang="en-AU" sz="2400" dirty="0" smtClean="0">
                    <a:solidFill>
                      <a:schemeClr val="tx1"/>
                    </a:solidFill>
                  </a:rPr>
                  <a:t>Recall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(7)</m:t>
                        </m:r>
                      </m:sup>
                    </m:sSup>
                    <m:r>
                      <a:rPr lang="en-A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=(3, 1, 4, 2)</m:t>
                    </m:r>
                  </m:oMath>
                </a14:m>
                <a:r>
                  <a:rPr lang="en-AU" sz="24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:r>
                  <a:rPr lang="en-AU" sz="2000" b="1" dirty="0" smtClean="0"/>
                  <a:t>Hint</a:t>
                </a:r>
                <a:r>
                  <a:rPr lang="en-AU" sz="2000" dirty="0" smtClean="0"/>
                  <a:t>:	</a:t>
                </a:r>
                <a:r>
                  <a:rPr lang="en-AU" sz="2000" dirty="0"/>
                  <a:t>Permuting: 	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en-AU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A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A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AU" sz="2000" dirty="0"/>
              </a:p>
              <a:p>
                <a:pPr marL="0" indent="0">
                  <a:buNone/>
                </a:pPr>
                <a:r>
                  <a:rPr lang="en-AU" sz="2000" dirty="0" smtClean="0"/>
                  <a:t>		Relabelling</a:t>
                </a:r>
                <a:r>
                  <a:rPr lang="en-AU" sz="2000" dirty="0"/>
                  <a:t>:	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𝓏</m:t>
                            </m:r>
                          </m:e>
                          <m:sub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𝓏</m:t>
                            </m:r>
                          </m:e>
                          <m:sub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𝓏</m:t>
                            </m:r>
                          </m:e>
                          <m:sub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AU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A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𝓏</m:t>
                                </m:r>
                              </m:e>
                              <m:sub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A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𝓏</m:t>
                                </m:r>
                              </m:e>
                              <m:sub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A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𝓏</m:t>
                                </m:r>
                              </m:e>
                              <m:sub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n-AU" sz="2000" dirty="0"/>
              </a:p>
              <a:p>
                <a:pPr marL="400050" lvl="1" indent="0">
                  <a:buNone/>
                </a:pPr>
                <a:endParaRPr lang="en-AU" sz="80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AU" sz="2000" b="1" dirty="0" smtClean="0">
                    <a:solidFill>
                      <a:srgbClr val="008000"/>
                    </a:solidFill>
                  </a:rPr>
                  <a:t>Answer</a:t>
                </a:r>
                <a:r>
                  <a:rPr lang="en-AU" sz="2000" dirty="0" smtClean="0">
                    <a:solidFill>
                      <a:srgbClr val="008000"/>
                    </a:solidFill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000" b="1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1" i="1">
                            <a:solidFill>
                              <a:srgbClr val="008000"/>
                            </a:solidFill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AU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(7)</m:t>
                        </m:r>
                      </m:sup>
                    </m:sSup>
                    <m:r>
                      <a:rPr lang="en-AU" sz="2000" b="1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:=</m:t>
                    </m:r>
                    <m:sSup>
                      <m:sSupPr>
                        <m:ctrlPr>
                          <a:rPr lang="en-AU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d>
                          <m:dPr>
                            <m:ctrlPr>
                              <a:rPr lang="en-AU" sz="20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AU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0.5, 0.1, 0.3, 0.2</m:t>
                        </m:r>
                      </m:e>
                    </m:d>
                  </m:oMath>
                </a14:m>
                <a:endParaRPr lang="en-AU" sz="2000" i="1" dirty="0" smtClean="0">
                  <a:solidFill>
                    <a:srgbClr val="008000"/>
                  </a:solidFill>
                  <a:latin typeface="Cambria Math" panose="02040503050406030204" pitchFamily="18" charset="0"/>
                </a:endParaRPr>
              </a:p>
              <a:p>
                <a:pPr marL="0" lvl="1" indent="0">
                  <a:spcAft>
                    <a:spcPts val="1200"/>
                  </a:spcAft>
                  <a:buNone/>
                  <a:tabLst>
                    <a:tab pos="2239963" algn="l"/>
                  </a:tabLst>
                </a:pPr>
                <a:r>
                  <a:rPr lang="en-AU" sz="2000" b="1" dirty="0" smtClean="0">
                    <a:solidFill>
                      <a:srgbClr val="008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AU" sz="2000" b="1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sz="2000" dirty="0">
                    <a:solidFill>
                      <a:srgbClr val="008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0.3, 0.5, 0.2, 0.1</m:t>
                        </m:r>
                      </m:e>
                    </m:d>
                  </m:oMath>
                </a14:m>
                <a:endParaRPr lang="en-AU" sz="2000" i="1" dirty="0" smtClean="0">
                  <a:solidFill>
                    <a:srgbClr val="008000"/>
                  </a:solidFill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  <a:tabLst>
                    <a:tab pos="1652588" algn="l"/>
                  </a:tabLst>
                </a:pPr>
                <a:r>
                  <a:rPr lang="en-AU" sz="2000" b="1" dirty="0" smtClean="0">
                    <a:solidFill>
                      <a:srgbClr val="008000"/>
                    </a:solidFill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000" b="1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1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AU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(7)</m:t>
                        </m:r>
                      </m:sup>
                    </m:sSup>
                    <m:r>
                      <a:rPr lang="en-AU" sz="2000" b="1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:=</m:t>
                    </m:r>
                    <m:sSup>
                      <m:sSupPr>
                        <m:ctrlPr>
                          <a:rPr lang="en-AU" sz="2000" b="1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000" b="1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sz="20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sz="20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AU" sz="2000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2000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en-AU" sz="2000" b="1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000" b="1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AU" sz="20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(3, 4, 2, 2, 3, …)</m:t>
                    </m:r>
                  </m:oMath>
                </a14:m>
                <a:endParaRPr lang="en-AU" sz="2000" dirty="0">
                  <a:solidFill>
                    <a:srgbClr val="008000"/>
                  </a:solidFill>
                </a:endParaRPr>
              </a:p>
              <a:p>
                <a:pPr marL="0" indent="0">
                  <a:buNone/>
                  <a:tabLst>
                    <a:tab pos="2155825" algn="l"/>
                  </a:tabLst>
                </a:pPr>
                <a:r>
                  <a:rPr lang="en-AU" sz="2000" b="1" dirty="0" smtClean="0">
                    <a:solidFill>
                      <a:srgbClr val="008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AU" sz="2000" b="1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sz="2000" dirty="0">
                    <a:solidFill>
                      <a:srgbClr val="008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AU" sz="20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AU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sSub>
                          <m:sSubPr>
                            <m:ctrlPr>
                              <a:rPr lang="en-AU" sz="20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0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𝓏</m:t>
                            </m:r>
                          </m:e>
                          <m:sub>
                            <m:r>
                              <a:rPr lang="en-AU" sz="20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AU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AU" sz="20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AU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sSub>
                          <m:sSubPr>
                            <m:ctrlPr>
                              <a:rPr lang="en-AU" sz="20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0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𝓏</m:t>
                            </m:r>
                          </m:e>
                          <m:sub>
                            <m:r>
                              <a:rPr lang="en-AU" sz="20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en-AU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AU" sz="20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AU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sSub>
                          <m:sSubPr>
                            <m:ctrlPr>
                              <a:rPr lang="en-AU" sz="20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0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𝓏</m:t>
                            </m:r>
                          </m:e>
                          <m:sub>
                            <m:r>
                              <a:rPr lang="en-AU" sz="20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  <m:sup>
                        <m:r>
                          <a:rPr lang="en-AU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AU" sz="20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AU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sSub>
                          <m:sSubPr>
                            <m:ctrlPr>
                              <a:rPr lang="en-AU" sz="20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0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𝓏</m:t>
                            </m:r>
                          </m:e>
                          <m:sub>
                            <m:r>
                              <a:rPr lang="en-AU" sz="20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b>
                      <m:sup>
                        <m:r>
                          <a:rPr lang="en-AU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AU" sz="20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AU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sSub>
                          <m:sSubPr>
                            <m:ctrlPr>
                              <a:rPr lang="en-AU" sz="20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0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𝓏</m:t>
                            </m:r>
                          </m:e>
                          <m:sub>
                            <m:r>
                              <a:rPr lang="en-AU" sz="20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sub>
                      <m:sup>
                        <m:r>
                          <a:rPr lang="en-AU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AU" sz="20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,…)</m:t>
                    </m:r>
                  </m:oMath>
                </a14:m>
                <a:endParaRPr lang="en-AU" sz="2000" dirty="0">
                  <a:solidFill>
                    <a:srgbClr val="008000"/>
                  </a:solidFill>
                </a:endParaRPr>
              </a:p>
              <a:p>
                <a:pPr marL="0" indent="0">
                  <a:buNone/>
                  <a:tabLst>
                    <a:tab pos="2155825" algn="l"/>
                  </a:tabLst>
                </a:pPr>
                <a:r>
                  <a:rPr lang="en-AU" sz="2000" b="1" dirty="0" smtClean="0">
                    <a:solidFill>
                      <a:srgbClr val="008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AU" sz="2000" b="1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sz="2000" dirty="0">
                    <a:solidFill>
                      <a:srgbClr val="008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AU" sz="20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AU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AU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AU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AU" sz="20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AU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AU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AU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AU" sz="20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AU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AU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AU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AU" sz="20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AU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AU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AU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AU" sz="20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AU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AU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AU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AU" sz="20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,…)</m:t>
                    </m:r>
                  </m:oMath>
                </a14:m>
                <a:endParaRPr lang="en-AU" sz="2000" dirty="0">
                  <a:solidFill>
                    <a:srgbClr val="008000"/>
                  </a:solidFill>
                </a:endParaRPr>
              </a:p>
              <a:p>
                <a:pPr marL="0" indent="0">
                  <a:buNone/>
                  <a:tabLst>
                    <a:tab pos="2155825" algn="l"/>
                  </a:tabLst>
                </a:pPr>
                <a:r>
                  <a:rPr lang="en-AU" sz="2000" b="1" dirty="0" smtClean="0">
                    <a:solidFill>
                      <a:srgbClr val="008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AU" sz="2000" b="1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sz="2000" dirty="0">
                    <a:solidFill>
                      <a:srgbClr val="008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AU" sz="20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(1, 3, 4, 4, 1,…)</m:t>
                    </m:r>
                  </m:oMath>
                </a14:m>
                <a:endParaRPr lang="en-AU" sz="2000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61999"/>
                <a:ext cx="8229600" cy="5715001"/>
              </a:xfrm>
              <a:prstGeom prst="rect">
                <a:avLst/>
              </a:prstGeom>
              <a:blipFill rotWithShape="0">
                <a:blip r:embed="rId3"/>
                <a:stretch>
                  <a:fillRect l="-963" t="-853" r="-1481" b="-21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41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9626</TotalTime>
  <Words>431</Words>
  <Application>Microsoft Office PowerPoint</Application>
  <PresentationFormat>On-screen Show (4:3)</PresentationFormat>
  <Paragraphs>131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Vijaya</vt:lpstr>
      <vt:lpstr>Office Theme</vt:lpstr>
      <vt:lpstr>PowerPoint Presentation</vt:lpstr>
      <vt:lpstr>Introduction</vt:lpstr>
      <vt:lpstr>Introduction</vt:lpstr>
      <vt:lpstr>Introduction</vt:lpstr>
      <vt:lpstr>Introduction</vt:lpstr>
      <vt:lpstr>Introduction</vt:lpstr>
      <vt:lpstr>Example</vt:lpstr>
      <vt:lpstr>Exercises</vt:lpstr>
      <vt:lpstr>Exercises</vt:lpstr>
      <vt:lpstr>Exercises</vt:lpstr>
      <vt:lpstr>Exercises</vt:lpstr>
      <vt:lpstr>Comparison of Relabelling Algorithms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Earl Duncan</dc:creator>
  <cp:lastModifiedBy>Earl Duncan</cp:lastModifiedBy>
  <cp:revision>857</cp:revision>
  <dcterms:created xsi:type="dcterms:W3CDTF">2006-08-16T00:00:00Z</dcterms:created>
  <dcterms:modified xsi:type="dcterms:W3CDTF">2017-07-14T00:11:16Z</dcterms:modified>
</cp:coreProperties>
</file>