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80194719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80194719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80194719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8019471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801947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801947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8019471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8019471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0194719c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80194719c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80194719c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80194719c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8019471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8019471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888175" y="2456600"/>
            <a:ext cx="3067200" cy="1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rgbClr val="000000"/>
                </a:solidFill>
              </a:rPr>
              <a:t>Project Team 2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chemeClr val="dk1"/>
                </a:solidFill>
              </a:rPr>
              <a:t>Alisa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chemeClr val="dk1"/>
                </a:solidFill>
              </a:rPr>
              <a:t>Federico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chemeClr val="dk1"/>
                </a:solidFill>
              </a:rPr>
              <a:t>Benedikt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chemeClr val="dk1"/>
                </a:solidFill>
              </a:rPr>
              <a:t> Kalpana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400">
                <a:solidFill>
                  <a:schemeClr val="dk1"/>
                </a:solidFill>
              </a:rPr>
              <a:t>Mohammed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it" sz="1400">
                <a:solidFill>
                  <a:schemeClr val="dk1"/>
                </a:solidFill>
              </a:rPr>
              <a:t>Cyrus</a:t>
            </a:r>
            <a:endParaRPr b="1" sz="14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03525" y="401325"/>
            <a:ext cx="8281200" cy="15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FF9900"/>
                </a:solidFill>
              </a:rPr>
              <a:t>Recommendation </a:t>
            </a:r>
            <a:endParaRPr b="1" u="sng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>
                <a:solidFill>
                  <a:srgbClr val="FF9900"/>
                </a:solidFill>
              </a:rPr>
              <a:t>for Magist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88625" y="2056400"/>
            <a:ext cx="12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realised by: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5" y="28300"/>
            <a:ext cx="8520600" cy="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 u="sng">
                <a:solidFill>
                  <a:schemeClr val="accent1"/>
                </a:solidFill>
              </a:rPr>
              <a:t>Table of content:</a:t>
            </a:r>
            <a:endParaRPr b="1" sz="1400" u="sng"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87225" y="788650"/>
            <a:ext cx="67518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it" sz="9600">
                <a:solidFill>
                  <a:schemeClr val="dk1"/>
                </a:solidFill>
              </a:rPr>
              <a:t>Eniac’s Scope and Strategy</a:t>
            </a:r>
            <a:endParaRPr sz="9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it" sz="9600">
                <a:solidFill>
                  <a:schemeClr val="dk1"/>
                </a:solidFill>
              </a:rPr>
              <a:t>Factors considered for Business analysis: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9600">
                <a:solidFill>
                  <a:schemeClr val="dk1"/>
                </a:solidFill>
              </a:rPr>
              <a:t>In relation to the products</a:t>
            </a:r>
            <a:endParaRPr sz="9600">
              <a:solidFill>
                <a:schemeClr val="dk1"/>
              </a:solidFill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9600">
                <a:solidFill>
                  <a:schemeClr val="dk1"/>
                </a:solidFill>
              </a:rPr>
              <a:t>In relation to the delivery time</a:t>
            </a:r>
            <a:endParaRPr sz="9600">
              <a:solidFill>
                <a:schemeClr val="dk1"/>
              </a:solidFill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9600">
                <a:solidFill>
                  <a:schemeClr val="dk1"/>
                </a:solidFill>
              </a:rPr>
              <a:t>In relation to the sellers</a:t>
            </a:r>
            <a:endParaRPr sz="9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it" sz="9600">
                <a:solidFill>
                  <a:schemeClr val="dk1"/>
                </a:solidFill>
              </a:rPr>
              <a:t>Conclusion</a:t>
            </a:r>
            <a:endParaRPr sz="9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47125" y="1071375"/>
            <a:ext cx="75909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it" sz="2400">
                <a:solidFill>
                  <a:schemeClr val="dk1"/>
                </a:solidFill>
              </a:rPr>
              <a:t>Eniac wants to enter the brazilian market and looks for a </a:t>
            </a:r>
            <a:r>
              <a:rPr lang="it" sz="2400">
                <a:solidFill>
                  <a:schemeClr val="dk1"/>
                </a:solidFill>
              </a:rPr>
              <a:t>platform</a:t>
            </a:r>
            <a:r>
              <a:rPr lang="it" sz="2400">
                <a:solidFill>
                  <a:schemeClr val="dk1"/>
                </a:solidFill>
              </a:rPr>
              <a:t> to sell from.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it" sz="2400">
                <a:solidFill>
                  <a:schemeClr val="dk1"/>
                </a:solidFill>
              </a:rPr>
              <a:t>We are analysing the Magist business data to give a founded recommendation if Eniac should work with magist.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3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b="1" lang="it" u="sng">
                <a:solidFill>
                  <a:schemeClr val="accent1"/>
                </a:solidFill>
              </a:rPr>
              <a:t>Eniac’s Scope and Strategy:</a:t>
            </a:r>
            <a:endParaRPr b="1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11156" l="24635" r="16171" t="8171"/>
          <a:stretch/>
        </p:blipFill>
        <p:spPr>
          <a:xfrm>
            <a:off x="6111725" y="1673175"/>
            <a:ext cx="2936475" cy="32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5725" y="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b="1" lang="it" u="sng">
                <a:solidFill>
                  <a:schemeClr val="accent1"/>
                </a:solidFill>
              </a:rPr>
              <a:t> Products under Tech Category:</a:t>
            </a:r>
            <a:endParaRPr b="1" u="sng">
              <a:solidFill>
                <a:schemeClr val="accen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50" y="1967300"/>
            <a:ext cx="5935777" cy="29449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98450" y="576800"/>
            <a:ext cx="790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Magist is not really a Apple tech platform.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only 12% of sales being tech products.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that is backed up by the number of products and sellers in the tech categories, which both are a minority.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-90075"/>
            <a:ext cx="463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b="1" lang="it" u="sng">
                <a:solidFill>
                  <a:schemeClr val="accent1"/>
                </a:solidFill>
              </a:rPr>
              <a:t>Average D</a:t>
            </a:r>
            <a:r>
              <a:rPr b="1" lang="it" u="sng">
                <a:solidFill>
                  <a:schemeClr val="accent1"/>
                </a:solidFill>
              </a:rPr>
              <a:t>elivery Time &amp; Review Score:</a:t>
            </a:r>
            <a:r>
              <a:rPr lang="it" sz="2400" u="sng">
                <a:solidFill>
                  <a:schemeClr val="dk2"/>
                </a:solidFill>
              </a:rPr>
              <a:t> </a:t>
            </a:r>
            <a:endParaRPr sz="24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" y="1290800"/>
            <a:ext cx="8799824" cy="33321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67725" y="459500"/>
            <a:ext cx="79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Shipping times and quality of service keep an acceptable performance in stress periods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Review scores are const</a:t>
            </a:r>
            <a:r>
              <a:rPr lang="it">
                <a:solidFill>
                  <a:schemeClr val="dk1"/>
                </a:solidFill>
              </a:rPr>
              <a:t>a</a:t>
            </a:r>
            <a:r>
              <a:rPr lang="it">
                <a:solidFill>
                  <a:schemeClr val="dk1"/>
                </a:solidFill>
              </a:rPr>
              <a:t>ntly above </a:t>
            </a:r>
            <a:r>
              <a:rPr lang="it">
                <a:solidFill>
                  <a:schemeClr val="dk1"/>
                </a:solidFill>
              </a:rPr>
              <a:t>4 of 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5" y="1627250"/>
            <a:ext cx="7965401" cy="27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0" y="0"/>
            <a:ext cx="44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b="1" lang="it" u="sng">
                <a:solidFill>
                  <a:schemeClr val="accent1"/>
                </a:solidFill>
              </a:rPr>
              <a:t>S</a:t>
            </a:r>
            <a:r>
              <a:rPr b="1" lang="it" u="sng">
                <a:solidFill>
                  <a:schemeClr val="accent1"/>
                </a:solidFill>
              </a:rPr>
              <a:t>ellers, Sales and Revenue:</a:t>
            </a:r>
            <a:endParaRPr b="1" u="sng">
              <a:solidFill>
                <a:schemeClr val="accent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87075" y="598075"/>
            <a:ext cx="801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Sellers are gradually increasing, tech sellers remain marginal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Revenue for sellers is in a downtrend since Q3 of 2017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b="1" lang="it" sz="1550" u="sng">
                <a:solidFill>
                  <a:schemeClr val="accent1"/>
                </a:solidFill>
              </a:rPr>
              <a:t>Our recommendation:</a:t>
            </a:r>
            <a:r>
              <a:rPr lang="it" sz="1550">
                <a:solidFill>
                  <a:schemeClr val="accent1"/>
                </a:solidFill>
              </a:rPr>
              <a:t> </a:t>
            </a:r>
            <a:endParaRPr sz="15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73625" y="1546088"/>
            <a:ext cx="35568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Decrease / stag</a:t>
            </a:r>
            <a:r>
              <a:rPr lang="it" sz="1300">
                <a:solidFill>
                  <a:schemeClr val="dk1"/>
                </a:solidFill>
              </a:rPr>
              <a:t>n</a:t>
            </a:r>
            <a:r>
              <a:rPr lang="it" sz="1300">
                <a:solidFill>
                  <a:schemeClr val="dk1"/>
                </a:solidFill>
              </a:rPr>
              <a:t>ation in purchases, c</a:t>
            </a:r>
            <a:r>
              <a:rPr lang="it" sz="1300">
                <a:solidFill>
                  <a:schemeClr val="dk1"/>
                </a:solidFill>
              </a:rPr>
              <a:t>ustomer count &amp; sellers not promising.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Tech Category products are marginal in Magist portfolio and perspective doesn’t look different.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Average tech-product-price is  also less than average product price of ENIAC 540€.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We miss critical data like products specs,  exact categories, as well as income.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Data Snapshot it to small for a final conclusion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16072" t="0"/>
          <a:stretch/>
        </p:blipFill>
        <p:spPr>
          <a:xfrm>
            <a:off x="4429550" y="621625"/>
            <a:ext cx="4159250" cy="37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53525" y="621625"/>
            <a:ext cx="3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it" u="sng">
                <a:solidFill>
                  <a:srgbClr val="FF0000"/>
                </a:solidFill>
              </a:rPr>
              <a:t>Dont go for Magist.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53525" y="1206850"/>
            <a:ext cx="30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Reasons for rejection: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13196" l="2562" r="0" t="1061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