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19" autoAdjust="0"/>
  </p:normalViewPr>
  <p:slideViewPr>
    <p:cSldViewPr snapToGrid="0">
      <p:cViewPr varScale="1">
        <p:scale>
          <a:sx n="71" d="100"/>
          <a:sy n="71" d="100"/>
        </p:scale>
        <p:origin x="425" y="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08-Sep-20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08-Sep-20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08-Sep-20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08-Sep-20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08-Sep-20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08-Sep-20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08-Sep-20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08-Sep-20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08-Sep-20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08-Sep-20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 Central Europe investment opportunity analysis between Warsaw and Budapest</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77500" lnSpcReduction="20000"/>
          </a:bodyPr>
          <a:lstStyle/>
          <a:p>
            <a:pPr>
              <a:spcAft>
                <a:spcPts val="6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Federico Noverano </a:t>
            </a:r>
          </a:p>
          <a:p>
            <a:pPr>
              <a:spcAft>
                <a:spcPts val="600"/>
              </a:spcAft>
            </a:pPr>
            <a:r>
              <a:rPr lang="en-US" sz="18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September 7, 2020</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0A9BB-84FE-4311-899F-EBDEC9952013}"/>
              </a:ext>
            </a:extLst>
          </p:cNvPr>
          <p:cNvSpPr>
            <a:spLocks noGrp="1"/>
          </p:cNvSpPr>
          <p:nvPr>
            <p:ph type="title"/>
          </p:nvPr>
        </p:nvSpPr>
        <p:spPr/>
        <p:txBody>
          <a:bodyPr/>
          <a:lstStyle/>
          <a:p>
            <a:r>
              <a:rPr lang="en-US" dirty="0"/>
              <a:t>Warsaw and Budapest comparison</a:t>
            </a:r>
          </a:p>
        </p:txBody>
      </p:sp>
      <p:sp>
        <p:nvSpPr>
          <p:cNvPr id="3" name="Content Placeholder 2">
            <a:extLst>
              <a:ext uri="{FF2B5EF4-FFF2-40B4-BE49-F238E27FC236}">
                <a16:creationId xmlns:a16="http://schemas.microsoft.com/office/drawing/2014/main" id="{235ACB00-E58F-49C6-B821-990CC3F40D39}"/>
              </a:ext>
            </a:extLst>
          </p:cNvPr>
          <p:cNvSpPr>
            <a:spLocks noGrp="1"/>
          </p:cNvSpPr>
          <p:nvPr>
            <p:ph idx="1"/>
          </p:nvPr>
        </p:nvSpPr>
        <p:spPr>
          <a:xfrm>
            <a:off x="873162" y="2103120"/>
            <a:ext cx="4000052" cy="3849624"/>
          </a:xfrm>
        </p:spPr>
        <p:txBody>
          <a:bodyPr/>
          <a:lstStyle/>
          <a:p>
            <a:r>
              <a:rPr lang="en-US" dirty="0"/>
              <a:t>After performing a 4 class </a:t>
            </a:r>
            <a:r>
              <a:rPr lang="en-US" dirty="0" err="1"/>
              <a:t>clutering</a:t>
            </a:r>
            <a:r>
              <a:rPr lang="en-US" dirty="0"/>
              <a:t> with districts venues from both cities we have been able to identify what districts of Budapest are more similar to Warsaw ones </a:t>
            </a:r>
          </a:p>
        </p:txBody>
      </p:sp>
      <p:pic>
        <p:nvPicPr>
          <p:cNvPr id="8" name="Picture 7">
            <a:extLst>
              <a:ext uri="{FF2B5EF4-FFF2-40B4-BE49-F238E27FC236}">
                <a16:creationId xmlns:a16="http://schemas.microsoft.com/office/drawing/2014/main" id="{E4A11ACC-FE11-4CE6-A0E2-534FA3E9098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9572" y="3622051"/>
            <a:ext cx="3236623" cy="2500301"/>
          </a:xfrm>
          <a:prstGeom prst="rect">
            <a:avLst/>
          </a:prstGeom>
          <a:noFill/>
          <a:ln>
            <a:noFill/>
          </a:ln>
        </p:spPr>
      </p:pic>
      <p:sp>
        <p:nvSpPr>
          <p:cNvPr id="12" name="Content Placeholder 2">
            <a:extLst>
              <a:ext uri="{FF2B5EF4-FFF2-40B4-BE49-F238E27FC236}">
                <a16:creationId xmlns:a16="http://schemas.microsoft.com/office/drawing/2014/main" id="{2EE5FEDE-A285-41B2-99E6-D1C6AAED7DBF}"/>
              </a:ext>
            </a:extLst>
          </p:cNvPr>
          <p:cNvSpPr txBox="1">
            <a:spLocks/>
          </p:cNvSpPr>
          <p:nvPr/>
        </p:nvSpPr>
        <p:spPr>
          <a:xfrm>
            <a:off x="5882639" y="2148836"/>
            <a:ext cx="5004099" cy="384962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Looking at previous clustering and joint clustering outcomes we can see that the most promising areas from Budapest are the ones which are clustered together with the Warsaw districts previously assigned to the richest Warsaw cluster </a:t>
            </a:r>
          </a:p>
        </p:txBody>
      </p:sp>
      <p:sp>
        <p:nvSpPr>
          <p:cNvPr id="13" name="Rectangle 12">
            <a:extLst>
              <a:ext uri="{FF2B5EF4-FFF2-40B4-BE49-F238E27FC236}">
                <a16:creationId xmlns:a16="http://schemas.microsoft.com/office/drawing/2014/main" id="{5ACC90D7-4CE3-496F-92CF-1CAF4981D010}"/>
              </a:ext>
            </a:extLst>
          </p:cNvPr>
          <p:cNvSpPr/>
          <p:nvPr/>
        </p:nvSpPr>
        <p:spPr>
          <a:xfrm>
            <a:off x="3243431" y="4609653"/>
            <a:ext cx="1108037" cy="500230"/>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A279E542-BC0A-4B88-AE87-6B6CDAA22722}"/>
              </a:ext>
            </a:extLst>
          </p:cNvPr>
          <p:cNvSpPr/>
          <p:nvPr/>
        </p:nvSpPr>
        <p:spPr>
          <a:xfrm>
            <a:off x="3227294" y="5171914"/>
            <a:ext cx="1108037" cy="270735"/>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D0E4D2DC-F7AA-4A1C-BD69-3B0A8120C2F7}"/>
              </a:ext>
            </a:extLst>
          </p:cNvPr>
          <p:cNvSpPr/>
          <p:nvPr/>
        </p:nvSpPr>
        <p:spPr>
          <a:xfrm>
            <a:off x="3239843" y="5727725"/>
            <a:ext cx="1108037" cy="270735"/>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9DFDB5B6-3092-49D4-9BA6-1AEAB1802811}"/>
              </a:ext>
            </a:extLst>
          </p:cNvPr>
          <p:cNvCxnSpPr>
            <a:cxnSpLocks/>
          </p:cNvCxnSpPr>
          <p:nvPr/>
        </p:nvCxnSpPr>
        <p:spPr>
          <a:xfrm>
            <a:off x="3238050" y="4437531"/>
            <a:ext cx="1075947"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6F1CFE62-F0E4-4762-B2F1-9FABBD80355E}"/>
              </a:ext>
            </a:extLst>
          </p:cNvPr>
          <p:cNvCxnSpPr>
            <a:cxnSpLocks/>
          </p:cNvCxnSpPr>
          <p:nvPr/>
        </p:nvCxnSpPr>
        <p:spPr>
          <a:xfrm>
            <a:off x="3227294" y="5585014"/>
            <a:ext cx="1075947" cy="0"/>
          </a:xfrm>
          <a:prstGeom prst="line">
            <a:avLst/>
          </a:prstGeom>
          <a:ln w="28575"/>
        </p:spPr>
        <p:style>
          <a:lnRef idx="1">
            <a:schemeClr val="dk1"/>
          </a:lnRef>
          <a:fillRef idx="0">
            <a:schemeClr val="dk1"/>
          </a:fillRef>
          <a:effectRef idx="0">
            <a:schemeClr val="dk1"/>
          </a:effectRef>
          <a:fontRef idx="minor">
            <a:schemeClr val="tx1"/>
          </a:fontRef>
        </p:style>
      </p:cxnSp>
      <p:pic>
        <p:nvPicPr>
          <p:cNvPr id="24" name="Picture 23">
            <a:extLst>
              <a:ext uri="{FF2B5EF4-FFF2-40B4-BE49-F238E27FC236}">
                <a16:creationId xmlns:a16="http://schemas.microsoft.com/office/drawing/2014/main" id="{A879A606-AD7C-497C-B073-7B63151519D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76367" y="3665824"/>
            <a:ext cx="4616641" cy="2387887"/>
          </a:xfrm>
          <a:prstGeom prst="rect">
            <a:avLst/>
          </a:prstGeom>
          <a:noFill/>
          <a:ln>
            <a:noFill/>
          </a:ln>
        </p:spPr>
      </p:pic>
    </p:spTree>
    <p:extLst>
      <p:ext uri="{BB962C8B-B14F-4D97-AF65-F5344CB8AC3E}">
        <p14:creationId xmlns:p14="http://schemas.microsoft.com/office/powerpoint/2010/main" val="3912074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D92E7-7F25-4AA0-B27D-3043325A16B1}"/>
              </a:ext>
            </a:extLst>
          </p:cNvPr>
          <p:cNvSpPr>
            <a:spLocks noGrp="1"/>
          </p:cNvSpPr>
          <p:nvPr>
            <p:ph type="title"/>
          </p:nvPr>
        </p:nvSpPr>
        <p:spPr/>
        <p:txBody>
          <a:bodyPr/>
          <a:lstStyle/>
          <a:p>
            <a:r>
              <a:rPr lang="en-US" dirty="0"/>
              <a:t>Results summary</a:t>
            </a:r>
          </a:p>
        </p:txBody>
      </p:sp>
      <p:sp>
        <p:nvSpPr>
          <p:cNvPr id="3" name="Content Placeholder 2">
            <a:extLst>
              <a:ext uri="{FF2B5EF4-FFF2-40B4-BE49-F238E27FC236}">
                <a16:creationId xmlns:a16="http://schemas.microsoft.com/office/drawing/2014/main" id="{A48A0F6D-EA09-4515-9386-A0DD7EFC50FA}"/>
              </a:ext>
            </a:extLst>
          </p:cNvPr>
          <p:cNvSpPr>
            <a:spLocks noGrp="1"/>
          </p:cNvSpPr>
          <p:nvPr>
            <p:ph idx="1"/>
          </p:nvPr>
        </p:nvSpPr>
        <p:spPr/>
        <p:txBody>
          <a:bodyPr>
            <a:normAutofit lnSpcReduction="10000"/>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Based on the initial data collected, the geographical and venue analysis of Warsaw and Budapest confirm some nice similarity among the two cities:</a:t>
            </a:r>
          </a:p>
          <a:p>
            <a:pPr marL="342900" lvl="0" indent="-342900">
              <a:lnSpc>
                <a:spcPct val="107000"/>
              </a:lnSpc>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 large set of venues of different kind</a:t>
            </a:r>
          </a:p>
          <a:p>
            <a:pPr marL="342900" lvl="0" indent="-342900">
              <a:lnSpc>
                <a:spcPct val="107000"/>
              </a:lnSpc>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 concentration of wealth in the central area and similar type of attractions</a:t>
            </a:r>
          </a:p>
          <a:p>
            <a:pPr marL="342900" lvl="0" indent="-342900">
              <a:lnSpc>
                <a:spcPct val="107000"/>
              </a:lnSpc>
              <a:spcAft>
                <a:spcPts val="80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 pretty clear distinction between the city center/wealthier areas and areas which are more a kind of dormitory for low income people</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Given the identified similarity we are well encouraged to suggest our client to proceed with the investment in Budapest, furthermore the joint clustering exercise has identified which are the more promising area of Budapest to consider the opening of new restaurants given both their localization in the highest end of Budapest living as well as their similarity with Warsaw districts from cluster where the previous investment was successful.</a:t>
            </a:r>
          </a:p>
          <a:p>
            <a:endParaRPr lang="en-US" dirty="0"/>
          </a:p>
        </p:txBody>
      </p:sp>
    </p:spTree>
    <p:extLst>
      <p:ext uri="{BB962C8B-B14F-4D97-AF65-F5344CB8AC3E}">
        <p14:creationId xmlns:p14="http://schemas.microsoft.com/office/powerpoint/2010/main" val="2658780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DF8E2-065A-415B-A4AE-F577CEEFF9D7}"/>
              </a:ext>
            </a:extLst>
          </p:cNvPr>
          <p:cNvSpPr>
            <a:spLocks noGrp="1"/>
          </p:cNvSpPr>
          <p:nvPr>
            <p:ph type="title"/>
          </p:nvPr>
        </p:nvSpPr>
        <p:spPr/>
        <p:txBody>
          <a:bodyPr/>
          <a:lstStyle/>
          <a:p>
            <a:r>
              <a:rPr lang="en-US" dirty="0"/>
              <a:t>Conclusion and next steps</a:t>
            </a:r>
          </a:p>
        </p:txBody>
      </p:sp>
      <p:sp>
        <p:nvSpPr>
          <p:cNvPr id="3" name="Content Placeholder 2">
            <a:extLst>
              <a:ext uri="{FF2B5EF4-FFF2-40B4-BE49-F238E27FC236}">
                <a16:creationId xmlns:a16="http://schemas.microsoft.com/office/drawing/2014/main" id="{5470BF07-AB09-43C3-B027-9B78D09C8F3C}"/>
              </a:ext>
            </a:extLst>
          </p:cNvPr>
          <p:cNvSpPr>
            <a:spLocks noGrp="1"/>
          </p:cNvSpPr>
          <p:nvPr>
            <p:ph idx="1"/>
          </p:nvPr>
        </p:nvSpPr>
        <p:spPr/>
        <p:txBody>
          <a:bodyPr>
            <a:normAutofit fontScale="92500" lnSpcReduction="10000"/>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Based on the performed analysis we are going to recommend to proceed with the investment in opening a new set of restaurant in Budapest, however to fine tune the exact localizations starting from the shortlist of proposed districts we would suggest to perform additional statistical analysis, leveraging appropriate machine learning algorithms of the following kind of data:</a:t>
            </a:r>
          </a:p>
          <a:p>
            <a:pPr marL="342900" lvl="0" indent="-342900">
              <a:lnSpc>
                <a:spcPct val="107000"/>
              </a:lnSpc>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presence of people in the various areas at different time of the day</a:t>
            </a:r>
          </a:p>
          <a:p>
            <a:pPr marL="342900" lvl="0" indent="-342900">
              <a:lnSpc>
                <a:spcPct val="107000"/>
              </a:lnSpc>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more detailed analysis of target group being Hungarian residents, as well as foreigners (tourism in Budapest is definitely much more relevant than in Warsaw)</a:t>
            </a:r>
          </a:p>
          <a:p>
            <a:pPr marL="342900" lvl="0" indent="-342900">
              <a:lnSpc>
                <a:spcPct val="107000"/>
              </a:lnSpc>
              <a:spcAft>
                <a:spcPts val="80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analysis of economic growth in Hungary perspective in the longer term and comparison with similar data from Poland</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Is also worth suggesting some analysis of the political situation and monetary policy in Hungary in order to mitigate risks deriving from import/export regulation, currency fluctuation, legislation benefits or barriers from foreign investments.</a:t>
            </a:r>
          </a:p>
        </p:txBody>
      </p:sp>
    </p:spTree>
    <p:extLst>
      <p:ext uri="{BB962C8B-B14F-4D97-AF65-F5344CB8AC3E}">
        <p14:creationId xmlns:p14="http://schemas.microsoft.com/office/powerpoint/2010/main" val="3156516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6073C7-97C9-48BD-8983-5F17F11ED647}"/>
              </a:ext>
            </a:extLst>
          </p:cNvPr>
          <p:cNvSpPr>
            <a:spLocks noGrp="1"/>
          </p:cNvSpPr>
          <p:nvPr>
            <p:ph type="title"/>
          </p:nvPr>
        </p:nvSpPr>
        <p:spPr/>
        <p:txBody>
          <a:bodyPr/>
          <a:lstStyle/>
          <a:p>
            <a:r>
              <a:rPr lang="en-US" dirty="0"/>
              <a:t>Business context</a:t>
            </a:r>
          </a:p>
        </p:txBody>
      </p:sp>
      <p:pic>
        <p:nvPicPr>
          <p:cNvPr id="1026" name="Picture 2" descr="Goldman Sachs is hiring 250-300 mostly local people in Warsaw |  eFinancialCareers">
            <a:extLst>
              <a:ext uri="{FF2B5EF4-FFF2-40B4-BE49-F238E27FC236}">
                <a16:creationId xmlns:a16="http://schemas.microsoft.com/office/drawing/2014/main" id="{09755DC4-1962-4535-861F-4C176EE752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56" y="4054006"/>
            <a:ext cx="3567001" cy="23736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erché è questo il momento migliore per prenotare una vacanza a Budapest |  SiViaggia">
            <a:extLst>
              <a:ext uri="{FF2B5EF4-FFF2-40B4-BE49-F238E27FC236}">
                <a16:creationId xmlns:a16="http://schemas.microsoft.com/office/drawing/2014/main" id="{3ABCF410-5241-41BB-9454-94AD1AF4F2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568" y="4060448"/>
            <a:ext cx="4151188" cy="236723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11CC824-CE2D-4F1B-BE9B-7B6772E4F597}"/>
              </a:ext>
            </a:extLst>
          </p:cNvPr>
          <p:cNvSpPr txBox="1"/>
          <p:nvPr/>
        </p:nvSpPr>
        <p:spPr>
          <a:xfrm>
            <a:off x="1355463" y="4104044"/>
            <a:ext cx="1071127" cy="369332"/>
          </a:xfrm>
          <a:prstGeom prst="rect">
            <a:avLst/>
          </a:prstGeom>
          <a:noFill/>
        </p:spPr>
        <p:txBody>
          <a:bodyPr wrap="none" rtlCol="0">
            <a:spAutoFit/>
          </a:bodyPr>
          <a:lstStyle/>
          <a:p>
            <a:r>
              <a:rPr lang="en-US" b="1" i="1" dirty="0">
                <a:solidFill>
                  <a:schemeClr val="bg1"/>
                </a:solidFill>
              </a:rPr>
              <a:t>Warsaw</a:t>
            </a:r>
          </a:p>
        </p:txBody>
      </p:sp>
      <p:sp>
        <p:nvSpPr>
          <p:cNvPr id="7" name="TextBox 6">
            <a:extLst>
              <a:ext uri="{FF2B5EF4-FFF2-40B4-BE49-F238E27FC236}">
                <a16:creationId xmlns:a16="http://schemas.microsoft.com/office/drawing/2014/main" id="{1E4893E0-15B6-468C-AD65-9499234B913A}"/>
              </a:ext>
            </a:extLst>
          </p:cNvPr>
          <p:cNvSpPr txBox="1"/>
          <p:nvPr/>
        </p:nvSpPr>
        <p:spPr>
          <a:xfrm>
            <a:off x="7064188" y="4054009"/>
            <a:ext cx="1231427" cy="369332"/>
          </a:xfrm>
          <a:prstGeom prst="rect">
            <a:avLst/>
          </a:prstGeom>
          <a:noFill/>
        </p:spPr>
        <p:txBody>
          <a:bodyPr wrap="none" rtlCol="0">
            <a:spAutoFit/>
          </a:bodyPr>
          <a:lstStyle/>
          <a:p>
            <a:r>
              <a:rPr lang="en-US" b="1" i="1" dirty="0"/>
              <a:t>Budapest</a:t>
            </a:r>
          </a:p>
        </p:txBody>
      </p:sp>
      <p:sp>
        <p:nvSpPr>
          <p:cNvPr id="8" name="Arrow: Left-Right 7">
            <a:extLst>
              <a:ext uri="{FF2B5EF4-FFF2-40B4-BE49-F238E27FC236}">
                <a16:creationId xmlns:a16="http://schemas.microsoft.com/office/drawing/2014/main" id="{8313C099-40C8-4014-986B-7DB8E5589940}"/>
              </a:ext>
            </a:extLst>
          </p:cNvPr>
          <p:cNvSpPr/>
          <p:nvPr/>
        </p:nvSpPr>
        <p:spPr>
          <a:xfrm>
            <a:off x="5269984" y="5013063"/>
            <a:ext cx="1453545" cy="62394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AA030F1-797B-4BDD-97D7-2B5B268D5CC7}"/>
              </a:ext>
            </a:extLst>
          </p:cNvPr>
          <p:cNvSpPr txBox="1"/>
          <p:nvPr/>
        </p:nvSpPr>
        <p:spPr>
          <a:xfrm>
            <a:off x="1222785" y="1770767"/>
            <a:ext cx="9902415" cy="2031325"/>
          </a:xfrm>
          <a:prstGeom prst="rect">
            <a:avLst/>
          </a:prstGeom>
          <a:noFill/>
        </p:spPr>
        <p:txBody>
          <a:bodyPr wrap="square">
            <a:spAutoFit/>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Italian food chain owing 5 restaurants in Warsaw, very successful due to online marketing messages, link to blogs/internet influencers, fashion newspaper, efficient cost structure and an high pricing point. </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is the possibility to get both EU and local funding for investing in Hungary, launching five restaurants in Budapest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Ou</a:t>
            </a:r>
            <a:r>
              <a:rPr lang="en-US" dirty="0">
                <a:latin typeface="Calibri" panose="020F0502020204030204" pitchFamily="34" charset="0"/>
                <a:ea typeface="Calibri" panose="020F0502020204030204" pitchFamily="34" charset="0"/>
                <a:cs typeface="Times New Roman" panose="02020603050405020304" pitchFamily="18" charset="0"/>
              </a:rPr>
              <a:t>r company is requested to perform </a:t>
            </a:r>
            <a:r>
              <a:rPr lang="en-US" sz="1800" dirty="0">
                <a:effectLst/>
                <a:latin typeface="Calibri" panose="020F0502020204030204" pitchFamily="34" charset="0"/>
                <a:ea typeface="Calibri" panose="020F0502020204030204" pitchFamily="34" charset="0"/>
                <a:cs typeface="Times New Roman" panose="02020603050405020304" pitchFamily="18" charset="0"/>
              </a:rPr>
              <a:t>a similarity analysis between Warsaw and Budapest in terms of existing venues and distribution, to validate the idea</a:t>
            </a:r>
            <a:endParaRPr lang="en-US" dirty="0"/>
          </a:p>
        </p:txBody>
      </p:sp>
    </p:spTree>
    <p:extLst>
      <p:ext uri="{BB962C8B-B14F-4D97-AF65-F5344CB8AC3E}">
        <p14:creationId xmlns:p14="http://schemas.microsoft.com/office/powerpoint/2010/main" val="3502067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98E6E-E892-4515-A5D1-5C291566E099}"/>
              </a:ext>
            </a:extLst>
          </p:cNvPr>
          <p:cNvSpPr>
            <a:spLocks noGrp="1"/>
          </p:cNvSpPr>
          <p:nvPr>
            <p:ph type="title"/>
          </p:nvPr>
        </p:nvSpPr>
        <p:spPr/>
        <p:txBody>
          <a:bodyPr/>
          <a:lstStyle/>
          <a:p>
            <a:r>
              <a:rPr lang="en-US" dirty="0"/>
              <a:t>Methodology and tools</a:t>
            </a:r>
          </a:p>
        </p:txBody>
      </p:sp>
      <p:pic>
        <p:nvPicPr>
          <p:cNvPr id="2050" name="Picture 2" descr="Risultati immagini per foursquare">
            <a:extLst>
              <a:ext uri="{FF2B5EF4-FFF2-40B4-BE49-F238E27FC236}">
                <a16:creationId xmlns:a16="http://schemas.microsoft.com/office/drawing/2014/main" id="{67D99031-B352-4561-9606-411E7FBB554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78264" y="2400400"/>
            <a:ext cx="2714365" cy="13164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isultati immagini per python">
            <a:extLst>
              <a:ext uri="{FF2B5EF4-FFF2-40B4-BE49-F238E27FC236}">
                <a16:creationId xmlns:a16="http://schemas.microsoft.com/office/drawing/2014/main" id="{E0CD2F69-21BC-4C9F-AFF3-41F56A3D2C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569" b="23488"/>
          <a:stretch/>
        </p:blipFill>
        <p:spPr bwMode="auto">
          <a:xfrm>
            <a:off x="1500236" y="2014194"/>
            <a:ext cx="3039514" cy="87674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E868598-2E2A-42BB-B98B-D47F82E4343F}"/>
              </a:ext>
            </a:extLst>
          </p:cNvPr>
          <p:cNvPicPr>
            <a:picLocks noChangeAspect="1"/>
          </p:cNvPicPr>
          <p:nvPr/>
        </p:nvPicPr>
        <p:blipFill>
          <a:blip r:embed="rId4"/>
          <a:stretch>
            <a:fillRect/>
          </a:stretch>
        </p:blipFill>
        <p:spPr>
          <a:xfrm>
            <a:off x="5016052" y="1963612"/>
            <a:ext cx="3200745" cy="1657208"/>
          </a:xfrm>
          <a:prstGeom prst="rect">
            <a:avLst/>
          </a:prstGeom>
        </p:spPr>
      </p:pic>
      <p:pic>
        <p:nvPicPr>
          <p:cNvPr id="2056" name="Picture 8" descr="Scikit-learn i podstawy korzystania z algorytmów uczących - Thinking in code">
            <a:extLst>
              <a:ext uri="{FF2B5EF4-FFF2-40B4-BE49-F238E27FC236}">
                <a16:creationId xmlns:a16="http://schemas.microsoft.com/office/drawing/2014/main" id="{4B5B313B-2110-4E8D-9AD6-F0FB42E090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6937" y="4609794"/>
            <a:ext cx="3581400" cy="127635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isultati immagini per github logo">
            <a:extLst>
              <a:ext uri="{FF2B5EF4-FFF2-40B4-BE49-F238E27FC236}">
                <a16:creationId xmlns:a16="http://schemas.microsoft.com/office/drawing/2014/main" id="{5EF18158-C155-4E16-B334-F241940938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76335" y="4335475"/>
            <a:ext cx="135255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BM Cloud Pak for Data - Przegląd - Polska | IBM">
            <a:extLst>
              <a:ext uri="{FF2B5EF4-FFF2-40B4-BE49-F238E27FC236}">
                <a16:creationId xmlns:a16="http://schemas.microsoft.com/office/drawing/2014/main" id="{3108AB94-4E5C-4C90-B99E-91BAC335A04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74570" y="4116097"/>
            <a:ext cx="3429299" cy="18319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DDC4807-4071-4DBE-8519-9E5AC9213E78}"/>
              </a:ext>
            </a:extLst>
          </p:cNvPr>
          <p:cNvPicPr>
            <a:picLocks noChangeAspect="1"/>
          </p:cNvPicPr>
          <p:nvPr/>
        </p:nvPicPr>
        <p:blipFill>
          <a:blip r:embed="rId8"/>
          <a:stretch>
            <a:fillRect/>
          </a:stretch>
        </p:blipFill>
        <p:spPr>
          <a:xfrm>
            <a:off x="620419" y="3216736"/>
            <a:ext cx="3534259" cy="1000262"/>
          </a:xfrm>
          <a:prstGeom prst="rect">
            <a:avLst/>
          </a:prstGeom>
        </p:spPr>
      </p:pic>
    </p:spTree>
    <p:extLst>
      <p:ext uri="{BB962C8B-B14F-4D97-AF65-F5344CB8AC3E}">
        <p14:creationId xmlns:p14="http://schemas.microsoft.com/office/powerpoint/2010/main" val="2623810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D80E8-42C0-4366-BB1F-53BE9E517650}"/>
              </a:ext>
            </a:extLst>
          </p:cNvPr>
          <p:cNvSpPr>
            <a:spLocks noGrp="1"/>
          </p:cNvSpPr>
          <p:nvPr>
            <p:ph type="title"/>
          </p:nvPr>
        </p:nvSpPr>
        <p:spPr/>
        <p:txBody>
          <a:bodyPr/>
          <a:lstStyle/>
          <a:p>
            <a:r>
              <a:rPr lang="en-US" dirty="0"/>
              <a:t>Warsaw Data Summary</a:t>
            </a:r>
          </a:p>
        </p:txBody>
      </p:sp>
      <p:pic>
        <p:nvPicPr>
          <p:cNvPr id="8" name="Picture 7">
            <a:extLst>
              <a:ext uri="{FF2B5EF4-FFF2-40B4-BE49-F238E27FC236}">
                <a16:creationId xmlns:a16="http://schemas.microsoft.com/office/drawing/2014/main" id="{247267E3-995A-43E6-BE51-C1FFF3BEAA7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8767" y="1972388"/>
            <a:ext cx="2987825" cy="4124684"/>
          </a:xfrm>
          <a:prstGeom prst="rect">
            <a:avLst/>
          </a:prstGeom>
          <a:noFill/>
          <a:ln>
            <a:noFill/>
          </a:ln>
        </p:spPr>
      </p:pic>
      <p:pic>
        <p:nvPicPr>
          <p:cNvPr id="11" name="Picture 10">
            <a:extLst>
              <a:ext uri="{FF2B5EF4-FFF2-40B4-BE49-F238E27FC236}">
                <a16:creationId xmlns:a16="http://schemas.microsoft.com/office/drawing/2014/main" id="{2AB25787-C693-4D5D-A06C-95142AE7F3F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54066" y="2983791"/>
            <a:ext cx="4312024" cy="2972088"/>
          </a:xfrm>
          <a:prstGeom prst="rect">
            <a:avLst/>
          </a:prstGeom>
          <a:noFill/>
          <a:ln>
            <a:noFill/>
          </a:ln>
        </p:spPr>
      </p:pic>
      <p:sp>
        <p:nvSpPr>
          <p:cNvPr id="12" name="TextBox 11">
            <a:extLst>
              <a:ext uri="{FF2B5EF4-FFF2-40B4-BE49-F238E27FC236}">
                <a16:creationId xmlns:a16="http://schemas.microsoft.com/office/drawing/2014/main" id="{1B9DE504-7BAF-4159-BE23-4ED390C0EA96}"/>
              </a:ext>
            </a:extLst>
          </p:cNvPr>
          <p:cNvSpPr txBox="1"/>
          <p:nvPr/>
        </p:nvSpPr>
        <p:spPr>
          <a:xfrm>
            <a:off x="4857764" y="2130347"/>
            <a:ext cx="6328209" cy="646331"/>
          </a:xfrm>
          <a:prstGeom prst="rect">
            <a:avLst/>
          </a:prstGeom>
          <a:noFill/>
        </p:spPr>
        <p:txBody>
          <a:bodyPr wrap="square" rtlCol="0">
            <a:spAutoFit/>
          </a:bodyPr>
          <a:lstStyle/>
          <a:p>
            <a:r>
              <a:rPr lang="en-US" dirty="0"/>
              <a:t>The capital of Poland has 1,7 M inhabitants distributed in 18 districts, spanning over an area of about 522 km</a:t>
            </a:r>
            <a:r>
              <a:rPr lang="en-US" baseline="30000" dirty="0"/>
              <a:t>2</a:t>
            </a:r>
            <a:r>
              <a:rPr lang="en-US" dirty="0"/>
              <a:t>  </a:t>
            </a:r>
          </a:p>
        </p:txBody>
      </p:sp>
    </p:spTree>
    <p:extLst>
      <p:ext uri="{BB962C8B-B14F-4D97-AF65-F5344CB8AC3E}">
        <p14:creationId xmlns:p14="http://schemas.microsoft.com/office/powerpoint/2010/main" val="1662185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D80E8-42C0-4366-BB1F-53BE9E517650}"/>
              </a:ext>
            </a:extLst>
          </p:cNvPr>
          <p:cNvSpPr>
            <a:spLocks noGrp="1"/>
          </p:cNvSpPr>
          <p:nvPr>
            <p:ph type="title"/>
          </p:nvPr>
        </p:nvSpPr>
        <p:spPr/>
        <p:txBody>
          <a:bodyPr/>
          <a:lstStyle/>
          <a:p>
            <a:r>
              <a:rPr lang="en-US" dirty="0"/>
              <a:t>Budapest Data Summary</a:t>
            </a:r>
          </a:p>
        </p:txBody>
      </p:sp>
      <p:sp>
        <p:nvSpPr>
          <p:cNvPr id="12" name="TextBox 11">
            <a:extLst>
              <a:ext uri="{FF2B5EF4-FFF2-40B4-BE49-F238E27FC236}">
                <a16:creationId xmlns:a16="http://schemas.microsoft.com/office/drawing/2014/main" id="{1B9DE504-7BAF-4159-BE23-4ED390C0EA96}"/>
              </a:ext>
            </a:extLst>
          </p:cNvPr>
          <p:cNvSpPr txBox="1"/>
          <p:nvPr/>
        </p:nvSpPr>
        <p:spPr>
          <a:xfrm>
            <a:off x="4857764" y="2130347"/>
            <a:ext cx="6328209" cy="646331"/>
          </a:xfrm>
          <a:prstGeom prst="rect">
            <a:avLst/>
          </a:prstGeom>
          <a:noFill/>
        </p:spPr>
        <p:txBody>
          <a:bodyPr wrap="square" rtlCol="0">
            <a:spAutoFit/>
          </a:bodyPr>
          <a:lstStyle/>
          <a:p>
            <a:r>
              <a:rPr lang="en-US" dirty="0"/>
              <a:t>The capital of Hungary has 1,7 M inhabitants distributed in 23 districts, spanning over an area of about 525 km</a:t>
            </a:r>
            <a:r>
              <a:rPr lang="en-US" baseline="30000" dirty="0"/>
              <a:t>2</a:t>
            </a:r>
            <a:r>
              <a:rPr lang="en-US" dirty="0"/>
              <a:t>  </a:t>
            </a:r>
          </a:p>
        </p:txBody>
      </p:sp>
      <p:pic>
        <p:nvPicPr>
          <p:cNvPr id="3" name="Picture 2">
            <a:extLst>
              <a:ext uri="{FF2B5EF4-FFF2-40B4-BE49-F238E27FC236}">
                <a16:creationId xmlns:a16="http://schemas.microsoft.com/office/drawing/2014/main" id="{D72D9CCB-CE87-456D-8C88-252618A77AB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5337" y="1640486"/>
            <a:ext cx="2602230" cy="4766310"/>
          </a:xfrm>
          <a:prstGeom prst="rect">
            <a:avLst/>
          </a:prstGeom>
          <a:noFill/>
          <a:ln>
            <a:noFill/>
          </a:ln>
        </p:spPr>
      </p:pic>
      <p:pic>
        <p:nvPicPr>
          <p:cNvPr id="5" name="Picture 4">
            <a:extLst>
              <a:ext uri="{FF2B5EF4-FFF2-40B4-BE49-F238E27FC236}">
                <a16:creationId xmlns:a16="http://schemas.microsoft.com/office/drawing/2014/main" id="{1B5C6DE2-2752-41C9-BB73-70DE5BEE5FA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54065" y="2979701"/>
            <a:ext cx="4489459" cy="3067682"/>
          </a:xfrm>
          <a:prstGeom prst="rect">
            <a:avLst/>
          </a:prstGeom>
          <a:noFill/>
          <a:ln>
            <a:noFill/>
          </a:ln>
        </p:spPr>
      </p:pic>
    </p:spTree>
    <p:extLst>
      <p:ext uri="{BB962C8B-B14F-4D97-AF65-F5344CB8AC3E}">
        <p14:creationId xmlns:p14="http://schemas.microsoft.com/office/powerpoint/2010/main" val="1040929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3901F-8294-4850-BEF1-2A266C58C5B3}"/>
              </a:ext>
            </a:extLst>
          </p:cNvPr>
          <p:cNvSpPr>
            <a:spLocks noGrp="1"/>
          </p:cNvSpPr>
          <p:nvPr>
            <p:ph type="title"/>
          </p:nvPr>
        </p:nvSpPr>
        <p:spPr/>
        <p:txBody>
          <a:bodyPr/>
          <a:lstStyle/>
          <a:p>
            <a:r>
              <a:rPr lang="en-US" dirty="0"/>
              <a:t>Warsaw districts clustering by venues</a:t>
            </a:r>
          </a:p>
        </p:txBody>
      </p:sp>
      <p:sp>
        <p:nvSpPr>
          <p:cNvPr id="3" name="Content Placeholder 2">
            <a:extLst>
              <a:ext uri="{FF2B5EF4-FFF2-40B4-BE49-F238E27FC236}">
                <a16:creationId xmlns:a16="http://schemas.microsoft.com/office/drawing/2014/main" id="{7ECB84B5-D1A8-4786-80ED-32B646E9E6A5}"/>
              </a:ext>
            </a:extLst>
          </p:cNvPr>
          <p:cNvSpPr>
            <a:spLocks noGrp="1"/>
          </p:cNvSpPr>
          <p:nvPr>
            <p:ph idx="1"/>
          </p:nvPr>
        </p:nvSpPr>
        <p:spPr/>
        <p:txBody>
          <a:bodyPr/>
          <a:lstStyle/>
          <a:p>
            <a:r>
              <a:rPr lang="en-US" dirty="0"/>
              <a:t>By applying K-means clustering with 4 clusters we observe the below distribution, two main clusters holds 16 districts, two remote district are irrelevant.</a:t>
            </a:r>
          </a:p>
        </p:txBody>
      </p:sp>
      <p:pic>
        <p:nvPicPr>
          <p:cNvPr id="6" name="Picture 5">
            <a:extLst>
              <a:ext uri="{FF2B5EF4-FFF2-40B4-BE49-F238E27FC236}">
                <a16:creationId xmlns:a16="http://schemas.microsoft.com/office/drawing/2014/main" id="{95D95887-1214-4202-8AE1-689CFA434E90}"/>
              </a:ext>
            </a:extLst>
          </p:cNvPr>
          <p:cNvPicPr/>
          <p:nvPr/>
        </p:nvPicPr>
        <p:blipFill rotWithShape="1">
          <a:blip r:embed="rId2">
            <a:extLst>
              <a:ext uri="{28A0092B-C50C-407E-A947-70E740481C1C}">
                <a14:useLocalDpi xmlns:a14="http://schemas.microsoft.com/office/drawing/2010/main" val="0"/>
              </a:ext>
            </a:extLst>
          </a:blip>
          <a:srcRect b="4551"/>
          <a:stretch/>
        </p:blipFill>
        <p:spPr bwMode="auto">
          <a:xfrm>
            <a:off x="1513242" y="3085600"/>
            <a:ext cx="4240530" cy="2673507"/>
          </a:xfrm>
          <a:prstGeom prst="rect">
            <a:avLst/>
          </a:prstGeom>
          <a:noFill/>
          <a:ln>
            <a:noFill/>
          </a:ln>
        </p:spPr>
      </p:pic>
      <p:pic>
        <p:nvPicPr>
          <p:cNvPr id="12" name="Picture 11">
            <a:extLst>
              <a:ext uri="{FF2B5EF4-FFF2-40B4-BE49-F238E27FC236}">
                <a16:creationId xmlns:a16="http://schemas.microsoft.com/office/drawing/2014/main" id="{17D2BC87-B285-4AB4-99C4-0DA633004C0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3681" y="3013355"/>
            <a:ext cx="4240530" cy="2817996"/>
          </a:xfrm>
          <a:prstGeom prst="rect">
            <a:avLst/>
          </a:prstGeom>
          <a:noFill/>
          <a:ln>
            <a:noFill/>
          </a:ln>
        </p:spPr>
      </p:pic>
    </p:spTree>
    <p:extLst>
      <p:ext uri="{BB962C8B-B14F-4D97-AF65-F5344CB8AC3E}">
        <p14:creationId xmlns:p14="http://schemas.microsoft.com/office/powerpoint/2010/main" val="3896627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F60DE-603A-4AB7-855D-B22614B30372}"/>
              </a:ext>
            </a:extLst>
          </p:cNvPr>
          <p:cNvSpPr>
            <a:spLocks noGrp="1"/>
          </p:cNvSpPr>
          <p:nvPr>
            <p:ph type="title"/>
          </p:nvPr>
        </p:nvSpPr>
        <p:spPr/>
        <p:txBody>
          <a:bodyPr/>
          <a:lstStyle/>
          <a:p>
            <a:r>
              <a:rPr lang="en-US" dirty="0"/>
              <a:t>Warsaw top 10 venues per districts</a:t>
            </a:r>
          </a:p>
        </p:txBody>
      </p:sp>
      <p:pic>
        <p:nvPicPr>
          <p:cNvPr id="6" name="Content Placeholder 5">
            <a:extLst>
              <a:ext uri="{FF2B5EF4-FFF2-40B4-BE49-F238E27FC236}">
                <a16:creationId xmlns:a16="http://schemas.microsoft.com/office/drawing/2014/main" id="{25452BD3-860C-4FDD-BE1E-D61108B1C13C}"/>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09831" y="2473352"/>
            <a:ext cx="9700462" cy="3911312"/>
          </a:xfrm>
          <a:prstGeom prst="rect">
            <a:avLst/>
          </a:prstGeom>
          <a:noFill/>
          <a:ln>
            <a:noFill/>
          </a:ln>
        </p:spPr>
      </p:pic>
      <p:sp>
        <p:nvSpPr>
          <p:cNvPr id="7" name="Content Placeholder 2">
            <a:extLst>
              <a:ext uri="{FF2B5EF4-FFF2-40B4-BE49-F238E27FC236}">
                <a16:creationId xmlns:a16="http://schemas.microsoft.com/office/drawing/2014/main" id="{2A073148-5B4E-467B-8853-A084DA1090C9}"/>
              </a:ext>
            </a:extLst>
          </p:cNvPr>
          <p:cNvSpPr txBox="1">
            <a:spLocks/>
          </p:cNvSpPr>
          <p:nvPr/>
        </p:nvSpPr>
        <p:spPr>
          <a:xfrm>
            <a:off x="1066800" y="1748118"/>
            <a:ext cx="10058400" cy="384962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A significant amount of high end attractions (restaurants, café, parks) in cluster 3, some lower level venues (groceries, supermarkets) </a:t>
            </a:r>
            <a:r>
              <a:rPr lang="en-US" dirty="0" err="1"/>
              <a:t>il</a:t>
            </a:r>
            <a:r>
              <a:rPr lang="en-US" dirty="0"/>
              <a:t> cluster 3</a:t>
            </a:r>
          </a:p>
        </p:txBody>
      </p:sp>
    </p:spTree>
    <p:extLst>
      <p:ext uri="{BB962C8B-B14F-4D97-AF65-F5344CB8AC3E}">
        <p14:creationId xmlns:p14="http://schemas.microsoft.com/office/powerpoint/2010/main" val="986056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3901F-8294-4850-BEF1-2A266C58C5B3}"/>
              </a:ext>
            </a:extLst>
          </p:cNvPr>
          <p:cNvSpPr>
            <a:spLocks noGrp="1"/>
          </p:cNvSpPr>
          <p:nvPr>
            <p:ph type="title"/>
          </p:nvPr>
        </p:nvSpPr>
        <p:spPr/>
        <p:txBody>
          <a:bodyPr/>
          <a:lstStyle/>
          <a:p>
            <a:r>
              <a:rPr lang="en-US" dirty="0"/>
              <a:t>Budapest districts clustering by venues</a:t>
            </a:r>
          </a:p>
        </p:txBody>
      </p:sp>
      <p:sp>
        <p:nvSpPr>
          <p:cNvPr id="3" name="Content Placeholder 2">
            <a:extLst>
              <a:ext uri="{FF2B5EF4-FFF2-40B4-BE49-F238E27FC236}">
                <a16:creationId xmlns:a16="http://schemas.microsoft.com/office/drawing/2014/main" id="{7ECB84B5-D1A8-4786-80ED-32B646E9E6A5}"/>
              </a:ext>
            </a:extLst>
          </p:cNvPr>
          <p:cNvSpPr>
            <a:spLocks noGrp="1"/>
          </p:cNvSpPr>
          <p:nvPr>
            <p:ph idx="1"/>
          </p:nvPr>
        </p:nvSpPr>
        <p:spPr/>
        <p:txBody>
          <a:bodyPr/>
          <a:lstStyle/>
          <a:p>
            <a:r>
              <a:rPr lang="en-US" dirty="0"/>
              <a:t>By applying K-means clustering with 4 clusters we observe the below distribution, three main clusters holds 21 districts, the city is clearly split in three tiers proceeding with distance from city center.</a:t>
            </a:r>
          </a:p>
        </p:txBody>
      </p:sp>
      <p:pic>
        <p:nvPicPr>
          <p:cNvPr id="5" name="Picture 4">
            <a:extLst>
              <a:ext uri="{FF2B5EF4-FFF2-40B4-BE49-F238E27FC236}">
                <a16:creationId xmlns:a16="http://schemas.microsoft.com/office/drawing/2014/main" id="{448A9396-4F59-483A-B45B-80E3EB267B7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73681" y="3013355"/>
            <a:ext cx="4240530" cy="2817996"/>
          </a:xfrm>
          <a:prstGeom prst="rect">
            <a:avLst/>
          </a:prstGeom>
          <a:noFill/>
          <a:ln>
            <a:noFill/>
          </a:ln>
        </p:spPr>
      </p:pic>
      <p:pic>
        <p:nvPicPr>
          <p:cNvPr id="15" name="Picture 14">
            <a:extLst>
              <a:ext uri="{FF2B5EF4-FFF2-40B4-BE49-F238E27FC236}">
                <a16:creationId xmlns:a16="http://schemas.microsoft.com/office/drawing/2014/main" id="{6933D131-629C-490E-A7A9-BACEFA1E6CB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13242" y="3093003"/>
            <a:ext cx="4240530" cy="3038856"/>
          </a:xfrm>
          <a:prstGeom prst="rect">
            <a:avLst/>
          </a:prstGeom>
          <a:noFill/>
          <a:ln>
            <a:noFill/>
          </a:ln>
        </p:spPr>
      </p:pic>
    </p:spTree>
    <p:extLst>
      <p:ext uri="{BB962C8B-B14F-4D97-AF65-F5344CB8AC3E}">
        <p14:creationId xmlns:p14="http://schemas.microsoft.com/office/powerpoint/2010/main" val="1330786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F60DE-603A-4AB7-855D-B22614B30372}"/>
              </a:ext>
            </a:extLst>
          </p:cNvPr>
          <p:cNvSpPr>
            <a:spLocks noGrp="1"/>
          </p:cNvSpPr>
          <p:nvPr>
            <p:ph type="title"/>
          </p:nvPr>
        </p:nvSpPr>
        <p:spPr/>
        <p:txBody>
          <a:bodyPr/>
          <a:lstStyle/>
          <a:p>
            <a:r>
              <a:rPr lang="en-US" dirty="0"/>
              <a:t>Budapest top 10 venues per districts</a:t>
            </a:r>
          </a:p>
        </p:txBody>
      </p:sp>
      <p:sp>
        <p:nvSpPr>
          <p:cNvPr id="7" name="Content Placeholder 2">
            <a:extLst>
              <a:ext uri="{FF2B5EF4-FFF2-40B4-BE49-F238E27FC236}">
                <a16:creationId xmlns:a16="http://schemas.microsoft.com/office/drawing/2014/main" id="{2A073148-5B4E-467B-8853-A084DA1090C9}"/>
              </a:ext>
            </a:extLst>
          </p:cNvPr>
          <p:cNvSpPr txBox="1">
            <a:spLocks/>
          </p:cNvSpPr>
          <p:nvPr/>
        </p:nvSpPr>
        <p:spPr>
          <a:xfrm>
            <a:off x="1066800" y="1748118"/>
            <a:ext cx="10535322" cy="384962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the most attracting venues, are concentrated in clusters 2 and 3, whilst in cluster 1 there is a far share of public transport and some lower-end venues like groceries, so those are typically areas for lower income people</a:t>
            </a:r>
          </a:p>
        </p:txBody>
      </p:sp>
      <p:pic>
        <p:nvPicPr>
          <p:cNvPr id="5" name="Picture 4">
            <a:extLst>
              <a:ext uri="{FF2B5EF4-FFF2-40B4-BE49-F238E27FC236}">
                <a16:creationId xmlns:a16="http://schemas.microsoft.com/office/drawing/2014/main" id="{0BCA92F7-38C5-4E0A-BE1D-6E2DE18479F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0696" y="2473269"/>
            <a:ext cx="9570608" cy="3050783"/>
          </a:xfrm>
          <a:prstGeom prst="rect">
            <a:avLst/>
          </a:prstGeom>
          <a:noFill/>
          <a:ln>
            <a:noFill/>
          </a:ln>
        </p:spPr>
      </p:pic>
      <p:pic>
        <p:nvPicPr>
          <p:cNvPr id="12" name="Picture 11">
            <a:extLst>
              <a:ext uri="{FF2B5EF4-FFF2-40B4-BE49-F238E27FC236}">
                <a16:creationId xmlns:a16="http://schemas.microsoft.com/office/drawing/2014/main" id="{E223C76F-5DAC-4477-82A2-257E2AAF950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0695" y="5521538"/>
            <a:ext cx="9570607" cy="890020"/>
          </a:xfrm>
          <a:prstGeom prst="rect">
            <a:avLst/>
          </a:prstGeom>
          <a:noFill/>
          <a:ln>
            <a:noFill/>
          </a:ln>
        </p:spPr>
      </p:pic>
    </p:spTree>
    <p:extLst>
      <p:ext uri="{BB962C8B-B14F-4D97-AF65-F5344CB8AC3E}">
        <p14:creationId xmlns:p14="http://schemas.microsoft.com/office/powerpoint/2010/main" val="42353667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{A209BABF-292C-4A07-9366-04ADD55D06FE}tf78438558</Template>
  <TotalTime>37</TotalTime>
  <Words>677</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Century Gothic</vt:lpstr>
      <vt:lpstr>Garamond</vt:lpstr>
      <vt:lpstr>SavonVTI</vt:lpstr>
      <vt:lpstr>A Central Europe investment opportunity analysis between Warsaw and Budapest</vt:lpstr>
      <vt:lpstr>Business context</vt:lpstr>
      <vt:lpstr>Methodology and tools</vt:lpstr>
      <vt:lpstr>Warsaw Data Summary</vt:lpstr>
      <vt:lpstr>Budapest Data Summary</vt:lpstr>
      <vt:lpstr>Warsaw districts clustering by venues</vt:lpstr>
      <vt:lpstr>Warsaw top 10 venues per districts</vt:lpstr>
      <vt:lpstr>Budapest districts clustering by venues</vt:lpstr>
      <vt:lpstr>Budapest top 10 venues per districts</vt:lpstr>
      <vt:lpstr>Warsaw and Budapest comparison</vt:lpstr>
      <vt:lpstr>Results summary</vt:lpstr>
      <vt:lpstr>Conclusion and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Central Europe investment opportunity analysis between Warsaw and Budapest</dc:title>
  <dc:creator>Federico Noverano</dc:creator>
  <cp:lastModifiedBy>Federico Noverano</cp:lastModifiedBy>
  <cp:revision>7</cp:revision>
  <dcterms:created xsi:type="dcterms:W3CDTF">2020-09-08T06:05:59Z</dcterms:created>
  <dcterms:modified xsi:type="dcterms:W3CDTF">2020-09-08T06:43:23Z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