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9" r:id="rId3"/>
    <p:sldId id="260" r:id="rId4"/>
    <p:sldId id="262" r:id="rId5"/>
    <p:sldId id="261" r:id="rId6"/>
    <p:sldId id="264" r:id="rId7"/>
    <p:sldId id="265" r:id="rId8"/>
    <p:sldId id="266" r:id="rId9"/>
    <p:sldId id="263" r:id="rId10"/>
    <p:sldId id="274" r:id="rId11"/>
    <p:sldId id="275" r:id="rId12"/>
    <p:sldId id="276" r:id="rId13"/>
    <p:sldId id="268" r:id="rId14"/>
    <p:sldId id="269" r:id="rId15"/>
    <p:sldId id="271" r:id="rId16"/>
    <p:sldId id="272" r:id="rId17"/>
    <p:sldId id="273" r:id="rId18"/>
    <p:sldId id="277" r:id="rId1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7" autoAdjust="0"/>
    <p:restoredTop sz="90541" autoAdjust="0"/>
  </p:normalViewPr>
  <p:slideViewPr>
    <p:cSldViewPr snapToGrid="0" snapToObjects="1">
      <p:cViewPr varScale="1">
        <p:scale>
          <a:sx n="79" d="100"/>
          <a:sy n="79" d="100"/>
        </p:scale>
        <p:origin x="140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304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4EA84E0-BDA2-46B1-85F0-F65F145BC6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88D2336-A48F-46A8-BD44-F59164B3B0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7C9FD-B759-4103-9979-7FBE3F2A4262}" type="datetimeFigureOut">
              <a:rPr lang="it-IT" smtClean="0"/>
              <a:t>13/09/2018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82B883C-9029-48F6-9BB2-7381A33AE1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EB7EB18-3302-461D-8019-4B9EDC7AB2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6B56C-665F-45DB-AB3D-31DB5FDF7F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0244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8A143-D00E-4669-80FB-F9BCAD8957D2}" type="datetimeFigureOut">
              <a:rPr lang="it-IT" smtClean="0"/>
              <a:t>13/09/2018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A279E-6916-48B2-94C1-7E493A2691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527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would naturally tell the relation between the two images in terms of similarity among identities of people appearing in</a:t>
            </a:r>
          </a:p>
          <a:p>
            <a:r>
              <a:rPr lang="it-IT" dirty="0" err="1">
                <a:latin typeface="Garamond" panose="02020404030301010803" pitchFamily="18" charset="0"/>
              </a:rPr>
              <a:t>those</a:t>
            </a:r>
            <a:r>
              <a:rPr lang="it-IT" dirty="0">
                <a:latin typeface="Garamond" panose="02020404030301010803" pitchFamily="18" charset="0"/>
              </a:rPr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A279E-6916-48B2-94C1-7E493A2691B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2048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Gain more </a:t>
            </a:r>
            <a:r>
              <a:rPr lang="it-IT" dirty="0" err="1"/>
              <a:t>advantage</a:t>
            </a:r>
            <a:r>
              <a:rPr lang="it-IT" dirty="0"/>
              <a:t> from the </a:t>
            </a:r>
            <a:r>
              <a:rPr lang="it-IT" dirty="0" err="1"/>
              <a:t>augmentation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A279E-6916-48B2-94C1-7E493A2691B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507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Remember a sample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an image </a:t>
            </a:r>
            <a:r>
              <a:rPr lang="it-IT" dirty="0" err="1"/>
              <a:t>but</a:t>
            </a:r>
            <a:r>
              <a:rPr lang="it-IT" dirty="0"/>
              <a:t> a </a:t>
            </a:r>
            <a:r>
              <a:rPr lang="it-IT" dirty="0" err="1"/>
              <a:t>couple</a:t>
            </a:r>
            <a:r>
              <a:rPr lang="it-IT" dirty="0"/>
              <a:t> of images </a:t>
            </a:r>
            <a:r>
              <a:rPr lang="it-IT" dirty="0" err="1"/>
              <a:t>stacked</a:t>
            </a:r>
            <a:r>
              <a:rPr lang="it-IT" dirty="0"/>
              <a:t> on </a:t>
            </a:r>
            <a:r>
              <a:rPr lang="it-IT" dirty="0" err="1"/>
              <a:t>upon</a:t>
            </a:r>
            <a:r>
              <a:rPr lang="it-IT" dirty="0"/>
              <a:t> the other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mentioned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.</a:t>
            </a:r>
          </a:p>
          <a:p>
            <a:r>
              <a:rPr lang="it-IT" dirty="0"/>
              <a:t>Receiver operating </a:t>
            </a:r>
            <a:r>
              <a:rPr lang="it-IT" dirty="0" err="1"/>
              <a:t>characteristic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A279E-6916-48B2-94C1-7E493A2691B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766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>
                <a:latin typeface="Garamond" panose="02020404030301010803" pitchFamily="18" charset="0"/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13/09/2018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13/09/2018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0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409474"/>
          </a:xfrm>
        </p:spPr>
        <p:txBody>
          <a:bodyPr>
            <a:noAutofit/>
          </a:bodyPr>
          <a:lstStyle>
            <a:lvl1pPr>
              <a:defRPr sz="2800" baseline="0">
                <a:latin typeface="Garamond" panose="02020404030301010803" pitchFamily="18" charset="0"/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68247" y="6194707"/>
            <a:ext cx="2178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Garamond" panose="02020404030301010803" pitchFamily="18" charset="0"/>
                <a:cs typeface="Arial"/>
              </a:rPr>
              <a:t>D’Amico</a:t>
            </a:r>
            <a:r>
              <a:rPr lang="it-IT" sz="1200" b="1" baseline="0" dirty="0">
                <a:solidFill>
                  <a:srgbClr val="FFFFFF"/>
                </a:solidFill>
                <a:latin typeface="Garamond" panose="02020404030301010803" pitchFamily="18" charset="0"/>
                <a:cs typeface="Arial"/>
              </a:rPr>
              <a:t> - </a:t>
            </a:r>
            <a:r>
              <a:rPr lang="it-IT" sz="1200" b="1" baseline="0" dirty="0" err="1">
                <a:solidFill>
                  <a:srgbClr val="FFFFFF"/>
                </a:solidFill>
                <a:latin typeface="Garamond" panose="02020404030301010803" pitchFamily="18" charset="0"/>
                <a:cs typeface="Arial"/>
              </a:rPr>
              <a:t>Gabbolini</a:t>
            </a:r>
            <a:r>
              <a:rPr lang="it-IT" sz="1200" b="1" baseline="0" dirty="0">
                <a:solidFill>
                  <a:srgbClr val="FFFFFF"/>
                </a:solidFill>
                <a:latin typeface="Garamond" panose="02020404030301010803" pitchFamily="18" charset="0"/>
                <a:cs typeface="Arial"/>
              </a:rPr>
              <a:t> - </a:t>
            </a:r>
            <a:r>
              <a:rPr lang="it-IT" sz="1200" b="1" baseline="0" dirty="0" err="1">
                <a:solidFill>
                  <a:srgbClr val="FFFFFF"/>
                </a:solidFill>
                <a:latin typeface="Garamond" panose="02020404030301010803" pitchFamily="18" charset="0"/>
                <a:cs typeface="Arial"/>
              </a:rPr>
              <a:t>Parroni</a:t>
            </a:r>
            <a:endParaRPr lang="it-IT" sz="1200" b="1" dirty="0">
              <a:solidFill>
                <a:srgbClr val="FFFFFF"/>
              </a:solidFill>
              <a:latin typeface="Garamond" panose="02020404030301010803" pitchFamily="18" charset="0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CasellaDiTesto 130"/>
          <p:cNvSpPr txBox="1"/>
          <p:nvPr userDrawn="1"/>
        </p:nvSpPr>
        <p:spPr>
          <a:xfrm>
            <a:off x="165329" y="6471706"/>
            <a:ext cx="1434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Garamond" panose="02020404030301010803" pitchFamily="18" charset="0"/>
                <a:cs typeface="Arial"/>
              </a:rPr>
              <a:t>DL-IC</a:t>
            </a:r>
            <a:r>
              <a:rPr lang="it-IT" sz="1200" b="1" baseline="0" dirty="0">
                <a:solidFill>
                  <a:srgbClr val="FFFFFF"/>
                </a:solidFill>
                <a:latin typeface="Garamond" panose="02020404030301010803" pitchFamily="18" charset="0"/>
                <a:cs typeface="Arial"/>
              </a:rPr>
              <a:t> 2018 Project</a:t>
            </a:r>
            <a:endParaRPr lang="it-IT" sz="1200" b="1" dirty="0">
              <a:solidFill>
                <a:srgbClr val="FFFFFF"/>
              </a:solidFill>
              <a:latin typeface="Garamond" panose="02020404030301010803" pitchFamily="18" charset="0"/>
              <a:cs typeface="Arial"/>
            </a:endParaRP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0"/>
          </p:nvPr>
        </p:nvSpPr>
        <p:spPr>
          <a:xfrm>
            <a:off x="278606" y="676037"/>
            <a:ext cx="8586788" cy="304800"/>
          </a:xfrm>
        </p:spPr>
        <p:txBody>
          <a:bodyPr>
            <a:noAutofit/>
          </a:bodyPr>
          <a:lstStyle>
            <a:lvl1pPr>
              <a:defRPr sz="1600" b="1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13/09/2018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13/09/2018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13/09/2018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13/09/2018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13/09/2018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13/09/2018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13/09/2018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gif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jpg"/><Relationship Id="rId3" Type="http://schemas.openxmlformats.org/officeDocument/2006/relationships/image" Target="../media/image9.jpg"/><Relationship Id="rId7" Type="http://schemas.openxmlformats.org/officeDocument/2006/relationships/image" Target="../media/image13.jpeg"/><Relationship Id="rId12" Type="http://schemas.openxmlformats.org/officeDocument/2006/relationships/image" Target="../media/image18.jpg"/><Relationship Id="rId2" Type="http://schemas.openxmlformats.org/officeDocument/2006/relationships/image" Target="../media/image8.jp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gif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5" Type="http://schemas.openxmlformats.org/officeDocument/2006/relationships/image" Target="../media/image21.jpg"/><Relationship Id="rId10" Type="http://schemas.openxmlformats.org/officeDocument/2006/relationships/image" Target="../media/image16.jpeg"/><Relationship Id="rId4" Type="http://schemas.openxmlformats.org/officeDocument/2006/relationships/image" Target="../media/image10.jpg"/><Relationship Id="rId9" Type="http://schemas.openxmlformats.org/officeDocument/2006/relationships/image" Target="../media/image15.jpg"/><Relationship Id="rId1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opencv.com/histogram-of-orientedgradients/" TargetMode="External"/><Relationship Id="rId2" Type="http://schemas.openxmlformats.org/officeDocument/2006/relationships/hyperlink" Target="https://github.com/mdbloice/Augmento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01_Polimi_centrato_COL_positiv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721149"/>
            <a:ext cx="2730901" cy="212695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Face2Face: an innovative way to face recognition</a:t>
            </a:r>
            <a:endParaRPr lang="it-IT" dirty="0">
              <a:latin typeface="Garamond" panose="02020404030301010803" pitchFamily="18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452558"/>
            <a:ext cx="7772400" cy="437861"/>
          </a:xfrm>
        </p:spPr>
        <p:txBody>
          <a:bodyPr/>
          <a:lstStyle/>
          <a:p>
            <a:pPr algn="ctr"/>
            <a:r>
              <a:rPr lang="it-IT" dirty="0"/>
              <a:t>DL-IC 2018 Project</a:t>
            </a:r>
          </a:p>
        </p:txBody>
      </p:sp>
      <p:sp>
        <p:nvSpPr>
          <p:cNvPr id="5" name="Sottotitolo 2"/>
          <p:cNvSpPr txBox="1">
            <a:spLocks/>
          </p:cNvSpPr>
          <p:nvPr/>
        </p:nvSpPr>
        <p:spPr>
          <a:xfrm>
            <a:off x="622500" y="6195436"/>
            <a:ext cx="7772400" cy="437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>
                <a:latin typeface="Garamond" panose="02020404030301010803" pitchFamily="18" charset="0"/>
              </a:rPr>
              <a:t>Edoardo D’Amico - Giovanni </a:t>
            </a:r>
            <a:r>
              <a:rPr lang="it-IT" dirty="0" err="1">
                <a:latin typeface="Garamond" panose="02020404030301010803" pitchFamily="18" charset="0"/>
              </a:rPr>
              <a:t>Gabbolini</a:t>
            </a:r>
            <a:r>
              <a:rPr lang="it-IT" dirty="0">
                <a:latin typeface="Garamond" panose="02020404030301010803" pitchFamily="18" charset="0"/>
              </a:rPr>
              <a:t> - Federico </a:t>
            </a:r>
            <a:r>
              <a:rPr lang="it-IT" dirty="0" err="1">
                <a:latin typeface="Garamond" panose="02020404030301010803" pitchFamily="18" charset="0"/>
              </a:rPr>
              <a:t>Parroni</a:t>
            </a:r>
            <a:endParaRPr lang="it-IT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270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5455BC98-053F-DD45-88BC-F03AB60CD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32" y="1930602"/>
            <a:ext cx="900579" cy="95841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C6E97E7-C73F-AA4E-8DBF-66D97179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C7B9A42-3895-C34E-AEC2-BA079A49C5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Positive </a:t>
            </a:r>
            <a:r>
              <a:rPr lang="it-IT" dirty="0" err="1"/>
              <a:t>couples</a:t>
            </a:r>
            <a:r>
              <a:rPr lang="it-IT" dirty="0"/>
              <a:t> </a:t>
            </a:r>
            <a:r>
              <a:rPr lang="it-IT" dirty="0" err="1"/>
              <a:t>creation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3373E08-EE6B-4847-8089-1A33948DBA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65" r="6626" b="11218"/>
          <a:stretch/>
        </p:blipFill>
        <p:spPr>
          <a:xfrm>
            <a:off x="1081206" y="1944833"/>
            <a:ext cx="884163" cy="92997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48FBE38-3D49-AC4B-B9DF-9A2A651579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52" r="18722" b="18997"/>
          <a:stretch/>
        </p:blipFill>
        <p:spPr>
          <a:xfrm>
            <a:off x="1316071" y="1962186"/>
            <a:ext cx="738973" cy="91771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A1E197-1A0F-224D-B26C-70B207E0A1DF}"/>
              </a:ext>
            </a:extLst>
          </p:cNvPr>
          <p:cNvSpPr txBox="1"/>
          <p:nvPr/>
        </p:nvSpPr>
        <p:spPr>
          <a:xfrm>
            <a:off x="830277" y="1538011"/>
            <a:ext cx="1386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err="1">
                <a:latin typeface="Arial"/>
                <a:cs typeface="Arial"/>
              </a:rPr>
              <a:t>Rowan</a:t>
            </a:r>
            <a:r>
              <a:rPr lang="it-IT" sz="1200" b="1" dirty="0">
                <a:latin typeface="Arial"/>
                <a:cs typeface="Arial"/>
              </a:rPr>
              <a:t> </a:t>
            </a:r>
            <a:r>
              <a:rPr lang="it-IT" sz="1200" b="1" dirty="0" err="1">
                <a:latin typeface="Arial"/>
                <a:cs typeface="Arial"/>
              </a:rPr>
              <a:t>Atkinson</a:t>
            </a:r>
            <a:endParaRPr lang="it-IT" sz="1200" b="1" dirty="0">
              <a:latin typeface="Arial"/>
              <a:cs typeface="Arial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AC505AE-041A-4D44-AFF5-2499D2C8F8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569" t="5339" r="23276"/>
          <a:stretch/>
        </p:blipFill>
        <p:spPr>
          <a:xfrm>
            <a:off x="3980972" y="1932419"/>
            <a:ext cx="839973" cy="898803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81442B8E-8920-4C45-A536-79688D00212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141" r="25103" b="26769"/>
          <a:stretch/>
        </p:blipFill>
        <p:spPr>
          <a:xfrm>
            <a:off x="4235253" y="1955854"/>
            <a:ext cx="796614" cy="826764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0E1EC030-FB11-274C-9584-ED23F046D1F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822" r="23944" b="18282"/>
          <a:stretch/>
        </p:blipFill>
        <p:spPr>
          <a:xfrm>
            <a:off x="4460250" y="1969672"/>
            <a:ext cx="871870" cy="859963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7861603-C8DA-2B4F-914E-AE50E397899C}"/>
              </a:ext>
            </a:extLst>
          </p:cNvPr>
          <p:cNvSpPr txBox="1"/>
          <p:nvPr/>
        </p:nvSpPr>
        <p:spPr>
          <a:xfrm>
            <a:off x="3894667" y="1538010"/>
            <a:ext cx="1511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latin typeface="Arial"/>
                <a:cs typeface="Arial"/>
              </a:rPr>
              <a:t>Queen </a:t>
            </a:r>
            <a:r>
              <a:rPr lang="it-IT" sz="1200" b="1" dirty="0" err="1">
                <a:latin typeface="Arial"/>
                <a:cs typeface="Arial"/>
              </a:rPr>
              <a:t>Elizabeth</a:t>
            </a:r>
            <a:endParaRPr lang="it-IT" sz="1200" b="1" dirty="0">
              <a:latin typeface="Arial"/>
              <a:cs typeface="Arial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D18331FE-1AD9-2C43-A066-9BB9720B763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6234" t="7325" r="35416" b="22771"/>
          <a:stretch/>
        </p:blipFill>
        <p:spPr>
          <a:xfrm>
            <a:off x="6971077" y="1942452"/>
            <a:ext cx="754912" cy="914400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80209EDE-2C9C-1445-9706-8F50044D6E4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13936"/>
          <a:stretch/>
        </p:blipFill>
        <p:spPr>
          <a:xfrm>
            <a:off x="7269145" y="1886734"/>
            <a:ext cx="823727" cy="970118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A915C9B1-6415-EC4B-B11C-7BCF4C48988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7841" r="15133" b="20402"/>
          <a:stretch/>
        </p:blipFill>
        <p:spPr>
          <a:xfrm>
            <a:off x="7562268" y="1869080"/>
            <a:ext cx="833507" cy="1005723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31FCF6C-8257-054D-A1F7-E74F8E2EE56E}"/>
              </a:ext>
            </a:extLst>
          </p:cNvPr>
          <p:cNvSpPr txBox="1"/>
          <p:nvPr/>
        </p:nvSpPr>
        <p:spPr>
          <a:xfrm>
            <a:off x="6971078" y="1544311"/>
            <a:ext cx="1424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latin typeface="Arial"/>
                <a:cs typeface="Arial"/>
              </a:rPr>
              <a:t>Luigi Di Maio</a:t>
            </a:r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39389C1B-552F-6E43-BEBB-3A0B916FC1D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032" y="3879785"/>
            <a:ext cx="613268" cy="652652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A58F9DD3-73EB-AA43-91E7-43A74DEBAB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8965" r="6626" b="11218"/>
          <a:stretch/>
        </p:blipFill>
        <p:spPr>
          <a:xfrm>
            <a:off x="1550150" y="3879785"/>
            <a:ext cx="602089" cy="633282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B9EE1307-504C-FA4A-A54E-B4104897C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32" y="4565824"/>
            <a:ext cx="613268" cy="652652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3FB81A35-2669-1748-9DE2-B88FDC2FCA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52" r="18722" b="18997"/>
          <a:stretch/>
        </p:blipFill>
        <p:spPr>
          <a:xfrm>
            <a:off x="1599584" y="4593536"/>
            <a:ext cx="503219" cy="624940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4C64DF1B-88DE-8641-A33F-998D60669C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65" r="6626" b="11218"/>
          <a:stretch/>
        </p:blipFill>
        <p:spPr>
          <a:xfrm>
            <a:off x="825211" y="5251863"/>
            <a:ext cx="602089" cy="633282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53C13C6A-F593-2E4C-BE91-52EB8BFD96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52" r="18722" b="18997"/>
          <a:stretch/>
        </p:blipFill>
        <p:spPr>
          <a:xfrm>
            <a:off x="1599515" y="5260205"/>
            <a:ext cx="503219" cy="624940"/>
          </a:xfrm>
          <a:prstGeom prst="rect">
            <a:avLst/>
          </a:prstGeom>
        </p:spPr>
      </p:pic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D98A2D44-FDC9-7E49-9813-1AE6D217FBC9}"/>
              </a:ext>
            </a:extLst>
          </p:cNvPr>
          <p:cNvCxnSpPr/>
          <p:nvPr/>
        </p:nvCxnSpPr>
        <p:spPr>
          <a:xfrm>
            <a:off x="1427300" y="3014133"/>
            <a:ext cx="0" cy="767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8A2B14FA-C7B5-7541-851F-FB17FE8EE742}"/>
              </a:ext>
            </a:extLst>
          </p:cNvPr>
          <p:cNvCxnSpPr/>
          <p:nvPr/>
        </p:nvCxnSpPr>
        <p:spPr>
          <a:xfrm>
            <a:off x="4634742" y="2957687"/>
            <a:ext cx="0" cy="767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668ADCDE-F4D8-4443-9AF6-ACA45A389B84}"/>
              </a:ext>
            </a:extLst>
          </p:cNvPr>
          <p:cNvCxnSpPr/>
          <p:nvPr/>
        </p:nvCxnSpPr>
        <p:spPr>
          <a:xfrm>
            <a:off x="7736533" y="2963331"/>
            <a:ext cx="0" cy="767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Immagine 39">
            <a:extLst>
              <a:ext uri="{FF2B5EF4-FFF2-40B4-BE49-F238E27FC236}">
                <a16:creationId xmlns:a16="http://schemas.microsoft.com/office/drawing/2014/main" id="{BC4C766E-2709-1944-9FC3-51B911CC21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569" t="5339" r="23276"/>
          <a:stretch/>
        </p:blipFill>
        <p:spPr>
          <a:xfrm>
            <a:off x="3999330" y="3818470"/>
            <a:ext cx="630308" cy="674454"/>
          </a:xfrm>
          <a:prstGeom prst="rect">
            <a:avLst/>
          </a:prstGeom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12136B29-B54B-4C47-AA03-7DA2C0CF0D8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141" r="25103" b="26769"/>
          <a:stretch/>
        </p:blipFill>
        <p:spPr>
          <a:xfrm>
            <a:off x="4724269" y="3801867"/>
            <a:ext cx="628792" cy="652590"/>
          </a:xfrm>
          <a:prstGeom prst="rect">
            <a:avLst/>
          </a:prstGeom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F7B0D21C-A7EB-9942-ADEE-D2E8491542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569" t="5339" r="23276"/>
          <a:stretch/>
        </p:blipFill>
        <p:spPr>
          <a:xfrm>
            <a:off x="3996170" y="4548380"/>
            <a:ext cx="636627" cy="681215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6FACC880-ABDA-244D-9202-5F9517B3130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822" r="23944" b="18282"/>
          <a:stretch/>
        </p:blipFill>
        <p:spPr>
          <a:xfrm>
            <a:off x="4710794" y="4538163"/>
            <a:ext cx="688194" cy="678795"/>
          </a:xfrm>
          <a:prstGeom prst="rect">
            <a:avLst/>
          </a:prstGeom>
        </p:spPr>
      </p:pic>
      <p:pic>
        <p:nvPicPr>
          <p:cNvPr id="44" name="Immagine 43">
            <a:extLst>
              <a:ext uri="{FF2B5EF4-FFF2-40B4-BE49-F238E27FC236}">
                <a16:creationId xmlns:a16="http://schemas.microsoft.com/office/drawing/2014/main" id="{0E476693-26A2-474D-883B-0DA211EE80B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141" r="25103" b="26769"/>
          <a:stretch/>
        </p:blipFill>
        <p:spPr>
          <a:xfrm>
            <a:off x="3998920" y="5274560"/>
            <a:ext cx="628792" cy="652590"/>
          </a:xfrm>
          <a:prstGeom prst="rect">
            <a:avLst/>
          </a:prstGeom>
        </p:spPr>
      </p:pic>
      <p:pic>
        <p:nvPicPr>
          <p:cNvPr id="45" name="Immagine 44">
            <a:extLst>
              <a:ext uri="{FF2B5EF4-FFF2-40B4-BE49-F238E27FC236}">
                <a16:creationId xmlns:a16="http://schemas.microsoft.com/office/drawing/2014/main" id="{171C14A3-4AD5-9746-AC7B-0CBD80026FB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822" r="23944" b="18282"/>
          <a:stretch/>
        </p:blipFill>
        <p:spPr>
          <a:xfrm>
            <a:off x="4717871" y="5248355"/>
            <a:ext cx="688194" cy="678795"/>
          </a:xfrm>
          <a:prstGeom prst="rect">
            <a:avLst/>
          </a:prstGeom>
        </p:spPr>
      </p:pic>
      <p:pic>
        <p:nvPicPr>
          <p:cNvPr id="46" name="Immagine 45">
            <a:extLst>
              <a:ext uri="{FF2B5EF4-FFF2-40B4-BE49-F238E27FC236}">
                <a16:creationId xmlns:a16="http://schemas.microsoft.com/office/drawing/2014/main" id="{D1DDDC84-4B27-4441-BEF0-CA13B79FF10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6234" t="7325" r="35416" b="22771"/>
          <a:stretch/>
        </p:blipFill>
        <p:spPr>
          <a:xfrm>
            <a:off x="7159485" y="3811796"/>
            <a:ext cx="522948" cy="633429"/>
          </a:xfrm>
          <a:prstGeom prst="rect">
            <a:avLst/>
          </a:prstGeom>
        </p:spPr>
      </p:pic>
      <p:pic>
        <p:nvPicPr>
          <p:cNvPr id="47" name="Immagine 46">
            <a:extLst>
              <a:ext uri="{FF2B5EF4-FFF2-40B4-BE49-F238E27FC236}">
                <a16:creationId xmlns:a16="http://schemas.microsoft.com/office/drawing/2014/main" id="{71B45155-500C-7B4E-8396-952FA403223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13936"/>
          <a:stretch/>
        </p:blipFill>
        <p:spPr>
          <a:xfrm>
            <a:off x="7780076" y="3774121"/>
            <a:ext cx="570618" cy="672027"/>
          </a:xfrm>
          <a:prstGeom prst="rect">
            <a:avLst/>
          </a:prstGeom>
        </p:spPr>
      </p:pic>
      <p:pic>
        <p:nvPicPr>
          <p:cNvPr id="48" name="Immagine 47">
            <a:extLst>
              <a:ext uri="{FF2B5EF4-FFF2-40B4-BE49-F238E27FC236}">
                <a16:creationId xmlns:a16="http://schemas.microsoft.com/office/drawing/2014/main" id="{9E703A97-8F44-AA4A-93D7-1E4F224D42F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6234" t="7325" r="35416" b="22771"/>
          <a:stretch/>
        </p:blipFill>
        <p:spPr>
          <a:xfrm>
            <a:off x="7154029" y="4537800"/>
            <a:ext cx="522948" cy="633429"/>
          </a:xfrm>
          <a:prstGeom prst="rect">
            <a:avLst/>
          </a:prstGeom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EA9B1429-935C-1D49-80FC-6CB92E6578F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7841" r="15133" b="20402"/>
          <a:stretch/>
        </p:blipFill>
        <p:spPr>
          <a:xfrm>
            <a:off x="7786065" y="4509468"/>
            <a:ext cx="577392" cy="696691"/>
          </a:xfrm>
          <a:prstGeom prst="rect">
            <a:avLst/>
          </a:prstGeom>
        </p:spPr>
      </p:pic>
      <p:pic>
        <p:nvPicPr>
          <p:cNvPr id="50" name="Immagine 49">
            <a:extLst>
              <a:ext uri="{FF2B5EF4-FFF2-40B4-BE49-F238E27FC236}">
                <a16:creationId xmlns:a16="http://schemas.microsoft.com/office/drawing/2014/main" id="{6CFB0D59-F935-4248-950A-C32474128B7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13936"/>
          <a:stretch/>
        </p:blipFill>
        <p:spPr>
          <a:xfrm>
            <a:off x="7121390" y="5256539"/>
            <a:ext cx="570618" cy="672027"/>
          </a:xfrm>
          <a:prstGeom prst="rect">
            <a:avLst/>
          </a:prstGeom>
        </p:spPr>
      </p:pic>
      <p:pic>
        <p:nvPicPr>
          <p:cNvPr id="51" name="Immagine 50">
            <a:extLst>
              <a:ext uri="{FF2B5EF4-FFF2-40B4-BE49-F238E27FC236}">
                <a16:creationId xmlns:a16="http://schemas.microsoft.com/office/drawing/2014/main" id="{5CD33853-881B-8B46-A2AD-6EC421855D5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7841" r="15133" b="20402"/>
          <a:stretch/>
        </p:blipFill>
        <p:spPr>
          <a:xfrm>
            <a:off x="7786065" y="5258190"/>
            <a:ext cx="577392" cy="69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3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5455BC98-053F-DD45-88BC-F03AB60CD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32" y="1930602"/>
            <a:ext cx="900579" cy="95841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C6E97E7-C73F-AA4E-8DBF-66D97179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C7B9A42-3895-C34E-AEC2-BA079A49C5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Negative </a:t>
            </a:r>
            <a:r>
              <a:rPr lang="it-IT" dirty="0" err="1"/>
              <a:t>couples</a:t>
            </a:r>
            <a:r>
              <a:rPr lang="it-IT" dirty="0"/>
              <a:t> </a:t>
            </a:r>
            <a:r>
              <a:rPr lang="it-IT" dirty="0" err="1"/>
              <a:t>creation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3373E08-EE6B-4847-8089-1A33948DBA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65" r="6626" b="11218"/>
          <a:stretch/>
        </p:blipFill>
        <p:spPr>
          <a:xfrm>
            <a:off x="1081206" y="1944833"/>
            <a:ext cx="884163" cy="92997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48FBE38-3D49-AC4B-B9DF-9A2A651579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52" r="18722" b="18997"/>
          <a:stretch/>
        </p:blipFill>
        <p:spPr>
          <a:xfrm>
            <a:off x="1316071" y="1962186"/>
            <a:ext cx="738973" cy="917719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2AC505AE-041A-4D44-AFF5-2499D2C8F8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569" t="5339" r="23276"/>
          <a:stretch/>
        </p:blipFill>
        <p:spPr>
          <a:xfrm>
            <a:off x="3980972" y="1932419"/>
            <a:ext cx="839973" cy="898803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81442B8E-8920-4C45-A536-79688D00212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141" r="25103" b="26769"/>
          <a:stretch/>
        </p:blipFill>
        <p:spPr>
          <a:xfrm>
            <a:off x="4235253" y="1955854"/>
            <a:ext cx="796614" cy="826764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0E1EC030-FB11-274C-9584-ED23F046D1F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822" r="23944" b="18282"/>
          <a:stretch/>
        </p:blipFill>
        <p:spPr>
          <a:xfrm>
            <a:off x="4460250" y="1969672"/>
            <a:ext cx="871870" cy="859963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D18331FE-1AD9-2C43-A066-9BB9720B763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6234" t="7325" r="35416" b="22771"/>
          <a:stretch/>
        </p:blipFill>
        <p:spPr>
          <a:xfrm>
            <a:off x="6971077" y="1942452"/>
            <a:ext cx="754912" cy="914400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80209EDE-2C9C-1445-9706-8F50044D6E4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13936"/>
          <a:stretch/>
        </p:blipFill>
        <p:spPr>
          <a:xfrm>
            <a:off x="7269145" y="1886734"/>
            <a:ext cx="823727" cy="970118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A915C9B1-6415-EC4B-B11C-7BCF4C48988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7841" r="15133" b="20402"/>
          <a:stretch/>
        </p:blipFill>
        <p:spPr>
          <a:xfrm>
            <a:off x="7562268" y="1869080"/>
            <a:ext cx="833507" cy="1005723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39389C1B-552F-6E43-BEBB-3A0B916FC1D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032" y="3879785"/>
            <a:ext cx="613268" cy="652652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A58F9DD3-73EB-AA43-91E7-43A74DEBAB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533" y="5271025"/>
            <a:ext cx="659243" cy="657541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B9EE1307-504C-FA4A-A54E-B4104897C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466" y="4527225"/>
            <a:ext cx="613268" cy="652652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3FB81A35-2669-1748-9DE2-B88FDC2FCA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52" r="18722" b="18997"/>
          <a:stretch/>
        </p:blipFill>
        <p:spPr>
          <a:xfrm>
            <a:off x="889457" y="4585373"/>
            <a:ext cx="503219" cy="624940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4C64DF1B-88DE-8641-A33F-998D60669C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65" r="6626" b="11218"/>
          <a:stretch/>
        </p:blipFill>
        <p:spPr>
          <a:xfrm>
            <a:off x="825211" y="5284418"/>
            <a:ext cx="602089" cy="633282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53C13C6A-F593-2E4C-BE91-52EB8BFD96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52" r="18722" b="18997"/>
          <a:stretch/>
        </p:blipFill>
        <p:spPr>
          <a:xfrm>
            <a:off x="7815721" y="3806908"/>
            <a:ext cx="503219" cy="624940"/>
          </a:xfrm>
          <a:prstGeom prst="rect">
            <a:avLst/>
          </a:prstGeom>
        </p:spPr>
      </p:pic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D98A2D44-FDC9-7E49-9813-1AE6D217FBC9}"/>
              </a:ext>
            </a:extLst>
          </p:cNvPr>
          <p:cNvCxnSpPr/>
          <p:nvPr/>
        </p:nvCxnSpPr>
        <p:spPr>
          <a:xfrm>
            <a:off x="1427300" y="3014133"/>
            <a:ext cx="0" cy="767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8A2B14FA-C7B5-7541-851F-FB17FE8EE742}"/>
              </a:ext>
            </a:extLst>
          </p:cNvPr>
          <p:cNvCxnSpPr/>
          <p:nvPr/>
        </p:nvCxnSpPr>
        <p:spPr>
          <a:xfrm>
            <a:off x="4634742" y="2957687"/>
            <a:ext cx="0" cy="767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668ADCDE-F4D8-4443-9AF6-ACA45A389B84}"/>
              </a:ext>
            </a:extLst>
          </p:cNvPr>
          <p:cNvCxnSpPr/>
          <p:nvPr/>
        </p:nvCxnSpPr>
        <p:spPr>
          <a:xfrm>
            <a:off x="7736533" y="2963331"/>
            <a:ext cx="0" cy="767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Immagine 39">
            <a:extLst>
              <a:ext uri="{FF2B5EF4-FFF2-40B4-BE49-F238E27FC236}">
                <a16:creationId xmlns:a16="http://schemas.microsoft.com/office/drawing/2014/main" id="{BC4C766E-2709-1944-9FC3-51B911CC21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569" t="5339" r="23276"/>
          <a:stretch/>
        </p:blipFill>
        <p:spPr>
          <a:xfrm>
            <a:off x="3999330" y="3818470"/>
            <a:ext cx="630308" cy="674454"/>
          </a:xfrm>
          <a:prstGeom prst="rect">
            <a:avLst/>
          </a:prstGeom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12136B29-B54B-4C47-AA03-7DA2C0CF0D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291" y="5291658"/>
            <a:ext cx="522072" cy="652590"/>
          </a:xfrm>
          <a:prstGeom prst="rect">
            <a:avLst/>
          </a:prstGeom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F7B0D21C-A7EB-9942-ADEE-D2E8491542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294" y="4504312"/>
            <a:ext cx="544335" cy="681215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6FACC880-ABDA-244D-9202-5F9517B3130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822" r="23944" b="18282"/>
          <a:stretch/>
        </p:blipFill>
        <p:spPr>
          <a:xfrm>
            <a:off x="1496394" y="3858952"/>
            <a:ext cx="688194" cy="678795"/>
          </a:xfrm>
          <a:prstGeom prst="rect">
            <a:avLst/>
          </a:prstGeom>
        </p:spPr>
      </p:pic>
      <p:pic>
        <p:nvPicPr>
          <p:cNvPr id="44" name="Immagine 43">
            <a:extLst>
              <a:ext uri="{FF2B5EF4-FFF2-40B4-BE49-F238E27FC236}">
                <a16:creationId xmlns:a16="http://schemas.microsoft.com/office/drawing/2014/main" id="{0E476693-26A2-474D-883B-0DA211EE80B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141" r="25103" b="26769"/>
          <a:stretch/>
        </p:blipFill>
        <p:spPr>
          <a:xfrm>
            <a:off x="3990193" y="4565996"/>
            <a:ext cx="628792" cy="652590"/>
          </a:xfrm>
          <a:prstGeom prst="rect">
            <a:avLst/>
          </a:prstGeom>
        </p:spPr>
      </p:pic>
      <p:pic>
        <p:nvPicPr>
          <p:cNvPr id="45" name="Immagine 44">
            <a:extLst>
              <a:ext uri="{FF2B5EF4-FFF2-40B4-BE49-F238E27FC236}">
                <a16:creationId xmlns:a16="http://schemas.microsoft.com/office/drawing/2014/main" id="{171C14A3-4AD5-9746-AC7B-0CBD80026FB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822" r="23944" b="18282"/>
          <a:stretch/>
        </p:blipFill>
        <p:spPr>
          <a:xfrm>
            <a:off x="3951421" y="5260501"/>
            <a:ext cx="688194" cy="678795"/>
          </a:xfrm>
          <a:prstGeom prst="rect">
            <a:avLst/>
          </a:prstGeom>
        </p:spPr>
      </p:pic>
      <p:pic>
        <p:nvPicPr>
          <p:cNvPr id="46" name="Immagine 45">
            <a:extLst>
              <a:ext uri="{FF2B5EF4-FFF2-40B4-BE49-F238E27FC236}">
                <a16:creationId xmlns:a16="http://schemas.microsoft.com/office/drawing/2014/main" id="{D1DDDC84-4B27-4441-BEF0-CA13B79FF10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6234" t="7325" r="35416" b="22771"/>
          <a:stretch/>
        </p:blipFill>
        <p:spPr>
          <a:xfrm>
            <a:off x="7159485" y="3811796"/>
            <a:ext cx="522948" cy="633429"/>
          </a:xfrm>
          <a:prstGeom prst="rect">
            <a:avLst/>
          </a:prstGeom>
        </p:spPr>
      </p:pic>
      <p:pic>
        <p:nvPicPr>
          <p:cNvPr id="47" name="Immagine 46">
            <a:extLst>
              <a:ext uri="{FF2B5EF4-FFF2-40B4-BE49-F238E27FC236}">
                <a16:creationId xmlns:a16="http://schemas.microsoft.com/office/drawing/2014/main" id="{71B45155-500C-7B4E-8396-952FA40322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27" y="4594645"/>
            <a:ext cx="648200" cy="648200"/>
          </a:xfrm>
          <a:prstGeom prst="rect">
            <a:avLst/>
          </a:prstGeom>
        </p:spPr>
      </p:pic>
      <p:pic>
        <p:nvPicPr>
          <p:cNvPr id="48" name="Immagine 47">
            <a:extLst>
              <a:ext uri="{FF2B5EF4-FFF2-40B4-BE49-F238E27FC236}">
                <a16:creationId xmlns:a16="http://schemas.microsoft.com/office/drawing/2014/main" id="{9E703A97-8F44-AA4A-93D7-1E4F224D42F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03" y="5254988"/>
            <a:ext cx="665528" cy="665528"/>
          </a:xfrm>
          <a:prstGeom prst="rect">
            <a:avLst/>
          </a:prstGeom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EA9B1429-935C-1D49-80FC-6CB92E6578F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7841" r="15133" b="20402"/>
          <a:stretch/>
        </p:blipFill>
        <p:spPr>
          <a:xfrm>
            <a:off x="7122787" y="4509729"/>
            <a:ext cx="577392" cy="696691"/>
          </a:xfrm>
          <a:prstGeom prst="rect">
            <a:avLst/>
          </a:prstGeom>
        </p:spPr>
      </p:pic>
      <p:pic>
        <p:nvPicPr>
          <p:cNvPr id="50" name="Immagine 49">
            <a:extLst>
              <a:ext uri="{FF2B5EF4-FFF2-40B4-BE49-F238E27FC236}">
                <a16:creationId xmlns:a16="http://schemas.microsoft.com/office/drawing/2014/main" id="{6CFB0D59-F935-4248-950A-C32474128B7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13936"/>
          <a:stretch/>
        </p:blipFill>
        <p:spPr>
          <a:xfrm>
            <a:off x="7121390" y="5256539"/>
            <a:ext cx="570618" cy="672027"/>
          </a:xfrm>
          <a:prstGeom prst="rect">
            <a:avLst/>
          </a:prstGeom>
        </p:spPr>
      </p:pic>
      <p:pic>
        <p:nvPicPr>
          <p:cNvPr id="51" name="Immagine 50">
            <a:extLst>
              <a:ext uri="{FF2B5EF4-FFF2-40B4-BE49-F238E27FC236}">
                <a16:creationId xmlns:a16="http://schemas.microsoft.com/office/drawing/2014/main" id="{5CD33853-881B-8B46-A2AD-6EC421855D5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770" y="3818404"/>
            <a:ext cx="666660" cy="666660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DE9539AE-3887-FC43-A1A7-F22FCA8D1288}"/>
              </a:ext>
            </a:extLst>
          </p:cNvPr>
          <p:cNvSpPr txBox="1"/>
          <p:nvPr/>
        </p:nvSpPr>
        <p:spPr>
          <a:xfrm>
            <a:off x="830277" y="1538011"/>
            <a:ext cx="1386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err="1">
                <a:latin typeface="Arial"/>
                <a:cs typeface="Arial"/>
              </a:rPr>
              <a:t>Rowan</a:t>
            </a:r>
            <a:r>
              <a:rPr lang="it-IT" sz="1200" b="1" dirty="0">
                <a:latin typeface="Arial"/>
                <a:cs typeface="Arial"/>
              </a:rPr>
              <a:t> </a:t>
            </a:r>
            <a:r>
              <a:rPr lang="it-IT" sz="1200" b="1" dirty="0" err="1">
                <a:latin typeface="Arial"/>
                <a:cs typeface="Arial"/>
              </a:rPr>
              <a:t>Atkinson</a:t>
            </a:r>
            <a:endParaRPr lang="it-IT" sz="1200" b="1" dirty="0">
              <a:latin typeface="Arial"/>
              <a:cs typeface="Arial"/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2E0EEA8-9273-A54C-BF8E-7E7B9D7964FD}"/>
              </a:ext>
            </a:extLst>
          </p:cNvPr>
          <p:cNvSpPr txBox="1"/>
          <p:nvPr/>
        </p:nvSpPr>
        <p:spPr>
          <a:xfrm>
            <a:off x="3894667" y="1538010"/>
            <a:ext cx="1511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latin typeface="Arial"/>
                <a:cs typeface="Arial"/>
              </a:rPr>
              <a:t>Queen </a:t>
            </a:r>
            <a:r>
              <a:rPr lang="it-IT" sz="1200" b="1" dirty="0" err="1">
                <a:latin typeface="Arial"/>
                <a:cs typeface="Arial"/>
              </a:rPr>
              <a:t>Elizabeth</a:t>
            </a:r>
            <a:endParaRPr lang="it-IT" sz="1200" b="1" dirty="0">
              <a:latin typeface="Arial"/>
              <a:cs typeface="Arial"/>
            </a:endParaRP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DC5E9FBB-6948-0B4A-B044-948BFADAEB77}"/>
              </a:ext>
            </a:extLst>
          </p:cNvPr>
          <p:cNvSpPr txBox="1"/>
          <p:nvPr/>
        </p:nvSpPr>
        <p:spPr>
          <a:xfrm>
            <a:off x="6971078" y="1544311"/>
            <a:ext cx="1424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latin typeface="Arial"/>
                <a:cs typeface="Arial"/>
              </a:rPr>
              <a:t>Luigi Di Maio</a:t>
            </a:r>
          </a:p>
        </p:txBody>
      </p:sp>
    </p:spTree>
    <p:extLst>
      <p:ext uri="{BB962C8B-B14F-4D97-AF65-F5344CB8AC3E}">
        <p14:creationId xmlns:p14="http://schemas.microsoft.com/office/powerpoint/2010/main" val="11293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Training procedure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336430"/>
            <a:ext cx="8323726" cy="452596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b="1" dirty="0" err="1"/>
              <a:t>Couples</a:t>
            </a:r>
            <a:r>
              <a:rPr lang="it-IT" b="1" dirty="0"/>
              <a:t> </a:t>
            </a:r>
            <a:r>
              <a:rPr lang="it-IT" b="1" dirty="0" err="1"/>
              <a:t>creation</a:t>
            </a:r>
            <a:r>
              <a:rPr lang="it-IT" b="1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Select a subset of </a:t>
            </a:r>
            <a:r>
              <a:rPr lang="it-IT" dirty="0" err="1"/>
              <a:t>people</a:t>
            </a:r>
            <a:r>
              <a:rPr lang="it-IT" dirty="0"/>
              <a:t> from the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person</a:t>
            </a:r>
            <a:r>
              <a:rPr lang="it-IT" dirty="0"/>
              <a:t> create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couples</a:t>
            </a:r>
            <a:r>
              <a:rPr lang="it-IT" dirty="0"/>
              <a:t> from </a:t>
            </a:r>
            <a:r>
              <a:rPr lang="it-IT" dirty="0" err="1"/>
              <a:t>his</a:t>
            </a:r>
            <a:r>
              <a:rPr lang="it-IT" dirty="0"/>
              <a:t> </a:t>
            </a:r>
            <a:r>
              <a:rPr lang="it-IT" dirty="0" err="1"/>
              <a:t>photos</a:t>
            </a:r>
            <a:endParaRPr lang="it-IT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dirty="0" err="1"/>
              <a:t>Creation</a:t>
            </a:r>
            <a:r>
              <a:rPr lang="it-IT" dirty="0"/>
              <a:t> of a </a:t>
            </a:r>
            <a:r>
              <a:rPr lang="it-IT" dirty="0" err="1"/>
              <a:t>number</a:t>
            </a:r>
            <a:r>
              <a:rPr lang="it-IT" dirty="0"/>
              <a:t> of positive </a:t>
            </a:r>
            <a:r>
              <a:rPr lang="it-IT" dirty="0" err="1"/>
              <a:t>samples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Join </a:t>
            </a:r>
            <a:r>
              <a:rPr lang="it-IT" dirty="0" err="1"/>
              <a:t>every</a:t>
            </a:r>
            <a:r>
              <a:rPr lang="it-IT" dirty="0"/>
              <a:t> photo of a </a:t>
            </a:r>
            <a:r>
              <a:rPr lang="it-IT" dirty="0" err="1"/>
              <a:t>person</a:t>
            </a:r>
            <a:r>
              <a:rPr lang="it-IT" dirty="0"/>
              <a:t> on the set with </a:t>
            </a:r>
            <a:r>
              <a:rPr lang="it-IT" dirty="0" err="1"/>
              <a:t>photos</a:t>
            </a:r>
            <a:r>
              <a:rPr lang="it-IT" dirty="0"/>
              <a:t> of </a:t>
            </a:r>
            <a:r>
              <a:rPr lang="it-IT" dirty="0" err="1"/>
              <a:t>other</a:t>
            </a:r>
            <a:r>
              <a:rPr lang="it-IT" dirty="0"/>
              <a:t> random </a:t>
            </a:r>
            <a:r>
              <a:rPr lang="it-IT" dirty="0" err="1"/>
              <a:t>person</a:t>
            </a:r>
            <a:endParaRPr lang="it-IT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dirty="0" err="1"/>
              <a:t>Creation</a:t>
            </a:r>
            <a:r>
              <a:rPr lang="it-IT" dirty="0"/>
              <a:t> of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negative </a:t>
            </a:r>
            <a:r>
              <a:rPr lang="it-IT" dirty="0" err="1"/>
              <a:t>samples</a:t>
            </a:r>
            <a:endParaRPr lang="it-IT" dirty="0"/>
          </a:p>
          <a:p>
            <a:pPr lvl="1" indent="0">
              <a:buNone/>
            </a:pPr>
            <a:endParaRPr lang="it-IT" dirty="0"/>
          </a:p>
          <a:p>
            <a:pPr marL="457200" indent="-457200">
              <a:buAutoNum type="arabicPeriod" startAt="2"/>
            </a:pPr>
            <a:r>
              <a:rPr lang="it-IT" b="1" dirty="0"/>
              <a:t>Training </a:t>
            </a:r>
            <a:r>
              <a:rPr lang="it-IT" b="1" dirty="0" err="1"/>
              <a:t>starts</a:t>
            </a:r>
            <a:r>
              <a:rPr lang="it-IT" b="1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Train on the </a:t>
            </a:r>
            <a:r>
              <a:rPr lang="it-IT" dirty="0" err="1"/>
              <a:t>couples</a:t>
            </a:r>
            <a:r>
              <a:rPr lang="it-IT" dirty="0"/>
              <a:t> </a:t>
            </a:r>
            <a:r>
              <a:rPr lang="it-IT" dirty="0" err="1"/>
              <a:t>until</a:t>
            </a:r>
            <a:r>
              <a:rPr lang="it-IT" dirty="0"/>
              <a:t> </a:t>
            </a:r>
            <a:r>
              <a:rPr lang="it-IT" dirty="0" err="1"/>
              <a:t>overfitting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overfitting</a:t>
            </a:r>
            <a:r>
              <a:rPr lang="it-IT" dirty="0"/>
              <a:t> </a:t>
            </a:r>
            <a:r>
              <a:rPr lang="it-IT" dirty="0" err="1"/>
              <a:t>starts</a:t>
            </a:r>
            <a:r>
              <a:rPr lang="it-IT" dirty="0"/>
              <a:t>, go to 1 (Change data).</a:t>
            </a:r>
          </a:p>
          <a:p>
            <a:endParaRPr lang="it-IT" dirty="0"/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 </a:t>
            </a:r>
          </a:p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042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AB8BFB-7362-4C81-8258-E368A2BDC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Evaluation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4AACB7-64FF-484B-9F69-FEFADB4D8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The evaluation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on </a:t>
            </a:r>
            <a:r>
              <a:rPr lang="it-IT" dirty="0" err="1"/>
              <a:t>couples</a:t>
            </a:r>
            <a:r>
              <a:rPr lang="it-IT" dirty="0"/>
              <a:t> generated from </a:t>
            </a:r>
            <a:r>
              <a:rPr lang="it-IT" dirty="0" err="1"/>
              <a:t>different</a:t>
            </a:r>
            <a:r>
              <a:rPr lang="it-IT" dirty="0"/>
              <a:t> test set: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dirty="0"/>
              <a:t>Test set taken from the </a:t>
            </a:r>
            <a:r>
              <a:rPr lang="it-IT" dirty="0" err="1"/>
              <a:t>initial</a:t>
            </a:r>
            <a:r>
              <a:rPr lang="it-IT" dirty="0"/>
              <a:t> data set (20%)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dirty="0"/>
              <a:t>Test set called « </a:t>
            </a:r>
            <a:r>
              <a:rPr lang="it-IT" dirty="0" err="1"/>
              <a:t>Labelled</a:t>
            </a:r>
            <a:r>
              <a:rPr lang="it-IT" dirty="0"/>
              <a:t> </a:t>
            </a:r>
            <a:r>
              <a:rPr lang="it-IT" dirty="0" err="1"/>
              <a:t>Faces</a:t>
            </a:r>
            <a:r>
              <a:rPr lang="it-IT" dirty="0"/>
              <a:t> in the Wild ( </a:t>
            </a:r>
            <a:r>
              <a:rPr lang="it-IT" dirty="0" err="1"/>
              <a:t>LFW</a:t>
            </a:r>
            <a:r>
              <a:rPr lang="it-IT" dirty="0"/>
              <a:t> ) »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The evaluation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on the « face-</a:t>
            </a:r>
            <a:r>
              <a:rPr lang="it-IT" dirty="0" err="1"/>
              <a:t>matching</a:t>
            </a:r>
            <a:r>
              <a:rPr lang="it-IT" dirty="0"/>
              <a:t> » task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prediction</a:t>
            </a:r>
            <a:r>
              <a:rPr lang="it-IT" dirty="0"/>
              <a:t> the output of the net.</a:t>
            </a:r>
          </a:p>
          <a:p>
            <a:endParaRPr lang="it-IT" dirty="0"/>
          </a:p>
          <a:p>
            <a:r>
              <a:rPr lang="it-IT" dirty="0"/>
              <a:t>Beyond the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figures</a:t>
            </a:r>
            <a:r>
              <a:rPr lang="it-IT" dirty="0"/>
              <a:t> of </a:t>
            </a:r>
            <a:r>
              <a:rPr lang="it-IT" dirty="0" err="1"/>
              <a:t>merith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i="1" dirty="0" err="1"/>
              <a:t>accuracy</a:t>
            </a:r>
            <a:r>
              <a:rPr lang="it-IT" dirty="0"/>
              <a:t> and </a:t>
            </a:r>
            <a:r>
              <a:rPr lang="it-IT" i="1" dirty="0" err="1"/>
              <a:t>precision</a:t>
            </a:r>
            <a:r>
              <a:rPr lang="it-IT" i="1" dirty="0"/>
              <a:t>,</a:t>
            </a:r>
            <a:r>
              <a:rPr lang="it-IT" dirty="0"/>
              <a:t> to </a:t>
            </a:r>
            <a:r>
              <a:rPr lang="it-IT" dirty="0" err="1"/>
              <a:t>further</a:t>
            </a:r>
            <a:r>
              <a:rPr lang="it-IT" dirty="0"/>
              <a:t> </a:t>
            </a:r>
            <a:r>
              <a:rPr lang="it-IT" dirty="0" err="1"/>
              <a:t>evaluate</a:t>
            </a:r>
            <a:r>
              <a:rPr lang="it-IT" dirty="0"/>
              <a:t> the performance </a:t>
            </a:r>
            <a:r>
              <a:rPr lang="it-IT" dirty="0" err="1"/>
              <a:t>also</a:t>
            </a:r>
            <a:r>
              <a:rPr lang="it-IT" dirty="0"/>
              <a:t> the </a:t>
            </a:r>
            <a:r>
              <a:rPr lang="it-IT" dirty="0" err="1"/>
              <a:t>ROC</a:t>
            </a:r>
            <a:r>
              <a:rPr lang="it-IT" dirty="0"/>
              <a:t> curve and the </a:t>
            </a:r>
            <a:r>
              <a:rPr lang="it-IT" dirty="0" err="1"/>
              <a:t>AUC</a:t>
            </a:r>
            <a:r>
              <a:rPr lang="it-IT" dirty="0"/>
              <a:t> </a:t>
            </a:r>
            <a:r>
              <a:rPr lang="it-IT" dirty="0" err="1"/>
              <a:t>parameter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analyzed</a:t>
            </a:r>
            <a:r>
              <a:rPr lang="it-IT" dirty="0"/>
              <a:t>.</a:t>
            </a:r>
          </a:p>
          <a:p>
            <a:pPr lvl="2" indent="0">
              <a:buNone/>
            </a:pP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6E35BE6-EBF7-469D-854B-5945637C60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800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6EF5A0-FEBA-4422-AC7D-6C60BAFC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Own</a:t>
            </a:r>
            <a:r>
              <a:rPr lang="it-IT" dirty="0"/>
              <a:t> test 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C5DA22-0A02-4891-9091-A2451AA8E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On the test set </a:t>
            </a:r>
            <a:r>
              <a:rPr lang="it-IT" dirty="0" err="1"/>
              <a:t>created</a:t>
            </a:r>
            <a:r>
              <a:rPr lang="it-IT" dirty="0"/>
              <a:t> from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initial</a:t>
            </a:r>
            <a:r>
              <a:rPr lang="it-IT" dirty="0"/>
              <a:t> dataset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reached</a:t>
            </a:r>
            <a:r>
              <a:rPr lang="it-IT" dirty="0"/>
              <a:t>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dirty="0" err="1"/>
              <a:t>AUC</a:t>
            </a:r>
            <a:r>
              <a:rPr lang="it-IT" dirty="0"/>
              <a:t> = 0.97 </a:t>
            </a:r>
          </a:p>
          <a:p>
            <a:endParaRPr lang="it-IT" dirty="0"/>
          </a:p>
          <a:p>
            <a:r>
              <a:rPr lang="it-IT" dirty="0"/>
              <a:t>The </a:t>
            </a:r>
            <a:r>
              <a:rPr lang="it-IT" i="1" dirty="0" err="1"/>
              <a:t>Accuracy</a:t>
            </a:r>
            <a:r>
              <a:rPr lang="it-IT" i="1" dirty="0"/>
              <a:t> </a:t>
            </a:r>
            <a:r>
              <a:rPr lang="it-IT" dirty="0"/>
              <a:t>and </a:t>
            </a:r>
            <a:r>
              <a:rPr lang="it-IT" i="1" dirty="0"/>
              <a:t>Precision </a:t>
            </a:r>
          </a:p>
          <a:p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evaluated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</a:p>
          <a:p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tresholds</a:t>
            </a:r>
            <a:r>
              <a:rPr lang="it-IT" dirty="0"/>
              <a:t>, one of </a:t>
            </a:r>
            <a:r>
              <a:rPr lang="it-IT" dirty="0" err="1"/>
              <a:t>which</a:t>
            </a:r>
            <a:endParaRPr lang="it-IT" dirty="0"/>
          </a:p>
          <a:p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chosen</a:t>
            </a:r>
            <a:r>
              <a:rPr lang="it-IT" dirty="0"/>
              <a:t> thanks to the </a:t>
            </a:r>
            <a:r>
              <a:rPr lang="it-IT" dirty="0" err="1"/>
              <a:t>ROC</a:t>
            </a:r>
            <a:endParaRPr lang="it-IT" dirty="0"/>
          </a:p>
          <a:p>
            <a:r>
              <a:rPr lang="it-IT" dirty="0"/>
              <a:t>curve.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7006A1-5C51-4B40-A675-9EAC0F299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1F5E670-B5B4-4E8D-8B65-C8F0A33FE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115" y="1981782"/>
            <a:ext cx="3535685" cy="2651764"/>
          </a:xfrm>
          <a:prstGeom prst="rect">
            <a:avLst/>
          </a:prstGeom>
        </p:spPr>
      </p:pic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28CC052E-6587-42A6-8287-A3C9BC3BA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440350"/>
              </p:ext>
            </p:extLst>
          </p:nvPr>
        </p:nvGraphicFramePr>
        <p:xfrm>
          <a:off x="1524000" y="482359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058819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494555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760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Garamond" panose="02020404030301010803" pitchFamily="18" charset="0"/>
                        </a:rPr>
                        <a:t>Treshold</a:t>
                      </a:r>
                      <a:endParaRPr lang="it-IT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Garamond" panose="02020404030301010803" pitchFamily="18" charset="0"/>
                        </a:rPr>
                        <a:t>Accuracy</a:t>
                      </a:r>
                      <a:endParaRPr lang="it-IT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Garamond" panose="02020404030301010803" pitchFamily="18" charset="0"/>
                        </a:rPr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405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Garamond" panose="02020404030301010803" pitchFamily="18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Garamond" panose="02020404030301010803" pitchFamily="18" charset="0"/>
                        </a:rPr>
                        <a:t>0.915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Garamond" panose="02020404030301010803" pitchFamily="18" charset="0"/>
                        </a:rPr>
                        <a:t>0.9278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20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Garamond" panose="02020404030301010803" pitchFamily="18" charset="0"/>
                        </a:rPr>
                        <a:t>0.975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Garamond" panose="02020404030301010803" pitchFamily="18" charset="0"/>
                        </a:rPr>
                        <a:t>0.845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Garamond" panose="02020404030301010803" pitchFamily="18" charset="0"/>
                        </a:rPr>
                        <a:t>0.9985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075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854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7664A-5C38-4F18-BAC6-D449C53A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LFW</a:t>
            </a:r>
            <a:r>
              <a:rPr lang="it-IT" dirty="0"/>
              <a:t>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A844C0-0112-45EC-942F-E2F9406A9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On the </a:t>
            </a:r>
            <a:r>
              <a:rPr lang="it-IT" dirty="0" err="1"/>
              <a:t>LFW</a:t>
            </a:r>
            <a:r>
              <a:rPr lang="it-IT" dirty="0"/>
              <a:t> dataset the </a:t>
            </a:r>
            <a:r>
              <a:rPr lang="it-IT" i="1" dirty="0" err="1"/>
              <a:t>Accuracy</a:t>
            </a:r>
            <a:r>
              <a:rPr lang="it-IT" dirty="0"/>
              <a:t> and </a:t>
            </a:r>
            <a:r>
              <a:rPr lang="it-IT" i="1" dirty="0"/>
              <a:t>Precision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evaluated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tresholds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for the evaluation on the </a:t>
            </a:r>
            <a:r>
              <a:rPr lang="it-IT" dirty="0" err="1"/>
              <a:t>initial</a:t>
            </a:r>
            <a:r>
              <a:rPr lang="it-IT" dirty="0"/>
              <a:t> test set.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Must be </a:t>
            </a:r>
            <a:r>
              <a:rPr lang="it-IT" dirty="0" err="1"/>
              <a:t>remembered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faces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dataset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gathered</a:t>
            </a:r>
            <a:r>
              <a:rPr lang="it-IT" dirty="0"/>
              <a:t> up to be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training data for authentication purpose, in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of the images are </a:t>
            </a:r>
            <a:r>
              <a:rPr lang="it-IT" dirty="0" err="1"/>
              <a:t>depicting</a:t>
            </a:r>
            <a:r>
              <a:rPr lang="it-IT" dirty="0"/>
              <a:t> a face in an inappropriate pose for </a:t>
            </a:r>
            <a:r>
              <a:rPr lang="it-IT" dirty="0" err="1"/>
              <a:t>our</a:t>
            </a:r>
            <a:r>
              <a:rPr lang="it-IT" dirty="0"/>
              <a:t> task.</a:t>
            </a:r>
          </a:p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FE9017-63C1-4A8C-8542-B693F60933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28964C6B-21ED-4C3E-AB3F-38434C564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898077"/>
              </p:ext>
            </p:extLst>
          </p:nvPr>
        </p:nvGraphicFramePr>
        <p:xfrm>
          <a:off x="1571063" y="273409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488116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725948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43449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Garamond" panose="02020404030301010803" pitchFamily="18" charset="0"/>
                        </a:rPr>
                        <a:t>Treshold</a:t>
                      </a:r>
                      <a:endParaRPr lang="it-IT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Garamond" panose="02020404030301010803" pitchFamily="18" charset="0"/>
                        </a:rPr>
                        <a:t>Accuracy</a:t>
                      </a:r>
                      <a:endParaRPr lang="it-IT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Garamond" panose="02020404030301010803" pitchFamily="18" charset="0"/>
                        </a:rPr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96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Garamond" panose="02020404030301010803" pitchFamily="18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Garamond" panose="02020404030301010803" pitchFamily="18" charset="0"/>
                        </a:rPr>
                        <a:t>0.745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Garamond" panose="02020404030301010803" pitchFamily="18" charset="0"/>
                        </a:rPr>
                        <a:t>0.7474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67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Garamond" panose="02020404030301010803" pitchFamily="18" charset="0"/>
                        </a:rPr>
                        <a:t>0.975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Garamond" panose="02020404030301010803" pitchFamily="18" charset="0"/>
                        </a:rPr>
                        <a:t>0.775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Garamond" panose="02020404030301010803" pitchFamily="18" charset="0"/>
                        </a:rPr>
                        <a:t>0.9824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253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31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BF59E0-D9FB-4D4E-83D3-C9986A88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2CD8DA-3BF7-45AF-A52A-5180B4238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provide a model useful to guarantee authentication in</a:t>
            </a:r>
          </a:p>
          <a:p>
            <a:r>
              <a:rPr lang="it-IT" dirty="0"/>
              <a:t>general purpose applications in a </a:t>
            </a:r>
            <a:r>
              <a:rPr lang="it-IT" dirty="0" err="1"/>
              <a:t>real</a:t>
            </a:r>
            <a:r>
              <a:rPr lang="it-IT" dirty="0"/>
              <a:t> time scenario.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 err="1"/>
              <a:t>Accuracy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high (</a:t>
            </a:r>
            <a:r>
              <a:rPr lang="it-IT" dirty="0" err="1"/>
              <a:t>current</a:t>
            </a:r>
            <a:r>
              <a:rPr lang="it-IT" dirty="0"/>
              <a:t> state of the art </a:t>
            </a:r>
            <a:r>
              <a:rPr lang="it-IT" dirty="0" err="1"/>
              <a:t>is</a:t>
            </a:r>
            <a:r>
              <a:rPr lang="it-IT" dirty="0"/>
              <a:t> 99.63 in LFW),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precision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matters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in 1 second </a:t>
            </a:r>
            <a:r>
              <a:rPr lang="it-IT" dirty="0" err="1"/>
              <a:t>about</a:t>
            </a:r>
            <a:r>
              <a:rPr lang="it-IT" dirty="0"/>
              <a:t> 8 </a:t>
            </a:r>
            <a:r>
              <a:rPr lang="it-IT" dirty="0" err="1"/>
              <a:t>prediction</a:t>
            </a:r>
            <a:r>
              <a:rPr lang="it-IT" dirty="0"/>
              <a:t> are </a:t>
            </a:r>
            <a:r>
              <a:rPr lang="it-IT" dirty="0" err="1"/>
              <a:t>done</a:t>
            </a:r>
            <a:r>
              <a:rPr lang="it-IT" dirty="0"/>
              <a:t>.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A </a:t>
            </a:r>
            <a:r>
              <a:rPr lang="it-IT" dirty="0" err="1">
                <a:sym typeface="Wingdings" panose="05000000000000000000" pitchFamily="2" charset="2"/>
              </a:rPr>
              <a:t>further</a:t>
            </a:r>
            <a:r>
              <a:rPr lang="it-IT" dirty="0">
                <a:sym typeface="Wingdings" panose="05000000000000000000" pitchFamily="2" charset="2"/>
              </a:rPr>
              <a:t> improvement can be </a:t>
            </a:r>
            <a:r>
              <a:rPr lang="it-IT" dirty="0" err="1">
                <a:sym typeface="Wingdings" panose="05000000000000000000" pitchFamily="2" charset="2"/>
              </a:rPr>
              <a:t>done</a:t>
            </a:r>
            <a:r>
              <a:rPr lang="it-IT" dirty="0">
                <a:sym typeface="Wingdings" panose="05000000000000000000" pitchFamily="2" charset="2"/>
              </a:rPr>
              <a:t> by </a:t>
            </a:r>
            <a:r>
              <a:rPr lang="it-IT" dirty="0" err="1">
                <a:sym typeface="Wingdings" panose="05000000000000000000" pitchFamily="2" charset="2"/>
              </a:rPr>
              <a:t>using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parallel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comparisons</a:t>
            </a:r>
            <a:r>
              <a:rPr lang="it-IT" dirty="0">
                <a:sym typeface="Wingdings" panose="05000000000000000000" pitchFamily="2" charset="2"/>
              </a:rPr>
              <a:t> of </a:t>
            </a:r>
            <a:r>
              <a:rPr lang="it-IT" dirty="0" err="1">
                <a:sym typeface="Wingdings" panose="05000000000000000000" pitchFamily="2" charset="2"/>
              </a:rPr>
              <a:t>different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photos</a:t>
            </a:r>
            <a:r>
              <a:rPr lang="it-IT" dirty="0">
                <a:sym typeface="Wingdings" panose="05000000000000000000" pitchFamily="2" charset="2"/>
              </a:rPr>
              <a:t> and acting in a </a:t>
            </a:r>
            <a:r>
              <a:rPr lang="it-IT" dirty="0" err="1">
                <a:sym typeface="Wingdings" panose="05000000000000000000" pitchFamily="2" charset="2"/>
              </a:rPr>
              <a:t>majority</a:t>
            </a:r>
            <a:r>
              <a:rPr lang="it-IT" dirty="0">
                <a:sym typeface="Wingdings" panose="05000000000000000000" pitchFamily="2" charset="2"/>
              </a:rPr>
              <a:t> voting way.  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AD931BC-3272-4740-84A5-B55DBD9ED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468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6BA6F-6937-4390-90CF-444B2B501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C7622A-2BA4-4A7C-9C7F-37C419784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7200" dirty="0"/>
          </a:p>
          <a:p>
            <a:r>
              <a:rPr lang="it-IT" sz="6000" dirty="0"/>
              <a:t>Thanks for </a:t>
            </a:r>
            <a:r>
              <a:rPr lang="it-IT" sz="6000" dirty="0" err="1"/>
              <a:t>your</a:t>
            </a:r>
            <a:r>
              <a:rPr lang="it-IT" sz="6000" dirty="0"/>
              <a:t> </a:t>
            </a:r>
            <a:r>
              <a:rPr lang="it-IT" sz="6000" dirty="0" err="1"/>
              <a:t>attention</a:t>
            </a:r>
            <a:endParaRPr lang="it-IT" sz="600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EC72FED-E9BF-4811-AA33-B91C946BE4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6345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Bibliography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[1]: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 Practical Recommendations for Gradient-Based Training of Deep </a:t>
            </a:r>
            <a:r>
              <a:rPr lang="en-US" dirty="0" smtClean="0"/>
              <a:t>Architectures</a:t>
            </a:r>
          </a:p>
          <a:p>
            <a:endParaRPr lang="en-US" dirty="0"/>
          </a:p>
          <a:p>
            <a:r>
              <a:rPr lang="en-US" dirty="0"/>
              <a:t>[2]: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github.com/mdbloice/Augmentor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[3</a:t>
            </a:r>
            <a:r>
              <a:rPr lang="en-US" dirty="0"/>
              <a:t>]: </a:t>
            </a:r>
            <a:r>
              <a:rPr lang="en-US" dirty="0">
                <a:hlinkClick r:id="rId3"/>
              </a:rPr>
              <a:t>https://www.learnopencv.com/histogram-of-orientedgradients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[4</a:t>
            </a:r>
            <a:r>
              <a:rPr lang="en-US" dirty="0"/>
              <a:t>]: https://www.pyimagesearch.com/2017/05/22/facealignment-with-opencv-and-python/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980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67294"/>
            <a:ext cx="8323726" cy="4658870"/>
          </a:xfrm>
        </p:spPr>
        <p:txBody>
          <a:bodyPr/>
          <a:lstStyle/>
          <a:p>
            <a:r>
              <a:rPr lang="it-IT" dirty="0" err="1"/>
              <a:t>Authentication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crucial</a:t>
            </a:r>
            <a:r>
              <a:rPr lang="it-IT" dirty="0"/>
              <a:t> part in </a:t>
            </a:r>
            <a:r>
              <a:rPr lang="it-IT" dirty="0" err="1"/>
              <a:t>most</a:t>
            </a:r>
            <a:r>
              <a:rPr lang="it-IT" dirty="0"/>
              <a:t> of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digital</a:t>
            </a:r>
            <a:r>
              <a:rPr lang="it-IT" dirty="0"/>
              <a:t> </a:t>
            </a:r>
            <a:r>
              <a:rPr lang="it-IT" dirty="0" err="1"/>
              <a:t>systems</a:t>
            </a:r>
            <a:r>
              <a:rPr lang="it-IT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Banks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Personal </a:t>
            </a:r>
            <a:r>
              <a:rPr lang="it-IT" dirty="0" err="1"/>
              <a:t>devices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…..</a:t>
            </a:r>
          </a:p>
          <a:p>
            <a:r>
              <a:rPr lang="it-IT" dirty="0"/>
              <a:t>Face2Face </a:t>
            </a:r>
            <a:r>
              <a:rPr lang="it-IT" dirty="0" err="1"/>
              <a:t>allows</a:t>
            </a:r>
            <a:r>
              <a:rPr lang="it-IT" dirty="0"/>
              <a:t> to </a:t>
            </a:r>
            <a:r>
              <a:rPr lang="it-IT" dirty="0" err="1"/>
              <a:t>implement</a:t>
            </a:r>
            <a:r>
              <a:rPr lang="it-IT" dirty="0"/>
              <a:t> a </a:t>
            </a:r>
            <a:r>
              <a:rPr lang="it-IT" dirty="0" err="1"/>
              <a:t>biometric</a:t>
            </a:r>
            <a:r>
              <a:rPr lang="it-IT" dirty="0"/>
              <a:t> authentication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b="1" dirty="0"/>
              <a:t>face recognition</a:t>
            </a:r>
            <a:r>
              <a:rPr lang="it-IT" dirty="0"/>
              <a:t>, </a:t>
            </a:r>
            <a:r>
              <a:rPr lang="it-IT" dirty="0" err="1"/>
              <a:t>using</a:t>
            </a:r>
            <a:r>
              <a:rPr lang="it-IT" dirty="0"/>
              <a:t> a </a:t>
            </a:r>
            <a:r>
              <a:rPr lang="it-IT" dirty="0" err="1"/>
              <a:t>different</a:t>
            </a:r>
            <a:r>
              <a:rPr lang="it-IT" dirty="0"/>
              <a:t> approach from the </a:t>
            </a:r>
            <a:r>
              <a:rPr lang="it-IT" dirty="0" err="1"/>
              <a:t>current</a:t>
            </a:r>
            <a:r>
              <a:rPr lang="it-IT" dirty="0"/>
              <a:t> state of the art.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Face2Face?</a:t>
            </a: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53B8CB35-62AE-3347-8CC0-03EAF089D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841108"/>
              </p:ext>
            </p:extLst>
          </p:nvPr>
        </p:nvGraphicFramePr>
        <p:xfrm>
          <a:off x="1194492" y="4312570"/>
          <a:ext cx="67691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550">
                  <a:extLst>
                    <a:ext uri="{9D8B030D-6E8A-4147-A177-3AD203B41FA5}">
                      <a16:colId xmlns:a16="http://schemas.microsoft.com/office/drawing/2014/main" val="1084726172"/>
                    </a:ext>
                  </a:extLst>
                </a:gridCol>
                <a:gridCol w="3384550">
                  <a:extLst>
                    <a:ext uri="{9D8B030D-6E8A-4147-A177-3AD203B41FA5}">
                      <a16:colId xmlns:a16="http://schemas.microsoft.com/office/drawing/2014/main" val="2114508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Garamond" panose="02020404030301010803" pitchFamily="18" charset="0"/>
                        </a:rPr>
                        <a:t>Pros</a:t>
                      </a:r>
                      <a:endParaRPr lang="it-IT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Garamond" panose="02020404030301010803" pitchFamily="18" charset="0"/>
                        </a:rPr>
                        <a:t>Cons</a:t>
                      </a:r>
                      <a:endParaRPr lang="it-IT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56405"/>
                  </a:ext>
                </a:extLst>
              </a:tr>
              <a:tr h="38252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err="1">
                          <a:latin typeface="Garamond" panose="02020404030301010803" pitchFamily="18" charset="0"/>
                        </a:rPr>
                        <a:t>Cost</a:t>
                      </a:r>
                      <a:r>
                        <a:rPr lang="it-IT" dirty="0">
                          <a:latin typeface="Garamond" panose="02020404030301010803" pitchFamily="18" charset="0"/>
                        </a:rPr>
                        <a:t>/performance </a:t>
                      </a:r>
                      <a:r>
                        <a:rPr lang="it-IT" dirty="0" err="1">
                          <a:latin typeface="Garamond" panose="02020404030301010803" pitchFamily="18" charset="0"/>
                        </a:rPr>
                        <a:t>tradeoff</a:t>
                      </a:r>
                      <a:endParaRPr lang="it-IT" dirty="0">
                        <a:latin typeface="Garamond" panose="02020404030301010803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>
                          <a:latin typeface="Garamond" panose="02020404030301010803" pitchFamily="18" charset="0"/>
                        </a:rPr>
                        <a:t>Real time </a:t>
                      </a:r>
                      <a:r>
                        <a:rPr lang="it-IT" dirty="0" err="1">
                          <a:latin typeface="Garamond" panose="02020404030301010803" pitchFamily="18" charset="0"/>
                        </a:rPr>
                        <a:t>usage</a:t>
                      </a:r>
                      <a:endParaRPr lang="it-IT" dirty="0">
                        <a:latin typeface="Garamond" panose="02020404030301010803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err="1">
                          <a:latin typeface="Garamond" panose="02020404030301010803" pitchFamily="18" charset="0"/>
                        </a:rPr>
                        <a:t>Integrability</a:t>
                      </a:r>
                      <a:endParaRPr lang="it-IT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>
                          <a:latin typeface="Garamond" panose="02020404030301010803" pitchFamily="18" charset="0"/>
                        </a:rPr>
                        <a:t>Non </a:t>
                      </a:r>
                      <a:r>
                        <a:rPr lang="it-IT" dirty="0" err="1">
                          <a:latin typeface="Garamond" panose="02020404030301010803" pitchFamily="18" charset="0"/>
                        </a:rPr>
                        <a:t>deterministic</a:t>
                      </a:r>
                      <a:r>
                        <a:rPr lang="it-IT" dirty="0">
                          <a:latin typeface="Garamond" panose="02020404030301010803" pitchFamily="18" charset="0"/>
                        </a:rPr>
                        <a:t> </a:t>
                      </a:r>
                      <a:r>
                        <a:rPr lang="it-IT" dirty="0" err="1">
                          <a:latin typeface="Garamond" panose="02020404030301010803" pitchFamily="18" charset="0"/>
                        </a:rPr>
                        <a:t>matching</a:t>
                      </a:r>
                      <a:endParaRPr lang="it-IT" dirty="0">
                        <a:latin typeface="Garamond" panose="02020404030301010803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err="1">
                          <a:latin typeface="Garamond" panose="02020404030301010803" pitchFamily="18" charset="0"/>
                        </a:rPr>
                        <a:t>Environmental</a:t>
                      </a:r>
                      <a:r>
                        <a:rPr lang="it-IT" dirty="0">
                          <a:latin typeface="Garamond" panose="02020404030301010803" pitchFamily="18" charset="0"/>
                        </a:rPr>
                        <a:t> </a:t>
                      </a:r>
                      <a:r>
                        <a:rPr lang="it-IT" dirty="0" err="1">
                          <a:latin typeface="Garamond" panose="02020404030301010803" pitchFamily="18" charset="0"/>
                        </a:rPr>
                        <a:t>conditions</a:t>
                      </a:r>
                      <a:endParaRPr lang="it-IT" dirty="0">
                        <a:latin typeface="Garamond" panose="02020404030301010803" pitchFamily="18" charset="0"/>
                      </a:endParaRPr>
                    </a:p>
                    <a:p>
                      <a:endParaRPr lang="it-IT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931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19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work?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67294"/>
            <a:ext cx="8323726" cy="1256709"/>
          </a:xfrm>
        </p:spPr>
        <p:txBody>
          <a:bodyPr/>
          <a:lstStyle/>
          <a:p>
            <a:r>
              <a:rPr lang="it-IT" dirty="0"/>
              <a:t>Face2face </a:t>
            </a:r>
            <a:r>
              <a:rPr lang="it-IT" dirty="0" err="1"/>
              <a:t>compares</a:t>
            </a:r>
            <a:r>
              <a:rPr lang="it-IT" dirty="0"/>
              <a:t> images </a:t>
            </a:r>
            <a:r>
              <a:rPr lang="it-IT" dirty="0" err="1"/>
              <a:t>using</a:t>
            </a:r>
            <a:r>
              <a:rPr lang="it-IT" dirty="0"/>
              <a:t> a </a:t>
            </a:r>
            <a:r>
              <a:rPr lang="it-IT" dirty="0" err="1"/>
              <a:t>deep</a:t>
            </a:r>
            <a:r>
              <a:rPr lang="it-IT" dirty="0"/>
              <a:t> CNN. (</a:t>
            </a:r>
            <a:r>
              <a:rPr lang="it-IT" dirty="0" err="1"/>
              <a:t>nothing</a:t>
            </a:r>
            <a:r>
              <a:rPr lang="it-IT" dirty="0"/>
              <a:t> new?)</a:t>
            </a:r>
          </a:p>
          <a:p>
            <a:r>
              <a:rPr lang="it-IT" b="1" dirty="0" err="1"/>
              <a:t>Main</a:t>
            </a:r>
            <a:r>
              <a:rPr lang="it-IT" dirty="0"/>
              <a:t> </a:t>
            </a:r>
            <a:r>
              <a:rPr lang="it-IT" b="1" dirty="0"/>
              <a:t>Idea</a:t>
            </a:r>
            <a:r>
              <a:rPr lang="it-IT" dirty="0"/>
              <a:t>: use </a:t>
            </a:r>
            <a:r>
              <a:rPr lang="it-IT" dirty="0" err="1"/>
              <a:t>convolutional</a:t>
            </a:r>
            <a:r>
              <a:rPr lang="it-IT" dirty="0"/>
              <a:t> </a:t>
            </a:r>
            <a:r>
              <a:rPr lang="it-IT" dirty="0" err="1"/>
              <a:t>layers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to </a:t>
            </a:r>
            <a:r>
              <a:rPr lang="it-IT" dirty="0" err="1"/>
              <a:t>extract</a:t>
            </a:r>
            <a:r>
              <a:rPr lang="it-IT" dirty="0"/>
              <a:t> </a:t>
            </a:r>
            <a:r>
              <a:rPr lang="it-IT" dirty="0" err="1"/>
              <a:t>similarity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faces</a:t>
            </a:r>
            <a:r>
              <a:rPr lang="it-IT" dirty="0"/>
              <a:t> </a:t>
            </a:r>
            <a:r>
              <a:rPr lang="it-IT" dirty="0" err="1"/>
              <a:t>depicted</a:t>
            </a:r>
            <a:r>
              <a:rPr lang="it-IT" dirty="0"/>
              <a:t> in </a:t>
            </a:r>
            <a:r>
              <a:rPr lang="it-IT" dirty="0" err="1"/>
              <a:t>two</a:t>
            </a:r>
            <a:r>
              <a:rPr lang="it-IT" dirty="0"/>
              <a:t> images.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0CA4B64-3477-5348-982E-4B3D910F6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24003"/>
            <a:ext cx="3721395" cy="3175000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C97FCE3-4173-604F-B77A-05AD1E8CA6AC}"/>
              </a:ext>
            </a:extLst>
          </p:cNvPr>
          <p:cNvSpPr txBox="1">
            <a:spLocks/>
          </p:cNvSpPr>
          <p:nvPr/>
        </p:nvSpPr>
        <p:spPr>
          <a:xfrm>
            <a:off x="4178594" y="2966484"/>
            <a:ext cx="4774019" cy="3072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it-IT" dirty="0">
                <a:latin typeface="Garamond" panose="02020404030301010803" pitchFamily="18" charset="0"/>
              </a:rPr>
              <a:t>Two </a:t>
            </a:r>
            <a:r>
              <a:rPr lang="it-IT" dirty="0" err="1">
                <a:latin typeface="Garamond" panose="02020404030301010803" pitchFamily="18" charset="0"/>
              </a:rPr>
              <a:t>gray</a:t>
            </a:r>
            <a:r>
              <a:rPr lang="it-IT" dirty="0">
                <a:latin typeface="Garamond" panose="02020404030301010803" pitchFamily="18" charset="0"/>
              </a:rPr>
              <a:t> scale images are </a:t>
            </a:r>
            <a:r>
              <a:rPr lang="it-IT" dirty="0" err="1">
                <a:latin typeface="Garamond" panose="02020404030301010803" pitchFamily="18" charset="0"/>
              </a:rPr>
              <a:t>stacked</a:t>
            </a:r>
            <a:r>
              <a:rPr lang="it-IT" dirty="0">
                <a:latin typeface="Garamond" panose="02020404030301010803" pitchFamily="18" charset="0"/>
              </a:rPr>
              <a:t> one on top of the other.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>
                <a:latin typeface="Garamond" panose="02020404030301010803" pitchFamily="18" charset="0"/>
              </a:rPr>
              <a:t>2-</a:t>
            </a:r>
            <a:r>
              <a:rPr lang="it-IT" dirty="0" err="1">
                <a:latin typeface="Garamond" panose="02020404030301010803" pitchFamily="18" charset="0"/>
              </a:rPr>
              <a:t>dimensional</a:t>
            </a:r>
            <a:r>
              <a:rPr lang="it-IT" dirty="0">
                <a:latin typeface="Garamond" panose="02020404030301010803" pitchFamily="18" charset="0"/>
              </a:rPr>
              <a:t> </a:t>
            </a:r>
            <a:r>
              <a:rPr lang="it-IT" dirty="0" err="1">
                <a:latin typeface="Garamond" panose="02020404030301010803" pitchFamily="18" charset="0"/>
              </a:rPr>
              <a:t>convolutional</a:t>
            </a:r>
            <a:r>
              <a:rPr lang="it-IT" dirty="0">
                <a:latin typeface="Garamond" panose="02020404030301010803" pitchFamily="18" charset="0"/>
              </a:rPr>
              <a:t> </a:t>
            </a:r>
            <a:r>
              <a:rPr lang="it-IT" dirty="0" err="1">
                <a:latin typeface="Garamond" panose="02020404030301010803" pitchFamily="18" charset="0"/>
              </a:rPr>
              <a:t>layers</a:t>
            </a:r>
            <a:r>
              <a:rPr lang="it-IT" dirty="0">
                <a:latin typeface="Garamond" panose="02020404030301010803" pitchFamily="18" charset="0"/>
              </a:rPr>
              <a:t> filter </a:t>
            </a:r>
            <a:r>
              <a:rPr lang="it-IT" dirty="0" err="1">
                <a:latin typeface="Garamond" panose="02020404030301010803" pitchFamily="18" charset="0"/>
              </a:rPr>
              <a:t>those</a:t>
            </a:r>
            <a:r>
              <a:rPr lang="it-IT" dirty="0">
                <a:latin typeface="Garamond" panose="02020404030301010803" pitchFamily="18" charset="0"/>
              </a:rPr>
              <a:t> images </a:t>
            </a:r>
            <a:r>
              <a:rPr lang="it-IT" dirty="0" err="1">
                <a:latin typeface="Garamond" panose="02020404030301010803" pitchFamily="18" charset="0"/>
              </a:rPr>
              <a:t>extracting</a:t>
            </a:r>
            <a:r>
              <a:rPr lang="it-IT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an embedding of the initial input.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A fully-connected neural network outputs a “face-matching” probability of the given embedding.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661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</a:t>
            </a:r>
            <a:r>
              <a:rPr lang="it-IT" dirty="0" err="1"/>
              <a:t>selection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model </a:t>
            </a:r>
            <a:r>
              <a:rPr lang="it-IT" dirty="0" err="1"/>
              <a:t>space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huge</a:t>
            </a:r>
            <a:r>
              <a:rPr lang="it-IT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High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hyperparameters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models</a:t>
            </a:r>
            <a:r>
              <a:rPr lang="it-IT" dirty="0"/>
              <a:t> </a:t>
            </a:r>
            <a:r>
              <a:rPr lang="it-IT" dirty="0" err="1"/>
              <a:t>grows</a:t>
            </a:r>
            <a:r>
              <a:rPr lang="it-IT" dirty="0"/>
              <a:t> </a:t>
            </a:r>
            <a:r>
              <a:rPr lang="it-IT" dirty="0" err="1"/>
              <a:t>exponentially</a:t>
            </a:r>
            <a:r>
              <a:rPr lang="it-IT" dirty="0"/>
              <a:t> with </a:t>
            </a:r>
            <a:r>
              <a:rPr lang="it-IT" dirty="0" err="1"/>
              <a:t>those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No chance to </a:t>
            </a:r>
            <a:r>
              <a:rPr lang="it-IT" dirty="0" err="1"/>
              <a:t>evaluate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all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Candidates</a:t>
            </a:r>
            <a:r>
              <a:rPr lang="it-IT" dirty="0"/>
              <a:t> restricted to a small </a:t>
            </a:r>
            <a:r>
              <a:rPr lang="it-IT" dirty="0" err="1"/>
              <a:t>portion</a:t>
            </a:r>
            <a:r>
              <a:rPr lang="it-IT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Selected a subset of </a:t>
            </a:r>
            <a:r>
              <a:rPr lang="it-IT" dirty="0" err="1"/>
              <a:t>models</a:t>
            </a:r>
            <a:r>
              <a:rPr lang="it-IT" dirty="0"/>
              <a:t> (following </a:t>
            </a:r>
            <a:r>
              <a:rPr lang="it-IT" dirty="0" err="1"/>
              <a:t>Bengio</a:t>
            </a:r>
            <a:r>
              <a:rPr lang="it-IT" dirty="0"/>
              <a:t>[1])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Performed</a:t>
            </a:r>
            <a:r>
              <a:rPr lang="it-IT" dirty="0"/>
              <a:t> a standard </a:t>
            </a:r>
            <a:r>
              <a:rPr lang="it-IT" dirty="0" err="1"/>
              <a:t>validation</a:t>
            </a:r>
            <a:r>
              <a:rPr lang="it-IT" dirty="0"/>
              <a:t> procedure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707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Architecture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67294"/>
            <a:ext cx="8323726" cy="1477925"/>
          </a:xfrm>
        </p:spPr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convolutional</a:t>
            </a:r>
            <a:r>
              <a:rPr lang="it-IT" dirty="0"/>
              <a:t> </a:t>
            </a:r>
            <a:r>
              <a:rPr lang="it-IT" dirty="0" err="1"/>
              <a:t>neural</a:t>
            </a:r>
            <a:r>
              <a:rPr lang="it-IT" dirty="0"/>
              <a:t> network </a:t>
            </a:r>
            <a:r>
              <a:rPr lang="it-IT" dirty="0" err="1"/>
              <a:t>is</a:t>
            </a:r>
            <a:r>
              <a:rPr lang="it-IT" dirty="0"/>
              <a:t> made up of 2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parts</a:t>
            </a:r>
            <a:r>
              <a:rPr lang="it-IT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Convolutional</a:t>
            </a:r>
            <a:r>
              <a:rPr lang="it-IT" dirty="0"/>
              <a:t> </a:t>
            </a:r>
            <a:r>
              <a:rPr lang="it-IT" dirty="0" err="1"/>
              <a:t>layers</a:t>
            </a:r>
            <a:r>
              <a:rPr lang="it-IT" dirty="0"/>
              <a:t>: 3 </a:t>
            </a:r>
            <a:r>
              <a:rPr lang="it-IT" dirty="0" err="1"/>
              <a:t>convolution</a:t>
            </a:r>
            <a:r>
              <a:rPr lang="it-IT" dirty="0"/>
              <a:t> + pool + </a:t>
            </a:r>
            <a:r>
              <a:rPr lang="it-IT" dirty="0" err="1"/>
              <a:t>dropout</a:t>
            </a:r>
            <a:r>
              <a:rPr lang="it-IT" dirty="0"/>
              <a:t> </a:t>
            </a:r>
            <a:r>
              <a:rPr lang="it-IT" dirty="0" err="1"/>
              <a:t>layers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Fully-connected</a:t>
            </a:r>
            <a:r>
              <a:rPr lang="it-IT" dirty="0"/>
              <a:t> </a:t>
            </a:r>
            <a:r>
              <a:rPr lang="it-IT" dirty="0" err="1"/>
              <a:t>layers</a:t>
            </a:r>
            <a:r>
              <a:rPr lang="it-IT" dirty="0"/>
              <a:t>: 3 dense </a:t>
            </a:r>
            <a:r>
              <a:rPr lang="it-IT" dirty="0" err="1"/>
              <a:t>layers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2387E420-523C-664F-A686-818D050D8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4097592"/>
            <a:ext cx="10416315" cy="570968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44FAC62-0375-4EB8-AE63-C220112CC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024" y="236838"/>
            <a:ext cx="4553993" cy="393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3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For training </a:t>
                </a:r>
                <a:r>
                  <a:rPr lang="it-IT" dirty="0" err="1"/>
                  <a:t>purposes</a:t>
                </a:r>
                <a:r>
                  <a:rPr lang="it-IT" dirty="0"/>
                  <a:t>, </a:t>
                </a:r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gathered</a:t>
                </a:r>
                <a:r>
                  <a:rPr lang="it-IT" dirty="0"/>
                  <a:t> data </a:t>
                </a:r>
                <a:r>
                  <a:rPr lang="it-IT" dirty="0" err="1"/>
                  <a:t>through</a:t>
                </a:r>
                <a:r>
                  <a:rPr lang="it-IT" dirty="0"/>
                  <a:t> a website: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People </a:t>
                </a:r>
                <a:r>
                  <a:rPr lang="it-IT" dirty="0" err="1"/>
                  <a:t>were</a:t>
                </a:r>
                <a:r>
                  <a:rPr lang="it-IT" dirty="0"/>
                  <a:t> </a:t>
                </a:r>
                <a:r>
                  <a:rPr lang="it-IT" dirty="0" err="1"/>
                  <a:t>asked</a:t>
                </a:r>
                <a:r>
                  <a:rPr lang="it-IT" dirty="0"/>
                  <a:t> to upload personal </a:t>
                </a:r>
                <a:r>
                  <a:rPr lang="it-IT" dirty="0" err="1"/>
                  <a:t>photos</a:t>
                </a:r>
                <a:endParaRPr lang="it-IT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manage</a:t>
                </a:r>
                <a:r>
                  <a:rPr lang="it-IT" dirty="0"/>
                  <a:t> to </a:t>
                </a:r>
                <a:r>
                  <a:rPr lang="it-IT" dirty="0" err="1"/>
                  <a:t>get</a:t>
                </a:r>
                <a:r>
                  <a:rPr lang="it-IT" dirty="0"/>
                  <a:t> </a:t>
                </a:r>
                <a:r>
                  <a:rPr lang="it-IT" dirty="0" err="1"/>
                  <a:t>photos</a:t>
                </a:r>
                <a:r>
                  <a:rPr lang="it-IT" dirty="0"/>
                  <a:t> of </a:t>
                </a:r>
                <a:r>
                  <a:rPr lang="it-IT" dirty="0" err="1"/>
                  <a:t>almost</a:t>
                </a:r>
                <a:r>
                  <a:rPr lang="it-IT" dirty="0"/>
                  <a:t> 100 </a:t>
                </a:r>
                <a:r>
                  <a:rPr lang="it-IT" dirty="0" err="1"/>
                  <a:t>different</a:t>
                </a:r>
                <a:r>
                  <a:rPr lang="it-IT" dirty="0"/>
                  <a:t> </a:t>
                </a:r>
                <a:r>
                  <a:rPr lang="it-IT" dirty="0" err="1"/>
                  <a:t>individuals</a:t>
                </a:r>
                <a:endParaRPr lang="it-IT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On </a:t>
                </a:r>
                <a:r>
                  <a:rPr lang="it-IT" dirty="0" err="1"/>
                  <a:t>avarage</a:t>
                </a:r>
                <a:r>
                  <a:rPr lang="it-IT" dirty="0"/>
                  <a:t>, 13 </a:t>
                </a:r>
                <a:r>
                  <a:rPr lang="it-IT" dirty="0" err="1"/>
                  <a:t>photos</a:t>
                </a:r>
                <a:r>
                  <a:rPr lang="it-IT" dirty="0"/>
                  <a:t> per </a:t>
                </a:r>
                <a:r>
                  <a:rPr lang="it-IT" dirty="0" err="1"/>
                  <a:t>individual</a:t>
                </a:r>
                <a:r>
                  <a:rPr lang="it-IT" dirty="0"/>
                  <a:t> </a:t>
                </a:r>
                <a:r>
                  <a:rPr lang="it-IT" dirty="0" err="1"/>
                  <a:t>were</a:t>
                </a:r>
                <a:r>
                  <a:rPr lang="it-IT" dirty="0"/>
                  <a:t> </a:t>
                </a:r>
                <a:r>
                  <a:rPr lang="it-IT" dirty="0" err="1"/>
                  <a:t>provided</a:t>
                </a:r>
                <a:r>
                  <a:rPr lang="it-IT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r>
                  <a:rPr lang="it-IT" dirty="0" err="1"/>
                  <a:t>After</a:t>
                </a:r>
                <a:r>
                  <a:rPr lang="it-IT" dirty="0"/>
                  <a:t> </a:t>
                </a:r>
                <a:r>
                  <a:rPr lang="it-IT" dirty="0" err="1"/>
                  <a:t>couple</a:t>
                </a:r>
                <a:r>
                  <a:rPr lang="it-IT" dirty="0"/>
                  <a:t> </a:t>
                </a:r>
                <a:r>
                  <a:rPr lang="it-IT" dirty="0" err="1"/>
                  <a:t>creation</a:t>
                </a:r>
                <a:r>
                  <a:rPr lang="it-IT" dirty="0"/>
                  <a:t>, the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samples</a:t>
                </a:r>
                <a:r>
                  <a:rPr lang="it-IT" dirty="0"/>
                  <a:t> </a:t>
                </a:r>
                <a:r>
                  <a:rPr lang="it-IT" dirty="0" err="1"/>
                  <a:t>grows</a:t>
                </a:r>
                <a:r>
                  <a:rPr lang="it-IT" dirty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photos</a:t>
                </a:r>
                <a:r>
                  <a:rPr lang="it-IT" dirty="0"/>
                  <a:t> of the </a:t>
                </a:r>
                <a:r>
                  <a:rPr lang="it-IT" dirty="0" err="1"/>
                  <a:t>same</a:t>
                </a:r>
                <a:r>
                  <a:rPr lang="it-IT" dirty="0"/>
                  <a:t> </a:t>
                </a:r>
                <a:r>
                  <a:rPr lang="it-IT" dirty="0" err="1"/>
                  <a:t>person</a:t>
                </a:r>
                <a:r>
                  <a:rPr lang="it-IT" dirty="0"/>
                  <a:t> </a:t>
                </a:r>
                <a:r>
                  <a:rPr lang="it-IT" dirty="0" err="1"/>
                  <a:t>give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2∗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it-IT" baseline="30000" dirty="0"/>
                  <a:t>  </a:t>
                </a:r>
                <a:r>
                  <a:rPr lang="it-IT" dirty="0"/>
                  <a:t>training </a:t>
                </a:r>
                <a:r>
                  <a:rPr lang="it-IT" dirty="0" err="1"/>
                  <a:t>samples</a:t>
                </a:r>
                <a:endParaRPr lang="it-IT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 err="1"/>
                  <a:t>Artifically</a:t>
                </a:r>
                <a:r>
                  <a:rPr lang="it-IT" dirty="0"/>
                  <a:t> </a:t>
                </a:r>
                <a:r>
                  <a:rPr lang="it-IT" dirty="0" err="1"/>
                  <a:t>crafting</a:t>
                </a:r>
                <a:r>
                  <a:rPr lang="it-IT" dirty="0"/>
                  <a:t> new </a:t>
                </a:r>
                <a:r>
                  <a:rPr lang="it-IT" dirty="0" err="1"/>
                  <a:t>photos</a:t>
                </a:r>
                <a:r>
                  <a:rPr lang="it-IT" dirty="0"/>
                  <a:t> for </a:t>
                </a:r>
                <a:r>
                  <a:rPr lang="it-IT" dirty="0" err="1"/>
                  <a:t>each</a:t>
                </a:r>
                <a:r>
                  <a:rPr lang="it-IT" dirty="0"/>
                  <a:t> </a:t>
                </a:r>
                <a:r>
                  <a:rPr lang="it-IT" dirty="0" err="1"/>
                  <a:t>person</a:t>
                </a:r>
                <a:r>
                  <a:rPr lang="it-IT" dirty="0"/>
                  <a:t>, a large training set can be </a:t>
                </a:r>
                <a:r>
                  <a:rPr lang="it-IT" dirty="0" err="1"/>
                  <a:t>obtained</a:t>
                </a:r>
                <a:r>
                  <a:rPr lang="it-IT" dirty="0"/>
                  <a:t> …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IT" baseline="30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endParaRPr lang="it-IT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endParaRPr lang="it-IT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2" t="-9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Harvesting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785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Using </a:t>
            </a:r>
            <a:r>
              <a:rPr lang="it-IT" dirty="0" err="1"/>
              <a:t>Augmentor</a:t>
            </a:r>
            <a:r>
              <a:rPr lang="it-IT" dirty="0"/>
              <a:t> [2],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managed</a:t>
            </a:r>
            <a:r>
              <a:rPr lang="it-IT" dirty="0"/>
              <a:t> to </a:t>
            </a:r>
            <a:r>
              <a:rPr lang="it-IT" dirty="0" err="1"/>
              <a:t>craft</a:t>
            </a:r>
            <a:r>
              <a:rPr lang="it-IT" dirty="0"/>
              <a:t> 5 new images for </a:t>
            </a:r>
            <a:r>
              <a:rPr lang="it-IT" dirty="0" err="1"/>
              <a:t>each</a:t>
            </a:r>
            <a:r>
              <a:rPr lang="it-IT" dirty="0"/>
              <a:t> of the photo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had</a:t>
            </a:r>
            <a:r>
              <a:rPr lang="it-IT" dirty="0"/>
              <a:t>. 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Augmentation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572132"/>
              </p:ext>
            </p:extLst>
          </p:nvPr>
        </p:nvGraphicFramePr>
        <p:xfrm>
          <a:off x="208699" y="2390371"/>
          <a:ext cx="88207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0364">
                  <a:extLst>
                    <a:ext uri="{9D8B030D-6E8A-4147-A177-3AD203B41FA5}">
                      <a16:colId xmlns:a16="http://schemas.microsoft.com/office/drawing/2014/main" val="3166776182"/>
                    </a:ext>
                  </a:extLst>
                </a:gridCol>
                <a:gridCol w="4410364">
                  <a:extLst>
                    <a:ext uri="{9D8B030D-6E8A-4147-A177-3AD203B41FA5}">
                      <a16:colId xmlns:a16="http://schemas.microsoft.com/office/drawing/2014/main" val="105696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Garamond" panose="02020404030301010803" pitchFamily="18" charset="0"/>
                        </a:rPr>
                        <a:t>Transformation</a:t>
                      </a:r>
                      <a:endParaRPr lang="it-IT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Garamond" panose="02020404030301010803" pitchFamily="18" charset="0"/>
                        </a:rPr>
                        <a:t>Probability</a:t>
                      </a:r>
                      <a:endParaRPr lang="it-IT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8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Garamond" panose="02020404030301010803" pitchFamily="18" charset="0"/>
                        </a:rPr>
                        <a:t>Flip</a:t>
                      </a:r>
                      <a:r>
                        <a:rPr lang="it-IT" baseline="0" dirty="0">
                          <a:latin typeface="Garamond" panose="02020404030301010803" pitchFamily="18" charset="0"/>
                        </a:rPr>
                        <a:t> </a:t>
                      </a:r>
                      <a:r>
                        <a:rPr lang="it-IT" baseline="0" dirty="0" err="1">
                          <a:latin typeface="Garamond" panose="02020404030301010803" pitchFamily="18" charset="0"/>
                        </a:rPr>
                        <a:t>left</a:t>
                      </a:r>
                      <a:r>
                        <a:rPr lang="it-IT" baseline="0" dirty="0">
                          <a:latin typeface="Garamond" panose="02020404030301010803" pitchFamily="18" charset="0"/>
                        </a:rPr>
                        <a:t>-right</a:t>
                      </a:r>
                      <a:endParaRPr lang="it-IT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Garamond" panose="02020404030301010803" pitchFamily="18" charset="0"/>
                        </a:rPr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0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Garamond" panose="02020404030301010803" pitchFamily="18" charset="0"/>
                        </a:rPr>
                        <a:t>Skew</a:t>
                      </a:r>
                      <a:r>
                        <a:rPr lang="it-IT" dirty="0">
                          <a:latin typeface="Garamond" panose="02020404030301010803" pitchFamily="18" charset="0"/>
                        </a:rPr>
                        <a:t> </a:t>
                      </a:r>
                      <a:r>
                        <a:rPr lang="it-IT" dirty="0" err="1">
                          <a:latin typeface="Garamond" panose="02020404030301010803" pitchFamily="18" charset="0"/>
                        </a:rPr>
                        <a:t>left</a:t>
                      </a:r>
                      <a:r>
                        <a:rPr lang="it-IT" dirty="0">
                          <a:latin typeface="Garamond" panose="02020404030301010803" pitchFamily="18" charset="0"/>
                        </a:rPr>
                        <a:t>-right</a:t>
                      </a:r>
                      <a:r>
                        <a:rPr lang="it-IT" baseline="0" dirty="0">
                          <a:latin typeface="Garamond" panose="02020404030301010803" pitchFamily="18" charset="0"/>
                        </a:rPr>
                        <a:t> (</a:t>
                      </a:r>
                      <a:r>
                        <a:rPr lang="it-IT" baseline="0" dirty="0" err="1">
                          <a:latin typeface="Garamond" panose="02020404030301010803" pitchFamily="18" charset="0"/>
                        </a:rPr>
                        <a:t>magnitudes</a:t>
                      </a:r>
                      <a:r>
                        <a:rPr lang="it-IT" baseline="0" dirty="0">
                          <a:latin typeface="Garamond" panose="02020404030301010803" pitchFamily="18" charset="0"/>
                        </a:rPr>
                        <a:t> </a:t>
                      </a:r>
                      <a:r>
                        <a:rPr lang="it-IT" baseline="0" dirty="0" err="1">
                          <a:latin typeface="Garamond" panose="02020404030301010803" pitchFamily="18" charset="0"/>
                        </a:rPr>
                        <a:t>vary</a:t>
                      </a:r>
                      <a:r>
                        <a:rPr lang="it-IT" baseline="0" dirty="0">
                          <a:latin typeface="Garamond" panose="02020404030301010803" pitchFamily="18" charset="0"/>
                        </a:rPr>
                        <a:t>)</a:t>
                      </a:r>
                      <a:endParaRPr lang="it-IT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47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Garamond" panose="02020404030301010803" pitchFamily="18" charset="0"/>
                        </a:rPr>
                        <a:t>Increase</a:t>
                      </a:r>
                      <a:r>
                        <a:rPr lang="it-IT" dirty="0">
                          <a:latin typeface="Garamond" panose="02020404030301010803" pitchFamily="18" charset="0"/>
                        </a:rPr>
                        <a:t> </a:t>
                      </a:r>
                      <a:r>
                        <a:rPr lang="it-IT" dirty="0" err="1">
                          <a:latin typeface="Garamond" panose="02020404030301010803" pitchFamily="18" charset="0"/>
                        </a:rPr>
                        <a:t>brightness</a:t>
                      </a:r>
                      <a:endParaRPr lang="it-IT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Garamond" panose="02020404030301010803" pitchFamily="18" charset="0"/>
                        </a:rPr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Garamond" panose="02020404030301010803" pitchFamily="18" charset="0"/>
                        </a:rPr>
                        <a:t>Decrease</a:t>
                      </a:r>
                      <a:r>
                        <a:rPr lang="it-IT" dirty="0">
                          <a:latin typeface="Garamond" panose="02020404030301010803" pitchFamily="18" charset="0"/>
                        </a:rPr>
                        <a:t> </a:t>
                      </a:r>
                      <a:r>
                        <a:rPr lang="it-IT" dirty="0" err="1">
                          <a:latin typeface="Garamond" panose="02020404030301010803" pitchFamily="18" charset="0"/>
                        </a:rPr>
                        <a:t>brightness</a:t>
                      </a:r>
                      <a:endParaRPr lang="it-IT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Garamond" panose="02020404030301010803" pitchFamily="18" charset="0"/>
                        </a:rPr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5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Garamond" panose="02020404030301010803" pitchFamily="18" charset="0"/>
                        </a:rPr>
                        <a:t>Adaptive</a:t>
                      </a:r>
                      <a:r>
                        <a:rPr lang="it-IT" dirty="0">
                          <a:latin typeface="Garamond" panose="02020404030301010803" pitchFamily="18" charset="0"/>
                        </a:rPr>
                        <a:t> </a:t>
                      </a:r>
                      <a:r>
                        <a:rPr lang="it-IT" dirty="0" err="1">
                          <a:latin typeface="Garamond" panose="02020404030301010803" pitchFamily="18" charset="0"/>
                        </a:rPr>
                        <a:t>equalization</a:t>
                      </a:r>
                      <a:endParaRPr lang="it-IT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Garamond" panose="02020404030301010803" pitchFamily="18" charset="0"/>
                        </a:rPr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321884"/>
                  </a:ext>
                </a:extLst>
              </a:tr>
            </a:tbl>
          </a:graphicData>
        </a:graphic>
      </p:graphicFrame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882" y="4598968"/>
            <a:ext cx="6620153" cy="146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33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	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To </a:t>
            </a:r>
            <a:r>
              <a:rPr lang="it-IT" dirty="0" err="1"/>
              <a:t>achieve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accuracies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transformed</a:t>
            </a:r>
            <a:r>
              <a:rPr lang="it-IT" dirty="0"/>
              <a:t> the images in a </a:t>
            </a:r>
            <a:r>
              <a:rPr lang="it-IT" dirty="0" err="1"/>
              <a:t>standardized</a:t>
            </a:r>
            <a:r>
              <a:rPr lang="it-IT" dirty="0"/>
              <a:t> way, </a:t>
            </a:r>
            <a:r>
              <a:rPr lang="it-IT" dirty="0" err="1"/>
              <a:t>following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procedure: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Find</a:t>
            </a:r>
            <a:r>
              <a:rPr lang="it-IT" dirty="0"/>
              <a:t> a face in an image </a:t>
            </a:r>
          </a:p>
          <a:p>
            <a:r>
              <a:rPr lang="it-IT" dirty="0"/>
              <a:t>	and </a:t>
            </a:r>
            <a:r>
              <a:rPr lang="it-IT" dirty="0" err="1"/>
              <a:t>crop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([3])</a:t>
            </a:r>
          </a:p>
          <a:p>
            <a:pPr marL="457200" indent="-457200">
              <a:buAutoNum type="arabicPeriod" startAt="2"/>
            </a:pPr>
            <a:r>
              <a:rPr lang="it-IT" dirty="0" err="1"/>
              <a:t>Resize</a:t>
            </a:r>
            <a:r>
              <a:rPr lang="it-IT" dirty="0"/>
              <a:t> to a standard </a:t>
            </a:r>
            <a:r>
              <a:rPr lang="it-IT" dirty="0" err="1"/>
              <a:t>size</a:t>
            </a:r>
            <a:endParaRPr lang="it-IT" dirty="0"/>
          </a:p>
          <a:p>
            <a:pPr marL="457200" indent="-457200">
              <a:buAutoNum type="arabicPeriod" startAt="2"/>
            </a:pPr>
            <a:r>
              <a:rPr lang="it-IT" dirty="0" err="1"/>
              <a:t>Bring</a:t>
            </a:r>
            <a:r>
              <a:rPr lang="it-IT" dirty="0"/>
              <a:t> the </a:t>
            </a:r>
            <a:r>
              <a:rPr lang="it-IT" dirty="0" err="1"/>
              <a:t>eyes</a:t>
            </a:r>
            <a:r>
              <a:rPr lang="it-IT" dirty="0"/>
              <a:t> in a </a:t>
            </a:r>
          </a:p>
          <a:p>
            <a:r>
              <a:rPr lang="it-IT" dirty="0"/>
              <a:t>	</a:t>
            </a:r>
            <a:r>
              <a:rPr lang="it-IT" dirty="0" err="1"/>
              <a:t>fixed</a:t>
            </a:r>
            <a:r>
              <a:rPr lang="it-IT" dirty="0"/>
              <a:t> position ([4])</a:t>
            </a:r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Normalization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896" y="2272778"/>
            <a:ext cx="4559030" cy="372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9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Training procedure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336430"/>
            <a:ext cx="8323726" cy="452596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b="1" dirty="0" err="1"/>
              <a:t>Dynamic</a:t>
            </a:r>
            <a:r>
              <a:rPr lang="it-IT" b="1" dirty="0"/>
              <a:t> </a:t>
            </a:r>
            <a:r>
              <a:rPr lang="it-IT" b="1" dirty="0" err="1"/>
              <a:t>couples</a:t>
            </a:r>
            <a:r>
              <a:rPr lang="it-IT" b="1" dirty="0"/>
              <a:t> </a:t>
            </a:r>
            <a:r>
              <a:rPr lang="it-IT" b="1" dirty="0" err="1"/>
              <a:t>creation</a:t>
            </a:r>
            <a:r>
              <a:rPr lang="it-IT" b="1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Select a subset of </a:t>
            </a:r>
            <a:r>
              <a:rPr lang="it-IT" dirty="0" err="1"/>
              <a:t>people</a:t>
            </a:r>
            <a:r>
              <a:rPr lang="it-IT" dirty="0"/>
              <a:t> from the training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person</a:t>
            </a:r>
            <a:r>
              <a:rPr lang="it-IT" dirty="0"/>
              <a:t> create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couples</a:t>
            </a:r>
            <a:r>
              <a:rPr lang="it-IT" dirty="0"/>
              <a:t> from </a:t>
            </a:r>
            <a:r>
              <a:rPr lang="it-IT" dirty="0" err="1"/>
              <a:t>his</a:t>
            </a:r>
            <a:r>
              <a:rPr lang="it-IT" dirty="0"/>
              <a:t> </a:t>
            </a:r>
            <a:r>
              <a:rPr lang="it-IT" dirty="0" err="1"/>
              <a:t>photos</a:t>
            </a:r>
            <a:endParaRPr lang="it-IT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dirty="0" err="1"/>
              <a:t>Creation</a:t>
            </a:r>
            <a:r>
              <a:rPr lang="it-IT" dirty="0"/>
              <a:t> of a </a:t>
            </a:r>
            <a:r>
              <a:rPr lang="it-IT" dirty="0" err="1"/>
              <a:t>number</a:t>
            </a:r>
            <a:r>
              <a:rPr lang="it-IT" dirty="0"/>
              <a:t> of positive </a:t>
            </a:r>
            <a:r>
              <a:rPr lang="it-IT" dirty="0" err="1"/>
              <a:t>samples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Join </a:t>
            </a:r>
            <a:r>
              <a:rPr lang="it-IT" dirty="0" err="1"/>
              <a:t>every</a:t>
            </a:r>
            <a:r>
              <a:rPr lang="it-IT" dirty="0"/>
              <a:t> photo of a </a:t>
            </a:r>
            <a:r>
              <a:rPr lang="it-IT" dirty="0" err="1"/>
              <a:t>person</a:t>
            </a:r>
            <a:r>
              <a:rPr lang="it-IT" dirty="0"/>
              <a:t> on the set with </a:t>
            </a:r>
            <a:r>
              <a:rPr lang="it-IT" dirty="0" err="1"/>
              <a:t>photos</a:t>
            </a:r>
            <a:r>
              <a:rPr lang="it-IT" dirty="0"/>
              <a:t> of </a:t>
            </a:r>
            <a:r>
              <a:rPr lang="it-IT" dirty="0" err="1"/>
              <a:t>other</a:t>
            </a:r>
            <a:r>
              <a:rPr lang="it-IT" dirty="0"/>
              <a:t> random </a:t>
            </a:r>
            <a:r>
              <a:rPr lang="it-IT" dirty="0" err="1"/>
              <a:t>person</a:t>
            </a:r>
            <a:endParaRPr lang="it-IT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dirty="0" err="1"/>
              <a:t>Creation</a:t>
            </a:r>
            <a:r>
              <a:rPr lang="it-IT" dirty="0"/>
              <a:t> of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negative </a:t>
            </a:r>
            <a:r>
              <a:rPr lang="it-IT" dirty="0" err="1"/>
              <a:t>samples</a:t>
            </a:r>
            <a:endParaRPr lang="it-IT" dirty="0"/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 </a:t>
            </a:r>
          </a:p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0500493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b="1" dirty="0">
            <a:solidFill>
              <a:srgbClr val="FFFFFF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790</TotalTime>
  <Words>893</Words>
  <Application>Microsoft Office PowerPoint</Application>
  <PresentationFormat>Presentazione su schermo (4:3)</PresentationFormat>
  <Paragraphs>179</Paragraphs>
  <Slides>18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Garamond</vt:lpstr>
      <vt:lpstr>Wingdings</vt:lpstr>
      <vt:lpstr>POLI</vt:lpstr>
      <vt:lpstr>Face2Face: an innovative way to face recognition</vt:lpstr>
      <vt:lpstr>Introduction</vt:lpstr>
      <vt:lpstr>How does it work?</vt:lpstr>
      <vt:lpstr>Model selection</vt:lpstr>
      <vt:lpstr>Architecture</vt:lpstr>
      <vt:lpstr>Data</vt:lpstr>
      <vt:lpstr>Data</vt:lpstr>
      <vt:lpstr>Data </vt:lpstr>
      <vt:lpstr>Training procedure</vt:lpstr>
      <vt:lpstr>Data</vt:lpstr>
      <vt:lpstr>Data</vt:lpstr>
      <vt:lpstr>Training procedure</vt:lpstr>
      <vt:lpstr>Evaluation</vt:lpstr>
      <vt:lpstr>Own test set</vt:lpstr>
      <vt:lpstr>LFW dataset</vt:lpstr>
      <vt:lpstr>Conclusion</vt:lpstr>
      <vt:lpstr>Presentazione standard di PowerPoint</vt:lpstr>
      <vt:lpstr>Bibliography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giovanni gabbolini</cp:lastModifiedBy>
  <cp:revision>88</cp:revision>
  <dcterms:created xsi:type="dcterms:W3CDTF">2015-05-26T12:27:57Z</dcterms:created>
  <dcterms:modified xsi:type="dcterms:W3CDTF">2018-09-13T18:44:57Z</dcterms:modified>
</cp:coreProperties>
</file>