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notesSlides/notesSlide16.xml" ContentType="application/vnd.openxmlformats-officedocument.presentationml.notesSlide+xml"/>
  <Override PartName="/ppt/tableStyles.xml" ContentType="application/vnd.openxmlformats-officedocument.presentationml.tableStyles+xml"/>
  <Override PartName="/ppt/diagrams/layout17.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quickStyle20.xml" ContentType="application/vnd.openxmlformats-officedocument.drawingml.diagramStyle+xml"/>
  <Override PartName="/ppt/diagrams/drawing21.xml" ContentType="application/vnd.ms-office.drawingml.diagramDrawing+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diagrams/drawing3.xml" ContentType="application/vnd.ms-office.drawingml.diagramDrawing+xml"/>
  <Override PartName="/ppt/diagrams/layout20.xml" ContentType="application/vnd.openxmlformats-officedocument.drawingml.diagram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drawing8.xml" ContentType="application/vnd.ms-office.drawingml.diagramDrawing+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diagrams/drawing4.xml" ContentType="application/vnd.ms-office.drawingml.diagramDrawing+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notesSlides/notesSlide14.xml" ContentType="application/vnd.openxmlformats-officedocument.presentationml.notesSlide+xml"/>
  <Override PartName="/ppt/diagrams/layout19.xml" ContentType="application/vnd.openxmlformats-officedocument.drawingml.diagram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9.xml" ContentType="application/vnd.openxmlformats-officedocument.presentationml.notesSlide+xml"/>
  <Override PartName="/ppt/diagrams/layout15.xml" ContentType="application/vnd.openxmlformats-officedocument.drawingml.diagramLayout+xml"/>
  <Override PartName="/ppt/slides/slide79.xml" ContentType="application/vnd.openxmlformats-officedocument.presentationml.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notesSlides/notesSlide10.xml" ContentType="application/vnd.openxmlformats-officedocument.presentationml.notesSlide+xml"/>
  <Override PartName="/ppt/diagrams/colors18.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charts/chart1.xml" ContentType="application/vnd.openxmlformats-officedocument.drawingml.char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diagrams/colors2.xml" ContentType="application/vnd.openxmlformats-officedocument.drawingml.diagramColors+xml"/>
  <Override PartName="/ppt/notesSlides/notesSlide1.xml" ContentType="application/vnd.openxmlformats-officedocument.presentationml.notesSlide+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notesSlides/notesSlide11.xml" ContentType="application/vnd.openxmlformats-officedocument.presentationml.notesSlide+xml"/>
  <Override PartName="/ppt/diagrams/layout16.xml" ContentType="application/vnd.openxmlformats-officedocument.drawingml.diagramLayout+xml"/>
  <Override PartName="/ppt/diagrams/colors19.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rawing20.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notesSlides/notesSlide12.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diagrams/drawing19.xml" ContentType="application/vnd.ms-office.drawingml.diagramDrawing+xml"/>
  <Override PartName="/ppt/notesSlides/notesSlide17.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diagrams/quickStyle18.xml" ContentType="application/vnd.openxmlformats-officedocument.drawingml.diagramStyle+xml"/>
  <Override PartName="/ppt/slides/slide40.xml" ContentType="application/vnd.openxmlformats-officedocument.presentationml.slide+xml"/>
  <Override PartName="/ppt/diagrams/layout18.xml" ContentType="application/vnd.openxmlformats-officedocument.drawingml.diagram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5" r:id="rId2"/>
  </p:sldMasterIdLst>
  <p:notesMasterIdLst>
    <p:notesMasterId r:id="rId99"/>
  </p:notesMasterIdLst>
  <p:handoutMasterIdLst>
    <p:handoutMasterId r:id="rId100"/>
  </p:handoutMasterIdLst>
  <p:sldIdLst>
    <p:sldId id="258" r:id="rId3"/>
    <p:sldId id="483" r:id="rId4"/>
    <p:sldId id="620" r:id="rId5"/>
    <p:sldId id="656" r:id="rId6"/>
    <p:sldId id="487" r:id="rId7"/>
    <p:sldId id="488" r:id="rId8"/>
    <p:sldId id="693" r:id="rId9"/>
    <p:sldId id="694" r:id="rId10"/>
    <p:sldId id="695" r:id="rId11"/>
    <p:sldId id="696" r:id="rId12"/>
    <p:sldId id="697" r:id="rId13"/>
    <p:sldId id="698" r:id="rId14"/>
    <p:sldId id="699" r:id="rId15"/>
    <p:sldId id="700" r:id="rId16"/>
    <p:sldId id="494" r:id="rId17"/>
    <p:sldId id="719" r:id="rId18"/>
    <p:sldId id="720" r:id="rId19"/>
    <p:sldId id="721" r:id="rId20"/>
    <p:sldId id="722" r:id="rId21"/>
    <p:sldId id="723" r:id="rId22"/>
    <p:sldId id="724" r:id="rId23"/>
    <p:sldId id="501" r:id="rId24"/>
    <p:sldId id="622" r:id="rId25"/>
    <p:sldId id="621" r:id="rId26"/>
    <p:sldId id="667" r:id="rId27"/>
    <p:sldId id="668" r:id="rId28"/>
    <p:sldId id="669" r:id="rId29"/>
    <p:sldId id="670" r:id="rId30"/>
    <p:sldId id="671" r:id="rId31"/>
    <p:sldId id="672" r:id="rId32"/>
    <p:sldId id="673" r:id="rId33"/>
    <p:sldId id="665" r:id="rId34"/>
    <p:sldId id="652" r:id="rId35"/>
    <p:sldId id="653" r:id="rId36"/>
    <p:sldId id="654" r:id="rId37"/>
    <p:sldId id="655" r:id="rId38"/>
    <p:sldId id="705" r:id="rId39"/>
    <p:sldId id="706" r:id="rId40"/>
    <p:sldId id="707" r:id="rId41"/>
    <p:sldId id="708" r:id="rId42"/>
    <p:sldId id="735" r:id="rId43"/>
    <p:sldId id="736" r:id="rId44"/>
    <p:sldId id="737" r:id="rId45"/>
    <p:sldId id="623" r:id="rId46"/>
    <p:sldId id="505" r:id="rId47"/>
    <p:sldId id="678" r:id="rId48"/>
    <p:sldId id="605" r:id="rId49"/>
    <p:sldId id="709" r:id="rId50"/>
    <p:sldId id="507" r:id="rId51"/>
    <p:sldId id="710" r:id="rId52"/>
    <p:sldId id="711" r:id="rId53"/>
    <p:sldId id="701" r:id="rId54"/>
    <p:sldId id="703" r:id="rId55"/>
    <p:sldId id="704" r:id="rId56"/>
    <p:sldId id="702" r:id="rId57"/>
    <p:sldId id="502" r:id="rId58"/>
    <p:sldId id="725" r:id="rId59"/>
    <p:sldId id="726" r:id="rId60"/>
    <p:sldId id="727" r:id="rId61"/>
    <p:sldId id="728" r:id="rId62"/>
    <p:sldId id="729" r:id="rId63"/>
    <p:sldId id="730" r:id="rId64"/>
    <p:sldId id="731" r:id="rId65"/>
    <p:sldId id="732" r:id="rId66"/>
    <p:sldId id="733" r:id="rId67"/>
    <p:sldId id="734" r:id="rId68"/>
    <p:sldId id="646" r:id="rId69"/>
    <p:sldId id="647" r:id="rId70"/>
    <p:sldId id="648" r:id="rId71"/>
    <p:sldId id="649" r:id="rId72"/>
    <p:sldId id="650" r:id="rId73"/>
    <p:sldId id="624" r:id="rId74"/>
    <p:sldId id="506" r:id="rId75"/>
    <p:sldId id="619" r:id="rId76"/>
    <p:sldId id="625" r:id="rId77"/>
    <p:sldId id="657" r:id="rId78"/>
    <p:sldId id="712" r:id="rId79"/>
    <p:sldId id="658" r:id="rId80"/>
    <p:sldId id="679" r:id="rId81"/>
    <p:sldId id="680" r:id="rId82"/>
    <p:sldId id="681" r:id="rId83"/>
    <p:sldId id="682" r:id="rId84"/>
    <p:sldId id="683" r:id="rId85"/>
    <p:sldId id="684" r:id="rId86"/>
    <p:sldId id="685" r:id="rId87"/>
    <p:sldId id="686" r:id="rId88"/>
    <p:sldId id="687" r:id="rId89"/>
    <p:sldId id="688" r:id="rId90"/>
    <p:sldId id="689" r:id="rId91"/>
    <p:sldId id="690" r:id="rId92"/>
    <p:sldId id="691" r:id="rId93"/>
    <p:sldId id="692" r:id="rId94"/>
    <p:sldId id="714" r:id="rId95"/>
    <p:sldId id="715" r:id="rId96"/>
    <p:sldId id="543" r:id="rId97"/>
    <p:sldId id="367" r:id="rId98"/>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ophisticated Business" id="{58BEDF31-0425-40C4-87B2-EBC1798A92EE}">
          <p14:sldIdLst>
            <p14:sldId id="258"/>
            <p14:sldId id="368"/>
            <p14:sldId id="471"/>
            <p14:sldId id="301"/>
            <p14:sldId id="378"/>
            <p14:sldId id="470"/>
            <p14:sldId id="468"/>
            <p14:sldId id="469"/>
            <p14:sldId id="379"/>
            <p14:sldId id="395"/>
            <p14:sldId id="383"/>
            <p14:sldId id="392"/>
            <p14:sldId id="473"/>
            <p14:sldId id="474"/>
            <p14:sldId id="465"/>
            <p14:sldId id="466"/>
            <p14:sldId id="467"/>
            <p14:sldId id="393"/>
            <p14:sldId id="394"/>
            <p14:sldId id="475"/>
            <p14:sldId id="385"/>
            <p14:sldId id="386"/>
            <p14:sldId id="472"/>
            <p14:sldId id="387"/>
            <p14:sldId id="367"/>
          </p14:sldIdLst>
        </p14:section>
      </p14:sectionLst>
    </p:ext>
    <p:ext uri="{EFAFB233-063F-42B5-8137-9DF3F51BA10A}">
      <p15:sldGuideLst xmlns=""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50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B1A0"/>
    <a:srgbClr val="00B050"/>
    <a:srgbClr val="6BADF5"/>
    <a:srgbClr val="094784"/>
    <a:srgbClr val="002060"/>
    <a:srgbClr val="0070C0"/>
    <a:srgbClr val="044990"/>
    <a:srgbClr val="3A8386"/>
    <a:srgbClr val="AF9D66"/>
    <a:srgbClr val="C98F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2" autoAdjust="0"/>
    <p:restoredTop sz="96291" autoAdjust="0"/>
  </p:normalViewPr>
  <p:slideViewPr>
    <p:cSldViewPr snapToGrid="0" snapToObjects="1">
      <p:cViewPr>
        <p:scale>
          <a:sx n="100" d="100"/>
          <a:sy n="100" d="100"/>
        </p:scale>
        <p:origin x="-1128" y="-354"/>
      </p:cViewPr>
      <p:guideLst>
        <p:guide orient="horz" pos="2704"/>
        <p:guide orient="horz" pos="3339"/>
        <p:guide orient="horz" pos="2028"/>
        <p:guide orient="horz" pos="2504"/>
        <p:guide pos="408"/>
      </p:guideLst>
    </p:cSldViewPr>
  </p:slideViewPr>
  <p:outlineViewPr>
    <p:cViewPr>
      <p:scale>
        <a:sx n="33" d="100"/>
        <a:sy n="33" d="100"/>
      </p:scale>
      <p:origin x="0" y="1044"/>
    </p:cViewPr>
  </p:outlineViewPr>
  <p:notesTextViewPr>
    <p:cViewPr>
      <p:scale>
        <a:sx n="1" d="1"/>
        <a:sy n="1" d="1"/>
      </p:scale>
      <p:origin x="0" y="0"/>
    </p:cViewPr>
  </p:notesTextViewPr>
  <p:sorterViewPr>
    <p:cViewPr>
      <p:scale>
        <a:sx n="50" d="100"/>
        <a:sy n="50" d="100"/>
      </p:scale>
      <p:origin x="0" y="1122"/>
    </p:cViewPr>
  </p:sorterViewPr>
  <p:notesViewPr>
    <p:cSldViewPr snapToGrid="0" snapToObjects="1">
      <p:cViewPr varScale="1">
        <p:scale>
          <a:sx n="79" d="100"/>
          <a:sy n="79" d="100"/>
        </p:scale>
        <p:origin x="-1998" y="-8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14"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tenorio\Desktop\Libro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CO"/>
  <c:style val="37"/>
  <c:chart>
    <c:title>
      <c:tx>
        <c:rich>
          <a:bodyPr/>
          <a:lstStyle/>
          <a:p>
            <a:pPr>
              <a:defRPr/>
            </a:pPr>
            <a:r>
              <a:rPr lang="es-CO" dirty="0">
                <a:solidFill>
                  <a:srgbClr val="2D5FC3"/>
                </a:solidFill>
              </a:rPr>
              <a:t>CONTRATOS CON CUANTÍA SUPERIOR A $100.000.000</a:t>
            </a:r>
          </a:p>
        </c:rich>
      </c:tx>
    </c:title>
    <c:view3D>
      <c:rAngAx val="1"/>
    </c:view3D>
    <c:sideWall>
      <c:spPr>
        <a:noFill/>
        <a:ln w="25400">
          <a:noFill/>
        </a:ln>
      </c:spPr>
    </c:sideWall>
    <c:backWall>
      <c:spPr>
        <a:noFill/>
        <a:ln w="25400">
          <a:noFill/>
        </a:ln>
      </c:spPr>
    </c:backWall>
    <c:plotArea>
      <c:layout/>
      <c:bar3DChart>
        <c:barDir val="bar"/>
        <c:grouping val="clustered"/>
        <c:ser>
          <c:idx val="0"/>
          <c:order val="0"/>
          <c:tx>
            <c:strRef>
              <c:f>Hoja1!$D$1</c:f>
              <c:strCache>
                <c:ptCount val="1"/>
                <c:pt idx="0">
                  <c:v>VALOR</c:v>
                </c:pt>
              </c:strCache>
            </c:strRef>
          </c:tx>
          <c:spPr>
            <a:solidFill>
              <a:srgbClr val="2D5FC3"/>
            </a:solidFill>
          </c:spPr>
          <c:dLbls>
            <c:showVal val="1"/>
          </c:dLbls>
          <c:cat>
            <c:strRef>
              <c:f>Hoja1!$C$2:$C$15</c:f>
              <c:strCache>
                <c:ptCount val="14"/>
                <c:pt idx="0">
                  <c:v>TELMEX</c:v>
                </c:pt>
                <c:pt idx="1">
                  <c:v>KPMG LTDA.</c:v>
                </c:pt>
                <c:pt idx="2">
                  <c:v>TELMEX</c:v>
                </c:pt>
                <c:pt idx="3">
                  <c:v>CHOUCAIR CARDENAS TESTING S.A.</c:v>
                </c:pt>
                <c:pt idx="4">
                  <c:v>AMV</c:v>
                </c:pt>
                <c:pt idx="5">
                  <c:v>SINNETIC S.A.S.</c:v>
                </c:pt>
                <c:pt idx="6">
                  <c:v>GRUPO KRITERION</c:v>
                </c:pt>
                <c:pt idx="7">
                  <c:v>CERTICAMARA</c:v>
                </c:pt>
                <c:pt idx="8">
                  <c:v>RICOH COLOMBIA S.A.</c:v>
                </c:pt>
                <c:pt idx="9">
                  <c:v>SAS INSTITUTE COLOMBIA S.A.S.</c:v>
                </c:pt>
                <c:pt idx="10">
                  <c:v>GRUPO KRITERION</c:v>
                </c:pt>
                <c:pt idx="11">
                  <c:v>DATAIFX S.A.S.</c:v>
                </c:pt>
                <c:pt idx="12">
                  <c:v>IAAG</c:v>
                </c:pt>
                <c:pt idx="13">
                  <c:v>CPG MEGAEVENTOS</c:v>
                </c:pt>
              </c:strCache>
            </c:strRef>
          </c:cat>
          <c:val>
            <c:numRef>
              <c:f>Hoja1!$D$2:$D$15</c:f>
              <c:numCache>
                <c:formatCode>_("$"\ * #,##0_);_("$"\ * \(#,##0\);_("$"\ * "-"??_);_(@_)</c:formatCode>
                <c:ptCount val="14"/>
                <c:pt idx="0">
                  <c:v>933375628</c:v>
                </c:pt>
                <c:pt idx="1">
                  <c:v>486574000</c:v>
                </c:pt>
                <c:pt idx="2">
                  <c:v>440154700</c:v>
                </c:pt>
                <c:pt idx="3">
                  <c:v>397000000</c:v>
                </c:pt>
                <c:pt idx="4">
                  <c:v>317930000</c:v>
                </c:pt>
                <c:pt idx="5">
                  <c:v>294117647</c:v>
                </c:pt>
                <c:pt idx="6">
                  <c:v>217598658</c:v>
                </c:pt>
                <c:pt idx="7">
                  <c:v>162680000</c:v>
                </c:pt>
                <c:pt idx="8">
                  <c:v>160000000</c:v>
                </c:pt>
                <c:pt idx="9">
                  <c:v>142857142</c:v>
                </c:pt>
                <c:pt idx="10">
                  <c:v>139650480</c:v>
                </c:pt>
                <c:pt idx="11">
                  <c:v>130000000</c:v>
                </c:pt>
                <c:pt idx="12">
                  <c:v>130000000</c:v>
                </c:pt>
                <c:pt idx="13">
                  <c:v>129288000</c:v>
                </c:pt>
              </c:numCache>
            </c:numRef>
          </c:val>
        </c:ser>
        <c:shape val="cylinder"/>
        <c:axId val="166150912"/>
        <c:axId val="166152448"/>
        <c:axId val="0"/>
      </c:bar3DChart>
      <c:catAx>
        <c:axId val="166150912"/>
        <c:scaling>
          <c:orientation val="minMax"/>
        </c:scaling>
        <c:axPos val="l"/>
        <c:tickLblPos val="nextTo"/>
        <c:txPr>
          <a:bodyPr/>
          <a:lstStyle/>
          <a:p>
            <a:pPr>
              <a:defRPr>
                <a:solidFill>
                  <a:srgbClr val="2D5FC3"/>
                </a:solidFill>
              </a:defRPr>
            </a:pPr>
            <a:endParaRPr lang="es-CO"/>
          </a:p>
        </c:txPr>
        <c:crossAx val="166152448"/>
        <c:crosses val="autoZero"/>
        <c:auto val="1"/>
        <c:lblAlgn val="ctr"/>
        <c:lblOffset val="100"/>
      </c:catAx>
      <c:valAx>
        <c:axId val="166152448"/>
        <c:scaling>
          <c:orientation val="minMax"/>
        </c:scaling>
        <c:axPos val="b"/>
        <c:majorGridlines>
          <c:spPr>
            <a:ln>
              <a:noFill/>
            </a:ln>
          </c:spPr>
        </c:majorGridlines>
        <c:numFmt formatCode="_(&quot;$&quot;\ * #,##0_);_(&quot;$&quot;\ * \(#,##0\);_(&quot;$&quot;\ * &quot;-&quot;??_);_(@_)" sourceLinked="1"/>
        <c:tickLblPos val="nextTo"/>
        <c:txPr>
          <a:bodyPr/>
          <a:lstStyle/>
          <a:p>
            <a:pPr>
              <a:defRPr>
                <a:solidFill>
                  <a:srgbClr val="2D5FC3"/>
                </a:solidFill>
              </a:defRPr>
            </a:pPr>
            <a:endParaRPr lang="es-CO"/>
          </a:p>
        </c:txPr>
        <c:crossAx val="166150912"/>
        <c:crosses val="autoZero"/>
        <c:crossBetween val="between"/>
      </c:valAx>
    </c:plotArea>
    <c:plotVisOnly val="1"/>
  </c:chart>
  <c:externalData r:id="rId1"/>
</c:chartSpace>
</file>

<file path=ppt/diagrams/_rels/data5.xml.rels><?xml version="1.0" encoding="UTF-8" standalone="yes"?>
<Relationships xmlns="http://schemas.openxmlformats.org/package/2006/relationships"><Relationship Id="rId1" Type="http://schemas.openxmlformats.org/officeDocument/2006/relationships/image" Target="../media/image32.jpeg"/></Relationships>
</file>

<file path=ppt/diagrams/_rels/data6.xml.rels><?xml version="1.0" encoding="UTF-8" standalone="yes"?>
<Relationships xmlns="http://schemas.openxmlformats.org/package/2006/relationships"><Relationship Id="rId1" Type="http://schemas.openxmlformats.org/officeDocument/2006/relationships/image" Target="../media/image34.jpe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41351-B8F5-4FA6-B9B6-43CC0A55452C}" type="doc">
      <dgm:prSet loTypeId="urn:microsoft.com/office/officeart/2005/8/layout/default#1" loCatId="list" qsTypeId="urn:microsoft.com/office/officeart/2005/8/quickstyle/simple1" qsCatId="simple" csTypeId="urn:microsoft.com/office/officeart/2005/8/colors/accent2_2" csCatId="accent2" phldr="1"/>
      <dgm:spPr/>
      <dgm:t>
        <a:bodyPr/>
        <a:lstStyle/>
        <a:p>
          <a:endParaRPr lang="es-CO"/>
        </a:p>
      </dgm:t>
    </dgm:pt>
    <dgm:pt modelId="{C87E060C-7FD3-42C2-A206-39C0F32CF516}">
      <dgm:prSet phldrT="[Texto]"/>
      <dgm:spPr>
        <a:solidFill>
          <a:srgbClr val="044990"/>
        </a:solidFill>
      </dgm:spPr>
      <dgm:t>
        <a:bodyPr/>
        <a:lstStyle/>
        <a:p>
          <a:r>
            <a:rPr lang="es-CO" dirty="0" smtClean="0">
              <a:solidFill>
                <a:schemeClr val="bg1"/>
              </a:solidFill>
            </a:rPr>
            <a:t>SARLAFT</a:t>
          </a:r>
          <a:endParaRPr lang="es-CO" dirty="0">
            <a:solidFill>
              <a:schemeClr val="bg1"/>
            </a:solidFill>
          </a:endParaRPr>
        </a:p>
      </dgm:t>
    </dgm:pt>
    <dgm:pt modelId="{0E2EB276-1E91-46B5-BA82-CFCD77B17B08}" type="parTrans" cxnId="{E60DB079-52B1-4D14-80AC-2C7C9CF0ACD3}">
      <dgm:prSet/>
      <dgm:spPr/>
      <dgm:t>
        <a:bodyPr/>
        <a:lstStyle/>
        <a:p>
          <a:endParaRPr lang="es-CO">
            <a:solidFill>
              <a:srgbClr val="044990"/>
            </a:solidFill>
          </a:endParaRPr>
        </a:p>
      </dgm:t>
    </dgm:pt>
    <dgm:pt modelId="{5A47B807-0D22-47EE-AB4D-7BF575457938}" type="sibTrans" cxnId="{E60DB079-52B1-4D14-80AC-2C7C9CF0ACD3}">
      <dgm:prSet/>
      <dgm:spPr/>
      <dgm:t>
        <a:bodyPr/>
        <a:lstStyle/>
        <a:p>
          <a:endParaRPr lang="es-CO">
            <a:solidFill>
              <a:srgbClr val="044990"/>
            </a:solidFill>
          </a:endParaRPr>
        </a:p>
      </dgm:t>
    </dgm:pt>
    <dgm:pt modelId="{54539DBF-A74F-42BC-8404-EF649CD9843E}">
      <dgm:prSet phldrT="[Texto]"/>
      <dgm:spPr>
        <a:solidFill>
          <a:srgbClr val="044990"/>
        </a:solidFill>
      </dgm:spPr>
      <dgm:t>
        <a:bodyPr/>
        <a:lstStyle/>
        <a:p>
          <a:r>
            <a:rPr lang="es-CO" dirty="0" smtClean="0">
              <a:solidFill>
                <a:schemeClr val="bg1"/>
              </a:solidFill>
            </a:rPr>
            <a:t>SARF</a:t>
          </a:r>
          <a:endParaRPr lang="es-CO" dirty="0">
            <a:solidFill>
              <a:schemeClr val="bg1"/>
            </a:solidFill>
          </a:endParaRPr>
        </a:p>
      </dgm:t>
    </dgm:pt>
    <dgm:pt modelId="{FF9C46DD-AD6E-4C05-9CB9-90A0E3C6B344}" type="parTrans" cxnId="{CCB0EC6E-069B-4083-B756-6983AE98E471}">
      <dgm:prSet/>
      <dgm:spPr/>
      <dgm:t>
        <a:bodyPr/>
        <a:lstStyle/>
        <a:p>
          <a:endParaRPr lang="es-CO">
            <a:solidFill>
              <a:srgbClr val="044990"/>
            </a:solidFill>
          </a:endParaRPr>
        </a:p>
      </dgm:t>
    </dgm:pt>
    <dgm:pt modelId="{C684A79F-40D6-4AFD-A6EC-02A344906C8C}" type="sibTrans" cxnId="{CCB0EC6E-069B-4083-B756-6983AE98E471}">
      <dgm:prSet/>
      <dgm:spPr/>
      <dgm:t>
        <a:bodyPr/>
        <a:lstStyle/>
        <a:p>
          <a:endParaRPr lang="es-CO">
            <a:solidFill>
              <a:srgbClr val="044990"/>
            </a:solidFill>
          </a:endParaRPr>
        </a:p>
      </dgm:t>
    </dgm:pt>
    <dgm:pt modelId="{609248E9-2921-4C63-9640-EA17E4CDA87D}">
      <dgm:prSet phldrT="[Texto]"/>
      <dgm:spPr>
        <a:solidFill>
          <a:srgbClr val="044990"/>
        </a:solidFill>
      </dgm:spPr>
      <dgm:t>
        <a:bodyPr/>
        <a:lstStyle/>
        <a:p>
          <a:r>
            <a:rPr lang="es-CO" dirty="0" smtClean="0">
              <a:solidFill>
                <a:schemeClr val="bg1"/>
              </a:solidFill>
            </a:rPr>
            <a:t>SARO</a:t>
          </a:r>
          <a:endParaRPr lang="es-CO" dirty="0">
            <a:solidFill>
              <a:schemeClr val="bg1"/>
            </a:solidFill>
          </a:endParaRPr>
        </a:p>
      </dgm:t>
    </dgm:pt>
    <dgm:pt modelId="{85C05503-F841-4417-8A76-A1AB453B9D60}" type="parTrans" cxnId="{F540C9CE-D03A-408B-8DFF-B220978478DD}">
      <dgm:prSet/>
      <dgm:spPr/>
      <dgm:t>
        <a:bodyPr/>
        <a:lstStyle/>
        <a:p>
          <a:endParaRPr lang="es-CO">
            <a:solidFill>
              <a:srgbClr val="044990"/>
            </a:solidFill>
          </a:endParaRPr>
        </a:p>
      </dgm:t>
    </dgm:pt>
    <dgm:pt modelId="{05848651-BA9A-4777-B332-26404E472A76}" type="sibTrans" cxnId="{F540C9CE-D03A-408B-8DFF-B220978478DD}">
      <dgm:prSet/>
      <dgm:spPr/>
      <dgm:t>
        <a:bodyPr/>
        <a:lstStyle/>
        <a:p>
          <a:endParaRPr lang="es-CO">
            <a:solidFill>
              <a:srgbClr val="044990"/>
            </a:solidFill>
          </a:endParaRPr>
        </a:p>
      </dgm:t>
    </dgm:pt>
    <dgm:pt modelId="{FCAEA681-5B47-431D-A64E-00563DEDB519}">
      <dgm:prSet phldrT="[Texto]"/>
      <dgm:spPr>
        <a:solidFill>
          <a:srgbClr val="044990"/>
        </a:solidFill>
      </dgm:spPr>
      <dgm:t>
        <a:bodyPr/>
        <a:lstStyle/>
        <a:p>
          <a:r>
            <a:rPr lang="es-CO" dirty="0" smtClean="0">
              <a:solidFill>
                <a:schemeClr val="bg1"/>
              </a:solidFill>
            </a:rPr>
            <a:t>SARG</a:t>
          </a:r>
          <a:endParaRPr lang="es-CO" dirty="0">
            <a:solidFill>
              <a:schemeClr val="bg1"/>
            </a:solidFill>
          </a:endParaRPr>
        </a:p>
      </dgm:t>
    </dgm:pt>
    <dgm:pt modelId="{B87A8C3E-0164-485F-9F02-0717C01665F0}" type="parTrans" cxnId="{983DBD0F-EFE5-4065-BF41-9D757018C7B6}">
      <dgm:prSet/>
      <dgm:spPr/>
      <dgm:t>
        <a:bodyPr/>
        <a:lstStyle/>
        <a:p>
          <a:endParaRPr lang="es-CO">
            <a:solidFill>
              <a:srgbClr val="044990"/>
            </a:solidFill>
          </a:endParaRPr>
        </a:p>
      </dgm:t>
    </dgm:pt>
    <dgm:pt modelId="{E0A14CDA-54CF-4396-96FE-EA99C8AEC13A}" type="sibTrans" cxnId="{983DBD0F-EFE5-4065-BF41-9D757018C7B6}">
      <dgm:prSet/>
      <dgm:spPr/>
      <dgm:t>
        <a:bodyPr/>
        <a:lstStyle/>
        <a:p>
          <a:endParaRPr lang="es-CO">
            <a:solidFill>
              <a:srgbClr val="044990"/>
            </a:solidFill>
          </a:endParaRPr>
        </a:p>
      </dgm:t>
    </dgm:pt>
    <dgm:pt modelId="{D2219A83-7487-4396-8BAC-E93263E370E7}" type="pres">
      <dgm:prSet presAssocID="{00D41351-B8F5-4FA6-B9B6-43CC0A55452C}" presName="diagram" presStyleCnt="0">
        <dgm:presLayoutVars>
          <dgm:dir/>
          <dgm:resizeHandles val="exact"/>
        </dgm:presLayoutVars>
      </dgm:prSet>
      <dgm:spPr/>
      <dgm:t>
        <a:bodyPr/>
        <a:lstStyle/>
        <a:p>
          <a:endParaRPr lang="es-CO"/>
        </a:p>
      </dgm:t>
    </dgm:pt>
    <dgm:pt modelId="{EC2CB14B-7407-43B6-AF4D-DBD150DD07B7}" type="pres">
      <dgm:prSet presAssocID="{609248E9-2921-4C63-9640-EA17E4CDA87D}" presName="node" presStyleLbl="node1" presStyleIdx="0" presStyleCnt="4">
        <dgm:presLayoutVars>
          <dgm:bulletEnabled val="1"/>
        </dgm:presLayoutVars>
      </dgm:prSet>
      <dgm:spPr/>
      <dgm:t>
        <a:bodyPr/>
        <a:lstStyle/>
        <a:p>
          <a:endParaRPr lang="es-CO"/>
        </a:p>
      </dgm:t>
    </dgm:pt>
    <dgm:pt modelId="{82F22D84-2627-4D7E-BDA5-05D4FBF1E501}" type="pres">
      <dgm:prSet presAssocID="{05848651-BA9A-4777-B332-26404E472A76}" presName="sibTrans" presStyleCnt="0"/>
      <dgm:spPr/>
      <dgm:t>
        <a:bodyPr/>
        <a:lstStyle/>
        <a:p>
          <a:endParaRPr lang="es-CO"/>
        </a:p>
      </dgm:t>
    </dgm:pt>
    <dgm:pt modelId="{DC7C6FB8-E4FB-4349-9707-506C045E547C}" type="pres">
      <dgm:prSet presAssocID="{C87E060C-7FD3-42C2-A206-39C0F32CF516}" presName="node" presStyleLbl="node1" presStyleIdx="1" presStyleCnt="4">
        <dgm:presLayoutVars>
          <dgm:bulletEnabled val="1"/>
        </dgm:presLayoutVars>
      </dgm:prSet>
      <dgm:spPr/>
      <dgm:t>
        <a:bodyPr/>
        <a:lstStyle/>
        <a:p>
          <a:endParaRPr lang="es-CO"/>
        </a:p>
      </dgm:t>
    </dgm:pt>
    <dgm:pt modelId="{41DAFA1F-B786-49BE-8FB9-D7A4546C098D}" type="pres">
      <dgm:prSet presAssocID="{5A47B807-0D22-47EE-AB4D-7BF575457938}" presName="sibTrans" presStyleCnt="0"/>
      <dgm:spPr/>
      <dgm:t>
        <a:bodyPr/>
        <a:lstStyle/>
        <a:p>
          <a:endParaRPr lang="es-CO"/>
        </a:p>
      </dgm:t>
    </dgm:pt>
    <dgm:pt modelId="{55B99F9E-2CBE-4D63-9135-18D13ED214D2}" type="pres">
      <dgm:prSet presAssocID="{54539DBF-A74F-42BC-8404-EF649CD9843E}" presName="node" presStyleLbl="node1" presStyleIdx="2" presStyleCnt="4">
        <dgm:presLayoutVars>
          <dgm:bulletEnabled val="1"/>
        </dgm:presLayoutVars>
      </dgm:prSet>
      <dgm:spPr/>
      <dgm:t>
        <a:bodyPr/>
        <a:lstStyle/>
        <a:p>
          <a:endParaRPr lang="es-CO"/>
        </a:p>
      </dgm:t>
    </dgm:pt>
    <dgm:pt modelId="{2249C9BC-CB72-42FD-90E8-A3D6BAED0166}" type="pres">
      <dgm:prSet presAssocID="{C684A79F-40D6-4AFD-A6EC-02A344906C8C}" presName="sibTrans" presStyleCnt="0"/>
      <dgm:spPr/>
      <dgm:t>
        <a:bodyPr/>
        <a:lstStyle/>
        <a:p>
          <a:endParaRPr lang="es-CO"/>
        </a:p>
      </dgm:t>
    </dgm:pt>
    <dgm:pt modelId="{808784CC-2C38-489B-80C9-FE2ED554AAF3}" type="pres">
      <dgm:prSet presAssocID="{FCAEA681-5B47-431D-A64E-00563DEDB519}" presName="node" presStyleLbl="node1" presStyleIdx="3" presStyleCnt="4">
        <dgm:presLayoutVars>
          <dgm:bulletEnabled val="1"/>
        </dgm:presLayoutVars>
      </dgm:prSet>
      <dgm:spPr/>
      <dgm:t>
        <a:bodyPr/>
        <a:lstStyle/>
        <a:p>
          <a:endParaRPr lang="es-CO"/>
        </a:p>
      </dgm:t>
    </dgm:pt>
  </dgm:ptLst>
  <dgm:cxnLst>
    <dgm:cxn modelId="{E60DB079-52B1-4D14-80AC-2C7C9CF0ACD3}" srcId="{00D41351-B8F5-4FA6-B9B6-43CC0A55452C}" destId="{C87E060C-7FD3-42C2-A206-39C0F32CF516}" srcOrd="1" destOrd="0" parTransId="{0E2EB276-1E91-46B5-BA82-CFCD77B17B08}" sibTransId="{5A47B807-0D22-47EE-AB4D-7BF575457938}"/>
    <dgm:cxn modelId="{96E5A1F5-16CF-44D9-9F07-1E8CE9F5C86A}" type="presOf" srcId="{54539DBF-A74F-42BC-8404-EF649CD9843E}" destId="{55B99F9E-2CBE-4D63-9135-18D13ED214D2}" srcOrd="0" destOrd="0" presId="urn:microsoft.com/office/officeart/2005/8/layout/default#1"/>
    <dgm:cxn modelId="{D375CB0B-2E45-496B-BF24-6253B69A56B1}" type="presOf" srcId="{00D41351-B8F5-4FA6-B9B6-43CC0A55452C}" destId="{D2219A83-7487-4396-8BAC-E93263E370E7}" srcOrd="0" destOrd="0" presId="urn:microsoft.com/office/officeart/2005/8/layout/default#1"/>
    <dgm:cxn modelId="{59CE1892-9E59-4182-BC5E-507AAA253750}" type="presOf" srcId="{609248E9-2921-4C63-9640-EA17E4CDA87D}" destId="{EC2CB14B-7407-43B6-AF4D-DBD150DD07B7}" srcOrd="0" destOrd="0" presId="urn:microsoft.com/office/officeart/2005/8/layout/default#1"/>
    <dgm:cxn modelId="{983DBD0F-EFE5-4065-BF41-9D757018C7B6}" srcId="{00D41351-B8F5-4FA6-B9B6-43CC0A55452C}" destId="{FCAEA681-5B47-431D-A64E-00563DEDB519}" srcOrd="3" destOrd="0" parTransId="{B87A8C3E-0164-485F-9F02-0717C01665F0}" sibTransId="{E0A14CDA-54CF-4396-96FE-EA99C8AEC13A}"/>
    <dgm:cxn modelId="{F540C9CE-D03A-408B-8DFF-B220978478DD}" srcId="{00D41351-B8F5-4FA6-B9B6-43CC0A55452C}" destId="{609248E9-2921-4C63-9640-EA17E4CDA87D}" srcOrd="0" destOrd="0" parTransId="{85C05503-F841-4417-8A76-A1AB453B9D60}" sibTransId="{05848651-BA9A-4777-B332-26404E472A76}"/>
    <dgm:cxn modelId="{389B174F-B7CA-4338-AF63-A12549491853}" type="presOf" srcId="{C87E060C-7FD3-42C2-A206-39C0F32CF516}" destId="{DC7C6FB8-E4FB-4349-9707-506C045E547C}" srcOrd="0" destOrd="0" presId="urn:microsoft.com/office/officeart/2005/8/layout/default#1"/>
    <dgm:cxn modelId="{CCB0EC6E-069B-4083-B756-6983AE98E471}" srcId="{00D41351-B8F5-4FA6-B9B6-43CC0A55452C}" destId="{54539DBF-A74F-42BC-8404-EF649CD9843E}" srcOrd="2" destOrd="0" parTransId="{FF9C46DD-AD6E-4C05-9CB9-90A0E3C6B344}" sibTransId="{C684A79F-40D6-4AFD-A6EC-02A344906C8C}"/>
    <dgm:cxn modelId="{4405B9E6-D61A-4440-BB60-6EC7BA65D4AF}" type="presOf" srcId="{FCAEA681-5B47-431D-A64E-00563DEDB519}" destId="{808784CC-2C38-489B-80C9-FE2ED554AAF3}" srcOrd="0" destOrd="0" presId="urn:microsoft.com/office/officeart/2005/8/layout/default#1"/>
    <dgm:cxn modelId="{87B9CC37-C906-42A1-A526-C5DC151D64BE}" type="presParOf" srcId="{D2219A83-7487-4396-8BAC-E93263E370E7}" destId="{EC2CB14B-7407-43B6-AF4D-DBD150DD07B7}" srcOrd="0" destOrd="0" presId="urn:microsoft.com/office/officeart/2005/8/layout/default#1"/>
    <dgm:cxn modelId="{950924A5-B1DA-4E1C-82B3-00BEDB51E9AE}" type="presParOf" srcId="{D2219A83-7487-4396-8BAC-E93263E370E7}" destId="{82F22D84-2627-4D7E-BDA5-05D4FBF1E501}" srcOrd="1" destOrd="0" presId="urn:microsoft.com/office/officeart/2005/8/layout/default#1"/>
    <dgm:cxn modelId="{269D47B1-F90F-4224-922D-9DD29A144AD0}" type="presParOf" srcId="{D2219A83-7487-4396-8BAC-E93263E370E7}" destId="{DC7C6FB8-E4FB-4349-9707-506C045E547C}" srcOrd="2" destOrd="0" presId="urn:microsoft.com/office/officeart/2005/8/layout/default#1"/>
    <dgm:cxn modelId="{E4DBB55C-288A-436E-AF2B-6916EE43D2D0}" type="presParOf" srcId="{D2219A83-7487-4396-8BAC-E93263E370E7}" destId="{41DAFA1F-B786-49BE-8FB9-D7A4546C098D}" srcOrd="3" destOrd="0" presId="urn:microsoft.com/office/officeart/2005/8/layout/default#1"/>
    <dgm:cxn modelId="{BA5CBE86-3D4C-4035-B9B0-5693160218EA}" type="presParOf" srcId="{D2219A83-7487-4396-8BAC-E93263E370E7}" destId="{55B99F9E-2CBE-4D63-9135-18D13ED214D2}" srcOrd="4" destOrd="0" presId="urn:microsoft.com/office/officeart/2005/8/layout/default#1"/>
    <dgm:cxn modelId="{59A63161-6898-48ED-A9B9-04F4E7266E2F}" type="presParOf" srcId="{D2219A83-7487-4396-8BAC-E93263E370E7}" destId="{2249C9BC-CB72-42FD-90E8-A3D6BAED0166}" srcOrd="5" destOrd="0" presId="urn:microsoft.com/office/officeart/2005/8/layout/default#1"/>
    <dgm:cxn modelId="{C18EC60D-2553-4E97-B82A-50AECB4EC2F7}" type="presParOf" srcId="{D2219A83-7487-4396-8BAC-E93263E370E7}" destId="{808784CC-2C38-489B-80C9-FE2ED554AAF3}" srcOrd="6"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r>
            <a:rPr lang="es-ES" sz="1400" baseline="0" dirty="0" smtClean="0">
              <a:effectLst/>
            </a:rPr>
            <a:t> Menciona Normas Internacionales de información financiera (NIIF)</a:t>
          </a:r>
          <a:endParaRPr lang="es-ES" sz="140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r>
            <a:rPr lang="es-ES" sz="1400" dirty="0" smtClean="0">
              <a:effectLst/>
            </a:rPr>
            <a:t>Menciona Normas de contabilidad y de información financiera aceptadas en Colombia (NCIF)</a:t>
          </a:r>
          <a:endParaRPr lang="es-ES" sz="140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7810CE28-F56F-4F8D-A2F2-DE5EB98B8233}">
      <dgm:prSet phldrT="[Texto]" custT="1"/>
      <dgm:spPr/>
      <dgm:t>
        <a:bodyPr/>
        <a:lstStyle/>
        <a:p>
          <a:endParaRPr lang="es-ES" sz="1400" dirty="0"/>
        </a:p>
      </dgm:t>
    </dgm:pt>
    <dgm:pt modelId="{B19411E7-6435-474E-8E45-69BC0354FAF9}" type="sibTrans" cxnId="{E94503C8-678D-442C-B999-E02CF592EB73}">
      <dgm:prSet/>
      <dgm:spPr/>
      <dgm:t>
        <a:bodyPr/>
        <a:lstStyle/>
        <a:p>
          <a:endParaRPr lang="es-CO"/>
        </a:p>
      </dgm:t>
    </dgm:pt>
    <dgm:pt modelId="{4B874D71-6611-4026-A40C-59A86BA86BC4}" type="parTrans" cxnId="{E94503C8-678D-442C-B999-E02CF592EB73}">
      <dgm:prSet/>
      <dgm:spPr/>
      <dgm:t>
        <a:bodyPr/>
        <a:lstStyle/>
        <a:p>
          <a:endParaRPr lang="es-CO"/>
        </a:p>
      </dgm:t>
    </dgm:pt>
    <dgm:pt modelId="{4A101845-3E46-4222-9C21-438DBD07D7C6}">
      <dgm:prSet phldrT="[Texto]" custT="1"/>
      <dgm:spPr/>
      <dgm:t>
        <a:bodyPr/>
        <a:lstStyle/>
        <a:p>
          <a:r>
            <a:rPr lang="es-ES" sz="1400" b="1" dirty="0" smtClean="0">
              <a:effectLst/>
            </a:rPr>
            <a:t>Bases de preparación</a:t>
          </a:r>
          <a:r>
            <a:rPr lang="es-ES" sz="1400" dirty="0" smtClean="0">
              <a:effectLst/>
            </a:rPr>
            <a:t>: Ley 1314 de 2009</a:t>
          </a:r>
          <a:endParaRPr lang="es-ES" sz="1400" dirty="0">
            <a:effectLst/>
          </a:endParaRPr>
        </a:p>
      </dgm:t>
    </dgm:pt>
    <dgm:pt modelId="{201F5B28-4D0E-4D41-B9D0-4A460799E246}" type="parTrans" cxnId="{E558BF11-24AD-40F6-A761-48EA3FD72867}">
      <dgm:prSet/>
      <dgm:spPr/>
      <dgm:t>
        <a:bodyPr/>
        <a:lstStyle/>
        <a:p>
          <a:endParaRPr lang="es-CO"/>
        </a:p>
      </dgm:t>
    </dgm:pt>
    <dgm:pt modelId="{AC056BE2-2384-4682-8969-A5D133F92EF4}" type="sibTrans" cxnId="{E558BF11-24AD-40F6-A761-48EA3FD72867}">
      <dgm:prSet/>
      <dgm:spPr/>
      <dgm:t>
        <a:bodyPr/>
        <a:lstStyle/>
        <a:p>
          <a:endParaRPr lang="es-CO"/>
        </a:p>
      </dgm:t>
    </dgm:pt>
    <dgm:pt modelId="{CC93CD6C-3D43-4AD1-8FE9-BD4739D245D3}">
      <dgm:prSet phldrT="[Texto]" custT="1"/>
      <dgm:spPr/>
      <dgm:t>
        <a:bodyPr/>
        <a:lstStyle/>
        <a:p>
          <a:r>
            <a:rPr lang="es-ES" sz="1400" b="1" dirty="0" smtClean="0">
              <a:effectLst/>
            </a:rPr>
            <a:t>Bases de preparación: </a:t>
          </a:r>
          <a:r>
            <a:rPr lang="es-ES" sz="1400" dirty="0" smtClean="0">
              <a:effectLst/>
            </a:rPr>
            <a:t>Se adiciona el Decreto Único Reglamentario 2420 de 2015 modificado por el Decreto 2496 de 2015 y por el Decreto 2131 de 2016 emitidos por el Gobierno Nacional.</a:t>
          </a:r>
          <a:endParaRPr lang="es-ES" sz="1400" dirty="0">
            <a:effectLst/>
          </a:endParaRPr>
        </a:p>
      </dgm:t>
    </dgm:pt>
    <dgm:pt modelId="{78EBAD9B-D1BB-4B0D-BE69-6EF4022D314A}" type="parTrans" cxnId="{368CD8C3-0F7D-49CA-8157-6FDF9B449689}">
      <dgm:prSet/>
      <dgm:spPr/>
      <dgm:t>
        <a:bodyPr/>
        <a:lstStyle/>
        <a:p>
          <a:endParaRPr lang="es-CO"/>
        </a:p>
      </dgm:t>
    </dgm:pt>
    <dgm:pt modelId="{47A8EC35-4536-4313-A3F6-00149782F863}" type="sibTrans" cxnId="{368CD8C3-0F7D-49CA-8157-6FDF9B449689}">
      <dgm:prSet/>
      <dgm:spPr/>
      <dgm:t>
        <a:bodyPr/>
        <a:lstStyle/>
        <a:p>
          <a:endParaRPr lang="es-CO"/>
        </a:p>
      </dgm:t>
    </dgm:pt>
    <dgm:pt modelId="{E8729FC6-1362-4C61-B690-02EA15697581}">
      <dgm:prSet phldrT="[Texto]" custT="1"/>
      <dgm:spPr/>
      <dgm:t>
        <a:bodyPr/>
        <a:lstStyle/>
        <a:p>
          <a:endParaRPr lang="es-ES" sz="1400" dirty="0">
            <a:effectLst/>
          </a:endParaRPr>
        </a:p>
      </dgm:t>
    </dgm:pt>
    <dgm:pt modelId="{792BE479-13FF-4BEE-B9B5-E9BDC100D08A}" type="parTrans" cxnId="{54EB2494-CB44-417E-AA3A-45B9F9AE6BC4}">
      <dgm:prSet/>
      <dgm:spPr/>
      <dgm:t>
        <a:bodyPr/>
        <a:lstStyle/>
        <a:p>
          <a:endParaRPr lang="es-CO"/>
        </a:p>
      </dgm:t>
    </dgm:pt>
    <dgm:pt modelId="{DD633B31-D35D-4D69-825F-081B341D93D9}" type="sibTrans" cxnId="{54EB2494-CB44-417E-AA3A-45B9F9AE6BC4}">
      <dgm:prSet/>
      <dgm:spPr/>
      <dgm:t>
        <a:bodyPr/>
        <a:lstStyle/>
        <a:p>
          <a:endParaRPr lang="es-CO"/>
        </a:p>
      </dgm:t>
    </dgm:pt>
    <dgm:pt modelId="{36ADEDBC-B888-4644-9444-17942C956041}">
      <dgm:prSet phldrT="[Texto]" custT="1"/>
      <dgm:spPr/>
      <dgm:t>
        <a:bodyPr/>
        <a:lstStyle/>
        <a:p>
          <a:endParaRPr lang="es-ES" sz="1400" dirty="0">
            <a:effectLst/>
          </a:endParaRPr>
        </a:p>
      </dgm:t>
    </dgm:pt>
    <dgm:pt modelId="{B53A6DF9-0C4C-4D54-8B39-C2FC0FA74DF1}" type="parTrans" cxnId="{DDD88151-507E-45FA-B438-0B3D4BAFAB50}">
      <dgm:prSet/>
      <dgm:spPr/>
      <dgm:t>
        <a:bodyPr/>
        <a:lstStyle/>
        <a:p>
          <a:endParaRPr lang="es-CO"/>
        </a:p>
      </dgm:t>
    </dgm:pt>
    <dgm:pt modelId="{62094251-0562-4523-8B88-C76C5C6EBEE8}" type="sibTrans" cxnId="{DDD88151-507E-45FA-B438-0B3D4BAFAB50}">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custLinFactNeighborX="0" custLinFactNeighborY="-2640">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E558BF11-24AD-40F6-A761-48EA3FD72867}" srcId="{4FF2D5D3-F299-477D-A873-54E47D065E3F}" destId="{4A101845-3E46-4222-9C21-438DBD07D7C6}" srcOrd="2" destOrd="0" parTransId="{201F5B28-4D0E-4D41-B9D0-4A460799E246}" sibTransId="{AC056BE2-2384-4682-8969-A5D133F92EF4}"/>
    <dgm:cxn modelId="{1E32BD5D-38A0-4810-AC14-E14750557F90}" type="presOf" srcId="{CC93CD6C-3D43-4AD1-8FE9-BD4739D245D3}" destId="{86B55B77-5B06-4B30-9438-BBCED91CAD12}" srcOrd="0" destOrd="2" presId="urn:microsoft.com/office/officeart/2005/8/layout/process3"/>
    <dgm:cxn modelId="{1E1D2C24-1D9C-4F18-A46A-CC830CBB442F}" type="presOf" srcId="{4A101845-3E46-4222-9C21-438DBD07D7C6}" destId="{E1E9572E-3479-40D3-96A2-A277D9851A18}" srcOrd="0" destOrd="2" presId="urn:microsoft.com/office/officeart/2005/8/layout/process3"/>
    <dgm:cxn modelId="{F7A1FEA6-B4A0-4FA9-AFBC-59E5060C07C0}" type="presOf" srcId="{4FF2D5D3-F299-477D-A873-54E47D065E3F}" destId="{59C0336E-4050-48DC-9DE1-D7F528374E6E}" srcOrd="1" destOrd="0" presId="urn:microsoft.com/office/officeart/2005/8/layout/process3"/>
    <dgm:cxn modelId="{1957D7E9-59CE-468A-9ACD-C6EA1C772260}" type="presOf" srcId="{49E8A3FE-D021-42D2-AF6B-E580485FF198}" destId="{B884C074-293D-44EB-AB90-D22F03738B85}" srcOrd="0" destOrd="0" presId="urn:microsoft.com/office/officeart/2005/8/layout/process3"/>
    <dgm:cxn modelId="{B9BA7264-B250-48A6-8B08-CB81CDB244CC}" type="presOf" srcId="{600B4732-B862-4387-86FA-6AE1B8F46849}" destId="{86B55B77-5B06-4B30-9438-BBCED91CAD12}" srcOrd="0" destOrd="0" presId="urn:microsoft.com/office/officeart/2005/8/layout/process3"/>
    <dgm:cxn modelId="{F7C85DFF-53F9-4549-B339-57F0909BA65C}" type="presOf" srcId="{F70015B8-2277-4247-A48D-2B039D83A418}" destId="{8F5EDF53-71F9-4897-93F3-119E615C1E3C}" srcOrd="1" destOrd="0" presId="urn:microsoft.com/office/officeart/2005/8/layout/process3"/>
    <dgm:cxn modelId="{0CE3ADBC-5322-44B0-AAFD-5B34A586CA03}" srcId="{7D1BAAA3-C237-4B4B-B297-A33B5BD167EE}" destId="{4FF2D5D3-F299-477D-A873-54E47D065E3F}" srcOrd="0" destOrd="0" parTransId="{8043137A-7ACD-48E1-A603-F0626AEC8797}" sibTransId="{49E8A3FE-D021-42D2-AF6B-E580485FF198}"/>
    <dgm:cxn modelId="{DFFBAE14-11BB-4C26-8C88-E595810FBEFD}" srcId="{4FF2D5D3-F299-477D-A873-54E47D065E3F}" destId="{3EDB9D6F-FD16-4231-87C3-6FFCCDAD06D5}" srcOrd="0" destOrd="0" parTransId="{38FC9025-9BBA-4FE4-894C-CDAB82B1BFAD}" sibTransId="{A3691C96-8C79-48A4-A0D2-CE1BCABB7900}"/>
    <dgm:cxn modelId="{DFE3D93F-E66C-40B4-B90D-8680C2D9BA66}" type="presOf" srcId="{F70015B8-2277-4247-A48D-2B039D83A418}" destId="{26116F31-B33D-4DAE-BEBA-EBB83A0CD58A}" srcOrd="0" destOrd="0" presId="urn:microsoft.com/office/officeart/2005/8/layout/process3"/>
    <dgm:cxn modelId="{60A3B21F-142C-4F30-93B2-F96AB2A8AC88}" type="presOf" srcId="{4FF2D5D3-F299-477D-A873-54E47D065E3F}" destId="{AFA6B73C-61A1-49C7-AE96-D7356A39C00E}" srcOrd="0" destOrd="0" presId="urn:microsoft.com/office/officeart/2005/8/layout/process3"/>
    <dgm:cxn modelId="{F2E13EA0-6A6E-4F6D-8D55-7B5795752F12}" type="presOf" srcId="{36ADEDBC-B888-4644-9444-17942C956041}" destId="{86B55B77-5B06-4B30-9438-BBCED91CAD12}" srcOrd="0" destOrd="1" presId="urn:microsoft.com/office/officeart/2005/8/layout/process3"/>
    <dgm:cxn modelId="{33EDA154-9B0A-4154-AC69-94F66E0F37C1}" type="presOf" srcId="{3EDB9D6F-FD16-4231-87C3-6FFCCDAD06D5}" destId="{E1E9572E-3479-40D3-96A2-A277D9851A18}" srcOrd="0" destOrd="0" presId="urn:microsoft.com/office/officeart/2005/8/layout/process3"/>
    <dgm:cxn modelId="{3E39539E-2A63-48E6-A8FB-26C6F7D4BF28}" type="presOf" srcId="{7810CE28-F56F-4F8D-A2F2-DE5EB98B8233}" destId="{E1E9572E-3479-40D3-96A2-A277D9851A18}" srcOrd="0" destOrd="3" presId="urn:microsoft.com/office/officeart/2005/8/layout/process3"/>
    <dgm:cxn modelId="{54EB2494-CB44-417E-AA3A-45B9F9AE6BC4}" srcId="{4FF2D5D3-F299-477D-A873-54E47D065E3F}" destId="{E8729FC6-1362-4C61-B690-02EA15697581}" srcOrd="1" destOrd="0" parTransId="{792BE479-13FF-4BEE-B9B5-E9BDC100D08A}" sibTransId="{DD633B31-D35D-4D69-825F-081B341D93D9}"/>
    <dgm:cxn modelId="{5B1AC898-F35B-4795-997C-5ECA517A48B6}" type="presOf" srcId="{49E8A3FE-D021-42D2-AF6B-E580485FF198}" destId="{ED1FE8E9-040D-4C4F-827A-8EF8B4235DFF}" srcOrd="1" destOrd="0" presId="urn:microsoft.com/office/officeart/2005/8/layout/process3"/>
    <dgm:cxn modelId="{4462CA6B-0112-4FE3-A01C-49E4912C2429}" srcId="{7D1BAAA3-C237-4B4B-B297-A33B5BD167EE}" destId="{F70015B8-2277-4247-A48D-2B039D83A418}" srcOrd="1" destOrd="0" parTransId="{08F7CC75-F7EC-4A9E-BAEE-BBFA816D8F77}" sibTransId="{C00ECDA6-FBCC-4F8D-9291-7B78C1A9F3D3}"/>
    <dgm:cxn modelId="{5CF9C583-82A4-403D-A620-A1C2301FF3DF}" srcId="{F70015B8-2277-4247-A48D-2B039D83A418}" destId="{600B4732-B862-4387-86FA-6AE1B8F46849}" srcOrd="0" destOrd="0" parTransId="{D0DD119F-6597-4B53-B56D-6228C5AF7745}" sibTransId="{62FD243F-8F84-441B-9C9D-EFF939D1D9DB}"/>
    <dgm:cxn modelId="{DDD88151-507E-45FA-B438-0B3D4BAFAB50}" srcId="{F70015B8-2277-4247-A48D-2B039D83A418}" destId="{36ADEDBC-B888-4644-9444-17942C956041}" srcOrd="1" destOrd="0" parTransId="{B53A6DF9-0C4C-4D54-8B39-C2FC0FA74DF1}" sibTransId="{62094251-0562-4523-8B88-C76C5C6EBEE8}"/>
    <dgm:cxn modelId="{7D1BF6CA-7063-45A9-AFC9-324C82AEAEE8}" type="presOf" srcId="{7D1BAAA3-C237-4B4B-B297-A33B5BD167EE}" destId="{13340F21-79D2-4299-BF60-625F268FA694}" srcOrd="0" destOrd="0" presId="urn:microsoft.com/office/officeart/2005/8/layout/process3"/>
    <dgm:cxn modelId="{37D12B78-F8DA-4626-8C2A-D918CA852FE4}" type="presOf" srcId="{E8729FC6-1362-4C61-B690-02EA15697581}" destId="{E1E9572E-3479-40D3-96A2-A277D9851A18}" srcOrd="0" destOrd="1" presId="urn:microsoft.com/office/officeart/2005/8/layout/process3"/>
    <dgm:cxn modelId="{E94503C8-678D-442C-B999-E02CF592EB73}" srcId="{4FF2D5D3-F299-477D-A873-54E47D065E3F}" destId="{7810CE28-F56F-4F8D-A2F2-DE5EB98B8233}" srcOrd="3" destOrd="0" parTransId="{4B874D71-6611-4026-A40C-59A86BA86BC4}" sibTransId="{B19411E7-6435-474E-8E45-69BC0354FAF9}"/>
    <dgm:cxn modelId="{368CD8C3-0F7D-49CA-8157-6FDF9B449689}" srcId="{F70015B8-2277-4247-A48D-2B039D83A418}" destId="{CC93CD6C-3D43-4AD1-8FE9-BD4739D245D3}" srcOrd="2" destOrd="0" parTransId="{78EBAD9B-D1BB-4B0D-BE69-6EF4022D314A}" sibTransId="{47A8EC35-4536-4313-A3F6-00149782F863}"/>
    <dgm:cxn modelId="{2890D2AD-4409-4BBC-95A2-FE22B59246F8}" type="presParOf" srcId="{13340F21-79D2-4299-BF60-625F268FA694}" destId="{1B122128-412B-42E2-814C-64E3A46DEC38}" srcOrd="0" destOrd="0" presId="urn:microsoft.com/office/officeart/2005/8/layout/process3"/>
    <dgm:cxn modelId="{D4A9E35A-3A37-4F93-B9D9-ACAD4EC27143}" type="presParOf" srcId="{1B122128-412B-42E2-814C-64E3A46DEC38}" destId="{AFA6B73C-61A1-49C7-AE96-D7356A39C00E}" srcOrd="0" destOrd="0" presId="urn:microsoft.com/office/officeart/2005/8/layout/process3"/>
    <dgm:cxn modelId="{2B3690EB-F217-4F9F-AEA5-6F9AA70FCE8E}" type="presParOf" srcId="{1B122128-412B-42E2-814C-64E3A46DEC38}" destId="{59C0336E-4050-48DC-9DE1-D7F528374E6E}" srcOrd="1" destOrd="0" presId="urn:microsoft.com/office/officeart/2005/8/layout/process3"/>
    <dgm:cxn modelId="{E957DF12-0AF7-4F5A-9BEC-EA11A2041658}" type="presParOf" srcId="{1B122128-412B-42E2-814C-64E3A46DEC38}" destId="{E1E9572E-3479-40D3-96A2-A277D9851A18}" srcOrd="2" destOrd="0" presId="urn:microsoft.com/office/officeart/2005/8/layout/process3"/>
    <dgm:cxn modelId="{DA237BD3-9AB9-412D-BE3E-C831A82F551C}" type="presParOf" srcId="{13340F21-79D2-4299-BF60-625F268FA694}" destId="{B884C074-293D-44EB-AB90-D22F03738B85}" srcOrd="1" destOrd="0" presId="urn:microsoft.com/office/officeart/2005/8/layout/process3"/>
    <dgm:cxn modelId="{5C541776-CE42-4C90-9026-3F4C5C78D607}" type="presParOf" srcId="{B884C074-293D-44EB-AB90-D22F03738B85}" destId="{ED1FE8E9-040D-4C4F-827A-8EF8B4235DFF}" srcOrd="0" destOrd="0" presId="urn:microsoft.com/office/officeart/2005/8/layout/process3"/>
    <dgm:cxn modelId="{2501B416-6661-4A7C-AC38-FDE7280A41EC}" type="presParOf" srcId="{13340F21-79D2-4299-BF60-625F268FA694}" destId="{300E6306-2F78-436A-8979-79E978A21480}" srcOrd="2" destOrd="0" presId="urn:microsoft.com/office/officeart/2005/8/layout/process3"/>
    <dgm:cxn modelId="{2D4C57C2-D3F8-4219-AC21-9B6CEB40C58A}" type="presParOf" srcId="{300E6306-2F78-436A-8979-79E978A21480}" destId="{26116F31-B33D-4DAE-BEBA-EBB83A0CD58A}" srcOrd="0" destOrd="0" presId="urn:microsoft.com/office/officeart/2005/8/layout/process3"/>
    <dgm:cxn modelId="{C3271DEB-9B3E-4650-9200-8525A8B19994}" type="presParOf" srcId="{300E6306-2F78-436A-8979-79E978A21480}" destId="{8F5EDF53-71F9-4897-93F3-119E615C1E3C}" srcOrd="1" destOrd="0" presId="urn:microsoft.com/office/officeart/2005/8/layout/process3"/>
    <dgm:cxn modelId="{D513AA64-6237-4B40-B2A4-98C3BE39053A}"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r>
            <a:rPr lang="es-ES" sz="1400" baseline="0" dirty="0" smtClean="0">
              <a:effectLst/>
            </a:rPr>
            <a:t> Definición de Moneda Funcional y transacciones en moneda extranjera.</a:t>
          </a:r>
          <a:endParaRPr lang="es-ES" sz="140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pPr algn="l"/>
          <a:endParaRPr lang="es-ES" sz="140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D988C7C6-8564-4EB5-8265-A807946C07AE}">
      <dgm:prSet custT="1"/>
      <dgm:spPr/>
      <dgm:t>
        <a:bodyPr/>
        <a:lstStyle/>
        <a:p>
          <a:pPr algn="just"/>
          <a:r>
            <a:rPr lang="es-ES" sz="1400" baseline="0" dirty="0" smtClean="0">
              <a:effectLst/>
            </a:rPr>
            <a:t>Definición de Moneda Funcional y transacciones en moneda extranjera.</a:t>
          </a:r>
          <a:endParaRPr lang="es-CO" sz="1400" baseline="0" dirty="0">
            <a:effectLst/>
          </a:endParaRPr>
        </a:p>
      </dgm:t>
    </dgm:pt>
    <dgm:pt modelId="{A2DE93D6-BC2E-4DF7-896C-70F47C581041}" type="parTrans" cxnId="{F8182D7D-5B15-4E52-995B-1122A01642BE}">
      <dgm:prSet/>
      <dgm:spPr/>
      <dgm:t>
        <a:bodyPr/>
        <a:lstStyle/>
        <a:p>
          <a:endParaRPr lang="es-CO"/>
        </a:p>
      </dgm:t>
    </dgm:pt>
    <dgm:pt modelId="{A94758DB-9BDD-4605-ACB4-3003EAA7127C}" type="sibTrans" cxnId="{F8182D7D-5B15-4E52-995B-1122A01642BE}">
      <dgm:prSet/>
      <dgm:spPr/>
      <dgm:t>
        <a:bodyPr/>
        <a:lstStyle/>
        <a:p>
          <a:endParaRPr lang="es-CO"/>
        </a:p>
      </dgm:t>
    </dgm:pt>
    <dgm:pt modelId="{7D2D12E2-81FA-4D38-AA1E-ED9CDAB42DE1}">
      <dgm:prSet custT="1"/>
      <dgm:spPr/>
      <dgm:t>
        <a:bodyPr/>
        <a:lstStyle/>
        <a:p>
          <a:pPr algn="l"/>
          <a:endParaRPr lang="es-CO" sz="1400" baseline="0" dirty="0">
            <a:effectLst/>
          </a:endParaRPr>
        </a:p>
      </dgm:t>
    </dgm:pt>
    <dgm:pt modelId="{C66C7706-F7E3-4F54-9671-0337A667FEA9}" type="parTrans" cxnId="{38B32618-E373-4ACD-AB99-CDDF6FA294FB}">
      <dgm:prSet/>
      <dgm:spPr/>
      <dgm:t>
        <a:bodyPr/>
        <a:lstStyle/>
        <a:p>
          <a:endParaRPr lang="es-CO"/>
        </a:p>
      </dgm:t>
    </dgm:pt>
    <dgm:pt modelId="{56AC2FD1-1253-4701-9FD4-E018838C6BEC}" type="sibTrans" cxnId="{38B32618-E373-4ACD-AB99-CDDF6FA294FB}">
      <dgm:prSet/>
      <dgm:spPr/>
      <dgm:t>
        <a:bodyPr/>
        <a:lstStyle/>
        <a:p>
          <a:endParaRPr lang="es-CO"/>
        </a:p>
      </dgm:t>
    </dgm:pt>
    <dgm:pt modelId="{DDD6DC40-FC69-4E7F-8DD8-ABAB7E1AE3F6}">
      <dgm:prSet custT="1"/>
      <dgm:spPr/>
      <dgm:t>
        <a:bodyPr/>
        <a:lstStyle/>
        <a:p>
          <a:pPr algn="just"/>
          <a:r>
            <a:rPr lang="es-CO" sz="1400" baseline="0" dirty="0" smtClean="0">
              <a:effectLst/>
            </a:rPr>
            <a:t>Se adiciona: “El reconocimiento inicial de las partidas que se generen en moneda extranjera, se realizará al tipo de cambio con el cual se realice la operación”</a:t>
          </a:r>
          <a:endParaRPr lang="es-CO" sz="1400" baseline="0" dirty="0">
            <a:effectLst/>
          </a:endParaRPr>
        </a:p>
      </dgm:t>
    </dgm:pt>
    <dgm:pt modelId="{13F4E743-3916-41B9-A907-1268AAD59667}" type="parTrans" cxnId="{76FB919E-7072-4EDA-B514-30CBF1A61315}">
      <dgm:prSet/>
      <dgm:spPr/>
      <dgm:t>
        <a:bodyPr/>
        <a:lstStyle/>
        <a:p>
          <a:endParaRPr lang="es-CO"/>
        </a:p>
      </dgm:t>
    </dgm:pt>
    <dgm:pt modelId="{4BD73252-C353-4F63-92E1-A33936FDAF16}" type="sibTrans" cxnId="{76FB919E-7072-4EDA-B514-30CBF1A61315}">
      <dgm:prSet/>
      <dgm:spPr/>
      <dgm:t>
        <a:bodyPr/>
        <a:lstStyle/>
        <a:p>
          <a:endParaRPr lang="es-CO"/>
        </a:p>
      </dgm:t>
    </dgm:pt>
    <dgm:pt modelId="{E1C15160-6411-4CF7-9A39-5E911743DCA7}">
      <dgm:prSet custT="1"/>
      <dgm:spPr/>
      <dgm:t>
        <a:bodyPr/>
        <a:lstStyle/>
        <a:p>
          <a:pPr algn="just"/>
          <a:endParaRPr lang="es-CO" sz="1400" baseline="0" dirty="0">
            <a:effectLst/>
          </a:endParaRPr>
        </a:p>
      </dgm:t>
    </dgm:pt>
    <dgm:pt modelId="{455804DB-427E-4437-8B8C-CFAFC9961A53}" type="parTrans" cxnId="{4C730DB4-B7B6-46B3-9434-B4A37630AE06}">
      <dgm:prSet/>
      <dgm:spPr/>
      <dgm:t>
        <a:bodyPr/>
        <a:lstStyle/>
        <a:p>
          <a:endParaRPr lang="es-CO"/>
        </a:p>
      </dgm:t>
    </dgm:pt>
    <dgm:pt modelId="{E513D168-A04D-4CF1-B112-2FC46519CA31}" type="sibTrans" cxnId="{4C730DB4-B7B6-46B3-9434-B4A37630AE06}">
      <dgm:prSet/>
      <dgm:spPr/>
      <dgm:t>
        <a:bodyPr/>
        <a:lstStyle/>
        <a:p>
          <a:endParaRPr lang="es-CO"/>
        </a:p>
      </dgm:t>
    </dgm:pt>
    <dgm:pt modelId="{9D717D3D-E8E9-4785-A875-B4FCA872422A}">
      <dgm:prSet custT="1"/>
      <dgm:spPr/>
      <dgm:t>
        <a:bodyPr/>
        <a:lstStyle/>
        <a:p>
          <a:pPr algn="just"/>
          <a:r>
            <a:rPr lang="es-CO" sz="1400" baseline="0" dirty="0" smtClean="0">
              <a:effectLst/>
            </a:rPr>
            <a:t>“Mediciones Posteriores al cierre de cada ejercicio, se ajustarán a la tasa de cambio del cierre de cada ejercicio.</a:t>
          </a:r>
          <a:endParaRPr lang="es-CO" sz="1400" baseline="0" dirty="0">
            <a:effectLst/>
          </a:endParaRPr>
        </a:p>
      </dgm:t>
    </dgm:pt>
    <dgm:pt modelId="{AAF19BB5-8BA1-456F-B392-36A98F40B4D3}" type="parTrans" cxnId="{015D3CA8-1C46-481A-A28F-9119F15485CC}">
      <dgm:prSet/>
      <dgm:spPr/>
      <dgm:t>
        <a:bodyPr/>
        <a:lstStyle/>
        <a:p>
          <a:endParaRPr lang="es-CO"/>
        </a:p>
      </dgm:t>
    </dgm:pt>
    <dgm:pt modelId="{EC329595-D956-46CA-9E7A-9C8F521EB725}" type="sibTrans" cxnId="{015D3CA8-1C46-481A-A28F-9119F15485CC}">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5B312553-B597-4EA7-BCAB-76694D6D265D}" type="presOf" srcId="{7D1BAAA3-C237-4B4B-B297-A33B5BD167EE}" destId="{13340F21-79D2-4299-BF60-625F268FA694}" srcOrd="0" destOrd="0" presId="urn:microsoft.com/office/officeart/2005/8/layout/process3"/>
    <dgm:cxn modelId="{398940F9-01BC-42D7-955E-F6DF742ED94A}" type="presOf" srcId="{4FF2D5D3-F299-477D-A873-54E47D065E3F}" destId="{AFA6B73C-61A1-49C7-AE96-D7356A39C00E}" srcOrd="0" destOrd="0" presId="urn:microsoft.com/office/officeart/2005/8/layout/process3"/>
    <dgm:cxn modelId="{4B5B49FA-B480-4175-AF82-755090EB0B5E}" type="presOf" srcId="{DDD6DC40-FC69-4E7F-8DD8-ABAB7E1AE3F6}" destId="{86B55B77-5B06-4B30-9438-BBCED91CAD12}" srcOrd="0" destOrd="2" presId="urn:microsoft.com/office/officeart/2005/8/layout/process3"/>
    <dgm:cxn modelId="{0CE3ADBC-5322-44B0-AAFD-5B34A586CA03}" srcId="{7D1BAAA3-C237-4B4B-B297-A33B5BD167EE}" destId="{4FF2D5D3-F299-477D-A873-54E47D065E3F}" srcOrd="0" destOrd="0" parTransId="{8043137A-7ACD-48E1-A603-F0626AEC8797}" sibTransId="{49E8A3FE-D021-42D2-AF6B-E580485FF198}"/>
    <dgm:cxn modelId="{DFFBAE14-11BB-4C26-8C88-E595810FBEFD}" srcId="{4FF2D5D3-F299-477D-A873-54E47D065E3F}" destId="{3EDB9D6F-FD16-4231-87C3-6FFCCDAD06D5}" srcOrd="0" destOrd="0" parTransId="{38FC9025-9BBA-4FE4-894C-CDAB82B1BFAD}" sibTransId="{A3691C96-8C79-48A4-A0D2-CE1BCABB7900}"/>
    <dgm:cxn modelId="{B4361103-CC8E-4A0B-ADB0-85BDBA190DE6}" type="presOf" srcId="{3EDB9D6F-FD16-4231-87C3-6FFCCDAD06D5}" destId="{E1E9572E-3479-40D3-96A2-A277D9851A18}" srcOrd="0" destOrd="0" presId="urn:microsoft.com/office/officeart/2005/8/layout/process3"/>
    <dgm:cxn modelId="{98BB307F-4D1A-4C78-B973-1AE067ACC928}" type="presOf" srcId="{F70015B8-2277-4247-A48D-2B039D83A418}" destId="{26116F31-B33D-4DAE-BEBA-EBB83A0CD58A}" srcOrd="0" destOrd="0" presId="urn:microsoft.com/office/officeart/2005/8/layout/process3"/>
    <dgm:cxn modelId="{1716D075-0AAC-48E9-8B8A-6FC2453E6EAA}" type="presOf" srcId="{D988C7C6-8564-4EB5-8265-A807946C07AE}" destId="{86B55B77-5B06-4B30-9438-BBCED91CAD12}" srcOrd="0" destOrd="1" presId="urn:microsoft.com/office/officeart/2005/8/layout/process3"/>
    <dgm:cxn modelId="{6599EF3A-98C1-432B-A607-EAB7A9A765D4}" type="presOf" srcId="{E1C15160-6411-4CF7-9A39-5E911743DCA7}" destId="{86B55B77-5B06-4B30-9438-BBCED91CAD12}" srcOrd="0" destOrd="4" presId="urn:microsoft.com/office/officeart/2005/8/layout/process3"/>
    <dgm:cxn modelId="{38B32618-E373-4ACD-AB99-CDDF6FA294FB}" srcId="{F70015B8-2277-4247-A48D-2B039D83A418}" destId="{7D2D12E2-81FA-4D38-AA1E-ED9CDAB42DE1}" srcOrd="5" destOrd="0" parTransId="{C66C7706-F7E3-4F54-9671-0337A667FEA9}" sibTransId="{56AC2FD1-1253-4701-9FD4-E018838C6BEC}"/>
    <dgm:cxn modelId="{F8182D7D-5B15-4E52-995B-1122A01642BE}" srcId="{F70015B8-2277-4247-A48D-2B039D83A418}" destId="{D988C7C6-8564-4EB5-8265-A807946C07AE}" srcOrd="1" destOrd="0" parTransId="{A2DE93D6-BC2E-4DF7-896C-70F47C581041}" sibTransId="{A94758DB-9BDD-4605-ACB4-3003EAA7127C}"/>
    <dgm:cxn modelId="{38BA9B7D-33F8-4E04-8209-13A4D4B7448F}" type="presOf" srcId="{49E8A3FE-D021-42D2-AF6B-E580485FF198}" destId="{ED1FE8E9-040D-4C4F-827A-8EF8B4235DFF}" srcOrd="1" destOrd="0" presId="urn:microsoft.com/office/officeart/2005/8/layout/process3"/>
    <dgm:cxn modelId="{4462CA6B-0112-4FE3-A01C-49E4912C2429}" srcId="{7D1BAAA3-C237-4B4B-B297-A33B5BD167EE}" destId="{F70015B8-2277-4247-A48D-2B039D83A418}" srcOrd="1" destOrd="0" parTransId="{08F7CC75-F7EC-4A9E-BAEE-BBFA816D8F77}" sibTransId="{C00ECDA6-FBCC-4F8D-9291-7B78C1A9F3D3}"/>
    <dgm:cxn modelId="{FE4D08BB-CB0C-467F-992A-F30A8747AA67}" type="presOf" srcId="{49E8A3FE-D021-42D2-AF6B-E580485FF198}" destId="{B884C074-293D-44EB-AB90-D22F03738B85}" srcOrd="0" destOrd="0" presId="urn:microsoft.com/office/officeart/2005/8/layout/process3"/>
    <dgm:cxn modelId="{76FB919E-7072-4EDA-B514-30CBF1A61315}" srcId="{F70015B8-2277-4247-A48D-2B039D83A418}" destId="{DDD6DC40-FC69-4E7F-8DD8-ABAB7E1AE3F6}" srcOrd="2" destOrd="0" parTransId="{13F4E743-3916-41B9-A907-1268AAD59667}" sibTransId="{4BD73252-C353-4F63-92E1-A33936FDAF16}"/>
    <dgm:cxn modelId="{5CF9C583-82A4-403D-A620-A1C2301FF3DF}" srcId="{F70015B8-2277-4247-A48D-2B039D83A418}" destId="{600B4732-B862-4387-86FA-6AE1B8F46849}" srcOrd="0" destOrd="0" parTransId="{D0DD119F-6597-4B53-B56D-6228C5AF7745}" sibTransId="{62FD243F-8F84-441B-9C9D-EFF939D1D9DB}"/>
    <dgm:cxn modelId="{D90C80B2-E2D9-4B1E-8EF5-0BC9964F3E17}" type="presOf" srcId="{7D2D12E2-81FA-4D38-AA1E-ED9CDAB42DE1}" destId="{86B55B77-5B06-4B30-9438-BBCED91CAD12}" srcOrd="0" destOrd="5" presId="urn:microsoft.com/office/officeart/2005/8/layout/process3"/>
    <dgm:cxn modelId="{6C9B03EA-CEFA-4994-A3A7-1ED16032FD5F}" type="presOf" srcId="{F70015B8-2277-4247-A48D-2B039D83A418}" destId="{8F5EDF53-71F9-4897-93F3-119E615C1E3C}" srcOrd="1" destOrd="0" presId="urn:microsoft.com/office/officeart/2005/8/layout/process3"/>
    <dgm:cxn modelId="{0998924A-495A-4E75-802C-D601C6330122}" type="presOf" srcId="{4FF2D5D3-F299-477D-A873-54E47D065E3F}" destId="{59C0336E-4050-48DC-9DE1-D7F528374E6E}" srcOrd="1" destOrd="0" presId="urn:microsoft.com/office/officeart/2005/8/layout/process3"/>
    <dgm:cxn modelId="{4C730DB4-B7B6-46B3-9434-B4A37630AE06}" srcId="{F70015B8-2277-4247-A48D-2B039D83A418}" destId="{E1C15160-6411-4CF7-9A39-5E911743DCA7}" srcOrd="4" destOrd="0" parTransId="{455804DB-427E-4437-8B8C-CFAFC9961A53}" sibTransId="{E513D168-A04D-4CF1-B112-2FC46519CA31}"/>
    <dgm:cxn modelId="{00998908-70BC-424C-935E-F7E80C6A6071}" type="presOf" srcId="{9D717D3D-E8E9-4785-A875-B4FCA872422A}" destId="{86B55B77-5B06-4B30-9438-BBCED91CAD12}" srcOrd="0" destOrd="3" presId="urn:microsoft.com/office/officeart/2005/8/layout/process3"/>
    <dgm:cxn modelId="{39280E1B-BAC4-41EF-9428-B94E9EA3175E}" type="presOf" srcId="{600B4732-B862-4387-86FA-6AE1B8F46849}" destId="{86B55B77-5B06-4B30-9438-BBCED91CAD12}" srcOrd="0" destOrd="0" presId="urn:microsoft.com/office/officeart/2005/8/layout/process3"/>
    <dgm:cxn modelId="{015D3CA8-1C46-481A-A28F-9119F15485CC}" srcId="{F70015B8-2277-4247-A48D-2B039D83A418}" destId="{9D717D3D-E8E9-4785-A875-B4FCA872422A}" srcOrd="3" destOrd="0" parTransId="{AAF19BB5-8BA1-456F-B392-36A98F40B4D3}" sibTransId="{EC329595-D956-46CA-9E7A-9C8F521EB725}"/>
    <dgm:cxn modelId="{2E74E9B2-3828-4D45-B30E-51242DC6B5D5}" type="presParOf" srcId="{13340F21-79D2-4299-BF60-625F268FA694}" destId="{1B122128-412B-42E2-814C-64E3A46DEC38}" srcOrd="0" destOrd="0" presId="urn:microsoft.com/office/officeart/2005/8/layout/process3"/>
    <dgm:cxn modelId="{E8454C69-F665-43B3-8A3F-72FAA9FB5B4C}" type="presParOf" srcId="{1B122128-412B-42E2-814C-64E3A46DEC38}" destId="{AFA6B73C-61A1-49C7-AE96-D7356A39C00E}" srcOrd="0" destOrd="0" presId="urn:microsoft.com/office/officeart/2005/8/layout/process3"/>
    <dgm:cxn modelId="{B01DDB97-6A99-40B0-A67B-03BEBE5B50B5}" type="presParOf" srcId="{1B122128-412B-42E2-814C-64E3A46DEC38}" destId="{59C0336E-4050-48DC-9DE1-D7F528374E6E}" srcOrd="1" destOrd="0" presId="urn:microsoft.com/office/officeart/2005/8/layout/process3"/>
    <dgm:cxn modelId="{63679066-18CA-44C5-8140-20B8F19B7702}" type="presParOf" srcId="{1B122128-412B-42E2-814C-64E3A46DEC38}" destId="{E1E9572E-3479-40D3-96A2-A277D9851A18}" srcOrd="2" destOrd="0" presId="urn:microsoft.com/office/officeart/2005/8/layout/process3"/>
    <dgm:cxn modelId="{28CAAF75-09AD-46B6-8FD8-22AD696E74EB}" type="presParOf" srcId="{13340F21-79D2-4299-BF60-625F268FA694}" destId="{B884C074-293D-44EB-AB90-D22F03738B85}" srcOrd="1" destOrd="0" presId="urn:microsoft.com/office/officeart/2005/8/layout/process3"/>
    <dgm:cxn modelId="{6B6C12BF-0CFD-4AB4-BF80-233996C0E799}" type="presParOf" srcId="{B884C074-293D-44EB-AB90-D22F03738B85}" destId="{ED1FE8E9-040D-4C4F-827A-8EF8B4235DFF}" srcOrd="0" destOrd="0" presId="urn:microsoft.com/office/officeart/2005/8/layout/process3"/>
    <dgm:cxn modelId="{EAAE039C-1BD2-494B-99DA-E225F1E765B5}" type="presParOf" srcId="{13340F21-79D2-4299-BF60-625F268FA694}" destId="{300E6306-2F78-436A-8979-79E978A21480}" srcOrd="2" destOrd="0" presId="urn:microsoft.com/office/officeart/2005/8/layout/process3"/>
    <dgm:cxn modelId="{E8EF22A0-B7D2-46ED-9A2A-C15F09133B2E}" type="presParOf" srcId="{300E6306-2F78-436A-8979-79E978A21480}" destId="{26116F31-B33D-4DAE-BEBA-EBB83A0CD58A}" srcOrd="0" destOrd="0" presId="urn:microsoft.com/office/officeart/2005/8/layout/process3"/>
    <dgm:cxn modelId="{EA79E016-9707-4CC3-B200-7DCD57E151C0}" type="presParOf" srcId="{300E6306-2F78-436A-8979-79E978A21480}" destId="{8F5EDF53-71F9-4897-93F3-119E615C1E3C}" srcOrd="1" destOrd="0" presId="urn:microsoft.com/office/officeart/2005/8/layout/process3"/>
    <dgm:cxn modelId="{D063A7A5-29C4-467A-B74B-54C36F3B1C2F}"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endParaRPr lang="es-ES" sz="14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pPr algn="l"/>
          <a:endParaRPr lang="es-ES" sz="140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D988C7C6-8564-4EB5-8265-A807946C07AE}">
      <dgm:prSet custT="1"/>
      <dgm:spPr/>
      <dgm:t>
        <a:bodyPr/>
        <a:lstStyle/>
        <a:p>
          <a:pPr algn="just"/>
          <a:r>
            <a:rPr lang="es-ES" sz="1400" b="1" baseline="0" dirty="0" smtClean="0">
              <a:effectLst/>
            </a:rPr>
            <a:t>Activos Financieros de Inversión: </a:t>
          </a:r>
          <a:r>
            <a:rPr lang="es-ES" sz="1400" b="0" baseline="0" dirty="0" smtClean="0">
              <a:effectLst/>
            </a:rPr>
            <a:t>Solo se elimina NIC 39 para estos activos y se menciona el Decreto 2267 de 2014</a:t>
          </a:r>
          <a:r>
            <a:rPr lang="es-ES" sz="1400" b="1" baseline="0" dirty="0" smtClean="0">
              <a:effectLst/>
            </a:rPr>
            <a:t>.</a:t>
          </a:r>
          <a:endParaRPr lang="es-CO" sz="1400" b="1" baseline="0" dirty="0">
            <a:effectLst/>
          </a:endParaRPr>
        </a:p>
      </dgm:t>
    </dgm:pt>
    <dgm:pt modelId="{A2DE93D6-BC2E-4DF7-896C-70F47C581041}" type="parTrans" cxnId="{F8182D7D-5B15-4E52-995B-1122A01642BE}">
      <dgm:prSet/>
      <dgm:spPr/>
      <dgm:t>
        <a:bodyPr/>
        <a:lstStyle/>
        <a:p>
          <a:endParaRPr lang="es-CO"/>
        </a:p>
      </dgm:t>
    </dgm:pt>
    <dgm:pt modelId="{A94758DB-9BDD-4605-ACB4-3003EAA7127C}" type="sibTrans" cxnId="{F8182D7D-5B15-4E52-995B-1122A01642BE}">
      <dgm:prSet/>
      <dgm:spPr/>
      <dgm:t>
        <a:bodyPr/>
        <a:lstStyle/>
        <a:p>
          <a:endParaRPr lang="es-CO"/>
        </a:p>
      </dgm:t>
    </dgm:pt>
    <dgm:pt modelId="{09EDE9FE-8FB9-4EB6-9DF9-67ADD99B993F}">
      <dgm:prSet custT="1"/>
      <dgm:spPr/>
      <dgm:t>
        <a:bodyPr/>
        <a:lstStyle/>
        <a:p>
          <a:pPr algn="just"/>
          <a:endParaRPr lang="es-CO" sz="1400" baseline="0" dirty="0">
            <a:effectLst/>
          </a:endParaRPr>
        </a:p>
      </dgm:t>
    </dgm:pt>
    <dgm:pt modelId="{D94E59C3-41D9-4AB8-86D9-9805D70990E7}" type="parTrans" cxnId="{8295F300-61E2-4ED8-9F5D-0477B2B40F92}">
      <dgm:prSet/>
      <dgm:spPr/>
      <dgm:t>
        <a:bodyPr/>
        <a:lstStyle/>
        <a:p>
          <a:endParaRPr lang="es-CO"/>
        </a:p>
      </dgm:t>
    </dgm:pt>
    <dgm:pt modelId="{C4ABC6F8-51FF-4349-8DEB-CA7AB549027D}" type="sibTrans" cxnId="{8295F300-61E2-4ED8-9F5D-0477B2B40F92}">
      <dgm:prSet/>
      <dgm:spPr/>
      <dgm:t>
        <a:bodyPr/>
        <a:lstStyle/>
        <a:p>
          <a:endParaRPr lang="es-CO"/>
        </a:p>
      </dgm:t>
    </dgm:pt>
    <dgm:pt modelId="{AFE1E160-FEFF-4553-BD17-0F0EF1663552}">
      <dgm:prSet custT="1"/>
      <dgm:spPr/>
      <dgm:t>
        <a:bodyPr/>
        <a:lstStyle/>
        <a:p>
          <a:pPr algn="just"/>
          <a:r>
            <a:rPr lang="es-CO" sz="1400" b="0" baseline="0" dirty="0" smtClean="0">
              <a:effectLst/>
            </a:rPr>
            <a:t>Se incluye el capitulo I-1 de la Circular Básica Contable y Financiera de la Superintendencia Financiera de Colombia para clasificación de inversiones y deterioro.</a:t>
          </a:r>
          <a:endParaRPr lang="es-CO" sz="1400" b="0" baseline="0" dirty="0">
            <a:effectLst/>
          </a:endParaRPr>
        </a:p>
      </dgm:t>
    </dgm:pt>
    <dgm:pt modelId="{C79FBEC0-770A-4C8F-9332-AC3E3FA55315}" type="parTrans" cxnId="{AD997AF6-B6EE-4CA3-A471-76A6A398E36A}">
      <dgm:prSet/>
      <dgm:spPr/>
    </dgm:pt>
    <dgm:pt modelId="{128B46C4-EE77-43E0-8A9E-8C4A73F6ACEE}" type="sibTrans" cxnId="{AD997AF6-B6EE-4CA3-A471-76A6A398E36A}">
      <dgm:prSet/>
      <dgm:spPr/>
    </dgm:pt>
    <dgm:pt modelId="{32C662CA-EF2E-4666-8F97-D470F8F5E003}">
      <dgm:prSet custT="1"/>
      <dgm:spPr/>
      <dgm:t>
        <a:bodyPr/>
        <a:lstStyle/>
        <a:p>
          <a:pPr algn="just"/>
          <a:endParaRPr lang="es-CO" sz="1400" b="1" baseline="0" dirty="0">
            <a:effectLst/>
          </a:endParaRPr>
        </a:p>
      </dgm:t>
    </dgm:pt>
    <dgm:pt modelId="{14174D41-D237-4B92-AA53-BAF57725C351}" type="parTrans" cxnId="{22D790EB-318D-4A84-B4EE-4242872E5BBB}">
      <dgm:prSet/>
      <dgm:spPr/>
    </dgm:pt>
    <dgm:pt modelId="{2C82A79E-52AC-49B5-AC0A-63BE621973A9}" type="sibTrans" cxnId="{22D790EB-318D-4A84-B4EE-4242872E5BBB}">
      <dgm:prSet/>
      <dgm:spPr/>
    </dgm:pt>
    <dgm:pt modelId="{58496D9D-CBF0-4C19-9B45-890D9FF6E650}">
      <dgm:prSet phldrT="[Texto]" custT="1"/>
      <dgm:spPr/>
      <dgm:t>
        <a:bodyPr/>
        <a:lstStyle/>
        <a:p>
          <a:pPr algn="just"/>
          <a:endParaRPr lang="es-ES" sz="1400" b="1" dirty="0">
            <a:effectLst/>
          </a:endParaRPr>
        </a:p>
      </dgm:t>
    </dgm:pt>
    <dgm:pt modelId="{036335BC-B1BF-4F9F-B00F-A68DC5F73165}" type="parTrans" cxnId="{465510AA-16CA-4407-A65E-B4AA431A20C2}">
      <dgm:prSet/>
      <dgm:spPr/>
    </dgm:pt>
    <dgm:pt modelId="{5D2DFD7D-AD23-440C-B0B3-0FDF0934AACD}" type="sibTrans" cxnId="{465510AA-16CA-4407-A65E-B4AA431A20C2}">
      <dgm:prSet/>
      <dgm:spPr/>
    </dgm:pt>
    <dgm:pt modelId="{C630B116-9CEB-413C-A958-52F27D6FFC8F}">
      <dgm:prSet phldrT="[Texto]" custT="1"/>
      <dgm:spPr/>
      <dgm:t>
        <a:bodyPr/>
        <a:lstStyle/>
        <a:p>
          <a:pPr algn="just"/>
          <a:endParaRPr lang="es-ES" sz="1400" b="0" dirty="0">
            <a:effectLst/>
          </a:endParaRPr>
        </a:p>
      </dgm:t>
    </dgm:pt>
    <dgm:pt modelId="{F5C7A05B-C4AD-4018-9518-D23E4BF856D4}" type="parTrans" cxnId="{B8833D5B-BE78-40F6-9005-52C74466A94C}">
      <dgm:prSet/>
      <dgm:spPr/>
    </dgm:pt>
    <dgm:pt modelId="{CE14512C-94B5-4A02-BFA7-865ACE6620E8}" type="sibTrans" cxnId="{B8833D5B-BE78-40F6-9005-52C74466A94C}">
      <dgm:prSet/>
      <dgm:spPr/>
    </dgm:pt>
    <dgm:pt modelId="{D664FC95-F234-4EA9-BF54-07E2F27C8A89}">
      <dgm:prSet phldrT="[Texto]" custT="1"/>
      <dgm:spPr/>
      <dgm:t>
        <a:bodyPr/>
        <a:lstStyle/>
        <a:p>
          <a:pPr algn="just"/>
          <a:r>
            <a:rPr lang="es-ES" sz="1400" b="1" baseline="0" dirty="0" smtClean="0">
              <a:effectLst/>
            </a:rPr>
            <a:t>Activos Financieros de Inversión: </a:t>
          </a:r>
          <a:r>
            <a:rPr lang="es-ES" sz="1400" b="0" dirty="0" smtClean="0">
              <a:effectLst/>
            </a:rPr>
            <a:t>Menciona NIC 39 para el reconocimiento y medición.</a:t>
          </a:r>
          <a:endParaRPr lang="es-ES" sz="1400" b="0" dirty="0">
            <a:effectLst/>
          </a:endParaRPr>
        </a:p>
      </dgm:t>
    </dgm:pt>
    <dgm:pt modelId="{FEA640BB-3BEF-4391-B68B-63F3ADA11192}" type="parTrans" cxnId="{A8AEE67E-1CEE-4CB7-9F08-BCBCB46FF6C6}">
      <dgm:prSet/>
      <dgm:spPr/>
    </dgm:pt>
    <dgm:pt modelId="{144BAF47-A30D-41C0-BBC9-3AD57F9F4B80}" type="sibTrans" cxnId="{A8AEE67E-1CEE-4CB7-9F08-BCBCB46FF6C6}">
      <dgm:prSet/>
      <dgm:spPr/>
    </dgm:pt>
    <dgm:pt modelId="{0A994389-4829-470B-AECB-65190D389B7D}">
      <dgm:prSet phldrT="[Texto]" custT="1"/>
      <dgm:spPr/>
      <dgm:t>
        <a:bodyPr/>
        <a:lstStyle/>
        <a:p>
          <a:pPr algn="just"/>
          <a:endParaRPr lang="es-ES" sz="1400" b="0" dirty="0">
            <a:effectLst/>
          </a:endParaRPr>
        </a:p>
      </dgm:t>
    </dgm:pt>
    <dgm:pt modelId="{2B9D72AC-0B7F-4ED6-B60D-0ED73D3FCE6F}" type="parTrans" cxnId="{A7A83F27-856E-425E-BC0F-707D65814AB9}">
      <dgm:prSet/>
      <dgm:spPr/>
    </dgm:pt>
    <dgm:pt modelId="{4234CBFE-4B48-48C1-B2F2-47D1843124F0}" type="sibTrans" cxnId="{A7A83F27-856E-425E-BC0F-707D65814AB9}">
      <dgm:prSet/>
      <dgm:spPr/>
    </dgm:pt>
    <dgm:pt modelId="{2F840281-0870-46EB-8670-9AE67D309B88}">
      <dgm:prSet phldrT="[Texto]" custT="1"/>
      <dgm:spPr/>
      <dgm:t>
        <a:bodyPr/>
        <a:lstStyle/>
        <a:p>
          <a:pPr algn="just"/>
          <a:endParaRPr lang="es-ES" sz="1400" b="0" dirty="0">
            <a:effectLst/>
          </a:endParaRPr>
        </a:p>
      </dgm:t>
    </dgm:pt>
    <dgm:pt modelId="{5BE585E9-4343-4EAB-85D7-A04384DBA98B}" type="parTrans" cxnId="{805E0D7F-CDB1-4D41-BA85-4A210C550559}">
      <dgm:prSet/>
      <dgm:spPr/>
    </dgm:pt>
    <dgm:pt modelId="{0C11E763-D8BF-4226-AC92-F4CBDE42C5FC}" type="sibTrans" cxnId="{805E0D7F-CDB1-4D41-BA85-4A210C550559}">
      <dgm:prSet/>
      <dgm:spPr/>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C4D9747C-75BF-4706-8E68-D98C05F2919A}" type="presOf" srcId="{D988C7C6-8564-4EB5-8265-A807946C07AE}" destId="{86B55B77-5B06-4B30-9438-BBCED91CAD12}" srcOrd="0" destOrd="1" presId="urn:microsoft.com/office/officeart/2005/8/layout/process3"/>
    <dgm:cxn modelId="{FBF97ED0-4C0B-4BFA-AE6B-0B26803D9AE2}" type="presOf" srcId="{58496D9D-CBF0-4C19-9B45-890D9FF6E650}" destId="{E1E9572E-3479-40D3-96A2-A277D9851A18}" srcOrd="0" destOrd="5" presId="urn:microsoft.com/office/officeart/2005/8/layout/process3"/>
    <dgm:cxn modelId="{4B497E2B-1746-4D9D-AE17-D358FE1917C4}" type="presOf" srcId="{F70015B8-2277-4247-A48D-2B039D83A418}" destId="{26116F31-B33D-4DAE-BEBA-EBB83A0CD58A}" srcOrd="0" destOrd="0" presId="urn:microsoft.com/office/officeart/2005/8/layout/process3"/>
    <dgm:cxn modelId="{DC27C318-E6D8-4F6D-9EE6-83E135C566BA}" type="presOf" srcId="{49E8A3FE-D021-42D2-AF6B-E580485FF198}" destId="{B884C074-293D-44EB-AB90-D22F03738B85}" srcOrd="0" destOrd="0" presId="urn:microsoft.com/office/officeart/2005/8/layout/process3"/>
    <dgm:cxn modelId="{A8AEE67E-1CEE-4CB7-9F08-BCBCB46FF6C6}" srcId="{4FF2D5D3-F299-477D-A873-54E47D065E3F}" destId="{D664FC95-F234-4EA9-BF54-07E2F27C8A89}" srcOrd="3" destOrd="0" parTransId="{FEA640BB-3BEF-4391-B68B-63F3ADA11192}" sibTransId="{144BAF47-A30D-41C0-BBC9-3AD57F9F4B80}"/>
    <dgm:cxn modelId="{0CE3ADBC-5322-44B0-AAFD-5B34A586CA03}" srcId="{7D1BAAA3-C237-4B4B-B297-A33B5BD167EE}" destId="{4FF2D5D3-F299-477D-A873-54E47D065E3F}" srcOrd="0" destOrd="0" parTransId="{8043137A-7ACD-48E1-A603-F0626AEC8797}" sibTransId="{49E8A3FE-D021-42D2-AF6B-E580485FF198}"/>
    <dgm:cxn modelId="{DFFBAE14-11BB-4C26-8C88-E595810FBEFD}" srcId="{4FF2D5D3-F299-477D-A873-54E47D065E3F}" destId="{3EDB9D6F-FD16-4231-87C3-6FFCCDAD06D5}" srcOrd="0" destOrd="0" parTransId="{38FC9025-9BBA-4FE4-894C-CDAB82B1BFAD}" sibTransId="{A3691C96-8C79-48A4-A0D2-CE1BCABB7900}"/>
    <dgm:cxn modelId="{C738EA77-5D8A-4FB7-AEEB-206BFE10693F}" type="presOf" srcId="{3EDB9D6F-FD16-4231-87C3-6FFCCDAD06D5}" destId="{E1E9572E-3479-40D3-96A2-A277D9851A18}" srcOrd="0" destOrd="0" presId="urn:microsoft.com/office/officeart/2005/8/layout/process3"/>
    <dgm:cxn modelId="{A1C845ED-DC55-496D-BBE3-277B1F5D09F7}" type="presOf" srcId="{600B4732-B862-4387-86FA-6AE1B8F46849}" destId="{86B55B77-5B06-4B30-9438-BBCED91CAD12}" srcOrd="0" destOrd="0" presId="urn:microsoft.com/office/officeart/2005/8/layout/process3"/>
    <dgm:cxn modelId="{A7A83F27-856E-425E-BC0F-707D65814AB9}" srcId="{4FF2D5D3-F299-477D-A873-54E47D065E3F}" destId="{0A994389-4829-470B-AECB-65190D389B7D}" srcOrd="1" destOrd="0" parTransId="{2B9D72AC-0B7F-4ED6-B60D-0ED73D3FCE6F}" sibTransId="{4234CBFE-4B48-48C1-B2F2-47D1843124F0}"/>
    <dgm:cxn modelId="{F8182D7D-5B15-4E52-995B-1122A01642BE}" srcId="{F70015B8-2277-4247-A48D-2B039D83A418}" destId="{D988C7C6-8564-4EB5-8265-A807946C07AE}" srcOrd="1" destOrd="0" parTransId="{A2DE93D6-BC2E-4DF7-896C-70F47C581041}" sibTransId="{A94758DB-9BDD-4605-ACB4-3003EAA7127C}"/>
    <dgm:cxn modelId="{4567577A-39BD-4347-85E1-0430CB3D0BA2}" type="presOf" srcId="{C630B116-9CEB-413C-A958-52F27D6FFC8F}" destId="{E1E9572E-3479-40D3-96A2-A277D9851A18}" srcOrd="0" destOrd="4" presId="urn:microsoft.com/office/officeart/2005/8/layout/process3"/>
    <dgm:cxn modelId="{DDF91426-D0FC-40C0-97A1-B8E926E4E15B}" type="presOf" srcId="{D664FC95-F234-4EA9-BF54-07E2F27C8A89}" destId="{E1E9572E-3479-40D3-96A2-A277D9851A18}" srcOrd="0" destOrd="3" presId="urn:microsoft.com/office/officeart/2005/8/layout/process3"/>
    <dgm:cxn modelId="{052D7AA0-3396-4413-89C3-2867F1A83DD8}" type="presOf" srcId="{0A994389-4829-470B-AECB-65190D389B7D}" destId="{E1E9572E-3479-40D3-96A2-A277D9851A18}" srcOrd="0" destOrd="1" presId="urn:microsoft.com/office/officeart/2005/8/layout/process3"/>
    <dgm:cxn modelId="{F0EA510A-55E0-4398-8B7C-7B4C674B770C}" type="presOf" srcId="{2F840281-0870-46EB-8670-9AE67D309B88}" destId="{E1E9572E-3479-40D3-96A2-A277D9851A18}" srcOrd="0" destOrd="2" presId="urn:microsoft.com/office/officeart/2005/8/layout/process3"/>
    <dgm:cxn modelId="{B8833D5B-BE78-40F6-9005-52C74466A94C}" srcId="{4FF2D5D3-F299-477D-A873-54E47D065E3F}" destId="{C630B116-9CEB-413C-A958-52F27D6FFC8F}" srcOrd="4" destOrd="0" parTransId="{F5C7A05B-C4AD-4018-9518-D23E4BF856D4}" sibTransId="{CE14512C-94B5-4A02-BFA7-865ACE6620E8}"/>
    <dgm:cxn modelId="{8295F300-61E2-4ED8-9F5D-0477B2B40F92}" srcId="{F70015B8-2277-4247-A48D-2B039D83A418}" destId="{09EDE9FE-8FB9-4EB6-9DF9-67ADD99B993F}" srcOrd="4" destOrd="0" parTransId="{D94E59C3-41D9-4AB8-86D9-9805D70990E7}" sibTransId="{C4ABC6F8-51FF-4349-8DEB-CA7AB549027D}"/>
    <dgm:cxn modelId="{4462CA6B-0112-4FE3-A01C-49E4912C2429}" srcId="{7D1BAAA3-C237-4B4B-B297-A33B5BD167EE}" destId="{F70015B8-2277-4247-A48D-2B039D83A418}" srcOrd="1" destOrd="0" parTransId="{08F7CC75-F7EC-4A9E-BAEE-BBFA816D8F77}" sibTransId="{C00ECDA6-FBCC-4F8D-9291-7B78C1A9F3D3}"/>
    <dgm:cxn modelId="{AD997AF6-B6EE-4CA3-A471-76A6A398E36A}" srcId="{F70015B8-2277-4247-A48D-2B039D83A418}" destId="{AFE1E160-FEFF-4553-BD17-0F0EF1663552}" srcOrd="3" destOrd="0" parTransId="{C79FBEC0-770A-4C8F-9332-AC3E3FA55315}" sibTransId="{128B46C4-EE77-43E0-8A9E-8C4A73F6ACEE}"/>
    <dgm:cxn modelId="{EA2C9DB9-67D6-4E8D-8CB8-6DEB923AE344}" type="presOf" srcId="{09EDE9FE-8FB9-4EB6-9DF9-67ADD99B993F}" destId="{86B55B77-5B06-4B30-9438-BBCED91CAD12}" srcOrd="0" destOrd="4" presId="urn:microsoft.com/office/officeart/2005/8/layout/process3"/>
    <dgm:cxn modelId="{5CF9C583-82A4-403D-A620-A1C2301FF3DF}" srcId="{F70015B8-2277-4247-A48D-2B039D83A418}" destId="{600B4732-B862-4387-86FA-6AE1B8F46849}" srcOrd="0" destOrd="0" parTransId="{D0DD119F-6597-4B53-B56D-6228C5AF7745}" sibTransId="{62FD243F-8F84-441B-9C9D-EFF939D1D9DB}"/>
    <dgm:cxn modelId="{CB3E3E77-24E7-4FEE-8FE0-810707FC1734}" type="presOf" srcId="{AFE1E160-FEFF-4553-BD17-0F0EF1663552}" destId="{86B55B77-5B06-4B30-9438-BBCED91CAD12}" srcOrd="0" destOrd="3" presId="urn:microsoft.com/office/officeart/2005/8/layout/process3"/>
    <dgm:cxn modelId="{805E0D7F-CDB1-4D41-BA85-4A210C550559}" srcId="{4FF2D5D3-F299-477D-A873-54E47D065E3F}" destId="{2F840281-0870-46EB-8670-9AE67D309B88}" srcOrd="2" destOrd="0" parTransId="{5BE585E9-4343-4EAB-85D7-A04384DBA98B}" sibTransId="{0C11E763-D8BF-4226-AC92-F4CBDE42C5FC}"/>
    <dgm:cxn modelId="{22D790EB-318D-4A84-B4EE-4242872E5BBB}" srcId="{F70015B8-2277-4247-A48D-2B039D83A418}" destId="{32C662CA-EF2E-4666-8F97-D470F8F5E003}" srcOrd="2" destOrd="0" parTransId="{14174D41-D237-4B92-AA53-BAF57725C351}" sibTransId="{2C82A79E-52AC-49B5-AC0A-63BE621973A9}"/>
    <dgm:cxn modelId="{71A3A783-915F-4B11-8EA7-9D9F8959848E}" type="presOf" srcId="{F70015B8-2277-4247-A48D-2B039D83A418}" destId="{8F5EDF53-71F9-4897-93F3-119E615C1E3C}" srcOrd="1" destOrd="0" presId="urn:microsoft.com/office/officeart/2005/8/layout/process3"/>
    <dgm:cxn modelId="{16DD9C2A-3550-4BDD-A08C-9E932981F686}" type="presOf" srcId="{32C662CA-EF2E-4666-8F97-D470F8F5E003}" destId="{86B55B77-5B06-4B30-9438-BBCED91CAD12}" srcOrd="0" destOrd="2" presId="urn:microsoft.com/office/officeart/2005/8/layout/process3"/>
    <dgm:cxn modelId="{465510AA-16CA-4407-A65E-B4AA431A20C2}" srcId="{4FF2D5D3-F299-477D-A873-54E47D065E3F}" destId="{58496D9D-CBF0-4C19-9B45-890D9FF6E650}" srcOrd="5" destOrd="0" parTransId="{036335BC-B1BF-4F9F-B00F-A68DC5F73165}" sibTransId="{5D2DFD7D-AD23-440C-B0B3-0FDF0934AACD}"/>
    <dgm:cxn modelId="{2ECA5256-178F-4E20-BA46-7FC3B5AD0DF1}" type="presOf" srcId="{4FF2D5D3-F299-477D-A873-54E47D065E3F}" destId="{59C0336E-4050-48DC-9DE1-D7F528374E6E}" srcOrd="1" destOrd="0" presId="urn:microsoft.com/office/officeart/2005/8/layout/process3"/>
    <dgm:cxn modelId="{84B730FF-7E69-4E62-8906-41ED845358F4}" type="presOf" srcId="{4FF2D5D3-F299-477D-A873-54E47D065E3F}" destId="{AFA6B73C-61A1-49C7-AE96-D7356A39C00E}" srcOrd="0" destOrd="0" presId="urn:microsoft.com/office/officeart/2005/8/layout/process3"/>
    <dgm:cxn modelId="{F3790C26-58B5-4404-9DAA-6831A0E9AEBC}" type="presOf" srcId="{49E8A3FE-D021-42D2-AF6B-E580485FF198}" destId="{ED1FE8E9-040D-4C4F-827A-8EF8B4235DFF}" srcOrd="1" destOrd="0" presId="urn:microsoft.com/office/officeart/2005/8/layout/process3"/>
    <dgm:cxn modelId="{D87139FB-ADFE-4A77-863F-5C1397EF0FBE}" type="presOf" srcId="{7D1BAAA3-C237-4B4B-B297-A33B5BD167EE}" destId="{13340F21-79D2-4299-BF60-625F268FA694}" srcOrd="0" destOrd="0" presId="urn:microsoft.com/office/officeart/2005/8/layout/process3"/>
    <dgm:cxn modelId="{D626B2A9-F538-4224-AAC1-EF790E6F2241}" type="presParOf" srcId="{13340F21-79D2-4299-BF60-625F268FA694}" destId="{1B122128-412B-42E2-814C-64E3A46DEC38}" srcOrd="0" destOrd="0" presId="urn:microsoft.com/office/officeart/2005/8/layout/process3"/>
    <dgm:cxn modelId="{38132727-677B-49BA-BD00-0049EF95966A}" type="presParOf" srcId="{1B122128-412B-42E2-814C-64E3A46DEC38}" destId="{AFA6B73C-61A1-49C7-AE96-D7356A39C00E}" srcOrd="0" destOrd="0" presId="urn:microsoft.com/office/officeart/2005/8/layout/process3"/>
    <dgm:cxn modelId="{A9EAB6DD-348A-4960-A76D-86A397257224}" type="presParOf" srcId="{1B122128-412B-42E2-814C-64E3A46DEC38}" destId="{59C0336E-4050-48DC-9DE1-D7F528374E6E}" srcOrd="1" destOrd="0" presId="urn:microsoft.com/office/officeart/2005/8/layout/process3"/>
    <dgm:cxn modelId="{0FF6617C-F9F6-4B16-ADA9-1AB0D75C6F5C}" type="presParOf" srcId="{1B122128-412B-42E2-814C-64E3A46DEC38}" destId="{E1E9572E-3479-40D3-96A2-A277D9851A18}" srcOrd="2" destOrd="0" presId="urn:microsoft.com/office/officeart/2005/8/layout/process3"/>
    <dgm:cxn modelId="{82AB48B5-8836-4AE3-9570-A2AF7CB3A430}" type="presParOf" srcId="{13340F21-79D2-4299-BF60-625F268FA694}" destId="{B884C074-293D-44EB-AB90-D22F03738B85}" srcOrd="1" destOrd="0" presId="urn:microsoft.com/office/officeart/2005/8/layout/process3"/>
    <dgm:cxn modelId="{3F11A2B5-240A-4A55-884E-CB132AEAD240}" type="presParOf" srcId="{B884C074-293D-44EB-AB90-D22F03738B85}" destId="{ED1FE8E9-040D-4C4F-827A-8EF8B4235DFF}" srcOrd="0" destOrd="0" presId="urn:microsoft.com/office/officeart/2005/8/layout/process3"/>
    <dgm:cxn modelId="{9E5495DE-87F3-428C-BCD6-F17F3D45BDDA}" type="presParOf" srcId="{13340F21-79D2-4299-BF60-625F268FA694}" destId="{300E6306-2F78-436A-8979-79E978A21480}" srcOrd="2" destOrd="0" presId="urn:microsoft.com/office/officeart/2005/8/layout/process3"/>
    <dgm:cxn modelId="{78C68465-81EA-47BE-8B3E-E162AAFEA5B8}" type="presParOf" srcId="{300E6306-2F78-436A-8979-79E978A21480}" destId="{26116F31-B33D-4DAE-BEBA-EBB83A0CD58A}" srcOrd="0" destOrd="0" presId="urn:microsoft.com/office/officeart/2005/8/layout/process3"/>
    <dgm:cxn modelId="{B836863F-2C38-4899-AD86-A4C5608646A1}" type="presParOf" srcId="{300E6306-2F78-436A-8979-79E978A21480}" destId="{8F5EDF53-71F9-4897-93F3-119E615C1E3C}" srcOrd="1" destOrd="0" presId="urn:microsoft.com/office/officeart/2005/8/layout/process3"/>
    <dgm:cxn modelId="{06A9D6EC-F7AC-43F5-9511-5AA51FAFF31B}"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endParaRPr lang="es-ES" sz="14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pPr algn="l"/>
          <a:endParaRPr lang="es-ES" sz="140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D988C7C6-8564-4EB5-8265-A807946C07AE}">
      <dgm:prSet custT="1"/>
      <dgm:spPr/>
      <dgm:t>
        <a:bodyPr/>
        <a:lstStyle/>
        <a:p>
          <a:pPr algn="just"/>
          <a:r>
            <a:rPr lang="es-ES" sz="1400" b="1" baseline="0" dirty="0" smtClean="0">
              <a:effectLst/>
            </a:rPr>
            <a:t>Deudores: </a:t>
          </a:r>
          <a:r>
            <a:rPr lang="es-ES" sz="1400" b="0" baseline="0" dirty="0" smtClean="0">
              <a:effectLst/>
            </a:rPr>
            <a:t>Se elimina en otras cuentas por cobrar: “Dada su naturaleza las otras cuentas por concepto de anticipo a empleados y anticipo a proveedores manejan un plazo de vencimiento de 0 a 180 días, por lo anterior estas se deben reconocer a su valor nominal que constituye el valor razonable. </a:t>
          </a:r>
          <a:endParaRPr lang="es-CO" sz="1400" b="1" baseline="0" dirty="0">
            <a:solidFill>
              <a:srgbClr val="FF0000"/>
            </a:solidFill>
            <a:effectLst/>
          </a:endParaRPr>
        </a:p>
      </dgm:t>
    </dgm:pt>
    <dgm:pt modelId="{A2DE93D6-BC2E-4DF7-896C-70F47C581041}" type="parTrans" cxnId="{F8182D7D-5B15-4E52-995B-1122A01642BE}">
      <dgm:prSet/>
      <dgm:spPr/>
      <dgm:t>
        <a:bodyPr/>
        <a:lstStyle/>
        <a:p>
          <a:endParaRPr lang="es-CO"/>
        </a:p>
      </dgm:t>
    </dgm:pt>
    <dgm:pt modelId="{A94758DB-9BDD-4605-ACB4-3003EAA7127C}" type="sibTrans" cxnId="{F8182D7D-5B15-4E52-995B-1122A01642BE}">
      <dgm:prSet/>
      <dgm:spPr/>
      <dgm:t>
        <a:bodyPr/>
        <a:lstStyle/>
        <a:p>
          <a:endParaRPr lang="es-CO"/>
        </a:p>
      </dgm:t>
    </dgm:pt>
    <dgm:pt modelId="{58496D9D-CBF0-4C19-9B45-890D9FF6E650}">
      <dgm:prSet phldrT="[Texto]" custT="1"/>
      <dgm:spPr/>
      <dgm:t>
        <a:bodyPr/>
        <a:lstStyle/>
        <a:p>
          <a:pPr algn="just"/>
          <a:endParaRPr lang="es-ES" sz="1400" b="1" dirty="0">
            <a:effectLst/>
          </a:endParaRPr>
        </a:p>
      </dgm:t>
    </dgm:pt>
    <dgm:pt modelId="{036335BC-B1BF-4F9F-B00F-A68DC5F73165}" type="parTrans" cxnId="{465510AA-16CA-4407-A65E-B4AA431A20C2}">
      <dgm:prSet/>
      <dgm:spPr/>
      <dgm:t>
        <a:bodyPr/>
        <a:lstStyle/>
        <a:p>
          <a:endParaRPr lang="es-CO"/>
        </a:p>
      </dgm:t>
    </dgm:pt>
    <dgm:pt modelId="{5D2DFD7D-AD23-440C-B0B3-0FDF0934AACD}" type="sibTrans" cxnId="{465510AA-16CA-4407-A65E-B4AA431A20C2}">
      <dgm:prSet/>
      <dgm:spPr/>
      <dgm:t>
        <a:bodyPr/>
        <a:lstStyle/>
        <a:p>
          <a:endParaRPr lang="es-CO"/>
        </a:p>
      </dgm:t>
    </dgm:pt>
    <dgm:pt modelId="{C630B116-9CEB-413C-A958-52F27D6FFC8F}">
      <dgm:prSet phldrT="[Texto]" custT="1"/>
      <dgm:spPr/>
      <dgm:t>
        <a:bodyPr/>
        <a:lstStyle/>
        <a:p>
          <a:pPr algn="just"/>
          <a:endParaRPr lang="es-ES" sz="1400" b="0" dirty="0">
            <a:effectLst/>
          </a:endParaRPr>
        </a:p>
      </dgm:t>
    </dgm:pt>
    <dgm:pt modelId="{F5C7A05B-C4AD-4018-9518-D23E4BF856D4}" type="parTrans" cxnId="{B8833D5B-BE78-40F6-9005-52C74466A94C}">
      <dgm:prSet/>
      <dgm:spPr/>
      <dgm:t>
        <a:bodyPr/>
        <a:lstStyle/>
        <a:p>
          <a:endParaRPr lang="es-CO"/>
        </a:p>
      </dgm:t>
    </dgm:pt>
    <dgm:pt modelId="{CE14512C-94B5-4A02-BFA7-865ACE6620E8}" type="sibTrans" cxnId="{B8833D5B-BE78-40F6-9005-52C74466A94C}">
      <dgm:prSet/>
      <dgm:spPr/>
      <dgm:t>
        <a:bodyPr/>
        <a:lstStyle/>
        <a:p>
          <a:endParaRPr lang="es-CO"/>
        </a:p>
      </dgm:t>
    </dgm:pt>
    <dgm:pt modelId="{0A994389-4829-470B-AECB-65190D389B7D}">
      <dgm:prSet phldrT="[Texto]" custT="1"/>
      <dgm:spPr/>
      <dgm:t>
        <a:bodyPr/>
        <a:lstStyle/>
        <a:p>
          <a:pPr algn="just"/>
          <a:r>
            <a:rPr lang="es-ES" sz="1400" b="1" baseline="0" dirty="0" smtClean="0">
              <a:effectLst/>
            </a:rPr>
            <a:t>Deudores: </a:t>
          </a:r>
          <a:r>
            <a:rPr lang="es-ES" sz="1400" b="0" dirty="0" smtClean="0">
              <a:effectLst/>
            </a:rPr>
            <a:t>Menciona:</a:t>
          </a:r>
          <a:endParaRPr lang="es-ES" sz="1400" b="0" dirty="0">
            <a:effectLst/>
          </a:endParaRPr>
        </a:p>
      </dgm:t>
    </dgm:pt>
    <dgm:pt modelId="{2B9D72AC-0B7F-4ED6-B60D-0ED73D3FCE6F}" type="parTrans" cxnId="{A7A83F27-856E-425E-BC0F-707D65814AB9}">
      <dgm:prSet/>
      <dgm:spPr/>
      <dgm:t>
        <a:bodyPr/>
        <a:lstStyle/>
        <a:p>
          <a:endParaRPr lang="es-CO"/>
        </a:p>
      </dgm:t>
    </dgm:pt>
    <dgm:pt modelId="{4234CBFE-4B48-48C1-B2F2-47D1843124F0}" type="sibTrans" cxnId="{A7A83F27-856E-425E-BC0F-707D65814AB9}">
      <dgm:prSet/>
      <dgm:spPr/>
      <dgm:t>
        <a:bodyPr/>
        <a:lstStyle/>
        <a:p>
          <a:endParaRPr lang="es-CO"/>
        </a:p>
      </dgm:t>
    </dgm:pt>
    <dgm:pt modelId="{8C2C5A8A-D32F-4B88-902B-1551CD385137}">
      <dgm:prSet phldrT="[Texto]" custT="1"/>
      <dgm:spPr/>
      <dgm:t>
        <a:bodyPr/>
        <a:lstStyle/>
        <a:p>
          <a:pPr algn="just"/>
          <a:r>
            <a:rPr lang="es-ES" sz="1400" b="0" dirty="0" smtClean="0">
              <a:effectLst/>
            </a:rPr>
            <a:t> Y su medición</a:t>
          </a:r>
          <a:endParaRPr lang="es-ES" sz="1400" b="0" dirty="0">
            <a:effectLst/>
          </a:endParaRPr>
        </a:p>
      </dgm:t>
    </dgm:pt>
    <dgm:pt modelId="{688767B7-F8FF-4481-919E-1F76C8995EFB}" type="parTrans" cxnId="{E6951F25-7C35-4C00-AE53-55794F487E95}">
      <dgm:prSet/>
      <dgm:spPr/>
      <dgm:t>
        <a:bodyPr/>
        <a:lstStyle/>
        <a:p>
          <a:endParaRPr lang="es-CO"/>
        </a:p>
      </dgm:t>
    </dgm:pt>
    <dgm:pt modelId="{D1BE3264-EA6A-48E4-A148-45866C35C980}" type="sibTrans" cxnId="{E6951F25-7C35-4C00-AE53-55794F487E95}">
      <dgm:prSet/>
      <dgm:spPr/>
      <dgm:t>
        <a:bodyPr/>
        <a:lstStyle/>
        <a:p>
          <a:endParaRPr lang="es-CO"/>
        </a:p>
      </dgm:t>
    </dgm:pt>
    <dgm:pt modelId="{18F955E0-8C0E-43E8-9CA8-768F1DD8DBC2}">
      <dgm:prSet phldrT="[Texto]" custT="1"/>
      <dgm:spPr/>
      <dgm:t>
        <a:bodyPr/>
        <a:lstStyle/>
        <a:p>
          <a:pPr algn="just"/>
          <a:endParaRPr lang="es-ES" sz="1400" b="0" dirty="0">
            <a:effectLst/>
          </a:endParaRPr>
        </a:p>
      </dgm:t>
    </dgm:pt>
    <dgm:pt modelId="{0C0E8EC2-F217-4620-BA9F-F90465550B23}" type="parTrans" cxnId="{5C1A585F-7D5D-44E9-8D34-86FEE5F4ACD0}">
      <dgm:prSet/>
      <dgm:spPr/>
      <dgm:t>
        <a:bodyPr/>
        <a:lstStyle/>
        <a:p>
          <a:endParaRPr lang="es-CO"/>
        </a:p>
      </dgm:t>
    </dgm:pt>
    <dgm:pt modelId="{842904B4-EB19-41D3-997F-CA2B49B4E4D6}" type="sibTrans" cxnId="{5C1A585F-7D5D-44E9-8D34-86FEE5F4ACD0}">
      <dgm:prSet/>
      <dgm:spPr/>
      <dgm:t>
        <a:bodyPr/>
        <a:lstStyle/>
        <a:p>
          <a:endParaRPr lang="es-CO"/>
        </a:p>
      </dgm:t>
    </dgm:pt>
    <dgm:pt modelId="{2F0865DA-07D0-418C-AB88-EDF7AA781388}">
      <dgm:prSet phldrT="[Texto]" custT="1"/>
      <dgm:spPr/>
      <dgm:t>
        <a:bodyPr/>
        <a:lstStyle/>
        <a:p>
          <a:pPr algn="just"/>
          <a:r>
            <a:rPr lang="es-ES" sz="1400" b="0" dirty="0" smtClean="0">
              <a:effectLst/>
            </a:rPr>
            <a:t>Clasificación en cuentas por cobrar comerciales y otras cuentas por cobrar</a:t>
          </a:r>
          <a:endParaRPr lang="es-ES" sz="1400" b="0" dirty="0">
            <a:effectLst/>
          </a:endParaRPr>
        </a:p>
      </dgm:t>
    </dgm:pt>
    <dgm:pt modelId="{D5A56D24-0F7C-4B72-A100-3B9C5D4B3D60}" type="parTrans" cxnId="{58F7CA39-0D54-4EDD-9451-227D9DA7AEBE}">
      <dgm:prSet/>
      <dgm:spPr/>
      <dgm:t>
        <a:bodyPr/>
        <a:lstStyle/>
        <a:p>
          <a:endParaRPr lang="es-CO"/>
        </a:p>
      </dgm:t>
    </dgm:pt>
    <dgm:pt modelId="{CD955527-1744-466B-B75B-CEC96BF693AA}" type="sibTrans" cxnId="{58F7CA39-0D54-4EDD-9451-227D9DA7AEBE}">
      <dgm:prSet/>
      <dgm:spPr/>
      <dgm:t>
        <a:bodyPr/>
        <a:lstStyle/>
        <a:p>
          <a:endParaRPr lang="es-CO"/>
        </a:p>
      </dgm:t>
    </dgm:pt>
    <dgm:pt modelId="{1DF2F9E0-8C9F-47BE-AF00-AD9F730E341D}">
      <dgm:prSet phldrT="[Texto]" custT="1"/>
      <dgm:spPr/>
      <dgm:t>
        <a:bodyPr/>
        <a:lstStyle/>
        <a:p>
          <a:pPr algn="just"/>
          <a:endParaRPr lang="es-ES" sz="1400" b="0" dirty="0">
            <a:effectLst/>
          </a:endParaRPr>
        </a:p>
      </dgm:t>
    </dgm:pt>
    <dgm:pt modelId="{63592478-BD33-47B8-8F9E-F1251CD0009C}" type="parTrans" cxnId="{E01CC0BE-EF17-4151-A408-506F4B7F3B0A}">
      <dgm:prSet/>
      <dgm:spPr/>
      <dgm:t>
        <a:bodyPr/>
        <a:lstStyle/>
        <a:p>
          <a:endParaRPr lang="es-CO"/>
        </a:p>
      </dgm:t>
    </dgm:pt>
    <dgm:pt modelId="{6441EE94-1A0A-4BBB-89BC-54950379BB98}" type="sibTrans" cxnId="{E01CC0BE-EF17-4151-A408-506F4B7F3B0A}">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custLinFactNeighborX="-3687" custLinFactNeighborY="-2527">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0EE74E57-4974-48F8-99F9-343719E4AF23}" type="presOf" srcId="{18F955E0-8C0E-43E8-9CA8-768F1DD8DBC2}" destId="{E1E9572E-3479-40D3-96A2-A277D9851A18}" srcOrd="0" destOrd="4" presId="urn:microsoft.com/office/officeart/2005/8/layout/process3"/>
    <dgm:cxn modelId="{5C1A585F-7D5D-44E9-8D34-86FEE5F4ACD0}" srcId="{4FF2D5D3-F299-477D-A873-54E47D065E3F}" destId="{18F955E0-8C0E-43E8-9CA8-768F1DD8DBC2}" srcOrd="4" destOrd="0" parTransId="{0C0E8EC2-F217-4620-BA9F-F90465550B23}" sibTransId="{842904B4-EB19-41D3-997F-CA2B49B4E4D6}"/>
    <dgm:cxn modelId="{0CE3ADBC-5322-44B0-AAFD-5B34A586CA03}" srcId="{7D1BAAA3-C237-4B4B-B297-A33B5BD167EE}" destId="{4FF2D5D3-F299-477D-A873-54E47D065E3F}" srcOrd="0" destOrd="0" parTransId="{8043137A-7ACD-48E1-A603-F0626AEC8797}" sibTransId="{49E8A3FE-D021-42D2-AF6B-E580485FF198}"/>
    <dgm:cxn modelId="{DFFBAE14-11BB-4C26-8C88-E595810FBEFD}" srcId="{4FF2D5D3-F299-477D-A873-54E47D065E3F}" destId="{3EDB9D6F-FD16-4231-87C3-6FFCCDAD06D5}" srcOrd="0" destOrd="0" parTransId="{38FC9025-9BBA-4FE4-894C-CDAB82B1BFAD}" sibTransId="{A3691C96-8C79-48A4-A0D2-CE1BCABB7900}"/>
    <dgm:cxn modelId="{8437D3F7-3175-45D5-8E8B-2FF3F26D8EBC}" type="presOf" srcId="{0A994389-4829-470B-AECB-65190D389B7D}" destId="{E1E9572E-3479-40D3-96A2-A277D9851A18}" srcOrd="0" destOrd="1" presId="urn:microsoft.com/office/officeart/2005/8/layout/process3"/>
    <dgm:cxn modelId="{E01CC0BE-EF17-4151-A408-506F4B7F3B0A}" srcId="{4FF2D5D3-F299-477D-A873-54E47D065E3F}" destId="{1DF2F9E0-8C9F-47BE-AF00-AD9F730E341D}" srcOrd="2" destOrd="0" parTransId="{63592478-BD33-47B8-8F9E-F1251CD0009C}" sibTransId="{6441EE94-1A0A-4BBB-89BC-54950379BB98}"/>
    <dgm:cxn modelId="{FB6044E4-97ED-41C4-A8F2-D8E350413B43}" type="presOf" srcId="{4FF2D5D3-F299-477D-A873-54E47D065E3F}" destId="{59C0336E-4050-48DC-9DE1-D7F528374E6E}" srcOrd="1" destOrd="0" presId="urn:microsoft.com/office/officeart/2005/8/layout/process3"/>
    <dgm:cxn modelId="{A7A83F27-856E-425E-BC0F-707D65814AB9}" srcId="{4FF2D5D3-F299-477D-A873-54E47D065E3F}" destId="{0A994389-4829-470B-AECB-65190D389B7D}" srcOrd="1" destOrd="0" parTransId="{2B9D72AC-0B7F-4ED6-B60D-0ED73D3FCE6F}" sibTransId="{4234CBFE-4B48-48C1-B2F2-47D1843124F0}"/>
    <dgm:cxn modelId="{F69FA9AD-09F6-4C39-A1F9-3C4E460E1753}" type="presOf" srcId="{F70015B8-2277-4247-A48D-2B039D83A418}" destId="{8F5EDF53-71F9-4897-93F3-119E615C1E3C}" srcOrd="1" destOrd="0" presId="urn:microsoft.com/office/officeart/2005/8/layout/process3"/>
    <dgm:cxn modelId="{192CFD8F-B485-4A1F-B729-73E077ADEFBE}" type="presOf" srcId="{2F0865DA-07D0-418C-AB88-EDF7AA781388}" destId="{E1E9572E-3479-40D3-96A2-A277D9851A18}" srcOrd="0" destOrd="3" presId="urn:microsoft.com/office/officeart/2005/8/layout/process3"/>
    <dgm:cxn modelId="{F8182D7D-5B15-4E52-995B-1122A01642BE}" srcId="{F70015B8-2277-4247-A48D-2B039D83A418}" destId="{D988C7C6-8564-4EB5-8265-A807946C07AE}" srcOrd="1" destOrd="0" parTransId="{A2DE93D6-BC2E-4DF7-896C-70F47C581041}" sibTransId="{A94758DB-9BDD-4605-ACB4-3003EAA7127C}"/>
    <dgm:cxn modelId="{E19061E9-0955-4FE1-B047-675C69A98371}" type="presOf" srcId="{4FF2D5D3-F299-477D-A873-54E47D065E3F}" destId="{AFA6B73C-61A1-49C7-AE96-D7356A39C00E}" srcOrd="0" destOrd="0" presId="urn:microsoft.com/office/officeart/2005/8/layout/process3"/>
    <dgm:cxn modelId="{E1650032-AAC1-4899-A6BE-7C388DAB281B}" type="presOf" srcId="{F70015B8-2277-4247-A48D-2B039D83A418}" destId="{26116F31-B33D-4DAE-BEBA-EBB83A0CD58A}" srcOrd="0" destOrd="0" presId="urn:microsoft.com/office/officeart/2005/8/layout/process3"/>
    <dgm:cxn modelId="{B5FF08F0-19B8-4CA6-A7F2-81016BD88A14}" type="presOf" srcId="{3EDB9D6F-FD16-4231-87C3-6FFCCDAD06D5}" destId="{E1E9572E-3479-40D3-96A2-A277D9851A18}" srcOrd="0" destOrd="0" presId="urn:microsoft.com/office/officeart/2005/8/layout/process3"/>
    <dgm:cxn modelId="{B8833D5B-BE78-40F6-9005-52C74466A94C}" srcId="{4FF2D5D3-F299-477D-A873-54E47D065E3F}" destId="{C630B116-9CEB-413C-A958-52F27D6FFC8F}" srcOrd="6" destOrd="0" parTransId="{F5C7A05B-C4AD-4018-9518-D23E4BF856D4}" sibTransId="{CE14512C-94B5-4A02-BFA7-865ACE6620E8}"/>
    <dgm:cxn modelId="{4462CA6B-0112-4FE3-A01C-49E4912C2429}" srcId="{7D1BAAA3-C237-4B4B-B297-A33B5BD167EE}" destId="{F70015B8-2277-4247-A48D-2B039D83A418}" srcOrd="1" destOrd="0" parTransId="{08F7CC75-F7EC-4A9E-BAEE-BBFA816D8F77}" sibTransId="{C00ECDA6-FBCC-4F8D-9291-7B78C1A9F3D3}"/>
    <dgm:cxn modelId="{58F7CA39-0D54-4EDD-9451-227D9DA7AEBE}" srcId="{4FF2D5D3-F299-477D-A873-54E47D065E3F}" destId="{2F0865DA-07D0-418C-AB88-EDF7AA781388}" srcOrd="3" destOrd="0" parTransId="{D5A56D24-0F7C-4B72-A100-3B9C5D4B3D60}" sibTransId="{CD955527-1744-466B-B75B-CEC96BF693AA}"/>
    <dgm:cxn modelId="{5CF9C583-82A4-403D-A620-A1C2301FF3DF}" srcId="{F70015B8-2277-4247-A48D-2B039D83A418}" destId="{600B4732-B862-4387-86FA-6AE1B8F46849}" srcOrd="0" destOrd="0" parTransId="{D0DD119F-6597-4B53-B56D-6228C5AF7745}" sibTransId="{62FD243F-8F84-441B-9C9D-EFF939D1D9DB}"/>
    <dgm:cxn modelId="{4B8D7E18-1FA1-45E9-9044-208C99567261}" type="presOf" srcId="{8C2C5A8A-D32F-4B88-902B-1551CD385137}" destId="{E1E9572E-3479-40D3-96A2-A277D9851A18}" srcOrd="0" destOrd="5" presId="urn:microsoft.com/office/officeart/2005/8/layout/process3"/>
    <dgm:cxn modelId="{BA81E6B1-2397-4691-8445-43A18F0A7CB9}" type="presOf" srcId="{1DF2F9E0-8C9F-47BE-AF00-AD9F730E341D}" destId="{E1E9572E-3479-40D3-96A2-A277D9851A18}" srcOrd="0" destOrd="2" presId="urn:microsoft.com/office/officeart/2005/8/layout/process3"/>
    <dgm:cxn modelId="{E6951F25-7C35-4C00-AE53-55794F487E95}" srcId="{4FF2D5D3-F299-477D-A873-54E47D065E3F}" destId="{8C2C5A8A-D32F-4B88-902B-1551CD385137}" srcOrd="5" destOrd="0" parTransId="{688767B7-F8FF-4481-919E-1F76C8995EFB}" sibTransId="{D1BE3264-EA6A-48E4-A148-45866C35C980}"/>
    <dgm:cxn modelId="{465510AA-16CA-4407-A65E-B4AA431A20C2}" srcId="{4FF2D5D3-F299-477D-A873-54E47D065E3F}" destId="{58496D9D-CBF0-4C19-9B45-890D9FF6E650}" srcOrd="7" destOrd="0" parTransId="{036335BC-B1BF-4F9F-B00F-A68DC5F73165}" sibTransId="{5D2DFD7D-AD23-440C-B0B3-0FDF0934AACD}"/>
    <dgm:cxn modelId="{4687796C-5F71-44B1-ABE6-D34C39B01F06}" type="presOf" srcId="{C630B116-9CEB-413C-A958-52F27D6FFC8F}" destId="{E1E9572E-3479-40D3-96A2-A277D9851A18}" srcOrd="0" destOrd="6" presId="urn:microsoft.com/office/officeart/2005/8/layout/process3"/>
    <dgm:cxn modelId="{AC0F681E-DB6E-45AC-8399-7D7963E28E09}" type="presOf" srcId="{49E8A3FE-D021-42D2-AF6B-E580485FF198}" destId="{ED1FE8E9-040D-4C4F-827A-8EF8B4235DFF}" srcOrd="1" destOrd="0" presId="urn:microsoft.com/office/officeart/2005/8/layout/process3"/>
    <dgm:cxn modelId="{EF32EB37-9E14-4775-8B8F-2183B43E11AE}" type="presOf" srcId="{D988C7C6-8564-4EB5-8265-A807946C07AE}" destId="{86B55B77-5B06-4B30-9438-BBCED91CAD12}" srcOrd="0" destOrd="1" presId="urn:microsoft.com/office/officeart/2005/8/layout/process3"/>
    <dgm:cxn modelId="{9D31C9A8-FC7A-4581-8C4E-30A5DBA029B7}" type="presOf" srcId="{49E8A3FE-D021-42D2-AF6B-E580485FF198}" destId="{B884C074-293D-44EB-AB90-D22F03738B85}" srcOrd="0" destOrd="0" presId="urn:microsoft.com/office/officeart/2005/8/layout/process3"/>
    <dgm:cxn modelId="{2FCD1683-2846-4991-8690-0236427EFCC9}" type="presOf" srcId="{7D1BAAA3-C237-4B4B-B297-A33B5BD167EE}" destId="{13340F21-79D2-4299-BF60-625F268FA694}" srcOrd="0" destOrd="0" presId="urn:microsoft.com/office/officeart/2005/8/layout/process3"/>
    <dgm:cxn modelId="{A057FBA6-DC06-4283-BE45-C5EAC8F17A71}" type="presOf" srcId="{58496D9D-CBF0-4C19-9B45-890D9FF6E650}" destId="{E1E9572E-3479-40D3-96A2-A277D9851A18}" srcOrd="0" destOrd="7" presId="urn:microsoft.com/office/officeart/2005/8/layout/process3"/>
    <dgm:cxn modelId="{7E85460E-B701-484A-892B-4122985558FA}" type="presOf" srcId="{600B4732-B862-4387-86FA-6AE1B8F46849}" destId="{86B55B77-5B06-4B30-9438-BBCED91CAD12}" srcOrd="0" destOrd="0" presId="urn:microsoft.com/office/officeart/2005/8/layout/process3"/>
    <dgm:cxn modelId="{61E90F02-3B8C-4F4A-A346-937DF68EAEBD}" type="presParOf" srcId="{13340F21-79D2-4299-BF60-625F268FA694}" destId="{1B122128-412B-42E2-814C-64E3A46DEC38}" srcOrd="0" destOrd="0" presId="urn:microsoft.com/office/officeart/2005/8/layout/process3"/>
    <dgm:cxn modelId="{04C91197-1A7E-4F2E-A03A-2C32E6E9E783}" type="presParOf" srcId="{1B122128-412B-42E2-814C-64E3A46DEC38}" destId="{AFA6B73C-61A1-49C7-AE96-D7356A39C00E}" srcOrd="0" destOrd="0" presId="urn:microsoft.com/office/officeart/2005/8/layout/process3"/>
    <dgm:cxn modelId="{1B2EBE14-A249-41A7-A69F-0BD24560316D}" type="presParOf" srcId="{1B122128-412B-42E2-814C-64E3A46DEC38}" destId="{59C0336E-4050-48DC-9DE1-D7F528374E6E}" srcOrd="1" destOrd="0" presId="urn:microsoft.com/office/officeart/2005/8/layout/process3"/>
    <dgm:cxn modelId="{DE06B97C-13DD-4D69-8360-60702B9E2EA2}" type="presParOf" srcId="{1B122128-412B-42E2-814C-64E3A46DEC38}" destId="{E1E9572E-3479-40D3-96A2-A277D9851A18}" srcOrd="2" destOrd="0" presId="urn:microsoft.com/office/officeart/2005/8/layout/process3"/>
    <dgm:cxn modelId="{9C90F476-E0B0-4DF8-BF9A-626EAC147043}" type="presParOf" srcId="{13340F21-79D2-4299-BF60-625F268FA694}" destId="{B884C074-293D-44EB-AB90-D22F03738B85}" srcOrd="1" destOrd="0" presId="urn:microsoft.com/office/officeart/2005/8/layout/process3"/>
    <dgm:cxn modelId="{DBE77037-3EC8-4676-860A-FCCF25429158}" type="presParOf" srcId="{B884C074-293D-44EB-AB90-D22F03738B85}" destId="{ED1FE8E9-040D-4C4F-827A-8EF8B4235DFF}" srcOrd="0" destOrd="0" presId="urn:microsoft.com/office/officeart/2005/8/layout/process3"/>
    <dgm:cxn modelId="{EFF14C23-4C86-4182-9598-F249DFEF83B2}" type="presParOf" srcId="{13340F21-79D2-4299-BF60-625F268FA694}" destId="{300E6306-2F78-436A-8979-79E978A21480}" srcOrd="2" destOrd="0" presId="urn:microsoft.com/office/officeart/2005/8/layout/process3"/>
    <dgm:cxn modelId="{E4F9F3C7-AE99-4BA4-A711-65F17C7B075E}" type="presParOf" srcId="{300E6306-2F78-436A-8979-79E978A21480}" destId="{26116F31-B33D-4DAE-BEBA-EBB83A0CD58A}" srcOrd="0" destOrd="0" presId="urn:microsoft.com/office/officeart/2005/8/layout/process3"/>
    <dgm:cxn modelId="{548FE982-F7E5-4080-A8EE-85233CF328B6}" type="presParOf" srcId="{300E6306-2F78-436A-8979-79E978A21480}" destId="{8F5EDF53-71F9-4897-93F3-119E615C1E3C}" srcOrd="1" destOrd="0" presId="urn:microsoft.com/office/officeart/2005/8/layout/process3"/>
    <dgm:cxn modelId="{CFD7CF98-E3A1-4DD1-A354-A4FE6A6FC26E}"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r>
            <a:rPr lang="es-ES" sz="1400" b="1" baseline="0" dirty="0" smtClean="0">
              <a:effectLst/>
            </a:rPr>
            <a:t>Pasivos Financieros: </a:t>
          </a:r>
          <a:r>
            <a:rPr lang="es-ES" sz="1400" b="0" dirty="0" smtClean="0">
              <a:effectLst/>
            </a:rPr>
            <a:t>Menciona:</a:t>
          </a:r>
          <a:endParaRPr lang="es-ES" sz="14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pPr algn="just"/>
          <a:r>
            <a:rPr lang="es-ES" sz="1400" b="1" baseline="0" dirty="0" smtClean="0">
              <a:effectLst/>
            </a:rPr>
            <a:t> Pasivos financieros : </a:t>
          </a:r>
          <a:r>
            <a:rPr lang="es-ES" sz="1400" b="0" baseline="0" dirty="0" smtClean="0">
              <a:effectLst/>
            </a:rPr>
            <a:t>Se elimina  en la clasificación de pasivos financieros el texto “retenciones relacionadas con las remuneraciones del personal, leyes sociales, vacaciones devengadas y otras” y,</a:t>
          </a:r>
          <a:endParaRPr lang="es-ES" sz="140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58496D9D-CBF0-4C19-9B45-890D9FF6E650}">
      <dgm:prSet phldrT="[Texto]" custT="1"/>
      <dgm:spPr/>
      <dgm:t>
        <a:bodyPr/>
        <a:lstStyle/>
        <a:p>
          <a:pPr algn="just"/>
          <a:endParaRPr lang="es-ES" sz="1400" b="1" dirty="0">
            <a:effectLst/>
          </a:endParaRPr>
        </a:p>
      </dgm:t>
    </dgm:pt>
    <dgm:pt modelId="{036335BC-B1BF-4F9F-B00F-A68DC5F73165}" type="parTrans" cxnId="{465510AA-16CA-4407-A65E-B4AA431A20C2}">
      <dgm:prSet/>
      <dgm:spPr/>
      <dgm:t>
        <a:bodyPr/>
        <a:lstStyle/>
        <a:p>
          <a:endParaRPr lang="es-CO"/>
        </a:p>
      </dgm:t>
    </dgm:pt>
    <dgm:pt modelId="{5D2DFD7D-AD23-440C-B0B3-0FDF0934AACD}" type="sibTrans" cxnId="{465510AA-16CA-4407-A65E-B4AA431A20C2}">
      <dgm:prSet/>
      <dgm:spPr/>
      <dgm:t>
        <a:bodyPr/>
        <a:lstStyle/>
        <a:p>
          <a:endParaRPr lang="es-CO"/>
        </a:p>
      </dgm:t>
    </dgm:pt>
    <dgm:pt modelId="{C630B116-9CEB-413C-A958-52F27D6FFC8F}">
      <dgm:prSet phldrT="[Texto]" custT="1"/>
      <dgm:spPr/>
      <dgm:t>
        <a:bodyPr/>
        <a:lstStyle/>
        <a:p>
          <a:pPr algn="just"/>
          <a:endParaRPr lang="es-ES" sz="1400" b="0" dirty="0">
            <a:effectLst/>
          </a:endParaRPr>
        </a:p>
      </dgm:t>
    </dgm:pt>
    <dgm:pt modelId="{F5C7A05B-C4AD-4018-9518-D23E4BF856D4}" type="parTrans" cxnId="{B8833D5B-BE78-40F6-9005-52C74466A94C}">
      <dgm:prSet/>
      <dgm:spPr/>
      <dgm:t>
        <a:bodyPr/>
        <a:lstStyle/>
        <a:p>
          <a:endParaRPr lang="es-CO"/>
        </a:p>
      </dgm:t>
    </dgm:pt>
    <dgm:pt modelId="{CE14512C-94B5-4A02-BFA7-865ACE6620E8}" type="sibTrans" cxnId="{B8833D5B-BE78-40F6-9005-52C74466A94C}">
      <dgm:prSet/>
      <dgm:spPr/>
      <dgm:t>
        <a:bodyPr/>
        <a:lstStyle/>
        <a:p>
          <a:endParaRPr lang="es-CO"/>
        </a:p>
      </dgm:t>
    </dgm:pt>
    <dgm:pt modelId="{2F0865DA-07D0-418C-AB88-EDF7AA781388}">
      <dgm:prSet phldrT="[Texto]" custT="1"/>
      <dgm:spPr/>
      <dgm:t>
        <a:bodyPr/>
        <a:lstStyle/>
        <a:p>
          <a:pPr algn="just"/>
          <a:r>
            <a:rPr lang="es-ES" sz="1400" b="0" dirty="0" smtClean="0">
              <a:effectLst/>
            </a:rPr>
            <a:t>Clasificación en acreedores comerciales, cuentas por pagar y prestamos que devenguen intereses.</a:t>
          </a:r>
          <a:endParaRPr lang="es-ES" sz="1400" b="0" dirty="0">
            <a:effectLst/>
          </a:endParaRPr>
        </a:p>
      </dgm:t>
    </dgm:pt>
    <dgm:pt modelId="{D5A56D24-0F7C-4B72-A100-3B9C5D4B3D60}" type="parTrans" cxnId="{58F7CA39-0D54-4EDD-9451-227D9DA7AEBE}">
      <dgm:prSet/>
      <dgm:spPr/>
      <dgm:t>
        <a:bodyPr/>
        <a:lstStyle/>
        <a:p>
          <a:endParaRPr lang="es-CO"/>
        </a:p>
      </dgm:t>
    </dgm:pt>
    <dgm:pt modelId="{CD955527-1744-466B-B75B-CEC96BF693AA}" type="sibTrans" cxnId="{58F7CA39-0D54-4EDD-9451-227D9DA7AEBE}">
      <dgm:prSet/>
      <dgm:spPr/>
      <dgm:t>
        <a:bodyPr/>
        <a:lstStyle/>
        <a:p>
          <a:endParaRPr lang="es-CO"/>
        </a:p>
      </dgm:t>
    </dgm:pt>
    <dgm:pt modelId="{1DF2F9E0-8C9F-47BE-AF00-AD9F730E341D}">
      <dgm:prSet phldrT="[Texto]" custT="1"/>
      <dgm:spPr/>
      <dgm:t>
        <a:bodyPr/>
        <a:lstStyle/>
        <a:p>
          <a:pPr algn="just"/>
          <a:endParaRPr lang="es-ES" sz="1400" b="0" dirty="0">
            <a:effectLst/>
          </a:endParaRPr>
        </a:p>
      </dgm:t>
    </dgm:pt>
    <dgm:pt modelId="{63592478-BD33-47B8-8F9E-F1251CD0009C}" type="parTrans" cxnId="{E01CC0BE-EF17-4151-A408-506F4B7F3B0A}">
      <dgm:prSet/>
      <dgm:spPr/>
      <dgm:t>
        <a:bodyPr/>
        <a:lstStyle/>
        <a:p>
          <a:endParaRPr lang="es-CO"/>
        </a:p>
      </dgm:t>
    </dgm:pt>
    <dgm:pt modelId="{6441EE94-1A0A-4BBB-89BC-54950379BB98}" type="sibTrans" cxnId="{E01CC0BE-EF17-4151-A408-506F4B7F3B0A}">
      <dgm:prSet/>
      <dgm:spPr/>
      <dgm:t>
        <a:bodyPr/>
        <a:lstStyle/>
        <a:p>
          <a:endParaRPr lang="es-CO"/>
        </a:p>
      </dgm:t>
    </dgm:pt>
    <dgm:pt modelId="{CBC09926-9B4C-435C-A692-E3D19B055352}">
      <dgm:prSet phldrT="[Texto]" custT="1"/>
      <dgm:spPr/>
      <dgm:t>
        <a:bodyPr/>
        <a:lstStyle/>
        <a:p>
          <a:pPr algn="just"/>
          <a:r>
            <a:rPr lang="es-ES" sz="1400" b="0" dirty="0" smtClean="0">
              <a:effectLst/>
            </a:rPr>
            <a:t>Reconocimiento</a:t>
          </a:r>
          <a:endParaRPr lang="es-ES" sz="1400" b="0" dirty="0">
            <a:effectLst/>
          </a:endParaRPr>
        </a:p>
      </dgm:t>
    </dgm:pt>
    <dgm:pt modelId="{CC744053-DB1F-47BB-A352-9D6C914A06A2}" type="parTrans" cxnId="{AEFD27E6-3435-42E4-A780-A931FD2B5A0E}">
      <dgm:prSet/>
      <dgm:spPr/>
      <dgm:t>
        <a:bodyPr/>
        <a:lstStyle/>
        <a:p>
          <a:endParaRPr lang="es-CO"/>
        </a:p>
      </dgm:t>
    </dgm:pt>
    <dgm:pt modelId="{A23B5F6E-060F-436F-B2BF-B3E845CB7A3E}" type="sibTrans" cxnId="{AEFD27E6-3435-42E4-A780-A931FD2B5A0E}">
      <dgm:prSet/>
      <dgm:spPr/>
      <dgm:t>
        <a:bodyPr/>
        <a:lstStyle/>
        <a:p>
          <a:endParaRPr lang="es-CO"/>
        </a:p>
      </dgm:t>
    </dgm:pt>
    <dgm:pt modelId="{DF532AF4-6841-4C35-95FF-993C5368A0B5}">
      <dgm:prSet phldrT="[Texto]" custT="1"/>
      <dgm:spPr/>
      <dgm:t>
        <a:bodyPr/>
        <a:lstStyle/>
        <a:p>
          <a:pPr algn="just"/>
          <a:endParaRPr lang="es-ES" sz="1400" b="0" dirty="0">
            <a:effectLst/>
          </a:endParaRPr>
        </a:p>
      </dgm:t>
    </dgm:pt>
    <dgm:pt modelId="{99EDB796-0203-4421-AC3B-6A662A7D8278}" type="parTrans" cxnId="{FB876B03-C7E9-4F14-AA3B-FF2EE2E4BB81}">
      <dgm:prSet/>
      <dgm:spPr/>
      <dgm:t>
        <a:bodyPr/>
        <a:lstStyle/>
        <a:p>
          <a:endParaRPr lang="es-CO"/>
        </a:p>
      </dgm:t>
    </dgm:pt>
    <dgm:pt modelId="{F883E1D0-06A5-4BCA-8E76-3F9C111930B8}" type="sibTrans" cxnId="{FB876B03-C7E9-4F14-AA3B-FF2EE2E4BB81}">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AEFD27E6-3435-42E4-A780-A931FD2B5A0E}" srcId="{4FF2D5D3-F299-477D-A873-54E47D065E3F}" destId="{CBC09926-9B4C-435C-A692-E3D19B055352}" srcOrd="4" destOrd="0" parTransId="{CC744053-DB1F-47BB-A352-9D6C914A06A2}" sibTransId="{A23B5F6E-060F-436F-B2BF-B3E845CB7A3E}"/>
    <dgm:cxn modelId="{0CE3ADBC-5322-44B0-AAFD-5B34A586CA03}" srcId="{7D1BAAA3-C237-4B4B-B297-A33B5BD167EE}" destId="{4FF2D5D3-F299-477D-A873-54E47D065E3F}" srcOrd="0" destOrd="0" parTransId="{8043137A-7ACD-48E1-A603-F0626AEC8797}" sibTransId="{49E8A3FE-D021-42D2-AF6B-E580485FF198}"/>
    <dgm:cxn modelId="{DFFBAE14-11BB-4C26-8C88-E595810FBEFD}" srcId="{4FF2D5D3-F299-477D-A873-54E47D065E3F}" destId="{3EDB9D6F-FD16-4231-87C3-6FFCCDAD06D5}" srcOrd="0" destOrd="0" parTransId="{38FC9025-9BBA-4FE4-894C-CDAB82B1BFAD}" sibTransId="{A3691C96-8C79-48A4-A0D2-CE1BCABB7900}"/>
    <dgm:cxn modelId="{E01CC0BE-EF17-4151-A408-506F4B7F3B0A}" srcId="{4FF2D5D3-F299-477D-A873-54E47D065E3F}" destId="{1DF2F9E0-8C9F-47BE-AF00-AD9F730E341D}" srcOrd="1" destOrd="0" parTransId="{63592478-BD33-47B8-8F9E-F1251CD0009C}" sibTransId="{6441EE94-1A0A-4BBB-89BC-54950379BB98}"/>
    <dgm:cxn modelId="{39DD7B4F-22E5-4B43-BEBC-0FFDD5C31D16}" type="presOf" srcId="{7D1BAAA3-C237-4B4B-B297-A33B5BD167EE}" destId="{13340F21-79D2-4299-BF60-625F268FA694}" srcOrd="0" destOrd="0" presId="urn:microsoft.com/office/officeart/2005/8/layout/process3"/>
    <dgm:cxn modelId="{96A41B80-92BA-4994-879B-A4814C6A361B}" type="presOf" srcId="{3EDB9D6F-FD16-4231-87C3-6FFCCDAD06D5}" destId="{E1E9572E-3479-40D3-96A2-A277D9851A18}" srcOrd="0" destOrd="0" presId="urn:microsoft.com/office/officeart/2005/8/layout/process3"/>
    <dgm:cxn modelId="{16071113-5373-4E09-BF82-719E21888ED0}" type="presOf" srcId="{4FF2D5D3-F299-477D-A873-54E47D065E3F}" destId="{59C0336E-4050-48DC-9DE1-D7F528374E6E}" srcOrd="1" destOrd="0" presId="urn:microsoft.com/office/officeart/2005/8/layout/process3"/>
    <dgm:cxn modelId="{5CCD0106-29CA-4F76-AF73-D4209E5A1FA4}" type="presOf" srcId="{F70015B8-2277-4247-A48D-2B039D83A418}" destId="{26116F31-B33D-4DAE-BEBA-EBB83A0CD58A}" srcOrd="0" destOrd="0" presId="urn:microsoft.com/office/officeart/2005/8/layout/process3"/>
    <dgm:cxn modelId="{F0211F1A-CF2E-4575-A7DE-506FA3A38CA5}" type="presOf" srcId="{4FF2D5D3-F299-477D-A873-54E47D065E3F}" destId="{AFA6B73C-61A1-49C7-AE96-D7356A39C00E}" srcOrd="0" destOrd="0" presId="urn:microsoft.com/office/officeart/2005/8/layout/process3"/>
    <dgm:cxn modelId="{2721E19B-1B82-433C-B65B-AC93A4354EEE}" type="presOf" srcId="{2F0865DA-07D0-418C-AB88-EDF7AA781388}" destId="{E1E9572E-3479-40D3-96A2-A277D9851A18}" srcOrd="0" destOrd="2" presId="urn:microsoft.com/office/officeart/2005/8/layout/process3"/>
    <dgm:cxn modelId="{FB876B03-C7E9-4F14-AA3B-FF2EE2E4BB81}" srcId="{4FF2D5D3-F299-477D-A873-54E47D065E3F}" destId="{DF532AF4-6841-4C35-95FF-993C5368A0B5}" srcOrd="3" destOrd="0" parTransId="{99EDB796-0203-4421-AC3B-6A662A7D8278}" sibTransId="{F883E1D0-06A5-4BCA-8E76-3F9C111930B8}"/>
    <dgm:cxn modelId="{B8833D5B-BE78-40F6-9005-52C74466A94C}" srcId="{4FF2D5D3-F299-477D-A873-54E47D065E3F}" destId="{C630B116-9CEB-413C-A958-52F27D6FFC8F}" srcOrd="5" destOrd="0" parTransId="{F5C7A05B-C4AD-4018-9518-D23E4BF856D4}" sibTransId="{CE14512C-94B5-4A02-BFA7-865ACE6620E8}"/>
    <dgm:cxn modelId="{0892620C-BFE3-40A6-8307-96DFFD47F5C8}" type="presOf" srcId="{DF532AF4-6841-4C35-95FF-993C5368A0B5}" destId="{E1E9572E-3479-40D3-96A2-A277D9851A18}" srcOrd="0" destOrd="3" presId="urn:microsoft.com/office/officeart/2005/8/layout/process3"/>
    <dgm:cxn modelId="{4462CA6B-0112-4FE3-A01C-49E4912C2429}" srcId="{7D1BAAA3-C237-4B4B-B297-A33B5BD167EE}" destId="{F70015B8-2277-4247-A48D-2B039D83A418}" srcOrd="1" destOrd="0" parTransId="{08F7CC75-F7EC-4A9E-BAEE-BBFA816D8F77}" sibTransId="{C00ECDA6-FBCC-4F8D-9291-7B78C1A9F3D3}"/>
    <dgm:cxn modelId="{58F7CA39-0D54-4EDD-9451-227D9DA7AEBE}" srcId="{4FF2D5D3-F299-477D-A873-54E47D065E3F}" destId="{2F0865DA-07D0-418C-AB88-EDF7AA781388}" srcOrd="2" destOrd="0" parTransId="{D5A56D24-0F7C-4B72-A100-3B9C5D4B3D60}" sibTransId="{CD955527-1744-466B-B75B-CEC96BF693AA}"/>
    <dgm:cxn modelId="{5CF9C583-82A4-403D-A620-A1C2301FF3DF}" srcId="{F70015B8-2277-4247-A48D-2B039D83A418}" destId="{600B4732-B862-4387-86FA-6AE1B8F46849}" srcOrd="0" destOrd="0" parTransId="{D0DD119F-6597-4B53-B56D-6228C5AF7745}" sibTransId="{62FD243F-8F84-441B-9C9D-EFF939D1D9DB}"/>
    <dgm:cxn modelId="{3C7AC498-1861-48E4-939D-249B8E00B8F2}" type="presOf" srcId="{58496D9D-CBF0-4C19-9B45-890D9FF6E650}" destId="{E1E9572E-3479-40D3-96A2-A277D9851A18}" srcOrd="0" destOrd="6" presId="urn:microsoft.com/office/officeart/2005/8/layout/process3"/>
    <dgm:cxn modelId="{5DAE68BC-36A7-456E-AA59-F726D8C6ADAE}" type="presOf" srcId="{F70015B8-2277-4247-A48D-2B039D83A418}" destId="{8F5EDF53-71F9-4897-93F3-119E615C1E3C}" srcOrd="1" destOrd="0" presId="urn:microsoft.com/office/officeart/2005/8/layout/process3"/>
    <dgm:cxn modelId="{6C49122D-07BE-49C7-8905-DC7B9F75F59F}" type="presOf" srcId="{49E8A3FE-D021-42D2-AF6B-E580485FF198}" destId="{ED1FE8E9-040D-4C4F-827A-8EF8B4235DFF}" srcOrd="1" destOrd="0" presId="urn:microsoft.com/office/officeart/2005/8/layout/process3"/>
    <dgm:cxn modelId="{465510AA-16CA-4407-A65E-B4AA431A20C2}" srcId="{4FF2D5D3-F299-477D-A873-54E47D065E3F}" destId="{58496D9D-CBF0-4C19-9B45-890D9FF6E650}" srcOrd="6" destOrd="0" parTransId="{036335BC-B1BF-4F9F-B00F-A68DC5F73165}" sibTransId="{5D2DFD7D-AD23-440C-B0B3-0FDF0934AACD}"/>
    <dgm:cxn modelId="{10295CF7-D964-4221-AFEF-4F69D9A7A10A}" type="presOf" srcId="{CBC09926-9B4C-435C-A692-E3D19B055352}" destId="{E1E9572E-3479-40D3-96A2-A277D9851A18}" srcOrd="0" destOrd="4" presId="urn:microsoft.com/office/officeart/2005/8/layout/process3"/>
    <dgm:cxn modelId="{8EDF0ED1-04A9-44E4-9D2C-A196A6AF89F7}" type="presOf" srcId="{1DF2F9E0-8C9F-47BE-AF00-AD9F730E341D}" destId="{E1E9572E-3479-40D3-96A2-A277D9851A18}" srcOrd="0" destOrd="1" presId="urn:microsoft.com/office/officeart/2005/8/layout/process3"/>
    <dgm:cxn modelId="{544618B8-2E03-4438-9E24-94BED067D178}" type="presOf" srcId="{600B4732-B862-4387-86FA-6AE1B8F46849}" destId="{86B55B77-5B06-4B30-9438-BBCED91CAD12}" srcOrd="0" destOrd="0" presId="urn:microsoft.com/office/officeart/2005/8/layout/process3"/>
    <dgm:cxn modelId="{F5D52DED-268F-438D-9A34-11B265739055}" type="presOf" srcId="{C630B116-9CEB-413C-A958-52F27D6FFC8F}" destId="{E1E9572E-3479-40D3-96A2-A277D9851A18}" srcOrd="0" destOrd="5" presId="urn:microsoft.com/office/officeart/2005/8/layout/process3"/>
    <dgm:cxn modelId="{77392E5C-068B-4804-92E7-D958500EF6DF}" type="presOf" srcId="{49E8A3FE-D021-42D2-AF6B-E580485FF198}" destId="{B884C074-293D-44EB-AB90-D22F03738B85}" srcOrd="0" destOrd="0" presId="urn:microsoft.com/office/officeart/2005/8/layout/process3"/>
    <dgm:cxn modelId="{D02041BB-07A8-4F94-9CBE-AF917B949FD8}" type="presParOf" srcId="{13340F21-79D2-4299-BF60-625F268FA694}" destId="{1B122128-412B-42E2-814C-64E3A46DEC38}" srcOrd="0" destOrd="0" presId="urn:microsoft.com/office/officeart/2005/8/layout/process3"/>
    <dgm:cxn modelId="{2098BB13-53EC-478E-B29D-BA373D2444A5}" type="presParOf" srcId="{1B122128-412B-42E2-814C-64E3A46DEC38}" destId="{AFA6B73C-61A1-49C7-AE96-D7356A39C00E}" srcOrd="0" destOrd="0" presId="urn:microsoft.com/office/officeart/2005/8/layout/process3"/>
    <dgm:cxn modelId="{49902728-B347-4EC8-8262-7230264AC029}" type="presParOf" srcId="{1B122128-412B-42E2-814C-64E3A46DEC38}" destId="{59C0336E-4050-48DC-9DE1-D7F528374E6E}" srcOrd="1" destOrd="0" presId="urn:microsoft.com/office/officeart/2005/8/layout/process3"/>
    <dgm:cxn modelId="{91677C30-4B3F-4ABE-8E22-3BEAB9BC0159}" type="presParOf" srcId="{1B122128-412B-42E2-814C-64E3A46DEC38}" destId="{E1E9572E-3479-40D3-96A2-A277D9851A18}" srcOrd="2" destOrd="0" presId="urn:microsoft.com/office/officeart/2005/8/layout/process3"/>
    <dgm:cxn modelId="{5C27D5DF-C948-4F6F-823A-B10AB932DBF3}" type="presParOf" srcId="{13340F21-79D2-4299-BF60-625F268FA694}" destId="{B884C074-293D-44EB-AB90-D22F03738B85}" srcOrd="1" destOrd="0" presId="urn:microsoft.com/office/officeart/2005/8/layout/process3"/>
    <dgm:cxn modelId="{CA5D4883-10CC-4324-808B-5D3D753F3D3D}" type="presParOf" srcId="{B884C074-293D-44EB-AB90-D22F03738B85}" destId="{ED1FE8E9-040D-4C4F-827A-8EF8B4235DFF}" srcOrd="0" destOrd="0" presId="urn:microsoft.com/office/officeart/2005/8/layout/process3"/>
    <dgm:cxn modelId="{24539294-5B05-49A2-892E-E1AC4BD7838A}" type="presParOf" srcId="{13340F21-79D2-4299-BF60-625F268FA694}" destId="{300E6306-2F78-436A-8979-79E978A21480}" srcOrd="2" destOrd="0" presId="urn:microsoft.com/office/officeart/2005/8/layout/process3"/>
    <dgm:cxn modelId="{E9DDB5BC-320A-4EBE-AFB3-30A64A85E3D0}" type="presParOf" srcId="{300E6306-2F78-436A-8979-79E978A21480}" destId="{26116F31-B33D-4DAE-BEBA-EBB83A0CD58A}" srcOrd="0" destOrd="0" presId="urn:microsoft.com/office/officeart/2005/8/layout/process3"/>
    <dgm:cxn modelId="{D46857E5-72C8-40DC-BBE0-B8AE717416CF}" type="presParOf" srcId="{300E6306-2F78-436A-8979-79E978A21480}" destId="{8F5EDF53-71F9-4897-93F3-119E615C1E3C}" srcOrd="1" destOrd="0" presId="urn:microsoft.com/office/officeart/2005/8/layout/process3"/>
    <dgm:cxn modelId="{D29199CF-A892-4921-B014-4DC0AD81141D}"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endParaRPr lang="es-ES" sz="12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pPr algn="l"/>
          <a:endParaRPr lang="es-ES" sz="110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D988C7C6-8564-4EB5-8265-A807946C07AE}">
      <dgm:prSet custT="1"/>
      <dgm:spPr/>
      <dgm:t>
        <a:bodyPr/>
        <a:lstStyle/>
        <a:p>
          <a:pPr algn="just"/>
          <a:r>
            <a:rPr lang="es-ES" sz="1100" b="1" baseline="0" dirty="0" smtClean="0">
              <a:effectLst/>
            </a:rPr>
            <a:t> </a:t>
          </a:r>
          <a:r>
            <a:rPr lang="es-ES" sz="1100" b="0" baseline="0" dirty="0" smtClean="0">
              <a:effectLst/>
            </a:rPr>
            <a:t>Se realizan modificaciones en el orden y redacción de la política, de acuerdo a las observaciones de la Revisoría Fiscal.</a:t>
          </a:r>
          <a:endParaRPr lang="es-CO" sz="1100" b="1" baseline="0" dirty="0">
            <a:effectLst/>
          </a:endParaRPr>
        </a:p>
      </dgm:t>
    </dgm:pt>
    <dgm:pt modelId="{A2DE93D6-BC2E-4DF7-896C-70F47C581041}" type="parTrans" cxnId="{F8182D7D-5B15-4E52-995B-1122A01642BE}">
      <dgm:prSet/>
      <dgm:spPr/>
      <dgm:t>
        <a:bodyPr/>
        <a:lstStyle/>
        <a:p>
          <a:endParaRPr lang="es-CO"/>
        </a:p>
      </dgm:t>
    </dgm:pt>
    <dgm:pt modelId="{A94758DB-9BDD-4605-ACB4-3003EAA7127C}" type="sibTrans" cxnId="{F8182D7D-5B15-4E52-995B-1122A01642BE}">
      <dgm:prSet/>
      <dgm:spPr/>
      <dgm:t>
        <a:bodyPr/>
        <a:lstStyle/>
        <a:p>
          <a:endParaRPr lang="es-CO"/>
        </a:p>
      </dgm:t>
    </dgm:pt>
    <dgm:pt modelId="{09EDE9FE-8FB9-4EB6-9DF9-67ADD99B993F}">
      <dgm:prSet custT="1"/>
      <dgm:spPr/>
      <dgm:t>
        <a:bodyPr/>
        <a:lstStyle/>
        <a:p>
          <a:pPr algn="just"/>
          <a:endParaRPr lang="es-CO" sz="1200" baseline="0" dirty="0">
            <a:effectLst/>
          </a:endParaRPr>
        </a:p>
      </dgm:t>
    </dgm:pt>
    <dgm:pt modelId="{C4ABC6F8-51FF-4349-8DEB-CA7AB549027D}" type="sibTrans" cxnId="{8295F300-61E2-4ED8-9F5D-0477B2B40F92}">
      <dgm:prSet/>
      <dgm:spPr/>
      <dgm:t>
        <a:bodyPr/>
        <a:lstStyle/>
        <a:p>
          <a:endParaRPr lang="es-CO"/>
        </a:p>
      </dgm:t>
    </dgm:pt>
    <dgm:pt modelId="{D94E59C3-41D9-4AB8-86D9-9805D70990E7}" type="parTrans" cxnId="{8295F300-61E2-4ED8-9F5D-0477B2B40F92}">
      <dgm:prSet/>
      <dgm:spPr/>
      <dgm:t>
        <a:bodyPr/>
        <a:lstStyle/>
        <a:p>
          <a:endParaRPr lang="es-CO"/>
        </a:p>
      </dgm:t>
    </dgm:pt>
    <dgm:pt modelId="{AFE1E160-FEFF-4553-BD17-0F0EF1663552}">
      <dgm:prSet custT="1"/>
      <dgm:spPr/>
      <dgm:t>
        <a:bodyPr/>
        <a:lstStyle/>
        <a:p>
          <a:pPr algn="just"/>
          <a:endParaRPr lang="es-CO" sz="1200" b="0" baseline="0" dirty="0">
            <a:effectLst/>
          </a:endParaRPr>
        </a:p>
      </dgm:t>
    </dgm:pt>
    <dgm:pt modelId="{128B46C4-EE77-43E0-8A9E-8C4A73F6ACEE}" type="sibTrans" cxnId="{AD997AF6-B6EE-4CA3-A471-76A6A398E36A}">
      <dgm:prSet/>
      <dgm:spPr/>
      <dgm:t>
        <a:bodyPr/>
        <a:lstStyle/>
        <a:p>
          <a:endParaRPr lang="es-CO"/>
        </a:p>
      </dgm:t>
    </dgm:pt>
    <dgm:pt modelId="{C79FBEC0-770A-4C8F-9332-AC3E3FA55315}" type="parTrans" cxnId="{AD997AF6-B6EE-4CA3-A471-76A6A398E36A}">
      <dgm:prSet/>
      <dgm:spPr/>
      <dgm:t>
        <a:bodyPr/>
        <a:lstStyle/>
        <a:p>
          <a:endParaRPr lang="es-CO"/>
        </a:p>
      </dgm:t>
    </dgm:pt>
    <dgm:pt modelId="{ED1E9A20-09E2-4493-855A-3F092DB04947}">
      <dgm:prSet phldrT="[Texto]" custT="1"/>
      <dgm:spPr/>
      <dgm:t>
        <a:bodyPr/>
        <a:lstStyle/>
        <a:p>
          <a:pPr algn="just"/>
          <a:endParaRPr lang="es-ES" sz="1200" b="0" dirty="0">
            <a:effectLst/>
          </a:endParaRPr>
        </a:p>
      </dgm:t>
    </dgm:pt>
    <dgm:pt modelId="{E15F5567-BD33-44D2-A399-A0EE5FC816E7}" type="parTrans" cxnId="{9EDF0CBA-1407-4968-A4BF-A12A8B0CC53C}">
      <dgm:prSet/>
      <dgm:spPr/>
      <dgm:t>
        <a:bodyPr/>
        <a:lstStyle/>
        <a:p>
          <a:endParaRPr lang="es-CO"/>
        </a:p>
      </dgm:t>
    </dgm:pt>
    <dgm:pt modelId="{DD6D6699-DB98-4711-B315-77C013219E64}" type="sibTrans" cxnId="{9EDF0CBA-1407-4968-A4BF-A12A8B0CC53C}">
      <dgm:prSet/>
      <dgm:spPr/>
      <dgm:t>
        <a:bodyPr/>
        <a:lstStyle/>
        <a:p>
          <a:endParaRPr lang="es-CO"/>
        </a:p>
      </dgm:t>
    </dgm:pt>
    <dgm:pt modelId="{C3AA0388-9475-4E4B-B86E-4C1A1E273161}">
      <dgm:prSet phldrT="[Texto]" custT="1"/>
      <dgm:spPr/>
      <dgm:t>
        <a:bodyPr/>
        <a:lstStyle/>
        <a:p>
          <a:pPr algn="just"/>
          <a:r>
            <a:rPr lang="es-ES" sz="1200" b="1" baseline="0" dirty="0" smtClean="0">
              <a:effectLst/>
            </a:rPr>
            <a:t>Propiedad Planta y equipo : </a:t>
          </a:r>
          <a:r>
            <a:rPr lang="es-ES" sz="1200" b="0" dirty="0" smtClean="0">
              <a:effectLst/>
            </a:rPr>
            <a:t>Incluye Alcance, reconocimiento, medición deterioro del valor, baja de activos y revelaciones.</a:t>
          </a:r>
          <a:endParaRPr lang="es-ES" sz="1200" b="0" dirty="0">
            <a:effectLst/>
          </a:endParaRPr>
        </a:p>
      </dgm:t>
    </dgm:pt>
    <dgm:pt modelId="{40305207-1952-4B3E-84F1-44777FBAE3B7}" type="parTrans" cxnId="{880E22D5-9D71-4D08-A42C-E1AB7866EFA5}">
      <dgm:prSet/>
      <dgm:spPr/>
      <dgm:t>
        <a:bodyPr/>
        <a:lstStyle/>
        <a:p>
          <a:endParaRPr lang="es-CO"/>
        </a:p>
      </dgm:t>
    </dgm:pt>
    <dgm:pt modelId="{1DDDC2D0-968E-4D42-AC64-D43B86159122}" type="sibTrans" cxnId="{880E22D5-9D71-4D08-A42C-E1AB7866EFA5}">
      <dgm:prSet/>
      <dgm:spPr/>
      <dgm:t>
        <a:bodyPr/>
        <a:lstStyle/>
        <a:p>
          <a:endParaRPr lang="es-CO"/>
        </a:p>
      </dgm:t>
    </dgm:pt>
    <dgm:pt modelId="{AE8B8D6A-6694-40E0-B419-8174C115E4ED}">
      <dgm:prSet custT="1"/>
      <dgm:spPr/>
      <dgm:t>
        <a:bodyPr/>
        <a:lstStyle/>
        <a:p>
          <a:pPr algn="just"/>
          <a:r>
            <a:rPr lang="es-ES" sz="1100" b="0" baseline="0" dirty="0" smtClean="0">
              <a:effectLst/>
            </a:rPr>
            <a:t>Por instrucción de la Auditoria Interna    se incluye la definición de equipó de telecomunicaciones así:</a:t>
          </a:r>
          <a:endParaRPr lang="es-CO" sz="1100" b="1" baseline="0" dirty="0">
            <a:effectLst/>
          </a:endParaRPr>
        </a:p>
      </dgm:t>
    </dgm:pt>
    <dgm:pt modelId="{1198FC18-C4C1-4B5F-9F27-64C5116BD5D9}" type="parTrans" cxnId="{38BBCCB1-1EF4-481A-AF7B-F8A85534E8C8}">
      <dgm:prSet/>
      <dgm:spPr/>
      <dgm:t>
        <a:bodyPr/>
        <a:lstStyle/>
        <a:p>
          <a:endParaRPr lang="es-CO"/>
        </a:p>
      </dgm:t>
    </dgm:pt>
    <dgm:pt modelId="{BE0895EA-4F2F-4FCC-96C5-882C99ECF606}" type="sibTrans" cxnId="{38BBCCB1-1EF4-481A-AF7B-F8A85534E8C8}">
      <dgm:prSet/>
      <dgm:spPr/>
      <dgm:t>
        <a:bodyPr/>
        <a:lstStyle/>
        <a:p>
          <a:endParaRPr lang="es-CO"/>
        </a:p>
      </dgm:t>
    </dgm:pt>
    <dgm:pt modelId="{3010F7F0-C11B-47A2-B2F2-0911740749A1}">
      <dgm:prSet custT="1"/>
      <dgm:spPr/>
      <dgm:t>
        <a:bodyPr/>
        <a:lstStyle/>
        <a:p>
          <a:pPr algn="just"/>
          <a:endParaRPr lang="es-CO" sz="1100" b="1" baseline="0" dirty="0">
            <a:effectLst/>
          </a:endParaRPr>
        </a:p>
      </dgm:t>
    </dgm:pt>
    <dgm:pt modelId="{D1C8AED5-F203-406C-8299-EA1EB157DD97}" type="parTrans" cxnId="{793D74E1-7864-4DF6-931D-862D255C777E}">
      <dgm:prSet/>
      <dgm:spPr/>
      <dgm:t>
        <a:bodyPr/>
        <a:lstStyle/>
        <a:p>
          <a:endParaRPr lang="es-CO"/>
        </a:p>
      </dgm:t>
    </dgm:pt>
    <dgm:pt modelId="{603AC92D-963C-47F9-9136-5B8078DD5815}" type="sibTrans" cxnId="{793D74E1-7864-4DF6-931D-862D255C777E}">
      <dgm:prSet/>
      <dgm:spPr/>
      <dgm:t>
        <a:bodyPr/>
        <a:lstStyle/>
        <a:p>
          <a:endParaRPr lang="es-CO"/>
        </a:p>
      </dgm:t>
    </dgm:pt>
    <dgm:pt modelId="{733DDB56-8E8B-4AA2-AF09-4B46A6B1C10B}">
      <dgm:prSet custT="1"/>
      <dgm:spPr/>
      <dgm:t>
        <a:bodyPr/>
        <a:lstStyle/>
        <a:p>
          <a:pPr algn="just"/>
          <a:r>
            <a:rPr lang="es-CO" sz="1100" b="1" baseline="0" dirty="0" smtClean="0">
              <a:effectLst/>
            </a:rPr>
            <a:t>“</a:t>
          </a:r>
          <a:r>
            <a:rPr lang="es-CO" sz="1100" b="0" u="sng" baseline="0" dirty="0" smtClean="0">
              <a:effectLst/>
            </a:rPr>
            <a:t>Corresponde a toda transmisión, emisión o recepción de signos, señales, escritos, imágenes, sonidos o informaciones de cualquier naturaleza por hilo, radioelectricidad, medios ópticos u otros sistemas electromagnéticos tales como teléfonos fijos y móviles, televisores, antena inalámbrica entre otros”.</a:t>
          </a:r>
          <a:endParaRPr lang="es-CO" sz="1100" b="0" u="sng" baseline="0" dirty="0">
            <a:effectLst/>
          </a:endParaRPr>
        </a:p>
      </dgm:t>
    </dgm:pt>
    <dgm:pt modelId="{10129A64-7432-4AA1-AED1-3DD3ACF3BE47}" type="parTrans" cxnId="{FD3EBD00-6EE2-4901-A69D-ABE863C5D9D0}">
      <dgm:prSet/>
      <dgm:spPr/>
      <dgm:t>
        <a:bodyPr/>
        <a:lstStyle/>
        <a:p>
          <a:endParaRPr lang="es-CO"/>
        </a:p>
      </dgm:t>
    </dgm:pt>
    <dgm:pt modelId="{6D8FAF3D-7B2B-41BB-89EE-F2DEED5C60A9}" type="sibTrans" cxnId="{FD3EBD00-6EE2-4901-A69D-ABE863C5D9D0}">
      <dgm:prSet/>
      <dgm:spPr/>
      <dgm:t>
        <a:bodyPr/>
        <a:lstStyle/>
        <a:p>
          <a:endParaRPr lang="es-CO"/>
        </a:p>
      </dgm:t>
    </dgm:pt>
    <dgm:pt modelId="{1EE3BC96-DB66-452E-8988-A69E00348BC7}">
      <dgm:prSet custT="1"/>
      <dgm:spPr/>
      <dgm:t>
        <a:bodyPr/>
        <a:lstStyle/>
        <a:p>
          <a:pPr algn="just"/>
          <a:endParaRPr lang="es-CO" sz="1100" b="1" baseline="0" dirty="0">
            <a:effectLst/>
          </a:endParaRPr>
        </a:p>
      </dgm:t>
    </dgm:pt>
    <dgm:pt modelId="{CC146AFF-7F08-4A52-8293-6DD845EAABE3}" type="parTrans" cxnId="{568DDC18-CC4E-45E2-9894-B4316418F8EC}">
      <dgm:prSet/>
      <dgm:spPr/>
      <dgm:t>
        <a:bodyPr/>
        <a:lstStyle/>
        <a:p>
          <a:endParaRPr lang="es-CO"/>
        </a:p>
      </dgm:t>
    </dgm:pt>
    <dgm:pt modelId="{0451BF95-AC74-4847-BD02-6FEDC9A82DC7}" type="sibTrans" cxnId="{568DDC18-CC4E-45E2-9894-B4316418F8EC}">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custLinFactNeighborX="670" custLinFactNeighborY="-859">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custLinFactNeighborX="27343" custLinFactNeighborY="-1346"/>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38BBCCB1-1EF4-481A-AF7B-F8A85534E8C8}" srcId="{F70015B8-2277-4247-A48D-2B039D83A418}" destId="{AE8B8D6A-6694-40E0-B419-8174C115E4ED}" srcOrd="3" destOrd="0" parTransId="{1198FC18-C4C1-4B5F-9F27-64C5116BD5D9}" sibTransId="{BE0895EA-4F2F-4FCC-96C5-882C99ECF606}"/>
    <dgm:cxn modelId="{9EDF0CBA-1407-4968-A4BF-A12A8B0CC53C}" srcId="{4FF2D5D3-F299-477D-A873-54E47D065E3F}" destId="{ED1E9A20-09E2-4493-855A-3F092DB04947}" srcOrd="1" destOrd="0" parTransId="{E15F5567-BD33-44D2-A399-A0EE5FC816E7}" sibTransId="{DD6D6699-DB98-4711-B315-77C013219E64}"/>
    <dgm:cxn modelId="{FD3EBD00-6EE2-4901-A69D-ABE863C5D9D0}" srcId="{F70015B8-2277-4247-A48D-2B039D83A418}" destId="{733DDB56-8E8B-4AA2-AF09-4B46A6B1C10B}" srcOrd="5" destOrd="0" parTransId="{10129A64-7432-4AA1-AED1-3DD3ACF3BE47}" sibTransId="{6D8FAF3D-7B2B-41BB-89EE-F2DEED5C60A9}"/>
    <dgm:cxn modelId="{201D18CE-984E-452D-965C-59D41A5A5FD3}" type="presOf" srcId="{733DDB56-8E8B-4AA2-AF09-4B46A6B1C10B}" destId="{86B55B77-5B06-4B30-9438-BBCED91CAD12}" srcOrd="0" destOrd="5" presId="urn:microsoft.com/office/officeart/2005/8/layout/process3"/>
    <dgm:cxn modelId="{599EC313-44B7-4DCC-8727-C437B6D592B4}" type="presOf" srcId="{3010F7F0-C11B-47A2-B2F2-0911740749A1}" destId="{86B55B77-5B06-4B30-9438-BBCED91CAD12}" srcOrd="0" destOrd="2" presId="urn:microsoft.com/office/officeart/2005/8/layout/process3"/>
    <dgm:cxn modelId="{27E33016-4D64-4A3C-8318-6B294FFF4C70}" type="presOf" srcId="{4FF2D5D3-F299-477D-A873-54E47D065E3F}" destId="{AFA6B73C-61A1-49C7-AE96-D7356A39C00E}" srcOrd="0" destOrd="0" presId="urn:microsoft.com/office/officeart/2005/8/layout/process3"/>
    <dgm:cxn modelId="{0CE3ADBC-5322-44B0-AAFD-5B34A586CA03}" srcId="{7D1BAAA3-C237-4B4B-B297-A33B5BD167EE}" destId="{4FF2D5D3-F299-477D-A873-54E47D065E3F}" srcOrd="0" destOrd="0" parTransId="{8043137A-7ACD-48E1-A603-F0626AEC8797}" sibTransId="{49E8A3FE-D021-42D2-AF6B-E580485FF198}"/>
    <dgm:cxn modelId="{DFFBAE14-11BB-4C26-8C88-E595810FBEFD}" srcId="{4FF2D5D3-F299-477D-A873-54E47D065E3F}" destId="{3EDB9D6F-FD16-4231-87C3-6FFCCDAD06D5}" srcOrd="0" destOrd="0" parTransId="{38FC9025-9BBA-4FE4-894C-CDAB82B1BFAD}" sibTransId="{A3691C96-8C79-48A4-A0D2-CE1BCABB7900}"/>
    <dgm:cxn modelId="{21474B77-43DE-4625-8865-1027FB109AA9}" type="presOf" srcId="{600B4732-B862-4387-86FA-6AE1B8F46849}" destId="{86B55B77-5B06-4B30-9438-BBCED91CAD12}" srcOrd="0" destOrd="0" presId="urn:microsoft.com/office/officeart/2005/8/layout/process3"/>
    <dgm:cxn modelId="{2E56AC19-2A76-462C-B850-35585DE5E21F}" type="presOf" srcId="{ED1E9A20-09E2-4493-855A-3F092DB04947}" destId="{E1E9572E-3479-40D3-96A2-A277D9851A18}" srcOrd="0" destOrd="1" presId="urn:microsoft.com/office/officeart/2005/8/layout/process3"/>
    <dgm:cxn modelId="{D2713D4C-AF4C-4132-925E-8BE9287CE360}" type="presOf" srcId="{3EDB9D6F-FD16-4231-87C3-6FFCCDAD06D5}" destId="{E1E9572E-3479-40D3-96A2-A277D9851A18}" srcOrd="0" destOrd="0" presId="urn:microsoft.com/office/officeart/2005/8/layout/process3"/>
    <dgm:cxn modelId="{368FA4B7-3E3D-4987-9DAB-5F2EF5C9654C}" type="presOf" srcId="{09EDE9FE-8FB9-4EB6-9DF9-67ADD99B993F}" destId="{86B55B77-5B06-4B30-9438-BBCED91CAD12}" srcOrd="0" destOrd="7" presId="urn:microsoft.com/office/officeart/2005/8/layout/process3"/>
    <dgm:cxn modelId="{F8182D7D-5B15-4E52-995B-1122A01642BE}" srcId="{F70015B8-2277-4247-A48D-2B039D83A418}" destId="{D988C7C6-8564-4EB5-8265-A807946C07AE}" srcOrd="1" destOrd="0" parTransId="{A2DE93D6-BC2E-4DF7-896C-70F47C581041}" sibTransId="{A94758DB-9BDD-4605-ACB4-3003EAA7127C}"/>
    <dgm:cxn modelId="{F45E45A7-D351-4541-9CAE-90D3627E00ED}" type="presOf" srcId="{F70015B8-2277-4247-A48D-2B039D83A418}" destId="{26116F31-B33D-4DAE-BEBA-EBB83A0CD58A}" srcOrd="0" destOrd="0" presId="urn:microsoft.com/office/officeart/2005/8/layout/process3"/>
    <dgm:cxn modelId="{8295F300-61E2-4ED8-9F5D-0477B2B40F92}" srcId="{F70015B8-2277-4247-A48D-2B039D83A418}" destId="{09EDE9FE-8FB9-4EB6-9DF9-67ADD99B993F}" srcOrd="7" destOrd="0" parTransId="{D94E59C3-41D9-4AB8-86D9-9805D70990E7}" sibTransId="{C4ABC6F8-51FF-4349-8DEB-CA7AB549027D}"/>
    <dgm:cxn modelId="{4462CA6B-0112-4FE3-A01C-49E4912C2429}" srcId="{7D1BAAA3-C237-4B4B-B297-A33B5BD167EE}" destId="{F70015B8-2277-4247-A48D-2B039D83A418}" srcOrd="1" destOrd="0" parTransId="{08F7CC75-F7EC-4A9E-BAEE-BBFA816D8F77}" sibTransId="{C00ECDA6-FBCC-4F8D-9291-7B78C1A9F3D3}"/>
    <dgm:cxn modelId="{AD997AF6-B6EE-4CA3-A471-76A6A398E36A}" srcId="{F70015B8-2277-4247-A48D-2B039D83A418}" destId="{AFE1E160-FEFF-4553-BD17-0F0EF1663552}" srcOrd="6" destOrd="0" parTransId="{C79FBEC0-770A-4C8F-9332-AC3E3FA55315}" sibTransId="{128B46C4-EE77-43E0-8A9E-8C4A73F6ACEE}"/>
    <dgm:cxn modelId="{5CF9C583-82A4-403D-A620-A1C2301FF3DF}" srcId="{F70015B8-2277-4247-A48D-2B039D83A418}" destId="{600B4732-B862-4387-86FA-6AE1B8F46849}" srcOrd="0" destOrd="0" parTransId="{D0DD119F-6597-4B53-B56D-6228C5AF7745}" sibTransId="{62FD243F-8F84-441B-9C9D-EFF939D1D9DB}"/>
    <dgm:cxn modelId="{F04BA8A1-5285-401D-8F4C-FDD280FA071B}" type="presOf" srcId="{C3AA0388-9475-4E4B-B86E-4C1A1E273161}" destId="{E1E9572E-3479-40D3-96A2-A277D9851A18}" srcOrd="0" destOrd="2" presId="urn:microsoft.com/office/officeart/2005/8/layout/process3"/>
    <dgm:cxn modelId="{935648EE-6032-4234-A3E4-A101860048D3}" type="presOf" srcId="{F70015B8-2277-4247-A48D-2B039D83A418}" destId="{8F5EDF53-71F9-4897-93F3-119E615C1E3C}" srcOrd="1" destOrd="0" presId="urn:microsoft.com/office/officeart/2005/8/layout/process3"/>
    <dgm:cxn modelId="{05D64386-5813-40DE-818E-90312B6F2923}" type="presOf" srcId="{D988C7C6-8564-4EB5-8265-A807946C07AE}" destId="{86B55B77-5B06-4B30-9438-BBCED91CAD12}" srcOrd="0" destOrd="1" presId="urn:microsoft.com/office/officeart/2005/8/layout/process3"/>
    <dgm:cxn modelId="{8DFFCBA5-B273-4709-BA0E-5261707B1ED0}" type="presOf" srcId="{7D1BAAA3-C237-4B4B-B297-A33B5BD167EE}" destId="{13340F21-79D2-4299-BF60-625F268FA694}" srcOrd="0" destOrd="0" presId="urn:microsoft.com/office/officeart/2005/8/layout/process3"/>
    <dgm:cxn modelId="{00191FFB-4372-4333-A31A-D7434D808C41}" type="presOf" srcId="{4FF2D5D3-F299-477D-A873-54E47D065E3F}" destId="{59C0336E-4050-48DC-9DE1-D7F528374E6E}" srcOrd="1" destOrd="0" presId="urn:microsoft.com/office/officeart/2005/8/layout/process3"/>
    <dgm:cxn modelId="{568DDC18-CC4E-45E2-9894-B4316418F8EC}" srcId="{F70015B8-2277-4247-A48D-2B039D83A418}" destId="{1EE3BC96-DB66-452E-8988-A69E00348BC7}" srcOrd="4" destOrd="0" parTransId="{CC146AFF-7F08-4A52-8293-6DD845EAABE3}" sibTransId="{0451BF95-AC74-4847-BD02-6FEDC9A82DC7}"/>
    <dgm:cxn modelId="{880E22D5-9D71-4D08-A42C-E1AB7866EFA5}" srcId="{4FF2D5D3-F299-477D-A873-54E47D065E3F}" destId="{C3AA0388-9475-4E4B-B86E-4C1A1E273161}" srcOrd="2" destOrd="0" parTransId="{40305207-1952-4B3E-84F1-44777FBAE3B7}" sibTransId="{1DDDC2D0-968E-4D42-AC64-D43B86159122}"/>
    <dgm:cxn modelId="{67B72226-30F1-4A53-BEE8-5AC69F126A33}" type="presOf" srcId="{AE8B8D6A-6694-40E0-B419-8174C115E4ED}" destId="{86B55B77-5B06-4B30-9438-BBCED91CAD12}" srcOrd="0" destOrd="3" presId="urn:microsoft.com/office/officeart/2005/8/layout/process3"/>
    <dgm:cxn modelId="{793D74E1-7864-4DF6-931D-862D255C777E}" srcId="{F70015B8-2277-4247-A48D-2B039D83A418}" destId="{3010F7F0-C11B-47A2-B2F2-0911740749A1}" srcOrd="2" destOrd="0" parTransId="{D1C8AED5-F203-406C-8299-EA1EB157DD97}" sibTransId="{603AC92D-963C-47F9-9136-5B8078DD5815}"/>
    <dgm:cxn modelId="{45369056-B805-4C1E-BA64-03DC06372E53}" type="presOf" srcId="{1EE3BC96-DB66-452E-8988-A69E00348BC7}" destId="{86B55B77-5B06-4B30-9438-BBCED91CAD12}" srcOrd="0" destOrd="4" presId="urn:microsoft.com/office/officeart/2005/8/layout/process3"/>
    <dgm:cxn modelId="{85F975D2-C950-4675-B09C-190F2F225BB0}" type="presOf" srcId="{AFE1E160-FEFF-4553-BD17-0F0EF1663552}" destId="{86B55B77-5B06-4B30-9438-BBCED91CAD12}" srcOrd="0" destOrd="6" presId="urn:microsoft.com/office/officeart/2005/8/layout/process3"/>
    <dgm:cxn modelId="{967BDA82-BBF7-4120-B123-EBC39725EBB5}" type="presOf" srcId="{49E8A3FE-D021-42D2-AF6B-E580485FF198}" destId="{ED1FE8E9-040D-4C4F-827A-8EF8B4235DFF}" srcOrd="1" destOrd="0" presId="urn:microsoft.com/office/officeart/2005/8/layout/process3"/>
    <dgm:cxn modelId="{1D3B2547-8C00-4F33-B66C-89F772E95A4D}" type="presOf" srcId="{49E8A3FE-D021-42D2-AF6B-E580485FF198}" destId="{B884C074-293D-44EB-AB90-D22F03738B85}" srcOrd="0" destOrd="0" presId="urn:microsoft.com/office/officeart/2005/8/layout/process3"/>
    <dgm:cxn modelId="{DD41CC6D-FF85-4D73-84F6-0767D86F9D48}" type="presParOf" srcId="{13340F21-79D2-4299-BF60-625F268FA694}" destId="{1B122128-412B-42E2-814C-64E3A46DEC38}" srcOrd="0" destOrd="0" presId="urn:microsoft.com/office/officeart/2005/8/layout/process3"/>
    <dgm:cxn modelId="{9F9E0FBE-AF8D-4F14-8E11-DB9B857B43AA}" type="presParOf" srcId="{1B122128-412B-42E2-814C-64E3A46DEC38}" destId="{AFA6B73C-61A1-49C7-AE96-D7356A39C00E}" srcOrd="0" destOrd="0" presId="urn:microsoft.com/office/officeart/2005/8/layout/process3"/>
    <dgm:cxn modelId="{F6EBBD20-F996-46A1-BDAC-DB658424648D}" type="presParOf" srcId="{1B122128-412B-42E2-814C-64E3A46DEC38}" destId="{59C0336E-4050-48DC-9DE1-D7F528374E6E}" srcOrd="1" destOrd="0" presId="urn:microsoft.com/office/officeart/2005/8/layout/process3"/>
    <dgm:cxn modelId="{8F252248-4698-451C-ADC4-CD5B1F47F278}" type="presParOf" srcId="{1B122128-412B-42E2-814C-64E3A46DEC38}" destId="{E1E9572E-3479-40D3-96A2-A277D9851A18}" srcOrd="2" destOrd="0" presId="urn:microsoft.com/office/officeart/2005/8/layout/process3"/>
    <dgm:cxn modelId="{37B12998-4CA4-4FEF-B197-0849A45ED3B7}" type="presParOf" srcId="{13340F21-79D2-4299-BF60-625F268FA694}" destId="{B884C074-293D-44EB-AB90-D22F03738B85}" srcOrd="1" destOrd="0" presId="urn:microsoft.com/office/officeart/2005/8/layout/process3"/>
    <dgm:cxn modelId="{80CAEB43-E841-48D9-8241-F06EA4A36110}" type="presParOf" srcId="{B884C074-293D-44EB-AB90-D22F03738B85}" destId="{ED1FE8E9-040D-4C4F-827A-8EF8B4235DFF}" srcOrd="0" destOrd="0" presId="urn:microsoft.com/office/officeart/2005/8/layout/process3"/>
    <dgm:cxn modelId="{075B8302-5A2B-46B5-A1E8-94C9C05728DA}" type="presParOf" srcId="{13340F21-79D2-4299-BF60-625F268FA694}" destId="{300E6306-2F78-436A-8979-79E978A21480}" srcOrd="2" destOrd="0" presId="urn:microsoft.com/office/officeart/2005/8/layout/process3"/>
    <dgm:cxn modelId="{348DD9E0-6764-4C92-8FCB-AD9C82A20CDC}" type="presParOf" srcId="{300E6306-2F78-436A-8979-79E978A21480}" destId="{26116F31-B33D-4DAE-BEBA-EBB83A0CD58A}" srcOrd="0" destOrd="0" presId="urn:microsoft.com/office/officeart/2005/8/layout/process3"/>
    <dgm:cxn modelId="{463A071D-B761-4A82-8CC7-6A45C13AA41B}" type="presParOf" srcId="{300E6306-2F78-436A-8979-79E978A21480}" destId="{8F5EDF53-71F9-4897-93F3-119E615C1E3C}" srcOrd="1" destOrd="0" presId="urn:microsoft.com/office/officeart/2005/8/layout/process3"/>
    <dgm:cxn modelId="{E935ABEF-5C85-4DF0-9C1C-B342AD04ECCA}"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solidFill>
              <a:schemeClr val="accent1"/>
            </a:solidFill>
          </a:endParaRPr>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endParaRPr lang="es-ES" sz="12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pPr algn="l"/>
          <a:endParaRPr lang="es-ES" sz="110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D988C7C6-8564-4EB5-8265-A807946C07AE}">
      <dgm:prSet custT="1"/>
      <dgm:spPr/>
      <dgm:t>
        <a:bodyPr/>
        <a:lstStyle/>
        <a:p>
          <a:pPr algn="just"/>
          <a:r>
            <a:rPr lang="es-ES" sz="1200" b="1" baseline="0" dirty="0" smtClean="0">
              <a:effectLst/>
            </a:rPr>
            <a:t>Activos Intangibles</a:t>
          </a:r>
          <a:r>
            <a:rPr lang="es-ES" sz="1050" b="1" baseline="0" dirty="0" smtClean="0">
              <a:effectLst/>
            </a:rPr>
            <a:t>:</a:t>
          </a:r>
          <a:endParaRPr lang="es-CO" sz="1050" b="1" baseline="0" dirty="0">
            <a:effectLst/>
          </a:endParaRPr>
        </a:p>
      </dgm:t>
    </dgm:pt>
    <dgm:pt modelId="{A2DE93D6-BC2E-4DF7-896C-70F47C581041}" type="parTrans" cxnId="{F8182D7D-5B15-4E52-995B-1122A01642BE}">
      <dgm:prSet/>
      <dgm:spPr/>
      <dgm:t>
        <a:bodyPr/>
        <a:lstStyle/>
        <a:p>
          <a:endParaRPr lang="es-CO"/>
        </a:p>
      </dgm:t>
    </dgm:pt>
    <dgm:pt modelId="{A94758DB-9BDD-4605-ACB4-3003EAA7127C}" type="sibTrans" cxnId="{F8182D7D-5B15-4E52-995B-1122A01642BE}">
      <dgm:prSet/>
      <dgm:spPr/>
      <dgm:t>
        <a:bodyPr/>
        <a:lstStyle/>
        <a:p>
          <a:endParaRPr lang="es-CO"/>
        </a:p>
      </dgm:t>
    </dgm:pt>
    <dgm:pt modelId="{09EDE9FE-8FB9-4EB6-9DF9-67ADD99B993F}">
      <dgm:prSet custT="1"/>
      <dgm:spPr/>
      <dgm:t>
        <a:bodyPr/>
        <a:lstStyle/>
        <a:p>
          <a:pPr algn="just"/>
          <a:endParaRPr lang="es-CO" sz="1100" baseline="0" dirty="0">
            <a:effectLst/>
          </a:endParaRPr>
        </a:p>
      </dgm:t>
    </dgm:pt>
    <dgm:pt modelId="{C4ABC6F8-51FF-4349-8DEB-CA7AB549027D}" type="sibTrans" cxnId="{8295F300-61E2-4ED8-9F5D-0477B2B40F92}">
      <dgm:prSet/>
      <dgm:spPr/>
      <dgm:t>
        <a:bodyPr/>
        <a:lstStyle/>
        <a:p>
          <a:endParaRPr lang="es-CO"/>
        </a:p>
      </dgm:t>
    </dgm:pt>
    <dgm:pt modelId="{D94E59C3-41D9-4AB8-86D9-9805D70990E7}" type="parTrans" cxnId="{8295F300-61E2-4ED8-9F5D-0477B2B40F92}">
      <dgm:prSet/>
      <dgm:spPr/>
      <dgm:t>
        <a:bodyPr/>
        <a:lstStyle/>
        <a:p>
          <a:endParaRPr lang="es-CO"/>
        </a:p>
      </dgm:t>
    </dgm:pt>
    <dgm:pt modelId="{AFE1E160-FEFF-4553-BD17-0F0EF1663552}">
      <dgm:prSet custT="1"/>
      <dgm:spPr/>
      <dgm:t>
        <a:bodyPr/>
        <a:lstStyle/>
        <a:p>
          <a:pPr algn="just"/>
          <a:endParaRPr lang="es-CO" sz="1100" b="0" baseline="0" dirty="0">
            <a:effectLst/>
          </a:endParaRPr>
        </a:p>
      </dgm:t>
    </dgm:pt>
    <dgm:pt modelId="{128B46C4-EE77-43E0-8A9E-8C4A73F6ACEE}" type="sibTrans" cxnId="{AD997AF6-B6EE-4CA3-A471-76A6A398E36A}">
      <dgm:prSet/>
      <dgm:spPr/>
      <dgm:t>
        <a:bodyPr/>
        <a:lstStyle/>
        <a:p>
          <a:endParaRPr lang="es-CO"/>
        </a:p>
      </dgm:t>
    </dgm:pt>
    <dgm:pt modelId="{C79FBEC0-770A-4C8F-9332-AC3E3FA55315}" type="parTrans" cxnId="{AD997AF6-B6EE-4CA3-A471-76A6A398E36A}">
      <dgm:prSet/>
      <dgm:spPr/>
      <dgm:t>
        <a:bodyPr/>
        <a:lstStyle/>
        <a:p>
          <a:endParaRPr lang="es-CO"/>
        </a:p>
      </dgm:t>
    </dgm:pt>
    <dgm:pt modelId="{ED1E9A20-09E2-4493-855A-3F092DB04947}">
      <dgm:prSet phldrT="[Texto]" custT="1"/>
      <dgm:spPr/>
      <dgm:t>
        <a:bodyPr/>
        <a:lstStyle/>
        <a:p>
          <a:pPr algn="just"/>
          <a:endParaRPr lang="es-ES" sz="1200" b="0" dirty="0">
            <a:effectLst/>
          </a:endParaRPr>
        </a:p>
      </dgm:t>
    </dgm:pt>
    <dgm:pt modelId="{E15F5567-BD33-44D2-A399-A0EE5FC816E7}" type="parTrans" cxnId="{9EDF0CBA-1407-4968-A4BF-A12A8B0CC53C}">
      <dgm:prSet/>
      <dgm:spPr/>
      <dgm:t>
        <a:bodyPr/>
        <a:lstStyle/>
        <a:p>
          <a:endParaRPr lang="es-CO"/>
        </a:p>
      </dgm:t>
    </dgm:pt>
    <dgm:pt modelId="{DD6D6699-DB98-4711-B315-77C013219E64}" type="sibTrans" cxnId="{9EDF0CBA-1407-4968-A4BF-A12A8B0CC53C}">
      <dgm:prSet/>
      <dgm:spPr/>
      <dgm:t>
        <a:bodyPr/>
        <a:lstStyle/>
        <a:p>
          <a:endParaRPr lang="es-CO"/>
        </a:p>
      </dgm:t>
    </dgm:pt>
    <dgm:pt modelId="{C3AA0388-9475-4E4B-B86E-4C1A1E273161}">
      <dgm:prSet phldrT="[Texto]" custT="1"/>
      <dgm:spPr/>
      <dgm:t>
        <a:bodyPr/>
        <a:lstStyle/>
        <a:p>
          <a:pPr algn="just"/>
          <a:r>
            <a:rPr lang="es-ES" sz="1200" b="1" baseline="0" dirty="0" smtClean="0">
              <a:effectLst/>
            </a:rPr>
            <a:t>Activos Intangibles: </a:t>
          </a:r>
          <a:r>
            <a:rPr lang="es-ES" sz="1200" b="0" dirty="0" smtClean="0">
              <a:effectLst/>
            </a:rPr>
            <a:t>Incluye definición, medición y reconocimiento, amortización, gastos pagados por anticipado, deterioro, retiros y  revelaciones.</a:t>
          </a:r>
          <a:endParaRPr lang="es-ES" sz="1200" b="0" dirty="0">
            <a:effectLst/>
          </a:endParaRPr>
        </a:p>
      </dgm:t>
    </dgm:pt>
    <dgm:pt modelId="{40305207-1952-4B3E-84F1-44777FBAE3B7}" type="parTrans" cxnId="{880E22D5-9D71-4D08-A42C-E1AB7866EFA5}">
      <dgm:prSet/>
      <dgm:spPr/>
      <dgm:t>
        <a:bodyPr/>
        <a:lstStyle/>
        <a:p>
          <a:endParaRPr lang="es-CO"/>
        </a:p>
      </dgm:t>
    </dgm:pt>
    <dgm:pt modelId="{1DDDC2D0-968E-4D42-AC64-D43B86159122}" type="sibTrans" cxnId="{880E22D5-9D71-4D08-A42C-E1AB7866EFA5}">
      <dgm:prSet/>
      <dgm:spPr/>
      <dgm:t>
        <a:bodyPr/>
        <a:lstStyle/>
        <a:p>
          <a:endParaRPr lang="es-CO"/>
        </a:p>
      </dgm:t>
    </dgm:pt>
    <dgm:pt modelId="{75A28C88-1713-4845-9996-8374D6DFCD2C}">
      <dgm:prSet custT="1"/>
      <dgm:spPr/>
      <dgm:t>
        <a:bodyPr/>
        <a:lstStyle/>
        <a:p>
          <a:pPr algn="just"/>
          <a:r>
            <a:rPr lang="es-ES" sz="1050" b="1" baseline="0" dirty="0" smtClean="0">
              <a:effectLst/>
            </a:rPr>
            <a:t> </a:t>
          </a:r>
          <a:r>
            <a:rPr lang="es-ES" sz="1050" b="0" baseline="0" dirty="0" smtClean="0">
              <a:effectLst/>
            </a:rPr>
            <a:t>Se realizan modificaciones en el orden y redacción de la política de acuerdo a las sugerencias de la Revisoría Fiscal</a:t>
          </a:r>
          <a:endParaRPr lang="es-CO" sz="1050" b="1" baseline="0" dirty="0">
            <a:effectLst/>
          </a:endParaRPr>
        </a:p>
      </dgm:t>
    </dgm:pt>
    <dgm:pt modelId="{82F9F364-679A-486C-91F7-6279F518D0B2}" type="parTrans" cxnId="{9476480C-7034-4818-8BA9-F71664FC79A4}">
      <dgm:prSet/>
      <dgm:spPr/>
      <dgm:t>
        <a:bodyPr/>
        <a:lstStyle/>
        <a:p>
          <a:endParaRPr lang="es-CO"/>
        </a:p>
      </dgm:t>
    </dgm:pt>
    <dgm:pt modelId="{7A7D5F00-4F43-406F-8CE4-9F8ACC105D6F}" type="sibTrans" cxnId="{9476480C-7034-4818-8BA9-F71664FC79A4}">
      <dgm:prSet/>
      <dgm:spPr/>
      <dgm:t>
        <a:bodyPr/>
        <a:lstStyle/>
        <a:p>
          <a:endParaRPr lang="es-CO"/>
        </a:p>
      </dgm:t>
    </dgm:pt>
    <dgm:pt modelId="{AE8B8D6A-6694-40E0-B419-8174C115E4ED}">
      <dgm:prSet custT="1"/>
      <dgm:spPr/>
      <dgm:t>
        <a:bodyPr/>
        <a:lstStyle/>
        <a:p>
          <a:pPr algn="just"/>
          <a:r>
            <a:rPr lang="es-CO" sz="1050" b="1" baseline="0" dirty="0" smtClean="0">
              <a:effectLst/>
            </a:rPr>
            <a:t>En fase de investigación se aclara que: </a:t>
          </a:r>
          <a:r>
            <a:rPr lang="es-CO" sz="1050" b="0" baseline="0" dirty="0" smtClean="0">
              <a:effectLst/>
            </a:rPr>
            <a:t>comprende las etapas de inicio y planeación </a:t>
          </a:r>
          <a:r>
            <a:rPr lang="es-CO" sz="1050" b="1" baseline="0" dirty="0" smtClean="0">
              <a:effectLst/>
            </a:rPr>
            <a:t>(Registro contable al gasto</a:t>
          </a:r>
          <a:r>
            <a:rPr lang="es-CO" sz="1050" b="0" baseline="0" dirty="0" smtClean="0">
              <a:effectLst/>
            </a:rPr>
            <a:t>)</a:t>
          </a:r>
          <a:endParaRPr lang="es-CO" sz="1050" b="0" baseline="0" dirty="0">
            <a:effectLst/>
          </a:endParaRPr>
        </a:p>
      </dgm:t>
    </dgm:pt>
    <dgm:pt modelId="{1198FC18-C4C1-4B5F-9F27-64C5116BD5D9}" type="parTrans" cxnId="{38BBCCB1-1EF4-481A-AF7B-F8A85534E8C8}">
      <dgm:prSet/>
      <dgm:spPr/>
      <dgm:t>
        <a:bodyPr/>
        <a:lstStyle/>
        <a:p>
          <a:endParaRPr lang="es-CO"/>
        </a:p>
      </dgm:t>
    </dgm:pt>
    <dgm:pt modelId="{BE0895EA-4F2F-4FCC-96C5-882C99ECF606}" type="sibTrans" cxnId="{38BBCCB1-1EF4-481A-AF7B-F8A85534E8C8}">
      <dgm:prSet/>
      <dgm:spPr/>
      <dgm:t>
        <a:bodyPr/>
        <a:lstStyle/>
        <a:p>
          <a:endParaRPr lang="es-CO"/>
        </a:p>
      </dgm:t>
    </dgm:pt>
    <dgm:pt modelId="{3010F7F0-C11B-47A2-B2F2-0911740749A1}">
      <dgm:prSet custT="1"/>
      <dgm:spPr/>
      <dgm:t>
        <a:bodyPr/>
        <a:lstStyle/>
        <a:p>
          <a:pPr algn="just"/>
          <a:endParaRPr lang="es-CO" sz="1050" b="1" baseline="0" dirty="0">
            <a:effectLst/>
          </a:endParaRPr>
        </a:p>
      </dgm:t>
    </dgm:pt>
    <dgm:pt modelId="{D1C8AED5-F203-406C-8299-EA1EB157DD97}" type="parTrans" cxnId="{793D74E1-7864-4DF6-931D-862D255C777E}">
      <dgm:prSet/>
      <dgm:spPr/>
      <dgm:t>
        <a:bodyPr/>
        <a:lstStyle/>
        <a:p>
          <a:endParaRPr lang="es-CO"/>
        </a:p>
      </dgm:t>
    </dgm:pt>
    <dgm:pt modelId="{603AC92D-963C-47F9-9136-5B8078DD5815}" type="sibTrans" cxnId="{793D74E1-7864-4DF6-931D-862D255C777E}">
      <dgm:prSet/>
      <dgm:spPr/>
      <dgm:t>
        <a:bodyPr/>
        <a:lstStyle/>
        <a:p>
          <a:endParaRPr lang="es-CO"/>
        </a:p>
      </dgm:t>
    </dgm:pt>
    <dgm:pt modelId="{1EE3BC96-DB66-452E-8988-A69E00348BC7}">
      <dgm:prSet custT="1"/>
      <dgm:spPr/>
      <dgm:t>
        <a:bodyPr/>
        <a:lstStyle/>
        <a:p>
          <a:pPr algn="just"/>
          <a:r>
            <a:rPr lang="es-CO" sz="1050" b="1" baseline="0" dirty="0" smtClean="0">
              <a:effectLst/>
            </a:rPr>
            <a:t>En fase de desarrollo se aclara que: </a:t>
          </a:r>
          <a:r>
            <a:rPr lang="es-CO" sz="1050" b="0" baseline="0" dirty="0" smtClean="0">
              <a:effectLst/>
            </a:rPr>
            <a:t>comprende las etapas de ejecución y cierre </a:t>
          </a:r>
          <a:r>
            <a:rPr lang="es-CO" sz="1050" b="1" baseline="0" dirty="0" smtClean="0">
              <a:effectLst/>
            </a:rPr>
            <a:t>(Registro contable al activo intangible) </a:t>
          </a:r>
          <a:endParaRPr lang="es-CO" sz="1050" b="1" baseline="0" dirty="0">
            <a:effectLst/>
          </a:endParaRPr>
        </a:p>
      </dgm:t>
    </dgm:pt>
    <dgm:pt modelId="{CC146AFF-7F08-4A52-8293-6DD845EAABE3}" type="parTrans" cxnId="{568DDC18-CC4E-45E2-9894-B4316418F8EC}">
      <dgm:prSet/>
      <dgm:spPr/>
      <dgm:t>
        <a:bodyPr/>
        <a:lstStyle/>
        <a:p>
          <a:endParaRPr lang="es-CO"/>
        </a:p>
      </dgm:t>
    </dgm:pt>
    <dgm:pt modelId="{0451BF95-AC74-4847-BD02-6FEDC9A82DC7}" type="sibTrans" cxnId="{568DDC18-CC4E-45E2-9894-B4316418F8EC}">
      <dgm:prSet/>
      <dgm:spPr/>
      <dgm:t>
        <a:bodyPr/>
        <a:lstStyle/>
        <a:p>
          <a:endParaRPr lang="es-CO"/>
        </a:p>
      </dgm:t>
    </dgm:pt>
    <dgm:pt modelId="{97CA5C65-8A71-443E-B3A9-47DA4E91D4D9}">
      <dgm:prSet custT="1"/>
      <dgm:spPr/>
      <dgm:t>
        <a:bodyPr/>
        <a:lstStyle/>
        <a:p>
          <a:pPr algn="just"/>
          <a:endParaRPr lang="es-CO" sz="1050" b="1" baseline="0" dirty="0">
            <a:effectLst/>
          </a:endParaRPr>
        </a:p>
      </dgm:t>
    </dgm:pt>
    <dgm:pt modelId="{1B8D2053-8370-4DC8-9DA5-F15591E41021}" type="parTrans" cxnId="{FF9E6C96-BB26-4EB2-98C5-10E43FDB46D6}">
      <dgm:prSet/>
      <dgm:spPr/>
      <dgm:t>
        <a:bodyPr/>
        <a:lstStyle/>
        <a:p>
          <a:endParaRPr lang="es-CO"/>
        </a:p>
      </dgm:t>
    </dgm:pt>
    <dgm:pt modelId="{C0B42C1D-687C-4A9E-B46B-E9F65270418C}" type="sibTrans" cxnId="{FF9E6C96-BB26-4EB2-98C5-10E43FDB46D6}">
      <dgm:prSet/>
      <dgm:spPr/>
      <dgm:t>
        <a:bodyPr/>
        <a:lstStyle/>
        <a:p>
          <a:endParaRPr lang="es-CO"/>
        </a:p>
      </dgm:t>
    </dgm:pt>
    <dgm:pt modelId="{7F33D92F-CE86-4EFF-9D46-1E0E4FF83385}">
      <dgm:prSet custT="1"/>
      <dgm:spPr/>
      <dgm:t>
        <a:bodyPr/>
        <a:lstStyle/>
        <a:p>
          <a:pPr algn="just"/>
          <a:endParaRPr lang="es-CO" sz="1050" b="0" baseline="0" dirty="0">
            <a:effectLst/>
          </a:endParaRPr>
        </a:p>
      </dgm:t>
    </dgm:pt>
    <dgm:pt modelId="{CE6454C8-BC8B-4D60-84C5-CFD384D60A3D}" type="parTrans" cxnId="{3F571882-4016-4D15-88F8-33DFC99C94FA}">
      <dgm:prSet/>
      <dgm:spPr/>
      <dgm:t>
        <a:bodyPr/>
        <a:lstStyle/>
        <a:p>
          <a:endParaRPr lang="es-CO"/>
        </a:p>
      </dgm:t>
    </dgm:pt>
    <dgm:pt modelId="{77C1FC40-5AA1-4D60-829E-4856B9602D3D}" type="sibTrans" cxnId="{3F571882-4016-4D15-88F8-33DFC99C94FA}">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custLinFactNeighborX="670" custLinFactNeighborY="-859">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4462CA6B-0112-4FE3-A01C-49E4912C2429}" srcId="{7D1BAAA3-C237-4B4B-B297-A33B5BD167EE}" destId="{F70015B8-2277-4247-A48D-2B039D83A418}" srcOrd="1" destOrd="0" parTransId="{08F7CC75-F7EC-4A9E-BAEE-BBFA816D8F77}" sibTransId="{C00ECDA6-FBCC-4F8D-9291-7B78C1A9F3D3}"/>
    <dgm:cxn modelId="{8D4736DD-0D9F-447E-9F74-7F7466C5F4F9}" type="presOf" srcId="{1EE3BC96-DB66-452E-8988-A69E00348BC7}" destId="{86B55B77-5B06-4B30-9438-BBCED91CAD12}" srcOrd="0" destOrd="7" presId="urn:microsoft.com/office/officeart/2005/8/layout/process3"/>
    <dgm:cxn modelId="{23058900-6775-495E-995C-A2AF2DFBAA6E}" type="presOf" srcId="{09EDE9FE-8FB9-4EB6-9DF9-67ADD99B993F}" destId="{86B55B77-5B06-4B30-9438-BBCED91CAD12}" srcOrd="0" destOrd="9" presId="urn:microsoft.com/office/officeart/2005/8/layout/process3"/>
    <dgm:cxn modelId="{4120CB30-CC2F-49AD-A3B6-BFCC5C5A1624}" type="presOf" srcId="{4FF2D5D3-F299-477D-A873-54E47D065E3F}" destId="{59C0336E-4050-48DC-9DE1-D7F528374E6E}" srcOrd="1" destOrd="0" presId="urn:microsoft.com/office/officeart/2005/8/layout/process3"/>
    <dgm:cxn modelId="{38BBCCB1-1EF4-481A-AF7B-F8A85534E8C8}" srcId="{F70015B8-2277-4247-A48D-2B039D83A418}" destId="{AE8B8D6A-6694-40E0-B419-8174C115E4ED}" srcOrd="5" destOrd="0" parTransId="{1198FC18-C4C1-4B5F-9F27-64C5116BD5D9}" sibTransId="{BE0895EA-4F2F-4FCC-96C5-882C99ECF606}"/>
    <dgm:cxn modelId="{75BA5273-6187-4456-B90A-E7408D4DA21E}" type="presOf" srcId="{3010F7F0-C11B-47A2-B2F2-0911740749A1}" destId="{86B55B77-5B06-4B30-9438-BBCED91CAD12}" srcOrd="0" destOrd="4" presId="urn:microsoft.com/office/officeart/2005/8/layout/process3"/>
    <dgm:cxn modelId="{3A350FC7-07DA-4325-9E38-2F9C3CE65D60}" type="presOf" srcId="{97CA5C65-8A71-443E-B3A9-47DA4E91D4D9}" destId="{86B55B77-5B06-4B30-9438-BBCED91CAD12}" srcOrd="0" destOrd="2" presId="urn:microsoft.com/office/officeart/2005/8/layout/process3"/>
    <dgm:cxn modelId="{F8182D7D-5B15-4E52-995B-1122A01642BE}" srcId="{F70015B8-2277-4247-A48D-2B039D83A418}" destId="{D988C7C6-8564-4EB5-8265-A807946C07AE}" srcOrd="1" destOrd="0" parTransId="{A2DE93D6-BC2E-4DF7-896C-70F47C581041}" sibTransId="{A94758DB-9BDD-4605-ACB4-3003EAA7127C}"/>
    <dgm:cxn modelId="{91E57714-F0CC-405E-8C18-866A9D8956CA}" type="presOf" srcId="{AFE1E160-FEFF-4553-BD17-0F0EF1663552}" destId="{86B55B77-5B06-4B30-9438-BBCED91CAD12}" srcOrd="0" destOrd="8" presId="urn:microsoft.com/office/officeart/2005/8/layout/process3"/>
    <dgm:cxn modelId="{8230996D-1466-42DA-9E26-527639844143}" type="presOf" srcId="{49E8A3FE-D021-42D2-AF6B-E580485FF198}" destId="{B884C074-293D-44EB-AB90-D22F03738B85}" srcOrd="0" destOrd="0" presId="urn:microsoft.com/office/officeart/2005/8/layout/process3"/>
    <dgm:cxn modelId="{9C8B5B1E-5CCF-4CF1-A70D-30E937C994DE}" type="presOf" srcId="{4FF2D5D3-F299-477D-A873-54E47D065E3F}" destId="{AFA6B73C-61A1-49C7-AE96-D7356A39C00E}" srcOrd="0" destOrd="0" presId="urn:microsoft.com/office/officeart/2005/8/layout/process3"/>
    <dgm:cxn modelId="{DFFBAE14-11BB-4C26-8C88-E595810FBEFD}" srcId="{4FF2D5D3-F299-477D-A873-54E47D065E3F}" destId="{3EDB9D6F-FD16-4231-87C3-6FFCCDAD06D5}" srcOrd="0" destOrd="0" parTransId="{38FC9025-9BBA-4FE4-894C-CDAB82B1BFAD}" sibTransId="{A3691C96-8C79-48A4-A0D2-CE1BCABB7900}"/>
    <dgm:cxn modelId="{EA027376-B8C2-4707-92C2-C7F04CF70903}" type="presOf" srcId="{75A28C88-1713-4845-9996-8374D6DFCD2C}" destId="{86B55B77-5B06-4B30-9438-BBCED91CAD12}" srcOrd="0" destOrd="3" presId="urn:microsoft.com/office/officeart/2005/8/layout/process3"/>
    <dgm:cxn modelId="{857EBD0A-1E15-4462-811D-9DF7896B0C04}" type="presOf" srcId="{7F33D92F-CE86-4EFF-9D46-1E0E4FF83385}" destId="{86B55B77-5B06-4B30-9438-BBCED91CAD12}" srcOrd="0" destOrd="6" presId="urn:microsoft.com/office/officeart/2005/8/layout/process3"/>
    <dgm:cxn modelId="{9476480C-7034-4818-8BA9-F71664FC79A4}" srcId="{F70015B8-2277-4247-A48D-2B039D83A418}" destId="{75A28C88-1713-4845-9996-8374D6DFCD2C}" srcOrd="3" destOrd="0" parTransId="{82F9F364-679A-486C-91F7-6279F518D0B2}" sibTransId="{7A7D5F00-4F43-406F-8CE4-9F8ACC105D6F}"/>
    <dgm:cxn modelId="{AD997AF6-B6EE-4CA3-A471-76A6A398E36A}" srcId="{F70015B8-2277-4247-A48D-2B039D83A418}" destId="{AFE1E160-FEFF-4553-BD17-0F0EF1663552}" srcOrd="8" destOrd="0" parTransId="{C79FBEC0-770A-4C8F-9332-AC3E3FA55315}" sibTransId="{128B46C4-EE77-43E0-8A9E-8C4A73F6ACEE}"/>
    <dgm:cxn modelId="{7E7E87A1-3204-4DA2-A05E-7B55A8F35967}" type="presOf" srcId="{F70015B8-2277-4247-A48D-2B039D83A418}" destId="{8F5EDF53-71F9-4897-93F3-119E615C1E3C}" srcOrd="1" destOrd="0" presId="urn:microsoft.com/office/officeart/2005/8/layout/process3"/>
    <dgm:cxn modelId="{793D74E1-7864-4DF6-931D-862D255C777E}" srcId="{F70015B8-2277-4247-A48D-2B039D83A418}" destId="{3010F7F0-C11B-47A2-B2F2-0911740749A1}" srcOrd="4" destOrd="0" parTransId="{D1C8AED5-F203-406C-8299-EA1EB157DD97}" sibTransId="{603AC92D-963C-47F9-9136-5B8078DD5815}"/>
    <dgm:cxn modelId="{75076291-D9AA-4775-A72B-CB80238FAC73}" type="presOf" srcId="{7D1BAAA3-C237-4B4B-B297-A33B5BD167EE}" destId="{13340F21-79D2-4299-BF60-625F268FA694}" srcOrd="0" destOrd="0" presId="urn:microsoft.com/office/officeart/2005/8/layout/process3"/>
    <dgm:cxn modelId="{3F571882-4016-4D15-88F8-33DFC99C94FA}" srcId="{F70015B8-2277-4247-A48D-2B039D83A418}" destId="{7F33D92F-CE86-4EFF-9D46-1E0E4FF83385}" srcOrd="6" destOrd="0" parTransId="{CE6454C8-BC8B-4D60-84C5-CFD384D60A3D}" sibTransId="{77C1FC40-5AA1-4D60-829E-4856B9602D3D}"/>
    <dgm:cxn modelId="{73D41997-6C80-4CB8-97F2-1093CF1077B6}" type="presOf" srcId="{D988C7C6-8564-4EB5-8265-A807946C07AE}" destId="{86B55B77-5B06-4B30-9438-BBCED91CAD12}" srcOrd="0" destOrd="1" presId="urn:microsoft.com/office/officeart/2005/8/layout/process3"/>
    <dgm:cxn modelId="{B5B86943-A7A8-4667-B313-5D2CA2CD2169}" type="presOf" srcId="{F70015B8-2277-4247-A48D-2B039D83A418}" destId="{26116F31-B33D-4DAE-BEBA-EBB83A0CD58A}" srcOrd="0" destOrd="0" presId="urn:microsoft.com/office/officeart/2005/8/layout/process3"/>
    <dgm:cxn modelId="{19F2C075-77D3-4F6E-9756-01CE226A0A49}" type="presOf" srcId="{3EDB9D6F-FD16-4231-87C3-6FFCCDAD06D5}" destId="{E1E9572E-3479-40D3-96A2-A277D9851A18}" srcOrd="0" destOrd="0" presId="urn:microsoft.com/office/officeart/2005/8/layout/process3"/>
    <dgm:cxn modelId="{FF9E6C96-BB26-4EB2-98C5-10E43FDB46D6}" srcId="{F70015B8-2277-4247-A48D-2B039D83A418}" destId="{97CA5C65-8A71-443E-B3A9-47DA4E91D4D9}" srcOrd="2" destOrd="0" parTransId="{1B8D2053-8370-4DC8-9DA5-F15591E41021}" sibTransId="{C0B42C1D-687C-4A9E-B46B-E9F65270418C}"/>
    <dgm:cxn modelId="{93FF0C95-8602-429D-9FF9-BFF0E3AB0190}" type="presOf" srcId="{AE8B8D6A-6694-40E0-B419-8174C115E4ED}" destId="{86B55B77-5B06-4B30-9438-BBCED91CAD12}" srcOrd="0" destOrd="5" presId="urn:microsoft.com/office/officeart/2005/8/layout/process3"/>
    <dgm:cxn modelId="{8295F300-61E2-4ED8-9F5D-0477B2B40F92}" srcId="{F70015B8-2277-4247-A48D-2B039D83A418}" destId="{09EDE9FE-8FB9-4EB6-9DF9-67ADD99B993F}" srcOrd="9" destOrd="0" parTransId="{D94E59C3-41D9-4AB8-86D9-9805D70990E7}" sibTransId="{C4ABC6F8-51FF-4349-8DEB-CA7AB549027D}"/>
    <dgm:cxn modelId="{5CF9C583-82A4-403D-A620-A1C2301FF3DF}" srcId="{F70015B8-2277-4247-A48D-2B039D83A418}" destId="{600B4732-B862-4387-86FA-6AE1B8F46849}" srcOrd="0" destOrd="0" parTransId="{D0DD119F-6597-4B53-B56D-6228C5AF7745}" sibTransId="{62FD243F-8F84-441B-9C9D-EFF939D1D9DB}"/>
    <dgm:cxn modelId="{880E22D5-9D71-4D08-A42C-E1AB7866EFA5}" srcId="{4FF2D5D3-F299-477D-A873-54E47D065E3F}" destId="{C3AA0388-9475-4E4B-B86E-4C1A1E273161}" srcOrd="2" destOrd="0" parTransId="{40305207-1952-4B3E-84F1-44777FBAE3B7}" sibTransId="{1DDDC2D0-968E-4D42-AC64-D43B86159122}"/>
    <dgm:cxn modelId="{9EDF0CBA-1407-4968-A4BF-A12A8B0CC53C}" srcId="{4FF2D5D3-F299-477D-A873-54E47D065E3F}" destId="{ED1E9A20-09E2-4493-855A-3F092DB04947}" srcOrd="1" destOrd="0" parTransId="{E15F5567-BD33-44D2-A399-A0EE5FC816E7}" sibTransId="{DD6D6699-DB98-4711-B315-77C013219E64}"/>
    <dgm:cxn modelId="{FF2762E7-1079-475A-B926-B77990507828}" type="presOf" srcId="{C3AA0388-9475-4E4B-B86E-4C1A1E273161}" destId="{E1E9572E-3479-40D3-96A2-A277D9851A18}" srcOrd="0" destOrd="2" presId="urn:microsoft.com/office/officeart/2005/8/layout/process3"/>
    <dgm:cxn modelId="{91B33429-A555-4F6B-B861-3D70C62F6E39}" type="presOf" srcId="{600B4732-B862-4387-86FA-6AE1B8F46849}" destId="{86B55B77-5B06-4B30-9438-BBCED91CAD12}" srcOrd="0" destOrd="0" presId="urn:microsoft.com/office/officeart/2005/8/layout/process3"/>
    <dgm:cxn modelId="{0CE3ADBC-5322-44B0-AAFD-5B34A586CA03}" srcId="{7D1BAAA3-C237-4B4B-B297-A33B5BD167EE}" destId="{4FF2D5D3-F299-477D-A873-54E47D065E3F}" srcOrd="0" destOrd="0" parTransId="{8043137A-7ACD-48E1-A603-F0626AEC8797}" sibTransId="{49E8A3FE-D021-42D2-AF6B-E580485FF198}"/>
    <dgm:cxn modelId="{603AE5F4-DE7D-498B-A974-3C4AF004E48B}" type="presOf" srcId="{49E8A3FE-D021-42D2-AF6B-E580485FF198}" destId="{ED1FE8E9-040D-4C4F-827A-8EF8B4235DFF}" srcOrd="1" destOrd="0" presId="urn:microsoft.com/office/officeart/2005/8/layout/process3"/>
    <dgm:cxn modelId="{568DDC18-CC4E-45E2-9894-B4316418F8EC}" srcId="{F70015B8-2277-4247-A48D-2B039D83A418}" destId="{1EE3BC96-DB66-452E-8988-A69E00348BC7}" srcOrd="7" destOrd="0" parTransId="{CC146AFF-7F08-4A52-8293-6DD845EAABE3}" sibTransId="{0451BF95-AC74-4847-BD02-6FEDC9A82DC7}"/>
    <dgm:cxn modelId="{5B77417F-D70D-4D38-8AF9-7365EFAC6B27}" type="presOf" srcId="{ED1E9A20-09E2-4493-855A-3F092DB04947}" destId="{E1E9572E-3479-40D3-96A2-A277D9851A18}" srcOrd="0" destOrd="1" presId="urn:microsoft.com/office/officeart/2005/8/layout/process3"/>
    <dgm:cxn modelId="{C3D6DA15-B73E-459B-B11F-2BAEF5DFEE33}" type="presParOf" srcId="{13340F21-79D2-4299-BF60-625F268FA694}" destId="{1B122128-412B-42E2-814C-64E3A46DEC38}" srcOrd="0" destOrd="0" presId="urn:microsoft.com/office/officeart/2005/8/layout/process3"/>
    <dgm:cxn modelId="{42FF6462-E8A1-482A-9F1F-36891415E827}" type="presParOf" srcId="{1B122128-412B-42E2-814C-64E3A46DEC38}" destId="{AFA6B73C-61A1-49C7-AE96-D7356A39C00E}" srcOrd="0" destOrd="0" presId="urn:microsoft.com/office/officeart/2005/8/layout/process3"/>
    <dgm:cxn modelId="{96BDB73B-4F50-4DFF-8927-97D2D96593F7}" type="presParOf" srcId="{1B122128-412B-42E2-814C-64E3A46DEC38}" destId="{59C0336E-4050-48DC-9DE1-D7F528374E6E}" srcOrd="1" destOrd="0" presId="urn:microsoft.com/office/officeart/2005/8/layout/process3"/>
    <dgm:cxn modelId="{193519A4-25C3-4806-8F9C-5BCC04D86257}" type="presParOf" srcId="{1B122128-412B-42E2-814C-64E3A46DEC38}" destId="{E1E9572E-3479-40D3-96A2-A277D9851A18}" srcOrd="2" destOrd="0" presId="urn:microsoft.com/office/officeart/2005/8/layout/process3"/>
    <dgm:cxn modelId="{6A6CB28B-14FD-44C4-887E-6916BE80A4E5}" type="presParOf" srcId="{13340F21-79D2-4299-BF60-625F268FA694}" destId="{B884C074-293D-44EB-AB90-D22F03738B85}" srcOrd="1" destOrd="0" presId="urn:microsoft.com/office/officeart/2005/8/layout/process3"/>
    <dgm:cxn modelId="{B7ACE6E0-F169-44F5-AC66-BEC0AEB0F4AA}" type="presParOf" srcId="{B884C074-293D-44EB-AB90-D22F03738B85}" destId="{ED1FE8E9-040D-4C4F-827A-8EF8B4235DFF}" srcOrd="0" destOrd="0" presId="urn:microsoft.com/office/officeart/2005/8/layout/process3"/>
    <dgm:cxn modelId="{8BADED89-022C-4E19-B0D5-C6A781B88395}" type="presParOf" srcId="{13340F21-79D2-4299-BF60-625F268FA694}" destId="{300E6306-2F78-436A-8979-79E978A21480}" srcOrd="2" destOrd="0" presId="urn:microsoft.com/office/officeart/2005/8/layout/process3"/>
    <dgm:cxn modelId="{A30814A3-6071-4C76-9442-AF59796DAC8A}" type="presParOf" srcId="{300E6306-2F78-436A-8979-79E978A21480}" destId="{26116F31-B33D-4DAE-BEBA-EBB83A0CD58A}" srcOrd="0" destOrd="0" presId="urn:microsoft.com/office/officeart/2005/8/layout/process3"/>
    <dgm:cxn modelId="{07DD9125-10D1-4FE2-A840-0E06CF636EF3}" type="presParOf" srcId="{300E6306-2F78-436A-8979-79E978A21480}" destId="{8F5EDF53-71F9-4897-93F3-119E615C1E3C}" srcOrd="1" destOrd="0" presId="urn:microsoft.com/office/officeart/2005/8/layout/process3"/>
    <dgm:cxn modelId="{82C919B1-0822-4A14-B7D6-ADDE870D6F17}"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0D7008A-28F4-4908-A424-FAABD14D3197}" type="doc">
      <dgm:prSet loTypeId="urn:microsoft.com/office/officeart/2005/8/layout/hChevron3" loCatId="process" qsTypeId="urn:microsoft.com/office/officeart/2005/8/quickstyle/simple1" qsCatId="simple" csTypeId="urn:microsoft.com/office/officeart/2005/8/colors/accent1_2" csCatId="accent1" phldr="1"/>
      <dgm:spPr/>
    </dgm:pt>
    <dgm:pt modelId="{28530EB4-02DF-40A0-A428-01D4BB3EE20B}">
      <dgm:prSet phldrT="[Texto]" custT="1"/>
      <dgm:spPr/>
      <dgm:t>
        <a:bodyPr/>
        <a:lstStyle/>
        <a:p>
          <a:r>
            <a:rPr lang="es-CO" sz="2000" dirty="0" smtClean="0"/>
            <a:t>Fase de Investigación</a:t>
          </a:r>
        </a:p>
        <a:p>
          <a:r>
            <a:rPr lang="es-CO" sz="2000" dirty="0" smtClean="0"/>
            <a:t>(Inicio y planeación)</a:t>
          </a:r>
          <a:endParaRPr lang="es-CO" sz="2000" dirty="0"/>
        </a:p>
      </dgm:t>
    </dgm:pt>
    <dgm:pt modelId="{7CC5DC17-C529-4273-81F4-54A3F9AD1181}" type="parTrans" cxnId="{0E21D7E7-1D0E-45EA-9D70-0364742812E1}">
      <dgm:prSet/>
      <dgm:spPr/>
      <dgm:t>
        <a:bodyPr/>
        <a:lstStyle/>
        <a:p>
          <a:endParaRPr lang="es-CO"/>
        </a:p>
      </dgm:t>
    </dgm:pt>
    <dgm:pt modelId="{0176FD1E-C584-4174-9349-B25435BBA6C2}" type="sibTrans" cxnId="{0E21D7E7-1D0E-45EA-9D70-0364742812E1}">
      <dgm:prSet/>
      <dgm:spPr/>
      <dgm:t>
        <a:bodyPr/>
        <a:lstStyle/>
        <a:p>
          <a:endParaRPr lang="es-CO"/>
        </a:p>
      </dgm:t>
    </dgm:pt>
    <dgm:pt modelId="{EF58C0D5-022A-4F67-986A-C0497EF86D15}">
      <dgm:prSet phldrT="[Texto]" custT="1"/>
      <dgm:spPr>
        <a:solidFill>
          <a:srgbClr val="92D050"/>
        </a:solidFill>
      </dgm:spPr>
      <dgm:t>
        <a:bodyPr/>
        <a:lstStyle/>
        <a:p>
          <a:r>
            <a:rPr lang="es-CO" sz="2000" dirty="0" smtClean="0"/>
            <a:t>Fase de desarrollo</a:t>
          </a:r>
        </a:p>
        <a:p>
          <a:r>
            <a:rPr lang="es-CO" sz="2000" dirty="0" smtClean="0"/>
            <a:t>(Ejecución y Cierre) </a:t>
          </a:r>
        </a:p>
      </dgm:t>
    </dgm:pt>
    <dgm:pt modelId="{7E9D6716-7BCC-4385-9431-5B147A434998}" type="parTrans" cxnId="{60D12FED-51BE-4C20-8960-BBB12A29DC79}">
      <dgm:prSet/>
      <dgm:spPr/>
      <dgm:t>
        <a:bodyPr/>
        <a:lstStyle/>
        <a:p>
          <a:endParaRPr lang="es-CO"/>
        </a:p>
      </dgm:t>
    </dgm:pt>
    <dgm:pt modelId="{5287DA43-A98D-4314-A74F-B20CEC304C90}" type="sibTrans" cxnId="{60D12FED-51BE-4C20-8960-BBB12A29DC79}">
      <dgm:prSet/>
      <dgm:spPr/>
      <dgm:t>
        <a:bodyPr/>
        <a:lstStyle/>
        <a:p>
          <a:endParaRPr lang="es-CO"/>
        </a:p>
      </dgm:t>
    </dgm:pt>
    <dgm:pt modelId="{7A97E348-D0EF-4129-A379-9C0A884FF7C1}" type="pres">
      <dgm:prSet presAssocID="{E0D7008A-28F4-4908-A424-FAABD14D3197}" presName="Name0" presStyleCnt="0">
        <dgm:presLayoutVars>
          <dgm:dir/>
          <dgm:resizeHandles val="exact"/>
        </dgm:presLayoutVars>
      </dgm:prSet>
      <dgm:spPr/>
    </dgm:pt>
    <dgm:pt modelId="{5E06823B-68A4-4830-96B7-F248257790A2}" type="pres">
      <dgm:prSet presAssocID="{28530EB4-02DF-40A0-A428-01D4BB3EE20B}" presName="parTxOnly" presStyleLbl="node1" presStyleIdx="0" presStyleCnt="2" custScaleY="60607" custLinFactNeighborX="-5549" custLinFactNeighborY="-16312">
        <dgm:presLayoutVars>
          <dgm:bulletEnabled val="1"/>
        </dgm:presLayoutVars>
      </dgm:prSet>
      <dgm:spPr/>
      <dgm:t>
        <a:bodyPr/>
        <a:lstStyle/>
        <a:p>
          <a:endParaRPr lang="es-CO"/>
        </a:p>
      </dgm:t>
    </dgm:pt>
    <dgm:pt modelId="{BE9754F6-7847-4D9E-B2D0-19218FE548D1}" type="pres">
      <dgm:prSet presAssocID="{0176FD1E-C584-4174-9349-B25435BBA6C2}" presName="parSpace" presStyleCnt="0"/>
      <dgm:spPr/>
    </dgm:pt>
    <dgm:pt modelId="{64C8B468-C509-47E6-A4F0-D09626E81409}" type="pres">
      <dgm:prSet presAssocID="{EF58C0D5-022A-4F67-986A-C0497EF86D15}" presName="parTxOnly" presStyleLbl="node1" presStyleIdx="1" presStyleCnt="2" custScaleY="60957" custLinFactNeighborX="2529" custLinFactNeighborY="-5048">
        <dgm:presLayoutVars>
          <dgm:bulletEnabled val="1"/>
        </dgm:presLayoutVars>
      </dgm:prSet>
      <dgm:spPr/>
      <dgm:t>
        <a:bodyPr/>
        <a:lstStyle/>
        <a:p>
          <a:endParaRPr lang="es-CO"/>
        </a:p>
      </dgm:t>
    </dgm:pt>
  </dgm:ptLst>
  <dgm:cxnLst>
    <dgm:cxn modelId="{60D12FED-51BE-4C20-8960-BBB12A29DC79}" srcId="{E0D7008A-28F4-4908-A424-FAABD14D3197}" destId="{EF58C0D5-022A-4F67-986A-C0497EF86D15}" srcOrd="1" destOrd="0" parTransId="{7E9D6716-7BCC-4385-9431-5B147A434998}" sibTransId="{5287DA43-A98D-4314-A74F-B20CEC304C90}"/>
    <dgm:cxn modelId="{0E21D7E7-1D0E-45EA-9D70-0364742812E1}" srcId="{E0D7008A-28F4-4908-A424-FAABD14D3197}" destId="{28530EB4-02DF-40A0-A428-01D4BB3EE20B}" srcOrd="0" destOrd="0" parTransId="{7CC5DC17-C529-4273-81F4-54A3F9AD1181}" sibTransId="{0176FD1E-C584-4174-9349-B25435BBA6C2}"/>
    <dgm:cxn modelId="{6E198F76-3E8A-480D-A3ED-F8A8BD5A7C39}" type="presOf" srcId="{E0D7008A-28F4-4908-A424-FAABD14D3197}" destId="{7A97E348-D0EF-4129-A379-9C0A884FF7C1}" srcOrd="0" destOrd="0" presId="urn:microsoft.com/office/officeart/2005/8/layout/hChevron3"/>
    <dgm:cxn modelId="{13A50E59-BBCD-40BE-BC42-4DE7785BF547}" type="presOf" srcId="{EF58C0D5-022A-4F67-986A-C0497EF86D15}" destId="{64C8B468-C509-47E6-A4F0-D09626E81409}" srcOrd="0" destOrd="0" presId="urn:microsoft.com/office/officeart/2005/8/layout/hChevron3"/>
    <dgm:cxn modelId="{53C9D8AF-96D8-4940-AEC9-B77DD0E18A59}" type="presOf" srcId="{28530EB4-02DF-40A0-A428-01D4BB3EE20B}" destId="{5E06823B-68A4-4830-96B7-F248257790A2}" srcOrd="0" destOrd="0" presId="urn:microsoft.com/office/officeart/2005/8/layout/hChevron3"/>
    <dgm:cxn modelId="{1B4FBBF0-6CE2-46B0-869A-4AF064BF0ED5}" type="presParOf" srcId="{7A97E348-D0EF-4129-A379-9C0A884FF7C1}" destId="{5E06823B-68A4-4830-96B7-F248257790A2}" srcOrd="0" destOrd="0" presId="urn:microsoft.com/office/officeart/2005/8/layout/hChevron3"/>
    <dgm:cxn modelId="{F4863891-CC91-44A7-92E8-9A60243C83BD}" type="presParOf" srcId="{7A97E348-D0EF-4129-A379-9C0A884FF7C1}" destId="{BE9754F6-7847-4D9E-B2D0-19218FE548D1}" srcOrd="1" destOrd="0" presId="urn:microsoft.com/office/officeart/2005/8/layout/hChevron3"/>
    <dgm:cxn modelId="{942DAAC9-F0E1-45D8-9B3A-43BA704BFA27}" type="presParOf" srcId="{7A97E348-D0EF-4129-A379-9C0A884FF7C1}" destId="{64C8B468-C509-47E6-A4F0-D09626E81409}" srcOrd="2"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endParaRPr lang="es-ES" sz="12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pPr algn="l"/>
          <a:r>
            <a:rPr lang="es-ES" sz="1200" b="1" baseline="0" dirty="0" smtClean="0">
              <a:effectLst/>
            </a:rPr>
            <a:t>Provisiones :  </a:t>
          </a:r>
          <a:r>
            <a:rPr lang="es-ES" sz="1200" b="0" baseline="0" dirty="0" smtClean="0">
              <a:effectLst/>
            </a:rPr>
            <a:t>Se incluye la definición de activos Contingentes</a:t>
          </a:r>
          <a:r>
            <a:rPr lang="es-ES" sz="1200" b="1" baseline="0" dirty="0" smtClean="0">
              <a:effectLst/>
            </a:rPr>
            <a:t>:</a:t>
          </a:r>
          <a:endParaRPr lang="es-ES" sz="1200" b="1" baseline="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09EDE9FE-8FB9-4EB6-9DF9-67ADD99B993F}">
      <dgm:prSet custT="1"/>
      <dgm:spPr/>
      <dgm:t>
        <a:bodyPr/>
        <a:lstStyle/>
        <a:p>
          <a:pPr algn="just"/>
          <a:endParaRPr lang="es-CO" sz="1100" baseline="0" dirty="0">
            <a:effectLst/>
          </a:endParaRPr>
        </a:p>
      </dgm:t>
    </dgm:pt>
    <dgm:pt modelId="{C4ABC6F8-51FF-4349-8DEB-CA7AB549027D}" type="sibTrans" cxnId="{8295F300-61E2-4ED8-9F5D-0477B2B40F92}">
      <dgm:prSet/>
      <dgm:spPr/>
      <dgm:t>
        <a:bodyPr/>
        <a:lstStyle/>
        <a:p>
          <a:endParaRPr lang="es-CO"/>
        </a:p>
      </dgm:t>
    </dgm:pt>
    <dgm:pt modelId="{D94E59C3-41D9-4AB8-86D9-9805D70990E7}" type="parTrans" cxnId="{8295F300-61E2-4ED8-9F5D-0477B2B40F92}">
      <dgm:prSet/>
      <dgm:spPr/>
      <dgm:t>
        <a:bodyPr/>
        <a:lstStyle/>
        <a:p>
          <a:endParaRPr lang="es-CO"/>
        </a:p>
      </dgm:t>
    </dgm:pt>
    <dgm:pt modelId="{AFE1E160-FEFF-4553-BD17-0F0EF1663552}">
      <dgm:prSet custT="1"/>
      <dgm:spPr/>
      <dgm:t>
        <a:bodyPr/>
        <a:lstStyle/>
        <a:p>
          <a:pPr algn="just"/>
          <a:endParaRPr lang="es-CO" sz="1200" b="0" baseline="0" dirty="0">
            <a:effectLst/>
          </a:endParaRPr>
        </a:p>
      </dgm:t>
    </dgm:pt>
    <dgm:pt modelId="{128B46C4-EE77-43E0-8A9E-8C4A73F6ACEE}" type="sibTrans" cxnId="{AD997AF6-B6EE-4CA3-A471-76A6A398E36A}">
      <dgm:prSet/>
      <dgm:spPr/>
      <dgm:t>
        <a:bodyPr/>
        <a:lstStyle/>
        <a:p>
          <a:endParaRPr lang="es-CO"/>
        </a:p>
      </dgm:t>
    </dgm:pt>
    <dgm:pt modelId="{C79FBEC0-770A-4C8F-9332-AC3E3FA55315}" type="parTrans" cxnId="{AD997AF6-B6EE-4CA3-A471-76A6A398E36A}">
      <dgm:prSet/>
      <dgm:spPr/>
      <dgm:t>
        <a:bodyPr/>
        <a:lstStyle/>
        <a:p>
          <a:endParaRPr lang="es-CO"/>
        </a:p>
      </dgm:t>
    </dgm:pt>
    <dgm:pt modelId="{ED1E9A20-09E2-4493-855A-3F092DB04947}">
      <dgm:prSet phldrT="[Texto]" custT="1"/>
      <dgm:spPr/>
      <dgm:t>
        <a:bodyPr/>
        <a:lstStyle/>
        <a:p>
          <a:pPr algn="just"/>
          <a:endParaRPr lang="es-ES" sz="1200" b="0" dirty="0">
            <a:effectLst/>
          </a:endParaRPr>
        </a:p>
      </dgm:t>
    </dgm:pt>
    <dgm:pt modelId="{E15F5567-BD33-44D2-A399-A0EE5FC816E7}" type="parTrans" cxnId="{9EDF0CBA-1407-4968-A4BF-A12A8B0CC53C}">
      <dgm:prSet/>
      <dgm:spPr/>
      <dgm:t>
        <a:bodyPr/>
        <a:lstStyle/>
        <a:p>
          <a:endParaRPr lang="es-CO"/>
        </a:p>
      </dgm:t>
    </dgm:pt>
    <dgm:pt modelId="{DD6D6699-DB98-4711-B315-77C013219E64}" type="sibTrans" cxnId="{9EDF0CBA-1407-4968-A4BF-A12A8B0CC53C}">
      <dgm:prSet/>
      <dgm:spPr/>
      <dgm:t>
        <a:bodyPr/>
        <a:lstStyle/>
        <a:p>
          <a:endParaRPr lang="es-CO"/>
        </a:p>
      </dgm:t>
    </dgm:pt>
    <dgm:pt modelId="{C3AA0388-9475-4E4B-B86E-4C1A1E273161}">
      <dgm:prSet phldrT="[Texto]" custT="1"/>
      <dgm:spPr/>
      <dgm:t>
        <a:bodyPr/>
        <a:lstStyle/>
        <a:p>
          <a:pPr algn="just"/>
          <a:r>
            <a:rPr lang="es-ES" sz="1200" b="1" baseline="0" dirty="0" smtClean="0">
              <a:effectLst/>
            </a:rPr>
            <a:t>Provisiones: </a:t>
          </a:r>
          <a:r>
            <a:rPr lang="es-ES" sz="1200" b="0" dirty="0" smtClean="0">
              <a:effectLst/>
            </a:rPr>
            <a:t>Incluye definiciones y reconocimiento.</a:t>
          </a:r>
          <a:endParaRPr lang="es-ES" sz="1200" b="0" dirty="0">
            <a:effectLst/>
          </a:endParaRPr>
        </a:p>
      </dgm:t>
    </dgm:pt>
    <dgm:pt modelId="{40305207-1952-4B3E-84F1-44777FBAE3B7}" type="parTrans" cxnId="{880E22D5-9D71-4D08-A42C-E1AB7866EFA5}">
      <dgm:prSet/>
      <dgm:spPr/>
      <dgm:t>
        <a:bodyPr/>
        <a:lstStyle/>
        <a:p>
          <a:endParaRPr lang="es-CO"/>
        </a:p>
      </dgm:t>
    </dgm:pt>
    <dgm:pt modelId="{1DDDC2D0-968E-4D42-AC64-D43B86159122}" type="sibTrans" cxnId="{880E22D5-9D71-4D08-A42C-E1AB7866EFA5}">
      <dgm:prSet/>
      <dgm:spPr/>
      <dgm:t>
        <a:bodyPr/>
        <a:lstStyle/>
        <a:p>
          <a:endParaRPr lang="es-CO"/>
        </a:p>
      </dgm:t>
    </dgm:pt>
    <dgm:pt modelId="{1AC9AB1E-7953-4EC1-86C9-B33E0F0E45E3}">
      <dgm:prSet phldrT="[Texto]" custT="1"/>
      <dgm:spPr/>
      <dgm:t>
        <a:bodyPr/>
        <a:lstStyle/>
        <a:p>
          <a:pPr algn="l"/>
          <a:endParaRPr lang="es-ES" sz="1100" dirty="0">
            <a:effectLst/>
          </a:endParaRPr>
        </a:p>
      </dgm:t>
    </dgm:pt>
    <dgm:pt modelId="{9BF61900-55BA-4A68-B25A-9EF498A9FE71}" type="parTrans" cxnId="{D3C0A63F-18E2-47C0-A332-13F9EDA63DEB}">
      <dgm:prSet/>
      <dgm:spPr/>
      <dgm:t>
        <a:bodyPr/>
        <a:lstStyle/>
        <a:p>
          <a:endParaRPr lang="es-CO"/>
        </a:p>
      </dgm:t>
    </dgm:pt>
    <dgm:pt modelId="{7EF9F971-7B66-4A7A-8F63-D6305D36836F}" type="sibTrans" cxnId="{D3C0A63F-18E2-47C0-A332-13F9EDA63DEB}">
      <dgm:prSet/>
      <dgm:spPr/>
      <dgm:t>
        <a:bodyPr/>
        <a:lstStyle/>
        <a:p>
          <a:endParaRPr lang="es-CO"/>
        </a:p>
      </dgm:t>
    </dgm:pt>
    <dgm:pt modelId="{B2D45A92-29DC-4FC5-9F4A-39BC2F0549B6}">
      <dgm:prSet phldrT="[Texto]" custT="1"/>
      <dgm:spPr/>
      <dgm:t>
        <a:bodyPr/>
        <a:lstStyle/>
        <a:p>
          <a:pPr algn="l"/>
          <a:endParaRPr lang="es-ES" sz="1100" dirty="0">
            <a:effectLst/>
          </a:endParaRPr>
        </a:p>
      </dgm:t>
    </dgm:pt>
    <dgm:pt modelId="{98AF1E78-DD26-4290-9279-DF4BACDAC3BA}" type="parTrans" cxnId="{2E4D28B2-634F-4C15-88EC-1F36DFFBB883}">
      <dgm:prSet/>
      <dgm:spPr/>
      <dgm:t>
        <a:bodyPr/>
        <a:lstStyle/>
        <a:p>
          <a:endParaRPr lang="es-CO"/>
        </a:p>
      </dgm:t>
    </dgm:pt>
    <dgm:pt modelId="{70E76322-1624-4A34-98C8-A712D408FCB9}" type="sibTrans" cxnId="{2E4D28B2-634F-4C15-88EC-1F36DFFBB883}">
      <dgm:prSet/>
      <dgm:spPr/>
      <dgm:t>
        <a:bodyPr/>
        <a:lstStyle/>
        <a:p>
          <a:endParaRPr lang="es-CO"/>
        </a:p>
      </dgm:t>
    </dgm:pt>
    <dgm:pt modelId="{86935C48-FBBD-4030-BACC-21A3E86D4D64}">
      <dgm:prSet phldrT="[Texto]" custT="1"/>
      <dgm:spPr/>
      <dgm:t>
        <a:bodyPr/>
        <a:lstStyle/>
        <a:p>
          <a:pPr algn="just"/>
          <a:r>
            <a:rPr lang="es-ES" sz="1050" b="0" baseline="0" dirty="0" smtClean="0">
              <a:effectLst/>
            </a:rPr>
            <a:t>“</a:t>
          </a:r>
          <a:r>
            <a:rPr lang="es-ES" sz="1200" b="0" baseline="0" dirty="0" smtClean="0">
              <a:effectLst/>
            </a:rPr>
            <a:t>Son activos posibles, surgido a raíz de sucesos pasados, y cuya existencia a de ser confirmada por la ocurrencia, o en caso por no la ocurrencia, de uno o más eventos inciertos en el futuro, que no estén enteramente bajo el control de la entidad. Un activo contingente debe revelarse cuando sea probable la entrada de beneficios económicos por esta causa. Cuando la realización del ingreso sea prácticamente cierta, el activo relacionado no es de carácter contingente, y su reconocimiento en los estados financieros resulta apropiado.</a:t>
          </a:r>
          <a:endParaRPr lang="es-ES" sz="1200" b="0" baseline="0" dirty="0">
            <a:effectLst/>
          </a:endParaRPr>
        </a:p>
      </dgm:t>
    </dgm:pt>
    <dgm:pt modelId="{5D314E5F-E6A7-4E3C-AD71-6FFD7AEBB93D}" type="parTrans" cxnId="{5DC7CDB7-B9AA-4365-8A22-FDC658D120DE}">
      <dgm:prSet/>
      <dgm:spPr/>
      <dgm:t>
        <a:bodyPr/>
        <a:lstStyle/>
        <a:p>
          <a:endParaRPr lang="es-CO"/>
        </a:p>
      </dgm:t>
    </dgm:pt>
    <dgm:pt modelId="{C8691530-EE69-48E0-9DB4-C25FF2B25903}" type="sibTrans" cxnId="{5DC7CDB7-B9AA-4365-8A22-FDC658D120DE}">
      <dgm:prSet/>
      <dgm:spPr/>
      <dgm:t>
        <a:bodyPr/>
        <a:lstStyle/>
        <a:p>
          <a:endParaRPr lang="es-CO"/>
        </a:p>
      </dgm:t>
    </dgm:pt>
    <dgm:pt modelId="{55DA39E1-2A35-4B8A-B7EE-D834ECCCDAA4}">
      <dgm:prSet phldrT="[Texto]" custT="1"/>
      <dgm:spPr/>
      <dgm:t>
        <a:bodyPr/>
        <a:lstStyle/>
        <a:p>
          <a:pPr algn="l"/>
          <a:endParaRPr lang="es-ES" sz="1200" b="1" baseline="0" dirty="0">
            <a:effectLst/>
          </a:endParaRPr>
        </a:p>
      </dgm:t>
    </dgm:pt>
    <dgm:pt modelId="{A4DB081E-3CBA-4C0A-8D58-25EFBAD85A8B}" type="parTrans" cxnId="{56DA69C9-880B-482E-8763-A397DF794638}">
      <dgm:prSet/>
      <dgm:spPr/>
      <dgm:t>
        <a:bodyPr/>
        <a:lstStyle/>
        <a:p>
          <a:endParaRPr lang="es-CO"/>
        </a:p>
      </dgm:t>
    </dgm:pt>
    <dgm:pt modelId="{73E01513-4752-4C2B-9ADC-EEA80D877FFB}" type="sibTrans" cxnId="{56DA69C9-880B-482E-8763-A397DF794638}">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custLinFactNeighborX="670" custLinFactNeighborY="-859">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custLinFactNeighborX="22461" custLinFactNeighborY="-1346"/>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9EDF0CBA-1407-4968-A4BF-A12A8B0CC53C}" srcId="{4FF2D5D3-F299-477D-A873-54E47D065E3F}" destId="{ED1E9A20-09E2-4493-855A-3F092DB04947}" srcOrd="1" destOrd="0" parTransId="{E15F5567-BD33-44D2-A399-A0EE5FC816E7}" sibTransId="{DD6D6699-DB98-4711-B315-77C013219E64}"/>
    <dgm:cxn modelId="{0C6748BE-0AC9-4720-BD64-C99C61D3625B}" type="presOf" srcId="{B2D45A92-29DC-4FC5-9F4A-39BC2F0549B6}" destId="{86B55B77-5B06-4B30-9438-BBCED91CAD12}" srcOrd="0" destOrd="1" presId="urn:microsoft.com/office/officeart/2005/8/layout/process3"/>
    <dgm:cxn modelId="{DEF7280C-CACA-48EF-8064-267EBCE40127}" type="presOf" srcId="{86935C48-FBBD-4030-BACC-21A3E86D4D64}" destId="{86B55B77-5B06-4B30-9438-BBCED91CAD12}" srcOrd="0" destOrd="4" presId="urn:microsoft.com/office/officeart/2005/8/layout/process3"/>
    <dgm:cxn modelId="{5DC7CDB7-B9AA-4365-8A22-FDC658D120DE}" srcId="{F70015B8-2277-4247-A48D-2B039D83A418}" destId="{86935C48-FBBD-4030-BACC-21A3E86D4D64}" srcOrd="4" destOrd="0" parTransId="{5D314E5F-E6A7-4E3C-AD71-6FFD7AEBB93D}" sibTransId="{C8691530-EE69-48E0-9DB4-C25FF2B25903}"/>
    <dgm:cxn modelId="{0CE3ADBC-5322-44B0-AAFD-5B34A586CA03}" srcId="{7D1BAAA3-C237-4B4B-B297-A33B5BD167EE}" destId="{4FF2D5D3-F299-477D-A873-54E47D065E3F}" srcOrd="0" destOrd="0" parTransId="{8043137A-7ACD-48E1-A603-F0626AEC8797}" sibTransId="{49E8A3FE-D021-42D2-AF6B-E580485FF198}"/>
    <dgm:cxn modelId="{DFFBAE14-11BB-4C26-8C88-E595810FBEFD}" srcId="{4FF2D5D3-F299-477D-A873-54E47D065E3F}" destId="{3EDB9D6F-FD16-4231-87C3-6FFCCDAD06D5}" srcOrd="0" destOrd="0" parTransId="{38FC9025-9BBA-4FE4-894C-CDAB82B1BFAD}" sibTransId="{A3691C96-8C79-48A4-A0D2-CE1BCABB7900}"/>
    <dgm:cxn modelId="{5E925380-EA5B-4C01-800A-8FDD7725A4DE}" type="presOf" srcId="{4FF2D5D3-F299-477D-A873-54E47D065E3F}" destId="{AFA6B73C-61A1-49C7-AE96-D7356A39C00E}" srcOrd="0" destOrd="0" presId="urn:microsoft.com/office/officeart/2005/8/layout/process3"/>
    <dgm:cxn modelId="{BFA4ED74-71F6-4556-981C-B9EC15FD157B}" type="presOf" srcId="{4FF2D5D3-F299-477D-A873-54E47D065E3F}" destId="{59C0336E-4050-48DC-9DE1-D7F528374E6E}" srcOrd="1" destOrd="0" presId="urn:microsoft.com/office/officeart/2005/8/layout/process3"/>
    <dgm:cxn modelId="{111B5DFA-BB89-4428-B073-CCFA51C2D3BD}" type="presOf" srcId="{3EDB9D6F-FD16-4231-87C3-6FFCCDAD06D5}" destId="{E1E9572E-3479-40D3-96A2-A277D9851A18}" srcOrd="0" destOrd="0" presId="urn:microsoft.com/office/officeart/2005/8/layout/process3"/>
    <dgm:cxn modelId="{A88E7E47-E77A-4DBE-B02A-9511D4BC5472}" type="presOf" srcId="{1AC9AB1E-7953-4EC1-86C9-B33E0F0E45E3}" destId="{86B55B77-5B06-4B30-9438-BBCED91CAD12}" srcOrd="0" destOrd="0" presId="urn:microsoft.com/office/officeart/2005/8/layout/process3"/>
    <dgm:cxn modelId="{8295F300-61E2-4ED8-9F5D-0477B2B40F92}" srcId="{F70015B8-2277-4247-A48D-2B039D83A418}" destId="{09EDE9FE-8FB9-4EB6-9DF9-67ADD99B993F}" srcOrd="6" destOrd="0" parTransId="{D94E59C3-41D9-4AB8-86D9-9805D70990E7}" sibTransId="{C4ABC6F8-51FF-4349-8DEB-CA7AB549027D}"/>
    <dgm:cxn modelId="{0ED53CEF-E6B4-41CB-8295-23C2DD105C77}" type="presOf" srcId="{09EDE9FE-8FB9-4EB6-9DF9-67ADD99B993F}" destId="{86B55B77-5B06-4B30-9438-BBCED91CAD12}" srcOrd="0" destOrd="6" presId="urn:microsoft.com/office/officeart/2005/8/layout/process3"/>
    <dgm:cxn modelId="{AD997AF6-B6EE-4CA3-A471-76A6A398E36A}" srcId="{F70015B8-2277-4247-A48D-2B039D83A418}" destId="{AFE1E160-FEFF-4553-BD17-0F0EF1663552}" srcOrd="5" destOrd="0" parTransId="{C79FBEC0-770A-4C8F-9332-AC3E3FA55315}" sibTransId="{128B46C4-EE77-43E0-8A9E-8C4A73F6ACEE}"/>
    <dgm:cxn modelId="{4462CA6B-0112-4FE3-A01C-49E4912C2429}" srcId="{7D1BAAA3-C237-4B4B-B297-A33B5BD167EE}" destId="{F70015B8-2277-4247-A48D-2B039D83A418}" srcOrd="1" destOrd="0" parTransId="{08F7CC75-F7EC-4A9E-BAEE-BBFA816D8F77}" sibTransId="{C00ECDA6-FBCC-4F8D-9291-7B78C1A9F3D3}"/>
    <dgm:cxn modelId="{CC5B5A78-C7C5-44E9-B288-E768C17FCE93}" type="presOf" srcId="{7D1BAAA3-C237-4B4B-B297-A33B5BD167EE}" destId="{13340F21-79D2-4299-BF60-625F268FA694}" srcOrd="0" destOrd="0" presId="urn:microsoft.com/office/officeart/2005/8/layout/process3"/>
    <dgm:cxn modelId="{5CF9C583-82A4-403D-A620-A1C2301FF3DF}" srcId="{F70015B8-2277-4247-A48D-2B039D83A418}" destId="{600B4732-B862-4387-86FA-6AE1B8F46849}" srcOrd="2" destOrd="0" parTransId="{D0DD119F-6597-4B53-B56D-6228C5AF7745}" sibTransId="{62FD243F-8F84-441B-9C9D-EFF939D1D9DB}"/>
    <dgm:cxn modelId="{E30C81FC-CC28-4221-A9FA-785EF77E8510}" type="presOf" srcId="{49E8A3FE-D021-42D2-AF6B-E580485FF198}" destId="{ED1FE8E9-040D-4C4F-827A-8EF8B4235DFF}" srcOrd="1" destOrd="0" presId="urn:microsoft.com/office/officeart/2005/8/layout/process3"/>
    <dgm:cxn modelId="{FEDFCF2B-C4DE-4D06-BF30-35EDCD47888E}" type="presOf" srcId="{ED1E9A20-09E2-4493-855A-3F092DB04947}" destId="{E1E9572E-3479-40D3-96A2-A277D9851A18}" srcOrd="0" destOrd="1" presId="urn:microsoft.com/office/officeart/2005/8/layout/process3"/>
    <dgm:cxn modelId="{92166B9E-87D3-40C3-9286-BA590DF7D386}" type="presOf" srcId="{55DA39E1-2A35-4B8A-B7EE-D834ECCCDAA4}" destId="{86B55B77-5B06-4B30-9438-BBCED91CAD12}" srcOrd="0" destOrd="3" presId="urn:microsoft.com/office/officeart/2005/8/layout/process3"/>
    <dgm:cxn modelId="{D3C0A63F-18E2-47C0-A332-13F9EDA63DEB}" srcId="{F70015B8-2277-4247-A48D-2B039D83A418}" destId="{1AC9AB1E-7953-4EC1-86C9-B33E0F0E45E3}" srcOrd="0" destOrd="0" parTransId="{9BF61900-55BA-4A68-B25A-9EF498A9FE71}" sibTransId="{7EF9F971-7B66-4A7A-8F63-D6305D36836F}"/>
    <dgm:cxn modelId="{880E22D5-9D71-4D08-A42C-E1AB7866EFA5}" srcId="{4FF2D5D3-F299-477D-A873-54E47D065E3F}" destId="{C3AA0388-9475-4E4B-B86E-4C1A1E273161}" srcOrd="2" destOrd="0" parTransId="{40305207-1952-4B3E-84F1-44777FBAE3B7}" sibTransId="{1DDDC2D0-968E-4D42-AC64-D43B86159122}"/>
    <dgm:cxn modelId="{C22EF2EF-18B6-4927-A601-52277A353D68}" type="presOf" srcId="{600B4732-B862-4387-86FA-6AE1B8F46849}" destId="{86B55B77-5B06-4B30-9438-BBCED91CAD12}" srcOrd="0" destOrd="2" presId="urn:microsoft.com/office/officeart/2005/8/layout/process3"/>
    <dgm:cxn modelId="{BD43CF2E-4A7D-40D9-82C2-724EF4FAD1FD}" type="presOf" srcId="{AFE1E160-FEFF-4553-BD17-0F0EF1663552}" destId="{86B55B77-5B06-4B30-9438-BBCED91CAD12}" srcOrd="0" destOrd="5" presId="urn:microsoft.com/office/officeart/2005/8/layout/process3"/>
    <dgm:cxn modelId="{56DA69C9-880B-482E-8763-A397DF794638}" srcId="{F70015B8-2277-4247-A48D-2B039D83A418}" destId="{55DA39E1-2A35-4B8A-B7EE-D834ECCCDAA4}" srcOrd="3" destOrd="0" parTransId="{A4DB081E-3CBA-4C0A-8D58-25EFBAD85A8B}" sibTransId="{73E01513-4752-4C2B-9ADC-EEA80D877FFB}"/>
    <dgm:cxn modelId="{4FAD50BA-9597-47EF-9797-77C90EA5D9AA}" type="presOf" srcId="{F70015B8-2277-4247-A48D-2B039D83A418}" destId="{8F5EDF53-71F9-4897-93F3-119E615C1E3C}" srcOrd="1" destOrd="0" presId="urn:microsoft.com/office/officeart/2005/8/layout/process3"/>
    <dgm:cxn modelId="{2E4D28B2-634F-4C15-88EC-1F36DFFBB883}" srcId="{F70015B8-2277-4247-A48D-2B039D83A418}" destId="{B2D45A92-29DC-4FC5-9F4A-39BC2F0549B6}" srcOrd="1" destOrd="0" parTransId="{98AF1E78-DD26-4290-9279-DF4BACDAC3BA}" sibTransId="{70E76322-1624-4A34-98C8-A712D408FCB9}"/>
    <dgm:cxn modelId="{70418BEA-67EF-4B8D-984A-C0E09552A109}" type="presOf" srcId="{C3AA0388-9475-4E4B-B86E-4C1A1E273161}" destId="{E1E9572E-3479-40D3-96A2-A277D9851A18}" srcOrd="0" destOrd="2" presId="urn:microsoft.com/office/officeart/2005/8/layout/process3"/>
    <dgm:cxn modelId="{C53A5404-3796-48BC-9C3B-99CCCAEE19EB}" type="presOf" srcId="{49E8A3FE-D021-42D2-AF6B-E580485FF198}" destId="{B884C074-293D-44EB-AB90-D22F03738B85}" srcOrd="0" destOrd="0" presId="urn:microsoft.com/office/officeart/2005/8/layout/process3"/>
    <dgm:cxn modelId="{1B65F2F8-8F0F-4FC8-9F75-125F16237546}" type="presOf" srcId="{F70015B8-2277-4247-A48D-2B039D83A418}" destId="{26116F31-B33D-4DAE-BEBA-EBB83A0CD58A}" srcOrd="0" destOrd="0" presId="urn:microsoft.com/office/officeart/2005/8/layout/process3"/>
    <dgm:cxn modelId="{085F540B-01F7-461B-803A-91781480BCF1}" type="presParOf" srcId="{13340F21-79D2-4299-BF60-625F268FA694}" destId="{1B122128-412B-42E2-814C-64E3A46DEC38}" srcOrd="0" destOrd="0" presId="urn:microsoft.com/office/officeart/2005/8/layout/process3"/>
    <dgm:cxn modelId="{DA32DA88-E7C0-4CBA-A47D-BF74D9DAF5CC}" type="presParOf" srcId="{1B122128-412B-42E2-814C-64E3A46DEC38}" destId="{AFA6B73C-61A1-49C7-AE96-D7356A39C00E}" srcOrd="0" destOrd="0" presId="urn:microsoft.com/office/officeart/2005/8/layout/process3"/>
    <dgm:cxn modelId="{02AADCF9-019D-43A2-99FD-CC2E5A1C8029}" type="presParOf" srcId="{1B122128-412B-42E2-814C-64E3A46DEC38}" destId="{59C0336E-4050-48DC-9DE1-D7F528374E6E}" srcOrd="1" destOrd="0" presId="urn:microsoft.com/office/officeart/2005/8/layout/process3"/>
    <dgm:cxn modelId="{1316E92B-0090-41B5-A8E3-7D0A68A220EA}" type="presParOf" srcId="{1B122128-412B-42E2-814C-64E3A46DEC38}" destId="{E1E9572E-3479-40D3-96A2-A277D9851A18}" srcOrd="2" destOrd="0" presId="urn:microsoft.com/office/officeart/2005/8/layout/process3"/>
    <dgm:cxn modelId="{DD4DEE13-6E0A-4F4F-86C5-2058A63562E5}" type="presParOf" srcId="{13340F21-79D2-4299-BF60-625F268FA694}" destId="{B884C074-293D-44EB-AB90-D22F03738B85}" srcOrd="1" destOrd="0" presId="urn:microsoft.com/office/officeart/2005/8/layout/process3"/>
    <dgm:cxn modelId="{EA34FDFB-380D-41D6-8AB8-A99A3E39DEDD}" type="presParOf" srcId="{B884C074-293D-44EB-AB90-D22F03738B85}" destId="{ED1FE8E9-040D-4C4F-827A-8EF8B4235DFF}" srcOrd="0" destOrd="0" presId="urn:microsoft.com/office/officeart/2005/8/layout/process3"/>
    <dgm:cxn modelId="{73FC0CBB-2563-4A05-90A9-D477E0CFED77}" type="presParOf" srcId="{13340F21-79D2-4299-BF60-625F268FA694}" destId="{300E6306-2F78-436A-8979-79E978A21480}" srcOrd="2" destOrd="0" presId="urn:microsoft.com/office/officeart/2005/8/layout/process3"/>
    <dgm:cxn modelId="{C6E4C3C4-A498-4705-8F23-C15A3E076A81}" type="presParOf" srcId="{300E6306-2F78-436A-8979-79E978A21480}" destId="{26116F31-B33D-4DAE-BEBA-EBB83A0CD58A}" srcOrd="0" destOrd="0" presId="urn:microsoft.com/office/officeart/2005/8/layout/process3"/>
    <dgm:cxn modelId="{056ECDB4-06AE-41C8-B92B-928192E70C97}" type="presParOf" srcId="{300E6306-2F78-436A-8979-79E978A21480}" destId="{8F5EDF53-71F9-4897-93F3-119E615C1E3C}" srcOrd="1" destOrd="0" presId="urn:microsoft.com/office/officeart/2005/8/layout/process3"/>
    <dgm:cxn modelId="{F3E16D53-9F31-49E1-980E-76A26158F048}"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endParaRPr lang="es-ES" sz="12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600B4732-B862-4387-86FA-6AE1B8F46849}">
      <dgm:prSet phldrT="[Texto]" custT="1"/>
      <dgm:spPr/>
      <dgm:t>
        <a:bodyPr/>
        <a:lstStyle/>
        <a:p>
          <a:pPr algn="l"/>
          <a:r>
            <a:rPr lang="es-ES" sz="1200" b="1" baseline="0" dirty="0" smtClean="0">
              <a:effectLst/>
            </a:rPr>
            <a:t>Ingresos:  </a:t>
          </a:r>
          <a:r>
            <a:rPr lang="es-ES" sz="1200" b="0" baseline="0" dirty="0" smtClean="0">
              <a:effectLst/>
            </a:rPr>
            <a:t>Se incluye el servicio  por gestor del mercado de gas.</a:t>
          </a:r>
          <a:endParaRPr lang="es-ES" sz="1200" b="1" baseline="0" dirty="0">
            <a:effectLst/>
          </a:endParaRPr>
        </a:p>
      </dgm:t>
    </dgm:pt>
    <dgm:pt modelId="{D0DD119F-6597-4B53-B56D-6228C5AF7745}" type="parTrans" cxnId="{5CF9C583-82A4-403D-A620-A1C2301FF3DF}">
      <dgm:prSet/>
      <dgm:spPr/>
      <dgm:t>
        <a:bodyPr/>
        <a:lstStyle/>
        <a:p>
          <a:endParaRPr lang="es-ES"/>
        </a:p>
      </dgm:t>
    </dgm:pt>
    <dgm:pt modelId="{62FD243F-8F84-441B-9C9D-EFF939D1D9DB}" type="sibTrans" cxnId="{5CF9C583-82A4-403D-A620-A1C2301FF3DF}">
      <dgm:prSet/>
      <dgm:spPr/>
      <dgm:t>
        <a:bodyPr/>
        <a:lstStyle/>
        <a:p>
          <a:endParaRPr lang="es-ES"/>
        </a:p>
      </dgm:t>
    </dgm:pt>
    <dgm:pt modelId="{09EDE9FE-8FB9-4EB6-9DF9-67ADD99B993F}">
      <dgm:prSet custT="1"/>
      <dgm:spPr/>
      <dgm:t>
        <a:bodyPr/>
        <a:lstStyle/>
        <a:p>
          <a:pPr algn="just"/>
          <a:endParaRPr lang="es-CO" sz="1100" baseline="0" dirty="0">
            <a:effectLst/>
          </a:endParaRPr>
        </a:p>
      </dgm:t>
    </dgm:pt>
    <dgm:pt modelId="{C4ABC6F8-51FF-4349-8DEB-CA7AB549027D}" type="sibTrans" cxnId="{8295F300-61E2-4ED8-9F5D-0477B2B40F92}">
      <dgm:prSet/>
      <dgm:spPr/>
      <dgm:t>
        <a:bodyPr/>
        <a:lstStyle/>
        <a:p>
          <a:endParaRPr lang="es-CO"/>
        </a:p>
      </dgm:t>
    </dgm:pt>
    <dgm:pt modelId="{D94E59C3-41D9-4AB8-86D9-9805D70990E7}" type="parTrans" cxnId="{8295F300-61E2-4ED8-9F5D-0477B2B40F92}">
      <dgm:prSet/>
      <dgm:spPr/>
      <dgm:t>
        <a:bodyPr/>
        <a:lstStyle/>
        <a:p>
          <a:endParaRPr lang="es-CO"/>
        </a:p>
      </dgm:t>
    </dgm:pt>
    <dgm:pt modelId="{AFE1E160-FEFF-4553-BD17-0F0EF1663552}">
      <dgm:prSet custT="1"/>
      <dgm:spPr/>
      <dgm:t>
        <a:bodyPr/>
        <a:lstStyle/>
        <a:p>
          <a:pPr algn="just"/>
          <a:endParaRPr lang="es-CO" sz="1200" b="0" baseline="0" dirty="0">
            <a:effectLst/>
          </a:endParaRPr>
        </a:p>
      </dgm:t>
    </dgm:pt>
    <dgm:pt modelId="{128B46C4-EE77-43E0-8A9E-8C4A73F6ACEE}" type="sibTrans" cxnId="{AD997AF6-B6EE-4CA3-A471-76A6A398E36A}">
      <dgm:prSet/>
      <dgm:spPr/>
      <dgm:t>
        <a:bodyPr/>
        <a:lstStyle/>
        <a:p>
          <a:endParaRPr lang="es-CO"/>
        </a:p>
      </dgm:t>
    </dgm:pt>
    <dgm:pt modelId="{C79FBEC0-770A-4C8F-9332-AC3E3FA55315}" type="parTrans" cxnId="{AD997AF6-B6EE-4CA3-A471-76A6A398E36A}">
      <dgm:prSet/>
      <dgm:spPr/>
      <dgm:t>
        <a:bodyPr/>
        <a:lstStyle/>
        <a:p>
          <a:endParaRPr lang="es-CO"/>
        </a:p>
      </dgm:t>
    </dgm:pt>
    <dgm:pt modelId="{ED1E9A20-09E2-4493-855A-3F092DB04947}">
      <dgm:prSet phldrT="[Texto]" custT="1"/>
      <dgm:spPr/>
      <dgm:t>
        <a:bodyPr/>
        <a:lstStyle/>
        <a:p>
          <a:pPr algn="just"/>
          <a:endParaRPr lang="es-ES" sz="1200" b="0" dirty="0">
            <a:effectLst/>
          </a:endParaRPr>
        </a:p>
      </dgm:t>
    </dgm:pt>
    <dgm:pt modelId="{E15F5567-BD33-44D2-A399-A0EE5FC816E7}" type="parTrans" cxnId="{9EDF0CBA-1407-4968-A4BF-A12A8B0CC53C}">
      <dgm:prSet/>
      <dgm:spPr/>
      <dgm:t>
        <a:bodyPr/>
        <a:lstStyle/>
        <a:p>
          <a:endParaRPr lang="es-CO"/>
        </a:p>
      </dgm:t>
    </dgm:pt>
    <dgm:pt modelId="{DD6D6699-DB98-4711-B315-77C013219E64}" type="sibTrans" cxnId="{9EDF0CBA-1407-4968-A4BF-A12A8B0CC53C}">
      <dgm:prSet/>
      <dgm:spPr/>
      <dgm:t>
        <a:bodyPr/>
        <a:lstStyle/>
        <a:p>
          <a:endParaRPr lang="es-CO"/>
        </a:p>
      </dgm:t>
    </dgm:pt>
    <dgm:pt modelId="{C3AA0388-9475-4E4B-B86E-4C1A1E273161}">
      <dgm:prSet phldrT="[Texto]" custT="1"/>
      <dgm:spPr/>
      <dgm:t>
        <a:bodyPr/>
        <a:lstStyle/>
        <a:p>
          <a:pPr algn="just"/>
          <a:r>
            <a:rPr lang="es-ES" sz="1200" b="1" baseline="0" dirty="0" smtClean="0">
              <a:effectLst/>
            </a:rPr>
            <a:t>Ingresos: </a:t>
          </a:r>
          <a:r>
            <a:rPr lang="es-ES" sz="1200" b="0" dirty="0" smtClean="0">
              <a:effectLst/>
            </a:rPr>
            <a:t>Incluye definición, reconocimiento, grado de realización, medición y revelaciones</a:t>
          </a:r>
          <a:endParaRPr lang="es-ES" sz="1200" b="0" dirty="0">
            <a:effectLst/>
          </a:endParaRPr>
        </a:p>
      </dgm:t>
    </dgm:pt>
    <dgm:pt modelId="{40305207-1952-4B3E-84F1-44777FBAE3B7}" type="parTrans" cxnId="{880E22D5-9D71-4D08-A42C-E1AB7866EFA5}">
      <dgm:prSet/>
      <dgm:spPr/>
      <dgm:t>
        <a:bodyPr/>
        <a:lstStyle/>
        <a:p>
          <a:endParaRPr lang="es-CO"/>
        </a:p>
      </dgm:t>
    </dgm:pt>
    <dgm:pt modelId="{1DDDC2D0-968E-4D42-AC64-D43B86159122}" type="sibTrans" cxnId="{880E22D5-9D71-4D08-A42C-E1AB7866EFA5}">
      <dgm:prSet/>
      <dgm:spPr/>
      <dgm:t>
        <a:bodyPr/>
        <a:lstStyle/>
        <a:p>
          <a:endParaRPr lang="es-CO"/>
        </a:p>
      </dgm:t>
    </dgm:pt>
    <dgm:pt modelId="{1AC9AB1E-7953-4EC1-86C9-B33E0F0E45E3}">
      <dgm:prSet phldrT="[Texto]" custT="1"/>
      <dgm:spPr/>
      <dgm:t>
        <a:bodyPr/>
        <a:lstStyle/>
        <a:p>
          <a:pPr algn="l"/>
          <a:endParaRPr lang="es-ES" sz="1100" dirty="0">
            <a:effectLst/>
          </a:endParaRPr>
        </a:p>
      </dgm:t>
    </dgm:pt>
    <dgm:pt modelId="{9BF61900-55BA-4A68-B25A-9EF498A9FE71}" type="parTrans" cxnId="{D3C0A63F-18E2-47C0-A332-13F9EDA63DEB}">
      <dgm:prSet/>
      <dgm:spPr/>
      <dgm:t>
        <a:bodyPr/>
        <a:lstStyle/>
        <a:p>
          <a:endParaRPr lang="es-CO"/>
        </a:p>
      </dgm:t>
    </dgm:pt>
    <dgm:pt modelId="{7EF9F971-7B66-4A7A-8F63-D6305D36836F}" type="sibTrans" cxnId="{D3C0A63F-18E2-47C0-A332-13F9EDA63DEB}">
      <dgm:prSet/>
      <dgm:spPr/>
      <dgm:t>
        <a:bodyPr/>
        <a:lstStyle/>
        <a:p>
          <a:endParaRPr lang="es-CO"/>
        </a:p>
      </dgm:t>
    </dgm:pt>
    <dgm:pt modelId="{B2D45A92-29DC-4FC5-9F4A-39BC2F0549B6}">
      <dgm:prSet phldrT="[Texto]" custT="1"/>
      <dgm:spPr/>
      <dgm:t>
        <a:bodyPr/>
        <a:lstStyle/>
        <a:p>
          <a:pPr algn="l"/>
          <a:endParaRPr lang="es-ES" sz="1100" dirty="0">
            <a:effectLst/>
          </a:endParaRPr>
        </a:p>
      </dgm:t>
    </dgm:pt>
    <dgm:pt modelId="{98AF1E78-DD26-4290-9279-DF4BACDAC3BA}" type="parTrans" cxnId="{2E4D28B2-634F-4C15-88EC-1F36DFFBB883}">
      <dgm:prSet/>
      <dgm:spPr/>
      <dgm:t>
        <a:bodyPr/>
        <a:lstStyle/>
        <a:p>
          <a:endParaRPr lang="es-CO"/>
        </a:p>
      </dgm:t>
    </dgm:pt>
    <dgm:pt modelId="{70E76322-1624-4A34-98C8-A712D408FCB9}" type="sibTrans" cxnId="{2E4D28B2-634F-4C15-88EC-1F36DFFBB883}">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custLinFactNeighborX="670" custLinFactNeighborY="-859">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9EDF0CBA-1407-4968-A4BF-A12A8B0CC53C}" srcId="{4FF2D5D3-F299-477D-A873-54E47D065E3F}" destId="{ED1E9A20-09E2-4493-855A-3F092DB04947}" srcOrd="1" destOrd="0" parTransId="{E15F5567-BD33-44D2-A399-A0EE5FC816E7}" sibTransId="{DD6D6699-DB98-4711-B315-77C013219E64}"/>
    <dgm:cxn modelId="{F8304042-892B-4837-892B-229F828D2B4A}" type="presOf" srcId="{C3AA0388-9475-4E4B-B86E-4C1A1E273161}" destId="{E1E9572E-3479-40D3-96A2-A277D9851A18}" srcOrd="0" destOrd="2" presId="urn:microsoft.com/office/officeart/2005/8/layout/process3"/>
    <dgm:cxn modelId="{3D9A3198-08A2-4B80-A5B7-F40156331CF9}" type="presOf" srcId="{F70015B8-2277-4247-A48D-2B039D83A418}" destId="{8F5EDF53-71F9-4897-93F3-119E615C1E3C}" srcOrd="1" destOrd="0" presId="urn:microsoft.com/office/officeart/2005/8/layout/process3"/>
    <dgm:cxn modelId="{0CE3ADBC-5322-44B0-AAFD-5B34A586CA03}" srcId="{7D1BAAA3-C237-4B4B-B297-A33B5BD167EE}" destId="{4FF2D5D3-F299-477D-A873-54E47D065E3F}" srcOrd="0" destOrd="0" parTransId="{8043137A-7ACD-48E1-A603-F0626AEC8797}" sibTransId="{49E8A3FE-D021-42D2-AF6B-E580485FF198}"/>
    <dgm:cxn modelId="{A1E07D66-95BE-441B-9DCE-28167563F48D}" type="presOf" srcId="{AFE1E160-FEFF-4553-BD17-0F0EF1663552}" destId="{86B55B77-5B06-4B30-9438-BBCED91CAD12}" srcOrd="0" destOrd="3" presId="urn:microsoft.com/office/officeart/2005/8/layout/process3"/>
    <dgm:cxn modelId="{DFFBAE14-11BB-4C26-8C88-E595810FBEFD}" srcId="{4FF2D5D3-F299-477D-A873-54E47D065E3F}" destId="{3EDB9D6F-FD16-4231-87C3-6FFCCDAD06D5}" srcOrd="0" destOrd="0" parTransId="{38FC9025-9BBA-4FE4-894C-CDAB82B1BFAD}" sibTransId="{A3691C96-8C79-48A4-A0D2-CE1BCABB7900}"/>
    <dgm:cxn modelId="{DF2901A2-0174-46AD-9CB8-301CEC32F4C2}" type="presOf" srcId="{ED1E9A20-09E2-4493-855A-3F092DB04947}" destId="{E1E9572E-3479-40D3-96A2-A277D9851A18}" srcOrd="0" destOrd="1" presId="urn:microsoft.com/office/officeart/2005/8/layout/process3"/>
    <dgm:cxn modelId="{5DABA142-B748-4980-B39B-97118AC94086}" type="presOf" srcId="{4FF2D5D3-F299-477D-A873-54E47D065E3F}" destId="{59C0336E-4050-48DC-9DE1-D7F528374E6E}" srcOrd="1" destOrd="0" presId="urn:microsoft.com/office/officeart/2005/8/layout/process3"/>
    <dgm:cxn modelId="{94398089-C0BE-4C52-86EF-238CCB1FD956}" type="presOf" srcId="{49E8A3FE-D021-42D2-AF6B-E580485FF198}" destId="{ED1FE8E9-040D-4C4F-827A-8EF8B4235DFF}" srcOrd="1" destOrd="0" presId="urn:microsoft.com/office/officeart/2005/8/layout/process3"/>
    <dgm:cxn modelId="{AF8ABCBF-CC22-4CF9-A053-96B3EA241655}" type="presOf" srcId="{F70015B8-2277-4247-A48D-2B039D83A418}" destId="{26116F31-B33D-4DAE-BEBA-EBB83A0CD58A}" srcOrd="0" destOrd="0" presId="urn:microsoft.com/office/officeart/2005/8/layout/process3"/>
    <dgm:cxn modelId="{8295F300-61E2-4ED8-9F5D-0477B2B40F92}" srcId="{F70015B8-2277-4247-A48D-2B039D83A418}" destId="{09EDE9FE-8FB9-4EB6-9DF9-67ADD99B993F}" srcOrd="4" destOrd="0" parTransId="{D94E59C3-41D9-4AB8-86D9-9805D70990E7}" sibTransId="{C4ABC6F8-51FF-4349-8DEB-CA7AB549027D}"/>
    <dgm:cxn modelId="{4462CA6B-0112-4FE3-A01C-49E4912C2429}" srcId="{7D1BAAA3-C237-4B4B-B297-A33B5BD167EE}" destId="{F70015B8-2277-4247-A48D-2B039D83A418}" srcOrd="1" destOrd="0" parTransId="{08F7CC75-F7EC-4A9E-BAEE-BBFA816D8F77}" sibTransId="{C00ECDA6-FBCC-4F8D-9291-7B78C1A9F3D3}"/>
    <dgm:cxn modelId="{AD997AF6-B6EE-4CA3-A471-76A6A398E36A}" srcId="{F70015B8-2277-4247-A48D-2B039D83A418}" destId="{AFE1E160-FEFF-4553-BD17-0F0EF1663552}" srcOrd="3" destOrd="0" parTransId="{C79FBEC0-770A-4C8F-9332-AC3E3FA55315}" sibTransId="{128B46C4-EE77-43E0-8A9E-8C4A73F6ACEE}"/>
    <dgm:cxn modelId="{5CF9C583-82A4-403D-A620-A1C2301FF3DF}" srcId="{F70015B8-2277-4247-A48D-2B039D83A418}" destId="{600B4732-B862-4387-86FA-6AE1B8F46849}" srcOrd="2" destOrd="0" parTransId="{D0DD119F-6597-4B53-B56D-6228C5AF7745}" sibTransId="{62FD243F-8F84-441B-9C9D-EFF939D1D9DB}"/>
    <dgm:cxn modelId="{E2C530FA-0962-495E-A239-EC2B561E15ED}" type="presOf" srcId="{7D1BAAA3-C237-4B4B-B297-A33B5BD167EE}" destId="{13340F21-79D2-4299-BF60-625F268FA694}" srcOrd="0" destOrd="0" presId="urn:microsoft.com/office/officeart/2005/8/layout/process3"/>
    <dgm:cxn modelId="{2EBE8B5C-8C72-42F0-A8FD-94CA64FBC67F}" type="presOf" srcId="{49E8A3FE-D021-42D2-AF6B-E580485FF198}" destId="{B884C074-293D-44EB-AB90-D22F03738B85}" srcOrd="0" destOrd="0" presId="urn:microsoft.com/office/officeart/2005/8/layout/process3"/>
    <dgm:cxn modelId="{EB697B9A-1E1C-4186-9AFB-2D411EC5DD23}" type="presOf" srcId="{B2D45A92-29DC-4FC5-9F4A-39BC2F0549B6}" destId="{86B55B77-5B06-4B30-9438-BBCED91CAD12}" srcOrd="0" destOrd="1" presId="urn:microsoft.com/office/officeart/2005/8/layout/process3"/>
    <dgm:cxn modelId="{916197BC-5514-4A23-96B2-ACDA3F406250}" type="presOf" srcId="{09EDE9FE-8FB9-4EB6-9DF9-67ADD99B993F}" destId="{86B55B77-5B06-4B30-9438-BBCED91CAD12}" srcOrd="0" destOrd="4" presId="urn:microsoft.com/office/officeart/2005/8/layout/process3"/>
    <dgm:cxn modelId="{D3C0A63F-18E2-47C0-A332-13F9EDA63DEB}" srcId="{F70015B8-2277-4247-A48D-2B039D83A418}" destId="{1AC9AB1E-7953-4EC1-86C9-B33E0F0E45E3}" srcOrd="0" destOrd="0" parTransId="{9BF61900-55BA-4A68-B25A-9EF498A9FE71}" sibTransId="{7EF9F971-7B66-4A7A-8F63-D6305D36836F}"/>
    <dgm:cxn modelId="{14C6C4A9-71AD-4C45-833B-30B9D535648E}" type="presOf" srcId="{1AC9AB1E-7953-4EC1-86C9-B33E0F0E45E3}" destId="{86B55B77-5B06-4B30-9438-BBCED91CAD12}" srcOrd="0" destOrd="0" presId="urn:microsoft.com/office/officeart/2005/8/layout/process3"/>
    <dgm:cxn modelId="{880E22D5-9D71-4D08-A42C-E1AB7866EFA5}" srcId="{4FF2D5D3-F299-477D-A873-54E47D065E3F}" destId="{C3AA0388-9475-4E4B-B86E-4C1A1E273161}" srcOrd="2" destOrd="0" parTransId="{40305207-1952-4B3E-84F1-44777FBAE3B7}" sibTransId="{1DDDC2D0-968E-4D42-AC64-D43B86159122}"/>
    <dgm:cxn modelId="{2D1A4A6F-6A62-4F0A-9BDD-89FD3C8A98D2}" type="presOf" srcId="{600B4732-B862-4387-86FA-6AE1B8F46849}" destId="{86B55B77-5B06-4B30-9438-BBCED91CAD12}" srcOrd="0" destOrd="2" presId="urn:microsoft.com/office/officeart/2005/8/layout/process3"/>
    <dgm:cxn modelId="{180F29ED-034F-4745-8782-395FF6B68DBC}" type="presOf" srcId="{3EDB9D6F-FD16-4231-87C3-6FFCCDAD06D5}" destId="{E1E9572E-3479-40D3-96A2-A277D9851A18}" srcOrd="0" destOrd="0" presId="urn:microsoft.com/office/officeart/2005/8/layout/process3"/>
    <dgm:cxn modelId="{FC66335B-8CDE-4E12-A092-2890F6C6C708}" type="presOf" srcId="{4FF2D5D3-F299-477D-A873-54E47D065E3F}" destId="{AFA6B73C-61A1-49C7-AE96-D7356A39C00E}" srcOrd="0" destOrd="0" presId="urn:microsoft.com/office/officeart/2005/8/layout/process3"/>
    <dgm:cxn modelId="{2E4D28B2-634F-4C15-88EC-1F36DFFBB883}" srcId="{F70015B8-2277-4247-A48D-2B039D83A418}" destId="{B2D45A92-29DC-4FC5-9F4A-39BC2F0549B6}" srcOrd="1" destOrd="0" parTransId="{98AF1E78-DD26-4290-9279-DF4BACDAC3BA}" sibTransId="{70E76322-1624-4A34-98C8-A712D408FCB9}"/>
    <dgm:cxn modelId="{218B2062-8083-41B2-93C1-E3B8BA393CC0}" type="presParOf" srcId="{13340F21-79D2-4299-BF60-625F268FA694}" destId="{1B122128-412B-42E2-814C-64E3A46DEC38}" srcOrd="0" destOrd="0" presId="urn:microsoft.com/office/officeart/2005/8/layout/process3"/>
    <dgm:cxn modelId="{5C3B90B5-FA60-4904-8C93-A2500B11CF74}" type="presParOf" srcId="{1B122128-412B-42E2-814C-64E3A46DEC38}" destId="{AFA6B73C-61A1-49C7-AE96-D7356A39C00E}" srcOrd="0" destOrd="0" presId="urn:microsoft.com/office/officeart/2005/8/layout/process3"/>
    <dgm:cxn modelId="{655B77B7-7A0B-4999-8095-1C712DCEB180}" type="presParOf" srcId="{1B122128-412B-42E2-814C-64E3A46DEC38}" destId="{59C0336E-4050-48DC-9DE1-D7F528374E6E}" srcOrd="1" destOrd="0" presId="urn:microsoft.com/office/officeart/2005/8/layout/process3"/>
    <dgm:cxn modelId="{B48D33FB-9F50-4B8E-8354-65BE27AE70E7}" type="presParOf" srcId="{1B122128-412B-42E2-814C-64E3A46DEC38}" destId="{E1E9572E-3479-40D3-96A2-A277D9851A18}" srcOrd="2" destOrd="0" presId="urn:microsoft.com/office/officeart/2005/8/layout/process3"/>
    <dgm:cxn modelId="{53D9E7EA-0544-46C8-A6DA-32D9A2F75683}" type="presParOf" srcId="{13340F21-79D2-4299-BF60-625F268FA694}" destId="{B884C074-293D-44EB-AB90-D22F03738B85}" srcOrd="1" destOrd="0" presId="urn:microsoft.com/office/officeart/2005/8/layout/process3"/>
    <dgm:cxn modelId="{71BFD668-53B6-44CD-96F5-778DA8FB3935}" type="presParOf" srcId="{B884C074-293D-44EB-AB90-D22F03738B85}" destId="{ED1FE8E9-040D-4C4F-827A-8EF8B4235DFF}" srcOrd="0" destOrd="0" presId="urn:microsoft.com/office/officeart/2005/8/layout/process3"/>
    <dgm:cxn modelId="{726B0AE1-DC4B-4F24-BC50-1240F20E2D2F}" type="presParOf" srcId="{13340F21-79D2-4299-BF60-625F268FA694}" destId="{300E6306-2F78-436A-8979-79E978A21480}" srcOrd="2" destOrd="0" presId="urn:microsoft.com/office/officeart/2005/8/layout/process3"/>
    <dgm:cxn modelId="{0C96CEFB-18C2-43E4-B03A-1504D21090BD}" type="presParOf" srcId="{300E6306-2F78-436A-8979-79E978A21480}" destId="{26116F31-B33D-4DAE-BEBA-EBB83A0CD58A}" srcOrd="0" destOrd="0" presId="urn:microsoft.com/office/officeart/2005/8/layout/process3"/>
    <dgm:cxn modelId="{E969278A-24A2-4375-A6BB-DF040B9EF100}" type="presParOf" srcId="{300E6306-2F78-436A-8979-79E978A21480}" destId="{8F5EDF53-71F9-4897-93F3-119E615C1E3C}" srcOrd="1" destOrd="0" presId="urn:microsoft.com/office/officeart/2005/8/layout/process3"/>
    <dgm:cxn modelId="{BCEB9018-BB0E-4D6C-B9FE-2EEDACD87476}"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s-CO"/>
        </a:p>
      </dgm:t>
    </dgm:pt>
    <dgm:pt modelId="{7A6D2D58-4997-4BD2-A69F-B3263292B88E}">
      <dgm:prSet custT="1"/>
      <dgm:spPr>
        <a:ln>
          <a:solidFill>
            <a:srgbClr val="002060"/>
          </a:solidFill>
        </a:ln>
      </dgm:spPr>
      <dgm:t>
        <a:bodyPr/>
        <a:lstStyle/>
        <a:p>
          <a:pPr algn="just" rtl="0"/>
          <a:r>
            <a:rPr lang="es-MX" sz="1600" dirty="0" smtClean="0">
              <a:solidFill>
                <a:srgbClr val="044990"/>
              </a:solidFill>
            </a:rPr>
            <a:t>Se presenta normalidad en el nivel máximo del </a:t>
          </a:r>
          <a:r>
            <a:rPr lang="es-MX" sz="1600" dirty="0" err="1" smtClean="0">
              <a:solidFill>
                <a:srgbClr val="044990"/>
              </a:solidFill>
            </a:rPr>
            <a:t>VaR</a:t>
          </a:r>
          <a:r>
            <a:rPr lang="es-MX" sz="1600" dirty="0" smtClean="0">
              <a:solidFill>
                <a:srgbClr val="044990"/>
              </a:solidFill>
            </a:rPr>
            <a:t> del portafolio, este límite no debe sobrepasar el 0.60%, a la fecha del presente informe, se encuentra en un nivel de 0.4839%. </a:t>
          </a:r>
          <a:endParaRPr lang="es-CO" sz="1600" dirty="0">
            <a:solidFill>
              <a:srgbClr val="044990"/>
            </a:solidFill>
          </a:endParaRPr>
        </a:p>
      </dgm:t>
    </dgm:pt>
    <dgm:pt modelId="{51D61E1E-900E-4DBA-AE59-45AD0BCD7566}" type="parTrans" cxnId="{D9B1BA57-B9E7-498E-8C57-2EABC2D0FA4B}">
      <dgm:prSet/>
      <dgm:spPr/>
      <dgm:t>
        <a:bodyPr/>
        <a:lstStyle/>
        <a:p>
          <a:endParaRPr lang="es-CO"/>
        </a:p>
      </dgm:t>
    </dgm:pt>
    <dgm:pt modelId="{798D6643-26DD-4B94-968D-99EF88AA21B9}" type="sibTrans" cxnId="{D9B1BA57-B9E7-498E-8C57-2EABC2D0FA4B}">
      <dgm:prSet/>
      <dgm:spPr/>
      <dgm:t>
        <a:bodyPr/>
        <a:lstStyle/>
        <a:p>
          <a:endParaRPr lang="es-CO"/>
        </a:p>
      </dgm:t>
    </dgm:pt>
    <dgm:pt modelId="{FE681391-D223-4251-8A35-00C3DC5D2A37}">
      <dgm:prSet custT="1"/>
      <dgm:spPr>
        <a:ln>
          <a:solidFill>
            <a:srgbClr val="002060"/>
          </a:solidFill>
        </a:ln>
      </dgm:spPr>
      <dgm:t>
        <a:bodyPr/>
        <a:lstStyle/>
        <a:p>
          <a:pPr algn="just" rtl="0"/>
          <a:r>
            <a:rPr lang="es-MX" sz="1600" dirty="0" smtClean="0">
              <a:solidFill>
                <a:srgbClr val="044990"/>
              </a:solidFill>
            </a:rPr>
            <a:t>El </a:t>
          </a:r>
          <a:r>
            <a:rPr lang="es-MX" sz="1600" dirty="0" err="1" smtClean="0">
              <a:solidFill>
                <a:srgbClr val="044990"/>
              </a:solidFill>
            </a:rPr>
            <a:t>VaR</a:t>
          </a:r>
          <a:r>
            <a:rPr lang="es-MX" sz="1600" dirty="0" smtClean="0">
              <a:solidFill>
                <a:srgbClr val="044990"/>
              </a:solidFill>
            </a:rPr>
            <a:t> y la duración del portafolio se encuentran en niveles de $213 millones y 1.5410 años respectivamente. </a:t>
          </a:r>
          <a:endParaRPr lang="es-CO" sz="1600" dirty="0">
            <a:solidFill>
              <a:srgbClr val="044990"/>
            </a:solidFill>
          </a:endParaRPr>
        </a:p>
      </dgm:t>
    </dgm:pt>
    <dgm:pt modelId="{92EA7ABA-42D7-40C0-B2EC-CF87350F5912}" type="parTrans" cxnId="{BCE17E82-F0AE-4CC2-ACA1-486E0F6D5CEE}">
      <dgm:prSet/>
      <dgm:spPr/>
      <dgm:t>
        <a:bodyPr/>
        <a:lstStyle/>
        <a:p>
          <a:endParaRPr lang="es-CO"/>
        </a:p>
      </dgm:t>
    </dgm:pt>
    <dgm:pt modelId="{9E966925-FE5E-4E6A-9FF6-B23EAF6C4B89}" type="sibTrans" cxnId="{BCE17E82-F0AE-4CC2-ACA1-486E0F6D5CEE}">
      <dgm:prSet/>
      <dgm:spPr/>
      <dgm:t>
        <a:bodyPr/>
        <a:lstStyle/>
        <a:p>
          <a:endParaRPr lang="es-CO"/>
        </a:p>
      </dgm:t>
    </dgm:pt>
    <dgm:pt modelId="{D4E51506-45EC-4BDC-A6E9-9B6BCAB71040}">
      <dgm:prSet custT="1"/>
      <dgm:spPr>
        <a:ln>
          <a:solidFill>
            <a:srgbClr val="002060"/>
          </a:solidFill>
        </a:ln>
      </dgm:spPr>
      <dgm:t>
        <a:bodyPr/>
        <a:lstStyle/>
        <a:p>
          <a:pPr rtl="0"/>
          <a:r>
            <a:rPr lang="es-MX" sz="1600" dirty="0" smtClean="0">
              <a:solidFill>
                <a:srgbClr val="044990"/>
              </a:solidFill>
            </a:rPr>
            <a:t>El VaR autorizado se encuentra en niveles de $265 millones.</a:t>
          </a:r>
          <a:endParaRPr lang="es-CO" sz="1600" dirty="0">
            <a:solidFill>
              <a:srgbClr val="044990"/>
            </a:solidFill>
          </a:endParaRPr>
        </a:p>
      </dgm:t>
    </dgm:pt>
    <dgm:pt modelId="{F8110DE2-EB0F-4FCB-8092-1429D0851C3F}" type="parTrans" cxnId="{2173045C-D636-4EE2-B535-0D3193AB7432}">
      <dgm:prSet/>
      <dgm:spPr/>
      <dgm:t>
        <a:bodyPr/>
        <a:lstStyle/>
        <a:p>
          <a:endParaRPr lang="es-CO"/>
        </a:p>
      </dgm:t>
    </dgm:pt>
    <dgm:pt modelId="{C21AF78E-7D68-4628-B44E-FEA642507612}" type="sibTrans" cxnId="{2173045C-D636-4EE2-B535-0D3193AB7432}">
      <dgm:prSet/>
      <dgm:spPr/>
      <dgm:t>
        <a:bodyPr/>
        <a:lstStyle/>
        <a:p>
          <a:endParaRPr lang="es-CO"/>
        </a:p>
      </dgm:t>
    </dgm:pt>
    <dgm:pt modelId="{798D1993-5E99-4317-8458-EBB7F2BCFE4B}" type="pres">
      <dgm:prSet presAssocID="{7F6677C3-A6FF-4125-807A-1BEB20287F09}" presName="linear" presStyleCnt="0">
        <dgm:presLayoutVars>
          <dgm:animLvl val="lvl"/>
          <dgm:resizeHandles val="exact"/>
        </dgm:presLayoutVars>
      </dgm:prSet>
      <dgm:spPr/>
      <dgm:t>
        <a:bodyPr/>
        <a:lstStyle/>
        <a:p>
          <a:endParaRPr lang="es-CO"/>
        </a:p>
      </dgm:t>
    </dgm:pt>
    <dgm:pt modelId="{274D9170-67E3-4F7E-BBA2-D23436F60D11}" type="pres">
      <dgm:prSet presAssocID="{7A6D2D58-4997-4BD2-A69F-B3263292B88E}" presName="parentText" presStyleLbl="node1" presStyleIdx="0" presStyleCnt="3">
        <dgm:presLayoutVars>
          <dgm:chMax val="0"/>
          <dgm:bulletEnabled val="1"/>
        </dgm:presLayoutVars>
      </dgm:prSet>
      <dgm:spPr/>
      <dgm:t>
        <a:bodyPr/>
        <a:lstStyle/>
        <a:p>
          <a:endParaRPr lang="es-CO"/>
        </a:p>
      </dgm:t>
    </dgm:pt>
    <dgm:pt modelId="{6BAA21C4-D455-4662-B2B0-351213DC550C}" type="pres">
      <dgm:prSet presAssocID="{798D6643-26DD-4B94-968D-99EF88AA21B9}" presName="spacer" presStyleCnt="0"/>
      <dgm:spPr/>
      <dgm:t>
        <a:bodyPr/>
        <a:lstStyle/>
        <a:p>
          <a:endParaRPr lang="es-CO"/>
        </a:p>
      </dgm:t>
    </dgm:pt>
    <dgm:pt modelId="{19F66B77-60AF-448A-8CBF-8606F048491C}" type="pres">
      <dgm:prSet presAssocID="{FE681391-D223-4251-8A35-00C3DC5D2A37}" presName="parentText" presStyleLbl="node1" presStyleIdx="1" presStyleCnt="3">
        <dgm:presLayoutVars>
          <dgm:chMax val="0"/>
          <dgm:bulletEnabled val="1"/>
        </dgm:presLayoutVars>
      </dgm:prSet>
      <dgm:spPr/>
      <dgm:t>
        <a:bodyPr/>
        <a:lstStyle/>
        <a:p>
          <a:endParaRPr lang="es-CO"/>
        </a:p>
      </dgm:t>
    </dgm:pt>
    <dgm:pt modelId="{47FE745C-A860-4DE4-A463-EC6F087FB602}" type="pres">
      <dgm:prSet presAssocID="{9E966925-FE5E-4E6A-9FF6-B23EAF6C4B89}" presName="spacer" presStyleCnt="0"/>
      <dgm:spPr/>
      <dgm:t>
        <a:bodyPr/>
        <a:lstStyle/>
        <a:p>
          <a:endParaRPr lang="es-CO"/>
        </a:p>
      </dgm:t>
    </dgm:pt>
    <dgm:pt modelId="{6C391AF5-0307-4FCE-BDA4-7186F99C32EF}" type="pres">
      <dgm:prSet presAssocID="{D4E51506-45EC-4BDC-A6E9-9B6BCAB71040}" presName="parentText" presStyleLbl="node1" presStyleIdx="2" presStyleCnt="3">
        <dgm:presLayoutVars>
          <dgm:chMax val="0"/>
          <dgm:bulletEnabled val="1"/>
        </dgm:presLayoutVars>
      </dgm:prSet>
      <dgm:spPr/>
      <dgm:t>
        <a:bodyPr/>
        <a:lstStyle/>
        <a:p>
          <a:endParaRPr lang="es-CO"/>
        </a:p>
      </dgm:t>
    </dgm:pt>
  </dgm:ptLst>
  <dgm:cxnLst>
    <dgm:cxn modelId="{E4723376-4E8B-4528-B4B5-CE295A67CD6A}" type="presOf" srcId="{7F6677C3-A6FF-4125-807A-1BEB20287F09}" destId="{798D1993-5E99-4317-8458-EBB7F2BCFE4B}" srcOrd="0" destOrd="0" presId="urn:microsoft.com/office/officeart/2005/8/layout/vList2"/>
    <dgm:cxn modelId="{D9B1BA57-B9E7-498E-8C57-2EABC2D0FA4B}" srcId="{7F6677C3-A6FF-4125-807A-1BEB20287F09}" destId="{7A6D2D58-4997-4BD2-A69F-B3263292B88E}" srcOrd="0" destOrd="0" parTransId="{51D61E1E-900E-4DBA-AE59-45AD0BCD7566}" sibTransId="{798D6643-26DD-4B94-968D-99EF88AA21B9}"/>
    <dgm:cxn modelId="{16EA6B55-97F4-4B7E-AE4F-1DA4BF0DFE96}" type="presOf" srcId="{FE681391-D223-4251-8A35-00C3DC5D2A37}" destId="{19F66B77-60AF-448A-8CBF-8606F048491C}" srcOrd="0" destOrd="0" presId="urn:microsoft.com/office/officeart/2005/8/layout/vList2"/>
    <dgm:cxn modelId="{2173045C-D636-4EE2-B535-0D3193AB7432}" srcId="{7F6677C3-A6FF-4125-807A-1BEB20287F09}" destId="{D4E51506-45EC-4BDC-A6E9-9B6BCAB71040}" srcOrd="2" destOrd="0" parTransId="{F8110DE2-EB0F-4FCB-8092-1429D0851C3F}" sibTransId="{C21AF78E-7D68-4628-B44E-FEA642507612}"/>
    <dgm:cxn modelId="{59D85A57-49B4-4CD4-B388-68AC95DF1A3F}" type="presOf" srcId="{7A6D2D58-4997-4BD2-A69F-B3263292B88E}" destId="{274D9170-67E3-4F7E-BBA2-D23436F60D11}" srcOrd="0" destOrd="0" presId="urn:microsoft.com/office/officeart/2005/8/layout/vList2"/>
    <dgm:cxn modelId="{BCE17E82-F0AE-4CC2-ACA1-486E0F6D5CEE}" srcId="{7F6677C3-A6FF-4125-807A-1BEB20287F09}" destId="{FE681391-D223-4251-8A35-00C3DC5D2A37}" srcOrd="1" destOrd="0" parTransId="{92EA7ABA-42D7-40C0-B2EC-CF87350F5912}" sibTransId="{9E966925-FE5E-4E6A-9FF6-B23EAF6C4B89}"/>
    <dgm:cxn modelId="{D4A8E212-11D7-45F0-9E75-91F0D8460D81}" type="presOf" srcId="{D4E51506-45EC-4BDC-A6E9-9B6BCAB71040}" destId="{6C391AF5-0307-4FCE-BDA4-7186F99C32EF}" srcOrd="0" destOrd="0" presId="urn:microsoft.com/office/officeart/2005/8/layout/vList2"/>
    <dgm:cxn modelId="{45F8BE01-A1D9-4D17-AB64-8842EE33F871}" type="presParOf" srcId="{798D1993-5E99-4317-8458-EBB7F2BCFE4B}" destId="{274D9170-67E3-4F7E-BBA2-D23436F60D11}" srcOrd="0" destOrd="0" presId="urn:microsoft.com/office/officeart/2005/8/layout/vList2"/>
    <dgm:cxn modelId="{6DC1256E-962F-431C-87D1-76676B390AB1}" type="presParOf" srcId="{798D1993-5E99-4317-8458-EBB7F2BCFE4B}" destId="{6BAA21C4-D455-4662-B2B0-351213DC550C}" srcOrd="1" destOrd="0" presId="urn:microsoft.com/office/officeart/2005/8/layout/vList2"/>
    <dgm:cxn modelId="{E9DEA9AB-449D-4319-8763-EDDD74CA6747}" type="presParOf" srcId="{798D1993-5E99-4317-8458-EBB7F2BCFE4B}" destId="{19F66B77-60AF-448A-8CBF-8606F048491C}" srcOrd="2" destOrd="0" presId="urn:microsoft.com/office/officeart/2005/8/layout/vList2"/>
    <dgm:cxn modelId="{5A396053-0757-4275-988F-0A26C2532CE6}" type="presParOf" srcId="{798D1993-5E99-4317-8458-EBB7F2BCFE4B}" destId="{47FE745C-A860-4DE4-A463-EC6F087FB602}" srcOrd="3" destOrd="0" presId="urn:microsoft.com/office/officeart/2005/8/layout/vList2"/>
    <dgm:cxn modelId="{950BE657-8BC6-4E74-9633-3320A69D1958}" type="presParOf" srcId="{798D1993-5E99-4317-8458-EBB7F2BCFE4B}" destId="{6C391AF5-0307-4FCE-BDA4-7186F99C32EF}"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2060"/>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endParaRPr lang="es-ES" sz="12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09EDE9FE-8FB9-4EB6-9DF9-67ADD99B993F}">
      <dgm:prSet custT="1"/>
      <dgm:spPr/>
      <dgm:t>
        <a:bodyPr/>
        <a:lstStyle/>
        <a:p>
          <a:pPr algn="just"/>
          <a:r>
            <a:rPr lang="es-CO" sz="1200" b="1" baseline="0" dirty="0" smtClean="0">
              <a:effectLst/>
            </a:rPr>
            <a:t>Revelaciones:</a:t>
          </a:r>
          <a:r>
            <a:rPr lang="es-CO" sz="1200" b="0" baseline="0" dirty="0" smtClean="0">
              <a:effectLst/>
            </a:rPr>
            <a:t> - Total Ingresos operacionales,  activos y pasivos totales de la BMC</a:t>
          </a:r>
          <a:endParaRPr lang="es-CO" sz="1200" b="0" baseline="0" dirty="0">
            <a:effectLst/>
          </a:endParaRPr>
        </a:p>
      </dgm:t>
    </dgm:pt>
    <dgm:pt modelId="{C4ABC6F8-51FF-4349-8DEB-CA7AB549027D}" type="sibTrans" cxnId="{8295F300-61E2-4ED8-9F5D-0477B2B40F92}">
      <dgm:prSet/>
      <dgm:spPr/>
      <dgm:t>
        <a:bodyPr/>
        <a:lstStyle/>
        <a:p>
          <a:endParaRPr lang="es-CO"/>
        </a:p>
      </dgm:t>
    </dgm:pt>
    <dgm:pt modelId="{D94E59C3-41D9-4AB8-86D9-9805D70990E7}" type="parTrans" cxnId="{8295F300-61E2-4ED8-9F5D-0477B2B40F92}">
      <dgm:prSet/>
      <dgm:spPr/>
      <dgm:t>
        <a:bodyPr/>
        <a:lstStyle/>
        <a:p>
          <a:endParaRPr lang="es-CO"/>
        </a:p>
      </dgm:t>
    </dgm:pt>
    <dgm:pt modelId="{AFE1E160-FEFF-4553-BD17-0F0EF1663552}">
      <dgm:prSet custT="1"/>
      <dgm:spPr/>
      <dgm:t>
        <a:bodyPr/>
        <a:lstStyle/>
        <a:p>
          <a:pPr algn="just"/>
          <a:r>
            <a:rPr lang="es-CO" sz="1200" b="0" baseline="0" dirty="0" smtClean="0">
              <a:effectLst/>
            </a:rPr>
            <a:t>Presentación de segmentos: La política será por  </a:t>
          </a:r>
          <a:r>
            <a:rPr lang="es-CO" sz="1200" b="1" baseline="0" dirty="0" smtClean="0">
              <a:effectLst/>
            </a:rPr>
            <a:t>criterios de agregación.  (</a:t>
          </a:r>
          <a:r>
            <a:rPr lang="es-CO" sz="1200" b="0" baseline="0" dirty="0" smtClean="0">
              <a:effectLst/>
            </a:rPr>
            <a:t>NIIF 8, párrafo 12)</a:t>
          </a:r>
          <a:endParaRPr lang="es-CO" sz="1200" b="0" baseline="0" dirty="0">
            <a:effectLst/>
          </a:endParaRPr>
        </a:p>
      </dgm:t>
    </dgm:pt>
    <dgm:pt modelId="{128B46C4-EE77-43E0-8A9E-8C4A73F6ACEE}" type="sibTrans" cxnId="{AD997AF6-B6EE-4CA3-A471-76A6A398E36A}">
      <dgm:prSet/>
      <dgm:spPr/>
      <dgm:t>
        <a:bodyPr/>
        <a:lstStyle/>
        <a:p>
          <a:endParaRPr lang="es-CO"/>
        </a:p>
      </dgm:t>
    </dgm:pt>
    <dgm:pt modelId="{C79FBEC0-770A-4C8F-9332-AC3E3FA55315}" type="parTrans" cxnId="{AD997AF6-B6EE-4CA3-A471-76A6A398E36A}">
      <dgm:prSet/>
      <dgm:spPr/>
      <dgm:t>
        <a:bodyPr/>
        <a:lstStyle/>
        <a:p>
          <a:endParaRPr lang="es-CO"/>
        </a:p>
      </dgm:t>
    </dgm:pt>
    <dgm:pt modelId="{ED1E9A20-09E2-4493-855A-3F092DB04947}">
      <dgm:prSet phldrT="[Texto]" custT="1"/>
      <dgm:spPr/>
      <dgm:t>
        <a:bodyPr/>
        <a:lstStyle/>
        <a:p>
          <a:pPr algn="just"/>
          <a:endParaRPr lang="es-ES" sz="1200" b="0" dirty="0">
            <a:effectLst/>
          </a:endParaRPr>
        </a:p>
      </dgm:t>
    </dgm:pt>
    <dgm:pt modelId="{E15F5567-BD33-44D2-A399-A0EE5FC816E7}" type="parTrans" cxnId="{9EDF0CBA-1407-4968-A4BF-A12A8B0CC53C}">
      <dgm:prSet/>
      <dgm:spPr/>
      <dgm:t>
        <a:bodyPr/>
        <a:lstStyle/>
        <a:p>
          <a:endParaRPr lang="es-CO"/>
        </a:p>
      </dgm:t>
    </dgm:pt>
    <dgm:pt modelId="{DD6D6699-DB98-4711-B315-77C013219E64}" type="sibTrans" cxnId="{9EDF0CBA-1407-4968-A4BF-A12A8B0CC53C}">
      <dgm:prSet/>
      <dgm:spPr/>
      <dgm:t>
        <a:bodyPr/>
        <a:lstStyle/>
        <a:p>
          <a:endParaRPr lang="es-CO"/>
        </a:p>
      </dgm:t>
    </dgm:pt>
    <dgm:pt modelId="{C3AA0388-9475-4E4B-B86E-4C1A1E273161}">
      <dgm:prSet phldrT="[Texto]" custT="1"/>
      <dgm:spPr/>
      <dgm:t>
        <a:bodyPr/>
        <a:lstStyle/>
        <a:p>
          <a:pPr algn="just"/>
          <a:r>
            <a:rPr lang="es-ES" sz="1200" b="1" baseline="0" dirty="0" smtClean="0">
              <a:effectLst/>
            </a:rPr>
            <a:t>Segmentos de operación: </a:t>
          </a:r>
          <a:r>
            <a:rPr lang="es-ES" sz="1200" b="0" dirty="0" smtClean="0">
              <a:effectLst/>
            </a:rPr>
            <a:t>Incluye definición, reconocimiento y revelaciones</a:t>
          </a:r>
          <a:endParaRPr lang="es-ES" sz="1200" b="0" dirty="0">
            <a:effectLst/>
          </a:endParaRPr>
        </a:p>
      </dgm:t>
    </dgm:pt>
    <dgm:pt modelId="{40305207-1952-4B3E-84F1-44777FBAE3B7}" type="parTrans" cxnId="{880E22D5-9D71-4D08-A42C-E1AB7866EFA5}">
      <dgm:prSet/>
      <dgm:spPr/>
      <dgm:t>
        <a:bodyPr/>
        <a:lstStyle/>
        <a:p>
          <a:endParaRPr lang="es-CO"/>
        </a:p>
      </dgm:t>
    </dgm:pt>
    <dgm:pt modelId="{1DDDC2D0-968E-4D42-AC64-D43B86159122}" type="sibTrans" cxnId="{880E22D5-9D71-4D08-A42C-E1AB7866EFA5}">
      <dgm:prSet/>
      <dgm:spPr/>
      <dgm:t>
        <a:bodyPr/>
        <a:lstStyle/>
        <a:p>
          <a:endParaRPr lang="es-CO"/>
        </a:p>
      </dgm:t>
    </dgm:pt>
    <dgm:pt modelId="{1AC9AB1E-7953-4EC1-86C9-B33E0F0E45E3}">
      <dgm:prSet phldrT="[Texto]" custT="1"/>
      <dgm:spPr/>
      <dgm:t>
        <a:bodyPr/>
        <a:lstStyle/>
        <a:p>
          <a:pPr algn="l"/>
          <a:endParaRPr lang="es-ES" sz="1100" dirty="0">
            <a:effectLst/>
          </a:endParaRPr>
        </a:p>
      </dgm:t>
    </dgm:pt>
    <dgm:pt modelId="{9BF61900-55BA-4A68-B25A-9EF498A9FE71}" type="parTrans" cxnId="{D3C0A63F-18E2-47C0-A332-13F9EDA63DEB}">
      <dgm:prSet/>
      <dgm:spPr/>
      <dgm:t>
        <a:bodyPr/>
        <a:lstStyle/>
        <a:p>
          <a:endParaRPr lang="es-CO"/>
        </a:p>
      </dgm:t>
    </dgm:pt>
    <dgm:pt modelId="{7EF9F971-7B66-4A7A-8F63-D6305D36836F}" type="sibTrans" cxnId="{D3C0A63F-18E2-47C0-A332-13F9EDA63DEB}">
      <dgm:prSet/>
      <dgm:spPr/>
      <dgm:t>
        <a:bodyPr/>
        <a:lstStyle/>
        <a:p>
          <a:endParaRPr lang="es-CO"/>
        </a:p>
      </dgm:t>
    </dgm:pt>
    <dgm:pt modelId="{B2D45A92-29DC-4FC5-9F4A-39BC2F0549B6}">
      <dgm:prSet phldrT="[Texto]" custT="1"/>
      <dgm:spPr/>
      <dgm:t>
        <a:bodyPr/>
        <a:lstStyle/>
        <a:p>
          <a:pPr algn="l"/>
          <a:r>
            <a:rPr lang="es-ES" sz="1200" b="1" baseline="0" dirty="0" smtClean="0">
              <a:effectLst/>
            </a:rPr>
            <a:t> Segmentos de operación :</a:t>
          </a:r>
          <a:endParaRPr lang="es-ES" sz="1100" dirty="0">
            <a:effectLst/>
          </a:endParaRPr>
        </a:p>
      </dgm:t>
    </dgm:pt>
    <dgm:pt modelId="{98AF1E78-DD26-4290-9279-DF4BACDAC3BA}" type="parTrans" cxnId="{2E4D28B2-634F-4C15-88EC-1F36DFFBB883}">
      <dgm:prSet/>
      <dgm:spPr/>
      <dgm:t>
        <a:bodyPr/>
        <a:lstStyle/>
        <a:p>
          <a:endParaRPr lang="es-CO"/>
        </a:p>
      </dgm:t>
    </dgm:pt>
    <dgm:pt modelId="{70E76322-1624-4A34-98C8-A712D408FCB9}" type="sibTrans" cxnId="{2E4D28B2-634F-4C15-88EC-1F36DFFBB883}">
      <dgm:prSet/>
      <dgm:spPr/>
      <dgm:t>
        <a:bodyPr/>
        <a:lstStyle/>
        <a:p>
          <a:endParaRPr lang="es-CO"/>
        </a:p>
      </dgm:t>
    </dgm:pt>
    <dgm:pt modelId="{9C865BF0-97D9-4A03-9CE6-E2F3E759C19F}">
      <dgm:prSet phldrT="[Texto]" custT="1"/>
      <dgm:spPr/>
      <dgm:t>
        <a:bodyPr/>
        <a:lstStyle/>
        <a:p>
          <a:pPr algn="l"/>
          <a:r>
            <a:rPr lang="es-ES" sz="1200" b="0" baseline="0" dirty="0" smtClean="0">
              <a:effectLst/>
            </a:rPr>
            <a:t>Modificar de la siguiente manera:</a:t>
          </a:r>
          <a:endParaRPr lang="es-ES" sz="1100" b="0" dirty="0">
            <a:effectLst/>
          </a:endParaRPr>
        </a:p>
      </dgm:t>
    </dgm:pt>
    <dgm:pt modelId="{380938F2-A244-4118-BBD5-7AEC3A659EC6}" type="parTrans" cxnId="{1980CB01-01E0-4AA3-8C3C-4E24EB01B83B}">
      <dgm:prSet/>
      <dgm:spPr/>
      <dgm:t>
        <a:bodyPr/>
        <a:lstStyle/>
        <a:p>
          <a:endParaRPr lang="es-CO"/>
        </a:p>
      </dgm:t>
    </dgm:pt>
    <dgm:pt modelId="{B32762A0-C1F6-4C86-AB2B-67F62F5489A8}" type="sibTrans" cxnId="{1980CB01-01E0-4AA3-8C3C-4E24EB01B83B}">
      <dgm:prSet/>
      <dgm:spPr/>
      <dgm:t>
        <a:bodyPr/>
        <a:lstStyle/>
        <a:p>
          <a:endParaRPr lang="es-CO"/>
        </a:p>
      </dgm:t>
    </dgm:pt>
    <dgm:pt modelId="{A0697977-A20D-426B-85AF-0D573E2733F2}">
      <dgm:prSet custT="1"/>
      <dgm:spPr/>
      <dgm:t>
        <a:bodyPr/>
        <a:lstStyle/>
        <a:p>
          <a:pPr algn="just"/>
          <a:endParaRPr lang="es-CO" sz="1200" b="0" baseline="0" dirty="0">
            <a:effectLst/>
          </a:endParaRPr>
        </a:p>
      </dgm:t>
    </dgm:pt>
    <dgm:pt modelId="{A41A086E-DFBA-400F-9D72-56BB7F8FA49B}" type="parTrans" cxnId="{B5346391-77D7-4359-AAF3-86E135F1FFD8}">
      <dgm:prSet/>
      <dgm:spPr/>
      <dgm:t>
        <a:bodyPr/>
        <a:lstStyle/>
        <a:p>
          <a:endParaRPr lang="es-CO"/>
        </a:p>
      </dgm:t>
    </dgm:pt>
    <dgm:pt modelId="{1904152A-95A0-4DF6-A69A-01CA18B5708E}" type="sibTrans" cxnId="{B5346391-77D7-4359-AAF3-86E135F1FFD8}">
      <dgm:prSet/>
      <dgm:spPr/>
      <dgm:t>
        <a:bodyPr/>
        <a:lstStyle/>
        <a:p>
          <a:endParaRPr lang="es-CO"/>
        </a:p>
      </dgm:t>
    </dgm:pt>
    <dgm:pt modelId="{62DEBC30-5718-4E80-9E08-3A18F3D464DE}">
      <dgm:prSet custT="1"/>
      <dgm:spPr/>
      <dgm:t>
        <a:bodyPr/>
        <a:lstStyle/>
        <a:p>
          <a:pPr algn="just"/>
          <a:endParaRPr lang="es-CO" sz="1200" b="1" baseline="0" dirty="0">
            <a:effectLst/>
          </a:endParaRPr>
        </a:p>
      </dgm:t>
    </dgm:pt>
    <dgm:pt modelId="{80E2ADC8-1D4D-4963-846F-4CA5A10120E3}" type="parTrans" cxnId="{9C6D43A5-6AD6-4B6E-A30B-223A99C5C001}">
      <dgm:prSet/>
      <dgm:spPr/>
      <dgm:t>
        <a:bodyPr/>
        <a:lstStyle/>
        <a:p>
          <a:endParaRPr lang="es-CO"/>
        </a:p>
      </dgm:t>
    </dgm:pt>
    <dgm:pt modelId="{02194916-25B8-4B93-893A-D1954919C4D3}" type="sibTrans" cxnId="{9C6D43A5-6AD6-4B6E-A30B-223A99C5C001}">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custLinFactNeighborX="670" custLinFactNeighborY="-859">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968AB309-B94D-4492-881F-13D738070F07}" type="presOf" srcId="{A0697977-A20D-426B-85AF-0D573E2733F2}" destId="{86B55B77-5B06-4B30-9438-BBCED91CAD12}" srcOrd="0" destOrd="3" presId="urn:microsoft.com/office/officeart/2005/8/layout/process3"/>
    <dgm:cxn modelId="{9EDF0CBA-1407-4968-A4BF-A12A8B0CC53C}" srcId="{4FF2D5D3-F299-477D-A873-54E47D065E3F}" destId="{ED1E9A20-09E2-4493-855A-3F092DB04947}" srcOrd="1" destOrd="0" parTransId="{E15F5567-BD33-44D2-A399-A0EE5FC816E7}" sibTransId="{DD6D6699-DB98-4711-B315-77C013219E64}"/>
    <dgm:cxn modelId="{511FF3E3-A4DC-42A4-80C9-BB6B6FA83848}" type="presOf" srcId="{09EDE9FE-8FB9-4EB6-9DF9-67ADD99B993F}" destId="{86B55B77-5B06-4B30-9438-BBCED91CAD12}" srcOrd="0" destOrd="6" presId="urn:microsoft.com/office/officeart/2005/8/layout/process3"/>
    <dgm:cxn modelId="{9C6D43A5-6AD6-4B6E-A30B-223A99C5C001}" srcId="{F70015B8-2277-4247-A48D-2B039D83A418}" destId="{62DEBC30-5718-4E80-9E08-3A18F3D464DE}" srcOrd="5" destOrd="0" parTransId="{80E2ADC8-1D4D-4963-846F-4CA5A10120E3}" sibTransId="{02194916-25B8-4B93-893A-D1954919C4D3}"/>
    <dgm:cxn modelId="{1EC20DCF-36DE-4582-A2DD-E4FD485DE88D}" type="presOf" srcId="{C3AA0388-9475-4E4B-B86E-4C1A1E273161}" destId="{E1E9572E-3479-40D3-96A2-A277D9851A18}" srcOrd="0" destOrd="2" presId="urn:microsoft.com/office/officeart/2005/8/layout/process3"/>
    <dgm:cxn modelId="{0CE3ADBC-5322-44B0-AAFD-5B34A586CA03}" srcId="{7D1BAAA3-C237-4B4B-B297-A33B5BD167EE}" destId="{4FF2D5D3-F299-477D-A873-54E47D065E3F}" srcOrd="0" destOrd="0" parTransId="{8043137A-7ACD-48E1-A603-F0626AEC8797}" sibTransId="{49E8A3FE-D021-42D2-AF6B-E580485FF198}"/>
    <dgm:cxn modelId="{B5346391-77D7-4359-AAF3-86E135F1FFD8}" srcId="{F70015B8-2277-4247-A48D-2B039D83A418}" destId="{A0697977-A20D-426B-85AF-0D573E2733F2}" srcOrd="3" destOrd="0" parTransId="{A41A086E-DFBA-400F-9D72-56BB7F8FA49B}" sibTransId="{1904152A-95A0-4DF6-A69A-01CA18B5708E}"/>
    <dgm:cxn modelId="{DFFBAE14-11BB-4C26-8C88-E595810FBEFD}" srcId="{4FF2D5D3-F299-477D-A873-54E47D065E3F}" destId="{3EDB9D6F-FD16-4231-87C3-6FFCCDAD06D5}" srcOrd="0" destOrd="0" parTransId="{38FC9025-9BBA-4FE4-894C-CDAB82B1BFAD}" sibTransId="{A3691C96-8C79-48A4-A0D2-CE1BCABB7900}"/>
    <dgm:cxn modelId="{A9E6930F-607E-44D5-8002-3C44CDC18602}" type="presOf" srcId="{F70015B8-2277-4247-A48D-2B039D83A418}" destId="{26116F31-B33D-4DAE-BEBA-EBB83A0CD58A}" srcOrd="0" destOrd="0" presId="urn:microsoft.com/office/officeart/2005/8/layout/process3"/>
    <dgm:cxn modelId="{7CE3DFC6-FC18-41B7-8136-95A63FB57A11}" type="presOf" srcId="{ED1E9A20-09E2-4493-855A-3F092DB04947}" destId="{E1E9572E-3479-40D3-96A2-A277D9851A18}" srcOrd="0" destOrd="1" presId="urn:microsoft.com/office/officeart/2005/8/layout/process3"/>
    <dgm:cxn modelId="{39C7FBE0-BAC7-44E7-954B-69395D80876F}" type="presOf" srcId="{49E8A3FE-D021-42D2-AF6B-E580485FF198}" destId="{B884C074-293D-44EB-AB90-D22F03738B85}" srcOrd="0" destOrd="0" presId="urn:microsoft.com/office/officeart/2005/8/layout/process3"/>
    <dgm:cxn modelId="{C3920EC1-F490-4A87-9654-E7633832DD7A}" type="presOf" srcId="{F70015B8-2277-4247-A48D-2B039D83A418}" destId="{8F5EDF53-71F9-4897-93F3-119E615C1E3C}" srcOrd="1" destOrd="0" presId="urn:microsoft.com/office/officeart/2005/8/layout/process3"/>
    <dgm:cxn modelId="{3A675E16-A846-4CAA-A116-4E10D707C19E}" type="presOf" srcId="{4FF2D5D3-F299-477D-A873-54E47D065E3F}" destId="{AFA6B73C-61A1-49C7-AE96-D7356A39C00E}" srcOrd="0" destOrd="0" presId="urn:microsoft.com/office/officeart/2005/8/layout/process3"/>
    <dgm:cxn modelId="{78972B6F-D108-4387-9A52-0906249EE583}" type="presOf" srcId="{7D1BAAA3-C237-4B4B-B297-A33B5BD167EE}" destId="{13340F21-79D2-4299-BF60-625F268FA694}" srcOrd="0" destOrd="0" presId="urn:microsoft.com/office/officeart/2005/8/layout/process3"/>
    <dgm:cxn modelId="{8295F300-61E2-4ED8-9F5D-0477B2B40F92}" srcId="{F70015B8-2277-4247-A48D-2B039D83A418}" destId="{09EDE9FE-8FB9-4EB6-9DF9-67ADD99B993F}" srcOrd="6" destOrd="0" parTransId="{D94E59C3-41D9-4AB8-86D9-9805D70990E7}" sibTransId="{C4ABC6F8-51FF-4349-8DEB-CA7AB549027D}"/>
    <dgm:cxn modelId="{4462CA6B-0112-4FE3-A01C-49E4912C2429}" srcId="{7D1BAAA3-C237-4B4B-B297-A33B5BD167EE}" destId="{F70015B8-2277-4247-A48D-2B039D83A418}" srcOrd="1" destOrd="0" parTransId="{08F7CC75-F7EC-4A9E-BAEE-BBFA816D8F77}" sibTransId="{C00ECDA6-FBCC-4F8D-9291-7B78C1A9F3D3}"/>
    <dgm:cxn modelId="{AD997AF6-B6EE-4CA3-A471-76A6A398E36A}" srcId="{F70015B8-2277-4247-A48D-2B039D83A418}" destId="{AFE1E160-FEFF-4553-BD17-0F0EF1663552}" srcOrd="4" destOrd="0" parTransId="{C79FBEC0-770A-4C8F-9332-AC3E3FA55315}" sibTransId="{128B46C4-EE77-43E0-8A9E-8C4A73F6ACEE}"/>
    <dgm:cxn modelId="{ED940BDA-EE3A-486C-8149-86593E51E73A}" type="presOf" srcId="{B2D45A92-29DC-4FC5-9F4A-39BC2F0549B6}" destId="{86B55B77-5B06-4B30-9438-BBCED91CAD12}" srcOrd="0" destOrd="1" presId="urn:microsoft.com/office/officeart/2005/8/layout/process3"/>
    <dgm:cxn modelId="{1980CB01-01E0-4AA3-8C3C-4E24EB01B83B}" srcId="{F70015B8-2277-4247-A48D-2B039D83A418}" destId="{9C865BF0-97D9-4A03-9CE6-E2F3E759C19F}" srcOrd="2" destOrd="0" parTransId="{380938F2-A244-4118-BBD5-7AEC3A659EC6}" sibTransId="{B32762A0-C1F6-4C86-AB2B-67F62F5489A8}"/>
    <dgm:cxn modelId="{16207136-F02B-4552-BB3F-CC7964705C14}" type="presOf" srcId="{9C865BF0-97D9-4A03-9CE6-E2F3E759C19F}" destId="{86B55B77-5B06-4B30-9438-BBCED91CAD12}" srcOrd="0" destOrd="2" presId="urn:microsoft.com/office/officeart/2005/8/layout/process3"/>
    <dgm:cxn modelId="{97F4FA8F-2A73-48E8-BC66-17621FF0CB4A}" type="presOf" srcId="{4FF2D5D3-F299-477D-A873-54E47D065E3F}" destId="{59C0336E-4050-48DC-9DE1-D7F528374E6E}" srcOrd="1" destOrd="0" presId="urn:microsoft.com/office/officeart/2005/8/layout/process3"/>
    <dgm:cxn modelId="{F7725419-8564-49FC-84F5-D1F716260F88}" type="presOf" srcId="{AFE1E160-FEFF-4553-BD17-0F0EF1663552}" destId="{86B55B77-5B06-4B30-9438-BBCED91CAD12}" srcOrd="0" destOrd="4" presId="urn:microsoft.com/office/officeart/2005/8/layout/process3"/>
    <dgm:cxn modelId="{FC57956F-39B6-4220-98C5-573F0D3B387B}" type="presOf" srcId="{3EDB9D6F-FD16-4231-87C3-6FFCCDAD06D5}" destId="{E1E9572E-3479-40D3-96A2-A277D9851A18}" srcOrd="0" destOrd="0" presId="urn:microsoft.com/office/officeart/2005/8/layout/process3"/>
    <dgm:cxn modelId="{AA8B5284-6281-46FA-8A3F-D9F616B38F91}" type="presOf" srcId="{62DEBC30-5718-4E80-9E08-3A18F3D464DE}" destId="{86B55B77-5B06-4B30-9438-BBCED91CAD12}" srcOrd="0" destOrd="5" presId="urn:microsoft.com/office/officeart/2005/8/layout/process3"/>
    <dgm:cxn modelId="{D3C0A63F-18E2-47C0-A332-13F9EDA63DEB}" srcId="{F70015B8-2277-4247-A48D-2B039D83A418}" destId="{1AC9AB1E-7953-4EC1-86C9-B33E0F0E45E3}" srcOrd="0" destOrd="0" parTransId="{9BF61900-55BA-4A68-B25A-9EF498A9FE71}" sibTransId="{7EF9F971-7B66-4A7A-8F63-D6305D36836F}"/>
    <dgm:cxn modelId="{DCA83AF4-AEBD-4BCD-B774-0C965D56466F}" type="presOf" srcId="{49E8A3FE-D021-42D2-AF6B-E580485FF198}" destId="{ED1FE8E9-040D-4C4F-827A-8EF8B4235DFF}" srcOrd="1" destOrd="0" presId="urn:microsoft.com/office/officeart/2005/8/layout/process3"/>
    <dgm:cxn modelId="{880E22D5-9D71-4D08-A42C-E1AB7866EFA5}" srcId="{4FF2D5D3-F299-477D-A873-54E47D065E3F}" destId="{C3AA0388-9475-4E4B-B86E-4C1A1E273161}" srcOrd="2" destOrd="0" parTransId="{40305207-1952-4B3E-84F1-44777FBAE3B7}" sibTransId="{1DDDC2D0-968E-4D42-AC64-D43B86159122}"/>
    <dgm:cxn modelId="{2E4D28B2-634F-4C15-88EC-1F36DFFBB883}" srcId="{F70015B8-2277-4247-A48D-2B039D83A418}" destId="{B2D45A92-29DC-4FC5-9F4A-39BC2F0549B6}" srcOrd="1" destOrd="0" parTransId="{98AF1E78-DD26-4290-9279-DF4BACDAC3BA}" sibTransId="{70E76322-1624-4A34-98C8-A712D408FCB9}"/>
    <dgm:cxn modelId="{98776970-9E01-4D81-8191-7D15EA1AE35A}" type="presOf" srcId="{1AC9AB1E-7953-4EC1-86C9-B33E0F0E45E3}" destId="{86B55B77-5B06-4B30-9438-BBCED91CAD12}" srcOrd="0" destOrd="0" presId="urn:microsoft.com/office/officeart/2005/8/layout/process3"/>
    <dgm:cxn modelId="{EE2351A2-F5B7-4C07-BEF0-BA09FCAEDCC5}" type="presParOf" srcId="{13340F21-79D2-4299-BF60-625F268FA694}" destId="{1B122128-412B-42E2-814C-64E3A46DEC38}" srcOrd="0" destOrd="0" presId="urn:microsoft.com/office/officeart/2005/8/layout/process3"/>
    <dgm:cxn modelId="{1E89D100-127A-42C4-8DFA-290A3EE1BB27}" type="presParOf" srcId="{1B122128-412B-42E2-814C-64E3A46DEC38}" destId="{AFA6B73C-61A1-49C7-AE96-D7356A39C00E}" srcOrd="0" destOrd="0" presId="urn:microsoft.com/office/officeart/2005/8/layout/process3"/>
    <dgm:cxn modelId="{DFBA90A0-1E6C-4782-9FEC-F248A00932B5}" type="presParOf" srcId="{1B122128-412B-42E2-814C-64E3A46DEC38}" destId="{59C0336E-4050-48DC-9DE1-D7F528374E6E}" srcOrd="1" destOrd="0" presId="urn:microsoft.com/office/officeart/2005/8/layout/process3"/>
    <dgm:cxn modelId="{FC0A7710-7EE6-4466-9C34-847CF234A246}" type="presParOf" srcId="{1B122128-412B-42E2-814C-64E3A46DEC38}" destId="{E1E9572E-3479-40D3-96A2-A277D9851A18}" srcOrd="2" destOrd="0" presId="urn:microsoft.com/office/officeart/2005/8/layout/process3"/>
    <dgm:cxn modelId="{EEB58635-B534-4341-8656-D6A9952B8E92}" type="presParOf" srcId="{13340F21-79D2-4299-BF60-625F268FA694}" destId="{B884C074-293D-44EB-AB90-D22F03738B85}" srcOrd="1" destOrd="0" presId="urn:microsoft.com/office/officeart/2005/8/layout/process3"/>
    <dgm:cxn modelId="{F318E5B7-7775-46EB-A34A-6A5ED990AE7D}" type="presParOf" srcId="{B884C074-293D-44EB-AB90-D22F03738B85}" destId="{ED1FE8E9-040D-4C4F-827A-8EF8B4235DFF}" srcOrd="0" destOrd="0" presId="urn:microsoft.com/office/officeart/2005/8/layout/process3"/>
    <dgm:cxn modelId="{68EBBCCA-2A14-4146-AEDE-D6700603715D}" type="presParOf" srcId="{13340F21-79D2-4299-BF60-625F268FA694}" destId="{300E6306-2F78-436A-8979-79E978A21480}" srcOrd="2" destOrd="0" presId="urn:microsoft.com/office/officeart/2005/8/layout/process3"/>
    <dgm:cxn modelId="{7AFD1CAB-B09F-4E24-B265-CEDF61C335BA}" type="presParOf" srcId="{300E6306-2F78-436A-8979-79E978A21480}" destId="{26116F31-B33D-4DAE-BEBA-EBB83A0CD58A}" srcOrd="0" destOrd="0" presId="urn:microsoft.com/office/officeart/2005/8/layout/process3"/>
    <dgm:cxn modelId="{DB2369A4-53F1-458F-AFB4-3B347A502360}" type="presParOf" srcId="{300E6306-2F78-436A-8979-79E978A21480}" destId="{8F5EDF53-71F9-4897-93F3-119E615C1E3C}" srcOrd="1" destOrd="0" presId="urn:microsoft.com/office/officeart/2005/8/layout/process3"/>
    <dgm:cxn modelId="{7719683D-C0D4-4B4B-91F0-A1079C545F58}"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D1BAAA3-C237-4B4B-B297-A33B5BD167EE}" type="doc">
      <dgm:prSet loTypeId="urn:microsoft.com/office/officeart/2005/8/layout/process3" loCatId="process" qsTypeId="urn:microsoft.com/office/officeart/2005/8/quickstyle/simple1" qsCatId="simple" csTypeId="urn:microsoft.com/office/officeart/2005/8/colors/colorful2" csCatId="colorful" phldr="1"/>
      <dgm:spPr/>
    </dgm:pt>
    <dgm:pt modelId="{4FF2D5D3-F299-477D-A873-54E47D065E3F}">
      <dgm:prSet phldrT="[Texto]"/>
      <dgm:spPr>
        <a:solidFill>
          <a:srgbClr val="0070C0"/>
        </a:solidFill>
      </dgm:spPr>
      <dgm:t>
        <a:bodyPr/>
        <a:lstStyle/>
        <a:p>
          <a:r>
            <a:rPr lang="es-ES" dirty="0" smtClean="0"/>
            <a:t>Actual</a:t>
          </a:r>
          <a:endParaRPr lang="es-ES" dirty="0"/>
        </a:p>
      </dgm:t>
    </dgm:pt>
    <dgm:pt modelId="{8043137A-7ACD-48E1-A603-F0626AEC8797}" type="parTrans" cxnId="{0CE3ADBC-5322-44B0-AAFD-5B34A586CA03}">
      <dgm:prSet/>
      <dgm:spPr/>
      <dgm:t>
        <a:bodyPr/>
        <a:lstStyle/>
        <a:p>
          <a:endParaRPr lang="es-ES"/>
        </a:p>
      </dgm:t>
    </dgm:pt>
    <dgm:pt modelId="{49E8A3FE-D021-42D2-AF6B-E580485FF198}" type="sibTrans" cxnId="{0CE3ADBC-5322-44B0-AAFD-5B34A586CA03}">
      <dgm:prSet/>
      <dgm:spPr>
        <a:solidFill>
          <a:srgbClr val="003399"/>
        </a:solidFill>
      </dgm:spPr>
      <dgm:t>
        <a:bodyPr/>
        <a:lstStyle/>
        <a:p>
          <a:endParaRPr lang="es-ES"/>
        </a:p>
      </dgm:t>
    </dgm:pt>
    <dgm:pt modelId="{F70015B8-2277-4247-A48D-2B039D83A418}">
      <dgm:prSet phldrT="[Texto]"/>
      <dgm:spPr>
        <a:solidFill>
          <a:srgbClr val="00B050"/>
        </a:solidFill>
      </dgm:spPr>
      <dgm:t>
        <a:bodyPr/>
        <a:lstStyle/>
        <a:p>
          <a:r>
            <a:rPr lang="es-ES" dirty="0" smtClean="0"/>
            <a:t>Modificada</a:t>
          </a:r>
          <a:endParaRPr lang="es-ES" dirty="0"/>
        </a:p>
      </dgm:t>
    </dgm:pt>
    <dgm:pt modelId="{08F7CC75-F7EC-4A9E-BAEE-BBFA816D8F77}" type="parTrans" cxnId="{4462CA6B-0112-4FE3-A01C-49E4912C2429}">
      <dgm:prSet/>
      <dgm:spPr/>
      <dgm:t>
        <a:bodyPr/>
        <a:lstStyle/>
        <a:p>
          <a:endParaRPr lang="es-ES"/>
        </a:p>
      </dgm:t>
    </dgm:pt>
    <dgm:pt modelId="{C00ECDA6-FBCC-4F8D-9291-7B78C1A9F3D3}" type="sibTrans" cxnId="{4462CA6B-0112-4FE3-A01C-49E4912C2429}">
      <dgm:prSet/>
      <dgm:spPr/>
      <dgm:t>
        <a:bodyPr/>
        <a:lstStyle/>
        <a:p>
          <a:endParaRPr lang="es-ES"/>
        </a:p>
      </dgm:t>
    </dgm:pt>
    <dgm:pt modelId="{3EDB9D6F-FD16-4231-87C3-6FFCCDAD06D5}">
      <dgm:prSet phldrT="[Texto]" custT="1"/>
      <dgm:spPr/>
      <dgm:t>
        <a:bodyPr/>
        <a:lstStyle/>
        <a:p>
          <a:pPr algn="just"/>
          <a:endParaRPr lang="es-ES" sz="1200" b="0" dirty="0">
            <a:effectLst/>
          </a:endParaRPr>
        </a:p>
      </dgm:t>
    </dgm:pt>
    <dgm:pt modelId="{38FC9025-9BBA-4FE4-894C-CDAB82B1BFAD}" type="parTrans" cxnId="{DFFBAE14-11BB-4C26-8C88-E595810FBEFD}">
      <dgm:prSet/>
      <dgm:spPr/>
      <dgm:t>
        <a:bodyPr/>
        <a:lstStyle/>
        <a:p>
          <a:endParaRPr lang="es-ES"/>
        </a:p>
      </dgm:t>
    </dgm:pt>
    <dgm:pt modelId="{A3691C96-8C79-48A4-A0D2-CE1BCABB7900}" type="sibTrans" cxnId="{DFFBAE14-11BB-4C26-8C88-E595810FBEFD}">
      <dgm:prSet/>
      <dgm:spPr/>
      <dgm:t>
        <a:bodyPr/>
        <a:lstStyle/>
        <a:p>
          <a:endParaRPr lang="es-ES"/>
        </a:p>
      </dgm:t>
    </dgm:pt>
    <dgm:pt modelId="{09EDE9FE-8FB9-4EB6-9DF9-67ADD99B993F}">
      <dgm:prSet custT="1"/>
      <dgm:spPr/>
      <dgm:t>
        <a:bodyPr/>
        <a:lstStyle/>
        <a:p>
          <a:pPr algn="just"/>
          <a:endParaRPr lang="es-CO" sz="1100" baseline="0" dirty="0">
            <a:effectLst/>
          </a:endParaRPr>
        </a:p>
      </dgm:t>
    </dgm:pt>
    <dgm:pt modelId="{C4ABC6F8-51FF-4349-8DEB-CA7AB549027D}" type="sibTrans" cxnId="{8295F300-61E2-4ED8-9F5D-0477B2B40F92}">
      <dgm:prSet/>
      <dgm:spPr/>
      <dgm:t>
        <a:bodyPr/>
        <a:lstStyle/>
        <a:p>
          <a:endParaRPr lang="es-CO"/>
        </a:p>
      </dgm:t>
    </dgm:pt>
    <dgm:pt modelId="{D94E59C3-41D9-4AB8-86D9-9805D70990E7}" type="parTrans" cxnId="{8295F300-61E2-4ED8-9F5D-0477B2B40F92}">
      <dgm:prSet/>
      <dgm:spPr/>
      <dgm:t>
        <a:bodyPr/>
        <a:lstStyle/>
        <a:p>
          <a:endParaRPr lang="es-CO"/>
        </a:p>
      </dgm:t>
    </dgm:pt>
    <dgm:pt modelId="{AFE1E160-FEFF-4553-BD17-0F0EF1663552}">
      <dgm:prSet custT="1"/>
      <dgm:spPr/>
      <dgm:t>
        <a:bodyPr/>
        <a:lstStyle/>
        <a:p>
          <a:pPr algn="just"/>
          <a:endParaRPr lang="es-CO" sz="1200" b="0" baseline="0" dirty="0">
            <a:effectLst/>
          </a:endParaRPr>
        </a:p>
      </dgm:t>
    </dgm:pt>
    <dgm:pt modelId="{128B46C4-EE77-43E0-8A9E-8C4A73F6ACEE}" type="sibTrans" cxnId="{AD997AF6-B6EE-4CA3-A471-76A6A398E36A}">
      <dgm:prSet/>
      <dgm:spPr/>
      <dgm:t>
        <a:bodyPr/>
        <a:lstStyle/>
        <a:p>
          <a:endParaRPr lang="es-CO"/>
        </a:p>
      </dgm:t>
    </dgm:pt>
    <dgm:pt modelId="{C79FBEC0-770A-4C8F-9332-AC3E3FA55315}" type="parTrans" cxnId="{AD997AF6-B6EE-4CA3-A471-76A6A398E36A}">
      <dgm:prSet/>
      <dgm:spPr/>
      <dgm:t>
        <a:bodyPr/>
        <a:lstStyle/>
        <a:p>
          <a:endParaRPr lang="es-CO"/>
        </a:p>
      </dgm:t>
    </dgm:pt>
    <dgm:pt modelId="{ED1E9A20-09E2-4493-855A-3F092DB04947}">
      <dgm:prSet phldrT="[Texto]" custT="1"/>
      <dgm:spPr/>
      <dgm:t>
        <a:bodyPr/>
        <a:lstStyle/>
        <a:p>
          <a:pPr algn="just"/>
          <a:r>
            <a:rPr lang="es-ES" sz="1200" b="1" baseline="0" dirty="0" smtClean="0">
              <a:effectLst/>
            </a:rPr>
            <a:t>Transacciones con partes relacionadas:</a:t>
          </a:r>
          <a:endParaRPr lang="es-ES" sz="1200" b="0" dirty="0">
            <a:effectLst/>
          </a:endParaRPr>
        </a:p>
      </dgm:t>
    </dgm:pt>
    <dgm:pt modelId="{E15F5567-BD33-44D2-A399-A0EE5FC816E7}" type="parTrans" cxnId="{9EDF0CBA-1407-4968-A4BF-A12A8B0CC53C}">
      <dgm:prSet/>
      <dgm:spPr/>
      <dgm:t>
        <a:bodyPr/>
        <a:lstStyle/>
        <a:p>
          <a:endParaRPr lang="es-CO"/>
        </a:p>
      </dgm:t>
    </dgm:pt>
    <dgm:pt modelId="{DD6D6699-DB98-4711-B315-77C013219E64}" type="sibTrans" cxnId="{9EDF0CBA-1407-4968-A4BF-A12A8B0CC53C}">
      <dgm:prSet/>
      <dgm:spPr/>
      <dgm:t>
        <a:bodyPr/>
        <a:lstStyle/>
        <a:p>
          <a:endParaRPr lang="es-CO"/>
        </a:p>
      </dgm:t>
    </dgm:pt>
    <dgm:pt modelId="{1AC9AB1E-7953-4EC1-86C9-B33E0F0E45E3}">
      <dgm:prSet phldrT="[Texto]" custT="1"/>
      <dgm:spPr/>
      <dgm:t>
        <a:bodyPr/>
        <a:lstStyle/>
        <a:p>
          <a:pPr algn="l"/>
          <a:endParaRPr lang="es-ES" sz="1100" dirty="0">
            <a:effectLst/>
          </a:endParaRPr>
        </a:p>
      </dgm:t>
    </dgm:pt>
    <dgm:pt modelId="{9BF61900-55BA-4A68-B25A-9EF498A9FE71}" type="parTrans" cxnId="{D3C0A63F-18E2-47C0-A332-13F9EDA63DEB}">
      <dgm:prSet/>
      <dgm:spPr/>
      <dgm:t>
        <a:bodyPr/>
        <a:lstStyle/>
        <a:p>
          <a:endParaRPr lang="es-CO"/>
        </a:p>
      </dgm:t>
    </dgm:pt>
    <dgm:pt modelId="{7EF9F971-7B66-4A7A-8F63-D6305D36836F}" type="sibTrans" cxnId="{D3C0A63F-18E2-47C0-A332-13F9EDA63DEB}">
      <dgm:prSet/>
      <dgm:spPr/>
      <dgm:t>
        <a:bodyPr/>
        <a:lstStyle/>
        <a:p>
          <a:endParaRPr lang="es-CO"/>
        </a:p>
      </dgm:t>
    </dgm:pt>
    <dgm:pt modelId="{B2D45A92-29DC-4FC5-9F4A-39BC2F0549B6}">
      <dgm:prSet phldrT="[Texto]" custT="1"/>
      <dgm:spPr/>
      <dgm:t>
        <a:bodyPr/>
        <a:lstStyle/>
        <a:p>
          <a:pPr algn="l"/>
          <a:r>
            <a:rPr lang="es-ES" sz="1200" b="1" baseline="0" dirty="0" smtClean="0">
              <a:effectLst/>
            </a:rPr>
            <a:t> Transacciones con partes relacionadas:</a:t>
          </a:r>
          <a:endParaRPr lang="es-ES" sz="1100" dirty="0">
            <a:effectLst/>
          </a:endParaRPr>
        </a:p>
      </dgm:t>
    </dgm:pt>
    <dgm:pt modelId="{98AF1E78-DD26-4290-9279-DF4BACDAC3BA}" type="parTrans" cxnId="{2E4D28B2-634F-4C15-88EC-1F36DFFBB883}">
      <dgm:prSet/>
      <dgm:spPr/>
      <dgm:t>
        <a:bodyPr/>
        <a:lstStyle/>
        <a:p>
          <a:endParaRPr lang="es-CO"/>
        </a:p>
      </dgm:t>
    </dgm:pt>
    <dgm:pt modelId="{70E76322-1624-4A34-98C8-A712D408FCB9}" type="sibTrans" cxnId="{2E4D28B2-634F-4C15-88EC-1F36DFFBB883}">
      <dgm:prSet/>
      <dgm:spPr/>
      <dgm:t>
        <a:bodyPr/>
        <a:lstStyle/>
        <a:p>
          <a:endParaRPr lang="es-CO"/>
        </a:p>
      </dgm:t>
    </dgm:pt>
    <dgm:pt modelId="{0E7B53CA-495A-470F-AC70-82265FA000AF}">
      <dgm:prSet phldrT="[Texto]" custT="1"/>
      <dgm:spPr/>
      <dgm:t>
        <a:bodyPr/>
        <a:lstStyle/>
        <a:p>
          <a:pPr algn="just"/>
          <a:r>
            <a:rPr lang="es-ES" sz="1200" b="0" dirty="0" smtClean="0">
              <a:effectLst/>
            </a:rPr>
            <a:t>Actualmente la BMC revela mediante nota lo siguiente:</a:t>
          </a:r>
          <a:endParaRPr lang="es-ES" sz="1200" b="0" dirty="0">
            <a:effectLst/>
          </a:endParaRPr>
        </a:p>
      </dgm:t>
    </dgm:pt>
    <dgm:pt modelId="{18B14096-5914-4A77-806E-D274FC8F8DB0}" type="parTrans" cxnId="{D9EADE77-D0BC-4683-96A2-B886B2437EE3}">
      <dgm:prSet/>
      <dgm:spPr/>
      <dgm:t>
        <a:bodyPr/>
        <a:lstStyle/>
        <a:p>
          <a:endParaRPr lang="es-CO"/>
        </a:p>
      </dgm:t>
    </dgm:pt>
    <dgm:pt modelId="{8B9A9207-1947-4C5E-A249-456348E038E5}" type="sibTrans" cxnId="{D9EADE77-D0BC-4683-96A2-B886B2437EE3}">
      <dgm:prSet/>
      <dgm:spPr/>
      <dgm:t>
        <a:bodyPr/>
        <a:lstStyle/>
        <a:p>
          <a:endParaRPr lang="es-CO"/>
        </a:p>
      </dgm:t>
    </dgm:pt>
    <dgm:pt modelId="{59A9686F-6775-4874-AC88-CE6B90758EE9}">
      <dgm:prSet phldrT="[Texto]" custT="1"/>
      <dgm:spPr/>
      <dgm:t>
        <a:bodyPr/>
        <a:lstStyle/>
        <a:p>
          <a:pPr algn="just"/>
          <a:endParaRPr lang="es-ES" sz="1200" b="0" dirty="0">
            <a:effectLst/>
          </a:endParaRPr>
        </a:p>
      </dgm:t>
    </dgm:pt>
    <dgm:pt modelId="{8A8DDD5F-ABB2-47EB-89D5-17DE80FF2517}" type="parTrans" cxnId="{2274CA74-4A03-41F3-9775-17D6C4432101}">
      <dgm:prSet/>
      <dgm:spPr/>
      <dgm:t>
        <a:bodyPr/>
        <a:lstStyle/>
        <a:p>
          <a:endParaRPr lang="es-CO"/>
        </a:p>
      </dgm:t>
    </dgm:pt>
    <dgm:pt modelId="{87E78EE0-972E-47C4-BCD7-207B5AF02C3D}" type="sibTrans" cxnId="{2274CA74-4A03-41F3-9775-17D6C4432101}">
      <dgm:prSet/>
      <dgm:spPr/>
      <dgm:t>
        <a:bodyPr/>
        <a:lstStyle/>
        <a:p>
          <a:endParaRPr lang="es-CO"/>
        </a:p>
      </dgm:t>
    </dgm:pt>
    <dgm:pt modelId="{3542898F-BEED-4CFE-8DCE-88BD3587CEF7}">
      <dgm:prSet phldrT="[Texto]" custT="1"/>
      <dgm:spPr/>
      <dgm:t>
        <a:bodyPr/>
        <a:lstStyle/>
        <a:p>
          <a:pPr algn="just"/>
          <a:r>
            <a:rPr lang="es-ES" sz="1200" b="0" dirty="0" smtClean="0">
              <a:effectLst/>
            </a:rPr>
            <a:t>Remuneración al personal de alta gerencia</a:t>
          </a:r>
          <a:endParaRPr lang="es-ES" sz="1200" b="0" dirty="0">
            <a:effectLst/>
          </a:endParaRPr>
        </a:p>
      </dgm:t>
    </dgm:pt>
    <dgm:pt modelId="{1DBE3AA2-CC02-49DB-A185-C6C668FE3274}" type="parTrans" cxnId="{BC6E9F90-8EE0-43E5-98CD-45BA17BC4782}">
      <dgm:prSet/>
      <dgm:spPr/>
      <dgm:t>
        <a:bodyPr/>
        <a:lstStyle/>
        <a:p>
          <a:endParaRPr lang="es-CO"/>
        </a:p>
      </dgm:t>
    </dgm:pt>
    <dgm:pt modelId="{73EDD7D7-9840-4406-BCAE-2DC79E3C607C}" type="sibTrans" cxnId="{BC6E9F90-8EE0-43E5-98CD-45BA17BC4782}">
      <dgm:prSet/>
      <dgm:spPr/>
      <dgm:t>
        <a:bodyPr/>
        <a:lstStyle/>
        <a:p>
          <a:endParaRPr lang="es-CO"/>
        </a:p>
      </dgm:t>
    </dgm:pt>
    <dgm:pt modelId="{E0CC9E98-519A-4960-9D3F-96995299032B}">
      <dgm:prSet phldrT="[Texto]" custT="1"/>
      <dgm:spPr/>
      <dgm:t>
        <a:bodyPr/>
        <a:lstStyle/>
        <a:p>
          <a:pPr algn="just"/>
          <a:r>
            <a:rPr lang="es-ES" sz="1200" b="0" dirty="0" smtClean="0">
              <a:effectLst/>
            </a:rPr>
            <a:t>Miembros de Junta Directiva</a:t>
          </a:r>
          <a:endParaRPr lang="es-ES" sz="1200" b="0" dirty="0">
            <a:effectLst/>
          </a:endParaRPr>
        </a:p>
      </dgm:t>
    </dgm:pt>
    <dgm:pt modelId="{D177739B-814E-462B-ABB8-95935E899A2E}" type="parTrans" cxnId="{240ADDF8-8AC3-4C5C-8420-03D278B8D59F}">
      <dgm:prSet/>
      <dgm:spPr/>
      <dgm:t>
        <a:bodyPr/>
        <a:lstStyle/>
        <a:p>
          <a:endParaRPr lang="es-CO"/>
        </a:p>
      </dgm:t>
    </dgm:pt>
    <dgm:pt modelId="{DE3DEC92-14FD-4691-AD7E-277BD5A11844}" type="sibTrans" cxnId="{240ADDF8-8AC3-4C5C-8420-03D278B8D59F}">
      <dgm:prSet/>
      <dgm:spPr/>
      <dgm:t>
        <a:bodyPr/>
        <a:lstStyle/>
        <a:p>
          <a:endParaRPr lang="es-CO"/>
        </a:p>
      </dgm:t>
    </dgm:pt>
    <dgm:pt modelId="{F0C70118-90EE-4D66-BDFB-6E28DB79AB03}">
      <dgm:prSet phldrT="[Texto]" custT="1"/>
      <dgm:spPr/>
      <dgm:t>
        <a:bodyPr/>
        <a:lstStyle/>
        <a:p>
          <a:pPr algn="just"/>
          <a:r>
            <a:rPr lang="es-ES" sz="1200" b="0" dirty="0" smtClean="0">
              <a:effectLst/>
            </a:rPr>
            <a:t>Accionistas con participación superior al 10%</a:t>
          </a:r>
          <a:endParaRPr lang="es-ES" sz="1200" b="0" dirty="0">
            <a:effectLst/>
          </a:endParaRPr>
        </a:p>
      </dgm:t>
    </dgm:pt>
    <dgm:pt modelId="{8B79E1DB-BEEB-4124-8F85-4C4E91926EC1}" type="parTrans" cxnId="{B25B463B-C875-4AC9-8D13-5BB5E881B6FB}">
      <dgm:prSet/>
      <dgm:spPr/>
      <dgm:t>
        <a:bodyPr/>
        <a:lstStyle/>
        <a:p>
          <a:endParaRPr lang="es-CO"/>
        </a:p>
      </dgm:t>
    </dgm:pt>
    <dgm:pt modelId="{50696DC4-04AA-48CB-8F55-C8963AE4F27D}" type="sibTrans" cxnId="{B25B463B-C875-4AC9-8D13-5BB5E881B6FB}">
      <dgm:prSet/>
      <dgm:spPr/>
      <dgm:t>
        <a:bodyPr/>
        <a:lstStyle/>
        <a:p>
          <a:endParaRPr lang="es-CO"/>
        </a:p>
      </dgm:t>
    </dgm:pt>
    <dgm:pt modelId="{633FBE74-AC1E-43D2-9D13-C6B4357476F8}">
      <dgm:prSet phldrT="[Texto]" custT="1"/>
      <dgm:spPr/>
      <dgm:t>
        <a:bodyPr/>
        <a:lstStyle/>
        <a:p>
          <a:pPr algn="just"/>
          <a:r>
            <a:rPr lang="es-ES" sz="1200" dirty="0" smtClean="0">
              <a:effectLst/>
            </a:rPr>
            <a:t>Actualmente esta en proceso la elaboración de la política por parte Gobierno Corporativo.</a:t>
          </a:r>
          <a:endParaRPr lang="es-ES" sz="1200" dirty="0">
            <a:effectLst/>
          </a:endParaRPr>
        </a:p>
      </dgm:t>
    </dgm:pt>
    <dgm:pt modelId="{6D618ABA-3EAE-4140-BE21-D444FD6EE691}" type="parTrans" cxnId="{370B674E-8BE9-41EF-84AF-E64299507706}">
      <dgm:prSet/>
      <dgm:spPr/>
      <dgm:t>
        <a:bodyPr/>
        <a:lstStyle/>
        <a:p>
          <a:endParaRPr lang="es-CO"/>
        </a:p>
      </dgm:t>
    </dgm:pt>
    <dgm:pt modelId="{B425FC8D-B8D7-4B2F-9EDF-4D36B10369CE}" type="sibTrans" cxnId="{370B674E-8BE9-41EF-84AF-E64299507706}">
      <dgm:prSet/>
      <dgm:spPr/>
      <dgm:t>
        <a:bodyPr/>
        <a:lstStyle/>
        <a:p>
          <a:endParaRPr lang="es-CO"/>
        </a:p>
      </dgm:t>
    </dgm:pt>
    <dgm:pt modelId="{0C0A611F-3F6D-4C78-BFE1-042CD2A2CB69}">
      <dgm:prSet phldrT="[Texto]" custT="1"/>
      <dgm:spPr/>
      <dgm:t>
        <a:bodyPr/>
        <a:lstStyle/>
        <a:p>
          <a:pPr algn="l"/>
          <a:endParaRPr lang="es-ES" sz="1100" dirty="0">
            <a:effectLst/>
          </a:endParaRPr>
        </a:p>
      </dgm:t>
    </dgm:pt>
    <dgm:pt modelId="{112D1E86-94F6-4C4A-A815-7A9DCFC11E1A}" type="parTrans" cxnId="{EB6FF6DD-EF27-468B-AA34-2BECD705FF14}">
      <dgm:prSet/>
      <dgm:spPr/>
      <dgm:t>
        <a:bodyPr/>
        <a:lstStyle/>
        <a:p>
          <a:endParaRPr lang="es-CO"/>
        </a:p>
      </dgm:t>
    </dgm:pt>
    <dgm:pt modelId="{6A7CFA9E-D745-4777-9326-7C8F4911E384}" type="sibTrans" cxnId="{EB6FF6DD-EF27-468B-AA34-2BECD705FF14}">
      <dgm:prSet/>
      <dgm:spPr/>
      <dgm:t>
        <a:bodyPr/>
        <a:lstStyle/>
        <a:p>
          <a:endParaRPr lang="es-CO"/>
        </a:p>
      </dgm:t>
    </dgm:pt>
    <dgm:pt modelId="{13340F21-79D2-4299-BF60-625F268FA694}" type="pres">
      <dgm:prSet presAssocID="{7D1BAAA3-C237-4B4B-B297-A33B5BD167EE}" presName="linearFlow" presStyleCnt="0">
        <dgm:presLayoutVars>
          <dgm:dir/>
          <dgm:animLvl val="lvl"/>
          <dgm:resizeHandles val="exact"/>
        </dgm:presLayoutVars>
      </dgm:prSet>
      <dgm:spPr/>
    </dgm:pt>
    <dgm:pt modelId="{1B122128-412B-42E2-814C-64E3A46DEC38}" type="pres">
      <dgm:prSet presAssocID="{4FF2D5D3-F299-477D-A873-54E47D065E3F}" presName="composite" presStyleCnt="0"/>
      <dgm:spPr/>
    </dgm:pt>
    <dgm:pt modelId="{AFA6B73C-61A1-49C7-AE96-D7356A39C00E}" type="pres">
      <dgm:prSet presAssocID="{4FF2D5D3-F299-477D-A873-54E47D065E3F}" presName="parTx" presStyleLbl="node1" presStyleIdx="0" presStyleCnt="2">
        <dgm:presLayoutVars>
          <dgm:chMax val="0"/>
          <dgm:chPref val="0"/>
          <dgm:bulletEnabled val="1"/>
        </dgm:presLayoutVars>
      </dgm:prSet>
      <dgm:spPr/>
      <dgm:t>
        <a:bodyPr/>
        <a:lstStyle/>
        <a:p>
          <a:endParaRPr lang="es-CO"/>
        </a:p>
      </dgm:t>
    </dgm:pt>
    <dgm:pt modelId="{59C0336E-4050-48DC-9DE1-D7F528374E6E}" type="pres">
      <dgm:prSet presAssocID="{4FF2D5D3-F299-477D-A873-54E47D065E3F}" presName="parSh" presStyleLbl="node1" presStyleIdx="0" presStyleCnt="2" custScaleX="91765" custScaleY="76535" custLinFactNeighborX="-6" custLinFactNeighborY="-3392"/>
      <dgm:spPr/>
      <dgm:t>
        <a:bodyPr/>
        <a:lstStyle/>
        <a:p>
          <a:endParaRPr lang="es-CO"/>
        </a:p>
      </dgm:t>
    </dgm:pt>
    <dgm:pt modelId="{E1E9572E-3479-40D3-96A2-A277D9851A18}" type="pres">
      <dgm:prSet presAssocID="{4FF2D5D3-F299-477D-A873-54E47D065E3F}" presName="desTx" presStyleLbl="fgAcc1" presStyleIdx="0" presStyleCnt="2" custLinFactNeighborX="670" custLinFactNeighborY="-859">
        <dgm:presLayoutVars>
          <dgm:bulletEnabled val="1"/>
        </dgm:presLayoutVars>
      </dgm:prSet>
      <dgm:spPr/>
      <dgm:t>
        <a:bodyPr/>
        <a:lstStyle/>
        <a:p>
          <a:endParaRPr lang="es-CO"/>
        </a:p>
      </dgm:t>
    </dgm:pt>
    <dgm:pt modelId="{B884C074-293D-44EB-AB90-D22F03738B85}" type="pres">
      <dgm:prSet presAssocID="{49E8A3FE-D021-42D2-AF6B-E580485FF198}" presName="sibTrans" presStyleLbl="sibTrans2D1" presStyleIdx="0" presStyleCnt="1" custLinFactNeighborX="32438" custLinFactNeighborY="47308"/>
      <dgm:spPr/>
      <dgm:t>
        <a:bodyPr/>
        <a:lstStyle/>
        <a:p>
          <a:endParaRPr lang="es-CO"/>
        </a:p>
      </dgm:t>
    </dgm:pt>
    <dgm:pt modelId="{ED1FE8E9-040D-4C4F-827A-8EF8B4235DFF}" type="pres">
      <dgm:prSet presAssocID="{49E8A3FE-D021-42D2-AF6B-E580485FF198}" presName="connTx" presStyleLbl="sibTrans2D1" presStyleIdx="0" presStyleCnt="1"/>
      <dgm:spPr/>
      <dgm:t>
        <a:bodyPr/>
        <a:lstStyle/>
        <a:p>
          <a:endParaRPr lang="es-CO"/>
        </a:p>
      </dgm:t>
    </dgm:pt>
    <dgm:pt modelId="{300E6306-2F78-436A-8979-79E978A21480}" type="pres">
      <dgm:prSet presAssocID="{F70015B8-2277-4247-A48D-2B039D83A418}" presName="composite" presStyleCnt="0"/>
      <dgm:spPr/>
    </dgm:pt>
    <dgm:pt modelId="{26116F31-B33D-4DAE-BEBA-EBB83A0CD58A}" type="pres">
      <dgm:prSet presAssocID="{F70015B8-2277-4247-A48D-2B039D83A418}" presName="parTx" presStyleLbl="node1" presStyleIdx="0" presStyleCnt="2">
        <dgm:presLayoutVars>
          <dgm:chMax val="0"/>
          <dgm:chPref val="0"/>
          <dgm:bulletEnabled val="1"/>
        </dgm:presLayoutVars>
      </dgm:prSet>
      <dgm:spPr/>
      <dgm:t>
        <a:bodyPr/>
        <a:lstStyle/>
        <a:p>
          <a:endParaRPr lang="es-CO"/>
        </a:p>
      </dgm:t>
    </dgm:pt>
    <dgm:pt modelId="{8F5EDF53-71F9-4897-93F3-119E615C1E3C}" type="pres">
      <dgm:prSet presAssocID="{F70015B8-2277-4247-A48D-2B039D83A418}" presName="parSh" presStyleLbl="node1" presStyleIdx="1" presStyleCnt="2" custScaleX="89464" custScaleY="68992" custLinFactNeighborY="-6360"/>
      <dgm:spPr/>
      <dgm:t>
        <a:bodyPr/>
        <a:lstStyle/>
        <a:p>
          <a:endParaRPr lang="es-CO"/>
        </a:p>
      </dgm:t>
    </dgm:pt>
    <dgm:pt modelId="{86B55B77-5B06-4B30-9438-BBCED91CAD12}" type="pres">
      <dgm:prSet presAssocID="{F70015B8-2277-4247-A48D-2B039D83A418}" presName="desTx" presStyleLbl="fgAcc1" presStyleIdx="1" presStyleCnt="2">
        <dgm:presLayoutVars>
          <dgm:bulletEnabled val="1"/>
        </dgm:presLayoutVars>
      </dgm:prSet>
      <dgm:spPr/>
      <dgm:t>
        <a:bodyPr/>
        <a:lstStyle/>
        <a:p>
          <a:endParaRPr lang="es-CO"/>
        </a:p>
      </dgm:t>
    </dgm:pt>
  </dgm:ptLst>
  <dgm:cxnLst>
    <dgm:cxn modelId="{9EDF0CBA-1407-4968-A4BF-A12A8B0CC53C}" srcId="{4FF2D5D3-F299-477D-A873-54E47D065E3F}" destId="{ED1E9A20-09E2-4493-855A-3F092DB04947}" srcOrd="1" destOrd="0" parTransId="{E15F5567-BD33-44D2-A399-A0EE5FC816E7}" sibTransId="{DD6D6699-DB98-4711-B315-77C013219E64}"/>
    <dgm:cxn modelId="{6D2CBCB1-1189-4613-8D5C-203C6D15DBD6}" type="presOf" srcId="{09EDE9FE-8FB9-4EB6-9DF9-67ADD99B993F}" destId="{86B55B77-5B06-4B30-9438-BBCED91CAD12}" srcOrd="0" destOrd="5" presId="urn:microsoft.com/office/officeart/2005/8/layout/process3"/>
    <dgm:cxn modelId="{03FFE2C7-5C9B-4A6A-AF8F-D7875FEF4936}" type="presOf" srcId="{3542898F-BEED-4CFE-8DCE-88BD3587CEF7}" destId="{E1E9572E-3479-40D3-96A2-A277D9851A18}" srcOrd="0" destOrd="4" presId="urn:microsoft.com/office/officeart/2005/8/layout/process3"/>
    <dgm:cxn modelId="{0CE3ADBC-5322-44B0-AAFD-5B34A586CA03}" srcId="{7D1BAAA3-C237-4B4B-B297-A33B5BD167EE}" destId="{4FF2D5D3-F299-477D-A873-54E47D065E3F}" srcOrd="0" destOrd="0" parTransId="{8043137A-7ACD-48E1-A603-F0626AEC8797}" sibTransId="{49E8A3FE-D021-42D2-AF6B-E580485FF198}"/>
    <dgm:cxn modelId="{DFFBAE14-11BB-4C26-8C88-E595810FBEFD}" srcId="{4FF2D5D3-F299-477D-A873-54E47D065E3F}" destId="{3EDB9D6F-FD16-4231-87C3-6FFCCDAD06D5}" srcOrd="0" destOrd="0" parTransId="{38FC9025-9BBA-4FE4-894C-CDAB82B1BFAD}" sibTransId="{A3691C96-8C79-48A4-A0D2-CE1BCABB7900}"/>
    <dgm:cxn modelId="{EEA9D343-F046-4C91-9A49-FAC70E590696}" type="presOf" srcId="{633FBE74-AC1E-43D2-9D13-C6B4357476F8}" destId="{86B55B77-5B06-4B30-9438-BBCED91CAD12}" srcOrd="0" destOrd="3" presId="urn:microsoft.com/office/officeart/2005/8/layout/process3"/>
    <dgm:cxn modelId="{021B9B4A-C229-4004-9C07-A7BB7C396381}" type="presOf" srcId="{F70015B8-2277-4247-A48D-2B039D83A418}" destId="{8F5EDF53-71F9-4897-93F3-119E615C1E3C}" srcOrd="1" destOrd="0" presId="urn:microsoft.com/office/officeart/2005/8/layout/process3"/>
    <dgm:cxn modelId="{8353F33B-E740-4F39-8003-112E3C12099D}" type="presOf" srcId="{AFE1E160-FEFF-4553-BD17-0F0EF1663552}" destId="{86B55B77-5B06-4B30-9438-BBCED91CAD12}" srcOrd="0" destOrd="4" presId="urn:microsoft.com/office/officeart/2005/8/layout/process3"/>
    <dgm:cxn modelId="{E7413B32-DD5C-4738-A274-5EFB4A4E6C55}" type="presOf" srcId="{1AC9AB1E-7953-4EC1-86C9-B33E0F0E45E3}" destId="{86B55B77-5B06-4B30-9438-BBCED91CAD12}" srcOrd="0" destOrd="0" presId="urn:microsoft.com/office/officeart/2005/8/layout/process3"/>
    <dgm:cxn modelId="{2274CA74-4A03-41F3-9775-17D6C4432101}" srcId="{4FF2D5D3-F299-477D-A873-54E47D065E3F}" destId="{59A9686F-6775-4874-AC88-CE6B90758EE9}" srcOrd="2" destOrd="0" parTransId="{8A8DDD5F-ABB2-47EB-89D5-17DE80FF2517}" sibTransId="{87E78EE0-972E-47C4-BCD7-207B5AF02C3D}"/>
    <dgm:cxn modelId="{370B674E-8BE9-41EF-84AF-E64299507706}" srcId="{F70015B8-2277-4247-A48D-2B039D83A418}" destId="{633FBE74-AC1E-43D2-9D13-C6B4357476F8}" srcOrd="3" destOrd="0" parTransId="{6D618ABA-3EAE-4140-BE21-D444FD6EE691}" sibTransId="{B425FC8D-B8D7-4B2F-9EDF-4D36B10369CE}"/>
    <dgm:cxn modelId="{46CCDF2E-A4AF-4749-B535-07D35F12D01E}" type="presOf" srcId="{0C0A611F-3F6D-4C78-BFE1-042CD2A2CB69}" destId="{86B55B77-5B06-4B30-9438-BBCED91CAD12}" srcOrd="0" destOrd="2" presId="urn:microsoft.com/office/officeart/2005/8/layout/process3"/>
    <dgm:cxn modelId="{240ADDF8-8AC3-4C5C-8420-03D278B8D59F}" srcId="{4FF2D5D3-F299-477D-A873-54E47D065E3F}" destId="{E0CC9E98-519A-4960-9D3F-96995299032B}" srcOrd="5" destOrd="0" parTransId="{D177739B-814E-462B-ABB8-95935E899A2E}" sibTransId="{DE3DEC92-14FD-4691-AD7E-277BD5A11844}"/>
    <dgm:cxn modelId="{CFD85EC8-E4FC-4499-BC77-5D101F95B4FE}" type="presOf" srcId="{49E8A3FE-D021-42D2-AF6B-E580485FF198}" destId="{B884C074-293D-44EB-AB90-D22F03738B85}" srcOrd="0" destOrd="0" presId="urn:microsoft.com/office/officeart/2005/8/layout/process3"/>
    <dgm:cxn modelId="{8295F300-61E2-4ED8-9F5D-0477B2B40F92}" srcId="{F70015B8-2277-4247-A48D-2B039D83A418}" destId="{09EDE9FE-8FB9-4EB6-9DF9-67ADD99B993F}" srcOrd="5" destOrd="0" parTransId="{D94E59C3-41D9-4AB8-86D9-9805D70990E7}" sibTransId="{C4ABC6F8-51FF-4349-8DEB-CA7AB549027D}"/>
    <dgm:cxn modelId="{4462CA6B-0112-4FE3-A01C-49E4912C2429}" srcId="{7D1BAAA3-C237-4B4B-B297-A33B5BD167EE}" destId="{F70015B8-2277-4247-A48D-2B039D83A418}" srcOrd="1" destOrd="0" parTransId="{08F7CC75-F7EC-4A9E-BAEE-BBFA816D8F77}" sibTransId="{C00ECDA6-FBCC-4F8D-9291-7B78C1A9F3D3}"/>
    <dgm:cxn modelId="{AD997AF6-B6EE-4CA3-A471-76A6A398E36A}" srcId="{F70015B8-2277-4247-A48D-2B039D83A418}" destId="{AFE1E160-FEFF-4553-BD17-0F0EF1663552}" srcOrd="4" destOrd="0" parTransId="{C79FBEC0-770A-4C8F-9332-AC3E3FA55315}" sibTransId="{128B46C4-EE77-43E0-8A9E-8C4A73F6ACEE}"/>
    <dgm:cxn modelId="{D9EADE77-D0BC-4683-96A2-B886B2437EE3}" srcId="{4FF2D5D3-F299-477D-A873-54E47D065E3F}" destId="{0E7B53CA-495A-470F-AC70-82265FA000AF}" srcOrd="3" destOrd="0" parTransId="{18B14096-5914-4A77-806E-D274FC8F8DB0}" sibTransId="{8B9A9207-1947-4C5E-A249-456348E038E5}"/>
    <dgm:cxn modelId="{343A4299-2389-4546-9609-E1E7D5B84291}" type="presOf" srcId="{4FF2D5D3-F299-477D-A873-54E47D065E3F}" destId="{AFA6B73C-61A1-49C7-AE96-D7356A39C00E}" srcOrd="0" destOrd="0" presId="urn:microsoft.com/office/officeart/2005/8/layout/process3"/>
    <dgm:cxn modelId="{FAD669B7-D363-4FBC-B84B-3CB1466469CF}" type="presOf" srcId="{4FF2D5D3-F299-477D-A873-54E47D065E3F}" destId="{59C0336E-4050-48DC-9DE1-D7F528374E6E}" srcOrd="1" destOrd="0" presId="urn:microsoft.com/office/officeart/2005/8/layout/process3"/>
    <dgm:cxn modelId="{8888AB06-0FF8-448D-99F3-44DEF409D8FD}" type="presOf" srcId="{3EDB9D6F-FD16-4231-87C3-6FFCCDAD06D5}" destId="{E1E9572E-3479-40D3-96A2-A277D9851A18}" srcOrd="0" destOrd="0" presId="urn:microsoft.com/office/officeart/2005/8/layout/process3"/>
    <dgm:cxn modelId="{D3C0A63F-18E2-47C0-A332-13F9EDA63DEB}" srcId="{F70015B8-2277-4247-A48D-2B039D83A418}" destId="{1AC9AB1E-7953-4EC1-86C9-B33E0F0E45E3}" srcOrd="0" destOrd="0" parTransId="{9BF61900-55BA-4A68-B25A-9EF498A9FE71}" sibTransId="{7EF9F971-7B66-4A7A-8F63-D6305D36836F}"/>
    <dgm:cxn modelId="{3D766B28-FF3B-478E-AB22-96AAAA87D23D}" type="presOf" srcId="{E0CC9E98-519A-4960-9D3F-96995299032B}" destId="{E1E9572E-3479-40D3-96A2-A277D9851A18}" srcOrd="0" destOrd="5" presId="urn:microsoft.com/office/officeart/2005/8/layout/process3"/>
    <dgm:cxn modelId="{807FE48A-77CA-48BB-ADDC-EA394AD40D17}" type="presOf" srcId="{7D1BAAA3-C237-4B4B-B297-A33B5BD167EE}" destId="{13340F21-79D2-4299-BF60-625F268FA694}" srcOrd="0" destOrd="0" presId="urn:microsoft.com/office/officeart/2005/8/layout/process3"/>
    <dgm:cxn modelId="{47DBDBB6-16DC-4822-B9F9-BEE09A493A47}" type="presOf" srcId="{59A9686F-6775-4874-AC88-CE6B90758EE9}" destId="{E1E9572E-3479-40D3-96A2-A277D9851A18}" srcOrd="0" destOrd="2" presId="urn:microsoft.com/office/officeart/2005/8/layout/process3"/>
    <dgm:cxn modelId="{1F4E6BB2-3D0D-4B11-90EF-47A2EF72215F}" type="presOf" srcId="{0E7B53CA-495A-470F-AC70-82265FA000AF}" destId="{E1E9572E-3479-40D3-96A2-A277D9851A18}" srcOrd="0" destOrd="3" presId="urn:microsoft.com/office/officeart/2005/8/layout/process3"/>
    <dgm:cxn modelId="{1CAADC6A-7CC9-485B-8A6D-8F8A9128C042}" type="presOf" srcId="{F70015B8-2277-4247-A48D-2B039D83A418}" destId="{26116F31-B33D-4DAE-BEBA-EBB83A0CD58A}" srcOrd="0" destOrd="0" presId="urn:microsoft.com/office/officeart/2005/8/layout/process3"/>
    <dgm:cxn modelId="{EB6FF6DD-EF27-468B-AA34-2BECD705FF14}" srcId="{F70015B8-2277-4247-A48D-2B039D83A418}" destId="{0C0A611F-3F6D-4C78-BFE1-042CD2A2CB69}" srcOrd="2" destOrd="0" parTransId="{112D1E86-94F6-4C4A-A815-7A9DCFC11E1A}" sibTransId="{6A7CFA9E-D745-4777-9326-7C8F4911E384}"/>
    <dgm:cxn modelId="{2E4D28B2-634F-4C15-88EC-1F36DFFBB883}" srcId="{F70015B8-2277-4247-A48D-2B039D83A418}" destId="{B2D45A92-29DC-4FC5-9F4A-39BC2F0549B6}" srcOrd="1" destOrd="0" parTransId="{98AF1E78-DD26-4290-9279-DF4BACDAC3BA}" sibTransId="{70E76322-1624-4A34-98C8-A712D408FCB9}"/>
    <dgm:cxn modelId="{53A87CE0-9649-4FBC-912C-8DE10CC8BC83}" type="presOf" srcId="{ED1E9A20-09E2-4493-855A-3F092DB04947}" destId="{E1E9572E-3479-40D3-96A2-A277D9851A18}" srcOrd="0" destOrd="1" presId="urn:microsoft.com/office/officeart/2005/8/layout/process3"/>
    <dgm:cxn modelId="{B25B463B-C875-4AC9-8D13-5BB5E881B6FB}" srcId="{4FF2D5D3-F299-477D-A873-54E47D065E3F}" destId="{F0C70118-90EE-4D66-BDFB-6E28DB79AB03}" srcOrd="6" destOrd="0" parTransId="{8B79E1DB-BEEB-4124-8F85-4C4E91926EC1}" sibTransId="{50696DC4-04AA-48CB-8F55-C8963AE4F27D}"/>
    <dgm:cxn modelId="{8D1665E6-D4E4-4235-9CC9-3EF37B065D96}" type="presOf" srcId="{F0C70118-90EE-4D66-BDFB-6E28DB79AB03}" destId="{E1E9572E-3479-40D3-96A2-A277D9851A18}" srcOrd="0" destOrd="6" presId="urn:microsoft.com/office/officeart/2005/8/layout/process3"/>
    <dgm:cxn modelId="{BC6E9F90-8EE0-43E5-98CD-45BA17BC4782}" srcId="{4FF2D5D3-F299-477D-A873-54E47D065E3F}" destId="{3542898F-BEED-4CFE-8DCE-88BD3587CEF7}" srcOrd="4" destOrd="0" parTransId="{1DBE3AA2-CC02-49DB-A185-C6C668FE3274}" sibTransId="{73EDD7D7-9840-4406-BCAE-2DC79E3C607C}"/>
    <dgm:cxn modelId="{8C88CB05-ED2B-4BE3-AF6D-0F7DD574B00D}" type="presOf" srcId="{49E8A3FE-D021-42D2-AF6B-E580485FF198}" destId="{ED1FE8E9-040D-4C4F-827A-8EF8B4235DFF}" srcOrd="1" destOrd="0" presId="urn:microsoft.com/office/officeart/2005/8/layout/process3"/>
    <dgm:cxn modelId="{8BAC7A3C-3527-4213-9A83-EA63989CBE34}" type="presOf" srcId="{B2D45A92-29DC-4FC5-9F4A-39BC2F0549B6}" destId="{86B55B77-5B06-4B30-9438-BBCED91CAD12}" srcOrd="0" destOrd="1" presId="urn:microsoft.com/office/officeart/2005/8/layout/process3"/>
    <dgm:cxn modelId="{0711AF62-C098-400E-B646-7BC223AB8969}" type="presParOf" srcId="{13340F21-79D2-4299-BF60-625F268FA694}" destId="{1B122128-412B-42E2-814C-64E3A46DEC38}" srcOrd="0" destOrd="0" presId="urn:microsoft.com/office/officeart/2005/8/layout/process3"/>
    <dgm:cxn modelId="{D01C16C3-5C68-4B7C-B85E-6931BA962FA3}" type="presParOf" srcId="{1B122128-412B-42E2-814C-64E3A46DEC38}" destId="{AFA6B73C-61A1-49C7-AE96-D7356A39C00E}" srcOrd="0" destOrd="0" presId="urn:microsoft.com/office/officeart/2005/8/layout/process3"/>
    <dgm:cxn modelId="{7A4440C6-9838-458A-A0E3-E57B5C85BED8}" type="presParOf" srcId="{1B122128-412B-42E2-814C-64E3A46DEC38}" destId="{59C0336E-4050-48DC-9DE1-D7F528374E6E}" srcOrd="1" destOrd="0" presId="urn:microsoft.com/office/officeart/2005/8/layout/process3"/>
    <dgm:cxn modelId="{3F85277D-1F86-4F5C-AA74-9F3E69699F5D}" type="presParOf" srcId="{1B122128-412B-42E2-814C-64E3A46DEC38}" destId="{E1E9572E-3479-40D3-96A2-A277D9851A18}" srcOrd="2" destOrd="0" presId="urn:microsoft.com/office/officeart/2005/8/layout/process3"/>
    <dgm:cxn modelId="{FAD45615-C69C-4ED8-A5EA-115813C2620B}" type="presParOf" srcId="{13340F21-79D2-4299-BF60-625F268FA694}" destId="{B884C074-293D-44EB-AB90-D22F03738B85}" srcOrd="1" destOrd="0" presId="urn:microsoft.com/office/officeart/2005/8/layout/process3"/>
    <dgm:cxn modelId="{324BDE1E-E1CC-49B7-BC45-3ED76320B361}" type="presParOf" srcId="{B884C074-293D-44EB-AB90-D22F03738B85}" destId="{ED1FE8E9-040D-4C4F-827A-8EF8B4235DFF}" srcOrd="0" destOrd="0" presId="urn:microsoft.com/office/officeart/2005/8/layout/process3"/>
    <dgm:cxn modelId="{299B8A2B-209C-4395-BAD5-AEB622D94D55}" type="presParOf" srcId="{13340F21-79D2-4299-BF60-625F268FA694}" destId="{300E6306-2F78-436A-8979-79E978A21480}" srcOrd="2" destOrd="0" presId="urn:microsoft.com/office/officeart/2005/8/layout/process3"/>
    <dgm:cxn modelId="{2051D229-5FB4-4B18-8E02-0306602DDDC2}" type="presParOf" srcId="{300E6306-2F78-436A-8979-79E978A21480}" destId="{26116F31-B33D-4DAE-BEBA-EBB83A0CD58A}" srcOrd="0" destOrd="0" presId="urn:microsoft.com/office/officeart/2005/8/layout/process3"/>
    <dgm:cxn modelId="{F253C6B4-DFDB-444F-8367-60E1AE23E315}" type="presParOf" srcId="{300E6306-2F78-436A-8979-79E978A21480}" destId="{8F5EDF53-71F9-4897-93F3-119E615C1E3C}" srcOrd="1" destOrd="0" presId="urn:microsoft.com/office/officeart/2005/8/layout/process3"/>
    <dgm:cxn modelId="{CE93B12E-03E9-4A7B-8263-65E222D490D0}" type="presParOf" srcId="{300E6306-2F78-436A-8979-79E978A21480}" destId="{86B55B77-5B06-4B30-9438-BBCED91CAD12}"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CO"/>
        </a:p>
      </dgm:t>
    </dgm:pt>
    <dgm:pt modelId="{7A6D2D58-4997-4BD2-A69F-B3263292B88E}">
      <dgm:prSet custT="1"/>
      <dgm:spPr>
        <a:ln>
          <a:solidFill>
            <a:srgbClr val="044990"/>
          </a:solidFill>
        </a:ln>
      </dgm:spPr>
      <dgm:t>
        <a:bodyPr/>
        <a:lstStyle/>
        <a:p>
          <a:pPr algn="just" rtl="0"/>
          <a:r>
            <a:rPr lang="es-MX" sz="1600" kern="1200" dirty="0" smtClean="0">
              <a:solidFill>
                <a:srgbClr val="094784"/>
              </a:solidFill>
              <a:latin typeface="+mn-lt"/>
              <a:ea typeface="+mn-ea"/>
              <a:cs typeface="+mn-cs"/>
            </a:rPr>
            <a:t>(i) Las políticas establecidas en el numeral 4.6 del Manual del Sistema de Administración de Riesgos de la Bolsa sobre el control de límites, definidos por Riesgo por Clase de Inversión, Emisor (CFC, CF y </a:t>
          </a:r>
          <a:r>
            <a:rPr lang="es-MX" sz="1600" kern="1200" dirty="0" err="1" smtClean="0">
              <a:solidFill>
                <a:srgbClr val="094784"/>
              </a:solidFill>
              <a:latin typeface="+mn-lt"/>
              <a:ea typeface="+mn-ea"/>
              <a:cs typeface="+mn-cs"/>
            </a:rPr>
            <a:t>IOE’s</a:t>
          </a:r>
          <a:r>
            <a:rPr lang="es-MX" sz="1600" kern="1200" dirty="0" smtClean="0">
              <a:solidFill>
                <a:srgbClr val="094784"/>
              </a:solidFill>
              <a:latin typeface="+mn-lt"/>
              <a:ea typeface="+mn-ea"/>
              <a:cs typeface="+mn-cs"/>
            </a:rPr>
            <a:t>), Contraparte y Grupo Económico por Emisor se cumplen</a:t>
          </a:r>
          <a:r>
            <a:rPr lang="es-MX" sz="1600" kern="1200" dirty="0" smtClean="0">
              <a:solidFill>
                <a:srgbClr val="002060"/>
              </a:solidFill>
              <a:latin typeface="+mn-lt"/>
              <a:ea typeface="+mn-ea"/>
              <a:cs typeface="+mn-cs"/>
            </a:rPr>
            <a:t>. </a:t>
          </a:r>
        </a:p>
        <a:p>
          <a:pPr algn="just" rtl="0"/>
          <a:r>
            <a:rPr lang="es-MX" sz="1600" kern="1200" dirty="0" smtClean="0">
              <a:solidFill>
                <a:srgbClr val="094784"/>
              </a:solidFill>
              <a:latin typeface="+mn-lt"/>
              <a:ea typeface="+mn-ea"/>
              <a:cs typeface="+mn-cs"/>
            </a:rPr>
            <a:t>(ii) Se generó una alerta sobre el emisor Bancolombia debido a un exceso sobre el cupo aprobado.</a:t>
          </a:r>
          <a:endParaRPr lang="es-CO" sz="1600" kern="1200" dirty="0">
            <a:solidFill>
              <a:srgbClr val="044990"/>
            </a:solidFill>
            <a:latin typeface="+mn-lt"/>
            <a:ea typeface="+mn-ea"/>
            <a:cs typeface="+mn-cs"/>
          </a:endParaRPr>
        </a:p>
      </dgm:t>
    </dgm:pt>
    <dgm:pt modelId="{51D61E1E-900E-4DBA-AE59-45AD0BCD7566}" type="parTrans" cxnId="{D9B1BA57-B9E7-498E-8C57-2EABC2D0FA4B}">
      <dgm:prSet/>
      <dgm:spPr/>
      <dgm:t>
        <a:bodyPr/>
        <a:lstStyle/>
        <a:p>
          <a:endParaRPr lang="es-CO"/>
        </a:p>
      </dgm:t>
    </dgm:pt>
    <dgm:pt modelId="{798D6643-26DD-4B94-968D-99EF88AA21B9}" type="sibTrans" cxnId="{D9B1BA57-B9E7-498E-8C57-2EABC2D0FA4B}">
      <dgm:prSet/>
      <dgm:spPr/>
      <dgm:t>
        <a:bodyPr/>
        <a:lstStyle/>
        <a:p>
          <a:endParaRPr lang="es-CO"/>
        </a:p>
      </dgm:t>
    </dgm:pt>
    <dgm:pt modelId="{798D1993-5E99-4317-8458-EBB7F2BCFE4B}" type="pres">
      <dgm:prSet presAssocID="{7F6677C3-A6FF-4125-807A-1BEB20287F09}" presName="linear" presStyleCnt="0">
        <dgm:presLayoutVars>
          <dgm:animLvl val="lvl"/>
          <dgm:resizeHandles val="exact"/>
        </dgm:presLayoutVars>
      </dgm:prSet>
      <dgm:spPr/>
      <dgm:t>
        <a:bodyPr/>
        <a:lstStyle/>
        <a:p>
          <a:endParaRPr lang="es-CO"/>
        </a:p>
      </dgm:t>
    </dgm:pt>
    <dgm:pt modelId="{274D9170-67E3-4F7E-BBA2-D23436F60D11}" type="pres">
      <dgm:prSet presAssocID="{7A6D2D58-4997-4BD2-A69F-B3263292B88E}" presName="parentText" presStyleLbl="node1" presStyleIdx="0" presStyleCnt="1" custLinFactNeighborY="16933">
        <dgm:presLayoutVars>
          <dgm:chMax val="0"/>
          <dgm:bulletEnabled val="1"/>
        </dgm:presLayoutVars>
      </dgm:prSet>
      <dgm:spPr/>
      <dgm:t>
        <a:bodyPr/>
        <a:lstStyle/>
        <a:p>
          <a:endParaRPr lang="es-CO"/>
        </a:p>
      </dgm:t>
    </dgm:pt>
  </dgm:ptLst>
  <dgm:cxnLst>
    <dgm:cxn modelId="{D9B1BA57-B9E7-498E-8C57-2EABC2D0FA4B}" srcId="{7F6677C3-A6FF-4125-807A-1BEB20287F09}" destId="{7A6D2D58-4997-4BD2-A69F-B3263292B88E}" srcOrd="0" destOrd="0" parTransId="{51D61E1E-900E-4DBA-AE59-45AD0BCD7566}" sibTransId="{798D6643-26DD-4B94-968D-99EF88AA21B9}"/>
    <dgm:cxn modelId="{C802A070-4268-402D-9E21-9C11046A7550}" type="presOf" srcId="{7A6D2D58-4997-4BD2-A69F-B3263292B88E}" destId="{274D9170-67E3-4F7E-BBA2-D23436F60D11}" srcOrd="0" destOrd="0" presId="urn:microsoft.com/office/officeart/2005/8/layout/vList2"/>
    <dgm:cxn modelId="{9EA6FDE8-2F85-453B-A0AB-E6A2CEB1B053}" type="presOf" srcId="{7F6677C3-A6FF-4125-807A-1BEB20287F09}" destId="{798D1993-5E99-4317-8458-EBB7F2BCFE4B}" srcOrd="0" destOrd="0" presId="urn:microsoft.com/office/officeart/2005/8/layout/vList2"/>
    <dgm:cxn modelId="{8B0BE71F-6109-4438-96F4-4B033263D91B}" type="presParOf" srcId="{798D1993-5E99-4317-8458-EBB7F2BCFE4B}" destId="{274D9170-67E3-4F7E-BBA2-D23436F60D11}"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CO"/>
        </a:p>
      </dgm:t>
    </dgm:pt>
    <dgm:pt modelId="{867D5C32-8339-4864-B18E-32F88AD4FFCC}">
      <dgm:prSet custT="1"/>
      <dgm:spPr>
        <a:ln>
          <a:solidFill>
            <a:srgbClr val="044990"/>
          </a:solidFill>
        </a:ln>
      </dgm:spPr>
      <dgm:t>
        <a:bodyPr/>
        <a:lstStyle/>
        <a:p>
          <a:pPr algn="just" rtl="0"/>
          <a:r>
            <a:rPr lang="es-CO" sz="1800" kern="1200" dirty="0" smtClean="0">
              <a:solidFill>
                <a:srgbClr val="094784"/>
              </a:solidFill>
            </a:rPr>
            <a:t>Se realizó el monitoreo a cada una de las posiciones sobre la sensibilidad de las coberturas a corte de 31 de agosto de 2017, de acuerdo a lo establecido en la NIC 39. Al respecto, se concluye que estas siguen siendo efectivas, además de visualizar un comportamiento favorable del mercado de divisas con relación a los derivados que tiene la bolsa establecidos hasta 2018.</a:t>
          </a:r>
          <a:endParaRPr lang="es-CO" sz="1800" kern="1200" dirty="0">
            <a:solidFill>
              <a:srgbClr val="044990"/>
            </a:solidFill>
            <a:latin typeface="+mn-lt"/>
            <a:ea typeface="+mn-ea"/>
            <a:cs typeface="+mn-cs"/>
          </a:endParaRPr>
        </a:p>
      </dgm:t>
    </dgm:pt>
    <dgm:pt modelId="{5F15F6F6-F467-453F-AE57-7493F513D3BE}" type="parTrans" cxnId="{CD73BE57-753A-4941-81C5-3B631F700836}">
      <dgm:prSet/>
      <dgm:spPr/>
      <dgm:t>
        <a:bodyPr/>
        <a:lstStyle/>
        <a:p>
          <a:endParaRPr lang="es-CO" sz="1600"/>
        </a:p>
      </dgm:t>
    </dgm:pt>
    <dgm:pt modelId="{78EC8C08-DAD3-40E0-9AC6-E6A4EFDAE5CE}" type="sibTrans" cxnId="{CD73BE57-753A-4941-81C5-3B631F700836}">
      <dgm:prSet/>
      <dgm:spPr/>
      <dgm:t>
        <a:bodyPr/>
        <a:lstStyle/>
        <a:p>
          <a:endParaRPr lang="es-CO" sz="1600"/>
        </a:p>
      </dgm:t>
    </dgm:pt>
    <dgm:pt modelId="{798D1993-5E99-4317-8458-EBB7F2BCFE4B}" type="pres">
      <dgm:prSet presAssocID="{7F6677C3-A6FF-4125-807A-1BEB20287F09}" presName="linear" presStyleCnt="0">
        <dgm:presLayoutVars>
          <dgm:animLvl val="lvl"/>
          <dgm:resizeHandles val="exact"/>
        </dgm:presLayoutVars>
      </dgm:prSet>
      <dgm:spPr/>
      <dgm:t>
        <a:bodyPr/>
        <a:lstStyle/>
        <a:p>
          <a:endParaRPr lang="es-CO"/>
        </a:p>
      </dgm:t>
    </dgm:pt>
    <dgm:pt modelId="{623BF983-5256-429E-8E16-AA978B260CA7}" type="pres">
      <dgm:prSet presAssocID="{867D5C32-8339-4864-B18E-32F88AD4FFCC}" presName="parentText" presStyleLbl="node1" presStyleIdx="0" presStyleCnt="1" custScaleY="112413" custLinFactY="-74704" custLinFactNeighborY="-100000">
        <dgm:presLayoutVars>
          <dgm:chMax val="0"/>
          <dgm:bulletEnabled val="1"/>
        </dgm:presLayoutVars>
      </dgm:prSet>
      <dgm:spPr/>
      <dgm:t>
        <a:bodyPr/>
        <a:lstStyle/>
        <a:p>
          <a:endParaRPr lang="es-CO"/>
        </a:p>
      </dgm:t>
    </dgm:pt>
  </dgm:ptLst>
  <dgm:cxnLst>
    <dgm:cxn modelId="{8F7614B9-50DC-497F-A9C4-07904D2C8E19}" type="presOf" srcId="{867D5C32-8339-4864-B18E-32F88AD4FFCC}" destId="{623BF983-5256-429E-8E16-AA978B260CA7}" srcOrd="0" destOrd="0" presId="urn:microsoft.com/office/officeart/2005/8/layout/vList2"/>
    <dgm:cxn modelId="{CD73BE57-753A-4941-81C5-3B631F700836}" srcId="{7F6677C3-A6FF-4125-807A-1BEB20287F09}" destId="{867D5C32-8339-4864-B18E-32F88AD4FFCC}" srcOrd="0" destOrd="0" parTransId="{5F15F6F6-F467-453F-AE57-7493F513D3BE}" sibTransId="{78EC8C08-DAD3-40E0-9AC6-E6A4EFDAE5CE}"/>
    <dgm:cxn modelId="{DDEDAE3D-C640-4718-B275-5B9E51234B7D}" type="presOf" srcId="{7F6677C3-A6FF-4125-807A-1BEB20287F09}" destId="{798D1993-5E99-4317-8458-EBB7F2BCFE4B}" srcOrd="0" destOrd="0" presId="urn:microsoft.com/office/officeart/2005/8/layout/vList2"/>
    <dgm:cxn modelId="{055D63A6-1136-49A2-BD81-A95055DA7E69}" type="presParOf" srcId="{798D1993-5E99-4317-8458-EBB7F2BCFE4B}" destId="{623BF983-5256-429E-8E16-AA978B260CA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CE16CE-71F9-4710-A998-6111DEF8BB9F}"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s-CO"/>
        </a:p>
      </dgm:t>
    </dgm:pt>
    <dgm:pt modelId="{290006C5-77A4-4FA2-85E8-D595E84F0B05}">
      <dgm:prSet phldrT="[Texto]" custT="1"/>
      <dgm:spPr>
        <a:noFill/>
        <a:ln>
          <a:solidFill>
            <a:srgbClr val="2D5FC3"/>
          </a:solidFill>
        </a:ln>
      </dgm:spPr>
      <dgm:t>
        <a:bodyPr/>
        <a:lstStyle/>
        <a:p>
          <a:r>
            <a:rPr lang="es-CO" sz="1200" b="1" dirty="0" smtClean="0">
              <a:solidFill>
                <a:srgbClr val="002060"/>
              </a:solidFill>
              <a:latin typeface="Calibri"/>
              <a:ea typeface="Calibri"/>
              <a:cs typeface="Times New Roman"/>
            </a:rPr>
            <a:t>Acción de Nulidad y </a:t>
          </a:r>
          <a:r>
            <a:rPr lang="es-CO" sz="1200" b="1" dirty="0" err="1" smtClean="0">
              <a:solidFill>
                <a:srgbClr val="002060"/>
              </a:solidFill>
              <a:latin typeface="Calibri"/>
              <a:ea typeface="Calibri"/>
              <a:cs typeface="Times New Roman"/>
            </a:rPr>
            <a:t>Restablecim</a:t>
          </a:r>
          <a:r>
            <a:rPr lang="es-CO" sz="1200" b="1" dirty="0" smtClean="0">
              <a:solidFill>
                <a:srgbClr val="002060"/>
              </a:solidFill>
              <a:latin typeface="Calibri"/>
              <a:ea typeface="Calibri"/>
              <a:cs typeface="Times New Roman"/>
            </a:rPr>
            <a:t>. del Derecho </a:t>
          </a:r>
          <a:endParaRPr lang="es-CO" sz="1200" dirty="0"/>
        </a:p>
      </dgm:t>
    </dgm:pt>
    <dgm:pt modelId="{5CA74D07-7021-4064-951E-2778EC8EF3C6}" type="parTrans" cxnId="{5BA56344-8A51-4087-A4D2-A695B5E4B076}">
      <dgm:prSet/>
      <dgm:spPr>
        <a:ln>
          <a:solidFill>
            <a:srgbClr val="2D5FC3"/>
          </a:solidFill>
        </a:ln>
      </dgm:spPr>
      <dgm:t>
        <a:bodyPr/>
        <a:lstStyle/>
        <a:p>
          <a:endParaRPr lang="es-CO"/>
        </a:p>
      </dgm:t>
    </dgm:pt>
    <dgm:pt modelId="{5D56A65D-B954-45C9-AC38-DBC47BF0CFC2}" type="sibTrans" cxnId="{5BA56344-8A51-4087-A4D2-A695B5E4B076}">
      <dgm:prSet/>
      <dgm:spPr/>
      <dgm:t>
        <a:bodyPr/>
        <a:lstStyle/>
        <a:p>
          <a:endParaRPr lang="es-CO"/>
        </a:p>
      </dgm:t>
    </dgm:pt>
    <dgm:pt modelId="{30B3F49A-A610-4D7E-A1BF-65FDD6EAD438}">
      <dgm:prSet phldrT="[Texto]" custT="1"/>
      <dgm:spPr/>
      <dgm:t>
        <a:bodyPr/>
        <a:lstStyle/>
        <a:p>
          <a:r>
            <a:rPr lang="es-CO" sz="1600" dirty="0" smtClean="0">
              <a:solidFill>
                <a:srgbClr val="2D5FC3"/>
              </a:solidFill>
              <a:latin typeface="Calibri" pitchFamily="34" charset="0"/>
            </a:rPr>
            <a:t>SFC</a:t>
          </a:r>
          <a:endParaRPr lang="es-CO" sz="1600" dirty="0">
            <a:solidFill>
              <a:srgbClr val="2D5FC3"/>
            </a:solidFill>
            <a:latin typeface="Calibri" pitchFamily="34" charset="0"/>
          </a:endParaRPr>
        </a:p>
      </dgm:t>
    </dgm:pt>
    <dgm:pt modelId="{BDCEEEEE-15B9-41F3-B740-D0ADC9989D42}" type="parTrans" cxnId="{E27D571C-0A59-4217-8A47-3CE304335E20}">
      <dgm:prSet/>
      <dgm:spPr/>
      <dgm:t>
        <a:bodyPr/>
        <a:lstStyle/>
        <a:p>
          <a:endParaRPr lang="es-CO"/>
        </a:p>
      </dgm:t>
    </dgm:pt>
    <dgm:pt modelId="{40274594-975D-4D11-ADAA-5232CDC23C59}" type="sibTrans" cxnId="{E27D571C-0A59-4217-8A47-3CE304335E20}">
      <dgm:prSet/>
      <dgm:spPr/>
      <dgm:t>
        <a:bodyPr/>
        <a:lstStyle/>
        <a:p>
          <a:endParaRPr lang="es-CO"/>
        </a:p>
      </dgm:t>
    </dgm:pt>
    <dgm:pt modelId="{47B90EB0-5E3D-43B1-BDFA-50F4AA5045E9}">
      <dgm:prSet phldrT="[Texto]" custT="1"/>
      <dgm:spPr>
        <a:noFill/>
        <a:ln>
          <a:solidFill>
            <a:srgbClr val="2D5FC3"/>
          </a:solidFill>
        </a:ln>
      </dgm:spPr>
      <dgm:t>
        <a:bodyPr/>
        <a:lstStyle/>
        <a:p>
          <a:r>
            <a:rPr lang="es-CO" sz="1200" b="1" dirty="0" smtClean="0">
              <a:solidFill>
                <a:srgbClr val="002060"/>
              </a:solidFill>
              <a:latin typeface="Calibri"/>
              <a:ea typeface="Calibri"/>
              <a:cs typeface="Times New Roman"/>
            </a:rPr>
            <a:t>Acción de Nulidad y </a:t>
          </a:r>
          <a:r>
            <a:rPr lang="es-CO" sz="1200" b="1" dirty="0" err="1" smtClean="0">
              <a:solidFill>
                <a:srgbClr val="002060"/>
              </a:solidFill>
              <a:latin typeface="Calibri"/>
              <a:ea typeface="Calibri"/>
              <a:cs typeface="Times New Roman"/>
            </a:rPr>
            <a:t>Restablecim</a:t>
          </a:r>
          <a:r>
            <a:rPr lang="es-CO" sz="1200" b="1" dirty="0" smtClean="0">
              <a:solidFill>
                <a:srgbClr val="002060"/>
              </a:solidFill>
              <a:latin typeface="Calibri"/>
              <a:ea typeface="Calibri"/>
              <a:cs typeface="Times New Roman"/>
            </a:rPr>
            <a:t>. del Derecho </a:t>
          </a:r>
          <a:endParaRPr lang="es-CO" sz="1200" dirty="0"/>
        </a:p>
      </dgm:t>
    </dgm:pt>
    <dgm:pt modelId="{C12F2FA2-97D4-4638-8F56-0D030E41C37C}" type="parTrans" cxnId="{5EE0EF56-F8B5-45AF-9A8D-9103AD2A21AF}">
      <dgm:prSet/>
      <dgm:spPr>
        <a:ln>
          <a:solidFill>
            <a:srgbClr val="2D5FC3"/>
          </a:solidFill>
        </a:ln>
      </dgm:spPr>
      <dgm:t>
        <a:bodyPr/>
        <a:lstStyle/>
        <a:p>
          <a:endParaRPr lang="es-CO"/>
        </a:p>
      </dgm:t>
    </dgm:pt>
    <dgm:pt modelId="{22180F21-A13A-42AB-B135-51805BD0DF35}" type="sibTrans" cxnId="{5EE0EF56-F8B5-45AF-9A8D-9103AD2A21AF}">
      <dgm:prSet/>
      <dgm:spPr/>
      <dgm:t>
        <a:bodyPr/>
        <a:lstStyle/>
        <a:p>
          <a:endParaRPr lang="es-CO"/>
        </a:p>
      </dgm:t>
    </dgm:pt>
    <dgm:pt modelId="{E1D5DFB0-0EA5-4163-95E1-BD742DDC73A4}">
      <dgm:prSet phldrT="[Texto]" custT="1"/>
      <dgm:spPr/>
      <dgm:t>
        <a:bodyPr/>
        <a:lstStyle/>
        <a:p>
          <a:r>
            <a:rPr lang="es-CO" sz="1600" dirty="0" smtClean="0">
              <a:solidFill>
                <a:srgbClr val="2D5FC3"/>
              </a:solidFill>
              <a:latin typeface="Calibri" pitchFamily="34" charset="0"/>
            </a:rPr>
            <a:t>SFC</a:t>
          </a:r>
          <a:endParaRPr lang="es-CO" sz="1600" dirty="0">
            <a:solidFill>
              <a:srgbClr val="2D5FC3"/>
            </a:solidFill>
            <a:latin typeface="Calibri" pitchFamily="34" charset="0"/>
          </a:endParaRPr>
        </a:p>
      </dgm:t>
    </dgm:pt>
    <dgm:pt modelId="{ACBFA1FD-DB30-48F5-A57C-777CC9D3CC39}" type="parTrans" cxnId="{B4333DF3-5C89-457F-A5B7-6A48F09CC0A2}">
      <dgm:prSet/>
      <dgm:spPr/>
      <dgm:t>
        <a:bodyPr/>
        <a:lstStyle/>
        <a:p>
          <a:endParaRPr lang="es-CO"/>
        </a:p>
      </dgm:t>
    </dgm:pt>
    <dgm:pt modelId="{6585EF5B-4172-4D5C-8811-50B582B6F272}" type="sibTrans" cxnId="{B4333DF3-5C89-457F-A5B7-6A48F09CC0A2}">
      <dgm:prSet/>
      <dgm:spPr/>
      <dgm:t>
        <a:bodyPr/>
        <a:lstStyle/>
        <a:p>
          <a:endParaRPr lang="es-CO"/>
        </a:p>
      </dgm:t>
    </dgm:pt>
    <dgm:pt modelId="{7464BB89-AF28-455D-BC63-E48C16380461}">
      <dgm:prSet phldrT="[Texto]" custT="1"/>
      <dgm:spPr>
        <a:noFill/>
        <a:ln>
          <a:solidFill>
            <a:srgbClr val="2D5FC3"/>
          </a:solidFill>
        </a:ln>
      </dgm:spPr>
      <dgm:t>
        <a:bodyPr/>
        <a:lstStyle/>
        <a:p>
          <a:r>
            <a:rPr lang="es-CO" sz="1200" b="1" dirty="0" smtClean="0">
              <a:solidFill>
                <a:srgbClr val="002060"/>
              </a:solidFill>
              <a:latin typeface="Calibri"/>
              <a:ea typeface="Calibri"/>
              <a:cs typeface="Times New Roman"/>
            </a:rPr>
            <a:t>Ejecutivo Singular de mayor cuantía </a:t>
          </a:r>
          <a:endParaRPr lang="es-CO" sz="1200" dirty="0"/>
        </a:p>
      </dgm:t>
    </dgm:pt>
    <dgm:pt modelId="{C1C41E1A-93CF-487C-A35A-3A56110C5F4C}" type="parTrans" cxnId="{11D0F100-EBE1-46A8-8C76-1B49D2F45AB1}">
      <dgm:prSet/>
      <dgm:spPr>
        <a:ln>
          <a:solidFill>
            <a:srgbClr val="2D5FC3"/>
          </a:solidFill>
        </a:ln>
      </dgm:spPr>
      <dgm:t>
        <a:bodyPr/>
        <a:lstStyle/>
        <a:p>
          <a:endParaRPr lang="es-CO"/>
        </a:p>
      </dgm:t>
    </dgm:pt>
    <dgm:pt modelId="{62E58FF0-FA27-449E-B36E-250D41C88C71}" type="sibTrans" cxnId="{11D0F100-EBE1-46A8-8C76-1B49D2F45AB1}">
      <dgm:prSet/>
      <dgm:spPr/>
      <dgm:t>
        <a:bodyPr/>
        <a:lstStyle/>
        <a:p>
          <a:endParaRPr lang="es-CO"/>
        </a:p>
      </dgm:t>
    </dgm:pt>
    <dgm:pt modelId="{487AE1F9-BBD5-4FAA-AE91-8A9ADA168AC6}">
      <dgm:prSet phldrT="[Texto]" custT="1"/>
      <dgm:spPr/>
      <dgm:t>
        <a:bodyPr/>
        <a:lstStyle/>
        <a:p>
          <a:r>
            <a:rPr lang="es-CO" sz="1600" dirty="0" smtClean="0">
              <a:solidFill>
                <a:srgbClr val="2D5FC3"/>
              </a:solidFill>
              <a:latin typeface="Calibri" pitchFamily="34" charset="0"/>
            </a:rPr>
            <a:t>Terra </a:t>
          </a:r>
          <a:r>
            <a:rPr lang="es-CO" sz="1600" dirty="0" err="1" smtClean="0">
              <a:solidFill>
                <a:srgbClr val="2D5FC3"/>
              </a:solidFill>
              <a:latin typeface="Calibri" pitchFamily="34" charset="0"/>
            </a:rPr>
            <a:t>Brokers</a:t>
          </a:r>
          <a:r>
            <a:rPr lang="es-CO" sz="1600" dirty="0" smtClean="0">
              <a:solidFill>
                <a:srgbClr val="2D5FC3"/>
              </a:solidFill>
              <a:latin typeface="Calibri" pitchFamily="34" charset="0"/>
            </a:rPr>
            <a:t> S.A.</a:t>
          </a:r>
          <a:endParaRPr lang="es-CO" sz="1600" dirty="0">
            <a:solidFill>
              <a:srgbClr val="2D5FC3"/>
            </a:solidFill>
            <a:latin typeface="Calibri" pitchFamily="34" charset="0"/>
          </a:endParaRPr>
        </a:p>
      </dgm:t>
    </dgm:pt>
    <dgm:pt modelId="{2D68B451-B745-4D4A-9405-5F363475BE7F}" type="parTrans" cxnId="{382962D0-8DC8-4A80-832C-C9A6DAE83393}">
      <dgm:prSet/>
      <dgm:spPr/>
      <dgm:t>
        <a:bodyPr/>
        <a:lstStyle/>
        <a:p>
          <a:endParaRPr lang="es-CO"/>
        </a:p>
      </dgm:t>
    </dgm:pt>
    <dgm:pt modelId="{D170E740-19AE-4A8B-BB0B-0B0EDE6B56E5}" type="sibTrans" cxnId="{382962D0-8DC8-4A80-832C-C9A6DAE83393}">
      <dgm:prSet/>
      <dgm:spPr/>
      <dgm:t>
        <a:bodyPr/>
        <a:lstStyle/>
        <a:p>
          <a:endParaRPr lang="es-CO"/>
        </a:p>
      </dgm:t>
    </dgm:pt>
    <dgm:pt modelId="{CFD81D31-D241-4CCB-AD2A-EC162D05C417}" type="pres">
      <dgm:prSet presAssocID="{B8CE16CE-71F9-4710-A998-6111DEF8BB9F}" presName="composite" presStyleCnt="0">
        <dgm:presLayoutVars>
          <dgm:chMax val="5"/>
          <dgm:dir/>
          <dgm:animLvl val="ctr"/>
          <dgm:resizeHandles val="exact"/>
        </dgm:presLayoutVars>
      </dgm:prSet>
      <dgm:spPr/>
      <dgm:t>
        <a:bodyPr/>
        <a:lstStyle/>
        <a:p>
          <a:endParaRPr lang="es-CO"/>
        </a:p>
      </dgm:t>
    </dgm:pt>
    <dgm:pt modelId="{B1DEDEA2-54AE-435F-B2A6-9C1C50B38EDE}" type="pres">
      <dgm:prSet presAssocID="{B8CE16CE-71F9-4710-A998-6111DEF8BB9F}" presName="cycle" presStyleCnt="0"/>
      <dgm:spPr/>
    </dgm:pt>
    <dgm:pt modelId="{19897B76-B369-4FEB-AD9E-3F30B0F686BC}" type="pres">
      <dgm:prSet presAssocID="{B8CE16CE-71F9-4710-A998-6111DEF8BB9F}" presName="centerShape" presStyleCnt="0"/>
      <dgm:spPr/>
    </dgm:pt>
    <dgm:pt modelId="{AA3C611F-9DBD-4C47-8B96-E7EA755FC867}" type="pres">
      <dgm:prSet presAssocID="{B8CE16CE-71F9-4710-A998-6111DEF8BB9F}" presName="connSite" presStyleLbl="node1" presStyleIdx="0" presStyleCnt="4"/>
      <dgm:spPr/>
    </dgm:pt>
    <dgm:pt modelId="{FB96EC6E-B35E-452D-9DFC-77104B56E767}" type="pres">
      <dgm:prSet presAssocID="{B8CE16CE-71F9-4710-A998-6111DEF8BB9F}" presName="visible" presStyleLbl="node1" presStyleIdx="0" presStyleCnt="4"/>
      <dgm:spPr>
        <a:blipFill rotWithShape="0">
          <a:blip xmlns:r="http://schemas.openxmlformats.org/officeDocument/2006/relationships" r:embed="rId1"/>
          <a:stretch>
            <a:fillRect/>
          </a:stretch>
        </a:blipFill>
      </dgm:spPr>
    </dgm:pt>
    <dgm:pt modelId="{1DDFD9D7-A67C-4A5A-8B57-5DDCD697AD0C}" type="pres">
      <dgm:prSet presAssocID="{5CA74D07-7021-4064-951E-2778EC8EF3C6}" presName="Name25" presStyleLbl="parChTrans1D1" presStyleIdx="0" presStyleCnt="3"/>
      <dgm:spPr/>
      <dgm:t>
        <a:bodyPr/>
        <a:lstStyle/>
        <a:p>
          <a:endParaRPr lang="es-CO"/>
        </a:p>
      </dgm:t>
    </dgm:pt>
    <dgm:pt modelId="{C487885D-E840-4F61-822C-0F43B1B65BC0}" type="pres">
      <dgm:prSet presAssocID="{290006C5-77A4-4FA2-85E8-D595E84F0B05}" presName="node" presStyleCnt="0"/>
      <dgm:spPr/>
    </dgm:pt>
    <dgm:pt modelId="{D8D83655-E268-4507-9813-D8130BE495E9}" type="pres">
      <dgm:prSet presAssocID="{290006C5-77A4-4FA2-85E8-D595E84F0B05}" presName="parentNode" presStyleLbl="node1" presStyleIdx="1" presStyleCnt="4">
        <dgm:presLayoutVars>
          <dgm:chMax val="1"/>
          <dgm:bulletEnabled val="1"/>
        </dgm:presLayoutVars>
      </dgm:prSet>
      <dgm:spPr/>
      <dgm:t>
        <a:bodyPr/>
        <a:lstStyle/>
        <a:p>
          <a:endParaRPr lang="es-CO"/>
        </a:p>
      </dgm:t>
    </dgm:pt>
    <dgm:pt modelId="{0C6E55C5-488B-47D5-ADE6-6C5662A78639}" type="pres">
      <dgm:prSet presAssocID="{290006C5-77A4-4FA2-85E8-D595E84F0B05}" presName="childNode" presStyleLbl="revTx" presStyleIdx="0" presStyleCnt="3">
        <dgm:presLayoutVars>
          <dgm:bulletEnabled val="1"/>
        </dgm:presLayoutVars>
      </dgm:prSet>
      <dgm:spPr/>
      <dgm:t>
        <a:bodyPr/>
        <a:lstStyle/>
        <a:p>
          <a:endParaRPr lang="es-CO"/>
        </a:p>
      </dgm:t>
    </dgm:pt>
    <dgm:pt modelId="{2B4F6271-78C3-4094-B418-66CFEE7E3AB6}" type="pres">
      <dgm:prSet presAssocID="{C12F2FA2-97D4-4638-8F56-0D030E41C37C}" presName="Name25" presStyleLbl="parChTrans1D1" presStyleIdx="1" presStyleCnt="3"/>
      <dgm:spPr/>
      <dgm:t>
        <a:bodyPr/>
        <a:lstStyle/>
        <a:p>
          <a:endParaRPr lang="es-CO"/>
        </a:p>
      </dgm:t>
    </dgm:pt>
    <dgm:pt modelId="{012C5161-AD15-4F24-BCEB-4679A2199E86}" type="pres">
      <dgm:prSet presAssocID="{47B90EB0-5E3D-43B1-BDFA-50F4AA5045E9}" presName="node" presStyleCnt="0"/>
      <dgm:spPr/>
    </dgm:pt>
    <dgm:pt modelId="{0AF8E044-E5C3-4FFA-AEA2-C4333A60E44B}" type="pres">
      <dgm:prSet presAssocID="{47B90EB0-5E3D-43B1-BDFA-50F4AA5045E9}" presName="parentNode" presStyleLbl="node1" presStyleIdx="2" presStyleCnt="4">
        <dgm:presLayoutVars>
          <dgm:chMax val="1"/>
          <dgm:bulletEnabled val="1"/>
        </dgm:presLayoutVars>
      </dgm:prSet>
      <dgm:spPr/>
      <dgm:t>
        <a:bodyPr/>
        <a:lstStyle/>
        <a:p>
          <a:endParaRPr lang="es-CO"/>
        </a:p>
      </dgm:t>
    </dgm:pt>
    <dgm:pt modelId="{CACC0497-E64A-4149-AFEA-E005BC07CBAE}" type="pres">
      <dgm:prSet presAssocID="{47B90EB0-5E3D-43B1-BDFA-50F4AA5045E9}" presName="childNode" presStyleLbl="revTx" presStyleIdx="1" presStyleCnt="3">
        <dgm:presLayoutVars>
          <dgm:bulletEnabled val="1"/>
        </dgm:presLayoutVars>
      </dgm:prSet>
      <dgm:spPr/>
      <dgm:t>
        <a:bodyPr/>
        <a:lstStyle/>
        <a:p>
          <a:endParaRPr lang="es-CO"/>
        </a:p>
      </dgm:t>
    </dgm:pt>
    <dgm:pt modelId="{6D1F12DB-8CF4-4635-BF68-8B5656699F0C}" type="pres">
      <dgm:prSet presAssocID="{C1C41E1A-93CF-487C-A35A-3A56110C5F4C}" presName="Name25" presStyleLbl="parChTrans1D1" presStyleIdx="2" presStyleCnt="3"/>
      <dgm:spPr/>
      <dgm:t>
        <a:bodyPr/>
        <a:lstStyle/>
        <a:p>
          <a:endParaRPr lang="es-CO"/>
        </a:p>
      </dgm:t>
    </dgm:pt>
    <dgm:pt modelId="{79D9AE23-5498-475D-8355-C3A7AA51ACB1}" type="pres">
      <dgm:prSet presAssocID="{7464BB89-AF28-455D-BC63-E48C16380461}" presName="node" presStyleCnt="0"/>
      <dgm:spPr/>
    </dgm:pt>
    <dgm:pt modelId="{01DA54C7-0B24-4B97-BDB1-A4A39830DAEB}" type="pres">
      <dgm:prSet presAssocID="{7464BB89-AF28-455D-BC63-E48C16380461}" presName="parentNode" presStyleLbl="node1" presStyleIdx="3" presStyleCnt="4">
        <dgm:presLayoutVars>
          <dgm:chMax val="1"/>
          <dgm:bulletEnabled val="1"/>
        </dgm:presLayoutVars>
      </dgm:prSet>
      <dgm:spPr/>
      <dgm:t>
        <a:bodyPr/>
        <a:lstStyle/>
        <a:p>
          <a:endParaRPr lang="es-CO"/>
        </a:p>
      </dgm:t>
    </dgm:pt>
    <dgm:pt modelId="{4C3D428C-DDF2-4DA0-94F9-6C53E62C748A}" type="pres">
      <dgm:prSet presAssocID="{7464BB89-AF28-455D-BC63-E48C16380461}" presName="childNode" presStyleLbl="revTx" presStyleIdx="2" presStyleCnt="3">
        <dgm:presLayoutVars>
          <dgm:bulletEnabled val="1"/>
        </dgm:presLayoutVars>
      </dgm:prSet>
      <dgm:spPr/>
      <dgm:t>
        <a:bodyPr/>
        <a:lstStyle/>
        <a:p>
          <a:endParaRPr lang="es-CO"/>
        </a:p>
      </dgm:t>
    </dgm:pt>
  </dgm:ptLst>
  <dgm:cxnLst>
    <dgm:cxn modelId="{39EDAF56-F392-40C4-B97E-B33B8D61B389}" type="presOf" srcId="{C1C41E1A-93CF-487C-A35A-3A56110C5F4C}" destId="{6D1F12DB-8CF4-4635-BF68-8B5656699F0C}" srcOrd="0" destOrd="0" presId="urn:microsoft.com/office/officeart/2005/8/layout/radial2"/>
    <dgm:cxn modelId="{7C0EAB74-1838-43B1-A762-550CA8324B6B}" type="presOf" srcId="{487AE1F9-BBD5-4FAA-AE91-8A9ADA168AC6}" destId="{4C3D428C-DDF2-4DA0-94F9-6C53E62C748A}" srcOrd="0" destOrd="0" presId="urn:microsoft.com/office/officeart/2005/8/layout/radial2"/>
    <dgm:cxn modelId="{603326F8-3B9B-4F7C-ADA9-5C3922675E48}" type="presOf" srcId="{290006C5-77A4-4FA2-85E8-D595E84F0B05}" destId="{D8D83655-E268-4507-9813-D8130BE495E9}" srcOrd="0" destOrd="0" presId="urn:microsoft.com/office/officeart/2005/8/layout/radial2"/>
    <dgm:cxn modelId="{090890FF-400D-4921-BEDC-5D2167E41E60}" type="presOf" srcId="{7464BB89-AF28-455D-BC63-E48C16380461}" destId="{01DA54C7-0B24-4B97-BDB1-A4A39830DAEB}" srcOrd="0" destOrd="0" presId="urn:microsoft.com/office/officeart/2005/8/layout/radial2"/>
    <dgm:cxn modelId="{5EE0EF56-F8B5-45AF-9A8D-9103AD2A21AF}" srcId="{B8CE16CE-71F9-4710-A998-6111DEF8BB9F}" destId="{47B90EB0-5E3D-43B1-BDFA-50F4AA5045E9}" srcOrd="1" destOrd="0" parTransId="{C12F2FA2-97D4-4638-8F56-0D030E41C37C}" sibTransId="{22180F21-A13A-42AB-B135-51805BD0DF35}"/>
    <dgm:cxn modelId="{B4333DF3-5C89-457F-A5B7-6A48F09CC0A2}" srcId="{47B90EB0-5E3D-43B1-BDFA-50F4AA5045E9}" destId="{E1D5DFB0-0EA5-4163-95E1-BD742DDC73A4}" srcOrd="0" destOrd="0" parTransId="{ACBFA1FD-DB30-48F5-A57C-777CC9D3CC39}" sibTransId="{6585EF5B-4172-4D5C-8811-50B582B6F272}"/>
    <dgm:cxn modelId="{706DAAE0-6728-478F-BEBF-3E31F9C4CF76}" type="presOf" srcId="{30B3F49A-A610-4D7E-A1BF-65FDD6EAD438}" destId="{0C6E55C5-488B-47D5-ADE6-6C5662A78639}" srcOrd="0" destOrd="0" presId="urn:microsoft.com/office/officeart/2005/8/layout/radial2"/>
    <dgm:cxn modelId="{2F09DDDD-57A3-498C-B9D4-9BB1C7F76AED}" type="presOf" srcId="{47B90EB0-5E3D-43B1-BDFA-50F4AA5045E9}" destId="{0AF8E044-E5C3-4FFA-AEA2-C4333A60E44B}" srcOrd="0" destOrd="0" presId="urn:microsoft.com/office/officeart/2005/8/layout/radial2"/>
    <dgm:cxn modelId="{B7CBF443-A9D2-4704-8D4E-865783A08335}" type="presOf" srcId="{E1D5DFB0-0EA5-4163-95E1-BD742DDC73A4}" destId="{CACC0497-E64A-4149-AFEA-E005BC07CBAE}" srcOrd="0" destOrd="0" presId="urn:microsoft.com/office/officeart/2005/8/layout/radial2"/>
    <dgm:cxn modelId="{E941A3B8-5CE6-442E-A376-0A2ACA451C85}" type="presOf" srcId="{B8CE16CE-71F9-4710-A998-6111DEF8BB9F}" destId="{CFD81D31-D241-4CCB-AD2A-EC162D05C417}" srcOrd="0" destOrd="0" presId="urn:microsoft.com/office/officeart/2005/8/layout/radial2"/>
    <dgm:cxn modelId="{11D0F100-EBE1-46A8-8C76-1B49D2F45AB1}" srcId="{B8CE16CE-71F9-4710-A998-6111DEF8BB9F}" destId="{7464BB89-AF28-455D-BC63-E48C16380461}" srcOrd="2" destOrd="0" parTransId="{C1C41E1A-93CF-487C-A35A-3A56110C5F4C}" sibTransId="{62E58FF0-FA27-449E-B36E-250D41C88C71}"/>
    <dgm:cxn modelId="{5BA56344-8A51-4087-A4D2-A695B5E4B076}" srcId="{B8CE16CE-71F9-4710-A998-6111DEF8BB9F}" destId="{290006C5-77A4-4FA2-85E8-D595E84F0B05}" srcOrd="0" destOrd="0" parTransId="{5CA74D07-7021-4064-951E-2778EC8EF3C6}" sibTransId="{5D56A65D-B954-45C9-AC38-DBC47BF0CFC2}"/>
    <dgm:cxn modelId="{382962D0-8DC8-4A80-832C-C9A6DAE83393}" srcId="{7464BB89-AF28-455D-BC63-E48C16380461}" destId="{487AE1F9-BBD5-4FAA-AE91-8A9ADA168AC6}" srcOrd="0" destOrd="0" parTransId="{2D68B451-B745-4D4A-9405-5F363475BE7F}" sibTransId="{D170E740-19AE-4A8B-BB0B-0B0EDE6B56E5}"/>
    <dgm:cxn modelId="{454C92A2-F283-422C-85FE-4A9B3DC1ED5C}" type="presOf" srcId="{5CA74D07-7021-4064-951E-2778EC8EF3C6}" destId="{1DDFD9D7-A67C-4A5A-8B57-5DDCD697AD0C}" srcOrd="0" destOrd="0" presId="urn:microsoft.com/office/officeart/2005/8/layout/radial2"/>
    <dgm:cxn modelId="{0F40B2BB-21F7-4D0F-B858-521C6B30C908}" type="presOf" srcId="{C12F2FA2-97D4-4638-8F56-0D030E41C37C}" destId="{2B4F6271-78C3-4094-B418-66CFEE7E3AB6}" srcOrd="0" destOrd="0" presId="urn:microsoft.com/office/officeart/2005/8/layout/radial2"/>
    <dgm:cxn modelId="{E27D571C-0A59-4217-8A47-3CE304335E20}" srcId="{290006C5-77A4-4FA2-85E8-D595E84F0B05}" destId="{30B3F49A-A610-4D7E-A1BF-65FDD6EAD438}" srcOrd="0" destOrd="0" parTransId="{BDCEEEEE-15B9-41F3-B740-D0ADC9989D42}" sibTransId="{40274594-975D-4D11-ADAA-5232CDC23C59}"/>
    <dgm:cxn modelId="{2E25912E-34C9-4BA7-B835-561E74191E76}" type="presParOf" srcId="{CFD81D31-D241-4CCB-AD2A-EC162D05C417}" destId="{B1DEDEA2-54AE-435F-B2A6-9C1C50B38EDE}" srcOrd="0" destOrd="0" presId="urn:microsoft.com/office/officeart/2005/8/layout/radial2"/>
    <dgm:cxn modelId="{165AF96E-442D-4488-893F-AA3151630838}" type="presParOf" srcId="{B1DEDEA2-54AE-435F-B2A6-9C1C50B38EDE}" destId="{19897B76-B369-4FEB-AD9E-3F30B0F686BC}" srcOrd="0" destOrd="0" presId="urn:microsoft.com/office/officeart/2005/8/layout/radial2"/>
    <dgm:cxn modelId="{366D6252-3C0E-4BCA-8920-46E0FF50D77B}" type="presParOf" srcId="{19897B76-B369-4FEB-AD9E-3F30B0F686BC}" destId="{AA3C611F-9DBD-4C47-8B96-E7EA755FC867}" srcOrd="0" destOrd="0" presId="urn:microsoft.com/office/officeart/2005/8/layout/radial2"/>
    <dgm:cxn modelId="{47246E59-99B8-4265-9DE9-85DC1DF0A909}" type="presParOf" srcId="{19897B76-B369-4FEB-AD9E-3F30B0F686BC}" destId="{FB96EC6E-B35E-452D-9DFC-77104B56E767}" srcOrd="1" destOrd="0" presId="urn:microsoft.com/office/officeart/2005/8/layout/radial2"/>
    <dgm:cxn modelId="{C950C435-0A9B-43A8-8D61-0D253B4FD294}" type="presParOf" srcId="{B1DEDEA2-54AE-435F-B2A6-9C1C50B38EDE}" destId="{1DDFD9D7-A67C-4A5A-8B57-5DDCD697AD0C}" srcOrd="1" destOrd="0" presId="urn:microsoft.com/office/officeart/2005/8/layout/radial2"/>
    <dgm:cxn modelId="{6485B65F-6490-4096-9C55-2BF1EDA646E5}" type="presParOf" srcId="{B1DEDEA2-54AE-435F-B2A6-9C1C50B38EDE}" destId="{C487885D-E840-4F61-822C-0F43B1B65BC0}" srcOrd="2" destOrd="0" presId="urn:microsoft.com/office/officeart/2005/8/layout/radial2"/>
    <dgm:cxn modelId="{EFAAC538-A960-4013-8A7A-9AA91DE86B78}" type="presParOf" srcId="{C487885D-E840-4F61-822C-0F43B1B65BC0}" destId="{D8D83655-E268-4507-9813-D8130BE495E9}" srcOrd="0" destOrd="0" presId="urn:microsoft.com/office/officeart/2005/8/layout/radial2"/>
    <dgm:cxn modelId="{620897E7-D3B5-4A52-8D11-C57407477D49}" type="presParOf" srcId="{C487885D-E840-4F61-822C-0F43B1B65BC0}" destId="{0C6E55C5-488B-47D5-ADE6-6C5662A78639}" srcOrd="1" destOrd="0" presId="urn:microsoft.com/office/officeart/2005/8/layout/radial2"/>
    <dgm:cxn modelId="{C403CEBE-C2BC-4887-966E-C329735833BE}" type="presParOf" srcId="{B1DEDEA2-54AE-435F-B2A6-9C1C50B38EDE}" destId="{2B4F6271-78C3-4094-B418-66CFEE7E3AB6}" srcOrd="3" destOrd="0" presId="urn:microsoft.com/office/officeart/2005/8/layout/radial2"/>
    <dgm:cxn modelId="{18047F06-0CA4-4728-8598-2DBFA3196F77}" type="presParOf" srcId="{B1DEDEA2-54AE-435F-B2A6-9C1C50B38EDE}" destId="{012C5161-AD15-4F24-BCEB-4679A2199E86}" srcOrd="4" destOrd="0" presId="urn:microsoft.com/office/officeart/2005/8/layout/radial2"/>
    <dgm:cxn modelId="{290762DA-ED27-4DB4-842F-0863EBB2E109}" type="presParOf" srcId="{012C5161-AD15-4F24-BCEB-4679A2199E86}" destId="{0AF8E044-E5C3-4FFA-AEA2-C4333A60E44B}" srcOrd="0" destOrd="0" presId="urn:microsoft.com/office/officeart/2005/8/layout/radial2"/>
    <dgm:cxn modelId="{E34EFA14-A45E-4608-9ACF-A336C5689297}" type="presParOf" srcId="{012C5161-AD15-4F24-BCEB-4679A2199E86}" destId="{CACC0497-E64A-4149-AFEA-E005BC07CBAE}" srcOrd="1" destOrd="0" presId="urn:microsoft.com/office/officeart/2005/8/layout/radial2"/>
    <dgm:cxn modelId="{691797AB-E38C-42FD-86C6-507AE6BB632E}" type="presParOf" srcId="{B1DEDEA2-54AE-435F-B2A6-9C1C50B38EDE}" destId="{6D1F12DB-8CF4-4635-BF68-8B5656699F0C}" srcOrd="5" destOrd="0" presId="urn:microsoft.com/office/officeart/2005/8/layout/radial2"/>
    <dgm:cxn modelId="{9341C72C-AE95-4AA2-BEBB-51A2EC76617D}" type="presParOf" srcId="{B1DEDEA2-54AE-435F-B2A6-9C1C50B38EDE}" destId="{79D9AE23-5498-475D-8355-C3A7AA51ACB1}" srcOrd="6" destOrd="0" presId="urn:microsoft.com/office/officeart/2005/8/layout/radial2"/>
    <dgm:cxn modelId="{5FD2DA05-19F2-4CB7-9208-DBF46D6A3FC8}" type="presParOf" srcId="{79D9AE23-5498-475D-8355-C3A7AA51ACB1}" destId="{01DA54C7-0B24-4B97-BDB1-A4A39830DAEB}" srcOrd="0" destOrd="0" presId="urn:microsoft.com/office/officeart/2005/8/layout/radial2"/>
    <dgm:cxn modelId="{894C39D6-BB85-4497-AF3A-59C914324FA8}" type="presParOf" srcId="{79D9AE23-5498-475D-8355-C3A7AA51ACB1}" destId="{4C3D428C-DDF2-4DA0-94F9-6C53E62C748A}" srcOrd="1" destOrd="0" presId="urn:microsoft.com/office/officeart/2005/8/layout/radial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A3FD6E-8B51-4A24-A737-D382D5E0C113}" type="doc">
      <dgm:prSet loTypeId="urn:microsoft.com/office/officeart/2005/8/layout/radial2" loCatId="relationship" qsTypeId="urn:microsoft.com/office/officeart/2005/8/quickstyle/simple1" qsCatId="simple" csTypeId="urn:microsoft.com/office/officeart/2005/8/colors/accent0_2" csCatId="mainScheme" phldr="1"/>
      <dgm:spPr/>
      <dgm:t>
        <a:bodyPr/>
        <a:lstStyle/>
        <a:p>
          <a:endParaRPr lang="es-CO"/>
        </a:p>
      </dgm:t>
    </dgm:pt>
    <dgm:pt modelId="{9E47C9B8-2CB2-4A8D-A2B5-D909A8A185A4}">
      <dgm:prSet phldrT="[Texto]" custT="1"/>
      <dgm:spPr>
        <a:ln>
          <a:solidFill>
            <a:srgbClr val="2D5FC3"/>
          </a:solidFill>
        </a:ln>
      </dgm:spPr>
      <dgm:t>
        <a:bodyPr/>
        <a:lstStyle/>
        <a:p>
          <a:r>
            <a:rPr lang="es-CO" sz="1100" b="1" dirty="0" smtClean="0">
              <a:solidFill>
                <a:srgbClr val="002060"/>
              </a:solidFill>
              <a:latin typeface="Calibri"/>
              <a:ea typeface="Times New Roman"/>
              <a:cs typeface="Times New Roman"/>
            </a:rPr>
            <a:t>Acción de grupo </a:t>
          </a:r>
          <a:endParaRPr lang="es-CO" sz="1100" dirty="0"/>
        </a:p>
      </dgm:t>
    </dgm:pt>
    <dgm:pt modelId="{7F97B768-4B80-4812-9637-8AFC90CE4876}" type="parTrans" cxnId="{C36DF6B4-AEDD-4F05-A4AB-88295CA7E708}">
      <dgm:prSet/>
      <dgm:spPr>
        <a:ln>
          <a:solidFill>
            <a:srgbClr val="2D5FC3"/>
          </a:solidFill>
        </a:ln>
      </dgm:spPr>
      <dgm:t>
        <a:bodyPr/>
        <a:lstStyle/>
        <a:p>
          <a:endParaRPr lang="es-CO"/>
        </a:p>
      </dgm:t>
    </dgm:pt>
    <dgm:pt modelId="{814F3A1A-6245-4112-94B2-CB85F7289F71}" type="sibTrans" cxnId="{C36DF6B4-AEDD-4F05-A4AB-88295CA7E708}">
      <dgm:prSet/>
      <dgm:spPr/>
      <dgm:t>
        <a:bodyPr/>
        <a:lstStyle/>
        <a:p>
          <a:endParaRPr lang="es-CO"/>
        </a:p>
      </dgm:t>
    </dgm:pt>
    <dgm:pt modelId="{0916716F-0C3A-47CE-A628-857E32BAAFD9}">
      <dgm:prSet phldrT="[Texto]" custT="1"/>
      <dgm:spPr>
        <a:ln>
          <a:solidFill>
            <a:srgbClr val="2D5FC3"/>
          </a:solidFill>
        </a:ln>
      </dgm:spPr>
      <dgm:t>
        <a:bodyPr/>
        <a:lstStyle/>
        <a:p>
          <a:r>
            <a:rPr lang="es-CO" sz="1100" b="1" dirty="0" smtClean="0">
              <a:solidFill>
                <a:srgbClr val="002060"/>
              </a:solidFill>
              <a:latin typeface="Calibri"/>
              <a:ea typeface="Times New Roman"/>
              <a:cs typeface="Times New Roman"/>
            </a:rPr>
            <a:t>Declarativo Laboral </a:t>
          </a:r>
          <a:endParaRPr lang="es-CO" sz="1100" dirty="0"/>
        </a:p>
      </dgm:t>
    </dgm:pt>
    <dgm:pt modelId="{83593504-759D-4643-8572-C844CADED413}" type="parTrans" cxnId="{4D28EC7D-5B9F-435D-8148-0596AD6253E1}">
      <dgm:prSet/>
      <dgm:spPr>
        <a:ln>
          <a:solidFill>
            <a:srgbClr val="2D5FC3"/>
          </a:solidFill>
        </a:ln>
      </dgm:spPr>
      <dgm:t>
        <a:bodyPr/>
        <a:lstStyle/>
        <a:p>
          <a:endParaRPr lang="es-CO"/>
        </a:p>
      </dgm:t>
    </dgm:pt>
    <dgm:pt modelId="{72DD33B6-6A0C-42C9-BCD9-C1C987904094}" type="sibTrans" cxnId="{4D28EC7D-5B9F-435D-8148-0596AD6253E1}">
      <dgm:prSet/>
      <dgm:spPr/>
      <dgm:t>
        <a:bodyPr/>
        <a:lstStyle/>
        <a:p>
          <a:endParaRPr lang="es-CO"/>
        </a:p>
      </dgm:t>
    </dgm:pt>
    <dgm:pt modelId="{1D710077-37A6-4679-A2AD-4DB96971BDFE}">
      <dgm:prSet phldrT="[Texto]" custT="1"/>
      <dgm:spPr>
        <a:ln>
          <a:solidFill>
            <a:srgbClr val="2D5FC3"/>
          </a:solidFill>
        </a:ln>
      </dgm:spPr>
      <dgm:t>
        <a:bodyPr/>
        <a:lstStyle/>
        <a:p>
          <a:r>
            <a:rPr lang="es-CO" sz="1100" b="1" dirty="0" smtClean="0">
              <a:solidFill>
                <a:srgbClr val="002060"/>
              </a:solidFill>
              <a:latin typeface="Calibri"/>
              <a:ea typeface="Times New Roman"/>
              <a:cs typeface="Times New Roman"/>
            </a:rPr>
            <a:t>Declarativo Ordinario </a:t>
          </a:r>
          <a:endParaRPr lang="es-CO" sz="1100" dirty="0"/>
        </a:p>
      </dgm:t>
    </dgm:pt>
    <dgm:pt modelId="{272B4EA6-052E-42C6-9CB9-73B3679A5C00}" type="parTrans" cxnId="{D9200963-43F5-431F-8007-DC7EF8449D4E}">
      <dgm:prSet/>
      <dgm:spPr>
        <a:ln>
          <a:solidFill>
            <a:srgbClr val="2D5FC3"/>
          </a:solidFill>
        </a:ln>
      </dgm:spPr>
      <dgm:t>
        <a:bodyPr/>
        <a:lstStyle/>
        <a:p>
          <a:endParaRPr lang="es-CO"/>
        </a:p>
      </dgm:t>
    </dgm:pt>
    <dgm:pt modelId="{AF0664C4-420C-40A8-AD80-3AC6E2CCF107}" type="sibTrans" cxnId="{D9200963-43F5-431F-8007-DC7EF8449D4E}">
      <dgm:prSet/>
      <dgm:spPr/>
      <dgm:t>
        <a:bodyPr/>
        <a:lstStyle/>
        <a:p>
          <a:endParaRPr lang="es-CO"/>
        </a:p>
      </dgm:t>
    </dgm:pt>
    <dgm:pt modelId="{5B5C2D22-65B4-4D8A-9E84-A84B3E44226F}">
      <dgm:prSet phldrT="[Texto]" custT="1"/>
      <dgm:spPr>
        <a:ln>
          <a:solidFill>
            <a:srgbClr val="2D5FC3"/>
          </a:solidFill>
        </a:ln>
      </dgm:spPr>
      <dgm:t>
        <a:bodyPr/>
        <a:lstStyle/>
        <a:p>
          <a:r>
            <a:rPr lang="es-CO" sz="1100" b="1" dirty="0" smtClean="0">
              <a:solidFill>
                <a:srgbClr val="002060"/>
              </a:solidFill>
              <a:latin typeface="Calibri" pitchFamily="34" charset="0"/>
            </a:rPr>
            <a:t>Ordinario de mayor cuantía</a:t>
          </a:r>
          <a:endParaRPr lang="es-CO" sz="1100" b="1" dirty="0">
            <a:solidFill>
              <a:srgbClr val="002060"/>
            </a:solidFill>
            <a:latin typeface="Calibri" pitchFamily="34" charset="0"/>
          </a:endParaRPr>
        </a:p>
      </dgm:t>
    </dgm:pt>
    <dgm:pt modelId="{1F1D51B0-1378-45AE-8AEF-8BFD2D9B51AB}" type="parTrans" cxnId="{A9ABDFFB-0660-4F5D-BBD4-97C5647534C3}">
      <dgm:prSet/>
      <dgm:spPr>
        <a:ln>
          <a:solidFill>
            <a:srgbClr val="2D5FC3"/>
          </a:solidFill>
        </a:ln>
      </dgm:spPr>
      <dgm:t>
        <a:bodyPr/>
        <a:lstStyle/>
        <a:p>
          <a:endParaRPr lang="es-CO" sz="1400">
            <a:solidFill>
              <a:schemeClr val="tx1"/>
            </a:solidFill>
          </a:endParaRPr>
        </a:p>
      </dgm:t>
    </dgm:pt>
    <dgm:pt modelId="{6CAA953B-FF36-4294-8F29-DFE2E8D425A0}" type="sibTrans" cxnId="{A9ABDFFB-0660-4F5D-BBD4-97C5647534C3}">
      <dgm:prSet/>
      <dgm:spPr/>
      <dgm:t>
        <a:bodyPr/>
        <a:lstStyle/>
        <a:p>
          <a:endParaRPr lang="es-CO"/>
        </a:p>
      </dgm:t>
    </dgm:pt>
    <dgm:pt modelId="{46ADFA1C-58C9-4270-A39A-F921D652D3E6}">
      <dgm:prSet phldrT="[Texto]" custT="1"/>
      <dgm:spPr>
        <a:ln>
          <a:solidFill>
            <a:srgbClr val="2D5FC3"/>
          </a:solidFill>
        </a:ln>
      </dgm:spPr>
      <dgm:t>
        <a:bodyPr/>
        <a:lstStyle/>
        <a:p>
          <a:r>
            <a:rPr lang="es-CO" sz="1100" b="1" dirty="0" smtClean="0">
              <a:solidFill>
                <a:srgbClr val="002060"/>
              </a:solidFill>
              <a:latin typeface="Calibri" pitchFamily="34" charset="0"/>
            </a:rPr>
            <a:t>Reparación Directa</a:t>
          </a:r>
          <a:endParaRPr lang="es-CO" sz="1100" b="1" dirty="0">
            <a:solidFill>
              <a:srgbClr val="002060"/>
            </a:solidFill>
            <a:latin typeface="Calibri" pitchFamily="34" charset="0"/>
          </a:endParaRPr>
        </a:p>
      </dgm:t>
    </dgm:pt>
    <dgm:pt modelId="{483B82C8-8050-4600-8E66-78F8D4D75D0C}" type="parTrans" cxnId="{6D3066F9-6097-4837-9A2A-656C80973DEC}">
      <dgm:prSet/>
      <dgm:spPr>
        <a:ln>
          <a:solidFill>
            <a:srgbClr val="2D5FC3"/>
          </a:solidFill>
        </a:ln>
      </dgm:spPr>
      <dgm:t>
        <a:bodyPr/>
        <a:lstStyle/>
        <a:p>
          <a:endParaRPr lang="es-CO" sz="1400">
            <a:solidFill>
              <a:schemeClr val="tx1"/>
            </a:solidFill>
          </a:endParaRPr>
        </a:p>
      </dgm:t>
    </dgm:pt>
    <dgm:pt modelId="{508EFD15-1C86-4B7F-B417-C73987EE2D04}" type="sibTrans" cxnId="{6D3066F9-6097-4837-9A2A-656C80973DEC}">
      <dgm:prSet/>
      <dgm:spPr/>
      <dgm:t>
        <a:bodyPr/>
        <a:lstStyle/>
        <a:p>
          <a:endParaRPr lang="es-CO"/>
        </a:p>
      </dgm:t>
    </dgm:pt>
    <dgm:pt modelId="{86456BD2-15D4-49B7-A9C5-CC538B33FCBD}" type="pres">
      <dgm:prSet presAssocID="{1AA3FD6E-8B51-4A24-A737-D382D5E0C113}" presName="composite" presStyleCnt="0">
        <dgm:presLayoutVars>
          <dgm:chMax val="5"/>
          <dgm:dir/>
          <dgm:animLvl val="ctr"/>
          <dgm:resizeHandles val="exact"/>
        </dgm:presLayoutVars>
      </dgm:prSet>
      <dgm:spPr/>
      <dgm:t>
        <a:bodyPr/>
        <a:lstStyle/>
        <a:p>
          <a:endParaRPr lang="es-CO"/>
        </a:p>
      </dgm:t>
    </dgm:pt>
    <dgm:pt modelId="{CC822ADA-46FC-43A5-9ABF-8E5ED4A481B1}" type="pres">
      <dgm:prSet presAssocID="{1AA3FD6E-8B51-4A24-A737-D382D5E0C113}" presName="cycle" presStyleCnt="0"/>
      <dgm:spPr/>
    </dgm:pt>
    <dgm:pt modelId="{80EE6C79-9DEA-4555-9071-FF3E28B25B07}" type="pres">
      <dgm:prSet presAssocID="{1AA3FD6E-8B51-4A24-A737-D382D5E0C113}" presName="centerShape" presStyleCnt="0"/>
      <dgm:spPr/>
    </dgm:pt>
    <dgm:pt modelId="{839C4CFA-1039-4A32-8F0C-DD697086291C}" type="pres">
      <dgm:prSet presAssocID="{1AA3FD6E-8B51-4A24-A737-D382D5E0C113}" presName="connSite" presStyleLbl="node1" presStyleIdx="0" presStyleCnt="6"/>
      <dgm:spPr/>
    </dgm:pt>
    <dgm:pt modelId="{D3F3019B-6066-4F05-9F52-B679A756BFD7}" type="pres">
      <dgm:prSet presAssocID="{1AA3FD6E-8B51-4A24-A737-D382D5E0C113}" presName="visible" presStyleLbl="node1" presStyleIdx="0" presStyleCnt="6" custScaleX="115234" custScaleY="114899" custLinFactNeighborX="-16576"/>
      <dgm:spPr>
        <a:blipFill rotWithShape="0">
          <a:blip xmlns:r="http://schemas.openxmlformats.org/officeDocument/2006/relationships" r:embed="rId1"/>
          <a:stretch>
            <a:fillRect/>
          </a:stretch>
        </a:blipFill>
        <a:ln>
          <a:solidFill>
            <a:srgbClr val="2D5FC3"/>
          </a:solidFill>
        </a:ln>
      </dgm:spPr>
      <dgm:t>
        <a:bodyPr/>
        <a:lstStyle/>
        <a:p>
          <a:endParaRPr lang="es-CO"/>
        </a:p>
      </dgm:t>
    </dgm:pt>
    <dgm:pt modelId="{17F43CB4-AC31-4928-AB66-4EFA2525601C}" type="pres">
      <dgm:prSet presAssocID="{7F97B768-4B80-4812-9637-8AFC90CE4876}" presName="Name25" presStyleLbl="parChTrans1D1" presStyleIdx="0" presStyleCnt="5"/>
      <dgm:spPr/>
      <dgm:t>
        <a:bodyPr/>
        <a:lstStyle/>
        <a:p>
          <a:endParaRPr lang="es-CO"/>
        </a:p>
      </dgm:t>
    </dgm:pt>
    <dgm:pt modelId="{EF8AD334-AE96-4D74-9386-E25A7783C689}" type="pres">
      <dgm:prSet presAssocID="{9E47C9B8-2CB2-4A8D-A2B5-D909A8A185A4}" presName="node" presStyleCnt="0"/>
      <dgm:spPr/>
    </dgm:pt>
    <dgm:pt modelId="{44B72895-5414-4848-B248-9A4A83230D1D}" type="pres">
      <dgm:prSet presAssocID="{9E47C9B8-2CB2-4A8D-A2B5-D909A8A185A4}" presName="parentNode" presStyleLbl="node1" presStyleIdx="1" presStyleCnt="6" custScaleX="145229" custScaleY="143447" custLinFactX="-100000" custLinFactNeighborX="-124133" custLinFactNeighborY="-11928">
        <dgm:presLayoutVars>
          <dgm:chMax val="1"/>
          <dgm:bulletEnabled val="1"/>
        </dgm:presLayoutVars>
      </dgm:prSet>
      <dgm:spPr/>
      <dgm:t>
        <a:bodyPr/>
        <a:lstStyle/>
        <a:p>
          <a:endParaRPr lang="es-CO"/>
        </a:p>
      </dgm:t>
    </dgm:pt>
    <dgm:pt modelId="{DB2BB1E7-3E7C-4683-8597-DA4CDEA29D76}" type="pres">
      <dgm:prSet presAssocID="{9E47C9B8-2CB2-4A8D-A2B5-D909A8A185A4}" presName="childNode" presStyleLbl="revTx" presStyleIdx="0" presStyleCnt="0">
        <dgm:presLayoutVars>
          <dgm:bulletEnabled val="1"/>
        </dgm:presLayoutVars>
      </dgm:prSet>
      <dgm:spPr/>
      <dgm:t>
        <a:bodyPr/>
        <a:lstStyle/>
        <a:p>
          <a:endParaRPr lang="es-CO"/>
        </a:p>
      </dgm:t>
    </dgm:pt>
    <dgm:pt modelId="{9CC06BA6-4699-4BE4-AD7C-F0A0E132E8B9}" type="pres">
      <dgm:prSet presAssocID="{83593504-759D-4643-8572-C844CADED413}" presName="Name25" presStyleLbl="parChTrans1D1" presStyleIdx="1" presStyleCnt="5"/>
      <dgm:spPr/>
      <dgm:t>
        <a:bodyPr/>
        <a:lstStyle/>
        <a:p>
          <a:endParaRPr lang="es-CO"/>
        </a:p>
      </dgm:t>
    </dgm:pt>
    <dgm:pt modelId="{0A9D11B2-FF90-4D0D-AC31-CAC4795BC74C}" type="pres">
      <dgm:prSet presAssocID="{0916716F-0C3A-47CE-A628-857E32BAAFD9}" presName="node" presStyleCnt="0"/>
      <dgm:spPr/>
    </dgm:pt>
    <dgm:pt modelId="{DD7FDCFC-027E-4832-9509-743E2498F869}" type="pres">
      <dgm:prSet presAssocID="{0916716F-0C3A-47CE-A628-857E32BAAFD9}" presName="parentNode" presStyleLbl="node1" presStyleIdx="2" presStyleCnt="6" custScaleX="145229" custScaleY="143447" custLinFactNeighborX="88416" custLinFactNeighborY="-44628">
        <dgm:presLayoutVars>
          <dgm:chMax val="1"/>
          <dgm:bulletEnabled val="1"/>
        </dgm:presLayoutVars>
      </dgm:prSet>
      <dgm:spPr/>
      <dgm:t>
        <a:bodyPr/>
        <a:lstStyle/>
        <a:p>
          <a:endParaRPr lang="es-CO"/>
        </a:p>
      </dgm:t>
    </dgm:pt>
    <dgm:pt modelId="{D450AE84-84C8-4189-A2F5-36B430660C64}" type="pres">
      <dgm:prSet presAssocID="{0916716F-0C3A-47CE-A628-857E32BAAFD9}" presName="childNode" presStyleLbl="revTx" presStyleIdx="0" presStyleCnt="0">
        <dgm:presLayoutVars>
          <dgm:bulletEnabled val="1"/>
        </dgm:presLayoutVars>
      </dgm:prSet>
      <dgm:spPr/>
      <dgm:t>
        <a:bodyPr/>
        <a:lstStyle/>
        <a:p>
          <a:endParaRPr lang="es-CO"/>
        </a:p>
      </dgm:t>
    </dgm:pt>
    <dgm:pt modelId="{5ABD7E9A-ACB5-4318-AEA6-6D071FA7A10C}" type="pres">
      <dgm:prSet presAssocID="{272B4EA6-052E-42C6-9CB9-73B3679A5C00}" presName="Name25" presStyleLbl="parChTrans1D1" presStyleIdx="2" presStyleCnt="5"/>
      <dgm:spPr/>
      <dgm:t>
        <a:bodyPr/>
        <a:lstStyle/>
        <a:p>
          <a:endParaRPr lang="es-CO"/>
        </a:p>
      </dgm:t>
    </dgm:pt>
    <dgm:pt modelId="{70BC7C7F-3041-4B62-8B4B-14F05A7CC84E}" type="pres">
      <dgm:prSet presAssocID="{1D710077-37A6-4679-A2AD-4DB96971BDFE}" presName="node" presStyleCnt="0"/>
      <dgm:spPr/>
    </dgm:pt>
    <dgm:pt modelId="{E12ECECE-9AB7-4588-995C-5092BA25BFB3}" type="pres">
      <dgm:prSet presAssocID="{1D710077-37A6-4679-A2AD-4DB96971BDFE}" presName="parentNode" presStyleLbl="node1" presStyleIdx="3" presStyleCnt="6" custScaleX="145229" custScaleY="143447" custLinFactX="34610" custLinFactNeighborX="100000" custLinFactNeighborY="-3306">
        <dgm:presLayoutVars>
          <dgm:chMax val="1"/>
          <dgm:bulletEnabled val="1"/>
        </dgm:presLayoutVars>
      </dgm:prSet>
      <dgm:spPr/>
      <dgm:t>
        <a:bodyPr/>
        <a:lstStyle/>
        <a:p>
          <a:endParaRPr lang="es-CO"/>
        </a:p>
      </dgm:t>
    </dgm:pt>
    <dgm:pt modelId="{3036D87C-8993-4601-AADB-84F5E0A2D340}" type="pres">
      <dgm:prSet presAssocID="{1D710077-37A6-4679-A2AD-4DB96971BDFE}" presName="childNode" presStyleLbl="revTx" presStyleIdx="0" presStyleCnt="0">
        <dgm:presLayoutVars>
          <dgm:bulletEnabled val="1"/>
        </dgm:presLayoutVars>
      </dgm:prSet>
      <dgm:spPr/>
      <dgm:t>
        <a:bodyPr/>
        <a:lstStyle/>
        <a:p>
          <a:endParaRPr lang="es-CO"/>
        </a:p>
      </dgm:t>
    </dgm:pt>
    <dgm:pt modelId="{14BD5594-BA98-4948-BFA8-122769B47E76}" type="pres">
      <dgm:prSet presAssocID="{1F1D51B0-1378-45AE-8AEF-8BFD2D9B51AB}" presName="Name25" presStyleLbl="parChTrans1D1" presStyleIdx="3" presStyleCnt="5" custScaleX="2000000" custScaleY="141184"/>
      <dgm:spPr/>
      <dgm:t>
        <a:bodyPr/>
        <a:lstStyle/>
        <a:p>
          <a:endParaRPr lang="es-CO"/>
        </a:p>
      </dgm:t>
    </dgm:pt>
    <dgm:pt modelId="{5D852D37-6CF9-4C61-957D-81AC108C0B0B}" type="pres">
      <dgm:prSet presAssocID="{5B5C2D22-65B4-4D8A-9E84-A84B3E44226F}" presName="node" presStyleCnt="0"/>
      <dgm:spPr/>
    </dgm:pt>
    <dgm:pt modelId="{38341A9F-18F7-4AFE-B587-AC67ED4E3AB0}" type="pres">
      <dgm:prSet presAssocID="{5B5C2D22-65B4-4D8A-9E84-A84B3E44226F}" presName="parentNode" presStyleLbl="node1" presStyleIdx="4" presStyleCnt="6" custScaleX="145229" custScaleY="143447" custLinFactNeighborX="-3502" custLinFactNeighborY="11283">
        <dgm:presLayoutVars>
          <dgm:chMax val="1"/>
          <dgm:bulletEnabled val="1"/>
        </dgm:presLayoutVars>
      </dgm:prSet>
      <dgm:spPr/>
      <dgm:t>
        <a:bodyPr/>
        <a:lstStyle/>
        <a:p>
          <a:endParaRPr lang="es-CO"/>
        </a:p>
      </dgm:t>
    </dgm:pt>
    <dgm:pt modelId="{D5E1185B-A60A-4562-8B6D-D400DF9F756F}" type="pres">
      <dgm:prSet presAssocID="{5B5C2D22-65B4-4D8A-9E84-A84B3E44226F}" presName="childNode" presStyleLbl="revTx" presStyleIdx="0" presStyleCnt="0">
        <dgm:presLayoutVars>
          <dgm:bulletEnabled val="1"/>
        </dgm:presLayoutVars>
      </dgm:prSet>
      <dgm:spPr/>
    </dgm:pt>
    <dgm:pt modelId="{3A072A7E-08EF-44E7-AE05-1590185C3737}" type="pres">
      <dgm:prSet presAssocID="{483B82C8-8050-4600-8E66-78F8D4D75D0C}" presName="Name25" presStyleLbl="parChTrans1D1" presStyleIdx="4" presStyleCnt="5" custScaleX="2000000" custScaleY="141184"/>
      <dgm:spPr/>
      <dgm:t>
        <a:bodyPr/>
        <a:lstStyle/>
        <a:p>
          <a:endParaRPr lang="es-CO"/>
        </a:p>
      </dgm:t>
    </dgm:pt>
    <dgm:pt modelId="{A1D571E8-08A1-4A5C-A1BB-6D44431A2C78}" type="pres">
      <dgm:prSet presAssocID="{46ADFA1C-58C9-4270-A39A-F921D652D3E6}" presName="node" presStyleCnt="0"/>
      <dgm:spPr/>
    </dgm:pt>
    <dgm:pt modelId="{B26BA336-6A4F-4E5C-A1E3-DBD29F2B173F}" type="pres">
      <dgm:prSet presAssocID="{46ADFA1C-58C9-4270-A39A-F921D652D3E6}" presName="parentNode" presStyleLbl="node1" presStyleIdx="5" presStyleCnt="6" custScaleX="159002" custScaleY="143447" custLinFactX="-100000" custLinFactNeighborX="-141618" custLinFactNeighborY="21010">
        <dgm:presLayoutVars>
          <dgm:chMax val="1"/>
          <dgm:bulletEnabled val="1"/>
        </dgm:presLayoutVars>
      </dgm:prSet>
      <dgm:spPr/>
      <dgm:t>
        <a:bodyPr/>
        <a:lstStyle/>
        <a:p>
          <a:endParaRPr lang="es-CO"/>
        </a:p>
      </dgm:t>
    </dgm:pt>
    <dgm:pt modelId="{0D3DC86A-0743-41C8-90D4-56F1CCC482C7}" type="pres">
      <dgm:prSet presAssocID="{46ADFA1C-58C9-4270-A39A-F921D652D3E6}" presName="childNode" presStyleLbl="revTx" presStyleIdx="0" presStyleCnt="0">
        <dgm:presLayoutVars>
          <dgm:bulletEnabled val="1"/>
        </dgm:presLayoutVars>
      </dgm:prSet>
      <dgm:spPr/>
    </dgm:pt>
  </dgm:ptLst>
  <dgm:cxnLst>
    <dgm:cxn modelId="{C36DF6B4-AEDD-4F05-A4AB-88295CA7E708}" srcId="{1AA3FD6E-8B51-4A24-A737-D382D5E0C113}" destId="{9E47C9B8-2CB2-4A8D-A2B5-D909A8A185A4}" srcOrd="0" destOrd="0" parTransId="{7F97B768-4B80-4812-9637-8AFC90CE4876}" sibTransId="{814F3A1A-6245-4112-94B2-CB85F7289F71}"/>
    <dgm:cxn modelId="{FE0190E3-4E52-4EEF-84A5-70A52A140F7D}" type="presOf" srcId="{483B82C8-8050-4600-8E66-78F8D4D75D0C}" destId="{3A072A7E-08EF-44E7-AE05-1590185C3737}" srcOrd="0" destOrd="0" presId="urn:microsoft.com/office/officeart/2005/8/layout/radial2"/>
    <dgm:cxn modelId="{DBB26C34-B22B-49CF-A150-E0C71C5B55D9}" type="presOf" srcId="{272B4EA6-052E-42C6-9CB9-73B3679A5C00}" destId="{5ABD7E9A-ACB5-4318-AEA6-6D071FA7A10C}" srcOrd="0" destOrd="0" presId="urn:microsoft.com/office/officeart/2005/8/layout/radial2"/>
    <dgm:cxn modelId="{161C939C-17D7-440E-885C-26D8F7643F00}" type="presOf" srcId="{83593504-759D-4643-8572-C844CADED413}" destId="{9CC06BA6-4699-4BE4-AD7C-F0A0E132E8B9}" srcOrd="0" destOrd="0" presId="urn:microsoft.com/office/officeart/2005/8/layout/radial2"/>
    <dgm:cxn modelId="{B0C059B8-37B6-4764-BC97-02B56FECEC16}" type="presOf" srcId="{5B5C2D22-65B4-4D8A-9E84-A84B3E44226F}" destId="{38341A9F-18F7-4AFE-B587-AC67ED4E3AB0}" srcOrd="0" destOrd="0" presId="urn:microsoft.com/office/officeart/2005/8/layout/radial2"/>
    <dgm:cxn modelId="{1051B766-3212-4C2D-9AC5-9ADD939AE347}" type="presOf" srcId="{1F1D51B0-1378-45AE-8AEF-8BFD2D9B51AB}" destId="{14BD5594-BA98-4948-BFA8-122769B47E76}" srcOrd="0" destOrd="0" presId="urn:microsoft.com/office/officeart/2005/8/layout/radial2"/>
    <dgm:cxn modelId="{13C66859-5E21-4B27-90DD-72FE74E0D379}" type="presOf" srcId="{1D710077-37A6-4679-A2AD-4DB96971BDFE}" destId="{E12ECECE-9AB7-4588-995C-5092BA25BFB3}" srcOrd="0" destOrd="0" presId="urn:microsoft.com/office/officeart/2005/8/layout/radial2"/>
    <dgm:cxn modelId="{D9200963-43F5-431F-8007-DC7EF8449D4E}" srcId="{1AA3FD6E-8B51-4A24-A737-D382D5E0C113}" destId="{1D710077-37A6-4679-A2AD-4DB96971BDFE}" srcOrd="2" destOrd="0" parTransId="{272B4EA6-052E-42C6-9CB9-73B3679A5C00}" sibTransId="{AF0664C4-420C-40A8-AD80-3AC6E2CCF107}"/>
    <dgm:cxn modelId="{A9ABDFFB-0660-4F5D-BBD4-97C5647534C3}" srcId="{1AA3FD6E-8B51-4A24-A737-D382D5E0C113}" destId="{5B5C2D22-65B4-4D8A-9E84-A84B3E44226F}" srcOrd="3" destOrd="0" parTransId="{1F1D51B0-1378-45AE-8AEF-8BFD2D9B51AB}" sibTransId="{6CAA953B-FF36-4294-8F29-DFE2E8D425A0}"/>
    <dgm:cxn modelId="{B7BE6644-7024-4BF9-A6C7-E810B4991518}" type="presOf" srcId="{7F97B768-4B80-4812-9637-8AFC90CE4876}" destId="{17F43CB4-AC31-4928-AB66-4EFA2525601C}" srcOrd="0" destOrd="0" presId="urn:microsoft.com/office/officeart/2005/8/layout/radial2"/>
    <dgm:cxn modelId="{F7DD9E7C-3AC8-441B-BC17-2CDEB65DF4F5}" type="presOf" srcId="{1AA3FD6E-8B51-4A24-A737-D382D5E0C113}" destId="{86456BD2-15D4-49B7-A9C5-CC538B33FCBD}" srcOrd="0" destOrd="0" presId="urn:microsoft.com/office/officeart/2005/8/layout/radial2"/>
    <dgm:cxn modelId="{BF95EFB7-DF92-4A42-A980-A5C0B988A02C}" type="presOf" srcId="{0916716F-0C3A-47CE-A628-857E32BAAFD9}" destId="{DD7FDCFC-027E-4832-9509-743E2498F869}" srcOrd="0" destOrd="0" presId="urn:microsoft.com/office/officeart/2005/8/layout/radial2"/>
    <dgm:cxn modelId="{DBC2C998-A4AE-4A55-99BE-ACCB4D466F1C}" type="presOf" srcId="{9E47C9B8-2CB2-4A8D-A2B5-D909A8A185A4}" destId="{44B72895-5414-4848-B248-9A4A83230D1D}" srcOrd="0" destOrd="0" presId="urn:microsoft.com/office/officeart/2005/8/layout/radial2"/>
    <dgm:cxn modelId="{6D3066F9-6097-4837-9A2A-656C80973DEC}" srcId="{1AA3FD6E-8B51-4A24-A737-D382D5E0C113}" destId="{46ADFA1C-58C9-4270-A39A-F921D652D3E6}" srcOrd="4" destOrd="0" parTransId="{483B82C8-8050-4600-8E66-78F8D4D75D0C}" sibTransId="{508EFD15-1C86-4B7F-B417-C73987EE2D04}"/>
    <dgm:cxn modelId="{4D28EC7D-5B9F-435D-8148-0596AD6253E1}" srcId="{1AA3FD6E-8B51-4A24-A737-D382D5E0C113}" destId="{0916716F-0C3A-47CE-A628-857E32BAAFD9}" srcOrd="1" destOrd="0" parTransId="{83593504-759D-4643-8572-C844CADED413}" sibTransId="{72DD33B6-6A0C-42C9-BCD9-C1C987904094}"/>
    <dgm:cxn modelId="{05C4E897-89A2-4D9A-A88C-41D3EDB8DA10}" type="presOf" srcId="{46ADFA1C-58C9-4270-A39A-F921D652D3E6}" destId="{B26BA336-6A4F-4E5C-A1E3-DBD29F2B173F}" srcOrd="0" destOrd="0" presId="urn:microsoft.com/office/officeart/2005/8/layout/radial2"/>
    <dgm:cxn modelId="{C7D9805B-BE6F-4F79-A62D-2FA45CD7A600}" type="presParOf" srcId="{86456BD2-15D4-49B7-A9C5-CC538B33FCBD}" destId="{CC822ADA-46FC-43A5-9ABF-8E5ED4A481B1}" srcOrd="0" destOrd="0" presId="urn:microsoft.com/office/officeart/2005/8/layout/radial2"/>
    <dgm:cxn modelId="{D800C42C-D42F-44F7-9D46-079E624D0456}" type="presParOf" srcId="{CC822ADA-46FC-43A5-9ABF-8E5ED4A481B1}" destId="{80EE6C79-9DEA-4555-9071-FF3E28B25B07}" srcOrd="0" destOrd="0" presId="urn:microsoft.com/office/officeart/2005/8/layout/radial2"/>
    <dgm:cxn modelId="{1BB8AF6C-5AA9-4380-9F03-E6A054249904}" type="presParOf" srcId="{80EE6C79-9DEA-4555-9071-FF3E28B25B07}" destId="{839C4CFA-1039-4A32-8F0C-DD697086291C}" srcOrd="0" destOrd="0" presId="urn:microsoft.com/office/officeart/2005/8/layout/radial2"/>
    <dgm:cxn modelId="{910219D9-C181-44EB-B232-303F4B49602B}" type="presParOf" srcId="{80EE6C79-9DEA-4555-9071-FF3E28B25B07}" destId="{D3F3019B-6066-4F05-9F52-B679A756BFD7}" srcOrd="1" destOrd="0" presId="urn:microsoft.com/office/officeart/2005/8/layout/radial2"/>
    <dgm:cxn modelId="{F03F1C1E-1DE0-4374-BA25-C2B6F64AB6B4}" type="presParOf" srcId="{CC822ADA-46FC-43A5-9ABF-8E5ED4A481B1}" destId="{17F43CB4-AC31-4928-AB66-4EFA2525601C}" srcOrd="1" destOrd="0" presId="urn:microsoft.com/office/officeart/2005/8/layout/radial2"/>
    <dgm:cxn modelId="{BC7B2EEC-896D-4FFD-8B8F-6E4418E6009F}" type="presParOf" srcId="{CC822ADA-46FC-43A5-9ABF-8E5ED4A481B1}" destId="{EF8AD334-AE96-4D74-9386-E25A7783C689}" srcOrd="2" destOrd="0" presId="urn:microsoft.com/office/officeart/2005/8/layout/radial2"/>
    <dgm:cxn modelId="{F0940FE1-4109-4B3E-80C7-9FDE342FFE4D}" type="presParOf" srcId="{EF8AD334-AE96-4D74-9386-E25A7783C689}" destId="{44B72895-5414-4848-B248-9A4A83230D1D}" srcOrd="0" destOrd="0" presId="urn:microsoft.com/office/officeart/2005/8/layout/radial2"/>
    <dgm:cxn modelId="{97BAF606-4AA8-48B0-A48D-4024CD4336E9}" type="presParOf" srcId="{EF8AD334-AE96-4D74-9386-E25A7783C689}" destId="{DB2BB1E7-3E7C-4683-8597-DA4CDEA29D76}" srcOrd="1" destOrd="0" presId="urn:microsoft.com/office/officeart/2005/8/layout/radial2"/>
    <dgm:cxn modelId="{08001EF3-E166-4048-B125-A8EA81E6CA88}" type="presParOf" srcId="{CC822ADA-46FC-43A5-9ABF-8E5ED4A481B1}" destId="{9CC06BA6-4699-4BE4-AD7C-F0A0E132E8B9}" srcOrd="3" destOrd="0" presId="urn:microsoft.com/office/officeart/2005/8/layout/radial2"/>
    <dgm:cxn modelId="{D58A6753-4C9B-4056-938B-D163CFD50F61}" type="presParOf" srcId="{CC822ADA-46FC-43A5-9ABF-8E5ED4A481B1}" destId="{0A9D11B2-FF90-4D0D-AC31-CAC4795BC74C}" srcOrd="4" destOrd="0" presId="urn:microsoft.com/office/officeart/2005/8/layout/radial2"/>
    <dgm:cxn modelId="{FED5967F-FDB0-453B-8F62-4A5D457C7B5F}" type="presParOf" srcId="{0A9D11B2-FF90-4D0D-AC31-CAC4795BC74C}" destId="{DD7FDCFC-027E-4832-9509-743E2498F869}" srcOrd="0" destOrd="0" presId="urn:microsoft.com/office/officeart/2005/8/layout/radial2"/>
    <dgm:cxn modelId="{7B378690-0AB5-4773-BF88-71D453858309}" type="presParOf" srcId="{0A9D11B2-FF90-4D0D-AC31-CAC4795BC74C}" destId="{D450AE84-84C8-4189-A2F5-36B430660C64}" srcOrd="1" destOrd="0" presId="urn:microsoft.com/office/officeart/2005/8/layout/radial2"/>
    <dgm:cxn modelId="{8FDBD877-E7DC-46E0-AC23-03C6570AF034}" type="presParOf" srcId="{CC822ADA-46FC-43A5-9ABF-8E5ED4A481B1}" destId="{5ABD7E9A-ACB5-4318-AEA6-6D071FA7A10C}" srcOrd="5" destOrd="0" presId="urn:microsoft.com/office/officeart/2005/8/layout/radial2"/>
    <dgm:cxn modelId="{9EA993C6-D6CB-4BE3-B63F-1CCFB55E4735}" type="presParOf" srcId="{CC822ADA-46FC-43A5-9ABF-8E5ED4A481B1}" destId="{70BC7C7F-3041-4B62-8B4B-14F05A7CC84E}" srcOrd="6" destOrd="0" presId="urn:microsoft.com/office/officeart/2005/8/layout/radial2"/>
    <dgm:cxn modelId="{59E5BC4F-B448-49C5-B7B3-B77ECB94AD82}" type="presParOf" srcId="{70BC7C7F-3041-4B62-8B4B-14F05A7CC84E}" destId="{E12ECECE-9AB7-4588-995C-5092BA25BFB3}" srcOrd="0" destOrd="0" presId="urn:microsoft.com/office/officeart/2005/8/layout/radial2"/>
    <dgm:cxn modelId="{5BCAECAE-5726-4745-A997-376D8390A569}" type="presParOf" srcId="{70BC7C7F-3041-4B62-8B4B-14F05A7CC84E}" destId="{3036D87C-8993-4601-AADB-84F5E0A2D340}" srcOrd="1" destOrd="0" presId="urn:microsoft.com/office/officeart/2005/8/layout/radial2"/>
    <dgm:cxn modelId="{D9BCB985-2A31-4A60-B811-8D4053EDF71C}" type="presParOf" srcId="{CC822ADA-46FC-43A5-9ABF-8E5ED4A481B1}" destId="{14BD5594-BA98-4948-BFA8-122769B47E76}" srcOrd="7" destOrd="0" presId="urn:microsoft.com/office/officeart/2005/8/layout/radial2"/>
    <dgm:cxn modelId="{AB5AE1E5-D5DF-43FC-93B0-909CEE26367F}" type="presParOf" srcId="{CC822ADA-46FC-43A5-9ABF-8E5ED4A481B1}" destId="{5D852D37-6CF9-4C61-957D-81AC108C0B0B}" srcOrd="8" destOrd="0" presId="urn:microsoft.com/office/officeart/2005/8/layout/radial2"/>
    <dgm:cxn modelId="{864742E6-82C7-4E8A-A3E8-209A86C69C61}" type="presParOf" srcId="{5D852D37-6CF9-4C61-957D-81AC108C0B0B}" destId="{38341A9F-18F7-4AFE-B587-AC67ED4E3AB0}" srcOrd="0" destOrd="0" presId="urn:microsoft.com/office/officeart/2005/8/layout/radial2"/>
    <dgm:cxn modelId="{CC6FC179-5970-40FD-842E-B8BEF98DE426}" type="presParOf" srcId="{5D852D37-6CF9-4C61-957D-81AC108C0B0B}" destId="{D5E1185B-A60A-4562-8B6D-D400DF9F756F}" srcOrd="1" destOrd="0" presId="urn:microsoft.com/office/officeart/2005/8/layout/radial2"/>
    <dgm:cxn modelId="{C8BE6BCB-1B43-4054-8C81-4871C73972DB}" type="presParOf" srcId="{CC822ADA-46FC-43A5-9ABF-8E5ED4A481B1}" destId="{3A072A7E-08EF-44E7-AE05-1590185C3737}" srcOrd="9" destOrd="0" presId="urn:microsoft.com/office/officeart/2005/8/layout/radial2"/>
    <dgm:cxn modelId="{3C915E75-6213-4097-B9BB-84F677685601}" type="presParOf" srcId="{CC822ADA-46FC-43A5-9ABF-8E5ED4A481B1}" destId="{A1D571E8-08A1-4A5C-A1BB-6D44431A2C78}" srcOrd="10" destOrd="0" presId="urn:microsoft.com/office/officeart/2005/8/layout/radial2"/>
    <dgm:cxn modelId="{80C4F57B-D9B4-40A8-BB51-3DC9571CEDED}" type="presParOf" srcId="{A1D571E8-08A1-4A5C-A1BB-6D44431A2C78}" destId="{B26BA336-6A4F-4E5C-A1E3-DBD29F2B173F}" srcOrd="0" destOrd="0" presId="urn:microsoft.com/office/officeart/2005/8/layout/radial2"/>
    <dgm:cxn modelId="{284C55E3-CB17-484A-94B9-167271D1DAE1}" type="presParOf" srcId="{A1D571E8-08A1-4A5C-A1BB-6D44431A2C78}" destId="{0D3DC86A-0743-41C8-90D4-56F1CCC482C7}" srcOrd="1" destOrd="0" presId="urn:microsoft.com/office/officeart/2005/8/layout/radial2"/>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E83C6D-3D17-428F-B983-F77373C26879}" type="doc">
      <dgm:prSet loTypeId="urn:microsoft.com/office/officeart/2005/8/layout/vProcess5" loCatId="process" qsTypeId="urn:microsoft.com/office/officeart/2005/8/quickstyle/3d3" qsCatId="3D" csTypeId="urn:microsoft.com/office/officeart/2005/8/colors/accent0_2" csCatId="mainScheme" phldr="1"/>
      <dgm:spPr/>
      <dgm:t>
        <a:bodyPr/>
        <a:lstStyle/>
        <a:p>
          <a:endParaRPr lang="es-CO"/>
        </a:p>
      </dgm:t>
    </dgm:pt>
    <dgm:pt modelId="{2078C2F8-AF58-4647-A7A9-7600EE0D427F}">
      <dgm:prSet phldrT="[Texto]" custT="1"/>
      <dgm:spPr>
        <a:ln>
          <a:solidFill>
            <a:srgbClr val="0070C0"/>
          </a:solidFill>
        </a:ln>
      </dgm:spPr>
      <dgm:t>
        <a:bodyPr/>
        <a:lstStyle/>
        <a:p>
          <a:pPr algn="l"/>
          <a:r>
            <a:rPr lang="es-CO" sz="1600" b="0" dirty="0" smtClean="0">
              <a:solidFill>
                <a:srgbClr val="002060"/>
              </a:solidFill>
              <a:latin typeface="+mj-lt"/>
            </a:rPr>
            <a:t>Se realizó el traslado de esta actividad a la Vicepresidencia Financiera – Unidad Contable (</a:t>
          </a:r>
          <a:r>
            <a:rPr lang="es-CO" sz="1600" b="0" dirty="0" err="1" smtClean="0">
              <a:solidFill>
                <a:srgbClr val="002060"/>
              </a:solidFill>
              <a:latin typeface="+mj-lt"/>
            </a:rPr>
            <a:t>oct</a:t>
          </a:r>
          <a:r>
            <a:rPr lang="es-CO" sz="1600" b="0" dirty="0" smtClean="0">
              <a:solidFill>
                <a:srgbClr val="002060"/>
              </a:solidFill>
              <a:latin typeface="+mj-lt"/>
            </a:rPr>
            <a:t> 26 y 27) documentado en acta de entrega y empalme</a:t>
          </a:r>
          <a:endParaRPr lang="es-CO" sz="1800" b="0" dirty="0">
            <a:solidFill>
              <a:srgbClr val="002060"/>
            </a:solidFill>
            <a:latin typeface="+mj-lt"/>
          </a:endParaRPr>
        </a:p>
      </dgm:t>
    </dgm:pt>
    <dgm:pt modelId="{1E21E427-BB69-4E76-897C-568E57594A1F}" type="parTrans" cxnId="{BAC0AF0E-92DB-404F-9188-495D64D021AC}">
      <dgm:prSet/>
      <dgm:spPr/>
      <dgm:t>
        <a:bodyPr/>
        <a:lstStyle/>
        <a:p>
          <a:endParaRPr lang="es-CO"/>
        </a:p>
      </dgm:t>
    </dgm:pt>
    <dgm:pt modelId="{A921D905-3890-48DB-BE28-F9C56051739B}" type="sibTrans" cxnId="{BAC0AF0E-92DB-404F-9188-495D64D021AC}">
      <dgm:prSet/>
      <dgm:spPr>
        <a:solidFill>
          <a:srgbClr val="00B0F0">
            <a:alpha val="90000"/>
          </a:srgbClr>
        </a:solidFill>
      </dgm:spPr>
      <dgm:t>
        <a:bodyPr/>
        <a:lstStyle/>
        <a:p>
          <a:endParaRPr lang="es-CO"/>
        </a:p>
      </dgm:t>
    </dgm:pt>
    <dgm:pt modelId="{EC87E1D2-B0F4-47F4-A8A0-AC741BFD0B36}">
      <dgm:prSet phldrT="[Texto]" custT="1"/>
      <dgm:spPr>
        <a:ln>
          <a:solidFill>
            <a:srgbClr val="0070C0"/>
          </a:solidFill>
        </a:ln>
      </dgm:spPr>
      <dgm:t>
        <a:bodyPr/>
        <a:lstStyle/>
        <a:p>
          <a:pPr algn="l"/>
          <a:r>
            <a:rPr lang="es-CO" sz="1600" b="0" dirty="0" smtClean="0">
              <a:solidFill>
                <a:srgbClr val="002060"/>
              </a:solidFill>
              <a:latin typeface="+mj-lt"/>
            </a:rPr>
            <a:t>Se generaron alertas sobre las sociedades BURSAGAN y COPROAGRO, las cuales se encuentran en un nivel cercano al incumplimiento</a:t>
          </a:r>
        </a:p>
      </dgm:t>
    </dgm:pt>
    <dgm:pt modelId="{8E8F558F-8A9E-4207-935F-9313C863653A}" type="parTrans" cxnId="{A2AFFD72-C936-42CA-B45A-EBB5561AFC56}">
      <dgm:prSet/>
      <dgm:spPr/>
      <dgm:t>
        <a:bodyPr/>
        <a:lstStyle/>
        <a:p>
          <a:endParaRPr lang="es-CO"/>
        </a:p>
      </dgm:t>
    </dgm:pt>
    <dgm:pt modelId="{0A524BA4-DE8D-469E-85A6-8C255078D0B9}" type="sibTrans" cxnId="{A2AFFD72-C936-42CA-B45A-EBB5561AFC56}">
      <dgm:prSet/>
      <dgm:spPr/>
      <dgm:t>
        <a:bodyPr/>
        <a:lstStyle/>
        <a:p>
          <a:endParaRPr lang="es-CO"/>
        </a:p>
      </dgm:t>
    </dgm:pt>
    <dgm:pt modelId="{0C82D786-0170-4FF1-8E18-AC2710CFC657}">
      <dgm:prSet phldrT="[Texto]" custT="1"/>
      <dgm:spPr>
        <a:ln>
          <a:solidFill>
            <a:srgbClr val="0070C0"/>
          </a:solidFill>
        </a:ln>
      </dgm:spPr>
      <dgm:t>
        <a:bodyPr/>
        <a:lstStyle/>
        <a:p>
          <a:pPr algn="l"/>
          <a:r>
            <a:rPr lang="es-CO" sz="1600" b="0" dirty="0" smtClean="0">
              <a:solidFill>
                <a:srgbClr val="002060"/>
              </a:solidFill>
              <a:latin typeface="+mj-lt"/>
            </a:rPr>
            <a:t>Se realizó conjuntamente la actividad de monitoreo al corte de septiembre de 2017</a:t>
          </a:r>
        </a:p>
        <a:p>
          <a:pPr algn="l"/>
          <a:r>
            <a:rPr lang="es-CO" sz="1600" b="0" dirty="0" smtClean="0">
              <a:solidFill>
                <a:srgbClr val="002060"/>
              </a:solidFill>
              <a:latin typeface="+mj-lt"/>
            </a:rPr>
            <a:t>Las doce sociedades comisionistas cumplieron el requisito</a:t>
          </a:r>
        </a:p>
      </dgm:t>
    </dgm:pt>
    <dgm:pt modelId="{1C85C765-AB81-4790-A545-9909CE742E72}" type="parTrans" cxnId="{68E9EC62-B191-43B5-936A-905F4FB455A9}">
      <dgm:prSet/>
      <dgm:spPr/>
      <dgm:t>
        <a:bodyPr/>
        <a:lstStyle/>
        <a:p>
          <a:endParaRPr lang="es-CO"/>
        </a:p>
      </dgm:t>
    </dgm:pt>
    <dgm:pt modelId="{688270EF-440C-4887-ABA4-CB886A2A2D4F}" type="sibTrans" cxnId="{68E9EC62-B191-43B5-936A-905F4FB455A9}">
      <dgm:prSet/>
      <dgm:spPr>
        <a:solidFill>
          <a:srgbClr val="00B0F0">
            <a:alpha val="90000"/>
          </a:srgbClr>
        </a:solidFill>
      </dgm:spPr>
      <dgm:t>
        <a:bodyPr/>
        <a:lstStyle/>
        <a:p>
          <a:endParaRPr lang="es-CO"/>
        </a:p>
      </dgm:t>
    </dgm:pt>
    <dgm:pt modelId="{176F72C3-80A3-4649-9364-E21CF29768F2}" type="pres">
      <dgm:prSet presAssocID="{3EE83C6D-3D17-428F-B983-F77373C26879}" presName="outerComposite" presStyleCnt="0">
        <dgm:presLayoutVars>
          <dgm:chMax val="5"/>
          <dgm:dir/>
          <dgm:resizeHandles val="exact"/>
        </dgm:presLayoutVars>
      </dgm:prSet>
      <dgm:spPr/>
      <dgm:t>
        <a:bodyPr/>
        <a:lstStyle/>
        <a:p>
          <a:endParaRPr lang="es-CO"/>
        </a:p>
      </dgm:t>
    </dgm:pt>
    <dgm:pt modelId="{706C746E-3F89-4D17-935F-A7B2698B9642}" type="pres">
      <dgm:prSet presAssocID="{3EE83C6D-3D17-428F-B983-F77373C26879}" presName="dummyMaxCanvas" presStyleCnt="0">
        <dgm:presLayoutVars/>
      </dgm:prSet>
      <dgm:spPr/>
      <dgm:t>
        <a:bodyPr/>
        <a:lstStyle/>
        <a:p>
          <a:endParaRPr lang="es-CO"/>
        </a:p>
      </dgm:t>
    </dgm:pt>
    <dgm:pt modelId="{9ABF61B8-A5CE-47AB-8CF9-5F4B6D47D9B1}" type="pres">
      <dgm:prSet presAssocID="{3EE83C6D-3D17-428F-B983-F77373C26879}" presName="ThreeNodes_1" presStyleLbl="node1" presStyleIdx="0" presStyleCnt="3">
        <dgm:presLayoutVars>
          <dgm:bulletEnabled val="1"/>
        </dgm:presLayoutVars>
      </dgm:prSet>
      <dgm:spPr/>
      <dgm:t>
        <a:bodyPr/>
        <a:lstStyle/>
        <a:p>
          <a:endParaRPr lang="es-CO"/>
        </a:p>
      </dgm:t>
    </dgm:pt>
    <dgm:pt modelId="{EECD2A6D-8512-4BC6-9E2C-A1F308E4E627}" type="pres">
      <dgm:prSet presAssocID="{3EE83C6D-3D17-428F-B983-F77373C26879}" presName="ThreeNodes_2" presStyleLbl="node1" presStyleIdx="1" presStyleCnt="3">
        <dgm:presLayoutVars>
          <dgm:bulletEnabled val="1"/>
        </dgm:presLayoutVars>
      </dgm:prSet>
      <dgm:spPr/>
      <dgm:t>
        <a:bodyPr/>
        <a:lstStyle/>
        <a:p>
          <a:endParaRPr lang="es-CO"/>
        </a:p>
      </dgm:t>
    </dgm:pt>
    <dgm:pt modelId="{D6983A07-8E7B-4A8A-ADAB-8144D04798BB}" type="pres">
      <dgm:prSet presAssocID="{3EE83C6D-3D17-428F-B983-F77373C26879}" presName="ThreeNodes_3" presStyleLbl="node1" presStyleIdx="2" presStyleCnt="3" custLinFactNeighborX="0" custLinFactNeighborY="0">
        <dgm:presLayoutVars>
          <dgm:bulletEnabled val="1"/>
        </dgm:presLayoutVars>
      </dgm:prSet>
      <dgm:spPr/>
      <dgm:t>
        <a:bodyPr/>
        <a:lstStyle/>
        <a:p>
          <a:endParaRPr lang="es-CO"/>
        </a:p>
      </dgm:t>
    </dgm:pt>
    <dgm:pt modelId="{FCD62D58-B621-492E-9D7D-7D1185DF251B}" type="pres">
      <dgm:prSet presAssocID="{3EE83C6D-3D17-428F-B983-F77373C26879}" presName="ThreeConn_1-2" presStyleLbl="fgAccFollowNode1" presStyleIdx="0" presStyleCnt="2">
        <dgm:presLayoutVars>
          <dgm:bulletEnabled val="1"/>
        </dgm:presLayoutVars>
      </dgm:prSet>
      <dgm:spPr/>
      <dgm:t>
        <a:bodyPr/>
        <a:lstStyle/>
        <a:p>
          <a:endParaRPr lang="es-CO"/>
        </a:p>
      </dgm:t>
    </dgm:pt>
    <dgm:pt modelId="{DB73C134-5E4A-40BB-BF58-7E8F061EF316}" type="pres">
      <dgm:prSet presAssocID="{3EE83C6D-3D17-428F-B983-F77373C26879}" presName="ThreeConn_2-3" presStyleLbl="fgAccFollowNode1" presStyleIdx="1" presStyleCnt="2">
        <dgm:presLayoutVars>
          <dgm:bulletEnabled val="1"/>
        </dgm:presLayoutVars>
      </dgm:prSet>
      <dgm:spPr/>
      <dgm:t>
        <a:bodyPr/>
        <a:lstStyle/>
        <a:p>
          <a:endParaRPr lang="es-CO"/>
        </a:p>
      </dgm:t>
    </dgm:pt>
    <dgm:pt modelId="{0630368C-F76C-4BA9-8DFE-9DCC571A7B93}" type="pres">
      <dgm:prSet presAssocID="{3EE83C6D-3D17-428F-B983-F77373C26879}" presName="ThreeNodes_1_text" presStyleLbl="node1" presStyleIdx="2" presStyleCnt="3">
        <dgm:presLayoutVars>
          <dgm:bulletEnabled val="1"/>
        </dgm:presLayoutVars>
      </dgm:prSet>
      <dgm:spPr/>
      <dgm:t>
        <a:bodyPr/>
        <a:lstStyle/>
        <a:p>
          <a:endParaRPr lang="es-CO"/>
        </a:p>
      </dgm:t>
    </dgm:pt>
    <dgm:pt modelId="{ADFA82B3-083A-40F7-81E3-79B4BFC38E27}" type="pres">
      <dgm:prSet presAssocID="{3EE83C6D-3D17-428F-B983-F77373C26879}" presName="ThreeNodes_2_text" presStyleLbl="node1" presStyleIdx="2" presStyleCnt="3">
        <dgm:presLayoutVars>
          <dgm:bulletEnabled val="1"/>
        </dgm:presLayoutVars>
      </dgm:prSet>
      <dgm:spPr/>
      <dgm:t>
        <a:bodyPr/>
        <a:lstStyle/>
        <a:p>
          <a:endParaRPr lang="es-CO"/>
        </a:p>
      </dgm:t>
    </dgm:pt>
    <dgm:pt modelId="{320C4E5A-667F-466F-BE56-89595AE01F42}" type="pres">
      <dgm:prSet presAssocID="{3EE83C6D-3D17-428F-B983-F77373C26879}" presName="ThreeNodes_3_text" presStyleLbl="node1" presStyleIdx="2" presStyleCnt="3">
        <dgm:presLayoutVars>
          <dgm:bulletEnabled val="1"/>
        </dgm:presLayoutVars>
      </dgm:prSet>
      <dgm:spPr/>
      <dgm:t>
        <a:bodyPr/>
        <a:lstStyle/>
        <a:p>
          <a:endParaRPr lang="es-CO"/>
        </a:p>
      </dgm:t>
    </dgm:pt>
  </dgm:ptLst>
  <dgm:cxnLst>
    <dgm:cxn modelId="{1A71BCF9-4A33-44F1-AD1A-6EEE472B2E5B}" type="presOf" srcId="{2078C2F8-AF58-4647-A7A9-7600EE0D427F}" destId="{0630368C-F76C-4BA9-8DFE-9DCC571A7B93}" srcOrd="1" destOrd="0" presId="urn:microsoft.com/office/officeart/2005/8/layout/vProcess5"/>
    <dgm:cxn modelId="{1EC41452-4556-4BB9-BE47-C9096CD82EFA}" type="presOf" srcId="{EC87E1D2-B0F4-47F4-A8A0-AC741BFD0B36}" destId="{D6983A07-8E7B-4A8A-ADAB-8144D04798BB}" srcOrd="0" destOrd="0" presId="urn:microsoft.com/office/officeart/2005/8/layout/vProcess5"/>
    <dgm:cxn modelId="{A12E319B-D6CD-405D-B33C-5BD2787E6026}" type="presOf" srcId="{0C82D786-0170-4FF1-8E18-AC2710CFC657}" destId="{ADFA82B3-083A-40F7-81E3-79B4BFC38E27}" srcOrd="1" destOrd="0" presId="urn:microsoft.com/office/officeart/2005/8/layout/vProcess5"/>
    <dgm:cxn modelId="{D0297F92-080E-4FF5-B5CB-7C7A32E1E2DF}" type="presOf" srcId="{A921D905-3890-48DB-BE28-F9C56051739B}" destId="{FCD62D58-B621-492E-9D7D-7D1185DF251B}" srcOrd="0" destOrd="0" presId="urn:microsoft.com/office/officeart/2005/8/layout/vProcess5"/>
    <dgm:cxn modelId="{F6E9FBAF-7D98-4112-A1F4-18B6848A09B2}" type="presOf" srcId="{0C82D786-0170-4FF1-8E18-AC2710CFC657}" destId="{EECD2A6D-8512-4BC6-9E2C-A1F308E4E627}" srcOrd="0" destOrd="0" presId="urn:microsoft.com/office/officeart/2005/8/layout/vProcess5"/>
    <dgm:cxn modelId="{C02967F0-EDF5-4399-A848-19A4F1ED2D8F}" type="presOf" srcId="{EC87E1D2-B0F4-47F4-A8A0-AC741BFD0B36}" destId="{320C4E5A-667F-466F-BE56-89595AE01F42}" srcOrd="1" destOrd="0" presId="urn:microsoft.com/office/officeart/2005/8/layout/vProcess5"/>
    <dgm:cxn modelId="{68E9EC62-B191-43B5-936A-905F4FB455A9}" srcId="{3EE83C6D-3D17-428F-B983-F77373C26879}" destId="{0C82D786-0170-4FF1-8E18-AC2710CFC657}" srcOrd="1" destOrd="0" parTransId="{1C85C765-AB81-4790-A545-9909CE742E72}" sibTransId="{688270EF-440C-4887-ABA4-CB886A2A2D4F}"/>
    <dgm:cxn modelId="{A2AFFD72-C936-42CA-B45A-EBB5561AFC56}" srcId="{3EE83C6D-3D17-428F-B983-F77373C26879}" destId="{EC87E1D2-B0F4-47F4-A8A0-AC741BFD0B36}" srcOrd="2" destOrd="0" parTransId="{8E8F558F-8A9E-4207-935F-9313C863653A}" sibTransId="{0A524BA4-DE8D-469E-85A6-8C255078D0B9}"/>
    <dgm:cxn modelId="{2D326E15-ED02-4F7E-B002-2CCB5C9A2E3E}" type="presOf" srcId="{3EE83C6D-3D17-428F-B983-F77373C26879}" destId="{176F72C3-80A3-4649-9364-E21CF29768F2}" srcOrd="0" destOrd="0" presId="urn:microsoft.com/office/officeart/2005/8/layout/vProcess5"/>
    <dgm:cxn modelId="{F0A797A1-E0C5-4650-8A57-CB385116698A}" type="presOf" srcId="{2078C2F8-AF58-4647-A7A9-7600EE0D427F}" destId="{9ABF61B8-A5CE-47AB-8CF9-5F4B6D47D9B1}" srcOrd="0" destOrd="0" presId="urn:microsoft.com/office/officeart/2005/8/layout/vProcess5"/>
    <dgm:cxn modelId="{4DFAD87D-E25B-4E20-AC34-97BD9F323E1C}" type="presOf" srcId="{688270EF-440C-4887-ABA4-CB886A2A2D4F}" destId="{DB73C134-5E4A-40BB-BF58-7E8F061EF316}" srcOrd="0" destOrd="0" presId="urn:microsoft.com/office/officeart/2005/8/layout/vProcess5"/>
    <dgm:cxn modelId="{BAC0AF0E-92DB-404F-9188-495D64D021AC}" srcId="{3EE83C6D-3D17-428F-B983-F77373C26879}" destId="{2078C2F8-AF58-4647-A7A9-7600EE0D427F}" srcOrd="0" destOrd="0" parTransId="{1E21E427-BB69-4E76-897C-568E57594A1F}" sibTransId="{A921D905-3890-48DB-BE28-F9C56051739B}"/>
    <dgm:cxn modelId="{96CE56B1-3F02-43F5-B987-5F1E6260B742}" type="presParOf" srcId="{176F72C3-80A3-4649-9364-E21CF29768F2}" destId="{706C746E-3F89-4D17-935F-A7B2698B9642}" srcOrd="0" destOrd="0" presId="urn:microsoft.com/office/officeart/2005/8/layout/vProcess5"/>
    <dgm:cxn modelId="{EC443818-9DC4-455F-829F-AE4A3DA94FC1}" type="presParOf" srcId="{176F72C3-80A3-4649-9364-E21CF29768F2}" destId="{9ABF61B8-A5CE-47AB-8CF9-5F4B6D47D9B1}" srcOrd="1" destOrd="0" presId="urn:microsoft.com/office/officeart/2005/8/layout/vProcess5"/>
    <dgm:cxn modelId="{F5EB19ED-C17B-45D6-ACE1-B19C80201C47}" type="presParOf" srcId="{176F72C3-80A3-4649-9364-E21CF29768F2}" destId="{EECD2A6D-8512-4BC6-9E2C-A1F308E4E627}" srcOrd="2" destOrd="0" presId="urn:microsoft.com/office/officeart/2005/8/layout/vProcess5"/>
    <dgm:cxn modelId="{3426F688-63F8-449F-9373-21C47E3EE310}" type="presParOf" srcId="{176F72C3-80A3-4649-9364-E21CF29768F2}" destId="{D6983A07-8E7B-4A8A-ADAB-8144D04798BB}" srcOrd="3" destOrd="0" presId="urn:microsoft.com/office/officeart/2005/8/layout/vProcess5"/>
    <dgm:cxn modelId="{C4A17782-426E-4118-99DD-8B3426AE5F78}" type="presParOf" srcId="{176F72C3-80A3-4649-9364-E21CF29768F2}" destId="{FCD62D58-B621-492E-9D7D-7D1185DF251B}" srcOrd="4" destOrd="0" presId="urn:microsoft.com/office/officeart/2005/8/layout/vProcess5"/>
    <dgm:cxn modelId="{CDC88993-739A-4E2F-A8A2-E037BDCBE2D7}" type="presParOf" srcId="{176F72C3-80A3-4649-9364-E21CF29768F2}" destId="{DB73C134-5E4A-40BB-BF58-7E8F061EF316}" srcOrd="5" destOrd="0" presId="urn:microsoft.com/office/officeart/2005/8/layout/vProcess5"/>
    <dgm:cxn modelId="{D64E2F40-1971-4C00-8838-F252B24693A1}" type="presParOf" srcId="{176F72C3-80A3-4649-9364-E21CF29768F2}" destId="{0630368C-F76C-4BA9-8DFE-9DCC571A7B93}" srcOrd="6" destOrd="0" presId="urn:microsoft.com/office/officeart/2005/8/layout/vProcess5"/>
    <dgm:cxn modelId="{CA1E5B93-6FB8-4C0E-8BC8-EC580E74ECFC}" type="presParOf" srcId="{176F72C3-80A3-4649-9364-E21CF29768F2}" destId="{ADFA82B3-083A-40F7-81E3-79B4BFC38E27}" srcOrd="7" destOrd="0" presId="urn:microsoft.com/office/officeart/2005/8/layout/vProcess5"/>
    <dgm:cxn modelId="{2C57D3F1-6DE6-4F6D-BF07-1E88DAC21F7D}" type="presParOf" srcId="{176F72C3-80A3-4649-9364-E21CF29768F2}" destId="{320C4E5A-667F-466F-BE56-89595AE01F42}" srcOrd="8" destOrd="0" presId="urn:microsoft.com/office/officeart/2005/8/layout/vProcess5"/>
  </dgm:cxnLst>
  <dgm:bg/>
  <dgm:whole>
    <a:ln>
      <a:solidFill>
        <a:srgbClr val="0070C0"/>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61C3F3-97E3-463F-9DE1-D4CDE340A85A}" type="doc">
      <dgm:prSet loTypeId="urn:microsoft.com/office/officeart/2008/layout/VerticalCurvedList" loCatId="list" qsTypeId="urn:microsoft.com/office/officeart/2005/8/quickstyle/3d1" qsCatId="3D" csTypeId="urn:microsoft.com/office/officeart/2005/8/colors/accent1_1" csCatId="accent1" phldr="1"/>
      <dgm:spPr/>
      <dgm:t>
        <a:bodyPr/>
        <a:lstStyle/>
        <a:p>
          <a:endParaRPr lang="es-CO"/>
        </a:p>
      </dgm:t>
    </dgm:pt>
    <dgm:pt modelId="{95AF29A3-9A68-4438-A18E-EADE1163F701}">
      <dgm:prSet phldrT="[Texto]"/>
      <dgm:spPr>
        <a:solidFill>
          <a:srgbClr val="0070C0"/>
        </a:solidFill>
      </dgm:spPr>
      <dgm:t>
        <a:bodyPr/>
        <a:lstStyle/>
        <a:p>
          <a:pPr algn="ctr"/>
          <a:r>
            <a:rPr lang="es-CO" dirty="0" smtClean="0">
              <a:solidFill>
                <a:schemeClr val="bg1"/>
              </a:solidFill>
            </a:rPr>
            <a:t> Cambios en Políticas Contables</a:t>
          </a:r>
          <a:endParaRPr lang="es-CO" dirty="0">
            <a:solidFill>
              <a:schemeClr val="bg1"/>
            </a:solidFill>
          </a:endParaRPr>
        </a:p>
      </dgm:t>
    </dgm:pt>
    <dgm:pt modelId="{BA58F070-482E-4B1A-8456-B0DF1A7C8E5D}" type="parTrans" cxnId="{8D661319-56A7-4747-98EC-BBDE1B92EC18}">
      <dgm:prSet/>
      <dgm:spPr/>
      <dgm:t>
        <a:bodyPr/>
        <a:lstStyle/>
        <a:p>
          <a:endParaRPr lang="es-CO"/>
        </a:p>
      </dgm:t>
    </dgm:pt>
    <dgm:pt modelId="{9E70C651-288E-415E-BE31-F9ED661EBF69}" type="sibTrans" cxnId="{8D661319-56A7-4747-98EC-BBDE1B92EC18}">
      <dgm:prSet/>
      <dgm:spPr/>
      <dgm:t>
        <a:bodyPr/>
        <a:lstStyle/>
        <a:p>
          <a:endParaRPr lang="es-CO" dirty="0"/>
        </a:p>
      </dgm:t>
    </dgm:pt>
    <dgm:pt modelId="{2B8843B3-8285-45F1-8B58-D179D98AB11D}" type="pres">
      <dgm:prSet presAssocID="{9B61C3F3-97E3-463F-9DE1-D4CDE340A85A}" presName="Name0" presStyleCnt="0">
        <dgm:presLayoutVars>
          <dgm:chMax val="7"/>
          <dgm:chPref val="7"/>
          <dgm:dir/>
        </dgm:presLayoutVars>
      </dgm:prSet>
      <dgm:spPr/>
      <dgm:t>
        <a:bodyPr/>
        <a:lstStyle/>
        <a:p>
          <a:endParaRPr lang="es-CO"/>
        </a:p>
      </dgm:t>
    </dgm:pt>
    <dgm:pt modelId="{7CC4196F-313E-4483-9ACE-D085962A8C84}" type="pres">
      <dgm:prSet presAssocID="{9B61C3F3-97E3-463F-9DE1-D4CDE340A85A}" presName="Name1" presStyleCnt="0"/>
      <dgm:spPr/>
    </dgm:pt>
    <dgm:pt modelId="{42E7C4D3-6A7B-41A4-831D-E50394D870E3}" type="pres">
      <dgm:prSet presAssocID="{9B61C3F3-97E3-463F-9DE1-D4CDE340A85A}" presName="cycle" presStyleCnt="0"/>
      <dgm:spPr/>
    </dgm:pt>
    <dgm:pt modelId="{52FB216A-1060-4183-8E5C-35AF0356303B}" type="pres">
      <dgm:prSet presAssocID="{9B61C3F3-97E3-463F-9DE1-D4CDE340A85A}" presName="srcNode" presStyleLbl="node1" presStyleIdx="0" presStyleCnt="1"/>
      <dgm:spPr/>
    </dgm:pt>
    <dgm:pt modelId="{73922974-B038-4F85-AFCE-14E6902E518A}" type="pres">
      <dgm:prSet presAssocID="{9B61C3F3-97E3-463F-9DE1-D4CDE340A85A}" presName="conn" presStyleLbl="parChTrans1D2" presStyleIdx="0" presStyleCnt="1"/>
      <dgm:spPr/>
      <dgm:t>
        <a:bodyPr/>
        <a:lstStyle/>
        <a:p>
          <a:endParaRPr lang="es-CO"/>
        </a:p>
      </dgm:t>
    </dgm:pt>
    <dgm:pt modelId="{C3BF9727-A5BC-43EC-B82E-EE8C6BE4BC68}" type="pres">
      <dgm:prSet presAssocID="{9B61C3F3-97E3-463F-9DE1-D4CDE340A85A}" presName="extraNode" presStyleLbl="node1" presStyleIdx="0" presStyleCnt="1"/>
      <dgm:spPr/>
    </dgm:pt>
    <dgm:pt modelId="{0C75A080-E46A-4817-816C-D93E5376D593}" type="pres">
      <dgm:prSet presAssocID="{9B61C3F3-97E3-463F-9DE1-D4CDE340A85A}" presName="dstNode" presStyleLbl="node1" presStyleIdx="0" presStyleCnt="1"/>
      <dgm:spPr/>
    </dgm:pt>
    <dgm:pt modelId="{FBF39F43-E816-4D10-80A6-3A87657506D0}" type="pres">
      <dgm:prSet presAssocID="{95AF29A3-9A68-4438-A18E-EADE1163F701}" presName="text_1" presStyleLbl="node1" presStyleIdx="0" presStyleCnt="1">
        <dgm:presLayoutVars>
          <dgm:bulletEnabled val="1"/>
        </dgm:presLayoutVars>
      </dgm:prSet>
      <dgm:spPr/>
      <dgm:t>
        <a:bodyPr/>
        <a:lstStyle/>
        <a:p>
          <a:endParaRPr lang="es-CO"/>
        </a:p>
      </dgm:t>
    </dgm:pt>
    <dgm:pt modelId="{2AAC9375-1A59-4BAB-9A59-3F96B758A557}" type="pres">
      <dgm:prSet presAssocID="{95AF29A3-9A68-4438-A18E-EADE1163F701}" presName="accent_1" presStyleCnt="0"/>
      <dgm:spPr/>
    </dgm:pt>
    <dgm:pt modelId="{61E1B4D0-67A2-4B2B-ACA7-74638F579EEC}" type="pres">
      <dgm:prSet presAssocID="{95AF29A3-9A68-4438-A18E-EADE1163F701}" presName="accentRepeatNode" presStyleLbl="solidFgAcc1" presStyleIdx="0" presStyleCnt="1"/>
      <dgm:spPr/>
    </dgm:pt>
  </dgm:ptLst>
  <dgm:cxnLst>
    <dgm:cxn modelId="{8D661319-56A7-4747-98EC-BBDE1B92EC18}" srcId="{9B61C3F3-97E3-463F-9DE1-D4CDE340A85A}" destId="{95AF29A3-9A68-4438-A18E-EADE1163F701}" srcOrd="0" destOrd="0" parTransId="{BA58F070-482E-4B1A-8456-B0DF1A7C8E5D}" sibTransId="{9E70C651-288E-415E-BE31-F9ED661EBF69}"/>
    <dgm:cxn modelId="{4CD47529-C1B2-4AD8-82C1-9B1235F37112}" type="presOf" srcId="{9B61C3F3-97E3-463F-9DE1-D4CDE340A85A}" destId="{2B8843B3-8285-45F1-8B58-D179D98AB11D}" srcOrd="0" destOrd="0" presId="urn:microsoft.com/office/officeart/2008/layout/VerticalCurvedList"/>
    <dgm:cxn modelId="{89AD8B10-2987-4E34-BCA4-CBF163D2105B}" type="presOf" srcId="{95AF29A3-9A68-4438-A18E-EADE1163F701}" destId="{FBF39F43-E816-4D10-80A6-3A87657506D0}" srcOrd="0" destOrd="0" presId="urn:microsoft.com/office/officeart/2008/layout/VerticalCurvedList"/>
    <dgm:cxn modelId="{5DB7B2AF-E51B-45D8-919E-77A5FC38F7AF}" type="presOf" srcId="{9E70C651-288E-415E-BE31-F9ED661EBF69}" destId="{73922974-B038-4F85-AFCE-14E6902E518A}" srcOrd="0" destOrd="0" presId="urn:microsoft.com/office/officeart/2008/layout/VerticalCurvedList"/>
    <dgm:cxn modelId="{4E7D4445-A05C-4953-80EA-4495C8044F1D}" type="presParOf" srcId="{2B8843B3-8285-45F1-8B58-D179D98AB11D}" destId="{7CC4196F-313E-4483-9ACE-D085962A8C84}" srcOrd="0" destOrd="0" presId="urn:microsoft.com/office/officeart/2008/layout/VerticalCurvedList"/>
    <dgm:cxn modelId="{C86A1C8F-A929-49C6-A664-10C26AD79F9D}" type="presParOf" srcId="{7CC4196F-313E-4483-9ACE-D085962A8C84}" destId="{42E7C4D3-6A7B-41A4-831D-E50394D870E3}" srcOrd="0" destOrd="0" presId="urn:microsoft.com/office/officeart/2008/layout/VerticalCurvedList"/>
    <dgm:cxn modelId="{57F9D772-9EF8-4156-8A8E-C7C85A203342}" type="presParOf" srcId="{42E7C4D3-6A7B-41A4-831D-E50394D870E3}" destId="{52FB216A-1060-4183-8E5C-35AF0356303B}" srcOrd="0" destOrd="0" presId="urn:microsoft.com/office/officeart/2008/layout/VerticalCurvedList"/>
    <dgm:cxn modelId="{9D5EEBFA-1016-4341-9C8C-EC90156B66E8}" type="presParOf" srcId="{42E7C4D3-6A7B-41A4-831D-E50394D870E3}" destId="{73922974-B038-4F85-AFCE-14E6902E518A}" srcOrd="1" destOrd="0" presId="urn:microsoft.com/office/officeart/2008/layout/VerticalCurvedList"/>
    <dgm:cxn modelId="{74F2815C-F8E1-49AE-89A9-76E8581D4EEC}" type="presParOf" srcId="{42E7C4D3-6A7B-41A4-831D-E50394D870E3}" destId="{C3BF9727-A5BC-43EC-B82E-EE8C6BE4BC68}" srcOrd="2" destOrd="0" presId="urn:microsoft.com/office/officeart/2008/layout/VerticalCurvedList"/>
    <dgm:cxn modelId="{2AD7D288-3366-40AE-9F53-68AA055C79C0}" type="presParOf" srcId="{42E7C4D3-6A7B-41A4-831D-E50394D870E3}" destId="{0C75A080-E46A-4817-816C-D93E5376D593}" srcOrd="3" destOrd="0" presId="urn:microsoft.com/office/officeart/2008/layout/VerticalCurvedList"/>
    <dgm:cxn modelId="{63DAF8B8-DE5C-4810-AAD7-BB4D904CF55A}" type="presParOf" srcId="{7CC4196F-313E-4483-9ACE-D085962A8C84}" destId="{FBF39F43-E816-4D10-80A6-3A87657506D0}" srcOrd="1" destOrd="0" presId="urn:microsoft.com/office/officeart/2008/layout/VerticalCurvedList"/>
    <dgm:cxn modelId="{4E97A5CE-D584-4FF3-AC0F-23A90CAA937C}" type="presParOf" srcId="{7CC4196F-313E-4483-9ACE-D085962A8C84}" destId="{2AAC9375-1A59-4BAB-9A59-3F96B758A557}" srcOrd="2" destOrd="0" presId="urn:microsoft.com/office/officeart/2008/layout/VerticalCurvedList"/>
    <dgm:cxn modelId="{21CD77E9-9375-4150-8E6F-9CEB862617CA}" type="presParOf" srcId="{2AAC9375-1A59-4BAB-9A59-3F96B758A557}" destId="{61E1B4D0-67A2-4B2B-ACA7-74638F579EEC}" srcOrd="0" destOrd="0" presId="urn:microsoft.com/office/officeart/2008/layout/VerticalCurve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61C3F3-97E3-463F-9DE1-D4CDE340A85A}" type="doc">
      <dgm:prSet loTypeId="urn:microsoft.com/office/officeart/2008/layout/VerticalCurvedList" loCatId="list" qsTypeId="urn:microsoft.com/office/officeart/2005/8/quickstyle/3d1" qsCatId="3D" csTypeId="urn:microsoft.com/office/officeart/2005/8/colors/accent1_1" csCatId="accent1" phldr="1"/>
      <dgm:spPr/>
      <dgm:t>
        <a:bodyPr/>
        <a:lstStyle/>
        <a:p>
          <a:endParaRPr lang="es-CO"/>
        </a:p>
      </dgm:t>
    </dgm:pt>
    <dgm:pt modelId="{95AF29A3-9A68-4438-A18E-EADE1163F701}">
      <dgm:prSet phldrT="[Texto]" custT="1"/>
      <dgm:spPr>
        <a:noFill/>
      </dgm:spPr>
      <dgm:t>
        <a:bodyPr/>
        <a:lstStyle/>
        <a:p>
          <a:pPr algn="just"/>
          <a:r>
            <a:rPr lang="es-CO" sz="2400" dirty="0" smtClean="0">
              <a:solidFill>
                <a:schemeClr val="tx1"/>
              </a:solidFill>
            </a:rPr>
            <a:t>1</a:t>
          </a:r>
          <a:r>
            <a:rPr lang="es-CO" sz="2000" b="1" dirty="0" smtClean="0">
              <a:solidFill>
                <a:schemeClr val="tx1"/>
              </a:solidFill>
            </a:rPr>
            <a:t>. Cambio en políticas (Recomendaciones Revisoría Fiscal y Auditoria Interna)</a:t>
          </a:r>
        </a:p>
        <a:p>
          <a:pPr algn="just"/>
          <a:r>
            <a:rPr lang="es-CO" sz="2000" b="1" dirty="0" smtClean="0">
              <a:solidFill>
                <a:schemeClr val="tx1"/>
              </a:solidFill>
            </a:rPr>
            <a:t>2. Actualización políticas (Revisión Unidad de Contabilidad)</a:t>
          </a:r>
        </a:p>
        <a:p>
          <a:pPr algn="just"/>
          <a:r>
            <a:rPr lang="es-CO" sz="2000" b="1" dirty="0" smtClean="0">
              <a:solidFill>
                <a:schemeClr val="tx1"/>
              </a:solidFill>
            </a:rPr>
            <a:t>3.Cambio en políticas nuevas NIIF 9 (Instrumentos Financieros) y NIIF 15 (Ingresos).</a:t>
          </a:r>
        </a:p>
        <a:p>
          <a:pPr algn="just"/>
          <a:endParaRPr lang="es-CO" sz="1600" b="1" dirty="0" smtClean="0">
            <a:solidFill>
              <a:schemeClr val="tx1"/>
            </a:solidFill>
          </a:endParaRPr>
        </a:p>
        <a:p>
          <a:pPr algn="just"/>
          <a:endParaRPr lang="es-CO" sz="1600" dirty="0">
            <a:solidFill>
              <a:schemeClr val="tx1"/>
            </a:solidFill>
          </a:endParaRPr>
        </a:p>
      </dgm:t>
    </dgm:pt>
    <dgm:pt modelId="{BA58F070-482E-4B1A-8456-B0DF1A7C8E5D}" type="parTrans" cxnId="{8D661319-56A7-4747-98EC-BBDE1B92EC18}">
      <dgm:prSet/>
      <dgm:spPr/>
      <dgm:t>
        <a:bodyPr/>
        <a:lstStyle/>
        <a:p>
          <a:endParaRPr lang="es-CO"/>
        </a:p>
      </dgm:t>
    </dgm:pt>
    <dgm:pt modelId="{9E70C651-288E-415E-BE31-F9ED661EBF69}" type="sibTrans" cxnId="{8D661319-56A7-4747-98EC-BBDE1B92EC18}">
      <dgm:prSet/>
      <dgm:spPr/>
      <dgm:t>
        <a:bodyPr/>
        <a:lstStyle/>
        <a:p>
          <a:endParaRPr lang="es-CO" dirty="0"/>
        </a:p>
      </dgm:t>
    </dgm:pt>
    <dgm:pt modelId="{2B8843B3-8285-45F1-8B58-D179D98AB11D}" type="pres">
      <dgm:prSet presAssocID="{9B61C3F3-97E3-463F-9DE1-D4CDE340A85A}" presName="Name0" presStyleCnt="0">
        <dgm:presLayoutVars>
          <dgm:chMax val="7"/>
          <dgm:chPref val="7"/>
          <dgm:dir/>
        </dgm:presLayoutVars>
      </dgm:prSet>
      <dgm:spPr/>
      <dgm:t>
        <a:bodyPr/>
        <a:lstStyle/>
        <a:p>
          <a:endParaRPr lang="es-CO"/>
        </a:p>
      </dgm:t>
    </dgm:pt>
    <dgm:pt modelId="{7CC4196F-313E-4483-9ACE-D085962A8C84}" type="pres">
      <dgm:prSet presAssocID="{9B61C3F3-97E3-463F-9DE1-D4CDE340A85A}" presName="Name1" presStyleCnt="0"/>
      <dgm:spPr/>
    </dgm:pt>
    <dgm:pt modelId="{42E7C4D3-6A7B-41A4-831D-E50394D870E3}" type="pres">
      <dgm:prSet presAssocID="{9B61C3F3-97E3-463F-9DE1-D4CDE340A85A}" presName="cycle" presStyleCnt="0"/>
      <dgm:spPr/>
    </dgm:pt>
    <dgm:pt modelId="{52FB216A-1060-4183-8E5C-35AF0356303B}" type="pres">
      <dgm:prSet presAssocID="{9B61C3F3-97E3-463F-9DE1-D4CDE340A85A}" presName="srcNode" presStyleLbl="node1" presStyleIdx="0" presStyleCnt="1"/>
      <dgm:spPr/>
    </dgm:pt>
    <dgm:pt modelId="{73922974-B038-4F85-AFCE-14E6902E518A}" type="pres">
      <dgm:prSet presAssocID="{9B61C3F3-97E3-463F-9DE1-D4CDE340A85A}" presName="conn" presStyleLbl="parChTrans1D2" presStyleIdx="0" presStyleCnt="1"/>
      <dgm:spPr/>
      <dgm:t>
        <a:bodyPr/>
        <a:lstStyle/>
        <a:p>
          <a:endParaRPr lang="es-CO"/>
        </a:p>
      </dgm:t>
    </dgm:pt>
    <dgm:pt modelId="{C3BF9727-A5BC-43EC-B82E-EE8C6BE4BC68}" type="pres">
      <dgm:prSet presAssocID="{9B61C3F3-97E3-463F-9DE1-D4CDE340A85A}" presName="extraNode" presStyleLbl="node1" presStyleIdx="0" presStyleCnt="1"/>
      <dgm:spPr/>
    </dgm:pt>
    <dgm:pt modelId="{0C75A080-E46A-4817-816C-D93E5376D593}" type="pres">
      <dgm:prSet presAssocID="{9B61C3F3-97E3-463F-9DE1-D4CDE340A85A}" presName="dstNode" presStyleLbl="node1" presStyleIdx="0" presStyleCnt="1"/>
      <dgm:spPr/>
    </dgm:pt>
    <dgm:pt modelId="{FBF39F43-E816-4D10-80A6-3A87657506D0}" type="pres">
      <dgm:prSet presAssocID="{95AF29A3-9A68-4438-A18E-EADE1163F701}" presName="text_1" presStyleLbl="node1" presStyleIdx="0" presStyleCnt="1" custScaleX="109394" custScaleY="173848" custLinFactNeighborX="-1210" custLinFactNeighborY="-589">
        <dgm:presLayoutVars>
          <dgm:bulletEnabled val="1"/>
        </dgm:presLayoutVars>
      </dgm:prSet>
      <dgm:spPr/>
      <dgm:t>
        <a:bodyPr/>
        <a:lstStyle/>
        <a:p>
          <a:endParaRPr lang="es-CO"/>
        </a:p>
      </dgm:t>
    </dgm:pt>
    <dgm:pt modelId="{2AAC9375-1A59-4BAB-9A59-3F96B758A557}" type="pres">
      <dgm:prSet presAssocID="{95AF29A3-9A68-4438-A18E-EADE1163F701}" presName="accent_1" presStyleCnt="0"/>
      <dgm:spPr/>
    </dgm:pt>
    <dgm:pt modelId="{61E1B4D0-67A2-4B2B-ACA7-74638F579EEC}" type="pres">
      <dgm:prSet presAssocID="{95AF29A3-9A68-4438-A18E-EADE1163F701}" presName="accentRepeatNode" presStyleLbl="solidFgAcc1" presStyleIdx="0" presStyleCnt="1" custScaleX="55990"/>
      <dgm:spPr/>
    </dgm:pt>
  </dgm:ptLst>
  <dgm:cxnLst>
    <dgm:cxn modelId="{8D661319-56A7-4747-98EC-BBDE1B92EC18}" srcId="{9B61C3F3-97E3-463F-9DE1-D4CDE340A85A}" destId="{95AF29A3-9A68-4438-A18E-EADE1163F701}" srcOrd="0" destOrd="0" parTransId="{BA58F070-482E-4B1A-8456-B0DF1A7C8E5D}" sibTransId="{9E70C651-288E-415E-BE31-F9ED661EBF69}"/>
    <dgm:cxn modelId="{A59FEC83-153F-4BBA-992D-6385C155AD47}" type="presOf" srcId="{95AF29A3-9A68-4438-A18E-EADE1163F701}" destId="{FBF39F43-E816-4D10-80A6-3A87657506D0}" srcOrd="0" destOrd="0" presId="urn:microsoft.com/office/officeart/2008/layout/VerticalCurvedList"/>
    <dgm:cxn modelId="{E0BC3661-455C-4F63-BCB3-68E0215A368F}" type="presOf" srcId="{9E70C651-288E-415E-BE31-F9ED661EBF69}" destId="{73922974-B038-4F85-AFCE-14E6902E518A}" srcOrd="0" destOrd="0" presId="urn:microsoft.com/office/officeart/2008/layout/VerticalCurvedList"/>
    <dgm:cxn modelId="{2463EF0F-3F87-4DAC-BD0E-C4EB627E46A7}" type="presOf" srcId="{9B61C3F3-97E3-463F-9DE1-D4CDE340A85A}" destId="{2B8843B3-8285-45F1-8B58-D179D98AB11D}" srcOrd="0" destOrd="0" presId="urn:microsoft.com/office/officeart/2008/layout/VerticalCurvedList"/>
    <dgm:cxn modelId="{EAE50D4D-81AE-4312-94F6-D7D84F4D8093}" type="presParOf" srcId="{2B8843B3-8285-45F1-8B58-D179D98AB11D}" destId="{7CC4196F-313E-4483-9ACE-D085962A8C84}" srcOrd="0" destOrd="0" presId="urn:microsoft.com/office/officeart/2008/layout/VerticalCurvedList"/>
    <dgm:cxn modelId="{599B4B8F-37EA-4010-BACC-19F5B28CE852}" type="presParOf" srcId="{7CC4196F-313E-4483-9ACE-D085962A8C84}" destId="{42E7C4D3-6A7B-41A4-831D-E50394D870E3}" srcOrd="0" destOrd="0" presId="urn:microsoft.com/office/officeart/2008/layout/VerticalCurvedList"/>
    <dgm:cxn modelId="{510242CE-0CA5-40AA-AEE2-D9E69ECC0CDB}" type="presParOf" srcId="{42E7C4D3-6A7B-41A4-831D-E50394D870E3}" destId="{52FB216A-1060-4183-8E5C-35AF0356303B}" srcOrd="0" destOrd="0" presId="urn:microsoft.com/office/officeart/2008/layout/VerticalCurvedList"/>
    <dgm:cxn modelId="{41459BAE-C5A8-4B01-BF18-5B826C069394}" type="presParOf" srcId="{42E7C4D3-6A7B-41A4-831D-E50394D870E3}" destId="{73922974-B038-4F85-AFCE-14E6902E518A}" srcOrd="1" destOrd="0" presId="urn:microsoft.com/office/officeart/2008/layout/VerticalCurvedList"/>
    <dgm:cxn modelId="{AA6F15FA-B68C-4535-9473-349167CECE0A}" type="presParOf" srcId="{42E7C4D3-6A7B-41A4-831D-E50394D870E3}" destId="{C3BF9727-A5BC-43EC-B82E-EE8C6BE4BC68}" srcOrd="2" destOrd="0" presId="urn:microsoft.com/office/officeart/2008/layout/VerticalCurvedList"/>
    <dgm:cxn modelId="{B0672E18-AB8F-4048-9437-7F812C30DF2F}" type="presParOf" srcId="{42E7C4D3-6A7B-41A4-831D-E50394D870E3}" destId="{0C75A080-E46A-4817-816C-D93E5376D593}" srcOrd="3" destOrd="0" presId="urn:microsoft.com/office/officeart/2008/layout/VerticalCurvedList"/>
    <dgm:cxn modelId="{1FF73B72-43F1-4622-B9B4-30841D8E654E}" type="presParOf" srcId="{7CC4196F-313E-4483-9ACE-D085962A8C84}" destId="{FBF39F43-E816-4D10-80A6-3A87657506D0}" srcOrd="1" destOrd="0" presId="urn:microsoft.com/office/officeart/2008/layout/VerticalCurvedList"/>
    <dgm:cxn modelId="{3C2372BF-3718-47BE-851D-9639D946BC1A}" type="presParOf" srcId="{7CC4196F-313E-4483-9ACE-D085962A8C84}" destId="{2AAC9375-1A59-4BAB-9A59-3F96B758A557}" srcOrd="2" destOrd="0" presId="urn:microsoft.com/office/officeart/2008/layout/VerticalCurvedList"/>
    <dgm:cxn modelId="{3ECCD9EA-62F2-4A7D-B3E9-78A46B3E7B34}" type="presParOf" srcId="{2AAC9375-1A59-4BAB-9A59-3F96B758A557}" destId="{61E1B4D0-67A2-4B2B-ACA7-74638F579EEC}" srcOrd="0" destOrd="0" presId="urn:microsoft.com/office/officeart/2008/layout/VerticalCurve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2CB14B-7407-43B6-AF4D-DBD150DD07B7}">
      <dsp:nvSpPr>
        <dsp:cNvPr id="0" name=""/>
        <dsp:cNvSpPr/>
      </dsp:nvSpPr>
      <dsp:spPr>
        <a:xfrm>
          <a:off x="721172" y="1058"/>
          <a:ext cx="1819635" cy="1091781"/>
        </a:xfrm>
        <a:prstGeom prst="rect">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solidFill>
                <a:schemeClr val="bg1"/>
              </a:solidFill>
            </a:rPr>
            <a:t>SARO</a:t>
          </a:r>
          <a:endParaRPr lang="es-CO" sz="2800" kern="1200" dirty="0">
            <a:solidFill>
              <a:schemeClr val="bg1"/>
            </a:solidFill>
          </a:endParaRPr>
        </a:p>
      </dsp:txBody>
      <dsp:txXfrm>
        <a:off x="721172" y="1058"/>
        <a:ext cx="1819635" cy="1091781"/>
      </dsp:txXfrm>
    </dsp:sp>
    <dsp:sp modelId="{DC7C6FB8-E4FB-4349-9707-506C045E547C}">
      <dsp:nvSpPr>
        <dsp:cNvPr id="0" name=""/>
        <dsp:cNvSpPr/>
      </dsp:nvSpPr>
      <dsp:spPr>
        <a:xfrm>
          <a:off x="2722771" y="1058"/>
          <a:ext cx="1819635" cy="1091781"/>
        </a:xfrm>
        <a:prstGeom prst="rect">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solidFill>
                <a:schemeClr val="bg1"/>
              </a:solidFill>
            </a:rPr>
            <a:t>SARLAFT</a:t>
          </a:r>
          <a:endParaRPr lang="es-CO" sz="2800" kern="1200" dirty="0">
            <a:solidFill>
              <a:schemeClr val="bg1"/>
            </a:solidFill>
          </a:endParaRPr>
        </a:p>
      </dsp:txBody>
      <dsp:txXfrm>
        <a:off x="2722771" y="1058"/>
        <a:ext cx="1819635" cy="1091781"/>
      </dsp:txXfrm>
    </dsp:sp>
    <dsp:sp modelId="{55B99F9E-2CBE-4D63-9135-18D13ED214D2}">
      <dsp:nvSpPr>
        <dsp:cNvPr id="0" name=""/>
        <dsp:cNvSpPr/>
      </dsp:nvSpPr>
      <dsp:spPr>
        <a:xfrm>
          <a:off x="721172" y="1274803"/>
          <a:ext cx="1819635" cy="1091781"/>
        </a:xfrm>
        <a:prstGeom prst="rect">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solidFill>
                <a:schemeClr val="bg1"/>
              </a:solidFill>
            </a:rPr>
            <a:t>SARF</a:t>
          </a:r>
          <a:endParaRPr lang="es-CO" sz="2800" kern="1200" dirty="0">
            <a:solidFill>
              <a:schemeClr val="bg1"/>
            </a:solidFill>
          </a:endParaRPr>
        </a:p>
      </dsp:txBody>
      <dsp:txXfrm>
        <a:off x="721172" y="1274803"/>
        <a:ext cx="1819635" cy="1091781"/>
      </dsp:txXfrm>
    </dsp:sp>
    <dsp:sp modelId="{808784CC-2C38-489B-80C9-FE2ED554AAF3}">
      <dsp:nvSpPr>
        <dsp:cNvPr id="0" name=""/>
        <dsp:cNvSpPr/>
      </dsp:nvSpPr>
      <dsp:spPr>
        <a:xfrm>
          <a:off x="2722771" y="1274803"/>
          <a:ext cx="1819635" cy="1091781"/>
        </a:xfrm>
        <a:prstGeom prst="rect">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solidFill>
                <a:schemeClr val="bg1"/>
              </a:solidFill>
            </a:rPr>
            <a:t>SARG</a:t>
          </a:r>
          <a:endParaRPr lang="es-CO" sz="2800" kern="1200" dirty="0">
            <a:solidFill>
              <a:schemeClr val="bg1"/>
            </a:solidFill>
          </a:endParaRPr>
        </a:p>
      </dsp:txBody>
      <dsp:txXfrm>
        <a:off x="2722771" y="1274803"/>
        <a:ext cx="1819635" cy="1091781"/>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4D9170-67E3-4F7E-BBA2-D23436F60D11}">
      <dsp:nvSpPr>
        <dsp:cNvPr id="0" name=""/>
        <dsp:cNvSpPr/>
      </dsp:nvSpPr>
      <dsp:spPr>
        <a:xfrm>
          <a:off x="0" y="1215"/>
          <a:ext cx="8088002" cy="560228"/>
        </a:xfrm>
        <a:prstGeom prst="roundRect">
          <a:avLst/>
        </a:prstGeom>
        <a:solidFill>
          <a:schemeClr val="l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s-MX" sz="1600" kern="1200" dirty="0" smtClean="0">
              <a:solidFill>
                <a:srgbClr val="044990"/>
              </a:solidFill>
            </a:rPr>
            <a:t>Se presenta normalidad en el nivel máximo del </a:t>
          </a:r>
          <a:r>
            <a:rPr lang="es-MX" sz="1600" kern="1200" dirty="0" err="1" smtClean="0">
              <a:solidFill>
                <a:srgbClr val="044990"/>
              </a:solidFill>
            </a:rPr>
            <a:t>VaR</a:t>
          </a:r>
          <a:r>
            <a:rPr lang="es-MX" sz="1600" kern="1200" dirty="0" smtClean="0">
              <a:solidFill>
                <a:srgbClr val="044990"/>
              </a:solidFill>
            </a:rPr>
            <a:t> del portafolio, este límite no debe sobrepasar el 0.60%, a la fecha del presente informe, se encuentra en un nivel de 0.4839%. </a:t>
          </a:r>
          <a:endParaRPr lang="es-CO" sz="1600" kern="1200" dirty="0">
            <a:solidFill>
              <a:srgbClr val="044990"/>
            </a:solidFill>
          </a:endParaRPr>
        </a:p>
      </dsp:txBody>
      <dsp:txXfrm>
        <a:off x="0" y="1215"/>
        <a:ext cx="8088002" cy="560228"/>
      </dsp:txXfrm>
    </dsp:sp>
    <dsp:sp modelId="{19F66B77-60AF-448A-8CBF-8606F048491C}">
      <dsp:nvSpPr>
        <dsp:cNvPr id="0" name=""/>
        <dsp:cNvSpPr/>
      </dsp:nvSpPr>
      <dsp:spPr>
        <a:xfrm>
          <a:off x="0" y="571021"/>
          <a:ext cx="8088002" cy="560228"/>
        </a:xfrm>
        <a:prstGeom prst="roundRect">
          <a:avLst/>
        </a:prstGeom>
        <a:solidFill>
          <a:schemeClr val="l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s-MX" sz="1600" kern="1200" dirty="0" smtClean="0">
              <a:solidFill>
                <a:srgbClr val="044990"/>
              </a:solidFill>
            </a:rPr>
            <a:t>El </a:t>
          </a:r>
          <a:r>
            <a:rPr lang="es-MX" sz="1600" kern="1200" dirty="0" err="1" smtClean="0">
              <a:solidFill>
                <a:srgbClr val="044990"/>
              </a:solidFill>
            </a:rPr>
            <a:t>VaR</a:t>
          </a:r>
          <a:r>
            <a:rPr lang="es-MX" sz="1600" kern="1200" dirty="0" smtClean="0">
              <a:solidFill>
                <a:srgbClr val="044990"/>
              </a:solidFill>
            </a:rPr>
            <a:t> y la duración del portafolio se encuentran en niveles de $213 millones y 1.5410 años respectivamente. </a:t>
          </a:r>
          <a:endParaRPr lang="es-CO" sz="1600" kern="1200" dirty="0">
            <a:solidFill>
              <a:srgbClr val="044990"/>
            </a:solidFill>
          </a:endParaRPr>
        </a:p>
      </dsp:txBody>
      <dsp:txXfrm>
        <a:off x="0" y="571021"/>
        <a:ext cx="8088002" cy="560228"/>
      </dsp:txXfrm>
    </dsp:sp>
    <dsp:sp modelId="{6C391AF5-0307-4FCE-BDA4-7186F99C32EF}">
      <dsp:nvSpPr>
        <dsp:cNvPr id="0" name=""/>
        <dsp:cNvSpPr/>
      </dsp:nvSpPr>
      <dsp:spPr>
        <a:xfrm>
          <a:off x="0" y="1140826"/>
          <a:ext cx="8088002" cy="560228"/>
        </a:xfrm>
        <a:prstGeom prst="roundRect">
          <a:avLst/>
        </a:prstGeom>
        <a:solidFill>
          <a:schemeClr val="l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MX" sz="1600" kern="1200" dirty="0" smtClean="0">
              <a:solidFill>
                <a:srgbClr val="044990"/>
              </a:solidFill>
            </a:rPr>
            <a:t>El VaR autorizado se encuentra en niveles de $265 millones.</a:t>
          </a:r>
          <a:endParaRPr lang="es-CO" sz="1600" kern="1200" dirty="0">
            <a:solidFill>
              <a:srgbClr val="044990"/>
            </a:solidFill>
          </a:endParaRPr>
        </a:p>
      </dsp:txBody>
      <dsp:txXfrm>
        <a:off x="0" y="1140826"/>
        <a:ext cx="8088002" cy="560228"/>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4D9170-67E3-4F7E-BBA2-D23436F60D11}">
      <dsp:nvSpPr>
        <dsp:cNvPr id="0" name=""/>
        <dsp:cNvSpPr/>
      </dsp:nvSpPr>
      <dsp:spPr>
        <a:xfrm>
          <a:off x="0" y="1180"/>
          <a:ext cx="8112770" cy="1433250"/>
        </a:xfrm>
        <a:prstGeom prst="roundRect">
          <a:avLst/>
        </a:prstGeom>
        <a:solidFill>
          <a:schemeClr val="lt1">
            <a:hueOff val="0"/>
            <a:satOff val="0"/>
            <a:lumOff val="0"/>
            <a:alphaOff val="0"/>
          </a:schemeClr>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s-MX" sz="1600" kern="1200" dirty="0" smtClean="0">
              <a:solidFill>
                <a:srgbClr val="094784"/>
              </a:solidFill>
              <a:latin typeface="+mn-lt"/>
              <a:ea typeface="+mn-ea"/>
              <a:cs typeface="+mn-cs"/>
            </a:rPr>
            <a:t>(i) Las políticas establecidas en el numeral 4.6 del Manual del Sistema de Administración de Riesgos de la Bolsa sobre el control de límites, definidos por Riesgo por Clase de Inversión, Emisor (CFC, CF y </a:t>
          </a:r>
          <a:r>
            <a:rPr lang="es-MX" sz="1600" kern="1200" dirty="0" err="1" smtClean="0">
              <a:solidFill>
                <a:srgbClr val="094784"/>
              </a:solidFill>
              <a:latin typeface="+mn-lt"/>
              <a:ea typeface="+mn-ea"/>
              <a:cs typeface="+mn-cs"/>
            </a:rPr>
            <a:t>IOE’s</a:t>
          </a:r>
          <a:r>
            <a:rPr lang="es-MX" sz="1600" kern="1200" dirty="0" smtClean="0">
              <a:solidFill>
                <a:srgbClr val="094784"/>
              </a:solidFill>
              <a:latin typeface="+mn-lt"/>
              <a:ea typeface="+mn-ea"/>
              <a:cs typeface="+mn-cs"/>
            </a:rPr>
            <a:t>), Contraparte y Grupo Económico por Emisor se cumplen</a:t>
          </a:r>
          <a:r>
            <a:rPr lang="es-MX" sz="1600" kern="1200" dirty="0" smtClean="0">
              <a:solidFill>
                <a:srgbClr val="002060"/>
              </a:solidFill>
              <a:latin typeface="+mn-lt"/>
              <a:ea typeface="+mn-ea"/>
              <a:cs typeface="+mn-cs"/>
            </a:rPr>
            <a:t>. </a:t>
          </a:r>
        </a:p>
        <a:p>
          <a:pPr lvl="0" algn="just" defTabSz="711200" rtl="0">
            <a:lnSpc>
              <a:spcPct val="90000"/>
            </a:lnSpc>
            <a:spcBef>
              <a:spcPct val="0"/>
            </a:spcBef>
            <a:spcAft>
              <a:spcPct val="35000"/>
            </a:spcAft>
          </a:pPr>
          <a:r>
            <a:rPr lang="es-MX" sz="1600" kern="1200" dirty="0" smtClean="0">
              <a:solidFill>
                <a:srgbClr val="094784"/>
              </a:solidFill>
              <a:latin typeface="+mn-lt"/>
              <a:ea typeface="+mn-ea"/>
              <a:cs typeface="+mn-cs"/>
            </a:rPr>
            <a:t>(ii) Se generó una alerta sobre el emisor Bancolombia debido a un exceso sobre el cupo aprobado.</a:t>
          </a:r>
          <a:endParaRPr lang="es-CO" sz="1600" kern="1200" dirty="0">
            <a:solidFill>
              <a:srgbClr val="044990"/>
            </a:solidFill>
            <a:latin typeface="+mn-lt"/>
            <a:ea typeface="+mn-ea"/>
            <a:cs typeface="+mn-cs"/>
          </a:endParaRPr>
        </a:p>
      </dsp:txBody>
      <dsp:txXfrm>
        <a:off x="0" y="1180"/>
        <a:ext cx="8112770" cy="143325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3BF983-5256-429E-8E16-AA978B260CA7}">
      <dsp:nvSpPr>
        <dsp:cNvPr id="0" name=""/>
        <dsp:cNvSpPr/>
      </dsp:nvSpPr>
      <dsp:spPr>
        <a:xfrm>
          <a:off x="0" y="130429"/>
          <a:ext cx="7740682" cy="335056"/>
        </a:xfrm>
        <a:prstGeom prst="roundRect">
          <a:avLst/>
        </a:prstGeom>
        <a:solidFill>
          <a:schemeClr val="lt1">
            <a:hueOff val="0"/>
            <a:satOff val="0"/>
            <a:lumOff val="0"/>
            <a:alphaOff val="0"/>
          </a:schemeClr>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es-CO" sz="1800" kern="1200" dirty="0" smtClean="0">
              <a:solidFill>
                <a:srgbClr val="094784"/>
              </a:solidFill>
            </a:rPr>
            <a:t>Se realizó el monitoreo a cada una de las posiciones sobre la sensibilidad de las coberturas a corte de 31 de agosto de 2017, de acuerdo a lo establecido en la NIC 39. Al respecto, se concluye que estas siguen siendo efectivas, además de visualizar un comportamiento favorable del mercado de divisas con relación a los derivados que tiene la bolsa establecidos hasta 2018.</a:t>
          </a:r>
          <a:endParaRPr lang="es-CO" sz="1800" kern="1200" dirty="0">
            <a:solidFill>
              <a:srgbClr val="044990"/>
            </a:solidFill>
            <a:latin typeface="+mn-lt"/>
            <a:ea typeface="+mn-ea"/>
            <a:cs typeface="+mn-cs"/>
          </a:endParaRPr>
        </a:p>
      </dsp:txBody>
      <dsp:txXfrm>
        <a:off x="0" y="130429"/>
        <a:ext cx="7740682" cy="33505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4C89EDB-3FDD-4915-A3CE-62FA29C01A32}" type="datetimeFigureOut">
              <a:rPr lang="en-US" smtClean="0"/>
              <a:pPr/>
              <a:t>11/7/2017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54499FB-0CC7-453D-9493-CBDCD6D233E2}" type="datetimeFigureOut">
              <a:rPr lang="en-US" smtClean="0"/>
              <a:pPr/>
              <a:t>11/7/2017</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47</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928787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3966364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398339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2592750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1936935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2849336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786747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259275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arcador de imagen de diapositiva 1"/>
          <p:cNvSpPr>
            <a:spLocks noGrp="1" noRot="1" noChangeAspect="1" noTextEdit="1"/>
          </p:cNvSpPr>
          <p:nvPr>
            <p:ph type="sldImg"/>
          </p:nvPr>
        </p:nvSpPr>
        <p:spPr bwMode="auto">
          <a:xfrm>
            <a:off x="1846994" y="744151"/>
            <a:ext cx="3103688" cy="3723069"/>
          </a:xfrm>
          <a:noFill/>
          <a:ln>
            <a:solidFill>
              <a:srgbClr val="000000"/>
            </a:solidFill>
            <a:miter lim="800000"/>
            <a:headEnd/>
            <a:tailEnd/>
          </a:ln>
        </p:spPr>
      </p:sp>
      <p:sp>
        <p:nvSpPr>
          <p:cNvPr id="25603"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_tradnl" dirty="0" smtClean="0"/>
          </a:p>
        </p:txBody>
      </p:sp>
      <p:sp>
        <p:nvSpPr>
          <p:cNvPr id="25604"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E9ABC7-8433-437D-85A0-0C5BFE882B40}" type="slidenum">
              <a:rPr lang="en-US"/>
              <a:pPr fontAlgn="base">
                <a:spcBef>
                  <a:spcPct val="0"/>
                </a:spcBef>
                <a:spcAft>
                  <a:spcPct val="0"/>
                </a:spcAft>
              </a:pPr>
              <a:t>61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xmlns="" val="126322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xmlns="" val="383279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124731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4189187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1730602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346738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pPr lvl="1"/>
            <a:endParaRPr lang="es-CO" baseline="0" dirty="0"/>
          </a:p>
        </p:txBody>
      </p:sp>
    </p:spTree>
    <p:extLst>
      <p:ext uri="{BB962C8B-B14F-4D97-AF65-F5344CB8AC3E}">
        <p14:creationId xmlns:p14="http://schemas.microsoft.com/office/powerpoint/2010/main" xmlns="" val="1209751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13" name="91 Imagen" descr="BMC LOGO.bmp"/>
          <p:cNvPicPr>
            <a:picLocks noChangeAspect="1"/>
          </p:cNvPicPr>
          <p:nvPr userDrawn="1"/>
        </p:nvPicPr>
        <p:blipFill>
          <a:blip r:embed="rId2" cstate="print"/>
          <a:srcRect t="9660" r="-211"/>
          <a:stretch>
            <a:fillRect/>
          </a:stretch>
        </p:blipFill>
        <p:spPr bwMode="auto">
          <a:xfrm>
            <a:off x="3303655" y="1835143"/>
            <a:ext cx="2607597" cy="802194"/>
          </a:xfrm>
          <a:prstGeom prst="rect">
            <a:avLst/>
          </a:prstGeom>
          <a:noFill/>
          <a:ln w="9525">
            <a:noFill/>
            <a:miter lim="800000"/>
            <a:headEnd/>
            <a:tailEnd/>
          </a:ln>
        </p:spPr>
      </p:pic>
      <p:sp>
        <p:nvSpPr>
          <p:cNvPr id="14" name="Content Placeholder 13"/>
          <p:cNvSpPr txBox="1">
            <a:spLocks/>
          </p:cNvSpPr>
          <p:nvPr userDrawn="1"/>
        </p:nvSpPr>
        <p:spPr>
          <a:xfrm>
            <a:off x="689113" y="4015303"/>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pic>
        <p:nvPicPr>
          <p:cNvPr id="17" name="16 Imagen" descr="VIGILADO.jpg"/>
          <p:cNvPicPr>
            <a:picLocks noChangeAspect="1"/>
          </p:cNvPicPr>
          <p:nvPr userDrawn="1"/>
        </p:nvPicPr>
        <p:blipFill>
          <a:blip r:embed="rId3" cstate="print"/>
          <a:stretch>
            <a:fillRect/>
          </a:stretch>
        </p:blipFill>
        <p:spPr>
          <a:xfrm>
            <a:off x="3164148" y="1813045"/>
            <a:ext cx="100042" cy="783000"/>
          </a:xfrm>
          <a:prstGeom prst="rect">
            <a:avLst/>
          </a:prstGeom>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9"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0" name="9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86967837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0" y="1543050"/>
            <a:ext cx="7772400" cy="3000375"/>
          </a:xfrm>
        </p:spPr>
        <p:txBody>
          <a:bodyPr/>
          <a:lstStyle>
            <a:lvl1pPr algn="ctr">
              <a:defRPr>
                <a:solidFill>
                  <a:schemeClr val="tx2"/>
                </a:solidFill>
              </a:defRPr>
            </a:lvl1pPr>
          </a:lstStyle>
          <a:p>
            <a:r>
              <a:rPr lang="en-US" dirty="0"/>
              <a:t>Click to insert chart from template</a:t>
            </a:r>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33430158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90282046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51"/>
            <a:ext cx="7775100" cy="1668947"/>
          </a:xfrm>
        </p:spPr>
        <p:txBody>
          <a:bodyPr anchor="ctr"/>
          <a:lstStyle>
            <a:lvl1pPr>
              <a:lnSpc>
                <a:spcPct val="95000"/>
              </a:lnSpc>
              <a:defRPr sz="4200">
                <a:solidFill>
                  <a:schemeClr val="tx2"/>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299712"/>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3" name="12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139996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10469687_xl negocio mano hoja esfero.jpg"/>
          <p:cNvPicPr>
            <a:picLocks noChangeAspect="1"/>
          </p:cNvPicPr>
          <p:nvPr userDrawn="1"/>
        </p:nvPicPr>
        <p:blipFill>
          <a:blip r:embed="rId4" cstate="print"/>
          <a:srcRect t="18889" b="21806"/>
          <a:stretch>
            <a:fillRect/>
          </a:stretch>
        </p:blipFill>
        <p:spPr>
          <a:xfrm>
            <a:off x="0" y="885826"/>
            <a:ext cx="9144000" cy="3050381"/>
          </a:xfrm>
          <a:prstGeom prst="rect">
            <a:avLst/>
          </a:prstGeom>
        </p:spPr>
      </p:pic>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563876 negocios mano _xl.jpg"/>
          <p:cNvPicPr>
            <a:picLocks noChangeAspect="1"/>
          </p:cNvPicPr>
          <p:nvPr userDrawn="1"/>
        </p:nvPicPr>
        <p:blipFill>
          <a:blip r:embed="rId4" cstate="print"/>
          <a:srcRect t="17361" b="22916"/>
          <a:stretch>
            <a:fillRect/>
          </a:stretch>
        </p:blipFill>
        <p:spPr>
          <a:xfrm>
            <a:off x="0" y="892968"/>
            <a:ext cx="9144000" cy="3071813"/>
          </a:xfrm>
          <a:prstGeom prst="rect">
            <a:avLst/>
          </a:prstGeom>
        </p:spPr>
      </p:pic>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001827_xl cifras negocios.jpg"/>
          <p:cNvPicPr>
            <a:picLocks noChangeAspect="1"/>
          </p:cNvPicPr>
          <p:nvPr userDrawn="1"/>
        </p:nvPicPr>
        <p:blipFill>
          <a:blip r:embed="rId4" cstate="print"/>
          <a:srcRect t="6211" b="36040"/>
          <a:stretch>
            <a:fillRect/>
          </a:stretch>
        </p:blipFill>
        <p:spPr>
          <a:xfrm>
            <a:off x="0" y="894419"/>
            <a:ext cx="9144000" cy="2970350"/>
          </a:xfrm>
          <a:prstGeom prst="rect">
            <a:avLst/>
          </a:prstGeom>
        </p:spPr>
      </p:pic>
      <p:sp>
        <p:nvSpPr>
          <p:cNvPr id="6" name="5 Rectángulo"/>
          <p:cNvSpPr/>
          <p:nvPr userDrawn="1"/>
        </p:nvSpPr>
        <p:spPr>
          <a:xfrm>
            <a:off x="0" y="3976991"/>
            <a:ext cx="9144000" cy="369332"/>
          </a:xfrm>
          <a:prstGeom prst="rect">
            <a:avLst/>
          </a:prstGeom>
        </p:spPr>
        <p:txBody>
          <a:bodyPr wrap="square">
            <a:spAutoFit/>
          </a:bodyPr>
          <a:lstStyle/>
          <a:p>
            <a:pPr algn="ctr"/>
            <a:endParaRPr lang="es-CO" b="1" dirty="0">
              <a:solidFill>
                <a:srgbClr val="0070C0"/>
              </a:solidFill>
            </a:endParaRPr>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Encabezado de secció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fontAlgn="auto">
              <a:spcBef>
                <a:spcPts val="0"/>
              </a:spcBef>
              <a:spcAft>
                <a:spcPts val="0"/>
              </a:spcAft>
              <a:defRPr/>
            </a:pPr>
            <a:endParaRPr lang="es-ES_tradnl" sz="1400" dirty="0">
              <a:solidFill>
                <a:schemeClr val="bg1"/>
              </a:solidFill>
              <a:latin typeface="Franklin Gothic Demi Cond" panose="020B0706030402020204" pitchFamily="34" charset="0"/>
            </a:endParaRPr>
          </a:p>
        </p:txBody>
      </p:sp>
      <p:sp>
        <p:nvSpPr>
          <p:cNvPr id="5"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3"/>
          <p:cNvGrpSpPr>
            <a:grpSpLocks/>
          </p:cNvGrpSpPr>
          <p:nvPr userDrawn="1"/>
        </p:nvGrpSpPr>
        <p:grpSpPr bwMode="auto">
          <a:xfrm>
            <a:off x="677863" y="1300163"/>
            <a:ext cx="7780337" cy="2003425"/>
            <a:chOff x="914400" y="1732950"/>
            <a:chExt cx="7316788" cy="2672550"/>
          </a:xfrm>
        </p:grpSpPr>
        <p:cxnSp>
          <p:nvCxnSpPr>
            <p:cNvPr id="7" name="Straight Connector 10"/>
            <p:cNvCxnSpPr/>
            <p:nvPr userDrawn="1"/>
          </p:nvCxnSpPr>
          <p:spPr>
            <a:xfrm>
              <a:off x="914400" y="1732950"/>
              <a:ext cx="73152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Freeform 6"/>
            <p:cNvSpPr>
              <a:spLocks/>
            </p:cNvSpPr>
            <p:nvPr userDrawn="1"/>
          </p:nvSpPr>
          <p:spPr bwMode="auto">
            <a:xfrm>
              <a:off x="915892" y="4301732"/>
              <a:ext cx="7315296" cy="10376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extLst>
          </p:spPr>
          <p:txBody>
            <a:bodyPr/>
            <a:lstStyle/>
            <a:p>
              <a:pPr fontAlgn="auto">
                <a:spcBef>
                  <a:spcPts val="0"/>
                </a:spcBef>
                <a:spcAft>
                  <a:spcPts val="0"/>
                </a:spcAft>
                <a:defRPr/>
              </a:pPr>
              <a:endParaRPr lang="en-US" dirty="0">
                <a:latin typeface="+mn-lt"/>
                <a:cs typeface="+mn-cs"/>
              </a:endParaRPr>
            </a:p>
          </p:txBody>
        </p:sp>
      </p:grpSp>
      <p:sp>
        <p:nvSpPr>
          <p:cNvPr id="2" name="Title 1"/>
          <p:cNvSpPr>
            <a:spLocks noGrp="1"/>
          </p:cNvSpPr>
          <p:nvPr>
            <p:ph type="title"/>
          </p:nvPr>
        </p:nvSpPr>
        <p:spPr>
          <a:xfrm>
            <a:off x="674755" y="1428753"/>
            <a:ext cx="7781756" cy="1668947"/>
          </a:xfrm>
        </p:spPr>
        <p:txBody>
          <a:bodyPr anchor="ctr"/>
          <a:lstStyle>
            <a:lvl1pPr>
              <a:defRPr sz="5500">
                <a:solidFill>
                  <a:schemeClr val="bg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p:nvPr>
        </p:nvSpPr>
        <p:spPr>
          <a:xfrm>
            <a:off x="674708"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fontAlgn="auto">
              <a:spcBef>
                <a:spcPts val="0"/>
              </a:spcBef>
              <a:spcAft>
                <a:spcPts val="0"/>
              </a:spcAft>
              <a:defRPr/>
            </a:pPr>
            <a:endParaRPr lang="es-ES_tradnl" sz="1400" dirty="0">
              <a:solidFill>
                <a:schemeClr val="bg1"/>
              </a:solidFill>
              <a:latin typeface="Franklin Gothic Demi Cond" panose="020B0706030402020204" pitchFamily="34" charset="0"/>
            </a:endParaRPr>
          </a:p>
        </p:txBody>
      </p:sp>
      <p:sp>
        <p:nvSpPr>
          <p:cNvPr id="5"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3"/>
          <p:cNvGrpSpPr>
            <a:grpSpLocks/>
          </p:cNvGrpSpPr>
          <p:nvPr userDrawn="1"/>
        </p:nvGrpSpPr>
        <p:grpSpPr bwMode="auto">
          <a:xfrm>
            <a:off x="677868" y="1300165"/>
            <a:ext cx="7780337" cy="2003822"/>
            <a:chOff x="914400" y="1732950"/>
            <a:chExt cx="7316788" cy="2672550"/>
          </a:xfrm>
        </p:grpSpPr>
        <p:cxnSp>
          <p:nvCxnSpPr>
            <p:cNvPr id="7" name="Straight Connector 10"/>
            <p:cNvCxnSpPr/>
            <p:nvPr userDrawn="1"/>
          </p:nvCxnSpPr>
          <p:spPr>
            <a:xfrm>
              <a:off x="914400" y="1732950"/>
              <a:ext cx="73152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Freeform 6"/>
            <p:cNvSpPr>
              <a:spLocks/>
            </p:cNvSpPr>
            <p:nvPr userDrawn="1"/>
          </p:nvSpPr>
          <p:spPr bwMode="auto">
            <a:xfrm>
              <a:off x="915892" y="4302282"/>
              <a:ext cx="7315296"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extLst>
          </p:spPr>
          <p:txBody>
            <a:bodyPr/>
            <a:lstStyle/>
            <a:p>
              <a:pPr fontAlgn="auto">
                <a:spcBef>
                  <a:spcPts val="0"/>
                </a:spcBef>
                <a:spcAft>
                  <a:spcPts val="0"/>
                </a:spcAft>
                <a:defRPr/>
              </a:pPr>
              <a:endParaRPr lang="en-US">
                <a:latin typeface="+mn-lt"/>
                <a:cs typeface="+mn-cs"/>
              </a:endParaRPr>
            </a:p>
          </p:txBody>
        </p:sp>
      </p:grpSp>
      <p:sp>
        <p:nvSpPr>
          <p:cNvPr id="2" name="Title 1"/>
          <p:cNvSpPr>
            <a:spLocks noGrp="1"/>
          </p:cNvSpPr>
          <p:nvPr>
            <p:ph type="title"/>
          </p:nvPr>
        </p:nvSpPr>
        <p:spPr>
          <a:xfrm>
            <a:off x="674755" y="1428753"/>
            <a:ext cx="7781756" cy="1668947"/>
          </a:xfrm>
        </p:spPr>
        <p:txBody>
          <a:bodyPr anchor="ctr"/>
          <a:lstStyle>
            <a:lvl1pPr>
              <a:defRPr sz="5500">
                <a:solidFill>
                  <a:schemeClr val="bg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p:nvPr>
        </p:nvSpPr>
        <p:spPr>
          <a:xfrm>
            <a:off x="674708"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Encabezado de secció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anchor="ctr"/>
          <a:lstStyle/>
          <a:p>
            <a:pPr algn="ctr" fontAlgn="auto">
              <a:spcBef>
                <a:spcPts val="0"/>
              </a:spcBef>
              <a:spcAft>
                <a:spcPts val="0"/>
              </a:spcAft>
              <a:defRPr/>
            </a:pPr>
            <a:endParaRPr lang="es-ES_tradnl" sz="1400" dirty="0">
              <a:solidFill>
                <a:schemeClr val="bg1"/>
              </a:solidFill>
              <a:latin typeface="Franklin Gothic Demi Cond" panose="020B0706030402020204" pitchFamily="34" charset="0"/>
            </a:endParaRPr>
          </a:p>
        </p:txBody>
      </p:sp>
      <p:sp>
        <p:nvSpPr>
          <p:cNvPr id="5"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3"/>
          <p:cNvGrpSpPr>
            <a:grpSpLocks/>
          </p:cNvGrpSpPr>
          <p:nvPr userDrawn="1"/>
        </p:nvGrpSpPr>
        <p:grpSpPr bwMode="auto">
          <a:xfrm>
            <a:off x="677863" y="1300163"/>
            <a:ext cx="7780337" cy="2003425"/>
            <a:chOff x="914400" y="1732950"/>
            <a:chExt cx="7316788" cy="2672550"/>
          </a:xfrm>
        </p:grpSpPr>
        <p:cxnSp>
          <p:nvCxnSpPr>
            <p:cNvPr id="7" name="Straight Connector 10"/>
            <p:cNvCxnSpPr/>
            <p:nvPr userDrawn="1"/>
          </p:nvCxnSpPr>
          <p:spPr>
            <a:xfrm>
              <a:off x="914400" y="1732950"/>
              <a:ext cx="73152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Freeform 6"/>
            <p:cNvSpPr>
              <a:spLocks/>
            </p:cNvSpPr>
            <p:nvPr userDrawn="1"/>
          </p:nvSpPr>
          <p:spPr bwMode="auto">
            <a:xfrm>
              <a:off x="915892" y="4301732"/>
              <a:ext cx="7315296" cy="10376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extLst>
          </p:spPr>
          <p:txBody>
            <a:bodyPr/>
            <a:lstStyle/>
            <a:p>
              <a:pPr fontAlgn="auto">
                <a:spcBef>
                  <a:spcPts val="0"/>
                </a:spcBef>
                <a:spcAft>
                  <a:spcPts val="0"/>
                </a:spcAft>
                <a:defRPr/>
              </a:pPr>
              <a:endParaRPr lang="en-US" dirty="0">
                <a:latin typeface="+mn-lt"/>
                <a:cs typeface="+mn-cs"/>
              </a:endParaRPr>
            </a:p>
          </p:txBody>
        </p:sp>
      </p:grpSp>
      <p:sp>
        <p:nvSpPr>
          <p:cNvPr id="2" name="Title 1"/>
          <p:cNvSpPr>
            <a:spLocks noGrp="1"/>
          </p:cNvSpPr>
          <p:nvPr>
            <p:ph type="title"/>
          </p:nvPr>
        </p:nvSpPr>
        <p:spPr>
          <a:xfrm>
            <a:off x="674755" y="1428753"/>
            <a:ext cx="7781756" cy="1668947"/>
          </a:xfrm>
        </p:spPr>
        <p:txBody>
          <a:bodyPr anchor="ctr"/>
          <a:lstStyle>
            <a:lvl1pPr>
              <a:defRPr sz="5500">
                <a:solidFill>
                  <a:schemeClr val="bg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p:nvPr>
        </p:nvSpPr>
        <p:spPr>
          <a:xfrm>
            <a:off x="674708"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6 Rectángulo"/>
          <p:cNvSpPr/>
          <p:nvPr userDrawn="1"/>
        </p:nvSpPr>
        <p:spPr>
          <a:xfrm>
            <a:off x="700395" y="3450686"/>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err="1">
                <a:solidFill>
                  <a:schemeClr val="bg1"/>
                </a:solidFill>
              </a:rPr>
              <a:t>www.bolsamercantil.com.co</a:t>
            </a:r>
            <a:r>
              <a:rPr lang="es-ES" sz="1500" dirty="0">
                <a:solidFill>
                  <a:schemeClr val="bg1"/>
                </a:solidFill>
              </a:rPr>
              <a:t> </a:t>
            </a:r>
            <a:r>
              <a:rPr lang="es-ES" sz="1500" b="1" dirty="0">
                <a:solidFill>
                  <a:schemeClr val="bg1"/>
                </a:solidFill>
              </a:rPr>
              <a:t>  </a:t>
            </a:r>
            <a:r>
              <a:rPr lang="es-ES" sz="1500" dirty="0">
                <a:solidFill>
                  <a:schemeClr val="bg1"/>
                </a:solidFill>
              </a:rPr>
              <a:t>servicioalcliente@bolsamercantil.com.co</a:t>
            </a:r>
          </a:p>
          <a:p>
            <a:pPr marL="0" lvl="1">
              <a:lnSpc>
                <a:spcPct val="95000"/>
              </a:lnSpc>
              <a:spcAft>
                <a:spcPts val="200"/>
              </a:spcAft>
              <a:buFont typeface="Arial" panose="020B0604020202020204" pitchFamily="34" charset="0"/>
              <a:buChar char="​"/>
            </a:pPr>
            <a:r>
              <a:rPr lang="es-ES" sz="1500" dirty="0">
                <a:solidFill>
                  <a:schemeClr val="bg1"/>
                </a:solidFill>
              </a:rPr>
              <a:t>Twitter: @</a:t>
            </a:r>
            <a:r>
              <a:rPr lang="es-ES" sz="1500" dirty="0" err="1">
                <a:solidFill>
                  <a:schemeClr val="bg1"/>
                </a:solidFill>
              </a:rPr>
              <a:t>bolsamercantil</a:t>
            </a:r>
            <a:endParaRPr lang="es-ES" sz="1500" dirty="0">
              <a:solidFill>
                <a:schemeClr val="bg1"/>
              </a:solidFill>
            </a:endParaRPr>
          </a:p>
          <a:p>
            <a:pPr marL="0" lvl="1">
              <a:lnSpc>
                <a:spcPct val="95000"/>
              </a:lnSpc>
              <a:spcAft>
                <a:spcPts val="200"/>
              </a:spcAft>
              <a:buFont typeface="Arial" panose="020B0604020202020204" pitchFamily="34" charset="0"/>
              <a:buChar char="​"/>
            </a:pPr>
            <a:r>
              <a:rPr lang="es-ES" sz="1500" dirty="0">
                <a:solidFill>
                  <a:schemeClr val="bg1"/>
                </a:solidFill>
              </a:rPr>
              <a:t>Facebook: Bolsa Mercantil BMC </a:t>
            </a:r>
            <a:endParaRPr lang="es-CO" sz="1500" dirty="0">
              <a:solidFill>
                <a:schemeClr val="bg1"/>
              </a:solidFill>
            </a:endParaRPr>
          </a:p>
        </p:txBody>
      </p:sp>
      <p:sp>
        <p:nvSpPr>
          <p:cNvPr id="14"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15" name="91 Imagen" descr="BMC LOGO.bmp"/>
          <p:cNvPicPr>
            <a:picLocks noChangeAspect="1"/>
          </p:cNvPicPr>
          <p:nvPr userDrawn="1"/>
        </p:nvPicPr>
        <p:blipFill>
          <a:blip r:embed="rId2" cstate="print"/>
          <a:srcRect t="9660" r="-211"/>
          <a:stretch>
            <a:fillRect/>
          </a:stretch>
        </p:blipFill>
        <p:spPr bwMode="auto">
          <a:xfrm>
            <a:off x="3275081" y="1835143"/>
            <a:ext cx="2607597" cy="802194"/>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3135573" y="1813045"/>
            <a:ext cx="100042" cy="783000"/>
          </a:xfrm>
          <a:prstGeom prst="rect">
            <a:avLst/>
          </a:prstGeom>
        </p:spPr>
      </p:pic>
      <p:sp>
        <p:nvSpPr>
          <p:cNvPr id="17" name="Content Placeholder 13"/>
          <p:cNvSpPr txBox="1">
            <a:spLocks/>
          </p:cNvSpPr>
          <p:nvPr userDrawn="1"/>
        </p:nvSpPr>
        <p:spPr>
          <a:xfrm>
            <a:off x="683639" y="2730640"/>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b="1" dirty="0">
                <a:solidFill>
                  <a:srgbClr val="0070C0"/>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18" name="7 Rectángulo"/>
          <p:cNvSpPr/>
          <p:nvPr userDrawn="1"/>
        </p:nvSpPr>
        <p:spPr>
          <a:xfrm>
            <a:off x="414643" y="4807686"/>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a:ln>
                  <a:noFill/>
                </a:ln>
                <a:solidFill>
                  <a:srgbClr val="57D7FC"/>
                </a:solidFill>
                <a:effectLst/>
                <a:uLnTx/>
                <a:uFillTx/>
                <a:latin typeface="Calibri" pitchFamily="34" charset="0"/>
                <a:cs typeface="Arial" pitchFamily="34" charset="0"/>
              </a:rPr>
              <a:t>.</a:t>
            </a:r>
            <a:endParaRPr lang="es-CO" sz="1600" dirty="0">
              <a:solidFill>
                <a:srgbClr val="57D7FC"/>
              </a:solidFill>
            </a:endParaRPr>
          </a:p>
          <a:p>
            <a:r>
              <a:rPr kumimoji="0" lang="es-ES" sz="2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  </a:t>
            </a:r>
          </a:p>
        </p:txBody>
      </p:sp>
      <p:pic>
        <p:nvPicPr>
          <p:cNvPr id="19" name="Picture 2"/>
          <p:cNvPicPr>
            <a:picLocks noChangeAspect="1" noChangeArrowheads="1"/>
          </p:cNvPicPr>
          <p:nvPr userDrawn="1"/>
        </p:nvPicPr>
        <p:blipFill>
          <a:blip r:embed="rId4" cstate="print"/>
          <a:srcRect/>
          <a:stretch>
            <a:fillRect/>
          </a:stretch>
        </p:blipFill>
        <p:spPr bwMode="auto">
          <a:xfrm>
            <a:off x="7383317" y="4681016"/>
            <a:ext cx="1071570" cy="253339"/>
          </a:xfrm>
          <a:prstGeom prst="rect">
            <a:avLst/>
          </a:prstGeom>
          <a:noFill/>
          <a:ln w="9525">
            <a:noFill/>
            <a:miter lim="800000"/>
            <a:headEnd/>
            <a:tailEnd/>
          </a:ln>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sp>
        <p:nvSpPr>
          <p:cNvPr id="2" name="TextBox 7"/>
          <p:cNvSpPr txBox="1"/>
          <p:nvPr userDrawn="1"/>
        </p:nvSpPr>
        <p:spPr>
          <a:xfrm>
            <a:off x="8164513" y="4941888"/>
            <a:ext cx="293687" cy="123825"/>
          </a:xfrm>
          <a:prstGeom prst="rect">
            <a:avLst/>
          </a:prstGeom>
          <a:noFill/>
        </p:spPr>
        <p:txBody>
          <a:bodyPr lIns="0" tIns="0" rIns="0" bIns="0" anchor="b">
            <a:spAutoFit/>
          </a:bodyPr>
          <a:lstStyle/>
          <a:p>
            <a:pPr algn="r" fontAlgn="auto">
              <a:spcBef>
                <a:spcPts val="0"/>
              </a:spcBef>
              <a:spcAft>
                <a:spcPts val="0"/>
              </a:spcAft>
              <a:defRPr/>
            </a:pPr>
            <a:fld id="{E89F3AA6-94D3-471F-84ED-85B3DE4264AB}" type="slidenum">
              <a:rPr lang="en-US" sz="800">
                <a:solidFill>
                  <a:schemeClr val="tx2">
                    <a:lumMod val="60000"/>
                    <a:lumOff val="40000"/>
                  </a:schemeClr>
                </a:solidFill>
                <a:latin typeface="+mn-lt"/>
                <a:cs typeface="+mn-cs"/>
              </a:rPr>
              <a:pPr algn="r" fontAlgn="auto">
                <a:spcBef>
                  <a:spcPts val="0"/>
                </a:spcBef>
                <a:spcAft>
                  <a:spcPts val="0"/>
                </a:spcAft>
                <a:defRPr/>
              </a:pPr>
              <a:t>‹Nº›</a:t>
            </a:fld>
            <a:endParaRPr lang="en-US" sz="800" dirty="0">
              <a:solidFill>
                <a:schemeClr val="tx2">
                  <a:lumMod val="60000"/>
                  <a:lumOff val="40000"/>
                </a:schemeClr>
              </a:solidFill>
              <a:latin typeface="+mn-lt"/>
              <a:cs typeface="+mn-cs"/>
            </a:endParaRPr>
          </a:p>
        </p:txBody>
      </p:sp>
      <p:pic>
        <p:nvPicPr>
          <p:cNvPr id="3" name="91 Imagen" descr="BMC LOGO.bmp"/>
          <p:cNvPicPr>
            <a:picLocks noChangeAspect="1"/>
          </p:cNvPicPr>
          <p:nvPr userDrawn="1"/>
        </p:nvPicPr>
        <p:blipFill>
          <a:blip r:embed="rId2" cstate="print"/>
          <a:srcRect t="9660" r="-211"/>
          <a:stretch>
            <a:fillRect/>
          </a:stretch>
        </p:blipFill>
        <p:spPr bwMode="auto">
          <a:xfrm>
            <a:off x="7488238" y="155575"/>
            <a:ext cx="1498600" cy="460375"/>
          </a:xfrm>
          <a:prstGeom prst="rect">
            <a:avLst/>
          </a:prstGeom>
          <a:noFill/>
          <a:ln w="9525">
            <a:noFill/>
            <a:miter lim="800000"/>
            <a:headEnd/>
            <a:tailEnd/>
          </a:ln>
        </p:spPr>
      </p:pic>
      <p:pic>
        <p:nvPicPr>
          <p:cNvPr id="4" name="5 Imagen" descr="VIGILADO.jpg"/>
          <p:cNvPicPr>
            <a:picLocks noChangeAspect="1"/>
          </p:cNvPicPr>
          <p:nvPr userDrawn="1"/>
        </p:nvPicPr>
        <p:blipFill>
          <a:blip r:embed="rId3" cstate="print"/>
          <a:srcRect/>
          <a:stretch>
            <a:fillRect/>
          </a:stretch>
        </p:blipFill>
        <p:spPr bwMode="auto">
          <a:xfrm>
            <a:off x="7416800" y="165100"/>
            <a:ext cx="53975" cy="431800"/>
          </a:xfrm>
          <a:prstGeom prst="rect">
            <a:avLst/>
          </a:prstGeom>
          <a:noFill/>
          <a:ln w="9525">
            <a:noFill/>
            <a:miter lim="800000"/>
            <a:headEnd/>
            <a:tailEnd/>
          </a:ln>
        </p:spPr>
      </p:pic>
    </p:spTree>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14271" y="583200"/>
            <a:ext cx="6378717" cy="645300"/>
          </a:xfrm>
        </p:spPr>
        <p:txBody>
          <a:bodyPr/>
          <a:lstStyle/>
          <a:p>
            <a:r>
              <a:rPr lang="en-US" smtClean="0"/>
              <a:t>Click to edit Master title style</a:t>
            </a:r>
            <a:endParaRPr lang="en-GB" dirty="0"/>
          </a:p>
        </p:txBody>
      </p:sp>
      <p:sp>
        <p:nvSpPr>
          <p:cNvPr id="3" name="Subtitle 2"/>
          <p:cNvSpPr>
            <a:spLocks noGrp="1"/>
          </p:cNvSpPr>
          <p:nvPr>
            <p:ph type="subTitle" idx="1"/>
          </p:nvPr>
        </p:nvSpPr>
        <p:spPr>
          <a:xfrm>
            <a:off x="2314272" y="1298954"/>
            <a:ext cx="4664785" cy="726300"/>
          </a:xfrm>
        </p:spPr>
        <p:txBody>
          <a:bodyPr/>
          <a:lstStyle>
            <a:lvl1pPr marL="0" indent="0" algn="l">
              <a:buNone/>
              <a:defRPr sz="1500">
                <a:solidFill>
                  <a:schemeClr val="bg2"/>
                </a:solidFill>
              </a:defRPr>
            </a:lvl1pPr>
            <a:lvl2pPr marL="0" indent="0" algn="l">
              <a:buNone/>
              <a:defRPr sz="1200">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smtClean="0"/>
              <a:t>Click to edit Master subtitle style</a:t>
            </a:r>
            <a:endParaRPr lang="en-GB" dirty="0"/>
          </a:p>
        </p:txBody>
      </p:sp>
      <p:pic>
        <p:nvPicPr>
          <p:cNvPr id="10" name="Picture 2"/>
          <p:cNvPicPr>
            <a:picLocks noChangeAspect="1" noChangeArrowheads="1"/>
          </p:cNvPicPr>
          <p:nvPr userDrawn="1"/>
        </p:nvPicPr>
        <p:blipFill>
          <a:blip r:embed="rId2" cstate="print"/>
          <a:srcRect/>
          <a:stretch>
            <a:fillRect/>
          </a:stretch>
        </p:blipFill>
        <p:spPr bwMode="auto">
          <a:xfrm>
            <a:off x="2309176" y="4310215"/>
            <a:ext cx="737228" cy="558900"/>
          </a:xfrm>
          <a:prstGeom prst="rect">
            <a:avLst/>
          </a:prstGeom>
          <a:noFill/>
          <a:ln w="9525">
            <a:noFill/>
            <a:miter lim="800000"/>
            <a:headEnd/>
            <a:tailEnd/>
          </a:ln>
          <a:effectLst/>
        </p:spPr>
      </p:pic>
      <p:grpSp>
        <p:nvGrpSpPr>
          <p:cNvPr id="4" name="Group 8"/>
          <p:cNvGrpSpPr/>
          <p:nvPr userDrawn="1"/>
        </p:nvGrpSpPr>
        <p:grpSpPr>
          <a:xfrm>
            <a:off x="0" y="1221582"/>
            <a:ext cx="9144000" cy="3352219"/>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defTabSz="685526"/>
              <a:endParaRPr lang="en-GB" sz="1300" dirty="0">
                <a:solidFill>
                  <a:srgbClr val="000000"/>
                </a:solidFill>
              </a:endParaRPr>
            </a:p>
          </p:txBody>
        </p:sp>
        <p:pic>
          <p:nvPicPr>
            <p:cNvPr id="1026" name="Picture 2"/>
            <p:cNvPicPr>
              <a:picLocks noChangeAspect="1" noChangeArrowheads="1"/>
            </p:cNvPicPr>
            <p:nvPr userDrawn="1"/>
          </p:nvPicPr>
          <p:blipFill>
            <a:blip r:embed="rId3" cstate="print"/>
            <a:srcRect/>
            <a:stretch>
              <a:fillRect/>
            </a:stretch>
          </p:blipFill>
          <p:spPr bwMode="auto">
            <a:xfrm>
              <a:off x="0" y="4291200"/>
              <a:ext cx="3078523" cy="1807200"/>
            </a:xfrm>
            <a:prstGeom prst="rect">
              <a:avLst/>
            </a:prstGeom>
            <a:noFill/>
            <a:ln w="9525">
              <a:noFill/>
              <a:miter lim="800000"/>
              <a:headEnd/>
              <a:tailEnd/>
            </a:ln>
            <a:effectLst/>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7" name="Line 10"/>
          <p:cNvSpPr>
            <a:spLocks noChangeShapeType="1"/>
          </p:cNvSpPr>
          <p:nvPr userDrawn="1"/>
        </p:nvSpPr>
        <p:spPr bwMode="auto">
          <a:xfrm>
            <a:off x="457201" y="783000"/>
            <a:ext cx="8229600" cy="0"/>
          </a:xfrm>
          <a:prstGeom prst="line">
            <a:avLst/>
          </a:prstGeom>
          <a:noFill/>
          <a:ln w="19050">
            <a:solidFill>
              <a:schemeClr val="accent2"/>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7" name="Line 10"/>
          <p:cNvSpPr>
            <a:spLocks noChangeShapeType="1"/>
          </p:cNvSpPr>
          <p:nvPr userDrawn="1"/>
        </p:nvSpPr>
        <p:spPr bwMode="auto">
          <a:xfrm>
            <a:off x="457201" y="783000"/>
            <a:ext cx="8229600" cy="0"/>
          </a:xfrm>
          <a:prstGeom prst="line">
            <a:avLst/>
          </a:prstGeom>
          <a:noFill/>
          <a:ln w="19050">
            <a:solidFill>
              <a:schemeClr val="accent2"/>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1200151"/>
            <a:ext cx="4038600" cy="3394472"/>
          </a:xfrm>
        </p:spPr>
        <p:txBody>
          <a:bodyPr/>
          <a:lstStyle>
            <a:lvl1pPr>
              <a:defRPr sz="18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1" y="1200151"/>
            <a:ext cx="4038600" cy="3394472"/>
          </a:xfrm>
        </p:spPr>
        <p:txBody>
          <a:bodyPr/>
          <a:lstStyle>
            <a:lvl1pPr>
              <a:defRPr sz="18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Footer Placeholder 5"/>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8" name="Line 10"/>
          <p:cNvSpPr>
            <a:spLocks noChangeShapeType="1"/>
          </p:cNvSpPr>
          <p:nvPr userDrawn="1"/>
        </p:nvSpPr>
        <p:spPr bwMode="auto">
          <a:xfrm>
            <a:off x="457201" y="783000"/>
            <a:ext cx="8229600" cy="0"/>
          </a:xfrm>
          <a:prstGeom prst="line">
            <a:avLst/>
          </a:prstGeom>
          <a:noFill/>
          <a:ln w="19050">
            <a:solidFill>
              <a:schemeClr val="accent2"/>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2"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1647001"/>
            <a:ext cx="4042800" cy="2996222"/>
          </a:xfrm>
        </p:spPr>
        <p:txBody>
          <a:bodyPr/>
          <a:lstStyle>
            <a:lvl1pPr>
              <a:defRPr sz="1800"/>
            </a:lvl1pPr>
            <a:lvl2pPr>
              <a:defRPr sz="1800"/>
            </a:lvl2pPr>
            <a:lvl3pPr marL="810492" indent="-267784">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51200" y="1633500"/>
            <a:ext cx="4042800" cy="2996222"/>
          </a:xfrm>
        </p:spPr>
        <p:txBody>
          <a:bodyPr/>
          <a:lstStyle>
            <a:lvl1pPr>
              <a:defRPr sz="18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Footer Placeholder 5"/>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8" name="Line 10"/>
          <p:cNvSpPr>
            <a:spLocks noChangeShapeType="1"/>
          </p:cNvSpPr>
          <p:nvPr userDrawn="1"/>
        </p:nvSpPr>
        <p:spPr bwMode="auto">
          <a:xfrm>
            <a:off x="457201" y="783000"/>
            <a:ext cx="8229600" cy="0"/>
          </a:xfrm>
          <a:prstGeom prst="line">
            <a:avLst/>
          </a:prstGeom>
          <a:noFill/>
          <a:ln w="19050">
            <a:solidFill>
              <a:schemeClr val="accent2"/>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 name="Text Placeholder 9"/>
          <p:cNvSpPr>
            <a:spLocks noGrp="1"/>
          </p:cNvSpPr>
          <p:nvPr>
            <p:ph type="body" sz="quarter" idx="12"/>
          </p:nvPr>
        </p:nvSpPr>
        <p:spPr>
          <a:xfrm>
            <a:off x="457200" y="1117800"/>
            <a:ext cx="4042800" cy="480600"/>
          </a:xfrm>
        </p:spPr>
        <p:txBody>
          <a:bodyPr anchor="b" anchorCtr="0"/>
          <a:lstStyle>
            <a:lvl1pPr>
              <a:buNone/>
              <a:defRPr b="1"/>
            </a:lvl1pPr>
          </a:lstStyle>
          <a:p>
            <a:pPr lvl="0"/>
            <a:r>
              <a:rPr lang="en-US" smtClean="0"/>
              <a:t>Click to edit Master text styles</a:t>
            </a:r>
          </a:p>
        </p:txBody>
      </p:sp>
      <p:sp>
        <p:nvSpPr>
          <p:cNvPr id="11" name="Text Placeholder 9"/>
          <p:cNvSpPr>
            <a:spLocks noGrp="1"/>
          </p:cNvSpPr>
          <p:nvPr>
            <p:ph type="body" sz="quarter" idx="13"/>
          </p:nvPr>
        </p:nvSpPr>
        <p:spPr>
          <a:xfrm>
            <a:off x="4651200" y="1117800"/>
            <a:ext cx="4042800" cy="480600"/>
          </a:xfrm>
        </p:spPr>
        <p:txBody>
          <a:bodyPr anchor="b" anchorCtr="0"/>
          <a:lstStyle>
            <a:lvl1pPr>
              <a:buNone/>
              <a:defRPr b="1"/>
            </a:lvl1pPr>
          </a:lstStyle>
          <a:p>
            <a:pPr lvl="0"/>
            <a:r>
              <a:rPr lang="en-US" smtClean="0"/>
              <a:t>Click to edit Master text styles</a:t>
            </a:r>
          </a:p>
        </p:txBody>
      </p:sp>
      <p:sp>
        <p:nvSpPr>
          <p:cNvPr id="9"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3" name="Text Placeholder 2"/>
          <p:cNvSpPr>
            <a:spLocks noGrp="1"/>
          </p:cNvSpPr>
          <p:nvPr>
            <p:ph type="body" sz="quarter" idx="11"/>
          </p:nvPr>
        </p:nvSpPr>
        <p:spPr>
          <a:xfrm>
            <a:off x="455615" y="769145"/>
            <a:ext cx="8229600" cy="1232297"/>
          </a:xfrm>
        </p:spPr>
        <p:txBody>
          <a:bodyPr/>
          <a:lstStyle>
            <a:lvl1pPr marL="0" indent="0" algn="l">
              <a:lnSpc>
                <a:spcPct val="85000"/>
              </a:lnSpc>
              <a:spcBef>
                <a:spcPts val="0"/>
              </a:spcBef>
              <a:buNone/>
              <a:defRPr sz="37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extLst>
      <p:ext uri="{BB962C8B-B14F-4D97-AF65-F5344CB8AC3E}">
        <p14:creationId xmlns="" xmlns:p14="http://schemas.microsoft.com/office/powerpoint/2010/main" val="3913011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150876"/>
            <a:ext cx="8229600" cy="603504"/>
          </a:xfrm>
          <a:prstGeom prst="rect">
            <a:avLst/>
          </a:prstGeom>
          <a:noFill/>
          <a:ln w="9525">
            <a:noFill/>
            <a:miter lim="800000"/>
            <a:headEnd/>
            <a:tailEnd/>
          </a:ln>
          <a:effectLst/>
        </p:spPr>
        <p:txBody>
          <a:bodyPr vert="horz" wrap="square" lIns="0" tIns="26989"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4102" name="Freeform 6"/>
          <p:cNvSpPr>
            <a:spLocks/>
          </p:cNvSpPr>
          <p:nvPr userDrawn="1"/>
        </p:nvSpPr>
        <p:spPr bwMode="gray">
          <a:xfrm>
            <a:off x="448633" y="792956"/>
            <a:ext cx="8240786" cy="3896916"/>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68553" tIns="34276" rIns="68553" bIns="34276" numCol="1" anchor="t" anchorCtr="0" compatLnSpc="1">
            <a:prstTxWarp prst="textNoShape">
              <a:avLst/>
            </a:prstTxWarp>
          </a:bodyPr>
          <a:lstStyle/>
          <a:p>
            <a:pPr defTabSz="685526"/>
            <a:endParaRPr lang="en-GB" sz="1300" dirty="0">
              <a:solidFill>
                <a:srgbClr val="000000"/>
              </a:solidFill>
            </a:endParaRPr>
          </a:p>
        </p:txBody>
      </p:sp>
    </p:spTree>
    <p:extLst>
      <p:ext uri="{BB962C8B-B14F-4D97-AF65-F5344CB8AC3E}">
        <p14:creationId xmlns="" xmlns:p14="http://schemas.microsoft.com/office/powerpoint/2010/main" val="19999408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150876"/>
            <a:ext cx="8229600" cy="603504"/>
          </a:xfrm>
          <a:prstGeom prst="rect">
            <a:avLst/>
          </a:prstGeom>
          <a:noFill/>
          <a:ln w="9525">
            <a:noFill/>
            <a:miter lim="800000"/>
            <a:headEnd/>
            <a:tailEnd/>
          </a:ln>
          <a:effectLst/>
        </p:spPr>
        <p:txBody>
          <a:bodyPr vert="horz" wrap="square" lIns="0" tIns="26989"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7" name="Freeform 6"/>
          <p:cNvSpPr>
            <a:spLocks/>
          </p:cNvSpPr>
          <p:nvPr userDrawn="1"/>
        </p:nvSpPr>
        <p:spPr bwMode="gray">
          <a:xfrm>
            <a:off x="448633" y="792956"/>
            <a:ext cx="8240786" cy="3896916"/>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68553" tIns="34276" rIns="68553" bIns="34276" numCol="1" anchor="t" anchorCtr="0" compatLnSpc="1">
            <a:prstTxWarp prst="textNoShape">
              <a:avLst/>
            </a:prstTxWarp>
          </a:bodyPr>
          <a:lstStyle/>
          <a:p>
            <a:pPr defTabSz="685526"/>
            <a:endParaRPr lang="en-GB" sz="1300" dirty="0">
              <a:solidFill>
                <a:srgbClr val="000000"/>
              </a:solidFill>
            </a:endParaRPr>
          </a:p>
        </p:txBody>
      </p:sp>
    </p:spTree>
    <p:extLst>
      <p:ext uri="{BB962C8B-B14F-4D97-AF65-F5344CB8AC3E}">
        <p14:creationId xmlns="" xmlns:p14="http://schemas.microsoft.com/office/powerpoint/2010/main" val="252864780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150876"/>
            <a:ext cx="8229600" cy="603504"/>
          </a:xfrm>
          <a:prstGeom prst="rect">
            <a:avLst/>
          </a:prstGeom>
          <a:noFill/>
          <a:ln w="9525">
            <a:noFill/>
            <a:miter lim="800000"/>
            <a:headEnd/>
            <a:tailEnd/>
          </a:ln>
          <a:effectLst/>
        </p:spPr>
        <p:txBody>
          <a:bodyPr vert="horz" wrap="square" lIns="0" tIns="26989"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pic>
        <p:nvPicPr>
          <p:cNvPr id="5123" name="Picture 3"/>
          <p:cNvPicPr>
            <a:picLocks noChangeAspect="1" noChangeArrowheads="1"/>
          </p:cNvPicPr>
          <p:nvPr userDrawn="1"/>
        </p:nvPicPr>
        <p:blipFill>
          <a:blip r:embed="rId2" cstate="print"/>
          <a:srcRect/>
          <a:stretch>
            <a:fillRect/>
          </a:stretch>
        </p:blipFill>
        <p:spPr bwMode="auto">
          <a:xfrm>
            <a:off x="447967" y="793800"/>
            <a:ext cx="8238119" cy="3896100"/>
          </a:xfrm>
          <a:prstGeom prst="rect">
            <a:avLst/>
          </a:prstGeom>
          <a:noFill/>
          <a:ln w="9525">
            <a:noFill/>
            <a:miter lim="800000"/>
            <a:headEnd/>
            <a:tailEnd/>
          </a:ln>
          <a:effectLst/>
        </p:spPr>
      </p:pic>
    </p:spTree>
    <p:extLst>
      <p:ext uri="{BB962C8B-B14F-4D97-AF65-F5344CB8AC3E}">
        <p14:creationId xmlns="" xmlns:p14="http://schemas.microsoft.com/office/powerpoint/2010/main" val="31955210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ARTP0043 (Copy).jpg"/>
          <p:cNvPicPr>
            <a:picLocks noChangeAspect="1"/>
          </p:cNvPicPr>
          <p:nvPr userDrawn="1"/>
        </p:nvPicPr>
        <p:blipFill>
          <a:blip r:embed="rId4" cstate="print"/>
          <a:stretch>
            <a:fillRect/>
          </a:stretch>
        </p:blipFill>
        <p:spPr>
          <a:xfrm>
            <a:off x="0" y="1377031"/>
            <a:ext cx="9144000" cy="2486026"/>
          </a:xfrm>
          <a:prstGeom prst="rect">
            <a:avLst/>
          </a:prstGeom>
        </p:spPr>
      </p:pic>
      <p:sp>
        <p:nvSpPr>
          <p:cNvPr id="6" name="5 Rectángulo"/>
          <p:cNvSpPr/>
          <p:nvPr userDrawn="1"/>
        </p:nvSpPr>
        <p:spPr>
          <a:xfrm>
            <a:off x="0" y="3893879"/>
            <a:ext cx="9144000" cy="461665"/>
          </a:xfrm>
          <a:prstGeom prst="rect">
            <a:avLst/>
          </a:prstGeom>
        </p:spPr>
        <p:txBody>
          <a:bodyPr wrap="square">
            <a:spAutoFit/>
          </a:bodyPr>
          <a:lstStyle/>
          <a:p>
            <a:pPr algn="ctr"/>
            <a:r>
              <a:rPr lang="en-US" sz="2400" b="1" dirty="0">
                <a:solidFill>
                  <a:schemeClr val="tx2">
                    <a:lumMod val="75000"/>
                  </a:schemeClr>
                </a:solidFill>
                <a:latin typeface="Calibri" pitchFamily="34" charset="0"/>
              </a:rPr>
              <a:t>Rueda de </a:t>
            </a:r>
            <a:r>
              <a:rPr lang="en-US" sz="2400" b="1" dirty="0" err="1">
                <a:solidFill>
                  <a:schemeClr val="tx2">
                    <a:lumMod val="75000"/>
                  </a:schemeClr>
                </a:solidFill>
                <a:latin typeface="Calibri" pitchFamily="34" charset="0"/>
              </a:rPr>
              <a:t>negocios</a:t>
            </a:r>
            <a:r>
              <a:rPr lang="en-US" sz="2400" b="1" dirty="0">
                <a:solidFill>
                  <a:schemeClr val="tx2">
                    <a:lumMod val="75000"/>
                  </a:schemeClr>
                </a:solidFill>
                <a:latin typeface="Calibri" pitchFamily="34" charset="0"/>
              </a:rPr>
              <a:t> - </a:t>
            </a:r>
            <a:r>
              <a:rPr lang="en-US" sz="2400" b="1" dirty="0" err="1">
                <a:solidFill>
                  <a:schemeClr val="tx2">
                    <a:lumMod val="75000"/>
                  </a:schemeClr>
                </a:solidFill>
                <a:latin typeface="Calibri" pitchFamily="34" charset="0"/>
              </a:rPr>
              <a:t>Bolsa</a:t>
            </a:r>
            <a:r>
              <a:rPr lang="en-US" sz="2400" b="1" dirty="0">
                <a:solidFill>
                  <a:schemeClr val="tx2">
                    <a:lumMod val="75000"/>
                  </a:schemeClr>
                </a:solidFill>
                <a:latin typeface="Calibri" pitchFamily="34" charset="0"/>
              </a:rPr>
              <a:t> </a:t>
            </a:r>
            <a:r>
              <a:rPr lang="en-US" sz="2400" b="1" dirty="0" err="1">
                <a:solidFill>
                  <a:schemeClr val="tx2">
                    <a:lumMod val="75000"/>
                  </a:schemeClr>
                </a:solidFill>
                <a:latin typeface="Calibri" pitchFamily="34" charset="0"/>
              </a:rPr>
              <a:t>Mercantil</a:t>
            </a:r>
            <a:r>
              <a:rPr lang="en-US" sz="2400" b="1" dirty="0">
                <a:solidFill>
                  <a:schemeClr val="tx2">
                    <a:lumMod val="75000"/>
                  </a:schemeClr>
                </a:solidFill>
                <a:latin typeface="Calibri" pitchFamily="34" charset="0"/>
              </a:rPr>
              <a:t> de Colombia</a:t>
            </a:r>
            <a:endParaRPr lang="es-CO" b="1" dirty="0"/>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7" name="Line 11"/>
          <p:cNvSpPr>
            <a:spLocks noChangeShapeType="1"/>
          </p:cNvSpPr>
          <p:nvPr userDrawn="1"/>
        </p:nvSpPr>
        <p:spPr bwMode="auto">
          <a:xfrm>
            <a:off x="455613" y="4682729"/>
            <a:ext cx="8229600" cy="0"/>
          </a:xfrm>
          <a:prstGeom prst="line">
            <a:avLst/>
          </a:prstGeom>
          <a:noFill/>
          <a:ln w="3175">
            <a:solidFill>
              <a:srgbClr val="808080"/>
            </a:solidFill>
            <a:round/>
            <a:headEnd/>
            <a:tailEnd/>
          </a:ln>
          <a:effectLst/>
        </p:spPr>
        <p:txBody>
          <a:bodyPr wrap="none" lIns="68553" tIns="34276" rIns="68553" bIns="34276" anchor="ctr"/>
          <a:lstStyle/>
          <a:p>
            <a:pPr defTabSz="685526"/>
            <a:endParaRPr lang="en-US" sz="1300" dirty="0">
              <a:solidFill>
                <a:srgbClr val="808080"/>
              </a:solidFill>
            </a:endParaRPr>
          </a:p>
        </p:txBody>
      </p:sp>
    </p:spTree>
    <p:extLst>
      <p:ext uri="{BB962C8B-B14F-4D97-AF65-F5344CB8AC3E}">
        <p14:creationId xmlns="" xmlns:p14="http://schemas.microsoft.com/office/powerpoint/2010/main" val="335068083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4682729"/>
            <a:ext cx="8229600" cy="0"/>
          </a:xfrm>
          <a:prstGeom prst="line">
            <a:avLst/>
          </a:prstGeom>
          <a:noFill/>
          <a:ln w="3175">
            <a:solidFill>
              <a:srgbClr val="808080"/>
            </a:solidFill>
            <a:round/>
            <a:headEnd/>
            <a:tailEnd/>
          </a:ln>
          <a:effectLst/>
        </p:spPr>
        <p:txBody>
          <a:bodyPr wrap="none" lIns="68553" tIns="34276" rIns="68553" bIns="34276" anchor="ctr"/>
          <a:lstStyle/>
          <a:p>
            <a:pPr defTabSz="685526"/>
            <a:endParaRPr lang="en-US" sz="1300" dirty="0">
              <a:solidFill>
                <a:srgbClr val="808080"/>
              </a:solidFill>
            </a:endParaRPr>
          </a:p>
        </p:txBody>
      </p:sp>
      <p:sp>
        <p:nvSpPr>
          <p:cNvPr id="8" name="Content Placeholder 2"/>
          <p:cNvSpPr>
            <a:spLocks noGrp="1"/>
          </p:cNvSpPr>
          <p:nvPr>
            <p:ph idx="1"/>
          </p:nvPr>
        </p:nvSpPr>
        <p:spPr>
          <a:xfrm>
            <a:off x="455612" y="539354"/>
            <a:ext cx="3506400" cy="3907547"/>
          </a:xfrm>
        </p:spPr>
        <p:txBody>
          <a:bodyPr/>
          <a:lstStyle>
            <a:lvl1pPr marL="0" indent="0" algn="l" defTabSz="746224" rtl="0" fontAlgn="base">
              <a:lnSpc>
                <a:spcPct val="100000"/>
              </a:lnSpc>
              <a:spcBef>
                <a:spcPct val="70000"/>
              </a:spcBef>
              <a:spcAft>
                <a:spcPct val="0"/>
              </a:spcAft>
              <a:buSzPct val="100000"/>
              <a:buNone/>
              <a:defRPr lang="en-US" sz="900" kern="1200" noProof="0" dirty="0" smtClean="0">
                <a:solidFill>
                  <a:schemeClr val="bg1"/>
                </a:solidFill>
                <a:latin typeface="Arial" pitchFamily="34" charset="0"/>
                <a:ea typeface="+mn-ea"/>
                <a:cs typeface="Arial" pitchFamily="34" charset="0"/>
              </a:defRPr>
            </a:lvl1pPr>
            <a:lvl2pPr marL="0" indent="0" algn="l" defTabSz="746224" rtl="0" fontAlgn="base">
              <a:lnSpc>
                <a:spcPct val="100000"/>
              </a:lnSpc>
              <a:spcBef>
                <a:spcPct val="0"/>
              </a:spcBef>
              <a:spcAft>
                <a:spcPct val="0"/>
              </a:spcAft>
              <a:buSzPct val="100000"/>
              <a:buNone/>
              <a:defRPr lang="en-US" sz="700" b="1" kern="1200" noProof="0" dirty="0" smtClean="0">
                <a:solidFill>
                  <a:schemeClr val="bg1"/>
                </a:solidFill>
                <a:latin typeface="Arial" pitchFamily="34" charset="0"/>
                <a:ea typeface="+mn-ea"/>
                <a:cs typeface="Arial" pitchFamily="34" charset="0"/>
              </a:defRPr>
            </a:lvl2pPr>
            <a:lvl3pPr marL="132107" indent="-132107" algn="l" defTabSz="746224" rtl="0" fontAlgn="base">
              <a:lnSpc>
                <a:spcPct val="100000"/>
              </a:lnSpc>
              <a:spcBef>
                <a:spcPct val="0"/>
              </a:spcBef>
              <a:spcAft>
                <a:spcPct val="0"/>
              </a:spcAft>
              <a:buClr>
                <a:schemeClr val="accent2"/>
              </a:buClr>
              <a:buSzPct val="70000"/>
              <a:buFont typeface="Arial" pitchFamily="34" charset="0"/>
              <a:buChar char="►"/>
              <a:defRPr lang="en-US" sz="700" b="1" kern="1200" noProof="0" dirty="0" smtClean="0">
                <a:solidFill>
                  <a:schemeClr val="bg1"/>
                </a:solidFill>
                <a:latin typeface="Arial" pitchFamily="34" charset="0"/>
                <a:ea typeface="+mn-ea"/>
                <a:cs typeface="Arial" pitchFamily="34" charset="0"/>
              </a:defRPr>
            </a:lvl3pPr>
            <a:lvl4pPr marL="0" indent="0" algn="l" defTabSz="746224" rtl="0" fontAlgn="base">
              <a:lnSpc>
                <a:spcPct val="100000"/>
              </a:lnSpc>
              <a:spcBef>
                <a:spcPct val="0"/>
              </a:spcBef>
              <a:spcAft>
                <a:spcPct val="0"/>
              </a:spcAft>
              <a:buSzPct val="100000"/>
              <a:buNone/>
              <a:defRPr lang="en-US" sz="600" kern="1200" noProof="0" dirty="0" smtClean="0">
                <a:solidFill>
                  <a:schemeClr val="bg1"/>
                </a:solidFill>
                <a:latin typeface="Arial" pitchFamily="34" charset="0"/>
                <a:ea typeface="+mn-ea"/>
                <a:cs typeface="Arial" pitchFamily="34" charset="0"/>
              </a:defRPr>
            </a:lvl4pPr>
            <a:lvl5pPr marL="141628" indent="-141628" algn="l" defTabSz="746224" rtl="0" fontAlgn="base">
              <a:lnSpc>
                <a:spcPct val="100000"/>
              </a:lnSpc>
              <a:spcBef>
                <a:spcPct val="0"/>
              </a:spcBef>
              <a:spcAft>
                <a:spcPct val="0"/>
              </a:spcAft>
              <a:buClr>
                <a:schemeClr val="accent2"/>
              </a:buClr>
              <a:buSzPct val="70000"/>
              <a:buFont typeface="Arial" pitchFamily="34" charset="0"/>
              <a:buChar char="►"/>
              <a:defRPr lang="en-US" sz="600" kern="1200" noProof="0" dirty="0">
                <a:solidFill>
                  <a:schemeClr val="bg1"/>
                </a:solidFill>
                <a:latin typeface="Arial" pitchFamily="34" charset="0"/>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10900077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76718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3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7734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428751"/>
            <a:ext cx="7781756" cy="1668947"/>
          </a:xfrm>
        </p:spPr>
        <p:txBody>
          <a:bodyPr anchor="ctr"/>
          <a:lstStyle>
            <a:lvl1pPr>
              <a:defRPr sz="5500">
                <a:solidFill>
                  <a:schemeClr val="bg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hasCustomPrompt="1"/>
          </p:nvPr>
        </p:nvSpPr>
        <p:spPr>
          <a:xfrm>
            <a:off x="674703"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8 Imagen" descr="Untitled-1.png"/>
          <p:cNvPicPr>
            <a:picLocks noChangeAspect="1"/>
          </p:cNvPicPr>
          <p:nvPr userDrawn="1"/>
        </p:nvPicPr>
        <p:blipFill>
          <a:blip r:embed="rId2" cstate="print"/>
          <a:stretch>
            <a:fillRect/>
          </a:stretch>
        </p:blipFill>
        <p:spPr>
          <a:xfrm>
            <a:off x="7215436" y="178854"/>
            <a:ext cx="1728192" cy="453767"/>
          </a:xfrm>
          <a:prstGeom prst="rect">
            <a:avLst/>
          </a:prstGeom>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pic>
        <p:nvPicPr>
          <p:cNvPr id="15"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38505154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5" name="Content Placeholder 13"/>
          <p:cNvSpPr>
            <a:spLocks noGrp="1"/>
          </p:cNvSpPr>
          <p:nvPr>
            <p:ph sz="quarter" idx="16"/>
          </p:nvPr>
        </p:nvSpPr>
        <p:spPr>
          <a:xfrm>
            <a:off x="48006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6"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TextBox 38"/>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32853376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61722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7" name="TextBox 3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325609632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Box 40"/>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75175417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9" name="Content Placeholder 37"/>
          <p:cNvSpPr>
            <a:spLocks noGrp="1"/>
          </p:cNvSpPr>
          <p:nvPr>
            <p:ph sz="quarter" idx="16"/>
          </p:nvPr>
        </p:nvSpPr>
        <p:spPr>
          <a:xfrm>
            <a:off x="34290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0" name="Content Placeholder 37"/>
          <p:cNvSpPr>
            <a:spLocks noGrp="1"/>
          </p:cNvSpPr>
          <p:nvPr>
            <p:ph sz="quarter" idx="17"/>
          </p:nvPr>
        </p:nvSpPr>
        <p:spPr>
          <a:xfrm>
            <a:off x="61722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1"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Box 43"/>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1"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2" name="11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50287602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oleObject" Target="../embeddings/oleObject1.bin"/><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vmlDrawing" Target="../drawings/vmlDrawing1.v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857249"/>
            <a:ext cx="7772400" cy="6858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0" y="2228851"/>
            <a:ext cx="7772400" cy="2057401"/>
          </a:xfrm>
          <a:prstGeom prst="rect">
            <a:avLst/>
          </a:prstGeom>
        </p:spPr>
        <p:txBody>
          <a:bodyPr vert="horz" lIns="0" tIns="0" rIns="0" bIns="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64" r:id="rId2"/>
    <p:sldLayoutId id="2147483666" r:id="rId3"/>
    <p:sldLayoutId id="2147483665" r:id="rId4"/>
    <p:sldLayoutId id="2147483658" r:id="rId5"/>
    <p:sldLayoutId id="2147483655" r:id="rId6"/>
    <p:sldLayoutId id="2147483652" r:id="rId7"/>
    <p:sldLayoutId id="2147483654" r:id="rId8"/>
    <p:sldLayoutId id="2147483651" r:id="rId9"/>
    <p:sldLayoutId id="2147483659" r:id="rId10"/>
    <p:sldLayoutId id="2147483660" r:id="rId11"/>
    <p:sldLayoutId id="2147483661" r:id="rId12"/>
    <p:sldLayoutId id="2147483663" r:id="rId13"/>
    <p:sldLayoutId id="2147483673" r:id="rId14"/>
    <p:sldLayoutId id="2147483672" r:id="rId15"/>
    <p:sldLayoutId id="2147483674" r:id="rId16"/>
    <p:sldLayoutId id="2147483690" r:id="rId17"/>
    <p:sldLayoutId id="2147483692" r:id="rId18"/>
    <p:sldLayoutId id="2147483693" r:id="rId19"/>
    <p:sldLayoutId id="2147483694" r:id="rId20"/>
  </p:sldLayoutIdLst>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extLst>
              <p:ext uri="{D42A27DB-BD31-4B8C-83A1-F6EECF244321}">
                <p14:modId xmlns="" xmlns:p14="http://schemas.microsoft.com/office/powerpoint/2010/main" val="706728408"/>
              </p:ext>
            </p:extLst>
          </p:nvPr>
        </p:nvGraphicFramePr>
        <p:xfrm>
          <a:off x="1191" y="1192"/>
          <a:ext cx="1190" cy="1190"/>
        </p:xfrm>
        <a:graphic>
          <a:graphicData uri="http://schemas.openxmlformats.org/presentationml/2006/ole">
            <p:oleObj spid="_x0000_s52226" name="think-cell Slide" r:id="rId16" imgW="360" imgH="360" progId="">
              <p:embed/>
            </p:oleObj>
          </a:graphicData>
        </a:graphic>
      </p:graphicFrame>
      <p:sp>
        <p:nvSpPr>
          <p:cNvPr id="2" name="Title Placeholder 1"/>
          <p:cNvSpPr>
            <a:spLocks noGrp="1"/>
          </p:cNvSpPr>
          <p:nvPr>
            <p:ph type="title"/>
          </p:nvPr>
        </p:nvSpPr>
        <p:spPr>
          <a:xfrm>
            <a:off x="457201" y="205979"/>
            <a:ext cx="8229600" cy="6453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1" y="1069200"/>
            <a:ext cx="8229600" cy="352350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2588401" y="4816800"/>
            <a:ext cx="3434400" cy="151200"/>
          </a:xfrm>
          <a:prstGeom prst="rect">
            <a:avLst/>
          </a:prstGeom>
        </p:spPr>
        <p:txBody>
          <a:bodyPr vert="horz" lIns="0" tIns="0" rIns="0" bIns="0" rtlCol="0" anchor="t" anchorCtr="0">
            <a:noAutofit/>
          </a:bodyPr>
          <a:lstStyle>
            <a:lvl1pPr algn="l">
              <a:defRPr sz="800">
                <a:solidFill>
                  <a:schemeClr val="bg1"/>
                </a:solidFill>
              </a:defRPr>
            </a:lvl1pPr>
          </a:lstStyle>
          <a:p>
            <a:pPr defTabSz="685526"/>
            <a:r>
              <a:rPr lang="en-GB" dirty="0" smtClean="0">
                <a:solidFill>
                  <a:srgbClr val="808080"/>
                </a:solidFill>
              </a:rPr>
              <a:t>Presentation title</a:t>
            </a:r>
            <a:endParaRPr lang="en-GB" dirty="0">
              <a:solidFill>
                <a:srgbClr val="808080"/>
              </a:solidFill>
            </a:endParaRPr>
          </a:p>
        </p:txBody>
      </p:sp>
      <p:sp>
        <p:nvSpPr>
          <p:cNvPr id="7" name="TextBox 6"/>
          <p:cNvSpPr txBox="1"/>
          <p:nvPr/>
        </p:nvSpPr>
        <p:spPr>
          <a:xfrm>
            <a:off x="457200" y="4816800"/>
            <a:ext cx="663854" cy="148500"/>
          </a:xfrm>
          <a:prstGeom prst="rect">
            <a:avLst/>
          </a:prstGeom>
          <a:noFill/>
        </p:spPr>
        <p:txBody>
          <a:bodyPr wrap="square" lIns="0" tIns="0" rIns="0" bIns="0" rtlCol="0">
            <a:noAutofit/>
          </a:bodyPr>
          <a:lstStyle/>
          <a:p>
            <a:pPr defTabSz="685526"/>
            <a:r>
              <a:rPr lang="en-GB" sz="800" dirty="0" smtClean="0">
                <a:solidFill>
                  <a:srgbClr val="808080"/>
                </a:solidFill>
              </a:rPr>
              <a:t>Page </a:t>
            </a:r>
            <a:fld id="{9AE4D82F-B047-469B-AC52-A46321747EAF}" type="slidenum">
              <a:rPr lang="en-GB" sz="800" smtClean="0">
                <a:solidFill>
                  <a:srgbClr val="808080"/>
                </a:solidFill>
              </a:rPr>
              <a:pPr defTabSz="685526"/>
              <a:t>‹Nº›</a:t>
            </a:fld>
            <a:endParaRPr lang="en-GB" sz="800" dirty="0">
              <a:solidFill>
                <a:srgbClr val="808080"/>
              </a:solidFill>
            </a:endParaRPr>
          </a:p>
        </p:txBody>
      </p:sp>
      <p:grpSp>
        <p:nvGrpSpPr>
          <p:cNvPr id="6" name="Group 7"/>
          <p:cNvGrpSpPr/>
          <p:nvPr/>
        </p:nvGrpSpPr>
        <p:grpSpPr bwMode="gray">
          <a:xfrm>
            <a:off x="8440438" y="4837510"/>
            <a:ext cx="253471" cy="153590"/>
            <a:chOff x="8348663" y="6450013"/>
            <a:chExt cx="338137" cy="204787"/>
          </a:xfrm>
          <a:solidFill>
            <a:srgbClr val="808080"/>
          </a:solidFill>
        </p:grpSpPr>
        <p:sp>
          <p:nvSpPr>
            <p:cNvPr id="10" name="Freeform 9"/>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526"/>
              <a:endParaRPr lang="en-GB" sz="1300" dirty="0">
                <a:solidFill>
                  <a:srgbClr val="000000"/>
                </a:solidFill>
              </a:endParaRPr>
            </a:p>
          </p:txBody>
        </p:sp>
        <p:sp>
          <p:nvSpPr>
            <p:cNvPr id="11" name="Freeform 10"/>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526"/>
              <a:endParaRPr lang="en-GB" sz="1300" dirty="0">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dt="0"/>
  <p:txStyles>
    <p:titleStyle>
      <a:lvl1pPr algn="l" defTabSz="685526" rtl="0" eaLnBrk="1" latinLnBrk="0" hangingPunct="1">
        <a:lnSpc>
          <a:spcPct val="85000"/>
        </a:lnSpc>
        <a:spcBef>
          <a:spcPct val="0"/>
        </a:spcBef>
        <a:buNone/>
        <a:defRPr sz="2200" b="1" kern="1200">
          <a:solidFill>
            <a:schemeClr val="bg2"/>
          </a:solidFill>
          <a:latin typeface="Arial" pitchFamily="34" charset="0"/>
          <a:ea typeface="+mj-ea"/>
          <a:cs typeface="Arial" pitchFamily="34" charset="0"/>
        </a:defRPr>
      </a:lvl1pPr>
    </p:titleStyle>
    <p:bodyStyle>
      <a:lvl1pPr marL="257072" indent="-257072" algn="l" defTabSz="685526"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1pPr>
      <a:lvl2pPr marL="531997" indent="-265404" algn="l" defTabSz="685526" rtl="0" eaLnBrk="1" latinLnBrk="0" hangingPunct="1">
        <a:spcBef>
          <a:spcPct val="20000"/>
        </a:spcBef>
        <a:buClr>
          <a:schemeClr val="accent2"/>
        </a:buClr>
        <a:buSzPct val="70000"/>
        <a:buFont typeface="Arial" pitchFamily="34" charset="0"/>
        <a:buChar char="►"/>
        <a:defRPr sz="1500" kern="1200">
          <a:solidFill>
            <a:schemeClr val="bg1"/>
          </a:solidFill>
          <a:latin typeface="+mn-lt"/>
          <a:ea typeface="+mn-ea"/>
          <a:cs typeface="+mn-cs"/>
        </a:defRPr>
      </a:lvl2pPr>
      <a:lvl3pPr marL="808111" indent="-265404" algn="l" defTabSz="685526" rtl="0" eaLnBrk="1" latinLnBrk="0" hangingPunct="1">
        <a:spcBef>
          <a:spcPct val="20000"/>
        </a:spcBef>
        <a:buClr>
          <a:schemeClr val="accent2"/>
        </a:buClr>
        <a:buSzPct val="70000"/>
        <a:buFont typeface="Arial" pitchFamily="34" charset="0"/>
        <a:buChar char="►"/>
        <a:defRPr sz="1300" kern="1200">
          <a:solidFill>
            <a:schemeClr val="bg1"/>
          </a:solidFill>
          <a:latin typeface="+mn-lt"/>
          <a:ea typeface="+mn-ea"/>
          <a:cs typeface="+mn-cs"/>
        </a:defRPr>
      </a:lvl3pPr>
      <a:lvl4pPr marL="1074705" indent="-266593" algn="l" defTabSz="685526" rtl="0" eaLnBrk="1" latinLnBrk="0" hangingPunct="1">
        <a:spcBef>
          <a:spcPct val="20000"/>
        </a:spcBef>
        <a:buClr>
          <a:schemeClr val="accent2"/>
        </a:buClr>
        <a:buSzPct val="70000"/>
        <a:buFont typeface="Arial" pitchFamily="34" charset="0"/>
        <a:buChar char="►"/>
        <a:defRPr sz="1200" kern="1200">
          <a:solidFill>
            <a:schemeClr val="bg1"/>
          </a:solidFill>
          <a:latin typeface="+mn-lt"/>
          <a:ea typeface="+mn-ea"/>
          <a:cs typeface="+mn-cs"/>
        </a:defRPr>
      </a:lvl4pPr>
      <a:lvl5pPr marL="1340107" indent="-265404" algn="l" defTabSz="685526" rtl="0" eaLnBrk="1" latinLnBrk="0" hangingPunct="1">
        <a:spcBef>
          <a:spcPct val="20000"/>
        </a:spcBef>
        <a:buClr>
          <a:schemeClr val="accent2"/>
        </a:buClr>
        <a:buSzPct val="70000"/>
        <a:buFont typeface="Arial" pitchFamily="34" charset="0"/>
        <a:buChar char="►"/>
        <a:defRPr sz="1200" kern="1200">
          <a:solidFill>
            <a:schemeClr val="bg1"/>
          </a:solidFill>
          <a:latin typeface="+mn-lt"/>
          <a:ea typeface="+mn-ea"/>
          <a:cs typeface="+mn-cs"/>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3.jpe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2" Type="http://schemas.openxmlformats.org/officeDocument/2006/relationships/hyperlink" Target="4.%20Presentacion%20Revisoria%20fiscal.pdf"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9.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92.xml.rels><?xml version="1.0" encoding="UTF-8" standalone="yes"?>
<Relationships xmlns="http://schemas.openxmlformats.org/package/2006/relationships"><Relationship Id="rId8" Type="http://schemas.openxmlformats.org/officeDocument/2006/relationships/hyperlink" Target="11.1.%20BMC_IMPACTOS%20DE%20NIIF%2015.pptx" TargetMode="External"/><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hyperlink" Target="11.3%20MANUAL%20DE%20POLITICAS%20DE%20NIIF.docx" TargetMode="External"/><Relationship Id="rId4" Type="http://schemas.openxmlformats.org/officeDocument/2006/relationships/diagramLayout" Target="../diagrams/layout21.xml"/><Relationship Id="rId9" Type="http://schemas.openxmlformats.org/officeDocument/2006/relationships/hyperlink" Target="11.2%20BMC%20-%20IMPACTOS%20DE%20NIIF%209%20EN%20BMC.pptx"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5075670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17 Imagen"/>
          <p:cNvPicPr/>
          <p:nvPr/>
        </p:nvPicPr>
        <p:blipFill>
          <a:blip r:embed="rId2" cstate="print"/>
          <a:srcRect t="4490"/>
          <a:stretch>
            <a:fillRect/>
          </a:stretch>
        </p:blipFill>
        <p:spPr bwMode="auto">
          <a:xfrm>
            <a:off x="654176" y="1109005"/>
            <a:ext cx="7737616" cy="2078831"/>
          </a:xfrm>
          <a:prstGeom prst="rect">
            <a:avLst/>
          </a:prstGeom>
          <a:noFill/>
          <a:ln w="9525">
            <a:noFill/>
            <a:miter lim="800000"/>
            <a:headEnd/>
            <a:tailEnd/>
          </a:ln>
        </p:spPr>
      </p:pic>
      <p:pic>
        <p:nvPicPr>
          <p:cNvPr id="20" name="19 Imagen"/>
          <p:cNvPicPr/>
          <p:nvPr/>
        </p:nvPicPr>
        <p:blipFill>
          <a:blip r:embed="rId3" cstate="print"/>
          <a:srcRect/>
          <a:stretch>
            <a:fillRect/>
          </a:stretch>
        </p:blipFill>
        <p:spPr bwMode="auto">
          <a:xfrm>
            <a:off x="419223" y="3316398"/>
            <a:ext cx="7824652" cy="1422554"/>
          </a:xfrm>
          <a:prstGeom prst="rect">
            <a:avLst/>
          </a:prstGeom>
          <a:noFill/>
          <a:ln w="9525">
            <a:noFill/>
            <a:miter lim="800000"/>
            <a:headEnd/>
            <a:tailEnd/>
          </a:ln>
        </p:spPr>
      </p:pic>
      <p:sp>
        <p:nvSpPr>
          <p:cNvPr id="43" name="Text Placeholder 4"/>
          <p:cNvSpPr>
            <a:spLocks noGrp="1"/>
          </p:cNvSpPr>
          <p:nvPr>
            <p:ph type="body" idx="28"/>
          </p:nvPr>
        </p:nvSpPr>
        <p:spPr>
          <a:xfrm>
            <a:off x="173620" y="178616"/>
            <a:ext cx="6912981" cy="338961"/>
          </a:xfrm>
        </p:spPr>
        <p:txBody>
          <a:bodyPr/>
          <a:lstStyle/>
          <a:p>
            <a:pPr algn="just"/>
            <a:r>
              <a:rPr lang="en-US" sz="2200" b="1" dirty="0">
                <a:solidFill>
                  <a:srgbClr val="044990"/>
                </a:solidFill>
                <a:latin typeface="+mn-lt"/>
              </a:rPr>
              <a:t>SISTEMA DE ADMINISTRACIÓN DE RIESGOS LA/FT  - </a:t>
            </a:r>
            <a:r>
              <a:rPr lang="es-ES" sz="2200" b="1" dirty="0">
                <a:solidFill>
                  <a:srgbClr val="044990"/>
                </a:solidFill>
                <a:latin typeface="+mn-lt"/>
              </a:rPr>
              <a:t>SARLAFT</a:t>
            </a:r>
            <a:r>
              <a:rPr lang="es-ES" sz="2400" b="1" dirty="0">
                <a:solidFill>
                  <a:srgbClr val="044990"/>
                </a:solidFill>
                <a:latin typeface="+mn-lt"/>
              </a:rPr>
              <a:t> </a:t>
            </a:r>
            <a:endParaRPr lang="en-US" sz="2400" b="1" dirty="0">
              <a:solidFill>
                <a:srgbClr val="044990"/>
              </a:solidFill>
              <a:latin typeface="+mn-lt"/>
            </a:endParaRPr>
          </a:p>
        </p:txBody>
      </p:sp>
      <p:sp>
        <p:nvSpPr>
          <p:cNvPr id="19" name="Rectángulo 18"/>
          <p:cNvSpPr/>
          <p:nvPr/>
        </p:nvSpPr>
        <p:spPr>
          <a:xfrm>
            <a:off x="173620" y="724217"/>
            <a:ext cx="8042333" cy="341632"/>
          </a:xfrm>
          <a:prstGeom prst="rect">
            <a:avLst/>
          </a:prstGeom>
        </p:spPr>
        <p:txBody>
          <a:bodyPr wrap="square">
            <a:spAutoFit/>
          </a:bodyPr>
          <a:lstStyle/>
          <a:p>
            <a:pPr algn="ctr" defTabSz="889000">
              <a:lnSpc>
                <a:spcPct val="90000"/>
              </a:lnSpc>
              <a:spcBef>
                <a:spcPct val="0"/>
              </a:spcBef>
              <a:spcAft>
                <a:spcPct val="35000"/>
              </a:spcAft>
            </a:pPr>
            <a:r>
              <a:rPr lang="es-CO" b="1" dirty="0">
                <a:solidFill>
                  <a:srgbClr val="00B050"/>
                </a:solidFill>
                <a:cs typeface="Calibri" pitchFamily="34" charset="0"/>
              </a:rPr>
              <a:t>MAPA DE RIESGO LA/FT</a:t>
            </a:r>
          </a:p>
        </p:txBody>
      </p:sp>
    </p:spTree>
    <p:extLst>
      <p:ext uri="{BB962C8B-B14F-4D97-AF65-F5344CB8AC3E}">
        <p14:creationId xmlns:p14="http://schemas.microsoft.com/office/powerpoint/2010/main" xmlns="" val="183932612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4 Marcador de texto"/>
          <p:cNvSpPr txBox="1">
            <a:spLocks/>
          </p:cNvSpPr>
          <p:nvPr/>
        </p:nvSpPr>
        <p:spPr>
          <a:xfrm>
            <a:off x="350614" y="679525"/>
            <a:ext cx="3175551" cy="392298"/>
          </a:xfrm>
          <a:prstGeom prst="rect">
            <a:avLst/>
          </a:prstGeom>
        </p:spPr>
        <p:txBody>
          <a:bodyPr vert="horz" lIns="0" tIns="0" rIns="0" bIns="0" rtlCol="0" anchor="ctr" anchorCtr="0">
            <a:noAutofit/>
          </a:bodyPr>
          <a:lstStyle/>
          <a:p>
            <a:pPr algn="ctr"/>
            <a:r>
              <a:rPr lang="es-CO" sz="2000" b="1" u="sng" dirty="0">
                <a:solidFill>
                  <a:srgbClr val="00B050"/>
                </a:solidFill>
                <a:cs typeface="Calibri" pitchFamily="34" charset="0"/>
              </a:rPr>
              <a:t>RIESGO DE MERCADO</a:t>
            </a:r>
          </a:p>
        </p:txBody>
      </p:sp>
      <p:graphicFrame>
        <p:nvGraphicFramePr>
          <p:cNvPr id="27" name="4 Diagrama"/>
          <p:cNvGraphicFramePr/>
          <p:nvPr>
            <p:extLst>
              <p:ext uri="{D42A27DB-BD31-4B8C-83A1-F6EECF244321}">
                <p14:modId xmlns:p14="http://schemas.microsoft.com/office/powerpoint/2010/main" xmlns="" val="147834764"/>
              </p:ext>
            </p:extLst>
          </p:nvPr>
        </p:nvGraphicFramePr>
        <p:xfrm>
          <a:off x="350613" y="1126690"/>
          <a:ext cx="8088002" cy="1702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10 CuadroTexto"/>
          <p:cNvSpPr txBox="1"/>
          <p:nvPr/>
        </p:nvSpPr>
        <p:spPr>
          <a:xfrm>
            <a:off x="282787" y="142006"/>
            <a:ext cx="7043187" cy="537519"/>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sz="2000" dirty="0">
                <a:solidFill>
                  <a:srgbClr val="044990"/>
                </a:solidFill>
                <a:latin typeface="+mn-lt"/>
              </a:rPr>
              <a:t>INFORME DE GESTIÓN SISTEMA DE ADMINISTRACIÓN DE RIESGOS FINANCIEROS </a:t>
            </a:r>
            <a:r>
              <a:rPr lang="es-CO" sz="2000" dirty="0" smtClean="0">
                <a:solidFill>
                  <a:srgbClr val="044990"/>
                </a:solidFill>
                <a:latin typeface="+mn-lt"/>
              </a:rPr>
              <a:t>– SARF - </a:t>
            </a:r>
            <a:r>
              <a:rPr lang="es-CO" sz="2000" dirty="0">
                <a:solidFill>
                  <a:srgbClr val="044990"/>
                </a:solidFill>
                <a:latin typeface="+mn-lt"/>
              </a:rPr>
              <a:t>Corte 30/08/2017</a:t>
            </a:r>
          </a:p>
        </p:txBody>
      </p:sp>
      <p:sp>
        <p:nvSpPr>
          <p:cNvPr id="29" name="4 Marcador de texto"/>
          <p:cNvSpPr txBox="1">
            <a:spLocks/>
          </p:cNvSpPr>
          <p:nvPr/>
        </p:nvSpPr>
        <p:spPr>
          <a:xfrm>
            <a:off x="0" y="2872290"/>
            <a:ext cx="5606716" cy="392298"/>
          </a:xfrm>
          <a:prstGeom prst="rect">
            <a:avLst/>
          </a:prstGeom>
        </p:spPr>
        <p:txBody>
          <a:bodyPr vert="horz" lIns="0" tIns="0" rIns="0" bIns="0" rtlCol="0" anchor="ctr" anchorCtr="0">
            <a:noAutofit/>
          </a:bodyPr>
          <a:lstStyle/>
          <a:p>
            <a:pPr algn="ctr"/>
            <a:r>
              <a:rPr lang="es-CO" sz="2000" b="1" u="sng" dirty="0">
                <a:solidFill>
                  <a:srgbClr val="00B050"/>
                </a:solidFill>
                <a:cs typeface="Calibri" pitchFamily="34" charset="0"/>
              </a:rPr>
              <a:t>RIESGO DE EMISOR Y CONTRAPARTE</a:t>
            </a:r>
          </a:p>
        </p:txBody>
      </p:sp>
      <p:graphicFrame>
        <p:nvGraphicFramePr>
          <p:cNvPr id="30" name="4 Diagrama"/>
          <p:cNvGraphicFramePr/>
          <p:nvPr>
            <p:extLst>
              <p:ext uri="{D42A27DB-BD31-4B8C-83A1-F6EECF244321}">
                <p14:modId xmlns:p14="http://schemas.microsoft.com/office/powerpoint/2010/main" xmlns="" val="958397701"/>
              </p:ext>
            </p:extLst>
          </p:nvPr>
        </p:nvGraphicFramePr>
        <p:xfrm>
          <a:off x="323318" y="3243341"/>
          <a:ext cx="8112771" cy="14344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649085784"/>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3199" y="188229"/>
            <a:ext cx="6971059" cy="707886"/>
          </a:xfrm>
          <a:prstGeom prst="rect">
            <a:avLst/>
          </a:prstGeom>
        </p:spPr>
        <p:txBody>
          <a:bodyPr wrap="square">
            <a:spAutoFit/>
          </a:bodyPr>
          <a:lstStyle/>
          <a:p>
            <a:pPr algn="just"/>
            <a:r>
              <a:rPr lang="es-CO" sz="2000" b="1" dirty="0">
                <a:solidFill>
                  <a:srgbClr val="044990"/>
                </a:solidFill>
              </a:rPr>
              <a:t>INFORME DE GESTIÓN SISTEMA DE ADMINISTRACIÓN DE RIESGOS FINANCIEROS </a:t>
            </a:r>
            <a:r>
              <a:rPr lang="es-CO" sz="2000" b="1" dirty="0" smtClean="0">
                <a:solidFill>
                  <a:srgbClr val="044990"/>
                </a:solidFill>
              </a:rPr>
              <a:t>– SARF – Corte 30/08/2017</a:t>
            </a:r>
            <a:endParaRPr lang="es-CO" sz="2000" b="1" dirty="0">
              <a:solidFill>
                <a:srgbClr val="044990"/>
              </a:solidFill>
            </a:endParaRPr>
          </a:p>
        </p:txBody>
      </p:sp>
      <p:sp>
        <p:nvSpPr>
          <p:cNvPr id="12" name="4 Marcador de texto"/>
          <p:cNvSpPr txBox="1">
            <a:spLocks/>
          </p:cNvSpPr>
          <p:nvPr/>
        </p:nvSpPr>
        <p:spPr>
          <a:xfrm>
            <a:off x="-232599" y="830960"/>
            <a:ext cx="3860376" cy="392298"/>
          </a:xfrm>
          <a:prstGeom prst="rect">
            <a:avLst/>
          </a:prstGeom>
        </p:spPr>
        <p:txBody>
          <a:bodyPr vert="horz" lIns="0" tIns="0" rIns="0" bIns="0" rtlCol="0" anchor="ctr" anchorCtr="0">
            <a:noAutofit/>
          </a:bodyPr>
          <a:lstStyle/>
          <a:p>
            <a:pPr algn="ctr"/>
            <a:r>
              <a:rPr lang="es-CO" sz="2000" b="1" u="sng" dirty="0">
                <a:solidFill>
                  <a:srgbClr val="00B050"/>
                </a:solidFill>
                <a:cs typeface="Calibri" pitchFamily="34" charset="0"/>
              </a:rPr>
              <a:t>RIESGO DE LIQUIDEZ</a:t>
            </a:r>
          </a:p>
        </p:txBody>
      </p:sp>
      <p:grpSp>
        <p:nvGrpSpPr>
          <p:cNvPr id="3" name="Grupo 15"/>
          <p:cNvGrpSpPr/>
          <p:nvPr/>
        </p:nvGrpSpPr>
        <p:grpSpPr>
          <a:xfrm>
            <a:off x="292610" y="1444600"/>
            <a:ext cx="7740682" cy="952200"/>
            <a:chOff x="0" y="101753"/>
            <a:chExt cx="3511460" cy="1684800"/>
          </a:xfrm>
        </p:grpSpPr>
        <p:sp>
          <p:nvSpPr>
            <p:cNvPr id="19" name="Rectángulo redondeado 18"/>
            <p:cNvSpPr/>
            <p:nvPr/>
          </p:nvSpPr>
          <p:spPr>
            <a:xfrm>
              <a:off x="0" y="101753"/>
              <a:ext cx="3511460" cy="1684800"/>
            </a:xfrm>
            <a:prstGeom prst="roundRect">
              <a:avLst/>
            </a:prstGeom>
            <a:ln>
              <a:solidFill>
                <a:srgbClr val="04499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Rectángulo 19"/>
            <p:cNvSpPr/>
            <p:nvPr/>
          </p:nvSpPr>
          <p:spPr>
            <a:xfrm>
              <a:off x="82245" y="183998"/>
              <a:ext cx="3346970" cy="1520310"/>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algn="just"/>
              <a:r>
                <a:rPr lang="es-MX" dirty="0">
                  <a:solidFill>
                    <a:srgbClr val="044990"/>
                  </a:solidFill>
                </a:rPr>
                <a:t>La Dirección de Riesgos </a:t>
              </a:r>
              <a:r>
                <a:rPr lang="es-MX" dirty="0" smtClean="0">
                  <a:solidFill>
                    <a:srgbClr val="094784"/>
                  </a:solidFill>
                </a:rPr>
                <a:t>verificó </a:t>
              </a:r>
              <a:r>
                <a:rPr lang="es-MX" dirty="0">
                  <a:solidFill>
                    <a:srgbClr val="094784"/>
                  </a:solidFill>
                </a:rPr>
                <a:t>que la entidad ha mantenido suficiencia de liquidez para dar cumplimiento a sus obligaciones generadas por la operativa mensual y en desarrollo de su actividad económica.</a:t>
              </a:r>
              <a:endParaRPr lang="es-CO" dirty="0" err="1">
                <a:solidFill>
                  <a:srgbClr val="094784"/>
                </a:solidFill>
              </a:endParaRPr>
            </a:p>
          </p:txBody>
        </p:sp>
      </p:grpSp>
      <p:graphicFrame>
        <p:nvGraphicFramePr>
          <p:cNvPr id="14" name="4 Diagrama"/>
          <p:cNvGraphicFramePr/>
          <p:nvPr>
            <p:extLst>
              <p:ext uri="{D42A27DB-BD31-4B8C-83A1-F6EECF244321}">
                <p14:modId xmlns:p14="http://schemas.microsoft.com/office/powerpoint/2010/main" xmlns="" val="790658625"/>
              </p:ext>
            </p:extLst>
          </p:nvPr>
        </p:nvGraphicFramePr>
        <p:xfrm>
          <a:off x="292609" y="3084105"/>
          <a:ext cx="7740682" cy="1637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4 Marcador de texto"/>
          <p:cNvSpPr txBox="1">
            <a:spLocks/>
          </p:cNvSpPr>
          <p:nvPr/>
        </p:nvSpPr>
        <p:spPr>
          <a:xfrm>
            <a:off x="139422" y="2535752"/>
            <a:ext cx="3860376" cy="392298"/>
          </a:xfrm>
          <a:prstGeom prst="rect">
            <a:avLst/>
          </a:prstGeom>
        </p:spPr>
        <p:txBody>
          <a:bodyPr vert="horz" lIns="0" tIns="0" rIns="0" bIns="0" rtlCol="0" anchor="ctr" anchorCtr="0">
            <a:noAutofit/>
          </a:bodyPr>
          <a:lstStyle/>
          <a:p>
            <a:pPr algn="ctr"/>
            <a:r>
              <a:rPr lang="es-CO" sz="2000" b="1" u="sng" dirty="0">
                <a:solidFill>
                  <a:srgbClr val="00B050"/>
                </a:solidFill>
                <a:cs typeface="Calibri" pitchFamily="34" charset="0"/>
              </a:rPr>
              <a:t>RIESGO TASA DE CAMBIO </a:t>
            </a:r>
          </a:p>
        </p:txBody>
      </p:sp>
    </p:spTree>
    <p:extLst>
      <p:ext uri="{BB962C8B-B14F-4D97-AF65-F5344CB8AC3E}">
        <p14:creationId xmlns:p14="http://schemas.microsoft.com/office/powerpoint/2010/main" xmlns="" val="289495520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4"/>
          <p:cNvSpPr>
            <a:spLocks noGrp="1"/>
          </p:cNvSpPr>
          <p:nvPr>
            <p:ph type="body" idx="28"/>
          </p:nvPr>
        </p:nvSpPr>
        <p:spPr>
          <a:xfrm>
            <a:off x="235379" y="154268"/>
            <a:ext cx="7037915" cy="254221"/>
          </a:xfrm>
        </p:spPr>
        <p:txBody>
          <a:bodyPr/>
          <a:lstStyle/>
          <a:p>
            <a:pPr>
              <a:lnSpc>
                <a:spcPct val="120000"/>
              </a:lnSpc>
              <a:spcBef>
                <a:spcPts val="600"/>
              </a:spcBef>
              <a:spcAft>
                <a:spcPts val="1200"/>
              </a:spcAft>
              <a:buFont typeface="Arial" panose="020B0604020202020204" pitchFamily="34" charset="0"/>
              <a:buChar char="​"/>
              <a:defRPr/>
            </a:pPr>
            <a:r>
              <a:rPr lang="en-US" sz="2200" b="1" dirty="0">
                <a:solidFill>
                  <a:srgbClr val="044990"/>
                </a:solidFill>
                <a:latin typeface="+mn-lt"/>
              </a:rPr>
              <a:t>Sistema de Administration de Riesgos </a:t>
            </a:r>
            <a:r>
              <a:rPr lang="en-US" sz="2200" b="1" dirty="0" smtClean="0">
                <a:solidFill>
                  <a:srgbClr val="044990"/>
                </a:solidFill>
                <a:latin typeface="+mn-lt"/>
              </a:rPr>
              <a:t>del Sistema C&amp;L, Garantías – SARG </a:t>
            </a:r>
            <a:endParaRPr lang="en-US" sz="2200" b="1" dirty="0">
              <a:solidFill>
                <a:srgbClr val="044990"/>
              </a:solidFill>
              <a:latin typeface="+mn-lt"/>
            </a:endParaRPr>
          </a:p>
        </p:txBody>
      </p:sp>
      <p:sp>
        <p:nvSpPr>
          <p:cNvPr id="15" name="4 Marcador de texto"/>
          <p:cNvSpPr txBox="1">
            <a:spLocks/>
          </p:cNvSpPr>
          <p:nvPr/>
        </p:nvSpPr>
        <p:spPr>
          <a:xfrm>
            <a:off x="308223" y="726589"/>
            <a:ext cx="8476325" cy="392298"/>
          </a:xfrm>
          <a:prstGeom prst="rect">
            <a:avLst/>
          </a:prstGeom>
        </p:spPr>
        <p:txBody>
          <a:bodyPr vert="horz" lIns="0" tIns="0" rIns="0" bIns="0" rtlCol="0" anchor="ctr" anchorCtr="0">
            <a:noAutofit/>
          </a:bodyPr>
          <a:lstStyle/>
          <a:p>
            <a:pPr algn="ctr"/>
            <a:r>
              <a:rPr lang="es-CO" b="1" u="sng" dirty="0" smtClean="0">
                <a:solidFill>
                  <a:srgbClr val="00B050"/>
                </a:solidFill>
                <a:cs typeface="Calibri" pitchFamily="34" charset="0"/>
              </a:rPr>
              <a:t>ANÁLISIS DE SUBYACENTES</a:t>
            </a:r>
            <a:endParaRPr lang="es-CO" b="1" u="sng" dirty="0">
              <a:solidFill>
                <a:srgbClr val="00B050"/>
              </a:solidFill>
              <a:cs typeface="Calibri"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xmlns="" val="2620082662"/>
              </p:ext>
            </p:extLst>
          </p:nvPr>
        </p:nvGraphicFramePr>
        <p:xfrm>
          <a:off x="436729" y="1228297"/>
          <a:ext cx="8175008" cy="3453384"/>
        </p:xfrm>
        <a:graphic>
          <a:graphicData uri="http://schemas.openxmlformats.org/drawingml/2006/table">
            <a:tbl>
              <a:tblPr firstRow="1" bandRow="1"/>
              <a:tblGrid>
                <a:gridCol w="1942730"/>
                <a:gridCol w="1717743"/>
                <a:gridCol w="2311069"/>
                <a:gridCol w="2203466"/>
              </a:tblGrid>
              <a:tr h="413831">
                <a:tc>
                  <a:txBody>
                    <a:bodyPr/>
                    <a:lstStyle/>
                    <a:p>
                      <a:pPr algn="ctr">
                        <a:spcAft>
                          <a:spcPts val="0"/>
                        </a:spcAft>
                      </a:pPr>
                      <a:r>
                        <a:rPr lang="es-CO"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Producto Respalda Operaciones REPO</a:t>
                      </a:r>
                      <a:endParaRPr lang="es-CO"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spcAft>
                          <a:spcPts val="0"/>
                        </a:spcAft>
                      </a:pPr>
                      <a:r>
                        <a:rPr lang="es-CO" sz="12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Haircut</a:t>
                      </a:r>
                      <a:r>
                        <a:rPr lang="es-CO"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Anterior</a:t>
                      </a:r>
                      <a:endParaRPr lang="es-CO"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spcAft>
                          <a:spcPts val="0"/>
                        </a:spcAft>
                      </a:pPr>
                      <a:r>
                        <a:rPr lang="es-CO" sz="12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Haircut</a:t>
                      </a:r>
                      <a:r>
                        <a:rPr lang="es-CO"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Aprobado por el Comité</a:t>
                      </a:r>
                      <a:endParaRPr lang="es-CO"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spcAft>
                          <a:spcPts val="0"/>
                        </a:spcAft>
                      </a:pPr>
                      <a:r>
                        <a:rPr lang="es-CO"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Cupo aprobado por el Comité</a:t>
                      </a:r>
                      <a:endParaRPr lang="es-CO"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r>
              <a:tr h="280329">
                <a:tc>
                  <a:txBody>
                    <a:bodyPr/>
                    <a:lstStyle/>
                    <a:p>
                      <a:pPr algn="just">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Arroz Blanco</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20.5%</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20.5%</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Sin Cupo</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r h="392272">
                <a:tc>
                  <a:txBody>
                    <a:bodyPr/>
                    <a:lstStyle/>
                    <a:p>
                      <a:pPr algn="just">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Fibra de Algodón</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21.5%.</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21.5%.</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Sin Cupo</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r h="280329">
                <a:tc>
                  <a:txBody>
                    <a:bodyPr/>
                    <a:lstStyle/>
                    <a:p>
                      <a:pPr algn="just">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Frijol Soya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20.3%</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24.6%.</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Sin Cupo</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r h="280329">
                <a:tc>
                  <a:txBody>
                    <a:bodyPr/>
                    <a:lstStyle/>
                    <a:p>
                      <a:pPr algn="just">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Maíz Blanco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19,5%</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20.0%.</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Sin Cupo</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r h="461092">
                <a:tc>
                  <a:txBody>
                    <a:bodyPr/>
                    <a:lstStyle/>
                    <a:p>
                      <a:pPr algn="just">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Aceite Crudo de Palma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24,5%</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21.1%.</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Sin Cupo</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r h="392272">
                <a:tc>
                  <a:txBody>
                    <a:bodyPr/>
                    <a:lstStyle/>
                    <a:p>
                      <a:pPr algn="just">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Café Pergamino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21.5%.</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21.5%.</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Sin Cupo</a:t>
                      </a: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r h="280329">
                <a:tc>
                  <a:txBody>
                    <a:bodyPr/>
                    <a:lstStyle/>
                    <a:p>
                      <a:pPr>
                        <a:spcAft>
                          <a:spcPts val="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Café Excelso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20.5%</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24,00%</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Sin cupo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r h="280329">
                <a:tc>
                  <a:txBody>
                    <a:bodyPr/>
                    <a:lstStyle/>
                    <a:p>
                      <a:pPr>
                        <a:spcAft>
                          <a:spcPts val="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Café Pasilla</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20,5%</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22,5%</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 cupo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r h="392272">
                <a:tc>
                  <a:txBody>
                    <a:bodyPr/>
                    <a:lstStyle/>
                    <a:p>
                      <a:pPr>
                        <a:spcAft>
                          <a:spcPts val="0"/>
                        </a:spcAft>
                      </a:pPr>
                      <a:r>
                        <a:rPr lang="es-E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Coque Metalúrgico</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24,00%</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30,00%</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c>
                  <a:txBody>
                    <a:bodyPr/>
                    <a:lstStyle/>
                    <a:p>
                      <a:pPr algn="ctr">
                        <a:spcAft>
                          <a:spcPts val="0"/>
                        </a:spcAft>
                      </a:pPr>
                      <a:r>
                        <a:rPr lang="es-CO"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 cupo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104" marR="46104" marT="17289" marB="17289"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52648061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 Placeholder 45"/>
          <p:cNvSpPr>
            <a:spLocks noGrp="1"/>
          </p:cNvSpPr>
          <p:nvPr>
            <p:ph type="body" sz="quarter" idx="4294967295"/>
          </p:nvPr>
        </p:nvSpPr>
        <p:spPr>
          <a:xfrm>
            <a:off x="883593" y="739568"/>
            <a:ext cx="6915624" cy="345430"/>
          </a:xfrm>
          <a:prstGeom prst="rect">
            <a:avLst/>
          </a:prstGeom>
        </p:spPr>
        <p:txBody>
          <a:bodyPr/>
          <a:lstStyle/>
          <a:p>
            <a:pPr algn="ctr">
              <a:buNone/>
            </a:pPr>
            <a:r>
              <a:rPr lang="es-CO" sz="3200" b="1" dirty="0" smtClean="0">
                <a:solidFill>
                  <a:srgbClr val="044990"/>
                </a:solidFill>
              </a:rPr>
              <a:t>CONCLUSIÓN</a:t>
            </a:r>
            <a:endParaRPr lang="es-CO" sz="3200" dirty="0">
              <a:solidFill>
                <a:srgbClr val="044990"/>
              </a:solidFill>
            </a:endParaRPr>
          </a:p>
        </p:txBody>
      </p:sp>
      <p:sp>
        <p:nvSpPr>
          <p:cNvPr id="23" name="22 CuadroTexto"/>
          <p:cNvSpPr txBox="1"/>
          <p:nvPr/>
        </p:nvSpPr>
        <p:spPr>
          <a:xfrm>
            <a:off x="665229" y="1658366"/>
            <a:ext cx="7863048" cy="1938992"/>
          </a:xfrm>
          <a:prstGeom prst="rect">
            <a:avLst/>
          </a:prstGeom>
          <a:noFill/>
        </p:spPr>
        <p:txBody>
          <a:bodyPr wrap="square" lIns="0" tIns="0" rIns="0" bIns="0" rtlCol="0">
            <a:spAutoFit/>
          </a:bodyPr>
          <a:lstStyle/>
          <a:p>
            <a:pPr marL="285750" indent="-285750" algn="just">
              <a:buClr>
                <a:srgbClr val="00B050"/>
              </a:buClr>
              <a:buFont typeface="Wingdings" panose="05000000000000000000" pitchFamily="2" charset="2"/>
              <a:buChar char="q"/>
            </a:pPr>
            <a:r>
              <a:rPr lang="es-MX" dirty="0">
                <a:solidFill>
                  <a:srgbClr val="044990"/>
                </a:solidFill>
              </a:rPr>
              <a:t>De acuerdo a los resultados reflejados en cada uno de los Sistemas, se observa que la calificación del riesgo residual se encuentra dentro de los niveles aceptados por la Bolsa. Así mismo y conforme a las actividades </a:t>
            </a:r>
            <a:r>
              <a:rPr lang="es-MX" dirty="0" smtClean="0">
                <a:solidFill>
                  <a:srgbClr val="044990"/>
                </a:solidFill>
              </a:rPr>
              <a:t>descritas, </a:t>
            </a:r>
            <a:r>
              <a:rPr lang="es-MX" dirty="0">
                <a:solidFill>
                  <a:srgbClr val="044990"/>
                </a:solidFill>
              </a:rPr>
              <a:t>la gestión en la implementación y administración de los Riesgos de </a:t>
            </a:r>
            <a:r>
              <a:rPr lang="es-MX" dirty="0" smtClean="0">
                <a:solidFill>
                  <a:srgbClr val="044990"/>
                </a:solidFill>
              </a:rPr>
              <a:t>Gestión y Financieros fue </a:t>
            </a:r>
            <a:r>
              <a:rPr lang="es-MX" dirty="0">
                <a:solidFill>
                  <a:srgbClr val="044990"/>
                </a:solidFill>
              </a:rPr>
              <a:t>satisfactoria, sin perjuicio de lo cual, se continuará desarrollando planes de trabajo con el fin de consolidar la gestión a nivel </a:t>
            </a:r>
            <a:r>
              <a:rPr lang="es-MX" dirty="0" smtClean="0">
                <a:solidFill>
                  <a:srgbClr val="044990"/>
                </a:solidFill>
              </a:rPr>
              <a:t>institucional.</a:t>
            </a:r>
            <a:endParaRPr lang="es-CO" dirty="0" smtClean="0">
              <a:solidFill>
                <a:srgbClr val="044990"/>
              </a:solidFill>
              <a:latin typeface="+mj-lt"/>
              <a:cs typeface="Calibri" pitchFamily="34" charset="0"/>
            </a:endParaRPr>
          </a:p>
        </p:txBody>
      </p:sp>
    </p:spTree>
    <p:extLst>
      <p:ext uri="{BB962C8B-B14F-4D97-AF65-F5344CB8AC3E}">
        <p14:creationId xmlns:p14="http://schemas.microsoft.com/office/powerpoint/2010/main" xmlns="" val="47117185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4755" y="1660124"/>
            <a:ext cx="7781756" cy="1483122"/>
          </a:xfrm>
        </p:spPr>
        <p:txBody>
          <a:bodyPr/>
          <a:lstStyle/>
          <a:p>
            <a:r>
              <a:rPr lang="es-CO" sz="3600" b="1" dirty="0" smtClean="0"/>
              <a:t>6.	Informe de E&amp;Y S.A.S </a:t>
            </a:r>
            <a:br>
              <a:rPr lang="es-CO" sz="3600" b="1" dirty="0" smtClean="0"/>
            </a:br>
            <a:r>
              <a:rPr lang="es-CO" sz="3600" b="1" dirty="0" smtClean="0"/>
              <a:t>	Auditoría del Gestor del 	Mercado 	del Gas </a:t>
            </a:r>
            <a:br>
              <a:rPr lang="es-CO" sz="3600" b="1" dirty="0" smtClean="0"/>
            </a:br>
            <a:endParaRPr lang="es-CO" sz="3600" b="1"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cstate="print"/>
          <a:srcRect/>
          <a:stretch>
            <a:fillRect/>
          </a:stretch>
        </p:blipFill>
        <p:spPr bwMode="auto">
          <a:xfrm>
            <a:off x="0" y="0"/>
            <a:ext cx="9677400" cy="5534025"/>
          </a:xfrm>
          <a:prstGeom prst="rect">
            <a:avLst/>
          </a:prstGeom>
          <a:noFill/>
          <a:ln w="9525">
            <a:noFill/>
            <a:miter lim="800000"/>
            <a:headEnd/>
            <a:tailEnd/>
          </a:ln>
        </p:spPr>
      </p:pic>
    </p:spTree>
    <p:extLst>
      <p:ext uri="{BB962C8B-B14F-4D97-AF65-F5344CB8AC3E}">
        <p14:creationId xmlns:p14="http://schemas.microsoft.com/office/powerpoint/2010/main" xmlns="" val="47117185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1" y="-1"/>
            <a:ext cx="8793125" cy="4827181"/>
          </a:xfrm>
          <a:prstGeom prst="rect">
            <a:avLst/>
          </a:prstGeom>
          <a:noFill/>
          <a:ln w="9525">
            <a:noFill/>
            <a:miter lim="800000"/>
            <a:headEnd/>
            <a:tailEnd/>
          </a:ln>
        </p:spPr>
      </p:pic>
    </p:spTree>
    <p:extLst>
      <p:ext uri="{BB962C8B-B14F-4D97-AF65-F5344CB8AC3E}">
        <p14:creationId xmlns:p14="http://schemas.microsoft.com/office/powerpoint/2010/main" xmlns="" val="47117185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cstate="print"/>
          <a:srcRect/>
          <a:stretch>
            <a:fillRect/>
          </a:stretch>
        </p:blipFill>
        <p:spPr bwMode="auto">
          <a:xfrm>
            <a:off x="0" y="0"/>
            <a:ext cx="9144000" cy="5007935"/>
          </a:xfrm>
          <a:prstGeom prst="rect">
            <a:avLst/>
          </a:prstGeom>
          <a:noFill/>
          <a:ln w="9525">
            <a:noFill/>
            <a:miter lim="800000"/>
            <a:headEnd/>
            <a:tailEnd/>
          </a:ln>
        </p:spPr>
      </p:pic>
    </p:spTree>
    <p:extLst>
      <p:ext uri="{BB962C8B-B14F-4D97-AF65-F5344CB8AC3E}">
        <p14:creationId xmlns:p14="http://schemas.microsoft.com/office/powerpoint/2010/main" xmlns="" val="47117185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spTree>
    <p:extLst>
      <p:ext uri="{BB962C8B-B14F-4D97-AF65-F5344CB8AC3E}">
        <p14:creationId xmlns:p14="http://schemas.microsoft.com/office/powerpoint/2010/main" xmlns="" val="47117185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76392" y="1428759"/>
            <a:ext cx="7781756" cy="1668947"/>
          </a:xfrm>
        </p:spPr>
        <p:txBody>
          <a:bodyPr/>
          <a:lstStyle/>
          <a:p>
            <a:pPr lvl="0" eaLnBrk="0" fontAlgn="base" hangingPunct="0">
              <a:lnSpc>
                <a:spcPct val="100000"/>
              </a:lnSpc>
              <a:spcAft>
                <a:spcPct val="0"/>
              </a:spcAft>
            </a:pPr>
            <a:r>
              <a:rPr lang="es-CO" sz="3600" dirty="0" smtClean="0"/>
              <a:t>COMITÉ DE AUDITORÍA</a:t>
            </a:r>
            <a:br>
              <a:rPr lang="es-CO" sz="3600" dirty="0" smtClean="0"/>
            </a:br>
            <a:r>
              <a:rPr lang="es-CO" sz="3600" dirty="0" smtClean="0"/>
              <a:t>Sesión Ordinaria Trimestral</a:t>
            </a:r>
            <a:br>
              <a:rPr lang="es-CO" sz="3600" dirty="0" smtClean="0"/>
            </a:br>
            <a:r>
              <a:rPr lang="es-CO" sz="3600" dirty="0" smtClean="0"/>
              <a:t>Noviembre 8</a:t>
            </a:r>
            <a:r>
              <a:rPr lang="es-CO" sz="3600" dirty="0" smtClean="0">
                <a:solidFill>
                  <a:srgbClr val="FF0000"/>
                </a:solidFill>
              </a:rPr>
              <a:t> </a:t>
            </a:r>
            <a:r>
              <a:rPr lang="es-CO" sz="3600" dirty="0" smtClean="0"/>
              <a:t>de 2017</a:t>
            </a:r>
          </a:p>
        </p:txBody>
      </p:sp>
    </p:spTree>
    <p:extLst>
      <p:ext uri="{BB962C8B-B14F-4D97-AF65-F5344CB8AC3E}">
        <p14:creationId xmlns:p14="http://schemas.microsoft.com/office/powerpoint/2010/main" xmlns="" val="147600350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a:stretch>
            <a:fillRect/>
          </a:stretch>
        </p:blipFill>
        <p:spPr bwMode="auto">
          <a:xfrm>
            <a:off x="0" y="1"/>
            <a:ext cx="9144000" cy="5143500"/>
          </a:xfrm>
          <a:prstGeom prst="rect">
            <a:avLst/>
          </a:prstGeom>
          <a:noFill/>
          <a:ln w="9525">
            <a:noFill/>
            <a:miter lim="800000"/>
            <a:headEnd/>
            <a:tailEnd/>
          </a:ln>
        </p:spPr>
      </p:pic>
    </p:spTree>
    <p:extLst>
      <p:ext uri="{BB962C8B-B14F-4D97-AF65-F5344CB8AC3E}">
        <p14:creationId xmlns:p14="http://schemas.microsoft.com/office/powerpoint/2010/main" xmlns="" val="47117185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1" y="1"/>
            <a:ext cx="9494874" cy="5143499"/>
          </a:xfrm>
          <a:prstGeom prst="rect">
            <a:avLst/>
          </a:prstGeom>
          <a:noFill/>
          <a:ln w="9525">
            <a:noFill/>
            <a:miter lim="800000"/>
            <a:headEnd/>
            <a:tailEnd/>
          </a:ln>
        </p:spPr>
      </p:pic>
    </p:spTree>
    <p:extLst>
      <p:ext uri="{BB962C8B-B14F-4D97-AF65-F5344CB8AC3E}">
        <p14:creationId xmlns:p14="http://schemas.microsoft.com/office/powerpoint/2010/main" xmlns="" val="47117185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600" b="1" dirty="0" smtClean="0"/>
              <a:t>7.	Informe trimestral de gestión 	de la Auditoría Interna</a:t>
            </a:r>
            <a:endParaRPr lang="es-CO" sz="3600" b="1"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600" b="1" dirty="0" smtClean="0"/>
              <a:t>7.1.	</a:t>
            </a:r>
            <a:r>
              <a:rPr lang="es-CO" sz="3600" dirty="0" smtClean="0"/>
              <a:t>Auditorías realizadas al corte</a:t>
            </a:r>
            <a:br>
              <a:rPr lang="es-CO" sz="3600" dirty="0" smtClean="0"/>
            </a:br>
            <a:r>
              <a:rPr lang="es-CO" sz="3600" dirty="0" smtClean="0"/>
              <a:t>	del 31 de octubre de 2017</a:t>
            </a:r>
            <a:endParaRPr lang="es-CO" sz="36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456024" y="932152"/>
          <a:ext cx="7918242" cy="3944399"/>
        </p:xfrm>
        <a:graphic>
          <a:graphicData uri="http://schemas.openxmlformats.org/drawingml/2006/table">
            <a:tbl>
              <a:tblPr>
                <a:tableStyleId>{1FECB4D8-DB02-4DC6-A0A2-4F2EBAE1DC90}</a:tableStyleId>
              </a:tblPr>
              <a:tblGrid>
                <a:gridCol w="1985694"/>
                <a:gridCol w="2366509"/>
                <a:gridCol w="916741"/>
                <a:gridCol w="851341"/>
                <a:gridCol w="924843"/>
                <a:gridCol w="873114"/>
              </a:tblGrid>
              <a:tr h="7211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200" baseline="0" dirty="0" smtClean="0">
                          <a:solidFill>
                            <a:schemeClr val="bg1"/>
                          </a:solidFill>
                          <a:latin typeface="Calibri" pitchFamily="34" charset="0"/>
                        </a:rPr>
                        <a:t>PROCESO / S</a:t>
                      </a:r>
                      <a:r>
                        <a:rPr lang="es-CO" sz="1200" kern="1200" dirty="0" smtClean="0">
                          <a:solidFill>
                            <a:schemeClr val="bg1"/>
                          </a:solidFill>
                          <a:latin typeface="Calibri" pitchFamily="34" charset="0"/>
                        </a:rPr>
                        <a:t>UBPROCESOS</a:t>
                      </a:r>
                      <a:endParaRPr lang="es-CO" sz="1200" b="1" kern="1200" dirty="0" smtClean="0">
                        <a:solidFill>
                          <a:schemeClr val="bg1"/>
                        </a:solidFill>
                        <a:latin typeface="Calibri" pitchFamily="34" charset="0"/>
                        <a:ea typeface="+mn-ea"/>
                        <a:cs typeface="+mn-cs"/>
                      </a:endParaRPr>
                    </a:p>
                  </a:txBody>
                  <a:tcPr marL="30967" marR="30967" marT="0" marB="0" anchor="ctr">
                    <a:lnR w="12700" cap="flat" cmpd="sng" algn="ctr">
                      <a:solidFill>
                        <a:schemeClr val="tx1"/>
                      </a:solidFill>
                      <a:prstDash val="solid"/>
                      <a:round/>
                      <a:headEnd type="none" w="med" len="med"/>
                      <a:tailEnd type="none" w="med" len="med"/>
                    </a:ln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200" kern="1200" baseline="0" dirty="0" smtClean="0">
                          <a:solidFill>
                            <a:schemeClr val="bg1"/>
                          </a:solidFill>
                          <a:latin typeface="Calibri" pitchFamily="34" charset="0"/>
                        </a:rPr>
                        <a:t>RESPONSABLE</a:t>
                      </a:r>
                      <a:endParaRPr lang="es-CO" sz="1200" b="1" kern="1200" dirty="0" smtClean="0">
                        <a:solidFill>
                          <a:schemeClr val="bg1"/>
                        </a:solidFill>
                        <a:latin typeface="Calibri" pitchFamily="34" charset="0"/>
                        <a:ea typeface="+mn-ea"/>
                        <a:cs typeface="+mn-cs"/>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70C0"/>
                    </a:solidFill>
                  </a:tcPr>
                </a:tc>
                <a:tc>
                  <a:txBody>
                    <a:bodyPr/>
                    <a:lstStyle/>
                    <a:p>
                      <a:pPr algn="ctr">
                        <a:spcAft>
                          <a:spcPts val="0"/>
                        </a:spcAft>
                      </a:pPr>
                      <a:r>
                        <a:rPr lang="es-CO" sz="1200" dirty="0" smtClean="0">
                          <a:solidFill>
                            <a:schemeClr val="bg1"/>
                          </a:solidFill>
                          <a:latin typeface="Calibri" pitchFamily="34" charset="0"/>
                        </a:rPr>
                        <a:t>TEMAS</a:t>
                      </a:r>
                    </a:p>
                    <a:p>
                      <a:pPr algn="ctr">
                        <a:spcAft>
                          <a:spcPts val="0"/>
                        </a:spcAft>
                      </a:pPr>
                      <a:r>
                        <a:rPr lang="es-CO" sz="1200" dirty="0" smtClean="0">
                          <a:solidFill>
                            <a:schemeClr val="bg1"/>
                          </a:solidFill>
                          <a:latin typeface="Calibri" pitchFamily="34" charset="0"/>
                        </a:rPr>
                        <a:t> EVALUADOS</a:t>
                      </a:r>
                      <a:endParaRPr lang="es-CO" sz="1200" b="1" dirty="0" smtClean="0">
                        <a:solidFill>
                          <a:schemeClr val="bg1"/>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70C0"/>
                    </a:solidFill>
                  </a:tcPr>
                </a:tc>
                <a:tc>
                  <a:txBody>
                    <a:bodyPr/>
                    <a:lstStyle/>
                    <a:p>
                      <a:pPr algn="ctr">
                        <a:spcAft>
                          <a:spcPts val="0"/>
                        </a:spcAft>
                      </a:pPr>
                      <a:endParaRPr lang="es-CO" sz="1050" b="1" dirty="0" smtClean="0">
                        <a:solidFill>
                          <a:schemeClr val="tx1">
                            <a:lumMod val="95000"/>
                            <a:lumOff val="5000"/>
                          </a:schemeClr>
                        </a:solidFill>
                        <a:latin typeface="+mn-lt"/>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70C0"/>
                    </a:solidFill>
                  </a:tcPr>
                </a:tc>
                <a:tc>
                  <a:txBody>
                    <a:bodyPr/>
                    <a:lstStyle/>
                    <a:p>
                      <a:pPr algn="ctr">
                        <a:spcAft>
                          <a:spcPts val="0"/>
                        </a:spcAft>
                      </a:pPr>
                      <a:endParaRPr lang="es-CO" sz="1050" b="1" dirty="0">
                        <a:solidFill>
                          <a:schemeClr val="tx1">
                            <a:lumMod val="95000"/>
                            <a:lumOff val="5000"/>
                          </a:schemeClr>
                        </a:solidFill>
                        <a:latin typeface="+mn-lt"/>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70C0"/>
                    </a:solidFill>
                  </a:tcPr>
                </a:tc>
                <a:tc>
                  <a:txBody>
                    <a:bodyPr/>
                    <a:lstStyle/>
                    <a:p>
                      <a:pPr algn="ctr">
                        <a:spcAft>
                          <a:spcPts val="0"/>
                        </a:spcAft>
                      </a:pPr>
                      <a:endParaRPr lang="es-CO" sz="1050" b="1" dirty="0">
                        <a:solidFill>
                          <a:schemeClr val="tx1">
                            <a:lumMod val="95000"/>
                            <a:lumOff val="5000"/>
                          </a:schemeClr>
                        </a:solidFill>
                        <a:latin typeface="+mn-lt"/>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70C0"/>
                    </a:solidFill>
                  </a:tcPr>
                </a:tc>
              </a:tr>
              <a:tr h="743675">
                <a:tc>
                  <a:txBody>
                    <a:bodyPr/>
                    <a:lstStyle/>
                    <a:p>
                      <a:pPr algn="l"/>
                      <a:r>
                        <a:rPr lang="es-CO" sz="1200" kern="1200" baseline="0" dirty="0" smtClean="0">
                          <a:solidFill>
                            <a:srgbClr val="002060"/>
                          </a:solidFill>
                          <a:latin typeface="Calibri" pitchFamily="34" charset="0"/>
                        </a:rPr>
                        <a:t>GESTIÓN HUMANA /LIQUIDACIÓN NÓMINA Y SEGURIDAD SOCIAL</a:t>
                      </a:r>
                      <a:endParaRPr lang="es-CO" sz="1200" b="1" kern="1200" baseline="0" dirty="0" smtClean="0">
                        <a:solidFill>
                          <a:srgbClr val="002060"/>
                        </a:solidFill>
                        <a:latin typeface="Calibri" pitchFamily="34" charset="0"/>
                        <a:ea typeface="+mn-ea"/>
                        <a:cs typeface="+mn-cs"/>
                      </a:endParaRPr>
                    </a:p>
                  </a:txBody>
                  <a:tcPr marL="137160" marR="137160" marT="102870" marB="102870" anchor="ctr">
                    <a:lnR w="12700" cap="flat" cmpd="sng" algn="ctr">
                      <a:solidFill>
                        <a:schemeClr val="tx1"/>
                      </a:solidFill>
                      <a:prstDash val="solid"/>
                      <a:round/>
                      <a:headEnd type="none" w="med" len="med"/>
                      <a:tailEnd type="none" w="med" len="med"/>
                    </a:lnR>
                  </a:tcPr>
                </a:tc>
                <a:tc>
                  <a:txBody>
                    <a:bodyPr/>
                    <a:lstStyle/>
                    <a:p>
                      <a:pPr algn="l"/>
                      <a:r>
                        <a:rPr lang="es-CO" sz="1200" kern="1200" baseline="0" dirty="0" smtClean="0">
                          <a:solidFill>
                            <a:srgbClr val="002060"/>
                          </a:solidFill>
                          <a:latin typeface="Calibri" pitchFamily="34" charset="0"/>
                        </a:rPr>
                        <a:t>VP FINANCIERA Y ADMVA. </a:t>
                      </a:r>
                    </a:p>
                    <a:p>
                      <a:pPr algn="l"/>
                      <a:r>
                        <a:rPr lang="es-CO" sz="1200" kern="1200" baseline="0" dirty="0" smtClean="0">
                          <a:solidFill>
                            <a:srgbClr val="002060"/>
                          </a:solidFill>
                          <a:latin typeface="Calibri" pitchFamily="34" charset="0"/>
                        </a:rPr>
                        <a:t>/VP EJECUTIVA - DIRECCIÓN GESTIÓN HUMANA</a:t>
                      </a:r>
                      <a:endParaRPr lang="es-CO" sz="1200" b="1" kern="1200" baseline="0" dirty="0" smtClean="0">
                        <a:solidFill>
                          <a:srgbClr val="002060"/>
                        </a:solidFill>
                        <a:latin typeface="Calibri" pitchFamily="34" charset="0"/>
                        <a:ea typeface="+mn-ea"/>
                        <a:cs typeface="+mn-cs"/>
                      </a:endParaRPr>
                    </a:p>
                  </a:txBody>
                  <a:tcPr marL="137160" marR="137160" marT="102870" marB="1028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38</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12</a:t>
                      </a:r>
                      <a:endParaRPr lang="es-CO" sz="1200" b="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7</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19</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tcPr>
                </a:tc>
              </a:tr>
              <a:tr h="743675">
                <a:tc>
                  <a:txBody>
                    <a:bodyPr/>
                    <a:lstStyle/>
                    <a:p>
                      <a:pPr algn="l" fontAlgn="ctr"/>
                      <a:r>
                        <a:rPr lang="es-CO" sz="1200" kern="1200" baseline="0" dirty="0" smtClean="0">
                          <a:solidFill>
                            <a:srgbClr val="002060"/>
                          </a:solidFill>
                          <a:latin typeface="Calibri" pitchFamily="34" charset="0"/>
                        </a:rPr>
                        <a:t>APOYO JURÍDICO / CONTRATACIÓN (CTOS Y OORDENES DE PEDIDO</a:t>
                      </a:r>
                      <a:endParaRPr lang="es-CO" sz="1200" b="1" kern="1200" baseline="0" dirty="0">
                        <a:solidFill>
                          <a:srgbClr val="002060"/>
                        </a:solidFill>
                        <a:latin typeface="Calibri" pitchFamily="34" charset="0"/>
                        <a:ea typeface="+mn-ea"/>
                        <a:cs typeface="+mn-cs"/>
                      </a:endParaRPr>
                    </a:p>
                  </a:txBody>
                  <a:tcPr marL="137160" marR="137160" marT="102870" marB="102870" anchor="ctr">
                    <a:lnR w="12700" cap="flat" cmpd="sng" algn="ctr">
                      <a:solidFill>
                        <a:schemeClr val="tx1"/>
                      </a:solidFill>
                      <a:prstDash val="solid"/>
                      <a:round/>
                      <a:headEnd type="none" w="med" len="med"/>
                      <a:tailEnd type="none" w="med" len="med"/>
                    </a:lnR>
                  </a:tcPr>
                </a:tc>
                <a:tc>
                  <a:txBody>
                    <a:bodyPr/>
                    <a:lstStyle/>
                    <a:p>
                      <a:pPr algn="l"/>
                      <a:r>
                        <a:rPr lang="es-CO" sz="1200" kern="1200" baseline="0" dirty="0" smtClean="0">
                          <a:solidFill>
                            <a:srgbClr val="002060"/>
                          </a:solidFill>
                          <a:latin typeface="Calibri" pitchFamily="34" charset="0"/>
                        </a:rPr>
                        <a:t>VP FINANCIERA Y ADMVA. </a:t>
                      </a:r>
                    </a:p>
                    <a:p>
                      <a:pPr algn="l"/>
                      <a:r>
                        <a:rPr lang="es-CO" sz="1200" kern="1200" baseline="0" dirty="0" smtClean="0">
                          <a:solidFill>
                            <a:srgbClr val="002060"/>
                          </a:solidFill>
                          <a:latin typeface="Calibri" pitchFamily="34" charset="0"/>
                        </a:rPr>
                        <a:t>/VP EJECUTIVA - DIRECCIÓN GESTIÓN HUMANA</a:t>
                      </a:r>
                      <a:endParaRPr lang="es-CO" sz="1200" b="1" kern="1200" baseline="0" dirty="0" smtClean="0">
                        <a:solidFill>
                          <a:srgbClr val="002060"/>
                        </a:solidFill>
                        <a:latin typeface="Calibri" pitchFamily="34" charset="0"/>
                        <a:ea typeface="+mn-ea"/>
                        <a:cs typeface="+mn-cs"/>
                      </a:endParaRPr>
                    </a:p>
                  </a:txBody>
                  <a:tcPr marL="137160" marR="137160" marT="102870" marB="1028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21</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7</a:t>
                      </a:r>
                      <a:endParaRPr lang="es-CO" sz="1200" b="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5</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9</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tcPr>
                </a:tc>
              </a:tr>
              <a:tr h="743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baseline="0" dirty="0" smtClean="0">
                          <a:solidFill>
                            <a:srgbClr val="002060"/>
                          </a:solidFill>
                          <a:latin typeface="Calibri" pitchFamily="34" charset="0"/>
                        </a:rPr>
                        <a:t>SISTEMAS Y TECNOLOGÍA</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baseline="0" dirty="0" smtClean="0">
                          <a:solidFill>
                            <a:srgbClr val="002060"/>
                          </a:solidFill>
                          <a:latin typeface="Calibri" pitchFamily="34" charset="0"/>
                        </a:rPr>
                        <a:t>/ DESARROLLOS SEGUROS (CONTROL DE CAMBIOS)</a:t>
                      </a:r>
                      <a:endParaRPr lang="es-CO" sz="1200" b="1" dirty="0">
                        <a:solidFill>
                          <a:srgbClr val="002060"/>
                        </a:solidFill>
                        <a:latin typeface="Calibri" pitchFamily="34" charset="0"/>
                        <a:ea typeface="Calibri"/>
                        <a:cs typeface="Times New Roman"/>
                      </a:endParaRPr>
                    </a:p>
                  </a:txBody>
                  <a:tcPr marL="137160" marR="137160" marT="102870" marB="102870" anchor="ct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baseline="0" dirty="0" smtClean="0">
                          <a:solidFill>
                            <a:srgbClr val="002060"/>
                          </a:solidFill>
                          <a:latin typeface="Calibri" pitchFamily="34" charset="0"/>
                        </a:rPr>
                        <a:t>VP FINANCIERA Y ADMVA. </a:t>
                      </a:r>
                    </a:p>
                    <a:p>
                      <a:pPr marL="0" marR="0" indent="0" algn="l" defTabSz="914400" rtl="0" eaLnBrk="1" fontAlgn="auto" latinLnBrk="0" hangingPunct="1">
                        <a:lnSpc>
                          <a:spcPct val="100000"/>
                        </a:lnSpc>
                        <a:spcBef>
                          <a:spcPts val="0"/>
                        </a:spcBef>
                        <a:spcAft>
                          <a:spcPts val="0"/>
                        </a:spcAft>
                        <a:buClrTx/>
                        <a:buSzTx/>
                        <a:buFontTx/>
                        <a:buNone/>
                        <a:tabLst/>
                        <a:defRPr/>
                      </a:pPr>
                      <a:r>
                        <a:rPr lang="es-CO" sz="1200" b="0" dirty="0" smtClean="0">
                          <a:solidFill>
                            <a:srgbClr val="002060"/>
                          </a:solidFill>
                          <a:latin typeface="Calibri" pitchFamily="34" charset="0"/>
                          <a:ea typeface="Calibri"/>
                          <a:cs typeface="Times New Roman"/>
                        </a:rPr>
                        <a:t>- UNIDAD DE TECNOLOGÍA</a:t>
                      </a:r>
                      <a:endParaRPr lang="es-CO" sz="1200" b="0" dirty="0">
                        <a:solidFill>
                          <a:srgbClr val="002060"/>
                        </a:solidFill>
                        <a:latin typeface="Calibri" pitchFamily="34" charset="0"/>
                        <a:ea typeface="Calibri"/>
                        <a:cs typeface="Times New Roman"/>
                      </a:endParaRPr>
                    </a:p>
                  </a:txBody>
                  <a:tcPr marL="137160" marR="137160" marT="102870" marB="1028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ea typeface="+mn-ea"/>
                          <a:cs typeface="+mn-cs"/>
                        </a:rPr>
                        <a:t>12</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b="0" dirty="0" smtClean="0">
                          <a:solidFill>
                            <a:srgbClr val="002060"/>
                          </a:solidFill>
                          <a:latin typeface="Calibri" pitchFamily="34" charset="0"/>
                          <a:ea typeface="+mn-ea"/>
                          <a:cs typeface="+mn-cs"/>
                        </a:rPr>
                        <a:t>4</a:t>
                      </a:r>
                      <a:endParaRPr lang="es-CO" sz="1200" b="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ea typeface="+mn-ea"/>
                          <a:cs typeface="+mn-cs"/>
                        </a:rPr>
                        <a:t>8</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ea typeface="+mn-ea"/>
                          <a:cs typeface="+mn-cs"/>
                        </a:rPr>
                        <a:t>0</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tcPr>
                </a:tc>
              </a:tr>
              <a:tr h="563390">
                <a:tc>
                  <a:txBody>
                    <a:bodyPr/>
                    <a:lstStyle/>
                    <a:p>
                      <a:pPr algn="l">
                        <a:spcAft>
                          <a:spcPts val="0"/>
                        </a:spcAft>
                      </a:pPr>
                      <a:r>
                        <a:rPr lang="es-CO" sz="1200" kern="1200" baseline="0" dirty="0" smtClean="0">
                          <a:solidFill>
                            <a:srgbClr val="002060"/>
                          </a:solidFill>
                          <a:latin typeface="Calibri" pitchFamily="34" charset="0"/>
                        </a:rPr>
                        <a:t>GESTIÓN DEL RIESGO/  </a:t>
                      </a:r>
                      <a:r>
                        <a:rPr lang="es-CO" sz="1200" baseline="0" dirty="0" smtClean="0">
                          <a:solidFill>
                            <a:srgbClr val="002060"/>
                          </a:solidFill>
                          <a:latin typeface="Calibri" pitchFamily="34" charset="0"/>
                        </a:rPr>
                        <a:t>SARLAFT</a:t>
                      </a:r>
                      <a:endParaRPr lang="es-CO" sz="1200" b="1" baseline="0" dirty="0" smtClean="0">
                        <a:solidFill>
                          <a:srgbClr val="002060"/>
                        </a:solidFill>
                        <a:latin typeface="Calibri" pitchFamily="34" charset="0"/>
                      </a:endParaRPr>
                    </a:p>
                  </a:txBody>
                  <a:tcPr marL="137160" marR="137160" marT="102870" marB="102870" anchor="ctr">
                    <a:lnR w="12700" cap="flat" cmpd="sng" algn="ctr">
                      <a:solidFill>
                        <a:schemeClr val="tx1"/>
                      </a:solidFill>
                      <a:prstDash val="solid"/>
                      <a:round/>
                      <a:headEnd type="none" w="med" len="med"/>
                      <a:tailEnd type="none" w="med" len="med"/>
                    </a:lnR>
                  </a:tcPr>
                </a:tc>
                <a:tc>
                  <a:txBody>
                    <a:bodyPr/>
                    <a:lstStyle/>
                    <a:p>
                      <a:pPr algn="l">
                        <a:spcAft>
                          <a:spcPts val="0"/>
                        </a:spcAft>
                      </a:pPr>
                      <a:r>
                        <a:rPr lang="es-CO" sz="1200" b="0" baseline="0" dirty="0" smtClean="0">
                          <a:solidFill>
                            <a:srgbClr val="002060"/>
                          </a:solidFill>
                          <a:latin typeface="Calibri" pitchFamily="34" charset="0"/>
                        </a:rPr>
                        <a:t>DIRECCIÓN DE RIESGOS</a:t>
                      </a:r>
                    </a:p>
                  </a:txBody>
                  <a:tcPr marL="137160" marR="137160" marT="102870" marB="1028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23</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16</a:t>
                      </a:r>
                      <a:endParaRPr lang="es-CO" sz="1200" b="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6</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s-CO" sz="1200" dirty="0" smtClean="0">
                          <a:solidFill>
                            <a:srgbClr val="002060"/>
                          </a:solidFill>
                          <a:latin typeface="Calibri" pitchFamily="34" charset="0"/>
                        </a:rPr>
                        <a:t>1</a:t>
                      </a:r>
                      <a:endParaRPr lang="es-CO" sz="1200" dirty="0">
                        <a:solidFill>
                          <a:srgbClr val="002060"/>
                        </a:solidFill>
                        <a:latin typeface="Calibri" pitchFamily="34" charset="0"/>
                        <a:ea typeface="Calibri"/>
                        <a:cs typeface="Times New Roman"/>
                      </a:endParaRPr>
                    </a:p>
                  </a:txBody>
                  <a:tcPr marL="30967" marR="30967" marT="0" marB="0" anchor="ctr">
                    <a:lnL w="12700" cap="flat" cmpd="sng" algn="ctr">
                      <a:solidFill>
                        <a:schemeClr val="tx1"/>
                      </a:solidFill>
                      <a:prstDash val="solid"/>
                      <a:round/>
                      <a:headEnd type="none" w="med" len="med"/>
                      <a:tailEnd type="none" w="med" len="med"/>
                    </a:lnL>
                  </a:tcPr>
                </a:tc>
              </a:tr>
              <a:tr h="3831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b="1" kern="1200" baseline="0" dirty="0" smtClean="0">
                          <a:solidFill>
                            <a:srgbClr val="002060"/>
                          </a:solidFill>
                          <a:latin typeface="Calibri" pitchFamily="34" charset="0"/>
                        </a:rPr>
                        <a:t>Total</a:t>
                      </a:r>
                      <a:endParaRPr lang="es-CO" sz="1200" b="1" kern="1200" baseline="0" dirty="0">
                        <a:solidFill>
                          <a:srgbClr val="002060"/>
                        </a:solidFill>
                        <a:latin typeface="Calibri" pitchFamily="34" charset="0"/>
                        <a:ea typeface="+mn-ea"/>
                        <a:cs typeface="+mn-cs"/>
                      </a:endParaRPr>
                    </a:p>
                  </a:txBody>
                  <a:tcPr marL="137160" marR="137160" marT="102870" marB="102870"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b="1" kern="1200" baseline="0" dirty="0">
                        <a:solidFill>
                          <a:srgbClr val="002060"/>
                        </a:solidFill>
                        <a:latin typeface="Calibri" pitchFamily="34" charset="0"/>
                        <a:ea typeface="+mn-ea"/>
                        <a:cs typeface="+mn-cs"/>
                      </a:endParaRPr>
                    </a:p>
                  </a:txBody>
                  <a:tcPr marL="137160" marR="137160" marT="102870" marB="1028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CO" sz="1200" b="1" dirty="0" smtClean="0">
                          <a:solidFill>
                            <a:srgbClr val="002060"/>
                          </a:solidFill>
                          <a:latin typeface="Calibri" pitchFamily="34" charset="0"/>
                        </a:rPr>
                        <a:t>94</a:t>
                      </a:r>
                      <a:endParaRPr lang="es-CO" sz="1200" b="1" dirty="0">
                        <a:solidFill>
                          <a:srgbClr val="002060"/>
                        </a:solidFill>
                        <a:latin typeface="Calibri" pitchFamily="34" charset="0"/>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CO" sz="1200" b="1" dirty="0" smtClean="0">
                          <a:solidFill>
                            <a:srgbClr val="002060"/>
                          </a:solidFill>
                          <a:latin typeface="Calibri" pitchFamily="34" charset="0"/>
                        </a:rPr>
                        <a:t>39</a:t>
                      </a:r>
                      <a:endParaRPr lang="es-CO" sz="1200" b="1" dirty="0">
                        <a:solidFill>
                          <a:srgbClr val="002060"/>
                        </a:solidFill>
                        <a:latin typeface="Calibri" pitchFamily="34" charset="0"/>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CO" sz="1200" b="1" dirty="0" smtClean="0">
                          <a:solidFill>
                            <a:srgbClr val="002060"/>
                          </a:solidFill>
                          <a:latin typeface="Calibri" pitchFamily="34" charset="0"/>
                        </a:rPr>
                        <a:t>26</a:t>
                      </a:r>
                      <a:endParaRPr lang="es-CO" sz="1200" b="1" dirty="0">
                        <a:solidFill>
                          <a:srgbClr val="002060"/>
                        </a:solidFill>
                        <a:latin typeface="Calibri" pitchFamily="34" charset="0"/>
                      </a:endParaRPr>
                    </a:p>
                  </a:txBody>
                  <a:tcPr marL="30967" marR="309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CO" sz="1200" b="1" dirty="0" smtClean="0">
                          <a:solidFill>
                            <a:srgbClr val="002060"/>
                          </a:solidFill>
                          <a:latin typeface="Calibri" pitchFamily="34" charset="0"/>
                        </a:rPr>
                        <a:t>29</a:t>
                      </a:r>
                      <a:endParaRPr lang="es-CO" sz="1200" b="1" dirty="0">
                        <a:solidFill>
                          <a:srgbClr val="002060"/>
                        </a:solidFill>
                        <a:latin typeface="Calibri" pitchFamily="34" charset="0"/>
                      </a:endParaRPr>
                    </a:p>
                  </a:txBody>
                  <a:tcPr marL="30967" marR="30967" marT="0" marB="0" anchor="ctr">
                    <a:lnL w="12700" cap="flat" cmpd="sng" algn="ctr">
                      <a:solidFill>
                        <a:schemeClr val="tx1"/>
                      </a:solidFill>
                      <a:prstDash val="solid"/>
                      <a:round/>
                      <a:headEnd type="none" w="med" len="med"/>
                      <a:tailEnd type="none" w="med" len="med"/>
                    </a:lnL>
                  </a:tcPr>
                </a:tc>
              </a:tr>
            </a:tbl>
          </a:graphicData>
        </a:graphic>
      </p:graphicFrame>
      <p:sp>
        <p:nvSpPr>
          <p:cNvPr id="14" name="1 Título"/>
          <p:cNvSpPr txBox="1">
            <a:spLocks/>
          </p:cNvSpPr>
          <p:nvPr/>
        </p:nvSpPr>
        <p:spPr>
          <a:xfrm>
            <a:off x="456024" y="118169"/>
            <a:ext cx="8001024" cy="804789"/>
          </a:xfrm>
          <a:prstGeom prst="rect">
            <a:avLst/>
          </a:prstGeom>
        </p:spPr>
        <p:txBody>
          <a:bodyPr/>
          <a:lstStyle/>
          <a:p>
            <a:pPr marL="0" marR="0" lvl="1" indent="0" defTabSz="914400" eaLnBrk="1" fontAlgn="auto" latinLnBrk="0" hangingPunct="1">
              <a:lnSpc>
                <a:spcPct val="100000"/>
              </a:lnSpc>
              <a:spcBef>
                <a:spcPts val="0"/>
              </a:spcBef>
              <a:spcAft>
                <a:spcPts val="0"/>
              </a:spcAft>
              <a:buClrTx/>
              <a:buSzTx/>
              <a:buFontTx/>
              <a:buNone/>
              <a:tabLst/>
              <a:defRPr/>
            </a:pPr>
            <a:endParaRPr kumimoji="0" lang="es-CO" sz="2000" b="1" i="0" u="none" strike="noStrike" kern="1200" cap="none" spc="0" normalizeH="0" noProof="0" dirty="0" smtClean="0">
              <a:ln>
                <a:noFill/>
              </a:ln>
              <a:solidFill>
                <a:schemeClr val="tx2"/>
              </a:solidFill>
              <a:effectLst/>
              <a:uLnTx/>
              <a:uFillTx/>
              <a:latin typeface="+mj-lt"/>
              <a:ea typeface="+mj-ea"/>
              <a:cs typeface="+mj-cs"/>
            </a:endParaRPr>
          </a:p>
          <a:p>
            <a:pPr marL="0" marR="0" lvl="1" indent="0" defTabSz="914400" eaLnBrk="1" fontAlgn="auto" latinLnBrk="0" hangingPunct="1">
              <a:lnSpc>
                <a:spcPct val="100000"/>
              </a:lnSpc>
              <a:spcBef>
                <a:spcPts val="0"/>
              </a:spcBef>
              <a:spcAft>
                <a:spcPts val="0"/>
              </a:spcAft>
              <a:buClrTx/>
              <a:buSzTx/>
              <a:buFontTx/>
              <a:buNone/>
              <a:tabLst/>
              <a:defRPr/>
            </a:pPr>
            <a:endParaRPr kumimoji="0" lang="es-CO" sz="2000" b="1" i="0" u="none" strike="noStrike" kern="1200" cap="none" spc="0" normalizeH="0" baseline="0" noProof="0" dirty="0">
              <a:ln>
                <a:noFill/>
              </a:ln>
              <a:solidFill>
                <a:schemeClr val="tx2"/>
              </a:solidFill>
              <a:effectLst/>
              <a:uLnTx/>
              <a:uFillTx/>
              <a:latin typeface="+mj-lt"/>
              <a:ea typeface="+mj-ea"/>
              <a:cs typeface="+mj-cs"/>
            </a:endParaRPr>
          </a:p>
        </p:txBody>
      </p:sp>
      <p:pic>
        <p:nvPicPr>
          <p:cNvPr id="16" name="15 Imagen" descr="Resultado de imagen para chulito verde"/>
          <p:cNvPicPr/>
          <p:nvPr/>
        </p:nvPicPr>
        <p:blipFill>
          <a:blip r:embed="rId2" cstate="print"/>
          <a:srcRect/>
          <a:stretch>
            <a:fillRect/>
          </a:stretch>
        </p:blipFill>
        <p:spPr bwMode="auto">
          <a:xfrm>
            <a:off x="6041254" y="1246914"/>
            <a:ext cx="228600" cy="238125"/>
          </a:xfrm>
          <a:prstGeom prst="rect">
            <a:avLst/>
          </a:prstGeom>
          <a:noFill/>
          <a:ln w="9525">
            <a:noFill/>
            <a:miter lim="800000"/>
            <a:headEnd/>
            <a:tailEnd/>
          </a:ln>
        </p:spPr>
      </p:pic>
      <p:pic>
        <p:nvPicPr>
          <p:cNvPr id="18" name="17 Imagen" descr="Resultado de imagen para simbolo de de advertencia naranja"/>
          <p:cNvPicPr/>
          <p:nvPr/>
        </p:nvPicPr>
        <p:blipFill>
          <a:blip r:embed="rId3" cstate="print"/>
          <a:srcRect t="51452" r="77892" b="30645"/>
          <a:stretch>
            <a:fillRect/>
          </a:stretch>
        </p:blipFill>
        <p:spPr bwMode="auto">
          <a:xfrm>
            <a:off x="6768868" y="1185420"/>
            <a:ext cx="323850" cy="299619"/>
          </a:xfrm>
          <a:prstGeom prst="rect">
            <a:avLst/>
          </a:prstGeom>
          <a:noFill/>
          <a:ln w="9525">
            <a:noFill/>
            <a:miter lim="800000"/>
            <a:headEnd/>
            <a:tailEnd/>
          </a:ln>
        </p:spPr>
      </p:pic>
      <p:pic>
        <p:nvPicPr>
          <p:cNvPr id="19" name="18 Imagen" descr="Resultado de imagen para triangulo rojo de error"/>
          <p:cNvPicPr/>
          <p:nvPr/>
        </p:nvPicPr>
        <p:blipFill>
          <a:blip r:embed="rId4" cstate="print"/>
          <a:srcRect/>
          <a:stretch>
            <a:fillRect/>
          </a:stretch>
        </p:blipFill>
        <p:spPr bwMode="auto">
          <a:xfrm>
            <a:off x="7621478" y="1246914"/>
            <a:ext cx="292963" cy="295275"/>
          </a:xfrm>
          <a:prstGeom prst="rect">
            <a:avLst/>
          </a:prstGeom>
          <a:noFill/>
          <a:ln w="9525">
            <a:noFill/>
            <a:miter lim="800000"/>
            <a:headEnd/>
            <a:tailEnd/>
          </a:ln>
        </p:spPr>
      </p:pic>
      <p:sp>
        <p:nvSpPr>
          <p:cNvPr id="7" name="Text Placeholder 30"/>
          <p:cNvSpPr txBox="1">
            <a:spLocks/>
          </p:cNvSpPr>
          <p:nvPr/>
        </p:nvSpPr>
        <p:spPr>
          <a:xfrm>
            <a:off x="286605" y="165451"/>
            <a:ext cx="6346097" cy="533926"/>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1">
              <a:spcAft>
                <a:spcPts val="0"/>
              </a:spcAft>
              <a:buNone/>
              <a:defRPr/>
            </a:pPr>
            <a:r>
              <a:rPr lang="es-CO" sz="2000" b="1" dirty="0" smtClean="0">
                <a:solidFill>
                  <a:srgbClr val="00B050"/>
                </a:solidFill>
                <a:latin typeface="Franklin Gothic Demi Cond" panose="020B0706030402020204" pitchFamily="34" charset="0"/>
              </a:rPr>
              <a:t>Resultados Auditorías Internas</a:t>
            </a:r>
          </a:p>
          <a:p>
            <a:pPr lvl="1">
              <a:defRPr/>
            </a:pPr>
            <a:r>
              <a:rPr lang="es-CO" sz="2000" b="1" dirty="0" smtClean="0">
                <a:solidFill>
                  <a:srgbClr val="00B050"/>
                </a:solidFill>
                <a:latin typeface="Franklin Gothic Demi Cond" panose="020B0706030402020204" pitchFamily="34" charset="0"/>
              </a:rPr>
              <a:t>del trimestre corte 31 de octubre 2017</a:t>
            </a:r>
          </a:p>
          <a:p>
            <a:pPr lvl="0" algn="ctr"/>
            <a:endParaRPr lang="es-CO" sz="2000" b="1" dirty="0" smtClean="0">
              <a:solidFill>
                <a:srgbClr val="00B05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30544" y="132878"/>
            <a:ext cx="6774824" cy="44297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1800" b="1" dirty="0" smtClean="0">
                <a:solidFill>
                  <a:srgbClr val="00B050"/>
                </a:solidFill>
              </a:rPr>
              <a:t>Liquidación de nómina – Vicepresidencia Ejecutiva                                            Vicepresidencia Financiera y Administrativa </a:t>
            </a:r>
          </a:p>
          <a:p>
            <a:pPr lvl="0"/>
            <a:endParaRPr lang="es-CO" sz="2400" b="1" dirty="0" smtClean="0">
              <a:solidFill>
                <a:srgbClr val="00B050"/>
              </a:solidFill>
            </a:endParaRPr>
          </a:p>
        </p:txBody>
      </p:sp>
      <p:graphicFrame>
        <p:nvGraphicFramePr>
          <p:cNvPr id="12" name="11 Tabla"/>
          <p:cNvGraphicFramePr>
            <a:graphicFrameLocks noGrp="1"/>
          </p:cNvGraphicFramePr>
          <p:nvPr/>
        </p:nvGraphicFramePr>
        <p:xfrm>
          <a:off x="350875" y="1290395"/>
          <a:ext cx="8335926" cy="3480123"/>
        </p:xfrm>
        <a:graphic>
          <a:graphicData uri="http://schemas.openxmlformats.org/drawingml/2006/table">
            <a:tbl>
              <a:tblPr/>
              <a:tblGrid>
                <a:gridCol w="4123155"/>
                <a:gridCol w="4212771"/>
              </a:tblGrid>
              <a:tr h="182549">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44990"/>
                    </a:solidFill>
                  </a:tcPr>
                </a:tc>
              </a:tr>
              <a:tr h="977133">
                <a:tc>
                  <a:txBody>
                    <a:bodyPr/>
                    <a:lstStyle/>
                    <a:p>
                      <a:pPr algn="l">
                        <a:lnSpc>
                          <a:spcPct val="115000"/>
                        </a:lnSpc>
                        <a:spcAft>
                          <a:spcPts val="0"/>
                        </a:spcAft>
                      </a:pPr>
                      <a:r>
                        <a:rPr lang="es-CO" sz="1300" b="1" i="0" kern="1200" dirty="0" smtClean="0">
                          <a:solidFill>
                            <a:srgbClr val="002060"/>
                          </a:solidFill>
                          <a:latin typeface="+mj-lt"/>
                          <a:ea typeface="+mn-ea"/>
                          <a:cs typeface="+mn-cs"/>
                        </a:rPr>
                        <a:t>Principio</a:t>
                      </a:r>
                      <a:r>
                        <a:rPr lang="es-CO" sz="1300" b="1" i="0" kern="1200" baseline="0" dirty="0" smtClean="0">
                          <a:solidFill>
                            <a:srgbClr val="002060"/>
                          </a:solidFill>
                          <a:latin typeface="+mj-lt"/>
                          <a:ea typeface="+mn-ea"/>
                          <a:cs typeface="+mn-cs"/>
                        </a:rPr>
                        <a:t> de Autogestión:</a:t>
                      </a:r>
                    </a:p>
                    <a:p>
                      <a:pPr algn="just">
                        <a:lnSpc>
                          <a:spcPct val="100000"/>
                        </a:lnSpc>
                        <a:spcAft>
                          <a:spcPts val="0"/>
                        </a:spcAft>
                      </a:pPr>
                      <a:r>
                        <a:rPr lang="es-ES" sz="1300" b="0" i="0" kern="1200" baseline="0" dirty="0" smtClean="0">
                          <a:solidFill>
                            <a:srgbClr val="002060"/>
                          </a:solidFill>
                          <a:latin typeface="+mn-lt"/>
                          <a:ea typeface="+mn-ea"/>
                          <a:cs typeface="+mn-cs"/>
                        </a:rPr>
                        <a:t>Falta de asignación de funciones en las distintas Direcciones que participan en el proceso </a:t>
                      </a:r>
                      <a:endParaRPr lang="es-CO" sz="1300" b="0" i="0" kern="1200" baseline="0" dirty="0" smtClean="0">
                        <a:solidFill>
                          <a:srgbClr val="002060"/>
                        </a:solidFill>
                        <a:latin typeface="+mn-lt"/>
                        <a:ea typeface="+mn-ea"/>
                        <a:cs typeface="+mn-cs"/>
                      </a:endParaRPr>
                    </a:p>
                  </a:txBody>
                  <a:tcPr marL="25016" marR="25016" marT="12289" marB="12289" anchor="ctr">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00050" indent="-400050" algn="just">
                        <a:buNone/>
                      </a:pPr>
                      <a:r>
                        <a:rPr lang="es-CO" sz="1300" dirty="0" smtClean="0">
                          <a:solidFill>
                            <a:srgbClr val="002060"/>
                          </a:solidFill>
                          <a:latin typeface="+mj-lt"/>
                        </a:rPr>
                        <a:t>En caso de presentarse algún cambio estructural o de </a:t>
                      </a:r>
                    </a:p>
                    <a:p>
                      <a:pPr marL="400050" indent="-400050" algn="just">
                        <a:buNone/>
                      </a:pPr>
                      <a:r>
                        <a:rPr lang="es-CO" sz="1300" dirty="0" smtClean="0">
                          <a:solidFill>
                            <a:srgbClr val="002060"/>
                          </a:solidFill>
                          <a:latin typeface="+mj-lt"/>
                        </a:rPr>
                        <a:t>personas entre los procesos, se documentará en el</a:t>
                      </a:r>
                    </a:p>
                    <a:p>
                      <a:pPr marL="400050" indent="-400050" algn="just">
                        <a:buNone/>
                      </a:pPr>
                      <a:r>
                        <a:rPr lang="es-CO" sz="1300" dirty="0" smtClean="0">
                          <a:solidFill>
                            <a:srgbClr val="002060"/>
                          </a:solidFill>
                          <a:latin typeface="+mj-lt"/>
                        </a:rPr>
                        <a:t>formato de </a:t>
                      </a:r>
                      <a:r>
                        <a:rPr lang="es-CO" sz="1300" baseline="0" dirty="0" smtClean="0">
                          <a:solidFill>
                            <a:srgbClr val="002060"/>
                          </a:solidFill>
                          <a:latin typeface="+mj-lt"/>
                        </a:rPr>
                        <a:t> </a:t>
                      </a:r>
                      <a:r>
                        <a:rPr lang="es-CO" sz="1300" dirty="0" smtClean="0">
                          <a:solidFill>
                            <a:srgbClr val="002060"/>
                          </a:solidFill>
                          <a:latin typeface="+mj-lt"/>
                        </a:rPr>
                        <a:t>“</a:t>
                      </a:r>
                      <a:r>
                        <a:rPr lang="es-CO" sz="1300" i="1" dirty="0" smtClean="0">
                          <a:solidFill>
                            <a:srgbClr val="002060"/>
                          </a:solidFill>
                          <a:latin typeface="+mj-lt"/>
                        </a:rPr>
                        <a:t>Planificación de Cambios”.</a:t>
                      </a:r>
                    </a:p>
                  </a:txBody>
                  <a:tcPr marT="34290" marB="34290" anchor="ctr">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350142">
                <a:tc>
                  <a:txBody>
                    <a:bodyPr/>
                    <a:lstStyle/>
                    <a:p>
                      <a:pPr algn="l">
                        <a:lnSpc>
                          <a:spcPct val="115000"/>
                        </a:lnSpc>
                        <a:spcAft>
                          <a:spcPts val="0"/>
                        </a:spcAft>
                      </a:pPr>
                      <a:r>
                        <a:rPr lang="es-CO" sz="1300" b="1" kern="1200" dirty="0" smtClean="0">
                          <a:solidFill>
                            <a:srgbClr val="002060"/>
                          </a:solidFill>
                          <a:latin typeface="+mn-lt"/>
                          <a:ea typeface="Times New Roman"/>
                          <a:cs typeface="Times New Roman"/>
                        </a:rPr>
                        <a:t>Principio</a:t>
                      </a:r>
                      <a:r>
                        <a:rPr lang="es-CO" sz="1300" b="1" kern="1200" baseline="0" dirty="0" smtClean="0">
                          <a:solidFill>
                            <a:srgbClr val="002060"/>
                          </a:solidFill>
                          <a:latin typeface="+mn-lt"/>
                          <a:ea typeface="Times New Roman"/>
                          <a:cs typeface="Times New Roman"/>
                        </a:rPr>
                        <a:t> de Autocontrol:</a:t>
                      </a:r>
                      <a:endParaRPr lang="es-CO" sz="1300" b="1" kern="1200" dirty="0" smtClean="0">
                        <a:solidFill>
                          <a:srgbClr val="002060"/>
                        </a:solidFill>
                        <a:latin typeface="+mn-lt"/>
                        <a:ea typeface="Times New Roman"/>
                        <a:cs typeface="Times New Roman"/>
                      </a:endParaRPr>
                    </a:p>
                    <a:p>
                      <a:pPr algn="l">
                        <a:lnSpc>
                          <a:spcPct val="100000"/>
                        </a:lnSpc>
                        <a:spcAft>
                          <a:spcPts val="0"/>
                        </a:spcAft>
                      </a:pPr>
                      <a:r>
                        <a:rPr lang="es-CO" sz="1300" kern="1200" baseline="0" dirty="0" smtClean="0">
                          <a:solidFill>
                            <a:srgbClr val="002060"/>
                          </a:solidFill>
                          <a:latin typeface="+mn-lt"/>
                          <a:ea typeface="+mn-ea"/>
                          <a:cs typeface="+mn-cs"/>
                        </a:rPr>
                        <a:t>Desactualización de la Matriz de Riesgos. </a:t>
                      </a:r>
                    </a:p>
                  </a:txBody>
                  <a:tcPr marL="25016" marR="25016" marT="12289" marB="12289" anchor="ctr">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00050" marR="0" indent="-40005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Actualización de la Matriz de Riesgos</a:t>
                      </a:r>
                    </a:p>
                  </a:txBody>
                  <a:tcPr marT="34290" marB="3429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1412552">
                <a:tc>
                  <a:txBody>
                    <a:bodyPr/>
                    <a:lstStyle/>
                    <a:p>
                      <a:pPr algn="l">
                        <a:lnSpc>
                          <a:spcPct val="115000"/>
                        </a:lnSpc>
                        <a:spcAft>
                          <a:spcPts val="0"/>
                        </a:spcAft>
                      </a:pPr>
                      <a:r>
                        <a:rPr lang="es-CO" sz="1300" b="1" i="0" kern="1200" baseline="0" dirty="0" smtClean="0">
                          <a:solidFill>
                            <a:srgbClr val="002060"/>
                          </a:solidFill>
                          <a:latin typeface="+mn-lt"/>
                          <a:ea typeface="+mn-ea"/>
                          <a:cs typeface="+mn-cs"/>
                        </a:rPr>
                        <a:t>Principio de Autorregulación:</a:t>
                      </a:r>
                    </a:p>
                    <a:p>
                      <a:pPr algn="just">
                        <a:lnSpc>
                          <a:spcPct val="115000"/>
                        </a:lnSpc>
                        <a:spcAft>
                          <a:spcPts val="0"/>
                        </a:spcAft>
                      </a:pPr>
                      <a:r>
                        <a:rPr lang="es-CO" sz="1300" b="0" i="0" kern="1200" baseline="0" dirty="0" smtClean="0">
                          <a:solidFill>
                            <a:srgbClr val="002060"/>
                          </a:solidFill>
                          <a:latin typeface="+mn-lt"/>
                          <a:ea typeface="+mn-ea"/>
                          <a:cs typeface="+mn-cs"/>
                        </a:rPr>
                        <a:t>Desactualización de los siguientes documentos: (i) Reglamento de trabajo BMC. (</a:t>
                      </a:r>
                      <a:r>
                        <a:rPr lang="es-CO" sz="1300" b="0" i="0" kern="1200" baseline="0" dirty="0" err="1" smtClean="0">
                          <a:solidFill>
                            <a:srgbClr val="002060"/>
                          </a:solidFill>
                          <a:latin typeface="+mn-lt"/>
                          <a:ea typeface="+mn-ea"/>
                          <a:cs typeface="+mn-cs"/>
                        </a:rPr>
                        <a:t>ii</a:t>
                      </a:r>
                      <a:r>
                        <a:rPr lang="es-CO" sz="1300" b="0" i="0" kern="1200" baseline="0" dirty="0" smtClean="0">
                          <a:solidFill>
                            <a:srgbClr val="002060"/>
                          </a:solidFill>
                          <a:latin typeface="+mn-lt"/>
                          <a:ea typeface="+mn-ea"/>
                          <a:cs typeface="+mn-cs"/>
                        </a:rPr>
                        <a:t>) Manual de procedimientos para la liquidación de nómina. (</a:t>
                      </a:r>
                      <a:r>
                        <a:rPr lang="es-CO" sz="1300" b="0" i="0" kern="1200" baseline="0" dirty="0" err="1" smtClean="0">
                          <a:solidFill>
                            <a:srgbClr val="002060"/>
                          </a:solidFill>
                          <a:latin typeface="+mn-lt"/>
                          <a:ea typeface="+mn-ea"/>
                          <a:cs typeface="+mn-cs"/>
                        </a:rPr>
                        <a:t>iii</a:t>
                      </a:r>
                      <a:r>
                        <a:rPr lang="es-CO" sz="1300" b="0" i="0" kern="1200" baseline="0" dirty="0" smtClean="0">
                          <a:solidFill>
                            <a:srgbClr val="002060"/>
                          </a:solidFill>
                          <a:latin typeface="+mn-lt"/>
                          <a:ea typeface="+mn-ea"/>
                          <a:cs typeface="+mn-cs"/>
                        </a:rPr>
                        <a:t>) Manual de procedimientos para la generación de estados financieros. (</a:t>
                      </a:r>
                      <a:r>
                        <a:rPr lang="es-CO" sz="1300" b="0" i="0" kern="1200" baseline="0" dirty="0" err="1" smtClean="0">
                          <a:solidFill>
                            <a:srgbClr val="002060"/>
                          </a:solidFill>
                          <a:latin typeface="+mn-lt"/>
                          <a:ea typeface="+mn-ea"/>
                          <a:cs typeface="+mn-cs"/>
                        </a:rPr>
                        <a:t>iv</a:t>
                      </a:r>
                      <a:r>
                        <a:rPr lang="es-CO" sz="1300" b="0" i="0" kern="1200" baseline="0" dirty="0" smtClean="0">
                          <a:solidFill>
                            <a:srgbClr val="002060"/>
                          </a:solidFill>
                          <a:latin typeface="+mn-lt"/>
                          <a:ea typeface="+mn-ea"/>
                          <a:cs typeface="+mn-cs"/>
                        </a:rPr>
                        <a:t>) Manual de procedimientos de pagos.  </a:t>
                      </a:r>
                    </a:p>
                    <a:p>
                      <a:pPr algn="l">
                        <a:lnSpc>
                          <a:spcPct val="100000"/>
                        </a:lnSpc>
                        <a:spcAft>
                          <a:spcPts val="0"/>
                        </a:spcAft>
                      </a:pPr>
                      <a:endParaRPr lang="es-CO" sz="1300" kern="1200" baseline="0" dirty="0" smtClean="0">
                        <a:solidFill>
                          <a:srgbClr val="002060"/>
                        </a:solidFill>
                        <a:latin typeface="+mn-lt"/>
                        <a:ea typeface="+mn-ea"/>
                        <a:cs typeface="+mn-cs"/>
                      </a:endParaRPr>
                    </a:p>
                  </a:txBody>
                  <a:tcPr marL="25016" marR="25016" marT="12289" marB="12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00050" marR="0" indent="-40005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Actualización de los documentos</a:t>
                      </a:r>
                    </a:p>
                    <a:p>
                      <a:pPr marL="400050" marR="0" indent="-400050" algn="l" defTabSz="914400" rtl="0" eaLnBrk="1" fontAlgn="auto" latinLnBrk="0" hangingPunct="1">
                        <a:lnSpc>
                          <a:spcPct val="100000"/>
                        </a:lnSpc>
                        <a:spcBef>
                          <a:spcPts val="0"/>
                        </a:spcBef>
                        <a:spcAft>
                          <a:spcPts val="0"/>
                        </a:spcAft>
                        <a:buClrTx/>
                        <a:buSzTx/>
                        <a:buFontTx/>
                        <a:buNone/>
                        <a:tabLst/>
                        <a:defRPr/>
                      </a:pPr>
                      <a:endParaRPr lang="es-CO" sz="1300" kern="1200" baseline="0" dirty="0" smtClean="0">
                        <a:solidFill>
                          <a:srgbClr val="002060"/>
                        </a:solidFill>
                        <a:latin typeface="+mn-lt"/>
                        <a:ea typeface="+mn-ea"/>
                        <a:cs typeface="+mn-cs"/>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6 Rectángulo redondeado"/>
          <p:cNvSpPr/>
          <p:nvPr/>
        </p:nvSpPr>
        <p:spPr>
          <a:xfrm>
            <a:off x="397525" y="705726"/>
            <a:ext cx="20357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38</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643402" y="673827"/>
            <a:ext cx="6043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12          Oportunidades de Mejora                 7</a:t>
            </a:r>
            <a:endParaRPr lang="es-CO" sz="1200" b="1" dirty="0" smtClean="0">
              <a:solidFill>
                <a:srgbClr val="044990"/>
              </a:solidFill>
            </a:endParaRPr>
          </a:p>
          <a:p>
            <a:r>
              <a:rPr lang="es-CO" sz="1200" b="1" dirty="0" smtClean="0">
                <a:ln/>
                <a:solidFill>
                  <a:srgbClr val="044990"/>
                </a:solidFill>
                <a:cs typeface="Arial" pitchFamily="34" charset="0"/>
              </a:rPr>
              <a:t>Hallazgos	                     19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440057" y="149207"/>
            <a:ext cx="6865311" cy="44297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1800" b="1" dirty="0" smtClean="0">
                <a:solidFill>
                  <a:srgbClr val="00B050"/>
                </a:solidFill>
              </a:rPr>
              <a:t>Liquidación de nómina – Vicepresidencia Ejecutiva                                           Vicepresidencia Financiera y Administrativa </a:t>
            </a:r>
          </a:p>
          <a:p>
            <a:pPr lvl="0"/>
            <a:endParaRPr lang="es-CO" sz="2400" b="1" dirty="0" smtClean="0">
              <a:solidFill>
                <a:srgbClr val="00B050"/>
              </a:solidFill>
            </a:endParaRPr>
          </a:p>
        </p:txBody>
      </p:sp>
      <p:graphicFrame>
        <p:nvGraphicFramePr>
          <p:cNvPr id="12" name="11 Tabla"/>
          <p:cNvGraphicFramePr>
            <a:graphicFrameLocks noGrp="1"/>
          </p:cNvGraphicFramePr>
          <p:nvPr/>
        </p:nvGraphicFramePr>
        <p:xfrm>
          <a:off x="440057" y="1300547"/>
          <a:ext cx="8246743" cy="3419021"/>
        </p:xfrm>
        <a:graphic>
          <a:graphicData uri="http://schemas.openxmlformats.org/drawingml/2006/table">
            <a:tbl>
              <a:tblPr/>
              <a:tblGrid>
                <a:gridCol w="3313037"/>
                <a:gridCol w="4933706"/>
              </a:tblGrid>
              <a:tr h="190698">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2700" cap="flat" cmpd="sng" algn="ctr">
                      <a:solidFill>
                        <a:srgbClr val="6BADF5"/>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854080">
                <a:tc>
                  <a:txBody>
                    <a:bodyPr/>
                    <a:lstStyle/>
                    <a:p>
                      <a:pPr algn="l">
                        <a:lnSpc>
                          <a:spcPct val="115000"/>
                        </a:lnSpc>
                        <a:spcAft>
                          <a:spcPts val="0"/>
                        </a:spcAft>
                      </a:pPr>
                      <a:r>
                        <a:rPr lang="es-CO" sz="1300" b="1" kern="1200" dirty="0" smtClean="0">
                          <a:solidFill>
                            <a:srgbClr val="002060"/>
                          </a:solidFill>
                          <a:latin typeface="+mn-lt"/>
                          <a:ea typeface="Times New Roman"/>
                          <a:cs typeface="Times New Roman"/>
                        </a:rPr>
                        <a:t>Aplicativo</a:t>
                      </a:r>
                      <a:r>
                        <a:rPr lang="es-CO" sz="1300" b="1" kern="1200" baseline="0" dirty="0" smtClean="0">
                          <a:solidFill>
                            <a:srgbClr val="002060"/>
                          </a:solidFill>
                          <a:latin typeface="+mn-lt"/>
                          <a:ea typeface="Times New Roman"/>
                          <a:cs typeface="Times New Roman"/>
                        </a:rPr>
                        <a:t> </a:t>
                      </a:r>
                      <a:r>
                        <a:rPr lang="es-CO" sz="1300" b="1" kern="1200" baseline="0" dirty="0" err="1" smtClean="0">
                          <a:solidFill>
                            <a:srgbClr val="002060"/>
                          </a:solidFill>
                          <a:latin typeface="+mn-lt"/>
                          <a:ea typeface="Times New Roman"/>
                          <a:cs typeface="Times New Roman"/>
                        </a:rPr>
                        <a:t>Kactus</a:t>
                      </a:r>
                      <a:r>
                        <a:rPr lang="es-CO" sz="1300" b="1" kern="1200" baseline="0" dirty="0" smtClean="0">
                          <a:solidFill>
                            <a:srgbClr val="002060"/>
                          </a:solidFill>
                          <a:latin typeface="+mn-lt"/>
                          <a:ea typeface="Times New Roman"/>
                          <a:cs typeface="Times New Roman"/>
                        </a:rPr>
                        <a:t>: </a:t>
                      </a:r>
                    </a:p>
                    <a:p>
                      <a:pPr algn="just">
                        <a:lnSpc>
                          <a:spcPct val="100000"/>
                        </a:lnSpc>
                        <a:spcAft>
                          <a:spcPts val="0"/>
                        </a:spcAft>
                      </a:pPr>
                      <a:r>
                        <a:rPr lang="es-CO" sz="1300" kern="1200" baseline="0" dirty="0" smtClean="0">
                          <a:solidFill>
                            <a:srgbClr val="002060"/>
                          </a:solidFill>
                          <a:latin typeface="+mn-lt"/>
                          <a:ea typeface="+mn-ea"/>
                          <a:cs typeface="+mn-cs"/>
                        </a:rPr>
                        <a:t>Falta de soportes de orientación del asesor tributario, frente a diferencias de opinión con el proveedor.</a:t>
                      </a:r>
                      <a:endParaRPr lang="es-CO" sz="1300" b="0" i="0" kern="1200" baseline="0" dirty="0" smtClean="0">
                        <a:solidFill>
                          <a:srgbClr val="002060"/>
                        </a:solidFill>
                        <a:latin typeface="+mj-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marR="0" indent="-40005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Solicitar por escrito al Asesor Tributario los conceptos y </a:t>
                      </a:r>
                    </a:p>
                    <a:p>
                      <a:pPr marL="400050" marR="0" indent="-40005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recomendaciones en materia de nómina, cuando se requiera. </a:t>
                      </a:r>
                      <a:endParaRPr lang="es-CO" sz="1300" b="0" i="0" kern="1200" baseline="0" dirty="0" smtClean="0">
                        <a:solidFill>
                          <a:srgbClr val="002060"/>
                        </a:solidFill>
                        <a:latin typeface="+mj-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66">
                <a:tc>
                  <a:txBody>
                    <a:bodyPr/>
                    <a:lstStyle/>
                    <a:p>
                      <a:pPr algn="just">
                        <a:lnSpc>
                          <a:spcPct val="115000"/>
                        </a:lnSpc>
                        <a:spcAft>
                          <a:spcPts val="0"/>
                        </a:spcAft>
                      </a:pPr>
                      <a:r>
                        <a:rPr lang="es-CO" sz="1300" kern="1200" dirty="0" smtClean="0">
                          <a:solidFill>
                            <a:srgbClr val="002060"/>
                          </a:solidFill>
                          <a:latin typeface="+mn-lt"/>
                          <a:ea typeface="Calibri"/>
                          <a:cs typeface="Times New Roman"/>
                        </a:rPr>
                        <a:t>Falta de procedimientos de revisión </a:t>
                      </a:r>
                      <a:r>
                        <a:rPr lang="es-CO" sz="1300" kern="1200" dirty="0" err="1" smtClean="0">
                          <a:solidFill>
                            <a:srgbClr val="002060"/>
                          </a:solidFill>
                          <a:latin typeface="+mn-lt"/>
                          <a:ea typeface="Calibri"/>
                          <a:cs typeface="Times New Roman"/>
                        </a:rPr>
                        <a:t>Logs</a:t>
                      </a:r>
                      <a:r>
                        <a:rPr lang="es-CO" sz="1300" kern="1200" dirty="0" smtClean="0">
                          <a:solidFill>
                            <a:srgbClr val="002060"/>
                          </a:solidFill>
                          <a:latin typeface="+mn-lt"/>
                          <a:ea typeface="Calibri"/>
                          <a:cs typeface="Times New Roman"/>
                        </a:rPr>
                        <a:t> de auditoría.</a:t>
                      </a:r>
                      <a:r>
                        <a:rPr lang="es-CO" sz="1300" kern="1200" baseline="0" dirty="0" smtClean="0">
                          <a:solidFill>
                            <a:srgbClr val="002060"/>
                          </a:solidFill>
                          <a:latin typeface="+mn-lt"/>
                          <a:ea typeface="Calibri"/>
                          <a:cs typeface="Times New Roman"/>
                        </a:rPr>
                        <a:t> </a:t>
                      </a:r>
                      <a:endParaRPr lang="es-CO" sz="1300" b="0" i="0" kern="1200" baseline="0" dirty="0" smtClean="0">
                        <a:solidFill>
                          <a:srgbClr val="002060"/>
                        </a:solidFill>
                        <a:latin typeface="+mj-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indent="-400050" algn="just">
                        <a:buNone/>
                      </a:pPr>
                      <a:r>
                        <a:rPr lang="es-CO" sz="1300" kern="1200" dirty="0" smtClean="0">
                          <a:solidFill>
                            <a:srgbClr val="002060"/>
                          </a:solidFill>
                          <a:latin typeface="+mn-lt"/>
                          <a:ea typeface="+mn-ea"/>
                          <a:cs typeface="+mn-cs"/>
                        </a:rPr>
                        <a:t>Actualización de la matriz de riesgos</a:t>
                      </a:r>
                      <a:endParaRPr lang="es-CO" sz="1300" kern="1200" baseline="0" dirty="0" smtClean="0">
                        <a:solidFill>
                          <a:srgbClr val="002060"/>
                        </a:solidFill>
                        <a:latin typeface="+mn-lt"/>
                        <a:ea typeface="+mn-ea"/>
                        <a:cs typeface="+mn-cs"/>
                      </a:endParaRPr>
                    </a:p>
                    <a:p>
                      <a:pPr marL="400050" indent="-400050">
                        <a:buNone/>
                      </a:pPr>
                      <a:endParaRPr lang="es-CO" sz="1300" b="0" i="0" kern="1200" baseline="0" dirty="0" smtClean="0">
                        <a:solidFill>
                          <a:srgbClr val="002060"/>
                        </a:solidFill>
                        <a:latin typeface="+mj-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974">
                <a:tc>
                  <a:txBody>
                    <a:bodyPr/>
                    <a:lstStyle/>
                    <a:p>
                      <a:pPr algn="just">
                        <a:lnSpc>
                          <a:spcPct val="100000"/>
                        </a:lnSpc>
                        <a:spcAft>
                          <a:spcPts val="0"/>
                        </a:spcAft>
                      </a:pPr>
                      <a:r>
                        <a:rPr lang="es-CO" sz="1300" b="0" i="0" kern="1200" baseline="0" dirty="0" smtClean="0">
                          <a:solidFill>
                            <a:srgbClr val="002060"/>
                          </a:solidFill>
                          <a:latin typeface="+mn-lt"/>
                          <a:ea typeface="+mn-ea"/>
                          <a:cs typeface="+mn-cs"/>
                        </a:rPr>
                        <a:t>Reportes generados por </a:t>
                      </a:r>
                      <a:r>
                        <a:rPr lang="es-CO" sz="1300" b="0" i="0" kern="1200" baseline="0" dirty="0" err="1" smtClean="0">
                          <a:solidFill>
                            <a:srgbClr val="002060"/>
                          </a:solidFill>
                          <a:latin typeface="+mn-lt"/>
                          <a:ea typeface="+mn-ea"/>
                          <a:cs typeface="+mn-cs"/>
                        </a:rPr>
                        <a:t>Kactus</a:t>
                      </a:r>
                      <a:r>
                        <a:rPr lang="es-CO" sz="1300" b="0" i="0" kern="1200" baseline="0" dirty="0" smtClean="0">
                          <a:solidFill>
                            <a:srgbClr val="002060"/>
                          </a:solidFill>
                          <a:latin typeface="+mn-lt"/>
                          <a:ea typeface="+mn-ea"/>
                          <a:cs typeface="+mn-cs"/>
                        </a:rPr>
                        <a:t> con información incompleta   </a:t>
                      </a:r>
                      <a:endParaRPr lang="es-CO" sz="1300" b="0" i="0" kern="1200" baseline="0" dirty="0" smtClean="0">
                        <a:solidFill>
                          <a:srgbClr val="002060"/>
                        </a:solidFill>
                        <a:latin typeface="+mj-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indent="-400050" algn="just">
                        <a:buNone/>
                      </a:pPr>
                      <a:r>
                        <a:rPr lang="es-CO" sz="1300" kern="1200" baseline="0" dirty="0" smtClean="0">
                          <a:solidFill>
                            <a:srgbClr val="002060"/>
                          </a:solidFill>
                          <a:latin typeface="+mn-lt"/>
                          <a:ea typeface="+mn-ea"/>
                          <a:cs typeface="+mn-cs"/>
                        </a:rPr>
                        <a:t>Capacitación actualización </a:t>
                      </a:r>
                      <a:r>
                        <a:rPr lang="es-CO" sz="1300" kern="1200" baseline="0" dirty="0" err="1" smtClean="0">
                          <a:solidFill>
                            <a:srgbClr val="002060"/>
                          </a:solidFill>
                          <a:latin typeface="+mn-lt"/>
                          <a:ea typeface="+mn-ea"/>
                          <a:cs typeface="+mn-cs"/>
                        </a:rPr>
                        <a:t>Kactus</a:t>
                      </a:r>
                      <a:r>
                        <a:rPr lang="es-CO" sz="1300" kern="1200" baseline="0" dirty="0" smtClean="0">
                          <a:solidFill>
                            <a:srgbClr val="002060"/>
                          </a:solidFill>
                          <a:latin typeface="+mn-lt"/>
                          <a:ea typeface="+mn-ea"/>
                          <a:cs typeface="+mn-cs"/>
                        </a:rPr>
                        <a:t> módulos de nómina.</a:t>
                      </a:r>
                      <a:endParaRPr lang="es-CO" sz="1300" b="0" i="0" kern="1200" baseline="0" dirty="0" smtClean="0">
                        <a:solidFill>
                          <a:srgbClr val="002060"/>
                        </a:solidFill>
                        <a:latin typeface="+mj-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398">
                <a:tc>
                  <a:txBody>
                    <a:bodyPr/>
                    <a:lstStyle/>
                    <a:p>
                      <a:pPr algn="just">
                        <a:lnSpc>
                          <a:spcPct val="100000"/>
                        </a:lnSpc>
                        <a:spcAft>
                          <a:spcPts val="0"/>
                        </a:spcAft>
                      </a:pPr>
                      <a:r>
                        <a:rPr lang="es-CO" sz="1300" b="0" i="0" kern="1200" baseline="0" dirty="0" smtClean="0">
                          <a:solidFill>
                            <a:srgbClr val="002060"/>
                          </a:solidFill>
                          <a:latin typeface="+mn-lt"/>
                          <a:ea typeface="+mn-ea"/>
                          <a:cs typeface="+mn-cs"/>
                        </a:rPr>
                        <a:t>Desconocimiento funcionalidades y reportes del aplicativo.   </a:t>
                      </a:r>
                      <a:endParaRPr lang="es-CO" sz="1300" b="0" i="0" kern="1200" baseline="0" dirty="0" smtClean="0">
                        <a:solidFill>
                          <a:srgbClr val="002060"/>
                        </a:solidFill>
                        <a:latin typeface="+mj-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indent="-400050" algn="just">
                        <a:buNone/>
                      </a:pPr>
                      <a:r>
                        <a:rPr lang="es-CO" sz="1300" kern="1200" baseline="0" dirty="0" smtClean="0">
                          <a:solidFill>
                            <a:srgbClr val="002060"/>
                          </a:solidFill>
                          <a:latin typeface="+mn-lt"/>
                          <a:ea typeface="+mn-ea"/>
                          <a:cs typeface="+mn-cs"/>
                        </a:rPr>
                        <a:t>Actualización de la matriz de riesgos</a:t>
                      </a:r>
                      <a:endParaRPr lang="es-CO" sz="1300" b="0" i="0" kern="1200" baseline="0" dirty="0" smtClean="0">
                        <a:solidFill>
                          <a:srgbClr val="002060"/>
                        </a:solidFill>
                        <a:latin typeface="+mj-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185">
                <a:tc>
                  <a:txBody>
                    <a:bodyPr/>
                    <a:lstStyle/>
                    <a:p>
                      <a:pPr algn="just">
                        <a:lnSpc>
                          <a:spcPct val="100000"/>
                        </a:lnSpc>
                        <a:spcAft>
                          <a:spcPts val="0"/>
                        </a:spcAft>
                      </a:pPr>
                      <a:r>
                        <a:rPr lang="es-CO" sz="1300" b="0" i="0" kern="1200" baseline="0" dirty="0" smtClean="0">
                          <a:solidFill>
                            <a:srgbClr val="002060"/>
                          </a:solidFill>
                          <a:latin typeface="+mn-lt"/>
                          <a:ea typeface="+mn-ea"/>
                          <a:cs typeface="+mn-cs"/>
                        </a:rPr>
                        <a:t>Inadecuada asignación de perfiles de usuarios. </a:t>
                      </a:r>
                      <a:endParaRPr lang="es-CO" sz="1300" b="0" i="0" kern="1200" baseline="0" dirty="0" smtClean="0">
                        <a:solidFill>
                          <a:srgbClr val="002060"/>
                        </a:solidFill>
                        <a:latin typeface="+mj-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indent="-400050" algn="just">
                        <a:buNone/>
                      </a:pPr>
                      <a:r>
                        <a:rPr lang="es-CO" sz="1300" kern="1200" baseline="0" dirty="0" smtClean="0">
                          <a:solidFill>
                            <a:srgbClr val="002060"/>
                          </a:solidFill>
                          <a:latin typeface="+mn-lt"/>
                          <a:ea typeface="+mn-ea"/>
                          <a:cs typeface="+mn-cs"/>
                        </a:rPr>
                        <a:t>Elaboración del Manual de Políticas de Usuarios para </a:t>
                      </a:r>
                    </a:p>
                    <a:p>
                      <a:pPr marL="400050" indent="-400050" algn="just">
                        <a:buNone/>
                      </a:pPr>
                      <a:r>
                        <a:rPr lang="es-CO" sz="1300" kern="1200" baseline="0" dirty="0" smtClean="0">
                          <a:solidFill>
                            <a:srgbClr val="002060"/>
                          </a:solidFill>
                          <a:latin typeface="+mn-lt"/>
                          <a:ea typeface="+mn-ea"/>
                          <a:cs typeface="+mn-cs"/>
                        </a:rPr>
                        <a:t>Kactus.</a:t>
                      </a:r>
                      <a:endParaRPr lang="es-CO" sz="1300" b="0" i="0" kern="1200" baseline="0" dirty="0" smtClean="0">
                        <a:solidFill>
                          <a:srgbClr val="002060"/>
                        </a:solidFill>
                        <a:latin typeface="+mj-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Incumplimiento del proveedor en el servicio prestado respecto de este procedimiento</a:t>
                      </a:r>
                      <a:endParaRPr lang="es-CO" sz="1300" b="0" i="0" kern="1200" baseline="0" dirty="0" smtClean="0">
                        <a:solidFill>
                          <a:srgbClr val="002060"/>
                        </a:solidFill>
                        <a:latin typeface="+mj-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buNone/>
                      </a:pPr>
                      <a:r>
                        <a:rPr lang="es-CO" sz="1300" kern="1200" baseline="0" dirty="0" smtClean="0">
                          <a:solidFill>
                            <a:srgbClr val="002060"/>
                          </a:solidFill>
                          <a:latin typeface="+mn-lt"/>
                          <a:ea typeface="+mn-ea"/>
                          <a:cs typeface="+mn-cs"/>
                        </a:rPr>
                        <a:t>Evaluar el servicio del proveedor aplicativo Kactus y generar concepto respecto de tiempos de respuesta</a:t>
                      </a:r>
                      <a:endParaRPr lang="es-CO" sz="1300" b="0" i="0" kern="1200" baseline="0" dirty="0" smtClean="0">
                        <a:solidFill>
                          <a:srgbClr val="002060"/>
                        </a:solidFill>
                        <a:latin typeface="+mj-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440057" y="727938"/>
            <a:ext cx="20357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38</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597682" y="727939"/>
            <a:ext cx="6043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12          Oportunidades de Mejora                 7</a:t>
            </a:r>
            <a:endParaRPr lang="es-CO" sz="1200" b="1" dirty="0" smtClean="0">
              <a:solidFill>
                <a:srgbClr val="044990"/>
              </a:solidFill>
            </a:endParaRPr>
          </a:p>
          <a:p>
            <a:r>
              <a:rPr lang="es-CO" sz="1200" b="1" dirty="0" smtClean="0">
                <a:ln/>
                <a:solidFill>
                  <a:srgbClr val="044990"/>
                </a:solidFill>
                <a:cs typeface="Arial" pitchFamily="34" charset="0"/>
              </a:rPr>
              <a:t>Hallazgos	                        19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30544" y="116549"/>
            <a:ext cx="6774824" cy="44297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1800" b="1" dirty="0" smtClean="0">
                <a:solidFill>
                  <a:srgbClr val="00B050"/>
                </a:solidFill>
              </a:rPr>
              <a:t>Liquidación de nómina – Vicepresidencia Ejecutiva                                            Vicepresidencia Financiera y Administrativa </a:t>
            </a:r>
          </a:p>
          <a:p>
            <a:pPr lvl="0"/>
            <a:endParaRPr lang="es-CO" sz="2400" b="1" dirty="0" smtClean="0">
              <a:solidFill>
                <a:srgbClr val="00B050"/>
              </a:solidFill>
            </a:endParaRPr>
          </a:p>
        </p:txBody>
      </p:sp>
      <p:graphicFrame>
        <p:nvGraphicFramePr>
          <p:cNvPr id="12" name="11 Tabla"/>
          <p:cNvGraphicFramePr>
            <a:graphicFrameLocks noGrp="1"/>
          </p:cNvGraphicFramePr>
          <p:nvPr/>
        </p:nvGraphicFramePr>
        <p:xfrm>
          <a:off x="440057" y="1289954"/>
          <a:ext cx="8246743" cy="3711872"/>
        </p:xfrm>
        <a:graphic>
          <a:graphicData uri="http://schemas.openxmlformats.org/drawingml/2006/table">
            <a:tbl>
              <a:tblPr/>
              <a:tblGrid>
                <a:gridCol w="3313037"/>
                <a:gridCol w="4933706"/>
              </a:tblGrid>
              <a:tr h="201943">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616808">
                <a:tc>
                  <a:txBody>
                    <a:bodyPr/>
                    <a:lstStyle/>
                    <a:p>
                      <a:pPr algn="l">
                        <a:lnSpc>
                          <a:spcPct val="115000"/>
                        </a:lnSpc>
                        <a:spcAft>
                          <a:spcPts val="0"/>
                        </a:spcAft>
                      </a:pPr>
                      <a:r>
                        <a:rPr lang="es-CO" sz="1300" b="1" kern="1200" dirty="0" smtClean="0">
                          <a:solidFill>
                            <a:srgbClr val="002060"/>
                          </a:solidFill>
                          <a:latin typeface="+mn-lt"/>
                          <a:ea typeface="Times New Roman"/>
                          <a:cs typeface="Times New Roman"/>
                        </a:rPr>
                        <a:t>Liquidación</a:t>
                      </a:r>
                      <a:r>
                        <a:rPr lang="es-CO" sz="1300" b="1" kern="1200" baseline="0" dirty="0" smtClean="0">
                          <a:solidFill>
                            <a:srgbClr val="002060"/>
                          </a:solidFill>
                          <a:latin typeface="+mn-lt"/>
                          <a:ea typeface="Times New Roman"/>
                          <a:cs typeface="Times New Roman"/>
                        </a:rPr>
                        <a:t> de nómina:</a:t>
                      </a:r>
                      <a:endParaRPr lang="es-CO" sz="1300" b="1" kern="1200" dirty="0" smtClean="0">
                        <a:solidFill>
                          <a:srgbClr val="002060"/>
                        </a:solidFill>
                        <a:latin typeface="+mn-lt"/>
                        <a:ea typeface="Times New Roman"/>
                        <a:cs typeface="Times New Roman"/>
                      </a:endParaRPr>
                    </a:p>
                    <a:p>
                      <a:pPr algn="just">
                        <a:lnSpc>
                          <a:spcPct val="100000"/>
                        </a:lnSpc>
                        <a:spcAft>
                          <a:spcPts val="0"/>
                        </a:spcAft>
                      </a:pPr>
                      <a:r>
                        <a:rPr lang="es-CO" sz="1300" kern="1200" baseline="0" dirty="0" smtClean="0">
                          <a:solidFill>
                            <a:srgbClr val="002060"/>
                          </a:solidFill>
                          <a:latin typeface="+mn-lt"/>
                          <a:ea typeface="+mn-ea"/>
                          <a:cs typeface="+mn-cs"/>
                        </a:rPr>
                        <a:t>Falta procedimientos para tratamiento de novedades.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 Establecer procedimientos</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808">
                <a:tc>
                  <a:txBody>
                    <a:bodyPr/>
                    <a:lstStyle/>
                    <a:p>
                      <a:pPr algn="just">
                        <a:lnSpc>
                          <a:spcPct val="100000"/>
                        </a:lnSpc>
                        <a:spcAft>
                          <a:spcPts val="0"/>
                        </a:spcAft>
                      </a:pPr>
                      <a:r>
                        <a:rPr lang="es-CO" sz="1300" kern="1200" baseline="0" dirty="0" smtClean="0">
                          <a:solidFill>
                            <a:srgbClr val="002060"/>
                          </a:solidFill>
                          <a:latin typeface="+mn-lt"/>
                          <a:ea typeface="+mn-ea"/>
                          <a:cs typeface="+mn-cs"/>
                        </a:rPr>
                        <a:t>Indebida interpretación de la norma.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Los cambios en el aplicativo generados por modificación de </a:t>
                      </a:r>
                    </a:p>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la norma, se solicitarán previa aprobación del Vicepresidente </a:t>
                      </a:r>
                    </a:p>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Financiero.</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808">
                <a:tc>
                  <a:txBody>
                    <a:bodyPr/>
                    <a:lstStyle/>
                    <a:p>
                      <a:pPr algn="just">
                        <a:lnSpc>
                          <a:spcPct val="100000"/>
                        </a:lnSpc>
                        <a:spcAft>
                          <a:spcPts val="0"/>
                        </a:spcAft>
                      </a:pPr>
                      <a:r>
                        <a:rPr lang="es-CO" sz="1300" kern="1200" baseline="0" dirty="0" smtClean="0">
                          <a:solidFill>
                            <a:srgbClr val="002060"/>
                          </a:solidFill>
                          <a:latin typeface="+mn-lt"/>
                          <a:ea typeface="+mn-ea"/>
                          <a:cs typeface="+mn-cs"/>
                        </a:rPr>
                        <a:t>Ausencia de controles para evitar que la nómina en formato Excel sea modificada.</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Proteger el documento en formato Excel, por la </a:t>
                      </a:r>
                    </a:p>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Vicepresidencia Financiera y Administrativa, de tal forma que </a:t>
                      </a:r>
                    </a:p>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este no pueda ser modificado.</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535">
                <a:tc>
                  <a:txBody>
                    <a:bodyPr/>
                    <a:lstStyle/>
                    <a:p>
                      <a:pPr algn="just">
                        <a:lnSpc>
                          <a:spcPct val="100000"/>
                        </a:lnSpc>
                        <a:spcAft>
                          <a:spcPts val="0"/>
                        </a:spcAft>
                      </a:pPr>
                      <a:r>
                        <a:rPr lang="es-CO" sz="1300" kern="1200" baseline="0" dirty="0" smtClean="0">
                          <a:solidFill>
                            <a:srgbClr val="002060"/>
                          </a:solidFill>
                          <a:latin typeface="+mn-lt"/>
                          <a:ea typeface="+mn-ea"/>
                          <a:cs typeface="+mn-cs"/>
                        </a:rPr>
                        <a:t>Errores en la Interfaz de nómina (Kactus – </a:t>
                      </a:r>
                      <a:r>
                        <a:rPr lang="es-CO" sz="1300" kern="1200" baseline="0" dirty="0" err="1" smtClean="0">
                          <a:solidFill>
                            <a:srgbClr val="002060"/>
                          </a:solidFill>
                          <a:latin typeface="+mn-lt"/>
                          <a:ea typeface="+mn-ea"/>
                          <a:cs typeface="+mn-cs"/>
                        </a:rPr>
                        <a:t>Seven</a:t>
                      </a:r>
                      <a:r>
                        <a:rPr lang="es-CO" sz="1300" kern="1200" baseline="0" dirty="0" smtClean="0">
                          <a:solidFill>
                            <a:srgbClr val="002060"/>
                          </a:solidFill>
                          <a:latin typeface="+mn-lt"/>
                          <a:ea typeface="+mn-ea"/>
                          <a:cs typeface="+mn-cs"/>
                        </a:rPr>
                        <a:t>)</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Modificación de las cuentas de tal forma que no genere error. </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808">
                <a:tc>
                  <a:txBody>
                    <a:bodyPr/>
                    <a:lstStyle/>
                    <a:p>
                      <a:pPr algn="just">
                        <a:lnSpc>
                          <a:spcPct val="100000"/>
                        </a:lnSpc>
                        <a:spcAft>
                          <a:spcPts val="0"/>
                        </a:spcAft>
                      </a:pPr>
                      <a:r>
                        <a:rPr lang="es-CO" sz="1300" kern="1200" baseline="0" dirty="0" smtClean="0">
                          <a:solidFill>
                            <a:srgbClr val="002060"/>
                          </a:solidFill>
                          <a:latin typeface="+mn-lt"/>
                          <a:ea typeface="+mn-ea"/>
                          <a:cs typeface="+mn-cs"/>
                        </a:rPr>
                        <a:t>El control para evitar doble giro, no se encuentra soportado ni documentado.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Modificar el control en la Matriz de Riesgos - se debe registrar un Ok como visto bueno en el movimiento</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4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El archivo plano utilizado para el pago puede ser modificado.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Generar archivo plano desde </a:t>
                      </a:r>
                      <a:r>
                        <a:rPr lang="es-CO" sz="1300" kern="1200" baseline="0" dirty="0" err="1" smtClean="0">
                          <a:solidFill>
                            <a:srgbClr val="002060"/>
                          </a:solidFill>
                          <a:latin typeface="+mn-lt"/>
                          <a:ea typeface="+mn-ea"/>
                          <a:cs typeface="+mn-cs"/>
                        </a:rPr>
                        <a:t>Seven</a:t>
                      </a:r>
                      <a:r>
                        <a:rPr lang="es-CO" sz="1300" kern="1200" baseline="0" dirty="0" smtClean="0">
                          <a:solidFill>
                            <a:srgbClr val="002060"/>
                          </a:solidFill>
                          <a:latin typeface="+mn-lt"/>
                          <a:ea typeface="+mn-ea"/>
                          <a:cs typeface="+mn-cs"/>
                        </a:rPr>
                        <a:t> para que no pueda ser modificado.</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440057" y="657498"/>
            <a:ext cx="20357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38</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643402" y="657498"/>
            <a:ext cx="6043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12          Oportunidades de Mejora                 7</a:t>
            </a:r>
            <a:endParaRPr lang="es-CO" sz="1200" b="1" dirty="0" smtClean="0">
              <a:solidFill>
                <a:srgbClr val="044990"/>
              </a:solidFill>
            </a:endParaRPr>
          </a:p>
          <a:p>
            <a:r>
              <a:rPr lang="es-CO" sz="1200" b="1" dirty="0" smtClean="0">
                <a:ln/>
                <a:solidFill>
                  <a:srgbClr val="044990"/>
                </a:solidFill>
                <a:cs typeface="Arial" pitchFamily="34" charset="0"/>
              </a:rPr>
              <a:t>Hallazgos	                        19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30544" y="181865"/>
            <a:ext cx="6774824" cy="44297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1800" b="1" dirty="0" smtClean="0">
                <a:solidFill>
                  <a:srgbClr val="00B050"/>
                </a:solidFill>
              </a:rPr>
              <a:t>Liquidación de nómina – Vicepresidencia Ejecutiva                                            Vicepresidencia Financiera y Administrativa </a:t>
            </a:r>
          </a:p>
          <a:p>
            <a:pPr lvl="0"/>
            <a:endParaRPr lang="es-CO" sz="2400" b="1" dirty="0" smtClean="0">
              <a:solidFill>
                <a:srgbClr val="00B050"/>
              </a:solidFill>
            </a:endParaRPr>
          </a:p>
        </p:txBody>
      </p:sp>
      <p:graphicFrame>
        <p:nvGraphicFramePr>
          <p:cNvPr id="12" name="11 Tabla"/>
          <p:cNvGraphicFramePr>
            <a:graphicFrameLocks noGrp="1"/>
          </p:cNvGraphicFramePr>
          <p:nvPr/>
        </p:nvGraphicFramePr>
        <p:xfrm>
          <a:off x="484824" y="1505127"/>
          <a:ext cx="8156256" cy="3049540"/>
        </p:xfrm>
        <a:graphic>
          <a:graphicData uri="http://schemas.openxmlformats.org/drawingml/2006/table">
            <a:tbl>
              <a:tblPr/>
              <a:tblGrid>
                <a:gridCol w="3276685"/>
                <a:gridCol w="4879571"/>
              </a:tblGrid>
              <a:tr h="202654">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626304">
                <a:tc>
                  <a:txBody>
                    <a:bodyPr/>
                    <a:lstStyle/>
                    <a:p>
                      <a:pPr algn="l">
                        <a:lnSpc>
                          <a:spcPct val="115000"/>
                        </a:lnSpc>
                        <a:spcAft>
                          <a:spcPts val="0"/>
                        </a:spcAft>
                      </a:pPr>
                      <a:r>
                        <a:rPr lang="es-CO" sz="1300" b="1" kern="1200" baseline="0" dirty="0" smtClean="0">
                          <a:solidFill>
                            <a:srgbClr val="002060"/>
                          </a:solidFill>
                          <a:latin typeface="+mn-lt"/>
                          <a:ea typeface="+mn-ea"/>
                          <a:cs typeface="+mn-cs"/>
                        </a:rPr>
                        <a:t>Ausencia temporal o definitiva del personal experimentado: </a:t>
                      </a:r>
                    </a:p>
                    <a:p>
                      <a:pPr algn="just">
                        <a:lnSpc>
                          <a:spcPct val="115000"/>
                        </a:lnSpc>
                        <a:spcAft>
                          <a:spcPts val="0"/>
                        </a:spcAft>
                      </a:pPr>
                      <a:r>
                        <a:rPr lang="es-CO" sz="1300" kern="1200" dirty="0" smtClean="0">
                          <a:solidFill>
                            <a:srgbClr val="002060"/>
                          </a:solidFill>
                          <a:latin typeface="+mn-lt"/>
                          <a:ea typeface="+mn-ea"/>
                          <a:cs typeface="+mn-cs"/>
                        </a:rPr>
                        <a:t>Falta reforzar aspectos para</a:t>
                      </a:r>
                      <a:r>
                        <a:rPr lang="es-CO" sz="1300" kern="1200" baseline="0" dirty="0" smtClean="0">
                          <a:solidFill>
                            <a:srgbClr val="002060"/>
                          </a:solidFill>
                          <a:latin typeface="+mn-lt"/>
                          <a:ea typeface="+mn-ea"/>
                          <a:cs typeface="+mn-cs"/>
                        </a:rPr>
                        <a:t> </a:t>
                      </a:r>
                      <a:r>
                        <a:rPr lang="es-CO" sz="1300" kern="1200" dirty="0" smtClean="0">
                          <a:solidFill>
                            <a:srgbClr val="002060"/>
                          </a:solidFill>
                          <a:latin typeface="+mn-lt"/>
                          <a:ea typeface="+mn-ea"/>
                          <a:cs typeface="+mn-cs"/>
                        </a:rPr>
                        <a:t>garantizar que el proceso se cumpla ante cualquier circunstancia o situación relacionada con las personas encargadas. </a:t>
                      </a:r>
                      <a:endParaRPr lang="es-CO" sz="1300" b="1" kern="1200" dirty="0">
                        <a:solidFill>
                          <a:srgbClr val="002060"/>
                        </a:solidFill>
                        <a:latin typeface="+mn-lt"/>
                        <a:ea typeface="Calibri"/>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indent="-400050" algn="just">
                        <a:buNone/>
                      </a:pPr>
                      <a:r>
                        <a:rPr lang="es-CO" sz="1300" dirty="0" smtClean="0">
                          <a:solidFill>
                            <a:srgbClr val="002060"/>
                          </a:solidFill>
                          <a:latin typeface="+mj-lt"/>
                        </a:rPr>
                        <a:t>Se realizará capacitación a un tercer back up que será el </a:t>
                      </a:r>
                    </a:p>
                    <a:p>
                      <a:pPr marL="400050" indent="-400050" algn="just">
                        <a:buNone/>
                      </a:pPr>
                      <a:r>
                        <a:rPr lang="es-CO" sz="1300" dirty="0" smtClean="0">
                          <a:solidFill>
                            <a:srgbClr val="002060"/>
                          </a:solidFill>
                          <a:latin typeface="+mj-lt"/>
                        </a:rPr>
                        <a:t>Asistente Administrativo. </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3053">
                <a:tc>
                  <a:txBody>
                    <a:bodyPr/>
                    <a:lstStyle/>
                    <a:p>
                      <a:pPr algn="l">
                        <a:lnSpc>
                          <a:spcPct val="115000"/>
                        </a:lnSpc>
                        <a:spcAft>
                          <a:spcPts val="0"/>
                        </a:spcAft>
                      </a:pPr>
                      <a:r>
                        <a:rPr lang="es-CO" sz="1300" b="1" dirty="0" smtClean="0">
                          <a:solidFill>
                            <a:srgbClr val="002060"/>
                          </a:solidFill>
                          <a:latin typeface="+mj-lt"/>
                          <a:ea typeface="Calibri"/>
                          <a:cs typeface="Times New Roman"/>
                        </a:rPr>
                        <a:t>Custodia de la información</a:t>
                      </a:r>
                      <a:r>
                        <a:rPr lang="es-CO" sz="1300" b="1" baseline="0" dirty="0" smtClean="0">
                          <a:solidFill>
                            <a:srgbClr val="002060"/>
                          </a:solidFill>
                          <a:latin typeface="+mj-lt"/>
                          <a:ea typeface="Calibri"/>
                          <a:cs typeface="Times New Roman"/>
                        </a:rPr>
                        <a:t> física: </a:t>
                      </a:r>
                    </a:p>
                    <a:p>
                      <a:pPr algn="just">
                        <a:lnSpc>
                          <a:spcPct val="115000"/>
                        </a:lnSpc>
                        <a:spcAft>
                          <a:spcPts val="0"/>
                        </a:spcAft>
                      </a:pPr>
                      <a:r>
                        <a:rPr lang="es-CO" sz="1300" b="0" baseline="0" dirty="0" smtClean="0">
                          <a:solidFill>
                            <a:srgbClr val="002060"/>
                          </a:solidFill>
                          <a:latin typeface="+mj-lt"/>
                          <a:ea typeface="Calibri"/>
                          <a:cs typeface="Times New Roman"/>
                        </a:rPr>
                        <a:t>Inadecuada custodia física de la información física.  </a:t>
                      </a:r>
                      <a:endParaRPr lang="es-CO" sz="1300" b="0" dirty="0">
                        <a:solidFill>
                          <a:srgbClr val="002060"/>
                        </a:solidFill>
                        <a:latin typeface="+mj-lt"/>
                        <a:ea typeface="Calibri"/>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Enviar al CAD la documentación que se almacena en caja.</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105">
                <a:tc>
                  <a:txBody>
                    <a:bodyPr/>
                    <a:lstStyle/>
                    <a:p>
                      <a:pPr algn="just">
                        <a:lnSpc>
                          <a:spcPct val="115000"/>
                        </a:lnSpc>
                        <a:spcAft>
                          <a:spcPts val="0"/>
                        </a:spcAft>
                      </a:pPr>
                      <a:r>
                        <a:rPr lang="es-CO" sz="1300" b="0" kern="1200" baseline="0" dirty="0" smtClean="0">
                          <a:solidFill>
                            <a:srgbClr val="002060"/>
                          </a:solidFill>
                          <a:latin typeface="+mn-lt"/>
                          <a:ea typeface="Calibri"/>
                          <a:cs typeface="Times New Roman"/>
                        </a:rPr>
                        <a:t>Desactualización de la tabla de retención documental.</a:t>
                      </a:r>
                      <a:endParaRPr lang="es-CO" sz="1300" b="0" dirty="0">
                        <a:solidFill>
                          <a:srgbClr val="002060"/>
                        </a:solidFill>
                        <a:latin typeface="+mj-lt"/>
                        <a:ea typeface="Calibri"/>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marR="0" indent="-400050" algn="just"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latin typeface="+mn-lt"/>
                          <a:ea typeface="+mn-ea"/>
                          <a:cs typeface="+mn-cs"/>
                        </a:rPr>
                        <a:t>Actualización de la tabla de retención. </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440057" y="793254"/>
            <a:ext cx="20357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38</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597682" y="793255"/>
            <a:ext cx="6043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12          Oportunidades de Mejora                 7</a:t>
            </a:r>
            <a:endParaRPr lang="es-CO" sz="1200" b="1" dirty="0" smtClean="0">
              <a:solidFill>
                <a:srgbClr val="044990"/>
              </a:solidFill>
            </a:endParaRPr>
          </a:p>
          <a:p>
            <a:r>
              <a:rPr lang="es-CO" sz="1200" b="1" dirty="0" smtClean="0">
                <a:ln/>
                <a:solidFill>
                  <a:srgbClr val="044990"/>
                </a:solidFill>
                <a:cs typeface="Arial" pitchFamily="34" charset="0"/>
              </a:rPr>
              <a:t>Hallazgos	                      19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30544" y="181865"/>
            <a:ext cx="6774824" cy="44297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1800" b="1" dirty="0" smtClean="0">
                <a:solidFill>
                  <a:srgbClr val="00B050"/>
                </a:solidFill>
              </a:rPr>
              <a:t>Liquidación de nómina – Vicepresidencia Ejecutiva                                            Vicepresidencia Financiera y Administrativa </a:t>
            </a:r>
          </a:p>
          <a:p>
            <a:pPr lvl="0"/>
            <a:endParaRPr lang="es-CO" sz="2400" b="1" dirty="0" smtClean="0">
              <a:solidFill>
                <a:srgbClr val="00B050"/>
              </a:solidFill>
            </a:endParaRPr>
          </a:p>
        </p:txBody>
      </p:sp>
      <p:graphicFrame>
        <p:nvGraphicFramePr>
          <p:cNvPr id="12" name="11 Tabla"/>
          <p:cNvGraphicFramePr>
            <a:graphicFrameLocks noGrp="1"/>
          </p:cNvGraphicFramePr>
          <p:nvPr/>
        </p:nvGraphicFramePr>
        <p:xfrm>
          <a:off x="318977" y="1488798"/>
          <a:ext cx="8322103" cy="2836246"/>
        </p:xfrm>
        <a:graphic>
          <a:graphicData uri="http://schemas.openxmlformats.org/drawingml/2006/table">
            <a:tbl>
              <a:tblPr/>
              <a:tblGrid>
                <a:gridCol w="3442532"/>
                <a:gridCol w="4879571"/>
              </a:tblGrid>
              <a:tr h="190698">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44528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300" b="1" kern="1200" dirty="0" smtClean="0">
                          <a:solidFill>
                            <a:srgbClr val="002060"/>
                          </a:solidFill>
                          <a:latin typeface="+mn-lt"/>
                          <a:ea typeface="+mn-ea"/>
                          <a:cs typeface="+mn-cs"/>
                        </a:rPr>
                        <a:t>Informes Externos</a:t>
                      </a:r>
                    </a:p>
                    <a:p>
                      <a:pPr algn="l">
                        <a:lnSpc>
                          <a:spcPct val="115000"/>
                        </a:lnSpc>
                        <a:spcAft>
                          <a:spcPts val="0"/>
                        </a:spcAft>
                      </a:pPr>
                      <a:r>
                        <a:rPr lang="es-CO" sz="1300" b="0" kern="1200" dirty="0" smtClean="0">
                          <a:solidFill>
                            <a:srgbClr val="002060"/>
                          </a:solidFill>
                          <a:latin typeface="+mn-lt"/>
                          <a:ea typeface="+mn-ea"/>
                          <a:cs typeface="+mn-cs"/>
                        </a:rPr>
                        <a:t>Inadecuada segregación de funciones </a:t>
                      </a:r>
                      <a:r>
                        <a:rPr lang="es-ES" sz="1300" b="0" kern="1200" dirty="0" smtClean="0">
                          <a:solidFill>
                            <a:srgbClr val="002060"/>
                          </a:solidFill>
                          <a:latin typeface="+mn-lt"/>
                          <a:ea typeface="+mn-ea"/>
                          <a:cs typeface="+mn-cs"/>
                        </a:rPr>
                        <a:t>liquidación de aportes seguridad social, parafiscal y aportes voluntarios</a:t>
                      </a:r>
                      <a:r>
                        <a:rPr lang="es-CO" sz="1300" b="0" kern="1200" baseline="0" dirty="0" smtClean="0">
                          <a:solidFill>
                            <a:srgbClr val="002060"/>
                          </a:solidFill>
                          <a:latin typeface="+mn-lt"/>
                          <a:ea typeface="+mn-ea"/>
                          <a:cs typeface="+mn-cs"/>
                        </a:rPr>
                        <a:t>, </a:t>
                      </a:r>
                      <a:r>
                        <a:rPr lang="es-ES" sz="1300" b="0" kern="1200" dirty="0" smtClean="0">
                          <a:solidFill>
                            <a:srgbClr val="002060"/>
                          </a:solidFill>
                          <a:latin typeface="+mn-lt"/>
                          <a:ea typeface="+mn-ea"/>
                          <a:cs typeface="+mn-cs"/>
                        </a:rPr>
                        <a:t>debido a que la misma persona genera, revisa y carga el reporte al operador</a:t>
                      </a:r>
                      <a:endParaRPr lang="es-CO" sz="1300" b="0" kern="1200" dirty="0" smtClean="0">
                        <a:solidFill>
                          <a:srgbClr val="002060"/>
                        </a:solidFill>
                        <a:latin typeface="+mn-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indent="-400050" algn="l">
                        <a:buNone/>
                      </a:pPr>
                      <a:r>
                        <a:rPr lang="es-CO" sz="1300" b="0" kern="1200" dirty="0" smtClean="0">
                          <a:solidFill>
                            <a:srgbClr val="002060"/>
                          </a:solidFill>
                          <a:latin typeface="+mn-lt"/>
                          <a:ea typeface="+mn-ea"/>
                          <a:cs typeface="+mn-cs"/>
                        </a:rPr>
                        <a:t>Actualización de la matriz de riesgos</a:t>
                      </a:r>
                      <a:endParaRPr lang="es-CO" sz="1300" b="0" kern="1200" baseline="0" dirty="0" smtClean="0">
                        <a:solidFill>
                          <a:srgbClr val="002060"/>
                        </a:solidFill>
                        <a:latin typeface="+mn-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607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300" b="0" kern="1200" dirty="0" smtClean="0">
                          <a:solidFill>
                            <a:srgbClr val="002060"/>
                          </a:solidFill>
                          <a:latin typeface="+mn-lt"/>
                          <a:ea typeface="+mn-ea"/>
                          <a:cs typeface="+mn-cs"/>
                        </a:rPr>
                        <a:t>No</a:t>
                      </a:r>
                      <a:r>
                        <a:rPr lang="es-CO" sz="1300" b="0" kern="1200" baseline="0" dirty="0" smtClean="0">
                          <a:solidFill>
                            <a:srgbClr val="002060"/>
                          </a:solidFill>
                          <a:latin typeface="+mn-lt"/>
                          <a:ea typeface="+mn-ea"/>
                          <a:cs typeface="+mn-cs"/>
                        </a:rPr>
                        <a:t> se </a:t>
                      </a:r>
                      <a:r>
                        <a:rPr lang="es-CO" sz="1300" b="0" kern="1200" dirty="0" smtClean="0">
                          <a:solidFill>
                            <a:srgbClr val="002060"/>
                          </a:solidFill>
                          <a:latin typeface="+mn-lt"/>
                          <a:ea typeface="+mn-ea"/>
                          <a:cs typeface="+mn-cs"/>
                        </a:rPr>
                        <a:t>verifica en el Registro</a:t>
                      </a:r>
                      <a:r>
                        <a:rPr lang="es-CO" sz="1300" b="0" kern="1200" baseline="0" dirty="0" smtClean="0">
                          <a:solidFill>
                            <a:srgbClr val="002060"/>
                          </a:solidFill>
                          <a:latin typeface="+mn-lt"/>
                          <a:ea typeface="+mn-ea"/>
                          <a:cs typeface="+mn-cs"/>
                        </a:rPr>
                        <a:t> Único de afiliación, </a:t>
                      </a:r>
                      <a:r>
                        <a:rPr lang="es-CO" sz="1300" b="0" kern="1200" dirty="0" smtClean="0">
                          <a:solidFill>
                            <a:srgbClr val="002060"/>
                          </a:solidFill>
                          <a:latin typeface="+mn-lt"/>
                          <a:ea typeface="+mn-ea"/>
                          <a:cs typeface="+mn-cs"/>
                        </a:rPr>
                        <a:t>las empresas donde el empleado</a:t>
                      </a:r>
                      <a:r>
                        <a:rPr lang="es-CO" sz="1300" b="0" kern="1200" baseline="0" dirty="0" smtClean="0">
                          <a:solidFill>
                            <a:srgbClr val="002060"/>
                          </a:solidFill>
                          <a:latin typeface="+mn-lt"/>
                          <a:ea typeface="+mn-ea"/>
                          <a:cs typeface="+mn-cs"/>
                        </a:rPr>
                        <a:t> se encuentra </a:t>
                      </a:r>
                      <a:r>
                        <a:rPr lang="es-CO" sz="1300" b="0" kern="1200" dirty="0" smtClean="0">
                          <a:solidFill>
                            <a:srgbClr val="002060"/>
                          </a:solidFill>
                          <a:latin typeface="+mn-lt"/>
                          <a:ea typeface="+mn-ea"/>
                          <a:cs typeface="+mn-cs"/>
                        </a:rPr>
                        <a:t>afiliado al sistema de seguridad social. </a:t>
                      </a:r>
                      <a:endParaRPr lang="es-CO" sz="1300" b="1" dirty="0">
                        <a:solidFill>
                          <a:srgbClr val="002060"/>
                        </a:solidFill>
                        <a:latin typeface="+mj-lt"/>
                        <a:ea typeface="Calibri"/>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s-CO" sz="1300" kern="1200" dirty="0" smtClean="0">
                          <a:solidFill>
                            <a:srgbClr val="002060"/>
                          </a:solidFill>
                          <a:latin typeface="+mn-lt"/>
                          <a:ea typeface="+mn-ea"/>
                          <a:cs typeface="+mn-cs"/>
                        </a:rPr>
                        <a:t>Se actualizará la matriz</a:t>
                      </a:r>
                    </a:p>
                    <a:p>
                      <a:pPr algn="l"/>
                      <a:r>
                        <a:rPr lang="es-CO" sz="1300" kern="1200" dirty="0" smtClean="0">
                          <a:solidFill>
                            <a:srgbClr val="002060"/>
                          </a:solidFill>
                          <a:latin typeface="+mn-lt"/>
                          <a:ea typeface="+mn-ea"/>
                          <a:cs typeface="+mn-cs"/>
                        </a:rPr>
                        <a:t>Revisión previo a la vinculación de cada empleado</a:t>
                      </a:r>
                      <a:endParaRPr lang="es-CO" sz="1300" kern="1200" dirty="0">
                        <a:solidFill>
                          <a:srgbClr val="002060"/>
                        </a:solidFill>
                        <a:latin typeface="+mn-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440057" y="793254"/>
            <a:ext cx="20357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38</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597682" y="793255"/>
            <a:ext cx="6043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12          Oportunidades de Mejora                 7</a:t>
            </a:r>
            <a:endParaRPr lang="es-CO" sz="1200" b="1" dirty="0" smtClean="0">
              <a:solidFill>
                <a:srgbClr val="044990"/>
              </a:solidFill>
            </a:endParaRPr>
          </a:p>
          <a:p>
            <a:r>
              <a:rPr lang="es-CO" sz="1200" b="1" dirty="0" smtClean="0">
                <a:ln/>
                <a:solidFill>
                  <a:srgbClr val="044990"/>
                </a:solidFill>
                <a:cs typeface="Arial" pitchFamily="34" charset="0"/>
              </a:rPr>
              <a:t>Hallazgos	                      19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53156" y="995441"/>
            <a:ext cx="8060266" cy="3693319"/>
          </a:xfrm>
          <a:prstGeom prst="rect">
            <a:avLst/>
          </a:prstGeom>
          <a:noFill/>
        </p:spPr>
        <p:txBody>
          <a:bodyPr wrap="square" lIns="0" tIns="0" rIns="0" bIns="0" rtlCol="0">
            <a:spAutoFit/>
          </a:bodyPr>
          <a:lstStyle/>
          <a:p>
            <a:pPr marL="317500" lvl="0" indent="-228600">
              <a:buClr>
                <a:srgbClr val="00B050"/>
              </a:buClr>
              <a:buFont typeface="+mj-lt"/>
              <a:buAutoNum type="arabicPeriod"/>
            </a:pPr>
            <a:r>
              <a:rPr lang="es-ES" sz="1600" dirty="0" smtClean="0">
                <a:solidFill>
                  <a:srgbClr val="094784"/>
                </a:solidFill>
              </a:rPr>
              <a:t>Verificación del quórum</a:t>
            </a:r>
            <a:endParaRPr lang="es-CO" sz="1600" dirty="0" smtClean="0">
              <a:solidFill>
                <a:srgbClr val="094784"/>
              </a:solidFill>
            </a:endParaRPr>
          </a:p>
          <a:p>
            <a:pPr marL="317500" indent="-228600">
              <a:buClr>
                <a:srgbClr val="00B050"/>
              </a:buClr>
              <a:buFont typeface="+mj-lt"/>
              <a:buAutoNum type="arabicPeriod"/>
            </a:pPr>
            <a:r>
              <a:rPr lang="es-ES" sz="1600" dirty="0" smtClean="0">
                <a:solidFill>
                  <a:srgbClr val="094784"/>
                </a:solidFill>
              </a:rPr>
              <a:t>Lectura y aprobación del orden del día</a:t>
            </a:r>
            <a:endParaRPr lang="es-CO" sz="1600" dirty="0" smtClean="0">
              <a:solidFill>
                <a:srgbClr val="094784"/>
              </a:solidFill>
            </a:endParaRPr>
          </a:p>
          <a:p>
            <a:pPr marL="317500" indent="-228600">
              <a:buClr>
                <a:srgbClr val="00B050"/>
              </a:buClr>
              <a:buFont typeface="+mj-lt"/>
              <a:buAutoNum type="arabicPeriod"/>
            </a:pPr>
            <a:r>
              <a:rPr lang="es-ES" sz="1600" dirty="0" smtClean="0">
                <a:solidFill>
                  <a:srgbClr val="094784"/>
                </a:solidFill>
              </a:rPr>
              <a:t>Aprobación del Acta 74 correspondiente a la sesión extraordinaria de Septiembre</a:t>
            </a:r>
            <a:endParaRPr lang="es-CO" sz="1600" dirty="0" smtClean="0">
              <a:solidFill>
                <a:srgbClr val="094784"/>
              </a:solidFill>
            </a:endParaRPr>
          </a:p>
          <a:p>
            <a:pPr marL="317500" indent="-228600">
              <a:buClr>
                <a:srgbClr val="00B050"/>
              </a:buClr>
              <a:buFont typeface="+mj-lt"/>
              <a:buAutoNum type="arabicPeriod"/>
            </a:pPr>
            <a:r>
              <a:rPr lang="es-CO" sz="1600" dirty="0" smtClean="0">
                <a:solidFill>
                  <a:srgbClr val="094784"/>
                </a:solidFill>
              </a:rPr>
              <a:t>Informe Revisoría Fiscal</a:t>
            </a:r>
          </a:p>
          <a:p>
            <a:pPr marL="317500" indent="-228600">
              <a:buClr>
                <a:srgbClr val="00B050"/>
              </a:buClr>
              <a:buFont typeface="+mj-lt"/>
              <a:buAutoNum type="arabicPeriod"/>
            </a:pPr>
            <a:r>
              <a:rPr lang="es-CO" sz="1600" dirty="0" smtClean="0">
                <a:solidFill>
                  <a:srgbClr val="094784"/>
                </a:solidFill>
              </a:rPr>
              <a:t>Informe del Director de Riesgos – Niveles de exposición al riesgo</a:t>
            </a:r>
          </a:p>
          <a:p>
            <a:pPr marL="317500" indent="-228600">
              <a:buClr>
                <a:srgbClr val="00B050"/>
              </a:buClr>
              <a:buFont typeface="+mj-lt"/>
              <a:buAutoNum type="arabicPeriod"/>
            </a:pPr>
            <a:r>
              <a:rPr lang="es-CO" sz="1600" dirty="0" smtClean="0">
                <a:solidFill>
                  <a:srgbClr val="094784"/>
                </a:solidFill>
              </a:rPr>
              <a:t>Informe de Auditoría del Gestor del Gas – E&amp;Y S.A.S.</a:t>
            </a:r>
          </a:p>
          <a:p>
            <a:pPr marL="317500" indent="-228600">
              <a:buClr>
                <a:srgbClr val="00B050"/>
              </a:buClr>
              <a:buFont typeface="+mj-lt"/>
              <a:buAutoNum type="arabicPeriod"/>
            </a:pPr>
            <a:r>
              <a:rPr lang="es-CO" sz="1600" dirty="0" smtClean="0">
                <a:solidFill>
                  <a:srgbClr val="094784"/>
                </a:solidFill>
              </a:rPr>
              <a:t>Informe trimestral de la gestión realizada por Auditoría Interna</a:t>
            </a:r>
          </a:p>
          <a:p>
            <a:pPr marL="774700" lvl="1" indent="-228600" fontAlgn="base" hangingPunct="0"/>
            <a:r>
              <a:rPr lang="es-CO" sz="1600" b="1" dirty="0" smtClean="0">
                <a:solidFill>
                  <a:srgbClr val="00B050"/>
                </a:solidFill>
              </a:rPr>
              <a:t>7.1. </a:t>
            </a:r>
            <a:r>
              <a:rPr lang="es-CO" sz="1600" dirty="0" smtClean="0">
                <a:solidFill>
                  <a:srgbClr val="094784"/>
                </a:solidFill>
              </a:rPr>
              <a:t>Auditorías realizadas al corte del 31 de octubre </a:t>
            </a:r>
          </a:p>
          <a:p>
            <a:pPr marL="774700" lvl="1" indent="-228600" fontAlgn="base" hangingPunct="0"/>
            <a:r>
              <a:rPr lang="es-CO" sz="1600" b="1" dirty="0" smtClean="0">
                <a:solidFill>
                  <a:srgbClr val="00B050"/>
                </a:solidFill>
              </a:rPr>
              <a:t>7.2</a:t>
            </a:r>
            <a:r>
              <a:rPr lang="es-CO" sz="1600" b="1" dirty="0" smtClean="0">
                <a:solidFill>
                  <a:srgbClr val="094784"/>
                </a:solidFill>
              </a:rPr>
              <a:t>. </a:t>
            </a:r>
            <a:r>
              <a:rPr lang="es-CO" sz="1600" dirty="0" smtClean="0">
                <a:solidFill>
                  <a:srgbClr val="094784"/>
                </a:solidFill>
              </a:rPr>
              <a:t>Resultados planes de acción de auditorías anteriores – indicador de cumplimiento </a:t>
            </a:r>
          </a:p>
          <a:p>
            <a:pPr marL="774700" lvl="1" indent="-228600" fontAlgn="base" hangingPunct="0"/>
            <a:r>
              <a:rPr lang="es-CO" sz="1600" b="1" dirty="0" smtClean="0">
                <a:solidFill>
                  <a:srgbClr val="00B050"/>
                </a:solidFill>
              </a:rPr>
              <a:t>7.3</a:t>
            </a:r>
            <a:r>
              <a:rPr lang="es-CO" sz="1600" dirty="0" smtClean="0">
                <a:solidFill>
                  <a:srgbClr val="00B050"/>
                </a:solidFill>
              </a:rPr>
              <a:t>. </a:t>
            </a:r>
            <a:r>
              <a:rPr lang="es-CO" sz="1600" dirty="0" smtClean="0">
                <a:solidFill>
                  <a:srgbClr val="094784"/>
                </a:solidFill>
              </a:rPr>
              <a:t>Otras actividades </a:t>
            </a:r>
          </a:p>
          <a:p>
            <a:pPr marL="1231900" lvl="4" indent="-228600" fontAlgn="base" hangingPunct="0">
              <a:buClr>
                <a:srgbClr val="00B050"/>
              </a:buClr>
              <a:buFont typeface="+mj-lt"/>
              <a:buAutoNum type="alphaLcParenR"/>
            </a:pPr>
            <a:r>
              <a:rPr lang="es-CO" sz="1600" dirty="0" smtClean="0">
                <a:solidFill>
                  <a:srgbClr val="094784"/>
                </a:solidFill>
              </a:rPr>
              <a:t>Informe trimestral monitoreo reportes a la Contraloría</a:t>
            </a:r>
          </a:p>
          <a:p>
            <a:pPr marL="1231900" lvl="4" indent="-228600" fontAlgn="base" hangingPunct="0">
              <a:buClr>
                <a:srgbClr val="00B050"/>
              </a:buClr>
              <a:buFont typeface="+mj-lt"/>
              <a:buAutoNum type="alphaLcParenR"/>
            </a:pPr>
            <a:r>
              <a:rPr lang="es-CO" sz="1600" dirty="0" smtClean="0">
                <a:solidFill>
                  <a:srgbClr val="094784"/>
                </a:solidFill>
              </a:rPr>
              <a:t>Sanciones o instrucciones recibidos de órganos de supervisión durante el trimestre</a:t>
            </a:r>
          </a:p>
          <a:p>
            <a:pPr marL="1231900" lvl="4" indent="-228600" fontAlgn="base" hangingPunct="0">
              <a:buClr>
                <a:srgbClr val="00B050"/>
              </a:buClr>
              <a:buFont typeface="+mj-lt"/>
              <a:buAutoNum type="alphaLcParenR"/>
            </a:pPr>
            <a:r>
              <a:rPr lang="es-CO" sz="1600" dirty="0" smtClean="0">
                <a:solidFill>
                  <a:srgbClr val="094784"/>
                </a:solidFill>
              </a:rPr>
              <a:t>Monitoreo actualización página web y SIMEV</a:t>
            </a:r>
          </a:p>
        </p:txBody>
      </p:sp>
      <p:sp>
        <p:nvSpPr>
          <p:cNvPr id="5" name="1 Título"/>
          <p:cNvSpPr txBox="1">
            <a:spLocks/>
          </p:cNvSpPr>
          <p:nvPr/>
        </p:nvSpPr>
        <p:spPr>
          <a:xfrm>
            <a:off x="553156" y="419276"/>
            <a:ext cx="2172876" cy="576165"/>
          </a:xfrm>
          <a:prstGeom prst="rect">
            <a:avLst/>
          </a:prstGeom>
        </p:spPr>
        <p: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s-CO" sz="2000" b="1" dirty="0" smtClean="0">
                <a:solidFill>
                  <a:srgbClr val="00B050"/>
                </a:solidFill>
                <a:latin typeface="+mj-lt"/>
                <a:cs typeface="Calibri" panose="020F0502020204030204" pitchFamily="34" charset="0"/>
              </a:rPr>
              <a:t>Orden del día </a:t>
            </a:r>
          </a:p>
          <a:p>
            <a:pPr marL="0" marR="0" lvl="1" indent="0" defTabSz="914400" eaLnBrk="1" fontAlgn="auto" latinLnBrk="0" hangingPunct="1">
              <a:lnSpc>
                <a:spcPct val="100000"/>
              </a:lnSpc>
              <a:spcBef>
                <a:spcPts val="0"/>
              </a:spcBef>
              <a:spcAft>
                <a:spcPts val="0"/>
              </a:spcAft>
              <a:buClrTx/>
              <a:buSzTx/>
              <a:buFontTx/>
              <a:buNone/>
              <a:tabLst/>
              <a:defRPr/>
            </a:pPr>
            <a:endParaRPr kumimoji="0" lang="es-CO" sz="2000" b="1" i="0" u="none" strike="noStrike" kern="1200" cap="none" spc="0" normalizeH="0" noProof="0" dirty="0" smtClean="0">
              <a:ln>
                <a:noFill/>
              </a:ln>
              <a:solidFill>
                <a:schemeClr val="tx2"/>
              </a:solidFill>
              <a:effectLst/>
              <a:uLnTx/>
              <a:uFillTx/>
              <a:latin typeface="+mj-lt"/>
              <a:ea typeface="+mj-ea"/>
              <a:cs typeface="+mj-cs"/>
            </a:endParaRPr>
          </a:p>
          <a:p>
            <a:pPr marL="0" marR="0" lvl="1" indent="0" defTabSz="914400" eaLnBrk="1" fontAlgn="auto" latinLnBrk="0" hangingPunct="1">
              <a:lnSpc>
                <a:spcPct val="100000"/>
              </a:lnSpc>
              <a:spcBef>
                <a:spcPts val="0"/>
              </a:spcBef>
              <a:spcAft>
                <a:spcPts val="0"/>
              </a:spcAft>
              <a:buClrTx/>
              <a:buSzTx/>
              <a:buFontTx/>
              <a:buNone/>
              <a:tabLst/>
              <a:defRPr/>
            </a:pPr>
            <a:endParaRPr kumimoji="0" lang="es-CO" sz="20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30544" y="132878"/>
            <a:ext cx="6774824" cy="44297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1800" b="1" dirty="0" smtClean="0">
                <a:solidFill>
                  <a:srgbClr val="00B050"/>
                </a:solidFill>
              </a:rPr>
              <a:t>Liquidación de nómina – Vicepresidencia Ejecutiva                                            Vicepresidencia Financiera y Administrativa </a:t>
            </a:r>
          </a:p>
          <a:p>
            <a:pPr lvl="0"/>
            <a:endParaRPr lang="es-CO" sz="2400" b="1" dirty="0" smtClean="0">
              <a:solidFill>
                <a:srgbClr val="00B050"/>
              </a:solidFill>
            </a:endParaRPr>
          </a:p>
        </p:txBody>
      </p:sp>
      <p:graphicFrame>
        <p:nvGraphicFramePr>
          <p:cNvPr id="12" name="11 Tabla"/>
          <p:cNvGraphicFramePr>
            <a:graphicFrameLocks noGrp="1"/>
          </p:cNvGraphicFramePr>
          <p:nvPr/>
        </p:nvGraphicFramePr>
        <p:xfrm>
          <a:off x="484824" y="1336691"/>
          <a:ext cx="8156256" cy="3089927"/>
        </p:xfrm>
        <a:graphic>
          <a:graphicData uri="http://schemas.openxmlformats.org/drawingml/2006/table">
            <a:tbl>
              <a:tblPr/>
              <a:tblGrid>
                <a:gridCol w="2242047"/>
                <a:gridCol w="5914209"/>
              </a:tblGrid>
              <a:tr h="217802">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689204">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300" b="1" kern="1200" dirty="0" smtClean="0">
                          <a:solidFill>
                            <a:srgbClr val="002060"/>
                          </a:solidFill>
                          <a:latin typeface="+mn-lt"/>
                          <a:ea typeface="Times New Roman"/>
                          <a:cs typeface="Times New Roman"/>
                        </a:rPr>
                        <a:t>Demandas</a:t>
                      </a:r>
                      <a:r>
                        <a:rPr lang="es-CO" sz="1300" b="1" kern="1200" baseline="0" dirty="0" smtClean="0">
                          <a:solidFill>
                            <a:srgbClr val="002060"/>
                          </a:solidFill>
                          <a:latin typeface="+mn-lt"/>
                          <a:ea typeface="Times New Roman"/>
                          <a:cs typeface="Times New Roman"/>
                        </a:rPr>
                        <a:t> Laborales</a:t>
                      </a:r>
                      <a:r>
                        <a:rPr lang="es-CO" sz="1300" b="1" kern="1200" dirty="0" smtClean="0">
                          <a:solidFill>
                            <a:srgbClr val="002060"/>
                          </a:solidFill>
                          <a:latin typeface="+mn-lt"/>
                          <a:ea typeface="Times New Roman"/>
                          <a:cs typeface="Times New Roman"/>
                        </a:rPr>
                        <a:t>:</a:t>
                      </a:r>
                    </a:p>
                    <a:p>
                      <a:pPr marL="0" marR="0" indent="0" algn="l" defTabSz="914400" rtl="0" eaLnBrk="1" fontAlgn="auto" latinLnBrk="0" hangingPunct="1">
                        <a:lnSpc>
                          <a:spcPct val="115000"/>
                        </a:lnSpc>
                        <a:spcBef>
                          <a:spcPts val="0"/>
                        </a:spcBef>
                        <a:spcAft>
                          <a:spcPts val="0"/>
                        </a:spcAft>
                        <a:buClrTx/>
                        <a:buSzTx/>
                        <a:buFontTx/>
                        <a:buNone/>
                        <a:tabLst/>
                        <a:defRPr/>
                      </a:pPr>
                      <a:endParaRPr lang="es-CO" sz="1300" b="0" dirty="0" smtClean="0">
                        <a:solidFill>
                          <a:srgbClr val="002060"/>
                        </a:solidFill>
                        <a:latin typeface="+mn-lt"/>
                        <a:ea typeface="Times New Roman"/>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s-CO" sz="1300" b="0" dirty="0" smtClean="0">
                          <a:solidFill>
                            <a:srgbClr val="002060"/>
                          </a:solidFill>
                          <a:latin typeface="+mn-lt"/>
                          <a:ea typeface="Times New Roman"/>
                          <a:cs typeface="Times New Roman"/>
                        </a:rPr>
                        <a:t>Fortalecer</a:t>
                      </a:r>
                      <a:r>
                        <a:rPr lang="es-CO" sz="1300" b="0" baseline="0" dirty="0" smtClean="0">
                          <a:solidFill>
                            <a:srgbClr val="002060"/>
                          </a:solidFill>
                          <a:latin typeface="+mn-lt"/>
                          <a:ea typeface="Times New Roman"/>
                          <a:cs typeface="Times New Roman"/>
                        </a:rPr>
                        <a:t> los controles para el recibo y/o notificación de las demandas. </a:t>
                      </a:r>
                      <a:endParaRPr lang="es-CO" sz="1300" b="0" dirty="0" smtClean="0">
                        <a:solidFill>
                          <a:srgbClr val="002060"/>
                        </a:solidFill>
                        <a:latin typeface="+mn-lt"/>
                        <a:ea typeface="Times New Roman"/>
                        <a:cs typeface="Times New Roman"/>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s-CO" sz="1300" dirty="0" smtClean="0">
                          <a:solidFill>
                            <a:srgbClr val="002060"/>
                          </a:solidFill>
                          <a:latin typeface="+mn-lt"/>
                        </a:rPr>
                        <a:t>La Dir.</a:t>
                      </a:r>
                      <a:r>
                        <a:rPr lang="es-CO" sz="1300" baseline="0" dirty="0" smtClean="0">
                          <a:solidFill>
                            <a:srgbClr val="002060"/>
                          </a:solidFill>
                          <a:latin typeface="+mn-lt"/>
                        </a:rPr>
                        <a:t> </a:t>
                      </a:r>
                      <a:r>
                        <a:rPr lang="es-CO" sz="1300" dirty="0" smtClean="0">
                          <a:solidFill>
                            <a:srgbClr val="002060"/>
                          </a:solidFill>
                          <a:latin typeface="+mn-lt"/>
                        </a:rPr>
                        <a:t>Jurídica realizará una capacitación antes de terminar el año dirigida a las diferentes áreas de la Bolsa, en relación con: </a:t>
                      </a:r>
                    </a:p>
                    <a:p>
                      <a:pPr marL="266700" indent="-266700" algn="just">
                        <a:tabLst>
                          <a:tab pos="266700" algn="l"/>
                        </a:tabLst>
                      </a:pPr>
                      <a:r>
                        <a:rPr lang="es-CO" sz="1300" dirty="0" smtClean="0">
                          <a:solidFill>
                            <a:srgbClr val="002060"/>
                          </a:solidFill>
                          <a:latin typeface="+mn-lt"/>
                        </a:rPr>
                        <a:t>(i)</a:t>
                      </a:r>
                      <a:r>
                        <a:rPr lang="es-CO" sz="1300" baseline="0" dirty="0" smtClean="0">
                          <a:solidFill>
                            <a:srgbClr val="002060"/>
                          </a:solidFill>
                          <a:latin typeface="+mn-lt"/>
                        </a:rPr>
                        <a:t> </a:t>
                      </a:r>
                      <a:r>
                        <a:rPr lang="es-CO" sz="1300" dirty="0" smtClean="0">
                          <a:solidFill>
                            <a:srgbClr val="002060"/>
                          </a:solidFill>
                          <a:latin typeface="+mn-lt"/>
                        </a:rPr>
                        <a:t>responsabilidad de remitir notificaciones de demandas</a:t>
                      </a:r>
                      <a:r>
                        <a:rPr lang="es-CO" sz="1300" baseline="0" dirty="0" smtClean="0">
                          <a:solidFill>
                            <a:srgbClr val="002060"/>
                          </a:solidFill>
                          <a:latin typeface="+mn-lt"/>
                        </a:rPr>
                        <a:t> </a:t>
                      </a:r>
                    </a:p>
                    <a:p>
                      <a:pPr algn="just"/>
                      <a:r>
                        <a:rPr lang="es-CO" sz="1300" dirty="0" smtClean="0">
                          <a:solidFill>
                            <a:srgbClr val="002060"/>
                          </a:solidFill>
                          <a:latin typeface="+mn-lt"/>
                        </a:rPr>
                        <a:t>(</a:t>
                      </a:r>
                      <a:r>
                        <a:rPr lang="es-CO" sz="1300" dirty="0" err="1" smtClean="0">
                          <a:solidFill>
                            <a:srgbClr val="002060"/>
                          </a:solidFill>
                          <a:latin typeface="+mn-lt"/>
                        </a:rPr>
                        <a:t>ii</a:t>
                      </a:r>
                      <a:r>
                        <a:rPr lang="es-CO" sz="1300" dirty="0" smtClean="0">
                          <a:solidFill>
                            <a:srgbClr val="002060"/>
                          </a:solidFill>
                          <a:latin typeface="+mn-lt"/>
                        </a:rPr>
                        <a:t>)</a:t>
                      </a:r>
                      <a:r>
                        <a:rPr lang="es-CO" sz="1300" baseline="0" dirty="0" smtClean="0">
                          <a:solidFill>
                            <a:srgbClr val="002060"/>
                          </a:solidFill>
                          <a:latin typeface="+mn-lt"/>
                        </a:rPr>
                        <a:t> </a:t>
                      </a:r>
                      <a:r>
                        <a:rPr lang="es-CO" sz="1300" dirty="0" smtClean="0">
                          <a:solidFill>
                            <a:srgbClr val="002060"/>
                          </a:solidFill>
                          <a:latin typeface="+mn-lt"/>
                        </a:rPr>
                        <a:t>asignación de apoderados externos o internos responsabilidad exclusiva de Dirección Jurídica</a:t>
                      </a:r>
                    </a:p>
                    <a:p>
                      <a:pPr algn="just"/>
                      <a:r>
                        <a:rPr lang="es-CO" sz="1300" dirty="0" smtClean="0">
                          <a:solidFill>
                            <a:srgbClr val="002060"/>
                          </a:solidFill>
                          <a:latin typeface="+mn-lt"/>
                        </a:rPr>
                        <a:t>(</a:t>
                      </a:r>
                      <a:r>
                        <a:rPr lang="es-CO" sz="1300" dirty="0" err="1" smtClean="0">
                          <a:solidFill>
                            <a:srgbClr val="002060"/>
                          </a:solidFill>
                          <a:latin typeface="+mn-lt"/>
                        </a:rPr>
                        <a:t>iii</a:t>
                      </a:r>
                      <a:r>
                        <a:rPr lang="es-CO" sz="1300" dirty="0" smtClean="0">
                          <a:solidFill>
                            <a:srgbClr val="002060"/>
                          </a:solidFill>
                          <a:latin typeface="+mn-lt"/>
                        </a:rPr>
                        <a:t>) responsabilidad remitir documentos soportes de procesos judiciales</a:t>
                      </a:r>
                    </a:p>
                    <a:p>
                      <a:pPr algn="just"/>
                      <a:r>
                        <a:rPr lang="es-CO" sz="1300" dirty="0" smtClean="0">
                          <a:solidFill>
                            <a:srgbClr val="002060"/>
                          </a:solidFill>
                          <a:latin typeface="+mn-lt"/>
                        </a:rPr>
                        <a:t>(</a:t>
                      </a:r>
                      <a:r>
                        <a:rPr lang="es-CO" sz="1300" dirty="0" err="1" smtClean="0">
                          <a:solidFill>
                            <a:srgbClr val="002060"/>
                          </a:solidFill>
                          <a:latin typeface="+mn-lt"/>
                        </a:rPr>
                        <a:t>iv</a:t>
                      </a:r>
                      <a:r>
                        <a:rPr lang="es-CO" sz="1300" dirty="0" smtClean="0">
                          <a:solidFill>
                            <a:srgbClr val="002060"/>
                          </a:solidFill>
                          <a:latin typeface="+mn-lt"/>
                        </a:rPr>
                        <a:t>) seguimiento de procesos solo en cabeza de la Dirección Jurídica</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583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300" b="0" kern="1200" dirty="0" smtClean="0">
                          <a:solidFill>
                            <a:srgbClr val="002060"/>
                          </a:solidFill>
                          <a:latin typeface="+mn-lt"/>
                          <a:ea typeface="Times New Roman"/>
                          <a:cs typeface="Times New Roman"/>
                        </a:rPr>
                        <a:t>Contratación de abogados externos con ordenes de pedido y sin conocimiento de la Dir. Jurídica.</a:t>
                      </a:r>
                      <a:endParaRPr lang="es-CO" sz="1300" b="0" dirty="0" smtClean="0">
                        <a:solidFill>
                          <a:srgbClr val="002060"/>
                        </a:solidFill>
                        <a:latin typeface="+mn-lt"/>
                        <a:ea typeface="Times New Roman"/>
                        <a:cs typeface="Times New Roman"/>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300" b="0" kern="1200" dirty="0" smtClean="0">
                          <a:solidFill>
                            <a:srgbClr val="002060"/>
                          </a:solidFill>
                          <a:latin typeface="+mn-lt"/>
                          <a:ea typeface="Times New Roman"/>
                          <a:cs typeface="Times New Roman"/>
                        </a:rPr>
                        <a:t>Ajustar Manual de Contratación</a:t>
                      </a:r>
                      <a:r>
                        <a:rPr lang="es-CO" sz="1300" b="0" kern="1200" baseline="0" dirty="0" smtClean="0">
                          <a:solidFill>
                            <a:srgbClr val="002060"/>
                          </a:solidFill>
                          <a:latin typeface="+mn-lt"/>
                          <a:ea typeface="Times New Roman"/>
                          <a:cs typeface="Times New Roman"/>
                        </a:rPr>
                        <a:t> </a:t>
                      </a:r>
                      <a:r>
                        <a:rPr lang="es-CO" sz="1300" b="0" kern="1200" dirty="0" smtClean="0">
                          <a:solidFill>
                            <a:srgbClr val="002060"/>
                          </a:solidFill>
                          <a:latin typeface="+mn-lt"/>
                          <a:ea typeface="Times New Roman"/>
                          <a:cs typeface="Times New Roman"/>
                        </a:rPr>
                        <a:t>restringiendo contratación de los abogados externos de la Bolsa a </a:t>
                      </a:r>
                      <a:r>
                        <a:rPr lang="es-CO" sz="1300" b="0" kern="1200" baseline="0" dirty="0" smtClean="0">
                          <a:solidFill>
                            <a:srgbClr val="002060"/>
                          </a:solidFill>
                          <a:latin typeface="+mn-lt"/>
                          <a:ea typeface="Times New Roman"/>
                          <a:cs typeface="Times New Roman"/>
                        </a:rPr>
                        <a:t> </a:t>
                      </a:r>
                      <a:r>
                        <a:rPr lang="es-CO" sz="1300" b="0" kern="1200" dirty="0" smtClean="0">
                          <a:solidFill>
                            <a:srgbClr val="002060"/>
                          </a:solidFill>
                          <a:latin typeface="+mn-lt"/>
                          <a:ea typeface="Times New Roman"/>
                          <a:cs typeface="Times New Roman"/>
                        </a:rPr>
                        <a:t>través de orden de pedido</a:t>
                      </a:r>
                    </a:p>
                    <a:p>
                      <a:pPr marL="0" marR="0" indent="0" algn="just" defTabSz="914400" rtl="0" eaLnBrk="1" fontAlgn="auto" latinLnBrk="0" hangingPunct="1">
                        <a:lnSpc>
                          <a:spcPct val="100000"/>
                        </a:lnSpc>
                        <a:spcBef>
                          <a:spcPts val="0"/>
                        </a:spcBef>
                        <a:spcAft>
                          <a:spcPts val="0"/>
                        </a:spcAft>
                        <a:buClrTx/>
                        <a:buSzTx/>
                        <a:buFontTx/>
                        <a:buNone/>
                        <a:tabLst/>
                        <a:defRPr/>
                      </a:pPr>
                      <a:r>
                        <a:rPr lang="es-CO" sz="1300" b="0" kern="1200" dirty="0" smtClean="0">
                          <a:solidFill>
                            <a:srgbClr val="002060"/>
                          </a:solidFill>
                          <a:latin typeface="+mn-lt"/>
                          <a:ea typeface="Times New Roman"/>
                          <a:cs typeface="Times New Roman"/>
                        </a:rPr>
                        <a:t>Otrosíes a los Contratos pactados incluyendo facultad terminación</a:t>
                      </a:r>
                      <a:r>
                        <a:rPr lang="es-CO" sz="1300" b="0" kern="1200" baseline="0" dirty="0" smtClean="0">
                          <a:solidFill>
                            <a:srgbClr val="002060"/>
                          </a:solidFill>
                          <a:latin typeface="+mn-lt"/>
                          <a:ea typeface="Times New Roman"/>
                          <a:cs typeface="Times New Roman"/>
                        </a:rPr>
                        <a:t> unilateral por </a:t>
                      </a:r>
                      <a:r>
                        <a:rPr lang="es-CO" sz="1300" b="0" kern="1200" dirty="0" smtClean="0">
                          <a:solidFill>
                            <a:srgbClr val="002060"/>
                          </a:solidFill>
                          <a:latin typeface="+mn-lt"/>
                          <a:ea typeface="Times New Roman"/>
                          <a:cs typeface="Times New Roman"/>
                        </a:rPr>
                        <a:t>incumplimiento del abogado.</a:t>
                      </a:r>
                      <a:endParaRPr lang="es-CO" sz="1300" dirty="0" smtClean="0">
                        <a:solidFill>
                          <a:srgbClr val="002060"/>
                        </a:solidFill>
                        <a:latin typeface="+mn-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440057" y="727938"/>
            <a:ext cx="20357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38</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597682" y="727939"/>
            <a:ext cx="6043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12          Oportunidades de Mejora                 7</a:t>
            </a:r>
            <a:endParaRPr lang="es-CO" sz="1200" b="1" dirty="0" smtClean="0">
              <a:solidFill>
                <a:srgbClr val="044990"/>
              </a:solidFill>
            </a:endParaRPr>
          </a:p>
          <a:p>
            <a:r>
              <a:rPr lang="es-CO" sz="1200" b="1" dirty="0" smtClean="0">
                <a:ln/>
                <a:solidFill>
                  <a:srgbClr val="044990"/>
                </a:solidFill>
                <a:cs typeface="Arial" pitchFamily="34" charset="0"/>
              </a:rPr>
              <a:t>Hallazgos	                        19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30544" y="132878"/>
            <a:ext cx="6774824" cy="44297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1800" b="1" dirty="0" smtClean="0">
                <a:solidFill>
                  <a:srgbClr val="00B050"/>
                </a:solidFill>
              </a:rPr>
              <a:t>Liquidación de nómina – Vicepresidencia Ejecutiva                                           Vicepresidencia Financiera y Administrativa </a:t>
            </a:r>
          </a:p>
          <a:p>
            <a:pPr lvl="0"/>
            <a:endParaRPr lang="es-CO" sz="2400" b="1" dirty="0" smtClean="0">
              <a:solidFill>
                <a:srgbClr val="00B050"/>
              </a:solidFill>
            </a:endParaRPr>
          </a:p>
        </p:txBody>
      </p:sp>
      <p:graphicFrame>
        <p:nvGraphicFramePr>
          <p:cNvPr id="12" name="11 Tabla"/>
          <p:cNvGraphicFramePr>
            <a:graphicFrameLocks noGrp="1"/>
          </p:cNvGraphicFramePr>
          <p:nvPr/>
        </p:nvGraphicFramePr>
        <p:xfrm>
          <a:off x="456386" y="1299250"/>
          <a:ext cx="8156256" cy="3601256"/>
        </p:xfrm>
        <a:graphic>
          <a:graphicData uri="http://schemas.openxmlformats.org/drawingml/2006/table">
            <a:tbl>
              <a:tblPr/>
              <a:tblGrid>
                <a:gridCol w="2531743"/>
                <a:gridCol w="5624513"/>
              </a:tblGrid>
              <a:tr h="217845">
                <a:tc>
                  <a:txBody>
                    <a:bodyPr/>
                    <a:lstStyle/>
                    <a:p>
                      <a:pPr algn="just">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just">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112437">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endParaRPr lang="es-CO" sz="1300" b="0" kern="1200" dirty="0" smtClean="0">
                        <a:solidFill>
                          <a:srgbClr val="002060"/>
                        </a:solidFill>
                        <a:latin typeface="+mn-lt"/>
                        <a:ea typeface="Times New Roman"/>
                        <a:cs typeface="Times New Roman"/>
                      </a:endParaRPr>
                    </a:p>
                    <a:p>
                      <a:pPr marL="0" marR="0" indent="0" algn="just" defTabSz="914400" rtl="0" eaLnBrk="1" fontAlgn="auto" latinLnBrk="0" hangingPunct="1">
                        <a:lnSpc>
                          <a:spcPct val="115000"/>
                        </a:lnSpc>
                        <a:spcBef>
                          <a:spcPts val="0"/>
                        </a:spcBef>
                        <a:spcAft>
                          <a:spcPts val="0"/>
                        </a:spcAft>
                        <a:buClrTx/>
                        <a:buSzTx/>
                        <a:buFontTx/>
                        <a:buNone/>
                        <a:tabLst/>
                        <a:defRPr/>
                      </a:pPr>
                      <a:r>
                        <a:rPr lang="es-CO" sz="1300" b="0" kern="1200" dirty="0" smtClean="0">
                          <a:solidFill>
                            <a:srgbClr val="002060"/>
                          </a:solidFill>
                          <a:latin typeface="+mn-lt"/>
                          <a:ea typeface="Times New Roman"/>
                          <a:cs typeface="Times New Roman"/>
                        </a:rPr>
                        <a:t>Contratación de servicios de vigilancia judicial externa.</a:t>
                      </a:r>
                      <a:endParaRPr lang="es-CO" sz="1300" b="0" dirty="0" smtClean="0">
                        <a:solidFill>
                          <a:srgbClr val="002060"/>
                        </a:solidFill>
                        <a:latin typeface="+mj-lt"/>
                        <a:ea typeface="Times New Roman"/>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300" b="0" kern="1200" dirty="0" smtClean="0">
                          <a:solidFill>
                            <a:srgbClr val="002060"/>
                          </a:solidFill>
                          <a:latin typeface="+mn-lt"/>
                          <a:ea typeface="Times New Roman"/>
                          <a:cs typeface="Times New Roman"/>
                        </a:rPr>
                        <a:t>Ajustar rocedimiento de representación y vigilancia judicial, la</a:t>
                      </a:r>
                      <a:r>
                        <a:rPr lang="es-CO" sz="1300" b="0" kern="1200" baseline="0" dirty="0" smtClean="0">
                          <a:solidFill>
                            <a:srgbClr val="002060"/>
                          </a:solidFill>
                          <a:latin typeface="+mn-lt"/>
                          <a:ea typeface="Times New Roman"/>
                          <a:cs typeface="Times New Roman"/>
                        </a:rPr>
                        <a:t> </a:t>
                      </a:r>
                      <a:r>
                        <a:rPr lang="es-CO" sz="1300" b="0" kern="1200" dirty="0" smtClean="0">
                          <a:solidFill>
                            <a:srgbClr val="002060"/>
                          </a:solidFill>
                          <a:latin typeface="+mn-lt"/>
                          <a:ea typeface="Times New Roman"/>
                          <a:cs typeface="Times New Roman"/>
                        </a:rPr>
                        <a:t>posibilidad de contratar servicios de vigilancia judicial externa</a:t>
                      </a:r>
                      <a:endParaRPr lang="es-CO" sz="1300" dirty="0" smtClean="0">
                        <a:solidFill>
                          <a:srgbClr val="002060"/>
                        </a:solidFill>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30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b="0" kern="1200" dirty="0" smtClean="0">
                          <a:solidFill>
                            <a:srgbClr val="002060"/>
                          </a:solidFill>
                          <a:latin typeface="+mn-lt"/>
                          <a:ea typeface="Times New Roman"/>
                          <a:cs typeface="Times New Roman"/>
                        </a:rPr>
                        <a:t>No se divulgó </a:t>
                      </a:r>
                      <a:r>
                        <a:rPr lang="es-CO" sz="1300" b="0" kern="1200" baseline="0" dirty="0" smtClean="0">
                          <a:solidFill>
                            <a:srgbClr val="002060"/>
                          </a:solidFill>
                          <a:latin typeface="+mn-lt"/>
                          <a:ea typeface="Times New Roman"/>
                          <a:cs typeface="Times New Roman"/>
                        </a:rPr>
                        <a:t>como información relevante, demandas laborales con pretensiones por $ 840.571.158.</a:t>
                      </a:r>
                      <a:endParaRPr lang="es-CO" sz="1300" b="0" kern="1200" dirty="0" smtClean="0">
                        <a:solidFill>
                          <a:srgbClr val="002060"/>
                        </a:solidFill>
                        <a:latin typeface="+mn-lt"/>
                        <a:ea typeface="Times New Roman"/>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300" b="0" kern="1200" baseline="0" dirty="0" smtClean="0">
                          <a:solidFill>
                            <a:srgbClr val="002060"/>
                          </a:solidFill>
                          <a:latin typeface="+mn-lt"/>
                          <a:ea typeface="Calibri"/>
                          <a:cs typeface="Times New Roman"/>
                        </a:rPr>
                        <a:t>Ajuste del Manual de Reporte de Información Relevante, señalando criterios para determinar procesos judiciales relevantes de la Bolsa</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0866">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b="1" kern="1200" baseline="0" dirty="0" smtClean="0">
                          <a:solidFill>
                            <a:srgbClr val="002060"/>
                          </a:solidFill>
                          <a:latin typeface="+mn-lt"/>
                          <a:ea typeface="+mn-ea"/>
                          <a:cs typeface="+mn-cs"/>
                        </a:rPr>
                        <a:t>Unidades de fiscalización</a:t>
                      </a:r>
                    </a:p>
                    <a:p>
                      <a:pPr marL="0" marR="0" indent="0" algn="just" defTabSz="914400" rtl="0" eaLnBrk="1" fontAlgn="auto" latinLnBrk="0" hangingPunct="1">
                        <a:lnSpc>
                          <a:spcPct val="115000"/>
                        </a:lnSpc>
                        <a:spcBef>
                          <a:spcPts val="0"/>
                        </a:spcBef>
                        <a:spcAft>
                          <a:spcPts val="0"/>
                        </a:spcAft>
                        <a:buClrTx/>
                        <a:buSzTx/>
                        <a:buFontTx/>
                        <a:buNone/>
                        <a:tabLst/>
                        <a:defRPr/>
                      </a:pPr>
                      <a:endParaRPr lang="es-CO" sz="1300" b="1" kern="1200" dirty="0" smtClean="0">
                        <a:solidFill>
                          <a:srgbClr val="002060"/>
                        </a:solidFill>
                        <a:latin typeface="+mn-lt"/>
                        <a:ea typeface="Calibri"/>
                        <a:cs typeface="Times New Roman"/>
                      </a:endParaRPr>
                    </a:p>
                    <a:p>
                      <a:pPr algn="just">
                        <a:lnSpc>
                          <a:spcPct val="115000"/>
                        </a:lnSpc>
                        <a:spcAft>
                          <a:spcPts val="0"/>
                        </a:spcAft>
                      </a:pPr>
                      <a:r>
                        <a:rPr lang="es-CO" sz="1300" b="0" kern="1200" dirty="0" smtClean="0">
                          <a:solidFill>
                            <a:srgbClr val="002060"/>
                          </a:solidFill>
                          <a:latin typeface="+mn-lt"/>
                          <a:ea typeface="Times New Roman"/>
                          <a:cs typeface="Times New Roman"/>
                        </a:rPr>
                        <a:t>Falta de seguimiento adecuado a las  actuaciones administrativas.</a:t>
                      </a:r>
                      <a:endParaRPr lang="es-CO" sz="1300" b="0" dirty="0" smtClean="0">
                        <a:solidFill>
                          <a:srgbClr val="002060"/>
                        </a:solidFill>
                        <a:latin typeface="+mj-lt"/>
                        <a:ea typeface="Times New Roman"/>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300" kern="1200" dirty="0" smtClean="0">
                          <a:solidFill>
                            <a:srgbClr val="002060"/>
                          </a:solidFill>
                          <a:latin typeface="+mn-lt"/>
                          <a:ea typeface="+mn-ea"/>
                          <a:cs typeface="+mn-cs"/>
                        </a:rPr>
                        <a:t>Se realizará capacitación a las áreas de la Bolsa, sobre procesos</a:t>
                      </a:r>
                      <a:r>
                        <a:rPr lang="es-CO" sz="1300" kern="1200" baseline="0" dirty="0" smtClean="0">
                          <a:solidFill>
                            <a:srgbClr val="002060"/>
                          </a:solidFill>
                          <a:latin typeface="+mn-lt"/>
                          <a:ea typeface="+mn-ea"/>
                          <a:cs typeface="+mn-cs"/>
                        </a:rPr>
                        <a:t> judiciales, responsables, designación de apoderados y seguimiento</a:t>
                      </a:r>
                      <a:endParaRPr lang="es-CO" sz="1300" dirty="0" smtClean="0">
                        <a:solidFill>
                          <a:srgbClr val="002060"/>
                        </a:solidFill>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440057" y="690853"/>
            <a:ext cx="20357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38</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597682" y="673827"/>
            <a:ext cx="6043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12          Oportunidades de Mejora                 7</a:t>
            </a:r>
            <a:endParaRPr lang="es-CO" sz="1200" b="1" dirty="0" smtClean="0">
              <a:solidFill>
                <a:srgbClr val="044990"/>
              </a:solidFill>
            </a:endParaRPr>
          </a:p>
          <a:p>
            <a:r>
              <a:rPr lang="es-CO" sz="1200" b="1" dirty="0" smtClean="0">
                <a:ln/>
                <a:solidFill>
                  <a:srgbClr val="044990"/>
                </a:solidFill>
                <a:cs typeface="Arial" pitchFamily="34" charset="0"/>
              </a:rPr>
              <a:t>Hallazgos	                        19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383453" y="1622608"/>
          <a:ext cx="8025763" cy="3019553"/>
        </p:xfrm>
        <a:graphic>
          <a:graphicData uri="http://schemas.openxmlformats.org/drawingml/2006/table">
            <a:tbl>
              <a:tblPr>
                <a:tableStyleId>{8799B23B-EC83-4686-B30A-512413B5E67A}</a:tableStyleId>
              </a:tblPr>
              <a:tblGrid>
                <a:gridCol w="3649706"/>
                <a:gridCol w="4376057"/>
              </a:tblGrid>
              <a:tr h="284282">
                <a:tc>
                  <a:txBody>
                    <a:bodyPr/>
                    <a:lstStyle/>
                    <a:p>
                      <a:pPr algn="ctr">
                        <a:lnSpc>
                          <a:spcPct val="115000"/>
                        </a:lnSpc>
                        <a:spcAft>
                          <a:spcPts val="0"/>
                        </a:spcAft>
                      </a:pPr>
                      <a:r>
                        <a:rPr lang="es-CO" sz="1300" b="1" baseline="0" dirty="0" smtClean="0">
                          <a:solidFill>
                            <a:schemeClr val="bg1"/>
                          </a:solidFill>
                        </a:rPr>
                        <a:t>ASPECTO EVALUADO</a:t>
                      </a:r>
                      <a:endParaRPr lang="es-CO" sz="1300" b="1" baseline="0" dirty="0">
                        <a:solidFill>
                          <a:schemeClr val="bg1"/>
                        </a:solidFill>
                        <a:latin typeface="+mn-lt"/>
                        <a:ea typeface="Calibri"/>
                        <a:cs typeface="Times New Roman"/>
                      </a:endParaRPr>
                    </a:p>
                  </a:txBody>
                  <a:tcPr marL="36195" marR="36195" marT="17780" marB="17780" anchor="ctr">
                    <a:cell3D prstMaterial="dkEdge">
                      <a:bevel/>
                      <a:lightRig rig="flood" dir="t"/>
                    </a:cell3D>
                    <a:solidFill>
                      <a:srgbClr val="094784"/>
                    </a:solidFill>
                  </a:tcPr>
                </a:tc>
                <a:tc>
                  <a:txBody>
                    <a:bodyPr/>
                    <a:lstStyle/>
                    <a:p>
                      <a:pPr algn="ctr">
                        <a:lnSpc>
                          <a:spcPct val="115000"/>
                        </a:lnSpc>
                        <a:spcAft>
                          <a:spcPts val="0"/>
                        </a:spcAft>
                      </a:pPr>
                      <a:r>
                        <a:rPr lang="es-CO" sz="1300" b="1" dirty="0" smtClean="0">
                          <a:solidFill>
                            <a:schemeClr val="bg1"/>
                          </a:solidFill>
                        </a:rPr>
                        <a:t>RESPUESTA</a:t>
                      </a:r>
                      <a:r>
                        <a:rPr lang="es-CO" sz="1300" b="1" baseline="0" dirty="0" smtClean="0">
                          <a:solidFill>
                            <a:schemeClr val="bg1"/>
                          </a:solidFill>
                        </a:rPr>
                        <a:t> DE LA VP</a:t>
                      </a:r>
                      <a:r>
                        <a:rPr lang="es-CO" sz="1300" b="1" dirty="0" smtClean="0">
                          <a:solidFill>
                            <a:schemeClr val="bg1"/>
                          </a:solidFill>
                        </a:rPr>
                        <a:t>/PLAN DE ACCIÓN</a:t>
                      </a:r>
                      <a:endParaRPr lang="es-CO" sz="1300" b="1" dirty="0">
                        <a:solidFill>
                          <a:schemeClr val="bg1"/>
                        </a:solidFill>
                        <a:latin typeface="+mn-lt"/>
                        <a:ea typeface="Calibri"/>
                        <a:cs typeface="Times New Roman"/>
                      </a:endParaRPr>
                    </a:p>
                  </a:txBody>
                  <a:tcPr marL="36195" marR="36195" marT="17780" marB="17780" anchor="ctr">
                    <a:cell3D prstMaterial="dkEdge">
                      <a:bevel/>
                      <a:lightRig rig="flood" dir="t"/>
                    </a:cell3D>
                    <a:solidFill>
                      <a:srgbClr val="094784"/>
                    </a:solidFill>
                  </a:tcPr>
                </a:tc>
              </a:tr>
              <a:tr h="865420">
                <a:tc>
                  <a:txBody>
                    <a:bodyPr/>
                    <a:lstStyle/>
                    <a:p>
                      <a:pPr algn="just">
                        <a:lnSpc>
                          <a:spcPct val="115000"/>
                        </a:lnSpc>
                        <a:spcAft>
                          <a:spcPts val="0"/>
                        </a:spcAft>
                      </a:pPr>
                      <a:r>
                        <a:rPr lang="es-CO" sz="1300" dirty="0" smtClean="0">
                          <a:solidFill>
                            <a:srgbClr val="002060"/>
                          </a:solidFill>
                        </a:rPr>
                        <a:t>Necesidad de establecer en un solo documento,</a:t>
                      </a:r>
                      <a:r>
                        <a:rPr lang="es-CO" sz="1300" baseline="0" dirty="0" smtClean="0">
                          <a:solidFill>
                            <a:srgbClr val="002060"/>
                          </a:solidFill>
                        </a:rPr>
                        <a:t> </a:t>
                      </a:r>
                      <a:r>
                        <a:rPr lang="es-CO" sz="1300" dirty="0" smtClean="0">
                          <a:solidFill>
                            <a:srgbClr val="002060"/>
                          </a:solidFill>
                        </a:rPr>
                        <a:t>etapas,</a:t>
                      </a:r>
                      <a:r>
                        <a:rPr lang="es-CO" sz="1300" baseline="0" dirty="0" smtClean="0">
                          <a:solidFill>
                            <a:srgbClr val="002060"/>
                          </a:solidFill>
                        </a:rPr>
                        <a:t> </a:t>
                      </a:r>
                      <a:r>
                        <a:rPr lang="es-CO" sz="1300" dirty="0" smtClean="0">
                          <a:solidFill>
                            <a:srgbClr val="002060"/>
                          </a:solidFill>
                        </a:rPr>
                        <a:t>actividades,</a:t>
                      </a:r>
                      <a:r>
                        <a:rPr lang="es-CO" sz="1300" baseline="0" dirty="0" smtClean="0">
                          <a:solidFill>
                            <a:srgbClr val="002060"/>
                          </a:solidFill>
                        </a:rPr>
                        <a:t> </a:t>
                      </a:r>
                      <a:r>
                        <a:rPr lang="es-CO" sz="1300" dirty="0" smtClean="0">
                          <a:solidFill>
                            <a:srgbClr val="002060"/>
                          </a:solidFill>
                        </a:rPr>
                        <a:t>plazos, requisitos, responsables, entre</a:t>
                      </a:r>
                      <a:r>
                        <a:rPr lang="es-CO" sz="1300" baseline="0" dirty="0" smtClean="0">
                          <a:solidFill>
                            <a:srgbClr val="002060"/>
                          </a:solidFill>
                        </a:rPr>
                        <a:t> otros.</a:t>
                      </a:r>
                      <a:endParaRPr lang="es-CO" sz="1300" b="0" dirty="0">
                        <a:solidFill>
                          <a:srgbClr val="002060"/>
                        </a:solidFill>
                        <a:latin typeface="+mn-lt"/>
                        <a:ea typeface="Calibri"/>
                        <a:cs typeface="Times New Roman"/>
                      </a:endParaRPr>
                    </a:p>
                  </a:txBody>
                  <a:tcPr marL="36195" marR="36195" marT="17780" marB="17780"/>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dirty="0" smtClean="0">
                          <a:solidFill>
                            <a:srgbClr val="002060"/>
                          </a:solidFill>
                        </a:rPr>
                        <a:t>Actualizar e</a:t>
                      </a:r>
                      <a:r>
                        <a:rPr lang="es-CO" sz="1300" baseline="0" dirty="0" smtClean="0">
                          <a:solidFill>
                            <a:srgbClr val="002060"/>
                          </a:solidFill>
                        </a:rPr>
                        <a:t>l Manual de Contratación según las actividades de la Dir. Jurídica y la Unidad Administrativa en el subproceso de contratación.</a:t>
                      </a:r>
                      <a:endParaRPr lang="es-CO" sz="1300" dirty="0">
                        <a:solidFill>
                          <a:srgbClr val="002060"/>
                        </a:solidFill>
                        <a:latin typeface="+mn-lt"/>
                        <a:ea typeface="Times New Roman"/>
                        <a:cs typeface="Times New Roman"/>
                      </a:endParaRPr>
                    </a:p>
                  </a:txBody>
                  <a:tcPr marL="36195" marR="36195" marT="17780" marB="17780"/>
                </a:tc>
              </a:tr>
              <a:tr h="42809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dirty="0" smtClean="0">
                          <a:solidFill>
                            <a:srgbClr val="002060"/>
                          </a:solidFill>
                        </a:rPr>
                        <a:t>Diseño de controles, que no</a:t>
                      </a:r>
                      <a:r>
                        <a:rPr lang="es-CO" sz="1300" baseline="0" dirty="0" smtClean="0">
                          <a:solidFill>
                            <a:srgbClr val="002060"/>
                          </a:solidFill>
                        </a:rPr>
                        <a:t> </a:t>
                      </a:r>
                      <a:r>
                        <a:rPr lang="es-CO" sz="1300" dirty="0" smtClean="0">
                          <a:solidFill>
                            <a:srgbClr val="002060"/>
                          </a:solidFill>
                        </a:rPr>
                        <a:t>cumplen</a:t>
                      </a:r>
                      <a:r>
                        <a:rPr lang="es-CO" sz="1300" baseline="0" dirty="0" smtClean="0">
                          <a:solidFill>
                            <a:srgbClr val="002060"/>
                          </a:solidFill>
                        </a:rPr>
                        <a:t> </a:t>
                      </a:r>
                      <a:r>
                        <a:rPr lang="es-CO" sz="1300" dirty="0" smtClean="0">
                          <a:solidFill>
                            <a:srgbClr val="002060"/>
                          </a:solidFill>
                        </a:rPr>
                        <a:t>con la calificación establecida en el SAR</a:t>
                      </a:r>
                      <a:r>
                        <a:rPr lang="es-CO" sz="1300" baseline="0" dirty="0" smtClean="0">
                          <a:solidFill>
                            <a:srgbClr val="002060"/>
                          </a:solidFill>
                        </a:rPr>
                        <a:t>.</a:t>
                      </a:r>
                      <a:endParaRPr lang="es-CO" sz="1300" dirty="0">
                        <a:solidFill>
                          <a:srgbClr val="002060"/>
                        </a:solidFill>
                        <a:latin typeface="+mn-lt"/>
                        <a:ea typeface="Calibri"/>
                        <a:cs typeface="Times New Roman"/>
                      </a:endParaRPr>
                    </a:p>
                  </a:txBody>
                  <a:tcPr marL="36195" marR="36195" marT="17780" marB="17780"/>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dirty="0" smtClean="0">
                          <a:solidFill>
                            <a:srgbClr val="002060"/>
                          </a:solidFill>
                        </a:rPr>
                        <a:t>Actualizar</a:t>
                      </a:r>
                      <a:r>
                        <a:rPr lang="es-CO" sz="1300" baseline="0" dirty="0" smtClean="0">
                          <a:solidFill>
                            <a:srgbClr val="002060"/>
                          </a:solidFill>
                        </a:rPr>
                        <a:t> la matriz de riesgos relacionados con contratación.</a:t>
                      </a:r>
                      <a:endParaRPr lang="es-CO" sz="1300" dirty="0" smtClean="0">
                        <a:solidFill>
                          <a:srgbClr val="002060"/>
                        </a:solidFill>
                        <a:latin typeface="+mn-lt"/>
                        <a:ea typeface="Times New Roman"/>
                        <a:cs typeface="Times New Roman"/>
                      </a:endParaRPr>
                    </a:p>
                  </a:txBody>
                  <a:tcPr marL="36195" marR="36195" marT="17780" marB="17780"/>
                </a:tc>
              </a:tr>
              <a:tr h="588281">
                <a:tc>
                  <a:txBody>
                    <a:bodyPr/>
                    <a:lstStyle/>
                    <a:p>
                      <a:pPr algn="l" eaLnBrk="0" hangingPunct="0">
                        <a:spcAft>
                          <a:spcPts val="0"/>
                        </a:spcAft>
                      </a:pPr>
                      <a:r>
                        <a:rPr lang="es-CO" sz="1300" dirty="0" smtClean="0">
                          <a:solidFill>
                            <a:srgbClr val="002060"/>
                          </a:solidFill>
                        </a:rPr>
                        <a:t>Orden de pedido con </a:t>
                      </a:r>
                      <a:r>
                        <a:rPr lang="es-CO" sz="1300" baseline="0" dirty="0" smtClean="0">
                          <a:solidFill>
                            <a:srgbClr val="002060"/>
                          </a:solidFill>
                        </a:rPr>
                        <a:t>SARLAFT posterior a la entrega del servicio</a:t>
                      </a:r>
                      <a:endParaRPr lang="es-CO" sz="1300" b="0" dirty="0">
                        <a:solidFill>
                          <a:srgbClr val="002060"/>
                        </a:solidFill>
                        <a:latin typeface="+mn-lt"/>
                        <a:ea typeface="Times New Roman"/>
                        <a:cs typeface="Times New Roman"/>
                      </a:endParaRPr>
                    </a:p>
                  </a:txBody>
                  <a:tcPr marL="36195" marR="36195" marT="17780" marB="17780"/>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baseline="0" dirty="0" smtClean="0">
                          <a:solidFill>
                            <a:srgbClr val="002060"/>
                          </a:solidFill>
                        </a:rPr>
                        <a:t>Realizar una campaña sobre la importancia de realizar el proceso de SARLAFT, previa contratación de proveedores.</a:t>
                      </a:r>
                      <a:endParaRPr lang="es-CO" sz="1300" dirty="0">
                        <a:solidFill>
                          <a:srgbClr val="002060"/>
                        </a:solidFill>
                        <a:latin typeface="+mn-lt"/>
                        <a:ea typeface="Times New Roman"/>
                        <a:cs typeface="Times New Roman"/>
                      </a:endParaRPr>
                    </a:p>
                  </a:txBody>
                  <a:tcPr marL="36195" marR="36195" marT="17780" marB="17780"/>
                </a:tc>
              </a:tr>
              <a:tr h="748695">
                <a:tc>
                  <a:txBody>
                    <a:bodyPr/>
                    <a:lstStyle/>
                    <a:p>
                      <a:pPr algn="l" eaLnBrk="0" hangingPunct="0">
                        <a:spcAft>
                          <a:spcPts val="0"/>
                        </a:spcAft>
                      </a:pPr>
                      <a:r>
                        <a:rPr lang="es-CO" sz="1300" dirty="0" smtClean="0">
                          <a:solidFill>
                            <a:srgbClr val="002060"/>
                          </a:solidFill>
                        </a:rPr>
                        <a:t>Pérdida</a:t>
                      </a:r>
                      <a:r>
                        <a:rPr lang="es-CO" sz="1300" baseline="0" dirty="0" smtClean="0">
                          <a:solidFill>
                            <a:srgbClr val="002060"/>
                          </a:solidFill>
                        </a:rPr>
                        <a:t> de t</a:t>
                      </a:r>
                      <a:r>
                        <a:rPr lang="es-CO" sz="1300" dirty="0" smtClean="0">
                          <a:solidFill>
                            <a:srgbClr val="002060"/>
                          </a:solidFill>
                        </a:rPr>
                        <a:t>razabilidad</a:t>
                      </a:r>
                      <a:r>
                        <a:rPr lang="es-CO" sz="1300" baseline="0" dirty="0" smtClean="0">
                          <a:solidFill>
                            <a:srgbClr val="002060"/>
                          </a:solidFill>
                        </a:rPr>
                        <a:t> de pagos de órdenes de pedido y generación de informes en SEVEN</a:t>
                      </a:r>
                      <a:endParaRPr lang="es-CO" sz="1300" b="0" dirty="0">
                        <a:solidFill>
                          <a:srgbClr val="002060"/>
                        </a:solidFill>
                        <a:latin typeface="+mn-lt"/>
                        <a:ea typeface="Times New Roman"/>
                        <a:cs typeface="Times New Roman"/>
                      </a:endParaRPr>
                    </a:p>
                  </a:txBody>
                  <a:tcPr marL="36195" marR="36195" marT="17780" marB="17780"/>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baseline="0" dirty="0" smtClean="0">
                          <a:solidFill>
                            <a:srgbClr val="002060"/>
                          </a:solidFill>
                        </a:rPr>
                        <a:t>Consultar al proveedor Digital </a:t>
                      </a:r>
                      <a:r>
                        <a:rPr lang="es-CO" sz="1300" baseline="0" dirty="0" err="1" smtClean="0">
                          <a:solidFill>
                            <a:srgbClr val="002060"/>
                          </a:solidFill>
                        </a:rPr>
                        <a:t>Ware</a:t>
                      </a:r>
                      <a:r>
                        <a:rPr lang="es-CO" sz="1300" baseline="0" dirty="0" smtClean="0">
                          <a:solidFill>
                            <a:srgbClr val="002060"/>
                          </a:solidFill>
                        </a:rPr>
                        <a:t>, sobre la posibilidad de realizar trazabilidad de pagos efectuados por órdenes de pedido y contratos.</a:t>
                      </a:r>
                      <a:endParaRPr lang="es-CO" sz="1300" dirty="0">
                        <a:solidFill>
                          <a:srgbClr val="002060"/>
                        </a:solidFill>
                        <a:latin typeface="+mn-lt"/>
                        <a:ea typeface="Times New Roman"/>
                        <a:cs typeface="Times New Roman"/>
                      </a:endParaRPr>
                    </a:p>
                  </a:txBody>
                  <a:tcPr marL="36195" marR="36195" marT="17780" marB="17780"/>
                </a:tc>
              </a:tr>
            </a:tbl>
          </a:graphicData>
        </a:graphic>
      </p:graphicFrame>
      <p:sp>
        <p:nvSpPr>
          <p:cNvPr id="3" name="Text Placeholder 30"/>
          <p:cNvSpPr txBox="1">
            <a:spLocks/>
          </p:cNvSpPr>
          <p:nvPr/>
        </p:nvSpPr>
        <p:spPr>
          <a:xfrm>
            <a:off x="0" y="262996"/>
            <a:ext cx="7070271" cy="314974"/>
          </a:xfrm>
          <a:prstGeom prst="rect">
            <a:avLst/>
          </a:prstGeom>
          <a:ln>
            <a:solidFill>
              <a:srgbClr val="66B1A0"/>
            </a:solidFill>
          </a:ln>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F0"/>
                </a:solidFill>
              </a:rPr>
              <a:t>Proceso Gestión Administrativa y  Apoyo Jurídico  / Contratación</a:t>
            </a:r>
          </a:p>
        </p:txBody>
      </p:sp>
      <p:sp>
        <p:nvSpPr>
          <p:cNvPr id="4" name="3 Rectángulo redondeado"/>
          <p:cNvSpPr/>
          <p:nvPr/>
        </p:nvSpPr>
        <p:spPr>
          <a:xfrm>
            <a:off x="383453" y="874662"/>
            <a:ext cx="1678589"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21</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5" name="4 Rectángulo redondeado"/>
          <p:cNvSpPr/>
          <p:nvPr/>
        </p:nvSpPr>
        <p:spPr>
          <a:xfrm>
            <a:off x="2231922" y="892081"/>
            <a:ext cx="6177294"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7          Oportunidades de Mejora                 5</a:t>
            </a:r>
            <a:endParaRPr lang="es-CO" sz="1200" b="1" dirty="0" smtClean="0">
              <a:solidFill>
                <a:srgbClr val="044990"/>
              </a:solidFill>
            </a:endParaRPr>
          </a:p>
          <a:p>
            <a:r>
              <a:rPr lang="es-CO" sz="1200" b="1" dirty="0" smtClean="0">
                <a:ln/>
                <a:solidFill>
                  <a:srgbClr val="044990"/>
                </a:solidFill>
                <a:cs typeface="Arial" pitchFamily="34" charset="0"/>
              </a:rPr>
              <a:t>Hallazgos	                      9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12 Tabla"/>
          <p:cNvGraphicFramePr>
            <a:graphicFrameLocks noGrp="1"/>
          </p:cNvGraphicFramePr>
          <p:nvPr/>
        </p:nvGraphicFramePr>
        <p:xfrm>
          <a:off x="365575" y="1438613"/>
          <a:ext cx="8245577" cy="3423007"/>
        </p:xfrm>
        <a:graphic>
          <a:graphicData uri="http://schemas.openxmlformats.org/drawingml/2006/table">
            <a:tbl>
              <a:tblPr>
                <a:tableStyleId>{8799B23B-EC83-4686-B30A-512413B5E67A}</a:tableStyleId>
              </a:tblPr>
              <a:tblGrid>
                <a:gridCol w="3569610"/>
                <a:gridCol w="4675967"/>
              </a:tblGrid>
              <a:tr h="395811">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b="1" kern="1200" dirty="0" smtClean="0">
                          <a:solidFill>
                            <a:schemeClr val="bg1"/>
                          </a:solidFill>
                        </a:rPr>
                        <a:t>ASPECTO EVALUADO</a:t>
                      </a:r>
                      <a:endParaRPr lang="es-CO" sz="1300" b="1" kern="1200" dirty="0">
                        <a:solidFill>
                          <a:schemeClr val="bg1"/>
                        </a:solidFill>
                        <a:latin typeface="+mn-lt"/>
                        <a:ea typeface="+mn-ea"/>
                        <a:cs typeface="+mn-cs"/>
                      </a:endParaRPr>
                    </a:p>
                  </a:txBody>
                  <a:tcPr marL="36195" marR="36195" marT="17780" marB="17780" anchor="ctr">
                    <a:cell3D prstMaterial="dkEdge">
                      <a:bevel/>
                      <a:lightRig rig="flood" dir="t"/>
                    </a:cell3D>
                    <a:solidFill>
                      <a:srgbClr val="094784"/>
                    </a:solidFill>
                  </a:tcPr>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b="1" kern="1200" dirty="0" smtClean="0">
                          <a:solidFill>
                            <a:schemeClr val="bg1"/>
                          </a:solidFill>
                        </a:rPr>
                        <a:t>RESPUESTA DE LA VP/PLAN DE ACCIÓN</a:t>
                      </a:r>
                      <a:endParaRPr lang="es-CO" sz="1300" b="1" kern="1200" dirty="0">
                        <a:solidFill>
                          <a:schemeClr val="bg1"/>
                        </a:solidFill>
                        <a:latin typeface="+mn-lt"/>
                        <a:ea typeface="+mn-ea"/>
                        <a:cs typeface="+mn-cs"/>
                      </a:endParaRPr>
                    </a:p>
                  </a:txBody>
                  <a:tcPr marL="36195" marR="36195" marT="17780" marB="17780" anchor="ctr">
                    <a:cell3D prstMaterial="dkEdge">
                      <a:bevel/>
                      <a:lightRig rig="flood" dir="t"/>
                    </a:cell3D>
                    <a:solidFill>
                      <a:srgbClr val="094784"/>
                    </a:solidFill>
                  </a:tcPr>
                </a:tc>
              </a:tr>
              <a:tr h="833894">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kern="1200" dirty="0" smtClean="0">
                          <a:solidFill>
                            <a:srgbClr val="002060"/>
                          </a:solidFill>
                        </a:rPr>
                        <a:t>Evaluar otros mecanismos para garantizar que la información de SICON no sea manipulable por usuarios no autorizados.</a:t>
                      </a:r>
                      <a:endParaRPr lang="es-CO" sz="1300" kern="1200" dirty="0">
                        <a:solidFill>
                          <a:srgbClr val="002060"/>
                        </a:solidFill>
                        <a:latin typeface="+mn-lt"/>
                        <a:ea typeface="+mn-ea"/>
                        <a:cs typeface="+mn-cs"/>
                      </a:endParaRPr>
                    </a:p>
                  </a:txBody>
                  <a:tcPr marL="36195" marR="36195" marT="17780" marB="17780"/>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kern="1200" dirty="0" smtClean="0">
                          <a:solidFill>
                            <a:srgbClr val="002060"/>
                          </a:solidFill>
                        </a:rPr>
                        <a:t>Evaluar con Unidad de Tecnología otros mecanismos que garanticen la información del SICON.</a:t>
                      </a:r>
                      <a:endParaRPr lang="es-CO" sz="1300" kern="1200" dirty="0">
                        <a:solidFill>
                          <a:srgbClr val="002060"/>
                        </a:solidFill>
                        <a:latin typeface="+mn-lt"/>
                        <a:ea typeface="+mn-ea"/>
                        <a:cs typeface="+mn-cs"/>
                      </a:endParaRPr>
                    </a:p>
                  </a:txBody>
                  <a:tcPr marL="36195" marR="36195" marT="17780" marB="17780"/>
                </a:tc>
              </a:tr>
              <a:tr h="1150883">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kern="1200" dirty="0" smtClean="0">
                          <a:solidFill>
                            <a:srgbClr val="002060"/>
                          </a:solidFill>
                        </a:rPr>
                        <a:t>Publicación de información errada por omisión de ingreso de los datos del contrato elaborado o revisado en SICON e inconsistencias en</a:t>
                      </a:r>
                      <a:r>
                        <a:rPr lang="es-CO" sz="1300" kern="1200" baseline="0" dirty="0" smtClean="0">
                          <a:solidFill>
                            <a:srgbClr val="002060"/>
                          </a:solidFill>
                        </a:rPr>
                        <a:t> el aplicativo</a:t>
                      </a:r>
                      <a:endParaRPr lang="es-CO" sz="1300" kern="1200" dirty="0">
                        <a:solidFill>
                          <a:srgbClr val="002060"/>
                        </a:solidFill>
                        <a:latin typeface="+mn-lt"/>
                        <a:ea typeface="+mn-ea"/>
                        <a:cs typeface="+mn-cs"/>
                      </a:endParaRPr>
                    </a:p>
                  </a:txBody>
                  <a:tcPr marL="36195" marR="36195" marT="17780" marB="17780"/>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kern="1200" dirty="0" smtClean="0">
                          <a:solidFill>
                            <a:srgbClr val="002060"/>
                          </a:solidFill>
                        </a:rPr>
                        <a:t>Validar con la Unidad de Tecnología alternativas para mitigar el error que se genera al descargar documentos de SICON y mantenerlo actualizado conforme la información remitida por Jurídico.</a:t>
                      </a:r>
                      <a:endParaRPr lang="es-CO" sz="1300" kern="1200" dirty="0">
                        <a:solidFill>
                          <a:srgbClr val="002060"/>
                        </a:solidFill>
                        <a:latin typeface="+mn-lt"/>
                        <a:ea typeface="+mn-ea"/>
                        <a:cs typeface="+mn-cs"/>
                      </a:endParaRPr>
                    </a:p>
                  </a:txBody>
                  <a:tcPr marL="36195" marR="36195" marT="17780" marB="17780"/>
                </a:tc>
              </a:tr>
              <a:tr h="1042419">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kern="1200" dirty="0" smtClean="0">
                          <a:solidFill>
                            <a:srgbClr val="002060"/>
                          </a:solidFill>
                        </a:rPr>
                        <a:t>Ausencia de limites y procedimientos respecto de adquisiciones con tarjeta de crédito.</a:t>
                      </a:r>
                      <a:endParaRPr lang="es-CO" sz="1300" kern="1200" dirty="0">
                        <a:solidFill>
                          <a:srgbClr val="002060"/>
                        </a:solidFill>
                        <a:latin typeface="+mn-lt"/>
                        <a:ea typeface="+mn-ea"/>
                        <a:cs typeface="+mn-cs"/>
                      </a:endParaRPr>
                    </a:p>
                  </a:txBody>
                  <a:tcPr marL="36195" marR="36195" marT="17780" marB="17780"/>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kern="1200" dirty="0" smtClean="0">
                          <a:solidFill>
                            <a:srgbClr val="002060"/>
                          </a:solidFill>
                        </a:rPr>
                        <a:t>Crear un Manual para las Compras Menores, donde se incluyan las recomendaciones montos mínimos, funcionarios autorizados, disponibilidad presupuestal, entre otros.</a:t>
                      </a:r>
                      <a:endParaRPr lang="es-CO" sz="1300" kern="1200" dirty="0">
                        <a:solidFill>
                          <a:srgbClr val="002060"/>
                        </a:solidFill>
                        <a:latin typeface="+mn-lt"/>
                        <a:ea typeface="+mn-ea"/>
                        <a:cs typeface="+mn-cs"/>
                      </a:endParaRPr>
                    </a:p>
                  </a:txBody>
                  <a:tcPr marL="36195" marR="36195" marT="17780" marB="17780"/>
                </a:tc>
              </a:tr>
            </a:tbl>
          </a:graphicData>
        </a:graphic>
      </p:graphicFrame>
      <p:sp>
        <p:nvSpPr>
          <p:cNvPr id="15" name="14 Rectángulo redondeado"/>
          <p:cNvSpPr/>
          <p:nvPr/>
        </p:nvSpPr>
        <p:spPr>
          <a:xfrm>
            <a:off x="334466" y="779503"/>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21</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6" name="15 Rectángulo redondeado"/>
          <p:cNvSpPr/>
          <p:nvPr/>
        </p:nvSpPr>
        <p:spPr>
          <a:xfrm>
            <a:off x="2231922" y="780030"/>
            <a:ext cx="639391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7          Oportunidades de Mejora                 5</a:t>
            </a:r>
            <a:endParaRPr lang="es-CO" sz="1200" b="1" dirty="0" smtClean="0">
              <a:solidFill>
                <a:srgbClr val="044990"/>
              </a:solidFill>
            </a:endParaRPr>
          </a:p>
          <a:p>
            <a:r>
              <a:rPr lang="es-CO" sz="1200" b="1" dirty="0" smtClean="0">
                <a:ln/>
                <a:solidFill>
                  <a:srgbClr val="044990"/>
                </a:solidFill>
                <a:cs typeface="Arial" pitchFamily="34" charset="0"/>
              </a:rPr>
              <a:t>Hallazgos	                      9                                                         </a:t>
            </a:r>
          </a:p>
        </p:txBody>
      </p:sp>
      <p:sp>
        <p:nvSpPr>
          <p:cNvPr id="6" name="Text Placeholder 30"/>
          <p:cNvSpPr txBox="1">
            <a:spLocks/>
          </p:cNvSpPr>
          <p:nvPr/>
        </p:nvSpPr>
        <p:spPr>
          <a:xfrm>
            <a:off x="0" y="262996"/>
            <a:ext cx="7070271" cy="314974"/>
          </a:xfrm>
          <a:prstGeom prst="rect">
            <a:avLst/>
          </a:prstGeom>
          <a:ln>
            <a:solidFill>
              <a:srgbClr val="66B1A0"/>
            </a:solidFill>
          </a:ln>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F0"/>
                </a:solidFill>
              </a:rPr>
              <a:t>Proceso Gestión Administrativa y  Apoyo Jurídico  / Contratación</a:t>
            </a: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318137" y="730516"/>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21</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2" name="11 Rectángulo redondeado"/>
          <p:cNvSpPr/>
          <p:nvPr/>
        </p:nvSpPr>
        <p:spPr>
          <a:xfrm>
            <a:off x="2231922" y="730515"/>
            <a:ext cx="639391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7          Oportunidades de Mejora                 5</a:t>
            </a:r>
            <a:endParaRPr lang="es-CO" sz="1200" b="1" dirty="0" smtClean="0">
              <a:solidFill>
                <a:srgbClr val="044990"/>
              </a:solidFill>
            </a:endParaRPr>
          </a:p>
          <a:p>
            <a:r>
              <a:rPr lang="es-CO" sz="1200" b="1" dirty="0" smtClean="0">
                <a:ln/>
                <a:solidFill>
                  <a:srgbClr val="044990"/>
                </a:solidFill>
                <a:cs typeface="Arial" pitchFamily="34" charset="0"/>
              </a:rPr>
              <a:t>Hallazgos	                      9                                                         </a:t>
            </a:r>
          </a:p>
        </p:txBody>
      </p:sp>
      <p:graphicFrame>
        <p:nvGraphicFramePr>
          <p:cNvPr id="6" name="5 Tabla"/>
          <p:cNvGraphicFramePr>
            <a:graphicFrameLocks noGrp="1"/>
          </p:cNvGraphicFramePr>
          <p:nvPr/>
        </p:nvGraphicFramePr>
        <p:xfrm>
          <a:off x="286605" y="1371598"/>
          <a:ext cx="8418998" cy="3342334"/>
        </p:xfrm>
        <a:graphic>
          <a:graphicData uri="http://schemas.openxmlformats.org/drawingml/2006/table">
            <a:tbl>
              <a:tblPr>
                <a:tableStyleId>{8799B23B-EC83-4686-B30A-512413B5E67A}</a:tableStyleId>
              </a:tblPr>
              <a:tblGrid>
                <a:gridCol w="3323698"/>
                <a:gridCol w="5095300"/>
              </a:tblGrid>
              <a:tr h="227650">
                <a:tc>
                  <a:txBody>
                    <a:bodyPr/>
                    <a:lstStyle/>
                    <a:p>
                      <a:pPr algn="ctr">
                        <a:lnSpc>
                          <a:spcPct val="115000"/>
                        </a:lnSpc>
                        <a:spcAft>
                          <a:spcPts val="0"/>
                        </a:spcAft>
                      </a:pPr>
                      <a:r>
                        <a:rPr lang="es-CO" sz="1300" b="1" baseline="0" dirty="0" smtClean="0">
                          <a:solidFill>
                            <a:schemeClr val="bg1"/>
                          </a:solidFill>
                        </a:rPr>
                        <a:t>ASPECTO EVALUADO</a:t>
                      </a:r>
                      <a:endParaRPr lang="es-CO" sz="1300" b="1" baseline="0" dirty="0">
                        <a:solidFill>
                          <a:schemeClr val="bg1"/>
                        </a:solidFill>
                        <a:latin typeface="+mn-lt"/>
                        <a:ea typeface="Calibri"/>
                        <a:cs typeface="Times New Roman"/>
                      </a:endParaRPr>
                    </a:p>
                  </a:txBody>
                  <a:tcPr marL="36195" marR="36195" marT="17780" marB="17780" anchor="ctr">
                    <a:cell3D prstMaterial="dkEdge">
                      <a:bevel/>
                      <a:lightRig rig="flood" dir="t"/>
                    </a:cell3D>
                    <a:solidFill>
                      <a:srgbClr val="094784"/>
                    </a:solidFill>
                  </a:tcPr>
                </a:tc>
                <a:tc>
                  <a:txBody>
                    <a:bodyPr/>
                    <a:lstStyle/>
                    <a:p>
                      <a:pPr algn="ctr">
                        <a:lnSpc>
                          <a:spcPct val="115000"/>
                        </a:lnSpc>
                        <a:spcAft>
                          <a:spcPts val="0"/>
                        </a:spcAft>
                      </a:pPr>
                      <a:r>
                        <a:rPr lang="es-CO" sz="1300" b="1" dirty="0" smtClean="0">
                          <a:solidFill>
                            <a:schemeClr val="bg1"/>
                          </a:solidFill>
                        </a:rPr>
                        <a:t>RESPUESTA</a:t>
                      </a:r>
                      <a:r>
                        <a:rPr lang="es-CO" sz="1300" b="1" baseline="0" dirty="0" smtClean="0">
                          <a:solidFill>
                            <a:schemeClr val="bg1"/>
                          </a:solidFill>
                        </a:rPr>
                        <a:t> DE LA VP</a:t>
                      </a:r>
                      <a:r>
                        <a:rPr lang="es-CO" sz="1300" b="1" dirty="0" smtClean="0">
                          <a:solidFill>
                            <a:schemeClr val="bg1"/>
                          </a:solidFill>
                        </a:rPr>
                        <a:t>/PLAN DE ACCIÓN</a:t>
                      </a:r>
                      <a:endParaRPr lang="es-CO" sz="1300" b="1" dirty="0">
                        <a:solidFill>
                          <a:schemeClr val="bg1"/>
                        </a:solidFill>
                        <a:latin typeface="+mn-lt"/>
                        <a:ea typeface="Calibri"/>
                        <a:cs typeface="Times New Roman"/>
                      </a:endParaRPr>
                    </a:p>
                  </a:txBody>
                  <a:tcPr marL="36195" marR="36195" marT="17780" marB="17780" anchor="ctr">
                    <a:cell3D prstMaterial="dkEdge">
                      <a:bevel/>
                      <a:lightRig rig="flood" dir="t"/>
                    </a:cell3D>
                    <a:solidFill>
                      <a:srgbClr val="094784"/>
                    </a:solidFill>
                  </a:tcPr>
                </a:tc>
              </a:tr>
              <a:tr h="68551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baseline="0" dirty="0" smtClean="0">
                          <a:solidFill>
                            <a:srgbClr val="002060"/>
                          </a:solidFill>
                        </a:rPr>
                        <a:t>Políticas de contratación en diversos documentos.</a:t>
                      </a:r>
                      <a:endParaRPr lang="es-CO" sz="1300" b="0" dirty="0">
                        <a:solidFill>
                          <a:srgbClr val="002060"/>
                        </a:solidFill>
                        <a:latin typeface="+mn-lt"/>
                        <a:ea typeface="Calibri"/>
                        <a:cs typeface="Times New Roman"/>
                      </a:endParaRPr>
                    </a:p>
                  </a:txBody>
                  <a:tcPr marL="36195" marR="36195" marT="17780" marB="17780" anchor="ctr"/>
                </a:tc>
                <a:tc>
                  <a:txBody>
                    <a:bodyPr/>
                    <a:lstStyle/>
                    <a:p>
                      <a:pPr marL="53340" marR="0" indent="0" algn="just" defTabSz="914400" rtl="0" eaLnBrk="0" fontAlgn="auto" latinLnBrk="0" hangingPunct="0">
                        <a:lnSpc>
                          <a:spcPct val="100000"/>
                        </a:lnSpc>
                        <a:spcBef>
                          <a:spcPts val="0"/>
                        </a:spcBef>
                        <a:spcAft>
                          <a:spcPts val="0"/>
                        </a:spcAft>
                        <a:buClrTx/>
                        <a:buSzTx/>
                        <a:buFontTx/>
                        <a:buNone/>
                        <a:tabLst/>
                        <a:defRPr/>
                      </a:pPr>
                      <a:r>
                        <a:rPr lang="es-CO" sz="1300" dirty="0" smtClean="0">
                          <a:solidFill>
                            <a:srgbClr val="002060"/>
                          </a:solidFill>
                        </a:rPr>
                        <a:t>Verificar </a:t>
                      </a:r>
                      <a:r>
                        <a:rPr lang="es-CO" sz="1300" baseline="0" dirty="0" smtClean="0">
                          <a:solidFill>
                            <a:srgbClr val="002060"/>
                          </a:solidFill>
                        </a:rPr>
                        <a:t>qué políticas y normas sobre contratación se encuentran en los diferentes documentos y referenciarlas en el Manual de Contratación.</a:t>
                      </a:r>
                      <a:endParaRPr lang="es-CO" sz="1300" dirty="0">
                        <a:solidFill>
                          <a:srgbClr val="002060"/>
                        </a:solidFill>
                        <a:latin typeface="+mn-lt"/>
                        <a:ea typeface="Times New Roman"/>
                        <a:cs typeface="Times New Roman"/>
                      </a:endParaRPr>
                    </a:p>
                  </a:txBody>
                  <a:tcPr marL="36195" marR="36195" marT="17780" marB="17780" anchor="ctr"/>
                </a:tc>
              </a:tr>
              <a:tr h="121394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kern="1200" baseline="0" dirty="0" smtClean="0">
                          <a:solidFill>
                            <a:srgbClr val="002060"/>
                          </a:solidFill>
                        </a:rPr>
                        <a:t>Principio de Planeación en materia contractual y hechos cumplidos</a:t>
                      </a:r>
                      <a:endParaRPr lang="es-CO" sz="1300" b="0" kern="1200" baseline="0" dirty="0">
                        <a:solidFill>
                          <a:srgbClr val="002060"/>
                        </a:solidFill>
                        <a:latin typeface="+mn-lt"/>
                        <a:ea typeface="Calibri"/>
                        <a:cs typeface="Times New Roman"/>
                      </a:endParaRPr>
                    </a:p>
                  </a:txBody>
                  <a:tcPr marL="36195" marR="36195" marT="17780" marB="17780" anchor="ctr"/>
                </a:tc>
                <a:tc>
                  <a:txBody>
                    <a:bodyPr/>
                    <a:lstStyle/>
                    <a:p>
                      <a:r>
                        <a:rPr lang="es-CO" sz="1300" kern="1200" baseline="0" dirty="0" smtClean="0">
                          <a:solidFill>
                            <a:srgbClr val="002060"/>
                          </a:solidFill>
                        </a:rPr>
                        <a:t>Capacitar al personal de apoyo en la contratación con énfasis en la planeación de la contratación. </a:t>
                      </a:r>
                    </a:p>
                    <a:p>
                      <a:pPr marL="0" marR="0" indent="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rPr>
                        <a:t>Exigir que en el documento de justificación de la contratación, se manifieste que dicho proceso no se adelanta bajo hechos cumplido.</a:t>
                      </a:r>
                      <a:endParaRPr lang="es-CO" sz="1300" b="0" kern="1200" baseline="0" dirty="0" smtClean="0">
                        <a:solidFill>
                          <a:srgbClr val="002060"/>
                        </a:solidFill>
                        <a:latin typeface="+mn-lt"/>
                        <a:ea typeface="Calibri"/>
                        <a:cs typeface="Times New Roman"/>
                      </a:endParaRPr>
                    </a:p>
                  </a:txBody>
                  <a:tcPr anchor="ctr"/>
                </a:tc>
              </a:tr>
              <a:tr h="1179481">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kern="1200" baseline="0" dirty="0" smtClean="0">
                          <a:solidFill>
                            <a:srgbClr val="002060"/>
                          </a:solidFill>
                        </a:rPr>
                        <a:t>Celebración de contratos con personas naturales o jurídicas que tengan algún tipo de inhabilidad legal o estatutaria para contratar con la Bolsa.</a:t>
                      </a:r>
                      <a:endParaRPr lang="es-CO" sz="1300" b="0" kern="1200" baseline="0" dirty="0">
                        <a:solidFill>
                          <a:srgbClr val="002060"/>
                        </a:solidFill>
                        <a:latin typeface="+mn-lt"/>
                        <a:ea typeface="Calibri"/>
                        <a:cs typeface="Times New Roman"/>
                      </a:endParaRPr>
                    </a:p>
                  </a:txBody>
                  <a:tcPr marL="36195" marR="36195" marT="17780" marB="1778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rPr>
                        <a:t>Identificar el riesgo y los controles necesarios con el apoyo de la Dirección de Riesgos.</a:t>
                      </a:r>
                    </a:p>
                    <a:p>
                      <a:pPr marL="0" marR="0" indent="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rPr>
                        <a:t>Incluir en el Manual de Contratación las causales de inhabilidades e incompatibilidades aplicables en los procesos de contratación.</a:t>
                      </a:r>
                      <a:endParaRPr lang="es-CO" sz="1300" b="0" kern="1200" baseline="0" dirty="0" smtClean="0">
                        <a:solidFill>
                          <a:srgbClr val="002060"/>
                        </a:solidFill>
                        <a:latin typeface="+mn-lt"/>
                        <a:ea typeface="Calibri"/>
                        <a:cs typeface="Times New Roman"/>
                      </a:endParaRPr>
                    </a:p>
                  </a:txBody>
                  <a:tcPr anchor="ctr"/>
                </a:tc>
              </a:tr>
            </a:tbl>
          </a:graphicData>
        </a:graphic>
      </p:graphicFrame>
      <p:sp>
        <p:nvSpPr>
          <p:cNvPr id="8" name="Text Placeholder 30"/>
          <p:cNvSpPr txBox="1">
            <a:spLocks/>
          </p:cNvSpPr>
          <p:nvPr/>
        </p:nvSpPr>
        <p:spPr>
          <a:xfrm>
            <a:off x="0" y="262996"/>
            <a:ext cx="7070271" cy="314974"/>
          </a:xfrm>
          <a:prstGeom prst="rect">
            <a:avLst/>
          </a:prstGeom>
          <a:ln>
            <a:solidFill>
              <a:srgbClr val="66B1A0"/>
            </a:solidFill>
          </a:ln>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F0"/>
                </a:solidFill>
              </a:rPr>
              <a:t>Proceso Gestión Administrativa y  Apoyo Jurídico  / Contratación</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318137" y="897569"/>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21</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2" name="11 Rectángulo redondeado"/>
          <p:cNvSpPr/>
          <p:nvPr/>
        </p:nvSpPr>
        <p:spPr>
          <a:xfrm>
            <a:off x="2231922" y="866036"/>
            <a:ext cx="639391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7          Oportunidades de Mejora                 5</a:t>
            </a:r>
            <a:endParaRPr lang="es-CO" sz="1200" b="1" dirty="0" smtClean="0">
              <a:solidFill>
                <a:srgbClr val="044990"/>
              </a:solidFill>
            </a:endParaRPr>
          </a:p>
          <a:p>
            <a:r>
              <a:rPr lang="es-CO" sz="1200" b="1" dirty="0" smtClean="0">
                <a:ln/>
                <a:solidFill>
                  <a:srgbClr val="044990"/>
                </a:solidFill>
                <a:cs typeface="Arial" pitchFamily="34" charset="0"/>
              </a:rPr>
              <a:t>Hallazgos	                      9                                                         </a:t>
            </a:r>
          </a:p>
        </p:txBody>
      </p:sp>
      <p:graphicFrame>
        <p:nvGraphicFramePr>
          <p:cNvPr id="6" name="5 Tabla"/>
          <p:cNvGraphicFramePr>
            <a:graphicFrameLocks noGrp="1"/>
          </p:cNvGraphicFramePr>
          <p:nvPr/>
        </p:nvGraphicFramePr>
        <p:xfrm>
          <a:off x="318136" y="1608079"/>
          <a:ext cx="8307703" cy="3153406"/>
        </p:xfrm>
        <a:graphic>
          <a:graphicData uri="http://schemas.openxmlformats.org/drawingml/2006/table">
            <a:tbl>
              <a:tblPr>
                <a:tableStyleId>{8799B23B-EC83-4686-B30A-512413B5E67A}</a:tableStyleId>
              </a:tblPr>
              <a:tblGrid>
                <a:gridCol w="3024154"/>
                <a:gridCol w="5283549"/>
              </a:tblGrid>
              <a:tr h="305103">
                <a:tc>
                  <a:txBody>
                    <a:bodyPr/>
                    <a:lstStyle/>
                    <a:p>
                      <a:pPr algn="ctr">
                        <a:lnSpc>
                          <a:spcPct val="115000"/>
                        </a:lnSpc>
                        <a:spcAft>
                          <a:spcPts val="0"/>
                        </a:spcAft>
                      </a:pPr>
                      <a:r>
                        <a:rPr lang="es-CO" sz="1300" b="1" baseline="0" dirty="0" smtClean="0">
                          <a:solidFill>
                            <a:schemeClr val="bg1"/>
                          </a:solidFill>
                        </a:rPr>
                        <a:t>ASPECTO EVALUADO</a:t>
                      </a:r>
                      <a:endParaRPr lang="es-CO" sz="1300" b="1" baseline="0" dirty="0">
                        <a:solidFill>
                          <a:schemeClr val="bg1"/>
                        </a:solidFill>
                        <a:latin typeface="+mn-lt"/>
                        <a:ea typeface="Calibri"/>
                        <a:cs typeface="Times New Roman"/>
                      </a:endParaRPr>
                    </a:p>
                  </a:txBody>
                  <a:tcPr marL="36195" marR="36195" marT="17780" marB="17780" anchor="ctr">
                    <a:cell3D prstMaterial="dkEdge">
                      <a:bevel/>
                      <a:lightRig rig="flood" dir="t"/>
                    </a:cell3D>
                    <a:solidFill>
                      <a:srgbClr val="094784"/>
                    </a:solidFill>
                  </a:tcPr>
                </a:tc>
                <a:tc>
                  <a:txBody>
                    <a:bodyPr/>
                    <a:lstStyle/>
                    <a:p>
                      <a:pPr algn="ctr">
                        <a:lnSpc>
                          <a:spcPct val="115000"/>
                        </a:lnSpc>
                        <a:spcAft>
                          <a:spcPts val="0"/>
                        </a:spcAft>
                      </a:pPr>
                      <a:r>
                        <a:rPr lang="es-CO" sz="1300" b="1" dirty="0" smtClean="0">
                          <a:solidFill>
                            <a:schemeClr val="bg1"/>
                          </a:solidFill>
                        </a:rPr>
                        <a:t>RESPUESTA</a:t>
                      </a:r>
                      <a:r>
                        <a:rPr lang="es-CO" sz="1300" b="1" baseline="0" dirty="0" smtClean="0">
                          <a:solidFill>
                            <a:schemeClr val="bg1"/>
                          </a:solidFill>
                        </a:rPr>
                        <a:t> DE LA VP</a:t>
                      </a:r>
                      <a:r>
                        <a:rPr lang="es-CO" sz="1300" b="1" dirty="0" smtClean="0">
                          <a:solidFill>
                            <a:schemeClr val="bg1"/>
                          </a:solidFill>
                        </a:rPr>
                        <a:t>/PLAN DE ACCIÓN</a:t>
                      </a:r>
                      <a:endParaRPr lang="es-CO" sz="1300" b="1" dirty="0">
                        <a:solidFill>
                          <a:schemeClr val="bg1"/>
                        </a:solidFill>
                        <a:latin typeface="+mn-lt"/>
                        <a:ea typeface="Calibri"/>
                        <a:cs typeface="Times New Roman"/>
                      </a:endParaRPr>
                    </a:p>
                  </a:txBody>
                  <a:tcPr marL="36195" marR="36195" marT="17780" marB="17780" anchor="ctr">
                    <a:cell3D prstMaterial="dkEdge">
                      <a:bevel/>
                      <a:lightRig rig="flood" dir="t"/>
                    </a:cell3D>
                    <a:solidFill>
                      <a:srgbClr val="094784"/>
                    </a:solidFill>
                  </a:tcPr>
                </a:tc>
              </a:tr>
              <a:tr h="105043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300" dirty="0" smtClean="0">
                          <a:solidFill>
                            <a:srgbClr val="002060"/>
                          </a:solidFill>
                        </a:rPr>
                        <a:t>Contratos con vinculados económicos</a:t>
                      </a:r>
                      <a:endParaRPr lang="es-CO" sz="1300" b="0" dirty="0">
                        <a:solidFill>
                          <a:srgbClr val="002060"/>
                        </a:solidFill>
                        <a:latin typeface="+mn-lt"/>
                        <a:ea typeface="Calibri"/>
                        <a:cs typeface="Times New Roman"/>
                      </a:endParaRPr>
                    </a:p>
                  </a:txBody>
                  <a:tcPr marL="36195" marR="36195" marT="17780" marB="17780" anchor="ctr"/>
                </a:tc>
                <a:tc>
                  <a:txBody>
                    <a:bodyPr/>
                    <a:lstStyle/>
                    <a:p>
                      <a:r>
                        <a:rPr lang="es-CO" sz="1300" kern="1200" dirty="0" smtClean="0">
                          <a:solidFill>
                            <a:srgbClr val="002060"/>
                          </a:solidFill>
                        </a:rPr>
                        <a:t>Incluir en el Manual</a:t>
                      </a:r>
                      <a:r>
                        <a:rPr lang="es-CO" sz="1300" kern="1200" baseline="0" dirty="0" smtClean="0">
                          <a:solidFill>
                            <a:srgbClr val="002060"/>
                          </a:solidFill>
                        </a:rPr>
                        <a:t> de Contratación </a:t>
                      </a:r>
                      <a:r>
                        <a:rPr lang="es-CO" sz="1300" kern="1200" dirty="0" smtClean="0">
                          <a:solidFill>
                            <a:srgbClr val="002060"/>
                          </a:solidFill>
                        </a:rPr>
                        <a:t>disposiciones acerca de la obligación de las áreas acerca de reportar los contratos celebrados con los accionistas y partes vinculadas.</a:t>
                      </a:r>
                      <a:endParaRPr lang="es-CO" sz="1300" b="0" kern="1200" dirty="0" smtClean="0">
                        <a:solidFill>
                          <a:srgbClr val="002060"/>
                        </a:solidFill>
                        <a:latin typeface="+mn-lt"/>
                        <a:ea typeface="Calibri"/>
                        <a:cs typeface="Times New Roman"/>
                      </a:endParaRPr>
                    </a:p>
                  </a:txBody>
                  <a:tcPr anchor="ctr"/>
                </a:tc>
              </a:tr>
              <a:tr h="96199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300" kern="1200" baseline="0" dirty="0" smtClean="0">
                          <a:solidFill>
                            <a:srgbClr val="002060"/>
                          </a:solidFill>
                        </a:rPr>
                        <a:t>Aplicación de principio de selección objetiva. Contratación recurrente con los mismos proveedores</a:t>
                      </a:r>
                      <a:endParaRPr lang="es-CO" sz="1300" b="0" kern="1200" baseline="0" dirty="0">
                        <a:solidFill>
                          <a:srgbClr val="002060"/>
                        </a:solidFill>
                        <a:latin typeface="+mn-lt"/>
                        <a:ea typeface="Calibri"/>
                        <a:cs typeface="Times New Roman"/>
                      </a:endParaRPr>
                    </a:p>
                  </a:txBody>
                  <a:tcPr marL="36195" marR="36195" marT="17780" marB="17780" anchor="ctr"/>
                </a:tc>
                <a:tc>
                  <a:txBody>
                    <a:bodyPr/>
                    <a:lstStyle/>
                    <a:p>
                      <a:r>
                        <a:rPr lang="es-CO" sz="1300" kern="1200" baseline="0" dirty="0" smtClean="0">
                          <a:solidFill>
                            <a:srgbClr val="002060"/>
                          </a:solidFill>
                        </a:rPr>
                        <a:t>Incluir en el Manual una disposición relativa a la necesidad de realizar estudios de mercado por parte de los solicitantes de contratos, cuando dicho contrato supere los tres años continuos.</a:t>
                      </a:r>
                    </a:p>
                    <a:p>
                      <a:r>
                        <a:rPr lang="es-CO" sz="1300" kern="1200" baseline="0" dirty="0" smtClean="0">
                          <a:solidFill>
                            <a:srgbClr val="002060"/>
                          </a:solidFill>
                        </a:rPr>
                        <a:t>Construcción de un directorio de proveedores.</a:t>
                      </a:r>
                      <a:endParaRPr lang="es-CO" sz="1300" b="0" kern="1200" baseline="0" dirty="0" smtClean="0">
                        <a:solidFill>
                          <a:srgbClr val="002060"/>
                        </a:solidFill>
                        <a:latin typeface="+mn-lt"/>
                        <a:ea typeface="Calibri"/>
                        <a:cs typeface="Times New Roman"/>
                      </a:endParaRPr>
                    </a:p>
                  </a:txBody>
                  <a:tcPr anchor="ctr"/>
                </a:tc>
              </a:tr>
              <a:tr h="83587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300" kern="1200" baseline="0" dirty="0" smtClean="0">
                          <a:solidFill>
                            <a:srgbClr val="002060"/>
                          </a:solidFill>
                        </a:rPr>
                        <a:t>Evaluación y reevaluación de proveedores.</a:t>
                      </a:r>
                      <a:br>
                        <a:rPr lang="es-CO" sz="1300" kern="1200" baseline="0" dirty="0" smtClean="0">
                          <a:solidFill>
                            <a:srgbClr val="002060"/>
                          </a:solidFill>
                        </a:rPr>
                      </a:br>
                      <a:endParaRPr lang="es-CO" sz="1300" b="0" kern="1200" baseline="0" dirty="0">
                        <a:solidFill>
                          <a:srgbClr val="002060"/>
                        </a:solidFill>
                        <a:latin typeface="+mn-lt"/>
                        <a:ea typeface="Calibri"/>
                        <a:cs typeface="Times New Roman"/>
                      </a:endParaRPr>
                    </a:p>
                  </a:txBody>
                  <a:tcPr marL="36195" marR="36195" marT="17780" marB="1778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rPr>
                        <a:t>Capacitar encargados del seguimiento de los contratos, sobre la obligación de evaluar y reevaluar a los proveedores.</a:t>
                      </a:r>
                      <a:endParaRPr lang="es-CO" sz="1300" b="0" kern="1200" baseline="0" dirty="0" smtClean="0">
                        <a:solidFill>
                          <a:srgbClr val="002060"/>
                        </a:solidFill>
                        <a:latin typeface="+mn-lt"/>
                        <a:ea typeface="Calibri"/>
                        <a:cs typeface="Times New Roman"/>
                      </a:endParaRPr>
                    </a:p>
                  </a:txBody>
                  <a:tcPr anchor="ctr"/>
                </a:tc>
              </a:tr>
            </a:tbl>
          </a:graphicData>
        </a:graphic>
      </p:graphicFrame>
      <p:sp>
        <p:nvSpPr>
          <p:cNvPr id="8" name="Text Placeholder 30"/>
          <p:cNvSpPr txBox="1">
            <a:spLocks/>
          </p:cNvSpPr>
          <p:nvPr/>
        </p:nvSpPr>
        <p:spPr>
          <a:xfrm>
            <a:off x="0" y="262996"/>
            <a:ext cx="7070271" cy="314974"/>
          </a:xfrm>
          <a:prstGeom prst="rect">
            <a:avLst/>
          </a:prstGeom>
          <a:ln>
            <a:solidFill>
              <a:srgbClr val="66B1A0"/>
            </a:solidFill>
          </a:ln>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F0"/>
                </a:solidFill>
              </a:rPr>
              <a:t>Proceso Gestión Administrativa y  Apoyo Jurídico  / Contratación</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318137" y="85439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21</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2" name="11 Rectángulo redondeado"/>
          <p:cNvSpPr/>
          <p:nvPr/>
        </p:nvSpPr>
        <p:spPr>
          <a:xfrm>
            <a:off x="2231922" y="822859"/>
            <a:ext cx="639391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7          Oportunidades de Mejora                 5</a:t>
            </a:r>
            <a:endParaRPr lang="es-CO" sz="1200" b="1" dirty="0" smtClean="0">
              <a:solidFill>
                <a:srgbClr val="044990"/>
              </a:solidFill>
            </a:endParaRPr>
          </a:p>
          <a:p>
            <a:r>
              <a:rPr lang="es-CO" sz="1200" b="1" dirty="0" smtClean="0">
                <a:ln/>
                <a:solidFill>
                  <a:srgbClr val="044990"/>
                </a:solidFill>
                <a:cs typeface="Arial" pitchFamily="34" charset="0"/>
              </a:rPr>
              <a:t>Hallazgos	                      9                                                         </a:t>
            </a:r>
          </a:p>
        </p:txBody>
      </p:sp>
      <p:graphicFrame>
        <p:nvGraphicFramePr>
          <p:cNvPr id="6" name="5 Tabla"/>
          <p:cNvGraphicFramePr>
            <a:graphicFrameLocks noGrp="1"/>
          </p:cNvGraphicFramePr>
          <p:nvPr/>
        </p:nvGraphicFramePr>
        <p:xfrm>
          <a:off x="318136" y="1592313"/>
          <a:ext cx="8307703" cy="2877727"/>
        </p:xfrm>
        <a:graphic>
          <a:graphicData uri="http://schemas.openxmlformats.org/drawingml/2006/table">
            <a:tbl>
              <a:tblPr>
                <a:tableStyleId>{8799B23B-EC83-4686-B30A-512413B5E67A}</a:tableStyleId>
              </a:tblPr>
              <a:tblGrid>
                <a:gridCol w="2519657"/>
                <a:gridCol w="5788046"/>
              </a:tblGrid>
              <a:tr h="305103">
                <a:tc>
                  <a:txBody>
                    <a:bodyPr/>
                    <a:lstStyle/>
                    <a:p>
                      <a:pPr algn="ctr">
                        <a:lnSpc>
                          <a:spcPct val="115000"/>
                        </a:lnSpc>
                        <a:spcAft>
                          <a:spcPts val="0"/>
                        </a:spcAft>
                      </a:pPr>
                      <a:r>
                        <a:rPr lang="es-CO" sz="1300" b="1" baseline="0" dirty="0" smtClean="0">
                          <a:solidFill>
                            <a:schemeClr val="bg1"/>
                          </a:solidFill>
                        </a:rPr>
                        <a:t>ASPECTO EVALUADO</a:t>
                      </a:r>
                      <a:endParaRPr lang="es-CO" sz="1300" b="1" baseline="0" dirty="0">
                        <a:solidFill>
                          <a:schemeClr val="bg1"/>
                        </a:solidFill>
                        <a:latin typeface="+mn-lt"/>
                        <a:ea typeface="Calibri"/>
                        <a:cs typeface="Times New Roman"/>
                      </a:endParaRPr>
                    </a:p>
                  </a:txBody>
                  <a:tcPr marL="36195" marR="36195" marT="17780" marB="17780" anchor="ctr">
                    <a:cell3D prstMaterial="dkEdge">
                      <a:bevel/>
                      <a:lightRig rig="flood" dir="t"/>
                    </a:cell3D>
                    <a:solidFill>
                      <a:srgbClr val="094784"/>
                    </a:solidFill>
                  </a:tcPr>
                </a:tc>
                <a:tc>
                  <a:txBody>
                    <a:bodyPr/>
                    <a:lstStyle/>
                    <a:p>
                      <a:pPr algn="ctr">
                        <a:lnSpc>
                          <a:spcPct val="115000"/>
                        </a:lnSpc>
                        <a:spcAft>
                          <a:spcPts val="0"/>
                        </a:spcAft>
                      </a:pPr>
                      <a:r>
                        <a:rPr lang="es-CO" sz="1300" b="1" dirty="0" smtClean="0">
                          <a:solidFill>
                            <a:schemeClr val="bg1"/>
                          </a:solidFill>
                        </a:rPr>
                        <a:t>RESPUESTA</a:t>
                      </a:r>
                      <a:r>
                        <a:rPr lang="es-CO" sz="1300" b="1" baseline="0" dirty="0" smtClean="0">
                          <a:solidFill>
                            <a:schemeClr val="bg1"/>
                          </a:solidFill>
                        </a:rPr>
                        <a:t> DE LA VP</a:t>
                      </a:r>
                      <a:r>
                        <a:rPr lang="es-CO" sz="1300" b="1" dirty="0" smtClean="0">
                          <a:solidFill>
                            <a:schemeClr val="bg1"/>
                          </a:solidFill>
                        </a:rPr>
                        <a:t>/PLAN DE ACCIÓN</a:t>
                      </a:r>
                      <a:endParaRPr lang="es-CO" sz="1300" b="1" dirty="0">
                        <a:solidFill>
                          <a:schemeClr val="bg1"/>
                        </a:solidFill>
                        <a:latin typeface="+mn-lt"/>
                        <a:ea typeface="Calibri"/>
                        <a:cs typeface="Times New Roman"/>
                      </a:endParaRPr>
                    </a:p>
                  </a:txBody>
                  <a:tcPr marL="36195" marR="36195" marT="17780" marB="17780" anchor="ctr">
                    <a:cell3D prstMaterial="dkEdge">
                      <a:bevel/>
                      <a:lightRig rig="flood" dir="t"/>
                    </a:cell3D>
                    <a:solidFill>
                      <a:srgbClr val="094784"/>
                    </a:solidFill>
                  </a:tcPr>
                </a:tc>
              </a:tr>
              <a:tr h="75119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dirty="0" smtClean="0">
                          <a:solidFill>
                            <a:srgbClr val="002060"/>
                          </a:solidFill>
                        </a:rPr>
                        <a:t>Tiempos de respuesta a los requerimientos solicitados por terceros.</a:t>
                      </a:r>
                      <a:endParaRPr lang="es-CO" sz="1300" b="0" dirty="0">
                        <a:solidFill>
                          <a:srgbClr val="002060"/>
                        </a:solidFill>
                        <a:latin typeface="+mn-lt"/>
                        <a:ea typeface="Calibri"/>
                        <a:cs typeface="Times New Roman"/>
                      </a:endParaRPr>
                    </a:p>
                  </a:txBody>
                  <a:tcPr marL="36195" marR="36195" marT="17780" marB="17780" anchor="ctr"/>
                </a:tc>
                <a:tc>
                  <a:txBody>
                    <a:bodyPr/>
                    <a:lstStyle/>
                    <a:p>
                      <a:r>
                        <a:rPr lang="es-CO" sz="1300" kern="1200" baseline="0" dirty="0" smtClean="0">
                          <a:solidFill>
                            <a:srgbClr val="002060"/>
                          </a:solidFill>
                        </a:rPr>
                        <a:t>Implementar una etapa de revisión y supervisión  por otro profesional, quien será el encargado de dar respuesta a los requerimientos. </a:t>
                      </a:r>
                      <a:endParaRPr lang="es-CO" sz="1300" b="0" kern="1200" dirty="0" smtClean="0">
                        <a:solidFill>
                          <a:srgbClr val="002060"/>
                        </a:solidFill>
                        <a:latin typeface="+mn-lt"/>
                        <a:ea typeface="Calibri"/>
                        <a:cs typeface="Times New Roman"/>
                      </a:endParaRPr>
                    </a:p>
                  </a:txBody>
                  <a:tcPr anchor="ctr"/>
                </a:tc>
              </a:tr>
              <a:tr h="835871">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kern="1200" baseline="0" dirty="0" smtClean="0">
                          <a:solidFill>
                            <a:srgbClr val="002060"/>
                          </a:solidFill>
                        </a:rPr>
                        <a:t>Reporte de información relevante por la celebración de contratos.</a:t>
                      </a:r>
                      <a:endParaRPr lang="es-CO" sz="1300" b="0" kern="1200" baseline="0" dirty="0">
                        <a:solidFill>
                          <a:srgbClr val="002060"/>
                        </a:solidFill>
                        <a:latin typeface="+mn-lt"/>
                        <a:ea typeface="Calibri"/>
                        <a:cs typeface="Times New Roman"/>
                      </a:endParaRPr>
                    </a:p>
                  </a:txBody>
                  <a:tcPr marL="36195" marR="36195" marT="17780" marB="1778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kern="1200" baseline="0" dirty="0" smtClean="0">
                          <a:solidFill>
                            <a:srgbClr val="002060"/>
                          </a:solidFill>
                        </a:rPr>
                        <a:t>Solicitar mensualmente la lista de accionistas.</a:t>
                      </a:r>
                      <a:br>
                        <a:rPr lang="es-CO" sz="1300" kern="1200" baseline="0" dirty="0" smtClean="0">
                          <a:solidFill>
                            <a:srgbClr val="002060"/>
                          </a:solidFill>
                        </a:rPr>
                      </a:br>
                      <a:r>
                        <a:rPr lang="es-CO" sz="1300" kern="1200" baseline="0" dirty="0" smtClean="0">
                          <a:solidFill>
                            <a:srgbClr val="002060"/>
                          </a:solidFill>
                        </a:rPr>
                        <a:t>Crear una columna dentro de la matriz de consecutivos de contratos, en la cual se identifique si el contratista es un vinculado económico, para efectos de publicar información relevante.</a:t>
                      </a:r>
                      <a:endParaRPr lang="es-CO" sz="1300" b="0" kern="1200" baseline="0" dirty="0" smtClean="0">
                        <a:solidFill>
                          <a:srgbClr val="002060"/>
                        </a:solidFill>
                        <a:latin typeface="+mn-lt"/>
                        <a:ea typeface="Calibri"/>
                        <a:cs typeface="Times New Roman"/>
                      </a:endParaRPr>
                    </a:p>
                  </a:txBody>
                  <a:tcPr anchor="ctr"/>
                </a:tc>
              </a:tr>
              <a:tr h="835871">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300" kern="1200" baseline="0" dirty="0" smtClean="0">
                          <a:solidFill>
                            <a:srgbClr val="002060"/>
                          </a:solidFill>
                        </a:rPr>
                        <a:t>Elaboración del acta de liquidación de contratos</a:t>
                      </a:r>
                      <a:endParaRPr lang="es-CO" sz="1300" b="0" kern="1200" baseline="0" dirty="0">
                        <a:solidFill>
                          <a:srgbClr val="002060"/>
                        </a:solidFill>
                        <a:latin typeface="+mn-lt"/>
                        <a:ea typeface="Calibri"/>
                        <a:cs typeface="Times New Roman"/>
                      </a:endParaRPr>
                    </a:p>
                  </a:txBody>
                  <a:tcPr marL="36195" marR="36195" marT="17780" marB="17780" anchor="ctr"/>
                </a:tc>
                <a:tc>
                  <a:txBody>
                    <a:bodyPr/>
                    <a:lstStyle/>
                    <a:p>
                      <a:pPr algn="l">
                        <a:lnSpc>
                          <a:spcPct val="115000"/>
                        </a:lnSpc>
                        <a:spcAft>
                          <a:spcPts val="1000"/>
                        </a:spcAft>
                      </a:pPr>
                      <a:r>
                        <a:rPr lang="es-CO" sz="1300" baseline="0" dirty="0" smtClean="0">
                          <a:solidFill>
                            <a:srgbClr val="002060"/>
                          </a:solidFill>
                        </a:rPr>
                        <a:t>Gestionar la </a:t>
                      </a:r>
                      <a:r>
                        <a:rPr lang="es-CO" sz="1300" dirty="0" smtClean="0">
                          <a:solidFill>
                            <a:srgbClr val="002060"/>
                          </a:solidFill>
                        </a:rPr>
                        <a:t>suscripción </a:t>
                      </a:r>
                      <a:r>
                        <a:rPr lang="es-CO" sz="1300" dirty="0">
                          <a:solidFill>
                            <a:srgbClr val="002060"/>
                          </a:solidFill>
                        </a:rPr>
                        <a:t>de las actas faltantes por </a:t>
                      </a:r>
                      <a:r>
                        <a:rPr lang="es-CO" sz="1300" dirty="0" smtClean="0">
                          <a:solidFill>
                            <a:srgbClr val="002060"/>
                          </a:solidFill>
                        </a:rPr>
                        <a:t>firma</a:t>
                      </a:r>
                    </a:p>
                    <a:p>
                      <a:pPr algn="l">
                        <a:lnSpc>
                          <a:spcPct val="115000"/>
                        </a:lnSpc>
                        <a:spcAft>
                          <a:spcPts val="1000"/>
                        </a:spcAft>
                      </a:pPr>
                      <a:r>
                        <a:rPr lang="es-CO" sz="1300" dirty="0" smtClean="0">
                          <a:solidFill>
                            <a:srgbClr val="002060"/>
                          </a:solidFill>
                        </a:rPr>
                        <a:t>Recibir certificaciones cuando se </a:t>
                      </a:r>
                      <a:r>
                        <a:rPr lang="es-CO" sz="1300" dirty="0">
                          <a:solidFill>
                            <a:srgbClr val="002060"/>
                          </a:solidFill>
                        </a:rPr>
                        <a:t>haga imposible la suscripción de </a:t>
                      </a:r>
                      <a:r>
                        <a:rPr lang="es-CO" sz="1300" dirty="0" smtClean="0">
                          <a:solidFill>
                            <a:srgbClr val="002060"/>
                          </a:solidFill>
                        </a:rPr>
                        <a:t>actas.</a:t>
                      </a:r>
                    </a:p>
                    <a:p>
                      <a:pPr algn="l">
                        <a:lnSpc>
                          <a:spcPct val="115000"/>
                        </a:lnSpc>
                        <a:spcAft>
                          <a:spcPts val="1000"/>
                        </a:spcAft>
                      </a:pPr>
                      <a:r>
                        <a:rPr lang="es-CO" sz="1300" dirty="0" smtClean="0">
                          <a:solidFill>
                            <a:srgbClr val="002060"/>
                          </a:solidFill>
                        </a:rPr>
                        <a:t>Capacitar</a:t>
                      </a:r>
                      <a:r>
                        <a:rPr lang="es-CO" sz="1300" baseline="0" dirty="0" smtClean="0">
                          <a:solidFill>
                            <a:srgbClr val="002060"/>
                          </a:solidFill>
                        </a:rPr>
                        <a:t> a </a:t>
                      </a:r>
                      <a:r>
                        <a:rPr lang="es-CO" sz="1300" dirty="0" smtClean="0">
                          <a:solidFill>
                            <a:srgbClr val="002060"/>
                          </a:solidFill>
                        </a:rPr>
                        <a:t>las áreas la obligación de suscribir las actas de liquidación</a:t>
                      </a:r>
                      <a:endParaRPr lang="es-CO" sz="1300" dirty="0">
                        <a:solidFill>
                          <a:srgbClr val="002060"/>
                        </a:solidFill>
                        <a:latin typeface="Calibri"/>
                        <a:ea typeface="Calibri"/>
                        <a:cs typeface="Times New Roman"/>
                      </a:endParaRPr>
                    </a:p>
                  </a:txBody>
                  <a:tcPr marL="89535" marR="89535" marT="0" marB="0" anchor="ctr"/>
                </a:tc>
              </a:tr>
            </a:tbl>
          </a:graphicData>
        </a:graphic>
      </p:graphicFrame>
      <p:sp>
        <p:nvSpPr>
          <p:cNvPr id="8" name="Text Placeholder 30"/>
          <p:cNvSpPr txBox="1">
            <a:spLocks/>
          </p:cNvSpPr>
          <p:nvPr/>
        </p:nvSpPr>
        <p:spPr>
          <a:xfrm>
            <a:off x="0" y="262996"/>
            <a:ext cx="7070271" cy="314974"/>
          </a:xfrm>
          <a:prstGeom prst="rect">
            <a:avLst/>
          </a:prstGeom>
          <a:ln>
            <a:solidFill>
              <a:srgbClr val="66B1A0"/>
            </a:solidFill>
          </a:ln>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F0"/>
                </a:solidFill>
              </a:rPr>
              <a:t>Proceso Gestión Administrativa y  Apoyo Jurídico  / Contratación</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10363" y="197975"/>
            <a:ext cx="6410096" cy="32018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2000" b="1" dirty="0" smtClean="0">
                <a:solidFill>
                  <a:srgbClr val="00B050"/>
                </a:solidFill>
              </a:rPr>
              <a:t>Sistemas y Tecnología / Desarrollos Seguros</a:t>
            </a:r>
          </a:p>
          <a:p>
            <a:pPr lvl="0" algn="ctr"/>
            <a:endParaRPr lang="es-CO" sz="2000" b="1" dirty="0" smtClean="0">
              <a:solidFill>
                <a:srgbClr val="00B050"/>
              </a:solidFill>
            </a:endParaRPr>
          </a:p>
        </p:txBody>
      </p:sp>
      <p:graphicFrame>
        <p:nvGraphicFramePr>
          <p:cNvPr id="4" name="3 Tabla"/>
          <p:cNvGraphicFramePr>
            <a:graphicFrameLocks noGrp="1"/>
          </p:cNvGraphicFramePr>
          <p:nvPr/>
        </p:nvGraphicFramePr>
        <p:xfrm>
          <a:off x="510363" y="1477735"/>
          <a:ext cx="8115475" cy="2883636"/>
        </p:xfrm>
        <a:graphic>
          <a:graphicData uri="http://schemas.openxmlformats.org/drawingml/2006/table">
            <a:tbl>
              <a:tblPr/>
              <a:tblGrid>
                <a:gridCol w="3317358"/>
                <a:gridCol w="4798117"/>
              </a:tblGrid>
              <a:tr h="237018">
                <a:tc>
                  <a:txBody>
                    <a:bodyPr/>
                    <a:lstStyle/>
                    <a:p>
                      <a:pPr algn="ctr">
                        <a:lnSpc>
                          <a:spcPct val="115000"/>
                        </a:lnSpc>
                        <a:spcAft>
                          <a:spcPts val="0"/>
                        </a:spcAft>
                      </a:pPr>
                      <a:r>
                        <a:rPr lang="es-CO" sz="1300" b="1" dirty="0" smtClean="0">
                          <a:solidFill>
                            <a:srgbClr val="FFFFFF"/>
                          </a:solidFill>
                          <a:latin typeface="+mj-lt"/>
                          <a:ea typeface="Calibri"/>
                          <a:cs typeface="Times New Roman"/>
                        </a:rPr>
                        <a:t>ASPECTO EVALUADO</a:t>
                      </a:r>
                      <a:endParaRPr lang="es-CO" sz="13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RESPUESTA DE LA </a:t>
                      </a:r>
                      <a:r>
                        <a:rPr lang="es-CO" sz="1300" b="1" baseline="0" dirty="0" smtClean="0">
                          <a:solidFill>
                            <a:srgbClr val="FFFFFF"/>
                          </a:solidFill>
                          <a:latin typeface="+mj-lt"/>
                          <a:ea typeface="Times New Roman"/>
                          <a:cs typeface="Times New Roman"/>
                        </a:rPr>
                        <a:t> ADMINISTRACIÓN</a:t>
                      </a:r>
                      <a:endParaRPr lang="es-CO" sz="13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411694">
                <a:tc>
                  <a:txBody>
                    <a:bodyPr/>
                    <a:lstStyle/>
                    <a:p>
                      <a:pPr algn="l">
                        <a:lnSpc>
                          <a:spcPct val="100000"/>
                        </a:lnSpc>
                        <a:spcAft>
                          <a:spcPts val="0"/>
                        </a:spcAft>
                      </a:pPr>
                      <a:r>
                        <a:rPr lang="es-CO" sz="1300" b="1" i="0" kern="1200" dirty="0" smtClean="0">
                          <a:solidFill>
                            <a:srgbClr val="002060"/>
                          </a:solidFill>
                          <a:latin typeface="+mj-lt"/>
                          <a:ea typeface="+mn-ea"/>
                          <a:cs typeface="+mn-cs"/>
                        </a:rPr>
                        <a:t>Procedimiento</a:t>
                      </a:r>
                      <a:r>
                        <a:rPr lang="es-CO" sz="1300" b="1" i="0" kern="1200" baseline="0" dirty="0" smtClean="0">
                          <a:solidFill>
                            <a:srgbClr val="002060"/>
                          </a:solidFill>
                          <a:latin typeface="+mj-lt"/>
                          <a:ea typeface="+mn-ea"/>
                          <a:cs typeface="+mn-cs"/>
                        </a:rPr>
                        <a:t> de Desarrollos Seguros</a:t>
                      </a:r>
                      <a:r>
                        <a:rPr lang="es-CO" sz="1300" b="0" i="0" kern="1200" baseline="0" dirty="0" smtClean="0">
                          <a:solidFill>
                            <a:srgbClr val="002060"/>
                          </a:solidFill>
                          <a:latin typeface="+mj-lt"/>
                          <a:ea typeface="+mn-ea"/>
                          <a:cs typeface="+mn-cs"/>
                        </a:rPr>
                        <a:t>: </a:t>
                      </a:r>
                    </a:p>
                    <a:p>
                      <a:pPr algn="l">
                        <a:lnSpc>
                          <a:spcPct val="100000"/>
                        </a:lnSpc>
                        <a:spcAft>
                          <a:spcPts val="0"/>
                        </a:spcAft>
                      </a:pPr>
                      <a:endParaRPr lang="es-CO" sz="1300" b="0" i="0" kern="1200" baseline="0" dirty="0" smtClean="0">
                        <a:solidFill>
                          <a:srgbClr val="002060"/>
                        </a:solidFill>
                        <a:latin typeface="+mj-lt"/>
                        <a:ea typeface="+mn-ea"/>
                        <a:cs typeface="+mn-cs"/>
                      </a:endParaRPr>
                    </a:p>
                    <a:p>
                      <a:pPr algn="l">
                        <a:lnSpc>
                          <a:spcPct val="100000"/>
                        </a:lnSpc>
                        <a:spcAft>
                          <a:spcPts val="0"/>
                        </a:spcAft>
                      </a:pPr>
                      <a:r>
                        <a:rPr lang="es-CO" sz="1300" b="0" i="0" kern="1200" dirty="0" smtClean="0">
                          <a:solidFill>
                            <a:srgbClr val="002060"/>
                          </a:solidFill>
                          <a:latin typeface="+mj-lt"/>
                          <a:ea typeface="+mn-ea"/>
                          <a:cs typeface="+mn-cs"/>
                        </a:rPr>
                        <a:t>Falta</a:t>
                      </a:r>
                      <a:r>
                        <a:rPr lang="es-CO" sz="1300" b="0" i="0" kern="1200" baseline="0" dirty="0" smtClean="0">
                          <a:solidFill>
                            <a:srgbClr val="002060"/>
                          </a:solidFill>
                          <a:latin typeface="+mj-lt"/>
                          <a:ea typeface="+mn-ea"/>
                          <a:cs typeface="+mn-cs"/>
                        </a:rPr>
                        <a:t> de claridad en la definición del responsable del diseño del plan de pruebas</a:t>
                      </a:r>
                    </a:p>
                    <a:p>
                      <a:pPr algn="l">
                        <a:lnSpc>
                          <a:spcPct val="100000"/>
                        </a:lnSpc>
                        <a:spcAft>
                          <a:spcPts val="0"/>
                        </a:spcAft>
                      </a:pPr>
                      <a:endParaRPr lang="es-CO" sz="1300" b="1" dirty="0">
                        <a:solidFill>
                          <a:srgbClr val="002060"/>
                        </a:solidFill>
                        <a:latin typeface="+mj-lt"/>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s-CO" sz="1300" b="0" i="0" kern="1200" dirty="0" smtClean="0">
                          <a:solidFill>
                            <a:srgbClr val="002060"/>
                          </a:solidFill>
                          <a:latin typeface="+mn-lt"/>
                          <a:ea typeface="+mn-ea"/>
                          <a:cs typeface="+mn-cs"/>
                        </a:rPr>
                        <a:t>Modificar</a:t>
                      </a:r>
                      <a:r>
                        <a:rPr lang="es-CO" sz="1300" b="0" i="0" kern="1200" baseline="0" dirty="0" smtClean="0">
                          <a:solidFill>
                            <a:srgbClr val="002060"/>
                          </a:solidFill>
                          <a:latin typeface="+mn-lt"/>
                          <a:ea typeface="+mn-ea"/>
                          <a:cs typeface="+mn-cs"/>
                        </a:rPr>
                        <a:t> el </a:t>
                      </a:r>
                      <a:r>
                        <a:rPr lang="es-CO" sz="1300" b="0" i="0" kern="1200" dirty="0" smtClean="0">
                          <a:solidFill>
                            <a:srgbClr val="002060"/>
                          </a:solidFill>
                          <a:latin typeface="+mn-lt"/>
                          <a:ea typeface="+mn-ea"/>
                          <a:cs typeface="+mn-cs"/>
                        </a:rPr>
                        <a:t>Procedimiento de Desarrollos seguros estableciendo específicamente las responsabilidades de las diferentes Unidades / Direcciones en las actividades de pruebas de desarrollo.</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9526">
                <a:tc>
                  <a:txBody>
                    <a:bodyPr/>
                    <a:lstStyle/>
                    <a:p>
                      <a:pPr algn="l">
                        <a:lnSpc>
                          <a:spcPct val="100000"/>
                        </a:lnSpc>
                        <a:spcAft>
                          <a:spcPts val="0"/>
                        </a:spcAft>
                      </a:pPr>
                      <a:r>
                        <a:rPr lang="es-CO" sz="1300" b="1" i="0" kern="1200" dirty="0" smtClean="0">
                          <a:solidFill>
                            <a:srgbClr val="002060"/>
                          </a:solidFill>
                          <a:latin typeface="+mn-lt"/>
                          <a:ea typeface="+mn-ea"/>
                          <a:cs typeface="+mn-cs"/>
                        </a:rPr>
                        <a:t>Procedimiento</a:t>
                      </a:r>
                      <a:r>
                        <a:rPr lang="es-CO" sz="1300" b="1" i="0" kern="1200" baseline="0" dirty="0" smtClean="0">
                          <a:solidFill>
                            <a:srgbClr val="002060"/>
                          </a:solidFill>
                          <a:latin typeface="+mn-lt"/>
                          <a:ea typeface="+mn-ea"/>
                          <a:cs typeface="+mn-cs"/>
                        </a:rPr>
                        <a:t> de Desarrollos Seguros</a:t>
                      </a:r>
                    </a:p>
                    <a:p>
                      <a:pPr algn="l">
                        <a:lnSpc>
                          <a:spcPct val="100000"/>
                        </a:lnSpc>
                        <a:spcAft>
                          <a:spcPts val="0"/>
                        </a:spcAft>
                      </a:pPr>
                      <a:endParaRPr lang="es-CO" sz="1300" b="1" i="0" kern="1200" baseline="0" dirty="0" smtClean="0">
                        <a:solidFill>
                          <a:srgbClr val="002060"/>
                        </a:solidFill>
                        <a:latin typeface="+mn-lt"/>
                        <a:ea typeface="+mn-ea"/>
                        <a:cs typeface="+mn-cs"/>
                      </a:endParaRPr>
                    </a:p>
                    <a:p>
                      <a:pPr algn="l">
                        <a:lnSpc>
                          <a:spcPct val="100000"/>
                        </a:lnSpc>
                        <a:spcAft>
                          <a:spcPts val="0"/>
                        </a:spcAft>
                      </a:pPr>
                      <a:r>
                        <a:rPr lang="es-CO" sz="1300" b="0" i="0" kern="1200" baseline="0" dirty="0" smtClean="0">
                          <a:solidFill>
                            <a:srgbClr val="002060"/>
                          </a:solidFill>
                          <a:latin typeface="+mn-lt"/>
                          <a:ea typeface="+mn-ea"/>
                          <a:cs typeface="+mn-cs"/>
                        </a:rPr>
                        <a:t>Falta de precisión en la definición de responsabilidades en la ejecución y documentación de las pruebas</a:t>
                      </a:r>
                    </a:p>
                    <a:p>
                      <a:pPr algn="l">
                        <a:lnSpc>
                          <a:spcPct val="100000"/>
                        </a:lnSpc>
                        <a:spcAft>
                          <a:spcPts val="0"/>
                        </a:spcAft>
                      </a:pPr>
                      <a:endParaRPr lang="es-CO" sz="1300" b="0" i="0" kern="1200" baseline="0" dirty="0" smtClean="0">
                        <a:solidFill>
                          <a:srgbClr val="002060"/>
                        </a:solidFill>
                        <a:latin typeface="+mn-lt"/>
                        <a:ea typeface="+mn-ea"/>
                        <a:cs typeface="+mn-cs"/>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s-CO" sz="1300" b="0" i="0" kern="1200" dirty="0" smtClean="0">
                          <a:solidFill>
                            <a:srgbClr val="002060"/>
                          </a:solidFill>
                          <a:latin typeface="+mn-lt"/>
                          <a:ea typeface="+mn-ea"/>
                          <a:cs typeface="+mn-cs"/>
                        </a:rPr>
                        <a:t>Modificar</a:t>
                      </a:r>
                      <a:r>
                        <a:rPr lang="es-CO" sz="1300" b="0" i="0" kern="1200" baseline="0" dirty="0" smtClean="0">
                          <a:solidFill>
                            <a:srgbClr val="002060"/>
                          </a:solidFill>
                          <a:latin typeface="+mn-lt"/>
                          <a:ea typeface="+mn-ea"/>
                          <a:cs typeface="+mn-cs"/>
                        </a:rPr>
                        <a:t> el </a:t>
                      </a:r>
                      <a:r>
                        <a:rPr lang="es-CO" sz="1300" b="0" i="0" kern="1200" dirty="0" smtClean="0">
                          <a:solidFill>
                            <a:srgbClr val="002060"/>
                          </a:solidFill>
                          <a:latin typeface="+mn-lt"/>
                          <a:ea typeface="+mn-ea"/>
                          <a:cs typeface="+mn-cs"/>
                        </a:rPr>
                        <a:t>Procedimiento de Desarrollos seguros estableciendo específicamente las responsabilidades de las diferentes Unidades / Direcciones en las actividades de pruebas de desarrollo.</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318137" y="68149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12</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231922" y="681493"/>
            <a:ext cx="6393916"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4                                 Oportunidades de Mejora            8</a:t>
            </a:r>
            <a:endParaRPr lang="es-CO" sz="1200" b="1" dirty="0" smtClean="0">
              <a:solidFill>
                <a:srgbClr val="044990"/>
              </a:solidFill>
            </a:endParaRPr>
          </a:p>
          <a:p>
            <a:r>
              <a:rPr lang="es-CO" sz="1200" b="1" dirty="0" smtClean="0">
                <a:ln/>
                <a:solidFill>
                  <a:srgbClr val="044990"/>
                </a:solidFill>
                <a:cs typeface="Arial" pitchFamily="34" charset="0"/>
              </a:rPr>
              <a:t>		                Hallazgos	                       0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nvGraphicFramePr>
        <p:xfrm>
          <a:off x="685800" y="1379256"/>
          <a:ext cx="7553326" cy="2203445"/>
        </p:xfrm>
        <a:graphic>
          <a:graphicData uri="http://schemas.openxmlformats.org/drawingml/2006/table">
            <a:tbl>
              <a:tblPr/>
              <a:tblGrid>
                <a:gridCol w="3216349"/>
                <a:gridCol w="4336977"/>
              </a:tblGrid>
              <a:tr h="283205">
                <a:tc>
                  <a:txBody>
                    <a:bodyPr/>
                    <a:lstStyle/>
                    <a:p>
                      <a:pPr algn="ctr">
                        <a:lnSpc>
                          <a:spcPct val="115000"/>
                        </a:lnSpc>
                        <a:spcAft>
                          <a:spcPts val="0"/>
                        </a:spcAft>
                      </a:pPr>
                      <a:r>
                        <a:rPr lang="es-CO" sz="1300" b="1" dirty="0" smtClean="0">
                          <a:solidFill>
                            <a:srgbClr val="FFFFFF"/>
                          </a:solidFill>
                          <a:latin typeface="+mj-lt"/>
                          <a:ea typeface="Calibri"/>
                          <a:cs typeface="Times New Roman"/>
                        </a:rPr>
                        <a:t>ASPECTO EVALUADO</a:t>
                      </a:r>
                      <a:endParaRPr lang="es-CO" sz="13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RESPUESTA DE LA </a:t>
                      </a:r>
                      <a:r>
                        <a:rPr lang="es-CO" sz="1300" b="1" baseline="0" dirty="0" smtClean="0">
                          <a:solidFill>
                            <a:srgbClr val="FFFFFF"/>
                          </a:solidFill>
                          <a:latin typeface="+mj-lt"/>
                          <a:ea typeface="Times New Roman"/>
                          <a:cs typeface="Times New Roman"/>
                        </a:rPr>
                        <a:t> ADMINISTRACIÓN</a:t>
                      </a:r>
                      <a:endParaRPr lang="es-CO" sz="13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803017">
                <a:tc>
                  <a:txBody>
                    <a:bodyPr/>
                    <a:lstStyle/>
                    <a:p>
                      <a:pPr algn="l">
                        <a:lnSpc>
                          <a:spcPct val="100000"/>
                        </a:lnSpc>
                        <a:spcAft>
                          <a:spcPts val="0"/>
                        </a:spcAft>
                      </a:pPr>
                      <a:r>
                        <a:rPr lang="es-CO" sz="1300" b="1" i="0" kern="1200" dirty="0" smtClean="0">
                          <a:solidFill>
                            <a:srgbClr val="002060"/>
                          </a:solidFill>
                          <a:latin typeface="+mn-lt"/>
                          <a:ea typeface="+mn-ea"/>
                          <a:cs typeface="+mn-cs"/>
                        </a:rPr>
                        <a:t>Procedimiento</a:t>
                      </a:r>
                      <a:r>
                        <a:rPr lang="es-CO" sz="1300" b="1" i="0" kern="1200" baseline="0" dirty="0" smtClean="0">
                          <a:solidFill>
                            <a:srgbClr val="002060"/>
                          </a:solidFill>
                          <a:latin typeface="+mn-lt"/>
                          <a:ea typeface="+mn-ea"/>
                          <a:cs typeface="+mn-cs"/>
                        </a:rPr>
                        <a:t> de Desarrollos Seguros</a:t>
                      </a:r>
                    </a:p>
                    <a:p>
                      <a:pPr algn="l">
                        <a:lnSpc>
                          <a:spcPct val="100000"/>
                        </a:lnSpc>
                        <a:spcAft>
                          <a:spcPts val="0"/>
                        </a:spcAft>
                      </a:pPr>
                      <a:endParaRPr lang="es-CO" sz="1300" b="1" i="0" kern="1200" baseline="0" dirty="0" smtClean="0">
                        <a:solidFill>
                          <a:srgbClr val="002060"/>
                        </a:solidFill>
                        <a:latin typeface="+mn-lt"/>
                        <a:ea typeface="+mn-ea"/>
                        <a:cs typeface="+mn-cs"/>
                      </a:endParaRPr>
                    </a:p>
                    <a:p>
                      <a:pPr algn="l">
                        <a:lnSpc>
                          <a:spcPct val="100000"/>
                        </a:lnSpc>
                        <a:spcAft>
                          <a:spcPts val="0"/>
                        </a:spcAft>
                      </a:pPr>
                      <a:r>
                        <a:rPr lang="es-CO" sz="1300" b="0" i="0" kern="1200" baseline="0" dirty="0" smtClean="0">
                          <a:solidFill>
                            <a:srgbClr val="002060"/>
                          </a:solidFill>
                          <a:latin typeface="+mn-lt"/>
                          <a:ea typeface="+mn-ea"/>
                          <a:cs typeface="+mn-cs"/>
                        </a:rPr>
                        <a:t>El procedimiento no contempla el tratamiento que se le debe dar a los cambios de emergencia.</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s-CO" sz="1300" b="0" i="0" kern="1200" baseline="0" dirty="0" smtClean="0">
                          <a:solidFill>
                            <a:srgbClr val="002060"/>
                          </a:solidFill>
                          <a:latin typeface="+mn-lt"/>
                          <a:ea typeface="+mn-ea"/>
                          <a:cs typeface="+mn-cs"/>
                        </a:rPr>
                        <a:t>Ajustar el Procedimiento de Desarrollos Seguros para que el Comité de Control de Cambios se pronuncie previamente, si es necesario o no la reunión del comité, teniendo en cuenta el criterio de los participantes, los riesgos y el alcance de cada uno de los requerimientos</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017">
                <a:tc>
                  <a:txBody>
                    <a:bodyPr/>
                    <a:lstStyle/>
                    <a:p>
                      <a:pPr algn="l">
                        <a:lnSpc>
                          <a:spcPct val="100000"/>
                        </a:lnSpc>
                        <a:spcAft>
                          <a:spcPts val="0"/>
                        </a:spcAft>
                      </a:pPr>
                      <a:r>
                        <a:rPr lang="es-CO" sz="1300" b="1" i="0" kern="1200" dirty="0" smtClean="0">
                          <a:solidFill>
                            <a:srgbClr val="002060"/>
                          </a:solidFill>
                          <a:latin typeface="+mn-lt"/>
                          <a:ea typeface="+mn-ea"/>
                          <a:cs typeface="+mn-cs"/>
                        </a:rPr>
                        <a:t>Procedimiento</a:t>
                      </a:r>
                      <a:r>
                        <a:rPr lang="es-CO" sz="1300" b="1" i="0" kern="1200" baseline="0" dirty="0" smtClean="0">
                          <a:solidFill>
                            <a:srgbClr val="002060"/>
                          </a:solidFill>
                          <a:latin typeface="+mn-lt"/>
                          <a:ea typeface="+mn-ea"/>
                          <a:cs typeface="+mn-cs"/>
                        </a:rPr>
                        <a:t> de Desarrollos Seguros</a:t>
                      </a:r>
                    </a:p>
                    <a:p>
                      <a:pPr algn="l">
                        <a:lnSpc>
                          <a:spcPct val="100000"/>
                        </a:lnSpc>
                        <a:spcAft>
                          <a:spcPts val="0"/>
                        </a:spcAft>
                      </a:pPr>
                      <a:endParaRPr lang="es-CO" sz="1300" b="1" i="0" kern="1200" baseline="0" dirty="0" smtClean="0">
                        <a:solidFill>
                          <a:srgbClr val="002060"/>
                        </a:solidFill>
                        <a:latin typeface="+mn-lt"/>
                        <a:ea typeface="+mn-ea"/>
                        <a:cs typeface="+mn-cs"/>
                      </a:endParaRPr>
                    </a:p>
                    <a:p>
                      <a:pPr algn="l">
                        <a:lnSpc>
                          <a:spcPct val="100000"/>
                        </a:lnSpc>
                        <a:spcAft>
                          <a:spcPts val="0"/>
                        </a:spcAft>
                      </a:pPr>
                      <a:r>
                        <a:rPr lang="es-CO" sz="1300" b="0" i="0" kern="1200" baseline="0" dirty="0" smtClean="0">
                          <a:solidFill>
                            <a:srgbClr val="002060"/>
                          </a:solidFill>
                          <a:latin typeface="+mn-lt"/>
                          <a:ea typeface="+mn-ea"/>
                          <a:cs typeface="+mn-cs"/>
                        </a:rPr>
                        <a:t>Adopción de ambientes de prueba como buena práctica de control interno</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s-CO" sz="1300" b="0" i="0" kern="1200" baseline="0" dirty="0" smtClean="0">
                          <a:solidFill>
                            <a:srgbClr val="002060"/>
                          </a:solidFill>
                          <a:latin typeface="+mn-lt"/>
                          <a:ea typeface="+mn-ea"/>
                          <a:cs typeface="+mn-cs"/>
                        </a:rPr>
                        <a:t>Modificar el Procedimiento de Desarrollos seguros en el cual se especificará la necesidad de todos los requerimientos de pasar por los ambientes de pruebas establecidos</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7 Rectángulo redondeado"/>
          <p:cNvSpPr/>
          <p:nvPr/>
        </p:nvSpPr>
        <p:spPr>
          <a:xfrm>
            <a:off x="318137" y="68149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12</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1" name="10 Rectángulo redondeado"/>
          <p:cNvSpPr/>
          <p:nvPr/>
        </p:nvSpPr>
        <p:spPr>
          <a:xfrm>
            <a:off x="2231922" y="681493"/>
            <a:ext cx="6393916"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4                                 Oportunidades de Mejora            8</a:t>
            </a:r>
            <a:endParaRPr lang="es-CO" sz="1200" b="1" dirty="0" smtClean="0">
              <a:solidFill>
                <a:srgbClr val="044990"/>
              </a:solidFill>
            </a:endParaRPr>
          </a:p>
          <a:p>
            <a:r>
              <a:rPr lang="es-CO" sz="1200" b="1" dirty="0" smtClean="0">
                <a:ln/>
                <a:solidFill>
                  <a:srgbClr val="044990"/>
                </a:solidFill>
                <a:cs typeface="Arial" pitchFamily="34" charset="0"/>
              </a:rPr>
              <a:t>			Hallazgos	                                 0                                                         </a:t>
            </a:r>
          </a:p>
        </p:txBody>
      </p:sp>
      <p:sp>
        <p:nvSpPr>
          <p:cNvPr id="6" name="Text Placeholder 30"/>
          <p:cNvSpPr txBox="1">
            <a:spLocks/>
          </p:cNvSpPr>
          <p:nvPr/>
        </p:nvSpPr>
        <p:spPr>
          <a:xfrm>
            <a:off x="510363" y="197975"/>
            <a:ext cx="6410096" cy="32018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2000" b="1" dirty="0" smtClean="0">
                <a:solidFill>
                  <a:srgbClr val="00B050"/>
                </a:solidFill>
              </a:rPr>
              <a:t>Sistemas y Tecnología / Desarrollos Seguros</a:t>
            </a:r>
          </a:p>
          <a:p>
            <a:pPr lvl="0" algn="ctr"/>
            <a:endParaRPr lang="es-CO" sz="2000" b="1" dirty="0" smtClean="0">
              <a:solidFill>
                <a:srgbClr val="00B05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685800" y="1368623"/>
          <a:ext cx="7553326" cy="2709801"/>
        </p:xfrm>
        <a:graphic>
          <a:graphicData uri="http://schemas.openxmlformats.org/drawingml/2006/table">
            <a:tbl>
              <a:tblPr/>
              <a:tblGrid>
                <a:gridCol w="3694814"/>
                <a:gridCol w="3858512"/>
              </a:tblGrid>
              <a:tr h="283205">
                <a:tc>
                  <a:txBody>
                    <a:bodyPr/>
                    <a:lstStyle/>
                    <a:p>
                      <a:pPr algn="ctr">
                        <a:lnSpc>
                          <a:spcPct val="115000"/>
                        </a:lnSpc>
                        <a:spcAft>
                          <a:spcPts val="0"/>
                        </a:spcAft>
                      </a:pPr>
                      <a:r>
                        <a:rPr lang="es-CO" sz="1300" b="1" dirty="0" smtClean="0">
                          <a:solidFill>
                            <a:srgbClr val="FFFFFF"/>
                          </a:solidFill>
                          <a:latin typeface="+mj-lt"/>
                          <a:ea typeface="Calibri"/>
                          <a:cs typeface="Times New Roman"/>
                        </a:rPr>
                        <a:t>ASPECTO EVALUADO</a:t>
                      </a:r>
                      <a:endParaRPr lang="es-CO" sz="13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RESPUESTA DE LA </a:t>
                      </a:r>
                      <a:r>
                        <a:rPr lang="es-CO" sz="1300" b="1" baseline="0" dirty="0" smtClean="0">
                          <a:solidFill>
                            <a:srgbClr val="FFFFFF"/>
                          </a:solidFill>
                          <a:latin typeface="+mj-lt"/>
                          <a:ea typeface="Times New Roman"/>
                          <a:cs typeface="Times New Roman"/>
                        </a:rPr>
                        <a:t> ADMINISTRACIÓN</a:t>
                      </a:r>
                      <a:endParaRPr lang="es-CO" sz="13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803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1" i="0" kern="1200" dirty="0" smtClean="0">
                          <a:solidFill>
                            <a:srgbClr val="002060"/>
                          </a:solidFill>
                          <a:latin typeface="+mn-lt"/>
                          <a:ea typeface="+mn-ea"/>
                          <a:cs typeface="+mn-cs"/>
                        </a:rPr>
                        <a:t>Procedimiento</a:t>
                      </a:r>
                      <a:r>
                        <a:rPr lang="es-CO" sz="1300" b="1" i="0" kern="1200" baseline="0" dirty="0" smtClean="0">
                          <a:solidFill>
                            <a:srgbClr val="002060"/>
                          </a:solidFill>
                          <a:latin typeface="+mn-lt"/>
                          <a:ea typeface="+mn-ea"/>
                          <a:cs typeface="+mn-cs"/>
                        </a:rPr>
                        <a:t> de Desarrollos Seguros</a:t>
                      </a:r>
                    </a:p>
                    <a:p>
                      <a:pPr algn="l">
                        <a:lnSpc>
                          <a:spcPct val="100000"/>
                        </a:lnSpc>
                        <a:spcAft>
                          <a:spcPts val="0"/>
                        </a:spcAft>
                      </a:pPr>
                      <a:endParaRPr lang="es-CO" sz="1300" b="0" i="0" kern="1200" baseline="0" dirty="0" smtClean="0">
                        <a:solidFill>
                          <a:srgbClr val="002060"/>
                        </a:solidFill>
                        <a:latin typeface="+mn-lt"/>
                        <a:ea typeface="+mn-ea"/>
                        <a:cs typeface="+mn-cs"/>
                      </a:endParaRPr>
                    </a:p>
                    <a:p>
                      <a:pPr algn="l">
                        <a:lnSpc>
                          <a:spcPct val="100000"/>
                        </a:lnSpc>
                        <a:spcAft>
                          <a:spcPts val="0"/>
                        </a:spcAft>
                      </a:pPr>
                      <a:r>
                        <a:rPr lang="es-CO" sz="1300" b="0" i="0" kern="1200" baseline="0" dirty="0" smtClean="0">
                          <a:solidFill>
                            <a:srgbClr val="002060"/>
                          </a:solidFill>
                          <a:latin typeface="+mn-lt"/>
                          <a:ea typeface="+mn-ea"/>
                          <a:cs typeface="+mn-cs"/>
                        </a:rPr>
                        <a:t>Precisión del alcance del procedimiento de desarrollos seguros</a:t>
                      </a:r>
                    </a:p>
                    <a:p>
                      <a:pPr algn="l">
                        <a:lnSpc>
                          <a:spcPct val="100000"/>
                        </a:lnSpc>
                        <a:spcAft>
                          <a:spcPts val="0"/>
                        </a:spcAft>
                      </a:pPr>
                      <a:r>
                        <a:rPr lang="es-CO" sz="1300" b="0" i="0" kern="1200" baseline="0" dirty="0" smtClean="0">
                          <a:solidFill>
                            <a:srgbClr val="002060"/>
                          </a:solidFill>
                          <a:latin typeface="+mn-lt"/>
                          <a:ea typeface="+mn-ea"/>
                          <a:cs typeface="+mn-cs"/>
                        </a:rPr>
                        <a:t>Incluir todos los aplicativos de la Bolsa y definir las instancias competentes para la modificación del mismo.</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s-CO" sz="1300" b="0" i="0" kern="1200" baseline="0" dirty="0" smtClean="0">
                          <a:solidFill>
                            <a:srgbClr val="002060"/>
                          </a:solidFill>
                          <a:latin typeface="+mn-lt"/>
                          <a:ea typeface="+mn-ea"/>
                          <a:cs typeface="+mn-cs"/>
                        </a:rPr>
                        <a:t>Revisar el Procedimiento de Desarrollos Seguros y el reglamento del Comité de Control de Cambios teniendo en cuenta las recomendaciones realizadas por la auditoria</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017">
                <a:tc>
                  <a:txBody>
                    <a:bodyPr/>
                    <a:lstStyle/>
                    <a:p>
                      <a:pPr algn="l">
                        <a:lnSpc>
                          <a:spcPct val="100000"/>
                        </a:lnSpc>
                        <a:spcAft>
                          <a:spcPts val="0"/>
                        </a:spcAft>
                      </a:pPr>
                      <a:r>
                        <a:rPr lang="es-CO" sz="1300" b="1" i="0" kern="1200" dirty="0" smtClean="0">
                          <a:solidFill>
                            <a:srgbClr val="002060"/>
                          </a:solidFill>
                          <a:latin typeface="+mn-lt"/>
                          <a:ea typeface="+mn-ea"/>
                          <a:cs typeface="+mn-cs"/>
                        </a:rPr>
                        <a:t>Procedimiento</a:t>
                      </a:r>
                      <a:r>
                        <a:rPr lang="es-CO" sz="1300" b="1" i="0" kern="1200" baseline="0" dirty="0" smtClean="0">
                          <a:solidFill>
                            <a:srgbClr val="002060"/>
                          </a:solidFill>
                          <a:latin typeface="+mn-lt"/>
                          <a:ea typeface="+mn-ea"/>
                          <a:cs typeface="+mn-cs"/>
                        </a:rPr>
                        <a:t> de Desarrollos Seguros</a:t>
                      </a:r>
                    </a:p>
                    <a:p>
                      <a:pPr algn="l">
                        <a:lnSpc>
                          <a:spcPct val="100000"/>
                        </a:lnSpc>
                        <a:spcAft>
                          <a:spcPts val="0"/>
                        </a:spcAft>
                      </a:pPr>
                      <a:endParaRPr lang="es-CO" sz="1300" b="1" i="0" kern="1200" baseline="0" dirty="0" smtClean="0">
                        <a:solidFill>
                          <a:srgbClr val="002060"/>
                        </a:solidFill>
                        <a:latin typeface="+mn-lt"/>
                        <a:ea typeface="+mn-ea"/>
                        <a:cs typeface="+mn-cs"/>
                      </a:endParaRPr>
                    </a:p>
                    <a:p>
                      <a:pPr algn="l">
                        <a:lnSpc>
                          <a:spcPct val="100000"/>
                        </a:lnSpc>
                        <a:spcAft>
                          <a:spcPts val="0"/>
                        </a:spcAft>
                      </a:pPr>
                      <a:r>
                        <a:rPr lang="es-CO" sz="1300" b="0" i="0" kern="1200" baseline="0" dirty="0" smtClean="0">
                          <a:solidFill>
                            <a:srgbClr val="002060"/>
                          </a:solidFill>
                          <a:latin typeface="+mn-lt"/>
                          <a:ea typeface="+mn-ea"/>
                          <a:cs typeface="+mn-cs"/>
                        </a:rPr>
                        <a:t>Inexistencia del manual de usuarios del aplicativo ARCCA, en el cual se registra la documentación asociada a cada requerimiento.</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s-CO" sz="1300" b="0" i="0" kern="1200" baseline="0" dirty="0" smtClean="0">
                          <a:solidFill>
                            <a:srgbClr val="002060"/>
                          </a:solidFill>
                          <a:latin typeface="+mn-lt"/>
                          <a:ea typeface="+mn-ea"/>
                          <a:cs typeface="+mn-cs"/>
                        </a:rPr>
                        <a:t>Realizar el Manual de usuario del aplicativo ARCCA y tramitar aprobación al Comité de Gestión de Calidad</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4 Rectángulo redondeado"/>
          <p:cNvSpPr/>
          <p:nvPr/>
        </p:nvSpPr>
        <p:spPr>
          <a:xfrm>
            <a:off x="318137" y="68149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12</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7" name="6 Rectángulo redondeado"/>
          <p:cNvSpPr/>
          <p:nvPr/>
        </p:nvSpPr>
        <p:spPr>
          <a:xfrm>
            <a:off x="2231922" y="681493"/>
            <a:ext cx="6393916"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4                                 Oportunidades de Mejora            8</a:t>
            </a:r>
            <a:endParaRPr lang="es-CO" sz="1200" b="1" dirty="0" smtClean="0">
              <a:solidFill>
                <a:srgbClr val="044990"/>
              </a:solidFill>
            </a:endParaRPr>
          </a:p>
          <a:p>
            <a:r>
              <a:rPr lang="es-CO" sz="1200" b="1" dirty="0" smtClean="0">
                <a:ln/>
                <a:solidFill>
                  <a:srgbClr val="044990"/>
                </a:solidFill>
                <a:cs typeface="Arial" pitchFamily="34" charset="0"/>
              </a:rPr>
              <a:t>			Hallazgos	                                 0                                                         </a:t>
            </a:r>
          </a:p>
        </p:txBody>
      </p:sp>
      <p:sp>
        <p:nvSpPr>
          <p:cNvPr id="6" name="Text Placeholder 30"/>
          <p:cNvSpPr txBox="1">
            <a:spLocks/>
          </p:cNvSpPr>
          <p:nvPr/>
        </p:nvSpPr>
        <p:spPr>
          <a:xfrm>
            <a:off x="510363" y="197975"/>
            <a:ext cx="6410096" cy="32018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2000" b="1" dirty="0" smtClean="0">
                <a:solidFill>
                  <a:srgbClr val="00B050"/>
                </a:solidFill>
              </a:rPr>
              <a:t>Sistemas y Tecnología / Desarrollos Seguros</a:t>
            </a:r>
          </a:p>
          <a:p>
            <a:pPr lvl="0" algn="ctr"/>
            <a:endParaRPr lang="es-CO" sz="2000" b="1" dirty="0" smtClean="0">
              <a:solidFill>
                <a:srgbClr val="00B05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53156" y="1103656"/>
            <a:ext cx="8180614" cy="2499146"/>
          </a:xfrm>
          <a:prstGeom prst="rect">
            <a:avLst/>
          </a:prstGeom>
        </p:spPr>
        <p:txBody>
          <a:bodyPr wrap="square">
            <a:spAutoFit/>
          </a:bodyPr>
          <a:lstStyle/>
          <a:p>
            <a:pPr marL="317500" lvl="0" indent="-228600">
              <a:buClr>
                <a:srgbClr val="00B050"/>
              </a:buClr>
            </a:pPr>
            <a:r>
              <a:rPr lang="es-CO" sz="1700" dirty="0" smtClean="0">
                <a:solidFill>
                  <a:srgbClr val="00B050"/>
                </a:solidFill>
              </a:rPr>
              <a:t>8.</a:t>
            </a:r>
            <a:r>
              <a:rPr lang="es-CO" sz="1700" b="1" dirty="0" smtClean="0">
                <a:solidFill>
                  <a:srgbClr val="094784"/>
                </a:solidFill>
              </a:rPr>
              <a:t> </a:t>
            </a:r>
            <a:r>
              <a:rPr lang="es-CO" sz="1700" dirty="0" smtClean="0">
                <a:solidFill>
                  <a:srgbClr val="094784"/>
                </a:solidFill>
              </a:rPr>
              <a:t>Informe de contratos y procesos.</a:t>
            </a:r>
          </a:p>
          <a:p>
            <a:pPr marL="317500" lvl="0" indent="-228600">
              <a:buClr>
                <a:srgbClr val="00B050"/>
              </a:buClr>
            </a:pPr>
            <a:r>
              <a:rPr lang="es-CO" sz="1700" dirty="0" smtClean="0">
                <a:solidFill>
                  <a:srgbClr val="00B050"/>
                </a:solidFill>
              </a:rPr>
              <a:t>9.</a:t>
            </a:r>
            <a:r>
              <a:rPr lang="es-CO" sz="1700" b="1" dirty="0" smtClean="0">
                <a:solidFill>
                  <a:srgbClr val="00B050"/>
                </a:solidFill>
              </a:rPr>
              <a:t> </a:t>
            </a:r>
            <a:r>
              <a:rPr lang="es-CO" sz="1700" dirty="0" smtClean="0">
                <a:solidFill>
                  <a:srgbClr val="094784"/>
                </a:solidFill>
              </a:rPr>
              <a:t>Avance plan de acción Auditoría Interna Instrucciones Superfinanciera:</a:t>
            </a:r>
          </a:p>
          <a:p>
            <a:pPr marL="985838" lvl="2" indent="-439738" fontAlgn="base" hangingPunct="0"/>
            <a:r>
              <a:rPr lang="es-CO" sz="1700" dirty="0" smtClean="0">
                <a:solidFill>
                  <a:srgbClr val="00B050"/>
                </a:solidFill>
              </a:rPr>
              <a:t>9.1. </a:t>
            </a:r>
            <a:r>
              <a:rPr lang="es-CO" sz="1700" dirty="0" smtClean="0">
                <a:solidFill>
                  <a:srgbClr val="094784"/>
                </a:solidFill>
              </a:rPr>
              <a:t>Entrega actividad de monitoreo capital mínimo sociedades comisionistas</a:t>
            </a:r>
          </a:p>
          <a:p>
            <a:pPr marL="774700" lvl="2" indent="-228600" fontAlgn="base" hangingPunct="0"/>
            <a:r>
              <a:rPr lang="es-CO" sz="1700" dirty="0" smtClean="0">
                <a:solidFill>
                  <a:srgbClr val="00B050"/>
                </a:solidFill>
              </a:rPr>
              <a:t>9.2. </a:t>
            </a:r>
            <a:r>
              <a:rPr lang="es-CO" sz="1700" dirty="0" smtClean="0">
                <a:solidFill>
                  <a:srgbClr val="094784"/>
                </a:solidFill>
              </a:rPr>
              <a:t>Modificación Manual de Auditoría</a:t>
            </a:r>
          </a:p>
          <a:p>
            <a:pPr marL="317500" lvl="0" indent="-228600">
              <a:buClr>
                <a:srgbClr val="00B050"/>
              </a:buClr>
            </a:pPr>
            <a:r>
              <a:rPr lang="es-CO" sz="1700" dirty="0" smtClean="0">
                <a:solidFill>
                  <a:srgbClr val="00B050"/>
                </a:solidFill>
              </a:rPr>
              <a:t>10.</a:t>
            </a:r>
            <a:r>
              <a:rPr lang="es-CO" sz="1700" dirty="0" smtClean="0">
                <a:solidFill>
                  <a:srgbClr val="094784"/>
                </a:solidFill>
              </a:rPr>
              <a:t> Plan Anual de Auditoría 2017</a:t>
            </a:r>
          </a:p>
          <a:p>
            <a:pPr marL="317500" lvl="0" indent="-228600">
              <a:buClr>
                <a:srgbClr val="00B050"/>
              </a:buClr>
            </a:pPr>
            <a:r>
              <a:rPr lang="es-CO" sz="1700" dirty="0" smtClean="0">
                <a:solidFill>
                  <a:srgbClr val="00B050"/>
                </a:solidFill>
              </a:rPr>
              <a:t>11.</a:t>
            </a:r>
            <a:r>
              <a:rPr lang="es-CO" sz="1700" dirty="0" smtClean="0">
                <a:solidFill>
                  <a:srgbClr val="094784"/>
                </a:solidFill>
              </a:rPr>
              <a:t> Modificación Política Contable</a:t>
            </a:r>
          </a:p>
          <a:p>
            <a:pPr marL="317500" lvl="0" indent="-228600">
              <a:buClr>
                <a:srgbClr val="00B050"/>
              </a:buClr>
            </a:pPr>
            <a:r>
              <a:rPr lang="es-CO" sz="1700" dirty="0" smtClean="0">
                <a:solidFill>
                  <a:srgbClr val="00B050"/>
                </a:solidFill>
              </a:rPr>
              <a:t>12.</a:t>
            </a:r>
            <a:r>
              <a:rPr lang="es-CO" sz="1700" dirty="0" smtClean="0">
                <a:solidFill>
                  <a:srgbClr val="094784"/>
                </a:solidFill>
              </a:rPr>
              <a:t> Seguimiento de actividades de responsabilidad social</a:t>
            </a:r>
          </a:p>
          <a:p>
            <a:pPr marL="317500" lvl="0" indent="-228600">
              <a:buClr>
                <a:srgbClr val="00B050"/>
              </a:buClr>
            </a:pPr>
            <a:r>
              <a:rPr lang="es-CO" sz="1700" dirty="0" smtClean="0">
                <a:solidFill>
                  <a:srgbClr val="00B050"/>
                </a:solidFill>
              </a:rPr>
              <a:t>13.</a:t>
            </a:r>
            <a:r>
              <a:rPr lang="es-CO" sz="1700" dirty="0" smtClean="0">
                <a:solidFill>
                  <a:srgbClr val="094784"/>
                </a:solidFill>
              </a:rPr>
              <a:t> Proposición y Varios</a:t>
            </a:r>
          </a:p>
          <a:p>
            <a:pPr>
              <a:lnSpc>
                <a:spcPct val="120000"/>
              </a:lnSpc>
            </a:pPr>
            <a:endParaRPr lang="es-CO" sz="1700" dirty="0">
              <a:solidFill>
                <a:srgbClr val="094784"/>
              </a:solidFill>
            </a:endParaRPr>
          </a:p>
        </p:txBody>
      </p:sp>
      <p:sp>
        <p:nvSpPr>
          <p:cNvPr id="3" name="1 Título"/>
          <p:cNvSpPr txBox="1">
            <a:spLocks/>
          </p:cNvSpPr>
          <p:nvPr/>
        </p:nvSpPr>
        <p:spPr>
          <a:xfrm>
            <a:off x="553156" y="419276"/>
            <a:ext cx="2172876" cy="576165"/>
          </a:xfrm>
          <a:prstGeom prst="rect">
            <a:avLst/>
          </a:prstGeom>
        </p:spPr>
        <p: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s-CO" sz="2000" b="1" dirty="0" smtClean="0">
                <a:solidFill>
                  <a:srgbClr val="00B050"/>
                </a:solidFill>
                <a:latin typeface="+mj-lt"/>
                <a:cs typeface="Calibri" panose="020F0502020204030204" pitchFamily="34" charset="0"/>
              </a:rPr>
              <a:t>Orden del día </a:t>
            </a:r>
          </a:p>
          <a:p>
            <a:pPr marL="0" marR="0" lvl="1" indent="0" defTabSz="914400" eaLnBrk="1" fontAlgn="auto" latinLnBrk="0" hangingPunct="1">
              <a:lnSpc>
                <a:spcPct val="100000"/>
              </a:lnSpc>
              <a:spcBef>
                <a:spcPts val="0"/>
              </a:spcBef>
              <a:spcAft>
                <a:spcPts val="0"/>
              </a:spcAft>
              <a:buClrTx/>
              <a:buSzTx/>
              <a:buFontTx/>
              <a:buNone/>
              <a:tabLst/>
              <a:defRPr/>
            </a:pPr>
            <a:endParaRPr kumimoji="0" lang="es-CO" sz="2000" b="1" i="0" u="none" strike="noStrike" kern="1200" cap="none" spc="0" normalizeH="0" noProof="0" dirty="0" smtClean="0">
              <a:ln>
                <a:noFill/>
              </a:ln>
              <a:solidFill>
                <a:schemeClr val="tx2"/>
              </a:solidFill>
              <a:effectLst/>
              <a:uLnTx/>
              <a:uFillTx/>
              <a:latin typeface="+mj-lt"/>
              <a:ea typeface="+mj-ea"/>
              <a:cs typeface="+mj-cs"/>
            </a:endParaRPr>
          </a:p>
          <a:p>
            <a:pPr marL="0" marR="0" lvl="1" indent="0" defTabSz="914400" eaLnBrk="1" fontAlgn="auto" latinLnBrk="0" hangingPunct="1">
              <a:lnSpc>
                <a:spcPct val="100000"/>
              </a:lnSpc>
              <a:spcBef>
                <a:spcPts val="0"/>
              </a:spcBef>
              <a:spcAft>
                <a:spcPts val="0"/>
              </a:spcAft>
              <a:buClrTx/>
              <a:buSzTx/>
              <a:buFontTx/>
              <a:buNone/>
              <a:tabLst/>
              <a:defRPr/>
            </a:pPr>
            <a:endParaRPr kumimoji="0" lang="es-CO" sz="20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685800" y="1357990"/>
          <a:ext cx="7553326" cy="3150043"/>
        </p:xfrm>
        <a:graphic>
          <a:graphicData uri="http://schemas.openxmlformats.org/drawingml/2006/table">
            <a:tbl>
              <a:tblPr/>
              <a:tblGrid>
                <a:gridCol w="3301409"/>
                <a:gridCol w="4251917"/>
              </a:tblGrid>
              <a:tr h="283205">
                <a:tc>
                  <a:txBody>
                    <a:bodyPr/>
                    <a:lstStyle/>
                    <a:p>
                      <a:pPr algn="ctr">
                        <a:lnSpc>
                          <a:spcPct val="115000"/>
                        </a:lnSpc>
                        <a:spcAft>
                          <a:spcPts val="0"/>
                        </a:spcAft>
                      </a:pPr>
                      <a:r>
                        <a:rPr lang="es-CO" sz="1300" b="1" dirty="0" smtClean="0">
                          <a:solidFill>
                            <a:srgbClr val="FFFFFF"/>
                          </a:solidFill>
                          <a:latin typeface="+mj-lt"/>
                          <a:ea typeface="Calibri"/>
                          <a:cs typeface="Times New Roman"/>
                        </a:rPr>
                        <a:t>ASPECTO EVALUADO</a:t>
                      </a:r>
                      <a:endParaRPr lang="es-CO" sz="13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RESPUESTA DE LA </a:t>
                      </a:r>
                      <a:r>
                        <a:rPr lang="es-CO" sz="1300" b="1" baseline="0" dirty="0" smtClean="0">
                          <a:solidFill>
                            <a:srgbClr val="FFFFFF"/>
                          </a:solidFill>
                          <a:latin typeface="+mj-lt"/>
                          <a:ea typeface="Times New Roman"/>
                          <a:cs typeface="Times New Roman"/>
                        </a:rPr>
                        <a:t> ADMINISTRACIÓN</a:t>
                      </a:r>
                      <a:endParaRPr lang="es-CO" sz="13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803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1" i="0" kern="1200" dirty="0" smtClean="0">
                          <a:solidFill>
                            <a:srgbClr val="002060"/>
                          </a:solidFill>
                          <a:latin typeface="+mn-lt"/>
                          <a:ea typeface="+mn-ea"/>
                          <a:cs typeface="+mn-cs"/>
                        </a:rPr>
                        <a:t>Procedimiento</a:t>
                      </a:r>
                      <a:r>
                        <a:rPr lang="es-CO" sz="1300" b="1" i="0" kern="1200" baseline="0" dirty="0" smtClean="0">
                          <a:solidFill>
                            <a:srgbClr val="002060"/>
                          </a:solidFill>
                          <a:latin typeface="+mn-lt"/>
                          <a:ea typeface="+mn-ea"/>
                          <a:cs typeface="+mn-cs"/>
                        </a:rPr>
                        <a:t> de Desarrollos Seguros</a:t>
                      </a:r>
                    </a:p>
                    <a:p>
                      <a:pPr algn="l">
                        <a:lnSpc>
                          <a:spcPct val="100000"/>
                        </a:lnSpc>
                        <a:spcAft>
                          <a:spcPts val="0"/>
                        </a:spcAft>
                      </a:pPr>
                      <a:endParaRPr lang="es-CO" sz="1300" b="0" i="0" kern="1200" baseline="0" dirty="0" smtClean="0">
                        <a:solidFill>
                          <a:srgbClr val="002060"/>
                        </a:solidFill>
                        <a:latin typeface="+mn-lt"/>
                        <a:ea typeface="+mn-ea"/>
                        <a:cs typeface="+mn-cs"/>
                      </a:endParaRPr>
                    </a:p>
                    <a:p>
                      <a:pPr algn="l">
                        <a:lnSpc>
                          <a:spcPct val="100000"/>
                        </a:lnSpc>
                        <a:spcAft>
                          <a:spcPts val="0"/>
                        </a:spcAft>
                      </a:pPr>
                      <a:r>
                        <a:rPr lang="es-CO" sz="1300" b="0" i="0" kern="1200" baseline="0" dirty="0" smtClean="0">
                          <a:solidFill>
                            <a:srgbClr val="002060"/>
                          </a:solidFill>
                          <a:latin typeface="+mn-lt"/>
                          <a:ea typeface="+mn-ea"/>
                          <a:cs typeface="+mn-cs"/>
                        </a:rPr>
                        <a:t>Cumplimiento de la convocatoria del comité de control de cambios como requisito procedimental al iniciar todos los requerimientos</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s-CO" sz="1300" b="0" i="0" kern="1200" baseline="0" dirty="0" smtClean="0">
                          <a:solidFill>
                            <a:srgbClr val="002060"/>
                          </a:solidFill>
                          <a:latin typeface="+mn-lt"/>
                          <a:ea typeface="+mn-ea"/>
                          <a:cs typeface="+mn-cs"/>
                        </a:rPr>
                        <a:t>Evaluar y precisar en el Comité las modificaciones que se realizarán en el reglamento, documentarlas y tramitar aprobación ante el Sistema de Gestión de Calidad</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1" i="0" kern="1200" dirty="0" smtClean="0">
                          <a:solidFill>
                            <a:srgbClr val="002060"/>
                          </a:solidFill>
                          <a:latin typeface="+mn-lt"/>
                          <a:ea typeface="+mn-ea"/>
                          <a:cs typeface="+mn-cs"/>
                        </a:rPr>
                        <a:t>Procedimiento</a:t>
                      </a:r>
                      <a:r>
                        <a:rPr lang="es-CO" sz="1300" b="1" i="0" kern="1200" baseline="0" dirty="0" smtClean="0">
                          <a:solidFill>
                            <a:srgbClr val="002060"/>
                          </a:solidFill>
                          <a:latin typeface="+mn-lt"/>
                          <a:ea typeface="+mn-ea"/>
                          <a:cs typeface="+mn-cs"/>
                        </a:rPr>
                        <a:t> de Desarrollos Seguros</a:t>
                      </a:r>
                    </a:p>
                    <a:p>
                      <a:pPr algn="l">
                        <a:lnSpc>
                          <a:spcPct val="100000"/>
                        </a:lnSpc>
                        <a:spcAft>
                          <a:spcPts val="0"/>
                        </a:spcAft>
                      </a:pPr>
                      <a:endParaRPr lang="es-CO" sz="1300" b="0" i="0" kern="1200" baseline="0" dirty="0" smtClean="0">
                        <a:solidFill>
                          <a:srgbClr val="002060"/>
                        </a:solidFill>
                        <a:latin typeface="+mn-lt"/>
                        <a:ea typeface="+mn-ea"/>
                        <a:cs typeface="+mn-cs"/>
                      </a:endParaRPr>
                    </a:p>
                    <a:p>
                      <a:pPr algn="l">
                        <a:lnSpc>
                          <a:spcPct val="100000"/>
                        </a:lnSpc>
                        <a:spcAft>
                          <a:spcPts val="0"/>
                        </a:spcAft>
                      </a:pPr>
                      <a:r>
                        <a:rPr lang="es-CO" sz="1300" b="0" i="0" kern="1200" baseline="0" dirty="0" smtClean="0">
                          <a:solidFill>
                            <a:srgbClr val="002060"/>
                          </a:solidFill>
                          <a:latin typeface="+mn-lt"/>
                          <a:ea typeface="+mn-ea"/>
                          <a:cs typeface="+mn-cs"/>
                        </a:rPr>
                        <a:t>Fortalecimiento de la trazabilidad de la documentación asociada a los requerimientos de pruebas asignados al proveedor CHOUCAIR CÁRDENAS TESTING S.A</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s-CO" sz="1300" b="0" i="0" kern="1200" baseline="0" dirty="0" smtClean="0">
                          <a:solidFill>
                            <a:srgbClr val="002060"/>
                          </a:solidFill>
                          <a:latin typeface="+mn-lt"/>
                          <a:ea typeface="+mn-ea"/>
                          <a:cs typeface="+mn-cs"/>
                        </a:rPr>
                        <a:t>Se elaboró el Procedimiento de realización de pruebas de los sistemas administrados por el Gestor, el cual consolida cada una de las actividades que se llevarán a cabo al momento de probar requerimientos con el proveedor </a:t>
                      </a:r>
                      <a:r>
                        <a:rPr lang="es-CO" sz="1300" b="0" i="0" kern="1200" baseline="0" dirty="0" err="1" smtClean="0">
                          <a:solidFill>
                            <a:srgbClr val="002060"/>
                          </a:solidFill>
                          <a:latin typeface="+mn-lt"/>
                          <a:ea typeface="+mn-ea"/>
                          <a:cs typeface="+mn-cs"/>
                        </a:rPr>
                        <a:t>Choucair</a:t>
                      </a:r>
                      <a:r>
                        <a:rPr lang="es-CO" sz="1300" b="0" i="0" kern="1200" baseline="0" dirty="0" smtClean="0">
                          <a:solidFill>
                            <a:srgbClr val="002060"/>
                          </a:solidFill>
                          <a:latin typeface="+mn-lt"/>
                          <a:ea typeface="+mn-ea"/>
                          <a:cs typeface="+mn-cs"/>
                        </a:rPr>
                        <a:t>. </a:t>
                      </a:r>
                      <a:br>
                        <a:rPr lang="es-CO" sz="1300" b="0" i="0" kern="1200" baseline="0" dirty="0" smtClean="0">
                          <a:solidFill>
                            <a:srgbClr val="002060"/>
                          </a:solidFill>
                          <a:latin typeface="+mn-lt"/>
                          <a:ea typeface="+mn-ea"/>
                          <a:cs typeface="+mn-cs"/>
                        </a:rPr>
                      </a:br>
                      <a:r>
                        <a:rPr lang="es-CO" sz="1300" b="0" i="0" kern="1200" baseline="0" dirty="0" smtClean="0">
                          <a:solidFill>
                            <a:srgbClr val="002060"/>
                          </a:solidFill>
                          <a:latin typeface="+mn-lt"/>
                          <a:ea typeface="+mn-ea"/>
                          <a:cs typeface="+mn-cs"/>
                        </a:rPr>
                        <a:t>Esto le permitirá a la Dirección recopilar y controlar la documentación asociada a cada una de las pruebas realizadas.</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318137" y="68149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12</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231922" y="681493"/>
            <a:ext cx="6393916"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4                                Oportunidades de Mejora            8</a:t>
            </a:r>
            <a:endParaRPr lang="es-CO" sz="1200" b="1" dirty="0" smtClean="0">
              <a:solidFill>
                <a:srgbClr val="044990"/>
              </a:solidFill>
            </a:endParaRPr>
          </a:p>
          <a:p>
            <a:r>
              <a:rPr lang="es-CO" sz="1200" b="1" dirty="0" smtClean="0">
                <a:ln/>
                <a:solidFill>
                  <a:srgbClr val="044990"/>
                </a:solidFill>
                <a:cs typeface="Arial" pitchFamily="34" charset="0"/>
              </a:rPr>
              <a:t>		               Hallazgos	                      0                                                         </a:t>
            </a:r>
          </a:p>
        </p:txBody>
      </p:sp>
      <p:sp>
        <p:nvSpPr>
          <p:cNvPr id="6" name="Text Placeholder 30"/>
          <p:cNvSpPr txBox="1">
            <a:spLocks/>
          </p:cNvSpPr>
          <p:nvPr/>
        </p:nvSpPr>
        <p:spPr>
          <a:xfrm>
            <a:off x="510363" y="197975"/>
            <a:ext cx="6410096" cy="32018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2000" b="1" dirty="0" smtClean="0">
                <a:solidFill>
                  <a:srgbClr val="00B050"/>
                </a:solidFill>
              </a:rPr>
              <a:t>Sistemas y Tecnología / Desarrollos Seguros</a:t>
            </a:r>
          </a:p>
          <a:p>
            <a:pPr lvl="0" algn="ctr"/>
            <a:endParaRPr lang="es-CO" sz="2000" b="1" dirty="0" smtClean="0">
              <a:solidFill>
                <a:srgbClr val="00B05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318139" y="1204493"/>
          <a:ext cx="8499924" cy="3487957"/>
        </p:xfrm>
        <a:graphic>
          <a:graphicData uri="http://schemas.openxmlformats.org/drawingml/2006/table">
            <a:tbl>
              <a:tblPr/>
              <a:tblGrid>
                <a:gridCol w="4249962"/>
                <a:gridCol w="4249962"/>
              </a:tblGrid>
              <a:tr h="424546">
                <a:tc>
                  <a:txBody>
                    <a:bodyPr/>
                    <a:lstStyle/>
                    <a:p>
                      <a:pPr marL="0" algn="ctr" defTabSz="914400" rtl="0" eaLnBrk="1" latinLnBrk="0" hangingPunct="1">
                        <a:lnSpc>
                          <a:spcPct val="115000"/>
                        </a:lnSpc>
                        <a:spcAft>
                          <a:spcPts val="0"/>
                        </a:spcAft>
                      </a:pPr>
                      <a:r>
                        <a:rPr lang="es-CO" sz="1300" b="1" kern="1200" dirty="0" smtClean="0">
                          <a:solidFill>
                            <a:srgbClr val="FFFFFF"/>
                          </a:solidFill>
                          <a:latin typeface="+mj-lt"/>
                          <a:ea typeface="Times New Roman"/>
                          <a:cs typeface="Times New Roman"/>
                        </a:rPr>
                        <a:t>ASPECTO EVALUADO</a:t>
                      </a:r>
                      <a:endParaRPr lang="es-CO" sz="1300" b="1" kern="1200" dirty="0">
                        <a:solidFill>
                          <a:srgbClr val="FFFFFF"/>
                        </a:solidFill>
                        <a:latin typeface="+mj-lt"/>
                        <a:ea typeface="Times New Roman"/>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CO" sz="1300" b="1" kern="1200" dirty="0" smtClean="0">
                          <a:solidFill>
                            <a:srgbClr val="FFFFFF"/>
                          </a:solidFill>
                          <a:latin typeface="+mj-lt"/>
                          <a:ea typeface="Times New Roman"/>
                          <a:cs typeface="Times New Roman"/>
                        </a:rPr>
                        <a:t>RESPUESTA DE LA  ADMINISTRACIÓN</a:t>
                      </a: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6007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dirty="0" smtClean="0">
                          <a:solidFill>
                            <a:srgbClr val="002060"/>
                          </a:solidFill>
                          <a:latin typeface="+mn-lt"/>
                          <a:ea typeface="+mn-ea"/>
                          <a:cs typeface="+mn-cs"/>
                        </a:rPr>
                        <a:t>Documentos publicados en el sistema de gestión de calidad sin actualizar.</a:t>
                      </a:r>
                      <a:endParaRPr lang="es-CO" sz="1300" b="0" i="0" kern="1200" baseline="0" dirty="0" smtClean="0">
                        <a:solidFill>
                          <a:srgbClr val="002060"/>
                        </a:solidFill>
                        <a:latin typeface="+mn-lt"/>
                        <a:ea typeface="+mn-ea"/>
                        <a:cs typeface="+mn-cs"/>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Elaboración del Manual Análisis SARLAFT que recoge entre otros, los documentos mencionados y allí se efectuará el l cambio de Oficial de Cumplimiento a Funcionario Responsable.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6815">
                <a:tc>
                  <a:txBody>
                    <a:bodyPr/>
                    <a:lstStyle/>
                    <a:p>
                      <a:pPr algn="l">
                        <a:lnSpc>
                          <a:spcPct val="100000"/>
                        </a:lnSpc>
                        <a:spcAft>
                          <a:spcPts val="0"/>
                        </a:spcAft>
                      </a:pPr>
                      <a:r>
                        <a:rPr lang="es-CO" sz="1300" b="0" i="0" kern="1200" dirty="0" smtClean="0">
                          <a:solidFill>
                            <a:srgbClr val="002060"/>
                          </a:solidFill>
                          <a:latin typeface="+mn-lt"/>
                          <a:ea typeface="+mn-ea"/>
                          <a:cs typeface="+mn-cs"/>
                        </a:rPr>
                        <a:t>Observaciones de controles:</a:t>
                      </a:r>
                      <a:r>
                        <a:rPr lang="es-CO" sz="1300" dirty="0" smtClean="0">
                          <a:solidFill>
                            <a:srgbClr val="002060"/>
                          </a:solidFill>
                        </a:rPr>
                        <a:t/>
                      </a:r>
                      <a:br>
                        <a:rPr lang="es-CO" sz="1300" dirty="0" smtClean="0">
                          <a:solidFill>
                            <a:srgbClr val="002060"/>
                          </a:solidFill>
                        </a:rPr>
                      </a:br>
                      <a:r>
                        <a:rPr lang="es-CO" sz="1300" b="0" i="0" kern="1200" dirty="0" smtClean="0">
                          <a:solidFill>
                            <a:srgbClr val="002060"/>
                          </a:solidFill>
                          <a:latin typeface="+mn-lt"/>
                          <a:ea typeface="+mn-ea"/>
                          <a:cs typeface="+mn-cs"/>
                        </a:rPr>
                        <a:t>Aspectos para mejorar en el diseño y descripción de controles</a:t>
                      </a:r>
                      <a:r>
                        <a:rPr lang="es-CO" sz="1300" b="0" i="0" kern="1200" baseline="0" dirty="0" smtClean="0">
                          <a:solidFill>
                            <a:srgbClr val="002060"/>
                          </a:solidFill>
                          <a:latin typeface="+mn-lt"/>
                          <a:ea typeface="+mn-ea"/>
                          <a:cs typeface="+mn-cs"/>
                        </a:rPr>
                        <a:t>.</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s-CO" sz="1300" b="0" i="0" kern="1200" baseline="0" dirty="0" smtClean="0">
                          <a:solidFill>
                            <a:srgbClr val="002060"/>
                          </a:solidFill>
                          <a:latin typeface="+mn-lt"/>
                          <a:ea typeface="+mn-ea"/>
                          <a:cs typeface="+mn-cs"/>
                        </a:rPr>
                        <a:t>Actualización de la matriz de riesgo tanto operativo como  LAFT.</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34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dirty="0" smtClean="0">
                          <a:solidFill>
                            <a:srgbClr val="002060"/>
                          </a:solidFill>
                          <a:latin typeface="+mn-lt"/>
                          <a:ea typeface="+mn-ea"/>
                          <a:cs typeface="+mn-cs"/>
                        </a:rPr>
                        <a:t>Mapas de riesgo</a:t>
                      </a:r>
                    </a:p>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dirty="0" smtClean="0">
                          <a:solidFill>
                            <a:srgbClr val="002060"/>
                          </a:solidFill>
                          <a:latin typeface="+mn-lt"/>
                          <a:ea typeface="+mn-ea"/>
                          <a:cs typeface="+mn-cs"/>
                        </a:rPr>
                        <a:t>Los informes trimestrales de SARLAFT informan el estado que en cada oportunidad tenía el mapa de riesgos, pero no acreditan que se haya realizado la revisión que exige el Manual, circunstancia que aconseja documentar en cada caso la labor de revisión realizada a los mapas de riesgo, previo a su presentación al Comité de Riesgos y a la Junta Directiva.</a:t>
                      </a:r>
                      <a:endParaRPr lang="es-CO" sz="1300" b="0" i="0" kern="1200" baseline="0" dirty="0" smtClean="0">
                        <a:solidFill>
                          <a:srgbClr val="002060"/>
                        </a:solidFill>
                        <a:latin typeface="+mn-lt"/>
                        <a:ea typeface="+mn-ea"/>
                        <a:cs typeface="+mn-cs"/>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Se documentará la revisión efectuada por la Dirección de Riesgos a los mapas de riesgo LAFT, previo a su presentación al Comité de Riesgo y a la Junta Directiva.</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 Placeholder 30"/>
          <p:cNvSpPr txBox="1">
            <a:spLocks/>
          </p:cNvSpPr>
          <p:nvPr/>
        </p:nvSpPr>
        <p:spPr>
          <a:xfrm>
            <a:off x="510363" y="197976"/>
            <a:ext cx="6410096" cy="32018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2000" b="1" dirty="0" smtClean="0">
                <a:solidFill>
                  <a:srgbClr val="0070C0"/>
                </a:solidFill>
              </a:rPr>
              <a:t>Gestión del Riesgo / SARLAFT</a:t>
            </a:r>
          </a:p>
          <a:p>
            <a:pPr lvl="0" algn="ctr"/>
            <a:endParaRPr lang="es-CO" sz="2000" b="1" dirty="0" smtClean="0">
              <a:solidFill>
                <a:srgbClr val="00B050"/>
              </a:solidFill>
            </a:endParaRPr>
          </a:p>
        </p:txBody>
      </p:sp>
      <p:sp>
        <p:nvSpPr>
          <p:cNvPr id="9" name="8 Rectángulo redondeado"/>
          <p:cNvSpPr/>
          <p:nvPr/>
        </p:nvSpPr>
        <p:spPr>
          <a:xfrm>
            <a:off x="318139" y="566287"/>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23 </a:t>
            </a:r>
            <a:r>
              <a:rPr lang="es-CO" sz="1500" b="1" dirty="0" smtClean="0">
                <a:ln/>
                <a:solidFill>
                  <a:srgbClr val="044990"/>
                </a:solidFill>
                <a:ea typeface="Calibri" pitchFamily="34" charset="0"/>
                <a:cs typeface="Arial" pitchFamily="34" charset="0"/>
              </a:rPr>
              <a:t>Escenarios</a:t>
            </a:r>
            <a:endParaRPr lang="es-CO" sz="1500" b="1" dirty="0">
              <a:solidFill>
                <a:srgbClr val="044990"/>
              </a:solidFill>
            </a:endParaRPr>
          </a:p>
        </p:txBody>
      </p:sp>
      <p:sp>
        <p:nvSpPr>
          <p:cNvPr id="10" name="9 Rectángulo redondeado"/>
          <p:cNvSpPr/>
          <p:nvPr/>
        </p:nvSpPr>
        <p:spPr>
          <a:xfrm>
            <a:off x="2231922" y="590351"/>
            <a:ext cx="6393916"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16                              Oportunidades de Mejora            6</a:t>
            </a:r>
            <a:endParaRPr lang="es-CO" sz="1200" b="1" dirty="0" smtClean="0">
              <a:solidFill>
                <a:srgbClr val="044990"/>
              </a:solidFill>
            </a:endParaRPr>
          </a:p>
          <a:p>
            <a:r>
              <a:rPr lang="es-CO" sz="1200" b="1" dirty="0" smtClean="0">
                <a:ln/>
                <a:solidFill>
                  <a:srgbClr val="044990"/>
                </a:solidFill>
                <a:cs typeface="Arial" pitchFamily="34" charset="0"/>
              </a:rPr>
              <a:t>		               Hallazgos	                      1                                                        </a:t>
            </a: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318139" y="1587500"/>
          <a:ext cx="8499924" cy="2679700"/>
        </p:xfrm>
        <a:graphic>
          <a:graphicData uri="http://schemas.openxmlformats.org/drawingml/2006/table">
            <a:tbl>
              <a:tblPr/>
              <a:tblGrid>
                <a:gridCol w="4249962"/>
                <a:gridCol w="4249962"/>
              </a:tblGrid>
              <a:tr h="37272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CO" sz="1300" b="1" kern="1200" dirty="0" smtClean="0">
                          <a:solidFill>
                            <a:srgbClr val="FFFFFF"/>
                          </a:solidFill>
                          <a:latin typeface="+mj-lt"/>
                          <a:ea typeface="Times New Roman"/>
                          <a:cs typeface="Times New Roman"/>
                        </a:rPr>
                        <a:t>ASPECTO EVALUADO</a:t>
                      </a:r>
                      <a:endParaRPr lang="es-CO" sz="1300" b="1" kern="1200" dirty="0">
                        <a:solidFill>
                          <a:srgbClr val="FFFFFF"/>
                        </a:solidFill>
                        <a:latin typeface="+mj-lt"/>
                        <a:ea typeface="Times New Roman"/>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CO" sz="1300" b="1" kern="1200" dirty="0" smtClean="0">
                          <a:solidFill>
                            <a:srgbClr val="FFFFFF"/>
                          </a:solidFill>
                          <a:latin typeface="+mj-lt"/>
                          <a:ea typeface="Times New Roman"/>
                          <a:cs typeface="Times New Roman"/>
                        </a:rPr>
                        <a:t>RESPUESTA DE LA  ADMINISTRACIÓN</a:t>
                      </a: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3786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Clientes externos /Proveedores:</a:t>
                      </a:r>
                      <a:br>
                        <a:rPr lang="es-CO" sz="1300" b="0" i="0" kern="1200" baseline="0" dirty="0" smtClean="0">
                          <a:solidFill>
                            <a:srgbClr val="002060"/>
                          </a:solidFill>
                          <a:latin typeface="+mn-lt"/>
                          <a:ea typeface="+mn-ea"/>
                          <a:cs typeface="+mn-cs"/>
                        </a:rPr>
                      </a:br>
                      <a:r>
                        <a:rPr lang="es-CO" sz="1300" b="0" i="0" kern="1200" baseline="0" dirty="0" smtClean="0">
                          <a:solidFill>
                            <a:srgbClr val="002060"/>
                          </a:solidFill>
                          <a:latin typeface="+mn-lt"/>
                          <a:ea typeface="+mn-ea"/>
                          <a:cs typeface="+mn-cs"/>
                        </a:rPr>
                        <a:t>Se evidenció que la firma BVQII COLOMBIA LTDA presto servicios a la Bolsa, sin contar con estudio SARLAFT previo y vigente</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s-CO" sz="1300" b="0" i="0" kern="1200" baseline="0" dirty="0" smtClean="0">
                          <a:solidFill>
                            <a:srgbClr val="002060"/>
                          </a:solidFill>
                          <a:latin typeface="+mn-lt"/>
                          <a:ea typeface="+mn-ea"/>
                          <a:cs typeface="+mn-cs"/>
                        </a:rPr>
                        <a:t>Reporte del evento de riesgo.</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s-CO" sz="1300" b="0" i="0" kern="1200" baseline="0" dirty="0" smtClean="0">
                          <a:solidFill>
                            <a:srgbClr val="002060"/>
                          </a:solidFill>
                          <a:latin typeface="+mn-lt"/>
                          <a:ea typeface="+mn-ea"/>
                          <a:cs typeface="+mn-cs"/>
                        </a:rPr>
                        <a:t>La Dirección de Riesgos dará traslado a  los procesos de Mejora Continua y Administrativo, para que implementen las acciones que permitan subsanar las causas que ocasionaron la materialización del riesgo.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3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Participantes del mercado del GAS sin estudio SARLAFT vigente</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La Dirección de Riesgos dará traslado a la Dirección de Mercados Energéticos, para que se sirvan informar de manera más detallada el procedimiento que adelanta en estos casos.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 Placeholder 30"/>
          <p:cNvSpPr txBox="1">
            <a:spLocks/>
          </p:cNvSpPr>
          <p:nvPr/>
        </p:nvSpPr>
        <p:spPr>
          <a:xfrm>
            <a:off x="510363" y="358068"/>
            <a:ext cx="6410096" cy="32018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2000" b="1" dirty="0" smtClean="0">
                <a:solidFill>
                  <a:srgbClr val="0070C0"/>
                </a:solidFill>
              </a:rPr>
              <a:t>Gestión del Riesgo / SARLAFT</a:t>
            </a:r>
          </a:p>
          <a:p>
            <a:pPr lvl="0" algn="ctr"/>
            <a:endParaRPr lang="es-CO" sz="2000" b="1" dirty="0" smtClean="0">
              <a:solidFill>
                <a:srgbClr val="00B050"/>
              </a:solidFill>
            </a:endParaRPr>
          </a:p>
        </p:txBody>
      </p:sp>
      <p:sp>
        <p:nvSpPr>
          <p:cNvPr id="9" name="8 Rectángulo redondeado"/>
          <p:cNvSpPr/>
          <p:nvPr/>
        </p:nvSpPr>
        <p:spPr>
          <a:xfrm>
            <a:off x="318139" y="830189"/>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23 </a:t>
            </a:r>
            <a:r>
              <a:rPr lang="es-CO" sz="1500" b="1" dirty="0" smtClean="0">
                <a:ln/>
                <a:solidFill>
                  <a:srgbClr val="044990"/>
                </a:solidFill>
                <a:ea typeface="Calibri" pitchFamily="34" charset="0"/>
                <a:cs typeface="Arial" pitchFamily="34" charset="0"/>
              </a:rPr>
              <a:t>Escenarios</a:t>
            </a:r>
            <a:endParaRPr lang="es-CO" sz="1500" b="1" dirty="0">
              <a:solidFill>
                <a:srgbClr val="044990"/>
              </a:solidFill>
            </a:endParaRPr>
          </a:p>
        </p:txBody>
      </p:sp>
      <p:sp>
        <p:nvSpPr>
          <p:cNvPr id="10" name="9 Rectángulo redondeado"/>
          <p:cNvSpPr/>
          <p:nvPr/>
        </p:nvSpPr>
        <p:spPr>
          <a:xfrm>
            <a:off x="2231922" y="813163"/>
            <a:ext cx="6393916"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16                              Oportunidades de Mejora            6</a:t>
            </a:r>
            <a:endParaRPr lang="es-CO" sz="1200" b="1" dirty="0" smtClean="0">
              <a:solidFill>
                <a:srgbClr val="044990"/>
              </a:solidFill>
            </a:endParaRPr>
          </a:p>
          <a:p>
            <a:r>
              <a:rPr lang="es-CO" sz="1200" b="1" dirty="0" smtClean="0">
                <a:ln/>
                <a:solidFill>
                  <a:srgbClr val="044990"/>
                </a:solidFill>
                <a:cs typeface="Arial" pitchFamily="34" charset="0"/>
              </a:rPr>
              <a:t>		               Hallazgos	                      1                                                        </a:t>
            </a: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510363" y="1217195"/>
          <a:ext cx="8307700" cy="3670654"/>
        </p:xfrm>
        <a:graphic>
          <a:graphicData uri="http://schemas.openxmlformats.org/drawingml/2006/table">
            <a:tbl>
              <a:tblPr/>
              <a:tblGrid>
                <a:gridCol w="5026556"/>
                <a:gridCol w="3281144"/>
              </a:tblGrid>
              <a:tr h="290933">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CO" sz="1300" b="1" kern="1200" dirty="0" smtClean="0">
                          <a:solidFill>
                            <a:srgbClr val="FFFFFF"/>
                          </a:solidFill>
                          <a:latin typeface="+mj-lt"/>
                          <a:ea typeface="Times New Roman"/>
                          <a:cs typeface="Times New Roman"/>
                        </a:rPr>
                        <a:t>ASPECTO EVALUADO</a:t>
                      </a:r>
                      <a:endParaRPr lang="es-CO" sz="1300" b="1" kern="1200" dirty="0">
                        <a:solidFill>
                          <a:srgbClr val="FFFFFF"/>
                        </a:solidFill>
                        <a:latin typeface="+mj-lt"/>
                        <a:ea typeface="Times New Roman"/>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s-CO" sz="1300" b="1" kern="1200" dirty="0" smtClean="0">
                          <a:solidFill>
                            <a:srgbClr val="FFFFFF"/>
                          </a:solidFill>
                          <a:latin typeface="+mn-lt"/>
                          <a:ea typeface="Times New Roman"/>
                          <a:cs typeface="Times New Roman"/>
                        </a:rPr>
                        <a:t>RESPUESTA DE LA  ADMINISTRACIÓN</a:t>
                      </a: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8573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Armonizar normativa interna y externa </a:t>
                      </a:r>
                    </a:p>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El numeral 4.3 Reporte a la UIAF, del Manual para la Identificación de Alertas sobre Operaciones Inusuales, establece que </a:t>
                      </a:r>
                      <a:r>
                        <a:rPr lang="es-CO" sz="1300" b="0" i="1" kern="1200" baseline="0" dirty="0" smtClean="0">
                          <a:solidFill>
                            <a:srgbClr val="002060"/>
                          </a:solidFill>
                          <a:latin typeface="+mn-lt"/>
                          <a:ea typeface="+mn-ea"/>
                          <a:cs typeface="+mn-cs"/>
                        </a:rPr>
                        <a:t>“es importante mencionar que el carácter de los reportes realizados a la UIAF es voluntario</a:t>
                      </a:r>
                      <a:r>
                        <a:rPr lang="es-CO" sz="1300" b="0" i="0" kern="1200" baseline="0" dirty="0" smtClean="0">
                          <a:solidFill>
                            <a:srgbClr val="002060"/>
                          </a:solidFill>
                          <a:latin typeface="+mn-lt"/>
                          <a:ea typeface="+mn-ea"/>
                          <a:cs typeface="+mn-cs"/>
                        </a:rPr>
                        <a:t>, no obstante el literal d, numeral 2, artículo 102 del EOF establece que las entidades deben “</a:t>
                      </a:r>
                      <a:r>
                        <a:rPr lang="es-CO" sz="1300" b="0" i="1" kern="1200" baseline="0" dirty="0" smtClean="0">
                          <a:solidFill>
                            <a:srgbClr val="002060"/>
                          </a:solidFill>
                          <a:latin typeface="+mn-lt"/>
                          <a:ea typeface="+mn-ea"/>
                          <a:cs typeface="+mn-cs"/>
                        </a:rPr>
                        <a:t>reportar de forma inmediata y suficiente a la Unidad de Información y Análisis Financiero cualquier información relevante sobre manejo de activos o pasivos u otros recursos</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Elaboración del Manual Análisis SARLAFT que recoge  el documento mencionado y ajustará lo mencionado en la observación</a:t>
                      </a:r>
                      <a:r>
                        <a:rPr lang="es-CO" sz="1300" b="0" i="1" kern="1200" baseline="0" dirty="0" smtClean="0">
                          <a:solidFill>
                            <a:srgbClr val="002060"/>
                          </a:solidFill>
                          <a:latin typeface="+mn-lt"/>
                          <a:ea typeface="+mn-ea"/>
                          <a:cs typeface="+mn-cs"/>
                        </a:rPr>
                        <a:t>.</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23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Información insumo para monitoreo de operaciones</a:t>
                      </a:r>
                      <a:br>
                        <a:rPr lang="es-CO" sz="1300" b="0" i="0" kern="1200" baseline="0" dirty="0" smtClean="0">
                          <a:solidFill>
                            <a:srgbClr val="002060"/>
                          </a:solidFill>
                          <a:latin typeface="+mn-lt"/>
                          <a:ea typeface="+mn-ea"/>
                          <a:cs typeface="+mn-cs"/>
                        </a:rPr>
                      </a:br>
                      <a:r>
                        <a:rPr lang="es-CO" sz="1300" b="0" i="0" kern="1200" baseline="0" dirty="0" smtClean="0">
                          <a:solidFill>
                            <a:srgbClr val="002060"/>
                          </a:solidFill>
                          <a:latin typeface="+mn-lt"/>
                          <a:ea typeface="+mn-ea"/>
                          <a:cs typeface="+mn-cs"/>
                        </a:rPr>
                        <a:t>Respecto de la información del aplicativo SIB, con la cual la Dir. de Riesgo realiza monitoreos de operaciones, se identificó que una cantidad importante de información referente a nombres y direcciones, tanto de mandantes vendedores como compradores está en blanco o posee información que no puede ser efectivamente usada por la Dir. De Riesgos</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baseline="0" dirty="0" smtClean="0">
                          <a:solidFill>
                            <a:srgbClr val="002060"/>
                          </a:solidFill>
                          <a:latin typeface="+mn-lt"/>
                          <a:ea typeface="+mn-ea"/>
                          <a:cs typeface="+mn-cs"/>
                        </a:rPr>
                        <a:t>La Dirección de Riesgos dará traslado a la Unidad de Gestión de Operaciones, para que implementen el plan de acción que permita solucionar la deficiencia en el registro de los datos de los mandantes compradores y/o vendedores.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 Placeholder 30"/>
          <p:cNvSpPr txBox="1">
            <a:spLocks/>
          </p:cNvSpPr>
          <p:nvPr/>
        </p:nvSpPr>
        <p:spPr>
          <a:xfrm>
            <a:off x="510363" y="197976"/>
            <a:ext cx="6410096" cy="32018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2000" b="1" dirty="0" smtClean="0">
                <a:solidFill>
                  <a:srgbClr val="0070C0"/>
                </a:solidFill>
              </a:rPr>
              <a:t>Gestión del Riesgo / SARLAFT</a:t>
            </a:r>
          </a:p>
          <a:p>
            <a:pPr lvl="0" algn="ctr"/>
            <a:endParaRPr lang="es-CO" sz="2000" b="1" dirty="0" smtClean="0">
              <a:solidFill>
                <a:srgbClr val="00B050"/>
              </a:solidFill>
            </a:endParaRPr>
          </a:p>
        </p:txBody>
      </p:sp>
      <p:sp>
        <p:nvSpPr>
          <p:cNvPr id="9" name="8 Rectángulo redondeado"/>
          <p:cNvSpPr/>
          <p:nvPr/>
        </p:nvSpPr>
        <p:spPr>
          <a:xfrm>
            <a:off x="318139" y="566287"/>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23 </a:t>
            </a:r>
            <a:r>
              <a:rPr lang="es-CO" sz="1500" b="1" dirty="0" smtClean="0">
                <a:ln/>
                <a:solidFill>
                  <a:srgbClr val="044990"/>
                </a:solidFill>
                <a:ea typeface="Calibri" pitchFamily="34" charset="0"/>
                <a:cs typeface="Arial" pitchFamily="34" charset="0"/>
              </a:rPr>
              <a:t>Escenarios</a:t>
            </a:r>
            <a:endParaRPr lang="es-CO" sz="1500" b="1" dirty="0">
              <a:solidFill>
                <a:srgbClr val="044990"/>
              </a:solidFill>
            </a:endParaRPr>
          </a:p>
        </p:txBody>
      </p:sp>
      <p:sp>
        <p:nvSpPr>
          <p:cNvPr id="10" name="9 Rectángulo redondeado"/>
          <p:cNvSpPr/>
          <p:nvPr/>
        </p:nvSpPr>
        <p:spPr>
          <a:xfrm>
            <a:off x="2231922" y="590351"/>
            <a:ext cx="6393916"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16                              Oportunidades de Mejora            6</a:t>
            </a:r>
            <a:endParaRPr lang="es-CO" sz="1200" b="1" dirty="0" smtClean="0">
              <a:solidFill>
                <a:srgbClr val="044990"/>
              </a:solidFill>
            </a:endParaRPr>
          </a:p>
          <a:p>
            <a:r>
              <a:rPr lang="es-CO" sz="1200" b="1" dirty="0" smtClean="0">
                <a:ln/>
                <a:solidFill>
                  <a:srgbClr val="044990"/>
                </a:solidFill>
                <a:cs typeface="Arial" pitchFamily="34" charset="0"/>
              </a:rPr>
              <a:t>		               Hallazgos	                      1                                                        </a:t>
            </a: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lnSpc>
                <a:spcPct val="85000"/>
              </a:lnSpc>
              <a:spcBef>
                <a:spcPct val="0"/>
              </a:spcBef>
            </a:pPr>
            <a:r>
              <a:rPr lang="es-CO" sz="3600" b="1" dirty="0">
                <a:solidFill>
                  <a:schemeClr val="bg1"/>
                </a:solidFill>
              </a:rPr>
              <a:t>7</a:t>
            </a:r>
            <a:r>
              <a:rPr lang="es-CO" sz="3600" b="1" dirty="0" smtClean="0">
                <a:solidFill>
                  <a:schemeClr val="bg1"/>
                </a:solidFill>
              </a:rPr>
              <a:t>.2.	</a:t>
            </a:r>
            <a:r>
              <a:rPr lang="es-CO" sz="3600" dirty="0" smtClean="0">
                <a:solidFill>
                  <a:schemeClr val="bg1"/>
                </a:solidFill>
              </a:rPr>
              <a:t>Resultados planes de acción de auditorías anteriores – indicador de cumplimiento </a:t>
            </a:r>
            <a:endParaRPr lang="es-CO" sz="36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1"/>
          <p:cNvSpPr>
            <a:spLocks noGrp="1"/>
          </p:cNvSpPr>
          <p:nvPr>
            <p:ph type="title"/>
          </p:nvPr>
        </p:nvSpPr>
        <p:spPr>
          <a:xfrm>
            <a:off x="415505" y="341059"/>
            <a:ext cx="6498454" cy="578788"/>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r>
              <a:rPr lang="es-CO" sz="2400" b="1" dirty="0" smtClean="0">
                <a:solidFill>
                  <a:srgbClr val="00B050"/>
                </a:solidFill>
                <a:latin typeface="+mj-lt"/>
                <a:cs typeface="Calibri" panose="020F0502020204030204" pitchFamily="34" charset="0"/>
              </a:rPr>
              <a:t>7.2 Ejecución planes de acción de auditorías </a:t>
            </a:r>
            <a:br>
              <a:rPr lang="es-CO" sz="2400" b="1" dirty="0" smtClean="0">
                <a:solidFill>
                  <a:srgbClr val="00B050"/>
                </a:solidFill>
                <a:latin typeface="+mj-lt"/>
                <a:cs typeface="Calibri" panose="020F0502020204030204" pitchFamily="34" charset="0"/>
              </a:rPr>
            </a:br>
            <a:r>
              <a:rPr lang="es-CO" sz="2400" b="1" dirty="0" smtClean="0">
                <a:solidFill>
                  <a:srgbClr val="00B050"/>
                </a:solidFill>
                <a:latin typeface="+mj-lt"/>
                <a:cs typeface="Calibri" panose="020F0502020204030204" pitchFamily="34" charset="0"/>
              </a:rPr>
              <a:t>anteriores</a:t>
            </a:r>
          </a:p>
        </p:txBody>
      </p:sp>
      <p:graphicFrame>
        <p:nvGraphicFramePr>
          <p:cNvPr id="5" name="4 Tabla"/>
          <p:cNvGraphicFramePr>
            <a:graphicFrameLocks noGrp="1"/>
          </p:cNvGraphicFramePr>
          <p:nvPr/>
        </p:nvGraphicFramePr>
        <p:xfrm>
          <a:off x="497150" y="1191984"/>
          <a:ext cx="8026363" cy="3435096"/>
        </p:xfrm>
        <a:graphic>
          <a:graphicData uri="http://schemas.openxmlformats.org/drawingml/2006/table">
            <a:tbl>
              <a:tblPr/>
              <a:tblGrid>
                <a:gridCol w="2994899"/>
                <a:gridCol w="916665"/>
                <a:gridCol w="1012372"/>
                <a:gridCol w="1175657"/>
                <a:gridCol w="900779"/>
                <a:gridCol w="1025991"/>
              </a:tblGrid>
              <a:tr h="200660">
                <a:tc>
                  <a:txBody>
                    <a:bodyPr/>
                    <a:lstStyle/>
                    <a:p>
                      <a:pPr algn="ctr">
                        <a:lnSpc>
                          <a:spcPct val="115000"/>
                        </a:lnSpc>
                        <a:spcAft>
                          <a:spcPts val="0"/>
                        </a:spcAft>
                      </a:pPr>
                      <a:r>
                        <a:rPr lang="es-CO" sz="1400" b="1" dirty="0">
                          <a:solidFill>
                            <a:srgbClr val="FFFFFF"/>
                          </a:solidFill>
                          <a:latin typeface="Calibri"/>
                          <a:ea typeface="Times New Roman"/>
                          <a:cs typeface="Calibri"/>
                        </a:rPr>
                        <a:t>PROCESO/ TRABAJO AUDITORÍA</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a:lnSpc>
                          <a:spcPct val="115000"/>
                        </a:lnSpc>
                        <a:spcAft>
                          <a:spcPts val="0"/>
                        </a:spcAft>
                      </a:pPr>
                      <a:r>
                        <a:rPr lang="es-CO" sz="1400" b="1">
                          <a:solidFill>
                            <a:srgbClr val="FFFFFF"/>
                          </a:solidFill>
                          <a:latin typeface="Calibri"/>
                          <a:ea typeface="Times New Roman"/>
                          <a:cs typeface="Calibri"/>
                        </a:rPr>
                        <a:t>CERRADO</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a:lnSpc>
                          <a:spcPct val="115000"/>
                        </a:lnSpc>
                        <a:spcAft>
                          <a:spcPts val="0"/>
                        </a:spcAft>
                      </a:pPr>
                      <a:r>
                        <a:rPr lang="es-CO" sz="1400" b="1" dirty="0">
                          <a:solidFill>
                            <a:srgbClr val="FFFFFF"/>
                          </a:solidFill>
                          <a:latin typeface="Calibri"/>
                          <a:ea typeface="Times New Roman"/>
                          <a:cs typeface="Calibri"/>
                        </a:rPr>
                        <a:t>EN PROCESO</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a:lnSpc>
                          <a:spcPct val="115000"/>
                        </a:lnSpc>
                        <a:spcAft>
                          <a:spcPts val="0"/>
                        </a:spcAft>
                      </a:pPr>
                      <a:r>
                        <a:rPr lang="es-CO" sz="1400" b="1">
                          <a:solidFill>
                            <a:srgbClr val="FFFFFF"/>
                          </a:solidFill>
                          <a:latin typeface="Calibri"/>
                          <a:ea typeface="Times New Roman"/>
                          <a:cs typeface="Calibri"/>
                        </a:rPr>
                        <a:t>INCUMPLIDO</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a:lnSpc>
                          <a:spcPct val="115000"/>
                        </a:lnSpc>
                        <a:spcAft>
                          <a:spcPts val="0"/>
                        </a:spcAft>
                      </a:pPr>
                      <a:r>
                        <a:rPr lang="es-CO" sz="1400" b="1">
                          <a:solidFill>
                            <a:srgbClr val="FFFFFF"/>
                          </a:solidFill>
                          <a:latin typeface="Calibri"/>
                          <a:ea typeface="Times New Roman"/>
                          <a:cs typeface="Calibri"/>
                        </a:rPr>
                        <a:t>TOTAL GENERAL</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a:lnSpc>
                          <a:spcPct val="115000"/>
                        </a:lnSpc>
                        <a:spcAft>
                          <a:spcPts val="0"/>
                        </a:spcAft>
                      </a:pPr>
                      <a:r>
                        <a:rPr lang="es-CO" sz="1400" b="1">
                          <a:solidFill>
                            <a:srgbClr val="FFFFFF"/>
                          </a:solidFill>
                          <a:latin typeface="Calibri"/>
                          <a:ea typeface="Times New Roman"/>
                          <a:cs typeface="Calibri"/>
                        </a:rPr>
                        <a:t>INDICADOR</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r>
              <a:tr h="200660">
                <a:tc>
                  <a:txBody>
                    <a:bodyPr/>
                    <a:lstStyle/>
                    <a:p>
                      <a:pPr>
                        <a:lnSpc>
                          <a:spcPct val="115000"/>
                        </a:lnSpc>
                        <a:spcAft>
                          <a:spcPts val="0"/>
                        </a:spcAft>
                      </a:pPr>
                      <a:r>
                        <a:rPr lang="es-CO" sz="1400" b="1">
                          <a:solidFill>
                            <a:srgbClr val="00B050"/>
                          </a:solidFill>
                          <a:latin typeface="Calibri"/>
                          <a:ea typeface="Times New Roman"/>
                          <a:cs typeface="Calibri"/>
                        </a:rPr>
                        <a:t>APOYO JURÍDICO</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dirty="0">
                          <a:solidFill>
                            <a:srgbClr val="000000"/>
                          </a:solidFill>
                          <a:latin typeface="Calibri"/>
                          <a:ea typeface="Times New Roman"/>
                          <a:cs typeface="Calibri"/>
                        </a:rPr>
                        <a:t>3</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dirty="0">
                          <a:solidFill>
                            <a:srgbClr val="000000"/>
                          </a:solidFill>
                          <a:latin typeface="Calibri"/>
                          <a:ea typeface="Times New Roman"/>
                          <a:cs typeface="Calibri"/>
                        </a:rPr>
                        <a:t>3</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a:lnSpc>
                          <a:spcPct val="115000"/>
                        </a:lnSpc>
                        <a:spcAft>
                          <a:spcPts val="0"/>
                        </a:spcAft>
                      </a:pPr>
                      <a:r>
                        <a:rPr lang="es-CO" sz="1400" dirty="0">
                          <a:solidFill>
                            <a:srgbClr val="000000"/>
                          </a:solidFill>
                          <a:latin typeface="Calibri"/>
                          <a:ea typeface="Times New Roman"/>
                          <a:cs typeface="Calibri"/>
                        </a:rPr>
                        <a:t>       BASES DE DATOS – CUMPLIMIENTO</a:t>
                      </a:r>
                      <a:endParaRPr lang="es-CO" sz="1400" dirty="0">
                        <a:latin typeface="Calibri"/>
                        <a:ea typeface="Calibri"/>
                        <a:cs typeface="Times New Roman"/>
                      </a:endParaRPr>
                    </a:p>
                    <a:p>
                      <a:pPr>
                        <a:lnSpc>
                          <a:spcPct val="115000"/>
                        </a:lnSpc>
                        <a:spcAft>
                          <a:spcPts val="0"/>
                        </a:spcAft>
                      </a:pPr>
                      <a:r>
                        <a:rPr lang="es-CO" sz="1400" dirty="0">
                          <a:solidFill>
                            <a:srgbClr val="000000"/>
                          </a:solidFill>
                          <a:latin typeface="Calibri"/>
                          <a:ea typeface="Times New Roman"/>
                          <a:cs typeface="Calibri"/>
                        </a:rPr>
                        <a:t>       NORMATIVA SIC</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 </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2</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 </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2</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a:lnSpc>
                          <a:spcPct val="115000"/>
                        </a:lnSpc>
                        <a:spcAft>
                          <a:spcPts val="0"/>
                        </a:spcAft>
                      </a:pPr>
                      <a:r>
                        <a:rPr lang="es-CO" sz="1400" dirty="0">
                          <a:solidFill>
                            <a:srgbClr val="000000"/>
                          </a:solidFill>
                          <a:latin typeface="Calibri"/>
                          <a:ea typeface="Times New Roman"/>
                          <a:cs typeface="Calibri"/>
                        </a:rPr>
                        <a:t>       INFORMACIÓN RELEVANTE</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 </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1</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a:lnSpc>
                          <a:spcPct val="115000"/>
                        </a:lnSpc>
                        <a:spcAft>
                          <a:spcPts val="0"/>
                        </a:spcAft>
                      </a:pPr>
                      <a:r>
                        <a:rPr lang="es-CO" sz="1400" b="1">
                          <a:solidFill>
                            <a:srgbClr val="00B050"/>
                          </a:solidFill>
                          <a:latin typeface="Calibri"/>
                          <a:ea typeface="Times New Roman"/>
                          <a:cs typeface="Calibri"/>
                        </a:rPr>
                        <a:t>GERENCIA CONVENIOS</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dirty="0">
                          <a:solidFill>
                            <a:srgbClr val="000000"/>
                          </a:solidFill>
                          <a:latin typeface="Calibri"/>
                          <a:ea typeface="Times New Roman"/>
                          <a:cs typeface="Calibri"/>
                        </a:rPr>
                        <a:t>1</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dirty="0">
                          <a:solidFill>
                            <a:srgbClr val="000000"/>
                          </a:solidFill>
                          <a:latin typeface="Calibri"/>
                          <a:ea typeface="Times New Roman"/>
                          <a:cs typeface="Calibri"/>
                        </a:rPr>
                        <a:t>1</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2</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100%</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a:lnSpc>
                          <a:spcPct val="115000"/>
                        </a:lnSpc>
                        <a:spcAft>
                          <a:spcPts val="0"/>
                        </a:spcAft>
                      </a:pPr>
                      <a:r>
                        <a:rPr lang="es-CO" sz="1400" dirty="0">
                          <a:solidFill>
                            <a:srgbClr val="000000"/>
                          </a:solidFill>
                          <a:latin typeface="Calibri"/>
                          <a:ea typeface="Times New Roman"/>
                          <a:cs typeface="Calibri"/>
                        </a:rPr>
                        <a:t>      CONVENIOS</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1</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2</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100%</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a:lnSpc>
                          <a:spcPct val="115000"/>
                        </a:lnSpc>
                        <a:spcAft>
                          <a:spcPts val="0"/>
                        </a:spcAft>
                      </a:pPr>
                      <a:r>
                        <a:rPr lang="es-CO" sz="1400" b="1">
                          <a:solidFill>
                            <a:srgbClr val="00B050"/>
                          </a:solidFill>
                          <a:latin typeface="Calibri"/>
                          <a:ea typeface="Times New Roman"/>
                          <a:cs typeface="Calibri"/>
                        </a:rPr>
                        <a:t>GESTIÓN ADMINISTRATIVA</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dirty="0">
                          <a:solidFill>
                            <a:srgbClr val="000000"/>
                          </a:solidFill>
                          <a:latin typeface="Calibri"/>
                          <a:ea typeface="Times New Roman"/>
                          <a:cs typeface="Calibri"/>
                        </a:rPr>
                        <a:t>1</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1</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a:lnSpc>
                          <a:spcPct val="115000"/>
                        </a:lnSpc>
                        <a:spcAft>
                          <a:spcPts val="0"/>
                        </a:spcAft>
                      </a:pPr>
                      <a:r>
                        <a:rPr lang="es-CO" sz="1400">
                          <a:solidFill>
                            <a:srgbClr val="000000"/>
                          </a:solidFill>
                          <a:latin typeface="Calibri"/>
                          <a:ea typeface="Times New Roman"/>
                          <a:cs typeface="Calibri"/>
                        </a:rPr>
                        <a:t>      ACTIVOS FIJOS</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1</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a:lnSpc>
                          <a:spcPct val="115000"/>
                        </a:lnSpc>
                        <a:spcAft>
                          <a:spcPts val="0"/>
                        </a:spcAft>
                      </a:pPr>
                      <a:r>
                        <a:rPr lang="es-CO" sz="1400" b="1">
                          <a:solidFill>
                            <a:srgbClr val="00B050"/>
                          </a:solidFill>
                          <a:latin typeface="Calibri"/>
                          <a:ea typeface="Times New Roman"/>
                          <a:cs typeface="Calibri"/>
                        </a:rPr>
                        <a:t>GESTIÓN FINANCIERA - CONTABILIDAD</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7</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dirty="0">
                          <a:solidFill>
                            <a:srgbClr val="000000"/>
                          </a:solidFill>
                          <a:latin typeface="Calibri"/>
                          <a:ea typeface="Times New Roman"/>
                          <a:cs typeface="Calibri"/>
                        </a:rPr>
                        <a:t>3</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b="1">
                          <a:solidFill>
                            <a:srgbClr val="000000"/>
                          </a:solidFill>
                          <a:latin typeface="Calibri"/>
                          <a:ea typeface="Times New Roman"/>
                          <a:cs typeface="Calibri"/>
                        </a:rPr>
                        <a:t>10</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100%</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indent="139700">
                        <a:lnSpc>
                          <a:spcPct val="115000"/>
                        </a:lnSpc>
                        <a:spcAft>
                          <a:spcPts val="0"/>
                        </a:spcAft>
                      </a:pPr>
                      <a:r>
                        <a:rPr lang="es-CO" sz="1400">
                          <a:solidFill>
                            <a:srgbClr val="000000"/>
                          </a:solidFill>
                          <a:latin typeface="Calibri"/>
                          <a:ea typeface="Times New Roman"/>
                          <a:cs typeface="Calibri"/>
                        </a:rPr>
                        <a:t>  OBLIGACIONES FISCALES</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7</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7</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100%</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indent="139700">
                        <a:lnSpc>
                          <a:spcPct val="115000"/>
                        </a:lnSpc>
                        <a:spcAft>
                          <a:spcPts val="0"/>
                        </a:spcAft>
                      </a:pPr>
                      <a:r>
                        <a:rPr lang="es-CO" sz="1400">
                          <a:solidFill>
                            <a:srgbClr val="000000"/>
                          </a:solidFill>
                          <a:latin typeface="Calibri"/>
                          <a:ea typeface="Times New Roman"/>
                          <a:cs typeface="Calibri"/>
                        </a:rPr>
                        <a:t> ADMINISTRACIÓN DE USUARIOS</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1</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660">
                <a:tc>
                  <a:txBody>
                    <a:bodyPr/>
                    <a:lstStyle/>
                    <a:p>
                      <a:pPr indent="139700">
                        <a:lnSpc>
                          <a:spcPct val="115000"/>
                        </a:lnSpc>
                        <a:spcAft>
                          <a:spcPts val="0"/>
                        </a:spcAft>
                      </a:pPr>
                      <a:r>
                        <a:rPr lang="es-CO" sz="1400" dirty="0">
                          <a:solidFill>
                            <a:srgbClr val="000000"/>
                          </a:solidFill>
                          <a:latin typeface="Calibri"/>
                          <a:ea typeface="Times New Roman"/>
                          <a:cs typeface="Calibri"/>
                        </a:rPr>
                        <a:t> FACTURACIÓN </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 </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2</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 </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a:solidFill>
                            <a:srgbClr val="000000"/>
                          </a:solidFill>
                          <a:latin typeface="Calibri"/>
                          <a:ea typeface="Times New Roman"/>
                          <a:cs typeface="Calibri"/>
                        </a:rPr>
                        <a:t>2</a:t>
                      </a:r>
                      <a:endParaRPr lang="es-CO"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400" dirty="0">
                          <a:solidFill>
                            <a:srgbClr val="000000"/>
                          </a:solidFill>
                          <a:latin typeface="Calibri"/>
                          <a:ea typeface="Times New Roman"/>
                          <a:cs typeface="Calibri"/>
                        </a:rPr>
                        <a:t>-</a:t>
                      </a:r>
                      <a:endParaRPr lang="es-CO"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3204150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1"/>
          <p:cNvSpPr>
            <a:spLocks noGrp="1"/>
          </p:cNvSpPr>
          <p:nvPr>
            <p:ph type="title"/>
          </p:nvPr>
        </p:nvSpPr>
        <p:spPr>
          <a:xfrm>
            <a:off x="497150" y="341059"/>
            <a:ext cx="6498454" cy="578788"/>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r>
              <a:rPr lang="es-CO" sz="2400" b="1" dirty="0" smtClean="0">
                <a:solidFill>
                  <a:srgbClr val="00B050"/>
                </a:solidFill>
                <a:latin typeface="+mj-lt"/>
                <a:cs typeface="Calibri" panose="020F0502020204030204" pitchFamily="34" charset="0"/>
              </a:rPr>
              <a:t>7.2 Ejecución planes de acción de auditorías </a:t>
            </a:r>
            <a:br>
              <a:rPr lang="es-CO" sz="2400" b="1" dirty="0" smtClean="0">
                <a:solidFill>
                  <a:srgbClr val="00B050"/>
                </a:solidFill>
                <a:latin typeface="+mj-lt"/>
                <a:cs typeface="Calibri" panose="020F0502020204030204" pitchFamily="34" charset="0"/>
              </a:rPr>
            </a:br>
            <a:r>
              <a:rPr lang="es-CO" sz="2400" b="1" dirty="0" smtClean="0">
                <a:solidFill>
                  <a:srgbClr val="00B050"/>
                </a:solidFill>
                <a:latin typeface="+mj-lt"/>
                <a:cs typeface="Calibri" panose="020F0502020204030204" pitchFamily="34" charset="0"/>
              </a:rPr>
              <a:t>anteriores</a:t>
            </a:r>
          </a:p>
        </p:txBody>
      </p:sp>
      <p:graphicFrame>
        <p:nvGraphicFramePr>
          <p:cNvPr id="4" name="3 Tabla"/>
          <p:cNvGraphicFramePr>
            <a:graphicFrameLocks noGrp="1"/>
          </p:cNvGraphicFramePr>
          <p:nvPr/>
        </p:nvGraphicFramePr>
        <p:xfrm>
          <a:off x="497150" y="1326423"/>
          <a:ext cx="8010037" cy="2538310"/>
        </p:xfrm>
        <a:graphic>
          <a:graphicData uri="http://schemas.openxmlformats.org/drawingml/2006/table">
            <a:tbl>
              <a:tblPr/>
              <a:tblGrid>
                <a:gridCol w="3123410"/>
                <a:gridCol w="789249"/>
                <a:gridCol w="957175"/>
                <a:gridCol w="1050145"/>
                <a:gridCol w="1082506"/>
                <a:gridCol w="1007552"/>
              </a:tblGrid>
              <a:tr h="467143">
                <a:tc>
                  <a:txBody>
                    <a:bodyPr/>
                    <a:lstStyle/>
                    <a:p>
                      <a:pPr algn="ctr" fontAlgn="t"/>
                      <a:r>
                        <a:rPr lang="es-CO" sz="1400" b="1" i="0" u="none" strike="noStrike" dirty="0">
                          <a:solidFill>
                            <a:srgbClr val="FFFFFF"/>
                          </a:solidFill>
                          <a:latin typeface="Calibri"/>
                        </a:rPr>
                        <a:t>PROCESO/ TRABAJO AUDITORÍA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fontAlgn="t"/>
                      <a:r>
                        <a:rPr lang="es-CO" sz="1400" b="1" i="0" u="none" strike="noStrike">
                          <a:solidFill>
                            <a:srgbClr val="FFFFFF"/>
                          </a:solidFill>
                          <a:latin typeface="Calibri"/>
                        </a:rPr>
                        <a:t>CERRADO</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fontAlgn="t"/>
                      <a:r>
                        <a:rPr lang="es-CO" sz="1400" b="1" i="0" u="none" strike="noStrike">
                          <a:solidFill>
                            <a:srgbClr val="FFFFFF"/>
                          </a:solidFill>
                          <a:latin typeface="Calibri"/>
                        </a:rPr>
                        <a:t>EN PROCESO</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fontAlgn="t"/>
                      <a:r>
                        <a:rPr lang="es-CO" sz="1400" b="1" i="0" u="none" strike="noStrike">
                          <a:solidFill>
                            <a:srgbClr val="FFFFFF"/>
                          </a:solidFill>
                          <a:latin typeface="Calibri"/>
                        </a:rPr>
                        <a:t>INCUMPLIDO</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fontAlgn="t"/>
                      <a:r>
                        <a:rPr lang="es-CO" sz="1400" b="1" i="0" u="none" strike="noStrike">
                          <a:solidFill>
                            <a:srgbClr val="FFFFFF"/>
                          </a:solidFill>
                          <a:latin typeface="Calibri"/>
                        </a:rPr>
                        <a:t>TOTAL GENERAL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algn="ctr" fontAlgn="t"/>
                      <a:r>
                        <a:rPr lang="es-CO" sz="1400" b="1" i="0" u="none" strike="noStrike" dirty="0">
                          <a:solidFill>
                            <a:srgbClr val="FFFFFF"/>
                          </a:solidFill>
                          <a:latin typeface="Calibri"/>
                        </a:rPr>
                        <a:t>INDICADOR</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r>
              <a:tr h="238671">
                <a:tc>
                  <a:txBody>
                    <a:bodyPr/>
                    <a:lstStyle/>
                    <a:p>
                      <a:pPr algn="l" fontAlgn="t"/>
                      <a:r>
                        <a:rPr lang="es-CO" sz="1400" b="1" i="0" u="none" strike="noStrike" dirty="0">
                          <a:solidFill>
                            <a:srgbClr val="00B050"/>
                          </a:solidFill>
                          <a:latin typeface="Calibri"/>
                        </a:rPr>
                        <a:t>GESTOR DEL GAS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a:solidFill>
                            <a:srgbClr val="000000"/>
                          </a:solidFill>
                          <a:latin typeface="Calibri"/>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s-CO" dirty="0"/>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smtClean="0">
                          <a:solidFill>
                            <a:srgbClr val="000000"/>
                          </a:solidFill>
                          <a:latin typeface="Calibri"/>
                        </a:rPr>
                        <a:t>1</a:t>
                      </a:r>
                      <a:endParaRPr lang="es-CO" sz="1400" b="1" i="0" u="none" strike="noStrike" dirty="0">
                        <a:solidFill>
                          <a:srgbClr val="000000"/>
                        </a:solidFill>
                        <a:latin typeface="Calibri"/>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smtClean="0">
                          <a:solidFill>
                            <a:srgbClr val="000000"/>
                          </a:solidFill>
                          <a:latin typeface="Calibri"/>
                        </a:rPr>
                        <a:t>1</a:t>
                      </a:r>
                      <a:endParaRPr lang="es-CO" sz="1400" b="1" i="0" u="none" strike="noStrike" dirty="0">
                        <a:solidFill>
                          <a:srgbClr val="000000"/>
                        </a:solidFill>
                        <a:latin typeface="Calibri"/>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smtClean="0">
                          <a:solidFill>
                            <a:srgbClr val="000000"/>
                          </a:solidFill>
                          <a:latin typeface="Calibri"/>
                        </a:rPr>
                        <a:t>0%</a:t>
                      </a:r>
                      <a:endParaRPr lang="es-CO" sz="1400" b="0" i="0" u="none" strike="noStrike" dirty="0">
                        <a:solidFill>
                          <a:srgbClr val="000000"/>
                        </a:solidFill>
                        <a:latin typeface="Calibri"/>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671">
                <a:tc>
                  <a:txBody>
                    <a:bodyPr/>
                    <a:lstStyle/>
                    <a:p>
                      <a:pPr algn="l" fontAlgn="t"/>
                      <a:r>
                        <a:rPr lang="es-CO" sz="1400" b="1" i="0" u="none" strike="noStrike" dirty="0">
                          <a:solidFill>
                            <a:srgbClr val="00B050"/>
                          </a:solidFill>
                          <a:latin typeface="Calibri"/>
                        </a:rPr>
                        <a:t>MEJORA CONTINUA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a:solidFill>
                            <a:srgbClr val="000000"/>
                          </a:solidFill>
                          <a:latin typeface="Calibri"/>
                        </a:rPr>
                        <a:t>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a:solidFill>
                            <a:srgbClr val="000000"/>
                          </a:solidFill>
                          <a:latin typeface="Calibri"/>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a:solidFill>
                            <a:srgbClr val="000000"/>
                          </a:solidFill>
                          <a:latin typeface="Calibri"/>
                        </a:rPr>
                        <a:t>11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100%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671">
                <a:tc>
                  <a:txBody>
                    <a:bodyPr/>
                    <a:lstStyle/>
                    <a:p>
                      <a:pPr algn="l" fontAlgn="t"/>
                      <a:r>
                        <a:rPr lang="es-CO" sz="1400" b="1" i="0" u="none" strike="noStrike" dirty="0">
                          <a:solidFill>
                            <a:srgbClr val="00B050"/>
                          </a:solidFill>
                          <a:latin typeface="Calibri"/>
                        </a:rPr>
                        <a:t>OPERACIONES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a:solidFill>
                            <a:srgbClr val="000000"/>
                          </a:solidFill>
                          <a:latin typeface="Calibri"/>
                        </a:rPr>
                        <a:t>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80%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671">
                <a:tc>
                  <a:txBody>
                    <a:bodyPr/>
                    <a:lstStyle/>
                    <a:p>
                      <a:pPr algn="l" fontAlgn="t"/>
                      <a:r>
                        <a:rPr lang="es-CO" sz="1400" b="0" i="0" u="none" strike="noStrike">
                          <a:solidFill>
                            <a:srgbClr val="000000"/>
                          </a:solidFill>
                          <a:latin typeface="Calibri"/>
                        </a:rPr>
                        <a:t> ADMINISTRACIÓN DE USUARIOS</a:t>
                      </a:r>
                    </a:p>
                  </a:txBody>
                  <a:tcPr marL="857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100%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018">
                <a:tc>
                  <a:txBody>
                    <a:bodyPr/>
                    <a:lstStyle/>
                    <a:p>
                      <a:pPr algn="l" fontAlgn="t"/>
                      <a:r>
                        <a:rPr lang="es-CO" sz="1400" b="0" i="0" u="none" strike="noStrike">
                          <a:solidFill>
                            <a:srgbClr val="000000"/>
                          </a:solidFill>
                          <a:latin typeface="Calibri"/>
                        </a:rPr>
                        <a:t>CORRECCIONES Y/O MODIFICACIONES</a:t>
                      </a:r>
                    </a:p>
                  </a:txBody>
                  <a:tcPr marL="857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50%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671">
                <a:tc>
                  <a:txBody>
                    <a:bodyPr/>
                    <a:lstStyle/>
                    <a:p>
                      <a:pPr algn="l" fontAlgn="t"/>
                      <a:r>
                        <a:rPr lang="es-CO" sz="1400" b="0" i="0" u="none" strike="noStrike" dirty="0">
                          <a:solidFill>
                            <a:srgbClr val="000000"/>
                          </a:solidFill>
                          <a:latin typeface="Calibri"/>
                        </a:rPr>
                        <a:t>REGISTRO DE FACTURAS</a:t>
                      </a:r>
                    </a:p>
                  </a:txBody>
                  <a:tcPr marL="857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100%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671">
                <a:tc>
                  <a:txBody>
                    <a:bodyPr/>
                    <a:lstStyle/>
                    <a:p>
                      <a:pPr algn="l" fontAlgn="t"/>
                      <a:r>
                        <a:rPr lang="es-CO" sz="1400" b="0" i="0" u="none" strike="noStrike" dirty="0">
                          <a:solidFill>
                            <a:srgbClr val="000000"/>
                          </a:solidFill>
                          <a:latin typeface="Calibri"/>
                        </a:rPr>
                        <a:t>SEGUIMIENTO EN ENTREGAS</a:t>
                      </a:r>
                    </a:p>
                  </a:txBody>
                  <a:tcPr marL="857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dirty="0">
                          <a:solidFill>
                            <a:srgbClr val="000000"/>
                          </a:solidFill>
                          <a:latin typeface="Calibri"/>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0" i="0" u="none" strike="noStrike">
                          <a:solidFill>
                            <a:srgbClr val="000000"/>
                          </a:solidFill>
                          <a:latin typeface="Calibri"/>
                        </a:rPr>
                        <a:t>100%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949">
                <a:tc>
                  <a:txBody>
                    <a:bodyPr/>
                    <a:lstStyle/>
                    <a:p>
                      <a:pPr algn="l" fontAlgn="t"/>
                      <a:r>
                        <a:rPr lang="es-CO" sz="1800" b="1" i="0" u="none" strike="noStrike" dirty="0">
                          <a:solidFill>
                            <a:srgbClr val="00B050"/>
                          </a:solidFill>
                          <a:latin typeface="Calibri"/>
                        </a:rPr>
                        <a:t>TOTAL GENERAL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a:solidFill>
                            <a:srgbClr val="000000"/>
                          </a:solidFill>
                          <a:latin typeface="Calibri"/>
                        </a:rPr>
                        <a:t>19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smtClean="0">
                          <a:solidFill>
                            <a:srgbClr val="000000"/>
                          </a:solidFill>
                          <a:latin typeface="Calibri"/>
                        </a:rPr>
                        <a:t>13</a:t>
                      </a:r>
                      <a:endParaRPr lang="es-CO" sz="1400" b="1" i="0" u="none" strike="noStrike" dirty="0">
                        <a:solidFill>
                          <a:srgbClr val="000000"/>
                        </a:solidFill>
                        <a:latin typeface="Calibri"/>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smtClean="0">
                          <a:solidFill>
                            <a:srgbClr val="000000"/>
                          </a:solidFill>
                          <a:latin typeface="Calibri"/>
                        </a:rPr>
                        <a:t>2</a:t>
                      </a:r>
                      <a:endParaRPr lang="es-CO" sz="1400" b="1" i="0" u="none" strike="noStrike" dirty="0">
                        <a:solidFill>
                          <a:srgbClr val="000000"/>
                        </a:solidFill>
                        <a:latin typeface="Calibri"/>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a:solidFill>
                            <a:srgbClr val="000000"/>
                          </a:solidFill>
                          <a:latin typeface="Calibri"/>
                        </a:rPr>
                        <a:t>34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CO" sz="1400" b="1" i="0" u="none" strike="noStrike" dirty="0" smtClean="0">
                          <a:solidFill>
                            <a:srgbClr val="000000"/>
                          </a:solidFill>
                          <a:latin typeface="Calibri"/>
                        </a:rPr>
                        <a:t>90.5%</a:t>
                      </a:r>
                      <a:endParaRPr lang="es-CO" sz="1400" b="1" i="0" u="none" strike="noStrike" dirty="0">
                        <a:solidFill>
                          <a:srgbClr val="000000"/>
                        </a:solidFill>
                        <a:latin typeface="Calibri"/>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 xmlns:p14="http://schemas.microsoft.com/office/powerpoint/2010/main" val="13204150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600666" y="671828"/>
            <a:ext cx="3871990" cy="367449"/>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b="1" dirty="0" smtClean="0">
                <a:solidFill>
                  <a:srgbClr val="00B050"/>
                </a:solidFill>
              </a:rPr>
              <a:t>Indicador</a:t>
            </a:r>
          </a:p>
        </p:txBody>
      </p:sp>
      <p:sp>
        <p:nvSpPr>
          <p:cNvPr id="63" name="62 Rectángulo"/>
          <p:cNvSpPr/>
          <p:nvPr/>
        </p:nvSpPr>
        <p:spPr>
          <a:xfrm>
            <a:off x="302114" y="1039277"/>
            <a:ext cx="969496" cy="2740007"/>
          </a:xfrm>
          <a:prstGeom prst="rect">
            <a:avLst/>
          </a:prstGeom>
          <a:noFill/>
        </p:spPr>
        <p:txBody>
          <a:bodyPr vert="vert270" wrap="square" lIns="91440" tIns="45720" rIns="91440" bIns="45720">
            <a:spAutoFit/>
            <a:scene3d>
              <a:camera prst="orthographicFront"/>
              <a:lightRig rig="threePt" dir="t"/>
            </a:scene3d>
            <a:sp3d extrusionH="57150">
              <a:bevelT w="38100" h="38100"/>
            </a:sp3d>
          </a:bodyPr>
          <a:lstStyle/>
          <a:p>
            <a:pPr algn="ctr">
              <a:lnSpc>
                <a:spcPct val="85000"/>
              </a:lnSpc>
            </a:pPr>
            <a:r>
              <a:rPr lang="es-ES" sz="3000" b="1" dirty="0" smtClean="0">
                <a:solidFill>
                  <a:srgbClr val="00B050"/>
                </a:solidFill>
                <a:latin typeface="Franklin Gothic Demi Cond" panose="020B0706030402020204" pitchFamily="34" charset="0"/>
              </a:rPr>
              <a:t>Dirección de</a:t>
            </a:r>
          </a:p>
          <a:p>
            <a:pPr algn="ctr">
              <a:lnSpc>
                <a:spcPct val="85000"/>
              </a:lnSpc>
            </a:pPr>
            <a:r>
              <a:rPr lang="es-ES" sz="3000" b="1" dirty="0" smtClean="0">
                <a:solidFill>
                  <a:srgbClr val="00B050"/>
                </a:solidFill>
                <a:latin typeface="Franklin Gothic Demi Cond" panose="020B0706030402020204" pitchFamily="34" charset="0"/>
              </a:rPr>
              <a:t>Auditoría</a:t>
            </a:r>
          </a:p>
        </p:txBody>
      </p:sp>
      <p:graphicFrame>
        <p:nvGraphicFramePr>
          <p:cNvPr id="4" name="3 Tabla"/>
          <p:cNvGraphicFramePr>
            <a:graphicFrameLocks noGrp="1"/>
          </p:cNvGraphicFramePr>
          <p:nvPr/>
        </p:nvGraphicFramePr>
        <p:xfrm>
          <a:off x="1648818" y="1507778"/>
          <a:ext cx="6466480" cy="2271506"/>
        </p:xfrm>
        <a:graphic>
          <a:graphicData uri="http://schemas.openxmlformats.org/drawingml/2006/table">
            <a:tbl>
              <a:tblPr/>
              <a:tblGrid>
                <a:gridCol w="2870683"/>
                <a:gridCol w="938225"/>
                <a:gridCol w="985841"/>
                <a:gridCol w="962034"/>
                <a:gridCol w="709697"/>
              </a:tblGrid>
              <a:tr h="762039">
                <a:tc>
                  <a:txBody>
                    <a:bodyPr/>
                    <a:lstStyle/>
                    <a:p>
                      <a:pPr algn="ctr" fontAlgn="ctr"/>
                      <a:r>
                        <a:rPr lang="es-CO" sz="1800" b="1" i="0" u="none" strike="noStrike" dirty="0">
                          <a:solidFill>
                            <a:schemeClr val="bg1"/>
                          </a:solidFill>
                          <a:latin typeface="Franklin Gothic Medium"/>
                        </a:rPr>
                        <a:t>Indicador</a:t>
                      </a:r>
                    </a:p>
                  </a:txBody>
                  <a:tcPr marL="0" marR="0" marT="0" marB="0" anchor="ctr">
                    <a:lnL w="12700" cap="flat" cmpd="sng" algn="ctr">
                      <a:solidFill>
                        <a:srgbClr val="0070C0"/>
                      </a:solidFill>
                      <a:prstDash val="solid"/>
                      <a:round/>
                      <a:headEnd type="none" w="med" len="med"/>
                      <a:tailEnd type="none" w="med" len="med"/>
                    </a:lnL>
                    <a:lnR w="6350" cap="flat" cmpd="sng" algn="ctr">
                      <a:solidFill>
                        <a:srgbClr val="0070C0"/>
                      </a:solidFill>
                      <a:prstDash val="dash"/>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ash"/>
                      <a:round/>
                      <a:headEnd type="none" w="med" len="med"/>
                      <a:tailEnd type="none" w="med" len="med"/>
                    </a:lnB>
                    <a:solidFill>
                      <a:srgbClr val="002060"/>
                    </a:solidFill>
                  </a:tcPr>
                </a:tc>
                <a:tc>
                  <a:txBody>
                    <a:bodyPr/>
                    <a:lstStyle/>
                    <a:p>
                      <a:pPr algn="ctr" fontAlgn="ctr"/>
                      <a:r>
                        <a:rPr lang="es-CO" sz="1800" b="1" i="0" u="none" strike="noStrike" dirty="0">
                          <a:solidFill>
                            <a:schemeClr val="bg1"/>
                          </a:solidFill>
                          <a:latin typeface="Franklin Gothic Medium"/>
                        </a:rPr>
                        <a:t>Meta Anual</a:t>
                      </a: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ash"/>
                      <a:round/>
                      <a:headEnd type="none" w="med" len="med"/>
                      <a:tailEnd type="none" w="med" len="med"/>
                    </a:lnB>
                    <a:solidFill>
                      <a:srgbClr val="00206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O" sz="1800" b="1" i="0" u="none" strike="noStrike" dirty="0" smtClean="0">
                          <a:solidFill>
                            <a:schemeClr val="bg1"/>
                          </a:solidFill>
                          <a:latin typeface="Franklin Gothic Medium"/>
                        </a:rPr>
                        <a:t>MAY-JUL</a:t>
                      </a:r>
                      <a:endParaRPr lang="es-CO" sz="1800" b="1" i="0" u="none" strike="noStrike" dirty="0">
                        <a:solidFill>
                          <a:schemeClr val="bg1"/>
                        </a:solidFill>
                        <a:latin typeface="Franklin Gothic Medium"/>
                      </a:endParaRP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ash"/>
                      <a:round/>
                      <a:headEnd type="none" w="med" len="med"/>
                      <a:tailEnd type="none" w="med" len="med"/>
                    </a:lnB>
                    <a:solidFill>
                      <a:srgbClr val="002060"/>
                    </a:solidFill>
                  </a:tcPr>
                </a:tc>
                <a:tc>
                  <a:txBody>
                    <a:bodyPr/>
                    <a:lstStyle/>
                    <a:p>
                      <a:pPr algn="ctr" fontAlgn="ctr"/>
                      <a:r>
                        <a:rPr lang="es-CO" sz="1800" b="1" i="0" u="none" strike="noStrike" dirty="0" smtClean="0">
                          <a:solidFill>
                            <a:schemeClr val="bg1"/>
                          </a:solidFill>
                          <a:latin typeface="Franklin Gothic Medium"/>
                        </a:rPr>
                        <a:t>AGO-OCT</a:t>
                      </a:r>
                      <a:endParaRPr lang="es-CO" sz="1800" b="1" i="0" u="none" strike="noStrike" dirty="0">
                        <a:solidFill>
                          <a:schemeClr val="bg1"/>
                        </a:solidFill>
                        <a:latin typeface="Franklin Gothic Medium"/>
                      </a:endParaRP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ash"/>
                      <a:round/>
                      <a:headEnd type="none" w="med" len="med"/>
                      <a:tailEnd type="none" w="med" len="med"/>
                    </a:lnB>
                    <a:solidFill>
                      <a:srgbClr val="002060"/>
                    </a:solidFill>
                  </a:tcPr>
                </a:tc>
                <a:tc>
                  <a:txBody>
                    <a:bodyPr/>
                    <a:lstStyle/>
                    <a:p>
                      <a:pPr algn="ctr" fontAlgn="ctr"/>
                      <a:r>
                        <a:rPr lang="es-CO" sz="1800" b="1" i="0" u="none" strike="noStrike" dirty="0">
                          <a:solidFill>
                            <a:schemeClr val="bg1"/>
                          </a:solidFill>
                          <a:latin typeface="Franklin Gothic Medium"/>
                        </a:rPr>
                        <a:t>Meta</a:t>
                      </a:r>
                      <a:br>
                        <a:rPr lang="es-CO" sz="1800" b="1" i="0" u="none" strike="noStrike" dirty="0">
                          <a:solidFill>
                            <a:schemeClr val="bg1"/>
                          </a:solidFill>
                          <a:latin typeface="Franklin Gothic Medium"/>
                        </a:rPr>
                      </a:br>
                      <a:r>
                        <a:rPr lang="es-CO" sz="1800" b="1" i="0" u="none" strike="noStrike" dirty="0" smtClean="0">
                          <a:solidFill>
                            <a:schemeClr val="bg1"/>
                          </a:solidFill>
                          <a:latin typeface="Franklin Gothic Medium"/>
                        </a:rPr>
                        <a:t>(*)</a:t>
                      </a:r>
                      <a:endParaRPr lang="es-CO" sz="1800" b="1" i="0" u="none" strike="noStrike" dirty="0">
                        <a:solidFill>
                          <a:schemeClr val="bg1"/>
                        </a:solidFill>
                        <a:latin typeface="Franklin Gothic Medium"/>
                      </a:endParaRPr>
                    </a:p>
                  </a:txBody>
                  <a:tcPr marL="0" marR="0" marT="0" marB="0" anchor="ctr">
                    <a:lnL w="6350" cap="flat" cmpd="sng" algn="ctr">
                      <a:solidFill>
                        <a:srgbClr val="0070C0"/>
                      </a:solidFill>
                      <a:prstDash val="dash"/>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70C0"/>
                      </a:solidFill>
                      <a:prstDash val="dash"/>
                      <a:round/>
                      <a:headEnd type="none" w="med" len="med"/>
                      <a:tailEnd type="none" w="med" len="med"/>
                    </a:lnB>
                    <a:solidFill>
                      <a:srgbClr val="002060"/>
                    </a:solidFill>
                  </a:tcPr>
                </a:tc>
              </a:tr>
              <a:tr h="857295">
                <a:tc>
                  <a:txBody>
                    <a:bodyPr/>
                    <a:lstStyle/>
                    <a:p>
                      <a:pPr algn="l" fontAlgn="ctr"/>
                      <a:r>
                        <a:rPr lang="es-CO" sz="1400" b="0" i="0" u="none" strike="noStrike" dirty="0">
                          <a:solidFill>
                            <a:srgbClr val="002060"/>
                          </a:solidFill>
                          <a:latin typeface="Franklin Gothic Medium"/>
                        </a:rPr>
                        <a:t>Efectividad de implementación del plan de acción de </a:t>
                      </a:r>
                      <a:r>
                        <a:rPr lang="es-CO" sz="1400" b="0" i="0" u="none" strike="noStrike" dirty="0" smtClean="0">
                          <a:solidFill>
                            <a:srgbClr val="002060"/>
                          </a:solidFill>
                          <a:latin typeface="Franklin Gothic Medium"/>
                        </a:rPr>
                        <a:t>Auditoría Interna</a:t>
                      </a:r>
                      <a:endParaRPr lang="es-CO" sz="1400" b="0" i="0" u="none" strike="noStrike" dirty="0">
                        <a:solidFill>
                          <a:srgbClr val="002060"/>
                        </a:solidFill>
                        <a:latin typeface="Franklin Gothic Medium"/>
                      </a:endParaRPr>
                    </a:p>
                  </a:txBody>
                  <a:tcPr marL="45720" marR="45720" marT="34290" marB="34290" anchor="ctr">
                    <a:lnL w="12700" cap="flat" cmpd="sng" algn="ctr">
                      <a:solidFill>
                        <a:srgbClr val="0070C0"/>
                      </a:solidFill>
                      <a:prstDash val="solid"/>
                      <a:round/>
                      <a:headEnd type="none" w="med" len="med"/>
                      <a:tailEnd type="none" w="med" len="med"/>
                    </a:lnL>
                    <a:lnR w="6350" cap="flat" cmpd="sng" algn="ctr">
                      <a:solidFill>
                        <a:srgbClr val="0070C0"/>
                      </a:solidFill>
                      <a:prstDash val="dash"/>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c>
                  <a:txBody>
                    <a:bodyPr/>
                    <a:lstStyle/>
                    <a:p>
                      <a:pPr algn="ctr" fontAlgn="ctr"/>
                      <a:r>
                        <a:rPr lang="es-CO" sz="1400" b="0" i="0" u="none" strike="noStrike" dirty="0" smtClean="0">
                          <a:solidFill>
                            <a:srgbClr val="002060"/>
                          </a:solidFill>
                          <a:latin typeface="Franklin Gothic Medium"/>
                        </a:rPr>
                        <a:t>100%</a:t>
                      </a:r>
                      <a:endParaRPr lang="es-CO" sz="1400" b="0" i="0" u="none" strike="noStrike" dirty="0">
                        <a:solidFill>
                          <a:srgbClr val="002060"/>
                        </a:solidFill>
                        <a:latin typeface="Franklin Gothic Medium"/>
                      </a:endParaRP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c>
                  <a:txBody>
                    <a:bodyPr/>
                    <a:lstStyle/>
                    <a:p>
                      <a:pPr algn="ctr" fontAlgn="ctr"/>
                      <a:r>
                        <a:rPr lang="es-CO" sz="1400" b="0" i="0" u="none" strike="noStrike" dirty="0" smtClean="0">
                          <a:solidFill>
                            <a:srgbClr val="002060"/>
                          </a:solidFill>
                          <a:latin typeface="Franklin Gothic Medium"/>
                        </a:rPr>
                        <a:t>96.3%</a:t>
                      </a:r>
                      <a:endParaRPr lang="es-CO" sz="1400" b="0" i="0" u="none" strike="noStrike" dirty="0">
                        <a:solidFill>
                          <a:srgbClr val="002060"/>
                        </a:solidFill>
                        <a:latin typeface="Franklin Gothic Medium"/>
                      </a:endParaRP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c>
                  <a:txBody>
                    <a:bodyPr/>
                    <a:lstStyle/>
                    <a:p>
                      <a:pPr algn="ctr" fontAlgn="ctr"/>
                      <a:r>
                        <a:rPr lang="es-CO" sz="1400" b="1" i="0" u="none" strike="noStrike" dirty="0" smtClean="0">
                          <a:solidFill>
                            <a:srgbClr val="00B050"/>
                          </a:solidFill>
                          <a:latin typeface="Franklin Gothic Medium"/>
                        </a:rPr>
                        <a:t>90.50</a:t>
                      </a:r>
                      <a:r>
                        <a:rPr lang="es-CO" sz="1400" b="1" i="0" u="none" strike="noStrike" baseline="0" dirty="0" smtClean="0">
                          <a:solidFill>
                            <a:srgbClr val="00B050"/>
                          </a:solidFill>
                          <a:latin typeface="Franklin Gothic Medium"/>
                        </a:rPr>
                        <a:t> </a:t>
                      </a:r>
                      <a:r>
                        <a:rPr lang="es-CO" sz="1400" b="1" i="0" u="none" strike="noStrike" dirty="0" smtClean="0">
                          <a:solidFill>
                            <a:srgbClr val="00B050"/>
                          </a:solidFill>
                          <a:latin typeface="Franklin Gothic Medium"/>
                        </a:rPr>
                        <a:t>%</a:t>
                      </a:r>
                      <a:endParaRPr lang="es-CO" sz="1400" b="1" i="0" u="none" strike="noStrike" dirty="0">
                        <a:solidFill>
                          <a:srgbClr val="00B050"/>
                        </a:solidFill>
                        <a:latin typeface="Franklin Gothic Medium"/>
                      </a:endParaRP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c>
                  <a:txBody>
                    <a:bodyPr/>
                    <a:lstStyle/>
                    <a:p>
                      <a:pPr algn="ctr" fontAlgn="b"/>
                      <a:r>
                        <a:rPr lang="es-CO" sz="1400" b="0" i="0" u="none" strike="noStrike" dirty="0">
                          <a:solidFill>
                            <a:srgbClr val="002060"/>
                          </a:solidFill>
                          <a:latin typeface="Franklin Gothic Medium"/>
                        </a:rPr>
                        <a:t>90%</a:t>
                      </a:r>
                      <a:endParaRPr lang="es-CO" sz="1200" b="0" i="0" u="none" strike="noStrike" dirty="0">
                        <a:solidFill>
                          <a:srgbClr val="002060"/>
                        </a:solidFill>
                        <a:latin typeface="Calibri"/>
                      </a:endParaRPr>
                    </a:p>
                  </a:txBody>
                  <a:tcPr marL="0" marR="0" marT="0" marB="0" anchor="ctr">
                    <a:lnL w="6350" cap="flat" cmpd="sng" algn="ctr">
                      <a:solidFill>
                        <a:srgbClr val="0070C0"/>
                      </a:solidFill>
                      <a:prstDash val="dash"/>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r>
              <a:tr h="652172">
                <a:tc>
                  <a:txBody>
                    <a:bodyPr/>
                    <a:lstStyle/>
                    <a:p>
                      <a:pPr algn="l" fontAlgn="ctr"/>
                      <a:r>
                        <a:rPr lang="es-CO" sz="1400" b="0" i="0" u="none" strike="noStrike" kern="1200" dirty="0">
                          <a:solidFill>
                            <a:srgbClr val="002060"/>
                          </a:solidFill>
                          <a:latin typeface="Franklin Gothic Medium"/>
                          <a:ea typeface="+mn-ea"/>
                          <a:cs typeface="+mn-cs"/>
                        </a:rPr>
                        <a:t>Cumplimiento de plan de </a:t>
                      </a:r>
                      <a:r>
                        <a:rPr lang="es-CO" sz="1400" b="0" i="0" u="none" strike="noStrike" kern="1200" dirty="0" smtClean="0">
                          <a:solidFill>
                            <a:srgbClr val="002060"/>
                          </a:solidFill>
                          <a:latin typeface="Franklin Gothic Medium"/>
                          <a:ea typeface="+mn-ea"/>
                          <a:cs typeface="+mn-cs"/>
                        </a:rPr>
                        <a:t>auditoría</a:t>
                      </a:r>
                      <a:endParaRPr lang="es-CO" sz="1400" b="0" i="0" u="none" strike="noStrike" kern="1200" dirty="0">
                        <a:solidFill>
                          <a:srgbClr val="002060"/>
                        </a:solidFill>
                        <a:latin typeface="Franklin Gothic Medium"/>
                        <a:ea typeface="+mn-ea"/>
                        <a:cs typeface="+mn-cs"/>
                      </a:endParaRPr>
                    </a:p>
                  </a:txBody>
                  <a:tcPr marL="45720" marR="45720" marT="34290" marB="34290" anchor="ctr">
                    <a:lnL w="12700" cap="flat" cmpd="sng" algn="ctr">
                      <a:solidFill>
                        <a:srgbClr val="0070C0"/>
                      </a:solidFill>
                      <a:prstDash val="solid"/>
                      <a:round/>
                      <a:headEnd type="none" w="med" len="med"/>
                      <a:tailEnd type="none" w="med" len="med"/>
                    </a:lnL>
                    <a:lnR w="6350" cap="flat" cmpd="sng" algn="ctr">
                      <a:solidFill>
                        <a:srgbClr val="0070C0"/>
                      </a:solidFill>
                      <a:prstDash val="dash"/>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c>
                  <a:txBody>
                    <a:bodyPr/>
                    <a:lstStyle/>
                    <a:p>
                      <a:pPr algn="ctr" fontAlgn="ctr"/>
                      <a:r>
                        <a:rPr lang="es-CO" sz="1400" b="0" i="0" u="none" strike="noStrike" kern="1200" dirty="0">
                          <a:solidFill>
                            <a:srgbClr val="002060"/>
                          </a:solidFill>
                          <a:latin typeface="Franklin Gothic Medium"/>
                          <a:ea typeface="+mn-ea"/>
                          <a:cs typeface="+mn-cs"/>
                        </a:rPr>
                        <a:t>100%</a:t>
                      </a: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c>
                  <a:txBody>
                    <a:bodyPr/>
                    <a:lstStyle/>
                    <a:p>
                      <a:pPr algn="ctr" fontAlgn="ctr"/>
                      <a:r>
                        <a:rPr lang="es-CO" sz="1400" b="0" i="0" u="none" strike="noStrike" kern="1200" dirty="0" smtClean="0">
                          <a:solidFill>
                            <a:srgbClr val="002060"/>
                          </a:solidFill>
                          <a:latin typeface="Franklin Gothic Medium"/>
                          <a:ea typeface="+mn-ea"/>
                          <a:cs typeface="+mn-cs"/>
                        </a:rPr>
                        <a:t>100%</a:t>
                      </a:r>
                      <a:endParaRPr lang="es-CO" sz="1400" b="0" i="0" u="none" strike="noStrike" kern="1200" dirty="0">
                        <a:solidFill>
                          <a:srgbClr val="002060"/>
                        </a:solidFill>
                        <a:latin typeface="Franklin Gothic Medium"/>
                        <a:ea typeface="+mn-ea"/>
                        <a:cs typeface="+mn-cs"/>
                      </a:endParaRP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c>
                  <a:txBody>
                    <a:bodyPr/>
                    <a:lstStyle/>
                    <a:p>
                      <a:pPr algn="ctr" fontAlgn="ctr"/>
                      <a:r>
                        <a:rPr lang="es-CO" sz="1400" b="1" i="0" u="none" strike="noStrike" kern="1200" dirty="0" smtClean="0">
                          <a:solidFill>
                            <a:srgbClr val="00B050"/>
                          </a:solidFill>
                          <a:latin typeface="Franklin Gothic Medium"/>
                          <a:ea typeface="+mn-ea"/>
                          <a:cs typeface="+mn-cs"/>
                        </a:rPr>
                        <a:t>100%</a:t>
                      </a:r>
                      <a:endParaRPr lang="es-CO" sz="1400" b="1" i="0" u="none" strike="noStrike" kern="1200" dirty="0">
                        <a:solidFill>
                          <a:srgbClr val="00B050"/>
                        </a:solidFill>
                        <a:latin typeface="Franklin Gothic Medium"/>
                        <a:ea typeface="+mn-ea"/>
                        <a:cs typeface="+mn-cs"/>
                      </a:endParaRPr>
                    </a:p>
                  </a:txBody>
                  <a:tcPr marL="0" marR="0" marT="0" marB="0" anchor="ctr">
                    <a:lnL w="6350" cap="flat" cmpd="sng" algn="ctr">
                      <a:solidFill>
                        <a:srgbClr val="0070C0"/>
                      </a:solidFill>
                      <a:prstDash val="dash"/>
                      <a:round/>
                      <a:headEnd type="none" w="med" len="med"/>
                      <a:tailEnd type="none" w="med" len="med"/>
                    </a:lnL>
                    <a:lnR w="6350" cap="flat" cmpd="sng" algn="ctr">
                      <a:solidFill>
                        <a:srgbClr val="0070C0"/>
                      </a:solidFill>
                      <a:prstDash val="dash"/>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c>
                  <a:txBody>
                    <a:bodyPr/>
                    <a:lstStyle/>
                    <a:p>
                      <a:pPr algn="ctr" fontAlgn="ctr"/>
                      <a:r>
                        <a:rPr lang="es-CO" sz="1400" b="0" i="0" u="none" strike="noStrike" kern="1200" dirty="0">
                          <a:solidFill>
                            <a:srgbClr val="002060"/>
                          </a:solidFill>
                          <a:latin typeface="Franklin Gothic Medium"/>
                          <a:ea typeface="+mn-ea"/>
                          <a:cs typeface="+mn-cs"/>
                        </a:rPr>
                        <a:t>100%</a:t>
                      </a:r>
                    </a:p>
                  </a:txBody>
                  <a:tcPr marL="0" marR="0" marT="0" marB="0" anchor="ctr">
                    <a:lnL w="6350" cap="flat" cmpd="sng" algn="ctr">
                      <a:solidFill>
                        <a:srgbClr val="0070C0"/>
                      </a:solidFill>
                      <a:prstDash val="dash"/>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70C0"/>
                      </a:solidFill>
                      <a:prstDash val="dash"/>
                      <a:round/>
                      <a:headEnd type="none" w="med" len="med"/>
                      <a:tailEnd type="none" w="med" len="med"/>
                    </a:lnT>
                    <a:lnB w="6350" cap="flat" cmpd="sng" algn="ctr">
                      <a:solidFill>
                        <a:srgbClr val="0070C0"/>
                      </a:solidFill>
                      <a:prstDash val="dash"/>
                      <a:round/>
                      <a:headEnd type="none" w="med" len="med"/>
                      <a:tailEnd type="none" w="med" len="med"/>
                    </a:lnB>
                  </a:tcPr>
                </a:tc>
              </a:tr>
            </a:tbl>
          </a:graphicData>
        </a:graphic>
      </p:graphicFrame>
    </p:spTree>
    <p:extLst>
      <p:ext uri="{BB962C8B-B14F-4D97-AF65-F5344CB8AC3E}">
        <p14:creationId xmlns:p14="http://schemas.microsoft.com/office/powerpoint/2010/main" xmlns="" val="20157693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lnSpc>
                <a:spcPct val="85000"/>
              </a:lnSpc>
              <a:spcBef>
                <a:spcPct val="0"/>
              </a:spcBef>
            </a:pPr>
            <a:r>
              <a:rPr lang="es-CO" sz="3600" b="1" dirty="0" smtClean="0">
                <a:solidFill>
                  <a:schemeClr val="bg1"/>
                </a:solidFill>
              </a:rPr>
              <a:t>7.3.	</a:t>
            </a:r>
            <a:r>
              <a:rPr lang="es-CO" sz="3600" dirty="0" smtClean="0">
                <a:solidFill>
                  <a:schemeClr val="bg1"/>
                </a:solidFill>
              </a:rPr>
              <a:t>Otras actividades</a:t>
            </a:r>
            <a:endParaRPr lang="es-CO" sz="36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1"/>
          <p:cNvSpPr>
            <a:spLocks noGrp="1"/>
          </p:cNvSpPr>
          <p:nvPr>
            <p:ph type="title"/>
          </p:nvPr>
        </p:nvSpPr>
        <p:spPr>
          <a:xfrm>
            <a:off x="478464" y="693544"/>
            <a:ext cx="6917131" cy="578788"/>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r>
              <a:rPr lang="es-CO" sz="2400" b="1" dirty="0" smtClean="0">
                <a:solidFill>
                  <a:srgbClr val="00B050"/>
                </a:solidFill>
                <a:latin typeface="+mj-lt"/>
                <a:cs typeface="Calibri" panose="020F0502020204030204" pitchFamily="34" charset="0"/>
              </a:rPr>
              <a:t>a)  Informe Trimestral Monitoreo reportes a la Contraloría </a:t>
            </a:r>
          </a:p>
        </p:txBody>
      </p:sp>
      <p:sp>
        <p:nvSpPr>
          <p:cNvPr id="5" name="4 CuadroTexto"/>
          <p:cNvSpPr txBox="1"/>
          <p:nvPr/>
        </p:nvSpPr>
        <p:spPr>
          <a:xfrm>
            <a:off x="209807" y="1240063"/>
            <a:ext cx="6727014" cy="784830"/>
          </a:xfrm>
          <a:prstGeom prst="rect">
            <a:avLst/>
          </a:prstGeom>
          <a:noFill/>
        </p:spPr>
        <p:txBody>
          <a:bodyPr wrap="square" rtlCol="0">
            <a:spAutoFit/>
          </a:bodyPr>
          <a:lstStyle/>
          <a:p>
            <a:pPr algn="just">
              <a:spcAft>
                <a:spcPts val="600"/>
              </a:spcAft>
            </a:pPr>
            <a:endParaRPr lang="es-CO" sz="2000" b="1" dirty="0" smtClean="0">
              <a:solidFill>
                <a:srgbClr val="002060"/>
              </a:solidFill>
              <a:latin typeface="Calibri" pitchFamily="34" charset="0"/>
              <a:cs typeface="Calibri" pitchFamily="34" charset="0"/>
            </a:endParaRPr>
          </a:p>
          <a:p>
            <a:pPr algn="just">
              <a:spcAft>
                <a:spcPts val="600"/>
              </a:spcAft>
            </a:pPr>
            <a:r>
              <a:rPr lang="es-CO" sz="2000" b="1" dirty="0" smtClean="0">
                <a:solidFill>
                  <a:srgbClr val="002060"/>
                </a:solidFill>
                <a:latin typeface="Calibri" pitchFamily="34" charset="0"/>
                <a:cs typeface="Calibri" pitchFamily="34" charset="0"/>
              </a:rPr>
              <a:t>Se verificó la transmisión oportuna de los siguientes reportes:</a:t>
            </a:r>
          </a:p>
        </p:txBody>
      </p:sp>
      <p:pic>
        <p:nvPicPr>
          <p:cNvPr id="7" name="Picture 8" descr="http://www.cofintec.com/img/chulo.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66057" y="3849017"/>
            <a:ext cx="636789" cy="678180"/>
          </a:xfrm>
          <a:prstGeom prst="rect">
            <a:avLst/>
          </a:prstGeom>
          <a:noFill/>
        </p:spPr>
      </p:pic>
      <p:graphicFrame>
        <p:nvGraphicFramePr>
          <p:cNvPr id="6" name="5 Tabla"/>
          <p:cNvGraphicFramePr>
            <a:graphicFrameLocks noGrp="1"/>
          </p:cNvGraphicFramePr>
          <p:nvPr/>
        </p:nvGraphicFramePr>
        <p:xfrm>
          <a:off x="1050460" y="1982603"/>
          <a:ext cx="6452307" cy="1866414"/>
        </p:xfrm>
        <a:graphic>
          <a:graphicData uri="http://schemas.openxmlformats.org/drawingml/2006/table">
            <a:tbl>
              <a:tblPr>
                <a:tableStyleId>{0505E3EF-67EA-436B-97B2-0124C06EBD24}</a:tableStyleId>
              </a:tblPr>
              <a:tblGrid>
                <a:gridCol w="2669571"/>
                <a:gridCol w="1805396"/>
                <a:gridCol w="1977340"/>
              </a:tblGrid>
              <a:tr h="736820">
                <a:tc>
                  <a:txBody>
                    <a:bodyPr/>
                    <a:lstStyle/>
                    <a:p>
                      <a:pPr algn="ctr">
                        <a:lnSpc>
                          <a:spcPct val="115000"/>
                        </a:lnSpc>
                        <a:spcAft>
                          <a:spcPts val="1000"/>
                        </a:spcAft>
                      </a:pPr>
                      <a:r>
                        <a:rPr lang="es-CO" sz="2000" b="1" dirty="0" smtClean="0">
                          <a:solidFill>
                            <a:srgbClr val="002060"/>
                          </a:solidFill>
                        </a:rPr>
                        <a:t>Reporte</a:t>
                      </a:r>
                      <a:endParaRPr lang="es-CO" sz="2000" b="1" dirty="0">
                        <a:solidFill>
                          <a:srgbClr val="002060"/>
                        </a:solidFill>
                        <a:latin typeface="+mn-lt"/>
                        <a:ea typeface="Calibri"/>
                        <a:cs typeface="Times New Roman"/>
                      </a:endParaRPr>
                    </a:p>
                  </a:txBody>
                  <a:tcPr marL="68580" marR="68580" marT="9525" marB="0" anchor="ctr"/>
                </a:tc>
                <a:tc>
                  <a:txBody>
                    <a:bodyPr/>
                    <a:lstStyle/>
                    <a:p>
                      <a:pPr algn="ctr">
                        <a:lnSpc>
                          <a:spcPct val="115000"/>
                        </a:lnSpc>
                        <a:spcAft>
                          <a:spcPts val="1000"/>
                        </a:spcAft>
                      </a:pPr>
                      <a:r>
                        <a:rPr lang="es-CO" sz="2000" b="1" baseline="0" dirty="0" smtClean="0">
                          <a:solidFill>
                            <a:srgbClr val="002060"/>
                          </a:solidFill>
                        </a:rPr>
                        <a:t>Medio de transmisión</a:t>
                      </a:r>
                      <a:endParaRPr lang="es-CO" sz="2000" b="1" dirty="0">
                        <a:solidFill>
                          <a:srgbClr val="002060"/>
                        </a:solidFill>
                        <a:latin typeface="+mn-lt"/>
                        <a:ea typeface="Calibri"/>
                        <a:cs typeface="Times New Roman"/>
                      </a:endParaRPr>
                    </a:p>
                  </a:txBody>
                  <a:tcPr marL="68580" marR="68580" marT="9525" marB="0" anchor="ctr"/>
                </a:tc>
                <a:tc>
                  <a:txBody>
                    <a:bodyPr/>
                    <a:lstStyle/>
                    <a:p>
                      <a:pPr algn="ctr">
                        <a:lnSpc>
                          <a:spcPct val="115000"/>
                        </a:lnSpc>
                        <a:spcAft>
                          <a:spcPts val="1000"/>
                        </a:spcAft>
                      </a:pPr>
                      <a:r>
                        <a:rPr lang="es-CO" sz="2000" b="1" dirty="0">
                          <a:solidFill>
                            <a:srgbClr val="002060"/>
                          </a:solidFill>
                        </a:rPr>
                        <a:t>Fecha de reporte </a:t>
                      </a:r>
                      <a:endParaRPr lang="es-CO" sz="2000" b="1" dirty="0">
                        <a:solidFill>
                          <a:srgbClr val="002060"/>
                        </a:solidFill>
                        <a:latin typeface="+mn-lt"/>
                        <a:ea typeface="Calibri"/>
                        <a:cs typeface="Times New Roman"/>
                      </a:endParaRPr>
                    </a:p>
                  </a:txBody>
                  <a:tcPr marL="68580" marR="68580" marT="9525" marB="0" anchor="ctr"/>
                </a:tc>
              </a:tr>
              <a:tr h="591463">
                <a:tc>
                  <a:txBody>
                    <a:bodyPr/>
                    <a:lstStyle/>
                    <a:p>
                      <a:pPr algn="ctr">
                        <a:lnSpc>
                          <a:spcPct val="115000"/>
                        </a:lnSpc>
                        <a:spcAft>
                          <a:spcPts val="0"/>
                        </a:spcAft>
                      </a:pPr>
                      <a:r>
                        <a:rPr lang="es-CO" sz="1600" kern="1200" dirty="0" smtClean="0"/>
                        <a:t>Gestión Contractual </a:t>
                      </a:r>
                    </a:p>
                    <a:p>
                      <a:pPr algn="ctr">
                        <a:lnSpc>
                          <a:spcPct val="115000"/>
                        </a:lnSpc>
                        <a:spcAft>
                          <a:spcPts val="1000"/>
                        </a:spcAft>
                      </a:pPr>
                      <a:r>
                        <a:rPr lang="es-CO" sz="1600" kern="1200" dirty="0" smtClean="0"/>
                        <a:t>(3</a:t>
                      </a:r>
                      <a:r>
                        <a:rPr lang="es-CO" sz="1600" kern="1200" baseline="0" dirty="0" smtClean="0"/>
                        <a:t> </a:t>
                      </a:r>
                      <a:r>
                        <a:rPr lang="es-CO" sz="1600" kern="1200" dirty="0" smtClean="0"/>
                        <a:t>Trimestre</a:t>
                      </a:r>
                      <a:r>
                        <a:rPr lang="es-CO" sz="1600" kern="1200" baseline="0" dirty="0" smtClean="0"/>
                        <a:t> 2017)</a:t>
                      </a:r>
                      <a:endParaRPr lang="es-CO" sz="1600" kern="1200" dirty="0">
                        <a:solidFill>
                          <a:schemeClr val="bg1"/>
                        </a:solidFill>
                        <a:latin typeface="+mn-lt"/>
                        <a:ea typeface="Calibri"/>
                        <a:cs typeface="Times New Roman"/>
                      </a:endParaRPr>
                    </a:p>
                  </a:txBody>
                  <a:tcPr marL="68580" marR="68580" marT="9525" marB="0" anchor="ctr"/>
                </a:tc>
                <a:tc>
                  <a:txBody>
                    <a:bodyPr/>
                    <a:lstStyle/>
                    <a:p>
                      <a:pPr algn="ctr">
                        <a:lnSpc>
                          <a:spcPct val="115000"/>
                        </a:lnSpc>
                        <a:spcAft>
                          <a:spcPts val="1000"/>
                        </a:spcAft>
                      </a:pPr>
                      <a:r>
                        <a:rPr lang="es-CO" sz="1600" kern="1200" dirty="0" smtClean="0"/>
                        <a:t>SIRECI Contraloría</a:t>
                      </a:r>
                      <a:endParaRPr lang="es-CO" sz="1600" kern="1200" dirty="0">
                        <a:solidFill>
                          <a:schemeClr val="bg1"/>
                        </a:solidFill>
                        <a:latin typeface="+mn-lt"/>
                        <a:ea typeface="Calibri"/>
                        <a:cs typeface="Times New Roman"/>
                      </a:endParaRPr>
                    </a:p>
                  </a:txBody>
                  <a:tcPr marL="68580" marR="68580" marT="9525" marB="0" anchor="ctr"/>
                </a:tc>
                <a:tc>
                  <a:txBody>
                    <a:bodyPr/>
                    <a:lstStyle/>
                    <a:p>
                      <a:pPr marL="0" marR="0" indent="0" algn="ctr" defTabSz="914400" rtl="0" eaLnBrk="1" fontAlgn="auto" latinLnBrk="0" hangingPunct="1">
                        <a:lnSpc>
                          <a:spcPct val="100000"/>
                        </a:lnSpc>
                        <a:spcBef>
                          <a:spcPts val="0"/>
                        </a:spcBef>
                        <a:spcAft>
                          <a:spcPts val="1000"/>
                        </a:spcAft>
                        <a:buClrTx/>
                        <a:buSzTx/>
                        <a:buFontTx/>
                        <a:buNone/>
                        <a:tabLst/>
                        <a:defRPr/>
                      </a:pPr>
                      <a:r>
                        <a:rPr lang="es-CO" sz="1600" kern="1200" dirty="0" smtClean="0"/>
                        <a:t>24/10/2017</a:t>
                      </a:r>
                      <a:endParaRPr lang="es-CO" sz="1600" kern="1200" dirty="0" smtClean="0">
                        <a:solidFill>
                          <a:schemeClr val="bg1"/>
                        </a:solidFill>
                        <a:latin typeface="+mn-lt"/>
                        <a:ea typeface="Calibri"/>
                        <a:cs typeface="Times New Roman"/>
                      </a:endParaRPr>
                    </a:p>
                  </a:txBody>
                  <a:tcPr marL="68580" marR="68580" marT="9525" marB="0" anchor="ctr"/>
                </a:tc>
              </a:tr>
              <a:tr h="538131">
                <a:tc>
                  <a:txBody>
                    <a:bodyPr/>
                    <a:lstStyle/>
                    <a:p>
                      <a:pPr algn="ctr">
                        <a:lnSpc>
                          <a:spcPct val="100000"/>
                        </a:lnSpc>
                        <a:spcAft>
                          <a:spcPts val="0"/>
                        </a:spcAft>
                      </a:pPr>
                      <a:r>
                        <a:rPr lang="es-CO" sz="1600" kern="1200" dirty="0" smtClean="0"/>
                        <a:t>Rendición Presupuestal</a:t>
                      </a:r>
                    </a:p>
                    <a:p>
                      <a:pPr algn="ctr">
                        <a:lnSpc>
                          <a:spcPct val="100000"/>
                        </a:lnSpc>
                        <a:spcAft>
                          <a:spcPts val="0"/>
                        </a:spcAft>
                      </a:pPr>
                      <a:r>
                        <a:rPr lang="es-CO" sz="1600" kern="1200" dirty="0" smtClean="0"/>
                        <a:t>(3Trimestre-2017)</a:t>
                      </a:r>
                      <a:endParaRPr lang="es-CO" sz="1600" dirty="0">
                        <a:solidFill>
                          <a:schemeClr val="bg1"/>
                        </a:solidFill>
                        <a:latin typeface="+mn-lt"/>
                        <a:ea typeface="Calibri"/>
                        <a:cs typeface="Times New Roman"/>
                      </a:endParaRPr>
                    </a:p>
                  </a:txBody>
                  <a:tcPr marL="68580" marR="68580" marT="9525" marB="0" anchor="ctr"/>
                </a:tc>
                <a:tc>
                  <a:txBody>
                    <a:bodyPr/>
                    <a:lstStyle/>
                    <a:p>
                      <a:pPr algn="ctr">
                        <a:lnSpc>
                          <a:spcPct val="115000"/>
                        </a:lnSpc>
                        <a:spcAft>
                          <a:spcPts val="1000"/>
                        </a:spcAft>
                      </a:pPr>
                      <a:r>
                        <a:rPr lang="es-CO" sz="1600" dirty="0" smtClean="0"/>
                        <a:t>CHIP Contaduría</a:t>
                      </a:r>
                      <a:endParaRPr lang="es-CO" sz="1600" dirty="0">
                        <a:solidFill>
                          <a:schemeClr val="bg1"/>
                        </a:solidFill>
                        <a:latin typeface="+mn-lt"/>
                        <a:ea typeface="Calibri"/>
                        <a:cs typeface="Times New Roman"/>
                      </a:endParaRPr>
                    </a:p>
                  </a:txBody>
                  <a:tcPr marL="68580" marR="68580" marT="9525" marB="0" anchor="ctr"/>
                </a:tc>
                <a:tc>
                  <a:txBody>
                    <a:bodyPr/>
                    <a:lstStyle/>
                    <a:p>
                      <a:pPr algn="ctr">
                        <a:lnSpc>
                          <a:spcPct val="100000"/>
                        </a:lnSpc>
                        <a:spcAft>
                          <a:spcPts val="1000"/>
                        </a:spcAft>
                      </a:pPr>
                      <a:r>
                        <a:rPr lang="es-CO" sz="1600" dirty="0" smtClean="0"/>
                        <a:t>13/10/2017</a:t>
                      </a:r>
                      <a:endParaRPr lang="es-CO" sz="1600" dirty="0">
                        <a:solidFill>
                          <a:schemeClr val="bg1"/>
                        </a:solidFill>
                        <a:latin typeface="+mn-lt"/>
                        <a:ea typeface="Calibri"/>
                        <a:cs typeface="Times New Roman"/>
                      </a:endParaRPr>
                    </a:p>
                  </a:txBody>
                  <a:tcPr marL="68580" marR="68580" marT="9525" marB="0" anchor="ctr"/>
                </a:tc>
              </a:tr>
            </a:tbl>
          </a:graphicData>
        </a:graphic>
      </p:graphicFrame>
    </p:spTree>
    <p:extLst>
      <p:ext uri="{BB962C8B-B14F-4D97-AF65-F5344CB8AC3E}">
        <p14:creationId xmlns="" xmlns:p14="http://schemas.microsoft.com/office/powerpoint/2010/main" val="13204150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3935" y="1305626"/>
            <a:ext cx="7781756" cy="2218809"/>
          </a:xfrm>
        </p:spPr>
        <p:txBody>
          <a:bodyPr/>
          <a:lstStyle/>
          <a:p>
            <a:r>
              <a:rPr lang="es-CO" sz="3600" b="1" dirty="0" smtClean="0"/>
              <a:t>3.	Aprobación Acta 74</a:t>
            </a:r>
            <a:endParaRPr lang="es-CO" sz="3600" b="1"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cstate="print"/>
          <a:srcRect/>
          <a:stretch>
            <a:fillRect/>
          </a:stretch>
        </p:blipFill>
        <p:spPr bwMode="auto">
          <a:xfrm>
            <a:off x="563526" y="1038687"/>
            <a:ext cx="7789899" cy="3693111"/>
          </a:xfrm>
          <a:prstGeom prst="rect">
            <a:avLst/>
          </a:prstGeom>
          <a:noFill/>
          <a:ln w="9525">
            <a:noFill/>
            <a:miter lim="800000"/>
            <a:headEnd/>
            <a:tailEnd/>
          </a:ln>
        </p:spPr>
      </p:pic>
      <p:sp>
        <p:nvSpPr>
          <p:cNvPr id="4" name="Title 11"/>
          <p:cNvSpPr>
            <a:spLocks noGrp="1"/>
          </p:cNvSpPr>
          <p:nvPr>
            <p:ph type="title"/>
          </p:nvPr>
        </p:nvSpPr>
        <p:spPr>
          <a:xfrm>
            <a:off x="372139" y="312938"/>
            <a:ext cx="6952413" cy="578788"/>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r>
              <a:rPr lang="es-CO" sz="2700" b="1" dirty="0" smtClean="0">
                <a:solidFill>
                  <a:srgbClr val="00B050"/>
                </a:solidFill>
                <a:latin typeface="+mj-lt"/>
                <a:cs typeface="Calibri" panose="020F0502020204030204" pitchFamily="34" charset="0"/>
              </a:rPr>
              <a:t>b) Instrucciones </a:t>
            </a:r>
            <a:r>
              <a:rPr lang="es-CO" sz="2800" b="1" dirty="0" smtClean="0">
                <a:solidFill>
                  <a:srgbClr val="00B050"/>
                </a:solidFill>
                <a:cs typeface="Calibri" panose="020F0502020204030204" pitchFamily="34" charset="0"/>
              </a:rPr>
              <a:t>Superfinanciera</a:t>
            </a:r>
            <a:endParaRPr lang="es-CO" sz="2700" b="1" dirty="0" smtClean="0">
              <a:solidFill>
                <a:srgbClr val="00B050"/>
              </a:solidFill>
              <a:latin typeface="+mj-lt"/>
              <a:cs typeface="Calibri" panose="020F050202020403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cstate="print"/>
          <a:srcRect/>
          <a:stretch>
            <a:fillRect/>
          </a:stretch>
        </p:blipFill>
        <p:spPr bwMode="auto">
          <a:xfrm>
            <a:off x="804863" y="852256"/>
            <a:ext cx="7362593" cy="3853720"/>
          </a:xfrm>
          <a:prstGeom prst="rect">
            <a:avLst/>
          </a:prstGeom>
          <a:noFill/>
          <a:ln w="9525">
            <a:noFill/>
            <a:miter lim="800000"/>
            <a:headEnd/>
            <a:tailEnd/>
          </a:ln>
        </p:spPr>
      </p:pic>
      <p:sp>
        <p:nvSpPr>
          <p:cNvPr id="6" name="Title 11"/>
          <p:cNvSpPr>
            <a:spLocks noGrp="1"/>
          </p:cNvSpPr>
          <p:nvPr>
            <p:ph type="title"/>
          </p:nvPr>
        </p:nvSpPr>
        <p:spPr>
          <a:xfrm>
            <a:off x="372139" y="312938"/>
            <a:ext cx="6952413" cy="578788"/>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r>
              <a:rPr lang="es-CO" sz="2700" b="1" dirty="0" smtClean="0">
                <a:solidFill>
                  <a:srgbClr val="00B050"/>
                </a:solidFill>
                <a:latin typeface="+mj-lt"/>
                <a:cs typeface="Calibri" panose="020F0502020204030204" pitchFamily="34" charset="0"/>
              </a:rPr>
              <a:t>b) Oficios </a:t>
            </a:r>
            <a:r>
              <a:rPr lang="es-CO" sz="2800" b="1" dirty="0" smtClean="0">
                <a:solidFill>
                  <a:srgbClr val="00B050"/>
                </a:solidFill>
                <a:cs typeface="Calibri" panose="020F0502020204030204" pitchFamily="34" charset="0"/>
              </a:rPr>
              <a:t>Contraloría</a:t>
            </a:r>
            <a:endParaRPr lang="es-CO" sz="2700" b="1" dirty="0" smtClean="0">
              <a:solidFill>
                <a:srgbClr val="00B050"/>
              </a:solidFill>
              <a:latin typeface="+mj-lt"/>
              <a:cs typeface="Calibri" panose="020F050202020403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30544" y="181865"/>
            <a:ext cx="6774824" cy="442975"/>
          </a:xfrm>
          <a:prstGeom prst="rect">
            <a:avLst/>
          </a:prstGeom>
        </p:spPr>
        <p:txBody>
          <a:bodyPr vert="horz" lIns="0" tIns="0" rIns="0" bIns="0" rtlCol="0" anchor="ctr"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c) Monitoreo divulgación de Información en SIMEV </a:t>
            </a:r>
          </a:p>
        </p:txBody>
      </p:sp>
      <p:graphicFrame>
        <p:nvGraphicFramePr>
          <p:cNvPr id="12" name="11 Tabla"/>
          <p:cNvGraphicFramePr>
            <a:graphicFrameLocks noGrp="1"/>
          </p:cNvGraphicFramePr>
          <p:nvPr/>
        </p:nvGraphicFramePr>
        <p:xfrm>
          <a:off x="435935" y="1073888"/>
          <a:ext cx="8205146" cy="2958472"/>
        </p:xfrm>
        <a:graphic>
          <a:graphicData uri="http://schemas.openxmlformats.org/drawingml/2006/table">
            <a:tbl>
              <a:tblPr/>
              <a:tblGrid>
                <a:gridCol w="1931709"/>
                <a:gridCol w="6273437"/>
              </a:tblGrid>
              <a:tr h="115589">
                <a:tc>
                  <a:txBody>
                    <a:bodyPr/>
                    <a:lstStyle/>
                    <a:p>
                      <a:pPr algn="just">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just">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563671">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400" b="0" dirty="0" smtClean="0">
                          <a:solidFill>
                            <a:srgbClr val="002060"/>
                          </a:solidFill>
                          <a:latin typeface="+mj-lt"/>
                          <a:ea typeface="Times New Roman"/>
                          <a:cs typeface="Times New Roman"/>
                        </a:rPr>
                        <a:t>Responsable de la actualización de la información de la Bolsa en SIMEV.</a:t>
                      </a:r>
                      <a:r>
                        <a:rPr lang="es-CO" sz="1400" b="0" baseline="0" dirty="0" smtClean="0">
                          <a:solidFill>
                            <a:srgbClr val="002060"/>
                          </a:solidFill>
                          <a:latin typeface="+mj-lt"/>
                          <a:ea typeface="Times New Roman"/>
                          <a:cs typeface="Times New Roman"/>
                        </a:rPr>
                        <a:t> </a:t>
                      </a:r>
                    </a:p>
                    <a:p>
                      <a:pPr marL="0" marR="0" indent="0" algn="just" defTabSz="914400" rtl="0" eaLnBrk="1" fontAlgn="auto" latinLnBrk="0" hangingPunct="1">
                        <a:lnSpc>
                          <a:spcPct val="115000"/>
                        </a:lnSpc>
                        <a:spcBef>
                          <a:spcPts val="0"/>
                        </a:spcBef>
                        <a:spcAft>
                          <a:spcPts val="0"/>
                        </a:spcAft>
                        <a:buClrTx/>
                        <a:buSzTx/>
                        <a:buFontTx/>
                        <a:buNone/>
                        <a:tabLst/>
                        <a:defRPr/>
                      </a:pPr>
                      <a:endParaRPr lang="es-CO" sz="1400" b="0" baseline="0" dirty="0" smtClean="0">
                        <a:solidFill>
                          <a:srgbClr val="002060"/>
                        </a:solidFill>
                        <a:latin typeface="+mj-lt"/>
                        <a:ea typeface="Times New Roman"/>
                        <a:cs typeface="Times New Roman"/>
                      </a:endParaRPr>
                    </a:p>
                    <a:p>
                      <a:pPr marL="0" marR="0" indent="0" algn="just" defTabSz="914400" rtl="0" eaLnBrk="1" fontAlgn="auto" latinLnBrk="0" hangingPunct="1">
                        <a:lnSpc>
                          <a:spcPct val="115000"/>
                        </a:lnSpc>
                        <a:spcBef>
                          <a:spcPts val="0"/>
                        </a:spcBef>
                        <a:spcAft>
                          <a:spcPts val="0"/>
                        </a:spcAft>
                        <a:buClrTx/>
                        <a:buSzTx/>
                        <a:buFontTx/>
                        <a:buNone/>
                        <a:tabLst/>
                        <a:defRPr/>
                      </a:pPr>
                      <a:r>
                        <a:rPr lang="es-CO" sz="1400" b="0" baseline="0" dirty="0" smtClean="0">
                          <a:solidFill>
                            <a:srgbClr val="002060"/>
                          </a:solidFill>
                          <a:latin typeface="+mj-lt"/>
                          <a:ea typeface="Times New Roman"/>
                          <a:cs typeface="Times New Roman"/>
                        </a:rPr>
                        <a:t>Los </a:t>
                      </a:r>
                      <a:r>
                        <a:rPr lang="es-CO" sz="1400" b="0" dirty="0" smtClean="0">
                          <a:solidFill>
                            <a:srgbClr val="002060"/>
                          </a:solidFill>
                          <a:latin typeface="+mj-lt"/>
                          <a:ea typeface="Times New Roman"/>
                          <a:cs typeface="Times New Roman"/>
                        </a:rPr>
                        <a:t>temas que</a:t>
                      </a:r>
                      <a:r>
                        <a:rPr lang="es-CO" sz="1400" b="0" baseline="0" dirty="0" smtClean="0">
                          <a:solidFill>
                            <a:srgbClr val="002060"/>
                          </a:solidFill>
                          <a:latin typeface="+mj-lt"/>
                          <a:ea typeface="Times New Roman"/>
                          <a:cs typeface="Times New Roman"/>
                        </a:rPr>
                        <a:t> le </a:t>
                      </a:r>
                      <a:r>
                        <a:rPr lang="es-CO" sz="1400" b="0" dirty="0" smtClean="0">
                          <a:solidFill>
                            <a:srgbClr val="002060"/>
                          </a:solidFill>
                          <a:latin typeface="+mj-lt"/>
                          <a:ea typeface="Times New Roman"/>
                          <a:cs typeface="Times New Roman"/>
                        </a:rPr>
                        <a:t>corresponden a cada responsable.</a:t>
                      </a:r>
                      <a:r>
                        <a:rPr lang="es-CO" sz="1400" b="0" baseline="0" dirty="0" smtClean="0">
                          <a:solidFill>
                            <a:srgbClr val="002060"/>
                          </a:solidFill>
                          <a:latin typeface="+mj-lt"/>
                          <a:ea typeface="Times New Roman"/>
                          <a:cs typeface="Times New Roman"/>
                        </a:rPr>
                        <a:t> </a:t>
                      </a:r>
                      <a:endParaRPr lang="es-CO" sz="1400" b="0" dirty="0" smtClean="0">
                        <a:solidFill>
                          <a:srgbClr val="002060"/>
                        </a:solidFill>
                        <a:latin typeface="+mj-lt"/>
                        <a:ea typeface="Times New Roman"/>
                        <a:cs typeface="Times New Roman"/>
                      </a:endParaRPr>
                    </a:p>
                    <a:p>
                      <a:pPr marL="0" marR="0" indent="0" algn="just" defTabSz="914400" rtl="0" eaLnBrk="1" fontAlgn="auto" latinLnBrk="0" hangingPunct="1">
                        <a:lnSpc>
                          <a:spcPct val="115000"/>
                        </a:lnSpc>
                        <a:spcBef>
                          <a:spcPts val="0"/>
                        </a:spcBef>
                        <a:spcAft>
                          <a:spcPts val="0"/>
                        </a:spcAft>
                        <a:buClrTx/>
                        <a:buSzTx/>
                        <a:buFontTx/>
                        <a:buNone/>
                        <a:tabLst/>
                        <a:defRPr/>
                      </a:pPr>
                      <a:endParaRPr lang="es-CO" sz="1400" b="0" dirty="0" smtClean="0">
                        <a:solidFill>
                          <a:srgbClr val="002060"/>
                        </a:solidFill>
                        <a:latin typeface="+mj-lt"/>
                        <a:ea typeface="Times New Roman"/>
                        <a:cs typeface="Times New Roman"/>
                      </a:endParaRPr>
                    </a:p>
                    <a:p>
                      <a:pPr marL="0" marR="0" indent="0" algn="just" defTabSz="914400" rtl="0" eaLnBrk="1" fontAlgn="auto" latinLnBrk="0" hangingPunct="1">
                        <a:lnSpc>
                          <a:spcPct val="115000"/>
                        </a:lnSpc>
                        <a:spcBef>
                          <a:spcPts val="0"/>
                        </a:spcBef>
                        <a:spcAft>
                          <a:spcPts val="0"/>
                        </a:spcAft>
                        <a:buClrTx/>
                        <a:buSzTx/>
                        <a:buFontTx/>
                        <a:buNone/>
                        <a:tabLst/>
                        <a:defRPr/>
                      </a:pPr>
                      <a:r>
                        <a:rPr lang="es-CO" sz="1400" b="0" dirty="0" smtClean="0">
                          <a:solidFill>
                            <a:srgbClr val="002060"/>
                          </a:solidFill>
                          <a:latin typeface="+mj-lt"/>
                          <a:ea typeface="Times New Roman"/>
                          <a:cs typeface="Times New Roman"/>
                        </a:rPr>
                        <a:t>Documentos</a:t>
                      </a:r>
                      <a:r>
                        <a:rPr lang="es-CO" sz="1400" b="0" baseline="0" dirty="0" smtClean="0">
                          <a:solidFill>
                            <a:srgbClr val="002060"/>
                          </a:solidFill>
                          <a:latin typeface="+mj-lt"/>
                          <a:ea typeface="Times New Roman"/>
                          <a:cs typeface="Times New Roman"/>
                        </a:rPr>
                        <a:t> que soporten lo anterior. </a:t>
                      </a:r>
                      <a:endParaRPr lang="es-CO" sz="1400" b="0" dirty="0" smtClean="0">
                        <a:solidFill>
                          <a:srgbClr val="002060"/>
                        </a:solidFill>
                        <a:latin typeface="+mj-lt"/>
                        <a:ea typeface="Times New Roman"/>
                        <a:cs typeface="Times New Roman"/>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indent="-285750" algn="just">
                        <a:buAutoNum type="romanLcParenBoth"/>
                      </a:pPr>
                      <a:r>
                        <a:rPr lang="es-CO" sz="1200" dirty="0" smtClean="0">
                          <a:solidFill>
                            <a:srgbClr val="002060"/>
                          </a:solidFill>
                          <a:latin typeface="+mj-lt"/>
                        </a:rPr>
                        <a:t>El </a:t>
                      </a:r>
                      <a:r>
                        <a:rPr lang="es-CO" sz="1400" dirty="0" smtClean="0">
                          <a:solidFill>
                            <a:srgbClr val="002060"/>
                          </a:solidFill>
                          <a:latin typeface="+mj-lt"/>
                        </a:rPr>
                        <a:t>Representante designado como responsable de la información de la Bolsa en el RNAMV es la doctora Diana Patricia  Longas Gómez, Representante Legal Suplente de la Bolsa. </a:t>
                      </a:r>
                    </a:p>
                    <a:p>
                      <a:pPr marL="285750" indent="-20638" algn="just">
                        <a:buNone/>
                      </a:pPr>
                      <a:endParaRPr lang="es-CO" sz="1400" dirty="0" smtClean="0">
                        <a:solidFill>
                          <a:srgbClr val="002060"/>
                        </a:solidFill>
                        <a:latin typeface="+mj-lt"/>
                      </a:endParaRPr>
                    </a:p>
                    <a:p>
                      <a:pPr marL="285750" indent="-20638" algn="just">
                        <a:buNone/>
                      </a:pPr>
                      <a:r>
                        <a:rPr lang="es-CO" sz="1400" dirty="0" smtClean="0">
                          <a:solidFill>
                            <a:srgbClr val="002060"/>
                          </a:solidFill>
                          <a:latin typeface="+mj-lt"/>
                        </a:rPr>
                        <a:t>La presidencia designó a la Dra. Mónica Ma. Castilla Gómez  como Agente de Cumplimiento, encargada de las actividades de reporte de información relevante </a:t>
                      </a:r>
                    </a:p>
                    <a:p>
                      <a:pPr marL="285750" indent="-285750" algn="just">
                        <a:buNone/>
                      </a:pPr>
                      <a:endParaRPr lang="es-CO" sz="1400" dirty="0" smtClean="0">
                        <a:solidFill>
                          <a:srgbClr val="002060"/>
                        </a:solidFill>
                        <a:latin typeface="+mj-lt"/>
                      </a:endParaRPr>
                    </a:p>
                    <a:p>
                      <a:pPr marL="180975" indent="-180975" algn="just">
                        <a:buNone/>
                      </a:pPr>
                      <a:r>
                        <a:rPr lang="es-CO" sz="1400" dirty="0" smtClean="0">
                          <a:solidFill>
                            <a:srgbClr val="002060"/>
                          </a:solidFill>
                          <a:latin typeface="+mj-lt"/>
                        </a:rPr>
                        <a:t>(</a:t>
                      </a:r>
                      <a:r>
                        <a:rPr lang="es-CO" sz="1400" dirty="0" err="1" smtClean="0">
                          <a:solidFill>
                            <a:srgbClr val="002060"/>
                          </a:solidFill>
                          <a:latin typeface="+mj-lt"/>
                        </a:rPr>
                        <a:t>ii</a:t>
                      </a:r>
                      <a:r>
                        <a:rPr lang="es-CO" sz="1400" dirty="0" smtClean="0">
                          <a:solidFill>
                            <a:srgbClr val="002060"/>
                          </a:solidFill>
                          <a:latin typeface="+mj-lt"/>
                        </a:rPr>
                        <a:t>)</a:t>
                      </a:r>
                      <a:r>
                        <a:rPr lang="es-CO" sz="1400" baseline="0" dirty="0" smtClean="0">
                          <a:solidFill>
                            <a:srgbClr val="002060"/>
                          </a:solidFill>
                          <a:latin typeface="+mj-lt"/>
                        </a:rPr>
                        <a:t> </a:t>
                      </a:r>
                      <a:r>
                        <a:rPr lang="es-CO" sz="1400" dirty="0" smtClean="0">
                          <a:solidFill>
                            <a:srgbClr val="002060"/>
                          </a:solidFill>
                          <a:latin typeface="+mj-lt"/>
                        </a:rPr>
                        <a:t> El procedimiento para el tratamiento de la información relevante  se encuentra documentado en el " Manual de información relevante". </a:t>
                      </a:r>
                    </a:p>
                    <a:p>
                      <a:pPr marL="400050" indent="-400050" algn="just">
                        <a:buNone/>
                      </a:pPr>
                      <a:endParaRPr lang="es-CO" sz="1200" dirty="0" smtClean="0">
                        <a:solidFill>
                          <a:srgbClr val="002060"/>
                        </a:solidFill>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11 Tabla"/>
          <p:cNvGraphicFramePr>
            <a:graphicFrameLocks noGrp="1"/>
          </p:cNvGraphicFramePr>
          <p:nvPr/>
        </p:nvGraphicFramePr>
        <p:xfrm>
          <a:off x="484824" y="850605"/>
          <a:ext cx="8156256" cy="3519376"/>
        </p:xfrm>
        <a:graphic>
          <a:graphicData uri="http://schemas.openxmlformats.org/drawingml/2006/table">
            <a:tbl>
              <a:tblPr/>
              <a:tblGrid>
                <a:gridCol w="3276685"/>
                <a:gridCol w="4879571"/>
              </a:tblGrid>
              <a:tr h="258023">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326135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CO" sz="1400" b="0" dirty="0" smtClean="0">
                          <a:solidFill>
                            <a:srgbClr val="002060"/>
                          </a:solidFill>
                          <a:latin typeface="+mj-lt"/>
                          <a:ea typeface="Times New Roman"/>
                          <a:cs typeface="Times New Roman"/>
                        </a:rPr>
                        <a:t>Información</a:t>
                      </a:r>
                      <a:r>
                        <a:rPr lang="es-CO" sz="1400" b="0" baseline="0" dirty="0" smtClean="0">
                          <a:solidFill>
                            <a:srgbClr val="002060"/>
                          </a:solidFill>
                          <a:latin typeface="+mj-lt"/>
                          <a:ea typeface="Times New Roman"/>
                          <a:cs typeface="Times New Roman"/>
                        </a:rPr>
                        <a:t> de la Bolsa registrada en SIMEV</a:t>
                      </a:r>
                      <a:r>
                        <a:rPr lang="es-CO" sz="1100" b="0" baseline="0" dirty="0" smtClean="0">
                          <a:solidFill>
                            <a:srgbClr val="002060"/>
                          </a:solidFill>
                          <a:latin typeface="+mj-lt"/>
                          <a:ea typeface="Times New Roman"/>
                          <a:cs typeface="Times New Roman"/>
                        </a:rPr>
                        <a:t>(1)</a:t>
                      </a:r>
                      <a:endParaRPr lang="es-CO" sz="1400" b="0" baseline="0" dirty="0" smtClean="0">
                        <a:solidFill>
                          <a:srgbClr val="002060"/>
                        </a:solidFill>
                        <a:latin typeface="+mj-lt"/>
                        <a:ea typeface="Times New Roman"/>
                        <a:cs typeface="Times New Roman"/>
                      </a:endParaRPr>
                    </a:p>
                    <a:p>
                      <a:pPr marL="0" marR="0" indent="0" algn="just" defTabSz="914400" rtl="0" eaLnBrk="1" fontAlgn="auto" latinLnBrk="0" hangingPunct="1">
                        <a:lnSpc>
                          <a:spcPct val="115000"/>
                        </a:lnSpc>
                        <a:spcBef>
                          <a:spcPts val="0"/>
                        </a:spcBef>
                        <a:spcAft>
                          <a:spcPts val="0"/>
                        </a:spcAft>
                        <a:buClrTx/>
                        <a:buSzTx/>
                        <a:buFontTx/>
                        <a:buNone/>
                        <a:tabLst/>
                        <a:defRPr/>
                      </a:pPr>
                      <a:endParaRPr lang="es-CO" sz="1400" b="0" baseline="0" dirty="0" smtClean="0">
                        <a:solidFill>
                          <a:srgbClr val="002060"/>
                        </a:solidFill>
                        <a:latin typeface="+mj-lt"/>
                        <a:ea typeface="Times New Roman"/>
                        <a:cs typeface="Times New Roman"/>
                      </a:endParaRPr>
                    </a:p>
                    <a:p>
                      <a:pPr marL="0" marR="0" indent="0" algn="just" defTabSz="914400" rtl="0" eaLnBrk="1" fontAlgn="auto" latinLnBrk="0" hangingPunct="1">
                        <a:lnSpc>
                          <a:spcPct val="115000"/>
                        </a:lnSpc>
                        <a:spcBef>
                          <a:spcPts val="0"/>
                        </a:spcBef>
                        <a:spcAft>
                          <a:spcPts val="0"/>
                        </a:spcAft>
                        <a:buClrTx/>
                        <a:buSzTx/>
                        <a:buFontTx/>
                        <a:buNone/>
                        <a:tabLst/>
                        <a:defRPr/>
                      </a:pPr>
                      <a:r>
                        <a:rPr lang="es-CO" sz="1400" b="0" dirty="0" smtClean="0">
                          <a:solidFill>
                            <a:srgbClr val="002060"/>
                          </a:solidFill>
                          <a:latin typeface="+mj-lt"/>
                          <a:ea typeface="Times New Roman"/>
                          <a:cs typeface="Times New Roman"/>
                        </a:rPr>
                        <a:t>Actualización</a:t>
                      </a:r>
                      <a:r>
                        <a:rPr lang="es-CO" sz="1400" b="0" baseline="0" dirty="0" smtClean="0">
                          <a:solidFill>
                            <a:srgbClr val="002060"/>
                          </a:solidFill>
                          <a:latin typeface="+mj-lt"/>
                          <a:ea typeface="Times New Roman"/>
                          <a:cs typeface="Times New Roman"/>
                        </a:rPr>
                        <a:t> de </a:t>
                      </a:r>
                      <a:r>
                        <a:rPr lang="es-CO" sz="1400" b="0" dirty="0" smtClean="0">
                          <a:solidFill>
                            <a:srgbClr val="002060"/>
                          </a:solidFill>
                          <a:latin typeface="+mj-lt"/>
                          <a:ea typeface="Times New Roman"/>
                          <a:cs typeface="Times New Roman"/>
                        </a:rPr>
                        <a:t>la siguiente información: </a:t>
                      </a:r>
                    </a:p>
                    <a:p>
                      <a:pPr marL="0" marR="0" indent="0" algn="just" defTabSz="914400" rtl="0" eaLnBrk="1" fontAlgn="auto" latinLnBrk="0" hangingPunct="1">
                        <a:lnSpc>
                          <a:spcPct val="115000"/>
                        </a:lnSpc>
                        <a:spcBef>
                          <a:spcPts val="0"/>
                        </a:spcBef>
                        <a:spcAft>
                          <a:spcPts val="0"/>
                        </a:spcAft>
                        <a:buClrTx/>
                        <a:buSzTx/>
                        <a:buFontTx/>
                        <a:buNone/>
                        <a:tabLst/>
                        <a:defRPr/>
                      </a:pPr>
                      <a:r>
                        <a:rPr lang="es-CO" sz="1400" b="0" dirty="0" smtClean="0">
                          <a:solidFill>
                            <a:srgbClr val="002060"/>
                          </a:solidFill>
                          <a:latin typeface="+mj-lt"/>
                          <a:ea typeface="Times New Roman"/>
                          <a:cs typeface="Times New Roman"/>
                        </a:rPr>
                        <a:t>(i) Elección</a:t>
                      </a:r>
                      <a:r>
                        <a:rPr lang="es-CO" sz="1400" b="0" baseline="0" dirty="0" smtClean="0">
                          <a:solidFill>
                            <a:srgbClr val="002060"/>
                          </a:solidFill>
                          <a:latin typeface="+mj-lt"/>
                          <a:ea typeface="Times New Roman"/>
                          <a:cs typeface="Times New Roman"/>
                        </a:rPr>
                        <a:t> </a:t>
                      </a:r>
                      <a:r>
                        <a:rPr lang="es-CO" sz="1400" b="0" dirty="0" smtClean="0">
                          <a:solidFill>
                            <a:srgbClr val="002060"/>
                          </a:solidFill>
                          <a:latin typeface="+mj-lt"/>
                          <a:ea typeface="Times New Roman"/>
                          <a:cs typeface="Times New Roman"/>
                        </a:rPr>
                        <a:t>miembros de la Junta Directiva elegidos en asamblea </a:t>
                      </a:r>
                    </a:p>
                    <a:p>
                      <a:pPr marL="0" marR="0" indent="0" algn="just" defTabSz="914400" rtl="0" eaLnBrk="1" fontAlgn="auto" latinLnBrk="0" hangingPunct="1">
                        <a:lnSpc>
                          <a:spcPct val="115000"/>
                        </a:lnSpc>
                        <a:spcBef>
                          <a:spcPts val="0"/>
                        </a:spcBef>
                        <a:spcAft>
                          <a:spcPts val="0"/>
                        </a:spcAft>
                        <a:buClrTx/>
                        <a:buSzTx/>
                        <a:buFontTx/>
                        <a:buNone/>
                        <a:tabLst/>
                        <a:defRPr/>
                      </a:pPr>
                      <a:r>
                        <a:rPr lang="es-CO" sz="1400" b="0" dirty="0" smtClean="0">
                          <a:solidFill>
                            <a:srgbClr val="002060"/>
                          </a:solidFill>
                          <a:latin typeface="+mj-lt"/>
                          <a:ea typeface="Times New Roman"/>
                          <a:cs typeface="Times New Roman"/>
                        </a:rPr>
                        <a:t>(</a:t>
                      </a:r>
                      <a:r>
                        <a:rPr lang="es-CO" sz="1400" b="0" dirty="0" err="1" smtClean="0">
                          <a:solidFill>
                            <a:srgbClr val="002060"/>
                          </a:solidFill>
                          <a:latin typeface="+mj-lt"/>
                          <a:ea typeface="Times New Roman"/>
                          <a:cs typeface="Times New Roman"/>
                        </a:rPr>
                        <a:t>ii</a:t>
                      </a:r>
                      <a:r>
                        <a:rPr lang="es-CO" sz="1400" b="0" dirty="0" smtClean="0">
                          <a:solidFill>
                            <a:srgbClr val="002060"/>
                          </a:solidFill>
                          <a:latin typeface="+mj-lt"/>
                          <a:ea typeface="Times New Roman"/>
                          <a:cs typeface="Times New Roman"/>
                        </a:rPr>
                        <a:t>) limitaciones que de acuerdo con los Estatutos Sociales tienen el Presidente de la Bolsa y sus suplentes</a:t>
                      </a:r>
                    </a:p>
                    <a:p>
                      <a:pPr marL="0" marR="0" indent="0" algn="just" defTabSz="914400" rtl="0" eaLnBrk="1" fontAlgn="auto" latinLnBrk="0" hangingPunct="1">
                        <a:lnSpc>
                          <a:spcPct val="115000"/>
                        </a:lnSpc>
                        <a:spcBef>
                          <a:spcPts val="0"/>
                        </a:spcBef>
                        <a:spcAft>
                          <a:spcPts val="0"/>
                        </a:spcAft>
                        <a:buClrTx/>
                        <a:buSzTx/>
                        <a:buFontTx/>
                        <a:buNone/>
                        <a:tabLst/>
                        <a:defRPr/>
                      </a:pPr>
                      <a:r>
                        <a:rPr lang="es-CO" sz="1400" b="0" dirty="0" smtClean="0">
                          <a:solidFill>
                            <a:srgbClr val="002060"/>
                          </a:solidFill>
                          <a:latin typeface="+mj-lt"/>
                          <a:ea typeface="Times New Roman"/>
                          <a:cs typeface="Times New Roman"/>
                        </a:rPr>
                        <a:t>(</a:t>
                      </a:r>
                      <a:r>
                        <a:rPr lang="es-CO" sz="1400" b="0" dirty="0" err="1" smtClean="0">
                          <a:solidFill>
                            <a:srgbClr val="002060"/>
                          </a:solidFill>
                          <a:latin typeface="+mj-lt"/>
                          <a:ea typeface="Times New Roman"/>
                          <a:cs typeface="Times New Roman"/>
                        </a:rPr>
                        <a:t>iii</a:t>
                      </a:r>
                      <a:r>
                        <a:rPr lang="es-CO" sz="1400" b="0" dirty="0" smtClean="0">
                          <a:solidFill>
                            <a:srgbClr val="002060"/>
                          </a:solidFill>
                          <a:latin typeface="+mj-lt"/>
                          <a:ea typeface="Times New Roman"/>
                          <a:cs typeface="Times New Roman"/>
                        </a:rPr>
                        <a:t>) Otro</a:t>
                      </a:r>
                      <a:r>
                        <a:rPr lang="es-CO" sz="1400" b="0" baseline="0" dirty="0" smtClean="0">
                          <a:solidFill>
                            <a:srgbClr val="002060"/>
                          </a:solidFill>
                          <a:latin typeface="+mj-lt"/>
                          <a:ea typeface="Times New Roman"/>
                          <a:cs typeface="Times New Roman"/>
                        </a:rPr>
                        <a:t> tipo de información</a:t>
                      </a:r>
                      <a:endParaRPr lang="es-CO" sz="1400" b="0" dirty="0" smtClean="0">
                        <a:solidFill>
                          <a:srgbClr val="002060"/>
                        </a:solidFill>
                        <a:latin typeface="+mj-lt"/>
                        <a:ea typeface="Times New Roman"/>
                        <a:cs typeface="Times New Roman"/>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None/>
                      </a:pPr>
                      <a:endParaRPr lang="es-CO" sz="1400" dirty="0" smtClean="0">
                        <a:solidFill>
                          <a:srgbClr val="002060"/>
                        </a:solidFill>
                        <a:latin typeface="+mj-lt"/>
                      </a:endParaRPr>
                    </a:p>
                    <a:p>
                      <a:pPr marL="0" indent="0">
                        <a:buNone/>
                      </a:pPr>
                      <a:r>
                        <a:rPr lang="es-CO" sz="1400" dirty="0" smtClean="0">
                          <a:solidFill>
                            <a:srgbClr val="002060"/>
                          </a:solidFill>
                          <a:latin typeface="+mj-lt"/>
                        </a:rPr>
                        <a:t>La Dirección Jurídica trabajará en la elaboración de un procedimiento </a:t>
                      </a:r>
                      <a:r>
                        <a:rPr lang="es-CO" sz="1400" baseline="0" dirty="0" smtClean="0">
                          <a:solidFill>
                            <a:srgbClr val="002060"/>
                          </a:solidFill>
                          <a:latin typeface="+mj-lt"/>
                        </a:rPr>
                        <a:t> </a:t>
                      </a:r>
                      <a:r>
                        <a:rPr lang="es-CO" sz="1400" dirty="0" smtClean="0">
                          <a:solidFill>
                            <a:srgbClr val="002060"/>
                          </a:solidFill>
                          <a:latin typeface="+mj-lt"/>
                        </a:rPr>
                        <a:t>para el trámite de posesión de representantes legal y miembros de la </a:t>
                      </a:r>
                      <a:r>
                        <a:rPr lang="es-CO" sz="1400" baseline="0" dirty="0" smtClean="0">
                          <a:solidFill>
                            <a:srgbClr val="002060"/>
                          </a:solidFill>
                          <a:latin typeface="+mj-lt"/>
                        </a:rPr>
                        <a:t> </a:t>
                      </a:r>
                      <a:r>
                        <a:rPr lang="es-CO" sz="1400" dirty="0" smtClean="0">
                          <a:solidFill>
                            <a:srgbClr val="002060"/>
                          </a:solidFill>
                          <a:latin typeface="+mj-lt"/>
                        </a:rPr>
                        <a:t>Junta Directiva</a:t>
                      </a:r>
                    </a:p>
                    <a:p>
                      <a:pPr marL="0" indent="0">
                        <a:buNone/>
                      </a:pPr>
                      <a:endParaRPr lang="es-CO" sz="1400" dirty="0" smtClean="0">
                        <a:solidFill>
                          <a:srgbClr val="002060"/>
                        </a:solidFill>
                        <a:latin typeface="+mj-lt"/>
                      </a:endParaRPr>
                    </a:p>
                    <a:p>
                      <a:pPr marL="0" indent="0">
                        <a:buNone/>
                      </a:pPr>
                      <a:endParaRPr lang="es-CO" sz="1400" dirty="0" smtClean="0">
                        <a:solidFill>
                          <a:srgbClr val="002060"/>
                        </a:solidFill>
                        <a:latin typeface="+mj-lt"/>
                      </a:endParaRPr>
                    </a:p>
                    <a:p>
                      <a:pPr marL="0" indent="0">
                        <a:buNone/>
                      </a:pPr>
                      <a:r>
                        <a:rPr lang="es-CO" sz="1400" dirty="0" smtClean="0">
                          <a:solidFill>
                            <a:srgbClr val="002060"/>
                          </a:solidFill>
                          <a:latin typeface="+mj-lt"/>
                        </a:rPr>
                        <a:t>Definir</a:t>
                      </a:r>
                      <a:r>
                        <a:rPr lang="es-CO" sz="1400" baseline="0" dirty="0" smtClean="0">
                          <a:solidFill>
                            <a:srgbClr val="002060"/>
                          </a:solidFill>
                          <a:latin typeface="+mj-lt"/>
                        </a:rPr>
                        <a:t> </a:t>
                      </a:r>
                      <a:r>
                        <a:rPr lang="es-CO" sz="1400" dirty="0" smtClean="0">
                          <a:solidFill>
                            <a:srgbClr val="002060"/>
                          </a:solidFill>
                          <a:latin typeface="+mj-lt"/>
                        </a:rPr>
                        <a:t> actividades y controles para que se </a:t>
                      </a:r>
                      <a:r>
                        <a:rPr lang="es-CO" sz="1400" baseline="0" dirty="0" smtClean="0">
                          <a:solidFill>
                            <a:srgbClr val="002060"/>
                          </a:solidFill>
                          <a:latin typeface="+mj-lt"/>
                        </a:rPr>
                        <a:t> </a:t>
                      </a:r>
                      <a:r>
                        <a:rPr lang="es-CO" sz="1400" dirty="0" smtClean="0">
                          <a:solidFill>
                            <a:srgbClr val="002060"/>
                          </a:solidFill>
                          <a:latin typeface="+mj-lt"/>
                        </a:rPr>
                        <a:t>la actualización del SIMEV se realice en los tiempos establecidos por la </a:t>
                      </a:r>
                    </a:p>
                    <a:p>
                      <a:pPr marL="0" indent="0">
                        <a:buNone/>
                      </a:pPr>
                      <a:r>
                        <a:rPr lang="es-CO" sz="1400" dirty="0" smtClean="0">
                          <a:solidFill>
                            <a:srgbClr val="002060"/>
                          </a:solidFill>
                          <a:latin typeface="+mj-lt"/>
                        </a:rPr>
                        <a:t>regulación.</a:t>
                      </a:r>
                    </a:p>
                    <a:p>
                      <a:pPr marL="400050" indent="-400050">
                        <a:buNone/>
                      </a:pPr>
                      <a:endParaRPr lang="es-CO" sz="1400" dirty="0" smtClean="0">
                        <a:solidFill>
                          <a:srgbClr val="002060"/>
                        </a:solidFill>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 Placeholder 30"/>
          <p:cNvSpPr txBox="1">
            <a:spLocks/>
          </p:cNvSpPr>
          <p:nvPr/>
        </p:nvSpPr>
        <p:spPr>
          <a:xfrm>
            <a:off x="530544" y="181865"/>
            <a:ext cx="6774824" cy="442975"/>
          </a:xfrm>
          <a:prstGeom prst="rect">
            <a:avLst/>
          </a:prstGeom>
        </p:spPr>
        <p:txBody>
          <a:bodyPr vert="horz" lIns="0" tIns="0" rIns="0" bIns="0" rtlCol="0" anchor="ctr"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c) Monitoreo divulgación de Información en SIMEV</a:t>
            </a:r>
          </a:p>
        </p:txBody>
      </p:sp>
      <p:sp>
        <p:nvSpPr>
          <p:cNvPr id="11" name="10 CuadroTexto"/>
          <p:cNvSpPr txBox="1"/>
          <p:nvPr/>
        </p:nvSpPr>
        <p:spPr>
          <a:xfrm>
            <a:off x="786809" y="4497572"/>
            <a:ext cx="5326912" cy="221599"/>
          </a:xfrm>
          <a:prstGeom prst="rect">
            <a:avLst/>
          </a:prstGeom>
          <a:noFill/>
        </p:spPr>
        <p:txBody>
          <a:bodyPr wrap="square" lIns="0" tIns="0" rIns="0" bIns="0" rtlCol="0">
            <a:spAutoFit/>
          </a:bodyPr>
          <a:lstStyle/>
          <a:p>
            <a:pPr>
              <a:lnSpc>
                <a:spcPct val="120000"/>
              </a:lnSpc>
            </a:pPr>
            <a:r>
              <a:rPr lang="es-CO" sz="1200" dirty="0" smtClean="0">
                <a:solidFill>
                  <a:schemeClr val="tx2"/>
                </a:solidFill>
              </a:rPr>
              <a:t>(1) SISTEMA DE INFORMACION DEL MERCADO DE VALORES  DE LA SFC</a:t>
            </a:r>
            <a:endParaRPr lang="es-CO" sz="1200" dirty="0">
              <a:solidFill>
                <a:schemeClr val="tx2"/>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14974" y="170121"/>
            <a:ext cx="6774824" cy="731177"/>
          </a:xfrm>
          <a:prstGeom prst="rect">
            <a:avLst/>
          </a:prstGeom>
        </p:spPr>
        <p:txBody>
          <a:bodyPr vert="horz" lIns="0" tIns="0" rIns="0" bIns="0" rtlCol="0" anchor="ctr"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2400" b="1" dirty="0" smtClean="0">
                <a:solidFill>
                  <a:srgbClr val="00B050"/>
                </a:solidFill>
              </a:rPr>
              <a:t>c)  Monitoreo Página WEB - Posesión del revisor fiscal</a:t>
            </a:r>
          </a:p>
        </p:txBody>
      </p:sp>
      <p:graphicFrame>
        <p:nvGraphicFramePr>
          <p:cNvPr id="12" name="11 Tabla"/>
          <p:cNvGraphicFramePr>
            <a:graphicFrameLocks noGrp="1"/>
          </p:cNvGraphicFramePr>
          <p:nvPr/>
        </p:nvGraphicFramePr>
        <p:xfrm>
          <a:off x="484824" y="1597955"/>
          <a:ext cx="8156256" cy="2559234"/>
        </p:xfrm>
        <a:graphic>
          <a:graphicData uri="http://schemas.openxmlformats.org/drawingml/2006/table">
            <a:tbl>
              <a:tblPr/>
              <a:tblGrid>
                <a:gridCol w="2258376"/>
                <a:gridCol w="5897880"/>
              </a:tblGrid>
              <a:tr h="210031">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ASPECTO EVALUADO</a:t>
                      </a:r>
                      <a:endParaRPr lang="es-CO" sz="13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RESPUESTA DE LA VP/PLAN</a:t>
                      </a:r>
                      <a:r>
                        <a:rPr lang="es-CO" sz="1300" b="1" baseline="0" dirty="0" smtClean="0">
                          <a:solidFill>
                            <a:srgbClr val="FFFFFF"/>
                          </a:solidFill>
                          <a:latin typeface="+mj-lt"/>
                          <a:ea typeface="Times New Roman"/>
                          <a:cs typeface="Times New Roman"/>
                        </a:rPr>
                        <a:t> DGE ACCIÓN</a:t>
                      </a:r>
                      <a:endParaRPr lang="es-CO" sz="13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230681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600" b="1" dirty="0" smtClean="0">
                          <a:solidFill>
                            <a:srgbClr val="002060"/>
                          </a:solidFill>
                          <a:latin typeface="+mj-lt"/>
                          <a:ea typeface="Times New Roman"/>
                          <a:cs typeface="Times New Roman"/>
                        </a:rPr>
                        <a:t>Posesión</a:t>
                      </a:r>
                      <a:r>
                        <a:rPr lang="es-CO" sz="1600" b="1" baseline="0" dirty="0" smtClean="0">
                          <a:solidFill>
                            <a:srgbClr val="002060"/>
                          </a:solidFill>
                          <a:latin typeface="+mj-lt"/>
                          <a:ea typeface="Times New Roman"/>
                          <a:cs typeface="Times New Roman"/>
                        </a:rPr>
                        <a:t> del revisor fiscal suplente</a:t>
                      </a:r>
                      <a:endParaRPr lang="es-CO" sz="1600" b="1" dirty="0" smtClean="0">
                        <a:solidFill>
                          <a:srgbClr val="002060"/>
                        </a:solidFill>
                        <a:latin typeface="+mj-lt"/>
                        <a:ea typeface="Times New Roman"/>
                        <a:cs typeface="Times New Roman"/>
                      </a:endParaRP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None/>
                      </a:pPr>
                      <a:r>
                        <a:rPr lang="es-CO" sz="1600" dirty="0" smtClean="0">
                          <a:solidFill>
                            <a:srgbClr val="002060"/>
                          </a:solidFill>
                          <a:latin typeface="+mj-lt"/>
                        </a:rPr>
                        <a:t>La Revisoría Fiscal envió documentos  de la Señora Gina</a:t>
                      </a:r>
                      <a:r>
                        <a:rPr lang="es-CO" sz="1600" baseline="0" dirty="0" smtClean="0">
                          <a:solidFill>
                            <a:srgbClr val="002060"/>
                          </a:solidFill>
                          <a:latin typeface="+mj-lt"/>
                        </a:rPr>
                        <a:t> Carolina Rodríguez Martínez </a:t>
                      </a:r>
                      <a:r>
                        <a:rPr lang="es-CO" sz="1600" dirty="0" smtClean="0">
                          <a:solidFill>
                            <a:srgbClr val="002060"/>
                          </a:solidFill>
                          <a:latin typeface="+mj-lt"/>
                        </a:rPr>
                        <a:t>como revisora fiscal suplente,</a:t>
                      </a:r>
                      <a:r>
                        <a:rPr lang="es-CO" sz="1600" baseline="0" dirty="0" smtClean="0">
                          <a:solidFill>
                            <a:srgbClr val="002060"/>
                          </a:solidFill>
                          <a:latin typeface="+mj-lt"/>
                        </a:rPr>
                        <a:t> que fueron rechazados por la Superfinanciera, la cual devolvió el trámite de posesión en dos oportunidad (31 de julio de 2017  y nuevamente el 8 de agosto) por errores en las certificaciones laborales</a:t>
                      </a:r>
                    </a:p>
                    <a:p>
                      <a:pPr marL="0" indent="0">
                        <a:buNone/>
                      </a:pPr>
                      <a:r>
                        <a:rPr lang="es-CO" sz="1600" baseline="0" dirty="0" smtClean="0">
                          <a:solidFill>
                            <a:srgbClr val="002060"/>
                          </a:solidFill>
                          <a:latin typeface="+mj-lt"/>
                        </a:rPr>
                        <a:t>Se encuentra nuevamente en evaluación de la SFC desde 9 de agosto</a:t>
                      </a:r>
                      <a:endParaRPr lang="es-CO" sz="1600" dirty="0" smtClean="0">
                        <a:solidFill>
                          <a:srgbClr val="002060"/>
                        </a:solidFill>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11 Tabla"/>
          <p:cNvGraphicFramePr>
            <a:graphicFrameLocks noGrp="1"/>
          </p:cNvGraphicFramePr>
          <p:nvPr/>
        </p:nvGraphicFramePr>
        <p:xfrm>
          <a:off x="484824" y="1041991"/>
          <a:ext cx="8156256" cy="3701461"/>
        </p:xfrm>
        <a:graphic>
          <a:graphicData uri="http://schemas.openxmlformats.org/drawingml/2006/table">
            <a:tbl>
              <a:tblPr/>
              <a:tblGrid>
                <a:gridCol w="3276685"/>
                <a:gridCol w="4879571"/>
              </a:tblGrid>
              <a:tr h="264841">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296411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CO" sz="1300" b="0" dirty="0" smtClean="0">
                          <a:solidFill>
                            <a:srgbClr val="002060"/>
                          </a:solidFill>
                          <a:latin typeface="+mj-lt"/>
                          <a:ea typeface="Times New Roman"/>
                          <a:cs typeface="Times New Roman"/>
                        </a:rPr>
                        <a:t>Responsables de la actualización de la información de la Bolsa en la página web de la Bolsa . </a:t>
                      </a:r>
                    </a:p>
                    <a:p>
                      <a:pPr marL="0" marR="0" indent="0" algn="l" defTabSz="914400" rtl="0" eaLnBrk="1" fontAlgn="auto" latinLnBrk="0" hangingPunct="1">
                        <a:lnSpc>
                          <a:spcPct val="115000"/>
                        </a:lnSpc>
                        <a:spcBef>
                          <a:spcPts val="0"/>
                        </a:spcBef>
                        <a:spcAft>
                          <a:spcPts val="0"/>
                        </a:spcAft>
                        <a:buClrTx/>
                        <a:buSzTx/>
                        <a:buFontTx/>
                        <a:buNone/>
                        <a:tabLst/>
                        <a:defRPr/>
                      </a:pPr>
                      <a:endParaRPr lang="es-CO" sz="1300" b="0" dirty="0" smtClean="0">
                        <a:solidFill>
                          <a:srgbClr val="002060"/>
                        </a:solidFill>
                        <a:latin typeface="+mj-lt"/>
                        <a:ea typeface="Times New Roman"/>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s-CO" sz="1300" b="0" dirty="0" smtClean="0">
                          <a:solidFill>
                            <a:srgbClr val="002060"/>
                          </a:solidFill>
                          <a:latin typeface="+mj-lt"/>
                          <a:ea typeface="Times New Roman"/>
                          <a:cs typeface="Times New Roman"/>
                        </a:rPr>
                        <a:t>Procedimiento  para reportar la</a:t>
                      </a:r>
                      <a:r>
                        <a:rPr lang="es-CO" sz="1300" b="0" baseline="0" dirty="0" smtClean="0">
                          <a:solidFill>
                            <a:srgbClr val="002060"/>
                          </a:solidFill>
                          <a:latin typeface="+mj-lt"/>
                          <a:ea typeface="Times New Roman"/>
                          <a:cs typeface="Times New Roman"/>
                        </a:rPr>
                        <a:t> información en la página web de la Bolsa, en donde se observen los responsables de cada uno de los temas, así como los medios para cargarla. </a:t>
                      </a:r>
                    </a:p>
                    <a:p>
                      <a:pPr marL="0" marR="0" indent="0" algn="l" defTabSz="914400" rtl="0" eaLnBrk="1" fontAlgn="auto" latinLnBrk="0" hangingPunct="1">
                        <a:lnSpc>
                          <a:spcPct val="115000"/>
                        </a:lnSpc>
                        <a:spcBef>
                          <a:spcPts val="0"/>
                        </a:spcBef>
                        <a:spcAft>
                          <a:spcPts val="0"/>
                        </a:spcAft>
                        <a:buClrTx/>
                        <a:buSzTx/>
                        <a:buFontTx/>
                        <a:buNone/>
                        <a:tabLst/>
                        <a:defRPr/>
                      </a:pPr>
                      <a:endParaRPr lang="es-CO" sz="1300" b="0" baseline="0" dirty="0" smtClean="0">
                        <a:solidFill>
                          <a:srgbClr val="002060"/>
                        </a:solidFill>
                        <a:latin typeface="+mj-lt"/>
                        <a:ea typeface="Times New Roman"/>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s-CO" sz="1300" b="0" baseline="0" dirty="0" smtClean="0">
                          <a:solidFill>
                            <a:srgbClr val="002060"/>
                          </a:solidFill>
                          <a:latin typeface="+mj-lt"/>
                          <a:ea typeface="Times New Roman"/>
                          <a:cs typeface="Times New Roman"/>
                        </a:rPr>
                        <a:t>Manual de comunicaciones Externas. </a:t>
                      </a:r>
                    </a:p>
                  </a:txBody>
                  <a:tcPr marL="25016" marR="25016" marT="12289" marB="1228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indent="-400050">
                        <a:buNone/>
                      </a:pPr>
                      <a:r>
                        <a:rPr lang="es-CO" sz="1300" dirty="0" smtClean="0">
                          <a:solidFill>
                            <a:srgbClr val="002060"/>
                          </a:solidFill>
                          <a:latin typeface="+mj-lt"/>
                        </a:rPr>
                        <a:t>El responsable de la gerencia y administración de la página Web de</a:t>
                      </a:r>
                    </a:p>
                    <a:p>
                      <a:pPr marL="400050" indent="-400050">
                        <a:buNone/>
                      </a:pPr>
                      <a:r>
                        <a:rPr lang="es-CO" sz="1300" dirty="0" smtClean="0">
                          <a:solidFill>
                            <a:srgbClr val="002060"/>
                          </a:solidFill>
                          <a:latin typeface="+mj-lt"/>
                        </a:rPr>
                        <a:t>la Bolsa es la Dirección de Comunicaciones.</a:t>
                      </a:r>
                    </a:p>
                    <a:p>
                      <a:pPr marL="400050" indent="-400050">
                        <a:buNone/>
                      </a:pPr>
                      <a:endParaRPr lang="es-CO" sz="1300" dirty="0" smtClean="0">
                        <a:solidFill>
                          <a:srgbClr val="002060"/>
                        </a:solidFill>
                        <a:latin typeface="+mj-lt"/>
                      </a:endParaRPr>
                    </a:p>
                    <a:p>
                      <a:pPr marL="400050" indent="-400050" algn="just">
                        <a:buNone/>
                      </a:pPr>
                      <a:r>
                        <a:rPr lang="es-CO" sz="1300" dirty="0" smtClean="0">
                          <a:solidFill>
                            <a:srgbClr val="002060"/>
                          </a:solidFill>
                          <a:latin typeface="+mj-lt"/>
                        </a:rPr>
                        <a:t>Instructivo de la página web, se realizará una vez se finalice la </a:t>
                      </a:r>
                    </a:p>
                    <a:p>
                      <a:pPr marL="400050" indent="-400050" algn="just">
                        <a:buNone/>
                      </a:pPr>
                      <a:r>
                        <a:rPr lang="es-CO" sz="1300" dirty="0" smtClean="0">
                          <a:solidFill>
                            <a:srgbClr val="002060"/>
                          </a:solidFill>
                          <a:latin typeface="+mj-lt"/>
                        </a:rPr>
                        <a:t>actualización de dicha página</a:t>
                      </a:r>
                      <a:r>
                        <a:rPr lang="es-CO" sz="1300" baseline="0" dirty="0" smtClean="0">
                          <a:solidFill>
                            <a:srgbClr val="002060"/>
                          </a:solidFill>
                          <a:latin typeface="+mj-lt"/>
                        </a:rPr>
                        <a:t> </a:t>
                      </a:r>
                    </a:p>
                    <a:p>
                      <a:pPr marL="400050" indent="-400050" algn="just">
                        <a:buNone/>
                      </a:pPr>
                      <a:r>
                        <a:rPr lang="es-CO" sz="1300" baseline="0" dirty="0" smtClean="0">
                          <a:solidFill>
                            <a:srgbClr val="002060"/>
                          </a:solidFill>
                          <a:latin typeface="+mj-lt"/>
                        </a:rPr>
                        <a:t>En  tardar en </a:t>
                      </a:r>
                      <a:r>
                        <a:rPr lang="es-CO" sz="1300" dirty="0" smtClean="0">
                          <a:solidFill>
                            <a:srgbClr val="002060"/>
                          </a:solidFill>
                          <a:latin typeface="+mj-lt"/>
                        </a:rPr>
                        <a:t>marzo de 2018 </a:t>
                      </a:r>
                    </a:p>
                    <a:p>
                      <a:pPr marL="400050" indent="-400050" algn="just">
                        <a:buNone/>
                      </a:pPr>
                      <a:r>
                        <a:rPr lang="es-CO" sz="1300" dirty="0" smtClean="0">
                          <a:solidFill>
                            <a:srgbClr val="002060"/>
                          </a:solidFill>
                          <a:latin typeface="+mj-lt"/>
                        </a:rPr>
                        <a:t>tener la página web publicada y con acceso a todos los públicos.</a:t>
                      </a:r>
                    </a:p>
                    <a:p>
                      <a:pPr marL="400050" indent="-400050" algn="just">
                        <a:buNone/>
                      </a:pPr>
                      <a:endParaRPr lang="es-CO" sz="1300" dirty="0" smtClean="0">
                        <a:solidFill>
                          <a:srgbClr val="002060"/>
                        </a:solidFill>
                        <a:latin typeface="+mj-lt"/>
                      </a:endParaRPr>
                    </a:p>
                    <a:p>
                      <a:pPr marL="400050" indent="-400050" algn="just">
                        <a:buNone/>
                      </a:pPr>
                      <a:r>
                        <a:rPr lang="es-CO" sz="1300" dirty="0" smtClean="0">
                          <a:solidFill>
                            <a:srgbClr val="002060"/>
                          </a:solidFill>
                          <a:latin typeface="+mj-lt"/>
                        </a:rPr>
                        <a:t>Actualmente</a:t>
                      </a:r>
                      <a:r>
                        <a:rPr lang="es-CO" sz="1300" baseline="0" dirty="0" smtClean="0">
                          <a:solidFill>
                            <a:srgbClr val="002060"/>
                          </a:solidFill>
                          <a:latin typeface="+mj-lt"/>
                        </a:rPr>
                        <a:t> se cuenta con </a:t>
                      </a:r>
                      <a:r>
                        <a:rPr lang="es-CO" sz="1300" dirty="0" smtClean="0">
                          <a:solidFill>
                            <a:srgbClr val="002060"/>
                          </a:solidFill>
                          <a:latin typeface="+mj-lt"/>
                        </a:rPr>
                        <a:t>borrador de mapa de control de la página</a:t>
                      </a:r>
                      <a:r>
                        <a:rPr lang="es-CO" sz="1300" baseline="0" dirty="0" smtClean="0">
                          <a:solidFill>
                            <a:srgbClr val="002060"/>
                          </a:solidFill>
                          <a:latin typeface="+mj-lt"/>
                        </a:rPr>
                        <a:t> </a:t>
                      </a:r>
                    </a:p>
                    <a:p>
                      <a:pPr marL="400050" indent="-400050" algn="just">
                        <a:buNone/>
                      </a:pPr>
                      <a:r>
                        <a:rPr lang="es-CO" sz="1300" dirty="0" smtClean="0">
                          <a:solidFill>
                            <a:srgbClr val="002060"/>
                          </a:solidFill>
                          <a:latin typeface="+mj-lt"/>
                        </a:rPr>
                        <a:t>Web de la Bolsa, en el que se identifican las personas responsables </a:t>
                      </a:r>
                    </a:p>
                    <a:p>
                      <a:pPr marL="400050" indent="-400050" algn="just">
                        <a:buNone/>
                      </a:pPr>
                      <a:r>
                        <a:rPr lang="es-CO" sz="1300" dirty="0" smtClean="0">
                          <a:solidFill>
                            <a:srgbClr val="002060"/>
                          </a:solidFill>
                          <a:latin typeface="+mj-lt"/>
                        </a:rPr>
                        <a:t>de cada área de la organización.</a:t>
                      </a:r>
                    </a:p>
                    <a:p>
                      <a:pPr marL="400050" indent="-400050">
                        <a:buNone/>
                      </a:pPr>
                      <a:endParaRPr lang="es-CO" sz="1300" dirty="0" smtClean="0">
                        <a:solidFill>
                          <a:srgbClr val="002060"/>
                        </a:solidFill>
                        <a:latin typeface="+mj-lt"/>
                      </a:endParaRPr>
                    </a:p>
                    <a:p>
                      <a:pPr marL="400050" indent="-400050">
                        <a:buNone/>
                      </a:pPr>
                      <a:r>
                        <a:rPr lang="es-CO" sz="1300" dirty="0" smtClean="0">
                          <a:solidFill>
                            <a:srgbClr val="002060"/>
                          </a:solidFill>
                          <a:latin typeface="+mj-lt"/>
                        </a:rPr>
                        <a:t> Actualización</a:t>
                      </a:r>
                      <a:r>
                        <a:rPr lang="es-CO" sz="1300" baseline="0" dirty="0" smtClean="0">
                          <a:solidFill>
                            <a:srgbClr val="002060"/>
                          </a:solidFill>
                          <a:latin typeface="+mj-lt"/>
                        </a:rPr>
                        <a:t> </a:t>
                      </a:r>
                      <a:r>
                        <a:rPr lang="es-CO" sz="1300" dirty="0" smtClean="0">
                          <a:solidFill>
                            <a:srgbClr val="002060"/>
                          </a:solidFill>
                          <a:latin typeface="+mj-lt"/>
                        </a:rPr>
                        <a:t>del El Manual de Comunicaciones Externas. </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 Placeholder 30"/>
          <p:cNvSpPr txBox="1">
            <a:spLocks/>
          </p:cNvSpPr>
          <p:nvPr/>
        </p:nvSpPr>
        <p:spPr>
          <a:xfrm>
            <a:off x="530544" y="181865"/>
            <a:ext cx="6774824" cy="442975"/>
          </a:xfrm>
          <a:prstGeom prst="rect">
            <a:avLst/>
          </a:prstGeom>
        </p:spPr>
        <p:txBody>
          <a:bodyPr vert="horz" lIns="0" tIns="0" rIns="0" bIns="0" rtlCol="0" anchor="ctr"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c) Seguimiento divulgación de Información en Página WEB</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600" b="1" dirty="0" smtClean="0"/>
              <a:t>8. </a:t>
            </a:r>
            <a:r>
              <a:rPr lang="es-CO" sz="3600" b="1" dirty="0" smtClean="0">
                <a:ea typeface="Calibri" pitchFamily="34" charset="0"/>
                <a:cs typeface="Arial" pitchFamily="34" charset="0"/>
              </a:rPr>
              <a:t>Informe de Procesos y Contratos </a:t>
            </a:r>
            <a:endParaRPr lang="es-CO" sz="3600" b="1"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Content Placeholder 13"/>
          <p:cNvSpPr txBox="1">
            <a:spLocks/>
          </p:cNvSpPr>
          <p:nvPr/>
        </p:nvSpPr>
        <p:spPr bwMode="auto">
          <a:xfrm>
            <a:off x="657225" y="1433513"/>
            <a:ext cx="7832725" cy="1216025"/>
          </a:xfrm>
          <a:prstGeom prst="rect">
            <a:avLst/>
          </a:prstGeom>
          <a:noFill/>
          <a:ln w="9525">
            <a:noFill/>
            <a:miter lim="800000"/>
            <a:headEnd/>
            <a:tailEnd/>
          </a:ln>
        </p:spPr>
        <p:txBody>
          <a:bodyPr/>
          <a:lstStyle/>
          <a:p>
            <a:pPr algn="ctr" fontAlgn="auto">
              <a:spcBef>
                <a:spcPts val="0"/>
              </a:spcBef>
              <a:spcAft>
                <a:spcPts val="600"/>
              </a:spcAft>
              <a:buFont typeface="Arial" pitchFamily="34" charset="0"/>
              <a:buChar char="​"/>
              <a:defRPr/>
            </a:pPr>
            <a:r>
              <a:rPr lang="es-CO" sz="3200" b="1" dirty="0" smtClean="0">
                <a:solidFill>
                  <a:schemeClr val="bg1"/>
                </a:solidFill>
                <a:latin typeface="+mj-lt"/>
                <a:cs typeface="+mn-cs"/>
              </a:rPr>
              <a:t>PROCESOS </a:t>
            </a:r>
            <a:r>
              <a:rPr lang="es-CO" sz="3200" b="1" dirty="0">
                <a:solidFill>
                  <a:schemeClr val="bg1"/>
                </a:solidFill>
                <a:latin typeface="+mj-lt"/>
                <a:cs typeface="+mn-cs"/>
              </a:rPr>
              <a:t>JUDICIALES</a:t>
            </a:r>
          </a:p>
          <a:p>
            <a:pPr algn="ctr" fontAlgn="auto">
              <a:spcBef>
                <a:spcPts val="0"/>
              </a:spcBef>
              <a:spcAft>
                <a:spcPts val="600"/>
              </a:spcAft>
              <a:buFont typeface="Arial" pitchFamily="34" charset="0"/>
              <a:buChar char="​"/>
              <a:defRPr/>
            </a:pPr>
            <a:r>
              <a:rPr lang="es-CO" sz="3200" b="1" dirty="0" smtClean="0">
                <a:solidFill>
                  <a:schemeClr val="bg1"/>
                </a:solidFill>
                <a:latin typeface="+mj-lt"/>
                <a:cs typeface="+mn-cs"/>
              </a:rPr>
              <a:t>CON CORTE AL 31 DE OCTUBRE DE 2017</a:t>
            </a:r>
            <a:endParaRPr lang="es-ES_tradnl" sz="2800" dirty="0">
              <a:solidFill>
                <a:schemeClr val="bg1"/>
              </a:solidFill>
              <a:latin typeface="+mj-lt"/>
              <a:cs typeface="+mn-cs"/>
            </a:endParaRPr>
          </a:p>
          <a:p>
            <a:pPr algn="ctr" fontAlgn="auto">
              <a:spcBef>
                <a:spcPts val="0"/>
              </a:spcBef>
              <a:spcAft>
                <a:spcPts val="1200"/>
              </a:spcAft>
              <a:buFont typeface="Arial" pitchFamily="34" charset="0"/>
              <a:buChar char="​"/>
              <a:defRPr/>
            </a:pPr>
            <a:endParaRPr lang="es-ES_tradnl" sz="1400" dirty="0">
              <a:solidFill>
                <a:schemeClr val="bg1"/>
              </a:solidFill>
              <a:latin typeface="+mj-lt"/>
              <a:cs typeface="+mn-cs"/>
            </a:endParaRPr>
          </a:p>
          <a:p>
            <a:pPr fontAlgn="auto">
              <a:spcBef>
                <a:spcPts val="0"/>
              </a:spcBef>
              <a:spcAft>
                <a:spcPts val="1200"/>
              </a:spcAft>
              <a:buFont typeface="Arial" pitchFamily="34" charset="0"/>
              <a:buChar char="​"/>
              <a:defRPr/>
            </a:pPr>
            <a:endParaRPr lang="es-ES_tradnl" sz="1400" dirty="0">
              <a:solidFill>
                <a:schemeClr val="bg1"/>
              </a:solidFill>
              <a:latin typeface="+mj-lt"/>
              <a:cs typeface="+mn-cs"/>
            </a:endParaRPr>
          </a:p>
          <a:p>
            <a:pPr fontAlgn="auto">
              <a:spcBef>
                <a:spcPts val="0"/>
              </a:spcBef>
              <a:spcAft>
                <a:spcPts val="1200"/>
              </a:spcAft>
              <a:buFont typeface="Arial" pitchFamily="34" charset="0"/>
              <a:buChar char="​"/>
              <a:defRPr/>
            </a:pPr>
            <a:endParaRPr lang="es-ES_tradnl" sz="1200" dirty="0">
              <a:solidFill>
                <a:schemeClr val="bg1"/>
              </a:solidFill>
              <a:latin typeface="+mj-lt"/>
              <a:cs typeface="+mn-cs"/>
            </a:endParaRPr>
          </a:p>
        </p:txBody>
      </p:sp>
    </p:spTree>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664" y="725024"/>
            <a:ext cx="1291922" cy="544830"/>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s-CO" sz="1600" dirty="0" smtClean="0">
                <a:solidFill>
                  <a:srgbClr val="2D5FC3"/>
                </a:solidFill>
                <a:latin typeface="Calibri" pitchFamily="34" charset="0"/>
              </a:rPr>
              <a:t>En calidad de </a:t>
            </a:r>
            <a:r>
              <a:rPr lang="es-CO" sz="1600" b="1" dirty="0" smtClean="0">
                <a:solidFill>
                  <a:srgbClr val="2D5FC3"/>
                </a:solidFill>
                <a:latin typeface="Calibri" pitchFamily="34" charset="0"/>
              </a:rPr>
              <a:t>demandante</a:t>
            </a:r>
            <a:endParaRPr lang="es-CO" sz="1600" b="1" dirty="0">
              <a:solidFill>
                <a:srgbClr val="2D5FC3"/>
              </a:solidFill>
              <a:latin typeface="Calibri" pitchFamily="34" charset="0"/>
            </a:endParaRPr>
          </a:p>
        </p:txBody>
      </p:sp>
      <p:sp>
        <p:nvSpPr>
          <p:cNvPr id="19" name="18 CuadroTexto"/>
          <p:cNvSpPr txBox="1"/>
          <p:nvPr/>
        </p:nvSpPr>
        <p:spPr>
          <a:xfrm>
            <a:off x="375193" y="1740631"/>
            <a:ext cx="1291922" cy="544830"/>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s-CO" sz="1600" b="1" dirty="0" smtClean="0">
                <a:solidFill>
                  <a:srgbClr val="2D5FC3"/>
                </a:solidFill>
                <a:latin typeface="Calibri" pitchFamily="34" charset="0"/>
              </a:rPr>
              <a:t>3 procesos judiciales</a:t>
            </a:r>
            <a:endParaRPr lang="es-CO" sz="1600" b="1" dirty="0">
              <a:solidFill>
                <a:srgbClr val="2D5FC3"/>
              </a:solidFill>
              <a:latin typeface="Calibri" pitchFamily="34" charset="0"/>
            </a:endParaRPr>
          </a:p>
        </p:txBody>
      </p:sp>
      <p:sp>
        <p:nvSpPr>
          <p:cNvPr id="21" name="20 Flecha arriba y abajo"/>
          <p:cNvSpPr/>
          <p:nvPr/>
        </p:nvSpPr>
        <p:spPr>
          <a:xfrm>
            <a:off x="922351" y="1269854"/>
            <a:ext cx="254441" cy="431022"/>
          </a:xfrm>
          <a:prstGeom prst="upDownArrow">
            <a:avLst/>
          </a:prstGeom>
          <a:noFill/>
          <a:ln>
            <a:solidFill>
              <a:srgbClr val="2D5FC3"/>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graphicFrame>
        <p:nvGraphicFramePr>
          <p:cNvPr id="20" name="19 Diagrama"/>
          <p:cNvGraphicFramePr/>
          <p:nvPr/>
        </p:nvGraphicFramePr>
        <p:xfrm>
          <a:off x="1659153" y="85779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23 Imagen" descr="ley.jpg"/>
          <p:cNvPicPr>
            <a:picLocks noChangeAspect="1"/>
          </p:cNvPicPr>
          <p:nvPr/>
        </p:nvPicPr>
        <p:blipFill>
          <a:blip r:embed="rId7" cstate="print"/>
          <a:stretch>
            <a:fillRect/>
          </a:stretch>
        </p:blipFill>
        <p:spPr>
          <a:xfrm>
            <a:off x="6838122" y="1778803"/>
            <a:ext cx="2305878" cy="1494209"/>
          </a:xfrm>
          <a:prstGeom prst="rect">
            <a:avLst/>
          </a:prstGeom>
          <a:ln>
            <a:noFill/>
          </a:ln>
          <a:effectLst>
            <a:outerShdw blurRad="292100" dist="139700" dir="2700000" algn="tl" rotWithShape="0">
              <a:srgbClr val="333333">
                <a:alpha val="65000"/>
              </a:srgbClr>
            </a:outerShdw>
          </a:effectLst>
        </p:spPr>
      </p:pic>
      <p:sp>
        <p:nvSpPr>
          <p:cNvPr id="26" name="Text Placeholder 16"/>
          <p:cNvSpPr>
            <a:spLocks noGrp="1"/>
          </p:cNvSpPr>
          <p:nvPr>
            <p:ph type="body" idx="28"/>
          </p:nvPr>
        </p:nvSpPr>
        <p:spPr>
          <a:xfrm>
            <a:off x="361949" y="191913"/>
            <a:ext cx="7286624" cy="285750"/>
          </a:xfrm>
        </p:spPr>
        <p:txBody>
          <a:bodyPr/>
          <a:lstStyle/>
          <a:p>
            <a:pPr fontAlgn="auto">
              <a:spcAft>
                <a:spcPts val="600"/>
              </a:spcAft>
              <a:buFont typeface="Arial" pitchFamily="34" charset="0"/>
              <a:buChar char="​"/>
              <a:defRPr/>
            </a:pPr>
            <a:r>
              <a:rPr lang="es-CO" sz="1600" b="1" dirty="0" smtClean="0">
                <a:solidFill>
                  <a:srgbClr val="2D5FC3"/>
                </a:solidFill>
                <a:latin typeface="Calibri" pitchFamily="34" charset="0"/>
              </a:rPr>
              <a:t>Informe - Procesos Judiciales con corte al 31 de octubre de 2017</a:t>
            </a:r>
            <a:endParaRPr lang="es-ES_tradnl" sz="1600" dirty="0">
              <a:solidFill>
                <a:srgbClr val="2D5FC3"/>
              </a:solidFill>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16"/>
          <p:cNvSpPr>
            <a:spLocks noGrp="1"/>
          </p:cNvSpPr>
          <p:nvPr>
            <p:ph type="body" idx="28"/>
          </p:nvPr>
        </p:nvSpPr>
        <p:spPr>
          <a:xfrm>
            <a:off x="361949" y="191913"/>
            <a:ext cx="7286624" cy="285750"/>
          </a:xfrm>
        </p:spPr>
        <p:txBody>
          <a:bodyPr/>
          <a:lstStyle/>
          <a:p>
            <a:pPr fontAlgn="auto">
              <a:spcAft>
                <a:spcPts val="600"/>
              </a:spcAft>
              <a:buFont typeface="Arial" pitchFamily="34" charset="0"/>
              <a:buChar char="​"/>
              <a:defRPr/>
            </a:pPr>
            <a:r>
              <a:rPr lang="es-CO" sz="1600" b="1" dirty="0" smtClean="0">
                <a:solidFill>
                  <a:srgbClr val="2D5FC3"/>
                </a:solidFill>
                <a:latin typeface="Calibri" pitchFamily="34" charset="0"/>
              </a:rPr>
              <a:t>Informe - Procesos Judiciales con corte al 31 de octubre de 2017</a:t>
            </a:r>
            <a:endParaRPr lang="es-ES_tradnl" sz="1600" dirty="0">
              <a:solidFill>
                <a:srgbClr val="2D5FC3"/>
              </a:solidFill>
              <a:latin typeface="Calibri" pitchFamily="34" charset="0"/>
            </a:endParaRPr>
          </a:p>
        </p:txBody>
      </p:sp>
      <p:sp>
        <p:nvSpPr>
          <p:cNvPr id="4" name="3 CuadroTexto"/>
          <p:cNvSpPr txBox="1"/>
          <p:nvPr/>
        </p:nvSpPr>
        <p:spPr>
          <a:xfrm>
            <a:off x="176418" y="697719"/>
            <a:ext cx="1291922" cy="544830"/>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s-CO" sz="1600" dirty="0" smtClean="0">
                <a:solidFill>
                  <a:srgbClr val="2D5FC3"/>
                </a:solidFill>
                <a:latin typeface="Calibri" pitchFamily="34" charset="0"/>
              </a:rPr>
              <a:t>En calidad de </a:t>
            </a:r>
            <a:r>
              <a:rPr lang="es-CO" sz="1600" b="1" dirty="0" smtClean="0">
                <a:solidFill>
                  <a:srgbClr val="2D5FC3"/>
                </a:solidFill>
                <a:latin typeface="Calibri" pitchFamily="34" charset="0"/>
              </a:rPr>
              <a:t>demandado</a:t>
            </a:r>
            <a:endParaRPr lang="es-CO" sz="1600" b="1" dirty="0">
              <a:solidFill>
                <a:srgbClr val="2D5FC3"/>
              </a:solidFill>
              <a:latin typeface="Calibri" pitchFamily="34" charset="0"/>
            </a:endParaRPr>
          </a:p>
        </p:txBody>
      </p:sp>
      <p:graphicFrame>
        <p:nvGraphicFramePr>
          <p:cNvPr id="6" name="5 Diagrama"/>
          <p:cNvGraphicFramePr/>
          <p:nvPr/>
        </p:nvGraphicFramePr>
        <p:xfrm>
          <a:off x="369900" y="906449"/>
          <a:ext cx="8130045" cy="3983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Cerrar llave"/>
          <p:cNvSpPr/>
          <p:nvPr/>
        </p:nvSpPr>
        <p:spPr>
          <a:xfrm>
            <a:off x="6138424" y="2234312"/>
            <a:ext cx="365760" cy="12722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ln w="19050">
                <a:solidFill>
                  <a:srgbClr val="002060"/>
                </a:solidFill>
              </a:ln>
            </a:endParaRPr>
          </a:p>
        </p:txBody>
      </p:sp>
      <p:sp>
        <p:nvSpPr>
          <p:cNvPr id="9" name="8 CuadroTexto"/>
          <p:cNvSpPr txBox="1"/>
          <p:nvPr/>
        </p:nvSpPr>
        <p:spPr>
          <a:xfrm>
            <a:off x="6575743" y="2257421"/>
            <a:ext cx="2321776" cy="1225868"/>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marL="228600" lvl="0" indent="-228600">
              <a:buAutoNum type="arabicPeriod"/>
            </a:pPr>
            <a:r>
              <a:rPr lang="es-CO" sz="1200" dirty="0" smtClean="0">
                <a:solidFill>
                  <a:srgbClr val="002060"/>
                </a:solidFill>
                <a:latin typeface="Calibri"/>
                <a:ea typeface="Times New Roman"/>
                <a:cs typeface="Times New Roman"/>
              </a:rPr>
              <a:t>Carlos Enrique Vargas Cabrera</a:t>
            </a:r>
          </a:p>
          <a:p>
            <a:pPr marL="228600" indent="-228600">
              <a:buFontTx/>
              <a:buAutoNum type="arabicPeriod"/>
            </a:pPr>
            <a:r>
              <a:rPr lang="es-CO" sz="1200" dirty="0" smtClean="0">
                <a:solidFill>
                  <a:srgbClr val="002060"/>
                </a:solidFill>
                <a:latin typeface="Calibri"/>
                <a:ea typeface="Times New Roman"/>
                <a:cs typeface="Times New Roman"/>
              </a:rPr>
              <a:t>Martha Lucía </a:t>
            </a:r>
            <a:r>
              <a:rPr lang="es-CO" sz="1200" dirty="0" err="1" smtClean="0">
                <a:solidFill>
                  <a:srgbClr val="002060"/>
                </a:solidFill>
                <a:latin typeface="Calibri"/>
                <a:ea typeface="Times New Roman"/>
                <a:cs typeface="Times New Roman"/>
              </a:rPr>
              <a:t>Moncaleano</a:t>
            </a:r>
            <a:r>
              <a:rPr lang="es-CO" sz="1200" dirty="0" smtClean="0">
                <a:solidFill>
                  <a:srgbClr val="002060"/>
                </a:solidFill>
                <a:latin typeface="Calibri"/>
                <a:ea typeface="Times New Roman"/>
                <a:cs typeface="Times New Roman"/>
              </a:rPr>
              <a:t> de Vargas</a:t>
            </a:r>
          </a:p>
          <a:p>
            <a:pPr marL="228600" lvl="0" indent="-228600">
              <a:buFontTx/>
              <a:buAutoNum type="arabicPeriod"/>
            </a:pPr>
            <a:r>
              <a:rPr lang="es-CO" sz="1200" dirty="0" smtClean="0">
                <a:solidFill>
                  <a:srgbClr val="002060"/>
                </a:solidFill>
                <a:latin typeface="Calibri"/>
                <a:ea typeface="Times New Roman"/>
                <a:cs typeface="Times New Roman"/>
              </a:rPr>
              <a:t>Centro de Especialistas en Urología – CEUSA</a:t>
            </a:r>
          </a:p>
          <a:p>
            <a:pPr marL="228600" indent="-228600">
              <a:buFontTx/>
              <a:buAutoNum type="arabicPeriod"/>
            </a:pPr>
            <a:r>
              <a:rPr lang="es-CO" sz="1200" dirty="0" smtClean="0">
                <a:solidFill>
                  <a:srgbClr val="002060"/>
                </a:solidFill>
                <a:latin typeface="Calibri"/>
                <a:ea typeface="Times New Roman"/>
                <a:cs typeface="Times New Roman"/>
              </a:rPr>
              <a:t>Jaime Danilo Salinas Sánchez</a:t>
            </a:r>
            <a:endParaRPr lang="es-CO" sz="1200" dirty="0"/>
          </a:p>
        </p:txBody>
      </p:sp>
      <p:sp>
        <p:nvSpPr>
          <p:cNvPr id="10" name="9 Cerrar llave"/>
          <p:cNvSpPr/>
          <p:nvPr/>
        </p:nvSpPr>
        <p:spPr>
          <a:xfrm>
            <a:off x="5629536" y="1141879"/>
            <a:ext cx="365760" cy="10447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ln w="19050">
                <a:solidFill>
                  <a:srgbClr val="002060"/>
                </a:solidFill>
              </a:ln>
            </a:endParaRPr>
          </a:p>
        </p:txBody>
      </p:sp>
      <p:sp>
        <p:nvSpPr>
          <p:cNvPr id="11" name="10 CuadroTexto"/>
          <p:cNvSpPr txBox="1"/>
          <p:nvPr/>
        </p:nvSpPr>
        <p:spPr>
          <a:xfrm>
            <a:off x="6090708" y="1467175"/>
            <a:ext cx="2321776" cy="408623"/>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lvl="0"/>
            <a:r>
              <a:rPr lang="es-CO" sz="1200" dirty="0" smtClean="0">
                <a:solidFill>
                  <a:srgbClr val="002060"/>
                </a:solidFill>
                <a:latin typeface="Calibri"/>
                <a:ea typeface="Times New Roman"/>
                <a:cs typeface="Times New Roman"/>
              </a:rPr>
              <a:t>1. </a:t>
            </a:r>
            <a:r>
              <a:rPr lang="es-CO" sz="1200" dirty="0" err="1" smtClean="0">
                <a:solidFill>
                  <a:srgbClr val="002060"/>
                </a:solidFill>
                <a:latin typeface="Calibri"/>
                <a:ea typeface="Times New Roman"/>
                <a:cs typeface="Times New Roman"/>
              </a:rPr>
              <a:t>Johana</a:t>
            </a:r>
            <a:r>
              <a:rPr lang="es-CO" sz="1200" dirty="0" smtClean="0">
                <a:solidFill>
                  <a:srgbClr val="002060"/>
                </a:solidFill>
                <a:latin typeface="Calibri"/>
                <a:ea typeface="Times New Roman"/>
                <a:cs typeface="Times New Roman"/>
              </a:rPr>
              <a:t> Paola Quintanilla Diaz</a:t>
            </a:r>
          </a:p>
          <a:p>
            <a:r>
              <a:rPr lang="es-CO" sz="1200" dirty="0" smtClean="0">
                <a:solidFill>
                  <a:srgbClr val="002060"/>
                </a:solidFill>
                <a:latin typeface="Calibri"/>
                <a:ea typeface="Times New Roman"/>
                <a:cs typeface="Times New Roman"/>
              </a:rPr>
              <a:t>2. Doris </a:t>
            </a:r>
            <a:r>
              <a:rPr lang="es-CO" sz="1200" dirty="0" err="1" smtClean="0">
                <a:solidFill>
                  <a:srgbClr val="002060"/>
                </a:solidFill>
                <a:latin typeface="Calibri"/>
                <a:ea typeface="Times New Roman"/>
                <a:cs typeface="Times New Roman"/>
              </a:rPr>
              <a:t>Piñeros</a:t>
            </a:r>
            <a:r>
              <a:rPr lang="es-CO" sz="1200" dirty="0" smtClean="0">
                <a:solidFill>
                  <a:srgbClr val="002060"/>
                </a:solidFill>
                <a:latin typeface="Calibri"/>
                <a:ea typeface="Times New Roman"/>
                <a:cs typeface="Times New Roman"/>
              </a:rPr>
              <a:t> Gutiérrez</a:t>
            </a:r>
            <a:endParaRPr lang="es-CO" sz="1200" dirty="0" smtClean="0"/>
          </a:p>
        </p:txBody>
      </p:sp>
      <p:sp>
        <p:nvSpPr>
          <p:cNvPr id="12" name="11 CuadroTexto"/>
          <p:cNvSpPr txBox="1"/>
          <p:nvPr/>
        </p:nvSpPr>
        <p:spPr>
          <a:xfrm>
            <a:off x="5549425" y="3707735"/>
            <a:ext cx="2321776" cy="408623"/>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lvl="0"/>
            <a:r>
              <a:rPr lang="es-CO" sz="1200" dirty="0" smtClean="0">
                <a:solidFill>
                  <a:srgbClr val="002060"/>
                </a:solidFill>
                <a:latin typeface="Calibri"/>
                <a:ea typeface="Times New Roman"/>
                <a:cs typeface="Times New Roman"/>
              </a:rPr>
              <a:t>1. </a:t>
            </a:r>
            <a:r>
              <a:rPr lang="es-CO" sz="1200" dirty="0" err="1" smtClean="0">
                <a:solidFill>
                  <a:srgbClr val="002060"/>
                </a:solidFill>
                <a:latin typeface="Calibri"/>
                <a:ea typeface="Times New Roman"/>
                <a:cs typeface="Times New Roman"/>
              </a:rPr>
              <a:t>Numa</a:t>
            </a:r>
            <a:r>
              <a:rPr lang="es-CO" sz="1200" dirty="0" smtClean="0">
                <a:solidFill>
                  <a:srgbClr val="002060"/>
                </a:solidFill>
                <a:latin typeface="Calibri"/>
                <a:ea typeface="Times New Roman"/>
                <a:cs typeface="Times New Roman"/>
              </a:rPr>
              <a:t> Pompilio González Romero y otros</a:t>
            </a:r>
          </a:p>
        </p:txBody>
      </p:sp>
      <p:sp>
        <p:nvSpPr>
          <p:cNvPr id="13" name="12 Cerrar llave"/>
          <p:cNvSpPr/>
          <p:nvPr/>
        </p:nvSpPr>
        <p:spPr>
          <a:xfrm>
            <a:off x="5104155" y="3379305"/>
            <a:ext cx="365760" cy="10201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ln w="19050">
                <a:solidFill>
                  <a:srgbClr val="002060"/>
                </a:solidFill>
              </a:ln>
            </a:endParaRPr>
          </a:p>
        </p:txBody>
      </p:sp>
      <p:sp>
        <p:nvSpPr>
          <p:cNvPr id="14" name="13 Cerrar llave"/>
          <p:cNvSpPr/>
          <p:nvPr/>
        </p:nvSpPr>
        <p:spPr>
          <a:xfrm>
            <a:off x="2981744" y="4086969"/>
            <a:ext cx="239864" cy="980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ln w="19050">
                <a:solidFill>
                  <a:srgbClr val="002060"/>
                </a:solidFill>
              </a:ln>
            </a:endParaRPr>
          </a:p>
        </p:txBody>
      </p:sp>
      <p:sp>
        <p:nvSpPr>
          <p:cNvPr id="15" name="14 CuadroTexto"/>
          <p:cNvSpPr txBox="1"/>
          <p:nvPr/>
        </p:nvSpPr>
        <p:spPr>
          <a:xfrm>
            <a:off x="3260868" y="4456460"/>
            <a:ext cx="2321776" cy="408623"/>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r>
              <a:rPr lang="es-CO" sz="1200" dirty="0" smtClean="0">
                <a:solidFill>
                  <a:srgbClr val="002060"/>
                </a:solidFill>
                <a:latin typeface="Calibri"/>
                <a:ea typeface="Times New Roman"/>
                <a:cs typeface="Times New Roman"/>
              </a:rPr>
              <a:t>1. </a:t>
            </a:r>
            <a:r>
              <a:rPr lang="es-CO" sz="1200" dirty="0" err="1" smtClean="0">
                <a:solidFill>
                  <a:srgbClr val="002060"/>
                </a:solidFill>
                <a:latin typeface="Calibri"/>
                <a:ea typeface="Times New Roman"/>
                <a:cs typeface="Times New Roman"/>
              </a:rPr>
              <a:t>Compumax</a:t>
            </a:r>
            <a:r>
              <a:rPr lang="es-CO" sz="1200" dirty="0" smtClean="0">
                <a:solidFill>
                  <a:srgbClr val="002060"/>
                </a:solidFill>
                <a:latin typeface="Calibri"/>
                <a:ea typeface="Times New Roman"/>
                <a:cs typeface="Times New Roman"/>
              </a:rPr>
              <a:t> </a:t>
            </a:r>
            <a:r>
              <a:rPr lang="es-CO" sz="1200" dirty="0" err="1" smtClean="0">
                <a:solidFill>
                  <a:srgbClr val="002060"/>
                </a:solidFill>
                <a:latin typeface="Calibri"/>
                <a:ea typeface="Times New Roman"/>
                <a:cs typeface="Times New Roman"/>
              </a:rPr>
              <a:t>Computer</a:t>
            </a:r>
            <a:r>
              <a:rPr lang="es-CO" sz="1200" dirty="0" smtClean="0">
                <a:solidFill>
                  <a:srgbClr val="002060"/>
                </a:solidFill>
                <a:latin typeface="Calibri"/>
                <a:ea typeface="Times New Roman"/>
                <a:cs typeface="Times New Roman"/>
              </a:rPr>
              <a:t> S.A.S.</a:t>
            </a:r>
          </a:p>
          <a:p>
            <a:pPr lvl="0"/>
            <a:endParaRPr lang="es-CO" sz="1200" dirty="0" smtClean="0">
              <a:solidFill>
                <a:srgbClr val="002060"/>
              </a:solidFill>
              <a:latin typeface="Calibri"/>
              <a:ea typeface="Times New Roman"/>
              <a:cs typeface="Times New Roman"/>
            </a:endParaRPr>
          </a:p>
        </p:txBody>
      </p:sp>
      <p:sp>
        <p:nvSpPr>
          <p:cNvPr id="16" name="15 Cerrar llave"/>
          <p:cNvSpPr/>
          <p:nvPr/>
        </p:nvSpPr>
        <p:spPr>
          <a:xfrm>
            <a:off x="3140936" y="581821"/>
            <a:ext cx="239864" cy="980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ln w="19050">
                <a:solidFill>
                  <a:srgbClr val="002060"/>
                </a:solidFill>
              </a:ln>
            </a:endParaRPr>
          </a:p>
        </p:txBody>
      </p:sp>
      <p:sp>
        <p:nvSpPr>
          <p:cNvPr id="17" name="16 Rectángulo"/>
          <p:cNvSpPr/>
          <p:nvPr/>
        </p:nvSpPr>
        <p:spPr>
          <a:xfrm>
            <a:off x="3342204" y="844204"/>
            <a:ext cx="2347822" cy="276999"/>
          </a:xfrm>
          <a:prstGeom prst="rect">
            <a:avLst/>
          </a:prstGeom>
        </p:spPr>
        <p:txBody>
          <a:bodyPr wrap="none">
            <a:spAutoFit/>
          </a:bodyPr>
          <a:lstStyle/>
          <a:p>
            <a:pPr lvl="0"/>
            <a:r>
              <a:rPr lang="es-CO" sz="1200" dirty="0" smtClean="0">
                <a:solidFill>
                  <a:srgbClr val="002060"/>
                </a:solidFill>
                <a:latin typeface="Calibri"/>
                <a:ea typeface="Times New Roman"/>
                <a:cs typeface="Times New Roman"/>
              </a:rPr>
              <a:t>1. Arnulfo </a:t>
            </a:r>
            <a:r>
              <a:rPr lang="es-CO" sz="1200" dirty="0" err="1" smtClean="0">
                <a:solidFill>
                  <a:srgbClr val="002060"/>
                </a:solidFill>
                <a:latin typeface="Calibri"/>
                <a:ea typeface="Times New Roman"/>
                <a:cs typeface="Times New Roman"/>
              </a:rPr>
              <a:t>Ampudia</a:t>
            </a:r>
            <a:r>
              <a:rPr lang="es-CO" sz="1200" dirty="0" smtClean="0">
                <a:solidFill>
                  <a:srgbClr val="002060"/>
                </a:solidFill>
                <a:latin typeface="Calibri"/>
                <a:ea typeface="Times New Roman"/>
                <a:cs typeface="Times New Roman"/>
              </a:rPr>
              <a:t> Carrillo y otros</a:t>
            </a:r>
          </a:p>
        </p:txBody>
      </p:sp>
      <p:sp>
        <p:nvSpPr>
          <p:cNvPr id="19" name="18 CuadroTexto"/>
          <p:cNvSpPr txBox="1"/>
          <p:nvPr/>
        </p:nvSpPr>
        <p:spPr>
          <a:xfrm>
            <a:off x="160516" y="1700876"/>
            <a:ext cx="1291922" cy="544830"/>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s-CO" sz="1600" b="1" dirty="0" smtClean="0">
                <a:solidFill>
                  <a:srgbClr val="2D5FC3"/>
                </a:solidFill>
                <a:latin typeface="Calibri" pitchFamily="34" charset="0"/>
              </a:rPr>
              <a:t>9 procesos judiciales</a:t>
            </a:r>
            <a:endParaRPr lang="es-CO" sz="1600" b="1" dirty="0">
              <a:solidFill>
                <a:srgbClr val="2D5FC3"/>
              </a:solidFill>
              <a:latin typeface="Calibri" pitchFamily="34" charset="0"/>
            </a:endParaRPr>
          </a:p>
        </p:txBody>
      </p:sp>
      <p:sp>
        <p:nvSpPr>
          <p:cNvPr id="21" name="20 Flecha arriba y abajo"/>
          <p:cNvSpPr/>
          <p:nvPr/>
        </p:nvSpPr>
        <p:spPr>
          <a:xfrm>
            <a:off x="675861" y="1242550"/>
            <a:ext cx="254441" cy="431022"/>
          </a:xfrm>
          <a:prstGeom prst="upDownArrow">
            <a:avLst/>
          </a:prstGeom>
          <a:noFill/>
          <a:ln>
            <a:solidFill>
              <a:srgbClr val="2D5FC3"/>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noFill/>
              <a:latin typeface="Franklin Gothic Demi Cond" panose="020B0706030402020204" pitchFamily="34" charset="0"/>
            </a:endParaRPr>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600" b="1" dirty="0" smtClean="0"/>
              <a:t>4. 	Informe de la Revisoría Fiscal</a:t>
            </a:r>
            <a:r>
              <a:rPr lang="es-CO" sz="4400" b="1" dirty="0" smtClean="0"/>
              <a:t/>
            </a:r>
            <a:br>
              <a:rPr lang="es-CO" sz="4400" b="1" dirty="0" smtClean="0"/>
            </a:br>
            <a:r>
              <a:rPr lang="es-CO" sz="1200" dirty="0" smtClean="0"/>
              <a:t/>
            </a:r>
            <a:br>
              <a:rPr lang="es-CO" sz="1200" dirty="0" smtClean="0"/>
            </a:br>
            <a:endParaRPr lang="es-CO" sz="1200" dirty="0"/>
          </a:p>
        </p:txBody>
      </p:sp>
      <p:sp>
        <p:nvSpPr>
          <p:cNvPr id="3" name="2 CuadroTexto"/>
          <p:cNvSpPr txBox="1"/>
          <p:nvPr/>
        </p:nvSpPr>
        <p:spPr>
          <a:xfrm>
            <a:off x="828675" y="4143375"/>
            <a:ext cx="1457325" cy="301878"/>
          </a:xfrm>
          <a:prstGeom prst="rect">
            <a:avLst/>
          </a:prstGeom>
          <a:noFill/>
        </p:spPr>
        <p:txBody>
          <a:bodyPr wrap="square" lIns="0" tIns="0" rIns="0" bIns="0" rtlCol="0">
            <a:spAutoFit/>
          </a:bodyPr>
          <a:lstStyle/>
          <a:p>
            <a:pPr>
              <a:lnSpc>
                <a:spcPct val="120000"/>
              </a:lnSpc>
            </a:pPr>
            <a:r>
              <a:rPr lang="es-CO" dirty="0" smtClean="0">
                <a:solidFill>
                  <a:schemeClr val="bg1"/>
                </a:solidFill>
                <a:hlinkClick r:id="rId2" action="ppaction://hlinkfile"/>
              </a:rPr>
              <a:t>Informe</a:t>
            </a:r>
            <a:endParaRPr lang="es-CO"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Content Placeholder 13"/>
          <p:cNvSpPr txBox="1">
            <a:spLocks/>
          </p:cNvSpPr>
          <p:nvPr/>
        </p:nvSpPr>
        <p:spPr bwMode="auto">
          <a:xfrm>
            <a:off x="581025" y="1433513"/>
            <a:ext cx="8286750" cy="1216025"/>
          </a:xfrm>
          <a:prstGeom prst="rect">
            <a:avLst/>
          </a:prstGeom>
          <a:noFill/>
          <a:ln w="9525">
            <a:noFill/>
            <a:miter lim="800000"/>
            <a:headEnd/>
            <a:tailEnd/>
          </a:ln>
        </p:spPr>
        <p:txBody>
          <a:bodyPr/>
          <a:lstStyle/>
          <a:p>
            <a:pPr algn="ctr" fontAlgn="auto">
              <a:spcBef>
                <a:spcPts val="0"/>
              </a:spcBef>
              <a:spcAft>
                <a:spcPts val="600"/>
              </a:spcAft>
              <a:buFont typeface="Arial" pitchFamily="34" charset="0"/>
              <a:buChar char="​"/>
              <a:defRPr/>
            </a:pPr>
            <a:r>
              <a:rPr lang="es-CO" b="1" dirty="0" smtClean="0">
                <a:solidFill>
                  <a:schemeClr val="bg1"/>
                </a:solidFill>
                <a:latin typeface="+mj-lt"/>
                <a:cs typeface="+mn-cs"/>
              </a:rPr>
              <a:t>Informe – Estado – Proceso Judicial  </a:t>
            </a:r>
          </a:p>
          <a:p>
            <a:pPr algn="ctr" fontAlgn="auto">
              <a:spcBef>
                <a:spcPts val="0"/>
              </a:spcBef>
              <a:spcAft>
                <a:spcPts val="600"/>
              </a:spcAft>
              <a:buFont typeface="Arial" pitchFamily="34" charset="0"/>
              <a:buChar char="​"/>
              <a:defRPr/>
            </a:pPr>
            <a:endParaRPr lang="es-CO" b="1" dirty="0" smtClean="0">
              <a:solidFill>
                <a:schemeClr val="bg1"/>
              </a:solidFill>
              <a:latin typeface="+mj-lt"/>
              <a:cs typeface="+mn-cs"/>
            </a:endParaRPr>
          </a:p>
          <a:p>
            <a:r>
              <a:rPr lang="es-ES_tradnl" b="1" dirty="0" smtClean="0">
                <a:solidFill>
                  <a:schemeClr val="bg1"/>
                </a:solidFill>
                <a:latin typeface="+mj-lt"/>
                <a:cs typeface="+mn-cs"/>
              </a:rPr>
              <a:t>Referencia	: Proceso Verbal de trámite abreviado</a:t>
            </a:r>
            <a:endParaRPr lang="es-CO" b="1" dirty="0" smtClean="0">
              <a:solidFill>
                <a:schemeClr val="bg1"/>
              </a:solidFill>
              <a:latin typeface="+mj-lt"/>
              <a:cs typeface="+mn-cs"/>
            </a:endParaRPr>
          </a:p>
          <a:p>
            <a:r>
              <a:rPr lang="es-ES_tradnl" b="1" dirty="0" smtClean="0">
                <a:solidFill>
                  <a:schemeClr val="bg1"/>
                </a:solidFill>
                <a:latin typeface="+mj-lt"/>
                <a:cs typeface="+mn-cs"/>
              </a:rPr>
              <a:t>Demandante	: </a:t>
            </a:r>
            <a:r>
              <a:rPr lang="es-ES" b="1" dirty="0" smtClean="0">
                <a:solidFill>
                  <a:schemeClr val="bg1"/>
                </a:solidFill>
                <a:latin typeface="+mj-lt"/>
                <a:cs typeface="+mn-cs"/>
              </a:rPr>
              <a:t>Jaime Danilo Salinas </a:t>
            </a:r>
            <a:r>
              <a:rPr lang="es-ES" b="1" dirty="0" err="1" smtClean="0">
                <a:solidFill>
                  <a:schemeClr val="bg1"/>
                </a:solidFill>
                <a:latin typeface="+mj-lt"/>
                <a:cs typeface="+mn-cs"/>
              </a:rPr>
              <a:t>Sanchez</a:t>
            </a:r>
            <a:endParaRPr lang="es-CO" b="1" dirty="0" smtClean="0">
              <a:solidFill>
                <a:schemeClr val="bg1"/>
              </a:solidFill>
              <a:latin typeface="+mj-lt"/>
              <a:cs typeface="+mn-cs"/>
            </a:endParaRPr>
          </a:p>
          <a:p>
            <a:r>
              <a:rPr lang="es-ES_tradnl" b="1" dirty="0" smtClean="0">
                <a:solidFill>
                  <a:schemeClr val="bg1"/>
                </a:solidFill>
                <a:latin typeface="+mj-lt"/>
                <a:cs typeface="+mn-cs"/>
              </a:rPr>
              <a:t>Demandados	: </a:t>
            </a:r>
            <a:r>
              <a:rPr lang="es-ES" b="1" dirty="0" err="1" smtClean="0">
                <a:solidFill>
                  <a:schemeClr val="bg1"/>
                </a:solidFill>
                <a:latin typeface="+mj-lt"/>
                <a:cs typeface="+mn-cs"/>
              </a:rPr>
              <a:t>Correagro</a:t>
            </a:r>
            <a:r>
              <a:rPr lang="es-ES" b="1" dirty="0" smtClean="0">
                <a:solidFill>
                  <a:schemeClr val="bg1"/>
                </a:solidFill>
                <a:latin typeface="+mj-lt"/>
                <a:cs typeface="+mn-cs"/>
              </a:rPr>
              <a:t> S.A., </a:t>
            </a:r>
            <a:r>
              <a:rPr lang="es-ES" b="1" dirty="0" err="1" smtClean="0">
                <a:solidFill>
                  <a:schemeClr val="bg1"/>
                </a:solidFill>
                <a:latin typeface="+mj-lt"/>
                <a:cs typeface="+mn-cs"/>
              </a:rPr>
              <a:t>Comfiagro</a:t>
            </a:r>
            <a:r>
              <a:rPr lang="es-ES" b="1" dirty="0" smtClean="0">
                <a:solidFill>
                  <a:schemeClr val="bg1"/>
                </a:solidFill>
                <a:latin typeface="+mj-lt"/>
                <a:cs typeface="+mn-cs"/>
              </a:rPr>
              <a:t> S.A., y Bolsa Mercantil</a:t>
            </a:r>
            <a:endParaRPr lang="es-CO" b="1" dirty="0" smtClean="0">
              <a:solidFill>
                <a:schemeClr val="bg1"/>
              </a:solidFill>
              <a:latin typeface="+mj-lt"/>
              <a:cs typeface="+mn-cs"/>
            </a:endParaRPr>
          </a:p>
          <a:p>
            <a:pPr algn="ctr" fontAlgn="auto">
              <a:spcBef>
                <a:spcPts val="0"/>
              </a:spcBef>
              <a:spcAft>
                <a:spcPts val="600"/>
              </a:spcAft>
              <a:buFont typeface="Arial" pitchFamily="34" charset="0"/>
              <a:buChar char="​"/>
              <a:defRPr/>
            </a:pPr>
            <a:endParaRPr lang="es-ES_tradnl" sz="3200" b="1" dirty="0">
              <a:solidFill>
                <a:schemeClr val="bg1"/>
              </a:solidFill>
              <a:latin typeface="+mj-lt"/>
              <a:cs typeface="+mn-cs"/>
            </a:endParaRPr>
          </a:p>
          <a:p>
            <a:pPr algn="ctr" fontAlgn="auto">
              <a:spcBef>
                <a:spcPts val="0"/>
              </a:spcBef>
              <a:spcAft>
                <a:spcPts val="600"/>
              </a:spcAft>
              <a:buFont typeface="Arial" pitchFamily="34" charset="0"/>
              <a:buChar char="​"/>
              <a:defRPr/>
            </a:pPr>
            <a:endParaRPr lang="es-ES_tradnl" sz="2800" dirty="0">
              <a:solidFill>
                <a:schemeClr val="bg1"/>
              </a:solidFill>
              <a:latin typeface="+mj-lt"/>
              <a:cs typeface="+mn-cs"/>
            </a:endParaRPr>
          </a:p>
          <a:p>
            <a:pPr algn="ctr" fontAlgn="auto">
              <a:spcBef>
                <a:spcPts val="0"/>
              </a:spcBef>
              <a:spcAft>
                <a:spcPts val="1200"/>
              </a:spcAft>
              <a:buFont typeface="Arial" pitchFamily="34" charset="0"/>
              <a:buChar char="​"/>
              <a:defRPr/>
            </a:pPr>
            <a:endParaRPr lang="es-ES_tradnl" sz="1400" dirty="0">
              <a:solidFill>
                <a:schemeClr val="bg1"/>
              </a:solidFill>
              <a:latin typeface="+mj-lt"/>
              <a:cs typeface="+mn-cs"/>
            </a:endParaRPr>
          </a:p>
          <a:p>
            <a:pPr fontAlgn="auto">
              <a:spcBef>
                <a:spcPts val="0"/>
              </a:spcBef>
              <a:spcAft>
                <a:spcPts val="1200"/>
              </a:spcAft>
              <a:buFont typeface="Arial" pitchFamily="34" charset="0"/>
              <a:buChar char="​"/>
              <a:defRPr/>
            </a:pPr>
            <a:endParaRPr lang="es-ES_tradnl" sz="1400" dirty="0">
              <a:solidFill>
                <a:schemeClr val="bg1"/>
              </a:solidFill>
              <a:latin typeface="+mj-lt"/>
              <a:cs typeface="+mn-cs"/>
            </a:endParaRPr>
          </a:p>
          <a:p>
            <a:pPr fontAlgn="auto">
              <a:spcBef>
                <a:spcPts val="0"/>
              </a:spcBef>
              <a:spcAft>
                <a:spcPts val="1200"/>
              </a:spcAft>
              <a:buFont typeface="Arial" pitchFamily="34" charset="0"/>
              <a:buChar char="​"/>
              <a:defRPr/>
            </a:pPr>
            <a:endParaRPr lang="es-ES_tradnl" sz="1200" dirty="0">
              <a:solidFill>
                <a:schemeClr val="bg1"/>
              </a:solidFill>
              <a:latin typeface="+mj-lt"/>
              <a:cs typeface="+mn-cs"/>
            </a:endParaRPr>
          </a:p>
        </p:txBody>
      </p:sp>
    </p:spTree>
  </p:cSld>
  <p:clrMapOvr>
    <a:masterClrMapping/>
  </p:clrMapOvr>
  <p:transition spd="slow">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28"/>
          </p:nvPr>
        </p:nvSpPr>
        <p:spPr>
          <a:xfrm>
            <a:off x="685800" y="517922"/>
            <a:ext cx="7772400" cy="339328"/>
          </a:xfrm>
        </p:spPr>
        <p:txBody>
          <a:bodyPr rtlCol="0">
            <a:noAutofit/>
          </a:bodyPr>
          <a:lstStyle/>
          <a:p>
            <a:pPr fontAlgn="auto">
              <a:defRPr/>
            </a:pPr>
            <a:r>
              <a:rPr lang="es-ES" sz="2400" b="1" dirty="0" smtClean="0">
                <a:solidFill>
                  <a:srgbClr val="2D5FC3"/>
                </a:solidFill>
              </a:rPr>
              <a:t>Índice</a:t>
            </a:r>
            <a:endParaRPr lang="en-US" sz="2400" b="1" dirty="0">
              <a:solidFill>
                <a:srgbClr val="2D5FC3"/>
              </a:solidFill>
            </a:endParaRPr>
          </a:p>
        </p:txBody>
      </p:sp>
      <p:sp>
        <p:nvSpPr>
          <p:cNvPr id="18435" name="Text Placeholder 44"/>
          <p:cNvSpPr>
            <a:spLocks noGrp="1"/>
          </p:cNvSpPr>
          <p:nvPr>
            <p:ph type="body" sz="half" idx="29"/>
          </p:nvPr>
        </p:nvSpPr>
        <p:spPr>
          <a:xfrm>
            <a:off x="1783914" y="1920944"/>
            <a:ext cx="3797736" cy="186480"/>
          </a:xfrm>
        </p:spPr>
        <p:txBody>
          <a:bodyPr/>
          <a:lstStyle/>
          <a:p>
            <a:r>
              <a:rPr lang="es-CO" sz="2400" dirty="0" smtClean="0">
                <a:solidFill>
                  <a:srgbClr val="2D5FC3"/>
                </a:solidFill>
                <a:latin typeface="Calibri" pitchFamily="34" charset="0"/>
              </a:rPr>
              <a:t>Antecedentes Judiciales</a:t>
            </a:r>
          </a:p>
        </p:txBody>
      </p:sp>
      <p:sp>
        <p:nvSpPr>
          <p:cNvPr id="18436" name="Text Placeholder 45"/>
          <p:cNvSpPr>
            <a:spLocks noGrp="1"/>
          </p:cNvSpPr>
          <p:nvPr>
            <p:ph type="body" sz="quarter" idx="30"/>
          </p:nvPr>
        </p:nvSpPr>
        <p:spPr>
          <a:xfrm>
            <a:off x="852051" y="1766982"/>
            <a:ext cx="931863" cy="703659"/>
          </a:xfrm>
        </p:spPr>
        <p:txBody>
          <a:bodyPr/>
          <a:lstStyle/>
          <a:p>
            <a:pPr>
              <a:spcBef>
                <a:spcPct val="0"/>
              </a:spcBef>
              <a:spcAft>
                <a:spcPct val="0"/>
              </a:spcAft>
            </a:pPr>
            <a:r>
              <a:rPr lang="es-CO" dirty="0" smtClean="0">
                <a:solidFill>
                  <a:srgbClr val="92D050"/>
                </a:solidFill>
                <a:latin typeface="Calibri" pitchFamily="34" charset="0"/>
              </a:rPr>
              <a:t>01</a:t>
            </a:r>
          </a:p>
        </p:txBody>
      </p:sp>
      <p:sp>
        <p:nvSpPr>
          <p:cNvPr id="18437" name="Text Placeholder 46"/>
          <p:cNvSpPr>
            <a:spLocks noGrp="1"/>
          </p:cNvSpPr>
          <p:nvPr>
            <p:ph type="body" sz="half" idx="31"/>
          </p:nvPr>
        </p:nvSpPr>
        <p:spPr>
          <a:xfrm>
            <a:off x="1783914" y="2716237"/>
            <a:ext cx="5919733" cy="356847"/>
          </a:xfrm>
        </p:spPr>
        <p:txBody>
          <a:bodyPr/>
          <a:lstStyle/>
          <a:p>
            <a:r>
              <a:rPr lang="es-CO" sz="2400" dirty="0" smtClean="0">
                <a:solidFill>
                  <a:srgbClr val="2D5FC3"/>
                </a:solidFill>
                <a:latin typeface="Calibri" pitchFamily="34" charset="0"/>
              </a:rPr>
              <a:t>Sentencia</a:t>
            </a:r>
          </a:p>
        </p:txBody>
      </p:sp>
      <p:sp>
        <p:nvSpPr>
          <p:cNvPr id="18438" name="Text Placeholder 47"/>
          <p:cNvSpPr>
            <a:spLocks noGrp="1"/>
          </p:cNvSpPr>
          <p:nvPr>
            <p:ph type="body" sz="quarter" idx="32"/>
          </p:nvPr>
        </p:nvSpPr>
        <p:spPr>
          <a:xfrm>
            <a:off x="852051" y="2571532"/>
            <a:ext cx="931863" cy="703659"/>
          </a:xfrm>
        </p:spPr>
        <p:txBody>
          <a:bodyPr/>
          <a:lstStyle/>
          <a:p>
            <a:pPr>
              <a:spcBef>
                <a:spcPct val="0"/>
              </a:spcBef>
              <a:spcAft>
                <a:spcPct val="0"/>
              </a:spcAft>
            </a:pPr>
            <a:r>
              <a:rPr lang="es-CO" dirty="0" smtClean="0">
                <a:solidFill>
                  <a:srgbClr val="92D050"/>
                </a:solidFill>
                <a:latin typeface="Calibri" pitchFamily="34" charset="0"/>
              </a:rPr>
              <a:t>02</a:t>
            </a:r>
          </a:p>
        </p:txBody>
      </p:sp>
      <p:sp>
        <p:nvSpPr>
          <p:cNvPr id="18439" name="Text Placeholder 74"/>
          <p:cNvSpPr>
            <a:spLocks noGrp="1"/>
          </p:cNvSpPr>
          <p:nvPr>
            <p:ph type="body" sz="half" idx="33"/>
          </p:nvPr>
        </p:nvSpPr>
        <p:spPr>
          <a:xfrm>
            <a:off x="1783914" y="3505152"/>
            <a:ext cx="3797736" cy="201386"/>
          </a:xfrm>
        </p:spPr>
        <p:txBody>
          <a:bodyPr/>
          <a:lstStyle/>
          <a:p>
            <a:r>
              <a:rPr lang="es-CO" sz="2400" dirty="0" smtClean="0">
                <a:solidFill>
                  <a:srgbClr val="2D5FC3"/>
                </a:solidFill>
                <a:latin typeface="Calibri" pitchFamily="34" charset="0"/>
              </a:rPr>
              <a:t>Recurso</a:t>
            </a:r>
          </a:p>
        </p:txBody>
      </p:sp>
      <p:sp>
        <p:nvSpPr>
          <p:cNvPr id="18440" name="Text Placeholder 75"/>
          <p:cNvSpPr>
            <a:spLocks noGrp="1"/>
          </p:cNvSpPr>
          <p:nvPr>
            <p:ph type="body" sz="quarter" idx="34"/>
          </p:nvPr>
        </p:nvSpPr>
        <p:spPr>
          <a:xfrm>
            <a:off x="852051" y="3373899"/>
            <a:ext cx="931863" cy="702469"/>
          </a:xfrm>
        </p:spPr>
        <p:txBody>
          <a:bodyPr/>
          <a:lstStyle/>
          <a:p>
            <a:pPr>
              <a:spcBef>
                <a:spcPct val="0"/>
              </a:spcBef>
              <a:spcAft>
                <a:spcPct val="0"/>
              </a:spcAft>
            </a:pPr>
            <a:r>
              <a:rPr lang="es-CO" dirty="0" smtClean="0">
                <a:solidFill>
                  <a:srgbClr val="92D050"/>
                </a:solidFill>
                <a:latin typeface="Calibri" pitchFamily="34" charset="0"/>
              </a:rPr>
              <a:t>03</a:t>
            </a:r>
          </a:p>
        </p:txBody>
      </p:sp>
      <p:sp>
        <p:nvSpPr>
          <p:cNvPr id="18446" name="Text Placeholder 30"/>
          <p:cNvSpPr txBox="1">
            <a:spLocks/>
          </p:cNvSpPr>
          <p:nvPr/>
        </p:nvSpPr>
        <p:spPr bwMode="auto">
          <a:xfrm>
            <a:off x="508884" y="1017767"/>
            <a:ext cx="8126234" cy="661709"/>
          </a:xfrm>
          <a:prstGeom prst="rect">
            <a:avLst/>
          </a:prstGeom>
          <a:noFill/>
          <a:ln w="9525">
            <a:noFill/>
            <a:miter lim="800000"/>
            <a:headEnd/>
            <a:tailEnd/>
          </a:ln>
        </p:spPr>
        <p:txBody>
          <a:bodyPr lIns="0" tIns="0" rIns="0" bIns="0"/>
          <a:lstStyle/>
          <a:p>
            <a:pPr algn="ctr"/>
            <a:r>
              <a:rPr lang="es-CO" sz="2400" b="1" dirty="0" smtClean="0">
                <a:solidFill>
                  <a:srgbClr val="2D5FC3"/>
                </a:solidFill>
                <a:latin typeface="Calibri" pitchFamily="34" charset="0"/>
              </a:rPr>
              <a:t>Informe – Estado – Proceso Judicial  </a:t>
            </a:r>
          </a:p>
          <a:p>
            <a:pPr algn="ctr"/>
            <a:endParaRPr lang="es-CO" sz="2400" b="1" dirty="0">
              <a:solidFill>
                <a:schemeClr val="tx2"/>
              </a:solidFill>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5"/>
          </p:nvPr>
        </p:nvSpPr>
        <p:spPr>
          <a:xfrm>
            <a:off x="685801" y="954157"/>
            <a:ext cx="7965218" cy="1232452"/>
          </a:xfrm>
        </p:spPr>
        <p:txBody>
          <a:bodyPr rtlCol="0">
            <a:noAutofit/>
          </a:bodyPr>
          <a:lstStyle/>
          <a:p>
            <a:pPr lvl="1" algn="just" eaLnBrk="0" fontAlgn="auto" hangingPunct="0">
              <a:spcBef>
                <a:spcPts val="0"/>
              </a:spcBef>
              <a:buNone/>
              <a:defRPr/>
            </a:pPr>
            <a:r>
              <a:rPr lang="es-CO" sz="1600" b="1" dirty="0" smtClean="0">
                <a:solidFill>
                  <a:srgbClr val="2D5FC3"/>
                </a:solidFill>
                <a:latin typeface="Calibri" pitchFamily="34" charset="0"/>
              </a:rPr>
              <a:t>Demandante: </a:t>
            </a:r>
            <a:r>
              <a:rPr lang="es-CO" sz="1600" dirty="0" smtClean="0">
                <a:solidFill>
                  <a:schemeClr val="tx1"/>
                </a:solidFill>
                <a:latin typeface="Calibri" pitchFamily="34" charset="0"/>
              </a:rPr>
              <a:t>		</a:t>
            </a:r>
            <a:r>
              <a:rPr lang="es-ES" sz="1600" dirty="0" smtClean="0">
                <a:solidFill>
                  <a:schemeClr val="tx1"/>
                </a:solidFill>
                <a:latin typeface="Calibri" pitchFamily="34" charset="0"/>
              </a:rPr>
              <a:t>Jaime Danilo Salinas Sánchez</a:t>
            </a:r>
            <a:endParaRPr lang="es-CO" sz="1600" dirty="0" smtClean="0">
              <a:solidFill>
                <a:schemeClr val="tx1"/>
              </a:solidFill>
              <a:latin typeface="Calibri" pitchFamily="34" charset="0"/>
            </a:endParaRPr>
          </a:p>
          <a:p>
            <a:pPr lvl="1" algn="just" eaLnBrk="0" fontAlgn="auto" hangingPunct="0">
              <a:spcBef>
                <a:spcPts val="0"/>
              </a:spcBef>
              <a:defRPr/>
            </a:pPr>
            <a:endParaRPr lang="es-CO" sz="1600" b="1" dirty="0" smtClean="0">
              <a:solidFill>
                <a:schemeClr val="bg2">
                  <a:lumMod val="75000"/>
                </a:schemeClr>
              </a:solidFill>
              <a:latin typeface="Calibri" pitchFamily="34" charset="0"/>
            </a:endParaRPr>
          </a:p>
          <a:p>
            <a:pPr lvl="1" algn="just" eaLnBrk="0" fontAlgn="auto" hangingPunct="0">
              <a:spcBef>
                <a:spcPts val="0"/>
              </a:spcBef>
              <a:defRPr/>
            </a:pPr>
            <a:r>
              <a:rPr lang="es-CO" sz="1600" b="1" dirty="0" smtClean="0">
                <a:solidFill>
                  <a:srgbClr val="2D5FC3"/>
                </a:solidFill>
                <a:latin typeface="Calibri" pitchFamily="34" charset="0"/>
              </a:rPr>
              <a:t>Demandados: </a:t>
            </a:r>
            <a:r>
              <a:rPr lang="es-CO" sz="1600" dirty="0" smtClean="0">
                <a:solidFill>
                  <a:schemeClr val="tx1"/>
                </a:solidFill>
                <a:latin typeface="Calibri" pitchFamily="34" charset="0"/>
              </a:rPr>
              <a:t>		- Correagro S.A. (Sociedad Comisionista de Bolsa - Comprador)</a:t>
            </a:r>
          </a:p>
          <a:p>
            <a:pPr lvl="3" algn="just" eaLnBrk="0" fontAlgn="auto" hangingPunct="0">
              <a:lnSpc>
                <a:spcPct val="100000"/>
              </a:lnSpc>
              <a:spcBef>
                <a:spcPts val="0"/>
              </a:spcBef>
              <a:buNone/>
              <a:defRPr/>
            </a:pPr>
            <a:r>
              <a:rPr lang="es-CO" sz="1600" dirty="0" smtClean="0">
                <a:solidFill>
                  <a:schemeClr val="tx1"/>
                </a:solidFill>
                <a:latin typeface="Calibri" pitchFamily="34" charset="0"/>
              </a:rPr>
              <a:t>				- </a:t>
            </a:r>
            <a:r>
              <a:rPr lang="es-CO" sz="1600" dirty="0" err="1" smtClean="0">
                <a:solidFill>
                  <a:schemeClr val="tx1"/>
                </a:solidFill>
                <a:latin typeface="Calibri" pitchFamily="34" charset="0"/>
              </a:rPr>
              <a:t>Comfinagro</a:t>
            </a:r>
            <a:r>
              <a:rPr lang="es-CO" sz="1600" dirty="0" smtClean="0">
                <a:solidFill>
                  <a:schemeClr val="tx1"/>
                </a:solidFill>
                <a:latin typeface="Calibri" pitchFamily="34" charset="0"/>
              </a:rPr>
              <a:t> S.A. (Sociedad Comisionista de Bolsa - Vendedor)</a:t>
            </a:r>
          </a:p>
          <a:p>
            <a:pPr lvl="3" algn="just" eaLnBrk="0" fontAlgn="auto" hangingPunct="0">
              <a:lnSpc>
                <a:spcPct val="100000"/>
              </a:lnSpc>
              <a:spcBef>
                <a:spcPts val="0"/>
              </a:spcBef>
              <a:buNone/>
              <a:defRPr/>
            </a:pPr>
            <a:r>
              <a:rPr lang="es-CO" sz="1600" dirty="0" smtClean="0">
                <a:solidFill>
                  <a:schemeClr val="tx1"/>
                </a:solidFill>
                <a:latin typeface="Calibri" pitchFamily="34" charset="0"/>
              </a:rPr>
              <a:t>				- BMC Bolsa Mercantil de Colombia S.A. </a:t>
            </a:r>
          </a:p>
          <a:p>
            <a:pPr lvl="3" algn="just" eaLnBrk="0" fontAlgn="auto" hangingPunct="0">
              <a:lnSpc>
                <a:spcPct val="100000"/>
              </a:lnSpc>
              <a:spcBef>
                <a:spcPts val="0"/>
              </a:spcBef>
              <a:buNone/>
              <a:defRPr/>
            </a:pPr>
            <a:r>
              <a:rPr lang="es-CO" sz="1600" dirty="0" smtClean="0">
                <a:solidFill>
                  <a:schemeClr val="tx2">
                    <a:lumMod val="75000"/>
                  </a:schemeClr>
                </a:solidFill>
                <a:latin typeface="Calibri" pitchFamily="34" charset="0"/>
              </a:rPr>
              <a:t>				</a:t>
            </a:r>
          </a:p>
          <a:p>
            <a:pPr lvl="1" algn="just" eaLnBrk="0" fontAlgn="auto" hangingPunct="0">
              <a:spcBef>
                <a:spcPts val="0"/>
              </a:spcBef>
              <a:defRPr/>
            </a:pPr>
            <a:r>
              <a:rPr lang="es-CO" sz="1600" b="1" dirty="0" smtClean="0">
                <a:solidFill>
                  <a:srgbClr val="2D5FC3"/>
                </a:solidFill>
                <a:latin typeface="Calibri" pitchFamily="34" charset="0"/>
              </a:rPr>
              <a:t>Valor de las Pretensiones:</a:t>
            </a:r>
            <a:r>
              <a:rPr lang="es-CO" sz="1600" dirty="0" smtClean="0">
                <a:solidFill>
                  <a:srgbClr val="2D5FC3"/>
                </a:solidFill>
                <a:latin typeface="Calibri" pitchFamily="34" charset="0"/>
              </a:rPr>
              <a:t> </a:t>
            </a:r>
            <a:r>
              <a:rPr lang="es-CO" sz="1600" dirty="0" smtClean="0">
                <a:solidFill>
                  <a:schemeClr val="tx2">
                    <a:lumMod val="75000"/>
                  </a:schemeClr>
                </a:solidFill>
                <a:latin typeface="Calibri" pitchFamily="34" charset="0"/>
              </a:rPr>
              <a:t>	</a:t>
            </a:r>
            <a:r>
              <a:rPr lang="es-CO" sz="1600" dirty="0" smtClean="0">
                <a:solidFill>
                  <a:schemeClr val="tx1"/>
                </a:solidFill>
                <a:latin typeface="Calibri" pitchFamily="34" charset="0"/>
              </a:rPr>
              <a:t>$</a:t>
            </a:r>
            <a:r>
              <a:rPr lang="es-CO" sz="1600" dirty="0" smtClean="0">
                <a:solidFill>
                  <a:schemeClr val="tx1"/>
                </a:solidFill>
                <a:latin typeface="Calibri"/>
                <a:ea typeface="Times New Roman"/>
                <a:cs typeface="Times New Roman"/>
              </a:rPr>
              <a:t> </a:t>
            </a:r>
            <a:r>
              <a:rPr lang="es-CO" sz="1600" dirty="0" smtClean="0">
                <a:solidFill>
                  <a:schemeClr val="tx1"/>
                </a:solidFill>
                <a:latin typeface="Calibri" pitchFamily="34" charset="0"/>
                <a:cs typeface="Arial" charset="0"/>
              </a:rPr>
              <a:t>71.310.198</a:t>
            </a:r>
          </a:p>
          <a:p>
            <a:pPr lvl="0" algn="just"/>
            <a:r>
              <a:rPr lang="es-CO" b="1" dirty="0" smtClean="0">
                <a:solidFill>
                  <a:srgbClr val="2D5FC3"/>
                </a:solidFill>
                <a:latin typeface="Calibri" pitchFamily="34" charset="0"/>
              </a:rPr>
              <a:t>Pretensiones: </a:t>
            </a:r>
            <a:r>
              <a:rPr lang="es-CO" b="1" dirty="0" smtClean="0">
                <a:solidFill>
                  <a:schemeClr val="bg2">
                    <a:lumMod val="75000"/>
                  </a:schemeClr>
                </a:solidFill>
                <a:latin typeface="Calibri" pitchFamily="34" charset="0"/>
              </a:rPr>
              <a:t>		</a:t>
            </a:r>
            <a:r>
              <a:rPr lang="es-CO" dirty="0" smtClean="0">
                <a:solidFill>
                  <a:schemeClr val="tx1"/>
                </a:solidFill>
                <a:latin typeface="Calibri" pitchFamily="34" charset="0"/>
                <a:cs typeface="Arial" charset="0"/>
              </a:rPr>
              <a:t>Declarar la culpa grave  y por tanto civilmente responsables por 			los perjuicios causados frente a la actuación realizada por 			Correagro S.A., Comfinagro S.A., y la Bolsa Mercantil, 				ordenando al pago corresponden al valor de las facturas y de 			los intereses moratorios.</a:t>
            </a:r>
          </a:p>
          <a:p>
            <a:pPr algn="just" fontAlgn="auto">
              <a:lnSpc>
                <a:spcPct val="100000"/>
              </a:lnSpc>
              <a:defRPr/>
            </a:pPr>
            <a:endParaRPr lang="es-CO" dirty="0" smtClean="0">
              <a:solidFill>
                <a:schemeClr val="tx2">
                  <a:lumMod val="75000"/>
                </a:schemeClr>
              </a:solidFill>
              <a:latin typeface="Calibri" pitchFamily="34" charset="0"/>
              <a:cs typeface="Arial" charset="0"/>
            </a:endParaRPr>
          </a:p>
          <a:p>
            <a:pPr algn="just" fontAlgn="auto">
              <a:defRPr/>
            </a:pPr>
            <a:r>
              <a:rPr lang="es-ES_tradnl" sz="1100" dirty="0" smtClean="0">
                <a:solidFill>
                  <a:schemeClr val="tx1"/>
                </a:solidFill>
                <a:cs typeface="Arial" charset="0"/>
              </a:rPr>
              <a:t> </a:t>
            </a:r>
            <a:endParaRPr lang="es-CO" sz="1100" dirty="0" smtClean="0">
              <a:solidFill>
                <a:schemeClr val="tx1"/>
              </a:solidFill>
              <a:cs typeface="Arial" charset="0"/>
            </a:endParaRPr>
          </a:p>
          <a:p>
            <a:pPr fontAlgn="auto">
              <a:lnSpc>
                <a:spcPct val="100000"/>
              </a:lnSpc>
              <a:defRPr/>
            </a:pPr>
            <a:r>
              <a:rPr lang="es-ES_tradnl" sz="1100" dirty="0" smtClean="0">
                <a:solidFill>
                  <a:schemeClr val="tx1"/>
                </a:solidFill>
              </a:rPr>
              <a:t>.</a:t>
            </a:r>
            <a:endParaRPr lang="es-ES_tradnl" sz="1100" dirty="0">
              <a:solidFill>
                <a:schemeClr val="tx1"/>
              </a:solidFill>
            </a:endParaRPr>
          </a:p>
          <a:p>
            <a:pPr fontAlgn="auto">
              <a:lnSpc>
                <a:spcPct val="100000"/>
              </a:lnSpc>
              <a:defRPr/>
            </a:pPr>
            <a:endParaRPr lang="es-ES_tradnl" sz="1100" dirty="0">
              <a:solidFill>
                <a:schemeClr val="tx1"/>
              </a:solidFill>
            </a:endParaRPr>
          </a:p>
        </p:txBody>
      </p:sp>
      <p:grpSp>
        <p:nvGrpSpPr>
          <p:cNvPr id="2" name="Group 34"/>
          <p:cNvGrpSpPr>
            <a:grpSpLocks/>
          </p:cNvGrpSpPr>
          <p:nvPr/>
        </p:nvGrpSpPr>
        <p:grpSpPr bwMode="auto">
          <a:xfrm>
            <a:off x="685801" y="4624388"/>
            <a:ext cx="1044575" cy="89297"/>
            <a:chOff x="685800" y="6165890"/>
            <a:chExt cx="1044000" cy="119062"/>
          </a:xfrm>
        </p:grpSpPr>
        <p:sp>
          <p:nvSpPr>
            <p:cNvPr id="19469" name="Rectangle 9"/>
            <p:cNvSpPr>
              <a:spLocks noChangeArrowheads="1"/>
            </p:cNvSpPr>
            <p:nvPr/>
          </p:nvSpPr>
          <p:spPr bwMode="auto">
            <a:xfrm>
              <a:off x="685800" y="6218276"/>
              <a:ext cx="1044000" cy="66675"/>
            </a:xfrm>
            <a:prstGeom prst="rect">
              <a:avLst/>
            </a:prstGeom>
            <a:solidFill>
              <a:srgbClr val="044990"/>
            </a:solidFill>
            <a:ln w="9525">
              <a:noFill/>
              <a:miter lim="800000"/>
              <a:headEnd/>
              <a:tailEnd/>
            </a:ln>
          </p:spPr>
          <p:txBody>
            <a:bodyPr/>
            <a:lstStyle/>
            <a:p>
              <a:endParaRPr lang="es-CO">
                <a:latin typeface="Franklin Gothic Book"/>
              </a:endParaRPr>
            </a:p>
          </p:txBody>
        </p:sp>
        <p:sp>
          <p:nvSpPr>
            <p:cNvPr id="19470" name="Freeform 8"/>
            <p:cNvSpPr>
              <a:spLocks/>
            </p:cNvSpPr>
            <p:nvPr/>
          </p:nvSpPr>
          <p:spPr bwMode="auto">
            <a:xfrm>
              <a:off x="685800" y="6165890"/>
              <a:ext cx="223907" cy="119062"/>
            </a:xfrm>
            <a:custGeom>
              <a:avLst/>
              <a:gdLst>
                <a:gd name="T0" fmla="*/ 0 w 126"/>
                <a:gd name="T1" fmla="*/ 119062 h 67"/>
                <a:gd name="T2" fmla="*/ 111954 w 126"/>
                <a:gd name="T3" fmla="*/ 0 h 67"/>
                <a:gd name="T4" fmla="*/ 223907 w 126"/>
                <a:gd name="T5" fmla="*/ 119062 h 67"/>
                <a:gd name="T6" fmla="*/ 0 60000 65536"/>
                <a:gd name="T7" fmla="*/ 0 60000 65536"/>
                <a:gd name="T8" fmla="*/ 0 60000 65536"/>
                <a:gd name="T9" fmla="*/ 0 w 126"/>
                <a:gd name="T10" fmla="*/ 0 h 67"/>
                <a:gd name="T11" fmla="*/ 126 w 126"/>
                <a:gd name="T12" fmla="*/ 67 h 67"/>
              </a:gdLst>
              <a:ahLst/>
              <a:cxnLst>
                <a:cxn ang="T6">
                  <a:pos x="T0" y="T1"/>
                </a:cxn>
                <a:cxn ang="T7">
                  <a:pos x="T2" y="T3"/>
                </a:cxn>
                <a:cxn ang="T8">
                  <a:pos x="T4" y="T5"/>
                </a:cxn>
              </a:cxnLst>
              <a:rect l="T9" t="T10" r="T11" b="T12"/>
              <a:pathLst>
                <a:path w="126" h="67">
                  <a:moveTo>
                    <a:pt x="0" y="67"/>
                  </a:moveTo>
                  <a:lnTo>
                    <a:pt x="63" y="0"/>
                  </a:lnTo>
                  <a:lnTo>
                    <a:pt x="126" y="67"/>
                  </a:lnTo>
                </a:path>
              </a:pathLst>
            </a:custGeom>
            <a:solidFill>
              <a:srgbClr val="044990"/>
            </a:solidFill>
            <a:ln w="9525">
              <a:noFill/>
              <a:miter lim="800000"/>
              <a:headEnd/>
              <a:tailEnd/>
            </a:ln>
          </p:spPr>
          <p:txBody>
            <a:bodyPr/>
            <a:lstStyle/>
            <a:p>
              <a:endParaRPr lang="es-CO">
                <a:latin typeface="Franklin Gothic Book"/>
              </a:endParaRPr>
            </a:p>
          </p:txBody>
        </p:sp>
      </p:grpSp>
      <p:sp>
        <p:nvSpPr>
          <p:cNvPr id="19461" name="TextBox 37"/>
          <p:cNvSpPr txBox="1">
            <a:spLocks noChangeArrowheads="1"/>
          </p:cNvSpPr>
          <p:nvPr/>
        </p:nvSpPr>
        <p:spPr bwMode="auto">
          <a:xfrm>
            <a:off x="685801" y="4716066"/>
            <a:ext cx="1228725" cy="200055"/>
          </a:xfrm>
          <a:prstGeom prst="rect">
            <a:avLst/>
          </a:prstGeom>
          <a:noFill/>
          <a:ln w="9525">
            <a:noFill/>
            <a:miter lim="800000"/>
            <a:headEnd/>
            <a:tailEnd/>
          </a:ln>
        </p:spPr>
        <p:txBody>
          <a:bodyPr lIns="0" tIns="0" rIns="0" bIns="0">
            <a:spAutoFit/>
          </a:bodyPr>
          <a:lstStyle/>
          <a:p>
            <a:r>
              <a:rPr lang="es-ES" sz="1300" dirty="0">
                <a:solidFill>
                  <a:srgbClr val="044990"/>
                </a:solidFill>
                <a:latin typeface="Franklin Gothic Demi Cond"/>
              </a:rPr>
              <a:t>Tema 1</a:t>
            </a:r>
            <a:endParaRPr lang="en-US" sz="1300" dirty="0">
              <a:solidFill>
                <a:srgbClr val="044990"/>
              </a:solidFill>
              <a:latin typeface="Franklin Gothic Demi Cond"/>
            </a:endParaRPr>
          </a:p>
        </p:txBody>
      </p:sp>
      <p:sp>
        <p:nvSpPr>
          <p:cNvPr id="20" name="Rectangle 9"/>
          <p:cNvSpPr>
            <a:spLocks noChangeArrowheads="1"/>
          </p:cNvSpPr>
          <p:nvPr/>
        </p:nvSpPr>
        <p:spPr bwMode="auto">
          <a:xfrm>
            <a:off x="1806576"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1" name="Rectangle 9"/>
          <p:cNvSpPr>
            <a:spLocks noChangeArrowheads="1"/>
          </p:cNvSpPr>
          <p:nvPr/>
        </p:nvSpPr>
        <p:spPr bwMode="auto">
          <a:xfrm>
            <a:off x="2928939" y="4663679"/>
            <a:ext cx="1042987"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2" name="Rectangle 9"/>
          <p:cNvSpPr>
            <a:spLocks noChangeArrowheads="1"/>
          </p:cNvSpPr>
          <p:nvPr/>
        </p:nvSpPr>
        <p:spPr bwMode="auto">
          <a:xfrm>
            <a:off x="4049714" y="4663679"/>
            <a:ext cx="1042987"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3" name="Rectangle 9"/>
          <p:cNvSpPr>
            <a:spLocks noChangeArrowheads="1"/>
          </p:cNvSpPr>
          <p:nvPr/>
        </p:nvSpPr>
        <p:spPr bwMode="auto">
          <a:xfrm>
            <a:off x="5170489"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5" name="Rectangle 9"/>
          <p:cNvSpPr>
            <a:spLocks noChangeArrowheads="1"/>
          </p:cNvSpPr>
          <p:nvPr/>
        </p:nvSpPr>
        <p:spPr bwMode="auto">
          <a:xfrm>
            <a:off x="6291264"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6" name="Rectangle 9"/>
          <p:cNvSpPr>
            <a:spLocks noChangeArrowheads="1"/>
          </p:cNvSpPr>
          <p:nvPr/>
        </p:nvSpPr>
        <p:spPr bwMode="auto">
          <a:xfrm>
            <a:off x="7413625" y="4663679"/>
            <a:ext cx="1042988"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Tree>
  </p:cSld>
  <p:clrMapOvr>
    <a:masterClrMapping/>
  </p:clrMapOvr>
  <p:transition spd="slow">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74896" y="116682"/>
            <a:ext cx="3538330" cy="382031"/>
          </a:xfrm>
        </p:spPr>
        <p:txBody>
          <a:bodyPr/>
          <a:lstStyle/>
          <a:p>
            <a:pPr fontAlgn="auto">
              <a:spcAft>
                <a:spcPts val="0"/>
              </a:spcAft>
              <a:defRPr/>
            </a:pPr>
            <a:r>
              <a:rPr lang="es-CO" sz="2000" b="1" dirty="0" smtClean="0">
                <a:solidFill>
                  <a:srgbClr val="2D5FC3"/>
                </a:solidFill>
                <a:latin typeface="Calibri" pitchFamily="34" charset="0"/>
              </a:rPr>
              <a:t>Antecedentes judiciales</a:t>
            </a:r>
            <a:endParaRPr lang="es-CO" sz="2000" b="1" dirty="0">
              <a:solidFill>
                <a:srgbClr val="2D5FC3"/>
              </a:solidFill>
              <a:latin typeface="Calibri" pitchFamily="34" charset="0"/>
            </a:endParaRPr>
          </a:p>
        </p:txBody>
      </p:sp>
      <p:sp>
        <p:nvSpPr>
          <p:cNvPr id="20483" name="9 CuadroTexto"/>
          <p:cNvSpPr txBox="1">
            <a:spLocks noChangeArrowheads="1"/>
          </p:cNvSpPr>
          <p:nvPr/>
        </p:nvSpPr>
        <p:spPr bwMode="auto">
          <a:xfrm>
            <a:off x="323850" y="4556522"/>
            <a:ext cx="935038" cy="369332"/>
          </a:xfrm>
          <a:prstGeom prst="rect">
            <a:avLst/>
          </a:prstGeom>
          <a:noFill/>
          <a:ln w="9525">
            <a:noFill/>
            <a:miter lim="800000"/>
            <a:headEnd/>
            <a:tailEnd/>
          </a:ln>
        </p:spPr>
        <p:txBody>
          <a:bodyPr>
            <a:spAutoFit/>
          </a:bodyPr>
          <a:lstStyle/>
          <a:p>
            <a:pPr algn="ctr"/>
            <a:r>
              <a:rPr lang="es-CO" b="1" dirty="0" smtClean="0">
                <a:solidFill>
                  <a:srgbClr val="002060"/>
                </a:solidFill>
                <a:latin typeface="Franklin Gothic Book"/>
              </a:rPr>
              <a:t>2015</a:t>
            </a:r>
            <a:endParaRPr lang="es-CO" b="1" dirty="0">
              <a:solidFill>
                <a:srgbClr val="002060"/>
              </a:solidFill>
              <a:latin typeface="Franklin Gothic Book"/>
            </a:endParaRPr>
          </a:p>
        </p:txBody>
      </p:sp>
      <p:sp>
        <p:nvSpPr>
          <p:cNvPr id="20484" name="14 CuadroTexto"/>
          <p:cNvSpPr txBox="1">
            <a:spLocks noChangeArrowheads="1"/>
          </p:cNvSpPr>
          <p:nvPr/>
        </p:nvSpPr>
        <p:spPr bwMode="auto">
          <a:xfrm>
            <a:off x="5943113" y="4555331"/>
            <a:ext cx="1081088" cy="369332"/>
          </a:xfrm>
          <a:prstGeom prst="rect">
            <a:avLst/>
          </a:prstGeom>
          <a:noFill/>
          <a:ln w="9525">
            <a:noFill/>
            <a:miter lim="800000"/>
            <a:headEnd/>
            <a:tailEnd/>
          </a:ln>
        </p:spPr>
        <p:txBody>
          <a:bodyPr>
            <a:spAutoFit/>
          </a:bodyPr>
          <a:lstStyle/>
          <a:p>
            <a:pPr algn="ctr"/>
            <a:r>
              <a:rPr lang="es-CO" b="1" dirty="0" smtClean="0">
                <a:solidFill>
                  <a:srgbClr val="002060"/>
                </a:solidFill>
                <a:latin typeface="Franklin Gothic Book"/>
              </a:rPr>
              <a:t>2017</a:t>
            </a:r>
            <a:endParaRPr lang="es-CO" b="1" dirty="0">
              <a:solidFill>
                <a:srgbClr val="002060"/>
              </a:solidFill>
              <a:latin typeface="Franklin Gothic Book"/>
            </a:endParaRPr>
          </a:p>
        </p:txBody>
      </p:sp>
      <p:sp>
        <p:nvSpPr>
          <p:cNvPr id="20485" name="15 CuadroTexto"/>
          <p:cNvSpPr txBox="1">
            <a:spLocks noChangeArrowheads="1"/>
          </p:cNvSpPr>
          <p:nvPr/>
        </p:nvSpPr>
        <p:spPr bwMode="auto">
          <a:xfrm>
            <a:off x="7673975" y="4555331"/>
            <a:ext cx="1079500" cy="369332"/>
          </a:xfrm>
          <a:prstGeom prst="rect">
            <a:avLst/>
          </a:prstGeom>
          <a:noFill/>
          <a:ln w="9525">
            <a:noFill/>
            <a:miter lim="800000"/>
            <a:headEnd/>
            <a:tailEnd/>
          </a:ln>
        </p:spPr>
        <p:txBody>
          <a:bodyPr>
            <a:spAutoFit/>
          </a:bodyPr>
          <a:lstStyle/>
          <a:p>
            <a:pPr algn="ctr"/>
            <a:r>
              <a:rPr lang="es-CO" b="1">
                <a:solidFill>
                  <a:srgbClr val="002060"/>
                </a:solidFill>
                <a:latin typeface="Franklin Gothic Book"/>
              </a:rPr>
              <a:t>2017</a:t>
            </a:r>
          </a:p>
        </p:txBody>
      </p:sp>
      <p:sp>
        <p:nvSpPr>
          <p:cNvPr id="20486" name="18 Rectángulo"/>
          <p:cNvSpPr>
            <a:spLocks noChangeArrowheads="1"/>
          </p:cNvSpPr>
          <p:nvPr/>
        </p:nvSpPr>
        <p:spPr bwMode="auto">
          <a:xfrm>
            <a:off x="1884257" y="1249447"/>
            <a:ext cx="1871663" cy="2031325"/>
          </a:xfrm>
          <a:prstGeom prst="rect">
            <a:avLst/>
          </a:prstGeom>
          <a:noFill/>
          <a:ln w="9525">
            <a:noFill/>
            <a:miter lim="800000"/>
            <a:headEnd/>
            <a:tailEnd/>
          </a:ln>
        </p:spPr>
        <p:txBody>
          <a:bodyPr>
            <a:spAutoFit/>
          </a:bodyPr>
          <a:lstStyle/>
          <a:p>
            <a:pPr algn="ctr"/>
            <a:r>
              <a:rPr lang="es-ES" sz="1400" dirty="0" smtClean="0">
                <a:solidFill>
                  <a:srgbClr val="2D5FC3"/>
                </a:solidFill>
                <a:latin typeface="Calibri" pitchFamily="34" charset="0"/>
                <a:cs typeface="Arial" charset="0"/>
              </a:rPr>
              <a:t>Jaime Danilo Salinas Sánchez</a:t>
            </a:r>
            <a:endParaRPr lang="es-CO" sz="1400" dirty="0" smtClean="0">
              <a:solidFill>
                <a:srgbClr val="2D5FC3"/>
              </a:solidFill>
              <a:latin typeface="Calibri" pitchFamily="34" charset="0"/>
              <a:cs typeface="Arial" charset="0"/>
            </a:endParaRPr>
          </a:p>
          <a:p>
            <a:pPr algn="ctr"/>
            <a:r>
              <a:rPr lang="es-ES_tradnl" sz="1400" dirty="0" smtClean="0">
                <a:solidFill>
                  <a:srgbClr val="2D5FC3"/>
                </a:solidFill>
                <a:latin typeface="Calibri" pitchFamily="34" charset="0"/>
              </a:rPr>
              <a:t>Radica demanda proceso ordinario </a:t>
            </a:r>
            <a:r>
              <a:rPr lang="es-ES_tradnl" sz="1400" dirty="0">
                <a:solidFill>
                  <a:srgbClr val="2D5FC3"/>
                </a:solidFill>
                <a:latin typeface="Calibri" pitchFamily="34" charset="0"/>
              </a:rPr>
              <a:t>ante el </a:t>
            </a:r>
            <a:r>
              <a:rPr lang="es-ES_tradnl" sz="1400" dirty="0" smtClean="0">
                <a:solidFill>
                  <a:srgbClr val="2D5FC3"/>
                </a:solidFill>
                <a:latin typeface="Calibri" pitchFamily="34" charset="0"/>
              </a:rPr>
              <a:t>juez civil municipal de Cali </a:t>
            </a:r>
            <a:r>
              <a:rPr lang="es-ES_tradnl" sz="1400" dirty="0">
                <a:solidFill>
                  <a:srgbClr val="2D5FC3"/>
                </a:solidFill>
                <a:latin typeface="Calibri" pitchFamily="34" charset="0"/>
              </a:rPr>
              <a:t>en </a:t>
            </a:r>
            <a:r>
              <a:rPr lang="es-ES_tradnl" sz="1400" dirty="0" smtClean="0">
                <a:solidFill>
                  <a:srgbClr val="2D5FC3"/>
                </a:solidFill>
                <a:latin typeface="Calibri" pitchFamily="34" charset="0"/>
              </a:rPr>
              <a:t>diciembre </a:t>
            </a:r>
            <a:r>
              <a:rPr lang="es-ES_tradnl" sz="1400" dirty="0">
                <a:solidFill>
                  <a:srgbClr val="2D5FC3"/>
                </a:solidFill>
                <a:latin typeface="Calibri" pitchFamily="34" charset="0"/>
              </a:rPr>
              <a:t>de </a:t>
            </a:r>
            <a:r>
              <a:rPr lang="es-ES_tradnl" sz="1400" dirty="0" smtClean="0">
                <a:solidFill>
                  <a:srgbClr val="2D5FC3"/>
                </a:solidFill>
                <a:latin typeface="Calibri" pitchFamily="34" charset="0"/>
              </a:rPr>
              <a:t>2015, </a:t>
            </a:r>
            <a:r>
              <a:rPr lang="es-ES_tradnl" sz="1400" dirty="0">
                <a:solidFill>
                  <a:srgbClr val="2D5FC3"/>
                </a:solidFill>
                <a:latin typeface="Calibri" pitchFamily="34" charset="0"/>
              </a:rPr>
              <a:t>la cual solamente es admitida hasta </a:t>
            </a:r>
            <a:r>
              <a:rPr lang="es-ES_tradnl" sz="1400" dirty="0" smtClean="0">
                <a:solidFill>
                  <a:srgbClr val="2D5FC3"/>
                </a:solidFill>
                <a:latin typeface="Calibri" pitchFamily="34" charset="0"/>
              </a:rPr>
              <a:t>enero de 2016.</a:t>
            </a:r>
            <a:endParaRPr lang="es-CO" sz="1400" i="1" dirty="0">
              <a:solidFill>
                <a:srgbClr val="2D5FC3"/>
              </a:solidFill>
              <a:latin typeface="Calibri" pitchFamily="34" charset="0"/>
            </a:endParaRPr>
          </a:p>
        </p:txBody>
      </p:sp>
      <p:cxnSp>
        <p:nvCxnSpPr>
          <p:cNvPr id="22" name="21 Conector recto"/>
          <p:cNvCxnSpPr>
            <a:stCxn id="17" idx="2"/>
            <a:endCxn id="20483" idx="0"/>
          </p:cNvCxnSpPr>
          <p:nvPr/>
        </p:nvCxnSpPr>
        <p:spPr>
          <a:xfrm flipH="1">
            <a:off x="791369" y="1849458"/>
            <a:ext cx="53975" cy="2707064"/>
          </a:xfrm>
          <a:prstGeom prst="line">
            <a:avLst/>
          </a:prstGeom>
        </p:spPr>
        <p:style>
          <a:lnRef idx="1">
            <a:schemeClr val="accent1"/>
          </a:lnRef>
          <a:fillRef idx="0">
            <a:schemeClr val="accent1"/>
          </a:fillRef>
          <a:effectRef idx="0">
            <a:schemeClr val="accent1"/>
          </a:effectRef>
          <a:fontRef idx="minor">
            <a:schemeClr val="tx1"/>
          </a:fontRef>
        </p:style>
      </p:cxnSp>
      <p:sp>
        <p:nvSpPr>
          <p:cNvPr id="38" name="37 Rectángulo"/>
          <p:cNvSpPr/>
          <p:nvPr/>
        </p:nvSpPr>
        <p:spPr>
          <a:xfrm>
            <a:off x="7547021" y="1664946"/>
            <a:ext cx="1368152" cy="954107"/>
          </a:xfrm>
          <a:prstGeom prst="rect">
            <a:avLst/>
          </a:prstGeom>
          <a:noFill/>
        </p:spPr>
        <p:style>
          <a:lnRef idx="0">
            <a:schemeClr val="accent3"/>
          </a:lnRef>
          <a:fillRef idx="3">
            <a:schemeClr val="accent3"/>
          </a:fillRef>
          <a:effectRef idx="3">
            <a:schemeClr val="accent3"/>
          </a:effectRef>
          <a:fontRef idx="minor">
            <a:schemeClr val="lt1"/>
          </a:fontRef>
        </p:style>
        <p:txBody>
          <a:bodyPr>
            <a:spAutoFit/>
          </a:bodyPr>
          <a:lstStyle/>
          <a:p>
            <a:pPr marL="0" lvl="1" algn="ctr" defTabSz="311150" fontAlgn="auto">
              <a:spcBef>
                <a:spcPts val="200"/>
              </a:spcBef>
              <a:spcAft>
                <a:spcPts val="200"/>
              </a:spcAft>
              <a:defRPr/>
            </a:pPr>
            <a:r>
              <a:rPr lang="es-CO" sz="1400" i="1" dirty="0" smtClean="0">
                <a:solidFill>
                  <a:srgbClr val="2D5FC3"/>
                </a:solidFill>
                <a:latin typeface="Calibri" pitchFamily="34" charset="0"/>
              </a:rPr>
              <a:t>El 30 de octubre se presentó recurso de apelación.</a:t>
            </a:r>
            <a:endParaRPr lang="es-CO" sz="1400" i="1" dirty="0">
              <a:solidFill>
                <a:srgbClr val="2D5FC3"/>
              </a:solidFill>
              <a:latin typeface="Calibri" pitchFamily="34" charset="0"/>
            </a:endParaRPr>
          </a:p>
        </p:txBody>
      </p:sp>
      <p:cxnSp>
        <p:nvCxnSpPr>
          <p:cNvPr id="46" name="45 Conector recto"/>
          <p:cNvCxnSpPr/>
          <p:nvPr/>
        </p:nvCxnSpPr>
        <p:spPr>
          <a:xfrm flipH="1">
            <a:off x="8212932" y="2727939"/>
            <a:ext cx="1588" cy="1690169"/>
          </a:xfrm>
          <a:prstGeom prst="line">
            <a:avLst/>
          </a:prstGeom>
        </p:spPr>
        <p:style>
          <a:lnRef idx="1">
            <a:schemeClr val="accent1"/>
          </a:lnRef>
          <a:fillRef idx="0">
            <a:schemeClr val="accent1"/>
          </a:fillRef>
          <a:effectRef idx="0">
            <a:schemeClr val="accent1"/>
          </a:effectRef>
          <a:fontRef idx="minor">
            <a:schemeClr val="tx1"/>
          </a:fontRef>
        </p:style>
      </p:cxnSp>
      <p:sp>
        <p:nvSpPr>
          <p:cNvPr id="20492" name="32 CuadroTexto"/>
          <p:cNvSpPr txBox="1">
            <a:spLocks noChangeArrowheads="1"/>
          </p:cNvSpPr>
          <p:nvPr/>
        </p:nvSpPr>
        <p:spPr bwMode="auto">
          <a:xfrm>
            <a:off x="2312909" y="4556522"/>
            <a:ext cx="863600" cy="369332"/>
          </a:xfrm>
          <a:prstGeom prst="rect">
            <a:avLst/>
          </a:prstGeom>
          <a:noFill/>
          <a:ln w="9525">
            <a:noFill/>
            <a:miter lim="800000"/>
            <a:headEnd/>
            <a:tailEnd/>
          </a:ln>
        </p:spPr>
        <p:txBody>
          <a:bodyPr>
            <a:spAutoFit/>
          </a:bodyPr>
          <a:lstStyle/>
          <a:p>
            <a:pPr algn="ctr"/>
            <a:r>
              <a:rPr lang="es-CO" b="1" dirty="0" smtClean="0">
                <a:solidFill>
                  <a:srgbClr val="002060"/>
                </a:solidFill>
                <a:latin typeface="Franklin Gothic Book"/>
              </a:rPr>
              <a:t>2016</a:t>
            </a:r>
            <a:endParaRPr lang="es-CO" b="1" dirty="0">
              <a:solidFill>
                <a:srgbClr val="002060"/>
              </a:solidFill>
              <a:latin typeface="Franklin Gothic Book"/>
            </a:endParaRPr>
          </a:p>
        </p:txBody>
      </p:sp>
      <p:cxnSp>
        <p:nvCxnSpPr>
          <p:cNvPr id="36" name="35 Conector recto"/>
          <p:cNvCxnSpPr/>
          <p:nvPr/>
        </p:nvCxnSpPr>
        <p:spPr>
          <a:xfrm>
            <a:off x="2789926" y="3280772"/>
            <a:ext cx="0" cy="1137337"/>
          </a:xfrm>
          <a:prstGeom prst="line">
            <a:avLst/>
          </a:prstGeom>
        </p:spPr>
        <p:style>
          <a:lnRef idx="1">
            <a:schemeClr val="accent1"/>
          </a:lnRef>
          <a:fillRef idx="0">
            <a:schemeClr val="accent1"/>
          </a:fillRef>
          <a:effectRef idx="0">
            <a:schemeClr val="accent1"/>
          </a:effectRef>
          <a:fontRef idx="minor">
            <a:schemeClr val="tx1"/>
          </a:fontRef>
        </p:style>
      </p:cxnSp>
      <p:sp>
        <p:nvSpPr>
          <p:cNvPr id="20494" name="31 CuadroTexto"/>
          <p:cNvSpPr txBox="1">
            <a:spLocks noChangeArrowheads="1"/>
          </p:cNvSpPr>
          <p:nvPr/>
        </p:nvSpPr>
        <p:spPr bwMode="auto">
          <a:xfrm>
            <a:off x="4049748" y="4556522"/>
            <a:ext cx="1081087" cy="369332"/>
          </a:xfrm>
          <a:prstGeom prst="rect">
            <a:avLst/>
          </a:prstGeom>
          <a:noFill/>
          <a:ln w="9525">
            <a:noFill/>
            <a:miter lim="800000"/>
            <a:headEnd/>
            <a:tailEnd/>
          </a:ln>
        </p:spPr>
        <p:txBody>
          <a:bodyPr>
            <a:spAutoFit/>
          </a:bodyPr>
          <a:lstStyle/>
          <a:p>
            <a:pPr algn="ctr"/>
            <a:r>
              <a:rPr lang="es-CO" b="1" dirty="0">
                <a:solidFill>
                  <a:srgbClr val="002060"/>
                </a:solidFill>
                <a:latin typeface="Franklin Gothic Book"/>
              </a:rPr>
              <a:t>2016</a:t>
            </a:r>
          </a:p>
        </p:txBody>
      </p:sp>
      <p:sp>
        <p:nvSpPr>
          <p:cNvPr id="44" name="43 Rectángulo"/>
          <p:cNvSpPr/>
          <p:nvPr/>
        </p:nvSpPr>
        <p:spPr>
          <a:xfrm>
            <a:off x="28575" y="2480553"/>
            <a:ext cx="1742938" cy="1600438"/>
          </a:xfrm>
          <a:prstGeom prst="rect">
            <a:avLst/>
          </a:prstGeom>
          <a:solidFill>
            <a:schemeClr val="bg1"/>
          </a:solidFill>
          <a:ln>
            <a:noFill/>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_tradnl" sz="1400" dirty="0" smtClean="0">
                <a:solidFill>
                  <a:srgbClr val="2D5FC3"/>
                </a:solidFill>
                <a:latin typeface="Calibri" pitchFamily="34" charset="0"/>
                <a:cs typeface="Arial" charset="0"/>
              </a:rPr>
              <a:t>El 3 de febrero se celebro audiencia de conciliación extrajudicial solicitada por el señor </a:t>
            </a:r>
            <a:r>
              <a:rPr lang="es-ES" sz="1400" dirty="0" smtClean="0">
                <a:solidFill>
                  <a:srgbClr val="2D5FC3"/>
                </a:solidFill>
                <a:latin typeface="Calibri" pitchFamily="34" charset="0"/>
                <a:cs typeface="Arial" charset="0"/>
              </a:rPr>
              <a:t>Jaime Danilo Salinas Sánchez</a:t>
            </a:r>
            <a:endParaRPr lang="es-CO" sz="1400" dirty="0">
              <a:solidFill>
                <a:srgbClr val="2D5FC3"/>
              </a:solidFill>
              <a:latin typeface="Calibri" pitchFamily="34" charset="0"/>
              <a:cs typeface="Arial" charset="0"/>
            </a:endParaRPr>
          </a:p>
        </p:txBody>
      </p:sp>
      <p:sp>
        <p:nvSpPr>
          <p:cNvPr id="17" name="16 Rectángulo"/>
          <p:cNvSpPr/>
          <p:nvPr/>
        </p:nvSpPr>
        <p:spPr>
          <a:xfrm>
            <a:off x="142875" y="895351"/>
            <a:ext cx="1404938" cy="954107"/>
          </a:xfrm>
          <a:prstGeom prst="rect">
            <a:avLst/>
          </a:prstGeom>
          <a:noFill/>
          <a:ln>
            <a:noFill/>
          </a:ln>
        </p:spPr>
        <p:style>
          <a:lnRef idx="1">
            <a:schemeClr val="dk1"/>
          </a:lnRef>
          <a:fillRef idx="2">
            <a:schemeClr val="dk1"/>
          </a:fillRef>
          <a:effectRef idx="1">
            <a:schemeClr val="dk1"/>
          </a:effectRef>
          <a:fontRef idx="minor">
            <a:schemeClr val="dk1"/>
          </a:fontRef>
        </p:style>
        <p:txBody>
          <a:bodyPr>
            <a:spAutoFit/>
          </a:bodyPr>
          <a:lstStyle/>
          <a:p>
            <a:pPr algn="ctr" fontAlgn="auto">
              <a:spcBef>
                <a:spcPts val="0"/>
              </a:spcBef>
              <a:spcAft>
                <a:spcPts val="0"/>
              </a:spcAft>
              <a:defRPr/>
            </a:pPr>
            <a:r>
              <a:rPr lang="es-ES_tradnl" sz="1400" i="1" dirty="0">
                <a:solidFill>
                  <a:srgbClr val="2D5FC3"/>
                </a:solidFill>
                <a:latin typeface="Calibri" pitchFamily="34" charset="0"/>
                <a:cs typeface="Arial" charset="0"/>
              </a:rPr>
              <a:t>Esta audiencia fue fallida por falta  de acuerdo </a:t>
            </a:r>
            <a:r>
              <a:rPr lang="es-ES_tradnl" sz="1400" i="1" dirty="0">
                <a:solidFill>
                  <a:srgbClr val="2D5FC3"/>
                </a:solidFill>
                <a:latin typeface="Calibri" pitchFamily="34" charset="0"/>
              </a:rPr>
              <a:t>entre</a:t>
            </a:r>
            <a:r>
              <a:rPr lang="es-ES_tradnl" sz="1400" i="1" dirty="0">
                <a:solidFill>
                  <a:srgbClr val="2D5FC3"/>
                </a:solidFill>
                <a:latin typeface="Calibri" pitchFamily="34" charset="0"/>
                <a:cs typeface="Arial" charset="0"/>
              </a:rPr>
              <a:t> las partes.</a:t>
            </a:r>
            <a:endParaRPr lang="es-CO" sz="1400" i="1" dirty="0">
              <a:solidFill>
                <a:srgbClr val="2D5FC3"/>
              </a:solidFill>
              <a:latin typeface="Calibri" pitchFamily="34" charset="0"/>
            </a:endParaRPr>
          </a:p>
        </p:txBody>
      </p:sp>
      <p:sp>
        <p:nvSpPr>
          <p:cNvPr id="49" name="48 Flecha derecha"/>
          <p:cNvSpPr/>
          <p:nvPr/>
        </p:nvSpPr>
        <p:spPr>
          <a:xfrm>
            <a:off x="395536" y="4353948"/>
            <a:ext cx="8280920" cy="162018"/>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s-CO"/>
          </a:p>
        </p:txBody>
      </p:sp>
      <p:pic>
        <p:nvPicPr>
          <p:cNvPr id="20506" name="91 Imagen" descr="BMC LOGO.bmp"/>
          <p:cNvPicPr>
            <a:picLocks noChangeAspect="1"/>
          </p:cNvPicPr>
          <p:nvPr/>
        </p:nvPicPr>
        <p:blipFill>
          <a:blip r:embed="rId2" cstate="print"/>
          <a:srcRect t="9660" r="-211"/>
          <a:stretch>
            <a:fillRect/>
          </a:stretch>
        </p:blipFill>
        <p:spPr bwMode="auto">
          <a:xfrm>
            <a:off x="7494588" y="116682"/>
            <a:ext cx="1511300" cy="465535"/>
          </a:xfrm>
          <a:prstGeom prst="rect">
            <a:avLst/>
          </a:prstGeom>
          <a:noFill/>
          <a:ln w="9525">
            <a:noFill/>
            <a:miter lim="800000"/>
            <a:headEnd/>
            <a:tailEnd/>
          </a:ln>
        </p:spPr>
      </p:pic>
      <p:sp>
        <p:nvSpPr>
          <p:cNvPr id="20507" name="63 CuadroTexto"/>
          <p:cNvSpPr txBox="1">
            <a:spLocks noChangeArrowheads="1"/>
          </p:cNvSpPr>
          <p:nvPr/>
        </p:nvSpPr>
        <p:spPr bwMode="auto">
          <a:xfrm flipH="1">
            <a:off x="5724525" y="2395538"/>
            <a:ext cx="920750" cy="332399"/>
          </a:xfrm>
          <a:prstGeom prst="rect">
            <a:avLst/>
          </a:prstGeom>
          <a:noFill/>
          <a:ln w="9525">
            <a:noFill/>
            <a:miter lim="800000"/>
            <a:headEnd/>
            <a:tailEnd/>
          </a:ln>
        </p:spPr>
        <p:txBody>
          <a:bodyPr lIns="0" tIns="0" rIns="0" bIns="0">
            <a:spAutoFit/>
          </a:bodyPr>
          <a:lstStyle/>
          <a:p>
            <a:pPr>
              <a:lnSpc>
                <a:spcPct val="120000"/>
              </a:lnSpc>
            </a:pPr>
            <a:endParaRPr lang="es-CO">
              <a:solidFill>
                <a:schemeClr val="tx2"/>
              </a:solidFill>
              <a:latin typeface="Franklin Gothic Book"/>
            </a:endParaRPr>
          </a:p>
        </p:txBody>
      </p:sp>
      <p:sp>
        <p:nvSpPr>
          <p:cNvPr id="20508" name="64 CuadroTexto"/>
          <p:cNvSpPr txBox="1">
            <a:spLocks noChangeArrowheads="1"/>
          </p:cNvSpPr>
          <p:nvPr/>
        </p:nvSpPr>
        <p:spPr bwMode="auto">
          <a:xfrm flipH="1">
            <a:off x="5724525" y="895351"/>
            <a:ext cx="1584325" cy="2585323"/>
          </a:xfrm>
          <a:prstGeom prst="rect">
            <a:avLst/>
          </a:prstGeom>
          <a:noFill/>
          <a:ln w="9525">
            <a:noFill/>
            <a:miter lim="800000"/>
            <a:headEnd/>
            <a:tailEnd/>
          </a:ln>
        </p:spPr>
        <p:txBody>
          <a:bodyPr lIns="0" tIns="0" rIns="0" bIns="0">
            <a:spAutoFit/>
          </a:bodyPr>
          <a:lstStyle/>
          <a:p>
            <a:pPr algn="ctr"/>
            <a:r>
              <a:rPr lang="es-ES_tradnl" sz="1400" dirty="0" smtClean="0">
                <a:solidFill>
                  <a:srgbClr val="2D5FC3"/>
                </a:solidFill>
                <a:latin typeface="Calibri" pitchFamily="34" charset="0"/>
              </a:rPr>
              <a:t>El 18 de octubre se celebro la audiencia inicial la cual se reanudó el día 25 del mismo mes, donde se llevó a cabo la decisión de excepciones previas, conciliación, interrogatorios de parte y sentencia (art. 372 CGP)</a:t>
            </a:r>
            <a:endParaRPr lang="es-CO" sz="1400" i="1" dirty="0">
              <a:solidFill>
                <a:srgbClr val="2D5FC3"/>
              </a:solidFill>
              <a:latin typeface="Calibri" pitchFamily="34" charset="0"/>
            </a:endParaRPr>
          </a:p>
        </p:txBody>
      </p:sp>
      <p:sp>
        <p:nvSpPr>
          <p:cNvPr id="20509" name="68 CuadroTexto"/>
          <p:cNvSpPr txBox="1">
            <a:spLocks noChangeArrowheads="1"/>
          </p:cNvSpPr>
          <p:nvPr/>
        </p:nvSpPr>
        <p:spPr bwMode="auto">
          <a:xfrm>
            <a:off x="3887823" y="659782"/>
            <a:ext cx="1580017" cy="1723549"/>
          </a:xfrm>
          <a:prstGeom prst="rect">
            <a:avLst/>
          </a:prstGeom>
          <a:noFill/>
          <a:ln w="9525">
            <a:noFill/>
            <a:miter lim="800000"/>
            <a:headEnd/>
            <a:tailEnd/>
          </a:ln>
        </p:spPr>
        <p:txBody>
          <a:bodyPr wrap="square" lIns="0" tIns="0" rIns="0" bIns="0">
            <a:spAutoFit/>
          </a:bodyPr>
          <a:lstStyle/>
          <a:p>
            <a:pPr algn="ctr"/>
            <a:r>
              <a:rPr lang="es-ES_tradnl" sz="1400" dirty="0">
                <a:solidFill>
                  <a:srgbClr val="2D5FC3"/>
                </a:solidFill>
                <a:latin typeface="Calibri" pitchFamily="34" charset="0"/>
              </a:rPr>
              <a:t>El </a:t>
            </a:r>
            <a:r>
              <a:rPr lang="es-ES_tradnl" sz="1400" dirty="0" smtClean="0">
                <a:solidFill>
                  <a:srgbClr val="2D5FC3"/>
                </a:solidFill>
                <a:latin typeface="Calibri" pitchFamily="34" charset="0"/>
              </a:rPr>
              <a:t>07 </a:t>
            </a:r>
            <a:r>
              <a:rPr lang="es-ES_tradnl" sz="1400" dirty="0">
                <a:solidFill>
                  <a:srgbClr val="2D5FC3"/>
                </a:solidFill>
                <a:latin typeface="Calibri" pitchFamily="34" charset="0"/>
              </a:rPr>
              <a:t>de </a:t>
            </a:r>
            <a:r>
              <a:rPr lang="es-ES_tradnl" sz="1400" dirty="0" smtClean="0">
                <a:solidFill>
                  <a:srgbClr val="2D5FC3"/>
                </a:solidFill>
                <a:latin typeface="Calibri" pitchFamily="34" charset="0"/>
              </a:rPr>
              <a:t>octubre, </a:t>
            </a:r>
            <a:r>
              <a:rPr lang="es-ES_tradnl" sz="1400" dirty="0">
                <a:solidFill>
                  <a:srgbClr val="2D5FC3"/>
                </a:solidFill>
                <a:latin typeface="Calibri" pitchFamily="34" charset="0"/>
              </a:rPr>
              <a:t>la Bolsa a través de su apoderado el doctor </a:t>
            </a:r>
            <a:r>
              <a:rPr lang="es-ES_tradnl" sz="1400" dirty="0" smtClean="0">
                <a:solidFill>
                  <a:srgbClr val="2D5FC3"/>
                </a:solidFill>
                <a:latin typeface="Calibri" pitchFamily="34" charset="0"/>
              </a:rPr>
              <a:t>Julio Cesar Sánchez Lozano, </a:t>
            </a:r>
            <a:r>
              <a:rPr lang="es-ES_tradnl" sz="1400" dirty="0">
                <a:solidFill>
                  <a:srgbClr val="2D5FC3"/>
                </a:solidFill>
                <a:latin typeface="Calibri" pitchFamily="34" charset="0"/>
              </a:rPr>
              <a:t>contestó la demanda y presentó </a:t>
            </a:r>
            <a:r>
              <a:rPr lang="es-ES_tradnl" sz="1400" dirty="0" smtClean="0">
                <a:solidFill>
                  <a:srgbClr val="2D5FC3"/>
                </a:solidFill>
                <a:latin typeface="Calibri" pitchFamily="34" charset="0"/>
              </a:rPr>
              <a:t>las excepciones correspondientes. </a:t>
            </a:r>
            <a:endParaRPr lang="es-ES_tradnl" sz="1400" dirty="0">
              <a:solidFill>
                <a:srgbClr val="2D5FC3"/>
              </a:solidFill>
              <a:latin typeface="Calibri" pitchFamily="34" charset="0"/>
            </a:endParaRPr>
          </a:p>
        </p:txBody>
      </p:sp>
      <p:cxnSp>
        <p:nvCxnSpPr>
          <p:cNvPr id="53" name="52 Conector recto"/>
          <p:cNvCxnSpPr/>
          <p:nvPr/>
        </p:nvCxnSpPr>
        <p:spPr>
          <a:xfrm flipH="1">
            <a:off x="6494613" y="3609978"/>
            <a:ext cx="1588" cy="845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4578650" y="2395538"/>
            <a:ext cx="1" cy="202257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5"/>
          </p:nvPr>
        </p:nvSpPr>
        <p:spPr>
          <a:xfrm>
            <a:off x="415925" y="613025"/>
            <a:ext cx="8556625" cy="3506391"/>
          </a:xfrm>
        </p:spPr>
        <p:txBody>
          <a:bodyPr rtlCol="0">
            <a:noAutofit/>
          </a:bodyPr>
          <a:lstStyle/>
          <a:p>
            <a:pPr algn="just"/>
            <a:r>
              <a:rPr lang="es-ES" sz="1400" dirty="0" smtClean="0">
                <a:solidFill>
                  <a:srgbClr val="2D5FC3"/>
                </a:solidFill>
              </a:rPr>
              <a:t>La sentencia resolvió en primera instancia el proceso efectuando las siguientes declaraciones y condenas:</a:t>
            </a:r>
            <a:endParaRPr lang="es-CO" sz="1400" dirty="0" smtClean="0">
              <a:solidFill>
                <a:srgbClr val="2D5FC3"/>
              </a:solidFill>
            </a:endParaRPr>
          </a:p>
          <a:p>
            <a:pPr algn="just"/>
            <a:r>
              <a:rPr lang="es-ES" sz="1400" i="1" dirty="0" smtClean="0">
                <a:solidFill>
                  <a:srgbClr val="2D5FC3"/>
                </a:solidFill>
              </a:rPr>
              <a:t>		“PRIMERO: Negar las pretensiones de la demandante en cuanto a la sociedad 			comisionista </a:t>
            </a:r>
            <a:r>
              <a:rPr lang="es-ES" sz="1400" i="1" dirty="0" err="1" smtClean="0">
                <a:solidFill>
                  <a:srgbClr val="2D5FC3"/>
                </a:solidFill>
              </a:rPr>
              <a:t>Correagro</a:t>
            </a:r>
            <a:r>
              <a:rPr lang="es-ES" sz="1400" i="1" dirty="0" smtClean="0">
                <a:solidFill>
                  <a:srgbClr val="2D5FC3"/>
                </a:solidFill>
              </a:rPr>
              <a:t> S.A. por demostrarse la excepción de cumplimiento en sus 		obligaciones, tal como 	fue expuesto”</a:t>
            </a:r>
            <a:endParaRPr lang="es-CO" sz="1400" i="1" dirty="0" smtClean="0">
              <a:solidFill>
                <a:srgbClr val="2D5FC3"/>
              </a:solidFill>
            </a:endParaRPr>
          </a:p>
          <a:p>
            <a:pPr algn="just"/>
            <a:r>
              <a:rPr lang="es-ES" sz="1400" i="1" dirty="0" smtClean="0">
                <a:solidFill>
                  <a:srgbClr val="2D5FC3"/>
                </a:solidFill>
              </a:rPr>
              <a:t>		“SEGUNDO: Declarar civilmente responsable a la sociedad comisionista 			Comisionistas  Financieros Agropecuarios, Comfinagro S.A. y a la BMC 			Bolsa Mercantil de Colombia S.A. 	del daño sufrido por el señor Jaime Danilo 			Salinas Sánchez en cuanto a la pérdida de los recursos invertidos en 	la operación de 		Venta Definitiva de Facturas, de las facturas Nos. 0138 y 0139 por la falta de cuidado 		en el cumplimiento de los deberes que de cada uno se esperaba en la mencionada 		transacción en cuanto a la verificación de los requisitos formales de dichas facturas y 		aceptación de la operación, sin objeción alguna, por las razones que fueron 			ampliamente expuestas en la audiencia.”</a:t>
            </a:r>
            <a:endParaRPr lang="es-CO" sz="1400" i="1" dirty="0" smtClean="0">
              <a:solidFill>
                <a:srgbClr val="2D5FC3"/>
              </a:solidFill>
            </a:endParaRPr>
          </a:p>
          <a:p>
            <a:r>
              <a:rPr lang="es-ES" sz="1200" b="1" i="1" dirty="0" smtClean="0"/>
              <a:t> </a:t>
            </a:r>
            <a:endParaRPr lang="es-ES_tradnl" sz="1500" i="1" u="sng" dirty="0">
              <a:solidFill>
                <a:srgbClr val="044990"/>
              </a:solidFill>
            </a:endParaRPr>
          </a:p>
        </p:txBody>
      </p:sp>
      <p:sp>
        <p:nvSpPr>
          <p:cNvPr id="21507" name="Content Placeholder 13"/>
          <p:cNvSpPr txBox="1">
            <a:spLocks/>
          </p:cNvSpPr>
          <p:nvPr/>
        </p:nvSpPr>
        <p:spPr bwMode="auto">
          <a:xfrm>
            <a:off x="5484814" y="4019550"/>
            <a:ext cx="2943225" cy="315516"/>
          </a:xfrm>
          <a:prstGeom prst="rect">
            <a:avLst/>
          </a:prstGeom>
          <a:noFill/>
          <a:ln w="9525">
            <a:noFill/>
            <a:miter lim="800000"/>
            <a:headEnd/>
            <a:tailEnd/>
          </a:ln>
        </p:spPr>
        <p:txBody>
          <a:bodyPr lIns="0" tIns="0" rIns="0" bIns="0"/>
          <a:lstStyle/>
          <a:p>
            <a:pPr algn="r">
              <a:lnSpc>
                <a:spcPts val="1763"/>
              </a:lnSpc>
              <a:buFont typeface="Arial" pitchFamily="34" charset="0"/>
              <a:buChar char="​"/>
            </a:pPr>
            <a:endParaRPr lang="es-ES_tradnl">
              <a:latin typeface="Franklin Gothic Book"/>
            </a:endParaRPr>
          </a:p>
        </p:txBody>
      </p:sp>
      <p:sp>
        <p:nvSpPr>
          <p:cNvPr id="21508" name="Text Placeholder 45"/>
          <p:cNvSpPr>
            <a:spLocks noGrp="1"/>
          </p:cNvSpPr>
          <p:nvPr>
            <p:ph type="body" sz="quarter" idx="4294967295"/>
          </p:nvPr>
        </p:nvSpPr>
        <p:spPr>
          <a:xfrm>
            <a:off x="415925" y="119062"/>
            <a:ext cx="6375399" cy="428625"/>
          </a:xfrm>
        </p:spPr>
        <p:txBody>
          <a:bodyPr/>
          <a:lstStyle/>
          <a:p>
            <a:r>
              <a:rPr lang="en-US" b="1" dirty="0" err="1" smtClean="0">
                <a:solidFill>
                  <a:srgbClr val="2D5FC3"/>
                </a:solidFill>
                <a:latin typeface="Calibri" pitchFamily="34" charset="0"/>
                <a:ea typeface="Franklin Gothic Demi Cond"/>
                <a:cs typeface="Franklin Gothic Demi Cond"/>
              </a:rPr>
              <a:t>Sentencia</a:t>
            </a:r>
            <a:r>
              <a:rPr lang="en-US" b="1" dirty="0" smtClean="0">
                <a:solidFill>
                  <a:srgbClr val="2D5FC3"/>
                </a:solidFill>
                <a:latin typeface="Calibri" pitchFamily="34" charset="0"/>
                <a:ea typeface="Franklin Gothic Demi Cond"/>
                <a:cs typeface="Franklin Gothic Demi Cond"/>
              </a:rPr>
              <a:t> – </a:t>
            </a:r>
            <a:r>
              <a:rPr lang="en-US" b="1" dirty="0" err="1" smtClean="0">
                <a:solidFill>
                  <a:srgbClr val="2D5FC3"/>
                </a:solidFill>
                <a:latin typeface="Calibri" pitchFamily="34" charset="0"/>
                <a:ea typeface="Franklin Gothic Demi Cond"/>
                <a:cs typeface="Franklin Gothic Demi Cond"/>
              </a:rPr>
              <a:t>Primera</a:t>
            </a:r>
            <a:r>
              <a:rPr lang="en-US" b="1" dirty="0" smtClean="0">
                <a:solidFill>
                  <a:srgbClr val="2D5FC3"/>
                </a:solidFill>
                <a:latin typeface="Calibri" pitchFamily="34" charset="0"/>
                <a:ea typeface="Franklin Gothic Demi Cond"/>
                <a:cs typeface="Franklin Gothic Demi Cond"/>
              </a:rPr>
              <a:t> </a:t>
            </a:r>
            <a:r>
              <a:rPr lang="en-US" b="1" dirty="0" err="1" smtClean="0">
                <a:solidFill>
                  <a:srgbClr val="2D5FC3"/>
                </a:solidFill>
                <a:latin typeface="Calibri" pitchFamily="34" charset="0"/>
                <a:ea typeface="Franklin Gothic Demi Cond"/>
                <a:cs typeface="Franklin Gothic Demi Cond"/>
              </a:rPr>
              <a:t>Instancia</a:t>
            </a:r>
            <a:r>
              <a:rPr lang="en-US" b="1" dirty="0" smtClean="0">
                <a:solidFill>
                  <a:srgbClr val="2D5FC3"/>
                </a:solidFill>
                <a:latin typeface="Calibri" pitchFamily="34" charset="0"/>
                <a:ea typeface="Franklin Gothic Demi Cond"/>
                <a:cs typeface="Franklin Gothic Demi Cond"/>
              </a:rPr>
              <a:t> – Juzgado 21 Civil </a:t>
            </a:r>
            <a:r>
              <a:rPr lang="en-US" b="1" dirty="0" err="1" smtClean="0">
                <a:solidFill>
                  <a:srgbClr val="2D5FC3"/>
                </a:solidFill>
                <a:latin typeface="Calibri" pitchFamily="34" charset="0"/>
                <a:ea typeface="Franklin Gothic Demi Cond"/>
                <a:cs typeface="Franklin Gothic Demi Cond"/>
              </a:rPr>
              <a:t>Mpal</a:t>
            </a:r>
            <a:r>
              <a:rPr lang="en-US" b="1" dirty="0" smtClean="0">
                <a:solidFill>
                  <a:srgbClr val="2D5FC3"/>
                </a:solidFill>
                <a:latin typeface="Calibri" pitchFamily="34" charset="0"/>
                <a:ea typeface="Franklin Gothic Demi Cond"/>
                <a:cs typeface="Franklin Gothic Demi Cond"/>
              </a:rPr>
              <a:t> </a:t>
            </a:r>
            <a:endParaRPr lang="en-US" dirty="0" smtClean="0">
              <a:solidFill>
                <a:srgbClr val="2D5FC3"/>
              </a:solidFill>
              <a:latin typeface="Calibri" pitchFamily="34" charset="0"/>
              <a:ea typeface="Franklin Gothic Demi Cond"/>
              <a:cs typeface="Franklin Gothic Demi Cond"/>
            </a:endParaRPr>
          </a:p>
        </p:txBody>
      </p:sp>
      <p:grpSp>
        <p:nvGrpSpPr>
          <p:cNvPr id="2" name="Group 34"/>
          <p:cNvGrpSpPr>
            <a:grpSpLocks/>
          </p:cNvGrpSpPr>
          <p:nvPr/>
        </p:nvGrpSpPr>
        <p:grpSpPr bwMode="auto">
          <a:xfrm>
            <a:off x="685801" y="4624388"/>
            <a:ext cx="1044575" cy="89297"/>
            <a:chOff x="685800" y="6165890"/>
            <a:chExt cx="1044000" cy="119062"/>
          </a:xfrm>
        </p:grpSpPr>
        <p:sp>
          <p:nvSpPr>
            <p:cNvPr id="21518" name="Rectangle 9"/>
            <p:cNvSpPr>
              <a:spLocks noChangeArrowheads="1"/>
            </p:cNvSpPr>
            <p:nvPr/>
          </p:nvSpPr>
          <p:spPr bwMode="auto">
            <a:xfrm>
              <a:off x="685800" y="6218276"/>
              <a:ext cx="1044000" cy="66675"/>
            </a:xfrm>
            <a:prstGeom prst="rect">
              <a:avLst/>
            </a:prstGeom>
            <a:solidFill>
              <a:srgbClr val="044990"/>
            </a:solidFill>
            <a:ln w="9525">
              <a:noFill/>
              <a:miter lim="800000"/>
              <a:headEnd/>
              <a:tailEnd/>
            </a:ln>
          </p:spPr>
          <p:txBody>
            <a:bodyPr/>
            <a:lstStyle/>
            <a:p>
              <a:endParaRPr lang="es-CO">
                <a:latin typeface="Franklin Gothic Book"/>
              </a:endParaRPr>
            </a:p>
          </p:txBody>
        </p:sp>
        <p:sp>
          <p:nvSpPr>
            <p:cNvPr id="21519" name="Freeform 8"/>
            <p:cNvSpPr>
              <a:spLocks/>
            </p:cNvSpPr>
            <p:nvPr/>
          </p:nvSpPr>
          <p:spPr bwMode="auto">
            <a:xfrm>
              <a:off x="685800" y="6165890"/>
              <a:ext cx="223907" cy="119062"/>
            </a:xfrm>
            <a:custGeom>
              <a:avLst/>
              <a:gdLst>
                <a:gd name="T0" fmla="*/ 0 w 126"/>
                <a:gd name="T1" fmla="*/ 119062 h 67"/>
                <a:gd name="T2" fmla="*/ 111954 w 126"/>
                <a:gd name="T3" fmla="*/ 0 h 67"/>
                <a:gd name="T4" fmla="*/ 223907 w 126"/>
                <a:gd name="T5" fmla="*/ 119062 h 67"/>
                <a:gd name="T6" fmla="*/ 0 60000 65536"/>
                <a:gd name="T7" fmla="*/ 0 60000 65536"/>
                <a:gd name="T8" fmla="*/ 0 60000 65536"/>
                <a:gd name="T9" fmla="*/ 0 w 126"/>
                <a:gd name="T10" fmla="*/ 0 h 67"/>
                <a:gd name="T11" fmla="*/ 126 w 126"/>
                <a:gd name="T12" fmla="*/ 67 h 67"/>
              </a:gdLst>
              <a:ahLst/>
              <a:cxnLst>
                <a:cxn ang="T6">
                  <a:pos x="T0" y="T1"/>
                </a:cxn>
                <a:cxn ang="T7">
                  <a:pos x="T2" y="T3"/>
                </a:cxn>
                <a:cxn ang="T8">
                  <a:pos x="T4" y="T5"/>
                </a:cxn>
              </a:cxnLst>
              <a:rect l="T9" t="T10" r="T11" b="T12"/>
              <a:pathLst>
                <a:path w="126" h="67">
                  <a:moveTo>
                    <a:pt x="0" y="67"/>
                  </a:moveTo>
                  <a:lnTo>
                    <a:pt x="63" y="0"/>
                  </a:lnTo>
                  <a:lnTo>
                    <a:pt x="126" y="67"/>
                  </a:lnTo>
                </a:path>
              </a:pathLst>
            </a:custGeom>
            <a:solidFill>
              <a:srgbClr val="044990"/>
            </a:solidFill>
            <a:ln w="9525">
              <a:noFill/>
              <a:miter lim="800000"/>
              <a:headEnd/>
              <a:tailEnd/>
            </a:ln>
          </p:spPr>
          <p:txBody>
            <a:bodyPr/>
            <a:lstStyle/>
            <a:p>
              <a:endParaRPr lang="es-CO">
                <a:latin typeface="Franklin Gothic Book"/>
              </a:endParaRPr>
            </a:p>
          </p:txBody>
        </p:sp>
      </p:grpSp>
      <p:sp>
        <p:nvSpPr>
          <p:cNvPr id="21510" name="TextBox 37"/>
          <p:cNvSpPr txBox="1">
            <a:spLocks noChangeArrowheads="1"/>
          </p:cNvSpPr>
          <p:nvPr/>
        </p:nvSpPr>
        <p:spPr bwMode="auto">
          <a:xfrm>
            <a:off x="685801" y="4716066"/>
            <a:ext cx="1228725" cy="200055"/>
          </a:xfrm>
          <a:prstGeom prst="rect">
            <a:avLst/>
          </a:prstGeom>
          <a:noFill/>
          <a:ln w="9525">
            <a:noFill/>
            <a:miter lim="800000"/>
            <a:headEnd/>
            <a:tailEnd/>
          </a:ln>
        </p:spPr>
        <p:txBody>
          <a:bodyPr lIns="0" tIns="0" rIns="0" bIns="0">
            <a:spAutoFit/>
          </a:bodyPr>
          <a:lstStyle/>
          <a:p>
            <a:r>
              <a:rPr lang="es-ES" sz="1300">
                <a:solidFill>
                  <a:srgbClr val="044990"/>
                </a:solidFill>
                <a:latin typeface="Franklin Gothic Demi Cond"/>
              </a:rPr>
              <a:t>Tema 1</a:t>
            </a:r>
            <a:endParaRPr lang="en-US" sz="1300">
              <a:solidFill>
                <a:srgbClr val="044990"/>
              </a:solidFill>
              <a:latin typeface="Franklin Gothic Demi Cond"/>
            </a:endParaRPr>
          </a:p>
        </p:txBody>
      </p:sp>
      <p:sp>
        <p:nvSpPr>
          <p:cNvPr id="30" name="Rectangle 9"/>
          <p:cNvSpPr>
            <a:spLocks noChangeArrowheads="1"/>
          </p:cNvSpPr>
          <p:nvPr/>
        </p:nvSpPr>
        <p:spPr bwMode="auto">
          <a:xfrm>
            <a:off x="1806576"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31" name="Rectangle 9"/>
          <p:cNvSpPr>
            <a:spLocks noChangeArrowheads="1"/>
          </p:cNvSpPr>
          <p:nvPr/>
        </p:nvSpPr>
        <p:spPr bwMode="auto">
          <a:xfrm>
            <a:off x="2928939" y="4663679"/>
            <a:ext cx="1042987"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32" name="Rectangle 9"/>
          <p:cNvSpPr>
            <a:spLocks noChangeArrowheads="1"/>
          </p:cNvSpPr>
          <p:nvPr/>
        </p:nvSpPr>
        <p:spPr bwMode="auto">
          <a:xfrm>
            <a:off x="4049714" y="4663679"/>
            <a:ext cx="1042987"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33" name="Rectangle 9"/>
          <p:cNvSpPr>
            <a:spLocks noChangeArrowheads="1"/>
          </p:cNvSpPr>
          <p:nvPr/>
        </p:nvSpPr>
        <p:spPr bwMode="auto">
          <a:xfrm>
            <a:off x="5170489"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34" name="Rectangle 9"/>
          <p:cNvSpPr>
            <a:spLocks noChangeArrowheads="1"/>
          </p:cNvSpPr>
          <p:nvPr/>
        </p:nvSpPr>
        <p:spPr bwMode="auto">
          <a:xfrm>
            <a:off x="6291264"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35" name="Rectangle 9"/>
          <p:cNvSpPr>
            <a:spLocks noChangeArrowheads="1"/>
          </p:cNvSpPr>
          <p:nvPr/>
        </p:nvSpPr>
        <p:spPr bwMode="auto">
          <a:xfrm>
            <a:off x="7413625" y="4663679"/>
            <a:ext cx="1042988"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pic>
        <p:nvPicPr>
          <p:cNvPr id="16" name="15 Imagen" descr="Fallo 2.jpg"/>
          <p:cNvPicPr>
            <a:picLocks noChangeAspect="1"/>
          </p:cNvPicPr>
          <p:nvPr/>
        </p:nvPicPr>
        <p:blipFill>
          <a:blip r:embed="rId2" cstate="print"/>
          <a:stretch>
            <a:fillRect/>
          </a:stretch>
        </p:blipFill>
        <p:spPr>
          <a:xfrm>
            <a:off x="0" y="1266824"/>
            <a:ext cx="1914526" cy="124204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3"/>
          <p:cNvSpPr txBox="1">
            <a:spLocks/>
          </p:cNvSpPr>
          <p:nvPr/>
        </p:nvSpPr>
        <p:spPr>
          <a:xfrm>
            <a:off x="2324100" y="738886"/>
            <a:ext cx="6286500" cy="3634978"/>
          </a:xfrm>
          <a:prstGeom prst="rect">
            <a:avLst/>
          </a:prstGeom>
        </p:spPr>
        <p:txBody>
          <a:bodyPr lIns="0" tIns="0" rIns="0" bIns="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just">
              <a:buNone/>
            </a:pPr>
            <a:r>
              <a:rPr lang="es-ES" sz="1400" i="1" dirty="0" smtClean="0">
                <a:solidFill>
                  <a:srgbClr val="2D5FC3"/>
                </a:solidFill>
              </a:rPr>
              <a:t>“TERCERO: En consecuencia, se condena a los demandados, sociedades Comisionistas Financieros Agropecuarios – Comfinagro S.A. y la Bolsa Mercantil de Colombia S.A. al pago de $53.971.934 por concepto del daño causado al demandante. El dinero debe ser cancelado dentro de los cinco (5) días siguientes a la ejecutoria de esta sentencia. De no acatarse la orden en el plazo establecido sobre la suma indexada, en adelante se deberán intereses moratorios a la tasa máxima legal permitida en la legislación comercial, hasta que el pago se efectúe. No obstante, y para evitar cualquier tema de enriquecimiento sin justa causa, al momento del pago de los demandados, el demandante deberá entregar o devolver las facturas en original.”</a:t>
            </a:r>
            <a:endParaRPr lang="es-CO" sz="1400" i="1" dirty="0" smtClean="0">
              <a:solidFill>
                <a:srgbClr val="2D5FC3"/>
              </a:solidFill>
            </a:endParaRPr>
          </a:p>
          <a:p>
            <a:pPr algn="just"/>
            <a:r>
              <a:rPr lang="es-ES" sz="1400" i="1" dirty="0" smtClean="0">
                <a:solidFill>
                  <a:srgbClr val="2D5FC3"/>
                </a:solidFill>
              </a:rPr>
              <a:t>“CUARTO: Las costas del proceso quedan a cargo de los demandados, sociedades Comisionistas Financieros Agropecuarios – Comfinagro S.A. y Bolsa Mercantil de Colombia S.A., se liquidarán por secretaría y se tendrán por agencias en derecho, la suma de $3.600.000.” </a:t>
            </a:r>
            <a:endParaRPr lang="es-CO" sz="1400" i="1" dirty="0" smtClean="0">
              <a:solidFill>
                <a:srgbClr val="2D5FC3"/>
              </a:solidFill>
            </a:endParaRPr>
          </a:p>
          <a:p>
            <a:pPr fontAlgn="auto">
              <a:lnSpc>
                <a:spcPct val="100000"/>
              </a:lnSpc>
              <a:defRPr/>
            </a:pPr>
            <a:r>
              <a:rPr lang="es-ES_tradnl" sz="1200" i="1" dirty="0" smtClean="0">
                <a:solidFill>
                  <a:schemeClr val="tx2">
                    <a:lumMod val="75000"/>
                  </a:schemeClr>
                </a:solidFill>
              </a:rPr>
              <a:t> </a:t>
            </a:r>
          </a:p>
          <a:p>
            <a:pPr algn="just" fontAlgn="auto">
              <a:lnSpc>
                <a:spcPct val="100000"/>
              </a:lnSpc>
              <a:defRPr/>
            </a:pPr>
            <a:endParaRPr lang="es-ES_tradnl" sz="1200" i="1" dirty="0">
              <a:solidFill>
                <a:schemeClr val="tx2">
                  <a:lumMod val="75000"/>
                </a:schemeClr>
              </a:solidFill>
            </a:endParaRPr>
          </a:p>
        </p:txBody>
      </p:sp>
      <p:grpSp>
        <p:nvGrpSpPr>
          <p:cNvPr id="2" name="Group 34"/>
          <p:cNvGrpSpPr>
            <a:grpSpLocks/>
          </p:cNvGrpSpPr>
          <p:nvPr/>
        </p:nvGrpSpPr>
        <p:grpSpPr bwMode="auto">
          <a:xfrm>
            <a:off x="685801" y="4624388"/>
            <a:ext cx="1044575" cy="89297"/>
            <a:chOff x="685800" y="6165890"/>
            <a:chExt cx="1044000" cy="119062"/>
          </a:xfrm>
        </p:grpSpPr>
        <p:sp>
          <p:nvSpPr>
            <p:cNvPr id="22542" name="Rectangle 9"/>
            <p:cNvSpPr>
              <a:spLocks noChangeArrowheads="1"/>
            </p:cNvSpPr>
            <p:nvPr/>
          </p:nvSpPr>
          <p:spPr bwMode="auto">
            <a:xfrm>
              <a:off x="685800" y="6218276"/>
              <a:ext cx="1044000" cy="66675"/>
            </a:xfrm>
            <a:prstGeom prst="rect">
              <a:avLst/>
            </a:prstGeom>
            <a:solidFill>
              <a:srgbClr val="044990"/>
            </a:solidFill>
            <a:ln w="9525">
              <a:noFill/>
              <a:miter lim="800000"/>
              <a:headEnd/>
              <a:tailEnd/>
            </a:ln>
          </p:spPr>
          <p:txBody>
            <a:bodyPr/>
            <a:lstStyle/>
            <a:p>
              <a:endParaRPr lang="es-CO">
                <a:latin typeface="Franklin Gothic Book"/>
              </a:endParaRPr>
            </a:p>
          </p:txBody>
        </p:sp>
        <p:sp>
          <p:nvSpPr>
            <p:cNvPr id="22543" name="Freeform 8"/>
            <p:cNvSpPr>
              <a:spLocks/>
            </p:cNvSpPr>
            <p:nvPr/>
          </p:nvSpPr>
          <p:spPr bwMode="auto">
            <a:xfrm>
              <a:off x="685800" y="6165890"/>
              <a:ext cx="223907" cy="119062"/>
            </a:xfrm>
            <a:custGeom>
              <a:avLst/>
              <a:gdLst>
                <a:gd name="T0" fmla="*/ 0 w 126"/>
                <a:gd name="T1" fmla="*/ 119062 h 67"/>
                <a:gd name="T2" fmla="*/ 111954 w 126"/>
                <a:gd name="T3" fmla="*/ 0 h 67"/>
                <a:gd name="T4" fmla="*/ 223907 w 126"/>
                <a:gd name="T5" fmla="*/ 119062 h 67"/>
                <a:gd name="T6" fmla="*/ 0 60000 65536"/>
                <a:gd name="T7" fmla="*/ 0 60000 65536"/>
                <a:gd name="T8" fmla="*/ 0 60000 65536"/>
                <a:gd name="T9" fmla="*/ 0 w 126"/>
                <a:gd name="T10" fmla="*/ 0 h 67"/>
                <a:gd name="T11" fmla="*/ 126 w 126"/>
                <a:gd name="T12" fmla="*/ 67 h 67"/>
              </a:gdLst>
              <a:ahLst/>
              <a:cxnLst>
                <a:cxn ang="T6">
                  <a:pos x="T0" y="T1"/>
                </a:cxn>
                <a:cxn ang="T7">
                  <a:pos x="T2" y="T3"/>
                </a:cxn>
                <a:cxn ang="T8">
                  <a:pos x="T4" y="T5"/>
                </a:cxn>
              </a:cxnLst>
              <a:rect l="T9" t="T10" r="T11" b="T12"/>
              <a:pathLst>
                <a:path w="126" h="67">
                  <a:moveTo>
                    <a:pt x="0" y="67"/>
                  </a:moveTo>
                  <a:lnTo>
                    <a:pt x="63" y="0"/>
                  </a:lnTo>
                  <a:lnTo>
                    <a:pt x="126" y="67"/>
                  </a:lnTo>
                </a:path>
              </a:pathLst>
            </a:custGeom>
            <a:solidFill>
              <a:srgbClr val="044990"/>
            </a:solidFill>
            <a:ln w="9525">
              <a:noFill/>
              <a:miter lim="800000"/>
              <a:headEnd/>
              <a:tailEnd/>
            </a:ln>
          </p:spPr>
          <p:txBody>
            <a:bodyPr/>
            <a:lstStyle/>
            <a:p>
              <a:endParaRPr lang="es-CO">
                <a:latin typeface="Franklin Gothic Book"/>
              </a:endParaRPr>
            </a:p>
          </p:txBody>
        </p:sp>
      </p:grpSp>
      <p:sp>
        <p:nvSpPr>
          <p:cNvPr id="22533" name="TextBox 37"/>
          <p:cNvSpPr txBox="1">
            <a:spLocks noChangeArrowheads="1"/>
          </p:cNvSpPr>
          <p:nvPr/>
        </p:nvSpPr>
        <p:spPr bwMode="auto">
          <a:xfrm>
            <a:off x="685801" y="4716066"/>
            <a:ext cx="1228725" cy="200055"/>
          </a:xfrm>
          <a:prstGeom prst="rect">
            <a:avLst/>
          </a:prstGeom>
          <a:noFill/>
          <a:ln w="9525">
            <a:noFill/>
            <a:miter lim="800000"/>
            <a:headEnd/>
            <a:tailEnd/>
          </a:ln>
        </p:spPr>
        <p:txBody>
          <a:bodyPr lIns="0" tIns="0" rIns="0" bIns="0">
            <a:spAutoFit/>
          </a:bodyPr>
          <a:lstStyle/>
          <a:p>
            <a:r>
              <a:rPr lang="es-ES" sz="1300">
                <a:solidFill>
                  <a:srgbClr val="044990"/>
                </a:solidFill>
                <a:latin typeface="Franklin Gothic Demi Cond"/>
              </a:rPr>
              <a:t>Tema 1</a:t>
            </a:r>
            <a:endParaRPr lang="en-US" sz="1300">
              <a:solidFill>
                <a:srgbClr val="044990"/>
              </a:solidFill>
              <a:latin typeface="Franklin Gothic Demi Cond"/>
            </a:endParaRPr>
          </a:p>
        </p:txBody>
      </p:sp>
      <p:sp>
        <p:nvSpPr>
          <p:cNvPr id="21" name="Rectangle 9"/>
          <p:cNvSpPr>
            <a:spLocks noChangeArrowheads="1"/>
          </p:cNvSpPr>
          <p:nvPr/>
        </p:nvSpPr>
        <p:spPr bwMode="auto">
          <a:xfrm>
            <a:off x="1806576"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2" name="Rectangle 9"/>
          <p:cNvSpPr>
            <a:spLocks noChangeArrowheads="1"/>
          </p:cNvSpPr>
          <p:nvPr/>
        </p:nvSpPr>
        <p:spPr bwMode="auto">
          <a:xfrm>
            <a:off x="2928939" y="4663679"/>
            <a:ext cx="1042987"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3" name="Rectangle 9"/>
          <p:cNvSpPr>
            <a:spLocks noChangeArrowheads="1"/>
          </p:cNvSpPr>
          <p:nvPr/>
        </p:nvSpPr>
        <p:spPr bwMode="auto">
          <a:xfrm>
            <a:off x="4049714" y="4663679"/>
            <a:ext cx="1042987"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4" name="Rectangle 9"/>
          <p:cNvSpPr>
            <a:spLocks noChangeArrowheads="1"/>
          </p:cNvSpPr>
          <p:nvPr/>
        </p:nvSpPr>
        <p:spPr bwMode="auto">
          <a:xfrm>
            <a:off x="5170489"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5" name="Rectangle 9"/>
          <p:cNvSpPr>
            <a:spLocks noChangeArrowheads="1"/>
          </p:cNvSpPr>
          <p:nvPr/>
        </p:nvSpPr>
        <p:spPr bwMode="auto">
          <a:xfrm>
            <a:off x="6291264" y="4663679"/>
            <a:ext cx="1044575"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6" name="Rectangle 9"/>
          <p:cNvSpPr>
            <a:spLocks noChangeArrowheads="1"/>
          </p:cNvSpPr>
          <p:nvPr/>
        </p:nvSpPr>
        <p:spPr bwMode="auto">
          <a:xfrm>
            <a:off x="7413625" y="4663679"/>
            <a:ext cx="1042988" cy="50006"/>
          </a:xfrm>
          <a:prstGeom prst="rect">
            <a:avLst/>
          </a:prstGeom>
          <a:solidFill>
            <a:schemeClr val="tx2">
              <a:lumMod val="20000"/>
              <a:lumOff val="80000"/>
            </a:schemeClr>
          </a:solidFill>
          <a:ln>
            <a:noFill/>
          </a:ln>
        </p:spPr>
        <p:txBody>
          <a:bodyPr/>
          <a:lstStyle/>
          <a:p>
            <a:pPr fontAlgn="auto">
              <a:spcBef>
                <a:spcPts val="0"/>
              </a:spcBef>
              <a:spcAft>
                <a:spcPts val="0"/>
              </a:spcAft>
              <a:defRPr/>
            </a:pPr>
            <a:endParaRPr lang="en-US">
              <a:latin typeface="+mn-lt"/>
              <a:cs typeface="+mn-cs"/>
            </a:endParaRPr>
          </a:p>
        </p:txBody>
      </p:sp>
      <p:sp>
        <p:nvSpPr>
          <p:cNvPr id="22540" name="CuadroTexto 26"/>
          <p:cNvSpPr txBox="1">
            <a:spLocks noChangeArrowheads="1"/>
          </p:cNvSpPr>
          <p:nvPr/>
        </p:nvSpPr>
        <p:spPr bwMode="auto">
          <a:xfrm rot="18303999">
            <a:off x="1658458" y="2610875"/>
            <a:ext cx="99386" cy="517065"/>
          </a:xfrm>
          <a:prstGeom prst="rect">
            <a:avLst/>
          </a:prstGeom>
          <a:noFill/>
          <a:ln w="9525">
            <a:noFill/>
            <a:miter lim="800000"/>
            <a:headEnd/>
            <a:tailEnd/>
          </a:ln>
        </p:spPr>
        <p:txBody>
          <a:bodyPr wrap="none" lIns="0" tIns="0" rIns="0" bIns="0">
            <a:spAutoFit/>
          </a:bodyPr>
          <a:lstStyle/>
          <a:p>
            <a:pPr algn="ctr">
              <a:lnSpc>
                <a:spcPct val="120000"/>
              </a:lnSpc>
            </a:pPr>
            <a:r>
              <a:rPr lang="es-ES_tradnl" sz="2800" b="1">
                <a:solidFill>
                  <a:srgbClr val="FF0000"/>
                </a:solidFill>
                <a:latin typeface="Franklin Gothic Book"/>
              </a:rPr>
              <a:t> </a:t>
            </a:r>
          </a:p>
        </p:txBody>
      </p:sp>
      <p:pic>
        <p:nvPicPr>
          <p:cNvPr id="16" name="15 Imagen" descr="Fallo.jpg"/>
          <p:cNvPicPr>
            <a:picLocks noChangeAspect="1"/>
          </p:cNvPicPr>
          <p:nvPr/>
        </p:nvPicPr>
        <p:blipFill>
          <a:blip r:embed="rId2" cstate="print"/>
          <a:stretch>
            <a:fillRect/>
          </a:stretch>
        </p:blipFill>
        <p:spPr>
          <a:xfrm>
            <a:off x="-1" y="1090612"/>
            <a:ext cx="2162175" cy="1226200"/>
          </a:xfrm>
          <a:prstGeom prst="rect">
            <a:avLst/>
          </a:prstGeom>
          <a:ln>
            <a:noFill/>
          </a:ln>
          <a:effectLst>
            <a:outerShdw blurRad="292100" dist="139700" dir="2700000" algn="tl" rotWithShape="0">
              <a:srgbClr val="333333">
                <a:alpha val="65000"/>
              </a:srgbClr>
            </a:outerShdw>
          </a:effectLst>
        </p:spPr>
      </p:pic>
      <p:sp>
        <p:nvSpPr>
          <p:cNvPr id="18" name="Text Placeholder 45"/>
          <p:cNvSpPr>
            <a:spLocks noGrp="1"/>
          </p:cNvSpPr>
          <p:nvPr>
            <p:ph type="body" sz="quarter" idx="4294967295"/>
          </p:nvPr>
        </p:nvSpPr>
        <p:spPr>
          <a:xfrm>
            <a:off x="415925" y="119062"/>
            <a:ext cx="6375399" cy="428625"/>
          </a:xfrm>
        </p:spPr>
        <p:txBody>
          <a:bodyPr/>
          <a:lstStyle/>
          <a:p>
            <a:r>
              <a:rPr lang="en-US" b="1" dirty="0" err="1" smtClean="0">
                <a:solidFill>
                  <a:srgbClr val="2D5FC3"/>
                </a:solidFill>
                <a:latin typeface="Calibri" pitchFamily="34" charset="0"/>
                <a:ea typeface="Franklin Gothic Demi Cond"/>
                <a:cs typeface="Franklin Gothic Demi Cond"/>
              </a:rPr>
              <a:t>Sentencia</a:t>
            </a:r>
            <a:r>
              <a:rPr lang="en-US" b="1" dirty="0" smtClean="0">
                <a:solidFill>
                  <a:srgbClr val="2D5FC3"/>
                </a:solidFill>
                <a:latin typeface="Calibri" pitchFamily="34" charset="0"/>
                <a:ea typeface="Franklin Gothic Demi Cond"/>
                <a:cs typeface="Franklin Gothic Demi Cond"/>
              </a:rPr>
              <a:t> – </a:t>
            </a:r>
            <a:r>
              <a:rPr lang="en-US" b="1" dirty="0" err="1" smtClean="0">
                <a:solidFill>
                  <a:srgbClr val="2D5FC3"/>
                </a:solidFill>
                <a:latin typeface="Calibri" pitchFamily="34" charset="0"/>
                <a:ea typeface="Franklin Gothic Demi Cond"/>
                <a:cs typeface="Franklin Gothic Demi Cond"/>
              </a:rPr>
              <a:t>Primera</a:t>
            </a:r>
            <a:r>
              <a:rPr lang="en-US" b="1" dirty="0" smtClean="0">
                <a:solidFill>
                  <a:srgbClr val="2D5FC3"/>
                </a:solidFill>
                <a:latin typeface="Calibri" pitchFamily="34" charset="0"/>
                <a:ea typeface="Franklin Gothic Demi Cond"/>
                <a:cs typeface="Franklin Gothic Demi Cond"/>
              </a:rPr>
              <a:t> </a:t>
            </a:r>
            <a:r>
              <a:rPr lang="en-US" b="1" dirty="0" err="1" smtClean="0">
                <a:solidFill>
                  <a:srgbClr val="2D5FC3"/>
                </a:solidFill>
                <a:latin typeface="Calibri" pitchFamily="34" charset="0"/>
                <a:ea typeface="Franklin Gothic Demi Cond"/>
                <a:cs typeface="Franklin Gothic Demi Cond"/>
              </a:rPr>
              <a:t>Instancia</a:t>
            </a:r>
            <a:r>
              <a:rPr lang="en-US" b="1" dirty="0" smtClean="0">
                <a:solidFill>
                  <a:srgbClr val="2D5FC3"/>
                </a:solidFill>
                <a:latin typeface="Calibri" pitchFamily="34" charset="0"/>
                <a:ea typeface="Franklin Gothic Demi Cond"/>
                <a:cs typeface="Franklin Gothic Demi Cond"/>
              </a:rPr>
              <a:t> – Juzgado 21 Civil </a:t>
            </a:r>
            <a:r>
              <a:rPr lang="en-US" b="1" dirty="0" err="1" smtClean="0">
                <a:solidFill>
                  <a:srgbClr val="2D5FC3"/>
                </a:solidFill>
                <a:latin typeface="Calibri" pitchFamily="34" charset="0"/>
                <a:ea typeface="Franklin Gothic Demi Cond"/>
                <a:cs typeface="Franklin Gothic Demi Cond"/>
              </a:rPr>
              <a:t>Mpal</a:t>
            </a:r>
            <a:r>
              <a:rPr lang="en-US" b="1" dirty="0" smtClean="0">
                <a:solidFill>
                  <a:srgbClr val="2D5FC3"/>
                </a:solidFill>
                <a:latin typeface="Calibri" pitchFamily="34" charset="0"/>
                <a:ea typeface="Franklin Gothic Demi Cond"/>
                <a:cs typeface="Franklin Gothic Demi Cond"/>
              </a:rPr>
              <a:t> </a:t>
            </a:r>
            <a:endParaRPr lang="en-US" dirty="0" smtClean="0">
              <a:solidFill>
                <a:srgbClr val="2D5FC3"/>
              </a:solidFill>
              <a:latin typeface="Calibri" pitchFamily="34" charset="0"/>
              <a:ea typeface="Franklin Gothic Demi Cond"/>
              <a:cs typeface="Franklin Gothic Demi Cond"/>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up)">
                                      <p:cBhvr>
                                        <p:cTn id="7" dur="10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wipe(up)">
                                      <p:cBhvr>
                                        <p:cTn id="12" dur="10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wipe(up)">
                                      <p:cBhvr>
                                        <p:cTn id="17" dur="10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6199" y="723567"/>
            <a:ext cx="7772400" cy="659959"/>
          </a:xfrm>
          <a:prstGeom prst="snip2DiagRect">
            <a:avLst/>
          </a:prstGeom>
          <a:ln w="12700">
            <a:solidFill>
              <a:srgbClr val="0070C0"/>
            </a:solidFill>
          </a:ln>
        </p:spPr>
        <p:txBody>
          <a:bodyPr/>
          <a:lstStyle/>
          <a:p>
            <a:pPr algn="ctr" fontAlgn="auto">
              <a:spcAft>
                <a:spcPts val="0"/>
              </a:spcAft>
              <a:defRPr/>
            </a:pPr>
            <a:r>
              <a:rPr lang="es-CO" sz="1600" dirty="0" smtClean="0">
                <a:solidFill>
                  <a:srgbClr val="2D5FC3"/>
                </a:solidFill>
                <a:latin typeface="Calibri" pitchFamily="34" charset="0"/>
              </a:rPr>
              <a:t>La Bolsa presentó el 30 de octubre el recurso de apelación frente al Juzgado, el cual fue concedido el pasado 2 de noviembre, notificado a través de auto del 7 de noviembre de 2017 </a:t>
            </a:r>
            <a:br>
              <a:rPr lang="es-CO" sz="1600" dirty="0" smtClean="0">
                <a:solidFill>
                  <a:srgbClr val="2D5FC3"/>
                </a:solidFill>
                <a:latin typeface="Calibri" pitchFamily="34" charset="0"/>
              </a:rPr>
            </a:br>
            <a:r>
              <a:rPr lang="es-CO" sz="1600" dirty="0" smtClean="0">
                <a:solidFill>
                  <a:srgbClr val="2D5FC3"/>
                </a:solidFill>
                <a:latin typeface="Calibri" pitchFamily="34" charset="0"/>
              </a:rPr>
              <a:t/>
            </a:r>
            <a:br>
              <a:rPr lang="es-CO" sz="1600" dirty="0" smtClean="0">
                <a:solidFill>
                  <a:srgbClr val="2D5FC3"/>
                </a:solidFill>
                <a:latin typeface="Calibri" pitchFamily="34" charset="0"/>
              </a:rPr>
            </a:br>
            <a:r>
              <a:rPr lang="es-CO" sz="1600" b="1" dirty="0" smtClean="0">
                <a:solidFill>
                  <a:srgbClr val="FFC000"/>
                </a:solidFill>
              </a:rPr>
              <a:t> </a:t>
            </a:r>
            <a:br>
              <a:rPr lang="es-CO" sz="1600" b="1" dirty="0" smtClean="0">
                <a:solidFill>
                  <a:srgbClr val="FFC000"/>
                </a:solidFill>
              </a:rPr>
            </a:br>
            <a:r>
              <a:rPr lang="es-CO" sz="1600" dirty="0" smtClean="0">
                <a:solidFill>
                  <a:srgbClr val="2D5FC3"/>
                </a:solidFill>
                <a:latin typeface="Calibri" pitchFamily="34" charset="0"/>
              </a:rPr>
              <a:t>Esperar el pronunciamiento frente al recurso presentado y que sea de conocimiento del </a:t>
            </a:r>
            <a:r>
              <a:rPr lang="es-CO" sz="1600" b="1" dirty="0" smtClean="0">
                <a:solidFill>
                  <a:srgbClr val="2D5FC3"/>
                </a:solidFill>
                <a:latin typeface="Calibri" pitchFamily="34" charset="0"/>
              </a:rPr>
              <a:t>Juez Civil del Circuito de Cali  </a:t>
            </a:r>
            <a:r>
              <a:rPr lang="es-CO" sz="1600" dirty="0" smtClean="0">
                <a:solidFill>
                  <a:srgbClr val="2D5FC3"/>
                </a:solidFill>
                <a:latin typeface="Calibri" pitchFamily="34" charset="0"/>
              </a:rPr>
              <a:t> </a:t>
            </a:r>
            <a:r>
              <a:rPr lang="es-CO" sz="1600" dirty="0" smtClean="0">
                <a:latin typeface="Calibri" pitchFamily="34" charset="0"/>
              </a:rPr>
              <a:t/>
            </a:r>
            <a:br>
              <a:rPr lang="es-CO" sz="1600" dirty="0" smtClean="0">
                <a:latin typeface="Calibri" pitchFamily="34" charset="0"/>
              </a:rPr>
            </a:br>
            <a:r>
              <a:rPr lang="es-CO" sz="1600" dirty="0" smtClean="0">
                <a:latin typeface="Calibri" pitchFamily="34" charset="0"/>
              </a:rPr>
              <a:t/>
            </a:r>
            <a:br>
              <a:rPr lang="es-CO" sz="1600" dirty="0" smtClean="0">
                <a:latin typeface="Calibri" pitchFamily="34" charset="0"/>
              </a:rPr>
            </a:br>
            <a:r>
              <a:rPr lang="es-CO" sz="1600" dirty="0" smtClean="0">
                <a:solidFill>
                  <a:srgbClr val="2D5FC3"/>
                </a:solidFill>
                <a:latin typeface="Calibri" pitchFamily="34" charset="0"/>
              </a:rPr>
              <a:t>                </a:t>
            </a:r>
            <a:br>
              <a:rPr lang="es-CO" sz="1600" dirty="0" smtClean="0">
                <a:solidFill>
                  <a:srgbClr val="2D5FC3"/>
                </a:solidFill>
                <a:latin typeface="Calibri" pitchFamily="34" charset="0"/>
              </a:rPr>
            </a:br>
            <a:r>
              <a:rPr lang="es-CO" sz="1600" dirty="0" smtClean="0">
                <a:solidFill>
                  <a:srgbClr val="2D5FC3"/>
                </a:solidFill>
                <a:latin typeface="Calibri" pitchFamily="34" charset="0"/>
              </a:rPr>
              <a:t>	 La probabilidad de que prospere la apelación es alta</a:t>
            </a:r>
            <a:r>
              <a:rPr lang="es-CO" sz="2200" dirty="0" smtClean="0"/>
              <a:t/>
            </a:r>
            <a:br>
              <a:rPr lang="es-CO" sz="2200" dirty="0" smtClean="0"/>
            </a:br>
            <a:r>
              <a:rPr lang="es-CO" sz="2400" dirty="0" smtClean="0"/>
              <a:t/>
            </a:r>
            <a:br>
              <a:rPr lang="es-CO" sz="2400" dirty="0" smtClean="0"/>
            </a:br>
            <a:r>
              <a:rPr lang="es-CO" sz="2400" dirty="0" smtClean="0"/>
              <a:t/>
            </a:r>
            <a:br>
              <a:rPr lang="es-CO" sz="2400" dirty="0" smtClean="0"/>
            </a:br>
            <a:endParaRPr lang="es-CO" sz="2400" dirty="0"/>
          </a:p>
        </p:txBody>
      </p:sp>
      <p:sp>
        <p:nvSpPr>
          <p:cNvPr id="4" name="3 Flecha curvada hacia la derecha"/>
          <p:cNvSpPr/>
          <p:nvPr/>
        </p:nvSpPr>
        <p:spPr>
          <a:xfrm>
            <a:off x="2814762" y="2122998"/>
            <a:ext cx="286247" cy="443104"/>
          </a:xfrm>
          <a:prstGeom prst="curv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graphicFrame>
        <p:nvGraphicFramePr>
          <p:cNvPr id="6" name="5 Tabla"/>
          <p:cNvGraphicFramePr>
            <a:graphicFrameLocks noGrp="1"/>
          </p:cNvGraphicFramePr>
          <p:nvPr/>
        </p:nvGraphicFramePr>
        <p:xfrm>
          <a:off x="620105" y="3028950"/>
          <a:ext cx="7699743" cy="1478280"/>
        </p:xfrm>
        <a:graphic>
          <a:graphicData uri="http://schemas.openxmlformats.org/drawingml/2006/table">
            <a:tbl>
              <a:tblPr firstRow="1" bandRow="1">
                <a:tableStyleId>{ED083AE6-46FA-4A59-8FB0-9F97EB10719F}</a:tableStyleId>
              </a:tblPr>
              <a:tblGrid>
                <a:gridCol w="1884917"/>
                <a:gridCol w="5814826"/>
              </a:tblGrid>
              <a:tr h="370840">
                <a:tc>
                  <a:txBody>
                    <a:bodyPr/>
                    <a:lstStyle/>
                    <a:p>
                      <a:pPr algn="ctr"/>
                      <a:r>
                        <a:rPr lang="es-CO" sz="1300" b="1" kern="1200" dirty="0" smtClean="0">
                          <a:solidFill>
                            <a:srgbClr val="11B389"/>
                          </a:solidFill>
                          <a:latin typeface="Calibri" pitchFamily="34" charset="0"/>
                          <a:ea typeface="+mn-ea"/>
                          <a:cs typeface="+mn-cs"/>
                        </a:rPr>
                        <a:t>Argumentos </a:t>
                      </a:r>
                      <a:r>
                        <a:rPr lang="es-ES" sz="1300" b="1" kern="1200" dirty="0" smtClean="0">
                          <a:solidFill>
                            <a:srgbClr val="11B389"/>
                          </a:solidFill>
                          <a:latin typeface="Calibri" pitchFamily="34" charset="0"/>
                          <a:ea typeface="+mn-ea"/>
                          <a:cs typeface="+mn-cs"/>
                        </a:rPr>
                        <a:t>con los cuales se sustenta el recurso de apelación interpuesto en contra de la sentencia proferida por el </a:t>
                      </a:r>
                      <a:r>
                        <a:rPr lang="es-ES" sz="1300" b="1" i="1" kern="1200" dirty="0" smtClean="0">
                          <a:solidFill>
                            <a:srgbClr val="11B389"/>
                          </a:solidFill>
                          <a:latin typeface="Calibri" pitchFamily="34" charset="0"/>
                          <a:ea typeface="+mn-ea"/>
                          <a:cs typeface="+mn-cs"/>
                        </a:rPr>
                        <a:t>a quo </a:t>
                      </a:r>
                      <a:endParaRPr lang="es-CO" sz="1300" b="1" i="1" kern="1200" dirty="0">
                        <a:solidFill>
                          <a:srgbClr val="11B389"/>
                        </a:solidFill>
                        <a:latin typeface="Calibri" pitchFamily="34" charset="0"/>
                        <a:ea typeface="+mn-ea"/>
                        <a:cs typeface="+mn-cs"/>
                      </a:endParaRPr>
                    </a:p>
                  </a:txBody>
                  <a:tcPr/>
                </a:tc>
                <a:tc>
                  <a:txBody>
                    <a:bodyPr/>
                    <a:lstStyle/>
                    <a:p>
                      <a:pPr lvl="0" algn="just"/>
                      <a:r>
                        <a:rPr lang="es-ES" sz="1300" b="0" kern="1200" dirty="0" smtClean="0">
                          <a:solidFill>
                            <a:srgbClr val="2D5FC3"/>
                          </a:solidFill>
                          <a:latin typeface="Calibri" pitchFamily="34" charset="0"/>
                          <a:ea typeface="+mn-ea"/>
                          <a:cs typeface="+mn-cs"/>
                        </a:rPr>
                        <a:t>1. Inexistencia de responsabilidad civil de la Bolsa Mercantil en las operaciones de Venta Definitiva de Facturas.</a:t>
                      </a:r>
                    </a:p>
                    <a:p>
                      <a:pPr lvl="0" algn="just"/>
                      <a:endParaRPr lang="es-CO" sz="1300" b="0" kern="1200" dirty="0" smtClean="0">
                        <a:solidFill>
                          <a:srgbClr val="2D5FC3"/>
                        </a:solidFill>
                        <a:latin typeface="Calibri" pitchFamily="34" charset="0"/>
                        <a:ea typeface="+mn-ea"/>
                        <a:cs typeface="+mn-cs"/>
                      </a:endParaRPr>
                    </a:p>
                    <a:p>
                      <a:pPr lvl="0" algn="just"/>
                      <a:r>
                        <a:rPr lang="es-ES" sz="1300" b="0" kern="1200" dirty="0" smtClean="0">
                          <a:solidFill>
                            <a:srgbClr val="2D5FC3"/>
                          </a:solidFill>
                          <a:latin typeface="Calibri" pitchFamily="34" charset="0"/>
                          <a:ea typeface="+mn-ea"/>
                          <a:cs typeface="+mn-cs"/>
                        </a:rPr>
                        <a:t>2. Inexistencia de nexo causal entre el hecho y el daño sufrido por el demandante.</a:t>
                      </a:r>
                      <a:endParaRPr lang="es-CO" sz="1300" b="0" kern="1200" dirty="0" smtClean="0">
                        <a:solidFill>
                          <a:srgbClr val="2D5FC3"/>
                        </a:solidFill>
                        <a:latin typeface="Calibri" pitchFamily="34" charset="0"/>
                        <a:ea typeface="+mn-ea"/>
                        <a:cs typeface="+mn-cs"/>
                      </a:endParaRPr>
                    </a:p>
                    <a:p>
                      <a:pPr lvl="0" algn="just"/>
                      <a:endParaRPr lang="es-ES" sz="1300" b="0" kern="1200" dirty="0" smtClean="0">
                        <a:solidFill>
                          <a:srgbClr val="2D5FC3"/>
                        </a:solidFill>
                        <a:latin typeface="Calibri" pitchFamily="34" charset="0"/>
                        <a:ea typeface="+mn-ea"/>
                        <a:cs typeface="+mn-cs"/>
                      </a:endParaRPr>
                    </a:p>
                    <a:p>
                      <a:pPr lvl="0" algn="just"/>
                      <a:r>
                        <a:rPr lang="es-ES" sz="1300" b="0" kern="1200" dirty="0" smtClean="0">
                          <a:solidFill>
                            <a:srgbClr val="2D5FC3"/>
                          </a:solidFill>
                          <a:latin typeface="Calibri" pitchFamily="34" charset="0"/>
                          <a:ea typeface="+mn-ea"/>
                          <a:cs typeface="+mn-cs"/>
                        </a:rPr>
                        <a:t>3. Desconocimiento de la naturaleza jurídica de la Bolsa y del mercado administrado por ésta.</a:t>
                      </a:r>
                      <a:endParaRPr lang="es-CO" sz="1300" b="0" kern="1200" baseline="0" dirty="0">
                        <a:solidFill>
                          <a:srgbClr val="2D5FC3"/>
                        </a:solidFill>
                        <a:latin typeface="Calibri" pitchFamily="34" charset="0"/>
                        <a:ea typeface="+mn-ea"/>
                        <a:cs typeface="+mn-cs"/>
                      </a:endParaRPr>
                    </a:p>
                  </a:txBody>
                  <a:tcPr/>
                </a:tc>
              </a:tr>
            </a:tbl>
          </a:graphicData>
        </a:graphic>
      </p:graphicFrame>
      <p:sp>
        <p:nvSpPr>
          <p:cNvPr id="7" name="Text Placeholder 45"/>
          <p:cNvSpPr>
            <a:spLocks noGrp="1"/>
          </p:cNvSpPr>
          <p:nvPr>
            <p:ph type="body" sz="quarter" idx="4294967295"/>
          </p:nvPr>
        </p:nvSpPr>
        <p:spPr>
          <a:xfrm>
            <a:off x="415926" y="185737"/>
            <a:ext cx="4975224" cy="428625"/>
          </a:xfrm>
        </p:spPr>
        <p:txBody>
          <a:bodyPr/>
          <a:lstStyle/>
          <a:p>
            <a:r>
              <a:rPr lang="en-US" sz="2000" b="1" dirty="0" err="1" smtClean="0">
                <a:solidFill>
                  <a:srgbClr val="2D5FC3"/>
                </a:solidFill>
                <a:latin typeface="Calibri" pitchFamily="34" charset="0"/>
                <a:ea typeface="Franklin Gothic Demi Cond"/>
                <a:cs typeface="Franklin Gothic Demi Cond"/>
              </a:rPr>
              <a:t>Recurso</a:t>
            </a:r>
            <a:r>
              <a:rPr lang="en-US" sz="2000" b="1" dirty="0" smtClean="0">
                <a:solidFill>
                  <a:srgbClr val="2D5FC3"/>
                </a:solidFill>
                <a:latin typeface="Calibri" pitchFamily="34" charset="0"/>
                <a:ea typeface="Franklin Gothic Demi Cond"/>
                <a:cs typeface="Franklin Gothic Demi Cond"/>
              </a:rPr>
              <a:t> de </a:t>
            </a:r>
            <a:r>
              <a:rPr lang="en-US" sz="2000" b="1" dirty="0" err="1" smtClean="0">
                <a:solidFill>
                  <a:srgbClr val="2D5FC3"/>
                </a:solidFill>
                <a:latin typeface="Calibri" pitchFamily="34" charset="0"/>
                <a:ea typeface="Franklin Gothic Demi Cond"/>
                <a:cs typeface="Franklin Gothic Demi Cond"/>
              </a:rPr>
              <a:t>Apelación</a:t>
            </a:r>
            <a:r>
              <a:rPr lang="en-US" sz="2000" b="1" dirty="0" smtClean="0">
                <a:solidFill>
                  <a:srgbClr val="2D5FC3"/>
                </a:solidFill>
                <a:latin typeface="Calibri" pitchFamily="34" charset="0"/>
                <a:ea typeface="Franklin Gothic Demi Cond"/>
                <a:cs typeface="Franklin Gothic Demi Cond"/>
              </a:rPr>
              <a:t> </a:t>
            </a:r>
            <a:endParaRPr lang="en-US" sz="2000" dirty="0" smtClean="0">
              <a:solidFill>
                <a:srgbClr val="2D5FC3"/>
              </a:solidFill>
              <a:latin typeface="Calibri" pitchFamily="34" charset="0"/>
              <a:ea typeface="Franklin Gothic Demi Cond"/>
              <a:cs typeface="Franklin Gothic Demi Cond"/>
            </a:endParaRP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Content Placeholder 13"/>
          <p:cNvSpPr txBox="1">
            <a:spLocks/>
          </p:cNvSpPr>
          <p:nvPr/>
        </p:nvSpPr>
        <p:spPr bwMode="auto">
          <a:xfrm>
            <a:off x="667210" y="1442363"/>
            <a:ext cx="7770813" cy="422672"/>
          </a:xfrm>
          <a:prstGeom prst="rect">
            <a:avLst/>
          </a:prstGeom>
          <a:noFill/>
          <a:ln w="9525">
            <a:noFill/>
            <a:miter lim="800000"/>
            <a:headEnd/>
            <a:tailEnd/>
          </a:ln>
        </p:spPr>
        <p:txBody>
          <a:bodyPr/>
          <a:lstStyle/>
          <a:p>
            <a:pPr algn="ctr">
              <a:spcBef>
                <a:spcPts val="600"/>
              </a:spcBef>
              <a:spcAft>
                <a:spcPts val="1200"/>
              </a:spcAft>
              <a:buFont typeface="Arial" pitchFamily="34" charset="0"/>
              <a:buChar char="​"/>
            </a:pPr>
            <a:r>
              <a:rPr lang="es-ES_tradnl" sz="3600" b="1" dirty="0" smtClean="0">
                <a:solidFill>
                  <a:schemeClr val="bg1"/>
                </a:solidFill>
                <a:latin typeface="Calibri" pitchFamily="34" charset="0"/>
              </a:rPr>
              <a:t>CONTRATOS SUSCRITOS POR LA BMC</a:t>
            </a:r>
          </a:p>
          <a:p>
            <a:pPr algn="ctr">
              <a:spcBef>
                <a:spcPts val="600"/>
              </a:spcBef>
              <a:spcAft>
                <a:spcPts val="1200"/>
              </a:spcAft>
              <a:buFont typeface="Arial" pitchFamily="34" charset="0"/>
              <a:buChar char="​"/>
            </a:pPr>
            <a:r>
              <a:rPr lang="es-ES_tradnl" sz="3600" b="1" dirty="0" smtClean="0">
                <a:solidFill>
                  <a:schemeClr val="bg1"/>
                </a:solidFill>
                <a:latin typeface="Calibri" pitchFamily="34" charset="0"/>
              </a:rPr>
              <a:t>CON CORTE AL 31 DE OCTUBRE DE 2017</a:t>
            </a:r>
          </a:p>
          <a:p>
            <a:pPr algn="ctr">
              <a:spcBef>
                <a:spcPts val="600"/>
              </a:spcBef>
              <a:spcAft>
                <a:spcPts val="1200"/>
              </a:spcAft>
              <a:buFont typeface="Arial" pitchFamily="34" charset="0"/>
              <a:buChar char="​"/>
            </a:pPr>
            <a:endParaRPr lang="es-ES_tradnl" sz="3200" dirty="0" smtClean="0">
              <a:solidFill>
                <a:schemeClr val="bg1"/>
              </a:solidFill>
              <a:latin typeface="+mj-lt"/>
            </a:endParaRPr>
          </a:p>
          <a:p>
            <a:pPr algn="ctr">
              <a:spcBef>
                <a:spcPts val="600"/>
              </a:spcBef>
              <a:spcAft>
                <a:spcPts val="1200"/>
              </a:spcAft>
              <a:buFont typeface="Arial" pitchFamily="34" charset="0"/>
              <a:buChar char="​"/>
            </a:pPr>
            <a:endParaRPr lang="es-ES_tradnl" sz="1600" dirty="0">
              <a:solidFill>
                <a:schemeClr val="bg1"/>
              </a:solidFill>
              <a:latin typeface="+mj-lt"/>
            </a:endParaRPr>
          </a:p>
          <a:p>
            <a:pPr>
              <a:spcBef>
                <a:spcPts val="600"/>
              </a:spcBef>
              <a:spcAft>
                <a:spcPts val="1200"/>
              </a:spcAft>
              <a:buFont typeface="Arial" pitchFamily="34" charset="0"/>
              <a:buChar char="​"/>
            </a:pPr>
            <a:endParaRPr lang="es-ES_tradnl" sz="1600" dirty="0">
              <a:solidFill>
                <a:schemeClr val="bg1"/>
              </a:solidFill>
              <a:latin typeface="+mj-lt"/>
            </a:endParaRPr>
          </a:p>
          <a:p>
            <a:pPr>
              <a:spcBef>
                <a:spcPts val="600"/>
              </a:spcBef>
              <a:spcAft>
                <a:spcPts val="1200"/>
              </a:spcAft>
              <a:buFont typeface="Arial" pitchFamily="34" charset="0"/>
              <a:buChar char="​"/>
            </a:pPr>
            <a:endParaRPr lang="es-ES_tradnl" sz="1400" dirty="0">
              <a:solidFill>
                <a:schemeClr val="bg1"/>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a:spLocks noGrp="1"/>
          </p:cNvSpPr>
          <p:nvPr>
            <p:ph type="body" idx="28"/>
          </p:nvPr>
        </p:nvSpPr>
        <p:spPr>
          <a:xfrm>
            <a:off x="485775" y="241272"/>
            <a:ext cx="7137140" cy="554687"/>
          </a:xfrm>
        </p:spPr>
        <p:txBody>
          <a:bodyPr/>
          <a:lstStyle/>
          <a:p>
            <a:pPr fontAlgn="auto">
              <a:defRPr/>
            </a:pPr>
            <a:r>
              <a:rPr lang="es-ES" sz="2200" b="1" dirty="0" smtClean="0">
                <a:solidFill>
                  <a:srgbClr val="2D5FC3"/>
                </a:solidFill>
                <a:latin typeface="Calibri" pitchFamily="34" charset="0"/>
              </a:rPr>
              <a:t>CONTRATOS VIGENTES SUCRITOS POR LA BMC </a:t>
            </a:r>
          </a:p>
          <a:p>
            <a:pPr fontAlgn="auto">
              <a:defRPr/>
            </a:pPr>
            <a:r>
              <a:rPr lang="es-CO" sz="1800" b="1" dirty="0" smtClean="0">
                <a:solidFill>
                  <a:srgbClr val="2D5FC3"/>
                </a:solidFill>
                <a:latin typeface="Calibri" pitchFamily="34" charset="0"/>
              </a:rPr>
              <a:t>con corte a 31 de octubre de 2017</a:t>
            </a:r>
            <a:endParaRPr lang="es-ES_tradnl" sz="1800" b="1" dirty="0" smtClean="0">
              <a:solidFill>
                <a:srgbClr val="2D5FC3"/>
              </a:solidFill>
              <a:latin typeface="Calibri" pitchFamily="34" charset="0"/>
            </a:endParaRPr>
          </a:p>
          <a:p>
            <a:endParaRPr lang="es-ES_tradnl" sz="2000" b="1" dirty="0">
              <a:latin typeface="Calibri" pitchFamily="34" charset="0"/>
              <a:ea typeface="Tahoma" pitchFamily="34" charset="0"/>
              <a:cs typeface="Tahoma" pitchFamily="34" charset="0"/>
            </a:endParaRPr>
          </a:p>
        </p:txBody>
      </p:sp>
      <p:graphicFrame>
        <p:nvGraphicFramePr>
          <p:cNvPr id="9" name="8 Tabla"/>
          <p:cNvGraphicFramePr>
            <a:graphicFrameLocks noGrp="1"/>
          </p:cNvGraphicFramePr>
          <p:nvPr/>
        </p:nvGraphicFramePr>
        <p:xfrm>
          <a:off x="485775" y="942975"/>
          <a:ext cx="8248651" cy="3228908"/>
        </p:xfrm>
        <a:graphic>
          <a:graphicData uri="http://schemas.openxmlformats.org/drawingml/2006/table">
            <a:tbl>
              <a:tblPr firstRow="1" bandRow="1">
                <a:tableStyleId>{5C22544A-7EE6-4342-B048-85BDC9FD1C3A}</a:tableStyleId>
              </a:tblPr>
              <a:tblGrid>
                <a:gridCol w="2963683"/>
                <a:gridCol w="2017838"/>
                <a:gridCol w="3267130"/>
              </a:tblGrid>
              <a:tr h="462161">
                <a:tc>
                  <a:txBody>
                    <a:bodyPr/>
                    <a:lstStyle/>
                    <a:p>
                      <a:pPr algn="ctr"/>
                      <a:r>
                        <a:rPr lang="es-CO" sz="1400" dirty="0" smtClean="0">
                          <a:solidFill>
                            <a:srgbClr val="2D5FC3"/>
                          </a:solidFill>
                          <a:latin typeface="Calibri" pitchFamily="34" charset="0"/>
                        </a:rPr>
                        <a:t>TIPO DE RELACIÓN CONTRACTUAL</a:t>
                      </a:r>
                      <a:endParaRPr lang="es-CO" sz="1400" dirty="0">
                        <a:solidFill>
                          <a:srgbClr val="2D5FC3"/>
                        </a:solidFill>
                        <a:latin typeface="Calibri"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c>
                  <a:txBody>
                    <a:bodyPr/>
                    <a:lstStyle/>
                    <a:p>
                      <a:pPr algn="ctr"/>
                      <a:r>
                        <a:rPr lang="es-CO" sz="1400" dirty="0" smtClean="0">
                          <a:solidFill>
                            <a:srgbClr val="2D5FC3"/>
                          </a:solidFill>
                          <a:latin typeface="Calibri" pitchFamily="34" charset="0"/>
                        </a:rPr>
                        <a:t>NÚMERO</a:t>
                      </a:r>
                      <a:r>
                        <a:rPr lang="es-CO" sz="1400" baseline="0" dirty="0" smtClean="0">
                          <a:solidFill>
                            <a:srgbClr val="2D5FC3"/>
                          </a:solidFill>
                          <a:latin typeface="Calibri" pitchFamily="34" charset="0"/>
                        </a:rPr>
                        <a:t> DE CONTRATOS SUSCRITOS</a:t>
                      </a:r>
                      <a:endParaRPr lang="es-CO" sz="1400" dirty="0">
                        <a:solidFill>
                          <a:srgbClr val="2D5FC3"/>
                        </a:solidFill>
                        <a:latin typeface="Calibri"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c>
                  <a:txBody>
                    <a:bodyPr/>
                    <a:lstStyle/>
                    <a:p>
                      <a:pPr algn="ctr"/>
                      <a:r>
                        <a:rPr lang="es-CO" sz="1400" dirty="0" smtClean="0">
                          <a:solidFill>
                            <a:srgbClr val="2D5FC3"/>
                          </a:solidFill>
                          <a:latin typeface="Calibri" pitchFamily="34" charset="0"/>
                        </a:rPr>
                        <a:t>CONCEPTO</a:t>
                      </a:r>
                      <a:endParaRPr lang="es-CO" sz="1400" dirty="0">
                        <a:solidFill>
                          <a:srgbClr val="2D5FC3"/>
                        </a:solidFill>
                        <a:latin typeface="Calibri"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r>
              <a:tr h="681153">
                <a:tc>
                  <a:txBody>
                    <a:bodyPr/>
                    <a:lstStyle/>
                    <a:p>
                      <a:pPr algn="ctr"/>
                      <a:r>
                        <a:rPr lang="es-CO" sz="1400" kern="1200" dirty="0" smtClean="0">
                          <a:solidFill>
                            <a:srgbClr val="2D5FC3"/>
                          </a:solidFill>
                          <a:latin typeface="Calibri" pitchFamily="34" charset="0"/>
                          <a:ea typeface="+mn-ea"/>
                          <a:cs typeface="+mn-cs"/>
                        </a:rPr>
                        <a:t>Contratos suscritos por la Bolsa con consecutivo de la Dirección Jurídica</a:t>
                      </a:r>
                      <a:endParaRPr lang="es-CO" sz="1400" dirty="0">
                        <a:solidFill>
                          <a:srgbClr val="2D5FC3"/>
                        </a:solidFill>
                        <a:latin typeface="Calibri"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2D5FC3"/>
                          </a:solidFill>
                          <a:latin typeface="Calibri" pitchFamily="34" charset="0"/>
                          <a:ea typeface="Calibri"/>
                          <a:cs typeface="Calibri"/>
                        </a:rPr>
                        <a:t>46</a:t>
                      </a:r>
                    </a:p>
                  </a:txBody>
                  <a:tcPr marL="44450" marR="44450" marT="0"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2D5FC3"/>
                          </a:solidFill>
                          <a:latin typeface="Calibri" pitchFamily="34" charset="0"/>
                          <a:ea typeface="Times New Roman"/>
                          <a:cs typeface="Calibri"/>
                        </a:rPr>
                        <a:t>Adquisición de bienes </a:t>
                      </a:r>
                      <a:br>
                        <a:rPr lang="es-CO" sz="1400" dirty="0" smtClean="0">
                          <a:solidFill>
                            <a:srgbClr val="2D5FC3"/>
                          </a:solidFill>
                          <a:latin typeface="Calibri" pitchFamily="34" charset="0"/>
                          <a:ea typeface="Times New Roman"/>
                          <a:cs typeface="Calibri"/>
                        </a:rPr>
                      </a:br>
                      <a:r>
                        <a:rPr lang="es-CO" sz="1400" dirty="0" smtClean="0">
                          <a:solidFill>
                            <a:srgbClr val="2D5FC3"/>
                          </a:solidFill>
                          <a:latin typeface="Calibri" pitchFamily="34" charset="0"/>
                          <a:ea typeface="Times New Roman"/>
                          <a:cs typeface="Calibri"/>
                        </a:rPr>
                        <a:t>y servicios</a:t>
                      </a:r>
                      <a:endParaRPr lang="es-CO" sz="1400" dirty="0">
                        <a:solidFill>
                          <a:srgbClr val="2D5FC3"/>
                        </a:solidFill>
                        <a:latin typeface="Calibri" pitchFamily="34" charset="0"/>
                        <a:ea typeface="Calibri"/>
                        <a:cs typeface="Times New Roman"/>
                      </a:endParaRPr>
                    </a:p>
                  </a:txBody>
                  <a:tcPr marL="44450" marR="44450" marT="0"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r>
              <a:tr h="596013">
                <a:tc>
                  <a:txBody>
                    <a:bodyPr/>
                    <a:lstStyle/>
                    <a:p>
                      <a:pPr algn="ctr"/>
                      <a:r>
                        <a:rPr lang="es-CO" sz="1400" kern="1200" dirty="0" smtClean="0">
                          <a:solidFill>
                            <a:srgbClr val="2D5FC3"/>
                          </a:solidFill>
                          <a:latin typeface="Calibri" pitchFamily="34" charset="0"/>
                          <a:ea typeface="+mn-ea"/>
                          <a:cs typeface="+mn-cs"/>
                        </a:rPr>
                        <a:t>Contratos suscritos por la Bolsa con consecutivo del contratista</a:t>
                      </a:r>
                      <a:endParaRPr lang="es-CO" sz="1400" dirty="0">
                        <a:solidFill>
                          <a:srgbClr val="2D5FC3"/>
                        </a:solidFill>
                        <a:latin typeface="Calibri"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2D5FC3"/>
                          </a:solidFill>
                          <a:latin typeface="Calibri" pitchFamily="34" charset="0"/>
                          <a:ea typeface="Calibri"/>
                          <a:cs typeface="Times New Roman"/>
                        </a:rPr>
                        <a:t>24</a:t>
                      </a:r>
                      <a:endParaRPr lang="es-CO" sz="1400" dirty="0">
                        <a:solidFill>
                          <a:srgbClr val="2D5FC3"/>
                        </a:solidFill>
                        <a:latin typeface="Calibri" pitchFamily="34" charset="0"/>
                        <a:ea typeface="Calibri"/>
                        <a:cs typeface="Times New Roman"/>
                      </a:endParaRPr>
                    </a:p>
                  </a:txBody>
                  <a:tcPr marL="44450" marR="44450" marT="0"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2D5FC3"/>
                          </a:solidFill>
                          <a:latin typeface="Calibri" pitchFamily="34" charset="0"/>
                          <a:ea typeface="Times New Roman"/>
                          <a:cs typeface="Calibri"/>
                        </a:rPr>
                        <a:t>Adquisición de bienes </a:t>
                      </a:r>
                      <a:br>
                        <a:rPr lang="es-CO" sz="1400" dirty="0" smtClean="0">
                          <a:solidFill>
                            <a:srgbClr val="2D5FC3"/>
                          </a:solidFill>
                          <a:latin typeface="Calibri" pitchFamily="34" charset="0"/>
                          <a:ea typeface="Times New Roman"/>
                          <a:cs typeface="Calibri"/>
                        </a:rPr>
                      </a:br>
                      <a:r>
                        <a:rPr lang="es-CO" sz="1400" dirty="0" smtClean="0">
                          <a:solidFill>
                            <a:srgbClr val="2D5FC3"/>
                          </a:solidFill>
                          <a:latin typeface="Calibri" pitchFamily="34" charset="0"/>
                          <a:ea typeface="Times New Roman"/>
                          <a:cs typeface="Calibri"/>
                        </a:rPr>
                        <a:t>y servicios</a:t>
                      </a:r>
                      <a:endParaRPr lang="es-CO" sz="1400" dirty="0">
                        <a:solidFill>
                          <a:srgbClr val="2D5FC3"/>
                        </a:solidFill>
                        <a:latin typeface="Calibri" pitchFamily="34" charset="0"/>
                        <a:ea typeface="Calibri"/>
                        <a:cs typeface="Times New Roman"/>
                      </a:endParaRPr>
                    </a:p>
                  </a:txBody>
                  <a:tcPr marL="44450" marR="44450" marT="0"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r>
              <a:tr h="660973">
                <a:tc>
                  <a:txBody>
                    <a:bodyPr/>
                    <a:lstStyle/>
                    <a:p>
                      <a:pPr algn="ctr"/>
                      <a:r>
                        <a:rPr lang="es-CO" sz="1400" kern="1200" dirty="0" smtClean="0">
                          <a:solidFill>
                            <a:srgbClr val="2D5FC3"/>
                          </a:solidFill>
                          <a:latin typeface="Calibri" pitchFamily="34" charset="0"/>
                          <a:ea typeface="+mn-ea"/>
                          <a:cs typeface="+mn-cs"/>
                        </a:rPr>
                        <a:t>contratos suscritos</a:t>
                      </a:r>
                      <a:r>
                        <a:rPr lang="es-CO" sz="1400" kern="1200" baseline="0" dirty="0" smtClean="0">
                          <a:solidFill>
                            <a:srgbClr val="2D5FC3"/>
                          </a:solidFill>
                          <a:latin typeface="Calibri" pitchFamily="34" charset="0"/>
                          <a:ea typeface="+mn-ea"/>
                          <a:cs typeface="+mn-cs"/>
                        </a:rPr>
                        <a:t> con el Ministerio de Agricultura y Desarrollo Rural</a:t>
                      </a:r>
                      <a:endParaRPr lang="es-CO" sz="1400" dirty="0">
                        <a:solidFill>
                          <a:srgbClr val="2D5FC3"/>
                        </a:solidFill>
                        <a:latin typeface="Calibri"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2D5FC3"/>
                          </a:solidFill>
                          <a:latin typeface="Calibri" pitchFamily="34" charset="0"/>
                          <a:ea typeface="Calibri"/>
                          <a:cs typeface="Times New Roman"/>
                        </a:rPr>
                        <a:t>3</a:t>
                      </a:r>
                      <a:endParaRPr lang="es-CO" sz="1400" dirty="0">
                        <a:solidFill>
                          <a:srgbClr val="2D5FC3"/>
                        </a:solidFill>
                        <a:latin typeface="Calibri" pitchFamily="34" charset="0"/>
                        <a:ea typeface="Calibri"/>
                        <a:cs typeface="Times New Roman"/>
                      </a:endParaRPr>
                    </a:p>
                  </a:txBody>
                  <a:tcPr marL="44450" marR="44450" marT="0"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c>
                  <a:txBody>
                    <a:bodyPr/>
                    <a:lstStyle/>
                    <a:p>
                      <a:pPr algn="ctr">
                        <a:lnSpc>
                          <a:spcPct val="115000"/>
                        </a:lnSpc>
                        <a:spcAft>
                          <a:spcPts val="0"/>
                        </a:spcAft>
                      </a:pPr>
                      <a:r>
                        <a:rPr lang="es-CO" sz="1400" dirty="0" smtClean="0">
                          <a:solidFill>
                            <a:srgbClr val="2D5FC3"/>
                          </a:solidFill>
                          <a:latin typeface="Calibri" pitchFamily="34" charset="0"/>
                          <a:ea typeface="Times New Roman"/>
                          <a:cs typeface="Calibri"/>
                        </a:rPr>
                        <a:t>Participación en programas</a:t>
                      </a:r>
                      <a:br>
                        <a:rPr lang="es-CO" sz="1400" dirty="0" smtClean="0">
                          <a:solidFill>
                            <a:srgbClr val="2D5FC3"/>
                          </a:solidFill>
                          <a:latin typeface="Calibri" pitchFamily="34" charset="0"/>
                          <a:ea typeface="Times New Roman"/>
                          <a:cs typeface="Calibri"/>
                        </a:rPr>
                      </a:br>
                      <a:r>
                        <a:rPr lang="es-CO" sz="1400" dirty="0" smtClean="0">
                          <a:solidFill>
                            <a:srgbClr val="2D5FC3"/>
                          </a:solidFill>
                          <a:latin typeface="Calibri" pitchFamily="34" charset="0"/>
                          <a:ea typeface="Times New Roman"/>
                          <a:cs typeface="Calibri"/>
                        </a:rPr>
                        <a:t>gubernamentales (Min. Agricultura)</a:t>
                      </a:r>
                      <a:endParaRPr lang="es-CO" sz="1400" dirty="0">
                        <a:solidFill>
                          <a:srgbClr val="2D5FC3"/>
                        </a:solidFill>
                        <a:latin typeface="Calibri" pitchFamily="34" charset="0"/>
                        <a:ea typeface="Calibri"/>
                        <a:cs typeface="Times New Roman"/>
                      </a:endParaRPr>
                    </a:p>
                  </a:txBody>
                  <a:tcPr marL="44450" marR="44450" marT="0"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r>
              <a:tr h="772609">
                <a:tc>
                  <a:txBody>
                    <a:bodyPr/>
                    <a:lstStyle/>
                    <a:p>
                      <a:pPr marL="0" algn="ctr" defTabSz="914400" rtl="0" eaLnBrk="1" latinLnBrk="0" hangingPunct="1"/>
                      <a:r>
                        <a:rPr lang="es-CO" sz="1400" b="1" kern="1200" dirty="0" smtClean="0">
                          <a:solidFill>
                            <a:srgbClr val="2D5FC3"/>
                          </a:solidFill>
                          <a:latin typeface="Calibri" pitchFamily="34" charset="0"/>
                          <a:ea typeface="+mn-ea"/>
                          <a:cs typeface="+mn-cs"/>
                        </a:rPr>
                        <a:t>TOTAL DE CONTRATOS SUSCRITOS</a:t>
                      </a:r>
                      <a:endParaRPr lang="es-CO" sz="1400" b="1" kern="1200" dirty="0">
                        <a:solidFill>
                          <a:srgbClr val="2D5FC3"/>
                        </a:solidFill>
                        <a:latin typeface="Calibri" pitchFamily="34" charset="0"/>
                        <a:ea typeface="+mn-ea"/>
                        <a:cs typeface="+mn-cs"/>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c>
                  <a:txBody>
                    <a:bodyPr/>
                    <a:lstStyle/>
                    <a:p>
                      <a:pPr marL="0" algn="ctr" defTabSz="914400" rtl="0" eaLnBrk="1" latinLnBrk="0" hangingPunct="1">
                        <a:lnSpc>
                          <a:spcPct val="115000"/>
                        </a:lnSpc>
                        <a:spcAft>
                          <a:spcPts val="0"/>
                        </a:spcAft>
                      </a:pPr>
                      <a:r>
                        <a:rPr lang="es-CO" sz="1400" b="1" kern="1200" dirty="0" smtClean="0">
                          <a:solidFill>
                            <a:srgbClr val="2D5FC3"/>
                          </a:solidFill>
                          <a:latin typeface="Calibri" pitchFamily="34" charset="0"/>
                          <a:ea typeface="+mn-ea"/>
                          <a:cs typeface="+mn-cs"/>
                        </a:rPr>
                        <a:t>73</a:t>
                      </a:r>
                      <a:endParaRPr lang="es-CO" sz="1400" b="1" kern="1200" dirty="0">
                        <a:solidFill>
                          <a:srgbClr val="2D5FC3"/>
                        </a:solidFill>
                        <a:latin typeface="Calibri" pitchFamily="34" charset="0"/>
                        <a:ea typeface="+mn-ea"/>
                        <a:cs typeface="+mn-cs"/>
                      </a:endParaRPr>
                    </a:p>
                  </a:txBody>
                  <a:tcPr marL="44450" marR="44450" marT="0"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c>
                  <a:txBody>
                    <a:bodyPr/>
                    <a:lstStyle/>
                    <a:p>
                      <a:pPr marL="0" algn="ctr" defTabSz="914400" rtl="0" eaLnBrk="1" latinLnBrk="0" hangingPunct="1">
                        <a:lnSpc>
                          <a:spcPct val="115000"/>
                        </a:lnSpc>
                        <a:spcAft>
                          <a:spcPts val="0"/>
                        </a:spcAft>
                      </a:pPr>
                      <a:endParaRPr lang="es-CO" sz="1400" b="1" kern="1200" dirty="0">
                        <a:solidFill>
                          <a:srgbClr val="2D5FC3"/>
                        </a:solidFill>
                        <a:latin typeface="Calibri" pitchFamily="34" charset="0"/>
                        <a:ea typeface="+mn-ea"/>
                        <a:cs typeface="+mn-cs"/>
                      </a:endParaRPr>
                    </a:p>
                  </a:txBody>
                  <a:tcPr marL="44450" marR="44450" marT="0"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noFill/>
                  </a:tcPr>
                </a:tc>
              </a:tr>
            </a:tbl>
          </a:graphicData>
        </a:graphic>
      </p:graphicFrame>
      <p:pic>
        <p:nvPicPr>
          <p:cNvPr id="4" name="3 Imagen" descr="contrato.jpg"/>
          <p:cNvPicPr>
            <a:picLocks noChangeAspect="1"/>
          </p:cNvPicPr>
          <p:nvPr/>
        </p:nvPicPr>
        <p:blipFill>
          <a:blip r:embed="rId2" cstate="print"/>
          <a:stretch>
            <a:fillRect/>
          </a:stretch>
        </p:blipFill>
        <p:spPr>
          <a:xfrm>
            <a:off x="6318250" y="3429260"/>
            <a:ext cx="1714240" cy="1714240"/>
          </a:xfrm>
          <a:prstGeom prst="rect">
            <a:avLst/>
          </a:prstGeom>
        </p:spPr>
      </p:pic>
    </p:spTree>
    <p:extLst>
      <p:ext uri="{BB962C8B-B14F-4D97-AF65-F5344CB8AC3E}">
        <p14:creationId xmlns="" xmlns:p14="http://schemas.microsoft.com/office/powerpoint/2010/main" val="269294709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Content Placeholder 13"/>
          <p:cNvSpPr txBox="1">
            <a:spLocks/>
          </p:cNvSpPr>
          <p:nvPr/>
        </p:nvSpPr>
        <p:spPr bwMode="auto">
          <a:xfrm>
            <a:off x="667210" y="1593612"/>
            <a:ext cx="7770813" cy="539274"/>
          </a:xfrm>
          <a:prstGeom prst="rect">
            <a:avLst/>
          </a:prstGeom>
          <a:noFill/>
          <a:ln w="9525">
            <a:noFill/>
            <a:miter lim="800000"/>
            <a:headEnd/>
            <a:tailEnd/>
          </a:ln>
        </p:spPr>
        <p:txBody>
          <a:bodyPr/>
          <a:lstStyle/>
          <a:p>
            <a:pPr algn="ctr"/>
            <a:r>
              <a:rPr lang="es-CO" sz="3200" b="1" dirty="0" smtClean="0">
                <a:solidFill>
                  <a:schemeClr val="bg1">
                    <a:lumMod val="95000"/>
                  </a:schemeClr>
                </a:solidFill>
                <a:latin typeface="Calibri" pitchFamily="34" charset="0"/>
              </a:rPr>
              <a:t>CONTRATOS CON CUANTÍA SUPERIOR A</a:t>
            </a:r>
          </a:p>
          <a:p>
            <a:pPr algn="ctr"/>
            <a:r>
              <a:rPr lang="es-CO" sz="3200" b="1" dirty="0" smtClean="0">
                <a:solidFill>
                  <a:schemeClr val="bg1">
                    <a:lumMod val="95000"/>
                  </a:schemeClr>
                </a:solidFill>
                <a:latin typeface="Calibri" pitchFamily="34" charset="0"/>
              </a:rPr>
              <a:t> CIEN MILLONES DE PESOS ($100.000.000)</a:t>
            </a:r>
            <a:endParaRPr lang="es-CO" sz="3000" b="1" dirty="0" smtClean="0">
              <a:solidFill>
                <a:schemeClr val="bg1">
                  <a:lumMod val="95000"/>
                </a:schemeClr>
              </a:solidFill>
              <a:latin typeface="Calibri" pitchFamily="34" charset="0"/>
            </a:endParaRPr>
          </a:p>
          <a:p>
            <a:pPr algn="ctr"/>
            <a:r>
              <a:rPr lang="es-CO" sz="3000" dirty="0" smtClean="0">
                <a:solidFill>
                  <a:schemeClr val="bg1">
                    <a:lumMod val="95000"/>
                  </a:schemeClr>
                </a:solidFill>
              </a:rPr>
              <a:t> </a:t>
            </a:r>
          </a:p>
          <a:p>
            <a:pPr algn="ctr">
              <a:spcBef>
                <a:spcPts val="600"/>
              </a:spcBef>
              <a:spcAft>
                <a:spcPts val="1200"/>
              </a:spcAft>
              <a:buFont typeface="Arial" pitchFamily="34" charset="0"/>
              <a:buChar char="​"/>
            </a:pPr>
            <a:endParaRPr lang="es-ES_tradnl" sz="1600" dirty="0">
              <a:solidFill>
                <a:schemeClr val="bg1"/>
              </a:solidFill>
              <a:latin typeface="+mj-lt"/>
            </a:endParaRPr>
          </a:p>
          <a:p>
            <a:pPr>
              <a:spcBef>
                <a:spcPts val="600"/>
              </a:spcBef>
              <a:spcAft>
                <a:spcPts val="1200"/>
              </a:spcAft>
              <a:buFont typeface="Arial" pitchFamily="34" charset="0"/>
              <a:buChar char="​"/>
            </a:pPr>
            <a:endParaRPr lang="es-ES_tradnl" sz="1600" dirty="0">
              <a:solidFill>
                <a:schemeClr val="bg1"/>
              </a:solidFill>
              <a:latin typeface="+mj-lt"/>
            </a:endParaRPr>
          </a:p>
          <a:p>
            <a:pPr>
              <a:spcBef>
                <a:spcPts val="600"/>
              </a:spcBef>
              <a:spcAft>
                <a:spcPts val="1200"/>
              </a:spcAft>
              <a:buFont typeface="Arial" pitchFamily="34" charset="0"/>
              <a:buChar char="​"/>
            </a:pPr>
            <a:endParaRPr lang="es-ES_tradnl" sz="1400" dirty="0">
              <a:solidFill>
                <a:schemeClr val="bg1"/>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719138" indent="-719138"/>
            <a:r>
              <a:rPr lang="es-CO" dirty="0" smtClean="0"/>
              <a:t>5.	</a:t>
            </a:r>
            <a:r>
              <a:rPr lang="es-CO" sz="4000" dirty="0" smtClean="0"/>
              <a:t>Informe niveles </a:t>
            </a:r>
            <a:br>
              <a:rPr lang="es-CO" sz="4000" dirty="0" smtClean="0"/>
            </a:br>
            <a:r>
              <a:rPr lang="es-CO" sz="4000" dirty="0" smtClean="0"/>
              <a:t>de exposición al riesgos </a:t>
            </a:r>
            <a:endParaRPr lang="es-CO" sz="4000" dirty="0"/>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6"/>
          <p:cNvSpPr>
            <a:spLocks noGrp="1"/>
          </p:cNvSpPr>
          <p:nvPr>
            <p:ph type="body" idx="28"/>
          </p:nvPr>
        </p:nvSpPr>
        <p:spPr>
          <a:xfrm>
            <a:off x="200025" y="142875"/>
            <a:ext cx="7137140" cy="554687"/>
          </a:xfrm>
        </p:spPr>
        <p:txBody>
          <a:bodyPr/>
          <a:lstStyle/>
          <a:p>
            <a:pPr fontAlgn="auto">
              <a:defRPr/>
            </a:pPr>
            <a:r>
              <a:rPr lang="es-ES" sz="2200" b="1" dirty="0" smtClean="0">
                <a:solidFill>
                  <a:srgbClr val="002060"/>
                </a:solidFill>
              </a:rPr>
              <a:t>CONTRATOS SUSCRITOS POR LA BMC </a:t>
            </a:r>
          </a:p>
          <a:p>
            <a:pPr fontAlgn="auto">
              <a:defRPr/>
            </a:pPr>
            <a:r>
              <a:rPr lang="es-CO" sz="1600" b="1" dirty="0" smtClean="0">
                <a:solidFill>
                  <a:srgbClr val="002060"/>
                </a:solidFill>
              </a:rPr>
              <a:t>Con Corte a 31 de octubre 2017</a:t>
            </a:r>
            <a:endParaRPr lang="es-ES_tradnl" sz="1600" b="1" dirty="0" smtClean="0">
              <a:solidFill>
                <a:srgbClr val="002060"/>
              </a:solidFill>
            </a:endParaRPr>
          </a:p>
          <a:p>
            <a:endParaRPr lang="es-ES_tradnl" sz="1800" b="1" dirty="0">
              <a:latin typeface="Tahoma" pitchFamily="34" charset="0"/>
              <a:ea typeface="Tahoma" pitchFamily="34" charset="0"/>
              <a:cs typeface="Tahoma" pitchFamily="34" charset="0"/>
            </a:endParaRPr>
          </a:p>
        </p:txBody>
      </p:sp>
      <p:graphicFrame>
        <p:nvGraphicFramePr>
          <p:cNvPr id="4" name="1 Gráfico"/>
          <p:cNvGraphicFramePr/>
          <p:nvPr/>
        </p:nvGraphicFramePr>
        <p:xfrm>
          <a:off x="428625" y="697562"/>
          <a:ext cx="8286750" cy="4029075"/>
        </p:xfrm>
        <a:graphic>
          <a:graphicData uri="http://schemas.openxmlformats.org/drawingml/2006/chart">
            <c:chart xmlns:c="http://schemas.openxmlformats.org/drawingml/2006/chart" xmlns:r="http://schemas.openxmlformats.org/officeDocument/2006/relationships" r:id="rId2"/>
          </a:graphicData>
        </a:graphic>
      </p:graphicFrame>
      <p:pic>
        <p:nvPicPr>
          <p:cNvPr id="5" name="4 Imagen" descr="Inversionista.jpg"/>
          <p:cNvPicPr>
            <a:picLocks noChangeAspect="1"/>
          </p:cNvPicPr>
          <p:nvPr/>
        </p:nvPicPr>
        <p:blipFill>
          <a:blip r:embed="rId3" cstate="print"/>
          <a:stretch>
            <a:fillRect/>
          </a:stretch>
        </p:blipFill>
        <p:spPr>
          <a:xfrm>
            <a:off x="6741914" y="1152525"/>
            <a:ext cx="2402086" cy="1537335"/>
          </a:xfrm>
          <a:prstGeom prst="rect">
            <a:avLst/>
          </a:prstGeom>
          <a:ln>
            <a:noFill/>
          </a:ln>
          <a:effectLst>
            <a:softEdge rad="112500"/>
          </a:effectLst>
        </p:spPr>
      </p:pic>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a:spLocks noGrp="1"/>
          </p:cNvSpPr>
          <p:nvPr>
            <p:ph type="body" idx="28"/>
          </p:nvPr>
        </p:nvSpPr>
        <p:spPr>
          <a:xfrm>
            <a:off x="408996" y="336522"/>
            <a:ext cx="7137140" cy="554687"/>
          </a:xfrm>
        </p:spPr>
        <p:txBody>
          <a:bodyPr/>
          <a:lstStyle/>
          <a:p>
            <a:pPr fontAlgn="auto">
              <a:defRPr/>
            </a:pPr>
            <a:r>
              <a:rPr lang="es-ES" sz="1800" b="1" dirty="0" smtClean="0">
                <a:solidFill>
                  <a:srgbClr val="2D5FC3"/>
                </a:solidFill>
                <a:latin typeface="Calibri" pitchFamily="34" charset="0"/>
              </a:rPr>
              <a:t>TOTAL CUANTIA CONTRATOS SUSCRITOS POR LA BMC </a:t>
            </a:r>
          </a:p>
          <a:p>
            <a:pPr fontAlgn="auto">
              <a:defRPr/>
            </a:pPr>
            <a:r>
              <a:rPr lang="es-CO" sz="1800" b="1" dirty="0" smtClean="0">
                <a:solidFill>
                  <a:srgbClr val="2D5FC3"/>
                </a:solidFill>
                <a:latin typeface="Calibri" pitchFamily="34" charset="0"/>
              </a:rPr>
              <a:t>con corte a 31 de octubre de 2017</a:t>
            </a:r>
            <a:endParaRPr lang="es-ES_tradnl" sz="1800" b="1" dirty="0" smtClean="0">
              <a:solidFill>
                <a:srgbClr val="2D5FC3"/>
              </a:solidFill>
              <a:latin typeface="Calibri" pitchFamily="34" charset="0"/>
            </a:endParaRPr>
          </a:p>
          <a:p>
            <a:endParaRPr lang="es-ES_tradnl" sz="1600" b="1" dirty="0">
              <a:latin typeface="Tahoma" pitchFamily="34" charset="0"/>
              <a:ea typeface="Tahoma" pitchFamily="34" charset="0"/>
              <a:cs typeface="Tahoma" pitchFamily="34" charset="0"/>
            </a:endParaRPr>
          </a:p>
        </p:txBody>
      </p:sp>
      <p:graphicFrame>
        <p:nvGraphicFramePr>
          <p:cNvPr id="4" name="3 Tabla"/>
          <p:cNvGraphicFramePr>
            <a:graphicFrameLocks noGrp="1"/>
          </p:cNvGraphicFramePr>
          <p:nvPr/>
        </p:nvGraphicFramePr>
        <p:xfrm>
          <a:off x="408997" y="1062659"/>
          <a:ext cx="8451590" cy="3657600"/>
        </p:xfrm>
        <a:graphic>
          <a:graphicData uri="http://schemas.openxmlformats.org/drawingml/2006/table">
            <a:tbl>
              <a:tblPr firstRow="1" bandRow="1">
                <a:tableStyleId>{5C22544A-7EE6-4342-B048-85BDC9FD1C3A}</a:tableStyleId>
              </a:tblPr>
              <a:tblGrid>
                <a:gridCol w="5852618"/>
                <a:gridCol w="2598972"/>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200" baseline="0" dirty="0" smtClean="0">
                          <a:solidFill>
                            <a:srgbClr val="2D5FC3"/>
                          </a:solidFill>
                          <a:latin typeface="Calibri" pitchFamily="34" charset="0"/>
                        </a:rPr>
                        <a:t>CONTRATOS SUSCRITOS ON EL MINISTERIO DE AGRICULTURA Y DESARROLLO RURAL</a:t>
                      </a:r>
                      <a:endParaRPr lang="es-CO" sz="1200" dirty="0">
                        <a:solidFill>
                          <a:srgbClr val="2D5FC3"/>
                        </a:solidFill>
                        <a:latin typeface="Calibri" pitchFamily="34" charset="0"/>
                      </a:endParaRPr>
                    </a:p>
                  </a:txBody>
                  <a:tcPr anchor="ct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c>
                  <a:txBody>
                    <a:bodyPr/>
                    <a:lstStyle/>
                    <a:p>
                      <a:pPr algn="ctr"/>
                      <a:r>
                        <a:rPr lang="es-CO" sz="1200" dirty="0" smtClean="0">
                          <a:solidFill>
                            <a:srgbClr val="2D5FC3"/>
                          </a:solidFill>
                          <a:latin typeface="Calibri" pitchFamily="34" charset="0"/>
                        </a:rPr>
                        <a:t>VALOR</a:t>
                      </a:r>
                      <a:r>
                        <a:rPr lang="es-CO" sz="1200" baseline="0" dirty="0" smtClean="0">
                          <a:solidFill>
                            <a:srgbClr val="2D5FC3"/>
                          </a:solidFill>
                          <a:latin typeface="Calibri" pitchFamily="34" charset="0"/>
                        </a:rPr>
                        <a:t> TOTAL </a:t>
                      </a:r>
                      <a:endParaRPr lang="es-CO" sz="1200" dirty="0">
                        <a:solidFill>
                          <a:srgbClr val="2D5FC3"/>
                        </a:solidFill>
                        <a:latin typeface="Calibri" pitchFamily="34" charset="0"/>
                      </a:endParaRPr>
                    </a:p>
                  </a:txBody>
                  <a:tcPr anchor="ct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r>
              <a:tr h="3181350">
                <a:tc>
                  <a:txBody>
                    <a:bodyPr/>
                    <a:lstStyle/>
                    <a:p>
                      <a:pPr algn="ctr"/>
                      <a:endParaRPr lang="es-CO" sz="1200" baseline="0" dirty="0" smtClean="0">
                        <a:solidFill>
                          <a:srgbClr val="2D5FC3"/>
                        </a:solidFill>
                        <a:latin typeface="Calibri" pitchFamily="34" charset="0"/>
                      </a:endParaRPr>
                    </a:p>
                    <a:p>
                      <a:pPr algn="just">
                        <a:buFontTx/>
                        <a:buNone/>
                      </a:pPr>
                      <a:r>
                        <a:rPr lang="es-CO" sz="1200" baseline="0" dirty="0" smtClean="0">
                          <a:solidFill>
                            <a:srgbClr val="2D5FC3"/>
                          </a:solidFill>
                          <a:latin typeface="Calibri" pitchFamily="34" charset="0"/>
                        </a:rPr>
                        <a:t>1. Ejecutar el programa de incentivo al almacenamiento de arroz y el programa de compras públicas de leche para el primer semestre del 201</a:t>
                      </a:r>
                    </a:p>
                    <a:p>
                      <a:pPr algn="just">
                        <a:buFontTx/>
                        <a:buNone/>
                      </a:pPr>
                      <a:endParaRPr lang="es-CO" sz="1200" baseline="0" dirty="0" smtClean="0">
                        <a:solidFill>
                          <a:srgbClr val="2D5FC3"/>
                        </a:solidFill>
                        <a:latin typeface="Calibri" pitchFamily="34" charset="0"/>
                      </a:endParaRPr>
                    </a:p>
                    <a:p>
                      <a:pPr algn="just">
                        <a:buFontTx/>
                        <a:buNone/>
                      </a:pPr>
                      <a:endParaRPr lang="es-CO" sz="1200" baseline="0" dirty="0" smtClean="0">
                        <a:solidFill>
                          <a:srgbClr val="2D5FC3"/>
                        </a:solidFill>
                        <a:latin typeface="Calibri" pitchFamily="34" charset="0"/>
                      </a:endParaRPr>
                    </a:p>
                    <a:p>
                      <a:pPr algn="just">
                        <a:buFontTx/>
                        <a:buNone/>
                      </a:pPr>
                      <a:r>
                        <a:rPr lang="es-CO" sz="1200" baseline="0" dirty="0" smtClean="0">
                          <a:solidFill>
                            <a:srgbClr val="2D5FC3"/>
                          </a:solidFill>
                          <a:latin typeface="Calibri" pitchFamily="34" charset="0"/>
                        </a:rPr>
                        <a:t>2. Aunar esfuerzos en la estructuración e implementación de instrumentos de comercialización a través de plataformas electrónicas transaccionales y de financiamiento no bancarios que propendan por la administración y gestión de riesgos del sector agropecuario</a:t>
                      </a:r>
                    </a:p>
                    <a:p>
                      <a:pPr algn="just">
                        <a:buFontTx/>
                        <a:buChar char="-"/>
                      </a:pPr>
                      <a:endParaRPr lang="es-CO" sz="1200" baseline="0" dirty="0" smtClean="0">
                        <a:solidFill>
                          <a:srgbClr val="2D5FC3"/>
                        </a:solidFill>
                        <a:latin typeface="Calibri" pitchFamily="34" charset="0"/>
                      </a:endParaRPr>
                    </a:p>
                    <a:p>
                      <a:pPr algn="just">
                        <a:buFontTx/>
                        <a:buChar char="-"/>
                      </a:pPr>
                      <a:endParaRPr lang="es-CO" sz="1200" baseline="0" dirty="0" smtClean="0">
                        <a:solidFill>
                          <a:srgbClr val="2D5FC3"/>
                        </a:solidFill>
                        <a:latin typeface="Calibri" pitchFamily="34" charset="0"/>
                      </a:endParaRPr>
                    </a:p>
                    <a:p>
                      <a:pPr algn="just">
                        <a:buFontTx/>
                        <a:buNone/>
                      </a:pPr>
                      <a:r>
                        <a:rPr lang="es-CO" sz="1200" baseline="0" dirty="0" smtClean="0">
                          <a:solidFill>
                            <a:srgbClr val="2D5FC3"/>
                          </a:solidFill>
                          <a:latin typeface="Calibri" pitchFamily="34" charset="0"/>
                        </a:rPr>
                        <a:t>3. Otorgar apoyos a los productores del sector agropecuario a través de la puesta en marcha y ejecución de instrumentos y/o programas que permitan garantizar el nivel de precios, transporte, abastecimiento de productos, compras públicas, almacenamiento de excedentes, y promoción al consumo de productos agrícolas, forestales pecuarios y pesqueros para el ciclo agrícola del segundo semestre de 2017, con el acompañamiento del Ministerio y de conformidad con el proyecto denominado Implantación y operación del fondo de comercialización de productos agropecuarios, Nivel Nacional</a:t>
                      </a:r>
                    </a:p>
                  </a:txBody>
                  <a:tcPr anchor="ctr">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c>
                  <a:txBody>
                    <a:bodyPr/>
                    <a:lstStyle/>
                    <a:p>
                      <a:pPr algn="ctr" fontAlgn="ctr"/>
                      <a:endParaRPr lang="es-CO" sz="1200" b="0" i="0" u="none" strike="noStrike" dirty="0" smtClean="0">
                        <a:solidFill>
                          <a:srgbClr val="2D5FC3"/>
                        </a:solidFill>
                        <a:latin typeface="Calibri" pitchFamily="34" charset="0"/>
                      </a:endParaRPr>
                    </a:p>
                    <a:p>
                      <a:pPr algn="ctr" fontAlgn="ctr"/>
                      <a:endParaRPr lang="es-CO" sz="1200" b="0" i="0" u="none" strike="noStrike" dirty="0" smtClean="0">
                        <a:solidFill>
                          <a:srgbClr val="2D5FC3"/>
                        </a:solidFill>
                        <a:latin typeface="Calibri" pitchFamily="34" charset="0"/>
                      </a:endParaRPr>
                    </a:p>
                    <a:p>
                      <a:pPr algn="ctr" fontAlgn="ctr"/>
                      <a:r>
                        <a:rPr lang="es-CO" sz="1200" b="0" i="0" u="none" strike="noStrike" dirty="0" smtClean="0">
                          <a:solidFill>
                            <a:srgbClr val="2D5FC3"/>
                          </a:solidFill>
                          <a:latin typeface="Calibri" pitchFamily="34" charset="0"/>
                        </a:rPr>
                        <a:t>$ 14.671.908.405</a:t>
                      </a:r>
                    </a:p>
                    <a:p>
                      <a:pPr algn="ctr" fontAlgn="ctr"/>
                      <a:endParaRPr lang="es-CO" sz="1200" b="0" i="0" u="none" strike="noStrike" dirty="0" smtClean="0">
                        <a:solidFill>
                          <a:srgbClr val="2D5FC3"/>
                        </a:solidFill>
                        <a:latin typeface="Calibri" pitchFamily="34" charset="0"/>
                      </a:endParaRPr>
                    </a:p>
                    <a:p>
                      <a:pPr algn="ctr" fontAlgn="ctr"/>
                      <a:endParaRPr lang="es-CO" sz="1200" b="0" i="0" u="none" strike="noStrike" dirty="0" smtClean="0">
                        <a:solidFill>
                          <a:srgbClr val="2D5FC3"/>
                        </a:solidFill>
                        <a:latin typeface="Calibri" pitchFamily="34" charset="0"/>
                      </a:endParaRPr>
                    </a:p>
                    <a:p>
                      <a:pPr algn="ctr" fontAlgn="ctr"/>
                      <a:endParaRPr lang="es-CO" sz="1200" b="0" i="0" u="none" strike="noStrike" dirty="0" smtClean="0">
                        <a:solidFill>
                          <a:srgbClr val="2D5FC3"/>
                        </a:solidFill>
                        <a:latin typeface="Calibri" pitchFamily="34" charset="0"/>
                      </a:endParaRPr>
                    </a:p>
                    <a:p>
                      <a:pPr algn="ctr" fontAlgn="ctr"/>
                      <a:r>
                        <a:rPr lang="es-CO" sz="1200" b="0" i="0" u="none" strike="noStrike" dirty="0" smtClean="0">
                          <a:solidFill>
                            <a:srgbClr val="2D5FC3"/>
                          </a:solidFill>
                          <a:latin typeface="Calibri" pitchFamily="34" charset="0"/>
                        </a:rPr>
                        <a:t>N.A.</a:t>
                      </a:r>
                    </a:p>
                    <a:p>
                      <a:pPr algn="ctr" fontAlgn="ctr"/>
                      <a:r>
                        <a:rPr lang="es-CO" sz="1200" b="0" i="0" u="none" strike="noStrike" dirty="0" smtClean="0">
                          <a:solidFill>
                            <a:srgbClr val="2D5FC3"/>
                          </a:solidFill>
                          <a:latin typeface="Calibri" pitchFamily="34" charset="0"/>
                        </a:rPr>
                        <a:t> </a:t>
                      </a:r>
                    </a:p>
                    <a:p>
                      <a:pPr algn="ctr" fontAlgn="ctr"/>
                      <a:endParaRPr lang="es-CO" sz="1200" b="0" i="0" u="none" strike="noStrike" dirty="0" smtClean="0">
                        <a:solidFill>
                          <a:srgbClr val="2D5FC3"/>
                        </a:solidFill>
                        <a:latin typeface="Calibri" pitchFamily="34" charset="0"/>
                      </a:endParaRPr>
                    </a:p>
                    <a:p>
                      <a:pPr algn="ctr" fontAlgn="ctr"/>
                      <a:endParaRPr lang="es-CO" sz="1200" b="0" i="0" u="none" strike="noStrike" dirty="0" smtClean="0">
                        <a:solidFill>
                          <a:srgbClr val="2D5FC3"/>
                        </a:solidFill>
                        <a:latin typeface="Calibri" pitchFamily="34" charset="0"/>
                      </a:endParaRPr>
                    </a:p>
                    <a:p>
                      <a:pPr algn="ctr" fontAlgn="ctr"/>
                      <a:endParaRPr lang="es-CO" sz="1200" b="0" i="0" u="none" strike="noStrike" dirty="0" smtClean="0">
                        <a:solidFill>
                          <a:srgbClr val="2D5FC3"/>
                        </a:solidFill>
                        <a:latin typeface="Calibri" pitchFamily="34" charset="0"/>
                      </a:endParaRPr>
                    </a:p>
                    <a:p>
                      <a:pPr algn="ctr" fontAlgn="ctr"/>
                      <a:endParaRPr lang="es-CO" sz="1200" b="0" i="0" u="none" strike="noStrike" dirty="0" smtClean="0">
                        <a:solidFill>
                          <a:srgbClr val="2D5FC3"/>
                        </a:solidFill>
                        <a:latin typeface="Calibri" pitchFamily="34" charset="0"/>
                      </a:endParaRPr>
                    </a:p>
                    <a:p>
                      <a:pPr algn="ctr" fontAlgn="ctr"/>
                      <a:r>
                        <a:rPr lang="es-CO" sz="1200" b="0" i="0" u="none" strike="noStrike" dirty="0" smtClean="0">
                          <a:solidFill>
                            <a:srgbClr val="2D5FC3"/>
                          </a:solidFill>
                          <a:latin typeface="Calibri" pitchFamily="34" charset="0"/>
                        </a:rPr>
                        <a:t>$ 35.944.700.000</a:t>
                      </a:r>
                    </a:p>
                    <a:p>
                      <a:pPr algn="ctr" fontAlgn="ctr"/>
                      <a:endParaRPr lang="es-CO" sz="1200" b="0" i="0" u="none" strike="noStrike" dirty="0">
                        <a:solidFill>
                          <a:srgbClr val="2D5FC3"/>
                        </a:solidFill>
                        <a:latin typeface="Calibri" pitchFamily="34" charset="0"/>
                      </a:endParaRPr>
                    </a:p>
                  </a:txBody>
                  <a:tcPr marL="0" marR="0" marT="0" marB="0">
                    <a:lnL w="6350" cap="flat" cmpd="sng" algn="ctr">
                      <a:solidFill>
                        <a:srgbClr val="0070C0"/>
                      </a:solidFill>
                      <a:prstDash val="solid"/>
                      <a:round/>
                      <a:headEnd type="none" w="med" len="med"/>
                      <a:tailEnd type="none" w="med" len="med"/>
                    </a:lnL>
                    <a:lnR w="6350" cap="flat" cmpd="sng" algn="ctr">
                      <a:solidFill>
                        <a:srgbClr val="0070C0"/>
                      </a:solidFill>
                      <a:prstDash val="solid"/>
                      <a:round/>
                      <a:headEnd type="none" w="med" len="med"/>
                      <a:tailEnd type="none" w="med" len="med"/>
                    </a:lnR>
                    <a:lnT w="6350" cap="flat" cmpd="sng" algn="ctr">
                      <a:solidFill>
                        <a:srgbClr val="0070C0"/>
                      </a:solidFill>
                      <a:prstDash val="solid"/>
                      <a:round/>
                      <a:headEnd type="none" w="med" len="med"/>
                      <a:tailEnd type="none" w="med" len="med"/>
                    </a:lnT>
                    <a:lnB w="6350" cap="flat" cmpd="sng" algn="ctr">
                      <a:solidFill>
                        <a:srgbClr val="0070C0"/>
                      </a:solidFill>
                      <a:prstDash val="solid"/>
                      <a:round/>
                      <a:headEnd type="none" w="med" len="med"/>
                      <a:tailEnd type="none" w="med" len="med"/>
                    </a:lnB>
                    <a:noFill/>
                  </a:tcPr>
                </a:tc>
              </a:tr>
            </a:tbl>
          </a:graphicData>
        </a:graphic>
      </p:graphicFrame>
      <p:sp>
        <p:nvSpPr>
          <p:cNvPr id="5" name="4 Flecha derecha"/>
          <p:cNvSpPr/>
          <p:nvPr/>
        </p:nvSpPr>
        <p:spPr>
          <a:xfrm>
            <a:off x="6457950" y="1633537"/>
            <a:ext cx="371475" cy="352425"/>
          </a:xfrm>
          <a:prstGeom prst="rightArrow">
            <a:avLst/>
          </a:prstGeom>
          <a:solidFill>
            <a:srgbClr val="2D5FC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smtClean="0">
                <a:solidFill>
                  <a:schemeClr val="bg1"/>
                </a:solidFill>
                <a:latin typeface="Franklin Gothic Demi Cond" panose="020B0706030402020204" pitchFamily="34" charset="0"/>
              </a:rPr>
              <a:t>             </a:t>
            </a:r>
          </a:p>
        </p:txBody>
      </p:sp>
      <p:sp>
        <p:nvSpPr>
          <p:cNvPr id="7" name="6 Flecha derecha"/>
          <p:cNvSpPr/>
          <p:nvPr/>
        </p:nvSpPr>
        <p:spPr>
          <a:xfrm>
            <a:off x="6457950" y="2405062"/>
            <a:ext cx="371475" cy="352425"/>
          </a:xfrm>
          <a:prstGeom prst="rightArrow">
            <a:avLst/>
          </a:prstGeom>
          <a:solidFill>
            <a:srgbClr val="2D5FC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smtClean="0">
                <a:solidFill>
                  <a:schemeClr val="bg1"/>
                </a:solidFill>
                <a:latin typeface="Franklin Gothic Demi Cond" panose="020B0706030402020204" pitchFamily="34" charset="0"/>
              </a:rPr>
              <a:t>                                    </a:t>
            </a:r>
          </a:p>
        </p:txBody>
      </p:sp>
      <p:sp>
        <p:nvSpPr>
          <p:cNvPr id="8" name="7 Flecha derecha"/>
          <p:cNvSpPr/>
          <p:nvPr/>
        </p:nvSpPr>
        <p:spPr>
          <a:xfrm>
            <a:off x="6477000" y="3462337"/>
            <a:ext cx="371475" cy="352425"/>
          </a:xfrm>
          <a:prstGeom prst="rightArrow">
            <a:avLst/>
          </a:prstGeom>
          <a:solidFill>
            <a:srgbClr val="2D5FC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smtClean="0">
                <a:solidFill>
                  <a:schemeClr val="bg1"/>
                </a:solidFill>
                <a:latin typeface="Franklin Gothic Demi Cond" panose="020B0706030402020204" pitchFamily="34" charset="0"/>
              </a:rPr>
              <a:t>            </a:t>
            </a:r>
          </a:p>
        </p:txBody>
      </p:sp>
      <p:pic>
        <p:nvPicPr>
          <p:cNvPr id="9" name="Picture 3" descr="http://udgderecho12-4.wikispaces.com/file/view/Contratos_arrendamiento_casas.jpg/224252010/Contratos_arrendamiento_casas.jpg"/>
          <p:cNvPicPr>
            <a:picLocks noChangeAspect="1" noChangeArrowheads="1"/>
          </p:cNvPicPr>
          <p:nvPr/>
        </p:nvPicPr>
        <p:blipFill>
          <a:blip r:embed="rId2" cstate="print"/>
          <a:srcRect/>
          <a:stretch>
            <a:fillRect/>
          </a:stretch>
        </p:blipFill>
        <p:spPr bwMode="auto">
          <a:xfrm>
            <a:off x="7546136" y="3882029"/>
            <a:ext cx="1597864" cy="1261471"/>
          </a:xfrm>
          <a:prstGeom prst="rect">
            <a:avLst/>
          </a:prstGeom>
          <a:ln>
            <a:noFill/>
          </a:ln>
          <a:effectLst>
            <a:softEdge rad="112500"/>
          </a:effectLst>
        </p:spPr>
      </p:pic>
    </p:spTree>
    <p:extLst>
      <p:ext uri="{BB962C8B-B14F-4D97-AF65-F5344CB8AC3E}">
        <p14:creationId xmlns="" xmlns:p14="http://schemas.microsoft.com/office/powerpoint/2010/main" val="269294709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1084" y="1494067"/>
            <a:ext cx="7781756" cy="1668947"/>
          </a:xfrm>
        </p:spPr>
        <p:txBody>
          <a:bodyPr/>
          <a:lstStyle/>
          <a:p>
            <a:r>
              <a:rPr lang="es-CO" sz="3600" b="1" dirty="0" smtClean="0"/>
              <a:t>9. 	</a:t>
            </a:r>
            <a:r>
              <a:rPr lang="es-CO" sz="3600" b="1" dirty="0" smtClean="0">
                <a:ea typeface="Calibri" pitchFamily="34" charset="0"/>
                <a:cs typeface="Arial" pitchFamily="34" charset="0"/>
              </a:rPr>
              <a:t>Informe Avance Planes de Acción</a:t>
            </a:r>
            <a:br>
              <a:rPr lang="es-CO" sz="3600" b="1" dirty="0" smtClean="0">
                <a:ea typeface="Calibri" pitchFamily="34" charset="0"/>
                <a:cs typeface="Arial" pitchFamily="34" charset="0"/>
              </a:rPr>
            </a:br>
            <a:r>
              <a:rPr lang="es-CO" sz="3600" b="1" dirty="0" smtClean="0">
                <a:ea typeface="Calibri" pitchFamily="34" charset="0"/>
                <a:cs typeface="Arial" pitchFamily="34" charset="0"/>
              </a:rPr>
              <a:t>	de Auditoría Interna para la </a:t>
            </a:r>
            <a:br>
              <a:rPr lang="es-CO" sz="3600" b="1" dirty="0" smtClean="0">
                <a:ea typeface="Calibri" pitchFamily="34" charset="0"/>
                <a:cs typeface="Arial" pitchFamily="34" charset="0"/>
              </a:rPr>
            </a:br>
            <a:r>
              <a:rPr lang="es-CO" sz="3600" b="1" dirty="0" smtClean="0">
                <a:ea typeface="Calibri" pitchFamily="34" charset="0"/>
                <a:cs typeface="Arial" pitchFamily="34" charset="0"/>
              </a:rPr>
              <a:t>	Superfinanciera </a:t>
            </a:r>
            <a:endParaRPr lang="es-CO" sz="3600" b="1"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685800" y="1358283"/>
          <a:ext cx="7819009" cy="3116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1"/>
          <p:cNvSpPr txBox="1">
            <a:spLocks/>
          </p:cNvSpPr>
          <p:nvPr/>
        </p:nvSpPr>
        <p:spPr>
          <a:xfrm>
            <a:off x="685800" y="341630"/>
            <a:ext cx="6691544" cy="848337"/>
          </a:xfrm>
          <a:prstGeom prst="rect">
            <a:avLst/>
          </a:prstGeom>
        </p:spPr>
        <p:txBody>
          <a:bodyPr vert="horz" lIns="0" tIns="0" rIns="0" bIns="0" rtlCol="0" anchor="ctr">
            <a:noAutofit/>
            <a:scene3d>
              <a:camera prst="orthographicFront"/>
              <a:lightRig rig="threePt" dir="t"/>
            </a:scene3d>
            <a:sp3d extrusionH="57150">
              <a:bevelT w="38100" h="38100"/>
            </a:sp3d>
          </a:bodyPr>
          <a:lstStyle/>
          <a:p>
            <a:pPr marL="0" marR="0" lvl="0" indent="0" algn="l" defTabSz="914400" rtl="0" eaLnBrk="1" fontAlgn="auto" latinLnBrk="0" hangingPunct="1">
              <a:lnSpc>
                <a:spcPct val="85000"/>
              </a:lnSpc>
              <a:spcBef>
                <a:spcPct val="0"/>
              </a:spcBef>
              <a:spcAft>
                <a:spcPts val="0"/>
              </a:spcAft>
              <a:buClrTx/>
              <a:buSzTx/>
              <a:buFontTx/>
              <a:buNone/>
              <a:tabLst/>
              <a:defRPr/>
            </a:pPr>
            <a:r>
              <a:rPr lang="es-CO" sz="2400" b="1" dirty="0" smtClean="0">
                <a:solidFill>
                  <a:srgbClr val="00B050"/>
                </a:solidFill>
                <a:latin typeface="+mj-lt"/>
                <a:ea typeface="+mj-ea"/>
                <a:cs typeface="+mj-cs"/>
              </a:rPr>
              <a:t>9</a:t>
            </a:r>
            <a:r>
              <a:rPr kumimoji="0" lang="es-CO" sz="2400" b="1" i="0" u="none" strike="noStrike" kern="1200" cap="none" spc="0" normalizeH="0" baseline="0" noProof="0" dirty="0" smtClean="0">
                <a:ln>
                  <a:noFill/>
                </a:ln>
                <a:solidFill>
                  <a:srgbClr val="00B050"/>
                </a:solidFill>
                <a:effectLst/>
                <a:uLnTx/>
                <a:uFillTx/>
                <a:latin typeface="+mj-lt"/>
                <a:ea typeface="+mj-ea"/>
                <a:cs typeface="+mj-cs"/>
              </a:rPr>
              <a:t>.1  Entrega Monitoreo Capital Mínimo Sociedad</a:t>
            </a:r>
            <a:r>
              <a:rPr lang="es-CO" sz="2400" b="1" dirty="0" smtClean="0">
                <a:solidFill>
                  <a:srgbClr val="00B050"/>
                </a:solidFill>
                <a:latin typeface="+mj-lt"/>
                <a:ea typeface="+mj-ea"/>
                <a:cs typeface="+mj-cs"/>
              </a:rPr>
              <a:t>es Comisionistas de Bolsa</a:t>
            </a:r>
            <a:endParaRPr kumimoji="0" lang="en-US" sz="3600" b="0" i="0" u="none" strike="noStrike" kern="1200" cap="none" spc="0" normalizeH="0" baseline="0" noProof="0" dirty="0">
              <a:ln>
                <a:noFill/>
              </a:ln>
              <a:solidFill>
                <a:srgbClr val="00B050"/>
              </a:solidFill>
              <a:effectLst/>
              <a:uLnTx/>
              <a:uFillTx/>
              <a:latin typeface="+mj-lt"/>
              <a:ea typeface="+mj-ea"/>
              <a:cs typeface="+mj-cs"/>
            </a:endParaRPr>
          </a:p>
        </p:txBody>
      </p:sp>
    </p:spTree>
    <p:extLst>
      <p:ext uri="{BB962C8B-B14F-4D97-AF65-F5344CB8AC3E}">
        <p14:creationId xmlns="" xmlns:p14="http://schemas.microsoft.com/office/powerpoint/2010/main" val="13204150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1"/>
          <p:cNvSpPr txBox="1">
            <a:spLocks/>
          </p:cNvSpPr>
          <p:nvPr/>
        </p:nvSpPr>
        <p:spPr>
          <a:xfrm>
            <a:off x="685800" y="390617"/>
            <a:ext cx="6691544" cy="848337"/>
          </a:xfrm>
          <a:prstGeom prst="rect">
            <a:avLst/>
          </a:prstGeom>
        </p:spPr>
        <p:txBody>
          <a:bodyPr vert="horz" lIns="0" tIns="0" rIns="0" bIns="0" rtlCol="0" anchor="t">
            <a:noAutofit/>
            <a:scene3d>
              <a:camera prst="orthographicFront"/>
              <a:lightRig rig="threePt" dir="t"/>
            </a:scene3d>
            <a:sp3d extrusionH="57150">
              <a:bevelT w="38100" h="38100"/>
            </a:sp3d>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s-CO" sz="4000" b="1" i="0" u="none" strike="noStrike" kern="1200" cap="none" spc="0" normalizeH="0" baseline="0" noProof="0" dirty="0" smtClean="0">
                <a:ln>
                  <a:noFill/>
                </a:ln>
                <a:solidFill>
                  <a:srgbClr val="00B050"/>
                </a:solidFill>
                <a:effectLst/>
                <a:uLnTx/>
                <a:uFillTx/>
                <a:latin typeface="+mj-lt"/>
                <a:ea typeface="+mj-ea"/>
                <a:cs typeface="+mj-cs"/>
              </a:rPr>
              <a:t/>
            </a:r>
            <a:br>
              <a:rPr kumimoji="0" lang="es-CO" sz="4000" b="1" i="0" u="none" strike="noStrike" kern="1200" cap="none" spc="0" normalizeH="0" baseline="0" noProof="0" dirty="0" smtClean="0">
                <a:ln>
                  <a:noFill/>
                </a:ln>
                <a:solidFill>
                  <a:srgbClr val="00B050"/>
                </a:solidFill>
                <a:effectLst/>
                <a:uLnTx/>
                <a:uFillTx/>
                <a:latin typeface="+mj-lt"/>
                <a:ea typeface="+mj-ea"/>
                <a:cs typeface="+mj-cs"/>
              </a:rPr>
            </a:br>
            <a:endParaRPr kumimoji="0" lang="en-US" sz="4000" b="0" i="0" u="none" strike="noStrike" kern="1200" cap="none" spc="0" normalizeH="0" baseline="0" noProof="0" dirty="0">
              <a:ln>
                <a:noFill/>
              </a:ln>
              <a:solidFill>
                <a:srgbClr val="00B050"/>
              </a:solidFill>
              <a:effectLst/>
              <a:uLnTx/>
              <a:uFillTx/>
              <a:latin typeface="+mj-lt"/>
              <a:ea typeface="+mj-ea"/>
              <a:cs typeface="+mj-cs"/>
            </a:endParaRPr>
          </a:p>
        </p:txBody>
      </p:sp>
      <p:sp>
        <p:nvSpPr>
          <p:cNvPr id="8" name="Title 11"/>
          <p:cNvSpPr txBox="1">
            <a:spLocks/>
          </p:cNvSpPr>
          <p:nvPr/>
        </p:nvSpPr>
        <p:spPr>
          <a:xfrm>
            <a:off x="838200" y="543017"/>
            <a:ext cx="6691544" cy="695937"/>
          </a:xfrm>
          <a:prstGeom prst="rect">
            <a:avLst/>
          </a:prstGeom>
        </p:spPr>
        <p:txBody>
          <a:bodyPr vert="horz" lIns="0" tIns="0" rIns="0" bIns="0" rtlCol="0" anchor="ctr">
            <a:noAutofit/>
            <a:scene3d>
              <a:camera prst="orthographicFront"/>
              <a:lightRig rig="threePt" dir="t"/>
            </a:scene3d>
            <a:sp3d extrusionH="57150">
              <a:bevelT w="38100" h="38100"/>
            </a:sp3d>
          </a:bodyPr>
          <a:lstStyle/>
          <a:p>
            <a:pPr marL="0" marR="0" lvl="0" indent="0" algn="l" defTabSz="914400" rtl="0" eaLnBrk="1" fontAlgn="auto" latinLnBrk="0" hangingPunct="1">
              <a:lnSpc>
                <a:spcPct val="85000"/>
              </a:lnSpc>
              <a:spcBef>
                <a:spcPct val="0"/>
              </a:spcBef>
              <a:spcAft>
                <a:spcPts val="0"/>
              </a:spcAft>
              <a:buClrTx/>
              <a:buSzTx/>
              <a:buFontTx/>
              <a:buNone/>
              <a:tabLst/>
              <a:defRPr/>
            </a:pPr>
            <a:r>
              <a:rPr lang="es-CO" sz="2800" b="1" dirty="0" smtClean="0">
                <a:solidFill>
                  <a:srgbClr val="00B050"/>
                </a:solidFill>
                <a:latin typeface="+mj-lt"/>
                <a:ea typeface="+mj-ea"/>
                <a:cs typeface="+mj-cs"/>
              </a:rPr>
              <a:t>9.2 </a:t>
            </a:r>
            <a:r>
              <a:rPr kumimoji="0" lang="es-CO" sz="2800" b="1" i="0" u="none" strike="noStrike" kern="1200" cap="none" spc="0" normalizeH="0" baseline="0" noProof="0" dirty="0" smtClean="0">
                <a:ln>
                  <a:noFill/>
                </a:ln>
                <a:solidFill>
                  <a:srgbClr val="00B050"/>
                </a:solidFill>
                <a:effectLst/>
                <a:uLnTx/>
                <a:uFillTx/>
                <a:latin typeface="+mj-lt"/>
                <a:ea typeface="+mj-ea"/>
                <a:cs typeface="+mj-cs"/>
              </a:rPr>
              <a:t>Modificación Manual</a:t>
            </a:r>
            <a:r>
              <a:rPr kumimoji="0" lang="es-CO" sz="2800" b="1" i="0" u="none" strike="noStrike" kern="1200" cap="none" spc="0" normalizeH="0" noProof="0" dirty="0" smtClean="0">
                <a:ln>
                  <a:noFill/>
                </a:ln>
                <a:solidFill>
                  <a:srgbClr val="00B050"/>
                </a:solidFill>
                <a:effectLst/>
                <a:uLnTx/>
                <a:uFillTx/>
                <a:latin typeface="+mj-lt"/>
                <a:ea typeface="+mj-ea"/>
                <a:cs typeface="+mj-cs"/>
              </a:rPr>
              <a:t> de Auditoría I</a:t>
            </a:r>
            <a:endParaRPr kumimoji="0" lang="en-US" sz="4000" b="0" i="0" u="none" strike="noStrike" kern="1200" cap="none" spc="0" normalizeH="0" baseline="0" noProof="0" dirty="0">
              <a:ln>
                <a:noFill/>
              </a:ln>
              <a:solidFill>
                <a:srgbClr val="00B050"/>
              </a:solidFill>
              <a:effectLst/>
              <a:uLnTx/>
              <a:uFillTx/>
              <a:latin typeface="+mj-lt"/>
              <a:ea typeface="+mj-ea"/>
              <a:cs typeface="+mj-cs"/>
            </a:endParaRPr>
          </a:p>
        </p:txBody>
      </p:sp>
      <p:pic>
        <p:nvPicPr>
          <p:cNvPr id="71683" name="Picture 3"/>
          <p:cNvPicPr>
            <a:picLocks noChangeAspect="1" noChangeArrowheads="1"/>
          </p:cNvPicPr>
          <p:nvPr/>
        </p:nvPicPr>
        <p:blipFill>
          <a:blip r:embed="rId2" cstate="print"/>
          <a:srcRect/>
          <a:stretch>
            <a:fillRect/>
          </a:stretch>
        </p:blipFill>
        <p:spPr bwMode="auto">
          <a:xfrm>
            <a:off x="685800" y="1391354"/>
            <a:ext cx="7426911" cy="2619375"/>
          </a:xfrm>
          <a:prstGeom prst="rect">
            <a:avLst/>
          </a:prstGeom>
          <a:noFill/>
          <a:ln w="9525">
            <a:noFill/>
            <a:miter lim="800000"/>
            <a:headEnd/>
            <a:tailEnd/>
          </a:ln>
        </p:spPr>
      </p:pic>
    </p:spTree>
    <p:extLst>
      <p:ext uri="{BB962C8B-B14F-4D97-AF65-F5344CB8AC3E}">
        <p14:creationId xmlns="" xmlns:p14="http://schemas.microsoft.com/office/powerpoint/2010/main" val="13204150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1"/>
          <p:cNvSpPr txBox="1">
            <a:spLocks/>
          </p:cNvSpPr>
          <p:nvPr/>
        </p:nvSpPr>
        <p:spPr>
          <a:xfrm>
            <a:off x="685800" y="390617"/>
            <a:ext cx="6691544" cy="848337"/>
          </a:xfrm>
          <a:prstGeom prst="rect">
            <a:avLst/>
          </a:prstGeom>
        </p:spPr>
        <p:txBody>
          <a:bodyPr vert="horz" lIns="0" tIns="0" rIns="0" bIns="0" rtlCol="0" anchor="t">
            <a:noAutofit/>
            <a:scene3d>
              <a:camera prst="orthographicFront"/>
              <a:lightRig rig="threePt" dir="t"/>
            </a:scene3d>
            <a:sp3d extrusionH="57150">
              <a:bevelT w="38100" h="38100"/>
            </a:sp3d>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s-CO" sz="4000" b="1" i="0" u="none" strike="noStrike" kern="1200" cap="none" spc="0" normalizeH="0" baseline="0" noProof="0" dirty="0" smtClean="0">
                <a:ln>
                  <a:noFill/>
                </a:ln>
                <a:solidFill>
                  <a:srgbClr val="00B050"/>
                </a:solidFill>
                <a:effectLst/>
                <a:uLnTx/>
                <a:uFillTx/>
                <a:latin typeface="+mj-lt"/>
                <a:ea typeface="+mj-ea"/>
                <a:cs typeface="+mj-cs"/>
              </a:rPr>
              <a:t/>
            </a:r>
            <a:br>
              <a:rPr kumimoji="0" lang="es-CO" sz="4000" b="1" i="0" u="none" strike="noStrike" kern="1200" cap="none" spc="0" normalizeH="0" baseline="0" noProof="0" dirty="0" smtClean="0">
                <a:ln>
                  <a:noFill/>
                </a:ln>
                <a:solidFill>
                  <a:srgbClr val="00B050"/>
                </a:solidFill>
                <a:effectLst/>
                <a:uLnTx/>
                <a:uFillTx/>
                <a:latin typeface="+mj-lt"/>
                <a:ea typeface="+mj-ea"/>
                <a:cs typeface="+mj-cs"/>
              </a:rPr>
            </a:br>
            <a:endParaRPr kumimoji="0" lang="en-US" sz="4000" b="0" i="0" u="none" strike="noStrike" kern="1200" cap="none" spc="0" normalizeH="0" baseline="0" noProof="0" dirty="0">
              <a:ln>
                <a:noFill/>
              </a:ln>
              <a:solidFill>
                <a:srgbClr val="00B050"/>
              </a:solidFill>
              <a:effectLst/>
              <a:uLnTx/>
              <a:uFillTx/>
              <a:latin typeface="+mj-lt"/>
              <a:ea typeface="+mj-ea"/>
              <a:cs typeface="+mj-cs"/>
            </a:endParaRPr>
          </a:p>
        </p:txBody>
      </p:sp>
      <p:pic>
        <p:nvPicPr>
          <p:cNvPr id="72708" name="Picture 4"/>
          <p:cNvPicPr>
            <a:picLocks noChangeAspect="1" noChangeArrowheads="1"/>
          </p:cNvPicPr>
          <p:nvPr/>
        </p:nvPicPr>
        <p:blipFill>
          <a:blip r:embed="rId2" cstate="print"/>
          <a:srcRect/>
          <a:stretch>
            <a:fillRect/>
          </a:stretch>
        </p:blipFill>
        <p:spPr bwMode="auto">
          <a:xfrm>
            <a:off x="467139" y="727974"/>
            <a:ext cx="8067675" cy="4154749"/>
          </a:xfrm>
          <a:prstGeom prst="rect">
            <a:avLst/>
          </a:prstGeom>
          <a:noFill/>
          <a:ln w="9525">
            <a:noFill/>
            <a:miter lim="800000"/>
            <a:headEnd/>
            <a:tailEnd/>
          </a:ln>
        </p:spPr>
      </p:pic>
      <p:sp>
        <p:nvSpPr>
          <p:cNvPr id="5" name="Title 11"/>
          <p:cNvSpPr txBox="1">
            <a:spLocks/>
          </p:cNvSpPr>
          <p:nvPr/>
        </p:nvSpPr>
        <p:spPr>
          <a:xfrm>
            <a:off x="467139" y="292643"/>
            <a:ext cx="6691544" cy="337358"/>
          </a:xfrm>
          <a:prstGeom prst="rect">
            <a:avLst/>
          </a:prstGeom>
        </p:spPr>
        <p:txBody>
          <a:bodyPr vert="horz" lIns="0" tIns="0" rIns="0" bIns="0" rtlCol="0" anchor="ctr">
            <a:noAutofit/>
            <a:scene3d>
              <a:camera prst="orthographicFront"/>
              <a:lightRig rig="threePt" dir="t"/>
            </a:scene3d>
            <a:sp3d extrusionH="57150">
              <a:bevelT w="38100" h="38100"/>
            </a:sp3d>
          </a:bodyPr>
          <a:lstStyle/>
          <a:p>
            <a:pPr marL="0" marR="0" lvl="0" indent="0" algn="l" defTabSz="914400" rtl="0" eaLnBrk="1" fontAlgn="auto" latinLnBrk="0" hangingPunct="1">
              <a:lnSpc>
                <a:spcPct val="85000"/>
              </a:lnSpc>
              <a:spcBef>
                <a:spcPct val="0"/>
              </a:spcBef>
              <a:spcAft>
                <a:spcPts val="0"/>
              </a:spcAft>
              <a:buClrTx/>
              <a:buSzTx/>
              <a:buFontTx/>
              <a:buNone/>
              <a:tabLst/>
              <a:defRPr/>
            </a:pPr>
            <a:r>
              <a:rPr lang="es-CO" sz="2800" b="1" dirty="0" smtClean="0">
                <a:solidFill>
                  <a:srgbClr val="00B050"/>
                </a:solidFill>
                <a:latin typeface="+mj-lt"/>
                <a:ea typeface="+mj-ea"/>
                <a:cs typeface="+mj-cs"/>
              </a:rPr>
              <a:t>9.2 </a:t>
            </a:r>
            <a:r>
              <a:rPr kumimoji="0" lang="es-CO" sz="2800" b="1" i="0" u="none" strike="noStrike" kern="1200" cap="none" spc="0" normalizeH="0" baseline="0" noProof="0" dirty="0" smtClean="0">
                <a:ln>
                  <a:noFill/>
                </a:ln>
                <a:solidFill>
                  <a:srgbClr val="00B050"/>
                </a:solidFill>
                <a:effectLst/>
                <a:uLnTx/>
                <a:uFillTx/>
                <a:latin typeface="+mj-lt"/>
                <a:ea typeface="+mj-ea"/>
                <a:cs typeface="+mj-cs"/>
              </a:rPr>
              <a:t>Modificación Manual</a:t>
            </a:r>
            <a:r>
              <a:rPr kumimoji="0" lang="es-CO" sz="2800" b="1" i="0" u="none" strike="noStrike" kern="1200" cap="none" spc="0" normalizeH="0" noProof="0" dirty="0" smtClean="0">
                <a:ln>
                  <a:noFill/>
                </a:ln>
                <a:solidFill>
                  <a:srgbClr val="00B050"/>
                </a:solidFill>
                <a:effectLst/>
                <a:uLnTx/>
                <a:uFillTx/>
                <a:latin typeface="+mj-lt"/>
                <a:ea typeface="+mj-ea"/>
                <a:cs typeface="+mj-cs"/>
              </a:rPr>
              <a:t> de Auditoría I</a:t>
            </a:r>
            <a:endParaRPr kumimoji="0" lang="en-US" sz="4000" b="0" i="0" u="none" strike="noStrike" kern="1200" cap="none" spc="0" normalizeH="0" baseline="0" noProof="0" dirty="0">
              <a:ln>
                <a:noFill/>
              </a:ln>
              <a:solidFill>
                <a:srgbClr val="00B050"/>
              </a:solidFill>
              <a:effectLst/>
              <a:uLnTx/>
              <a:uFillTx/>
              <a:latin typeface="+mj-lt"/>
              <a:ea typeface="+mj-ea"/>
              <a:cs typeface="+mj-cs"/>
            </a:endParaRPr>
          </a:p>
        </p:txBody>
      </p:sp>
    </p:spTree>
    <p:extLst>
      <p:ext uri="{BB962C8B-B14F-4D97-AF65-F5344CB8AC3E}">
        <p14:creationId xmlns="" xmlns:p14="http://schemas.microsoft.com/office/powerpoint/2010/main" val="13204150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600" b="1" dirty="0" smtClean="0"/>
              <a:t>10. 	</a:t>
            </a:r>
            <a:r>
              <a:rPr lang="es-CO" sz="3600" dirty="0" smtClean="0">
                <a:ea typeface="Calibri" pitchFamily="34" charset="0"/>
                <a:cs typeface="Arial" pitchFamily="34" charset="0"/>
              </a:rPr>
              <a:t>Modificación </a:t>
            </a:r>
            <a:r>
              <a:rPr lang="es-CO" sz="3600" b="1" dirty="0" smtClean="0">
                <a:ea typeface="Calibri" pitchFamily="34" charset="0"/>
                <a:cs typeface="Arial" pitchFamily="34" charset="0"/>
              </a:rPr>
              <a:t>Plan Anual de 	Auditoría 2017</a:t>
            </a:r>
            <a:endParaRPr lang="es-CO" sz="3600" b="1"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1"/>
          <p:cNvSpPr txBox="1">
            <a:spLocks/>
          </p:cNvSpPr>
          <p:nvPr/>
        </p:nvSpPr>
        <p:spPr>
          <a:xfrm>
            <a:off x="685800" y="390617"/>
            <a:ext cx="6691544" cy="848337"/>
          </a:xfrm>
          <a:prstGeom prst="rect">
            <a:avLst/>
          </a:prstGeom>
        </p:spPr>
        <p:txBody>
          <a:bodyPr vert="horz" lIns="0" tIns="0" rIns="0" bIns="0" rtlCol="0" anchor="t">
            <a:noAutofit/>
            <a:scene3d>
              <a:camera prst="orthographicFront"/>
              <a:lightRig rig="threePt" dir="t"/>
            </a:scene3d>
            <a:sp3d extrusionH="57150">
              <a:bevelT w="38100" h="38100"/>
            </a:sp3d>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s-CO" sz="4000" b="1" i="0" u="none" strike="noStrike" kern="1200" cap="none" spc="0" normalizeH="0" baseline="0" noProof="0" dirty="0" smtClean="0">
                <a:ln>
                  <a:noFill/>
                </a:ln>
                <a:solidFill>
                  <a:srgbClr val="00B050"/>
                </a:solidFill>
                <a:effectLst/>
                <a:uLnTx/>
                <a:uFillTx/>
                <a:latin typeface="+mj-lt"/>
                <a:ea typeface="+mj-ea"/>
                <a:cs typeface="+mj-cs"/>
              </a:rPr>
              <a:t/>
            </a:r>
            <a:br>
              <a:rPr kumimoji="0" lang="es-CO" sz="4000" b="1" i="0" u="none" strike="noStrike" kern="1200" cap="none" spc="0" normalizeH="0" baseline="0" noProof="0" dirty="0" smtClean="0">
                <a:ln>
                  <a:noFill/>
                </a:ln>
                <a:solidFill>
                  <a:srgbClr val="00B050"/>
                </a:solidFill>
                <a:effectLst/>
                <a:uLnTx/>
                <a:uFillTx/>
                <a:latin typeface="+mj-lt"/>
                <a:ea typeface="+mj-ea"/>
                <a:cs typeface="+mj-cs"/>
              </a:rPr>
            </a:br>
            <a:endParaRPr kumimoji="0" lang="en-US" sz="4000" b="0" i="0" u="none" strike="noStrike" kern="1200" cap="none" spc="0" normalizeH="0" baseline="0" noProof="0" dirty="0">
              <a:ln>
                <a:noFill/>
              </a:ln>
              <a:solidFill>
                <a:srgbClr val="00B050"/>
              </a:solidFill>
              <a:effectLst/>
              <a:uLnTx/>
              <a:uFillTx/>
              <a:latin typeface="+mj-lt"/>
              <a:ea typeface="+mj-ea"/>
              <a:cs typeface="+mj-cs"/>
            </a:endParaRPr>
          </a:p>
        </p:txBody>
      </p:sp>
      <p:sp>
        <p:nvSpPr>
          <p:cNvPr id="8" name="Title 11"/>
          <p:cNvSpPr txBox="1">
            <a:spLocks/>
          </p:cNvSpPr>
          <p:nvPr/>
        </p:nvSpPr>
        <p:spPr>
          <a:xfrm>
            <a:off x="838200" y="543017"/>
            <a:ext cx="6691544" cy="695937"/>
          </a:xfrm>
          <a:prstGeom prst="rect">
            <a:avLst/>
          </a:prstGeom>
        </p:spPr>
        <p:txBody>
          <a:bodyPr vert="horz" lIns="0" tIns="0" rIns="0" bIns="0" rtlCol="0" anchor="ctr">
            <a:noAutofit/>
            <a:scene3d>
              <a:camera prst="orthographicFront"/>
              <a:lightRig rig="threePt" dir="t"/>
            </a:scene3d>
            <a:sp3d extrusionH="57150">
              <a:bevelT w="38100" h="38100"/>
            </a:sp3d>
          </a:bodyPr>
          <a:lstStyle/>
          <a:p>
            <a:pPr marL="0" marR="0" lvl="0" indent="0" algn="l" defTabSz="914400" rtl="0" eaLnBrk="1" fontAlgn="auto" latinLnBrk="0" hangingPunct="1">
              <a:lnSpc>
                <a:spcPct val="85000"/>
              </a:lnSpc>
              <a:spcBef>
                <a:spcPct val="0"/>
              </a:spcBef>
              <a:spcAft>
                <a:spcPts val="0"/>
              </a:spcAft>
              <a:buClrTx/>
              <a:buSzTx/>
              <a:buFontTx/>
              <a:buNone/>
              <a:tabLst/>
              <a:defRPr/>
            </a:pPr>
            <a:r>
              <a:rPr lang="es-CO" sz="2800" b="1" dirty="0" smtClean="0">
                <a:solidFill>
                  <a:srgbClr val="00B050"/>
                </a:solidFill>
                <a:latin typeface="+mj-lt"/>
                <a:ea typeface="+mj-ea"/>
                <a:cs typeface="+mj-cs"/>
              </a:rPr>
              <a:t>10.  </a:t>
            </a:r>
            <a:r>
              <a:rPr kumimoji="0" lang="es-CO" sz="2800" b="1" i="0" u="none" strike="noStrike" kern="1200" cap="none" spc="0" normalizeH="0" baseline="0" noProof="0" dirty="0" smtClean="0">
                <a:ln>
                  <a:noFill/>
                </a:ln>
                <a:solidFill>
                  <a:srgbClr val="00B050"/>
                </a:solidFill>
                <a:effectLst/>
                <a:uLnTx/>
                <a:uFillTx/>
                <a:latin typeface="+mj-lt"/>
                <a:ea typeface="+mj-ea"/>
                <a:cs typeface="+mj-cs"/>
              </a:rPr>
              <a:t>Modificación Plan </a:t>
            </a:r>
            <a:r>
              <a:rPr kumimoji="0" lang="es-CO" sz="2800" b="1" i="0" u="none" strike="noStrike" kern="1200" cap="none" spc="0" normalizeH="0" noProof="0" dirty="0" smtClean="0">
                <a:ln>
                  <a:noFill/>
                </a:ln>
                <a:solidFill>
                  <a:srgbClr val="00B050"/>
                </a:solidFill>
                <a:effectLst/>
                <a:uLnTx/>
                <a:uFillTx/>
                <a:latin typeface="+mj-lt"/>
                <a:ea typeface="+mj-ea"/>
                <a:cs typeface="+mj-cs"/>
              </a:rPr>
              <a:t>de Auditoría 2017</a:t>
            </a:r>
            <a:endParaRPr kumimoji="0" lang="en-US" sz="4000" b="0" i="0" u="none" strike="noStrike" kern="1200" cap="none" spc="0" normalizeH="0" baseline="0" noProof="0" dirty="0">
              <a:ln>
                <a:noFill/>
              </a:ln>
              <a:solidFill>
                <a:srgbClr val="00B050"/>
              </a:solidFill>
              <a:effectLst/>
              <a:uLnTx/>
              <a:uFillTx/>
              <a:latin typeface="+mj-lt"/>
              <a:ea typeface="+mj-ea"/>
              <a:cs typeface="+mj-cs"/>
            </a:endParaRPr>
          </a:p>
        </p:txBody>
      </p:sp>
      <p:pic>
        <p:nvPicPr>
          <p:cNvPr id="77826" name="Picture 2"/>
          <p:cNvPicPr>
            <a:picLocks noChangeAspect="1" noChangeArrowheads="1"/>
          </p:cNvPicPr>
          <p:nvPr/>
        </p:nvPicPr>
        <p:blipFill>
          <a:blip r:embed="rId2" cstate="print"/>
          <a:srcRect/>
          <a:stretch>
            <a:fillRect/>
          </a:stretch>
        </p:blipFill>
        <p:spPr bwMode="auto">
          <a:xfrm>
            <a:off x="685800" y="1238953"/>
            <a:ext cx="7501269" cy="3133021"/>
          </a:xfrm>
          <a:prstGeom prst="rect">
            <a:avLst/>
          </a:prstGeom>
          <a:noFill/>
          <a:ln w="9525">
            <a:noFill/>
            <a:miter lim="800000"/>
            <a:headEnd/>
            <a:tailEnd/>
          </a:ln>
        </p:spPr>
      </p:pic>
    </p:spTree>
    <p:extLst>
      <p:ext uri="{BB962C8B-B14F-4D97-AF65-F5344CB8AC3E}">
        <p14:creationId xmlns="" xmlns:p14="http://schemas.microsoft.com/office/powerpoint/2010/main" val="13204150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Content Placeholder 13"/>
          <p:cNvSpPr txBox="1">
            <a:spLocks/>
          </p:cNvSpPr>
          <p:nvPr/>
        </p:nvSpPr>
        <p:spPr bwMode="auto">
          <a:xfrm>
            <a:off x="667210" y="1593612"/>
            <a:ext cx="7770813" cy="539274"/>
          </a:xfrm>
          <a:prstGeom prst="rect">
            <a:avLst/>
          </a:prstGeom>
          <a:noFill/>
          <a:ln w="9525">
            <a:noFill/>
            <a:miter lim="800000"/>
            <a:headEnd/>
            <a:tailEnd/>
          </a:ln>
        </p:spPr>
        <p:txBody>
          <a:bodyPr/>
          <a:lstStyle/>
          <a:p>
            <a:r>
              <a:rPr lang="es-CO" sz="3600" b="1" dirty="0" smtClean="0">
                <a:solidFill>
                  <a:schemeClr val="bg1"/>
                </a:solidFill>
              </a:rPr>
              <a:t>11.	 Modificación Políticas Contable</a:t>
            </a:r>
            <a:endParaRPr lang="es-CO" sz="3200" b="1" dirty="0" smtClean="0">
              <a:solidFill>
                <a:schemeClr val="bg1"/>
              </a:solidFill>
            </a:endParaRPr>
          </a:p>
          <a:p>
            <a:r>
              <a:rPr lang="es-CO" sz="3200" b="1" dirty="0" smtClean="0">
                <a:solidFill>
                  <a:schemeClr val="bg1"/>
                </a:solidFill>
              </a:rPr>
              <a:t>	</a:t>
            </a:r>
            <a:endParaRPr lang="es-ES_tradnl" sz="3600" b="1" dirty="0">
              <a:solidFill>
                <a:schemeClr val="bg1"/>
              </a:solidFill>
              <a:latin typeface="+mj-lt"/>
            </a:endParaRPr>
          </a:p>
          <a:p>
            <a:pPr>
              <a:spcBef>
                <a:spcPts val="600"/>
              </a:spcBef>
              <a:spcAft>
                <a:spcPts val="1200"/>
              </a:spcAft>
              <a:buFont typeface="Arial" pitchFamily="34" charset="0"/>
              <a:buChar char="​"/>
            </a:pPr>
            <a:endParaRPr lang="es-ES_tradnl" sz="3600" b="1" dirty="0">
              <a:solidFill>
                <a:schemeClr val="bg1"/>
              </a:solidFill>
              <a:latin typeface="+mj-lt"/>
            </a:endParaRPr>
          </a:p>
          <a:p>
            <a:pPr>
              <a:spcBef>
                <a:spcPts val="600"/>
              </a:spcBef>
              <a:spcAft>
                <a:spcPts val="1200"/>
              </a:spcAft>
              <a:buFont typeface="Arial" pitchFamily="34" charset="0"/>
              <a:buChar char="​"/>
            </a:pPr>
            <a:endParaRPr lang="es-ES_tradnl" sz="3600" b="1" dirty="0">
              <a:solidFill>
                <a:schemeClr val="bg1"/>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graphicFrame>
        <p:nvGraphicFramePr>
          <p:cNvPr id="16" name="15 Diagrama"/>
          <p:cNvGraphicFramePr/>
          <p:nvPr>
            <p:extLst>
              <p:ext uri="{D42A27DB-BD31-4B8C-83A1-F6EECF244321}">
                <p14:modId xmlns:p14="http://schemas.microsoft.com/office/powerpoint/2010/main" xmlns="" val="2692164446"/>
              </p:ext>
            </p:extLst>
          </p:nvPr>
        </p:nvGraphicFramePr>
        <p:xfrm>
          <a:off x="291449" y="520108"/>
          <a:ext cx="7959144" cy="3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uadroTexto 2"/>
          <p:cNvSpPr txBox="1"/>
          <p:nvPr/>
        </p:nvSpPr>
        <p:spPr>
          <a:xfrm>
            <a:off x="2912202" y="3822801"/>
            <a:ext cx="4582391" cy="302390"/>
          </a:xfrm>
          <a:prstGeom prst="rect">
            <a:avLst/>
          </a:prstGeom>
          <a:noFill/>
        </p:spPr>
        <p:txBody>
          <a:bodyPr wrap="square" lIns="0" tIns="0" rIns="0" bIns="0" rtlCol="0">
            <a:spAutoFit/>
          </a:bodyPr>
          <a:lstStyle/>
          <a:p>
            <a:pPr algn="ctr">
              <a:lnSpc>
                <a:spcPct val="120000"/>
              </a:lnSpc>
            </a:pPr>
            <a:r>
              <a:rPr lang="es-CO" dirty="0" smtClean="0">
                <a:solidFill>
                  <a:schemeClr val="accent5">
                    <a:lumMod val="50000"/>
                  </a:schemeClr>
                </a:solidFill>
              </a:rPr>
              <a:t> </a:t>
            </a:r>
            <a:r>
              <a:rPr lang="es-CO" b="1" dirty="0" smtClean="0">
                <a:solidFill>
                  <a:schemeClr val="accent5">
                    <a:lumMod val="50000"/>
                  </a:schemeClr>
                </a:solidFill>
              </a:rPr>
              <a:t>Noviembre de 2017</a:t>
            </a:r>
            <a:endParaRPr lang="es-CO" b="1" dirty="0">
              <a:solidFill>
                <a:schemeClr val="accent5">
                  <a:lumMod val="50000"/>
                </a:schemeClr>
              </a:solidFill>
            </a:endParaRPr>
          </a:p>
        </p:txBody>
      </p:sp>
      <p:sp>
        <p:nvSpPr>
          <p:cNvPr id="5" name="CuadroTexto 4"/>
          <p:cNvSpPr txBox="1"/>
          <p:nvPr/>
        </p:nvSpPr>
        <p:spPr>
          <a:xfrm>
            <a:off x="0" y="4567382"/>
            <a:ext cx="4582391" cy="302390"/>
          </a:xfrm>
          <a:prstGeom prst="rect">
            <a:avLst/>
          </a:prstGeom>
          <a:noFill/>
        </p:spPr>
        <p:txBody>
          <a:bodyPr wrap="square" lIns="0" tIns="0" rIns="0" bIns="0" rtlCol="0">
            <a:spAutoFit/>
          </a:bodyPr>
          <a:lstStyle/>
          <a:p>
            <a:pPr algn="ctr">
              <a:lnSpc>
                <a:spcPct val="120000"/>
              </a:lnSpc>
            </a:pPr>
            <a:r>
              <a:rPr lang="es-CO" b="1" dirty="0">
                <a:solidFill>
                  <a:schemeClr val="accent5">
                    <a:lumMod val="50000"/>
                  </a:schemeClr>
                </a:solidFill>
              </a:rPr>
              <a:t>Verbo: Aprobación</a:t>
            </a:r>
          </a:p>
        </p:txBody>
      </p:sp>
    </p:spTree>
    <p:extLst>
      <p:ext uri="{BB962C8B-B14F-4D97-AF65-F5344CB8AC3E}">
        <p14:creationId xmlns:p14="http://schemas.microsoft.com/office/powerpoint/2010/main" xmlns="" val="412839334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Rectángulo"/>
          <p:cNvSpPr/>
          <p:nvPr/>
        </p:nvSpPr>
        <p:spPr>
          <a:xfrm>
            <a:off x="919088" y="302924"/>
            <a:ext cx="6286993" cy="954107"/>
          </a:xfrm>
          <a:prstGeom prst="rect">
            <a:avLst/>
          </a:prstGeom>
        </p:spPr>
        <p:txBody>
          <a:bodyPr wrap="square">
            <a:spAutoFit/>
          </a:bodyPr>
          <a:lstStyle/>
          <a:p>
            <a:pPr algn="ctr"/>
            <a:r>
              <a:rPr lang="es-CO" sz="2800" b="1" dirty="0" smtClean="0">
                <a:solidFill>
                  <a:srgbClr val="044990"/>
                </a:solidFill>
              </a:rPr>
              <a:t>NIVELES DE EXPOSICIÓN AL RIESGO BMC </a:t>
            </a:r>
            <a:endParaRPr lang="es-CO" sz="2800" dirty="0">
              <a:solidFill>
                <a:srgbClr val="044990"/>
              </a:solidFill>
            </a:endParaRPr>
          </a:p>
        </p:txBody>
      </p:sp>
      <p:graphicFrame>
        <p:nvGraphicFramePr>
          <p:cNvPr id="13" name="12 Diagrama"/>
          <p:cNvGraphicFramePr/>
          <p:nvPr>
            <p:extLst>
              <p:ext uri="{D42A27DB-BD31-4B8C-83A1-F6EECF244321}">
                <p14:modId xmlns:p14="http://schemas.microsoft.com/office/powerpoint/2010/main" xmlns="" val="3090955827"/>
              </p:ext>
            </p:extLst>
          </p:nvPr>
        </p:nvGraphicFramePr>
        <p:xfrm>
          <a:off x="1830908" y="2048391"/>
          <a:ext cx="5263579" cy="2367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14 CuadroTexto"/>
          <p:cNvSpPr txBox="1"/>
          <p:nvPr/>
        </p:nvSpPr>
        <p:spPr>
          <a:xfrm>
            <a:off x="450760" y="1256448"/>
            <a:ext cx="8505371" cy="738664"/>
          </a:xfrm>
          <a:prstGeom prst="rect">
            <a:avLst/>
          </a:prstGeom>
          <a:noFill/>
        </p:spPr>
        <p:txBody>
          <a:bodyPr wrap="square" lIns="0" tIns="0" rIns="0" bIns="0" rtlCol="0">
            <a:spAutoFit/>
          </a:bodyPr>
          <a:lstStyle/>
          <a:p>
            <a:r>
              <a:rPr lang="es-CO" sz="1600" dirty="0">
                <a:solidFill>
                  <a:srgbClr val="044990"/>
                </a:solidFill>
              </a:rPr>
              <a:t>A continuación se presentan los niveles de exposición de riesgos conforme a cada Sistema de Administración, de acuerdo a la gestión de administración de riesgos presentado al Comité de Riesgo de la Bolsa. </a:t>
            </a:r>
          </a:p>
        </p:txBody>
      </p:sp>
    </p:spTree>
    <p:extLst>
      <p:ext uri="{BB962C8B-B14F-4D97-AF65-F5344CB8AC3E}">
        <p14:creationId xmlns:p14="http://schemas.microsoft.com/office/powerpoint/2010/main" xmlns="" val="183932612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graphicFrame>
        <p:nvGraphicFramePr>
          <p:cNvPr id="16" name="15 Diagrama"/>
          <p:cNvGraphicFramePr/>
          <p:nvPr>
            <p:extLst>
              <p:ext uri="{D42A27DB-BD31-4B8C-83A1-F6EECF244321}">
                <p14:modId xmlns:p14="http://schemas.microsoft.com/office/powerpoint/2010/main" xmlns="" val="93427028"/>
              </p:ext>
            </p:extLst>
          </p:nvPr>
        </p:nvGraphicFramePr>
        <p:xfrm>
          <a:off x="489397" y="914401"/>
          <a:ext cx="7959144" cy="3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uadroTexto 4"/>
          <p:cNvSpPr txBox="1"/>
          <p:nvPr/>
        </p:nvSpPr>
        <p:spPr>
          <a:xfrm>
            <a:off x="0" y="4611389"/>
            <a:ext cx="4582391" cy="302390"/>
          </a:xfrm>
          <a:prstGeom prst="rect">
            <a:avLst/>
          </a:prstGeom>
          <a:noFill/>
        </p:spPr>
        <p:txBody>
          <a:bodyPr wrap="square" lIns="0" tIns="0" rIns="0" bIns="0" rtlCol="0">
            <a:spAutoFit/>
          </a:bodyPr>
          <a:lstStyle/>
          <a:p>
            <a:pPr algn="ctr">
              <a:lnSpc>
                <a:spcPct val="120000"/>
              </a:lnSpc>
            </a:pPr>
            <a:r>
              <a:rPr lang="es-CO" b="1" dirty="0">
                <a:solidFill>
                  <a:schemeClr val="accent5">
                    <a:lumMod val="50000"/>
                  </a:schemeClr>
                </a:solidFill>
              </a:rPr>
              <a:t>Verbo: Aprobación</a:t>
            </a:r>
          </a:p>
        </p:txBody>
      </p:sp>
    </p:spTree>
    <p:extLst>
      <p:ext uri="{BB962C8B-B14F-4D97-AF65-F5344CB8AC3E}">
        <p14:creationId xmlns:p14="http://schemas.microsoft.com/office/powerpoint/2010/main" xmlns="" val="340529293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337979"/>
            <a:ext cx="6954918" cy="664797"/>
          </a:xfrm>
          <a:prstGeom prst="rect">
            <a:avLst/>
          </a:prstGeom>
          <a:noFill/>
        </p:spPr>
        <p:txBody>
          <a:bodyPr wrap="square" lIns="0" tIns="0" rIns="0" bIns="0" rtlCol="0">
            <a:spAutoFit/>
          </a:bodyPr>
          <a:lstStyle/>
          <a:p>
            <a:pPr>
              <a:lnSpc>
                <a:spcPct val="120000"/>
              </a:lnSpc>
            </a:pPr>
            <a:r>
              <a:rPr lang="es-CO" b="1" dirty="0" smtClean="0"/>
              <a:t>1. Generalidades del Manual de Políticas NCIF  </a:t>
            </a:r>
          </a:p>
          <a:p>
            <a:pPr>
              <a:lnSpc>
                <a:spcPct val="120000"/>
              </a:lnSpc>
            </a:pP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519502743"/>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869950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997196"/>
          </a:xfrm>
          <a:prstGeom prst="rect">
            <a:avLst/>
          </a:prstGeom>
          <a:noFill/>
        </p:spPr>
        <p:txBody>
          <a:bodyPr wrap="square" lIns="0" tIns="0" rIns="0" bIns="0" rtlCol="0">
            <a:spAutoFit/>
          </a:bodyPr>
          <a:lstStyle/>
          <a:p>
            <a:pPr>
              <a:lnSpc>
                <a:spcPct val="120000"/>
              </a:lnSpc>
            </a:pPr>
            <a:r>
              <a:rPr lang="es-CO" b="1" dirty="0" smtClean="0"/>
              <a:t>2. Política Moneda de Presentación, Moneda Funcional y Transacciones en Moneda Extranjera</a:t>
            </a:r>
          </a:p>
          <a:p>
            <a:pPr>
              <a:lnSpc>
                <a:spcPct val="120000"/>
              </a:lnSpc>
            </a:pP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2861810975"/>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31439837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3</a:t>
            </a:r>
            <a:r>
              <a:rPr lang="es-CO" b="1" dirty="0" smtClean="0"/>
              <a:t>. Política Instrumentos Financieros</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4172301172"/>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05134814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3</a:t>
            </a:r>
            <a:r>
              <a:rPr lang="es-CO" b="1" dirty="0" smtClean="0"/>
              <a:t>. Política Instrumentos Financieros</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1637820623"/>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uadroTexto 1"/>
          <p:cNvSpPr txBox="1"/>
          <p:nvPr/>
        </p:nvSpPr>
        <p:spPr>
          <a:xfrm>
            <a:off x="703398" y="4520045"/>
            <a:ext cx="8556387" cy="235193"/>
          </a:xfrm>
          <a:prstGeom prst="rect">
            <a:avLst/>
          </a:prstGeom>
          <a:noFill/>
        </p:spPr>
        <p:txBody>
          <a:bodyPr wrap="square" lIns="0" tIns="0" rIns="0" bIns="0" rtlCol="0">
            <a:spAutoFit/>
          </a:bodyPr>
          <a:lstStyle/>
          <a:p>
            <a:pPr>
              <a:lnSpc>
                <a:spcPct val="120000"/>
              </a:lnSpc>
            </a:pPr>
            <a:r>
              <a:rPr lang="es-CO" sz="1400" dirty="0" smtClean="0"/>
              <a:t>Nota: A partir del 1 de enero de 2018, se </a:t>
            </a:r>
            <a:r>
              <a:rPr lang="es-CO" sz="1400" dirty="0"/>
              <a:t>aplicará la versión NIIF 9 Versión 2014</a:t>
            </a:r>
          </a:p>
        </p:txBody>
      </p:sp>
    </p:spTree>
    <p:extLst>
      <p:ext uri="{BB962C8B-B14F-4D97-AF65-F5344CB8AC3E}">
        <p14:creationId xmlns:p14="http://schemas.microsoft.com/office/powerpoint/2010/main" xmlns="" val="80598546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3</a:t>
            </a:r>
            <a:r>
              <a:rPr lang="es-CO" b="1" dirty="0" smtClean="0"/>
              <a:t>. Política Instrumentos Financieros</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456426231"/>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p:cNvSpPr txBox="1"/>
          <p:nvPr/>
        </p:nvSpPr>
        <p:spPr>
          <a:xfrm>
            <a:off x="703398" y="4520045"/>
            <a:ext cx="8556387" cy="235193"/>
          </a:xfrm>
          <a:prstGeom prst="rect">
            <a:avLst/>
          </a:prstGeom>
          <a:noFill/>
        </p:spPr>
        <p:txBody>
          <a:bodyPr wrap="square" lIns="0" tIns="0" rIns="0" bIns="0" rtlCol="0">
            <a:spAutoFit/>
          </a:bodyPr>
          <a:lstStyle/>
          <a:p>
            <a:pPr>
              <a:lnSpc>
                <a:spcPct val="120000"/>
              </a:lnSpc>
            </a:pPr>
            <a:r>
              <a:rPr lang="es-CO" sz="1400" dirty="0" smtClean="0"/>
              <a:t>Nota: A partir del 1 de enero de 2018, se </a:t>
            </a:r>
            <a:r>
              <a:rPr lang="es-CO" sz="1400" dirty="0"/>
              <a:t>aplicará la versión NIIF 9 Versión 2014</a:t>
            </a:r>
          </a:p>
        </p:txBody>
      </p:sp>
    </p:spTree>
    <p:extLst>
      <p:ext uri="{BB962C8B-B14F-4D97-AF65-F5344CB8AC3E}">
        <p14:creationId xmlns:p14="http://schemas.microsoft.com/office/powerpoint/2010/main" xmlns="" val="383609091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4</a:t>
            </a:r>
            <a:r>
              <a:rPr lang="es-CO" b="1" dirty="0" smtClean="0"/>
              <a:t>. Política Activos Materiales</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1837073887"/>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95880547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5</a:t>
            </a:r>
            <a:r>
              <a:rPr lang="es-CO" b="1" dirty="0" smtClean="0"/>
              <a:t>. Política Activos Intangibles</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4027237902"/>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33556101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5</a:t>
            </a:r>
            <a:r>
              <a:rPr lang="es-CO" b="1" dirty="0" smtClean="0"/>
              <a:t>. Política Activos Intangibles</a:t>
            </a:r>
            <a:endParaRPr lang="es-CO" b="1" dirty="0"/>
          </a:p>
        </p:txBody>
      </p:sp>
      <p:graphicFrame>
        <p:nvGraphicFramePr>
          <p:cNvPr id="4" name="8 Diagrama"/>
          <p:cNvGraphicFramePr/>
          <p:nvPr>
            <p:extLst>
              <p:ext uri="{D42A27DB-BD31-4B8C-83A1-F6EECF244321}">
                <p14:modId xmlns:p14="http://schemas.microsoft.com/office/powerpoint/2010/main" xmlns="" val="357490778"/>
              </p:ext>
            </p:extLst>
          </p:nvPr>
        </p:nvGraphicFramePr>
        <p:xfrm>
          <a:off x="183852" y="-93424"/>
          <a:ext cx="8666018" cy="4376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9 Cerrar llave"/>
          <p:cNvSpPr/>
          <p:nvPr/>
        </p:nvSpPr>
        <p:spPr>
          <a:xfrm rot="16200000">
            <a:off x="2019194" y="1151659"/>
            <a:ext cx="471059" cy="3039483"/>
          </a:xfrm>
          <a:prstGeom prst="rightBrace">
            <a:avLst>
              <a:gd name="adj1" fmla="val 8333"/>
              <a:gd name="adj2" fmla="val 51505"/>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s-CO"/>
          </a:p>
        </p:txBody>
      </p:sp>
      <p:sp>
        <p:nvSpPr>
          <p:cNvPr id="2" name="CuadroTexto 1"/>
          <p:cNvSpPr txBox="1"/>
          <p:nvPr/>
        </p:nvSpPr>
        <p:spPr>
          <a:xfrm>
            <a:off x="1928864" y="2712972"/>
            <a:ext cx="651717" cy="332399"/>
          </a:xfrm>
          <a:prstGeom prst="rect">
            <a:avLst/>
          </a:prstGeom>
          <a:noFill/>
        </p:spPr>
        <p:txBody>
          <a:bodyPr wrap="none" lIns="0" tIns="0" rIns="0" bIns="0" rtlCol="0">
            <a:spAutoFit/>
          </a:bodyPr>
          <a:lstStyle/>
          <a:p>
            <a:pPr>
              <a:lnSpc>
                <a:spcPct val="120000"/>
              </a:lnSpc>
            </a:pPr>
            <a:r>
              <a:rPr lang="es-CO" dirty="0" smtClean="0">
                <a:solidFill>
                  <a:schemeClr val="tx2"/>
                </a:solidFill>
              </a:rPr>
              <a:t>GASTO</a:t>
            </a:r>
            <a:endParaRPr lang="es-CO" dirty="0">
              <a:solidFill>
                <a:schemeClr val="tx2"/>
              </a:solidFill>
            </a:endParaRPr>
          </a:p>
        </p:txBody>
      </p:sp>
      <p:sp>
        <p:nvSpPr>
          <p:cNvPr id="8" name="11 Cerrar llave"/>
          <p:cNvSpPr/>
          <p:nvPr/>
        </p:nvSpPr>
        <p:spPr>
          <a:xfrm rot="5400000">
            <a:off x="6301155" y="-400091"/>
            <a:ext cx="471059" cy="3039483"/>
          </a:xfrm>
          <a:prstGeom prst="rightBrace">
            <a:avLst>
              <a:gd name="adj1" fmla="val 8333"/>
              <a:gd name="adj2" fmla="val 515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 name="CuadroTexto 2"/>
          <p:cNvSpPr txBox="1"/>
          <p:nvPr/>
        </p:nvSpPr>
        <p:spPr>
          <a:xfrm>
            <a:off x="5507179" y="776329"/>
            <a:ext cx="1913537" cy="332399"/>
          </a:xfrm>
          <a:prstGeom prst="rect">
            <a:avLst/>
          </a:prstGeom>
          <a:noFill/>
        </p:spPr>
        <p:txBody>
          <a:bodyPr wrap="none" lIns="0" tIns="0" rIns="0" bIns="0" rtlCol="0">
            <a:spAutoFit/>
          </a:bodyPr>
          <a:lstStyle/>
          <a:p>
            <a:pPr>
              <a:lnSpc>
                <a:spcPct val="120000"/>
              </a:lnSpc>
            </a:pPr>
            <a:r>
              <a:rPr lang="es-CO" dirty="0" smtClean="0">
                <a:solidFill>
                  <a:schemeClr val="tx2"/>
                </a:solidFill>
              </a:rPr>
              <a:t>ACTIVO INTANGIBLE</a:t>
            </a:r>
            <a:endParaRPr lang="es-CO" dirty="0">
              <a:solidFill>
                <a:schemeClr val="tx2"/>
              </a:solidFill>
            </a:endParaRPr>
          </a:p>
        </p:txBody>
      </p:sp>
      <p:cxnSp>
        <p:nvCxnSpPr>
          <p:cNvPr id="10" name="Conector recto de flecha 9"/>
          <p:cNvCxnSpPr/>
          <p:nvPr/>
        </p:nvCxnSpPr>
        <p:spPr>
          <a:xfrm>
            <a:off x="4637276" y="2550487"/>
            <a:ext cx="8526" cy="657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4716814" y="2595636"/>
            <a:ext cx="4062044" cy="664797"/>
          </a:xfrm>
          <a:prstGeom prst="rect">
            <a:avLst/>
          </a:prstGeom>
          <a:noFill/>
        </p:spPr>
        <p:txBody>
          <a:bodyPr wrap="square" lIns="0" tIns="0" rIns="0" bIns="0" rtlCol="0">
            <a:spAutoFit/>
          </a:bodyPr>
          <a:lstStyle/>
          <a:p>
            <a:pPr marL="285750" indent="-285750">
              <a:lnSpc>
                <a:spcPct val="120000"/>
              </a:lnSpc>
              <a:buFont typeface="Wingdings" panose="05000000000000000000" pitchFamily="2" charset="2"/>
              <a:buChar char="§"/>
            </a:pPr>
            <a:r>
              <a:rPr lang="es-CO" u="sng" dirty="0" smtClean="0">
                <a:solidFill>
                  <a:schemeClr val="tx2"/>
                </a:solidFill>
              </a:rPr>
              <a:t>Informe (Acta) de Activos Intangibles – VP Desarrollo</a:t>
            </a:r>
            <a:endParaRPr lang="es-CO" u="sng" dirty="0">
              <a:solidFill>
                <a:schemeClr val="tx2"/>
              </a:solidFill>
            </a:endParaRPr>
          </a:p>
        </p:txBody>
      </p:sp>
      <p:cxnSp>
        <p:nvCxnSpPr>
          <p:cNvPr id="14" name="Conector recto de flecha 13"/>
          <p:cNvCxnSpPr/>
          <p:nvPr/>
        </p:nvCxnSpPr>
        <p:spPr>
          <a:xfrm flipV="1">
            <a:off x="382872" y="446203"/>
            <a:ext cx="20782" cy="91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540326" y="342589"/>
            <a:ext cx="3233730" cy="664797"/>
          </a:xfrm>
          <a:prstGeom prst="rect">
            <a:avLst/>
          </a:prstGeom>
          <a:noFill/>
        </p:spPr>
        <p:txBody>
          <a:bodyPr wrap="square" lIns="0" tIns="0" rIns="0" bIns="0" rtlCol="0">
            <a:spAutoFit/>
          </a:bodyPr>
          <a:lstStyle/>
          <a:p>
            <a:pPr marL="285750" indent="-285750">
              <a:lnSpc>
                <a:spcPct val="120000"/>
              </a:lnSpc>
              <a:buFont typeface="Wingdings" panose="05000000000000000000" pitchFamily="2" charset="2"/>
              <a:buChar char="§"/>
            </a:pPr>
            <a:r>
              <a:rPr lang="es-CO" dirty="0" smtClean="0">
                <a:solidFill>
                  <a:schemeClr val="tx2"/>
                </a:solidFill>
              </a:rPr>
              <a:t> </a:t>
            </a:r>
            <a:r>
              <a:rPr lang="es-CO" u="sng" dirty="0" smtClean="0">
                <a:solidFill>
                  <a:schemeClr val="tx2"/>
                </a:solidFill>
              </a:rPr>
              <a:t>Informe (Acta) de Gastos – VP Desarrollo </a:t>
            </a:r>
            <a:endParaRPr lang="es-CO" u="sng" dirty="0">
              <a:solidFill>
                <a:schemeClr val="tx2"/>
              </a:solidFill>
            </a:endParaRPr>
          </a:p>
        </p:txBody>
      </p:sp>
      <p:sp>
        <p:nvSpPr>
          <p:cNvPr id="19" name="CuadroTexto 18"/>
          <p:cNvSpPr txBox="1"/>
          <p:nvPr/>
        </p:nvSpPr>
        <p:spPr>
          <a:xfrm>
            <a:off x="254891" y="3146097"/>
            <a:ext cx="8523940" cy="2105192"/>
          </a:xfrm>
          <a:prstGeom prst="rect">
            <a:avLst/>
          </a:prstGeom>
          <a:noFill/>
        </p:spPr>
        <p:txBody>
          <a:bodyPr wrap="square" lIns="0" tIns="0" rIns="0" bIns="0" rtlCol="0">
            <a:spAutoFit/>
          </a:bodyPr>
          <a:lstStyle/>
          <a:p>
            <a:pPr>
              <a:lnSpc>
                <a:spcPct val="120000"/>
              </a:lnSpc>
            </a:pPr>
            <a:r>
              <a:rPr lang="es-ES" sz="1600" dirty="0"/>
              <a:t>Notas</a:t>
            </a:r>
            <a:r>
              <a:rPr lang="es-ES" sz="1600" dirty="0" smtClean="0"/>
              <a:t>:</a:t>
            </a:r>
          </a:p>
          <a:p>
            <a:pPr marL="285750" indent="-285750" algn="just">
              <a:lnSpc>
                <a:spcPct val="120000"/>
              </a:lnSpc>
              <a:buFont typeface="Arial" panose="020B0604020202020204" pitchFamily="34" charset="0"/>
              <a:buChar char="•"/>
            </a:pPr>
            <a:r>
              <a:rPr lang="es-ES" sz="1600" dirty="0"/>
              <a:t>La </a:t>
            </a:r>
            <a:r>
              <a:rPr lang="es-ES" sz="1600" dirty="0" smtClean="0"/>
              <a:t>amortización del intangible </a:t>
            </a:r>
            <a:r>
              <a:rPr lang="es-ES" sz="1600" dirty="0"/>
              <a:t>comienza cuando el activo </a:t>
            </a:r>
            <a:r>
              <a:rPr lang="es-ES" sz="1600" dirty="0" smtClean="0"/>
              <a:t>este </a:t>
            </a:r>
            <a:r>
              <a:rPr lang="es-ES" sz="1600" dirty="0"/>
              <a:t>habilitado para su </a:t>
            </a:r>
            <a:r>
              <a:rPr lang="es-ES" sz="1600" dirty="0" smtClean="0"/>
              <a:t>uso</a:t>
            </a:r>
          </a:p>
          <a:p>
            <a:pPr marL="285750" indent="-285750" algn="just">
              <a:lnSpc>
                <a:spcPct val="120000"/>
              </a:lnSpc>
              <a:buFont typeface="Arial" panose="020B0604020202020204" pitchFamily="34" charset="0"/>
              <a:buChar char="•"/>
            </a:pPr>
            <a:r>
              <a:rPr lang="es-ES" sz="1600" dirty="0" smtClean="0"/>
              <a:t>La amortización no cesará cuando el activo intangible no sea utilizado </a:t>
            </a:r>
          </a:p>
          <a:p>
            <a:pPr marL="285750" indent="-285750" algn="just">
              <a:lnSpc>
                <a:spcPct val="120000"/>
              </a:lnSpc>
              <a:buFont typeface="Arial" panose="020B0604020202020204" pitchFamily="34" charset="0"/>
              <a:buChar char="•"/>
            </a:pPr>
            <a:r>
              <a:rPr lang="es-ES" sz="1600" dirty="0" smtClean="0"/>
              <a:t>Las utilidades o perdidas originadas en el retiro de intangible o proyecto se reconocerá inmediatamente en el estado de resultado. </a:t>
            </a:r>
          </a:p>
          <a:p>
            <a:pPr marL="285750" indent="-285750" algn="just">
              <a:lnSpc>
                <a:spcPct val="120000"/>
              </a:lnSpc>
              <a:buFont typeface="Arial" panose="020B0604020202020204" pitchFamily="34" charset="0"/>
              <a:buChar char="•"/>
            </a:pPr>
            <a:r>
              <a:rPr lang="es-ES" sz="1600" dirty="0" smtClean="0"/>
              <a:t>La amortización es calculada sobre una base de línea recta</a:t>
            </a:r>
          </a:p>
          <a:p>
            <a:pPr marL="285750" indent="-285750" algn="just">
              <a:lnSpc>
                <a:spcPct val="120000"/>
              </a:lnSpc>
              <a:buFont typeface="Arial" panose="020B0604020202020204" pitchFamily="34" charset="0"/>
              <a:buChar char="•"/>
            </a:pPr>
            <a:endParaRPr lang="es-CO" dirty="0"/>
          </a:p>
        </p:txBody>
      </p:sp>
    </p:spTree>
    <p:extLst>
      <p:ext uri="{BB962C8B-B14F-4D97-AF65-F5344CB8AC3E}">
        <p14:creationId xmlns:p14="http://schemas.microsoft.com/office/powerpoint/2010/main" xmlns="" val="3540920254"/>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6</a:t>
            </a:r>
            <a:r>
              <a:rPr lang="es-CO" b="1" dirty="0" smtClean="0"/>
              <a:t>. Política Provisiones</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1660815330"/>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5528697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2384430" y="1001407"/>
            <a:ext cx="2319785" cy="332399"/>
          </a:xfrm>
          <a:prstGeom prst="rect">
            <a:avLst/>
          </a:prstGeom>
          <a:noFill/>
        </p:spPr>
        <p:txBody>
          <a:bodyPr wrap="square" lIns="0" tIns="0" rIns="0" bIns="0" rtlCol="0">
            <a:spAutoFit/>
          </a:bodyPr>
          <a:lstStyle/>
          <a:p>
            <a:pPr>
              <a:lnSpc>
                <a:spcPct val="120000"/>
              </a:lnSpc>
            </a:pPr>
            <a:r>
              <a:rPr lang="es-CO" dirty="0" smtClean="0">
                <a:solidFill>
                  <a:schemeClr val="tx2"/>
                </a:solidFill>
              </a:rPr>
              <a:t> </a:t>
            </a:r>
            <a:endParaRPr lang="es-CO" dirty="0">
              <a:solidFill>
                <a:schemeClr val="tx2"/>
              </a:solidFill>
            </a:endParaRPr>
          </a:p>
        </p:txBody>
      </p:sp>
      <p:sp>
        <p:nvSpPr>
          <p:cNvPr id="17" name="Text Placeholder 4"/>
          <p:cNvSpPr>
            <a:spLocks noGrp="1"/>
          </p:cNvSpPr>
          <p:nvPr>
            <p:ph type="body" idx="28"/>
          </p:nvPr>
        </p:nvSpPr>
        <p:spPr>
          <a:xfrm>
            <a:off x="310097" y="110723"/>
            <a:ext cx="7020557" cy="338961"/>
          </a:xfrm>
        </p:spPr>
        <p:txBody>
          <a:bodyPr/>
          <a:lstStyle/>
          <a:p>
            <a:pPr algn="ctr"/>
            <a:r>
              <a:rPr lang="en-US" sz="2200" b="1" dirty="0">
                <a:solidFill>
                  <a:srgbClr val="044990"/>
                </a:solidFill>
                <a:latin typeface="+mn-lt"/>
              </a:rPr>
              <a:t>SISTEMA DE ADMINISTRACIÓN DE RIESGOS OPERATIVO  - </a:t>
            </a:r>
            <a:r>
              <a:rPr lang="es-ES" sz="2200" b="1" dirty="0">
                <a:solidFill>
                  <a:srgbClr val="044990"/>
                </a:solidFill>
                <a:latin typeface="+mn-lt"/>
              </a:rPr>
              <a:t>SARO </a:t>
            </a:r>
            <a:endParaRPr lang="en-US" sz="2200" b="1" dirty="0">
              <a:solidFill>
                <a:srgbClr val="044990"/>
              </a:solidFill>
              <a:latin typeface="+mn-lt"/>
            </a:endParaRPr>
          </a:p>
        </p:txBody>
      </p:sp>
      <p:sp>
        <p:nvSpPr>
          <p:cNvPr id="3" name="Rectángulo 2"/>
          <p:cNvSpPr/>
          <p:nvPr/>
        </p:nvSpPr>
        <p:spPr>
          <a:xfrm>
            <a:off x="460657" y="651037"/>
            <a:ext cx="7948169" cy="341632"/>
          </a:xfrm>
          <a:prstGeom prst="rect">
            <a:avLst/>
          </a:prstGeom>
        </p:spPr>
        <p:txBody>
          <a:bodyPr wrap="square">
            <a:spAutoFit/>
          </a:bodyPr>
          <a:lstStyle/>
          <a:p>
            <a:pPr lvl="0" algn="ctr" defTabSz="889000">
              <a:lnSpc>
                <a:spcPct val="90000"/>
              </a:lnSpc>
              <a:spcBef>
                <a:spcPct val="0"/>
              </a:spcBef>
              <a:spcAft>
                <a:spcPct val="35000"/>
              </a:spcAft>
            </a:pPr>
            <a:r>
              <a:rPr lang="es-CO" b="1" dirty="0" smtClean="0">
                <a:solidFill>
                  <a:srgbClr val="00B050"/>
                </a:solidFill>
                <a:cs typeface="Calibri" pitchFamily="34" charset="0"/>
              </a:rPr>
              <a:t>FECHA DE CORTE 29 DE SEPTIEMBRE DE 2017 </a:t>
            </a:r>
            <a:endParaRPr lang="es-CO" b="1" dirty="0">
              <a:solidFill>
                <a:srgbClr val="00B050"/>
              </a:solidFill>
              <a:cs typeface="Calibri" pitchFamily="34" charset="0"/>
            </a:endParaRPr>
          </a:p>
        </p:txBody>
      </p:sp>
      <p:pic>
        <p:nvPicPr>
          <p:cNvPr id="2" name="Imagen 1"/>
          <p:cNvPicPr>
            <a:picLocks noChangeAspect="1"/>
          </p:cNvPicPr>
          <p:nvPr/>
        </p:nvPicPr>
        <p:blipFill>
          <a:blip r:embed="rId2" cstate="print"/>
          <a:stretch>
            <a:fillRect/>
          </a:stretch>
        </p:blipFill>
        <p:spPr>
          <a:xfrm>
            <a:off x="460657" y="1001408"/>
            <a:ext cx="3999522" cy="2558972"/>
          </a:xfrm>
          <a:prstGeom prst="rect">
            <a:avLst/>
          </a:prstGeom>
        </p:spPr>
      </p:pic>
      <p:pic>
        <p:nvPicPr>
          <p:cNvPr id="4" name="Imagen 3"/>
          <p:cNvPicPr>
            <a:picLocks noChangeAspect="1"/>
          </p:cNvPicPr>
          <p:nvPr/>
        </p:nvPicPr>
        <p:blipFill>
          <a:blip r:embed="rId3" cstate="print"/>
          <a:stretch>
            <a:fillRect/>
          </a:stretch>
        </p:blipFill>
        <p:spPr>
          <a:xfrm>
            <a:off x="4460180" y="2681786"/>
            <a:ext cx="4683821" cy="2297942"/>
          </a:xfrm>
          <a:prstGeom prst="rect">
            <a:avLst/>
          </a:prstGeom>
        </p:spPr>
      </p:pic>
    </p:spTree>
    <p:extLst>
      <p:ext uri="{BB962C8B-B14F-4D97-AF65-F5344CB8AC3E}">
        <p14:creationId xmlns:p14="http://schemas.microsoft.com/office/powerpoint/2010/main" xmlns="" val="4254848358"/>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7</a:t>
            </a:r>
            <a:r>
              <a:rPr lang="es-CO" b="1" dirty="0" smtClean="0"/>
              <a:t>. Política Ingresos</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2983640725"/>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p:cNvSpPr txBox="1"/>
          <p:nvPr/>
        </p:nvSpPr>
        <p:spPr>
          <a:xfrm>
            <a:off x="703398" y="4520045"/>
            <a:ext cx="8556387" cy="258532"/>
          </a:xfrm>
          <a:prstGeom prst="rect">
            <a:avLst/>
          </a:prstGeom>
          <a:noFill/>
        </p:spPr>
        <p:txBody>
          <a:bodyPr wrap="square" lIns="0" tIns="0" rIns="0" bIns="0" rtlCol="0">
            <a:spAutoFit/>
          </a:bodyPr>
          <a:lstStyle/>
          <a:p>
            <a:pPr>
              <a:lnSpc>
                <a:spcPct val="120000"/>
              </a:lnSpc>
            </a:pPr>
            <a:r>
              <a:rPr lang="es-CO" sz="1400" dirty="0" smtClean="0"/>
              <a:t>Nota: A partir del 1 de enero de 2018, se </a:t>
            </a:r>
            <a:r>
              <a:rPr lang="es-CO" sz="1400" dirty="0"/>
              <a:t>aplicará la </a:t>
            </a:r>
            <a:r>
              <a:rPr lang="es-CO" sz="1400" dirty="0" smtClean="0"/>
              <a:t>NIIF 15 Versión 2014</a:t>
            </a:r>
            <a:endParaRPr lang="es-CO" sz="1400" dirty="0"/>
          </a:p>
        </p:txBody>
      </p:sp>
    </p:spTree>
    <p:extLst>
      <p:ext uri="{BB962C8B-B14F-4D97-AF65-F5344CB8AC3E}">
        <p14:creationId xmlns:p14="http://schemas.microsoft.com/office/powerpoint/2010/main" xmlns="" val="172482566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8</a:t>
            </a:r>
            <a:r>
              <a:rPr lang="es-CO" b="1" dirty="0" smtClean="0"/>
              <a:t>. Política Segmentos de Operación</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629774141"/>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37785381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CuadroTexto"/>
          <p:cNvSpPr txBox="1"/>
          <p:nvPr/>
        </p:nvSpPr>
        <p:spPr>
          <a:xfrm>
            <a:off x="183852" y="10190"/>
            <a:ext cx="6954918" cy="332399"/>
          </a:xfrm>
          <a:prstGeom prst="rect">
            <a:avLst/>
          </a:prstGeom>
          <a:noFill/>
        </p:spPr>
        <p:txBody>
          <a:bodyPr wrap="square" lIns="0" tIns="0" rIns="0" bIns="0" rtlCol="0">
            <a:spAutoFit/>
          </a:bodyPr>
          <a:lstStyle/>
          <a:p>
            <a:pPr>
              <a:lnSpc>
                <a:spcPct val="120000"/>
              </a:lnSpc>
            </a:pPr>
            <a:r>
              <a:rPr lang="es-CO" b="1" dirty="0"/>
              <a:t>9</a:t>
            </a:r>
            <a:r>
              <a:rPr lang="es-CO" b="1" dirty="0" smtClean="0"/>
              <a:t>. Política de transacciones con partes relacionadas</a:t>
            </a:r>
            <a:endParaRPr lang="es-CO" b="1" dirty="0"/>
          </a:p>
        </p:txBody>
      </p:sp>
      <p:graphicFrame>
        <p:nvGraphicFramePr>
          <p:cNvPr id="6" name="Diagrama 5">
            <a:extLst>
              <a:ext uri="{FF2B5EF4-FFF2-40B4-BE49-F238E27FC236}">
                <a16:creationId xmlns:a16="http://schemas.microsoft.com/office/drawing/2014/main" xmlns="" id="{F0139BB1-E627-4FAF-AEC1-B0D752F070B6}"/>
              </a:ext>
            </a:extLst>
          </p:cNvPr>
          <p:cNvGraphicFramePr/>
          <p:nvPr>
            <p:extLst>
              <p:ext uri="{D42A27DB-BD31-4B8C-83A1-F6EECF244321}">
                <p14:modId xmlns:p14="http://schemas.microsoft.com/office/powerpoint/2010/main" xmlns="" val="3394107675"/>
              </p:ext>
            </p:extLst>
          </p:nvPr>
        </p:nvGraphicFramePr>
        <p:xfrm>
          <a:off x="316090" y="670378"/>
          <a:ext cx="8424149" cy="432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295275" y="4676775"/>
            <a:ext cx="2590800" cy="221599"/>
          </a:xfrm>
          <a:prstGeom prst="rect">
            <a:avLst/>
          </a:prstGeom>
          <a:noFill/>
        </p:spPr>
        <p:txBody>
          <a:bodyPr wrap="square" lIns="0" tIns="0" rIns="0" bIns="0" rtlCol="0">
            <a:spAutoFit/>
          </a:bodyPr>
          <a:lstStyle/>
          <a:p>
            <a:pPr>
              <a:lnSpc>
                <a:spcPct val="120000"/>
              </a:lnSpc>
            </a:pPr>
            <a:r>
              <a:rPr lang="es-CO" sz="1200" dirty="0" smtClean="0">
                <a:hlinkClick r:id="rId8" action="ppaction://hlinkpres?slideindex=1&amp;slidetitle="/>
              </a:rPr>
              <a:t>11.1. BMC_IMPACTOS DE NIIF 15</a:t>
            </a:r>
            <a:endParaRPr lang="es-CO" sz="1200" dirty="0"/>
          </a:p>
        </p:txBody>
      </p:sp>
      <p:sp>
        <p:nvSpPr>
          <p:cNvPr id="7" name="6 CuadroTexto"/>
          <p:cNvSpPr txBox="1"/>
          <p:nvPr/>
        </p:nvSpPr>
        <p:spPr>
          <a:xfrm>
            <a:off x="2924174" y="4676775"/>
            <a:ext cx="2943225" cy="221599"/>
          </a:xfrm>
          <a:prstGeom prst="rect">
            <a:avLst/>
          </a:prstGeom>
          <a:noFill/>
        </p:spPr>
        <p:txBody>
          <a:bodyPr wrap="square" lIns="0" tIns="0" rIns="0" bIns="0" rtlCol="0">
            <a:spAutoFit/>
          </a:bodyPr>
          <a:lstStyle/>
          <a:p>
            <a:pPr>
              <a:lnSpc>
                <a:spcPct val="120000"/>
              </a:lnSpc>
            </a:pPr>
            <a:r>
              <a:rPr lang="es-CO" sz="1200" dirty="0" smtClean="0">
                <a:hlinkClick r:id="rId9" action="ppaction://hlinkpres?slideindex=1&amp;slidetitle="/>
              </a:rPr>
              <a:t>11.2 BMC - IMPACTOS DE NIIF 9 EN BMC</a:t>
            </a:r>
            <a:endParaRPr lang="es-CO" sz="1200" dirty="0"/>
          </a:p>
        </p:txBody>
      </p:sp>
      <p:sp>
        <p:nvSpPr>
          <p:cNvPr id="8" name="7 CuadroTexto"/>
          <p:cNvSpPr txBox="1"/>
          <p:nvPr/>
        </p:nvSpPr>
        <p:spPr>
          <a:xfrm>
            <a:off x="6172199" y="4676775"/>
            <a:ext cx="2943225" cy="221599"/>
          </a:xfrm>
          <a:prstGeom prst="rect">
            <a:avLst/>
          </a:prstGeom>
          <a:noFill/>
        </p:spPr>
        <p:txBody>
          <a:bodyPr wrap="square" lIns="0" tIns="0" rIns="0" bIns="0" rtlCol="0">
            <a:spAutoFit/>
          </a:bodyPr>
          <a:lstStyle/>
          <a:p>
            <a:pPr>
              <a:lnSpc>
                <a:spcPct val="120000"/>
              </a:lnSpc>
            </a:pPr>
            <a:r>
              <a:rPr lang="es-CO" sz="1200" dirty="0" smtClean="0">
                <a:hlinkClick r:id="rId10" action="ppaction://hlinkfile"/>
              </a:rPr>
              <a:t>11.3 MANUAL DE POLITICAS DE NIIF</a:t>
            </a:r>
            <a:endParaRPr lang="es-CO" sz="1200" dirty="0"/>
          </a:p>
        </p:txBody>
      </p:sp>
    </p:spTree>
    <p:extLst>
      <p:ext uri="{BB962C8B-B14F-4D97-AF65-F5344CB8AC3E}">
        <p14:creationId xmlns:p14="http://schemas.microsoft.com/office/powerpoint/2010/main" xmlns="" val="3823734564"/>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Content Placeholder 13"/>
          <p:cNvSpPr txBox="1">
            <a:spLocks/>
          </p:cNvSpPr>
          <p:nvPr/>
        </p:nvSpPr>
        <p:spPr bwMode="auto">
          <a:xfrm>
            <a:off x="732521" y="1895907"/>
            <a:ext cx="7770813" cy="539274"/>
          </a:xfrm>
          <a:prstGeom prst="rect">
            <a:avLst/>
          </a:prstGeom>
          <a:noFill/>
          <a:ln w="9525">
            <a:noFill/>
            <a:miter lim="800000"/>
            <a:headEnd/>
            <a:tailEnd/>
          </a:ln>
        </p:spPr>
        <p:txBody>
          <a:bodyPr/>
          <a:lstStyle/>
          <a:p>
            <a:r>
              <a:rPr lang="es-CO" sz="3600" b="1" dirty="0" smtClean="0">
                <a:solidFill>
                  <a:schemeClr val="bg1"/>
                </a:solidFill>
              </a:rPr>
              <a:t>13.	Proposiciones y varios</a:t>
            </a:r>
            <a:endParaRPr lang="es-CO" sz="3200" b="1" dirty="0" smtClean="0">
              <a:solidFill>
                <a:schemeClr val="bg1"/>
              </a:solidFill>
            </a:endParaRPr>
          </a:p>
          <a:p>
            <a:r>
              <a:rPr lang="es-CO" sz="3200" b="1" dirty="0" smtClean="0">
                <a:solidFill>
                  <a:schemeClr val="bg1"/>
                </a:solidFill>
              </a:rPr>
              <a:t>	</a:t>
            </a:r>
            <a:endParaRPr lang="es-ES_tradnl" sz="3600" b="1" dirty="0">
              <a:solidFill>
                <a:schemeClr val="bg1"/>
              </a:solidFill>
              <a:latin typeface="+mj-lt"/>
            </a:endParaRPr>
          </a:p>
          <a:p>
            <a:pPr>
              <a:spcBef>
                <a:spcPts val="600"/>
              </a:spcBef>
              <a:spcAft>
                <a:spcPts val="1200"/>
              </a:spcAft>
              <a:buFont typeface="Arial" pitchFamily="34" charset="0"/>
              <a:buChar char="​"/>
            </a:pPr>
            <a:endParaRPr lang="es-ES_tradnl" sz="3600" b="1" dirty="0">
              <a:solidFill>
                <a:schemeClr val="bg1"/>
              </a:solidFill>
              <a:latin typeface="+mj-lt"/>
            </a:endParaRPr>
          </a:p>
          <a:p>
            <a:pPr>
              <a:spcBef>
                <a:spcPts val="600"/>
              </a:spcBef>
              <a:spcAft>
                <a:spcPts val="1200"/>
              </a:spcAft>
              <a:buFont typeface="Arial" pitchFamily="34" charset="0"/>
              <a:buChar char="​"/>
            </a:pPr>
            <a:endParaRPr lang="es-ES_tradnl" sz="3600" b="1" dirty="0">
              <a:solidFill>
                <a:schemeClr val="bg1"/>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3" cstate="print"/>
          <a:srcRect/>
          <a:stretch>
            <a:fillRect/>
          </a:stretch>
        </p:blipFill>
        <p:spPr bwMode="auto">
          <a:xfrm>
            <a:off x="316090" y="143990"/>
            <a:ext cx="8871764" cy="4999510"/>
          </a:xfrm>
          <a:prstGeom prst="rect">
            <a:avLst/>
          </a:prstGeom>
          <a:noFill/>
          <a:ln w="9525">
            <a:noFill/>
            <a:miter lim="800000"/>
            <a:headEnd/>
            <a:tailEnd/>
          </a:ln>
        </p:spPr>
      </p:pic>
    </p:spTree>
    <p:extLst>
      <p:ext uri="{BB962C8B-B14F-4D97-AF65-F5344CB8AC3E}">
        <p14:creationId xmlns:p14="http://schemas.microsoft.com/office/powerpoint/2010/main" xmlns="" val="35528697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Content Placeholder 13"/>
          <p:cNvSpPr txBox="1">
            <a:spLocks/>
          </p:cNvSpPr>
          <p:nvPr/>
        </p:nvSpPr>
        <p:spPr bwMode="auto">
          <a:xfrm>
            <a:off x="732521" y="1895907"/>
            <a:ext cx="7770813" cy="539274"/>
          </a:xfrm>
          <a:prstGeom prst="rect">
            <a:avLst/>
          </a:prstGeom>
          <a:noFill/>
          <a:ln w="9525">
            <a:noFill/>
            <a:miter lim="800000"/>
            <a:headEnd/>
            <a:tailEnd/>
          </a:ln>
        </p:spPr>
        <p:txBody>
          <a:bodyPr/>
          <a:lstStyle/>
          <a:p>
            <a:r>
              <a:rPr lang="es-CO" sz="3600" b="1" dirty="0" smtClean="0">
                <a:solidFill>
                  <a:schemeClr val="bg1"/>
                </a:solidFill>
              </a:rPr>
              <a:t>13.	Proposiciones y varios</a:t>
            </a:r>
            <a:endParaRPr lang="es-CO" sz="3200" b="1" dirty="0" smtClean="0">
              <a:solidFill>
                <a:schemeClr val="bg1"/>
              </a:solidFill>
            </a:endParaRPr>
          </a:p>
          <a:p>
            <a:r>
              <a:rPr lang="es-CO" sz="3200" b="1" dirty="0" smtClean="0">
                <a:solidFill>
                  <a:schemeClr val="bg1"/>
                </a:solidFill>
              </a:rPr>
              <a:t>	</a:t>
            </a:r>
            <a:endParaRPr lang="es-ES_tradnl" sz="3600" b="1" dirty="0">
              <a:solidFill>
                <a:schemeClr val="bg1"/>
              </a:solidFill>
              <a:latin typeface="+mj-lt"/>
            </a:endParaRPr>
          </a:p>
          <a:p>
            <a:pPr>
              <a:spcBef>
                <a:spcPts val="600"/>
              </a:spcBef>
              <a:spcAft>
                <a:spcPts val="1200"/>
              </a:spcAft>
              <a:buFont typeface="Arial" pitchFamily="34" charset="0"/>
              <a:buChar char="​"/>
            </a:pPr>
            <a:endParaRPr lang="es-ES_tradnl" sz="3600" b="1" dirty="0">
              <a:solidFill>
                <a:schemeClr val="bg1"/>
              </a:solidFill>
              <a:latin typeface="+mj-lt"/>
            </a:endParaRPr>
          </a:p>
          <a:p>
            <a:pPr>
              <a:spcBef>
                <a:spcPts val="600"/>
              </a:spcBef>
              <a:spcAft>
                <a:spcPts val="1200"/>
              </a:spcAft>
              <a:buFont typeface="Arial" pitchFamily="34" charset="0"/>
              <a:buChar char="​"/>
            </a:pPr>
            <a:endParaRPr lang="es-ES_tradnl" sz="3600" b="1" dirty="0">
              <a:solidFill>
                <a:schemeClr val="bg1"/>
              </a:solidFill>
              <a:latin typeface="+mj-lt"/>
            </a:endParaRPr>
          </a:p>
        </p:txBody>
      </p:sp>
    </p:spTree>
  </p:cSld>
  <p:clrMapOvr>
    <a:masterClrMapping/>
  </p:clrMapOvr>
  <p:transition spd="slow">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2093208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EY_widescreen_ presentation_AR">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 xmlns:thm15="http://schemas.microsoft.com/office/thememl/2012/main" name="EY_widescreen_ presentation_AR.potx" id="{3E569ED6-8335-4E34-934C-A1CD62AC11CA}" vid="{A67DAA14-3D5B-4754-9143-218652D0F913}"/>
    </a:ext>
  </a:ext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3532</TotalTime>
  <Words>6258</Words>
  <Application>Microsoft Office PowerPoint</Application>
  <PresentationFormat>Presentación en pantalla (16:9)</PresentationFormat>
  <Paragraphs>909</Paragraphs>
  <Slides>96</Slides>
  <Notes>17</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96</vt:i4>
      </vt:variant>
    </vt:vector>
  </HeadingPairs>
  <TitlesOfParts>
    <vt:vector size="99" baseType="lpstr">
      <vt:lpstr>blank</vt:lpstr>
      <vt:lpstr>EY_widescreen_ presentation_AR</vt:lpstr>
      <vt:lpstr>think-cell Slide</vt:lpstr>
      <vt:lpstr>Diapositiva 1</vt:lpstr>
      <vt:lpstr>COMITÉ DE AUDITORÍA Sesión Ordinaria Trimestral Noviembre 8 de 2017</vt:lpstr>
      <vt:lpstr>Diapositiva 3</vt:lpstr>
      <vt:lpstr>Diapositiva 4</vt:lpstr>
      <vt:lpstr>3. Aprobación Acta 74</vt:lpstr>
      <vt:lpstr>4.  Informe de la Revisoría Fiscal  </vt:lpstr>
      <vt:lpstr>5. Informe niveles  de exposición al riesgos </vt:lpstr>
      <vt:lpstr>Diapositiva 8</vt:lpstr>
      <vt:lpstr>Diapositiva 9</vt:lpstr>
      <vt:lpstr>Diapositiva 10</vt:lpstr>
      <vt:lpstr>Diapositiva 11</vt:lpstr>
      <vt:lpstr>Diapositiva 12</vt:lpstr>
      <vt:lpstr>Diapositiva 13</vt:lpstr>
      <vt:lpstr>Diapositiva 14</vt:lpstr>
      <vt:lpstr>6. Informe de E&amp;Y S.A.S   Auditoría del Gestor del  Mercado  del Gas  </vt:lpstr>
      <vt:lpstr>Diapositiva 16</vt:lpstr>
      <vt:lpstr>Diapositiva 17</vt:lpstr>
      <vt:lpstr>Diapositiva 18</vt:lpstr>
      <vt:lpstr>Diapositiva 19</vt:lpstr>
      <vt:lpstr>Diapositiva 20</vt:lpstr>
      <vt:lpstr>Diapositiva 21</vt:lpstr>
      <vt:lpstr>7. Informe trimestral de gestión  de la Auditoría Interna</vt:lpstr>
      <vt:lpstr>7.1. Auditorías realizadas al corte  del 31 de octubre de 2017</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7.2. Resultados planes de acción de auditorías anteriores – indicador de cumplimiento </vt:lpstr>
      <vt:lpstr>7.2 Ejecución planes de acción de auditorías  anteriores</vt:lpstr>
      <vt:lpstr>7.2 Ejecución planes de acción de auditorías  anteriores</vt:lpstr>
      <vt:lpstr>Diapositiva 47</vt:lpstr>
      <vt:lpstr>7.3. Otras actividades</vt:lpstr>
      <vt:lpstr>a)  Informe Trimestral Monitoreo reportes a la Contraloría </vt:lpstr>
      <vt:lpstr>b) Instrucciones Superfinanciera</vt:lpstr>
      <vt:lpstr>b) Oficios Contraloría</vt:lpstr>
      <vt:lpstr>Diapositiva 52</vt:lpstr>
      <vt:lpstr>Diapositiva 53</vt:lpstr>
      <vt:lpstr>Diapositiva 54</vt:lpstr>
      <vt:lpstr>Diapositiva 55</vt:lpstr>
      <vt:lpstr>8. Informe de Procesos y Contratos </vt:lpstr>
      <vt:lpstr>Diapositiva 57</vt:lpstr>
      <vt:lpstr>Diapositiva 58</vt:lpstr>
      <vt:lpstr>Diapositiva 59</vt:lpstr>
      <vt:lpstr>Diapositiva 60</vt:lpstr>
      <vt:lpstr>Diapositiva 61</vt:lpstr>
      <vt:lpstr>Diapositiva 62</vt:lpstr>
      <vt:lpstr>Antecedentes judiciales</vt:lpstr>
      <vt:lpstr>Diapositiva 64</vt:lpstr>
      <vt:lpstr>Diapositiva 65</vt:lpstr>
      <vt:lpstr>La Bolsa presentó el 30 de octubre el recurso de apelación frente al Juzgado, el cual fue concedido el pasado 2 de noviembre, notificado a través de auto del 7 de noviembre de 2017     Esperar el pronunciamiento frente al recurso presentado y que sea de conocimiento del Juez Civil del Circuito de Cali                        La probabilidad de que prospere la apelación es alta   </vt:lpstr>
      <vt:lpstr>Diapositiva 67</vt:lpstr>
      <vt:lpstr>Diapositiva 68</vt:lpstr>
      <vt:lpstr>Diapositiva 69</vt:lpstr>
      <vt:lpstr>Diapositiva 70</vt:lpstr>
      <vt:lpstr>Diapositiva 71</vt:lpstr>
      <vt:lpstr>9.  Informe Avance Planes de Acción  de Auditoría Interna para la   Superfinanciera </vt:lpstr>
      <vt:lpstr>Diapositiva 73</vt:lpstr>
      <vt:lpstr>Diapositiva 74</vt:lpstr>
      <vt:lpstr>Diapositiva 75</vt:lpstr>
      <vt:lpstr>10.  Modificación Plan Anual de  Auditoría 2017</vt:lpstr>
      <vt:lpstr>Diapositiva 77</vt:lpstr>
      <vt:lpstr>Diapositiva 78</vt:lpstr>
      <vt:lpstr>Diapositiva 79</vt:lpstr>
      <vt:lpstr>Diapositiva 80</vt:lpstr>
      <vt:lpstr>Diapositiva 81</vt:lpstr>
      <vt:lpstr>Diapositiva 82</vt:lpstr>
      <vt:lpstr>Diapositiva 83</vt:lpstr>
      <vt:lpstr>Diapositiva 84</vt:lpstr>
      <vt:lpstr>Diapositiva 85</vt:lpstr>
      <vt:lpstr>Diapositiva 86</vt:lpstr>
      <vt:lpstr>Diapositiva 87</vt:lpstr>
      <vt:lpstr>Diapositiva 88</vt:lpstr>
      <vt:lpstr>Diapositiva 89</vt:lpstr>
      <vt:lpstr>Diapositiva 90</vt:lpstr>
      <vt:lpstr>Diapositiva 91</vt:lpstr>
      <vt:lpstr>Diapositiva 92</vt:lpstr>
      <vt:lpstr>Diapositiva 93</vt:lpstr>
      <vt:lpstr>Diapositiva 94</vt:lpstr>
      <vt:lpstr>Diapositiva 95</vt:lpstr>
      <vt:lpstr>Diapositiva 96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yquiceno</dc:creator>
  <cp:lastModifiedBy>jromero</cp:lastModifiedBy>
  <cp:revision>724</cp:revision>
  <dcterms:created xsi:type="dcterms:W3CDTF">2017-07-05T20:24:04Z</dcterms:created>
  <dcterms:modified xsi:type="dcterms:W3CDTF">2017-11-07T23:04:35Z</dcterms:modified>
</cp:coreProperties>
</file>