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charts/chart4.xml" ContentType="application/vnd.openxmlformats-officedocument.drawingml.chart+xml"/>
  <Override PartName="/ppt/notesSlides/notesSlide11.xml" ContentType="application/vnd.openxmlformats-officedocument.presentationml.notesSlide+xml"/>
  <Override PartName="/ppt/charts/chart5.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6.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handoutMasterIdLst>
    <p:handoutMasterId r:id="rId111"/>
  </p:handoutMasterIdLst>
  <p:sldIdLst>
    <p:sldId id="1509" r:id="rId2"/>
    <p:sldId id="1878" r:id="rId3"/>
    <p:sldId id="1559" r:id="rId4"/>
    <p:sldId id="1879" r:id="rId5"/>
    <p:sldId id="1735" r:id="rId6"/>
    <p:sldId id="1753" r:id="rId7"/>
    <p:sldId id="1752" r:id="rId8"/>
    <p:sldId id="1726" r:id="rId9"/>
    <p:sldId id="1774" r:id="rId10"/>
    <p:sldId id="1775" r:id="rId11"/>
    <p:sldId id="1776" r:id="rId12"/>
    <p:sldId id="1777" r:id="rId13"/>
    <p:sldId id="1778" r:id="rId14"/>
    <p:sldId id="1779" r:id="rId15"/>
    <p:sldId id="1780" r:id="rId16"/>
    <p:sldId id="1781" r:id="rId17"/>
    <p:sldId id="1736" r:id="rId18"/>
    <p:sldId id="1782" r:id="rId19"/>
    <p:sldId id="1783" r:id="rId20"/>
    <p:sldId id="1784" r:id="rId21"/>
    <p:sldId id="1785" r:id="rId22"/>
    <p:sldId id="1786" r:id="rId23"/>
    <p:sldId id="1787" r:id="rId24"/>
    <p:sldId id="1562" r:id="rId25"/>
    <p:sldId id="1755" r:id="rId26"/>
    <p:sldId id="1873" r:id="rId27"/>
    <p:sldId id="1870" r:id="rId28"/>
    <p:sldId id="1871" r:id="rId29"/>
    <p:sldId id="1872" r:id="rId30"/>
    <p:sldId id="1788" r:id="rId31"/>
    <p:sldId id="1789" r:id="rId32"/>
    <p:sldId id="1790" r:id="rId33"/>
    <p:sldId id="1791" r:id="rId34"/>
    <p:sldId id="1861" r:id="rId35"/>
    <p:sldId id="1862" r:id="rId36"/>
    <p:sldId id="1863" r:id="rId37"/>
    <p:sldId id="1864" r:id="rId38"/>
    <p:sldId id="1865" r:id="rId39"/>
    <p:sldId id="1866" r:id="rId40"/>
    <p:sldId id="1867" r:id="rId41"/>
    <p:sldId id="1868" r:id="rId42"/>
    <p:sldId id="1756" r:id="rId43"/>
    <p:sldId id="1792" r:id="rId44"/>
    <p:sldId id="1793" r:id="rId45"/>
    <p:sldId id="1794" r:id="rId46"/>
    <p:sldId id="1795" r:id="rId47"/>
    <p:sldId id="1796" r:id="rId48"/>
    <p:sldId id="1797" r:id="rId49"/>
    <p:sldId id="1798" r:id="rId50"/>
    <p:sldId id="1799" r:id="rId51"/>
    <p:sldId id="1800" r:id="rId52"/>
    <p:sldId id="1801" r:id="rId53"/>
    <p:sldId id="1802" r:id="rId54"/>
    <p:sldId id="1803" r:id="rId55"/>
    <p:sldId id="1804" r:id="rId56"/>
    <p:sldId id="1805" r:id="rId57"/>
    <p:sldId id="1806" r:id="rId58"/>
    <p:sldId id="1807" r:id="rId59"/>
    <p:sldId id="1808" r:id="rId60"/>
    <p:sldId id="1809" r:id="rId61"/>
    <p:sldId id="1810" r:id="rId62"/>
    <p:sldId id="1811" r:id="rId63"/>
    <p:sldId id="1812" r:id="rId64"/>
    <p:sldId id="1813" r:id="rId65"/>
    <p:sldId id="1814" r:id="rId66"/>
    <p:sldId id="1757" r:id="rId67"/>
    <p:sldId id="1773" r:id="rId68"/>
    <p:sldId id="1758" r:id="rId69"/>
    <p:sldId id="1754" r:id="rId70"/>
    <p:sldId id="1816" r:id="rId71"/>
    <p:sldId id="1817" r:id="rId72"/>
    <p:sldId id="1818" r:id="rId73"/>
    <p:sldId id="1827" r:id="rId74"/>
    <p:sldId id="1828" r:id="rId75"/>
    <p:sldId id="1829" r:id="rId76"/>
    <p:sldId id="1830" r:id="rId77"/>
    <p:sldId id="1831" r:id="rId78"/>
    <p:sldId id="1832" r:id="rId79"/>
    <p:sldId id="1833" r:id="rId80"/>
    <p:sldId id="1834" r:id="rId81"/>
    <p:sldId id="1835" r:id="rId82"/>
    <p:sldId id="1836" r:id="rId83"/>
    <p:sldId id="1837" r:id="rId84"/>
    <p:sldId id="1838" r:id="rId85"/>
    <p:sldId id="1839" r:id="rId86"/>
    <p:sldId id="1840" r:id="rId87"/>
    <p:sldId id="1841" r:id="rId88"/>
    <p:sldId id="1842" r:id="rId89"/>
    <p:sldId id="1843" r:id="rId90"/>
    <p:sldId id="1844" r:id="rId91"/>
    <p:sldId id="1845" r:id="rId92"/>
    <p:sldId id="1846" r:id="rId93"/>
    <p:sldId id="1847" r:id="rId94"/>
    <p:sldId id="1848" r:id="rId95"/>
    <p:sldId id="1849" r:id="rId96"/>
    <p:sldId id="1850" r:id="rId97"/>
    <p:sldId id="1851" r:id="rId98"/>
    <p:sldId id="1852" r:id="rId99"/>
    <p:sldId id="1853" r:id="rId100"/>
    <p:sldId id="1854" r:id="rId101"/>
    <p:sldId id="1855" r:id="rId102"/>
    <p:sldId id="1856" r:id="rId103"/>
    <p:sldId id="1857" r:id="rId104"/>
    <p:sldId id="1858" r:id="rId105"/>
    <p:sldId id="1859" r:id="rId106"/>
    <p:sldId id="1860" r:id="rId107"/>
    <p:sldId id="1815" r:id="rId108"/>
    <p:sldId id="364" r:id="rId109"/>
  </p:sldIdLst>
  <p:sldSz cx="9144000" cy="5143500" type="screen16x9"/>
  <p:notesSz cx="9296400" cy="7010400"/>
  <p:defaultText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1509"/>
            <p14:sldId id="1878"/>
            <p14:sldId id="1559"/>
            <p14:sldId id="1879"/>
            <p14:sldId id="1735"/>
            <p14:sldId id="1753"/>
            <p14:sldId id="1752"/>
            <p14:sldId id="1726"/>
            <p14:sldId id="1774"/>
            <p14:sldId id="1775"/>
            <p14:sldId id="1776"/>
            <p14:sldId id="1777"/>
            <p14:sldId id="1778"/>
            <p14:sldId id="1779"/>
            <p14:sldId id="1780"/>
            <p14:sldId id="1781"/>
            <p14:sldId id="1736"/>
            <p14:sldId id="1782"/>
            <p14:sldId id="1783"/>
            <p14:sldId id="1784"/>
            <p14:sldId id="1785"/>
            <p14:sldId id="1786"/>
            <p14:sldId id="1787"/>
            <p14:sldId id="1562"/>
            <p14:sldId id="1755"/>
            <p14:sldId id="1873"/>
            <p14:sldId id="1870"/>
            <p14:sldId id="1871"/>
            <p14:sldId id="1872"/>
            <p14:sldId id="1788"/>
            <p14:sldId id="1789"/>
            <p14:sldId id="1790"/>
            <p14:sldId id="1791"/>
            <p14:sldId id="1861"/>
            <p14:sldId id="1862"/>
            <p14:sldId id="1863"/>
            <p14:sldId id="1864"/>
            <p14:sldId id="1865"/>
            <p14:sldId id="1866"/>
            <p14:sldId id="1867"/>
            <p14:sldId id="1868"/>
            <p14:sldId id="1756"/>
            <p14:sldId id="1792"/>
            <p14:sldId id="1793"/>
            <p14:sldId id="1794"/>
            <p14:sldId id="1795"/>
            <p14:sldId id="1796"/>
            <p14:sldId id="1797"/>
            <p14:sldId id="1798"/>
            <p14:sldId id="1799"/>
            <p14:sldId id="1800"/>
            <p14:sldId id="1801"/>
            <p14:sldId id="1802"/>
            <p14:sldId id="1803"/>
            <p14:sldId id="1804"/>
            <p14:sldId id="1805"/>
            <p14:sldId id="1806"/>
            <p14:sldId id="1807"/>
            <p14:sldId id="1808"/>
            <p14:sldId id="1809"/>
            <p14:sldId id="1810"/>
            <p14:sldId id="1811"/>
            <p14:sldId id="1812"/>
            <p14:sldId id="1813"/>
            <p14:sldId id="1814"/>
            <p14:sldId id="1757"/>
            <p14:sldId id="1773"/>
            <p14:sldId id="1758"/>
            <p14:sldId id="1754"/>
            <p14:sldId id="1816"/>
            <p14:sldId id="1817"/>
            <p14:sldId id="1818"/>
            <p14:sldId id="1827"/>
            <p14:sldId id="1828"/>
            <p14:sldId id="1829"/>
            <p14:sldId id="1830"/>
            <p14:sldId id="1831"/>
            <p14:sldId id="1832"/>
            <p14:sldId id="1833"/>
            <p14:sldId id="1834"/>
            <p14:sldId id="1835"/>
            <p14:sldId id="1836"/>
            <p14:sldId id="1837"/>
            <p14:sldId id="1838"/>
            <p14:sldId id="1839"/>
            <p14:sldId id="1840"/>
            <p14:sldId id="1841"/>
            <p14:sldId id="1842"/>
            <p14:sldId id="1843"/>
            <p14:sldId id="1844"/>
            <p14:sldId id="1845"/>
            <p14:sldId id="1846"/>
            <p14:sldId id="1847"/>
            <p14:sldId id="1848"/>
            <p14:sldId id="1849"/>
            <p14:sldId id="1850"/>
            <p14:sldId id="1851"/>
            <p14:sldId id="1852"/>
            <p14:sldId id="1853"/>
            <p14:sldId id="1854"/>
            <p14:sldId id="1855"/>
            <p14:sldId id="1856"/>
            <p14:sldId id="1857"/>
            <p14:sldId id="1858"/>
            <p14:sldId id="1859"/>
            <p14:sldId id="1860"/>
            <p14:sldId id="1815"/>
            <p14:sldId id="364"/>
          </p14:sldIdLst>
        </p14:section>
      </p14:sectionLst>
    </p:ext>
    <p:ext uri="{EFAFB233-063F-42B5-8137-9DF3F51BA10A}">
      <p15:sldGuideLst xmlns:p15="http://schemas.microsoft.com/office/powerpoint/2012/main">
        <p15:guide id="1" orient="horz" pos="2704" userDrawn="1">
          <p15:clr>
            <a:srgbClr val="A4A3A4"/>
          </p15:clr>
        </p15:guide>
        <p15:guide id="2" orient="horz" pos="3339" userDrawn="1">
          <p15:clr>
            <a:srgbClr val="A4A3A4"/>
          </p15:clr>
        </p15:guide>
        <p15:guide id="3" pos="408" userDrawn="1">
          <p15:clr>
            <a:srgbClr val="A4A3A4"/>
          </p15:clr>
        </p15:guide>
        <p15:guide id="4" orient="horz" pos="2028">
          <p15:clr>
            <a:srgbClr val="A4A3A4"/>
          </p15:clr>
        </p15:guide>
        <p15:guide id="5" orient="horz" pos="25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guide id="5" orient="horz" pos="2697">
          <p15:clr>
            <a:srgbClr val="A4A3A4"/>
          </p15:clr>
        </p15:guide>
        <p15:guide id="6" orient="horz" pos="2928">
          <p15:clr>
            <a:srgbClr val="A4A3A4"/>
          </p15:clr>
        </p15:guide>
        <p15:guide id="7" pos="2228">
          <p15:clr>
            <a:srgbClr val="A4A3A4"/>
          </p15:clr>
        </p15:guide>
        <p15:guide id="8" pos="2208">
          <p15:clr>
            <a:srgbClr val="A4A3A4"/>
          </p15:clr>
        </p15:guide>
        <p15:guide id="9" orient="horz" pos="2857">
          <p15:clr>
            <a:srgbClr val="A4A3A4"/>
          </p15:clr>
        </p15:guide>
        <p15:guide id="10" orient="horz" pos="3102">
          <p15:clr>
            <a:srgbClr val="A4A3A4"/>
          </p15:clr>
        </p15:guide>
        <p15:guide id="11" orient="horz" pos="2676">
          <p15:clr>
            <a:srgbClr val="A4A3A4"/>
          </p15:clr>
        </p15:guide>
        <p15:guide id="12" orient="horz" pos="2905">
          <p15:clr>
            <a:srgbClr val="A4A3A4"/>
          </p15:clr>
        </p15:guide>
        <p15:guide id="13" orient="horz" pos="2903">
          <p15:clr>
            <a:srgbClr val="A4A3A4"/>
          </p15:clr>
        </p15:guide>
        <p15:guide id="14" orient="horz" pos="3152">
          <p15:clr>
            <a:srgbClr val="A4A3A4"/>
          </p15:clr>
        </p15:guide>
        <p15:guide id="15" orient="horz" pos="2718">
          <p15:clr>
            <a:srgbClr val="A4A3A4"/>
          </p15:clr>
        </p15:guide>
        <p15:guide id="16" orient="horz" pos="2951">
          <p15:clr>
            <a:srgbClr val="A4A3A4"/>
          </p15:clr>
        </p15:guide>
        <p15:guide id="17" orient="horz" pos="2172">
          <p15:clr>
            <a:srgbClr val="A4A3A4"/>
          </p15:clr>
        </p15:guide>
        <p15:guide id="18" orient="horz" pos="2358">
          <p15:clr>
            <a:srgbClr val="A4A3A4"/>
          </p15:clr>
        </p15:guide>
        <p15:guide id="19" orient="horz" pos="2034">
          <p15:clr>
            <a:srgbClr val="A4A3A4"/>
          </p15:clr>
        </p15:guide>
        <p15:guide id="20" orient="horz" pos="2208">
          <p15:clr>
            <a:srgbClr val="A4A3A4"/>
          </p15:clr>
        </p15:guide>
        <p15:guide id="21" orient="horz" pos="2154">
          <p15:clr>
            <a:srgbClr val="A4A3A4"/>
          </p15:clr>
        </p15:guide>
        <p15:guide id="22" orient="horz" pos="2339">
          <p15:clr>
            <a:srgbClr val="A4A3A4"/>
          </p15:clr>
        </p15:guide>
        <p15:guide id="23" orient="horz" pos="2018">
          <p15:clr>
            <a:srgbClr val="A4A3A4"/>
          </p15:clr>
        </p15:guide>
        <p15:guide id="24" orient="horz" pos="2191">
          <p15:clr>
            <a:srgbClr val="A4A3A4"/>
          </p15:clr>
        </p15:guide>
        <p15:guide id="25" orient="horz" pos="2189">
          <p15:clr>
            <a:srgbClr val="A4A3A4"/>
          </p15:clr>
        </p15:guide>
        <p15:guide id="26" orient="horz" pos="2377">
          <p15:clr>
            <a:srgbClr val="A4A3A4"/>
          </p15:clr>
        </p15:guide>
        <p15:guide id="27" orient="horz" pos="2050">
          <p15:clr>
            <a:srgbClr val="A4A3A4"/>
          </p15:clr>
        </p15:guide>
        <p15:guide id="28" orient="horz" pos="2225">
          <p15:clr>
            <a:srgbClr val="A4A3A4"/>
          </p15:clr>
        </p15:guide>
        <p15:guide id="29" pos="2864">
          <p15:clr>
            <a:srgbClr val="A4A3A4"/>
          </p15:clr>
        </p15:guide>
        <p15:guide id="30" pos="2839">
          <p15:clr>
            <a:srgbClr val="A4A3A4"/>
          </p15:clr>
        </p15:guide>
        <p15:guide id="31" pos="2955">
          <p15:clr>
            <a:srgbClr val="A4A3A4"/>
          </p15:clr>
        </p15:guide>
        <p15:guide id="3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Gonzalo de Francisco" initials="GdF [4]" lastIdx="1" clrIdx="6">
    <p:extLst/>
  </p:cmAuthor>
  <p:cmAuthor id="1" name="Gonzalo de Francisco" initials="GdF" lastIdx="8" clrIdx="0">
    <p:extLst/>
  </p:cmAuthor>
  <p:cmAuthor id="8" name="Gonzalo de Francisco" initials="GdF [5]" lastIdx="1" clrIdx="7">
    <p:extLst/>
  </p:cmAuthor>
  <p:cmAuthor id="2" name="Gonzalo de Francisco" initials="GdF [2]" lastIdx="1" clrIdx="1">
    <p:extLst/>
  </p:cmAuthor>
  <p:cmAuthor id="9" name="Gonzalo de Francisco" initials="GdF [6]" lastIdx="1" clrIdx="8">
    <p:extLst/>
  </p:cmAuthor>
  <p:cmAuthor id="3" name="Gonzalo de Francisco" initials="GdF [2] [2]" lastIdx="1" clrIdx="2">
    <p:extLst/>
  </p:cmAuthor>
  <p:cmAuthor id="10" name="Gonzalo de Francisco" initials="GdF [7]" lastIdx="1" clrIdx="9">
    <p:extLst/>
  </p:cmAuthor>
  <p:cmAuthor id="4" name="Gonzalo de Francisco" initials="GdF [2] [2] [2]" lastIdx="1" clrIdx="3">
    <p:extLst/>
  </p:cmAuthor>
  <p:cmAuthor id="11" name="Gonzalo de Francisco" initials="GdF [8]" lastIdx="1" clrIdx="10">
    <p:extLst/>
  </p:cmAuthor>
  <p:cmAuthor id="5" name="Gonzalo de Francisco" initials="GdF [2] [2] [3]" lastIdx="1" clrIdx="4">
    <p:extLst/>
  </p:cmAuthor>
  <p:cmAuthor id="12" name="Gonzalo de Francisco" initials="GdF [9]" lastIdx="1" clrIdx="11">
    <p:extLst/>
  </p:cmAuthor>
  <p:cmAuthor id="6" name="Gonzalo de Francisco" initials="GdF [3]"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784"/>
    <a:srgbClr val="F0C649"/>
    <a:srgbClr val="0070C0"/>
    <a:srgbClr val="897C58"/>
    <a:srgbClr val="00B0F0"/>
    <a:srgbClr val="3788FF"/>
    <a:srgbClr val="6699FF"/>
    <a:srgbClr val="0081E2"/>
    <a:srgbClr val="537CFF"/>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3" autoAdjust="0"/>
    <p:restoredTop sz="87545" autoAdjust="0"/>
  </p:normalViewPr>
  <p:slideViewPr>
    <p:cSldViewPr snapToGrid="0" snapToObjects="1">
      <p:cViewPr varScale="1">
        <p:scale>
          <a:sx n="98" d="100"/>
          <a:sy n="98" d="100"/>
        </p:scale>
        <p:origin x="894" y="84"/>
      </p:cViewPr>
      <p:guideLst>
        <p:guide orient="horz" pos="2704"/>
        <p:guide orient="horz" pos="3339"/>
        <p:guide pos="408"/>
        <p:guide orient="horz" pos="2028"/>
        <p:guide orient="horz" pos="2504"/>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pos="2160"/>
        <p:guide orient="horz" pos="3127"/>
        <p:guide pos="2141"/>
        <p:guide orient="horz" pos="2697"/>
        <p:guide orient="horz" pos="2928"/>
        <p:guide pos="2228"/>
        <p:guide pos="2208"/>
        <p:guide orient="horz" pos="2857"/>
        <p:guide orient="horz" pos="3102"/>
        <p:guide orient="horz" pos="2676"/>
        <p:guide orient="horz" pos="2905"/>
        <p:guide orient="horz" pos="2903"/>
        <p:guide orient="horz" pos="3152"/>
        <p:guide orient="horz" pos="2718"/>
        <p:guide orient="horz" pos="2951"/>
        <p:guide orient="horz" pos="2172"/>
        <p:guide orient="horz" pos="2358"/>
        <p:guide orient="horz" pos="2034"/>
        <p:guide orient="horz" pos="2208"/>
        <p:guide orient="horz" pos="2154"/>
        <p:guide orient="horz" pos="2339"/>
        <p:guide orient="horz" pos="2018"/>
        <p:guide orient="horz" pos="2191"/>
        <p:guide orient="horz" pos="2189"/>
        <p:guide orient="horz" pos="2377"/>
        <p:guide orient="horz" pos="2050"/>
        <p:guide orient="horz" pos="2225"/>
        <p:guide pos="2864"/>
        <p:guide pos="2839"/>
        <p:guide pos="2955"/>
        <p:guide pos="292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5/10/relationships/revisionInfo" Target="revisionInfo.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7\ESTADOS%20FINANCIEROS\diciembre\PARA%20JUNTA\PRESENTACION%20ESTADOS%20FINANCIEROS%20DICIEMBR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7\ESTADOS%20FINANCIEROS\diciembre\PARA%20JUNTA\PRESENTACION%20ESTADOS%20FINANCIEROS%20DICIEMBR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7\ESTADOS%20FINANCIEROS\diciembre\PARA%20JUNTA\PRESENTACION%20ESTADOS%20FINANCIEROS%20DICIEMBR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ileserver\gestion%20contable%20y%20de%20costos\ESTADOS%20FINANCIEROS\2017\ESTADOS%20FINANCIEROS\diciembre\PARA%20JUNTA\PRESENTACION%20ESTADOS%20FINANCIEROS%20DICIEMBR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bk_crc\Usuarios\Olineros\Documents\Inversiones-Tesoreria\Portafolio%20BMC\Historico%20Valoracion\2017\Diciembre\31-12-2017%20.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merlano\Downloads\maria.merlanoInformeExcel17-01-2018%2002-46-15%20p.m..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57997156751059E-2"/>
          <c:y val="3.2286080091722992E-2"/>
          <c:w val="0.96777005212624378"/>
          <c:h val="0.86366440017961565"/>
        </c:manualLayout>
      </c:layout>
      <c:barChart>
        <c:barDir val="col"/>
        <c:grouping val="clustered"/>
        <c:varyColors val="0"/>
        <c:ser>
          <c:idx val="0"/>
          <c:order val="0"/>
          <c:tx>
            <c:strRef>
              <c:f>'Estado situacion financier'!$O$44</c:f>
              <c:strCache>
                <c:ptCount val="1"/>
                <c:pt idx="0">
                  <c:v>2016</c:v>
                </c:pt>
              </c:strCache>
            </c:strRef>
          </c:tx>
          <c:spPr>
            <a:solidFill>
              <a:srgbClr val="0070C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'Estado situacion financier'!$N$45:$N$47</c:f>
              <c:strCache>
                <c:ptCount val="3"/>
                <c:pt idx="0">
                  <c:v>ACTIVO</c:v>
                </c:pt>
                <c:pt idx="1">
                  <c:v>PASIVO</c:v>
                </c:pt>
                <c:pt idx="2">
                  <c:v>PATRIMONIO</c:v>
                </c:pt>
              </c:strCache>
            </c:strRef>
          </c:cat>
          <c:val>
            <c:numRef>
              <c:f>'Estado situacion financier'!$O$45:$O$47</c:f>
              <c:numCache>
                <c:formatCode>_ * #,##0_ ;_ * \-#,##0_ ;_ * "-"??_ ;_ @_ </c:formatCode>
                <c:ptCount val="3"/>
                <c:pt idx="0">
                  <c:v>75803.425571319807</c:v>
                </c:pt>
                <c:pt idx="1">
                  <c:v>10353.763338520002</c:v>
                </c:pt>
                <c:pt idx="2">
                  <c:v>65449.662232800001</c:v>
                </c:pt>
              </c:numCache>
            </c:numRef>
          </c:val>
          <c:extLst>
            <c:ext xmlns:c16="http://schemas.microsoft.com/office/drawing/2014/chart" uri="{C3380CC4-5D6E-409C-BE32-E72D297353CC}">
              <c16:uniqueId val="{00000000-2597-493D-8E58-CC9FA63B18B4}"/>
            </c:ext>
          </c:extLst>
        </c:ser>
        <c:ser>
          <c:idx val="1"/>
          <c:order val="1"/>
          <c:tx>
            <c:strRef>
              <c:f>'Estado situacion financier'!$P$44</c:f>
              <c:strCache>
                <c:ptCount val="1"/>
                <c:pt idx="0">
                  <c:v>2017</c:v>
                </c:pt>
              </c:strCache>
            </c:strRef>
          </c:tx>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'Estado situacion financier'!$N$45:$N$47</c:f>
              <c:strCache>
                <c:ptCount val="3"/>
                <c:pt idx="0">
                  <c:v>ACTIVO</c:v>
                </c:pt>
                <c:pt idx="1">
                  <c:v>PASIVO</c:v>
                </c:pt>
                <c:pt idx="2">
                  <c:v>PATRIMONIO</c:v>
                </c:pt>
              </c:strCache>
            </c:strRef>
          </c:cat>
          <c:val>
            <c:numRef>
              <c:f>'Estado situacion financier'!$P$45:$P$47</c:f>
              <c:numCache>
                <c:formatCode>_ * #,##0_ ;_ * \-#,##0_ ;_ * "-"??_ ;_ @_ </c:formatCode>
                <c:ptCount val="3"/>
                <c:pt idx="0">
                  <c:v>91239.882785550013</c:v>
                </c:pt>
                <c:pt idx="1">
                  <c:v>18195.68258629</c:v>
                </c:pt>
                <c:pt idx="2">
                  <c:v>73044.200199260013</c:v>
                </c:pt>
              </c:numCache>
            </c:numRef>
          </c:val>
          <c:extLst>
            <c:ext xmlns:c16="http://schemas.microsoft.com/office/drawing/2014/chart" uri="{C3380CC4-5D6E-409C-BE32-E72D297353CC}">
              <c16:uniqueId val="{00000001-2597-493D-8E58-CC9FA63B18B4}"/>
            </c:ext>
          </c:extLst>
        </c:ser>
        <c:dLbls>
          <c:showLegendKey val="0"/>
          <c:showVal val="1"/>
          <c:showCatName val="0"/>
          <c:showSerName val="0"/>
          <c:showPercent val="0"/>
          <c:showBubbleSize val="0"/>
        </c:dLbls>
        <c:gapWidth val="150"/>
        <c:overlap val="-25"/>
        <c:axId val="64189952"/>
        <c:axId val="64191488"/>
      </c:barChart>
      <c:catAx>
        <c:axId val="64189952"/>
        <c:scaling>
          <c:orientation val="minMax"/>
        </c:scaling>
        <c:delete val="0"/>
        <c:axPos val="b"/>
        <c:numFmt formatCode="General" sourceLinked="0"/>
        <c:majorTickMark val="none"/>
        <c:minorTickMark val="none"/>
        <c:tickLblPos val="nextTo"/>
        <c:crossAx val="64191488"/>
        <c:crosses val="autoZero"/>
        <c:auto val="1"/>
        <c:lblAlgn val="ctr"/>
        <c:lblOffset val="100"/>
        <c:noMultiLvlLbl val="0"/>
      </c:catAx>
      <c:valAx>
        <c:axId val="64191488"/>
        <c:scaling>
          <c:orientation val="minMax"/>
        </c:scaling>
        <c:delete val="1"/>
        <c:axPos val="l"/>
        <c:numFmt formatCode="_ * #,##0_ ;_ * \-#,##0_ ;_ * &quot;-&quot;??_ ;_ @_ " sourceLinked="1"/>
        <c:majorTickMark val="out"/>
        <c:minorTickMark val="none"/>
        <c:tickLblPos val="none"/>
        <c:crossAx val="64189952"/>
        <c:crosses val="autoZero"/>
        <c:crossBetween val="between"/>
      </c:valAx>
    </c:plotArea>
    <c:legend>
      <c:legendPos val="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Hoja12!$C$196</c:f>
              <c:strCache>
                <c:ptCount val="1"/>
                <c:pt idx="0">
                  <c:v>2016</c:v>
                </c:pt>
              </c:strCache>
            </c:strRef>
          </c:tx>
          <c:spPr>
            <a:solidFill>
              <a:srgbClr val="0070C0"/>
            </a:solidFill>
          </c:spPr>
          <c:invertIfNegative val="0"/>
          <c:dLbls>
            <c:dLbl>
              <c:idx val="0"/>
              <c:layout>
                <c:manualLayout>
                  <c:x val="-1.0252925486027881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052-41F9-A3C5-E90C8CA0FDF7}"/>
                </c:ext>
              </c:extLst>
            </c:dLbl>
            <c:dLbl>
              <c:idx val="1"/>
              <c:layout>
                <c:manualLayout>
                  <c:x val="-1.7347312869313822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052-41F9-A3C5-E90C8CA0FDF7}"/>
                </c:ext>
              </c:extLst>
            </c:dLbl>
            <c:dLbl>
              <c:idx val="2"/>
              <c:layout>
                <c:manualLayout>
                  <c:x val="-1.1408199643493834E-2"/>
                  <c:y val="-1.31311752712053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A052-41F9-A3C5-E90C8CA0FDF7}"/>
                </c:ext>
              </c:extLst>
            </c:dLbl>
            <c:dLbl>
              <c:idx val="3"/>
              <c:layout>
                <c:manualLayout>
                  <c:x val="-1.4260249554367201E-2"/>
                  <c:y val="-4.377058423735106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A052-41F9-A3C5-E90C8CA0FDF7}"/>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Hoja12!$B$197:$B$203</c:f>
              <c:strCache>
                <c:ptCount val="7"/>
                <c:pt idx="0">
                  <c:v>Ingresos Operacionales</c:v>
                </c:pt>
                <c:pt idx="1">
                  <c:v>Gastos Operacionales</c:v>
                </c:pt>
                <c:pt idx="2">
                  <c:v>Resultado Operacional</c:v>
                </c:pt>
                <c:pt idx="3">
                  <c:v>Ingresos no Operacionales</c:v>
                </c:pt>
                <c:pt idx="4">
                  <c:v>Gastos no Operacionales</c:v>
                </c:pt>
                <c:pt idx="5">
                  <c:v>Impuesto a la Ganancias</c:v>
                </c:pt>
                <c:pt idx="6">
                  <c:v>Resultado neto</c:v>
                </c:pt>
              </c:strCache>
            </c:strRef>
          </c:cat>
          <c:val>
            <c:numRef>
              <c:f>Hoja12!$C$197:$C$203</c:f>
              <c:numCache>
                <c:formatCode>_ * #,##0_ ;_ * \-#,##0_ ;_ * "-"??_ ;_ @_ </c:formatCode>
                <c:ptCount val="7"/>
                <c:pt idx="0">
                  <c:v>29518.721201429998</c:v>
                </c:pt>
                <c:pt idx="1">
                  <c:v>24107.049690020001</c:v>
                </c:pt>
                <c:pt idx="2">
                  <c:v>5411.6715114100034</c:v>
                </c:pt>
                <c:pt idx="3">
                  <c:v>4063.3766888400005</c:v>
                </c:pt>
                <c:pt idx="4">
                  <c:v>462.17909651000002</c:v>
                </c:pt>
                <c:pt idx="5">
                  <c:v>4161.6805322300006</c:v>
                </c:pt>
                <c:pt idx="6">
                  <c:v>4851.1885715100025</c:v>
                </c:pt>
              </c:numCache>
            </c:numRef>
          </c:val>
          <c:extLst>
            <c:ext xmlns:c16="http://schemas.microsoft.com/office/drawing/2014/chart" uri="{C3380CC4-5D6E-409C-BE32-E72D297353CC}">
              <c16:uniqueId val="{00000002-A052-41F9-A3C5-E90C8CA0FDF7}"/>
            </c:ext>
          </c:extLst>
        </c:ser>
        <c:ser>
          <c:idx val="1"/>
          <c:order val="1"/>
          <c:tx>
            <c:strRef>
              <c:f>Hoja12!$D$196</c:f>
              <c:strCache>
                <c:ptCount val="1"/>
                <c:pt idx="0">
                  <c:v>2017</c:v>
                </c:pt>
              </c:strCache>
            </c:strRef>
          </c:tx>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Hoja12!$B$197:$B$203</c:f>
              <c:strCache>
                <c:ptCount val="7"/>
                <c:pt idx="0">
                  <c:v>Ingresos Operacionales</c:v>
                </c:pt>
                <c:pt idx="1">
                  <c:v>Gastos Operacionales</c:v>
                </c:pt>
                <c:pt idx="2">
                  <c:v>Resultado Operacional</c:v>
                </c:pt>
                <c:pt idx="3">
                  <c:v>Ingresos no Operacionales</c:v>
                </c:pt>
                <c:pt idx="4">
                  <c:v>Gastos no Operacionales</c:v>
                </c:pt>
                <c:pt idx="5">
                  <c:v>Impuesto a la Ganancias</c:v>
                </c:pt>
                <c:pt idx="6">
                  <c:v>Resultado neto</c:v>
                </c:pt>
              </c:strCache>
            </c:strRef>
          </c:cat>
          <c:val>
            <c:numRef>
              <c:f>Hoja12!$D$197:$D$203</c:f>
              <c:numCache>
                <c:formatCode>_ * #,##0_ ;_ * \-#,##0_ ;_ * "-"??_ ;_ @_ </c:formatCode>
                <c:ptCount val="7"/>
                <c:pt idx="0">
                  <c:v>34757.409889319999</c:v>
                </c:pt>
                <c:pt idx="1">
                  <c:v>23772.135185840001</c:v>
                </c:pt>
                <c:pt idx="2">
                  <c:v>10985.274703479998</c:v>
                </c:pt>
                <c:pt idx="3">
                  <c:v>4359.2644074300006</c:v>
                </c:pt>
                <c:pt idx="4">
                  <c:v>275.84803145999962</c:v>
                </c:pt>
                <c:pt idx="5">
                  <c:v>7159.79829539</c:v>
                </c:pt>
                <c:pt idx="6">
                  <c:v>7908.8927840600054</c:v>
                </c:pt>
              </c:numCache>
            </c:numRef>
          </c:val>
          <c:extLst>
            <c:ext xmlns:c16="http://schemas.microsoft.com/office/drawing/2014/chart" uri="{C3380CC4-5D6E-409C-BE32-E72D297353CC}">
              <c16:uniqueId val="{00000003-A052-41F9-A3C5-E90C8CA0FDF7}"/>
            </c:ext>
          </c:extLst>
        </c:ser>
        <c:dLbls>
          <c:showLegendKey val="0"/>
          <c:showVal val="0"/>
          <c:showCatName val="0"/>
          <c:showSerName val="0"/>
          <c:showPercent val="0"/>
          <c:showBubbleSize val="0"/>
        </c:dLbls>
        <c:gapWidth val="150"/>
        <c:axId val="64731776"/>
        <c:axId val="60363136"/>
      </c:barChart>
      <c:lineChart>
        <c:grouping val="standard"/>
        <c:varyColors val="0"/>
        <c:ser>
          <c:idx val="2"/>
          <c:order val="2"/>
          <c:tx>
            <c:strRef>
              <c:f>Hoja12!$E$196</c:f>
              <c:strCache>
                <c:ptCount val="1"/>
                <c:pt idx="0">
                  <c:v>Variación %</c:v>
                </c:pt>
              </c:strCache>
            </c:strRef>
          </c:tx>
          <c:spPr>
            <a:ln>
              <a:noFill/>
            </a:ln>
          </c:spPr>
          <c:marker>
            <c:spPr>
              <a:noFill/>
              <a:ln>
                <a:noFill/>
              </a:ln>
            </c:spPr>
          </c:marker>
          <c:dLbls>
            <c:dLbl>
              <c:idx val="0"/>
              <c:layout>
                <c:manualLayout>
                  <c:x val="-5.1264627430139424E-2"/>
                  <c:y val="-0.4297659681149296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052-41F9-A3C5-E90C8CA0FDF7}"/>
                </c:ext>
              </c:extLst>
            </c:dLbl>
            <c:dLbl>
              <c:idx val="1"/>
              <c:layout>
                <c:manualLayout>
                  <c:x val="-4.3981425398748296E-3"/>
                  <c:y val="-0.3167881321945200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052-41F9-A3C5-E90C8CA0FDF7}"/>
                </c:ext>
              </c:extLst>
            </c:dLbl>
            <c:dLbl>
              <c:idx val="2"/>
              <c:layout>
                <c:manualLayout>
                  <c:x val="-5.8587176602924625E-2"/>
                  <c:y val="0.3892066564374471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052-41F9-A3C5-E90C8CA0FDF7}"/>
                </c:ext>
              </c:extLst>
            </c:dLbl>
            <c:dLbl>
              <c:idx val="3"/>
              <c:layout>
                <c:manualLayout>
                  <c:x val="-2.6363127685962474E-2"/>
                  <c:y val="7.05106200534071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052-41F9-A3C5-E90C8CA0FDF7}"/>
                </c:ext>
              </c:extLst>
            </c:dLbl>
            <c:dLbl>
              <c:idx val="4"/>
              <c:layout>
                <c:manualLayout>
                  <c:x val="-2.1972022727928274E-2"/>
                  <c:y val="-4.11343543252919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052-41F9-A3C5-E90C8CA0FDF7}"/>
                </c:ext>
              </c:extLst>
            </c:dLbl>
            <c:dLbl>
              <c:idx val="5"/>
              <c:layout>
                <c:manualLayout>
                  <c:x val="-4.3937584724986434E-2"/>
                  <c:y val="0.3057999125966916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052-41F9-A3C5-E90C8CA0FDF7}"/>
                </c:ext>
              </c:extLst>
            </c:dLbl>
            <c:dLbl>
              <c:idx val="6"/>
              <c:layout>
                <c:manualLayout>
                  <c:x val="-3.1481872458250494E-2"/>
                  <c:y val="0.19798538131416549"/>
                </c:manualLayout>
              </c:layout>
              <c:spPr>
                <a:noFill/>
                <a:ln>
                  <a:noFill/>
                </a:ln>
                <a:effectLst/>
              </c:spPr>
              <c:txPr>
                <a:bodyPr wrap="square" lIns="38100" tIns="19050" rIns="38100" bIns="19050" anchor="ctr">
                  <a:noAutofit/>
                </a:bodyPr>
                <a:lstStyle/>
                <a:p>
                  <a:pPr>
                    <a:defRPr b="1">
                      <a:solidFill>
                        <a:srgbClr val="0070C0"/>
                      </a:solidFill>
                    </a:defRPr>
                  </a:pPr>
                  <a:endParaRPr lang="es-CO"/>
                </a:p>
              </c:txPr>
              <c:showLegendKey val="0"/>
              <c:showVal val="1"/>
              <c:showCatName val="0"/>
              <c:showSerName val="0"/>
              <c:showPercent val="0"/>
              <c:showBubbleSize val="0"/>
              <c:extLst>
                <c:ext xmlns:c15="http://schemas.microsoft.com/office/drawing/2012/chart" uri="{CE6537A1-D6FC-4f65-9D91-7224C49458BB}">
                  <c15:layout>
                    <c:manualLayout>
                      <c:w val="5.5575091575091572E-2"/>
                      <c:h val="0.12842289415238781"/>
                    </c:manualLayout>
                  </c15:layout>
                </c:ext>
                <c:ext xmlns:c16="http://schemas.microsoft.com/office/drawing/2014/chart" uri="{C3380CC4-5D6E-409C-BE32-E72D297353CC}">
                  <c16:uniqueId val="{0000000A-A052-41F9-A3C5-E90C8CA0FDF7}"/>
                </c:ext>
              </c:extLst>
            </c:dLbl>
            <c:spPr>
              <a:noFill/>
              <a:ln>
                <a:noFill/>
              </a:ln>
              <a:effectLst/>
            </c:spPr>
            <c:txPr>
              <a:bodyPr wrap="square" lIns="38100" tIns="19050" rIns="38100" bIns="19050" anchor="ctr">
                <a:spAutoFit/>
              </a:bodyPr>
              <a:lstStyle/>
              <a:p>
                <a:pPr>
                  <a:defRPr b="1">
                    <a:solidFill>
                      <a:srgbClr val="0070C0"/>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Hoja12!$B$197:$B$203</c:f>
              <c:strCache>
                <c:ptCount val="7"/>
                <c:pt idx="0">
                  <c:v>Ingresos Operacionales</c:v>
                </c:pt>
                <c:pt idx="1">
                  <c:v>Gastos Operacionales</c:v>
                </c:pt>
                <c:pt idx="2">
                  <c:v>Resultado Operacional</c:v>
                </c:pt>
                <c:pt idx="3">
                  <c:v>Ingresos no Operacionales</c:v>
                </c:pt>
                <c:pt idx="4">
                  <c:v>Gastos no Operacionales</c:v>
                </c:pt>
                <c:pt idx="5">
                  <c:v>Impuesto a la Ganancias</c:v>
                </c:pt>
                <c:pt idx="6">
                  <c:v>Resultado neto</c:v>
                </c:pt>
              </c:strCache>
            </c:strRef>
          </c:cat>
          <c:val>
            <c:numRef>
              <c:f>Hoja12!$E$197:$E$203</c:f>
              <c:numCache>
                <c:formatCode>0%</c:formatCode>
                <c:ptCount val="7"/>
                <c:pt idx="0">
                  <c:v>0.17747004188095472</c:v>
                </c:pt>
                <c:pt idx="1">
                  <c:v>-1.3892803494682717E-2</c:v>
                </c:pt>
                <c:pt idx="2">
                  <c:v>1.0299226736727434</c:v>
                </c:pt>
                <c:pt idx="3">
                  <c:v>7.2818185772106872E-2</c:v>
                </c:pt>
                <c:pt idx="4">
                  <c:v>-0.40315770760084263</c:v>
                </c:pt>
                <c:pt idx="5">
                  <c:v>0.72041035825339661</c:v>
                </c:pt>
                <c:pt idx="6">
                  <c:v>0.63030001152856885</c:v>
                </c:pt>
              </c:numCache>
            </c:numRef>
          </c:val>
          <c:smooth val="0"/>
          <c:extLst>
            <c:ext xmlns:c16="http://schemas.microsoft.com/office/drawing/2014/chart" uri="{C3380CC4-5D6E-409C-BE32-E72D297353CC}">
              <c16:uniqueId val="{0000000B-A052-41F9-A3C5-E90C8CA0FDF7}"/>
            </c:ext>
          </c:extLst>
        </c:ser>
        <c:dLbls>
          <c:showLegendKey val="0"/>
          <c:showVal val="0"/>
          <c:showCatName val="0"/>
          <c:showSerName val="0"/>
          <c:showPercent val="0"/>
          <c:showBubbleSize val="0"/>
        </c:dLbls>
        <c:marker val="1"/>
        <c:smooth val="0"/>
        <c:axId val="60366208"/>
        <c:axId val="60364672"/>
      </c:lineChart>
      <c:catAx>
        <c:axId val="64731776"/>
        <c:scaling>
          <c:orientation val="minMax"/>
        </c:scaling>
        <c:delete val="0"/>
        <c:axPos val="b"/>
        <c:numFmt formatCode="General" sourceLinked="0"/>
        <c:majorTickMark val="out"/>
        <c:minorTickMark val="none"/>
        <c:tickLblPos val="nextTo"/>
        <c:crossAx val="60363136"/>
        <c:crosses val="autoZero"/>
        <c:auto val="1"/>
        <c:lblAlgn val="ctr"/>
        <c:lblOffset val="100"/>
        <c:noMultiLvlLbl val="0"/>
      </c:catAx>
      <c:valAx>
        <c:axId val="60363136"/>
        <c:scaling>
          <c:orientation val="minMax"/>
        </c:scaling>
        <c:delete val="0"/>
        <c:axPos val="l"/>
        <c:numFmt formatCode="_ * #,##0_ ;_ * \-#,##0_ ;_ * &quot;-&quot;??_ ;_ @_ " sourceLinked="1"/>
        <c:majorTickMark val="out"/>
        <c:minorTickMark val="none"/>
        <c:tickLblPos val="nextTo"/>
        <c:txPr>
          <a:bodyPr/>
          <a:lstStyle/>
          <a:p>
            <a:pPr>
              <a:defRPr>
                <a:solidFill>
                  <a:schemeClr val="bg1"/>
                </a:solidFill>
              </a:defRPr>
            </a:pPr>
            <a:endParaRPr lang="es-CO"/>
          </a:p>
        </c:txPr>
        <c:crossAx val="64731776"/>
        <c:crosses val="autoZero"/>
        <c:crossBetween val="between"/>
      </c:valAx>
      <c:valAx>
        <c:axId val="60364672"/>
        <c:scaling>
          <c:orientation val="minMax"/>
        </c:scaling>
        <c:delete val="0"/>
        <c:axPos val="r"/>
        <c:numFmt formatCode="0%" sourceLinked="1"/>
        <c:majorTickMark val="out"/>
        <c:minorTickMark val="none"/>
        <c:tickLblPos val="none"/>
        <c:spPr>
          <a:ln>
            <a:noFill/>
          </a:ln>
        </c:spPr>
        <c:crossAx val="60366208"/>
        <c:crosses val="max"/>
        <c:crossBetween val="between"/>
      </c:valAx>
      <c:catAx>
        <c:axId val="60366208"/>
        <c:scaling>
          <c:orientation val="minMax"/>
        </c:scaling>
        <c:delete val="1"/>
        <c:axPos val="b"/>
        <c:numFmt formatCode="General" sourceLinked="1"/>
        <c:majorTickMark val="out"/>
        <c:minorTickMark val="none"/>
        <c:tickLblPos val="none"/>
        <c:crossAx val="60364672"/>
        <c:crosses val="autoZero"/>
        <c:auto val="1"/>
        <c:lblAlgn val="ctr"/>
        <c:lblOffset val="100"/>
        <c:noMultiLvlLbl val="0"/>
      </c:catAx>
    </c:plotArea>
    <c:legend>
      <c:legendPos val="t"/>
      <c:legendEntry>
        <c:idx val="2"/>
        <c:txPr>
          <a:bodyPr/>
          <a:lstStyle/>
          <a:p>
            <a:pPr>
              <a:defRPr>
                <a:solidFill>
                  <a:schemeClr val="bg1"/>
                </a:solidFill>
              </a:defRPr>
            </a:pPr>
            <a:endParaRPr lang="es-CO"/>
          </a:p>
        </c:txPr>
      </c:legendEntry>
      <c:layout>
        <c:manualLayout>
          <c:xMode val="edge"/>
          <c:yMode val="edge"/>
          <c:x val="0.41562119119388163"/>
          <c:y val="8.2724904660620227E-2"/>
          <c:w val="0.21269861150708091"/>
          <c:h val="3.6485543556799567E-2"/>
        </c:manualLayou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Hoja12!$I$30</c:f>
              <c:strCache>
                <c:ptCount val="1"/>
                <c:pt idx="0">
                  <c:v>2016</c:v>
                </c:pt>
              </c:strCache>
            </c:strRef>
          </c:tx>
          <c:spPr>
            <a:solidFill>
              <a:srgbClr val="0070C0"/>
            </a:solidFill>
          </c:spPr>
          <c:invertIfNegative val="0"/>
          <c:dLbls>
            <c:spPr>
              <a:noFill/>
              <a:ln w="25400">
                <a:noFill/>
              </a:ln>
            </c:spPr>
            <c:txPr>
              <a:bodyPr/>
              <a:lstStyle/>
              <a:p>
                <a:pPr>
                  <a:defRPr>
                    <a:solidFill>
                      <a:srgbClr val="002060"/>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Hoja12!$H$31:$H$36</c:f>
              <c:strCache>
                <c:ptCount val="6"/>
                <c:pt idx="0">
                  <c:v>Registro de Facturas</c:v>
                </c:pt>
                <c:pt idx="1">
                  <c:v>Convenios</c:v>
                </c:pt>
                <c:pt idx="2">
                  <c:v>Compensación</c:v>
                </c:pt>
                <c:pt idx="3">
                  <c:v>MCP</c:v>
                </c:pt>
                <c:pt idx="4">
                  <c:v>Gas</c:v>
                </c:pt>
                <c:pt idx="5">
                  <c:v>Otros</c:v>
                </c:pt>
              </c:strCache>
            </c:strRef>
          </c:cat>
          <c:val>
            <c:numRef>
              <c:f>Hoja12!$I$31:$I$36</c:f>
              <c:numCache>
                <c:formatCode>_ * #,##0_ ;_ * \-#,##0_ ;_ * "-"??_ ;_ @_ </c:formatCode>
                <c:ptCount val="6"/>
                <c:pt idx="0">
                  <c:v>18148</c:v>
                </c:pt>
                <c:pt idx="1">
                  <c:v>1591.2807909999999</c:v>
                </c:pt>
                <c:pt idx="2">
                  <c:v>2568.557743710001</c:v>
                </c:pt>
                <c:pt idx="3">
                  <c:v>2978.3566470000001</c:v>
                </c:pt>
                <c:pt idx="4">
                  <c:v>3919.2105037199999</c:v>
                </c:pt>
                <c:pt idx="5">
                  <c:v>313.31551599999466</c:v>
                </c:pt>
              </c:numCache>
            </c:numRef>
          </c:val>
          <c:extLst>
            <c:ext xmlns:c16="http://schemas.microsoft.com/office/drawing/2014/chart" uri="{C3380CC4-5D6E-409C-BE32-E72D297353CC}">
              <c16:uniqueId val="{00000000-7A3B-44C1-BF79-8A97AD70F8E9}"/>
            </c:ext>
          </c:extLst>
        </c:ser>
        <c:ser>
          <c:idx val="1"/>
          <c:order val="1"/>
          <c:tx>
            <c:strRef>
              <c:f>Hoja12!$J$30</c:f>
              <c:strCache>
                <c:ptCount val="1"/>
                <c:pt idx="0">
                  <c:v>2017</c:v>
                </c:pt>
              </c:strCache>
            </c:strRef>
          </c:tx>
          <c:spPr>
            <a:solidFill>
              <a:srgbClr val="FFC000"/>
            </a:solidFill>
          </c:spPr>
          <c:invertIfNegative val="0"/>
          <c:dLbls>
            <c:spPr>
              <a:noFill/>
              <a:ln w="25400">
                <a:noFill/>
              </a:ln>
            </c:spPr>
            <c:txPr>
              <a:bodyPr/>
              <a:lstStyle/>
              <a:p>
                <a:pPr>
                  <a:defRPr>
                    <a:solidFill>
                      <a:srgbClr val="002060"/>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Hoja12!$H$31:$H$36</c:f>
              <c:strCache>
                <c:ptCount val="6"/>
                <c:pt idx="0">
                  <c:v>Registro de Facturas</c:v>
                </c:pt>
                <c:pt idx="1">
                  <c:v>Convenios</c:v>
                </c:pt>
                <c:pt idx="2">
                  <c:v>Compensación</c:v>
                </c:pt>
                <c:pt idx="3">
                  <c:v>MCP</c:v>
                </c:pt>
                <c:pt idx="4">
                  <c:v>Gas</c:v>
                </c:pt>
                <c:pt idx="5">
                  <c:v>Otros</c:v>
                </c:pt>
              </c:strCache>
            </c:strRef>
          </c:cat>
          <c:val>
            <c:numRef>
              <c:f>Hoja12!$J$31:$J$36</c:f>
              <c:numCache>
                <c:formatCode>#,##0</c:formatCode>
                <c:ptCount val="6"/>
                <c:pt idx="0">
                  <c:v>17317</c:v>
                </c:pt>
                <c:pt idx="1">
                  <c:v>2097.9358380000012</c:v>
                </c:pt>
                <c:pt idx="2">
                  <c:v>3888.3148963200001</c:v>
                </c:pt>
                <c:pt idx="3">
                  <c:v>6441.0121740000068</c:v>
                </c:pt>
                <c:pt idx="4">
                  <c:v>4607.603975</c:v>
                </c:pt>
                <c:pt idx="5">
                  <c:v>415.65945999999531</c:v>
                </c:pt>
              </c:numCache>
            </c:numRef>
          </c:val>
          <c:extLst>
            <c:ext xmlns:c16="http://schemas.microsoft.com/office/drawing/2014/chart" uri="{C3380CC4-5D6E-409C-BE32-E72D297353CC}">
              <c16:uniqueId val="{00000001-7A3B-44C1-BF79-8A97AD70F8E9}"/>
            </c:ext>
          </c:extLst>
        </c:ser>
        <c:dLbls>
          <c:showLegendKey val="0"/>
          <c:showVal val="0"/>
          <c:showCatName val="0"/>
          <c:showSerName val="0"/>
          <c:showPercent val="0"/>
          <c:showBubbleSize val="0"/>
        </c:dLbls>
        <c:gapWidth val="150"/>
        <c:axId val="65531904"/>
        <c:axId val="65533440"/>
      </c:barChart>
      <c:lineChart>
        <c:grouping val="standard"/>
        <c:varyColors val="0"/>
        <c:ser>
          <c:idx val="2"/>
          <c:order val="2"/>
          <c:tx>
            <c:strRef>
              <c:f>Hoja12!$K$30</c:f>
              <c:strCache>
                <c:ptCount val="1"/>
                <c:pt idx="0">
                  <c:v>% de Variación</c:v>
                </c:pt>
              </c:strCache>
            </c:strRef>
          </c:tx>
          <c:spPr>
            <a:ln>
              <a:noFill/>
            </a:ln>
          </c:spPr>
          <c:marker>
            <c:symbol val="none"/>
          </c:marker>
          <c:dLbls>
            <c:dLbl>
              <c:idx val="0"/>
              <c:layout>
                <c:manualLayout>
                  <c:x val="3.0256176905722092E-3"/>
                  <c:y val="-0.6811234957141419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A3B-44C1-BF79-8A97AD70F8E9}"/>
                </c:ext>
              </c:extLst>
            </c:dLbl>
            <c:dLbl>
              <c:idx val="1"/>
              <c:layout>
                <c:manualLayout>
                  <c:x val="-3.5069648766286592E-2"/>
                  <c:y val="1.66417827475023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A3B-44C1-BF79-8A97AD70F8E9}"/>
                </c:ext>
              </c:extLst>
            </c:dLbl>
            <c:dLbl>
              <c:idx val="2"/>
              <c:layout>
                <c:manualLayout>
                  <c:x val="-7.230749805240768E-3"/>
                  <c:y val="-3.192553884273969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A3B-44C1-BF79-8A97AD70F8E9}"/>
                </c:ext>
              </c:extLst>
            </c:dLbl>
            <c:dLbl>
              <c:idx val="3"/>
              <c:layout>
                <c:manualLayout>
                  <c:x val="-3.6630036630036632E-2"/>
                  <c:y val="0.3001847991391423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A3B-44C1-BF79-8A97AD70F8E9}"/>
                </c:ext>
              </c:extLst>
            </c:dLbl>
            <c:dLbl>
              <c:idx val="4"/>
              <c:layout>
                <c:manualLayout>
                  <c:x val="-2.9304029304029304E-2"/>
                  <c:y val="-0.1391830559757942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A3B-44C1-BF79-8A97AD70F8E9}"/>
                </c:ext>
              </c:extLst>
            </c:dLbl>
            <c:dLbl>
              <c:idx val="5"/>
              <c:layout>
                <c:manualLayout>
                  <c:x val="-2.4908457197039179E-2"/>
                  <c:y val="0.129242840578789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A3B-44C1-BF79-8A97AD70F8E9}"/>
                </c:ext>
              </c:extLst>
            </c:dLbl>
            <c:spPr>
              <a:noFill/>
            </c:spPr>
            <c:txPr>
              <a:bodyPr/>
              <a:lstStyle/>
              <a:p>
                <a:pPr>
                  <a:defRPr b="1">
                    <a:solidFill>
                      <a:srgbClr val="002060"/>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Hoja12!$H$31:$H$36</c:f>
              <c:strCache>
                <c:ptCount val="6"/>
                <c:pt idx="0">
                  <c:v>Registro de Facturas</c:v>
                </c:pt>
                <c:pt idx="1">
                  <c:v>Convenios</c:v>
                </c:pt>
                <c:pt idx="2">
                  <c:v>Compensación</c:v>
                </c:pt>
                <c:pt idx="3">
                  <c:v>MCP</c:v>
                </c:pt>
                <c:pt idx="4">
                  <c:v>Gas</c:v>
                </c:pt>
                <c:pt idx="5">
                  <c:v>Otros</c:v>
                </c:pt>
              </c:strCache>
            </c:strRef>
          </c:cat>
          <c:val>
            <c:numRef>
              <c:f>Hoja12!$K$31:$K$36</c:f>
              <c:numCache>
                <c:formatCode>0%</c:formatCode>
                <c:ptCount val="6"/>
                <c:pt idx="0">
                  <c:v>-4.5790169715671153E-2</c:v>
                </c:pt>
                <c:pt idx="1">
                  <c:v>0.31839449697724753</c:v>
                </c:pt>
                <c:pt idx="2">
                  <c:v>0.51381252994676685</c:v>
                </c:pt>
                <c:pt idx="3">
                  <c:v>1.1626060735499282</c:v>
                </c:pt>
                <c:pt idx="4">
                  <c:v>0.17564595487448251</c:v>
                </c:pt>
                <c:pt idx="5">
                  <c:v>0.32664818297732157</c:v>
                </c:pt>
              </c:numCache>
            </c:numRef>
          </c:val>
          <c:smooth val="0"/>
          <c:extLst>
            <c:ext xmlns:c16="http://schemas.microsoft.com/office/drawing/2014/chart" uri="{C3380CC4-5D6E-409C-BE32-E72D297353CC}">
              <c16:uniqueId val="{00000008-7A3B-44C1-BF79-8A97AD70F8E9}"/>
            </c:ext>
          </c:extLst>
        </c:ser>
        <c:dLbls>
          <c:showLegendKey val="0"/>
          <c:showVal val="0"/>
          <c:showCatName val="0"/>
          <c:showSerName val="0"/>
          <c:showPercent val="0"/>
          <c:showBubbleSize val="0"/>
        </c:dLbls>
        <c:marker val="1"/>
        <c:smooth val="0"/>
        <c:axId val="65534976"/>
        <c:axId val="65090304"/>
      </c:lineChart>
      <c:catAx>
        <c:axId val="65531904"/>
        <c:scaling>
          <c:orientation val="minMax"/>
        </c:scaling>
        <c:delete val="0"/>
        <c:axPos val="b"/>
        <c:numFmt formatCode="General" sourceLinked="0"/>
        <c:majorTickMark val="out"/>
        <c:minorTickMark val="none"/>
        <c:tickLblPos val="low"/>
        <c:txPr>
          <a:bodyPr rot="0" vert="horz"/>
          <a:lstStyle/>
          <a:p>
            <a:pPr>
              <a:defRPr/>
            </a:pPr>
            <a:endParaRPr lang="es-CO"/>
          </a:p>
        </c:txPr>
        <c:crossAx val="65533440"/>
        <c:crosses val="autoZero"/>
        <c:auto val="1"/>
        <c:lblAlgn val="ctr"/>
        <c:lblOffset val="100"/>
        <c:noMultiLvlLbl val="0"/>
      </c:catAx>
      <c:valAx>
        <c:axId val="65533440"/>
        <c:scaling>
          <c:orientation val="minMax"/>
        </c:scaling>
        <c:delete val="0"/>
        <c:axPos val="l"/>
        <c:numFmt formatCode="_ * #,##0_ ;_ * \-#,##0_ ;_ * &quot;-&quot;??_ ;_ @_ " sourceLinked="1"/>
        <c:majorTickMark val="out"/>
        <c:minorTickMark val="none"/>
        <c:tickLblPos val="none"/>
        <c:crossAx val="65531904"/>
        <c:crosses val="autoZero"/>
        <c:crossBetween val="between"/>
      </c:valAx>
      <c:catAx>
        <c:axId val="65534976"/>
        <c:scaling>
          <c:orientation val="minMax"/>
        </c:scaling>
        <c:delete val="1"/>
        <c:axPos val="b"/>
        <c:numFmt formatCode="General" sourceLinked="1"/>
        <c:majorTickMark val="out"/>
        <c:minorTickMark val="none"/>
        <c:tickLblPos val="none"/>
        <c:crossAx val="65090304"/>
        <c:crosses val="autoZero"/>
        <c:auto val="1"/>
        <c:lblAlgn val="ctr"/>
        <c:lblOffset val="100"/>
        <c:noMultiLvlLbl val="0"/>
      </c:catAx>
      <c:valAx>
        <c:axId val="65090304"/>
        <c:scaling>
          <c:orientation val="minMax"/>
        </c:scaling>
        <c:delete val="0"/>
        <c:axPos val="r"/>
        <c:numFmt formatCode="0%" sourceLinked="1"/>
        <c:majorTickMark val="out"/>
        <c:minorTickMark val="none"/>
        <c:tickLblPos val="none"/>
        <c:spPr>
          <a:ln>
            <a:noFill/>
          </a:ln>
        </c:spPr>
        <c:crossAx val="65534976"/>
        <c:crosses val="max"/>
        <c:crossBetween val="between"/>
      </c:valAx>
    </c:plotArea>
    <c:legend>
      <c:legendPos val="b"/>
      <c:legendEntry>
        <c:idx val="2"/>
        <c:txPr>
          <a:bodyPr/>
          <a:lstStyle/>
          <a:p>
            <a:pPr>
              <a:defRPr>
                <a:solidFill>
                  <a:schemeClr val="bg1"/>
                </a:solidFill>
              </a:defRPr>
            </a:pPr>
            <a:endParaRPr lang="es-CO"/>
          </a:p>
        </c:txPr>
      </c:legendEntry>
      <c:layout>
        <c:manualLayout>
          <c:xMode val="edge"/>
          <c:yMode val="edge"/>
          <c:x val="0.42430780767791115"/>
          <c:y val="0.95113138845541434"/>
          <c:w val="0.24515727841712881"/>
          <c:h val="3.4748591373128274E-2"/>
        </c:manualLayout>
      </c:layout>
      <c:overlay val="0"/>
    </c:legend>
    <c:plotVisOnly val="1"/>
    <c:dispBlanksAs val="gap"/>
    <c:showDLblsOverMax val="0"/>
  </c:chart>
  <c:txPr>
    <a:bodyPr/>
    <a:lstStyle/>
    <a:p>
      <a:pPr>
        <a:defRPr sz="1000" b="0" i="0" u="none" strike="noStrike" baseline="0">
          <a:solidFill>
            <a:srgbClr val="002060"/>
          </a:solidFill>
          <a:latin typeface="Franklin Gothic Book" pitchFamily="34" charset="0"/>
          <a:ea typeface="Calibri"/>
          <a:cs typeface="Calibri"/>
        </a:defRPr>
      </a:pPr>
      <a:endParaRPr lang="es-CO"/>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'Balance Niif'!$C$67</c:f>
              <c:strCache>
                <c:ptCount val="1"/>
                <c:pt idx="0">
                  <c:v>dic-16</c:v>
                </c:pt>
              </c:strCache>
            </c:strRef>
          </c:tx>
          <c:spPr>
            <a:solidFill>
              <a:srgbClr val="0070C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'Balance Niif'!$B$68:$B$72</c:f>
              <c:strCache>
                <c:ptCount val="5"/>
                <c:pt idx="0">
                  <c:v>Margen Operacional</c:v>
                </c:pt>
                <c:pt idx="1">
                  <c:v>Margen Neto</c:v>
                </c:pt>
                <c:pt idx="2">
                  <c:v>ROA</c:v>
                </c:pt>
                <c:pt idx="3">
                  <c:v>ROE</c:v>
                </c:pt>
                <c:pt idx="4">
                  <c:v>Margen Ebitda</c:v>
                </c:pt>
              </c:strCache>
            </c:strRef>
          </c:cat>
          <c:val>
            <c:numRef>
              <c:f>'Balance Niif'!$C$68:$C$72</c:f>
              <c:numCache>
                <c:formatCode>0%</c:formatCode>
                <c:ptCount val="5"/>
                <c:pt idx="0">
                  <c:v>0.18333014748443247</c:v>
                </c:pt>
                <c:pt idx="1">
                  <c:v>0.16434277550190704</c:v>
                </c:pt>
                <c:pt idx="2">
                  <c:v>6.3996957062919704E-2</c:v>
                </c:pt>
                <c:pt idx="3">
                  <c:v>7.4120910727616104E-2</c:v>
                </c:pt>
                <c:pt idx="4">
                  <c:v>0.21914479779214244</c:v>
                </c:pt>
              </c:numCache>
            </c:numRef>
          </c:val>
          <c:extLst>
            <c:ext xmlns:c16="http://schemas.microsoft.com/office/drawing/2014/chart" uri="{C3380CC4-5D6E-409C-BE32-E72D297353CC}">
              <c16:uniqueId val="{00000000-5E40-4BFD-966D-E47DA61FB356}"/>
            </c:ext>
          </c:extLst>
        </c:ser>
        <c:ser>
          <c:idx val="1"/>
          <c:order val="1"/>
          <c:tx>
            <c:strRef>
              <c:f>'Balance Niif'!$D$67</c:f>
              <c:strCache>
                <c:ptCount val="1"/>
                <c:pt idx="0">
                  <c:v>dic-17</c:v>
                </c:pt>
              </c:strCache>
            </c:strRef>
          </c:tx>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'Balance Niif'!$B$68:$B$72</c:f>
              <c:strCache>
                <c:ptCount val="5"/>
                <c:pt idx="0">
                  <c:v>Margen Operacional</c:v>
                </c:pt>
                <c:pt idx="1">
                  <c:v>Margen Neto</c:v>
                </c:pt>
                <c:pt idx="2">
                  <c:v>ROA</c:v>
                </c:pt>
                <c:pt idx="3">
                  <c:v>ROE</c:v>
                </c:pt>
                <c:pt idx="4">
                  <c:v>Margen Ebitda</c:v>
                </c:pt>
              </c:strCache>
            </c:strRef>
          </c:cat>
          <c:val>
            <c:numRef>
              <c:f>'Balance Niif'!$D$68:$D$72</c:f>
              <c:numCache>
                <c:formatCode>0%</c:formatCode>
                <c:ptCount val="5"/>
                <c:pt idx="0">
                  <c:v>0.31605561917476188</c:v>
                </c:pt>
                <c:pt idx="1">
                  <c:v>0.22754551645950422</c:v>
                </c:pt>
                <c:pt idx="2">
                  <c:v>8.4836519853638145E-2</c:v>
                </c:pt>
                <c:pt idx="3">
                  <c:v>0.10827543819338202</c:v>
                </c:pt>
                <c:pt idx="4">
                  <c:v>0.34992059725276553</c:v>
                </c:pt>
              </c:numCache>
            </c:numRef>
          </c:val>
          <c:extLst>
            <c:ext xmlns:c16="http://schemas.microsoft.com/office/drawing/2014/chart" uri="{C3380CC4-5D6E-409C-BE32-E72D297353CC}">
              <c16:uniqueId val="{00000001-5E40-4BFD-966D-E47DA61FB356}"/>
            </c:ext>
          </c:extLst>
        </c:ser>
        <c:dLbls>
          <c:showLegendKey val="0"/>
          <c:showVal val="0"/>
          <c:showCatName val="0"/>
          <c:showSerName val="0"/>
          <c:showPercent val="0"/>
          <c:showBubbleSize val="0"/>
        </c:dLbls>
        <c:gapWidth val="150"/>
        <c:overlap val="-25"/>
        <c:axId val="65625472"/>
        <c:axId val="65639552"/>
      </c:barChart>
      <c:catAx>
        <c:axId val="65625472"/>
        <c:scaling>
          <c:orientation val="minMax"/>
        </c:scaling>
        <c:delete val="0"/>
        <c:axPos val="b"/>
        <c:numFmt formatCode="General" sourceLinked="0"/>
        <c:majorTickMark val="none"/>
        <c:minorTickMark val="none"/>
        <c:tickLblPos val="low"/>
        <c:txPr>
          <a:bodyPr rot="0" vert="horz"/>
          <a:lstStyle/>
          <a:p>
            <a:pPr>
              <a:defRPr/>
            </a:pPr>
            <a:endParaRPr lang="es-CO"/>
          </a:p>
        </c:txPr>
        <c:crossAx val="65639552"/>
        <c:crosses val="autoZero"/>
        <c:auto val="1"/>
        <c:lblAlgn val="ctr"/>
        <c:lblOffset val="100"/>
        <c:noMultiLvlLbl val="0"/>
      </c:catAx>
      <c:valAx>
        <c:axId val="65639552"/>
        <c:scaling>
          <c:orientation val="minMax"/>
        </c:scaling>
        <c:delete val="1"/>
        <c:axPos val="l"/>
        <c:numFmt formatCode="0%" sourceLinked="1"/>
        <c:majorTickMark val="out"/>
        <c:minorTickMark val="none"/>
        <c:tickLblPos val="none"/>
        <c:crossAx val="65625472"/>
        <c:crosses val="autoZero"/>
        <c:crossBetween val="between"/>
      </c:valAx>
    </c:plotArea>
    <c:legend>
      <c:legendPos val="b"/>
      <c:overlay val="0"/>
    </c:legend>
    <c:plotVisOnly val="1"/>
    <c:dispBlanksAs val="gap"/>
    <c:showDLblsOverMax val="0"/>
  </c:chart>
  <c:spPr>
    <a:ln>
      <a:noFill/>
    </a:ln>
  </c:spPr>
  <c:txPr>
    <a:bodyPr/>
    <a:lstStyle/>
    <a:p>
      <a:pPr>
        <a:defRPr sz="1050">
          <a:solidFill>
            <a:srgbClr val="002060"/>
          </a:solidFill>
          <a:latin typeface="Franklin Gothic Book" pitchFamily="34" charset="0"/>
        </a:defRPr>
      </a:pPr>
      <a:endParaRPr lang="es-CO"/>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'Niveles de Concentracion'!$C$72</c:f>
              <c:strCache>
                <c:ptCount val="1"/>
                <c:pt idx="0">
                  <c:v>Monto</c:v>
                </c:pt>
              </c:strCache>
            </c:strRef>
          </c:tx>
          <c:dLbls>
            <c:dLbl>
              <c:idx val="4"/>
              <c:spPr/>
              <c:txPr>
                <a:bodyPr/>
                <a:lstStyle/>
                <a:p>
                  <a:pPr>
                    <a:defRPr sz="1400">
                      <a:solidFill>
                        <a:sysClr val="windowText" lastClr="000000"/>
                      </a:solidFill>
                    </a:defRPr>
                  </a:pPr>
                  <a:endParaRPr lang="es-CO"/>
                </a:p>
              </c:txPr>
              <c:showLegendKey val="0"/>
              <c:showVal val="0"/>
              <c:showCatName val="1"/>
              <c:showSerName val="0"/>
              <c:showPercent val="1"/>
              <c:showBubbleSize val="0"/>
              <c:extLst>
                <c:ext xmlns:c16="http://schemas.microsoft.com/office/drawing/2014/chart" uri="{C3380CC4-5D6E-409C-BE32-E72D297353CC}">
                  <c16:uniqueId val="{00000000-8E20-45DC-AF15-D3374606D699}"/>
                </c:ext>
              </c:extLst>
            </c:dLbl>
            <c:dLbl>
              <c:idx val="5"/>
              <c:layout>
                <c:manualLayout>
                  <c:x val="6.6959587726477657E-2"/>
                  <c:y val="9.1185439432445239E-3"/>
                </c:manualLayout>
              </c:layout>
              <c:spPr/>
              <c:txPr>
                <a:bodyPr/>
                <a:lstStyle/>
                <a:p>
                  <a:pPr>
                    <a:defRPr sz="1400">
                      <a:solidFill>
                        <a:sysClr val="windowText" lastClr="000000"/>
                      </a:solidFill>
                    </a:defRPr>
                  </a:pPr>
                  <a:endParaRPr lang="es-CO"/>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F12-476B-81ED-45DBA5C9A3FD}"/>
                </c:ext>
              </c:extLst>
            </c:dLbl>
            <c:spPr>
              <a:noFill/>
              <a:ln>
                <a:noFill/>
              </a:ln>
              <a:effectLst/>
            </c:spPr>
            <c:txPr>
              <a:bodyPr/>
              <a:lstStyle/>
              <a:p>
                <a:pPr>
                  <a:defRPr sz="1400"/>
                </a:pPr>
                <a:endParaRPr lang="es-CO"/>
              </a:p>
            </c:txPr>
            <c:showLegendKey val="0"/>
            <c:showVal val="0"/>
            <c:showCatName val="1"/>
            <c:showSerName val="0"/>
            <c:showPercent val="1"/>
            <c:showBubbleSize val="0"/>
            <c:showLeaderLines val="0"/>
            <c:extLst>
              <c:ext xmlns:c15="http://schemas.microsoft.com/office/drawing/2012/chart" uri="{CE6537A1-D6FC-4f65-9D91-7224C49458BB}"/>
            </c:extLst>
          </c:dLbls>
          <c:cat>
            <c:strRef>
              <c:f>'Niveles de Concentracion'!$B$73:$B$78</c:f>
              <c:strCache>
                <c:ptCount val="6"/>
                <c:pt idx="0">
                  <c:v>IPC</c:v>
                </c:pt>
                <c:pt idx="1">
                  <c:v>Tasa Fija </c:v>
                </c:pt>
                <c:pt idx="2">
                  <c:v>DTF</c:v>
                </c:pt>
                <c:pt idx="3">
                  <c:v>IBR</c:v>
                </c:pt>
                <c:pt idx="4">
                  <c:v> Bancos</c:v>
                </c:pt>
                <c:pt idx="5">
                  <c:v>Carteras</c:v>
                </c:pt>
              </c:strCache>
            </c:strRef>
          </c:cat>
          <c:val>
            <c:numRef>
              <c:f>'Niveles de Concentracion'!$C$73:$C$78</c:f>
              <c:numCache>
                <c:formatCode>[$$-240A]\ #.##0</c:formatCode>
                <c:ptCount val="6"/>
                <c:pt idx="0">
                  <c:v>17820542181.409172</c:v>
                </c:pt>
                <c:pt idx="1">
                  <c:v>20260687329.478439</c:v>
                </c:pt>
                <c:pt idx="2">
                  <c:v>5350350336.4172335</c:v>
                </c:pt>
                <c:pt idx="3">
                  <c:v>5228327639.8843498</c:v>
                </c:pt>
                <c:pt idx="4" formatCode="#,##0">
                  <c:v>3066481218.8200002</c:v>
                </c:pt>
                <c:pt idx="5">
                  <c:v>3774769735.1371202</c:v>
                </c:pt>
              </c:numCache>
            </c:numRef>
          </c:val>
          <c:extLst>
            <c:ext xmlns:c16="http://schemas.microsoft.com/office/drawing/2014/chart" uri="{C3380CC4-5D6E-409C-BE32-E72D297353CC}">
              <c16:uniqueId val="{00000002-7F12-476B-81ED-45DBA5C9A3FD}"/>
            </c:ext>
          </c:extLst>
        </c:ser>
        <c:ser>
          <c:idx val="1"/>
          <c:order val="1"/>
          <c:tx>
            <c:strRef>
              <c:f>'Niveles de Concentracion'!$D$72</c:f>
              <c:strCache>
                <c:ptCount val="1"/>
                <c:pt idx="0">
                  <c:v>Participación</c:v>
                </c:pt>
              </c:strCache>
            </c:strRef>
          </c:tx>
          <c:dLbls>
            <c:spPr>
              <a:noFill/>
              <a:ln>
                <a:noFill/>
              </a:ln>
              <a:effectLst/>
            </c:spPr>
            <c:showLegendKey val="0"/>
            <c:showVal val="0"/>
            <c:showCatName val="1"/>
            <c:showSerName val="0"/>
            <c:showPercent val="1"/>
            <c:showBubbleSize val="0"/>
            <c:showLeaderLines val="0"/>
            <c:extLst>
              <c:ext xmlns:c15="http://schemas.microsoft.com/office/drawing/2012/chart" uri="{CE6537A1-D6FC-4f65-9D91-7224C49458BB}"/>
            </c:extLst>
          </c:dLbls>
          <c:cat>
            <c:strRef>
              <c:f>'Niveles de Concentracion'!$B$73:$B$78</c:f>
              <c:strCache>
                <c:ptCount val="6"/>
                <c:pt idx="0">
                  <c:v>IPC</c:v>
                </c:pt>
                <c:pt idx="1">
                  <c:v>Tasa Fija </c:v>
                </c:pt>
                <c:pt idx="2">
                  <c:v>DTF</c:v>
                </c:pt>
                <c:pt idx="3">
                  <c:v>IBR</c:v>
                </c:pt>
                <c:pt idx="4">
                  <c:v> Bancos</c:v>
                </c:pt>
                <c:pt idx="5">
                  <c:v>Carteras</c:v>
                </c:pt>
              </c:strCache>
            </c:strRef>
          </c:cat>
          <c:val>
            <c:numRef>
              <c:f>'Niveles de Concentracion'!$D$73:$D$78</c:f>
              <c:numCache>
                <c:formatCode>0.00%</c:formatCode>
                <c:ptCount val="6"/>
                <c:pt idx="0">
                  <c:v>0.32108414818595538</c:v>
                </c:pt>
                <c:pt idx="1">
                  <c:v>0.36504980974339435</c:v>
                </c:pt>
                <c:pt idx="2">
                  <c:v>9.6400696610518019E-2</c:v>
                </c:pt>
                <c:pt idx="3">
                  <c:v>9.4202135355940242E-2</c:v>
                </c:pt>
                <c:pt idx="4">
                  <c:v>5.5250760613793505E-2</c:v>
                </c:pt>
                <c:pt idx="5">
                  <c:v>6.8012449490399404E-2</c:v>
                </c:pt>
              </c:numCache>
            </c:numRef>
          </c:val>
          <c:extLst>
            <c:ext xmlns:c16="http://schemas.microsoft.com/office/drawing/2014/chart" uri="{C3380CC4-5D6E-409C-BE32-E72D297353CC}">
              <c16:uniqueId val="{00000003-7F12-476B-81ED-45DBA5C9A3FD}"/>
            </c:ext>
          </c:extLst>
        </c:ser>
        <c:dLbls>
          <c:showLegendKey val="0"/>
          <c:showVal val="0"/>
          <c:showCatName val="1"/>
          <c:showSerName val="0"/>
          <c:showPercent val="1"/>
          <c:showBubbleSize val="0"/>
          <c:showLeaderLines val="0"/>
        </c:dLbls>
        <c:firstSliceAng val="0"/>
      </c:pieChart>
    </c:plotArea>
    <c:plotVisOnly val="1"/>
    <c:dispBlanksAs val="zero"/>
    <c:showDLblsOverMax val="0"/>
  </c:chart>
  <c:txPr>
    <a:bodyPr/>
    <a:lstStyle/>
    <a:p>
      <a:pPr>
        <a:defRPr>
          <a:solidFill>
            <a:schemeClr val="bg1"/>
          </a:solidFill>
        </a:defRPr>
      </a:pPr>
      <a:endParaRPr lang="es-CO"/>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Lbls>
            <c:dLbl>
              <c:idx val="3"/>
              <c:layout>
                <c:manualLayout>
                  <c:x val="-0.12558823484662962"/>
                  <c:y val="1.167763675873146E-2"/>
                </c:manualLayout>
              </c:layout>
              <c:tx>
                <c:rich>
                  <a:bodyPr/>
                  <a:lstStyle/>
                  <a:p>
                    <a:r>
                      <a:rPr lang="en-US" sz="900">
                        <a:solidFill>
                          <a:schemeClr val="tx1"/>
                        </a:solidFill>
                      </a:rPr>
                      <a:t>0</a:t>
                    </a:r>
                    <a:r>
                      <a:rPr lang="en-US"/>
                      <a:t>,69%</a:t>
                    </a:r>
                  </a:p>
                </c:rich>
              </c:tx>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9180-43C0-8253-833E67D22B21}"/>
                </c:ext>
              </c:extLst>
            </c:dLbl>
            <c:dLbl>
              <c:idx val="4"/>
              <c:layout>
                <c:manualLayout>
                  <c:x val="5.4323256697344412E-2"/>
                  <c:y val="-1.1814316757471728E-2"/>
                </c:manualLayout>
              </c:layout>
              <c:tx>
                <c:rich>
                  <a:bodyPr/>
                  <a:lstStyle/>
                  <a:p>
                    <a:r>
                      <a:rPr lang="en-US" sz="900">
                        <a:solidFill>
                          <a:schemeClr val="tx1"/>
                        </a:solidFill>
                      </a:rPr>
                      <a:t>0</a:t>
                    </a:r>
                    <a:r>
                      <a:rPr lang="en-US"/>
                      <a:t>,53%</a:t>
                    </a:r>
                  </a:p>
                </c:rich>
              </c:tx>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180-43C0-8253-833E67D22B21}"/>
                </c:ext>
              </c:extLst>
            </c:dLbl>
            <c:spPr>
              <a:noFill/>
              <a:ln>
                <a:noFill/>
              </a:ln>
              <a:effectLst/>
            </c:spPr>
            <c:txPr>
              <a:bodyPr/>
              <a:lstStyle/>
              <a:p>
                <a:pPr>
                  <a:defRPr sz="900">
                    <a:solidFill>
                      <a:schemeClr val="tx1"/>
                    </a:solidFill>
                  </a:defRPr>
                </a:pPr>
                <a:endParaRPr lang="es-CO"/>
              </a:p>
            </c:txPr>
            <c:showLegendKey val="0"/>
            <c:showVal val="0"/>
            <c:showCatName val="0"/>
            <c:showSerName val="0"/>
            <c:showPercent val="1"/>
            <c:showBubbleSize val="0"/>
            <c:showLeaderLines val="1"/>
            <c:extLst>
              <c:ext xmlns:c15="http://schemas.microsoft.com/office/drawing/2012/chart" uri="{CE6537A1-D6FC-4f65-9D91-7224C49458BB}"/>
            </c:extLst>
          </c:dLbls>
          <c:cat>
            <c:strRef>
              <c:f>Hoja1!$A$19:$A$23</c:f>
              <c:strCache>
                <c:ptCount val="5"/>
                <c:pt idx="0">
                  <c:v>ARROZ CASCARA NACIONAL SECO </c:v>
                </c:pt>
                <c:pt idx="1">
                  <c:v>FIBRA DE ALGODON EN TRANSFORMACION</c:v>
                </c:pt>
                <c:pt idx="2">
                  <c:v>AGUARDIENTE </c:v>
                </c:pt>
                <c:pt idx="3">
                  <c:v>TRIGO IMPORTADO DURO </c:v>
                </c:pt>
                <c:pt idx="4">
                  <c:v>MAIZ AMARILLO NACIONAL HUMEDO </c:v>
                </c:pt>
              </c:strCache>
            </c:strRef>
          </c:cat>
          <c:val>
            <c:numRef>
              <c:f>Hoja1!$B$19:$B$23</c:f>
              <c:numCache>
                <c:formatCode>"$"\ #,##0</c:formatCode>
                <c:ptCount val="5"/>
                <c:pt idx="0">
                  <c:v>2.4805024371999988E+16</c:v>
                </c:pt>
                <c:pt idx="1">
                  <c:v>1.7991981824999972E+16</c:v>
                </c:pt>
                <c:pt idx="2">
                  <c:v>9597563680000000</c:v>
                </c:pt>
                <c:pt idx="3">
                  <c:v>368411550000000</c:v>
                </c:pt>
                <c:pt idx="4">
                  <c:v>283290000000000</c:v>
                </c:pt>
              </c:numCache>
            </c:numRef>
          </c:val>
          <c:extLst>
            <c:ext xmlns:c16="http://schemas.microsoft.com/office/drawing/2014/chart" uri="{C3380CC4-5D6E-409C-BE32-E72D297353CC}">
              <c16:uniqueId val="{00000002-9180-43C0-8253-833E67D22B21}"/>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5409900081370056"/>
          <c:y val="0.21518337913273394"/>
          <c:w val="0.41714448789673531"/>
          <c:h val="0.63010332987531459"/>
        </c:manualLayout>
      </c:layout>
      <c:overlay val="0"/>
      <c:txPr>
        <a:bodyPr/>
        <a:lstStyle/>
        <a:p>
          <a:pPr rtl="0">
            <a:defRPr sz="700"/>
          </a:pPr>
          <a:endParaRPr lang="es-CO"/>
        </a:p>
      </c:txPr>
    </c:legend>
    <c:plotVisOnly val="1"/>
    <c:dispBlanksAs val="zero"/>
    <c:showDLblsOverMax val="0"/>
  </c:chart>
  <c:txPr>
    <a:bodyPr/>
    <a:lstStyle/>
    <a:p>
      <a:pPr>
        <a:defRPr lang="es-CO"/>
      </a:pPr>
      <a:endParaRPr lang="es-CO"/>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7843F417-28FF-4513-B8A6-FD02F70616D7}">
      <dgm:prSet phldrT="[Texto]" custT="1"/>
      <dgm:spPr/>
      <dgm:t>
        <a:bodyPr/>
        <a:lstStyle/>
        <a:p>
          <a:r>
            <a:rPr lang="es-ES" sz="1800" b="1" dirty="0">
              <a:latin typeface="+mj-lt"/>
            </a:rPr>
            <a:t>1. </a:t>
          </a:r>
          <a:r>
            <a:rPr lang="es-ES" sz="1600" b="1" dirty="0">
              <a:latin typeface="+mj-lt"/>
            </a:rPr>
            <a:t>Verificación del quórum.</a:t>
          </a:r>
          <a:endParaRPr lang="es-CO" sz="1600" b="1" dirty="0">
            <a:latin typeface="+mj-lt"/>
          </a:endParaRPr>
        </a:p>
      </dgm:t>
    </dgm:pt>
    <dgm:pt modelId="{4C54A056-B734-40A2-9067-75F344F2FDE4}" type="parTrans" cxnId="{21A23875-A16D-49CD-9139-919518B64996}">
      <dgm:prSet/>
      <dgm:spPr/>
      <dgm:t>
        <a:bodyPr/>
        <a:lstStyle/>
        <a:p>
          <a:endParaRPr lang="es-CO" sz="1800" b="0">
            <a:solidFill>
              <a:schemeClr val="tx1"/>
            </a:solidFill>
            <a:latin typeface="Calibri" pitchFamily="34" charset="0"/>
          </a:endParaRPr>
        </a:p>
      </dgm:t>
    </dgm:pt>
    <dgm:pt modelId="{AA8F89A9-128D-434F-BC5F-F1C1D876287E}" type="sibTrans" cxnId="{21A23875-A16D-49CD-9139-919518B64996}">
      <dgm:prSet/>
      <dgm:spPr/>
      <dgm:t>
        <a:bodyPr/>
        <a:lstStyle/>
        <a:p>
          <a:endParaRPr lang="es-CO" sz="1800" b="0">
            <a:solidFill>
              <a:schemeClr val="tx1"/>
            </a:solidFill>
            <a:latin typeface="Calibri" pitchFamily="34" charset="0"/>
          </a:endParaRPr>
        </a:p>
      </dgm:t>
    </dgm:pt>
    <dgm:pt modelId="{972F9B4D-3A96-4C25-B3AE-DFEDA7C41A73}">
      <dgm:prSet phldrT="[Texto]" custT="1"/>
      <dgm:spPr/>
      <dgm:t>
        <a:bodyPr/>
        <a:lstStyle/>
        <a:p>
          <a:r>
            <a:rPr lang="es-ES" sz="1400" b="1" dirty="0">
              <a:latin typeface="+mj-lt"/>
            </a:rPr>
            <a:t>3. Aprobación del Acta correspondiente a la sesión ordinaria No. 583 del 13 de diciembre de 2017.</a:t>
          </a:r>
          <a:endParaRPr lang="es-CO" sz="1400" b="1" dirty="0">
            <a:latin typeface="+mj-lt"/>
          </a:endParaRPr>
        </a:p>
      </dgm:t>
    </dgm:pt>
    <dgm:pt modelId="{3450B939-29DB-4D3E-BF13-E484310CA22B}" type="parTrans" cxnId="{8D3CA744-223E-445D-98DF-3BC72312E532}">
      <dgm:prSet/>
      <dgm:spPr/>
      <dgm:t>
        <a:bodyPr/>
        <a:lstStyle/>
        <a:p>
          <a:endParaRPr lang="es-CO"/>
        </a:p>
      </dgm:t>
    </dgm:pt>
    <dgm:pt modelId="{4C591F7F-95AA-426D-9B0E-EB6E06C9302F}" type="sibTrans" cxnId="{8D3CA744-223E-445D-98DF-3BC72312E532}">
      <dgm:prSet/>
      <dgm:spPr/>
      <dgm:t>
        <a:bodyPr/>
        <a:lstStyle/>
        <a:p>
          <a:endParaRPr lang="es-CO"/>
        </a:p>
      </dgm:t>
    </dgm:pt>
    <dgm:pt modelId="{8B81D22D-D1B8-4DEC-8923-FB19F27DE45E}">
      <dgm:prSet phldrT="[Texto]" custT="1"/>
      <dgm:spPr/>
      <dgm:t>
        <a:bodyPr/>
        <a:lstStyle/>
        <a:p>
          <a:r>
            <a:rPr lang="es-ES" sz="1600" b="1" dirty="0">
              <a:latin typeface="+mj-lt"/>
            </a:rPr>
            <a:t>4. Seguimiento tareas – Monitoreo decisiones de la Junta Directiva.</a:t>
          </a:r>
        </a:p>
      </dgm:t>
    </dgm:pt>
    <dgm:pt modelId="{72096BEB-662B-4DBA-BF01-68A3148DDA6D}" type="parTrans" cxnId="{A116CEC7-C28A-4DDE-A6ED-3D6404C92AD6}">
      <dgm:prSet/>
      <dgm:spPr/>
      <dgm:t>
        <a:bodyPr/>
        <a:lstStyle/>
        <a:p>
          <a:endParaRPr lang="es-CO"/>
        </a:p>
      </dgm:t>
    </dgm:pt>
    <dgm:pt modelId="{8BB5C3EF-4BFA-4B61-B139-683CBA9DB853}" type="sibTrans" cxnId="{A116CEC7-C28A-4DDE-A6ED-3D6404C92AD6}">
      <dgm:prSet/>
      <dgm:spPr/>
      <dgm:t>
        <a:bodyPr/>
        <a:lstStyle/>
        <a:p>
          <a:endParaRPr lang="es-CO"/>
        </a:p>
      </dgm:t>
    </dgm:pt>
    <dgm:pt modelId="{175132B6-0736-4B24-88CE-6A0452EB0EB8}">
      <dgm:prSet phldrT="[Texto]" custT="1"/>
      <dgm:spPr/>
      <dgm:t>
        <a:bodyPr/>
        <a:lstStyle/>
        <a:p>
          <a:r>
            <a:rPr lang="es-ES" sz="1600" b="1" dirty="0">
              <a:latin typeface="+mj-lt"/>
            </a:rPr>
            <a:t>2. Lectura y aprobación del orden del día</a:t>
          </a:r>
          <a:endParaRPr lang="es-CO" sz="1600" b="1" dirty="0">
            <a:latin typeface="+mj-lt"/>
          </a:endParaRPr>
        </a:p>
      </dgm:t>
    </dgm:pt>
    <dgm:pt modelId="{DA7404E4-E5E5-4BC1-8DEC-B3B6B8F0A148}" type="parTrans" cxnId="{712E104A-1D12-444D-9AC8-474AE16C5415}">
      <dgm:prSet/>
      <dgm:spPr/>
      <dgm:t>
        <a:bodyPr/>
        <a:lstStyle/>
        <a:p>
          <a:endParaRPr lang="es-CO"/>
        </a:p>
      </dgm:t>
    </dgm:pt>
    <dgm:pt modelId="{C30FD51A-5A70-4C0C-88F4-BDB2FAAA0DF0}" type="sibTrans" cxnId="{712E104A-1D12-444D-9AC8-474AE16C5415}">
      <dgm:prSet/>
      <dgm:spPr/>
      <dgm:t>
        <a:bodyPr/>
        <a:lstStyle/>
        <a:p>
          <a:endParaRPr lang="es-CO"/>
        </a:p>
      </dgm:t>
    </dgm:pt>
    <dgm:pt modelId="{C5CBDA8B-355A-40D4-8B21-EBCE860E68C6}">
      <dgm:prSet custT="1"/>
      <dgm:spPr/>
      <dgm:t>
        <a:bodyPr/>
        <a:lstStyle/>
        <a:p>
          <a:r>
            <a:rPr lang="es-CO" sz="1600" b="1" dirty="0">
              <a:latin typeface="+mj-lt"/>
            </a:rPr>
            <a:t>5. </a:t>
          </a:r>
          <a:r>
            <a:rPr lang="es-ES" sz="1600" b="1" dirty="0">
              <a:latin typeface="+mj-lt"/>
            </a:rPr>
            <a:t>Informe mensual del Presidente de la Bolsa.</a:t>
          </a:r>
          <a:endParaRPr lang="es-CO" sz="1600" b="1" dirty="0">
            <a:latin typeface="+mj-lt"/>
          </a:endParaRPr>
        </a:p>
      </dgm:t>
    </dgm:pt>
    <dgm:pt modelId="{ADA10F89-910F-4EAC-8F5F-3FCFC399EB73}" type="parTrans" cxnId="{DAE55F1D-8930-42B1-A2AD-EF03FD2E3D6F}">
      <dgm:prSet/>
      <dgm:spPr/>
      <dgm:t>
        <a:bodyPr/>
        <a:lstStyle/>
        <a:p>
          <a:endParaRPr lang="es-CO"/>
        </a:p>
      </dgm:t>
    </dgm:pt>
    <dgm:pt modelId="{FDA268C6-BBFA-46F1-9D6D-85288C7FFF3A}" type="sibTrans" cxnId="{DAE55F1D-8930-42B1-A2AD-EF03FD2E3D6F}">
      <dgm:prSet/>
      <dgm:spPr/>
      <dgm:t>
        <a:bodyPr/>
        <a:lstStyle/>
        <a:p>
          <a:endParaRPr lang="es-CO"/>
        </a:p>
      </dgm:t>
    </dgm:pt>
    <dgm:pt modelId="{053346AD-268A-4A83-AFAD-D23EECA1FE60}">
      <dgm:prSet custT="1"/>
      <dgm:spPr/>
      <dgm:t>
        <a:bodyPr/>
        <a:lstStyle/>
        <a:p>
          <a:r>
            <a:rPr lang="es-ES" sz="1400" dirty="0"/>
            <a:t>6.1. Boletín Informativo Proceso de elección Jefe del Área de Seguimiento.</a:t>
          </a:r>
          <a:r>
            <a:rPr lang="es-CO" sz="1400" b="1" dirty="0">
              <a:latin typeface="+mj-lt"/>
            </a:rPr>
            <a:t>.</a:t>
          </a:r>
        </a:p>
      </dgm:t>
    </dgm:pt>
    <dgm:pt modelId="{A6840A0F-DA53-44C4-AABD-C59CA4BB50E7}" type="parTrans" cxnId="{EE657DE9-6194-4868-A8CD-B9942AE50CDA}">
      <dgm:prSet/>
      <dgm:spPr/>
      <dgm:t>
        <a:bodyPr/>
        <a:lstStyle/>
        <a:p>
          <a:endParaRPr lang="es-CO"/>
        </a:p>
      </dgm:t>
    </dgm:pt>
    <dgm:pt modelId="{0AD321B7-F8D7-486D-BF15-11B9BE530CFC}" type="sibTrans" cxnId="{EE657DE9-6194-4868-A8CD-B9942AE50CDA}">
      <dgm:prSet/>
      <dgm:spPr/>
      <dgm:t>
        <a:bodyPr/>
        <a:lstStyle/>
        <a:p>
          <a:endParaRPr lang="es-CO"/>
        </a:p>
      </dgm:t>
    </dgm:pt>
    <dgm:pt modelId="{AD872D10-3AF8-4382-9822-7933D9D5A3F1}">
      <dgm:prSet custT="1"/>
      <dgm:spPr/>
      <dgm:t>
        <a:bodyPr/>
        <a:lstStyle/>
        <a:p>
          <a:r>
            <a:rPr lang="es-CO" sz="1600" b="1" dirty="0">
              <a:latin typeface="+mj-lt"/>
            </a:rPr>
            <a:t>7. </a:t>
          </a:r>
          <a:r>
            <a:rPr lang="es-CO" sz="1600" b="1" dirty="0"/>
            <a:t>Informe Comité de Riesgos</a:t>
          </a:r>
          <a:endParaRPr lang="es-CO" sz="1600" b="1" dirty="0">
            <a:latin typeface="+mj-lt"/>
          </a:endParaRPr>
        </a:p>
      </dgm:t>
    </dgm:pt>
    <dgm:pt modelId="{20763023-F9C6-4FCC-86B9-C726EA33C61A}" type="parTrans" cxnId="{0661F0AC-EEF4-45CB-A30A-9C21E4F91316}">
      <dgm:prSet/>
      <dgm:spPr/>
      <dgm:t>
        <a:bodyPr/>
        <a:lstStyle/>
        <a:p>
          <a:endParaRPr lang="es-CO"/>
        </a:p>
      </dgm:t>
    </dgm:pt>
    <dgm:pt modelId="{7E80E337-086E-467A-B4BA-FA853FD8EF1A}" type="sibTrans" cxnId="{0661F0AC-EEF4-45CB-A30A-9C21E4F91316}">
      <dgm:prSet/>
      <dgm:spPr/>
      <dgm:t>
        <a:bodyPr/>
        <a:lstStyle/>
        <a:p>
          <a:endParaRPr lang="es-CO"/>
        </a:p>
      </dgm:t>
    </dgm:pt>
    <dgm:pt modelId="{56297749-9ECE-4C3B-A192-401359AB9A6C}">
      <dgm:prSet custT="1"/>
      <dgm:spPr/>
      <dgm:t>
        <a:bodyPr/>
        <a:lstStyle/>
        <a:p>
          <a:r>
            <a:rPr lang="es-ES" sz="1400" dirty="0"/>
            <a:t>6.2. Planeación anual de actividades para fines de supervisión y suministro de información de los organismos de autorregulación del mercado de valores.</a:t>
          </a:r>
          <a:endParaRPr lang="es-CO" sz="1400" b="1" dirty="0">
            <a:latin typeface="+mj-lt"/>
          </a:endParaRPr>
        </a:p>
      </dgm:t>
    </dgm:pt>
    <dgm:pt modelId="{A72758BE-1C84-4680-9C82-79524109FD2B}" type="parTrans" cxnId="{043E94FA-D7C7-4C64-A3AA-B84B075F93D0}">
      <dgm:prSet/>
      <dgm:spPr/>
      <dgm:t>
        <a:bodyPr/>
        <a:lstStyle/>
        <a:p>
          <a:endParaRPr lang="es-CO"/>
        </a:p>
      </dgm:t>
    </dgm:pt>
    <dgm:pt modelId="{C652C712-8F4E-4873-8FF6-7ED3D1CDC868}" type="sibTrans" cxnId="{043E94FA-D7C7-4C64-A3AA-B84B075F93D0}">
      <dgm:prSet/>
      <dgm:spPr/>
      <dgm:t>
        <a:bodyPr/>
        <a:lstStyle/>
        <a:p>
          <a:endParaRPr lang="es-CO"/>
        </a:p>
      </dgm:t>
    </dgm:pt>
    <dgm:pt modelId="{E0C94C8F-0600-479E-B635-0E45916E9453}">
      <dgm:prSet custT="1"/>
      <dgm:spPr/>
      <dgm:t>
        <a:bodyPr/>
        <a:lstStyle/>
        <a:p>
          <a:r>
            <a:rPr lang="es-CO" sz="1600" b="1" dirty="0">
              <a:latin typeface="+mj-lt"/>
            </a:rPr>
            <a:t>6. Temas de Aprobación de la Junta Directiva.</a:t>
          </a:r>
        </a:p>
      </dgm:t>
    </dgm:pt>
    <dgm:pt modelId="{3FA2B263-D44D-4F28-830C-AAF59EDB96F6}" type="sibTrans" cxnId="{2EAACC62-6351-4790-BC1C-1EAC146E7615}">
      <dgm:prSet/>
      <dgm:spPr/>
      <dgm:t>
        <a:bodyPr/>
        <a:lstStyle/>
        <a:p>
          <a:endParaRPr lang="es-ES"/>
        </a:p>
      </dgm:t>
    </dgm:pt>
    <dgm:pt modelId="{0B7BF771-6384-437D-9D7E-29732BC0C9FD}" type="parTrans" cxnId="{2EAACC62-6351-4790-BC1C-1EAC146E7615}">
      <dgm:prSet/>
      <dgm:spPr/>
      <dgm:t>
        <a:bodyPr/>
        <a:lstStyle/>
        <a:p>
          <a:endParaRPr lang="es-ES"/>
        </a:p>
      </dgm:t>
    </dgm:pt>
    <dgm:pt modelId="{CCC3E367-8012-4D83-9AC2-66E95DC2D6EA}">
      <dgm:prSet custT="1"/>
      <dgm:spPr/>
      <dgm:t>
        <a:bodyPr/>
        <a:lstStyle/>
        <a:p>
          <a:r>
            <a:rPr lang="es-CO" sz="1400" dirty="0"/>
            <a:t>7.1 Aprobación Modificación del Manual del Sistema de Administración de Riesgos.</a:t>
          </a:r>
          <a:endParaRPr lang="es-CO" sz="1400" b="1" dirty="0">
            <a:latin typeface="+mj-lt"/>
          </a:endParaRPr>
        </a:p>
      </dgm:t>
    </dgm:pt>
    <dgm:pt modelId="{0CD0B172-A1B1-4C89-A66E-4BC8C1FFA961}" type="parTrans" cxnId="{D452E08F-4626-42DF-8654-7B0471750670}">
      <dgm:prSet/>
      <dgm:spPr/>
      <dgm:t>
        <a:bodyPr/>
        <a:lstStyle/>
        <a:p>
          <a:endParaRPr lang="es-CO"/>
        </a:p>
      </dgm:t>
    </dgm:pt>
    <dgm:pt modelId="{8E4226E8-48D4-47A6-AA00-3BCE610CC12E}" type="sibTrans" cxnId="{D452E08F-4626-42DF-8654-7B0471750670}">
      <dgm:prSet/>
      <dgm:spPr/>
      <dgm:t>
        <a:bodyPr/>
        <a:lstStyle/>
        <a:p>
          <a:endParaRPr lang="es-CO"/>
        </a:p>
      </dgm:t>
    </dgm:pt>
    <dgm:pt modelId="{0A636972-1F9A-4C39-892F-713FB4FE90D0}">
      <dgm:prSet custT="1"/>
      <dgm:spPr/>
      <dgm:t>
        <a:bodyPr/>
        <a:lstStyle/>
        <a:p>
          <a:r>
            <a:rPr lang="es-CO" sz="1400" b="0" dirty="0">
              <a:latin typeface="+mj-lt"/>
            </a:rPr>
            <a:t>5.1 Resultados Financieros diciembre 2017.</a:t>
          </a:r>
        </a:p>
      </dgm:t>
    </dgm:pt>
    <dgm:pt modelId="{3BF05E63-D93D-4846-81A0-68DCE432D458}" type="parTrans" cxnId="{C9907565-B0F1-4BB3-95C3-BE8B07951186}">
      <dgm:prSet/>
      <dgm:spPr/>
      <dgm:t>
        <a:bodyPr/>
        <a:lstStyle/>
        <a:p>
          <a:endParaRPr lang="es-CO"/>
        </a:p>
      </dgm:t>
    </dgm:pt>
    <dgm:pt modelId="{36083BBA-22E3-4FBD-B8AA-AE60347FD47E}" type="sibTrans" cxnId="{C9907565-B0F1-4BB3-95C3-BE8B07951186}">
      <dgm:prSet/>
      <dgm:spPr/>
      <dgm:t>
        <a:bodyPr/>
        <a:lstStyle/>
        <a:p>
          <a:endParaRPr lang="es-CO"/>
        </a:p>
      </dgm:t>
    </dgm:pt>
    <dgm:pt modelId="{D6268D26-18EC-42BE-B4D0-A77B787307FA}">
      <dgm:prSet custT="1"/>
      <dgm:spPr/>
      <dgm:t>
        <a:bodyPr/>
        <a:lstStyle/>
        <a:p>
          <a:r>
            <a:rPr lang="es-CO" sz="1400" b="0" dirty="0">
              <a:latin typeface="+mj-lt"/>
            </a:rPr>
            <a:t>5.2. Cierre comercial 2017</a:t>
          </a:r>
        </a:p>
      </dgm:t>
    </dgm:pt>
    <dgm:pt modelId="{225F3980-2041-4A4C-A477-D153CDC16C1F}" type="parTrans" cxnId="{3E72CCF6-8B14-486F-8CA7-390FA7619BED}">
      <dgm:prSet/>
      <dgm:spPr/>
      <dgm:t>
        <a:bodyPr/>
        <a:lstStyle/>
        <a:p>
          <a:endParaRPr lang="es-CO"/>
        </a:p>
      </dgm:t>
    </dgm:pt>
    <dgm:pt modelId="{AC9155A7-566E-46D0-82CD-256B94BF17BC}" type="sibTrans" cxnId="{3E72CCF6-8B14-486F-8CA7-390FA7619BED}">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pt>
    <dgm:pt modelId="{C66DE460-D941-432C-ADDD-2CC51E3F493D}" type="pres">
      <dgm:prSet presAssocID="{7843F417-28FF-4513-B8A6-FD02F70616D7}" presName="parentText" presStyleLbl="node1" presStyleIdx="0" presStyleCnt="12">
        <dgm:presLayoutVars>
          <dgm:chMax val="0"/>
          <dgm:bulletEnabled val="1"/>
        </dgm:presLayoutVars>
      </dgm:prSet>
      <dgm:spPr/>
    </dgm:pt>
    <dgm:pt modelId="{F846CCFC-42FF-4806-9D22-6B4315E5C510}" type="pres">
      <dgm:prSet presAssocID="{AA8F89A9-128D-434F-BC5F-F1C1D876287E}" presName="spacer" presStyleCnt="0"/>
      <dgm:spPr/>
    </dgm:pt>
    <dgm:pt modelId="{7220C1C5-9D79-40A5-966C-9AE23504CE27}" type="pres">
      <dgm:prSet presAssocID="{175132B6-0736-4B24-88CE-6A0452EB0EB8}" presName="parentText" presStyleLbl="node1" presStyleIdx="1" presStyleCnt="12">
        <dgm:presLayoutVars>
          <dgm:chMax val="0"/>
          <dgm:bulletEnabled val="1"/>
        </dgm:presLayoutVars>
      </dgm:prSet>
      <dgm:spPr/>
    </dgm:pt>
    <dgm:pt modelId="{F23F32A5-956E-44C4-988A-E97E9E285F64}" type="pres">
      <dgm:prSet presAssocID="{C30FD51A-5A70-4C0C-88F4-BDB2FAAA0DF0}" presName="spacer" presStyleCnt="0"/>
      <dgm:spPr/>
    </dgm:pt>
    <dgm:pt modelId="{8A74D157-D7F5-4978-9E13-E701098A5A7C}" type="pres">
      <dgm:prSet presAssocID="{972F9B4D-3A96-4C25-B3AE-DFEDA7C41A73}" presName="parentText" presStyleLbl="node1" presStyleIdx="2" presStyleCnt="12">
        <dgm:presLayoutVars>
          <dgm:chMax val="0"/>
          <dgm:bulletEnabled val="1"/>
        </dgm:presLayoutVars>
      </dgm:prSet>
      <dgm:spPr/>
    </dgm:pt>
    <dgm:pt modelId="{105CE895-B9D6-417F-B580-2E7AFCE1A927}" type="pres">
      <dgm:prSet presAssocID="{4C591F7F-95AA-426D-9B0E-EB6E06C9302F}" presName="spacer" presStyleCnt="0"/>
      <dgm:spPr/>
    </dgm:pt>
    <dgm:pt modelId="{C053836B-2E37-4108-96BD-E379295C63AF}" type="pres">
      <dgm:prSet presAssocID="{8B81D22D-D1B8-4DEC-8923-FB19F27DE45E}" presName="parentText" presStyleLbl="node1" presStyleIdx="3" presStyleCnt="12">
        <dgm:presLayoutVars>
          <dgm:chMax val="0"/>
          <dgm:bulletEnabled val="1"/>
        </dgm:presLayoutVars>
      </dgm:prSet>
      <dgm:spPr/>
    </dgm:pt>
    <dgm:pt modelId="{19EA57BC-A4A9-4D0C-B5FF-7C1775D5A505}" type="pres">
      <dgm:prSet presAssocID="{8BB5C3EF-4BFA-4B61-B139-683CBA9DB853}" presName="spacer" presStyleCnt="0"/>
      <dgm:spPr/>
    </dgm:pt>
    <dgm:pt modelId="{120D82B0-08D1-4196-98A1-E223654897DB}" type="pres">
      <dgm:prSet presAssocID="{C5CBDA8B-355A-40D4-8B21-EBCE860E68C6}" presName="parentText" presStyleLbl="node1" presStyleIdx="4" presStyleCnt="12">
        <dgm:presLayoutVars>
          <dgm:chMax val="0"/>
          <dgm:bulletEnabled val="1"/>
        </dgm:presLayoutVars>
      </dgm:prSet>
      <dgm:spPr/>
    </dgm:pt>
    <dgm:pt modelId="{0C223128-E68E-4323-B1BC-EC852869C6F6}" type="pres">
      <dgm:prSet presAssocID="{FDA268C6-BBFA-46F1-9D6D-85288C7FFF3A}" presName="spacer" presStyleCnt="0"/>
      <dgm:spPr/>
    </dgm:pt>
    <dgm:pt modelId="{E9048D26-2972-4718-8B31-D80159278D28}" type="pres">
      <dgm:prSet presAssocID="{0A636972-1F9A-4C39-892F-713FB4FE90D0}" presName="parentText" presStyleLbl="node1" presStyleIdx="5" presStyleCnt="12">
        <dgm:presLayoutVars>
          <dgm:chMax val="0"/>
          <dgm:bulletEnabled val="1"/>
        </dgm:presLayoutVars>
      </dgm:prSet>
      <dgm:spPr/>
    </dgm:pt>
    <dgm:pt modelId="{4A73DFBA-4159-4865-AD50-B3C36FEE82EA}" type="pres">
      <dgm:prSet presAssocID="{36083BBA-22E3-4FBD-B8AA-AE60347FD47E}" presName="spacer" presStyleCnt="0"/>
      <dgm:spPr/>
    </dgm:pt>
    <dgm:pt modelId="{13D18A21-4BC1-449D-ABB5-5C58496C7DD2}" type="pres">
      <dgm:prSet presAssocID="{D6268D26-18EC-42BE-B4D0-A77B787307FA}" presName="parentText" presStyleLbl="node1" presStyleIdx="6" presStyleCnt="12">
        <dgm:presLayoutVars>
          <dgm:chMax val="0"/>
          <dgm:bulletEnabled val="1"/>
        </dgm:presLayoutVars>
      </dgm:prSet>
      <dgm:spPr/>
    </dgm:pt>
    <dgm:pt modelId="{EDD54B6E-8836-428E-A276-552A5A001373}" type="pres">
      <dgm:prSet presAssocID="{AC9155A7-566E-46D0-82CD-256B94BF17BC}" presName="spacer" presStyleCnt="0"/>
      <dgm:spPr/>
    </dgm:pt>
    <dgm:pt modelId="{0B8F81DB-CF9A-41E1-98CB-F1B194A8CDA2}" type="pres">
      <dgm:prSet presAssocID="{E0C94C8F-0600-479E-B635-0E45916E9453}" presName="parentText" presStyleLbl="node1" presStyleIdx="7" presStyleCnt="12">
        <dgm:presLayoutVars>
          <dgm:chMax val="0"/>
          <dgm:bulletEnabled val="1"/>
        </dgm:presLayoutVars>
      </dgm:prSet>
      <dgm:spPr/>
    </dgm:pt>
    <dgm:pt modelId="{2CFC41BE-C019-42D3-AD6A-05E1410700B8}" type="pres">
      <dgm:prSet presAssocID="{3FA2B263-D44D-4F28-830C-AAF59EDB96F6}" presName="spacer" presStyleCnt="0"/>
      <dgm:spPr/>
    </dgm:pt>
    <dgm:pt modelId="{02014FCD-3736-4E07-A312-3B8F23810661}" type="pres">
      <dgm:prSet presAssocID="{053346AD-268A-4A83-AFAD-D23EECA1FE60}" presName="parentText" presStyleLbl="node1" presStyleIdx="8" presStyleCnt="12">
        <dgm:presLayoutVars>
          <dgm:chMax val="0"/>
          <dgm:bulletEnabled val="1"/>
        </dgm:presLayoutVars>
      </dgm:prSet>
      <dgm:spPr/>
    </dgm:pt>
    <dgm:pt modelId="{840D0A94-8E11-4235-A7F8-41138DFA71A6}" type="pres">
      <dgm:prSet presAssocID="{0AD321B7-F8D7-486D-BF15-11B9BE530CFC}" presName="spacer" presStyleCnt="0"/>
      <dgm:spPr/>
    </dgm:pt>
    <dgm:pt modelId="{CC371ED6-F459-48BD-A31F-098F2E1DDB5B}" type="pres">
      <dgm:prSet presAssocID="{56297749-9ECE-4C3B-A192-401359AB9A6C}" presName="parentText" presStyleLbl="node1" presStyleIdx="9" presStyleCnt="12">
        <dgm:presLayoutVars>
          <dgm:chMax val="0"/>
          <dgm:bulletEnabled val="1"/>
        </dgm:presLayoutVars>
      </dgm:prSet>
      <dgm:spPr/>
    </dgm:pt>
    <dgm:pt modelId="{78DA86A6-73D9-4922-8FAB-F7C8B3E1634F}" type="pres">
      <dgm:prSet presAssocID="{C652C712-8F4E-4873-8FF6-7ED3D1CDC868}" presName="spacer" presStyleCnt="0"/>
      <dgm:spPr/>
    </dgm:pt>
    <dgm:pt modelId="{39BCF86C-8ED4-4489-85FA-D5F133C8F69C}" type="pres">
      <dgm:prSet presAssocID="{AD872D10-3AF8-4382-9822-7933D9D5A3F1}" presName="parentText" presStyleLbl="node1" presStyleIdx="10" presStyleCnt="12">
        <dgm:presLayoutVars>
          <dgm:chMax val="0"/>
          <dgm:bulletEnabled val="1"/>
        </dgm:presLayoutVars>
      </dgm:prSet>
      <dgm:spPr/>
    </dgm:pt>
    <dgm:pt modelId="{27D1328D-C324-4164-A20C-68C67B6AC4ED}" type="pres">
      <dgm:prSet presAssocID="{7E80E337-086E-467A-B4BA-FA853FD8EF1A}" presName="spacer" presStyleCnt="0"/>
      <dgm:spPr/>
    </dgm:pt>
    <dgm:pt modelId="{4BCCC8DD-FC7E-41E3-B904-558AB0312517}" type="pres">
      <dgm:prSet presAssocID="{CCC3E367-8012-4D83-9AC2-66E95DC2D6EA}" presName="parentText" presStyleLbl="node1" presStyleIdx="11" presStyleCnt="12">
        <dgm:presLayoutVars>
          <dgm:chMax val="0"/>
          <dgm:bulletEnabled val="1"/>
        </dgm:presLayoutVars>
      </dgm:prSet>
      <dgm:spPr/>
    </dgm:pt>
  </dgm:ptLst>
  <dgm:cxnLst>
    <dgm:cxn modelId="{DAE55F1D-8930-42B1-A2AD-EF03FD2E3D6F}" srcId="{1BDD92D1-4249-41CD-80E0-04B67D1A883E}" destId="{C5CBDA8B-355A-40D4-8B21-EBCE860E68C6}" srcOrd="4" destOrd="0" parTransId="{ADA10F89-910F-4EAC-8F5F-3FCFC399EB73}" sibTransId="{FDA268C6-BBFA-46F1-9D6D-85288C7FFF3A}"/>
    <dgm:cxn modelId="{1A754F2B-7475-42B3-A83B-4F7A04B27B8E}" type="presOf" srcId="{C5CBDA8B-355A-40D4-8B21-EBCE860E68C6}" destId="{120D82B0-08D1-4196-98A1-E223654897DB}" srcOrd="0" destOrd="0" presId="urn:microsoft.com/office/officeart/2005/8/layout/vList2"/>
    <dgm:cxn modelId="{B53F7F5D-20DE-410C-A9AE-13B4BE266EA9}" type="presOf" srcId="{1BDD92D1-4249-41CD-80E0-04B67D1A883E}" destId="{13DF23CD-4103-4954-9192-E79AEC36CBC1}" srcOrd="0" destOrd="0" presId="urn:microsoft.com/office/officeart/2005/8/layout/vList2"/>
    <dgm:cxn modelId="{D61D7941-C36B-4DDE-A05B-407E034A0D9B}" type="presOf" srcId="{56297749-9ECE-4C3B-A192-401359AB9A6C}" destId="{CC371ED6-F459-48BD-A31F-098F2E1DDB5B}" srcOrd="0" destOrd="0" presId="urn:microsoft.com/office/officeart/2005/8/layout/vList2"/>
    <dgm:cxn modelId="{2EAACC62-6351-4790-BC1C-1EAC146E7615}" srcId="{1BDD92D1-4249-41CD-80E0-04B67D1A883E}" destId="{E0C94C8F-0600-479E-B635-0E45916E9453}" srcOrd="7" destOrd="0" parTransId="{0B7BF771-6384-437D-9D7E-29732BC0C9FD}" sibTransId="{3FA2B263-D44D-4F28-830C-AAF59EDB96F6}"/>
    <dgm:cxn modelId="{B62ED362-03D0-40F7-9096-27AC2C17225E}" type="presOf" srcId="{8B81D22D-D1B8-4DEC-8923-FB19F27DE45E}" destId="{C053836B-2E37-4108-96BD-E379295C63AF}" srcOrd="0" destOrd="0" presId="urn:microsoft.com/office/officeart/2005/8/layout/vList2"/>
    <dgm:cxn modelId="{8D3CA744-223E-445D-98DF-3BC72312E532}" srcId="{1BDD92D1-4249-41CD-80E0-04B67D1A883E}" destId="{972F9B4D-3A96-4C25-B3AE-DFEDA7C41A73}" srcOrd="2" destOrd="0" parTransId="{3450B939-29DB-4D3E-BF13-E484310CA22B}" sibTransId="{4C591F7F-95AA-426D-9B0E-EB6E06C9302F}"/>
    <dgm:cxn modelId="{C9907565-B0F1-4BB3-95C3-BE8B07951186}" srcId="{1BDD92D1-4249-41CD-80E0-04B67D1A883E}" destId="{0A636972-1F9A-4C39-892F-713FB4FE90D0}" srcOrd="5" destOrd="0" parTransId="{3BF05E63-D93D-4846-81A0-68DCE432D458}" sibTransId="{36083BBA-22E3-4FBD-B8AA-AE60347FD47E}"/>
    <dgm:cxn modelId="{712E104A-1D12-444D-9AC8-474AE16C5415}" srcId="{1BDD92D1-4249-41CD-80E0-04B67D1A883E}" destId="{175132B6-0736-4B24-88CE-6A0452EB0EB8}" srcOrd="1" destOrd="0" parTransId="{DA7404E4-E5E5-4BC1-8DEC-B3B6B8F0A148}" sibTransId="{C30FD51A-5A70-4C0C-88F4-BDB2FAAA0DF0}"/>
    <dgm:cxn modelId="{21A23875-A16D-49CD-9139-919518B64996}" srcId="{1BDD92D1-4249-41CD-80E0-04B67D1A883E}" destId="{7843F417-28FF-4513-B8A6-FD02F70616D7}" srcOrd="0" destOrd="0" parTransId="{4C54A056-B734-40A2-9067-75F344F2FDE4}" sibTransId="{AA8F89A9-128D-434F-BC5F-F1C1D876287E}"/>
    <dgm:cxn modelId="{17665455-3B32-4D5E-95A2-B90A0853064B}" type="presOf" srcId="{7843F417-28FF-4513-B8A6-FD02F70616D7}" destId="{C66DE460-D941-432C-ADDD-2CC51E3F493D}" srcOrd="0" destOrd="0" presId="urn:microsoft.com/office/officeart/2005/8/layout/vList2"/>
    <dgm:cxn modelId="{DE8ACE77-D46D-4F1C-9AF4-84592D9F6C1C}" type="presOf" srcId="{0A636972-1F9A-4C39-892F-713FB4FE90D0}" destId="{E9048D26-2972-4718-8B31-D80159278D28}" srcOrd="0" destOrd="0" presId="urn:microsoft.com/office/officeart/2005/8/layout/vList2"/>
    <dgm:cxn modelId="{98957759-C042-4326-B246-F4E86D9CEF07}" type="presOf" srcId="{053346AD-268A-4A83-AFAD-D23EECA1FE60}" destId="{02014FCD-3736-4E07-A312-3B8F23810661}" srcOrd="0" destOrd="0" presId="urn:microsoft.com/office/officeart/2005/8/layout/vList2"/>
    <dgm:cxn modelId="{87DF898E-A670-4E78-B4C2-AB8A3FA77EEA}" type="presOf" srcId="{D6268D26-18EC-42BE-B4D0-A77B787307FA}" destId="{13D18A21-4BC1-449D-ABB5-5C58496C7DD2}" srcOrd="0" destOrd="0" presId="urn:microsoft.com/office/officeart/2005/8/layout/vList2"/>
    <dgm:cxn modelId="{D452E08F-4626-42DF-8654-7B0471750670}" srcId="{1BDD92D1-4249-41CD-80E0-04B67D1A883E}" destId="{CCC3E367-8012-4D83-9AC2-66E95DC2D6EA}" srcOrd="11" destOrd="0" parTransId="{0CD0B172-A1B1-4C89-A66E-4BC8C1FFA961}" sibTransId="{8E4226E8-48D4-47A6-AA00-3BCE610CC12E}"/>
    <dgm:cxn modelId="{8E1034A4-2735-4954-BA09-6A1048EB3C51}" type="presOf" srcId="{E0C94C8F-0600-479E-B635-0E45916E9453}" destId="{0B8F81DB-CF9A-41E1-98CB-F1B194A8CDA2}" srcOrd="0" destOrd="0" presId="urn:microsoft.com/office/officeart/2005/8/layout/vList2"/>
    <dgm:cxn modelId="{2F3573A4-C814-4F41-876F-FCCE7F1E0C72}" type="presOf" srcId="{972F9B4D-3A96-4C25-B3AE-DFEDA7C41A73}" destId="{8A74D157-D7F5-4978-9E13-E701098A5A7C}" srcOrd="0" destOrd="0" presId="urn:microsoft.com/office/officeart/2005/8/layout/vList2"/>
    <dgm:cxn modelId="{0AAE5EA5-EA79-4CC3-AC6D-951B658386D1}" type="presOf" srcId="{AD872D10-3AF8-4382-9822-7933D9D5A3F1}" destId="{39BCF86C-8ED4-4489-85FA-D5F133C8F69C}" srcOrd="0" destOrd="0" presId="urn:microsoft.com/office/officeart/2005/8/layout/vList2"/>
    <dgm:cxn modelId="{0661F0AC-EEF4-45CB-A30A-9C21E4F91316}" srcId="{1BDD92D1-4249-41CD-80E0-04B67D1A883E}" destId="{AD872D10-3AF8-4382-9822-7933D9D5A3F1}" srcOrd="10" destOrd="0" parTransId="{20763023-F9C6-4FCC-86B9-C726EA33C61A}" sibTransId="{7E80E337-086E-467A-B4BA-FA853FD8EF1A}"/>
    <dgm:cxn modelId="{A116CEC7-C28A-4DDE-A6ED-3D6404C92AD6}" srcId="{1BDD92D1-4249-41CD-80E0-04B67D1A883E}" destId="{8B81D22D-D1B8-4DEC-8923-FB19F27DE45E}" srcOrd="3" destOrd="0" parTransId="{72096BEB-662B-4DBA-BF01-68A3148DDA6D}" sibTransId="{8BB5C3EF-4BFA-4B61-B139-683CBA9DB853}"/>
    <dgm:cxn modelId="{EE657DE9-6194-4868-A8CD-B9942AE50CDA}" srcId="{1BDD92D1-4249-41CD-80E0-04B67D1A883E}" destId="{053346AD-268A-4A83-AFAD-D23EECA1FE60}" srcOrd="8" destOrd="0" parTransId="{A6840A0F-DA53-44C4-AABD-C59CA4BB50E7}" sibTransId="{0AD321B7-F8D7-486D-BF15-11B9BE530CFC}"/>
    <dgm:cxn modelId="{CC48F2F3-9ACA-4C40-8694-4FD501B100B9}" type="presOf" srcId="{CCC3E367-8012-4D83-9AC2-66E95DC2D6EA}" destId="{4BCCC8DD-FC7E-41E3-B904-558AB0312517}" srcOrd="0" destOrd="0" presId="urn:microsoft.com/office/officeart/2005/8/layout/vList2"/>
    <dgm:cxn modelId="{EAB47AF6-BCAB-4D06-934A-09B954536295}" type="presOf" srcId="{175132B6-0736-4B24-88CE-6A0452EB0EB8}" destId="{7220C1C5-9D79-40A5-966C-9AE23504CE27}" srcOrd="0" destOrd="0" presId="urn:microsoft.com/office/officeart/2005/8/layout/vList2"/>
    <dgm:cxn modelId="{3E72CCF6-8B14-486F-8CA7-390FA7619BED}" srcId="{1BDD92D1-4249-41CD-80E0-04B67D1A883E}" destId="{D6268D26-18EC-42BE-B4D0-A77B787307FA}" srcOrd="6" destOrd="0" parTransId="{225F3980-2041-4A4C-A477-D153CDC16C1F}" sibTransId="{AC9155A7-566E-46D0-82CD-256B94BF17BC}"/>
    <dgm:cxn modelId="{043E94FA-D7C7-4C64-A3AA-B84B075F93D0}" srcId="{1BDD92D1-4249-41CD-80E0-04B67D1A883E}" destId="{56297749-9ECE-4C3B-A192-401359AB9A6C}" srcOrd="9" destOrd="0" parTransId="{A72758BE-1C84-4680-9C82-79524109FD2B}" sibTransId="{C652C712-8F4E-4873-8FF6-7ED3D1CDC868}"/>
    <dgm:cxn modelId="{3551BF41-6708-4AF1-9543-F04496DEC032}" type="presParOf" srcId="{13DF23CD-4103-4954-9192-E79AEC36CBC1}" destId="{C66DE460-D941-432C-ADDD-2CC51E3F493D}" srcOrd="0" destOrd="0" presId="urn:microsoft.com/office/officeart/2005/8/layout/vList2"/>
    <dgm:cxn modelId="{37F51040-E674-4FCF-806F-0E4F93F9C316}" type="presParOf" srcId="{13DF23CD-4103-4954-9192-E79AEC36CBC1}" destId="{F846CCFC-42FF-4806-9D22-6B4315E5C510}" srcOrd="1" destOrd="0" presId="urn:microsoft.com/office/officeart/2005/8/layout/vList2"/>
    <dgm:cxn modelId="{EE05922A-3803-4340-9ED8-0867B2717C2C}" type="presParOf" srcId="{13DF23CD-4103-4954-9192-E79AEC36CBC1}" destId="{7220C1C5-9D79-40A5-966C-9AE23504CE27}" srcOrd="2" destOrd="0" presId="urn:microsoft.com/office/officeart/2005/8/layout/vList2"/>
    <dgm:cxn modelId="{F7CD1480-EF84-4E6B-85BD-AA0C67678BE6}" type="presParOf" srcId="{13DF23CD-4103-4954-9192-E79AEC36CBC1}" destId="{F23F32A5-956E-44C4-988A-E97E9E285F64}" srcOrd="3" destOrd="0" presId="urn:microsoft.com/office/officeart/2005/8/layout/vList2"/>
    <dgm:cxn modelId="{6769E287-F0A6-4AE6-BD71-D016CC414DD0}" type="presParOf" srcId="{13DF23CD-4103-4954-9192-E79AEC36CBC1}" destId="{8A74D157-D7F5-4978-9E13-E701098A5A7C}" srcOrd="4" destOrd="0" presId="urn:microsoft.com/office/officeart/2005/8/layout/vList2"/>
    <dgm:cxn modelId="{2B482CA6-7426-4979-B718-7356E9315748}" type="presParOf" srcId="{13DF23CD-4103-4954-9192-E79AEC36CBC1}" destId="{105CE895-B9D6-417F-B580-2E7AFCE1A927}" srcOrd="5" destOrd="0" presId="urn:microsoft.com/office/officeart/2005/8/layout/vList2"/>
    <dgm:cxn modelId="{0977EF86-89A5-472B-AFC3-C0ABAAAEA92C}" type="presParOf" srcId="{13DF23CD-4103-4954-9192-E79AEC36CBC1}" destId="{C053836B-2E37-4108-96BD-E379295C63AF}" srcOrd="6" destOrd="0" presId="urn:microsoft.com/office/officeart/2005/8/layout/vList2"/>
    <dgm:cxn modelId="{7C8B03ED-2127-419E-A842-14920A596307}" type="presParOf" srcId="{13DF23CD-4103-4954-9192-E79AEC36CBC1}" destId="{19EA57BC-A4A9-4D0C-B5FF-7C1775D5A505}" srcOrd="7" destOrd="0" presId="urn:microsoft.com/office/officeart/2005/8/layout/vList2"/>
    <dgm:cxn modelId="{52F8F1CF-8B29-4B4A-86A7-520C55C80F2A}" type="presParOf" srcId="{13DF23CD-4103-4954-9192-E79AEC36CBC1}" destId="{120D82B0-08D1-4196-98A1-E223654897DB}" srcOrd="8" destOrd="0" presId="urn:microsoft.com/office/officeart/2005/8/layout/vList2"/>
    <dgm:cxn modelId="{D51E0833-A4B5-4884-A32A-215D314DD034}" type="presParOf" srcId="{13DF23CD-4103-4954-9192-E79AEC36CBC1}" destId="{0C223128-E68E-4323-B1BC-EC852869C6F6}" srcOrd="9" destOrd="0" presId="urn:microsoft.com/office/officeart/2005/8/layout/vList2"/>
    <dgm:cxn modelId="{C2F8C5F8-3BCE-4F38-B8FA-00BB89C7B86A}" type="presParOf" srcId="{13DF23CD-4103-4954-9192-E79AEC36CBC1}" destId="{E9048D26-2972-4718-8B31-D80159278D28}" srcOrd="10" destOrd="0" presId="urn:microsoft.com/office/officeart/2005/8/layout/vList2"/>
    <dgm:cxn modelId="{4BEA4DC0-0440-42FB-ACA9-D67F523714B8}" type="presParOf" srcId="{13DF23CD-4103-4954-9192-E79AEC36CBC1}" destId="{4A73DFBA-4159-4865-AD50-B3C36FEE82EA}" srcOrd="11" destOrd="0" presId="urn:microsoft.com/office/officeart/2005/8/layout/vList2"/>
    <dgm:cxn modelId="{5F4726C9-0068-4AC5-B36F-EE337C6A0CF7}" type="presParOf" srcId="{13DF23CD-4103-4954-9192-E79AEC36CBC1}" destId="{13D18A21-4BC1-449D-ABB5-5C58496C7DD2}" srcOrd="12" destOrd="0" presId="urn:microsoft.com/office/officeart/2005/8/layout/vList2"/>
    <dgm:cxn modelId="{6137BAD9-7E61-48B4-8BCE-924333F79A49}" type="presParOf" srcId="{13DF23CD-4103-4954-9192-E79AEC36CBC1}" destId="{EDD54B6E-8836-428E-A276-552A5A001373}" srcOrd="13" destOrd="0" presId="urn:microsoft.com/office/officeart/2005/8/layout/vList2"/>
    <dgm:cxn modelId="{826D07F3-587F-4B5B-AAFC-BE8809881EA8}" type="presParOf" srcId="{13DF23CD-4103-4954-9192-E79AEC36CBC1}" destId="{0B8F81DB-CF9A-41E1-98CB-F1B194A8CDA2}" srcOrd="14" destOrd="0" presId="urn:microsoft.com/office/officeart/2005/8/layout/vList2"/>
    <dgm:cxn modelId="{63DEF631-5E90-4AA4-8B82-6FB0DF019D97}" type="presParOf" srcId="{13DF23CD-4103-4954-9192-E79AEC36CBC1}" destId="{2CFC41BE-C019-42D3-AD6A-05E1410700B8}" srcOrd="15" destOrd="0" presId="urn:microsoft.com/office/officeart/2005/8/layout/vList2"/>
    <dgm:cxn modelId="{EC2B261A-C930-4B0F-884B-93391B1250A1}" type="presParOf" srcId="{13DF23CD-4103-4954-9192-E79AEC36CBC1}" destId="{02014FCD-3736-4E07-A312-3B8F23810661}" srcOrd="16" destOrd="0" presId="urn:microsoft.com/office/officeart/2005/8/layout/vList2"/>
    <dgm:cxn modelId="{B5E4F298-7062-4FBD-8A66-961E1AC049D8}" type="presParOf" srcId="{13DF23CD-4103-4954-9192-E79AEC36CBC1}" destId="{840D0A94-8E11-4235-A7F8-41138DFA71A6}" srcOrd="17" destOrd="0" presId="urn:microsoft.com/office/officeart/2005/8/layout/vList2"/>
    <dgm:cxn modelId="{EA0FBFB3-4995-4A88-873B-365FA45D25AE}" type="presParOf" srcId="{13DF23CD-4103-4954-9192-E79AEC36CBC1}" destId="{CC371ED6-F459-48BD-A31F-098F2E1DDB5B}" srcOrd="18" destOrd="0" presId="urn:microsoft.com/office/officeart/2005/8/layout/vList2"/>
    <dgm:cxn modelId="{BBD8C23F-9715-4CC4-A0E3-A29BD6E2D0CB}" type="presParOf" srcId="{13DF23CD-4103-4954-9192-E79AEC36CBC1}" destId="{78DA86A6-73D9-4922-8FAB-F7C8B3E1634F}" srcOrd="19" destOrd="0" presId="urn:microsoft.com/office/officeart/2005/8/layout/vList2"/>
    <dgm:cxn modelId="{9DEED0E1-37D8-4A93-8612-9EC3E3873A2C}" type="presParOf" srcId="{13DF23CD-4103-4954-9192-E79AEC36CBC1}" destId="{39BCF86C-8ED4-4489-85FA-D5F133C8F69C}" srcOrd="20" destOrd="0" presId="urn:microsoft.com/office/officeart/2005/8/layout/vList2"/>
    <dgm:cxn modelId="{451F513C-CA9C-43E9-8C6D-4B60CC2E2C2B}" type="presParOf" srcId="{13DF23CD-4103-4954-9192-E79AEC36CBC1}" destId="{27D1328D-C324-4164-A20C-68C67B6AC4ED}" srcOrd="21" destOrd="0" presId="urn:microsoft.com/office/officeart/2005/8/layout/vList2"/>
    <dgm:cxn modelId="{57139115-82EE-40E7-A604-696D64E55377}" type="presParOf" srcId="{13DF23CD-4103-4954-9192-E79AEC36CBC1}" destId="{4BCCC8DD-FC7E-41E3-B904-558AB0312517}" srcOrd="2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AA85B2-4442-4C65-A800-75775D4D4B3B}"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s-ES"/>
        </a:p>
      </dgm:t>
    </dgm:pt>
    <dgm:pt modelId="{E8945F7D-8426-4784-85B9-0DF129DEA74B}">
      <dgm:prSet phldrT="[Texto]" custT="1"/>
      <dgm:spPr>
        <a:solidFill>
          <a:schemeClr val="bg1"/>
        </a:solidFill>
        <a:ln>
          <a:solidFill>
            <a:srgbClr val="044990"/>
          </a:solidFill>
        </a:ln>
      </dgm:spPr>
      <dgm:t>
        <a:bodyPr/>
        <a:lstStyle/>
        <a:p>
          <a:pPr algn="ctr"/>
          <a:r>
            <a:rPr lang="es-MX" sz="2400" b="1" dirty="0">
              <a:solidFill>
                <a:srgbClr val="002060"/>
              </a:solidFill>
            </a:rPr>
            <a:t>Pasos a Seguir</a:t>
          </a:r>
          <a:endParaRPr lang="es-ES" sz="2400" b="1" dirty="0">
            <a:solidFill>
              <a:srgbClr val="002060"/>
            </a:solidFill>
          </a:endParaRPr>
        </a:p>
      </dgm:t>
    </dgm:pt>
    <dgm:pt modelId="{942AFFBE-57A8-418D-A5E1-5FDBFEE3AEB8}" type="parTrans" cxnId="{FC9D8276-8AB2-43BE-96C7-9330528D1D42}">
      <dgm:prSet/>
      <dgm:spPr/>
      <dgm:t>
        <a:bodyPr/>
        <a:lstStyle/>
        <a:p>
          <a:endParaRPr lang="es-ES"/>
        </a:p>
      </dgm:t>
    </dgm:pt>
    <dgm:pt modelId="{E7E2A778-1BD0-464E-8DF7-8309BF320723}" type="sibTrans" cxnId="{FC9D8276-8AB2-43BE-96C7-9330528D1D42}">
      <dgm:prSet/>
      <dgm:spPr/>
      <dgm:t>
        <a:bodyPr/>
        <a:lstStyle/>
        <a:p>
          <a:endParaRPr lang="es-ES"/>
        </a:p>
      </dgm:t>
    </dgm:pt>
    <dgm:pt modelId="{49332AED-F047-4B42-B5A8-3BA9FA47F46A}">
      <dgm:prSet phldrT="[Texto]" custT="1"/>
      <dgm:spPr>
        <a:solidFill>
          <a:srgbClr val="094784"/>
        </a:solidFill>
      </dgm:spPr>
      <dgm:t>
        <a:bodyPr/>
        <a:lstStyle/>
        <a:p>
          <a:endParaRPr lang="es-ES" sz="1300" b="1" dirty="0"/>
        </a:p>
      </dgm:t>
    </dgm:pt>
    <dgm:pt modelId="{414486E4-55BF-49A5-ADB3-495FDEE7B8EA}" type="parTrans" cxnId="{F31BD0B9-B9BA-4D0F-8539-A12CBC3077DA}">
      <dgm:prSet/>
      <dgm:spPr/>
      <dgm:t>
        <a:bodyPr/>
        <a:lstStyle/>
        <a:p>
          <a:endParaRPr lang="es-ES"/>
        </a:p>
      </dgm:t>
    </dgm:pt>
    <dgm:pt modelId="{00D7DD46-C401-43A3-A716-75C6D8B89FB6}" type="sibTrans" cxnId="{F31BD0B9-B9BA-4D0F-8539-A12CBC3077DA}">
      <dgm:prSet/>
      <dgm:spPr/>
      <dgm:t>
        <a:bodyPr/>
        <a:lstStyle/>
        <a:p>
          <a:endParaRPr lang="es-ES"/>
        </a:p>
      </dgm:t>
    </dgm:pt>
    <dgm:pt modelId="{07D70077-5C13-4BEB-8241-ED1CCB7D8754}" type="pres">
      <dgm:prSet presAssocID="{9AAA85B2-4442-4C65-A800-75775D4D4B3B}" presName="Name0" presStyleCnt="0">
        <dgm:presLayoutVars>
          <dgm:chMax val="3"/>
          <dgm:chPref val="1"/>
          <dgm:dir/>
          <dgm:animLvl val="lvl"/>
          <dgm:resizeHandles/>
        </dgm:presLayoutVars>
      </dgm:prSet>
      <dgm:spPr/>
    </dgm:pt>
    <dgm:pt modelId="{CE0247E0-6B31-471B-9433-C71912DBEA9A}" type="pres">
      <dgm:prSet presAssocID="{9AAA85B2-4442-4C65-A800-75775D4D4B3B}" presName="outerBox" presStyleCnt="0"/>
      <dgm:spPr/>
    </dgm:pt>
    <dgm:pt modelId="{4FA45540-C59C-48C3-B68B-B32808425C4A}" type="pres">
      <dgm:prSet presAssocID="{9AAA85B2-4442-4C65-A800-75775D4D4B3B}" presName="outerBoxParent" presStyleLbl="node1" presStyleIdx="0" presStyleCnt="2" custScaleX="91591" custScaleY="100000" custLinFactNeighborX="9345" custLinFactNeighborY="29345"/>
      <dgm:spPr/>
    </dgm:pt>
    <dgm:pt modelId="{281F6D36-46F0-4AD7-80BC-234FAA26C41E}" type="pres">
      <dgm:prSet presAssocID="{9AAA85B2-4442-4C65-A800-75775D4D4B3B}" presName="outerBoxChildren" presStyleCnt="0"/>
      <dgm:spPr/>
    </dgm:pt>
    <dgm:pt modelId="{FBB1F7E0-A74E-4DFE-8289-4540A5E1BAE4}" type="pres">
      <dgm:prSet presAssocID="{9AAA85B2-4442-4C65-A800-75775D4D4B3B}" presName="middleBox" presStyleCnt="0"/>
      <dgm:spPr/>
    </dgm:pt>
    <dgm:pt modelId="{6473290F-A546-40A3-814B-D696EF10F9CD}" type="pres">
      <dgm:prSet presAssocID="{9AAA85B2-4442-4C65-A800-75775D4D4B3B}" presName="middleBoxParent" presStyleLbl="node1" presStyleIdx="1" presStyleCnt="2" custScaleX="59873" custScaleY="115970" custLinFactNeighborX="14473" custLinFactNeighborY="-3917"/>
      <dgm:spPr/>
    </dgm:pt>
    <dgm:pt modelId="{9AB920EB-565D-4E0A-A4D6-42F3452847DF}" type="pres">
      <dgm:prSet presAssocID="{9AAA85B2-4442-4C65-A800-75775D4D4B3B}" presName="middleBoxChildren" presStyleCnt="0"/>
      <dgm:spPr/>
    </dgm:pt>
  </dgm:ptLst>
  <dgm:cxnLst>
    <dgm:cxn modelId="{36B21E60-53B8-4A42-ADD4-F30BDA37765B}" type="presOf" srcId="{E8945F7D-8426-4784-85B9-0DF129DEA74B}" destId="{4FA45540-C59C-48C3-B68B-B32808425C4A}" srcOrd="0" destOrd="0" presId="urn:microsoft.com/office/officeart/2005/8/layout/target2"/>
    <dgm:cxn modelId="{FC9D8276-8AB2-43BE-96C7-9330528D1D42}" srcId="{9AAA85B2-4442-4C65-A800-75775D4D4B3B}" destId="{E8945F7D-8426-4784-85B9-0DF129DEA74B}" srcOrd="0" destOrd="0" parTransId="{942AFFBE-57A8-418D-A5E1-5FDBFEE3AEB8}" sibTransId="{E7E2A778-1BD0-464E-8DF7-8309BF320723}"/>
    <dgm:cxn modelId="{F31BD0B9-B9BA-4D0F-8539-A12CBC3077DA}" srcId="{9AAA85B2-4442-4C65-A800-75775D4D4B3B}" destId="{49332AED-F047-4B42-B5A8-3BA9FA47F46A}" srcOrd="1" destOrd="0" parTransId="{414486E4-55BF-49A5-ADB3-495FDEE7B8EA}" sibTransId="{00D7DD46-C401-43A3-A716-75C6D8B89FB6}"/>
    <dgm:cxn modelId="{4377EEBA-CDB5-4365-8511-3405A169F211}" type="presOf" srcId="{49332AED-F047-4B42-B5A8-3BA9FA47F46A}" destId="{6473290F-A546-40A3-814B-D696EF10F9CD}" srcOrd="0" destOrd="0" presId="urn:microsoft.com/office/officeart/2005/8/layout/target2"/>
    <dgm:cxn modelId="{2A2A29D5-B556-4944-A993-1619B5B67AEC}" type="presOf" srcId="{9AAA85B2-4442-4C65-A800-75775D4D4B3B}" destId="{07D70077-5C13-4BEB-8241-ED1CCB7D8754}" srcOrd="0" destOrd="0" presId="urn:microsoft.com/office/officeart/2005/8/layout/target2"/>
    <dgm:cxn modelId="{1853E640-A050-4A67-8102-7DE779463DD0}" type="presParOf" srcId="{07D70077-5C13-4BEB-8241-ED1CCB7D8754}" destId="{CE0247E0-6B31-471B-9433-C71912DBEA9A}" srcOrd="0" destOrd="0" presId="urn:microsoft.com/office/officeart/2005/8/layout/target2"/>
    <dgm:cxn modelId="{55AD0516-96A3-4137-8D13-3AE78AA286AD}" type="presParOf" srcId="{CE0247E0-6B31-471B-9433-C71912DBEA9A}" destId="{4FA45540-C59C-48C3-B68B-B32808425C4A}" srcOrd="0" destOrd="0" presId="urn:microsoft.com/office/officeart/2005/8/layout/target2"/>
    <dgm:cxn modelId="{F3CDB3FF-42C6-464B-94F2-8B82521FDBB7}" type="presParOf" srcId="{CE0247E0-6B31-471B-9433-C71912DBEA9A}" destId="{281F6D36-46F0-4AD7-80BC-234FAA26C41E}" srcOrd="1" destOrd="0" presId="urn:microsoft.com/office/officeart/2005/8/layout/target2"/>
    <dgm:cxn modelId="{5B82CDEC-9168-432D-AC6D-9467AE00F095}" type="presParOf" srcId="{07D70077-5C13-4BEB-8241-ED1CCB7D8754}" destId="{FBB1F7E0-A74E-4DFE-8289-4540A5E1BAE4}" srcOrd="1" destOrd="0" presId="urn:microsoft.com/office/officeart/2005/8/layout/target2"/>
    <dgm:cxn modelId="{DECDFFDE-AF2B-43DC-8B88-59D2004883D5}" type="presParOf" srcId="{FBB1F7E0-A74E-4DFE-8289-4540A5E1BAE4}" destId="{6473290F-A546-40A3-814B-D696EF10F9CD}" srcOrd="0" destOrd="0" presId="urn:microsoft.com/office/officeart/2005/8/layout/target2"/>
    <dgm:cxn modelId="{0CB9546E-5524-4B8A-8A2C-905E1EE4E6FB}" type="presParOf" srcId="{FBB1F7E0-A74E-4DFE-8289-4540A5E1BAE4}" destId="{9AB920EB-565D-4E0A-A4D6-42F3452847DF}" srcOrd="1"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AA85B2-4442-4C65-A800-75775D4D4B3B}"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s-ES"/>
        </a:p>
      </dgm:t>
    </dgm:pt>
    <dgm:pt modelId="{E8945F7D-8426-4784-85B9-0DF129DEA74B}">
      <dgm:prSet phldrT="[Texto]" custT="1"/>
      <dgm:spPr>
        <a:solidFill>
          <a:schemeClr val="bg1"/>
        </a:solidFill>
        <a:ln>
          <a:solidFill>
            <a:srgbClr val="044990"/>
          </a:solidFill>
        </a:ln>
      </dgm:spPr>
      <dgm:t>
        <a:bodyPr/>
        <a:lstStyle/>
        <a:p>
          <a:pPr algn="ctr"/>
          <a:r>
            <a:rPr lang="es-MX" sz="2400" b="1" dirty="0">
              <a:solidFill>
                <a:srgbClr val="002060"/>
              </a:solidFill>
            </a:rPr>
            <a:t>Sistema de Gestión de Continuidad del Negocio</a:t>
          </a:r>
          <a:endParaRPr lang="es-ES" sz="2400" b="1" dirty="0">
            <a:solidFill>
              <a:srgbClr val="002060"/>
            </a:solidFill>
          </a:endParaRPr>
        </a:p>
      </dgm:t>
    </dgm:pt>
    <dgm:pt modelId="{942AFFBE-57A8-418D-A5E1-5FDBFEE3AEB8}" type="parTrans" cxnId="{FC9D8276-8AB2-43BE-96C7-9330528D1D42}">
      <dgm:prSet/>
      <dgm:spPr/>
      <dgm:t>
        <a:bodyPr/>
        <a:lstStyle/>
        <a:p>
          <a:endParaRPr lang="es-ES"/>
        </a:p>
      </dgm:t>
    </dgm:pt>
    <dgm:pt modelId="{E7E2A778-1BD0-464E-8DF7-8309BF320723}" type="sibTrans" cxnId="{FC9D8276-8AB2-43BE-96C7-9330528D1D42}">
      <dgm:prSet/>
      <dgm:spPr/>
      <dgm:t>
        <a:bodyPr/>
        <a:lstStyle/>
        <a:p>
          <a:endParaRPr lang="es-ES"/>
        </a:p>
      </dgm:t>
    </dgm:pt>
    <dgm:pt modelId="{09007588-1F69-4631-A466-03E0F31E66A3}">
      <dgm:prSet phldrT="[Texto]" custT="1"/>
      <dgm:spPr/>
      <dgm:t>
        <a:bodyPr/>
        <a:lstStyle/>
        <a:p>
          <a:pPr algn="l"/>
          <a:r>
            <a:rPr lang="es-CO" sz="1050" b="1" u="sng" kern="1200" dirty="0">
              <a:solidFill>
                <a:srgbClr val="005392"/>
              </a:solidFill>
              <a:latin typeface="+mn-lt"/>
            </a:rPr>
            <a:t>Objetivo</a:t>
          </a:r>
        </a:p>
        <a:p>
          <a:pPr algn="l"/>
          <a:r>
            <a:rPr lang="es-CO" sz="1050" kern="1200" dirty="0">
              <a:solidFill>
                <a:srgbClr val="094784"/>
              </a:solidFill>
              <a:latin typeface="+mn-lt"/>
              <a:ea typeface="+mn-ea"/>
              <a:cs typeface="+mn-cs"/>
            </a:rPr>
            <a:t>Implementar el Sistema de Gestión de Continuidad del Negocio en la Bolsa Mercantil de Colombia.</a:t>
          </a:r>
          <a:endParaRPr lang="es-ES" sz="1050" kern="1200" dirty="0">
            <a:solidFill>
              <a:srgbClr val="094784"/>
            </a:solidFill>
            <a:latin typeface="+mn-lt"/>
            <a:ea typeface="+mn-ea"/>
            <a:cs typeface="+mn-cs"/>
          </a:endParaRPr>
        </a:p>
      </dgm:t>
    </dgm:pt>
    <dgm:pt modelId="{17246869-5A95-4F12-AC9E-2BEC477BB65F}" type="parTrans" cxnId="{CB846788-08D4-4F44-9178-E907E1046560}">
      <dgm:prSet/>
      <dgm:spPr/>
      <dgm:t>
        <a:bodyPr/>
        <a:lstStyle/>
        <a:p>
          <a:endParaRPr lang="es-ES"/>
        </a:p>
      </dgm:t>
    </dgm:pt>
    <dgm:pt modelId="{3CA22C99-7FE4-41DF-BB08-79A0CE891EF1}" type="sibTrans" cxnId="{CB846788-08D4-4F44-9178-E907E1046560}">
      <dgm:prSet/>
      <dgm:spPr/>
      <dgm:t>
        <a:bodyPr/>
        <a:lstStyle/>
        <a:p>
          <a:endParaRPr lang="es-ES"/>
        </a:p>
      </dgm:t>
    </dgm:pt>
    <dgm:pt modelId="{A9302AE1-1826-4F93-9228-B41BB31BB580}">
      <dgm:prSet phldrT="[Texto]" custT="1"/>
      <dgm:spPr/>
      <dgm:t>
        <a:bodyPr/>
        <a:lstStyle/>
        <a:p>
          <a:pPr algn="l"/>
          <a:r>
            <a:rPr lang="es-CO" sz="1100" b="1" u="sng" kern="1200" dirty="0">
              <a:solidFill>
                <a:srgbClr val="005392"/>
              </a:solidFill>
              <a:latin typeface="+mn-lt"/>
            </a:rPr>
            <a:t>Alcance   </a:t>
          </a:r>
          <a:r>
            <a:rPr lang="es-CO" sz="900" b="1" kern="1200" dirty="0">
              <a:solidFill>
                <a:srgbClr val="005392"/>
              </a:solidFill>
              <a:latin typeface="Calibri" pitchFamily="34" charset="0"/>
            </a:rPr>
            <a:t> </a:t>
          </a:r>
        </a:p>
        <a:p>
          <a:pPr algn="l"/>
          <a:r>
            <a:rPr lang="es-CO" sz="1050" kern="1200" dirty="0">
              <a:solidFill>
                <a:srgbClr val="094784"/>
              </a:solidFill>
              <a:latin typeface="+mn-lt"/>
              <a:ea typeface="+mn-ea"/>
              <a:cs typeface="+mn-cs"/>
            </a:rPr>
            <a:t>Desplegar el Sistema de Gestión de Continuidad del Negocio, orientado  a la protección, preparación, respuesta y recuperación en caso de presentarse un evento adverso que afecte la continuidad del negocio.</a:t>
          </a:r>
          <a:endParaRPr lang="es-ES" sz="1050" kern="1200" dirty="0">
            <a:solidFill>
              <a:srgbClr val="094784"/>
            </a:solidFill>
            <a:latin typeface="+mn-lt"/>
            <a:ea typeface="+mn-ea"/>
            <a:cs typeface="+mn-cs"/>
          </a:endParaRPr>
        </a:p>
      </dgm:t>
    </dgm:pt>
    <dgm:pt modelId="{2AD4EB21-FDC7-4B8A-BE79-B946A662626F}" type="parTrans" cxnId="{C7CEEB68-1964-4E9D-89FA-ECFE279671D8}">
      <dgm:prSet/>
      <dgm:spPr/>
      <dgm:t>
        <a:bodyPr/>
        <a:lstStyle/>
        <a:p>
          <a:endParaRPr lang="es-ES"/>
        </a:p>
      </dgm:t>
    </dgm:pt>
    <dgm:pt modelId="{A5243C63-0566-4C5A-99F0-434801C2D476}" type="sibTrans" cxnId="{C7CEEB68-1964-4E9D-89FA-ECFE279671D8}">
      <dgm:prSet/>
      <dgm:spPr/>
      <dgm:t>
        <a:bodyPr/>
        <a:lstStyle/>
        <a:p>
          <a:endParaRPr lang="es-ES"/>
        </a:p>
      </dgm:t>
    </dgm:pt>
    <dgm:pt modelId="{49332AED-F047-4B42-B5A8-3BA9FA47F46A}">
      <dgm:prSet phldrT="[Texto]" custT="1"/>
      <dgm:spPr>
        <a:solidFill>
          <a:srgbClr val="044990"/>
        </a:solidFill>
      </dgm:spPr>
      <dgm:t>
        <a:bodyPr/>
        <a:lstStyle/>
        <a:p>
          <a:r>
            <a:rPr lang="es-MX" sz="1300" b="1" dirty="0"/>
            <a:t>Marco Contextual</a:t>
          </a:r>
          <a:endParaRPr lang="es-ES" sz="1300" b="1" dirty="0"/>
        </a:p>
      </dgm:t>
    </dgm:pt>
    <dgm:pt modelId="{414486E4-55BF-49A5-ADB3-495FDEE7B8EA}" type="parTrans" cxnId="{F31BD0B9-B9BA-4D0F-8539-A12CBC3077DA}">
      <dgm:prSet/>
      <dgm:spPr/>
      <dgm:t>
        <a:bodyPr/>
        <a:lstStyle/>
        <a:p>
          <a:endParaRPr lang="es-ES"/>
        </a:p>
      </dgm:t>
    </dgm:pt>
    <dgm:pt modelId="{00D7DD46-C401-43A3-A716-75C6D8B89FB6}" type="sibTrans" cxnId="{F31BD0B9-B9BA-4D0F-8539-A12CBC3077DA}">
      <dgm:prSet/>
      <dgm:spPr/>
      <dgm:t>
        <a:bodyPr/>
        <a:lstStyle/>
        <a:p>
          <a:endParaRPr lang="es-ES"/>
        </a:p>
      </dgm:t>
    </dgm:pt>
    <dgm:pt modelId="{DC9D42C5-56A4-40FF-82D6-84D74FC79573}">
      <dgm:prSet phldrT="[Texto]" custT="1"/>
      <dgm:spPr/>
      <dgm:t>
        <a:bodyPr/>
        <a:lstStyle/>
        <a:p>
          <a:pPr algn="l"/>
          <a:r>
            <a:rPr lang="es-CO" sz="900" b="1" u="sng" dirty="0">
              <a:solidFill>
                <a:srgbClr val="005392"/>
              </a:solidFill>
              <a:latin typeface="+mn-lt"/>
            </a:rPr>
            <a:t>Regulación   Externa</a:t>
          </a:r>
        </a:p>
        <a:p>
          <a:pPr algn="l"/>
          <a:r>
            <a:rPr lang="es-CO" sz="900" dirty="0">
              <a:solidFill>
                <a:srgbClr val="005392"/>
              </a:solidFill>
              <a:latin typeface="+mn-lt"/>
            </a:rPr>
            <a:t>-  CR 038 del 2009 referente  a revisión y adecuación del Sistema de Control Interno (SCI).</a:t>
          </a:r>
          <a:endParaRPr lang="es-CO" sz="900" b="1" u="sng" dirty="0">
            <a:solidFill>
              <a:srgbClr val="005392"/>
            </a:solidFill>
            <a:latin typeface="+mn-lt"/>
          </a:endParaRPr>
        </a:p>
        <a:p>
          <a:pPr algn="l"/>
          <a:r>
            <a:rPr lang="es-CO" sz="900" dirty="0">
              <a:solidFill>
                <a:srgbClr val="005392"/>
              </a:solidFill>
              <a:latin typeface="+mn-lt"/>
            </a:rPr>
            <a:t>-  CR 041 del 2007 reglas relativas a la administración del riesgo operativo.                                                                                      </a:t>
          </a:r>
        </a:p>
        <a:p>
          <a:pPr algn="l"/>
          <a:r>
            <a:rPr lang="es-CO" sz="900" dirty="0">
              <a:solidFill>
                <a:srgbClr val="005392"/>
              </a:solidFill>
              <a:latin typeface="+mn-lt"/>
            </a:rPr>
            <a:t>-  CR 052 del 2007 , requerimientos mínimos de seguridad y calidad en el manejo de información. </a:t>
          </a:r>
          <a:endParaRPr lang="es-ES" sz="900" dirty="0">
            <a:latin typeface="+mn-lt"/>
          </a:endParaRPr>
        </a:p>
      </dgm:t>
    </dgm:pt>
    <dgm:pt modelId="{FE372D38-128D-4886-8E70-535FFEA558EC}" type="parTrans" cxnId="{B3B6CA30-4EF1-4E83-BCCA-581FBDB4FBEA}">
      <dgm:prSet/>
      <dgm:spPr/>
      <dgm:t>
        <a:bodyPr/>
        <a:lstStyle/>
        <a:p>
          <a:endParaRPr lang="es-ES"/>
        </a:p>
      </dgm:t>
    </dgm:pt>
    <dgm:pt modelId="{F85E257E-74BC-48A8-B46F-7888050C38B4}" type="sibTrans" cxnId="{B3B6CA30-4EF1-4E83-BCCA-581FBDB4FBEA}">
      <dgm:prSet/>
      <dgm:spPr/>
      <dgm:t>
        <a:bodyPr/>
        <a:lstStyle/>
        <a:p>
          <a:endParaRPr lang="es-ES"/>
        </a:p>
      </dgm:t>
    </dgm:pt>
    <dgm:pt modelId="{07D70077-5C13-4BEB-8241-ED1CCB7D8754}" type="pres">
      <dgm:prSet presAssocID="{9AAA85B2-4442-4C65-A800-75775D4D4B3B}" presName="Name0" presStyleCnt="0">
        <dgm:presLayoutVars>
          <dgm:chMax val="3"/>
          <dgm:chPref val="1"/>
          <dgm:dir/>
          <dgm:animLvl val="lvl"/>
          <dgm:resizeHandles/>
        </dgm:presLayoutVars>
      </dgm:prSet>
      <dgm:spPr/>
    </dgm:pt>
    <dgm:pt modelId="{CE0247E0-6B31-471B-9433-C71912DBEA9A}" type="pres">
      <dgm:prSet presAssocID="{9AAA85B2-4442-4C65-A800-75775D4D4B3B}" presName="outerBox" presStyleCnt="0"/>
      <dgm:spPr/>
    </dgm:pt>
    <dgm:pt modelId="{4FA45540-C59C-48C3-B68B-B32808425C4A}" type="pres">
      <dgm:prSet presAssocID="{9AAA85B2-4442-4C65-A800-75775D4D4B3B}" presName="outerBoxParent" presStyleLbl="node1" presStyleIdx="0" presStyleCnt="2" custLinFactNeighborX="-2804" custLinFactNeighborY="-6345"/>
      <dgm:spPr/>
    </dgm:pt>
    <dgm:pt modelId="{281F6D36-46F0-4AD7-80BC-234FAA26C41E}" type="pres">
      <dgm:prSet presAssocID="{9AAA85B2-4442-4C65-A800-75775D4D4B3B}" presName="outerBoxChildren" presStyleCnt="0"/>
      <dgm:spPr/>
    </dgm:pt>
    <dgm:pt modelId="{B1C98152-C455-4C5A-A590-D26F8762FF01}" type="pres">
      <dgm:prSet presAssocID="{09007588-1F69-4631-A466-03E0F31E66A3}" presName="oChild" presStyleLbl="fgAcc1" presStyleIdx="0" presStyleCnt="3" custScaleX="131769" custScaleY="133261" custLinFactY="-24439" custLinFactNeighborX="8528" custLinFactNeighborY="-100000">
        <dgm:presLayoutVars>
          <dgm:bulletEnabled val="1"/>
        </dgm:presLayoutVars>
      </dgm:prSet>
      <dgm:spPr/>
    </dgm:pt>
    <dgm:pt modelId="{3059E0B5-C0C8-4FE9-9C92-7EF5D5E80A38}" type="pres">
      <dgm:prSet presAssocID="{3CA22C99-7FE4-41DF-BB08-79A0CE891EF1}" presName="outerSibTrans" presStyleCnt="0"/>
      <dgm:spPr/>
    </dgm:pt>
    <dgm:pt modelId="{23C4EA4F-6662-40CD-B055-0555E039F609}" type="pres">
      <dgm:prSet presAssocID="{A9302AE1-1826-4F93-9228-B41BB31BB580}" presName="oChild" presStyleLbl="fgAcc1" presStyleIdx="1" presStyleCnt="3" custScaleX="131769" custScaleY="219062" custLinFactY="-13196" custLinFactNeighborX="8528" custLinFactNeighborY="-100000">
        <dgm:presLayoutVars>
          <dgm:bulletEnabled val="1"/>
        </dgm:presLayoutVars>
      </dgm:prSet>
      <dgm:spPr/>
    </dgm:pt>
    <dgm:pt modelId="{FBB1F7E0-A74E-4DFE-8289-4540A5E1BAE4}" type="pres">
      <dgm:prSet presAssocID="{9AAA85B2-4442-4C65-A800-75775D4D4B3B}" presName="middleBox" presStyleCnt="0"/>
      <dgm:spPr/>
    </dgm:pt>
    <dgm:pt modelId="{6473290F-A546-40A3-814B-D696EF10F9CD}" type="pres">
      <dgm:prSet presAssocID="{9AAA85B2-4442-4C65-A800-75775D4D4B3B}" presName="middleBoxParent" presStyleLbl="node1" presStyleIdx="1" presStyleCnt="2" custScaleX="94113" custScaleY="104958" custLinFactNeighborX="1224" custLinFactNeighborY="-4433"/>
      <dgm:spPr/>
    </dgm:pt>
    <dgm:pt modelId="{9AB920EB-565D-4E0A-A4D6-42F3452847DF}" type="pres">
      <dgm:prSet presAssocID="{9AAA85B2-4442-4C65-A800-75775D4D4B3B}" presName="middleBoxChildren" presStyleCnt="0"/>
      <dgm:spPr/>
    </dgm:pt>
    <dgm:pt modelId="{A900F28F-36A5-49AE-8D23-4295B3DA641E}" type="pres">
      <dgm:prSet presAssocID="{DC9D42C5-56A4-40FF-82D6-84D74FC79573}" presName="mChild" presStyleLbl="fgAcc1" presStyleIdx="2" presStyleCnt="3" custScaleX="91535" custScaleY="53735" custLinFactY="-9924" custLinFactNeighborX="3515" custLinFactNeighborY="-100000">
        <dgm:presLayoutVars>
          <dgm:bulletEnabled val="1"/>
        </dgm:presLayoutVars>
      </dgm:prSet>
      <dgm:spPr/>
    </dgm:pt>
  </dgm:ptLst>
  <dgm:cxnLst>
    <dgm:cxn modelId="{974B2B0A-5C53-4714-BA57-59E69A977F46}" type="presOf" srcId="{A9302AE1-1826-4F93-9228-B41BB31BB580}" destId="{23C4EA4F-6662-40CD-B055-0555E039F609}" srcOrd="0" destOrd="0" presId="urn:microsoft.com/office/officeart/2005/8/layout/target2"/>
    <dgm:cxn modelId="{B3B6CA30-4EF1-4E83-BCCA-581FBDB4FBEA}" srcId="{49332AED-F047-4B42-B5A8-3BA9FA47F46A}" destId="{DC9D42C5-56A4-40FF-82D6-84D74FC79573}" srcOrd="0" destOrd="0" parTransId="{FE372D38-128D-4886-8E70-535FFEA558EC}" sibTransId="{F85E257E-74BC-48A8-B46F-7888050C38B4}"/>
    <dgm:cxn modelId="{C7CEEB68-1964-4E9D-89FA-ECFE279671D8}" srcId="{E8945F7D-8426-4784-85B9-0DF129DEA74B}" destId="{A9302AE1-1826-4F93-9228-B41BB31BB580}" srcOrd="1" destOrd="0" parTransId="{2AD4EB21-FDC7-4B8A-BE79-B946A662626F}" sibTransId="{A5243C63-0566-4C5A-99F0-434801C2D476}"/>
    <dgm:cxn modelId="{FC9D8276-8AB2-43BE-96C7-9330528D1D42}" srcId="{9AAA85B2-4442-4C65-A800-75775D4D4B3B}" destId="{E8945F7D-8426-4784-85B9-0DF129DEA74B}" srcOrd="0" destOrd="0" parTransId="{942AFFBE-57A8-418D-A5E1-5FDBFEE3AEB8}" sibTransId="{E7E2A778-1BD0-464E-8DF7-8309BF320723}"/>
    <dgm:cxn modelId="{7D2CAD79-BE22-416E-B9EA-CE3919DEAC12}" type="presOf" srcId="{49332AED-F047-4B42-B5A8-3BA9FA47F46A}" destId="{6473290F-A546-40A3-814B-D696EF10F9CD}" srcOrd="0" destOrd="0" presId="urn:microsoft.com/office/officeart/2005/8/layout/target2"/>
    <dgm:cxn modelId="{CB846788-08D4-4F44-9178-E907E1046560}" srcId="{E8945F7D-8426-4784-85B9-0DF129DEA74B}" destId="{09007588-1F69-4631-A466-03E0F31E66A3}" srcOrd="0" destOrd="0" parTransId="{17246869-5A95-4F12-AC9E-2BEC477BB65F}" sibTransId="{3CA22C99-7FE4-41DF-BB08-79A0CE891EF1}"/>
    <dgm:cxn modelId="{11BD628D-F3B5-4203-B77C-4056C95831D6}" type="presOf" srcId="{9AAA85B2-4442-4C65-A800-75775D4D4B3B}" destId="{07D70077-5C13-4BEB-8241-ED1CCB7D8754}" srcOrd="0" destOrd="0" presId="urn:microsoft.com/office/officeart/2005/8/layout/target2"/>
    <dgm:cxn modelId="{02E073B8-5622-4015-8F7C-FF5ED93C3D8E}" type="presOf" srcId="{09007588-1F69-4631-A466-03E0F31E66A3}" destId="{B1C98152-C455-4C5A-A590-D26F8762FF01}" srcOrd="0" destOrd="0" presId="urn:microsoft.com/office/officeart/2005/8/layout/target2"/>
    <dgm:cxn modelId="{F31BD0B9-B9BA-4D0F-8539-A12CBC3077DA}" srcId="{9AAA85B2-4442-4C65-A800-75775D4D4B3B}" destId="{49332AED-F047-4B42-B5A8-3BA9FA47F46A}" srcOrd="1" destOrd="0" parTransId="{414486E4-55BF-49A5-ADB3-495FDEE7B8EA}" sibTransId="{00D7DD46-C401-43A3-A716-75C6D8B89FB6}"/>
    <dgm:cxn modelId="{6B2C07E5-A7CF-4597-95B3-D040A27B7C2A}" type="presOf" srcId="{DC9D42C5-56A4-40FF-82D6-84D74FC79573}" destId="{A900F28F-36A5-49AE-8D23-4295B3DA641E}" srcOrd="0" destOrd="0" presId="urn:microsoft.com/office/officeart/2005/8/layout/target2"/>
    <dgm:cxn modelId="{70F9A7EA-372A-4D15-8935-A91D7A4CF2F2}" type="presOf" srcId="{E8945F7D-8426-4784-85B9-0DF129DEA74B}" destId="{4FA45540-C59C-48C3-B68B-B32808425C4A}" srcOrd="0" destOrd="0" presId="urn:microsoft.com/office/officeart/2005/8/layout/target2"/>
    <dgm:cxn modelId="{583CA91B-78A1-45D6-80ED-F5E97D6898EA}" type="presParOf" srcId="{07D70077-5C13-4BEB-8241-ED1CCB7D8754}" destId="{CE0247E0-6B31-471B-9433-C71912DBEA9A}" srcOrd="0" destOrd="0" presId="urn:microsoft.com/office/officeart/2005/8/layout/target2"/>
    <dgm:cxn modelId="{0190D05A-18D2-49B4-B726-932219582745}" type="presParOf" srcId="{CE0247E0-6B31-471B-9433-C71912DBEA9A}" destId="{4FA45540-C59C-48C3-B68B-B32808425C4A}" srcOrd="0" destOrd="0" presId="urn:microsoft.com/office/officeart/2005/8/layout/target2"/>
    <dgm:cxn modelId="{EC370420-7DA1-43E6-B94E-72CB232808E4}" type="presParOf" srcId="{CE0247E0-6B31-471B-9433-C71912DBEA9A}" destId="{281F6D36-46F0-4AD7-80BC-234FAA26C41E}" srcOrd="1" destOrd="0" presId="urn:microsoft.com/office/officeart/2005/8/layout/target2"/>
    <dgm:cxn modelId="{F67F7713-414F-46C9-B26C-737DAF6A934C}" type="presParOf" srcId="{281F6D36-46F0-4AD7-80BC-234FAA26C41E}" destId="{B1C98152-C455-4C5A-A590-D26F8762FF01}" srcOrd="0" destOrd="0" presId="urn:microsoft.com/office/officeart/2005/8/layout/target2"/>
    <dgm:cxn modelId="{5183E7B4-8FA8-434C-B9EE-B31225737F99}" type="presParOf" srcId="{281F6D36-46F0-4AD7-80BC-234FAA26C41E}" destId="{3059E0B5-C0C8-4FE9-9C92-7EF5D5E80A38}" srcOrd="1" destOrd="0" presId="urn:microsoft.com/office/officeart/2005/8/layout/target2"/>
    <dgm:cxn modelId="{AE543F6F-A6A4-4DB4-9D6E-41CF7D0E5E7B}" type="presParOf" srcId="{281F6D36-46F0-4AD7-80BC-234FAA26C41E}" destId="{23C4EA4F-6662-40CD-B055-0555E039F609}" srcOrd="2" destOrd="0" presId="urn:microsoft.com/office/officeart/2005/8/layout/target2"/>
    <dgm:cxn modelId="{FB4A149F-BA93-4044-AEB0-81FC38EBAB54}" type="presParOf" srcId="{07D70077-5C13-4BEB-8241-ED1CCB7D8754}" destId="{FBB1F7E0-A74E-4DFE-8289-4540A5E1BAE4}" srcOrd="1" destOrd="0" presId="urn:microsoft.com/office/officeart/2005/8/layout/target2"/>
    <dgm:cxn modelId="{B8412F2E-D74B-44B9-B601-F4ED20F832B5}" type="presParOf" srcId="{FBB1F7E0-A74E-4DFE-8289-4540A5E1BAE4}" destId="{6473290F-A546-40A3-814B-D696EF10F9CD}" srcOrd="0" destOrd="0" presId="urn:microsoft.com/office/officeart/2005/8/layout/target2"/>
    <dgm:cxn modelId="{5D9E9DD9-BC9B-4807-8739-8DE302348620}" type="presParOf" srcId="{FBB1F7E0-A74E-4DFE-8289-4540A5E1BAE4}" destId="{9AB920EB-565D-4E0A-A4D6-42F3452847DF}" srcOrd="1" destOrd="0" presId="urn:microsoft.com/office/officeart/2005/8/layout/target2"/>
    <dgm:cxn modelId="{35B55040-938E-4916-A36F-A626E2A86CF6}" type="presParOf" srcId="{9AB920EB-565D-4E0A-A4D6-42F3452847DF}" destId="{A900F28F-36A5-49AE-8D23-4295B3DA641E}"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DD92D1-4249-41CD-80E0-04B67D1A883E}"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es-CO"/>
        </a:p>
      </dgm:t>
    </dgm:pt>
    <dgm:pt modelId="{7843F417-28FF-4513-B8A6-FD02F70616D7}">
      <dgm:prSet phldrT="[Texto]" custT="1"/>
      <dgm:spPr/>
      <dgm:t>
        <a:bodyPr/>
        <a:lstStyle/>
        <a:p>
          <a:r>
            <a:rPr lang="es-CO" sz="1500" dirty="0"/>
            <a:t>7.4 Declaración Apetito de Riesgo. </a:t>
          </a:r>
          <a:endParaRPr lang="es-CO" sz="1500" b="1" dirty="0">
            <a:latin typeface="+mj-lt"/>
          </a:endParaRPr>
        </a:p>
      </dgm:t>
    </dgm:pt>
    <dgm:pt modelId="{4C54A056-B734-40A2-9067-75F344F2FDE4}" type="parTrans" cxnId="{21A23875-A16D-49CD-9139-919518B64996}">
      <dgm:prSet/>
      <dgm:spPr/>
      <dgm:t>
        <a:bodyPr/>
        <a:lstStyle/>
        <a:p>
          <a:endParaRPr lang="es-CO" sz="1800" b="0">
            <a:solidFill>
              <a:schemeClr val="tx1"/>
            </a:solidFill>
            <a:latin typeface="Calibri" pitchFamily="34" charset="0"/>
          </a:endParaRPr>
        </a:p>
      </dgm:t>
    </dgm:pt>
    <dgm:pt modelId="{AA8F89A9-128D-434F-BC5F-F1C1D876287E}" type="sibTrans" cxnId="{21A23875-A16D-49CD-9139-919518B64996}">
      <dgm:prSet/>
      <dgm:spPr/>
      <dgm:t>
        <a:bodyPr/>
        <a:lstStyle/>
        <a:p>
          <a:endParaRPr lang="es-CO" sz="1800" b="0">
            <a:solidFill>
              <a:schemeClr val="tx1"/>
            </a:solidFill>
            <a:latin typeface="Calibri" pitchFamily="34" charset="0"/>
          </a:endParaRPr>
        </a:p>
      </dgm:t>
    </dgm:pt>
    <dgm:pt modelId="{972F9B4D-3A96-4C25-B3AE-DFEDA7C41A73}">
      <dgm:prSet phldrT="[Texto]" custT="1"/>
      <dgm:spPr/>
      <dgm:t>
        <a:bodyPr/>
        <a:lstStyle/>
        <a:p>
          <a:r>
            <a:rPr lang="es-CO" sz="1500" dirty="0"/>
            <a:t>7.6 Seguimiento Plan de Trabajo Superintendencia Financiera de Colombia.</a:t>
          </a:r>
          <a:endParaRPr lang="es-CO" sz="1500" b="1" dirty="0">
            <a:latin typeface="+mj-lt"/>
          </a:endParaRPr>
        </a:p>
      </dgm:t>
    </dgm:pt>
    <dgm:pt modelId="{3450B939-29DB-4D3E-BF13-E484310CA22B}" type="parTrans" cxnId="{8D3CA744-223E-445D-98DF-3BC72312E532}">
      <dgm:prSet/>
      <dgm:spPr/>
      <dgm:t>
        <a:bodyPr/>
        <a:lstStyle/>
        <a:p>
          <a:endParaRPr lang="es-CO"/>
        </a:p>
      </dgm:t>
    </dgm:pt>
    <dgm:pt modelId="{4C591F7F-95AA-426D-9B0E-EB6E06C9302F}" type="sibTrans" cxnId="{8D3CA744-223E-445D-98DF-3BC72312E532}">
      <dgm:prSet/>
      <dgm:spPr/>
      <dgm:t>
        <a:bodyPr/>
        <a:lstStyle/>
        <a:p>
          <a:endParaRPr lang="es-CO"/>
        </a:p>
      </dgm:t>
    </dgm:pt>
    <dgm:pt modelId="{8B81D22D-D1B8-4DEC-8923-FB19F27DE45E}">
      <dgm:prSet phldrT="[Texto]" custT="1"/>
      <dgm:spPr/>
      <dgm:t>
        <a:bodyPr/>
        <a:lstStyle/>
        <a:p>
          <a:r>
            <a:rPr lang="es-CO" sz="1600" b="1" dirty="0"/>
            <a:t>8. Informe Comité de Regulación.</a:t>
          </a:r>
          <a:endParaRPr lang="es-ES" sz="1600" b="1" dirty="0">
            <a:latin typeface="+mj-lt"/>
          </a:endParaRPr>
        </a:p>
      </dgm:t>
    </dgm:pt>
    <dgm:pt modelId="{72096BEB-662B-4DBA-BF01-68A3148DDA6D}" type="parTrans" cxnId="{A116CEC7-C28A-4DDE-A6ED-3D6404C92AD6}">
      <dgm:prSet/>
      <dgm:spPr/>
      <dgm:t>
        <a:bodyPr/>
        <a:lstStyle/>
        <a:p>
          <a:endParaRPr lang="es-CO"/>
        </a:p>
      </dgm:t>
    </dgm:pt>
    <dgm:pt modelId="{8BB5C3EF-4BFA-4B61-B139-683CBA9DB853}" type="sibTrans" cxnId="{A116CEC7-C28A-4DDE-A6ED-3D6404C92AD6}">
      <dgm:prSet/>
      <dgm:spPr/>
      <dgm:t>
        <a:bodyPr/>
        <a:lstStyle/>
        <a:p>
          <a:endParaRPr lang="es-CO"/>
        </a:p>
      </dgm:t>
    </dgm:pt>
    <dgm:pt modelId="{175132B6-0736-4B24-88CE-6A0452EB0EB8}">
      <dgm:prSet phldrT="[Texto]" custT="1"/>
      <dgm:spPr/>
      <dgm:t>
        <a:bodyPr/>
        <a:lstStyle/>
        <a:p>
          <a:r>
            <a:rPr lang="es-CO" sz="1500" dirty="0"/>
            <a:t>7.5 Cronograma de monitoreo para los riesgos de calificación inherente alto.</a:t>
          </a:r>
          <a:endParaRPr lang="es-CO" sz="1500" b="1" dirty="0">
            <a:latin typeface="+mj-lt"/>
          </a:endParaRPr>
        </a:p>
      </dgm:t>
    </dgm:pt>
    <dgm:pt modelId="{DA7404E4-E5E5-4BC1-8DEC-B3B6B8F0A148}" type="parTrans" cxnId="{712E104A-1D12-444D-9AC8-474AE16C5415}">
      <dgm:prSet/>
      <dgm:spPr/>
      <dgm:t>
        <a:bodyPr/>
        <a:lstStyle/>
        <a:p>
          <a:endParaRPr lang="es-CO"/>
        </a:p>
      </dgm:t>
    </dgm:pt>
    <dgm:pt modelId="{C30FD51A-5A70-4C0C-88F4-BDB2FAAA0DF0}" type="sibTrans" cxnId="{712E104A-1D12-444D-9AC8-474AE16C5415}">
      <dgm:prSet/>
      <dgm:spPr/>
      <dgm:t>
        <a:bodyPr/>
        <a:lstStyle/>
        <a:p>
          <a:endParaRPr lang="es-CO"/>
        </a:p>
      </dgm:t>
    </dgm:pt>
    <dgm:pt modelId="{C5CBDA8B-355A-40D4-8B21-EBCE860E68C6}">
      <dgm:prSet custT="1"/>
      <dgm:spPr/>
      <dgm:t>
        <a:bodyPr/>
        <a:lstStyle/>
        <a:p>
          <a:r>
            <a:rPr lang="es-CO" sz="1600" b="1" dirty="0">
              <a:latin typeface="+mj-lt"/>
            </a:rPr>
            <a:t>9. </a:t>
          </a:r>
          <a:r>
            <a:rPr lang="es-CO" sz="1600" b="1" dirty="0"/>
            <a:t>Informe Comité de Comunicación y Negocios</a:t>
          </a:r>
          <a:endParaRPr lang="es-CO" sz="1600" b="1" dirty="0">
            <a:latin typeface="+mj-lt"/>
          </a:endParaRPr>
        </a:p>
      </dgm:t>
    </dgm:pt>
    <dgm:pt modelId="{ADA10F89-910F-4EAC-8F5F-3FCFC399EB73}" type="parTrans" cxnId="{DAE55F1D-8930-42B1-A2AD-EF03FD2E3D6F}">
      <dgm:prSet/>
      <dgm:spPr/>
      <dgm:t>
        <a:bodyPr/>
        <a:lstStyle/>
        <a:p>
          <a:endParaRPr lang="es-CO"/>
        </a:p>
      </dgm:t>
    </dgm:pt>
    <dgm:pt modelId="{FDA268C6-BBFA-46F1-9D6D-85288C7FFF3A}" type="sibTrans" cxnId="{DAE55F1D-8930-42B1-A2AD-EF03FD2E3D6F}">
      <dgm:prSet/>
      <dgm:spPr/>
      <dgm:t>
        <a:bodyPr/>
        <a:lstStyle/>
        <a:p>
          <a:endParaRPr lang="es-CO"/>
        </a:p>
      </dgm:t>
    </dgm:pt>
    <dgm:pt modelId="{E0C94C8F-0600-479E-B635-0E45916E9453}">
      <dgm:prSet custT="1"/>
      <dgm:spPr/>
      <dgm:t>
        <a:bodyPr/>
        <a:lstStyle/>
        <a:p>
          <a:r>
            <a:rPr lang="es-CO" sz="1600" b="1" dirty="0">
              <a:latin typeface="+mj-lt"/>
            </a:rPr>
            <a:t>10. </a:t>
          </a:r>
          <a:r>
            <a:rPr lang="es-CO" sz="1600" b="1" dirty="0"/>
            <a:t>Informe IV Trimestre 2017 del Área de Seguimiento.</a:t>
          </a:r>
          <a:endParaRPr lang="es-CO" sz="1600" b="1" dirty="0">
            <a:latin typeface="+mj-lt"/>
          </a:endParaRPr>
        </a:p>
      </dgm:t>
    </dgm:pt>
    <dgm:pt modelId="{0B7BF771-6384-437D-9D7E-29732BC0C9FD}" type="parTrans" cxnId="{2EAACC62-6351-4790-BC1C-1EAC146E7615}">
      <dgm:prSet/>
      <dgm:spPr/>
      <dgm:t>
        <a:bodyPr/>
        <a:lstStyle/>
        <a:p>
          <a:endParaRPr lang="es-ES"/>
        </a:p>
      </dgm:t>
    </dgm:pt>
    <dgm:pt modelId="{3FA2B263-D44D-4F28-830C-AAF59EDB96F6}" type="sibTrans" cxnId="{2EAACC62-6351-4790-BC1C-1EAC146E7615}">
      <dgm:prSet/>
      <dgm:spPr/>
      <dgm:t>
        <a:bodyPr/>
        <a:lstStyle/>
        <a:p>
          <a:endParaRPr lang="es-ES"/>
        </a:p>
      </dgm:t>
    </dgm:pt>
    <dgm:pt modelId="{56297749-9ECE-4C3B-A192-401359AB9A6C}">
      <dgm:prSet custT="1"/>
      <dgm:spPr/>
      <dgm:t>
        <a:bodyPr/>
        <a:lstStyle/>
        <a:p>
          <a:r>
            <a:rPr lang="es-CO" sz="1600" b="1" dirty="0">
              <a:latin typeface="+mj-lt"/>
            </a:rPr>
            <a:t>11. </a:t>
          </a:r>
          <a:r>
            <a:rPr lang="es-CO" sz="1600" b="1" dirty="0"/>
            <a:t>Proposiciones y varios.</a:t>
          </a:r>
          <a:endParaRPr lang="es-CO" sz="1600" b="1" dirty="0">
            <a:latin typeface="+mj-lt"/>
          </a:endParaRPr>
        </a:p>
      </dgm:t>
    </dgm:pt>
    <dgm:pt modelId="{A72758BE-1C84-4680-9C82-79524109FD2B}" type="parTrans" cxnId="{043E94FA-D7C7-4C64-A3AA-B84B075F93D0}">
      <dgm:prSet/>
      <dgm:spPr/>
      <dgm:t>
        <a:bodyPr/>
        <a:lstStyle/>
        <a:p>
          <a:endParaRPr lang="es-CO"/>
        </a:p>
      </dgm:t>
    </dgm:pt>
    <dgm:pt modelId="{C652C712-8F4E-4873-8FF6-7ED3D1CDC868}" type="sibTrans" cxnId="{043E94FA-D7C7-4C64-A3AA-B84B075F93D0}">
      <dgm:prSet/>
      <dgm:spPr/>
      <dgm:t>
        <a:bodyPr/>
        <a:lstStyle/>
        <a:p>
          <a:endParaRPr lang="es-CO"/>
        </a:p>
      </dgm:t>
    </dgm:pt>
    <dgm:pt modelId="{31295EAE-B549-43E9-822D-C3408AFE7CB3}">
      <dgm:prSet phldrT="[Texto]" custT="1"/>
      <dgm:spPr/>
      <dgm:t>
        <a:bodyPr/>
        <a:lstStyle/>
        <a:p>
          <a:r>
            <a:rPr lang="es-ES" sz="1500" dirty="0"/>
            <a:t>7.3 </a:t>
          </a:r>
          <a:r>
            <a:rPr lang="es-CO" sz="1500" dirty="0"/>
            <a:t>Aprobación Informe Semestral Gestión del Sistema de Administración de Riesgos de LA/FT - SARLAFT.</a:t>
          </a:r>
          <a:endParaRPr lang="es-CO" sz="1500" b="1" dirty="0">
            <a:latin typeface="+mj-lt"/>
          </a:endParaRPr>
        </a:p>
      </dgm:t>
    </dgm:pt>
    <dgm:pt modelId="{DFF57CC8-3C39-48A3-9CB6-9415FCE1FB20}" type="parTrans" cxnId="{CB945720-3106-4799-8AD2-857C30754C04}">
      <dgm:prSet/>
      <dgm:spPr/>
      <dgm:t>
        <a:bodyPr/>
        <a:lstStyle/>
        <a:p>
          <a:endParaRPr lang="es-CO"/>
        </a:p>
      </dgm:t>
    </dgm:pt>
    <dgm:pt modelId="{A6A576C1-0320-4504-B751-81B70C2BAE06}" type="sibTrans" cxnId="{CB945720-3106-4799-8AD2-857C30754C04}">
      <dgm:prSet/>
      <dgm:spPr/>
      <dgm:t>
        <a:bodyPr/>
        <a:lstStyle/>
        <a:p>
          <a:endParaRPr lang="es-CO"/>
        </a:p>
      </dgm:t>
    </dgm:pt>
    <dgm:pt modelId="{912A8225-58A9-4A85-A0AF-DC02C6D1A326}">
      <dgm:prSet phldrT="[Texto]" custT="1"/>
      <dgm:spPr/>
      <dgm:t>
        <a:bodyPr/>
        <a:lstStyle/>
        <a:p>
          <a:r>
            <a:rPr lang="es-CO" sz="1500" dirty="0"/>
            <a:t>7.2 Aprobación Informe Semestral Gestión del Sistema de Administración de Riesgos Operativos - SARO.</a:t>
          </a:r>
          <a:endParaRPr lang="es-CO" sz="1500" b="1" dirty="0">
            <a:latin typeface="+mj-lt"/>
          </a:endParaRPr>
        </a:p>
      </dgm:t>
    </dgm:pt>
    <dgm:pt modelId="{B5F6F69C-91F9-47B5-BBC1-DE8A236FCBD9}" type="parTrans" cxnId="{28ECAA92-725B-4409-86DC-5BDB4EBD3913}">
      <dgm:prSet/>
      <dgm:spPr/>
      <dgm:t>
        <a:bodyPr/>
        <a:lstStyle/>
        <a:p>
          <a:endParaRPr lang="es-CO"/>
        </a:p>
      </dgm:t>
    </dgm:pt>
    <dgm:pt modelId="{C211FF3F-94E1-4B7A-A936-9862ECABB646}" type="sibTrans" cxnId="{28ECAA92-725B-4409-86DC-5BDB4EBD3913}">
      <dgm:prSet/>
      <dgm:spPr/>
      <dgm:t>
        <a:bodyPr/>
        <a:lstStyle/>
        <a:p>
          <a:endParaRPr lang="es-CO"/>
        </a:p>
      </dgm:t>
    </dgm:pt>
    <dgm:pt modelId="{13DF23CD-4103-4954-9192-E79AEC36CBC1}" type="pres">
      <dgm:prSet presAssocID="{1BDD92D1-4249-41CD-80E0-04B67D1A883E}" presName="linear" presStyleCnt="0">
        <dgm:presLayoutVars>
          <dgm:animLvl val="lvl"/>
          <dgm:resizeHandles val="exact"/>
        </dgm:presLayoutVars>
      </dgm:prSet>
      <dgm:spPr/>
    </dgm:pt>
    <dgm:pt modelId="{CA643AF0-2433-4E18-9C65-868C57D72EDD}" type="pres">
      <dgm:prSet presAssocID="{912A8225-58A9-4A85-A0AF-DC02C6D1A326}" presName="parentText" presStyleLbl="node1" presStyleIdx="0" presStyleCnt="9">
        <dgm:presLayoutVars>
          <dgm:chMax val="0"/>
          <dgm:bulletEnabled val="1"/>
        </dgm:presLayoutVars>
      </dgm:prSet>
      <dgm:spPr/>
    </dgm:pt>
    <dgm:pt modelId="{525BF73A-D5FE-42B3-B0C5-8B4A22305C48}" type="pres">
      <dgm:prSet presAssocID="{C211FF3F-94E1-4B7A-A936-9862ECABB646}" presName="spacer" presStyleCnt="0"/>
      <dgm:spPr/>
    </dgm:pt>
    <dgm:pt modelId="{79E62908-3818-443D-B4D9-59E6FD30CF51}" type="pres">
      <dgm:prSet presAssocID="{31295EAE-B549-43E9-822D-C3408AFE7CB3}" presName="parentText" presStyleLbl="node1" presStyleIdx="1" presStyleCnt="9">
        <dgm:presLayoutVars>
          <dgm:chMax val="0"/>
          <dgm:bulletEnabled val="1"/>
        </dgm:presLayoutVars>
      </dgm:prSet>
      <dgm:spPr/>
    </dgm:pt>
    <dgm:pt modelId="{C67F0DAF-7E1F-4A26-A3E9-E316BB389C0E}" type="pres">
      <dgm:prSet presAssocID="{A6A576C1-0320-4504-B751-81B70C2BAE06}" presName="spacer" presStyleCnt="0"/>
      <dgm:spPr/>
    </dgm:pt>
    <dgm:pt modelId="{C66DE460-D941-432C-ADDD-2CC51E3F493D}" type="pres">
      <dgm:prSet presAssocID="{7843F417-28FF-4513-B8A6-FD02F70616D7}" presName="parentText" presStyleLbl="node1" presStyleIdx="2" presStyleCnt="9">
        <dgm:presLayoutVars>
          <dgm:chMax val="0"/>
          <dgm:bulletEnabled val="1"/>
        </dgm:presLayoutVars>
      </dgm:prSet>
      <dgm:spPr/>
    </dgm:pt>
    <dgm:pt modelId="{F846CCFC-42FF-4806-9D22-6B4315E5C510}" type="pres">
      <dgm:prSet presAssocID="{AA8F89A9-128D-434F-BC5F-F1C1D876287E}" presName="spacer" presStyleCnt="0"/>
      <dgm:spPr/>
    </dgm:pt>
    <dgm:pt modelId="{7220C1C5-9D79-40A5-966C-9AE23504CE27}" type="pres">
      <dgm:prSet presAssocID="{175132B6-0736-4B24-88CE-6A0452EB0EB8}" presName="parentText" presStyleLbl="node1" presStyleIdx="3" presStyleCnt="9">
        <dgm:presLayoutVars>
          <dgm:chMax val="0"/>
          <dgm:bulletEnabled val="1"/>
        </dgm:presLayoutVars>
      </dgm:prSet>
      <dgm:spPr/>
    </dgm:pt>
    <dgm:pt modelId="{F23F32A5-956E-44C4-988A-E97E9E285F64}" type="pres">
      <dgm:prSet presAssocID="{C30FD51A-5A70-4C0C-88F4-BDB2FAAA0DF0}" presName="spacer" presStyleCnt="0"/>
      <dgm:spPr/>
    </dgm:pt>
    <dgm:pt modelId="{8A74D157-D7F5-4978-9E13-E701098A5A7C}" type="pres">
      <dgm:prSet presAssocID="{972F9B4D-3A96-4C25-B3AE-DFEDA7C41A73}" presName="parentText" presStyleLbl="node1" presStyleIdx="4" presStyleCnt="9">
        <dgm:presLayoutVars>
          <dgm:chMax val="0"/>
          <dgm:bulletEnabled val="1"/>
        </dgm:presLayoutVars>
      </dgm:prSet>
      <dgm:spPr/>
    </dgm:pt>
    <dgm:pt modelId="{105CE895-B9D6-417F-B580-2E7AFCE1A927}" type="pres">
      <dgm:prSet presAssocID="{4C591F7F-95AA-426D-9B0E-EB6E06C9302F}" presName="spacer" presStyleCnt="0"/>
      <dgm:spPr/>
    </dgm:pt>
    <dgm:pt modelId="{C053836B-2E37-4108-96BD-E379295C63AF}" type="pres">
      <dgm:prSet presAssocID="{8B81D22D-D1B8-4DEC-8923-FB19F27DE45E}" presName="parentText" presStyleLbl="node1" presStyleIdx="5" presStyleCnt="9">
        <dgm:presLayoutVars>
          <dgm:chMax val="0"/>
          <dgm:bulletEnabled val="1"/>
        </dgm:presLayoutVars>
      </dgm:prSet>
      <dgm:spPr/>
    </dgm:pt>
    <dgm:pt modelId="{19EA57BC-A4A9-4D0C-B5FF-7C1775D5A505}" type="pres">
      <dgm:prSet presAssocID="{8BB5C3EF-4BFA-4B61-B139-683CBA9DB853}" presName="spacer" presStyleCnt="0"/>
      <dgm:spPr/>
    </dgm:pt>
    <dgm:pt modelId="{120D82B0-08D1-4196-98A1-E223654897DB}" type="pres">
      <dgm:prSet presAssocID="{C5CBDA8B-355A-40D4-8B21-EBCE860E68C6}" presName="parentText" presStyleLbl="node1" presStyleIdx="6" presStyleCnt="9">
        <dgm:presLayoutVars>
          <dgm:chMax val="0"/>
          <dgm:bulletEnabled val="1"/>
        </dgm:presLayoutVars>
      </dgm:prSet>
      <dgm:spPr/>
    </dgm:pt>
    <dgm:pt modelId="{0C223128-E68E-4323-B1BC-EC852869C6F6}" type="pres">
      <dgm:prSet presAssocID="{FDA268C6-BBFA-46F1-9D6D-85288C7FFF3A}" presName="spacer" presStyleCnt="0"/>
      <dgm:spPr/>
    </dgm:pt>
    <dgm:pt modelId="{0B8F81DB-CF9A-41E1-98CB-F1B194A8CDA2}" type="pres">
      <dgm:prSet presAssocID="{E0C94C8F-0600-479E-B635-0E45916E9453}" presName="parentText" presStyleLbl="node1" presStyleIdx="7" presStyleCnt="9">
        <dgm:presLayoutVars>
          <dgm:chMax val="0"/>
          <dgm:bulletEnabled val="1"/>
        </dgm:presLayoutVars>
      </dgm:prSet>
      <dgm:spPr/>
    </dgm:pt>
    <dgm:pt modelId="{2CFC41BE-C019-42D3-AD6A-05E1410700B8}" type="pres">
      <dgm:prSet presAssocID="{3FA2B263-D44D-4F28-830C-AAF59EDB96F6}" presName="spacer" presStyleCnt="0"/>
      <dgm:spPr/>
    </dgm:pt>
    <dgm:pt modelId="{CC371ED6-F459-48BD-A31F-098F2E1DDB5B}" type="pres">
      <dgm:prSet presAssocID="{56297749-9ECE-4C3B-A192-401359AB9A6C}" presName="parentText" presStyleLbl="node1" presStyleIdx="8" presStyleCnt="9">
        <dgm:presLayoutVars>
          <dgm:chMax val="0"/>
          <dgm:bulletEnabled val="1"/>
        </dgm:presLayoutVars>
      </dgm:prSet>
      <dgm:spPr/>
    </dgm:pt>
  </dgm:ptLst>
  <dgm:cxnLst>
    <dgm:cxn modelId="{958EDA1B-4761-4955-9BD3-D61C326AC343}" type="presOf" srcId="{1BDD92D1-4249-41CD-80E0-04B67D1A883E}" destId="{13DF23CD-4103-4954-9192-E79AEC36CBC1}" srcOrd="0" destOrd="0" presId="urn:microsoft.com/office/officeart/2005/8/layout/vList2"/>
    <dgm:cxn modelId="{2497671C-8096-49AE-9E97-790464BFB547}" type="presOf" srcId="{972F9B4D-3A96-4C25-B3AE-DFEDA7C41A73}" destId="{8A74D157-D7F5-4978-9E13-E701098A5A7C}" srcOrd="0" destOrd="0" presId="urn:microsoft.com/office/officeart/2005/8/layout/vList2"/>
    <dgm:cxn modelId="{DAE55F1D-8930-42B1-A2AD-EF03FD2E3D6F}" srcId="{1BDD92D1-4249-41CD-80E0-04B67D1A883E}" destId="{C5CBDA8B-355A-40D4-8B21-EBCE860E68C6}" srcOrd="6" destOrd="0" parTransId="{ADA10F89-910F-4EAC-8F5F-3FCFC399EB73}" sibTransId="{FDA268C6-BBFA-46F1-9D6D-85288C7FFF3A}"/>
    <dgm:cxn modelId="{CB945720-3106-4799-8AD2-857C30754C04}" srcId="{1BDD92D1-4249-41CD-80E0-04B67D1A883E}" destId="{31295EAE-B549-43E9-822D-C3408AFE7CB3}" srcOrd="1" destOrd="0" parTransId="{DFF57CC8-3C39-48A3-9CB6-9415FCE1FB20}" sibTransId="{A6A576C1-0320-4504-B751-81B70C2BAE06}"/>
    <dgm:cxn modelId="{64113B31-1299-43B1-9C08-C2A51809C58D}" type="presOf" srcId="{56297749-9ECE-4C3B-A192-401359AB9A6C}" destId="{CC371ED6-F459-48BD-A31F-098F2E1DDB5B}" srcOrd="0" destOrd="0" presId="urn:microsoft.com/office/officeart/2005/8/layout/vList2"/>
    <dgm:cxn modelId="{2EAACC62-6351-4790-BC1C-1EAC146E7615}" srcId="{1BDD92D1-4249-41CD-80E0-04B67D1A883E}" destId="{E0C94C8F-0600-479E-B635-0E45916E9453}" srcOrd="7" destOrd="0" parTransId="{0B7BF771-6384-437D-9D7E-29732BC0C9FD}" sibTransId="{3FA2B263-D44D-4F28-830C-AAF59EDB96F6}"/>
    <dgm:cxn modelId="{8D3CA744-223E-445D-98DF-3BC72312E532}" srcId="{1BDD92D1-4249-41CD-80E0-04B67D1A883E}" destId="{972F9B4D-3A96-4C25-B3AE-DFEDA7C41A73}" srcOrd="4" destOrd="0" parTransId="{3450B939-29DB-4D3E-BF13-E484310CA22B}" sibTransId="{4C591F7F-95AA-426D-9B0E-EB6E06C9302F}"/>
    <dgm:cxn modelId="{712E104A-1D12-444D-9AC8-474AE16C5415}" srcId="{1BDD92D1-4249-41CD-80E0-04B67D1A883E}" destId="{175132B6-0736-4B24-88CE-6A0452EB0EB8}" srcOrd="3" destOrd="0" parTransId="{DA7404E4-E5E5-4BC1-8DEC-B3B6B8F0A148}" sibTransId="{C30FD51A-5A70-4C0C-88F4-BDB2FAAA0DF0}"/>
    <dgm:cxn modelId="{21A23875-A16D-49CD-9139-919518B64996}" srcId="{1BDD92D1-4249-41CD-80E0-04B67D1A883E}" destId="{7843F417-28FF-4513-B8A6-FD02F70616D7}" srcOrd="2" destOrd="0" parTransId="{4C54A056-B734-40A2-9067-75F344F2FDE4}" sibTransId="{AA8F89A9-128D-434F-BC5F-F1C1D876287E}"/>
    <dgm:cxn modelId="{B18C085A-A688-48B7-B653-55867D539913}" type="presOf" srcId="{7843F417-28FF-4513-B8A6-FD02F70616D7}" destId="{C66DE460-D941-432C-ADDD-2CC51E3F493D}" srcOrd="0" destOrd="0" presId="urn:microsoft.com/office/officeart/2005/8/layout/vList2"/>
    <dgm:cxn modelId="{128C647E-B2A7-4AAC-9905-F4B6846EDB40}" type="presOf" srcId="{C5CBDA8B-355A-40D4-8B21-EBCE860E68C6}" destId="{120D82B0-08D1-4196-98A1-E223654897DB}" srcOrd="0" destOrd="0" presId="urn:microsoft.com/office/officeart/2005/8/layout/vList2"/>
    <dgm:cxn modelId="{65B21184-5AA2-46EB-850E-33A73454F730}" type="presOf" srcId="{175132B6-0736-4B24-88CE-6A0452EB0EB8}" destId="{7220C1C5-9D79-40A5-966C-9AE23504CE27}" srcOrd="0" destOrd="0" presId="urn:microsoft.com/office/officeart/2005/8/layout/vList2"/>
    <dgm:cxn modelId="{28ECAA92-725B-4409-86DC-5BDB4EBD3913}" srcId="{1BDD92D1-4249-41CD-80E0-04B67D1A883E}" destId="{912A8225-58A9-4A85-A0AF-DC02C6D1A326}" srcOrd="0" destOrd="0" parTransId="{B5F6F69C-91F9-47B5-BBC1-DE8A236FCBD9}" sibTransId="{C211FF3F-94E1-4B7A-A936-9862ECABB646}"/>
    <dgm:cxn modelId="{2C0F889A-B224-486A-853A-89B85D56FBF3}" type="presOf" srcId="{8B81D22D-D1B8-4DEC-8923-FB19F27DE45E}" destId="{C053836B-2E37-4108-96BD-E379295C63AF}" srcOrd="0" destOrd="0" presId="urn:microsoft.com/office/officeart/2005/8/layout/vList2"/>
    <dgm:cxn modelId="{A116CEC7-C28A-4DDE-A6ED-3D6404C92AD6}" srcId="{1BDD92D1-4249-41CD-80E0-04B67D1A883E}" destId="{8B81D22D-D1B8-4DEC-8923-FB19F27DE45E}" srcOrd="5" destOrd="0" parTransId="{72096BEB-662B-4DBA-BF01-68A3148DDA6D}" sibTransId="{8BB5C3EF-4BFA-4B61-B139-683CBA9DB853}"/>
    <dgm:cxn modelId="{272306D7-810A-4A7E-8D27-48074F12772F}" type="presOf" srcId="{E0C94C8F-0600-479E-B635-0E45916E9453}" destId="{0B8F81DB-CF9A-41E1-98CB-F1B194A8CDA2}" srcOrd="0" destOrd="0" presId="urn:microsoft.com/office/officeart/2005/8/layout/vList2"/>
    <dgm:cxn modelId="{821DE9D7-7FB0-4446-813D-F67195DE3975}" type="presOf" srcId="{912A8225-58A9-4A85-A0AF-DC02C6D1A326}" destId="{CA643AF0-2433-4E18-9C65-868C57D72EDD}" srcOrd="0" destOrd="0" presId="urn:microsoft.com/office/officeart/2005/8/layout/vList2"/>
    <dgm:cxn modelId="{790115DE-D53A-4D86-9748-0B5E2138EDB7}" type="presOf" srcId="{31295EAE-B549-43E9-822D-C3408AFE7CB3}" destId="{79E62908-3818-443D-B4D9-59E6FD30CF51}" srcOrd="0" destOrd="0" presId="urn:microsoft.com/office/officeart/2005/8/layout/vList2"/>
    <dgm:cxn modelId="{043E94FA-D7C7-4C64-A3AA-B84B075F93D0}" srcId="{1BDD92D1-4249-41CD-80E0-04B67D1A883E}" destId="{56297749-9ECE-4C3B-A192-401359AB9A6C}" srcOrd="8" destOrd="0" parTransId="{A72758BE-1C84-4680-9C82-79524109FD2B}" sibTransId="{C652C712-8F4E-4873-8FF6-7ED3D1CDC868}"/>
    <dgm:cxn modelId="{EE4FA0D2-F12F-40A8-8057-69A6AAC77C08}" type="presParOf" srcId="{13DF23CD-4103-4954-9192-E79AEC36CBC1}" destId="{CA643AF0-2433-4E18-9C65-868C57D72EDD}" srcOrd="0" destOrd="0" presId="urn:microsoft.com/office/officeart/2005/8/layout/vList2"/>
    <dgm:cxn modelId="{CC51D9E0-5ED8-4665-AB7A-67F5E1187C90}" type="presParOf" srcId="{13DF23CD-4103-4954-9192-E79AEC36CBC1}" destId="{525BF73A-D5FE-42B3-B0C5-8B4A22305C48}" srcOrd="1" destOrd="0" presId="urn:microsoft.com/office/officeart/2005/8/layout/vList2"/>
    <dgm:cxn modelId="{E8A45A25-FA42-487F-ACAF-9D4B6116064F}" type="presParOf" srcId="{13DF23CD-4103-4954-9192-E79AEC36CBC1}" destId="{79E62908-3818-443D-B4D9-59E6FD30CF51}" srcOrd="2" destOrd="0" presId="urn:microsoft.com/office/officeart/2005/8/layout/vList2"/>
    <dgm:cxn modelId="{02EFF3D4-99CB-444C-901B-D5608D1E9E07}" type="presParOf" srcId="{13DF23CD-4103-4954-9192-E79AEC36CBC1}" destId="{C67F0DAF-7E1F-4A26-A3E9-E316BB389C0E}" srcOrd="3" destOrd="0" presId="urn:microsoft.com/office/officeart/2005/8/layout/vList2"/>
    <dgm:cxn modelId="{B72FAF91-381C-4B75-B220-531A232315ED}" type="presParOf" srcId="{13DF23CD-4103-4954-9192-E79AEC36CBC1}" destId="{C66DE460-D941-432C-ADDD-2CC51E3F493D}" srcOrd="4" destOrd="0" presId="urn:microsoft.com/office/officeart/2005/8/layout/vList2"/>
    <dgm:cxn modelId="{3621881C-494D-43DF-830F-85D84099DBFE}" type="presParOf" srcId="{13DF23CD-4103-4954-9192-E79AEC36CBC1}" destId="{F846CCFC-42FF-4806-9D22-6B4315E5C510}" srcOrd="5" destOrd="0" presId="urn:microsoft.com/office/officeart/2005/8/layout/vList2"/>
    <dgm:cxn modelId="{9322F57C-3B70-4BBB-AC8B-00C41C65CE47}" type="presParOf" srcId="{13DF23CD-4103-4954-9192-E79AEC36CBC1}" destId="{7220C1C5-9D79-40A5-966C-9AE23504CE27}" srcOrd="6" destOrd="0" presId="urn:microsoft.com/office/officeart/2005/8/layout/vList2"/>
    <dgm:cxn modelId="{9A93D43A-FEA2-4CDE-A922-6E8A5D7F64E6}" type="presParOf" srcId="{13DF23CD-4103-4954-9192-E79AEC36CBC1}" destId="{F23F32A5-956E-44C4-988A-E97E9E285F64}" srcOrd="7" destOrd="0" presId="urn:microsoft.com/office/officeart/2005/8/layout/vList2"/>
    <dgm:cxn modelId="{9264C4C4-FFF3-4EBE-9C08-4E9228AD6FAE}" type="presParOf" srcId="{13DF23CD-4103-4954-9192-E79AEC36CBC1}" destId="{8A74D157-D7F5-4978-9E13-E701098A5A7C}" srcOrd="8" destOrd="0" presId="urn:microsoft.com/office/officeart/2005/8/layout/vList2"/>
    <dgm:cxn modelId="{C0B0BF7F-8100-4663-9BDF-567EAB2644EC}" type="presParOf" srcId="{13DF23CD-4103-4954-9192-E79AEC36CBC1}" destId="{105CE895-B9D6-417F-B580-2E7AFCE1A927}" srcOrd="9" destOrd="0" presId="urn:microsoft.com/office/officeart/2005/8/layout/vList2"/>
    <dgm:cxn modelId="{73492DD3-A3C6-4485-B196-472DB07D0F31}" type="presParOf" srcId="{13DF23CD-4103-4954-9192-E79AEC36CBC1}" destId="{C053836B-2E37-4108-96BD-E379295C63AF}" srcOrd="10" destOrd="0" presId="urn:microsoft.com/office/officeart/2005/8/layout/vList2"/>
    <dgm:cxn modelId="{127B34F7-9E67-4F51-8AE1-3B6546DCD28D}" type="presParOf" srcId="{13DF23CD-4103-4954-9192-E79AEC36CBC1}" destId="{19EA57BC-A4A9-4D0C-B5FF-7C1775D5A505}" srcOrd="11" destOrd="0" presId="urn:microsoft.com/office/officeart/2005/8/layout/vList2"/>
    <dgm:cxn modelId="{044E3EB3-B1A9-45AE-9973-7199ECD98323}" type="presParOf" srcId="{13DF23CD-4103-4954-9192-E79AEC36CBC1}" destId="{120D82B0-08D1-4196-98A1-E223654897DB}" srcOrd="12" destOrd="0" presId="urn:microsoft.com/office/officeart/2005/8/layout/vList2"/>
    <dgm:cxn modelId="{E3D5E2B3-2B58-4BDC-B66F-DF8BFD1B4072}" type="presParOf" srcId="{13DF23CD-4103-4954-9192-E79AEC36CBC1}" destId="{0C223128-E68E-4323-B1BC-EC852869C6F6}" srcOrd="13" destOrd="0" presId="urn:microsoft.com/office/officeart/2005/8/layout/vList2"/>
    <dgm:cxn modelId="{95C84920-C357-4628-99A4-68FB2FE075F4}" type="presParOf" srcId="{13DF23CD-4103-4954-9192-E79AEC36CBC1}" destId="{0B8F81DB-CF9A-41E1-98CB-F1B194A8CDA2}" srcOrd="14" destOrd="0" presId="urn:microsoft.com/office/officeart/2005/8/layout/vList2"/>
    <dgm:cxn modelId="{37CD5339-0422-480C-9097-9C17D8259A17}" type="presParOf" srcId="{13DF23CD-4103-4954-9192-E79AEC36CBC1}" destId="{2CFC41BE-C019-42D3-AD6A-05E1410700B8}" srcOrd="15" destOrd="0" presId="urn:microsoft.com/office/officeart/2005/8/layout/vList2"/>
    <dgm:cxn modelId="{6EF343B9-6FD2-4962-A054-5E991EE32BA8}" type="presParOf" srcId="{13DF23CD-4103-4954-9192-E79AEC36CBC1}" destId="{CC371ED6-F459-48BD-A31F-098F2E1DDB5B}" srcOrd="1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6D5493-27EB-445B-9AE7-ACF689C39213}"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s-CO"/>
        </a:p>
      </dgm:t>
    </dgm:pt>
    <dgm:pt modelId="{F017EB02-08D9-4EFA-AE63-4AE189240D39}">
      <dgm:prSet phldrT="[Texto]" custT="1"/>
      <dgm:spPr/>
      <dgm:t>
        <a:bodyPr/>
        <a:lstStyle/>
        <a:p>
          <a:pPr algn="just"/>
          <a:r>
            <a:rPr lang="es-CO" sz="1600" b="1" dirty="0"/>
            <a:t>Tarea sesión Junta Directiva septiembre 2017.</a:t>
          </a:r>
        </a:p>
        <a:p>
          <a:pPr algn="just"/>
          <a:r>
            <a:rPr lang="es-CO" sz="1600" dirty="0"/>
            <a:t>Realizar los ajustes en los documentos corporativos de cara al acogimiento de la figura de Funcionario Responsable, la cual se encuentra en trámite en la Dirección Jurídica, como área responsable designada por la Presidencia.  </a:t>
          </a:r>
        </a:p>
        <a:p>
          <a:pPr algn="just"/>
          <a:r>
            <a:rPr lang="es-CO" sz="1600" dirty="0">
              <a:solidFill>
                <a:schemeClr val="tx1"/>
              </a:solidFill>
            </a:rPr>
            <a:t>Esta actividad se presentará en el punto 7 del Orden del día.</a:t>
          </a:r>
          <a:endParaRPr lang="es-CO" sz="1400" b="1" dirty="0">
            <a:solidFill>
              <a:schemeClr val="bg1"/>
            </a:solidFill>
          </a:endParaRPr>
        </a:p>
      </dgm:t>
    </dgm:pt>
    <dgm:pt modelId="{6C705E0D-6EF7-4A9F-937B-2A467A640CB7}" type="parTrans" cxnId="{E4A2C25A-B920-4969-ADE3-45E1BB473326}">
      <dgm:prSet/>
      <dgm:spPr/>
      <dgm:t>
        <a:bodyPr/>
        <a:lstStyle/>
        <a:p>
          <a:endParaRPr lang="es-CO"/>
        </a:p>
      </dgm:t>
    </dgm:pt>
    <dgm:pt modelId="{9D8C5645-62F4-48A5-9A12-313B68CC3673}" type="sibTrans" cxnId="{E4A2C25A-B920-4969-ADE3-45E1BB473326}">
      <dgm:prSet/>
      <dgm:spPr/>
      <dgm:t>
        <a:bodyPr/>
        <a:lstStyle/>
        <a:p>
          <a:endParaRPr lang="es-CO"/>
        </a:p>
      </dgm:t>
    </dgm:pt>
    <dgm:pt modelId="{F7EAC030-3C42-42D9-B265-3A4C1BB28C2A}">
      <dgm:prSet phldrT="[Texto]" custT="1"/>
      <dgm:spPr/>
      <dgm:t>
        <a:bodyPr/>
        <a:lstStyle/>
        <a:p>
          <a:pPr algn="just"/>
          <a:r>
            <a:rPr lang="es-CO" sz="1600" b="1" dirty="0"/>
            <a:t>Tarea sesión Junta Directiva octubre 2017.</a:t>
          </a:r>
        </a:p>
        <a:p>
          <a:pPr algn="just"/>
          <a:r>
            <a:rPr lang="es-CO" sz="1600" b="0" dirty="0"/>
            <a:t>Plan de trabajo detallado o cronograma de la implementación de los mecanismos electrónicos que permitirán la trazabilidad de las transacciones que se sujetan a la exención de retención en la fuente, disponibilidad de consulta a la autoridad tributaria, en cumplimiento del Art. 617 del E. Tributario.  Tener en consideración el calendario tributario 2018. </a:t>
          </a:r>
          <a:endParaRPr lang="es-CO" sz="1600" b="0" dirty="0">
            <a:solidFill>
              <a:schemeClr val="bg1"/>
            </a:solidFill>
          </a:endParaRPr>
        </a:p>
      </dgm:t>
    </dgm:pt>
    <dgm:pt modelId="{7EC261A6-31DB-431C-B3EE-C32EF24A86C6}" type="parTrans" cxnId="{D03CB907-BE40-4400-A053-0713F2017D1E}">
      <dgm:prSet/>
      <dgm:spPr/>
      <dgm:t>
        <a:bodyPr/>
        <a:lstStyle/>
        <a:p>
          <a:endParaRPr lang="es-CO"/>
        </a:p>
      </dgm:t>
    </dgm:pt>
    <dgm:pt modelId="{304A8D9A-34E4-4EC0-99DF-47FAE6ADC082}" type="sibTrans" cxnId="{D03CB907-BE40-4400-A053-0713F2017D1E}">
      <dgm:prSet/>
      <dgm:spPr/>
      <dgm:t>
        <a:bodyPr/>
        <a:lstStyle/>
        <a:p>
          <a:endParaRPr lang="es-CO"/>
        </a:p>
      </dgm:t>
    </dgm:pt>
    <dgm:pt modelId="{73F3ABC0-365C-47D3-874F-36232F68282F}" type="pres">
      <dgm:prSet presAssocID="{D86D5493-27EB-445B-9AE7-ACF689C39213}" presName="linear" presStyleCnt="0">
        <dgm:presLayoutVars>
          <dgm:animLvl val="lvl"/>
          <dgm:resizeHandles val="exact"/>
        </dgm:presLayoutVars>
      </dgm:prSet>
      <dgm:spPr/>
    </dgm:pt>
    <dgm:pt modelId="{378F95AA-0EAA-4518-9140-C5B467EB3B7F}" type="pres">
      <dgm:prSet presAssocID="{F7EAC030-3C42-42D9-B265-3A4C1BB28C2A}" presName="parentText" presStyleLbl="node1" presStyleIdx="0" presStyleCnt="2">
        <dgm:presLayoutVars>
          <dgm:chMax val="0"/>
          <dgm:bulletEnabled val="1"/>
        </dgm:presLayoutVars>
      </dgm:prSet>
      <dgm:spPr/>
    </dgm:pt>
    <dgm:pt modelId="{D92A6DBA-ACEF-4EAD-938A-D3EF74BCFC04}" type="pres">
      <dgm:prSet presAssocID="{304A8D9A-34E4-4EC0-99DF-47FAE6ADC082}" presName="spacer" presStyleCnt="0"/>
      <dgm:spPr/>
    </dgm:pt>
    <dgm:pt modelId="{614CEFE6-D138-4D23-99B5-3D6CB85A09BA}" type="pres">
      <dgm:prSet presAssocID="{F017EB02-08D9-4EFA-AE63-4AE189240D39}" presName="parentText" presStyleLbl="node1" presStyleIdx="1" presStyleCnt="2" custLinFactNeighborY="6427">
        <dgm:presLayoutVars>
          <dgm:chMax val="0"/>
          <dgm:bulletEnabled val="1"/>
        </dgm:presLayoutVars>
      </dgm:prSet>
      <dgm:spPr/>
    </dgm:pt>
  </dgm:ptLst>
  <dgm:cxnLst>
    <dgm:cxn modelId="{D03CB907-BE40-4400-A053-0713F2017D1E}" srcId="{D86D5493-27EB-445B-9AE7-ACF689C39213}" destId="{F7EAC030-3C42-42D9-B265-3A4C1BB28C2A}" srcOrd="0" destOrd="0" parTransId="{7EC261A6-31DB-431C-B3EE-C32EF24A86C6}" sibTransId="{304A8D9A-34E4-4EC0-99DF-47FAE6ADC082}"/>
    <dgm:cxn modelId="{B4578715-C3E7-431B-9A42-7D30B0DC3A93}" type="presOf" srcId="{F017EB02-08D9-4EFA-AE63-4AE189240D39}" destId="{614CEFE6-D138-4D23-99B5-3D6CB85A09BA}" srcOrd="0" destOrd="0" presId="urn:microsoft.com/office/officeart/2005/8/layout/vList2"/>
    <dgm:cxn modelId="{D490721B-AF86-4DD7-9DB3-EE2AACB5A386}" type="presOf" srcId="{D86D5493-27EB-445B-9AE7-ACF689C39213}" destId="{73F3ABC0-365C-47D3-874F-36232F68282F}" srcOrd="0" destOrd="0" presId="urn:microsoft.com/office/officeart/2005/8/layout/vList2"/>
    <dgm:cxn modelId="{0EF52D27-9C12-470A-93F8-79FE14C91BF8}" type="presOf" srcId="{F7EAC030-3C42-42D9-B265-3A4C1BB28C2A}" destId="{378F95AA-0EAA-4518-9140-C5B467EB3B7F}" srcOrd="0" destOrd="0" presId="urn:microsoft.com/office/officeart/2005/8/layout/vList2"/>
    <dgm:cxn modelId="{E4A2C25A-B920-4969-ADE3-45E1BB473326}" srcId="{D86D5493-27EB-445B-9AE7-ACF689C39213}" destId="{F017EB02-08D9-4EFA-AE63-4AE189240D39}" srcOrd="1" destOrd="0" parTransId="{6C705E0D-6EF7-4A9F-937B-2A467A640CB7}" sibTransId="{9D8C5645-62F4-48A5-9A12-313B68CC3673}"/>
    <dgm:cxn modelId="{24375C00-D9BC-4F10-95C1-7384AE15D14F}" type="presParOf" srcId="{73F3ABC0-365C-47D3-874F-36232F68282F}" destId="{378F95AA-0EAA-4518-9140-C5B467EB3B7F}" srcOrd="0" destOrd="0" presId="urn:microsoft.com/office/officeart/2005/8/layout/vList2"/>
    <dgm:cxn modelId="{518DFA15-3D2F-4BCE-8D71-02CA3AE8D0D8}" type="presParOf" srcId="{73F3ABC0-365C-47D3-874F-36232F68282F}" destId="{D92A6DBA-ACEF-4EAD-938A-D3EF74BCFC04}" srcOrd="1" destOrd="0" presId="urn:microsoft.com/office/officeart/2005/8/layout/vList2"/>
    <dgm:cxn modelId="{4804827D-C4A2-4D75-A478-46CD070F0B37}" type="presParOf" srcId="{73F3ABC0-365C-47D3-874F-36232F68282F}" destId="{614CEFE6-D138-4D23-99B5-3D6CB85A09B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61C3F3-97E3-463F-9DE1-D4CDE340A85A}" type="doc">
      <dgm:prSet loTypeId="urn:microsoft.com/office/officeart/2008/layout/VerticalCurvedList" loCatId="list" qsTypeId="urn:microsoft.com/office/officeart/2005/8/quickstyle/3d1" qsCatId="3D" csTypeId="urn:microsoft.com/office/officeart/2005/8/colors/accent1_1" csCatId="accent1" phldr="1"/>
      <dgm:spPr/>
      <dgm:t>
        <a:bodyPr/>
        <a:lstStyle/>
        <a:p>
          <a:endParaRPr lang="es-CO"/>
        </a:p>
      </dgm:t>
    </dgm:pt>
    <dgm:pt modelId="{95AF29A3-9A68-4438-A18E-EADE1163F701}">
      <dgm:prSet phldrT="[Texto]"/>
      <dgm:spPr/>
      <dgm:t>
        <a:bodyPr/>
        <a:lstStyle/>
        <a:p>
          <a:r>
            <a:rPr lang="es-CO" dirty="0"/>
            <a:t>Resultados Financieros a Diciembre de 2017</a:t>
          </a:r>
        </a:p>
      </dgm:t>
    </dgm:pt>
    <dgm:pt modelId="{BA58F070-482E-4B1A-8456-B0DF1A7C8E5D}" type="parTrans" cxnId="{8D661319-56A7-4747-98EC-BBDE1B92EC18}">
      <dgm:prSet/>
      <dgm:spPr/>
      <dgm:t>
        <a:bodyPr/>
        <a:lstStyle/>
        <a:p>
          <a:endParaRPr lang="es-CO"/>
        </a:p>
      </dgm:t>
    </dgm:pt>
    <dgm:pt modelId="{9E70C651-288E-415E-BE31-F9ED661EBF69}" type="sibTrans" cxnId="{8D661319-56A7-4747-98EC-BBDE1B92EC18}">
      <dgm:prSet/>
      <dgm:spPr/>
      <dgm:t>
        <a:bodyPr/>
        <a:lstStyle/>
        <a:p>
          <a:endParaRPr lang="es-CO"/>
        </a:p>
      </dgm:t>
    </dgm:pt>
    <dgm:pt modelId="{75160D89-4151-4FEA-A451-9B0D376FEC93}">
      <dgm:prSet phldrT="[Texto]"/>
      <dgm:spPr/>
      <dgm:t>
        <a:bodyPr/>
        <a:lstStyle/>
        <a:p>
          <a:r>
            <a:rPr lang="es-CO" dirty="0"/>
            <a:t>Situación Financiera</a:t>
          </a:r>
        </a:p>
      </dgm:t>
    </dgm:pt>
    <dgm:pt modelId="{BE42BB2C-BF02-4650-9D59-9DDF1106017C}" type="parTrans" cxnId="{C17D023A-BCEE-491C-B27D-B72112B3E0BF}">
      <dgm:prSet/>
      <dgm:spPr/>
      <dgm:t>
        <a:bodyPr/>
        <a:lstStyle/>
        <a:p>
          <a:endParaRPr lang="es-CO"/>
        </a:p>
      </dgm:t>
    </dgm:pt>
    <dgm:pt modelId="{2735EF7F-7C58-497A-B73A-CBD2F60DC28A}" type="sibTrans" cxnId="{C17D023A-BCEE-491C-B27D-B72112B3E0BF}">
      <dgm:prSet/>
      <dgm:spPr/>
      <dgm:t>
        <a:bodyPr/>
        <a:lstStyle/>
        <a:p>
          <a:endParaRPr lang="es-CO"/>
        </a:p>
      </dgm:t>
    </dgm:pt>
    <dgm:pt modelId="{7628EA65-4873-4F01-A419-0893B62687F9}">
      <dgm:prSet phldrT="[Texto]"/>
      <dgm:spPr/>
      <dgm:t>
        <a:bodyPr/>
        <a:lstStyle/>
        <a:p>
          <a:r>
            <a:rPr lang="es-CO" dirty="0"/>
            <a:t>Estado de Resultados</a:t>
          </a:r>
        </a:p>
      </dgm:t>
    </dgm:pt>
    <dgm:pt modelId="{716A053D-7314-4FD9-8857-FEF7D1E50B8A}" type="parTrans" cxnId="{00F2BAEA-B9D4-47B2-A44A-E5283AE15111}">
      <dgm:prSet/>
      <dgm:spPr/>
      <dgm:t>
        <a:bodyPr/>
        <a:lstStyle/>
        <a:p>
          <a:endParaRPr lang="es-CO"/>
        </a:p>
      </dgm:t>
    </dgm:pt>
    <dgm:pt modelId="{BB120FE0-BB34-4776-9E23-89098B39E0BE}" type="sibTrans" cxnId="{00F2BAEA-B9D4-47B2-A44A-E5283AE15111}">
      <dgm:prSet/>
      <dgm:spPr/>
      <dgm:t>
        <a:bodyPr/>
        <a:lstStyle/>
        <a:p>
          <a:endParaRPr lang="es-CO"/>
        </a:p>
      </dgm:t>
    </dgm:pt>
    <dgm:pt modelId="{2B8843B3-8285-45F1-8B58-D179D98AB11D}" type="pres">
      <dgm:prSet presAssocID="{9B61C3F3-97E3-463F-9DE1-D4CDE340A85A}" presName="Name0" presStyleCnt="0">
        <dgm:presLayoutVars>
          <dgm:chMax val="7"/>
          <dgm:chPref val="7"/>
          <dgm:dir/>
        </dgm:presLayoutVars>
      </dgm:prSet>
      <dgm:spPr/>
    </dgm:pt>
    <dgm:pt modelId="{7CC4196F-313E-4483-9ACE-D085962A8C84}" type="pres">
      <dgm:prSet presAssocID="{9B61C3F3-97E3-463F-9DE1-D4CDE340A85A}" presName="Name1" presStyleCnt="0"/>
      <dgm:spPr/>
    </dgm:pt>
    <dgm:pt modelId="{42E7C4D3-6A7B-41A4-831D-E50394D870E3}" type="pres">
      <dgm:prSet presAssocID="{9B61C3F3-97E3-463F-9DE1-D4CDE340A85A}" presName="cycle" presStyleCnt="0"/>
      <dgm:spPr/>
    </dgm:pt>
    <dgm:pt modelId="{52FB216A-1060-4183-8E5C-35AF0356303B}" type="pres">
      <dgm:prSet presAssocID="{9B61C3F3-97E3-463F-9DE1-D4CDE340A85A}" presName="srcNode" presStyleLbl="node1" presStyleIdx="0" presStyleCnt="1"/>
      <dgm:spPr/>
    </dgm:pt>
    <dgm:pt modelId="{73922974-B038-4F85-AFCE-14E6902E518A}" type="pres">
      <dgm:prSet presAssocID="{9B61C3F3-97E3-463F-9DE1-D4CDE340A85A}" presName="conn" presStyleLbl="parChTrans1D2" presStyleIdx="0" presStyleCnt="1"/>
      <dgm:spPr/>
    </dgm:pt>
    <dgm:pt modelId="{C3BF9727-A5BC-43EC-B82E-EE8C6BE4BC68}" type="pres">
      <dgm:prSet presAssocID="{9B61C3F3-97E3-463F-9DE1-D4CDE340A85A}" presName="extraNode" presStyleLbl="node1" presStyleIdx="0" presStyleCnt="1"/>
      <dgm:spPr/>
    </dgm:pt>
    <dgm:pt modelId="{0C75A080-E46A-4817-816C-D93E5376D593}" type="pres">
      <dgm:prSet presAssocID="{9B61C3F3-97E3-463F-9DE1-D4CDE340A85A}" presName="dstNode" presStyleLbl="node1" presStyleIdx="0" presStyleCnt="1"/>
      <dgm:spPr/>
    </dgm:pt>
    <dgm:pt modelId="{FBF39F43-E816-4D10-80A6-3A87657506D0}" type="pres">
      <dgm:prSet presAssocID="{95AF29A3-9A68-4438-A18E-EADE1163F701}" presName="text_1" presStyleLbl="node1" presStyleIdx="0" presStyleCnt="1">
        <dgm:presLayoutVars>
          <dgm:bulletEnabled val="1"/>
        </dgm:presLayoutVars>
      </dgm:prSet>
      <dgm:spPr/>
    </dgm:pt>
    <dgm:pt modelId="{2AAC9375-1A59-4BAB-9A59-3F96B758A557}" type="pres">
      <dgm:prSet presAssocID="{95AF29A3-9A68-4438-A18E-EADE1163F701}" presName="accent_1" presStyleCnt="0"/>
      <dgm:spPr/>
    </dgm:pt>
    <dgm:pt modelId="{61E1B4D0-67A2-4B2B-ACA7-74638F579EEC}" type="pres">
      <dgm:prSet presAssocID="{95AF29A3-9A68-4438-A18E-EADE1163F701}" presName="accentRepeatNode" presStyleLbl="solidFgAcc1" presStyleIdx="0" presStyleCnt="1"/>
      <dgm:spPr/>
    </dgm:pt>
  </dgm:ptLst>
  <dgm:cxnLst>
    <dgm:cxn modelId="{8D661319-56A7-4747-98EC-BBDE1B92EC18}" srcId="{9B61C3F3-97E3-463F-9DE1-D4CDE340A85A}" destId="{95AF29A3-9A68-4438-A18E-EADE1163F701}" srcOrd="0" destOrd="0" parTransId="{BA58F070-482E-4B1A-8456-B0DF1A7C8E5D}" sibTransId="{9E70C651-288E-415E-BE31-F9ED661EBF69}"/>
    <dgm:cxn modelId="{C17D023A-BCEE-491C-B27D-B72112B3E0BF}" srcId="{95AF29A3-9A68-4438-A18E-EADE1163F701}" destId="{75160D89-4151-4FEA-A451-9B0D376FEC93}" srcOrd="0" destOrd="0" parTransId="{BE42BB2C-BF02-4650-9D59-9DDF1106017C}" sibTransId="{2735EF7F-7C58-497A-B73A-CBD2F60DC28A}"/>
    <dgm:cxn modelId="{36D4E454-615A-49BB-8771-EA7B48198903}" type="presOf" srcId="{2735EF7F-7C58-497A-B73A-CBD2F60DC28A}" destId="{73922974-B038-4F85-AFCE-14E6902E518A}" srcOrd="0" destOrd="0" presId="urn:microsoft.com/office/officeart/2008/layout/VerticalCurvedList"/>
    <dgm:cxn modelId="{20586EC6-4AD7-4B19-AD34-866917A088C3}" type="presOf" srcId="{7628EA65-4873-4F01-A419-0893B62687F9}" destId="{FBF39F43-E816-4D10-80A6-3A87657506D0}" srcOrd="0" destOrd="2" presId="urn:microsoft.com/office/officeart/2008/layout/VerticalCurvedList"/>
    <dgm:cxn modelId="{166DDCCA-285B-43C6-AABB-7AACA09FA171}" type="presOf" srcId="{9B61C3F3-97E3-463F-9DE1-D4CDE340A85A}" destId="{2B8843B3-8285-45F1-8B58-D179D98AB11D}" srcOrd="0" destOrd="0" presId="urn:microsoft.com/office/officeart/2008/layout/VerticalCurvedList"/>
    <dgm:cxn modelId="{0CD525CB-A5C8-470B-9134-FDFC08448433}" type="presOf" srcId="{75160D89-4151-4FEA-A451-9B0D376FEC93}" destId="{FBF39F43-E816-4D10-80A6-3A87657506D0}" srcOrd="0" destOrd="1" presId="urn:microsoft.com/office/officeart/2008/layout/VerticalCurvedList"/>
    <dgm:cxn modelId="{EB80A0E9-0032-421B-A48F-10CFCAF43B50}" type="presOf" srcId="{95AF29A3-9A68-4438-A18E-EADE1163F701}" destId="{FBF39F43-E816-4D10-80A6-3A87657506D0}" srcOrd="0" destOrd="0" presId="urn:microsoft.com/office/officeart/2008/layout/VerticalCurvedList"/>
    <dgm:cxn modelId="{00F2BAEA-B9D4-47B2-A44A-E5283AE15111}" srcId="{95AF29A3-9A68-4438-A18E-EADE1163F701}" destId="{7628EA65-4873-4F01-A419-0893B62687F9}" srcOrd="1" destOrd="0" parTransId="{716A053D-7314-4FD9-8857-FEF7D1E50B8A}" sibTransId="{BB120FE0-BB34-4776-9E23-89098B39E0BE}"/>
    <dgm:cxn modelId="{63379094-07E0-45A8-97EC-4D1E517F1D4B}" type="presParOf" srcId="{2B8843B3-8285-45F1-8B58-D179D98AB11D}" destId="{7CC4196F-313E-4483-9ACE-D085962A8C84}" srcOrd="0" destOrd="0" presId="urn:microsoft.com/office/officeart/2008/layout/VerticalCurvedList"/>
    <dgm:cxn modelId="{FF0D7A97-CC92-4D6E-9F7C-AA8FB8D2589A}" type="presParOf" srcId="{7CC4196F-313E-4483-9ACE-D085962A8C84}" destId="{42E7C4D3-6A7B-41A4-831D-E50394D870E3}" srcOrd="0" destOrd="0" presId="urn:microsoft.com/office/officeart/2008/layout/VerticalCurvedList"/>
    <dgm:cxn modelId="{7D5B13F9-7721-4D14-B147-155BF906E3D8}" type="presParOf" srcId="{42E7C4D3-6A7B-41A4-831D-E50394D870E3}" destId="{52FB216A-1060-4183-8E5C-35AF0356303B}" srcOrd="0" destOrd="0" presId="urn:microsoft.com/office/officeart/2008/layout/VerticalCurvedList"/>
    <dgm:cxn modelId="{5003BFA2-AB05-44EE-A1FC-F041FE06CD29}" type="presParOf" srcId="{42E7C4D3-6A7B-41A4-831D-E50394D870E3}" destId="{73922974-B038-4F85-AFCE-14E6902E518A}" srcOrd="1" destOrd="0" presId="urn:microsoft.com/office/officeart/2008/layout/VerticalCurvedList"/>
    <dgm:cxn modelId="{D70C366C-28FD-4604-A5CD-35CFD5C5D410}" type="presParOf" srcId="{42E7C4D3-6A7B-41A4-831D-E50394D870E3}" destId="{C3BF9727-A5BC-43EC-B82E-EE8C6BE4BC68}" srcOrd="2" destOrd="0" presId="urn:microsoft.com/office/officeart/2008/layout/VerticalCurvedList"/>
    <dgm:cxn modelId="{F96A4341-69C4-460A-B205-3C451CAAC251}" type="presParOf" srcId="{42E7C4D3-6A7B-41A4-831D-E50394D870E3}" destId="{0C75A080-E46A-4817-816C-D93E5376D593}" srcOrd="3" destOrd="0" presId="urn:microsoft.com/office/officeart/2008/layout/VerticalCurvedList"/>
    <dgm:cxn modelId="{27A36C11-B593-4774-8829-1822A9E4FB39}" type="presParOf" srcId="{7CC4196F-313E-4483-9ACE-D085962A8C84}" destId="{FBF39F43-E816-4D10-80A6-3A87657506D0}" srcOrd="1" destOrd="0" presId="urn:microsoft.com/office/officeart/2008/layout/VerticalCurvedList"/>
    <dgm:cxn modelId="{619A76B3-FCC0-4321-B9A8-5F980089A9FC}" type="presParOf" srcId="{7CC4196F-313E-4483-9ACE-D085962A8C84}" destId="{2AAC9375-1A59-4BAB-9A59-3F96B758A557}" srcOrd="2" destOrd="0" presId="urn:microsoft.com/office/officeart/2008/layout/VerticalCurvedList"/>
    <dgm:cxn modelId="{EB1641AD-424A-4D90-954D-0607FD218CB8}" type="presParOf" srcId="{2AAC9375-1A59-4BAB-9A59-3F96B758A557}" destId="{61E1B4D0-67A2-4B2B-ACA7-74638F579EEC}"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94B45F-1B04-4FED-86DF-C03F87C1F3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1FE9497F-19F2-451C-A827-F853CB8BFC3A}">
      <dgm:prSet phldrT="[Texto]" custT="1"/>
      <dgm:spPr>
        <a:solidFill>
          <a:srgbClr val="094784"/>
        </a:solidFill>
      </dgm:spPr>
      <dgm:t>
        <a:bodyPr/>
        <a:lstStyle/>
        <a:p>
          <a:r>
            <a:rPr lang="es-CO" sz="1600" dirty="0"/>
            <a:t>Aprobación Informe Semestral Gestión del Sistema de Administración de Riesgo Operativo – SARO</a:t>
          </a:r>
          <a:r>
            <a:rPr lang="es-ES" sz="1600" dirty="0"/>
            <a:t> </a:t>
          </a:r>
          <a:endParaRPr lang="es-CO" sz="1600" dirty="0"/>
        </a:p>
      </dgm:t>
    </dgm:pt>
    <dgm:pt modelId="{95D528E4-E51E-4F39-85B4-F98E2937993A}" type="sibTrans" cxnId="{2AEB6903-91A9-4FD5-A48D-7353787DFF42}">
      <dgm:prSet/>
      <dgm:spPr/>
      <dgm:t>
        <a:bodyPr/>
        <a:lstStyle/>
        <a:p>
          <a:endParaRPr lang="es-CO" sz="2000"/>
        </a:p>
      </dgm:t>
    </dgm:pt>
    <dgm:pt modelId="{7989944B-7AA0-4E55-B6BB-4806C6F1B72A}" type="parTrans" cxnId="{2AEB6903-91A9-4FD5-A48D-7353787DFF42}">
      <dgm:prSet/>
      <dgm:spPr/>
      <dgm:t>
        <a:bodyPr/>
        <a:lstStyle/>
        <a:p>
          <a:endParaRPr lang="es-CO" sz="2000"/>
        </a:p>
      </dgm:t>
    </dgm:pt>
    <dgm:pt modelId="{BF5BC552-C023-49EF-B4F0-2C817FB0FEF7}">
      <dgm:prSet phldrT="[Texto]" custT="1"/>
      <dgm:spPr>
        <a:solidFill>
          <a:srgbClr val="094784"/>
        </a:solidFill>
      </dgm:spPr>
      <dgm:t>
        <a:bodyPr/>
        <a:lstStyle/>
        <a:p>
          <a:r>
            <a:rPr lang="es-CO" sz="1600" dirty="0"/>
            <a:t>Aprobación Informe Semestral Gestión del Sistema de Administración de Riesgos LA/FT -  SARLAFT</a:t>
          </a:r>
        </a:p>
      </dgm:t>
    </dgm:pt>
    <dgm:pt modelId="{BB71D204-EB61-4110-81D7-4233A6792FC0}" type="parTrans" cxnId="{2041665F-6B6A-4829-B1A0-A7193A6C4950}">
      <dgm:prSet/>
      <dgm:spPr/>
      <dgm:t>
        <a:bodyPr/>
        <a:lstStyle/>
        <a:p>
          <a:endParaRPr lang="es-CO" sz="2000"/>
        </a:p>
      </dgm:t>
    </dgm:pt>
    <dgm:pt modelId="{C3D71072-2B39-43F7-BB5B-60CF92B2F18E}" type="sibTrans" cxnId="{2041665F-6B6A-4829-B1A0-A7193A6C4950}">
      <dgm:prSet/>
      <dgm:spPr/>
      <dgm:t>
        <a:bodyPr/>
        <a:lstStyle/>
        <a:p>
          <a:endParaRPr lang="es-CO" sz="2000"/>
        </a:p>
      </dgm:t>
    </dgm:pt>
    <dgm:pt modelId="{07FF185D-A85B-40B6-BFFE-965087008C6B}">
      <dgm:prSet phldrT="[Texto]" custT="1"/>
      <dgm:spPr>
        <a:solidFill>
          <a:srgbClr val="094784"/>
        </a:solidFill>
      </dgm:spPr>
      <dgm:t>
        <a:bodyPr/>
        <a:lstStyle/>
        <a:p>
          <a:r>
            <a:rPr lang="es-CO" sz="1600" dirty="0"/>
            <a:t>Aprobación Modificación Manual SAR – Numeral 4.5.2</a:t>
          </a:r>
        </a:p>
      </dgm:t>
    </dgm:pt>
    <dgm:pt modelId="{FC108D19-4D10-408B-87F5-0FC5AE51F443}" type="parTrans" cxnId="{400FBEBA-0151-4261-B7C0-037FD7E784D1}">
      <dgm:prSet/>
      <dgm:spPr/>
      <dgm:t>
        <a:bodyPr/>
        <a:lstStyle/>
        <a:p>
          <a:endParaRPr lang="es-ES" sz="2000"/>
        </a:p>
      </dgm:t>
    </dgm:pt>
    <dgm:pt modelId="{7CEFBA91-5D07-499F-89C9-277F58C68B67}" type="sibTrans" cxnId="{400FBEBA-0151-4261-B7C0-037FD7E784D1}">
      <dgm:prSet/>
      <dgm:spPr/>
      <dgm:t>
        <a:bodyPr/>
        <a:lstStyle/>
        <a:p>
          <a:endParaRPr lang="es-ES" sz="2000"/>
        </a:p>
      </dgm:t>
    </dgm:pt>
    <dgm:pt modelId="{AFBA7AB5-43D9-4CBC-A1F6-D71DD8D7FE3D}">
      <dgm:prSet phldrT="[Texto]" custT="1"/>
      <dgm:spPr>
        <a:solidFill>
          <a:srgbClr val="094784"/>
        </a:solidFill>
      </dgm:spPr>
      <dgm:t>
        <a:bodyPr/>
        <a:lstStyle/>
        <a:p>
          <a:r>
            <a:rPr lang="es-ES" sz="1600" dirty="0"/>
            <a:t>Declaración Apetito al Riesgo </a:t>
          </a:r>
          <a:endParaRPr lang="es-CO" sz="1600" dirty="0"/>
        </a:p>
      </dgm:t>
    </dgm:pt>
    <dgm:pt modelId="{16530E7A-D53C-4448-A5C7-4277D050342F}" type="parTrans" cxnId="{6935F577-D2B0-4997-BBAE-EA012893885D}">
      <dgm:prSet/>
      <dgm:spPr/>
      <dgm:t>
        <a:bodyPr/>
        <a:lstStyle/>
        <a:p>
          <a:endParaRPr lang="es-ES" sz="2000"/>
        </a:p>
      </dgm:t>
    </dgm:pt>
    <dgm:pt modelId="{68BAAC88-1533-4FFD-865F-78A54596FFF0}" type="sibTrans" cxnId="{6935F577-D2B0-4997-BBAE-EA012893885D}">
      <dgm:prSet/>
      <dgm:spPr/>
      <dgm:t>
        <a:bodyPr/>
        <a:lstStyle/>
        <a:p>
          <a:endParaRPr lang="es-ES" sz="2000"/>
        </a:p>
      </dgm:t>
    </dgm:pt>
    <dgm:pt modelId="{3A48A9D1-866D-40A5-90B1-BB82F1EF2757}">
      <dgm:prSet custT="1"/>
      <dgm:spPr>
        <a:solidFill>
          <a:srgbClr val="094784"/>
        </a:solidFill>
      </dgm:spPr>
      <dgm:t>
        <a:bodyPr/>
        <a:lstStyle/>
        <a:p>
          <a:r>
            <a:rPr lang="es-ES" sz="1600" dirty="0"/>
            <a:t>Cronograma de Monitoreo para los riesgos con calificación inherente alto</a:t>
          </a:r>
          <a:endParaRPr lang="es-CO" sz="1600" dirty="0"/>
        </a:p>
      </dgm:t>
    </dgm:pt>
    <dgm:pt modelId="{0A2D625E-D8BC-4868-8C82-51590F49D6E5}" type="parTrans" cxnId="{D1821BDA-7A81-43DB-9D49-755E43256B15}">
      <dgm:prSet/>
      <dgm:spPr/>
      <dgm:t>
        <a:bodyPr/>
        <a:lstStyle/>
        <a:p>
          <a:endParaRPr lang="es-ES" sz="2000"/>
        </a:p>
      </dgm:t>
    </dgm:pt>
    <dgm:pt modelId="{C56C0F98-8D4E-4CDC-A105-E28C041F13B2}" type="sibTrans" cxnId="{D1821BDA-7A81-43DB-9D49-755E43256B15}">
      <dgm:prSet/>
      <dgm:spPr/>
      <dgm:t>
        <a:bodyPr/>
        <a:lstStyle/>
        <a:p>
          <a:endParaRPr lang="es-ES" sz="2000"/>
        </a:p>
      </dgm:t>
    </dgm:pt>
    <dgm:pt modelId="{4FFA1D23-DE3F-4AAC-8FFB-D1AF067EC05B}">
      <dgm:prSet phldrT="[Texto]" custT="1"/>
      <dgm:spPr>
        <a:solidFill>
          <a:srgbClr val="094784"/>
        </a:solidFill>
      </dgm:spPr>
      <dgm:t>
        <a:bodyPr/>
        <a:lstStyle/>
        <a:p>
          <a:r>
            <a:rPr lang="es-CO" sz="1600" dirty="0"/>
            <a:t>Seguimiento Plan de Trabajo Superintendencia Financiera de Colombia </a:t>
          </a:r>
        </a:p>
      </dgm:t>
    </dgm:pt>
    <dgm:pt modelId="{11469B9F-BB05-4887-9596-EB2C6416063B}" type="parTrans" cxnId="{5E276640-93AE-4AA5-AD30-623EC5E0A945}">
      <dgm:prSet/>
      <dgm:spPr/>
      <dgm:t>
        <a:bodyPr/>
        <a:lstStyle/>
        <a:p>
          <a:endParaRPr lang="es-ES" sz="2000"/>
        </a:p>
      </dgm:t>
    </dgm:pt>
    <dgm:pt modelId="{CF739B4D-9487-4A4F-B0C3-D39CD1B3C802}" type="sibTrans" cxnId="{5E276640-93AE-4AA5-AD30-623EC5E0A945}">
      <dgm:prSet/>
      <dgm:spPr/>
      <dgm:t>
        <a:bodyPr/>
        <a:lstStyle/>
        <a:p>
          <a:endParaRPr lang="es-ES" sz="2000"/>
        </a:p>
      </dgm:t>
    </dgm:pt>
    <dgm:pt modelId="{FBEE733A-2469-4708-8757-1987858F5659}" type="pres">
      <dgm:prSet presAssocID="{A394B45F-1B04-4FED-86DF-C03F87C1F350}" presName="linear" presStyleCnt="0">
        <dgm:presLayoutVars>
          <dgm:animLvl val="lvl"/>
          <dgm:resizeHandles val="exact"/>
        </dgm:presLayoutVars>
      </dgm:prSet>
      <dgm:spPr/>
    </dgm:pt>
    <dgm:pt modelId="{C6CB2463-7500-4C82-97EE-63232077B5BC}" type="pres">
      <dgm:prSet presAssocID="{07FF185D-A85B-40B6-BFFE-965087008C6B}" presName="parentText" presStyleLbl="node1" presStyleIdx="0" presStyleCnt="6">
        <dgm:presLayoutVars>
          <dgm:chMax val="0"/>
          <dgm:bulletEnabled val="1"/>
        </dgm:presLayoutVars>
      </dgm:prSet>
      <dgm:spPr/>
    </dgm:pt>
    <dgm:pt modelId="{87E9447F-D257-49E8-B100-729F9D88B319}" type="pres">
      <dgm:prSet presAssocID="{7CEFBA91-5D07-499F-89C9-277F58C68B67}" presName="spacer" presStyleCnt="0"/>
      <dgm:spPr/>
    </dgm:pt>
    <dgm:pt modelId="{A1D3F77D-6267-4342-B1B6-C3211D79AEA4}" type="pres">
      <dgm:prSet presAssocID="{1FE9497F-19F2-451C-A827-F853CB8BFC3A}" presName="parentText" presStyleLbl="node1" presStyleIdx="1" presStyleCnt="6">
        <dgm:presLayoutVars>
          <dgm:chMax val="0"/>
          <dgm:bulletEnabled val="1"/>
        </dgm:presLayoutVars>
      </dgm:prSet>
      <dgm:spPr/>
    </dgm:pt>
    <dgm:pt modelId="{644CA134-64A9-4F0D-9500-C1D6B30D7A64}" type="pres">
      <dgm:prSet presAssocID="{95D528E4-E51E-4F39-85B4-F98E2937993A}" presName="spacer" presStyleCnt="0"/>
      <dgm:spPr/>
    </dgm:pt>
    <dgm:pt modelId="{D8B7DE6B-AB5A-4559-B4B1-A14B7022AF5A}" type="pres">
      <dgm:prSet presAssocID="{BF5BC552-C023-49EF-B4F0-2C817FB0FEF7}" presName="parentText" presStyleLbl="node1" presStyleIdx="2" presStyleCnt="6">
        <dgm:presLayoutVars>
          <dgm:chMax val="0"/>
          <dgm:bulletEnabled val="1"/>
        </dgm:presLayoutVars>
      </dgm:prSet>
      <dgm:spPr/>
    </dgm:pt>
    <dgm:pt modelId="{C287C04C-45BD-448D-ACA3-EB82A1DD27F1}" type="pres">
      <dgm:prSet presAssocID="{C3D71072-2B39-43F7-BB5B-60CF92B2F18E}" presName="spacer" presStyleCnt="0"/>
      <dgm:spPr/>
    </dgm:pt>
    <dgm:pt modelId="{710A6E3D-9583-4B26-AD76-D2BDB44C9C39}" type="pres">
      <dgm:prSet presAssocID="{AFBA7AB5-43D9-4CBC-A1F6-D71DD8D7FE3D}" presName="parentText" presStyleLbl="node1" presStyleIdx="3" presStyleCnt="6">
        <dgm:presLayoutVars>
          <dgm:chMax val="0"/>
          <dgm:bulletEnabled val="1"/>
        </dgm:presLayoutVars>
      </dgm:prSet>
      <dgm:spPr/>
    </dgm:pt>
    <dgm:pt modelId="{9139C89E-08B4-45F8-A648-59DC7889E339}" type="pres">
      <dgm:prSet presAssocID="{68BAAC88-1533-4FFD-865F-78A54596FFF0}" presName="spacer" presStyleCnt="0"/>
      <dgm:spPr/>
    </dgm:pt>
    <dgm:pt modelId="{F0501D1E-00AA-40C1-9653-AF2B4563D167}" type="pres">
      <dgm:prSet presAssocID="{3A48A9D1-866D-40A5-90B1-BB82F1EF2757}" presName="parentText" presStyleLbl="node1" presStyleIdx="4" presStyleCnt="6">
        <dgm:presLayoutVars>
          <dgm:chMax val="0"/>
          <dgm:bulletEnabled val="1"/>
        </dgm:presLayoutVars>
      </dgm:prSet>
      <dgm:spPr/>
    </dgm:pt>
    <dgm:pt modelId="{7DF15823-DD6F-4ECC-932D-1940264A1472}" type="pres">
      <dgm:prSet presAssocID="{C56C0F98-8D4E-4CDC-A105-E28C041F13B2}" presName="spacer" presStyleCnt="0"/>
      <dgm:spPr/>
    </dgm:pt>
    <dgm:pt modelId="{503A65D0-328F-4AF1-9E4A-26A721008393}" type="pres">
      <dgm:prSet presAssocID="{4FFA1D23-DE3F-4AAC-8FFB-D1AF067EC05B}" presName="parentText" presStyleLbl="node1" presStyleIdx="5" presStyleCnt="6">
        <dgm:presLayoutVars>
          <dgm:chMax val="0"/>
          <dgm:bulletEnabled val="1"/>
        </dgm:presLayoutVars>
      </dgm:prSet>
      <dgm:spPr/>
    </dgm:pt>
  </dgm:ptLst>
  <dgm:cxnLst>
    <dgm:cxn modelId="{2AEB6903-91A9-4FD5-A48D-7353787DFF42}" srcId="{A394B45F-1B04-4FED-86DF-C03F87C1F350}" destId="{1FE9497F-19F2-451C-A827-F853CB8BFC3A}" srcOrd="1" destOrd="0" parTransId="{7989944B-7AA0-4E55-B6BB-4806C6F1B72A}" sibTransId="{95D528E4-E51E-4F39-85B4-F98E2937993A}"/>
    <dgm:cxn modelId="{F7125232-D8D2-44DA-82A0-4EA708ACAB51}" type="presOf" srcId="{3A48A9D1-866D-40A5-90B1-BB82F1EF2757}" destId="{F0501D1E-00AA-40C1-9653-AF2B4563D167}" srcOrd="0" destOrd="0" presId="urn:microsoft.com/office/officeart/2005/8/layout/vList2"/>
    <dgm:cxn modelId="{FA36FD34-E57F-4203-AF43-D27D207C5004}" type="presOf" srcId="{AFBA7AB5-43D9-4CBC-A1F6-D71DD8D7FE3D}" destId="{710A6E3D-9583-4B26-AD76-D2BDB44C9C39}" srcOrd="0" destOrd="0" presId="urn:microsoft.com/office/officeart/2005/8/layout/vList2"/>
    <dgm:cxn modelId="{5E276640-93AE-4AA5-AD30-623EC5E0A945}" srcId="{A394B45F-1B04-4FED-86DF-C03F87C1F350}" destId="{4FFA1D23-DE3F-4AAC-8FFB-D1AF067EC05B}" srcOrd="5" destOrd="0" parTransId="{11469B9F-BB05-4887-9596-EB2C6416063B}" sibTransId="{CF739B4D-9487-4A4F-B0C3-D39CD1B3C802}"/>
    <dgm:cxn modelId="{2041665F-6B6A-4829-B1A0-A7193A6C4950}" srcId="{A394B45F-1B04-4FED-86DF-C03F87C1F350}" destId="{BF5BC552-C023-49EF-B4F0-2C817FB0FEF7}" srcOrd="2" destOrd="0" parTransId="{BB71D204-EB61-4110-81D7-4233A6792FC0}" sibTransId="{C3D71072-2B39-43F7-BB5B-60CF92B2F18E}"/>
    <dgm:cxn modelId="{095E9045-3589-4376-BB64-DAF3DB45C7FF}" type="presOf" srcId="{1FE9497F-19F2-451C-A827-F853CB8BFC3A}" destId="{A1D3F77D-6267-4342-B1B6-C3211D79AEA4}" srcOrd="0" destOrd="0" presId="urn:microsoft.com/office/officeart/2005/8/layout/vList2"/>
    <dgm:cxn modelId="{41149B47-1BA3-4917-87FD-C85968144B54}" type="presOf" srcId="{4FFA1D23-DE3F-4AAC-8FFB-D1AF067EC05B}" destId="{503A65D0-328F-4AF1-9E4A-26A721008393}" srcOrd="0" destOrd="0" presId="urn:microsoft.com/office/officeart/2005/8/layout/vList2"/>
    <dgm:cxn modelId="{2006ED49-C421-4516-AB27-16E2EADB8D4D}" type="presOf" srcId="{07FF185D-A85B-40B6-BFFE-965087008C6B}" destId="{C6CB2463-7500-4C82-97EE-63232077B5BC}" srcOrd="0" destOrd="0" presId="urn:microsoft.com/office/officeart/2005/8/layout/vList2"/>
    <dgm:cxn modelId="{6935F577-D2B0-4997-BBAE-EA012893885D}" srcId="{A394B45F-1B04-4FED-86DF-C03F87C1F350}" destId="{AFBA7AB5-43D9-4CBC-A1F6-D71DD8D7FE3D}" srcOrd="3" destOrd="0" parTransId="{16530E7A-D53C-4448-A5C7-4277D050342F}" sibTransId="{68BAAC88-1533-4FFD-865F-78A54596FFF0}"/>
    <dgm:cxn modelId="{65FD0978-C07E-4ED9-9BB7-701FB53DE1FC}" type="presOf" srcId="{BF5BC552-C023-49EF-B4F0-2C817FB0FEF7}" destId="{D8B7DE6B-AB5A-4559-B4B1-A14B7022AF5A}" srcOrd="0" destOrd="0" presId="urn:microsoft.com/office/officeart/2005/8/layout/vList2"/>
    <dgm:cxn modelId="{400FBEBA-0151-4261-B7C0-037FD7E784D1}" srcId="{A394B45F-1B04-4FED-86DF-C03F87C1F350}" destId="{07FF185D-A85B-40B6-BFFE-965087008C6B}" srcOrd="0" destOrd="0" parTransId="{FC108D19-4D10-408B-87F5-0FC5AE51F443}" sibTransId="{7CEFBA91-5D07-499F-89C9-277F58C68B67}"/>
    <dgm:cxn modelId="{8B0F12C6-965E-489C-810A-04265FF31622}" type="presOf" srcId="{A394B45F-1B04-4FED-86DF-C03F87C1F350}" destId="{FBEE733A-2469-4708-8757-1987858F5659}" srcOrd="0" destOrd="0" presId="urn:microsoft.com/office/officeart/2005/8/layout/vList2"/>
    <dgm:cxn modelId="{D1821BDA-7A81-43DB-9D49-755E43256B15}" srcId="{A394B45F-1B04-4FED-86DF-C03F87C1F350}" destId="{3A48A9D1-866D-40A5-90B1-BB82F1EF2757}" srcOrd="4" destOrd="0" parTransId="{0A2D625E-D8BC-4868-8C82-51590F49D6E5}" sibTransId="{C56C0F98-8D4E-4CDC-A105-E28C041F13B2}"/>
    <dgm:cxn modelId="{208935C4-39B7-40C4-B408-0EB830EED3AA}" type="presParOf" srcId="{FBEE733A-2469-4708-8757-1987858F5659}" destId="{C6CB2463-7500-4C82-97EE-63232077B5BC}" srcOrd="0" destOrd="0" presId="urn:microsoft.com/office/officeart/2005/8/layout/vList2"/>
    <dgm:cxn modelId="{C4FB884C-B659-4293-8484-8CC07E13AC93}" type="presParOf" srcId="{FBEE733A-2469-4708-8757-1987858F5659}" destId="{87E9447F-D257-49E8-B100-729F9D88B319}" srcOrd="1" destOrd="0" presId="urn:microsoft.com/office/officeart/2005/8/layout/vList2"/>
    <dgm:cxn modelId="{029D7DFB-FA1C-4434-9F77-A8E78F895CB3}" type="presParOf" srcId="{FBEE733A-2469-4708-8757-1987858F5659}" destId="{A1D3F77D-6267-4342-B1B6-C3211D79AEA4}" srcOrd="2" destOrd="0" presId="urn:microsoft.com/office/officeart/2005/8/layout/vList2"/>
    <dgm:cxn modelId="{3049BDE7-C4C2-413D-BCC7-329847FB7EBB}" type="presParOf" srcId="{FBEE733A-2469-4708-8757-1987858F5659}" destId="{644CA134-64A9-4F0D-9500-C1D6B30D7A64}" srcOrd="3" destOrd="0" presId="urn:microsoft.com/office/officeart/2005/8/layout/vList2"/>
    <dgm:cxn modelId="{57034ED9-1898-427F-AE31-FD9268A13B03}" type="presParOf" srcId="{FBEE733A-2469-4708-8757-1987858F5659}" destId="{D8B7DE6B-AB5A-4559-B4B1-A14B7022AF5A}" srcOrd="4" destOrd="0" presId="urn:microsoft.com/office/officeart/2005/8/layout/vList2"/>
    <dgm:cxn modelId="{E13E7ADB-193F-4BF6-A4BF-4803D0A6A025}" type="presParOf" srcId="{FBEE733A-2469-4708-8757-1987858F5659}" destId="{C287C04C-45BD-448D-ACA3-EB82A1DD27F1}" srcOrd="5" destOrd="0" presId="urn:microsoft.com/office/officeart/2005/8/layout/vList2"/>
    <dgm:cxn modelId="{E8896F11-2366-45AC-8F59-AF9E2823C872}" type="presParOf" srcId="{FBEE733A-2469-4708-8757-1987858F5659}" destId="{710A6E3D-9583-4B26-AD76-D2BDB44C9C39}" srcOrd="6" destOrd="0" presId="urn:microsoft.com/office/officeart/2005/8/layout/vList2"/>
    <dgm:cxn modelId="{84B8CB8B-E0F2-4074-841D-D884315BBCC0}" type="presParOf" srcId="{FBEE733A-2469-4708-8757-1987858F5659}" destId="{9139C89E-08B4-45F8-A648-59DC7889E339}" srcOrd="7" destOrd="0" presId="urn:microsoft.com/office/officeart/2005/8/layout/vList2"/>
    <dgm:cxn modelId="{C0DFA7C6-180A-452C-8288-952A01855299}" type="presParOf" srcId="{FBEE733A-2469-4708-8757-1987858F5659}" destId="{F0501D1E-00AA-40C1-9653-AF2B4563D167}" srcOrd="8" destOrd="0" presId="urn:microsoft.com/office/officeart/2005/8/layout/vList2"/>
    <dgm:cxn modelId="{A4B37D5C-7956-4224-B95B-E6A1B8843DCD}" type="presParOf" srcId="{FBEE733A-2469-4708-8757-1987858F5659}" destId="{7DF15823-DD6F-4ECC-932D-1940264A1472}" srcOrd="9" destOrd="0" presId="urn:microsoft.com/office/officeart/2005/8/layout/vList2"/>
    <dgm:cxn modelId="{BEC63170-A9C2-4DBF-AEEB-7461FC352378}" type="presParOf" srcId="{FBEE733A-2469-4708-8757-1987858F5659}" destId="{503A65D0-328F-4AF1-9E4A-26A72100839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A3770D-90FD-413D-8A2D-906D04B57F72}" type="doc">
      <dgm:prSet loTypeId="urn:microsoft.com/office/officeart/2005/8/layout/hList1" loCatId="list" qsTypeId="urn:microsoft.com/office/officeart/2005/8/quickstyle/3d4" qsCatId="3D" csTypeId="urn:microsoft.com/office/officeart/2005/8/colors/accent1_1" csCatId="accent1" phldr="1"/>
      <dgm:spPr/>
      <dgm:t>
        <a:bodyPr/>
        <a:lstStyle/>
        <a:p>
          <a:endParaRPr lang="es-CO"/>
        </a:p>
      </dgm:t>
    </dgm:pt>
    <dgm:pt modelId="{94657C22-DE34-4397-9D93-6881C2BD9EAC}">
      <dgm:prSet phldrT="[Texto]" custT="1"/>
      <dgm:spPr/>
      <dgm:t>
        <a:bodyPr/>
        <a:lstStyle/>
        <a:p>
          <a:pPr algn="ctr"/>
          <a:r>
            <a:rPr lang="es-CO" sz="1500" b="1" dirty="0">
              <a:solidFill>
                <a:srgbClr val="002060"/>
              </a:solidFill>
            </a:rPr>
            <a:t>OBSERVACIONES RELEVANTES</a:t>
          </a:r>
        </a:p>
      </dgm:t>
    </dgm:pt>
    <dgm:pt modelId="{2F1707E6-F13F-408C-9D18-567ABD892A57}" type="parTrans" cxnId="{F1A7DEBB-3D82-414D-8D28-61F743797389}">
      <dgm:prSet/>
      <dgm:spPr/>
      <dgm:t>
        <a:bodyPr/>
        <a:lstStyle/>
        <a:p>
          <a:endParaRPr lang="es-CO" sz="1500"/>
        </a:p>
      </dgm:t>
    </dgm:pt>
    <dgm:pt modelId="{07376D33-A9F8-4F71-A3FB-80EC08BF3D13}" type="sibTrans" cxnId="{F1A7DEBB-3D82-414D-8D28-61F743797389}">
      <dgm:prSet/>
      <dgm:spPr/>
      <dgm:t>
        <a:bodyPr/>
        <a:lstStyle/>
        <a:p>
          <a:endParaRPr lang="es-CO" sz="1500"/>
        </a:p>
      </dgm:t>
    </dgm:pt>
    <dgm:pt modelId="{4A0CA968-5C65-4D2F-B3B6-3CE20977A6A7}">
      <dgm:prSet phldrT="[Texto]" custT="1"/>
      <dgm:spPr/>
      <dgm:t>
        <a:bodyPr/>
        <a:lstStyle/>
        <a:p>
          <a:pPr algn="just"/>
          <a:r>
            <a:rPr lang="es-CO" sz="1500" dirty="0">
              <a:solidFill>
                <a:srgbClr val="002060"/>
              </a:solidFill>
            </a:rPr>
            <a:t>Estructura de los riesgos sin el cumplimiento de los lineamientos. </a:t>
          </a:r>
        </a:p>
      </dgm:t>
    </dgm:pt>
    <dgm:pt modelId="{C9FB9A45-09C7-4E44-A5C1-F0D550D4D343}" type="parTrans" cxnId="{922D8163-A14E-470E-A1F3-3B247453B20D}">
      <dgm:prSet/>
      <dgm:spPr/>
      <dgm:t>
        <a:bodyPr/>
        <a:lstStyle/>
        <a:p>
          <a:endParaRPr lang="es-CO" sz="1500"/>
        </a:p>
      </dgm:t>
    </dgm:pt>
    <dgm:pt modelId="{42C429AE-E7D3-4B9E-A876-452BAFCA17BC}" type="sibTrans" cxnId="{922D8163-A14E-470E-A1F3-3B247453B20D}">
      <dgm:prSet/>
      <dgm:spPr/>
      <dgm:t>
        <a:bodyPr/>
        <a:lstStyle/>
        <a:p>
          <a:endParaRPr lang="es-CO" sz="1500"/>
        </a:p>
      </dgm:t>
    </dgm:pt>
    <dgm:pt modelId="{A2871C16-6FB5-46EB-8AF6-FF114E601F8E}">
      <dgm:prSet phldrT="[Texto]" custT="1"/>
      <dgm:spPr/>
      <dgm:t>
        <a:bodyPr/>
        <a:lstStyle/>
        <a:p>
          <a:pPr algn="just"/>
          <a:r>
            <a:rPr lang="es-CO" sz="1500" dirty="0">
              <a:solidFill>
                <a:srgbClr val="002060"/>
              </a:solidFill>
            </a:rPr>
            <a:t>Separación de actividades de control con su calificación independiente.</a:t>
          </a:r>
        </a:p>
      </dgm:t>
    </dgm:pt>
    <dgm:pt modelId="{08548507-71BB-4160-A0CD-6205F4AAA943}" type="parTrans" cxnId="{D50FEA01-8140-40F5-A101-677F333670E1}">
      <dgm:prSet/>
      <dgm:spPr/>
      <dgm:t>
        <a:bodyPr/>
        <a:lstStyle/>
        <a:p>
          <a:endParaRPr lang="es-CO" sz="1500"/>
        </a:p>
      </dgm:t>
    </dgm:pt>
    <dgm:pt modelId="{19EB4966-1ED1-417A-BEF3-5CABA954E0EA}" type="sibTrans" cxnId="{D50FEA01-8140-40F5-A101-677F333670E1}">
      <dgm:prSet/>
      <dgm:spPr/>
      <dgm:t>
        <a:bodyPr/>
        <a:lstStyle/>
        <a:p>
          <a:endParaRPr lang="es-CO" sz="1500"/>
        </a:p>
      </dgm:t>
    </dgm:pt>
    <dgm:pt modelId="{387A0019-908C-43C9-8C63-E8BB08A098C7}">
      <dgm:prSet phldrT="[Texto]" custT="1"/>
      <dgm:spPr/>
      <dgm:t>
        <a:bodyPr/>
        <a:lstStyle/>
        <a:p>
          <a:pPr algn="just"/>
          <a:r>
            <a:rPr lang="es-CO" sz="1500" dirty="0">
              <a:solidFill>
                <a:srgbClr val="002060"/>
              </a:solidFill>
            </a:rPr>
            <a:t>Asociados del riesgo al documento de calidad (Código) </a:t>
          </a:r>
        </a:p>
      </dgm:t>
    </dgm:pt>
    <dgm:pt modelId="{7EDEBC11-FCA9-4F4B-BA59-FD37C2FB9DC4}" type="parTrans" cxnId="{5C143165-CEBF-4550-8119-22E4A2305C86}">
      <dgm:prSet/>
      <dgm:spPr/>
      <dgm:t>
        <a:bodyPr/>
        <a:lstStyle/>
        <a:p>
          <a:endParaRPr lang="es-CO" sz="1500"/>
        </a:p>
      </dgm:t>
    </dgm:pt>
    <dgm:pt modelId="{A282C0D5-18FF-46A4-9B76-D5E26B17CB78}" type="sibTrans" cxnId="{5C143165-CEBF-4550-8119-22E4A2305C86}">
      <dgm:prSet/>
      <dgm:spPr/>
      <dgm:t>
        <a:bodyPr/>
        <a:lstStyle/>
        <a:p>
          <a:endParaRPr lang="es-CO" sz="1500"/>
        </a:p>
      </dgm:t>
    </dgm:pt>
    <dgm:pt modelId="{C8166CBB-8B1B-4F84-AC07-F4255AC02311}">
      <dgm:prSet phldrT="[Texto]" custT="1"/>
      <dgm:spPr/>
      <dgm:t>
        <a:bodyPr/>
        <a:lstStyle/>
        <a:p>
          <a:pPr algn="l"/>
          <a:r>
            <a:rPr lang="es-CO" sz="1500" dirty="0">
              <a:solidFill>
                <a:srgbClr val="002060"/>
              </a:solidFill>
            </a:rPr>
            <a:t>Actividades sin identificación de riesgos.</a:t>
          </a:r>
          <a:endParaRPr lang="es-CO" sz="1500" b="1" dirty="0">
            <a:solidFill>
              <a:srgbClr val="002060"/>
            </a:solidFill>
          </a:endParaRPr>
        </a:p>
      </dgm:t>
    </dgm:pt>
    <dgm:pt modelId="{8E65AC91-D3F5-4BEE-B21F-979BBB8FDAE2}" type="sibTrans" cxnId="{1394BD1D-A164-4EC8-86DB-DD1CA67566C5}">
      <dgm:prSet/>
      <dgm:spPr/>
      <dgm:t>
        <a:bodyPr/>
        <a:lstStyle/>
        <a:p>
          <a:endParaRPr lang="es-CO" sz="1500"/>
        </a:p>
      </dgm:t>
    </dgm:pt>
    <dgm:pt modelId="{16B82988-06F1-4ABC-B4A4-DC1637FE0CB3}" type="parTrans" cxnId="{1394BD1D-A164-4EC8-86DB-DD1CA67566C5}">
      <dgm:prSet/>
      <dgm:spPr/>
      <dgm:t>
        <a:bodyPr/>
        <a:lstStyle/>
        <a:p>
          <a:endParaRPr lang="es-CO" sz="1500"/>
        </a:p>
      </dgm:t>
    </dgm:pt>
    <dgm:pt modelId="{97C449BB-B08D-4086-8121-C6F56AD8C5A5}">
      <dgm:prSet phldrT="[Texto]" custT="1"/>
      <dgm:spPr/>
      <dgm:t>
        <a:bodyPr/>
        <a:lstStyle/>
        <a:p>
          <a:pPr algn="l"/>
          <a:endParaRPr lang="es-CO" sz="1500" b="1" dirty="0">
            <a:solidFill>
              <a:srgbClr val="002060"/>
            </a:solidFill>
          </a:endParaRPr>
        </a:p>
      </dgm:t>
    </dgm:pt>
    <dgm:pt modelId="{1ED39C13-EDB0-4EC6-A3A3-4168273CD86D}" type="parTrans" cxnId="{3716DF88-450E-492E-8254-9996D512F348}">
      <dgm:prSet/>
      <dgm:spPr/>
      <dgm:t>
        <a:bodyPr/>
        <a:lstStyle/>
        <a:p>
          <a:endParaRPr lang="es-CO"/>
        </a:p>
      </dgm:t>
    </dgm:pt>
    <dgm:pt modelId="{71E94BCA-2EB8-4ABA-A063-236F56CEB149}" type="sibTrans" cxnId="{3716DF88-450E-492E-8254-9996D512F348}">
      <dgm:prSet/>
      <dgm:spPr/>
      <dgm:t>
        <a:bodyPr/>
        <a:lstStyle/>
        <a:p>
          <a:endParaRPr lang="es-CO"/>
        </a:p>
      </dgm:t>
    </dgm:pt>
    <dgm:pt modelId="{E01FF2BD-17C6-45FF-BC24-E9F7B6A0EFA2}" type="pres">
      <dgm:prSet presAssocID="{83A3770D-90FD-413D-8A2D-906D04B57F72}" presName="Name0" presStyleCnt="0">
        <dgm:presLayoutVars>
          <dgm:dir/>
          <dgm:animLvl val="lvl"/>
          <dgm:resizeHandles val="exact"/>
        </dgm:presLayoutVars>
      </dgm:prSet>
      <dgm:spPr/>
    </dgm:pt>
    <dgm:pt modelId="{F59E894F-2C84-4F74-88B4-2E91EA6CEB73}" type="pres">
      <dgm:prSet presAssocID="{94657C22-DE34-4397-9D93-6881C2BD9EAC}" presName="composite" presStyleCnt="0"/>
      <dgm:spPr/>
    </dgm:pt>
    <dgm:pt modelId="{53D8483A-68B9-4CE6-B315-F4AEE81E145C}" type="pres">
      <dgm:prSet presAssocID="{94657C22-DE34-4397-9D93-6881C2BD9EAC}" presName="parTx" presStyleLbl="alignNode1" presStyleIdx="0" presStyleCnt="1">
        <dgm:presLayoutVars>
          <dgm:chMax val="0"/>
          <dgm:chPref val="0"/>
          <dgm:bulletEnabled val="1"/>
        </dgm:presLayoutVars>
      </dgm:prSet>
      <dgm:spPr/>
    </dgm:pt>
    <dgm:pt modelId="{B9215D0C-A6AE-428A-B6C1-208E40320125}" type="pres">
      <dgm:prSet presAssocID="{94657C22-DE34-4397-9D93-6881C2BD9EAC}" presName="desTx" presStyleLbl="alignAccFollowNode1" presStyleIdx="0" presStyleCnt="1">
        <dgm:presLayoutVars>
          <dgm:bulletEnabled val="1"/>
        </dgm:presLayoutVars>
      </dgm:prSet>
      <dgm:spPr/>
    </dgm:pt>
  </dgm:ptLst>
  <dgm:cxnLst>
    <dgm:cxn modelId="{D50FEA01-8140-40F5-A101-677F333670E1}" srcId="{94657C22-DE34-4397-9D93-6881C2BD9EAC}" destId="{A2871C16-6FB5-46EB-8AF6-FF114E601F8E}" srcOrd="3" destOrd="0" parTransId="{08548507-71BB-4160-A0CD-6205F4AAA943}" sibTransId="{19EB4966-1ED1-417A-BEF3-5CABA954E0EA}"/>
    <dgm:cxn modelId="{1394BD1D-A164-4EC8-86DB-DD1CA67566C5}" srcId="{94657C22-DE34-4397-9D93-6881C2BD9EAC}" destId="{C8166CBB-8B1B-4F84-AC07-F4255AC02311}" srcOrd="1" destOrd="0" parTransId="{16B82988-06F1-4ABC-B4A4-DC1637FE0CB3}" sibTransId="{8E65AC91-D3F5-4BEE-B21F-979BBB8FDAE2}"/>
    <dgm:cxn modelId="{31908328-22C7-40B4-8E38-B65AB3177D5B}" type="presOf" srcId="{94657C22-DE34-4397-9D93-6881C2BD9EAC}" destId="{53D8483A-68B9-4CE6-B315-F4AEE81E145C}" srcOrd="0" destOrd="0" presId="urn:microsoft.com/office/officeart/2005/8/layout/hList1"/>
    <dgm:cxn modelId="{B8526E3F-3F59-4108-9007-9840B189FBE6}" type="presOf" srcId="{83A3770D-90FD-413D-8A2D-906D04B57F72}" destId="{E01FF2BD-17C6-45FF-BC24-E9F7B6A0EFA2}" srcOrd="0" destOrd="0" presId="urn:microsoft.com/office/officeart/2005/8/layout/hList1"/>
    <dgm:cxn modelId="{922D8163-A14E-470E-A1F3-3B247453B20D}" srcId="{94657C22-DE34-4397-9D93-6881C2BD9EAC}" destId="{4A0CA968-5C65-4D2F-B3B6-3CE20977A6A7}" srcOrd="2" destOrd="0" parTransId="{C9FB9A45-09C7-4E44-A5C1-F0D550D4D343}" sibTransId="{42C429AE-E7D3-4B9E-A876-452BAFCA17BC}"/>
    <dgm:cxn modelId="{5C143165-CEBF-4550-8119-22E4A2305C86}" srcId="{94657C22-DE34-4397-9D93-6881C2BD9EAC}" destId="{387A0019-908C-43C9-8C63-E8BB08A098C7}" srcOrd="4" destOrd="0" parTransId="{7EDEBC11-FCA9-4F4B-BA59-FD37C2FB9DC4}" sibTransId="{A282C0D5-18FF-46A4-9B76-D5E26B17CB78}"/>
    <dgm:cxn modelId="{01ECAD6A-E5B2-42D8-BC03-4468E7959234}" type="presOf" srcId="{C8166CBB-8B1B-4F84-AC07-F4255AC02311}" destId="{B9215D0C-A6AE-428A-B6C1-208E40320125}" srcOrd="0" destOrd="1" presId="urn:microsoft.com/office/officeart/2005/8/layout/hList1"/>
    <dgm:cxn modelId="{2F7C7980-6BF8-4B2B-9B75-4ED5E2AAF661}" type="presOf" srcId="{4A0CA968-5C65-4D2F-B3B6-3CE20977A6A7}" destId="{B9215D0C-A6AE-428A-B6C1-208E40320125}" srcOrd="0" destOrd="2" presId="urn:microsoft.com/office/officeart/2005/8/layout/hList1"/>
    <dgm:cxn modelId="{27040388-66CF-4D62-846F-E0D69BCA4AA5}" type="presOf" srcId="{97C449BB-B08D-4086-8121-C6F56AD8C5A5}" destId="{B9215D0C-A6AE-428A-B6C1-208E40320125}" srcOrd="0" destOrd="0" presId="urn:microsoft.com/office/officeart/2005/8/layout/hList1"/>
    <dgm:cxn modelId="{3716DF88-450E-492E-8254-9996D512F348}" srcId="{94657C22-DE34-4397-9D93-6881C2BD9EAC}" destId="{97C449BB-B08D-4086-8121-C6F56AD8C5A5}" srcOrd="0" destOrd="0" parTransId="{1ED39C13-EDB0-4EC6-A3A3-4168273CD86D}" sibTransId="{71E94BCA-2EB8-4ABA-A063-236F56CEB149}"/>
    <dgm:cxn modelId="{C91B678A-B6B5-4BB8-91F8-5593D618EB39}" type="presOf" srcId="{A2871C16-6FB5-46EB-8AF6-FF114E601F8E}" destId="{B9215D0C-A6AE-428A-B6C1-208E40320125}" srcOrd="0" destOrd="3" presId="urn:microsoft.com/office/officeart/2005/8/layout/hList1"/>
    <dgm:cxn modelId="{F1A7DEBB-3D82-414D-8D28-61F743797389}" srcId="{83A3770D-90FD-413D-8A2D-906D04B57F72}" destId="{94657C22-DE34-4397-9D93-6881C2BD9EAC}" srcOrd="0" destOrd="0" parTransId="{2F1707E6-F13F-408C-9D18-567ABD892A57}" sibTransId="{07376D33-A9F8-4F71-A3FB-80EC08BF3D13}"/>
    <dgm:cxn modelId="{8FFDFBBE-F17B-4BDB-9900-90F3BDB7E1B9}" type="presOf" srcId="{387A0019-908C-43C9-8C63-E8BB08A098C7}" destId="{B9215D0C-A6AE-428A-B6C1-208E40320125}" srcOrd="0" destOrd="4" presId="urn:microsoft.com/office/officeart/2005/8/layout/hList1"/>
    <dgm:cxn modelId="{DED02293-C0CE-415F-8E73-141C705BDA06}" type="presParOf" srcId="{E01FF2BD-17C6-45FF-BC24-E9F7B6A0EFA2}" destId="{F59E894F-2C84-4F74-88B4-2E91EA6CEB73}" srcOrd="0" destOrd="0" presId="urn:microsoft.com/office/officeart/2005/8/layout/hList1"/>
    <dgm:cxn modelId="{99F38AA1-0913-4D6E-BA2E-9AD406572C92}" type="presParOf" srcId="{F59E894F-2C84-4F74-88B4-2E91EA6CEB73}" destId="{53D8483A-68B9-4CE6-B315-F4AEE81E145C}" srcOrd="0" destOrd="0" presId="urn:microsoft.com/office/officeart/2005/8/layout/hList1"/>
    <dgm:cxn modelId="{C36B2AFF-7F18-486E-BA4F-0F97036D177D}" type="presParOf" srcId="{F59E894F-2C84-4F74-88B4-2E91EA6CEB73}" destId="{B9215D0C-A6AE-428A-B6C1-208E4032012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C1D9E6-10A1-452B-992F-3191B59F004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O"/>
        </a:p>
      </dgm:t>
    </dgm:pt>
    <dgm:pt modelId="{63F02080-1A22-4D40-8070-AC7BB4144F68}">
      <dgm:prSet phldrT="[Texto]"/>
      <dgm:spPr>
        <a:solidFill>
          <a:srgbClr val="002060"/>
        </a:solidFill>
      </dgm:spPr>
      <dgm:t>
        <a:bodyPr/>
        <a:lstStyle/>
        <a:p>
          <a:pPr algn="just"/>
          <a:r>
            <a:rPr lang="es-ES_tradnl" b="1" dirty="0">
              <a:solidFill>
                <a:schemeClr val="bg1"/>
              </a:solidFill>
            </a:rPr>
            <a:t>Responsabilidad de la Junta Directiva y la Alta Gerencia.</a:t>
          </a:r>
          <a:endParaRPr lang="es-CO" dirty="0">
            <a:solidFill>
              <a:schemeClr val="bg1"/>
            </a:solidFill>
          </a:endParaRPr>
        </a:p>
      </dgm:t>
    </dgm:pt>
    <dgm:pt modelId="{E6AF9828-E070-4935-8D65-FF3E6C3F8904}" type="parTrans" cxnId="{BE9165E5-FF72-45B0-ABDD-2EA01AD5D83E}">
      <dgm:prSet/>
      <dgm:spPr/>
      <dgm:t>
        <a:bodyPr/>
        <a:lstStyle/>
        <a:p>
          <a:pPr algn="just"/>
          <a:endParaRPr lang="es-CO">
            <a:solidFill>
              <a:srgbClr val="002060"/>
            </a:solidFill>
          </a:endParaRPr>
        </a:p>
      </dgm:t>
    </dgm:pt>
    <dgm:pt modelId="{937FD1BB-C207-46E6-A0A0-3F87069A3BA1}" type="sibTrans" cxnId="{BE9165E5-FF72-45B0-ABDD-2EA01AD5D83E}">
      <dgm:prSet/>
      <dgm:spPr/>
      <dgm:t>
        <a:bodyPr/>
        <a:lstStyle/>
        <a:p>
          <a:pPr algn="just"/>
          <a:endParaRPr lang="es-CO">
            <a:solidFill>
              <a:srgbClr val="002060"/>
            </a:solidFill>
          </a:endParaRPr>
        </a:p>
      </dgm:t>
    </dgm:pt>
    <dgm:pt modelId="{80000B10-1D8B-4315-A56E-B6DB33CB48FE}">
      <dgm:prSet phldrT="[Texto]"/>
      <dgm:spPr>
        <a:solidFill>
          <a:srgbClr val="002060"/>
        </a:solidFill>
      </dgm:spPr>
      <dgm:t>
        <a:bodyPr/>
        <a:lstStyle/>
        <a:p>
          <a:pPr algn="just"/>
          <a:r>
            <a:rPr lang="es-ES_tradnl" b="1" dirty="0">
              <a:solidFill>
                <a:schemeClr val="bg1"/>
              </a:solidFill>
            </a:rPr>
            <a:t>Visión integral del riesgo y análisis permanente del perfil de riesgo de la compañía.</a:t>
          </a:r>
          <a:endParaRPr lang="es-CO" dirty="0">
            <a:solidFill>
              <a:schemeClr val="bg1"/>
            </a:solidFill>
          </a:endParaRPr>
        </a:p>
      </dgm:t>
    </dgm:pt>
    <dgm:pt modelId="{E40918C1-A9B6-47A1-AA55-75B34CF4C793}" type="parTrans" cxnId="{6B69DE40-19D8-4BBE-862E-FF804185E0C6}">
      <dgm:prSet/>
      <dgm:spPr/>
      <dgm:t>
        <a:bodyPr/>
        <a:lstStyle/>
        <a:p>
          <a:pPr algn="just"/>
          <a:endParaRPr lang="es-CO">
            <a:solidFill>
              <a:srgbClr val="002060"/>
            </a:solidFill>
          </a:endParaRPr>
        </a:p>
      </dgm:t>
    </dgm:pt>
    <dgm:pt modelId="{10B2DADA-ECF1-4E4A-8A6B-FEEA9282190A}" type="sibTrans" cxnId="{6B69DE40-19D8-4BBE-862E-FF804185E0C6}">
      <dgm:prSet/>
      <dgm:spPr/>
      <dgm:t>
        <a:bodyPr/>
        <a:lstStyle/>
        <a:p>
          <a:pPr algn="just"/>
          <a:endParaRPr lang="es-CO">
            <a:solidFill>
              <a:srgbClr val="002060"/>
            </a:solidFill>
          </a:endParaRPr>
        </a:p>
      </dgm:t>
    </dgm:pt>
    <dgm:pt modelId="{6E12C610-295D-4DB6-870C-19E01AD25DD1}">
      <dgm:prSet phldrT="[Texto]"/>
      <dgm:spPr>
        <a:ln>
          <a:solidFill>
            <a:srgbClr val="044990"/>
          </a:solidFill>
        </a:ln>
      </dgm:spPr>
      <dgm:t>
        <a:bodyPr/>
        <a:lstStyle/>
        <a:p>
          <a:pPr algn="just"/>
          <a:r>
            <a:rPr lang="es-ES_tradnl" dirty="0">
              <a:solidFill>
                <a:srgbClr val="002060"/>
              </a:solidFill>
            </a:rPr>
            <a:t>La Junta Directiva de la entidad es el máximo responsable de fijar el apetito de riesgo y su soporte normativo, así como de supervisar su cumplimiento.</a:t>
          </a:r>
          <a:endParaRPr lang="es-CO" dirty="0">
            <a:solidFill>
              <a:srgbClr val="002060"/>
            </a:solidFill>
          </a:endParaRPr>
        </a:p>
      </dgm:t>
    </dgm:pt>
    <dgm:pt modelId="{7E3FBC0B-BFC9-43C2-A8F2-8D78A1E89C0D}" type="parTrans" cxnId="{873A4601-6AEF-4827-9861-80EBC3CF8463}">
      <dgm:prSet/>
      <dgm:spPr/>
      <dgm:t>
        <a:bodyPr/>
        <a:lstStyle/>
        <a:p>
          <a:pPr algn="just"/>
          <a:endParaRPr lang="es-CO">
            <a:solidFill>
              <a:srgbClr val="002060"/>
            </a:solidFill>
          </a:endParaRPr>
        </a:p>
      </dgm:t>
    </dgm:pt>
    <dgm:pt modelId="{BFA8EF8B-7E50-4B5F-B052-8B4EFD9D1AC5}" type="sibTrans" cxnId="{873A4601-6AEF-4827-9861-80EBC3CF8463}">
      <dgm:prSet/>
      <dgm:spPr/>
      <dgm:t>
        <a:bodyPr/>
        <a:lstStyle/>
        <a:p>
          <a:pPr algn="just"/>
          <a:endParaRPr lang="es-CO">
            <a:solidFill>
              <a:srgbClr val="002060"/>
            </a:solidFill>
          </a:endParaRPr>
        </a:p>
      </dgm:t>
    </dgm:pt>
    <dgm:pt modelId="{F0256E7E-5ABC-47F7-B84B-62320FDD603F}">
      <dgm:prSet phldrT="[Texto]"/>
      <dgm:spPr>
        <a:ln>
          <a:solidFill>
            <a:srgbClr val="044990"/>
          </a:solidFill>
        </a:ln>
      </dgm:spPr>
      <dgm:t>
        <a:bodyPr/>
        <a:lstStyle/>
        <a:p>
          <a:pPr algn="just"/>
          <a:r>
            <a:rPr lang="es-ES_tradnl" dirty="0">
              <a:solidFill>
                <a:srgbClr val="002060"/>
              </a:solidFill>
            </a:rPr>
            <a:t>El apetito de riesgo debe considerar los riesgos significativos a los que se encuentra expuesta la entidad, facilitando una visión agregada de su perfil de riesgos a través de la aplicación de métricas cuantitativas e indicadores cualitativos. </a:t>
          </a:r>
          <a:r>
            <a:rPr lang="es-CO" dirty="0">
              <a:solidFill>
                <a:srgbClr val="002060"/>
              </a:solidFill>
            </a:rPr>
            <a:t>Estos riesgos son los que se encuentran documentados en cada una de las matrices y documentos de los Sistemas de Administración de Riesgos de la Bolsa. </a:t>
          </a:r>
        </a:p>
      </dgm:t>
    </dgm:pt>
    <dgm:pt modelId="{9A055C99-2147-43CD-95BF-8F65BFFD170C}" type="parTrans" cxnId="{13E4E2FC-6380-4575-B76E-CBABBAB33193}">
      <dgm:prSet/>
      <dgm:spPr/>
      <dgm:t>
        <a:bodyPr/>
        <a:lstStyle/>
        <a:p>
          <a:pPr algn="just"/>
          <a:endParaRPr lang="es-CO">
            <a:solidFill>
              <a:srgbClr val="002060"/>
            </a:solidFill>
          </a:endParaRPr>
        </a:p>
      </dgm:t>
    </dgm:pt>
    <dgm:pt modelId="{0E088D74-7E84-408B-A255-0E14F5F646EB}" type="sibTrans" cxnId="{13E4E2FC-6380-4575-B76E-CBABBAB33193}">
      <dgm:prSet/>
      <dgm:spPr/>
      <dgm:t>
        <a:bodyPr/>
        <a:lstStyle/>
        <a:p>
          <a:pPr algn="just"/>
          <a:endParaRPr lang="es-CO">
            <a:solidFill>
              <a:srgbClr val="002060"/>
            </a:solidFill>
          </a:endParaRPr>
        </a:p>
      </dgm:t>
    </dgm:pt>
    <dgm:pt modelId="{15F2E78A-5F9A-49E1-AE87-67122AE2034E}">
      <dgm:prSet phldrT="[Texto]"/>
      <dgm:spPr>
        <a:solidFill>
          <a:srgbClr val="002060"/>
        </a:solidFill>
        <a:ln>
          <a:solidFill>
            <a:srgbClr val="044990"/>
          </a:solidFill>
        </a:ln>
      </dgm:spPr>
      <dgm:t>
        <a:bodyPr/>
        <a:lstStyle/>
        <a:p>
          <a:pPr algn="just"/>
          <a:r>
            <a:rPr lang="es-ES_tradnl" b="1" dirty="0">
              <a:solidFill>
                <a:schemeClr val="bg1"/>
              </a:solidFill>
            </a:rPr>
            <a:t>Revisión periódica, contraste continuo y adaptación a mejores prácticas y requerimientos regulatorios</a:t>
          </a:r>
          <a:endParaRPr lang="es-CO" dirty="0">
            <a:solidFill>
              <a:schemeClr val="bg1"/>
            </a:solidFill>
          </a:endParaRPr>
        </a:p>
      </dgm:t>
    </dgm:pt>
    <dgm:pt modelId="{50F9E410-47D4-4A0F-93B4-0B21E053F5A5}" type="parTrans" cxnId="{78E2DF59-885E-4A10-9406-B211BE38354E}">
      <dgm:prSet/>
      <dgm:spPr/>
      <dgm:t>
        <a:bodyPr/>
        <a:lstStyle/>
        <a:p>
          <a:endParaRPr lang="es-CO">
            <a:solidFill>
              <a:srgbClr val="002060"/>
            </a:solidFill>
          </a:endParaRPr>
        </a:p>
      </dgm:t>
    </dgm:pt>
    <dgm:pt modelId="{6FB12118-9AF3-49C9-8AEA-85D7184CD8CA}" type="sibTrans" cxnId="{78E2DF59-885E-4A10-9406-B211BE38354E}">
      <dgm:prSet/>
      <dgm:spPr/>
      <dgm:t>
        <a:bodyPr/>
        <a:lstStyle/>
        <a:p>
          <a:endParaRPr lang="es-CO">
            <a:solidFill>
              <a:srgbClr val="002060"/>
            </a:solidFill>
          </a:endParaRPr>
        </a:p>
      </dgm:t>
    </dgm:pt>
    <dgm:pt modelId="{EA444101-933F-4EAE-A46E-E77952697B71}">
      <dgm:prSet phldrT="[Texto]"/>
      <dgm:spPr>
        <a:ln>
          <a:solidFill>
            <a:srgbClr val="044990"/>
          </a:solidFill>
        </a:ln>
      </dgm:spPr>
      <dgm:t>
        <a:bodyPr/>
        <a:lstStyle/>
        <a:p>
          <a:pPr algn="just"/>
          <a:r>
            <a:rPr lang="es-ES_tradnl" dirty="0">
              <a:solidFill>
                <a:srgbClr val="002060"/>
              </a:solidFill>
            </a:rPr>
            <a:t>La evaluación del perfil de riesgo de la entidad y su validación frente a los límites fijados por el apetito de riesgo debe ser un proceso iterativo. </a:t>
          </a:r>
          <a:endParaRPr lang="es-CO" dirty="0">
            <a:solidFill>
              <a:srgbClr val="002060"/>
            </a:solidFill>
          </a:endParaRPr>
        </a:p>
      </dgm:t>
    </dgm:pt>
    <dgm:pt modelId="{E77D2C23-78B2-490F-9739-7AB3C6E7B40D}" type="parTrans" cxnId="{F873F371-00E9-45B0-9422-A241F098B6BD}">
      <dgm:prSet/>
      <dgm:spPr/>
      <dgm:t>
        <a:bodyPr/>
        <a:lstStyle/>
        <a:p>
          <a:endParaRPr lang="es-CO">
            <a:solidFill>
              <a:srgbClr val="002060"/>
            </a:solidFill>
          </a:endParaRPr>
        </a:p>
      </dgm:t>
    </dgm:pt>
    <dgm:pt modelId="{25FA8EBB-B906-4A09-B15F-A41F89A9855F}" type="sibTrans" cxnId="{F873F371-00E9-45B0-9422-A241F098B6BD}">
      <dgm:prSet/>
      <dgm:spPr/>
      <dgm:t>
        <a:bodyPr/>
        <a:lstStyle/>
        <a:p>
          <a:endParaRPr lang="es-CO">
            <a:solidFill>
              <a:srgbClr val="002060"/>
            </a:solidFill>
          </a:endParaRPr>
        </a:p>
      </dgm:t>
    </dgm:pt>
    <dgm:pt modelId="{DF87C7C8-DE4E-4569-8598-5688CC92085F}" type="pres">
      <dgm:prSet presAssocID="{08C1D9E6-10A1-452B-992F-3191B59F0049}" presName="linear" presStyleCnt="0">
        <dgm:presLayoutVars>
          <dgm:dir/>
          <dgm:animLvl val="lvl"/>
          <dgm:resizeHandles val="exact"/>
        </dgm:presLayoutVars>
      </dgm:prSet>
      <dgm:spPr/>
    </dgm:pt>
    <dgm:pt modelId="{D2700BE7-928B-4176-BC0D-623B4A111558}" type="pres">
      <dgm:prSet presAssocID="{63F02080-1A22-4D40-8070-AC7BB4144F68}" presName="parentLin" presStyleCnt="0"/>
      <dgm:spPr/>
    </dgm:pt>
    <dgm:pt modelId="{32C08FD4-AD60-4967-90CA-FFFA14529A93}" type="pres">
      <dgm:prSet presAssocID="{63F02080-1A22-4D40-8070-AC7BB4144F68}" presName="parentLeftMargin" presStyleLbl="node1" presStyleIdx="0" presStyleCnt="3"/>
      <dgm:spPr/>
    </dgm:pt>
    <dgm:pt modelId="{36A59033-EEA1-4125-858C-8EC78432D475}" type="pres">
      <dgm:prSet presAssocID="{63F02080-1A22-4D40-8070-AC7BB4144F68}" presName="parentText" presStyleLbl="node1" presStyleIdx="0" presStyleCnt="3" custScaleX="121153">
        <dgm:presLayoutVars>
          <dgm:chMax val="0"/>
          <dgm:bulletEnabled val="1"/>
        </dgm:presLayoutVars>
      </dgm:prSet>
      <dgm:spPr/>
    </dgm:pt>
    <dgm:pt modelId="{5FE18147-B7EE-494E-97DB-684FA4AD867E}" type="pres">
      <dgm:prSet presAssocID="{63F02080-1A22-4D40-8070-AC7BB4144F68}" presName="negativeSpace" presStyleCnt="0"/>
      <dgm:spPr/>
    </dgm:pt>
    <dgm:pt modelId="{94ABA9FE-A5F4-49FC-90F5-BBE3E7DBA080}" type="pres">
      <dgm:prSet presAssocID="{63F02080-1A22-4D40-8070-AC7BB4144F68}" presName="childText" presStyleLbl="conFgAcc1" presStyleIdx="0" presStyleCnt="3">
        <dgm:presLayoutVars>
          <dgm:bulletEnabled val="1"/>
        </dgm:presLayoutVars>
      </dgm:prSet>
      <dgm:spPr/>
    </dgm:pt>
    <dgm:pt modelId="{03CB3F22-7B23-4891-A1E5-064B0B63736D}" type="pres">
      <dgm:prSet presAssocID="{937FD1BB-C207-46E6-A0A0-3F87069A3BA1}" presName="spaceBetweenRectangles" presStyleCnt="0"/>
      <dgm:spPr/>
    </dgm:pt>
    <dgm:pt modelId="{D31EF30C-73E8-461E-B832-E613F61C39C2}" type="pres">
      <dgm:prSet presAssocID="{80000B10-1D8B-4315-A56E-B6DB33CB48FE}" presName="parentLin" presStyleCnt="0"/>
      <dgm:spPr/>
    </dgm:pt>
    <dgm:pt modelId="{F9B7E545-44A4-4142-A97F-21EEF3DBD2EC}" type="pres">
      <dgm:prSet presAssocID="{80000B10-1D8B-4315-A56E-B6DB33CB48FE}" presName="parentLeftMargin" presStyleLbl="node1" presStyleIdx="0" presStyleCnt="3"/>
      <dgm:spPr/>
    </dgm:pt>
    <dgm:pt modelId="{6791D0A1-717F-4D89-B0C9-62F8E67045F7}" type="pres">
      <dgm:prSet presAssocID="{80000B10-1D8B-4315-A56E-B6DB33CB48FE}" presName="parentText" presStyleLbl="node1" presStyleIdx="1" presStyleCnt="3" custScaleX="121153">
        <dgm:presLayoutVars>
          <dgm:chMax val="0"/>
          <dgm:bulletEnabled val="1"/>
        </dgm:presLayoutVars>
      </dgm:prSet>
      <dgm:spPr/>
    </dgm:pt>
    <dgm:pt modelId="{49691153-0332-4F62-91BE-656F6F21612B}" type="pres">
      <dgm:prSet presAssocID="{80000B10-1D8B-4315-A56E-B6DB33CB48FE}" presName="negativeSpace" presStyleCnt="0"/>
      <dgm:spPr/>
    </dgm:pt>
    <dgm:pt modelId="{258FA19A-7B73-440C-A559-FE796C57ED51}" type="pres">
      <dgm:prSet presAssocID="{80000B10-1D8B-4315-A56E-B6DB33CB48FE}" presName="childText" presStyleLbl="conFgAcc1" presStyleIdx="1" presStyleCnt="3">
        <dgm:presLayoutVars>
          <dgm:bulletEnabled val="1"/>
        </dgm:presLayoutVars>
      </dgm:prSet>
      <dgm:spPr/>
    </dgm:pt>
    <dgm:pt modelId="{C6E85E0F-62F8-4FC2-B43A-D22A45592358}" type="pres">
      <dgm:prSet presAssocID="{10B2DADA-ECF1-4E4A-8A6B-FEEA9282190A}" presName="spaceBetweenRectangles" presStyleCnt="0"/>
      <dgm:spPr/>
    </dgm:pt>
    <dgm:pt modelId="{EE550B6C-E8B7-46A0-B97C-7C2178D14CCE}" type="pres">
      <dgm:prSet presAssocID="{15F2E78A-5F9A-49E1-AE87-67122AE2034E}" presName="parentLin" presStyleCnt="0"/>
      <dgm:spPr/>
    </dgm:pt>
    <dgm:pt modelId="{87CA2005-7803-472E-9CEA-3CD97C955372}" type="pres">
      <dgm:prSet presAssocID="{15F2E78A-5F9A-49E1-AE87-67122AE2034E}" presName="parentLeftMargin" presStyleLbl="node1" presStyleIdx="1" presStyleCnt="3"/>
      <dgm:spPr/>
    </dgm:pt>
    <dgm:pt modelId="{DC6CAFC0-A538-4053-BE12-2B18EA42D338}" type="pres">
      <dgm:prSet presAssocID="{15F2E78A-5F9A-49E1-AE87-67122AE2034E}" presName="parentText" presStyleLbl="node1" presStyleIdx="2" presStyleCnt="3" custScaleX="120669">
        <dgm:presLayoutVars>
          <dgm:chMax val="0"/>
          <dgm:bulletEnabled val="1"/>
        </dgm:presLayoutVars>
      </dgm:prSet>
      <dgm:spPr/>
    </dgm:pt>
    <dgm:pt modelId="{CC738945-4106-4FBE-86F6-95DA97E8DB77}" type="pres">
      <dgm:prSet presAssocID="{15F2E78A-5F9A-49E1-AE87-67122AE2034E}" presName="negativeSpace" presStyleCnt="0"/>
      <dgm:spPr/>
    </dgm:pt>
    <dgm:pt modelId="{A0F5C63C-A915-46FC-B8C4-606728E3BB2B}" type="pres">
      <dgm:prSet presAssocID="{15F2E78A-5F9A-49E1-AE87-67122AE2034E}" presName="childText" presStyleLbl="conFgAcc1" presStyleIdx="2" presStyleCnt="3">
        <dgm:presLayoutVars>
          <dgm:bulletEnabled val="1"/>
        </dgm:presLayoutVars>
      </dgm:prSet>
      <dgm:spPr/>
    </dgm:pt>
  </dgm:ptLst>
  <dgm:cxnLst>
    <dgm:cxn modelId="{873A4601-6AEF-4827-9861-80EBC3CF8463}" srcId="{63F02080-1A22-4D40-8070-AC7BB4144F68}" destId="{6E12C610-295D-4DB6-870C-19E01AD25DD1}" srcOrd="0" destOrd="0" parTransId="{7E3FBC0B-BFC9-43C2-A8F2-8D78A1E89C0D}" sibTransId="{BFA8EF8B-7E50-4B5F-B052-8B4EFD9D1AC5}"/>
    <dgm:cxn modelId="{DF58F816-3A48-4F78-B008-A5AE525DD771}" type="presOf" srcId="{6E12C610-295D-4DB6-870C-19E01AD25DD1}" destId="{94ABA9FE-A5F4-49FC-90F5-BBE3E7DBA080}" srcOrd="0" destOrd="0" presId="urn:microsoft.com/office/officeart/2005/8/layout/list1"/>
    <dgm:cxn modelId="{7B3A571E-8F43-4DE2-92AC-228055FA1A45}" type="presOf" srcId="{63F02080-1A22-4D40-8070-AC7BB4144F68}" destId="{32C08FD4-AD60-4967-90CA-FFFA14529A93}" srcOrd="0" destOrd="0" presId="urn:microsoft.com/office/officeart/2005/8/layout/list1"/>
    <dgm:cxn modelId="{91C04F22-EE37-40DC-AA7F-321C4C96F1E5}" type="presOf" srcId="{80000B10-1D8B-4315-A56E-B6DB33CB48FE}" destId="{F9B7E545-44A4-4142-A97F-21EEF3DBD2EC}" srcOrd="0" destOrd="0" presId="urn:microsoft.com/office/officeart/2005/8/layout/list1"/>
    <dgm:cxn modelId="{3CDDE83C-6504-4CAC-8781-27308FFF8CEA}" type="presOf" srcId="{F0256E7E-5ABC-47F7-B84B-62320FDD603F}" destId="{258FA19A-7B73-440C-A559-FE796C57ED51}" srcOrd="0" destOrd="0" presId="urn:microsoft.com/office/officeart/2005/8/layout/list1"/>
    <dgm:cxn modelId="{6B69DE40-19D8-4BBE-862E-FF804185E0C6}" srcId="{08C1D9E6-10A1-452B-992F-3191B59F0049}" destId="{80000B10-1D8B-4315-A56E-B6DB33CB48FE}" srcOrd="1" destOrd="0" parTransId="{E40918C1-A9B6-47A1-AA55-75B34CF4C793}" sibTransId="{10B2DADA-ECF1-4E4A-8A6B-FEEA9282190A}"/>
    <dgm:cxn modelId="{9F94725B-BC02-44FE-859F-DB192D094FCB}" type="presOf" srcId="{80000B10-1D8B-4315-A56E-B6DB33CB48FE}" destId="{6791D0A1-717F-4D89-B0C9-62F8E67045F7}" srcOrd="1" destOrd="0" presId="urn:microsoft.com/office/officeart/2005/8/layout/list1"/>
    <dgm:cxn modelId="{FF57CE64-6EEF-4213-B473-F6493BD29DED}" type="presOf" srcId="{EA444101-933F-4EAE-A46E-E77952697B71}" destId="{A0F5C63C-A915-46FC-B8C4-606728E3BB2B}" srcOrd="0" destOrd="0" presId="urn:microsoft.com/office/officeart/2005/8/layout/list1"/>
    <dgm:cxn modelId="{F873F371-00E9-45B0-9422-A241F098B6BD}" srcId="{15F2E78A-5F9A-49E1-AE87-67122AE2034E}" destId="{EA444101-933F-4EAE-A46E-E77952697B71}" srcOrd="0" destOrd="0" parTransId="{E77D2C23-78B2-490F-9739-7AB3C6E7B40D}" sibTransId="{25FA8EBB-B906-4A09-B15F-A41F89A9855F}"/>
    <dgm:cxn modelId="{78E2DF59-885E-4A10-9406-B211BE38354E}" srcId="{08C1D9E6-10A1-452B-992F-3191B59F0049}" destId="{15F2E78A-5F9A-49E1-AE87-67122AE2034E}" srcOrd="2" destOrd="0" parTransId="{50F9E410-47D4-4A0F-93B4-0B21E053F5A5}" sibTransId="{6FB12118-9AF3-49C9-8AEA-85D7184CD8CA}"/>
    <dgm:cxn modelId="{8FA82080-01CF-4631-9BA5-31754F296C6D}" type="presOf" srcId="{15F2E78A-5F9A-49E1-AE87-67122AE2034E}" destId="{87CA2005-7803-472E-9CEA-3CD97C955372}" srcOrd="0" destOrd="0" presId="urn:microsoft.com/office/officeart/2005/8/layout/list1"/>
    <dgm:cxn modelId="{A99D298F-14C3-4851-B959-49D2A42A6C9D}" type="presOf" srcId="{63F02080-1A22-4D40-8070-AC7BB4144F68}" destId="{36A59033-EEA1-4125-858C-8EC78432D475}" srcOrd="1" destOrd="0" presId="urn:microsoft.com/office/officeart/2005/8/layout/list1"/>
    <dgm:cxn modelId="{C623009E-3E66-4112-B54D-093BB52DB75C}" type="presOf" srcId="{15F2E78A-5F9A-49E1-AE87-67122AE2034E}" destId="{DC6CAFC0-A538-4053-BE12-2B18EA42D338}" srcOrd="1" destOrd="0" presId="urn:microsoft.com/office/officeart/2005/8/layout/list1"/>
    <dgm:cxn modelId="{F052BDC0-8FDB-48EE-9568-4477B2093EA8}" type="presOf" srcId="{08C1D9E6-10A1-452B-992F-3191B59F0049}" destId="{DF87C7C8-DE4E-4569-8598-5688CC92085F}" srcOrd="0" destOrd="0" presId="urn:microsoft.com/office/officeart/2005/8/layout/list1"/>
    <dgm:cxn modelId="{BE9165E5-FF72-45B0-ABDD-2EA01AD5D83E}" srcId="{08C1D9E6-10A1-452B-992F-3191B59F0049}" destId="{63F02080-1A22-4D40-8070-AC7BB4144F68}" srcOrd="0" destOrd="0" parTransId="{E6AF9828-E070-4935-8D65-FF3E6C3F8904}" sibTransId="{937FD1BB-C207-46E6-A0A0-3F87069A3BA1}"/>
    <dgm:cxn modelId="{13E4E2FC-6380-4575-B76E-CBABBAB33193}" srcId="{80000B10-1D8B-4315-A56E-B6DB33CB48FE}" destId="{F0256E7E-5ABC-47F7-B84B-62320FDD603F}" srcOrd="0" destOrd="0" parTransId="{9A055C99-2147-43CD-95BF-8F65BFFD170C}" sibTransId="{0E088D74-7E84-408B-A255-0E14F5F646EB}"/>
    <dgm:cxn modelId="{E6BF51E6-ECCD-4907-9B55-3D440443661F}" type="presParOf" srcId="{DF87C7C8-DE4E-4569-8598-5688CC92085F}" destId="{D2700BE7-928B-4176-BC0D-623B4A111558}" srcOrd="0" destOrd="0" presId="urn:microsoft.com/office/officeart/2005/8/layout/list1"/>
    <dgm:cxn modelId="{3AEBBF5F-69A7-442C-864A-89FF9F84F6A6}" type="presParOf" srcId="{D2700BE7-928B-4176-BC0D-623B4A111558}" destId="{32C08FD4-AD60-4967-90CA-FFFA14529A93}" srcOrd="0" destOrd="0" presId="urn:microsoft.com/office/officeart/2005/8/layout/list1"/>
    <dgm:cxn modelId="{44A35AB8-E7FB-4578-8C48-39BBD7776109}" type="presParOf" srcId="{D2700BE7-928B-4176-BC0D-623B4A111558}" destId="{36A59033-EEA1-4125-858C-8EC78432D475}" srcOrd="1" destOrd="0" presId="urn:microsoft.com/office/officeart/2005/8/layout/list1"/>
    <dgm:cxn modelId="{3F506D1B-6BAC-4D00-AC23-97DEC4E2C1A3}" type="presParOf" srcId="{DF87C7C8-DE4E-4569-8598-5688CC92085F}" destId="{5FE18147-B7EE-494E-97DB-684FA4AD867E}" srcOrd="1" destOrd="0" presId="urn:microsoft.com/office/officeart/2005/8/layout/list1"/>
    <dgm:cxn modelId="{D09422F8-E018-4299-ACE1-89AA79E92D48}" type="presParOf" srcId="{DF87C7C8-DE4E-4569-8598-5688CC92085F}" destId="{94ABA9FE-A5F4-49FC-90F5-BBE3E7DBA080}" srcOrd="2" destOrd="0" presId="urn:microsoft.com/office/officeart/2005/8/layout/list1"/>
    <dgm:cxn modelId="{5F861778-93A6-4E13-9140-44C205599204}" type="presParOf" srcId="{DF87C7C8-DE4E-4569-8598-5688CC92085F}" destId="{03CB3F22-7B23-4891-A1E5-064B0B63736D}" srcOrd="3" destOrd="0" presId="urn:microsoft.com/office/officeart/2005/8/layout/list1"/>
    <dgm:cxn modelId="{93A8FBEF-5ECC-4B3C-9D67-8BEF299BD46E}" type="presParOf" srcId="{DF87C7C8-DE4E-4569-8598-5688CC92085F}" destId="{D31EF30C-73E8-461E-B832-E613F61C39C2}" srcOrd="4" destOrd="0" presId="urn:microsoft.com/office/officeart/2005/8/layout/list1"/>
    <dgm:cxn modelId="{596F0D1D-6120-48C8-B336-7218EC973D8A}" type="presParOf" srcId="{D31EF30C-73E8-461E-B832-E613F61C39C2}" destId="{F9B7E545-44A4-4142-A97F-21EEF3DBD2EC}" srcOrd="0" destOrd="0" presId="urn:microsoft.com/office/officeart/2005/8/layout/list1"/>
    <dgm:cxn modelId="{F5E83ED8-B874-42D5-8218-BFAA13783351}" type="presParOf" srcId="{D31EF30C-73E8-461E-B832-E613F61C39C2}" destId="{6791D0A1-717F-4D89-B0C9-62F8E67045F7}" srcOrd="1" destOrd="0" presId="urn:microsoft.com/office/officeart/2005/8/layout/list1"/>
    <dgm:cxn modelId="{3F88582D-2272-4D51-9C3B-61FA734C22E4}" type="presParOf" srcId="{DF87C7C8-DE4E-4569-8598-5688CC92085F}" destId="{49691153-0332-4F62-91BE-656F6F21612B}" srcOrd="5" destOrd="0" presId="urn:microsoft.com/office/officeart/2005/8/layout/list1"/>
    <dgm:cxn modelId="{3FB46E19-FFD4-4EED-B77D-C42C1AB3698A}" type="presParOf" srcId="{DF87C7C8-DE4E-4569-8598-5688CC92085F}" destId="{258FA19A-7B73-440C-A559-FE796C57ED51}" srcOrd="6" destOrd="0" presId="urn:microsoft.com/office/officeart/2005/8/layout/list1"/>
    <dgm:cxn modelId="{E4216882-DD6F-4025-A642-06CAB1DAB364}" type="presParOf" srcId="{DF87C7C8-DE4E-4569-8598-5688CC92085F}" destId="{C6E85E0F-62F8-4FC2-B43A-D22A45592358}" srcOrd="7" destOrd="0" presId="urn:microsoft.com/office/officeart/2005/8/layout/list1"/>
    <dgm:cxn modelId="{770F98EC-34E6-4625-AF40-300EAE3E02CD}" type="presParOf" srcId="{DF87C7C8-DE4E-4569-8598-5688CC92085F}" destId="{EE550B6C-E8B7-46A0-B97C-7C2178D14CCE}" srcOrd="8" destOrd="0" presId="urn:microsoft.com/office/officeart/2005/8/layout/list1"/>
    <dgm:cxn modelId="{D3D8CC8C-F72B-4AB9-86C2-C1F73A8F0DD9}" type="presParOf" srcId="{EE550B6C-E8B7-46A0-B97C-7C2178D14CCE}" destId="{87CA2005-7803-472E-9CEA-3CD97C955372}" srcOrd="0" destOrd="0" presId="urn:microsoft.com/office/officeart/2005/8/layout/list1"/>
    <dgm:cxn modelId="{DDD81E76-3216-4B69-A577-FAFFF7BF7267}" type="presParOf" srcId="{EE550B6C-E8B7-46A0-B97C-7C2178D14CCE}" destId="{DC6CAFC0-A538-4053-BE12-2B18EA42D338}" srcOrd="1" destOrd="0" presId="urn:microsoft.com/office/officeart/2005/8/layout/list1"/>
    <dgm:cxn modelId="{855DB978-84EA-43E8-BBB8-A60C02510E07}" type="presParOf" srcId="{DF87C7C8-DE4E-4569-8598-5688CC92085F}" destId="{CC738945-4106-4FBE-86F6-95DA97E8DB77}" srcOrd="9" destOrd="0" presId="urn:microsoft.com/office/officeart/2005/8/layout/list1"/>
    <dgm:cxn modelId="{BB8A5CB8-425C-45F7-A63E-5A97B7A3B2AD}" type="presParOf" srcId="{DF87C7C8-DE4E-4569-8598-5688CC92085F}" destId="{A0F5C63C-A915-46FC-B8C4-606728E3BB2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6BEB8B-2407-4ECC-9842-3CBE978FFBB0}" type="doc">
      <dgm:prSet loTypeId="urn:microsoft.com/office/officeart/2005/8/layout/process3" loCatId="process" qsTypeId="urn:microsoft.com/office/officeart/2005/8/quickstyle/simple1" qsCatId="simple" csTypeId="urn:microsoft.com/office/officeart/2005/8/colors/accent1_2" csCatId="accent1" phldr="1"/>
      <dgm:spPr/>
    </dgm:pt>
    <dgm:pt modelId="{63C59A5D-2DD2-4648-BB19-DC7ED0F9401A}">
      <dgm:prSet phldrT="[Texto]"/>
      <dgm:spPr>
        <a:solidFill>
          <a:srgbClr val="002060"/>
        </a:solidFill>
        <a:ln>
          <a:solidFill>
            <a:srgbClr val="002060"/>
          </a:solidFill>
        </a:ln>
      </dgm:spPr>
      <dgm:t>
        <a:bodyPr/>
        <a:lstStyle/>
        <a:p>
          <a:pPr algn="ctr"/>
          <a:r>
            <a:rPr lang="es-CO" dirty="0"/>
            <a:t>LÍDER DEL PROCESO</a:t>
          </a:r>
        </a:p>
      </dgm:t>
    </dgm:pt>
    <dgm:pt modelId="{5D388D27-F6C9-44AA-8AF6-6256C937FF67}" type="parTrans" cxnId="{9CB1ABC7-4D23-4B8D-8B6A-F719A3341893}">
      <dgm:prSet/>
      <dgm:spPr/>
      <dgm:t>
        <a:bodyPr/>
        <a:lstStyle/>
        <a:p>
          <a:endParaRPr lang="es-CO"/>
        </a:p>
      </dgm:t>
    </dgm:pt>
    <dgm:pt modelId="{13915836-3BFE-4EA8-A663-5654B92614D8}" type="sibTrans" cxnId="{9CB1ABC7-4D23-4B8D-8B6A-F719A3341893}">
      <dgm:prSet/>
      <dgm:spPr/>
      <dgm:t>
        <a:bodyPr/>
        <a:lstStyle/>
        <a:p>
          <a:endParaRPr lang="es-CO"/>
        </a:p>
      </dgm:t>
    </dgm:pt>
    <dgm:pt modelId="{3428FF1A-6FBF-4B33-982E-F2428474AE88}">
      <dgm:prSet phldrT="[Texto]"/>
      <dgm:spPr/>
      <dgm:t>
        <a:bodyPr/>
        <a:lstStyle/>
        <a:p>
          <a:pPr algn="just"/>
          <a:r>
            <a:rPr lang="es-CO" dirty="0"/>
            <a:t>Presentación  Objetivo del Proceso. </a:t>
          </a:r>
        </a:p>
      </dgm:t>
    </dgm:pt>
    <dgm:pt modelId="{EE933A37-CFC0-49D4-BAD9-FFAD6A6E04B1}" type="parTrans" cxnId="{526FA25D-38D9-4909-BE4F-C30AA6515A82}">
      <dgm:prSet/>
      <dgm:spPr/>
      <dgm:t>
        <a:bodyPr/>
        <a:lstStyle/>
        <a:p>
          <a:endParaRPr lang="es-CO"/>
        </a:p>
      </dgm:t>
    </dgm:pt>
    <dgm:pt modelId="{656F9F99-45C9-4692-8421-9B78DED67EB0}" type="sibTrans" cxnId="{526FA25D-38D9-4909-BE4F-C30AA6515A82}">
      <dgm:prSet/>
      <dgm:spPr/>
      <dgm:t>
        <a:bodyPr/>
        <a:lstStyle/>
        <a:p>
          <a:endParaRPr lang="es-CO"/>
        </a:p>
      </dgm:t>
    </dgm:pt>
    <dgm:pt modelId="{4E70130F-994D-4071-891F-EAA9D5D205C6}">
      <dgm:prSet phldrT="[Texto]"/>
      <dgm:spPr>
        <a:solidFill>
          <a:srgbClr val="002060"/>
        </a:solidFill>
        <a:ln>
          <a:solidFill>
            <a:srgbClr val="002060"/>
          </a:solidFill>
        </a:ln>
      </dgm:spPr>
      <dgm:t>
        <a:bodyPr/>
        <a:lstStyle/>
        <a:p>
          <a:r>
            <a:rPr lang="es-CO" dirty="0"/>
            <a:t>DIRECCIÓN DE RIESGOS</a:t>
          </a:r>
        </a:p>
      </dgm:t>
    </dgm:pt>
    <dgm:pt modelId="{CC5A36CF-5C2A-4D95-945A-68023F0605A7}" type="parTrans" cxnId="{713CD9CA-1651-43DF-8F13-765EF83969EC}">
      <dgm:prSet/>
      <dgm:spPr/>
      <dgm:t>
        <a:bodyPr/>
        <a:lstStyle/>
        <a:p>
          <a:endParaRPr lang="es-CO"/>
        </a:p>
      </dgm:t>
    </dgm:pt>
    <dgm:pt modelId="{5BD8AD02-41D3-46C3-9D4B-5DA3415760AB}" type="sibTrans" cxnId="{713CD9CA-1651-43DF-8F13-765EF83969EC}">
      <dgm:prSet/>
      <dgm:spPr/>
      <dgm:t>
        <a:bodyPr/>
        <a:lstStyle/>
        <a:p>
          <a:endParaRPr lang="es-CO"/>
        </a:p>
      </dgm:t>
    </dgm:pt>
    <dgm:pt modelId="{D09648DD-CD42-4B56-BB10-A0F7E85E5153}">
      <dgm:prSet phldrT="[Texto]"/>
      <dgm:spPr/>
      <dgm:t>
        <a:bodyPr/>
        <a:lstStyle/>
        <a:p>
          <a:r>
            <a:rPr lang="es-CO" dirty="0"/>
            <a:t>Evaluación de la aplicación de la metodología para la Admo. de Riesgo Operativo.</a:t>
          </a:r>
        </a:p>
      </dgm:t>
    </dgm:pt>
    <dgm:pt modelId="{9D846AAE-E7AC-451C-928E-BE89F6570DBC}" type="parTrans" cxnId="{0F46487D-C4E5-466C-8D3B-8E94826B4361}">
      <dgm:prSet/>
      <dgm:spPr/>
      <dgm:t>
        <a:bodyPr/>
        <a:lstStyle/>
        <a:p>
          <a:endParaRPr lang="es-CO"/>
        </a:p>
      </dgm:t>
    </dgm:pt>
    <dgm:pt modelId="{2AE50186-87B7-418A-A8B5-0317C5BFC0AC}" type="sibTrans" cxnId="{0F46487D-C4E5-466C-8D3B-8E94826B4361}">
      <dgm:prSet/>
      <dgm:spPr/>
      <dgm:t>
        <a:bodyPr/>
        <a:lstStyle/>
        <a:p>
          <a:endParaRPr lang="es-CO"/>
        </a:p>
      </dgm:t>
    </dgm:pt>
    <dgm:pt modelId="{EA94F37F-8BFD-4346-ACF5-EC707057D285}">
      <dgm:prSet phldrT="[Texto]"/>
      <dgm:spPr>
        <a:solidFill>
          <a:srgbClr val="002060"/>
        </a:solidFill>
        <a:ln>
          <a:solidFill>
            <a:srgbClr val="002060"/>
          </a:solidFill>
        </a:ln>
      </dgm:spPr>
      <dgm:t>
        <a:bodyPr/>
        <a:lstStyle/>
        <a:p>
          <a:r>
            <a:rPr lang="es-CO" dirty="0"/>
            <a:t>COMITÉ DE RIESGOS</a:t>
          </a:r>
        </a:p>
      </dgm:t>
    </dgm:pt>
    <dgm:pt modelId="{C8B7FAF1-451D-4F11-9948-D3D1A357E252}" type="parTrans" cxnId="{675DEB80-67CA-4481-87D6-FD4D2B8C1942}">
      <dgm:prSet/>
      <dgm:spPr/>
      <dgm:t>
        <a:bodyPr/>
        <a:lstStyle/>
        <a:p>
          <a:endParaRPr lang="es-CO"/>
        </a:p>
      </dgm:t>
    </dgm:pt>
    <dgm:pt modelId="{2E576103-BB4A-4C96-A416-39DA668FA77A}" type="sibTrans" cxnId="{675DEB80-67CA-4481-87D6-FD4D2B8C1942}">
      <dgm:prSet/>
      <dgm:spPr/>
      <dgm:t>
        <a:bodyPr/>
        <a:lstStyle/>
        <a:p>
          <a:endParaRPr lang="es-CO"/>
        </a:p>
      </dgm:t>
    </dgm:pt>
    <dgm:pt modelId="{06890E1F-19AC-4655-A77B-4E43BFC1528D}">
      <dgm:prSet phldrT="[Texto]"/>
      <dgm:spPr/>
      <dgm:t>
        <a:bodyPr/>
        <a:lstStyle/>
        <a:p>
          <a:r>
            <a:rPr lang="es-ES" dirty="0"/>
            <a:t>Seguimiento, Evaluación y Recomendación. </a:t>
          </a:r>
          <a:endParaRPr lang="es-CO" dirty="0"/>
        </a:p>
      </dgm:t>
    </dgm:pt>
    <dgm:pt modelId="{D499C2EF-757B-42F8-9761-5FFA52E8E5A5}" type="parTrans" cxnId="{33CB0622-3A17-439D-8424-C3F52A297F89}">
      <dgm:prSet/>
      <dgm:spPr/>
      <dgm:t>
        <a:bodyPr/>
        <a:lstStyle/>
        <a:p>
          <a:endParaRPr lang="es-CO"/>
        </a:p>
      </dgm:t>
    </dgm:pt>
    <dgm:pt modelId="{0B252294-5C4E-41DA-BC02-3639E45A9211}" type="sibTrans" cxnId="{33CB0622-3A17-439D-8424-C3F52A297F89}">
      <dgm:prSet/>
      <dgm:spPr/>
      <dgm:t>
        <a:bodyPr/>
        <a:lstStyle/>
        <a:p>
          <a:endParaRPr lang="es-CO"/>
        </a:p>
      </dgm:t>
    </dgm:pt>
    <dgm:pt modelId="{C7F8F704-F034-412C-BCF5-AC187FC17F31}">
      <dgm:prSet phldrT="[Texto]"/>
      <dgm:spPr/>
      <dgm:t>
        <a:bodyPr/>
        <a:lstStyle/>
        <a:p>
          <a:r>
            <a:rPr lang="es-CO" dirty="0"/>
            <a:t>Presentación informe. </a:t>
          </a:r>
        </a:p>
      </dgm:t>
    </dgm:pt>
    <dgm:pt modelId="{D20A1453-EEEE-4251-8FA5-2D26AA0FD689}" type="parTrans" cxnId="{88945E5C-B4D2-42E6-86BD-679934B355A4}">
      <dgm:prSet/>
      <dgm:spPr/>
      <dgm:t>
        <a:bodyPr/>
        <a:lstStyle/>
        <a:p>
          <a:endParaRPr lang="es-CO"/>
        </a:p>
      </dgm:t>
    </dgm:pt>
    <dgm:pt modelId="{A0BD81E9-06C2-4639-927E-EBB2810AF553}" type="sibTrans" cxnId="{88945E5C-B4D2-42E6-86BD-679934B355A4}">
      <dgm:prSet/>
      <dgm:spPr/>
      <dgm:t>
        <a:bodyPr/>
        <a:lstStyle/>
        <a:p>
          <a:endParaRPr lang="es-CO"/>
        </a:p>
      </dgm:t>
    </dgm:pt>
    <dgm:pt modelId="{EC3A1D75-CF13-4F32-88D0-D765A6FA4FC6}" type="pres">
      <dgm:prSet presAssocID="{036BEB8B-2407-4ECC-9842-3CBE978FFBB0}" presName="linearFlow" presStyleCnt="0">
        <dgm:presLayoutVars>
          <dgm:dir/>
          <dgm:animLvl val="lvl"/>
          <dgm:resizeHandles val="exact"/>
        </dgm:presLayoutVars>
      </dgm:prSet>
      <dgm:spPr/>
    </dgm:pt>
    <dgm:pt modelId="{D7507386-7E50-4A04-970D-9D2B9D31F346}" type="pres">
      <dgm:prSet presAssocID="{63C59A5D-2DD2-4648-BB19-DC7ED0F9401A}" presName="composite" presStyleCnt="0"/>
      <dgm:spPr/>
    </dgm:pt>
    <dgm:pt modelId="{B8C04815-3E3B-47F5-9999-435761A3313C}" type="pres">
      <dgm:prSet presAssocID="{63C59A5D-2DD2-4648-BB19-DC7ED0F9401A}" presName="parTx" presStyleLbl="node1" presStyleIdx="0" presStyleCnt="3">
        <dgm:presLayoutVars>
          <dgm:chMax val="0"/>
          <dgm:chPref val="0"/>
          <dgm:bulletEnabled val="1"/>
        </dgm:presLayoutVars>
      </dgm:prSet>
      <dgm:spPr/>
    </dgm:pt>
    <dgm:pt modelId="{62F06410-38A4-4F4C-B0C5-EB47F47E5894}" type="pres">
      <dgm:prSet presAssocID="{63C59A5D-2DD2-4648-BB19-DC7ED0F9401A}" presName="parSh" presStyleLbl="node1" presStyleIdx="0" presStyleCnt="3"/>
      <dgm:spPr/>
    </dgm:pt>
    <dgm:pt modelId="{6FE3025D-DE6B-40AE-9AC1-CE9432157F5B}" type="pres">
      <dgm:prSet presAssocID="{63C59A5D-2DD2-4648-BB19-DC7ED0F9401A}" presName="desTx" presStyleLbl="fgAcc1" presStyleIdx="0" presStyleCnt="3" custLinFactNeighborX="-693" custLinFactNeighborY="4200">
        <dgm:presLayoutVars>
          <dgm:bulletEnabled val="1"/>
        </dgm:presLayoutVars>
      </dgm:prSet>
      <dgm:spPr/>
    </dgm:pt>
    <dgm:pt modelId="{9AA60E34-F1D1-4386-BB15-32097115E9EA}" type="pres">
      <dgm:prSet presAssocID="{13915836-3BFE-4EA8-A663-5654B92614D8}" presName="sibTrans" presStyleLbl="sibTrans2D1" presStyleIdx="0" presStyleCnt="2"/>
      <dgm:spPr/>
    </dgm:pt>
    <dgm:pt modelId="{4D4E70C1-F930-4BE6-B3B4-0776B4E7CB0C}" type="pres">
      <dgm:prSet presAssocID="{13915836-3BFE-4EA8-A663-5654B92614D8}" presName="connTx" presStyleLbl="sibTrans2D1" presStyleIdx="0" presStyleCnt="2"/>
      <dgm:spPr/>
    </dgm:pt>
    <dgm:pt modelId="{95ED7646-8398-46F7-8D82-431D7E14EA72}" type="pres">
      <dgm:prSet presAssocID="{4E70130F-994D-4071-891F-EAA9D5D205C6}" presName="composite" presStyleCnt="0"/>
      <dgm:spPr/>
    </dgm:pt>
    <dgm:pt modelId="{04FEC40B-7DDA-4EDF-99C7-6C5113BF457B}" type="pres">
      <dgm:prSet presAssocID="{4E70130F-994D-4071-891F-EAA9D5D205C6}" presName="parTx" presStyleLbl="node1" presStyleIdx="0" presStyleCnt="3">
        <dgm:presLayoutVars>
          <dgm:chMax val="0"/>
          <dgm:chPref val="0"/>
          <dgm:bulletEnabled val="1"/>
        </dgm:presLayoutVars>
      </dgm:prSet>
      <dgm:spPr/>
    </dgm:pt>
    <dgm:pt modelId="{7DBD6A9C-83FE-4847-8F95-754F01B42BEE}" type="pres">
      <dgm:prSet presAssocID="{4E70130F-994D-4071-891F-EAA9D5D205C6}" presName="parSh" presStyleLbl="node1" presStyleIdx="1" presStyleCnt="3"/>
      <dgm:spPr/>
    </dgm:pt>
    <dgm:pt modelId="{DA7EF673-86BF-4EB0-A20C-BF4A381712C6}" type="pres">
      <dgm:prSet presAssocID="{4E70130F-994D-4071-891F-EAA9D5D205C6}" presName="desTx" presStyleLbl="fgAcc1" presStyleIdx="1" presStyleCnt="3">
        <dgm:presLayoutVars>
          <dgm:bulletEnabled val="1"/>
        </dgm:presLayoutVars>
      </dgm:prSet>
      <dgm:spPr/>
    </dgm:pt>
    <dgm:pt modelId="{5D66B20B-76F9-4F47-970B-6BAE6A4997EF}" type="pres">
      <dgm:prSet presAssocID="{5BD8AD02-41D3-46C3-9D4B-5DA3415760AB}" presName="sibTrans" presStyleLbl="sibTrans2D1" presStyleIdx="1" presStyleCnt="2"/>
      <dgm:spPr/>
    </dgm:pt>
    <dgm:pt modelId="{57EC421A-21C4-4564-B13E-148CEC7C22DC}" type="pres">
      <dgm:prSet presAssocID="{5BD8AD02-41D3-46C3-9D4B-5DA3415760AB}" presName="connTx" presStyleLbl="sibTrans2D1" presStyleIdx="1" presStyleCnt="2"/>
      <dgm:spPr/>
    </dgm:pt>
    <dgm:pt modelId="{2E3DC289-B486-468E-BEF0-BA944A802A7A}" type="pres">
      <dgm:prSet presAssocID="{EA94F37F-8BFD-4346-ACF5-EC707057D285}" presName="composite" presStyleCnt="0"/>
      <dgm:spPr/>
    </dgm:pt>
    <dgm:pt modelId="{D3C4EBFB-C03B-447E-9663-78C96A2CC496}" type="pres">
      <dgm:prSet presAssocID="{EA94F37F-8BFD-4346-ACF5-EC707057D285}" presName="parTx" presStyleLbl="node1" presStyleIdx="1" presStyleCnt="3">
        <dgm:presLayoutVars>
          <dgm:chMax val="0"/>
          <dgm:chPref val="0"/>
          <dgm:bulletEnabled val="1"/>
        </dgm:presLayoutVars>
      </dgm:prSet>
      <dgm:spPr/>
    </dgm:pt>
    <dgm:pt modelId="{9F3B06AA-BBAF-472D-AE8F-EF95AE30265A}" type="pres">
      <dgm:prSet presAssocID="{EA94F37F-8BFD-4346-ACF5-EC707057D285}" presName="parSh" presStyleLbl="node1" presStyleIdx="2" presStyleCnt="3"/>
      <dgm:spPr/>
    </dgm:pt>
    <dgm:pt modelId="{DCDC1C92-F321-4F3C-9D6E-5672714C5224}" type="pres">
      <dgm:prSet presAssocID="{EA94F37F-8BFD-4346-ACF5-EC707057D285}" presName="desTx" presStyleLbl="fgAcc1" presStyleIdx="2" presStyleCnt="3">
        <dgm:presLayoutVars>
          <dgm:bulletEnabled val="1"/>
        </dgm:presLayoutVars>
      </dgm:prSet>
      <dgm:spPr/>
    </dgm:pt>
  </dgm:ptLst>
  <dgm:cxnLst>
    <dgm:cxn modelId="{D29EAE00-FED9-4582-820C-00D8274E6CAD}" type="presOf" srcId="{EA94F37F-8BFD-4346-ACF5-EC707057D285}" destId="{D3C4EBFB-C03B-447E-9663-78C96A2CC496}" srcOrd="0" destOrd="0" presId="urn:microsoft.com/office/officeart/2005/8/layout/process3"/>
    <dgm:cxn modelId="{6A8FA019-CDCB-4E16-B19B-1CD1B858C938}" type="presOf" srcId="{13915836-3BFE-4EA8-A663-5654B92614D8}" destId="{4D4E70C1-F930-4BE6-B3B4-0776B4E7CB0C}" srcOrd="1" destOrd="0" presId="urn:microsoft.com/office/officeart/2005/8/layout/process3"/>
    <dgm:cxn modelId="{2574541F-506A-4E62-9790-E03B78A23B65}" type="presOf" srcId="{EA94F37F-8BFD-4346-ACF5-EC707057D285}" destId="{9F3B06AA-BBAF-472D-AE8F-EF95AE30265A}" srcOrd="1" destOrd="0" presId="urn:microsoft.com/office/officeart/2005/8/layout/process3"/>
    <dgm:cxn modelId="{E86C1F20-7283-4EBE-B8F4-9899C82B6A74}" type="presOf" srcId="{5BD8AD02-41D3-46C3-9D4B-5DA3415760AB}" destId="{5D66B20B-76F9-4F47-970B-6BAE6A4997EF}" srcOrd="0" destOrd="0" presId="urn:microsoft.com/office/officeart/2005/8/layout/process3"/>
    <dgm:cxn modelId="{33CB0622-3A17-439D-8424-C3F52A297F89}" srcId="{EA94F37F-8BFD-4346-ACF5-EC707057D285}" destId="{06890E1F-19AC-4655-A77B-4E43BFC1528D}" srcOrd="0" destOrd="0" parTransId="{D499C2EF-757B-42F8-9761-5FFA52E8E5A5}" sibTransId="{0B252294-5C4E-41DA-BC02-3639E45A9211}"/>
    <dgm:cxn modelId="{AE1C4B29-9414-48B0-BCC1-8FE97CC17C15}" type="presOf" srcId="{06890E1F-19AC-4655-A77B-4E43BFC1528D}" destId="{DCDC1C92-F321-4F3C-9D6E-5672714C5224}" srcOrd="0" destOrd="0" presId="urn:microsoft.com/office/officeart/2005/8/layout/process3"/>
    <dgm:cxn modelId="{72F4AE32-24AA-47E4-8D19-A2B965DD6F98}" type="presOf" srcId="{4E70130F-994D-4071-891F-EAA9D5D205C6}" destId="{7DBD6A9C-83FE-4847-8F95-754F01B42BEE}" srcOrd="1" destOrd="0" presId="urn:microsoft.com/office/officeart/2005/8/layout/process3"/>
    <dgm:cxn modelId="{A2B1145C-3E49-4006-848D-B3C2109B86DF}" type="presOf" srcId="{63C59A5D-2DD2-4648-BB19-DC7ED0F9401A}" destId="{62F06410-38A4-4F4C-B0C5-EB47F47E5894}" srcOrd="1" destOrd="0" presId="urn:microsoft.com/office/officeart/2005/8/layout/process3"/>
    <dgm:cxn modelId="{88945E5C-B4D2-42E6-86BD-679934B355A4}" srcId="{4E70130F-994D-4071-891F-EAA9D5D205C6}" destId="{C7F8F704-F034-412C-BCF5-AC187FC17F31}" srcOrd="1" destOrd="0" parTransId="{D20A1453-EEEE-4251-8FA5-2D26AA0FD689}" sibTransId="{A0BD81E9-06C2-4639-927E-EBB2810AF553}"/>
    <dgm:cxn modelId="{526FA25D-38D9-4909-BE4F-C30AA6515A82}" srcId="{63C59A5D-2DD2-4648-BB19-DC7ED0F9401A}" destId="{3428FF1A-6FBF-4B33-982E-F2428474AE88}" srcOrd="0" destOrd="0" parTransId="{EE933A37-CFC0-49D4-BAD9-FFAD6A6E04B1}" sibTransId="{656F9F99-45C9-4692-8421-9B78DED67EB0}"/>
    <dgm:cxn modelId="{53BE926A-259F-47BD-AC38-8FAF7F3B0CD0}" type="presOf" srcId="{C7F8F704-F034-412C-BCF5-AC187FC17F31}" destId="{DA7EF673-86BF-4EB0-A20C-BF4A381712C6}" srcOrd="0" destOrd="1" presId="urn:microsoft.com/office/officeart/2005/8/layout/process3"/>
    <dgm:cxn modelId="{45E61B71-6CEC-4CDD-95DF-15DE70C460F1}" type="presOf" srcId="{036BEB8B-2407-4ECC-9842-3CBE978FFBB0}" destId="{EC3A1D75-CF13-4F32-88D0-D765A6FA4FC6}" srcOrd="0" destOrd="0" presId="urn:microsoft.com/office/officeart/2005/8/layout/process3"/>
    <dgm:cxn modelId="{06095B5A-EA76-409F-8FFF-3B89D1225F77}" type="presOf" srcId="{63C59A5D-2DD2-4648-BB19-DC7ED0F9401A}" destId="{B8C04815-3E3B-47F5-9999-435761A3313C}" srcOrd="0" destOrd="0" presId="urn:microsoft.com/office/officeart/2005/8/layout/process3"/>
    <dgm:cxn modelId="{1F7A297C-38D3-4A31-B0DA-5CE028DF4BEF}" type="presOf" srcId="{5BD8AD02-41D3-46C3-9D4B-5DA3415760AB}" destId="{57EC421A-21C4-4564-B13E-148CEC7C22DC}" srcOrd="1" destOrd="0" presId="urn:microsoft.com/office/officeart/2005/8/layout/process3"/>
    <dgm:cxn modelId="{0F46487D-C4E5-466C-8D3B-8E94826B4361}" srcId="{4E70130F-994D-4071-891F-EAA9D5D205C6}" destId="{D09648DD-CD42-4B56-BB10-A0F7E85E5153}" srcOrd="0" destOrd="0" parTransId="{9D846AAE-E7AC-451C-928E-BE89F6570DBC}" sibTransId="{2AE50186-87B7-418A-A8B5-0317C5BFC0AC}"/>
    <dgm:cxn modelId="{675DEB80-67CA-4481-87D6-FD4D2B8C1942}" srcId="{036BEB8B-2407-4ECC-9842-3CBE978FFBB0}" destId="{EA94F37F-8BFD-4346-ACF5-EC707057D285}" srcOrd="2" destOrd="0" parTransId="{C8B7FAF1-451D-4F11-9948-D3D1A357E252}" sibTransId="{2E576103-BB4A-4C96-A416-39DA668FA77A}"/>
    <dgm:cxn modelId="{C178C48C-F450-4C31-8F1D-4D9FE2188248}" type="presOf" srcId="{D09648DD-CD42-4B56-BB10-A0F7E85E5153}" destId="{DA7EF673-86BF-4EB0-A20C-BF4A381712C6}" srcOrd="0" destOrd="0" presId="urn:microsoft.com/office/officeart/2005/8/layout/process3"/>
    <dgm:cxn modelId="{A37150AF-CD8A-4029-8679-E03ACE3A0E15}" type="presOf" srcId="{3428FF1A-6FBF-4B33-982E-F2428474AE88}" destId="{6FE3025D-DE6B-40AE-9AC1-CE9432157F5B}" srcOrd="0" destOrd="0" presId="urn:microsoft.com/office/officeart/2005/8/layout/process3"/>
    <dgm:cxn modelId="{23C3BBC4-0752-4958-A9CA-AA338E9299E7}" type="presOf" srcId="{4E70130F-994D-4071-891F-EAA9D5D205C6}" destId="{04FEC40B-7DDA-4EDF-99C7-6C5113BF457B}" srcOrd="0" destOrd="0" presId="urn:microsoft.com/office/officeart/2005/8/layout/process3"/>
    <dgm:cxn modelId="{9CB1ABC7-4D23-4B8D-8B6A-F719A3341893}" srcId="{036BEB8B-2407-4ECC-9842-3CBE978FFBB0}" destId="{63C59A5D-2DD2-4648-BB19-DC7ED0F9401A}" srcOrd="0" destOrd="0" parTransId="{5D388D27-F6C9-44AA-8AF6-6256C937FF67}" sibTransId="{13915836-3BFE-4EA8-A663-5654B92614D8}"/>
    <dgm:cxn modelId="{713CD9CA-1651-43DF-8F13-765EF83969EC}" srcId="{036BEB8B-2407-4ECC-9842-3CBE978FFBB0}" destId="{4E70130F-994D-4071-891F-EAA9D5D205C6}" srcOrd="1" destOrd="0" parTransId="{CC5A36CF-5C2A-4D95-945A-68023F0605A7}" sibTransId="{5BD8AD02-41D3-46C3-9D4B-5DA3415760AB}"/>
    <dgm:cxn modelId="{E37AF9FC-57C0-4A13-BF89-98617F8EE449}" type="presOf" srcId="{13915836-3BFE-4EA8-A663-5654B92614D8}" destId="{9AA60E34-F1D1-4386-BB15-32097115E9EA}" srcOrd="0" destOrd="0" presId="urn:microsoft.com/office/officeart/2005/8/layout/process3"/>
    <dgm:cxn modelId="{1B320C06-6097-4564-BBD1-2BDEAB8B7296}" type="presParOf" srcId="{EC3A1D75-CF13-4F32-88D0-D765A6FA4FC6}" destId="{D7507386-7E50-4A04-970D-9D2B9D31F346}" srcOrd="0" destOrd="0" presId="urn:microsoft.com/office/officeart/2005/8/layout/process3"/>
    <dgm:cxn modelId="{9C6CA595-3E13-452F-BA23-3F7A28D79D1E}" type="presParOf" srcId="{D7507386-7E50-4A04-970D-9D2B9D31F346}" destId="{B8C04815-3E3B-47F5-9999-435761A3313C}" srcOrd="0" destOrd="0" presId="urn:microsoft.com/office/officeart/2005/8/layout/process3"/>
    <dgm:cxn modelId="{95D560C2-032F-4326-AB1A-C2FE68658066}" type="presParOf" srcId="{D7507386-7E50-4A04-970D-9D2B9D31F346}" destId="{62F06410-38A4-4F4C-B0C5-EB47F47E5894}" srcOrd="1" destOrd="0" presId="urn:microsoft.com/office/officeart/2005/8/layout/process3"/>
    <dgm:cxn modelId="{7A3FF9BA-50E7-4721-9042-72C62A8CAC47}" type="presParOf" srcId="{D7507386-7E50-4A04-970D-9D2B9D31F346}" destId="{6FE3025D-DE6B-40AE-9AC1-CE9432157F5B}" srcOrd="2" destOrd="0" presId="urn:microsoft.com/office/officeart/2005/8/layout/process3"/>
    <dgm:cxn modelId="{A44EFE0A-7CA2-4FE6-91BB-96E8ABFF3D9E}" type="presParOf" srcId="{EC3A1D75-CF13-4F32-88D0-D765A6FA4FC6}" destId="{9AA60E34-F1D1-4386-BB15-32097115E9EA}" srcOrd="1" destOrd="0" presId="urn:microsoft.com/office/officeart/2005/8/layout/process3"/>
    <dgm:cxn modelId="{F3EAFB48-E19D-464F-B819-A9E1A7AB7B3F}" type="presParOf" srcId="{9AA60E34-F1D1-4386-BB15-32097115E9EA}" destId="{4D4E70C1-F930-4BE6-B3B4-0776B4E7CB0C}" srcOrd="0" destOrd="0" presId="urn:microsoft.com/office/officeart/2005/8/layout/process3"/>
    <dgm:cxn modelId="{8D85205B-9F82-44C8-82DC-390CFD17174E}" type="presParOf" srcId="{EC3A1D75-CF13-4F32-88D0-D765A6FA4FC6}" destId="{95ED7646-8398-46F7-8D82-431D7E14EA72}" srcOrd="2" destOrd="0" presId="urn:microsoft.com/office/officeart/2005/8/layout/process3"/>
    <dgm:cxn modelId="{D0B51093-CE29-4B07-B100-87D9205EDD31}" type="presParOf" srcId="{95ED7646-8398-46F7-8D82-431D7E14EA72}" destId="{04FEC40B-7DDA-4EDF-99C7-6C5113BF457B}" srcOrd="0" destOrd="0" presId="urn:microsoft.com/office/officeart/2005/8/layout/process3"/>
    <dgm:cxn modelId="{AFF49F5F-301E-4FDC-A872-F14A074D2AB8}" type="presParOf" srcId="{95ED7646-8398-46F7-8D82-431D7E14EA72}" destId="{7DBD6A9C-83FE-4847-8F95-754F01B42BEE}" srcOrd="1" destOrd="0" presId="urn:microsoft.com/office/officeart/2005/8/layout/process3"/>
    <dgm:cxn modelId="{85D5DD38-F0A3-4F5B-8AAC-B31A3AD0F929}" type="presParOf" srcId="{95ED7646-8398-46F7-8D82-431D7E14EA72}" destId="{DA7EF673-86BF-4EB0-A20C-BF4A381712C6}" srcOrd="2" destOrd="0" presId="urn:microsoft.com/office/officeart/2005/8/layout/process3"/>
    <dgm:cxn modelId="{89348860-E3CB-401D-99F8-C9477894F13A}" type="presParOf" srcId="{EC3A1D75-CF13-4F32-88D0-D765A6FA4FC6}" destId="{5D66B20B-76F9-4F47-970B-6BAE6A4997EF}" srcOrd="3" destOrd="0" presId="urn:microsoft.com/office/officeart/2005/8/layout/process3"/>
    <dgm:cxn modelId="{760E3CCB-27CA-496F-9834-24C6A4D6DDD8}" type="presParOf" srcId="{5D66B20B-76F9-4F47-970B-6BAE6A4997EF}" destId="{57EC421A-21C4-4564-B13E-148CEC7C22DC}" srcOrd="0" destOrd="0" presId="urn:microsoft.com/office/officeart/2005/8/layout/process3"/>
    <dgm:cxn modelId="{3E69EFCC-AB89-48A0-95AC-66C4B75A524C}" type="presParOf" srcId="{EC3A1D75-CF13-4F32-88D0-D765A6FA4FC6}" destId="{2E3DC289-B486-468E-BEF0-BA944A802A7A}" srcOrd="4" destOrd="0" presId="urn:microsoft.com/office/officeart/2005/8/layout/process3"/>
    <dgm:cxn modelId="{BE610BAB-2AB1-443D-96DA-93E331530069}" type="presParOf" srcId="{2E3DC289-B486-468E-BEF0-BA944A802A7A}" destId="{D3C4EBFB-C03B-447E-9663-78C96A2CC496}" srcOrd="0" destOrd="0" presId="urn:microsoft.com/office/officeart/2005/8/layout/process3"/>
    <dgm:cxn modelId="{0D3BBBE7-7E12-4848-A1FC-768A21545D66}" type="presParOf" srcId="{2E3DC289-B486-468E-BEF0-BA944A802A7A}" destId="{9F3B06AA-BBAF-472D-AE8F-EF95AE30265A}" srcOrd="1" destOrd="0" presId="urn:microsoft.com/office/officeart/2005/8/layout/process3"/>
    <dgm:cxn modelId="{A7834E30-4215-471C-80B4-3D81F87C1A04}" type="presParOf" srcId="{2E3DC289-B486-468E-BEF0-BA944A802A7A}" destId="{DCDC1C92-F321-4F3C-9D6E-5672714C5224}"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BD2999-ADF7-4EF7-BEB1-3A0E4BAEDC71}" type="doc">
      <dgm:prSet loTypeId="urn:microsoft.com/office/officeart/2005/8/layout/chevron1" loCatId="process" qsTypeId="urn:microsoft.com/office/officeart/2005/8/quickstyle/simple1" qsCatId="simple" csTypeId="urn:microsoft.com/office/officeart/2005/8/colors/accent1_2" csCatId="accent1" phldr="1"/>
      <dgm:spPr/>
    </dgm:pt>
    <dgm:pt modelId="{036ED004-BBC0-40B4-877F-3C36DA013A6B}">
      <dgm:prSet phldrT="[Texto]" custT="1"/>
      <dgm:spPr>
        <a:solidFill>
          <a:srgbClr val="002060"/>
        </a:solidFill>
        <a:ln>
          <a:noFill/>
        </a:ln>
      </dgm:spPr>
      <dgm:t>
        <a:bodyPr/>
        <a:lstStyle/>
        <a:p>
          <a:r>
            <a:rPr lang="es-CO" sz="1800" dirty="0"/>
            <a:t>18 Sub Proceso</a:t>
          </a:r>
        </a:p>
      </dgm:t>
    </dgm:pt>
    <dgm:pt modelId="{2F7F33BD-4E84-46AC-A4A4-DFA58CCC205E}" type="parTrans" cxnId="{DB0C1311-CA29-43E1-9BC4-F751E22F2EB0}">
      <dgm:prSet/>
      <dgm:spPr/>
      <dgm:t>
        <a:bodyPr/>
        <a:lstStyle/>
        <a:p>
          <a:endParaRPr lang="es-CO" sz="1200"/>
        </a:p>
      </dgm:t>
    </dgm:pt>
    <dgm:pt modelId="{30DF7D08-26C2-4EE8-9533-CC028AB9830B}" type="sibTrans" cxnId="{DB0C1311-CA29-43E1-9BC4-F751E22F2EB0}">
      <dgm:prSet/>
      <dgm:spPr/>
      <dgm:t>
        <a:bodyPr/>
        <a:lstStyle/>
        <a:p>
          <a:endParaRPr lang="es-CO" sz="1200"/>
        </a:p>
      </dgm:t>
    </dgm:pt>
    <dgm:pt modelId="{6BA8C2C3-3BF0-4320-825D-E2456CF1044A}">
      <dgm:prSet phldrT="[Texto]" custT="1"/>
      <dgm:spPr>
        <a:solidFill>
          <a:srgbClr val="002060"/>
        </a:solidFill>
        <a:ln>
          <a:noFill/>
        </a:ln>
      </dgm:spPr>
      <dgm:t>
        <a:bodyPr/>
        <a:lstStyle/>
        <a:p>
          <a:r>
            <a:rPr lang="es-CO" sz="1800" dirty="0"/>
            <a:t>41 Riesgos </a:t>
          </a:r>
        </a:p>
        <a:p>
          <a:r>
            <a:rPr lang="es-CO" sz="1800" dirty="0"/>
            <a:t>172 Causas</a:t>
          </a:r>
        </a:p>
      </dgm:t>
    </dgm:pt>
    <dgm:pt modelId="{2E6F53B8-70C0-4842-9313-352E1F3CF9D7}" type="parTrans" cxnId="{C3A2543D-0B73-49CA-A3AD-7EAEB0055A98}">
      <dgm:prSet/>
      <dgm:spPr/>
      <dgm:t>
        <a:bodyPr/>
        <a:lstStyle/>
        <a:p>
          <a:endParaRPr lang="es-CO" sz="1200"/>
        </a:p>
      </dgm:t>
    </dgm:pt>
    <dgm:pt modelId="{8A1A8D09-95FB-438D-BD9F-073C8B5F688C}" type="sibTrans" cxnId="{C3A2543D-0B73-49CA-A3AD-7EAEB0055A98}">
      <dgm:prSet/>
      <dgm:spPr/>
      <dgm:t>
        <a:bodyPr/>
        <a:lstStyle/>
        <a:p>
          <a:endParaRPr lang="es-CO" sz="1200"/>
        </a:p>
      </dgm:t>
    </dgm:pt>
    <dgm:pt modelId="{A402334F-6029-4F38-AB3C-91F145AFF824}">
      <dgm:prSet phldrT="[Texto]" custT="1"/>
      <dgm:spPr>
        <a:solidFill>
          <a:srgbClr val="002060"/>
        </a:solidFill>
      </dgm:spPr>
      <dgm:t>
        <a:bodyPr/>
        <a:lstStyle/>
        <a:p>
          <a:r>
            <a:rPr lang="es-CO" sz="1800" dirty="0"/>
            <a:t>Tiempo de ejecución 3 meses</a:t>
          </a:r>
        </a:p>
      </dgm:t>
    </dgm:pt>
    <dgm:pt modelId="{78195E8D-A7DD-436B-89DF-5CD172BA28DE}" type="parTrans" cxnId="{115189DB-3A18-4822-897B-4F450A0761A0}">
      <dgm:prSet/>
      <dgm:spPr/>
      <dgm:t>
        <a:bodyPr/>
        <a:lstStyle/>
        <a:p>
          <a:endParaRPr lang="es-CO" sz="1200"/>
        </a:p>
      </dgm:t>
    </dgm:pt>
    <dgm:pt modelId="{AEBAB55D-2D9F-41F1-9D49-4A76013E6D76}" type="sibTrans" cxnId="{115189DB-3A18-4822-897B-4F450A0761A0}">
      <dgm:prSet/>
      <dgm:spPr/>
      <dgm:t>
        <a:bodyPr/>
        <a:lstStyle/>
        <a:p>
          <a:endParaRPr lang="es-CO" sz="1200"/>
        </a:p>
      </dgm:t>
    </dgm:pt>
    <dgm:pt modelId="{3A664419-EB10-4B35-958D-B41619CE0A5C}" type="pres">
      <dgm:prSet presAssocID="{A6BD2999-ADF7-4EF7-BEB1-3A0E4BAEDC71}" presName="Name0" presStyleCnt="0">
        <dgm:presLayoutVars>
          <dgm:dir/>
          <dgm:animLvl val="lvl"/>
          <dgm:resizeHandles val="exact"/>
        </dgm:presLayoutVars>
      </dgm:prSet>
      <dgm:spPr/>
    </dgm:pt>
    <dgm:pt modelId="{49404E8F-B5B1-4878-8709-71A3FE6D483D}" type="pres">
      <dgm:prSet presAssocID="{036ED004-BBC0-40B4-877F-3C36DA013A6B}" presName="parTxOnly" presStyleLbl="node1" presStyleIdx="0" presStyleCnt="3">
        <dgm:presLayoutVars>
          <dgm:chMax val="0"/>
          <dgm:chPref val="0"/>
          <dgm:bulletEnabled val="1"/>
        </dgm:presLayoutVars>
      </dgm:prSet>
      <dgm:spPr/>
    </dgm:pt>
    <dgm:pt modelId="{F367F994-A9B1-4982-A902-D411B484E9E4}" type="pres">
      <dgm:prSet presAssocID="{30DF7D08-26C2-4EE8-9533-CC028AB9830B}" presName="parTxOnlySpace" presStyleCnt="0"/>
      <dgm:spPr/>
    </dgm:pt>
    <dgm:pt modelId="{FE9977C8-3D7A-4F01-A9D0-249DE5679FB7}" type="pres">
      <dgm:prSet presAssocID="{6BA8C2C3-3BF0-4320-825D-E2456CF1044A}" presName="parTxOnly" presStyleLbl="node1" presStyleIdx="1" presStyleCnt="3">
        <dgm:presLayoutVars>
          <dgm:chMax val="0"/>
          <dgm:chPref val="0"/>
          <dgm:bulletEnabled val="1"/>
        </dgm:presLayoutVars>
      </dgm:prSet>
      <dgm:spPr/>
    </dgm:pt>
    <dgm:pt modelId="{BC83BACE-DD1C-411A-BFA1-825C0A74CF54}" type="pres">
      <dgm:prSet presAssocID="{8A1A8D09-95FB-438D-BD9F-073C8B5F688C}" presName="parTxOnlySpace" presStyleCnt="0"/>
      <dgm:spPr/>
    </dgm:pt>
    <dgm:pt modelId="{12A37E1C-6550-4210-ADC6-FB205E05A1FC}" type="pres">
      <dgm:prSet presAssocID="{A402334F-6029-4F38-AB3C-91F145AFF824}" presName="parTxOnly" presStyleLbl="node1" presStyleIdx="2" presStyleCnt="3">
        <dgm:presLayoutVars>
          <dgm:chMax val="0"/>
          <dgm:chPref val="0"/>
          <dgm:bulletEnabled val="1"/>
        </dgm:presLayoutVars>
      </dgm:prSet>
      <dgm:spPr/>
    </dgm:pt>
  </dgm:ptLst>
  <dgm:cxnLst>
    <dgm:cxn modelId="{DB0C1311-CA29-43E1-9BC4-F751E22F2EB0}" srcId="{A6BD2999-ADF7-4EF7-BEB1-3A0E4BAEDC71}" destId="{036ED004-BBC0-40B4-877F-3C36DA013A6B}" srcOrd="0" destOrd="0" parTransId="{2F7F33BD-4E84-46AC-A4A4-DFA58CCC205E}" sibTransId="{30DF7D08-26C2-4EE8-9533-CC028AB9830B}"/>
    <dgm:cxn modelId="{7C2C7432-5E54-434B-8493-EA90283E7656}" type="presOf" srcId="{A402334F-6029-4F38-AB3C-91F145AFF824}" destId="{12A37E1C-6550-4210-ADC6-FB205E05A1FC}" srcOrd="0" destOrd="0" presId="urn:microsoft.com/office/officeart/2005/8/layout/chevron1"/>
    <dgm:cxn modelId="{C3A2543D-0B73-49CA-A3AD-7EAEB0055A98}" srcId="{A6BD2999-ADF7-4EF7-BEB1-3A0E4BAEDC71}" destId="{6BA8C2C3-3BF0-4320-825D-E2456CF1044A}" srcOrd="1" destOrd="0" parTransId="{2E6F53B8-70C0-4842-9313-352E1F3CF9D7}" sibTransId="{8A1A8D09-95FB-438D-BD9F-073C8B5F688C}"/>
    <dgm:cxn modelId="{E1755043-8975-4ABD-BFF9-95B9FAFB7546}" type="presOf" srcId="{036ED004-BBC0-40B4-877F-3C36DA013A6B}" destId="{49404E8F-B5B1-4878-8709-71A3FE6D483D}" srcOrd="0" destOrd="0" presId="urn:microsoft.com/office/officeart/2005/8/layout/chevron1"/>
    <dgm:cxn modelId="{534EFE4A-B82A-48BD-B322-BD8FFB4AF7F9}" type="presOf" srcId="{A6BD2999-ADF7-4EF7-BEB1-3A0E4BAEDC71}" destId="{3A664419-EB10-4B35-958D-B41619CE0A5C}" srcOrd="0" destOrd="0" presId="urn:microsoft.com/office/officeart/2005/8/layout/chevron1"/>
    <dgm:cxn modelId="{115189DB-3A18-4822-897B-4F450A0761A0}" srcId="{A6BD2999-ADF7-4EF7-BEB1-3A0E4BAEDC71}" destId="{A402334F-6029-4F38-AB3C-91F145AFF824}" srcOrd="2" destOrd="0" parTransId="{78195E8D-A7DD-436B-89DF-5CD172BA28DE}" sibTransId="{AEBAB55D-2D9F-41F1-9D49-4A76013E6D76}"/>
    <dgm:cxn modelId="{C4A954ED-0E97-429A-BEFB-916D6A20EB06}" type="presOf" srcId="{6BA8C2C3-3BF0-4320-825D-E2456CF1044A}" destId="{FE9977C8-3D7A-4F01-A9D0-249DE5679FB7}" srcOrd="0" destOrd="0" presId="urn:microsoft.com/office/officeart/2005/8/layout/chevron1"/>
    <dgm:cxn modelId="{A1E83E83-6A2E-484A-A49D-21530A843C9E}" type="presParOf" srcId="{3A664419-EB10-4B35-958D-B41619CE0A5C}" destId="{49404E8F-B5B1-4878-8709-71A3FE6D483D}" srcOrd="0" destOrd="0" presId="urn:microsoft.com/office/officeart/2005/8/layout/chevron1"/>
    <dgm:cxn modelId="{17D1CC39-8A8E-4613-9611-960457C1A2CD}" type="presParOf" srcId="{3A664419-EB10-4B35-958D-B41619CE0A5C}" destId="{F367F994-A9B1-4982-A902-D411B484E9E4}" srcOrd="1" destOrd="0" presId="urn:microsoft.com/office/officeart/2005/8/layout/chevron1"/>
    <dgm:cxn modelId="{5F701ADC-80EC-4345-9591-526CB9C14E7B}" type="presParOf" srcId="{3A664419-EB10-4B35-958D-B41619CE0A5C}" destId="{FE9977C8-3D7A-4F01-A9D0-249DE5679FB7}" srcOrd="2" destOrd="0" presId="urn:microsoft.com/office/officeart/2005/8/layout/chevron1"/>
    <dgm:cxn modelId="{40B2BAA0-EE07-4716-A5E5-E4D8A5D63F74}" type="presParOf" srcId="{3A664419-EB10-4B35-958D-B41619CE0A5C}" destId="{BC83BACE-DD1C-411A-BFA1-825C0A74CF54}" srcOrd="3" destOrd="0" presId="urn:microsoft.com/office/officeart/2005/8/layout/chevron1"/>
    <dgm:cxn modelId="{2FA2DBDB-37B3-4BEB-BB80-F19651537A27}" type="presParOf" srcId="{3A664419-EB10-4B35-958D-B41619CE0A5C}" destId="{12A37E1C-6550-4210-ADC6-FB205E05A1FC}" srcOrd="4"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DE460-D941-432C-ADDD-2CC51E3F493D}">
      <dsp:nvSpPr>
        <dsp:cNvPr id="0" name=""/>
        <dsp:cNvSpPr/>
      </dsp:nvSpPr>
      <dsp:spPr>
        <a:xfrm>
          <a:off x="0" y="1646"/>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1" kern="1200" dirty="0">
              <a:latin typeface="+mj-lt"/>
            </a:rPr>
            <a:t>1. </a:t>
          </a:r>
          <a:r>
            <a:rPr lang="es-ES" sz="1600" b="1" kern="1200" dirty="0">
              <a:latin typeface="+mj-lt"/>
            </a:rPr>
            <a:t>Verificación del quórum.</a:t>
          </a:r>
          <a:endParaRPr lang="es-CO" sz="1600" b="1" kern="1200" dirty="0">
            <a:latin typeface="+mj-lt"/>
          </a:endParaRPr>
        </a:p>
      </dsp:txBody>
      <dsp:txXfrm>
        <a:off x="17620" y="19266"/>
        <a:ext cx="8537260" cy="325700"/>
      </dsp:txXfrm>
    </dsp:sp>
    <dsp:sp modelId="{7220C1C5-9D79-40A5-966C-9AE23504CE27}">
      <dsp:nvSpPr>
        <dsp:cNvPr id="0" name=""/>
        <dsp:cNvSpPr/>
      </dsp:nvSpPr>
      <dsp:spPr>
        <a:xfrm>
          <a:off x="0" y="372458"/>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b="1" kern="1200" dirty="0">
              <a:latin typeface="+mj-lt"/>
            </a:rPr>
            <a:t>2. Lectura y aprobación del orden del día</a:t>
          </a:r>
          <a:endParaRPr lang="es-CO" sz="1600" b="1" kern="1200" dirty="0">
            <a:latin typeface="+mj-lt"/>
          </a:endParaRPr>
        </a:p>
      </dsp:txBody>
      <dsp:txXfrm>
        <a:off x="17620" y="390078"/>
        <a:ext cx="8537260" cy="325700"/>
      </dsp:txXfrm>
    </dsp:sp>
    <dsp:sp modelId="{8A74D157-D7F5-4978-9E13-E701098A5A7C}">
      <dsp:nvSpPr>
        <dsp:cNvPr id="0" name=""/>
        <dsp:cNvSpPr/>
      </dsp:nvSpPr>
      <dsp:spPr>
        <a:xfrm>
          <a:off x="0" y="743271"/>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b="1" kern="1200" dirty="0">
              <a:latin typeface="+mj-lt"/>
            </a:rPr>
            <a:t>3. Aprobación del Acta correspondiente a la sesión ordinaria No. 583 del 13 de diciembre de 2017.</a:t>
          </a:r>
          <a:endParaRPr lang="es-CO" sz="1400" b="1" kern="1200" dirty="0">
            <a:latin typeface="+mj-lt"/>
          </a:endParaRPr>
        </a:p>
      </dsp:txBody>
      <dsp:txXfrm>
        <a:off x="17620" y="760891"/>
        <a:ext cx="8537260" cy="325700"/>
      </dsp:txXfrm>
    </dsp:sp>
    <dsp:sp modelId="{C053836B-2E37-4108-96BD-E379295C63AF}">
      <dsp:nvSpPr>
        <dsp:cNvPr id="0" name=""/>
        <dsp:cNvSpPr/>
      </dsp:nvSpPr>
      <dsp:spPr>
        <a:xfrm>
          <a:off x="0" y="1114083"/>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b="1" kern="1200" dirty="0">
              <a:latin typeface="+mj-lt"/>
            </a:rPr>
            <a:t>4. Seguimiento tareas – Monitoreo decisiones de la Junta Directiva.</a:t>
          </a:r>
        </a:p>
      </dsp:txBody>
      <dsp:txXfrm>
        <a:off x="17620" y="1131703"/>
        <a:ext cx="8537260" cy="325700"/>
      </dsp:txXfrm>
    </dsp:sp>
    <dsp:sp modelId="{120D82B0-08D1-4196-98A1-E223654897DB}">
      <dsp:nvSpPr>
        <dsp:cNvPr id="0" name=""/>
        <dsp:cNvSpPr/>
      </dsp:nvSpPr>
      <dsp:spPr>
        <a:xfrm>
          <a:off x="0" y="1484895"/>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b="1" kern="1200" dirty="0">
              <a:latin typeface="+mj-lt"/>
            </a:rPr>
            <a:t>5. </a:t>
          </a:r>
          <a:r>
            <a:rPr lang="es-ES" sz="1600" b="1" kern="1200" dirty="0">
              <a:latin typeface="+mj-lt"/>
            </a:rPr>
            <a:t>Informe mensual del Presidente de la Bolsa.</a:t>
          </a:r>
          <a:endParaRPr lang="es-CO" sz="1600" b="1" kern="1200" dirty="0">
            <a:latin typeface="+mj-lt"/>
          </a:endParaRPr>
        </a:p>
      </dsp:txBody>
      <dsp:txXfrm>
        <a:off x="17620" y="1502515"/>
        <a:ext cx="8537260" cy="325700"/>
      </dsp:txXfrm>
    </dsp:sp>
    <dsp:sp modelId="{E9048D26-2972-4718-8B31-D80159278D28}">
      <dsp:nvSpPr>
        <dsp:cNvPr id="0" name=""/>
        <dsp:cNvSpPr/>
      </dsp:nvSpPr>
      <dsp:spPr>
        <a:xfrm>
          <a:off x="0" y="1855708"/>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b="0" kern="1200" dirty="0">
              <a:latin typeface="+mj-lt"/>
            </a:rPr>
            <a:t>5.1 Resultados Financieros diciembre 2017.</a:t>
          </a:r>
        </a:p>
      </dsp:txBody>
      <dsp:txXfrm>
        <a:off x="17620" y="1873328"/>
        <a:ext cx="8537260" cy="325700"/>
      </dsp:txXfrm>
    </dsp:sp>
    <dsp:sp modelId="{13D18A21-4BC1-449D-ABB5-5C58496C7DD2}">
      <dsp:nvSpPr>
        <dsp:cNvPr id="0" name=""/>
        <dsp:cNvSpPr/>
      </dsp:nvSpPr>
      <dsp:spPr>
        <a:xfrm>
          <a:off x="0" y="2226520"/>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b="0" kern="1200" dirty="0">
              <a:latin typeface="+mj-lt"/>
            </a:rPr>
            <a:t>5.2. Cierre comercial 2017</a:t>
          </a:r>
        </a:p>
      </dsp:txBody>
      <dsp:txXfrm>
        <a:off x="17620" y="2244140"/>
        <a:ext cx="8537260" cy="325700"/>
      </dsp:txXfrm>
    </dsp:sp>
    <dsp:sp modelId="{0B8F81DB-CF9A-41E1-98CB-F1B194A8CDA2}">
      <dsp:nvSpPr>
        <dsp:cNvPr id="0" name=""/>
        <dsp:cNvSpPr/>
      </dsp:nvSpPr>
      <dsp:spPr>
        <a:xfrm>
          <a:off x="0" y="2597332"/>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b="1" kern="1200" dirty="0">
              <a:latin typeface="+mj-lt"/>
            </a:rPr>
            <a:t>6. Temas de Aprobación de la Junta Directiva.</a:t>
          </a:r>
        </a:p>
      </dsp:txBody>
      <dsp:txXfrm>
        <a:off x="17620" y="2614952"/>
        <a:ext cx="8537260" cy="325700"/>
      </dsp:txXfrm>
    </dsp:sp>
    <dsp:sp modelId="{02014FCD-3736-4E07-A312-3B8F23810661}">
      <dsp:nvSpPr>
        <dsp:cNvPr id="0" name=""/>
        <dsp:cNvSpPr/>
      </dsp:nvSpPr>
      <dsp:spPr>
        <a:xfrm>
          <a:off x="0" y="2968145"/>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6.1. Boletín Informativo Proceso de elección Jefe del Área de Seguimiento.</a:t>
          </a:r>
          <a:r>
            <a:rPr lang="es-CO" sz="1400" b="1" kern="1200" dirty="0">
              <a:latin typeface="+mj-lt"/>
            </a:rPr>
            <a:t>.</a:t>
          </a:r>
        </a:p>
      </dsp:txBody>
      <dsp:txXfrm>
        <a:off x="17620" y="2985765"/>
        <a:ext cx="8537260" cy="325700"/>
      </dsp:txXfrm>
    </dsp:sp>
    <dsp:sp modelId="{CC371ED6-F459-48BD-A31F-098F2E1DDB5B}">
      <dsp:nvSpPr>
        <dsp:cNvPr id="0" name=""/>
        <dsp:cNvSpPr/>
      </dsp:nvSpPr>
      <dsp:spPr>
        <a:xfrm>
          <a:off x="0" y="3338957"/>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6.2. Planeación anual de actividades para fines de supervisión y suministro de información de los organismos de autorregulación del mercado de valores.</a:t>
          </a:r>
          <a:endParaRPr lang="es-CO" sz="1400" b="1" kern="1200" dirty="0">
            <a:latin typeface="+mj-lt"/>
          </a:endParaRPr>
        </a:p>
      </dsp:txBody>
      <dsp:txXfrm>
        <a:off x="17620" y="3356577"/>
        <a:ext cx="8537260" cy="325700"/>
      </dsp:txXfrm>
    </dsp:sp>
    <dsp:sp modelId="{39BCF86C-8ED4-4489-85FA-D5F133C8F69C}">
      <dsp:nvSpPr>
        <dsp:cNvPr id="0" name=""/>
        <dsp:cNvSpPr/>
      </dsp:nvSpPr>
      <dsp:spPr>
        <a:xfrm>
          <a:off x="0" y="3709769"/>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b="1" kern="1200" dirty="0">
              <a:latin typeface="+mj-lt"/>
            </a:rPr>
            <a:t>7. </a:t>
          </a:r>
          <a:r>
            <a:rPr lang="es-CO" sz="1600" b="1" kern="1200" dirty="0"/>
            <a:t>Informe Comité de Riesgos</a:t>
          </a:r>
          <a:endParaRPr lang="es-CO" sz="1600" b="1" kern="1200" dirty="0">
            <a:latin typeface="+mj-lt"/>
          </a:endParaRPr>
        </a:p>
      </dsp:txBody>
      <dsp:txXfrm>
        <a:off x="17620" y="3727389"/>
        <a:ext cx="8537260" cy="325700"/>
      </dsp:txXfrm>
    </dsp:sp>
    <dsp:sp modelId="{4BCCC8DD-FC7E-41E3-B904-558AB0312517}">
      <dsp:nvSpPr>
        <dsp:cNvPr id="0" name=""/>
        <dsp:cNvSpPr/>
      </dsp:nvSpPr>
      <dsp:spPr>
        <a:xfrm>
          <a:off x="0" y="4080581"/>
          <a:ext cx="8572500" cy="36094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kern="1200" dirty="0"/>
            <a:t>7.1 Aprobación Modificación del Manual del Sistema de Administración de Riesgos.</a:t>
          </a:r>
          <a:endParaRPr lang="es-CO" sz="1400" b="1" kern="1200" dirty="0">
            <a:latin typeface="+mj-lt"/>
          </a:endParaRPr>
        </a:p>
      </dsp:txBody>
      <dsp:txXfrm>
        <a:off x="17620" y="4098201"/>
        <a:ext cx="8537260" cy="3257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45540-C59C-48C3-B68B-B32808425C4A}">
      <dsp:nvSpPr>
        <dsp:cNvPr id="0" name=""/>
        <dsp:cNvSpPr/>
      </dsp:nvSpPr>
      <dsp:spPr>
        <a:xfrm>
          <a:off x="699179" y="0"/>
          <a:ext cx="7615482" cy="3802435"/>
        </a:xfrm>
        <a:prstGeom prst="roundRect">
          <a:avLst>
            <a:gd name="adj" fmla="val 8500"/>
          </a:avLst>
        </a:prstGeom>
        <a:solidFill>
          <a:schemeClr val="bg1"/>
        </a:solidFill>
        <a:ln w="25400" cap="flat" cmpd="sng" algn="ctr">
          <a:solidFill>
            <a:srgbClr val="04499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2951112" numCol="1" spcCol="1270" anchor="t" anchorCtr="0">
          <a:noAutofit/>
        </a:bodyPr>
        <a:lstStyle/>
        <a:p>
          <a:pPr marL="0" lvl="0" indent="0" algn="ctr" defTabSz="1066800">
            <a:lnSpc>
              <a:spcPct val="90000"/>
            </a:lnSpc>
            <a:spcBef>
              <a:spcPct val="0"/>
            </a:spcBef>
            <a:spcAft>
              <a:spcPct val="35000"/>
            </a:spcAft>
            <a:buNone/>
          </a:pPr>
          <a:r>
            <a:rPr lang="es-MX" sz="2400" b="1" kern="1200" dirty="0">
              <a:solidFill>
                <a:srgbClr val="002060"/>
              </a:solidFill>
            </a:rPr>
            <a:t>Pasos a Seguir</a:t>
          </a:r>
          <a:endParaRPr lang="es-ES" sz="2400" b="1" kern="1200" dirty="0">
            <a:solidFill>
              <a:srgbClr val="002060"/>
            </a:solidFill>
          </a:endParaRPr>
        </a:p>
      </dsp:txBody>
      <dsp:txXfrm>
        <a:off x="793843" y="94664"/>
        <a:ext cx="7426154" cy="3613107"/>
      </dsp:txXfrm>
    </dsp:sp>
    <dsp:sp modelId="{6473290F-A546-40A3-814B-D696EF10F9CD}">
      <dsp:nvSpPr>
        <dsp:cNvPr id="0" name=""/>
        <dsp:cNvSpPr/>
      </dsp:nvSpPr>
      <dsp:spPr>
        <a:xfrm>
          <a:off x="2935880" y="633812"/>
          <a:ext cx="4729325" cy="3086778"/>
        </a:xfrm>
        <a:prstGeom prst="roundRect">
          <a:avLst>
            <a:gd name="adj" fmla="val 10500"/>
          </a:avLst>
        </a:prstGeom>
        <a:solidFill>
          <a:srgbClr val="0947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1690182" numCol="1" spcCol="1270" anchor="t" anchorCtr="0">
          <a:noAutofit/>
        </a:bodyPr>
        <a:lstStyle/>
        <a:p>
          <a:pPr marL="0" lvl="0" indent="0" algn="l" defTabSz="577850">
            <a:lnSpc>
              <a:spcPct val="90000"/>
            </a:lnSpc>
            <a:spcBef>
              <a:spcPct val="0"/>
            </a:spcBef>
            <a:spcAft>
              <a:spcPct val="35000"/>
            </a:spcAft>
            <a:buNone/>
          </a:pPr>
          <a:endParaRPr lang="es-ES" sz="1300" b="1" kern="1200" dirty="0"/>
        </a:p>
      </dsp:txBody>
      <dsp:txXfrm>
        <a:off x="3030809" y="728741"/>
        <a:ext cx="4539467" cy="2896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45540-C59C-48C3-B68B-B32808425C4A}">
      <dsp:nvSpPr>
        <dsp:cNvPr id="0" name=""/>
        <dsp:cNvSpPr/>
      </dsp:nvSpPr>
      <dsp:spPr>
        <a:xfrm>
          <a:off x="0" y="0"/>
          <a:ext cx="8124392" cy="4275700"/>
        </a:xfrm>
        <a:prstGeom prst="roundRect">
          <a:avLst>
            <a:gd name="adj" fmla="val 8500"/>
          </a:avLst>
        </a:prstGeom>
        <a:solidFill>
          <a:schemeClr val="bg1"/>
        </a:solidFill>
        <a:ln w="25400" cap="flat" cmpd="sng" algn="ctr">
          <a:solidFill>
            <a:srgbClr val="04499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3318418" numCol="1" spcCol="1270" anchor="t" anchorCtr="0">
          <a:noAutofit/>
        </a:bodyPr>
        <a:lstStyle/>
        <a:p>
          <a:pPr marL="0" lvl="0" indent="0" algn="ctr" defTabSz="1066800">
            <a:lnSpc>
              <a:spcPct val="90000"/>
            </a:lnSpc>
            <a:spcBef>
              <a:spcPct val="0"/>
            </a:spcBef>
            <a:spcAft>
              <a:spcPct val="35000"/>
            </a:spcAft>
            <a:buNone/>
          </a:pPr>
          <a:r>
            <a:rPr lang="es-MX" sz="2400" b="1" kern="1200" dirty="0">
              <a:solidFill>
                <a:srgbClr val="002060"/>
              </a:solidFill>
            </a:rPr>
            <a:t>Sistema de Gestión de Continuidad del Negocio</a:t>
          </a:r>
          <a:endParaRPr lang="es-ES" sz="2400" b="1" kern="1200" dirty="0">
            <a:solidFill>
              <a:srgbClr val="002060"/>
            </a:solidFill>
          </a:endParaRPr>
        </a:p>
      </dsp:txBody>
      <dsp:txXfrm>
        <a:off x="106446" y="106446"/>
        <a:ext cx="7911500" cy="4062808"/>
      </dsp:txXfrm>
    </dsp:sp>
    <dsp:sp modelId="{B1C98152-C455-4C5A-A590-D26F8762FF01}">
      <dsp:nvSpPr>
        <dsp:cNvPr id="0" name=""/>
        <dsp:cNvSpPr/>
      </dsp:nvSpPr>
      <dsp:spPr>
        <a:xfrm>
          <a:off x="113459" y="829761"/>
          <a:ext cx="1605814" cy="1117867"/>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s-CO" sz="1050" b="1" u="sng" kern="1200" dirty="0">
              <a:solidFill>
                <a:srgbClr val="005392"/>
              </a:solidFill>
              <a:latin typeface="+mn-lt"/>
            </a:rPr>
            <a:t>Objetivo</a:t>
          </a:r>
        </a:p>
        <a:p>
          <a:pPr marL="0" lvl="0" indent="0" algn="l" defTabSz="466725">
            <a:lnSpc>
              <a:spcPct val="90000"/>
            </a:lnSpc>
            <a:spcBef>
              <a:spcPct val="0"/>
            </a:spcBef>
            <a:spcAft>
              <a:spcPct val="35000"/>
            </a:spcAft>
            <a:buNone/>
          </a:pPr>
          <a:r>
            <a:rPr lang="es-CO" sz="1050" kern="1200" dirty="0">
              <a:solidFill>
                <a:srgbClr val="094784"/>
              </a:solidFill>
              <a:latin typeface="+mn-lt"/>
              <a:ea typeface="+mn-ea"/>
              <a:cs typeface="+mn-cs"/>
            </a:rPr>
            <a:t>Implementar el Sistema de Gestión de Continuidad del Negocio en la Bolsa Mercantil de Colombia.</a:t>
          </a:r>
          <a:endParaRPr lang="es-ES" sz="1050" kern="1200" dirty="0">
            <a:solidFill>
              <a:srgbClr val="094784"/>
            </a:solidFill>
            <a:latin typeface="+mn-lt"/>
            <a:ea typeface="+mn-ea"/>
            <a:cs typeface="+mn-cs"/>
          </a:endParaRPr>
        </a:p>
      </dsp:txBody>
      <dsp:txXfrm>
        <a:off x="147837" y="864139"/>
        <a:ext cx="1537058" cy="1049111"/>
      </dsp:txXfrm>
    </dsp:sp>
    <dsp:sp modelId="{23C4EA4F-6662-40CD-B055-0555E039F609}">
      <dsp:nvSpPr>
        <dsp:cNvPr id="0" name=""/>
        <dsp:cNvSpPr/>
      </dsp:nvSpPr>
      <dsp:spPr>
        <a:xfrm>
          <a:off x="113459" y="2076096"/>
          <a:ext cx="1605814" cy="1837613"/>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CO" sz="1100" b="1" u="sng" kern="1200" dirty="0">
              <a:solidFill>
                <a:srgbClr val="005392"/>
              </a:solidFill>
              <a:latin typeface="+mn-lt"/>
            </a:rPr>
            <a:t>Alcance   </a:t>
          </a:r>
          <a:r>
            <a:rPr lang="es-CO" sz="900" b="1" kern="1200" dirty="0">
              <a:solidFill>
                <a:srgbClr val="005392"/>
              </a:solidFill>
              <a:latin typeface="Calibri" pitchFamily="34" charset="0"/>
            </a:rPr>
            <a:t> </a:t>
          </a:r>
        </a:p>
        <a:p>
          <a:pPr marL="0" lvl="0" indent="0" algn="l" defTabSz="488950">
            <a:lnSpc>
              <a:spcPct val="90000"/>
            </a:lnSpc>
            <a:spcBef>
              <a:spcPct val="0"/>
            </a:spcBef>
            <a:spcAft>
              <a:spcPct val="35000"/>
            </a:spcAft>
            <a:buNone/>
          </a:pPr>
          <a:r>
            <a:rPr lang="es-CO" sz="1050" kern="1200" dirty="0">
              <a:solidFill>
                <a:srgbClr val="094784"/>
              </a:solidFill>
              <a:latin typeface="+mn-lt"/>
              <a:ea typeface="+mn-ea"/>
              <a:cs typeface="+mn-cs"/>
            </a:rPr>
            <a:t>Desplegar el Sistema de Gestión de Continuidad del Negocio, orientado  a la protección, preparación, respuesta y recuperación en caso de presentarse un evento adverso que afecte la continuidad del negocio.</a:t>
          </a:r>
          <a:endParaRPr lang="es-ES" sz="1050" kern="1200" dirty="0">
            <a:solidFill>
              <a:srgbClr val="094784"/>
            </a:solidFill>
            <a:latin typeface="+mn-lt"/>
            <a:ea typeface="+mn-ea"/>
            <a:cs typeface="+mn-cs"/>
          </a:endParaRPr>
        </a:p>
      </dsp:txBody>
      <dsp:txXfrm>
        <a:off x="162843" y="2125480"/>
        <a:ext cx="1507046" cy="1738845"/>
      </dsp:txXfrm>
    </dsp:sp>
    <dsp:sp modelId="{6473290F-A546-40A3-814B-D696EF10F9CD}">
      <dsp:nvSpPr>
        <dsp:cNvPr id="0" name=""/>
        <dsp:cNvSpPr/>
      </dsp:nvSpPr>
      <dsp:spPr>
        <a:xfrm>
          <a:off x="1887281" y="862049"/>
          <a:ext cx="5925734" cy="3141382"/>
        </a:xfrm>
        <a:prstGeom prst="roundRect">
          <a:avLst>
            <a:gd name="adj" fmla="val 10500"/>
          </a:avLst>
        </a:prstGeom>
        <a:solidFill>
          <a:srgbClr val="04499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1900549" numCol="1" spcCol="1270" anchor="t" anchorCtr="0">
          <a:noAutofit/>
        </a:bodyPr>
        <a:lstStyle/>
        <a:p>
          <a:pPr marL="0" lvl="0" indent="0" algn="l" defTabSz="577850">
            <a:lnSpc>
              <a:spcPct val="90000"/>
            </a:lnSpc>
            <a:spcBef>
              <a:spcPct val="0"/>
            </a:spcBef>
            <a:spcAft>
              <a:spcPct val="35000"/>
            </a:spcAft>
            <a:buNone/>
          </a:pPr>
          <a:r>
            <a:rPr lang="es-MX" sz="1300" b="1" kern="1200" dirty="0"/>
            <a:t>Marco Contextual</a:t>
          </a:r>
          <a:endParaRPr lang="es-ES" sz="1300" b="1" kern="1200" dirty="0"/>
        </a:p>
      </dsp:txBody>
      <dsp:txXfrm>
        <a:off x="1983889" y="958657"/>
        <a:ext cx="5732518" cy="2948166"/>
      </dsp:txXfrm>
    </dsp:sp>
    <dsp:sp modelId="{A900F28F-36A5-49AE-8D23-4295B3DA641E}">
      <dsp:nvSpPr>
        <dsp:cNvPr id="0" name=""/>
        <dsp:cNvSpPr/>
      </dsp:nvSpPr>
      <dsp:spPr>
        <a:xfrm>
          <a:off x="1992541" y="1246823"/>
          <a:ext cx="5475242" cy="723727"/>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s-CO" sz="900" b="1" u="sng" kern="1200" dirty="0">
              <a:solidFill>
                <a:srgbClr val="005392"/>
              </a:solidFill>
              <a:latin typeface="+mn-lt"/>
            </a:rPr>
            <a:t>Regulación   Externa</a:t>
          </a:r>
        </a:p>
        <a:p>
          <a:pPr marL="0" lvl="0" indent="0" algn="l" defTabSz="400050">
            <a:lnSpc>
              <a:spcPct val="90000"/>
            </a:lnSpc>
            <a:spcBef>
              <a:spcPct val="0"/>
            </a:spcBef>
            <a:spcAft>
              <a:spcPct val="35000"/>
            </a:spcAft>
            <a:buNone/>
          </a:pPr>
          <a:r>
            <a:rPr lang="es-CO" sz="900" kern="1200" dirty="0">
              <a:solidFill>
                <a:srgbClr val="005392"/>
              </a:solidFill>
              <a:latin typeface="+mn-lt"/>
            </a:rPr>
            <a:t>-  CR 038 del 2009 referente  a revisión y adecuación del Sistema de Control Interno (SCI).</a:t>
          </a:r>
          <a:endParaRPr lang="es-CO" sz="900" b="1" u="sng" kern="1200" dirty="0">
            <a:solidFill>
              <a:srgbClr val="005392"/>
            </a:solidFill>
            <a:latin typeface="+mn-lt"/>
          </a:endParaRPr>
        </a:p>
        <a:p>
          <a:pPr marL="0" lvl="0" indent="0" algn="l" defTabSz="400050">
            <a:lnSpc>
              <a:spcPct val="90000"/>
            </a:lnSpc>
            <a:spcBef>
              <a:spcPct val="0"/>
            </a:spcBef>
            <a:spcAft>
              <a:spcPct val="35000"/>
            </a:spcAft>
            <a:buNone/>
          </a:pPr>
          <a:r>
            <a:rPr lang="es-CO" sz="900" kern="1200" dirty="0">
              <a:solidFill>
                <a:srgbClr val="005392"/>
              </a:solidFill>
              <a:latin typeface="+mn-lt"/>
            </a:rPr>
            <a:t>-  CR 041 del 2007 reglas relativas a la administración del riesgo operativo.                                                                                      </a:t>
          </a:r>
        </a:p>
        <a:p>
          <a:pPr marL="0" lvl="0" indent="0" algn="l" defTabSz="400050">
            <a:lnSpc>
              <a:spcPct val="90000"/>
            </a:lnSpc>
            <a:spcBef>
              <a:spcPct val="0"/>
            </a:spcBef>
            <a:spcAft>
              <a:spcPct val="35000"/>
            </a:spcAft>
            <a:buNone/>
          </a:pPr>
          <a:r>
            <a:rPr lang="es-CO" sz="900" kern="1200" dirty="0">
              <a:solidFill>
                <a:srgbClr val="005392"/>
              </a:solidFill>
              <a:latin typeface="+mn-lt"/>
            </a:rPr>
            <a:t>-  CR 052 del 2007 , requerimientos mínimos de seguridad y calidad en el manejo de información. </a:t>
          </a:r>
          <a:endParaRPr lang="es-ES" sz="900" kern="1200" dirty="0">
            <a:latin typeface="+mn-lt"/>
          </a:endParaRPr>
        </a:p>
      </dsp:txBody>
      <dsp:txXfrm>
        <a:off x="2014798" y="1269080"/>
        <a:ext cx="5430728" cy="679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43AF0-2433-4E18-9C65-868C57D72EDD}">
      <dsp:nvSpPr>
        <dsp:cNvPr id="0" name=""/>
        <dsp:cNvSpPr/>
      </dsp:nvSpPr>
      <dsp:spPr>
        <a:xfrm>
          <a:off x="0" y="578"/>
          <a:ext cx="8572500" cy="48254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7.2 Aprobación Informe Semestral Gestión del Sistema de Administración de Riesgos Operativos - SARO.</a:t>
          </a:r>
          <a:endParaRPr lang="es-CO" sz="1500" b="1" kern="1200" dirty="0">
            <a:latin typeface="+mj-lt"/>
          </a:endParaRPr>
        </a:p>
      </dsp:txBody>
      <dsp:txXfrm>
        <a:off x="23556" y="24134"/>
        <a:ext cx="8525388" cy="435432"/>
      </dsp:txXfrm>
    </dsp:sp>
    <dsp:sp modelId="{79E62908-3818-443D-B4D9-59E6FD30CF51}">
      <dsp:nvSpPr>
        <dsp:cNvPr id="0" name=""/>
        <dsp:cNvSpPr/>
      </dsp:nvSpPr>
      <dsp:spPr>
        <a:xfrm>
          <a:off x="0" y="495512"/>
          <a:ext cx="8572500" cy="48254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dirty="0"/>
            <a:t>7.3 </a:t>
          </a:r>
          <a:r>
            <a:rPr lang="es-CO" sz="1500" kern="1200" dirty="0"/>
            <a:t>Aprobación Informe Semestral Gestión del Sistema de Administración de Riesgos de LA/FT - SARLAFT.</a:t>
          </a:r>
          <a:endParaRPr lang="es-CO" sz="1500" b="1" kern="1200" dirty="0">
            <a:latin typeface="+mj-lt"/>
          </a:endParaRPr>
        </a:p>
      </dsp:txBody>
      <dsp:txXfrm>
        <a:off x="23556" y="519068"/>
        <a:ext cx="8525388" cy="435432"/>
      </dsp:txXfrm>
    </dsp:sp>
    <dsp:sp modelId="{C66DE460-D941-432C-ADDD-2CC51E3F493D}">
      <dsp:nvSpPr>
        <dsp:cNvPr id="0" name=""/>
        <dsp:cNvSpPr/>
      </dsp:nvSpPr>
      <dsp:spPr>
        <a:xfrm>
          <a:off x="0" y="990445"/>
          <a:ext cx="8572500" cy="48254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7.4 Declaración Apetito de Riesgo. </a:t>
          </a:r>
          <a:endParaRPr lang="es-CO" sz="1500" b="1" kern="1200" dirty="0">
            <a:latin typeface="+mj-lt"/>
          </a:endParaRPr>
        </a:p>
      </dsp:txBody>
      <dsp:txXfrm>
        <a:off x="23556" y="1014001"/>
        <a:ext cx="8525388" cy="435432"/>
      </dsp:txXfrm>
    </dsp:sp>
    <dsp:sp modelId="{7220C1C5-9D79-40A5-966C-9AE23504CE27}">
      <dsp:nvSpPr>
        <dsp:cNvPr id="0" name=""/>
        <dsp:cNvSpPr/>
      </dsp:nvSpPr>
      <dsp:spPr>
        <a:xfrm>
          <a:off x="0" y="1485378"/>
          <a:ext cx="8572500" cy="48254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7.5 Cronograma de monitoreo para los riesgos de calificación inherente alto.</a:t>
          </a:r>
          <a:endParaRPr lang="es-CO" sz="1500" b="1" kern="1200" dirty="0">
            <a:latin typeface="+mj-lt"/>
          </a:endParaRPr>
        </a:p>
      </dsp:txBody>
      <dsp:txXfrm>
        <a:off x="23556" y="1508934"/>
        <a:ext cx="8525388" cy="435432"/>
      </dsp:txXfrm>
    </dsp:sp>
    <dsp:sp modelId="{8A74D157-D7F5-4978-9E13-E701098A5A7C}">
      <dsp:nvSpPr>
        <dsp:cNvPr id="0" name=""/>
        <dsp:cNvSpPr/>
      </dsp:nvSpPr>
      <dsp:spPr>
        <a:xfrm>
          <a:off x="0" y="1980312"/>
          <a:ext cx="8572500" cy="48254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O" sz="1500" kern="1200" dirty="0"/>
            <a:t>7.6 Seguimiento Plan de Trabajo Superintendencia Financiera de Colombia.</a:t>
          </a:r>
          <a:endParaRPr lang="es-CO" sz="1500" b="1" kern="1200" dirty="0">
            <a:latin typeface="+mj-lt"/>
          </a:endParaRPr>
        </a:p>
      </dsp:txBody>
      <dsp:txXfrm>
        <a:off x="23556" y="2003868"/>
        <a:ext cx="8525388" cy="435432"/>
      </dsp:txXfrm>
    </dsp:sp>
    <dsp:sp modelId="{C053836B-2E37-4108-96BD-E379295C63AF}">
      <dsp:nvSpPr>
        <dsp:cNvPr id="0" name=""/>
        <dsp:cNvSpPr/>
      </dsp:nvSpPr>
      <dsp:spPr>
        <a:xfrm>
          <a:off x="0" y="2475245"/>
          <a:ext cx="8572500" cy="48254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b="1" kern="1200" dirty="0"/>
            <a:t>8. Informe Comité de Regulación.</a:t>
          </a:r>
          <a:endParaRPr lang="es-ES" sz="1600" b="1" kern="1200" dirty="0">
            <a:latin typeface="+mj-lt"/>
          </a:endParaRPr>
        </a:p>
      </dsp:txBody>
      <dsp:txXfrm>
        <a:off x="23556" y="2498801"/>
        <a:ext cx="8525388" cy="435432"/>
      </dsp:txXfrm>
    </dsp:sp>
    <dsp:sp modelId="{120D82B0-08D1-4196-98A1-E223654897DB}">
      <dsp:nvSpPr>
        <dsp:cNvPr id="0" name=""/>
        <dsp:cNvSpPr/>
      </dsp:nvSpPr>
      <dsp:spPr>
        <a:xfrm>
          <a:off x="0" y="2970179"/>
          <a:ext cx="8572500" cy="48254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b="1" kern="1200" dirty="0">
              <a:latin typeface="+mj-lt"/>
            </a:rPr>
            <a:t>9. </a:t>
          </a:r>
          <a:r>
            <a:rPr lang="es-CO" sz="1600" b="1" kern="1200" dirty="0"/>
            <a:t>Informe Comité de Comunicación y Negocios</a:t>
          </a:r>
          <a:endParaRPr lang="es-CO" sz="1600" b="1" kern="1200" dirty="0">
            <a:latin typeface="+mj-lt"/>
          </a:endParaRPr>
        </a:p>
      </dsp:txBody>
      <dsp:txXfrm>
        <a:off x="23556" y="2993735"/>
        <a:ext cx="8525388" cy="435432"/>
      </dsp:txXfrm>
    </dsp:sp>
    <dsp:sp modelId="{0B8F81DB-CF9A-41E1-98CB-F1B194A8CDA2}">
      <dsp:nvSpPr>
        <dsp:cNvPr id="0" name=""/>
        <dsp:cNvSpPr/>
      </dsp:nvSpPr>
      <dsp:spPr>
        <a:xfrm>
          <a:off x="0" y="3465112"/>
          <a:ext cx="8572500" cy="48254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b="1" kern="1200" dirty="0">
              <a:latin typeface="+mj-lt"/>
            </a:rPr>
            <a:t>10. </a:t>
          </a:r>
          <a:r>
            <a:rPr lang="es-CO" sz="1600" b="1" kern="1200" dirty="0"/>
            <a:t>Informe IV Trimestre 2017 del Área de Seguimiento.</a:t>
          </a:r>
          <a:endParaRPr lang="es-CO" sz="1600" b="1" kern="1200" dirty="0">
            <a:latin typeface="+mj-lt"/>
          </a:endParaRPr>
        </a:p>
      </dsp:txBody>
      <dsp:txXfrm>
        <a:off x="23556" y="3488668"/>
        <a:ext cx="8525388" cy="435432"/>
      </dsp:txXfrm>
    </dsp:sp>
    <dsp:sp modelId="{CC371ED6-F459-48BD-A31F-098F2E1DDB5B}">
      <dsp:nvSpPr>
        <dsp:cNvPr id="0" name=""/>
        <dsp:cNvSpPr/>
      </dsp:nvSpPr>
      <dsp:spPr>
        <a:xfrm>
          <a:off x="0" y="3960045"/>
          <a:ext cx="8572500" cy="482544"/>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b="1" kern="1200" dirty="0">
              <a:latin typeface="+mj-lt"/>
            </a:rPr>
            <a:t>11. </a:t>
          </a:r>
          <a:r>
            <a:rPr lang="es-CO" sz="1600" b="1" kern="1200" dirty="0"/>
            <a:t>Proposiciones y varios.</a:t>
          </a:r>
          <a:endParaRPr lang="es-CO" sz="1600" b="1" kern="1200" dirty="0">
            <a:latin typeface="+mj-lt"/>
          </a:endParaRPr>
        </a:p>
      </dsp:txBody>
      <dsp:txXfrm>
        <a:off x="23556" y="3983601"/>
        <a:ext cx="8525388" cy="435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F95AA-0EAA-4518-9140-C5B467EB3B7F}">
      <dsp:nvSpPr>
        <dsp:cNvPr id="0" name=""/>
        <dsp:cNvSpPr/>
      </dsp:nvSpPr>
      <dsp:spPr>
        <a:xfrm>
          <a:off x="0" y="589833"/>
          <a:ext cx="8353425" cy="146463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CO" sz="1600" b="1" kern="1200" dirty="0"/>
            <a:t>Tarea sesión Junta Directiva octubre 2017.</a:t>
          </a:r>
        </a:p>
        <a:p>
          <a:pPr marL="0" lvl="0" indent="0" algn="just" defTabSz="711200">
            <a:lnSpc>
              <a:spcPct val="90000"/>
            </a:lnSpc>
            <a:spcBef>
              <a:spcPct val="0"/>
            </a:spcBef>
            <a:spcAft>
              <a:spcPct val="35000"/>
            </a:spcAft>
            <a:buNone/>
          </a:pPr>
          <a:r>
            <a:rPr lang="es-CO" sz="1600" b="0" kern="1200" dirty="0"/>
            <a:t>Plan de trabajo detallado o cronograma de la implementación de los mecanismos electrónicos que permitirán la trazabilidad de las transacciones que se sujetan a la exención de retención en la fuente, disponibilidad de consulta a la autoridad tributaria, en cumplimiento del Art. 617 del E. Tributario.  Tener en consideración el calendario tributario 2018. </a:t>
          </a:r>
          <a:endParaRPr lang="es-CO" sz="1600" b="0" kern="1200" dirty="0">
            <a:solidFill>
              <a:schemeClr val="bg1"/>
            </a:solidFill>
          </a:endParaRPr>
        </a:p>
      </dsp:txBody>
      <dsp:txXfrm>
        <a:off x="71497" y="661330"/>
        <a:ext cx="8210431" cy="1321636"/>
      </dsp:txXfrm>
    </dsp:sp>
    <dsp:sp modelId="{614CEFE6-D138-4D23-99B5-3D6CB85A09BA}">
      <dsp:nvSpPr>
        <dsp:cNvPr id="0" name=""/>
        <dsp:cNvSpPr/>
      </dsp:nvSpPr>
      <dsp:spPr>
        <a:xfrm>
          <a:off x="0" y="2253695"/>
          <a:ext cx="8353425" cy="146463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CO" sz="1600" b="1" kern="1200" dirty="0"/>
            <a:t>Tarea sesión Junta Directiva septiembre 2017.</a:t>
          </a:r>
        </a:p>
        <a:p>
          <a:pPr marL="0" lvl="0" indent="0" algn="just" defTabSz="711200">
            <a:lnSpc>
              <a:spcPct val="90000"/>
            </a:lnSpc>
            <a:spcBef>
              <a:spcPct val="0"/>
            </a:spcBef>
            <a:spcAft>
              <a:spcPct val="35000"/>
            </a:spcAft>
            <a:buNone/>
          </a:pPr>
          <a:r>
            <a:rPr lang="es-CO" sz="1600" kern="1200" dirty="0"/>
            <a:t>Realizar los ajustes en los documentos corporativos de cara al acogimiento de la figura de Funcionario Responsable, la cual se encuentra en trámite en la Dirección Jurídica, como área responsable designada por la Presidencia.  </a:t>
          </a:r>
        </a:p>
        <a:p>
          <a:pPr marL="0" lvl="0" indent="0" algn="just" defTabSz="711200">
            <a:lnSpc>
              <a:spcPct val="90000"/>
            </a:lnSpc>
            <a:spcBef>
              <a:spcPct val="0"/>
            </a:spcBef>
            <a:spcAft>
              <a:spcPct val="35000"/>
            </a:spcAft>
            <a:buNone/>
          </a:pPr>
          <a:r>
            <a:rPr lang="es-CO" sz="1600" kern="1200" dirty="0">
              <a:solidFill>
                <a:schemeClr val="tx1"/>
              </a:solidFill>
            </a:rPr>
            <a:t>Esta actividad se presentará en el punto 7 del Orden del día.</a:t>
          </a:r>
          <a:endParaRPr lang="es-CO" sz="1400" b="1" kern="1200" dirty="0">
            <a:solidFill>
              <a:schemeClr val="bg1"/>
            </a:solidFill>
          </a:endParaRPr>
        </a:p>
      </dsp:txBody>
      <dsp:txXfrm>
        <a:off x="71497" y="2325192"/>
        <a:ext cx="8210431" cy="13216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22974-B038-4F85-AFCE-14E6902E518A}">
      <dsp:nvSpPr>
        <dsp:cNvPr id="0" name=""/>
        <dsp:cNvSpPr/>
      </dsp:nvSpPr>
      <dsp:spPr>
        <a:xfrm>
          <a:off x="-3807603" y="-636180"/>
          <a:ext cx="4939688" cy="4939688"/>
        </a:xfrm>
        <a:prstGeom prst="blockArc">
          <a:avLst>
            <a:gd name="adj1" fmla="val 18900000"/>
            <a:gd name="adj2" fmla="val 2700000"/>
            <a:gd name="adj3" fmla="val 437"/>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BF39F43-E816-4D10-80A6-3A87657506D0}">
      <dsp:nvSpPr>
        <dsp:cNvPr id="0" name=""/>
        <dsp:cNvSpPr/>
      </dsp:nvSpPr>
      <dsp:spPr>
        <a:xfrm>
          <a:off x="1101771" y="952246"/>
          <a:ext cx="6857372" cy="1762834"/>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55471" tIns="76200" rIns="76200" bIns="76200" numCol="1" spcCol="1270" anchor="t" anchorCtr="0">
          <a:noAutofit/>
        </a:bodyPr>
        <a:lstStyle/>
        <a:p>
          <a:pPr marL="0" lvl="0" indent="0" algn="l" defTabSz="1333500">
            <a:lnSpc>
              <a:spcPct val="90000"/>
            </a:lnSpc>
            <a:spcBef>
              <a:spcPct val="0"/>
            </a:spcBef>
            <a:spcAft>
              <a:spcPct val="35000"/>
            </a:spcAft>
            <a:buNone/>
          </a:pPr>
          <a:r>
            <a:rPr lang="es-CO" sz="3000" kern="1200" dirty="0"/>
            <a:t>Resultados Financieros a Diciembre de 2017</a:t>
          </a:r>
        </a:p>
        <a:p>
          <a:pPr marL="228600" lvl="1" indent="-228600" algn="l" defTabSz="1022350">
            <a:lnSpc>
              <a:spcPct val="90000"/>
            </a:lnSpc>
            <a:spcBef>
              <a:spcPct val="0"/>
            </a:spcBef>
            <a:spcAft>
              <a:spcPct val="15000"/>
            </a:spcAft>
            <a:buChar char="•"/>
          </a:pPr>
          <a:r>
            <a:rPr lang="es-CO" sz="2300" kern="1200" dirty="0"/>
            <a:t>Situación Financiera</a:t>
          </a:r>
        </a:p>
        <a:p>
          <a:pPr marL="228600" lvl="1" indent="-228600" algn="l" defTabSz="1022350">
            <a:lnSpc>
              <a:spcPct val="90000"/>
            </a:lnSpc>
            <a:spcBef>
              <a:spcPct val="0"/>
            </a:spcBef>
            <a:spcAft>
              <a:spcPct val="15000"/>
            </a:spcAft>
            <a:buChar char="•"/>
          </a:pPr>
          <a:r>
            <a:rPr lang="es-CO" sz="2300" kern="1200" dirty="0"/>
            <a:t>Estado de Resultados</a:t>
          </a:r>
        </a:p>
      </dsp:txBody>
      <dsp:txXfrm>
        <a:off x="1101771" y="952246"/>
        <a:ext cx="6857372" cy="1762834"/>
      </dsp:txXfrm>
    </dsp:sp>
    <dsp:sp modelId="{61E1B4D0-67A2-4B2B-ACA7-74638F579EEC}">
      <dsp:nvSpPr>
        <dsp:cNvPr id="0" name=""/>
        <dsp:cNvSpPr/>
      </dsp:nvSpPr>
      <dsp:spPr>
        <a:xfrm>
          <a:off x="0" y="731892"/>
          <a:ext cx="2203543" cy="220354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B2463-7500-4C82-97EE-63232077B5BC}">
      <dsp:nvSpPr>
        <dsp:cNvPr id="0" name=""/>
        <dsp:cNvSpPr/>
      </dsp:nvSpPr>
      <dsp:spPr>
        <a:xfrm>
          <a:off x="0" y="1357"/>
          <a:ext cx="8520546" cy="549765"/>
        </a:xfrm>
        <a:prstGeom prst="roundRect">
          <a:avLst/>
        </a:prstGeom>
        <a:solidFill>
          <a:srgbClr val="0947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Aprobación Modificación Manual SAR – Numeral 4.5.2</a:t>
          </a:r>
        </a:p>
      </dsp:txBody>
      <dsp:txXfrm>
        <a:off x="26837" y="28194"/>
        <a:ext cx="8466872" cy="496091"/>
      </dsp:txXfrm>
    </dsp:sp>
    <dsp:sp modelId="{A1D3F77D-6267-4342-B1B6-C3211D79AEA4}">
      <dsp:nvSpPr>
        <dsp:cNvPr id="0" name=""/>
        <dsp:cNvSpPr/>
      </dsp:nvSpPr>
      <dsp:spPr>
        <a:xfrm>
          <a:off x="0" y="564342"/>
          <a:ext cx="8520546" cy="549765"/>
        </a:xfrm>
        <a:prstGeom prst="roundRect">
          <a:avLst/>
        </a:prstGeom>
        <a:solidFill>
          <a:srgbClr val="0947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Aprobación Informe Semestral Gestión del Sistema de Administración de Riesgo Operativo – SARO</a:t>
          </a:r>
          <a:r>
            <a:rPr lang="es-ES" sz="1600" kern="1200" dirty="0"/>
            <a:t> </a:t>
          </a:r>
          <a:endParaRPr lang="es-CO" sz="1600" kern="1200" dirty="0"/>
        </a:p>
      </dsp:txBody>
      <dsp:txXfrm>
        <a:off x="26837" y="591179"/>
        <a:ext cx="8466872" cy="496091"/>
      </dsp:txXfrm>
    </dsp:sp>
    <dsp:sp modelId="{D8B7DE6B-AB5A-4559-B4B1-A14B7022AF5A}">
      <dsp:nvSpPr>
        <dsp:cNvPr id="0" name=""/>
        <dsp:cNvSpPr/>
      </dsp:nvSpPr>
      <dsp:spPr>
        <a:xfrm>
          <a:off x="0" y="1127326"/>
          <a:ext cx="8520546" cy="549765"/>
        </a:xfrm>
        <a:prstGeom prst="roundRect">
          <a:avLst/>
        </a:prstGeom>
        <a:solidFill>
          <a:srgbClr val="0947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Aprobación Informe Semestral Gestión del Sistema de Administración de Riesgos LA/FT -  SARLAFT</a:t>
          </a:r>
        </a:p>
      </dsp:txBody>
      <dsp:txXfrm>
        <a:off x="26837" y="1154163"/>
        <a:ext cx="8466872" cy="496091"/>
      </dsp:txXfrm>
    </dsp:sp>
    <dsp:sp modelId="{710A6E3D-9583-4B26-AD76-D2BDB44C9C39}">
      <dsp:nvSpPr>
        <dsp:cNvPr id="0" name=""/>
        <dsp:cNvSpPr/>
      </dsp:nvSpPr>
      <dsp:spPr>
        <a:xfrm>
          <a:off x="0" y="1690311"/>
          <a:ext cx="8520546" cy="549765"/>
        </a:xfrm>
        <a:prstGeom prst="roundRect">
          <a:avLst/>
        </a:prstGeom>
        <a:solidFill>
          <a:srgbClr val="0947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Declaración Apetito al Riesgo </a:t>
          </a:r>
          <a:endParaRPr lang="es-CO" sz="1600" kern="1200" dirty="0"/>
        </a:p>
      </dsp:txBody>
      <dsp:txXfrm>
        <a:off x="26837" y="1717148"/>
        <a:ext cx="8466872" cy="496091"/>
      </dsp:txXfrm>
    </dsp:sp>
    <dsp:sp modelId="{F0501D1E-00AA-40C1-9653-AF2B4563D167}">
      <dsp:nvSpPr>
        <dsp:cNvPr id="0" name=""/>
        <dsp:cNvSpPr/>
      </dsp:nvSpPr>
      <dsp:spPr>
        <a:xfrm>
          <a:off x="0" y="2253295"/>
          <a:ext cx="8520546" cy="549765"/>
        </a:xfrm>
        <a:prstGeom prst="roundRect">
          <a:avLst/>
        </a:prstGeom>
        <a:solidFill>
          <a:srgbClr val="0947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Cronograma de Monitoreo para los riesgos con calificación inherente alto</a:t>
          </a:r>
          <a:endParaRPr lang="es-CO" sz="1600" kern="1200" dirty="0"/>
        </a:p>
      </dsp:txBody>
      <dsp:txXfrm>
        <a:off x="26837" y="2280132"/>
        <a:ext cx="8466872" cy="496091"/>
      </dsp:txXfrm>
    </dsp:sp>
    <dsp:sp modelId="{503A65D0-328F-4AF1-9E4A-26A721008393}">
      <dsp:nvSpPr>
        <dsp:cNvPr id="0" name=""/>
        <dsp:cNvSpPr/>
      </dsp:nvSpPr>
      <dsp:spPr>
        <a:xfrm>
          <a:off x="0" y="2816280"/>
          <a:ext cx="8520546" cy="549765"/>
        </a:xfrm>
        <a:prstGeom prst="roundRect">
          <a:avLst/>
        </a:prstGeom>
        <a:solidFill>
          <a:srgbClr val="0947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CO" sz="1600" kern="1200" dirty="0"/>
            <a:t>Seguimiento Plan de Trabajo Superintendencia Financiera de Colombia </a:t>
          </a:r>
        </a:p>
      </dsp:txBody>
      <dsp:txXfrm>
        <a:off x="26837" y="2843117"/>
        <a:ext cx="8466872" cy="4960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8483A-68B9-4CE6-B315-F4AEE81E145C}">
      <dsp:nvSpPr>
        <dsp:cNvPr id="0" name=""/>
        <dsp:cNvSpPr/>
      </dsp:nvSpPr>
      <dsp:spPr>
        <a:xfrm>
          <a:off x="2988" y="0"/>
          <a:ext cx="3055721" cy="346627"/>
        </a:xfrm>
        <a:prstGeom prst="rect">
          <a:avLst/>
        </a:prstGeom>
        <a:solidFill>
          <a:schemeClr val="lt1">
            <a:hueOff val="0"/>
            <a:satOff val="0"/>
            <a:lumOff val="0"/>
            <a:alphaOff val="0"/>
          </a:schemeClr>
        </a:solidFill>
        <a:ln w="9525" cap="flat" cmpd="sng" algn="ctr">
          <a:solidFill>
            <a:schemeClr val="accent1">
              <a:shade val="8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s-CO" sz="1500" b="1" kern="1200" dirty="0">
              <a:solidFill>
                <a:srgbClr val="002060"/>
              </a:solidFill>
            </a:rPr>
            <a:t>OBSERVACIONES RELEVANTES</a:t>
          </a:r>
        </a:p>
      </dsp:txBody>
      <dsp:txXfrm>
        <a:off x="2988" y="0"/>
        <a:ext cx="3055721" cy="346627"/>
      </dsp:txXfrm>
    </dsp:sp>
    <dsp:sp modelId="{B9215D0C-A6AE-428A-B6C1-208E40320125}">
      <dsp:nvSpPr>
        <dsp:cNvPr id="0" name=""/>
        <dsp:cNvSpPr/>
      </dsp:nvSpPr>
      <dsp:spPr>
        <a:xfrm>
          <a:off x="2988" y="346627"/>
          <a:ext cx="3055721" cy="253447"/>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s-CO" sz="1500" b="1" kern="1200" dirty="0">
            <a:solidFill>
              <a:srgbClr val="002060"/>
            </a:solidFill>
          </a:endParaRPr>
        </a:p>
        <a:p>
          <a:pPr marL="114300" lvl="1" indent="-114300" algn="l" defTabSz="666750">
            <a:lnSpc>
              <a:spcPct val="90000"/>
            </a:lnSpc>
            <a:spcBef>
              <a:spcPct val="0"/>
            </a:spcBef>
            <a:spcAft>
              <a:spcPct val="15000"/>
            </a:spcAft>
            <a:buChar char="•"/>
          </a:pPr>
          <a:r>
            <a:rPr lang="es-CO" sz="1500" kern="1200" dirty="0">
              <a:solidFill>
                <a:srgbClr val="002060"/>
              </a:solidFill>
            </a:rPr>
            <a:t>Actividades sin identificación de riesgos.</a:t>
          </a:r>
          <a:endParaRPr lang="es-CO" sz="1500" b="1" kern="1200" dirty="0">
            <a:solidFill>
              <a:srgbClr val="002060"/>
            </a:solidFill>
          </a:endParaRPr>
        </a:p>
        <a:p>
          <a:pPr marL="114300" lvl="1" indent="-114300" algn="just" defTabSz="666750">
            <a:lnSpc>
              <a:spcPct val="90000"/>
            </a:lnSpc>
            <a:spcBef>
              <a:spcPct val="0"/>
            </a:spcBef>
            <a:spcAft>
              <a:spcPct val="15000"/>
            </a:spcAft>
            <a:buChar char="•"/>
          </a:pPr>
          <a:r>
            <a:rPr lang="es-CO" sz="1500" kern="1200" dirty="0">
              <a:solidFill>
                <a:srgbClr val="002060"/>
              </a:solidFill>
            </a:rPr>
            <a:t>Estructura de los riesgos sin el cumplimiento de los lineamientos. </a:t>
          </a:r>
        </a:p>
        <a:p>
          <a:pPr marL="114300" lvl="1" indent="-114300" algn="just" defTabSz="666750">
            <a:lnSpc>
              <a:spcPct val="90000"/>
            </a:lnSpc>
            <a:spcBef>
              <a:spcPct val="0"/>
            </a:spcBef>
            <a:spcAft>
              <a:spcPct val="15000"/>
            </a:spcAft>
            <a:buChar char="•"/>
          </a:pPr>
          <a:r>
            <a:rPr lang="es-CO" sz="1500" kern="1200" dirty="0">
              <a:solidFill>
                <a:srgbClr val="002060"/>
              </a:solidFill>
            </a:rPr>
            <a:t>Separación de actividades de control con su calificación independiente.</a:t>
          </a:r>
        </a:p>
        <a:p>
          <a:pPr marL="114300" lvl="1" indent="-114300" algn="just" defTabSz="666750">
            <a:lnSpc>
              <a:spcPct val="90000"/>
            </a:lnSpc>
            <a:spcBef>
              <a:spcPct val="0"/>
            </a:spcBef>
            <a:spcAft>
              <a:spcPct val="15000"/>
            </a:spcAft>
            <a:buChar char="•"/>
          </a:pPr>
          <a:r>
            <a:rPr lang="es-CO" sz="1500" kern="1200" dirty="0">
              <a:solidFill>
                <a:srgbClr val="002060"/>
              </a:solidFill>
            </a:rPr>
            <a:t>Asociados del riesgo al documento de calidad (Código) </a:t>
          </a:r>
        </a:p>
      </dsp:txBody>
      <dsp:txXfrm>
        <a:off x="2988" y="346627"/>
        <a:ext cx="3055721" cy="2534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BA9FE-A5F4-49FC-90F5-BBE3E7DBA080}">
      <dsp:nvSpPr>
        <dsp:cNvPr id="0" name=""/>
        <dsp:cNvSpPr/>
      </dsp:nvSpPr>
      <dsp:spPr>
        <a:xfrm>
          <a:off x="0" y="430854"/>
          <a:ext cx="7800473" cy="771750"/>
        </a:xfrm>
        <a:prstGeom prst="rect">
          <a:avLst/>
        </a:prstGeom>
        <a:solidFill>
          <a:schemeClr val="lt1">
            <a:alpha val="90000"/>
            <a:hueOff val="0"/>
            <a:satOff val="0"/>
            <a:lumOff val="0"/>
            <a:alphaOff val="0"/>
          </a:schemeClr>
        </a:solidFill>
        <a:ln w="25400" cap="flat" cmpd="sng" algn="ctr">
          <a:solidFill>
            <a:srgbClr val="044990"/>
          </a:solidFill>
          <a:prstDash val="solid"/>
        </a:ln>
        <a:effectLst/>
      </dsp:spPr>
      <dsp:style>
        <a:lnRef idx="2">
          <a:scrgbClr r="0" g="0" b="0"/>
        </a:lnRef>
        <a:fillRef idx="1">
          <a:scrgbClr r="0" g="0" b="0"/>
        </a:fillRef>
        <a:effectRef idx="0">
          <a:scrgbClr r="0" g="0" b="0"/>
        </a:effectRef>
        <a:fontRef idx="minor"/>
      </dsp:style>
      <dsp:txBody>
        <a:bodyPr spcFirstLastPara="0" vert="horz" wrap="square" lIns="605403" tIns="291592" rIns="605403" bIns="99568" numCol="1" spcCol="1270" anchor="t" anchorCtr="0">
          <a:noAutofit/>
        </a:bodyPr>
        <a:lstStyle/>
        <a:p>
          <a:pPr marL="114300" lvl="1" indent="-114300" algn="just" defTabSz="622300">
            <a:lnSpc>
              <a:spcPct val="90000"/>
            </a:lnSpc>
            <a:spcBef>
              <a:spcPct val="0"/>
            </a:spcBef>
            <a:spcAft>
              <a:spcPct val="15000"/>
            </a:spcAft>
            <a:buChar char="•"/>
          </a:pPr>
          <a:r>
            <a:rPr lang="es-ES_tradnl" sz="1400" kern="1200" dirty="0">
              <a:solidFill>
                <a:srgbClr val="002060"/>
              </a:solidFill>
            </a:rPr>
            <a:t>La Junta Directiva de la entidad es el máximo responsable de fijar el apetito de riesgo y su soporte normativo, así como de supervisar su cumplimiento.</a:t>
          </a:r>
          <a:endParaRPr lang="es-CO" sz="1400" kern="1200" dirty="0">
            <a:solidFill>
              <a:srgbClr val="002060"/>
            </a:solidFill>
          </a:endParaRPr>
        </a:p>
      </dsp:txBody>
      <dsp:txXfrm>
        <a:off x="0" y="430854"/>
        <a:ext cx="7800473" cy="771750"/>
      </dsp:txXfrm>
    </dsp:sp>
    <dsp:sp modelId="{36A59033-EEA1-4125-858C-8EC78432D475}">
      <dsp:nvSpPr>
        <dsp:cNvPr id="0" name=""/>
        <dsp:cNvSpPr/>
      </dsp:nvSpPr>
      <dsp:spPr>
        <a:xfrm>
          <a:off x="390023" y="224214"/>
          <a:ext cx="6615354" cy="41328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388" tIns="0" rIns="206388" bIns="0" numCol="1" spcCol="1270" anchor="ctr" anchorCtr="0">
          <a:noAutofit/>
        </a:bodyPr>
        <a:lstStyle/>
        <a:p>
          <a:pPr marL="0" lvl="0" indent="0" algn="just" defTabSz="622300">
            <a:lnSpc>
              <a:spcPct val="90000"/>
            </a:lnSpc>
            <a:spcBef>
              <a:spcPct val="0"/>
            </a:spcBef>
            <a:spcAft>
              <a:spcPct val="35000"/>
            </a:spcAft>
            <a:buNone/>
          </a:pPr>
          <a:r>
            <a:rPr lang="es-ES_tradnl" sz="1400" b="1" kern="1200" dirty="0">
              <a:solidFill>
                <a:schemeClr val="bg1"/>
              </a:solidFill>
            </a:rPr>
            <a:t>Responsabilidad de la Junta Directiva y la Alta Gerencia.</a:t>
          </a:r>
          <a:endParaRPr lang="es-CO" sz="1400" kern="1200" dirty="0">
            <a:solidFill>
              <a:schemeClr val="bg1"/>
            </a:solidFill>
          </a:endParaRPr>
        </a:p>
      </dsp:txBody>
      <dsp:txXfrm>
        <a:off x="410198" y="244389"/>
        <a:ext cx="6575004" cy="372930"/>
      </dsp:txXfrm>
    </dsp:sp>
    <dsp:sp modelId="{258FA19A-7B73-440C-A559-FE796C57ED51}">
      <dsp:nvSpPr>
        <dsp:cNvPr id="0" name=""/>
        <dsp:cNvSpPr/>
      </dsp:nvSpPr>
      <dsp:spPr>
        <a:xfrm>
          <a:off x="0" y="1484845"/>
          <a:ext cx="7800473" cy="1300950"/>
        </a:xfrm>
        <a:prstGeom prst="rect">
          <a:avLst/>
        </a:prstGeom>
        <a:solidFill>
          <a:schemeClr val="lt1">
            <a:alpha val="90000"/>
            <a:hueOff val="0"/>
            <a:satOff val="0"/>
            <a:lumOff val="0"/>
            <a:alphaOff val="0"/>
          </a:schemeClr>
        </a:solidFill>
        <a:ln w="25400" cap="flat" cmpd="sng" algn="ctr">
          <a:solidFill>
            <a:srgbClr val="044990"/>
          </a:solidFill>
          <a:prstDash val="solid"/>
        </a:ln>
        <a:effectLst/>
      </dsp:spPr>
      <dsp:style>
        <a:lnRef idx="2">
          <a:scrgbClr r="0" g="0" b="0"/>
        </a:lnRef>
        <a:fillRef idx="1">
          <a:scrgbClr r="0" g="0" b="0"/>
        </a:fillRef>
        <a:effectRef idx="0">
          <a:scrgbClr r="0" g="0" b="0"/>
        </a:effectRef>
        <a:fontRef idx="minor"/>
      </dsp:style>
      <dsp:txBody>
        <a:bodyPr spcFirstLastPara="0" vert="horz" wrap="square" lIns="605403" tIns="291592" rIns="605403" bIns="99568" numCol="1" spcCol="1270" anchor="t" anchorCtr="0">
          <a:noAutofit/>
        </a:bodyPr>
        <a:lstStyle/>
        <a:p>
          <a:pPr marL="114300" lvl="1" indent="-114300" algn="just" defTabSz="622300">
            <a:lnSpc>
              <a:spcPct val="90000"/>
            </a:lnSpc>
            <a:spcBef>
              <a:spcPct val="0"/>
            </a:spcBef>
            <a:spcAft>
              <a:spcPct val="15000"/>
            </a:spcAft>
            <a:buChar char="•"/>
          </a:pPr>
          <a:r>
            <a:rPr lang="es-ES_tradnl" sz="1400" kern="1200" dirty="0">
              <a:solidFill>
                <a:srgbClr val="002060"/>
              </a:solidFill>
            </a:rPr>
            <a:t>El apetito de riesgo debe considerar los riesgos significativos a los que se encuentra expuesta la entidad, facilitando una visión agregada de su perfil de riesgos a través de la aplicación de métricas cuantitativas e indicadores cualitativos. </a:t>
          </a:r>
          <a:r>
            <a:rPr lang="es-CO" sz="1400" kern="1200" dirty="0">
              <a:solidFill>
                <a:srgbClr val="002060"/>
              </a:solidFill>
            </a:rPr>
            <a:t>Estos riesgos son los que se encuentran documentados en cada una de las matrices y documentos de los Sistemas de Administración de Riesgos de la Bolsa. </a:t>
          </a:r>
        </a:p>
      </dsp:txBody>
      <dsp:txXfrm>
        <a:off x="0" y="1484845"/>
        <a:ext cx="7800473" cy="1300950"/>
      </dsp:txXfrm>
    </dsp:sp>
    <dsp:sp modelId="{6791D0A1-717F-4D89-B0C9-62F8E67045F7}">
      <dsp:nvSpPr>
        <dsp:cNvPr id="0" name=""/>
        <dsp:cNvSpPr/>
      </dsp:nvSpPr>
      <dsp:spPr>
        <a:xfrm>
          <a:off x="390023" y="1278205"/>
          <a:ext cx="6615354" cy="41328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388" tIns="0" rIns="206388" bIns="0" numCol="1" spcCol="1270" anchor="ctr" anchorCtr="0">
          <a:noAutofit/>
        </a:bodyPr>
        <a:lstStyle/>
        <a:p>
          <a:pPr marL="0" lvl="0" indent="0" algn="just" defTabSz="622300">
            <a:lnSpc>
              <a:spcPct val="90000"/>
            </a:lnSpc>
            <a:spcBef>
              <a:spcPct val="0"/>
            </a:spcBef>
            <a:spcAft>
              <a:spcPct val="35000"/>
            </a:spcAft>
            <a:buNone/>
          </a:pPr>
          <a:r>
            <a:rPr lang="es-ES_tradnl" sz="1400" b="1" kern="1200" dirty="0">
              <a:solidFill>
                <a:schemeClr val="bg1"/>
              </a:solidFill>
            </a:rPr>
            <a:t>Visión integral del riesgo y análisis permanente del perfil de riesgo de la compañía.</a:t>
          </a:r>
          <a:endParaRPr lang="es-CO" sz="1400" kern="1200" dirty="0">
            <a:solidFill>
              <a:schemeClr val="bg1"/>
            </a:solidFill>
          </a:endParaRPr>
        </a:p>
      </dsp:txBody>
      <dsp:txXfrm>
        <a:off x="410198" y="1298380"/>
        <a:ext cx="6575004" cy="372930"/>
      </dsp:txXfrm>
    </dsp:sp>
    <dsp:sp modelId="{A0F5C63C-A915-46FC-B8C4-606728E3BB2B}">
      <dsp:nvSpPr>
        <dsp:cNvPr id="0" name=""/>
        <dsp:cNvSpPr/>
      </dsp:nvSpPr>
      <dsp:spPr>
        <a:xfrm>
          <a:off x="0" y="3068035"/>
          <a:ext cx="7800473" cy="771750"/>
        </a:xfrm>
        <a:prstGeom prst="rect">
          <a:avLst/>
        </a:prstGeom>
        <a:solidFill>
          <a:schemeClr val="lt1">
            <a:alpha val="90000"/>
            <a:hueOff val="0"/>
            <a:satOff val="0"/>
            <a:lumOff val="0"/>
            <a:alphaOff val="0"/>
          </a:schemeClr>
        </a:solidFill>
        <a:ln w="25400" cap="flat" cmpd="sng" algn="ctr">
          <a:solidFill>
            <a:srgbClr val="044990"/>
          </a:solidFill>
          <a:prstDash val="solid"/>
        </a:ln>
        <a:effectLst/>
      </dsp:spPr>
      <dsp:style>
        <a:lnRef idx="2">
          <a:scrgbClr r="0" g="0" b="0"/>
        </a:lnRef>
        <a:fillRef idx="1">
          <a:scrgbClr r="0" g="0" b="0"/>
        </a:fillRef>
        <a:effectRef idx="0">
          <a:scrgbClr r="0" g="0" b="0"/>
        </a:effectRef>
        <a:fontRef idx="minor"/>
      </dsp:style>
      <dsp:txBody>
        <a:bodyPr spcFirstLastPara="0" vert="horz" wrap="square" lIns="605403" tIns="291592" rIns="605403" bIns="99568" numCol="1" spcCol="1270" anchor="t" anchorCtr="0">
          <a:noAutofit/>
        </a:bodyPr>
        <a:lstStyle/>
        <a:p>
          <a:pPr marL="114300" lvl="1" indent="-114300" algn="just" defTabSz="622300">
            <a:lnSpc>
              <a:spcPct val="90000"/>
            </a:lnSpc>
            <a:spcBef>
              <a:spcPct val="0"/>
            </a:spcBef>
            <a:spcAft>
              <a:spcPct val="15000"/>
            </a:spcAft>
            <a:buChar char="•"/>
          </a:pPr>
          <a:r>
            <a:rPr lang="es-ES_tradnl" sz="1400" kern="1200" dirty="0">
              <a:solidFill>
                <a:srgbClr val="002060"/>
              </a:solidFill>
            </a:rPr>
            <a:t>La evaluación del perfil de riesgo de la entidad y su validación frente a los límites fijados por el apetito de riesgo debe ser un proceso iterativo. </a:t>
          </a:r>
          <a:endParaRPr lang="es-CO" sz="1400" kern="1200" dirty="0">
            <a:solidFill>
              <a:srgbClr val="002060"/>
            </a:solidFill>
          </a:endParaRPr>
        </a:p>
      </dsp:txBody>
      <dsp:txXfrm>
        <a:off x="0" y="3068035"/>
        <a:ext cx="7800473" cy="771750"/>
      </dsp:txXfrm>
    </dsp:sp>
    <dsp:sp modelId="{DC6CAFC0-A538-4053-BE12-2B18EA42D338}">
      <dsp:nvSpPr>
        <dsp:cNvPr id="0" name=""/>
        <dsp:cNvSpPr/>
      </dsp:nvSpPr>
      <dsp:spPr>
        <a:xfrm>
          <a:off x="390023" y="2861394"/>
          <a:ext cx="6588926" cy="413280"/>
        </a:xfrm>
        <a:prstGeom prst="roundRect">
          <a:avLst/>
        </a:prstGeom>
        <a:solidFill>
          <a:srgbClr val="002060"/>
        </a:solidFill>
        <a:ln w="25400" cap="flat" cmpd="sng" algn="ctr">
          <a:solidFill>
            <a:srgbClr val="04499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388" tIns="0" rIns="206388" bIns="0" numCol="1" spcCol="1270" anchor="ctr" anchorCtr="0">
          <a:noAutofit/>
        </a:bodyPr>
        <a:lstStyle/>
        <a:p>
          <a:pPr marL="0" lvl="0" indent="0" algn="just" defTabSz="622300">
            <a:lnSpc>
              <a:spcPct val="90000"/>
            </a:lnSpc>
            <a:spcBef>
              <a:spcPct val="0"/>
            </a:spcBef>
            <a:spcAft>
              <a:spcPct val="35000"/>
            </a:spcAft>
            <a:buNone/>
          </a:pPr>
          <a:r>
            <a:rPr lang="es-ES_tradnl" sz="1400" b="1" kern="1200" dirty="0">
              <a:solidFill>
                <a:schemeClr val="bg1"/>
              </a:solidFill>
            </a:rPr>
            <a:t>Revisión periódica, contraste continuo y adaptación a mejores prácticas y requerimientos regulatorios</a:t>
          </a:r>
          <a:endParaRPr lang="es-CO" sz="1400" kern="1200" dirty="0">
            <a:solidFill>
              <a:schemeClr val="bg1"/>
            </a:solidFill>
          </a:endParaRPr>
        </a:p>
      </dsp:txBody>
      <dsp:txXfrm>
        <a:off x="410198" y="2881569"/>
        <a:ext cx="6548576" cy="372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06410-38A4-4F4C-B0C5-EB47F47E5894}">
      <dsp:nvSpPr>
        <dsp:cNvPr id="0" name=""/>
        <dsp:cNvSpPr/>
      </dsp:nvSpPr>
      <dsp:spPr>
        <a:xfrm>
          <a:off x="4131" y="182267"/>
          <a:ext cx="1878556" cy="842648"/>
        </a:xfrm>
        <a:prstGeom prst="roundRect">
          <a:avLst>
            <a:gd name="adj" fmla="val 10000"/>
          </a:avLst>
        </a:prstGeom>
        <a:solidFill>
          <a:srgbClr val="002060"/>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ctr" defTabSz="666750">
            <a:lnSpc>
              <a:spcPct val="90000"/>
            </a:lnSpc>
            <a:spcBef>
              <a:spcPct val="0"/>
            </a:spcBef>
            <a:spcAft>
              <a:spcPct val="35000"/>
            </a:spcAft>
            <a:buNone/>
          </a:pPr>
          <a:r>
            <a:rPr lang="es-CO" sz="1500" kern="1200" dirty="0"/>
            <a:t>LÍDER DEL PROCESO</a:t>
          </a:r>
        </a:p>
      </dsp:txBody>
      <dsp:txXfrm>
        <a:off x="4131" y="182267"/>
        <a:ext cx="1878556" cy="561765"/>
      </dsp:txXfrm>
    </dsp:sp>
    <dsp:sp modelId="{6FE3025D-DE6B-40AE-9AC1-CE9432157F5B}">
      <dsp:nvSpPr>
        <dsp:cNvPr id="0" name=""/>
        <dsp:cNvSpPr/>
      </dsp:nvSpPr>
      <dsp:spPr>
        <a:xfrm>
          <a:off x="375877" y="816608"/>
          <a:ext cx="1878556" cy="17280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just" defTabSz="666750">
            <a:lnSpc>
              <a:spcPct val="90000"/>
            </a:lnSpc>
            <a:spcBef>
              <a:spcPct val="0"/>
            </a:spcBef>
            <a:spcAft>
              <a:spcPct val="15000"/>
            </a:spcAft>
            <a:buChar char="•"/>
          </a:pPr>
          <a:r>
            <a:rPr lang="es-CO" sz="1500" kern="1200" dirty="0"/>
            <a:t>Presentación  Objetivo del Proceso. </a:t>
          </a:r>
        </a:p>
      </dsp:txBody>
      <dsp:txXfrm>
        <a:off x="426488" y="867219"/>
        <a:ext cx="1777334" cy="1626778"/>
      </dsp:txXfrm>
    </dsp:sp>
    <dsp:sp modelId="{9AA60E34-F1D1-4386-BB15-32097115E9EA}">
      <dsp:nvSpPr>
        <dsp:cNvPr id="0" name=""/>
        <dsp:cNvSpPr/>
      </dsp:nvSpPr>
      <dsp:spPr>
        <a:xfrm>
          <a:off x="2167470" y="229296"/>
          <a:ext cx="603738" cy="4677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CO" sz="1200" kern="1200"/>
        </a:p>
      </dsp:txBody>
      <dsp:txXfrm>
        <a:off x="2167470" y="322837"/>
        <a:ext cx="463426" cy="280624"/>
      </dsp:txXfrm>
    </dsp:sp>
    <dsp:sp modelId="{7DBD6A9C-83FE-4847-8F95-754F01B42BEE}">
      <dsp:nvSpPr>
        <dsp:cNvPr id="0" name=""/>
        <dsp:cNvSpPr/>
      </dsp:nvSpPr>
      <dsp:spPr>
        <a:xfrm>
          <a:off x="3021817" y="182267"/>
          <a:ext cx="1878556" cy="842648"/>
        </a:xfrm>
        <a:prstGeom prst="roundRect">
          <a:avLst>
            <a:gd name="adj" fmla="val 10000"/>
          </a:avLst>
        </a:prstGeom>
        <a:solidFill>
          <a:srgbClr val="002060"/>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s-CO" sz="1500" kern="1200" dirty="0"/>
            <a:t>DIRECCIÓN DE RIESGOS</a:t>
          </a:r>
        </a:p>
      </dsp:txBody>
      <dsp:txXfrm>
        <a:off x="3021817" y="182267"/>
        <a:ext cx="1878556" cy="561765"/>
      </dsp:txXfrm>
    </dsp:sp>
    <dsp:sp modelId="{DA7EF673-86BF-4EB0-A20C-BF4A381712C6}">
      <dsp:nvSpPr>
        <dsp:cNvPr id="0" name=""/>
        <dsp:cNvSpPr/>
      </dsp:nvSpPr>
      <dsp:spPr>
        <a:xfrm>
          <a:off x="3406581" y="744032"/>
          <a:ext cx="1878556" cy="17280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s-CO" sz="1500" kern="1200" dirty="0"/>
            <a:t>Evaluación de la aplicación de la metodología para la Admo. de Riesgo Operativo.</a:t>
          </a:r>
        </a:p>
        <a:p>
          <a:pPr marL="114300" lvl="1" indent="-114300" algn="l" defTabSz="666750">
            <a:lnSpc>
              <a:spcPct val="90000"/>
            </a:lnSpc>
            <a:spcBef>
              <a:spcPct val="0"/>
            </a:spcBef>
            <a:spcAft>
              <a:spcPct val="15000"/>
            </a:spcAft>
            <a:buChar char="•"/>
          </a:pPr>
          <a:r>
            <a:rPr lang="es-CO" sz="1500" kern="1200" dirty="0"/>
            <a:t>Presentación informe. </a:t>
          </a:r>
        </a:p>
      </dsp:txBody>
      <dsp:txXfrm>
        <a:off x="3457192" y="794643"/>
        <a:ext cx="1777334" cy="1626778"/>
      </dsp:txXfrm>
    </dsp:sp>
    <dsp:sp modelId="{5D66B20B-76F9-4F47-970B-6BAE6A4997EF}">
      <dsp:nvSpPr>
        <dsp:cNvPr id="0" name=""/>
        <dsp:cNvSpPr/>
      </dsp:nvSpPr>
      <dsp:spPr>
        <a:xfrm>
          <a:off x="5185155" y="229296"/>
          <a:ext cx="603738" cy="4677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CO" sz="1200" kern="1200"/>
        </a:p>
      </dsp:txBody>
      <dsp:txXfrm>
        <a:off x="5185155" y="322837"/>
        <a:ext cx="463426" cy="280624"/>
      </dsp:txXfrm>
    </dsp:sp>
    <dsp:sp modelId="{9F3B06AA-BBAF-472D-AE8F-EF95AE30265A}">
      <dsp:nvSpPr>
        <dsp:cNvPr id="0" name=""/>
        <dsp:cNvSpPr/>
      </dsp:nvSpPr>
      <dsp:spPr>
        <a:xfrm>
          <a:off x="6039502" y="182267"/>
          <a:ext cx="1878556" cy="842648"/>
        </a:xfrm>
        <a:prstGeom prst="roundRect">
          <a:avLst>
            <a:gd name="adj" fmla="val 10000"/>
          </a:avLst>
        </a:prstGeom>
        <a:solidFill>
          <a:srgbClr val="002060"/>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s-CO" sz="1500" kern="1200" dirty="0"/>
            <a:t>COMITÉ DE RIESGOS</a:t>
          </a:r>
        </a:p>
      </dsp:txBody>
      <dsp:txXfrm>
        <a:off x="6039502" y="182267"/>
        <a:ext cx="1878556" cy="561765"/>
      </dsp:txXfrm>
    </dsp:sp>
    <dsp:sp modelId="{DCDC1C92-F321-4F3C-9D6E-5672714C5224}">
      <dsp:nvSpPr>
        <dsp:cNvPr id="0" name=""/>
        <dsp:cNvSpPr/>
      </dsp:nvSpPr>
      <dsp:spPr>
        <a:xfrm>
          <a:off x="6424267" y="744032"/>
          <a:ext cx="1878556" cy="17280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s-ES" sz="1500" kern="1200" dirty="0"/>
            <a:t>Seguimiento, Evaluación y Recomendación. </a:t>
          </a:r>
          <a:endParaRPr lang="es-CO" sz="1500" kern="1200" dirty="0"/>
        </a:p>
      </dsp:txBody>
      <dsp:txXfrm>
        <a:off x="6474878" y="794643"/>
        <a:ext cx="1777334" cy="16267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04E8F-B5B1-4878-8709-71A3FE6D483D}">
      <dsp:nvSpPr>
        <dsp:cNvPr id="0" name=""/>
        <dsp:cNvSpPr/>
      </dsp:nvSpPr>
      <dsp:spPr>
        <a:xfrm>
          <a:off x="2291" y="0"/>
          <a:ext cx="2791203" cy="787400"/>
        </a:xfrm>
        <a:prstGeom prst="chevron">
          <a:avLst/>
        </a:prstGeom>
        <a:solidFill>
          <a:srgbClr val="00206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s-CO" sz="1800" kern="1200" dirty="0"/>
            <a:t>18 Sub Proceso</a:t>
          </a:r>
        </a:p>
      </dsp:txBody>
      <dsp:txXfrm>
        <a:off x="395991" y="0"/>
        <a:ext cx="2003803" cy="787400"/>
      </dsp:txXfrm>
    </dsp:sp>
    <dsp:sp modelId="{FE9977C8-3D7A-4F01-A9D0-249DE5679FB7}">
      <dsp:nvSpPr>
        <dsp:cNvPr id="0" name=""/>
        <dsp:cNvSpPr/>
      </dsp:nvSpPr>
      <dsp:spPr>
        <a:xfrm>
          <a:off x="2514373" y="0"/>
          <a:ext cx="2791203" cy="787400"/>
        </a:xfrm>
        <a:prstGeom prst="chevron">
          <a:avLst/>
        </a:prstGeom>
        <a:solidFill>
          <a:srgbClr val="00206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s-CO" sz="1800" kern="1200" dirty="0"/>
            <a:t>41 Riesgos </a:t>
          </a:r>
        </a:p>
        <a:p>
          <a:pPr marL="0" lvl="0" indent="0" algn="ctr" defTabSz="800100">
            <a:lnSpc>
              <a:spcPct val="90000"/>
            </a:lnSpc>
            <a:spcBef>
              <a:spcPct val="0"/>
            </a:spcBef>
            <a:spcAft>
              <a:spcPct val="35000"/>
            </a:spcAft>
            <a:buNone/>
          </a:pPr>
          <a:r>
            <a:rPr lang="es-CO" sz="1800" kern="1200" dirty="0"/>
            <a:t>172 Causas</a:t>
          </a:r>
        </a:p>
      </dsp:txBody>
      <dsp:txXfrm>
        <a:off x="2908073" y="0"/>
        <a:ext cx="2003803" cy="787400"/>
      </dsp:txXfrm>
    </dsp:sp>
    <dsp:sp modelId="{12A37E1C-6550-4210-ADC6-FB205E05A1FC}">
      <dsp:nvSpPr>
        <dsp:cNvPr id="0" name=""/>
        <dsp:cNvSpPr/>
      </dsp:nvSpPr>
      <dsp:spPr>
        <a:xfrm>
          <a:off x="5026456" y="0"/>
          <a:ext cx="2791203" cy="787400"/>
        </a:xfrm>
        <a:prstGeom prst="chevron">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s-CO" sz="1800" kern="1200" dirty="0"/>
            <a:t>Tiempo de ejecución 3 meses</a:t>
          </a:r>
        </a:p>
      </dsp:txBody>
      <dsp:txXfrm>
        <a:off x="5420156" y="0"/>
        <a:ext cx="2003803" cy="787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0520"/>
          </a:xfrm>
          <a:prstGeom prst="rect">
            <a:avLst/>
          </a:prstGeom>
        </p:spPr>
        <p:txBody>
          <a:bodyPr vert="horz" lIns="93177" tIns="46589" rIns="93177" bIns="46589" rtlCol="0"/>
          <a:lstStyle>
            <a:lvl1pPr algn="r">
              <a:defRPr sz="1200"/>
            </a:lvl1pPr>
          </a:lstStyle>
          <a:p>
            <a:fld id="{04C89EDB-3FDD-4915-A3CE-62FA29C01A32}" type="datetimeFigureOut">
              <a:rPr lang="en-US" smtClean="0"/>
              <a:pPr/>
              <a:t>3/6/2018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A5042649-1860-4D03-9360-22C2D8836B44}" type="slidenum">
              <a:rPr lang="en-US" smtClean="0"/>
              <a:pPr/>
              <a:t>‹Nº›</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0520"/>
          </a:xfrm>
          <a:prstGeom prst="rect">
            <a:avLst/>
          </a:prstGeom>
        </p:spPr>
        <p:txBody>
          <a:bodyPr vert="horz" lIns="93177" tIns="46589" rIns="93177" bIns="46589" rtlCol="0"/>
          <a:lstStyle>
            <a:lvl1pPr algn="r">
              <a:defRPr sz="1200"/>
            </a:lvl1pPr>
          </a:lstStyle>
          <a:p>
            <a:fld id="{054499FB-0CC7-453D-9493-CBDCD6D233E2}" type="datetimeFigureOut">
              <a:rPr lang="en-US" smtClean="0"/>
              <a:pPr/>
              <a:t>3/6/2018</a:t>
            </a:fld>
            <a:endParaRPr lang="en-US"/>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1" y="3329941"/>
            <a:ext cx="7437120" cy="31546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476A24B-926E-40EB-9E1B-5321DC3775E5}" type="slidenum">
              <a:rPr lang="en-US" smtClean="0"/>
              <a:pPr/>
              <a:t>‹Nº›</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hf sldNum="0" hdr="0" ftr="0" dt="0"/>
  <p:notesStyle>
    <a:lvl1pPr marL="117422" indent="-117422" algn="l" defTabSz="91399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497"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2pPr>
    <a:lvl3pPr marL="345919" indent="-117422" algn="l" defTabSz="913990" rtl="0" eaLnBrk="1" latinLnBrk="0" hangingPunct="1">
      <a:buFont typeface="Arial" panose="020B0604020202020204" pitchFamily="34" charset="0"/>
      <a:buChar char="•"/>
      <a:defRPr sz="1200" kern="1200">
        <a:solidFill>
          <a:schemeClr val="tx1"/>
        </a:solidFill>
        <a:latin typeface="+mn-lt"/>
        <a:ea typeface="+mn-ea"/>
        <a:cs typeface="+mn-cs"/>
      </a:defRPr>
    </a:lvl3pPr>
    <a:lvl4pPr marL="456996"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4pPr>
    <a:lvl5pPr marL="456996" indent="0" algn="l" defTabSz="913990" rtl="0" eaLnBrk="1" latinLnBrk="0" hangingPunct="1">
      <a:buFont typeface="Arial" panose="020B0604020202020204" pitchFamily="34" charset="0"/>
      <a:buChar char="•"/>
      <a:defRPr sz="1200" kern="1200">
        <a:solidFill>
          <a:schemeClr val="tx1"/>
        </a:solidFill>
        <a:latin typeface="+mn-lt"/>
        <a:ea typeface="+mn-ea"/>
        <a:cs typeface="+mn-cs"/>
      </a:defRPr>
    </a:lvl5pPr>
    <a:lvl6pPr marL="2284972" algn="l" defTabSz="913990" rtl="0" eaLnBrk="1" latinLnBrk="0" hangingPunct="1">
      <a:defRPr sz="1200" kern="1200">
        <a:solidFill>
          <a:schemeClr val="tx1"/>
        </a:solidFill>
        <a:latin typeface="+mn-lt"/>
        <a:ea typeface="+mn-ea"/>
        <a:cs typeface="+mn-cs"/>
      </a:defRPr>
    </a:lvl6pPr>
    <a:lvl7pPr marL="2741968" algn="l" defTabSz="913990" rtl="0" eaLnBrk="1" latinLnBrk="0" hangingPunct="1">
      <a:defRPr sz="1200" kern="1200">
        <a:solidFill>
          <a:schemeClr val="tx1"/>
        </a:solidFill>
        <a:latin typeface="+mn-lt"/>
        <a:ea typeface="+mn-ea"/>
        <a:cs typeface="+mn-cs"/>
      </a:defRPr>
    </a:lvl7pPr>
    <a:lvl8pPr marL="3198963" algn="l" defTabSz="913990" rtl="0" eaLnBrk="1" latinLnBrk="0" hangingPunct="1">
      <a:defRPr sz="1200" kern="1200">
        <a:solidFill>
          <a:schemeClr val="tx1"/>
        </a:solidFill>
        <a:latin typeface="+mn-lt"/>
        <a:ea typeface="+mn-ea"/>
        <a:cs typeface="+mn-cs"/>
      </a:defRPr>
    </a:lvl8pPr>
    <a:lvl9pPr marL="3655956" algn="l" defTabSz="9139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2311400" y="525463"/>
            <a:ext cx="4673600" cy="2628900"/>
          </a:xfrm>
        </p:spPr>
      </p:sp>
      <p:sp>
        <p:nvSpPr>
          <p:cNvPr id="3" name="2 Marcador de notas"/>
          <p:cNvSpPr>
            <a:spLocks noGrp="1"/>
          </p:cNvSpPr>
          <p:nvPr>
            <p:ph type="body" idx="1"/>
          </p:nvPr>
        </p:nvSpPr>
        <p:spPr/>
        <p:txBody>
          <a:bodyPr>
            <a:normAutofit/>
          </a:bodyPr>
          <a:lstStyle/>
          <a:p>
            <a:endParaRPr lang="es-CO"/>
          </a:p>
        </p:txBody>
      </p:sp>
    </p:spTree>
    <p:extLst>
      <p:ext uri="{BB962C8B-B14F-4D97-AF65-F5344CB8AC3E}">
        <p14:creationId xmlns:p14="http://schemas.microsoft.com/office/powerpoint/2010/main" val="3849044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15</a:t>
            </a:fld>
            <a:endParaRPr lang="en-US"/>
          </a:p>
        </p:txBody>
      </p:sp>
    </p:spTree>
    <p:extLst>
      <p:ext uri="{BB962C8B-B14F-4D97-AF65-F5344CB8AC3E}">
        <p14:creationId xmlns:p14="http://schemas.microsoft.com/office/powerpoint/2010/main" val="1198682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16</a:t>
            </a:fld>
            <a:endParaRPr lang="en-US"/>
          </a:p>
        </p:txBody>
      </p:sp>
    </p:spTree>
    <p:extLst>
      <p:ext uri="{BB962C8B-B14F-4D97-AF65-F5344CB8AC3E}">
        <p14:creationId xmlns:p14="http://schemas.microsoft.com/office/powerpoint/2010/main" val="208173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247900" y="517525"/>
            <a:ext cx="4597400" cy="2586038"/>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19</a:t>
            </a:fld>
            <a:endParaRPr lang="en-US"/>
          </a:p>
        </p:txBody>
      </p:sp>
    </p:spTree>
    <p:extLst>
      <p:ext uri="{BB962C8B-B14F-4D97-AF65-F5344CB8AC3E}">
        <p14:creationId xmlns:p14="http://schemas.microsoft.com/office/powerpoint/2010/main" val="1873168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247900" y="517525"/>
            <a:ext cx="4597400" cy="2586038"/>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20</a:t>
            </a:fld>
            <a:endParaRPr lang="en-US"/>
          </a:p>
        </p:txBody>
      </p:sp>
    </p:spTree>
    <p:extLst>
      <p:ext uri="{BB962C8B-B14F-4D97-AF65-F5344CB8AC3E}">
        <p14:creationId xmlns:p14="http://schemas.microsoft.com/office/powerpoint/2010/main" val="2761171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247900" y="517525"/>
            <a:ext cx="4597400" cy="2586038"/>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21</a:t>
            </a:fld>
            <a:endParaRPr lang="en-US"/>
          </a:p>
        </p:txBody>
      </p:sp>
    </p:spTree>
    <p:extLst>
      <p:ext uri="{BB962C8B-B14F-4D97-AF65-F5344CB8AC3E}">
        <p14:creationId xmlns:p14="http://schemas.microsoft.com/office/powerpoint/2010/main" val="1245212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247900" y="517525"/>
            <a:ext cx="4597400" cy="2586038"/>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22</a:t>
            </a:fld>
            <a:endParaRPr lang="en-US"/>
          </a:p>
        </p:txBody>
      </p:sp>
    </p:spTree>
    <p:extLst>
      <p:ext uri="{BB962C8B-B14F-4D97-AF65-F5344CB8AC3E}">
        <p14:creationId xmlns:p14="http://schemas.microsoft.com/office/powerpoint/2010/main" val="2909454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247900" y="517525"/>
            <a:ext cx="4597400" cy="2586038"/>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23</a:t>
            </a:fld>
            <a:endParaRPr lang="en-US"/>
          </a:p>
        </p:txBody>
      </p:sp>
    </p:spTree>
    <p:extLst>
      <p:ext uri="{BB962C8B-B14F-4D97-AF65-F5344CB8AC3E}">
        <p14:creationId xmlns:p14="http://schemas.microsoft.com/office/powerpoint/2010/main" val="3316133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2</a:t>
            </a:fld>
            <a:endParaRPr lang="en-US" dirty="0"/>
          </a:p>
        </p:txBody>
      </p:sp>
    </p:spTree>
    <p:extLst>
      <p:ext uri="{BB962C8B-B14F-4D97-AF65-F5344CB8AC3E}">
        <p14:creationId xmlns:p14="http://schemas.microsoft.com/office/powerpoint/2010/main" val="1263227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pPr marL="117424" lvl="1" indent="0">
              <a:buNone/>
            </a:pPr>
            <a:endParaRPr lang="es-CO" baseline="0" dirty="0"/>
          </a:p>
        </p:txBody>
      </p:sp>
    </p:spTree>
    <p:extLst>
      <p:ext uri="{BB962C8B-B14F-4D97-AF65-F5344CB8AC3E}">
        <p14:creationId xmlns:p14="http://schemas.microsoft.com/office/powerpoint/2010/main" val="2104730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pPr marL="117424" lvl="1" indent="0">
              <a:buNone/>
            </a:pPr>
            <a:endParaRPr lang="es-CO" baseline="0" dirty="0"/>
          </a:p>
        </p:txBody>
      </p:sp>
    </p:spTree>
    <p:extLst>
      <p:ext uri="{BB962C8B-B14F-4D97-AF65-F5344CB8AC3E}">
        <p14:creationId xmlns:p14="http://schemas.microsoft.com/office/powerpoint/2010/main" val="2756595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pPr marL="117424" lvl="1" indent="0">
              <a:buNone/>
            </a:pPr>
            <a:endParaRPr lang="es-CO" baseline="0" dirty="0"/>
          </a:p>
        </p:txBody>
      </p:sp>
    </p:spTree>
    <p:extLst>
      <p:ext uri="{BB962C8B-B14F-4D97-AF65-F5344CB8AC3E}">
        <p14:creationId xmlns:p14="http://schemas.microsoft.com/office/powerpoint/2010/main" val="1846169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pPr marL="117424" lvl="1" indent="0">
              <a:buNone/>
            </a:pPr>
            <a:endParaRPr lang="es-CO" baseline="0" dirty="0"/>
          </a:p>
        </p:txBody>
      </p:sp>
    </p:spTree>
    <p:extLst>
      <p:ext uri="{BB962C8B-B14F-4D97-AF65-F5344CB8AC3E}">
        <p14:creationId xmlns:p14="http://schemas.microsoft.com/office/powerpoint/2010/main" val="2381612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pPr marL="117424" lvl="1" indent="0">
              <a:buNone/>
            </a:pPr>
            <a:endParaRPr lang="es-CO" baseline="0" dirty="0"/>
          </a:p>
        </p:txBody>
      </p:sp>
    </p:spTree>
    <p:extLst>
      <p:ext uri="{BB962C8B-B14F-4D97-AF65-F5344CB8AC3E}">
        <p14:creationId xmlns:p14="http://schemas.microsoft.com/office/powerpoint/2010/main" val="4097681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pPr marL="117424" lvl="1" indent="0">
              <a:buNone/>
            </a:pPr>
            <a:endParaRPr lang="es-CO" baseline="0" dirty="0"/>
          </a:p>
        </p:txBody>
      </p:sp>
    </p:spTree>
    <p:extLst>
      <p:ext uri="{BB962C8B-B14F-4D97-AF65-F5344CB8AC3E}">
        <p14:creationId xmlns:p14="http://schemas.microsoft.com/office/powerpoint/2010/main" val="2219398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pPr marL="116311" lvl="1" indent="0">
              <a:buNone/>
            </a:pPr>
            <a:endParaRPr lang="es-CO" baseline="0" dirty="0"/>
          </a:p>
        </p:txBody>
      </p:sp>
    </p:spTree>
    <p:extLst>
      <p:ext uri="{BB962C8B-B14F-4D97-AF65-F5344CB8AC3E}">
        <p14:creationId xmlns:p14="http://schemas.microsoft.com/office/powerpoint/2010/main" val="3521169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70</a:t>
            </a:fld>
            <a:endParaRPr lang="en-US"/>
          </a:p>
        </p:txBody>
      </p:sp>
    </p:spTree>
    <p:extLst>
      <p:ext uri="{BB962C8B-B14F-4D97-AF65-F5344CB8AC3E}">
        <p14:creationId xmlns:p14="http://schemas.microsoft.com/office/powerpoint/2010/main" val="126322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3</a:t>
            </a:fld>
            <a:endParaRPr lang="en-US" dirty="0"/>
          </a:p>
        </p:txBody>
      </p:sp>
    </p:spTree>
    <p:extLst>
      <p:ext uri="{BB962C8B-B14F-4D97-AF65-F5344CB8AC3E}">
        <p14:creationId xmlns:p14="http://schemas.microsoft.com/office/powerpoint/2010/main" val="126322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87479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pPr lvl="0"/>
            <a:endParaRPr lang="es-CO"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10</a:t>
            </a:fld>
            <a:endParaRPr lang="en-US"/>
          </a:p>
        </p:txBody>
      </p:sp>
    </p:spTree>
    <p:extLst>
      <p:ext uri="{BB962C8B-B14F-4D97-AF65-F5344CB8AC3E}">
        <p14:creationId xmlns:p14="http://schemas.microsoft.com/office/powerpoint/2010/main" val="58018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pPr lvl="0"/>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11</a:t>
            </a:fld>
            <a:endParaRPr lang="en-US"/>
          </a:p>
        </p:txBody>
      </p:sp>
    </p:spTree>
    <p:extLst>
      <p:ext uri="{BB962C8B-B14F-4D97-AF65-F5344CB8AC3E}">
        <p14:creationId xmlns:p14="http://schemas.microsoft.com/office/powerpoint/2010/main" val="494056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pPr lvl="0"/>
            <a:endParaRPr lang="es-CO" dirty="0"/>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12</a:t>
            </a:fld>
            <a:endParaRPr lang="en-US"/>
          </a:p>
        </p:txBody>
      </p:sp>
    </p:spTree>
    <p:extLst>
      <p:ext uri="{BB962C8B-B14F-4D97-AF65-F5344CB8AC3E}">
        <p14:creationId xmlns:p14="http://schemas.microsoft.com/office/powerpoint/2010/main" val="88428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13</a:t>
            </a:fld>
            <a:endParaRPr lang="en-US"/>
          </a:p>
        </p:txBody>
      </p:sp>
    </p:spTree>
    <p:extLst>
      <p:ext uri="{BB962C8B-B14F-4D97-AF65-F5344CB8AC3E}">
        <p14:creationId xmlns:p14="http://schemas.microsoft.com/office/powerpoint/2010/main" val="15366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11400" y="525463"/>
            <a:ext cx="4673600" cy="2628900"/>
          </a:xfrm>
        </p:spPr>
      </p:sp>
      <p:sp>
        <p:nvSpPr>
          <p:cNvPr id="3" name="Marcador de notas 2"/>
          <p:cNvSpPr>
            <a:spLocks noGrp="1"/>
          </p:cNvSpPr>
          <p:nvPr>
            <p:ph type="body" idx="1"/>
          </p:nvPr>
        </p:nvSpPr>
        <p:spPr/>
        <p:txBody>
          <a:bodyPr/>
          <a:lstStyle/>
          <a:p>
            <a:endParaRPr lang="es-CO" sz="1200" kern="1200" baseline="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4476A24B-926E-40EB-9E1B-5321DC3775E5}" type="slidenum">
              <a:rPr lang="en-US" smtClean="0"/>
              <a:pPr/>
              <a:t>14</a:t>
            </a:fld>
            <a:endParaRPr lang="en-US"/>
          </a:p>
        </p:txBody>
      </p:sp>
    </p:spTree>
    <p:extLst>
      <p:ext uri="{BB962C8B-B14F-4D97-AF65-F5344CB8AC3E}">
        <p14:creationId xmlns:p14="http://schemas.microsoft.com/office/powerpoint/2010/main" val="1917854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40"/>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sp>
        <p:nvSpPr>
          <p:cNvPr id="3" name="Freeform 2"/>
          <p:cNvSpPr/>
          <p:nvPr userDrawn="1"/>
        </p:nvSpPr>
        <p:spPr bwMode="ltGray">
          <a:xfrm>
            <a:off x="-4377"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428798"/>
            <a:ext cx="7781756" cy="1668947"/>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74784"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78114" y="1299759"/>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91086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98"/>
            <a:ext cx="7775100" cy="1668947"/>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683631" y="1299759"/>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99962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Tree>
    <p:extLst>
      <p:ext uri="{BB962C8B-B14F-4D97-AF65-F5344CB8AC3E}">
        <p14:creationId xmlns:p14="http://schemas.microsoft.com/office/powerpoint/2010/main" val="78886035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5" name="TextBox 7"/>
          <p:cNvSpPr txBox="1">
            <a:spLocks noChangeArrowheads="1"/>
          </p:cNvSpPr>
          <p:nvPr userDrawn="1"/>
        </p:nvSpPr>
        <p:spPr bwMode="auto">
          <a:xfrm>
            <a:off x="8165333" y="4941632"/>
            <a:ext cx="293234"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algn="r"/>
            <a:fld id="{A8B8E0D6-26D1-41E5-90F2-0FA8679F31DA}" type="slidenum">
              <a:rPr lang="en-US" altLang="es-CO" sz="600">
                <a:solidFill>
                  <a:srgbClr val="BCB296"/>
                </a:solidFill>
                <a:latin typeface="Franklin Gothic Book" pitchFamily="34" charset="0"/>
              </a:rPr>
              <a:pPr algn="r"/>
              <a:t>‹Nº›</a:t>
            </a:fld>
            <a:endParaRPr lang="en-US" altLang="es-CO" sz="600">
              <a:solidFill>
                <a:srgbClr val="BCB296"/>
              </a:solidFill>
              <a:latin typeface="Franklin Gothic Book" pitchFamily="34" charset="0"/>
            </a:endParaRPr>
          </a:p>
        </p:txBody>
      </p:sp>
      <p:pic>
        <p:nvPicPr>
          <p:cNvPr id="6" name="91 Imagen" descr="BMC LOGO.bmp"/>
          <p:cNvPicPr>
            <a:picLocks noChangeAspect="1"/>
          </p:cNvPicPr>
          <p:nvPr userDrawn="1"/>
        </p:nvPicPr>
        <p:blipFill>
          <a:blip r:embed="rId2" cstate="print">
            <a:extLst>
              <a:ext uri="{28A0092B-C50C-407E-A947-70E740481C1C}">
                <a14:useLocalDpi xmlns:a14="http://schemas.microsoft.com/office/drawing/2010/main" val="0"/>
              </a:ext>
            </a:extLst>
          </a:blip>
          <a:srcRect t="9660" r="-211"/>
          <a:stretch>
            <a:fillRect/>
          </a:stretch>
        </p:blipFill>
        <p:spPr bwMode="auto">
          <a:xfrm>
            <a:off x="7488471" y="154783"/>
            <a:ext cx="1497935" cy="46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5 Imagen" descr="VIGILAD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6365" y="164309"/>
            <a:ext cx="54982"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0"/>
          <p:cNvSpPr>
            <a:spLocks noGrp="1"/>
          </p:cNvSpPr>
          <p:nvPr>
            <p:ph type="body" sz="quarter" idx="14"/>
          </p:nvPr>
        </p:nvSpPr>
        <p:spPr>
          <a:xfrm>
            <a:off x="685800" y="4923451"/>
            <a:ext cx="5029200" cy="110800"/>
          </a:xfrm>
        </p:spPr>
        <p:txBody>
          <a:bodyPr anchor="b">
            <a:spAutoFit/>
          </a:bodyPr>
          <a:lstStyle>
            <a:lvl1pPr>
              <a:defRPr sz="600" baseline="0">
                <a:solidFill>
                  <a:schemeClr val="tx2">
                    <a:lumMod val="60000"/>
                    <a:lumOff val="40000"/>
                  </a:schemeClr>
                </a:solidFill>
                <a:latin typeface="+mn-lt"/>
              </a:defRPr>
            </a:lvl1pPr>
          </a:lstStyle>
          <a:p>
            <a:pPr lvl="0"/>
            <a:r>
              <a:rPr lang="es-ES"/>
              <a:t>Haga clic para modificar el estilo de texto del patrón</a:t>
            </a:r>
          </a:p>
        </p:txBody>
      </p:sp>
      <p:sp>
        <p:nvSpPr>
          <p:cNvPr id="8" name="Text Placeholder 2">
            <a:extLst>
              <a:ext uri="{FF2B5EF4-FFF2-40B4-BE49-F238E27FC236}">
                <a16:creationId xmlns:a16="http://schemas.microsoft.com/office/drawing/2014/main" id="{9327F2A1-C6E1-4CDB-9FED-457CBB391240}"/>
              </a:ext>
            </a:extLst>
          </p:cNvPr>
          <p:cNvSpPr>
            <a:spLocks noGrp="1"/>
          </p:cNvSpPr>
          <p:nvPr>
            <p:ph type="body" idx="28" hasCustomPrompt="1"/>
          </p:nvPr>
        </p:nvSpPr>
        <p:spPr>
          <a:xfrm>
            <a:off x="2" y="2123"/>
            <a:ext cx="7313001" cy="627977"/>
          </a:xfrm>
        </p:spPr>
        <p:txBody>
          <a:bodyPr anchor="ctr" anchorCtr="0"/>
          <a:lstStyle>
            <a:lvl1pPr marL="0" indent="0">
              <a:lnSpc>
                <a:spcPct val="85000"/>
              </a:lnSpc>
              <a:spcBef>
                <a:spcPts val="0"/>
              </a:spcBef>
              <a:spcAft>
                <a:spcPts val="0"/>
              </a:spcAft>
              <a:buNone/>
              <a:defRPr sz="2700" b="0">
                <a:solidFill>
                  <a:srgbClr val="002060"/>
                </a:solidFill>
                <a:latin typeface="Franklin Gothic Demi Cond" panose="020B0706030402020204" pitchFamily="34" charset="0"/>
              </a:defRPr>
            </a:lvl1pPr>
            <a:lvl2pPr marL="369236" indent="0">
              <a:buNone/>
              <a:defRPr sz="1650" b="1"/>
            </a:lvl2pPr>
            <a:lvl3pPr marL="738472" indent="0">
              <a:buNone/>
              <a:defRPr sz="1500" b="1"/>
            </a:lvl3pPr>
            <a:lvl4pPr marL="1107708" indent="0">
              <a:buNone/>
              <a:defRPr sz="1275" b="1"/>
            </a:lvl4pPr>
            <a:lvl5pPr marL="1476945" indent="0">
              <a:buNone/>
              <a:defRPr sz="1275" b="1"/>
            </a:lvl5pPr>
            <a:lvl6pPr marL="1846181" indent="0">
              <a:buNone/>
              <a:defRPr sz="1275" b="1"/>
            </a:lvl6pPr>
            <a:lvl7pPr marL="2215417" indent="0">
              <a:buNone/>
              <a:defRPr sz="1275" b="1"/>
            </a:lvl7pPr>
            <a:lvl8pPr marL="2584653" indent="0">
              <a:buNone/>
              <a:defRPr sz="1275" b="1"/>
            </a:lvl8pPr>
            <a:lvl9pPr marL="2953889" indent="0">
              <a:buNone/>
              <a:defRPr sz="1275" b="1"/>
            </a:lvl9pPr>
          </a:lstStyle>
          <a:p>
            <a:pPr lvl="0"/>
            <a:r>
              <a:rPr lang="es-ES" dirty="0"/>
              <a:t>Haga clic para modificar el estilo de texto del patrón</a:t>
            </a:r>
          </a:p>
        </p:txBody>
      </p:sp>
    </p:spTree>
    <p:extLst>
      <p:ext uri="{BB962C8B-B14F-4D97-AF65-F5344CB8AC3E}">
        <p14:creationId xmlns:p14="http://schemas.microsoft.com/office/powerpoint/2010/main" val="184198503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a:xfrm>
            <a:off x="628650" y="4767264"/>
            <a:ext cx="2057400" cy="273844"/>
          </a:xfrm>
          <a:prstGeom prst="rect">
            <a:avLst/>
          </a:prstGeom>
        </p:spPr>
        <p:txBody>
          <a:bodyPr lIns="68580" tIns="34290" rIns="68580" bIns="34290"/>
          <a:lstStyle/>
          <a:p>
            <a:fld id="{CF906052-2888-49AB-9366-45A56BD54B95}" type="datetimeFigureOut">
              <a:rPr lang="es-CO" smtClean="0"/>
              <a:pPr/>
              <a:t>06/03/2018</a:t>
            </a:fld>
            <a:endParaRPr lang="es-CO"/>
          </a:p>
        </p:txBody>
      </p:sp>
      <p:sp>
        <p:nvSpPr>
          <p:cNvPr id="5" name="Marcador de pie de página 4"/>
          <p:cNvSpPr>
            <a:spLocks noGrp="1"/>
          </p:cNvSpPr>
          <p:nvPr>
            <p:ph type="ftr" sz="quarter" idx="11"/>
          </p:nvPr>
        </p:nvSpPr>
        <p:spPr>
          <a:xfrm>
            <a:off x="3028950" y="4767264"/>
            <a:ext cx="3086100" cy="273844"/>
          </a:xfrm>
          <a:prstGeom prst="rect">
            <a:avLst/>
          </a:prstGeom>
        </p:spPr>
        <p:txBody>
          <a:bodyPr lIns="68580" tIns="34290" rIns="68580" bIns="34290"/>
          <a:lstStyle/>
          <a:p>
            <a:endParaRPr lang="es-CO"/>
          </a:p>
        </p:txBody>
      </p:sp>
      <p:sp>
        <p:nvSpPr>
          <p:cNvPr id="6" name="Marcador de número de diapositiva 5"/>
          <p:cNvSpPr>
            <a:spLocks noGrp="1"/>
          </p:cNvSpPr>
          <p:nvPr>
            <p:ph type="sldNum" sz="quarter" idx="12"/>
          </p:nvPr>
        </p:nvSpPr>
        <p:spPr>
          <a:xfrm>
            <a:off x="6457950" y="4767264"/>
            <a:ext cx="2057400" cy="273844"/>
          </a:xfrm>
          <a:prstGeom prst="rect">
            <a:avLst/>
          </a:prstGeom>
        </p:spPr>
        <p:txBody>
          <a:bodyPr lIns="68580" tIns="34290" rIns="68580" bIns="34290"/>
          <a:lstStyle/>
          <a:p>
            <a:fld id="{90244EF6-D502-487C-BE6B-9A166D11EEAF}" type="slidenum">
              <a:rPr lang="es-CO" smtClean="0"/>
              <a:pPr/>
              <a:t>‹Nº›</a:t>
            </a:fld>
            <a:endParaRPr lang="es-CO"/>
          </a:p>
        </p:txBody>
      </p:sp>
    </p:spTree>
    <p:extLst>
      <p:ext uri="{BB962C8B-B14F-4D97-AF65-F5344CB8AC3E}">
        <p14:creationId xmlns:p14="http://schemas.microsoft.com/office/powerpoint/2010/main" val="1295072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4" y="4911115"/>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39272177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685800" y="2211312"/>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22"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94" name="Text Placeholder 3"/>
          <p:cNvSpPr>
            <a:spLocks noGrp="1"/>
          </p:cNvSpPr>
          <p:nvPr>
            <p:ph type="body" sz="half" idx="29" hasCustomPrompt="1"/>
          </p:nvPr>
        </p:nvSpPr>
        <p:spPr>
          <a:xfrm>
            <a:off x="1618130" y="2914701"/>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685800" y="2897116"/>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1618130" y="3600505"/>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685800" y="3582920"/>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57329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4800600" y="2211312"/>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5732930" y="2914701"/>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4800600" y="2897116"/>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5732930" y="3600505"/>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4800600" y="3582920"/>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a:t>##</a:t>
            </a:r>
          </a:p>
        </p:txBody>
      </p:sp>
    </p:spTree>
    <p:extLst>
      <p:ext uri="{BB962C8B-B14F-4D97-AF65-F5344CB8AC3E}">
        <p14:creationId xmlns:p14="http://schemas.microsoft.com/office/powerpoint/2010/main" val="385051546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15" name="Content Placeholder 13"/>
          <p:cNvSpPr>
            <a:spLocks noGrp="1"/>
          </p:cNvSpPr>
          <p:nvPr>
            <p:ph sz="quarter" idx="15"/>
          </p:nvPr>
        </p:nvSpPr>
        <p:spPr>
          <a:xfrm>
            <a:off x="685800" y="2228857"/>
            <a:ext cx="3657600" cy="20574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4800600" y="2228857"/>
            <a:ext cx="3657600" cy="20574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39" name="TextBox 38"/>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132853376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0" y="2228850"/>
            <a:ext cx="5029200" cy="205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6172202" y="2228850"/>
            <a:ext cx="22860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37" name="TextBox 36"/>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325609632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2" y="2228850"/>
            <a:ext cx="2286000" cy="205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3429000" y="2228850"/>
            <a:ext cx="5029200" cy="205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41" name="TextBox 40"/>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275175417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685802" y="2228850"/>
            <a:ext cx="2286000" cy="205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7"/>
          <p:cNvSpPr>
            <a:spLocks noGrp="1"/>
          </p:cNvSpPr>
          <p:nvPr>
            <p:ph sz="quarter" idx="16"/>
          </p:nvPr>
        </p:nvSpPr>
        <p:spPr>
          <a:xfrm>
            <a:off x="3429002" y="2228850"/>
            <a:ext cx="22860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Content Placeholder 37"/>
          <p:cNvSpPr>
            <a:spLocks noGrp="1"/>
          </p:cNvSpPr>
          <p:nvPr>
            <p:ph sz="quarter" idx="17"/>
          </p:nvPr>
        </p:nvSpPr>
        <p:spPr>
          <a:xfrm>
            <a:off x="6172202" y="2228850"/>
            <a:ext cx="22860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44" name="TextBox 43"/>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150287602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Tree>
    <p:extLst>
      <p:ext uri="{BB962C8B-B14F-4D97-AF65-F5344CB8AC3E}">
        <p14:creationId xmlns:p14="http://schemas.microsoft.com/office/powerpoint/2010/main" val="186967837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8" name="TextBox 7"/>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a:t>click to edit master text styles</a:t>
            </a:r>
          </a:p>
        </p:txBody>
      </p:sp>
      <p:sp>
        <p:nvSpPr>
          <p:cNvPr id="4" name="Chart Placeholder 3"/>
          <p:cNvSpPr>
            <a:spLocks noGrp="1"/>
          </p:cNvSpPr>
          <p:nvPr userDrawn="1">
            <p:ph type="chart" sz="quarter" idx="29" hasCustomPrompt="1"/>
          </p:nvPr>
        </p:nvSpPr>
        <p:spPr>
          <a:xfrm>
            <a:off x="685802" y="1543052"/>
            <a:ext cx="7772400" cy="3000375"/>
          </a:xfrm>
        </p:spPr>
        <p:txBody>
          <a:bodyPr/>
          <a:lstStyle>
            <a:lvl1pPr algn="ctr">
              <a:defRPr>
                <a:solidFill>
                  <a:schemeClr val="tx2"/>
                </a:solidFill>
              </a:defRPr>
            </a:lvl1pPr>
          </a:lstStyle>
          <a:p>
            <a:r>
              <a:rPr lang="en-US" dirty="0"/>
              <a:t>Click to insert chart from template</a:t>
            </a:r>
          </a:p>
        </p:txBody>
      </p:sp>
    </p:spTree>
    <p:extLst>
      <p:ext uri="{BB962C8B-B14F-4D97-AF65-F5344CB8AC3E}">
        <p14:creationId xmlns:p14="http://schemas.microsoft.com/office/powerpoint/2010/main" val="133430158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57" y="4911158"/>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8"/>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spTree>
    <p:extLst>
      <p:ext uri="{BB962C8B-B14F-4D97-AF65-F5344CB8AC3E}">
        <p14:creationId xmlns:p14="http://schemas.microsoft.com/office/powerpoint/2010/main" val="290282046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857257"/>
            <a:ext cx="7772400" cy="685802"/>
          </a:xfrm>
          <a:prstGeom prst="rect">
            <a:avLst/>
          </a:prstGeom>
        </p:spPr>
        <p:txBody>
          <a:bodyPr vert="horz" lIns="0" tIns="0" rIns="0" bIns="0" rtlCol="0" anchor="t">
            <a:noAutofit/>
          </a:body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685802" y="2228898"/>
            <a:ext cx="7772400" cy="205740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Lkweng</a:t>
            </a:r>
            <a:endParaRPr lang="en-US" dirty="0"/>
          </a:p>
          <a:p>
            <a:pPr lvl="6"/>
            <a:r>
              <a:rPr lang="en-US" dirty="0"/>
              <a:t>;</a:t>
            </a:r>
            <a:r>
              <a:rPr lang="en-US" dirty="0" err="1"/>
              <a:t>krweng’lk</a:t>
            </a:r>
            <a:endParaRPr lang="en-US" dirty="0"/>
          </a:p>
          <a:p>
            <a:pPr lvl="7"/>
            <a:r>
              <a:rPr lang="en-US" dirty="0" err="1"/>
              <a:t>Perign</a:t>
            </a:r>
            <a:endParaRPr lang="en-US" dirty="0"/>
          </a:p>
          <a:p>
            <a:pPr lvl="8"/>
            <a:r>
              <a:rPr lang="en-US" dirty="0"/>
              <a:t>;</a:t>
            </a:r>
            <a:r>
              <a:rPr lang="en-US" dirty="0" err="1"/>
              <a:t>kwegn</a:t>
            </a:r>
            <a:r>
              <a:rPr lang="en-US" dirty="0"/>
              <a:t>’</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3" r:id="rId10"/>
    <p:sldLayoutId id="2147483656" r:id="rId11"/>
    <p:sldLayoutId id="2147483665" r:id="rId12"/>
    <p:sldLayoutId id="2147483666" r:id="rId13"/>
    <p:sldLayoutId id="2147483667" r:id="rId14"/>
  </p:sldLayoutIdLst>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hf sldNum="0" hdr="0" ftr="0" dt="0"/>
  <p:txStyles>
    <p:titleStyle>
      <a:lvl1pPr algn="l" defTabSz="913990" rtl="0" eaLnBrk="1" latinLnBrk="0" hangingPunct="1">
        <a:lnSpc>
          <a:spcPct val="85000"/>
        </a:lnSpc>
        <a:spcBef>
          <a:spcPct val="0"/>
        </a:spcBef>
        <a:buNone/>
        <a:defRPr sz="3700" kern="1200">
          <a:solidFill>
            <a:schemeClr val="tx2"/>
          </a:solidFill>
          <a:latin typeface="+mj-lt"/>
          <a:ea typeface="+mj-ea"/>
          <a:cs typeface="+mj-cs"/>
        </a:defRPr>
      </a:lvl1pPr>
    </p:titleStyle>
    <p:body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0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4.emf"/><Relationship Id="rId4" Type="http://schemas.openxmlformats.org/officeDocument/2006/relationships/image" Target="../media/image13.emf"/></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8" Type="http://schemas.microsoft.com/office/2007/relationships/diagramDrawing" Target="../diagrams/drawing8.xml"/><Relationship Id="rId13" Type="http://schemas.microsoft.com/office/2007/relationships/diagramDrawing" Target="../diagrams/drawing9.xml"/><Relationship Id="rId3" Type="http://schemas.openxmlformats.org/officeDocument/2006/relationships/image" Target="../media/image1.png"/><Relationship Id="rId7" Type="http://schemas.openxmlformats.org/officeDocument/2006/relationships/diagramColors" Target="../diagrams/colors8.xml"/><Relationship Id="rId12" Type="http://schemas.openxmlformats.org/officeDocument/2006/relationships/diagramColors" Target="../diagrams/colors9.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QuickStyle" Target="../diagrams/quickStyle8.xml"/><Relationship Id="rId11" Type="http://schemas.openxmlformats.org/officeDocument/2006/relationships/diagramQuickStyle" Target="../diagrams/quickStyle9.xml"/><Relationship Id="rId5" Type="http://schemas.openxmlformats.org/officeDocument/2006/relationships/diagramLayout" Target="../diagrams/layout8.xml"/><Relationship Id="rId10" Type="http://schemas.openxmlformats.org/officeDocument/2006/relationships/diagramLayout" Target="../diagrams/layout9.xml"/><Relationship Id="rId4" Type="http://schemas.openxmlformats.org/officeDocument/2006/relationships/diagramData" Target="../diagrams/data8.xml"/><Relationship Id="rId9" Type="http://schemas.openxmlformats.org/officeDocument/2006/relationships/diagramData" Target="../diagrams/data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40.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1"/>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a14="http://schemas.microsoft.com/office/drawing/2010/main"/>
              </a:ext>
            </a:extLst>
          </a:blip>
          <a:srcRect t="9660" r="-211"/>
          <a:stretch>
            <a:fillRect/>
          </a:stretch>
        </p:blipFill>
        <p:spPr bwMode="auto">
          <a:xfrm>
            <a:off x="3113238" y="1835143"/>
            <a:ext cx="2607597" cy="802194"/>
          </a:xfrm>
          <a:prstGeom prst="rect">
            <a:avLst/>
          </a:prstGeom>
          <a:noFill/>
          <a:ln w="9525">
            <a:noFill/>
            <a:miter lim="800000"/>
            <a:headEnd/>
            <a:tailEnd/>
          </a:ln>
        </p:spPr>
      </p:pic>
      <p:sp>
        <p:nvSpPr>
          <p:cNvPr id="5" name="Content Placeholder 13"/>
          <p:cNvSpPr txBox="1">
            <a:spLocks/>
          </p:cNvSpPr>
          <p:nvPr/>
        </p:nvSpPr>
        <p:spPr>
          <a:xfrm>
            <a:off x="689113" y="4150062"/>
            <a:ext cx="7771248" cy="421618"/>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737364" y="3217464"/>
            <a:ext cx="7669276" cy="812530"/>
          </a:xfrm>
          <a:prstGeom prst="rect">
            <a:avLst/>
          </a:prstGeom>
          <a:noFill/>
        </p:spPr>
        <p:txBody>
          <a:bodyPr wrap="square" lIns="0" tIns="0" rIns="0" bIns="0" rtlCol="0">
            <a:spAutoFit/>
          </a:bodyPr>
          <a:lstStyle/>
          <a:p>
            <a:pPr algn="ctr">
              <a:lnSpc>
                <a:spcPct val="120000"/>
              </a:lnSpc>
            </a:pPr>
            <a:r>
              <a:rPr lang="es-CO" sz="2200" dirty="0">
                <a:solidFill>
                  <a:schemeClr val="bg1"/>
                </a:solidFill>
              </a:rPr>
              <a:t>Junta Directiva</a:t>
            </a:r>
          </a:p>
          <a:p>
            <a:pPr algn="ctr">
              <a:lnSpc>
                <a:spcPct val="120000"/>
              </a:lnSpc>
            </a:pPr>
            <a:r>
              <a:rPr lang="es-CO" sz="2200" dirty="0">
                <a:solidFill>
                  <a:schemeClr val="bg1"/>
                </a:solidFill>
              </a:rPr>
              <a:t>Enero 2018</a:t>
            </a:r>
          </a:p>
        </p:txBody>
      </p:sp>
    </p:spTree>
    <p:extLst>
      <p:ext uri="{BB962C8B-B14F-4D97-AF65-F5344CB8AC3E}">
        <p14:creationId xmlns:p14="http://schemas.microsoft.com/office/powerpoint/2010/main" val="165075670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19 Conector recto"/>
          <p:cNvCxnSpPr/>
          <p:nvPr/>
        </p:nvCxnSpPr>
        <p:spPr>
          <a:xfrm>
            <a:off x="0" y="3515042"/>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1 CuadroTexto"/>
          <p:cNvSpPr txBox="1"/>
          <p:nvPr/>
        </p:nvSpPr>
        <p:spPr>
          <a:xfrm>
            <a:off x="7277835"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11" name="10 CuadroTexto"/>
          <p:cNvSpPr txBox="1"/>
          <p:nvPr/>
        </p:nvSpPr>
        <p:spPr>
          <a:xfrm>
            <a:off x="107974" y="25684"/>
            <a:ext cx="7321527" cy="572247"/>
          </a:xfrm>
          <a:prstGeom prst="rect">
            <a:avLst/>
          </a:prstGeom>
        </p:spPr>
        <p:txBody>
          <a:bodyPr vert="horz" lIns="0" tIns="0" rIns="0" bIns="0" rtlCol="0" anchor="ctr">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Situación Financiera</a:t>
            </a:r>
          </a:p>
        </p:txBody>
      </p:sp>
      <p:sp>
        <p:nvSpPr>
          <p:cNvPr id="12" name="11 CuadroTexto"/>
          <p:cNvSpPr txBox="1"/>
          <p:nvPr/>
        </p:nvSpPr>
        <p:spPr>
          <a:xfrm>
            <a:off x="1078597" y="866117"/>
            <a:ext cx="601035" cy="258532"/>
          </a:xfrm>
          <a:prstGeom prst="rect">
            <a:avLst/>
          </a:prstGeom>
          <a:noFill/>
        </p:spPr>
        <p:txBody>
          <a:bodyPr wrap="square" lIns="0" tIns="0" rIns="0" bIns="0" rtlCol="0">
            <a:spAutoFit/>
          </a:bodyPr>
          <a:lstStyle/>
          <a:p>
            <a:pPr>
              <a:lnSpc>
                <a:spcPct val="120000"/>
              </a:lnSpc>
            </a:pPr>
            <a:r>
              <a:rPr lang="es-CO" sz="1400" b="1" dirty="0">
                <a:solidFill>
                  <a:srgbClr val="044990"/>
                </a:solidFill>
              </a:rPr>
              <a:t>+20%</a:t>
            </a:r>
          </a:p>
        </p:txBody>
      </p:sp>
      <p:sp>
        <p:nvSpPr>
          <p:cNvPr id="14" name="13 CuadroTexto"/>
          <p:cNvSpPr txBox="1"/>
          <p:nvPr/>
        </p:nvSpPr>
        <p:spPr>
          <a:xfrm>
            <a:off x="6819899" y="916558"/>
            <a:ext cx="609600" cy="258532"/>
          </a:xfrm>
          <a:prstGeom prst="rect">
            <a:avLst/>
          </a:prstGeom>
          <a:noFill/>
        </p:spPr>
        <p:txBody>
          <a:bodyPr wrap="square" lIns="0" tIns="0" rIns="0" bIns="0" rtlCol="0">
            <a:spAutoFit/>
          </a:bodyPr>
          <a:lstStyle/>
          <a:p>
            <a:pPr>
              <a:lnSpc>
                <a:spcPct val="120000"/>
              </a:lnSpc>
            </a:pPr>
            <a:r>
              <a:rPr lang="es-CO" sz="1400" b="1" dirty="0">
                <a:solidFill>
                  <a:srgbClr val="044990"/>
                </a:solidFill>
              </a:rPr>
              <a:t>+12%</a:t>
            </a:r>
          </a:p>
        </p:txBody>
      </p:sp>
      <p:sp>
        <p:nvSpPr>
          <p:cNvPr id="17" name="16 CuadroTexto"/>
          <p:cNvSpPr txBox="1"/>
          <p:nvPr/>
        </p:nvSpPr>
        <p:spPr>
          <a:xfrm>
            <a:off x="107974" y="3593271"/>
            <a:ext cx="8928053" cy="1772793"/>
          </a:xfrm>
          <a:prstGeom prst="rect">
            <a:avLst/>
          </a:prstGeom>
          <a:noFill/>
        </p:spPr>
        <p:txBody>
          <a:bodyPr wrap="square" lIns="0" tIns="0" rIns="0" bIns="0" rtlCol="0">
            <a:spAutoFit/>
          </a:bodyPr>
          <a:lstStyle/>
          <a:p>
            <a:pPr marL="171450" indent="-171450" algn="just">
              <a:lnSpc>
                <a:spcPct val="120000"/>
              </a:lnSpc>
              <a:buFont typeface="Arial" panose="020B0604020202020204" pitchFamily="34" charset="0"/>
              <a:buChar char="•"/>
            </a:pPr>
            <a:r>
              <a:rPr lang="es-CO" sz="1400" dirty="0">
                <a:latin typeface="+mj-lt"/>
                <a:ea typeface="+mj-ea"/>
                <a:cs typeface="+mj-cs"/>
              </a:rPr>
              <a:t>Los activos crecen en un 20% especialmente por </a:t>
            </a:r>
            <a:r>
              <a:rPr lang="es-CO" sz="1400" b="1" dirty="0">
                <a:solidFill>
                  <a:srgbClr val="0070C0"/>
                </a:solidFill>
                <a:latin typeface="+mj-lt"/>
                <a:ea typeface="+mj-ea"/>
                <a:cs typeface="+mj-cs"/>
              </a:rPr>
              <a:t>inversiones y activos materiales</a:t>
            </a:r>
            <a:r>
              <a:rPr lang="es-CO" sz="1400" dirty="0">
                <a:latin typeface="+mj-lt"/>
                <a:ea typeface="+mj-ea"/>
                <a:cs typeface="+mj-cs"/>
              </a:rPr>
              <a:t>.</a:t>
            </a:r>
          </a:p>
          <a:p>
            <a:pPr marL="171450" indent="-171450">
              <a:lnSpc>
                <a:spcPct val="120000"/>
              </a:lnSpc>
              <a:buFont typeface="Arial" panose="020B0604020202020204" pitchFamily="34" charset="0"/>
              <a:buChar char="•"/>
            </a:pPr>
            <a:r>
              <a:rPr lang="es-CO" sz="1400" dirty="0">
                <a:latin typeface="+mj-lt"/>
                <a:ea typeface="+mj-ea"/>
                <a:cs typeface="+mj-cs"/>
              </a:rPr>
              <a:t>Los pasivos aumentan en un 76% por </a:t>
            </a:r>
            <a:r>
              <a:rPr lang="es-CO" sz="1400" b="1" dirty="0">
                <a:solidFill>
                  <a:srgbClr val="0070C0"/>
                </a:solidFill>
                <a:latin typeface="+mj-lt"/>
                <a:ea typeface="+mj-ea"/>
                <a:cs typeface="+mj-cs"/>
              </a:rPr>
              <a:t>impuesto de renta, obligaciones laborales e ingresos recibidos por anticipado </a:t>
            </a:r>
            <a:r>
              <a:rPr lang="es-CO" sz="1400" dirty="0">
                <a:latin typeface="+mj-lt"/>
                <a:ea typeface="+mj-ea"/>
                <a:cs typeface="+mj-cs"/>
              </a:rPr>
              <a:t>(compensación y liquidación)</a:t>
            </a:r>
          </a:p>
          <a:p>
            <a:pPr marL="171450" indent="-171450">
              <a:lnSpc>
                <a:spcPct val="120000"/>
              </a:lnSpc>
              <a:buFont typeface="Arial" panose="020B0604020202020204" pitchFamily="34" charset="0"/>
              <a:buChar char="•"/>
            </a:pPr>
            <a:r>
              <a:rPr lang="es-CO" sz="1400" dirty="0">
                <a:latin typeface="+mj-lt"/>
                <a:ea typeface="+mj-ea"/>
                <a:cs typeface="+mj-cs"/>
              </a:rPr>
              <a:t>El patrimonio tuvo un crecimiento del 12% en razón al </a:t>
            </a:r>
            <a:r>
              <a:rPr lang="es-CO" sz="1400" b="1" dirty="0">
                <a:solidFill>
                  <a:srgbClr val="0070C0"/>
                </a:solidFill>
                <a:latin typeface="+mj-lt"/>
                <a:ea typeface="+mj-ea"/>
                <a:cs typeface="+mj-cs"/>
              </a:rPr>
              <a:t>resultado del ejercicio de $7.909 y</a:t>
            </a:r>
            <a:r>
              <a:rPr lang="es-CO" sz="1400" dirty="0">
                <a:latin typeface="+mj-lt"/>
                <a:ea typeface="+mj-ea"/>
                <a:cs typeface="+mj-cs"/>
              </a:rPr>
              <a:t>, perdidas acumuladas de -</a:t>
            </a:r>
            <a:r>
              <a:rPr lang="es-CO" sz="1400" b="1" dirty="0">
                <a:solidFill>
                  <a:srgbClr val="0070C0"/>
                </a:solidFill>
                <a:latin typeface="+mj-lt"/>
                <a:ea typeface="+mj-ea"/>
                <a:cs typeface="+mj-cs"/>
              </a:rPr>
              <a:t>$-1.771 </a:t>
            </a:r>
            <a:r>
              <a:rPr lang="es-CO" sz="1400" b="1" u="sng" dirty="0">
                <a:solidFill>
                  <a:srgbClr val="0070C0"/>
                </a:solidFill>
                <a:latin typeface="+mj-lt"/>
                <a:ea typeface="+mj-ea"/>
                <a:cs typeface="+mj-cs"/>
              </a:rPr>
              <a:t>las cuales fueron enjugadas con la cuenta de adopción por primera vez.</a:t>
            </a:r>
            <a:endParaRPr lang="es-CO" sz="1400" u="sng" dirty="0">
              <a:latin typeface="+mj-lt"/>
              <a:ea typeface="+mj-ea"/>
              <a:cs typeface="+mj-cs"/>
            </a:endParaRPr>
          </a:p>
          <a:p>
            <a:pPr marL="171450" indent="-171450">
              <a:lnSpc>
                <a:spcPct val="120000"/>
              </a:lnSpc>
              <a:buFont typeface="Arial" panose="020B0604020202020204" pitchFamily="34" charset="0"/>
              <a:buChar char="•"/>
            </a:pPr>
            <a:r>
              <a:rPr lang="es-CO" sz="1400" dirty="0">
                <a:latin typeface="+mj-lt"/>
                <a:ea typeface="+mj-ea"/>
                <a:cs typeface="+mj-cs"/>
              </a:rPr>
              <a:t>El valor intrínseco de la acción paso de </a:t>
            </a:r>
            <a:r>
              <a:rPr lang="es-CO" sz="1400" b="1" dirty="0">
                <a:solidFill>
                  <a:srgbClr val="0070C0"/>
                </a:solidFill>
                <a:latin typeface="+mj-lt"/>
                <a:ea typeface="+mj-ea"/>
                <a:cs typeface="+mj-cs"/>
              </a:rPr>
              <a:t>$1.105,59  a  $1.233,87</a:t>
            </a:r>
            <a:endParaRPr lang="es-CO" sz="1200" b="1" dirty="0">
              <a:solidFill>
                <a:srgbClr val="0070C0"/>
              </a:solidFill>
              <a:latin typeface="+mj-lt"/>
              <a:ea typeface="+mj-ea"/>
              <a:cs typeface="+mj-cs"/>
            </a:endParaRPr>
          </a:p>
          <a:p>
            <a:pPr indent="-171450">
              <a:lnSpc>
                <a:spcPct val="120000"/>
              </a:lnSpc>
              <a:buFont typeface="Arial" pitchFamily="34" charset="0"/>
              <a:buChar char="•"/>
            </a:pPr>
            <a:endParaRPr lang="es-CO" sz="1200" dirty="0">
              <a:latin typeface="+mj-lt"/>
              <a:ea typeface="+mj-ea"/>
              <a:cs typeface="+mj-cs"/>
            </a:endParaRPr>
          </a:p>
        </p:txBody>
      </p:sp>
      <p:sp>
        <p:nvSpPr>
          <p:cNvPr id="13" name="12 CuadroTexto"/>
          <p:cNvSpPr txBox="1"/>
          <p:nvPr/>
        </p:nvSpPr>
        <p:spPr>
          <a:xfrm>
            <a:off x="4136572" y="1781435"/>
            <a:ext cx="667657" cy="258532"/>
          </a:xfrm>
          <a:prstGeom prst="rect">
            <a:avLst/>
          </a:prstGeom>
          <a:noFill/>
        </p:spPr>
        <p:txBody>
          <a:bodyPr wrap="square" lIns="0" tIns="0" rIns="0" bIns="0" rtlCol="0">
            <a:spAutoFit/>
          </a:bodyPr>
          <a:lstStyle/>
          <a:p>
            <a:pPr>
              <a:lnSpc>
                <a:spcPct val="120000"/>
              </a:lnSpc>
            </a:pPr>
            <a:r>
              <a:rPr lang="es-CO" sz="1400" b="1" dirty="0">
                <a:solidFill>
                  <a:srgbClr val="044990"/>
                </a:solidFill>
              </a:rPr>
              <a:t>+76%</a:t>
            </a:r>
          </a:p>
        </p:txBody>
      </p:sp>
      <p:pic>
        <p:nvPicPr>
          <p:cNvPr id="10"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sp>
        <p:nvSpPr>
          <p:cNvPr id="15" name="Rectángulo: esquinas redondeadas 14">
            <a:extLst>
              <a:ext uri="{FF2B5EF4-FFF2-40B4-BE49-F238E27FC236}">
                <a16:creationId xmlns:a16="http://schemas.microsoft.com/office/drawing/2014/main" id="{87065B18-A227-4E8B-981E-E93733502B19}"/>
              </a:ext>
            </a:extLst>
          </p:cNvPr>
          <p:cNvSpPr/>
          <p:nvPr/>
        </p:nvSpPr>
        <p:spPr>
          <a:xfrm>
            <a:off x="107972" y="466580"/>
            <a:ext cx="3259016" cy="2315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a:solidFill>
                  <a:schemeClr val="bg1"/>
                </a:solidFill>
                <a:latin typeface="Franklin Gothic Demi Cond" panose="020B0706030402020204" pitchFamily="34" charset="0"/>
              </a:rPr>
              <a:t>Pendiente auditoría de Revisoría Fiscal</a:t>
            </a:r>
          </a:p>
        </p:txBody>
      </p:sp>
      <p:graphicFrame>
        <p:nvGraphicFramePr>
          <p:cNvPr id="18" name="1 Gráfico">
            <a:extLst>
              <a:ext uri="{FF2B5EF4-FFF2-40B4-BE49-F238E27FC236}">
                <a16:creationId xmlns:a16="http://schemas.microsoft.com/office/drawing/2014/main" id="{00000000-0008-0000-3000-000002000000}"/>
              </a:ext>
            </a:extLst>
          </p:cNvPr>
          <p:cNvGraphicFramePr>
            <a:graphicFrameLocks noGrp="1"/>
          </p:cNvGraphicFramePr>
          <p:nvPr>
            <p:extLst/>
          </p:nvPr>
        </p:nvGraphicFramePr>
        <p:xfrm>
          <a:off x="235325" y="774752"/>
          <a:ext cx="8673353" cy="26588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99501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581026"/>
            <a:ext cx="8105774"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 Riesgo Operativo (SARO)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394463"/>
            <a:ext cx="7772400" cy="338961"/>
          </a:xfrm>
        </p:spPr>
        <p:txBody>
          <a:bodyPr/>
          <a:lstStyle/>
          <a:p>
            <a:r>
              <a:rPr lang="es-ES_tradnl" dirty="0" err="1"/>
              <a:t>Cap</a:t>
            </a:r>
            <a:r>
              <a:rPr lang="es-ES" dirty="0" err="1"/>
              <a:t>ítulo</a:t>
            </a:r>
            <a:r>
              <a:rPr lang="es-ES" dirty="0"/>
              <a:t> 6</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629636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rot="10800000" flipV="1">
            <a:off x="629860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6</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5171215"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21 CuadroTexto"/>
          <p:cNvSpPr txBox="1"/>
          <p:nvPr/>
        </p:nvSpPr>
        <p:spPr>
          <a:xfrm>
            <a:off x="685800" y="1466850"/>
            <a:ext cx="7629525" cy="1329595"/>
          </a:xfrm>
          <a:prstGeom prst="rect">
            <a:avLst/>
          </a:prstGeom>
          <a:noFill/>
        </p:spPr>
        <p:txBody>
          <a:bodyPr wrap="square" lIns="0" tIns="0" rIns="0" bIns="0" rtlCol="0">
            <a:spAutoFit/>
          </a:bodyPr>
          <a:lstStyle/>
          <a:p>
            <a:pPr algn="just">
              <a:lnSpc>
                <a:spcPct val="120000"/>
              </a:lnSpc>
            </a:pPr>
            <a:r>
              <a:rPr lang="es-MX" dirty="0">
                <a:solidFill>
                  <a:srgbClr val="044990"/>
                </a:solidFill>
              </a:rPr>
              <a:t>En cuanto a </a:t>
            </a:r>
            <a:r>
              <a:rPr lang="es-MX" b="1" dirty="0">
                <a:solidFill>
                  <a:srgbClr val="044990"/>
                </a:solidFill>
              </a:rPr>
              <a:t>la identificación de sus procesos</a:t>
            </a:r>
            <a:r>
              <a:rPr lang="es-MX" dirty="0">
                <a:solidFill>
                  <a:srgbClr val="044990"/>
                </a:solidFill>
              </a:rPr>
              <a:t> y </a:t>
            </a:r>
            <a:r>
              <a:rPr lang="es-MX" b="1" dirty="0">
                <a:solidFill>
                  <a:srgbClr val="044990"/>
                </a:solidFill>
              </a:rPr>
              <a:t>los procedimientos aplicables para la adecuada implementación y funcionamiento de las etapas y elementos del SARO, </a:t>
            </a:r>
            <a:r>
              <a:rPr lang="es-MX" dirty="0">
                <a:solidFill>
                  <a:srgbClr val="044990"/>
                </a:solidFill>
              </a:rPr>
              <a:t>los resultados son los siguientes:</a:t>
            </a:r>
            <a:endParaRPr lang="es-CO" dirty="0">
              <a:solidFill>
                <a:srgbClr val="044990"/>
              </a:solidFill>
            </a:endParaRPr>
          </a:p>
          <a:p>
            <a:pPr algn="just">
              <a:lnSpc>
                <a:spcPct val="120000"/>
              </a:lnSpc>
            </a:pPr>
            <a:endParaRPr lang="es-CO" dirty="0">
              <a:solidFill>
                <a:srgbClr val="044990"/>
              </a:solidFill>
            </a:endParaRP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pic>
        <p:nvPicPr>
          <p:cNvPr id="20" name="19 Imagen"/>
          <p:cNvPicPr/>
          <p:nvPr/>
        </p:nvPicPr>
        <p:blipFill>
          <a:blip r:embed="rId3" cstate="print"/>
          <a:srcRect/>
          <a:stretch>
            <a:fillRect/>
          </a:stretch>
        </p:blipFill>
        <p:spPr bwMode="auto">
          <a:xfrm>
            <a:off x="2501153" y="2500162"/>
            <a:ext cx="4019114" cy="2116661"/>
          </a:xfrm>
          <a:prstGeom prst="rect">
            <a:avLst/>
          </a:prstGeom>
          <a:noFill/>
          <a:ln w="9525">
            <a:noFill/>
            <a:miter lim="800000"/>
            <a:headEnd/>
            <a:tailEnd/>
          </a:ln>
        </p:spPr>
      </p:pic>
    </p:spTree>
    <p:extLst>
      <p:ext uri="{BB962C8B-B14F-4D97-AF65-F5344CB8AC3E}">
        <p14:creationId xmlns:p14="http://schemas.microsoft.com/office/powerpoint/2010/main" val="2698848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4649" y="523876"/>
            <a:ext cx="8321944"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 Riesgo de Contraparte (</a:t>
            </a:r>
            <a:r>
              <a:rPr lang="es-CO" sz="2800" b="1" dirty="0" err="1">
                <a:effectLst>
                  <a:outerShdw blurRad="38100" dist="38100" dir="2700000" algn="tl">
                    <a:srgbClr val="000000">
                      <a:alpha val="43137"/>
                    </a:srgbClr>
                  </a:outerShdw>
                </a:effectLst>
              </a:rPr>
              <a:t>SARiC</a:t>
            </a:r>
            <a:r>
              <a:rPr lang="es-CO" sz="2800" b="1" dirty="0">
                <a:effectLst>
                  <a:outerShdw blurRad="38100" dist="38100" dir="2700000" algn="tl">
                    <a:srgbClr val="000000">
                      <a:alpha val="43137"/>
                    </a:srgbClr>
                  </a:outerShdw>
                </a:effectLst>
              </a:rPr>
              <a:t>)</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4648" y="337313"/>
            <a:ext cx="7772400" cy="338961"/>
          </a:xfrm>
        </p:spPr>
        <p:txBody>
          <a:bodyPr/>
          <a:lstStyle/>
          <a:p>
            <a:r>
              <a:rPr lang="es-ES_tradnl" dirty="0" err="1"/>
              <a:t>Cap</a:t>
            </a:r>
            <a:r>
              <a:rPr lang="es-ES" dirty="0" err="1"/>
              <a:t>ítulo</a:t>
            </a:r>
            <a:r>
              <a:rPr lang="es-ES" dirty="0"/>
              <a:t> 6</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6287395"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rot="10800000" flipV="1">
            <a:off x="6307565"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6</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516225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21 CuadroTexto"/>
          <p:cNvSpPr txBox="1"/>
          <p:nvPr/>
        </p:nvSpPr>
        <p:spPr>
          <a:xfrm>
            <a:off x="685800" y="1438275"/>
            <a:ext cx="7629525" cy="609398"/>
          </a:xfrm>
          <a:prstGeom prst="rect">
            <a:avLst/>
          </a:prstGeom>
          <a:noFill/>
        </p:spPr>
        <p:txBody>
          <a:bodyPr wrap="square" lIns="0" tIns="0" rIns="0" bIns="0" rtlCol="0">
            <a:spAutoFit/>
          </a:bodyPr>
          <a:lstStyle/>
          <a:p>
            <a:pPr algn="just">
              <a:lnSpc>
                <a:spcPct val="120000"/>
              </a:lnSpc>
            </a:pPr>
            <a:r>
              <a:rPr lang="es-ES_tradnl" b="1" dirty="0">
                <a:solidFill>
                  <a:srgbClr val="044990"/>
                </a:solidFill>
              </a:rPr>
              <a:t>La etapa de identificación</a:t>
            </a:r>
            <a:r>
              <a:rPr lang="es-ES_tradnl" dirty="0">
                <a:solidFill>
                  <a:srgbClr val="044990"/>
                </a:solidFill>
              </a:rPr>
              <a:t> del riesgo presenta la siguiente evolución:</a:t>
            </a:r>
            <a:endParaRPr lang="es-CO" dirty="0">
              <a:solidFill>
                <a:srgbClr val="044990"/>
              </a:solidFill>
            </a:endParaRPr>
          </a:p>
          <a:p>
            <a:r>
              <a:rPr lang="es-ES_tradnl" dirty="0"/>
              <a:t> </a:t>
            </a:r>
            <a:endParaRPr lang="es-CO" dirty="0"/>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pic>
        <p:nvPicPr>
          <p:cNvPr id="36" name="35 Imagen"/>
          <p:cNvPicPr/>
          <p:nvPr/>
        </p:nvPicPr>
        <p:blipFill>
          <a:blip r:embed="rId3" cstate="print"/>
          <a:srcRect/>
          <a:stretch>
            <a:fillRect/>
          </a:stretch>
        </p:blipFill>
        <p:spPr bwMode="auto">
          <a:xfrm>
            <a:off x="1807008" y="1833563"/>
            <a:ext cx="5293039" cy="2650331"/>
          </a:xfrm>
          <a:prstGeom prst="rect">
            <a:avLst/>
          </a:prstGeom>
          <a:noFill/>
          <a:ln w="9525">
            <a:noFill/>
            <a:miter lim="800000"/>
            <a:headEnd/>
            <a:tailEnd/>
          </a:ln>
        </p:spPr>
      </p:pic>
    </p:spTree>
    <p:extLst>
      <p:ext uri="{BB962C8B-B14F-4D97-AF65-F5344CB8AC3E}">
        <p14:creationId xmlns:p14="http://schemas.microsoft.com/office/powerpoint/2010/main" val="2698848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581026"/>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Gobierno corporativo y control interno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394463"/>
            <a:ext cx="7772400" cy="338961"/>
          </a:xfrm>
        </p:spPr>
        <p:txBody>
          <a:bodyPr/>
          <a:lstStyle/>
          <a:p>
            <a:r>
              <a:rPr lang="es-ES_tradnl" dirty="0" err="1"/>
              <a:t>Cap</a:t>
            </a:r>
            <a:r>
              <a:rPr lang="es-ES" dirty="0" err="1"/>
              <a:t>ítulo</a:t>
            </a:r>
            <a:r>
              <a:rPr lang="es-ES" dirty="0"/>
              <a:t>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499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4996" name="Rectangle 4"/>
          <p:cNvSpPr>
            <a:spLocks noChangeArrowheads="1"/>
          </p:cNvSpPr>
          <p:nvPr/>
        </p:nvSpPr>
        <p:spPr bwMode="auto">
          <a:xfrm>
            <a:off x="0" y="3587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601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6020" name="Rectangle 4"/>
          <p:cNvSpPr>
            <a:spLocks noChangeArrowheads="1"/>
          </p:cNvSpPr>
          <p:nvPr/>
        </p:nvSpPr>
        <p:spPr bwMode="auto">
          <a:xfrm>
            <a:off x="0" y="335149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704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7044" name="Rectangle 4"/>
          <p:cNvSpPr>
            <a:spLocks noChangeArrowheads="1"/>
          </p:cNvSpPr>
          <p:nvPr/>
        </p:nvSpPr>
        <p:spPr bwMode="auto">
          <a:xfrm>
            <a:off x="0" y="19870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87045" name="Rectangle 5"/>
          <p:cNvSpPr>
            <a:spLocks noChangeArrowheads="1"/>
          </p:cNvSpPr>
          <p:nvPr/>
        </p:nvSpPr>
        <p:spPr bwMode="auto">
          <a:xfrm>
            <a:off x="0" y="38158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40" name="39 Rectángulo"/>
          <p:cNvSpPr/>
          <p:nvPr/>
        </p:nvSpPr>
        <p:spPr>
          <a:xfrm>
            <a:off x="576298" y="1116889"/>
            <a:ext cx="7718612" cy="757130"/>
          </a:xfrm>
          <a:prstGeom prst="rect">
            <a:avLst/>
          </a:prstGeom>
        </p:spPr>
        <p:txBody>
          <a:bodyPr wrap="square">
            <a:spAutoFit/>
          </a:bodyPr>
          <a:lstStyle/>
          <a:p>
            <a:pPr algn="just">
              <a:lnSpc>
                <a:spcPct val="120000"/>
              </a:lnSpc>
            </a:pPr>
            <a:r>
              <a:rPr lang="es-CO" dirty="0">
                <a:solidFill>
                  <a:srgbClr val="044990"/>
                </a:solidFill>
              </a:rPr>
              <a:t>El seguimiento por parte del </a:t>
            </a:r>
            <a:r>
              <a:rPr lang="es-CO" b="1" dirty="0">
                <a:solidFill>
                  <a:srgbClr val="044990"/>
                </a:solidFill>
              </a:rPr>
              <a:t>Comité de Riesgos </a:t>
            </a:r>
            <a:r>
              <a:rPr lang="es-CO" dirty="0">
                <a:solidFill>
                  <a:srgbClr val="044990"/>
                </a:solidFill>
              </a:rPr>
              <a:t>a los riesgos de la entidad se presenta de la siguiente manera:</a:t>
            </a:r>
            <a:r>
              <a:rPr lang="es-ES_tradnl" dirty="0">
                <a:solidFill>
                  <a:srgbClr val="044990"/>
                </a:solidFill>
              </a:rPr>
              <a:t> </a:t>
            </a:r>
            <a:endParaRPr lang="es-CO" dirty="0">
              <a:solidFill>
                <a:srgbClr val="044990"/>
              </a:solidFill>
            </a:endParaRPr>
          </a:p>
        </p:txBody>
      </p:sp>
      <p:pic>
        <p:nvPicPr>
          <p:cNvPr id="44" name="43 Imagen"/>
          <p:cNvPicPr/>
          <p:nvPr/>
        </p:nvPicPr>
        <p:blipFill>
          <a:blip r:embed="rId3" cstate="print"/>
          <a:srcRect/>
          <a:stretch>
            <a:fillRect/>
          </a:stretch>
        </p:blipFill>
        <p:spPr bwMode="auto">
          <a:xfrm>
            <a:off x="2026585" y="1990278"/>
            <a:ext cx="4410635" cy="2304937"/>
          </a:xfrm>
          <a:prstGeom prst="rect">
            <a:avLst/>
          </a:prstGeom>
          <a:noFill/>
          <a:ln w="9525">
            <a:noFill/>
            <a:miter lim="800000"/>
            <a:headEnd/>
            <a:tailEnd/>
          </a:ln>
        </p:spPr>
      </p:pic>
    </p:spTree>
    <p:extLst>
      <p:ext uri="{BB962C8B-B14F-4D97-AF65-F5344CB8AC3E}">
        <p14:creationId xmlns:p14="http://schemas.microsoft.com/office/powerpoint/2010/main" val="2698848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Gobierno corporativo y control interno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6</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629636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rot="10800000" flipV="1">
            <a:off x="6307565"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6</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516225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21 CuadroTexto"/>
          <p:cNvSpPr txBox="1"/>
          <p:nvPr/>
        </p:nvSpPr>
        <p:spPr>
          <a:xfrm>
            <a:off x="685800" y="1190625"/>
            <a:ext cx="7629525" cy="664797"/>
          </a:xfrm>
          <a:prstGeom prst="rect">
            <a:avLst/>
          </a:prstGeom>
          <a:noFill/>
        </p:spPr>
        <p:txBody>
          <a:bodyPr wrap="square" lIns="0" tIns="0" rIns="0" bIns="0" rtlCol="0">
            <a:spAutoFit/>
          </a:bodyPr>
          <a:lstStyle/>
          <a:p>
            <a:pPr algn="just">
              <a:lnSpc>
                <a:spcPct val="120000"/>
              </a:lnSpc>
            </a:pPr>
            <a:r>
              <a:rPr lang="es-CO" dirty="0">
                <a:solidFill>
                  <a:srgbClr val="044990"/>
                </a:solidFill>
              </a:rPr>
              <a:t>El comportamiento sobre tener un </a:t>
            </a:r>
            <a:r>
              <a:rPr lang="es-CO" b="1" dirty="0">
                <a:solidFill>
                  <a:srgbClr val="044990"/>
                </a:solidFill>
              </a:rPr>
              <a:t>Auditor interno independiente </a:t>
            </a:r>
            <a:r>
              <a:rPr lang="es-CO" dirty="0">
                <a:solidFill>
                  <a:srgbClr val="044990"/>
                </a:solidFill>
              </a:rPr>
              <a:t>se presentan de la siguiente manera:</a:t>
            </a:r>
            <a:r>
              <a:rPr lang="es-ES_tradnl" dirty="0">
                <a:solidFill>
                  <a:srgbClr val="044990"/>
                </a:solidFill>
              </a:rPr>
              <a:t> </a:t>
            </a:r>
            <a:endParaRPr lang="es-CO" dirty="0">
              <a:solidFill>
                <a:srgbClr val="044990"/>
              </a:solidFill>
            </a:endParaRP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499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4996" name="Rectangle 4"/>
          <p:cNvSpPr>
            <a:spLocks noChangeArrowheads="1"/>
          </p:cNvSpPr>
          <p:nvPr/>
        </p:nvSpPr>
        <p:spPr bwMode="auto">
          <a:xfrm>
            <a:off x="0" y="3587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pic>
        <p:nvPicPr>
          <p:cNvPr id="37" name="36 Imagen"/>
          <p:cNvPicPr/>
          <p:nvPr/>
        </p:nvPicPr>
        <p:blipFill>
          <a:blip r:embed="rId3" cstate="print"/>
          <a:srcRect/>
          <a:stretch>
            <a:fillRect/>
          </a:stretch>
        </p:blipFill>
        <p:spPr bwMode="auto">
          <a:xfrm>
            <a:off x="2097742" y="1980754"/>
            <a:ext cx="4831977" cy="2550765"/>
          </a:xfrm>
          <a:prstGeom prst="rect">
            <a:avLst/>
          </a:prstGeom>
          <a:noFill/>
          <a:ln w="9525">
            <a:noFill/>
            <a:miter lim="800000"/>
            <a:headEnd/>
            <a:tailEnd/>
          </a:ln>
        </p:spPr>
      </p:pic>
    </p:spTree>
    <p:extLst>
      <p:ext uri="{BB962C8B-B14F-4D97-AF65-F5344CB8AC3E}">
        <p14:creationId xmlns:p14="http://schemas.microsoft.com/office/powerpoint/2010/main" val="2698848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04851"/>
            <a:ext cx="7629525"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Gobierno corporativo y control interno</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4884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rot="10800000" flipV="1">
            <a:off x="518694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21 CuadroTexto"/>
          <p:cNvSpPr txBox="1"/>
          <p:nvPr/>
        </p:nvSpPr>
        <p:spPr>
          <a:xfrm>
            <a:off x="685800" y="1333500"/>
            <a:ext cx="7629525" cy="664797"/>
          </a:xfrm>
          <a:prstGeom prst="rect">
            <a:avLst/>
          </a:prstGeom>
          <a:noFill/>
        </p:spPr>
        <p:txBody>
          <a:bodyPr wrap="square" lIns="0" tIns="0" rIns="0" bIns="0" rtlCol="0">
            <a:spAutoFit/>
          </a:bodyPr>
          <a:lstStyle/>
          <a:p>
            <a:pPr algn="just">
              <a:lnSpc>
                <a:spcPct val="120000"/>
              </a:lnSpc>
            </a:pPr>
            <a:r>
              <a:rPr lang="es-ES_tradnl" dirty="0">
                <a:solidFill>
                  <a:srgbClr val="044990"/>
                </a:solidFill>
              </a:rPr>
              <a:t>Con relación al tema de </a:t>
            </a:r>
            <a:r>
              <a:rPr lang="es-ES_tradnl" b="1" dirty="0">
                <a:solidFill>
                  <a:srgbClr val="044990"/>
                </a:solidFill>
              </a:rPr>
              <a:t>conflictos de interés</a:t>
            </a:r>
            <a:r>
              <a:rPr lang="es-ES_tradnl" dirty="0">
                <a:solidFill>
                  <a:srgbClr val="044990"/>
                </a:solidFill>
              </a:rPr>
              <a:t>, la evolución se presenta así: </a:t>
            </a:r>
            <a:endParaRPr lang="es-CO" dirty="0">
              <a:solidFill>
                <a:srgbClr val="044990"/>
              </a:solidFill>
            </a:endParaRPr>
          </a:p>
        </p:txBody>
      </p:sp>
      <p:sp>
        <p:nvSpPr>
          <p:cNvPr id="7373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3732" name="Rectangle 4"/>
          <p:cNvSpPr>
            <a:spLocks noChangeArrowheads="1"/>
          </p:cNvSpPr>
          <p:nvPr/>
        </p:nvSpPr>
        <p:spPr bwMode="auto">
          <a:xfrm>
            <a:off x="0" y="157269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3733" name="Rectangle 5"/>
          <p:cNvSpPr>
            <a:spLocks noChangeArrowheads="1"/>
          </p:cNvSpPr>
          <p:nvPr/>
        </p:nvSpPr>
        <p:spPr bwMode="auto">
          <a:xfrm>
            <a:off x="0" y="31371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577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5780" name="Rectangle 4"/>
          <p:cNvSpPr>
            <a:spLocks noChangeArrowheads="1"/>
          </p:cNvSpPr>
          <p:nvPr/>
        </p:nvSpPr>
        <p:spPr bwMode="auto">
          <a:xfrm>
            <a:off x="0" y="1883733"/>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100" b="1" i="1"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75781" name="Rectangle 5"/>
          <p:cNvSpPr>
            <a:spLocks noChangeArrowheads="1"/>
          </p:cNvSpPr>
          <p:nvPr/>
        </p:nvSpPr>
        <p:spPr bwMode="auto">
          <a:xfrm>
            <a:off x="0" y="3672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680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6804" name="Rectangle 4"/>
          <p:cNvSpPr>
            <a:spLocks noChangeArrowheads="1"/>
          </p:cNvSpPr>
          <p:nvPr/>
        </p:nvSpPr>
        <p:spPr bwMode="auto">
          <a:xfrm>
            <a:off x="0" y="405157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782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7828" name="Rectangle 4"/>
          <p:cNvSpPr>
            <a:spLocks noChangeArrowheads="1"/>
          </p:cNvSpPr>
          <p:nvPr/>
        </p:nvSpPr>
        <p:spPr bwMode="auto">
          <a:xfrm>
            <a:off x="0" y="143696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7829" name="Rectangle 5"/>
          <p:cNvSpPr>
            <a:spLocks noChangeArrowheads="1"/>
          </p:cNvSpPr>
          <p:nvPr/>
        </p:nvSpPr>
        <p:spPr bwMode="auto">
          <a:xfrm>
            <a:off x="0" y="2769558"/>
            <a:ext cx="223138"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sz="11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987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79876" name="Rectangle 4"/>
          <p:cNvSpPr>
            <a:spLocks noChangeArrowheads="1"/>
          </p:cNvSpPr>
          <p:nvPr/>
        </p:nvSpPr>
        <p:spPr bwMode="auto">
          <a:xfrm>
            <a:off x="0" y="17727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79877" name="Rectangle 5"/>
          <p:cNvSpPr>
            <a:spLocks noChangeArrowheads="1"/>
          </p:cNvSpPr>
          <p:nvPr/>
        </p:nvSpPr>
        <p:spPr bwMode="auto">
          <a:xfrm>
            <a:off x="0" y="33872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089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0" y="375154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2947"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2948" name="Rectangle 4"/>
          <p:cNvSpPr>
            <a:spLocks noChangeArrowheads="1"/>
          </p:cNvSpPr>
          <p:nvPr/>
        </p:nvSpPr>
        <p:spPr bwMode="auto">
          <a:xfrm>
            <a:off x="0" y="334434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499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4996" name="Rectangle 4"/>
          <p:cNvSpPr>
            <a:spLocks noChangeArrowheads="1"/>
          </p:cNvSpPr>
          <p:nvPr/>
        </p:nvSpPr>
        <p:spPr bwMode="auto">
          <a:xfrm>
            <a:off x="0" y="3587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6019"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6020" name="Rectangle 4"/>
          <p:cNvSpPr>
            <a:spLocks noChangeArrowheads="1"/>
          </p:cNvSpPr>
          <p:nvPr/>
        </p:nvSpPr>
        <p:spPr bwMode="auto">
          <a:xfrm>
            <a:off x="0" y="335149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7043"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7044" name="Rectangle 4"/>
          <p:cNvSpPr>
            <a:spLocks noChangeArrowheads="1"/>
          </p:cNvSpPr>
          <p:nvPr/>
        </p:nvSpPr>
        <p:spPr bwMode="auto">
          <a:xfrm>
            <a:off x="0" y="19870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87045" name="Rectangle 5"/>
          <p:cNvSpPr>
            <a:spLocks noChangeArrowheads="1"/>
          </p:cNvSpPr>
          <p:nvPr/>
        </p:nvSpPr>
        <p:spPr bwMode="auto">
          <a:xfrm>
            <a:off x="0" y="38158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9091"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sp>
        <p:nvSpPr>
          <p:cNvPr id="89092" name="Rectangle 4"/>
          <p:cNvSpPr>
            <a:spLocks noChangeArrowheads="1"/>
          </p:cNvSpPr>
          <p:nvPr/>
        </p:nvSpPr>
        <p:spPr bwMode="auto">
          <a:xfrm>
            <a:off x="0" y="37015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pic>
        <p:nvPicPr>
          <p:cNvPr id="45" name="44 Imagen"/>
          <p:cNvPicPr/>
          <p:nvPr/>
        </p:nvPicPr>
        <p:blipFill>
          <a:blip r:embed="rId3" cstate="print"/>
          <a:srcRect/>
          <a:stretch>
            <a:fillRect/>
          </a:stretch>
        </p:blipFill>
        <p:spPr bwMode="auto">
          <a:xfrm>
            <a:off x="2357718" y="1961025"/>
            <a:ext cx="4258235" cy="2172825"/>
          </a:xfrm>
          <a:prstGeom prst="rect">
            <a:avLst/>
          </a:prstGeom>
          <a:noFill/>
          <a:ln w="9525">
            <a:noFill/>
            <a:miter lim="800000"/>
            <a:headEnd/>
            <a:tailEnd/>
          </a:ln>
        </p:spPr>
      </p:pic>
    </p:spTree>
    <p:extLst>
      <p:ext uri="{BB962C8B-B14F-4D97-AF65-F5344CB8AC3E}">
        <p14:creationId xmlns:p14="http://schemas.microsoft.com/office/powerpoint/2010/main" val="2698848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7</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n-US" sz="2400" dirty="0">
                <a:solidFill>
                  <a:schemeClr val="bg1"/>
                </a:solidFill>
              </a:rPr>
              <a:t>MEJORA CONTINUA</a:t>
            </a:r>
          </a:p>
          <a:p>
            <a:endParaRPr lang="en-US" dirty="0"/>
          </a:p>
          <a:p>
            <a:endParaRPr lang="en-US" dirty="0"/>
          </a:p>
        </p:txBody>
      </p:sp>
    </p:spTree>
    <p:extLst>
      <p:ext uri="{BB962C8B-B14F-4D97-AF65-F5344CB8AC3E}">
        <p14:creationId xmlns:p14="http://schemas.microsoft.com/office/powerpoint/2010/main" val="166985697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370908"/>
            <a:ext cx="5727357" cy="514351"/>
          </a:xfrm>
        </p:spPr>
        <p:txBody>
          <a:bodyPr/>
          <a:lstStyle/>
          <a:p>
            <a:pPr fontAlgn="base">
              <a:lnSpc>
                <a:spcPct val="100000"/>
              </a:lnSpc>
              <a:spcBef>
                <a:spcPts val="600"/>
              </a:spcBef>
              <a:spcAft>
                <a:spcPts val="1200"/>
              </a:spcAft>
              <a:buFont typeface="Arial" panose="020B0604020202020204" pitchFamily="34" charset="0"/>
            </a:pPr>
            <a:r>
              <a:rPr lang="es-CO" sz="3600" b="1" dirty="0">
                <a:effectLst>
                  <a:outerShdw blurRad="38100" dist="38100" dir="2700000" algn="tl">
                    <a:srgbClr val="000000">
                      <a:alpha val="43137"/>
                    </a:srgbClr>
                  </a:outerShdw>
                </a:effectLst>
              </a:rPr>
              <a:t>Mejora Continua</a:t>
            </a:r>
            <a:br>
              <a:rPr lang="es-CO" sz="3600" b="1" dirty="0">
                <a:effectLst>
                  <a:outerShdw blurRad="38100" dist="38100" dir="2700000" algn="tl">
                    <a:srgbClr val="000000">
                      <a:alpha val="43137"/>
                    </a:srgbClr>
                  </a:outerShdw>
                </a:effectLst>
              </a:rPr>
            </a:br>
            <a:br>
              <a:rPr lang="es-CO" sz="3600" b="1" dirty="0">
                <a:effectLst>
                  <a:outerShdw blurRad="38100" dist="38100" dir="2700000" algn="tl">
                    <a:srgbClr val="000000">
                      <a:alpha val="43137"/>
                    </a:srgbClr>
                  </a:outerShdw>
                </a:effectLst>
              </a:rPr>
            </a:br>
            <a:endParaRPr lang="es-CO" sz="16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127763"/>
            <a:ext cx="7772400" cy="338961"/>
          </a:xfrm>
        </p:spPr>
        <p:txBody>
          <a:bodyPr/>
          <a:lstStyle/>
          <a:p>
            <a:r>
              <a:rPr lang="es-ES_tradnl" dirty="0" err="1"/>
              <a:t>Cap</a:t>
            </a:r>
            <a:r>
              <a:rPr lang="es-ES" dirty="0" err="1"/>
              <a:t>ítulo</a:t>
            </a:r>
            <a:r>
              <a:rPr lang="es-ES" dirty="0"/>
              <a:t> 7</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6273090"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6305215"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6</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6240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5158515"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
          <p:cNvSpPr>
            <a:spLocks noGrp="1" noChangeArrowheads="1"/>
          </p:cNvSpPr>
          <p:nvPr>
            <p:ph sz="quarter" idx="15"/>
          </p:nvPr>
        </p:nvSpPr>
        <p:spPr bwMode="auto">
          <a:xfrm>
            <a:off x="674035" y="886479"/>
            <a:ext cx="7639050" cy="37548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fontAlgn="base">
              <a:lnSpc>
                <a:spcPct val="100000"/>
              </a:lnSpc>
              <a:spcBef>
                <a:spcPts val="0"/>
              </a:spcBef>
              <a:buClrTx/>
              <a:buSzTx/>
              <a:buNone/>
              <a:tabLst/>
            </a:pPr>
            <a:r>
              <a:rPr lang="es-CO" dirty="0">
                <a:solidFill>
                  <a:srgbClr val="044990"/>
                </a:solidFill>
              </a:rPr>
              <a:t>Como es de conocimiento de la Junta Directiva, la Bolsa Mercantil de Colombia a nivel estructural cumple dos funciones que deben estar claramente separadas, con el fin de evitar conflictos de interés, pero que no por ese hecho dejan de ser actividades propias de la BMC, en tanto que organización:</a:t>
            </a:r>
          </a:p>
          <a:p>
            <a:pPr marR="0" lvl="0" algn="just" fontAlgn="base">
              <a:lnSpc>
                <a:spcPct val="100000"/>
              </a:lnSpc>
              <a:spcBef>
                <a:spcPts val="0"/>
              </a:spcBef>
              <a:buClrTx/>
              <a:buSzTx/>
              <a:buNone/>
              <a:tabLst/>
            </a:pPr>
            <a:r>
              <a:rPr lang="es-CO" dirty="0">
                <a:solidFill>
                  <a:srgbClr val="044990"/>
                </a:solidFill>
              </a:rPr>
              <a:t>•	En primer lugar: la BMC actúa como proveedor de infraestructura.</a:t>
            </a:r>
          </a:p>
          <a:p>
            <a:pPr marR="0" lvl="0" algn="just" fontAlgn="base">
              <a:lnSpc>
                <a:spcPct val="100000"/>
              </a:lnSpc>
              <a:spcBef>
                <a:spcPts val="0"/>
              </a:spcBef>
              <a:buClrTx/>
              <a:buSzTx/>
              <a:buNone/>
              <a:tabLst/>
            </a:pPr>
            <a:r>
              <a:rPr lang="es-CO" dirty="0">
                <a:solidFill>
                  <a:srgbClr val="044990"/>
                </a:solidFill>
              </a:rPr>
              <a:t>•	En segundo lugar: la BMC actúa en tanto que organismo de 	autorregulación. </a:t>
            </a:r>
          </a:p>
          <a:p>
            <a:pPr marR="0" lvl="0" algn="just" fontAlgn="base">
              <a:lnSpc>
                <a:spcPct val="100000"/>
              </a:lnSpc>
              <a:spcBef>
                <a:spcPts val="0"/>
              </a:spcBef>
              <a:buClrTx/>
              <a:buSzTx/>
              <a:buNone/>
              <a:tabLst/>
            </a:pPr>
            <a:r>
              <a:rPr lang="es-CO" dirty="0">
                <a:solidFill>
                  <a:srgbClr val="044990"/>
                </a:solidFill>
              </a:rPr>
              <a:t>Teniendo en cuenta lo anterior, el Área de Seguimiento considera importante poner en conocimiento de la Junta Directiva la caracterización, a 31 de diciembre de 2017, de los procesos adelantados por el Área, la cual contiene una descripción del objetivo, el alcance, las definiciones, la descripción de las actividades y de los riesgos asociados a los mismos, los cuales serán puestos en conocimiento de la Dirección de Riesgos de la Bolsa.</a:t>
            </a:r>
          </a:p>
        </p:txBody>
      </p:sp>
    </p:spTree>
    <p:extLst>
      <p:ext uri="{BB962C8B-B14F-4D97-AF65-F5344CB8AC3E}">
        <p14:creationId xmlns:p14="http://schemas.microsoft.com/office/powerpoint/2010/main" val="2698848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04850" y="1990416"/>
            <a:ext cx="8129050" cy="1546108"/>
          </a:xfrm>
        </p:spPr>
        <p:txBody>
          <a:bodyPr/>
          <a:lstStyle/>
          <a:p>
            <a:pPr lvl="1" algn="l" defTabSz="913990" rtl="0">
              <a:lnSpc>
                <a:spcPct val="85000"/>
              </a:lnSpc>
              <a:spcBef>
                <a:spcPct val="0"/>
              </a:spcBef>
            </a:pPr>
            <a:r>
              <a:rPr lang="es-ES" sz="4000" dirty="0">
                <a:solidFill>
                  <a:schemeClr val="bg1"/>
                </a:solidFill>
                <a:latin typeface="+mj-lt"/>
              </a:rPr>
              <a:t>11. Proposiciones y varios.</a:t>
            </a: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237662725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1"/>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2" cstate="email">
            <a:extLst>
              <a:ext uri="{28A0092B-C50C-407E-A947-70E740481C1C}">
                <a14:useLocalDpi xmlns:a14="http://schemas.microsoft.com/office/drawing/2010/main"/>
              </a:ext>
            </a:extLst>
          </a:blip>
          <a:srcRect t="9660" r="-211"/>
          <a:stretch>
            <a:fillRect/>
          </a:stretch>
        </p:blipFill>
        <p:spPr bwMode="auto">
          <a:xfrm>
            <a:off x="3113238" y="1835143"/>
            <a:ext cx="2607597" cy="802194"/>
          </a:xfrm>
          <a:prstGeom prst="rect">
            <a:avLst/>
          </a:prstGeom>
          <a:noFill/>
          <a:ln w="9525">
            <a:noFill/>
            <a:miter lim="800000"/>
            <a:headEnd/>
            <a:tailEnd/>
          </a:ln>
        </p:spPr>
      </p:pic>
      <p:sp>
        <p:nvSpPr>
          <p:cNvPr id="6" name="6 Rectángulo"/>
          <p:cNvSpPr/>
          <p:nvPr/>
        </p:nvSpPr>
        <p:spPr>
          <a:xfrm>
            <a:off x="700395" y="3450694"/>
            <a:ext cx="6572296" cy="968534"/>
          </a:xfrm>
          <a:prstGeom prst="rect">
            <a:avLst/>
          </a:prstGeom>
        </p:spPr>
        <p:txBody>
          <a:bodyPr vert="horz" lIns="0" tIns="0" rIns="0" bIns="0" rtlCol="0">
            <a:noAutofit/>
          </a:bodyPr>
          <a:lstStyle/>
          <a:p>
            <a:pPr marL="0" lvl="1">
              <a:lnSpc>
                <a:spcPct val="95000"/>
              </a:lnSpc>
              <a:spcAft>
                <a:spcPts val="200"/>
              </a:spcAft>
              <a:buFont typeface="Arial" panose="020B0604020202020204" pitchFamily="34" charset="0"/>
              <a:buChar char="​"/>
            </a:pPr>
            <a:r>
              <a:rPr lang="es-ES" sz="1500" dirty="0">
                <a:solidFill>
                  <a:srgbClr val="57D7FC"/>
                </a:solidFill>
              </a:rPr>
              <a:t>Calle 113 No. 7-21 Torre A, Piso 15, Bogotá </a:t>
            </a:r>
          </a:p>
          <a:p>
            <a:pPr marL="0" lvl="1">
              <a:lnSpc>
                <a:spcPct val="95000"/>
              </a:lnSpc>
              <a:spcAft>
                <a:spcPts val="200"/>
              </a:spcAft>
              <a:buFont typeface="Arial" panose="020B0604020202020204" pitchFamily="34" charset="0"/>
              <a:buChar char="​"/>
            </a:pPr>
            <a:r>
              <a:rPr lang="es-ES" sz="1500" dirty="0">
                <a:solidFill>
                  <a:srgbClr val="57D7FC"/>
                </a:solidFill>
              </a:rPr>
              <a:t>PBX:  (57 1) 629 25 29 Línea de atención al cliente: 018000 11 30 43</a:t>
            </a:r>
          </a:p>
          <a:p>
            <a:pPr marL="0" lvl="1">
              <a:lnSpc>
                <a:spcPct val="95000"/>
              </a:lnSpc>
              <a:spcAft>
                <a:spcPts val="200"/>
              </a:spcAft>
              <a:buFont typeface="Arial" panose="020B0604020202020204" pitchFamily="34" charset="0"/>
              <a:buChar char="​"/>
            </a:pPr>
            <a:r>
              <a:rPr lang="es-ES" sz="1500" dirty="0" err="1">
                <a:solidFill>
                  <a:srgbClr val="57D7FC"/>
                </a:solidFill>
              </a:rPr>
              <a:t>www.bolsamercantil.com.co</a:t>
            </a:r>
            <a:r>
              <a:rPr lang="es-ES" sz="1500" dirty="0">
                <a:solidFill>
                  <a:srgbClr val="57D7FC"/>
                </a:solidFill>
              </a:rPr>
              <a:t>   servicioalcliente@bolsamercantil.com.co</a:t>
            </a:r>
          </a:p>
          <a:p>
            <a:pPr marL="0" lvl="1">
              <a:lnSpc>
                <a:spcPct val="95000"/>
              </a:lnSpc>
              <a:spcAft>
                <a:spcPts val="200"/>
              </a:spcAft>
              <a:buFont typeface="Arial" panose="020B0604020202020204" pitchFamily="34" charset="0"/>
              <a:buChar char="​"/>
            </a:pPr>
            <a:r>
              <a:rPr lang="es-ES" sz="1500" dirty="0">
                <a:solidFill>
                  <a:srgbClr val="57D7FC"/>
                </a:solidFill>
              </a:rPr>
              <a:t>Twitter: @</a:t>
            </a:r>
            <a:r>
              <a:rPr lang="es-ES" sz="1500" dirty="0" err="1">
                <a:solidFill>
                  <a:srgbClr val="57D7FC"/>
                </a:solidFill>
              </a:rPr>
              <a:t>bolsamercantil</a:t>
            </a:r>
            <a:endParaRPr lang="es-ES" sz="1500" dirty="0">
              <a:solidFill>
                <a:srgbClr val="57D7FC"/>
              </a:solidFill>
            </a:endParaRPr>
          </a:p>
          <a:p>
            <a:pPr marL="0" lvl="1">
              <a:lnSpc>
                <a:spcPct val="95000"/>
              </a:lnSpc>
              <a:spcAft>
                <a:spcPts val="200"/>
              </a:spcAft>
              <a:buFont typeface="Arial" panose="020B0604020202020204" pitchFamily="34" charset="0"/>
              <a:buChar char="​"/>
            </a:pPr>
            <a:r>
              <a:rPr lang="es-ES" sz="1500" dirty="0">
                <a:solidFill>
                  <a:srgbClr val="57D7FC"/>
                </a:solidFill>
              </a:rPr>
              <a:t>Facebook: Bolsa Mercantil BMC </a:t>
            </a:r>
            <a:endParaRPr lang="es-CO" sz="1500" dirty="0">
              <a:solidFill>
                <a:srgbClr val="57D7FC"/>
              </a:solidFill>
            </a:endParaRPr>
          </a:p>
        </p:txBody>
      </p:sp>
      <p:sp>
        <p:nvSpPr>
          <p:cNvPr id="7" name="7 Rectángulo"/>
          <p:cNvSpPr/>
          <p:nvPr/>
        </p:nvSpPr>
        <p:spPr>
          <a:xfrm>
            <a:off x="414643" y="4807697"/>
            <a:ext cx="5072098" cy="569346"/>
          </a:xfrm>
          <a:prstGeom prst="rect">
            <a:avLst/>
          </a:prstGeom>
        </p:spPr>
        <p:txBody>
          <a:bodyPr wrap="square" lIns="91399" tIns="45700" rIns="91399" bIns="45700">
            <a:spAutoFit/>
          </a:bodyPr>
          <a:lstStyle/>
          <a:p>
            <a:pPr algn="ctr" eaLnBrk="0" fontAlgn="base" hangingPunct="0">
              <a:spcBef>
                <a:spcPct val="0"/>
              </a:spcBef>
              <a:spcAft>
                <a:spcPct val="0"/>
              </a:spcAft>
              <a:defRPr/>
            </a:pPr>
            <a:r>
              <a:rPr lang="es-ES" sz="1000" kern="0" dirty="0">
                <a:solidFill>
                  <a:srgbClr val="57D7FC"/>
                </a:solidFill>
                <a:latin typeface="Calibri" pitchFamily="34" charset="0"/>
                <a:cs typeface="Arial" pitchFamily="34" charset="0"/>
              </a:rPr>
              <a:t>Todos los derechos de las fotografías y  de la presentación son reservados de la BMC</a:t>
            </a:r>
            <a:r>
              <a:rPr lang="es-ES" sz="1100" kern="0" dirty="0">
                <a:solidFill>
                  <a:srgbClr val="57D7FC"/>
                </a:solidFill>
                <a:latin typeface="Calibri" pitchFamily="34" charset="0"/>
                <a:cs typeface="Arial" pitchFamily="34" charset="0"/>
              </a:rPr>
              <a:t>.</a:t>
            </a:r>
            <a:endParaRPr lang="es-CO" sz="1600" dirty="0">
              <a:solidFill>
                <a:srgbClr val="57D7FC"/>
              </a:solidFill>
            </a:endParaRPr>
          </a:p>
          <a:p>
            <a:r>
              <a:rPr lang="es-ES" sz="2000" kern="0" dirty="0">
                <a:solidFill>
                  <a:srgbClr val="57D7FC"/>
                </a:solidFill>
                <a:latin typeface="Calibri" pitchFamily="34" charset="0"/>
                <a:cs typeface="Arial" pitchFamily="34" charset="0"/>
              </a:rPr>
              <a:t>  </a:t>
            </a:r>
          </a:p>
        </p:txBody>
      </p:sp>
      <p:pic>
        <p:nvPicPr>
          <p:cNvPr id="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01121" y="4814120"/>
            <a:ext cx="642942" cy="152003"/>
          </a:xfrm>
          <a:prstGeom prst="rect">
            <a:avLst/>
          </a:prstGeom>
          <a:noFill/>
          <a:ln w="9525">
            <a:noFill/>
            <a:miter lim="800000"/>
            <a:headEnd/>
            <a:tailEnd/>
          </a:ln>
        </p:spPr>
      </p:pic>
    </p:spTree>
    <p:extLst>
      <p:ext uri="{BB962C8B-B14F-4D97-AF65-F5344CB8AC3E}">
        <p14:creationId xmlns:p14="http://schemas.microsoft.com/office/powerpoint/2010/main" val="192093208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806585"/>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 </a:t>
            </a:r>
          </a:p>
        </p:txBody>
      </p:sp>
      <p:sp>
        <p:nvSpPr>
          <p:cNvPr id="7" name="6 CuadroTexto"/>
          <p:cNvSpPr txBox="1"/>
          <p:nvPr/>
        </p:nvSpPr>
        <p:spPr>
          <a:xfrm>
            <a:off x="899617" y="8919"/>
            <a:ext cx="7010070" cy="546100"/>
          </a:xfrm>
          <a:prstGeom prst="rect">
            <a:avLst/>
          </a:prstGeom>
        </p:spPr>
        <p:txBody>
          <a:bodyPr vert="horz" lIns="0" tIns="0" rIns="0" bIns="0" rtlCol="0" anchor="ctr">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b="0" dirty="0"/>
              <a:t>Situación Financiera – Activo, Pasivo y Patrimonio</a:t>
            </a:r>
          </a:p>
        </p:txBody>
      </p:sp>
      <p:graphicFrame>
        <p:nvGraphicFramePr>
          <p:cNvPr id="9" name="8 Tabla"/>
          <p:cNvGraphicFramePr>
            <a:graphicFrameLocks noGrp="1"/>
          </p:cNvGraphicFramePr>
          <p:nvPr>
            <p:extLst/>
          </p:nvPr>
        </p:nvGraphicFramePr>
        <p:xfrm>
          <a:off x="2" y="831135"/>
          <a:ext cx="4613139" cy="4144044"/>
        </p:xfrm>
        <a:graphic>
          <a:graphicData uri="http://schemas.openxmlformats.org/drawingml/2006/table">
            <a:tbl>
              <a:tblPr>
                <a:tableStyleId>{ED083AE6-46FA-4A59-8FB0-9F97EB10719F}</a:tableStyleId>
              </a:tblPr>
              <a:tblGrid>
                <a:gridCol w="1768739">
                  <a:extLst>
                    <a:ext uri="{9D8B030D-6E8A-4147-A177-3AD203B41FA5}">
                      <a16:colId xmlns:a16="http://schemas.microsoft.com/office/drawing/2014/main" val="20000"/>
                    </a:ext>
                  </a:extLst>
                </a:gridCol>
                <a:gridCol w="1336988">
                  <a:extLst>
                    <a:ext uri="{9D8B030D-6E8A-4147-A177-3AD203B41FA5}">
                      <a16:colId xmlns:a16="http://schemas.microsoft.com/office/drawing/2014/main" val="20001"/>
                    </a:ext>
                  </a:extLst>
                </a:gridCol>
                <a:gridCol w="76462">
                  <a:extLst>
                    <a:ext uri="{9D8B030D-6E8A-4147-A177-3AD203B41FA5}">
                      <a16:colId xmlns:a16="http://schemas.microsoft.com/office/drawing/2014/main" val="20002"/>
                    </a:ext>
                  </a:extLst>
                </a:gridCol>
                <a:gridCol w="1430950">
                  <a:extLst>
                    <a:ext uri="{9D8B030D-6E8A-4147-A177-3AD203B41FA5}">
                      <a16:colId xmlns:a16="http://schemas.microsoft.com/office/drawing/2014/main" val="20003"/>
                    </a:ext>
                  </a:extLst>
                </a:gridCol>
              </a:tblGrid>
              <a:tr h="193964">
                <a:tc rowSpan="2">
                  <a:txBody>
                    <a:bodyPr/>
                    <a:lstStyle/>
                    <a:p>
                      <a:pPr algn="ctr" fontAlgn="ctr"/>
                      <a:r>
                        <a:rPr lang="es-CO" sz="1000" u="none" strike="noStrike" dirty="0">
                          <a:latin typeface="+mn-lt"/>
                        </a:rPr>
                        <a:t> </a:t>
                      </a:r>
                      <a:endParaRPr lang="es-CO" sz="1000" b="1" i="0" u="none" strike="noStrike" dirty="0">
                        <a:solidFill>
                          <a:srgbClr val="000099"/>
                        </a:solidFill>
                        <a:latin typeface="+mn-lt"/>
                      </a:endParaRPr>
                    </a:p>
                  </a:txBody>
                  <a:tcPr marL="0" marR="0" marT="0" marB="0" anchor="ctr"/>
                </a:tc>
                <a:tc rowSpan="2">
                  <a:txBody>
                    <a:bodyPr/>
                    <a:lstStyle/>
                    <a:p>
                      <a:pPr algn="ctr" fontAlgn="ctr"/>
                      <a:r>
                        <a:rPr lang="es-CO" sz="1200" u="none" strike="noStrike" baseline="0" dirty="0">
                          <a:latin typeface="+mn-lt"/>
                        </a:rPr>
                        <a:t>Diciembre </a:t>
                      </a:r>
                      <a:r>
                        <a:rPr lang="es-CO" sz="1200" u="none" strike="noStrike" dirty="0">
                          <a:latin typeface="+mn-lt"/>
                        </a:rPr>
                        <a:t>2016</a:t>
                      </a:r>
                      <a:endParaRPr lang="es-CO" sz="1200" b="1" i="0" u="none" strike="noStrike" dirty="0">
                        <a:solidFill>
                          <a:srgbClr val="000099"/>
                        </a:solidFill>
                        <a:latin typeface="+mn-lt"/>
                      </a:endParaRPr>
                    </a:p>
                  </a:txBody>
                  <a:tcPr marL="0" marR="0" marT="0" marB="0" anchor="ctr"/>
                </a:tc>
                <a:tc>
                  <a:txBody>
                    <a:bodyPr/>
                    <a:lstStyle/>
                    <a:p>
                      <a:pPr algn="ctr" fontAlgn="ctr"/>
                      <a:r>
                        <a:rPr lang="es-CO" sz="1200" u="none" strike="noStrike" dirty="0"/>
                        <a:t> </a:t>
                      </a:r>
                      <a:endParaRPr lang="es-CO" sz="1200" b="1" i="0" u="none" strike="noStrike" dirty="0">
                        <a:solidFill>
                          <a:srgbClr val="000099"/>
                        </a:solidFill>
                        <a:latin typeface="+mj-lt"/>
                      </a:endParaRPr>
                    </a:p>
                  </a:txBody>
                  <a:tcPr marL="0" marR="0" marT="0" marB="0" anchor="ctr"/>
                </a:tc>
                <a:tc rowSpan="2">
                  <a:txBody>
                    <a:bodyPr/>
                    <a:lstStyle/>
                    <a:p>
                      <a:pPr algn="ctr" fontAlgn="ctr"/>
                      <a:r>
                        <a:rPr lang="es-CO" sz="1200" u="none" strike="noStrike" baseline="0" dirty="0">
                          <a:latin typeface="+mn-lt"/>
                        </a:rPr>
                        <a:t>Diciembre </a:t>
                      </a:r>
                      <a:r>
                        <a:rPr lang="es-CO" sz="1200" u="none" strike="noStrike" dirty="0">
                          <a:latin typeface="+mn-lt"/>
                        </a:rPr>
                        <a:t>2017</a:t>
                      </a:r>
                      <a:endParaRPr lang="es-CO" sz="1200" b="1" i="0" u="none" strike="noStrike" dirty="0">
                        <a:solidFill>
                          <a:srgbClr val="000099"/>
                        </a:solidFill>
                        <a:latin typeface="+mn-lt"/>
                      </a:endParaRPr>
                    </a:p>
                  </a:txBody>
                  <a:tcPr marL="0" marR="0" marT="0" marB="0" anchor="ctr"/>
                </a:tc>
                <a:extLst>
                  <a:ext uri="{0D108BD9-81ED-4DB2-BD59-A6C34878D82A}">
                    <a16:rowId xmlns:a16="http://schemas.microsoft.com/office/drawing/2014/main" val="10000"/>
                  </a:ext>
                </a:extLst>
              </a:tr>
              <a:tr h="198120">
                <a:tc vMerge="1">
                  <a:txBody>
                    <a:bodyPr/>
                    <a:lstStyle/>
                    <a:p>
                      <a:endParaRPr lang="es-CO"/>
                    </a:p>
                  </a:txBody>
                  <a:tcPr/>
                </a:tc>
                <a:tc vMerge="1">
                  <a:txBody>
                    <a:bodyPr/>
                    <a:lstStyle/>
                    <a:p>
                      <a:endParaRPr lang="es-CO"/>
                    </a:p>
                  </a:txBody>
                  <a:tcPr/>
                </a:tc>
                <a:tc>
                  <a:txBody>
                    <a:bodyPr/>
                    <a:lstStyle/>
                    <a:p>
                      <a:pPr algn="ctr" fontAlgn="ctr"/>
                      <a:r>
                        <a:rPr lang="es-CO" sz="1300" u="none" strike="noStrike" dirty="0">
                          <a:latin typeface="+mn-lt"/>
                        </a:rPr>
                        <a:t> </a:t>
                      </a:r>
                      <a:endParaRPr lang="es-CO" sz="1300" b="1" i="0" u="none" strike="noStrike" dirty="0">
                        <a:solidFill>
                          <a:srgbClr val="000099"/>
                        </a:solidFill>
                        <a:latin typeface="+mn-lt"/>
                      </a:endParaRPr>
                    </a:p>
                  </a:txBody>
                  <a:tcPr marL="0" marR="0" marT="0" marB="0" anchor="ctr"/>
                </a:tc>
                <a:tc vMerge="1">
                  <a:txBody>
                    <a:bodyPr/>
                    <a:lstStyle/>
                    <a:p>
                      <a:endParaRPr lang="es-CO"/>
                    </a:p>
                  </a:txBody>
                  <a:tcPr/>
                </a:tc>
                <a:extLst>
                  <a:ext uri="{0D108BD9-81ED-4DB2-BD59-A6C34878D82A}">
                    <a16:rowId xmlns:a16="http://schemas.microsoft.com/office/drawing/2014/main" val="10001"/>
                  </a:ext>
                </a:extLst>
              </a:tr>
              <a:tr h="217170">
                <a:tc>
                  <a:txBody>
                    <a:bodyPr/>
                    <a:lstStyle/>
                    <a:p>
                      <a:pPr algn="l" fontAlgn="b"/>
                      <a:r>
                        <a:rPr lang="es-CO" sz="1400" b="1" u="none" strike="noStrike" dirty="0">
                          <a:solidFill>
                            <a:schemeClr val="bg1"/>
                          </a:solidFill>
                          <a:latin typeface="+mn-lt"/>
                        </a:rPr>
                        <a:t>Activo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l" fontAlgn="b"/>
                      <a:r>
                        <a:rPr lang="es-CO" sz="1000" u="none" strike="noStrike" dirty="0">
                          <a:solidFill>
                            <a:schemeClr val="bg1"/>
                          </a:solidFill>
                          <a:latin typeface="+mn-lt"/>
                        </a:rPr>
                        <a:t> </a:t>
                      </a:r>
                      <a:endParaRPr lang="es-CO" sz="10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1000" u="none" strike="noStrike" dirty="0">
                          <a:solidFill>
                            <a:schemeClr val="bg1"/>
                          </a:solidFill>
                          <a:latin typeface="+mn-lt"/>
                        </a:rPr>
                        <a:t> </a:t>
                      </a:r>
                      <a:endParaRPr lang="es-CO" sz="10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1000" u="none" strike="noStrike" dirty="0">
                          <a:solidFill>
                            <a:schemeClr val="bg1"/>
                          </a:solidFill>
                          <a:latin typeface="+mn-lt"/>
                        </a:rPr>
                        <a:t> </a:t>
                      </a:r>
                      <a:endParaRPr lang="es-CO" sz="1000" b="0" i="0" u="none" strike="noStrike" dirty="0">
                        <a:solidFill>
                          <a:schemeClr val="bg1"/>
                        </a:solidFill>
                        <a:latin typeface="+mn-lt"/>
                      </a:endParaRPr>
                    </a:p>
                  </a:txBody>
                  <a:tcPr marL="0" marR="0" marT="0" marB="0" anchor="b">
                    <a:solidFill>
                      <a:srgbClr val="0070C0"/>
                    </a:solidFill>
                  </a:tcPr>
                </a:tc>
                <a:extLst>
                  <a:ext uri="{0D108BD9-81ED-4DB2-BD59-A6C34878D82A}">
                    <a16:rowId xmlns:a16="http://schemas.microsoft.com/office/drawing/2014/main" val="10002"/>
                  </a:ext>
                </a:extLst>
              </a:tr>
              <a:tr h="184727">
                <a:tc>
                  <a:txBody>
                    <a:bodyPr/>
                    <a:lstStyle/>
                    <a:p>
                      <a:pPr algn="l" fontAlgn="b"/>
                      <a:r>
                        <a:rPr lang="es-CO" sz="1100" u="none" strike="noStrike" dirty="0">
                          <a:solidFill>
                            <a:schemeClr val="tx1"/>
                          </a:solidFill>
                          <a:latin typeface="+mn-lt"/>
                        </a:rPr>
                        <a:t>Efectivo / disponible</a:t>
                      </a:r>
                      <a:endParaRPr lang="es-CO" sz="11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1,954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4,169</a:t>
                      </a:r>
                    </a:p>
                  </a:txBody>
                  <a:tcPr marL="0" marR="0" marT="0" marB="0" anchor="b"/>
                </a:tc>
                <a:extLst>
                  <a:ext uri="{0D108BD9-81ED-4DB2-BD59-A6C34878D82A}">
                    <a16:rowId xmlns:a16="http://schemas.microsoft.com/office/drawing/2014/main" val="10003"/>
                  </a:ext>
                </a:extLst>
              </a:tr>
              <a:tr h="184727">
                <a:tc>
                  <a:txBody>
                    <a:bodyPr/>
                    <a:lstStyle/>
                    <a:p>
                      <a:pPr algn="l" fontAlgn="b"/>
                      <a:r>
                        <a:rPr lang="es-CO" sz="1100" u="none" strike="noStrike" dirty="0">
                          <a:solidFill>
                            <a:schemeClr val="tx1"/>
                          </a:solidFill>
                          <a:latin typeface="+mn-lt"/>
                        </a:rPr>
                        <a:t>Inversiones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48,343</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62,145</a:t>
                      </a:r>
                    </a:p>
                  </a:txBody>
                  <a:tcPr marL="0" marR="0" marT="0" marB="0" anchor="b"/>
                </a:tc>
                <a:extLst>
                  <a:ext uri="{0D108BD9-81ED-4DB2-BD59-A6C34878D82A}">
                    <a16:rowId xmlns:a16="http://schemas.microsoft.com/office/drawing/2014/main" val="10004"/>
                  </a:ext>
                </a:extLst>
              </a:tr>
              <a:tr h="184727">
                <a:tc>
                  <a:txBody>
                    <a:bodyPr/>
                    <a:lstStyle/>
                    <a:p>
                      <a:pPr algn="l" fontAlgn="b"/>
                      <a:r>
                        <a:rPr lang="es-CO" sz="1100" u="none" strike="noStrike" dirty="0">
                          <a:solidFill>
                            <a:schemeClr val="tx1"/>
                          </a:solidFill>
                          <a:latin typeface="+mn-lt"/>
                        </a:rPr>
                        <a:t>Cuentas por cobrar</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6,537</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5,602</a:t>
                      </a:r>
                    </a:p>
                  </a:txBody>
                  <a:tcPr marL="0" marR="0" marT="0" marB="0" anchor="b"/>
                </a:tc>
                <a:extLst>
                  <a:ext uri="{0D108BD9-81ED-4DB2-BD59-A6C34878D82A}">
                    <a16:rowId xmlns:a16="http://schemas.microsoft.com/office/drawing/2014/main" val="10005"/>
                  </a:ext>
                </a:extLst>
              </a:tr>
              <a:tr h="184727">
                <a:tc>
                  <a:txBody>
                    <a:bodyPr/>
                    <a:lstStyle/>
                    <a:p>
                      <a:pPr algn="l" fontAlgn="b"/>
                      <a:r>
                        <a:rPr lang="es-CO" sz="1100" u="none" strike="noStrike" dirty="0">
                          <a:solidFill>
                            <a:schemeClr val="tx1"/>
                          </a:solidFill>
                          <a:latin typeface="+mn-lt"/>
                        </a:rPr>
                        <a:t>Activos materiales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17,027</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17,543</a:t>
                      </a:r>
                    </a:p>
                  </a:txBody>
                  <a:tcPr marL="0" marR="0" marT="0" marB="0" anchor="b"/>
                </a:tc>
                <a:extLst>
                  <a:ext uri="{0D108BD9-81ED-4DB2-BD59-A6C34878D82A}">
                    <a16:rowId xmlns:a16="http://schemas.microsoft.com/office/drawing/2014/main" val="10006"/>
                  </a:ext>
                </a:extLst>
              </a:tr>
              <a:tr h="184727">
                <a:tc>
                  <a:txBody>
                    <a:bodyPr/>
                    <a:lstStyle/>
                    <a:p>
                      <a:pPr algn="l" fontAlgn="b"/>
                      <a:r>
                        <a:rPr lang="es-CO" sz="1100" u="none" strike="noStrike" dirty="0">
                          <a:solidFill>
                            <a:schemeClr val="tx1"/>
                          </a:solidFill>
                          <a:latin typeface="+mn-lt"/>
                        </a:rPr>
                        <a:t>Otros activos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1,943</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1,782</a:t>
                      </a:r>
                    </a:p>
                  </a:txBody>
                  <a:tcPr marL="0" marR="0" marT="0" marB="0" anchor="b"/>
                </a:tc>
                <a:extLst>
                  <a:ext uri="{0D108BD9-81ED-4DB2-BD59-A6C34878D82A}">
                    <a16:rowId xmlns:a16="http://schemas.microsoft.com/office/drawing/2014/main" val="10007"/>
                  </a:ext>
                </a:extLst>
              </a:tr>
              <a:tr h="193964">
                <a:tc>
                  <a:txBody>
                    <a:bodyPr/>
                    <a:lstStyle/>
                    <a:p>
                      <a:pPr algn="l" fontAlgn="b"/>
                      <a:r>
                        <a:rPr lang="es-CO" sz="1100" b="1" u="none" strike="noStrike" dirty="0">
                          <a:solidFill>
                            <a:schemeClr val="tx1"/>
                          </a:solidFill>
                          <a:latin typeface="+mn-lt"/>
                        </a:rPr>
                        <a:t>Total</a:t>
                      </a:r>
                      <a:r>
                        <a:rPr lang="es-CO" sz="1100" b="1" u="none" strike="noStrike" baseline="0" dirty="0">
                          <a:solidFill>
                            <a:schemeClr val="tx1"/>
                          </a:solidFill>
                          <a:latin typeface="+mn-lt"/>
                        </a:rPr>
                        <a:t> Activo</a:t>
                      </a:r>
                      <a:endParaRPr lang="es-CO" sz="1100" b="1" i="0" u="none" strike="noStrike" dirty="0">
                        <a:solidFill>
                          <a:schemeClr val="tx1"/>
                        </a:solidFill>
                        <a:latin typeface="+mn-lt"/>
                      </a:endParaRPr>
                    </a:p>
                  </a:txBody>
                  <a:tcPr marL="0" marR="0" marT="0" marB="0" anchor="b"/>
                </a:tc>
                <a:tc>
                  <a:txBody>
                    <a:bodyPr/>
                    <a:lstStyle/>
                    <a:p>
                      <a:pPr algn="r" fontAlgn="b"/>
                      <a:r>
                        <a:rPr lang="es-CO" sz="1000" b="1" i="0" u="none" strike="noStrike" dirty="0">
                          <a:solidFill>
                            <a:schemeClr val="tx1"/>
                          </a:solidFill>
                          <a:latin typeface="+mn-lt"/>
                        </a:rPr>
                        <a:t>75,803</a:t>
                      </a:r>
                    </a:p>
                  </a:txBody>
                  <a:tcPr marL="0" marR="0" marT="0" marB="0" anchor="b"/>
                </a:tc>
                <a:tc>
                  <a:txBody>
                    <a:bodyPr/>
                    <a:lstStyle/>
                    <a:p>
                      <a:pPr algn="r" fontAlgn="b"/>
                      <a:r>
                        <a:rPr lang="es-CO" sz="1000" b="1" u="none" strike="noStrike" dirty="0">
                          <a:solidFill>
                            <a:schemeClr val="tx1"/>
                          </a:solidFill>
                          <a:latin typeface="+mn-lt"/>
                        </a:rPr>
                        <a:t> </a:t>
                      </a:r>
                      <a:endParaRPr lang="es-CO" sz="1000" b="1" i="0" u="none" strike="noStrike" dirty="0">
                        <a:solidFill>
                          <a:schemeClr val="tx1"/>
                        </a:solidFill>
                        <a:latin typeface="+mn-lt"/>
                      </a:endParaRPr>
                    </a:p>
                  </a:txBody>
                  <a:tcPr marL="0" marR="0" marT="0" marB="0" anchor="b"/>
                </a:tc>
                <a:tc>
                  <a:txBody>
                    <a:bodyPr/>
                    <a:lstStyle/>
                    <a:p>
                      <a:pPr algn="r" fontAlgn="b"/>
                      <a:r>
                        <a:rPr lang="es-CO" sz="1000" b="1" i="0" u="none" strike="noStrike" dirty="0">
                          <a:solidFill>
                            <a:schemeClr val="tx1"/>
                          </a:solidFill>
                          <a:latin typeface="+mn-lt"/>
                        </a:rPr>
                        <a:t>91,240</a:t>
                      </a:r>
                    </a:p>
                  </a:txBody>
                  <a:tcPr marL="0" marR="0" marT="0" marB="0" anchor="b"/>
                </a:tc>
                <a:extLst>
                  <a:ext uri="{0D108BD9-81ED-4DB2-BD59-A6C34878D82A}">
                    <a16:rowId xmlns:a16="http://schemas.microsoft.com/office/drawing/2014/main" val="10008"/>
                  </a:ext>
                </a:extLst>
              </a:tr>
              <a:tr h="193964">
                <a:tc>
                  <a:txBody>
                    <a:bodyPr/>
                    <a:lstStyle/>
                    <a:p>
                      <a:pPr algn="l" fontAlgn="b"/>
                      <a:r>
                        <a:rPr lang="es-CO" sz="1100" u="none" strike="noStrike" dirty="0">
                          <a:solidFill>
                            <a:schemeClr val="tx1"/>
                          </a:solidFill>
                          <a:latin typeface="+mn-lt"/>
                        </a:rPr>
                        <a:t> </a:t>
                      </a:r>
                      <a:endParaRPr lang="es-CO" sz="1100" b="1"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1"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1"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1" i="0" u="none" strike="noStrike" dirty="0">
                        <a:solidFill>
                          <a:schemeClr val="tx1"/>
                        </a:solidFill>
                        <a:latin typeface="+mn-lt"/>
                      </a:endParaRPr>
                    </a:p>
                  </a:txBody>
                  <a:tcPr marL="0" marR="0" marT="0" marB="0" anchor="b"/>
                </a:tc>
                <a:extLst>
                  <a:ext uri="{0D108BD9-81ED-4DB2-BD59-A6C34878D82A}">
                    <a16:rowId xmlns:a16="http://schemas.microsoft.com/office/drawing/2014/main" val="10009"/>
                  </a:ext>
                </a:extLst>
              </a:tr>
              <a:tr h="217170">
                <a:tc>
                  <a:txBody>
                    <a:bodyPr/>
                    <a:lstStyle/>
                    <a:p>
                      <a:pPr algn="l" fontAlgn="b"/>
                      <a:r>
                        <a:rPr lang="es-CO" sz="1400" b="1" u="none" strike="noStrike" dirty="0">
                          <a:solidFill>
                            <a:schemeClr val="bg1"/>
                          </a:solidFill>
                          <a:latin typeface="+mn-lt"/>
                        </a:rPr>
                        <a:t>Pasivo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solidFill>
                      <a:srgbClr val="0070C0"/>
                    </a:solidFill>
                  </a:tcPr>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solidFill>
                      <a:srgbClr val="0070C0"/>
                    </a:solidFill>
                  </a:tcPr>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solidFill>
                      <a:srgbClr val="0070C0"/>
                    </a:solidFill>
                  </a:tcPr>
                </a:tc>
                <a:extLst>
                  <a:ext uri="{0D108BD9-81ED-4DB2-BD59-A6C34878D82A}">
                    <a16:rowId xmlns:a16="http://schemas.microsoft.com/office/drawing/2014/main" val="10010"/>
                  </a:ext>
                </a:extLst>
              </a:tr>
              <a:tr h="342900">
                <a:tc>
                  <a:txBody>
                    <a:bodyPr/>
                    <a:lstStyle/>
                    <a:p>
                      <a:pPr algn="l" fontAlgn="b"/>
                      <a:r>
                        <a:rPr lang="es-CO" sz="1100" b="0" i="0" u="none" strike="noStrike" dirty="0">
                          <a:solidFill>
                            <a:schemeClr val="tx1"/>
                          </a:solidFill>
                          <a:latin typeface="+mn-lt"/>
                        </a:rPr>
                        <a:t>Instrumentos</a:t>
                      </a:r>
                      <a:r>
                        <a:rPr lang="es-CO" sz="1100" b="0" i="0" u="none" strike="noStrike" baseline="0" dirty="0">
                          <a:solidFill>
                            <a:schemeClr val="tx1"/>
                          </a:solidFill>
                          <a:latin typeface="+mn-lt"/>
                        </a:rPr>
                        <a:t> Financieros </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6</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a:t>
                      </a:r>
                    </a:p>
                  </a:txBody>
                  <a:tcPr marL="0" marR="0" marT="0" marB="0" anchor="b"/>
                </a:tc>
                <a:extLst>
                  <a:ext uri="{0D108BD9-81ED-4DB2-BD59-A6C34878D82A}">
                    <a16:rowId xmlns:a16="http://schemas.microsoft.com/office/drawing/2014/main" val="10012"/>
                  </a:ext>
                </a:extLst>
              </a:tr>
              <a:tr h="193964">
                <a:tc>
                  <a:txBody>
                    <a:bodyPr/>
                    <a:lstStyle/>
                    <a:p>
                      <a:pPr marL="0" marR="0" lvl="0" indent="0" algn="l" defTabSz="913990" rtl="0" eaLnBrk="1" fontAlgn="b" latinLnBrk="0" hangingPunct="1">
                        <a:lnSpc>
                          <a:spcPct val="100000"/>
                        </a:lnSpc>
                        <a:spcBef>
                          <a:spcPts val="0"/>
                        </a:spcBef>
                        <a:spcAft>
                          <a:spcPts val="0"/>
                        </a:spcAft>
                        <a:buClrTx/>
                        <a:buSzTx/>
                        <a:buFontTx/>
                        <a:buNone/>
                        <a:tabLst/>
                        <a:defRPr/>
                      </a:pPr>
                      <a:r>
                        <a:rPr lang="es-CO" sz="1100" u="none" strike="noStrike" dirty="0">
                          <a:solidFill>
                            <a:schemeClr val="tx1"/>
                          </a:solidFill>
                          <a:latin typeface="+mn-lt"/>
                        </a:rPr>
                        <a:t>Cuentas por pagar</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2,385</a:t>
                      </a:r>
                    </a:p>
                  </a:txBody>
                  <a:tcPr marL="0" marR="0" marT="0" marB="0" anchor="b"/>
                </a:tc>
                <a:tc>
                  <a:txBody>
                    <a:bodyPr/>
                    <a:lstStyle/>
                    <a:p>
                      <a:pPr algn="r" fontAlgn="b"/>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3,052</a:t>
                      </a:r>
                    </a:p>
                  </a:txBody>
                  <a:tcPr marL="0" marR="0" marT="0" marB="0" anchor="b"/>
                </a:tc>
                <a:extLst>
                  <a:ext uri="{0D108BD9-81ED-4DB2-BD59-A6C34878D82A}">
                    <a16:rowId xmlns:a16="http://schemas.microsoft.com/office/drawing/2014/main" val="10019"/>
                  </a:ext>
                </a:extLst>
              </a:tr>
              <a:tr h="193964">
                <a:tc>
                  <a:txBody>
                    <a:bodyPr/>
                    <a:lstStyle/>
                    <a:p>
                      <a:pPr algn="l" fontAlgn="b"/>
                      <a:r>
                        <a:rPr lang="es-CO" sz="1100" u="none" strike="noStrike" dirty="0">
                          <a:solidFill>
                            <a:schemeClr val="tx1"/>
                          </a:solidFill>
                          <a:latin typeface="+mn-lt"/>
                        </a:rPr>
                        <a:t>Impuestos por pagar</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2,328</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6,643</a:t>
                      </a:r>
                    </a:p>
                  </a:txBody>
                  <a:tcPr marL="0" marR="0" marT="0" marB="0" anchor="b"/>
                </a:tc>
                <a:extLst>
                  <a:ext uri="{0D108BD9-81ED-4DB2-BD59-A6C34878D82A}">
                    <a16:rowId xmlns:a16="http://schemas.microsoft.com/office/drawing/2014/main" val="10013"/>
                  </a:ext>
                </a:extLst>
              </a:tr>
              <a:tr h="193964">
                <a:tc>
                  <a:txBody>
                    <a:bodyPr/>
                    <a:lstStyle/>
                    <a:p>
                      <a:pPr algn="l" fontAlgn="b"/>
                      <a:r>
                        <a:rPr lang="es-CO" sz="1100" u="none" strike="noStrike" dirty="0">
                          <a:solidFill>
                            <a:schemeClr val="tx1"/>
                          </a:solidFill>
                          <a:latin typeface="+mn-lt"/>
                        </a:rPr>
                        <a:t>Impuesto diferido</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3,775</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3,281</a:t>
                      </a:r>
                    </a:p>
                  </a:txBody>
                  <a:tcPr marL="0" marR="0" marT="0" marB="0" anchor="b"/>
                </a:tc>
                <a:extLst>
                  <a:ext uri="{0D108BD9-81ED-4DB2-BD59-A6C34878D82A}">
                    <a16:rowId xmlns:a16="http://schemas.microsoft.com/office/drawing/2014/main" val="10014"/>
                  </a:ext>
                </a:extLst>
              </a:tr>
              <a:tr h="342900">
                <a:tc>
                  <a:txBody>
                    <a:bodyPr/>
                    <a:lstStyle/>
                    <a:p>
                      <a:pPr algn="l" fontAlgn="b"/>
                      <a:r>
                        <a:rPr lang="es-CO" sz="1100" u="none" strike="noStrike" dirty="0">
                          <a:solidFill>
                            <a:schemeClr val="tx1"/>
                          </a:solidFill>
                          <a:latin typeface="+mn-lt"/>
                        </a:rPr>
                        <a:t>Obligaciones laborales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675</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2,158</a:t>
                      </a:r>
                    </a:p>
                  </a:txBody>
                  <a:tcPr marL="0" marR="0" marT="0" marB="0" anchor="b"/>
                </a:tc>
                <a:extLst>
                  <a:ext uri="{0D108BD9-81ED-4DB2-BD59-A6C34878D82A}">
                    <a16:rowId xmlns:a16="http://schemas.microsoft.com/office/drawing/2014/main" val="10015"/>
                  </a:ext>
                </a:extLst>
              </a:tr>
              <a:tr h="342900">
                <a:tc>
                  <a:txBody>
                    <a:bodyPr/>
                    <a:lstStyle/>
                    <a:p>
                      <a:pPr algn="l" fontAlgn="b"/>
                      <a:r>
                        <a:rPr lang="es-CO" sz="1100" u="none" strike="noStrike" dirty="0">
                          <a:solidFill>
                            <a:schemeClr val="tx1"/>
                          </a:solidFill>
                          <a:latin typeface="+mn-lt"/>
                        </a:rPr>
                        <a:t>Ingresos recibidos por anticip.</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1,137</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3,060</a:t>
                      </a:r>
                    </a:p>
                  </a:txBody>
                  <a:tcPr marL="0" marR="0" marT="0" marB="0" anchor="b"/>
                </a:tc>
                <a:extLst>
                  <a:ext uri="{0D108BD9-81ED-4DB2-BD59-A6C34878D82A}">
                    <a16:rowId xmlns:a16="http://schemas.microsoft.com/office/drawing/2014/main" val="10016"/>
                  </a:ext>
                </a:extLst>
              </a:tr>
              <a:tr h="178295">
                <a:tc>
                  <a:txBody>
                    <a:bodyPr/>
                    <a:lstStyle/>
                    <a:p>
                      <a:pPr algn="l" fontAlgn="b"/>
                      <a:r>
                        <a:rPr lang="es-CO" sz="1100" u="none" strike="noStrike" dirty="0">
                          <a:solidFill>
                            <a:schemeClr val="tx1"/>
                          </a:solidFill>
                          <a:latin typeface="+mn-lt"/>
                        </a:rPr>
                        <a:t>Otros pasivos</a:t>
                      </a:r>
                      <a:endParaRPr lang="es-CO" sz="11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48</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a:t>
                      </a:r>
                    </a:p>
                  </a:txBody>
                  <a:tcPr marL="0" marR="0" marT="0" marB="0" anchor="b"/>
                </a:tc>
                <a:extLst>
                  <a:ext uri="{0D108BD9-81ED-4DB2-BD59-A6C34878D82A}">
                    <a16:rowId xmlns:a16="http://schemas.microsoft.com/office/drawing/2014/main" val="10017"/>
                  </a:ext>
                </a:extLst>
              </a:tr>
              <a:tr h="217170">
                <a:tc>
                  <a:txBody>
                    <a:bodyPr/>
                    <a:lstStyle/>
                    <a:p>
                      <a:pPr algn="l" fontAlgn="b"/>
                      <a:r>
                        <a:rPr lang="es-CO" sz="1400" b="1" u="none" strike="noStrike" dirty="0">
                          <a:solidFill>
                            <a:schemeClr val="bg1"/>
                          </a:solidFill>
                          <a:latin typeface="+mj-lt"/>
                        </a:rPr>
                        <a:t>Total Pasivo</a:t>
                      </a:r>
                      <a:endParaRPr lang="es-CO" sz="14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100" b="1" i="0" u="none" strike="noStrike" dirty="0">
                          <a:solidFill>
                            <a:schemeClr val="bg1"/>
                          </a:solidFill>
                          <a:latin typeface="+mj-lt"/>
                        </a:rPr>
                        <a:t>10,354</a:t>
                      </a:r>
                    </a:p>
                  </a:txBody>
                  <a:tcPr marL="0" marR="0" marT="0" marB="0" anchor="b">
                    <a:solidFill>
                      <a:srgbClr val="0070C0"/>
                    </a:solidFill>
                  </a:tcPr>
                </a:tc>
                <a:tc>
                  <a:txBody>
                    <a:bodyPr/>
                    <a:lstStyle/>
                    <a:p>
                      <a:pPr algn="r" fontAlgn="b"/>
                      <a:r>
                        <a:rPr lang="es-CO" sz="1100" b="1" u="none" strike="noStrike" dirty="0">
                          <a:solidFill>
                            <a:schemeClr val="bg1"/>
                          </a:solidFill>
                          <a:latin typeface="+mj-lt"/>
                        </a:rPr>
                        <a:t> </a:t>
                      </a:r>
                      <a:endParaRPr lang="es-CO" sz="11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100" b="1" i="0" u="none" strike="noStrike" dirty="0">
                          <a:solidFill>
                            <a:schemeClr val="bg1"/>
                          </a:solidFill>
                          <a:latin typeface="+mj-lt"/>
                        </a:rPr>
                        <a:t>18,196</a:t>
                      </a:r>
                    </a:p>
                  </a:txBody>
                  <a:tcPr marL="0" marR="0" marT="0" marB="0" anchor="b">
                    <a:solidFill>
                      <a:srgbClr val="0070C0"/>
                    </a:solidFill>
                  </a:tcPr>
                </a:tc>
                <a:extLst>
                  <a:ext uri="{0D108BD9-81ED-4DB2-BD59-A6C34878D82A}">
                    <a16:rowId xmlns:a16="http://schemas.microsoft.com/office/drawing/2014/main" val="10018"/>
                  </a:ext>
                </a:extLst>
              </a:tr>
            </a:tbl>
          </a:graphicData>
        </a:graphic>
      </p:graphicFrame>
      <p:graphicFrame>
        <p:nvGraphicFramePr>
          <p:cNvPr id="10" name="9 Tabla"/>
          <p:cNvGraphicFramePr>
            <a:graphicFrameLocks noGrp="1"/>
          </p:cNvGraphicFramePr>
          <p:nvPr>
            <p:extLst/>
          </p:nvPr>
        </p:nvGraphicFramePr>
        <p:xfrm>
          <a:off x="4687324" y="1034198"/>
          <a:ext cx="4388945" cy="3738531"/>
        </p:xfrm>
        <a:graphic>
          <a:graphicData uri="http://schemas.openxmlformats.org/drawingml/2006/table">
            <a:tbl>
              <a:tblPr>
                <a:tableStyleId>{ED083AE6-46FA-4A59-8FB0-9F97EB10719F}</a:tableStyleId>
              </a:tblPr>
              <a:tblGrid>
                <a:gridCol w="1881439">
                  <a:extLst>
                    <a:ext uri="{9D8B030D-6E8A-4147-A177-3AD203B41FA5}">
                      <a16:colId xmlns:a16="http://schemas.microsoft.com/office/drawing/2014/main" val="20000"/>
                    </a:ext>
                  </a:extLst>
                </a:gridCol>
                <a:gridCol w="1224564">
                  <a:extLst>
                    <a:ext uri="{9D8B030D-6E8A-4147-A177-3AD203B41FA5}">
                      <a16:colId xmlns:a16="http://schemas.microsoft.com/office/drawing/2014/main" val="20001"/>
                    </a:ext>
                  </a:extLst>
                </a:gridCol>
                <a:gridCol w="81292">
                  <a:extLst>
                    <a:ext uri="{9D8B030D-6E8A-4147-A177-3AD203B41FA5}">
                      <a16:colId xmlns:a16="http://schemas.microsoft.com/office/drawing/2014/main" val="20002"/>
                    </a:ext>
                  </a:extLst>
                </a:gridCol>
                <a:gridCol w="1201650">
                  <a:extLst>
                    <a:ext uri="{9D8B030D-6E8A-4147-A177-3AD203B41FA5}">
                      <a16:colId xmlns:a16="http://schemas.microsoft.com/office/drawing/2014/main" val="20003"/>
                    </a:ext>
                  </a:extLst>
                </a:gridCol>
              </a:tblGrid>
              <a:tr h="182880">
                <a:tc rowSpan="2">
                  <a:txBody>
                    <a:bodyPr/>
                    <a:lstStyle/>
                    <a:p>
                      <a:pPr algn="ctr" fontAlgn="ctr"/>
                      <a:r>
                        <a:rPr lang="es-CO" sz="900" u="none" strike="noStrike" dirty="0">
                          <a:latin typeface="+mn-lt"/>
                        </a:rPr>
                        <a:t> </a:t>
                      </a:r>
                      <a:endParaRPr lang="es-CO" sz="900" b="1" i="0" u="none" strike="noStrike" dirty="0">
                        <a:solidFill>
                          <a:srgbClr val="000099"/>
                        </a:solidFill>
                        <a:latin typeface="+mn-lt"/>
                      </a:endParaRPr>
                    </a:p>
                  </a:txBody>
                  <a:tcPr marL="0" marR="0" marT="0" marB="0" anchor="ctr"/>
                </a:tc>
                <a:tc rowSpan="2">
                  <a:txBody>
                    <a:bodyPr/>
                    <a:lstStyle/>
                    <a:p>
                      <a:pPr algn="ctr" fontAlgn="ctr"/>
                      <a:r>
                        <a:rPr lang="es-CO" sz="1200" u="none" strike="noStrike" baseline="0" dirty="0">
                          <a:latin typeface="+mn-lt"/>
                        </a:rPr>
                        <a:t>Diciembre </a:t>
                      </a:r>
                      <a:r>
                        <a:rPr lang="es-CO" sz="1200" u="none" strike="noStrike" dirty="0">
                          <a:latin typeface="+mn-lt"/>
                        </a:rPr>
                        <a:t>2016</a:t>
                      </a:r>
                      <a:endParaRPr lang="es-CO" sz="1200" b="1" i="0" u="none" strike="noStrike" dirty="0">
                        <a:solidFill>
                          <a:srgbClr val="000099"/>
                        </a:solidFill>
                        <a:latin typeface="+mn-lt"/>
                      </a:endParaRPr>
                    </a:p>
                  </a:txBody>
                  <a:tcPr marL="0" marR="0" marT="0" marB="0" anchor="ctr"/>
                </a:tc>
                <a:tc>
                  <a:txBody>
                    <a:bodyPr/>
                    <a:lstStyle/>
                    <a:p>
                      <a:pPr algn="ctr" fontAlgn="ctr"/>
                      <a:r>
                        <a:rPr lang="es-CO" sz="1200" u="none" strike="noStrike" dirty="0">
                          <a:latin typeface="+mn-lt"/>
                        </a:rPr>
                        <a:t> </a:t>
                      </a:r>
                      <a:endParaRPr lang="es-CO" sz="1200" b="1" i="0" u="none" strike="noStrike" dirty="0">
                        <a:solidFill>
                          <a:srgbClr val="000099"/>
                        </a:solidFill>
                        <a:latin typeface="+mn-lt"/>
                      </a:endParaRPr>
                    </a:p>
                  </a:txBody>
                  <a:tcPr marL="0" marR="0" marT="0" marB="0" anchor="ctr"/>
                </a:tc>
                <a:tc rowSpan="2">
                  <a:txBody>
                    <a:bodyPr/>
                    <a:lstStyle/>
                    <a:p>
                      <a:pPr algn="ctr" fontAlgn="ctr"/>
                      <a:r>
                        <a:rPr lang="es-CO" sz="1200" u="none" strike="noStrike" baseline="0" dirty="0">
                          <a:latin typeface="+mn-lt"/>
                        </a:rPr>
                        <a:t>Diciembre </a:t>
                      </a:r>
                      <a:r>
                        <a:rPr lang="es-CO" sz="1200" u="none" strike="noStrike" dirty="0">
                          <a:latin typeface="+mn-lt"/>
                        </a:rPr>
                        <a:t>2017</a:t>
                      </a:r>
                      <a:endParaRPr lang="es-CO" sz="1200" b="1" i="0" u="none" strike="noStrike" dirty="0">
                        <a:solidFill>
                          <a:srgbClr val="000099"/>
                        </a:solidFill>
                        <a:latin typeface="+mn-lt"/>
                      </a:endParaRPr>
                    </a:p>
                  </a:txBody>
                  <a:tcPr marL="0" marR="0" marT="0" marB="0" anchor="ctr"/>
                </a:tc>
                <a:extLst>
                  <a:ext uri="{0D108BD9-81ED-4DB2-BD59-A6C34878D82A}">
                    <a16:rowId xmlns:a16="http://schemas.microsoft.com/office/drawing/2014/main" val="10000"/>
                  </a:ext>
                </a:extLst>
              </a:tr>
              <a:tr h="182880">
                <a:tc vMerge="1">
                  <a:txBody>
                    <a:bodyPr/>
                    <a:lstStyle/>
                    <a:p>
                      <a:endParaRPr lang="es-CO"/>
                    </a:p>
                  </a:txBody>
                  <a:tcPr/>
                </a:tc>
                <a:tc vMerge="1">
                  <a:txBody>
                    <a:bodyPr/>
                    <a:lstStyle/>
                    <a:p>
                      <a:endParaRPr lang="es-CO"/>
                    </a:p>
                  </a:txBody>
                  <a:tcPr/>
                </a:tc>
                <a:tc>
                  <a:txBody>
                    <a:bodyPr/>
                    <a:lstStyle/>
                    <a:p>
                      <a:pPr algn="ctr" fontAlgn="ctr"/>
                      <a:r>
                        <a:rPr lang="es-CO" sz="1200" u="none" strike="noStrike" dirty="0">
                          <a:latin typeface="+mn-lt"/>
                        </a:rPr>
                        <a:t> </a:t>
                      </a:r>
                      <a:endParaRPr lang="es-CO" sz="1200" b="1" i="0" u="none" strike="noStrike" dirty="0">
                        <a:solidFill>
                          <a:srgbClr val="000099"/>
                        </a:solidFill>
                        <a:latin typeface="+mn-lt"/>
                      </a:endParaRPr>
                    </a:p>
                  </a:txBody>
                  <a:tcPr marL="0" marR="0" marT="0" marB="0" anchor="ctr"/>
                </a:tc>
                <a:tc vMerge="1">
                  <a:txBody>
                    <a:bodyPr/>
                    <a:lstStyle/>
                    <a:p>
                      <a:endParaRPr lang="es-CO"/>
                    </a:p>
                  </a:txBody>
                  <a:tcPr/>
                </a:tc>
                <a:extLst>
                  <a:ext uri="{0D108BD9-81ED-4DB2-BD59-A6C34878D82A}">
                    <a16:rowId xmlns:a16="http://schemas.microsoft.com/office/drawing/2014/main" val="10001"/>
                  </a:ext>
                </a:extLst>
              </a:tr>
              <a:tr h="217170">
                <a:tc>
                  <a:txBody>
                    <a:bodyPr/>
                    <a:lstStyle/>
                    <a:p>
                      <a:pPr algn="l" fontAlgn="b"/>
                      <a:r>
                        <a:rPr lang="es-CO" sz="1400" b="1" u="none" strike="noStrike" dirty="0">
                          <a:solidFill>
                            <a:schemeClr val="bg1"/>
                          </a:solidFill>
                          <a:latin typeface="+mn-lt"/>
                        </a:rPr>
                        <a:t>Patrimonio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l" fontAlgn="b"/>
                      <a:r>
                        <a:rPr lang="es-CO" sz="900" u="none" strike="noStrike" dirty="0">
                          <a:solidFill>
                            <a:schemeClr val="bg1"/>
                          </a:solidFill>
                          <a:latin typeface="+mn-lt"/>
                        </a:rPr>
                        <a:t> </a:t>
                      </a:r>
                      <a:endParaRPr lang="es-CO" sz="9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900" u="none" strike="noStrike" dirty="0">
                          <a:solidFill>
                            <a:schemeClr val="bg1"/>
                          </a:solidFill>
                          <a:latin typeface="+mn-lt"/>
                        </a:rPr>
                        <a:t> </a:t>
                      </a:r>
                      <a:endParaRPr lang="es-CO" sz="900" b="0" i="0" u="none" strike="noStrike" dirty="0">
                        <a:solidFill>
                          <a:schemeClr val="bg1"/>
                        </a:solidFill>
                        <a:latin typeface="+mn-lt"/>
                      </a:endParaRPr>
                    </a:p>
                  </a:txBody>
                  <a:tcPr marL="0" marR="0" marT="0" marB="0" anchor="b">
                    <a:solidFill>
                      <a:srgbClr val="0070C0"/>
                    </a:solidFill>
                  </a:tcPr>
                </a:tc>
                <a:tc>
                  <a:txBody>
                    <a:bodyPr/>
                    <a:lstStyle/>
                    <a:p>
                      <a:pPr algn="l" fontAlgn="b"/>
                      <a:r>
                        <a:rPr lang="es-CO" sz="900" u="none" strike="noStrike" dirty="0">
                          <a:solidFill>
                            <a:schemeClr val="bg1"/>
                          </a:solidFill>
                          <a:latin typeface="+mn-lt"/>
                        </a:rPr>
                        <a:t> </a:t>
                      </a:r>
                      <a:endParaRPr lang="es-CO" sz="900" b="0" i="0" u="none" strike="noStrike" dirty="0">
                        <a:solidFill>
                          <a:schemeClr val="bg1"/>
                        </a:solidFill>
                        <a:latin typeface="+mn-lt"/>
                      </a:endParaRPr>
                    </a:p>
                  </a:txBody>
                  <a:tcPr marL="0" marR="0" marT="0" marB="0" anchor="b">
                    <a:solidFill>
                      <a:srgbClr val="0070C0"/>
                    </a:solidFill>
                  </a:tcPr>
                </a:tc>
                <a:extLst>
                  <a:ext uri="{0D108BD9-81ED-4DB2-BD59-A6C34878D82A}">
                    <a16:rowId xmlns:a16="http://schemas.microsoft.com/office/drawing/2014/main" val="10002"/>
                  </a:ext>
                </a:extLst>
              </a:tr>
              <a:tr h="297180">
                <a:tc>
                  <a:txBody>
                    <a:bodyPr/>
                    <a:lstStyle/>
                    <a:p>
                      <a:pPr algn="l" fontAlgn="b"/>
                      <a:r>
                        <a:rPr lang="es-CO" sz="1100" u="none" strike="noStrike" dirty="0">
                          <a:latin typeface="+mn-lt"/>
                        </a:rPr>
                        <a:t>Capital social</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36,999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36,999 </a:t>
                      </a:r>
                      <a:endParaRPr lang="es-CO" sz="1000" b="0" i="0" u="none" strike="noStrike" dirty="0">
                        <a:solidFill>
                          <a:srgbClr val="000099"/>
                        </a:solidFill>
                        <a:latin typeface="+mn-lt"/>
                      </a:endParaRPr>
                    </a:p>
                  </a:txBody>
                  <a:tcPr marL="0" marR="0" marT="0" marB="0" anchor="b"/>
                </a:tc>
                <a:extLst>
                  <a:ext uri="{0D108BD9-81ED-4DB2-BD59-A6C34878D82A}">
                    <a16:rowId xmlns:a16="http://schemas.microsoft.com/office/drawing/2014/main" val="10003"/>
                  </a:ext>
                </a:extLst>
              </a:tr>
              <a:tr h="297180">
                <a:tc>
                  <a:txBody>
                    <a:bodyPr/>
                    <a:lstStyle/>
                    <a:p>
                      <a:pPr algn="l" fontAlgn="b"/>
                      <a:r>
                        <a:rPr lang="es-CO" sz="1100" u="none" strike="noStrike" dirty="0">
                          <a:latin typeface="+mn-lt"/>
                        </a:rPr>
                        <a:t>Reservas</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4,747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a:t>
                      </a:r>
                      <a:endParaRPr lang="es-CO" sz="1000" b="0" i="0" u="none" strike="noStrike" dirty="0">
                        <a:solidFill>
                          <a:srgbClr val="000099"/>
                        </a:solidFill>
                        <a:latin typeface="+mn-lt"/>
                      </a:endParaRPr>
                    </a:p>
                  </a:txBody>
                  <a:tcPr marL="0" marR="0" marT="0" marB="0" anchor="b"/>
                </a:tc>
                <a:tc>
                  <a:txBody>
                    <a:bodyPr/>
                    <a:lstStyle/>
                    <a:p>
                      <a:pPr algn="r" fontAlgn="b"/>
                      <a:r>
                        <a:rPr lang="es-CO" sz="1000" u="none" strike="noStrike" dirty="0">
                          <a:latin typeface="+mn-lt"/>
                        </a:rPr>
                        <a:t>                    5,232 </a:t>
                      </a:r>
                      <a:endParaRPr lang="es-CO" sz="1000" b="0" i="0" u="none" strike="noStrike" dirty="0">
                        <a:solidFill>
                          <a:srgbClr val="000099"/>
                        </a:solidFill>
                        <a:latin typeface="+mn-lt"/>
                      </a:endParaRPr>
                    </a:p>
                  </a:txBody>
                  <a:tcPr marL="0" marR="0" marT="0" marB="0" anchor="b"/>
                </a:tc>
                <a:extLst>
                  <a:ext uri="{0D108BD9-81ED-4DB2-BD59-A6C34878D82A}">
                    <a16:rowId xmlns:a16="http://schemas.microsoft.com/office/drawing/2014/main" val="10004"/>
                  </a:ext>
                </a:extLst>
              </a:tr>
              <a:tr h="216263">
                <a:tc>
                  <a:txBody>
                    <a:bodyPr/>
                    <a:lstStyle/>
                    <a:p>
                      <a:pPr algn="l" fontAlgn="b"/>
                      <a:r>
                        <a:rPr lang="es-CO" sz="1100" u="none" strike="noStrike" dirty="0">
                          <a:latin typeface="+mn-lt"/>
                        </a:rPr>
                        <a:t>Superávit o déficit</a:t>
                      </a:r>
                      <a:endParaRPr lang="es-CO" sz="1100" b="0" i="0" u="none" strike="noStrike" dirty="0">
                        <a:solidFill>
                          <a:srgbClr val="000099"/>
                        </a:solidFill>
                        <a:latin typeface="+mn-lt"/>
                      </a:endParaRPr>
                    </a:p>
                  </a:txBody>
                  <a:tcPr marL="0" marR="0" marT="0" marB="0" anchor="b"/>
                </a:tc>
                <a:tc>
                  <a:txBody>
                    <a:bodyPr/>
                    <a:lstStyle/>
                    <a:p>
                      <a:pPr algn="r" fontAlgn="b"/>
                      <a:r>
                        <a:rPr lang="es-CO" sz="1000" b="0" i="0" u="none" strike="noStrike" dirty="0">
                          <a:solidFill>
                            <a:schemeClr val="tx1"/>
                          </a:solidFill>
                          <a:latin typeface="+mn-lt"/>
                        </a:rPr>
                        <a:t>28,391</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28,077</a:t>
                      </a:r>
                    </a:p>
                  </a:txBody>
                  <a:tcPr marL="0" marR="0" marT="0" marB="0" anchor="b"/>
                </a:tc>
                <a:extLst>
                  <a:ext uri="{0D108BD9-81ED-4DB2-BD59-A6C34878D82A}">
                    <a16:rowId xmlns:a16="http://schemas.microsoft.com/office/drawing/2014/main" val="10005"/>
                  </a:ext>
                </a:extLst>
              </a:tr>
              <a:tr h="342900">
                <a:tc>
                  <a:txBody>
                    <a:bodyPr/>
                    <a:lstStyle/>
                    <a:p>
                      <a:pPr algn="l" fontAlgn="b"/>
                      <a:r>
                        <a:rPr lang="es-CO" sz="1100" u="none" strike="noStrike" dirty="0">
                          <a:latin typeface="+mn-lt"/>
                        </a:rPr>
                        <a:t>Resultados acumulados</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solidFill>
                            <a:schemeClr val="tx1"/>
                          </a:solidFill>
                          <a:latin typeface="+mn-lt"/>
                        </a:rPr>
                        <a:t>                     -8,590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-1,771 </a:t>
                      </a:r>
                      <a:endParaRPr lang="es-CO" sz="1000" b="0" i="0" u="none" strike="noStrike" dirty="0">
                        <a:solidFill>
                          <a:schemeClr val="tx1"/>
                        </a:solidFill>
                        <a:latin typeface="+mn-lt"/>
                      </a:endParaRPr>
                    </a:p>
                  </a:txBody>
                  <a:tcPr marL="0" marR="0" marT="0" marB="0" anchor="b"/>
                </a:tc>
                <a:extLst>
                  <a:ext uri="{0D108BD9-81ED-4DB2-BD59-A6C34878D82A}">
                    <a16:rowId xmlns:a16="http://schemas.microsoft.com/office/drawing/2014/main" val="10006"/>
                  </a:ext>
                </a:extLst>
              </a:tr>
              <a:tr h="342900">
                <a:tc>
                  <a:txBody>
                    <a:bodyPr/>
                    <a:lstStyle/>
                    <a:p>
                      <a:pPr algn="l" fontAlgn="b"/>
                      <a:r>
                        <a:rPr lang="es-CO" sz="1100" u="none" strike="noStrike" dirty="0">
                          <a:latin typeface="+mn-lt"/>
                        </a:rPr>
                        <a:t>Resultado del ejercicio</a:t>
                      </a:r>
                      <a:endParaRPr lang="es-CO" sz="1100" b="0" i="0" u="none" strike="noStrike" dirty="0">
                        <a:solidFill>
                          <a:srgbClr val="000099"/>
                        </a:solidFill>
                        <a:latin typeface="+mn-lt"/>
                      </a:endParaRPr>
                    </a:p>
                  </a:txBody>
                  <a:tcPr marL="0" marR="0" marT="0" marB="0" anchor="b"/>
                </a:tc>
                <a:tc>
                  <a:txBody>
                    <a:bodyPr/>
                    <a:lstStyle/>
                    <a:p>
                      <a:pPr algn="r" fontAlgn="b"/>
                      <a:r>
                        <a:rPr lang="es-CO" sz="1000" b="0" i="0" u="none" strike="noStrike" dirty="0">
                          <a:solidFill>
                            <a:schemeClr val="tx1"/>
                          </a:solidFill>
                          <a:latin typeface="+mn-lt"/>
                        </a:rPr>
                        <a:t>4,851</a:t>
                      </a:r>
                    </a:p>
                  </a:txBody>
                  <a:tcPr marL="0" marR="0" marT="0" marB="0" anchor="b"/>
                </a:tc>
                <a:tc>
                  <a:txBody>
                    <a:bodyPr/>
                    <a:lstStyle/>
                    <a:p>
                      <a:pPr algn="r" fontAlgn="b"/>
                      <a:r>
                        <a:rPr lang="es-CO" sz="1000" u="none" strike="noStrike" dirty="0">
                          <a:solidFill>
                            <a:schemeClr val="tx1"/>
                          </a:solidFill>
                          <a:latin typeface="+mn-lt"/>
                        </a:rPr>
                        <a:t> </a:t>
                      </a:r>
                      <a:endParaRPr lang="es-CO" sz="1000" b="0" i="0" u="none" strike="noStrike" dirty="0">
                        <a:solidFill>
                          <a:schemeClr val="tx1"/>
                        </a:solidFill>
                        <a:latin typeface="+mn-lt"/>
                      </a:endParaRPr>
                    </a:p>
                  </a:txBody>
                  <a:tcPr marL="0" marR="0" marT="0" marB="0" anchor="b"/>
                </a:tc>
                <a:tc>
                  <a:txBody>
                    <a:bodyPr/>
                    <a:lstStyle/>
                    <a:p>
                      <a:pPr algn="r" fontAlgn="b"/>
                      <a:r>
                        <a:rPr lang="es-CO" sz="1000" b="0" i="0" u="none" strike="noStrike" dirty="0">
                          <a:solidFill>
                            <a:schemeClr val="tx1"/>
                          </a:solidFill>
                          <a:latin typeface="+mn-lt"/>
                        </a:rPr>
                        <a:t>7,909</a:t>
                      </a:r>
                    </a:p>
                  </a:txBody>
                  <a:tcPr marL="0" marR="0" marT="0" marB="0" anchor="b"/>
                </a:tc>
                <a:extLst>
                  <a:ext uri="{0D108BD9-81ED-4DB2-BD59-A6C34878D82A}">
                    <a16:rowId xmlns:a16="http://schemas.microsoft.com/office/drawing/2014/main" val="10007"/>
                  </a:ext>
                </a:extLst>
              </a:tr>
              <a:tr h="342900">
                <a:tc>
                  <a:txBody>
                    <a:bodyPr/>
                    <a:lstStyle/>
                    <a:p>
                      <a:pPr algn="l" fontAlgn="b"/>
                      <a:r>
                        <a:rPr lang="es-CO" sz="1100" u="none" strike="noStrike" dirty="0">
                          <a:latin typeface="+mn-lt"/>
                        </a:rPr>
                        <a:t>Adopción por primera vez</a:t>
                      </a:r>
                      <a:endParaRPr lang="es-CO" sz="1100" b="0" i="0" u="none" strike="noStrike" dirty="0">
                        <a:solidFill>
                          <a:srgbClr val="000099"/>
                        </a:solidFill>
                        <a:latin typeface="+mn-lt"/>
                      </a:endParaRPr>
                    </a:p>
                  </a:txBody>
                  <a:tcPr marL="0" marR="0" marT="0" marB="0" anchor="b"/>
                </a:tc>
                <a:tc>
                  <a:txBody>
                    <a:bodyPr/>
                    <a:lstStyle/>
                    <a:p>
                      <a:pPr algn="r" fontAlgn="b"/>
                      <a:r>
                        <a:rPr lang="es-CO" sz="1000" u="none" strike="noStrike" dirty="0">
                          <a:solidFill>
                            <a:schemeClr val="tx1"/>
                          </a:solidFill>
                          <a:latin typeface="+mn-lt"/>
                        </a:rPr>
                        <a:t>                        -949 </a:t>
                      </a:r>
                      <a:endParaRPr lang="es-CO" sz="1000" b="0" i="0" u="none" strike="noStrike" dirty="0">
                        <a:solidFill>
                          <a:schemeClr val="tx1"/>
                        </a:solidFill>
                        <a:latin typeface="+mn-lt"/>
                      </a:endParaRPr>
                    </a:p>
                  </a:txBody>
                  <a:tcPr marL="0" marR="0" marT="0" marB="0" anchor="b"/>
                </a:tc>
                <a:tc>
                  <a:txBody>
                    <a:bodyPr/>
                    <a:lstStyle/>
                    <a:p>
                      <a:pPr algn="r" fontAlgn="b"/>
                      <a:r>
                        <a:rPr lang="es-CO" sz="1000" u="none" strike="noStrike">
                          <a:solidFill>
                            <a:schemeClr val="tx1"/>
                          </a:solidFill>
                          <a:latin typeface="+mn-lt"/>
                        </a:rPr>
                        <a:t> </a:t>
                      </a:r>
                      <a:endParaRPr lang="es-CO" sz="1000" b="0" i="0" u="none" strike="noStrike">
                        <a:solidFill>
                          <a:schemeClr val="tx1"/>
                        </a:solidFill>
                        <a:latin typeface="+mn-lt"/>
                      </a:endParaRPr>
                    </a:p>
                  </a:txBody>
                  <a:tcPr marL="0" marR="0" marT="0" marB="0" anchor="b"/>
                </a:tc>
                <a:tc>
                  <a:txBody>
                    <a:bodyPr/>
                    <a:lstStyle/>
                    <a:p>
                      <a:pPr algn="r" fontAlgn="b"/>
                      <a:r>
                        <a:rPr lang="es-CO" sz="1000" u="none" strike="noStrike" dirty="0">
                          <a:solidFill>
                            <a:schemeClr val="tx1"/>
                          </a:solidFill>
                          <a:latin typeface="+mn-lt"/>
                        </a:rPr>
                        <a:t>                       -3,402 </a:t>
                      </a:r>
                      <a:endParaRPr lang="es-CO" sz="1000" b="0" i="0" u="none" strike="noStrike" dirty="0">
                        <a:solidFill>
                          <a:schemeClr val="tx1"/>
                        </a:solidFill>
                        <a:latin typeface="+mn-lt"/>
                      </a:endParaRPr>
                    </a:p>
                  </a:txBody>
                  <a:tcPr marL="0" marR="0" marT="0" marB="0" anchor="b"/>
                </a:tc>
                <a:extLst>
                  <a:ext uri="{0D108BD9-81ED-4DB2-BD59-A6C34878D82A}">
                    <a16:rowId xmlns:a16="http://schemas.microsoft.com/office/drawing/2014/main" val="10008"/>
                  </a:ext>
                </a:extLst>
              </a:tr>
              <a:tr h="218998">
                <a:tc>
                  <a:txBody>
                    <a:bodyPr/>
                    <a:lstStyle/>
                    <a:p>
                      <a:pPr algn="l" fontAlgn="b"/>
                      <a:r>
                        <a:rPr lang="es-CO" sz="1100" u="none" strike="noStrike" dirty="0">
                          <a:solidFill>
                            <a:schemeClr val="tx1"/>
                          </a:solidFill>
                          <a:latin typeface="+mn-lt"/>
                        </a:rPr>
                        <a:t>Total Patrimonio</a:t>
                      </a:r>
                      <a:endParaRPr lang="es-CO" sz="1100" b="1" i="0" u="none" strike="noStrike" dirty="0">
                        <a:solidFill>
                          <a:schemeClr val="tx1"/>
                        </a:solidFill>
                        <a:latin typeface="+mn-lt"/>
                      </a:endParaRPr>
                    </a:p>
                  </a:txBody>
                  <a:tcPr marL="0" marR="0" marT="0" marB="0" anchor="b">
                    <a:noFill/>
                  </a:tcPr>
                </a:tc>
                <a:tc>
                  <a:txBody>
                    <a:bodyPr/>
                    <a:lstStyle/>
                    <a:p>
                      <a:pPr algn="r" fontAlgn="b"/>
                      <a:r>
                        <a:rPr lang="es-CO" sz="1000" b="1" i="0" u="none" strike="noStrike" dirty="0">
                          <a:solidFill>
                            <a:schemeClr val="tx1"/>
                          </a:solidFill>
                          <a:latin typeface="+mn-lt"/>
                        </a:rPr>
                        <a:t>65,450</a:t>
                      </a:r>
                    </a:p>
                  </a:txBody>
                  <a:tcPr marL="0" marR="0" marT="0" marB="0" anchor="b">
                    <a:noFill/>
                  </a:tcPr>
                </a:tc>
                <a:tc>
                  <a:txBody>
                    <a:bodyPr/>
                    <a:lstStyle/>
                    <a:p>
                      <a:pPr algn="r" fontAlgn="b"/>
                      <a:r>
                        <a:rPr lang="es-CO" sz="1000" u="none" strike="noStrike" dirty="0">
                          <a:solidFill>
                            <a:schemeClr val="tx1"/>
                          </a:solidFill>
                          <a:latin typeface="+mn-lt"/>
                        </a:rPr>
                        <a:t> </a:t>
                      </a:r>
                      <a:endParaRPr lang="es-CO" sz="1000" b="1" i="0" u="none" strike="noStrike" dirty="0">
                        <a:solidFill>
                          <a:schemeClr val="tx1"/>
                        </a:solidFill>
                        <a:latin typeface="+mn-lt"/>
                      </a:endParaRPr>
                    </a:p>
                  </a:txBody>
                  <a:tcPr marL="0" marR="0" marT="0" marB="0" anchor="b">
                    <a:noFill/>
                  </a:tcPr>
                </a:tc>
                <a:tc>
                  <a:txBody>
                    <a:bodyPr/>
                    <a:lstStyle/>
                    <a:p>
                      <a:pPr algn="r" fontAlgn="b"/>
                      <a:r>
                        <a:rPr lang="es-CO" sz="1000" b="1" i="0" u="none" strike="noStrike" dirty="0">
                          <a:solidFill>
                            <a:schemeClr val="tx1"/>
                          </a:solidFill>
                          <a:latin typeface="+mn-lt"/>
                        </a:rPr>
                        <a:t>73,044</a:t>
                      </a:r>
                    </a:p>
                  </a:txBody>
                  <a:tcPr marL="0" marR="0" marT="0" marB="0" anchor="b">
                    <a:noFill/>
                  </a:tcPr>
                </a:tc>
                <a:extLst>
                  <a:ext uri="{0D108BD9-81ED-4DB2-BD59-A6C34878D82A}">
                    <a16:rowId xmlns:a16="http://schemas.microsoft.com/office/drawing/2014/main" val="10009"/>
                  </a:ext>
                </a:extLst>
              </a:tr>
              <a:tr h="137160">
                <a:tc>
                  <a:txBody>
                    <a:bodyPr/>
                    <a:lstStyle/>
                    <a:p>
                      <a:pPr algn="l" fontAlgn="b"/>
                      <a:r>
                        <a:rPr lang="es-CO" sz="900" u="none" strike="noStrike" dirty="0">
                          <a:latin typeface="+mn-lt"/>
                        </a:rPr>
                        <a:t> </a:t>
                      </a:r>
                      <a:endParaRPr lang="es-CO" sz="900" b="0" i="0" u="none" strike="noStrike" dirty="0">
                        <a:solidFill>
                          <a:srgbClr val="000099"/>
                        </a:solidFill>
                        <a:latin typeface="+mn-lt"/>
                      </a:endParaRPr>
                    </a:p>
                  </a:txBody>
                  <a:tcPr marL="0" marR="0" marT="0" marB="0" anchor="b"/>
                </a:tc>
                <a:tc>
                  <a:txBody>
                    <a:bodyPr/>
                    <a:lstStyle/>
                    <a:p>
                      <a:pPr algn="r" fontAlgn="b"/>
                      <a:r>
                        <a:rPr lang="es-CO" sz="900" u="none" strike="noStrike" dirty="0">
                          <a:latin typeface="+mn-lt"/>
                        </a:rPr>
                        <a:t> </a:t>
                      </a:r>
                      <a:endParaRPr lang="es-CO" sz="900" b="0" i="0" u="none" strike="noStrike" dirty="0">
                        <a:solidFill>
                          <a:srgbClr val="000099"/>
                        </a:solidFill>
                        <a:latin typeface="+mn-lt"/>
                      </a:endParaRPr>
                    </a:p>
                  </a:txBody>
                  <a:tcPr marL="0" marR="0" marT="0" marB="0" anchor="b"/>
                </a:tc>
                <a:tc>
                  <a:txBody>
                    <a:bodyPr/>
                    <a:lstStyle/>
                    <a:p>
                      <a:pPr algn="r" fontAlgn="b"/>
                      <a:r>
                        <a:rPr lang="es-CO" sz="900" u="none" strike="noStrike">
                          <a:latin typeface="+mn-lt"/>
                        </a:rPr>
                        <a:t> </a:t>
                      </a:r>
                      <a:endParaRPr lang="es-CO" sz="900" b="0" i="0" u="none" strike="noStrike">
                        <a:solidFill>
                          <a:srgbClr val="000099"/>
                        </a:solidFill>
                        <a:latin typeface="+mn-lt"/>
                      </a:endParaRPr>
                    </a:p>
                  </a:txBody>
                  <a:tcPr marL="0" marR="0" marT="0" marB="0" anchor="b"/>
                </a:tc>
                <a:tc>
                  <a:txBody>
                    <a:bodyPr/>
                    <a:lstStyle/>
                    <a:p>
                      <a:pPr algn="r" fontAlgn="b"/>
                      <a:r>
                        <a:rPr lang="es-CO" sz="900" u="none" strike="noStrike" dirty="0">
                          <a:latin typeface="+mn-lt"/>
                        </a:rPr>
                        <a:t> </a:t>
                      </a:r>
                      <a:endParaRPr lang="es-CO" sz="900" b="0" i="0" u="none" strike="noStrike" dirty="0">
                        <a:solidFill>
                          <a:srgbClr val="000099"/>
                        </a:solidFill>
                        <a:latin typeface="+mn-lt"/>
                      </a:endParaRPr>
                    </a:p>
                  </a:txBody>
                  <a:tcPr marL="0" marR="0" marT="0" marB="0" anchor="b"/>
                </a:tc>
                <a:extLst>
                  <a:ext uri="{0D108BD9-81ED-4DB2-BD59-A6C34878D82A}">
                    <a16:rowId xmlns:a16="http://schemas.microsoft.com/office/drawing/2014/main" val="10010"/>
                  </a:ext>
                </a:extLst>
              </a:tr>
              <a:tr h="434340">
                <a:tc>
                  <a:txBody>
                    <a:bodyPr/>
                    <a:lstStyle/>
                    <a:p>
                      <a:pPr algn="l" fontAlgn="b"/>
                      <a:r>
                        <a:rPr lang="es-CO" sz="1400" b="1" u="none" strike="noStrike" dirty="0">
                          <a:solidFill>
                            <a:schemeClr val="bg1"/>
                          </a:solidFill>
                          <a:latin typeface="+mn-lt"/>
                        </a:rPr>
                        <a:t>Total Pasivo y Patrimonio</a:t>
                      </a:r>
                      <a:endParaRPr lang="es-CO" sz="14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200" b="1" u="none" strike="noStrike" dirty="0">
                          <a:solidFill>
                            <a:schemeClr val="bg1"/>
                          </a:solidFill>
                          <a:latin typeface="+mn-lt"/>
                        </a:rPr>
                        <a:t>                  75,803</a:t>
                      </a:r>
                      <a:endParaRPr lang="es-CO" sz="12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200" b="1" u="none" strike="noStrike" dirty="0">
                          <a:solidFill>
                            <a:schemeClr val="bg1"/>
                          </a:solidFill>
                          <a:latin typeface="+mn-lt"/>
                        </a:rPr>
                        <a:t> </a:t>
                      </a:r>
                      <a:endParaRPr lang="es-CO" sz="12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200" b="1" i="0" u="none" strike="noStrike" dirty="0">
                          <a:solidFill>
                            <a:schemeClr val="bg1"/>
                          </a:solidFill>
                          <a:latin typeface="+mn-lt"/>
                        </a:rPr>
                        <a:t>91,240</a:t>
                      </a:r>
                    </a:p>
                  </a:txBody>
                  <a:tcPr marL="0" marR="0" marT="0" marB="0" anchor="b">
                    <a:solidFill>
                      <a:srgbClr val="0070C0"/>
                    </a:solidFill>
                  </a:tcPr>
                </a:tc>
                <a:extLst>
                  <a:ext uri="{0D108BD9-81ED-4DB2-BD59-A6C34878D82A}">
                    <a16:rowId xmlns:a16="http://schemas.microsoft.com/office/drawing/2014/main" val="10011"/>
                  </a:ext>
                </a:extLst>
              </a:tr>
              <a:tr h="182880">
                <a:tc>
                  <a:txBody>
                    <a:bodyPr/>
                    <a:lstStyle/>
                    <a:p>
                      <a:pPr algn="l" fontAlgn="b"/>
                      <a:r>
                        <a:rPr lang="es-CO" sz="1000" u="none" strike="noStrike" dirty="0">
                          <a:latin typeface="+mn-lt"/>
                        </a:rPr>
                        <a:t> </a:t>
                      </a:r>
                      <a:endParaRPr lang="es-CO" sz="1000" b="0" i="0" u="none" strike="noStrike" dirty="0">
                        <a:solidFill>
                          <a:srgbClr val="000099"/>
                        </a:solidFill>
                        <a:latin typeface="+mn-lt"/>
                      </a:endParaRPr>
                    </a:p>
                  </a:txBody>
                  <a:tcPr marL="0" marR="0" marT="0" marB="0" anchor="b"/>
                </a:tc>
                <a:tc>
                  <a:txBody>
                    <a:bodyPr/>
                    <a:lstStyle/>
                    <a:p>
                      <a:pPr algn="r" fontAlgn="b"/>
                      <a:r>
                        <a:rPr lang="es-CO" sz="1200" b="1" u="none" strike="noStrike" dirty="0">
                          <a:latin typeface="+mn-lt"/>
                        </a:rPr>
                        <a:t> </a:t>
                      </a:r>
                      <a:endParaRPr lang="es-CO" sz="1200" b="1" i="0" u="none" strike="noStrike" dirty="0">
                        <a:solidFill>
                          <a:srgbClr val="000099"/>
                        </a:solidFill>
                        <a:latin typeface="+mn-lt"/>
                      </a:endParaRPr>
                    </a:p>
                  </a:txBody>
                  <a:tcPr marL="0" marR="0" marT="0" marB="0" anchor="b"/>
                </a:tc>
                <a:tc>
                  <a:txBody>
                    <a:bodyPr/>
                    <a:lstStyle/>
                    <a:p>
                      <a:pPr algn="r" fontAlgn="b"/>
                      <a:r>
                        <a:rPr lang="es-CO" sz="1200" b="1" u="none" strike="noStrike" dirty="0">
                          <a:latin typeface="+mn-lt"/>
                        </a:rPr>
                        <a:t> </a:t>
                      </a:r>
                      <a:endParaRPr lang="es-CO" sz="1200" b="1" i="0" u="none" strike="noStrike" dirty="0">
                        <a:solidFill>
                          <a:srgbClr val="000099"/>
                        </a:solidFill>
                        <a:latin typeface="+mn-lt"/>
                      </a:endParaRPr>
                    </a:p>
                  </a:txBody>
                  <a:tcPr marL="0" marR="0" marT="0" marB="0" anchor="b"/>
                </a:tc>
                <a:tc>
                  <a:txBody>
                    <a:bodyPr/>
                    <a:lstStyle/>
                    <a:p>
                      <a:pPr algn="r" fontAlgn="b"/>
                      <a:r>
                        <a:rPr lang="es-CO" sz="1200" b="1" u="none" strike="noStrike" dirty="0">
                          <a:latin typeface="+mn-lt"/>
                        </a:rPr>
                        <a:t> </a:t>
                      </a:r>
                      <a:endParaRPr lang="es-CO" sz="1200" b="1" i="0" u="none" strike="noStrike" dirty="0">
                        <a:solidFill>
                          <a:srgbClr val="000099"/>
                        </a:solidFill>
                        <a:latin typeface="+mn-lt"/>
                      </a:endParaRPr>
                    </a:p>
                  </a:txBody>
                  <a:tcPr marL="0" marR="0" marT="0" marB="0" anchor="b"/>
                </a:tc>
                <a:extLst>
                  <a:ext uri="{0D108BD9-81ED-4DB2-BD59-A6C34878D82A}">
                    <a16:rowId xmlns:a16="http://schemas.microsoft.com/office/drawing/2014/main" val="10012"/>
                  </a:ext>
                </a:extLst>
              </a:tr>
              <a:tr h="342900">
                <a:tc>
                  <a:txBody>
                    <a:bodyPr/>
                    <a:lstStyle/>
                    <a:p>
                      <a:pPr algn="l" fontAlgn="b"/>
                      <a:r>
                        <a:rPr lang="es-CO" sz="1200" b="1" u="none" strike="noStrike" dirty="0">
                          <a:solidFill>
                            <a:schemeClr val="bg1"/>
                          </a:solidFill>
                          <a:latin typeface="+mn-lt"/>
                        </a:rPr>
                        <a:t>Valor Intrínseco </a:t>
                      </a:r>
                      <a:endParaRPr lang="es-CO" sz="12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b="1" u="none" strike="noStrike" dirty="0">
                          <a:solidFill>
                            <a:schemeClr val="bg1"/>
                          </a:solidFill>
                          <a:latin typeface="+mn-lt"/>
                        </a:rPr>
                        <a:t>                  1,105.59 </a:t>
                      </a:r>
                      <a:endParaRPr lang="es-CO" sz="11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b="1" u="none" strike="noStrike" dirty="0">
                          <a:solidFill>
                            <a:schemeClr val="bg1"/>
                          </a:solidFill>
                          <a:latin typeface="+mn-lt"/>
                        </a:rPr>
                        <a:t> </a:t>
                      </a:r>
                      <a:endParaRPr lang="es-CO" sz="1100" b="1" i="0" u="none" strike="noStrike" dirty="0">
                        <a:solidFill>
                          <a:schemeClr val="bg1"/>
                        </a:solidFill>
                        <a:latin typeface="+mn-lt"/>
                      </a:endParaRPr>
                    </a:p>
                  </a:txBody>
                  <a:tcPr marL="0" marR="0" marT="0" marB="0" anchor="b">
                    <a:solidFill>
                      <a:srgbClr val="0070C0"/>
                    </a:solidFill>
                  </a:tcPr>
                </a:tc>
                <a:tc>
                  <a:txBody>
                    <a:bodyPr/>
                    <a:lstStyle/>
                    <a:p>
                      <a:pPr algn="r" fontAlgn="b"/>
                      <a:r>
                        <a:rPr lang="es-CO" sz="1100" b="1" i="0" u="none" strike="noStrike" dirty="0">
                          <a:solidFill>
                            <a:schemeClr val="bg1"/>
                          </a:solidFill>
                          <a:latin typeface="+mn-lt"/>
                        </a:rPr>
                        <a:t>1,233.87</a:t>
                      </a:r>
                    </a:p>
                  </a:txBody>
                  <a:tcPr marL="0" marR="0" marT="0" marB="0" anchor="b">
                    <a:solidFill>
                      <a:srgbClr val="0070C0"/>
                    </a:solidFill>
                  </a:tcPr>
                </a:tc>
                <a:extLst>
                  <a:ext uri="{0D108BD9-81ED-4DB2-BD59-A6C34878D82A}">
                    <a16:rowId xmlns:a16="http://schemas.microsoft.com/office/drawing/2014/main" val="10013"/>
                  </a:ext>
                </a:extLst>
              </a:tr>
            </a:tbl>
          </a:graphicData>
        </a:graphic>
      </p:graphicFrame>
      <p:pic>
        <p:nvPicPr>
          <p:cNvPr id="6"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sp>
        <p:nvSpPr>
          <p:cNvPr id="8" name="Rectángulo: esquinas redondeadas 7">
            <a:extLst>
              <a:ext uri="{FF2B5EF4-FFF2-40B4-BE49-F238E27FC236}">
                <a16:creationId xmlns:a16="http://schemas.microsoft.com/office/drawing/2014/main" id="{1FEC38C0-B102-4C98-830C-372E8ED83EBC}"/>
              </a:ext>
            </a:extLst>
          </p:cNvPr>
          <p:cNvSpPr/>
          <p:nvPr/>
        </p:nvSpPr>
        <p:spPr>
          <a:xfrm>
            <a:off x="3057814" y="471241"/>
            <a:ext cx="3259016" cy="2315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a:solidFill>
                  <a:schemeClr val="bg1"/>
                </a:solidFill>
                <a:latin typeface="Franklin Gothic Demi Cond" panose="020B0706030402020204" pitchFamily="34" charset="0"/>
              </a:rPr>
              <a:t>Pendiente auditoría de Revisoría Fiscal</a:t>
            </a:r>
          </a:p>
        </p:txBody>
      </p:sp>
    </p:spTree>
    <p:extLst>
      <p:ext uri="{BB962C8B-B14F-4D97-AF65-F5344CB8AC3E}">
        <p14:creationId xmlns:p14="http://schemas.microsoft.com/office/powerpoint/2010/main" val="223523403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7229162" y="4883985"/>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7" name="6 CuadroTexto"/>
          <p:cNvSpPr txBox="1"/>
          <p:nvPr/>
        </p:nvSpPr>
        <p:spPr>
          <a:xfrm>
            <a:off x="846404" y="-1"/>
            <a:ext cx="7226606" cy="656824"/>
          </a:xfrm>
          <a:prstGeom prst="rect">
            <a:avLst/>
          </a:prstGeom>
        </p:spPr>
        <p:txBody>
          <a:bodyPr vert="horz" lIns="0" tIns="0" rIns="0" bIns="0" rtlCol="0" anchor="ctr">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b="0" dirty="0"/>
              <a:t>Estado de Resultados</a:t>
            </a:r>
          </a:p>
        </p:txBody>
      </p:sp>
      <p:sp>
        <p:nvSpPr>
          <p:cNvPr id="18" name="17 CuadroTexto"/>
          <p:cNvSpPr txBox="1"/>
          <p:nvPr/>
        </p:nvSpPr>
        <p:spPr>
          <a:xfrm>
            <a:off x="139394" y="3379522"/>
            <a:ext cx="8914454" cy="1508105"/>
          </a:xfrm>
          <a:prstGeom prst="rect">
            <a:avLst/>
          </a:prstGeom>
          <a:noFill/>
        </p:spPr>
        <p:txBody>
          <a:bodyPr wrap="square" lIns="0" tIns="0" rIns="0" bIns="0" rtlCol="0">
            <a:spAutoFit/>
          </a:bodyPr>
          <a:lstStyle/>
          <a:p>
            <a:pPr marL="171450" indent="-171450" algn="just">
              <a:buFont typeface="Arial" panose="020B0604020202020204" pitchFamily="34" charset="0"/>
              <a:buChar char="•"/>
            </a:pPr>
            <a:r>
              <a:rPr lang="es-CO" sz="1400" dirty="0">
                <a:latin typeface="+mj-lt"/>
                <a:ea typeface="+mj-ea"/>
                <a:cs typeface="+mj-cs"/>
              </a:rPr>
              <a:t>En los ingresos operacionales se destaca la participación de </a:t>
            </a:r>
            <a:r>
              <a:rPr lang="es-CO" sz="1400" b="1" dirty="0">
                <a:solidFill>
                  <a:srgbClr val="0070C0"/>
                </a:solidFill>
                <a:latin typeface="+mj-lt"/>
                <a:ea typeface="+mj-ea"/>
                <a:cs typeface="+mj-cs"/>
              </a:rPr>
              <a:t>de Registro de facturas, Mercado de Compras Públicas y gas</a:t>
            </a:r>
          </a:p>
          <a:p>
            <a:pPr marL="171450" indent="-171450" algn="just">
              <a:buFont typeface="Arial" panose="020B0604020202020204" pitchFamily="34" charset="0"/>
              <a:buChar char="•"/>
            </a:pPr>
            <a:r>
              <a:rPr lang="es-CO" sz="1400" dirty="0">
                <a:latin typeface="+mj-lt"/>
                <a:ea typeface="+mj-ea"/>
                <a:cs typeface="+mj-cs"/>
              </a:rPr>
              <a:t>Los gastos operacionales comprenden principalmente </a:t>
            </a:r>
            <a:r>
              <a:rPr lang="es-CO" sz="1400" b="1" dirty="0">
                <a:solidFill>
                  <a:srgbClr val="0070C0"/>
                </a:solidFill>
                <a:latin typeface="+mj-lt"/>
                <a:ea typeface="+mj-ea"/>
                <a:cs typeface="+mj-cs"/>
              </a:rPr>
              <a:t>beneficios a empleados, impuestos, honorarios sistematización, amortizaciones y servicios.</a:t>
            </a:r>
          </a:p>
          <a:p>
            <a:pPr marL="171450" indent="-171450" algn="just">
              <a:buFont typeface="Arial" panose="020B0604020202020204" pitchFamily="34" charset="0"/>
              <a:buChar char="•"/>
            </a:pPr>
            <a:r>
              <a:rPr lang="es-CO" sz="1400" dirty="0"/>
              <a:t>Ebitda a diciembre de 2017 de </a:t>
            </a:r>
            <a:r>
              <a:rPr lang="es-CO" sz="1400" b="1" dirty="0">
                <a:solidFill>
                  <a:srgbClr val="0070C0"/>
                </a:solidFill>
              </a:rPr>
              <a:t>$12.162 </a:t>
            </a:r>
            <a:r>
              <a:rPr lang="es-CO" sz="1400" dirty="0"/>
              <a:t>millones respecto al año 2016 de </a:t>
            </a:r>
            <a:r>
              <a:rPr lang="es-CO" sz="1400" b="1" dirty="0">
                <a:solidFill>
                  <a:srgbClr val="0070C0"/>
                </a:solidFill>
              </a:rPr>
              <a:t>$6.469 </a:t>
            </a:r>
            <a:r>
              <a:rPr lang="es-CO" sz="1400" dirty="0"/>
              <a:t>millones, teniendo un crecimiento del </a:t>
            </a:r>
            <a:r>
              <a:rPr lang="es-CO" sz="1400" b="1" dirty="0">
                <a:solidFill>
                  <a:srgbClr val="0070C0"/>
                </a:solidFill>
              </a:rPr>
              <a:t>88%</a:t>
            </a:r>
            <a:r>
              <a:rPr lang="es-CO" sz="1400" dirty="0">
                <a:solidFill>
                  <a:srgbClr val="0070C0"/>
                </a:solidFill>
              </a:rPr>
              <a:t>.</a:t>
            </a:r>
            <a:endParaRPr lang="es-ES_tradnl" sz="1400" dirty="0">
              <a:solidFill>
                <a:srgbClr val="0070C0"/>
              </a:solidFill>
            </a:endParaRPr>
          </a:p>
          <a:p>
            <a:pPr marL="171450" indent="-171450" algn="just">
              <a:buFont typeface="Arial" panose="020B0604020202020204" pitchFamily="34" charset="0"/>
              <a:buChar char="•"/>
            </a:pPr>
            <a:r>
              <a:rPr lang="es-CO" sz="1400" dirty="0">
                <a:latin typeface="+mj-lt"/>
                <a:ea typeface="+mj-ea"/>
                <a:cs typeface="+mj-cs"/>
              </a:rPr>
              <a:t>El resultado neto presenta una variación positiva respecto al año 2016 de </a:t>
            </a:r>
            <a:r>
              <a:rPr lang="es-CO" sz="1400" b="1" dirty="0">
                <a:solidFill>
                  <a:srgbClr val="0070C0"/>
                </a:solidFill>
                <a:latin typeface="+mj-lt"/>
                <a:ea typeface="+mj-ea"/>
                <a:cs typeface="+mj-cs"/>
              </a:rPr>
              <a:t>$3,058</a:t>
            </a:r>
          </a:p>
        </p:txBody>
      </p:sp>
      <p:cxnSp>
        <p:nvCxnSpPr>
          <p:cNvPr id="20" name="19 Conector recto"/>
          <p:cNvCxnSpPr/>
          <p:nvPr/>
        </p:nvCxnSpPr>
        <p:spPr>
          <a:xfrm>
            <a:off x="-13229" y="3375332"/>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sp>
        <p:nvSpPr>
          <p:cNvPr id="9" name="Rectángulo: esquinas redondeadas 8">
            <a:extLst>
              <a:ext uri="{FF2B5EF4-FFF2-40B4-BE49-F238E27FC236}">
                <a16:creationId xmlns:a16="http://schemas.microsoft.com/office/drawing/2014/main" id="{12142195-8441-4734-9859-81516EFF0755}"/>
              </a:ext>
            </a:extLst>
          </p:cNvPr>
          <p:cNvSpPr/>
          <p:nvPr/>
        </p:nvSpPr>
        <p:spPr>
          <a:xfrm>
            <a:off x="3057814" y="471241"/>
            <a:ext cx="3259016" cy="2315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a:solidFill>
                  <a:schemeClr val="bg1"/>
                </a:solidFill>
                <a:latin typeface="Franklin Gothic Demi Cond" panose="020B0706030402020204" pitchFamily="34" charset="0"/>
              </a:rPr>
              <a:t>Pendiente auditoría de Revisoría Fiscal</a:t>
            </a:r>
          </a:p>
        </p:txBody>
      </p:sp>
      <p:graphicFrame>
        <p:nvGraphicFramePr>
          <p:cNvPr id="11" name="1 Gráfico">
            <a:extLst>
              <a:ext uri="{FF2B5EF4-FFF2-40B4-BE49-F238E27FC236}">
                <a16:creationId xmlns:a16="http://schemas.microsoft.com/office/drawing/2014/main" id="{00000000-0008-0000-3200-000002000000}"/>
              </a:ext>
            </a:extLst>
          </p:cNvPr>
          <p:cNvGraphicFramePr>
            <a:graphicFrameLocks noGrp="1"/>
          </p:cNvGraphicFramePr>
          <p:nvPr>
            <p:extLst/>
          </p:nvPr>
        </p:nvGraphicFramePr>
        <p:xfrm>
          <a:off x="2" y="471240"/>
          <a:ext cx="8905875" cy="29014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2558666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806585"/>
            <a:ext cx="5081156" cy="224610"/>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7" name="6 CuadroTexto"/>
          <p:cNvSpPr txBox="1"/>
          <p:nvPr/>
        </p:nvSpPr>
        <p:spPr>
          <a:xfrm>
            <a:off x="89664" y="-158028"/>
            <a:ext cx="7249910" cy="550457"/>
          </a:xfrm>
          <a:prstGeom prst="rect">
            <a:avLst/>
          </a:prstGeom>
        </p:spPr>
        <p:txBody>
          <a:bodyPr vert="horz" lIns="0" tIns="0" rIns="0" bIns="0" rtlCol="0" anchor="ctr">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r>
              <a:rPr lang="es-CO" dirty="0"/>
              <a:t>Estado de Resultados</a:t>
            </a:r>
          </a:p>
        </p:txBody>
      </p:sp>
      <p:pic>
        <p:nvPicPr>
          <p:cNvPr id="5"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graphicFrame>
        <p:nvGraphicFramePr>
          <p:cNvPr id="6" name="5 Tabla"/>
          <p:cNvGraphicFramePr>
            <a:graphicFrameLocks noGrp="1"/>
          </p:cNvGraphicFramePr>
          <p:nvPr>
            <p:extLst/>
          </p:nvPr>
        </p:nvGraphicFramePr>
        <p:xfrm>
          <a:off x="1669128" y="550453"/>
          <a:ext cx="5515429" cy="4572125"/>
        </p:xfrm>
        <a:graphic>
          <a:graphicData uri="http://schemas.openxmlformats.org/drawingml/2006/table">
            <a:tbl>
              <a:tblPr>
                <a:tableStyleId>{ED083AE6-46FA-4A59-8FB0-9F97EB10719F}</a:tableStyleId>
              </a:tblPr>
              <a:tblGrid>
                <a:gridCol w="3033486">
                  <a:extLst>
                    <a:ext uri="{9D8B030D-6E8A-4147-A177-3AD203B41FA5}">
                      <a16:colId xmlns:a16="http://schemas.microsoft.com/office/drawing/2014/main" val="20000"/>
                    </a:ext>
                  </a:extLst>
                </a:gridCol>
                <a:gridCol w="1059543">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297180">
                <a:tc>
                  <a:txBody>
                    <a:bodyPr/>
                    <a:lstStyle/>
                    <a:p>
                      <a:pPr algn="l" fontAlgn="ctr"/>
                      <a:r>
                        <a:rPr lang="es-CO" sz="1000" u="none" strike="noStrike" dirty="0">
                          <a:latin typeface="+mj-lt"/>
                        </a:rPr>
                        <a:t> </a:t>
                      </a:r>
                      <a:endParaRPr lang="es-CO" sz="1000" b="1" i="0" u="none" strike="noStrike" dirty="0">
                        <a:solidFill>
                          <a:srgbClr val="000099"/>
                        </a:solidFill>
                        <a:latin typeface="+mj-lt"/>
                      </a:endParaRPr>
                    </a:p>
                  </a:txBody>
                  <a:tcPr marL="0" marR="0" marT="0" marB="0" anchor="ctr"/>
                </a:tc>
                <a:tc>
                  <a:txBody>
                    <a:bodyPr/>
                    <a:lstStyle/>
                    <a:p>
                      <a:pPr algn="ctr" fontAlgn="t"/>
                      <a:r>
                        <a:rPr lang="es-CO" sz="1000" u="none" strike="noStrike" baseline="0" dirty="0">
                          <a:latin typeface="+mj-lt"/>
                        </a:rPr>
                        <a:t>Diciembre </a:t>
                      </a:r>
                      <a:r>
                        <a:rPr lang="es-CO" sz="1000" u="none" strike="noStrike" dirty="0">
                          <a:latin typeface="+mj-lt"/>
                        </a:rPr>
                        <a:t> 2016</a:t>
                      </a:r>
                      <a:endParaRPr lang="es-CO" sz="1000" b="1" i="0" u="none" strike="noStrike" dirty="0">
                        <a:solidFill>
                          <a:srgbClr val="000099"/>
                        </a:solidFill>
                        <a:latin typeface="+mj-lt"/>
                      </a:endParaRPr>
                    </a:p>
                  </a:txBody>
                  <a:tcPr marL="0" marR="0" marT="0" marB="0"/>
                </a:tc>
                <a:tc>
                  <a:txBody>
                    <a:bodyPr/>
                    <a:lstStyle/>
                    <a:p>
                      <a:pPr algn="ctr" fontAlgn="t"/>
                      <a:r>
                        <a:rPr lang="es-CO" sz="1000" u="none" strike="noStrike" baseline="0" dirty="0">
                          <a:latin typeface="+mj-lt"/>
                        </a:rPr>
                        <a:t>Diciembre </a:t>
                      </a:r>
                      <a:r>
                        <a:rPr lang="es-CO" sz="1000" u="none" strike="noStrike" dirty="0">
                          <a:latin typeface="+mj-lt"/>
                        </a:rPr>
                        <a:t>2017</a:t>
                      </a:r>
                      <a:endParaRPr lang="es-CO" sz="1000" b="1" i="0" u="none" strike="noStrike" dirty="0">
                        <a:solidFill>
                          <a:srgbClr val="000099"/>
                        </a:solidFill>
                        <a:latin typeface="+mj-lt"/>
                      </a:endParaRPr>
                    </a:p>
                  </a:txBody>
                  <a:tcPr marL="0" marR="0" marT="0" marB="0"/>
                </a:tc>
                <a:extLst>
                  <a:ext uri="{0D108BD9-81ED-4DB2-BD59-A6C34878D82A}">
                    <a16:rowId xmlns:a16="http://schemas.microsoft.com/office/drawing/2014/main" val="10000"/>
                  </a:ext>
                </a:extLst>
              </a:tr>
              <a:tr h="214095">
                <a:tc>
                  <a:txBody>
                    <a:bodyPr/>
                    <a:lstStyle/>
                    <a:p>
                      <a:pPr algn="l" fontAlgn="ctr"/>
                      <a:r>
                        <a:rPr lang="es-CO" sz="1000" u="none" strike="noStrike" dirty="0">
                          <a:solidFill>
                            <a:schemeClr val="bg1"/>
                          </a:solidFill>
                          <a:latin typeface="+mj-lt"/>
                        </a:rPr>
                        <a:t>INGRESOS DE OPERACIÓN</a:t>
                      </a:r>
                      <a:endParaRPr lang="es-CO" sz="1000" b="1" i="0" u="none" strike="noStrike" dirty="0">
                        <a:solidFill>
                          <a:schemeClr val="bg1"/>
                        </a:solidFill>
                        <a:latin typeface="+mj-lt"/>
                      </a:endParaRPr>
                    </a:p>
                  </a:txBody>
                  <a:tcPr marL="0" marR="0" marT="0" marB="0" anchor="ctr">
                    <a:solidFill>
                      <a:srgbClr val="0070C0"/>
                    </a:solidFill>
                  </a:tcPr>
                </a:tc>
                <a:tc>
                  <a:txBody>
                    <a:bodyPr/>
                    <a:lstStyle/>
                    <a:p>
                      <a:pPr algn="l" fontAlgn="ctr"/>
                      <a:r>
                        <a:rPr lang="es-CO" sz="1000" u="none" strike="noStrike" dirty="0">
                          <a:solidFill>
                            <a:schemeClr val="bg1"/>
                          </a:solidFill>
                          <a:latin typeface="+mj-lt"/>
                        </a:rPr>
                        <a:t> </a:t>
                      </a:r>
                      <a:endParaRPr lang="es-CO" sz="1000" b="1" i="0" u="none" strike="noStrike" dirty="0">
                        <a:solidFill>
                          <a:schemeClr val="bg1"/>
                        </a:solidFill>
                        <a:latin typeface="+mj-lt"/>
                      </a:endParaRPr>
                    </a:p>
                  </a:txBody>
                  <a:tcPr marL="0" marR="0" marT="0" marB="0" anchor="ctr">
                    <a:solidFill>
                      <a:srgbClr val="0070C0"/>
                    </a:solidFill>
                  </a:tcPr>
                </a:tc>
                <a:tc>
                  <a:txBody>
                    <a:bodyPr/>
                    <a:lstStyle/>
                    <a:p>
                      <a:pPr algn="l" fontAlgn="b"/>
                      <a:endParaRPr lang="es-CO" sz="1000" b="0" i="0" u="none" strike="noStrike" dirty="0">
                        <a:solidFill>
                          <a:schemeClr val="bg1"/>
                        </a:solidFill>
                        <a:latin typeface="+mj-lt"/>
                      </a:endParaRPr>
                    </a:p>
                  </a:txBody>
                  <a:tcPr marL="0" marR="0" marT="0" marB="0" anchor="b">
                    <a:solidFill>
                      <a:srgbClr val="0070C0"/>
                    </a:solidFill>
                  </a:tcPr>
                </a:tc>
                <a:extLst>
                  <a:ext uri="{0D108BD9-81ED-4DB2-BD59-A6C34878D82A}">
                    <a16:rowId xmlns:a16="http://schemas.microsoft.com/office/drawing/2014/main" val="10001"/>
                  </a:ext>
                </a:extLst>
              </a:tr>
              <a:tr h="154239">
                <a:tc>
                  <a:txBody>
                    <a:bodyPr/>
                    <a:lstStyle/>
                    <a:p>
                      <a:pPr algn="l" fontAlgn="ctr"/>
                      <a:r>
                        <a:rPr lang="es-CO" sz="1000" u="none" strike="noStrike">
                          <a:latin typeface="+mj-lt"/>
                        </a:rPr>
                        <a:t>Registro de Bienes y Servicios Privados</a:t>
                      </a:r>
                      <a:endParaRPr lang="es-CO" sz="1000" b="0" i="0" u="none" strike="noStrike">
                        <a:solidFill>
                          <a:srgbClr val="000099"/>
                        </a:solidFill>
                        <a:latin typeface="+mj-lt"/>
                      </a:endParaRPr>
                    </a:p>
                  </a:txBody>
                  <a:tcPr marL="0" marR="0" marT="0" marB="0" anchor="ctr"/>
                </a:tc>
                <a:tc>
                  <a:txBody>
                    <a:bodyPr/>
                    <a:lstStyle/>
                    <a:p>
                      <a:pPr algn="r" fontAlgn="ctr"/>
                      <a:r>
                        <a:rPr lang="es-CO" sz="1000" b="0" i="0" u="none" strike="noStrike" dirty="0">
                          <a:solidFill>
                            <a:schemeClr val="tx1"/>
                          </a:solidFill>
                          <a:latin typeface="+mj-lt"/>
                        </a:rPr>
                        <a:t>18,427</a:t>
                      </a:r>
                    </a:p>
                  </a:txBody>
                  <a:tcPr marL="0" marR="0" marT="0" marB="0" anchor="ctr"/>
                </a:tc>
                <a:tc>
                  <a:txBody>
                    <a:bodyPr/>
                    <a:lstStyle/>
                    <a:p>
                      <a:pPr algn="r" fontAlgn="b"/>
                      <a:r>
                        <a:rPr lang="es-CO" sz="1000" b="0" i="0" u="none" strike="noStrike" dirty="0">
                          <a:solidFill>
                            <a:schemeClr val="tx1"/>
                          </a:solidFill>
                          <a:latin typeface="+mj-lt"/>
                        </a:rPr>
                        <a:t>17,646</a:t>
                      </a:r>
                    </a:p>
                  </a:txBody>
                  <a:tcPr marL="0" marR="0" marT="0" marB="0" anchor="b"/>
                </a:tc>
                <a:extLst>
                  <a:ext uri="{0D108BD9-81ED-4DB2-BD59-A6C34878D82A}">
                    <a16:rowId xmlns:a16="http://schemas.microsoft.com/office/drawing/2014/main" val="10002"/>
                  </a:ext>
                </a:extLst>
              </a:tr>
              <a:tr h="154239">
                <a:tc>
                  <a:txBody>
                    <a:bodyPr/>
                    <a:lstStyle/>
                    <a:p>
                      <a:pPr algn="l" fontAlgn="ctr"/>
                      <a:r>
                        <a:rPr lang="es-CO" sz="1000" u="none" strike="noStrike" dirty="0">
                          <a:latin typeface="+mj-lt"/>
                        </a:rPr>
                        <a:t>Registro de Bienes y Servicios Públicos</a:t>
                      </a:r>
                      <a:endParaRPr lang="es-CO" sz="1000" b="0" i="0" u="none" strike="noStrike" dirty="0">
                        <a:solidFill>
                          <a:srgbClr val="000099"/>
                        </a:solidFill>
                        <a:latin typeface="+mj-lt"/>
                      </a:endParaRPr>
                    </a:p>
                  </a:txBody>
                  <a:tcPr marL="0" marR="0" marT="0" marB="0" anchor="ctr"/>
                </a:tc>
                <a:tc>
                  <a:txBody>
                    <a:bodyPr/>
                    <a:lstStyle/>
                    <a:p>
                      <a:pPr algn="r" fontAlgn="b"/>
                      <a:r>
                        <a:rPr lang="es-CO" sz="1000" b="0" i="0" u="none" strike="noStrike" dirty="0">
                          <a:solidFill>
                            <a:schemeClr val="tx1"/>
                          </a:solidFill>
                          <a:latin typeface="+mj-lt"/>
                        </a:rPr>
                        <a:t>5,385</a:t>
                      </a:r>
                    </a:p>
                  </a:txBody>
                  <a:tcPr marL="0" marR="0" marT="0" marB="0" anchor="b"/>
                </a:tc>
                <a:tc>
                  <a:txBody>
                    <a:bodyPr/>
                    <a:lstStyle/>
                    <a:p>
                      <a:pPr algn="r" fontAlgn="b"/>
                      <a:r>
                        <a:rPr lang="es-CO" sz="1000" b="0" i="0" u="none" strike="noStrike" dirty="0">
                          <a:solidFill>
                            <a:schemeClr val="tx1"/>
                          </a:solidFill>
                          <a:latin typeface="+mj-lt"/>
                        </a:rPr>
                        <a:t>10,203</a:t>
                      </a:r>
                    </a:p>
                  </a:txBody>
                  <a:tcPr marL="0" marR="0" marT="0" marB="0" anchor="b"/>
                </a:tc>
                <a:extLst>
                  <a:ext uri="{0D108BD9-81ED-4DB2-BD59-A6C34878D82A}">
                    <a16:rowId xmlns:a16="http://schemas.microsoft.com/office/drawing/2014/main" val="10003"/>
                  </a:ext>
                </a:extLst>
              </a:tr>
              <a:tr h="154239">
                <a:tc>
                  <a:txBody>
                    <a:bodyPr/>
                    <a:lstStyle/>
                    <a:p>
                      <a:pPr algn="l" fontAlgn="ctr"/>
                      <a:r>
                        <a:rPr lang="es-CO" sz="1000" u="none" strike="noStrike" dirty="0">
                          <a:latin typeface="+mj-lt"/>
                        </a:rPr>
                        <a:t>Canales de Comercialización</a:t>
                      </a:r>
                      <a:endParaRPr lang="es-CO" sz="1000" b="0" i="0" u="none" strike="noStrike" dirty="0">
                        <a:solidFill>
                          <a:srgbClr val="000099"/>
                        </a:solidFill>
                        <a:latin typeface="+mj-lt"/>
                      </a:endParaRPr>
                    </a:p>
                  </a:txBody>
                  <a:tcPr marL="0" marR="0" marT="0" marB="0" anchor="ctr"/>
                </a:tc>
                <a:tc>
                  <a:txBody>
                    <a:bodyPr/>
                    <a:lstStyle/>
                    <a:p>
                      <a:pPr algn="r" fontAlgn="b"/>
                      <a:r>
                        <a:rPr lang="es-CO" sz="1000" b="0" i="0" u="none" strike="noStrike" dirty="0">
                          <a:solidFill>
                            <a:schemeClr val="tx1"/>
                          </a:solidFill>
                          <a:latin typeface="+mj-lt"/>
                        </a:rPr>
                        <a:t>1,591</a:t>
                      </a:r>
                    </a:p>
                  </a:txBody>
                  <a:tcPr marL="0" marR="0" marT="0" marB="0" anchor="b"/>
                </a:tc>
                <a:tc>
                  <a:txBody>
                    <a:bodyPr/>
                    <a:lstStyle/>
                    <a:p>
                      <a:pPr algn="r" fontAlgn="b"/>
                      <a:r>
                        <a:rPr lang="es-CO" sz="1000" b="0" i="0" u="none" strike="noStrike" dirty="0">
                          <a:solidFill>
                            <a:schemeClr val="tx1"/>
                          </a:solidFill>
                          <a:latin typeface="+mj-lt"/>
                        </a:rPr>
                        <a:t>2,098</a:t>
                      </a:r>
                    </a:p>
                  </a:txBody>
                  <a:tcPr marL="0" marR="0" marT="0" marB="0" anchor="b"/>
                </a:tc>
                <a:extLst>
                  <a:ext uri="{0D108BD9-81ED-4DB2-BD59-A6C34878D82A}">
                    <a16:rowId xmlns:a16="http://schemas.microsoft.com/office/drawing/2014/main" val="10004"/>
                  </a:ext>
                </a:extLst>
              </a:tr>
              <a:tr h="297180">
                <a:tc>
                  <a:txBody>
                    <a:bodyPr/>
                    <a:lstStyle/>
                    <a:p>
                      <a:pPr algn="l" fontAlgn="ctr"/>
                      <a:r>
                        <a:rPr lang="es-CO" sz="1000" u="none" strike="noStrike" dirty="0">
                          <a:latin typeface="+mj-lt"/>
                        </a:rPr>
                        <a:t>Estudios Económicos y Desarrollo de Negocios</a:t>
                      </a:r>
                      <a:endParaRPr lang="es-CO" sz="1000" b="0" i="0" u="none" strike="noStrike" dirty="0">
                        <a:solidFill>
                          <a:srgbClr val="000099"/>
                        </a:solidFill>
                        <a:latin typeface="+mj-lt"/>
                      </a:endParaRPr>
                    </a:p>
                  </a:txBody>
                  <a:tcPr marL="0" marR="0" marT="0" marB="0" anchor="ctr"/>
                </a:tc>
                <a:tc>
                  <a:txBody>
                    <a:bodyPr/>
                    <a:lstStyle/>
                    <a:p>
                      <a:pPr algn="r" fontAlgn="b"/>
                      <a:r>
                        <a:rPr lang="es-CO" sz="1000" b="0" i="0" u="none" strike="noStrike" dirty="0">
                          <a:solidFill>
                            <a:schemeClr val="tx1"/>
                          </a:solidFill>
                          <a:latin typeface="+mj-lt"/>
                        </a:rPr>
                        <a:t>3,919</a:t>
                      </a:r>
                    </a:p>
                  </a:txBody>
                  <a:tcPr marL="0" marR="0" marT="0" marB="0" anchor="b"/>
                </a:tc>
                <a:tc>
                  <a:txBody>
                    <a:bodyPr/>
                    <a:lstStyle/>
                    <a:p>
                      <a:pPr algn="r" fontAlgn="b"/>
                      <a:r>
                        <a:rPr lang="es-CO" sz="1000" b="0" i="0" u="none" strike="noStrike" dirty="0">
                          <a:solidFill>
                            <a:schemeClr val="tx1"/>
                          </a:solidFill>
                          <a:latin typeface="+mj-lt"/>
                        </a:rPr>
                        <a:t>4,608</a:t>
                      </a:r>
                    </a:p>
                  </a:txBody>
                  <a:tcPr marL="0" marR="0" marT="0" marB="0" anchor="b"/>
                </a:tc>
                <a:extLst>
                  <a:ext uri="{0D108BD9-81ED-4DB2-BD59-A6C34878D82A}">
                    <a16:rowId xmlns:a16="http://schemas.microsoft.com/office/drawing/2014/main" val="10005"/>
                  </a:ext>
                </a:extLst>
              </a:tr>
              <a:tr h="154239">
                <a:tc>
                  <a:txBody>
                    <a:bodyPr/>
                    <a:lstStyle/>
                    <a:p>
                      <a:pPr algn="l" fontAlgn="b"/>
                      <a:r>
                        <a:rPr lang="es-CO" sz="1000" u="none" strike="noStrike" dirty="0">
                          <a:latin typeface="+mj-lt"/>
                        </a:rPr>
                        <a:t>Otros Ingresos de operación</a:t>
                      </a:r>
                      <a:endParaRPr lang="es-CO" sz="1000" b="0" i="0" u="none" strike="noStrike" dirty="0">
                        <a:solidFill>
                          <a:srgbClr val="000099"/>
                        </a:solidFill>
                        <a:latin typeface="+mj-lt"/>
                      </a:endParaRPr>
                    </a:p>
                  </a:txBody>
                  <a:tcPr marL="0" marR="0" marT="0" marB="0" anchor="b"/>
                </a:tc>
                <a:tc>
                  <a:txBody>
                    <a:bodyPr/>
                    <a:lstStyle/>
                    <a:p>
                      <a:pPr algn="r" fontAlgn="b"/>
                      <a:r>
                        <a:rPr lang="es-CO" sz="1000" b="0" i="0" u="none" strike="noStrike" dirty="0">
                          <a:solidFill>
                            <a:schemeClr val="tx1"/>
                          </a:solidFill>
                          <a:latin typeface="+mj-lt"/>
                        </a:rPr>
                        <a:t>197</a:t>
                      </a:r>
                    </a:p>
                  </a:txBody>
                  <a:tcPr marL="0" marR="0" marT="0" marB="0" anchor="b"/>
                </a:tc>
                <a:tc>
                  <a:txBody>
                    <a:bodyPr/>
                    <a:lstStyle/>
                    <a:p>
                      <a:pPr algn="r" fontAlgn="b"/>
                      <a:r>
                        <a:rPr lang="es-CO" sz="1000" b="0" i="0" u="none" strike="noStrike" dirty="0">
                          <a:solidFill>
                            <a:schemeClr val="tx1"/>
                          </a:solidFill>
                          <a:latin typeface="+mj-lt"/>
                        </a:rPr>
                        <a:t>203</a:t>
                      </a:r>
                    </a:p>
                  </a:txBody>
                  <a:tcPr marL="0" marR="0" marT="0" marB="0" anchor="b"/>
                </a:tc>
                <a:extLst>
                  <a:ext uri="{0D108BD9-81ED-4DB2-BD59-A6C34878D82A}">
                    <a16:rowId xmlns:a16="http://schemas.microsoft.com/office/drawing/2014/main" val="10006"/>
                  </a:ext>
                </a:extLst>
              </a:tr>
              <a:tr h="228786">
                <a:tc>
                  <a:txBody>
                    <a:bodyPr/>
                    <a:lstStyle/>
                    <a:p>
                      <a:pPr algn="l" fontAlgn="ctr"/>
                      <a:r>
                        <a:rPr lang="es-CO" sz="1000" u="none" strike="noStrike" dirty="0">
                          <a:solidFill>
                            <a:schemeClr val="bg1"/>
                          </a:solidFill>
                          <a:latin typeface="+mj-lt"/>
                        </a:rPr>
                        <a:t>TOTAL INGRESOS OPERACIONALES</a:t>
                      </a:r>
                      <a:endParaRPr lang="es-CO" sz="1000" b="1" i="0" u="none" strike="noStrike" dirty="0">
                        <a:solidFill>
                          <a:schemeClr val="bg1"/>
                        </a:solidFill>
                        <a:latin typeface="+mj-lt"/>
                      </a:endParaRPr>
                    </a:p>
                  </a:txBody>
                  <a:tcPr marL="0" marR="0" marT="0" marB="0" anchor="ctr">
                    <a:solidFill>
                      <a:srgbClr val="0070C0"/>
                    </a:solidFill>
                  </a:tcPr>
                </a:tc>
                <a:tc>
                  <a:txBody>
                    <a:bodyPr/>
                    <a:lstStyle/>
                    <a:p>
                      <a:pPr algn="r" fontAlgn="b"/>
                      <a:r>
                        <a:rPr lang="es-CO" sz="1000" b="1" i="0" u="none" strike="noStrike" dirty="0">
                          <a:solidFill>
                            <a:schemeClr val="bg1"/>
                          </a:solidFill>
                          <a:latin typeface="+mj-lt"/>
                        </a:rPr>
                        <a:t>29,519</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34,757</a:t>
                      </a:r>
                    </a:p>
                  </a:txBody>
                  <a:tcPr marL="0" marR="0" marT="0" marB="0" anchor="b">
                    <a:solidFill>
                      <a:srgbClr val="0070C0"/>
                    </a:solidFill>
                  </a:tcPr>
                </a:tc>
                <a:extLst>
                  <a:ext uri="{0D108BD9-81ED-4DB2-BD59-A6C34878D82A}">
                    <a16:rowId xmlns:a16="http://schemas.microsoft.com/office/drawing/2014/main" val="10007"/>
                  </a:ext>
                </a:extLst>
              </a:tr>
              <a:tr h="154239">
                <a:tc>
                  <a:txBody>
                    <a:bodyPr/>
                    <a:lstStyle/>
                    <a:p>
                      <a:pPr algn="l" fontAlgn="b"/>
                      <a:r>
                        <a:rPr lang="es-CO" sz="1000" u="none" strike="noStrike" dirty="0">
                          <a:latin typeface="+mj-lt"/>
                        </a:rPr>
                        <a:t> </a:t>
                      </a:r>
                      <a:endParaRPr lang="es-CO" sz="1000" b="0" i="0" u="none" strike="noStrike" dirty="0">
                        <a:solidFill>
                          <a:srgbClr val="000099"/>
                        </a:solidFill>
                        <a:latin typeface="+mj-lt"/>
                      </a:endParaRPr>
                    </a:p>
                  </a:txBody>
                  <a:tcPr marL="0" marR="0" marT="0" marB="0" anchor="b"/>
                </a:tc>
                <a:tc>
                  <a:txBody>
                    <a:bodyPr/>
                    <a:lstStyle/>
                    <a:p>
                      <a:pPr algn="r" fontAlgn="b"/>
                      <a:r>
                        <a:rPr lang="es-CO" sz="1000" u="none" strike="noStrike" dirty="0">
                          <a:latin typeface="+mj-lt"/>
                        </a:rPr>
                        <a:t> </a:t>
                      </a:r>
                      <a:endParaRPr lang="es-CO" sz="1000" b="0" i="0" u="none" strike="noStrike" dirty="0">
                        <a:solidFill>
                          <a:srgbClr val="000099"/>
                        </a:solidFill>
                        <a:latin typeface="+mj-lt"/>
                      </a:endParaRPr>
                    </a:p>
                  </a:txBody>
                  <a:tcPr marL="0" marR="0" marT="0" marB="0" anchor="b"/>
                </a:tc>
                <a:tc>
                  <a:txBody>
                    <a:bodyPr/>
                    <a:lstStyle/>
                    <a:p>
                      <a:pPr algn="r" fontAlgn="b"/>
                      <a:endParaRPr lang="es-CO" sz="1000" b="0" i="0" u="none" strike="noStrike" dirty="0">
                        <a:solidFill>
                          <a:srgbClr val="000099"/>
                        </a:solidFill>
                        <a:latin typeface="+mj-lt"/>
                      </a:endParaRPr>
                    </a:p>
                  </a:txBody>
                  <a:tcPr marL="0" marR="0" marT="0" marB="0" anchor="b"/>
                </a:tc>
                <a:extLst>
                  <a:ext uri="{0D108BD9-81ED-4DB2-BD59-A6C34878D82A}">
                    <a16:rowId xmlns:a16="http://schemas.microsoft.com/office/drawing/2014/main" val="10008"/>
                  </a:ext>
                </a:extLst>
              </a:tr>
              <a:tr h="197206">
                <a:tc>
                  <a:txBody>
                    <a:bodyPr/>
                    <a:lstStyle/>
                    <a:p>
                      <a:pPr algn="l" fontAlgn="b"/>
                      <a:r>
                        <a:rPr lang="es-CO" sz="1000" u="none" strike="noStrike" dirty="0">
                          <a:solidFill>
                            <a:schemeClr val="bg1"/>
                          </a:solidFill>
                          <a:latin typeface="+mj-lt"/>
                        </a:rPr>
                        <a:t>GASTOS DE OPERACIÓN</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24,107</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23,772</a:t>
                      </a:r>
                    </a:p>
                  </a:txBody>
                  <a:tcPr marL="0" marR="0" marT="0" marB="0" anchor="b">
                    <a:solidFill>
                      <a:srgbClr val="0070C0"/>
                    </a:solidFill>
                  </a:tcPr>
                </a:tc>
                <a:extLst>
                  <a:ext uri="{0D108BD9-81ED-4DB2-BD59-A6C34878D82A}">
                    <a16:rowId xmlns:a16="http://schemas.microsoft.com/office/drawing/2014/main" val="10009"/>
                  </a:ext>
                </a:extLst>
              </a:tr>
              <a:tr h="154239">
                <a:tc>
                  <a:txBody>
                    <a:bodyPr/>
                    <a:lstStyle/>
                    <a:p>
                      <a:pPr algn="l"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endParaRPr lang="es-CO" sz="1000" b="1" i="0" u="none" strike="noStrike" dirty="0">
                        <a:solidFill>
                          <a:srgbClr val="000099"/>
                        </a:solidFill>
                        <a:latin typeface="+mj-lt"/>
                      </a:endParaRPr>
                    </a:p>
                  </a:txBody>
                  <a:tcPr marL="0" marR="0" marT="0" marB="0" anchor="b"/>
                </a:tc>
                <a:extLst>
                  <a:ext uri="{0D108BD9-81ED-4DB2-BD59-A6C34878D82A}">
                    <a16:rowId xmlns:a16="http://schemas.microsoft.com/office/drawing/2014/main" val="10010"/>
                  </a:ext>
                </a:extLst>
              </a:tr>
              <a:tr h="212996">
                <a:tc>
                  <a:txBody>
                    <a:bodyPr/>
                    <a:lstStyle/>
                    <a:p>
                      <a:pPr algn="l" fontAlgn="b"/>
                      <a:r>
                        <a:rPr lang="es-CO" sz="1000" u="none" strike="noStrike" dirty="0">
                          <a:solidFill>
                            <a:schemeClr val="bg1"/>
                          </a:solidFill>
                          <a:latin typeface="+mj-lt"/>
                        </a:rPr>
                        <a:t>RESULTADO OPERACIONAL</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5,412</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10,985</a:t>
                      </a:r>
                    </a:p>
                  </a:txBody>
                  <a:tcPr marL="0" marR="0" marT="0" marB="0" anchor="b">
                    <a:solidFill>
                      <a:srgbClr val="0070C0"/>
                    </a:solidFill>
                  </a:tcPr>
                </a:tc>
                <a:extLst>
                  <a:ext uri="{0D108BD9-81ED-4DB2-BD59-A6C34878D82A}">
                    <a16:rowId xmlns:a16="http://schemas.microsoft.com/office/drawing/2014/main" val="10011"/>
                  </a:ext>
                </a:extLst>
              </a:tr>
              <a:tr h="154239">
                <a:tc>
                  <a:txBody>
                    <a:bodyPr/>
                    <a:lstStyle/>
                    <a:p>
                      <a:pPr algn="l"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endParaRPr lang="es-CO" sz="1000" b="1" i="0" u="none" strike="noStrike" dirty="0">
                        <a:solidFill>
                          <a:srgbClr val="000099"/>
                        </a:solidFill>
                        <a:latin typeface="+mj-lt"/>
                      </a:endParaRPr>
                    </a:p>
                  </a:txBody>
                  <a:tcPr marL="0" marR="0" marT="0" marB="0" anchor="b"/>
                </a:tc>
                <a:extLst>
                  <a:ext uri="{0D108BD9-81ED-4DB2-BD59-A6C34878D82A}">
                    <a16:rowId xmlns:a16="http://schemas.microsoft.com/office/drawing/2014/main" val="10012"/>
                  </a:ext>
                </a:extLst>
              </a:tr>
              <a:tr h="212997">
                <a:tc>
                  <a:txBody>
                    <a:bodyPr/>
                    <a:lstStyle/>
                    <a:p>
                      <a:pPr algn="l" fontAlgn="b"/>
                      <a:r>
                        <a:rPr lang="es-CO" sz="1000" u="none" strike="noStrike" dirty="0">
                          <a:solidFill>
                            <a:schemeClr val="bg1"/>
                          </a:solidFill>
                          <a:latin typeface="+mj-lt"/>
                        </a:rPr>
                        <a:t>OTROS INGRESOS</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u="none" strike="noStrike" dirty="0">
                          <a:solidFill>
                            <a:schemeClr val="bg1"/>
                          </a:solidFill>
                          <a:latin typeface="+mj-lt"/>
                        </a:rPr>
                        <a:t> </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endParaRPr lang="es-CO" sz="1000" b="0" i="0" u="none" strike="noStrike" dirty="0">
                        <a:solidFill>
                          <a:schemeClr val="bg1"/>
                        </a:solidFill>
                        <a:latin typeface="+mj-lt"/>
                      </a:endParaRPr>
                    </a:p>
                  </a:txBody>
                  <a:tcPr marL="0" marR="0" marT="0" marB="0" anchor="b">
                    <a:solidFill>
                      <a:srgbClr val="0070C0"/>
                    </a:solidFill>
                  </a:tcPr>
                </a:tc>
                <a:extLst>
                  <a:ext uri="{0D108BD9-81ED-4DB2-BD59-A6C34878D82A}">
                    <a16:rowId xmlns:a16="http://schemas.microsoft.com/office/drawing/2014/main" val="10013"/>
                  </a:ext>
                </a:extLst>
              </a:tr>
              <a:tr h="154239">
                <a:tc>
                  <a:txBody>
                    <a:bodyPr/>
                    <a:lstStyle/>
                    <a:p>
                      <a:pPr algn="l" fontAlgn="b"/>
                      <a:r>
                        <a:rPr lang="es-CO" sz="1000" u="none" strike="noStrike" dirty="0">
                          <a:latin typeface="+mj-lt"/>
                        </a:rPr>
                        <a:t>Financieros</a:t>
                      </a:r>
                      <a:endParaRPr lang="es-CO" sz="1000" b="0" i="0" u="none" strike="noStrike" dirty="0">
                        <a:solidFill>
                          <a:srgbClr val="000099"/>
                        </a:solidFill>
                        <a:latin typeface="+mj-lt"/>
                      </a:endParaRPr>
                    </a:p>
                  </a:txBody>
                  <a:tcPr marL="0" marR="0" marT="0" marB="0" anchor="b"/>
                </a:tc>
                <a:tc>
                  <a:txBody>
                    <a:bodyPr/>
                    <a:lstStyle/>
                    <a:p>
                      <a:pPr algn="r" fontAlgn="b"/>
                      <a:r>
                        <a:rPr lang="es-CO" sz="1000" b="0" i="0" u="none" strike="noStrike" dirty="0">
                          <a:solidFill>
                            <a:schemeClr val="tx1"/>
                          </a:solidFill>
                          <a:latin typeface="+mj-lt"/>
                        </a:rPr>
                        <a:t>3,544</a:t>
                      </a:r>
                    </a:p>
                  </a:txBody>
                  <a:tcPr marL="0" marR="0" marT="0" marB="0" anchor="b"/>
                </a:tc>
                <a:tc>
                  <a:txBody>
                    <a:bodyPr/>
                    <a:lstStyle/>
                    <a:p>
                      <a:pPr algn="r" fontAlgn="b"/>
                      <a:r>
                        <a:rPr lang="es-CO" sz="1000" b="0" i="0" u="none" strike="noStrike" dirty="0">
                          <a:solidFill>
                            <a:schemeClr val="tx1"/>
                          </a:solidFill>
                          <a:latin typeface="+mj-lt"/>
                        </a:rPr>
                        <a:t>4,002</a:t>
                      </a:r>
                    </a:p>
                  </a:txBody>
                  <a:tcPr marL="0" marR="0" marT="0" marB="0" anchor="b"/>
                </a:tc>
                <a:extLst>
                  <a:ext uri="{0D108BD9-81ED-4DB2-BD59-A6C34878D82A}">
                    <a16:rowId xmlns:a16="http://schemas.microsoft.com/office/drawing/2014/main" val="10014"/>
                  </a:ext>
                </a:extLst>
              </a:tr>
              <a:tr h="154239">
                <a:tc>
                  <a:txBody>
                    <a:bodyPr/>
                    <a:lstStyle/>
                    <a:p>
                      <a:pPr algn="l" fontAlgn="b"/>
                      <a:r>
                        <a:rPr lang="es-CO" sz="1000" u="none" strike="noStrike" dirty="0">
                          <a:latin typeface="+mj-lt"/>
                        </a:rPr>
                        <a:t>Otros ingresos</a:t>
                      </a:r>
                      <a:endParaRPr lang="es-CO" sz="1000" b="0" i="0" u="none" strike="noStrike" dirty="0">
                        <a:solidFill>
                          <a:srgbClr val="000099"/>
                        </a:solidFill>
                        <a:latin typeface="+mj-lt"/>
                      </a:endParaRPr>
                    </a:p>
                  </a:txBody>
                  <a:tcPr marL="0" marR="0" marT="0" marB="0" anchor="b"/>
                </a:tc>
                <a:tc>
                  <a:txBody>
                    <a:bodyPr/>
                    <a:lstStyle/>
                    <a:p>
                      <a:pPr algn="r" fontAlgn="b"/>
                      <a:r>
                        <a:rPr lang="es-CO" sz="1000" b="0" i="0" u="none" strike="noStrike" dirty="0">
                          <a:solidFill>
                            <a:schemeClr val="tx1"/>
                          </a:solidFill>
                          <a:latin typeface="+mj-lt"/>
                        </a:rPr>
                        <a:t>519</a:t>
                      </a:r>
                    </a:p>
                  </a:txBody>
                  <a:tcPr marL="0" marR="0" marT="0" marB="0" anchor="b"/>
                </a:tc>
                <a:tc>
                  <a:txBody>
                    <a:bodyPr/>
                    <a:lstStyle/>
                    <a:p>
                      <a:pPr algn="r" fontAlgn="b"/>
                      <a:r>
                        <a:rPr lang="es-CO" sz="1000" b="0" i="0" u="none" strike="noStrike" dirty="0">
                          <a:solidFill>
                            <a:schemeClr val="tx1"/>
                          </a:solidFill>
                          <a:latin typeface="+mj-lt"/>
                        </a:rPr>
                        <a:t>358</a:t>
                      </a:r>
                    </a:p>
                  </a:txBody>
                  <a:tcPr marL="0" marR="0" marT="0" marB="0" anchor="b"/>
                </a:tc>
                <a:extLst>
                  <a:ext uri="{0D108BD9-81ED-4DB2-BD59-A6C34878D82A}">
                    <a16:rowId xmlns:a16="http://schemas.microsoft.com/office/drawing/2014/main" val="10015"/>
                  </a:ext>
                </a:extLst>
              </a:tr>
              <a:tr h="154239">
                <a:tc>
                  <a:txBody>
                    <a:bodyPr/>
                    <a:lstStyle/>
                    <a:p>
                      <a:pPr algn="l" fontAlgn="b"/>
                      <a:r>
                        <a:rPr lang="es-CO" sz="1000" u="none" strike="noStrike" dirty="0">
                          <a:solidFill>
                            <a:schemeClr val="bg1"/>
                          </a:solidFill>
                          <a:latin typeface="+mj-lt"/>
                        </a:rPr>
                        <a:t>TOTAL OTROS INGRESOS</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4,063</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4,359</a:t>
                      </a:r>
                    </a:p>
                  </a:txBody>
                  <a:tcPr marL="0" marR="0" marT="0" marB="0" anchor="b">
                    <a:solidFill>
                      <a:srgbClr val="0070C0"/>
                    </a:solidFill>
                  </a:tcPr>
                </a:tc>
                <a:extLst>
                  <a:ext uri="{0D108BD9-81ED-4DB2-BD59-A6C34878D82A}">
                    <a16:rowId xmlns:a16="http://schemas.microsoft.com/office/drawing/2014/main" val="10016"/>
                  </a:ext>
                </a:extLst>
              </a:tr>
              <a:tr h="154239">
                <a:tc>
                  <a:txBody>
                    <a:bodyPr/>
                    <a:lstStyle/>
                    <a:p>
                      <a:pPr algn="l" fontAlgn="b"/>
                      <a:r>
                        <a:rPr lang="es-CO" sz="1000" u="none" strike="noStrike" dirty="0">
                          <a:solidFill>
                            <a:schemeClr val="bg1"/>
                          </a:solidFill>
                          <a:latin typeface="+mj-lt"/>
                        </a:rPr>
                        <a:t>OTROS EGRESOS</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u="none" strike="noStrike" dirty="0">
                          <a:solidFill>
                            <a:schemeClr val="bg1"/>
                          </a:solidFill>
                          <a:latin typeface="+mj-lt"/>
                        </a:rPr>
                        <a:t> </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endParaRPr lang="es-CO" sz="1000" b="0" i="0" u="none" strike="noStrike" dirty="0">
                        <a:solidFill>
                          <a:schemeClr val="bg1"/>
                        </a:solidFill>
                        <a:latin typeface="+mj-lt"/>
                      </a:endParaRPr>
                    </a:p>
                  </a:txBody>
                  <a:tcPr marL="0" marR="0" marT="0" marB="0" anchor="b">
                    <a:solidFill>
                      <a:srgbClr val="0070C0"/>
                    </a:solidFill>
                  </a:tcPr>
                </a:tc>
                <a:extLst>
                  <a:ext uri="{0D108BD9-81ED-4DB2-BD59-A6C34878D82A}">
                    <a16:rowId xmlns:a16="http://schemas.microsoft.com/office/drawing/2014/main" val="10017"/>
                  </a:ext>
                </a:extLst>
              </a:tr>
              <a:tr h="154239">
                <a:tc>
                  <a:txBody>
                    <a:bodyPr/>
                    <a:lstStyle/>
                    <a:p>
                      <a:pPr algn="l" fontAlgn="b"/>
                      <a:r>
                        <a:rPr lang="es-CO" sz="1000" u="none" strike="noStrike" dirty="0">
                          <a:latin typeface="+mj-lt"/>
                        </a:rPr>
                        <a:t>Gastos Financieros</a:t>
                      </a:r>
                      <a:endParaRPr lang="es-CO" sz="1000" b="0" i="0" u="none" strike="noStrike" dirty="0">
                        <a:solidFill>
                          <a:srgbClr val="000099"/>
                        </a:solidFill>
                        <a:latin typeface="+mj-lt"/>
                      </a:endParaRPr>
                    </a:p>
                  </a:txBody>
                  <a:tcPr marL="0" marR="0" marT="0" marB="0" anchor="b"/>
                </a:tc>
                <a:tc>
                  <a:txBody>
                    <a:bodyPr/>
                    <a:lstStyle/>
                    <a:p>
                      <a:pPr algn="r" fontAlgn="b"/>
                      <a:r>
                        <a:rPr lang="es-CO" sz="1000" b="0" i="0" u="none" strike="noStrike" dirty="0">
                          <a:solidFill>
                            <a:schemeClr val="tx1"/>
                          </a:solidFill>
                          <a:latin typeface="+mj-lt"/>
                        </a:rPr>
                        <a:t>374</a:t>
                      </a:r>
                    </a:p>
                  </a:txBody>
                  <a:tcPr marL="0" marR="0" marT="0" marB="0" anchor="b"/>
                </a:tc>
                <a:tc>
                  <a:txBody>
                    <a:bodyPr/>
                    <a:lstStyle/>
                    <a:p>
                      <a:pPr algn="r" fontAlgn="b"/>
                      <a:r>
                        <a:rPr lang="es-CO" sz="1000" b="0" i="0" u="none" strike="noStrike" dirty="0">
                          <a:solidFill>
                            <a:schemeClr val="tx1"/>
                          </a:solidFill>
                          <a:latin typeface="+mj-lt"/>
                        </a:rPr>
                        <a:t>274</a:t>
                      </a:r>
                    </a:p>
                  </a:txBody>
                  <a:tcPr marL="0" marR="0" marT="0" marB="0" anchor="b"/>
                </a:tc>
                <a:extLst>
                  <a:ext uri="{0D108BD9-81ED-4DB2-BD59-A6C34878D82A}">
                    <a16:rowId xmlns:a16="http://schemas.microsoft.com/office/drawing/2014/main" val="10018"/>
                  </a:ext>
                </a:extLst>
              </a:tr>
              <a:tr h="154239">
                <a:tc>
                  <a:txBody>
                    <a:bodyPr/>
                    <a:lstStyle/>
                    <a:p>
                      <a:pPr algn="l" fontAlgn="b"/>
                      <a:r>
                        <a:rPr lang="es-CO" sz="1000" u="none" strike="noStrike" dirty="0">
                          <a:latin typeface="+mj-lt"/>
                        </a:rPr>
                        <a:t>Otros</a:t>
                      </a:r>
                      <a:endParaRPr lang="es-CO" sz="1000" b="0" i="0" u="none" strike="noStrike" dirty="0">
                        <a:solidFill>
                          <a:srgbClr val="000099"/>
                        </a:solidFill>
                        <a:latin typeface="+mj-lt"/>
                      </a:endParaRPr>
                    </a:p>
                  </a:txBody>
                  <a:tcPr marL="0" marR="0" marT="0" marB="0" anchor="b"/>
                </a:tc>
                <a:tc>
                  <a:txBody>
                    <a:bodyPr/>
                    <a:lstStyle/>
                    <a:p>
                      <a:pPr algn="r" fontAlgn="b"/>
                      <a:r>
                        <a:rPr lang="es-CO" sz="1000" b="0" i="0" u="none" strike="noStrike" dirty="0">
                          <a:solidFill>
                            <a:schemeClr val="tx1"/>
                          </a:solidFill>
                          <a:latin typeface="+mj-lt"/>
                        </a:rPr>
                        <a:t>88</a:t>
                      </a:r>
                    </a:p>
                  </a:txBody>
                  <a:tcPr marL="0" marR="0" marT="0" marB="0" anchor="b"/>
                </a:tc>
                <a:tc>
                  <a:txBody>
                    <a:bodyPr/>
                    <a:lstStyle/>
                    <a:p>
                      <a:pPr algn="r" fontAlgn="b"/>
                      <a:r>
                        <a:rPr lang="es-CO" sz="1000" u="none" strike="noStrike" dirty="0">
                          <a:solidFill>
                            <a:schemeClr val="tx1"/>
                          </a:solidFill>
                          <a:latin typeface="+mj-lt"/>
                        </a:rPr>
                        <a:t>                   2   </a:t>
                      </a:r>
                      <a:endParaRPr lang="es-CO" sz="1000" b="0" i="0" u="none" strike="noStrike" dirty="0">
                        <a:solidFill>
                          <a:schemeClr val="tx1"/>
                        </a:solidFill>
                        <a:latin typeface="+mj-lt"/>
                      </a:endParaRPr>
                    </a:p>
                  </a:txBody>
                  <a:tcPr marL="0" marR="0" marT="0" marB="0" anchor="b"/>
                </a:tc>
                <a:extLst>
                  <a:ext uri="{0D108BD9-81ED-4DB2-BD59-A6C34878D82A}">
                    <a16:rowId xmlns:a16="http://schemas.microsoft.com/office/drawing/2014/main" val="10019"/>
                  </a:ext>
                </a:extLst>
              </a:tr>
              <a:tr h="190510">
                <a:tc>
                  <a:txBody>
                    <a:bodyPr/>
                    <a:lstStyle/>
                    <a:p>
                      <a:pPr algn="l" fontAlgn="b"/>
                      <a:r>
                        <a:rPr lang="es-CO" sz="1000" u="none" strike="noStrike" dirty="0">
                          <a:solidFill>
                            <a:schemeClr val="bg1"/>
                          </a:solidFill>
                          <a:latin typeface="+mj-lt"/>
                        </a:rPr>
                        <a:t>TOTAL OTROS EGRESOS</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462</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276</a:t>
                      </a:r>
                    </a:p>
                  </a:txBody>
                  <a:tcPr marL="0" marR="0" marT="0" marB="0" anchor="b">
                    <a:solidFill>
                      <a:srgbClr val="0070C0"/>
                    </a:solidFill>
                  </a:tcPr>
                </a:tc>
                <a:extLst>
                  <a:ext uri="{0D108BD9-81ED-4DB2-BD59-A6C34878D82A}">
                    <a16:rowId xmlns:a16="http://schemas.microsoft.com/office/drawing/2014/main" val="10020"/>
                  </a:ext>
                </a:extLst>
              </a:tr>
              <a:tr h="154239">
                <a:tc>
                  <a:txBody>
                    <a:bodyPr/>
                    <a:lstStyle/>
                    <a:p>
                      <a:pPr algn="l"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r>
                        <a:rPr lang="es-CO" sz="1000" u="none" strike="noStrike" dirty="0">
                          <a:latin typeface="+mj-lt"/>
                        </a:rPr>
                        <a:t> </a:t>
                      </a:r>
                      <a:endParaRPr lang="es-CO" sz="1000" b="1" i="0" u="none" strike="noStrike" dirty="0">
                        <a:solidFill>
                          <a:srgbClr val="000099"/>
                        </a:solidFill>
                        <a:latin typeface="+mj-lt"/>
                      </a:endParaRPr>
                    </a:p>
                  </a:txBody>
                  <a:tcPr marL="0" marR="0" marT="0" marB="0" anchor="b"/>
                </a:tc>
                <a:tc>
                  <a:txBody>
                    <a:bodyPr/>
                    <a:lstStyle/>
                    <a:p>
                      <a:pPr algn="r" fontAlgn="b"/>
                      <a:endParaRPr lang="es-CO" sz="1000" b="1" i="0" u="none" strike="noStrike" dirty="0">
                        <a:solidFill>
                          <a:srgbClr val="000099"/>
                        </a:solidFill>
                        <a:latin typeface="+mj-lt"/>
                      </a:endParaRPr>
                    </a:p>
                  </a:txBody>
                  <a:tcPr marL="0" marR="0" marT="0" marB="0" anchor="b"/>
                </a:tc>
                <a:extLst>
                  <a:ext uri="{0D108BD9-81ED-4DB2-BD59-A6C34878D82A}">
                    <a16:rowId xmlns:a16="http://schemas.microsoft.com/office/drawing/2014/main" val="10021"/>
                  </a:ext>
                </a:extLst>
              </a:tr>
              <a:tr h="223240">
                <a:tc>
                  <a:txBody>
                    <a:bodyPr/>
                    <a:lstStyle/>
                    <a:p>
                      <a:pPr algn="l" fontAlgn="b"/>
                      <a:r>
                        <a:rPr lang="es-CO" sz="1000" u="none" strike="noStrike" dirty="0">
                          <a:solidFill>
                            <a:schemeClr val="bg1"/>
                          </a:solidFill>
                          <a:latin typeface="+mj-lt"/>
                        </a:rPr>
                        <a:t>RESULTADO ANTES DE IMPUESTOS</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9,013</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15,069</a:t>
                      </a:r>
                    </a:p>
                  </a:txBody>
                  <a:tcPr marL="0" marR="0" marT="0" marB="0" anchor="b">
                    <a:solidFill>
                      <a:srgbClr val="0070C0"/>
                    </a:solidFill>
                  </a:tcPr>
                </a:tc>
                <a:extLst>
                  <a:ext uri="{0D108BD9-81ED-4DB2-BD59-A6C34878D82A}">
                    <a16:rowId xmlns:a16="http://schemas.microsoft.com/office/drawing/2014/main" val="10022"/>
                  </a:ext>
                </a:extLst>
              </a:tr>
              <a:tr h="152400">
                <a:tc>
                  <a:txBody>
                    <a:bodyPr/>
                    <a:lstStyle/>
                    <a:p>
                      <a:pPr algn="l" fontAlgn="b"/>
                      <a:r>
                        <a:rPr lang="es-CO" sz="1000" u="none" strike="noStrike" dirty="0">
                          <a:latin typeface="+mj-lt"/>
                        </a:rPr>
                        <a:t>Impuesto de Renta Y Cree</a:t>
                      </a:r>
                      <a:endParaRPr lang="es-CO" sz="1000" b="0" i="0" u="none" strike="noStrike" dirty="0">
                        <a:solidFill>
                          <a:srgbClr val="000099"/>
                        </a:solidFill>
                        <a:latin typeface="+mj-lt"/>
                      </a:endParaRPr>
                    </a:p>
                  </a:txBody>
                  <a:tcPr marL="0" marR="0" marT="0" marB="0" anchor="b"/>
                </a:tc>
                <a:tc>
                  <a:txBody>
                    <a:bodyPr/>
                    <a:lstStyle/>
                    <a:p>
                      <a:pPr algn="r" fontAlgn="b"/>
                      <a:r>
                        <a:rPr lang="es-CO" sz="1000" b="0" i="0" u="none" strike="noStrike" dirty="0">
                          <a:solidFill>
                            <a:schemeClr val="tx1"/>
                          </a:solidFill>
                          <a:latin typeface="+mj-lt"/>
                        </a:rPr>
                        <a:t>4,162</a:t>
                      </a:r>
                    </a:p>
                  </a:txBody>
                  <a:tcPr marL="0" marR="0" marT="0" marB="0" anchor="b"/>
                </a:tc>
                <a:tc>
                  <a:txBody>
                    <a:bodyPr/>
                    <a:lstStyle/>
                    <a:p>
                      <a:pPr algn="r" fontAlgn="b"/>
                      <a:r>
                        <a:rPr lang="es-CO" sz="1000" b="0" i="0" u="none" strike="noStrike" dirty="0">
                          <a:solidFill>
                            <a:schemeClr val="tx1"/>
                          </a:solidFill>
                          <a:latin typeface="+mj-lt"/>
                        </a:rPr>
                        <a:t>7,160</a:t>
                      </a:r>
                    </a:p>
                  </a:txBody>
                  <a:tcPr marL="0" marR="0" marT="0" marB="0" anchor="b"/>
                </a:tc>
                <a:extLst>
                  <a:ext uri="{0D108BD9-81ED-4DB2-BD59-A6C34878D82A}">
                    <a16:rowId xmlns:a16="http://schemas.microsoft.com/office/drawing/2014/main" val="10023"/>
                  </a:ext>
                </a:extLst>
              </a:tr>
              <a:tr h="186189">
                <a:tc>
                  <a:txBody>
                    <a:bodyPr/>
                    <a:lstStyle/>
                    <a:p>
                      <a:pPr algn="l" fontAlgn="b"/>
                      <a:r>
                        <a:rPr lang="es-CO" sz="1000" u="none" strike="noStrike" dirty="0">
                          <a:solidFill>
                            <a:schemeClr val="bg1"/>
                          </a:solidFill>
                          <a:latin typeface="+mj-lt"/>
                        </a:rPr>
                        <a:t>RESULTADO NETO</a:t>
                      </a:r>
                      <a:endParaRPr lang="es-CO" sz="1000" b="1" i="0" u="none" strike="noStrike" dirty="0">
                        <a:solidFill>
                          <a:schemeClr val="bg1"/>
                        </a:solidFill>
                        <a:latin typeface="+mj-lt"/>
                      </a:endParaRP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4,851</a:t>
                      </a:r>
                    </a:p>
                  </a:txBody>
                  <a:tcPr marL="0" marR="0" marT="0" marB="0" anchor="b">
                    <a:solidFill>
                      <a:srgbClr val="0070C0"/>
                    </a:solidFill>
                  </a:tcPr>
                </a:tc>
                <a:tc>
                  <a:txBody>
                    <a:bodyPr/>
                    <a:lstStyle/>
                    <a:p>
                      <a:pPr algn="r" fontAlgn="b"/>
                      <a:r>
                        <a:rPr lang="es-CO" sz="1000" b="1" i="0" u="none" strike="noStrike" dirty="0">
                          <a:solidFill>
                            <a:schemeClr val="bg1"/>
                          </a:solidFill>
                          <a:latin typeface="+mj-lt"/>
                        </a:rPr>
                        <a:t>7,909</a:t>
                      </a:r>
                    </a:p>
                  </a:txBody>
                  <a:tcPr marL="0" marR="0" marT="0" marB="0" anchor="b">
                    <a:solidFill>
                      <a:srgbClr val="0070C0"/>
                    </a:solidFill>
                  </a:tcPr>
                </a:tc>
                <a:extLst>
                  <a:ext uri="{0D108BD9-81ED-4DB2-BD59-A6C34878D82A}">
                    <a16:rowId xmlns:a16="http://schemas.microsoft.com/office/drawing/2014/main" val="10024"/>
                  </a:ext>
                </a:extLst>
              </a:tr>
            </a:tbl>
          </a:graphicData>
        </a:graphic>
      </p:graphicFrame>
      <p:sp>
        <p:nvSpPr>
          <p:cNvPr id="8" name="Rectángulo: esquinas redondeadas 7">
            <a:extLst>
              <a:ext uri="{FF2B5EF4-FFF2-40B4-BE49-F238E27FC236}">
                <a16:creationId xmlns:a16="http://schemas.microsoft.com/office/drawing/2014/main" id="{FA020CD0-8736-44DA-8843-3B1719C1F80D}"/>
              </a:ext>
            </a:extLst>
          </p:cNvPr>
          <p:cNvSpPr/>
          <p:nvPr/>
        </p:nvSpPr>
        <p:spPr>
          <a:xfrm>
            <a:off x="89664" y="258148"/>
            <a:ext cx="3259016" cy="2315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a:solidFill>
                  <a:schemeClr val="bg1"/>
                </a:solidFill>
                <a:latin typeface="Franklin Gothic Demi Cond" panose="020B0706030402020204" pitchFamily="34" charset="0"/>
              </a:rPr>
              <a:t>Pendiente auditoría de Revisoría Fiscal</a:t>
            </a:r>
          </a:p>
        </p:txBody>
      </p:sp>
    </p:spTree>
    <p:extLst>
      <p:ext uri="{BB962C8B-B14F-4D97-AF65-F5344CB8AC3E}">
        <p14:creationId xmlns:p14="http://schemas.microsoft.com/office/powerpoint/2010/main" val="61878722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CuadroTexto"/>
          <p:cNvSpPr txBox="1"/>
          <p:nvPr/>
        </p:nvSpPr>
        <p:spPr>
          <a:xfrm>
            <a:off x="0" y="4918890"/>
            <a:ext cx="2202012" cy="172524"/>
          </a:xfrm>
          <a:prstGeom prst="rect">
            <a:avLst/>
          </a:prstGeom>
        </p:spPr>
        <p:txBody>
          <a:bodyPr wrap="square" lIns="91399" tIns="45700" rIns="91399" bIns="4570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CO" i="1" dirty="0">
                <a:solidFill>
                  <a:prstClr val="black"/>
                </a:solidFill>
              </a:rPr>
              <a:t>Cifras en millones de pesos</a:t>
            </a:r>
          </a:p>
        </p:txBody>
      </p:sp>
      <p:sp>
        <p:nvSpPr>
          <p:cNvPr id="7" name="6 CuadroTexto"/>
          <p:cNvSpPr txBox="1"/>
          <p:nvPr/>
        </p:nvSpPr>
        <p:spPr>
          <a:xfrm>
            <a:off x="723606" y="0"/>
            <a:ext cx="7185874" cy="663402"/>
          </a:xfrm>
          <a:prstGeom prst="rect">
            <a:avLst/>
          </a:prstGeom>
        </p:spPr>
        <p:txBody>
          <a:bodyPr vert="horz" lIns="0" tIns="0" rIns="0" bIns="0" rtlCol="0" anchor="ctr">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b="0" dirty="0"/>
              <a:t>Ingresos de actividades Ordinarias </a:t>
            </a:r>
          </a:p>
        </p:txBody>
      </p:sp>
      <p:sp>
        <p:nvSpPr>
          <p:cNvPr id="18" name="Content Placeholder 13"/>
          <p:cNvSpPr>
            <a:spLocks noGrp="1"/>
          </p:cNvSpPr>
          <p:nvPr>
            <p:ph sz="quarter" idx="15"/>
          </p:nvPr>
        </p:nvSpPr>
        <p:spPr>
          <a:xfrm>
            <a:off x="167427" y="3595393"/>
            <a:ext cx="8822029" cy="1323498"/>
          </a:xfrm>
        </p:spPr>
        <p:txBody>
          <a:bodyPr>
            <a:normAutofit lnSpcReduction="10000"/>
          </a:bodyPr>
          <a:lstStyle/>
          <a:p>
            <a:pPr marL="171450" lvl="2" indent="-171450" algn="just">
              <a:lnSpc>
                <a:spcPct val="100000"/>
              </a:lnSpc>
              <a:buFont typeface="Wingdings" panose="05000000000000000000" pitchFamily="2" charset="2"/>
              <a:buChar char="§"/>
            </a:pPr>
            <a:r>
              <a:rPr lang="es-CO" sz="1400" dirty="0">
                <a:solidFill>
                  <a:schemeClr val="tx1"/>
                </a:solidFill>
              </a:rPr>
              <a:t>Los ingresos respecto al año 2016 aumentan en </a:t>
            </a:r>
            <a:r>
              <a:rPr lang="es-CO" sz="1400" b="1" dirty="0">
                <a:solidFill>
                  <a:srgbClr val="0070C0"/>
                </a:solidFill>
              </a:rPr>
              <a:t>$5,239 </a:t>
            </a:r>
            <a:r>
              <a:rPr lang="es-CO" sz="1400" dirty="0">
                <a:solidFill>
                  <a:schemeClr val="tx1"/>
                </a:solidFill>
              </a:rPr>
              <a:t>es decir en un </a:t>
            </a:r>
            <a:r>
              <a:rPr lang="es-CO" sz="1400" b="1" dirty="0">
                <a:solidFill>
                  <a:srgbClr val="0070C0"/>
                </a:solidFill>
              </a:rPr>
              <a:t>18%</a:t>
            </a:r>
            <a:r>
              <a:rPr lang="es-CO" sz="1400" b="1" dirty="0">
                <a:solidFill>
                  <a:schemeClr val="tx1"/>
                </a:solidFill>
              </a:rPr>
              <a:t>, </a:t>
            </a:r>
            <a:r>
              <a:rPr lang="es-CO" sz="1400" dirty="0">
                <a:solidFill>
                  <a:schemeClr val="tx1"/>
                </a:solidFill>
              </a:rPr>
              <a:t>se destaca el crecimiento de </a:t>
            </a:r>
            <a:r>
              <a:rPr lang="es-CO" sz="1400" b="1" dirty="0">
                <a:solidFill>
                  <a:srgbClr val="0070C0"/>
                </a:solidFill>
              </a:rPr>
              <a:t>Mercado de Compras Públicas, Compensación y Gas.</a:t>
            </a:r>
          </a:p>
          <a:p>
            <a:pPr marL="171450" lvl="2" indent="-171450" algn="just">
              <a:lnSpc>
                <a:spcPct val="100000"/>
              </a:lnSpc>
              <a:buFont typeface="Wingdings" panose="05000000000000000000" pitchFamily="2" charset="2"/>
              <a:buChar char="§"/>
            </a:pPr>
            <a:r>
              <a:rPr lang="es-CO" sz="1400" dirty="0">
                <a:solidFill>
                  <a:schemeClr val="tx1"/>
                </a:solidFill>
              </a:rPr>
              <a:t> El valor de otros ingresos comprende operaciones repo, cámara arbitral,</a:t>
            </a:r>
            <a:r>
              <a:rPr lang="es-ES_tradnl" sz="1400" dirty="0">
                <a:solidFill>
                  <a:schemeClr val="tx1"/>
                </a:solidFill>
              </a:rPr>
              <a:t> y multas</a:t>
            </a:r>
          </a:p>
          <a:p>
            <a:pPr marL="171450" lvl="2" indent="-171450" algn="just">
              <a:lnSpc>
                <a:spcPct val="100000"/>
              </a:lnSpc>
              <a:buFont typeface="Wingdings" panose="05000000000000000000" pitchFamily="2" charset="2"/>
              <a:buChar char="§"/>
            </a:pPr>
            <a:r>
              <a:rPr lang="es-ES_tradnl" sz="1400" dirty="0">
                <a:solidFill>
                  <a:schemeClr val="tx1"/>
                </a:solidFill>
              </a:rPr>
              <a:t>En el año 2017 no se han presentado ingresos de </a:t>
            </a:r>
            <a:r>
              <a:rPr lang="es-ES_tradnl" sz="1400" dirty="0" err="1">
                <a:solidFill>
                  <a:schemeClr val="tx1"/>
                </a:solidFill>
              </a:rPr>
              <a:t>MCP</a:t>
            </a:r>
            <a:r>
              <a:rPr lang="es-ES_tradnl" sz="1400" dirty="0">
                <a:solidFill>
                  <a:schemeClr val="tx1"/>
                </a:solidFill>
              </a:rPr>
              <a:t> y Físicos Privados a través de la figura de freelance y no se han realizado operaciones de físicos privados, los cuales tiene presupuesto aprobado.</a:t>
            </a:r>
            <a:endParaRPr lang="es-ES_tradnl" sz="800" dirty="0">
              <a:solidFill>
                <a:schemeClr val="tx1"/>
              </a:solidFill>
            </a:endParaRPr>
          </a:p>
        </p:txBody>
      </p:sp>
      <p:graphicFrame>
        <p:nvGraphicFramePr>
          <p:cNvPr id="10" name="Tabla 9"/>
          <p:cNvGraphicFramePr>
            <a:graphicFrameLocks noGrp="1"/>
          </p:cNvGraphicFramePr>
          <p:nvPr>
            <p:extLst/>
          </p:nvPr>
        </p:nvGraphicFramePr>
        <p:xfrm>
          <a:off x="6501968" y="790575"/>
          <a:ext cx="2251506" cy="834390"/>
        </p:xfrm>
        <a:graphic>
          <a:graphicData uri="http://schemas.openxmlformats.org/drawingml/2006/table">
            <a:tbl>
              <a:tblPr firstRow="1" bandRow="1">
                <a:tableStyleId>{5DA37D80-6434-44D0-A028-1B22A696006F}</a:tableStyleId>
              </a:tblPr>
              <a:tblGrid>
                <a:gridCol w="1125753">
                  <a:extLst>
                    <a:ext uri="{9D8B030D-6E8A-4147-A177-3AD203B41FA5}">
                      <a16:colId xmlns:a16="http://schemas.microsoft.com/office/drawing/2014/main" val="20000"/>
                    </a:ext>
                  </a:extLst>
                </a:gridCol>
                <a:gridCol w="1125753">
                  <a:extLst>
                    <a:ext uri="{9D8B030D-6E8A-4147-A177-3AD203B41FA5}">
                      <a16:colId xmlns:a16="http://schemas.microsoft.com/office/drawing/2014/main" val="20001"/>
                    </a:ext>
                  </a:extLst>
                </a:gridCol>
              </a:tblGrid>
              <a:tr h="525780">
                <a:tc>
                  <a:txBody>
                    <a:bodyPr/>
                    <a:lstStyle/>
                    <a:p>
                      <a:pPr algn="ctr"/>
                      <a:r>
                        <a:rPr lang="es-CO" sz="1400" dirty="0">
                          <a:solidFill>
                            <a:srgbClr val="0070C0"/>
                          </a:solidFill>
                        </a:rPr>
                        <a:t>Año 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400" dirty="0">
                          <a:solidFill>
                            <a:srgbClr val="0070C0"/>
                          </a:solidFill>
                        </a:rPr>
                        <a:t>Año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8610">
                <a:tc>
                  <a:txBody>
                    <a:bodyPr/>
                    <a:lstStyle/>
                    <a:p>
                      <a:pPr algn="r"/>
                      <a:r>
                        <a:rPr lang="es-CO" sz="1400" dirty="0"/>
                        <a:t>$29.519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alpha val="9000"/>
                      </a:srgbClr>
                    </a:solidFill>
                  </a:tcPr>
                </a:tc>
                <a:tc>
                  <a:txBody>
                    <a:bodyPr/>
                    <a:lstStyle/>
                    <a:p>
                      <a:pPr algn="r"/>
                      <a:r>
                        <a:rPr lang="es-CO" sz="1400" dirty="0"/>
                        <a:t>$34,757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alpha val="9000"/>
                      </a:srgbClr>
                    </a:solidFill>
                  </a:tcPr>
                </a:tc>
                <a:extLst>
                  <a:ext uri="{0D108BD9-81ED-4DB2-BD59-A6C34878D82A}">
                    <a16:rowId xmlns:a16="http://schemas.microsoft.com/office/drawing/2014/main" val="10001"/>
                  </a:ext>
                </a:extLst>
              </a:tr>
            </a:tbl>
          </a:graphicData>
        </a:graphic>
      </p:graphicFrame>
      <p:cxnSp>
        <p:nvCxnSpPr>
          <p:cNvPr id="8" name="19 Conector recto"/>
          <p:cNvCxnSpPr/>
          <p:nvPr/>
        </p:nvCxnSpPr>
        <p:spPr>
          <a:xfrm>
            <a:off x="0" y="3475709"/>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sp>
        <p:nvSpPr>
          <p:cNvPr id="11" name="Rectángulo: esquinas redondeadas 10">
            <a:extLst>
              <a:ext uri="{FF2B5EF4-FFF2-40B4-BE49-F238E27FC236}">
                <a16:creationId xmlns:a16="http://schemas.microsoft.com/office/drawing/2014/main" id="{CB03835A-1E13-4849-9E67-60A19D232122}"/>
              </a:ext>
            </a:extLst>
          </p:cNvPr>
          <p:cNvSpPr/>
          <p:nvPr/>
        </p:nvSpPr>
        <p:spPr>
          <a:xfrm>
            <a:off x="2799906" y="491354"/>
            <a:ext cx="3259016" cy="2315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a:solidFill>
                  <a:schemeClr val="bg1"/>
                </a:solidFill>
                <a:latin typeface="Franklin Gothic Demi Cond" panose="020B0706030402020204" pitchFamily="34" charset="0"/>
              </a:rPr>
              <a:t>Pendiente auditoría de Revisoría Fiscal</a:t>
            </a:r>
          </a:p>
        </p:txBody>
      </p:sp>
      <p:graphicFrame>
        <p:nvGraphicFramePr>
          <p:cNvPr id="14" name="1 Gráfico">
            <a:extLst>
              <a:ext uri="{FF2B5EF4-FFF2-40B4-BE49-F238E27FC236}">
                <a16:creationId xmlns:a16="http://schemas.microsoft.com/office/drawing/2014/main" id="{00000000-0008-0000-3700-000002000000}"/>
              </a:ext>
            </a:extLst>
          </p:cNvPr>
          <p:cNvGraphicFramePr>
            <a:graphicFrameLocks noGrp="1"/>
          </p:cNvGraphicFramePr>
          <p:nvPr>
            <p:extLst/>
          </p:nvPr>
        </p:nvGraphicFramePr>
        <p:xfrm>
          <a:off x="307262" y="512923"/>
          <a:ext cx="8394980" cy="30220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694164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813494" y="1"/>
            <a:ext cx="7262790" cy="558799"/>
          </a:xfrm>
          <a:prstGeom prst="rect">
            <a:avLst/>
          </a:prstGeom>
        </p:spPr>
        <p:txBody>
          <a:bodyPr vert="horz" lIns="0" tIns="0" rIns="0" bIns="0" rtlCol="0" anchor="ctr">
            <a:noAutofit/>
          </a:bodyPr>
          <a:lstStyle>
            <a:defPPr>
              <a:defRPr lang="en-US"/>
            </a:defPPr>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r>
              <a:rPr lang="es-CO" b="0" dirty="0"/>
              <a:t>Indicadores</a:t>
            </a:r>
            <a:r>
              <a:rPr lang="es-CO" dirty="0"/>
              <a:t> </a:t>
            </a:r>
          </a:p>
        </p:txBody>
      </p:sp>
      <p:sp>
        <p:nvSpPr>
          <p:cNvPr id="10" name="Content Placeholder 13"/>
          <p:cNvSpPr>
            <a:spLocks noGrp="1"/>
          </p:cNvSpPr>
          <p:nvPr>
            <p:ph sz="quarter" idx="15"/>
          </p:nvPr>
        </p:nvSpPr>
        <p:spPr>
          <a:xfrm>
            <a:off x="115911" y="3607107"/>
            <a:ext cx="8809148" cy="1244952"/>
          </a:xfrm>
        </p:spPr>
        <p:txBody>
          <a:bodyPr>
            <a:normAutofit/>
          </a:bodyPr>
          <a:lstStyle/>
          <a:p>
            <a:pPr lvl="2" algn="just">
              <a:lnSpc>
                <a:spcPct val="100000"/>
              </a:lnSpc>
              <a:buFont typeface="Wingdings" pitchFamily="2" charset="2"/>
              <a:buChar char="§"/>
            </a:pPr>
            <a:r>
              <a:rPr lang="es-CO" sz="1400" dirty="0">
                <a:solidFill>
                  <a:schemeClr val="tx1"/>
                </a:solidFill>
              </a:rPr>
              <a:t>El resultado neto de la Bolsa 2016 y 2017 fue de </a:t>
            </a:r>
            <a:r>
              <a:rPr lang="es-CO" sz="1400" b="1" dirty="0">
                <a:solidFill>
                  <a:srgbClr val="0070C0"/>
                </a:solidFill>
              </a:rPr>
              <a:t>$4,851 </a:t>
            </a:r>
            <a:r>
              <a:rPr lang="es-CO" sz="1400" dirty="0">
                <a:solidFill>
                  <a:schemeClr val="tx1"/>
                </a:solidFill>
              </a:rPr>
              <a:t>millones y </a:t>
            </a:r>
            <a:r>
              <a:rPr lang="es-CO" sz="1400" b="1" dirty="0">
                <a:solidFill>
                  <a:srgbClr val="0070C0"/>
                </a:solidFill>
              </a:rPr>
              <a:t>$7,909 </a:t>
            </a:r>
            <a:r>
              <a:rPr lang="es-CO" sz="1400" dirty="0">
                <a:solidFill>
                  <a:schemeClr val="tx1"/>
                </a:solidFill>
              </a:rPr>
              <a:t>millones, respectivamente generándose un margen de utilidad neta 16% y 23% sobre los ingresos de actividades  ordinarias. </a:t>
            </a:r>
          </a:p>
          <a:p>
            <a:pPr lvl="2" algn="just">
              <a:lnSpc>
                <a:spcPct val="100000"/>
              </a:lnSpc>
              <a:buFont typeface="Wingdings" pitchFamily="2" charset="2"/>
              <a:buChar char="§"/>
            </a:pPr>
            <a:r>
              <a:rPr lang="es-CO" sz="1400" dirty="0">
                <a:solidFill>
                  <a:schemeClr val="tx1"/>
                </a:solidFill>
              </a:rPr>
              <a:t>El Ebitda a diciembre de 2017 fue de </a:t>
            </a:r>
            <a:r>
              <a:rPr lang="es-CO" sz="1400" b="1" dirty="0">
                <a:solidFill>
                  <a:srgbClr val="0070C0"/>
                </a:solidFill>
              </a:rPr>
              <a:t>$12,162 </a:t>
            </a:r>
            <a:r>
              <a:rPr lang="es-CO" sz="1400" dirty="0">
                <a:solidFill>
                  <a:schemeClr val="tx1"/>
                </a:solidFill>
              </a:rPr>
              <a:t>millones respecto al año 2016 de </a:t>
            </a:r>
            <a:r>
              <a:rPr lang="es-CO" sz="1400" b="1" dirty="0">
                <a:solidFill>
                  <a:srgbClr val="0070C0"/>
                </a:solidFill>
              </a:rPr>
              <a:t>$6,469 </a:t>
            </a:r>
            <a:r>
              <a:rPr lang="es-CO" sz="1400" dirty="0">
                <a:solidFill>
                  <a:schemeClr val="tx1"/>
                </a:solidFill>
              </a:rPr>
              <a:t>millones, teniendo un crecimiento del </a:t>
            </a:r>
            <a:r>
              <a:rPr lang="es-CO" sz="1400" b="1" dirty="0">
                <a:solidFill>
                  <a:srgbClr val="0070C0"/>
                </a:solidFill>
              </a:rPr>
              <a:t>88%</a:t>
            </a:r>
            <a:r>
              <a:rPr lang="es-CO" sz="1400" dirty="0">
                <a:solidFill>
                  <a:srgbClr val="0070C0"/>
                </a:solidFill>
              </a:rPr>
              <a:t>.</a:t>
            </a:r>
            <a:endParaRPr lang="es-ES_tradnl" sz="1400" dirty="0">
              <a:solidFill>
                <a:srgbClr val="0070C0"/>
              </a:solidFill>
            </a:endParaRPr>
          </a:p>
        </p:txBody>
      </p:sp>
      <p:cxnSp>
        <p:nvCxnSpPr>
          <p:cNvPr id="5" name="19 Conector recto"/>
          <p:cNvCxnSpPr/>
          <p:nvPr/>
        </p:nvCxnSpPr>
        <p:spPr>
          <a:xfrm>
            <a:off x="0" y="3475709"/>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6"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sp>
        <p:nvSpPr>
          <p:cNvPr id="8" name="Rectángulo: esquinas redondeadas 7">
            <a:extLst>
              <a:ext uri="{FF2B5EF4-FFF2-40B4-BE49-F238E27FC236}">
                <a16:creationId xmlns:a16="http://schemas.microsoft.com/office/drawing/2014/main" id="{DCD18656-BC53-4076-A128-423C324D1AA8}"/>
              </a:ext>
            </a:extLst>
          </p:cNvPr>
          <p:cNvSpPr/>
          <p:nvPr/>
        </p:nvSpPr>
        <p:spPr>
          <a:xfrm>
            <a:off x="3057814" y="471241"/>
            <a:ext cx="3259016" cy="2315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a:solidFill>
                  <a:schemeClr val="bg1"/>
                </a:solidFill>
                <a:latin typeface="Franklin Gothic Demi Cond" panose="020B0706030402020204" pitchFamily="34" charset="0"/>
              </a:rPr>
              <a:t>Pendiente auditoría de Revisoría Fiscal</a:t>
            </a:r>
          </a:p>
        </p:txBody>
      </p:sp>
      <p:graphicFrame>
        <p:nvGraphicFramePr>
          <p:cNvPr id="11" name="1 Gráfico">
            <a:extLst>
              <a:ext uri="{FF2B5EF4-FFF2-40B4-BE49-F238E27FC236}">
                <a16:creationId xmlns:a16="http://schemas.microsoft.com/office/drawing/2014/main" id="{00000000-0008-0000-3800-000002000000}"/>
              </a:ext>
            </a:extLst>
          </p:cNvPr>
          <p:cNvGraphicFramePr>
            <a:graphicFrameLocks noGrp="1"/>
          </p:cNvGraphicFramePr>
          <p:nvPr>
            <p:extLst/>
          </p:nvPr>
        </p:nvGraphicFramePr>
        <p:xfrm>
          <a:off x="235325" y="375139"/>
          <a:ext cx="8673353" cy="30926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5568700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54548" y="-1"/>
            <a:ext cx="6681349" cy="582343"/>
          </a:xfrm>
        </p:spPr>
        <p:txBody>
          <a:bodyPr vert="horz" lIns="0" tIns="0" rIns="0" bIns="0" rtlCol="0" anchor="ctr">
            <a:noAutofit/>
          </a:bodyPr>
          <a:lstStyle/>
          <a:p>
            <a:pPr>
              <a:spcBef>
                <a:spcPts val="0"/>
              </a:spcBef>
              <a:buFont typeface="Arial" panose="020B0604020202020204" pitchFamily="34" charset="0"/>
            </a:pPr>
            <a:r>
              <a:rPr lang="es-CO" sz="2400" b="1" dirty="0">
                <a:solidFill>
                  <a:srgbClr val="094784"/>
                </a:solidFill>
                <a:latin typeface="Franklin Gothic Demi Cond" panose="020B0706030402020204" pitchFamily="34" charset="0"/>
                <a:ea typeface="+mn-ea"/>
                <a:cs typeface="+mn-cs"/>
              </a:rPr>
              <a:t>Portafolio de Inversiones a Diciembre de 2017</a:t>
            </a:r>
            <a:endParaRPr lang="en-US" sz="2400" b="1" dirty="0">
              <a:solidFill>
                <a:srgbClr val="094784"/>
              </a:solidFill>
              <a:latin typeface="Franklin Gothic Demi Cond" panose="020B0706030402020204" pitchFamily="34" charset="0"/>
              <a:ea typeface="+mn-ea"/>
              <a:cs typeface="+mn-cs"/>
            </a:endParaRPr>
          </a:p>
        </p:txBody>
      </p:sp>
      <p:pic>
        <p:nvPicPr>
          <p:cNvPr id="29"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sp>
        <p:nvSpPr>
          <p:cNvPr id="24" name="23 Rectángulo"/>
          <p:cNvSpPr/>
          <p:nvPr/>
        </p:nvSpPr>
        <p:spPr>
          <a:xfrm>
            <a:off x="126155" y="3092394"/>
            <a:ext cx="8742498" cy="1815882"/>
          </a:xfrm>
          <a:prstGeom prst="rect">
            <a:avLst/>
          </a:prstGeom>
        </p:spPr>
        <p:txBody>
          <a:bodyPr wrap="square">
            <a:spAutoFit/>
          </a:bodyPr>
          <a:lstStyle/>
          <a:p>
            <a:pPr marL="179388" lvl="0" indent="-179388" algn="just">
              <a:buFont typeface="Arial" pitchFamily="34" charset="0"/>
              <a:buChar char="•"/>
            </a:pPr>
            <a:r>
              <a:rPr lang="es-MX" sz="1400" dirty="0"/>
              <a:t>La rentabilidad del portafolio de inversiones se ubicó en 7.95%EA, </a:t>
            </a:r>
            <a:r>
              <a:rPr lang="es-ES" sz="1400" dirty="0"/>
              <a:t>equivalente al IPC+3.68% aproximadamente.</a:t>
            </a:r>
          </a:p>
          <a:p>
            <a:pPr marL="179388" lvl="0" indent="-179388" algn="just">
              <a:buFont typeface="Arial" pitchFamily="34" charset="0"/>
              <a:buChar char="•"/>
            </a:pPr>
            <a:endParaRPr lang="es-ES" sz="1400" dirty="0"/>
          </a:p>
          <a:p>
            <a:pPr marL="179388" lvl="0" indent="-179388" algn="just">
              <a:buFont typeface="Arial" pitchFamily="34" charset="0"/>
              <a:buChar char="•"/>
            </a:pPr>
            <a:r>
              <a:rPr lang="es-ES" sz="1400" dirty="0"/>
              <a:t>La rentabilidad aumentó 23 puntos básicos frente al mes anterior, obedeciendo principalmente a coyunturas del mercado.</a:t>
            </a:r>
          </a:p>
          <a:p>
            <a:pPr marL="179388" lvl="0" indent="-179388" algn="just">
              <a:buFont typeface="Arial" pitchFamily="34" charset="0"/>
              <a:buChar char="•"/>
            </a:pPr>
            <a:endParaRPr lang="es-ES" sz="1400" dirty="0"/>
          </a:p>
          <a:p>
            <a:pPr marL="179388" lvl="0" indent="-179388" algn="just">
              <a:buFont typeface="Arial" pitchFamily="34" charset="0"/>
              <a:buChar char="•"/>
            </a:pPr>
            <a:r>
              <a:rPr lang="es-MX" sz="1400" dirty="0"/>
              <a:t>El portafolio presentó crecimiento del 0.62% al pasar de $55.157 millones a $55.501 millones en noviembre y diciembre, respectivamente. </a:t>
            </a:r>
            <a:endParaRPr lang="es-CO" sz="1400" dirty="0"/>
          </a:p>
        </p:txBody>
      </p:sp>
      <p:graphicFrame>
        <p:nvGraphicFramePr>
          <p:cNvPr id="25" name="24 Tabla"/>
          <p:cNvGraphicFramePr>
            <a:graphicFrameLocks noGrp="1"/>
          </p:cNvGraphicFramePr>
          <p:nvPr>
            <p:extLst/>
          </p:nvPr>
        </p:nvGraphicFramePr>
        <p:xfrm>
          <a:off x="328489" y="620983"/>
          <a:ext cx="5140688" cy="2206535"/>
        </p:xfrm>
        <a:graphic>
          <a:graphicData uri="http://schemas.openxmlformats.org/drawingml/2006/table">
            <a:tbl>
              <a:tblPr firstRow="1" bandRow="1">
                <a:tableStyleId>{5C22544A-7EE6-4342-B048-85BDC9FD1C3A}</a:tableStyleId>
              </a:tblPr>
              <a:tblGrid>
                <a:gridCol w="1704761">
                  <a:extLst>
                    <a:ext uri="{9D8B030D-6E8A-4147-A177-3AD203B41FA5}">
                      <a16:colId xmlns:a16="http://schemas.microsoft.com/office/drawing/2014/main" val="20000"/>
                    </a:ext>
                  </a:extLst>
                </a:gridCol>
                <a:gridCol w="997527">
                  <a:extLst>
                    <a:ext uri="{9D8B030D-6E8A-4147-A177-3AD203B41FA5}">
                      <a16:colId xmlns:a16="http://schemas.microsoft.com/office/drawing/2014/main" val="20001"/>
                    </a:ext>
                  </a:extLst>
                </a:gridCol>
                <a:gridCol w="1153228">
                  <a:extLst>
                    <a:ext uri="{9D8B030D-6E8A-4147-A177-3AD203B41FA5}">
                      <a16:colId xmlns:a16="http://schemas.microsoft.com/office/drawing/2014/main" val="20002"/>
                    </a:ext>
                  </a:extLst>
                </a:gridCol>
                <a:gridCol w="1285172">
                  <a:extLst>
                    <a:ext uri="{9D8B030D-6E8A-4147-A177-3AD203B41FA5}">
                      <a16:colId xmlns:a16="http://schemas.microsoft.com/office/drawing/2014/main" val="20003"/>
                    </a:ext>
                  </a:extLst>
                </a:gridCol>
              </a:tblGrid>
              <a:tr h="487680">
                <a:tc>
                  <a:txBody>
                    <a:bodyPr/>
                    <a:lstStyle/>
                    <a:p>
                      <a:pPr algn="ctr" fontAlgn="ctr"/>
                      <a:r>
                        <a:rPr lang="es-MX" sz="1600" b="1" i="0" u="none" strike="noStrike" dirty="0">
                          <a:solidFill>
                            <a:schemeClr val="bg1"/>
                          </a:solidFill>
                          <a:effectLst/>
                          <a:latin typeface="Calibri" panose="020F0502020204030204" pitchFamily="34" charset="0"/>
                        </a:rPr>
                        <a:t>TIPO INVERSIÓN</a:t>
                      </a:r>
                    </a:p>
                  </a:txBody>
                  <a:tcPr marL="0" marR="0" marT="0" marB="0" anchor="ctr">
                    <a:solidFill>
                      <a:srgbClr val="0070C0"/>
                    </a:solidFill>
                  </a:tcPr>
                </a:tc>
                <a:tc>
                  <a:txBody>
                    <a:bodyPr/>
                    <a:lstStyle/>
                    <a:p>
                      <a:pPr algn="ctr" fontAlgn="ctr"/>
                      <a:r>
                        <a:rPr lang="es-MX" sz="1600" b="1" i="0" u="none" strike="noStrike" dirty="0">
                          <a:solidFill>
                            <a:schemeClr val="bg1"/>
                          </a:solidFill>
                          <a:effectLst/>
                          <a:latin typeface="Calibri" panose="020F0502020204030204" pitchFamily="34" charset="0"/>
                        </a:rPr>
                        <a:t>VALOR</a:t>
                      </a:r>
                    </a:p>
                  </a:txBody>
                  <a:tcPr marL="0" marR="0" marT="0" marB="0" anchor="ctr">
                    <a:solidFill>
                      <a:srgbClr val="0070C0"/>
                    </a:solidFill>
                  </a:tcPr>
                </a:tc>
                <a:tc>
                  <a:txBody>
                    <a:bodyPr/>
                    <a:lstStyle/>
                    <a:p>
                      <a:pPr algn="ctr" fontAlgn="ctr"/>
                      <a:r>
                        <a:rPr lang="es-MX" sz="1600" b="1" i="0" u="none" strike="noStrike" dirty="0">
                          <a:solidFill>
                            <a:schemeClr val="bg1"/>
                          </a:solidFill>
                          <a:effectLst/>
                          <a:latin typeface="Calibri" panose="020F0502020204030204" pitchFamily="34" charset="0"/>
                        </a:rPr>
                        <a:t>RENT. EA</a:t>
                      </a:r>
                      <a:br>
                        <a:rPr lang="es-MX" sz="1600" b="1" i="0" u="none" strike="noStrike" dirty="0">
                          <a:solidFill>
                            <a:schemeClr val="bg1"/>
                          </a:solidFill>
                          <a:effectLst/>
                          <a:latin typeface="Calibri" panose="020F0502020204030204" pitchFamily="34" charset="0"/>
                        </a:rPr>
                      </a:br>
                      <a:r>
                        <a:rPr lang="es-MX" sz="1600" b="1" i="0" u="none" strike="noStrike" dirty="0">
                          <a:solidFill>
                            <a:schemeClr val="bg1"/>
                          </a:solidFill>
                          <a:effectLst/>
                          <a:latin typeface="Calibri" panose="020F0502020204030204" pitchFamily="34" charset="0"/>
                        </a:rPr>
                        <a:t>DIC - 2017 </a:t>
                      </a:r>
                    </a:p>
                  </a:txBody>
                  <a:tcPr marL="0" marR="0" marT="0" marB="0" anchor="ctr">
                    <a:solidFill>
                      <a:srgbClr val="0070C0"/>
                    </a:solidFill>
                  </a:tcPr>
                </a:tc>
                <a:tc>
                  <a:txBody>
                    <a:bodyPr/>
                    <a:lstStyle/>
                    <a:p>
                      <a:pPr algn="ctr" fontAlgn="ctr"/>
                      <a:r>
                        <a:rPr lang="es-MX" sz="1600" b="1" i="0" u="none" strike="noStrike" dirty="0">
                          <a:solidFill>
                            <a:schemeClr val="bg1"/>
                          </a:solidFill>
                          <a:effectLst/>
                          <a:latin typeface="Calibri" panose="020F0502020204030204" pitchFamily="34" charset="0"/>
                        </a:rPr>
                        <a:t>RENT. EA </a:t>
                      </a:r>
                      <a:br>
                        <a:rPr lang="es-MX" sz="1600" b="1" i="0" u="none" strike="noStrike" dirty="0">
                          <a:solidFill>
                            <a:schemeClr val="bg1"/>
                          </a:solidFill>
                          <a:effectLst/>
                          <a:latin typeface="Calibri" panose="020F0502020204030204" pitchFamily="34" charset="0"/>
                        </a:rPr>
                      </a:br>
                      <a:r>
                        <a:rPr lang="es-MX" sz="1600" b="1" i="0" u="none" strike="noStrike" dirty="0">
                          <a:solidFill>
                            <a:schemeClr val="bg1"/>
                          </a:solidFill>
                          <a:effectLst/>
                          <a:latin typeface="Calibri" panose="020F0502020204030204" pitchFamily="34" charset="0"/>
                        </a:rPr>
                        <a:t>NOV-2017</a:t>
                      </a:r>
                    </a:p>
                  </a:txBody>
                  <a:tcPr marL="0" marR="0" marT="0" marB="0" anchor="ctr">
                    <a:solidFill>
                      <a:srgbClr val="0070C0"/>
                    </a:solidFill>
                  </a:tcPr>
                </a:tc>
                <a:extLst>
                  <a:ext uri="{0D108BD9-81ED-4DB2-BD59-A6C34878D82A}">
                    <a16:rowId xmlns:a16="http://schemas.microsoft.com/office/drawing/2014/main" val="10000"/>
                  </a:ext>
                </a:extLst>
              </a:tr>
              <a:tr h="323393">
                <a:tc>
                  <a:txBody>
                    <a:bodyPr/>
                    <a:lstStyle/>
                    <a:p>
                      <a:pPr algn="l" fontAlgn="ctr"/>
                      <a:r>
                        <a:rPr lang="es-MX" sz="1600" b="0" i="0" u="none" strike="noStrike">
                          <a:effectLst/>
                          <a:latin typeface="Calibri" panose="020F0502020204030204" pitchFamily="34" charset="0"/>
                        </a:rPr>
                        <a:t>Renta Fija</a:t>
                      </a:r>
                    </a:p>
                  </a:txBody>
                  <a:tcPr marL="0" marR="0" marT="0" marB="0" anchor="ctr"/>
                </a:tc>
                <a:tc>
                  <a:txBody>
                    <a:bodyPr/>
                    <a:lstStyle/>
                    <a:p>
                      <a:pPr algn="ctr" fontAlgn="ctr"/>
                      <a:r>
                        <a:rPr lang="es-MX" sz="1600" b="0" i="0" u="none" strike="noStrike" dirty="0">
                          <a:effectLst/>
                          <a:latin typeface="Calibri" panose="020F0502020204030204" pitchFamily="34" charset="0"/>
                        </a:rPr>
                        <a:t>48.660</a:t>
                      </a:r>
                    </a:p>
                  </a:txBody>
                  <a:tcPr marL="0" marR="0" marT="0" marB="0" anchor="ctr"/>
                </a:tc>
                <a:tc>
                  <a:txBody>
                    <a:bodyPr/>
                    <a:lstStyle/>
                    <a:p>
                      <a:pPr algn="ctr" fontAlgn="ctr"/>
                      <a:r>
                        <a:rPr lang="es-MX" sz="1600" b="0" i="0" u="none" strike="noStrike" dirty="0">
                          <a:effectLst/>
                          <a:latin typeface="Calibri" panose="020F0502020204030204" pitchFamily="34" charset="0"/>
                        </a:rPr>
                        <a:t>8,38%</a:t>
                      </a:r>
                    </a:p>
                  </a:txBody>
                  <a:tcPr marL="0" marR="0" marT="0" marB="0" anchor="ctr"/>
                </a:tc>
                <a:tc>
                  <a:txBody>
                    <a:bodyPr/>
                    <a:lstStyle/>
                    <a:p>
                      <a:pPr algn="ctr" fontAlgn="ctr"/>
                      <a:r>
                        <a:rPr lang="es-MX" sz="1600" b="0" i="0" u="none" strike="noStrike" dirty="0">
                          <a:effectLst/>
                          <a:latin typeface="Calibri" panose="020F0502020204030204" pitchFamily="34" charset="0"/>
                        </a:rPr>
                        <a:t>8,17%</a:t>
                      </a:r>
                    </a:p>
                  </a:txBody>
                  <a:tcPr marL="0" marR="0" marT="0" marB="0" anchor="ctr"/>
                </a:tc>
                <a:extLst>
                  <a:ext uri="{0D108BD9-81ED-4DB2-BD59-A6C34878D82A}">
                    <a16:rowId xmlns:a16="http://schemas.microsoft.com/office/drawing/2014/main" val="10001"/>
                  </a:ext>
                </a:extLst>
              </a:tr>
              <a:tr h="425283">
                <a:tc>
                  <a:txBody>
                    <a:bodyPr/>
                    <a:lstStyle/>
                    <a:p>
                      <a:pPr algn="l" fontAlgn="ctr"/>
                      <a:r>
                        <a:rPr lang="es-MX" sz="1600" b="0" i="0" u="none" strike="noStrike">
                          <a:effectLst/>
                          <a:latin typeface="Calibri" panose="020F0502020204030204" pitchFamily="34" charset="0"/>
                        </a:rPr>
                        <a:t>FICS</a:t>
                      </a:r>
                    </a:p>
                  </a:txBody>
                  <a:tcPr marL="0" marR="0" marT="0" marB="0" anchor="ctr"/>
                </a:tc>
                <a:tc>
                  <a:txBody>
                    <a:bodyPr/>
                    <a:lstStyle/>
                    <a:p>
                      <a:pPr algn="ctr" fontAlgn="ctr"/>
                      <a:r>
                        <a:rPr lang="es-MX" sz="1600" b="0" i="0" u="none" strike="noStrike">
                          <a:effectLst/>
                          <a:latin typeface="Calibri" panose="020F0502020204030204" pitchFamily="34" charset="0"/>
                        </a:rPr>
                        <a:t>3.775</a:t>
                      </a:r>
                    </a:p>
                  </a:txBody>
                  <a:tcPr marL="0" marR="0" marT="0" marB="0" anchor="ctr"/>
                </a:tc>
                <a:tc>
                  <a:txBody>
                    <a:bodyPr/>
                    <a:lstStyle/>
                    <a:p>
                      <a:pPr algn="ctr" fontAlgn="ctr"/>
                      <a:r>
                        <a:rPr lang="es-MX" sz="1600" b="0" i="0" u="none" strike="noStrike" dirty="0">
                          <a:effectLst/>
                          <a:latin typeface="Calibri" panose="020F0502020204030204" pitchFamily="34" charset="0"/>
                        </a:rPr>
                        <a:t>5,09%</a:t>
                      </a:r>
                    </a:p>
                  </a:txBody>
                  <a:tcPr marL="0" marR="0" marT="0" marB="0" anchor="ctr"/>
                </a:tc>
                <a:tc>
                  <a:txBody>
                    <a:bodyPr/>
                    <a:lstStyle/>
                    <a:p>
                      <a:pPr algn="ctr" fontAlgn="ctr"/>
                      <a:r>
                        <a:rPr lang="es-MX" sz="1600" b="0" i="0" u="none" strike="noStrike">
                          <a:effectLst/>
                          <a:latin typeface="Calibri" panose="020F0502020204030204" pitchFamily="34" charset="0"/>
                        </a:rPr>
                        <a:t>5,80%</a:t>
                      </a:r>
                    </a:p>
                  </a:txBody>
                  <a:tcPr marL="0" marR="0" marT="0" marB="0" anchor="ctr"/>
                </a:tc>
                <a:extLst>
                  <a:ext uri="{0D108BD9-81ED-4DB2-BD59-A6C34878D82A}">
                    <a16:rowId xmlns:a16="http://schemas.microsoft.com/office/drawing/2014/main" val="10002"/>
                  </a:ext>
                </a:extLst>
              </a:tr>
              <a:tr h="323393">
                <a:tc>
                  <a:txBody>
                    <a:bodyPr/>
                    <a:lstStyle/>
                    <a:p>
                      <a:pPr algn="l" fontAlgn="b"/>
                      <a:r>
                        <a:rPr lang="es-MX" sz="1600" b="1" i="0" u="none" strike="noStrike" dirty="0">
                          <a:solidFill>
                            <a:schemeClr val="bg1"/>
                          </a:solidFill>
                          <a:effectLst/>
                          <a:latin typeface="Calibri" panose="020F0502020204030204" pitchFamily="34" charset="0"/>
                        </a:rPr>
                        <a:t>Portafolio</a:t>
                      </a:r>
                    </a:p>
                  </a:txBody>
                  <a:tcPr marL="0" marR="0" marT="0" marB="0" anchor="b">
                    <a:solidFill>
                      <a:srgbClr val="0070C0"/>
                    </a:solidFill>
                  </a:tcPr>
                </a:tc>
                <a:tc>
                  <a:txBody>
                    <a:bodyPr/>
                    <a:lstStyle/>
                    <a:p>
                      <a:pPr algn="ctr" fontAlgn="b"/>
                      <a:r>
                        <a:rPr lang="es-MX" sz="1600" b="1" i="0" u="none" strike="noStrike" dirty="0">
                          <a:solidFill>
                            <a:schemeClr val="bg1"/>
                          </a:solidFill>
                          <a:effectLst/>
                          <a:latin typeface="Calibri" panose="020F0502020204030204" pitchFamily="34" charset="0"/>
                        </a:rPr>
                        <a:t>52.435</a:t>
                      </a:r>
                    </a:p>
                  </a:txBody>
                  <a:tcPr marL="0" marR="0" marT="0" marB="0" anchor="b">
                    <a:solidFill>
                      <a:srgbClr val="0070C0"/>
                    </a:solidFill>
                  </a:tcPr>
                </a:tc>
                <a:tc>
                  <a:txBody>
                    <a:bodyPr/>
                    <a:lstStyle/>
                    <a:p>
                      <a:pPr algn="ctr" fontAlgn="b"/>
                      <a:r>
                        <a:rPr lang="es-MX" sz="1600" b="1" i="0" u="none" strike="noStrike" dirty="0">
                          <a:solidFill>
                            <a:schemeClr val="bg1"/>
                          </a:solidFill>
                          <a:effectLst/>
                          <a:latin typeface="Calibri" panose="020F0502020204030204" pitchFamily="34" charset="0"/>
                        </a:rPr>
                        <a:t>8,14%</a:t>
                      </a:r>
                    </a:p>
                  </a:txBody>
                  <a:tcPr marL="0" marR="0" marT="0" marB="0" anchor="b">
                    <a:solidFill>
                      <a:srgbClr val="0070C0"/>
                    </a:solidFill>
                  </a:tcPr>
                </a:tc>
                <a:tc>
                  <a:txBody>
                    <a:bodyPr/>
                    <a:lstStyle/>
                    <a:p>
                      <a:pPr algn="ctr" fontAlgn="b"/>
                      <a:r>
                        <a:rPr lang="es-MX" sz="1600" b="1" i="0" u="none" strike="noStrike" dirty="0">
                          <a:solidFill>
                            <a:schemeClr val="bg1"/>
                          </a:solidFill>
                          <a:effectLst/>
                          <a:latin typeface="Calibri" panose="020F0502020204030204" pitchFamily="34" charset="0"/>
                        </a:rPr>
                        <a:t>7,89%</a:t>
                      </a:r>
                    </a:p>
                  </a:txBody>
                  <a:tcPr marL="0" marR="0" marT="0" marB="0" anchor="b">
                    <a:solidFill>
                      <a:srgbClr val="0070C0"/>
                    </a:solidFill>
                  </a:tcPr>
                </a:tc>
                <a:extLst>
                  <a:ext uri="{0D108BD9-81ED-4DB2-BD59-A6C34878D82A}">
                    <a16:rowId xmlns:a16="http://schemas.microsoft.com/office/drawing/2014/main" val="10003"/>
                  </a:ext>
                </a:extLst>
              </a:tr>
              <a:tr h="323393">
                <a:tc>
                  <a:txBody>
                    <a:bodyPr/>
                    <a:lstStyle/>
                    <a:p>
                      <a:pPr algn="l" fontAlgn="ctr"/>
                      <a:r>
                        <a:rPr lang="es-MX" sz="1600" b="0" i="0" u="none" strike="noStrike">
                          <a:effectLst/>
                          <a:latin typeface="Calibri" panose="020F0502020204030204" pitchFamily="34" charset="0"/>
                        </a:rPr>
                        <a:t>Bancos </a:t>
                      </a:r>
                    </a:p>
                  </a:txBody>
                  <a:tcPr marL="0" marR="0" marT="0" marB="0" anchor="ctr"/>
                </a:tc>
                <a:tc>
                  <a:txBody>
                    <a:bodyPr/>
                    <a:lstStyle/>
                    <a:p>
                      <a:pPr algn="ctr" fontAlgn="ctr"/>
                      <a:r>
                        <a:rPr lang="es-MX" sz="1600" b="0" i="0" u="none" strike="noStrike">
                          <a:effectLst/>
                          <a:latin typeface="Calibri" panose="020F0502020204030204" pitchFamily="34" charset="0"/>
                        </a:rPr>
                        <a:t>3.066</a:t>
                      </a:r>
                    </a:p>
                  </a:txBody>
                  <a:tcPr marL="0" marR="0" marT="0" marB="0" anchor="ctr"/>
                </a:tc>
                <a:tc>
                  <a:txBody>
                    <a:bodyPr/>
                    <a:lstStyle/>
                    <a:p>
                      <a:pPr algn="ctr" fontAlgn="ctr"/>
                      <a:r>
                        <a:rPr lang="es-MX" sz="1600" b="0" i="0" u="none" strike="noStrike" dirty="0">
                          <a:effectLst/>
                          <a:latin typeface="Calibri" panose="020F0502020204030204" pitchFamily="34" charset="0"/>
                        </a:rPr>
                        <a:t>4,57%</a:t>
                      </a:r>
                    </a:p>
                  </a:txBody>
                  <a:tcPr marL="0" marR="0" marT="0" marB="0" anchor="ctr"/>
                </a:tc>
                <a:tc>
                  <a:txBody>
                    <a:bodyPr/>
                    <a:lstStyle/>
                    <a:p>
                      <a:pPr algn="ctr" fontAlgn="ctr"/>
                      <a:r>
                        <a:rPr lang="es-MX" sz="1600" b="0" i="0" u="none" strike="noStrike" dirty="0">
                          <a:effectLst/>
                          <a:latin typeface="Calibri" panose="020F0502020204030204" pitchFamily="34" charset="0"/>
                        </a:rPr>
                        <a:t>5,14%</a:t>
                      </a:r>
                    </a:p>
                  </a:txBody>
                  <a:tcPr marL="0" marR="0" marT="0" marB="0" anchor="ctr"/>
                </a:tc>
                <a:extLst>
                  <a:ext uri="{0D108BD9-81ED-4DB2-BD59-A6C34878D82A}">
                    <a16:rowId xmlns:a16="http://schemas.microsoft.com/office/drawing/2014/main" val="10004"/>
                  </a:ext>
                </a:extLst>
              </a:tr>
              <a:tr h="323393">
                <a:tc>
                  <a:txBody>
                    <a:bodyPr/>
                    <a:lstStyle/>
                    <a:p>
                      <a:pPr algn="l" fontAlgn="b"/>
                      <a:r>
                        <a:rPr lang="es-MX" sz="1600" b="1" i="0" u="none" strike="noStrike" dirty="0">
                          <a:solidFill>
                            <a:schemeClr val="bg1"/>
                          </a:solidFill>
                          <a:effectLst/>
                          <a:latin typeface="Calibri" panose="020F0502020204030204" pitchFamily="34" charset="0"/>
                        </a:rPr>
                        <a:t>Total Recursos</a:t>
                      </a:r>
                    </a:p>
                  </a:txBody>
                  <a:tcPr marL="0" marR="0" marT="0" marB="0" anchor="b">
                    <a:solidFill>
                      <a:srgbClr val="0070C0"/>
                    </a:solidFill>
                  </a:tcPr>
                </a:tc>
                <a:tc>
                  <a:txBody>
                    <a:bodyPr/>
                    <a:lstStyle/>
                    <a:p>
                      <a:pPr algn="ctr" fontAlgn="b"/>
                      <a:r>
                        <a:rPr lang="es-MX" sz="1600" b="1" i="0" u="none" strike="noStrike" dirty="0">
                          <a:solidFill>
                            <a:schemeClr val="bg1"/>
                          </a:solidFill>
                          <a:effectLst/>
                          <a:latin typeface="Calibri" panose="020F0502020204030204" pitchFamily="34" charset="0"/>
                        </a:rPr>
                        <a:t>55.501</a:t>
                      </a:r>
                    </a:p>
                  </a:txBody>
                  <a:tcPr marL="0" marR="0" marT="0" marB="0" anchor="b">
                    <a:solidFill>
                      <a:srgbClr val="0070C0"/>
                    </a:solidFill>
                  </a:tcPr>
                </a:tc>
                <a:tc>
                  <a:txBody>
                    <a:bodyPr/>
                    <a:lstStyle/>
                    <a:p>
                      <a:pPr algn="ctr" fontAlgn="b"/>
                      <a:r>
                        <a:rPr lang="es-MX" sz="1600" b="1" i="0" u="none" strike="noStrike" dirty="0">
                          <a:solidFill>
                            <a:schemeClr val="bg1"/>
                          </a:solidFill>
                          <a:effectLst/>
                          <a:latin typeface="Calibri" panose="020F0502020204030204" pitchFamily="34" charset="0"/>
                        </a:rPr>
                        <a:t>7,95%</a:t>
                      </a:r>
                    </a:p>
                  </a:txBody>
                  <a:tcPr marL="0" marR="0" marT="0" marB="0" anchor="b">
                    <a:solidFill>
                      <a:srgbClr val="0070C0"/>
                    </a:solidFill>
                  </a:tcPr>
                </a:tc>
                <a:tc>
                  <a:txBody>
                    <a:bodyPr/>
                    <a:lstStyle/>
                    <a:p>
                      <a:pPr algn="ctr" fontAlgn="b"/>
                      <a:r>
                        <a:rPr lang="es-MX" sz="1600" b="1" i="0" u="none" strike="noStrike" dirty="0">
                          <a:solidFill>
                            <a:schemeClr val="bg1"/>
                          </a:solidFill>
                          <a:effectLst/>
                          <a:latin typeface="Calibri" panose="020F0502020204030204" pitchFamily="34" charset="0"/>
                        </a:rPr>
                        <a:t>7,72%</a:t>
                      </a:r>
                    </a:p>
                  </a:txBody>
                  <a:tcPr marL="0" marR="0" marT="0" marB="0" anchor="b">
                    <a:solidFill>
                      <a:srgbClr val="0070C0"/>
                    </a:solidFill>
                  </a:tcPr>
                </a:tc>
                <a:extLst>
                  <a:ext uri="{0D108BD9-81ED-4DB2-BD59-A6C34878D82A}">
                    <a16:rowId xmlns:a16="http://schemas.microsoft.com/office/drawing/2014/main" val="10005"/>
                  </a:ext>
                </a:extLst>
              </a:tr>
            </a:tbl>
          </a:graphicData>
        </a:graphic>
      </p:graphicFrame>
      <p:cxnSp>
        <p:nvCxnSpPr>
          <p:cNvPr id="9" name="19 Conector recto"/>
          <p:cNvCxnSpPr/>
          <p:nvPr/>
        </p:nvCxnSpPr>
        <p:spPr>
          <a:xfrm>
            <a:off x="-51515" y="2910626"/>
            <a:ext cx="9208394" cy="2575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9 Gráfico">
            <a:extLst>
              <a:ext uri="{FF2B5EF4-FFF2-40B4-BE49-F238E27FC236}">
                <a16:creationId xmlns:a16="http://schemas.microsoft.com/office/drawing/2014/main" id="{00000000-0008-0000-0700-00000A000000}"/>
              </a:ext>
            </a:extLst>
          </p:cNvPr>
          <p:cNvGraphicFramePr>
            <a:graphicFrameLocks/>
          </p:cNvGraphicFramePr>
          <p:nvPr>
            <p:extLst/>
          </p:nvPr>
        </p:nvGraphicFramePr>
        <p:xfrm>
          <a:off x="4398380" y="223614"/>
          <a:ext cx="4981575" cy="30587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01329729"/>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668545"/>
            <a:ext cx="8458681" cy="2036871"/>
          </a:xfrm>
        </p:spPr>
        <p:txBody>
          <a:bodyPr/>
          <a:lstStyle/>
          <a:p>
            <a:pPr lvl="1" algn="ctr" defTabSz="913990" rtl="0">
              <a:lnSpc>
                <a:spcPct val="85000"/>
              </a:lnSpc>
              <a:spcBef>
                <a:spcPct val="0"/>
              </a:spcBef>
            </a:pPr>
            <a:r>
              <a:rPr lang="es-CO" sz="4000" dirty="0">
                <a:solidFill>
                  <a:schemeClr val="bg1"/>
                </a:solidFill>
                <a:latin typeface="+mj-lt"/>
              </a:rPr>
              <a:t>5.2. Cierre comercial año 2017</a:t>
            </a:r>
            <a:br>
              <a:rPr lang="es-CO" sz="2400" dirty="0">
                <a:solidFill>
                  <a:schemeClr val="bg1"/>
                </a:solidFill>
                <a:latin typeface="+mn-lt"/>
              </a:rPr>
            </a:br>
            <a:endParaRPr lang="es-CO" sz="5400" dirty="0">
              <a:solidFill>
                <a:schemeClr val="bg1"/>
              </a:solidFill>
            </a:endParaRPr>
          </a:p>
        </p:txBody>
      </p:sp>
      <p:sp>
        <p:nvSpPr>
          <p:cNvPr id="2" name="1 Marcador de texto"/>
          <p:cNvSpPr>
            <a:spLocks noGrp="1"/>
          </p:cNvSpPr>
          <p:nvPr>
            <p:ph type="body" sz="quarter" idx="14"/>
          </p:nvPr>
        </p:nvSpPr>
        <p:spPr>
          <a:xfrm>
            <a:off x="674784" y="3465669"/>
            <a:ext cx="7783445" cy="1677832"/>
          </a:xfrm>
        </p:spPr>
        <p:txBody>
          <a:bodyPr/>
          <a:lstStyle/>
          <a:p>
            <a:pPr>
              <a:buNone/>
            </a:pPr>
            <a:endParaRPr lang="es-CO" dirty="0">
              <a:solidFill>
                <a:schemeClr val="bg1"/>
              </a:solidFill>
            </a:endParaRPr>
          </a:p>
          <a:p>
            <a:pPr>
              <a:buNone/>
            </a:pPr>
            <a:endParaRPr lang="es-CO" dirty="0">
              <a:solidFill>
                <a:schemeClr val="bg1"/>
              </a:solidFill>
            </a:endParaRPr>
          </a:p>
        </p:txBody>
      </p:sp>
    </p:spTree>
    <p:extLst>
      <p:ext uri="{BB962C8B-B14F-4D97-AF65-F5344CB8AC3E}">
        <p14:creationId xmlns:p14="http://schemas.microsoft.com/office/powerpoint/2010/main" val="366642575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a:spLocks noChangeArrowheads="1"/>
          </p:cNvSpPr>
          <p:nvPr/>
        </p:nvSpPr>
        <p:spPr bwMode="auto">
          <a:xfrm>
            <a:off x="200948" y="-100737"/>
            <a:ext cx="2840521" cy="517065"/>
          </a:xfrm>
          <a:prstGeom prst="rect">
            <a:avLst/>
          </a:prstGeom>
          <a:noFill/>
          <a:ln w="9525">
            <a:noFill/>
            <a:miter lim="800000"/>
            <a:headEnd/>
            <a:tailEnd/>
          </a:ln>
        </p:spPr>
        <p:txBody>
          <a:bodyPr wrap="none" lIns="0" tIns="0" rIns="0" bIns="0">
            <a:spAutoFit/>
          </a:bodyPr>
          <a:lstStyle/>
          <a:p>
            <a:pPr eaLnBrk="1" hangingPunct="1">
              <a:lnSpc>
                <a:spcPct val="120000"/>
              </a:lnSpc>
            </a:pPr>
            <a:r>
              <a:rPr lang="es-CO" sz="2800" b="1" dirty="0">
                <a:solidFill>
                  <a:srgbClr val="AF9D66"/>
                </a:solidFill>
              </a:rPr>
              <a:t>Resultados 2017</a:t>
            </a:r>
          </a:p>
        </p:txBody>
      </p:sp>
      <p:sp>
        <p:nvSpPr>
          <p:cNvPr id="5" name="4 CuadroTexto"/>
          <p:cNvSpPr txBox="1">
            <a:spLocks noChangeArrowheads="1"/>
          </p:cNvSpPr>
          <p:nvPr/>
        </p:nvSpPr>
        <p:spPr bwMode="auto">
          <a:xfrm>
            <a:off x="200025" y="267547"/>
            <a:ext cx="5276850" cy="332399"/>
          </a:xfrm>
          <a:prstGeom prst="rect">
            <a:avLst/>
          </a:prstGeom>
          <a:noFill/>
          <a:ln w="9525">
            <a:noFill/>
            <a:miter lim="800000"/>
            <a:headEnd/>
            <a:tailEnd/>
          </a:ln>
        </p:spPr>
        <p:txBody>
          <a:bodyPr lIns="0" tIns="0" rIns="0" bIns="0">
            <a:spAutoFit/>
          </a:bodyPr>
          <a:lstStyle/>
          <a:p>
            <a:pPr eaLnBrk="1" hangingPunct="1">
              <a:lnSpc>
                <a:spcPct val="120000"/>
              </a:lnSpc>
            </a:pPr>
            <a:r>
              <a:rPr lang="es-CO" dirty="0">
                <a:solidFill>
                  <a:srgbClr val="002060"/>
                </a:solidFill>
              </a:rPr>
              <a:t>Ingresos operacionales corrido año</a:t>
            </a:r>
          </a:p>
        </p:txBody>
      </p:sp>
      <p:cxnSp>
        <p:nvCxnSpPr>
          <p:cNvPr id="6" name="5 Conector recto"/>
          <p:cNvCxnSpPr/>
          <p:nvPr/>
        </p:nvCxnSpPr>
        <p:spPr>
          <a:xfrm flipV="1">
            <a:off x="132125" y="598329"/>
            <a:ext cx="7291230" cy="1"/>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pic>
        <p:nvPicPr>
          <p:cNvPr id="1025" name="Picture 1"/>
          <p:cNvPicPr>
            <a:picLocks noChangeAspect="1" noChangeArrowheads="1"/>
          </p:cNvPicPr>
          <p:nvPr/>
        </p:nvPicPr>
        <p:blipFill>
          <a:blip r:embed="rId2" cstate="print"/>
          <a:srcRect/>
          <a:stretch>
            <a:fillRect/>
          </a:stretch>
        </p:blipFill>
        <p:spPr bwMode="auto">
          <a:xfrm>
            <a:off x="1011786" y="697539"/>
            <a:ext cx="6824515" cy="3928023"/>
          </a:xfrm>
          <a:prstGeom prst="rect">
            <a:avLst/>
          </a:prstGeom>
          <a:noFill/>
          <a:ln w="9525">
            <a:noFill/>
            <a:miter lim="800000"/>
            <a:headEnd/>
            <a:tailEnd/>
          </a:ln>
        </p:spPr>
      </p:pic>
      <p:sp>
        <p:nvSpPr>
          <p:cNvPr id="10" name="9 CuadroTexto"/>
          <p:cNvSpPr txBox="1"/>
          <p:nvPr/>
        </p:nvSpPr>
        <p:spPr>
          <a:xfrm>
            <a:off x="200027" y="4874164"/>
            <a:ext cx="3590925" cy="166199"/>
          </a:xfrm>
          <a:prstGeom prst="rect">
            <a:avLst/>
          </a:prstGeom>
          <a:noFill/>
        </p:spPr>
        <p:txBody>
          <a:bodyPr wrap="square" lIns="0" tIns="0" rIns="0" bIns="0" rtlCol="0">
            <a:spAutoFit/>
          </a:bodyPr>
          <a:lstStyle/>
          <a:p>
            <a:pPr>
              <a:lnSpc>
                <a:spcPct val="120000"/>
              </a:lnSpc>
            </a:pPr>
            <a:r>
              <a:rPr lang="es-CO" sz="900" dirty="0"/>
              <a:t>Fuente: Vp. Financiera y Administrativa</a:t>
            </a:r>
          </a:p>
        </p:txBody>
      </p:sp>
    </p:spTree>
    <p:extLst>
      <p:ext uri="{BB962C8B-B14F-4D97-AF65-F5344CB8AC3E}">
        <p14:creationId xmlns:p14="http://schemas.microsoft.com/office/powerpoint/2010/main" val="3321939980"/>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B7B5428C-D23B-4A83-949D-DBF34954ADD6}"/>
              </a:ext>
            </a:extLst>
          </p:cNvPr>
          <p:cNvSpPr/>
          <p:nvPr/>
        </p:nvSpPr>
        <p:spPr>
          <a:xfrm>
            <a:off x="6822831" y="2362602"/>
            <a:ext cx="356070" cy="292027"/>
          </a:xfrm>
          <a:prstGeom prst="rect">
            <a:avLst/>
          </a:prstGeom>
          <a:ln/>
        </p:spPr>
        <p:style>
          <a:lnRef idx="2">
            <a:schemeClr val="dk1"/>
          </a:lnRef>
          <a:fillRef idx="1">
            <a:schemeClr val="lt1"/>
          </a:fillRef>
          <a:effectRef idx="0">
            <a:schemeClr val="dk1"/>
          </a:effectRef>
          <a:fontRef idx="minor">
            <a:schemeClr val="dk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34" name="33 CuadroTexto"/>
          <p:cNvSpPr txBox="1"/>
          <p:nvPr/>
        </p:nvSpPr>
        <p:spPr>
          <a:xfrm>
            <a:off x="171455" y="14298"/>
            <a:ext cx="5177699" cy="517065"/>
          </a:xfrm>
          <a:prstGeom prst="rect">
            <a:avLst/>
          </a:prstGeom>
          <a:noFill/>
        </p:spPr>
        <p:txBody>
          <a:bodyPr wrap="none" lIns="0" tIns="0" rIns="0" bIns="0" rtlCol="0">
            <a:spAutoFit/>
          </a:bodyPr>
          <a:lstStyle/>
          <a:p>
            <a:pPr>
              <a:lnSpc>
                <a:spcPct val="120000"/>
              </a:lnSpc>
            </a:pPr>
            <a:r>
              <a:rPr lang="es-CO" sz="2800" b="1" dirty="0">
                <a:solidFill>
                  <a:srgbClr val="AF9D66"/>
                </a:solidFill>
              </a:rPr>
              <a:t>Resultados Campaña del 2017</a:t>
            </a:r>
          </a:p>
        </p:txBody>
      </p:sp>
      <p:cxnSp>
        <p:nvCxnSpPr>
          <p:cNvPr id="36" name="35 Conector recto"/>
          <p:cNvCxnSpPr/>
          <p:nvPr/>
        </p:nvCxnSpPr>
        <p:spPr>
          <a:xfrm flipV="1">
            <a:off x="171457" y="717838"/>
            <a:ext cx="8658225" cy="14288"/>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cxnSp>
        <p:nvCxnSpPr>
          <p:cNvPr id="42" name="41 Conector recto"/>
          <p:cNvCxnSpPr/>
          <p:nvPr/>
        </p:nvCxnSpPr>
        <p:spPr>
          <a:xfrm rot="5400000">
            <a:off x="1758581" y="2875536"/>
            <a:ext cx="4329113" cy="1588"/>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67" name="66 CuadroTexto"/>
          <p:cNvSpPr txBox="1"/>
          <p:nvPr/>
        </p:nvSpPr>
        <p:spPr>
          <a:xfrm>
            <a:off x="3666337" y="1722785"/>
            <a:ext cx="4865023" cy="664797"/>
          </a:xfrm>
          <a:prstGeom prst="rect">
            <a:avLst/>
          </a:prstGeom>
          <a:noFill/>
        </p:spPr>
        <p:txBody>
          <a:bodyPr wrap="square" lIns="0" tIns="0" rIns="0" bIns="0" rtlCol="0">
            <a:spAutoFit/>
          </a:bodyPr>
          <a:lstStyle/>
          <a:p>
            <a:pPr algn="ctr">
              <a:lnSpc>
                <a:spcPct val="120000"/>
              </a:lnSpc>
            </a:pPr>
            <a:r>
              <a:rPr lang="es-CO" b="1" dirty="0">
                <a:solidFill>
                  <a:srgbClr val="002060"/>
                </a:solidFill>
              </a:rPr>
              <a:t>Resultados Acciones Comerciales</a:t>
            </a:r>
          </a:p>
          <a:p>
            <a:pPr algn="ctr">
              <a:lnSpc>
                <a:spcPct val="120000"/>
              </a:lnSpc>
            </a:pPr>
            <a:endParaRPr lang="es-CO" b="1" dirty="0">
              <a:solidFill>
                <a:srgbClr val="002060"/>
              </a:solidFill>
            </a:endParaRPr>
          </a:p>
        </p:txBody>
      </p:sp>
      <p:sp>
        <p:nvSpPr>
          <p:cNvPr id="25" name="24 CuadroTexto"/>
          <p:cNvSpPr txBox="1"/>
          <p:nvPr/>
        </p:nvSpPr>
        <p:spPr>
          <a:xfrm>
            <a:off x="200025" y="409384"/>
            <a:ext cx="5276850" cy="332399"/>
          </a:xfrm>
          <a:prstGeom prst="rect">
            <a:avLst/>
          </a:prstGeom>
          <a:noFill/>
        </p:spPr>
        <p:txBody>
          <a:bodyPr wrap="square" lIns="0" tIns="0" rIns="0" bIns="0" rtlCol="0">
            <a:spAutoFit/>
          </a:bodyPr>
          <a:lstStyle/>
          <a:p>
            <a:pPr>
              <a:lnSpc>
                <a:spcPct val="120000"/>
              </a:lnSpc>
            </a:pPr>
            <a:r>
              <a:rPr lang="es-CO" dirty="0">
                <a:solidFill>
                  <a:srgbClr val="002060"/>
                </a:solidFill>
              </a:rPr>
              <a:t>Unidad Estratégica de Negocios Públicos (MCP</a:t>
            </a:r>
            <a:r>
              <a:rPr lang="es-CO" dirty="0">
                <a:solidFill>
                  <a:schemeClr val="tx2"/>
                </a:solidFill>
              </a:rPr>
              <a:t>)</a:t>
            </a:r>
          </a:p>
        </p:txBody>
      </p:sp>
      <p:cxnSp>
        <p:nvCxnSpPr>
          <p:cNvPr id="37" name="36 Conector recto"/>
          <p:cNvCxnSpPr>
            <a:cxnSpLocks/>
          </p:cNvCxnSpPr>
          <p:nvPr/>
        </p:nvCxnSpPr>
        <p:spPr>
          <a:xfrm>
            <a:off x="4500567" y="2043828"/>
            <a:ext cx="32683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1609301" y="2615798"/>
            <a:ext cx="862658" cy="1191"/>
          </a:xfrm>
          <a:prstGeom prst="line">
            <a:avLst/>
          </a:prstGeom>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679189" y="856111"/>
            <a:ext cx="2752725" cy="332399"/>
          </a:xfrm>
          <a:prstGeom prst="rect">
            <a:avLst/>
          </a:prstGeom>
          <a:noFill/>
        </p:spPr>
        <p:txBody>
          <a:bodyPr wrap="square" lIns="0" tIns="0" rIns="0" bIns="0" rtlCol="0">
            <a:spAutoFit/>
          </a:bodyPr>
          <a:lstStyle/>
          <a:p>
            <a:pPr algn="ctr">
              <a:lnSpc>
                <a:spcPct val="120000"/>
              </a:lnSpc>
            </a:pPr>
            <a:r>
              <a:rPr lang="es-CO" b="1" dirty="0">
                <a:solidFill>
                  <a:srgbClr val="002060"/>
                </a:solidFill>
              </a:rPr>
              <a:t>Volumen de Negocio </a:t>
            </a:r>
          </a:p>
        </p:txBody>
      </p:sp>
      <p:sp>
        <p:nvSpPr>
          <p:cNvPr id="19" name="18 Rectángulo"/>
          <p:cNvSpPr/>
          <p:nvPr/>
        </p:nvSpPr>
        <p:spPr>
          <a:xfrm>
            <a:off x="1582815" y="2302522"/>
            <a:ext cx="915635" cy="369332"/>
          </a:xfrm>
          <a:prstGeom prst="rect">
            <a:avLst/>
          </a:prstGeom>
        </p:spPr>
        <p:txBody>
          <a:bodyPr wrap="none">
            <a:spAutoFit/>
          </a:bodyPr>
          <a:lstStyle/>
          <a:p>
            <a:pPr algn="ctr"/>
            <a:r>
              <a:rPr lang="es-CO" b="1" dirty="0">
                <a:solidFill>
                  <a:srgbClr val="002060"/>
                </a:solidFill>
              </a:rPr>
              <a:t>FOCO </a:t>
            </a:r>
          </a:p>
        </p:txBody>
      </p:sp>
      <p:sp>
        <p:nvSpPr>
          <p:cNvPr id="27" name="26 Rectángulo"/>
          <p:cNvSpPr/>
          <p:nvPr/>
        </p:nvSpPr>
        <p:spPr>
          <a:xfrm>
            <a:off x="527122" y="2626905"/>
            <a:ext cx="3191838" cy="2800767"/>
          </a:xfrm>
          <a:prstGeom prst="rect">
            <a:avLst/>
          </a:prstGeom>
        </p:spPr>
        <p:txBody>
          <a:bodyPr wrap="square">
            <a:spAutoFit/>
          </a:bodyPr>
          <a:lstStyle/>
          <a:p>
            <a:pPr algn="just">
              <a:lnSpc>
                <a:spcPct val="150000"/>
              </a:lnSpc>
              <a:buFont typeface="Wingdings" pitchFamily="2" charset="2"/>
              <a:buChar char="ü"/>
            </a:pPr>
            <a:r>
              <a:rPr lang="es-CO" sz="1600" dirty="0">
                <a:solidFill>
                  <a:srgbClr val="002060"/>
                </a:solidFill>
              </a:rPr>
              <a:t>Alimentos </a:t>
            </a:r>
          </a:p>
          <a:p>
            <a:pPr algn="just">
              <a:lnSpc>
                <a:spcPct val="150000"/>
              </a:lnSpc>
              <a:buFont typeface="Wingdings" pitchFamily="2" charset="2"/>
              <a:buChar char="ü"/>
            </a:pPr>
            <a:r>
              <a:rPr lang="es-CO" sz="1600" dirty="0">
                <a:solidFill>
                  <a:srgbClr val="002060"/>
                </a:solidFill>
              </a:rPr>
              <a:t>Servicio de Vigilancia</a:t>
            </a:r>
          </a:p>
          <a:p>
            <a:pPr algn="just">
              <a:lnSpc>
                <a:spcPct val="150000"/>
              </a:lnSpc>
              <a:buFont typeface="Wingdings" pitchFamily="2" charset="2"/>
              <a:buChar char="ü"/>
            </a:pPr>
            <a:r>
              <a:rPr lang="es-CO" sz="1600" dirty="0">
                <a:solidFill>
                  <a:srgbClr val="002060"/>
                </a:solidFill>
              </a:rPr>
              <a:t>Tecnología </a:t>
            </a:r>
          </a:p>
          <a:p>
            <a:pPr algn="just">
              <a:lnSpc>
                <a:spcPct val="150000"/>
              </a:lnSpc>
              <a:buFont typeface="Wingdings" pitchFamily="2" charset="2"/>
              <a:buChar char="ü"/>
            </a:pPr>
            <a:r>
              <a:rPr lang="es-CO" sz="1600" dirty="0">
                <a:solidFill>
                  <a:srgbClr val="002060"/>
                </a:solidFill>
              </a:rPr>
              <a:t>Materias Primas</a:t>
            </a:r>
          </a:p>
          <a:p>
            <a:pPr algn="just">
              <a:lnSpc>
                <a:spcPct val="150000"/>
              </a:lnSpc>
              <a:buFont typeface="Wingdings" pitchFamily="2" charset="2"/>
              <a:buChar char="ü"/>
            </a:pPr>
            <a:r>
              <a:rPr lang="es-CO" sz="1600" dirty="0">
                <a:solidFill>
                  <a:srgbClr val="002060"/>
                </a:solidFill>
              </a:rPr>
              <a:t>Ferretería y Materiales de</a:t>
            </a:r>
          </a:p>
          <a:p>
            <a:pPr algn="just">
              <a:lnSpc>
                <a:spcPct val="150000"/>
              </a:lnSpc>
            </a:pPr>
            <a:r>
              <a:rPr lang="es-CO" sz="1600" dirty="0">
                <a:solidFill>
                  <a:srgbClr val="002060"/>
                </a:solidFill>
              </a:rPr>
              <a:t>  Construcción</a:t>
            </a:r>
          </a:p>
          <a:p>
            <a:pPr algn="just">
              <a:lnSpc>
                <a:spcPct val="200000"/>
              </a:lnSpc>
              <a:buFont typeface="Wingdings" pitchFamily="2" charset="2"/>
              <a:buChar char="ü"/>
            </a:pPr>
            <a:endParaRPr lang="es-CO" sz="1600" dirty="0"/>
          </a:p>
        </p:txBody>
      </p:sp>
      <p:graphicFrame>
        <p:nvGraphicFramePr>
          <p:cNvPr id="45" name="44 Tabla"/>
          <p:cNvGraphicFramePr>
            <a:graphicFrameLocks noGrp="1"/>
          </p:cNvGraphicFramePr>
          <p:nvPr>
            <p:extLst/>
          </p:nvPr>
        </p:nvGraphicFramePr>
        <p:xfrm>
          <a:off x="505233" y="1215151"/>
          <a:ext cx="3191838" cy="1100138"/>
        </p:xfrm>
        <a:graphic>
          <a:graphicData uri="http://schemas.openxmlformats.org/drawingml/2006/table">
            <a:tbl>
              <a:tblPr/>
              <a:tblGrid>
                <a:gridCol w="1114674">
                  <a:extLst>
                    <a:ext uri="{9D8B030D-6E8A-4147-A177-3AD203B41FA5}">
                      <a16:colId xmlns:a16="http://schemas.microsoft.com/office/drawing/2014/main" val="20000"/>
                    </a:ext>
                  </a:extLst>
                </a:gridCol>
                <a:gridCol w="46973">
                  <a:extLst>
                    <a:ext uri="{9D8B030D-6E8A-4147-A177-3AD203B41FA5}">
                      <a16:colId xmlns:a16="http://schemas.microsoft.com/office/drawing/2014/main" val="20001"/>
                    </a:ext>
                  </a:extLst>
                </a:gridCol>
                <a:gridCol w="999648">
                  <a:extLst>
                    <a:ext uri="{9D8B030D-6E8A-4147-A177-3AD203B41FA5}">
                      <a16:colId xmlns:a16="http://schemas.microsoft.com/office/drawing/2014/main" val="20002"/>
                    </a:ext>
                  </a:extLst>
                </a:gridCol>
                <a:gridCol w="44450">
                  <a:extLst>
                    <a:ext uri="{9D8B030D-6E8A-4147-A177-3AD203B41FA5}">
                      <a16:colId xmlns:a16="http://schemas.microsoft.com/office/drawing/2014/main" val="20003"/>
                    </a:ext>
                  </a:extLst>
                </a:gridCol>
                <a:gridCol w="986093">
                  <a:extLst>
                    <a:ext uri="{9D8B030D-6E8A-4147-A177-3AD203B41FA5}">
                      <a16:colId xmlns:a16="http://schemas.microsoft.com/office/drawing/2014/main" val="20004"/>
                    </a:ext>
                  </a:extLst>
                </a:gridCol>
              </a:tblGrid>
              <a:tr h="441484">
                <a:tc>
                  <a:txBody>
                    <a:bodyPr/>
                    <a:lstStyle/>
                    <a:p>
                      <a:pPr algn="ctr" rtl="0" fontAlgn="ctr"/>
                      <a:r>
                        <a:rPr lang="es-CO" sz="1400" b="1" i="0" u="none" strike="noStrike" dirty="0">
                          <a:solidFill>
                            <a:srgbClr val="FFFFFF"/>
                          </a:solidFill>
                          <a:latin typeface="Calibri"/>
                        </a:rPr>
                        <a:t>Presupuesto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2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400" b="1" i="0" u="none" strike="noStrike" dirty="0">
                          <a:solidFill>
                            <a:srgbClr val="FFFFFF"/>
                          </a:solidFill>
                          <a:latin typeface="Calibri"/>
                        </a:rPr>
                        <a:t>Resultado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2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400" b="1" i="0" u="none" strike="noStrike" dirty="0">
                          <a:solidFill>
                            <a:srgbClr val="FFFFFF"/>
                          </a:solidFill>
                          <a:latin typeface="Calibri"/>
                        </a:rPr>
                        <a:t>Ejecutado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extLst>
                  <a:ext uri="{0D108BD9-81ED-4DB2-BD59-A6C34878D82A}">
                    <a16:rowId xmlns:a16="http://schemas.microsoft.com/office/drawing/2014/main" val="10000"/>
                  </a:ext>
                </a:extLst>
              </a:tr>
              <a:tr h="658654">
                <a:tc>
                  <a:txBody>
                    <a:bodyPr/>
                    <a:lstStyle/>
                    <a:p>
                      <a:pPr algn="l" fontAlgn="ctr"/>
                      <a:r>
                        <a:rPr lang="es-CO" sz="1400" b="1" i="0" u="none" strike="noStrike" kern="1200" dirty="0">
                          <a:solidFill>
                            <a:srgbClr val="094784"/>
                          </a:solidFill>
                          <a:latin typeface="Franklin Gothic Book"/>
                          <a:ea typeface="+mn-ea"/>
                          <a:cs typeface="+mn-cs"/>
                        </a:rPr>
                        <a:t> $  </a:t>
                      </a:r>
                      <a:r>
                        <a:rPr lang="es-CO" sz="1400" b="1" kern="1200" dirty="0">
                          <a:solidFill>
                            <a:srgbClr val="094784"/>
                          </a:solidFill>
                          <a:latin typeface="+mn-lt"/>
                          <a:ea typeface="+mn-ea"/>
                          <a:cs typeface="+mn-cs"/>
                        </a:rPr>
                        <a:t>703,512 </a:t>
                      </a:r>
                    </a:p>
                  </a:txBody>
                  <a:tcPr marL="9525" marR="9525" marT="9525"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b"/>
                      <a:endParaRPr lang="es-CO" sz="1400" b="1" i="0" u="none" strike="noStrike" kern="1200" dirty="0">
                        <a:solidFill>
                          <a:srgbClr val="094784"/>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l" rtl="0" fontAlgn="t"/>
                      <a:r>
                        <a:rPr lang="es-CO" sz="1400" b="1" i="0" u="none" strike="noStrike" kern="1200" dirty="0">
                          <a:solidFill>
                            <a:srgbClr val="094784"/>
                          </a:solidFill>
                          <a:latin typeface="Franklin Gothic Book"/>
                          <a:ea typeface="+mn-ea"/>
                          <a:cs typeface="+mn-cs"/>
                        </a:rPr>
                        <a:t>$ 1,168,427</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endParaRPr lang="es-CO" sz="1400" b="1" i="0" u="none" strike="noStrike" kern="1200" dirty="0">
                        <a:solidFill>
                          <a:srgbClr val="094784"/>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a:noFill/>
                    </a:lnT>
                    <a:lnB>
                      <a:noFill/>
                    </a:lnB>
                  </a:tcPr>
                </a:tc>
                <a:tc>
                  <a:txBody>
                    <a:bodyPr/>
                    <a:lstStyle/>
                    <a:p>
                      <a:pPr algn="ctr" rtl="0" fontAlgn="t"/>
                      <a:r>
                        <a:rPr lang="es-CO" sz="1400" b="1" i="0" u="none" strike="noStrike" kern="1200" baseline="0" dirty="0">
                          <a:solidFill>
                            <a:srgbClr val="094784"/>
                          </a:solidFill>
                          <a:latin typeface="Franklin Gothic Book"/>
                          <a:ea typeface="+mn-ea"/>
                          <a:cs typeface="+mn-cs"/>
                        </a:rPr>
                        <a:t> 166</a:t>
                      </a:r>
                      <a:r>
                        <a:rPr lang="es-CO" sz="1400" b="1" i="0" u="none" strike="noStrike" kern="1200" dirty="0">
                          <a:solidFill>
                            <a:srgbClr val="094784"/>
                          </a:solidFill>
                          <a:latin typeface="Franklin Gothic Book"/>
                          <a:ea typeface="+mn-ea"/>
                          <a:cs typeface="+mn-cs"/>
                        </a:rPr>
                        <a:t>%</a:t>
                      </a:r>
                    </a:p>
                  </a:txBody>
                  <a:tcPr marL="9525" marR="9525" marT="7144" marB="0" anchor="ctr">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Rectángulo 21">
            <a:extLst>
              <a:ext uri="{FF2B5EF4-FFF2-40B4-BE49-F238E27FC236}">
                <a16:creationId xmlns:a16="http://schemas.microsoft.com/office/drawing/2014/main" id="{5B985734-4909-419D-B8F7-EBD93B4BF279}"/>
              </a:ext>
            </a:extLst>
          </p:cNvPr>
          <p:cNvSpPr/>
          <p:nvPr/>
        </p:nvSpPr>
        <p:spPr>
          <a:xfrm>
            <a:off x="7151859" y="3010482"/>
            <a:ext cx="356070" cy="292027"/>
          </a:xfrm>
          <a:prstGeom prst="rect">
            <a:avLst/>
          </a:prstGeom>
          <a:ln/>
        </p:spPr>
        <p:style>
          <a:lnRef idx="2">
            <a:schemeClr val="dk1"/>
          </a:lnRef>
          <a:fillRef idx="1">
            <a:schemeClr val="lt1"/>
          </a:fillRef>
          <a:effectRef idx="0">
            <a:schemeClr val="dk1"/>
          </a:effectRef>
          <a:fontRef idx="minor">
            <a:schemeClr val="dk1"/>
          </a:fontRef>
        </p:style>
        <p:txBody>
          <a:bodyPr wrap="none" lIns="228600" tIns="228600" rIns="228600" bIns="228600" rtlCol="0" anchor="ctr">
            <a:noAutofit/>
          </a:bodyPr>
          <a:lstStyle/>
          <a:p>
            <a:pPr algn="ctr"/>
            <a:endParaRPr lang="es-CO" sz="1400" dirty="0">
              <a:solidFill>
                <a:schemeClr val="bg1"/>
              </a:solidFill>
              <a:latin typeface="Franklin Gothic Demi Cond" panose="020B0706030402020204" pitchFamily="34" charset="0"/>
            </a:endParaRPr>
          </a:p>
        </p:txBody>
      </p:sp>
      <p:sp>
        <p:nvSpPr>
          <p:cNvPr id="2" name="CuadroTexto 1">
            <a:extLst>
              <a:ext uri="{FF2B5EF4-FFF2-40B4-BE49-F238E27FC236}">
                <a16:creationId xmlns:a16="http://schemas.microsoft.com/office/drawing/2014/main" id="{9CA1D70F-6A07-4177-A964-E4AE8D76E4B8}"/>
              </a:ext>
            </a:extLst>
          </p:cNvPr>
          <p:cNvSpPr txBox="1"/>
          <p:nvPr/>
        </p:nvSpPr>
        <p:spPr>
          <a:xfrm>
            <a:off x="4742004" y="2348686"/>
            <a:ext cx="4861845" cy="997196"/>
          </a:xfrm>
          <a:prstGeom prst="rect">
            <a:avLst/>
          </a:prstGeom>
          <a:noFill/>
        </p:spPr>
        <p:txBody>
          <a:bodyPr wrap="square" lIns="0" tIns="0" rIns="0" bIns="0" rtlCol="0">
            <a:spAutoFit/>
          </a:bodyPr>
          <a:lstStyle/>
          <a:p>
            <a:pPr>
              <a:lnSpc>
                <a:spcPct val="120000"/>
              </a:lnSpc>
            </a:pPr>
            <a:r>
              <a:rPr lang="es-CO" dirty="0">
                <a:solidFill>
                  <a:srgbClr val="002060"/>
                </a:solidFill>
              </a:rPr>
              <a:t>Clientes Vinculados  21</a:t>
            </a:r>
          </a:p>
          <a:p>
            <a:pPr>
              <a:lnSpc>
                <a:spcPct val="120000"/>
              </a:lnSpc>
            </a:pPr>
            <a:endParaRPr lang="es-CO" dirty="0">
              <a:solidFill>
                <a:srgbClr val="002060"/>
              </a:solidFill>
            </a:endParaRPr>
          </a:p>
          <a:p>
            <a:pPr>
              <a:lnSpc>
                <a:spcPct val="120000"/>
              </a:lnSpc>
            </a:pPr>
            <a:r>
              <a:rPr lang="es-CO" dirty="0">
                <a:solidFill>
                  <a:srgbClr val="002060"/>
                </a:solidFill>
              </a:rPr>
              <a:t>Clientes Profundizados  49</a:t>
            </a:r>
          </a:p>
        </p:txBody>
      </p:sp>
    </p:spTree>
    <p:extLst>
      <p:ext uri="{BB962C8B-B14F-4D97-AF65-F5344CB8AC3E}">
        <p14:creationId xmlns:p14="http://schemas.microsoft.com/office/powerpoint/2010/main" val="232395630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9"/>
          <p:cNvSpPr txBox="1">
            <a:spLocks/>
          </p:cNvSpPr>
          <p:nvPr/>
        </p:nvSpPr>
        <p:spPr>
          <a:xfrm>
            <a:off x="2384661" y="445728"/>
            <a:ext cx="4374678" cy="216503"/>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600" dirty="0">
                <a:solidFill>
                  <a:schemeClr val="tx1"/>
                </a:solidFill>
              </a:rPr>
              <a:t>Enero 24 de 2018</a:t>
            </a:r>
            <a:endParaRPr lang="es-ES_tradnl" sz="1600" dirty="0">
              <a:solidFill>
                <a:schemeClr val="tx1"/>
              </a:solidFill>
            </a:endParaRPr>
          </a:p>
        </p:txBody>
      </p:sp>
      <p:sp>
        <p:nvSpPr>
          <p:cNvPr id="26" name="Text Placeholder 30"/>
          <p:cNvSpPr txBox="1">
            <a:spLocks/>
          </p:cNvSpPr>
          <p:nvPr/>
        </p:nvSpPr>
        <p:spPr>
          <a:xfrm>
            <a:off x="807650" y="49045"/>
            <a:ext cx="733693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200" dirty="0">
                <a:solidFill>
                  <a:srgbClr val="002060"/>
                </a:solidFill>
              </a:rPr>
              <a:t>Orden del día Junta Directiva</a:t>
            </a:r>
          </a:p>
        </p:txBody>
      </p:sp>
      <p:pic>
        <p:nvPicPr>
          <p:cNvPr id="19" name="91 Imagen" descr="BMC LOGO.bmp"/>
          <p:cNvPicPr>
            <a:picLocks noChangeAspect="1"/>
          </p:cNvPicPr>
          <p:nvPr/>
        </p:nvPicPr>
        <p:blipFill>
          <a:blip r:embed="rId3" cstate="email">
            <a:extLst>
              <a:ext uri="{28A0092B-C50C-407E-A947-70E740481C1C}">
                <a14:useLocalDpi xmlns:a14="http://schemas.microsoft.com/office/drawing/2010/main"/>
              </a:ext>
            </a:extLst>
          </a:blip>
          <a:srcRect r="-211"/>
          <a:stretch>
            <a:fillRect/>
          </a:stretch>
        </p:blipFill>
        <p:spPr bwMode="auto">
          <a:xfrm>
            <a:off x="7494593" y="126935"/>
            <a:ext cx="1512000" cy="465145"/>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p14="http://schemas.microsoft.com/office/powerpoint/2010/main" val="3786827614"/>
              </p:ext>
            </p:extLst>
          </p:nvPr>
        </p:nvGraphicFramePr>
        <p:xfrm>
          <a:off x="285752" y="700331"/>
          <a:ext cx="8572500" cy="44431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648616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171454" y="14298"/>
            <a:ext cx="3510513" cy="517065"/>
          </a:xfrm>
          <a:prstGeom prst="rect">
            <a:avLst/>
          </a:prstGeom>
          <a:noFill/>
        </p:spPr>
        <p:txBody>
          <a:bodyPr wrap="none" lIns="0" tIns="0" rIns="0" bIns="0" rtlCol="0">
            <a:spAutoFit/>
          </a:bodyPr>
          <a:lstStyle/>
          <a:p>
            <a:pPr>
              <a:lnSpc>
                <a:spcPct val="120000"/>
              </a:lnSpc>
            </a:pPr>
            <a:r>
              <a:rPr lang="es-CO" sz="2800" b="1" dirty="0">
                <a:solidFill>
                  <a:srgbClr val="AF9D66"/>
                </a:solidFill>
              </a:rPr>
              <a:t>Resumen MCP  2017</a:t>
            </a:r>
          </a:p>
        </p:txBody>
      </p:sp>
      <p:cxnSp>
        <p:nvCxnSpPr>
          <p:cNvPr id="36" name="35 Conector recto"/>
          <p:cNvCxnSpPr/>
          <p:nvPr/>
        </p:nvCxnSpPr>
        <p:spPr>
          <a:xfrm flipV="1">
            <a:off x="171457" y="729561"/>
            <a:ext cx="8658225" cy="14288"/>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
        <p:nvSpPr>
          <p:cNvPr id="25" name="24 CuadroTexto"/>
          <p:cNvSpPr txBox="1"/>
          <p:nvPr/>
        </p:nvSpPr>
        <p:spPr>
          <a:xfrm>
            <a:off x="200025" y="397660"/>
            <a:ext cx="5276850" cy="332399"/>
          </a:xfrm>
          <a:prstGeom prst="rect">
            <a:avLst/>
          </a:prstGeom>
          <a:noFill/>
        </p:spPr>
        <p:txBody>
          <a:bodyPr wrap="square" lIns="0" tIns="0" rIns="0" bIns="0" rtlCol="0">
            <a:spAutoFit/>
          </a:bodyPr>
          <a:lstStyle/>
          <a:p>
            <a:pPr>
              <a:lnSpc>
                <a:spcPct val="120000"/>
              </a:lnSpc>
            </a:pPr>
            <a:r>
              <a:rPr lang="es-CO" dirty="0">
                <a:solidFill>
                  <a:srgbClr val="002060"/>
                </a:solidFill>
              </a:rPr>
              <a:t>Unidad Estratégica de Negocios Públicos (MCP</a:t>
            </a:r>
            <a:r>
              <a:rPr lang="es-CO" dirty="0">
                <a:solidFill>
                  <a:schemeClr val="tx2"/>
                </a:solidFill>
              </a:rPr>
              <a:t>)</a:t>
            </a:r>
          </a:p>
        </p:txBody>
      </p:sp>
      <p:pic>
        <p:nvPicPr>
          <p:cNvPr id="10" name="Imagen 9">
            <a:extLst>
              <a:ext uri="{FF2B5EF4-FFF2-40B4-BE49-F238E27FC236}">
                <a16:creationId xmlns:a16="http://schemas.microsoft.com/office/drawing/2014/main" id="{F0E35677-F9A5-467A-A8A7-EDE46610FBCC}"/>
              </a:ext>
            </a:extLst>
          </p:cNvPr>
          <p:cNvPicPr>
            <a:picLocks noChangeAspect="1"/>
          </p:cNvPicPr>
          <p:nvPr/>
        </p:nvPicPr>
        <p:blipFill>
          <a:blip r:embed="rId3" cstate="print"/>
          <a:stretch>
            <a:fillRect/>
          </a:stretch>
        </p:blipFill>
        <p:spPr>
          <a:xfrm>
            <a:off x="132740" y="1411551"/>
            <a:ext cx="4146764" cy="2759020"/>
          </a:xfrm>
          <a:prstGeom prst="rect">
            <a:avLst/>
          </a:prstGeom>
        </p:spPr>
      </p:pic>
      <p:pic>
        <p:nvPicPr>
          <p:cNvPr id="11" name="Imagen 10">
            <a:extLst>
              <a:ext uri="{FF2B5EF4-FFF2-40B4-BE49-F238E27FC236}">
                <a16:creationId xmlns:a16="http://schemas.microsoft.com/office/drawing/2014/main" id="{1FF5E634-6468-4261-8663-4218EA751592}"/>
              </a:ext>
            </a:extLst>
          </p:cNvPr>
          <p:cNvPicPr>
            <a:picLocks noChangeAspect="1"/>
          </p:cNvPicPr>
          <p:nvPr/>
        </p:nvPicPr>
        <p:blipFill>
          <a:blip r:embed="rId4" cstate="print"/>
          <a:stretch>
            <a:fillRect/>
          </a:stretch>
        </p:blipFill>
        <p:spPr>
          <a:xfrm>
            <a:off x="4400357" y="1402674"/>
            <a:ext cx="4497964" cy="2759020"/>
          </a:xfrm>
          <a:prstGeom prst="rect">
            <a:avLst/>
          </a:prstGeom>
        </p:spPr>
      </p:pic>
    </p:spTree>
    <p:extLst>
      <p:ext uri="{BB962C8B-B14F-4D97-AF65-F5344CB8AC3E}">
        <p14:creationId xmlns:p14="http://schemas.microsoft.com/office/powerpoint/2010/main" val="225192999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171454" y="14298"/>
            <a:ext cx="7582140" cy="517065"/>
          </a:xfrm>
          <a:prstGeom prst="rect">
            <a:avLst/>
          </a:prstGeom>
          <a:noFill/>
        </p:spPr>
        <p:txBody>
          <a:bodyPr wrap="none" lIns="0" tIns="0" rIns="0" bIns="0" rtlCol="0">
            <a:spAutoFit/>
          </a:bodyPr>
          <a:lstStyle/>
          <a:p>
            <a:pPr>
              <a:lnSpc>
                <a:spcPct val="120000"/>
              </a:lnSpc>
            </a:pPr>
            <a:r>
              <a:rPr lang="es-CO" sz="2800" b="1" dirty="0">
                <a:solidFill>
                  <a:srgbClr val="AF9D66"/>
                </a:solidFill>
              </a:rPr>
              <a:t>Comportamiento MCP 2017 por Segmentos  </a:t>
            </a:r>
          </a:p>
        </p:txBody>
      </p:sp>
      <p:cxnSp>
        <p:nvCxnSpPr>
          <p:cNvPr id="36" name="35 Conector recto"/>
          <p:cNvCxnSpPr/>
          <p:nvPr/>
        </p:nvCxnSpPr>
        <p:spPr>
          <a:xfrm flipV="1">
            <a:off x="136288" y="741283"/>
            <a:ext cx="8658225" cy="14288"/>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
        <p:nvSpPr>
          <p:cNvPr id="68" name="67 CuadroTexto"/>
          <p:cNvSpPr txBox="1"/>
          <p:nvPr/>
        </p:nvSpPr>
        <p:spPr>
          <a:xfrm flipH="1">
            <a:off x="6438914" y="1129066"/>
            <a:ext cx="2333487" cy="221599"/>
          </a:xfrm>
          <a:prstGeom prst="rect">
            <a:avLst/>
          </a:prstGeom>
          <a:noFill/>
        </p:spPr>
        <p:txBody>
          <a:bodyPr wrap="square" lIns="0" tIns="0" rIns="0" bIns="0" rtlCol="0">
            <a:spAutoFit/>
          </a:bodyPr>
          <a:lstStyle/>
          <a:p>
            <a:pPr>
              <a:lnSpc>
                <a:spcPct val="120000"/>
              </a:lnSpc>
            </a:pPr>
            <a:r>
              <a:rPr lang="es-CO" sz="1200" dirty="0"/>
              <a:t>.</a:t>
            </a:r>
          </a:p>
        </p:txBody>
      </p:sp>
      <p:sp>
        <p:nvSpPr>
          <p:cNvPr id="25" name="24 CuadroTexto"/>
          <p:cNvSpPr txBox="1"/>
          <p:nvPr/>
        </p:nvSpPr>
        <p:spPr>
          <a:xfrm>
            <a:off x="200025" y="397660"/>
            <a:ext cx="5276850" cy="332399"/>
          </a:xfrm>
          <a:prstGeom prst="rect">
            <a:avLst/>
          </a:prstGeom>
          <a:noFill/>
        </p:spPr>
        <p:txBody>
          <a:bodyPr wrap="square" lIns="0" tIns="0" rIns="0" bIns="0" rtlCol="0">
            <a:spAutoFit/>
          </a:bodyPr>
          <a:lstStyle/>
          <a:p>
            <a:pPr>
              <a:lnSpc>
                <a:spcPct val="120000"/>
              </a:lnSpc>
            </a:pPr>
            <a:r>
              <a:rPr lang="es-CO" dirty="0">
                <a:solidFill>
                  <a:srgbClr val="002060"/>
                </a:solidFill>
              </a:rPr>
              <a:t>Unidad Estratégica de Negocios Públicos (MCP</a:t>
            </a:r>
            <a:r>
              <a:rPr lang="es-CO" dirty="0">
                <a:solidFill>
                  <a:schemeClr val="tx2"/>
                </a:solidFill>
              </a:rPr>
              <a:t>)</a:t>
            </a:r>
          </a:p>
        </p:txBody>
      </p:sp>
      <p:pic>
        <p:nvPicPr>
          <p:cNvPr id="3" name="Imagen 2">
            <a:extLst>
              <a:ext uri="{FF2B5EF4-FFF2-40B4-BE49-F238E27FC236}">
                <a16:creationId xmlns:a16="http://schemas.microsoft.com/office/drawing/2014/main" id="{6BB5F8BA-B3C9-4A36-AFD4-1D4F14000F27}"/>
              </a:ext>
            </a:extLst>
          </p:cNvPr>
          <p:cNvPicPr>
            <a:picLocks noChangeAspect="1"/>
          </p:cNvPicPr>
          <p:nvPr/>
        </p:nvPicPr>
        <p:blipFill>
          <a:blip r:embed="rId3" cstate="print"/>
          <a:stretch>
            <a:fillRect/>
          </a:stretch>
        </p:blipFill>
        <p:spPr>
          <a:xfrm>
            <a:off x="1163638" y="918634"/>
            <a:ext cx="6444948" cy="3827207"/>
          </a:xfrm>
          <a:prstGeom prst="rect">
            <a:avLst/>
          </a:prstGeom>
        </p:spPr>
      </p:pic>
    </p:spTree>
    <p:extLst>
      <p:ext uri="{BB962C8B-B14F-4D97-AF65-F5344CB8AC3E}">
        <p14:creationId xmlns:p14="http://schemas.microsoft.com/office/powerpoint/2010/main" val="35273679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35 Conector recto"/>
          <p:cNvCxnSpPr/>
          <p:nvPr/>
        </p:nvCxnSpPr>
        <p:spPr>
          <a:xfrm flipV="1">
            <a:off x="238129" y="785812"/>
            <a:ext cx="8658225" cy="14288"/>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cxnSp>
        <p:nvCxnSpPr>
          <p:cNvPr id="57" name="56 Conector recto"/>
          <p:cNvCxnSpPr/>
          <p:nvPr/>
        </p:nvCxnSpPr>
        <p:spPr>
          <a:xfrm rot="5400000">
            <a:off x="2542947" y="2947988"/>
            <a:ext cx="4343400" cy="19050"/>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68" name="67 CuadroTexto"/>
          <p:cNvSpPr txBox="1"/>
          <p:nvPr/>
        </p:nvSpPr>
        <p:spPr>
          <a:xfrm flipH="1">
            <a:off x="6438907" y="1129055"/>
            <a:ext cx="2333487" cy="221599"/>
          </a:xfrm>
          <a:prstGeom prst="rect">
            <a:avLst/>
          </a:prstGeom>
          <a:noFill/>
        </p:spPr>
        <p:txBody>
          <a:bodyPr wrap="square" lIns="0" tIns="0" rIns="0" bIns="0" rtlCol="0">
            <a:spAutoFit/>
          </a:bodyPr>
          <a:lstStyle/>
          <a:p>
            <a:pPr>
              <a:lnSpc>
                <a:spcPct val="120000"/>
              </a:lnSpc>
            </a:pPr>
            <a:endParaRPr lang="es-CO" sz="1200" dirty="0"/>
          </a:p>
        </p:txBody>
      </p:sp>
      <p:sp>
        <p:nvSpPr>
          <p:cNvPr id="25" name="24 CuadroTexto"/>
          <p:cNvSpPr txBox="1"/>
          <p:nvPr/>
        </p:nvSpPr>
        <p:spPr>
          <a:xfrm>
            <a:off x="200025" y="421649"/>
            <a:ext cx="5276850" cy="332399"/>
          </a:xfrm>
          <a:prstGeom prst="rect">
            <a:avLst/>
          </a:prstGeom>
          <a:noFill/>
        </p:spPr>
        <p:txBody>
          <a:bodyPr wrap="square" lIns="0" tIns="0" rIns="0" bIns="0" rtlCol="0">
            <a:spAutoFit/>
          </a:bodyPr>
          <a:lstStyle/>
          <a:p>
            <a:pPr>
              <a:lnSpc>
                <a:spcPct val="120000"/>
              </a:lnSpc>
            </a:pPr>
            <a:r>
              <a:rPr lang="es-CO" dirty="0">
                <a:solidFill>
                  <a:srgbClr val="002060"/>
                </a:solidFill>
              </a:rPr>
              <a:t>Unidad Estratégica de Negocios Privados</a:t>
            </a:r>
            <a:endParaRPr lang="es-CO" dirty="0">
              <a:solidFill>
                <a:schemeClr val="tx2"/>
              </a:solidFill>
            </a:endParaRPr>
          </a:p>
        </p:txBody>
      </p:sp>
      <p:sp>
        <p:nvSpPr>
          <p:cNvPr id="23" name="22 CuadroTexto"/>
          <p:cNvSpPr txBox="1"/>
          <p:nvPr/>
        </p:nvSpPr>
        <p:spPr>
          <a:xfrm>
            <a:off x="457204" y="1280009"/>
            <a:ext cx="4187303" cy="1772793"/>
          </a:xfrm>
          <a:prstGeom prst="rect">
            <a:avLst/>
          </a:prstGeom>
          <a:noFill/>
        </p:spPr>
        <p:txBody>
          <a:bodyPr wrap="square" lIns="0" tIns="0" rIns="0" bIns="0" rtlCol="0">
            <a:spAutoFit/>
          </a:bodyPr>
          <a:lstStyle/>
          <a:p>
            <a:pPr marL="180975" indent="-180975">
              <a:lnSpc>
                <a:spcPct val="120000"/>
              </a:lnSpc>
            </a:pPr>
            <a:endParaRPr lang="es-CO" sz="1600" b="1" dirty="0">
              <a:solidFill>
                <a:srgbClr val="FF0000"/>
              </a:solidFill>
            </a:endParaRPr>
          </a:p>
          <a:p>
            <a:pPr marL="180975" indent="-180975">
              <a:lnSpc>
                <a:spcPct val="120000"/>
              </a:lnSpc>
            </a:pPr>
            <a:endParaRPr lang="es-CO" sz="1600" b="1" dirty="0">
              <a:solidFill>
                <a:srgbClr val="FF0000"/>
              </a:solidFill>
            </a:endParaRPr>
          </a:p>
          <a:p>
            <a:pPr marL="180975" indent="-180975">
              <a:lnSpc>
                <a:spcPct val="120000"/>
              </a:lnSpc>
            </a:pPr>
            <a:endParaRPr lang="es-CO" sz="1600" b="1" dirty="0">
              <a:solidFill>
                <a:srgbClr val="FF0000"/>
              </a:solidFill>
            </a:endParaRPr>
          </a:p>
          <a:p>
            <a:pPr marL="180975" indent="-180975">
              <a:lnSpc>
                <a:spcPct val="120000"/>
              </a:lnSpc>
            </a:pPr>
            <a:endParaRPr lang="es-CO" sz="1600" b="1" dirty="0">
              <a:solidFill>
                <a:srgbClr val="FF0000"/>
              </a:solidFill>
            </a:endParaRPr>
          </a:p>
          <a:p>
            <a:pPr marL="180975" indent="-180975">
              <a:lnSpc>
                <a:spcPct val="120000"/>
              </a:lnSpc>
            </a:pPr>
            <a:endParaRPr lang="es-CO" sz="1600" b="1" dirty="0"/>
          </a:p>
          <a:p>
            <a:pPr marL="180975" indent="-180975">
              <a:lnSpc>
                <a:spcPct val="120000"/>
              </a:lnSpc>
            </a:pPr>
            <a:r>
              <a:rPr lang="es-CO" sz="1600" b="1" dirty="0">
                <a:solidFill>
                  <a:srgbClr val="002060"/>
                </a:solidFill>
              </a:rPr>
              <a:t>Principales Sectores 2017:</a:t>
            </a:r>
          </a:p>
        </p:txBody>
      </p:sp>
      <p:sp>
        <p:nvSpPr>
          <p:cNvPr id="15" name="14 Rectángulo"/>
          <p:cNvSpPr/>
          <p:nvPr/>
        </p:nvSpPr>
        <p:spPr>
          <a:xfrm>
            <a:off x="457204" y="981322"/>
            <a:ext cx="3519375" cy="646331"/>
          </a:xfrm>
          <a:prstGeom prst="rect">
            <a:avLst/>
          </a:prstGeom>
        </p:spPr>
        <p:txBody>
          <a:bodyPr wrap="square">
            <a:spAutoFit/>
          </a:bodyPr>
          <a:lstStyle/>
          <a:p>
            <a:pPr algn="ctr"/>
            <a:r>
              <a:rPr lang="es-CO" b="1" dirty="0">
                <a:solidFill>
                  <a:srgbClr val="002060"/>
                </a:solidFill>
              </a:rPr>
              <a:t>Registro de Facturas</a:t>
            </a:r>
          </a:p>
          <a:p>
            <a:pPr algn="ctr"/>
            <a:r>
              <a:rPr lang="es-CO" b="1" dirty="0">
                <a:solidFill>
                  <a:srgbClr val="002060"/>
                </a:solidFill>
              </a:rPr>
              <a:t>Volumen</a:t>
            </a:r>
          </a:p>
        </p:txBody>
      </p:sp>
      <p:sp>
        <p:nvSpPr>
          <p:cNvPr id="21" name="20 Rectángulo"/>
          <p:cNvSpPr/>
          <p:nvPr/>
        </p:nvSpPr>
        <p:spPr>
          <a:xfrm>
            <a:off x="4886326" y="860859"/>
            <a:ext cx="4152900" cy="1384995"/>
          </a:xfrm>
          <a:prstGeom prst="rect">
            <a:avLst/>
          </a:prstGeom>
        </p:spPr>
        <p:txBody>
          <a:bodyPr wrap="square">
            <a:spAutoFit/>
          </a:bodyPr>
          <a:lstStyle/>
          <a:p>
            <a:pPr marL="180975" indent="-180975">
              <a:lnSpc>
                <a:spcPct val="120000"/>
              </a:lnSpc>
            </a:pPr>
            <a:r>
              <a:rPr lang="es-CO" sz="1600" b="1" dirty="0">
                <a:solidFill>
                  <a:srgbClr val="002060"/>
                </a:solidFill>
              </a:rPr>
              <a:t>Repos sobre CDM- Volumen</a:t>
            </a:r>
          </a:p>
          <a:p>
            <a:pPr marL="180975" indent="-180975">
              <a:lnSpc>
                <a:spcPct val="120000"/>
              </a:lnSpc>
            </a:pPr>
            <a:r>
              <a:rPr lang="es-CO" b="1" dirty="0"/>
              <a:t> </a:t>
            </a:r>
          </a:p>
          <a:p>
            <a:pPr marL="180975" indent="-180975">
              <a:lnSpc>
                <a:spcPct val="120000"/>
              </a:lnSpc>
            </a:pPr>
            <a:endParaRPr lang="es-CO" b="1" dirty="0">
              <a:solidFill>
                <a:srgbClr val="FF0000"/>
              </a:solidFill>
            </a:endParaRPr>
          </a:p>
          <a:p>
            <a:pPr marL="180975" indent="-180975">
              <a:lnSpc>
                <a:spcPct val="120000"/>
              </a:lnSpc>
            </a:pPr>
            <a:endParaRPr lang="es-CO" b="1" dirty="0"/>
          </a:p>
        </p:txBody>
      </p:sp>
      <p:sp>
        <p:nvSpPr>
          <p:cNvPr id="20" name="19 CuadroTexto"/>
          <p:cNvSpPr txBox="1"/>
          <p:nvPr/>
        </p:nvSpPr>
        <p:spPr>
          <a:xfrm>
            <a:off x="425459" y="2383232"/>
            <a:ext cx="2009775" cy="147733"/>
          </a:xfrm>
          <a:prstGeom prst="rect">
            <a:avLst/>
          </a:prstGeom>
          <a:noFill/>
        </p:spPr>
        <p:txBody>
          <a:bodyPr wrap="square" lIns="0" tIns="0" rIns="0" bIns="0" rtlCol="0">
            <a:spAutoFit/>
          </a:bodyPr>
          <a:lstStyle/>
          <a:p>
            <a:pPr>
              <a:lnSpc>
                <a:spcPct val="120000"/>
              </a:lnSpc>
            </a:pPr>
            <a:r>
              <a:rPr lang="es-CO" sz="800" dirty="0"/>
              <a:t>Cifra en billones de pesos </a:t>
            </a:r>
          </a:p>
        </p:txBody>
      </p:sp>
      <p:sp>
        <p:nvSpPr>
          <p:cNvPr id="24" name="23 CuadroTexto"/>
          <p:cNvSpPr txBox="1"/>
          <p:nvPr/>
        </p:nvSpPr>
        <p:spPr>
          <a:xfrm>
            <a:off x="4933957" y="1893661"/>
            <a:ext cx="2009775" cy="147733"/>
          </a:xfrm>
          <a:prstGeom prst="rect">
            <a:avLst/>
          </a:prstGeom>
          <a:noFill/>
        </p:spPr>
        <p:txBody>
          <a:bodyPr wrap="square" lIns="0" tIns="0" rIns="0" bIns="0" rtlCol="0">
            <a:spAutoFit/>
          </a:bodyPr>
          <a:lstStyle/>
          <a:p>
            <a:pPr>
              <a:lnSpc>
                <a:spcPct val="120000"/>
              </a:lnSpc>
            </a:pPr>
            <a:r>
              <a:rPr lang="es-CO" sz="800" dirty="0"/>
              <a:t>Cifra en miles millones de pesos </a:t>
            </a:r>
          </a:p>
        </p:txBody>
      </p:sp>
      <p:graphicFrame>
        <p:nvGraphicFramePr>
          <p:cNvPr id="28" name="27 Tabla"/>
          <p:cNvGraphicFramePr>
            <a:graphicFrameLocks noGrp="1"/>
          </p:cNvGraphicFramePr>
          <p:nvPr/>
        </p:nvGraphicFramePr>
        <p:xfrm>
          <a:off x="436090" y="1834921"/>
          <a:ext cx="3733800" cy="505778"/>
        </p:xfrm>
        <a:graphic>
          <a:graphicData uri="http://schemas.openxmlformats.org/drawingml/2006/table">
            <a:tbl>
              <a:tblPr/>
              <a:tblGrid>
                <a:gridCol w="1397798">
                  <a:extLst>
                    <a:ext uri="{9D8B030D-6E8A-4147-A177-3AD203B41FA5}">
                      <a16:colId xmlns:a16="http://schemas.microsoft.com/office/drawing/2014/main" val="20000"/>
                    </a:ext>
                  </a:extLst>
                </a:gridCol>
                <a:gridCol w="66562">
                  <a:extLst>
                    <a:ext uri="{9D8B030D-6E8A-4147-A177-3AD203B41FA5}">
                      <a16:colId xmlns:a16="http://schemas.microsoft.com/office/drawing/2014/main" val="20001"/>
                    </a:ext>
                  </a:extLst>
                </a:gridCol>
                <a:gridCol w="1343914">
                  <a:extLst>
                    <a:ext uri="{9D8B030D-6E8A-4147-A177-3AD203B41FA5}">
                      <a16:colId xmlns:a16="http://schemas.microsoft.com/office/drawing/2014/main" val="20002"/>
                    </a:ext>
                  </a:extLst>
                </a:gridCol>
                <a:gridCol w="50714">
                  <a:extLst>
                    <a:ext uri="{9D8B030D-6E8A-4147-A177-3AD203B41FA5}">
                      <a16:colId xmlns:a16="http://schemas.microsoft.com/office/drawing/2014/main" val="20003"/>
                    </a:ext>
                  </a:extLst>
                </a:gridCol>
                <a:gridCol w="874812">
                  <a:extLst>
                    <a:ext uri="{9D8B030D-6E8A-4147-A177-3AD203B41FA5}">
                      <a16:colId xmlns:a16="http://schemas.microsoft.com/office/drawing/2014/main" val="20004"/>
                    </a:ext>
                  </a:extLst>
                </a:gridCol>
              </a:tblGrid>
              <a:tr h="281464">
                <a:tc>
                  <a:txBody>
                    <a:bodyPr/>
                    <a:lstStyle/>
                    <a:p>
                      <a:pPr algn="ctr" rtl="0" fontAlgn="ctr"/>
                      <a:r>
                        <a:rPr lang="es-CO" sz="1200" b="1" i="0" u="none" strike="noStrike" dirty="0">
                          <a:solidFill>
                            <a:srgbClr val="FFFFFF"/>
                          </a:solidFill>
                          <a:latin typeface="Calibri"/>
                        </a:rPr>
                        <a:t>Presupuesto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1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200" b="1" i="0" u="none" strike="noStrike" dirty="0">
                          <a:solidFill>
                            <a:srgbClr val="FFFFFF"/>
                          </a:solidFill>
                          <a:latin typeface="Calibri"/>
                        </a:rPr>
                        <a:t>Resultado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1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200" b="1" i="0" u="none" strike="noStrike" dirty="0">
                          <a:solidFill>
                            <a:srgbClr val="FFFFFF"/>
                          </a:solidFill>
                          <a:latin typeface="Calibri"/>
                        </a:rPr>
                        <a:t>Ejecutado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extLst>
                  <a:ext uri="{0D108BD9-81ED-4DB2-BD59-A6C34878D82A}">
                    <a16:rowId xmlns:a16="http://schemas.microsoft.com/office/drawing/2014/main" val="10000"/>
                  </a:ext>
                </a:extLst>
              </a:tr>
              <a:tr h="224314">
                <a:tc>
                  <a:txBody>
                    <a:bodyPr/>
                    <a:lstStyle/>
                    <a:p>
                      <a:pPr marL="0" marR="0" indent="0" algn="ctr" defTabSz="913990" rtl="0" eaLnBrk="1" fontAlgn="t" latinLnBrk="0" hangingPunct="1">
                        <a:lnSpc>
                          <a:spcPct val="100000"/>
                        </a:lnSpc>
                        <a:spcBef>
                          <a:spcPts val="0"/>
                        </a:spcBef>
                        <a:spcAft>
                          <a:spcPts val="0"/>
                        </a:spcAft>
                        <a:buClrTx/>
                        <a:buSzTx/>
                        <a:buFontTx/>
                        <a:buNone/>
                        <a:tabLst/>
                        <a:defRPr/>
                      </a:pPr>
                      <a:r>
                        <a:rPr lang="es-CO" sz="1100" b="0" i="0" u="none" strike="noStrike" dirty="0">
                          <a:solidFill>
                            <a:srgbClr val="000000"/>
                          </a:solidFill>
                          <a:latin typeface="+mn-lt"/>
                        </a:rPr>
                        <a:t> $23,858</a:t>
                      </a:r>
                      <a:endParaRPr lang="es-CO" sz="1100" b="0" i="0" u="none" strike="noStrike" dirty="0">
                        <a:solidFill>
                          <a:srgbClr val="000000"/>
                        </a:solidFill>
                        <a:latin typeface="Franklin Gothic Book"/>
                      </a:endParaRP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400" b="0" i="0" u="none" strike="noStrike" dirty="0">
                        <a:solidFill>
                          <a:srgbClr val="000000"/>
                        </a:solidFill>
                        <a:latin typeface="Franklin Gothic Book"/>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100" b="0" i="0" u="none" strike="noStrike" dirty="0">
                          <a:solidFill>
                            <a:srgbClr val="000000"/>
                          </a:solidFill>
                          <a:latin typeface="Franklin Gothic Book"/>
                        </a:rPr>
                        <a:t>$ </a:t>
                      </a:r>
                      <a:r>
                        <a:rPr lang="es-CO" sz="1100" b="0" i="0" u="none" strike="noStrike" dirty="0">
                          <a:solidFill>
                            <a:schemeClr val="tx1"/>
                          </a:solidFill>
                          <a:latin typeface="+mn-lt"/>
                        </a:rPr>
                        <a:t>19,654</a:t>
                      </a:r>
                      <a:endParaRPr lang="es-CO" sz="1100" b="0" i="0" u="none" strike="noStrike" dirty="0">
                        <a:solidFill>
                          <a:srgbClr val="000000"/>
                        </a:solidFill>
                        <a:latin typeface="Franklin Gothic Book"/>
                      </a:endParaRP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400" b="0" i="0" u="none" strike="noStrike" dirty="0">
                        <a:solidFill>
                          <a:srgbClr val="000000"/>
                        </a:solidFill>
                        <a:latin typeface="Franklin Gothic Book"/>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100" b="0" i="0" u="none" strike="noStrike" dirty="0">
                          <a:solidFill>
                            <a:srgbClr val="000000"/>
                          </a:solidFill>
                          <a:latin typeface="Franklin Gothic Book"/>
                        </a:rPr>
                        <a:t>82%</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9" name="28 Tabla"/>
          <p:cNvGraphicFramePr>
            <a:graphicFrameLocks noGrp="1"/>
          </p:cNvGraphicFramePr>
          <p:nvPr/>
        </p:nvGraphicFramePr>
        <p:xfrm>
          <a:off x="4933950" y="1313904"/>
          <a:ext cx="3733800" cy="524144"/>
        </p:xfrm>
        <a:graphic>
          <a:graphicData uri="http://schemas.openxmlformats.org/drawingml/2006/table">
            <a:tbl>
              <a:tblPr/>
              <a:tblGrid>
                <a:gridCol w="1397798">
                  <a:extLst>
                    <a:ext uri="{9D8B030D-6E8A-4147-A177-3AD203B41FA5}">
                      <a16:colId xmlns:a16="http://schemas.microsoft.com/office/drawing/2014/main" val="20000"/>
                    </a:ext>
                  </a:extLst>
                </a:gridCol>
                <a:gridCol w="66562">
                  <a:extLst>
                    <a:ext uri="{9D8B030D-6E8A-4147-A177-3AD203B41FA5}">
                      <a16:colId xmlns:a16="http://schemas.microsoft.com/office/drawing/2014/main" val="20001"/>
                    </a:ext>
                  </a:extLst>
                </a:gridCol>
                <a:gridCol w="1343914">
                  <a:extLst>
                    <a:ext uri="{9D8B030D-6E8A-4147-A177-3AD203B41FA5}">
                      <a16:colId xmlns:a16="http://schemas.microsoft.com/office/drawing/2014/main" val="20002"/>
                    </a:ext>
                  </a:extLst>
                </a:gridCol>
                <a:gridCol w="50714">
                  <a:extLst>
                    <a:ext uri="{9D8B030D-6E8A-4147-A177-3AD203B41FA5}">
                      <a16:colId xmlns:a16="http://schemas.microsoft.com/office/drawing/2014/main" val="20003"/>
                    </a:ext>
                  </a:extLst>
                </a:gridCol>
                <a:gridCol w="874812">
                  <a:extLst>
                    <a:ext uri="{9D8B030D-6E8A-4147-A177-3AD203B41FA5}">
                      <a16:colId xmlns:a16="http://schemas.microsoft.com/office/drawing/2014/main" val="20004"/>
                    </a:ext>
                  </a:extLst>
                </a:gridCol>
              </a:tblGrid>
              <a:tr h="281464">
                <a:tc>
                  <a:txBody>
                    <a:bodyPr/>
                    <a:lstStyle/>
                    <a:p>
                      <a:pPr algn="ctr" rtl="0" fontAlgn="ctr"/>
                      <a:r>
                        <a:rPr lang="es-CO" sz="1200" b="1" i="0" u="none" strike="noStrike" dirty="0">
                          <a:solidFill>
                            <a:srgbClr val="FFFFFF"/>
                          </a:solidFill>
                          <a:latin typeface="Calibri"/>
                        </a:rPr>
                        <a:t>Presupuesto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1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200" b="1" i="0" u="none" strike="noStrike" dirty="0">
                          <a:solidFill>
                            <a:srgbClr val="FFFFFF"/>
                          </a:solidFill>
                          <a:latin typeface="Calibri"/>
                        </a:rPr>
                        <a:t>Resultado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18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l" rtl="0" fontAlgn="ctr"/>
                      <a:r>
                        <a:rPr lang="es-CO" sz="1200" b="1" i="0" u="none" strike="noStrike" dirty="0">
                          <a:solidFill>
                            <a:srgbClr val="FFFFFF"/>
                          </a:solidFill>
                          <a:latin typeface="Calibri"/>
                        </a:rPr>
                        <a:t>Ejecutado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extLst>
                  <a:ext uri="{0D108BD9-81ED-4DB2-BD59-A6C34878D82A}">
                    <a16:rowId xmlns:a16="http://schemas.microsoft.com/office/drawing/2014/main" val="10000"/>
                  </a:ext>
                </a:extLst>
              </a:tr>
              <a:tr h="242680">
                <a:tc>
                  <a:txBody>
                    <a:bodyPr/>
                    <a:lstStyle/>
                    <a:p>
                      <a:pPr algn="ctr" rtl="0" fontAlgn="t"/>
                      <a:r>
                        <a:rPr lang="es-CO" sz="1100" b="0" i="0" u="none" strike="noStrike" kern="1200" dirty="0">
                          <a:solidFill>
                            <a:srgbClr val="000000"/>
                          </a:solidFill>
                          <a:latin typeface="Franklin Gothic Book"/>
                          <a:ea typeface="+mn-ea"/>
                          <a:cs typeface="+mn-cs"/>
                        </a:rPr>
                        <a:t>$ </a:t>
                      </a:r>
                      <a:r>
                        <a:rPr lang="es-CO" sz="1100" dirty="0"/>
                        <a:t>57,665</a:t>
                      </a:r>
                      <a:endParaRPr lang="es-CO" sz="1100" b="0" i="0" u="none" strike="noStrike" kern="1200" dirty="0">
                        <a:solidFill>
                          <a:srgbClr val="000000"/>
                        </a:solidFill>
                        <a:latin typeface="Franklin Gothic Book"/>
                        <a:ea typeface="+mn-ea"/>
                        <a:cs typeface="+mn-cs"/>
                      </a:endParaRP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100" b="0" i="0" u="none" strike="noStrike" kern="1200" dirty="0">
                        <a:solidFill>
                          <a:srgbClr val="000000"/>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100" b="0" i="0" u="none" strike="noStrike" kern="1200" dirty="0">
                          <a:solidFill>
                            <a:srgbClr val="000000"/>
                          </a:solidFill>
                          <a:latin typeface="Franklin Gothic Book"/>
                          <a:ea typeface="+mn-ea"/>
                          <a:cs typeface="+mn-cs"/>
                        </a:rPr>
                        <a:t>$ </a:t>
                      </a:r>
                      <a:r>
                        <a:rPr lang="es-CO" sz="1100" dirty="0"/>
                        <a:t>52,505</a:t>
                      </a:r>
                      <a:endParaRPr lang="es-CO" sz="1100" b="0" i="0" u="none" strike="noStrike" kern="1200" dirty="0">
                        <a:solidFill>
                          <a:srgbClr val="000000"/>
                        </a:solidFill>
                        <a:latin typeface="Franklin Gothic Book"/>
                        <a:ea typeface="+mn-ea"/>
                        <a:cs typeface="+mn-cs"/>
                      </a:endParaRP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ctr"/>
                      <a:endParaRPr lang="es-CO" sz="1100" b="0" i="0" u="none" strike="noStrike" kern="1200" dirty="0">
                        <a:solidFill>
                          <a:srgbClr val="000000"/>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rtl="0" fontAlgn="t"/>
                      <a:r>
                        <a:rPr lang="es-CO" sz="1100" b="0" i="0" u="none" strike="noStrike" kern="1200" dirty="0">
                          <a:solidFill>
                            <a:srgbClr val="000000"/>
                          </a:solidFill>
                          <a:latin typeface="Franklin Gothic Book"/>
                          <a:ea typeface="+mn-ea"/>
                          <a:cs typeface="+mn-cs"/>
                        </a:rPr>
                        <a:t>91%</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2" name="21 Tabla"/>
          <p:cNvGraphicFramePr>
            <a:graphicFrameLocks noGrp="1"/>
          </p:cNvGraphicFramePr>
          <p:nvPr/>
        </p:nvGraphicFramePr>
        <p:xfrm>
          <a:off x="403696" y="3052800"/>
          <a:ext cx="3849328" cy="1668056"/>
        </p:xfrm>
        <a:graphic>
          <a:graphicData uri="http://schemas.openxmlformats.org/drawingml/2006/table">
            <a:tbl>
              <a:tblPr/>
              <a:tblGrid>
                <a:gridCol w="1856432">
                  <a:extLst>
                    <a:ext uri="{9D8B030D-6E8A-4147-A177-3AD203B41FA5}">
                      <a16:colId xmlns:a16="http://schemas.microsoft.com/office/drawing/2014/main" val="20000"/>
                    </a:ext>
                  </a:extLst>
                </a:gridCol>
                <a:gridCol w="123371">
                  <a:extLst>
                    <a:ext uri="{9D8B030D-6E8A-4147-A177-3AD203B41FA5}">
                      <a16:colId xmlns:a16="http://schemas.microsoft.com/office/drawing/2014/main" val="20001"/>
                    </a:ext>
                  </a:extLst>
                </a:gridCol>
                <a:gridCol w="1869525">
                  <a:extLst>
                    <a:ext uri="{9D8B030D-6E8A-4147-A177-3AD203B41FA5}">
                      <a16:colId xmlns:a16="http://schemas.microsoft.com/office/drawing/2014/main" val="20002"/>
                    </a:ext>
                  </a:extLst>
                </a:gridCol>
              </a:tblGrid>
              <a:tr h="381746">
                <a:tc>
                  <a:txBody>
                    <a:bodyPr/>
                    <a:lstStyle/>
                    <a:p>
                      <a:pPr algn="ctr" rtl="0" fontAlgn="ctr"/>
                      <a:r>
                        <a:rPr lang="es-CO" sz="1200" b="1" i="0" u="none" strike="noStrike" dirty="0">
                          <a:solidFill>
                            <a:srgbClr val="FFFFFF"/>
                          </a:solidFill>
                          <a:latin typeface="Calibri"/>
                        </a:rPr>
                        <a:t>Sectores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l" rtl="0" fontAlgn="ctr"/>
                      <a:r>
                        <a:rPr lang="es-CO" sz="1200" b="1" i="0" u="none" strike="noStrike">
                          <a:solidFill>
                            <a:srgbClr val="FFFFFF"/>
                          </a:solidFill>
                          <a:latin typeface="Calibri"/>
                        </a:rPr>
                        <a:t> </a:t>
                      </a:r>
                    </a:p>
                  </a:txBody>
                  <a:tcPr marL="9525" marR="9525" marT="7144" marB="0" anchor="ctr">
                    <a:lnL>
                      <a:noFill/>
                    </a:lnL>
                    <a:lnR>
                      <a:noFill/>
                    </a:lnR>
                    <a:lnT>
                      <a:noFill/>
                    </a:lnT>
                    <a:lnB>
                      <a:noFill/>
                    </a:lnB>
                    <a:solidFill>
                      <a:srgbClr val="FFFFFF"/>
                    </a:solidFill>
                  </a:tcPr>
                </a:tc>
                <a:tc>
                  <a:txBody>
                    <a:bodyPr/>
                    <a:lstStyle/>
                    <a:p>
                      <a:pPr algn="ctr" rtl="0" fontAlgn="ctr"/>
                      <a:r>
                        <a:rPr lang="es-CO" sz="1200" b="1" i="0" u="none" strike="noStrike" dirty="0">
                          <a:solidFill>
                            <a:srgbClr val="FFFFFF"/>
                          </a:solidFill>
                          <a:latin typeface="Calibri"/>
                        </a:rPr>
                        <a:t>Volumen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extLst>
                  <a:ext uri="{0D108BD9-81ED-4DB2-BD59-A6C34878D82A}">
                    <a16:rowId xmlns:a16="http://schemas.microsoft.com/office/drawing/2014/main" val="10000"/>
                  </a:ext>
                </a:extLst>
              </a:tr>
              <a:tr h="214385">
                <a:tc>
                  <a:txBody>
                    <a:bodyPr/>
                    <a:lstStyle/>
                    <a:p>
                      <a:pPr algn="l" fontAlgn="b"/>
                      <a:r>
                        <a:rPr lang="es-CO" sz="1000" b="0" i="0" u="none" strike="noStrike" dirty="0">
                          <a:solidFill>
                            <a:srgbClr val="002060"/>
                          </a:solidFill>
                          <a:latin typeface="+mn-lt"/>
                        </a:rPr>
                        <a:t>GANADERO</a:t>
                      </a:r>
                    </a:p>
                  </a:txBody>
                  <a:tcPr marL="9525" marR="9525" marT="9525" marB="0" anchor="b">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000" b="0" i="0" u="none" strike="noStrike">
                        <a:solidFill>
                          <a:srgbClr val="002060"/>
                        </a:solidFill>
                        <a:latin typeface="+mn-lt"/>
                      </a:endParaRPr>
                    </a:p>
                  </a:txBody>
                  <a:tcPr marL="9525" marR="9525" marT="7144" marB="0">
                    <a:lnL>
                      <a:noFill/>
                    </a:lnL>
                    <a:lnR>
                      <a:noFill/>
                    </a:lnR>
                    <a:lnT>
                      <a:noFill/>
                    </a:lnT>
                    <a:lnB>
                      <a:noFill/>
                    </a:lnB>
                  </a:tcPr>
                </a:tc>
                <a:tc>
                  <a:txBody>
                    <a:bodyPr/>
                    <a:lstStyle/>
                    <a:p>
                      <a:pPr marL="0" algn="ctr" defTabSz="913990" rtl="0" eaLnBrk="1" fontAlgn="t" latinLnBrk="0" hangingPunct="1"/>
                      <a:r>
                        <a:rPr lang="es-CO" sz="1000" b="0" i="0" u="none" strike="noStrike" kern="1200" dirty="0">
                          <a:solidFill>
                            <a:srgbClr val="002060"/>
                          </a:solidFill>
                          <a:latin typeface="+mn-lt"/>
                          <a:ea typeface="+mn-ea"/>
                          <a:cs typeface="+mn-cs"/>
                        </a:rPr>
                        <a:t>$5.737</a:t>
                      </a:r>
                    </a:p>
                  </a:txBody>
                  <a:tcPr marL="9525" marR="9525" marT="9525" marB="0" anchor="b">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1"/>
                  </a:ext>
                </a:extLst>
              </a:tr>
              <a:tr h="214385">
                <a:tc>
                  <a:txBody>
                    <a:bodyPr/>
                    <a:lstStyle/>
                    <a:p>
                      <a:pPr algn="l" fontAlgn="b"/>
                      <a:r>
                        <a:rPr lang="es-CO" sz="1000" b="0" i="0" u="none" strike="noStrike" dirty="0">
                          <a:solidFill>
                            <a:srgbClr val="002060"/>
                          </a:solidFill>
                          <a:latin typeface="+mn-lt"/>
                        </a:rPr>
                        <a:t>ARROZ</a:t>
                      </a:r>
                    </a:p>
                  </a:txBody>
                  <a:tcPr marL="9525" marR="9525" marT="9525" marB="0" anchor="b">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marL="0" marR="0" indent="0" algn="l" defTabSz="913990" rtl="0" eaLnBrk="1" fontAlgn="t" latinLnBrk="0" hangingPunct="1">
                        <a:lnSpc>
                          <a:spcPct val="100000"/>
                        </a:lnSpc>
                        <a:spcBef>
                          <a:spcPts val="0"/>
                        </a:spcBef>
                        <a:spcAft>
                          <a:spcPts val="0"/>
                        </a:spcAft>
                        <a:buClrTx/>
                        <a:buSzTx/>
                        <a:buFontTx/>
                        <a:buNone/>
                        <a:tabLst/>
                        <a:defRPr/>
                      </a:pPr>
                      <a:endParaRPr lang="es-CO" sz="1000" b="0" i="0" u="none" strike="noStrike" kern="1200" dirty="0">
                        <a:solidFill>
                          <a:srgbClr val="002060"/>
                        </a:solidFill>
                        <a:latin typeface="+mn-lt"/>
                        <a:ea typeface="+mn-ea"/>
                        <a:cs typeface="+mn-cs"/>
                      </a:endParaRPr>
                    </a:p>
                  </a:txBody>
                  <a:tcPr marL="9525" marR="9525" marT="7144" marB="0">
                    <a:lnL>
                      <a:noFill/>
                    </a:lnL>
                    <a:lnR>
                      <a:noFill/>
                    </a:lnR>
                    <a:lnT>
                      <a:noFill/>
                    </a:lnT>
                    <a:lnB>
                      <a:noFill/>
                    </a:lnB>
                  </a:tcPr>
                </a:tc>
                <a:tc>
                  <a:txBody>
                    <a:bodyPr/>
                    <a:lstStyle/>
                    <a:p>
                      <a:pPr marL="0" algn="ctr" defTabSz="913990" rtl="0" eaLnBrk="1" fontAlgn="t" latinLnBrk="0" hangingPunct="1"/>
                      <a:r>
                        <a:rPr lang="es-CO" sz="1000" b="0" i="0" u="none" strike="noStrike" kern="1200" dirty="0">
                          <a:solidFill>
                            <a:srgbClr val="002060"/>
                          </a:solidFill>
                          <a:latin typeface="+mn-lt"/>
                          <a:ea typeface="+mn-ea"/>
                          <a:cs typeface="+mn-cs"/>
                        </a:rPr>
                        <a:t>$2.473</a:t>
                      </a:r>
                    </a:p>
                  </a:txBody>
                  <a:tcPr marL="9525" marR="9525" marT="9525" marB="0" anchor="b">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3"/>
                  </a:ext>
                </a:extLst>
              </a:tr>
              <a:tr h="214385">
                <a:tc>
                  <a:txBody>
                    <a:bodyPr/>
                    <a:lstStyle/>
                    <a:p>
                      <a:pPr algn="l" fontAlgn="b"/>
                      <a:r>
                        <a:rPr lang="es-CO" sz="1000" b="0" i="0" u="none" strike="noStrike" dirty="0">
                          <a:solidFill>
                            <a:srgbClr val="002060"/>
                          </a:solidFill>
                          <a:latin typeface="+mn-lt"/>
                        </a:rPr>
                        <a:t>ACEITES Y GRASAS</a:t>
                      </a:r>
                    </a:p>
                  </a:txBody>
                  <a:tcPr marL="9525" marR="9525" marT="9525" marB="0" anchor="b">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000" b="0" i="0" u="none" strike="noStrike" dirty="0">
                        <a:solidFill>
                          <a:srgbClr val="002060"/>
                        </a:solidFill>
                        <a:latin typeface="+mn-lt"/>
                      </a:endParaRPr>
                    </a:p>
                  </a:txBody>
                  <a:tcPr marL="9525" marR="9525" marT="7144" marB="0">
                    <a:lnL>
                      <a:noFill/>
                    </a:lnL>
                    <a:lnR>
                      <a:noFill/>
                    </a:lnR>
                    <a:lnT>
                      <a:noFill/>
                    </a:lnT>
                    <a:lnB>
                      <a:noFill/>
                    </a:lnB>
                  </a:tcPr>
                </a:tc>
                <a:tc>
                  <a:txBody>
                    <a:bodyPr/>
                    <a:lstStyle/>
                    <a:p>
                      <a:pPr marL="0" algn="ctr" defTabSz="913990" rtl="0" eaLnBrk="1" fontAlgn="t" latinLnBrk="0" hangingPunct="1"/>
                      <a:r>
                        <a:rPr lang="es-CO" sz="1000" b="0" i="0" u="none" strike="noStrike" kern="1200" dirty="0">
                          <a:solidFill>
                            <a:srgbClr val="002060"/>
                          </a:solidFill>
                          <a:latin typeface="+mn-lt"/>
                          <a:ea typeface="+mn-ea"/>
                          <a:cs typeface="+mn-cs"/>
                        </a:rPr>
                        <a:t>$2.166</a:t>
                      </a:r>
                    </a:p>
                  </a:txBody>
                  <a:tcPr marL="9525" marR="9525" marT="9525" marB="0" anchor="b">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7"/>
                  </a:ext>
                </a:extLst>
              </a:tr>
              <a:tr h="214385">
                <a:tc>
                  <a:txBody>
                    <a:bodyPr/>
                    <a:lstStyle/>
                    <a:p>
                      <a:pPr algn="l" fontAlgn="b"/>
                      <a:r>
                        <a:rPr lang="es-CO" sz="1000" b="0" i="0" u="none" strike="noStrike" dirty="0">
                          <a:solidFill>
                            <a:srgbClr val="002060"/>
                          </a:solidFill>
                          <a:latin typeface="+mn-lt"/>
                        </a:rPr>
                        <a:t>BALANCEADOS</a:t>
                      </a:r>
                    </a:p>
                  </a:txBody>
                  <a:tcPr marL="9525" marR="9525" marT="9525" marB="0" anchor="b">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000" b="0" i="0" u="none" strike="noStrike">
                        <a:solidFill>
                          <a:srgbClr val="002060"/>
                        </a:solidFill>
                        <a:latin typeface="+mn-lt"/>
                      </a:endParaRPr>
                    </a:p>
                  </a:txBody>
                  <a:tcPr marL="9525" marR="9525" marT="7144" marB="0">
                    <a:lnL>
                      <a:noFill/>
                    </a:lnL>
                    <a:lnR>
                      <a:noFill/>
                    </a:lnR>
                    <a:lnT>
                      <a:noFill/>
                    </a:lnT>
                    <a:lnB>
                      <a:noFill/>
                    </a:lnB>
                  </a:tcPr>
                </a:tc>
                <a:tc>
                  <a:txBody>
                    <a:bodyPr/>
                    <a:lstStyle/>
                    <a:p>
                      <a:pPr marL="0" algn="ctr" defTabSz="913990" rtl="0" eaLnBrk="1" fontAlgn="t" latinLnBrk="0" hangingPunct="1"/>
                      <a:r>
                        <a:rPr lang="es-CO" sz="1000" b="0" i="0" u="none" strike="noStrike" kern="1200" dirty="0">
                          <a:solidFill>
                            <a:srgbClr val="002060"/>
                          </a:solidFill>
                          <a:latin typeface="+mn-lt"/>
                          <a:ea typeface="+mn-ea"/>
                          <a:cs typeface="+mn-cs"/>
                        </a:rPr>
                        <a:t>$1.627</a:t>
                      </a:r>
                    </a:p>
                  </a:txBody>
                  <a:tcPr marL="9525" marR="9525" marT="9525" marB="0" anchor="b">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4"/>
                  </a:ext>
                </a:extLst>
              </a:tr>
              <a:tr h="214385">
                <a:tc>
                  <a:txBody>
                    <a:bodyPr/>
                    <a:lstStyle/>
                    <a:p>
                      <a:pPr algn="l" fontAlgn="b"/>
                      <a:r>
                        <a:rPr lang="es-CO" sz="1000" b="0" i="0" u="none" strike="noStrike">
                          <a:solidFill>
                            <a:srgbClr val="002060"/>
                          </a:solidFill>
                          <a:latin typeface="+mn-lt"/>
                        </a:rPr>
                        <a:t>AVÍCOLA</a:t>
                      </a:r>
                    </a:p>
                  </a:txBody>
                  <a:tcPr marL="9525" marR="9525" marT="9525" marB="0" anchor="b">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000" b="0" i="0" u="none" strike="noStrike" dirty="0">
                        <a:solidFill>
                          <a:srgbClr val="002060"/>
                        </a:solidFill>
                        <a:latin typeface="+mn-lt"/>
                      </a:endParaRPr>
                    </a:p>
                  </a:txBody>
                  <a:tcPr marL="9525" marR="9525" marT="7144" marB="0">
                    <a:lnL>
                      <a:noFill/>
                    </a:lnL>
                    <a:lnR>
                      <a:noFill/>
                    </a:lnR>
                    <a:lnT>
                      <a:noFill/>
                    </a:lnT>
                    <a:lnB>
                      <a:noFill/>
                    </a:lnB>
                  </a:tcPr>
                </a:tc>
                <a:tc>
                  <a:txBody>
                    <a:bodyPr/>
                    <a:lstStyle/>
                    <a:p>
                      <a:pPr marL="0" algn="ctr" defTabSz="913990" rtl="0" eaLnBrk="1" fontAlgn="t" latinLnBrk="0" hangingPunct="1"/>
                      <a:r>
                        <a:rPr lang="es-CO" sz="1000" b="0" i="0" u="none" strike="noStrike" kern="1200" dirty="0">
                          <a:solidFill>
                            <a:srgbClr val="002060"/>
                          </a:solidFill>
                          <a:latin typeface="+mn-lt"/>
                          <a:ea typeface="+mn-ea"/>
                          <a:cs typeface="+mn-cs"/>
                        </a:rPr>
                        <a:t>$1.365</a:t>
                      </a:r>
                    </a:p>
                  </a:txBody>
                  <a:tcPr marL="9525" marR="9525" marT="9525" marB="0" anchor="b">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5"/>
                  </a:ext>
                </a:extLst>
              </a:tr>
              <a:tr h="214385">
                <a:tc>
                  <a:txBody>
                    <a:bodyPr/>
                    <a:lstStyle/>
                    <a:p>
                      <a:pPr algn="l" fontAlgn="b"/>
                      <a:r>
                        <a:rPr lang="es-CO" sz="1000" b="0" i="0" u="none" strike="noStrike" dirty="0">
                          <a:solidFill>
                            <a:srgbClr val="002060"/>
                          </a:solidFill>
                          <a:latin typeface="+mn-lt"/>
                        </a:rPr>
                        <a:t>CEREALES</a:t>
                      </a:r>
                    </a:p>
                  </a:txBody>
                  <a:tcPr marL="9525" marR="9525" marT="9525" marB="0" anchor="b">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l" fontAlgn="t"/>
                      <a:endParaRPr lang="es-CO" sz="1000" b="0" i="0" u="none" strike="noStrike">
                        <a:solidFill>
                          <a:srgbClr val="002060"/>
                        </a:solidFill>
                        <a:latin typeface="+mn-lt"/>
                      </a:endParaRPr>
                    </a:p>
                  </a:txBody>
                  <a:tcPr marL="9525" marR="9525" marT="7144" marB="0">
                    <a:lnL>
                      <a:noFill/>
                    </a:lnL>
                    <a:lnR>
                      <a:noFill/>
                    </a:lnR>
                    <a:lnT>
                      <a:noFill/>
                    </a:lnT>
                    <a:lnB>
                      <a:noFill/>
                    </a:lnB>
                  </a:tcPr>
                </a:tc>
                <a:tc>
                  <a:txBody>
                    <a:bodyPr/>
                    <a:lstStyle/>
                    <a:p>
                      <a:pPr marL="0" algn="ctr" defTabSz="913990" rtl="0" eaLnBrk="1" fontAlgn="t" latinLnBrk="0" hangingPunct="1"/>
                      <a:r>
                        <a:rPr lang="es-CO" sz="1000" b="0" i="0" u="none" strike="noStrike" kern="1200" dirty="0">
                          <a:solidFill>
                            <a:srgbClr val="002060"/>
                          </a:solidFill>
                          <a:latin typeface="+mn-lt"/>
                          <a:ea typeface="+mn-ea"/>
                          <a:cs typeface="+mn-cs"/>
                        </a:rPr>
                        <a:t>$1.492</a:t>
                      </a:r>
                    </a:p>
                  </a:txBody>
                  <a:tcPr marL="9525" marR="9525" marT="9525" marB="0" anchor="b">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1" name="30 CuadroTexto"/>
          <p:cNvSpPr txBox="1"/>
          <p:nvPr/>
        </p:nvSpPr>
        <p:spPr>
          <a:xfrm>
            <a:off x="171455" y="14298"/>
            <a:ext cx="2840521" cy="517065"/>
          </a:xfrm>
          <a:prstGeom prst="rect">
            <a:avLst/>
          </a:prstGeom>
          <a:noFill/>
        </p:spPr>
        <p:txBody>
          <a:bodyPr wrap="none" lIns="0" tIns="0" rIns="0" bIns="0" rtlCol="0">
            <a:spAutoFit/>
          </a:bodyPr>
          <a:lstStyle/>
          <a:p>
            <a:pPr>
              <a:lnSpc>
                <a:spcPct val="120000"/>
              </a:lnSpc>
            </a:pPr>
            <a:r>
              <a:rPr lang="es-CO" sz="2800" b="1" dirty="0">
                <a:solidFill>
                  <a:srgbClr val="AF9D66"/>
                </a:solidFill>
              </a:rPr>
              <a:t>Resultados 2017</a:t>
            </a:r>
          </a:p>
        </p:txBody>
      </p:sp>
      <p:sp>
        <p:nvSpPr>
          <p:cNvPr id="27" name="26 Elipse"/>
          <p:cNvSpPr/>
          <p:nvPr/>
        </p:nvSpPr>
        <p:spPr>
          <a:xfrm>
            <a:off x="5061093" y="3601292"/>
            <a:ext cx="180754" cy="1626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050" dirty="0">
                <a:solidFill>
                  <a:schemeClr val="bg1"/>
                </a:solidFill>
                <a:latin typeface="Franklin Gothic Demi Cond" panose="020B0706030402020204" pitchFamily="34" charset="0"/>
              </a:rPr>
              <a:t>1</a:t>
            </a:r>
          </a:p>
        </p:txBody>
      </p:sp>
      <p:sp>
        <p:nvSpPr>
          <p:cNvPr id="32" name="31 Elipse"/>
          <p:cNvSpPr/>
          <p:nvPr/>
        </p:nvSpPr>
        <p:spPr>
          <a:xfrm>
            <a:off x="5061093" y="4171917"/>
            <a:ext cx="180754" cy="1626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050" dirty="0">
                <a:solidFill>
                  <a:schemeClr val="bg1"/>
                </a:solidFill>
                <a:latin typeface="Franklin Gothic Demi Cond" panose="020B0706030402020204" pitchFamily="34" charset="0"/>
              </a:rPr>
              <a:t>2</a:t>
            </a:r>
          </a:p>
        </p:txBody>
      </p:sp>
      <p:sp>
        <p:nvSpPr>
          <p:cNvPr id="33" name="32 Elipse"/>
          <p:cNvSpPr/>
          <p:nvPr/>
        </p:nvSpPr>
        <p:spPr>
          <a:xfrm>
            <a:off x="5061093" y="4497572"/>
            <a:ext cx="180754" cy="1626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050" dirty="0">
                <a:solidFill>
                  <a:schemeClr val="bg1"/>
                </a:solidFill>
                <a:latin typeface="Franklin Gothic Demi Cond" panose="020B0706030402020204" pitchFamily="34" charset="0"/>
              </a:rPr>
              <a:t>3</a:t>
            </a:r>
          </a:p>
        </p:txBody>
      </p:sp>
      <p:sp>
        <p:nvSpPr>
          <p:cNvPr id="34" name="33 CuadroTexto"/>
          <p:cNvSpPr txBox="1"/>
          <p:nvPr/>
        </p:nvSpPr>
        <p:spPr>
          <a:xfrm flipH="1">
            <a:off x="5386295" y="3622557"/>
            <a:ext cx="4743341" cy="498598"/>
          </a:xfrm>
          <a:prstGeom prst="rect">
            <a:avLst/>
          </a:prstGeom>
          <a:noFill/>
        </p:spPr>
        <p:txBody>
          <a:bodyPr wrap="square" lIns="0" tIns="0" rIns="0" bIns="0" rtlCol="0">
            <a:spAutoFit/>
          </a:bodyPr>
          <a:lstStyle/>
          <a:p>
            <a:pPr fontAlgn="b">
              <a:lnSpc>
                <a:spcPct val="120000"/>
              </a:lnSpc>
            </a:pPr>
            <a:r>
              <a:rPr lang="es-CO" sz="900" dirty="0">
                <a:solidFill>
                  <a:srgbClr val="002060"/>
                </a:solidFill>
              </a:rPr>
              <a:t>Estructurando una estrategia para llevar los productos al mercado</a:t>
            </a:r>
          </a:p>
          <a:p>
            <a:pPr marL="361950" fontAlgn="b">
              <a:lnSpc>
                <a:spcPct val="120000"/>
              </a:lnSpc>
            </a:pPr>
            <a:r>
              <a:rPr lang="es-CO" sz="900" dirty="0">
                <a:solidFill>
                  <a:srgbClr val="002060"/>
                </a:solidFill>
              </a:rPr>
              <a:t>Foco: Acciones</a:t>
            </a:r>
          </a:p>
          <a:p>
            <a:pPr marL="361950" fontAlgn="b">
              <a:lnSpc>
                <a:spcPct val="120000"/>
              </a:lnSpc>
            </a:pPr>
            <a:r>
              <a:rPr lang="es-CO" sz="900" dirty="0">
                <a:solidFill>
                  <a:srgbClr val="002060"/>
                </a:solidFill>
              </a:rPr>
              <a:t>Buen Funcionamiento</a:t>
            </a:r>
            <a:r>
              <a:rPr lang="es-CO" sz="900" dirty="0">
                <a:solidFill>
                  <a:srgbClr val="000000"/>
                </a:solidFill>
                <a:latin typeface="Calibri"/>
              </a:rPr>
              <a:t>	</a:t>
            </a:r>
          </a:p>
        </p:txBody>
      </p:sp>
      <p:sp>
        <p:nvSpPr>
          <p:cNvPr id="37" name="36 CuadroTexto"/>
          <p:cNvSpPr txBox="1"/>
          <p:nvPr/>
        </p:nvSpPr>
        <p:spPr>
          <a:xfrm flipH="1">
            <a:off x="5381180" y="4171917"/>
            <a:ext cx="4743341" cy="332399"/>
          </a:xfrm>
          <a:prstGeom prst="rect">
            <a:avLst/>
          </a:prstGeom>
          <a:noFill/>
        </p:spPr>
        <p:txBody>
          <a:bodyPr wrap="square" lIns="0" tIns="0" rIns="0" bIns="0" rtlCol="0">
            <a:spAutoFit/>
          </a:bodyPr>
          <a:lstStyle/>
          <a:p>
            <a:pPr fontAlgn="b">
              <a:lnSpc>
                <a:spcPct val="120000"/>
              </a:lnSpc>
            </a:pPr>
            <a:r>
              <a:rPr lang="es-CO" sz="900" dirty="0">
                <a:solidFill>
                  <a:srgbClr val="002060"/>
                </a:solidFill>
              </a:rPr>
              <a:t>Comercialmente acompañando a las SCB</a:t>
            </a:r>
          </a:p>
          <a:p>
            <a:pPr indent="361950" fontAlgn="b">
              <a:lnSpc>
                <a:spcPct val="120000"/>
              </a:lnSpc>
            </a:pPr>
            <a:r>
              <a:rPr lang="es-CO" sz="900" dirty="0">
                <a:solidFill>
                  <a:srgbClr val="002060"/>
                </a:solidFill>
              </a:rPr>
              <a:t>Premio a la comercialización – Tour Repos 2017</a:t>
            </a:r>
            <a:endParaRPr lang="es-CO" sz="900" dirty="0">
              <a:solidFill>
                <a:srgbClr val="000000"/>
              </a:solidFill>
            </a:endParaRPr>
          </a:p>
        </p:txBody>
      </p:sp>
      <p:sp>
        <p:nvSpPr>
          <p:cNvPr id="38" name="37 CuadroTexto"/>
          <p:cNvSpPr txBox="1"/>
          <p:nvPr/>
        </p:nvSpPr>
        <p:spPr>
          <a:xfrm flipH="1">
            <a:off x="5423712" y="4528732"/>
            <a:ext cx="4743341" cy="498598"/>
          </a:xfrm>
          <a:prstGeom prst="rect">
            <a:avLst/>
          </a:prstGeom>
          <a:noFill/>
        </p:spPr>
        <p:txBody>
          <a:bodyPr wrap="square" lIns="0" tIns="0" rIns="0" bIns="0" rtlCol="0">
            <a:spAutoFit/>
          </a:bodyPr>
          <a:lstStyle/>
          <a:p>
            <a:pPr fontAlgn="b">
              <a:lnSpc>
                <a:spcPct val="120000"/>
              </a:lnSpc>
            </a:pPr>
            <a:r>
              <a:rPr lang="es-CO" sz="900" dirty="0">
                <a:solidFill>
                  <a:srgbClr val="002060"/>
                </a:solidFill>
              </a:rPr>
              <a:t>Sinergia AGD</a:t>
            </a:r>
          </a:p>
          <a:p>
            <a:pPr indent="361950" fontAlgn="b">
              <a:lnSpc>
                <a:spcPct val="120000"/>
              </a:lnSpc>
            </a:pPr>
            <a:r>
              <a:rPr lang="es-CO" sz="900" dirty="0" err="1">
                <a:solidFill>
                  <a:srgbClr val="002060"/>
                </a:solidFill>
              </a:rPr>
              <a:t>Almaviva</a:t>
            </a:r>
            <a:endParaRPr lang="es-CO" sz="900" dirty="0">
              <a:solidFill>
                <a:srgbClr val="002060"/>
              </a:solidFill>
            </a:endParaRPr>
          </a:p>
          <a:p>
            <a:pPr indent="361950" fontAlgn="b">
              <a:lnSpc>
                <a:spcPct val="120000"/>
              </a:lnSpc>
            </a:pPr>
            <a:r>
              <a:rPr lang="es-CO" sz="900" dirty="0" err="1">
                <a:solidFill>
                  <a:srgbClr val="002060"/>
                </a:solidFill>
              </a:rPr>
              <a:t>Alpopular</a:t>
            </a:r>
            <a:endParaRPr lang="es-CO" sz="900" dirty="0">
              <a:solidFill>
                <a:srgbClr val="002060"/>
              </a:solidFill>
            </a:endParaRPr>
          </a:p>
        </p:txBody>
      </p:sp>
      <p:graphicFrame>
        <p:nvGraphicFramePr>
          <p:cNvPr id="40" name="2 Gráfico"/>
          <p:cNvGraphicFramePr/>
          <p:nvPr/>
        </p:nvGraphicFramePr>
        <p:xfrm>
          <a:off x="4851763" y="2062717"/>
          <a:ext cx="4207179" cy="1680153"/>
        </p:xfrm>
        <a:graphic>
          <a:graphicData uri="http://schemas.openxmlformats.org/drawingml/2006/chart">
            <c:chart xmlns:c="http://schemas.openxmlformats.org/drawingml/2006/chart" xmlns:r="http://schemas.openxmlformats.org/officeDocument/2006/relationships" r:id="rId3"/>
          </a:graphicData>
        </a:graphic>
      </p:graphicFrame>
      <p:sp>
        <p:nvSpPr>
          <p:cNvPr id="42" name="41 CuadroTexto"/>
          <p:cNvSpPr txBox="1"/>
          <p:nvPr/>
        </p:nvSpPr>
        <p:spPr>
          <a:xfrm>
            <a:off x="365208" y="4779095"/>
            <a:ext cx="3090375" cy="295466"/>
          </a:xfrm>
          <a:prstGeom prst="rect">
            <a:avLst/>
          </a:prstGeom>
          <a:noFill/>
        </p:spPr>
        <p:txBody>
          <a:bodyPr wrap="square" lIns="0" tIns="0" rIns="0" bIns="0" rtlCol="0">
            <a:spAutoFit/>
          </a:bodyPr>
          <a:lstStyle/>
          <a:p>
            <a:pPr>
              <a:lnSpc>
                <a:spcPct val="120000"/>
              </a:lnSpc>
            </a:pPr>
            <a:r>
              <a:rPr lang="es-CO" sz="800" dirty="0"/>
              <a:t>Cifra en billones de pesos </a:t>
            </a:r>
          </a:p>
          <a:p>
            <a:pPr>
              <a:lnSpc>
                <a:spcPct val="120000"/>
              </a:lnSpc>
            </a:pPr>
            <a:r>
              <a:rPr lang="es-CO" sz="800" dirty="0"/>
              <a:t>Fuente : Unidad Sistemas de Información BMC</a:t>
            </a:r>
          </a:p>
        </p:txBody>
      </p:sp>
    </p:spTree>
    <p:extLst>
      <p:ext uri="{BB962C8B-B14F-4D97-AF65-F5344CB8AC3E}">
        <p14:creationId xmlns:p14="http://schemas.microsoft.com/office/powerpoint/2010/main" val="2542766365"/>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35 Conector recto"/>
          <p:cNvCxnSpPr/>
          <p:nvPr/>
        </p:nvCxnSpPr>
        <p:spPr>
          <a:xfrm flipV="1">
            <a:off x="169886" y="608389"/>
            <a:ext cx="7223972" cy="14288"/>
          </a:xfrm>
          <a:prstGeom prst="line">
            <a:avLst/>
          </a:prstGeom>
          <a:ln cmpd="dbl">
            <a:solidFill>
              <a:srgbClr val="6BADF5"/>
            </a:solidFill>
          </a:ln>
        </p:spPr>
        <p:style>
          <a:lnRef idx="3">
            <a:schemeClr val="accent1"/>
          </a:lnRef>
          <a:fillRef idx="0">
            <a:schemeClr val="accent1"/>
          </a:fillRef>
          <a:effectRef idx="2">
            <a:schemeClr val="accent1"/>
          </a:effectRef>
          <a:fontRef idx="minor">
            <a:schemeClr val="tx1"/>
          </a:fontRef>
        </p:style>
      </p:cxnSp>
      <p:sp>
        <p:nvSpPr>
          <p:cNvPr id="67" name="66 CuadroTexto"/>
          <p:cNvSpPr txBox="1"/>
          <p:nvPr/>
        </p:nvSpPr>
        <p:spPr>
          <a:xfrm>
            <a:off x="4952502" y="680035"/>
            <a:ext cx="3743325" cy="590931"/>
          </a:xfrm>
          <a:prstGeom prst="rect">
            <a:avLst/>
          </a:prstGeom>
          <a:noFill/>
        </p:spPr>
        <p:txBody>
          <a:bodyPr wrap="square" lIns="0" tIns="0" rIns="0" bIns="0" rtlCol="0">
            <a:spAutoFit/>
          </a:bodyPr>
          <a:lstStyle/>
          <a:p>
            <a:pPr>
              <a:lnSpc>
                <a:spcPct val="120000"/>
              </a:lnSpc>
            </a:pPr>
            <a:r>
              <a:rPr lang="es-CO" sz="1600" b="1" dirty="0">
                <a:solidFill>
                  <a:srgbClr val="002060"/>
                </a:solidFill>
              </a:rPr>
              <a:t>Sociedades Comisionista Bolsa</a:t>
            </a:r>
          </a:p>
          <a:p>
            <a:pPr>
              <a:lnSpc>
                <a:spcPct val="120000"/>
              </a:lnSpc>
            </a:pPr>
            <a:endParaRPr lang="es-CO" sz="1600" b="1" dirty="0">
              <a:solidFill>
                <a:schemeClr val="tx2"/>
              </a:solidFill>
            </a:endParaRPr>
          </a:p>
        </p:txBody>
      </p:sp>
      <p:sp>
        <p:nvSpPr>
          <p:cNvPr id="68" name="67 CuadroTexto"/>
          <p:cNvSpPr txBox="1"/>
          <p:nvPr/>
        </p:nvSpPr>
        <p:spPr>
          <a:xfrm flipH="1">
            <a:off x="6438905" y="907454"/>
            <a:ext cx="2333487" cy="221599"/>
          </a:xfrm>
          <a:prstGeom prst="rect">
            <a:avLst/>
          </a:prstGeom>
          <a:noFill/>
        </p:spPr>
        <p:txBody>
          <a:bodyPr wrap="square" lIns="0" tIns="0" rIns="0" bIns="0" rtlCol="0">
            <a:spAutoFit/>
          </a:bodyPr>
          <a:lstStyle/>
          <a:p>
            <a:pPr>
              <a:lnSpc>
                <a:spcPct val="120000"/>
              </a:lnSpc>
            </a:pPr>
            <a:r>
              <a:rPr lang="es-CO" sz="1200" dirty="0"/>
              <a:t>.</a:t>
            </a:r>
          </a:p>
        </p:txBody>
      </p:sp>
      <p:cxnSp>
        <p:nvCxnSpPr>
          <p:cNvPr id="37" name="36 Conector recto"/>
          <p:cNvCxnSpPr/>
          <p:nvPr/>
        </p:nvCxnSpPr>
        <p:spPr>
          <a:xfrm>
            <a:off x="238127" y="1006436"/>
            <a:ext cx="8658225"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H="1">
            <a:off x="4771315" y="622676"/>
            <a:ext cx="19050" cy="4535112"/>
          </a:xfrm>
          <a:prstGeom prst="line">
            <a:avLst/>
          </a:prstGeom>
          <a:ln w="38100" cmpd="dbl">
            <a:solidFill>
              <a:srgbClr val="6BADF5"/>
            </a:solidFill>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4916899" y="1079720"/>
            <a:ext cx="4252415" cy="295466"/>
          </a:xfrm>
          <a:prstGeom prst="rect">
            <a:avLst/>
          </a:prstGeom>
          <a:noFill/>
        </p:spPr>
        <p:txBody>
          <a:bodyPr wrap="square" lIns="0" tIns="0" rIns="0" bIns="0" rtlCol="0">
            <a:spAutoFit/>
          </a:bodyPr>
          <a:lstStyle/>
          <a:p>
            <a:pPr>
              <a:lnSpc>
                <a:spcPct val="120000"/>
              </a:lnSpc>
            </a:pPr>
            <a:r>
              <a:rPr lang="es-CO" sz="1600" b="1" dirty="0">
                <a:solidFill>
                  <a:srgbClr val="002060"/>
                </a:solidFill>
              </a:rPr>
              <a:t>Relacionamiento</a:t>
            </a:r>
          </a:p>
        </p:txBody>
      </p:sp>
      <p:sp>
        <p:nvSpPr>
          <p:cNvPr id="23" name="22 CuadroTexto"/>
          <p:cNvSpPr txBox="1"/>
          <p:nvPr/>
        </p:nvSpPr>
        <p:spPr>
          <a:xfrm>
            <a:off x="4722157" y="1466749"/>
            <a:ext cx="4380935" cy="830997"/>
          </a:xfrm>
          <a:prstGeom prst="rect">
            <a:avLst/>
          </a:prstGeom>
          <a:noFill/>
        </p:spPr>
        <p:txBody>
          <a:bodyPr wrap="square" lIns="0" tIns="0" rIns="0" bIns="0" rtlCol="0">
            <a:spAutoFit/>
          </a:bodyPr>
          <a:lstStyle/>
          <a:p>
            <a:pPr lvl="1">
              <a:lnSpc>
                <a:spcPct val="150000"/>
              </a:lnSpc>
              <a:buFont typeface="Arial" pitchFamily="34" charset="0"/>
              <a:buChar char="•"/>
            </a:pPr>
            <a:r>
              <a:rPr lang="es-CO" sz="1200" dirty="0"/>
              <a:t>Visitas SCB </a:t>
            </a:r>
          </a:p>
          <a:p>
            <a:pPr lvl="2">
              <a:lnSpc>
                <a:spcPct val="150000"/>
              </a:lnSpc>
              <a:buFont typeface="Arial" pitchFamily="34" charset="0"/>
              <a:buChar char="•"/>
            </a:pPr>
            <a:r>
              <a:rPr lang="es-CO" sz="1200" dirty="0"/>
              <a:t>Hoja de ruta - 12</a:t>
            </a:r>
          </a:p>
          <a:p>
            <a:pPr lvl="1">
              <a:lnSpc>
                <a:spcPct val="150000"/>
              </a:lnSpc>
            </a:pPr>
            <a:endParaRPr lang="es-CO" sz="1200" dirty="0"/>
          </a:p>
        </p:txBody>
      </p:sp>
      <p:sp>
        <p:nvSpPr>
          <p:cNvPr id="24" name="23 CuadroTexto"/>
          <p:cNvSpPr txBox="1"/>
          <p:nvPr/>
        </p:nvSpPr>
        <p:spPr>
          <a:xfrm>
            <a:off x="122163" y="-78506"/>
            <a:ext cx="3320974" cy="517065"/>
          </a:xfrm>
          <a:prstGeom prst="rect">
            <a:avLst/>
          </a:prstGeom>
          <a:noFill/>
        </p:spPr>
        <p:txBody>
          <a:bodyPr wrap="none" lIns="0" tIns="0" rIns="0" bIns="0" rtlCol="0">
            <a:spAutoFit/>
          </a:bodyPr>
          <a:lstStyle/>
          <a:p>
            <a:pPr>
              <a:lnSpc>
                <a:spcPct val="120000"/>
              </a:lnSpc>
            </a:pPr>
            <a:r>
              <a:rPr lang="es-CO" sz="2800" b="1" dirty="0">
                <a:solidFill>
                  <a:srgbClr val="AF9D66"/>
                </a:solidFill>
              </a:rPr>
              <a:t>RESULTADOS 2017</a:t>
            </a:r>
          </a:p>
        </p:txBody>
      </p:sp>
      <p:sp>
        <p:nvSpPr>
          <p:cNvPr id="16" name="15 CuadroTexto"/>
          <p:cNvSpPr txBox="1"/>
          <p:nvPr/>
        </p:nvSpPr>
        <p:spPr>
          <a:xfrm>
            <a:off x="176777" y="678060"/>
            <a:ext cx="3743325" cy="590931"/>
          </a:xfrm>
          <a:prstGeom prst="rect">
            <a:avLst/>
          </a:prstGeom>
          <a:noFill/>
        </p:spPr>
        <p:txBody>
          <a:bodyPr wrap="square" lIns="0" tIns="0" rIns="0" bIns="0" rtlCol="0">
            <a:spAutoFit/>
          </a:bodyPr>
          <a:lstStyle/>
          <a:p>
            <a:pPr>
              <a:lnSpc>
                <a:spcPct val="120000"/>
              </a:lnSpc>
            </a:pPr>
            <a:r>
              <a:rPr lang="es-CO" sz="1600" b="1" dirty="0">
                <a:solidFill>
                  <a:srgbClr val="002060"/>
                </a:solidFill>
              </a:rPr>
              <a:t>CONVENIOS</a:t>
            </a:r>
          </a:p>
          <a:p>
            <a:pPr>
              <a:lnSpc>
                <a:spcPct val="120000"/>
              </a:lnSpc>
            </a:pPr>
            <a:endParaRPr lang="es-CO" sz="1600" b="1" dirty="0">
              <a:solidFill>
                <a:schemeClr val="tx2"/>
              </a:solidFill>
            </a:endParaRPr>
          </a:p>
        </p:txBody>
      </p:sp>
      <p:graphicFrame>
        <p:nvGraphicFramePr>
          <p:cNvPr id="17" name="16 Tabla"/>
          <p:cNvGraphicFramePr>
            <a:graphicFrameLocks noGrp="1"/>
          </p:cNvGraphicFramePr>
          <p:nvPr/>
        </p:nvGraphicFramePr>
        <p:xfrm>
          <a:off x="315913" y="1147629"/>
          <a:ext cx="4209068" cy="785283"/>
        </p:xfrm>
        <a:graphic>
          <a:graphicData uri="http://schemas.openxmlformats.org/drawingml/2006/table">
            <a:tbl>
              <a:tblPr/>
              <a:tblGrid>
                <a:gridCol w="1350078">
                  <a:extLst>
                    <a:ext uri="{9D8B030D-6E8A-4147-A177-3AD203B41FA5}">
                      <a16:colId xmlns:a16="http://schemas.microsoft.com/office/drawing/2014/main" val="20000"/>
                    </a:ext>
                  </a:extLst>
                </a:gridCol>
                <a:gridCol w="79417">
                  <a:extLst>
                    <a:ext uri="{9D8B030D-6E8A-4147-A177-3AD203B41FA5}">
                      <a16:colId xmlns:a16="http://schemas.microsoft.com/office/drawing/2014/main" val="20001"/>
                    </a:ext>
                  </a:extLst>
                </a:gridCol>
                <a:gridCol w="1350078">
                  <a:extLst>
                    <a:ext uri="{9D8B030D-6E8A-4147-A177-3AD203B41FA5}">
                      <a16:colId xmlns:a16="http://schemas.microsoft.com/office/drawing/2014/main" val="20002"/>
                    </a:ext>
                  </a:extLst>
                </a:gridCol>
                <a:gridCol w="79417">
                  <a:extLst>
                    <a:ext uri="{9D8B030D-6E8A-4147-A177-3AD203B41FA5}">
                      <a16:colId xmlns:a16="http://schemas.microsoft.com/office/drawing/2014/main" val="20003"/>
                    </a:ext>
                  </a:extLst>
                </a:gridCol>
                <a:gridCol w="1350078">
                  <a:extLst>
                    <a:ext uri="{9D8B030D-6E8A-4147-A177-3AD203B41FA5}">
                      <a16:colId xmlns:a16="http://schemas.microsoft.com/office/drawing/2014/main" val="20004"/>
                    </a:ext>
                  </a:extLst>
                </a:gridCol>
              </a:tblGrid>
              <a:tr h="386740">
                <a:tc>
                  <a:txBody>
                    <a:bodyPr/>
                    <a:lstStyle/>
                    <a:p>
                      <a:pPr algn="ctr" rtl="0" fontAlgn="ctr"/>
                      <a:r>
                        <a:rPr lang="es-CO" sz="1400" b="1" i="0" u="none" strike="noStrike" dirty="0">
                          <a:solidFill>
                            <a:srgbClr val="FFFFFF"/>
                          </a:solidFill>
                          <a:latin typeface="Calibri"/>
                        </a:rPr>
                        <a:t>Presupuesto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14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400" b="1" i="0" u="none" strike="noStrike" dirty="0">
                          <a:solidFill>
                            <a:srgbClr val="FFFFFF"/>
                          </a:solidFill>
                          <a:latin typeface="Calibri"/>
                        </a:rPr>
                        <a:t>Resultado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14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400" b="1" i="0" u="none" strike="noStrike" dirty="0">
                          <a:solidFill>
                            <a:srgbClr val="FFFFFF"/>
                          </a:solidFill>
                          <a:latin typeface="Calibri"/>
                        </a:rPr>
                        <a:t>Ejecutado </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extLst>
                  <a:ext uri="{0D108BD9-81ED-4DB2-BD59-A6C34878D82A}">
                    <a16:rowId xmlns:a16="http://schemas.microsoft.com/office/drawing/2014/main" val="10000"/>
                  </a:ext>
                </a:extLst>
              </a:tr>
              <a:tr h="398543">
                <a:tc>
                  <a:txBody>
                    <a:bodyPr/>
                    <a:lstStyle/>
                    <a:p>
                      <a:pPr algn="ctr" rtl="0" fontAlgn="t"/>
                      <a:r>
                        <a:rPr lang="es-CO" sz="1100" b="0" i="0" u="none" strike="noStrike" kern="1200" dirty="0">
                          <a:solidFill>
                            <a:schemeClr val="tx1"/>
                          </a:solidFill>
                          <a:latin typeface="Franklin Gothic Book"/>
                          <a:ea typeface="+mn-ea"/>
                          <a:cs typeface="+mn-cs"/>
                        </a:rPr>
                        <a:t>$ 2.210</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marL="0" marR="0" indent="0" algn="ctr" defTabSz="913990" rtl="0" eaLnBrk="1" fontAlgn="t" latinLnBrk="0" hangingPunct="1">
                        <a:lnSpc>
                          <a:spcPct val="100000"/>
                        </a:lnSpc>
                        <a:spcBef>
                          <a:spcPts val="0"/>
                        </a:spcBef>
                        <a:spcAft>
                          <a:spcPts val="0"/>
                        </a:spcAft>
                        <a:buClrTx/>
                        <a:buSzTx/>
                        <a:buFontTx/>
                        <a:buNone/>
                        <a:tabLst/>
                        <a:defRPr/>
                      </a:pPr>
                      <a:r>
                        <a:rPr lang="es-CO" sz="1100" b="0" i="0" u="none" strike="noStrike" kern="1200" dirty="0">
                          <a:solidFill>
                            <a:schemeClr val="tx1"/>
                          </a:solidFill>
                          <a:latin typeface="+mn-lt"/>
                          <a:ea typeface="+mn-ea"/>
                          <a:cs typeface="+mn-cs"/>
                        </a:rPr>
                        <a:t>$ 2.098</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a:noFill/>
                    </a:lnT>
                    <a:lnB>
                      <a:noFill/>
                    </a:lnB>
                  </a:tcPr>
                </a:tc>
                <a:tc>
                  <a:txBody>
                    <a:bodyPr/>
                    <a:lstStyle/>
                    <a:p>
                      <a:pPr algn="ctr" rtl="0" fontAlgn="t"/>
                      <a:r>
                        <a:rPr lang="es-CO" sz="1100" b="0" i="0" u="none" strike="noStrike" kern="1200" dirty="0">
                          <a:solidFill>
                            <a:schemeClr val="tx1"/>
                          </a:solidFill>
                          <a:latin typeface="Franklin Gothic Book"/>
                          <a:ea typeface="+mn-ea"/>
                          <a:cs typeface="+mn-cs"/>
                        </a:rPr>
                        <a:t>95</a:t>
                      </a:r>
                      <a:r>
                        <a:rPr lang="es-CO" sz="1100" b="0" i="0" u="none" strike="noStrike" kern="1200" baseline="0" dirty="0">
                          <a:solidFill>
                            <a:schemeClr val="tx1"/>
                          </a:solidFill>
                          <a:latin typeface="Franklin Gothic Book"/>
                          <a:ea typeface="+mn-ea"/>
                          <a:cs typeface="+mn-cs"/>
                        </a:rPr>
                        <a:t> %</a:t>
                      </a:r>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21 CuadroTexto"/>
          <p:cNvSpPr txBox="1"/>
          <p:nvPr/>
        </p:nvSpPr>
        <p:spPr>
          <a:xfrm>
            <a:off x="4914923" y="2297745"/>
            <a:ext cx="4252415" cy="295466"/>
          </a:xfrm>
          <a:prstGeom prst="rect">
            <a:avLst/>
          </a:prstGeom>
          <a:noFill/>
        </p:spPr>
        <p:txBody>
          <a:bodyPr wrap="square" lIns="0" tIns="0" rIns="0" bIns="0" rtlCol="0">
            <a:spAutoFit/>
          </a:bodyPr>
          <a:lstStyle/>
          <a:p>
            <a:pPr>
              <a:lnSpc>
                <a:spcPct val="120000"/>
              </a:lnSpc>
            </a:pPr>
            <a:r>
              <a:rPr lang="es-CO" sz="1600" b="1" dirty="0">
                <a:solidFill>
                  <a:srgbClr val="002060"/>
                </a:solidFill>
              </a:rPr>
              <a:t>Capacitaciones</a:t>
            </a:r>
          </a:p>
        </p:txBody>
      </p:sp>
      <p:sp>
        <p:nvSpPr>
          <p:cNvPr id="25" name="24 CuadroTexto"/>
          <p:cNvSpPr txBox="1"/>
          <p:nvPr/>
        </p:nvSpPr>
        <p:spPr>
          <a:xfrm>
            <a:off x="4682075" y="2755328"/>
            <a:ext cx="4380935" cy="1661993"/>
          </a:xfrm>
          <a:prstGeom prst="rect">
            <a:avLst/>
          </a:prstGeom>
          <a:noFill/>
        </p:spPr>
        <p:txBody>
          <a:bodyPr wrap="square" lIns="0" tIns="0" rIns="0" bIns="0" rtlCol="0">
            <a:spAutoFit/>
          </a:bodyPr>
          <a:lstStyle/>
          <a:p>
            <a:pPr lvl="1">
              <a:lnSpc>
                <a:spcPct val="150000"/>
              </a:lnSpc>
              <a:buFont typeface="Wingdings" pitchFamily="2" charset="2"/>
              <a:buChar char="ü"/>
            </a:pPr>
            <a:r>
              <a:rPr lang="es-CO" sz="1200" dirty="0"/>
              <a:t>Congreso de Commodities</a:t>
            </a:r>
          </a:p>
          <a:p>
            <a:pPr lvl="1">
              <a:lnSpc>
                <a:spcPct val="150000"/>
              </a:lnSpc>
              <a:buFont typeface="Wingdings" pitchFamily="2" charset="2"/>
              <a:buChar char="ü"/>
            </a:pPr>
            <a:r>
              <a:rPr lang="es-CO" sz="1200" dirty="0"/>
              <a:t>Manejo Tributario de garantías - 2</a:t>
            </a:r>
          </a:p>
          <a:p>
            <a:pPr lvl="1">
              <a:lnSpc>
                <a:spcPct val="150000"/>
              </a:lnSpc>
              <a:buFont typeface="Wingdings" pitchFamily="2" charset="2"/>
              <a:buChar char="ü"/>
            </a:pPr>
            <a:r>
              <a:rPr lang="es-CO" sz="1200" dirty="0"/>
              <a:t>Actualización CUB – 2</a:t>
            </a:r>
          </a:p>
          <a:p>
            <a:pPr lvl="1">
              <a:lnSpc>
                <a:spcPct val="150000"/>
              </a:lnSpc>
              <a:buFont typeface="Wingdings" pitchFamily="2" charset="2"/>
              <a:buChar char="ü"/>
            </a:pPr>
            <a:r>
              <a:rPr lang="es-CO" sz="1200" dirty="0"/>
              <a:t>Mercado de Carbono – 2</a:t>
            </a:r>
          </a:p>
          <a:p>
            <a:pPr lvl="1">
              <a:lnSpc>
                <a:spcPct val="150000"/>
              </a:lnSpc>
              <a:buFont typeface="Wingdings" pitchFamily="2" charset="2"/>
              <a:buChar char="ü"/>
            </a:pPr>
            <a:r>
              <a:rPr lang="es-CO" sz="1200" dirty="0"/>
              <a:t>Manejo de Cartelización – 2</a:t>
            </a:r>
          </a:p>
          <a:p>
            <a:pPr lvl="1">
              <a:lnSpc>
                <a:spcPct val="150000"/>
              </a:lnSpc>
              <a:buFont typeface="Wingdings" pitchFamily="2" charset="2"/>
              <a:buChar char="ü"/>
            </a:pPr>
            <a:r>
              <a:rPr lang="es-CO" sz="1200" dirty="0"/>
              <a:t> AGD – </a:t>
            </a:r>
            <a:r>
              <a:rPr lang="es-CO" sz="1200" dirty="0" err="1"/>
              <a:t>Almacafé</a:t>
            </a:r>
            <a:r>
              <a:rPr lang="es-CO" sz="1200" dirty="0"/>
              <a:t> </a:t>
            </a:r>
          </a:p>
        </p:txBody>
      </p:sp>
      <p:sp>
        <p:nvSpPr>
          <p:cNvPr id="26" name="25 CuadroTexto"/>
          <p:cNvSpPr txBox="1"/>
          <p:nvPr/>
        </p:nvSpPr>
        <p:spPr>
          <a:xfrm>
            <a:off x="137648" y="320800"/>
            <a:ext cx="3180358" cy="332399"/>
          </a:xfrm>
          <a:prstGeom prst="rect">
            <a:avLst/>
          </a:prstGeom>
          <a:noFill/>
        </p:spPr>
        <p:txBody>
          <a:bodyPr wrap="none" lIns="0" tIns="0" rIns="0" bIns="0" rtlCol="0">
            <a:spAutoFit/>
          </a:bodyPr>
          <a:lstStyle/>
          <a:p>
            <a:pPr>
              <a:lnSpc>
                <a:spcPct val="120000"/>
              </a:lnSpc>
            </a:pPr>
            <a:r>
              <a:rPr lang="es-CO" dirty="0">
                <a:solidFill>
                  <a:srgbClr val="002060"/>
                </a:solidFill>
              </a:rPr>
              <a:t>Unidad Estratégica de Canales</a:t>
            </a:r>
          </a:p>
        </p:txBody>
      </p:sp>
      <p:graphicFrame>
        <p:nvGraphicFramePr>
          <p:cNvPr id="40" name="39 Tabla"/>
          <p:cNvGraphicFramePr>
            <a:graphicFrameLocks noGrp="1"/>
          </p:cNvGraphicFramePr>
          <p:nvPr/>
        </p:nvGraphicFramePr>
        <p:xfrm>
          <a:off x="315915" y="2124860"/>
          <a:ext cx="4209067" cy="2527460"/>
        </p:xfrm>
        <a:graphic>
          <a:graphicData uri="http://schemas.openxmlformats.org/drawingml/2006/table">
            <a:tbl>
              <a:tblPr/>
              <a:tblGrid>
                <a:gridCol w="897471">
                  <a:extLst>
                    <a:ext uri="{9D8B030D-6E8A-4147-A177-3AD203B41FA5}">
                      <a16:colId xmlns:a16="http://schemas.microsoft.com/office/drawing/2014/main" val="20000"/>
                    </a:ext>
                  </a:extLst>
                </a:gridCol>
                <a:gridCol w="45215">
                  <a:extLst>
                    <a:ext uri="{9D8B030D-6E8A-4147-A177-3AD203B41FA5}">
                      <a16:colId xmlns:a16="http://schemas.microsoft.com/office/drawing/2014/main" val="20001"/>
                    </a:ext>
                  </a:extLst>
                </a:gridCol>
                <a:gridCol w="44450">
                  <a:extLst>
                    <a:ext uri="{9D8B030D-6E8A-4147-A177-3AD203B41FA5}">
                      <a16:colId xmlns:a16="http://schemas.microsoft.com/office/drawing/2014/main" val="20002"/>
                    </a:ext>
                  </a:extLst>
                </a:gridCol>
                <a:gridCol w="1155861">
                  <a:extLst>
                    <a:ext uri="{9D8B030D-6E8A-4147-A177-3AD203B41FA5}">
                      <a16:colId xmlns:a16="http://schemas.microsoft.com/office/drawing/2014/main" val="20003"/>
                    </a:ext>
                  </a:extLst>
                </a:gridCol>
                <a:gridCol w="2066070">
                  <a:extLst>
                    <a:ext uri="{9D8B030D-6E8A-4147-A177-3AD203B41FA5}">
                      <a16:colId xmlns:a16="http://schemas.microsoft.com/office/drawing/2014/main" val="20004"/>
                    </a:ext>
                  </a:extLst>
                </a:gridCol>
              </a:tblGrid>
              <a:tr h="441484">
                <a:tc>
                  <a:txBody>
                    <a:bodyPr/>
                    <a:lstStyle/>
                    <a:p>
                      <a:pPr algn="ctr" rtl="0" fontAlgn="ctr"/>
                      <a:r>
                        <a:rPr lang="es-CO" sz="1400" b="1" i="0" u="none" strike="noStrike" dirty="0">
                          <a:solidFill>
                            <a:srgbClr val="FFFFFF"/>
                          </a:solidFill>
                          <a:latin typeface="Calibri"/>
                        </a:rPr>
                        <a:t>Contrato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endParaRPr lang="es-CO" sz="14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endParaRPr lang="es-CO" sz="1400" b="1" i="0" u="none" strike="noStrike" dirty="0">
                        <a:solidFill>
                          <a:srgbClr val="FFFFFF"/>
                        </a:solidFill>
                        <a:latin typeface="Calibri"/>
                      </a:endParaRPr>
                    </a:p>
                  </a:txBody>
                  <a:tcPr marL="9525" marR="9525" marT="7144" marB="0" anchor="ctr">
                    <a:lnL>
                      <a:noFill/>
                    </a:lnL>
                    <a:lnR>
                      <a:noFill/>
                    </a:lnR>
                    <a:lnT>
                      <a:noFill/>
                    </a:lnT>
                    <a:lnB>
                      <a:noFill/>
                    </a:lnB>
                  </a:tcPr>
                </a:tc>
                <a:tc>
                  <a:txBody>
                    <a:bodyPr/>
                    <a:lstStyle/>
                    <a:p>
                      <a:pPr algn="ctr" rtl="0" fontAlgn="ctr"/>
                      <a:r>
                        <a:rPr lang="es-CO" sz="1400" b="1" i="0" u="none" strike="noStrike" dirty="0">
                          <a:solidFill>
                            <a:srgbClr val="FFFFFF"/>
                          </a:solidFill>
                          <a:latin typeface="Calibri"/>
                        </a:rPr>
                        <a:t>Ingreso</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tc>
                  <a:txBody>
                    <a:bodyPr/>
                    <a:lstStyle/>
                    <a:p>
                      <a:pPr algn="ctr" rtl="0" fontAlgn="ctr"/>
                      <a:r>
                        <a:rPr lang="es-CO" sz="1400" b="1" i="0" u="none" strike="noStrike" dirty="0">
                          <a:solidFill>
                            <a:srgbClr val="FFFFFF"/>
                          </a:solidFill>
                          <a:latin typeface="Calibri"/>
                        </a:rPr>
                        <a:t>Tema</a:t>
                      </a:r>
                    </a:p>
                  </a:txBody>
                  <a:tcPr marL="9525" marR="9525" marT="7144" marB="0" anchor="ctr">
                    <a:lnL>
                      <a:noFill/>
                    </a:lnL>
                    <a:lnR>
                      <a:noFill/>
                    </a:lnR>
                    <a:lnT>
                      <a:noFill/>
                    </a:lnT>
                    <a:lnB w="6350" cap="flat" cmpd="sng" algn="ctr">
                      <a:solidFill>
                        <a:srgbClr val="538ED5"/>
                      </a:solidFill>
                      <a:prstDash val="solid"/>
                      <a:round/>
                      <a:headEnd type="none" w="med" len="med"/>
                      <a:tailEnd type="none" w="med" len="med"/>
                    </a:lnB>
                    <a:solidFill>
                      <a:srgbClr val="538ED5"/>
                    </a:solidFill>
                  </a:tcPr>
                </a:tc>
                <a:extLst>
                  <a:ext uri="{0D108BD9-81ED-4DB2-BD59-A6C34878D82A}">
                    <a16:rowId xmlns:a16="http://schemas.microsoft.com/office/drawing/2014/main" val="10000"/>
                  </a:ext>
                </a:extLst>
              </a:tr>
              <a:tr h="692944">
                <a:tc>
                  <a:txBody>
                    <a:bodyPr/>
                    <a:lstStyle/>
                    <a:p>
                      <a:pPr algn="ctr" rtl="0" fontAlgn="t"/>
                      <a:r>
                        <a:rPr lang="es-CO" sz="1100" b="0" i="0" u="none" strike="noStrike" kern="1200" dirty="0">
                          <a:solidFill>
                            <a:schemeClr val="tx1"/>
                          </a:solidFill>
                          <a:latin typeface="Franklin Gothic Book"/>
                          <a:ea typeface="+mn-ea"/>
                          <a:cs typeface="+mn-cs"/>
                        </a:rPr>
                        <a:t>283</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fontAlgn="b"/>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noFill/>
                      <a:prstDash val="solid"/>
                      <a:round/>
                      <a:headEnd type="none" w="med" len="med"/>
                      <a:tailEnd type="none" w="med" len="med"/>
                    </a:lnL>
                    <a:lnR w="6350" cap="flat" cmpd="sng" algn="ctr">
                      <a:solidFill>
                        <a:srgbClr val="538ED5"/>
                      </a:solidFill>
                      <a:prstDash val="solid"/>
                      <a:round/>
                      <a:headEnd type="none" w="med" len="med"/>
                      <a:tailEnd type="none" w="med" len="med"/>
                    </a:lnR>
                    <a:lnT>
                      <a:noFill/>
                    </a:lnT>
                    <a:lnB>
                      <a:noFill/>
                    </a:lnB>
                  </a:tcPr>
                </a:tc>
                <a:tc>
                  <a:txBody>
                    <a:bodyPr/>
                    <a:lstStyle/>
                    <a:p>
                      <a:pPr algn="ctr" rtl="0" fontAlgn="t"/>
                      <a:r>
                        <a:rPr lang="es-CO" sz="1100" b="0" i="0" u="none" strike="noStrike" kern="1200" dirty="0">
                          <a:solidFill>
                            <a:schemeClr val="tx1"/>
                          </a:solidFill>
                          <a:latin typeface="Franklin Gothic Book"/>
                          <a:ea typeface="+mn-ea"/>
                          <a:cs typeface="+mn-cs"/>
                        </a:rPr>
                        <a:t>$ 430</a:t>
                      </a:r>
                    </a:p>
                  </a:txBody>
                  <a:tcPr marL="9525" marR="9525" marT="7144"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t"/>
                      <a:r>
                        <a:rPr lang="es-CO" sz="1100" b="0" i="0" u="none" strike="noStrike" kern="1200" dirty="0">
                          <a:solidFill>
                            <a:schemeClr val="tx1"/>
                          </a:solidFill>
                          <a:latin typeface="Franklin Gothic Book"/>
                          <a:ea typeface="+mn-ea"/>
                          <a:cs typeface="+mn-cs"/>
                        </a:rPr>
                        <a:t>Algodón, Maíz,  Arroz. Consumo,</a:t>
                      </a:r>
                      <a:r>
                        <a:rPr lang="es-CO" sz="1100" b="0" i="0" u="none" strike="noStrike" kern="1200" baseline="0" dirty="0">
                          <a:solidFill>
                            <a:schemeClr val="tx1"/>
                          </a:solidFill>
                          <a:latin typeface="Franklin Gothic Book"/>
                          <a:ea typeface="+mn-ea"/>
                          <a:cs typeface="+mn-cs"/>
                        </a:rPr>
                        <a:t> Bovino, Laboratorio, Verificación</a:t>
                      </a:r>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1"/>
                  </a:ext>
                </a:extLst>
              </a:tr>
              <a:tr h="350044">
                <a:tc>
                  <a:txBody>
                    <a:bodyPr/>
                    <a:lstStyle/>
                    <a:p>
                      <a:pPr algn="ctr" rtl="0" fontAlgn="t"/>
                      <a:r>
                        <a:rPr lang="es-CO" sz="1100" b="0" i="0" u="none" strike="noStrike" kern="1200" dirty="0">
                          <a:solidFill>
                            <a:schemeClr val="tx1"/>
                          </a:solidFill>
                          <a:latin typeface="Franklin Gothic Book"/>
                          <a:ea typeface="+mn-ea"/>
                          <a:cs typeface="+mn-cs"/>
                        </a:rPr>
                        <a:t>1068</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fontAlgn="b"/>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noFill/>
                      <a:prstDash val="solid"/>
                      <a:round/>
                      <a:headEnd type="none" w="med" len="med"/>
                      <a:tailEnd type="none" w="med" len="med"/>
                    </a:lnL>
                    <a:lnR w="6350" cap="flat" cmpd="sng" algn="ctr">
                      <a:solidFill>
                        <a:srgbClr val="538ED5"/>
                      </a:solidFill>
                      <a:prstDash val="solid"/>
                      <a:round/>
                      <a:headEnd type="none" w="med" len="med"/>
                      <a:tailEnd type="none" w="med" len="med"/>
                    </a:lnR>
                    <a:lnT>
                      <a:noFill/>
                    </a:lnT>
                    <a:lnB>
                      <a:noFill/>
                    </a:lnB>
                  </a:tcPr>
                </a:tc>
                <a:tc>
                  <a:txBody>
                    <a:bodyPr/>
                    <a:lstStyle/>
                    <a:p>
                      <a:pPr algn="ctr" rtl="0" fontAlgn="t"/>
                      <a:r>
                        <a:rPr lang="es-CO" sz="1100" b="0" i="0" u="none" strike="noStrike" kern="1200" dirty="0">
                          <a:solidFill>
                            <a:schemeClr val="tx1"/>
                          </a:solidFill>
                          <a:latin typeface="Franklin Gothic Book"/>
                          <a:ea typeface="+mn-ea"/>
                          <a:cs typeface="+mn-cs"/>
                        </a:rPr>
                        <a:t>$ 453</a:t>
                      </a:r>
                    </a:p>
                  </a:txBody>
                  <a:tcPr marL="9525" marR="9525" marT="7144"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t"/>
                      <a:r>
                        <a:rPr lang="es-CO" sz="1100" b="0" i="0" u="none" strike="noStrike" kern="1200" dirty="0">
                          <a:solidFill>
                            <a:schemeClr val="tx1"/>
                          </a:solidFill>
                          <a:latin typeface="Franklin Gothic Book"/>
                          <a:ea typeface="+mn-ea"/>
                          <a:cs typeface="+mn-cs"/>
                        </a:rPr>
                        <a:t>Almacenamiento</a:t>
                      </a:r>
                      <a:r>
                        <a:rPr lang="es-CO" sz="1100" b="0" i="0" u="none" strike="noStrike" kern="1200" baseline="0" dirty="0">
                          <a:solidFill>
                            <a:schemeClr val="tx1"/>
                          </a:solidFill>
                          <a:latin typeface="Franklin Gothic Book"/>
                          <a:ea typeface="+mn-ea"/>
                          <a:cs typeface="+mn-cs"/>
                        </a:rPr>
                        <a:t> de Arroz</a:t>
                      </a:r>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2"/>
                  </a:ext>
                </a:extLst>
              </a:tr>
              <a:tr h="521494">
                <a:tc>
                  <a:txBody>
                    <a:bodyPr/>
                    <a:lstStyle/>
                    <a:p>
                      <a:pPr algn="ctr" rtl="0" fontAlgn="t"/>
                      <a:r>
                        <a:rPr lang="es-CO" sz="1100" b="0" i="0" u="none" strike="noStrike" kern="1200" dirty="0">
                          <a:solidFill>
                            <a:schemeClr val="tx1"/>
                          </a:solidFill>
                          <a:latin typeface="Franklin Gothic Book"/>
                          <a:ea typeface="+mn-ea"/>
                          <a:cs typeface="+mn-cs"/>
                        </a:rPr>
                        <a:t>391</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fontAlgn="b"/>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noFill/>
                      <a:prstDash val="solid"/>
                      <a:round/>
                      <a:headEnd type="none" w="med" len="med"/>
                      <a:tailEnd type="none" w="med" len="med"/>
                    </a:lnL>
                    <a:lnR w="6350" cap="flat" cmpd="sng" algn="ctr">
                      <a:solidFill>
                        <a:srgbClr val="538ED5"/>
                      </a:solidFill>
                      <a:prstDash val="solid"/>
                      <a:round/>
                      <a:headEnd type="none" w="med" len="med"/>
                      <a:tailEnd type="none" w="med" len="med"/>
                    </a:lnR>
                    <a:lnT>
                      <a:noFill/>
                    </a:lnT>
                    <a:lnB>
                      <a:noFill/>
                    </a:lnB>
                  </a:tcPr>
                </a:tc>
                <a:tc>
                  <a:txBody>
                    <a:bodyPr/>
                    <a:lstStyle/>
                    <a:p>
                      <a:pPr algn="ctr" rtl="0" fontAlgn="t"/>
                      <a:r>
                        <a:rPr lang="es-CO" sz="1100" b="0" i="0" u="none" strike="noStrike" kern="1200" dirty="0">
                          <a:solidFill>
                            <a:schemeClr val="tx1"/>
                          </a:solidFill>
                          <a:latin typeface="Franklin Gothic Book"/>
                          <a:ea typeface="+mn-ea"/>
                          <a:cs typeface="+mn-cs"/>
                        </a:rPr>
                        <a:t>$ 750</a:t>
                      </a:r>
                    </a:p>
                  </a:txBody>
                  <a:tcPr marL="9525" marR="9525" marT="7144"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t"/>
                      <a:r>
                        <a:rPr lang="es-CO" sz="1100" b="0" i="0" u="none" strike="noStrike" kern="1200" dirty="0">
                          <a:solidFill>
                            <a:schemeClr val="tx1"/>
                          </a:solidFill>
                          <a:latin typeface="Franklin Gothic Book"/>
                          <a:ea typeface="+mn-ea"/>
                          <a:cs typeface="+mn-cs"/>
                        </a:rPr>
                        <a:t>Almacenamiento de</a:t>
                      </a:r>
                      <a:r>
                        <a:rPr lang="es-CO" sz="1100" b="0" i="0" u="none" strike="noStrike" kern="1200" baseline="0" dirty="0">
                          <a:solidFill>
                            <a:schemeClr val="tx1"/>
                          </a:solidFill>
                          <a:latin typeface="Franklin Gothic Book"/>
                          <a:ea typeface="+mn-ea"/>
                          <a:cs typeface="+mn-cs"/>
                        </a:rPr>
                        <a:t> Arroz , Laboratorio, Verificación</a:t>
                      </a:r>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3"/>
                  </a:ext>
                </a:extLst>
              </a:tr>
              <a:tr h="521494">
                <a:tc>
                  <a:txBody>
                    <a:bodyPr/>
                    <a:lstStyle/>
                    <a:p>
                      <a:pPr algn="ctr" rtl="0" fontAlgn="t"/>
                      <a:r>
                        <a:rPr lang="es-CO" sz="1100" b="0" i="0" u="none" strike="noStrike" kern="1200" dirty="0">
                          <a:solidFill>
                            <a:schemeClr val="tx1"/>
                          </a:solidFill>
                          <a:latin typeface="Franklin Gothic Book"/>
                          <a:ea typeface="+mn-ea"/>
                          <a:cs typeface="+mn-cs"/>
                        </a:rPr>
                        <a:t>663</a:t>
                      </a:r>
                    </a:p>
                  </a:txBody>
                  <a:tcPr marL="9525" marR="9525" marT="7144" marB="0" anchor="ctr">
                    <a:lnL>
                      <a:noFill/>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fontAlgn="b"/>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a:noFill/>
                    </a:lnT>
                    <a:lnB>
                      <a:noFill/>
                    </a:lnB>
                  </a:tcPr>
                </a:tc>
                <a:tc>
                  <a:txBody>
                    <a:bodyPr/>
                    <a:lstStyle/>
                    <a:p>
                      <a:pPr algn="ctr" fontAlgn="b"/>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noFill/>
                      <a:prstDash val="solid"/>
                      <a:round/>
                      <a:headEnd type="none" w="med" len="med"/>
                      <a:tailEnd type="none" w="med" len="med"/>
                    </a:lnL>
                    <a:lnR w="6350" cap="flat" cmpd="sng" algn="ctr">
                      <a:solidFill>
                        <a:srgbClr val="538ED5"/>
                      </a:solidFill>
                      <a:prstDash val="solid"/>
                      <a:round/>
                      <a:headEnd type="none" w="med" len="med"/>
                      <a:tailEnd type="none" w="med" len="med"/>
                    </a:lnR>
                    <a:lnT>
                      <a:noFill/>
                    </a:lnT>
                    <a:lnB>
                      <a:noFill/>
                    </a:lnB>
                  </a:tcPr>
                </a:tc>
                <a:tc>
                  <a:txBody>
                    <a:bodyPr/>
                    <a:lstStyle/>
                    <a:p>
                      <a:pPr algn="ctr" rtl="0" fontAlgn="t"/>
                      <a:r>
                        <a:rPr lang="es-CO" sz="1100" b="0" i="0" u="none" strike="noStrike" kern="1200" dirty="0">
                          <a:solidFill>
                            <a:schemeClr val="tx1"/>
                          </a:solidFill>
                          <a:latin typeface="Franklin Gothic Book"/>
                          <a:ea typeface="+mn-ea"/>
                          <a:cs typeface="+mn-cs"/>
                        </a:rPr>
                        <a:t>$ 465</a:t>
                      </a:r>
                    </a:p>
                  </a:txBody>
                  <a:tcPr marL="9525" marR="9525" marT="7144" marB="0" anchor="ctr">
                    <a:lnL w="6350" cap="flat" cmpd="sng" algn="ctr">
                      <a:solidFill>
                        <a:srgbClr val="538ED5"/>
                      </a:solidFill>
                      <a:prstDash val="solid"/>
                      <a:round/>
                      <a:headEnd type="none" w="med" len="med"/>
                      <a:tailEnd type="none" w="med" len="med"/>
                    </a:lnL>
                    <a:lnR w="6350" cap="flat" cmpd="sng" algn="ctr">
                      <a:solidFill>
                        <a:srgbClr val="538ED5"/>
                      </a:solidFill>
                      <a:prstDash val="solid"/>
                      <a:round/>
                      <a:headEnd type="none" w="med" len="med"/>
                      <a:tailEnd type="none" w="med" len="med"/>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tc>
                  <a:txBody>
                    <a:bodyPr/>
                    <a:lstStyle/>
                    <a:p>
                      <a:pPr algn="ctr" rtl="0" fontAlgn="t"/>
                      <a:r>
                        <a:rPr lang="es-CO" sz="1100" b="0" i="0" u="none" strike="noStrike" kern="1200" dirty="0">
                          <a:solidFill>
                            <a:schemeClr val="tx1"/>
                          </a:solidFill>
                          <a:latin typeface="Franklin Gothic Book"/>
                          <a:ea typeface="+mn-ea"/>
                          <a:cs typeface="+mn-cs"/>
                        </a:rPr>
                        <a:t>Maíz, Arroz, Bovino,</a:t>
                      </a:r>
                      <a:r>
                        <a:rPr lang="es-CO" sz="1100" b="0" i="0" u="none" strike="noStrike" kern="1200" baseline="0" dirty="0">
                          <a:solidFill>
                            <a:schemeClr val="tx1"/>
                          </a:solidFill>
                          <a:latin typeface="Franklin Gothic Book"/>
                          <a:ea typeface="+mn-ea"/>
                          <a:cs typeface="+mn-cs"/>
                        </a:rPr>
                        <a:t> Yuca Laboratorio, Verificación</a:t>
                      </a:r>
                      <a:endParaRPr lang="es-CO" sz="1100" b="0" i="0" u="none" strike="noStrike" kern="1200" dirty="0">
                        <a:solidFill>
                          <a:schemeClr val="tx1"/>
                        </a:solidFill>
                        <a:latin typeface="Franklin Gothic Book"/>
                        <a:ea typeface="+mn-ea"/>
                        <a:cs typeface="+mn-cs"/>
                      </a:endParaRPr>
                    </a:p>
                  </a:txBody>
                  <a:tcPr marL="9525" marR="9525" marT="7144" marB="0" anchor="ctr">
                    <a:lnL w="6350" cap="flat" cmpd="sng" algn="ctr">
                      <a:solidFill>
                        <a:srgbClr val="538ED5"/>
                      </a:solidFill>
                      <a:prstDash val="solid"/>
                      <a:round/>
                      <a:headEnd type="none" w="med" len="med"/>
                      <a:tailEnd type="none" w="med" len="med"/>
                    </a:lnL>
                    <a:lnR>
                      <a:noFill/>
                    </a:lnR>
                    <a:lnT w="6350" cap="flat" cmpd="sng" algn="ctr">
                      <a:solidFill>
                        <a:srgbClr val="538ED5"/>
                      </a:solidFill>
                      <a:prstDash val="solid"/>
                      <a:round/>
                      <a:headEnd type="none" w="med" len="med"/>
                      <a:tailEnd type="none" w="med" len="med"/>
                    </a:lnT>
                    <a:lnB w="6350" cap="flat" cmpd="sng" algn="ctr">
                      <a:solidFill>
                        <a:srgbClr val="538ED5"/>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0" name="19 CuadroTexto"/>
          <p:cNvSpPr txBox="1"/>
          <p:nvPr/>
        </p:nvSpPr>
        <p:spPr>
          <a:xfrm>
            <a:off x="315913" y="4802345"/>
            <a:ext cx="4366160" cy="166199"/>
          </a:xfrm>
          <a:prstGeom prst="rect">
            <a:avLst/>
          </a:prstGeom>
          <a:noFill/>
        </p:spPr>
        <p:txBody>
          <a:bodyPr wrap="square" lIns="0" tIns="0" rIns="0" bIns="0" rtlCol="0">
            <a:spAutoFit/>
          </a:bodyPr>
          <a:lstStyle/>
          <a:p>
            <a:pPr>
              <a:lnSpc>
                <a:spcPct val="120000"/>
              </a:lnSpc>
            </a:pPr>
            <a:r>
              <a:rPr lang="es-CO" sz="900" dirty="0">
                <a:solidFill>
                  <a:srgbClr val="002060"/>
                </a:solidFill>
              </a:rPr>
              <a:t>Vicepresidencia de Operaciones</a:t>
            </a:r>
          </a:p>
        </p:txBody>
      </p:sp>
    </p:spTree>
    <p:extLst>
      <p:ext uri="{BB962C8B-B14F-4D97-AF65-F5344CB8AC3E}">
        <p14:creationId xmlns:p14="http://schemas.microsoft.com/office/powerpoint/2010/main" val="2379780336"/>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04850" y="2104715"/>
            <a:ext cx="8129050" cy="1546108"/>
          </a:xfrm>
        </p:spPr>
        <p:txBody>
          <a:bodyPr/>
          <a:lstStyle/>
          <a:p>
            <a:pPr lvl="1" algn="l" defTabSz="913990" rtl="0">
              <a:lnSpc>
                <a:spcPct val="85000"/>
              </a:lnSpc>
              <a:spcBef>
                <a:spcPct val="0"/>
              </a:spcBef>
            </a:pPr>
            <a:r>
              <a:rPr lang="es-ES" sz="4000" dirty="0">
                <a:solidFill>
                  <a:schemeClr val="bg1"/>
                </a:solidFill>
                <a:latin typeface="+mj-lt"/>
              </a:rPr>
              <a:t>6. Temas de Aprobación de la Junta Directiva.</a:t>
            </a:r>
            <a:br>
              <a:rPr lang="es-ES"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237662725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04850" y="2104715"/>
            <a:ext cx="8129050" cy="1546108"/>
          </a:xfrm>
        </p:spPr>
        <p:txBody>
          <a:bodyPr/>
          <a:lstStyle/>
          <a:p>
            <a:pPr lvl="1" algn="l" defTabSz="913990" rtl="0">
              <a:lnSpc>
                <a:spcPct val="85000"/>
              </a:lnSpc>
              <a:spcBef>
                <a:spcPct val="0"/>
              </a:spcBef>
            </a:pPr>
            <a:r>
              <a:rPr lang="es-ES" sz="4000" dirty="0">
                <a:solidFill>
                  <a:schemeClr val="bg1"/>
                </a:solidFill>
                <a:latin typeface="+mj-lt"/>
              </a:rPr>
              <a:t>6.1. </a:t>
            </a:r>
            <a:r>
              <a:rPr lang="es-CO" sz="4000" dirty="0">
                <a:solidFill>
                  <a:schemeClr val="bg1"/>
                </a:solidFill>
                <a:latin typeface="+mj-lt"/>
              </a:rPr>
              <a:t>Inicio del proceso de elección del Jefe del Área de Seguimiento de la Bolsa.</a:t>
            </a:r>
            <a:br>
              <a:rPr lang="es-ES"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237662725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cstate="print"/>
          <a:srcRect/>
          <a:stretch>
            <a:fillRect/>
          </a:stretch>
        </p:blipFill>
        <p:spPr bwMode="auto">
          <a:xfrm>
            <a:off x="228600" y="142875"/>
            <a:ext cx="8734425" cy="4857750"/>
          </a:xfrm>
          <a:prstGeom prst="rect">
            <a:avLst/>
          </a:prstGeom>
          <a:noFill/>
          <a:ln w="9525">
            <a:noFill/>
            <a:miter lim="800000"/>
            <a:headEnd/>
            <a:tailEnd/>
          </a:ln>
          <a:effectLst/>
        </p:spPr>
      </p:pic>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cstate="print"/>
          <a:srcRect/>
          <a:stretch>
            <a:fillRect/>
          </a:stretch>
        </p:blipFill>
        <p:spPr bwMode="auto">
          <a:xfrm>
            <a:off x="380356" y="117201"/>
            <a:ext cx="8163569" cy="4954322"/>
          </a:xfrm>
          <a:prstGeom prst="rect">
            <a:avLst/>
          </a:prstGeom>
          <a:noFill/>
          <a:ln w="9525">
            <a:noFill/>
            <a:miter lim="800000"/>
            <a:headEnd/>
            <a:tailEnd/>
          </a:ln>
          <a:effectLst/>
        </p:spPr>
      </p:pic>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cstate="print"/>
          <a:srcRect/>
          <a:stretch>
            <a:fillRect/>
          </a:stretch>
        </p:blipFill>
        <p:spPr bwMode="auto">
          <a:xfrm>
            <a:off x="130440" y="138113"/>
            <a:ext cx="8870208" cy="4843462"/>
          </a:xfrm>
          <a:prstGeom prst="rect">
            <a:avLst/>
          </a:prstGeom>
          <a:noFill/>
          <a:ln w="9525">
            <a:noFill/>
            <a:miter lim="800000"/>
            <a:headEnd/>
            <a:tailEnd/>
          </a:ln>
          <a:effectLst/>
        </p:spPr>
      </p:pic>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180975" y="183876"/>
            <a:ext cx="8662988" cy="4740549"/>
          </a:xfrm>
          <a:prstGeom prst="rect">
            <a:avLst/>
          </a:prstGeom>
          <a:noFill/>
          <a:ln w="9525">
            <a:noFill/>
            <a:miter lim="800000"/>
            <a:headEnd/>
            <a:tailEnd/>
          </a:ln>
          <a:effectLst/>
        </p:spPr>
      </p:pic>
    </p:spTree>
    <p:extLst>
      <p:ext uri="{BB962C8B-B14F-4D97-AF65-F5344CB8AC3E}">
        <p14:creationId xmlns:p14="http://schemas.microsoft.com/office/powerpoint/2010/main" val="425484835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9"/>
          <p:cNvSpPr txBox="1">
            <a:spLocks/>
          </p:cNvSpPr>
          <p:nvPr/>
        </p:nvSpPr>
        <p:spPr>
          <a:xfrm>
            <a:off x="2384661" y="445728"/>
            <a:ext cx="4374678" cy="216503"/>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600" dirty="0">
                <a:solidFill>
                  <a:schemeClr val="tx1"/>
                </a:solidFill>
              </a:rPr>
              <a:t>Enero 24 de 2018</a:t>
            </a:r>
            <a:endParaRPr lang="es-ES_tradnl" sz="1600" dirty="0">
              <a:solidFill>
                <a:schemeClr val="tx1"/>
              </a:solidFill>
            </a:endParaRPr>
          </a:p>
        </p:txBody>
      </p:sp>
      <p:sp>
        <p:nvSpPr>
          <p:cNvPr id="26" name="Text Placeholder 30"/>
          <p:cNvSpPr txBox="1">
            <a:spLocks/>
          </p:cNvSpPr>
          <p:nvPr/>
        </p:nvSpPr>
        <p:spPr>
          <a:xfrm>
            <a:off x="807650" y="49045"/>
            <a:ext cx="7336938" cy="83351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3200" dirty="0">
                <a:solidFill>
                  <a:srgbClr val="002060"/>
                </a:solidFill>
              </a:rPr>
              <a:t>Orden del día Junta Directiva</a:t>
            </a:r>
          </a:p>
        </p:txBody>
      </p:sp>
      <p:pic>
        <p:nvPicPr>
          <p:cNvPr id="19" name="91 Imagen" descr="BMC LOGO.bmp"/>
          <p:cNvPicPr>
            <a:picLocks noChangeAspect="1"/>
          </p:cNvPicPr>
          <p:nvPr/>
        </p:nvPicPr>
        <p:blipFill>
          <a:blip r:embed="rId3" cstate="email">
            <a:extLst>
              <a:ext uri="{28A0092B-C50C-407E-A947-70E740481C1C}">
                <a14:useLocalDpi xmlns:a14="http://schemas.microsoft.com/office/drawing/2010/main"/>
              </a:ext>
            </a:extLst>
          </a:blip>
          <a:srcRect r="-211"/>
          <a:stretch>
            <a:fillRect/>
          </a:stretch>
        </p:blipFill>
        <p:spPr bwMode="auto">
          <a:xfrm>
            <a:off x="7494593" y="126935"/>
            <a:ext cx="1512000" cy="465145"/>
          </a:xfrm>
          <a:prstGeom prst="rect">
            <a:avLst/>
          </a:prstGeom>
          <a:noFill/>
          <a:ln w="9525">
            <a:noFill/>
            <a:miter lim="800000"/>
            <a:headEnd/>
            <a:tailEnd/>
          </a:ln>
        </p:spPr>
      </p:pic>
      <p:graphicFrame>
        <p:nvGraphicFramePr>
          <p:cNvPr id="60" name="3 Marcador de contenido"/>
          <p:cNvGraphicFramePr>
            <a:graphicFrameLocks/>
          </p:cNvGraphicFramePr>
          <p:nvPr>
            <p:extLst>
              <p:ext uri="{D42A27DB-BD31-4B8C-83A1-F6EECF244321}">
                <p14:modId xmlns:p14="http://schemas.microsoft.com/office/powerpoint/2010/main" val="3786827614"/>
              </p:ext>
            </p:extLst>
          </p:nvPr>
        </p:nvGraphicFramePr>
        <p:xfrm>
          <a:off x="285752" y="700331"/>
          <a:ext cx="8572500" cy="44431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648616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832420" y="2320536"/>
            <a:ext cx="8187756" cy="1546108"/>
          </a:xfrm>
        </p:spPr>
        <p:txBody>
          <a:bodyPr/>
          <a:lstStyle/>
          <a:p>
            <a:pPr lvl="1" algn="l" defTabSz="913990" rtl="0">
              <a:lnSpc>
                <a:spcPct val="85000"/>
              </a:lnSpc>
              <a:spcBef>
                <a:spcPct val="0"/>
              </a:spcBef>
            </a:pPr>
            <a:r>
              <a:rPr lang="es-ES" sz="3200" dirty="0">
                <a:solidFill>
                  <a:schemeClr val="bg1"/>
                </a:solidFill>
                <a:latin typeface="+mj-lt"/>
              </a:rPr>
              <a:t>6.2. </a:t>
            </a:r>
            <a:r>
              <a:rPr lang="es-CO" sz="3200" dirty="0">
                <a:solidFill>
                  <a:schemeClr val="bg1"/>
                </a:solidFill>
                <a:latin typeface="+mj-lt"/>
              </a:rPr>
              <a:t>Planeación anual de actividades para fines de supervisión y suministro de información de los organismos de autorregulación del mercado de valores</a:t>
            </a:r>
            <a:br>
              <a:rPr lang="es-ES" sz="3600" dirty="0">
                <a:solidFill>
                  <a:schemeClr val="bg1"/>
                </a:solidFill>
                <a:latin typeface="+mj-lt"/>
              </a:rPr>
            </a:br>
            <a:br>
              <a:rPr lang="es-CO" sz="2000" dirty="0">
                <a:solidFill>
                  <a:schemeClr val="bg1"/>
                </a:solidFill>
                <a:latin typeface="+mn-lt"/>
              </a:rPr>
            </a:br>
            <a:br>
              <a:rPr lang="es-CO" sz="2000" dirty="0">
                <a:solidFill>
                  <a:schemeClr val="bg1"/>
                </a:solidFill>
                <a:latin typeface="+mn-lt"/>
              </a:rPr>
            </a:br>
            <a:r>
              <a:rPr lang="es-CO" dirty="0">
                <a:solidFill>
                  <a:schemeClr val="bg1"/>
                </a:solidFill>
                <a:latin typeface="+mn-lt"/>
              </a:rPr>
              <a:t>Parte III, Título IV, Capítulo VII de la </a:t>
            </a:r>
            <a:br>
              <a:rPr lang="es-CO" dirty="0">
                <a:solidFill>
                  <a:schemeClr val="bg1"/>
                </a:solidFill>
                <a:latin typeface="+mn-lt"/>
              </a:rPr>
            </a:br>
            <a:r>
              <a:rPr lang="es-CO" dirty="0">
                <a:solidFill>
                  <a:schemeClr val="bg1"/>
                </a:solidFill>
                <a:latin typeface="+mn-lt"/>
              </a:rPr>
              <a:t>Circular Básica Jurídica de la SFC</a:t>
            </a:r>
            <a:br>
              <a:rPr lang="es-CO" sz="2000" dirty="0">
                <a:solidFill>
                  <a:schemeClr val="bg1"/>
                </a:solidFill>
                <a:latin typeface="+mn-lt"/>
              </a:rPr>
            </a:br>
            <a:endParaRPr lang="es-CO" sz="4800" dirty="0">
              <a:solidFill>
                <a:schemeClr val="bg1"/>
              </a:solidFill>
            </a:endParaRPr>
          </a:p>
        </p:txBody>
      </p:sp>
    </p:spTree>
    <p:extLst>
      <p:ext uri="{BB962C8B-B14F-4D97-AF65-F5344CB8AC3E}">
        <p14:creationId xmlns:p14="http://schemas.microsoft.com/office/powerpoint/2010/main" val="372590427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a:xfrm>
            <a:off x="671334" y="144784"/>
            <a:ext cx="5842757" cy="426026"/>
          </a:xfrm>
        </p:spPr>
        <p:txBody>
          <a:bodyPr/>
          <a:lstStyle/>
          <a:p>
            <a:pPr algn="just"/>
            <a:r>
              <a:rPr lang="es-CO" sz="1350" b="1" dirty="0">
                <a:solidFill>
                  <a:srgbClr val="0070C0"/>
                </a:solidFill>
              </a:rPr>
              <a:t>Planeación anual de actividades para fines de supervisión y suministro de información de los organismos de autorregulación del mercado de valores</a:t>
            </a:r>
            <a:endParaRPr lang="es-ES" sz="1350" b="1" dirty="0">
              <a:solidFill>
                <a:srgbClr val="0070C0"/>
              </a:solidFill>
            </a:endParaRPr>
          </a:p>
        </p:txBody>
      </p:sp>
      <p:sp>
        <p:nvSpPr>
          <p:cNvPr id="4" name="3 Rectángulo redondeado"/>
          <p:cNvSpPr/>
          <p:nvPr/>
        </p:nvSpPr>
        <p:spPr>
          <a:xfrm>
            <a:off x="2326462" y="801113"/>
            <a:ext cx="5383227" cy="459700"/>
          </a:xfrm>
          <a:prstGeom prst="roundRect">
            <a:avLst/>
          </a:prstGeom>
          <a:ln>
            <a:solidFill>
              <a:srgbClr val="0070C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s-ES" sz="1050" b="1" dirty="0">
                <a:solidFill>
                  <a:srgbClr val="0070C0"/>
                </a:solidFill>
                <a:latin typeface="+mj-lt"/>
              </a:rPr>
              <a:t>Los organismos de autorregulación </a:t>
            </a:r>
            <a:r>
              <a:rPr lang="es-ES" sz="1050" dirty="0">
                <a:solidFill>
                  <a:srgbClr val="0070C0"/>
                </a:solidFill>
                <a:latin typeface="+mj-lt"/>
              </a:rPr>
              <a:t>deben planificar sus actividades y reportar el avance de dicha planeación en los términos descritos en la </a:t>
            </a:r>
            <a:r>
              <a:rPr lang="es-CO" sz="1050" dirty="0">
                <a:solidFill>
                  <a:srgbClr val="0070C0"/>
                </a:solidFill>
                <a:latin typeface="+mj-lt"/>
              </a:rPr>
              <a:t>Circular Básica Jurídica</a:t>
            </a:r>
          </a:p>
        </p:txBody>
      </p:sp>
      <p:sp>
        <p:nvSpPr>
          <p:cNvPr id="9" name="8 Flecha curvada hacia la derecha"/>
          <p:cNvSpPr/>
          <p:nvPr/>
        </p:nvSpPr>
        <p:spPr>
          <a:xfrm rot="19640246">
            <a:off x="1907699" y="801113"/>
            <a:ext cx="273107" cy="382349"/>
          </a:xfrm>
          <a:prstGeom prst="curvedRight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16" name="15 Flecha abajo"/>
          <p:cNvSpPr/>
          <p:nvPr/>
        </p:nvSpPr>
        <p:spPr>
          <a:xfrm>
            <a:off x="4695992" y="1317016"/>
            <a:ext cx="285245" cy="199230"/>
          </a:xfrm>
          <a:prstGeom prst="down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17" name="16 CuadroTexto"/>
          <p:cNvSpPr txBox="1"/>
          <p:nvPr/>
        </p:nvSpPr>
        <p:spPr>
          <a:xfrm>
            <a:off x="347242" y="1577948"/>
            <a:ext cx="8461093" cy="3477875"/>
          </a:xfrm>
          <a:prstGeom prst="rect">
            <a:avLst/>
          </a:prstGeom>
          <a:noFill/>
        </p:spPr>
        <p:txBody>
          <a:bodyPr wrap="square" lIns="0" tIns="0" rIns="0" bIns="0" rtlCol="0">
            <a:spAutoFit/>
          </a:bodyPr>
          <a:lstStyle/>
          <a:p>
            <a:pPr algn="just">
              <a:buFont typeface="Wingdings" pitchFamily="2" charset="2"/>
              <a:buChar char="§"/>
            </a:pPr>
            <a:r>
              <a:rPr lang="es-ES" sz="1100" dirty="0">
                <a:latin typeface="+mj-lt"/>
              </a:rPr>
              <a:t> </a:t>
            </a:r>
            <a:r>
              <a:rPr lang="es-ES" sz="1100" b="1" dirty="0">
                <a:latin typeface="+mj-lt"/>
              </a:rPr>
              <a:t>Dentro del primer mes de cada año</a:t>
            </a:r>
            <a:r>
              <a:rPr lang="es-ES" sz="1100" dirty="0">
                <a:latin typeface="+mj-lt"/>
              </a:rPr>
              <a:t>, los organismos de autorregulación </a:t>
            </a:r>
            <a:r>
              <a:rPr lang="es-ES" sz="1100" b="1" u="sng" dirty="0">
                <a:latin typeface="+mj-lt"/>
              </a:rPr>
              <a:t>deben</a:t>
            </a:r>
            <a:r>
              <a:rPr lang="es-ES" sz="1100" dirty="0">
                <a:latin typeface="+mj-lt"/>
              </a:rPr>
              <a:t> </a:t>
            </a:r>
            <a:r>
              <a:rPr lang="es-ES" sz="1100" b="1" dirty="0">
                <a:latin typeface="+mj-lt"/>
              </a:rPr>
              <a:t>remitir a la SFC un Plan Anual de Actividades </a:t>
            </a:r>
            <a:r>
              <a:rPr lang="es-ES" sz="1100" dirty="0">
                <a:latin typeface="+mj-lt"/>
              </a:rPr>
              <a:t>para el año calendario en curso.</a:t>
            </a:r>
          </a:p>
          <a:p>
            <a:pPr algn="just">
              <a:buFont typeface="Wingdings" pitchFamily="2" charset="2"/>
              <a:buChar char="§"/>
            </a:pPr>
            <a:endParaRPr lang="es-ES" sz="1100" dirty="0">
              <a:latin typeface="+mj-lt"/>
            </a:endParaRPr>
          </a:p>
          <a:p>
            <a:pPr algn="just">
              <a:buFont typeface="Wingdings" pitchFamily="2" charset="2"/>
              <a:buChar char="§"/>
            </a:pPr>
            <a:r>
              <a:rPr lang="es-ES" sz="1100" dirty="0">
                <a:latin typeface="+mj-lt"/>
              </a:rPr>
              <a:t> </a:t>
            </a:r>
            <a:r>
              <a:rPr lang="es-ES" sz="1100" b="1" dirty="0">
                <a:latin typeface="+mj-lt"/>
              </a:rPr>
              <a:t>Dicho plan debe relacionar las actividades de supervisión y regulación </a:t>
            </a:r>
            <a:r>
              <a:rPr lang="es-ES" sz="1100" dirty="0">
                <a:latin typeface="+mj-lt"/>
              </a:rPr>
              <a:t>que ejecutarán durante dicho periodo. </a:t>
            </a:r>
            <a:endParaRPr lang="es-CO" sz="1100" dirty="0">
              <a:latin typeface="+mj-lt"/>
            </a:endParaRPr>
          </a:p>
          <a:p>
            <a:pPr algn="just">
              <a:buFont typeface="Wingdings" pitchFamily="2" charset="2"/>
              <a:buChar char="§"/>
            </a:pPr>
            <a:endParaRPr lang="es-CO" sz="1100" dirty="0">
              <a:latin typeface="+mj-lt"/>
            </a:endParaRPr>
          </a:p>
          <a:p>
            <a:pPr algn="just">
              <a:buFont typeface="Wingdings" pitchFamily="2" charset="2"/>
              <a:buChar char="§"/>
            </a:pPr>
            <a:r>
              <a:rPr lang="es-CO" sz="1100" dirty="0">
                <a:latin typeface="+mj-lt"/>
              </a:rPr>
              <a:t> </a:t>
            </a:r>
            <a:r>
              <a:rPr lang="es-ES" sz="1100" dirty="0">
                <a:latin typeface="+mj-lt"/>
              </a:rPr>
              <a:t>El </a:t>
            </a:r>
            <a:r>
              <a:rPr lang="es-ES" sz="1100" b="1" dirty="0">
                <a:latin typeface="+mj-lt"/>
              </a:rPr>
              <a:t>Plan Anual de Actividades y cualquier modificación al mismo</a:t>
            </a:r>
            <a:r>
              <a:rPr lang="es-ES" sz="1100" dirty="0">
                <a:latin typeface="+mj-lt"/>
              </a:rPr>
              <a:t>, </a:t>
            </a:r>
            <a:r>
              <a:rPr lang="es-ES" sz="1100" b="1" u="sng" dirty="0">
                <a:latin typeface="+mj-lt"/>
              </a:rPr>
              <a:t>debe</a:t>
            </a:r>
            <a:r>
              <a:rPr lang="es-ES" sz="1100" dirty="0">
                <a:latin typeface="+mj-lt"/>
              </a:rPr>
              <a:t> ser </a:t>
            </a:r>
            <a:r>
              <a:rPr lang="es-ES" sz="1100" b="1" dirty="0">
                <a:latin typeface="+mj-lt"/>
              </a:rPr>
              <a:t>presentado por el representante legal</a:t>
            </a:r>
            <a:r>
              <a:rPr lang="es-ES" sz="1100" dirty="0">
                <a:latin typeface="+mj-lt"/>
              </a:rPr>
              <a:t> y </a:t>
            </a:r>
            <a:r>
              <a:rPr lang="es-ES" sz="1100" b="1" dirty="0">
                <a:latin typeface="+mj-lt"/>
              </a:rPr>
              <a:t>aprobado por la Junta Directiva. </a:t>
            </a:r>
            <a:r>
              <a:rPr lang="es-ES" sz="1100" dirty="0">
                <a:latin typeface="+mj-lt"/>
              </a:rPr>
              <a:t>En caso de que se presente un cambio en el Plan Anual de Actividades, los organismos de autorregulación deben informar a la SFC los cambios efectuados dentro de los 15 días hábiles siguientes a la aprobación del cambio correspondiente.</a:t>
            </a:r>
          </a:p>
          <a:p>
            <a:pPr algn="just">
              <a:buFont typeface="Wingdings" pitchFamily="2" charset="2"/>
              <a:buChar char="§"/>
            </a:pPr>
            <a:endParaRPr lang="es-ES" sz="1100" dirty="0">
              <a:latin typeface="+mj-lt"/>
            </a:endParaRPr>
          </a:p>
          <a:p>
            <a:pPr algn="just">
              <a:buFont typeface="Wingdings" pitchFamily="2" charset="2"/>
              <a:buChar char="§"/>
            </a:pPr>
            <a:r>
              <a:rPr lang="es-ES" sz="1100" dirty="0">
                <a:latin typeface="+mj-lt"/>
              </a:rPr>
              <a:t> El Plan Anual de Actividades deberá estar fundamentado en un análisis de riesgos. Por lo tanto, en el mismo se detallan los </a:t>
            </a:r>
            <a:r>
              <a:rPr lang="es-ES" sz="1100" b="1" dirty="0">
                <a:latin typeface="+mj-lt"/>
              </a:rPr>
              <a:t>riesgos generales y específicos que serán objeto de supervisión</a:t>
            </a:r>
            <a:r>
              <a:rPr lang="es-ES" sz="1100" dirty="0">
                <a:latin typeface="+mj-lt"/>
              </a:rPr>
              <a:t>, durante el año objeto de planeación. </a:t>
            </a:r>
          </a:p>
          <a:p>
            <a:pPr algn="just">
              <a:buFont typeface="Wingdings" pitchFamily="2" charset="2"/>
              <a:buChar char="§"/>
            </a:pPr>
            <a:endParaRPr lang="es-ES" sz="1400" dirty="0">
              <a:latin typeface="+mj-lt"/>
            </a:endParaRPr>
          </a:p>
          <a:p>
            <a:pPr algn="just">
              <a:buFont typeface="Wingdings" pitchFamily="2" charset="2"/>
              <a:buChar char="§"/>
            </a:pPr>
            <a:r>
              <a:rPr lang="es-ES" sz="1400" dirty="0">
                <a:latin typeface="+mj-lt"/>
              </a:rPr>
              <a:t> </a:t>
            </a:r>
            <a:r>
              <a:rPr lang="es-ES" sz="1100" dirty="0">
                <a:latin typeface="+mj-lt"/>
              </a:rPr>
              <a:t>Dentro del Plan se debe formular un </a:t>
            </a:r>
            <a:r>
              <a:rPr lang="es-ES" sz="1100" b="1" dirty="0">
                <a:latin typeface="+mj-lt"/>
              </a:rPr>
              <a:t>plan integral que describa cómo el organismo de autorregulación llevará a cabo su actividad de supervisión </a:t>
            </a:r>
            <a:r>
              <a:rPr lang="es-ES" sz="1100" dirty="0">
                <a:latin typeface="+mj-lt"/>
              </a:rPr>
              <a:t>durante el año en curso</a:t>
            </a:r>
          </a:p>
          <a:p>
            <a:pPr algn="just">
              <a:buFont typeface="Wingdings" pitchFamily="2" charset="2"/>
              <a:buChar char="§"/>
            </a:pPr>
            <a:endParaRPr lang="es-ES" sz="1100" dirty="0">
              <a:latin typeface="+mj-lt"/>
            </a:endParaRPr>
          </a:p>
          <a:p>
            <a:pPr algn="just">
              <a:buFont typeface="Wingdings" pitchFamily="2" charset="2"/>
              <a:buChar char="§"/>
            </a:pPr>
            <a:r>
              <a:rPr lang="es-ES" sz="1100" dirty="0">
                <a:latin typeface="+mj-lt"/>
              </a:rPr>
              <a:t> Dentro del Plan se deben detallar las </a:t>
            </a:r>
            <a:r>
              <a:rPr lang="es-ES" sz="1100" b="1" dirty="0">
                <a:latin typeface="+mj-lt"/>
              </a:rPr>
              <a:t>materias que serán objeto de regulación </a:t>
            </a:r>
            <a:r>
              <a:rPr lang="es-ES" sz="1100" dirty="0">
                <a:latin typeface="+mj-lt"/>
              </a:rPr>
              <a:t>durante el año en curso.</a:t>
            </a:r>
          </a:p>
          <a:p>
            <a:pPr algn="just">
              <a:buFont typeface="Wingdings" pitchFamily="2" charset="2"/>
              <a:buChar char="§"/>
            </a:pPr>
            <a:endParaRPr lang="es-ES" sz="1100" dirty="0">
              <a:latin typeface="+mj-lt"/>
            </a:endParaRPr>
          </a:p>
          <a:p>
            <a:pPr algn="just">
              <a:buFont typeface="Wingdings" pitchFamily="2" charset="2"/>
              <a:buChar char="§"/>
            </a:pPr>
            <a:r>
              <a:rPr lang="es-ES" sz="1100" dirty="0">
                <a:latin typeface="+mj-lt"/>
              </a:rPr>
              <a:t> </a:t>
            </a:r>
            <a:r>
              <a:rPr lang="es-ES" sz="1100" b="1" dirty="0">
                <a:latin typeface="+mj-lt"/>
              </a:rPr>
              <a:t>Dentro del primer mes de cada año</a:t>
            </a:r>
            <a:r>
              <a:rPr lang="es-ES" sz="1100" dirty="0">
                <a:latin typeface="+mj-lt"/>
              </a:rPr>
              <a:t>, los organismos de autorregulación deben </a:t>
            </a:r>
            <a:r>
              <a:rPr lang="es-ES" sz="1100" b="1" dirty="0">
                <a:latin typeface="+mj-lt"/>
              </a:rPr>
              <a:t>remitir a la SFC un Informe de Gestión para Efectos de Supervisión</a:t>
            </a:r>
            <a:r>
              <a:rPr lang="es-ES" sz="1100" dirty="0">
                <a:latin typeface="+mj-lt"/>
              </a:rPr>
              <a:t>, respecto de sus actividades durante el año calendario anterior, el cual debe ser presentado </a:t>
            </a:r>
            <a:r>
              <a:rPr lang="es-ES" sz="1100" b="1" dirty="0">
                <a:latin typeface="+mj-lt"/>
              </a:rPr>
              <a:t>por el representante legal</a:t>
            </a:r>
            <a:r>
              <a:rPr lang="es-ES" sz="1100" dirty="0">
                <a:latin typeface="+mj-lt"/>
              </a:rPr>
              <a:t> y </a:t>
            </a:r>
            <a:r>
              <a:rPr lang="es-ES" sz="1100" b="1" dirty="0">
                <a:latin typeface="+mj-lt"/>
              </a:rPr>
              <a:t>aprobado por la Junta Directiva.</a:t>
            </a:r>
            <a:endParaRPr lang="es-CO" sz="1100" dirty="0">
              <a:latin typeface="+mj-lt"/>
            </a:endParaRPr>
          </a:p>
        </p:txBody>
      </p:sp>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a:xfrm>
            <a:off x="810228" y="144784"/>
            <a:ext cx="7523544" cy="426026"/>
          </a:xfrm>
        </p:spPr>
        <p:txBody>
          <a:bodyPr/>
          <a:lstStyle/>
          <a:p>
            <a:pPr algn="just"/>
            <a:r>
              <a:rPr lang="es-CO" sz="1350" b="1" dirty="0">
                <a:solidFill>
                  <a:srgbClr val="002060"/>
                </a:solidFill>
              </a:rPr>
              <a:t>Planeación anual de actividades para fines de supervisión y suministro de información de los organismos de autorregulación del mercado de valores</a:t>
            </a:r>
            <a:endParaRPr lang="es-ES" sz="1350" b="1" dirty="0">
              <a:solidFill>
                <a:srgbClr val="002060"/>
              </a:solidFill>
            </a:endParaRPr>
          </a:p>
        </p:txBody>
      </p:sp>
      <p:sp>
        <p:nvSpPr>
          <p:cNvPr id="4" name="3 Rectángulo redondeado"/>
          <p:cNvSpPr/>
          <p:nvPr/>
        </p:nvSpPr>
        <p:spPr>
          <a:xfrm>
            <a:off x="619247" y="606025"/>
            <a:ext cx="7905509" cy="4631055"/>
          </a:xfrm>
          <a:prstGeom prst="roundRect">
            <a:avLst/>
          </a:prstGeom>
          <a:ln>
            <a:solidFill>
              <a:srgbClr val="0070C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s-CO" sz="1400" b="1" dirty="0">
                <a:solidFill>
                  <a:srgbClr val="002060"/>
                </a:solidFill>
                <a:latin typeface="+mj-lt"/>
              </a:rPr>
              <a:t>Sobre el particular, se elevó una consulta a la SFC, la cual en síntesis mencionó lo siguiente, con respecto al Plan que presenta la Bolsa como organismo de autorregulación:</a:t>
            </a:r>
          </a:p>
          <a:p>
            <a:pPr algn="just"/>
            <a:endParaRPr lang="es-CO" sz="1400" b="1" dirty="0">
              <a:solidFill>
                <a:srgbClr val="002060"/>
              </a:solidFill>
              <a:latin typeface="+mj-lt"/>
            </a:endParaRPr>
          </a:p>
          <a:p>
            <a:pPr algn="just">
              <a:buFont typeface="Wingdings" pitchFamily="2" charset="2"/>
              <a:buChar char="§"/>
            </a:pPr>
            <a:r>
              <a:rPr lang="es-CO" sz="1400" dirty="0">
                <a:solidFill>
                  <a:srgbClr val="002060"/>
                </a:solidFill>
                <a:latin typeface="+mj-lt"/>
              </a:rPr>
              <a:t> El capítulo establecido en la Circular Básica Jurídica es vinculante para los organismos de autorregulación del mercado de valores a los que hace referencia el Capítulo II del Título IV de la Ley 964 de 2005.</a:t>
            </a:r>
          </a:p>
          <a:p>
            <a:pPr algn="just">
              <a:buFont typeface="Wingdings" pitchFamily="2" charset="2"/>
              <a:buChar char="§"/>
            </a:pPr>
            <a:endParaRPr lang="es-CO" sz="1400" dirty="0">
              <a:solidFill>
                <a:srgbClr val="002060"/>
              </a:solidFill>
              <a:latin typeface="+mj-lt"/>
            </a:endParaRPr>
          </a:p>
          <a:p>
            <a:pPr algn="just">
              <a:buFont typeface="Wingdings" pitchFamily="2" charset="2"/>
              <a:buChar char="§"/>
            </a:pPr>
            <a:r>
              <a:rPr lang="es-CO" sz="1400" dirty="0">
                <a:solidFill>
                  <a:srgbClr val="002060"/>
                </a:solidFill>
                <a:latin typeface="+mj-lt"/>
              </a:rPr>
              <a:t> </a:t>
            </a:r>
            <a:r>
              <a:rPr lang="es-CO" sz="1400" i="1" dirty="0">
                <a:solidFill>
                  <a:srgbClr val="002060"/>
                </a:solidFill>
                <a:latin typeface="+mj-lt"/>
              </a:rPr>
              <a:t>“(…) no obstante las facultades de la Junta Directiva de la BMC y dada la independencia exigida legal y reglamentariamente, es claro que para efectos de la aprobación del Plan Anual de Actividades que debe impartir dicho órgano de administración, la presentación por parte del área de seguimiento a ese órgano debe contener los aspectos generales de dicho plan, los cuales deberán ser específicamente profundizados al momento de remitir el mismo a esta Superintendencia.</a:t>
            </a:r>
          </a:p>
          <a:p>
            <a:pPr algn="just">
              <a:buFont typeface="Wingdings" pitchFamily="2" charset="2"/>
              <a:buChar char="§"/>
            </a:pPr>
            <a:endParaRPr lang="es-CO" sz="1400" i="1" dirty="0">
              <a:solidFill>
                <a:srgbClr val="002060"/>
              </a:solidFill>
              <a:latin typeface="+mj-lt"/>
            </a:endParaRPr>
          </a:p>
          <a:p>
            <a:pPr algn="just"/>
            <a:r>
              <a:rPr lang="es-CO" sz="1400" i="1" dirty="0">
                <a:solidFill>
                  <a:srgbClr val="002060"/>
                </a:solidFill>
                <a:latin typeface="+mj-lt"/>
              </a:rPr>
              <a:t>Así las cosas, para efectos del cumplimiento de lo dispuesto en el numeral 2.1 de la Circular Externa 004 de 2017, el plan anual de actividades y cualquier modificación al mismo, debe ser presentado por el jefe del Área de Seguimiento en su condición de Representante Legal y aprobado por la Junta Directiva de la BMC.”</a:t>
            </a:r>
          </a:p>
        </p:txBody>
      </p:sp>
    </p:spTree>
    <p:extLst>
      <p:ext uri="{BB962C8B-B14F-4D97-AF65-F5344CB8AC3E}">
        <p14:creationId xmlns:p14="http://schemas.microsoft.com/office/powerpoint/2010/main" val="300477260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a:xfrm>
            <a:off x="879676" y="182559"/>
            <a:ext cx="4880836" cy="426026"/>
          </a:xfrm>
        </p:spPr>
        <p:txBody>
          <a:bodyPr/>
          <a:lstStyle/>
          <a:p>
            <a:r>
              <a:rPr lang="es-ES" sz="1800" b="1" dirty="0">
                <a:solidFill>
                  <a:srgbClr val="0070C0"/>
                </a:solidFill>
                <a:latin typeface="Calibri" pitchFamily="34" charset="0"/>
              </a:rPr>
              <a:t>Plan anual de actividades</a:t>
            </a:r>
          </a:p>
        </p:txBody>
      </p:sp>
      <p:sp>
        <p:nvSpPr>
          <p:cNvPr id="10" name="9 Rectángulo redondeado"/>
          <p:cNvSpPr/>
          <p:nvPr/>
        </p:nvSpPr>
        <p:spPr>
          <a:xfrm>
            <a:off x="879676" y="727362"/>
            <a:ext cx="7454096" cy="1191816"/>
          </a:xfrm>
          <a:prstGeom prst="round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s-ES" sz="1600" b="1" dirty="0">
                <a:solidFill>
                  <a:srgbClr val="002060"/>
                </a:solidFill>
                <a:latin typeface="+mj-lt"/>
              </a:rPr>
              <a:t>Aprobado por la Junta Directiva </a:t>
            </a:r>
            <a:r>
              <a:rPr lang="es-ES" sz="1600" dirty="0">
                <a:solidFill>
                  <a:srgbClr val="002060"/>
                </a:solidFill>
                <a:latin typeface="+mj-lt"/>
              </a:rPr>
              <a:t>y </a:t>
            </a:r>
            <a:r>
              <a:rPr lang="es-ES" sz="1600" b="1" dirty="0">
                <a:solidFill>
                  <a:srgbClr val="002060"/>
                </a:solidFill>
                <a:latin typeface="+mj-lt"/>
              </a:rPr>
              <a:t>presentado por el Representante Legal (Jefe del Área de Seguimiento) ante la SFC</a:t>
            </a:r>
            <a:r>
              <a:rPr lang="es-ES" sz="1600" dirty="0">
                <a:solidFill>
                  <a:srgbClr val="002060"/>
                </a:solidFill>
                <a:latin typeface="+mj-lt"/>
              </a:rPr>
              <a:t> dentro del primer mes del año 2018 – Cualquier cambio al plan debe ser informados a la SFC dentro de los 15 días hábiles siguientes a su aprobación</a:t>
            </a:r>
            <a:endParaRPr lang="es-CO" sz="1600" dirty="0">
              <a:solidFill>
                <a:srgbClr val="002060"/>
              </a:solidFill>
              <a:latin typeface="+mj-lt"/>
            </a:endParaRPr>
          </a:p>
        </p:txBody>
      </p:sp>
      <p:sp>
        <p:nvSpPr>
          <p:cNvPr id="11" name="10 Rectángulo redondeado"/>
          <p:cNvSpPr/>
          <p:nvPr/>
        </p:nvSpPr>
        <p:spPr>
          <a:xfrm>
            <a:off x="1681223" y="1936874"/>
            <a:ext cx="2759149" cy="817245"/>
          </a:xfrm>
          <a:prstGeom prst="roundRect">
            <a:avLst/>
          </a:prstGeom>
          <a:ln>
            <a:solidFill>
              <a:srgbClr val="0070C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ES" sz="1400" b="1" dirty="0">
                <a:solidFill>
                  <a:schemeClr val="tx1"/>
                </a:solidFill>
                <a:latin typeface="Calibri" pitchFamily="34" charset="0"/>
              </a:rPr>
              <a:t>Actividades de Supervisión e Informe de Gestión para efectos de Supervisión</a:t>
            </a:r>
            <a:endParaRPr lang="es-CO" sz="1400" dirty="0">
              <a:solidFill>
                <a:schemeClr val="tx1"/>
              </a:solidFill>
              <a:latin typeface="Calibri" pitchFamily="34" charset="0"/>
            </a:endParaRPr>
          </a:p>
        </p:txBody>
      </p:sp>
      <p:sp>
        <p:nvSpPr>
          <p:cNvPr id="12" name="11 Rectángulo redondeado"/>
          <p:cNvSpPr/>
          <p:nvPr/>
        </p:nvSpPr>
        <p:spPr>
          <a:xfrm>
            <a:off x="5034319" y="1977419"/>
            <a:ext cx="2787637" cy="374571"/>
          </a:xfrm>
          <a:prstGeom prst="roundRect">
            <a:avLst/>
          </a:prstGeom>
          <a:ln>
            <a:solidFill>
              <a:srgbClr val="0070C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ES" sz="1600" b="1" dirty="0">
                <a:solidFill>
                  <a:schemeClr val="tx1"/>
                </a:solidFill>
                <a:latin typeface="Calibri" pitchFamily="34" charset="0"/>
              </a:rPr>
              <a:t>Actividades de Regulación </a:t>
            </a:r>
            <a:endParaRPr lang="es-CO" sz="1600" dirty="0">
              <a:solidFill>
                <a:schemeClr val="tx1"/>
              </a:solidFill>
              <a:latin typeface="Calibri" pitchFamily="34" charset="0"/>
            </a:endParaRPr>
          </a:p>
        </p:txBody>
      </p:sp>
      <p:sp>
        <p:nvSpPr>
          <p:cNvPr id="13" name="12 Flecha izquierda y arriba"/>
          <p:cNvSpPr/>
          <p:nvPr/>
        </p:nvSpPr>
        <p:spPr>
          <a:xfrm rot="13494289">
            <a:off x="4485824" y="1871643"/>
            <a:ext cx="464786" cy="429221"/>
          </a:xfrm>
          <a:prstGeom prst="leftUp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14" name="13 Rectángulo redondeado"/>
          <p:cNvSpPr/>
          <p:nvPr/>
        </p:nvSpPr>
        <p:spPr>
          <a:xfrm>
            <a:off x="4913741" y="2668558"/>
            <a:ext cx="3221587" cy="1123712"/>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r>
              <a:rPr lang="es-ES" sz="1200" dirty="0">
                <a:solidFill>
                  <a:srgbClr val="002060"/>
                </a:solidFill>
                <a:latin typeface="+mj-lt"/>
              </a:rPr>
              <a:t>1. Resumen de los proyectos regulatorios</a:t>
            </a:r>
          </a:p>
          <a:p>
            <a:r>
              <a:rPr lang="es-ES" sz="1200" dirty="0">
                <a:solidFill>
                  <a:srgbClr val="002060"/>
                </a:solidFill>
                <a:latin typeface="+mj-lt"/>
              </a:rPr>
              <a:t>2. Motivación y contexto de los proyectos</a:t>
            </a:r>
          </a:p>
          <a:p>
            <a:r>
              <a:rPr lang="es-ES" sz="1200" dirty="0">
                <a:solidFill>
                  <a:srgbClr val="002060"/>
                </a:solidFill>
                <a:latin typeface="+mj-lt"/>
              </a:rPr>
              <a:t>3. Problemas a resolver y objetivos</a:t>
            </a:r>
          </a:p>
          <a:p>
            <a:r>
              <a:rPr lang="es-ES" sz="1200" dirty="0">
                <a:solidFill>
                  <a:srgbClr val="002060"/>
                </a:solidFill>
                <a:latin typeface="+mj-lt"/>
              </a:rPr>
              <a:t>4. Cronograma de los proyectos regulatorios</a:t>
            </a:r>
            <a:endParaRPr lang="es-CO" sz="1200" dirty="0">
              <a:solidFill>
                <a:srgbClr val="002060"/>
              </a:solidFill>
              <a:latin typeface="+mj-lt"/>
            </a:endParaRPr>
          </a:p>
        </p:txBody>
      </p:sp>
      <p:sp>
        <p:nvSpPr>
          <p:cNvPr id="18" name="17 Rectángulo redondeado"/>
          <p:cNvSpPr/>
          <p:nvPr/>
        </p:nvSpPr>
        <p:spPr>
          <a:xfrm>
            <a:off x="1686125" y="2924697"/>
            <a:ext cx="2623964" cy="1770698"/>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a:buFont typeface="Wingdings" pitchFamily="2" charset="2"/>
              <a:buChar char="ü"/>
            </a:pPr>
            <a:r>
              <a:rPr lang="es-CO" sz="1400" dirty="0">
                <a:solidFill>
                  <a:srgbClr val="002060"/>
                </a:solidFill>
                <a:latin typeface="+mj-lt"/>
              </a:rPr>
              <a:t> El Plan incluye aspectos generales</a:t>
            </a:r>
          </a:p>
          <a:p>
            <a:pPr>
              <a:buFont typeface="Wingdings" pitchFamily="2" charset="2"/>
              <a:buChar char="ü"/>
            </a:pPr>
            <a:endParaRPr lang="es-CO" sz="1400" dirty="0">
              <a:solidFill>
                <a:srgbClr val="002060"/>
              </a:solidFill>
              <a:latin typeface="+mj-lt"/>
            </a:endParaRPr>
          </a:p>
          <a:p>
            <a:pPr algn="just">
              <a:buFont typeface="Wingdings" pitchFamily="2" charset="2"/>
              <a:buChar char="ü"/>
            </a:pPr>
            <a:r>
              <a:rPr lang="es-CO" sz="1400" dirty="0">
                <a:solidFill>
                  <a:srgbClr val="002060"/>
                </a:solidFill>
                <a:latin typeface="+mj-lt"/>
              </a:rPr>
              <a:t> Este Plan es preparado por el Área de Seguimiento en coordinación con la Cámara Disciplinaria</a:t>
            </a:r>
          </a:p>
        </p:txBody>
      </p:sp>
      <p:sp>
        <p:nvSpPr>
          <p:cNvPr id="19" name="18 Flecha abajo"/>
          <p:cNvSpPr/>
          <p:nvPr/>
        </p:nvSpPr>
        <p:spPr>
          <a:xfrm>
            <a:off x="2918176" y="2721485"/>
            <a:ext cx="285245" cy="199230"/>
          </a:xfrm>
          <a:prstGeom prst="down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20" name="19 Flecha abajo"/>
          <p:cNvSpPr/>
          <p:nvPr/>
        </p:nvSpPr>
        <p:spPr>
          <a:xfrm>
            <a:off x="6373045" y="2337503"/>
            <a:ext cx="285245" cy="199230"/>
          </a:xfrm>
          <a:prstGeom prst="down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21" name="20 Flecha abajo"/>
          <p:cNvSpPr/>
          <p:nvPr/>
        </p:nvSpPr>
        <p:spPr>
          <a:xfrm>
            <a:off x="6373044" y="3678837"/>
            <a:ext cx="285245" cy="199230"/>
          </a:xfrm>
          <a:prstGeom prst="downArrow">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24" name="23 Rectángulo redondeado"/>
          <p:cNvSpPr/>
          <p:nvPr/>
        </p:nvSpPr>
        <p:spPr>
          <a:xfrm>
            <a:off x="5091853" y="3915001"/>
            <a:ext cx="2847622" cy="1123712"/>
          </a:xfrm>
          <a:prstGeom prst="round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s-ES" sz="1200" dirty="0">
                <a:solidFill>
                  <a:srgbClr val="002060"/>
                </a:solidFill>
                <a:latin typeface="+mj-lt"/>
              </a:rPr>
              <a:t>Incluye Información detallada, así como el informe de Gestión en la materia en el cual se indica que </a:t>
            </a:r>
            <a:r>
              <a:rPr lang="es-CO" sz="1200" dirty="0">
                <a:solidFill>
                  <a:srgbClr val="002060"/>
                </a:solidFill>
                <a:latin typeface="+mj-lt"/>
              </a:rPr>
              <a:t>durante el 2017, no se presentaron iniciativas regulatorias</a:t>
            </a:r>
          </a:p>
        </p:txBody>
      </p:sp>
      <p:sp>
        <p:nvSpPr>
          <p:cNvPr id="16" name="15 Rectángulo redondeado"/>
          <p:cNvSpPr/>
          <p:nvPr/>
        </p:nvSpPr>
        <p:spPr>
          <a:xfrm>
            <a:off x="1681225" y="2955060"/>
            <a:ext cx="2759149" cy="1799743"/>
          </a:xfrm>
          <a:prstGeom prst="round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
        <p:nvSpPr>
          <p:cNvPr id="17" name="16 Rectángulo redondeado"/>
          <p:cNvSpPr/>
          <p:nvPr/>
        </p:nvSpPr>
        <p:spPr>
          <a:xfrm>
            <a:off x="4950142" y="2546431"/>
            <a:ext cx="3221587" cy="2479478"/>
          </a:xfrm>
          <a:prstGeom prst="round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wrap="none" lIns="171450" tIns="171450" rIns="171450" bIns="171450" rtlCol="0" anchor="ctr">
            <a:noAutofit/>
          </a:bodyPr>
          <a:lstStyle/>
          <a:p>
            <a:pPr algn="ctr"/>
            <a:endParaRPr lang="es-CO" sz="1050"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val="128659571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2</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s-MX" sz="2400" b="1" dirty="0">
                <a:solidFill>
                  <a:schemeClr val="bg1"/>
                </a:solidFill>
              </a:rPr>
              <a:t>CUMPLIMIENTO CIRCULAR EXTERNA 004 DE 2017</a:t>
            </a:r>
            <a:endParaRPr lang="en-US" sz="2400" b="1"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4093687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18034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146813"/>
            <a:ext cx="7772400" cy="338961"/>
          </a:xfrm>
        </p:spPr>
        <p:txBody>
          <a:bodyPr/>
          <a:lstStyle/>
          <a:p>
            <a:r>
              <a:rPr lang="es-ES_tradnl" dirty="0" err="1"/>
              <a:t>Cap</a:t>
            </a:r>
            <a:r>
              <a:rPr lang="es-ES" dirty="0" err="1"/>
              <a:t>ítulo</a:t>
            </a:r>
            <a:r>
              <a:rPr lang="es-ES" dirty="0"/>
              <a:t>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27" name="26 Rectángulo"/>
          <p:cNvSpPr/>
          <p:nvPr/>
        </p:nvSpPr>
        <p:spPr>
          <a:xfrm>
            <a:off x="667870" y="1228731"/>
            <a:ext cx="7569200" cy="3416320"/>
          </a:xfrm>
          <a:prstGeom prst="rect">
            <a:avLst/>
          </a:prstGeom>
        </p:spPr>
        <p:txBody>
          <a:bodyPr wrap="square">
            <a:spAutoFit/>
          </a:bodyPr>
          <a:lstStyle/>
          <a:p>
            <a:pPr lvl="0" algn="just">
              <a:buFont typeface="Arial" pitchFamily="34" charset="0"/>
              <a:buChar char="•"/>
            </a:pPr>
            <a:r>
              <a:rPr lang="es-ES" dirty="0">
                <a:solidFill>
                  <a:srgbClr val="044990"/>
                </a:solidFill>
              </a:rPr>
              <a:t>El 2 de marzo de 2017, la Superintendencia Financiera de Colombia (SFC) expidió </a:t>
            </a:r>
            <a:r>
              <a:rPr lang="es-ES" i="1" dirty="0">
                <a:solidFill>
                  <a:srgbClr val="044990"/>
                </a:solidFill>
              </a:rPr>
              <a:t>“Instrucciones relacionadas con la planeación anual de actividades para fines de supervisión y suministro de información de los organismos de autorregulación del mercado de valores.”</a:t>
            </a:r>
          </a:p>
          <a:p>
            <a:pPr lvl="0" algn="just">
              <a:buFont typeface="Arial" pitchFamily="34" charset="0"/>
              <a:buChar char="•"/>
            </a:pPr>
            <a:endParaRPr lang="es-ES" b="1" i="1" dirty="0">
              <a:solidFill>
                <a:srgbClr val="044990"/>
              </a:solidFill>
            </a:endParaRPr>
          </a:p>
          <a:p>
            <a:pPr lvl="0" algn="just">
              <a:buFont typeface="Arial" pitchFamily="34" charset="0"/>
              <a:buChar char="•"/>
            </a:pPr>
            <a:r>
              <a:rPr lang="es-ES" dirty="0">
                <a:solidFill>
                  <a:srgbClr val="044990"/>
                </a:solidFill>
              </a:rPr>
              <a:t>La Circular contempla a los organismos de autorregulación del mercado de valores (Ley 964 de 2005) dentro de los que se encuentran las bolsas de productos agropecuarios, agroindustriales o de otros </a:t>
            </a:r>
            <a:r>
              <a:rPr lang="es-ES" dirty="0" err="1">
                <a:solidFill>
                  <a:srgbClr val="044990"/>
                </a:solidFill>
              </a:rPr>
              <a:t>commodities</a:t>
            </a:r>
            <a:r>
              <a:rPr lang="es-ES" dirty="0">
                <a:solidFill>
                  <a:srgbClr val="044990"/>
                </a:solidFill>
              </a:rPr>
              <a:t> (BMC). </a:t>
            </a:r>
          </a:p>
          <a:p>
            <a:pPr lvl="0" algn="just">
              <a:buFont typeface="Arial" pitchFamily="34" charset="0"/>
              <a:buChar char="•"/>
            </a:pPr>
            <a:endParaRPr lang="es-ES" b="1" dirty="0">
              <a:solidFill>
                <a:srgbClr val="044990"/>
              </a:solidFill>
            </a:endParaRPr>
          </a:p>
          <a:p>
            <a:pPr lvl="0" algn="just">
              <a:buFont typeface="Arial" pitchFamily="34" charset="0"/>
              <a:buChar char="•"/>
            </a:pPr>
            <a:r>
              <a:rPr lang="es-ES" dirty="0">
                <a:solidFill>
                  <a:srgbClr val="044990"/>
                </a:solidFill>
              </a:rPr>
              <a:t>La Circular contempla que el organismo de autorregulación debe remitir a la SFC un : (i) Plan Anual de Actividades y (</a:t>
            </a:r>
            <a:r>
              <a:rPr lang="es-ES" dirty="0" err="1">
                <a:solidFill>
                  <a:srgbClr val="044990"/>
                </a:solidFill>
              </a:rPr>
              <a:t>ii</a:t>
            </a:r>
            <a:r>
              <a:rPr lang="es-ES" dirty="0">
                <a:solidFill>
                  <a:srgbClr val="044990"/>
                </a:solidFill>
              </a:rPr>
              <a:t>) Informe de Gestión.</a:t>
            </a:r>
            <a:endParaRPr lang="es-CO" dirty="0">
              <a:solidFill>
                <a:srgbClr val="044990"/>
              </a:solidFill>
            </a:endParaRPr>
          </a:p>
        </p:txBody>
      </p:sp>
      <p:sp>
        <p:nvSpPr>
          <p:cNvPr id="15" name="Title 11"/>
          <p:cNvSpPr>
            <a:spLocks noGrp="1"/>
          </p:cNvSpPr>
          <p:nvPr>
            <p:ph type="title"/>
          </p:nvPr>
        </p:nvSpPr>
        <p:spPr>
          <a:xfrm>
            <a:off x="685800" y="552449"/>
            <a:ext cx="7771248" cy="685802"/>
          </a:xfrm>
        </p:spPr>
        <p:txBody>
          <a:bodyPr/>
          <a:lstStyle/>
          <a:p>
            <a:r>
              <a:rPr lang="en-US" sz="3200" b="1" dirty="0">
                <a:effectLst>
                  <a:outerShdw blurRad="38100" dist="38100" dir="2700000" algn="tl">
                    <a:srgbClr val="000000">
                      <a:alpha val="43137"/>
                    </a:srgbClr>
                  </a:outerShdw>
                </a:effectLst>
              </a:rPr>
              <a:t>CIRCULAR EXTERNA 004 DE 2017 SFC</a:t>
            </a:r>
          </a:p>
        </p:txBody>
      </p:sp>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18034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194438"/>
            <a:ext cx="8261138" cy="338961"/>
          </a:xfrm>
        </p:spPr>
        <p:txBody>
          <a:bodyPr/>
          <a:lstStyle/>
          <a:p>
            <a:r>
              <a:rPr lang="es-ES_tradnl" dirty="0" err="1"/>
              <a:t>Cap</a:t>
            </a:r>
            <a:r>
              <a:rPr lang="es-ES" dirty="0" err="1"/>
              <a:t>ítulo</a:t>
            </a:r>
            <a:r>
              <a:rPr lang="es-ES" dirty="0"/>
              <a:t>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27" name="26 Rectángulo"/>
          <p:cNvSpPr/>
          <p:nvPr/>
        </p:nvSpPr>
        <p:spPr>
          <a:xfrm>
            <a:off x="667869" y="1062876"/>
            <a:ext cx="8123705" cy="3539430"/>
          </a:xfrm>
          <a:prstGeom prst="rect">
            <a:avLst/>
          </a:prstGeom>
        </p:spPr>
        <p:txBody>
          <a:bodyPr wrap="square">
            <a:spAutoFit/>
          </a:bodyPr>
          <a:lstStyle/>
          <a:p>
            <a:pPr lvl="0" algn="just">
              <a:buFont typeface="Arial" pitchFamily="34" charset="0"/>
              <a:buChar char="•"/>
            </a:pPr>
            <a:r>
              <a:rPr lang="es-ES" sz="1600" dirty="0">
                <a:solidFill>
                  <a:srgbClr val="044990"/>
                </a:solidFill>
              </a:rPr>
              <a:t>Como se informó a la Junta Directiva, la SFC conceptuó sobre las condiciones en las que la Junta Directiva debe conocer de:</a:t>
            </a:r>
          </a:p>
          <a:p>
            <a:pPr lvl="0" algn="just"/>
            <a:endParaRPr lang="es-ES" sz="1600" dirty="0">
              <a:solidFill>
                <a:srgbClr val="044990"/>
              </a:solidFill>
            </a:endParaRPr>
          </a:p>
          <a:p>
            <a:pPr marL="400050" lvl="0" indent="-400050" algn="just">
              <a:buAutoNum type="romanLcParenBoth"/>
            </a:pPr>
            <a:r>
              <a:rPr lang="es-ES" sz="1600" dirty="0">
                <a:solidFill>
                  <a:srgbClr val="044990"/>
                </a:solidFill>
              </a:rPr>
              <a:t>Plan Anual de Actividades: </a:t>
            </a:r>
            <a:r>
              <a:rPr lang="es-ES" sz="1600" i="1" dirty="0">
                <a:solidFill>
                  <a:srgbClr val="044990"/>
                </a:solidFill>
              </a:rPr>
              <a:t>“(…) el Área de Seguimiento, en aras de propender por dicha independencia, podrá a presentar a su Junta Directiva para la aprobación del Plan Anual de Actividades, aquellos aspectos generales que a su juicio no rompan con dicha autonomía.”</a:t>
            </a:r>
            <a:endParaRPr lang="es-ES" sz="1600" dirty="0">
              <a:solidFill>
                <a:srgbClr val="044990"/>
              </a:solidFill>
            </a:endParaRPr>
          </a:p>
          <a:p>
            <a:pPr marL="400050" lvl="0" indent="-400050" algn="just">
              <a:buAutoNum type="romanLcParenBoth"/>
            </a:pPr>
            <a:endParaRPr lang="es-ES" sz="1600" dirty="0">
              <a:solidFill>
                <a:srgbClr val="044990"/>
              </a:solidFill>
            </a:endParaRPr>
          </a:p>
          <a:p>
            <a:pPr marL="400050" lvl="0" indent="-400050" algn="just">
              <a:buAutoNum type="romanLcParenBoth"/>
            </a:pPr>
            <a:r>
              <a:rPr lang="es-ES" sz="1600" dirty="0">
                <a:solidFill>
                  <a:srgbClr val="044990"/>
                </a:solidFill>
              </a:rPr>
              <a:t> Informe de Gestión: </a:t>
            </a:r>
            <a:r>
              <a:rPr lang="es-ES" sz="1600" i="1" dirty="0">
                <a:solidFill>
                  <a:srgbClr val="044990"/>
                </a:solidFill>
              </a:rPr>
              <a:t>“Teniendo en cuenta la independencia que se predica del Área de Seguimiento y la Cámara Disciplinaria de la BMC con respecto a las demás áreas de dicha entidad y para efectos de preservar la misma, el Informe de Gestión debe ser directamente remitido a esta Superintendencia por el Área de Seguimiento </a:t>
            </a:r>
            <a:r>
              <a:rPr lang="es-ES" sz="1600" b="1" i="1" u="sng" dirty="0">
                <a:solidFill>
                  <a:srgbClr val="044990"/>
                </a:solidFill>
              </a:rPr>
              <a:t>en coordinación con la Cámara Disciplinaria (…)”</a:t>
            </a:r>
            <a:r>
              <a:rPr lang="es-ES" sz="1600" i="1" dirty="0">
                <a:solidFill>
                  <a:srgbClr val="044990"/>
                </a:solidFill>
              </a:rPr>
              <a:t> </a:t>
            </a:r>
            <a:r>
              <a:rPr lang="es-ES" sz="1600" dirty="0">
                <a:solidFill>
                  <a:srgbClr val="044990"/>
                </a:solidFill>
              </a:rPr>
              <a:t>(se adjuntan declaraciones CD)</a:t>
            </a:r>
            <a:r>
              <a:rPr lang="es-ES" sz="1600" i="1" dirty="0">
                <a:solidFill>
                  <a:srgbClr val="044990"/>
                </a:solidFill>
              </a:rPr>
              <a:t> </a:t>
            </a:r>
            <a:endParaRPr lang="es-CO" sz="1600" b="1" u="sng" dirty="0">
              <a:solidFill>
                <a:srgbClr val="044990"/>
              </a:solidFill>
            </a:endParaRPr>
          </a:p>
        </p:txBody>
      </p:sp>
      <p:sp>
        <p:nvSpPr>
          <p:cNvPr id="15" name="Title 11"/>
          <p:cNvSpPr>
            <a:spLocks noGrp="1"/>
          </p:cNvSpPr>
          <p:nvPr>
            <p:ph type="title"/>
          </p:nvPr>
        </p:nvSpPr>
        <p:spPr>
          <a:xfrm>
            <a:off x="685800" y="609599"/>
            <a:ext cx="7771248" cy="685802"/>
          </a:xfrm>
        </p:spPr>
        <p:txBody>
          <a:bodyPr/>
          <a:lstStyle/>
          <a:p>
            <a:r>
              <a:rPr lang="en-US" sz="3200" b="1" dirty="0">
                <a:effectLst>
                  <a:outerShdw blurRad="38100" dist="38100" dir="2700000" algn="tl">
                    <a:srgbClr val="000000">
                      <a:alpha val="43137"/>
                    </a:srgbClr>
                  </a:outerShdw>
                </a:effectLst>
              </a:rPr>
              <a:t>CIRCULAR EXTERNA 004 DE 2017 SFC</a:t>
            </a:r>
          </a:p>
        </p:txBody>
      </p:sp>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18034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315082"/>
            <a:ext cx="7772400" cy="338961"/>
          </a:xfrm>
        </p:spPr>
        <p:txBody>
          <a:bodyPr/>
          <a:lstStyle/>
          <a:p>
            <a:r>
              <a:rPr lang="es-ES_tradnl" dirty="0" err="1"/>
              <a:t>Cap</a:t>
            </a:r>
            <a:r>
              <a:rPr lang="es-ES" dirty="0" err="1"/>
              <a:t>ítulo</a:t>
            </a:r>
            <a:r>
              <a:rPr lang="es-ES" dirty="0"/>
              <a:t>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27" name="26 Rectángulo"/>
          <p:cNvSpPr/>
          <p:nvPr/>
        </p:nvSpPr>
        <p:spPr>
          <a:xfrm>
            <a:off x="658905" y="955476"/>
            <a:ext cx="7569200" cy="3631763"/>
          </a:xfrm>
          <a:prstGeom prst="rect">
            <a:avLst/>
          </a:prstGeom>
        </p:spPr>
        <p:txBody>
          <a:bodyPr wrap="square">
            <a:spAutoFit/>
          </a:bodyPr>
          <a:lstStyle/>
          <a:p>
            <a:pPr lvl="0" algn="just">
              <a:buFont typeface="Arial" pitchFamily="34" charset="0"/>
              <a:buChar char="•"/>
            </a:pPr>
            <a:r>
              <a:rPr lang="es-ES" sz="1600" b="1" u="sng" dirty="0">
                <a:solidFill>
                  <a:srgbClr val="044990"/>
                </a:solidFill>
              </a:rPr>
              <a:t>Riesgo de no implementación de sistemas de riesgos, énfasis en </a:t>
            </a:r>
            <a:r>
              <a:rPr lang="es-ES" sz="1600" b="1" u="sng" dirty="0" err="1">
                <a:solidFill>
                  <a:srgbClr val="044990"/>
                </a:solidFill>
              </a:rPr>
              <a:t>SARiC</a:t>
            </a:r>
            <a:r>
              <a:rPr lang="es-ES" sz="1600" b="1" u="sng" dirty="0">
                <a:solidFill>
                  <a:srgbClr val="044990"/>
                </a:solidFill>
              </a:rPr>
              <a:t> :</a:t>
            </a:r>
          </a:p>
          <a:p>
            <a:pPr lvl="0" algn="just"/>
            <a:endParaRPr lang="es-ES" sz="1600" dirty="0">
              <a:solidFill>
                <a:srgbClr val="044990"/>
              </a:solidFill>
            </a:endParaRPr>
          </a:p>
          <a:p>
            <a:pPr lvl="1" algn="just">
              <a:buFont typeface="Wingdings" pitchFamily="2" charset="2"/>
              <a:buChar char="ü"/>
            </a:pPr>
            <a:r>
              <a:rPr lang="es-ES" sz="1600" dirty="0">
                <a:solidFill>
                  <a:srgbClr val="044990"/>
                </a:solidFill>
              </a:rPr>
              <a:t>El 8 de noviembre de 2017, el Área de Seguimiento recibió respuesta de la SFC radicada con el número 2017104110-003-000, en la que se considera que el marco conceptual del </a:t>
            </a:r>
            <a:r>
              <a:rPr lang="es-ES" sz="1600" dirty="0" err="1">
                <a:solidFill>
                  <a:srgbClr val="044990"/>
                </a:solidFill>
              </a:rPr>
              <a:t>SARiC</a:t>
            </a:r>
            <a:r>
              <a:rPr lang="es-ES" sz="1600" dirty="0">
                <a:solidFill>
                  <a:srgbClr val="044990"/>
                </a:solidFill>
              </a:rPr>
              <a:t> es aplicable a las operaciones que se realizan en virtud del contrato de comisión, esto es, a las operaciones del mercado de compras públicas, mercado de físicos y repos sobre CDM.  </a:t>
            </a:r>
          </a:p>
          <a:p>
            <a:pPr lvl="1" algn="just">
              <a:buFont typeface="Wingdings" pitchFamily="2" charset="2"/>
              <a:buChar char="ü"/>
            </a:pPr>
            <a:endParaRPr lang="es-ES" sz="1100" dirty="0">
              <a:solidFill>
                <a:srgbClr val="044990"/>
              </a:solidFill>
            </a:endParaRPr>
          </a:p>
          <a:p>
            <a:pPr lvl="1" algn="just">
              <a:buFont typeface="Wingdings" pitchFamily="2" charset="2"/>
              <a:buChar char="ü"/>
            </a:pPr>
            <a:r>
              <a:rPr lang="es-CO" sz="1600" dirty="0">
                <a:solidFill>
                  <a:srgbClr val="044990"/>
                </a:solidFill>
              </a:rPr>
              <a:t>Al examinar las encuestas (Pilar 3), se pudo apreciar que de la encuesta de Riesgo </a:t>
            </a:r>
            <a:r>
              <a:rPr lang="es-CO" sz="1600" dirty="0" err="1">
                <a:solidFill>
                  <a:srgbClr val="044990"/>
                </a:solidFill>
              </a:rPr>
              <a:t>SARiC</a:t>
            </a:r>
            <a:r>
              <a:rPr lang="es-CO" sz="1600" dirty="0">
                <a:solidFill>
                  <a:srgbClr val="044990"/>
                </a:solidFill>
              </a:rPr>
              <a:t>, a 31 de diciembre de 2017, sólo se cumple en un 57%, mientras que: i) SARLAFT se cumple en un 77%, </a:t>
            </a:r>
            <a:r>
              <a:rPr lang="es-CO" sz="1600" dirty="0" err="1">
                <a:solidFill>
                  <a:srgbClr val="044990"/>
                </a:solidFill>
              </a:rPr>
              <a:t>ii</a:t>
            </a:r>
            <a:r>
              <a:rPr lang="es-CO" sz="1600" dirty="0">
                <a:solidFill>
                  <a:srgbClr val="044990"/>
                </a:solidFill>
              </a:rPr>
              <a:t>) Control Interno y Gobierno Corporativo se cumple en un 77% y </a:t>
            </a:r>
            <a:r>
              <a:rPr lang="es-CO" sz="1600" dirty="0" err="1">
                <a:solidFill>
                  <a:srgbClr val="044990"/>
                </a:solidFill>
              </a:rPr>
              <a:t>iii</a:t>
            </a:r>
            <a:r>
              <a:rPr lang="es-CO" sz="1600" dirty="0">
                <a:solidFill>
                  <a:srgbClr val="044990"/>
                </a:solidFill>
              </a:rPr>
              <a:t>) SARO se cumple en un 69%.</a:t>
            </a:r>
          </a:p>
          <a:p>
            <a:pPr lvl="1" algn="just">
              <a:buFont typeface="Wingdings" pitchFamily="2" charset="2"/>
              <a:buChar char="ü"/>
            </a:pPr>
            <a:endParaRPr lang="es-CO" sz="1050" dirty="0">
              <a:solidFill>
                <a:srgbClr val="044990"/>
              </a:solidFill>
            </a:endParaRPr>
          </a:p>
          <a:p>
            <a:pPr lvl="1" algn="just">
              <a:buFont typeface="Wingdings" pitchFamily="2" charset="2"/>
              <a:buChar char="ü"/>
            </a:pPr>
            <a:r>
              <a:rPr lang="es-CO" sz="1600" dirty="0">
                <a:solidFill>
                  <a:srgbClr val="044990"/>
                </a:solidFill>
              </a:rPr>
              <a:t>Exposición al riesgos de las sociedades comisionistas (Información SIB)</a:t>
            </a:r>
          </a:p>
        </p:txBody>
      </p:sp>
      <p:sp>
        <p:nvSpPr>
          <p:cNvPr id="15" name="Title 11"/>
          <p:cNvSpPr>
            <a:spLocks noGrp="1"/>
          </p:cNvSpPr>
          <p:nvPr>
            <p:ph type="title"/>
          </p:nvPr>
        </p:nvSpPr>
        <p:spPr>
          <a:xfrm>
            <a:off x="664009" y="530215"/>
            <a:ext cx="7965641" cy="685802"/>
          </a:xfrm>
        </p:spPr>
        <p:txBody>
          <a:bodyPr/>
          <a:lstStyle/>
          <a:p>
            <a:r>
              <a:rPr lang="en-US" sz="3200" b="1" dirty="0">
                <a:effectLst>
                  <a:outerShdw blurRad="38100" dist="38100" dir="2700000" algn="tl">
                    <a:srgbClr val="000000">
                      <a:alpha val="43137"/>
                    </a:srgbClr>
                  </a:outerShdw>
                </a:effectLst>
              </a:rPr>
              <a:t>INFORME DE RIESGOS A SUPERVISAR </a:t>
            </a:r>
          </a:p>
        </p:txBody>
      </p:sp>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18034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308738"/>
            <a:ext cx="7772400" cy="338961"/>
          </a:xfrm>
        </p:spPr>
        <p:txBody>
          <a:bodyPr/>
          <a:lstStyle/>
          <a:p>
            <a:r>
              <a:rPr lang="es-ES_tradnl" dirty="0" err="1"/>
              <a:t>Cap</a:t>
            </a:r>
            <a:r>
              <a:rPr lang="es-ES" dirty="0" err="1"/>
              <a:t>ítulo</a:t>
            </a:r>
            <a:r>
              <a:rPr lang="es-ES" dirty="0"/>
              <a:t>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27" name="26 Rectángulo"/>
          <p:cNvSpPr/>
          <p:nvPr/>
        </p:nvSpPr>
        <p:spPr>
          <a:xfrm>
            <a:off x="658905" y="977709"/>
            <a:ext cx="7569200" cy="1754326"/>
          </a:xfrm>
          <a:prstGeom prst="rect">
            <a:avLst/>
          </a:prstGeom>
        </p:spPr>
        <p:txBody>
          <a:bodyPr wrap="square">
            <a:spAutoFit/>
          </a:bodyPr>
          <a:lstStyle/>
          <a:p>
            <a:pPr lvl="1" algn="just">
              <a:buFont typeface="Wingdings" pitchFamily="2" charset="2"/>
              <a:buChar char="ü"/>
            </a:pPr>
            <a:r>
              <a:rPr lang="es-CO" dirty="0">
                <a:solidFill>
                  <a:srgbClr val="044990"/>
                </a:solidFill>
              </a:rPr>
              <a:t>De las conductas objeto de investigación disciplinaria por parte del Área de Seguimiento durante el año 2017 (Pilar 1), se destaca las relacionadas con el Mercado de Compras Públicas</a:t>
            </a:r>
            <a:r>
              <a:rPr lang="es-ES" dirty="0">
                <a:solidFill>
                  <a:srgbClr val="044990"/>
                </a:solidFill>
              </a:rPr>
              <a:t>:</a:t>
            </a:r>
          </a:p>
          <a:p>
            <a:pPr lvl="1" algn="just">
              <a:buFont typeface="Wingdings" pitchFamily="2" charset="2"/>
              <a:buChar char="ü"/>
            </a:pPr>
            <a:endParaRPr lang="es-ES" dirty="0">
              <a:solidFill>
                <a:srgbClr val="044990"/>
              </a:solidFill>
            </a:endParaRPr>
          </a:p>
          <a:p>
            <a:pPr lvl="1" algn="just"/>
            <a:endParaRPr lang="es-ES" dirty="0">
              <a:solidFill>
                <a:srgbClr val="044990"/>
              </a:solidFill>
            </a:endParaRPr>
          </a:p>
          <a:p>
            <a:pPr lvl="1" algn="just"/>
            <a:endParaRPr lang="es-CO" dirty="0">
              <a:solidFill>
                <a:srgbClr val="044990"/>
              </a:solidFill>
            </a:endParaRPr>
          </a:p>
        </p:txBody>
      </p:sp>
      <p:sp>
        <p:nvSpPr>
          <p:cNvPr id="15" name="Title 11"/>
          <p:cNvSpPr>
            <a:spLocks noGrp="1"/>
          </p:cNvSpPr>
          <p:nvPr>
            <p:ph type="title"/>
          </p:nvPr>
        </p:nvSpPr>
        <p:spPr>
          <a:xfrm>
            <a:off x="664009" y="600075"/>
            <a:ext cx="7794191" cy="387160"/>
          </a:xfrm>
        </p:spPr>
        <p:txBody>
          <a:bodyPr/>
          <a:lstStyle/>
          <a:p>
            <a:r>
              <a:rPr lang="en-US" sz="3200" b="1" dirty="0">
                <a:effectLst>
                  <a:outerShdw blurRad="38100" dist="38100" dir="2700000" algn="tl">
                    <a:srgbClr val="000000">
                      <a:alpha val="43137"/>
                    </a:srgbClr>
                  </a:outerShdw>
                </a:effectLst>
              </a:rPr>
              <a:t>INFORME DE RIESGOS A SUPERVISAR </a:t>
            </a:r>
          </a:p>
        </p:txBody>
      </p:sp>
      <p:pic>
        <p:nvPicPr>
          <p:cNvPr id="18" name="17 Imagen"/>
          <p:cNvPicPr/>
          <p:nvPr/>
        </p:nvPicPr>
        <p:blipFill>
          <a:blip r:embed="rId3" cstate="print"/>
          <a:srcRect/>
          <a:stretch>
            <a:fillRect/>
          </a:stretch>
        </p:blipFill>
        <p:spPr bwMode="auto">
          <a:xfrm>
            <a:off x="1803400" y="2093057"/>
            <a:ext cx="2481729" cy="1128074"/>
          </a:xfrm>
          <a:prstGeom prst="rect">
            <a:avLst/>
          </a:prstGeom>
          <a:noFill/>
          <a:ln w="9525">
            <a:noFill/>
            <a:miter lim="800000"/>
            <a:headEnd/>
            <a:tailEnd/>
          </a:ln>
        </p:spPr>
      </p:pic>
      <p:pic>
        <p:nvPicPr>
          <p:cNvPr id="19" name="18 Imagen"/>
          <p:cNvPicPr/>
          <p:nvPr/>
        </p:nvPicPr>
        <p:blipFill>
          <a:blip r:embed="rId4" cstate="print"/>
          <a:srcRect/>
          <a:stretch>
            <a:fillRect/>
          </a:stretch>
        </p:blipFill>
        <p:spPr bwMode="auto">
          <a:xfrm>
            <a:off x="4760260" y="2079609"/>
            <a:ext cx="2734335" cy="1141522"/>
          </a:xfrm>
          <a:prstGeom prst="rect">
            <a:avLst/>
          </a:prstGeom>
          <a:noFill/>
          <a:ln w="9525">
            <a:noFill/>
            <a:miter lim="800000"/>
            <a:headEnd/>
            <a:tailEnd/>
          </a:ln>
        </p:spPr>
      </p:pic>
      <p:pic>
        <p:nvPicPr>
          <p:cNvPr id="24" name="23 Imagen"/>
          <p:cNvPicPr/>
          <p:nvPr/>
        </p:nvPicPr>
        <p:blipFill>
          <a:blip r:embed="rId5" cstate="print"/>
          <a:srcRect/>
          <a:stretch>
            <a:fillRect/>
          </a:stretch>
        </p:blipFill>
        <p:spPr bwMode="auto">
          <a:xfrm>
            <a:off x="3236259" y="3395943"/>
            <a:ext cx="2788023" cy="1211532"/>
          </a:xfrm>
          <a:prstGeom prst="rect">
            <a:avLst/>
          </a:prstGeom>
          <a:noFill/>
          <a:ln w="9525">
            <a:noFill/>
            <a:miter lim="800000"/>
            <a:headEnd/>
            <a:tailEnd/>
          </a:ln>
        </p:spPr>
      </p:pic>
      <p:sp>
        <p:nvSpPr>
          <p:cNvPr id="28" name="27 CuadroTexto"/>
          <p:cNvSpPr txBox="1"/>
          <p:nvPr/>
        </p:nvSpPr>
        <p:spPr>
          <a:xfrm>
            <a:off x="2287293" y="1890785"/>
            <a:ext cx="1601400" cy="221599"/>
          </a:xfrm>
          <a:prstGeom prst="rect">
            <a:avLst/>
          </a:prstGeom>
          <a:noFill/>
        </p:spPr>
        <p:txBody>
          <a:bodyPr wrap="none" lIns="0" tIns="0" rIns="0" bIns="0" rtlCol="0">
            <a:spAutoFit/>
          </a:bodyPr>
          <a:lstStyle/>
          <a:p>
            <a:pPr>
              <a:lnSpc>
                <a:spcPct val="120000"/>
              </a:lnSpc>
            </a:pPr>
            <a:r>
              <a:rPr lang="es-CO" sz="1200" b="1" dirty="0">
                <a:solidFill>
                  <a:srgbClr val="044990"/>
                </a:solidFill>
              </a:rPr>
              <a:t>Indagación preliminar</a:t>
            </a:r>
          </a:p>
        </p:txBody>
      </p:sp>
      <p:sp>
        <p:nvSpPr>
          <p:cNvPr id="29" name="28 CuadroTexto"/>
          <p:cNvSpPr txBox="1"/>
          <p:nvPr/>
        </p:nvSpPr>
        <p:spPr>
          <a:xfrm>
            <a:off x="6007762" y="1877334"/>
            <a:ext cx="299762" cy="221599"/>
          </a:xfrm>
          <a:prstGeom prst="rect">
            <a:avLst/>
          </a:prstGeom>
          <a:noFill/>
        </p:spPr>
        <p:txBody>
          <a:bodyPr wrap="none" lIns="0" tIns="0" rIns="0" bIns="0" rtlCol="0">
            <a:spAutoFit/>
          </a:bodyPr>
          <a:lstStyle/>
          <a:p>
            <a:pPr>
              <a:lnSpc>
                <a:spcPct val="120000"/>
              </a:lnSpc>
            </a:pPr>
            <a:r>
              <a:rPr lang="es-CO" sz="1200" b="1" dirty="0">
                <a:solidFill>
                  <a:srgbClr val="044990"/>
                </a:solidFill>
              </a:rPr>
              <a:t>SFE</a:t>
            </a:r>
          </a:p>
        </p:txBody>
      </p:sp>
      <p:sp>
        <p:nvSpPr>
          <p:cNvPr id="30" name="29 CuadroTexto"/>
          <p:cNvSpPr txBox="1"/>
          <p:nvPr/>
        </p:nvSpPr>
        <p:spPr>
          <a:xfrm>
            <a:off x="4026498" y="3201913"/>
            <a:ext cx="1232710" cy="221599"/>
          </a:xfrm>
          <a:prstGeom prst="rect">
            <a:avLst/>
          </a:prstGeom>
          <a:noFill/>
        </p:spPr>
        <p:txBody>
          <a:bodyPr wrap="none" lIns="0" tIns="0" rIns="0" bIns="0" rtlCol="0">
            <a:spAutoFit/>
          </a:bodyPr>
          <a:lstStyle/>
          <a:p>
            <a:pPr>
              <a:lnSpc>
                <a:spcPct val="120000"/>
              </a:lnSpc>
            </a:pPr>
            <a:r>
              <a:rPr lang="es-CO" sz="1200" b="1" dirty="0">
                <a:solidFill>
                  <a:srgbClr val="044990"/>
                </a:solidFill>
              </a:rPr>
              <a:t>Pliego de cargos</a:t>
            </a:r>
          </a:p>
        </p:txBody>
      </p:sp>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18034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707591" y="356363"/>
            <a:ext cx="7772400" cy="338961"/>
          </a:xfrm>
        </p:spPr>
        <p:txBody>
          <a:bodyPr/>
          <a:lstStyle/>
          <a:p>
            <a:r>
              <a:rPr lang="es-ES_tradnl" dirty="0" err="1"/>
              <a:t>Cap</a:t>
            </a:r>
            <a:r>
              <a:rPr lang="es-ES" dirty="0" err="1"/>
              <a:t>ítulo</a:t>
            </a:r>
            <a:r>
              <a:rPr lang="es-ES" dirty="0"/>
              <a:t>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27" name="26 Rectángulo"/>
          <p:cNvSpPr/>
          <p:nvPr/>
        </p:nvSpPr>
        <p:spPr>
          <a:xfrm>
            <a:off x="658905" y="1015810"/>
            <a:ext cx="7569200" cy="4062651"/>
          </a:xfrm>
          <a:prstGeom prst="rect">
            <a:avLst/>
          </a:prstGeom>
        </p:spPr>
        <p:txBody>
          <a:bodyPr wrap="square">
            <a:spAutoFit/>
          </a:bodyPr>
          <a:lstStyle/>
          <a:p>
            <a:pPr lvl="0" algn="just">
              <a:buFont typeface="Arial" pitchFamily="34" charset="0"/>
              <a:buChar char="•"/>
            </a:pPr>
            <a:r>
              <a:rPr lang="es-ES" sz="1600" b="1" u="sng" dirty="0">
                <a:solidFill>
                  <a:srgbClr val="044990"/>
                </a:solidFill>
              </a:rPr>
              <a:t>Riesgo de no implementación de sistemas de riesgos, énfasis en el SARO:</a:t>
            </a:r>
          </a:p>
          <a:p>
            <a:pPr lvl="0" algn="just"/>
            <a:endParaRPr lang="es-ES" sz="1600" dirty="0">
              <a:solidFill>
                <a:srgbClr val="044990"/>
              </a:solidFill>
            </a:endParaRPr>
          </a:p>
          <a:p>
            <a:pPr lvl="1" algn="just">
              <a:buFont typeface="Wingdings" pitchFamily="2" charset="2"/>
              <a:buChar char="ü"/>
            </a:pPr>
            <a:r>
              <a:rPr lang="es-CO" sz="1600" dirty="0">
                <a:solidFill>
                  <a:srgbClr val="044990"/>
                </a:solidFill>
              </a:rPr>
              <a:t>De acuerdo con el concepto de la SFC, ya mencionado, la entidad de supervisión ha considerado que </a:t>
            </a:r>
            <a:r>
              <a:rPr lang="es-CO" sz="1600" b="1" u="sng" dirty="0">
                <a:solidFill>
                  <a:srgbClr val="044990"/>
                </a:solidFill>
              </a:rPr>
              <a:t>el registro de facturas no se encuentra dentro de los supuestos señalados en el Capítulo XXVII de la Circular Básica Contable y Financiera de la Superintendencia Financiera de Colombia “</a:t>
            </a:r>
            <a:r>
              <a:rPr lang="es-CO" sz="1600" b="1" u="sng" dirty="0" err="1">
                <a:solidFill>
                  <a:srgbClr val="044990"/>
                </a:solidFill>
              </a:rPr>
              <a:t>SARiC</a:t>
            </a:r>
            <a:r>
              <a:rPr lang="es-CO" sz="1600" b="1" u="sng" dirty="0">
                <a:solidFill>
                  <a:srgbClr val="044990"/>
                </a:solidFill>
              </a:rPr>
              <a:t>”</a:t>
            </a:r>
            <a:r>
              <a:rPr lang="es-CO" sz="1600" dirty="0">
                <a:solidFill>
                  <a:srgbClr val="044990"/>
                </a:solidFill>
              </a:rPr>
              <a:t>, sin perjuicio de que los eventos no deseados asociados a este producto sean objeto de otros sistemas de administración de riesgos.</a:t>
            </a:r>
          </a:p>
          <a:p>
            <a:pPr lvl="1" algn="just">
              <a:buFont typeface="Wingdings" pitchFamily="2" charset="2"/>
              <a:buChar char="ü"/>
            </a:pPr>
            <a:endParaRPr lang="es-ES" sz="1000" dirty="0">
              <a:solidFill>
                <a:srgbClr val="044990"/>
              </a:solidFill>
            </a:endParaRPr>
          </a:p>
          <a:p>
            <a:pPr lvl="1" algn="just">
              <a:buFont typeface="Wingdings" pitchFamily="2" charset="2"/>
              <a:buChar char="ü"/>
            </a:pPr>
            <a:r>
              <a:rPr lang="es-CO" sz="1600" dirty="0">
                <a:solidFill>
                  <a:srgbClr val="044990"/>
                </a:solidFill>
              </a:rPr>
              <a:t>Al examinar las encuestas (Pilar 3), se pudo apreciar que de la encuesta de Riesgo </a:t>
            </a:r>
            <a:r>
              <a:rPr lang="es-CO" sz="1600" dirty="0" err="1">
                <a:solidFill>
                  <a:srgbClr val="044990"/>
                </a:solidFill>
              </a:rPr>
              <a:t>SARiC</a:t>
            </a:r>
            <a:r>
              <a:rPr lang="es-CO" sz="1600" dirty="0">
                <a:solidFill>
                  <a:srgbClr val="044990"/>
                </a:solidFill>
              </a:rPr>
              <a:t>, a 31 de diciembre de 2017, sólo se cumple en un 57%, mientras que: i) SARLAFT se cumple en un 77%, </a:t>
            </a:r>
            <a:r>
              <a:rPr lang="es-CO" sz="1600" dirty="0" err="1">
                <a:solidFill>
                  <a:srgbClr val="044990"/>
                </a:solidFill>
              </a:rPr>
              <a:t>ii</a:t>
            </a:r>
            <a:r>
              <a:rPr lang="es-CO" sz="1600" dirty="0">
                <a:solidFill>
                  <a:srgbClr val="044990"/>
                </a:solidFill>
              </a:rPr>
              <a:t>) Control Interno y Gobierno Corporativo se cumple en un 77% y </a:t>
            </a:r>
            <a:r>
              <a:rPr lang="es-CO" sz="1600" dirty="0" err="1">
                <a:solidFill>
                  <a:srgbClr val="044990"/>
                </a:solidFill>
              </a:rPr>
              <a:t>iii</a:t>
            </a:r>
            <a:r>
              <a:rPr lang="es-CO" sz="1600" dirty="0">
                <a:solidFill>
                  <a:srgbClr val="044990"/>
                </a:solidFill>
              </a:rPr>
              <a:t>) SARO se cumple en un 69%.</a:t>
            </a:r>
          </a:p>
          <a:p>
            <a:pPr lvl="0" algn="just"/>
            <a:endParaRPr lang="es-CO" sz="1600" dirty="0">
              <a:solidFill>
                <a:srgbClr val="044990"/>
              </a:solidFill>
            </a:endParaRPr>
          </a:p>
        </p:txBody>
      </p:sp>
      <p:sp>
        <p:nvSpPr>
          <p:cNvPr id="15" name="Title 11"/>
          <p:cNvSpPr>
            <a:spLocks noGrp="1"/>
          </p:cNvSpPr>
          <p:nvPr>
            <p:ph type="title"/>
          </p:nvPr>
        </p:nvSpPr>
        <p:spPr>
          <a:xfrm>
            <a:off x="685800" y="647699"/>
            <a:ext cx="8098991" cy="685802"/>
          </a:xfrm>
        </p:spPr>
        <p:txBody>
          <a:bodyPr/>
          <a:lstStyle/>
          <a:p>
            <a:r>
              <a:rPr lang="en-US" sz="3200" b="1" dirty="0">
                <a:effectLst>
                  <a:outerShdw blurRad="38100" dist="38100" dir="2700000" algn="tl">
                    <a:srgbClr val="000000">
                      <a:alpha val="43137"/>
                    </a:srgbClr>
                  </a:outerShdw>
                </a:effectLst>
              </a:rPr>
              <a:t>INFORME DE RIESGOS A SUPERVISAR </a:t>
            </a:r>
          </a:p>
        </p:txBody>
      </p:sp>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57225" y="1774283"/>
            <a:ext cx="8203970" cy="1041094"/>
          </a:xfrm>
        </p:spPr>
        <p:txBody>
          <a:bodyPr/>
          <a:lstStyle/>
          <a:p>
            <a:pPr lvl="1" algn="l" defTabSz="913990" rtl="0">
              <a:lnSpc>
                <a:spcPct val="85000"/>
              </a:lnSpc>
              <a:spcBef>
                <a:spcPct val="0"/>
              </a:spcBef>
            </a:pPr>
            <a:r>
              <a:rPr lang="es-ES" sz="3600" b="1" dirty="0">
                <a:solidFill>
                  <a:schemeClr val="bg1"/>
                </a:solidFill>
                <a:latin typeface="+mj-lt"/>
              </a:rPr>
              <a:t>3. Aprobación del acta correspondiente a la sesión ordinaria No. 583 del 13 de diciembre de 2017.</a:t>
            </a:r>
            <a:endParaRPr lang="es-CO" sz="5400" b="1" dirty="0">
              <a:solidFill>
                <a:schemeClr val="bg1"/>
              </a:solidFill>
            </a:endParaRPr>
          </a:p>
        </p:txBody>
      </p:sp>
    </p:spTree>
    <p:extLst>
      <p:ext uri="{BB962C8B-B14F-4D97-AF65-F5344CB8AC3E}">
        <p14:creationId xmlns:p14="http://schemas.microsoft.com/office/powerpoint/2010/main" val="236350288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18034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27" name="26 Rectángulo"/>
          <p:cNvSpPr/>
          <p:nvPr/>
        </p:nvSpPr>
        <p:spPr>
          <a:xfrm>
            <a:off x="658905" y="1196784"/>
            <a:ext cx="7569200" cy="923330"/>
          </a:xfrm>
          <a:prstGeom prst="rect">
            <a:avLst/>
          </a:prstGeom>
        </p:spPr>
        <p:txBody>
          <a:bodyPr wrap="square">
            <a:spAutoFit/>
          </a:bodyPr>
          <a:lstStyle/>
          <a:p>
            <a:pPr lvl="1" algn="just">
              <a:buFont typeface="Wingdings" pitchFamily="2" charset="2"/>
              <a:buChar char="ü"/>
            </a:pPr>
            <a:r>
              <a:rPr lang="es-ES" dirty="0">
                <a:solidFill>
                  <a:srgbClr val="044990"/>
                </a:solidFill>
              </a:rPr>
              <a:t>Exposición al riesgo de las sociedades comisionistas:</a:t>
            </a:r>
          </a:p>
          <a:p>
            <a:pPr lvl="1" algn="just"/>
            <a:endParaRPr lang="es-ES" dirty="0">
              <a:solidFill>
                <a:srgbClr val="044990"/>
              </a:solidFill>
            </a:endParaRPr>
          </a:p>
          <a:p>
            <a:pPr lvl="1" algn="just"/>
            <a:endParaRPr lang="es-CO" dirty="0">
              <a:solidFill>
                <a:srgbClr val="044990"/>
              </a:solidFill>
            </a:endParaRPr>
          </a:p>
        </p:txBody>
      </p:sp>
      <p:sp>
        <p:nvSpPr>
          <p:cNvPr id="15" name="Title 11"/>
          <p:cNvSpPr>
            <a:spLocks noGrp="1"/>
          </p:cNvSpPr>
          <p:nvPr>
            <p:ph type="title"/>
          </p:nvPr>
        </p:nvSpPr>
        <p:spPr>
          <a:xfrm>
            <a:off x="664009" y="809624"/>
            <a:ext cx="7994216" cy="685802"/>
          </a:xfrm>
        </p:spPr>
        <p:txBody>
          <a:bodyPr/>
          <a:lstStyle/>
          <a:p>
            <a:r>
              <a:rPr lang="en-US" sz="3200" b="1" dirty="0">
                <a:effectLst>
                  <a:outerShdw blurRad="38100" dist="38100" dir="2700000" algn="tl">
                    <a:srgbClr val="000000">
                      <a:alpha val="43137"/>
                    </a:srgbClr>
                  </a:outerShdw>
                </a:effectLst>
              </a:rPr>
              <a:t>INFORME DE RIESGOS A SUPERVISAR </a:t>
            </a:r>
          </a:p>
        </p:txBody>
      </p:sp>
      <p:sp>
        <p:nvSpPr>
          <p:cNvPr id="17" name="16 CuadroTexto"/>
          <p:cNvSpPr txBox="1"/>
          <p:nvPr/>
        </p:nvSpPr>
        <p:spPr>
          <a:xfrm>
            <a:off x="1362647" y="3987043"/>
            <a:ext cx="6719788" cy="295466"/>
          </a:xfrm>
          <a:prstGeom prst="rect">
            <a:avLst/>
          </a:prstGeom>
          <a:noFill/>
        </p:spPr>
        <p:txBody>
          <a:bodyPr wrap="none" lIns="0" tIns="0" rIns="0" bIns="0" rtlCol="0">
            <a:spAutoFit/>
          </a:bodyPr>
          <a:lstStyle/>
          <a:p>
            <a:pPr>
              <a:lnSpc>
                <a:spcPct val="120000"/>
              </a:lnSpc>
            </a:pPr>
            <a:r>
              <a:rPr lang="es-CO" sz="1600" dirty="0">
                <a:solidFill>
                  <a:srgbClr val="044990"/>
                </a:solidFill>
              </a:rPr>
              <a:t>*Información tomada del Sistema de Información Bursátil (SIB) de la BMC</a:t>
            </a:r>
          </a:p>
        </p:txBody>
      </p:sp>
      <p:pic>
        <p:nvPicPr>
          <p:cNvPr id="18" name="17 Imagen"/>
          <p:cNvPicPr/>
          <p:nvPr/>
        </p:nvPicPr>
        <p:blipFill>
          <a:blip r:embed="rId3" cstate="print"/>
          <a:srcRect/>
          <a:stretch>
            <a:fillRect/>
          </a:stretch>
        </p:blipFill>
        <p:spPr bwMode="auto">
          <a:xfrm>
            <a:off x="2342534" y="1565186"/>
            <a:ext cx="4458932" cy="2430000"/>
          </a:xfrm>
          <a:prstGeom prst="rect">
            <a:avLst/>
          </a:prstGeom>
          <a:noFill/>
          <a:ln w="9525">
            <a:noFill/>
            <a:miter lim="800000"/>
            <a:headEnd/>
            <a:tailEnd/>
          </a:ln>
        </p:spPr>
      </p:pic>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18034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18034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2</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2.</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27" name="26 Rectángulo"/>
          <p:cNvSpPr/>
          <p:nvPr/>
        </p:nvSpPr>
        <p:spPr>
          <a:xfrm>
            <a:off x="658905" y="1196784"/>
            <a:ext cx="7569200" cy="923330"/>
          </a:xfrm>
          <a:prstGeom prst="rect">
            <a:avLst/>
          </a:prstGeom>
        </p:spPr>
        <p:txBody>
          <a:bodyPr wrap="square">
            <a:spAutoFit/>
          </a:bodyPr>
          <a:lstStyle/>
          <a:p>
            <a:pPr lvl="1" algn="just">
              <a:buFont typeface="Wingdings" pitchFamily="2" charset="2"/>
              <a:buChar char="ü"/>
            </a:pPr>
            <a:r>
              <a:rPr lang="es-ES" dirty="0">
                <a:solidFill>
                  <a:srgbClr val="044990"/>
                </a:solidFill>
              </a:rPr>
              <a:t>Exposición al riesgo de las sociedades comisionistas:</a:t>
            </a:r>
          </a:p>
          <a:p>
            <a:pPr lvl="1" algn="just"/>
            <a:endParaRPr lang="es-ES" dirty="0">
              <a:solidFill>
                <a:srgbClr val="044990"/>
              </a:solidFill>
            </a:endParaRPr>
          </a:p>
          <a:p>
            <a:pPr lvl="1" algn="just"/>
            <a:endParaRPr lang="es-CO" dirty="0">
              <a:solidFill>
                <a:srgbClr val="044990"/>
              </a:solidFill>
            </a:endParaRPr>
          </a:p>
        </p:txBody>
      </p:sp>
      <p:sp>
        <p:nvSpPr>
          <p:cNvPr id="15" name="Title 11"/>
          <p:cNvSpPr>
            <a:spLocks noGrp="1"/>
          </p:cNvSpPr>
          <p:nvPr>
            <p:ph type="title"/>
          </p:nvPr>
        </p:nvSpPr>
        <p:spPr>
          <a:xfrm>
            <a:off x="664009" y="809624"/>
            <a:ext cx="8175191" cy="685802"/>
          </a:xfrm>
        </p:spPr>
        <p:txBody>
          <a:bodyPr/>
          <a:lstStyle/>
          <a:p>
            <a:r>
              <a:rPr lang="en-US" sz="3200" b="1" dirty="0">
                <a:effectLst>
                  <a:outerShdw blurRad="38100" dist="38100" dir="2700000" algn="tl">
                    <a:srgbClr val="000000">
                      <a:alpha val="43137"/>
                    </a:srgbClr>
                  </a:outerShdw>
                </a:effectLst>
              </a:rPr>
              <a:t>INFORME DE RIESGOS A SUPERVISAR </a:t>
            </a:r>
          </a:p>
        </p:txBody>
      </p:sp>
      <p:sp>
        <p:nvSpPr>
          <p:cNvPr id="17" name="16 CuadroTexto"/>
          <p:cNvSpPr txBox="1"/>
          <p:nvPr/>
        </p:nvSpPr>
        <p:spPr>
          <a:xfrm>
            <a:off x="1362647" y="3987043"/>
            <a:ext cx="6719788" cy="295466"/>
          </a:xfrm>
          <a:prstGeom prst="rect">
            <a:avLst/>
          </a:prstGeom>
          <a:noFill/>
        </p:spPr>
        <p:txBody>
          <a:bodyPr wrap="none" lIns="0" tIns="0" rIns="0" bIns="0" rtlCol="0">
            <a:spAutoFit/>
          </a:bodyPr>
          <a:lstStyle/>
          <a:p>
            <a:pPr>
              <a:lnSpc>
                <a:spcPct val="120000"/>
              </a:lnSpc>
            </a:pPr>
            <a:r>
              <a:rPr lang="es-CO" sz="1600" dirty="0">
                <a:solidFill>
                  <a:srgbClr val="044990"/>
                </a:solidFill>
              </a:rPr>
              <a:t>*Información tomada del Sistema de Información Bursátil (SIB) de la BMC</a:t>
            </a:r>
          </a:p>
        </p:txBody>
      </p:sp>
      <p:pic>
        <p:nvPicPr>
          <p:cNvPr id="19" name="18 Imagen"/>
          <p:cNvPicPr/>
          <p:nvPr/>
        </p:nvPicPr>
        <p:blipFill>
          <a:blip r:embed="rId3" cstate="print"/>
          <a:srcRect/>
          <a:stretch>
            <a:fillRect/>
          </a:stretch>
        </p:blipFill>
        <p:spPr bwMode="auto">
          <a:xfrm>
            <a:off x="2343907" y="1565186"/>
            <a:ext cx="4456187" cy="2430000"/>
          </a:xfrm>
          <a:prstGeom prst="rect">
            <a:avLst/>
          </a:prstGeom>
          <a:noFill/>
          <a:ln w="9525">
            <a:noFill/>
            <a:miter lim="800000"/>
            <a:headEnd/>
            <a:tailEnd/>
          </a:ln>
        </p:spPr>
      </p:pic>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04850" y="2104715"/>
            <a:ext cx="8129050" cy="1546108"/>
          </a:xfrm>
        </p:spPr>
        <p:txBody>
          <a:bodyPr/>
          <a:lstStyle/>
          <a:p>
            <a:pPr lvl="1" algn="l" defTabSz="913990" rtl="0">
              <a:lnSpc>
                <a:spcPct val="85000"/>
              </a:lnSpc>
              <a:spcBef>
                <a:spcPct val="0"/>
              </a:spcBef>
            </a:pPr>
            <a:r>
              <a:rPr lang="es-ES" sz="4000" dirty="0">
                <a:solidFill>
                  <a:schemeClr val="bg1"/>
                </a:solidFill>
                <a:latin typeface="+mj-lt"/>
              </a:rPr>
              <a:t>7. Informe Comité de Riesgos.</a:t>
            </a:r>
            <a:br>
              <a:rPr lang="es-ES"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237662725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1823421263"/>
              </p:ext>
            </p:extLst>
          </p:nvPr>
        </p:nvGraphicFramePr>
        <p:xfrm>
          <a:off x="311751" y="923192"/>
          <a:ext cx="8520546" cy="3367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322120" y="0"/>
            <a:ext cx="6148773" cy="401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28588" tIns="128588" rIns="128588" bIns="128588" rtlCol="0" anchor="ctr">
            <a:noAutofit/>
          </a:bodyPr>
          <a:lstStyle/>
          <a:p>
            <a:r>
              <a:rPr lang="es-CO" b="1" dirty="0">
                <a:solidFill>
                  <a:srgbClr val="002060"/>
                </a:solidFill>
              </a:rPr>
              <a:t>GESTIÓN DE RIESGOS</a:t>
            </a:r>
          </a:p>
        </p:txBody>
      </p:sp>
      <p:sp>
        <p:nvSpPr>
          <p:cNvPr id="4" name="Text Placeholder 29"/>
          <p:cNvSpPr txBox="1">
            <a:spLocks/>
          </p:cNvSpPr>
          <p:nvPr/>
        </p:nvSpPr>
        <p:spPr>
          <a:xfrm>
            <a:off x="2846740" y="401616"/>
            <a:ext cx="3060510" cy="255898"/>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400" b="1" dirty="0">
                <a:solidFill>
                  <a:srgbClr val="002060"/>
                </a:solidFill>
              </a:rPr>
              <a:t>ENERO 2018</a:t>
            </a:r>
            <a:endParaRPr lang="es-ES_tradnl" sz="1400" b="1" dirty="0">
              <a:solidFill>
                <a:srgbClr val="002060"/>
              </a:solidFill>
            </a:endParaRPr>
          </a:p>
        </p:txBody>
      </p:sp>
    </p:spTree>
    <p:extLst>
      <p:ext uri="{BB962C8B-B14F-4D97-AF65-F5344CB8AC3E}">
        <p14:creationId xmlns:p14="http://schemas.microsoft.com/office/powerpoint/2010/main" val="89399949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8"/>
            <a:ext cx="7773412" cy="1668947"/>
          </a:xfrm>
        </p:spPr>
        <p:txBody>
          <a:bodyPr/>
          <a:lstStyle/>
          <a:p>
            <a:pPr lvl="0" algn="just"/>
            <a:r>
              <a:rPr lang="es-ES" sz="3200" dirty="0"/>
              <a:t>7.1 Aprobación Modificación del Manual del Sistema de Administración de Riesgos </a:t>
            </a:r>
          </a:p>
        </p:txBody>
      </p:sp>
    </p:spTree>
    <p:extLst>
      <p:ext uri="{BB962C8B-B14F-4D97-AF65-F5344CB8AC3E}">
        <p14:creationId xmlns:p14="http://schemas.microsoft.com/office/powerpoint/2010/main" val="237662725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828675" y="1016001"/>
            <a:ext cx="7557336" cy="2675467"/>
          </a:xfrm>
        </p:spPr>
        <p:txBody>
          <a:bodyPr/>
          <a:lstStyle/>
          <a:p>
            <a:pPr algn="just"/>
            <a:r>
              <a:rPr lang="es-ES" sz="3200" dirty="0"/>
              <a:t>7.2 </a:t>
            </a:r>
            <a:r>
              <a:rPr lang="es-CO" sz="3200" dirty="0"/>
              <a:t>Aprobación Informe Gestión del Sistema de Administración de Riesgo Operativo – SARO</a:t>
            </a:r>
            <a:endParaRPr lang="en-US" sz="2800" dirty="0"/>
          </a:p>
        </p:txBody>
      </p:sp>
      <p:sp>
        <p:nvSpPr>
          <p:cNvPr id="4" name="Title 4"/>
          <p:cNvSpPr txBox="1">
            <a:spLocks/>
          </p:cNvSpPr>
          <p:nvPr/>
        </p:nvSpPr>
        <p:spPr>
          <a:xfrm>
            <a:off x="685319" y="3097745"/>
            <a:ext cx="7773412" cy="1668947"/>
          </a:xfrm>
          <a:prstGeom prst="rect">
            <a:avLst/>
          </a:prstGeom>
        </p:spPr>
        <p:txBody>
          <a:bodyPr vert="horz" lIns="0" tIns="0" rIns="0" bIns="0" rtlCol="0" anchor="ctr">
            <a:noAutofit/>
          </a:bodyPr>
          <a:lstStyle>
            <a:lvl1pPr algn="l" defTabSz="913990" rtl="0" eaLnBrk="1" latinLnBrk="0" hangingPunct="1">
              <a:lnSpc>
                <a:spcPct val="85000"/>
              </a:lnSpc>
              <a:spcBef>
                <a:spcPct val="0"/>
              </a:spcBef>
              <a:buNone/>
              <a:defRPr sz="5500" kern="1200">
                <a:solidFill>
                  <a:schemeClr val="bg1"/>
                </a:solidFill>
                <a:latin typeface="+mj-lt"/>
                <a:ea typeface="+mj-ea"/>
                <a:cs typeface="+mj-cs"/>
              </a:defRPr>
            </a:lvl1pPr>
          </a:lstStyle>
          <a:p>
            <a:pPr marL="285750" indent="-285750">
              <a:buFont typeface="Wingdings" panose="05000000000000000000" pitchFamily="2" charset="2"/>
              <a:buChar char="ü"/>
            </a:pPr>
            <a:endParaRPr lang="es-CO" sz="1600" dirty="0">
              <a:solidFill>
                <a:srgbClr val="66CCFF"/>
              </a:solidFill>
            </a:endParaRPr>
          </a:p>
        </p:txBody>
      </p:sp>
      <p:sp>
        <p:nvSpPr>
          <p:cNvPr id="5" name="Rectángulo 4"/>
          <p:cNvSpPr/>
          <p:nvPr/>
        </p:nvSpPr>
        <p:spPr>
          <a:xfrm>
            <a:off x="594375" y="3331178"/>
            <a:ext cx="7712723" cy="1754326"/>
          </a:xfrm>
          <a:prstGeom prst="rect">
            <a:avLst/>
          </a:prstGeom>
        </p:spPr>
        <p:txBody>
          <a:bodyPr wrap="square" numCol="2">
            <a:spAutoFit/>
          </a:bodyPr>
          <a:lstStyle/>
          <a:p>
            <a:pPr marL="285750" lvl="0" indent="-285750">
              <a:buFont typeface="Wingdings" panose="05000000000000000000" pitchFamily="2" charset="2"/>
              <a:buChar char="ü"/>
            </a:pPr>
            <a:r>
              <a:rPr lang="es-CO" dirty="0">
                <a:solidFill>
                  <a:schemeClr val="bg1"/>
                </a:solidFill>
              </a:rPr>
              <a:t>Identificación, medición, control,</a:t>
            </a:r>
          </a:p>
          <a:p>
            <a:pPr marL="285750" lvl="0" indent="-285750">
              <a:buFont typeface="Wingdings" panose="05000000000000000000" pitchFamily="2" charset="2"/>
              <a:buChar char="ü"/>
            </a:pPr>
            <a:r>
              <a:rPr lang="es-CO" dirty="0">
                <a:solidFill>
                  <a:schemeClr val="bg1"/>
                </a:solidFill>
              </a:rPr>
              <a:t>Perfil de riesgo</a:t>
            </a:r>
          </a:p>
          <a:p>
            <a:pPr marL="285750" lvl="0" indent="-285750">
              <a:buFont typeface="Wingdings" panose="05000000000000000000" pitchFamily="2" charset="2"/>
              <a:buChar char="ü"/>
            </a:pPr>
            <a:r>
              <a:rPr lang="es-CO" dirty="0">
                <a:solidFill>
                  <a:schemeClr val="bg1"/>
                </a:solidFill>
              </a:rPr>
              <a:t>Monitoreo</a:t>
            </a:r>
          </a:p>
          <a:p>
            <a:pPr marL="285750" lvl="0" indent="-285750">
              <a:buFont typeface="Wingdings" panose="05000000000000000000" pitchFamily="2" charset="2"/>
              <a:buChar char="ü"/>
            </a:pPr>
            <a:r>
              <a:rPr lang="es-CO" dirty="0">
                <a:solidFill>
                  <a:schemeClr val="bg1"/>
                </a:solidFill>
              </a:rPr>
              <a:t>Gestión de eventos de riesgos</a:t>
            </a:r>
          </a:p>
          <a:p>
            <a:pPr marL="285750" lvl="0" indent="-285750">
              <a:buFont typeface="Wingdings" panose="05000000000000000000" pitchFamily="2" charset="2"/>
              <a:buChar char="ü"/>
            </a:pPr>
            <a:endParaRPr lang="es-CO" dirty="0">
              <a:solidFill>
                <a:schemeClr val="bg1"/>
              </a:solidFill>
            </a:endParaRPr>
          </a:p>
          <a:p>
            <a:pPr marL="285750" lvl="0" indent="-285750">
              <a:buFont typeface="Wingdings" panose="05000000000000000000" pitchFamily="2" charset="2"/>
              <a:buChar char="ü"/>
            </a:pPr>
            <a:endParaRPr lang="es-CO" dirty="0">
              <a:solidFill>
                <a:schemeClr val="bg1"/>
              </a:solidFill>
            </a:endParaRPr>
          </a:p>
          <a:p>
            <a:pPr marL="285750" lvl="0" indent="-285750">
              <a:buFont typeface="Wingdings" panose="05000000000000000000" pitchFamily="2" charset="2"/>
              <a:buChar char="ü"/>
            </a:pPr>
            <a:endParaRPr lang="es-CO" dirty="0">
              <a:solidFill>
                <a:schemeClr val="bg1"/>
              </a:solidFill>
            </a:endParaRPr>
          </a:p>
          <a:p>
            <a:pPr marL="285750" lvl="0" indent="-285750">
              <a:buFont typeface="Wingdings" panose="05000000000000000000" pitchFamily="2" charset="2"/>
              <a:buChar char="ü"/>
            </a:pPr>
            <a:r>
              <a:rPr lang="es-CO" dirty="0">
                <a:solidFill>
                  <a:schemeClr val="bg1"/>
                </a:solidFill>
              </a:rPr>
              <a:t>Nivel de tolerancia</a:t>
            </a:r>
          </a:p>
          <a:p>
            <a:pPr marL="285750" lvl="0" indent="-285750">
              <a:buFont typeface="Wingdings" panose="05000000000000000000" pitchFamily="2" charset="2"/>
              <a:buChar char="ü"/>
            </a:pPr>
            <a:r>
              <a:rPr lang="es-CO" dirty="0">
                <a:solidFill>
                  <a:schemeClr val="bg1"/>
                </a:solidFill>
              </a:rPr>
              <a:t>Órganos de control </a:t>
            </a:r>
          </a:p>
          <a:p>
            <a:pPr marL="285750" lvl="0" indent="-285750">
              <a:buFont typeface="Wingdings" panose="05000000000000000000" pitchFamily="2" charset="2"/>
              <a:buChar char="ü"/>
            </a:pPr>
            <a:r>
              <a:rPr lang="es-CO" dirty="0">
                <a:solidFill>
                  <a:schemeClr val="bg1"/>
                </a:solidFill>
              </a:rPr>
              <a:t>Conclusiones</a:t>
            </a:r>
          </a:p>
          <a:p>
            <a:pPr marL="285750" lvl="0" indent="-285750">
              <a:buFont typeface="Wingdings" panose="05000000000000000000" pitchFamily="2" charset="2"/>
              <a:buChar char="ü"/>
            </a:pPr>
            <a:r>
              <a:rPr lang="es-CO" dirty="0">
                <a:solidFill>
                  <a:schemeClr val="bg1"/>
                </a:solidFill>
              </a:rPr>
              <a:t>Seguimiento, Evaluación y Recomendaciones</a:t>
            </a:r>
          </a:p>
        </p:txBody>
      </p:sp>
    </p:spTree>
    <p:extLst>
      <p:ext uri="{BB962C8B-B14F-4D97-AF65-F5344CB8AC3E}">
        <p14:creationId xmlns:p14="http://schemas.microsoft.com/office/powerpoint/2010/main" val="417386581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p:cNvSpPr txBox="1">
            <a:spLocks/>
          </p:cNvSpPr>
          <p:nvPr/>
        </p:nvSpPr>
        <p:spPr>
          <a:xfrm>
            <a:off x="2248178" y="305455"/>
            <a:ext cx="4796430" cy="294542"/>
          </a:xfrm>
          <a:prstGeom prst="rect">
            <a:avLst/>
          </a:prstGeom>
        </p:spPr>
        <p:txBody>
          <a:bodyPr vert="horz" lIns="0" tIns="0" rIns="0" bIns="0" rtlCol="0" anchor="t">
            <a:noAutofit/>
          </a:bodyPr>
          <a:lstStyle/>
          <a:p>
            <a:pPr algn="ctr">
              <a:lnSpc>
                <a:spcPct val="120000"/>
              </a:lnSpc>
            </a:pPr>
            <a:r>
              <a:rPr lang="es-CO" sz="2400" b="1" dirty="0">
                <a:solidFill>
                  <a:srgbClr val="094784"/>
                </a:solidFill>
              </a:rPr>
              <a:t>IDENTIFICACIÓN </a:t>
            </a:r>
          </a:p>
        </p:txBody>
      </p:sp>
      <p:sp>
        <p:nvSpPr>
          <p:cNvPr id="17" name="Text Placeholder 4"/>
          <p:cNvSpPr>
            <a:spLocks noGrp="1"/>
          </p:cNvSpPr>
          <p:nvPr>
            <p:ph type="body" idx="28"/>
          </p:nvPr>
        </p:nvSpPr>
        <p:spPr>
          <a:xfrm>
            <a:off x="141289" y="106040"/>
            <a:ext cx="3183802" cy="338961"/>
          </a:xfrm>
        </p:spPr>
        <p:txBody>
          <a:bodyPr/>
          <a:lstStyle/>
          <a:p>
            <a:r>
              <a:rPr lang="es-ES" sz="1600" b="1" dirty="0">
                <a:solidFill>
                  <a:srgbClr val="094784"/>
                </a:solidFill>
                <a:latin typeface="+mj-lt"/>
              </a:rPr>
              <a:t>Seguimiento Gestión SARO</a:t>
            </a:r>
            <a:endParaRPr lang="en-US" sz="1600" b="1" dirty="0">
              <a:latin typeface="+mj-lt"/>
            </a:endParaRPr>
          </a:p>
        </p:txBody>
      </p:sp>
      <p:pic>
        <p:nvPicPr>
          <p:cNvPr id="18" name="91 Imagen" descr="BMC LOGO.bmp"/>
          <p:cNvPicPr>
            <a:picLocks noChangeAspect="1"/>
          </p:cNvPicPr>
          <p:nvPr/>
        </p:nvPicPr>
        <p:blipFill>
          <a:blip r:embed="rId2" cstate="print"/>
          <a:srcRect t="9660" r="-211"/>
          <a:stretch>
            <a:fillRect/>
          </a:stretch>
        </p:blipFill>
        <p:spPr bwMode="auto">
          <a:xfrm>
            <a:off x="7494593" y="117206"/>
            <a:ext cx="1512000" cy="465145"/>
          </a:xfrm>
          <a:prstGeom prst="rect">
            <a:avLst/>
          </a:prstGeom>
          <a:noFill/>
          <a:ln w="9525">
            <a:noFill/>
            <a:miter lim="800000"/>
            <a:headEnd/>
            <a:tailEnd/>
          </a:ln>
        </p:spPr>
      </p:pic>
      <p:graphicFrame>
        <p:nvGraphicFramePr>
          <p:cNvPr id="2" name="1 Tabla"/>
          <p:cNvGraphicFramePr>
            <a:graphicFrameLocks noGrp="1"/>
          </p:cNvGraphicFramePr>
          <p:nvPr>
            <p:extLst>
              <p:ext uri="{D42A27DB-BD31-4B8C-83A1-F6EECF244321}">
                <p14:modId xmlns:p14="http://schemas.microsoft.com/office/powerpoint/2010/main" val="3021725442"/>
              </p:ext>
            </p:extLst>
          </p:nvPr>
        </p:nvGraphicFramePr>
        <p:xfrm>
          <a:off x="304578" y="914401"/>
          <a:ext cx="3692070" cy="2346012"/>
        </p:xfrm>
        <a:graphic>
          <a:graphicData uri="http://schemas.openxmlformats.org/drawingml/2006/table">
            <a:tbl>
              <a:tblPr firstRow="1" firstCol="1" bandRow="1">
                <a:tableStyleId>{5C22544A-7EE6-4342-B048-85BDC9FD1C3A}</a:tableStyleId>
              </a:tblPr>
              <a:tblGrid>
                <a:gridCol w="2291938">
                  <a:extLst>
                    <a:ext uri="{9D8B030D-6E8A-4147-A177-3AD203B41FA5}">
                      <a16:colId xmlns:a16="http://schemas.microsoft.com/office/drawing/2014/main" val="20000"/>
                    </a:ext>
                  </a:extLst>
                </a:gridCol>
                <a:gridCol w="1400132">
                  <a:extLst>
                    <a:ext uri="{9D8B030D-6E8A-4147-A177-3AD203B41FA5}">
                      <a16:colId xmlns:a16="http://schemas.microsoft.com/office/drawing/2014/main" val="20001"/>
                    </a:ext>
                  </a:extLst>
                </a:gridCol>
              </a:tblGrid>
              <a:tr h="342900">
                <a:tc>
                  <a:txBody>
                    <a:bodyPr/>
                    <a:lstStyle/>
                    <a:p>
                      <a:pPr algn="ctr">
                        <a:spcAft>
                          <a:spcPts val="0"/>
                        </a:spcAft>
                      </a:pPr>
                      <a:r>
                        <a:rPr lang="es-CO" sz="1100" dirty="0">
                          <a:effectLst/>
                        </a:rPr>
                        <a:t>Clasificación Riesgos Operativos</a:t>
                      </a:r>
                      <a:endParaRPr lang="es-ES" sz="1100" dirty="0">
                        <a:effectLst/>
                        <a:latin typeface="Calibri"/>
                        <a:ea typeface="Times New Roman"/>
                        <a:cs typeface="Arial"/>
                      </a:endParaRPr>
                    </a:p>
                  </a:txBody>
                  <a:tcPr marL="64971" marR="64971" marT="0" marB="0" anchor="ctr">
                    <a:solidFill>
                      <a:srgbClr val="002060"/>
                    </a:solidFill>
                  </a:tcPr>
                </a:tc>
                <a:tc>
                  <a:txBody>
                    <a:bodyPr/>
                    <a:lstStyle/>
                    <a:p>
                      <a:pPr algn="ctr">
                        <a:spcAft>
                          <a:spcPts val="0"/>
                        </a:spcAft>
                      </a:pPr>
                      <a:r>
                        <a:rPr lang="es-CO" sz="1100" dirty="0">
                          <a:effectLst/>
                        </a:rPr>
                        <a:t>No Total de Riesgos </a:t>
                      </a:r>
                      <a:endParaRPr lang="es-ES" sz="1100" dirty="0">
                        <a:effectLst/>
                        <a:latin typeface="Calibri"/>
                        <a:ea typeface="Times New Roman"/>
                        <a:cs typeface="Arial"/>
                      </a:endParaRPr>
                    </a:p>
                  </a:txBody>
                  <a:tcPr marL="64971" marR="64971" marT="0" marB="0" anchor="ctr">
                    <a:solidFill>
                      <a:srgbClr val="002060"/>
                    </a:solidFill>
                  </a:tcPr>
                </a:tc>
                <a:extLst>
                  <a:ext uri="{0D108BD9-81ED-4DB2-BD59-A6C34878D82A}">
                    <a16:rowId xmlns:a16="http://schemas.microsoft.com/office/drawing/2014/main" val="10000"/>
                  </a:ext>
                </a:extLst>
              </a:tr>
              <a:tr h="190977">
                <a:tc>
                  <a:txBody>
                    <a:bodyPr/>
                    <a:lstStyle/>
                    <a:p>
                      <a:pPr algn="just">
                        <a:spcAft>
                          <a:spcPts val="0"/>
                        </a:spcAft>
                      </a:pPr>
                      <a:r>
                        <a:rPr lang="es-CO" sz="1100" dirty="0">
                          <a:effectLst/>
                        </a:rPr>
                        <a:t>Clientes</a:t>
                      </a:r>
                      <a:endParaRPr lang="es-ES" sz="1100" dirty="0">
                        <a:effectLst/>
                        <a:latin typeface="Calibri"/>
                        <a:ea typeface="Times New Roman"/>
                        <a:cs typeface="Arial"/>
                      </a:endParaRPr>
                    </a:p>
                  </a:txBody>
                  <a:tcPr marL="64971" marR="64971" marT="0" marB="0" anchor="ctr">
                    <a:solidFill>
                      <a:srgbClr val="002060"/>
                    </a:solidFill>
                  </a:tcPr>
                </a:tc>
                <a:tc>
                  <a:txBody>
                    <a:bodyPr/>
                    <a:lstStyle/>
                    <a:p>
                      <a:pPr algn="ctr">
                        <a:spcAft>
                          <a:spcPts val="0"/>
                        </a:spcAft>
                      </a:pPr>
                      <a:r>
                        <a:rPr lang="es-CO" sz="1100" dirty="0">
                          <a:effectLst/>
                        </a:rPr>
                        <a:t>34</a:t>
                      </a:r>
                      <a:endParaRPr lang="es-ES" sz="1100" dirty="0">
                        <a:effectLst/>
                        <a:latin typeface="Calibri"/>
                        <a:ea typeface="Times New Roman"/>
                        <a:cs typeface="Arial"/>
                      </a:endParaRPr>
                    </a:p>
                  </a:txBody>
                  <a:tcPr marL="64971" marR="64971" marT="0" marB="0" anchor="ctr"/>
                </a:tc>
                <a:extLst>
                  <a:ext uri="{0D108BD9-81ED-4DB2-BD59-A6C34878D82A}">
                    <a16:rowId xmlns:a16="http://schemas.microsoft.com/office/drawing/2014/main" val="10001"/>
                  </a:ext>
                </a:extLst>
              </a:tr>
              <a:tr h="342900">
                <a:tc>
                  <a:txBody>
                    <a:bodyPr/>
                    <a:lstStyle/>
                    <a:p>
                      <a:pPr algn="just">
                        <a:spcAft>
                          <a:spcPts val="0"/>
                        </a:spcAft>
                      </a:pPr>
                      <a:r>
                        <a:rPr lang="es-CO" sz="1100" dirty="0">
                          <a:effectLst/>
                        </a:rPr>
                        <a:t>Daños a Activos Físicos</a:t>
                      </a:r>
                      <a:endParaRPr lang="es-ES" sz="1100" dirty="0">
                        <a:effectLst/>
                        <a:latin typeface="Calibri"/>
                        <a:ea typeface="Times New Roman"/>
                        <a:cs typeface="Arial"/>
                      </a:endParaRPr>
                    </a:p>
                  </a:txBody>
                  <a:tcPr marL="64971" marR="64971" marT="0" marB="0" anchor="ctr">
                    <a:solidFill>
                      <a:srgbClr val="002060"/>
                    </a:solidFill>
                  </a:tcPr>
                </a:tc>
                <a:tc>
                  <a:txBody>
                    <a:bodyPr/>
                    <a:lstStyle/>
                    <a:p>
                      <a:pPr algn="ctr">
                        <a:spcAft>
                          <a:spcPts val="0"/>
                        </a:spcAft>
                      </a:pPr>
                      <a:r>
                        <a:rPr lang="es-CO" sz="1100" dirty="0">
                          <a:effectLst/>
                        </a:rPr>
                        <a:t>5</a:t>
                      </a:r>
                      <a:endParaRPr lang="es-ES" sz="1100" dirty="0">
                        <a:effectLst/>
                        <a:latin typeface="Calibri"/>
                        <a:ea typeface="Times New Roman"/>
                        <a:cs typeface="Arial"/>
                      </a:endParaRPr>
                    </a:p>
                  </a:txBody>
                  <a:tcPr marL="64971" marR="64971" marT="0" marB="0" anchor="ctr"/>
                </a:tc>
                <a:extLst>
                  <a:ext uri="{0D108BD9-81ED-4DB2-BD59-A6C34878D82A}">
                    <a16:rowId xmlns:a16="http://schemas.microsoft.com/office/drawing/2014/main" val="10002"/>
                  </a:ext>
                </a:extLst>
              </a:tr>
              <a:tr h="514350">
                <a:tc>
                  <a:txBody>
                    <a:bodyPr/>
                    <a:lstStyle/>
                    <a:p>
                      <a:pPr algn="just">
                        <a:spcAft>
                          <a:spcPts val="0"/>
                        </a:spcAft>
                      </a:pPr>
                      <a:r>
                        <a:rPr lang="es-CO" sz="1100" dirty="0">
                          <a:effectLst/>
                        </a:rPr>
                        <a:t>Ejecución y Administración de Procesos</a:t>
                      </a:r>
                      <a:endParaRPr lang="es-ES" sz="1100" dirty="0">
                        <a:effectLst/>
                        <a:latin typeface="Calibri"/>
                        <a:ea typeface="Times New Roman"/>
                        <a:cs typeface="Arial"/>
                      </a:endParaRPr>
                    </a:p>
                  </a:txBody>
                  <a:tcPr marL="64971" marR="64971" marT="0" marB="0" anchor="ctr">
                    <a:solidFill>
                      <a:srgbClr val="002060"/>
                    </a:solidFill>
                  </a:tcPr>
                </a:tc>
                <a:tc>
                  <a:txBody>
                    <a:bodyPr/>
                    <a:lstStyle/>
                    <a:p>
                      <a:pPr algn="ctr">
                        <a:spcAft>
                          <a:spcPts val="0"/>
                        </a:spcAft>
                      </a:pPr>
                      <a:r>
                        <a:rPr lang="es-CO" sz="1100" dirty="0">
                          <a:effectLst/>
                        </a:rPr>
                        <a:t>492</a:t>
                      </a:r>
                      <a:endParaRPr lang="es-ES" sz="1100" dirty="0">
                        <a:effectLst/>
                        <a:latin typeface="Calibri"/>
                        <a:ea typeface="Times New Roman"/>
                        <a:cs typeface="Arial"/>
                      </a:endParaRPr>
                    </a:p>
                  </a:txBody>
                  <a:tcPr marL="64971" marR="64971" marT="0" marB="0" anchor="ctr"/>
                </a:tc>
                <a:extLst>
                  <a:ext uri="{0D108BD9-81ED-4DB2-BD59-A6C34878D82A}">
                    <a16:rowId xmlns:a16="http://schemas.microsoft.com/office/drawing/2014/main" val="10003"/>
                  </a:ext>
                </a:extLst>
              </a:tr>
              <a:tr h="190977">
                <a:tc>
                  <a:txBody>
                    <a:bodyPr/>
                    <a:lstStyle/>
                    <a:p>
                      <a:pPr algn="just">
                        <a:spcAft>
                          <a:spcPts val="0"/>
                        </a:spcAft>
                      </a:pPr>
                      <a:r>
                        <a:rPr lang="es-CO" sz="1100" dirty="0">
                          <a:effectLst/>
                        </a:rPr>
                        <a:t>Fallas Tecnológicas</a:t>
                      </a:r>
                      <a:endParaRPr lang="es-ES" sz="1100" dirty="0">
                        <a:effectLst/>
                        <a:latin typeface="Calibri"/>
                        <a:ea typeface="Times New Roman"/>
                        <a:cs typeface="Arial"/>
                      </a:endParaRPr>
                    </a:p>
                  </a:txBody>
                  <a:tcPr marL="64971" marR="64971" marT="0" marB="0" anchor="ctr">
                    <a:solidFill>
                      <a:srgbClr val="002060"/>
                    </a:solidFill>
                  </a:tcPr>
                </a:tc>
                <a:tc>
                  <a:txBody>
                    <a:bodyPr/>
                    <a:lstStyle/>
                    <a:p>
                      <a:pPr algn="ctr">
                        <a:spcAft>
                          <a:spcPts val="0"/>
                        </a:spcAft>
                      </a:pPr>
                      <a:r>
                        <a:rPr lang="es-CO" sz="1100" dirty="0">
                          <a:effectLst/>
                        </a:rPr>
                        <a:t>37</a:t>
                      </a:r>
                      <a:endParaRPr lang="es-ES" sz="1100" dirty="0">
                        <a:effectLst/>
                        <a:latin typeface="Calibri"/>
                        <a:ea typeface="Times New Roman"/>
                        <a:cs typeface="Arial"/>
                      </a:endParaRPr>
                    </a:p>
                  </a:txBody>
                  <a:tcPr marL="64971" marR="64971" marT="0" marB="0" anchor="ctr"/>
                </a:tc>
                <a:extLst>
                  <a:ext uri="{0D108BD9-81ED-4DB2-BD59-A6C34878D82A}">
                    <a16:rowId xmlns:a16="http://schemas.microsoft.com/office/drawing/2014/main" val="10004"/>
                  </a:ext>
                </a:extLst>
              </a:tr>
              <a:tr h="190977">
                <a:tc>
                  <a:txBody>
                    <a:bodyPr/>
                    <a:lstStyle/>
                    <a:p>
                      <a:pPr algn="just">
                        <a:spcAft>
                          <a:spcPts val="0"/>
                        </a:spcAft>
                      </a:pPr>
                      <a:r>
                        <a:rPr lang="es-CO" sz="1100" dirty="0">
                          <a:effectLst/>
                        </a:rPr>
                        <a:t>Fraude Externo</a:t>
                      </a:r>
                      <a:endParaRPr lang="es-ES" sz="1100" dirty="0">
                        <a:effectLst/>
                        <a:latin typeface="Calibri"/>
                        <a:ea typeface="Times New Roman"/>
                        <a:cs typeface="Arial"/>
                      </a:endParaRPr>
                    </a:p>
                  </a:txBody>
                  <a:tcPr marL="64971" marR="64971" marT="0" marB="0" anchor="ctr">
                    <a:solidFill>
                      <a:srgbClr val="002060"/>
                    </a:solidFill>
                  </a:tcPr>
                </a:tc>
                <a:tc>
                  <a:txBody>
                    <a:bodyPr/>
                    <a:lstStyle/>
                    <a:p>
                      <a:pPr algn="ctr">
                        <a:spcAft>
                          <a:spcPts val="0"/>
                        </a:spcAft>
                      </a:pPr>
                      <a:r>
                        <a:rPr lang="es-CO" sz="1100" dirty="0">
                          <a:effectLst/>
                        </a:rPr>
                        <a:t>7</a:t>
                      </a:r>
                      <a:endParaRPr lang="es-ES" sz="1100" dirty="0">
                        <a:effectLst/>
                        <a:latin typeface="Calibri"/>
                        <a:ea typeface="Times New Roman"/>
                        <a:cs typeface="Arial"/>
                      </a:endParaRPr>
                    </a:p>
                  </a:txBody>
                  <a:tcPr marL="64971" marR="64971" marT="0" marB="0" anchor="ctr"/>
                </a:tc>
                <a:extLst>
                  <a:ext uri="{0D108BD9-81ED-4DB2-BD59-A6C34878D82A}">
                    <a16:rowId xmlns:a16="http://schemas.microsoft.com/office/drawing/2014/main" val="10005"/>
                  </a:ext>
                </a:extLst>
              </a:tr>
              <a:tr h="190977">
                <a:tc>
                  <a:txBody>
                    <a:bodyPr/>
                    <a:lstStyle/>
                    <a:p>
                      <a:pPr algn="just">
                        <a:spcAft>
                          <a:spcPts val="0"/>
                        </a:spcAft>
                      </a:pPr>
                      <a:r>
                        <a:rPr lang="es-CO" sz="1100" dirty="0">
                          <a:effectLst/>
                        </a:rPr>
                        <a:t>Fraude Interno</a:t>
                      </a:r>
                      <a:endParaRPr lang="es-ES" sz="1100" dirty="0">
                        <a:effectLst/>
                        <a:latin typeface="Calibri"/>
                        <a:ea typeface="Times New Roman"/>
                        <a:cs typeface="Arial"/>
                      </a:endParaRPr>
                    </a:p>
                  </a:txBody>
                  <a:tcPr marL="64971" marR="64971" marT="0" marB="0" anchor="ctr">
                    <a:solidFill>
                      <a:srgbClr val="002060"/>
                    </a:solidFill>
                  </a:tcPr>
                </a:tc>
                <a:tc>
                  <a:txBody>
                    <a:bodyPr/>
                    <a:lstStyle/>
                    <a:p>
                      <a:pPr algn="ctr">
                        <a:spcAft>
                          <a:spcPts val="0"/>
                        </a:spcAft>
                      </a:pPr>
                      <a:r>
                        <a:rPr lang="es-CO" sz="1100" dirty="0">
                          <a:effectLst/>
                        </a:rPr>
                        <a:t>7</a:t>
                      </a:r>
                      <a:endParaRPr lang="es-ES" sz="1100" dirty="0">
                        <a:effectLst/>
                        <a:latin typeface="Calibri"/>
                        <a:ea typeface="Times New Roman"/>
                        <a:cs typeface="Arial"/>
                      </a:endParaRPr>
                    </a:p>
                  </a:txBody>
                  <a:tcPr marL="64971" marR="64971" marT="0" marB="0" anchor="ctr"/>
                </a:tc>
                <a:extLst>
                  <a:ext uri="{0D108BD9-81ED-4DB2-BD59-A6C34878D82A}">
                    <a16:rowId xmlns:a16="http://schemas.microsoft.com/office/drawing/2014/main" val="10006"/>
                  </a:ext>
                </a:extLst>
              </a:tr>
              <a:tr h="190977">
                <a:tc>
                  <a:txBody>
                    <a:bodyPr/>
                    <a:lstStyle/>
                    <a:p>
                      <a:pPr algn="just">
                        <a:spcAft>
                          <a:spcPts val="0"/>
                        </a:spcAft>
                      </a:pPr>
                      <a:r>
                        <a:rPr lang="es-CO" sz="1100" dirty="0">
                          <a:effectLst/>
                        </a:rPr>
                        <a:t>Relaciones Laborales</a:t>
                      </a:r>
                      <a:endParaRPr lang="es-ES" sz="1100" dirty="0">
                        <a:effectLst/>
                        <a:latin typeface="Calibri"/>
                        <a:ea typeface="Times New Roman"/>
                        <a:cs typeface="Arial"/>
                      </a:endParaRPr>
                    </a:p>
                  </a:txBody>
                  <a:tcPr marL="64971" marR="64971" marT="0" marB="0" anchor="ctr">
                    <a:solidFill>
                      <a:srgbClr val="002060"/>
                    </a:solidFill>
                  </a:tcPr>
                </a:tc>
                <a:tc>
                  <a:txBody>
                    <a:bodyPr/>
                    <a:lstStyle/>
                    <a:p>
                      <a:pPr algn="ctr">
                        <a:spcAft>
                          <a:spcPts val="0"/>
                        </a:spcAft>
                      </a:pPr>
                      <a:r>
                        <a:rPr lang="es-CO" sz="1100" dirty="0">
                          <a:effectLst/>
                        </a:rPr>
                        <a:t>5</a:t>
                      </a:r>
                      <a:endParaRPr lang="es-ES" sz="1100" dirty="0">
                        <a:effectLst/>
                        <a:latin typeface="Calibri"/>
                        <a:ea typeface="Times New Roman"/>
                        <a:cs typeface="Arial"/>
                      </a:endParaRPr>
                    </a:p>
                  </a:txBody>
                  <a:tcPr marL="64971" marR="64971" marT="0" marB="0" anchor="ctr"/>
                </a:tc>
                <a:extLst>
                  <a:ext uri="{0D108BD9-81ED-4DB2-BD59-A6C34878D82A}">
                    <a16:rowId xmlns:a16="http://schemas.microsoft.com/office/drawing/2014/main" val="10007"/>
                  </a:ext>
                </a:extLst>
              </a:tr>
              <a:tr h="190977">
                <a:tc>
                  <a:txBody>
                    <a:bodyPr/>
                    <a:lstStyle/>
                    <a:p>
                      <a:pPr algn="ctr">
                        <a:spcAft>
                          <a:spcPts val="0"/>
                        </a:spcAft>
                      </a:pPr>
                      <a:r>
                        <a:rPr lang="es-CO" sz="1100" dirty="0">
                          <a:solidFill>
                            <a:schemeClr val="bg1"/>
                          </a:solidFill>
                          <a:effectLst/>
                        </a:rPr>
                        <a:t>TOTAL RIESGOS </a:t>
                      </a:r>
                      <a:endParaRPr lang="es-ES" sz="1100" dirty="0">
                        <a:solidFill>
                          <a:schemeClr val="bg1"/>
                        </a:solidFill>
                        <a:effectLst/>
                        <a:latin typeface="Calibri"/>
                        <a:ea typeface="Times New Roman"/>
                        <a:cs typeface="Arial"/>
                      </a:endParaRPr>
                    </a:p>
                  </a:txBody>
                  <a:tcPr marL="64971" marR="64971" marT="0" marB="0">
                    <a:solidFill>
                      <a:srgbClr val="002060"/>
                    </a:solidFill>
                  </a:tcPr>
                </a:tc>
                <a:tc>
                  <a:txBody>
                    <a:bodyPr/>
                    <a:lstStyle/>
                    <a:p>
                      <a:pPr algn="ctr">
                        <a:spcAft>
                          <a:spcPts val="0"/>
                        </a:spcAft>
                      </a:pPr>
                      <a:r>
                        <a:rPr lang="es-CO" sz="1100" dirty="0">
                          <a:solidFill>
                            <a:schemeClr val="bg1"/>
                          </a:solidFill>
                          <a:effectLst/>
                        </a:rPr>
                        <a:t>587</a:t>
                      </a:r>
                      <a:endParaRPr lang="es-ES" sz="1100" dirty="0">
                        <a:solidFill>
                          <a:schemeClr val="bg1"/>
                        </a:solidFill>
                        <a:effectLst/>
                        <a:latin typeface="Calibri"/>
                        <a:ea typeface="Times New Roman"/>
                        <a:cs typeface="Arial"/>
                      </a:endParaRPr>
                    </a:p>
                  </a:txBody>
                  <a:tcPr marL="64971" marR="64971" marT="0" marB="0" anchor="ctr">
                    <a:solidFill>
                      <a:srgbClr val="002060"/>
                    </a:solidFill>
                  </a:tcPr>
                </a:tc>
                <a:extLst>
                  <a:ext uri="{0D108BD9-81ED-4DB2-BD59-A6C34878D82A}">
                    <a16:rowId xmlns:a16="http://schemas.microsoft.com/office/drawing/2014/main" val="10008"/>
                  </a:ext>
                </a:extLst>
              </a:tr>
            </a:tbl>
          </a:graphicData>
        </a:graphic>
      </p:graphicFrame>
      <p:graphicFrame>
        <p:nvGraphicFramePr>
          <p:cNvPr id="3" name="2 Tabla"/>
          <p:cNvGraphicFramePr>
            <a:graphicFrameLocks noGrp="1"/>
          </p:cNvGraphicFramePr>
          <p:nvPr>
            <p:extLst>
              <p:ext uri="{D42A27DB-BD31-4B8C-83A1-F6EECF244321}">
                <p14:modId xmlns:p14="http://schemas.microsoft.com/office/powerpoint/2010/main" val="1915917763"/>
              </p:ext>
            </p:extLst>
          </p:nvPr>
        </p:nvGraphicFramePr>
        <p:xfrm>
          <a:off x="304578" y="3112427"/>
          <a:ext cx="3692070" cy="1546174"/>
        </p:xfrm>
        <a:graphic>
          <a:graphicData uri="http://schemas.openxmlformats.org/drawingml/2006/table">
            <a:tbl>
              <a:tblPr firstRow="1" firstCol="1" bandRow="1">
                <a:tableStyleId>{F5AB1C69-6EDB-4FF4-983F-18BD219EF322}</a:tableStyleId>
              </a:tblPr>
              <a:tblGrid>
                <a:gridCol w="2252200">
                  <a:extLst>
                    <a:ext uri="{9D8B030D-6E8A-4147-A177-3AD203B41FA5}">
                      <a16:colId xmlns:a16="http://schemas.microsoft.com/office/drawing/2014/main" val="20000"/>
                    </a:ext>
                  </a:extLst>
                </a:gridCol>
                <a:gridCol w="1439870">
                  <a:extLst>
                    <a:ext uri="{9D8B030D-6E8A-4147-A177-3AD203B41FA5}">
                      <a16:colId xmlns:a16="http://schemas.microsoft.com/office/drawing/2014/main" val="20001"/>
                    </a:ext>
                  </a:extLst>
                </a:gridCol>
              </a:tblGrid>
              <a:tr h="320040">
                <a:tc>
                  <a:txBody>
                    <a:bodyPr/>
                    <a:lstStyle/>
                    <a:p>
                      <a:pPr algn="ctr">
                        <a:spcAft>
                          <a:spcPts val="0"/>
                        </a:spcAft>
                      </a:pPr>
                      <a:r>
                        <a:rPr lang="es-CO" sz="1100" dirty="0">
                          <a:effectLst/>
                        </a:rPr>
                        <a:t>FACTORES DE RIESGO</a:t>
                      </a:r>
                      <a:endParaRPr lang="es-ES" sz="1100" dirty="0">
                        <a:solidFill>
                          <a:schemeClr val="bg1"/>
                        </a:solidFill>
                        <a:effectLst/>
                        <a:latin typeface="Calibri"/>
                        <a:ea typeface="Times New Roman"/>
                        <a:cs typeface="Arial"/>
                      </a:endParaRPr>
                    </a:p>
                  </a:txBody>
                  <a:tcPr marL="64800" marR="64800" marT="0" marB="0" anchor="ctr"/>
                </a:tc>
                <a:tc>
                  <a:txBody>
                    <a:bodyPr/>
                    <a:lstStyle/>
                    <a:p>
                      <a:pPr algn="ctr">
                        <a:spcAft>
                          <a:spcPts val="0"/>
                        </a:spcAft>
                      </a:pPr>
                      <a:r>
                        <a:rPr lang="es-CO" sz="1100" dirty="0">
                          <a:effectLst/>
                        </a:rPr>
                        <a:t>No total de Riesgos </a:t>
                      </a:r>
                      <a:endParaRPr lang="es-ES" sz="1100" dirty="0">
                        <a:effectLst/>
                        <a:latin typeface="Calibri"/>
                        <a:ea typeface="Times New Roman"/>
                        <a:cs typeface="Arial"/>
                      </a:endParaRPr>
                    </a:p>
                  </a:txBody>
                  <a:tcPr marL="64800" marR="64800" marT="0" marB="0" anchor="ctr"/>
                </a:tc>
                <a:extLst>
                  <a:ext uri="{0D108BD9-81ED-4DB2-BD59-A6C34878D82A}">
                    <a16:rowId xmlns:a16="http://schemas.microsoft.com/office/drawing/2014/main" val="10000"/>
                  </a:ext>
                </a:extLst>
              </a:tr>
              <a:tr h="200763">
                <a:tc>
                  <a:txBody>
                    <a:bodyPr/>
                    <a:lstStyle/>
                    <a:p>
                      <a:pPr algn="ctr">
                        <a:spcAft>
                          <a:spcPts val="0"/>
                        </a:spcAft>
                      </a:pPr>
                      <a:r>
                        <a:rPr lang="es-CO" sz="1100" dirty="0">
                          <a:effectLst/>
                        </a:rPr>
                        <a:t>Externos</a:t>
                      </a:r>
                      <a:endParaRPr lang="es-ES" sz="1100" dirty="0">
                        <a:solidFill>
                          <a:schemeClr val="bg1"/>
                        </a:solidFill>
                        <a:effectLst/>
                        <a:latin typeface="Calibri"/>
                        <a:ea typeface="Times New Roman"/>
                        <a:cs typeface="Arial"/>
                      </a:endParaRPr>
                    </a:p>
                  </a:txBody>
                  <a:tcPr marL="64800" marR="64800" marT="0" marB="0" anchor="ctr"/>
                </a:tc>
                <a:tc>
                  <a:txBody>
                    <a:bodyPr/>
                    <a:lstStyle/>
                    <a:p>
                      <a:pPr algn="ctr">
                        <a:spcAft>
                          <a:spcPts val="0"/>
                        </a:spcAft>
                      </a:pPr>
                      <a:r>
                        <a:rPr lang="es-CO" sz="1100" dirty="0">
                          <a:effectLst/>
                        </a:rPr>
                        <a:t>39</a:t>
                      </a:r>
                      <a:endParaRPr lang="es-ES" sz="1100" dirty="0">
                        <a:effectLst/>
                        <a:latin typeface="Calibri"/>
                        <a:ea typeface="Times New Roman"/>
                        <a:cs typeface="Arial"/>
                      </a:endParaRPr>
                    </a:p>
                  </a:txBody>
                  <a:tcPr marL="64800" marR="64800" marT="0" marB="0" anchor="ctr"/>
                </a:tc>
                <a:extLst>
                  <a:ext uri="{0D108BD9-81ED-4DB2-BD59-A6C34878D82A}">
                    <a16:rowId xmlns:a16="http://schemas.microsoft.com/office/drawing/2014/main" val="10001"/>
                  </a:ext>
                </a:extLst>
              </a:tr>
              <a:tr h="200763">
                <a:tc>
                  <a:txBody>
                    <a:bodyPr/>
                    <a:lstStyle/>
                    <a:p>
                      <a:pPr algn="ctr">
                        <a:spcAft>
                          <a:spcPts val="0"/>
                        </a:spcAft>
                      </a:pPr>
                      <a:r>
                        <a:rPr lang="es-CO" sz="1100" dirty="0">
                          <a:effectLst/>
                        </a:rPr>
                        <a:t>Infraestructura</a:t>
                      </a:r>
                      <a:endParaRPr lang="es-ES" sz="1100" dirty="0">
                        <a:solidFill>
                          <a:schemeClr val="bg1"/>
                        </a:solidFill>
                        <a:effectLst/>
                        <a:latin typeface="Calibri"/>
                        <a:ea typeface="Times New Roman"/>
                        <a:cs typeface="Arial"/>
                      </a:endParaRPr>
                    </a:p>
                  </a:txBody>
                  <a:tcPr marL="64800" marR="64800" marT="0" marB="0" anchor="ctr"/>
                </a:tc>
                <a:tc>
                  <a:txBody>
                    <a:bodyPr/>
                    <a:lstStyle/>
                    <a:p>
                      <a:pPr algn="ctr">
                        <a:spcAft>
                          <a:spcPts val="0"/>
                        </a:spcAft>
                      </a:pPr>
                      <a:r>
                        <a:rPr lang="es-CO" sz="1100" dirty="0">
                          <a:effectLst/>
                        </a:rPr>
                        <a:t>17</a:t>
                      </a:r>
                      <a:endParaRPr lang="es-ES" sz="1100" dirty="0">
                        <a:effectLst/>
                        <a:latin typeface="Calibri"/>
                        <a:ea typeface="Times New Roman"/>
                        <a:cs typeface="Arial"/>
                      </a:endParaRPr>
                    </a:p>
                  </a:txBody>
                  <a:tcPr marL="64800" marR="64800" marT="0" marB="0" anchor="ctr"/>
                </a:tc>
                <a:extLst>
                  <a:ext uri="{0D108BD9-81ED-4DB2-BD59-A6C34878D82A}">
                    <a16:rowId xmlns:a16="http://schemas.microsoft.com/office/drawing/2014/main" val="10002"/>
                  </a:ext>
                </a:extLst>
              </a:tr>
              <a:tr h="200763">
                <a:tc>
                  <a:txBody>
                    <a:bodyPr/>
                    <a:lstStyle/>
                    <a:p>
                      <a:pPr algn="ctr">
                        <a:spcAft>
                          <a:spcPts val="0"/>
                        </a:spcAft>
                      </a:pPr>
                      <a:r>
                        <a:rPr lang="es-CO" sz="1100" dirty="0">
                          <a:effectLst/>
                        </a:rPr>
                        <a:t>Procesos</a:t>
                      </a:r>
                      <a:endParaRPr lang="es-ES" sz="1100" dirty="0">
                        <a:solidFill>
                          <a:schemeClr val="bg1"/>
                        </a:solidFill>
                        <a:effectLst/>
                        <a:latin typeface="Calibri"/>
                        <a:ea typeface="Times New Roman"/>
                        <a:cs typeface="Arial"/>
                      </a:endParaRPr>
                    </a:p>
                  </a:txBody>
                  <a:tcPr marL="64800" marR="64800" marT="0" marB="0" anchor="ctr"/>
                </a:tc>
                <a:tc>
                  <a:txBody>
                    <a:bodyPr/>
                    <a:lstStyle/>
                    <a:p>
                      <a:pPr algn="ctr">
                        <a:spcAft>
                          <a:spcPts val="0"/>
                        </a:spcAft>
                      </a:pPr>
                      <a:r>
                        <a:rPr lang="es-CO" sz="1100" dirty="0">
                          <a:effectLst/>
                        </a:rPr>
                        <a:t>301</a:t>
                      </a:r>
                      <a:endParaRPr lang="es-ES" sz="1100" dirty="0">
                        <a:effectLst/>
                        <a:latin typeface="Calibri"/>
                        <a:ea typeface="Times New Roman"/>
                        <a:cs typeface="Arial"/>
                      </a:endParaRPr>
                    </a:p>
                  </a:txBody>
                  <a:tcPr marL="64800" marR="64800" marT="0" marB="0" anchor="ctr"/>
                </a:tc>
                <a:extLst>
                  <a:ext uri="{0D108BD9-81ED-4DB2-BD59-A6C34878D82A}">
                    <a16:rowId xmlns:a16="http://schemas.microsoft.com/office/drawing/2014/main" val="10003"/>
                  </a:ext>
                </a:extLst>
              </a:tr>
              <a:tr h="200763">
                <a:tc>
                  <a:txBody>
                    <a:bodyPr/>
                    <a:lstStyle/>
                    <a:p>
                      <a:pPr algn="ctr">
                        <a:spcAft>
                          <a:spcPts val="0"/>
                        </a:spcAft>
                      </a:pPr>
                      <a:r>
                        <a:rPr lang="es-CO" sz="1100" dirty="0">
                          <a:effectLst/>
                        </a:rPr>
                        <a:t>Recurso Humano</a:t>
                      </a:r>
                      <a:endParaRPr lang="es-ES" sz="1100" dirty="0">
                        <a:solidFill>
                          <a:schemeClr val="bg1"/>
                        </a:solidFill>
                        <a:effectLst/>
                        <a:latin typeface="Calibri"/>
                        <a:ea typeface="Times New Roman"/>
                        <a:cs typeface="Arial"/>
                      </a:endParaRPr>
                    </a:p>
                  </a:txBody>
                  <a:tcPr marL="64800" marR="64800" marT="0" marB="0" anchor="ctr"/>
                </a:tc>
                <a:tc>
                  <a:txBody>
                    <a:bodyPr/>
                    <a:lstStyle/>
                    <a:p>
                      <a:pPr algn="ctr">
                        <a:spcAft>
                          <a:spcPts val="0"/>
                        </a:spcAft>
                      </a:pPr>
                      <a:r>
                        <a:rPr lang="es-CO" sz="1100" dirty="0">
                          <a:effectLst/>
                        </a:rPr>
                        <a:t>199</a:t>
                      </a:r>
                      <a:endParaRPr lang="es-ES" sz="1100" dirty="0">
                        <a:effectLst/>
                        <a:latin typeface="Calibri"/>
                        <a:ea typeface="Times New Roman"/>
                        <a:cs typeface="Arial"/>
                      </a:endParaRPr>
                    </a:p>
                  </a:txBody>
                  <a:tcPr marL="64800" marR="64800" marT="0" marB="0" anchor="ctr"/>
                </a:tc>
                <a:extLst>
                  <a:ext uri="{0D108BD9-81ED-4DB2-BD59-A6C34878D82A}">
                    <a16:rowId xmlns:a16="http://schemas.microsoft.com/office/drawing/2014/main" val="10004"/>
                  </a:ext>
                </a:extLst>
              </a:tr>
              <a:tr h="200763">
                <a:tc>
                  <a:txBody>
                    <a:bodyPr/>
                    <a:lstStyle/>
                    <a:p>
                      <a:pPr algn="ctr">
                        <a:spcAft>
                          <a:spcPts val="0"/>
                        </a:spcAft>
                      </a:pPr>
                      <a:r>
                        <a:rPr lang="es-CO" sz="1100" dirty="0">
                          <a:effectLst/>
                        </a:rPr>
                        <a:t>Tecnología</a:t>
                      </a:r>
                      <a:endParaRPr lang="es-ES" sz="1100" dirty="0">
                        <a:solidFill>
                          <a:schemeClr val="bg1"/>
                        </a:solidFill>
                        <a:effectLst/>
                        <a:latin typeface="Calibri"/>
                        <a:ea typeface="Times New Roman"/>
                        <a:cs typeface="Arial"/>
                      </a:endParaRPr>
                    </a:p>
                  </a:txBody>
                  <a:tcPr marL="64800" marR="64800" marT="0" marB="0" anchor="ctr"/>
                </a:tc>
                <a:tc>
                  <a:txBody>
                    <a:bodyPr/>
                    <a:lstStyle/>
                    <a:p>
                      <a:pPr algn="ctr">
                        <a:spcAft>
                          <a:spcPts val="0"/>
                        </a:spcAft>
                      </a:pPr>
                      <a:r>
                        <a:rPr lang="es-CO" sz="1100" dirty="0">
                          <a:effectLst/>
                        </a:rPr>
                        <a:t>31</a:t>
                      </a:r>
                      <a:endParaRPr lang="es-ES" sz="1100" dirty="0">
                        <a:effectLst/>
                        <a:latin typeface="Calibri"/>
                        <a:ea typeface="Times New Roman"/>
                        <a:cs typeface="Arial"/>
                      </a:endParaRPr>
                    </a:p>
                  </a:txBody>
                  <a:tcPr marL="64800" marR="64800" marT="0" marB="0" anchor="ctr"/>
                </a:tc>
                <a:extLst>
                  <a:ext uri="{0D108BD9-81ED-4DB2-BD59-A6C34878D82A}">
                    <a16:rowId xmlns:a16="http://schemas.microsoft.com/office/drawing/2014/main" val="10005"/>
                  </a:ext>
                </a:extLst>
              </a:tr>
              <a:tr h="222319">
                <a:tc>
                  <a:txBody>
                    <a:bodyPr/>
                    <a:lstStyle/>
                    <a:p>
                      <a:pPr algn="ctr">
                        <a:spcAft>
                          <a:spcPts val="0"/>
                        </a:spcAft>
                      </a:pPr>
                      <a:r>
                        <a:rPr lang="es-CO" sz="1100" dirty="0">
                          <a:solidFill>
                            <a:schemeClr val="bg1"/>
                          </a:solidFill>
                          <a:effectLst/>
                        </a:rPr>
                        <a:t>TOTAL RIESGOS</a:t>
                      </a:r>
                      <a:endParaRPr lang="es-ES" sz="1100" dirty="0">
                        <a:solidFill>
                          <a:schemeClr val="bg1"/>
                        </a:solidFill>
                        <a:effectLst/>
                        <a:latin typeface="Calibri"/>
                        <a:ea typeface="Times New Roman"/>
                        <a:cs typeface="Arial"/>
                      </a:endParaRPr>
                    </a:p>
                  </a:txBody>
                  <a:tcPr marL="64800" marR="64800" marT="0" marB="0" anchor="ctr"/>
                </a:tc>
                <a:tc>
                  <a:txBody>
                    <a:bodyPr/>
                    <a:lstStyle/>
                    <a:p>
                      <a:pPr algn="ctr">
                        <a:spcAft>
                          <a:spcPts val="0"/>
                        </a:spcAft>
                      </a:pPr>
                      <a:r>
                        <a:rPr lang="es-CO" sz="1100" dirty="0">
                          <a:solidFill>
                            <a:schemeClr val="bg1"/>
                          </a:solidFill>
                          <a:effectLst/>
                        </a:rPr>
                        <a:t>587</a:t>
                      </a:r>
                      <a:endParaRPr lang="es-ES" sz="1100" dirty="0">
                        <a:solidFill>
                          <a:schemeClr val="bg1"/>
                        </a:solidFill>
                        <a:effectLst/>
                        <a:latin typeface="Calibri"/>
                        <a:ea typeface="Times New Roman"/>
                        <a:cs typeface="Arial"/>
                      </a:endParaRPr>
                    </a:p>
                  </a:txBody>
                  <a:tcPr marL="64800" marR="64800" marT="0" marB="0" anchor="ctr">
                    <a:solidFill>
                      <a:schemeClr val="accent3"/>
                    </a:solidFill>
                  </a:tcPr>
                </a:tc>
                <a:extLst>
                  <a:ext uri="{0D108BD9-81ED-4DB2-BD59-A6C34878D82A}">
                    <a16:rowId xmlns:a16="http://schemas.microsoft.com/office/drawing/2014/main" val="10006"/>
                  </a:ext>
                </a:extLst>
              </a:tr>
            </a:tbl>
          </a:graphicData>
        </a:graphic>
      </p:graphicFrame>
      <p:sp>
        <p:nvSpPr>
          <p:cNvPr id="5" name="4 CuadroTexto"/>
          <p:cNvSpPr txBox="1"/>
          <p:nvPr/>
        </p:nvSpPr>
        <p:spPr>
          <a:xfrm>
            <a:off x="4428184" y="841573"/>
            <a:ext cx="4409706" cy="4085734"/>
          </a:xfrm>
          <a:prstGeom prst="rect">
            <a:avLst/>
          </a:prstGeom>
          <a:noFill/>
        </p:spPr>
        <p:txBody>
          <a:bodyPr wrap="square" lIns="0" tIns="0" rIns="0" bIns="0" rtlCol="0">
            <a:spAutoFit/>
          </a:bodyPr>
          <a:lstStyle/>
          <a:p>
            <a:pPr marL="285750" indent="-285750" algn="just">
              <a:lnSpc>
                <a:spcPct val="150000"/>
              </a:lnSpc>
              <a:buClr>
                <a:srgbClr val="00B050"/>
              </a:buClr>
              <a:buFont typeface="Wingdings" panose="05000000000000000000" pitchFamily="2" charset="2"/>
              <a:buChar char="q"/>
            </a:pPr>
            <a:r>
              <a:rPr lang="es-CO" sz="1100" dirty="0">
                <a:solidFill>
                  <a:srgbClr val="002060"/>
                </a:solidFill>
              </a:rPr>
              <a:t>La Dirección de Riesgos, presentó en el mes de abril al Comité un esquema, basado en el Mapa de procesos de la Organización, los objetivos de cada proceso y la clasificación de riesgos con sus posibles causas, estas últimas observadas a través de la Matriz de Riesgo actual de cada proceso.</a:t>
            </a:r>
          </a:p>
          <a:p>
            <a:pPr marL="285750" indent="-285750" algn="just">
              <a:lnSpc>
                <a:spcPct val="150000"/>
              </a:lnSpc>
              <a:buClr>
                <a:srgbClr val="00B050"/>
              </a:buClr>
              <a:buFont typeface="Wingdings" panose="05000000000000000000" pitchFamily="2" charset="2"/>
              <a:buChar char="q"/>
            </a:pPr>
            <a:endParaRPr lang="es-CO" sz="1100" dirty="0">
              <a:solidFill>
                <a:srgbClr val="002060"/>
              </a:solidFill>
            </a:endParaRPr>
          </a:p>
          <a:p>
            <a:pPr marL="285750" indent="-285750" algn="just">
              <a:lnSpc>
                <a:spcPct val="150000"/>
              </a:lnSpc>
              <a:buClr>
                <a:srgbClr val="00B050"/>
              </a:buClr>
              <a:buFont typeface="Wingdings" panose="05000000000000000000" pitchFamily="2" charset="2"/>
              <a:buChar char="q"/>
            </a:pPr>
            <a:r>
              <a:rPr lang="es-CO" sz="1100" dirty="0">
                <a:solidFill>
                  <a:srgbClr val="002060"/>
                </a:solidFill>
              </a:rPr>
              <a:t>Con este esquema a la fecha se han identificado un total de 59 riesgos asociados a 284 causas.</a:t>
            </a:r>
          </a:p>
          <a:p>
            <a:pPr marL="285750" indent="-285750" algn="just">
              <a:lnSpc>
                <a:spcPct val="150000"/>
              </a:lnSpc>
              <a:buClr>
                <a:srgbClr val="00B050"/>
              </a:buClr>
              <a:buFont typeface="Wingdings" panose="05000000000000000000" pitchFamily="2" charset="2"/>
              <a:buChar char="q"/>
            </a:pPr>
            <a:endParaRPr lang="es-CO" sz="1100" dirty="0">
              <a:solidFill>
                <a:srgbClr val="002060"/>
              </a:solidFill>
            </a:endParaRPr>
          </a:p>
          <a:p>
            <a:pPr marL="285750" indent="-285750" algn="just">
              <a:lnSpc>
                <a:spcPct val="150000"/>
              </a:lnSpc>
              <a:buClr>
                <a:srgbClr val="00B050"/>
              </a:buClr>
              <a:buFont typeface="Wingdings" panose="05000000000000000000" pitchFamily="2" charset="2"/>
              <a:buChar char="q"/>
            </a:pPr>
            <a:r>
              <a:rPr lang="es-CO" sz="1100" dirty="0">
                <a:solidFill>
                  <a:srgbClr val="002060"/>
                </a:solidFill>
              </a:rPr>
              <a:t>Dicha información al ser comparada con los Riesgos identificados actualmente en la Matriz, permitiría una reducción en los registros en un 38%, estableciéndose así que la Matriz podría estar compuesta por 360 riesgos con sus correspondientes controles. </a:t>
            </a:r>
          </a:p>
          <a:p>
            <a:pPr marL="285750" indent="-285750" algn="just">
              <a:lnSpc>
                <a:spcPct val="150000"/>
              </a:lnSpc>
              <a:buClr>
                <a:srgbClr val="00B050"/>
              </a:buClr>
              <a:buFont typeface="Wingdings" panose="05000000000000000000" pitchFamily="2" charset="2"/>
              <a:buChar char="q"/>
            </a:pPr>
            <a:endParaRPr lang="es-CO" sz="1100" dirty="0">
              <a:solidFill>
                <a:srgbClr val="002060"/>
              </a:solidFill>
            </a:endParaRPr>
          </a:p>
          <a:p>
            <a:pPr marL="285750" indent="-285750" algn="just">
              <a:lnSpc>
                <a:spcPct val="150000"/>
              </a:lnSpc>
              <a:buClr>
                <a:srgbClr val="00B050"/>
              </a:buClr>
              <a:buFont typeface="Wingdings" panose="05000000000000000000" pitchFamily="2" charset="2"/>
              <a:buChar char="q"/>
            </a:pPr>
            <a:r>
              <a:rPr lang="es-CO" sz="1100" dirty="0">
                <a:solidFill>
                  <a:srgbClr val="002060"/>
                </a:solidFill>
              </a:rPr>
              <a:t>Sin que se haya culminado la primera fase de estimación de riesgos para la totalidad de los procesos</a:t>
            </a:r>
            <a:r>
              <a:rPr lang="es-CO" sz="1200" dirty="0">
                <a:solidFill>
                  <a:srgbClr val="002060"/>
                </a:solidFill>
              </a:rPr>
              <a:t>.</a:t>
            </a:r>
            <a:endParaRPr lang="es-ES" sz="1200" dirty="0">
              <a:solidFill>
                <a:srgbClr val="002060"/>
              </a:solidFill>
            </a:endParaRPr>
          </a:p>
        </p:txBody>
      </p:sp>
    </p:spTree>
    <p:extLst>
      <p:ext uri="{BB962C8B-B14F-4D97-AF65-F5344CB8AC3E}">
        <p14:creationId xmlns:p14="http://schemas.microsoft.com/office/powerpoint/2010/main" val="307966693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p:cNvSpPr txBox="1">
            <a:spLocks/>
          </p:cNvSpPr>
          <p:nvPr/>
        </p:nvSpPr>
        <p:spPr>
          <a:xfrm>
            <a:off x="-104510" y="547031"/>
            <a:ext cx="4796430" cy="294542"/>
          </a:xfrm>
          <a:prstGeom prst="rect">
            <a:avLst/>
          </a:prstGeom>
        </p:spPr>
        <p:txBody>
          <a:bodyPr vert="horz" lIns="0" tIns="0" rIns="0" bIns="0" rtlCol="0" anchor="t">
            <a:noAutofit/>
          </a:bodyPr>
          <a:lstStyle/>
          <a:p>
            <a:pPr algn="ctr">
              <a:lnSpc>
                <a:spcPct val="120000"/>
              </a:lnSpc>
            </a:pPr>
            <a:r>
              <a:rPr lang="es-CO" sz="2400" b="1" dirty="0">
                <a:solidFill>
                  <a:srgbClr val="094784"/>
                </a:solidFill>
              </a:rPr>
              <a:t>MEDICIÓN</a:t>
            </a:r>
          </a:p>
        </p:txBody>
      </p:sp>
      <p:pic>
        <p:nvPicPr>
          <p:cNvPr id="18" name="91 Imagen" descr="BMC LOGO.bmp"/>
          <p:cNvPicPr>
            <a:picLocks noChangeAspect="1"/>
          </p:cNvPicPr>
          <p:nvPr/>
        </p:nvPicPr>
        <p:blipFill>
          <a:blip r:embed="rId2" cstate="print"/>
          <a:srcRect t="9660" r="-211"/>
          <a:stretch>
            <a:fillRect/>
          </a:stretch>
        </p:blipFill>
        <p:spPr bwMode="auto">
          <a:xfrm>
            <a:off x="7494593" y="117206"/>
            <a:ext cx="1512000" cy="465145"/>
          </a:xfrm>
          <a:prstGeom prst="rect">
            <a:avLst/>
          </a:prstGeom>
          <a:noFill/>
          <a:ln w="9525">
            <a:noFill/>
            <a:miter lim="800000"/>
            <a:headEnd/>
            <a:tailEnd/>
          </a:ln>
        </p:spPr>
      </p:pic>
      <p:sp>
        <p:nvSpPr>
          <p:cNvPr id="5" name="4 CuadroTexto"/>
          <p:cNvSpPr txBox="1"/>
          <p:nvPr/>
        </p:nvSpPr>
        <p:spPr>
          <a:xfrm>
            <a:off x="4691920" y="1645209"/>
            <a:ext cx="4145970" cy="1661993"/>
          </a:xfrm>
          <a:prstGeom prst="rect">
            <a:avLst/>
          </a:prstGeom>
          <a:noFill/>
        </p:spPr>
        <p:txBody>
          <a:bodyPr wrap="square" lIns="0" tIns="0" rIns="0" bIns="0" rtlCol="0">
            <a:spAutoFit/>
          </a:bodyPr>
          <a:lstStyle/>
          <a:p>
            <a:pPr marL="285750" indent="-285750" algn="just">
              <a:lnSpc>
                <a:spcPct val="150000"/>
              </a:lnSpc>
              <a:buFont typeface="Wingdings" panose="05000000000000000000" pitchFamily="2" charset="2"/>
              <a:buChar char="ü"/>
            </a:pPr>
            <a:r>
              <a:rPr lang="es-ES" sz="1200" dirty="0">
                <a:solidFill>
                  <a:srgbClr val="002060"/>
                </a:solidFill>
              </a:rPr>
              <a:t>Con relación a los controles, actualmente se tienen identificados 956 controles, asociados a los 587 riesgos, donde la medición de su efectividad está determinada por la reducción en el impacto y/o la frecuencia del riesgo inherente, tal como se establece en el numeral 4.5.1.7.3.1 del Manual SAR. </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214" y="1089195"/>
            <a:ext cx="3841643" cy="270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224430" y="4083127"/>
            <a:ext cx="4059894" cy="830997"/>
          </a:xfrm>
          <a:prstGeom prst="rect">
            <a:avLst/>
          </a:prstGeom>
        </p:spPr>
        <p:txBody>
          <a:bodyPr wrap="square">
            <a:spAutoFit/>
          </a:bodyPr>
          <a:lstStyle/>
          <a:p>
            <a:pPr lvl="0" algn="just"/>
            <a:r>
              <a:rPr lang="es-CO" sz="1200" dirty="0">
                <a:solidFill>
                  <a:srgbClr val="002060"/>
                </a:solidFill>
              </a:rPr>
              <a:t>De los 172 riesgos que se establecen en el cuadrante con Riesgo inherente ALTO, cuentan en la actualidad con 390 controles, que permiten llevarlos a los niveles aceptados por la entidad. </a:t>
            </a:r>
            <a:endParaRPr lang="es-ES" sz="1200" dirty="0">
              <a:solidFill>
                <a:srgbClr val="002060"/>
              </a:solidFill>
            </a:endParaRPr>
          </a:p>
        </p:txBody>
      </p:sp>
      <p:sp>
        <p:nvSpPr>
          <p:cNvPr id="10" name="Title 11"/>
          <p:cNvSpPr txBox="1">
            <a:spLocks/>
          </p:cNvSpPr>
          <p:nvPr/>
        </p:nvSpPr>
        <p:spPr>
          <a:xfrm>
            <a:off x="4428184" y="1089195"/>
            <a:ext cx="4796430" cy="294542"/>
          </a:xfrm>
          <a:prstGeom prst="rect">
            <a:avLst/>
          </a:prstGeom>
        </p:spPr>
        <p:txBody>
          <a:bodyPr vert="horz" lIns="0" tIns="0" rIns="0" bIns="0" rtlCol="0" anchor="t">
            <a:noAutofit/>
          </a:bodyPr>
          <a:lstStyle/>
          <a:p>
            <a:pPr algn="ctr">
              <a:lnSpc>
                <a:spcPct val="120000"/>
              </a:lnSpc>
            </a:pPr>
            <a:r>
              <a:rPr lang="es-CO" sz="2400" b="1" dirty="0">
                <a:solidFill>
                  <a:srgbClr val="094784"/>
                </a:solidFill>
              </a:rPr>
              <a:t>CONTROL</a:t>
            </a:r>
          </a:p>
        </p:txBody>
      </p:sp>
      <p:sp>
        <p:nvSpPr>
          <p:cNvPr id="3" name="Rectángulo 2"/>
          <p:cNvSpPr/>
          <p:nvPr/>
        </p:nvSpPr>
        <p:spPr>
          <a:xfrm>
            <a:off x="224432" y="70537"/>
            <a:ext cx="3223959" cy="369332"/>
          </a:xfrm>
          <a:prstGeom prst="rect">
            <a:avLst/>
          </a:prstGeom>
        </p:spPr>
        <p:txBody>
          <a:bodyPr wrap="none">
            <a:spAutoFit/>
          </a:bodyPr>
          <a:lstStyle/>
          <a:p>
            <a:r>
              <a:rPr lang="es-ES" b="1" dirty="0">
                <a:solidFill>
                  <a:srgbClr val="094784"/>
                </a:solidFill>
              </a:rPr>
              <a:t>Seguimiento Gestión SARO</a:t>
            </a:r>
            <a:endParaRPr lang="en-US" b="1" dirty="0"/>
          </a:p>
        </p:txBody>
      </p:sp>
    </p:spTree>
    <p:extLst>
      <p:ext uri="{BB962C8B-B14F-4D97-AF65-F5344CB8AC3E}">
        <p14:creationId xmlns:p14="http://schemas.microsoft.com/office/powerpoint/2010/main" val="212450264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1"/>
          <p:cNvSpPr txBox="1">
            <a:spLocks/>
          </p:cNvSpPr>
          <p:nvPr/>
        </p:nvSpPr>
        <p:spPr>
          <a:xfrm>
            <a:off x="2022237" y="721849"/>
            <a:ext cx="4796430" cy="294542"/>
          </a:xfrm>
          <a:prstGeom prst="rect">
            <a:avLst/>
          </a:prstGeom>
        </p:spPr>
        <p:txBody>
          <a:bodyPr vert="horz" lIns="0" tIns="0" rIns="0" bIns="0" rtlCol="0" anchor="t">
            <a:noAutofit/>
          </a:bodyPr>
          <a:lstStyle/>
          <a:p>
            <a:pPr algn="ctr">
              <a:lnSpc>
                <a:spcPct val="120000"/>
              </a:lnSpc>
            </a:pPr>
            <a:r>
              <a:rPr lang="es-CO" sz="2400" b="1" dirty="0">
                <a:solidFill>
                  <a:srgbClr val="094784"/>
                </a:solidFill>
              </a:rPr>
              <a:t>PERFIL DE RIESGO </a:t>
            </a:r>
          </a:p>
        </p:txBody>
      </p:sp>
      <p:pic>
        <p:nvPicPr>
          <p:cNvPr id="18" name="91 Imagen" descr="BMC LOGO.bmp"/>
          <p:cNvPicPr>
            <a:picLocks noChangeAspect="1"/>
          </p:cNvPicPr>
          <p:nvPr/>
        </p:nvPicPr>
        <p:blipFill>
          <a:blip r:embed="rId2" cstate="print"/>
          <a:srcRect t="9660" r="-211"/>
          <a:stretch>
            <a:fillRect/>
          </a:stretch>
        </p:blipFill>
        <p:spPr bwMode="auto">
          <a:xfrm>
            <a:off x="7494593" y="117206"/>
            <a:ext cx="1512000" cy="465145"/>
          </a:xfrm>
          <a:prstGeom prst="rect">
            <a:avLst/>
          </a:prstGeom>
          <a:noFill/>
          <a:ln w="9525">
            <a:noFill/>
            <a:miter lim="800000"/>
            <a:headEnd/>
            <a:tailEnd/>
          </a:ln>
        </p:spPr>
      </p:pic>
      <p:sp>
        <p:nvSpPr>
          <p:cNvPr id="4" name="3 Rectángulo"/>
          <p:cNvSpPr/>
          <p:nvPr/>
        </p:nvSpPr>
        <p:spPr>
          <a:xfrm>
            <a:off x="282705" y="1635402"/>
            <a:ext cx="4059894" cy="2123658"/>
          </a:xfrm>
          <a:prstGeom prst="rect">
            <a:avLst/>
          </a:prstGeom>
        </p:spPr>
        <p:txBody>
          <a:bodyPr wrap="square">
            <a:spAutoFit/>
          </a:bodyPr>
          <a:lstStyle/>
          <a:p>
            <a:pPr marL="171450" lvl="0" indent="-171450" algn="just">
              <a:buFont typeface="Wingdings" panose="05000000000000000000" pitchFamily="2" charset="2"/>
              <a:buChar char="ü"/>
            </a:pPr>
            <a:r>
              <a:rPr lang="es-CO" sz="1200" dirty="0">
                <a:solidFill>
                  <a:srgbClr val="002060"/>
                </a:solidFill>
              </a:rPr>
              <a:t>Teniendo en cuenta que la Bolsa tiene como obligación otorgar a los participantes en el mercado, y al público en general, condiciones suficientes de transparencia, honorabilidad y seguridad, declara que el nivel de riesgo residual máximo aceptado es </a:t>
            </a:r>
            <a:r>
              <a:rPr lang="es-CO" sz="1200" b="1" dirty="0">
                <a:solidFill>
                  <a:srgbClr val="002060"/>
                </a:solidFill>
              </a:rPr>
              <a:t>BAJO.</a:t>
            </a:r>
          </a:p>
          <a:p>
            <a:pPr marL="171450" lvl="0" indent="-171450" algn="just">
              <a:buFont typeface="Wingdings" panose="05000000000000000000" pitchFamily="2" charset="2"/>
              <a:buChar char="ü"/>
            </a:pPr>
            <a:endParaRPr lang="es-CO" sz="1200" b="1" dirty="0">
              <a:solidFill>
                <a:srgbClr val="002060"/>
              </a:solidFill>
            </a:endParaRPr>
          </a:p>
          <a:p>
            <a:pPr marL="171450" indent="-171450" algn="just">
              <a:buFont typeface="Wingdings" panose="05000000000000000000" pitchFamily="2" charset="2"/>
              <a:buChar char="ü"/>
            </a:pPr>
            <a:r>
              <a:rPr lang="es-ES" sz="1200" dirty="0">
                <a:solidFill>
                  <a:srgbClr val="002060"/>
                </a:solidFill>
              </a:rPr>
              <a:t>De acuerdo a los resultados obtenidos a corte 30 de diciembre de 2017, en el </a:t>
            </a:r>
            <a:r>
              <a:rPr lang="es-CO" sz="1200" dirty="0">
                <a:solidFill>
                  <a:srgbClr val="002060"/>
                </a:solidFill>
              </a:rPr>
              <a:t>siguiente gráfico se presenta el perfil de riesgo residual obtenido, el cual corresponde a </a:t>
            </a:r>
            <a:r>
              <a:rPr lang="es-CO" sz="1200" b="1" i="1" dirty="0">
                <a:solidFill>
                  <a:srgbClr val="002060"/>
                </a:solidFill>
              </a:rPr>
              <a:t>BAJO</a:t>
            </a:r>
            <a:r>
              <a:rPr lang="es-CO" sz="1200" dirty="0">
                <a:solidFill>
                  <a:srgbClr val="002060"/>
                </a:solidFill>
              </a:rPr>
              <a:t>:</a:t>
            </a:r>
            <a:endParaRPr lang="es-ES" sz="1200" dirty="0">
              <a:solidFill>
                <a:srgbClr val="002060"/>
              </a:solidFill>
            </a:endParaRPr>
          </a:p>
          <a:p>
            <a:pPr marL="171450" lvl="0" indent="-171450" algn="just">
              <a:buFont typeface="Wingdings" panose="05000000000000000000" pitchFamily="2" charset="2"/>
              <a:buChar char="ü"/>
            </a:pPr>
            <a:endParaRPr lang="es-ES" sz="1200" b="1"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4440" y="1467713"/>
            <a:ext cx="3881437"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2"/>
          <p:cNvSpPr/>
          <p:nvPr/>
        </p:nvSpPr>
        <p:spPr>
          <a:xfrm>
            <a:off x="282707" y="165112"/>
            <a:ext cx="3223959" cy="369332"/>
          </a:xfrm>
          <a:prstGeom prst="rect">
            <a:avLst/>
          </a:prstGeom>
        </p:spPr>
        <p:txBody>
          <a:bodyPr wrap="none">
            <a:spAutoFit/>
          </a:bodyPr>
          <a:lstStyle/>
          <a:p>
            <a:r>
              <a:rPr lang="es-ES" b="1" dirty="0">
                <a:solidFill>
                  <a:srgbClr val="094784"/>
                </a:solidFill>
              </a:rPr>
              <a:t>Seguimiento Gestión SARO</a:t>
            </a:r>
            <a:endParaRPr lang="en-US" b="1" dirty="0"/>
          </a:p>
        </p:txBody>
      </p:sp>
    </p:spTree>
    <p:extLst>
      <p:ext uri="{BB962C8B-B14F-4D97-AF65-F5344CB8AC3E}">
        <p14:creationId xmlns:p14="http://schemas.microsoft.com/office/powerpoint/2010/main" val="188060587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graphicFrame>
        <p:nvGraphicFramePr>
          <p:cNvPr id="6" name="Diagrama 5"/>
          <p:cNvGraphicFramePr/>
          <p:nvPr>
            <p:extLst>
              <p:ext uri="{D42A27DB-BD31-4B8C-83A1-F6EECF244321}">
                <p14:modId xmlns:p14="http://schemas.microsoft.com/office/powerpoint/2010/main" val="1315135575"/>
              </p:ext>
            </p:extLst>
          </p:nvPr>
        </p:nvGraphicFramePr>
        <p:xfrm>
          <a:off x="5530331" y="1162050"/>
          <a:ext cx="3061698" cy="6000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itle 11"/>
          <p:cNvSpPr txBox="1">
            <a:spLocks/>
          </p:cNvSpPr>
          <p:nvPr/>
        </p:nvSpPr>
        <p:spPr>
          <a:xfrm>
            <a:off x="2264750" y="491557"/>
            <a:ext cx="4796430" cy="294542"/>
          </a:xfrm>
          <a:prstGeom prst="rect">
            <a:avLst/>
          </a:prstGeom>
        </p:spPr>
        <p:txBody>
          <a:bodyPr vert="horz" lIns="0" tIns="0" rIns="0" bIns="0" rtlCol="0" anchor="t">
            <a:noAutofit/>
          </a:bodyPr>
          <a:lstStyle/>
          <a:p>
            <a:pPr algn="ctr">
              <a:lnSpc>
                <a:spcPct val="120000"/>
              </a:lnSpc>
            </a:pPr>
            <a:r>
              <a:rPr lang="es-CO" sz="2400" b="1" dirty="0">
                <a:solidFill>
                  <a:srgbClr val="094784"/>
                </a:solidFill>
              </a:rPr>
              <a:t>MONITOREO</a:t>
            </a:r>
          </a:p>
        </p:txBody>
      </p:sp>
      <p:pic>
        <p:nvPicPr>
          <p:cNvPr id="4097" name="Picture 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0693" y="1530790"/>
            <a:ext cx="4262272" cy="2669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ángulo 9"/>
          <p:cNvSpPr/>
          <p:nvPr/>
        </p:nvSpPr>
        <p:spPr>
          <a:xfrm>
            <a:off x="282707" y="79992"/>
            <a:ext cx="3223959" cy="369332"/>
          </a:xfrm>
          <a:prstGeom prst="rect">
            <a:avLst/>
          </a:prstGeom>
        </p:spPr>
        <p:txBody>
          <a:bodyPr wrap="none">
            <a:spAutoFit/>
          </a:bodyPr>
          <a:lstStyle/>
          <a:p>
            <a:r>
              <a:rPr lang="es-ES" b="1" dirty="0">
                <a:solidFill>
                  <a:srgbClr val="094784"/>
                </a:solidFill>
              </a:rPr>
              <a:t>Seguimiento Gestión SARO</a:t>
            </a:r>
            <a:endParaRPr lang="en-US" b="1" dirty="0"/>
          </a:p>
        </p:txBody>
      </p:sp>
    </p:spTree>
    <p:extLst>
      <p:ext uri="{BB962C8B-B14F-4D97-AF65-F5344CB8AC3E}">
        <p14:creationId xmlns:p14="http://schemas.microsoft.com/office/powerpoint/2010/main" val="66079342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57225" y="2159307"/>
            <a:ext cx="8203970" cy="1041094"/>
          </a:xfrm>
        </p:spPr>
        <p:txBody>
          <a:bodyPr/>
          <a:lstStyle/>
          <a:p>
            <a:pPr lvl="1" algn="l" defTabSz="913990" rtl="0">
              <a:lnSpc>
                <a:spcPct val="85000"/>
              </a:lnSpc>
              <a:spcBef>
                <a:spcPct val="0"/>
              </a:spcBef>
            </a:pPr>
            <a:r>
              <a:rPr lang="es-ES" sz="4000" dirty="0">
                <a:solidFill>
                  <a:schemeClr val="bg1"/>
                </a:solidFill>
                <a:latin typeface="+mj-lt"/>
              </a:rPr>
              <a:t>4. Seguimiento a tareas - Monitoreo decisiones de la Junta Directiva.</a:t>
            </a: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236350288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CuadroTexto"/>
          <p:cNvSpPr txBox="1"/>
          <p:nvPr/>
        </p:nvSpPr>
        <p:spPr>
          <a:xfrm>
            <a:off x="685800" y="288035"/>
            <a:ext cx="7175252" cy="313932"/>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lnSpc>
                <a:spcPct val="120000"/>
              </a:lnSpc>
            </a:pPr>
            <a:r>
              <a:rPr lang="es-CO" sz="2000" dirty="0">
                <a:latin typeface="+mn-lt"/>
              </a:rPr>
              <a:t>EVENTOS DE RIESGO </a:t>
            </a:r>
          </a:p>
        </p:txBody>
      </p:sp>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3" name="2 Rectángulo"/>
          <p:cNvSpPr/>
          <p:nvPr/>
        </p:nvSpPr>
        <p:spPr>
          <a:xfrm>
            <a:off x="141290" y="693779"/>
            <a:ext cx="8570572" cy="338554"/>
          </a:xfrm>
          <a:prstGeom prst="rect">
            <a:avLst/>
          </a:prstGeom>
        </p:spPr>
        <p:txBody>
          <a:bodyPr wrap="square">
            <a:spAutoFit/>
          </a:bodyPr>
          <a:lstStyle/>
          <a:p>
            <a:r>
              <a:rPr lang="es-ES" sz="1600" dirty="0">
                <a:solidFill>
                  <a:srgbClr val="002060"/>
                </a:solidFill>
              </a:rPr>
              <a:t>Durante el año 2017, se reportaron en total 62 eventos de Riesgos Operativos</a:t>
            </a:r>
          </a:p>
        </p:txBody>
      </p:sp>
      <p:pic>
        <p:nvPicPr>
          <p:cNvPr id="5122" name="Gráfico 1"/>
          <p:cNvPicPr>
            <a:picLocks noChangeArrowheads="1"/>
          </p:cNvPicPr>
          <p:nvPr/>
        </p:nvPicPr>
        <p:blipFill>
          <a:blip r:embed="rId4" cstate="print">
            <a:extLst>
              <a:ext uri="{28A0092B-C50C-407E-A947-70E740481C1C}">
                <a14:useLocalDpi xmlns:a14="http://schemas.microsoft.com/office/drawing/2010/main" val="0"/>
              </a:ext>
            </a:extLst>
          </a:blip>
          <a:srcRect r="-12"/>
          <a:stretch>
            <a:fillRect/>
          </a:stretch>
        </p:blipFill>
        <p:spPr bwMode="auto">
          <a:xfrm>
            <a:off x="141291" y="1103353"/>
            <a:ext cx="4474375" cy="2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Gráfico 1"/>
          <p:cNvPicPr>
            <a:picLocks noChangeArrowheads="1"/>
          </p:cNvPicPr>
          <p:nvPr/>
        </p:nvPicPr>
        <p:blipFill>
          <a:blip r:embed="rId5" cstate="print">
            <a:extLst>
              <a:ext uri="{28A0092B-C50C-407E-A947-70E740481C1C}">
                <a14:useLocalDpi xmlns:a14="http://schemas.microsoft.com/office/drawing/2010/main" val="0"/>
              </a:ext>
            </a:extLst>
          </a:blip>
          <a:srcRect b="-95"/>
          <a:stretch>
            <a:fillRect/>
          </a:stretch>
        </p:blipFill>
        <p:spPr bwMode="auto">
          <a:xfrm>
            <a:off x="4270205" y="1103353"/>
            <a:ext cx="4736388" cy="229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41291" y="3876318"/>
            <a:ext cx="1742549" cy="507787"/>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lnSpc>
                <a:spcPct val="120000"/>
              </a:lnSpc>
            </a:pPr>
            <a:r>
              <a:rPr lang="es-CO" sz="2000" dirty="0">
                <a:latin typeface="+mn-lt"/>
              </a:rPr>
              <a:t>NIVEL DE TOLERANCIA </a:t>
            </a:r>
          </a:p>
        </p:txBody>
      </p:sp>
      <p:cxnSp>
        <p:nvCxnSpPr>
          <p:cNvPr id="6" name="5 Conector recto de flecha"/>
          <p:cNvCxnSpPr/>
          <p:nvPr/>
        </p:nvCxnSpPr>
        <p:spPr>
          <a:xfrm flipV="1">
            <a:off x="2014224" y="4247403"/>
            <a:ext cx="605219"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2700291" y="3862680"/>
            <a:ext cx="3304217" cy="769441"/>
          </a:xfrm>
          <a:prstGeom prst="rect">
            <a:avLst/>
          </a:prstGeom>
        </p:spPr>
        <p:txBody>
          <a:bodyPr wrap="square">
            <a:spAutoFit/>
          </a:bodyPr>
          <a:lstStyle/>
          <a:p>
            <a:pPr algn="just"/>
            <a:r>
              <a:rPr lang="es-CO" sz="1100" dirty="0">
                <a:solidFill>
                  <a:srgbClr val="002060"/>
                </a:solidFill>
              </a:rPr>
              <a:t>De conformidad con la decisión adoptada por la Junta Directiva en sesión 464 de 12 de abril de 2011, el límite de tolerancia aceptado por la Bolsa se estableció en 100 S.M.L.M.V.</a:t>
            </a:r>
            <a:endParaRPr lang="es-ES" dirty="0">
              <a:solidFill>
                <a:srgbClr val="002060"/>
              </a:solidFill>
            </a:endParaRPr>
          </a:p>
        </p:txBody>
      </p:sp>
      <p:cxnSp>
        <p:nvCxnSpPr>
          <p:cNvPr id="17" name="16 Conector recto de flecha"/>
          <p:cNvCxnSpPr/>
          <p:nvPr/>
        </p:nvCxnSpPr>
        <p:spPr>
          <a:xfrm flipV="1">
            <a:off x="6150856" y="4260640"/>
            <a:ext cx="605219"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6842589" y="3693402"/>
            <a:ext cx="1869272" cy="1277273"/>
          </a:xfrm>
          <a:prstGeom prst="rect">
            <a:avLst/>
          </a:prstGeom>
        </p:spPr>
        <p:txBody>
          <a:bodyPr wrap="square">
            <a:spAutoFit/>
          </a:bodyPr>
          <a:lstStyle/>
          <a:p>
            <a:pPr algn="just"/>
            <a:r>
              <a:rPr lang="es-ES" sz="1100" dirty="0">
                <a:solidFill>
                  <a:srgbClr val="002060"/>
                </a:solidFill>
              </a:rPr>
              <a:t>En el año 2017 se presentaron dos Eventos de Riesgos que con afectación económica para la entidad sin que se sobrepasara el nivel de Tolerancia establecido.</a:t>
            </a:r>
            <a:r>
              <a:rPr lang="es-CO" sz="1100" dirty="0">
                <a:solidFill>
                  <a:srgbClr val="002060"/>
                </a:solidFill>
              </a:rPr>
              <a:t> </a:t>
            </a:r>
            <a:endParaRPr lang="es-ES" dirty="0">
              <a:solidFill>
                <a:srgbClr val="002060"/>
              </a:solidFill>
            </a:endParaRPr>
          </a:p>
        </p:txBody>
      </p:sp>
      <p:sp>
        <p:nvSpPr>
          <p:cNvPr id="14" name="Rectángulo 13"/>
          <p:cNvSpPr/>
          <p:nvPr/>
        </p:nvSpPr>
        <p:spPr>
          <a:xfrm>
            <a:off x="2" y="33830"/>
            <a:ext cx="3223959" cy="369332"/>
          </a:xfrm>
          <a:prstGeom prst="rect">
            <a:avLst/>
          </a:prstGeom>
        </p:spPr>
        <p:txBody>
          <a:bodyPr wrap="none">
            <a:spAutoFit/>
          </a:bodyPr>
          <a:lstStyle/>
          <a:p>
            <a:r>
              <a:rPr lang="es-ES" b="1" dirty="0">
                <a:solidFill>
                  <a:srgbClr val="094784"/>
                </a:solidFill>
              </a:rPr>
              <a:t>Seguimiento Gestión SARO</a:t>
            </a:r>
            <a:endParaRPr lang="en-US" b="1" dirty="0"/>
          </a:p>
        </p:txBody>
      </p:sp>
    </p:spTree>
    <p:extLst>
      <p:ext uri="{BB962C8B-B14F-4D97-AF65-F5344CB8AC3E}">
        <p14:creationId xmlns:p14="http://schemas.microsoft.com/office/powerpoint/2010/main" val="2017508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CuadroTexto"/>
          <p:cNvSpPr txBox="1"/>
          <p:nvPr/>
        </p:nvSpPr>
        <p:spPr>
          <a:xfrm>
            <a:off x="852055" y="822757"/>
            <a:ext cx="7175252" cy="313932"/>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a:lnSpc>
                <a:spcPct val="120000"/>
              </a:lnSpc>
            </a:pPr>
            <a:r>
              <a:rPr lang="es-CO" dirty="0">
                <a:latin typeface="+mn-lt"/>
              </a:rPr>
              <a:t>CONCLUSIONES</a:t>
            </a:r>
          </a:p>
        </p:txBody>
      </p:sp>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3" name="2 Rectángulo"/>
          <p:cNvSpPr/>
          <p:nvPr/>
        </p:nvSpPr>
        <p:spPr>
          <a:xfrm>
            <a:off x="282707" y="1460053"/>
            <a:ext cx="8362531" cy="3108543"/>
          </a:xfrm>
          <a:prstGeom prst="rect">
            <a:avLst/>
          </a:prstGeom>
        </p:spPr>
        <p:txBody>
          <a:bodyPr wrap="square">
            <a:spAutoFit/>
          </a:bodyPr>
          <a:lstStyle/>
          <a:p>
            <a:pPr marL="285750" indent="-285750" algn="just">
              <a:buClr>
                <a:srgbClr val="00B050"/>
              </a:buClr>
              <a:buFont typeface="Wingdings" panose="05000000000000000000" pitchFamily="2" charset="2"/>
              <a:buChar char="q"/>
            </a:pPr>
            <a:r>
              <a:rPr lang="es-MX" sz="1400" dirty="0">
                <a:solidFill>
                  <a:srgbClr val="002060"/>
                </a:solidFill>
              </a:rPr>
              <a:t>De acuerdo a la evaluación del perfil de Riesgos de la Bolsa, conforme a lo resultados evidenciados en las matrices de riesgos, la Bolsa se encuentra en un perfil de riesgo bajo, ajustándose al nivel aceptado por la Junta Directiva, así mismo no se presentaron eventos que pudieran sobrepasar los niveles de tolerancia, por tanto es factible concluir que la gestión en la administración de Riesgo Operativo SARO fue satisfactoria.</a:t>
            </a:r>
          </a:p>
          <a:p>
            <a:pPr algn="just"/>
            <a:r>
              <a:rPr lang="es-MX" sz="1400" dirty="0"/>
              <a:t> </a:t>
            </a:r>
            <a:endParaRPr lang="es-CO" sz="1400" dirty="0"/>
          </a:p>
          <a:p>
            <a:pPr marL="285750" indent="-285750" algn="just">
              <a:buClr>
                <a:srgbClr val="00B050"/>
              </a:buClr>
              <a:buFont typeface="Wingdings" panose="05000000000000000000" pitchFamily="2" charset="2"/>
              <a:buChar char="q"/>
            </a:pPr>
            <a:r>
              <a:rPr lang="es-MX" sz="1400" dirty="0">
                <a:solidFill>
                  <a:srgbClr val="002060"/>
                </a:solidFill>
              </a:rPr>
              <a:t>En consideración a los resultados obtenidos y en aras de mantener los riesgos en los niveles aceptados, la Dirección de Riesgos orientará parte de sus monitoreos a la evaluación y revisión de los riesgos cuyo nivel de riesgo inherente es “ALTO”.  </a:t>
            </a:r>
            <a:endParaRPr lang="es-CO" sz="1400" dirty="0">
              <a:solidFill>
                <a:srgbClr val="002060"/>
              </a:solidFill>
            </a:endParaRPr>
          </a:p>
          <a:p>
            <a:pPr algn="just"/>
            <a:r>
              <a:rPr lang="es-MX" sz="1400" dirty="0"/>
              <a:t> </a:t>
            </a:r>
            <a:endParaRPr lang="es-CO" sz="1400" dirty="0"/>
          </a:p>
          <a:p>
            <a:pPr marL="285750" indent="-285750" algn="just">
              <a:buClr>
                <a:srgbClr val="00B050"/>
              </a:buClr>
              <a:buFont typeface="Wingdings" panose="05000000000000000000" pitchFamily="2" charset="2"/>
              <a:buChar char="q"/>
            </a:pPr>
            <a:r>
              <a:rPr lang="es-MX" sz="1400" dirty="0">
                <a:solidFill>
                  <a:srgbClr val="002060"/>
                </a:solidFill>
              </a:rPr>
              <a:t>De otra parte, se continuará con el proceso de optimización referente a la estructuración de la matriz de riesgos operativos de la Bolsa contando con el acompañamiento de la Consultoría Externa. </a:t>
            </a:r>
            <a:endParaRPr lang="es-CO" sz="1400" dirty="0">
              <a:solidFill>
                <a:srgbClr val="002060"/>
              </a:solidFill>
            </a:endParaRPr>
          </a:p>
          <a:p>
            <a:pPr marL="285750" indent="-285750" algn="just">
              <a:buClr>
                <a:srgbClr val="00B050"/>
              </a:buClr>
              <a:buFont typeface="Wingdings" panose="05000000000000000000" pitchFamily="2" charset="2"/>
              <a:buChar char="q"/>
            </a:pPr>
            <a:endParaRPr lang="es-ES" sz="1400" dirty="0">
              <a:solidFill>
                <a:srgbClr val="002060"/>
              </a:solidFill>
            </a:endParaRPr>
          </a:p>
        </p:txBody>
      </p:sp>
      <p:sp>
        <p:nvSpPr>
          <p:cNvPr id="7" name="Rectángulo 6"/>
          <p:cNvSpPr/>
          <p:nvPr/>
        </p:nvSpPr>
        <p:spPr>
          <a:xfrm>
            <a:off x="282707" y="79992"/>
            <a:ext cx="3223959" cy="369332"/>
          </a:xfrm>
          <a:prstGeom prst="rect">
            <a:avLst/>
          </a:prstGeom>
        </p:spPr>
        <p:txBody>
          <a:bodyPr wrap="none">
            <a:spAutoFit/>
          </a:bodyPr>
          <a:lstStyle/>
          <a:p>
            <a:r>
              <a:rPr lang="es-ES" b="1" dirty="0">
                <a:solidFill>
                  <a:srgbClr val="094784"/>
                </a:solidFill>
              </a:rPr>
              <a:t>Seguimiento Gestión SARO</a:t>
            </a:r>
            <a:endParaRPr lang="en-US" b="1" dirty="0"/>
          </a:p>
        </p:txBody>
      </p:sp>
    </p:spTree>
    <p:extLst>
      <p:ext uri="{BB962C8B-B14F-4D97-AF65-F5344CB8AC3E}">
        <p14:creationId xmlns:p14="http://schemas.microsoft.com/office/powerpoint/2010/main" val="89136076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14691" y="1388819"/>
            <a:ext cx="7712723" cy="1668947"/>
          </a:xfrm>
        </p:spPr>
        <p:txBody>
          <a:bodyPr/>
          <a:lstStyle/>
          <a:p>
            <a:pPr algn="just"/>
            <a:r>
              <a:rPr lang="es-CO" sz="4000" dirty="0"/>
              <a:t>7.3 </a:t>
            </a:r>
            <a:r>
              <a:rPr lang="es-CO" sz="3600" dirty="0"/>
              <a:t>Aprobación Informe Semestral Gestión Sistema de Administración de Riesgos LA/FT -  SARLAFT</a:t>
            </a:r>
            <a:endParaRPr lang="es-CO" sz="3600" dirty="0">
              <a:solidFill>
                <a:schemeClr val="tx1"/>
              </a:solidFill>
            </a:endParaRPr>
          </a:p>
        </p:txBody>
      </p:sp>
      <p:sp>
        <p:nvSpPr>
          <p:cNvPr id="4" name="Content Placeholder 13"/>
          <p:cNvSpPr txBox="1">
            <a:spLocks/>
          </p:cNvSpPr>
          <p:nvPr/>
        </p:nvSpPr>
        <p:spPr>
          <a:xfrm>
            <a:off x="4450737" y="3376967"/>
            <a:ext cx="4931709" cy="915781"/>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nSpc>
                <a:spcPct val="100000"/>
              </a:lnSpc>
              <a:spcBef>
                <a:spcPts val="0"/>
              </a:spcBef>
              <a:spcAft>
                <a:spcPts val="0"/>
              </a:spcAft>
              <a:buNone/>
            </a:pPr>
            <a:endParaRPr lang="es-ES" sz="1500" b="1" dirty="0">
              <a:solidFill>
                <a:srgbClr val="99CCFF"/>
              </a:solidFill>
            </a:endParaRPr>
          </a:p>
        </p:txBody>
      </p:sp>
      <p:sp>
        <p:nvSpPr>
          <p:cNvPr id="5" name="Rectángulo 4"/>
          <p:cNvSpPr/>
          <p:nvPr/>
        </p:nvSpPr>
        <p:spPr>
          <a:xfrm>
            <a:off x="594373" y="3331178"/>
            <a:ext cx="8220854" cy="1477328"/>
          </a:xfrm>
          <a:prstGeom prst="rect">
            <a:avLst/>
          </a:prstGeom>
        </p:spPr>
        <p:txBody>
          <a:bodyPr wrap="square" numCol="2">
            <a:spAutoFit/>
          </a:bodyPr>
          <a:lstStyle/>
          <a:p>
            <a:pPr marL="285750" indent="-285750">
              <a:buFont typeface="Wingdings" panose="05000000000000000000" pitchFamily="2" charset="2"/>
              <a:buChar char="ü"/>
            </a:pPr>
            <a:r>
              <a:rPr lang="es-CO" dirty="0">
                <a:solidFill>
                  <a:schemeClr val="bg1"/>
                </a:solidFill>
              </a:rPr>
              <a:t>Conocimiento de cliente</a:t>
            </a:r>
          </a:p>
          <a:p>
            <a:pPr marL="285750" indent="-285750">
              <a:buFont typeface="Wingdings" panose="05000000000000000000" pitchFamily="2" charset="2"/>
              <a:buChar char="ü"/>
            </a:pPr>
            <a:r>
              <a:rPr lang="es-CO" dirty="0">
                <a:solidFill>
                  <a:schemeClr val="bg1"/>
                </a:solidFill>
              </a:rPr>
              <a:t>Monitoreo Trimestral</a:t>
            </a:r>
          </a:p>
          <a:p>
            <a:pPr marL="285750" indent="-285750">
              <a:buFont typeface="Wingdings" panose="05000000000000000000" pitchFamily="2" charset="2"/>
              <a:buChar char="ü"/>
            </a:pPr>
            <a:r>
              <a:rPr lang="es-CO" dirty="0">
                <a:solidFill>
                  <a:schemeClr val="bg1"/>
                </a:solidFill>
              </a:rPr>
              <a:t>Monitoreo a Operaciones</a:t>
            </a:r>
          </a:p>
          <a:p>
            <a:pPr marL="285750" indent="-285750">
              <a:buFont typeface="Wingdings" panose="05000000000000000000" pitchFamily="2" charset="2"/>
              <a:buChar char="ü"/>
            </a:pPr>
            <a:endParaRPr lang="es-CO" dirty="0">
              <a:solidFill>
                <a:schemeClr val="bg1"/>
              </a:solidFill>
            </a:endParaRPr>
          </a:p>
          <a:p>
            <a:pPr marL="285750" indent="-285750">
              <a:buFont typeface="Wingdings" panose="05000000000000000000" pitchFamily="2" charset="2"/>
              <a:buChar char="ü"/>
            </a:pPr>
            <a:r>
              <a:rPr lang="es-CO" dirty="0">
                <a:solidFill>
                  <a:schemeClr val="bg1"/>
                </a:solidFill>
              </a:rPr>
              <a:t>Reportes a la UIAF</a:t>
            </a:r>
          </a:p>
          <a:p>
            <a:pPr marL="285750" indent="-285750">
              <a:buFont typeface="Wingdings" panose="05000000000000000000" pitchFamily="2" charset="2"/>
              <a:buChar char="ü"/>
            </a:pPr>
            <a:r>
              <a:rPr lang="es-CO" dirty="0">
                <a:solidFill>
                  <a:schemeClr val="bg1"/>
                </a:solidFill>
              </a:rPr>
              <a:t>Pronunciamientos órganos de control </a:t>
            </a:r>
          </a:p>
          <a:p>
            <a:pPr marL="285750" lvl="0" indent="-285750">
              <a:buFont typeface="Wingdings" panose="05000000000000000000" pitchFamily="2" charset="2"/>
              <a:buChar char="ü"/>
            </a:pPr>
            <a:r>
              <a:rPr lang="es-CO" dirty="0">
                <a:solidFill>
                  <a:schemeClr val="bg1"/>
                </a:solidFill>
              </a:rPr>
              <a:t>Seguimiento, Evaluación y Recomendaciones</a:t>
            </a:r>
          </a:p>
        </p:txBody>
      </p:sp>
    </p:spTree>
    <p:extLst>
      <p:ext uri="{BB962C8B-B14F-4D97-AF65-F5344CB8AC3E}">
        <p14:creationId xmlns:p14="http://schemas.microsoft.com/office/powerpoint/2010/main" val="11617798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cstate="print"/>
          <a:srcRect t="9660" r="-211"/>
          <a:stretch>
            <a:fillRect/>
          </a:stretch>
        </p:blipFill>
        <p:spPr bwMode="auto">
          <a:xfrm>
            <a:off x="7823817" y="206803"/>
            <a:ext cx="1134000" cy="348859"/>
          </a:xfrm>
          <a:prstGeom prst="rect">
            <a:avLst/>
          </a:prstGeom>
          <a:noFill/>
          <a:ln w="9525">
            <a:noFill/>
            <a:miter lim="800000"/>
            <a:headEnd/>
            <a:tailEnd/>
          </a:ln>
        </p:spPr>
      </p:pic>
      <p:sp>
        <p:nvSpPr>
          <p:cNvPr id="7" name="Text Placeholder 4"/>
          <p:cNvSpPr>
            <a:spLocks noGrp="1"/>
          </p:cNvSpPr>
          <p:nvPr>
            <p:ph type="body" idx="28"/>
          </p:nvPr>
        </p:nvSpPr>
        <p:spPr>
          <a:xfrm>
            <a:off x="532387" y="161885"/>
            <a:ext cx="2135099" cy="338961"/>
          </a:xfrm>
        </p:spPr>
        <p:txBody>
          <a:bodyPr/>
          <a:lstStyle/>
          <a:p>
            <a:r>
              <a:rPr lang="es-ES" sz="1500" dirty="0">
                <a:solidFill>
                  <a:srgbClr val="002060"/>
                </a:solidFill>
              </a:rPr>
              <a:t>Gestión SARLAFT </a:t>
            </a:r>
            <a:endParaRPr lang="en-US" sz="1500" dirty="0">
              <a:solidFill>
                <a:srgbClr val="002060"/>
              </a:solidFill>
            </a:endParaRPr>
          </a:p>
        </p:txBody>
      </p:sp>
      <p:sp>
        <p:nvSpPr>
          <p:cNvPr id="13" name="Marcador de contenido 2"/>
          <p:cNvSpPr>
            <a:spLocks noGrp="1"/>
          </p:cNvSpPr>
          <p:nvPr>
            <p:ph sz="half" idx="4294967295"/>
          </p:nvPr>
        </p:nvSpPr>
        <p:spPr>
          <a:xfrm>
            <a:off x="543021" y="1021351"/>
            <a:ext cx="8083613" cy="688778"/>
          </a:xfrm>
          <a:prstGeom prst="rect">
            <a:avLst/>
          </a:prstGeom>
        </p:spPr>
        <p:txBody>
          <a:bodyPr/>
          <a:lstStyle/>
          <a:p>
            <a:pPr algn="just">
              <a:lnSpc>
                <a:spcPct val="100000"/>
              </a:lnSpc>
              <a:buNone/>
            </a:pPr>
            <a:r>
              <a:rPr lang="es-CO" dirty="0">
                <a:solidFill>
                  <a:srgbClr val="002060"/>
                </a:solidFill>
                <a:latin typeface="+mj-lt"/>
              </a:rPr>
              <a:t>Se llevó a cabo el respectivo análisis de la documentación, formularios, verificación contra listas vinculantes,</a:t>
            </a:r>
            <a:r>
              <a:rPr lang="es-MX" dirty="0">
                <a:solidFill>
                  <a:srgbClr val="002060"/>
                </a:solidFill>
                <a:latin typeface="+mj-lt"/>
              </a:rPr>
              <a:t> consulta de antecedentes fiscales, disciplinarios y judiciales, según sea el caso y consultas en centrales de riesgo para funcionarios</a:t>
            </a:r>
            <a:r>
              <a:rPr lang="es-CO" dirty="0">
                <a:solidFill>
                  <a:srgbClr val="002060"/>
                </a:solidFill>
                <a:latin typeface="+mj-lt"/>
              </a:rPr>
              <a:t>: </a:t>
            </a:r>
          </a:p>
        </p:txBody>
      </p:sp>
      <p:graphicFrame>
        <p:nvGraphicFramePr>
          <p:cNvPr id="14" name="22 Tabla"/>
          <p:cNvGraphicFramePr>
            <a:graphicFrameLocks noGrp="1"/>
          </p:cNvGraphicFramePr>
          <p:nvPr>
            <p:extLst>
              <p:ext uri="{D42A27DB-BD31-4B8C-83A1-F6EECF244321}">
                <p14:modId xmlns:p14="http://schemas.microsoft.com/office/powerpoint/2010/main" val="1178988151"/>
              </p:ext>
            </p:extLst>
          </p:nvPr>
        </p:nvGraphicFramePr>
        <p:xfrm>
          <a:off x="527478" y="1921510"/>
          <a:ext cx="4280012" cy="2069758"/>
        </p:xfrm>
        <a:graphic>
          <a:graphicData uri="http://schemas.openxmlformats.org/drawingml/2006/table">
            <a:tbl>
              <a:tblPr>
                <a:tableStyleId>{775DCB02-9BB8-47FD-8907-85C794F793BA}</a:tableStyleId>
              </a:tblPr>
              <a:tblGrid>
                <a:gridCol w="2140006">
                  <a:extLst>
                    <a:ext uri="{9D8B030D-6E8A-4147-A177-3AD203B41FA5}">
                      <a16:colId xmlns:a16="http://schemas.microsoft.com/office/drawing/2014/main" val="20000"/>
                    </a:ext>
                  </a:extLst>
                </a:gridCol>
                <a:gridCol w="2140006">
                  <a:extLst>
                    <a:ext uri="{9D8B030D-6E8A-4147-A177-3AD203B41FA5}">
                      <a16:colId xmlns:a16="http://schemas.microsoft.com/office/drawing/2014/main" val="20001"/>
                    </a:ext>
                  </a:extLst>
                </a:gridCol>
              </a:tblGrid>
              <a:tr h="263354">
                <a:tc>
                  <a:txBody>
                    <a:bodyPr/>
                    <a:lstStyle/>
                    <a:p>
                      <a:pPr algn="ctr">
                        <a:lnSpc>
                          <a:spcPct val="115000"/>
                        </a:lnSpc>
                        <a:spcAft>
                          <a:spcPts val="0"/>
                        </a:spcAft>
                      </a:pPr>
                      <a:r>
                        <a:rPr lang="es-CO" sz="1100" b="1" dirty="0">
                          <a:solidFill>
                            <a:schemeClr val="bg1"/>
                          </a:solidFill>
                          <a:latin typeface="+mj-lt"/>
                        </a:rPr>
                        <a:t>Tipo de Cliente</a:t>
                      </a:r>
                      <a:endParaRPr lang="es-CO" sz="1100" b="1" dirty="0">
                        <a:solidFill>
                          <a:schemeClr val="bg1"/>
                        </a:solidFill>
                        <a:latin typeface="+mj-lt"/>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lnSpc>
                          <a:spcPct val="115000"/>
                        </a:lnSpc>
                        <a:spcAft>
                          <a:spcPts val="0"/>
                        </a:spcAft>
                      </a:pPr>
                      <a:r>
                        <a:rPr lang="es-CO" sz="1100" b="1" dirty="0">
                          <a:solidFill>
                            <a:schemeClr val="bg1"/>
                          </a:solidFill>
                          <a:latin typeface="+mj-lt"/>
                        </a:rPr>
                        <a:t>Estudios SARLAFT</a:t>
                      </a:r>
                      <a:endParaRPr lang="es-CO" sz="1100" b="1" dirty="0">
                        <a:solidFill>
                          <a:schemeClr val="bg1"/>
                        </a:solidFill>
                        <a:latin typeface="+mj-lt"/>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extLst>
                  <a:ext uri="{0D108BD9-81ED-4DB2-BD59-A6C34878D82A}">
                    <a16:rowId xmlns:a16="http://schemas.microsoft.com/office/drawing/2014/main" val="10000"/>
                  </a:ext>
                </a:extLst>
              </a:tr>
              <a:tr h="342900">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100" b="0" i="0" kern="1200" dirty="0">
                          <a:solidFill>
                            <a:srgbClr val="002060"/>
                          </a:solidFill>
                          <a:latin typeface="+mj-lt"/>
                          <a:ea typeface="+mn-ea"/>
                          <a:cs typeface="+mn-cs"/>
                        </a:rPr>
                        <a:t>Vinculación Empleados / Practicantes </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100" b="0" i="0" kern="1200" dirty="0">
                          <a:solidFill>
                            <a:srgbClr val="002060"/>
                          </a:solidFill>
                          <a:latin typeface="+mj-lt"/>
                          <a:ea typeface="+mn-ea"/>
                          <a:cs typeface="+mn-cs"/>
                        </a:rPr>
                        <a:t>72</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14350">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100" b="0" i="0" kern="1200" dirty="0">
                          <a:solidFill>
                            <a:srgbClr val="002060"/>
                          </a:solidFill>
                          <a:latin typeface="+mj-lt"/>
                          <a:ea typeface="+mn-ea"/>
                          <a:cs typeface="+mn-cs"/>
                        </a:rPr>
                        <a:t>Vinculación/ Actualización Proveedores</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100" b="0" i="0" kern="1200" dirty="0">
                          <a:solidFill>
                            <a:srgbClr val="002060"/>
                          </a:solidFill>
                          <a:latin typeface="+mj-lt"/>
                          <a:ea typeface="+mn-ea"/>
                          <a:cs typeface="+mn-cs"/>
                        </a:rPr>
                        <a:t>94</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85800">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100" b="0" i="0" kern="1200" dirty="0">
                          <a:solidFill>
                            <a:srgbClr val="002060"/>
                          </a:solidFill>
                          <a:latin typeface="+mj-lt"/>
                          <a:ea typeface="+mn-ea"/>
                          <a:cs typeface="+mn-cs"/>
                        </a:rPr>
                        <a:t>Vinculación/ Actualización Participantes mercado de Gas</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tc>
                  <a:txBody>
                    <a:bodyPr/>
                    <a:lstStyle/>
                    <a:p>
                      <a:pPr marL="0" indent="0" algn="ctr" defTabSz="913990" rtl="0" eaLnBrk="1" latinLnBrk="0" hangingPunct="1">
                        <a:lnSpc>
                          <a:spcPct val="100000"/>
                        </a:lnSpc>
                        <a:spcBef>
                          <a:spcPts val="600"/>
                        </a:spcBef>
                        <a:spcAft>
                          <a:spcPts val="1200"/>
                        </a:spcAft>
                        <a:buFont typeface="Arial" panose="020B0604020202020204" pitchFamily="34" charset="0"/>
                        <a:buNone/>
                      </a:pPr>
                      <a:r>
                        <a:rPr lang="es-CO" sz="1100" b="0" i="0" kern="1200" dirty="0">
                          <a:solidFill>
                            <a:srgbClr val="002060"/>
                          </a:solidFill>
                          <a:latin typeface="+mj-lt"/>
                          <a:ea typeface="+mn-ea"/>
                          <a:cs typeface="+mn-cs"/>
                        </a:rPr>
                        <a:t>54</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63354">
                <a:tc>
                  <a:txBody>
                    <a:bodyPr/>
                    <a:lstStyle/>
                    <a:p>
                      <a:pPr algn="ctr">
                        <a:lnSpc>
                          <a:spcPct val="115000"/>
                        </a:lnSpc>
                        <a:spcAft>
                          <a:spcPts val="0"/>
                        </a:spcAft>
                      </a:pPr>
                      <a:r>
                        <a:rPr lang="es-CO" sz="1100" b="1" dirty="0">
                          <a:solidFill>
                            <a:schemeClr val="bg1"/>
                          </a:solidFill>
                          <a:latin typeface="+mj-lt"/>
                        </a:rPr>
                        <a:t>TOTAL</a:t>
                      </a:r>
                      <a:endParaRPr lang="es-CO" sz="1100" b="1" dirty="0">
                        <a:solidFill>
                          <a:schemeClr val="bg1"/>
                        </a:solidFill>
                        <a:latin typeface="+mj-lt"/>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tc>
                  <a:txBody>
                    <a:bodyPr/>
                    <a:lstStyle/>
                    <a:p>
                      <a:pPr algn="ctr">
                        <a:lnSpc>
                          <a:spcPct val="115000"/>
                        </a:lnSpc>
                        <a:spcAft>
                          <a:spcPts val="0"/>
                        </a:spcAft>
                      </a:pPr>
                      <a:r>
                        <a:rPr lang="es-CO" sz="1100" b="1" dirty="0">
                          <a:solidFill>
                            <a:schemeClr val="bg1"/>
                          </a:solidFill>
                          <a:latin typeface="+mj-lt"/>
                          <a:ea typeface="Calibri"/>
                          <a:cs typeface="Times New Roman"/>
                        </a:rPr>
                        <a:t>220</a:t>
                      </a: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94784"/>
                    </a:solidFill>
                  </a:tcPr>
                </a:tc>
                <a:extLst>
                  <a:ext uri="{0D108BD9-81ED-4DB2-BD59-A6C34878D82A}">
                    <a16:rowId xmlns:a16="http://schemas.microsoft.com/office/drawing/2014/main" val="10004"/>
                  </a:ext>
                </a:extLst>
              </a:tr>
            </a:tbl>
          </a:graphicData>
        </a:graphic>
      </p:graphicFrame>
      <p:sp>
        <p:nvSpPr>
          <p:cNvPr id="15" name="Marcador de contenido 2"/>
          <p:cNvSpPr>
            <a:spLocks noGrp="1"/>
          </p:cNvSpPr>
          <p:nvPr>
            <p:ph sz="half" idx="4294967295"/>
          </p:nvPr>
        </p:nvSpPr>
        <p:spPr>
          <a:xfrm>
            <a:off x="543022" y="4116454"/>
            <a:ext cx="8083613" cy="440750"/>
          </a:xfrm>
          <a:prstGeom prst="rect">
            <a:avLst/>
          </a:prstGeom>
        </p:spPr>
        <p:txBody>
          <a:bodyPr/>
          <a:lstStyle/>
          <a:p>
            <a:pPr algn="just">
              <a:lnSpc>
                <a:spcPct val="100000"/>
              </a:lnSpc>
              <a:buNone/>
            </a:pPr>
            <a:r>
              <a:rPr lang="es-MX" dirty="0">
                <a:solidFill>
                  <a:srgbClr val="002060"/>
                </a:solidFill>
                <a:latin typeface="+mj-lt"/>
              </a:rPr>
              <a:t>Estos análisis se realizaron previamente a la vinculación con la Bolsa, y se generaron dos ROS.</a:t>
            </a:r>
            <a:endParaRPr lang="es-CO" dirty="0">
              <a:solidFill>
                <a:srgbClr val="002060"/>
              </a:solidFill>
              <a:latin typeface="+mj-lt"/>
            </a:endParaRPr>
          </a:p>
        </p:txBody>
      </p:sp>
      <p:pic>
        <p:nvPicPr>
          <p:cNvPr id="1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0286" y="2382490"/>
            <a:ext cx="1825475" cy="1329206"/>
          </a:xfrm>
          <a:prstGeom prst="rect">
            <a:avLst/>
          </a:prstGeom>
        </p:spPr>
      </p:pic>
      <p:sp>
        <p:nvSpPr>
          <p:cNvPr id="17" name="10 CuadroTexto"/>
          <p:cNvSpPr txBox="1"/>
          <p:nvPr/>
        </p:nvSpPr>
        <p:spPr>
          <a:xfrm>
            <a:off x="1782025" y="368086"/>
            <a:ext cx="5154017" cy="537519"/>
          </a:xfrm>
          <a:prstGeom prst="rect">
            <a:avLst/>
          </a:prstGeom>
        </p:spPr>
        <p:txBody>
          <a:bodyPr vert="horz" lIns="0" tIns="0" rIns="0" bIns="0" rtlCol="0" anchor="ctr">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defTabSz="685493"/>
            <a:r>
              <a:rPr lang="es-CO" sz="1500" dirty="0">
                <a:solidFill>
                  <a:srgbClr val="00B050"/>
                </a:solidFill>
                <a:latin typeface="Franklin Gothic Book"/>
              </a:rPr>
              <a:t>CONOCIMIENTO DE CLIENTES</a:t>
            </a:r>
          </a:p>
        </p:txBody>
      </p:sp>
    </p:spTree>
    <p:extLst>
      <p:ext uri="{BB962C8B-B14F-4D97-AF65-F5344CB8AC3E}">
        <p14:creationId xmlns:p14="http://schemas.microsoft.com/office/powerpoint/2010/main" val="324190560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CuadroTexto"/>
          <p:cNvSpPr txBox="1"/>
          <p:nvPr/>
        </p:nvSpPr>
        <p:spPr>
          <a:xfrm>
            <a:off x="1019587" y="572863"/>
            <a:ext cx="6292246" cy="266349"/>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defTabSz="685493"/>
            <a:r>
              <a:rPr lang="es-CO" sz="1500" dirty="0">
                <a:solidFill>
                  <a:srgbClr val="00B050"/>
                </a:solidFill>
                <a:latin typeface="Franklin Gothic Book"/>
              </a:rPr>
              <a:t>MONITOREO TRIMESTRAL</a:t>
            </a:r>
          </a:p>
        </p:txBody>
      </p:sp>
      <p:pic>
        <p:nvPicPr>
          <p:cNvPr id="4" name="91 Imagen" descr="BMC LOGO.bmp"/>
          <p:cNvPicPr>
            <a:picLocks noChangeAspect="1"/>
          </p:cNvPicPr>
          <p:nvPr/>
        </p:nvPicPr>
        <p:blipFill>
          <a:blip r:embed="rId3" cstate="print"/>
          <a:srcRect t="9660" r="-211"/>
          <a:stretch>
            <a:fillRect/>
          </a:stretch>
        </p:blipFill>
        <p:spPr bwMode="auto">
          <a:xfrm>
            <a:off x="7674012" y="190517"/>
            <a:ext cx="1325929" cy="407903"/>
          </a:xfrm>
          <a:prstGeom prst="rect">
            <a:avLst/>
          </a:prstGeom>
          <a:noFill/>
          <a:ln w="9525">
            <a:noFill/>
            <a:miter lim="800000"/>
            <a:headEnd/>
            <a:tailEnd/>
          </a:ln>
        </p:spPr>
      </p:pic>
      <p:sp>
        <p:nvSpPr>
          <p:cNvPr id="7" name="Text Placeholder 4"/>
          <p:cNvSpPr>
            <a:spLocks noGrp="1"/>
          </p:cNvSpPr>
          <p:nvPr>
            <p:ph type="body" idx="28"/>
          </p:nvPr>
        </p:nvSpPr>
        <p:spPr>
          <a:xfrm>
            <a:off x="317671" y="214974"/>
            <a:ext cx="2547610" cy="383446"/>
          </a:xfrm>
        </p:spPr>
        <p:txBody>
          <a:bodyPr/>
          <a:lstStyle/>
          <a:p>
            <a:r>
              <a:rPr lang="es-ES" sz="1500" dirty="0">
                <a:solidFill>
                  <a:srgbClr val="002060"/>
                </a:solidFill>
              </a:rPr>
              <a:t>Gestión SARLAFT </a:t>
            </a:r>
            <a:endParaRPr lang="en-US" sz="1500" dirty="0">
              <a:solidFill>
                <a:srgbClr val="002060"/>
              </a:solidFill>
            </a:endParaRPr>
          </a:p>
        </p:txBody>
      </p:sp>
      <p:sp>
        <p:nvSpPr>
          <p:cNvPr id="13" name="Marcador de contenido 2"/>
          <p:cNvSpPr>
            <a:spLocks noGrp="1"/>
          </p:cNvSpPr>
          <p:nvPr>
            <p:ph sz="half" idx="4294967295"/>
          </p:nvPr>
        </p:nvSpPr>
        <p:spPr>
          <a:xfrm>
            <a:off x="487542" y="1024535"/>
            <a:ext cx="8189725" cy="477471"/>
          </a:xfrm>
          <a:prstGeom prst="rect">
            <a:avLst/>
          </a:prstGeom>
        </p:spPr>
        <p:txBody>
          <a:bodyPr/>
          <a:lstStyle/>
          <a:p>
            <a:pPr lvl="0" algn="just" fontAlgn="base">
              <a:lnSpc>
                <a:spcPct val="100000"/>
              </a:lnSpc>
              <a:spcBef>
                <a:spcPct val="0"/>
              </a:spcBef>
              <a:spcAft>
                <a:spcPct val="0"/>
              </a:spcAft>
              <a:buNone/>
            </a:pPr>
            <a:r>
              <a:rPr lang="es-CO" dirty="0">
                <a:solidFill>
                  <a:srgbClr val="002060"/>
                </a:solidFill>
                <a:latin typeface="+mj-lt"/>
                <a:cs typeface="Calibri" pitchFamily="34" charset="0"/>
              </a:rPr>
              <a:t>Conforme a lo definido en los procedimientos, se llevó a cabo la verificación frente a Listas de Referencia tales como OFAC, ONU y </a:t>
            </a:r>
            <a:r>
              <a:rPr lang="es-CO" dirty="0" err="1">
                <a:solidFill>
                  <a:srgbClr val="002060"/>
                </a:solidFill>
                <a:latin typeface="+mj-lt"/>
                <a:cs typeface="Calibri" pitchFamily="34" charset="0"/>
              </a:rPr>
              <a:t>PEP´s</a:t>
            </a:r>
            <a:r>
              <a:rPr lang="es-CO" dirty="0">
                <a:solidFill>
                  <a:srgbClr val="002060"/>
                </a:solidFill>
                <a:latin typeface="+mj-lt"/>
                <a:cs typeface="Calibri" pitchFamily="34" charset="0"/>
              </a:rPr>
              <a:t> obteniendo los siguientes resultados: </a:t>
            </a:r>
          </a:p>
        </p:txBody>
      </p:sp>
      <p:graphicFrame>
        <p:nvGraphicFramePr>
          <p:cNvPr id="15" name="25 Tabla"/>
          <p:cNvGraphicFramePr>
            <a:graphicFrameLocks noGrp="1"/>
          </p:cNvGraphicFramePr>
          <p:nvPr>
            <p:extLst>
              <p:ext uri="{D42A27DB-BD31-4B8C-83A1-F6EECF244321}">
                <p14:modId xmlns:p14="http://schemas.microsoft.com/office/powerpoint/2010/main" val="4231326282"/>
              </p:ext>
            </p:extLst>
          </p:nvPr>
        </p:nvGraphicFramePr>
        <p:xfrm>
          <a:off x="540327" y="1915758"/>
          <a:ext cx="5818142" cy="2809430"/>
        </p:xfrm>
        <a:graphic>
          <a:graphicData uri="http://schemas.openxmlformats.org/drawingml/2006/table">
            <a:tbl>
              <a:tblPr>
                <a:tableStyleId>{8A107856-5554-42FB-B03E-39F5DBC370BA}</a:tableStyleId>
              </a:tblPr>
              <a:tblGrid>
                <a:gridCol w="2022588">
                  <a:extLst>
                    <a:ext uri="{9D8B030D-6E8A-4147-A177-3AD203B41FA5}">
                      <a16:colId xmlns:a16="http://schemas.microsoft.com/office/drawing/2014/main" val="20000"/>
                    </a:ext>
                  </a:extLst>
                </a:gridCol>
                <a:gridCol w="1264925">
                  <a:extLst>
                    <a:ext uri="{9D8B030D-6E8A-4147-A177-3AD203B41FA5}">
                      <a16:colId xmlns:a16="http://schemas.microsoft.com/office/drawing/2014/main" val="20001"/>
                    </a:ext>
                  </a:extLst>
                </a:gridCol>
                <a:gridCol w="2530629">
                  <a:extLst>
                    <a:ext uri="{9D8B030D-6E8A-4147-A177-3AD203B41FA5}">
                      <a16:colId xmlns:a16="http://schemas.microsoft.com/office/drawing/2014/main" val="20002"/>
                    </a:ext>
                  </a:extLst>
                </a:gridCol>
              </a:tblGrid>
              <a:tr h="436174">
                <a:tc>
                  <a:txBody>
                    <a:bodyPr/>
                    <a:lstStyle/>
                    <a:p>
                      <a:pPr algn="ctr">
                        <a:lnSpc>
                          <a:spcPct val="115000"/>
                        </a:lnSpc>
                        <a:spcAft>
                          <a:spcPts val="0"/>
                        </a:spcAft>
                      </a:pPr>
                      <a:r>
                        <a:rPr lang="es-MX" sz="1100" b="1" dirty="0">
                          <a:solidFill>
                            <a:schemeClr val="bg1"/>
                          </a:solidFill>
                        </a:rPr>
                        <a:t>CLIENTE</a:t>
                      </a:r>
                      <a:endParaRPr lang="es-CO" sz="1100" b="1" dirty="0">
                        <a:solidFill>
                          <a:schemeClr val="bg1"/>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02060"/>
                    </a:solidFill>
                  </a:tcPr>
                </a:tc>
                <a:tc>
                  <a:txBody>
                    <a:bodyPr/>
                    <a:lstStyle/>
                    <a:p>
                      <a:pPr algn="ctr">
                        <a:lnSpc>
                          <a:spcPct val="115000"/>
                        </a:lnSpc>
                        <a:spcAft>
                          <a:spcPts val="0"/>
                        </a:spcAft>
                      </a:pPr>
                      <a:r>
                        <a:rPr lang="es-MX" sz="1100" b="1" dirty="0">
                          <a:solidFill>
                            <a:schemeClr val="bg1"/>
                          </a:solidFill>
                        </a:rPr>
                        <a:t>TOTAL PERSONAS</a:t>
                      </a:r>
                      <a:endParaRPr lang="es-CO" sz="1100" b="1" dirty="0">
                        <a:solidFill>
                          <a:schemeClr val="bg1"/>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02060"/>
                    </a:solidFill>
                  </a:tcPr>
                </a:tc>
                <a:tc>
                  <a:txBody>
                    <a:bodyPr/>
                    <a:lstStyle/>
                    <a:p>
                      <a:pPr algn="ctr">
                        <a:lnSpc>
                          <a:spcPct val="115000"/>
                        </a:lnSpc>
                        <a:spcAft>
                          <a:spcPts val="0"/>
                        </a:spcAft>
                      </a:pPr>
                      <a:r>
                        <a:rPr lang="es-MX" sz="1100" b="1" dirty="0">
                          <a:solidFill>
                            <a:schemeClr val="bg1"/>
                          </a:solidFill>
                        </a:rPr>
                        <a:t>OBSERVACIONES</a:t>
                      </a:r>
                      <a:endParaRPr lang="es-CO" sz="1100" b="1" dirty="0">
                        <a:solidFill>
                          <a:schemeClr val="bg1"/>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218087">
                <a:tc>
                  <a:txBody>
                    <a:bodyPr/>
                    <a:lstStyle/>
                    <a:p>
                      <a:pPr algn="ctr">
                        <a:lnSpc>
                          <a:spcPct val="115000"/>
                        </a:lnSpc>
                        <a:spcAft>
                          <a:spcPts val="0"/>
                        </a:spcAft>
                      </a:pPr>
                      <a:r>
                        <a:rPr lang="es-MX" sz="1100" dirty="0">
                          <a:solidFill>
                            <a:srgbClr val="002060"/>
                          </a:solidFill>
                        </a:rPr>
                        <a:t>Junta Directiva</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100" dirty="0">
                          <a:solidFill>
                            <a:srgbClr val="002060"/>
                          </a:solidFill>
                        </a:rPr>
                        <a:t>13 miembros</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100" dirty="0">
                          <a:solidFill>
                            <a:srgbClr val="002060"/>
                          </a:solidFill>
                        </a:rPr>
                        <a:t>No generó ROS</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01"/>
                  </a:ext>
                </a:extLst>
              </a:tr>
              <a:tr h="218087">
                <a:tc>
                  <a:txBody>
                    <a:bodyPr/>
                    <a:lstStyle/>
                    <a:p>
                      <a:pPr algn="ctr">
                        <a:lnSpc>
                          <a:spcPct val="115000"/>
                        </a:lnSpc>
                        <a:spcAft>
                          <a:spcPts val="0"/>
                        </a:spcAft>
                      </a:pPr>
                      <a:r>
                        <a:rPr lang="es-MX" sz="1100" dirty="0">
                          <a:solidFill>
                            <a:srgbClr val="002060"/>
                          </a:solidFill>
                        </a:rPr>
                        <a:t>Cámara Disciplinaria</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100" dirty="0">
                          <a:solidFill>
                            <a:srgbClr val="002060"/>
                          </a:solidFill>
                        </a:rPr>
                        <a:t>8 miembros</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100" dirty="0">
                          <a:solidFill>
                            <a:srgbClr val="002060"/>
                          </a:solidFill>
                        </a:rPr>
                        <a:t>No generó ROS</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02"/>
                  </a:ext>
                </a:extLst>
              </a:tr>
              <a:tr h="218087">
                <a:tc>
                  <a:txBody>
                    <a:bodyPr/>
                    <a:lstStyle/>
                    <a:p>
                      <a:pPr algn="ctr">
                        <a:lnSpc>
                          <a:spcPct val="115000"/>
                        </a:lnSpc>
                        <a:spcAft>
                          <a:spcPts val="0"/>
                        </a:spcAft>
                      </a:pPr>
                      <a:r>
                        <a:rPr lang="es-MX" sz="1100" dirty="0">
                          <a:solidFill>
                            <a:srgbClr val="002060"/>
                          </a:solidFill>
                        </a:rPr>
                        <a:t>Comité Arbitral</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100" dirty="0">
                          <a:solidFill>
                            <a:srgbClr val="002060"/>
                          </a:solidFill>
                        </a:rPr>
                        <a:t>10 miembros</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100" dirty="0">
                          <a:solidFill>
                            <a:srgbClr val="002060"/>
                          </a:solidFill>
                        </a:rPr>
                        <a:t>No generó ROS</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03"/>
                  </a:ext>
                </a:extLst>
              </a:tr>
              <a:tr h="381667">
                <a:tc>
                  <a:txBody>
                    <a:bodyPr/>
                    <a:lstStyle/>
                    <a:p>
                      <a:pPr algn="ctr">
                        <a:lnSpc>
                          <a:spcPct val="115000"/>
                        </a:lnSpc>
                        <a:spcAft>
                          <a:spcPts val="0"/>
                        </a:spcAft>
                      </a:pPr>
                      <a:r>
                        <a:rPr lang="es-MX" sz="1100" dirty="0">
                          <a:solidFill>
                            <a:srgbClr val="002060"/>
                          </a:solidFill>
                        </a:rPr>
                        <a:t>Accionistas</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100" dirty="0">
                          <a:solidFill>
                            <a:srgbClr val="002060"/>
                          </a:solidFill>
                        </a:rPr>
                        <a:t>267 accionistas</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100" dirty="0">
                          <a:solidFill>
                            <a:srgbClr val="002060"/>
                          </a:solidFill>
                        </a:rPr>
                        <a:t>Se identificaron 4 coincidencias*</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04"/>
                  </a:ext>
                </a:extLst>
              </a:tr>
              <a:tr h="436174">
                <a:tc>
                  <a:txBody>
                    <a:bodyPr/>
                    <a:lstStyle/>
                    <a:p>
                      <a:pPr algn="ctr">
                        <a:lnSpc>
                          <a:spcPct val="115000"/>
                        </a:lnSpc>
                        <a:spcAft>
                          <a:spcPts val="0"/>
                        </a:spcAft>
                      </a:pPr>
                      <a:r>
                        <a:rPr lang="es-MX" sz="1100" dirty="0">
                          <a:solidFill>
                            <a:srgbClr val="002060"/>
                          </a:solidFill>
                        </a:rPr>
                        <a:t>Participantes Mercado Gas</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100" dirty="0">
                          <a:solidFill>
                            <a:srgbClr val="002060"/>
                          </a:solidFill>
                        </a:rPr>
                        <a:t>2010 </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lnSpc>
                          <a:spcPct val="115000"/>
                        </a:lnSpc>
                        <a:spcAft>
                          <a:spcPts val="0"/>
                        </a:spcAft>
                      </a:pPr>
                      <a:r>
                        <a:rPr lang="es-MX" sz="1100" dirty="0">
                          <a:solidFill>
                            <a:srgbClr val="002060"/>
                          </a:solidFill>
                        </a:rPr>
                        <a:t>Se identificaron 3 coincidencias** </a:t>
                      </a:r>
                      <a:endParaRPr lang="es-CO" sz="1100" dirty="0">
                        <a:solidFill>
                          <a:srgbClr val="002060"/>
                        </a:solidFill>
                        <a:latin typeface="Calibri"/>
                        <a:ea typeface="Calibri"/>
                        <a:cs typeface="Times New Roman"/>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0005"/>
                  </a:ext>
                </a:extLst>
              </a:tr>
              <a:tr h="901154">
                <a:tc gridSpan="3">
                  <a:txBody>
                    <a:bodyPr/>
                    <a:lstStyle/>
                    <a:p>
                      <a:pPr algn="just">
                        <a:lnSpc>
                          <a:spcPct val="115000"/>
                        </a:lnSpc>
                        <a:spcAft>
                          <a:spcPts val="0"/>
                        </a:spcAft>
                      </a:pPr>
                      <a:r>
                        <a:rPr lang="es-CO" sz="1100" kern="1200" dirty="0">
                          <a:solidFill>
                            <a:srgbClr val="002060"/>
                          </a:solidFill>
                        </a:rPr>
                        <a:t>* Reportadas a la UIAF en el segundo trimestre 2016 y desde</a:t>
                      </a:r>
                      <a:r>
                        <a:rPr lang="es-CO" sz="1100" kern="1200" baseline="0" dirty="0">
                          <a:solidFill>
                            <a:srgbClr val="002060"/>
                          </a:solidFill>
                        </a:rPr>
                        <a:t> entonces no ha cambiado la participación accionaria</a:t>
                      </a:r>
                      <a:r>
                        <a:rPr lang="es-CO" sz="1100" kern="1200" dirty="0">
                          <a:solidFill>
                            <a:srgbClr val="002060"/>
                          </a:solidFill>
                        </a:rPr>
                        <a:t>.</a:t>
                      </a:r>
                    </a:p>
                    <a:p>
                      <a:pPr marL="0" marR="0" indent="0" algn="just" defTabSz="914400" rtl="0" eaLnBrk="1" fontAlgn="auto" latinLnBrk="0" hangingPunct="1">
                        <a:lnSpc>
                          <a:spcPct val="115000"/>
                        </a:lnSpc>
                        <a:spcBef>
                          <a:spcPts val="0"/>
                        </a:spcBef>
                        <a:spcAft>
                          <a:spcPts val="0"/>
                        </a:spcAft>
                        <a:buClrTx/>
                        <a:buSzTx/>
                        <a:buFontTx/>
                        <a:buNone/>
                        <a:tabLst/>
                        <a:defRPr/>
                      </a:pPr>
                      <a:r>
                        <a:rPr lang="es-MX" sz="1100" dirty="0">
                          <a:solidFill>
                            <a:srgbClr val="002060"/>
                          </a:solidFill>
                        </a:rPr>
                        <a:t>** De las cuales dos fuero</a:t>
                      </a:r>
                      <a:r>
                        <a:rPr lang="es-MX" sz="1100" baseline="0" dirty="0">
                          <a:solidFill>
                            <a:srgbClr val="002060"/>
                          </a:solidFill>
                        </a:rPr>
                        <a:t>n r</a:t>
                      </a:r>
                      <a:r>
                        <a:rPr lang="es-MX" sz="1100" dirty="0">
                          <a:solidFill>
                            <a:srgbClr val="002060"/>
                          </a:solidFill>
                        </a:rPr>
                        <a:t>eportadas a</a:t>
                      </a:r>
                      <a:r>
                        <a:rPr lang="es-MX" sz="1100" baseline="0" dirty="0">
                          <a:solidFill>
                            <a:srgbClr val="002060"/>
                          </a:solidFill>
                        </a:rPr>
                        <a:t> la UIAF en el primer trimestre 2017</a:t>
                      </a:r>
                      <a:r>
                        <a:rPr lang="es-CO" sz="1100" kern="1200" dirty="0">
                          <a:solidFill>
                            <a:srgbClr val="002060"/>
                          </a:solidFill>
                        </a:rPr>
                        <a:t>.</a:t>
                      </a:r>
                      <a:endParaRPr lang="es-CO" sz="1100" kern="1200" dirty="0">
                        <a:solidFill>
                          <a:srgbClr val="002060"/>
                        </a:solidFill>
                        <a:latin typeface="+mn-lt"/>
                        <a:ea typeface="+mn-ea"/>
                        <a:cs typeface="+mn-cs"/>
                      </a:endParaRPr>
                    </a:p>
                  </a:txBody>
                  <a:tcPr marL="51435" marR="51435" marT="0" marB="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6"/>
                  </a:ext>
                </a:extLst>
              </a:tr>
            </a:tbl>
          </a:graphicData>
        </a:graphic>
      </p:graphicFrame>
      <p:pic>
        <p:nvPicPr>
          <p:cNvPr id="16" name="Imagen 15"/>
          <p:cNvPicPr>
            <a:picLocks noChangeAspect="1"/>
          </p:cNvPicPr>
          <p:nvPr/>
        </p:nvPicPr>
        <p:blipFill>
          <a:blip r:embed="rId4" cstate="print"/>
          <a:stretch>
            <a:fillRect/>
          </a:stretch>
        </p:blipFill>
        <p:spPr>
          <a:xfrm>
            <a:off x="7311833" y="2530708"/>
            <a:ext cx="1365432" cy="1415951"/>
          </a:xfrm>
          <a:prstGeom prst="rect">
            <a:avLst/>
          </a:prstGeom>
        </p:spPr>
      </p:pic>
    </p:spTree>
    <p:extLst>
      <p:ext uri="{BB962C8B-B14F-4D97-AF65-F5344CB8AC3E}">
        <p14:creationId xmlns:p14="http://schemas.microsoft.com/office/powerpoint/2010/main" val="302315148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CuadroTexto"/>
          <p:cNvSpPr txBox="1"/>
          <p:nvPr/>
        </p:nvSpPr>
        <p:spPr>
          <a:xfrm>
            <a:off x="835636" y="1103055"/>
            <a:ext cx="6564377" cy="325600"/>
          </a:xfrm>
          <a:prstGeom prst="rect">
            <a:avLst/>
          </a:prstGeom>
        </p:spPr>
        <p:txBody>
          <a:bodyPr vert="horz" lIns="0" tIns="0" rIns="0" bIns="0" rtlCol="0" anchor="t">
            <a:noAutofit/>
          </a:bodyPr>
          <a:lstStyle>
            <a:lvl1pPr indent="0">
              <a:lnSpc>
                <a:spcPct val="85000"/>
              </a:lnSpc>
              <a:spcBef>
                <a:spcPts val="0"/>
              </a:spcBef>
              <a:spcAft>
                <a:spcPts val="0"/>
              </a:spcAft>
              <a:buFont typeface="Arial" panose="020B0604020202020204" pitchFamily="34" charset="0"/>
              <a:buNone/>
              <a:defRPr sz="2400" b="1" i="0">
                <a:solidFill>
                  <a:srgbClr val="094784"/>
                </a:solidFill>
                <a:latin typeface="Franklin Gothic Demi Cond" panose="020B0706030402020204" pitchFamily="34" charset="0"/>
              </a:defRPr>
            </a:lvl1pPr>
            <a:lvl2pPr indent="0">
              <a:lnSpc>
                <a:spcPct val="100000"/>
              </a:lnSpc>
              <a:spcBef>
                <a:spcPts val="0"/>
              </a:spcBef>
              <a:spcAft>
                <a:spcPts val="600"/>
              </a:spcAft>
              <a:buFont typeface="Arial" panose="020B0604020202020204" pitchFamily="34" charset="0"/>
              <a:buNone/>
              <a:defRPr sz="2000" b="1">
                <a:solidFill>
                  <a:schemeClr val="tx2"/>
                </a:solidFill>
              </a:defRPr>
            </a:lvl2pPr>
            <a:lvl3pPr indent="0">
              <a:lnSpc>
                <a:spcPct val="120000"/>
              </a:lnSpc>
              <a:spcBef>
                <a:spcPts val="600"/>
              </a:spcBef>
              <a:spcAft>
                <a:spcPts val="600"/>
              </a:spcAft>
              <a:buFont typeface="Arial" panose="020B0604020202020204" pitchFamily="34" charset="0"/>
              <a:buNone/>
              <a:defRPr b="1">
                <a:solidFill>
                  <a:schemeClr val="tx2"/>
                </a:solidFill>
              </a:defRPr>
            </a:lvl3pPr>
            <a:lvl4pPr indent="0">
              <a:lnSpc>
                <a:spcPct val="110000"/>
              </a:lnSpc>
              <a:spcBef>
                <a:spcPts val="0"/>
              </a:spcBef>
              <a:spcAft>
                <a:spcPts val="0"/>
              </a:spcAft>
              <a:buFont typeface="Wingdings" panose="05000000000000000000" pitchFamily="2" charset="2"/>
              <a:buNone/>
              <a:defRPr sz="1600" b="1">
                <a:solidFill>
                  <a:schemeClr val="tx2">
                    <a:lumMod val="60000"/>
                    <a:lumOff val="40000"/>
                  </a:schemeClr>
                </a:solidFill>
              </a:defRPr>
            </a:lvl4pPr>
            <a:lvl5pPr indent="0">
              <a:lnSpc>
                <a:spcPct val="110000"/>
              </a:lnSpc>
              <a:spcBef>
                <a:spcPts val="0"/>
              </a:spcBef>
              <a:spcAft>
                <a:spcPts val="600"/>
              </a:spcAft>
              <a:buFont typeface="Wingdings" panose="05000000000000000000" pitchFamily="2" charset="2"/>
              <a:buNone/>
              <a:defRPr sz="1600" b="1">
                <a:solidFill>
                  <a:schemeClr val="tx2">
                    <a:lumMod val="60000"/>
                    <a:lumOff val="40000"/>
                  </a:schemeClr>
                </a:solidFill>
              </a:defRPr>
            </a:lvl5pPr>
            <a:lvl6pPr indent="0">
              <a:lnSpc>
                <a:spcPct val="100000"/>
              </a:lnSpc>
              <a:spcBef>
                <a:spcPts val="600"/>
              </a:spcBef>
              <a:spcAft>
                <a:spcPts val="0"/>
              </a:spcAft>
              <a:buFont typeface="Arial" panose="020B0604020202020204" pitchFamily="34" charset="0"/>
              <a:buNone/>
              <a:defRPr sz="1600" b="1">
                <a:solidFill>
                  <a:schemeClr val="bg2"/>
                </a:solidFill>
                <a:latin typeface="+mj-lt"/>
              </a:defRPr>
            </a:lvl6pPr>
            <a:lvl7pPr indent="0">
              <a:lnSpc>
                <a:spcPct val="100000"/>
              </a:lnSpc>
              <a:spcBef>
                <a:spcPts val="600"/>
              </a:spcBef>
              <a:spcAft>
                <a:spcPts val="600"/>
              </a:spcAft>
              <a:buFont typeface="Arial" panose="020B0604020202020204" pitchFamily="34" charset="0"/>
              <a:buNone/>
              <a:defRPr sz="1600" b="1">
                <a:solidFill>
                  <a:schemeClr val="bg2"/>
                </a:solidFill>
                <a:latin typeface="+mj-lt"/>
              </a:defRPr>
            </a:lvl7pPr>
            <a:lvl8pPr indent="0">
              <a:lnSpc>
                <a:spcPct val="100000"/>
              </a:lnSpc>
              <a:spcBef>
                <a:spcPts val="600"/>
              </a:spcBef>
              <a:spcAft>
                <a:spcPts val="600"/>
              </a:spcAft>
              <a:buFont typeface="Arial" panose="020B0604020202020204" pitchFamily="34" charset="0"/>
              <a:buNone/>
              <a:defRPr sz="1600" b="1">
                <a:solidFill>
                  <a:schemeClr val="accent1"/>
                </a:solidFill>
                <a:latin typeface="+mj-lt"/>
              </a:defRPr>
            </a:lvl8pPr>
            <a:lvl9pPr indent="0">
              <a:lnSpc>
                <a:spcPct val="100000"/>
              </a:lnSpc>
              <a:spcBef>
                <a:spcPts val="600"/>
              </a:spcBef>
              <a:spcAft>
                <a:spcPts val="600"/>
              </a:spcAft>
              <a:buFont typeface="Arial" panose="020B0604020202020204" pitchFamily="34" charset="0"/>
              <a:buNone/>
              <a:defRPr sz="1600" b="1">
                <a:solidFill>
                  <a:schemeClr val="accent3"/>
                </a:solidFill>
                <a:latin typeface="+mj-lt"/>
              </a:defRPr>
            </a:lvl9pPr>
          </a:lstStyle>
          <a:p>
            <a:pPr algn="ctr" defTabSz="685493"/>
            <a:r>
              <a:rPr lang="es-CO" sz="2100" dirty="0">
                <a:solidFill>
                  <a:srgbClr val="00B050"/>
                </a:solidFill>
                <a:latin typeface="Franklin Gothic Book"/>
              </a:rPr>
              <a:t>REPORTES A LA UIAF</a:t>
            </a:r>
          </a:p>
        </p:txBody>
      </p:sp>
      <p:pic>
        <p:nvPicPr>
          <p:cNvPr id="4" name="91 Imagen" descr="BMC LOGO.bmp"/>
          <p:cNvPicPr>
            <a:picLocks noChangeAspect="1"/>
          </p:cNvPicPr>
          <p:nvPr/>
        </p:nvPicPr>
        <p:blipFill>
          <a:blip r:embed="rId3" cstate="print"/>
          <a:srcRect t="9660" r="-211"/>
          <a:stretch>
            <a:fillRect/>
          </a:stretch>
        </p:blipFill>
        <p:spPr bwMode="auto">
          <a:xfrm>
            <a:off x="7400011" y="107390"/>
            <a:ext cx="1568198" cy="482434"/>
          </a:xfrm>
          <a:prstGeom prst="rect">
            <a:avLst/>
          </a:prstGeom>
          <a:noFill/>
          <a:ln w="9525">
            <a:noFill/>
            <a:miter lim="800000"/>
            <a:headEnd/>
            <a:tailEnd/>
          </a:ln>
        </p:spPr>
      </p:pic>
      <p:sp>
        <p:nvSpPr>
          <p:cNvPr id="7" name="Text Placeholder 4"/>
          <p:cNvSpPr>
            <a:spLocks noGrp="1"/>
          </p:cNvSpPr>
          <p:nvPr>
            <p:ph type="body" idx="28"/>
          </p:nvPr>
        </p:nvSpPr>
        <p:spPr>
          <a:xfrm>
            <a:off x="240342" y="121078"/>
            <a:ext cx="3109088" cy="468746"/>
          </a:xfrm>
        </p:spPr>
        <p:txBody>
          <a:bodyPr/>
          <a:lstStyle/>
          <a:p>
            <a:r>
              <a:rPr lang="es-ES" sz="1500" dirty="0">
                <a:solidFill>
                  <a:srgbClr val="002060"/>
                </a:solidFill>
              </a:rPr>
              <a:t>Gestión</a:t>
            </a:r>
            <a:r>
              <a:rPr lang="es-ES" sz="1800" dirty="0">
                <a:solidFill>
                  <a:srgbClr val="002060"/>
                </a:solidFill>
              </a:rPr>
              <a:t> </a:t>
            </a:r>
            <a:r>
              <a:rPr lang="es-ES" sz="1500" dirty="0">
                <a:solidFill>
                  <a:srgbClr val="002060"/>
                </a:solidFill>
              </a:rPr>
              <a:t>SARLAFT</a:t>
            </a:r>
            <a:r>
              <a:rPr lang="es-ES" sz="1800" dirty="0">
                <a:solidFill>
                  <a:srgbClr val="002060"/>
                </a:solidFill>
              </a:rPr>
              <a:t> </a:t>
            </a:r>
            <a:endParaRPr lang="en-US" sz="1800" dirty="0">
              <a:solidFill>
                <a:srgbClr val="002060"/>
              </a:solidFill>
            </a:endParaRPr>
          </a:p>
        </p:txBody>
      </p:sp>
      <p:sp>
        <p:nvSpPr>
          <p:cNvPr id="17" name="19 CuadroTexto"/>
          <p:cNvSpPr txBox="1"/>
          <p:nvPr/>
        </p:nvSpPr>
        <p:spPr>
          <a:xfrm>
            <a:off x="835634" y="2406780"/>
            <a:ext cx="4740606" cy="1131079"/>
          </a:xfrm>
          <a:prstGeom prst="rect">
            <a:avLst/>
          </a:prstGeom>
          <a:noFill/>
        </p:spPr>
        <p:txBody>
          <a:bodyPr wrap="square" rtlCol="0">
            <a:spAutoFit/>
          </a:bodyPr>
          <a:lstStyle/>
          <a:p>
            <a:pPr algn="just" defTabSz="685493">
              <a:buClr>
                <a:srgbClr val="00B050"/>
              </a:buClr>
            </a:pPr>
            <a:r>
              <a:rPr lang="es-CO" sz="1350" dirty="0">
                <a:solidFill>
                  <a:srgbClr val="002060"/>
                </a:solidFill>
                <a:cs typeface="Calibri" pitchFamily="34" charset="0"/>
              </a:rPr>
              <a:t>Una vez efectuados las actividades de Conocimiento del Cliente, </a:t>
            </a:r>
            <a:r>
              <a:rPr lang="es-CO" sz="1350" dirty="0" err="1">
                <a:solidFill>
                  <a:srgbClr val="002060"/>
                </a:solidFill>
                <a:cs typeface="Calibri" pitchFamily="34" charset="0"/>
              </a:rPr>
              <a:t>Monitoreos</a:t>
            </a:r>
            <a:r>
              <a:rPr lang="es-CO" sz="1350" dirty="0">
                <a:solidFill>
                  <a:srgbClr val="002060"/>
                </a:solidFill>
                <a:cs typeface="Calibri" pitchFamily="34" charset="0"/>
              </a:rPr>
              <a:t> trimestrales y Monitoreos de Operaciones, se generaron  un total de trece (13)</a:t>
            </a:r>
            <a:r>
              <a:rPr lang="es-CO" sz="1350" b="1" i="1" dirty="0">
                <a:solidFill>
                  <a:srgbClr val="002060"/>
                </a:solidFill>
                <a:cs typeface="Calibri" pitchFamily="34" charset="0"/>
              </a:rPr>
              <a:t> </a:t>
            </a:r>
            <a:r>
              <a:rPr lang="es-CO" sz="1350" dirty="0">
                <a:solidFill>
                  <a:srgbClr val="002060"/>
                </a:solidFill>
                <a:cs typeface="Calibri" pitchFamily="34" charset="0"/>
              </a:rPr>
              <a:t>reportes  de operaciones sospechosas a la Unidad de Información y Análisis Financiero –UIAF, </a:t>
            </a:r>
            <a:r>
              <a:rPr lang="es-MX" sz="1350" dirty="0">
                <a:solidFill>
                  <a:srgbClr val="002060"/>
                </a:solidFill>
                <a:cs typeface="Calibri" pitchFamily="34" charset="0"/>
              </a:rPr>
              <a:t>a través del </a:t>
            </a:r>
            <a:r>
              <a:rPr lang="es-MX" sz="1350" b="1" dirty="0">
                <a:solidFill>
                  <a:srgbClr val="002060"/>
                </a:solidFill>
                <a:cs typeface="Calibri" pitchFamily="34" charset="0"/>
              </a:rPr>
              <a:t>SIREL</a:t>
            </a:r>
            <a:r>
              <a:rPr lang="es-CO" sz="1350" dirty="0">
                <a:solidFill>
                  <a:srgbClr val="002060"/>
                </a:solidFill>
                <a:cs typeface="Calibri" pitchFamily="34" charset="0"/>
              </a:rPr>
              <a:t>.</a:t>
            </a:r>
          </a:p>
        </p:txBody>
      </p:sp>
      <p:pic>
        <p:nvPicPr>
          <p:cNvPr id="2" name="Imagen 1"/>
          <p:cNvPicPr>
            <a:picLocks noChangeAspect="1"/>
          </p:cNvPicPr>
          <p:nvPr/>
        </p:nvPicPr>
        <p:blipFill>
          <a:blip r:embed="rId4" cstate="print"/>
          <a:stretch>
            <a:fillRect/>
          </a:stretch>
        </p:blipFill>
        <p:spPr>
          <a:xfrm>
            <a:off x="6557726" y="1479513"/>
            <a:ext cx="2410485" cy="2514944"/>
          </a:xfrm>
          <a:prstGeom prst="rect">
            <a:avLst/>
          </a:prstGeom>
        </p:spPr>
      </p:pic>
    </p:spTree>
    <p:extLst>
      <p:ext uri="{BB962C8B-B14F-4D97-AF65-F5344CB8AC3E}">
        <p14:creationId xmlns:p14="http://schemas.microsoft.com/office/powerpoint/2010/main" val="232104628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8"/>
            <a:ext cx="7773412" cy="1668947"/>
          </a:xfrm>
        </p:spPr>
        <p:txBody>
          <a:bodyPr/>
          <a:lstStyle/>
          <a:p>
            <a:pPr lvl="0" algn="just"/>
            <a:r>
              <a:rPr lang="es-CO" sz="4000" dirty="0"/>
              <a:t>7.4 Declaración Apetito al Riesgo. </a:t>
            </a:r>
          </a:p>
        </p:txBody>
      </p:sp>
    </p:spTree>
    <p:extLst>
      <p:ext uri="{BB962C8B-B14F-4D97-AF65-F5344CB8AC3E}">
        <p14:creationId xmlns:p14="http://schemas.microsoft.com/office/powerpoint/2010/main" val="397719450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198479" y="510362"/>
            <a:ext cx="4576421" cy="375263"/>
          </a:xfrm>
        </p:spPr>
        <p:txBody>
          <a:bodyPr/>
          <a:lstStyle/>
          <a:p>
            <a:pPr algn="ctr"/>
            <a:r>
              <a:rPr lang="en-US" sz="2400" b="1" dirty="0">
                <a:solidFill>
                  <a:srgbClr val="00B050"/>
                </a:solidFill>
                <a:latin typeface="+mn-lt"/>
                <a:ea typeface="+mn-ea"/>
                <a:cs typeface="Arial" pitchFamily="34" charset="0"/>
              </a:rPr>
              <a:t>PRINCIPIOS </a:t>
            </a:r>
          </a:p>
        </p:txBody>
      </p:sp>
      <p:pic>
        <p:nvPicPr>
          <p:cNvPr id="53" name="91 Imagen" descr="BMC LOGO.bmp"/>
          <p:cNvPicPr>
            <a:picLocks noChangeAspect="1"/>
          </p:cNvPicPr>
          <p:nvPr/>
        </p:nvPicPr>
        <p:blipFill>
          <a:blip r:embed="rId2" cstate="print"/>
          <a:srcRect t="9660" r="-211"/>
          <a:stretch>
            <a:fillRect/>
          </a:stretch>
        </p:blipFill>
        <p:spPr bwMode="auto">
          <a:xfrm>
            <a:off x="7726471" y="45217"/>
            <a:ext cx="1134000" cy="465145"/>
          </a:xfrm>
          <a:prstGeom prst="rect">
            <a:avLst/>
          </a:prstGeom>
          <a:noFill/>
          <a:ln w="9525">
            <a:noFill/>
            <a:miter lim="800000"/>
            <a:headEnd/>
            <a:tailEnd/>
          </a:ln>
        </p:spPr>
      </p:pic>
      <p:graphicFrame>
        <p:nvGraphicFramePr>
          <p:cNvPr id="2" name="Diagrama 1"/>
          <p:cNvGraphicFramePr/>
          <p:nvPr>
            <p:extLst>
              <p:ext uri="{D42A27DB-BD31-4B8C-83A1-F6EECF244321}">
                <p14:modId xmlns:p14="http://schemas.microsoft.com/office/powerpoint/2010/main" val="2205044886"/>
              </p:ext>
            </p:extLst>
          </p:nvPr>
        </p:nvGraphicFramePr>
        <p:xfrm>
          <a:off x="657728" y="876634"/>
          <a:ext cx="7800473"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23 Rectángulo"/>
          <p:cNvSpPr/>
          <p:nvPr/>
        </p:nvSpPr>
        <p:spPr>
          <a:xfrm>
            <a:off x="201189" y="103925"/>
            <a:ext cx="3243324" cy="300082"/>
          </a:xfrm>
          <a:prstGeom prst="rect">
            <a:avLst/>
          </a:prstGeom>
        </p:spPr>
        <p:txBody>
          <a:bodyPr wrap="none">
            <a:spAutoFit/>
          </a:bodyPr>
          <a:lstStyle/>
          <a:p>
            <a:r>
              <a:rPr lang="es-ES" sz="1350" b="1" dirty="0">
                <a:solidFill>
                  <a:srgbClr val="002060"/>
                </a:solidFill>
              </a:rPr>
              <a:t>DECLARACIÓN APETITO AL RIESGO</a:t>
            </a:r>
            <a:endParaRPr lang="es-ES" sz="1350" dirty="0">
              <a:solidFill>
                <a:srgbClr val="002060"/>
              </a:solidFill>
            </a:endParaRPr>
          </a:p>
        </p:txBody>
      </p:sp>
    </p:spTree>
    <p:extLst>
      <p:ext uri="{BB962C8B-B14F-4D97-AF65-F5344CB8AC3E}">
        <p14:creationId xmlns:p14="http://schemas.microsoft.com/office/powerpoint/2010/main" val="305268277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198479" y="510362"/>
            <a:ext cx="4576421" cy="375263"/>
          </a:xfrm>
        </p:spPr>
        <p:txBody>
          <a:bodyPr/>
          <a:lstStyle/>
          <a:p>
            <a:pPr algn="ctr"/>
            <a:r>
              <a:rPr lang="en-US" sz="2400" b="1" dirty="0">
                <a:solidFill>
                  <a:srgbClr val="00B050"/>
                </a:solidFill>
                <a:latin typeface="+mn-lt"/>
                <a:ea typeface="+mn-ea"/>
                <a:cs typeface="Arial" pitchFamily="34" charset="0"/>
              </a:rPr>
              <a:t>CONCEPTOS </a:t>
            </a:r>
          </a:p>
        </p:txBody>
      </p:sp>
      <p:pic>
        <p:nvPicPr>
          <p:cNvPr id="53" name="91 Imagen" descr="BMC LOGO.bmp"/>
          <p:cNvPicPr>
            <a:picLocks noChangeAspect="1"/>
          </p:cNvPicPr>
          <p:nvPr/>
        </p:nvPicPr>
        <p:blipFill>
          <a:blip r:embed="rId2" cstate="print"/>
          <a:srcRect t="9660" r="-211"/>
          <a:stretch>
            <a:fillRect/>
          </a:stretch>
        </p:blipFill>
        <p:spPr bwMode="auto">
          <a:xfrm>
            <a:off x="7726471" y="45217"/>
            <a:ext cx="1134000" cy="465145"/>
          </a:xfrm>
          <a:prstGeom prst="rect">
            <a:avLst/>
          </a:prstGeom>
          <a:noFill/>
          <a:ln w="9525">
            <a:noFill/>
            <a:miter lim="800000"/>
            <a:headEnd/>
            <a:tailEnd/>
          </a:ln>
        </p:spPr>
      </p:pic>
      <p:sp>
        <p:nvSpPr>
          <p:cNvPr id="6" name="23 Rectángulo"/>
          <p:cNvSpPr/>
          <p:nvPr/>
        </p:nvSpPr>
        <p:spPr>
          <a:xfrm>
            <a:off x="201189" y="103925"/>
            <a:ext cx="3243324" cy="300082"/>
          </a:xfrm>
          <a:prstGeom prst="rect">
            <a:avLst/>
          </a:prstGeom>
        </p:spPr>
        <p:txBody>
          <a:bodyPr wrap="none">
            <a:spAutoFit/>
          </a:bodyPr>
          <a:lstStyle/>
          <a:p>
            <a:r>
              <a:rPr lang="es-ES" sz="1350" b="1" dirty="0">
                <a:solidFill>
                  <a:srgbClr val="002060"/>
                </a:solidFill>
              </a:rPr>
              <a:t>DECLARACIÓN APETITO AL RIESGO</a:t>
            </a:r>
            <a:endParaRPr lang="es-ES" sz="1350" dirty="0">
              <a:solidFill>
                <a:srgbClr val="002060"/>
              </a:solidFill>
            </a:endParaRPr>
          </a:p>
        </p:txBody>
      </p:sp>
      <p:pic>
        <p:nvPicPr>
          <p:cNvPr id="3" name="Imagen 2"/>
          <p:cNvPicPr>
            <a:picLocks noChangeAspect="1"/>
          </p:cNvPicPr>
          <p:nvPr/>
        </p:nvPicPr>
        <p:blipFill>
          <a:blip r:embed="rId3" cstate="print"/>
          <a:stretch>
            <a:fillRect/>
          </a:stretch>
        </p:blipFill>
        <p:spPr>
          <a:xfrm>
            <a:off x="1348634" y="885624"/>
            <a:ext cx="6276109" cy="3962940"/>
          </a:xfrm>
          <a:prstGeom prst="rect">
            <a:avLst/>
          </a:prstGeom>
        </p:spPr>
      </p:pic>
    </p:spTree>
    <p:extLst>
      <p:ext uri="{BB962C8B-B14F-4D97-AF65-F5344CB8AC3E}">
        <p14:creationId xmlns:p14="http://schemas.microsoft.com/office/powerpoint/2010/main" val="338538723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329558" y="471073"/>
            <a:ext cx="4576421" cy="375263"/>
          </a:xfrm>
        </p:spPr>
        <p:txBody>
          <a:bodyPr/>
          <a:lstStyle/>
          <a:p>
            <a:pPr algn="ctr"/>
            <a:r>
              <a:rPr lang="en-US" sz="2400" b="1" dirty="0">
                <a:solidFill>
                  <a:srgbClr val="00B050"/>
                </a:solidFill>
                <a:latin typeface="+mn-lt"/>
                <a:ea typeface="+mn-ea"/>
                <a:cs typeface="Arial" pitchFamily="34" charset="0"/>
              </a:rPr>
              <a:t>PRINCIPIOS </a:t>
            </a:r>
          </a:p>
        </p:txBody>
      </p:sp>
      <p:pic>
        <p:nvPicPr>
          <p:cNvPr id="53" name="91 Imagen" descr="BMC LOGO.bmp"/>
          <p:cNvPicPr>
            <a:picLocks noChangeAspect="1"/>
          </p:cNvPicPr>
          <p:nvPr/>
        </p:nvPicPr>
        <p:blipFill>
          <a:blip r:embed="rId2" cstate="print"/>
          <a:srcRect t="9660" r="-211"/>
          <a:stretch>
            <a:fillRect/>
          </a:stretch>
        </p:blipFill>
        <p:spPr bwMode="auto">
          <a:xfrm>
            <a:off x="7726471" y="45217"/>
            <a:ext cx="1134000" cy="465145"/>
          </a:xfrm>
          <a:prstGeom prst="rect">
            <a:avLst/>
          </a:prstGeom>
          <a:noFill/>
          <a:ln w="9525">
            <a:noFill/>
            <a:miter lim="800000"/>
            <a:headEnd/>
            <a:tailEnd/>
          </a:ln>
        </p:spPr>
      </p:pic>
      <p:sp>
        <p:nvSpPr>
          <p:cNvPr id="3" name="Rectángulo 2"/>
          <p:cNvSpPr/>
          <p:nvPr/>
        </p:nvSpPr>
        <p:spPr>
          <a:xfrm>
            <a:off x="288758" y="868639"/>
            <a:ext cx="8386010" cy="923330"/>
          </a:xfrm>
          <a:prstGeom prst="rect">
            <a:avLst/>
          </a:prstGeom>
        </p:spPr>
        <p:txBody>
          <a:bodyPr wrap="square">
            <a:spAutoFit/>
          </a:bodyPr>
          <a:lstStyle/>
          <a:p>
            <a:pPr algn="just"/>
            <a:r>
              <a:rPr lang="es-ES_tradnl" dirty="0">
                <a:solidFill>
                  <a:srgbClr val="002060"/>
                </a:solidFill>
              </a:rPr>
              <a:t>Integración con los planes estratégicos y de negocio e integración de la gestión.</a:t>
            </a:r>
          </a:p>
          <a:p>
            <a:pPr algn="just"/>
            <a:endParaRPr lang="es-ES_tradnl" dirty="0">
              <a:latin typeface="Calibri" panose="020F0502020204030204" pitchFamily="34" charset="0"/>
            </a:endParaRPr>
          </a:p>
          <a:p>
            <a:endParaRPr lang="es-CO" dirty="0"/>
          </a:p>
        </p:txBody>
      </p:sp>
      <p:sp>
        <p:nvSpPr>
          <p:cNvPr id="7" name="23 Rectángulo"/>
          <p:cNvSpPr/>
          <p:nvPr/>
        </p:nvSpPr>
        <p:spPr>
          <a:xfrm>
            <a:off x="201189" y="103925"/>
            <a:ext cx="3243324" cy="300082"/>
          </a:xfrm>
          <a:prstGeom prst="rect">
            <a:avLst/>
          </a:prstGeom>
        </p:spPr>
        <p:txBody>
          <a:bodyPr wrap="none">
            <a:spAutoFit/>
          </a:bodyPr>
          <a:lstStyle/>
          <a:p>
            <a:r>
              <a:rPr lang="es-ES" sz="1350" b="1" dirty="0">
                <a:solidFill>
                  <a:srgbClr val="002060"/>
                </a:solidFill>
              </a:rPr>
              <a:t>DECLARACIÓN APETITO AL RIESGO</a:t>
            </a:r>
            <a:endParaRPr lang="es-ES" sz="1350" dirty="0">
              <a:solidFill>
                <a:srgbClr val="002060"/>
              </a:solidFill>
            </a:endParaRPr>
          </a:p>
        </p:txBody>
      </p:sp>
      <p:grpSp>
        <p:nvGrpSpPr>
          <p:cNvPr id="2" name="Grupo 7"/>
          <p:cNvGrpSpPr/>
          <p:nvPr/>
        </p:nvGrpSpPr>
        <p:grpSpPr>
          <a:xfrm>
            <a:off x="467594" y="1886683"/>
            <a:ext cx="1871755" cy="745388"/>
            <a:chOff x="3934289" y="2021343"/>
            <a:chExt cx="960773" cy="960773"/>
          </a:xfrm>
          <a:solidFill>
            <a:srgbClr val="00B050"/>
          </a:solidFill>
        </p:grpSpPr>
        <p:sp>
          <p:nvSpPr>
            <p:cNvPr id="9" name="Elipse 8"/>
            <p:cNvSpPr/>
            <p:nvPr/>
          </p:nvSpPr>
          <p:spPr>
            <a:xfrm>
              <a:off x="3934289" y="2021343"/>
              <a:ext cx="960773" cy="960773"/>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0" name="Elipse 4"/>
            <p:cNvSpPr/>
            <p:nvPr/>
          </p:nvSpPr>
          <p:spPr>
            <a:xfrm>
              <a:off x="4075845" y="2158466"/>
              <a:ext cx="679369" cy="679369"/>
            </a:xfrm>
            <a:prstGeom prst="rect">
              <a:avLst/>
            </a:prstGeom>
            <a:grpFill/>
          </p:spPr>
          <p:style>
            <a:lnRef idx="0">
              <a:scrgbClr r="0" g="0" b="0"/>
            </a:lnRef>
            <a:fillRef idx="0">
              <a:scrgbClr r="0" g="0" b="0"/>
            </a:fillRef>
            <a:effectRef idx="0">
              <a:scrgbClr r="0" g="0" b="0"/>
            </a:effectRef>
            <a:fontRef idx="minor">
              <a:schemeClr val="tx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_tradnl" sz="1400" kern="1200" dirty="0">
                  <a:solidFill>
                    <a:schemeClr val="bg1"/>
                  </a:solidFill>
                </a:rPr>
                <a:t>Visión Top – Down:</a:t>
              </a:r>
              <a:endParaRPr lang="es-CO" sz="1400" kern="1200" dirty="0">
                <a:solidFill>
                  <a:schemeClr val="bg1"/>
                </a:solidFill>
              </a:endParaRPr>
            </a:p>
          </p:txBody>
        </p:sp>
      </p:grpSp>
      <p:grpSp>
        <p:nvGrpSpPr>
          <p:cNvPr id="4" name="Grupo 10"/>
          <p:cNvGrpSpPr/>
          <p:nvPr/>
        </p:nvGrpSpPr>
        <p:grpSpPr>
          <a:xfrm>
            <a:off x="467592" y="3450074"/>
            <a:ext cx="1861964" cy="734790"/>
            <a:chOff x="1768973" y="2021343"/>
            <a:chExt cx="960773" cy="960773"/>
          </a:xfrm>
          <a:solidFill>
            <a:srgbClr val="00B050"/>
          </a:solidFill>
        </p:grpSpPr>
        <p:sp>
          <p:nvSpPr>
            <p:cNvPr id="13" name="Elipse 12"/>
            <p:cNvSpPr/>
            <p:nvPr/>
          </p:nvSpPr>
          <p:spPr>
            <a:xfrm>
              <a:off x="1768973" y="2021343"/>
              <a:ext cx="960773" cy="960773"/>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4" name="Elipse 4"/>
            <p:cNvSpPr/>
            <p:nvPr/>
          </p:nvSpPr>
          <p:spPr>
            <a:xfrm>
              <a:off x="1909675" y="2162045"/>
              <a:ext cx="679369" cy="679369"/>
            </a:xfrm>
            <a:prstGeom prst="rect">
              <a:avLst/>
            </a:prstGeom>
            <a:grpFill/>
          </p:spPr>
          <p:style>
            <a:lnRef idx="0">
              <a:scrgbClr r="0" g="0" b="0"/>
            </a:lnRef>
            <a:fillRef idx="0">
              <a:scrgbClr r="0" g="0" b="0"/>
            </a:fillRef>
            <a:effectRef idx="0">
              <a:scrgbClr r="0" g="0" b="0"/>
            </a:effectRef>
            <a:fontRef idx="minor">
              <a:schemeClr val="tx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_tradnl" sz="1400" kern="1200" dirty="0">
                  <a:solidFill>
                    <a:schemeClr val="bg1"/>
                  </a:solidFill>
                </a:rPr>
                <a:t>Visión </a:t>
              </a:r>
              <a:r>
                <a:rPr lang="es-ES_tradnl" sz="1400" kern="1200" dirty="0" err="1">
                  <a:solidFill>
                    <a:schemeClr val="bg1"/>
                  </a:solidFill>
                </a:rPr>
                <a:t>Botton</a:t>
              </a:r>
              <a:r>
                <a:rPr lang="es-ES_tradnl" sz="1400" kern="1200" dirty="0">
                  <a:solidFill>
                    <a:schemeClr val="bg1"/>
                  </a:solidFill>
                </a:rPr>
                <a:t> – Up</a:t>
              </a:r>
              <a:endParaRPr lang="es-CO" sz="1400" kern="1200" dirty="0">
                <a:solidFill>
                  <a:schemeClr val="bg1"/>
                </a:solidFill>
              </a:endParaRPr>
            </a:p>
          </p:txBody>
        </p:sp>
      </p:grpSp>
      <p:grpSp>
        <p:nvGrpSpPr>
          <p:cNvPr id="5" name="Grupo 14"/>
          <p:cNvGrpSpPr/>
          <p:nvPr/>
        </p:nvGrpSpPr>
        <p:grpSpPr>
          <a:xfrm>
            <a:off x="2638338" y="2555902"/>
            <a:ext cx="3307257" cy="960829"/>
            <a:chOff x="2371244" y="915883"/>
            <a:chExt cx="1921546" cy="1921546"/>
          </a:xfrm>
          <a:solidFill>
            <a:srgbClr val="094784"/>
          </a:solidFill>
        </p:grpSpPr>
        <p:sp>
          <p:nvSpPr>
            <p:cNvPr id="16" name="Elipse 15"/>
            <p:cNvSpPr/>
            <p:nvPr/>
          </p:nvSpPr>
          <p:spPr>
            <a:xfrm>
              <a:off x="2371244" y="915883"/>
              <a:ext cx="1921546" cy="1921546"/>
            </a:xfrm>
            <a:prstGeom prst="round2SameRect">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7" name="Elipse 4"/>
            <p:cNvSpPr/>
            <p:nvPr/>
          </p:nvSpPr>
          <p:spPr>
            <a:xfrm>
              <a:off x="2652648" y="1197287"/>
              <a:ext cx="1358738" cy="1358738"/>
            </a:xfrm>
            <a:prstGeom prst="round2SameRect">
              <a:avLst/>
            </a:prstGeom>
            <a:grpFill/>
          </p:spPr>
          <p:style>
            <a:lnRef idx="0">
              <a:scrgbClr r="0" g="0" b="0"/>
            </a:lnRef>
            <a:fillRef idx="0">
              <a:scrgbClr r="0" g="0" b="0"/>
            </a:fillRef>
            <a:effectRef idx="0">
              <a:scrgbClr r="0" g="0" b="0"/>
            </a:effectRef>
            <a:fontRef idx="minor">
              <a:schemeClr val="tx1"/>
            </a:fontRef>
          </p:style>
          <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s-CO" sz="2300" kern="1200" dirty="0">
                  <a:solidFill>
                    <a:schemeClr val="bg1"/>
                  </a:solidFill>
                </a:rPr>
                <a:t>APETITO AL RIESGO</a:t>
              </a:r>
            </a:p>
          </p:txBody>
        </p:sp>
      </p:grpSp>
      <p:grpSp>
        <p:nvGrpSpPr>
          <p:cNvPr id="6" name="Grupo 17"/>
          <p:cNvGrpSpPr/>
          <p:nvPr/>
        </p:nvGrpSpPr>
        <p:grpSpPr>
          <a:xfrm>
            <a:off x="6649760" y="2172119"/>
            <a:ext cx="1860396" cy="1728395"/>
            <a:chOff x="2851631" y="146124"/>
            <a:chExt cx="960773" cy="960773"/>
          </a:xfrm>
        </p:grpSpPr>
        <p:sp>
          <p:nvSpPr>
            <p:cNvPr id="19" name="Elipse 18"/>
            <p:cNvSpPr/>
            <p:nvPr/>
          </p:nvSpPr>
          <p:spPr>
            <a:xfrm>
              <a:off x="2851631" y="146124"/>
              <a:ext cx="960773" cy="960773"/>
            </a:xfrm>
            <a:prstGeom prst="flowChartMultidocument">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0" name="Elipse 4"/>
            <p:cNvSpPr/>
            <p:nvPr/>
          </p:nvSpPr>
          <p:spPr>
            <a:xfrm>
              <a:off x="2992333" y="286826"/>
              <a:ext cx="679369" cy="679369"/>
            </a:xfrm>
            <a:prstGeom prst="flowChartMultidocument">
              <a:avLst/>
            </a:prstGeom>
          </p:spPr>
          <p:style>
            <a:lnRef idx="0">
              <a:scrgbClr r="0" g="0" b="0"/>
            </a:lnRef>
            <a:fillRef idx="0">
              <a:scrgbClr r="0" g="0" b="0"/>
            </a:fillRef>
            <a:effectRef idx="0">
              <a:scrgbClr r="0" g="0" b="0"/>
            </a:effectRef>
            <a:fontRef idx="minor">
              <a:schemeClr val="tx1"/>
            </a:fontRef>
          </p:style>
          <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_tradnl" sz="1400" b="1" kern="1200" dirty="0"/>
                <a:t>PLAN ESTRATÉGICO</a:t>
              </a:r>
              <a:endParaRPr lang="es-CO" sz="1400" b="1" kern="1200" dirty="0"/>
            </a:p>
          </p:txBody>
        </p:sp>
      </p:grpSp>
      <p:cxnSp>
        <p:nvCxnSpPr>
          <p:cNvPr id="22" name="Conector angular 21"/>
          <p:cNvCxnSpPr>
            <a:stCxn id="13" idx="6"/>
            <a:endCxn id="16" idx="1"/>
          </p:cNvCxnSpPr>
          <p:nvPr/>
        </p:nvCxnSpPr>
        <p:spPr>
          <a:xfrm flipV="1">
            <a:off x="2329556" y="3516730"/>
            <a:ext cx="1962408" cy="300740"/>
          </a:xfrm>
          <a:prstGeom prst="bentConnector2">
            <a:avLst/>
          </a:prstGeom>
          <a:ln>
            <a:solidFill>
              <a:srgbClr val="FF9900"/>
            </a:solidFill>
            <a:tailEnd type="triangle"/>
          </a:ln>
        </p:spPr>
        <p:style>
          <a:lnRef idx="2">
            <a:schemeClr val="accent2"/>
          </a:lnRef>
          <a:fillRef idx="0">
            <a:schemeClr val="accent2"/>
          </a:fillRef>
          <a:effectRef idx="1">
            <a:schemeClr val="accent2"/>
          </a:effectRef>
          <a:fontRef idx="minor">
            <a:schemeClr val="tx1"/>
          </a:fontRef>
        </p:style>
      </p:cxnSp>
      <p:cxnSp>
        <p:nvCxnSpPr>
          <p:cNvPr id="25" name="Conector angular 24"/>
          <p:cNvCxnSpPr>
            <a:stCxn id="9" idx="6"/>
            <a:endCxn id="16" idx="3"/>
          </p:cNvCxnSpPr>
          <p:nvPr/>
        </p:nvCxnSpPr>
        <p:spPr>
          <a:xfrm>
            <a:off x="2339349" y="2259378"/>
            <a:ext cx="1952617" cy="296524"/>
          </a:xfrm>
          <a:prstGeom prst="bentConnector2">
            <a:avLst/>
          </a:prstGeom>
          <a:ln>
            <a:solidFill>
              <a:srgbClr val="FF9900"/>
            </a:solidFill>
            <a:tailEnd type="triangle"/>
          </a:ln>
        </p:spPr>
        <p:style>
          <a:lnRef idx="2">
            <a:schemeClr val="accent2"/>
          </a:lnRef>
          <a:fillRef idx="0">
            <a:schemeClr val="accent2"/>
          </a:fillRef>
          <a:effectRef idx="1">
            <a:schemeClr val="accent2"/>
          </a:effectRef>
          <a:fontRef idx="minor">
            <a:schemeClr val="tx1"/>
          </a:fontRef>
        </p:style>
      </p:cxnSp>
      <p:sp>
        <p:nvSpPr>
          <p:cNvPr id="26" name="Cerrar llave 25"/>
          <p:cNvSpPr/>
          <p:nvPr/>
        </p:nvSpPr>
        <p:spPr>
          <a:xfrm>
            <a:off x="5755034" y="1886684"/>
            <a:ext cx="763742" cy="2716489"/>
          </a:xfrm>
          <a:prstGeom prst="rightBrace">
            <a:avLst/>
          </a:prstGeom>
          <a:ln>
            <a:solidFill>
              <a:srgbClr val="FF9900"/>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394368311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28"/>
          </p:nvPr>
        </p:nvSpPr>
        <p:spPr>
          <a:xfrm>
            <a:off x="361949" y="68798"/>
            <a:ext cx="6951052" cy="627977"/>
          </a:xfrm>
        </p:spPr>
        <p:txBody>
          <a:bodyPr/>
          <a:lstStyle/>
          <a:p>
            <a:r>
              <a:rPr lang="es-CO" sz="2400" b="1" dirty="0"/>
              <a:t>4. Seguimiento a tareas – monitoreo de decisiones de la Junta Directiva.</a:t>
            </a:r>
          </a:p>
        </p:txBody>
      </p:sp>
      <p:graphicFrame>
        <p:nvGraphicFramePr>
          <p:cNvPr id="4" name="3 Diagrama"/>
          <p:cNvGraphicFramePr/>
          <p:nvPr/>
        </p:nvGraphicFramePr>
        <p:xfrm>
          <a:off x="361951" y="630100"/>
          <a:ext cx="8353425" cy="4296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8"/>
            <a:ext cx="7929292" cy="1668947"/>
          </a:xfrm>
        </p:spPr>
        <p:txBody>
          <a:bodyPr/>
          <a:lstStyle/>
          <a:p>
            <a:pPr algn="just"/>
            <a:r>
              <a:rPr lang="es-ES" sz="3200" dirty="0"/>
              <a:t>7.5 Cronograma de Monitoreo para los riesgos con calificación inherente alto</a:t>
            </a:r>
            <a:endParaRPr lang="es-CO" sz="4000" dirty="0"/>
          </a:p>
        </p:txBody>
      </p:sp>
    </p:spTree>
    <p:extLst>
      <p:ext uri="{BB962C8B-B14F-4D97-AF65-F5344CB8AC3E}">
        <p14:creationId xmlns:p14="http://schemas.microsoft.com/office/powerpoint/2010/main" val="427413363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290946" y="194793"/>
            <a:ext cx="7003473" cy="451948"/>
          </a:xfrm>
        </p:spPr>
        <p:txBody>
          <a:bodyPr/>
          <a:lstStyle/>
          <a:p>
            <a:pPr algn="just"/>
            <a:r>
              <a:rPr lang="es-ES" sz="2000" b="1" dirty="0">
                <a:solidFill>
                  <a:srgbClr val="094784"/>
                </a:solidFill>
                <a:latin typeface="+mn-lt"/>
              </a:rPr>
              <a:t>Cronograma de monitoreo para los riesgos con calificación inherente alto. Bajo nuevo esquema  de clasificación de riesgos</a:t>
            </a:r>
            <a:endParaRPr lang="en-US" sz="2000" b="1" dirty="0">
              <a:solidFill>
                <a:srgbClr val="094784"/>
              </a:solidFill>
              <a:latin typeface="+mn-lt"/>
            </a:endParaRPr>
          </a:p>
        </p:txBody>
      </p:sp>
      <p:graphicFrame>
        <p:nvGraphicFramePr>
          <p:cNvPr id="2" name="Diagrama 1"/>
          <p:cNvGraphicFramePr/>
          <p:nvPr>
            <p:extLst/>
          </p:nvPr>
        </p:nvGraphicFramePr>
        <p:xfrm>
          <a:off x="290947" y="1040920"/>
          <a:ext cx="8306955" cy="26543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a 8"/>
          <p:cNvGraphicFramePr/>
          <p:nvPr>
            <p:extLst>
              <p:ext uri="{D42A27DB-BD31-4B8C-83A1-F6EECF244321}">
                <p14:modId xmlns:p14="http://schemas.microsoft.com/office/powerpoint/2010/main" val="31792373"/>
              </p:ext>
            </p:extLst>
          </p:nvPr>
        </p:nvGraphicFramePr>
        <p:xfrm>
          <a:off x="612850" y="4089400"/>
          <a:ext cx="7819951" cy="787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38338476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14691" y="1388819"/>
            <a:ext cx="7712723" cy="1668947"/>
          </a:xfrm>
        </p:spPr>
        <p:txBody>
          <a:bodyPr/>
          <a:lstStyle/>
          <a:p>
            <a:pPr algn="just"/>
            <a:r>
              <a:rPr lang="es-CO" sz="4000" dirty="0"/>
              <a:t>7.6 Seguimiento Plan de Trabajo Superintendencia Financiera De Colombia. </a:t>
            </a:r>
            <a:endParaRPr lang="es-CO" sz="3600" dirty="0">
              <a:solidFill>
                <a:schemeClr val="tx1"/>
              </a:solidFill>
            </a:endParaRPr>
          </a:p>
        </p:txBody>
      </p:sp>
      <p:sp>
        <p:nvSpPr>
          <p:cNvPr id="4" name="Content Placeholder 13"/>
          <p:cNvSpPr txBox="1">
            <a:spLocks/>
          </p:cNvSpPr>
          <p:nvPr/>
        </p:nvSpPr>
        <p:spPr>
          <a:xfrm>
            <a:off x="4450737" y="3376967"/>
            <a:ext cx="4931709" cy="915781"/>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nSpc>
                <a:spcPct val="100000"/>
              </a:lnSpc>
              <a:spcBef>
                <a:spcPts val="0"/>
              </a:spcBef>
              <a:spcAft>
                <a:spcPts val="0"/>
              </a:spcAft>
              <a:buNone/>
            </a:pPr>
            <a:endParaRPr lang="es-ES" sz="1500" b="1" dirty="0">
              <a:solidFill>
                <a:srgbClr val="99CCFF"/>
              </a:solidFill>
            </a:endParaRPr>
          </a:p>
        </p:txBody>
      </p:sp>
      <p:sp>
        <p:nvSpPr>
          <p:cNvPr id="2" name="Rectángulo 1"/>
          <p:cNvSpPr/>
          <p:nvPr/>
        </p:nvSpPr>
        <p:spPr>
          <a:xfrm>
            <a:off x="594375" y="3505838"/>
            <a:ext cx="7712723" cy="646331"/>
          </a:xfrm>
          <a:prstGeom prst="rect">
            <a:avLst/>
          </a:prstGeom>
        </p:spPr>
        <p:txBody>
          <a:bodyPr wrap="square">
            <a:spAutoFit/>
          </a:bodyPr>
          <a:lstStyle/>
          <a:p>
            <a:pPr marL="285750" indent="-285750">
              <a:lnSpc>
                <a:spcPct val="100000"/>
              </a:lnSpc>
              <a:spcBef>
                <a:spcPts val="0"/>
              </a:spcBef>
              <a:spcAft>
                <a:spcPts val="0"/>
              </a:spcAft>
              <a:buFont typeface="Wingdings" panose="05000000000000000000" pitchFamily="2" charset="2"/>
              <a:buChar char="ü"/>
            </a:pPr>
            <a:r>
              <a:rPr lang="es-ES" b="1" dirty="0">
                <a:solidFill>
                  <a:srgbClr val="99CCFF"/>
                </a:solidFill>
              </a:rPr>
              <a:t>Seguimiento Cronograma Plan de Trabajo corte 31 Dic 2017</a:t>
            </a:r>
          </a:p>
          <a:p>
            <a:pPr marL="285750" indent="-285750">
              <a:lnSpc>
                <a:spcPct val="100000"/>
              </a:lnSpc>
              <a:spcBef>
                <a:spcPts val="0"/>
              </a:spcBef>
              <a:spcAft>
                <a:spcPts val="0"/>
              </a:spcAft>
              <a:buFont typeface="Wingdings" panose="05000000000000000000" pitchFamily="2" charset="2"/>
              <a:buChar char="ü"/>
            </a:pPr>
            <a:r>
              <a:rPr lang="es-CO" altLang="es-CO" b="1" dirty="0">
                <a:solidFill>
                  <a:srgbClr val="99CCFF"/>
                </a:solidFill>
              </a:rPr>
              <a:t>Sistema de Gestión de Continuidad de Negocio SGCN</a:t>
            </a:r>
          </a:p>
        </p:txBody>
      </p:sp>
    </p:spTree>
    <p:extLst>
      <p:ext uri="{BB962C8B-B14F-4D97-AF65-F5344CB8AC3E}">
        <p14:creationId xmlns:p14="http://schemas.microsoft.com/office/powerpoint/2010/main" val="175470970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Rectángulo"/>
          <p:cNvSpPr/>
          <p:nvPr/>
        </p:nvSpPr>
        <p:spPr>
          <a:xfrm>
            <a:off x="748148" y="161028"/>
            <a:ext cx="7346372" cy="480131"/>
          </a:xfrm>
          <a:prstGeom prst="rect">
            <a:avLst/>
          </a:prstGeom>
        </p:spPr>
        <p:txBody>
          <a:bodyPr wrap="square">
            <a:spAutoFit/>
          </a:bodyPr>
          <a:lstStyle/>
          <a:p>
            <a:pPr algn="ctr">
              <a:lnSpc>
                <a:spcPct val="120000"/>
              </a:lnSpc>
            </a:pPr>
            <a:r>
              <a:rPr lang="es-CO" sz="2100" b="1" dirty="0">
                <a:solidFill>
                  <a:srgbClr val="002060"/>
                </a:solidFill>
                <a:latin typeface="+mj-lt"/>
                <a:cs typeface="Calibri" panose="020F0502020204030204" pitchFamily="34" charset="0"/>
              </a:rPr>
              <a:t>PROCESO SELECCIÓN -  CONSULTOR EXTERNO</a:t>
            </a:r>
            <a:endParaRPr lang="es-CO" sz="1050" dirty="0">
              <a:solidFill>
                <a:schemeClr val="tx2"/>
              </a:solidFill>
            </a:endParaRPr>
          </a:p>
        </p:txBody>
      </p:sp>
      <p:sp>
        <p:nvSpPr>
          <p:cNvPr id="6" name="23 Rectángulo"/>
          <p:cNvSpPr/>
          <p:nvPr/>
        </p:nvSpPr>
        <p:spPr>
          <a:xfrm>
            <a:off x="215708" y="33946"/>
            <a:ext cx="5606022" cy="248209"/>
          </a:xfrm>
          <a:prstGeom prst="rect">
            <a:avLst/>
          </a:prstGeom>
        </p:spPr>
        <p:txBody>
          <a:bodyPr wrap="none">
            <a:spAutoFit/>
          </a:bodyPr>
          <a:lstStyle/>
          <a:p>
            <a:r>
              <a:rPr lang="es-ES" sz="1013" b="1" dirty="0">
                <a:solidFill>
                  <a:srgbClr val="002060"/>
                </a:solidFill>
              </a:rPr>
              <a:t>SEGUIMIENTO PLAN DE TRABAJO SUPERINTENDENCIA FINANCIERA DE COLOMBIA </a:t>
            </a:r>
            <a:endParaRPr lang="es-ES" sz="1013" dirty="0">
              <a:solidFill>
                <a:srgbClr val="002060"/>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389213921"/>
              </p:ext>
            </p:extLst>
          </p:nvPr>
        </p:nvGraphicFramePr>
        <p:xfrm>
          <a:off x="215710" y="574485"/>
          <a:ext cx="8481485" cy="3878580"/>
        </p:xfrm>
        <a:graphic>
          <a:graphicData uri="http://schemas.openxmlformats.org/drawingml/2006/table">
            <a:tbl>
              <a:tblPr/>
              <a:tblGrid>
                <a:gridCol w="1262868">
                  <a:extLst>
                    <a:ext uri="{9D8B030D-6E8A-4147-A177-3AD203B41FA5}">
                      <a16:colId xmlns:a16="http://schemas.microsoft.com/office/drawing/2014/main" val="20000"/>
                    </a:ext>
                  </a:extLst>
                </a:gridCol>
                <a:gridCol w="1980052">
                  <a:extLst>
                    <a:ext uri="{9D8B030D-6E8A-4147-A177-3AD203B41FA5}">
                      <a16:colId xmlns:a16="http://schemas.microsoft.com/office/drawing/2014/main" val="20001"/>
                    </a:ext>
                  </a:extLst>
                </a:gridCol>
                <a:gridCol w="549579">
                  <a:extLst>
                    <a:ext uri="{9D8B030D-6E8A-4147-A177-3AD203B41FA5}">
                      <a16:colId xmlns:a16="http://schemas.microsoft.com/office/drawing/2014/main" val="20002"/>
                    </a:ext>
                  </a:extLst>
                </a:gridCol>
                <a:gridCol w="1204402">
                  <a:extLst>
                    <a:ext uri="{9D8B030D-6E8A-4147-A177-3AD203B41FA5}">
                      <a16:colId xmlns:a16="http://schemas.microsoft.com/office/drawing/2014/main" val="20003"/>
                    </a:ext>
                  </a:extLst>
                </a:gridCol>
                <a:gridCol w="658255">
                  <a:extLst>
                    <a:ext uri="{9D8B030D-6E8A-4147-A177-3AD203B41FA5}">
                      <a16:colId xmlns:a16="http://schemas.microsoft.com/office/drawing/2014/main" val="20004"/>
                    </a:ext>
                  </a:extLst>
                </a:gridCol>
                <a:gridCol w="1045059">
                  <a:extLst>
                    <a:ext uri="{9D8B030D-6E8A-4147-A177-3AD203B41FA5}">
                      <a16:colId xmlns:a16="http://schemas.microsoft.com/office/drawing/2014/main" val="20005"/>
                    </a:ext>
                  </a:extLst>
                </a:gridCol>
                <a:gridCol w="316150">
                  <a:extLst>
                    <a:ext uri="{9D8B030D-6E8A-4147-A177-3AD203B41FA5}">
                      <a16:colId xmlns:a16="http://schemas.microsoft.com/office/drawing/2014/main" val="20006"/>
                    </a:ext>
                  </a:extLst>
                </a:gridCol>
                <a:gridCol w="706582">
                  <a:extLst>
                    <a:ext uri="{9D8B030D-6E8A-4147-A177-3AD203B41FA5}">
                      <a16:colId xmlns:a16="http://schemas.microsoft.com/office/drawing/2014/main" val="20007"/>
                    </a:ext>
                  </a:extLst>
                </a:gridCol>
                <a:gridCol w="758538">
                  <a:extLst>
                    <a:ext uri="{9D8B030D-6E8A-4147-A177-3AD203B41FA5}">
                      <a16:colId xmlns:a16="http://schemas.microsoft.com/office/drawing/2014/main" val="20008"/>
                    </a:ext>
                  </a:extLst>
                </a:gridCol>
              </a:tblGrid>
              <a:tr h="457200">
                <a:tc rowSpan="2">
                  <a:txBody>
                    <a:bodyPr/>
                    <a:lstStyle/>
                    <a:p>
                      <a:pPr algn="ctr" fontAlgn="ctr"/>
                      <a:r>
                        <a:rPr lang="es-CO" sz="1000" b="0" i="0" u="none" strike="noStrike" dirty="0">
                          <a:solidFill>
                            <a:srgbClr val="FFFFFF"/>
                          </a:solidFill>
                          <a:effectLst/>
                          <a:latin typeface="Calibri" panose="020F0502020204030204" pitchFamily="34" charset="0"/>
                        </a:rPr>
                        <a:t>PROPONENTES</a:t>
                      </a:r>
                    </a:p>
                  </a:txBody>
                  <a:tcPr marL="0" marR="0" marT="0" marB="0" anchor="ctr">
                    <a:lnL>
                      <a:noFill/>
                    </a:lnL>
                    <a:lnR w="6350" cap="flat" cmpd="sng" algn="ctr">
                      <a:solidFill>
                        <a:srgbClr val="000000"/>
                      </a:solidFill>
                      <a:prstDash val="solid"/>
                      <a:round/>
                      <a:headEnd type="none" w="med" len="med"/>
                      <a:tailEnd type="none" w="med" len="med"/>
                    </a:lnR>
                    <a:lnT>
                      <a:noFill/>
                    </a:lnT>
                    <a:lnB w="9525" cap="flat" cmpd="sng" algn="ctr">
                      <a:solidFill>
                        <a:schemeClr val="tx1"/>
                      </a:solidFill>
                      <a:prstDash val="sysDot"/>
                      <a:round/>
                      <a:headEnd type="none" w="med" len="med"/>
                      <a:tailEnd type="none" w="med" len="med"/>
                    </a:lnB>
                    <a:solidFill>
                      <a:srgbClr val="002060"/>
                    </a:solidFill>
                  </a:tcPr>
                </a:tc>
                <a:tc>
                  <a:txBody>
                    <a:bodyPr/>
                    <a:lstStyle/>
                    <a:p>
                      <a:pPr algn="ctr" fontAlgn="ctr"/>
                      <a:r>
                        <a:rPr lang="es-CO" sz="1000" b="0" i="0" u="none" strike="noStrike">
                          <a:solidFill>
                            <a:srgbClr val="FFFFFF"/>
                          </a:solidFill>
                          <a:effectLst/>
                          <a:latin typeface="Calibri" panose="020F0502020204030204" pitchFamily="34" charset="0"/>
                        </a:rPr>
                        <a:t>Conformación Equipo de Trabajo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s-CO" sz="1000" b="0" i="0" u="none" strike="noStrike">
                          <a:effectLst/>
                          <a:latin typeface="Calibri" panose="020F0502020204030204" pitchFamily="34" charset="0"/>
                        </a:rPr>
                        <a:t>Calif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s-CO" sz="1000" b="0" i="0" u="none" strike="noStrike">
                          <a:solidFill>
                            <a:srgbClr val="FFFFFF"/>
                          </a:solidFill>
                          <a:effectLst/>
                          <a:latin typeface="Calibri" panose="020F0502020204030204" pitchFamily="34" charset="0"/>
                        </a:rPr>
                        <a:t>Propuesta Economica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s-CO" sz="1000" b="0" i="0" u="none" strike="noStrike">
                          <a:effectLst/>
                          <a:latin typeface="Calibri" panose="020F0502020204030204" pitchFamily="34" charset="0"/>
                        </a:rPr>
                        <a:t>Calif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gridSpan="2">
                  <a:txBody>
                    <a:bodyPr/>
                    <a:lstStyle/>
                    <a:p>
                      <a:pPr algn="ctr" fontAlgn="ctr"/>
                      <a:r>
                        <a:rPr lang="es-CO" sz="1000" b="0" i="0" u="none" strike="noStrike">
                          <a:solidFill>
                            <a:srgbClr val="FFFFFF"/>
                          </a:solidFill>
                          <a:effectLst/>
                          <a:latin typeface="Calibri" panose="020F0502020204030204" pitchFamily="34" charset="0"/>
                        </a:rPr>
                        <a:t>Tiempo de implementacion </a:t>
                      </a:r>
                      <a:br>
                        <a:rPr lang="es-CO" sz="1000" b="0" i="0" u="none" strike="noStrike">
                          <a:solidFill>
                            <a:srgbClr val="FFFFFF"/>
                          </a:solidFill>
                          <a:effectLst/>
                          <a:latin typeface="Calibri" panose="020F0502020204030204" pitchFamily="34" charset="0"/>
                        </a:rPr>
                      </a:br>
                      <a:r>
                        <a:rPr lang="es-CO" sz="1000" b="0" i="0" u="none" strike="noStrike">
                          <a:solidFill>
                            <a:srgbClr val="FFFFFF"/>
                          </a:solidFill>
                          <a:effectLst/>
                          <a:latin typeface="Calibri" panose="020F0502020204030204" pitchFamily="34" charset="0"/>
                        </a:rPr>
                        <a:t>(Meses)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hMerge="1">
                  <a:txBody>
                    <a:bodyPr/>
                    <a:lstStyle/>
                    <a:p>
                      <a:pPr algn="ctr" fontAlgn="ctr"/>
                      <a:endParaRPr lang="es-CO" sz="1000" b="0" i="0" u="none" strike="noStrike">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a:txBody>
                    <a:bodyPr/>
                    <a:lstStyle/>
                    <a:p>
                      <a:pPr algn="ctr" fontAlgn="ctr"/>
                      <a:r>
                        <a:rPr lang="es-CO" sz="1000" b="0" i="0" u="none" strike="noStrike">
                          <a:effectLst/>
                          <a:latin typeface="Calibri" panose="020F0502020204030204" pitchFamily="34" charset="0"/>
                        </a:rPr>
                        <a:t>Calif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EF3"/>
                    </a:solidFill>
                  </a:tcPr>
                </a:tc>
                <a:tc rowSpan="2">
                  <a:txBody>
                    <a:bodyPr/>
                    <a:lstStyle/>
                    <a:p>
                      <a:pPr algn="ctr" fontAlgn="ctr"/>
                      <a:r>
                        <a:rPr lang="es-CO" sz="1000" b="0" i="0" u="none" strike="noStrike">
                          <a:solidFill>
                            <a:srgbClr val="FFFFFF"/>
                          </a:solidFill>
                          <a:effectLst/>
                          <a:latin typeface="Calibri" panose="020F0502020204030204" pitchFamily="34" charset="0"/>
                        </a:rPr>
                        <a:t>CALIFICACIÓN TOTAL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chemeClr val="tx1"/>
                      </a:solidFill>
                      <a:prstDash val="sysDot"/>
                      <a:round/>
                      <a:headEnd type="none" w="med" len="med"/>
                      <a:tailEnd type="none" w="med" len="med"/>
                    </a:lnB>
                    <a:solidFill>
                      <a:srgbClr val="002060"/>
                    </a:solidFill>
                  </a:tcPr>
                </a:tc>
                <a:extLst>
                  <a:ext uri="{0D108BD9-81ED-4DB2-BD59-A6C34878D82A}">
                    <a16:rowId xmlns:a16="http://schemas.microsoft.com/office/drawing/2014/main" val="10000"/>
                  </a:ext>
                </a:extLst>
              </a:tr>
              <a:tr h="609600">
                <a:tc vMerge="1">
                  <a:txBody>
                    <a:bodyPr/>
                    <a:lstStyle/>
                    <a:p>
                      <a:endParaRPr lang="es-CO"/>
                    </a:p>
                  </a:txBody>
                  <a:tcPr/>
                </a:tc>
                <a:tc gridSpan="2">
                  <a:txBody>
                    <a:bodyPr/>
                    <a:lstStyle/>
                    <a:p>
                      <a:pPr algn="ctr" fontAlgn="ctr"/>
                      <a:r>
                        <a:rPr lang="es-CO" sz="1000" b="1" i="0" u="none" strike="noStrike">
                          <a:solidFill>
                            <a:srgbClr val="000000"/>
                          </a:solidFill>
                          <a:effectLst/>
                          <a:latin typeface="Calibri" panose="020F0502020204030204" pitchFamily="34" charset="0"/>
                        </a:rPr>
                        <a:t>60%</a:t>
                      </a:r>
                      <a:br>
                        <a:rPr lang="es-CO" sz="1000" b="1" i="0" u="none" strike="noStrike">
                          <a:solidFill>
                            <a:srgbClr val="000000"/>
                          </a:solidFill>
                          <a:effectLst/>
                          <a:latin typeface="Calibri" panose="020F0502020204030204" pitchFamily="34" charset="0"/>
                        </a:rPr>
                      </a:br>
                      <a:r>
                        <a:rPr lang="es-CO" sz="1000" b="0" i="0" u="none" strike="noStrike">
                          <a:solidFill>
                            <a:srgbClr val="000000"/>
                          </a:solidFill>
                          <a:effectLst/>
                          <a:latin typeface="Calibri" panose="020F0502020204030204" pitchFamily="34" charset="0"/>
                        </a:rPr>
                        <a:t>40% Experiencia Laboral </a:t>
                      </a:r>
                      <a:br>
                        <a:rPr lang="es-CO" sz="1000" b="0" i="0" u="none" strike="noStrike">
                          <a:solidFill>
                            <a:srgbClr val="000000"/>
                          </a:solidFill>
                          <a:effectLst/>
                          <a:latin typeface="Calibri" panose="020F0502020204030204" pitchFamily="34" charset="0"/>
                        </a:rPr>
                      </a:br>
                      <a:r>
                        <a:rPr lang="es-CO" sz="1000" b="0" i="0" u="none" strike="noStrike">
                          <a:solidFill>
                            <a:srgbClr val="000000"/>
                          </a:solidFill>
                          <a:effectLst/>
                          <a:latin typeface="Calibri" panose="020F0502020204030204" pitchFamily="34" charset="0"/>
                        </a:rPr>
                        <a:t>40% Formación Académica</a:t>
                      </a:r>
                      <a:br>
                        <a:rPr lang="es-CO" sz="1000" b="0" i="0" u="none" strike="noStrike">
                          <a:solidFill>
                            <a:srgbClr val="000000"/>
                          </a:solidFill>
                          <a:effectLst/>
                          <a:latin typeface="Calibri" panose="020F0502020204030204" pitchFamily="34" charset="0"/>
                        </a:rPr>
                      </a:br>
                      <a:r>
                        <a:rPr lang="es-CO" sz="1000" b="0" i="0" u="none" strike="noStrike">
                          <a:solidFill>
                            <a:srgbClr val="000000"/>
                          </a:solidFill>
                          <a:effectLst/>
                          <a:latin typeface="Calibri" panose="020F0502020204030204" pitchFamily="34" charset="0"/>
                        </a:rPr>
                        <a:t>20% Número de Personas del equipo</a:t>
                      </a:r>
                      <a:endParaRPr lang="es-CO" sz="1000" b="1" i="0" u="none" strike="noStrike">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chemeClr val="tx1"/>
                      </a:solidFill>
                      <a:prstDash val="sysDot"/>
                      <a:round/>
                      <a:headEnd type="none" w="med" len="med"/>
                      <a:tailEnd type="none" w="med" len="med"/>
                    </a:lnB>
                  </a:tcPr>
                </a:tc>
                <a:tc hMerge="1">
                  <a:txBody>
                    <a:bodyPr/>
                    <a:lstStyle/>
                    <a:p>
                      <a:endParaRPr lang="es-CO"/>
                    </a:p>
                  </a:txBody>
                  <a:tcPr/>
                </a:tc>
                <a:tc gridSpan="2">
                  <a:txBody>
                    <a:bodyPr/>
                    <a:lstStyle/>
                    <a:p>
                      <a:pPr algn="ctr" fontAlgn="ctr"/>
                      <a:r>
                        <a:rPr lang="es-CO" sz="1100" b="1" i="0" u="none" strike="noStrike" dirty="0">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chemeClr val="tx1"/>
                      </a:solidFill>
                      <a:prstDash val="sysDot"/>
                      <a:round/>
                      <a:headEnd type="none" w="med" len="med"/>
                      <a:tailEnd type="none" w="med" len="med"/>
                    </a:lnB>
                  </a:tcPr>
                </a:tc>
                <a:tc hMerge="1">
                  <a:txBody>
                    <a:bodyPr/>
                    <a:lstStyle/>
                    <a:p>
                      <a:endParaRPr lang="es-CO"/>
                    </a:p>
                  </a:txBody>
                  <a:tcPr/>
                </a:tc>
                <a:tc gridSpan="3">
                  <a:txBody>
                    <a:bodyPr/>
                    <a:lstStyle/>
                    <a:p>
                      <a:pPr algn="ctr" fontAlgn="ctr"/>
                      <a:r>
                        <a:rPr lang="es-CO" sz="1100" b="1" i="0" u="none" strike="noStrike" dirty="0">
                          <a:solidFill>
                            <a:srgbClr val="000000"/>
                          </a:solidFill>
                          <a:effectLst/>
                          <a:latin typeface="Calibri" panose="020F0502020204030204" pitchFamily="34"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chemeClr val="tx1"/>
                      </a:solidFill>
                      <a:prstDash val="sysDot"/>
                      <a:round/>
                      <a:headEnd type="none" w="med" len="med"/>
                      <a:tailEnd type="none" w="med" len="med"/>
                    </a:lnB>
                  </a:tcPr>
                </a:tc>
                <a:tc hMerge="1">
                  <a:txBody>
                    <a:bodyPr/>
                    <a:lstStyle/>
                    <a:p>
                      <a:endParaRPr lang="es-CO"/>
                    </a:p>
                  </a:txBody>
                  <a:tcPr/>
                </a:tc>
                <a:tc hMerge="1">
                  <a:txBody>
                    <a:bodyPr/>
                    <a:lstStyle/>
                    <a:p>
                      <a:endParaRPr lang="es-CO"/>
                    </a:p>
                  </a:txBody>
                  <a:tcPr/>
                </a:tc>
                <a:tc vMerge="1">
                  <a:txBody>
                    <a:bodyPr/>
                    <a:lstStyle/>
                    <a:p>
                      <a:endParaRPr lang="es-CO"/>
                    </a:p>
                  </a:txBody>
                  <a:tcPr/>
                </a:tc>
                <a:extLst>
                  <a:ext uri="{0D108BD9-81ED-4DB2-BD59-A6C34878D82A}">
                    <a16:rowId xmlns:a16="http://schemas.microsoft.com/office/drawing/2014/main" val="10001"/>
                  </a:ext>
                </a:extLst>
              </a:tr>
              <a:tr h="320040">
                <a:tc>
                  <a:txBody>
                    <a:bodyPr/>
                    <a:lstStyle/>
                    <a:p>
                      <a:pPr algn="just" fontAlgn="ctr"/>
                      <a:r>
                        <a:rPr lang="es-CO" sz="1100" b="1" i="0" u="none" strike="noStrike" dirty="0">
                          <a:effectLst/>
                          <a:latin typeface="Arial" panose="020B0604020202020204" pitchFamily="34" charset="0"/>
                        </a:rPr>
                        <a:t>BAKERTILLY</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marL="93663" indent="0" algn="l" fontAlgn="ctr"/>
                      <a:r>
                        <a:rPr lang="es-CO" sz="1100" b="0" i="0" u="none" strike="noStrike" dirty="0">
                          <a:effectLst/>
                          <a:latin typeface="Arial" panose="020B0604020202020204" pitchFamily="34" charset="0"/>
                        </a:rPr>
                        <a:t>Director Técnico </a:t>
                      </a:r>
                      <a:br>
                        <a:rPr lang="es-CO" sz="1100" b="0" i="0" u="none" strike="noStrike" dirty="0">
                          <a:effectLst/>
                          <a:latin typeface="Arial" panose="020B0604020202020204" pitchFamily="34" charset="0"/>
                        </a:rPr>
                      </a:br>
                      <a:r>
                        <a:rPr lang="es-CO" sz="1100" b="0" i="0" u="none" strike="noStrike" dirty="0">
                          <a:effectLst/>
                          <a:latin typeface="Arial" panose="020B0604020202020204" pitchFamily="34" charset="0"/>
                        </a:rPr>
                        <a:t>Tres Equipo de Trabajo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solidFill>
                            <a:srgbClr val="000000"/>
                          </a:solidFill>
                          <a:effectLst/>
                          <a:latin typeface="Calibri" panose="020F0502020204030204" pitchFamily="34" charset="0"/>
                        </a:rPr>
                        <a:t>1.68</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r" fontAlgn="ctr"/>
                      <a:r>
                        <a:rPr lang="es-CO" sz="1100" b="0" i="0" u="none" strike="noStrike" dirty="0">
                          <a:effectLst/>
                          <a:latin typeface="Arial" panose="020B0604020202020204" pitchFamily="34" charset="0"/>
                        </a:rPr>
                        <a:t> $   120,000,000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solidFill>
                            <a:srgbClr val="000000"/>
                          </a:solidFill>
                          <a:effectLst/>
                          <a:latin typeface="Calibri" panose="020F0502020204030204" pitchFamily="34" charset="0"/>
                        </a:rPr>
                        <a:t>    0.5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effectLst/>
                          <a:latin typeface="Arial" panose="020B0604020202020204" pitchFamily="34" charset="0"/>
                        </a:rPr>
                        <a:t>                      4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gridSpan="2">
                  <a:txBody>
                    <a:bodyPr/>
                    <a:lstStyle/>
                    <a:p>
                      <a:pPr algn="ctr" fontAlgn="ctr"/>
                      <a:r>
                        <a:rPr lang="es-CO" sz="1100" b="0" i="0" u="none" strike="noStrike" dirty="0">
                          <a:solidFill>
                            <a:srgbClr val="000000"/>
                          </a:solidFill>
                          <a:effectLst/>
                          <a:latin typeface="Calibri" panose="020F0502020204030204" pitchFamily="34" charset="0"/>
                        </a:rPr>
                        <a:t>0.3</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hMerge="1">
                  <a:txBody>
                    <a:bodyPr/>
                    <a:lstStyle/>
                    <a:p>
                      <a:endParaRPr lang="es-CO"/>
                    </a:p>
                  </a:txBody>
                  <a:tcPr/>
                </a:tc>
                <a:tc>
                  <a:txBody>
                    <a:bodyPr/>
                    <a:lstStyle/>
                    <a:p>
                      <a:pPr algn="ctr" fontAlgn="ctr"/>
                      <a:r>
                        <a:rPr lang="es-CO" sz="1100" b="0" i="0" u="none" strike="noStrike" dirty="0">
                          <a:solidFill>
                            <a:srgbClr val="000000"/>
                          </a:solidFill>
                          <a:effectLst/>
                          <a:latin typeface="Calibri" panose="020F0502020204030204" pitchFamily="34" charset="0"/>
                        </a:rPr>
                        <a:t>2.48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2"/>
                  </a:ext>
                </a:extLst>
              </a:tr>
              <a:tr h="640080">
                <a:tc>
                  <a:txBody>
                    <a:bodyPr/>
                    <a:lstStyle/>
                    <a:p>
                      <a:pPr algn="just" fontAlgn="ctr"/>
                      <a:r>
                        <a:rPr lang="es-CO" sz="1100" b="1" i="0" u="none" strike="noStrike" dirty="0">
                          <a:effectLst/>
                          <a:latin typeface="Arial" panose="020B0604020202020204" pitchFamily="34" charset="0"/>
                        </a:rPr>
                        <a:t>BBP</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marL="93663" indent="0" algn="l" fontAlgn="ctr"/>
                      <a:r>
                        <a:rPr lang="es-CO" sz="1100" b="0" i="0" u="none" strike="noStrike" dirty="0">
                          <a:effectLst/>
                          <a:latin typeface="Arial" panose="020B0604020202020204" pitchFamily="34" charset="0"/>
                        </a:rPr>
                        <a:t>Director</a:t>
                      </a:r>
                      <a:br>
                        <a:rPr lang="es-CO" sz="1100" b="0" i="0" u="none" strike="noStrike" dirty="0">
                          <a:effectLst/>
                          <a:latin typeface="Arial" panose="020B0604020202020204" pitchFamily="34" charset="0"/>
                        </a:rPr>
                      </a:br>
                      <a:r>
                        <a:rPr lang="es-CO" sz="1100" b="0" i="0" u="none" strike="noStrike" dirty="0">
                          <a:effectLst/>
                          <a:latin typeface="Arial" panose="020B0604020202020204" pitchFamily="34" charset="0"/>
                        </a:rPr>
                        <a:t>Coordinador</a:t>
                      </a:r>
                      <a:br>
                        <a:rPr lang="es-CO" sz="1100" b="0" i="0" u="none" strike="noStrike" dirty="0">
                          <a:effectLst/>
                          <a:latin typeface="Arial" panose="020B0604020202020204" pitchFamily="34" charset="0"/>
                        </a:rPr>
                      </a:br>
                      <a:r>
                        <a:rPr lang="es-CO" sz="1100" b="0" i="0" u="none" strike="noStrike" dirty="0">
                          <a:effectLst/>
                          <a:latin typeface="Arial" panose="020B0604020202020204" pitchFamily="34" charset="0"/>
                        </a:rPr>
                        <a:t>Un Consultores Senior</a:t>
                      </a:r>
                      <a:br>
                        <a:rPr lang="es-CO" sz="1100" b="0" i="0" u="none" strike="noStrike" dirty="0">
                          <a:effectLst/>
                          <a:latin typeface="Arial" panose="020B0604020202020204" pitchFamily="34" charset="0"/>
                        </a:rPr>
                      </a:br>
                      <a:r>
                        <a:rPr lang="es-CO" sz="1100" b="0" i="0" u="none" strike="noStrike" dirty="0">
                          <a:effectLst/>
                          <a:latin typeface="Arial" panose="020B0604020202020204" pitchFamily="34" charset="0"/>
                        </a:rPr>
                        <a:t>Dos Equipo de Trabajo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solidFill>
                            <a:srgbClr val="000000"/>
                          </a:solidFill>
                          <a:effectLst/>
                          <a:latin typeface="Calibri" panose="020F0502020204030204" pitchFamily="34" charset="0"/>
                        </a:rPr>
                        <a:t>1.44</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r" fontAlgn="ctr"/>
                      <a:r>
                        <a:rPr lang="es-CO" sz="1100" b="0" i="0" u="none" strike="noStrike" dirty="0">
                          <a:effectLst/>
                          <a:latin typeface="Arial" panose="020B0604020202020204" pitchFamily="34" charset="0"/>
                        </a:rPr>
                        <a:t> $   128,000,000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solidFill>
                            <a:srgbClr val="000000"/>
                          </a:solidFill>
                          <a:effectLst/>
                          <a:latin typeface="Calibri" panose="020F0502020204030204" pitchFamily="34" charset="0"/>
                        </a:rPr>
                        <a:t>    0.5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effectLst/>
                          <a:latin typeface="Arial" panose="020B0604020202020204" pitchFamily="34" charset="0"/>
                        </a:rPr>
                        <a:t>                      4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gridSpan="2">
                  <a:txBody>
                    <a:bodyPr/>
                    <a:lstStyle/>
                    <a:p>
                      <a:pPr algn="ctr" fontAlgn="ctr"/>
                      <a:r>
                        <a:rPr lang="es-CO" sz="1100" b="0" i="0" u="none" strike="noStrike" dirty="0">
                          <a:solidFill>
                            <a:srgbClr val="000000"/>
                          </a:solidFill>
                          <a:effectLst/>
                          <a:latin typeface="Calibri" panose="020F0502020204030204" pitchFamily="34" charset="0"/>
                        </a:rPr>
                        <a:t>0.3</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hMerge="1">
                  <a:txBody>
                    <a:bodyPr/>
                    <a:lstStyle/>
                    <a:p>
                      <a:endParaRPr lang="es-CO"/>
                    </a:p>
                  </a:txBody>
                  <a:tcPr/>
                </a:tc>
                <a:tc>
                  <a:txBody>
                    <a:bodyPr/>
                    <a:lstStyle/>
                    <a:p>
                      <a:pPr algn="ctr" fontAlgn="ctr"/>
                      <a:r>
                        <a:rPr lang="es-CO" sz="1100" b="0" i="0" u="none" strike="noStrike" dirty="0">
                          <a:solidFill>
                            <a:srgbClr val="000000"/>
                          </a:solidFill>
                          <a:effectLst/>
                          <a:latin typeface="Calibri" panose="020F0502020204030204" pitchFamily="34" charset="0"/>
                        </a:rPr>
                        <a:t>2.24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3"/>
                  </a:ext>
                </a:extLst>
              </a:tr>
              <a:tr h="800100">
                <a:tc>
                  <a:txBody>
                    <a:bodyPr/>
                    <a:lstStyle/>
                    <a:p>
                      <a:pPr algn="just" fontAlgn="ctr"/>
                      <a:r>
                        <a:rPr lang="es-CO" sz="1100" b="1" i="0" u="none" strike="noStrike" dirty="0">
                          <a:effectLst/>
                          <a:latin typeface="Arial" panose="020B0604020202020204" pitchFamily="34" charset="0"/>
                        </a:rPr>
                        <a:t>DELOITTE*</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solidFill>
                      <a:srgbClr val="CCECFF"/>
                    </a:solidFill>
                  </a:tcPr>
                </a:tc>
                <a:tc>
                  <a:txBody>
                    <a:bodyPr/>
                    <a:lstStyle/>
                    <a:p>
                      <a:pPr marL="93663" indent="0" algn="l" fontAlgn="ctr"/>
                      <a:r>
                        <a:rPr lang="es-CO" sz="1100" b="0" i="0" u="none" strike="noStrike" dirty="0">
                          <a:effectLst/>
                          <a:latin typeface="Arial" panose="020B0604020202020204" pitchFamily="34" charset="0"/>
                        </a:rPr>
                        <a:t>Dos Comité Dirección Proyecto</a:t>
                      </a:r>
                      <a:br>
                        <a:rPr lang="es-CO" sz="1100" b="0" i="0" u="none" strike="noStrike" dirty="0">
                          <a:effectLst/>
                          <a:latin typeface="Arial" panose="020B0604020202020204" pitchFamily="34" charset="0"/>
                        </a:rPr>
                      </a:br>
                      <a:r>
                        <a:rPr lang="es-CO" sz="1100" b="0" i="0" u="none" strike="noStrike" dirty="0">
                          <a:effectLst/>
                          <a:latin typeface="Arial" panose="020B0604020202020204" pitchFamily="34" charset="0"/>
                        </a:rPr>
                        <a:t>Cuatro Comité de Gestión</a:t>
                      </a:r>
                      <a:br>
                        <a:rPr lang="es-CO" sz="1100" b="0" i="0" u="none" strike="noStrike" dirty="0">
                          <a:effectLst/>
                          <a:latin typeface="Arial" panose="020B0604020202020204" pitchFamily="34" charset="0"/>
                        </a:rPr>
                      </a:br>
                      <a:r>
                        <a:rPr lang="es-CO" sz="1100" b="0" i="0" u="none" strike="noStrike" dirty="0">
                          <a:effectLst/>
                          <a:latin typeface="Arial" panose="020B0604020202020204" pitchFamily="34" charset="0"/>
                        </a:rPr>
                        <a:t>Dos Equipo de Trabajo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solidFill>
                      <a:srgbClr val="CCECFF"/>
                    </a:solidFill>
                  </a:tcPr>
                </a:tc>
                <a:tc>
                  <a:txBody>
                    <a:bodyPr/>
                    <a:lstStyle/>
                    <a:p>
                      <a:pPr algn="ctr" fontAlgn="ctr"/>
                      <a:r>
                        <a:rPr lang="es-CO" sz="1100" b="0" i="0" u="none" strike="noStrike" dirty="0">
                          <a:solidFill>
                            <a:srgbClr val="000000"/>
                          </a:solidFill>
                          <a:effectLst/>
                          <a:latin typeface="Calibri" panose="020F0502020204030204" pitchFamily="34" charset="0"/>
                        </a:rPr>
                        <a:t>1.80</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solidFill>
                      <a:srgbClr val="CCECFF"/>
                    </a:solidFill>
                  </a:tcPr>
                </a:tc>
                <a:tc>
                  <a:txBody>
                    <a:bodyPr/>
                    <a:lstStyle/>
                    <a:p>
                      <a:pPr algn="r" fontAlgn="ctr"/>
                      <a:r>
                        <a:rPr lang="es-CO" sz="1100" b="0" i="0" u="none" strike="noStrike" dirty="0">
                          <a:effectLst/>
                          <a:latin typeface="Arial" panose="020B0604020202020204" pitchFamily="34" charset="0"/>
                        </a:rPr>
                        <a:t> $   135,000,000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solidFill>
                      <a:srgbClr val="CCECFF"/>
                    </a:solidFill>
                  </a:tcPr>
                </a:tc>
                <a:tc>
                  <a:txBody>
                    <a:bodyPr/>
                    <a:lstStyle/>
                    <a:p>
                      <a:pPr algn="ctr" fontAlgn="ctr"/>
                      <a:r>
                        <a:rPr lang="es-CO" sz="1100" b="0" i="0" u="none" strike="noStrike" dirty="0">
                          <a:solidFill>
                            <a:srgbClr val="000000"/>
                          </a:solidFill>
                          <a:effectLst/>
                          <a:latin typeface="Calibri" panose="020F0502020204030204" pitchFamily="34" charset="0"/>
                        </a:rPr>
                        <a:t>    0.5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solidFill>
                      <a:srgbClr val="CCECFF"/>
                    </a:solidFill>
                  </a:tcPr>
                </a:tc>
                <a:tc>
                  <a:txBody>
                    <a:bodyPr/>
                    <a:lstStyle/>
                    <a:p>
                      <a:pPr algn="ctr" fontAlgn="ctr"/>
                      <a:r>
                        <a:rPr lang="es-CO" sz="1100" b="0" i="0" u="none" strike="noStrike" dirty="0">
                          <a:effectLst/>
                          <a:latin typeface="Arial" panose="020B0604020202020204" pitchFamily="34" charset="0"/>
                        </a:rPr>
                        <a:t>                      5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solidFill>
                      <a:srgbClr val="CCECFF"/>
                    </a:solidFill>
                  </a:tcPr>
                </a:tc>
                <a:tc gridSpan="2">
                  <a:txBody>
                    <a:bodyPr/>
                    <a:lstStyle/>
                    <a:p>
                      <a:pPr algn="ctr" fontAlgn="ctr"/>
                      <a:r>
                        <a:rPr lang="es-CO" sz="1100" b="0" i="0" u="none" strike="noStrike" dirty="0">
                          <a:solidFill>
                            <a:srgbClr val="000000"/>
                          </a:solidFill>
                          <a:effectLst/>
                          <a:latin typeface="Calibri" panose="020F0502020204030204" pitchFamily="34" charset="0"/>
                        </a:rPr>
                        <a:t>0.3</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solidFill>
                      <a:srgbClr val="CCECFF"/>
                    </a:solidFill>
                  </a:tcPr>
                </a:tc>
                <a:tc hMerge="1">
                  <a:txBody>
                    <a:bodyPr/>
                    <a:lstStyle/>
                    <a:p>
                      <a:endParaRPr lang="es-CO"/>
                    </a:p>
                  </a:txBody>
                  <a:tcPr/>
                </a:tc>
                <a:tc>
                  <a:txBody>
                    <a:bodyPr/>
                    <a:lstStyle/>
                    <a:p>
                      <a:pPr algn="ctr" fontAlgn="ctr"/>
                      <a:r>
                        <a:rPr lang="es-CO" sz="1100" b="0" i="0" u="none" strike="noStrike" dirty="0">
                          <a:solidFill>
                            <a:srgbClr val="000000"/>
                          </a:solidFill>
                          <a:effectLst/>
                          <a:latin typeface="Calibri" panose="020F0502020204030204" pitchFamily="34" charset="0"/>
                        </a:rPr>
                        <a:t>2.60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solidFill>
                      <a:srgbClr val="CCECFF"/>
                    </a:solidFill>
                  </a:tcPr>
                </a:tc>
                <a:extLst>
                  <a:ext uri="{0D108BD9-81ED-4DB2-BD59-A6C34878D82A}">
                    <a16:rowId xmlns:a16="http://schemas.microsoft.com/office/drawing/2014/main" val="10004"/>
                  </a:ext>
                </a:extLst>
              </a:tr>
              <a:tr h="640080">
                <a:tc>
                  <a:txBody>
                    <a:bodyPr/>
                    <a:lstStyle/>
                    <a:p>
                      <a:pPr algn="just" fontAlgn="ctr"/>
                      <a:r>
                        <a:rPr lang="es-CO" sz="1100" b="1" i="0" u="none" strike="noStrike" dirty="0">
                          <a:effectLst/>
                          <a:latin typeface="Arial" panose="020B0604020202020204" pitchFamily="34" charset="0"/>
                        </a:rPr>
                        <a:t>PWC</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marL="93663" indent="0" algn="l" fontAlgn="ctr"/>
                      <a:r>
                        <a:rPr lang="es-CO" sz="1100" b="0" i="0" u="none" strike="noStrike" dirty="0">
                          <a:effectLst/>
                          <a:latin typeface="Arial" panose="020B0604020202020204" pitchFamily="34" charset="0"/>
                        </a:rPr>
                        <a:t>Socia</a:t>
                      </a:r>
                      <a:br>
                        <a:rPr lang="es-CO" sz="1100" b="0" i="0" u="none" strike="noStrike" dirty="0">
                          <a:effectLst/>
                          <a:latin typeface="Arial" panose="020B0604020202020204" pitchFamily="34" charset="0"/>
                        </a:rPr>
                      </a:br>
                      <a:r>
                        <a:rPr lang="es-CO" sz="1100" b="0" i="0" u="none" strike="noStrike" dirty="0">
                          <a:effectLst/>
                          <a:latin typeface="Arial" panose="020B0604020202020204" pitchFamily="34" charset="0"/>
                        </a:rPr>
                        <a:t>Gerente</a:t>
                      </a:r>
                      <a:br>
                        <a:rPr lang="es-CO" sz="1100" b="0" i="0" u="none" strike="noStrike" dirty="0">
                          <a:effectLst/>
                          <a:latin typeface="Arial" panose="020B0604020202020204" pitchFamily="34" charset="0"/>
                        </a:rPr>
                      </a:br>
                      <a:r>
                        <a:rPr lang="es-CO" sz="1100" b="0" i="0" u="none" strike="noStrike" dirty="0">
                          <a:effectLst/>
                          <a:latin typeface="Arial" panose="020B0604020202020204" pitchFamily="34" charset="0"/>
                        </a:rPr>
                        <a:t>Profesional </a:t>
                      </a:r>
                      <a:br>
                        <a:rPr lang="es-CO" sz="1100" b="0" i="0" u="none" strike="noStrike" dirty="0">
                          <a:effectLst/>
                          <a:latin typeface="Arial" panose="020B0604020202020204" pitchFamily="34" charset="0"/>
                        </a:rPr>
                      </a:br>
                      <a:r>
                        <a:rPr lang="es-CO" sz="1100" b="0" i="0" u="none" strike="noStrike" dirty="0">
                          <a:effectLst/>
                          <a:latin typeface="Arial" panose="020B0604020202020204" pitchFamily="34" charset="0"/>
                        </a:rPr>
                        <a:t>Consultor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solidFill>
                            <a:srgbClr val="000000"/>
                          </a:solidFill>
                          <a:effectLst/>
                          <a:latin typeface="Calibri" panose="020F0502020204030204" pitchFamily="34" charset="0"/>
                        </a:rPr>
                        <a:t>1.44</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r" fontAlgn="ctr"/>
                      <a:r>
                        <a:rPr lang="es-CO" sz="1100" b="0" i="0" u="none" strike="noStrike" dirty="0">
                          <a:effectLst/>
                          <a:latin typeface="Arial" panose="020B0604020202020204" pitchFamily="34" charset="0"/>
                        </a:rPr>
                        <a:t> $   106,659,700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solidFill>
                            <a:srgbClr val="000000"/>
                          </a:solidFill>
                          <a:effectLst/>
                          <a:latin typeface="Calibri" panose="020F0502020204030204" pitchFamily="34" charset="0"/>
                        </a:rPr>
                        <a:t>    0.8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effectLst/>
                          <a:latin typeface="Arial" panose="020B0604020202020204" pitchFamily="34" charset="0"/>
                        </a:rPr>
                        <a:t>                      5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gridSpan="2">
                  <a:txBody>
                    <a:bodyPr/>
                    <a:lstStyle/>
                    <a:p>
                      <a:pPr algn="ctr" fontAlgn="ctr"/>
                      <a:r>
                        <a:rPr lang="es-CO" sz="1100" b="0" i="0" u="none" strike="noStrike" dirty="0">
                          <a:solidFill>
                            <a:srgbClr val="000000"/>
                          </a:solidFill>
                          <a:effectLst/>
                          <a:latin typeface="Calibri" panose="020F0502020204030204" pitchFamily="34" charset="0"/>
                        </a:rPr>
                        <a:t>0.3</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hMerge="1">
                  <a:txBody>
                    <a:bodyPr/>
                    <a:lstStyle/>
                    <a:p>
                      <a:endParaRPr lang="es-CO"/>
                    </a:p>
                  </a:txBody>
                  <a:tcPr/>
                </a:tc>
                <a:tc>
                  <a:txBody>
                    <a:bodyPr/>
                    <a:lstStyle/>
                    <a:p>
                      <a:pPr algn="ctr" fontAlgn="ctr"/>
                      <a:r>
                        <a:rPr lang="es-CO" sz="1100" b="0" i="0" u="none" strike="noStrike" dirty="0">
                          <a:solidFill>
                            <a:srgbClr val="000000"/>
                          </a:solidFill>
                          <a:effectLst/>
                          <a:latin typeface="Calibri" panose="020F0502020204030204" pitchFamily="34" charset="0"/>
                        </a:rPr>
                        <a:t>2.49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5"/>
                  </a:ext>
                </a:extLst>
              </a:tr>
              <a:tr h="320040">
                <a:tc>
                  <a:txBody>
                    <a:bodyPr/>
                    <a:lstStyle/>
                    <a:p>
                      <a:pPr algn="just" fontAlgn="ctr"/>
                      <a:r>
                        <a:rPr lang="es-CO" sz="1100" b="1" i="0" u="none" strike="noStrike" dirty="0">
                          <a:effectLst/>
                          <a:latin typeface="Arial" panose="020B0604020202020204" pitchFamily="34" charset="0"/>
                        </a:rPr>
                        <a:t>T&amp;A Topa y Asociados</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marL="93663" indent="0" algn="l" fontAlgn="ctr"/>
                      <a:r>
                        <a:rPr lang="es-CO" sz="1100" b="0" i="0" u="none" strike="noStrike" dirty="0">
                          <a:effectLst/>
                          <a:latin typeface="Arial" panose="020B0604020202020204" pitchFamily="34" charset="0"/>
                        </a:rPr>
                        <a:t>Director</a:t>
                      </a:r>
                      <a:br>
                        <a:rPr lang="es-CO" sz="1100" b="0" i="0" u="none" strike="noStrike" dirty="0">
                          <a:effectLst/>
                          <a:latin typeface="Arial" panose="020B0604020202020204" pitchFamily="34" charset="0"/>
                        </a:rPr>
                      </a:br>
                      <a:r>
                        <a:rPr lang="es-CO" sz="1100" b="0" i="0" u="none" strike="noStrike" dirty="0">
                          <a:effectLst/>
                          <a:latin typeface="Arial" panose="020B0604020202020204" pitchFamily="34" charset="0"/>
                        </a:rPr>
                        <a:t>Cuatro Consultores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solidFill>
                            <a:srgbClr val="000000"/>
                          </a:solidFill>
                          <a:effectLst/>
                          <a:latin typeface="Calibri" panose="020F0502020204030204" pitchFamily="34" charset="0"/>
                        </a:rPr>
                        <a:t>1.32</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r" fontAlgn="ctr"/>
                      <a:r>
                        <a:rPr lang="es-CO" sz="1100" b="0" i="0" u="none" strike="noStrike" dirty="0">
                          <a:effectLst/>
                          <a:latin typeface="Arial" panose="020B0604020202020204" pitchFamily="34" charset="0"/>
                        </a:rPr>
                        <a:t> $   179,500,000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solidFill>
                            <a:srgbClr val="000000"/>
                          </a:solidFill>
                          <a:effectLst/>
                          <a:latin typeface="Calibri" panose="020F0502020204030204" pitchFamily="34" charset="0"/>
                        </a:rPr>
                        <a:t>    0.3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a:txBody>
                    <a:bodyPr/>
                    <a:lstStyle/>
                    <a:p>
                      <a:pPr algn="ctr" fontAlgn="ctr"/>
                      <a:r>
                        <a:rPr lang="es-CO" sz="1100" b="0" i="0" u="none" strike="noStrike" dirty="0">
                          <a:effectLst/>
                          <a:latin typeface="Arial" panose="020B0604020202020204" pitchFamily="34" charset="0"/>
                        </a:rPr>
                        <a:t>                      4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gridSpan="2">
                  <a:txBody>
                    <a:bodyPr/>
                    <a:lstStyle/>
                    <a:p>
                      <a:pPr algn="ctr" fontAlgn="ctr"/>
                      <a:r>
                        <a:rPr lang="es-CO" sz="1100" b="0" i="0" u="none" strike="noStrike" dirty="0">
                          <a:solidFill>
                            <a:srgbClr val="000000"/>
                          </a:solidFill>
                          <a:effectLst/>
                          <a:latin typeface="Calibri" panose="020F0502020204030204" pitchFamily="34" charset="0"/>
                        </a:rPr>
                        <a:t>0.3</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tc hMerge="1">
                  <a:txBody>
                    <a:bodyPr/>
                    <a:lstStyle/>
                    <a:p>
                      <a:endParaRPr lang="es-CO"/>
                    </a:p>
                  </a:txBody>
                  <a:tcPr/>
                </a:tc>
                <a:tc>
                  <a:txBody>
                    <a:bodyPr/>
                    <a:lstStyle/>
                    <a:p>
                      <a:pPr algn="ctr" fontAlgn="ctr"/>
                      <a:r>
                        <a:rPr lang="es-CO" sz="1100" b="0" i="0" u="none" strike="noStrike" dirty="0">
                          <a:solidFill>
                            <a:srgbClr val="000000"/>
                          </a:solidFill>
                          <a:effectLst/>
                          <a:latin typeface="Calibri" panose="020F0502020204030204" pitchFamily="34" charset="0"/>
                        </a:rPr>
                        <a:t>1.87 </a:t>
                      </a:r>
                    </a:p>
                  </a:txBody>
                  <a:tcPr marL="0" marR="0" marT="0" marB="0" anchor="ctr">
                    <a:lnL w="9525" cap="flat" cmpd="sng" algn="ctr">
                      <a:solidFill>
                        <a:schemeClr val="tx1"/>
                      </a:solidFill>
                      <a:prstDash val="sysDot"/>
                      <a:round/>
                      <a:headEnd type="none" w="med" len="med"/>
                      <a:tailEnd type="none" w="med" len="med"/>
                    </a:lnL>
                    <a:lnR w="9525" cap="flat" cmpd="sng" algn="ctr">
                      <a:solidFill>
                        <a:schemeClr val="tx1"/>
                      </a:solidFill>
                      <a:prstDash val="sysDot"/>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Rectángulo 3"/>
          <p:cNvSpPr/>
          <p:nvPr/>
        </p:nvSpPr>
        <p:spPr>
          <a:xfrm>
            <a:off x="124693" y="4491824"/>
            <a:ext cx="8499767" cy="553998"/>
          </a:xfrm>
          <a:prstGeom prst="rect">
            <a:avLst/>
          </a:prstGeom>
        </p:spPr>
        <p:txBody>
          <a:bodyPr wrap="square">
            <a:spAutoFit/>
          </a:bodyPr>
          <a:lstStyle/>
          <a:p>
            <a:pPr algn="just"/>
            <a:r>
              <a:rPr lang="es-CO" sz="1000" i="1" dirty="0"/>
              <a:t>Nota: Se diseñó una escala de valores de 1 a 3 para evaluar los criterios de selección presentados. En esta escala, 1 representa que el criterio no cumple con el mínimo solicitado, 2 que el criterio se encuentra acorde a la solicitud y 3 que el criterio supera el requisito solicitado.</a:t>
            </a:r>
          </a:p>
          <a:p>
            <a:pPr algn="just"/>
            <a:r>
              <a:rPr lang="es-CO" sz="1000" i="1" dirty="0"/>
              <a:t>* Consultor Seleccionado, motivo por el cual como información adicional, se anexan las Hojas de Vida del Equipo de trabajo. </a:t>
            </a:r>
          </a:p>
        </p:txBody>
      </p:sp>
    </p:spTree>
    <p:extLst>
      <p:ext uri="{BB962C8B-B14F-4D97-AF65-F5344CB8AC3E}">
        <p14:creationId xmlns:p14="http://schemas.microsoft.com/office/powerpoint/2010/main" val="3925274693"/>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Placeholder 4"/>
          <p:cNvSpPr>
            <a:spLocks noGrp="1"/>
          </p:cNvSpPr>
          <p:nvPr>
            <p:ph type="body" idx="28"/>
          </p:nvPr>
        </p:nvSpPr>
        <p:spPr bwMode="auto">
          <a:xfrm>
            <a:off x="211138" y="93664"/>
            <a:ext cx="7283450" cy="339725"/>
          </a:xfrm>
        </p:spPr>
        <p:txBody>
          <a:bodyPr wrap="square" numCol="1" anchorCtr="0" compatLnSpc="1">
            <a:prstTxWarp prst="textNoShape">
              <a:avLst/>
            </a:prstTxWarp>
          </a:bodyPr>
          <a:lstStyle/>
          <a:p>
            <a:pPr defTabSz="914400">
              <a:lnSpc>
                <a:spcPct val="120000"/>
              </a:lnSpc>
              <a:spcBef>
                <a:spcPts val="600"/>
              </a:spcBef>
              <a:spcAft>
                <a:spcPts val="1200"/>
              </a:spcAft>
              <a:buFont typeface="Arial" panose="020B0604020202020204" pitchFamily="34" charset="0"/>
              <a:buChar char="​"/>
            </a:pPr>
            <a:r>
              <a:rPr lang="en-US" altLang="es-CO" sz="2000" b="1" dirty="0">
                <a:solidFill>
                  <a:srgbClr val="094784"/>
                </a:solidFill>
                <a:latin typeface="Franklin Gothic Book" pitchFamily="34" charset="0"/>
              </a:rPr>
              <a:t>Sistema de Gestión de </a:t>
            </a:r>
            <a:r>
              <a:rPr lang="en-US" altLang="es-CO" sz="2000" b="1" dirty="0" err="1">
                <a:solidFill>
                  <a:srgbClr val="094784"/>
                </a:solidFill>
                <a:latin typeface="Franklin Gothic Book" pitchFamily="34" charset="0"/>
              </a:rPr>
              <a:t>Continuidad</a:t>
            </a:r>
            <a:r>
              <a:rPr lang="en-US" altLang="es-CO" sz="2000" b="1" dirty="0">
                <a:solidFill>
                  <a:srgbClr val="094784"/>
                </a:solidFill>
                <a:latin typeface="Franklin Gothic Book" pitchFamily="34" charset="0"/>
              </a:rPr>
              <a:t> del </a:t>
            </a:r>
            <a:r>
              <a:rPr lang="en-US" altLang="es-CO" sz="2000" b="1" dirty="0" err="1">
                <a:solidFill>
                  <a:srgbClr val="094784"/>
                </a:solidFill>
                <a:latin typeface="Franklin Gothic Book" pitchFamily="34" charset="0"/>
              </a:rPr>
              <a:t>Negocio</a:t>
            </a:r>
            <a:r>
              <a:rPr lang="en-US" altLang="es-CO" sz="2000" b="1" dirty="0">
                <a:solidFill>
                  <a:srgbClr val="094784"/>
                </a:solidFill>
                <a:latin typeface="Franklin Gothic Book" pitchFamily="34" charset="0"/>
              </a:rPr>
              <a:t> - SGCN</a:t>
            </a:r>
          </a:p>
        </p:txBody>
      </p:sp>
      <p:pic>
        <p:nvPicPr>
          <p:cNvPr id="41987" name="91 Imagen" descr="BMC LOGO.bmp"/>
          <p:cNvPicPr>
            <a:picLocks noChangeAspect="1"/>
          </p:cNvPicPr>
          <p:nvPr/>
        </p:nvPicPr>
        <p:blipFill>
          <a:blip r:embed="rId2" cstate="print">
            <a:extLst>
              <a:ext uri="{28A0092B-C50C-407E-A947-70E740481C1C}">
                <a14:useLocalDpi xmlns:a14="http://schemas.microsoft.com/office/drawing/2010/main" val="0"/>
              </a:ext>
            </a:extLst>
          </a:blip>
          <a:srcRect t="9660" r="-211"/>
          <a:stretch>
            <a:fillRect/>
          </a:stretch>
        </p:blipFill>
        <p:spPr bwMode="auto">
          <a:xfrm>
            <a:off x="7494588" y="117475"/>
            <a:ext cx="15113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14 Diagrama"/>
          <p:cNvGraphicFramePr/>
          <p:nvPr/>
        </p:nvGraphicFramePr>
        <p:xfrm>
          <a:off x="211857" y="886524"/>
          <a:ext cx="8314662" cy="3802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upo 6"/>
          <p:cNvGrpSpPr>
            <a:grpSpLocks/>
          </p:cNvGrpSpPr>
          <p:nvPr/>
        </p:nvGrpSpPr>
        <p:grpSpPr bwMode="auto">
          <a:xfrm>
            <a:off x="1133477" y="1215737"/>
            <a:ext cx="1838325" cy="1254414"/>
            <a:chOff x="101480" y="832863"/>
            <a:chExt cx="1436277" cy="1119693"/>
          </a:xfrm>
        </p:grpSpPr>
        <p:sp>
          <p:nvSpPr>
            <p:cNvPr id="12" name="Rectángulo redondeado 11"/>
            <p:cNvSpPr/>
            <p:nvPr/>
          </p:nvSpPr>
          <p:spPr>
            <a:xfrm>
              <a:off x="101480" y="832863"/>
              <a:ext cx="1436277" cy="1119693"/>
            </a:xfrm>
            <a:prstGeom prst="roundRect">
              <a:avLst>
                <a:gd name="adj" fmla="val 105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Rectángulo 12"/>
            <p:cNvSpPr/>
            <p:nvPr/>
          </p:nvSpPr>
          <p:spPr>
            <a:xfrm>
              <a:off x="212893" y="867804"/>
              <a:ext cx="1240299" cy="1049811"/>
            </a:xfrm>
            <a:prstGeom prst="rect">
              <a:avLst/>
            </a:prstGeom>
            <a:solidFill>
              <a:schemeClr val="bg1"/>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41910" tIns="41910" rIns="41910" bIns="41910" spcCol="1270" anchor="ctr"/>
            <a:lstStyle/>
            <a:p>
              <a:pPr algn="ctr" defTabSz="466725" fontAlgn="auto">
                <a:lnSpc>
                  <a:spcPct val="90000"/>
                </a:lnSpc>
                <a:spcBef>
                  <a:spcPts val="0"/>
                </a:spcBef>
                <a:spcAft>
                  <a:spcPct val="35000"/>
                </a:spcAft>
                <a:defRPr/>
              </a:pPr>
              <a:r>
                <a:rPr lang="es-CO" sz="1200" b="1" u="sng" dirty="0">
                  <a:solidFill>
                    <a:srgbClr val="005392"/>
                  </a:solidFill>
                </a:rPr>
                <a:t>Objetivo</a:t>
              </a:r>
            </a:p>
            <a:p>
              <a:pPr algn="ctr" defTabSz="466725" fontAlgn="auto">
                <a:lnSpc>
                  <a:spcPct val="90000"/>
                </a:lnSpc>
                <a:spcBef>
                  <a:spcPts val="0"/>
                </a:spcBef>
                <a:spcAft>
                  <a:spcPct val="35000"/>
                </a:spcAft>
                <a:defRPr/>
              </a:pPr>
              <a:r>
                <a:rPr lang="es-CO" sz="1100" dirty="0">
                  <a:solidFill>
                    <a:srgbClr val="094784"/>
                  </a:solidFill>
                </a:rPr>
                <a:t>Implementar el Sistema de Gestión de Continuidad del Negocio en la Bolsa Mercantil de Colombia.</a:t>
              </a:r>
              <a:endParaRPr lang="es-ES" sz="1100" dirty="0">
                <a:solidFill>
                  <a:srgbClr val="094784"/>
                </a:solidFill>
              </a:endParaRPr>
            </a:p>
          </p:txBody>
        </p:sp>
      </p:grpSp>
      <p:grpSp>
        <p:nvGrpSpPr>
          <p:cNvPr id="3" name="Grupo 7"/>
          <p:cNvGrpSpPr/>
          <p:nvPr/>
        </p:nvGrpSpPr>
        <p:grpSpPr>
          <a:xfrm>
            <a:off x="1133639" y="2544734"/>
            <a:ext cx="1838163" cy="2001203"/>
            <a:chOff x="101480" y="2077626"/>
            <a:chExt cx="1436277" cy="1840615"/>
          </a:xfrm>
          <a:solidFill>
            <a:schemeClr val="bg1"/>
          </a:solidFill>
        </p:grpSpPr>
        <p:sp>
          <p:nvSpPr>
            <p:cNvPr id="10" name="Rectángulo redondeado 9"/>
            <p:cNvSpPr/>
            <p:nvPr/>
          </p:nvSpPr>
          <p:spPr>
            <a:xfrm>
              <a:off x="101480" y="2077626"/>
              <a:ext cx="1436277" cy="1840615"/>
            </a:xfrm>
            <a:prstGeom prst="roundRect">
              <a:avLst>
                <a:gd name="adj" fmla="val 105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ectángulo 10"/>
            <p:cNvSpPr/>
            <p:nvPr/>
          </p:nvSpPr>
          <p:spPr>
            <a:xfrm>
              <a:off x="177548" y="2224378"/>
              <a:ext cx="1266484" cy="1631799"/>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41910" tIns="41910" rIns="41910" bIns="41910" spcCol="1270" anchor="ctr"/>
            <a:lstStyle/>
            <a:p>
              <a:pPr algn="ctr" defTabSz="488950" fontAlgn="auto">
                <a:lnSpc>
                  <a:spcPct val="90000"/>
                </a:lnSpc>
                <a:spcBef>
                  <a:spcPts val="0"/>
                </a:spcBef>
                <a:spcAft>
                  <a:spcPct val="35000"/>
                </a:spcAft>
                <a:defRPr/>
              </a:pPr>
              <a:r>
                <a:rPr lang="es-CO" sz="1200" b="1" u="sng" dirty="0">
                  <a:solidFill>
                    <a:srgbClr val="005392"/>
                  </a:solidFill>
                </a:rPr>
                <a:t>Alcance   </a:t>
              </a:r>
              <a:r>
                <a:rPr lang="es-CO" sz="1200" b="1" dirty="0">
                  <a:solidFill>
                    <a:srgbClr val="005392"/>
                  </a:solidFill>
                  <a:latin typeface="Calibri" pitchFamily="34" charset="0"/>
                </a:rPr>
                <a:t> </a:t>
              </a:r>
            </a:p>
            <a:p>
              <a:pPr algn="ctr" defTabSz="488950" fontAlgn="auto">
                <a:lnSpc>
                  <a:spcPct val="90000"/>
                </a:lnSpc>
                <a:spcBef>
                  <a:spcPts val="0"/>
                </a:spcBef>
                <a:spcAft>
                  <a:spcPct val="35000"/>
                </a:spcAft>
                <a:defRPr/>
              </a:pPr>
              <a:r>
                <a:rPr lang="es-CO" sz="1100" dirty="0">
                  <a:solidFill>
                    <a:srgbClr val="094784"/>
                  </a:solidFill>
                </a:rPr>
                <a:t>Desplegar el Sistema de Gestión de Continuidad del Negocio, orientado  a la protección, preparación, respuesta y recuperación en caso de presentarse un evento adverso que afecte la continuidad del negocio</a:t>
              </a:r>
              <a:r>
                <a:rPr lang="es-CO" sz="1050" dirty="0">
                  <a:solidFill>
                    <a:srgbClr val="094784"/>
                  </a:solidFill>
                </a:rPr>
                <a:t>.</a:t>
              </a:r>
              <a:endParaRPr lang="es-ES" sz="1050" dirty="0">
                <a:solidFill>
                  <a:srgbClr val="094784"/>
                </a:solidFill>
              </a:endParaRPr>
            </a:p>
          </p:txBody>
        </p:sp>
      </p:grpSp>
      <p:graphicFrame>
        <p:nvGraphicFramePr>
          <p:cNvPr id="14" name="13 Tabla"/>
          <p:cNvGraphicFramePr>
            <a:graphicFrameLocks noGrp="1"/>
          </p:cNvGraphicFramePr>
          <p:nvPr/>
        </p:nvGraphicFramePr>
        <p:xfrm>
          <a:off x="3422650" y="1692275"/>
          <a:ext cx="4192588" cy="2922373"/>
        </p:xfrm>
        <a:graphic>
          <a:graphicData uri="http://schemas.openxmlformats.org/drawingml/2006/table">
            <a:tbl>
              <a:tblPr>
                <a:tableStyleId>{69CF1AB2-1976-4502-BF36-3FF5EA218861}</a:tableStyleId>
              </a:tblPr>
              <a:tblGrid>
                <a:gridCol w="2572140">
                  <a:extLst>
                    <a:ext uri="{9D8B030D-6E8A-4147-A177-3AD203B41FA5}">
                      <a16:colId xmlns:a16="http://schemas.microsoft.com/office/drawing/2014/main" val="20000"/>
                    </a:ext>
                  </a:extLst>
                </a:gridCol>
                <a:gridCol w="1620448">
                  <a:extLst>
                    <a:ext uri="{9D8B030D-6E8A-4147-A177-3AD203B41FA5}">
                      <a16:colId xmlns:a16="http://schemas.microsoft.com/office/drawing/2014/main" val="20001"/>
                    </a:ext>
                  </a:extLst>
                </a:gridCol>
              </a:tblGrid>
              <a:tr h="236192">
                <a:tc>
                  <a:txBody>
                    <a:bodyPr/>
                    <a:lstStyle/>
                    <a:p>
                      <a:pPr algn="ctr" fontAlgn="ctr"/>
                      <a:r>
                        <a:rPr lang="es-ES" sz="1200" b="1" kern="1200" dirty="0">
                          <a:solidFill>
                            <a:srgbClr val="094784"/>
                          </a:solidFill>
                          <a:latin typeface="+mn-lt"/>
                          <a:ea typeface="+mn-ea"/>
                          <a:cs typeface="+mn-cs"/>
                        </a:rPr>
                        <a:t>Actividad - Hito</a:t>
                      </a:r>
                    </a:p>
                  </a:txBody>
                  <a:tcPr marL="0" marR="0" marT="0" marB="0" anchor="ctr"/>
                </a:tc>
                <a:tc>
                  <a:txBody>
                    <a:bodyPr/>
                    <a:lstStyle/>
                    <a:p>
                      <a:pPr algn="ctr" fontAlgn="ctr"/>
                      <a:r>
                        <a:rPr lang="es-ES" sz="1200" b="1" kern="1200" dirty="0">
                          <a:solidFill>
                            <a:srgbClr val="094784"/>
                          </a:solidFill>
                          <a:latin typeface="+mn-lt"/>
                          <a:ea typeface="+mn-ea"/>
                          <a:cs typeface="+mn-cs"/>
                        </a:rPr>
                        <a:t>Fecha</a:t>
                      </a:r>
                    </a:p>
                  </a:txBody>
                  <a:tcPr marL="0" marR="0" marT="0" marB="0" anchor="ctr"/>
                </a:tc>
                <a:extLst>
                  <a:ext uri="{0D108BD9-81ED-4DB2-BD59-A6C34878D82A}">
                    <a16:rowId xmlns:a16="http://schemas.microsoft.com/office/drawing/2014/main" val="10000"/>
                  </a:ext>
                </a:extLst>
              </a:tr>
              <a:tr h="365760">
                <a:tc>
                  <a:txBody>
                    <a:bodyPr/>
                    <a:lstStyle/>
                    <a:p>
                      <a:pPr algn="ctr" fontAlgn="ctr"/>
                      <a:r>
                        <a:rPr lang="es-ES" sz="1200" kern="1200" dirty="0">
                          <a:solidFill>
                            <a:srgbClr val="094784"/>
                          </a:solidFill>
                          <a:latin typeface="+mn-lt"/>
                          <a:ea typeface="+mn-ea"/>
                          <a:cs typeface="+mn-cs"/>
                        </a:rPr>
                        <a:t>Planeación</a:t>
                      </a:r>
                    </a:p>
                  </a:txBody>
                  <a:tcPr marL="0" marR="0" marT="0" marB="0" anchor="ctr"/>
                </a:tc>
                <a:tc>
                  <a:txBody>
                    <a:bodyPr/>
                    <a:lstStyle/>
                    <a:p>
                      <a:pPr algn="ctr" fontAlgn="ctr"/>
                      <a:r>
                        <a:rPr lang="es-ES" sz="1200" kern="1200" dirty="0">
                          <a:solidFill>
                            <a:srgbClr val="094784"/>
                          </a:solidFill>
                          <a:latin typeface="+mn-lt"/>
                          <a:ea typeface="+mn-ea"/>
                          <a:cs typeface="+mn-cs"/>
                        </a:rPr>
                        <a:t>Diciembre de 2017</a:t>
                      </a:r>
                    </a:p>
                  </a:txBody>
                  <a:tcPr marL="0" marR="0" marT="0" marB="0" anchor="ctr"/>
                </a:tc>
                <a:extLst>
                  <a:ext uri="{0D108BD9-81ED-4DB2-BD59-A6C34878D82A}">
                    <a16:rowId xmlns:a16="http://schemas.microsoft.com/office/drawing/2014/main" val="10001"/>
                  </a:ext>
                </a:extLst>
              </a:tr>
              <a:tr h="274152">
                <a:tc>
                  <a:txBody>
                    <a:bodyPr/>
                    <a:lstStyle/>
                    <a:p>
                      <a:pPr algn="ctr" fontAlgn="ctr"/>
                      <a:r>
                        <a:rPr lang="es-ES" sz="1200" kern="1200" dirty="0">
                          <a:solidFill>
                            <a:srgbClr val="094784"/>
                          </a:solidFill>
                          <a:latin typeface="+mn-lt"/>
                          <a:ea typeface="+mn-ea"/>
                          <a:cs typeface="+mn-cs"/>
                        </a:rPr>
                        <a:t>Diagnostico Situación Actual</a:t>
                      </a:r>
                    </a:p>
                  </a:txBody>
                  <a:tcPr marL="0" marR="0" marT="0" marB="0" anchor="ctr"/>
                </a:tc>
                <a:tc>
                  <a:txBody>
                    <a:bodyPr/>
                    <a:lstStyle/>
                    <a:p>
                      <a:pPr algn="ctr" fontAlgn="ctr"/>
                      <a:r>
                        <a:rPr lang="es-ES" sz="1200" kern="1200" dirty="0">
                          <a:solidFill>
                            <a:srgbClr val="094784"/>
                          </a:solidFill>
                          <a:latin typeface="+mn-lt"/>
                          <a:ea typeface="+mn-ea"/>
                          <a:cs typeface="+mn-cs"/>
                        </a:rPr>
                        <a:t>Enero de 2018</a:t>
                      </a:r>
                    </a:p>
                  </a:txBody>
                  <a:tcPr marL="0" marR="0" marT="0" marB="0" anchor="ctr"/>
                </a:tc>
                <a:extLst>
                  <a:ext uri="{0D108BD9-81ED-4DB2-BD59-A6C34878D82A}">
                    <a16:rowId xmlns:a16="http://schemas.microsoft.com/office/drawing/2014/main" val="10002"/>
                  </a:ext>
                </a:extLst>
              </a:tr>
              <a:tr h="948989">
                <a:tc>
                  <a:txBody>
                    <a:bodyPr/>
                    <a:lstStyle/>
                    <a:p>
                      <a:pPr algn="ctr" fontAlgn="ctr"/>
                      <a:r>
                        <a:rPr lang="es-MX" sz="1200" kern="1200" dirty="0">
                          <a:solidFill>
                            <a:srgbClr val="094784"/>
                          </a:solidFill>
                          <a:latin typeface="+mn-lt"/>
                          <a:ea typeface="+mn-ea"/>
                          <a:cs typeface="+mn-cs"/>
                        </a:rPr>
                        <a:t>Diseño del Sistema de Gestión de Continuidad de Negocio (Componentes)</a:t>
                      </a:r>
                    </a:p>
                  </a:txBody>
                  <a:tcPr marL="0" marR="0" marT="0" marB="0" anchor="ctr"/>
                </a:tc>
                <a:tc>
                  <a:txBody>
                    <a:bodyPr/>
                    <a:lstStyle/>
                    <a:p>
                      <a:pPr algn="ctr" fontAlgn="ctr"/>
                      <a:r>
                        <a:rPr lang="es-MX" sz="1200" kern="1200" dirty="0">
                          <a:solidFill>
                            <a:srgbClr val="094784"/>
                          </a:solidFill>
                          <a:latin typeface="+mn-lt"/>
                          <a:ea typeface="+mn-ea"/>
                          <a:cs typeface="+mn-cs"/>
                        </a:rPr>
                        <a:t>Febrero a Mayo de 2018</a:t>
                      </a:r>
                    </a:p>
                  </a:txBody>
                  <a:tcPr marL="0" marR="0" marT="0" marB="0" anchor="ctr"/>
                </a:tc>
                <a:extLst>
                  <a:ext uri="{0D108BD9-81ED-4DB2-BD59-A6C34878D82A}">
                    <a16:rowId xmlns:a16="http://schemas.microsoft.com/office/drawing/2014/main" val="10003"/>
                  </a:ext>
                </a:extLst>
              </a:tr>
              <a:tr h="548640">
                <a:tc>
                  <a:txBody>
                    <a:bodyPr/>
                    <a:lstStyle/>
                    <a:p>
                      <a:pPr algn="ctr" fontAlgn="ctr"/>
                      <a:r>
                        <a:rPr lang="es-MX" sz="1200" kern="1200" dirty="0">
                          <a:solidFill>
                            <a:srgbClr val="094784"/>
                          </a:solidFill>
                          <a:latin typeface="+mn-lt"/>
                          <a:ea typeface="+mn-ea"/>
                          <a:cs typeface="+mn-cs"/>
                        </a:rPr>
                        <a:t>Implementación del Sistema de Gestión</a:t>
                      </a:r>
                    </a:p>
                  </a:txBody>
                  <a:tcPr marL="0" marR="0" marT="0" marB="0" anchor="ctr"/>
                </a:tc>
                <a:tc>
                  <a:txBody>
                    <a:bodyPr/>
                    <a:lstStyle/>
                    <a:p>
                      <a:pPr algn="ctr" fontAlgn="ctr"/>
                      <a:r>
                        <a:rPr lang="es-MX" sz="1200" kern="1200" dirty="0">
                          <a:solidFill>
                            <a:srgbClr val="094784"/>
                          </a:solidFill>
                          <a:latin typeface="+mn-lt"/>
                          <a:ea typeface="+mn-ea"/>
                          <a:cs typeface="+mn-cs"/>
                        </a:rPr>
                        <a:t>Mayo a Diciembre de 2018</a:t>
                      </a:r>
                    </a:p>
                  </a:txBody>
                  <a:tcPr marL="0" marR="0" marT="0" marB="0" anchor="ctr"/>
                </a:tc>
                <a:extLst>
                  <a:ext uri="{0D108BD9-81ED-4DB2-BD59-A6C34878D82A}">
                    <a16:rowId xmlns:a16="http://schemas.microsoft.com/office/drawing/2014/main" val="10004"/>
                  </a:ext>
                </a:extLst>
              </a:tr>
              <a:tr h="548640">
                <a:tc>
                  <a:txBody>
                    <a:bodyPr/>
                    <a:lstStyle/>
                    <a:p>
                      <a:pPr algn="ctr" fontAlgn="ctr"/>
                      <a:r>
                        <a:rPr lang="es-ES" sz="1200" kern="1200" dirty="0">
                          <a:solidFill>
                            <a:srgbClr val="094784"/>
                          </a:solidFill>
                          <a:latin typeface="+mn-lt"/>
                          <a:ea typeface="+mn-ea"/>
                          <a:cs typeface="+mn-cs"/>
                        </a:rPr>
                        <a:t>Seguimiento, Evaluación y Recomendaciones del Comité de Riesgos </a:t>
                      </a:r>
                    </a:p>
                  </a:txBody>
                  <a:tcPr marL="0" marR="0" marT="0" marB="0" anchor="ctr"/>
                </a:tc>
                <a:tc>
                  <a:txBody>
                    <a:bodyPr/>
                    <a:lstStyle/>
                    <a:p>
                      <a:pPr algn="ctr" fontAlgn="ctr"/>
                      <a:r>
                        <a:rPr lang="es-ES" sz="1200" kern="1200" dirty="0">
                          <a:solidFill>
                            <a:srgbClr val="094784"/>
                          </a:solidFill>
                          <a:latin typeface="+mn-lt"/>
                          <a:ea typeface="+mn-ea"/>
                          <a:cs typeface="+mn-cs"/>
                        </a:rPr>
                        <a:t>Periódicamente</a:t>
                      </a: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0925709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91 Imagen" descr="BMC LOGO.bmp"/>
          <p:cNvPicPr>
            <a:picLocks noChangeAspect="1"/>
          </p:cNvPicPr>
          <p:nvPr/>
        </p:nvPicPr>
        <p:blipFill>
          <a:blip r:embed="rId2" cstate="print">
            <a:extLst>
              <a:ext uri="{28A0092B-C50C-407E-A947-70E740481C1C}">
                <a14:useLocalDpi xmlns:a14="http://schemas.microsoft.com/office/drawing/2010/main" val="0"/>
              </a:ext>
            </a:extLst>
          </a:blip>
          <a:srcRect t="9660" r="-211"/>
          <a:stretch>
            <a:fillRect/>
          </a:stretch>
        </p:blipFill>
        <p:spPr bwMode="auto">
          <a:xfrm>
            <a:off x="7494588" y="117475"/>
            <a:ext cx="15113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4 Marcador de texto"/>
          <p:cNvSpPr txBox="1">
            <a:spLocks/>
          </p:cNvSpPr>
          <p:nvPr/>
        </p:nvSpPr>
        <p:spPr>
          <a:xfrm>
            <a:off x="385765" y="225425"/>
            <a:ext cx="7108825" cy="522288"/>
          </a:xfrm>
          <a:prstGeom prst="rect">
            <a:avLst/>
          </a:prstGeom>
        </p:spPr>
        <p:txBody>
          <a:bodyPr lIns="0" tIns="0" rIns="0" bIns="0" anchor="ctr"/>
          <a:lstStyle/>
          <a:p>
            <a:pPr defTabSz="913990" fontAlgn="auto">
              <a:lnSpc>
                <a:spcPct val="85000"/>
              </a:lnSpc>
              <a:spcBef>
                <a:spcPts val="0"/>
              </a:spcBef>
              <a:spcAft>
                <a:spcPts val="0"/>
              </a:spcAft>
              <a:defRPr/>
            </a:pPr>
            <a:r>
              <a:rPr lang="es-CO" sz="2700" b="1" dirty="0">
                <a:solidFill>
                  <a:srgbClr val="094784"/>
                </a:solidFill>
                <a:latin typeface="+mj-lt"/>
                <a:ea typeface="+mj-ea"/>
                <a:cs typeface="+mj-cs"/>
              </a:rPr>
              <a:t>Fundamentos del SGCN</a:t>
            </a:r>
          </a:p>
        </p:txBody>
      </p:sp>
      <p:graphicFrame>
        <p:nvGraphicFramePr>
          <p:cNvPr id="8" name="14 Diagrama"/>
          <p:cNvGraphicFramePr/>
          <p:nvPr/>
        </p:nvGraphicFramePr>
        <p:xfrm>
          <a:off x="385763" y="747714"/>
          <a:ext cx="8124392" cy="427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16 Rectángulo redondeado"/>
          <p:cNvSpPr/>
          <p:nvPr/>
        </p:nvSpPr>
        <p:spPr bwMode="auto">
          <a:xfrm>
            <a:off x="2532063" y="2860675"/>
            <a:ext cx="2895600" cy="1790700"/>
          </a:xfrm>
          <a:prstGeom prst="roundRect">
            <a:avLst>
              <a:gd name="adj" fmla="val 10500"/>
            </a:avLst>
          </a:prstGeom>
          <a:solidFill>
            <a:schemeClr val="bg1"/>
          </a:solid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43014" name="Picture 14" descr="W:\1.SGCN\1. BCS\9. Varios\Imagenes\2017\imagen_SGCN\imagen_SGCN-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01925" y="3113089"/>
            <a:ext cx="257968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64 Grupo"/>
          <p:cNvGrpSpPr/>
          <p:nvPr/>
        </p:nvGrpSpPr>
        <p:grpSpPr>
          <a:xfrm>
            <a:off x="5644437" y="3282698"/>
            <a:ext cx="1850156" cy="1099689"/>
            <a:chOff x="154008" y="538527"/>
            <a:chExt cx="1352586" cy="861914"/>
          </a:xfrm>
          <a:solidFill>
            <a:srgbClr val="00B050"/>
          </a:solidFill>
        </p:grpSpPr>
        <p:sp>
          <p:nvSpPr>
            <p:cNvPr id="16" name="23 Rectángulo redondeado"/>
            <p:cNvSpPr/>
            <p:nvPr/>
          </p:nvSpPr>
          <p:spPr>
            <a:xfrm>
              <a:off x="154008" y="538527"/>
              <a:ext cx="1352586" cy="861914"/>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24 Rectángulo"/>
            <p:cNvSpPr/>
            <p:nvPr/>
          </p:nvSpPr>
          <p:spPr>
            <a:xfrm>
              <a:off x="156952" y="606226"/>
              <a:ext cx="1312606" cy="726515"/>
            </a:xfrm>
            <a:prstGeom prst="rect">
              <a:avLst/>
            </a:prstGeom>
            <a:grpFill/>
          </p:spPr>
          <p:style>
            <a:lnRef idx="0">
              <a:scrgbClr r="0" g="0" b="0"/>
            </a:lnRef>
            <a:fillRef idx="0">
              <a:scrgbClr r="0" g="0" b="0"/>
            </a:fillRef>
            <a:effectRef idx="0">
              <a:scrgbClr r="0" g="0" b="0"/>
            </a:effectRef>
            <a:fontRef idx="minor">
              <a:schemeClr val="lt1"/>
            </a:fontRef>
          </p:style>
          <p:txBody>
            <a:bodyPr lIns="37148" tIns="37148" rIns="37148" bIns="37148" spcCol="1270" anchor="ctr"/>
            <a:lstStyle/>
            <a:p>
              <a:pPr algn="just" defTabSz="442913" fontAlgn="auto">
                <a:lnSpc>
                  <a:spcPct val="90000"/>
                </a:lnSpc>
                <a:spcBef>
                  <a:spcPts val="0"/>
                </a:spcBef>
                <a:spcAft>
                  <a:spcPts val="400"/>
                </a:spcAft>
                <a:defRPr/>
              </a:pPr>
              <a:r>
                <a:rPr lang="es-CO" sz="900" b="1" u="sng" dirty="0">
                  <a:solidFill>
                    <a:schemeClr val="bg1"/>
                  </a:solidFill>
                  <a:latin typeface="Calibri" pitchFamily="34" charset="0"/>
                </a:rPr>
                <a:t>Marco Metodológico de referencia:</a:t>
              </a:r>
            </a:p>
            <a:p>
              <a:pPr defTabSz="442913" fontAlgn="auto">
                <a:lnSpc>
                  <a:spcPct val="90000"/>
                </a:lnSpc>
                <a:spcBef>
                  <a:spcPts val="0"/>
                </a:spcBef>
                <a:spcAft>
                  <a:spcPts val="400"/>
                </a:spcAft>
                <a:defRPr/>
              </a:pPr>
              <a:r>
                <a:rPr lang="es-CO" sz="800" dirty="0">
                  <a:solidFill>
                    <a:schemeClr val="bg1"/>
                  </a:solidFill>
                  <a:latin typeface="Calibri" pitchFamily="34" charset="0"/>
                </a:rPr>
                <a:t>- DRI  (Disaster Recovery    Internacional )                                       </a:t>
              </a:r>
            </a:p>
            <a:p>
              <a:pPr defTabSz="442913" fontAlgn="auto">
                <a:lnSpc>
                  <a:spcPct val="90000"/>
                </a:lnSpc>
                <a:spcBef>
                  <a:spcPts val="0"/>
                </a:spcBef>
                <a:spcAft>
                  <a:spcPts val="400"/>
                </a:spcAft>
                <a:defRPr/>
              </a:pPr>
              <a:r>
                <a:rPr lang="es-CO" sz="800" dirty="0">
                  <a:solidFill>
                    <a:schemeClr val="bg1"/>
                  </a:solidFill>
                  <a:latin typeface="Calibri" pitchFamily="34" charset="0"/>
                </a:rPr>
                <a:t>- Norma 22301 (ISO)</a:t>
              </a:r>
            </a:p>
            <a:p>
              <a:pPr marL="171450" indent="-171450" defTabSz="442913" fontAlgn="auto">
                <a:lnSpc>
                  <a:spcPct val="90000"/>
                </a:lnSpc>
                <a:spcBef>
                  <a:spcPts val="0"/>
                </a:spcBef>
                <a:spcAft>
                  <a:spcPts val="400"/>
                </a:spcAft>
                <a:buFontTx/>
                <a:buChar char="-"/>
                <a:defRPr/>
              </a:pPr>
              <a:r>
                <a:rPr lang="es-CO" sz="800" dirty="0">
                  <a:solidFill>
                    <a:schemeClr val="bg1"/>
                  </a:solidFill>
                  <a:latin typeface="Calibri" pitchFamily="34" charset="0"/>
                </a:rPr>
                <a:t>Norma 25999 ( Estándar Británico</a:t>
              </a:r>
            </a:p>
            <a:p>
              <a:pPr marL="171450" indent="-171450" defTabSz="442913" fontAlgn="auto">
                <a:lnSpc>
                  <a:spcPct val="90000"/>
                </a:lnSpc>
                <a:spcBef>
                  <a:spcPts val="0"/>
                </a:spcBef>
                <a:spcAft>
                  <a:spcPts val="400"/>
                </a:spcAft>
                <a:buFontTx/>
                <a:buChar char="-"/>
                <a:defRPr/>
              </a:pPr>
              <a:r>
                <a:rPr lang="es-CO" sz="800" dirty="0">
                  <a:solidFill>
                    <a:schemeClr val="bg1"/>
                  </a:solidFill>
                  <a:latin typeface="Calibri" pitchFamily="34" charset="0"/>
                </a:rPr>
                <a:t>NTC 5722 Icontec</a:t>
              </a:r>
              <a:endParaRPr lang="es-ES" sz="800" dirty="0">
                <a:solidFill>
                  <a:schemeClr val="bg1"/>
                </a:solidFill>
              </a:endParaRPr>
            </a:p>
          </p:txBody>
        </p:sp>
      </p:grpSp>
    </p:spTree>
    <p:extLst>
      <p:ext uri="{BB962C8B-B14F-4D97-AF65-F5344CB8AC3E}">
        <p14:creationId xmlns:p14="http://schemas.microsoft.com/office/powerpoint/2010/main" val="25310618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04850" y="2104715"/>
            <a:ext cx="8129050" cy="1546108"/>
          </a:xfrm>
        </p:spPr>
        <p:txBody>
          <a:bodyPr/>
          <a:lstStyle/>
          <a:p>
            <a:pPr lvl="1" algn="l" defTabSz="913990" rtl="0">
              <a:lnSpc>
                <a:spcPct val="85000"/>
              </a:lnSpc>
              <a:spcBef>
                <a:spcPct val="0"/>
              </a:spcBef>
            </a:pPr>
            <a:r>
              <a:rPr lang="es-ES" sz="4000" dirty="0">
                <a:solidFill>
                  <a:schemeClr val="bg1"/>
                </a:solidFill>
                <a:latin typeface="+mj-lt"/>
              </a:rPr>
              <a:t>8. Informe Comité de Regulación.</a:t>
            </a:r>
            <a:br>
              <a:rPr lang="es-ES"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237662725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6"/>
          <p:cNvPicPr>
            <a:picLocks noChangeAspect="1"/>
          </p:cNvPicPr>
          <p:nvPr/>
        </p:nvPicPr>
        <p:blipFill rotWithShape="1">
          <a:blip r:embed="rId2" cstate="print">
            <a:extLst>
              <a:ext uri="{28A0092B-C50C-407E-A947-70E740481C1C}">
                <a14:useLocalDpi xmlns:a14="http://schemas.microsoft.com/office/drawing/2010/main" val="0"/>
              </a:ext>
            </a:extLst>
          </a:blip>
          <a:srcRect t="86328" r="59737"/>
          <a:stretch/>
        </p:blipFill>
        <p:spPr>
          <a:xfrm>
            <a:off x="5438274" y="4598180"/>
            <a:ext cx="3681665" cy="545321"/>
          </a:xfrm>
          <a:prstGeom prst="rect">
            <a:avLst/>
          </a:prstGeom>
        </p:spPr>
      </p:pic>
      <p:sp>
        <p:nvSpPr>
          <p:cNvPr id="8" name="Título 1"/>
          <p:cNvSpPr>
            <a:spLocks noGrp="1"/>
          </p:cNvSpPr>
          <p:nvPr>
            <p:ph type="title"/>
          </p:nvPr>
        </p:nvSpPr>
        <p:spPr>
          <a:xfrm>
            <a:off x="0" y="117201"/>
            <a:ext cx="7200900" cy="540025"/>
          </a:xfrm>
        </p:spPr>
        <p:txBody>
          <a:bodyPr>
            <a:noAutofit/>
          </a:bodyPr>
          <a:lstStyle/>
          <a:p>
            <a:pPr algn="r">
              <a:lnSpc>
                <a:spcPct val="107000"/>
              </a:lnSpc>
              <a:spcBef>
                <a:spcPts val="0"/>
              </a:spcBef>
              <a:spcAft>
                <a:spcPts val="600"/>
              </a:spcAft>
            </a:pPr>
            <a:r>
              <a:rPr lang="es-CO" sz="32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t>Resumen del análisis de contrato de comisión y de corretaje</a:t>
            </a:r>
            <a:br>
              <a:rPr lang="es-CO" sz="3200" b="1" dirty="0">
                <a:solidFill>
                  <a:srgbClr val="5B9BD5">
                    <a:lumMod val="50000"/>
                  </a:srgbClr>
                </a:solidFill>
                <a:latin typeface="Arista 2.0 Light" panose="02000506000000020004" pitchFamily="2" charset="0"/>
                <a:ea typeface="Calibri" panose="020F0502020204030204" pitchFamily="34" charset="0"/>
                <a:cs typeface="Times New Roman" panose="02020603050405020304" pitchFamily="18" charset="0"/>
              </a:rPr>
            </a:br>
            <a:endParaRPr lang="es-CO" sz="3200" b="1" dirty="0">
              <a:solidFill>
                <a:srgbClr val="5B9BD5">
                  <a:lumMod val="50000"/>
                </a:srgb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uadroTexto 2"/>
          <p:cNvSpPr txBox="1"/>
          <p:nvPr/>
        </p:nvSpPr>
        <p:spPr>
          <a:xfrm>
            <a:off x="360591" y="619125"/>
            <a:ext cx="8450034" cy="4316566"/>
          </a:xfrm>
          <a:prstGeom prst="rect">
            <a:avLst/>
          </a:prstGeom>
          <a:noFill/>
        </p:spPr>
        <p:txBody>
          <a:bodyPr wrap="square" lIns="68580" tIns="34290" rIns="68580" bIns="34290" rtlCol="0">
            <a:spAutoFit/>
          </a:bodyPr>
          <a:lstStyle/>
          <a:p>
            <a:pPr marL="214313" indent="-214313">
              <a:buFontTx/>
              <a:buChar char="-"/>
            </a:pPr>
            <a:r>
              <a:rPr lang="es-CO" sz="1200" dirty="0"/>
              <a:t>En sesión del 22 de enero de 2017 el Comité analizó la estructura jurídica y las implicaciones del contrato de comisión y corretaje por parte de las SCB en la BMC.</a:t>
            </a:r>
          </a:p>
          <a:p>
            <a:pPr marL="214313" indent="-214313">
              <a:buFontTx/>
              <a:buChar char="-"/>
            </a:pPr>
            <a:r>
              <a:rPr lang="es-CO" sz="1200" dirty="0"/>
              <a:t>Del estudio se concluye:</a:t>
            </a:r>
          </a:p>
          <a:p>
            <a:pPr marL="557213" lvl="1" indent="-214313">
              <a:buFontTx/>
              <a:buChar char="-"/>
            </a:pPr>
            <a:r>
              <a:rPr lang="es-CO" sz="1200" dirty="0"/>
              <a:t>El contrato de comisión es exclusivo de las SCB, lo cual es un privilegio legal y los diferencia de cualquier otro agente del mercado; en tanto que para la realización de operaciones de corretaje no se requiere ser sociedad comisionista, ni vigilado.</a:t>
            </a:r>
          </a:p>
          <a:p>
            <a:pPr marL="557213" lvl="1" indent="-214313">
              <a:buFontTx/>
              <a:buChar char="-"/>
            </a:pPr>
            <a:r>
              <a:rPr lang="es-CO" sz="1200" dirty="0"/>
              <a:t>La regulación vigente permite a las sociedades comisionistas de bolsa realizar operaciones de corretaje.</a:t>
            </a:r>
          </a:p>
          <a:p>
            <a:pPr marL="557213" lvl="1" indent="-214313">
              <a:buFontTx/>
              <a:buChar char="-"/>
            </a:pPr>
            <a:r>
              <a:rPr lang="es-CO" sz="1200" dirty="0"/>
              <a:t>En las operaciones de corretaje el comisionistas es un simple agente intermediario, cuya única función es poner en contacto a los clientes; y son éstos (los clientes) quienes acuerdan los términos de la operación, la cierran y la cumplen, sin intervención del comisionista.</a:t>
            </a:r>
          </a:p>
          <a:p>
            <a:pPr marL="557213" lvl="1" indent="-214313">
              <a:buFontTx/>
              <a:buChar char="-"/>
            </a:pPr>
            <a:r>
              <a:rPr lang="es-CO" sz="1200" dirty="0"/>
              <a:t>En las operaciones de corretaje la Bolsa no participa en la celebración, ni en el compensación y liquidación. Por lo tanto no genera valor agregado alguno  =&gt; no es operación bursátil.</a:t>
            </a:r>
          </a:p>
          <a:p>
            <a:pPr marL="557213" lvl="1" indent="-214313">
              <a:buFontTx/>
              <a:buChar char="-"/>
            </a:pPr>
            <a:r>
              <a:rPr lang="es-CO" sz="1200" dirty="0"/>
              <a:t>En las operaciones celebrada bajo el contrato de comisión la SCB responde con su propio patrimonio, por cuanto actúa a nombre propio, pero cuenta ajena; y en las operaciones de corretaje la SCB no puede realizar ningún tipo de gestión en relación con la celebración, con la ejecución y con el cumplimiento de la operación; y por tanto no tiene responsabilidad </a:t>
            </a:r>
          </a:p>
          <a:p>
            <a:pPr marL="557213" lvl="1" indent="-214313">
              <a:buFontTx/>
              <a:buChar char="-"/>
            </a:pPr>
            <a:r>
              <a:rPr lang="es-CO" sz="1200" dirty="0"/>
              <a:t>Las operaciones de corretaje pueden conllevar un riesgo reputacional para la BMC, pues el cliente final podría llegar a suponer que la misma se trata de operaciones bursátiles, frente a información incompleta o no comprensible por parte de la SBC.</a:t>
            </a:r>
          </a:p>
          <a:p>
            <a:pPr marL="557213" lvl="1" indent="-214313">
              <a:buFontTx/>
              <a:buChar char="-"/>
            </a:pPr>
            <a:r>
              <a:rPr lang="es-CO" sz="1200" dirty="0"/>
              <a:t>El problema a solucionar es como limitar la responsabilidad de la SCB frente al potencial incumplimiento del comitente en una operación bajo el contrato de comisión en operaciones sobre bienes, productos o commodities, y en donde existe el riesgo de pérdida del activo principal cuando el vendedor entrega y el comprador no paga.</a:t>
            </a:r>
          </a:p>
          <a:p>
            <a:pPr marL="557213" lvl="1" indent="-214313">
              <a:buFontTx/>
              <a:buChar char="-"/>
            </a:pPr>
            <a:endParaRPr lang="es-CO" sz="1200" dirty="0"/>
          </a:p>
        </p:txBody>
      </p:sp>
      <p:pic>
        <p:nvPicPr>
          <p:cNvPr id="9" name="91 Imagen" descr="BMC LOGO.bmp"/>
          <p:cNvPicPr>
            <a:picLocks noChangeAspect="1"/>
          </p:cNvPicPr>
          <p:nvPr/>
        </p:nvPicPr>
        <p:blipFill>
          <a:blip r:embed="rId3" cstate="print"/>
          <a:srcRect t="9660" r="-211"/>
          <a:stretch>
            <a:fillRect/>
          </a:stretch>
        </p:blipFill>
        <p:spPr bwMode="auto">
          <a:xfrm>
            <a:off x="7494593" y="117201"/>
            <a:ext cx="1512000" cy="465145"/>
          </a:xfrm>
          <a:prstGeom prst="rect">
            <a:avLst/>
          </a:prstGeom>
          <a:noFill/>
          <a:ln w="9525">
            <a:noFill/>
            <a:miter lim="800000"/>
            <a:headEnd/>
            <a:tailEnd/>
          </a:ln>
        </p:spPr>
      </p:pic>
    </p:spTree>
    <p:extLst>
      <p:ext uri="{BB962C8B-B14F-4D97-AF65-F5344CB8AC3E}">
        <p14:creationId xmlns:p14="http://schemas.microsoft.com/office/powerpoint/2010/main" val="811947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04850" y="2104715"/>
            <a:ext cx="8129050" cy="1546108"/>
          </a:xfrm>
        </p:spPr>
        <p:txBody>
          <a:bodyPr/>
          <a:lstStyle/>
          <a:p>
            <a:pPr lvl="1" algn="l" defTabSz="913990" rtl="0">
              <a:lnSpc>
                <a:spcPct val="85000"/>
              </a:lnSpc>
              <a:spcBef>
                <a:spcPct val="0"/>
              </a:spcBef>
            </a:pPr>
            <a:r>
              <a:rPr lang="es-ES" sz="4000" dirty="0">
                <a:solidFill>
                  <a:schemeClr val="bg1"/>
                </a:solidFill>
                <a:latin typeface="+mj-lt"/>
              </a:rPr>
              <a:t>9. Informe Comité de Comunicación y Negocios.</a:t>
            </a:r>
            <a:br>
              <a:rPr lang="es-ES"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237662725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04850" y="1990416"/>
            <a:ext cx="8129050" cy="1546108"/>
          </a:xfrm>
        </p:spPr>
        <p:txBody>
          <a:bodyPr/>
          <a:lstStyle/>
          <a:p>
            <a:pPr lvl="1" algn="l" defTabSz="913990" rtl="0">
              <a:lnSpc>
                <a:spcPct val="85000"/>
              </a:lnSpc>
              <a:spcBef>
                <a:spcPct val="0"/>
              </a:spcBef>
            </a:pPr>
            <a:r>
              <a:rPr lang="es-ES" sz="4000" dirty="0">
                <a:solidFill>
                  <a:schemeClr val="bg1"/>
                </a:solidFill>
                <a:latin typeface="+mj-lt"/>
              </a:rPr>
              <a:t>10. Informe IV Trimestre 2017 del Área de Seguimiento.</a:t>
            </a: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237662725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2159307"/>
            <a:ext cx="8458681" cy="1546108"/>
          </a:xfrm>
        </p:spPr>
        <p:txBody>
          <a:bodyPr/>
          <a:lstStyle/>
          <a:p>
            <a:pPr lvl="1" algn="ctr" defTabSz="913990" rtl="0">
              <a:lnSpc>
                <a:spcPct val="85000"/>
              </a:lnSpc>
              <a:spcBef>
                <a:spcPct val="0"/>
              </a:spcBef>
            </a:pPr>
            <a:r>
              <a:rPr lang="es-ES" sz="4000" dirty="0">
                <a:solidFill>
                  <a:schemeClr val="bg1"/>
                </a:solidFill>
                <a:latin typeface="+mj-lt"/>
              </a:rPr>
              <a:t>5. Informe mensual del Presidente de la Bolsa</a:t>
            </a:r>
            <a:br>
              <a:rPr lang="es-CO" sz="4000" dirty="0">
                <a:solidFill>
                  <a:schemeClr val="bg1"/>
                </a:solidFill>
                <a:latin typeface="+mj-lt"/>
              </a:rPr>
            </a:br>
            <a:br>
              <a:rPr lang="es-CO" sz="2400" dirty="0">
                <a:solidFill>
                  <a:schemeClr val="bg1"/>
                </a:solidFill>
                <a:latin typeface="+mn-lt"/>
              </a:rPr>
            </a:br>
            <a:br>
              <a:rPr lang="es-CO" sz="2400" dirty="0">
                <a:solidFill>
                  <a:schemeClr val="bg1"/>
                </a:solidFill>
                <a:latin typeface="+mn-lt"/>
              </a:rPr>
            </a:br>
            <a:endParaRPr lang="es-CO" sz="5400" dirty="0">
              <a:solidFill>
                <a:schemeClr val="bg1"/>
              </a:solidFill>
            </a:endParaRPr>
          </a:p>
        </p:txBody>
      </p:sp>
    </p:spTree>
    <p:extLst>
      <p:ext uri="{BB962C8B-B14F-4D97-AF65-F5344CB8AC3E}">
        <p14:creationId xmlns:p14="http://schemas.microsoft.com/office/powerpoint/2010/main" val="236350288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28"/>
          </p:nvPr>
        </p:nvSpPr>
        <p:spPr/>
        <p:txBody>
          <a:bodyPr/>
          <a:lstStyle/>
          <a:p>
            <a:r>
              <a:rPr lang="es-ES" dirty="0" err="1"/>
              <a:t>Indice</a:t>
            </a:r>
            <a:endParaRPr lang="en-US" dirty="0"/>
          </a:p>
        </p:txBody>
      </p:sp>
      <p:sp>
        <p:nvSpPr>
          <p:cNvPr id="45" name="Text Placeholder 44"/>
          <p:cNvSpPr>
            <a:spLocks noGrp="1"/>
          </p:cNvSpPr>
          <p:nvPr>
            <p:ph type="body" sz="half" idx="29"/>
          </p:nvPr>
        </p:nvSpPr>
        <p:spPr>
          <a:xfrm>
            <a:off x="1618130" y="2271721"/>
            <a:ext cx="2725270" cy="685799"/>
          </a:xfrm>
        </p:spPr>
        <p:txBody>
          <a:bodyPr/>
          <a:lstStyle/>
          <a:p>
            <a:r>
              <a:rPr lang="en-US" sz="1800" b="1" dirty="0"/>
              <a:t>CONSIDERACIONES PREVIAS</a:t>
            </a:r>
          </a:p>
        </p:txBody>
      </p:sp>
      <p:sp>
        <p:nvSpPr>
          <p:cNvPr id="46" name="Text Placeholder 45"/>
          <p:cNvSpPr>
            <a:spLocks noGrp="1"/>
          </p:cNvSpPr>
          <p:nvPr>
            <p:ph type="body" sz="quarter" idx="30"/>
          </p:nvPr>
        </p:nvSpPr>
        <p:spPr>
          <a:xfrm>
            <a:off x="685800" y="2211272"/>
            <a:ext cx="932330" cy="703379"/>
          </a:xfrm>
        </p:spPr>
        <p:txBody>
          <a:bodyPr/>
          <a:lstStyle/>
          <a:p>
            <a:r>
              <a:rPr lang="en-US" dirty="0"/>
              <a:t>01</a:t>
            </a:r>
          </a:p>
        </p:txBody>
      </p:sp>
      <p:sp>
        <p:nvSpPr>
          <p:cNvPr id="47" name="Text Placeholder 46"/>
          <p:cNvSpPr>
            <a:spLocks noGrp="1"/>
          </p:cNvSpPr>
          <p:nvPr>
            <p:ph type="body" sz="half" idx="31"/>
          </p:nvPr>
        </p:nvSpPr>
        <p:spPr>
          <a:xfrm>
            <a:off x="1618130" y="2974172"/>
            <a:ext cx="2725270" cy="566777"/>
          </a:xfrm>
        </p:spPr>
        <p:txBody>
          <a:bodyPr/>
          <a:lstStyle/>
          <a:p>
            <a:r>
              <a:rPr lang="es-MX" sz="1800" b="1" dirty="0"/>
              <a:t>CUMPLIMIENTO CIRCULAR EXTERNA 004 DE 2017</a:t>
            </a:r>
            <a:endParaRPr lang="en-US" sz="1800" b="1" dirty="0"/>
          </a:p>
        </p:txBody>
      </p:sp>
      <p:sp>
        <p:nvSpPr>
          <p:cNvPr id="48" name="Text Placeholder 47"/>
          <p:cNvSpPr>
            <a:spLocks noGrp="1"/>
          </p:cNvSpPr>
          <p:nvPr>
            <p:ph type="body" sz="quarter" idx="32"/>
          </p:nvPr>
        </p:nvSpPr>
        <p:spPr>
          <a:xfrm>
            <a:off x="685800" y="2897077"/>
            <a:ext cx="932330" cy="703379"/>
          </a:xfrm>
        </p:spPr>
        <p:txBody>
          <a:bodyPr/>
          <a:lstStyle/>
          <a:p>
            <a:r>
              <a:rPr lang="en-US" dirty="0"/>
              <a:t>02</a:t>
            </a:r>
          </a:p>
        </p:txBody>
      </p:sp>
      <p:sp>
        <p:nvSpPr>
          <p:cNvPr id="76" name="Text Placeholder 75"/>
          <p:cNvSpPr>
            <a:spLocks noGrp="1"/>
          </p:cNvSpPr>
          <p:nvPr>
            <p:ph type="body" sz="quarter" idx="34"/>
          </p:nvPr>
        </p:nvSpPr>
        <p:spPr>
          <a:xfrm>
            <a:off x="685800" y="3580893"/>
            <a:ext cx="932330" cy="703379"/>
          </a:xfrm>
        </p:spPr>
        <p:txBody>
          <a:bodyPr/>
          <a:lstStyle/>
          <a:p>
            <a:r>
              <a:rPr lang="en-US" dirty="0"/>
              <a:t>03</a:t>
            </a:r>
          </a:p>
        </p:txBody>
      </p:sp>
      <p:sp>
        <p:nvSpPr>
          <p:cNvPr id="78" name="Text Placeholder 77"/>
          <p:cNvSpPr>
            <a:spLocks noGrp="1"/>
          </p:cNvSpPr>
          <p:nvPr>
            <p:ph type="body" sz="quarter" idx="36"/>
          </p:nvPr>
        </p:nvSpPr>
        <p:spPr>
          <a:xfrm>
            <a:off x="4800600" y="2211276"/>
            <a:ext cx="932330" cy="703379"/>
          </a:xfrm>
        </p:spPr>
        <p:txBody>
          <a:bodyPr/>
          <a:lstStyle/>
          <a:p>
            <a:r>
              <a:rPr lang="en-US" dirty="0"/>
              <a:t>05</a:t>
            </a:r>
          </a:p>
        </p:txBody>
      </p:sp>
      <p:sp>
        <p:nvSpPr>
          <p:cNvPr id="25" name="Text Placeholder 29"/>
          <p:cNvSpPr txBox="1">
            <a:spLocks/>
          </p:cNvSpPr>
          <p:nvPr/>
        </p:nvSpPr>
        <p:spPr>
          <a:xfrm>
            <a:off x="2205034" y="1579015"/>
            <a:ext cx="4374678" cy="216503"/>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ES" sz="1800" dirty="0"/>
              <a:t>Área de Seguimiento - BMC</a:t>
            </a:r>
            <a:endParaRPr lang="en-US" sz="1800" dirty="0"/>
          </a:p>
        </p:txBody>
      </p:sp>
      <p:sp>
        <p:nvSpPr>
          <p:cNvPr id="26" name="Text Placeholder 30"/>
          <p:cNvSpPr txBox="1">
            <a:spLocks/>
          </p:cNvSpPr>
          <p:nvPr/>
        </p:nvSpPr>
        <p:spPr>
          <a:xfrm>
            <a:off x="1682750" y="265134"/>
            <a:ext cx="5778500" cy="703379"/>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Tx/>
              <a:buNone/>
              <a:defRPr sz="5000" b="0" i="0" kern="1200">
                <a:solidFill>
                  <a:schemeClr val="accent2"/>
                </a:solidFill>
                <a:latin typeface="Franklin Gothic Demi Cond" panose="020B0706030402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r>
              <a:rPr lang="es-CO" sz="2800" dirty="0"/>
              <a:t>INFORME DE GESTIÓN JUNTA DIRECTIVA  </a:t>
            </a:r>
          </a:p>
          <a:p>
            <a:pPr algn="ctr"/>
            <a:r>
              <a:rPr lang="es-CO" sz="2800" dirty="0"/>
              <a:t>IV TRIMESTRE - AÑO 2017</a:t>
            </a:r>
            <a:endParaRPr lang="es-ES_tradnl" sz="2800" dirty="0"/>
          </a:p>
        </p:txBody>
      </p:sp>
      <p:pic>
        <p:nvPicPr>
          <p:cNvPr id="19" name="91 Imagen" descr="BMC LOGO.bmp"/>
          <p:cNvPicPr>
            <a:picLocks noChangeAspect="1"/>
          </p:cNvPicPr>
          <p:nvPr/>
        </p:nvPicPr>
        <p:blipFill>
          <a:blip r:embed="rId3" cstate="print"/>
          <a:srcRect t="9660" r="-211"/>
          <a:stretch>
            <a:fillRect/>
          </a:stretch>
        </p:blipFill>
        <p:spPr bwMode="auto">
          <a:xfrm>
            <a:off x="7494593" y="117200"/>
            <a:ext cx="1512000" cy="465145"/>
          </a:xfrm>
          <a:prstGeom prst="rect">
            <a:avLst/>
          </a:prstGeom>
          <a:noFill/>
          <a:ln w="9525">
            <a:noFill/>
            <a:miter lim="800000"/>
            <a:headEnd/>
            <a:tailEnd/>
          </a:ln>
        </p:spPr>
      </p:pic>
      <p:sp>
        <p:nvSpPr>
          <p:cNvPr id="14" name="Text Placeholder 77"/>
          <p:cNvSpPr>
            <a:spLocks noGrp="1"/>
          </p:cNvSpPr>
          <p:nvPr>
            <p:ph type="body" sz="quarter" idx="36"/>
          </p:nvPr>
        </p:nvSpPr>
        <p:spPr>
          <a:xfrm>
            <a:off x="4800600" y="2830401"/>
            <a:ext cx="932330" cy="703379"/>
          </a:xfrm>
        </p:spPr>
        <p:txBody>
          <a:bodyPr/>
          <a:lstStyle/>
          <a:p>
            <a:r>
              <a:rPr lang="en-US" dirty="0"/>
              <a:t>06</a:t>
            </a:r>
          </a:p>
        </p:txBody>
      </p:sp>
      <p:sp>
        <p:nvSpPr>
          <p:cNvPr id="15" name="Text Placeholder 76"/>
          <p:cNvSpPr>
            <a:spLocks noGrp="1"/>
          </p:cNvSpPr>
          <p:nvPr>
            <p:ph type="body" sz="half" idx="35"/>
          </p:nvPr>
        </p:nvSpPr>
        <p:spPr>
          <a:xfrm>
            <a:off x="5720230" y="3621496"/>
            <a:ext cx="2725270" cy="685799"/>
          </a:xfrm>
        </p:spPr>
        <p:txBody>
          <a:bodyPr/>
          <a:lstStyle/>
          <a:p>
            <a:r>
              <a:rPr lang="en-US" sz="1800" b="1" dirty="0"/>
              <a:t>MEJORA CONTINUA</a:t>
            </a:r>
          </a:p>
          <a:p>
            <a:endParaRPr lang="en-US" sz="1800" b="1" dirty="0"/>
          </a:p>
          <a:p>
            <a:endParaRPr lang="en-US" sz="1800" dirty="0"/>
          </a:p>
        </p:txBody>
      </p:sp>
      <p:sp>
        <p:nvSpPr>
          <p:cNvPr id="16" name="Text Placeholder 77"/>
          <p:cNvSpPr>
            <a:spLocks noGrp="1"/>
          </p:cNvSpPr>
          <p:nvPr>
            <p:ph type="body" sz="quarter" idx="36"/>
          </p:nvPr>
        </p:nvSpPr>
        <p:spPr>
          <a:xfrm>
            <a:off x="4845420" y="3496048"/>
            <a:ext cx="932330" cy="703379"/>
          </a:xfrm>
        </p:spPr>
        <p:txBody>
          <a:bodyPr/>
          <a:lstStyle/>
          <a:p>
            <a:r>
              <a:rPr lang="en-US" dirty="0"/>
              <a:t>07</a:t>
            </a:r>
          </a:p>
        </p:txBody>
      </p:sp>
      <p:sp>
        <p:nvSpPr>
          <p:cNvPr id="17" name="Text Placeholder 74"/>
          <p:cNvSpPr>
            <a:spLocks noGrp="1"/>
          </p:cNvSpPr>
          <p:nvPr>
            <p:ph type="body" sz="half" idx="33"/>
          </p:nvPr>
        </p:nvSpPr>
        <p:spPr>
          <a:xfrm>
            <a:off x="5706165" y="2315499"/>
            <a:ext cx="2725270" cy="685799"/>
          </a:xfrm>
        </p:spPr>
        <p:txBody>
          <a:bodyPr/>
          <a:lstStyle/>
          <a:p>
            <a:r>
              <a:rPr lang="en-US" sz="1800" b="1" dirty="0"/>
              <a:t>VISITAS Y CFA</a:t>
            </a:r>
          </a:p>
          <a:p>
            <a:endParaRPr lang="en-US" sz="1800" dirty="0"/>
          </a:p>
        </p:txBody>
      </p:sp>
      <p:sp>
        <p:nvSpPr>
          <p:cNvPr id="20" name="Text Placeholder 46"/>
          <p:cNvSpPr>
            <a:spLocks noGrp="1"/>
          </p:cNvSpPr>
          <p:nvPr>
            <p:ph type="body" sz="half" idx="31"/>
          </p:nvPr>
        </p:nvSpPr>
        <p:spPr>
          <a:xfrm>
            <a:off x="1600195" y="3633096"/>
            <a:ext cx="2725270" cy="566777"/>
          </a:xfrm>
        </p:spPr>
        <p:txBody>
          <a:bodyPr/>
          <a:lstStyle/>
          <a:p>
            <a:r>
              <a:rPr lang="en-US" sz="1800" b="1" dirty="0"/>
              <a:t>INDAGACIONES PRELIMINARES</a:t>
            </a:r>
          </a:p>
        </p:txBody>
      </p:sp>
      <p:sp>
        <p:nvSpPr>
          <p:cNvPr id="22" name="Text Placeholder 77"/>
          <p:cNvSpPr>
            <a:spLocks noGrp="1"/>
          </p:cNvSpPr>
          <p:nvPr>
            <p:ph type="body" sz="quarter" idx="36"/>
          </p:nvPr>
        </p:nvSpPr>
        <p:spPr>
          <a:xfrm>
            <a:off x="649800" y="4167883"/>
            <a:ext cx="932330" cy="703379"/>
          </a:xfrm>
        </p:spPr>
        <p:txBody>
          <a:bodyPr/>
          <a:lstStyle/>
          <a:p>
            <a:r>
              <a:rPr lang="en-US" dirty="0"/>
              <a:t>04</a:t>
            </a:r>
          </a:p>
        </p:txBody>
      </p:sp>
      <p:sp>
        <p:nvSpPr>
          <p:cNvPr id="23" name="Text Placeholder 74"/>
          <p:cNvSpPr>
            <a:spLocks noGrp="1"/>
          </p:cNvSpPr>
          <p:nvPr>
            <p:ph type="body" sz="half" idx="33"/>
          </p:nvPr>
        </p:nvSpPr>
        <p:spPr>
          <a:xfrm>
            <a:off x="1609155" y="4238488"/>
            <a:ext cx="2725270" cy="685799"/>
          </a:xfrm>
        </p:spPr>
        <p:txBody>
          <a:bodyPr/>
          <a:lstStyle/>
          <a:p>
            <a:r>
              <a:rPr lang="en-US" sz="1800" b="1" dirty="0"/>
              <a:t>INVESTIGACIONES FORMALES </a:t>
            </a:r>
          </a:p>
          <a:p>
            <a:endParaRPr lang="en-US" sz="1800" dirty="0"/>
          </a:p>
        </p:txBody>
      </p:sp>
      <p:sp>
        <p:nvSpPr>
          <p:cNvPr id="24" name="Text Placeholder 74"/>
          <p:cNvSpPr>
            <a:spLocks noGrp="1"/>
          </p:cNvSpPr>
          <p:nvPr>
            <p:ph type="body" sz="half" idx="33"/>
          </p:nvPr>
        </p:nvSpPr>
        <p:spPr>
          <a:xfrm>
            <a:off x="5724090" y="2900461"/>
            <a:ext cx="2725270" cy="685799"/>
          </a:xfrm>
        </p:spPr>
        <p:txBody>
          <a:bodyPr/>
          <a:lstStyle/>
          <a:p>
            <a:r>
              <a:rPr lang="en-US" sz="1800" b="1" dirty="0"/>
              <a:t>MATRIZ DE SUPERVISIÓN</a:t>
            </a:r>
          </a:p>
          <a:p>
            <a:endParaRPr lang="en-US" sz="1800" dirty="0"/>
          </a:p>
        </p:txBody>
      </p:sp>
    </p:spTree>
    <p:extLst>
      <p:ext uri="{BB962C8B-B14F-4D97-AF65-F5344CB8AC3E}">
        <p14:creationId xmlns:p14="http://schemas.microsoft.com/office/powerpoint/2010/main" val="320648616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46" grpId="0" build="p"/>
      <p:bldP spid="47" grpId="0" build="p"/>
      <p:bldP spid="48" grpId="0" build="p"/>
      <p:bldP spid="76" grpId="0" build="p"/>
      <p:bldP spid="78" grpId="0" build="p"/>
      <p:bldP spid="25" grpId="0"/>
      <p:bldP spid="26" grpId="0"/>
      <p:bldP spid="14" grpId="0" build="p"/>
      <p:bldP spid="15" grpId="0" build="p"/>
      <p:bldP spid="16" grpId="0" build="p"/>
      <p:bldP spid="17" grpId="0" build="p"/>
      <p:bldP spid="20" grpId="0" build="p"/>
      <p:bldP spid="22" grpId="0" build="p"/>
      <p:bldP spid="23" grpId="0" build="p"/>
      <p:bldP spid="2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1</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n-US" sz="2400" dirty="0" err="1">
                <a:solidFill>
                  <a:schemeClr val="bg1"/>
                </a:solidFill>
              </a:rPr>
              <a:t>CONSIDERACIONES</a:t>
            </a:r>
            <a:r>
              <a:rPr lang="en-US" sz="2400" dirty="0">
                <a:solidFill>
                  <a:schemeClr val="bg1"/>
                </a:solidFill>
              </a:rPr>
              <a:t> PREVIAS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4093687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400049"/>
            <a:ext cx="7934325" cy="685802"/>
          </a:xfrm>
        </p:spPr>
        <p:txBody>
          <a:bodyPr/>
          <a:lstStyle/>
          <a:p>
            <a:r>
              <a:rPr lang="en-US" sz="3600" b="1" dirty="0">
                <a:effectLst>
                  <a:outerShdw blurRad="38100" dist="38100" dir="2700000" algn="tl">
                    <a:srgbClr val="000000">
                      <a:alpha val="43137"/>
                    </a:srgbClr>
                  </a:outerShdw>
                </a:effectLst>
              </a:rPr>
              <a:t>CONSIDERACIONES PREVIAS</a:t>
            </a:r>
          </a:p>
        </p:txBody>
      </p:sp>
      <p:grpSp>
        <p:nvGrpSpPr>
          <p:cNvPr id="2" name="Group 34"/>
          <p:cNvGrpSpPr/>
          <p:nvPr/>
        </p:nvGrpSpPr>
        <p:grpSpPr>
          <a:xfrm>
            <a:off x="68580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1</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108713"/>
            <a:ext cx="7772400" cy="338961"/>
          </a:xfrm>
        </p:spPr>
        <p:txBody>
          <a:bodyPr/>
          <a:lstStyle/>
          <a:p>
            <a:r>
              <a:rPr lang="es-ES_tradnl" dirty="0" err="1"/>
              <a:t>Cap</a:t>
            </a:r>
            <a:r>
              <a:rPr lang="es-ES" dirty="0" err="1"/>
              <a:t>ítulo</a:t>
            </a:r>
            <a:r>
              <a:rPr lang="es-ES" dirty="0"/>
              <a:t> 1.</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16" name="15 Rectángulo"/>
          <p:cNvSpPr/>
          <p:nvPr/>
        </p:nvSpPr>
        <p:spPr>
          <a:xfrm>
            <a:off x="685800" y="1038225"/>
            <a:ext cx="7569200" cy="1508105"/>
          </a:xfrm>
          <a:prstGeom prst="rect">
            <a:avLst/>
          </a:prstGeom>
        </p:spPr>
        <p:txBody>
          <a:bodyPr wrap="square">
            <a:spAutoFit/>
          </a:bodyPr>
          <a:lstStyle/>
          <a:p>
            <a:pPr marL="0" lvl="1" algn="just" fontAlgn="base">
              <a:spcAft>
                <a:spcPts val="1200"/>
              </a:spcAft>
              <a:buClr>
                <a:schemeClr val="tx2"/>
              </a:buClr>
              <a:buFont typeface="Arial" pitchFamily="34" charset="0"/>
              <a:buChar char="•"/>
              <a:tabLst>
                <a:tab pos="88900" algn="l"/>
                <a:tab pos="274638" algn="l"/>
              </a:tabLst>
            </a:pPr>
            <a:r>
              <a:rPr lang="es-CO" dirty="0">
                <a:solidFill>
                  <a:srgbClr val="044990"/>
                </a:solidFill>
              </a:rPr>
              <a:t>La función del Área de Seguimiento:</a:t>
            </a:r>
          </a:p>
          <a:p>
            <a:pPr marL="355600" lvl="1" algn="just" fontAlgn="base">
              <a:spcAft>
                <a:spcPts val="1200"/>
              </a:spcAft>
              <a:buClr>
                <a:schemeClr val="tx2"/>
              </a:buClr>
              <a:tabLst>
                <a:tab pos="88900" algn="l"/>
                <a:tab pos="274638" algn="l"/>
              </a:tabLst>
            </a:pPr>
            <a:r>
              <a:rPr lang="es-CO" sz="1400" i="1" dirty="0">
                <a:solidFill>
                  <a:srgbClr val="044990"/>
                </a:solidFill>
              </a:rPr>
              <a:t>“</a:t>
            </a:r>
            <a:r>
              <a:rPr lang="es-CO" sz="1600" i="1" dirty="0">
                <a:solidFill>
                  <a:srgbClr val="044990"/>
                </a:solidFill>
              </a:rPr>
              <a:t>Consiste en la </a:t>
            </a:r>
            <a:r>
              <a:rPr lang="es-CO" sz="1600" b="1" i="1" u="sng" dirty="0">
                <a:solidFill>
                  <a:srgbClr val="044990"/>
                </a:solidFill>
              </a:rPr>
              <a:t>verificación del cumplimiento de las normas aplicables </a:t>
            </a:r>
            <a:r>
              <a:rPr lang="es-CO" sz="1600" i="1" dirty="0">
                <a:solidFill>
                  <a:srgbClr val="044990"/>
                </a:solidFill>
              </a:rPr>
              <a:t>por parte de </a:t>
            </a:r>
            <a:r>
              <a:rPr lang="es-CO" sz="1600" b="1" i="1" u="sng" dirty="0">
                <a:solidFill>
                  <a:srgbClr val="044990"/>
                </a:solidFill>
              </a:rPr>
              <a:t>los miembros y de las personas vinculadas </a:t>
            </a:r>
            <a:r>
              <a:rPr lang="es-CO" sz="1600" i="1" dirty="0">
                <a:solidFill>
                  <a:srgbClr val="044990"/>
                </a:solidFill>
              </a:rPr>
              <a:t>a éstos, efecto para el cual se adelantará la investigación de los hechos y conductas a que haya lugar.”</a:t>
            </a:r>
            <a:endParaRPr lang="es-CO" sz="1400" i="1" dirty="0">
              <a:solidFill>
                <a:srgbClr val="044990"/>
              </a:solidFill>
            </a:endParaRPr>
          </a:p>
        </p:txBody>
      </p:sp>
      <p:sp>
        <p:nvSpPr>
          <p:cNvPr id="17" name="16 CuadroTexto"/>
          <p:cNvSpPr txBox="1"/>
          <p:nvPr/>
        </p:nvSpPr>
        <p:spPr>
          <a:xfrm>
            <a:off x="723433" y="2539435"/>
            <a:ext cx="7548493" cy="553998"/>
          </a:xfrm>
          <a:prstGeom prst="rect">
            <a:avLst/>
          </a:prstGeom>
          <a:noFill/>
        </p:spPr>
        <p:txBody>
          <a:bodyPr wrap="square" lIns="0" tIns="0" rIns="0" bIns="0" rtlCol="0">
            <a:spAutoFit/>
          </a:bodyPr>
          <a:lstStyle/>
          <a:p>
            <a:pPr marL="0" lvl="1" algn="just" fontAlgn="base">
              <a:spcAft>
                <a:spcPts val="1200"/>
              </a:spcAft>
              <a:buClr>
                <a:schemeClr val="tx2"/>
              </a:buClr>
              <a:buFont typeface="Arial" pitchFamily="34" charset="0"/>
              <a:buChar char="•"/>
              <a:tabLst>
                <a:tab pos="88900" algn="l"/>
                <a:tab pos="274638" algn="l"/>
              </a:tabLst>
            </a:pPr>
            <a:r>
              <a:rPr lang="es-ES" dirty="0">
                <a:solidFill>
                  <a:srgbClr val="044990"/>
                </a:solidFill>
              </a:rPr>
              <a:t>Periodicidad del Informe: Trimestral. Comprende la gestión realizada entre el 1 de octubre y el 31 de diciembre de 2017.</a:t>
            </a:r>
            <a:endParaRPr lang="es-CO" dirty="0">
              <a:solidFill>
                <a:schemeClr val="tx2"/>
              </a:solidFill>
            </a:endParaRPr>
          </a:p>
        </p:txBody>
      </p:sp>
      <p:sp>
        <p:nvSpPr>
          <p:cNvPr id="18" name="17 CuadroTexto"/>
          <p:cNvSpPr txBox="1"/>
          <p:nvPr/>
        </p:nvSpPr>
        <p:spPr>
          <a:xfrm>
            <a:off x="703700" y="2791695"/>
            <a:ext cx="7542842" cy="1846659"/>
          </a:xfrm>
          <a:prstGeom prst="rect">
            <a:avLst/>
          </a:prstGeom>
          <a:noFill/>
        </p:spPr>
        <p:txBody>
          <a:bodyPr wrap="square" lIns="0" tIns="0" rIns="0" bIns="0" rtlCol="0">
            <a:spAutoFit/>
          </a:bodyPr>
          <a:lstStyle/>
          <a:p>
            <a:pPr marL="0" lvl="1" algn="just" fontAlgn="base">
              <a:spcAft>
                <a:spcPts val="1200"/>
              </a:spcAft>
              <a:buClr>
                <a:schemeClr val="tx2"/>
              </a:buClr>
              <a:buFont typeface="Arial" pitchFamily="34" charset="0"/>
              <a:buChar char="•"/>
              <a:tabLst>
                <a:tab pos="88900" algn="l"/>
                <a:tab pos="274638" algn="l"/>
              </a:tabLst>
            </a:pPr>
            <a:endParaRPr lang="es-ES" dirty="0">
              <a:solidFill>
                <a:srgbClr val="044990"/>
              </a:solidFill>
            </a:endParaRPr>
          </a:p>
          <a:p>
            <a:pPr marL="0" lvl="1" algn="just" fontAlgn="base">
              <a:spcAft>
                <a:spcPts val="1200"/>
              </a:spcAft>
              <a:buClr>
                <a:schemeClr val="tx2"/>
              </a:buClr>
              <a:buFont typeface="Arial" pitchFamily="34" charset="0"/>
              <a:buChar char="•"/>
              <a:tabLst>
                <a:tab pos="88900" algn="l"/>
                <a:tab pos="274638" algn="l"/>
              </a:tabLst>
            </a:pPr>
            <a:r>
              <a:rPr lang="es-CO" dirty="0">
                <a:solidFill>
                  <a:srgbClr val="044990"/>
                </a:solidFill>
              </a:rPr>
              <a:t>En concordancia con el artículo 2.4.2.3.1. del Reglamento, según el cual </a:t>
            </a:r>
          </a:p>
          <a:p>
            <a:pPr marL="355600" lvl="1" indent="-355600" algn="just" fontAlgn="base">
              <a:spcAft>
                <a:spcPts val="1200"/>
              </a:spcAft>
              <a:buClr>
                <a:schemeClr val="tx2"/>
              </a:buClr>
              <a:tabLst>
                <a:tab pos="274638" algn="l"/>
                <a:tab pos="355600" algn="l"/>
              </a:tabLst>
            </a:pPr>
            <a:r>
              <a:rPr lang="es-CO" sz="1400" b="1" dirty="0">
                <a:solidFill>
                  <a:srgbClr val="044990"/>
                </a:solidFill>
              </a:rPr>
              <a:t>		</a:t>
            </a:r>
            <a:r>
              <a:rPr lang="es-CO" sz="1400" i="1" dirty="0">
                <a:solidFill>
                  <a:srgbClr val="044990"/>
                </a:solidFill>
              </a:rPr>
              <a:t>“</a:t>
            </a:r>
            <a:r>
              <a:rPr lang="es-CO" sz="1600" i="1" dirty="0">
                <a:solidFill>
                  <a:srgbClr val="044990"/>
                </a:solidFill>
              </a:rPr>
              <a:t>Las actuaciones adelantadas por el Área de Seguimiento (…) y los expedientes correspondientes estarán sometidos a reserva, salvo para efectos del cumplimiento de  solicitud o requerimiento emitido por la Superintendencia Financiera de Colombia o por autoridad judicial.”</a:t>
            </a:r>
            <a:endParaRPr lang="es-CO" dirty="0">
              <a:solidFill>
                <a:schemeClr val="tx2"/>
              </a:solidFill>
            </a:endParaRPr>
          </a:p>
        </p:txBody>
      </p:sp>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1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3</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n-US" sz="2400" dirty="0">
                <a:solidFill>
                  <a:schemeClr val="bg1"/>
                </a:solidFill>
              </a:rPr>
              <a:t>INDAGACIONES PRELIMINARES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4093687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857249"/>
            <a:ext cx="7990656"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293299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295391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259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1789661"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3.</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3" name="18 Grupo"/>
          <p:cNvGrpSpPr/>
          <p:nvPr/>
        </p:nvGrpSpPr>
        <p:grpSpPr>
          <a:xfrm>
            <a:off x="619632" y="1598840"/>
            <a:ext cx="8056824" cy="2430980"/>
            <a:chOff x="619632" y="2093686"/>
            <a:chExt cx="8056824" cy="3241307"/>
          </a:xfrm>
        </p:grpSpPr>
        <p:pic>
          <p:nvPicPr>
            <p:cNvPr id="1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632" y="2093686"/>
              <a:ext cx="8056824" cy="3241307"/>
            </a:xfrm>
            <a:prstGeom prst="rect">
              <a:avLst/>
            </a:prstGeom>
            <a:ln/>
            <a:extLst/>
          </p:spPr>
          <p:style>
            <a:lnRef idx="2">
              <a:schemeClr val="accent3"/>
            </a:lnRef>
            <a:fillRef idx="1">
              <a:schemeClr val="lt1"/>
            </a:fillRef>
            <a:effectRef idx="0">
              <a:schemeClr val="accent3"/>
            </a:effectRef>
            <a:fontRef idx="minor">
              <a:schemeClr val="dk1"/>
            </a:fontRef>
          </p:style>
        </p:pic>
        <p:sp>
          <p:nvSpPr>
            <p:cNvPr id="18" name="Flecha abajo 2"/>
            <p:cNvSpPr/>
            <p:nvPr/>
          </p:nvSpPr>
          <p:spPr bwMode="auto">
            <a:xfrm>
              <a:off x="802308" y="2255035"/>
              <a:ext cx="432048" cy="758428"/>
            </a:xfrm>
            <a:prstGeom prst="downArrow">
              <a:avLst/>
            </a:prstGeom>
            <a:solidFill>
              <a:srgbClr val="FF6600"/>
            </a:solidFill>
            <a:ln w="19050">
              <a:solidFill>
                <a:srgbClr val="000080"/>
              </a:solidFill>
              <a:round/>
              <a:headEnd/>
              <a:tailEnd/>
            </a:ln>
            <a:effectLst/>
          </p:spPr>
          <p:txBody>
            <a:bodyPr wrap="square" rtlCol="0" anchor="ctr">
              <a:spAutoFit/>
            </a:bodyPr>
            <a:lstStyle/>
            <a:p>
              <a:pPr algn="ctr" eaLnBrk="0" hangingPunct="0">
                <a:buClr>
                  <a:srgbClr val="FF6600"/>
                </a:buClr>
              </a:pPr>
              <a:endParaRPr lang="es-CO" sz="2400" b="1" dirty="0">
                <a:latin typeface="+mn-lt"/>
              </a:endParaRPr>
            </a:p>
          </p:txBody>
        </p:sp>
      </p:grpSp>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857249"/>
            <a:ext cx="8048625"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2924025"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293299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179862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3.</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6" name="15 Imagen"/>
          <p:cNvPicPr/>
          <p:nvPr/>
        </p:nvPicPr>
        <p:blipFill>
          <a:blip r:embed="rId3" cstate="print"/>
          <a:srcRect/>
          <a:stretch>
            <a:fillRect/>
          </a:stretch>
        </p:blipFill>
        <p:spPr bwMode="auto">
          <a:xfrm>
            <a:off x="2352675" y="1835524"/>
            <a:ext cx="4438650" cy="1492623"/>
          </a:xfrm>
          <a:prstGeom prst="rect">
            <a:avLst/>
          </a:prstGeom>
          <a:noFill/>
          <a:ln w="9525">
            <a:noFill/>
            <a:miter lim="800000"/>
            <a:headEnd/>
            <a:tailEnd/>
          </a:ln>
        </p:spPr>
      </p:pic>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735034"/>
            <a:ext cx="7444212" cy="685802"/>
          </a:xfrm>
        </p:spPr>
        <p:txBody>
          <a:bodyPr/>
          <a:lstStyle/>
          <a:p>
            <a:r>
              <a:rPr lang="es-ES" sz="2800" b="1" dirty="0">
                <a:effectLst>
                  <a:outerShdw blurRad="38100" dist="38100" dir="2700000" algn="tl">
                    <a:srgbClr val="000000">
                      <a:alpha val="43137"/>
                    </a:srgbClr>
                  </a:outerShdw>
                </a:effectLst>
              </a:rPr>
              <a:t>INDAGACIONES PRELIMINARES COMPARADO TRIMESTRES 2017</a:t>
            </a:r>
            <a:endParaRPr lang="en-US" sz="2800" b="1" dirty="0">
              <a:effectLst>
                <a:outerShdw blurRad="38100" dist="38100" dir="2700000" algn="tl">
                  <a:srgbClr val="000000">
                    <a:alpha val="43137"/>
                  </a:srgbClr>
                </a:outerShdw>
              </a:effectLst>
            </a:endParaRPr>
          </a:p>
        </p:txBody>
      </p:sp>
      <p:grpSp>
        <p:nvGrpSpPr>
          <p:cNvPr id="2" name="Group 34"/>
          <p:cNvGrpSpPr/>
          <p:nvPr/>
        </p:nvGrpSpPr>
        <p:grpSpPr>
          <a:xfrm>
            <a:off x="293299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296885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178069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3.</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6" name="15 Imagen"/>
          <p:cNvPicPr/>
          <p:nvPr/>
        </p:nvPicPr>
        <p:blipFill>
          <a:blip r:embed="rId3" cstate="print"/>
          <a:srcRect/>
          <a:stretch>
            <a:fillRect/>
          </a:stretch>
        </p:blipFill>
        <p:spPr bwMode="auto">
          <a:xfrm>
            <a:off x="1971315" y="1668528"/>
            <a:ext cx="5040000" cy="2747769"/>
          </a:xfrm>
          <a:prstGeom prst="rect">
            <a:avLst/>
          </a:prstGeom>
          <a:noFill/>
          <a:ln w="9525">
            <a:noFill/>
            <a:miter lim="800000"/>
            <a:headEnd/>
            <a:tailEnd/>
          </a:ln>
        </p:spPr>
      </p:pic>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735034"/>
            <a:ext cx="7444212" cy="685802"/>
          </a:xfrm>
        </p:spPr>
        <p:txBody>
          <a:bodyPr/>
          <a:lstStyle/>
          <a:p>
            <a:r>
              <a:rPr lang="es-ES" sz="2800" b="1" dirty="0">
                <a:effectLst>
                  <a:outerShdw blurRad="38100" dist="38100" dir="2700000" algn="tl">
                    <a:srgbClr val="000000">
                      <a:alpha val="43137"/>
                    </a:srgbClr>
                  </a:outerShdw>
                </a:effectLst>
              </a:rPr>
              <a:t>INDAGACIONES PRELIMINARES COMPARADO TRIMESTRES 2016 - 2017</a:t>
            </a:r>
            <a:endParaRPr lang="en-US" sz="2800" b="1" dirty="0">
              <a:effectLst>
                <a:outerShdw blurRad="38100" dist="38100" dir="2700000" algn="tl">
                  <a:srgbClr val="000000">
                    <a:alpha val="43137"/>
                  </a:srgbClr>
                </a:outerShdw>
              </a:effectLst>
            </a:endParaRPr>
          </a:p>
        </p:txBody>
      </p:sp>
      <p:grpSp>
        <p:nvGrpSpPr>
          <p:cNvPr id="2" name="Group 34"/>
          <p:cNvGrpSpPr/>
          <p:nvPr/>
        </p:nvGrpSpPr>
        <p:grpSpPr>
          <a:xfrm>
            <a:off x="293299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296885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178069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3.</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7" name="16 Imagen"/>
          <p:cNvPicPr/>
          <p:nvPr/>
        </p:nvPicPr>
        <p:blipFill>
          <a:blip r:embed="rId3" cstate="print"/>
          <a:srcRect/>
          <a:stretch>
            <a:fillRect/>
          </a:stretch>
        </p:blipFill>
        <p:spPr bwMode="auto">
          <a:xfrm>
            <a:off x="2025105" y="1566556"/>
            <a:ext cx="5040000" cy="2750000"/>
          </a:xfrm>
          <a:prstGeom prst="rect">
            <a:avLst/>
          </a:prstGeom>
          <a:noFill/>
          <a:ln w="9525">
            <a:noFill/>
            <a:miter lim="800000"/>
            <a:headEnd/>
            <a:tailEnd/>
          </a:ln>
        </p:spPr>
      </p:pic>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733424"/>
            <a:ext cx="8067675"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293299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294868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1789661"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3.</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6" name="15 Imagen"/>
          <p:cNvPicPr/>
          <p:nvPr/>
        </p:nvPicPr>
        <p:blipFill>
          <a:blip r:embed="rId3" cstate="print"/>
          <a:srcRect/>
          <a:stretch>
            <a:fillRect/>
          </a:stretch>
        </p:blipFill>
        <p:spPr bwMode="auto">
          <a:xfrm>
            <a:off x="1281953" y="1324535"/>
            <a:ext cx="6212640" cy="2817159"/>
          </a:xfrm>
          <a:prstGeom prst="rect">
            <a:avLst/>
          </a:prstGeom>
          <a:noFill/>
          <a:ln w="9525">
            <a:noFill/>
            <a:miter lim="800000"/>
            <a:headEnd/>
            <a:tailEnd/>
          </a:ln>
        </p:spPr>
      </p:pic>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733424"/>
            <a:ext cx="8048625" cy="685802"/>
          </a:xfrm>
        </p:spPr>
        <p:txBody>
          <a:bodyPr/>
          <a:lstStyle/>
          <a:p>
            <a:r>
              <a:rPr lang="es-ES" sz="3600" b="1" dirty="0">
                <a:effectLst>
                  <a:outerShdw blurRad="38100" dist="38100" dir="2700000" algn="tl">
                    <a:srgbClr val="000000">
                      <a:alpha val="43137"/>
                    </a:srgbClr>
                  </a:outerShdw>
                </a:effectLst>
              </a:rPr>
              <a:t>INDAGACIONES PRELIMINARES</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293299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294868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1789661"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3.</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pic>
        <p:nvPicPr>
          <p:cNvPr id="17" name="16 Imagen"/>
          <p:cNvPicPr/>
          <p:nvPr/>
        </p:nvPicPr>
        <p:blipFill>
          <a:blip r:embed="rId3" cstate="print"/>
          <a:srcRect/>
          <a:stretch>
            <a:fillRect/>
          </a:stretch>
        </p:blipFill>
        <p:spPr bwMode="auto">
          <a:xfrm>
            <a:off x="1416422" y="1271827"/>
            <a:ext cx="6033346" cy="3037958"/>
          </a:xfrm>
          <a:prstGeom prst="rect">
            <a:avLst/>
          </a:prstGeom>
          <a:noFill/>
          <a:ln w="9525">
            <a:noFill/>
            <a:miter lim="800000"/>
            <a:headEnd/>
            <a:tailEnd/>
          </a:ln>
        </p:spPr>
      </p:pic>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402515" y="1668545"/>
            <a:ext cx="8458681" cy="2036871"/>
          </a:xfrm>
        </p:spPr>
        <p:txBody>
          <a:bodyPr/>
          <a:lstStyle/>
          <a:p>
            <a:pPr lvl="1" algn="ctr" defTabSz="913990" rtl="0">
              <a:lnSpc>
                <a:spcPct val="85000"/>
              </a:lnSpc>
              <a:spcBef>
                <a:spcPct val="0"/>
              </a:spcBef>
            </a:pPr>
            <a:r>
              <a:rPr lang="es-CO" sz="4000" dirty="0">
                <a:solidFill>
                  <a:schemeClr val="bg1"/>
                </a:solidFill>
                <a:latin typeface="+mj-lt"/>
              </a:rPr>
              <a:t>5.1. </a:t>
            </a:r>
            <a:r>
              <a:rPr lang="es-CO" sz="4000" dirty="0">
                <a:solidFill>
                  <a:schemeClr val="bg1"/>
                </a:solidFill>
              </a:rPr>
              <a:t>Resultados Financieros Diciembre 2017</a:t>
            </a:r>
            <a:br>
              <a:rPr lang="es-CO" sz="2400" dirty="0">
                <a:solidFill>
                  <a:schemeClr val="bg1"/>
                </a:solidFill>
                <a:latin typeface="+mn-lt"/>
              </a:rPr>
            </a:br>
            <a:endParaRPr lang="es-CO" sz="5400" dirty="0">
              <a:solidFill>
                <a:schemeClr val="bg1"/>
              </a:solidFill>
            </a:endParaRPr>
          </a:p>
        </p:txBody>
      </p:sp>
      <p:sp>
        <p:nvSpPr>
          <p:cNvPr id="2" name="1 Marcador de texto"/>
          <p:cNvSpPr>
            <a:spLocks noGrp="1"/>
          </p:cNvSpPr>
          <p:nvPr>
            <p:ph type="body" sz="quarter" idx="14"/>
          </p:nvPr>
        </p:nvSpPr>
        <p:spPr>
          <a:xfrm>
            <a:off x="674784" y="3465669"/>
            <a:ext cx="7783445" cy="1677832"/>
          </a:xfrm>
        </p:spPr>
        <p:txBody>
          <a:bodyPr/>
          <a:lstStyle/>
          <a:p>
            <a:pPr>
              <a:buNone/>
            </a:pPr>
            <a:endParaRPr lang="es-CO" dirty="0">
              <a:solidFill>
                <a:schemeClr val="bg1"/>
              </a:solidFill>
            </a:endParaRPr>
          </a:p>
          <a:p>
            <a:pPr>
              <a:buNone/>
            </a:pPr>
            <a:endParaRPr lang="es-CO" dirty="0">
              <a:solidFill>
                <a:schemeClr val="bg1"/>
              </a:solidFill>
            </a:endParaRPr>
          </a:p>
        </p:txBody>
      </p:sp>
    </p:spTree>
    <p:extLst>
      <p:ext uri="{BB962C8B-B14F-4D97-AF65-F5344CB8AC3E}">
        <p14:creationId xmlns:p14="http://schemas.microsoft.com/office/powerpoint/2010/main" val="1027633624"/>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400050"/>
            <a:ext cx="6375400" cy="371476"/>
          </a:xfrm>
        </p:spPr>
        <p:txBody>
          <a:bodyPr/>
          <a:lstStyle/>
          <a:p>
            <a:r>
              <a:rPr lang="es-ES" sz="3600" b="1" dirty="0">
                <a:effectLst>
                  <a:outerShdw blurRad="38100" dist="38100" dir="2700000" algn="tl">
                    <a:srgbClr val="000000">
                      <a:alpha val="43137"/>
                    </a:srgbClr>
                  </a:outerShdw>
                </a:effectLst>
              </a:rPr>
              <a:t>SARLAFT</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293299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292552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1807591"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146813"/>
            <a:ext cx="7772400" cy="338961"/>
          </a:xfrm>
        </p:spPr>
        <p:txBody>
          <a:bodyPr/>
          <a:lstStyle/>
          <a:p>
            <a:r>
              <a:rPr lang="es-ES_tradnl" dirty="0" err="1"/>
              <a:t>Cap</a:t>
            </a:r>
            <a:r>
              <a:rPr lang="es-ES" dirty="0" err="1"/>
              <a:t>ítulo</a:t>
            </a:r>
            <a:r>
              <a:rPr lang="es-ES" dirty="0"/>
              <a:t> 3.</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24" name="Title 11"/>
          <p:cNvSpPr txBox="1">
            <a:spLocks/>
          </p:cNvSpPr>
          <p:nvPr/>
        </p:nvSpPr>
        <p:spPr>
          <a:xfrm>
            <a:off x="721655" y="863985"/>
            <a:ext cx="7409333" cy="371476"/>
          </a:xfrm>
          <a:prstGeom prst="rect">
            <a:avLst/>
          </a:prstGeom>
        </p:spPr>
        <p:txBody>
          <a:bodyPr vert="horz" lIns="0" tIns="0" rIns="0" bIns="0" rtlCol="0" anchor="t">
            <a:noAutofit/>
          </a:bodyPr>
          <a:lstStyle/>
          <a:p>
            <a:pPr algn="just"/>
            <a:r>
              <a:rPr lang="es-ES" dirty="0">
                <a:solidFill>
                  <a:srgbClr val="044990"/>
                </a:solidFill>
              </a:rPr>
              <a:t>El 14 de julio de 2017, el Área de Seguimiento recibió correo electrónico del Director de Riesgos, en donde informaba de un total de </a:t>
            </a:r>
            <a:r>
              <a:rPr lang="es-ES" b="1" dirty="0">
                <a:solidFill>
                  <a:srgbClr val="044990"/>
                </a:solidFill>
              </a:rPr>
              <a:t>treinta y cuatro mil setenta y siete (34.077)</a:t>
            </a:r>
            <a:r>
              <a:rPr lang="es-ES" dirty="0">
                <a:solidFill>
                  <a:srgbClr val="044990"/>
                </a:solidFill>
              </a:rPr>
              <a:t> operaciones, en las que </a:t>
            </a:r>
            <a:r>
              <a:rPr lang="es-ES" i="1" dirty="0">
                <a:solidFill>
                  <a:srgbClr val="044990"/>
                </a:solidFill>
              </a:rPr>
              <a:t>“De conformidad con los </a:t>
            </a:r>
            <a:r>
              <a:rPr lang="es-ES" i="1" dirty="0" err="1">
                <a:solidFill>
                  <a:srgbClr val="044990"/>
                </a:solidFill>
              </a:rPr>
              <a:t>monitoreos</a:t>
            </a:r>
            <a:r>
              <a:rPr lang="es-ES" i="1" dirty="0">
                <a:solidFill>
                  <a:srgbClr val="044990"/>
                </a:solidFill>
              </a:rPr>
              <a:t> diarios y trimestrales que realiza la Dirección de Riesgos a los mandantes que celebran operaciones a través de las sociedades comisionistas en el escenario de la Bolsa Mercantil, se observaron algunas anotaciones en listas </a:t>
            </a:r>
            <a:r>
              <a:rPr lang="es-ES" i="1" dirty="0" err="1">
                <a:solidFill>
                  <a:srgbClr val="044990"/>
                </a:solidFill>
              </a:rPr>
              <a:t>PEP´s</a:t>
            </a:r>
            <a:r>
              <a:rPr lang="es-ES" i="1" dirty="0">
                <a:solidFill>
                  <a:srgbClr val="044990"/>
                </a:solidFill>
              </a:rPr>
              <a:t> que llamaron la atención, así como inclusiones en la Lista OFAC”. </a:t>
            </a:r>
            <a:endParaRPr lang="es-CO" i="1" dirty="0">
              <a:solidFill>
                <a:srgbClr val="044990"/>
              </a:solidFill>
            </a:endParaRPr>
          </a:p>
          <a:p>
            <a:r>
              <a:rPr lang="es-ES" dirty="0">
                <a:solidFill>
                  <a:srgbClr val="044990"/>
                </a:solidFill>
              </a:rPr>
              <a:t> </a:t>
            </a:r>
            <a:endParaRPr lang="es-CO" dirty="0">
              <a:solidFill>
                <a:srgbClr val="044990"/>
              </a:solidFill>
            </a:endParaRPr>
          </a:p>
          <a:p>
            <a:pPr algn="just"/>
            <a:r>
              <a:rPr lang="es-ES" dirty="0">
                <a:solidFill>
                  <a:srgbClr val="044990"/>
                </a:solidFill>
              </a:rPr>
              <a:t>Las operaciones estaban comprendidas entre los años 2010 a 2017, distribuidas de la siguiente manera:</a:t>
            </a:r>
            <a:endParaRPr lang="es-CO" dirty="0">
              <a:solidFill>
                <a:srgbClr val="044990"/>
              </a:solidFill>
            </a:endParaRPr>
          </a:p>
          <a:p>
            <a:r>
              <a:rPr lang="es-ES" dirty="0">
                <a:solidFill>
                  <a:srgbClr val="044990"/>
                </a:solidFill>
              </a:rPr>
              <a:t> </a:t>
            </a:r>
            <a:endParaRPr lang="es-CO" sz="3600" dirty="0"/>
          </a:p>
        </p:txBody>
      </p:sp>
      <p:pic>
        <p:nvPicPr>
          <p:cNvPr id="30" name="29 Imagen"/>
          <p:cNvPicPr/>
          <p:nvPr/>
        </p:nvPicPr>
        <p:blipFill>
          <a:blip r:embed="rId3" cstate="print"/>
          <a:srcRect/>
          <a:stretch>
            <a:fillRect/>
          </a:stretch>
        </p:blipFill>
        <p:spPr bwMode="auto">
          <a:xfrm>
            <a:off x="1174377" y="3963133"/>
            <a:ext cx="6615952" cy="542753"/>
          </a:xfrm>
          <a:prstGeom prst="rect">
            <a:avLst/>
          </a:prstGeom>
          <a:noFill/>
          <a:ln w="9525">
            <a:noFill/>
            <a:miter lim="800000"/>
            <a:headEnd/>
            <a:tailEnd/>
          </a:ln>
        </p:spPr>
      </p:pic>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0" y="585787"/>
            <a:ext cx="6375400" cy="371476"/>
          </a:xfrm>
        </p:spPr>
        <p:txBody>
          <a:bodyPr/>
          <a:lstStyle/>
          <a:p>
            <a:r>
              <a:rPr lang="es-ES" sz="3600" b="1" dirty="0">
                <a:effectLst>
                  <a:outerShdw blurRad="38100" dist="38100" dir="2700000" algn="tl">
                    <a:srgbClr val="000000">
                      <a:alpha val="43137"/>
                    </a:srgbClr>
                  </a:outerShdw>
                </a:effectLst>
              </a:rPr>
              <a:t>SARLAFT</a:t>
            </a:r>
            <a:endParaRPr lang="en-US" sz="3600" b="1" dirty="0">
              <a:effectLst>
                <a:outerShdw blurRad="38100" dist="38100" dir="2700000" algn="tl">
                  <a:srgbClr val="000000">
                    <a:alpha val="43137"/>
                  </a:srgbClr>
                </a:outerShdw>
              </a:effectLst>
            </a:endParaRPr>
          </a:p>
        </p:txBody>
      </p:sp>
      <p:grpSp>
        <p:nvGrpSpPr>
          <p:cNvPr id="2" name="Group 34"/>
          <p:cNvGrpSpPr/>
          <p:nvPr/>
        </p:nvGrpSpPr>
        <p:grpSpPr>
          <a:xfrm>
            <a:off x="2932990" y="4624417"/>
            <a:ext cx="1044000" cy="89297"/>
            <a:chOff x="685800" y="6165890"/>
            <a:chExt cx="1044000" cy="119062"/>
          </a:xfrm>
        </p:grpSpPr>
        <p:sp>
          <p:nvSpPr>
            <p:cNvPr id="36"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2925520"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3</a:t>
            </a:r>
            <a:endParaRPr lang="en-US" sz="1300" dirty="0">
              <a:solidFill>
                <a:srgbClr val="044990"/>
              </a:solidFill>
              <a:latin typeface="Franklin Gothic Demi Cond" panose="020B0706030402020204" pitchFamily="34" charset="0"/>
            </a:endParaRPr>
          </a:p>
        </p:txBody>
      </p:sp>
      <p:sp>
        <p:nvSpPr>
          <p:cNvPr id="20" name="Rectangle 9"/>
          <p:cNvSpPr>
            <a:spLocks noChangeArrowheads="1"/>
          </p:cNvSpPr>
          <p:nvPr/>
        </p:nvSpPr>
        <p:spPr bwMode="auto">
          <a:xfrm>
            <a:off x="664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1807591"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Text Placeholder 16"/>
          <p:cNvSpPr>
            <a:spLocks noGrp="1"/>
          </p:cNvSpPr>
          <p:nvPr>
            <p:ph type="body" idx="28"/>
          </p:nvPr>
        </p:nvSpPr>
        <p:spPr>
          <a:xfrm>
            <a:off x="685800" y="332550"/>
            <a:ext cx="7772400" cy="338961"/>
          </a:xfrm>
        </p:spPr>
        <p:txBody>
          <a:bodyPr/>
          <a:lstStyle/>
          <a:p>
            <a:r>
              <a:rPr lang="es-ES_tradnl" dirty="0" err="1"/>
              <a:t>Cap</a:t>
            </a:r>
            <a:r>
              <a:rPr lang="es-ES" dirty="0" err="1"/>
              <a:t>ítulo</a:t>
            </a:r>
            <a:r>
              <a:rPr lang="es-ES" dirty="0"/>
              <a:t> 3.</a:t>
            </a:r>
            <a:endParaRPr lang="es-ES_tradnl" dirty="0"/>
          </a:p>
        </p:txBody>
      </p:sp>
      <p:pic>
        <p:nvPicPr>
          <p:cNvPr id="53"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sp>
        <p:nvSpPr>
          <p:cNvPr id="24" name="Title 11"/>
          <p:cNvSpPr txBox="1">
            <a:spLocks/>
          </p:cNvSpPr>
          <p:nvPr/>
        </p:nvSpPr>
        <p:spPr>
          <a:xfrm>
            <a:off x="721655" y="1018630"/>
            <a:ext cx="7409333" cy="371476"/>
          </a:xfrm>
          <a:prstGeom prst="rect">
            <a:avLst/>
          </a:prstGeom>
        </p:spPr>
        <p:txBody>
          <a:bodyPr vert="horz" lIns="0" tIns="0" rIns="0" bIns="0" rtlCol="0" anchor="t">
            <a:noAutofit/>
          </a:bodyPr>
          <a:lstStyle/>
          <a:p>
            <a:pPr algn="just"/>
            <a:r>
              <a:rPr lang="es-CO" dirty="0">
                <a:solidFill>
                  <a:srgbClr val="044990"/>
                </a:solidFill>
              </a:rPr>
              <a:t>Una vez realizada las indagaciones preliminares correspondientes y teniendo en cuenta que es a la UIAF y no a otro organismo, a quien las entidades referidas en los artículos 102 a 107 del Estatuto Orgánico del Sistema Financiero deben reportar la información respecto de operaciones y/o actores de las que tengan conocimiento, en relación con el lavado de activos y la financiación del terrorismo, el Área de Seguimiento dio por concluidas dichas indagaciones.</a:t>
            </a:r>
          </a:p>
          <a:p>
            <a:pPr algn="just"/>
            <a:endParaRPr lang="es-CO" dirty="0">
              <a:solidFill>
                <a:srgbClr val="044990"/>
              </a:solidFill>
            </a:endParaRPr>
          </a:p>
          <a:p>
            <a:pPr algn="just"/>
            <a:r>
              <a:rPr lang="es-CO" dirty="0">
                <a:solidFill>
                  <a:srgbClr val="044990"/>
                </a:solidFill>
              </a:rPr>
              <a:t>Lo anterior, tomando en consideración la expresa reserva legal a la que está sometida la información que recauda y produce la UIAF, según la cual les está vedado a las autoridades competentes el acceso a la fuente originaria del Reporte de Operaciones Sospechosas (ROS), incluso a la autoridad judicial en el marco de un proceso penal.</a:t>
            </a:r>
          </a:p>
          <a:p>
            <a:r>
              <a:rPr lang="es-ES" dirty="0">
                <a:solidFill>
                  <a:srgbClr val="044990"/>
                </a:solidFill>
              </a:rPr>
              <a:t> </a:t>
            </a:r>
            <a:endParaRPr lang="es-CO" sz="3600" dirty="0"/>
          </a:p>
        </p:txBody>
      </p:sp>
    </p:spTree>
    <p:extLst>
      <p:ext uri="{BB962C8B-B14F-4D97-AF65-F5344CB8AC3E}">
        <p14:creationId xmlns:p14="http://schemas.microsoft.com/office/powerpoint/2010/main" val="425484835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4</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n-US" sz="2400" dirty="0">
                <a:solidFill>
                  <a:schemeClr val="bg1"/>
                </a:solidFill>
              </a:rPr>
              <a:t>INVESTIGACIONES FORMALES</a:t>
            </a:r>
          </a:p>
          <a:p>
            <a:endParaRPr lang="en-US" dirty="0"/>
          </a:p>
          <a:p>
            <a:endParaRPr lang="en-US" dirty="0"/>
          </a:p>
        </p:txBody>
      </p:sp>
    </p:spTree>
    <p:extLst>
      <p:ext uri="{BB962C8B-B14F-4D97-AF65-F5344CB8AC3E}">
        <p14:creationId xmlns:p14="http://schemas.microsoft.com/office/powerpoint/2010/main" val="147600350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8124824"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Apertura formal de investigaciones - SFE</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4</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4053017" y="4624417"/>
            <a:ext cx="1044000" cy="89297"/>
            <a:chOff x="658504" y="6165890"/>
            <a:chExt cx="1044000" cy="119062"/>
          </a:xfrm>
        </p:grpSpPr>
        <p:sp>
          <p:nvSpPr>
            <p:cNvPr id="30" name="Rectangle 9"/>
            <p:cNvSpPr>
              <a:spLocks noChangeArrowheads="1"/>
            </p:cNvSpPr>
            <p:nvPr/>
          </p:nvSpPr>
          <p:spPr bwMode="auto">
            <a:xfrm>
              <a:off x="658504"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4069999" y="4725068"/>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4</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19632"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1785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293776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16 Grupo"/>
          <p:cNvGrpSpPr/>
          <p:nvPr/>
        </p:nvGrpSpPr>
        <p:grpSpPr>
          <a:xfrm>
            <a:off x="619632" y="1614715"/>
            <a:ext cx="8056824" cy="2430980"/>
            <a:chOff x="619632" y="1915886"/>
            <a:chExt cx="8056824" cy="3241307"/>
          </a:xfrm>
        </p:grpSpPr>
        <p:pic>
          <p:nvPicPr>
            <p:cNvPr id="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632" y="1915886"/>
              <a:ext cx="8056824" cy="3241307"/>
            </a:xfrm>
            <a:prstGeom prst="rect">
              <a:avLst/>
            </a:prstGeom>
            <a:ln/>
            <a:extLst/>
          </p:spPr>
          <p:style>
            <a:lnRef idx="2">
              <a:schemeClr val="accent3"/>
            </a:lnRef>
            <a:fillRef idx="1">
              <a:schemeClr val="lt1"/>
            </a:fillRef>
            <a:effectRef idx="0">
              <a:schemeClr val="accent3"/>
            </a:effectRef>
            <a:fontRef idx="minor">
              <a:schemeClr val="dk1"/>
            </a:fontRef>
          </p:style>
        </p:pic>
        <p:sp>
          <p:nvSpPr>
            <p:cNvPr id="20" name="Flecha abajo 2"/>
            <p:cNvSpPr/>
            <p:nvPr/>
          </p:nvSpPr>
          <p:spPr bwMode="auto">
            <a:xfrm>
              <a:off x="1678624" y="2064535"/>
              <a:ext cx="432048" cy="758428"/>
            </a:xfrm>
            <a:prstGeom prst="downArrow">
              <a:avLst/>
            </a:prstGeom>
            <a:solidFill>
              <a:srgbClr val="FF6600"/>
            </a:solidFill>
            <a:ln w="19050">
              <a:solidFill>
                <a:srgbClr val="000080"/>
              </a:solidFill>
              <a:round/>
              <a:headEnd/>
              <a:tailEnd/>
            </a:ln>
            <a:effectLst/>
          </p:spPr>
          <p:txBody>
            <a:bodyPr wrap="square" rtlCol="0" anchor="ctr">
              <a:spAutoFit/>
            </a:bodyPr>
            <a:lstStyle/>
            <a:p>
              <a:pPr algn="ctr" eaLnBrk="0" hangingPunct="0">
                <a:buClr>
                  <a:srgbClr val="FF6600"/>
                </a:buClr>
              </a:pPr>
              <a:endParaRPr lang="es-CO" sz="2400" b="1" dirty="0">
                <a:latin typeface="+mn-lt"/>
              </a:endParaRPr>
            </a:p>
          </p:txBody>
        </p:sp>
      </p:grpSp>
    </p:spTree>
    <p:extLst>
      <p:ext uri="{BB962C8B-B14F-4D97-AF65-F5344CB8AC3E}">
        <p14:creationId xmlns:p14="http://schemas.microsoft.com/office/powerpoint/2010/main" val="45652687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8143874"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Apertura formal de investigaciones - SFE</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4</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4055861"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4038879"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4</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17598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290190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
          <p:cNvSpPr>
            <a:spLocks noGrp="1" noChangeArrowheads="1"/>
          </p:cNvSpPr>
          <p:nvPr>
            <p:ph sz="quarter" idx="15"/>
          </p:nvPr>
        </p:nvSpPr>
        <p:spPr bwMode="auto">
          <a:xfrm>
            <a:off x="685800" y="1444924"/>
            <a:ext cx="7574318"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Se remitieron </a:t>
            </a:r>
            <a:r>
              <a:rPr lang="es-CO" sz="1800" b="1" dirty="0">
                <a:solidFill>
                  <a:srgbClr val="044990"/>
                </a:solidFill>
              </a:rPr>
              <a:t>4 </a:t>
            </a:r>
            <a:r>
              <a:rPr lang="es-CO" sz="1800" dirty="0">
                <a:solidFill>
                  <a:srgbClr val="044990"/>
                </a:solidFill>
              </a:rPr>
              <a:t>SFE institucionales y 1 personal, que comprendieron un total de </a:t>
            </a:r>
            <a:r>
              <a:rPr lang="es-CO" sz="1800" b="1" dirty="0">
                <a:solidFill>
                  <a:srgbClr val="044990"/>
                </a:solidFill>
              </a:rPr>
              <a:t>21 </a:t>
            </a:r>
            <a:r>
              <a:rPr lang="es-CO" sz="1800" dirty="0">
                <a:solidFill>
                  <a:srgbClr val="044990"/>
                </a:solidFill>
              </a:rPr>
              <a:t>conductas investigadas, repartidas de la siguiente manera:</a:t>
            </a:r>
          </a:p>
          <a:p>
            <a:pPr algn="just" fontAlgn="base">
              <a:lnSpc>
                <a:spcPct val="100000"/>
              </a:lnSpc>
              <a:spcBef>
                <a:spcPts val="0"/>
              </a:spcBef>
              <a:buNone/>
            </a:pPr>
            <a:endParaRPr lang="es-CO" sz="1800" dirty="0">
              <a:solidFill>
                <a:srgbClr val="044990"/>
              </a:solidFill>
            </a:endParaRPr>
          </a:p>
        </p:txBody>
      </p:sp>
      <p:pic>
        <p:nvPicPr>
          <p:cNvPr id="17" name="16 Imagen"/>
          <p:cNvPicPr/>
          <p:nvPr/>
        </p:nvPicPr>
        <p:blipFill>
          <a:blip r:embed="rId3" cstate="print"/>
          <a:srcRect/>
          <a:stretch>
            <a:fillRect/>
          </a:stretch>
        </p:blipFill>
        <p:spPr bwMode="auto">
          <a:xfrm>
            <a:off x="2352675" y="2257425"/>
            <a:ext cx="4438650" cy="1433793"/>
          </a:xfrm>
          <a:prstGeom prst="rect">
            <a:avLst/>
          </a:prstGeom>
          <a:noFill/>
          <a:ln w="9525">
            <a:noFill/>
            <a:miter lim="800000"/>
            <a:headEnd/>
            <a:tailEnd/>
          </a:ln>
        </p:spPr>
      </p:pic>
    </p:spTree>
    <p:extLst>
      <p:ext uri="{BB962C8B-B14F-4D97-AF65-F5344CB8AC3E}">
        <p14:creationId xmlns:p14="http://schemas.microsoft.com/office/powerpoint/2010/main" val="47742983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Pliegos de cargos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4</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4061982" y="4624417"/>
            <a:ext cx="1044000" cy="89297"/>
            <a:chOff x="658504" y="6165890"/>
            <a:chExt cx="1044000" cy="119062"/>
          </a:xfrm>
        </p:grpSpPr>
        <p:sp>
          <p:nvSpPr>
            <p:cNvPr id="30" name="Rectangle 9"/>
            <p:cNvSpPr>
              <a:spLocks noChangeArrowheads="1"/>
            </p:cNvSpPr>
            <p:nvPr/>
          </p:nvSpPr>
          <p:spPr bwMode="auto">
            <a:xfrm>
              <a:off x="658504"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4080459" y="4722267"/>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4</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19632"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2919961"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17888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16 Grupo"/>
          <p:cNvGrpSpPr/>
          <p:nvPr/>
        </p:nvGrpSpPr>
        <p:grpSpPr>
          <a:xfrm>
            <a:off x="619632" y="1436915"/>
            <a:ext cx="8056824" cy="2430980"/>
            <a:chOff x="619632" y="1915886"/>
            <a:chExt cx="8056824" cy="3241307"/>
          </a:xfrm>
        </p:grpSpPr>
        <p:pic>
          <p:nvPicPr>
            <p:cNvPr id="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632" y="1915886"/>
              <a:ext cx="8056824" cy="3241307"/>
            </a:xfrm>
            <a:prstGeom prst="rect">
              <a:avLst/>
            </a:prstGeom>
            <a:ln/>
            <a:extLst/>
          </p:spPr>
          <p:style>
            <a:lnRef idx="2">
              <a:schemeClr val="accent3"/>
            </a:lnRef>
            <a:fillRef idx="1">
              <a:schemeClr val="lt1"/>
            </a:fillRef>
            <a:effectRef idx="0">
              <a:schemeClr val="accent3"/>
            </a:effectRef>
            <a:fontRef idx="minor">
              <a:schemeClr val="dk1"/>
            </a:fontRef>
          </p:style>
        </p:pic>
        <p:sp>
          <p:nvSpPr>
            <p:cNvPr id="20" name="Flecha abajo 2"/>
            <p:cNvSpPr/>
            <p:nvPr/>
          </p:nvSpPr>
          <p:spPr bwMode="auto">
            <a:xfrm>
              <a:off x="7833872" y="2869767"/>
              <a:ext cx="432048" cy="758428"/>
            </a:xfrm>
            <a:prstGeom prst="downArrow">
              <a:avLst/>
            </a:prstGeom>
            <a:solidFill>
              <a:srgbClr val="FF6600"/>
            </a:solidFill>
            <a:ln w="19050">
              <a:solidFill>
                <a:srgbClr val="000080"/>
              </a:solidFill>
              <a:round/>
              <a:headEnd/>
              <a:tailEnd/>
            </a:ln>
            <a:effectLst/>
          </p:spPr>
          <p:txBody>
            <a:bodyPr wrap="square" rtlCol="0" anchor="ctr">
              <a:spAutoFit/>
            </a:bodyPr>
            <a:lstStyle/>
            <a:p>
              <a:pPr algn="ctr" eaLnBrk="0" hangingPunct="0">
                <a:buClr>
                  <a:srgbClr val="FF6600"/>
                </a:buClr>
              </a:pPr>
              <a:endParaRPr lang="es-CO" sz="2400" b="1" dirty="0">
                <a:latin typeface="+mn-lt"/>
              </a:endParaRPr>
            </a:p>
          </p:txBody>
        </p:sp>
      </p:grpSp>
    </p:spTree>
    <p:extLst>
      <p:ext uri="{BB962C8B-B14F-4D97-AF65-F5344CB8AC3E}">
        <p14:creationId xmlns:p14="http://schemas.microsoft.com/office/powerpoint/2010/main" val="38691236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Pliego de cargos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4</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4052126"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4044109"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4</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17725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2928799"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
          <p:cNvSpPr>
            <a:spLocks noGrp="1" noChangeArrowheads="1"/>
          </p:cNvSpPr>
          <p:nvPr>
            <p:ph sz="quarter" idx="15"/>
          </p:nvPr>
        </p:nvSpPr>
        <p:spPr bwMode="auto">
          <a:xfrm>
            <a:off x="685800" y="1428019"/>
            <a:ext cx="7574318" cy="13542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Se remitieron a la Cámara Disciplinaria 2 pliegos de cargos institucionales, que recogen un total de</a:t>
            </a:r>
            <a:r>
              <a:rPr lang="es-CO" sz="1800" b="1" dirty="0">
                <a:solidFill>
                  <a:srgbClr val="044990"/>
                </a:solidFill>
              </a:rPr>
              <a:t> 39 </a:t>
            </a:r>
            <a:r>
              <a:rPr lang="es-CO" sz="1800" dirty="0">
                <a:solidFill>
                  <a:srgbClr val="044990"/>
                </a:solidFill>
              </a:rPr>
              <a:t>conductas, distribuidas de la siguiente manera:</a:t>
            </a:r>
          </a:p>
          <a:p>
            <a:pPr algn="just" fontAlgn="base">
              <a:lnSpc>
                <a:spcPct val="100000"/>
              </a:lnSpc>
              <a:spcBef>
                <a:spcPts val="0"/>
              </a:spcBef>
              <a:buNone/>
            </a:pPr>
            <a:endParaRPr lang="es-CO" sz="1800" dirty="0">
              <a:solidFill>
                <a:srgbClr val="044990"/>
              </a:solidFill>
            </a:endParaRPr>
          </a:p>
        </p:txBody>
      </p:sp>
      <p:pic>
        <p:nvPicPr>
          <p:cNvPr id="17" name="16 Imagen"/>
          <p:cNvPicPr/>
          <p:nvPr/>
        </p:nvPicPr>
        <p:blipFill>
          <a:blip r:embed="rId3" cstate="print"/>
          <a:srcRect/>
          <a:stretch>
            <a:fillRect/>
          </a:stretch>
        </p:blipFill>
        <p:spPr bwMode="auto">
          <a:xfrm>
            <a:off x="2328863" y="2463403"/>
            <a:ext cx="4486275" cy="1117997"/>
          </a:xfrm>
          <a:prstGeom prst="rect">
            <a:avLst/>
          </a:prstGeom>
          <a:noFill/>
          <a:ln w="9525">
            <a:noFill/>
            <a:miter lim="800000"/>
            <a:headEnd/>
            <a:tailEnd/>
          </a:ln>
        </p:spPr>
      </p:pic>
    </p:spTree>
    <p:extLst>
      <p:ext uri="{BB962C8B-B14F-4D97-AF65-F5344CB8AC3E}">
        <p14:creationId xmlns:p14="http://schemas.microsoft.com/office/powerpoint/2010/main" val="16133323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Pliego de cargos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4</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4055861"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4041119"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4</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1810616" y="466251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293776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
          <p:cNvSpPr>
            <a:spLocks noGrp="1" noChangeArrowheads="1"/>
          </p:cNvSpPr>
          <p:nvPr>
            <p:ph sz="quarter" idx="15"/>
          </p:nvPr>
        </p:nvSpPr>
        <p:spPr bwMode="auto">
          <a:xfrm>
            <a:off x="685800" y="1462232"/>
            <a:ext cx="757431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El pliego de cargos relativo a temas de operaciones comprenden conductas relacionadas con los siguientes mercados:</a:t>
            </a:r>
          </a:p>
        </p:txBody>
      </p:sp>
      <p:pic>
        <p:nvPicPr>
          <p:cNvPr id="17" name="16 Imagen"/>
          <p:cNvPicPr/>
          <p:nvPr/>
        </p:nvPicPr>
        <p:blipFill>
          <a:blip r:embed="rId3" cstate="print"/>
          <a:srcRect/>
          <a:stretch>
            <a:fillRect/>
          </a:stretch>
        </p:blipFill>
        <p:spPr bwMode="auto">
          <a:xfrm>
            <a:off x="1871980" y="2307681"/>
            <a:ext cx="5400040" cy="1391194"/>
          </a:xfrm>
          <a:prstGeom prst="rect">
            <a:avLst/>
          </a:prstGeom>
          <a:noFill/>
          <a:ln w="9525">
            <a:noFill/>
            <a:miter lim="800000"/>
            <a:headEnd/>
            <a:tailEnd/>
          </a:ln>
        </p:spPr>
      </p:pic>
    </p:spTree>
    <p:extLst>
      <p:ext uri="{BB962C8B-B14F-4D97-AF65-F5344CB8AC3E}">
        <p14:creationId xmlns:p14="http://schemas.microsoft.com/office/powerpoint/2010/main" val="54852431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Archivos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4</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4053017" y="4624417"/>
            <a:ext cx="1044000" cy="89297"/>
            <a:chOff x="658504" y="6165890"/>
            <a:chExt cx="1044000" cy="119062"/>
          </a:xfrm>
        </p:grpSpPr>
        <p:sp>
          <p:nvSpPr>
            <p:cNvPr id="30" name="Rectangle 9"/>
            <p:cNvSpPr>
              <a:spLocks noChangeArrowheads="1"/>
            </p:cNvSpPr>
            <p:nvPr/>
          </p:nvSpPr>
          <p:spPr bwMode="auto">
            <a:xfrm>
              <a:off x="658504"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4057299"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4</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19632"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17979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290190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632" y="1684565"/>
            <a:ext cx="8056824" cy="2430980"/>
          </a:xfrm>
          <a:prstGeom prst="rect">
            <a:avLst/>
          </a:prstGeom>
          <a:ln/>
          <a:extLst/>
        </p:spPr>
        <p:style>
          <a:lnRef idx="2">
            <a:schemeClr val="accent3"/>
          </a:lnRef>
          <a:fillRef idx="1">
            <a:schemeClr val="lt1"/>
          </a:fillRef>
          <a:effectRef idx="0">
            <a:schemeClr val="accent3"/>
          </a:effectRef>
          <a:fontRef idx="minor">
            <a:schemeClr val="dk1"/>
          </a:fontRef>
        </p:style>
      </p:pic>
      <p:sp>
        <p:nvSpPr>
          <p:cNvPr id="20" name="Flecha abajo 2"/>
          <p:cNvSpPr/>
          <p:nvPr/>
        </p:nvSpPr>
        <p:spPr bwMode="auto">
          <a:xfrm>
            <a:off x="6687440" y="2152326"/>
            <a:ext cx="432048" cy="568821"/>
          </a:xfrm>
          <a:prstGeom prst="downArrow">
            <a:avLst/>
          </a:prstGeom>
          <a:solidFill>
            <a:srgbClr val="FF6600"/>
          </a:solidFill>
          <a:ln w="19050">
            <a:solidFill>
              <a:srgbClr val="000080"/>
            </a:solidFill>
            <a:round/>
            <a:headEnd/>
            <a:tailEnd/>
          </a:ln>
          <a:effectLst/>
        </p:spPr>
        <p:txBody>
          <a:bodyPr wrap="square" rtlCol="0" anchor="ctr">
            <a:spAutoFit/>
          </a:bodyPr>
          <a:lstStyle/>
          <a:p>
            <a:pPr algn="ctr" eaLnBrk="0" hangingPunct="0">
              <a:buClr>
                <a:srgbClr val="FF6600"/>
              </a:buClr>
            </a:pPr>
            <a:endParaRPr lang="es-CO" sz="2400" b="1" dirty="0">
              <a:latin typeface="+mn-lt"/>
            </a:endParaRPr>
          </a:p>
        </p:txBody>
      </p:sp>
      <p:sp>
        <p:nvSpPr>
          <p:cNvPr id="17" name="Flecha abajo 2"/>
          <p:cNvSpPr/>
          <p:nvPr/>
        </p:nvSpPr>
        <p:spPr bwMode="auto">
          <a:xfrm>
            <a:off x="780128" y="1601286"/>
            <a:ext cx="432048" cy="568821"/>
          </a:xfrm>
          <a:prstGeom prst="downArrow">
            <a:avLst/>
          </a:prstGeom>
          <a:solidFill>
            <a:srgbClr val="FF6600"/>
          </a:solidFill>
          <a:ln w="19050">
            <a:solidFill>
              <a:srgbClr val="000080"/>
            </a:solidFill>
            <a:round/>
            <a:headEnd/>
            <a:tailEnd/>
          </a:ln>
          <a:effectLst/>
        </p:spPr>
        <p:txBody>
          <a:bodyPr wrap="square" rtlCol="0" anchor="ctr">
            <a:spAutoFit/>
          </a:bodyPr>
          <a:lstStyle/>
          <a:p>
            <a:pPr algn="ctr" eaLnBrk="0" hangingPunct="0">
              <a:buClr>
                <a:srgbClr val="FF6600"/>
              </a:buClr>
            </a:pPr>
            <a:endParaRPr lang="es-CO" sz="2400" b="1" dirty="0">
              <a:latin typeface="+mn-lt"/>
            </a:endParaRPr>
          </a:p>
        </p:txBody>
      </p:sp>
    </p:spTree>
    <p:extLst>
      <p:ext uri="{BB962C8B-B14F-4D97-AF65-F5344CB8AC3E}">
        <p14:creationId xmlns:p14="http://schemas.microsoft.com/office/powerpoint/2010/main" val="259195607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P spid="1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Archivos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4</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4055861"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4062039"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4</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1785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2928799"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
          <p:cNvSpPr>
            <a:spLocks noGrp="1" noChangeArrowheads="1"/>
          </p:cNvSpPr>
          <p:nvPr>
            <p:ph sz="quarter" idx="15"/>
          </p:nvPr>
        </p:nvSpPr>
        <p:spPr bwMode="auto">
          <a:xfrm>
            <a:off x="617560" y="1451133"/>
            <a:ext cx="757431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En cumplimento del deber del artículo 2.4.3.6. del Reglamento, según el cual, </a:t>
            </a:r>
            <a:r>
              <a:rPr lang="es-CO" sz="1800" i="1" dirty="0">
                <a:solidFill>
                  <a:srgbClr val="044990"/>
                </a:solidFill>
              </a:rPr>
              <a:t>“El Jefe del Área de Seguimiento </a:t>
            </a:r>
            <a:r>
              <a:rPr lang="es-CO" sz="1800" b="1" i="1" dirty="0">
                <a:solidFill>
                  <a:srgbClr val="044990"/>
                </a:solidFill>
              </a:rPr>
              <a:t>deberá archivar la investigación cuando considere que no existe mérito</a:t>
            </a:r>
            <a:r>
              <a:rPr lang="es-CO" sz="1800" i="1" dirty="0">
                <a:solidFill>
                  <a:srgbClr val="044990"/>
                </a:solidFill>
              </a:rPr>
              <a:t> para continuar con el trámite del proceso. En todo caso, el archivo de la investigación deberá ser motivado y documentado.”, </a:t>
            </a:r>
            <a:r>
              <a:rPr lang="es-CO" sz="1800" dirty="0">
                <a:solidFill>
                  <a:srgbClr val="044990"/>
                </a:solidFill>
              </a:rPr>
              <a:t>durante el periodo se archivaron </a:t>
            </a:r>
            <a:r>
              <a:rPr lang="es-CO" sz="1800" b="1" dirty="0">
                <a:solidFill>
                  <a:srgbClr val="044990"/>
                </a:solidFill>
              </a:rPr>
              <a:t>5 </a:t>
            </a:r>
            <a:r>
              <a:rPr lang="es-CO" sz="1800" dirty="0">
                <a:solidFill>
                  <a:srgbClr val="044990"/>
                </a:solidFill>
              </a:rPr>
              <a:t>conductas en etapa de investigación preliminar y </a:t>
            </a:r>
            <a:r>
              <a:rPr lang="es-CO" sz="1800" b="1" dirty="0">
                <a:solidFill>
                  <a:srgbClr val="044990"/>
                </a:solidFill>
              </a:rPr>
              <a:t>59,</a:t>
            </a:r>
            <a:r>
              <a:rPr lang="es-CO" sz="1800" dirty="0">
                <a:solidFill>
                  <a:srgbClr val="044990"/>
                </a:solidFill>
              </a:rPr>
              <a:t> una vez iniciado el procesos disciplinario:</a:t>
            </a:r>
          </a:p>
        </p:txBody>
      </p:sp>
      <p:pic>
        <p:nvPicPr>
          <p:cNvPr id="17" name="16 Imagen"/>
          <p:cNvPicPr/>
          <p:nvPr/>
        </p:nvPicPr>
        <p:blipFill>
          <a:blip r:embed="rId3" cstate="print"/>
          <a:srcRect/>
          <a:stretch>
            <a:fillRect/>
          </a:stretch>
        </p:blipFill>
        <p:spPr bwMode="auto">
          <a:xfrm>
            <a:off x="2681288" y="3568183"/>
            <a:ext cx="3781425" cy="825083"/>
          </a:xfrm>
          <a:prstGeom prst="rect">
            <a:avLst/>
          </a:prstGeom>
          <a:noFill/>
          <a:ln w="9525">
            <a:noFill/>
            <a:miter lim="800000"/>
            <a:headEnd/>
            <a:tailEnd/>
          </a:ln>
        </p:spPr>
      </p:pic>
    </p:spTree>
    <p:extLst>
      <p:ext uri="{BB962C8B-B14F-4D97-AF65-F5344CB8AC3E}">
        <p14:creationId xmlns:p14="http://schemas.microsoft.com/office/powerpoint/2010/main" val="30838203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91 Imagen" descr="BMC LOGO.bmp"/>
          <p:cNvPicPr>
            <a:picLocks noChangeAspect="1"/>
          </p:cNvPicPr>
          <p:nvPr/>
        </p:nvPicPr>
        <p:blipFill>
          <a:blip r:embed="rId3" cstate="print"/>
          <a:srcRect t="9660" r="-211"/>
          <a:stretch>
            <a:fillRect/>
          </a:stretch>
        </p:blipFill>
        <p:spPr bwMode="auto">
          <a:xfrm>
            <a:off x="7494593" y="117206"/>
            <a:ext cx="1512000" cy="465145"/>
          </a:xfrm>
          <a:prstGeom prst="rect">
            <a:avLst/>
          </a:prstGeom>
          <a:noFill/>
          <a:ln w="9525">
            <a:noFill/>
            <a:miter lim="800000"/>
            <a:headEnd/>
            <a:tailEnd/>
          </a:ln>
        </p:spPr>
      </p:pic>
      <p:graphicFrame>
        <p:nvGraphicFramePr>
          <p:cNvPr id="16" name="15 Diagrama"/>
          <p:cNvGraphicFramePr/>
          <p:nvPr>
            <p:extLst/>
          </p:nvPr>
        </p:nvGraphicFramePr>
        <p:xfrm>
          <a:off x="489397" y="914401"/>
          <a:ext cx="7959144" cy="366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ángulo: esquinas redondeadas 1">
            <a:extLst>
              <a:ext uri="{FF2B5EF4-FFF2-40B4-BE49-F238E27FC236}">
                <a16:creationId xmlns:a16="http://schemas.microsoft.com/office/drawing/2014/main" id="{758ACE8D-679A-468A-AB02-564EBC4C7FC7}"/>
              </a:ext>
            </a:extLst>
          </p:cNvPr>
          <p:cNvSpPr/>
          <p:nvPr/>
        </p:nvSpPr>
        <p:spPr>
          <a:xfrm>
            <a:off x="187569" y="4680439"/>
            <a:ext cx="3259016" cy="23153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r>
              <a:rPr lang="es-CO" sz="1400" dirty="0">
                <a:solidFill>
                  <a:schemeClr val="bg1"/>
                </a:solidFill>
                <a:latin typeface="Franklin Gothic Demi Cond" panose="020B0706030402020204" pitchFamily="34" charset="0"/>
              </a:rPr>
              <a:t>Pendiente auditoría de Revisoría Fiscal</a:t>
            </a:r>
          </a:p>
        </p:txBody>
      </p:sp>
    </p:spTree>
    <p:extLst>
      <p:ext uri="{BB962C8B-B14F-4D97-AF65-F5344CB8AC3E}">
        <p14:creationId xmlns:p14="http://schemas.microsoft.com/office/powerpoint/2010/main" val="412839334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Archivos - Operaciones</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4</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4055861"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4079969"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4</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1785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291983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51706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6" name="15 Imagen"/>
          <p:cNvPicPr/>
          <p:nvPr/>
        </p:nvPicPr>
        <p:blipFill>
          <a:blip r:embed="rId3" cstate="print"/>
          <a:srcRect/>
          <a:stretch>
            <a:fillRect/>
          </a:stretch>
        </p:blipFill>
        <p:spPr bwMode="auto">
          <a:xfrm>
            <a:off x="2166938" y="1573296"/>
            <a:ext cx="4810125" cy="584948"/>
          </a:xfrm>
          <a:prstGeom prst="rect">
            <a:avLst/>
          </a:prstGeom>
          <a:noFill/>
          <a:ln w="9525">
            <a:noFill/>
            <a:miter lim="800000"/>
            <a:headEnd/>
            <a:tailEnd/>
          </a:ln>
        </p:spPr>
      </p:pic>
      <p:pic>
        <p:nvPicPr>
          <p:cNvPr id="17" name="16 Imagen"/>
          <p:cNvPicPr/>
          <p:nvPr/>
        </p:nvPicPr>
        <p:blipFill>
          <a:blip r:embed="rId4" cstate="print"/>
          <a:srcRect/>
          <a:stretch>
            <a:fillRect/>
          </a:stretch>
        </p:blipFill>
        <p:spPr bwMode="auto">
          <a:xfrm>
            <a:off x="1934735" y="2478748"/>
            <a:ext cx="5400040" cy="1407452"/>
          </a:xfrm>
          <a:prstGeom prst="rect">
            <a:avLst/>
          </a:prstGeom>
          <a:noFill/>
          <a:ln w="9525">
            <a:noFill/>
            <a:miter lim="800000"/>
            <a:headEnd/>
            <a:tailEnd/>
          </a:ln>
        </p:spPr>
      </p:pic>
    </p:spTree>
    <p:extLst>
      <p:ext uri="{BB962C8B-B14F-4D97-AF65-F5344CB8AC3E}">
        <p14:creationId xmlns:p14="http://schemas.microsoft.com/office/powerpoint/2010/main" val="30838203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5</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s-CO" sz="2400" dirty="0">
                <a:solidFill>
                  <a:schemeClr val="bg1"/>
                </a:solidFill>
              </a:rPr>
              <a:t>VISITAS Y CFA</a:t>
            </a:r>
            <a:endParaRPr lang="fr-FR" sz="2400" dirty="0">
              <a:solidFill>
                <a:schemeClr val="bg1"/>
              </a:solidFill>
            </a:endParaRPr>
          </a:p>
          <a:p>
            <a:endParaRPr lang="en-US" dirty="0"/>
          </a:p>
          <a:p>
            <a:endParaRPr lang="en-US" dirty="0"/>
          </a:p>
        </p:txBody>
      </p:sp>
    </p:spTree>
    <p:extLst>
      <p:ext uri="{BB962C8B-B14F-4D97-AF65-F5344CB8AC3E}">
        <p14:creationId xmlns:p14="http://schemas.microsoft.com/office/powerpoint/2010/main" val="230967553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16"/>
          <p:cNvSpPr>
            <a:spLocks noGrp="1"/>
          </p:cNvSpPr>
          <p:nvPr>
            <p:ph type="body" idx="28"/>
          </p:nvPr>
        </p:nvSpPr>
        <p:spPr>
          <a:xfrm>
            <a:off x="685800" y="410708"/>
            <a:ext cx="7772400" cy="338961"/>
          </a:xfrm>
        </p:spPr>
        <p:txBody>
          <a:bodyPr/>
          <a:lstStyle/>
          <a:p>
            <a:r>
              <a:rPr lang="es-ES_tradnl" dirty="0" err="1"/>
              <a:t>Cap</a:t>
            </a:r>
            <a:r>
              <a:rPr lang="es-ES" dirty="0" err="1"/>
              <a:t>ítulo</a:t>
            </a:r>
            <a:r>
              <a:rPr lang="es-ES" dirty="0"/>
              <a:t>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54280"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5210513"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178178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29191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4032077"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itle 11"/>
          <p:cNvSpPr>
            <a:spLocks noGrp="1"/>
          </p:cNvSpPr>
          <p:nvPr>
            <p:ph type="title"/>
          </p:nvPr>
        </p:nvSpPr>
        <p:spPr>
          <a:xfrm>
            <a:off x="685801" y="587397"/>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Visitas</a:t>
            </a:r>
            <a:endParaRPr lang="es-CO" sz="3200" b="1" dirty="0">
              <a:effectLst>
                <a:outerShdw blurRad="38100" dist="38100" dir="2700000" algn="tl">
                  <a:srgbClr val="000000">
                    <a:alpha val="43137"/>
                  </a:srgbClr>
                </a:outerShdw>
              </a:effectLst>
            </a:endParaRPr>
          </a:p>
        </p:txBody>
      </p:sp>
      <p:pic>
        <p:nvPicPr>
          <p:cNvPr id="18" name="17 Imagen"/>
          <p:cNvPicPr/>
          <p:nvPr/>
        </p:nvPicPr>
        <p:blipFill>
          <a:blip r:embed="rId3" cstate="print"/>
          <a:srcRect/>
          <a:stretch>
            <a:fillRect/>
          </a:stretch>
        </p:blipFill>
        <p:spPr bwMode="auto">
          <a:xfrm>
            <a:off x="1057836" y="1264024"/>
            <a:ext cx="6714565" cy="2662517"/>
          </a:xfrm>
          <a:prstGeom prst="rect">
            <a:avLst/>
          </a:prstGeom>
          <a:noFill/>
          <a:ln w="9525">
            <a:noFill/>
            <a:miter lim="800000"/>
            <a:headEnd/>
            <a:tailEnd/>
          </a:ln>
        </p:spPr>
      </p:pic>
    </p:spTree>
    <p:extLst>
      <p:ext uri="{BB962C8B-B14F-4D97-AF65-F5344CB8AC3E}">
        <p14:creationId xmlns:p14="http://schemas.microsoft.com/office/powerpoint/2010/main" val="141874196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16"/>
          <p:cNvSpPr>
            <a:spLocks noGrp="1"/>
          </p:cNvSpPr>
          <p:nvPr>
            <p:ph type="body" idx="28"/>
          </p:nvPr>
        </p:nvSpPr>
        <p:spPr>
          <a:xfrm>
            <a:off x="685800" y="410708"/>
            <a:ext cx="7772400" cy="338961"/>
          </a:xfrm>
        </p:spPr>
        <p:txBody>
          <a:bodyPr/>
          <a:lstStyle/>
          <a:p>
            <a:r>
              <a:rPr lang="es-ES_tradnl" dirty="0" err="1"/>
              <a:t>Cap</a:t>
            </a:r>
            <a:r>
              <a:rPr lang="es-ES" dirty="0" err="1"/>
              <a:t>ítulo</a:t>
            </a:r>
            <a:r>
              <a:rPr lang="es-ES" dirty="0"/>
              <a:t>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54280"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5210513"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178178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29191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4032077"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itle 11"/>
          <p:cNvSpPr>
            <a:spLocks noGrp="1"/>
          </p:cNvSpPr>
          <p:nvPr>
            <p:ph type="title"/>
          </p:nvPr>
        </p:nvSpPr>
        <p:spPr>
          <a:xfrm>
            <a:off x="658906" y="735320"/>
            <a:ext cx="8094569" cy="514351"/>
          </a:xfrm>
        </p:spPr>
        <p:txBody>
          <a:bodyPr/>
          <a:lstStyle/>
          <a:p>
            <a:pPr fontAlgn="base">
              <a:lnSpc>
                <a:spcPct val="100000"/>
              </a:lnSpc>
              <a:spcBef>
                <a:spcPts val="0"/>
              </a:spcBef>
            </a:pPr>
            <a:r>
              <a:rPr lang="es-CO" sz="2800" b="1" dirty="0">
                <a:effectLst>
                  <a:outerShdw blurRad="38100" dist="38100" dir="2700000" algn="tl">
                    <a:srgbClr val="000000">
                      <a:alpha val="43137"/>
                    </a:srgbClr>
                  </a:outerShdw>
                </a:effectLst>
              </a:rPr>
              <a:t>Inspección in-situ, extra-situ y planes de ajuste</a:t>
            </a:r>
          </a:p>
        </p:txBody>
      </p:sp>
      <p:sp>
        <p:nvSpPr>
          <p:cNvPr id="18" name="17 CuadroTexto"/>
          <p:cNvSpPr txBox="1"/>
          <p:nvPr/>
        </p:nvSpPr>
        <p:spPr>
          <a:xfrm>
            <a:off x="658905" y="1485900"/>
            <a:ext cx="7938762" cy="3323987"/>
          </a:xfrm>
          <a:prstGeom prst="rect">
            <a:avLst/>
          </a:prstGeom>
          <a:noFill/>
        </p:spPr>
        <p:txBody>
          <a:bodyPr wrap="square" lIns="0" tIns="0" rIns="0" bIns="0" rtlCol="0">
            <a:spAutoFit/>
          </a:bodyPr>
          <a:lstStyle/>
          <a:p>
            <a:pPr algn="just">
              <a:buFont typeface="Wingdings" pitchFamily="2" charset="2"/>
              <a:buChar char="Ø"/>
            </a:pPr>
            <a:r>
              <a:rPr lang="es-MX" dirty="0">
                <a:solidFill>
                  <a:srgbClr val="044990"/>
                </a:solidFill>
              </a:rPr>
              <a:t>Se realizaron 2 visitas una específica y una de verificación de Plan de Ajuste.</a:t>
            </a:r>
            <a:endParaRPr lang="es-CO" dirty="0">
              <a:solidFill>
                <a:srgbClr val="044990"/>
              </a:solidFill>
            </a:endParaRPr>
          </a:p>
          <a:p>
            <a:pPr algn="just"/>
            <a:endParaRPr lang="es-CO" dirty="0">
              <a:solidFill>
                <a:srgbClr val="044990"/>
              </a:solidFill>
            </a:endParaRPr>
          </a:p>
          <a:p>
            <a:pPr algn="just">
              <a:buFont typeface="Wingdings" pitchFamily="2" charset="2"/>
              <a:buChar char="Ø"/>
            </a:pPr>
            <a:r>
              <a:rPr lang="es-CO" dirty="0">
                <a:solidFill>
                  <a:srgbClr val="044990"/>
                </a:solidFill>
              </a:rPr>
              <a:t>S</a:t>
            </a:r>
            <a:r>
              <a:rPr lang="es-MX" dirty="0">
                <a:solidFill>
                  <a:srgbClr val="044990"/>
                </a:solidFill>
              </a:rPr>
              <a:t>e terminaron 2 informes de visita de verificación de Plan de Ajuste, los cuales fueron remitidos a las sociedades comisionistas correspondientes</a:t>
            </a:r>
            <a:r>
              <a:rPr lang="es-MX" dirty="0"/>
              <a:t>. </a:t>
            </a:r>
          </a:p>
          <a:p>
            <a:pPr algn="just">
              <a:buFont typeface="Wingdings" pitchFamily="2" charset="2"/>
              <a:buChar char="Ø"/>
            </a:pPr>
            <a:endParaRPr lang="es-MX" dirty="0"/>
          </a:p>
          <a:p>
            <a:pPr algn="just">
              <a:buFont typeface="Wingdings" pitchFamily="2" charset="2"/>
              <a:buChar char="Ø"/>
            </a:pPr>
            <a:r>
              <a:rPr lang="es-MX" dirty="0">
                <a:solidFill>
                  <a:srgbClr val="044990"/>
                </a:solidFill>
              </a:rPr>
              <a:t>Se requirieron 3 planes de ajuste, a 3 firmas comisionistas, que incluyeron los siguientes aspectos: gobierno corporativo, riesgos (SARO, SARLAFT, </a:t>
            </a:r>
            <a:r>
              <a:rPr lang="es-MX" dirty="0" err="1">
                <a:solidFill>
                  <a:srgbClr val="044990"/>
                </a:solidFill>
              </a:rPr>
              <a:t>SARiC</a:t>
            </a:r>
            <a:r>
              <a:rPr lang="es-MX" dirty="0">
                <a:solidFill>
                  <a:srgbClr val="044990"/>
                </a:solidFill>
              </a:rPr>
              <a:t> y Control Interno), aspectos financieros generales y operaciones.</a:t>
            </a:r>
            <a:endParaRPr lang="es-CO" dirty="0">
              <a:solidFill>
                <a:srgbClr val="044990"/>
              </a:solidFill>
            </a:endParaRPr>
          </a:p>
          <a:p>
            <a:pPr algn="just"/>
            <a:endParaRPr lang="es-CO" dirty="0">
              <a:solidFill>
                <a:srgbClr val="044990"/>
              </a:solidFill>
            </a:endParaRPr>
          </a:p>
          <a:p>
            <a:pPr algn="just">
              <a:buFont typeface="Wingdings" pitchFamily="2" charset="2"/>
              <a:buChar char="Ø"/>
            </a:pPr>
            <a:r>
              <a:rPr lang="es-MX" dirty="0">
                <a:solidFill>
                  <a:srgbClr val="044990"/>
                </a:solidFill>
              </a:rPr>
              <a:t>Adicionalmente, se requirió información extra-situ a 4 sociedades comisionistas</a:t>
            </a:r>
            <a:r>
              <a:rPr lang="es-MX" dirty="0"/>
              <a:t>.</a:t>
            </a:r>
            <a:endParaRPr lang="es-CO" dirty="0">
              <a:solidFill>
                <a:schemeClr val="tx2"/>
              </a:solidFill>
            </a:endParaRPr>
          </a:p>
        </p:txBody>
      </p:sp>
    </p:spTree>
    <p:extLst>
      <p:ext uri="{BB962C8B-B14F-4D97-AF65-F5344CB8AC3E}">
        <p14:creationId xmlns:p14="http://schemas.microsoft.com/office/powerpoint/2010/main" val="141874196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795834"/>
            <a:ext cx="7629525" cy="514351"/>
          </a:xfrm>
        </p:spPr>
        <p:txBody>
          <a:bodyPr/>
          <a:lstStyle/>
          <a:p>
            <a:pPr fontAlgn="base">
              <a:lnSpc>
                <a:spcPct val="100000"/>
              </a:lnSpc>
              <a:spcBef>
                <a:spcPts val="0"/>
              </a:spcBef>
            </a:pPr>
            <a:r>
              <a:rPr lang="es-MX" sz="3200" b="1" dirty="0">
                <a:effectLst>
                  <a:outerShdw blurRad="38100" dist="38100" dir="2700000" algn="tl">
                    <a:srgbClr val="000000">
                      <a:alpha val="43137"/>
                    </a:srgbClr>
                  </a:outerShdw>
                </a:effectLst>
              </a:rPr>
              <a:t>Comunicaciones formales de advertencia</a:t>
            </a:r>
            <a:endParaRPr lang="es-CO" sz="1400"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5</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5166980"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5185457"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5</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66057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1795432"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28937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4050007"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629184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
          <p:cNvSpPr>
            <a:spLocks noGrp="1" noChangeArrowheads="1"/>
          </p:cNvSpPr>
          <p:nvPr>
            <p:ph sz="quarter" idx="15"/>
          </p:nvPr>
        </p:nvSpPr>
        <p:spPr bwMode="auto">
          <a:xfrm>
            <a:off x="617560" y="1906178"/>
            <a:ext cx="7574318"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buNone/>
            </a:pPr>
            <a:r>
              <a:rPr lang="es-CO" sz="1800" dirty="0">
                <a:solidFill>
                  <a:srgbClr val="044990"/>
                </a:solidFill>
              </a:rPr>
              <a:t>Entre el 1 de octubre y el 31 de diciembre de 2017, se expidieron 4 comunicaciones formales de advertencia por 4 conductas distribuidas de la siguiente manera: </a:t>
            </a:r>
          </a:p>
        </p:txBody>
      </p:sp>
      <p:pic>
        <p:nvPicPr>
          <p:cNvPr id="17" name="16 Imagen"/>
          <p:cNvPicPr/>
          <p:nvPr/>
        </p:nvPicPr>
        <p:blipFill>
          <a:blip r:embed="rId3" cstate="print"/>
          <a:srcRect/>
          <a:stretch>
            <a:fillRect/>
          </a:stretch>
        </p:blipFill>
        <p:spPr bwMode="auto">
          <a:xfrm>
            <a:off x="2509838" y="2975379"/>
            <a:ext cx="4124325" cy="855352"/>
          </a:xfrm>
          <a:prstGeom prst="rect">
            <a:avLst/>
          </a:prstGeom>
          <a:noFill/>
          <a:ln w="9525">
            <a:noFill/>
            <a:miter lim="800000"/>
            <a:headEnd/>
            <a:tailEnd/>
          </a:ln>
        </p:spPr>
      </p:pic>
    </p:spTree>
    <p:extLst>
      <p:ext uri="{BB962C8B-B14F-4D97-AF65-F5344CB8AC3E}">
        <p14:creationId xmlns:p14="http://schemas.microsoft.com/office/powerpoint/2010/main" val="14077627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51"/>
            <a:ext cx="7773412" cy="1668947"/>
          </a:xfrm>
        </p:spPr>
        <p:txBody>
          <a:bodyPr/>
          <a:lstStyle/>
          <a:p>
            <a:r>
              <a:rPr lang="es-ES" dirty="0"/>
              <a:t>Capítulo 6</a:t>
            </a:r>
            <a:endParaRPr lang="en-US" dirty="0"/>
          </a:p>
        </p:txBody>
      </p:sp>
      <p:sp>
        <p:nvSpPr>
          <p:cNvPr id="7" name="Text Placeholder 5"/>
          <p:cNvSpPr>
            <a:spLocks noGrp="1"/>
          </p:cNvSpPr>
          <p:nvPr>
            <p:ph type="body" sz="quarter" idx="14"/>
          </p:nvPr>
        </p:nvSpPr>
        <p:spPr>
          <a:xfrm>
            <a:off x="685269" y="3465668"/>
            <a:ext cx="7775100" cy="1061829"/>
          </a:xfrm>
        </p:spPr>
        <p:txBody>
          <a:bodyPr/>
          <a:lstStyle/>
          <a:p>
            <a:r>
              <a:rPr lang="en-US" sz="2400" dirty="0">
                <a:solidFill>
                  <a:schemeClr val="bg1"/>
                </a:solidFill>
              </a:rPr>
              <a:t>MATRIZ DE SUPERVISIÓN</a:t>
            </a:r>
          </a:p>
          <a:p>
            <a:endParaRPr lang="en-US" dirty="0"/>
          </a:p>
          <a:p>
            <a:endParaRPr lang="en-US" dirty="0"/>
          </a:p>
        </p:txBody>
      </p:sp>
    </p:spTree>
    <p:extLst>
      <p:ext uri="{BB962C8B-B14F-4D97-AF65-F5344CB8AC3E}">
        <p14:creationId xmlns:p14="http://schemas.microsoft.com/office/powerpoint/2010/main" val="1669856978"/>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857250"/>
            <a:ext cx="5727357" cy="514351"/>
          </a:xfrm>
        </p:spPr>
        <p:txBody>
          <a:bodyPr/>
          <a:lstStyle/>
          <a:p>
            <a:pPr fontAlgn="base">
              <a:lnSpc>
                <a:spcPct val="100000"/>
              </a:lnSpc>
              <a:spcBef>
                <a:spcPts val="600"/>
              </a:spcBef>
              <a:spcAft>
                <a:spcPts val="1200"/>
              </a:spcAft>
              <a:buFont typeface="Arial" panose="020B0604020202020204" pitchFamily="34" charset="0"/>
            </a:pPr>
            <a:r>
              <a:rPr lang="es-CO" sz="3600" b="1" dirty="0">
                <a:effectLst>
                  <a:outerShdw blurRad="38100" dist="38100" dir="2700000" algn="tl">
                    <a:srgbClr val="000000">
                      <a:alpha val="43137"/>
                    </a:srgbClr>
                  </a:outerShdw>
                </a:effectLst>
              </a:rPr>
              <a:t>Matriz de supervisión</a:t>
            </a:r>
            <a:br>
              <a:rPr lang="es-CO" sz="3600" b="1" dirty="0">
                <a:effectLst>
                  <a:outerShdw blurRad="38100" dist="38100" dir="2700000" algn="tl">
                    <a:srgbClr val="000000">
                      <a:alpha val="43137"/>
                    </a:srgbClr>
                  </a:outerShdw>
                </a:effectLst>
              </a:rPr>
            </a:br>
            <a:br>
              <a:rPr lang="es-CO" sz="3600" b="1" dirty="0">
                <a:effectLst>
                  <a:outerShdw blurRad="38100" dist="38100" dir="2700000" algn="tl">
                    <a:srgbClr val="000000">
                      <a:alpha val="43137"/>
                    </a:srgbClr>
                  </a:outerShdw>
                </a:effectLst>
              </a:rPr>
            </a:br>
            <a:endParaRPr lang="es-CO" sz="16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6</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6273090"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6305215"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6</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6240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5158515"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
          <p:cNvSpPr>
            <a:spLocks noGrp="1" noChangeArrowheads="1"/>
          </p:cNvSpPr>
          <p:nvPr>
            <p:ph sz="quarter" idx="15"/>
          </p:nvPr>
        </p:nvSpPr>
        <p:spPr bwMode="auto">
          <a:xfrm>
            <a:off x="638175" y="1435694"/>
            <a:ext cx="7639050" cy="261610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fontAlgn="base">
              <a:lnSpc>
                <a:spcPct val="100000"/>
              </a:lnSpc>
              <a:spcBef>
                <a:spcPts val="0"/>
              </a:spcBef>
              <a:buClrTx/>
              <a:buSzTx/>
              <a:buNone/>
              <a:tabLst/>
            </a:pPr>
            <a:r>
              <a:rPr lang="es-CO" sz="1800" dirty="0">
                <a:solidFill>
                  <a:srgbClr val="044990"/>
                </a:solidFill>
              </a:rPr>
              <a:t>Resultado estadístico de la información, que en materia de riesgos, gobierno corporativo y control interno, ha sido recopilada por el Área durante las visitas realizadas a las sociedades comisionistas a partir del 15 de abril de 2014 y hasta el 31 de diciembre de 2017.</a:t>
            </a:r>
          </a:p>
          <a:p>
            <a:pPr marR="0" lvl="0" algn="just" fontAlgn="base">
              <a:lnSpc>
                <a:spcPct val="100000"/>
              </a:lnSpc>
              <a:spcBef>
                <a:spcPts val="0"/>
              </a:spcBef>
              <a:buClrTx/>
              <a:buSzTx/>
              <a:tabLst/>
            </a:pPr>
            <a:endParaRPr lang="es-CO" sz="1800" dirty="0">
              <a:solidFill>
                <a:srgbClr val="044990"/>
              </a:solidFill>
            </a:endParaRPr>
          </a:p>
          <a:p>
            <a:pPr marR="0" lvl="0" algn="just" fontAlgn="base">
              <a:lnSpc>
                <a:spcPct val="100000"/>
              </a:lnSpc>
              <a:spcBef>
                <a:spcPts val="0"/>
              </a:spcBef>
              <a:buClrTx/>
              <a:buSzTx/>
              <a:tabLst/>
            </a:pPr>
            <a:r>
              <a:rPr lang="es-CO" sz="1800" dirty="0">
                <a:solidFill>
                  <a:srgbClr val="044990"/>
                </a:solidFill>
              </a:rPr>
              <a:t>Dicha información es capturada en la matriz de supervisión (Pilar 3) a través del diligenciamiento de cuestionarios, por parte de los funcionarios del Área de Seguimiento.</a:t>
            </a:r>
          </a:p>
        </p:txBody>
      </p:sp>
    </p:spTree>
    <p:extLst>
      <p:ext uri="{BB962C8B-B14F-4D97-AF65-F5344CB8AC3E}">
        <p14:creationId xmlns:p14="http://schemas.microsoft.com/office/powerpoint/2010/main" val="2698848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857250"/>
            <a:ext cx="5727357" cy="514351"/>
          </a:xfrm>
        </p:spPr>
        <p:txBody>
          <a:bodyPr/>
          <a:lstStyle/>
          <a:p>
            <a:pPr fontAlgn="base">
              <a:lnSpc>
                <a:spcPct val="100000"/>
              </a:lnSpc>
              <a:spcBef>
                <a:spcPts val="600"/>
              </a:spcBef>
              <a:spcAft>
                <a:spcPts val="1200"/>
              </a:spcAft>
              <a:buFont typeface="Arial" panose="020B0604020202020204" pitchFamily="34" charset="0"/>
            </a:pPr>
            <a:r>
              <a:rPr lang="es-CO" sz="3600" b="1" dirty="0">
                <a:effectLst>
                  <a:outerShdw blurRad="38100" dist="38100" dir="2700000" algn="tl">
                    <a:srgbClr val="000000">
                      <a:alpha val="43137"/>
                    </a:srgbClr>
                  </a:outerShdw>
                </a:effectLst>
              </a:rPr>
              <a:t>Matriz de supervisión</a:t>
            </a:r>
            <a:br>
              <a:rPr lang="es-CO" sz="3600" b="1" dirty="0">
                <a:effectLst>
                  <a:outerShdw blurRad="38100" dist="38100" dir="2700000" algn="tl">
                    <a:srgbClr val="000000">
                      <a:alpha val="43137"/>
                    </a:srgbClr>
                  </a:outerShdw>
                </a:effectLst>
              </a:rPr>
            </a:br>
            <a:br>
              <a:rPr lang="es-CO" sz="3600" b="1" dirty="0">
                <a:effectLst>
                  <a:outerShdw blurRad="38100" dist="38100" dir="2700000" algn="tl">
                    <a:srgbClr val="000000">
                      <a:alpha val="43137"/>
                    </a:srgbClr>
                  </a:outerShdw>
                </a:effectLst>
              </a:rPr>
            </a:br>
            <a:endParaRPr lang="es-CO" sz="16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518288"/>
            <a:ext cx="7772400" cy="338961"/>
          </a:xfrm>
        </p:spPr>
        <p:txBody>
          <a:bodyPr/>
          <a:lstStyle/>
          <a:p>
            <a:r>
              <a:rPr lang="es-ES_tradnl" dirty="0" err="1"/>
              <a:t>Cap</a:t>
            </a:r>
            <a:r>
              <a:rPr lang="es-ES" dirty="0" err="1"/>
              <a:t>ítulo</a:t>
            </a:r>
            <a:r>
              <a:rPr lang="es-ES" dirty="0"/>
              <a:t> 6</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6273090" y="4624417"/>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a:off x="6269355" y="4715543"/>
            <a:ext cx="1229008"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6</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624032"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5158515"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
          <p:cNvSpPr>
            <a:spLocks noGrp="1" noChangeArrowheads="1"/>
          </p:cNvSpPr>
          <p:nvPr>
            <p:ph sz="quarter" idx="15"/>
          </p:nvPr>
        </p:nvSpPr>
        <p:spPr bwMode="auto">
          <a:xfrm>
            <a:off x="685800" y="1497251"/>
            <a:ext cx="7591426" cy="24929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00000"/>
              </a:lnSpc>
              <a:spcBef>
                <a:spcPts val="0"/>
              </a:spcBef>
            </a:pPr>
            <a:r>
              <a:rPr lang="es-MX" sz="1800" dirty="0">
                <a:solidFill>
                  <a:srgbClr val="044990"/>
                </a:solidFill>
              </a:rPr>
              <a:t>De acuerdo con lo anterior, el Área de Seguimiento se permite presentar a la Junta Directiva, el resultado comparado entre:</a:t>
            </a:r>
          </a:p>
          <a:p>
            <a:pPr marL="719138" algn="just" fontAlgn="base">
              <a:lnSpc>
                <a:spcPct val="100000"/>
              </a:lnSpc>
              <a:spcBef>
                <a:spcPts val="0"/>
              </a:spcBef>
              <a:buFont typeface="Arial" pitchFamily="34" charset="0"/>
              <a:buChar char="•"/>
            </a:pPr>
            <a:r>
              <a:rPr lang="es-CO" sz="1800" dirty="0">
                <a:solidFill>
                  <a:srgbClr val="044990"/>
                </a:solidFill>
              </a:rPr>
              <a:t>la información recopilada por el Área de Seguimiento hasta el 30 de septiembre de 2017(IIIT 2017).</a:t>
            </a:r>
          </a:p>
          <a:p>
            <a:pPr marL="719138" algn="just" fontAlgn="base">
              <a:lnSpc>
                <a:spcPct val="100000"/>
              </a:lnSpc>
              <a:spcBef>
                <a:spcPts val="0"/>
              </a:spcBef>
              <a:buFont typeface="Arial" pitchFamily="34" charset="0"/>
              <a:buChar char="•"/>
            </a:pPr>
            <a:r>
              <a:rPr lang="es-CO" sz="1800" dirty="0">
                <a:solidFill>
                  <a:srgbClr val="044990"/>
                </a:solidFill>
              </a:rPr>
              <a:t>la información recopilada por el Área de Seguimiento hasta el 31 de diciembre de 2017 (IVT 2017).</a:t>
            </a:r>
          </a:p>
          <a:p>
            <a:pPr algn="just" fontAlgn="base">
              <a:lnSpc>
                <a:spcPct val="100000"/>
              </a:lnSpc>
              <a:spcBef>
                <a:spcPts val="0"/>
              </a:spcBef>
            </a:pPr>
            <a:endParaRPr lang="es-MX" sz="1800" dirty="0">
              <a:solidFill>
                <a:srgbClr val="044990"/>
              </a:solidFill>
            </a:endParaRPr>
          </a:p>
        </p:txBody>
      </p:sp>
    </p:spTree>
    <p:extLst>
      <p:ext uri="{BB962C8B-B14F-4D97-AF65-F5344CB8AC3E}">
        <p14:creationId xmlns:p14="http://schemas.microsoft.com/office/powerpoint/2010/main" val="2698848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799" y="504826"/>
            <a:ext cx="8320793"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del Riesgo de Lavado de Activos y Financiación del Terrorismo (SARLAFT)</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318263"/>
            <a:ext cx="7772400" cy="338961"/>
          </a:xfrm>
        </p:spPr>
        <p:txBody>
          <a:bodyPr/>
          <a:lstStyle/>
          <a:p>
            <a:r>
              <a:rPr lang="es-ES_tradnl" dirty="0" err="1"/>
              <a:t>Cap</a:t>
            </a:r>
            <a:r>
              <a:rPr lang="es-ES" dirty="0" err="1"/>
              <a:t>ítulo</a:t>
            </a:r>
            <a:r>
              <a:rPr lang="es-ES" dirty="0"/>
              <a:t> 6</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629636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rot="10800000" flipV="1">
            <a:off x="6307565"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6</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5171215"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21 CuadroTexto"/>
          <p:cNvSpPr txBox="1"/>
          <p:nvPr/>
        </p:nvSpPr>
        <p:spPr>
          <a:xfrm>
            <a:off x="685800" y="1800225"/>
            <a:ext cx="7629525" cy="997196"/>
          </a:xfrm>
          <a:prstGeom prst="rect">
            <a:avLst/>
          </a:prstGeom>
          <a:noFill/>
        </p:spPr>
        <p:txBody>
          <a:bodyPr wrap="square" lIns="0" tIns="0" rIns="0" bIns="0" rtlCol="0">
            <a:spAutoFit/>
          </a:bodyPr>
          <a:lstStyle/>
          <a:p>
            <a:pPr algn="just">
              <a:lnSpc>
                <a:spcPct val="120000"/>
              </a:lnSpc>
            </a:pPr>
            <a:r>
              <a:rPr lang="es-CO" dirty="0">
                <a:solidFill>
                  <a:srgbClr val="044990"/>
                </a:solidFill>
              </a:rPr>
              <a:t>La evolución del aspecto relativo al </a:t>
            </a:r>
            <a:r>
              <a:rPr lang="es-CO" b="1" dirty="0">
                <a:solidFill>
                  <a:srgbClr val="044990"/>
                </a:solidFill>
              </a:rPr>
              <a:t>conocimiento del cliente </a:t>
            </a:r>
            <a:r>
              <a:rPr lang="es-CO" dirty="0">
                <a:solidFill>
                  <a:srgbClr val="044990"/>
                </a:solidFill>
              </a:rPr>
              <a:t>y la d</a:t>
            </a:r>
            <a:r>
              <a:rPr lang="es-CO" b="1" dirty="0">
                <a:solidFill>
                  <a:srgbClr val="044990"/>
                </a:solidFill>
              </a:rPr>
              <a:t>etección de operaciones sospechosas</a:t>
            </a:r>
            <a:r>
              <a:rPr lang="es-CO" dirty="0">
                <a:solidFill>
                  <a:srgbClr val="044990"/>
                </a:solidFill>
              </a:rPr>
              <a:t>  se presenta de la siguiente manera</a:t>
            </a:r>
            <a:r>
              <a:rPr lang="es-CO" dirty="0">
                <a:solidFill>
                  <a:schemeClr val="tx2"/>
                </a:solidFill>
              </a:rPr>
              <a:t>:</a:t>
            </a:r>
          </a:p>
        </p:txBody>
      </p:sp>
      <p:pic>
        <p:nvPicPr>
          <p:cNvPr id="17" name="16 Imagen"/>
          <p:cNvPicPr/>
          <p:nvPr/>
        </p:nvPicPr>
        <p:blipFill>
          <a:blip r:embed="rId3" cstate="print"/>
          <a:srcRect/>
          <a:stretch>
            <a:fillRect/>
          </a:stretch>
        </p:blipFill>
        <p:spPr bwMode="auto">
          <a:xfrm>
            <a:off x="2375648" y="2488826"/>
            <a:ext cx="4634753" cy="2178424"/>
          </a:xfrm>
          <a:prstGeom prst="rect">
            <a:avLst/>
          </a:prstGeom>
          <a:noFill/>
          <a:ln w="9525">
            <a:noFill/>
            <a:miter lim="800000"/>
            <a:headEnd/>
            <a:tailEnd/>
          </a:ln>
        </p:spPr>
      </p:pic>
    </p:spTree>
    <p:extLst>
      <p:ext uri="{BB962C8B-B14F-4D97-AF65-F5344CB8AC3E}">
        <p14:creationId xmlns:p14="http://schemas.microsoft.com/office/powerpoint/2010/main" val="2698848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85801" y="476251"/>
            <a:ext cx="8320792" cy="666750"/>
          </a:xfrm>
        </p:spPr>
        <p:txBody>
          <a:bodyPr/>
          <a:lstStyle/>
          <a:p>
            <a:pPr fontAlgn="base">
              <a:lnSpc>
                <a:spcPct val="100000"/>
              </a:lnSpc>
              <a:spcBef>
                <a:spcPts val="600"/>
              </a:spcBef>
              <a:spcAft>
                <a:spcPts val="1200"/>
              </a:spcAft>
            </a:pPr>
            <a:r>
              <a:rPr lang="es-CO" sz="2800" b="1" dirty="0">
                <a:effectLst>
                  <a:outerShdw blurRad="38100" dist="38100" dir="2700000" algn="tl">
                    <a:srgbClr val="000000">
                      <a:alpha val="43137"/>
                    </a:srgbClr>
                  </a:outerShdw>
                </a:effectLst>
              </a:rPr>
              <a:t>Sistema de Administración del Riesgo de Lavado de Activos y Financiación del Terrorismo (SARLAFT)</a:t>
            </a:r>
            <a:endParaRPr lang="es-CO" sz="1200" b="1" dirty="0">
              <a:solidFill>
                <a:srgbClr val="044990"/>
              </a:solidFill>
              <a:effectLst>
                <a:outerShdw blurRad="38100" dist="38100" dir="2700000" algn="tl">
                  <a:srgbClr val="000000">
                    <a:alpha val="43137"/>
                  </a:srgbClr>
                </a:outerShdw>
              </a:effectLst>
              <a:latin typeface="+mn-lt"/>
              <a:ea typeface="+mn-ea"/>
              <a:cs typeface="+mn-cs"/>
            </a:endParaRPr>
          </a:p>
        </p:txBody>
      </p:sp>
      <p:sp>
        <p:nvSpPr>
          <p:cNvPr id="52" name="Text Placeholder 16"/>
          <p:cNvSpPr>
            <a:spLocks noGrp="1"/>
          </p:cNvSpPr>
          <p:nvPr>
            <p:ph type="body" idx="28"/>
          </p:nvPr>
        </p:nvSpPr>
        <p:spPr>
          <a:xfrm>
            <a:off x="685800" y="289688"/>
            <a:ext cx="7772400" cy="338961"/>
          </a:xfrm>
        </p:spPr>
        <p:txBody>
          <a:bodyPr/>
          <a:lstStyle/>
          <a:p>
            <a:r>
              <a:rPr lang="es-ES_tradnl" dirty="0" err="1"/>
              <a:t>Cap</a:t>
            </a:r>
            <a:r>
              <a:rPr lang="es-ES" dirty="0" err="1"/>
              <a:t>ítulo</a:t>
            </a:r>
            <a:r>
              <a:rPr lang="es-ES" dirty="0"/>
              <a:t> 6</a:t>
            </a:r>
            <a:endParaRPr lang="es-ES_tradnl" dirty="0"/>
          </a:p>
        </p:txBody>
      </p:sp>
      <p:pic>
        <p:nvPicPr>
          <p:cNvPr id="24" name="91 Imagen" descr="BMC LOGO.bmp"/>
          <p:cNvPicPr>
            <a:picLocks noChangeAspect="1"/>
          </p:cNvPicPr>
          <p:nvPr/>
        </p:nvPicPr>
        <p:blipFill>
          <a:blip r:embed="rId2" cstate="print"/>
          <a:srcRect t="9660" r="-211"/>
          <a:stretch>
            <a:fillRect/>
          </a:stretch>
        </p:blipFill>
        <p:spPr bwMode="auto">
          <a:xfrm>
            <a:off x="7494593" y="117200"/>
            <a:ext cx="1512000" cy="465145"/>
          </a:xfrm>
          <a:prstGeom prst="rect">
            <a:avLst/>
          </a:prstGeom>
          <a:noFill/>
          <a:ln w="9525">
            <a:noFill/>
            <a:miter lim="800000"/>
            <a:headEnd/>
            <a:tailEnd/>
          </a:ln>
        </p:spPr>
      </p:pic>
      <p:grpSp>
        <p:nvGrpSpPr>
          <p:cNvPr id="2" name="Group 34"/>
          <p:cNvGrpSpPr/>
          <p:nvPr/>
        </p:nvGrpSpPr>
        <p:grpSpPr>
          <a:xfrm>
            <a:off x="6296360" y="4619058"/>
            <a:ext cx="1044000" cy="89297"/>
            <a:chOff x="685800" y="6165890"/>
            <a:chExt cx="1044000" cy="119062"/>
          </a:xfrm>
        </p:grpSpPr>
        <p:sp>
          <p:nvSpPr>
            <p:cNvPr id="30" name="Rectangle 9"/>
            <p:cNvSpPr>
              <a:spLocks noChangeArrowheads="1"/>
            </p:cNvSpPr>
            <p:nvPr/>
          </p:nvSpPr>
          <p:spPr bwMode="auto">
            <a:xfrm>
              <a:off x="685800" y="6218276"/>
              <a:ext cx="1044000" cy="66675"/>
            </a:xfrm>
            <a:prstGeom prst="rect">
              <a:avLst/>
            </a:pr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
            <p:cNvSpPr>
              <a:spLocks/>
            </p:cNvSpPr>
            <p:nvPr/>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rgbClr val="04499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2" name="TextBox 37"/>
          <p:cNvSpPr txBox="1"/>
          <p:nvPr/>
        </p:nvSpPr>
        <p:spPr>
          <a:xfrm rot="10800000" flipV="1">
            <a:off x="6280670" y="4716752"/>
            <a:ext cx="1044000" cy="200055"/>
          </a:xfrm>
          <a:prstGeom prst="rect">
            <a:avLst/>
          </a:prstGeom>
          <a:noFill/>
        </p:spPr>
        <p:txBody>
          <a:bodyPr wrap="square" lIns="0" tIns="0" rIns="0" bIns="0" rtlCol="0">
            <a:spAutoFit/>
          </a:bodyPr>
          <a:lstStyle/>
          <a:p>
            <a:r>
              <a:rPr lang="es-ES" sz="1300" dirty="0">
                <a:solidFill>
                  <a:srgbClr val="044990"/>
                </a:solidFill>
                <a:latin typeface="Franklin Gothic Demi Cond" panose="020B0706030402020204" pitchFamily="34" charset="0"/>
              </a:rPr>
              <a:t>Capítulo 6</a:t>
            </a:r>
            <a:endParaRPr lang="en-US" sz="1300" dirty="0">
              <a:solidFill>
                <a:srgbClr val="044990"/>
              </a:solidFill>
              <a:latin typeface="Franklin Gothic Demi Cond" panose="020B0706030402020204" pitchFamily="34" charset="0"/>
            </a:endParaRPr>
          </a:p>
        </p:txBody>
      </p:sp>
      <p:sp>
        <p:nvSpPr>
          <p:cNvPr id="33" name="Rectangle 9"/>
          <p:cNvSpPr>
            <a:spLocks noChangeArrowheads="1"/>
          </p:cNvSpPr>
          <p:nvPr/>
        </p:nvSpPr>
        <p:spPr bwMode="auto">
          <a:xfrm>
            <a:off x="1807008"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9"/>
          <p:cNvSpPr>
            <a:spLocks noChangeArrowheads="1"/>
          </p:cNvSpPr>
          <p:nvPr/>
        </p:nvSpPr>
        <p:spPr bwMode="auto">
          <a:xfrm>
            <a:off x="2928216"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9"/>
          <p:cNvSpPr>
            <a:spLocks noChangeArrowheads="1"/>
          </p:cNvSpPr>
          <p:nvPr/>
        </p:nvSpPr>
        <p:spPr bwMode="auto">
          <a:xfrm>
            <a:off x="4049424" y="4663708"/>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9"/>
          <p:cNvSpPr>
            <a:spLocks noChangeArrowheads="1"/>
          </p:cNvSpPr>
          <p:nvPr/>
        </p:nvSpPr>
        <p:spPr bwMode="auto">
          <a:xfrm>
            <a:off x="685800" y="4663707"/>
            <a:ext cx="901700" cy="78052"/>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9"/>
          <p:cNvSpPr>
            <a:spLocks noChangeArrowheads="1"/>
          </p:cNvSpPr>
          <p:nvPr/>
        </p:nvSpPr>
        <p:spPr bwMode="auto">
          <a:xfrm>
            <a:off x="5162250"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9"/>
          <p:cNvSpPr>
            <a:spLocks noChangeArrowheads="1"/>
          </p:cNvSpPr>
          <p:nvPr/>
        </p:nvSpPr>
        <p:spPr bwMode="auto">
          <a:xfrm>
            <a:off x="7413048" y="4663707"/>
            <a:ext cx="1044000" cy="5000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21 CuadroTexto"/>
          <p:cNvSpPr txBox="1"/>
          <p:nvPr/>
        </p:nvSpPr>
        <p:spPr>
          <a:xfrm>
            <a:off x="685800" y="1817437"/>
            <a:ext cx="7629525" cy="664797"/>
          </a:xfrm>
          <a:prstGeom prst="rect">
            <a:avLst/>
          </a:prstGeom>
          <a:noFill/>
        </p:spPr>
        <p:txBody>
          <a:bodyPr wrap="square" lIns="0" tIns="0" rIns="0" bIns="0" rtlCol="0">
            <a:spAutoFit/>
          </a:bodyPr>
          <a:lstStyle/>
          <a:p>
            <a:pPr algn="just">
              <a:lnSpc>
                <a:spcPct val="120000"/>
              </a:lnSpc>
            </a:pPr>
            <a:r>
              <a:rPr lang="es-MX" dirty="0">
                <a:solidFill>
                  <a:srgbClr val="044990"/>
                </a:solidFill>
              </a:rPr>
              <a:t>Con relación a los </a:t>
            </a:r>
            <a:r>
              <a:rPr lang="es-MX" b="1" dirty="0">
                <a:solidFill>
                  <a:srgbClr val="044990"/>
                </a:solidFill>
              </a:rPr>
              <a:t>procedimientos para conocimiento del cliente</a:t>
            </a:r>
            <a:r>
              <a:rPr lang="es-MX" dirty="0">
                <a:solidFill>
                  <a:srgbClr val="044990"/>
                </a:solidFill>
              </a:rPr>
              <a:t>, se encuentra lo siguiente:</a:t>
            </a:r>
            <a:endParaRPr lang="es-CO" dirty="0">
              <a:solidFill>
                <a:schemeClr val="tx2"/>
              </a:solidFill>
            </a:endParaRPr>
          </a:p>
        </p:txBody>
      </p:sp>
      <p:sp>
        <p:nvSpPr>
          <p:cNvPr id="69635" name="Rectangle 3"/>
          <p:cNvSpPr>
            <a:spLocks noChangeArrowheads="1"/>
          </p:cNvSpPr>
          <p:nvPr/>
        </p:nvSpPr>
        <p:spPr bwMode="auto">
          <a:xfrm>
            <a:off x="0" y="-1321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69636" name="Rectangle 4"/>
          <p:cNvSpPr>
            <a:spLocks noChangeArrowheads="1"/>
          </p:cNvSpPr>
          <p:nvPr/>
        </p:nvSpPr>
        <p:spPr bwMode="auto">
          <a:xfrm>
            <a:off x="0" y="2079903"/>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CO"/>
          </a:p>
        </p:txBody>
      </p:sp>
      <p:sp>
        <p:nvSpPr>
          <p:cNvPr id="69637" name="Rectangle 5"/>
          <p:cNvSpPr>
            <a:spLocks noChangeArrowheads="1"/>
          </p:cNvSpPr>
          <p:nvPr/>
        </p:nvSpPr>
        <p:spPr bwMode="auto">
          <a:xfrm>
            <a:off x="0" y="4173022"/>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800" b="0" i="0" u="none" strike="noStrike" cap="none" normalizeH="0" baseline="0">
              <a:ln>
                <a:noFill/>
              </a:ln>
              <a:solidFill>
                <a:schemeClr val="tx1"/>
              </a:solidFill>
              <a:effectLst/>
              <a:latin typeface="Arial" pitchFamily="34" charset="0"/>
              <a:cs typeface="Arial" pitchFamily="34" charset="0"/>
            </a:endParaRPr>
          </a:p>
        </p:txBody>
      </p:sp>
      <p:pic>
        <p:nvPicPr>
          <p:cNvPr id="20" name="19 Imagen"/>
          <p:cNvPicPr/>
          <p:nvPr/>
        </p:nvPicPr>
        <p:blipFill>
          <a:blip r:embed="rId3" cstate="print"/>
          <a:srcRect/>
          <a:stretch>
            <a:fillRect/>
          </a:stretch>
        </p:blipFill>
        <p:spPr bwMode="auto">
          <a:xfrm>
            <a:off x="3123641" y="2216944"/>
            <a:ext cx="4365811" cy="2436019"/>
          </a:xfrm>
          <a:prstGeom prst="rect">
            <a:avLst/>
          </a:prstGeom>
          <a:noFill/>
          <a:ln w="9525">
            <a:noFill/>
            <a:miter lim="800000"/>
            <a:headEnd/>
            <a:tailEnd/>
          </a:ln>
        </p:spPr>
      </p:pic>
    </p:spTree>
    <p:extLst>
      <p:ext uri="{BB962C8B-B14F-4D97-AF65-F5344CB8AC3E}">
        <p14:creationId xmlns:p14="http://schemas.microsoft.com/office/powerpoint/2010/main" val="26988488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29105</TotalTime>
  <Words>6513</Words>
  <Application>Microsoft Office PowerPoint</Application>
  <PresentationFormat>Presentación en pantalla (16:9)</PresentationFormat>
  <Paragraphs>1001</Paragraphs>
  <Slides>108</Slides>
  <Notes>28</Notes>
  <HiddenSlides>1</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108</vt:i4>
      </vt:variant>
    </vt:vector>
  </HeadingPairs>
  <TitlesOfParts>
    <vt:vector size="116" baseType="lpstr">
      <vt:lpstr>Arial</vt:lpstr>
      <vt:lpstr>Arista 2.0 Light</vt:lpstr>
      <vt:lpstr>Calibri</vt:lpstr>
      <vt:lpstr>Franklin Gothic Book</vt:lpstr>
      <vt:lpstr>Franklin Gothic Demi Cond</vt:lpstr>
      <vt:lpstr>Times New Roman</vt:lpstr>
      <vt:lpstr>Wingdings</vt:lpstr>
      <vt:lpstr>Sophisticated Business</vt:lpstr>
      <vt:lpstr>Presentación de PowerPoint</vt:lpstr>
      <vt:lpstr>Presentación de PowerPoint</vt:lpstr>
      <vt:lpstr>Presentación de PowerPoint</vt:lpstr>
      <vt:lpstr>3. Aprobación del acta correspondiente a la sesión ordinaria No. 583 del 13 de diciembre de 2017.</vt:lpstr>
      <vt:lpstr>4. Seguimiento a tareas - Monitoreo decisiones de la Junta Directiva. </vt:lpstr>
      <vt:lpstr>Presentación de PowerPoint</vt:lpstr>
      <vt:lpstr>5. Informe mensual del Presidente de la Bolsa   </vt:lpstr>
      <vt:lpstr>5.1. Resultados Financieros Diciembre 2017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Portafolio de Inversiones a Diciembre de 2017</vt:lpstr>
      <vt:lpstr>5.2. Cierre comercial año 2017 </vt:lpstr>
      <vt:lpstr>Presentación de PowerPoint</vt:lpstr>
      <vt:lpstr>Presentación de PowerPoint</vt:lpstr>
      <vt:lpstr>Presentación de PowerPoint</vt:lpstr>
      <vt:lpstr>Presentación de PowerPoint</vt:lpstr>
      <vt:lpstr>Presentación de PowerPoint</vt:lpstr>
      <vt:lpstr>Presentación de PowerPoint</vt:lpstr>
      <vt:lpstr>6. Temas de Aprobación de la Junta Directiva.   </vt:lpstr>
      <vt:lpstr>6.1. Inicio del proceso de elección del Jefe del Área de Seguimiento de la Bolsa.   </vt:lpstr>
      <vt:lpstr>Presentación de PowerPoint</vt:lpstr>
      <vt:lpstr>Presentación de PowerPoint</vt:lpstr>
      <vt:lpstr>Presentación de PowerPoint</vt:lpstr>
      <vt:lpstr>Presentación de PowerPoint</vt:lpstr>
      <vt:lpstr>6.2. Planeación anual de actividades para fines de supervisión y suministro de información de los organismos de autorregulación del mercado de valores   Parte III, Título IV, Capítulo VII de la  Circular Básica Jurídica de la SFC </vt:lpstr>
      <vt:lpstr>Planeación anual de actividades para fines de supervisión y suministro de información de los organismos de autorregulación del mercado de valores</vt:lpstr>
      <vt:lpstr>Planeación anual de actividades para fines de supervisión y suministro de información de los organismos de autorregulación del mercado de valores</vt:lpstr>
      <vt:lpstr>Plan anual de actividades</vt:lpstr>
      <vt:lpstr>Capítulo 2</vt:lpstr>
      <vt:lpstr>CIRCULAR EXTERNA 004 DE 2017 SFC</vt:lpstr>
      <vt:lpstr>CIRCULAR EXTERNA 004 DE 2017 SFC</vt:lpstr>
      <vt:lpstr>INFORME DE RIESGOS A SUPERVISAR </vt:lpstr>
      <vt:lpstr>INFORME DE RIESGOS A SUPERVISAR </vt:lpstr>
      <vt:lpstr>INFORME DE RIESGOS A SUPERVISAR </vt:lpstr>
      <vt:lpstr>INFORME DE RIESGOS A SUPERVISAR </vt:lpstr>
      <vt:lpstr>INFORME DE RIESGOS A SUPERVISAR </vt:lpstr>
      <vt:lpstr>7. Informe Comité de Riesgos.   </vt:lpstr>
      <vt:lpstr>Presentación de PowerPoint</vt:lpstr>
      <vt:lpstr>7.1 Aprobación Modificación del Manual del Sistema de Administración de Riesgos </vt:lpstr>
      <vt:lpstr>7.2 Aprobación Informe Gestión del Sistema de Administración de Riesgo Operativo – SARO</vt:lpstr>
      <vt:lpstr>Presentación de PowerPoint</vt:lpstr>
      <vt:lpstr>Presentación de PowerPoint</vt:lpstr>
      <vt:lpstr>Presentación de PowerPoint</vt:lpstr>
      <vt:lpstr>Presentación de PowerPoint</vt:lpstr>
      <vt:lpstr>Presentación de PowerPoint</vt:lpstr>
      <vt:lpstr>Presentación de PowerPoint</vt:lpstr>
      <vt:lpstr>7.3 Aprobación Informe Semestral Gestión Sistema de Administración de Riesgos LA/FT -  SARLAFT</vt:lpstr>
      <vt:lpstr>Presentación de PowerPoint</vt:lpstr>
      <vt:lpstr>Presentación de PowerPoint</vt:lpstr>
      <vt:lpstr>Presentación de PowerPoint</vt:lpstr>
      <vt:lpstr>7.4 Declaración Apetito al Riesgo. </vt:lpstr>
      <vt:lpstr>PRINCIPIOS </vt:lpstr>
      <vt:lpstr>CONCEPTOS </vt:lpstr>
      <vt:lpstr>PRINCIPIOS </vt:lpstr>
      <vt:lpstr>7.5 Cronograma de Monitoreo para los riesgos con calificación inherente alto</vt:lpstr>
      <vt:lpstr>Presentación de PowerPoint</vt:lpstr>
      <vt:lpstr>7.6 Seguimiento Plan de Trabajo Superintendencia Financiera De Colombia. </vt:lpstr>
      <vt:lpstr>Presentación de PowerPoint</vt:lpstr>
      <vt:lpstr>Presentación de PowerPoint</vt:lpstr>
      <vt:lpstr>Presentación de PowerPoint</vt:lpstr>
      <vt:lpstr>8. Informe Comité de Regulación.   </vt:lpstr>
      <vt:lpstr>Resumen del análisis de contrato de comisión y de corretaje </vt:lpstr>
      <vt:lpstr>9. Informe Comité de Comunicación y Negocios.   </vt:lpstr>
      <vt:lpstr>10. Informe IV Trimestre 2017 del Área de Seguimiento.  </vt:lpstr>
      <vt:lpstr>Presentación de PowerPoint</vt:lpstr>
      <vt:lpstr>Capítulo 1</vt:lpstr>
      <vt:lpstr>CONSIDERACIONES PREVIAS</vt:lpstr>
      <vt:lpstr>Capítulo 3</vt:lpstr>
      <vt:lpstr>INDAGACIONES PRELIMINARES</vt:lpstr>
      <vt:lpstr>INDAGACIONES PRELIMINARES</vt:lpstr>
      <vt:lpstr>INDAGACIONES PRELIMINARES COMPARADO TRIMESTRES 2017</vt:lpstr>
      <vt:lpstr>INDAGACIONES PRELIMINARES COMPARADO TRIMESTRES 2016 - 2017</vt:lpstr>
      <vt:lpstr>INDAGACIONES PRELIMINARES</vt:lpstr>
      <vt:lpstr>INDAGACIONES PRELIMINARES</vt:lpstr>
      <vt:lpstr>SARLAFT</vt:lpstr>
      <vt:lpstr>SARLAFT</vt:lpstr>
      <vt:lpstr>Capítulo 4</vt:lpstr>
      <vt:lpstr>Apertura formal de investigaciones - SFE</vt:lpstr>
      <vt:lpstr>Apertura formal de investigaciones - SFE</vt:lpstr>
      <vt:lpstr>Pliegos de cargos</vt:lpstr>
      <vt:lpstr>Pliego de cargos</vt:lpstr>
      <vt:lpstr>Pliego de cargos</vt:lpstr>
      <vt:lpstr>Archivos</vt:lpstr>
      <vt:lpstr>Archivos</vt:lpstr>
      <vt:lpstr>Archivos - Operaciones</vt:lpstr>
      <vt:lpstr>Capítulo 5</vt:lpstr>
      <vt:lpstr>Visitas</vt:lpstr>
      <vt:lpstr>Inspección in-situ, extra-situ y planes de ajuste</vt:lpstr>
      <vt:lpstr>Comunicaciones formales de advertencia</vt:lpstr>
      <vt:lpstr>Capítulo 6</vt:lpstr>
      <vt:lpstr>Matriz de supervisión  </vt:lpstr>
      <vt:lpstr>Matriz de supervisión  </vt:lpstr>
      <vt:lpstr>Sistema de Administración del Riesgo de Lavado de Activos y Financiación del Terrorismo (SARLAFT)</vt:lpstr>
      <vt:lpstr>Sistema de Administración del Riesgo de Lavado de Activos y Financiación del Terrorismo (SARLAFT)</vt:lpstr>
      <vt:lpstr>Sistema de Administración de Riesgo Operativo (SARO)</vt:lpstr>
      <vt:lpstr>Sistema de Administración de Riesgo de Contraparte (SARiC)</vt:lpstr>
      <vt:lpstr>Gobierno corporativo y control interno</vt:lpstr>
      <vt:lpstr>Gobierno corporativo y control interno</vt:lpstr>
      <vt:lpstr>Gobierno corporativo y control interno</vt:lpstr>
      <vt:lpstr>Capítulo 7</vt:lpstr>
      <vt:lpstr>Mejora Continua  </vt:lpstr>
      <vt:lpstr>11. Proposiciones y varios.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Judith Catalina Romero Kekhan</cp:lastModifiedBy>
  <cp:revision>1247</cp:revision>
  <cp:lastPrinted>2017-01-17T22:43:42Z</cp:lastPrinted>
  <dcterms:created xsi:type="dcterms:W3CDTF">2014-02-06T21:29:49Z</dcterms:created>
  <dcterms:modified xsi:type="dcterms:W3CDTF">2018-03-06T16:39:16Z</dcterms:modified>
</cp:coreProperties>
</file>