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5.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6.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notesSlides/notesSlide13.xml" ContentType="application/vnd.openxmlformats-officedocument.presentationml.notesSlide+xml"/>
  <Override PartName="/ppt/charts/chart2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3.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4.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5" r:id="rId2"/>
    <p:sldMasterId id="2147483692" r:id="rId3"/>
  </p:sldMasterIdLst>
  <p:notesMasterIdLst>
    <p:notesMasterId r:id="rId179"/>
  </p:notesMasterIdLst>
  <p:handoutMasterIdLst>
    <p:handoutMasterId r:id="rId180"/>
  </p:handoutMasterIdLst>
  <p:sldIdLst>
    <p:sldId id="258" r:id="rId4"/>
    <p:sldId id="538" r:id="rId5"/>
    <p:sldId id="539" r:id="rId6"/>
    <p:sldId id="566" r:id="rId7"/>
    <p:sldId id="619" r:id="rId8"/>
    <p:sldId id="630" r:id="rId9"/>
    <p:sldId id="567" r:id="rId10"/>
    <p:sldId id="564" r:id="rId11"/>
    <p:sldId id="565" r:id="rId12"/>
    <p:sldId id="618" r:id="rId13"/>
    <p:sldId id="621" r:id="rId14"/>
    <p:sldId id="622" r:id="rId15"/>
    <p:sldId id="623" r:id="rId16"/>
    <p:sldId id="624" r:id="rId17"/>
    <p:sldId id="543" r:id="rId18"/>
    <p:sldId id="544"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45" r:id="rId40"/>
    <p:sldId id="402" r:id="rId41"/>
    <p:sldId id="418" r:id="rId42"/>
    <p:sldId id="405" r:id="rId43"/>
    <p:sldId id="406" r:id="rId44"/>
    <p:sldId id="438" r:id="rId45"/>
    <p:sldId id="410" r:id="rId46"/>
    <p:sldId id="411" r:id="rId47"/>
    <p:sldId id="409" r:id="rId48"/>
    <p:sldId id="422" r:id="rId49"/>
    <p:sldId id="419" r:id="rId50"/>
    <p:sldId id="404" r:id="rId51"/>
    <p:sldId id="407" r:id="rId52"/>
    <p:sldId id="408" r:id="rId53"/>
    <p:sldId id="421" r:id="rId54"/>
    <p:sldId id="456" r:id="rId55"/>
    <p:sldId id="550" r:id="rId56"/>
    <p:sldId id="551" r:id="rId57"/>
    <p:sldId id="548" r:id="rId58"/>
    <p:sldId id="480" r:id="rId59"/>
    <p:sldId id="481" r:id="rId60"/>
    <p:sldId id="482" r:id="rId61"/>
    <p:sldId id="552" r:id="rId62"/>
    <p:sldId id="553" r:id="rId63"/>
    <p:sldId id="549" r:id="rId64"/>
    <p:sldId id="632" r:id="rId65"/>
    <p:sldId id="633" r:id="rId66"/>
    <p:sldId id="634" r:id="rId67"/>
    <p:sldId id="635" r:id="rId68"/>
    <p:sldId id="636" r:id="rId69"/>
    <p:sldId id="659" r:id="rId70"/>
    <p:sldId id="660" r:id="rId71"/>
    <p:sldId id="661" r:id="rId72"/>
    <p:sldId id="662" r:id="rId73"/>
    <p:sldId id="663" r:id="rId74"/>
    <p:sldId id="664" r:id="rId75"/>
    <p:sldId id="665" r:id="rId76"/>
    <p:sldId id="637" r:id="rId77"/>
    <p:sldId id="484" r:id="rId78"/>
    <p:sldId id="485" r:id="rId79"/>
    <p:sldId id="486" r:id="rId80"/>
    <p:sldId id="554" r:id="rId81"/>
    <p:sldId id="569" r:id="rId82"/>
    <p:sldId id="570" r:id="rId83"/>
    <p:sldId id="571" r:id="rId84"/>
    <p:sldId id="572" r:id="rId85"/>
    <p:sldId id="573" r:id="rId86"/>
    <p:sldId id="574" r:id="rId87"/>
    <p:sldId id="575" r:id="rId88"/>
    <p:sldId id="576" r:id="rId89"/>
    <p:sldId id="638" r:id="rId90"/>
    <p:sldId id="639" r:id="rId91"/>
    <p:sldId id="640" r:id="rId92"/>
    <p:sldId id="641" r:id="rId93"/>
    <p:sldId id="642" r:id="rId94"/>
    <p:sldId id="643" r:id="rId95"/>
    <p:sldId id="644" r:id="rId96"/>
    <p:sldId id="645" r:id="rId97"/>
    <p:sldId id="646" r:id="rId98"/>
    <p:sldId id="647" r:id="rId99"/>
    <p:sldId id="648" r:id="rId100"/>
    <p:sldId id="649" r:id="rId101"/>
    <p:sldId id="650" r:id="rId102"/>
    <p:sldId id="651" r:id="rId103"/>
    <p:sldId id="652" r:id="rId104"/>
    <p:sldId id="653" r:id="rId105"/>
    <p:sldId id="654" r:id="rId106"/>
    <p:sldId id="655" r:id="rId107"/>
    <p:sldId id="555" r:id="rId108"/>
    <p:sldId id="589" r:id="rId109"/>
    <p:sldId id="590" r:id="rId110"/>
    <p:sldId id="591" r:id="rId111"/>
    <p:sldId id="592" r:id="rId112"/>
    <p:sldId id="593" r:id="rId113"/>
    <p:sldId id="594" r:id="rId114"/>
    <p:sldId id="595" r:id="rId115"/>
    <p:sldId id="596" r:id="rId116"/>
    <p:sldId id="597" r:id="rId117"/>
    <p:sldId id="598" r:id="rId118"/>
    <p:sldId id="599" r:id="rId119"/>
    <p:sldId id="600" r:id="rId120"/>
    <p:sldId id="557" r:id="rId121"/>
    <p:sldId id="562" r:id="rId122"/>
    <p:sldId id="656" r:id="rId123"/>
    <p:sldId id="666" r:id="rId124"/>
    <p:sldId id="667" r:id="rId125"/>
    <p:sldId id="668" r:id="rId126"/>
    <p:sldId id="669" r:id="rId127"/>
    <p:sldId id="657" r:id="rId128"/>
    <p:sldId id="560" r:id="rId129"/>
    <p:sldId id="561" r:id="rId130"/>
    <p:sldId id="563" r:id="rId131"/>
    <p:sldId id="679" r:id="rId132"/>
    <p:sldId id="680" r:id="rId133"/>
    <p:sldId id="681" r:id="rId134"/>
    <p:sldId id="682" r:id="rId135"/>
    <p:sldId id="683" r:id="rId136"/>
    <p:sldId id="626" r:id="rId137"/>
    <p:sldId id="670" r:id="rId138"/>
    <p:sldId id="671" r:id="rId139"/>
    <p:sldId id="672" r:id="rId140"/>
    <p:sldId id="673" r:id="rId141"/>
    <p:sldId id="674" r:id="rId142"/>
    <p:sldId id="675" r:id="rId143"/>
    <p:sldId id="625" r:id="rId144"/>
    <p:sldId id="577" r:id="rId145"/>
    <p:sldId id="676" r:id="rId146"/>
    <p:sldId id="677" r:id="rId147"/>
    <p:sldId id="678" r:id="rId148"/>
    <p:sldId id="658" r:id="rId149"/>
    <p:sldId id="578" r:id="rId150"/>
    <p:sldId id="579" r:id="rId151"/>
    <p:sldId id="580" r:id="rId152"/>
    <p:sldId id="581" r:id="rId153"/>
    <p:sldId id="582" r:id="rId154"/>
    <p:sldId id="583" r:id="rId155"/>
    <p:sldId id="584" r:id="rId156"/>
    <p:sldId id="585" r:id="rId157"/>
    <p:sldId id="586" r:id="rId158"/>
    <p:sldId id="587" r:id="rId159"/>
    <p:sldId id="588" r:id="rId160"/>
    <p:sldId id="490" r:id="rId161"/>
    <p:sldId id="491" r:id="rId162"/>
    <p:sldId id="492" r:id="rId163"/>
    <p:sldId id="493" r:id="rId164"/>
    <p:sldId id="494" r:id="rId165"/>
    <p:sldId id="495" r:id="rId166"/>
    <p:sldId id="496" r:id="rId167"/>
    <p:sldId id="627" r:id="rId168"/>
    <p:sldId id="684" r:id="rId169"/>
    <p:sldId id="685" r:id="rId170"/>
    <p:sldId id="686" r:id="rId171"/>
    <p:sldId id="687" r:id="rId172"/>
    <p:sldId id="688" r:id="rId173"/>
    <p:sldId id="689" r:id="rId174"/>
    <p:sldId id="690" r:id="rId175"/>
    <p:sldId id="628" r:id="rId176"/>
    <p:sldId id="629" r:id="rId177"/>
    <p:sldId id="367" r:id="rId178"/>
  </p:sldIdLst>
  <p:sldSz cx="9144000" cy="5143500" type="screen16x9"/>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538"/>
            <p14:sldId id="539"/>
            <p14:sldId id="566"/>
            <p14:sldId id="619"/>
            <p14:sldId id="630"/>
            <p14:sldId id="567"/>
            <p14:sldId id="564"/>
            <p14:sldId id="565"/>
            <p14:sldId id="618"/>
            <p14:sldId id="621"/>
            <p14:sldId id="622"/>
            <p14:sldId id="623"/>
            <p14:sldId id="624"/>
            <p14:sldId id="543"/>
            <p14:sldId id="544"/>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45"/>
            <p14:sldId id="402"/>
            <p14:sldId id="418"/>
            <p14:sldId id="405"/>
            <p14:sldId id="406"/>
            <p14:sldId id="438"/>
            <p14:sldId id="410"/>
            <p14:sldId id="411"/>
            <p14:sldId id="409"/>
            <p14:sldId id="422"/>
            <p14:sldId id="419"/>
            <p14:sldId id="404"/>
            <p14:sldId id="407"/>
            <p14:sldId id="408"/>
            <p14:sldId id="421"/>
            <p14:sldId id="456"/>
            <p14:sldId id="550"/>
            <p14:sldId id="551"/>
            <p14:sldId id="548"/>
            <p14:sldId id="480"/>
            <p14:sldId id="481"/>
            <p14:sldId id="482"/>
            <p14:sldId id="552"/>
            <p14:sldId id="553"/>
            <p14:sldId id="549"/>
            <p14:sldId id="632"/>
            <p14:sldId id="633"/>
            <p14:sldId id="634"/>
            <p14:sldId id="635"/>
            <p14:sldId id="636"/>
            <p14:sldId id="659"/>
            <p14:sldId id="660"/>
            <p14:sldId id="661"/>
            <p14:sldId id="662"/>
            <p14:sldId id="663"/>
            <p14:sldId id="664"/>
            <p14:sldId id="665"/>
            <p14:sldId id="637"/>
            <p14:sldId id="484"/>
            <p14:sldId id="485"/>
            <p14:sldId id="486"/>
            <p14:sldId id="554"/>
            <p14:sldId id="569"/>
            <p14:sldId id="570"/>
            <p14:sldId id="571"/>
            <p14:sldId id="572"/>
            <p14:sldId id="573"/>
            <p14:sldId id="574"/>
            <p14:sldId id="575"/>
            <p14:sldId id="576"/>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555"/>
            <p14:sldId id="589"/>
            <p14:sldId id="590"/>
            <p14:sldId id="591"/>
            <p14:sldId id="592"/>
            <p14:sldId id="593"/>
            <p14:sldId id="594"/>
            <p14:sldId id="595"/>
            <p14:sldId id="596"/>
            <p14:sldId id="597"/>
            <p14:sldId id="598"/>
            <p14:sldId id="599"/>
            <p14:sldId id="600"/>
            <p14:sldId id="557"/>
            <p14:sldId id="562"/>
            <p14:sldId id="656"/>
            <p14:sldId id="666"/>
            <p14:sldId id="667"/>
            <p14:sldId id="668"/>
            <p14:sldId id="669"/>
            <p14:sldId id="657"/>
            <p14:sldId id="560"/>
            <p14:sldId id="561"/>
            <p14:sldId id="563"/>
            <p14:sldId id="679"/>
            <p14:sldId id="680"/>
            <p14:sldId id="681"/>
            <p14:sldId id="682"/>
            <p14:sldId id="683"/>
            <p14:sldId id="626"/>
            <p14:sldId id="670"/>
            <p14:sldId id="671"/>
            <p14:sldId id="672"/>
            <p14:sldId id="673"/>
            <p14:sldId id="674"/>
            <p14:sldId id="675"/>
            <p14:sldId id="625"/>
            <p14:sldId id="577"/>
            <p14:sldId id="676"/>
            <p14:sldId id="677"/>
            <p14:sldId id="678"/>
            <p14:sldId id="658"/>
            <p14:sldId id="578"/>
            <p14:sldId id="579"/>
            <p14:sldId id="580"/>
            <p14:sldId id="581"/>
            <p14:sldId id="582"/>
            <p14:sldId id="583"/>
            <p14:sldId id="584"/>
            <p14:sldId id="585"/>
            <p14:sldId id="586"/>
            <p14:sldId id="587"/>
            <p14:sldId id="588"/>
            <p14:sldId id="490"/>
            <p14:sldId id="491"/>
            <p14:sldId id="492"/>
            <p14:sldId id="493"/>
            <p14:sldId id="494"/>
            <p14:sldId id="495"/>
            <p14:sldId id="496"/>
            <p14:sldId id="627"/>
            <p14:sldId id="684"/>
            <p14:sldId id="685"/>
            <p14:sldId id="686"/>
            <p14:sldId id="687"/>
            <p14:sldId id="688"/>
            <p14:sldId id="689"/>
            <p14:sldId id="690"/>
            <p14:sldId id="628"/>
            <p14:sldId id="629"/>
            <p14:sldId id="367"/>
          </p14:sldIdLst>
        </p14:section>
      </p14:sectionLst>
    </p:ext>
    <p:ext uri="{EFAFB233-063F-42B5-8137-9DF3F51BA10A}">
      <p15:sldGuideLst xmlns:p15="http://schemas.microsoft.com/office/powerpoint/2012/main">
        <p15:guide id="1" orient="horz" pos="2686" userDrawn="1">
          <p15:clr>
            <a:srgbClr val="A4A3A4"/>
          </p15:clr>
        </p15:guide>
        <p15:guide id="2" orient="horz" pos="3339" userDrawn="1">
          <p15:clr>
            <a:srgbClr val="A4A3A4"/>
          </p15:clr>
        </p15:guide>
        <p15:guide id="3" pos="408" userDrawn="1">
          <p15:clr>
            <a:srgbClr val="A4A3A4"/>
          </p15:clr>
        </p15:guide>
        <p15:guide id="4" orient="horz" pos="2006" userDrawn="1">
          <p15:clr>
            <a:srgbClr val="A4A3A4"/>
          </p15:clr>
        </p15:guide>
        <p15:guide id="5" orient="horz" pos="2504">
          <p15:clr>
            <a:srgbClr val="A4A3A4"/>
          </p15:clr>
        </p15:guide>
      </p15:sldGuideLst>
    </p:ext>
    <p:ext uri="{2D200454-40CA-4A62-9FC3-DE9A4176ACB9}">
      <p15:notesGuideLst xmlns:p15="http://schemas.microsoft.com/office/powerpoint/2012/main">
        <p15:guide id="1" orient="horz" pos="2033" userDrawn="1">
          <p15:clr>
            <a:srgbClr val="A4A3A4"/>
          </p15:clr>
        </p15:guide>
        <p15:guide id="2" pos="2956" userDrawn="1">
          <p15:clr>
            <a:srgbClr val="A4A3A4"/>
          </p15:clr>
        </p15:guide>
        <p15:guide id="3" orient="horz" pos="2208" userDrawn="1">
          <p15:clr>
            <a:srgbClr val="A4A3A4"/>
          </p15:clr>
        </p15:guide>
        <p15:guide id="4"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 id="13" name="Diana Longas" initials="DL" lastIdx="6" clrIdx="12">
    <p:extLst>
      <p:ext uri="{19B8F6BF-5375-455C-9EA6-DF929625EA0E}">
        <p15:presenceInfo xmlns:p15="http://schemas.microsoft.com/office/powerpoint/2012/main" userId="S-1-5-21-331534642-1148031218-1598272544-12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C000"/>
    <a:srgbClr val="044990"/>
    <a:srgbClr val="3A8386"/>
    <a:srgbClr val="E2BA41"/>
    <a:srgbClr val="F0C649"/>
    <a:srgbClr val="000099"/>
    <a:srgbClr val="0000FF"/>
    <a:srgbClr val="0000CC"/>
    <a:srgbClr val="AF9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6291" autoAdjust="0"/>
  </p:normalViewPr>
  <p:slideViewPr>
    <p:cSldViewPr snapToGrid="0" snapToObjects="1">
      <p:cViewPr varScale="1">
        <p:scale>
          <a:sx n="113" d="100"/>
          <a:sy n="113" d="100"/>
        </p:scale>
        <p:origin x="828" y="96"/>
      </p:cViewPr>
      <p:guideLst>
        <p:guide orient="horz" pos="2686"/>
        <p:guide orient="horz" pos="3339"/>
        <p:guide pos="408"/>
        <p:guide orient="horz" pos="2006"/>
        <p:guide orient="horz" pos="2504"/>
      </p:guideLst>
    </p:cSldViewPr>
  </p:slideViewPr>
  <p:outlineViewPr>
    <p:cViewPr>
      <p:scale>
        <a:sx n="33" d="100"/>
        <a:sy n="33" d="100"/>
      </p:scale>
      <p:origin x="0" y="104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52" d="100"/>
          <a:sy n="52" d="100"/>
        </p:scale>
        <p:origin x="-2880" y="-108"/>
      </p:cViewPr>
      <p:guideLst>
        <p:guide orient="horz" pos="2033"/>
        <p:guide pos="2956"/>
        <p:guide orient="horz" pos="2208"/>
        <p:guide pos="292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75" Type="http://schemas.openxmlformats.org/officeDocument/2006/relationships/slide" Target="slides/slide172.xml"/><Relationship Id="rId170" Type="http://schemas.openxmlformats.org/officeDocument/2006/relationships/slide" Target="slides/slide167.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slide" Target="slides/slide162.xml"/><Relationship Id="rId181" Type="http://schemas.openxmlformats.org/officeDocument/2006/relationships/commentAuthors" Target="commentAuthors.xml"/><Relationship Id="rId186" Type="http://schemas.microsoft.com/office/2015/10/relationships/revisionInfo" Target="revisionInfo.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71" Type="http://schemas.openxmlformats.org/officeDocument/2006/relationships/slide" Target="slides/slide168.xml"/><Relationship Id="rId176" Type="http://schemas.openxmlformats.org/officeDocument/2006/relationships/slide" Target="slides/slide173.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4" Type="http://schemas.openxmlformats.org/officeDocument/2006/relationships/slide" Target="slides/slide1.xml"/><Relationship Id="rId9" Type="http://schemas.openxmlformats.org/officeDocument/2006/relationships/slide" Target="slides/slide6.xml"/><Relationship Id="rId172" Type="http://schemas.openxmlformats.org/officeDocument/2006/relationships/slide" Target="slides/slide169.xml"/><Relationship Id="rId180" Type="http://schemas.openxmlformats.org/officeDocument/2006/relationships/handoutMaster" Target="handoutMasters/handoutMaster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notesMaster" Target="notesMasters/notesMaster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ileserver\gestion%20contable%20y%20de%20costos\NIIF%20JUNIO%202014\2017\xbrl%20Diciembre%202017\xbrl\pdf\estados%20financieros%20informe%20gest%20Diciembre%202017.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ileserver\Desarrollos%20Economicos\Informe%20Entorno%20Econ&#243;mico%20-%20Diciembr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fileserver\Desarrollos%20Economicos\Informe%20Entorno%20Econ&#243;mico%20-%20Diciembr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fileserver\Desarrollos%20Economicos\Informe%20Entorno%20Econ&#243;mico%20-%20Diciembr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fileserver\Desarrollos%20Economicos\Informe%20Entorno%20Econ&#243;mico%20-%20Diciembr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Fileserver\gestion%20contable%20y%20de%20costos\NIIF%20JUNIO%202014\2017\xbrl%20Diciembre%202017\xbrl\pdf\estados%20financieros%20informe%20gest%20Diciembre%202017.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Fileserver\gestion%20contable%20y%20de%20costos\NIIF%20JUNIO%202014\2017\xbrl%20Diciembre%202017\xbrl\pdf\estados%20financieros%20informe%20gest%20Diciembre%202017.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Fileserver\gestion%20contable%20y%20de%20costos\NIIF%20JUNIO%202014\2017\xbrl%20Diciembre%202017\xbrl\pdf\INFORMACI&#211;N%20BASE%20NOTAS%20diciembre%202017.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Fileserver\gestion%20contable%20y%20de%20costos\NIIF%20JUNIO%202014\2017\xbrl%20Diciembre%202017\xbrl\pdf\estados%20financieros%20informe%20gest%20Diciembre%202017.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8\enero\junta\PRESENTACION%20ESTADOS%20FINANCIEROS%20ENERO%202018.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8\enero\junta\PRESENTACION%20ESTADOS%20FINANCIEROS%20ENERO%2020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erver\gestion%20contable%20y%20de%20costos\NIIF%20JUNIO%202014\2017\xbrl%20Diciembre%202017\xbrl\pdf\estados%20financieros%20informe%20gest%20Diciembre%202017.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8\enero\junta\PRESENTACION%20ESTADOS%20FINANCIEROS%20ENERO%202018.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8\enero\junta\PRESENTACION%20ESTADOS%20FINANCIEROS%20ENERO%202018.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E:\bk_crc\Usuarios\Olineros\Documents\Inversiones-Tesoreria\Portafolio%20BMC\Historico%20Valoracion\2018\Enero\31-01-2018%20.xlsx" TargetMode="External"/></Relationships>
</file>

<file path=ppt/charts/_rels/chart2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8.xml"/><Relationship Id="rId1" Type="http://schemas.microsoft.com/office/2011/relationships/chartStyle" Target="style18.xml"/></Relationships>
</file>

<file path=ppt/charts/_rels/chart2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9.xml"/><Relationship Id="rId1" Type="http://schemas.microsoft.com/office/2011/relationships/chartStyle" Target="style1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lopez\AppData\Local\Microsoft\Windows\INetCache\Content.Outlook\6PUE5AN3\Capitulo%202%20y%206.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lopez\AppData\Local\Microsoft\Windows\INetCache\Content.Outlook\6PUE5AN3\Capitulo%202%20y%206.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lopez\AppData\Local\Microsoft\Windows\INetCache\Content.Outlook\6PUE5AN3\Capitulo%202%20y%206.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lopez\AppData\Local\Microsoft\Windows\INetCache\Content.Outlook\6PUE5AN3\Capitulo%202%20y%206.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rincon\AppData\Local\Microsoft\Windows\Temporary%20Internet%20Files\Content.Outlook\9UMQ61TD\Capitulo%202%20y%206.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3" Type="http://schemas.openxmlformats.org/officeDocument/2006/relationships/oleObject" Target="file:///\\fileserver\Desarrollos%20Economicos\Informe%20Entorno%20Econ&#243;mico%20-%20Diciembr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fileserver\Desarrollos%20Economicos\Informe%20Entorno%20Econ&#243;mico%20-%20Diciembre.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208786836519811E-2"/>
          <c:y val="0.21165835578772471"/>
          <c:w val="0.95158242632696033"/>
          <c:h val="0.62305660879417446"/>
        </c:manualLayout>
      </c:layout>
      <c:barChart>
        <c:barDir val="col"/>
        <c:grouping val="clustered"/>
        <c:varyColors val="0"/>
        <c:ser>
          <c:idx val="0"/>
          <c:order val="0"/>
          <c:tx>
            <c:strRef>
              <c:f>indicadores!$I$81</c:f>
              <c:strCache>
                <c:ptCount val="1"/>
                <c:pt idx="0">
                  <c:v>2016</c:v>
                </c:pt>
              </c:strCache>
            </c:strRef>
          </c:tx>
          <c:spPr>
            <a:solidFill>
              <a:srgbClr val="00B0F0"/>
            </a:solidFill>
            <a:ln>
              <a:noFill/>
            </a:ln>
            <a:effectLst/>
          </c:spPr>
          <c:invertIfNegative val="0"/>
          <c:dLbls>
            <c:dLbl>
              <c:idx val="1"/>
              <c:layout>
                <c:manualLayout>
                  <c:x val="-8.8031952132799317E-3"/>
                  <c:y val="-4.783240129200212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DA9-4558-86E1-69BD397B2220}"/>
                </c:ext>
              </c:extLst>
            </c:dLbl>
            <c:numFmt formatCode="#,##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indicadores!$H$82:$H$84</c:f>
              <c:strCache>
                <c:ptCount val="3"/>
                <c:pt idx="0">
                  <c:v>Ingresos Ordinarios Operacionales</c:v>
                </c:pt>
                <c:pt idx="1">
                  <c:v>Gastos Operacionales</c:v>
                </c:pt>
                <c:pt idx="2">
                  <c:v>Resultado Neto</c:v>
                </c:pt>
              </c:strCache>
            </c:strRef>
          </c:cat>
          <c:val>
            <c:numRef>
              <c:f>indicadores!$I$82:$I$84</c:f>
              <c:numCache>
                <c:formatCode>_(* #,##0_);_(* \(#,##0\);_(* "-"??_);_(@_)</c:formatCode>
                <c:ptCount val="3"/>
                <c:pt idx="0">
                  <c:v>29518.721201430002</c:v>
                </c:pt>
                <c:pt idx="1">
                  <c:v>24368.34725671</c:v>
                </c:pt>
                <c:pt idx="2">
                  <c:v>4851.1905715100047</c:v>
                </c:pt>
              </c:numCache>
            </c:numRef>
          </c:val>
          <c:extLst>
            <c:ext xmlns:c16="http://schemas.microsoft.com/office/drawing/2014/chart" uri="{C3380CC4-5D6E-409C-BE32-E72D297353CC}">
              <c16:uniqueId val="{00000000-E35E-45D7-84C8-4605020F8323}"/>
            </c:ext>
          </c:extLst>
        </c:ser>
        <c:ser>
          <c:idx val="1"/>
          <c:order val="1"/>
          <c:tx>
            <c:strRef>
              <c:f>indicadores!$J$81</c:f>
              <c:strCache>
                <c:ptCount val="1"/>
                <c:pt idx="0">
                  <c:v>2017</c:v>
                </c:pt>
              </c:strCache>
            </c:strRef>
          </c:tx>
          <c:spPr>
            <a:solidFill>
              <a:srgbClr val="00B050"/>
            </a:solidFill>
            <a:ln>
              <a:noFill/>
            </a:ln>
            <a:effectLst/>
          </c:spPr>
          <c:invertIfNegative val="0"/>
          <c:dLbls>
            <c:dLbl>
              <c:idx val="1"/>
              <c:layout>
                <c:manualLayout>
                  <c:x val="2.0540788830986506E-2"/>
                  <c:y val="-4.783240129200255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DA9-4558-86E1-69BD397B2220}"/>
                </c:ext>
              </c:extLst>
            </c:dLbl>
            <c:numFmt formatCode="#,##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indicadores!$H$82:$H$84</c:f>
              <c:strCache>
                <c:ptCount val="3"/>
                <c:pt idx="0">
                  <c:v>Ingresos Ordinarios Operacionales</c:v>
                </c:pt>
                <c:pt idx="1">
                  <c:v>Gastos Operacionales</c:v>
                </c:pt>
                <c:pt idx="2">
                  <c:v>Resultado Neto</c:v>
                </c:pt>
              </c:strCache>
            </c:strRef>
          </c:cat>
          <c:val>
            <c:numRef>
              <c:f>indicadores!$J$82:$J$84</c:f>
              <c:numCache>
                <c:formatCode>_(* #,##0_);_(* \(#,##0\);_(* "-"??_);_(@_)</c:formatCode>
                <c:ptCount val="3"/>
                <c:pt idx="0">
                  <c:v>34757.409889319999</c:v>
                </c:pt>
                <c:pt idx="1">
                  <c:v>23954.851654849997</c:v>
                </c:pt>
                <c:pt idx="2">
                  <c:v>8044.4006465800003</c:v>
                </c:pt>
              </c:numCache>
            </c:numRef>
          </c:val>
          <c:extLst>
            <c:ext xmlns:c16="http://schemas.microsoft.com/office/drawing/2014/chart" uri="{C3380CC4-5D6E-409C-BE32-E72D297353CC}">
              <c16:uniqueId val="{00000001-E35E-45D7-84C8-4605020F8323}"/>
            </c:ext>
          </c:extLst>
        </c:ser>
        <c:dLbls>
          <c:showLegendKey val="0"/>
          <c:showVal val="0"/>
          <c:showCatName val="0"/>
          <c:showSerName val="0"/>
          <c:showPercent val="0"/>
          <c:showBubbleSize val="0"/>
        </c:dLbls>
        <c:gapWidth val="219"/>
        <c:overlap val="-27"/>
        <c:axId val="657595248"/>
        <c:axId val="657594920"/>
      </c:barChart>
      <c:lineChart>
        <c:grouping val="percentStacked"/>
        <c:varyColors val="0"/>
        <c:ser>
          <c:idx val="2"/>
          <c:order val="2"/>
          <c:tx>
            <c:strRef>
              <c:f>indicadores!$K$81</c:f>
              <c:strCache>
                <c:ptCount val="1"/>
                <c:pt idx="0">
                  <c:v>Variación %</c:v>
                </c:pt>
              </c:strCache>
            </c:strRef>
          </c:tx>
          <c:spPr>
            <a:ln w="28575" cap="rnd">
              <a:noFill/>
              <a:round/>
            </a:ln>
            <a:effectLst/>
          </c:spPr>
          <c:marker>
            <c:symbol val="none"/>
          </c:marker>
          <c:dLbls>
            <c:dLbl>
              <c:idx val="0"/>
              <c:layout>
                <c:manualLayout>
                  <c:x val="-5.5753569684106261E-2"/>
                  <c:y val="-2.9895250807501324E-2"/>
                </c:manualLayout>
              </c:layout>
              <c:spPr>
                <a:noFill/>
                <a:ln>
                  <a:noFill/>
                </a:ln>
                <a:effectLst/>
              </c:spPr>
              <c:txPr>
                <a:bodyPr rot="0" spcFirstLastPara="1" vertOverflow="ellipsis" vert="horz" wrap="square" anchor="ctr" anchorCtr="1"/>
                <a:lstStyle/>
                <a:p>
                  <a:pPr>
                    <a:defRPr sz="1000" b="1" i="0" u="none" strike="noStrike" kern="1200" baseline="0">
                      <a:solidFill>
                        <a:srgbClr val="094784"/>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5E-45D7-84C8-4605020F8323}"/>
                </c:ext>
              </c:extLst>
            </c:dLbl>
            <c:dLbl>
              <c:idx val="1"/>
              <c:layout>
                <c:manualLayout>
                  <c:x val="-2.786985319227888E-2"/>
                  <c:y val="-0.51958002398399461"/>
                </c:manualLayout>
              </c:layout>
              <c:spPr>
                <a:noFill/>
                <a:ln>
                  <a:noFill/>
                </a:ln>
                <a:effectLst/>
              </c:spPr>
              <c:txPr>
                <a:bodyPr rot="0" spcFirstLastPara="1" vertOverflow="ellipsis" vert="horz" wrap="square" anchor="ctr" anchorCtr="1"/>
                <a:lstStyle/>
                <a:p>
                  <a:pPr>
                    <a:defRPr sz="1000" b="1" i="0" u="none" strike="noStrike" kern="1200" baseline="0">
                      <a:solidFill>
                        <a:srgbClr val="002060"/>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5E-45D7-84C8-4605020F8323}"/>
                </c:ext>
              </c:extLst>
            </c:dLbl>
            <c:dLbl>
              <c:idx val="2"/>
              <c:layout>
                <c:manualLayout>
                  <c:x val="-5.5753569684106233E-2"/>
                  <c:y val="0.36352624981921611"/>
                </c:manualLayout>
              </c:layout>
              <c:spPr>
                <a:noFill/>
                <a:ln>
                  <a:noFill/>
                </a:ln>
                <a:effectLst/>
              </c:spPr>
              <c:txPr>
                <a:bodyPr rot="0" spcFirstLastPara="1" vertOverflow="ellipsis" vert="horz" wrap="square" anchor="ctr" anchorCtr="1"/>
                <a:lstStyle/>
                <a:p>
                  <a:pPr>
                    <a:defRPr sz="1000" b="1" i="0" u="none" strike="noStrike" kern="1200" baseline="0">
                      <a:solidFill>
                        <a:srgbClr val="002060"/>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DA9-4558-86E1-69BD397B222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indicadores!$H$82:$H$84</c:f>
              <c:strCache>
                <c:ptCount val="3"/>
                <c:pt idx="0">
                  <c:v>Ingresos Ordinarios Operacionales</c:v>
                </c:pt>
                <c:pt idx="1">
                  <c:v>Gastos Operacionales</c:v>
                </c:pt>
                <c:pt idx="2">
                  <c:v>Resultado Neto</c:v>
                </c:pt>
              </c:strCache>
            </c:strRef>
          </c:cat>
          <c:val>
            <c:numRef>
              <c:f>indicadores!$K$82:$K$84</c:f>
              <c:numCache>
                <c:formatCode>0%</c:formatCode>
                <c:ptCount val="3"/>
                <c:pt idx="0">
                  <c:v>0.17747004188095428</c:v>
                </c:pt>
                <c:pt idx="1">
                  <c:v>-1.6968553406761844E-2</c:v>
                </c:pt>
                <c:pt idx="2">
                  <c:v>0.65823224793992408</c:v>
                </c:pt>
              </c:numCache>
            </c:numRef>
          </c:val>
          <c:smooth val="0"/>
          <c:extLst>
            <c:ext xmlns:c16="http://schemas.microsoft.com/office/drawing/2014/chart" uri="{C3380CC4-5D6E-409C-BE32-E72D297353CC}">
              <c16:uniqueId val="{00000003-E35E-45D7-84C8-4605020F8323}"/>
            </c:ext>
          </c:extLst>
        </c:ser>
        <c:dLbls>
          <c:showLegendKey val="0"/>
          <c:showVal val="0"/>
          <c:showCatName val="0"/>
          <c:showSerName val="0"/>
          <c:showPercent val="0"/>
          <c:showBubbleSize val="0"/>
        </c:dLbls>
        <c:marker val="1"/>
        <c:smooth val="0"/>
        <c:axId val="385033216"/>
        <c:axId val="385032232"/>
      </c:lineChart>
      <c:catAx>
        <c:axId val="65759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crossAx val="657594920"/>
        <c:crosses val="autoZero"/>
        <c:auto val="1"/>
        <c:lblAlgn val="ctr"/>
        <c:lblOffset val="100"/>
        <c:noMultiLvlLbl val="0"/>
      </c:catAx>
      <c:valAx>
        <c:axId val="657594920"/>
        <c:scaling>
          <c:orientation val="minMax"/>
        </c:scaling>
        <c:delete val="0"/>
        <c:axPos val="l"/>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crossAx val="657595248"/>
        <c:crosses val="autoZero"/>
        <c:crossBetween val="between"/>
      </c:valAx>
      <c:valAx>
        <c:axId val="385032232"/>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crossAx val="385033216"/>
        <c:crosses val="max"/>
        <c:crossBetween val="between"/>
      </c:valAx>
      <c:catAx>
        <c:axId val="385033216"/>
        <c:scaling>
          <c:orientation val="minMax"/>
        </c:scaling>
        <c:delete val="1"/>
        <c:axPos val="b"/>
        <c:numFmt formatCode="General" sourceLinked="1"/>
        <c:majorTickMark val="out"/>
        <c:minorTickMark val="none"/>
        <c:tickLblPos val="nextTo"/>
        <c:crossAx val="385032232"/>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legendEntry>
      <c:layout>
        <c:manualLayout>
          <c:xMode val="edge"/>
          <c:yMode val="edge"/>
          <c:x val="0.31266338476155353"/>
          <c:y val="7.5194417996432519E-2"/>
          <c:w val="0.39551808767797592"/>
          <c:h val="9.864330185905129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s-CO"/>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53383262246205E-2"/>
          <c:y val="7.4473080962110111E-2"/>
          <c:w val="0.93483679813121079"/>
          <c:h val="0.5791239835084151"/>
        </c:manualLayout>
      </c:layout>
      <c:lineChart>
        <c:grouping val="standard"/>
        <c:varyColors val="0"/>
        <c:ser>
          <c:idx val="0"/>
          <c:order val="0"/>
          <c:tx>
            <c:strRef>
              <c:f>'Tasa de Intervención'!$F$4</c:f>
              <c:strCache>
                <c:ptCount val="1"/>
                <c:pt idx="0">
                  <c:v>Tasa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2"/>
              <c:layout>
                <c:manualLayout>
                  <c:x val="-6.4036592338479137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C6-489D-9FB2-54E75D1C89A7}"/>
                </c:ext>
              </c:extLst>
            </c:dLbl>
            <c:dLbl>
              <c:idx val="11"/>
              <c:layout>
                <c:manualLayout>
                  <c:x val="0"/>
                  <c:y val="-1.38888888888889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C6-489D-9FB2-54E75D1C89A7}"/>
                </c:ext>
              </c:extLst>
            </c:dLbl>
            <c:dLbl>
              <c:idx val="16"/>
              <c:layout>
                <c:manualLayout>
                  <c:x val="-2.287021154945851E-3"/>
                  <c:y val="-2.31481481481481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EC6-489D-9FB2-54E75D1C89A7}"/>
                </c:ext>
              </c:extLst>
            </c:dLbl>
            <c:dLbl>
              <c:idx val="22"/>
              <c:layout>
                <c:manualLayout>
                  <c:x val="0"/>
                  <c:y val="-9.92338448541576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C6-489D-9FB2-54E75D1C89A7}"/>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Franklin Gothic Book" panose="020B0503020102020204" pitchFamily="34" charset="0"/>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'Tasa de Intervención'!$D$5:$E$27</c:f>
              <c:multiLvlStrCache>
                <c:ptCount val="23"/>
                <c:lvl>
                  <c:pt idx="0">
                    <c:v>1-sep</c:v>
                  </c:pt>
                  <c:pt idx="1">
                    <c:v>28-sep</c:v>
                  </c:pt>
                  <c:pt idx="2">
                    <c:v>3-nov</c:v>
                  </c:pt>
                  <c:pt idx="3">
                    <c:v>30-nov</c:v>
                  </c:pt>
                  <c:pt idx="4">
                    <c:v>21-dic</c:v>
                  </c:pt>
                  <c:pt idx="5">
                    <c:v>1-feb</c:v>
                  </c:pt>
                  <c:pt idx="6">
                    <c:v>22-feb</c:v>
                  </c:pt>
                  <c:pt idx="7">
                    <c:v>22-mar</c:v>
                  </c:pt>
                  <c:pt idx="8">
                    <c:v>2-may</c:v>
                  </c:pt>
                  <c:pt idx="9">
                    <c:v>31-may</c:v>
                  </c:pt>
                  <c:pt idx="10">
                    <c:v>23-jun</c:v>
                  </c:pt>
                  <c:pt idx="11">
                    <c:v>1-ago</c:v>
                  </c:pt>
                  <c:pt idx="12">
                    <c:v>19-dic</c:v>
                  </c:pt>
                  <c:pt idx="13">
                    <c:v>27-feb</c:v>
                  </c:pt>
                  <c:pt idx="14">
                    <c:v>27-mar</c:v>
                  </c:pt>
                  <c:pt idx="15">
                    <c:v>2-may</c:v>
                  </c:pt>
                  <c:pt idx="16">
                    <c:v>30-may</c:v>
                  </c:pt>
                  <c:pt idx="17">
                    <c:v>4-jul</c:v>
                  </c:pt>
                  <c:pt idx="18">
                    <c:v>28-jul</c:v>
                  </c:pt>
                  <c:pt idx="19">
                    <c:v>1-sep</c:v>
                  </c:pt>
                  <c:pt idx="20">
                    <c:v>30-oct</c:v>
                  </c:pt>
                  <c:pt idx="21">
                    <c:v>27-nov</c:v>
                  </c:pt>
                  <c:pt idx="22">
                    <c:v>29-ene</c:v>
                  </c:pt>
                </c:lvl>
                <c:lvl>
                  <c:pt idx="0">
                    <c:v>2014</c:v>
                  </c:pt>
                  <c:pt idx="1">
                    <c:v>2015</c:v>
                  </c:pt>
                  <c:pt idx="5">
                    <c:v>2016</c:v>
                  </c:pt>
                  <c:pt idx="13">
                    <c:v>2017</c:v>
                  </c:pt>
                  <c:pt idx="22">
                    <c:v>2018</c:v>
                  </c:pt>
                </c:lvl>
              </c:multiLvlStrCache>
            </c:multiLvlStrRef>
          </c:cat>
          <c:val>
            <c:numRef>
              <c:f>'Tasa de Intervención'!$F$5:$F$27</c:f>
              <c:numCache>
                <c:formatCode>0.00%</c:formatCode>
                <c:ptCount val="23"/>
                <c:pt idx="0">
                  <c:v>4.4999999999999998E-2</c:v>
                </c:pt>
                <c:pt idx="1">
                  <c:v>4.7500000000000001E-2</c:v>
                </c:pt>
                <c:pt idx="2">
                  <c:v>5.2499999999999998E-2</c:v>
                </c:pt>
                <c:pt idx="3">
                  <c:v>5.5E-2</c:v>
                </c:pt>
                <c:pt idx="4">
                  <c:v>5.7500000000000002E-2</c:v>
                </c:pt>
                <c:pt idx="5">
                  <c:v>0.06</c:v>
                </c:pt>
                <c:pt idx="6">
                  <c:v>6.25E-2</c:v>
                </c:pt>
                <c:pt idx="7">
                  <c:v>6.5000000000000002E-2</c:v>
                </c:pt>
                <c:pt idx="8">
                  <c:v>7.0000000000000007E-2</c:v>
                </c:pt>
                <c:pt idx="9">
                  <c:v>7.2499999999999995E-2</c:v>
                </c:pt>
                <c:pt idx="10">
                  <c:v>7.4999999999999997E-2</c:v>
                </c:pt>
                <c:pt idx="11">
                  <c:v>7.7499999999999999E-2</c:v>
                </c:pt>
                <c:pt idx="12">
                  <c:v>7.4999999999999997E-2</c:v>
                </c:pt>
                <c:pt idx="13">
                  <c:v>7.2499999999999995E-2</c:v>
                </c:pt>
                <c:pt idx="14">
                  <c:v>7.0000000000000007E-2</c:v>
                </c:pt>
                <c:pt idx="15">
                  <c:v>6.5000000000000002E-2</c:v>
                </c:pt>
                <c:pt idx="16">
                  <c:v>6.25E-2</c:v>
                </c:pt>
                <c:pt idx="17">
                  <c:v>5.7500000000000002E-2</c:v>
                </c:pt>
                <c:pt idx="18">
                  <c:v>5.5E-2</c:v>
                </c:pt>
                <c:pt idx="19">
                  <c:v>5.2499999999999998E-2</c:v>
                </c:pt>
                <c:pt idx="20">
                  <c:v>0.05</c:v>
                </c:pt>
                <c:pt idx="21">
                  <c:v>4.7500000000000001E-2</c:v>
                </c:pt>
                <c:pt idx="22">
                  <c:v>4.4999999999999998E-2</c:v>
                </c:pt>
              </c:numCache>
            </c:numRef>
          </c:val>
          <c:smooth val="0"/>
          <c:extLst>
            <c:ext xmlns:c16="http://schemas.microsoft.com/office/drawing/2014/chart" uri="{C3380CC4-5D6E-409C-BE32-E72D297353CC}">
              <c16:uniqueId val="{00000004-3EC6-489D-9FB2-54E75D1C89A7}"/>
            </c:ext>
          </c:extLst>
        </c:ser>
        <c:dLbls>
          <c:showLegendKey val="0"/>
          <c:showVal val="0"/>
          <c:showCatName val="0"/>
          <c:showSerName val="0"/>
          <c:showPercent val="0"/>
          <c:showBubbleSize val="0"/>
        </c:dLbls>
        <c:marker val="1"/>
        <c:smooth val="0"/>
        <c:axId val="847549215"/>
        <c:axId val="835344207"/>
      </c:lineChart>
      <c:catAx>
        <c:axId val="847549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ranklin Gothic Book" panose="020B0503020102020204" pitchFamily="34" charset="0"/>
                <a:ea typeface="+mn-ea"/>
                <a:cs typeface="+mn-cs"/>
              </a:defRPr>
            </a:pPr>
            <a:endParaRPr lang="es-CO"/>
          </a:p>
        </c:txPr>
        <c:crossAx val="835344207"/>
        <c:crosses val="autoZero"/>
        <c:auto val="1"/>
        <c:lblAlgn val="ctr"/>
        <c:lblOffset val="100"/>
        <c:noMultiLvlLbl val="0"/>
      </c:catAx>
      <c:valAx>
        <c:axId val="835344207"/>
        <c:scaling>
          <c:orientation val="minMax"/>
          <c:min val="4.0000000000000008E-2"/>
        </c:scaling>
        <c:delete val="1"/>
        <c:axPos val="l"/>
        <c:numFmt formatCode="0.0%" sourceLinked="0"/>
        <c:majorTickMark val="none"/>
        <c:minorTickMark val="none"/>
        <c:tickLblPos val="nextTo"/>
        <c:crossAx val="847549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Book" panose="020B0503020102020204" pitchFamily="34" charset="0"/>
        </a:defRPr>
      </a:pPr>
      <a:endParaRPr lang="es-CO"/>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03585879051427E-2"/>
          <c:y val="0.13082322518346062"/>
          <c:w val="0.89173159385687295"/>
          <c:h val="0.62841097633577936"/>
        </c:manualLayout>
      </c:layout>
      <c:lineChart>
        <c:grouping val="standard"/>
        <c:varyColors val="0"/>
        <c:ser>
          <c:idx val="0"/>
          <c:order val="0"/>
          <c:spPr>
            <a:ln w="28575" cap="rnd">
              <a:solidFill>
                <a:schemeClr val="accent1"/>
              </a:solidFill>
              <a:round/>
            </a:ln>
            <a:effectLst/>
          </c:spPr>
          <c:marker>
            <c:symbol val="none"/>
          </c:marker>
          <c:dLbls>
            <c:dLbl>
              <c:idx val="78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53-4FCB-88E8-3508362798DE}"/>
                </c:ext>
              </c:extLst>
            </c:dLbl>
            <c:dLbl>
              <c:idx val="1174"/>
              <c:layout>
                <c:manualLayout>
                  <c:x val="-0.10756032099239855"/>
                  <c:y val="-9.95501199884615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53-4FCB-88E8-3508362798DE}"/>
                </c:ext>
              </c:extLst>
            </c:dLbl>
            <c:dLbl>
              <c:idx val="150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E53-4FCB-88E8-3508362798DE}"/>
                </c:ext>
              </c:extLst>
            </c:dLbl>
            <c:dLbl>
              <c:idx val="2214"/>
              <c:layout>
                <c:manualLayout>
                  <c:x val="0"/>
                  <c:y val="-0.107063179001339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E53-4FCB-88E8-3508362798D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TRM!$A$6:$A$2230</c:f>
              <c:numCache>
                <c:formatCode>m/d/yyyy</c:formatCode>
                <c:ptCount val="2225"/>
                <c:pt idx="0">
                  <c:v>40909</c:v>
                </c:pt>
                <c:pt idx="1">
                  <c:v>40910</c:v>
                </c:pt>
                <c:pt idx="2">
                  <c:v>40911</c:v>
                </c:pt>
                <c:pt idx="3">
                  <c:v>40912</c:v>
                </c:pt>
                <c:pt idx="4">
                  <c:v>40913</c:v>
                </c:pt>
                <c:pt idx="5">
                  <c:v>40914</c:v>
                </c:pt>
                <c:pt idx="6">
                  <c:v>40915</c:v>
                </c:pt>
                <c:pt idx="7">
                  <c:v>40916</c:v>
                </c:pt>
                <c:pt idx="8">
                  <c:v>40917</c:v>
                </c:pt>
                <c:pt idx="9">
                  <c:v>40918</c:v>
                </c:pt>
                <c:pt idx="10">
                  <c:v>40919</c:v>
                </c:pt>
                <c:pt idx="11">
                  <c:v>40920</c:v>
                </c:pt>
                <c:pt idx="12">
                  <c:v>40921</c:v>
                </c:pt>
                <c:pt idx="13">
                  <c:v>40922</c:v>
                </c:pt>
                <c:pt idx="14">
                  <c:v>40923</c:v>
                </c:pt>
                <c:pt idx="15">
                  <c:v>40924</c:v>
                </c:pt>
                <c:pt idx="16">
                  <c:v>40925</c:v>
                </c:pt>
                <c:pt idx="17">
                  <c:v>40926</c:v>
                </c:pt>
                <c:pt idx="18">
                  <c:v>40927</c:v>
                </c:pt>
                <c:pt idx="19">
                  <c:v>40928</c:v>
                </c:pt>
                <c:pt idx="20">
                  <c:v>40929</c:v>
                </c:pt>
                <c:pt idx="21">
                  <c:v>40930</c:v>
                </c:pt>
                <c:pt idx="22">
                  <c:v>40931</c:v>
                </c:pt>
                <c:pt idx="23">
                  <c:v>40932</c:v>
                </c:pt>
                <c:pt idx="24">
                  <c:v>40933</c:v>
                </c:pt>
                <c:pt idx="25">
                  <c:v>40934</c:v>
                </c:pt>
                <c:pt idx="26">
                  <c:v>40935</c:v>
                </c:pt>
                <c:pt idx="27">
                  <c:v>40936</c:v>
                </c:pt>
                <c:pt idx="28">
                  <c:v>40937</c:v>
                </c:pt>
                <c:pt idx="29">
                  <c:v>40938</c:v>
                </c:pt>
                <c:pt idx="30">
                  <c:v>40939</c:v>
                </c:pt>
                <c:pt idx="31">
                  <c:v>40940</c:v>
                </c:pt>
                <c:pt idx="32">
                  <c:v>40941</c:v>
                </c:pt>
                <c:pt idx="33">
                  <c:v>40942</c:v>
                </c:pt>
                <c:pt idx="34">
                  <c:v>40943</c:v>
                </c:pt>
                <c:pt idx="35">
                  <c:v>40944</c:v>
                </c:pt>
                <c:pt idx="36">
                  <c:v>40945</c:v>
                </c:pt>
                <c:pt idx="37">
                  <c:v>40946</c:v>
                </c:pt>
                <c:pt idx="38">
                  <c:v>40947</c:v>
                </c:pt>
                <c:pt idx="39">
                  <c:v>40948</c:v>
                </c:pt>
                <c:pt idx="40">
                  <c:v>40949</c:v>
                </c:pt>
                <c:pt idx="41">
                  <c:v>40950</c:v>
                </c:pt>
                <c:pt idx="42">
                  <c:v>40951</c:v>
                </c:pt>
                <c:pt idx="43">
                  <c:v>40952</c:v>
                </c:pt>
                <c:pt idx="44">
                  <c:v>40953</c:v>
                </c:pt>
                <c:pt idx="45">
                  <c:v>40954</c:v>
                </c:pt>
                <c:pt idx="46">
                  <c:v>40955</c:v>
                </c:pt>
                <c:pt idx="47">
                  <c:v>40956</c:v>
                </c:pt>
                <c:pt idx="48">
                  <c:v>40957</c:v>
                </c:pt>
                <c:pt idx="49">
                  <c:v>40958</c:v>
                </c:pt>
                <c:pt idx="50">
                  <c:v>40959</c:v>
                </c:pt>
                <c:pt idx="51">
                  <c:v>40960</c:v>
                </c:pt>
                <c:pt idx="52">
                  <c:v>40961</c:v>
                </c:pt>
                <c:pt idx="53">
                  <c:v>40962</c:v>
                </c:pt>
                <c:pt idx="54">
                  <c:v>40963</c:v>
                </c:pt>
                <c:pt idx="55">
                  <c:v>40964</c:v>
                </c:pt>
                <c:pt idx="56">
                  <c:v>40965</c:v>
                </c:pt>
                <c:pt idx="57">
                  <c:v>40966</c:v>
                </c:pt>
                <c:pt idx="58">
                  <c:v>40967</c:v>
                </c:pt>
                <c:pt idx="59">
                  <c:v>40968</c:v>
                </c:pt>
                <c:pt idx="60">
                  <c:v>40969</c:v>
                </c:pt>
                <c:pt idx="61">
                  <c:v>40970</c:v>
                </c:pt>
                <c:pt idx="62">
                  <c:v>40971</c:v>
                </c:pt>
                <c:pt idx="63">
                  <c:v>40972</c:v>
                </c:pt>
                <c:pt idx="64">
                  <c:v>40973</c:v>
                </c:pt>
                <c:pt idx="65">
                  <c:v>40974</c:v>
                </c:pt>
                <c:pt idx="66">
                  <c:v>40975</c:v>
                </c:pt>
                <c:pt idx="67">
                  <c:v>40976</c:v>
                </c:pt>
                <c:pt idx="68">
                  <c:v>40977</c:v>
                </c:pt>
                <c:pt idx="69">
                  <c:v>40978</c:v>
                </c:pt>
                <c:pt idx="70">
                  <c:v>40979</c:v>
                </c:pt>
                <c:pt idx="71">
                  <c:v>40980</c:v>
                </c:pt>
                <c:pt idx="72">
                  <c:v>40981</c:v>
                </c:pt>
                <c:pt idx="73">
                  <c:v>40982</c:v>
                </c:pt>
                <c:pt idx="74">
                  <c:v>40983</c:v>
                </c:pt>
                <c:pt idx="75">
                  <c:v>40984</c:v>
                </c:pt>
                <c:pt idx="76">
                  <c:v>40985</c:v>
                </c:pt>
                <c:pt idx="77">
                  <c:v>40986</c:v>
                </c:pt>
                <c:pt idx="78">
                  <c:v>40987</c:v>
                </c:pt>
                <c:pt idx="79">
                  <c:v>40988</c:v>
                </c:pt>
                <c:pt idx="80">
                  <c:v>40989</c:v>
                </c:pt>
                <c:pt idx="81">
                  <c:v>40990</c:v>
                </c:pt>
                <c:pt idx="82">
                  <c:v>40991</c:v>
                </c:pt>
                <c:pt idx="83">
                  <c:v>40992</c:v>
                </c:pt>
                <c:pt idx="84">
                  <c:v>40993</c:v>
                </c:pt>
                <c:pt idx="85">
                  <c:v>40994</c:v>
                </c:pt>
                <c:pt idx="86">
                  <c:v>40995</c:v>
                </c:pt>
                <c:pt idx="87">
                  <c:v>40996</c:v>
                </c:pt>
                <c:pt idx="88">
                  <c:v>40997</c:v>
                </c:pt>
                <c:pt idx="89">
                  <c:v>40998</c:v>
                </c:pt>
                <c:pt idx="90">
                  <c:v>40999</c:v>
                </c:pt>
                <c:pt idx="91">
                  <c:v>41000</c:v>
                </c:pt>
                <c:pt idx="92">
                  <c:v>41001</c:v>
                </c:pt>
                <c:pt idx="93">
                  <c:v>41002</c:v>
                </c:pt>
                <c:pt idx="94">
                  <c:v>41003</c:v>
                </c:pt>
                <c:pt idx="95">
                  <c:v>41004</c:v>
                </c:pt>
                <c:pt idx="96">
                  <c:v>41005</c:v>
                </c:pt>
                <c:pt idx="97">
                  <c:v>41006</c:v>
                </c:pt>
                <c:pt idx="98">
                  <c:v>41007</c:v>
                </c:pt>
                <c:pt idx="99">
                  <c:v>41008</c:v>
                </c:pt>
                <c:pt idx="100">
                  <c:v>41009</c:v>
                </c:pt>
                <c:pt idx="101">
                  <c:v>41010</c:v>
                </c:pt>
                <c:pt idx="102">
                  <c:v>41011</c:v>
                </c:pt>
                <c:pt idx="103">
                  <c:v>41012</c:v>
                </c:pt>
                <c:pt idx="104">
                  <c:v>41013</c:v>
                </c:pt>
                <c:pt idx="105">
                  <c:v>41014</c:v>
                </c:pt>
                <c:pt idx="106">
                  <c:v>41015</c:v>
                </c:pt>
                <c:pt idx="107">
                  <c:v>41016</c:v>
                </c:pt>
                <c:pt idx="108">
                  <c:v>41017</c:v>
                </c:pt>
                <c:pt idx="109">
                  <c:v>41018</c:v>
                </c:pt>
                <c:pt idx="110">
                  <c:v>41019</c:v>
                </c:pt>
                <c:pt idx="111">
                  <c:v>41020</c:v>
                </c:pt>
                <c:pt idx="112">
                  <c:v>41021</c:v>
                </c:pt>
                <c:pt idx="113">
                  <c:v>41022</c:v>
                </c:pt>
                <c:pt idx="114">
                  <c:v>41023</c:v>
                </c:pt>
                <c:pt idx="115">
                  <c:v>41024</c:v>
                </c:pt>
                <c:pt idx="116">
                  <c:v>41025</c:v>
                </c:pt>
                <c:pt idx="117">
                  <c:v>41026</c:v>
                </c:pt>
                <c:pt idx="118">
                  <c:v>41027</c:v>
                </c:pt>
                <c:pt idx="119">
                  <c:v>41028</c:v>
                </c:pt>
                <c:pt idx="120">
                  <c:v>41029</c:v>
                </c:pt>
                <c:pt idx="121">
                  <c:v>41030</c:v>
                </c:pt>
                <c:pt idx="122">
                  <c:v>41031</c:v>
                </c:pt>
                <c:pt idx="123">
                  <c:v>41032</c:v>
                </c:pt>
                <c:pt idx="124">
                  <c:v>41033</c:v>
                </c:pt>
                <c:pt idx="125">
                  <c:v>41034</c:v>
                </c:pt>
                <c:pt idx="126">
                  <c:v>41035</c:v>
                </c:pt>
                <c:pt idx="127">
                  <c:v>41036</c:v>
                </c:pt>
                <c:pt idx="128">
                  <c:v>41037</c:v>
                </c:pt>
                <c:pt idx="129">
                  <c:v>41038</c:v>
                </c:pt>
                <c:pt idx="130">
                  <c:v>41039</c:v>
                </c:pt>
                <c:pt idx="131">
                  <c:v>41040</c:v>
                </c:pt>
                <c:pt idx="132">
                  <c:v>41041</c:v>
                </c:pt>
                <c:pt idx="133">
                  <c:v>41042</c:v>
                </c:pt>
                <c:pt idx="134">
                  <c:v>41043</c:v>
                </c:pt>
                <c:pt idx="135">
                  <c:v>41044</c:v>
                </c:pt>
                <c:pt idx="136">
                  <c:v>41045</c:v>
                </c:pt>
                <c:pt idx="137">
                  <c:v>41046</c:v>
                </c:pt>
                <c:pt idx="138">
                  <c:v>41047</c:v>
                </c:pt>
                <c:pt idx="139">
                  <c:v>41048</c:v>
                </c:pt>
                <c:pt idx="140">
                  <c:v>41049</c:v>
                </c:pt>
                <c:pt idx="141">
                  <c:v>41050</c:v>
                </c:pt>
                <c:pt idx="142">
                  <c:v>41051</c:v>
                </c:pt>
                <c:pt idx="143">
                  <c:v>41052</c:v>
                </c:pt>
                <c:pt idx="144">
                  <c:v>41053</c:v>
                </c:pt>
                <c:pt idx="145">
                  <c:v>41054</c:v>
                </c:pt>
                <c:pt idx="146">
                  <c:v>41055</c:v>
                </c:pt>
                <c:pt idx="147">
                  <c:v>41056</c:v>
                </c:pt>
                <c:pt idx="148">
                  <c:v>41057</c:v>
                </c:pt>
                <c:pt idx="149">
                  <c:v>41058</c:v>
                </c:pt>
                <c:pt idx="150">
                  <c:v>41059</c:v>
                </c:pt>
                <c:pt idx="151">
                  <c:v>41060</c:v>
                </c:pt>
                <c:pt idx="152">
                  <c:v>41061</c:v>
                </c:pt>
                <c:pt idx="153">
                  <c:v>41062</c:v>
                </c:pt>
                <c:pt idx="154">
                  <c:v>41063</c:v>
                </c:pt>
                <c:pt idx="155">
                  <c:v>41064</c:v>
                </c:pt>
                <c:pt idx="156">
                  <c:v>41065</c:v>
                </c:pt>
                <c:pt idx="157">
                  <c:v>41066</c:v>
                </c:pt>
                <c:pt idx="158">
                  <c:v>41067</c:v>
                </c:pt>
                <c:pt idx="159">
                  <c:v>41068</c:v>
                </c:pt>
                <c:pt idx="160">
                  <c:v>41069</c:v>
                </c:pt>
                <c:pt idx="161">
                  <c:v>41070</c:v>
                </c:pt>
                <c:pt idx="162">
                  <c:v>41071</c:v>
                </c:pt>
                <c:pt idx="163">
                  <c:v>41072</c:v>
                </c:pt>
                <c:pt idx="164">
                  <c:v>41073</c:v>
                </c:pt>
                <c:pt idx="165">
                  <c:v>41074</c:v>
                </c:pt>
                <c:pt idx="166">
                  <c:v>41075</c:v>
                </c:pt>
                <c:pt idx="167">
                  <c:v>41076</c:v>
                </c:pt>
                <c:pt idx="168">
                  <c:v>41077</c:v>
                </c:pt>
                <c:pt idx="169">
                  <c:v>41078</c:v>
                </c:pt>
                <c:pt idx="170">
                  <c:v>41079</c:v>
                </c:pt>
                <c:pt idx="171">
                  <c:v>41080</c:v>
                </c:pt>
                <c:pt idx="172">
                  <c:v>41081</c:v>
                </c:pt>
                <c:pt idx="173">
                  <c:v>41082</c:v>
                </c:pt>
                <c:pt idx="174">
                  <c:v>41083</c:v>
                </c:pt>
                <c:pt idx="175">
                  <c:v>41084</c:v>
                </c:pt>
                <c:pt idx="176">
                  <c:v>41085</c:v>
                </c:pt>
                <c:pt idx="177">
                  <c:v>41086</c:v>
                </c:pt>
                <c:pt idx="178">
                  <c:v>41087</c:v>
                </c:pt>
                <c:pt idx="179">
                  <c:v>41088</c:v>
                </c:pt>
                <c:pt idx="180">
                  <c:v>41089</c:v>
                </c:pt>
                <c:pt idx="181">
                  <c:v>41090</c:v>
                </c:pt>
                <c:pt idx="182">
                  <c:v>41091</c:v>
                </c:pt>
                <c:pt idx="183">
                  <c:v>41092</c:v>
                </c:pt>
                <c:pt idx="184">
                  <c:v>41093</c:v>
                </c:pt>
                <c:pt idx="185">
                  <c:v>41094</c:v>
                </c:pt>
                <c:pt idx="186">
                  <c:v>41095</c:v>
                </c:pt>
                <c:pt idx="187">
                  <c:v>41096</c:v>
                </c:pt>
                <c:pt idx="188">
                  <c:v>41097</c:v>
                </c:pt>
                <c:pt idx="189">
                  <c:v>41098</c:v>
                </c:pt>
                <c:pt idx="190">
                  <c:v>41099</c:v>
                </c:pt>
                <c:pt idx="191">
                  <c:v>41100</c:v>
                </c:pt>
                <c:pt idx="192">
                  <c:v>41101</c:v>
                </c:pt>
                <c:pt idx="193">
                  <c:v>41102</c:v>
                </c:pt>
                <c:pt idx="194">
                  <c:v>41103</c:v>
                </c:pt>
                <c:pt idx="195">
                  <c:v>41104</c:v>
                </c:pt>
                <c:pt idx="196">
                  <c:v>41105</c:v>
                </c:pt>
                <c:pt idx="197">
                  <c:v>41106</c:v>
                </c:pt>
                <c:pt idx="198">
                  <c:v>41107</c:v>
                </c:pt>
                <c:pt idx="199">
                  <c:v>41108</c:v>
                </c:pt>
                <c:pt idx="200">
                  <c:v>41109</c:v>
                </c:pt>
                <c:pt idx="201">
                  <c:v>41110</c:v>
                </c:pt>
                <c:pt idx="202">
                  <c:v>41111</c:v>
                </c:pt>
                <c:pt idx="203">
                  <c:v>41112</c:v>
                </c:pt>
                <c:pt idx="204">
                  <c:v>41113</c:v>
                </c:pt>
                <c:pt idx="205">
                  <c:v>41114</c:v>
                </c:pt>
                <c:pt idx="206">
                  <c:v>41115</c:v>
                </c:pt>
                <c:pt idx="207">
                  <c:v>41116</c:v>
                </c:pt>
                <c:pt idx="208">
                  <c:v>41117</c:v>
                </c:pt>
                <c:pt idx="209">
                  <c:v>41118</c:v>
                </c:pt>
                <c:pt idx="210">
                  <c:v>41119</c:v>
                </c:pt>
                <c:pt idx="211">
                  <c:v>41120</c:v>
                </c:pt>
                <c:pt idx="212">
                  <c:v>41121</c:v>
                </c:pt>
                <c:pt idx="213">
                  <c:v>41122</c:v>
                </c:pt>
                <c:pt idx="214">
                  <c:v>41123</c:v>
                </c:pt>
                <c:pt idx="215">
                  <c:v>41124</c:v>
                </c:pt>
                <c:pt idx="216">
                  <c:v>41125</c:v>
                </c:pt>
                <c:pt idx="217">
                  <c:v>41126</c:v>
                </c:pt>
                <c:pt idx="218">
                  <c:v>41127</c:v>
                </c:pt>
                <c:pt idx="219">
                  <c:v>41128</c:v>
                </c:pt>
                <c:pt idx="220">
                  <c:v>41129</c:v>
                </c:pt>
                <c:pt idx="221">
                  <c:v>41130</c:v>
                </c:pt>
                <c:pt idx="222">
                  <c:v>41131</c:v>
                </c:pt>
                <c:pt idx="223">
                  <c:v>41132</c:v>
                </c:pt>
                <c:pt idx="224">
                  <c:v>41133</c:v>
                </c:pt>
                <c:pt idx="225">
                  <c:v>41134</c:v>
                </c:pt>
                <c:pt idx="226">
                  <c:v>41135</c:v>
                </c:pt>
                <c:pt idx="227">
                  <c:v>41136</c:v>
                </c:pt>
                <c:pt idx="228">
                  <c:v>41137</c:v>
                </c:pt>
                <c:pt idx="229">
                  <c:v>41138</c:v>
                </c:pt>
                <c:pt idx="230">
                  <c:v>41139</c:v>
                </c:pt>
                <c:pt idx="231">
                  <c:v>41140</c:v>
                </c:pt>
                <c:pt idx="232">
                  <c:v>41141</c:v>
                </c:pt>
                <c:pt idx="233">
                  <c:v>41142</c:v>
                </c:pt>
                <c:pt idx="234">
                  <c:v>41143</c:v>
                </c:pt>
                <c:pt idx="235">
                  <c:v>41144</c:v>
                </c:pt>
                <c:pt idx="236">
                  <c:v>41145</c:v>
                </c:pt>
                <c:pt idx="237">
                  <c:v>41146</c:v>
                </c:pt>
                <c:pt idx="238">
                  <c:v>41147</c:v>
                </c:pt>
                <c:pt idx="239">
                  <c:v>41148</c:v>
                </c:pt>
                <c:pt idx="240">
                  <c:v>41149</c:v>
                </c:pt>
                <c:pt idx="241">
                  <c:v>41150</c:v>
                </c:pt>
                <c:pt idx="242">
                  <c:v>41151</c:v>
                </c:pt>
                <c:pt idx="243">
                  <c:v>41152</c:v>
                </c:pt>
                <c:pt idx="244">
                  <c:v>41153</c:v>
                </c:pt>
                <c:pt idx="245">
                  <c:v>41154</c:v>
                </c:pt>
                <c:pt idx="246">
                  <c:v>41155</c:v>
                </c:pt>
                <c:pt idx="247">
                  <c:v>41156</c:v>
                </c:pt>
                <c:pt idx="248">
                  <c:v>41157</c:v>
                </c:pt>
                <c:pt idx="249">
                  <c:v>41158</c:v>
                </c:pt>
                <c:pt idx="250">
                  <c:v>41159</c:v>
                </c:pt>
                <c:pt idx="251">
                  <c:v>41160</c:v>
                </c:pt>
                <c:pt idx="252">
                  <c:v>41161</c:v>
                </c:pt>
                <c:pt idx="253">
                  <c:v>41162</c:v>
                </c:pt>
                <c:pt idx="254">
                  <c:v>41163</c:v>
                </c:pt>
                <c:pt idx="255">
                  <c:v>41164</c:v>
                </c:pt>
                <c:pt idx="256">
                  <c:v>41165</c:v>
                </c:pt>
                <c:pt idx="257">
                  <c:v>41166</c:v>
                </c:pt>
                <c:pt idx="258">
                  <c:v>41167</c:v>
                </c:pt>
                <c:pt idx="259">
                  <c:v>41168</c:v>
                </c:pt>
                <c:pt idx="260">
                  <c:v>41169</c:v>
                </c:pt>
                <c:pt idx="261">
                  <c:v>41170</c:v>
                </c:pt>
                <c:pt idx="262">
                  <c:v>41171</c:v>
                </c:pt>
                <c:pt idx="263">
                  <c:v>41172</c:v>
                </c:pt>
                <c:pt idx="264">
                  <c:v>41173</c:v>
                </c:pt>
                <c:pt idx="265">
                  <c:v>41174</c:v>
                </c:pt>
                <c:pt idx="266">
                  <c:v>41175</c:v>
                </c:pt>
                <c:pt idx="267">
                  <c:v>41176</c:v>
                </c:pt>
                <c:pt idx="268">
                  <c:v>41177</c:v>
                </c:pt>
                <c:pt idx="269">
                  <c:v>41178</c:v>
                </c:pt>
                <c:pt idx="270">
                  <c:v>41179</c:v>
                </c:pt>
                <c:pt idx="271">
                  <c:v>41180</c:v>
                </c:pt>
                <c:pt idx="272">
                  <c:v>41181</c:v>
                </c:pt>
                <c:pt idx="273">
                  <c:v>41182</c:v>
                </c:pt>
                <c:pt idx="274">
                  <c:v>41183</c:v>
                </c:pt>
                <c:pt idx="275">
                  <c:v>41184</c:v>
                </c:pt>
                <c:pt idx="276">
                  <c:v>41185</c:v>
                </c:pt>
                <c:pt idx="277">
                  <c:v>41186</c:v>
                </c:pt>
                <c:pt idx="278">
                  <c:v>41187</c:v>
                </c:pt>
                <c:pt idx="279">
                  <c:v>41188</c:v>
                </c:pt>
                <c:pt idx="280">
                  <c:v>41189</c:v>
                </c:pt>
                <c:pt idx="281">
                  <c:v>41190</c:v>
                </c:pt>
                <c:pt idx="282">
                  <c:v>41191</c:v>
                </c:pt>
                <c:pt idx="283">
                  <c:v>41192</c:v>
                </c:pt>
                <c:pt idx="284">
                  <c:v>41193</c:v>
                </c:pt>
                <c:pt idx="285">
                  <c:v>41194</c:v>
                </c:pt>
                <c:pt idx="286">
                  <c:v>41195</c:v>
                </c:pt>
                <c:pt idx="287">
                  <c:v>41196</c:v>
                </c:pt>
                <c:pt idx="288">
                  <c:v>41197</c:v>
                </c:pt>
                <c:pt idx="289">
                  <c:v>41198</c:v>
                </c:pt>
                <c:pt idx="290">
                  <c:v>41199</c:v>
                </c:pt>
                <c:pt idx="291">
                  <c:v>41200</c:v>
                </c:pt>
                <c:pt idx="292">
                  <c:v>41201</c:v>
                </c:pt>
                <c:pt idx="293">
                  <c:v>41202</c:v>
                </c:pt>
                <c:pt idx="294">
                  <c:v>41203</c:v>
                </c:pt>
                <c:pt idx="295">
                  <c:v>41204</c:v>
                </c:pt>
                <c:pt idx="296">
                  <c:v>41205</c:v>
                </c:pt>
                <c:pt idx="297">
                  <c:v>41206</c:v>
                </c:pt>
                <c:pt idx="298">
                  <c:v>41207</c:v>
                </c:pt>
                <c:pt idx="299">
                  <c:v>41208</c:v>
                </c:pt>
                <c:pt idx="300">
                  <c:v>41209</c:v>
                </c:pt>
                <c:pt idx="301">
                  <c:v>41210</c:v>
                </c:pt>
                <c:pt idx="302">
                  <c:v>41211</c:v>
                </c:pt>
                <c:pt idx="303">
                  <c:v>41212</c:v>
                </c:pt>
                <c:pt idx="304">
                  <c:v>41213</c:v>
                </c:pt>
                <c:pt idx="305">
                  <c:v>41214</c:v>
                </c:pt>
                <c:pt idx="306">
                  <c:v>41215</c:v>
                </c:pt>
                <c:pt idx="307">
                  <c:v>41216</c:v>
                </c:pt>
                <c:pt idx="308">
                  <c:v>41217</c:v>
                </c:pt>
                <c:pt idx="309">
                  <c:v>41218</c:v>
                </c:pt>
                <c:pt idx="310">
                  <c:v>41219</c:v>
                </c:pt>
                <c:pt idx="311">
                  <c:v>41220</c:v>
                </c:pt>
                <c:pt idx="312">
                  <c:v>41221</c:v>
                </c:pt>
                <c:pt idx="313">
                  <c:v>41222</c:v>
                </c:pt>
                <c:pt idx="314">
                  <c:v>41223</c:v>
                </c:pt>
                <c:pt idx="315">
                  <c:v>41224</c:v>
                </c:pt>
                <c:pt idx="316">
                  <c:v>41225</c:v>
                </c:pt>
                <c:pt idx="317">
                  <c:v>41226</c:v>
                </c:pt>
                <c:pt idx="318">
                  <c:v>41227</c:v>
                </c:pt>
                <c:pt idx="319">
                  <c:v>41228</c:v>
                </c:pt>
                <c:pt idx="320">
                  <c:v>41229</c:v>
                </c:pt>
                <c:pt idx="321">
                  <c:v>41230</c:v>
                </c:pt>
                <c:pt idx="322">
                  <c:v>41231</c:v>
                </c:pt>
                <c:pt idx="323">
                  <c:v>41232</c:v>
                </c:pt>
                <c:pt idx="324">
                  <c:v>41233</c:v>
                </c:pt>
                <c:pt idx="325">
                  <c:v>41234</c:v>
                </c:pt>
                <c:pt idx="326">
                  <c:v>41235</c:v>
                </c:pt>
                <c:pt idx="327">
                  <c:v>41236</c:v>
                </c:pt>
                <c:pt idx="328">
                  <c:v>41237</c:v>
                </c:pt>
                <c:pt idx="329">
                  <c:v>41238</c:v>
                </c:pt>
                <c:pt idx="330">
                  <c:v>41239</c:v>
                </c:pt>
                <c:pt idx="331">
                  <c:v>41240</c:v>
                </c:pt>
                <c:pt idx="332">
                  <c:v>41241</c:v>
                </c:pt>
                <c:pt idx="333">
                  <c:v>41242</c:v>
                </c:pt>
                <c:pt idx="334">
                  <c:v>41243</c:v>
                </c:pt>
                <c:pt idx="335">
                  <c:v>41244</c:v>
                </c:pt>
                <c:pt idx="336">
                  <c:v>41245</c:v>
                </c:pt>
                <c:pt idx="337">
                  <c:v>41246</c:v>
                </c:pt>
                <c:pt idx="338">
                  <c:v>41247</c:v>
                </c:pt>
                <c:pt idx="339">
                  <c:v>41248</c:v>
                </c:pt>
                <c:pt idx="340">
                  <c:v>41249</c:v>
                </c:pt>
                <c:pt idx="341">
                  <c:v>41250</c:v>
                </c:pt>
                <c:pt idx="342">
                  <c:v>41251</c:v>
                </c:pt>
                <c:pt idx="343">
                  <c:v>41252</c:v>
                </c:pt>
                <c:pt idx="344">
                  <c:v>41253</c:v>
                </c:pt>
                <c:pt idx="345">
                  <c:v>41254</c:v>
                </c:pt>
                <c:pt idx="346">
                  <c:v>41255</c:v>
                </c:pt>
                <c:pt idx="347">
                  <c:v>41256</c:v>
                </c:pt>
                <c:pt idx="348">
                  <c:v>41257</c:v>
                </c:pt>
                <c:pt idx="349">
                  <c:v>41258</c:v>
                </c:pt>
                <c:pt idx="350">
                  <c:v>41259</c:v>
                </c:pt>
                <c:pt idx="351">
                  <c:v>41260</c:v>
                </c:pt>
                <c:pt idx="352">
                  <c:v>41261</c:v>
                </c:pt>
                <c:pt idx="353">
                  <c:v>41262</c:v>
                </c:pt>
                <c:pt idx="354">
                  <c:v>41263</c:v>
                </c:pt>
                <c:pt idx="355">
                  <c:v>41264</c:v>
                </c:pt>
                <c:pt idx="356">
                  <c:v>41265</c:v>
                </c:pt>
                <c:pt idx="357">
                  <c:v>41266</c:v>
                </c:pt>
                <c:pt idx="358">
                  <c:v>41267</c:v>
                </c:pt>
                <c:pt idx="359">
                  <c:v>41268</c:v>
                </c:pt>
                <c:pt idx="360">
                  <c:v>41269</c:v>
                </c:pt>
                <c:pt idx="361">
                  <c:v>41270</c:v>
                </c:pt>
                <c:pt idx="362">
                  <c:v>41271</c:v>
                </c:pt>
                <c:pt idx="363">
                  <c:v>41272</c:v>
                </c:pt>
                <c:pt idx="364">
                  <c:v>41273</c:v>
                </c:pt>
                <c:pt idx="365">
                  <c:v>41274</c:v>
                </c:pt>
                <c:pt idx="366">
                  <c:v>41275</c:v>
                </c:pt>
                <c:pt idx="367">
                  <c:v>41276</c:v>
                </c:pt>
                <c:pt idx="368">
                  <c:v>41277</c:v>
                </c:pt>
                <c:pt idx="369">
                  <c:v>41278</c:v>
                </c:pt>
                <c:pt idx="370">
                  <c:v>41279</c:v>
                </c:pt>
                <c:pt idx="371">
                  <c:v>41280</c:v>
                </c:pt>
                <c:pt idx="372">
                  <c:v>41281</c:v>
                </c:pt>
                <c:pt idx="373">
                  <c:v>41282</c:v>
                </c:pt>
                <c:pt idx="374">
                  <c:v>41283</c:v>
                </c:pt>
                <c:pt idx="375">
                  <c:v>41284</c:v>
                </c:pt>
                <c:pt idx="376">
                  <c:v>41285</c:v>
                </c:pt>
                <c:pt idx="377">
                  <c:v>41286</c:v>
                </c:pt>
                <c:pt idx="378">
                  <c:v>41287</c:v>
                </c:pt>
                <c:pt idx="379">
                  <c:v>41288</c:v>
                </c:pt>
                <c:pt idx="380">
                  <c:v>41289</c:v>
                </c:pt>
                <c:pt idx="381">
                  <c:v>41290</c:v>
                </c:pt>
                <c:pt idx="382">
                  <c:v>41291</c:v>
                </c:pt>
                <c:pt idx="383">
                  <c:v>41292</c:v>
                </c:pt>
                <c:pt idx="384">
                  <c:v>41293</c:v>
                </c:pt>
                <c:pt idx="385">
                  <c:v>41294</c:v>
                </c:pt>
                <c:pt idx="386">
                  <c:v>41295</c:v>
                </c:pt>
                <c:pt idx="387">
                  <c:v>41296</c:v>
                </c:pt>
                <c:pt idx="388">
                  <c:v>41297</c:v>
                </c:pt>
                <c:pt idx="389">
                  <c:v>41298</c:v>
                </c:pt>
                <c:pt idx="390">
                  <c:v>41299</c:v>
                </c:pt>
                <c:pt idx="391">
                  <c:v>41300</c:v>
                </c:pt>
                <c:pt idx="392">
                  <c:v>41301</c:v>
                </c:pt>
                <c:pt idx="393">
                  <c:v>41302</c:v>
                </c:pt>
                <c:pt idx="394">
                  <c:v>41303</c:v>
                </c:pt>
                <c:pt idx="395">
                  <c:v>41304</c:v>
                </c:pt>
                <c:pt idx="396">
                  <c:v>41305</c:v>
                </c:pt>
                <c:pt idx="397">
                  <c:v>41306</c:v>
                </c:pt>
                <c:pt idx="398">
                  <c:v>41307</c:v>
                </c:pt>
                <c:pt idx="399">
                  <c:v>41308</c:v>
                </c:pt>
                <c:pt idx="400">
                  <c:v>41309</c:v>
                </c:pt>
                <c:pt idx="401">
                  <c:v>41310</c:v>
                </c:pt>
                <c:pt idx="402">
                  <c:v>41311</c:v>
                </c:pt>
                <c:pt idx="403">
                  <c:v>41312</c:v>
                </c:pt>
                <c:pt idx="404">
                  <c:v>41313</c:v>
                </c:pt>
                <c:pt idx="405">
                  <c:v>41314</c:v>
                </c:pt>
                <c:pt idx="406">
                  <c:v>41315</c:v>
                </c:pt>
                <c:pt idx="407">
                  <c:v>41316</c:v>
                </c:pt>
                <c:pt idx="408">
                  <c:v>41317</c:v>
                </c:pt>
                <c:pt idx="409">
                  <c:v>41318</c:v>
                </c:pt>
                <c:pt idx="410">
                  <c:v>41319</c:v>
                </c:pt>
                <c:pt idx="411">
                  <c:v>41320</c:v>
                </c:pt>
                <c:pt idx="412">
                  <c:v>41321</c:v>
                </c:pt>
                <c:pt idx="413">
                  <c:v>41322</c:v>
                </c:pt>
                <c:pt idx="414">
                  <c:v>41323</c:v>
                </c:pt>
                <c:pt idx="415">
                  <c:v>41324</c:v>
                </c:pt>
                <c:pt idx="416">
                  <c:v>41325</c:v>
                </c:pt>
                <c:pt idx="417">
                  <c:v>41326</c:v>
                </c:pt>
                <c:pt idx="418">
                  <c:v>41327</c:v>
                </c:pt>
                <c:pt idx="419">
                  <c:v>41328</c:v>
                </c:pt>
                <c:pt idx="420">
                  <c:v>41329</c:v>
                </c:pt>
                <c:pt idx="421">
                  <c:v>41330</c:v>
                </c:pt>
                <c:pt idx="422">
                  <c:v>41331</c:v>
                </c:pt>
                <c:pt idx="423">
                  <c:v>41332</c:v>
                </c:pt>
                <c:pt idx="424">
                  <c:v>41333</c:v>
                </c:pt>
                <c:pt idx="425">
                  <c:v>41334</c:v>
                </c:pt>
                <c:pt idx="426">
                  <c:v>41335</c:v>
                </c:pt>
                <c:pt idx="427">
                  <c:v>41336</c:v>
                </c:pt>
                <c:pt idx="428">
                  <c:v>41337</c:v>
                </c:pt>
                <c:pt idx="429">
                  <c:v>41338</c:v>
                </c:pt>
                <c:pt idx="430">
                  <c:v>41339</c:v>
                </c:pt>
                <c:pt idx="431">
                  <c:v>41340</c:v>
                </c:pt>
                <c:pt idx="432">
                  <c:v>41341</c:v>
                </c:pt>
                <c:pt idx="433">
                  <c:v>41342</c:v>
                </c:pt>
                <c:pt idx="434">
                  <c:v>41343</c:v>
                </c:pt>
                <c:pt idx="435">
                  <c:v>41344</c:v>
                </c:pt>
                <c:pt idx="436">
                  <c:v>41345</c:v>
                </c:pt>
                <c:pt idx="437">
                  <c:v>41346</c:v>
                </c:pt>
                <c:pt idx="438">
                  <c:v>41347</c:v>
                </c:pt>
                <c:pt idx="439">
                  <c:v>41348</c:v>
                </c:pt>
                <c:pt idx="440">
                  <c:v>41349</c:v>
                </c:pt>
                <c:pt idx="441">
                  <c:v>41350</c:v>
                </c:pt>
                <c:pt idx="442">
                  <c:v>41351</c:v>
                </c:pt>
                <c:pt idx="443">
                  <c:v>41352</c:v>
                </c:pt>
                <c:pt idx="444">
                  <c:v>41353</c:v>
                </c:pt>
                <c:pt idx="445">
                  <c:v>41354</c:v>
                </c:pt>
                <c:pt idx="446">
                  <c:v>41355</c:v>
                </c:pt>
                <c:pt idx="447">
                  <c:v>41356</c:v>
                </c:pt>
                <c:pt idx="448">
                  <c:v>41357</c:v>
                </c:pt>
                <c:pt idx="449">
                  <c:v>41358</c:v>
                </c:pt>
                <c:pt idx="450">
                  <c:v>41359</c:v>
                </c:pt>
                <c:pt idx="451">
                  <c:v>41360</c:v>
                </c:pt>
                <c:pt idx="452">
                  <c:v>41361</c:v>
                </c:pt>
                <c:pt idx="453">
                  <c:v>41362</c:v>
                </c:pt>
                <c:pt idx="454">
                  <c:v>41363</c:v>
                </c:pt>
                <c:pt idx="455">
                  <c:v>41364</c:v>
                </c:pt>
                <c:pt idx="456">
                  <c:v>41365</c:v>
                </c:pt>
                <c:pt idx="457">
                  <c:v>41366</c:v>
                </c:pt>
                <c:pt idx="458">
                  <c:v>41367</c:v>
                </c:pt>
                <c:pt idx="459">
                  <c:v>41368</c:v>
                </c:pt>
                <c:pt idx="460">
                  <c:v>41369</c:v>
                </c:pt>
                <c:pt idx="461">
                  <c:v>41370</c:v>
                </c:pt>
                <c:pt idx="462">
                  <c:v>41371</c:v>
                </c:pt>
                <c:pt idx="463">
                  <c:v>41372</c:v>
                </c:pt>
                <c:pt idx="464">
                  <c:v>41373</c:v>
                </c:pt>
                <c:pt idx="465">
                  <c:v>41374</c:v>
                </c:pt>
                <c:pt idx="466">
                  <c:v>41375</c:v>
                </c:pt>
                <c:pt idx="467">
                  <c:v>41376</c:v>
                </c:pt>
                <c:pt idx="468">
                  <c:v>41377</c:v>
                </c:pt>
                <c:pt idx="469">
                  <c:v>41378</c:v>
                </c:pt>
                <c:pt idx="470">
                  <c:v>41379</c:v>
                </c:pt>
                <c:pt idx="471">
                  <c:v>41380</c:v>
                </c:pt>
                <c:pt idx="472">
                  <c:v>41381</c:v>
                </c:pt>
                <c:pt idx="473">
                  <c:v>41382</c:v>
                </c:pt>
                <c:pt idx="474">
                  <c:v>41383</c:v>
                </c:pt>
                <c:pt idx="475">
                  <c:v>41384</c:v>
                </c:pt>
                <c:pt idx="476">
                  <c:v>41385</c:v>
                </c:pt>
                <c:pt idx="477">
                  <c:v>41386</c:v>
                </c:pt>
                <c:pt idx="478">
                  <c:v>41387</c:v>
                </c:pt>
                <c:pt idx="479">
                  <c:v>41388</c:v>
                </c:pt>
                <c:pt idx="480">
                  <c:v>41389</c:v>
                </c:pt>
                <c:pt idx="481">
                  <c:v>41390</c:v>
                </c:pt>
                <c:pt idx="482">
                  <c:v>41391</c:v>
                </c:pt>
                <c:pt idx="483">
                  <c:v>41392</c:v>
                </c:pt>
                <c:pt idx="484">
                  <c:v>41393</c:v>
                </c:pt>
                <c:pt idx="485">
                  <c:v>41394</c:v>
                </c:pt>
                <c:pt idx="486">
                  <c:v>41395</c:v>
                </c:pt>
                <c:pt idx="487">
                  <c:v>41396</c:v>
                </c:pt>
                <c:pt idx="488">
                  <c:v>41397</c:v>
                </c:pt>
                <c:pt idx="489">
                  <c:v>41398</c:v>
                </c:pt>
                <c:pt idx="490">
                  <c:v>41399</c:v>
                </c:pt>
                <c:pt idx="491">
                  <c:v>41400</c:v>
                </c:pt>
                <c:pt idx="492">
                  <c:v>41401</c:v>
                </c:pt>
                <c:pt idx="493">
                  <c:v>41402</c:v>
                </c:pt>
                <c:pt idx="494">
                  <c:v>41403</c:v>
                </c:pt>
                <c:pt idx="495">
                  <c:v>41404</c:v>
                </c:pt>
                <c:pt idx="496">
                  <c:v>41405</c:v>
                </c:pt>
                <c:pt idx="497">
                  <c:v>41406</c:v>
                </c:pt>
                <c:pt idx="498">
                  <c:v>41407</c:v>
                </c:pt>
                <c:pt idx="499">
                  <c:v>41408</c:v>
                </c:pt>
                <c:pt idx="500">
                  <c:v>41409</c:v>
                </c:pt>
                <c:pt idx="501">
                  <c:v>41410</c:v>
                </c:pt>
                <c:pt idx="502">
                  <c:v>41411</c:v>
                </c:pt>
                <c:pt idx="503">
                  <c:v>41412</c:v>
                </c:pt>
                <c:pt idx="504">
                  <c:v>41413</c:v>
                </c:pt>
                <c:pt idx="505">
                  <c:v>41414</c:v>
                </c:pt>
                <c:pt idx="506">
                  <c:v>41415</c:v>
                </c:pt>
                <c:pt idx="507">
                  <c:v>41416</c:v>
                </c:pt>
                <c:pt idx="508">
                  <c:v>41417</c:v>
                </c:pt>
                <c:pt idx="509">
                  <c:v>41418</c:v>
                </c:pt>
                <c:pt idx="510">
                  <c:v>41419</c:v>
                </c:pt>
                <c:pt idx="511">
                  <c:v>41420</c:v>
                </c:pt>
                <c:pt idx="512">
                  <c:v>41421</c:v>
                </c:pt>
                <c:pt idx="513">
                  <c:v>41422</c:v>
                </c:pt>
                <c:pt idx="514">
                  <c:v>41423</c:v>
                </c:pt>
                <c:pt idx="515">
                  <c:v>41424</c:v>
                </c:pt>
                <c:pt idx="516">
                  <c:v>41425</c:v>
                </c:pt>
                <c:pt idx="517">
                  <c:v>41426</c:v>
                </c:pt>
                <c:pt idx="518">
                  <c:v>41427</c:v>
                </c:pt>
                <c:pt idx="519">
                  <c:v>41428</c:v>
                </c:pt>
                <c:pt idx="520">
                  <c:v>41429</c:v>
                </c:pt>
                <c:pt idx="521">
                  <c:v>41430</c:v>
                </c:pt>
                <c:pt idx="522">
                  <c:v>41431</c:v>
                </c:pt>
                <c:pt idx="523">
                  <c:v>41432</c:v>
                </c:pt>
                <c:pt idx="524">
                  <c:v>41433</c:v>
                </c:pt>
                <c:pt idx="525">
                  <c:v>41434</c:v>
                </c:pt>
                <c:pt idx="526">
                  <c:v>41435</c:v>
                </c:pt>
                <c:pt idx="527">
                  <c:v>41436</c:v>
                </c:pt>
                <c:pt idx="528">
                  <c:v>41437</c:v>
                </c:pt>
                <c:pt idx="529">
                  <c:v>41438</c:v>
                </c:pt>
                <c:pt idx="530">
                  <c:v>41439</c:v>
                </c:pt>
                <c:pt idx="531">
                  <c:v>41440</c:v>
                </c:pt>
                <c:pt idx="532">
                  <c:v>41441</c:v>
                </c:pt>
                <c:pt idx="533">
                  <c:v>41442</c:v>
                </c:pt>
                <c:pt idx="534">
                  <c:v>41443</c:v>
                </c:pt>
                <c:pt idx="535">
                  <c:v>41444</c:v>
                </c:pt>
                <c:pt idx="536">
                  <c:v>41445</c:v>
                </c:pt>
                <c:pt idx="537">
                  <c:v>41446</c:v>
                </c:pt>
                <c:pt idx="538">
                  <c:v>41447</c:v>
                </c:pt>
                <c:pt idx="539">
                  <c:v>41448</c:v>
                </c:pt>
                <c:pt idx="540">
                  <c:v>41449</c:v>
                </c:pt>
                <c:pt idx="541">
                  <c:v>41450</c:v>
                </c:pt>
                <c:pt idx="542">
                  <c:v>41451</c:v>
                </c:pt>
                <c:pt idx="543">
                  <c:v>41452</c:v>
                </c:pt>
                <c:pt idx="544">
                  <c:v>41453</c:v>
                </c:pt>
                <c:pt idx="545">
                  <c:v>41454</c:v>
                </c:pt>
                <c:pt idx="546">
                  <c:v>41455</c:v>
                </c:pt>
                <c:pt idx="547">
                  <c:v>41456</c:v>
                </c:pt>
                <c:pt idx="548">
                  <c:v>41457</c:v>
                </c:pt>
                <c:pt idx="549">
                  <c:v>41458</c:v>
                </c:pt>
                <c:pt idx="550">
                  <c:v>41459</c:v>
                </c:pt>
                <c:pt idx="551">
                  <c:v>41460</c:v>
                </c:pt>
                <c:pt idx="552">
                  <c:v>41461</c:v>
                </c:pt>
                <c:pt idx="553">
                  <c:v>41462</c:v>
                </c:pt>
                <c:pt idx="554">
                  <c:v>41463</c:v>
                </c:pt>
                <c:pt idx="555">
                  <c:v>41464</c:v>
                </c:pt>
                <c:pt idx="556">
                  <c:v>41465</c:v>
                </c:pt>
                <c:pt idx="557">
                  <c:v>41466</c:v>
                </c:pt>
                <c:pt idx="558">
                  <c:v>41467</c:v>
                </c:pt>
                <c:pt idx="559">
                  <c:v>41468</c:v>
                </c:pt>
                <c:pt idx="560">
                  <c:v>41469</c:v>
                </c:pt>
                <c:pt idx="561">
                  <c:v>41470</c:v>
                </c:pt>
                <c:pt idx="562">
                  <c:v>41471</c:v>
                </c:pt>
                <c:pt idx="563">
                  <c:v>41472</c:v>
                </c:pt>
                <c:pt idx="564">
                  <c:v>41473</c:v>
                </c:pt>
                <c:pt idx="565">
                  <c:v>41474</c:v>
                </c:pt>
                <c:pt idx="566">
                  <c:v>41475</c:v>
                </c:pt>
                <c:pt idx="567">
                  <c:v>41476</c:v>
                </c:pt>
                <c:pt idx="568">
                  <c:v>41477</c:v>
                </c:pt>
                <c:pt idx="569">
                  <c:v>41478</c:v>
                </c:pt>
                <c:pt idx="570">
                  <c:v>41479</c:v>
                </c:pt>
                <c:pt idx="571">
                  <c:v>41480</c:v>
                </c:pt>
                <c:pt idx="572">
                  <c:v>41481</c:v>
                </c:pt>
                <c:pt idx="573">
                  <c:v>41482</c:v>
                </c:pt>
                <c:pt idx="574">
                  <c:v>41483</c:v>
                </c:pt>
                <c:pt idx="575">
                  <c:v>41484</c:v>
                </c:pt>
                <c:pt idx="576">
                  <c:v>41485</c:v>
                </c:pt>
                <c:pt idx="577">
                  <c:v>41486</c:v>
                </c:pt>
                <c:pt idx="578">
                  <c:v>41487</c:v>
                </c:pt>
                <c:pt idx="579">
                  <c:v>41488</c:v>
                </c:pt>
                <c:pt idx="580">
                  <c:v>41489</c:v>
                </c:pt>
                <c:pt idx="581">
                  <c:v>41490</c:v>
                </c:pt>
                <c:pt idx="582">
                  <c:v>41491</c:v>
                </c:pt>
                <c:pt idx="583">
                  <c:v>41492</c:v>
                </c:pt>
                <c:pt idx="584">
                  <c:v>41493</c:v>
                </c:pt>
                <c:pt idx="585">
                  <c:v>41494</c:v>
                </c:pt>
                <c:pt idx="586">
                  <c:v>41495</c:v>
                </c:pt>
                <c:pt idx="587">
                  <c:v>41496</c:v>
                </c:pt>
                <c:pt idx="588">
                  <c:v>41497</c:v>
                </c:pt>
                <c:pt idx="589">
                  <c:v>41498</c:v>
                </c:pt>
                <c:pt idx="590">
                  <c:v>41499</c:v>
                </c:pt>
                <c:pt idx="591">
                  <c:v>41500</c:v>
                </c:pt>
                <c:pt idx="592">
                  <c:v>41501</c:v>
                </c:pt>
                <c:pt idx="593">
                  <c:v>41502</c:v>
                </c:pt>
                <c:pt idx="594">
                  <c:v>41503</c:v>
                </c:pt>
                <c:pt idx="595">
                  <c:v>41504</c:v>
                </c:pt>
                <c:pt idx="596">
                  <c:v>41505</c:v>
                </c:pt>
                <c:pt idx="597">
                  <c:v>41506</c:v>
                </c:pt>
                <c:pt idx="598">
                  <c:v>41507</c:v>
                </c:pt>
                <c:pt idx="599">
                  <c:v>41508</c:v>
                </c:pt>
                <c:pt idx="600">
                  <c:v>41509</c:v>
                </c:pt>
                <c:pt idx="601">
                  <c:v>41510</c:v>
                </c:pt>
                <c:pt idx="602">
                  <c:v>41511</c:v>
                </c:pt>
                <c:pt idx="603">
                  <c:v>41512</c:v>
                </c:pt>
                <c:pt idx="604">
                  <c:v>41513</c:v>
                </c:pt>
                <c:pt idx="605">
                  <c:v>41514</c:v>
                </c:pt>
                <c:pt idx="606">
                  <c:v>41515</c:v>
                </c:pt>
                <c:pt idx="607">
                  <c:v>41516</c:v>
                </c:pt>
                <c:pt idx="608">
                  <c:v>41517</c:v>
                </c:pt>
                <c:pt idx="609">
                  <c:v>41518</c:v>
                </c:pt>
                <c:pt idx="610">
                  <c:v>41519</c:v>
                </c:pt>
                <c:pt idx="611">
                  <c:v>41520</c:v>
                </c:pt>
                <c:pt idx="612">
                  <c:v>41521</c:v>
                </c:pt>
                <c:pt idx="613">
                  <c:v>41522</c:v>
                </c:pt>
                <c:pt idx="614">
                  <c:v>41523</c:v>
                </c:pt>
                <c:pt idx="615">
                  <c:v>41524</c:v>
                </c:pt>
                <c:pt idx="616">
                  <c:v>41525</c:v>
                </c:pt>
                <c:pt idx="617">
                  <c:v>41526</c:v>
                </c:pt>
                <c:pt idx="618">
                  <c:v>41527</c:v>
                </c:pt>
                <c:pt idx="619">
                  <c:v>41528</c:v>
                </c:pt>
                <c:pt idx="620">
                  <c:v>41529</c:v>
                </c:pt>
                <c:pt idx="621">
                  <c:v>41530</c:v>
                </c:pt>
                <c:pt idx="622">
                  <c:v>41531</c:v>
                </c:pt>
                <c:pt idx="623">
                  <c:v>41532</c:v>
                </c:pt>
                <c:pt idx="624">
                  <c:v>41533</c:v>
                </c:pt>
                <c:pt idx="625">
                  <c:v>41534</c:v>
                </c:pt>
                <c:pt idx="626">
                  <c:v>41535</c:v>
                </c:pt>
                <c:pt idx="627">
                  <c:v>41536</c:v>
                </c:pt>
                <c:pt idx="628">
                  <c:v>41537</c:v>
                </c:pt>
                <c:pt idx="629">
                  <c:v>41538</c:v>
                </c:pt>
                <c:pt idx="630">
                  <c:v>41539</c:v>
                </c:pt>
                <c:pt idx="631">
                  <c:v>41540</c:v>
                </c:pt>
                <c:pt idx="632">
                  <c:v>41541</c:v>
                </c:pt>
                <c:pt idx="633">
                  <c:v>41542</c:v>
                </c:pt>
                <c:pt idx="634">
                  <c:v>41543</c:v>
                </c:pt>
                <c:pt idx="635">
                  <c:v>41544</c:v>
                </c:pt>
                <c:pt idx="636">
                  <c:v>41545</c:v>
                </c:pt>
                <c:pt idx="637">
                  <c:v>41546</c:v>
                </c:pt>
                <c:pt idx="638">
                  <c:v>41547</c:v>
                </c:pt>
                <c:pt idx="639">
                  <c:v>41548</c:v>
                </c:pt>
                <c:pt idx="640">
                  <c:v>41549</c:v>
                </c:pt>
                <c:pt idx="641">
                  <c:v>41550</c:v>
                </c:pt>
                <c:pt idx="642">
                  <c:v>41551</c:v>
                </c:pt>
                <c:pt idx="643">
                  <c:v>41552</c:v>
                </c:pt>
                <c:pt idx="644">
                  <c:v>41553</c:v>
                </c:pt>
                <c:pt idx="645">
                  <c:v>41554</c:v>
                </c:pt>
                <c:pt idx="646">
                  <c:v>41555</c:v>
                </c:pt>
                <c:pt idx="647">
                  <c:v>41556</c:v>
                </c:pt>
                <c:pt idx="648">
                  <c:v>41557</c:v>
                </c:pt>
                <c:pt idx="649">
                  <c:v>41558</c:v>
                </c:pt>
                <c:pt idx="650">
                  <c:v>41559</c:v>
                </c:pt>
                <c:pt idx="651">
                  <c:v>41560</c:v>
                </c:pt>
                <c:pt idx="652">
                  <c:v>41561</c:v>
                </c:pt>
                <c:pt idx="653">
                  <c:v>41562</c:v>
                </c:pt>
                <c:pt idx="654">
                  <c:v>41563</c:v>
                </c:pt>
                <c:pt idx="655">
                  <c:v>41564</c:v>
                </c:pt>
                <c:pt idx="656">
                  <c:v>41565</c:v>
                </c:pt>
                <c:pt idx="657">
                  <c:v>41566</c:v>
                </c:pt>
                <c:pt idx="658">
                  <c:v>41567</c:v>
                </c:pt>
                <c:pt idx="659">
                  <c:v>41568</c:v>
                </c:pt>
                <c:pt idx="660">
                  <c:v>41569</c:v>
                </c:pt>
                <c:pt idx="661">
                  <c:v>41570</c:v>
                </c:pt>
                <c:pt idx="662">
                  <c:v>41571</c:v>
                </c:pt>
                <c:pt idx="663">
                  <c:v>41572</c:v>
                </c:pt>
                <c:pt idx="664">
                  <c:v>41573</c:v>
                </c:pt>
                <c:pt idx="665">
                  <c:v>41574</c:v>
                </c:pt>
                <c:pt idx="666">
                  <c:v>41575</c:v>
                </c:pt>
                <c:pt idx="667">
                  <c:v>41576</c:v>
                </c:pt>
                <c:pt idx="668">
                  <c:v>41577</c:v>
                </c:pt>
                <c:pt idx="669">
                  <c:v>41578</c:v>
                </c:pt>
                <c:pt idx="670">
                  <c:v>41579</c:v>
                </c:pt>
                <c:pt idx="671">
                  <c:v>41580</c:v>
                </c:pt>
                <c:pt idx="672">
                  <c:v>41581</c:v>
                </c:pt>
                <c:pt idx="673">
                  <c:v>41582</c:v>
                </c:pt>
                <c:pt idx="674">
                  <c:v>41583</c:v>
                </c:pt>
                <c:pt idx="675">
                  <c:v>41584</c:v>
                </c:pt>
                <c:pt idx="676">
                  <c:v>41585</c:v>
                </c:pt>
                <c:pt idx="677">
                  <c:v>41586</c:v>
                </c:pt>
                <c:pt idx="678">
                  <c:v>41587</c:v>
                </c:pt>
                <c:pt idx="679">
                  <c:v>41588</c:v>
                </c:pt>
                <c:pt idx="680">
                  <c:v>41589</c:v>
                </c:pt>
                <c:pt idx="681">
                  <c:v>41590</c:v>
                </c:pt>
                <c:pt idx="682">
                  <c:v>41591</c:v>
                </c:pt>
                <c:pt idx="683">
                  <c:v>41592</c:v>
                </c:pt>
                <c:pt idx="684">
                  <c:v>41593</c:v>
                </c:pt>
                <c:pt idx="685">
                  <c:v>41594</c:v>
                </c:pt>
                <c:pt idx="686">
                  <c:v>41595</c:v>
                </c:pt>
                <c:pt idx="687">
                  <c:v>41596</c:v>
                </c:pt>
                <c:pt idx="688">
                  <c:v>41597</c:v>
                </c:pt>
                <c:pt idx="689">
                  <c:v>41598</c:v>
                </c:pt>
                <c:pt idx="690">
                  <c:v>41599</c:v>
                </c:pt>
                <c:pt idx="691">
                  <c:v>41600</c:v>
                </c:pt>
                <c:pt idx="692">
                  <c:v>41601</c:v>
                </c:pt>
                <c:pt idx="693">
                  <c:v>41602</c:v>
                </c:pt>
                <c:pt idx="694">
                  <c:v>41603</c:v>
                </c:pt>
                <c:pt idx="695">
                  <c:v>41604</c:v>
                </c:pt>
                <c:pt idx="696">
                  <c:v>41605</c:v>
                </c:pt>
                <c:pt idx="697">
                  <c:v>41606</c:v>
                </c:pt>
                <c:pt idx="698">
                  <c:v>41607</c:v>
                </c:pt>
                <c:pt idx="699">
                  <c:v>41608</c:v>
                </c:pt>
                <c:pt idx="700">
                  <c:v>41609</c:v>
                </c:pt>
                <c:pt idx="701">
                  <c:v>41610</c:v>
                </c:pt>
                <c:pt idx="702">
                  <c:v>41611</c:v>
                </c:pt>
                <c:pt idx="703">
                  <c:v>41612</c:v>
                </c:pt>
                <c:pt idx="704">
                  <c:v>41613</c:v>
                </c:pt>
                <c:pt idx="705">
                  <c:v>41614</c:v>
                </c:pt>
                <c:pt idx="706">
                  <c:v>41615</c:v>
                </c:pt>
                <c:pt idx="707">
                  <c:v>41616</c:v>
                </c:pt>
                <c:pt idx="708">
                  <c:v>41617</c:v>
                </c:pt>
                <c:pt idx="709">
                  <c:v>41618</c:v>
                </c:pt>
                <c:pt idx="710">
                  <c:v>41619</c:v>
                </c:pt>
                <c:pt idx="711">
                  <c:v>41620</c:v>
                </c:pt>
                <c:pt idx="712">
                  <c:v>41621</c:v>
                </c:pt>
                <c:pt idx="713">
                  <c:v>41622</c:v>
                </c:pt>
                <c:pt idx="714">
                  <c:v>41623</c:v>
                </c:pt>
                <c:pt idx="715">
                  <c:v>41624</c:v>
                </c:pt>
                <c:pt idx="716">
                  <c:v>41625</c:v>
                </c:pt>
                <c:pt idx="717">
                  <c:v>41626</c:v>
                </c:pt>
                <c:pt idx="718">
                  <c:v>41627</c:v>
                </c:pt>
                <c:pt idx="719">
                  <c:v>41628</c:v>
                </c:pt>
                <c:pt idx="720">
                  <c:v>41629</c:v>
                </c:pt>
                <c:pt idx="721">
                  <c:v>41630</c:v>
                </c:pt>
                <c:pt idx="722">
                  <c:v>41631</c:v>
                </c:pt>
                <c:pt idx="723">
                  <c:v>41632</c:v>
                </c:pt>
                <c:pt idx="724">
                  <c:v>41633</c:v>
                </c:pt>
                <c:pt idx="725">
                  <c:v>41634</c:v>
                </c:pt>
                <c:pt idx="726">
                  <c:v>41635</c:v>
                </c:pt>
                <c:pt idx="727">
                  <c:v>41636</c:v>
                </c:pt>
                <c:pt idx="728">
                  <c:v>41637</c:v>
                </c:pt>
                <c:pt idx="729">
                  <c:v>41638</c:v>
                </c:pt>
                <c:pt idx="730">
                  <c:v>41639</c:v>
                </c:pt>
                <c:pt idx="731">
                  <c:v>41640</c:v>
                </c:pt>
                <c:pt idx="732">
                  <c:v>41641</c:v>
                </c:pt>
                <c:pt idx="733">
                  <c:v>41642</c:v>
                </c:pt>
                <c:pt idx="734">
                  <c:v>41643</c:v>
                </c:pt>
                <c:pt idx="735">
                  <c:v>41644</c:v>
                </c:pt>
                <c:pt idx="736">
                  <c:v>41645</c:v>
                </c:pt>
                <c:pt idx="737">
                  <c:v>41646</c:v>
                </c:pt>
                <c:pt idx="738">
                  <c:v>41647</c:v>
                </c:pt>
                <c:pt idx="739">
                  <c:v>41648</c:v>
                </c:pt>
                <c:pt idx="740">
                  <c:v>41649</c:v>
                </c:pt>
                <c:pt idx="741">
                  <c:v>41650</c:v>
                </c:pt>
                <c:pt idx="742">
                  <c:v>41651</c:v>
                </c:pt>
                <c:pt idx="743">
                  <c:v>41652</c:v>
                </c:pt>
                <c:pt idx="744">
                  <c:v>41653</c:v>
                </c:pt>
                <c:pt idx="745">
                  <c:v>41654</c:v>
                </c:pt>
                <c:pt idx="746">
                  <c:v>41655</c:v>
                </c:pt>
                <c:pt idx="747">
                  <c:v>41656</c:v>
                </c:pt>
                <c:pt idx="748">
                  <c:v>41657</c:v>
                </c:pt>
                <c:pt idx="749">
                  <c:v>41658</c:v>
                </c:pt>
                <c:pt idx="750">
                  <c:v>41659</c:v>
                </c:pt>
                <c:pt idx="751">
                  <c:v>41660</c:v>
                </c:pt>
                <c:pt idx="752">
                  <c:v>41661</c:v>
                </c:pt>
                <c:pt idx="753">
                  <c:v>41662</c:v>
                </c:pt>
                <c:pt idx="754">
                  <c:v>41663</c:v>
                </c:pt>
                <c:pt idx="755">
                  <c:v>41664</c:v>
                </c:pt>
                <c:pt idx="756">
                  <c:v>41665</c:v>
                </c:pt>
                <c:pt idx="757">
                  <c:v>41666</c:v>
                </c:pt>
                <c:pt idx="758">
                  <c:v>41667</c:v>
                </c:pt>
                <c:pt idx="759">
                  <c:v>41668</c:v>
                </c:pt>
                <c:pt idx="760">
                  <c:v>41669</c:v>
                </c:pt>
                <c:pt idx="761">
                  <c:v>41670</c:v>
                </c:pt>
                <c:pt idx="762">
                  <c:v>41671</c:v>
                </c:pt>
                <c:pt idx="763">
                  <c:v>41672</c:v>
                </c:pt>
                <c:pt idx="764">
                  <c:v>41673</c:v>
                </c:pt>
                <c:pt idx="765">
                  <c:v>41674</c:v>
                </c:pt>
                <c:pt idx="766">
                  <c:v>41675</c:v>
                </c:pt>
                <c:pt idx="767">
                  <c:v>41676</c:v>
                </c:pt>
                <c:pt idx="768">
                  <c:v>41677</c:v>
                </c:pt>
                <c:pt idx="769">
                  <c:v>41678</c:v>
                </c:pt>
                <c:pt idx="770">
                  <c:v>41679</c:v>
                </c:pt>
                <c:pt idx="771">
                  <c:v>41680</c:v>
                </c:pt>
                <c:pt idx="772">
                  <c:v>41681</c:v>
                </c:pt>
                <c:pt idx="773">
                  <c:v>41682</c:v>
                </c:pt>
                <c:pt idx="774">
                  <c:v>41683</c:v>
                </c:pt>
                <c:pt idx="775">
                  <c:v>41684</c:v>
                </c:pt>
                <c:pt idx="776">
                  <c:v>41685</c:v>
                </c:pt>
                <c:pt idx="777">
                  <c:v>41686</c:v>
                </c:pt>
                <c:pt idx="778">
                  <c:v>41687</c:v>
                </c:pt>
                <c:pt idx="779">
                  <c:v>41688</c:v>
                </c:pt>
                <c:pt idx="780">
                  <c:v>41689</c:v>
                </c:pt>
                <c:pt idx="781">
                  <c:v>41690</c:v>
                </c:pt>
                <c:pt idx="782">
                  <c:v>41691</c:v>
                </c:pt>
                <c:pt idx="783">
                  <c:v>41692</c:v>
                </c:pt>
                <c:pt idx="784">
                  <c:v>41693</c:v>
                </c:pt>
                <c:pt idx="785">
                  <c:v>41694</c:v>
                </c:pt>
                <c:pt idx="786">
                  <c:v>41695</c:v>
                </c:pt>
                <c:pt idx="787">
                  <c:v>41696</c:v>
                </c:pt>
                <c:pt idx="788">
                  <c:v>41697</c:v>
                </c:pt>
                <c:pt idx="789">
                  <c:v>41698</c:v>
                </c:pt>
                <c:pt idx="790">
                  <c:v>41699</c:v>
                </c:pt>
                <c:pt idx="791">
                  <c:v>41700</c:v>
                </c:pt>
                <c:pt idx="792">
                  <c:v>41701</c:v>
                </c:pt>
                <c:pt idx="793">
                  <c:v>41702</c:v>
                </c:pt>
                <c:pt idx="794">
                  <c:v>41703</c:v>
                </c:pt>
                <c:pt idx="795">
                  <c:v>41704</c:v>
                </c:pt>
                <c:pt idx="796">
                  <c:v>41705</c:v>
                </c:pt>
                <c:pt idx="797">
                  <c:v>41706</c:v>
                </c:pt>
                <c:pt idx="798">
                  <c:v>41707</c:v>
                </c:pt>
                <c:pt idx="799">
                  <c:v>41708</c:v>
                </c:pt>
                <c:pt idx="800">
                  <c:v>41709</c:v>
                </c:pt>
                <c:pt idx="801">
                  <c:v>41710</c:v>
                </c:pt>
                <c:pt idx="802">
                  <c:v>41711</c:v>
                </c:pt>
                <c:pt idx="803">
                  <c:v>41712</c:v>
                </c:pt>
                <c:pt idx="804">
                  <c:v>41713</c:v>
                </c:pt>
                <c:pt idx="805">
                  <c:v>41714</c:v>
                </c:pt>
                <c:pt idx="806">
                  <c:v>41715</c:v>
                </c:pt>
                <c:pt idx="807">
                  <c:v>41716</c:v>
                </c:pt>
                <c:pt idx="808">
                  <c:v>41717</c:v>
                </c:pt>
                <c:pt idx="809">
                  <c:v>41718</c:v>
                </c:pt>
                <c:pt idx="810">
                  <c:v>41719</c:v>
                </c:pt>
                <c:pt idx="811">
                  <c:v>41720</c:v>
                </c:pt>
                <c:pt idx="812">
                  <c:v>41721</c:v>
                </c:pt>
                <c:pt idx="813">
                  <c:v>41722</c:v>
                </c:pt>
                <c:pt idx="814">
                  <c:v>41723</c:v>
                </c:pt>
                <c:pt idx="815">
                  <c:v>41724</c:v>
                </c:pt>
                <c:pt idx="816">
                  <c:v>41725</c:v>
                </c:pt>
                <c:pt idx="817">
                  <c:v>41726</c:v>
                </c:pt>
                <c:pt idx="818">
                  <c:v>41727</c:v>
                </c:pt>
                <c:pt idx="819">
                  <c:v>41728</c:v>
                </c:pt>
                <c:pt idx="820">
                  <c:v>41729</c:v>
                </c:pt>
                <c:pt idx="821">
                  <c:v>41730</c:v>
                </c:pt>
                <c:pt idx="822">
                  <c:v>41731</c:v>
                </c:pt>
                <c:pt idx="823">
                  <c:v>41732</c:v>
                </c:pt>
                <c:pt idx="824">
                  <c:v>41733</c:v>
                </c:pt>
                <c:pt idx="825">
                  <c:v>41734</c:v>
                </c:pt>
                <c:pt idx="826">
                  <c:v>41735</c:v>
                </c:pt>
                <c:pt idx="827">
                  <c:v>41736</c:v>
                </c:pt>
                <c:pt idx="828">
                  <c:v>41737</c:v>
                </c:pt>
                <c:pt idx="829">
                  <c:v>41738</c:v>
                </c:pt>
                <c:pt idx="830">
                  <c:v>41739</c:v>
                </c:pt>
                <c:pt idx="831">
                  <c:v>41740</c:v>
                </c:pt>
                <c:pt idx="832">
                  <c:v>41741</c:v>
                </c:pt>
                <c:pt idx="833">
                  <c:v>41742</c:v>
                </c:pt>
                <c:pt idx="834">
                  <c:v>41743</c:v>
                </c:pt>
                <c:pt idx="835">
                  <c:v>41744</c:v>
                </c:pt>
                <c:pt idx="836">
                  <c:v>41745</c:v>
                </c:pt>
                <c:pt idx="837">
                  <c:v>41746</c:v>
                </c:pt>
                <c:pt idx="838">
                  <c:v>41747</c:v>
                </c:pt>
                <c:pt idx="839">
                  <c:v>41748</c:v>
                </c:pt>
                <c:pt idx="840">
                  <c:v>41749</c:v>
                </c:pt>
                <c:pt idx="841">
                  <c:v>41750</c:v>
                </c:pt>
                <c:pt idx="842">
                  <c:v>41751</c:v>
                </c:pt>
                <c:pt idx="843">
                  <c:v>41752</c:v>
                </c:pt>
                <c:pt idx="844">
                  <c:v>41753</c:v>
                </c:pt>
                <c:pt idx="845">
                  <c:v>41754</c:v>
                </c:pt>
                <c:pt idx="846">
                  <c:v>41755</c:v>
                </c:pt>
                <c:pt idx="847">
                  <c:v>41756</c:v>
                </c:pt>
                <c:pt idx="848">
                  <c:v>41757</c:v>
                </c:pt>
                <c:pt idx="849">
                  <c:v>41758</c:v>
                </c:pt>
                <c:pt idx="850">
                  <c:v>41759</c:v>
                </c:pt>
                <c:pt idx="851">
                  <c:v>41760</c:v>
                </c:pt>
                <c:pt idx="852">
                  <c:v>41761</c:v>
                </c:pt>
                <c:pt idx="853">
                  <c:v>41762</c:v>
                </c:pt>
                <c:pt idx="854">
                  <c:v>41763</c:v>
                </c:pt>
                <c:pt idx="855">
                  <c:v>41764</c:v>
                </c:pt>
                <c:pt idx="856">
                  <c:v>41765</c:v>
                </c:pt>
                <c:pt idx="857">
                  <c:v>41766</c:v>
                </c:pt>
                <c:pt idx="858">
                  <c:v>41767</c:v>
                </c:pt>
                <c:pt idx="859">
                  <c:v>41768</c:v>
                </c:pt>
                <c:pt idx="860">
                  <c:v>41769</c:v>
                </c:pt>
                <c:pt idx="861">
                  <c:v>41770</c:v>
                </c:pt>
                <c:pt idx="862">
                  <c:v>41771</c:v>
                </c:pt>
                <c:pt idx="863">
                  <c:v>41772</c:v>
                </c:pt>
                <c:pt idx="864">
                  <c:v>41773</c:v>
                </c:pt>
                <c:pt idx="865">
                  <c:v>41774</c:v>
                </c:pt>
                <c:pt idx="866">
                  <c:v>41775</c:v>
                </c:pt>
                <c:pt idx="867">
                  <c:v>41776</c:v>
                </c:pt>
                <c:pt idx="868">
                  <c:v>41777</c:v>
                </c:pt>
                <c:pt idx="869">
                  <c:v>41778</c:v>
                </c:pt>
                <c:pt idx="870">
                  <c:v>41779</c:v>
                </c:pt>
                <c:pt idx="871">
                  <c:v>41780</c:v>
                </c:pt>
                <c:pt idx="872">
                  <c:v>41781</c:v>
                </c:pt>
                <c:pt idx="873">
                  <c:v>41782</c:v>
                </c:pt>
                <c:pt idx="874">
                  <c:v>41783</c:v>
                </c:pt>
                <c:pt idx="875">
                  <c:v>41784</c:v>
                </c:pt>
                <c:pt idx="876">
                  <c:v>41785</c:v>
                </c:pt>
                <c:pt idx="877">
                  <c:v>41786</c:v>
                </c:pt>
                <c:pt idx="878">
                  <c:v>41787</c:v>
                </c:pt>
                <c:pt idx="879">
                  <c:v>41788</c:v>
                </c:pt>
                <c:pt idx="880">
                  <c:v>41789</c:v>
                </c:pt>
                <c:pt idx="881">
                  <c:v>41790</c:v>
                </c:pt>
                <c:pt idx="882">
                  <c:v>41791</c:v>
                </c:pt>
                <c:pt idx="883">
                  <c:v>41792</c:v>
                </c:pt>
                <c:pt idx="884">
                  <c:v>41793</c:v>
                </c:pt>
                <c:pt idx="885">
                  <c:v>41794</c:v>
                </c:pt>
                <c:pt idx="886">
                  <c:v>41795</c:v>
                </c:pt>
                <c:pt idx="887">
                  <c:v>41796</c:v>
                </c:pt>
                <c:pt idx="888">
                  <c:v>41797</c:v>
                </c:pt>
                <c:pt idx="889">
                  <c:v>41798</c:v>
                </c:pt>
                <c:pt idx="890">
                  <c:v>41799</c:v>
                </c:pt>
                <c:pt idx="891">
                  <c:v>41800</c:v>
                </c:pt>
                <c:pt idx="892">
                  <c:v>41801</c:v>
                </c:pt>
                <c:pt idx="893">
                  <c:v>41802</c:v>
                </c:pt>
                <c:pt idx="894">
                  <c:v>41803</c:v>
                </c:pt>
                <c:pt idx="895">
                  <c:v>41804</c:v>
                </c:pt>
                <c:pt idx="896">
                  <c:v>41805</c:v>
                </c:pt>
                <c:pt idx="897">
                  <c:v>41806</c:v>
                </c:pt>
                <c:pt idx="898">
                  <c:v>41807</c:v>
                </c:pt>
                <c:pt idx="899">
                  <c:v>41808</c:v>
                </c:pt>
                <c:pt idx="900">
                  <c:v>41809</c:v>
                </c:pt>
                <c:pt idx="901">
                  <c:v>41810</c:v>
                </c:pt>
                <c:pt idx="902">
                  <c:v>41811</c:v>
                </c:pt>
                <c:pt idx="903">
                  <c:v>41812</c:v>
                </c:pt>
                <c:pt idx="904">
                  <c:v>41813</c:v>
                </c:pt>
                <c:pt idx="905">
                  <c:v>41814</c:v>
                </c:pt>
                <c:pt idx="906">
                  <c:v>41815</c:v>
                </c:pt>
                <c:pt idx="907">
                  <c:v>41816</c:v>
                </c:pt>
                <c:pt idx="908">
                  <c:v>41817</c:v>
                </c:pt>
                <c:pt idx="909">
                  <c:v>41818</c:v>
                </c:pt>
                <c:pt idx="910">
                  <c:v>41819</c:v>
                </c:pt>
                <c:pt idx="911">
                  <c:v>41820</c:v>
                </c:pt>
                <c:pt idx="912">
                  <c:v>41821</c:v>
                </c:pt>
                <c:pt idx="913">
                  <c:v>41822</c:v>
                </c:pt>
                <c:pt idx="914">
                  <c:v>41823</c:v>
                </c:pt>
                <c:pt idx="915">
                  <c:v>41824</c:v>
                </c:pt>
                <c:pt idx="916">
                  <c:v>41825</c:v>
                </c:pt>
                <c:pt idx="917">
                  <c:v>41826</c:v>
                </c:pt>
                <c:pt idx="918">
                  <c:v>41827</c:v>
                </c:pt>
                <c:pt idx="919">
                  <c:v>41828</c:v>
                </c:pt>
                <c:pt idx="920">
                  <c:v>41829</c:v>
                </c:pt>
                <c:pt idx="921">
                  <c:v>41830</c:v>
                </c:pt>
                <c:pt idx="922">
                  <c:v>41831</c:v>
                </c:pt>
                <c:pt idx="923">
                  <c:v>41832</c:v>
                </c:pt>
                <c:pt idx="924">
                  <c:v>41833</c:v>
                </c:pt>
                <c:pt idx="925">
                  <c:v>41834</c:v>
                </c:pt>
                <c:pt idx="926">
                  <c:v>41835</c:v>
                </c:pt>
                <c:pt idx="927">
                  <c:v>41836</c:v>
                </c:pt>
                <c:pt idx="928">
                  <c:v>41837</c:v>
                </c:pt>
                <c:pt idx="929">
                  <c:v>41838</c:v>
                </c:pt>
                <c:pt idx="930">
                  <c:v>41839</c:v>
                </c:pt>
                <c:pt idx="931">
                  <c:v>41840</c:v>
                </c:pt>
                <c:pt idx="932">
                  <c:v>41841</c:v>
                </c:pt>
                <c:pt idx="933">
                  <c:v>41842</c:v>
                </c:pt>
                <c:pt idx="934">
                  <c:v>41843</c:v>
                </c:pt>
                <c:pt idx="935">
                  <c:v>41844</c:v>
                </c:pt>
                <c:pt idx="936">
                  <c:v>41845</c:v>
                </c:pt>
                <c:pt idx="937">
                  <c:v>41846</c:v>
                </c:pt>
                <c:pt idx="938">
                  <c:v>41847</c:v>
                </c:pt>
                <c:pt idx="939">
                  <c:v>41848</c:v>
                </c:pt>
                <c:pt idx="940">
                  <c:v>41849</c:v>
                </c:pt>
                <c:pt idx="941">
                  <c:v>41850</c:v>
                </c:pt>
                <c:pt idx="942">
                  <c:v>41851</c:v>
                </c:pt>
                <c:pt idx="943">
                  <c:v>41852</c:v>
                </c:pt>
                <c:pt idx="944">
                  <c:v>41853</c:v>
                </c:pt>
                <c:pt idx="945">
                  <c:v>41854</c:v>
                </c:pt>
                <c:pt idx="946">
                  <c:v>41855</c:v>
                </c:pt>
                <c:pt idx="947">
                  <c:v>41856</c:v>
                </c:pt>
                <c:pt idx="948">
                  <c:v>41857</c:v>
                </c:pt>
                <c:pt idx="949">
                  <c:v>41858</c:v>
                </c:pt>
                <c:pt idx="950">
                  <c:v>41859</c:v>
                </c:pt>
                <c:pt idx="951">
                  <c:v>41860</c:v>
                </c:pt>
                <c:pt idx="952">
                  <c:v>41861</c:v>
                </c:pt>
                <c:pt idx="953">
                  <c:v>41862</c:v>
                </c:pt>
                <c:pt idx="954">
                  <c:v>41863</c:v>
                </c:pt>
                <c:pt idx="955">
                  <c:v>41864</c:v>
                </c:pt>
                <c:pt idx="956">
                  <c:v>41865</c:v>
                </c:pt>
                <c:pt idx="957">
                  <c:v>41866</c:v>
                </c:pt>
                <c:pt idx="958">
                  <c:v>41867</c:v>
                </c:pt>
                <c:pt idx="959">
                  <c:v>41868</c:v>
                </c:pt>
                <c:pt idx="960">
                  <c:v>41869</c:v>
                </c:pt>
                <c:pt idx="961">
                  <c:v>41870</c:v>
                </c:pt>
                <c:pt idx="962">
                  <c:v>41871</c:v>
                </c:pt>
                <c:pt idx="963">
                  <c:v>41872</c:v>
                </c:pt>
                <c:pt idx="964">
                  <c:v>41873</c:v>
                </c:pt>
                <c:pt idx="965">
                  <c:v>41874</c:v>
                </c:pt>
                <c:pt idx="966">
                  <c:v>41875</c:v>
                </c:pt>
                <c:pt idx="967">
                  <c:v>41876</c:v>
                </c:pt>
                <c:pt idx="968">
                  <c:v>41877</c:v>
                </c:pt>
                <c:pt idx="969">
                  <c:v>41878</c:v>
                </c:pt>
                <c:pt idx="970">
                  <c:v>41879</c:v>
                </c:pt>
                <c:pt idx="971">
                  <c:v>41880</c:v>
                </c:pt>
                <c:pt idx="972">
                  <c:v>41881</c:v>
                </c:pt>
                <c:pt idx="973">
                  <c:v>41882</c:v>
                </c:pt>
                <c:pt idx="974">
                  <c:v>41883</c:v>
                </c:pt>
                <c:pt idx="975">
                  <c:v>41884</c:v>
                </c:pt>
                <c:pt idx="976">
                  <c:v>41885</c:v>
                </c:pt>
                <c:pt idx="977">
                  <c:v>41886</c:v>
                </c:pt>
                <c:pt idx="978">
                  <c:v>41887</c:v>
                </c:pt>
                <c:pt idx="979">
                  <c:v>41888</c:v>
                </c:pt>
                <c:pt idx="980">
                  <c:v>41889</c:v>
                </c:pt>
                <c:pt idx="981">
                  <c:v>41890</c:v>
                </c:pt>
                <c:pt idx="982">
                  <c:v>41891</c:v>
                </c:pt>
                <c:pt idx="983">
                  <c:v>41892</c:v>
                </c:pt>
                <c:pt idx="984">
                  <c:v>41893</c:v>
                </c:pt>
                <c:pt idx="985">
                  <c:v>41894</c:v>
                </c:pt>
                <c:pt idx="986">
                  <c:v>41895</c:v>
                </c:pt>
                <c:pt idx="987">
                  <c:v>41896</c:v>
                </c:pt>
                <c:pt idx="988">
                  <c:v>41897</c:v>
                </c:pt>
                <c:pt idx="989">
                  <c:v>41898</c:v>
                </c:pt>
                <c:pt idx="990">
                  <c:v>41899</c:v>
                </c:pt>
                <c:pt idx="991">
                  <c:v>41900</c:v>
                </c:pt>
                <c:pt idx="992">
                  <c:v>41901</c:v>
                </c:pt>
                <c:pt idx="993">
                  <c:v>41902</c:v>
                </c:pt>
                <c:pt idx="994">
                  <c:v>41903</c:v>
                </c:pt>
                <c:pt idx="995">
                  <c:v>41904</c:v>
                </c:pt>
                <c:pt idx="996">
                  <c:v>41905</c:v>
                </c:pt>
                <c:pt idx="997">
                  <c:v>41906</c:v>
                </c:pt>
                <c:pt idx="998">
                  <c:v>41907</c:v>
                </c:pt>
                <c:pt idx="999">
                  <c:v>41908</c:v>
                </c:pt>
                <c:pt idx="1000">
                  <c:v>41909</c:v>
                </c:pt>
                <c:pt idx="1001">
                  <c:v>41910</c:v>
                </c:pt>
                <c:pt idx="1002">
                  <c:v>41911</c:v>
                </c:pt>
                <c:pt idx="1003">
                  <c:v>41912</c:v>
                </c:pt>
                <c:pt idx="1004">
                  <c:v>41913</c:v>
                </c:pt>
                <c:pt idx="1005">
                  <c:v>41914</c:v>
                </c:pt>
                <c:pt idx="1006">
                  <c:v>41915</c:v>
                </c:pt>
                <c:pt idx="1007">
                  <c:v>41916</c:v>
                </c:pt>
                <c:pt idx="1008">
                  <c:v>41917</c:v>
                </c:pt>
                <c:pt idx="1009">
                  <c:v>41918</c:v>
                </c:pt>
                <c:pt idx="1010">
                  <c:v>41919</c:v>
                </c:pt>
                <c:pt idx="1011">
                  <c:v>41920</c:v>
                </c:pt>
                <c:pt idx="1012">
                  <c:v>41921</c:v>
                </c:pt>
                <c:pt idx="1013">
                  <c:v>41922</c:v>
                </c:pt>
                <c:pt idx="1014">
                  <c:v>41923</c:v>
                </c:pt>
                <c:pt idx="1015">
                  <c:v>41924</c:v>
                </c:pt>
                <c:pt idx="1016">
                  <c:v>41925</c:v>
                </c:pt>
                <c:pt idx="1017">
                  <c:v>41926</c:v>
                </c:pt>
                <c:pt idx="1018">
                  <c:v>41927</c:v>
                </c:pt>
                <c:pt idx="1019">
                  <c:v>41928</c:v>
                </c:pt>
                <c:pt idx="1020">
                  <c:v>41929</c:v>
                </c:pt>
                <c:pt idx="1021">
                  <c:v>41930</c:v>
                </c:pt>
                <c:pt idx="1022">
                  <c:v>41931</c:v>
                </c:pt>
                <c:pt idx="1023">
                  <c:v>41932</c:v>
                </c:pt>
                <c:pt idx="1024">
                  <c:v>41933</c:v>
                </c:pt>
                <c:pt idx="1025">
                  <c:v>41934</c:v>
                </c:pt>
                <c:pt idx="1026">
                  <c:v>41935</c:v>
                </c:pt>
                <c:pt idx="1027">
                  <c:v>41936</c:v>
                </c:pt>
                <c:pt idx="1028">
                  <c:v>41937</c:v>
                </c:pt>
                <c:pt idx="1029">
                  <c:v>41938</c:v>
                </c:pt>
                <c:pt idx="1030">
                  <c:v>41939</c:v>
                </c:pt>
                <c:pt idx="1031">
                  <c:v>41940</c:v>
                </c:pt>
                <c:pt idx="1032">
                  <c:v>41941</c:v>
                </c:pt>
                <c:pt idx="1033">
                  <c:v>41942</c:v>
                </c:pt>
                <c:pt idx="1034">
                  <c:v>41943</c:v>
                </c:pt>
                <c:pt idx="1035">
                  <c:v>41944</c:v>
                </c:pt>
                <c:pt idx="1036">
                  <c:v>41945</c:v>
                </c:pt>
                <c:pt idx="1037">
                  <c:v>41946</c:v>
                </c:pt>
                <c:pt idx="1038">
                  <c:v>41947</c:v>
                </c:pt>
                <c:pt idx="1039">
                  <c:v>41948</c:v>
                </c:pt>
                <c:pt idx="1040">
                  <c:v>41949</c:v>
                </c:pt>
                <c:pt idx="1041">
                  <c:v>41950</c:v>
                </c:pt>
                <c:pt idx="1042">
                  <c:v>41951</c:v>
                </c:pt>
                <c:pt idx="1043">
                  <c:v>41952</c:v>
                </c:pt>
                <c:pt idx="1044">
                  <c:v>41953</c:v>
                </c:pt>
                <c:pt idx="1045">
                  <c:v>41954</c:v>
                </c:pt>
                <c:pt idx="1046">
                  <c:v>41955</c:v>
                </c:pt>
                <c:pt idx="1047">
                  <c:v>41956</c:v>
                </c:pt>
                <c:pt idx="1048">
                  <c:v>41957</c:v>
                </c:pt>
                <c:pt idx="1049">
                  <c:v>41958</c:v>
                </c:pt>
                <c:pt idx="1050">
                  <c:v>41959</c:v>
                </c:pt>
                <c:pt idx="1051">
                  <c:v>41960</c:v>
                </c:pt>
                <c:pt idx="1052">
                  <c:v>41961</c:v>
                </c:pt>
                <c:pt idx="1053">
                  <c:v>41962</c:v>
                </c:pt>
                <c:pt idx="1054">
                  <c:v>41963</c:v>
                </c:pt>
                <c:pt idx="1055">
                  <c:v>41964</c:v>
                </c:pt>
                <c:pt idx="1056">
                  <c:v>41965</c:v>
                </c:pt>
                <c:pt idx="1057">
                  <c:v>41966</c:v>
                </c:pt>
                <c:pt idx="1058">
                  <c:v>41967</c:v>
                </c:pt>
                <c:pt idx="1059">
                  <c:v>41968</c:v>
                </c:pt>
                <c:pt idx="1060">
                  <c:v>41969</c:v>
                </c:pt>
                <c:pt idx="1061">
                  <c:v>41970</c:v>
                </c:pt>
                <c:pt idx="1062">
                  <c:v>41971</c:v>
                </c:pt>
                <c:pt idx="1063">
                  <c:v>41972</c:v>
                </c:pt>
                <c:pt idx="1064">
                  <c:v>41973</c:v>
                </c:pt>
                <c:pt idx="1065">
                  <c:v>41974</c:v>
                </c:pt>
                <c:pt idx="1066">
                  <c:v>41975</c:v>
                </c:pt>
                <c:pt idx="1067">
                  <c:v>41976</c:v>
                </c:pt>
                <c:pt idx="1068">
                  <c:v>41977</c:v>
                </c:pt>
                <c:pt idx="1069">
                  <c:v>41978</c:v>
                </c:pt>
                <c:pt idx="1070">
                  <c:v>41979</c:v>
                </c:pt>
                <c:pt idx="1071">
                  <c:v>41980</c:v>
                </c:pt>
                <c:pt idx="1072">
                  <c:v>41981</c:v>
                </c:pt>
                <c:pt idx="1073">
                  <c:v>41982</c:v>
                </c:pt>
                <c:pt idx="1074">
                  <c:v>41983</c:v>
                </c:pt>
                <c:pt idx="1075">
                  <c:v>41984</c:v>
                </c:pt>
                <c:pt idx="1076">
                  <c:v>41985</c:v>
                </c:pt>
                <c:pt idx="1077">
                  <c:v>41986</c:v>
                </c:pt>
                <c:pt idx="1078">
                  <c:v>41987</c:v>
                </c:pt>
                <c:pt idx="1079">
                  <c:v>41988</c:v>
                </c:pt>
                <c:pt idx="1080">
                  <c:v>41989</c:v>
                </c:pt>
                <c:pt idx="1081">
                  <c:v>41990</c:v>
                </c:pt>
                <c:pt idx="1082">
                  <c:v>41991</c:v>
                </c:pt>
                <c:pt idx="1083">
                  <c:v>41992</c:v>
                </c:pt>
                <c:pt idx="1084">
                  <c:v>41993</c:v>
                </c:pt>
                <c:pt idx="1085">
                  <c:v>41994</c:v>
                </c:pt>
                <c:pt idx="1086">
                  <c:v>41995</c:v>
                </c:pt>
                <c:pt idx="1087">
                  <c:v>41996</c:v>
                </c:pt>
                <c:pt idx="1088">
                  <c:v>41997</c:v>
                </c:pt>
                <c:pt idx="1089">
                  <c:v>41998</c:v>
                </c:pt>
                <c:pt idx="1090">
                  <c:v>41999</c:v>
                </c:pt>
                <c:pt idx="1091">
                  <c:v>42000</c:v>
                </c:pt>
                <c:pt idx="1092">
                  <c:v>42001</c:v>
                </c:pt>
                <c:pt idx="1093">
                  <c:v>42002</c:v>
                </c:pt>
                <c:pt idx="1094">
                  <c:v>42003</c:v>
                </c:pt>
                <c:pt idx="1095">
                  <c:v>42004</c:v>
                </c:pt>
                <c:pt idx="1096">
                  <c:v>42005</c:v>
                </c:pt>
                <c:pt idx="1097">
                  <c:v>42006</c:v>
                </c:pt>
                <c:pt idx="1098">
                  <c:v>42007</c:v>
                </c:pt>
                <c:pt idx="1099">
                  <c:v>42008</c:v>
                </c:pt>
                <c:pt idx="1100">
                  <c:v>42009</c:v>
                </c:pt>
                <c:pt idx="1101">
                  <c:v>42010</c:v>
                </c:pt>
                <c:pt idx="1102">
                  <c:v>42011</c:v>
                </c:pt>
                <c:pt idx="1103">
                  <c:v>42012</c:v>
                </c:pt>
                <c:pt idx="1104">
                  <c:v>42013</c:v>
                </c:pt>
                <c:pt idx="1105">
                  <c:v>42014</c:v>
                </c:pt>
                <c:pt idx="1106">
                  <c:v>42015</c:v>
                </c:pt>
                <c:pt idx="1107">
                  <c:v>42016</c:v>
                </c:pt>
                <c:pt idx="1108">
                  <c:v>42017</c:v>
                </c:pt>
                <c:pt idx="1109">
                  <c:v>42018</c:v>
                </c:pt>
                <c:pt idx="1110">
                  <c:v>42019</c:v>
                </c:pt>
                <c:pt idx="1111">
                  <c:v>42020</c:v>
                </c:pt>
                <c:pt idx="1112">
                  <c:v>42021</c:v>
                </c:pt>
                <c:pt idx="1113">
                  <c:v>42022</c:v>
                </c:pt>
                <c:pt idx="1114">
                  <c:v>42023</c:v>
                </c:pt>
                <c:pt idx="1115">
                  <c:v>42024</c:v>
                </c:pt>
                <c:pt idx="1116">
                  <c:v>42025</c:v>
                </c:pt>
                <c:pt idx="1117">
                  <c:v>42026</c:v>
                </c:pt>
                <c:pt idx="1118">
                  <c:v>42027</c:v>
                </c:pt>
                <c:pt idx="1119">
                  <c:v>42028</c:v>
                </c:pt>
                <c:pt idx="1120">
                  <c:v>42029</c:v>
                </c:pt>
                <c:pt idx="1121">
                  <c:v>42030</c:v>
                </c:pt>
                <c:pt idx="1122">
                  <c:v>42031</c:v>
                </c:pt>
                <c:pt idx="1123">
                  <c:v>42032</c:v>
                </c:pt>
                <c:pt idx="1124">
                  <c:v>42033</c:v>
                </c:pt>
                <c:pt idx="1125">
                  <c:v>42034</c:v>
                </c:pt>
                <c:pt idx="1126">
                  <c:v>42035</c:v>
                </c:pt>
                <c:pt idx="1127">
                  <c:v>42036</c:v>
                </c:pt>
                <c:pt idx="1128">
                  <c:v>42037</c:v>
                </c:pt>
                <c:pt idx="1129">
                  <c:v>42038</c:v>
                </c:pt>
                <c:pt idx="1130">
                  <c:v>42039</c:v>
                </c:pt>
                <c:pt idx="1131">
                  <c:v>42040</c:v>
                </c:pt>
                <c:pt idx="1132">
                  <c:v>42041</c:v>
                </c:pt>
                <c:pt idx="1133">
                  <c:v>42042</c:v>
                </c:pt>
                <c:pt idx="1134">
                  <c:v>42043</c:v>
                </c:pt>
                <c:pt idx="1135">
                  <c:v>42044</c:v>
                </c:pt>
                <c:pt idx="1136">
                  <c:v>42045</c:v>
                </c:pt>
                <c:pt idx="1137">
                  <c:v>42046</c:v>
                </c:pt>
                <c:pt idx="1138">
                  <c:v>42047</c:v>
                </c:pt>
                <c:pt idx="1139">
                  <c:v>42048</c:v>
                </c:pt>
                <c:pt idx="1140">
                  <c:v>42049</c:v>
                </c:pt>
                <c:pt idx="1141">
                  <c:v>42050</c:v>
                </c:pt>
                <c:pt idx="1142">
                  <c:v>42051</c:v>
                </c:pt>
                <c:pt idx="1143">
                  <c:v>42052</c:v>
                </c:pt>
                <c:pt idx="1144">
                  <c:v>42053</c:v>
                </c:pt>
                <c:pt idx="1145">
                  <c:v>42054</c:v>
                </c:pt>
                <c:pt idx="1146">
                  <c:v>42055</c:v>
                </c:pt>
                <c:pt idx="1147">
                  <c:v>42056</c:v>
                </c:pt>
                <c:pt idx="1148">
                  <c:v>42057</c:v>
                </c:pt>
                <c:pt idx="1149">
                  <c:v>42058</c:v>
                </c:pt>
                <c:pt idx="1150">
                  <c:v>42059</c:v>
                </c:pt>
                <c:pt idx="1151">
                  <c:v>42060</c:v>
                </c:pt>
                <c:pt idx="1152">
                  <c:v>42061</c:v>
                </c:pt>
                <c:pt idx="1153">
                  <c:v>42062</c:v>
                </c:pt>
                <c:pt idx="1154">
                  <c:v>42063</c:v>
                </c:pt>
                <c:pt idx="1155">
                  <c:v>42064</c:v>
                </c:pt>
                <c:pt idx="1156">
                  <c:v>42065</c:v>
                </c:pt>
                <c:pt idx="1157">
                  <c:v>42066</c:v>
                </c:pt>
                <c:pt idx="1158">
                  <c:v>42067</c:v>
                </c:pt>
                <c:pt idx="1159">
                  <c:v>42068</c:v>
                </c:pt>
                <c:pt idx="1160">
                  <c:v>42069</c:v>
                </c:pt>
                <c:pt idx="1161">
                  <c:v>42070</c:v>
                </c:pt>
                <c:pt idx="1162">
                  <c:v>42071</c:v>
                </c:pt>
                <c:pt idx="1163">
                  <c:v>42072</c:v>
                </c:pt>
                <c:pt idx="1164">
                  <c:v>42073</c:v>
                </c:pt>
                <c:pt idx="1165">
                  <c:v>42074</c:v>
                </c:pt>
                <c:pt idx="1166">
                  <c:v>42075</c:v>
                </c:pt>
                <c:pt idx="1167">
                  <c:v>42076</c:v>
                </c:pt>
                <c:pt idx="1168">
                  <c:v>42077</c:v>
                </c:pt>
                <c:pt idx="1169">
                  <c:v>42078</c:v>
                </c:pt>
                <c:pt idx="1170">
                  <c:v>42079</c:v>
                </c:pt>
                <c:pt idx="1171">
                  <c:v>42080</c:v>
                </c:pt>
                <c:pt idx="1172">
                  <c:v>42081</c:v>
                </c:pt>
                <c:pt idx="1173">
                  <c:v>42082</c:v>
                </c:pt>
                <c:pt idx="1174">
                  <c:v>42083</c:v>
                </c:pt>
                <c:pt idx="1175">
                  <c:v>42084</c:v>
                </c:pt>
                <c:pt idx="1176">
                  <c:v>42085</c:v>
                </c:pt>
                <c:pt idx="1177">
                  <c:v>42086</c:v>
                </c:pt>
                <c:pt idx="1178">
                  <c:v>42087</c:v>
                </c:pt>
                <c:pt idx="1179">
                  <c:v>42088</c:v>
                </c:pt>
                <c:pt idx="1180">
                  <c:v>42089</c:v>
                </c:pt>
                <c:pt idx="1181">
                  <c:v>42090</c:v>
                </c:pt>
                <c:pt idx="1182">
                  <c:v>42091</c:v>
                </c:pt>
                <c:pt idx="1183">
                  <c:v>42092</c:v>
                </c:pt>
                <c:pt idx="1184">
                  <c:v>42093</c:v>
                </c:pt>
                <c:pt idx="1185">
                  <c:v>42094</c:v>
                </c:pt>
                <c:pt idx="1186">
                  <c:v>42095</c:v>
                </c:pt>
                <c:pt idx="1187">
                  <c:v>42096</c:v>
                </c:pt>
                <c:pt idx="1188">
                  <c:v>42097</c:v>
                </c:pt>
                <c:pt idx="1189">
                  <c:v>42098</c:v>
                </c:pt>
                <c:pt idx="1190">
                  <c:v>42099</c:v>
                </c:pt>
                <c:pt idx="1191">
                  <c:v>42100</c:v>
                </c:pt>
                <c:pt idx="1192">
                  <c:v>42101</c:v>
                </c:pt>
                <c:pt idx="1193">
                  <c:v>42102</c:v>
                </c:pt>
                <c:pt idx="1194">
                  <c:v>42103</c:v>
                </c:pt>
                <c:pt idx="1195">
                  <c:v>42104</c:v>
                </c:pt>
                <c:pt idx="1196">
                  <c:v>42105</c:v>
                </c:pt>
                <c:pt idx="1197">
                  <c:v>42106</c:v>
                </c:pt>
                <c:pt idx="1198">
                  <c:v>42107</c:v>
                </c:pt>
                <c:pt idx="1199">
                  <c:v>42108</c:v>
                </c:pt>
                <c:pt idx="1200">
                  <c:v>42109</c:v>
                </c:pt>
                <c:pt idx="1201">
                  <c:v>42110</c:v>
                </c:pt>
                <c:pt idx="1202">
                  <c:v>42111</c:v>
                </c:pt>
                <c:pt idx="1203">
                  <c:v>42112</c:v>
                </c:pt>
                <c:pt idx="1204">
                  <c:v>42113</c:v>
                </c:pt>
                <c:pt idx="1205">
                  <c:v>42114</c:v>
                </c:pt>
                <c:pt idx="1206">
                  <c:v>42115</c:v>
                </c:pt>
                <c:pt idx="1207">
                  <c:v>42116</c:v>
                </c:pt>
                <c:pt idx="1208">
                  <c:v>42117</c:v>
                </c:pt>
                <c:pt idx="1209">
                  <c:v>42118</c:v>
                </c:pt>
                <c:pt idx="1210">
                  <c:v>42119</c:v>
                </c:pt>
                <c:pt idx="1211">
                  <c:v>42120</c:v>
                </c:pt>
                <c:pt idx="1212">
                  <c:v>42121</c:v>
                </c:pt>
                <c:pt idx="1213">
                  <c:v>42122</c:v>
                </c:pt>
                <c:pt idx="1214">
                  <c:v>42123</c:v>
                </c:pt>
                <c:pt idx="1215">
                  <c:v>42124</c:v>
                </c:pt>
                <c:pt idx="1216">
                  <c:v>42125</c:v>
                </c:pt>
                <c:pt idx="1217">
                  <c:v>42126</c:v>
                </c:pt>
                <c:pt idx="1218">
                  <c:v>42127</c:v>
                </c:pt>
                <c:pt idx="1219">
                  <c:v>42128</c:v>
                </c:pt>
                <c:pt idx="1220">
                  <c:v>42129</c:v>
                </c:pt>
                <c:pt idx="1221">
                  <c:v>42130</c:v>
                </c:pt>
                <c:pt idx="1222">
                  <c:v>42131</c:v>
                </c:pt>
                <c:pt idx="1223">
                  <c:v>42132</c:v>
                </c:pt>
                <c:pt idx="1224">
                  <c:v>42133</c:v>
                </c:pt>
                <c:pt idx="1225">
                  <c:v>42134</c:v>
                </c:pt>
                <c:pt idx="1226">
                  <c:v>42135</c:v>
                </c:pt>
                <c:pt idx="1227">
                  <c:v>42136</c:v>
                </c:pt>
                <c:pt idx="1228">
                  <c:v>42137</c:v>
                </c:pt>
                <c:pt idx="1229">
                  <c:v>42138</c:v>
                </c:pt>
                <c:pt idx="1230">
                  <c:v>42139</c:v>
                </c:pt>
                <c:pt idx="1231">
                  <c:v>42140</c:v>
                </c:pt>
                <c:pt idx="1232">
                  <c:v>42141</c:v>
                </c:pt>
                <c:pt idx="1233">
                  <c:v>42142</c:v>
                </c:pt>
                <c:pt idx="1234">
                  <c:v>42143</c:v>
                </c:pt>
                <c:pt idx="1235">
                  <c:v>42144</c:v>
                </c:pt>
                <c:pt idx="1236">
                  <c:v>42145</c:v>
                </c:pt>
                <c:pt idx="1237">
                  <c:v>42146</c:v>
                </c:pt>
                <c:pt idx="1238">
                  <c:v>42147</c:v>
                </c:pt>
                <c:pt idx="1239">
                  <c:v>42148</c:v>
                </c:pt>
                <c:pt idx="1240">
                  <c:v>42149</c:v>
                </c:pt>
                <c:pt idx="1241">
                  <c:v>42150</c:v>
                </c:pt>
                <c:pt idx="1242">
                  <c:v>42151</c:v>
                </c:pt>
                <c:pt idx="1243">
                  <c:v>42152</c:v>
                </c:pt>
                <c:pt idx="1244">
                  <c:v>42153</c:v>
                </c:pt>
                <c:pt idx="1245">
                  <c:v>42154</c:v>
                </c:pt>
                <c:pt idx="1246">
                  <c:v>42155</c:v>
                </c:pt>
                <c:pt idx="1247">
                  <c:v>42156</c:v>
                </c:pt>
                <c:pt idx="1248">
                  <c:v>42157</c:v>
                </c:pt>
                <c:pt idx="1249">
                  <c:v>42158</c:v>
                </c:pt>
                <c:pt idx="1250">
                  <c:v>42159</c:v>
                </c:pt>
                <c:pt idx="1251">
                  <c:v>42160</c:v>
                </c:pt>
                <c:pt idx="1252">
                  <c:v>42161</c:v>
                </c:pt>
                <c:pt idx="1253">
                  <c:v>42162</c:v>
                </c:pt>
                <c:pt idx="1254">
                  <c:v>42163</c:v>
                </c:pt>
                <c:pt idx="1255">
                  <c:v>42164</c:v>
                </c:pt>
                <c:pt idx="1256">
                  <c:v>42165</c:v>
                </c:pt>
                <c:pt idx="1257">
                  <c:v>42166</c:v>
                </c:pt>
                <c:pt idx="1258">
                  <c:v>42167</c:v>
                </c:pt>
                <c:pt idx="1259">
                  <c:v>42168</c:v>
                </c:pt>
                <c:pt idx="1260">
                  <c:v>42169</c:v>
                </c:pt>
                <c:pt idx="1261">
                  <c:v>42170</c:v>
                </c:pt>
                <c:pt idx="1262">
                  <c:v>42171</c:v>
                </c:pt>
                <c:pt idx="1263">
                  <c:v>42172</c:v>
                </c:pt>
                <c:pt idx="1264">
                  <c:v>42173</c:v>
                </c:pt>
                <c:pt idx="1265">
                  <c:v>42174</c:v>
                </c:pt>
                <c:pt idx="1266">
                  <c:v>42175</c:v>
                </c:pt>
                <c:pt idx="1267">
                  <c:v>42176</c:v>
                </c:pt>
                <c:pt idx="1268">
                  <c:v>42177</c:v>
                </c:pt>
                <c:pt idx="1269">
                  <c:v>42178</c:v>
                </c:pt>
                <c:pt idx="1270">
                  <c:v>42179</c:v>
                </c:pt>
                <c:pt idx="1271">
                  <c:v>42180</c:v>
                </c:pt>
                <c:pt idx="1272">
                  <c:v>42181</c:v>
                </c:pt>
                <c:pt idx="1273">
                  <c:v>42182</c:v>
                </c:pt>
                <c:pt idx="1274">
                  <c:v>42183</c:v>
                </c:pt>
                <c:pt idx="1275">
                  <c:v>42184</c:v>
                </c:pt>
                <c:pt idx="1276">
                  <c:v>42185</c:v>
                </c:pt>
                <c:pt idx="1277">
                  <c:v>42186</c:v>
                </c:pt>
                <c:pt idx="1278">
                  <c:v>42187</c:v>
                </c:pt>
                <c:pt idx="1279">
                  <c:v>42188</c:v>
                </c:pt>
                <c:pt idx="1280">
                  <c:v>42189</c:v>
                </c:pt>
                <c:pt idx="1281">
                  <c:v>42190</c:v>
                </c:pt>
                <c:pt idx="1282">
                  <c:v>42191</c:v>
                </c:pt>
                <c:pt idx="1283">
                  <c:v>42192</c:v>
                </c:pt>
                <c:pt idx="1284">
                  <c:v>42193</c:v>
                </c:pt>
                <c:pt idx="1285">
                  <c:v>42194</c:v>
                </c:pt>
                <c:pt idx="1286">
                  <c:v>42195</c:v>
                </c:pt>
                <c:pt idx="1287">
                  <c:v>42196</c:v>
                </c:pt>
                <c:pt idx="1288">
                  <c:v>42197</c:v>
                </c:pt>
                <c:pt idx="1289">
                  <c:v>42198</c:v>
                </c:pt>
                <c:pt idx="1290">
                  <c:v>42199</c:v>
                </c:pt>
                <c:pt idx="1291">
                  <c:v>42200</c:v>
                </c:pt>
                <c:pt idx="1292">
                  <c:v>42201</c:v>
                </c:pt>
                <c:pt idx="1293">
                  <c:v>42202</c:v>
                </c:pt>
                <c:pt idx="1294">
                  <c:v>42203</c:v>
                </c:pt>
                <c:pt idx="1295">
                  <c:v>42204</c:v>
                </c:pt>
                <c:pt idx="1296">
                  <c:v>42205</c:v>
                </c:pt>
                <c:pt idx="1297">
                  <c:v>42206</c:v>
                </c:pt>
                <c:pt idx="1298">
                  <c:v>42207</c:v>
                </c:pt>
                <c:pt idx="1299">
                  <c:v>42208</c:v>
                </c:pt>
                <c:pt idx="1300">
                  <c:v>42209</c:v>
                </c:pt>
                <c:pt idx="1301">
                  <c:v>42210</c:v>
                </c:pt>
                <c:pt idx="1302">
                  <c:v>42211</c:v>
                </c:pt>
                <c:pt idx="1303">
                  <c:v>42212</c:v>
                </c:pt>
                <c:pt idx="1304">
                  <c:v>42213</c:v>
                </c:pt>
                <c:pt idx="1305">
                  <c:v>42214</c:v>
                </c:pt>
                <c:pt idx="1306">
                  <c:v>42215</c:v>
                </c:pt>
                <c:pt idx="1307">
                  <c:v>42216</c:v>
                </c:pt>
                <c:pt idx="1308">
                  <c:v>42217</c:v>
                </c:pt>
                <c:pt idx="1309">
                  <c:v>42218</c:v>
                </c:pt>
                <c:pt idx="1310">
                  <c:v>42219</c:v>
                </c:pt>
                <c:pt idx="1311">
                  <c:v>42220</c:v>
                </c:pt>
                <c:pt idx="1312">
                  <c:v>42221</c:v>
                </c:pt>
                <c:pt idx="1313">
                  <c:v>42222</c:v>
                </c:pt>
                <c:pt idx="1314">
                  <c:v>42223</c:v>
                </c:pt>
                <c:pt idx="1315">
                  <c:v>42224</c:v>
                </c:pt>
                <c:pt idx="1316">
                  <c:v>42225</c:v>
                </c:pt>
                <c:pt idx="1317">
                  <c:v>42226</c:v>
                </c:pt>
                <c:pt idx="1318">
                  <c:v>42227</c:v>
                </c:pt>
                <c:pt idx="1319">
                  <c:v>42228</c:v>
                </c:pt>
                <c:pt idx="1320">
                  <c:v>42229</c:v>
                </c:pt>
                <c:pt idx="1321">
                  <c:v>42230</c:v>
                </c:pt>
                <c:pt idx="1322">
                  <c:v>42231</c:v>
                </c:pt>
                <c:pt idx="1323">
                  <c:v>42232</c:v>
                </c:pt>
                <c:pt idx="1324">
                  <c:v>42233</c:v>
                </c:pt>
                <c:pt idx="1325">
                  <c:v>42234</c:v>
                </c:pt>
                <c:pt idx="1326">
                  <c:v>42235</c:v>
                </c:pt>
                <c:pt idx="1327">
                  <c:v>42236</c:v>
                </c:pt>
                <c:pt idx="1328">
                  <c:v>42237</c:v>
                </c:pt>
                <c:pt idx="1329">
                  <c:v>42238</c:v>
                </c:pt>
                <c:pt idx="1330">
                  <c:v>42239</c:v>
                </c:pt>
                <c:pt idx="1331">
                  <c:v>42240</c:v>
                </c:pt>
                <c:pt idx="1332">
                  <c:v>42241</c:v>
                </c:pt>
                <c:pt idx="1333">
                  <c:v>42242</c:v>
                </c:pt>
                <c:pt idx="1334">
                  <c:v>42243</c:v>
                </c:pt>
                <c:pt idx="1335">
                  <c:v>42244</c:v>
                </c:pt>
                <c:pt idx="1336">
                  <c:v>42245</c:v>
                </c:pt>
                <c:pt idx="1337">
                  <c:v>42246</c:v>
                </c:pt>
                <c:pt idx="1338">
                  <c:v>42247</c:v>
                </c:pt>
                <c:pt idx="1339">
                  <c:v>42248</c:v>
                </c:pt>
                <c:pt idx="1340">
                  <c:v>42249</c:v>
                </c:pt>
                <c:pt idx="1341">
                  <c:v>42250</c:v>
                </c:pt>
                <c:pt idx="1342">
                  <c:v>42251</c:v>
                </c:pt>
                <c:pt idx="1343">
                  <c:v>42252</c:v>
                </c:pt>
                <c:pt idx="1344">
                  <c:v>42253</c:v>
                </c:pt>
                <c:pt idx="1345">
                  <c:v>42254</c:v>
                </c:pt>
                <c:pt idx="1346">
                  <c:v>42255</c:v>
                </c:pt>
                <c:pt idx="1347">
                  <c:v>42256</c:v>
                </c:pt>
                <c:pt idx="1348">
                  <c:v>42257</c:v>
                </c:pt>
                <c:pt idx="1349">
                  <c:v>42258</c:v>
                </c:pt>
                <c:pt idx="1350">
                  <c:v>42259</c:v>
                </c:pt>
                <c:pt idx="1351">
                  <c:v>42260</c:v>
                </c:pt>
                <c:pt idx="1352">
                  <c:v>42261</c:v>
                </c:pt>
                <c:pt idx="1353">
                  <c:v>42262</c:v>
                </c:pt>
                <c:pt idx="1354">
                  <c:v>42263</c:v>
                </c:pt>
                <c:pt idx="1355">
                  <c:v>42264</c:v>
                </c:pt>
                <c:pt idx="1356">
                  <c:v>42265</c:v>
                </c:pt>
                <c:pt idx="1357">
                  <c:v>42266</c:v>
                </c:pt>
                <c:pt idx="1358">
                  <c:v>42267</c:v>
                </c:pt>
                <c:pt idx="1359">
                  <c:v>42268</c:v>
                </c:pt>
                <c:pt idx="1360">
                  <c:v>42269</c:v>
                </c:pt>
                <c:pt idx="1361">
                  <c:v>42270</c:v>
                </c:pt>
                <c:pt idx="1362">
                  <c:v>42271</c:v>
                </c:pt>
                <c:pt idx="1363">
                  <c:v>42272</c:v>
                </c:pt>
                <c:pt idx="1364">
                  <c:v>42273</c:v>
                </c:pt>
                <c:pt idx="1365">
                  <c:v>42274</c:v>
                </c:pt>
                <c:pt idx="1366">
                  <c:v>42275</c:v>
                </c:pt>
                <c:pt idx="1367">
                  <c:v>42276</c:v>
                </c:pt>
                <c:pt idx="1368">
                  <c:v>42277</c:v>
                </c:pt>
                <c:pt idx="1369">
                  <c:v>42278</c:v>
                </c:pt>
                <c:pt idx="1370">
                  <c:v>42279</c:v>
                </c:pt>
                <c:pt idx="1371">
                  <c:v>42280</c:v>
                </c:pt>
                <c:pt idx="1372">
                  <c:v>42281</c:v>
                </c:pt>
                <c:pt idx="1373">
                  <c:v>42282</c:v>
                </c:pt>
                <c:pt idx="1374">
                  <c:v>42283</c:v>
                </c:pt>
                <c:pt idx="1375">
                  <c:v>42284</c:v>
                </c:pt>
                <c:pt idx="1376">
                  <c:v>42285</c:v>
                </c:pt>
                <c:pt idx="1377">
                  <c:v>42286</c:v>
                </c:pt>
                <c:pt idx="1378">
                  <c:v>42287</c:v>
                </c:pt>
                <c:pt idx="1379">
                  <c:v>42288</c:v>
                </c:pt>
                <c:pt idx="1380">
                  <c:v>42289</c:v>
                </c:pt>
                <c:pt idx="1381">
                  <c:v>42290</c:v>
                </c:pt>
                <c:pt idx="1382">
                  <c:v>42291</c:v>
                </c:pt>
                <c:pt idx="1383">
                  <c:v>42292</c:v>
                </c:pt>
                <c:pt idx="1384">
                  <c:v>42293</c:v>
                </c:pt>
                <c:pt idx="1385">
                  <c:v>42294</c:v>
                </c:pt>
                <c:pt idx="1386">
                  <c:v>42295</c:v>
                </c:pt>
                <c:pt idx="1387">
                  <c:v>42296</c:v>
                </c:pt>
                <c:pt idx="1388">
                  <c:v>42297</c:v>
                </c:pt>
                <c:pt idx="1389">
                  <c:v>42298</c:v>
                </c:pt>
                <c:pt idx="1390">
                  <c:v>42299</c:v>
                </c:pt>
                <c:pt idx="1391">
                  <c:v>42300</c:v>
                </c:pt>
                <c:pt idx="1392">
                  <c:v>42301</c:v>
                </c:pt>
                <c:pt idx="1393">
                  <c:v>42302</c:v>
                </c:pt>
                <c:pt idx="1394">
                  <c:v>42303</c:v>
                </c:pt>
                <c:pt idx="1395">
                  <c:v>42304</c:v>
                </c:pt>
                <c:pt idx="1396">
                  <c:v>42305</c:v>
                </c:pt>
                <c:pt idx="1397">
                  <c:v>42306</c:v>
                </c:pt>
                <c:pt idx="1398">
                  <c:v>42307</c:v>
                </c:pt>
                <c:pt idx="1399">
                  <c:v>42308</c:v>
                </c:pt>
                <c:pt idx="1400">
                  <c:v>42309</c:v>
                </c:pt>
                <c:pt idx="1401">
                  <c:v>42310</c:v>
                </c:pt>
                <c:pt idx="1402">
                  <c:v>42311</c:v>
                </c:pt>
                <c:pt idx="1403">
                  <c:v>42312</c:v>
                </c:pt>
                <c:pt idx="1404">
                  <c:v>42313</c:v>
                </c:pt>
                <c:pt idx="1405">
                  <c:v>42314</c:v>
                </c:pt>
                <c:pt idx="1406">
                  <c:v>42315</c:v>
                </c:pt>
                <c:pt idx="1407">
                  <c:v>42316</c:v>
                </c:pt>
                <c:pt idx="1408">
                  <c:v>42317</c:v>
                </c:pt>
                <c:pt idx="1409">
                  <c:v>42318</c:v>
                </c:pt>
                <c:pt idx="1410">
                  <c:v>42319</c:v>
                </c:pt>
                <c:pt idx="1411">
                  <c:v>42320</c:v>
                </c:pt>
                <c:pt idx="1412">
                  <c:v>42321</c:v>
                </c:pt>
                <c:pt idx="1413">
                  <c:v>42322</c:v>
                </c:pt>
                <c:pt idx="1414">
                  <c:v>42323</c:v>
                </c:pt>
                <c:pt idx="1415">
                  <c:v>42324</c:v>
                </c:pt>
                <c:pt idx="1416">
                  <c:v>42325</c:v>
                </c:pt>
                <c:pt idx="1417">
                  <c:v>42326</c:v>
                </c:pt>
                <c:pt idx="1418">
                  <c:v>42327</c:v>
                </c:pt>
                <c:pt idx="1419">
                  <c:v>42328</c:v>
                </c:pt>
                <c:pt idx="1420">
                  <c:v>42329</c:v>
                </c:pt>
                <c:pt idx="1421">
                  <c:v>42330</c:v>
                </c:pt>
                <c:pt idx="1422">
                  <c:v>42331</c:v>
                </c:pt>
                <c:pt idx="1423">
                  <c:v>42332</c:v>
                </c:pt>
                <c:pt idx="1424">
                  <c:v>42333</c:v>
                </c:pt>
                <c:pt idx="1425">
                  <c:v>42334</c:v>
                </c:pt>
                <c:pt idx="1426">
                  <c:v>42335</c:v>
                </c:pt>
                <c:pt idx="1427">
                  <c:v>42336</c:v>
                </c:pt>
                <c:pt idx="1428">
                  <c:v>42337</c:v>
                </c:pt>
                <c:pt idx="1429">
                  <c:v>42338</c:v>
                </c:pt>
                <c:pt idx="1430">
                  <c:v>42339</c:v>
                </c:pt>
                <c:pt idx="1431">
                  <c:v>42340</c:v>
                </c:pt>
                <c:pt idx="1432">
                  <c:v>42341</c:v>
                </c:pt>
                <c:pt idx="1433">
                  <c:v>42342</c:v>
                </c:pt>
                <c:pt idx="1434">
                  <c:v>42343</c:v>
                </c:pt>
                <c:pt idx="1435">
                  <c:v>42344</c:v>
                </c:pt>
                <c:pt idx="1436">
                  <c:v>42345</c:v>
                </c:pt>
                <c:pt idx="1437">
                  <c:v>42346</c:v>
                </c:pt>
                <c:pt idx="1438">
                  <c:v>42347</c:v>
                </c:pt>
                <c:pt idx="1439">
                  <c:v>42348</c:v>
                </c:pt>
                <c:pt idx="1440">
                  <c:v>42349</c:v>
                </c:pt>
                <c:pt idx="1441">
                  <c:v>42350</c:v>
                </c:pt>
                <c:pt idx="1442">
                  <c:v>42351</c:v>
                </c:pt>
                <c:pt idx="1443">
                  <c:v>42352</c:v>
                </c:pt>
                <c:pt idx="1444">
                  <c:v>42353</c:v>
                </c:pt>
                <c:pt idx="1445">
                  <c:v>42354</c:v>
                </c:pt>
                <c:pt idx="1446">
                  <c:v>42355</c:v>
                </c:pt>
                <c:pt idx="1447">
                  <c:v>42356</c:v>
                </c:pt>
                <c:pt idx="1448">
                  <c:v>42357</c:v>
                </c:pt>
                <c:pt idx="1449">
                  <c:v>42358</c:v>
                </c:pt>
                <c:pt idx="1450">
                  <c:v>42359</c:v>
                </c:pt>
                <c:pt idx="1451">
                  <c:v>42360</c:v>
                </c:pt>
                <c:pt idx="1452">
                  <c:v>42361</c:v>
                </c:pt>
                <c:pt idx="1453">
                  <c:v>42362</c:v>
                </c:pt>
                <c:pt idx="1454">
                  <c:v>42363</c:v>
                </c:pt>
                <c:pt idx="1455">
                  <c:v>42364</c:v>
                </c:pt>
                <c:pt idx="1456">
                  <c:v>42365</c:v>
                </c:pt>
                <c:pt idx="1457">
                  <c:v>42366</c:v>
                </c:pt>
                <c:pt idx="1458">
                  <c:v>42367</c:v>
                </c:pt>
                <c:pt idx="1459">
                  <c:v>42368</c:v>
                </c:pt>
                <c:pt idx="1460">
                  <c:v>42369</c:v>
                </c:pt>
                <c:pt idx="1461">
                  <c:v>42370</c:v>
                </c:pt>
                <c:pt idx="1462">
                  <c:v>42371</c:v>
                </c:pt>
                <c:pt idx="1463">
                  <c:v>42372</c:v>
                </c:pt>
                <c:pt idx="1464">
                  <c:v>42373</c:v>
                </c:pt>
                <c:pt idx="1465">
                  <c:v>42374</c:v>
                </c:pt>
                <c:pt idx="1466">
                  <c:v>42375</c:v>
                </c:pt>
                <c:pt idx="1467">
                  <c:v>42376</c:v>
                </c:pt>
                <c:pt idx="1468">
                  <c:v>42377</c:v>
                </c:pt>
                <c:pt idx="1469">
                  <c:v>42378</c:v>
                </c:pt>
                <c:pt idx="1470">
                  <c:v>42379</c:v>
                </c:pt>
                <c:pt idx="1471">
                  <c:v>42380</c:v>
                </c:pt>
                <c:pt idx="1472">
                  <c:v>42381</c:v>
                </c:pt>
                <c:pt idx="1473">
                  <c:v>42382</c:v>
                </c:pt>
                <c:pt idx="1474">
                  <c:v>42383</c:v>
                </c:pt>
                <c:pt idx="1475">
                  <c:v>42384</c:v>
                </c:pt>
                <c:pt idx="1476">
                  <c:v>42385</c:v>
                </c:pt>
                <c:pt idx="1477">
                  <c:v>42386</c:v>
                </c:pt>
                <c:pt idx="1478">
                  <c:v>42387</c:v>
                </c:pt>
                <c:pt idx="1479">
                  <c:v>42388</c:v>
                </c:pt>
                <c:pt idx="1480">
                  <c:v>42389</c:v>
                </c:pt>
                <c:pt idx="1481">
                  <c:v>42390</c:v>
                </c:pt>
                <c:pt idx="1482">
                  <c:v>42391</c:v>
                </c:pt>
                <c:pt idx="1483">
                  <c:v>42392</c:v>
                </c:pt>
                <c:pt idx="1484">
                  <c:v>42393</c:v>
                </c:pt>
                <c:pt idx="1485">
                  <c:v>42394</c:v>
                </c:pt>
                <c:pt idx="1486">
                  <c:v>42395</c:v>
                </c:pt>
                <c:pt idx="1487">
                  <c:v>42396</c:v>
                </c:pt>
                <c:pt idx="1488">
                  <c:v>42397</c:v>
                </c:pt>
                <c:pt idx="1489">
                  <c:v>42398</c:v>
                </c:pt>
                <c:pt idx="1490">
                  <c:v>42399</c:v>
                </c:pt>
                <c:pt idx="1491">
                  <c:v>42400</c:v>
                </c:pt>
                <c:pt idx="1492">
                  <c:v>42401</c:v>
                </c:pt>
                <c:pt idx="1493">
                  <c:v>42402</c:v>
                </c:pt>
                <c:pt idx="1494">
                  <c:v>42403</c:v>
                </c:pt>
                <c:pt idx="1495">
                  <c:v>42404</c:v>
                </c:pt>
                <c:pt idx="1496">
                  <c:v>42405</c:v>
                </c:pt>
                <c:pt idx="1497">
                  <c:v>42406</c:v>
                </c:pt>
                <c:pt idx="1498">
                  <c:v>42407</c:v>
                </c:pt>
                <c:pt idx="1499">
                  <c:v>42408</c:v>
                </c:pt>
                <c:pt idx="1500">
                  <c:v>42409</c:v>
                </c:pt>
                <c:pt idx="1501">
                  <c:v>42410</c:v>
                </c:pt>
                <c:pt idx="1502">
                  <c:v>42411</c:v>
                </c:pt>
                <c:pt idx="1503">
                  <c:v>42412</c:v>
                </c:pt>
                <c:pt idx="1504">
                  <c:v>42413</c:v>
                </c:pt>
                <c:pt idx="1505">
                  <c:v>42414</c:v>
                </c:pt>
                <c:pt idx="1506">
                  <c:v>42415</c:v>
                </c:pt>
                <c:pt idx="1507">
                  <c:v>42416</c:v>
                </c:pt>
                <c:pt idx="1508">
                  <c:v>42417</c:v>
                </c:pt>
                <c:pt idx="1509">
                  <c:v>42418</c:v>
                </c:pt>
                <c:pt idx="1510">
                  <c:v>42419</c:v>
                </c:pt>
                <c:pt idx="1511">
                  <c:v>42420</c:v>
                </c:pt>
                <c:pt idx="1512">
                  <c:v>42421</c:v>
                </c:pt>
                <c:pt idx="1513">
                  <c:v>42422</c:v>
                </c:pt>
                <c:pt idx="1514">
                  <c:v>42423</c:v>
                </c:pt>
                <c:pt idx="1515">
                  <c:v>42424</c:v>
                </c:pt>
                <c:pt idx="1516">
                  <c:v>42425</c:v>
                </c:pt>
                <c:pt idx="1517">
                  <c:v>42426</c:v>
                </c:pt>
                <c:pt idx="1518">
                  <c:v>42427</c:v>
                </c:pt>
                <c:pt idx="1519">
                  <c:v>42428</c:v>
                </c:pt>
                <c:pt idx="1520">
                  <c:v>42429</c:v>
                </c:pt>
                <c:pt idx="1521">
                  <c:v>42430</c:v>
                </c:pt>
                <c:pt idx="1522">
                  <c:v>42431</c:v>
                </c:pt>
                <c:pt idx="1523">
                  <c:v>42432</c:v>
                </c:pt>
                <c:pt idx="1524">
                  <c:v>42433</c:v>
                </c:pt>
                <c:pt idx="1525">
                  <c:v>42434</c:v>
                </c:pt>
                <c:pt idx="1526">
                  <c:v>42435</c:v>
                </c:pt>
                <c:pt idx="1527">
                  <c:v>42436</c:v>
                </c:pt>
                <c:pt idx="1528">
                  <c:v>42437</c:v>
                </c:pt>
                <c:pt idx="1529">
                  <c:v>42438</c:v>
                </c:pt>
                <c:pt idx="1530">
                  <c:v>42439</c:v>
                </c:pt>
                <c:pt idx="1531">
                  <c:v>42440</c:v>
                </c:pt>
                <c:pt idx="1532">
                  <c:v>42441</c:v>
                </c:pt>
                <c:pt idx="1533">
                  <c:v>42442</c:v>
                </c:pt>
                <c:pt idx="1534">
                  <c:v>42443</c:v>
                </c:pt>
                <c:pt idx="1535">
                  <c:v>42444</c:v>
                </c:pt>
                <c:pt idx="1536">
                  <c:v>42445</c:v>
                </c:pt>
                <c:pt idx="1537">
                  <c:v>42446</c:v>
                </c:pt>
                <c:pt idx="1538">
                  <c:v>42447</c:v>
                </c:pt>
                <c:pt idx="1539">
                  <c:v>42448</c:v>
                </c:pt>
                <c:pt idx="1540">
                  <c:v>42449</c:v>
                </c:pt>
                <c:pt idx="1541">
                  <c:v>42450</c:v>
                </c:pt>
                <c:pt idx="1542">
                  <c:v>42451</c:v>
                </c:pt>
                <c:pt idx="1543">
                  <c:v>42452</c:v>
                </c:pt>
                <c:pt idx="1544">
                  <c:v>42453</c:v>
                </c:pt>
                <c:pt idx="1545">
                  <c:v>42454</c:v>
                </c:pt>
                <c:pt idx="1546">
                  <c:v>42455</c:v>
                </c:pt>
                <c:pt idx="1547">
                  <c:v>42456</c:v>
                </c:pt>
                <c:pt idx="1548">
                  <c:v>42457</c:v>
                </c:pt>
                <c:pt idx="1549">
                  <c:v>42458</c:v>
                </c:pt>
                <c:pt idx="1550">
                  <c:v>42459</c:v>
                </c:pt>
                <c:pt idx="1551">
                  <c:v>42460</c:v>
                </c:pt>
                <c:pt idx="1552">
                  <c:v>42461</c:v>
                </c:pt>
                <c:pt idx="1553">
                  <c:v>42462</c:v>
                </c:pt>
                <c:pt idx="1554">
                  <c:v>42463</c:v>
                </c:pt>
                <c:pt idx="1555">
                  <c:v>42464</c:v>
                </c:pt>
                <c:pt idx="1556">
                  <c:v>42465</c:v>
                </c:pt>
                <c:pt idx="1557">
                  <c:v>42466</c:v>
                </c:pt>
                <c:pt idx="1558">
                  <c:v>42467</c:v>
                </c:pt>
                <c:pt idx="1559">
                  <c:v>42468</c:v>
                </c:pt>
                <c:pt idx="1560">
                  <c:v>42469</c:v>
                </c:pt>
                <c:pt idx="1561">
                  <c:v>42470</c:v>
                </c:pt>
                <c:pt idx="1562">
                  <c:v>42471</c:v>
                </c:pt>
                <c:pt idx="1563">
                  <c:v>42472</c:v>
                </c:pt>
                <c:pt idx="1564">
                  <c:v>42473</c:v>
                </c:pt>
                <c:pt idx="1565">
                  <c:v>42474</c:v>
                </c:pt>
                <c:pt idx="1566">
                  <c:v>42475</c:v>
                </c:pt>
                <c:pt idx="1567">
                  <c:v>42476</c:v>
                </c:pt>
                <c:pt idx="1568">
                  <c:v>42477</c:v>
                </c:pt>
                <c:pt idx="1569">
                  <c:v>42478</c:v>
                </c:pt>
                <c:pt idx="1570">
                  <c:v>42479</c:v>
                </c:pt>
                <c:pt idx="1571">
                  <c:v>42480</c:v>
                </c:pt>
                <c:pt idx="1572">
                  <c:v>42481</c:v>
                </c:pt>
                <c:pt idx="1573">
                  <c:v>42482</c:v>
                </c:pt>
                <c:pt idx="1574">
                  <c:v>42483</c:v>
                </c:pt>
                <c:pt idx="1575">
                  <c:v>42484</c:v>
                </c:pt>
                <c:pt idx="1576">
                  <c:v>42485</c:v>
                </c:pt>
                <c:pt idx="1577">
                  <c:v>42486</c:v>
                </c:pt>
                <c:pt idx="1578">
                  <c:v>42487</c:v>
                </c:pt>
                <c:pt idx="1579">
                  <c:v>42488</c:v>
                </c:pt>
                <c:pt idx="1580">
                  <c:v>42489</c:v>
                </c:pt>
                <c:pt idx="1581">
                  <c:v>42490</c:v>
                </c:pt>
                <c:pt idx="1582">
                  <c:v>42491</c:v>
                </c:pt>
                <c:pt idx="1583">
                  <c:v>42492</c:v>
                </c:pt>
                <c:pt idx="1584">
                  <c:v>42493</c:v>
                </c:pt>
                <c:pt idx="1585">
                  <c:v>42494</c:v>
                </c:pt>
                <c:pt idx="1586">
                  <c:v>42495</c:v>
                </c:pt>
                <c:pt idx="1587">
                  <c:v>42496</c:v>
                </c:pt>
                <c:pt idx="1588">
                  <c:v>42497</c:v>
                </c:pt>
                <c:pt idx="1589">
                  <c:v>42498</c:v>
                </c:pt>
                <c:pt idx="1590">
                  <c:v>42499</c:v>
                </c:pt>
                <c:pt idx="1591">
                  <c:v>42500</c:v>
                </c:pt>
                <c:pt idx="1592">
                  <c:v>42501</c:v>
                </c:pt>
                <c:pt idx="1593">
                  <c:v>42502</c:v>
                </c:pt>
                <c:pt idx="1594">
                  <c:v>42503</c:v>
                </c:pt>
                <c:pt idx="1595">
                  <c:v>42504</c:v>
                </c:pt>
                <c:pt idx="1596">
                  <c:v>42505</c:v>
                </c:pt>
                <c:pt idx="1597">
                  <c:v>42506</c:v>
                </c:pt>
                <c:pt idx="1598">
                  <c:v>42507</c:v>
                </c:pt>
                <c:pt idx="1599">
                  <c:v>42508</c:v>
                </c:pt>
                <c:pt idx="1600">
                  <c:v>42509</c:v>
                </c:pt>
                <c:pt idx="1601">
                  <c:v>42510</c:v>
                </c:pt>
                <c:pt idx="1602">
                  <c:v>42511</c:v>
                </c:pt>
                <c:pt idx="1603">
                  <c:v>42512</c:v>
                </c:pt>
                <c:pt idx="1604">
                  <c:v>42513</c:v>
                </c:pt>
                <c:pt idx="1605">
                  <c:v>42514</c:v>
                </c:pt>
                <c:pt idx="1606">
                  <c:v>42515</c:v>
                </c:pt>
                <c:pt idx="1607">
                  <c:v>42516</c:v>
                </c:pt>
                <c:pt idx="1608">
                  <c:v>42517</c:v>
                </c:pt>
                <c:pt idx="1609">
                  <c:v>42518</c:v>
                </c:pt>
                <c:pt idx="1610">
                  <c:v>42519</c:v>
                </c:pt>
                <c:pt idx="1611">
                  <c:v>42520</c:v>
                </c:pt>
                <c:pt idx="1612">
                  <c:v>42521</c:v>
                </c:pt>
                <c:pt idx="1613">
                  <c:v>42522</c:v>
                </c:pt>
                <c:pt idx="1614">
                  <c:v>42523</c:v>
                </c:pt>
                <c:pt idx="1615">
                  <c:v>42524</c:v>
                </c:pt>
                <c:pt idx="1616">
                  <c:v>42525</c:v>
                </c:pt>
                <c:pt idx="1617">
                  <c:v>42526</c:v>
                </c:pt>
                <c:pt idx="1618">
                  <c:v>42527</c:v>
                </c:pt>
                <c:pt idx="1619">
                  <c:v>42528</c:v>
                </c:pt>
                <c:pt idx="1620">
                  <c:v>42529</c:v>
                </c:pt>
                <c:pt idx="1621">
                  <c:v>42530</c:v>
                </c:pt>
                <c:pt idx="1622">
                  <c:v>42531</c:v>
                </c:pt>
                <c:pt idx="1623">
                  <c:v>42532</c:v>
                </c:pt>
                <c:pt idx="1624">
                  <c:v>42533</c:v>
                </c:pt>
                <c:pt idx="1625">
                  <c:v>42534</c:v>
                </c:pt>
                <c:pt idx="1626">
                  <c:v>42535</c:v>
                </c:pt>
                <c:pt idx="1627">
                  <c:v>42536</c:v>
                </c:pt>
                <c:pt idx="1628">
                  <c:v>42537</c:v>
                </c:pt>
                <c:pt idx="1629">
                  <c:v>42538</c:v>
                </c:pt>
                <c:pt idx="1630">
                  <c:v>42539</c:v>
                </c:pt>
                <c:pt idx="1631">
                  <c:v>42540</c:v>
                </c:pt>
                <c:pt idx="1632">
                  <c:v>42541</c:v>
                </c:pt>
                <c:pt idx="1633">
                  <c:v>42542</c:v>
                </c:pt>
                <c:pt idx="1634">
                  <c:v>42543</c:v>
                </c:pt>
                <c:pt idx="1635">
                  <c:v>42544</c:v>
                </c:pt>
                <c:pt idx="1636">
                  <c:v>42545</c:v>
                </c:pt>
                <c:pt idx="1637">
                  <c:v>42546</c:v>
                </c:pt>
                <c:pt idx="1638">
                  <c:v>42547</c:v>
                </c:pt>
                <c:pt idx="1639">
                  <c:v>42548</c:v>
                </c:pt>
                <c:pt idx="1640">
                  <c:v>42549</c:v>
                </c:pt>
                <c:pt idx="1641">
                  <c:v>42550</c:v>
                </c:pt>
                <c:pt idx="1642">
                  <c:v>42551</c:v>
                </c:pt>
                <c:pt idx="1643">
                  <c:v>42552</c:v>
                </c:pt>
                <c:pt idx="1644">
                  <c:v>42553</c:v>
                </c:pt>
                <c:pt idx="1645">
                  <c:v>42554</c:v>
                </c:pt>
                <c:pt idx="1646">
                  <c:v>42555</c:v>
                </c:pt>
                <c:pt idx="1647">
                  <c:v>42556</c:v>
                </c:pt>
                <c:pt idx="1648">
                  <c:v>42557</c:v>
                </c:pt>
                <c:pt idx="1649">
                  <c:v>42558</c:v>
                </c:pt>
                <c:pt idx="1650">
                  <c:v>42559</c:v>
                </c:pt>
                <c:pt idx="1651">
                  <c:v>42560</c:v>
                </c:pt>
                <c:pt idx="1652">
                  <c:v>42561</c:v>
                </c:pt>
                <c:pt idx="1653">
                  <c:v>42562</c:v>
                </c:pt>
                <c:pt idx="1654">
                  <c:v>42563</c:v>
                </c:pt>
                <c:pt idx="1655">
                  <c:v>42564</c:v>
                </c:pt>
                <c:pt idx="1656">
                  <c:v>42565</c:v>
                </c:pt>
                <c:pt idx="1657">
                  <c:v>42566</c:v>
                </c:pt>
                <c:pt idx="1658">
                  <c:v>42567</c:v>
                </c:pt>
                <c:pt idx="1659">
                  <c:v>42568</c:v>
                </c:pt>
                <c:pt idx="1660">
                  <c:v>42569</c:v>
                </c:pt>
                <c:pt idx="1661">
                  <c:v>42570</c:v>
                </c:pt>
                <c:pt idx="1662">
                  <c:v>42571</c:v>
                </c:pt>
                <c:pt idx="1663">
                  <c:v>42572</c:v>
                </c:pt>
                <c:pt idx="1664">
                  <c:v>42573</c:v>
                </c:pt>
                <c:pt idx="1665">
                  <c:v>42574</c:v>
                </c:pt>
                <c:pt idx="1666">
                  <c:v>42575</c:v>
                </c:pt>
                <c:pt idx="1667">
                  <c:v>42576</c:v>
                </c:pt>
                <c:pt idx="1668">
                  <c:v>42577</c:v>
                </c:pt>
                <c:pt idx="1669">
                  <c:v>42578</c:v>
                </c:pt>
                <c:pt idx="1670">
                  <c:v>42579</c:v>
                </c:pt>
                <c:pt idx="1671">
                  <c:v>42580</c:v>
                </c:pt>
                <c:pt idx="1672">
                  <c:v>42581</c:v>
                </c:pt>
                <c:pt idx="1673">
                  <c:v>42582</c:v>
                </c:pt>
                <c:pt idx="1674">
                  <c:v>42583</c:v>
                </c:pt>
                <c:pt idx="1675">
                  <c:v>42584</c:v>
                </c:pt>
                <c:pt idx="1676">
                  <c:v>42585</c:v>
                </c:pt>
                <c:pt idx="1677">
                  <c:v>42586</c:v>
                </c:pt>
                <c:pt idx="1678">
                  <c:v>42587</c:v>
                </c:pt>
                <c:pt idx="1679">
                  <c:v>42588</c:v>
                </c:pt>
                <c:pt idx="1680">
                  <c:v>42589</c:v>
                </c:pt>
                <c:pt idx="1681">
                  <c:v>42590</c:v>
                </c:pt>
                <c:pt idx="1682">
                  <c:v>42591</c:v>
                </c:pt>
                <c:pt idx="1683">
                  <c:v>42592</c:v>
                </c:pt>
                <c:pt idx="1684">
                  <c:v>42593</c:v>
                </c:pt>
                <c:pt idx="1685">
                  <c:v>42594</c:v>
                </c:pt>
                <c:pt idx="1686">
                  <c:v>42595</c:v>
                </c:pt>
                <c:pt idx="1687">
                  <c:v>42596</c:v>
                </c:pt>
                <c:pt idx="1688">
                  <c:v>42597</c:v>
                </c:pt>
                <c:pt idx="1689">
                  <c:v>42598</c:v>
                </c:pt>
                <c:pt idx="1690">
                  <c:v>42599</c:v>
                </c:pt>
                <c:pt idx="1691">
                  <c:v>42600</c:v>
                </c:pt>
                <c:pt idx="1692">
                  <c:v>42601</c:v>
                </c:pt>
                <c:pt idx="1693">
                  <c:v>42602</c:v>
                </c:pt>
                <c:pt idx="1694">
                  <c:v>42603</c:v>
                </c:pt>
                <c:pt idx="1695">
                  <c:v>42604</c:v>
                </c:pt>
                <c:pt idx="1696">
                  <c:v>42605</c:v>
                </c:pt>
                <c:pt idx="1697">
                  <c:v>42606</c:v>
                </c:pt>
                <c:pt idx="1698">
                  <c:v>42607</c:v>
                </c:pt>
                <c:pt idx="1699">
                  <c:v>42608</c:v>
                </c:pt>
                <c:pt idx="1700">
                  <c:v>42609</c:v>
                </c:pt>
                <c:pt idx="1701">
                  <c:v>42610</c:v>
                </c:pt>
                <c:pt idx="1702">
                  <c:v>42611</c:v>
                </c:pt>
                <c:pt idx="1703">
                  <c:v>42612</c:v>
                </c:pt>
                <c:pt idx="1704">
                  <c:v>42613</c:v>
                </c:pt>
                <c:pt idx="1705">
                  <c:v>42614</c:v>
                </c:pt>
                <c:pt idx="1706">
                  <c:v>42615</c:v>
                </c:pt>
                <c:pt idx="1707">
                  <c:v>42616</c:v>
                </c:pt>
                <c:pt idx="1708">
                  <c:v>42617</c:v>
                </c:pt>
                <c:pt idx="1709">
                  <c:v>42618</c:v>
                </c:pt>
                <c:pt idx="1710">
                  <c:v>42619</c:v>
                </c:pt>
                <c:pt idx="1711">
                  <c:v>42620</c:v>
                </c:pt>
                <c:pt idx="1712">
                  <c:v>42621</c:v>
                </c:pt>
                <c:pt idx="1713">
                  <c:v>42622</c:v>
                </c:pt>
                <c:pt idx="1714">
                  <c:v>42623</c:v>
                </c:pt>
                <c:pt idx="1715">
                  <c:v>42624</c:v>
                </c:pt>
                <c:pt idx="1716">
                  <c:v>42625</c:v>
                </c:pt>
                <c:pt idx="1717">
                  <c:v>42626</c:v>
                </c:pt>
                <c:pt idx="1718">
                  <c:v>42627</c:v>
                </c:pt>
                <c:pt idx="1719">
                  <c:v>42628</c:v>
                </c:pt>
                <c:pt idx="1720">
                  <c:v>42629</c:v>
                </c:pt>
                <c:pt idx="1721">
                  <c:v>42630</c:v>
                </c:pt>
                <c:pt idx="1722">
                  <c:v>42631</c:v>
                </c:pt>
                <c:pt idx="1723">
                  <c:v>42632</c:v>
                </c:pt>
                <c:pt idx="1724">
                  <c:v>42633</c:v>
                </c:pt>
                <c:pt idx="1725">
                  <c:v>42634</c:v>
                </c:pt>
                <c:pt idx="1726">
                  <c:v>42635</c:v>
                </c:pt>
                <c:pt idx="1727">
                  <c:v>42636</c:v>
                </c:pt>
                <c:pt idx="1728">
                  <c:v>42637</c:v>
                </c:pt>
                <c:pt idx="1729">
                  <c:v>42638</c:v>
                </c:pt>
                <c:pt idx="1730">
                  <c:v>42639</c:v>
                </c:pt>
                <c:pt idx="1731">
                  <c:v>42640</c:v>
                </c:pt>
                <c:pt idx="1732">
                  <c:v>42641</c:v>
                </c:pt>
                <c:pt idx="1733">
                  <c:v>42642</c:v>
                </c:pt>
                <c:pt idx="1734">
                  <c:v>42643</c:v>
                </c:pt>
                <c:pt idx="1735">
                  <c:v>42644</c:v>
                </c:pt>
                <c:pt idx="1736">
                  <c:v>42645</c:v>
                </c:pt>
                <c:pt idx="1737">
                  <c:v>42646</c:v>
                </c:pt>
                <c:pt idx="1738">
                  <c:v>42647</c:v>
                </c:pt>
                <c:pt idx="1739">
                  <c:v>42648</c:v>
                </c:pt>
                <c:pt idx="1740">
                  <c:v>42649</c:v>
                </c:pt>
                <c:pt idx="1741">
                  <c:v>42650</c:v>
                </c:pt>
                <c:pt idx="1742">
                  <c:v>42651</c:v>
                </c:pt>
                <c:pt idx="1743">
                  <c:v>42652</c:v>
                </c:pt>
                <c:pt idx="1744">
                  <c:v>42653</c:v>
                </c:pt>
                <c:pt idx="1745">
                  <c:v>42654</c:v>
                </c:pt>
                <c:pt idx="1746">
                  <c:v>42655</c:v>
                </c:pt>
                <c:pt idx="1747">
                  <c:v>42656</c:v>
                </c:pt>
                <c:pt idx="1748">
                  <c:v>42657</c:v>
                </c:pt>
                <c:pt idx="1749">
                  <c:v>42658</c:v>
                </c:pt>
                <c:pt idx="1750">
                  <c:v>42659</c:v>
                </c:pt>
                <c:pt idx="1751">
                  <c:v>42660</c:v>
                </c:pt>
                <c:pt idx="1752">
                  <c:v>42661</c:v>
                </c:pt>
                <c:pt idx="1753">
                  <c:v>42662</c:v>
                </c:pt>
                <c:pt idx="1754">
                  <c:v>42663</c:v>
                </c:pt>
                <c:pt idx="1755">
                  <c:v>42664</c:v>
                </c:pt>
                <c:pt idx="1756">
                  <c:v>42665</c:v>
                </c:pt>
                <c:pt idx="1757">
                  <c:v>42666</c:v>
                </c:pt>
                <c:pt idx="1758">
                  <c:v>42667</c:v>
                </c:pt>
                <c:pt idx="1759">
                  <c:v>42668</c:v>
                </c:pt>
                <c:pt idx="1760">
                  <c:v>42669</c:v>
                </c:pt>
                <c:pt idx="1761">
                  <c:v>42670</c:v>
                </c:pt>
                <c:pt idx="1762">
                  <c:v>42671</c:v>
                </c:pt>
                <c:pt idx="1763">
                  <c:v>42672</c:v>
                </c:pt>
                <c:pt idx="1764">
                  <c:v>42673</c:v>
                </c:pt>
                <c:pt idx="1765">
                  <c:v>42674</c:v>
                </c:pt>
                <c:pt idx="1766">
                  <c:v>42675</c:v>
                </c:pt>
                <c:pt idx="1767">
                  <c:v>42676</c:v>
                </c:pt>
                <c:pt idx="1768">
                  <c:v>42677</c:v>
                </c:pt>
                <c:pt idx="1769">
                  <c:v>42678</c:v>
                </c:pt>
                <c:pt idx="1770">
                  <c:v>42679</c:v>
                </c:pt>
                <c:pt idx="1771">
                  <c:v>42680</c:v>
                </c:pt>
                <c:pt idx="1772">
                  <c:v>42681</c:v>
                </c:pt>
                <c:pt idx="1773">
                  <c:v>42682</c:v>
                </c:pt>
                <c:pt idx="1774">
                  <c:v>42683</c:v>
                </c:pt>
                <c:pt idx="1775">
                  <c:v>42684</c:v>
                </c:pt>
                <c:pt idx="1776">
                  <c:v>42685</c:v>
                </c:pt>
                <c:pt idx="1777">
                  <c:v>42686</c:v>
                </c:pt>
                <c:pt idx="1778">
                  <c:v>42687</c:v>
                </c:pt>
                <c:pt idx="1779">
                  <c:v>42688</c:v>
                </c:pt>
                <c:pt idx="1780">
                  <c:v>42689</c:v>
                </c:pt>
                <c:pt idx="1781">
                  <c:v>42690</c:v>
                </c:pt>
                <c:pt idx="1782">
                  <c:v>42691</c:v>
                </c:pt>
                <c:pt idx="1783">
                  <c:v>42692</c:v>
                </c:pt>
                <c:pt idx="1784">
                  <c:v>42693</c:v>
                </c:pt>
                <c:pt idx="1785">
                  <c:v>42694</c:v>
                </c:pt>
                <c:pt idx="1786">
                  <c:v>42695</c:v>
                </c:pt>
                <c:pt idx="1787">
                  <c:v>42696</c:v>
                </c:pt>
                <c:pt idx="1788">
                  <c:v>42697</c:v>
                </c:pt>
                <c:pt idx="1789">
                  <c:v>42698</c:v>
                </c:pt>
                <c:pt idx="1790">
                  <c:v>42699</c:v>
                </c:pt>
                <c:pt idx="1791">
                  <c:v>42700</c:v>
                </c:pt>
                <c:pt idx="1792">
                  <c:v>42701</c:v>
                </c:pt>
                <c:pt idx="1793">
                  <c:v>42702</c:v>
                </c:pt>
                <c:pt idx="1794">
                  <c:v>42703</c:v>
                </c:pt>
                <c:pt idx="1795">
                  <c:v>42704</c:v>
                </c:pt>
                <c:pt idx="1796">
                  <c:v>42705</c:v>
                </c:pt>
                <c:pt idx="1797">
                  <c:v>42706</c:v>
                </c:pt>
                <c:pt idx="1798">
                  <c:v>42707</c:v>
                </c:pt>
                <c:pt idx="1799">
                  <c:v>42708</c:v>
                </c:pt>
                <c:pt idx="1800">
                  <c:v>42709</c:v>
                </c:pt>
                <c:pt idx="1801">
                  <c:v>42710</c:v>
                </c:pt>
                <c:pt idx="1802">
                  <c:v>42711</c:v>
                </c:pt>
                <c:pt idx="1803">
                  <c:v>42712</c:v>
                </c:pt>
                <c:pt idx="1804">
                  <c:v>42713</c:v>
                </c:pt>
                <c:pt idx="1805">
                  <c:v>42714</c:v>
                </c:pt>
                <c:pt idx="1806">
                  <c:v>42715</c:v>
                </c:pt>
                <c:pt idx="1807">
                  <c:v>42716</c:v>
                </c:pt>
                <c:pt idx="1808">
                  <c:v>42717</c:v>
                </c:pt>
                <c:pt idx="1809">
                  <c:v>42718</c:v>
                </c:pt>
                <c:pt idx="1810">
                  <c:v>42719</c:v>
                </c:pt>
                <c:pt idx="1811">
                  <c:v>42720</c:v>
                </c:pt>
                <c:pt idx="1812">
                  <c:v>42721</c:v>
                </c:pt>
                <c:pt idx="1813">
                  <c:v>42722</c:v>
                </c:pt>
                <c:pt idx="1814">
                  <c:v>42723</c:v>
                </c:pt>
                <c:pt idx="1815">
                  <c:v>42724</c:v>
                </c:pt>
                <c:pt idx="1816">
                  <c:v>42725</c:v>
                </c:pt>
                <c:pt idx="1817">
                  <c:v>42726</c:v>
                </c:pt>
                <c:pt idx="1818">
                  <c:v>42727</c:v>
                </c:pt>
                <c:pt idx="1819">
                  <c:v>42728</c:v>
                </c:pt>
                <c:pt idx="1820">
                  <c:v>42729</c:v>
                </c:pt>
                <c:pt idx="1821">
                  <c:v>42730</c:v>
                </c:pt>
                <c:pt idx="1822">
                  <c:v>42731</c:v>
                </c:pt>
                <c:pt idx="1823">
                  <c:v>42732</c:v>
                </c:pt>
                <c:pt idx="1824">
                  <c:v>42733</c:v>
                </c:pt>
                <c:pt idx="1825">
                  <c:v>42734</c:v>
                </c:pt>
                <c:pt idx="1826">
                  <c:v>42735</c:v>
                </c:pt>
                <c:pt idx="1827">
                  <c:v>42736</c:v>
                </c:pt>
                <c:pt idx="1828">
                  <c:v>42737</c:v>
                </c:pt>
                <c:pt idx="1829">
                  <c:v>42738</c:v>
                </c:pt>
                <c:pt idx="1830">
                  <c:v>42739</c:v>
                </c:pt>
                <c:pt idx="1831">
                  <c:v>42740</c:v>
                </c:pt>
                <c:pt idx="1832">
                  <c:v>42741</c:v>
                </c:pt>
                <c:pt idx="1833">
                  <c:v>42742</c:v>
                </c:pt>
                <c:pt idx="1834">
                  <c:v>42743</c:v>
                </c:pt>
                <c:pt idx="1835">
                  <c:v>42744</c:v>
                </c:pt>
                <c:pt idx="1836">
                  <c:v>42745</c:v>
                </c:pt>
                <c:pt idx="1837">
                  <c:v>42746</c:v>
                </c:pt>
                <c:pt idx="1838">
                  <c:v>42747</c:v>
                </c:pt>
                <c:pt idx="1839">
                  <c:v>42748</c:v>
                </c:pt>
                <c:pt idx="1840">
                  <c:v>42749</c:v>
                </c:pt>
                <c:pt idx="1841">
                  <c:v>42750</c:v>
                </c:pt>
                <c:pt idx="1842">
                  <c:v>42751</c:v>
                </c:pt>
                <c:pt idx="1843">
                  <c:v>42752</c:v>
                </c:pt>
                <c:pt idx="1844">
                  <c:v>42753</c:v>
                </c:pt>
                <c:pt idx="1845">
                  <c:v>42754</c:v>
                </c:pt>
                <c:pt idx="1846">
                  <c:v>42755</c:v>
                </c:pt>
                <c:pt idx="1847">
                  <c:v>42756</c:v>
                </c:pt>
                <c:pt idx="1848">
                  <c:v>42757</c:v>
                </c:pt>
                <c:pt idx="1849">
                  <c:v>42758</c:v>
                </c:pt>
                <c:pt idx="1850">
                  <c:v>42759</c:v>
                </c:pt>
                <c:pt idx="1851">
                  <c:v>42760</c:v>
                </c:pt>
                <c:pt idx="1852">
                  <c:v>42761</c:v>
                </c:pt>
                <c:pt idx="1853">
                  <c:v>42762</c:v>
                </c:pt>
                <c:pt idx="1854">
                  <c:v>42763</c:v>
                </c:pt>
                <c:pt idx="1855">
                  <c:v>42764</c:v>
                </c:pt>
                <c:pt idx="1856">
                  <c:v>42765</c:v>
                </c:pt>
                <c:pt idx="1857">
                  <c:v>42766</c:v>
                </c:pt>
                <c:pt idx="1858">
                  <c:v>42767</c:v>
                </c:pt>
                <c:pt idx="1859">
                  <c:v>42768</c:v>
                </c:pt>
                <c:pt idx="1860">
                  <c:v>42769</c:v>
                </c:pt>
                <c:pt idx="1861">
                  <c:v>42770</c:v>
                </c:pt>
                <c:pt idx="1862">
                  <c:v>42771</c:v>
                </c:pt>
                <c:pt idx="1863">
                  <c:v>42772</c:v>
                </c:pt>
                <c:pt idx="1864">
                  <c:v>42773</c:v>
                </c:pt>
                <c:pt idx="1865">
                  <c:v>42774</c:v>
                </c:pt>
                <c:pt idx="1866">
                  <c:v>42775</c:v>
                </c:pt>
                <c:pt idx="1867">
                  <c:v>42776</c:v>
                </c:pt>
                <c:pt idx="1868">
                  <c:v>42777</c:v>
                </c:pt>
                <c:pt idx="1869">
                  <c:v>42778</c:v>
                </c:pt>
                <c:pt idx="1870">
                  <c:v>42779</c:v>
                </c:pt>
                <c:pt idx="1871">
                  <c:v>42780</c:v>
                </c:pt>
                <c:pt idx="1872">
                  <c:v>42781</c:v>
                </c:pt>
                <c:pt idx="1873">
                  <c:v>42782</c:v>
                </c:pt>
                <c:pt idx="1874">
                  <c:v>42783</c:v>
                </c:pt>
                <c:pt idx="1875">
                  <c:v>42784</c:v>
                </c:pt>
                <c:pt idx="1876">
                  <c:v>42785</c:v>
                </c:pt>
                <c:pt idx="1877">
                  <c:v>42786</c:v>
                </c:pt>
                <c:pt idx="1878">
                  <c:v>42787</c:v>
                </c:pt>
                <c:pt idx="1879">
                  <c:v>42788</c:v>
                </c:pt>
                <c:pt idx="1880">
                  <c:v>42789</c:v>
                </c:pt>
                <c:pt idx="1881">
                  <c:v>42790</c:v>
                </c:pt>
                <c:pt idx="1882">
                  <c:v>42791</c:v>
                </c:pt>
                <c:pt idx="1883">
                  <c:v>42792</c:v>
                </c:pt>
                <c:pt idx="1884">
                  <c:v>42793</c:v>
                </c:pt>
                <c:pt idx="1885">
                  <c:v>42794</c:v>
                </c:pt>
                <c:pt idx="1886">
                  <c:v>42795</c:v>
                </c:pt>
                <c:pt idx="1887">
                  <c:v>42796</c:v>
                </c:pt>
                <c:pt idx="1888">
                  <c:v>42797</c:v>
                </c:pt>
                <c:pt idx="1889">
                  <c:v>42798</c:v>
                </c:pt>
                <c:pt idx="1890">
                  <c:v>42799</c:v>
                </c:pt>
                <c:pt idx="1891">
                  <c:v>42800</c:v>
                </c:pt>
                <c:pt idx="1892">
                  <c:v>42801</c:v>
                </c:pt>
                <c:pt idx="1893">
                  <c:v>42802</c:v>
                </c:pt>
                <c:pt idx="1894">
                  <c:v>42803</c:v>
                </c:pt>
                <c:pt idx="1895">
                  <c:v>42804</c:v>
                </c:pt>
                <c:pt idx="1896">
                  <c:v>42805</c:v>
                </c:pt>
                <c:pt idx="1897">
                  <c:v>42806</c:v>
                </c:pt>
                <c:pt idx="1898">
                  <c:v>42807</c:v>
                </c:pt>
                <c:pt idx="1899">
                  <c:v>42808</c:v>
                </c:pt>
                <c:pt idx="1900">
                  <c:v>42809</c:v>
                </c:pt>
                <c:pt idx="1901">
                  <c:v>42810</c:v>
                </c:pt>
                <c:pt idx="1902">
                  <c:v>42811</c:v>
                </c:pt>
                <c:pt idx="1903">
                  <c:v>42812</c:v>
                </c:pt>
                <c:pt idx="1904">
                  <c:v>42813</c:v>
                </c:pt>
                <c:pt idx="1905">
                  <c:v>42814</c:v>
                </c:pt>
                <c:pt idx="1906">
                  <c:v>42815</c:v>
                </c:pt>
                <c:pt idx="1907">
                  <c:v>42816</c:v>
                </c:pt>
                <c:pt idx="1908">
                  <c:v>42817</c:v>
                </c:pt>
                <c:pt idx="1909">
                  <c:v>42818</c:v>
                </c:pt>
                <c:pt idx="1910">
                  <c:v>42819</c:v>
                </c:pt>
                <c:pt idx="1911">
                  <c:v>42820</c:v>
                </c:pt>
                <c:pt idx="1912">
                  <c:v>42821</c:v>
                </c:pt>
                <c:pt idx="1913">
                  <c:v>42822</c:v>
                </c:pt>
                <c:pt idx="1914">
                  <c:v>42823</c:v>
                </c:pt>
                <c:pt idx="1915">
                  <c:v>42824</c:v>
                </c:pt>
                <c:pt idx="1916">
                  <c:v>42825</c:v>
                </c:pt>
                <c:pt idx="1917">
                  <c:v>42826</c:v>
                </c:pt>
                <c:pt idx="1918">
                  <c:v>42827</c:v>
                </c:pt>
                <c:pt idx="1919">
                  <c:v>42828</c:v>
                </c:pt>
                <c:pt idx="1920">
                  <c:v>42829</c:v>
                </c:pt>
                <c:pt idx="1921">
                  <c:v>42830</c:v>
                </c:pt>
                <c:pt idx="1922">
                  <c:v>42831</c:v>
                </c:pt>
                <c:pt idx="1923">
                  <c:v>42832</c:v>
                </c:pt>
                <c:pt idx="1924">
                  <c:v>42833</c:v>
                </c:pt>
                <c:pt idx="1925">
                  <c:v>42834</c:v>
                </c:pt>
                <c:pt idx="1926">
                  <c:v>42835</c:v>
                </c:pt>
                <c:pt idx="1927">
                  <c:v>42836</c:v>
                </c:pt>
                <c:pt idx="1928">
                  <c:v>42837</c:v>
                </c:pt>
                <c:pt idx="1929">
                  <c:v>42838</c:v>
                </c:pt>
                <c:pt idx="1930">
                  <c:v>42839</c:v>
                </c:pt>
                <c:pt idx="1931">
                  <c:v>42840</c:v>
                </c:pt>
                <c:pt idx="1932">
                  <c:v>42841</c:v>
                </c:pt>
                <c:pt idx="1933">
                  <c:v>42842</c:v>
                </c:pt>
                <c:pt idx="1934">
                  <c:v>42843</c:v>
                </c:pt>
                <c:pt idx="1935">
                  <c:v>42844</c:v>
                </c:pt>
                <c:pt idx="1936">
                  <c:v>42845</c:v>
                </c:pt>
                <c:pt idx="1937">
                  <c:v>42846</c:v>
                </c:pt>
                <c:pt idx="1938">
                  <c:v>42847</c:v>
                </c:pt>
                <c:pt idx="1939">
                  <c:v>42848</c:v>
                </c:pt>
                <c:pt idx="1940">
                  <c:v>42849</c:v>
                </c:pt>
                <c:pt idx="1941">
                  <c:v>42850</c:v>
                </c:pt>
                <c:pt idx="1942">
                  <c:v>42851</c:v>
                </c:pt>
                <c:pt idx="1943">
                  <c:v>42852</c:v>
                </c:pt>
                <c:pt idx="1944">
                  <c:v>42853</c:v>
                </c:pt>
                <c:pt idx="1945">
                  <c:v>42854</c:v>
                </c:pt>
                <c:pt idx="1946">
                  <c:v>42855</c:v>
                </c:pt>
                <c:pt idx="1947">
                  <c:v>42856</c:v>
                </c:pt>
                <c:pt idx="1948">
                  <c:v>42857</c:v>
                </c:pt>
                <c:pt idx="1949">
                  <c:v>42858</c:v>
                </c:pt>
                <c:pt idx="1950">
                  <c:v>42859</c:v>
                </c:pt>
                <c:pt idx="1951">
                  <c:v>42860</c:v>
                </c:pt>
                <c:pt idx="1952">
                  <c:v>42861</c:v>
                </c:pt>
                <c:pt idx="1953">
                  <c:v>42862</c:v>
                </c:pt>
                <c:pt idx="1954">
                  <c:v>42863</c:v>
                </c:pt>
                <c:pt idx="1955">
                  <c:v>42864</c:v>
                </c:pt>
                <c:pt idx="1956">
                  <c:v>42865</c:v>
                </c:pt>
                <c:pt idx="1957">
                  <c:v>42866</c:v>
                </c:pt>
                <c:pt idx="1958">
                  <c:v>42867</c:v>
                </c:pt>
                <c:pt idx="1959">
                  <c:v>42868</c:v>
                </c:pt>
                <c:pt idx="1960">
                  <c:v>42869</c:v>
                </c:pt>
                <c:pt idx="1961">
                  <c:v>42870</c:v>
                </c:pt>
                <c:pt idx="1962">
                  <c:v>42871</c:v>
                </c:pt>
                <c:pt idx="1963">
                  <c:v>42872</c:v>
                </c:pt>
                <c:pt idx="1964">
                  <c:v>42873</c:v>
                </c:pt>
                <c:pt idx="1965">
                  <c:v>42874</c:v>
                </c:pt>
                <c:pt idx="1966">
                  <c:v>42875</c:v>
                </c:pt>
                <c:pt idx="1967">
                  <c:v>42876</c:v>
                </c:pt>
                <c:pt idx="1968">
                  <c:v>42877</c:v>
                </c:pt>
                <c:pt idx="1969">
                  <c:v>42878</c:v>
                </c:pt>
                <c:pt idx="1970">
                  <c:v>42879</c:v>
                </c:pt>
                <c:pt idx="1971">
                  <c:v>42880</c:v>
                </c:pt>
                <c:pt idx="1972">
                  <c:v>42881</c:v>
                </c:pt>
                <c:pt idx="1973">
                  <c:v>42882</c:v>
                </c:pt>
                <c:pt idx="1974">
                  <c:v>42883</c:v>
                </c:pt>
                <c:pt idx="1975">
                  <c:v>42884</c:v>
                </c:pt>
                <c:pt idx="1976">
                  <c:v>42885</c:v>
                </c:pt>
                <c:pt idx="1977">
                  <c:v>42886</c:v>
                </c:pt>
                <c:pt idx="1978">
                  <c:v>42887</c:v>
                </c:pt>
                <c:pt idx="1979">
                  <c:v>42888</c:v>
                </c:pt>
                <c:pt idx="1980">
                  <c:v>42889</c:v>
                </c:pt>
                <c:pt idx="1981">
                  <c:v>42890</c:v>
                </c:pt>
                <c:pt idx="1982">
                  <c:v>42891</c:v>
                </c:pt>
                <c:pt idx="1983">
                  <c:v>42892</c:v>
                </c:pt>
                <c:pt idx="1984">
                  <c:v>42893</c:v>
                </c:pt>
                <c:pt idx="1985">
                  <c:v>42894</c:v>
                </c:pt>
                <c:pt idx="1986">
                  <c:v>42895</c:v>
                </c:pt>
                <c:pt idx="1987">
                  <c:v>42896</c:v>
                </c:pt>
                <c:pt idx="1988">
                  <c:v>42897</c:v>
                </c:pt>
                <c:pt idx="1989">
                  <c:v>42898</c:v>
                </c:pt>
                <c:pt idx="1990">
                  <c:v>42899</c:v>
                </c:pt>
                <c:pt idx="1991">
                  <c:v>42900</c:v>
                </c:pt>
                <c:pt idx="1992">
                  <c:v>42901</c:v>
                </c:pt>
                <c:pt idx="1993">
                  <c:v>42902</c:v>
                </c:pt>
                <c:pt idx="1994">
                  <c:v>42903</c:v>
                </c:pt>
                <c:pt idx="1995">
                  <c:v>42904</c:v>
                </c:pt>
                <c:pt idx="1996">
                  <c:v>42905</c:v>
                </c:pt>
                <c:pt idx="1997">
                  <c:v>42906</c:v>
                </c:pt>
                <c:pt idx="1998">
                  <c:v>42907</c:v>
                </c:pt>
                <c:pt idx="1999">
                  <c:v>42908</c:v>
                </c:pt>
                <c:pt idx="2000">
                  <c:v>42909</c:v>
                </c:pt>
                <c:pt idx="2001">
                  <c:v>42910</c:v>
                </c:pt>
                <c:pt idx="2002">
                  <c:v>42911</c:v>
                </c:pt>
                <c:pt idx="2003">
                  <c:v>42912</c:v>
                </c:pt>
                <c:pt idx="2004">
                  <c:v>42913</c:v>
                </c:pt>
                <c:pt idx="2005">
                  <c:v>42914</c:v>
                </c:pt>
                <c:pt idx="2006">
                  <c:v>42915</c:v>
                </c:pt>
                <c:pt idx="2007">
                  <c:v>42916</c:v>
                </c:pt>
                <c:pt idx="2008">
                  <c:v>42917</c:v>
                </c:pt>
                <c:pt idx="2009">
                  <c:v>42918</c:v>
                </c:pt>
                <c:pt idx="2010">
                  <c:v>42919</c:v>
                </c:pt>
                <c:pt idx="2011">
                  <c:v>42920</c:v>
                </c:pt>
                <c:pt idx="2012">
                  <c:v>42921</c:v>
                </c:pt>
                <c:pt idx="2013">
                  <c:v>42922</c:v>
                </c:pt>
                <c:pt idx="2014">
                  <c:v>42923</c:v>
                </c:pt>
                <c:pt idx="2015">
                  <c:v>42924</c:v>
                </c:pt>
                <c:pt idx="2016">
                  <c:v>42925</c:v>
                </c:pt>
                <c:pt idx="2017">
                  <c:v>42926</c:v>
                </c:pt>
                <c:pt idx="2018">
                  <c:v>42927</c:v>
                </c:pt>
                <c:pt idx="2019">
                  <c:v>42928</c:v>
                </c:pt>
                <c:pt idx="2020">
                  <c:v>42929</c:v>
                </c:pt>
                <c:pt idx="2021">
                  <c:v>42930</c:v>
                </c:pt>
                <c:pt idx="2022">
                  <c:v>42931</c:v>
                </c:pt>
                <c:pt idx="2023">
                  <c:v>42932</c:v>
                </c:pt>
                <c:pt idx="2024">
                  <c:v>42933</c:v>
                </c:pt>
                <c:pt idx="2025">
                  <c:v>42934</c:v>
                </c:pt>
                <c:pt idx="2026">
                  <c:v>42935</c:v>
                </c:pt>
                <c:pt idx="2027">
                  <c:v>42936</c:v>
                </c:pt>
                <c:pt idx="2028">
                  <c:v>42937</c:v>
                </c:pt>
                <c:pt idx="2029">
                  <c:v>42938</c:v>
                </c:pt>
                <c:pt idx="2030">
                  <c:v>42939</c:v>
                </c:pt>
                <c:pt idx="2031">
                  <c:v>42940</c:v>
                </c:pt>
                <c:pt idx="2032">
                  <c:v>42941</c:v>
                </c:pt>
                <c:pt idx="2033">
                  <c:v>42942</c:v>
                </c:pt>
                <c:pt idx="2034">
                  <c:v>42943</c:v>
                </c:pt>
                <c:pt idx="2035">
                  <c:v>42944</c:v>
                </c:pt>
                <c:pt idx="2036">
                  <c:v>42945</c:v>
                </c:pt>
                <c:pt idx="2037">
                  <c:v>42946</c:v>
                </c:pt>
                <c:pt idx="2038">
                  <c:v>42947</c:v>
                </c:pt>
                <c:pt idx="2039">
                  <c:v>42948</c:v>
                </c:pt>
                <c:pt idx="2040">
                  <c:v>42949</c:v>
                </c:pt>
                <c:pt idx="2041">
                  <c:v>42950</c:v>
                </c:pt>
                <c:pt idx="2042">
                  <c:v>42951</c:v>
                </c:pt>
                <c:pt idx="2043">
                  <c:v>42952</c:v>
                </c:pt>
                <c:pt idx="2044">
                  <c:v>42953</c:v>
                </c:pt>
                <c:pt idx="2045">
                  <c:v>42954</c:v>
                </c:pt>
                <c:pt idx="2046">
                  <c:v>42955</c:v>
                </c:pt>
                <c:pt idx="2047">
                  <c:v>42956</c:v>
                </c:pt>
                <c:pt idx="2048">
                  <c:v>42957</c:v>
                </c:pt>
                <c:pt idx="2049">
                  <c:v>42958</c:v>
                </c:pt>
                <c:pt idx="2050">
                  <c:v>42959</c:v>
                </c:pt>
                <c:pt idx="2051">
                  <c:v>42960</c:v>
                </c:pt>
                <c:pt idx="2052">
                  <c:v>42961</c:v>
                </c:pt>
                <c:pt idx="2053">
                  <c:v>42962</c:v>
                </c:pt>
                <c:pt idx="2054">
                  <c:v>42963</c:v>
                </c:pt>
                <c:pt idx="2055">
                  <c:v>42964</c:v>
                </c:pt>
                <c:pt idx="2056">
                  <c:v>42965</c:v>
                </c:pt>
                <c:pt idx="2057">
                  <c:v>42966</c:v>
                </c:pt>
                <c:pt idx="2058">
                  <c:v>42967</c:v>
                </c:pt>
                <c:pt idx="2059">
                  <c:v>42968</c:v>
                </c:pt>
                <c:pt idx="2060">
                  <c:v>42969</c:v>
                </c:pt>
                <c:pt idx="2061">
                  <c:v>42970</c:v>
                </c:pt>
                <c:pt idx="2062">
                  <c:v>42971</c:v>
                </c:pt>
                <c:pt idx="2063">
                  <c:v>42972</c:v>
                </c:pt>
                <c:pt idx="2064">
                  <c:v>42973</c:v>
                </c:pt>
                <c:pt idx="2065">
                  <c:v>42974</c:v>
                </c:pt>
                <c:pt idx="2066">
                  <c:v>42975</c:v>
                </c:pt>
                <c:pt idx="2067">
                  <c:v>42976</c:v>
                </c:pt>
                <c:pt idx="2068">
                  <c:v>42977</c:v>
                </c:pt>
                <c:pt idx="2069">
                  <c:v>42978</c:v>
                </c:pt>
                <c:pt idx="2070">
                  <c:v>42979</c:v>
                </c:pt>
                <c:pt idx="2071">
                  <c:v>42980</c:v>
                </c:pt>
                <c:pt idx="2072">
                  <c:v>42981</c:v>
                </c:pt>
                <c:pt idx="2073">
                  <c:v>42982</c:v>
                </c:pt>
                <c:pt idx="2074">
                  <c:v>42983</c:v>
                </c:pt>
                <c:pt idx="2075">
                  <c:v>42984</c:v>
                </c:pt>
                <c:pt idx="2076">
                  <c:v>42985</c:v>
                </c:pt>
                <c:pt idx="2077">
                  <c:v>42986</c:v>
                </c:pt>
                <c:pt idx="2078">
                  <c:v>42987</c:v>
                </c:pt>
                <c:pt idx="2079">
                  <c:v>42988</c:v>
                </c:pt>
                <c:pt idx="2080">
                  <c:v>42989</c:v>
                </c:pt>
                <c:pt idx="2081">
                  <c:v>42990</c:v>
                </c:pt>
                <c:pt idx="2082">
                  <c:v>42991</c:v>
                </c:pt>
                <c:pt idx="2083">
                  <c:v>42992</c:v>
                </c:pt>
                <c:pt idx="2084">
                  <c:v>42993</c:v>
                </c:pt>
                <c:pt idx="2085">
                  <c:v>42994</c:v>
                </c:pt>
                <c:pt idx="2086">
                  <c:v>42995</c:v>
                </c:pt>
                <c:pt idx="2087">
                  <c:v>42996</c:v>
                </c:pt>
                <c:pt idx="2088">
                  <c:v>42997</c:v>
                </c:pt>
                <c:pt idx="2089">
                  <c:v>42998</c:v>
                </c:pt>
                <c:pt idx="2090">
                  <c:v>42999</c:v>
                </c:pt>
                <c:pt idx="2091">
                  <c:v>43000</c:v>
                </c:pt>
                <c:pt idx="2092">
                  <c:v>43001</c:v>
                </c:pt>
                <c:pt idx="2093">
                  <c:v>43002</c:v>
                </c:pt>
                <c:pt idx="2094">
                  <c:v>43003</c:v>
                </c:pt>
                <c:pt idx="2095">
                  <c:v>43004</c:v>
                </c:pt>
                <c:pt idx="2096">
                  <c:v>43005</c:v>
                </c:pt>
                <c:pt idx="2097">
                  <c:v>43006</c:v>
                </c:pt>
                <c:pt idx="2098">
                  <c:v>43007</c:v>
                </c:pt>
                <c:pt idx="2099">
                  <c:v>43008</c:v>
                </c:pt>
                <c:pt idx="2100">
                  <c:v>43009</c:v>
                </c:pt>
                <c:pt idx="2101">
                  <c:v>43010</c:v>
                </c:pt>
                <c:pt idx="2102">
                  <c:v>43011</c:v>
                </c:pt>
                <c:pt idx="2103">
                  <c:v>43012</c:v>
                </c:pt>
                <c:pt idx="2104">
                  <c:v>43013</c:v>
                </c:pt>
                <c:pt idx="2105">
                  <c:v>43014</c:v>
                </c:pt>
                <c:pt idx="2106">
                  <c:v>43015</c:v>
                </c:pt>
                <c:pt idx="2107">
                  <c:v>43016</c:v>
                </c:pt>
                <c:pt idx="2108">
                  <c:v>43017</c:v>
                </c:pt>
                <c:pt idx="2109">
                  <c:v>43018</c:v>
                </c:pt>
                <c:pt idx="2110">
                  <c:v>43019</c:v>
                </c:pt>
                <c:pt idx="2111">
                  <c:v>43020</c:v>
                </c:pt>
                <c:pt idx="2112">
                  <c:v>43021</c:v>
                </c:pt>
                <c:pt idx="2113">
                  <c:v>43022</c:v>
                </c:pt>
                <c:pt idx="2114">
                  <c:v>43023</c:v>
                </c:pt>
                <c:pt idx="2115">
                  <c:v>43024</c:v>
                </c:pt>
                <c:pt idx="2116">
                  <c:v>43025</c:v>
                </c:pt>
                <c:pt idx="2117">
                  <c:v>43026</c:v>
                </c:pt>
                <c:pt idx="2118">
                  <c:v>43027</c:v>
                </c:pt>
                <c:pt idx="2119">
                  <c:v>43028</c:v>
                </c:pt>
                <c:pt idx="2120">
                  <c:v>43029</c:v>
                </c:pt>
                <c:pt idx="2121">
                  <c:v>43030</c:v>
                </c:pt>
                <c:pt idx="2122">
                  <c:v>43031</c:v>
                </c:pt>
                <c:pt idx="2123">
                  <c:v>43032</c:v>
                </c:pt>
                <c:pt idx="2124">
                  <c:v>43033</c:v>
                </c:pt>
                <c:pt idx="2125">
                  <c:v>43034</c:v>
                </c:pt>
                <c:pt idx="2126">
                  <c:v>43035</c:v>
                </c:pt>
                <c:pt idx="2127">
                  <c:v>43036</c:v>
                </c:pt>
                <c:pt idx="2128">
                  <c:v>43037</c:v>
                </c:pt>
                <c:pt idx="2129">
                  <c:v>43038</c:v>
                </c:pt>
                <c:pt idx="2130">
                  <c:v>43039</c:v>
                </c:pt>
                <c:pt idx="2131">
                  <c:v>43040</c:v>
                </c:pt>
                <c:pt idx="2132">
                  <c:v>43041</c:v>
                </c:pt>
                <c:pt idx="2133">
                  <c:v>43042</c:v>
                </c:pt>
                <c:pt idx="2134">
                  <c:v>43043</c:v>
                </c:pt>
                <c:pt idx="2135">
                  <c:v>43044</c:v>
                </c:pt>
                <c:pt idx="2136">
                  <c:v>43045</c:v>
                </c:pt>
                <c:pt idx="2137">
                  <c:v>43046</c:v>
                </c:pt>
                <c:pt idx="2138">
                  <c:v>43047</c:v>
                </c:pt>
                <c:pt idx="2139">
                  <c:v>43048</c:v>
                </c:pt>
                <c:pt idx="2140">
                  <c:v>43049</c:v>
                </c:pt>
                <c:pt idx="2141">
                  <c:v>43050</c:v>
                </c:pt>
                <c:pt idx="2142">
                  <c:v>43051</c:v>
                </c:pt>
                <c:pt idx="2143">
                  <c:v>43052</c:v>
                </c:pt>
                <c:pt idx="2144">
                  <c:v>43053</c:v>
                </c:pt>
                <c:pt idx="2145">
                  <c:v>43054</c:v>
                </c:pt>
                <c:pt idx="2146">
                  <c:v>43055</c:v>
                </c:pt>
                <c:pt idx="2147">
                  <c:v>43056</c:v>
                </c:pt>
                <c:pt idx="2148">
                  <c:v>43057</c:v>
                </c:pt>
                <c:pt idx="2149">
                  <c:v>43058</c:v>
                </c:pt>
                <c:pt idx="2150">
                  <c:v>43059</c:v>
                </c:pt>
                <c:pt idx="2151">
                  <c:v>43060</c:v>
                </c:pt>
                <c:pt idx="2152">
                  <c:v>43061</c:v>
                </c:pt>
                <c:pt idx="2153">
                  <c:v>43062</c:v>
                </c:pt>
                <c:pt idx="2154">
                  <c:v>43063</c:v>
                </c:pt>
                <c:pt idx="2155">
                  <c:v>43064</c:v>
                </c:pt>
                <c:pt idx="2156">
                  <c:v>43065</c:v>
                </c:pt>
                <c:pt idx="2157">
                  <c:v>43066</c:v>
                </c:pt>
                <c:pt idx="2158">
                  <c:v>43067</c:v>
                </c:pt>
                <c:pt idx="2159">
                  <c:v>43068</c:v>
                </c:pt>
                <c:pt idx="2160">
                  <c:v>43069</c:v>
                </c:pt>
                <c:pt idx="2161">
                  <c:v>43070</c:v>
                </c:pt>
                <c:pt idx="2162">
                  <c:v>43071</c:v>
                </c:pt>
                <c:pt idx="2163">
                  <c:v>43072</c:v>
                </c:pt>
                <c:pt idx="2164">
                  <c:v>43073</c:v>
                </c:pt>
                <c:pt idx="2165">
                  <c:v>43074</c:v>
                </c:pt>
                <c:pt idx="2166">
                  <c:v>43075</c:v>
                </c:pt>
                <c:pt idx="2167">
                  <c:v>43076</c:v>
                </c:pt>
                <c:pt idx="2168">
                  <c:v>43077</c:v>
                </c:pt>
                <c:pt idx="2169">
                  <c:v>43078</c:v>
                </c:pt>
                <c:pt idx="2170">
                  <c:v>43079</c:v>
                </c:pt>
                <c:pt idx="2171">
                  <c:v>43080</c:v>
                </c:pt>
                <c:pt idx="2172">
                  <c:v>43081</c:v>
                </c:pt>
                <c:pt idx="2173">
                  <c:v>43082</c:v>
                </c:pt>
                <c:pt idx="2174">
                  <c:v>43083</c:v>
                </c:pt>
                <c:pt idx="2175">
                  <c:v>43084</c:v>
                </c:pt>
                <c:pt idx="2176">
                  <c:v>43085</c:v>
                </c:pt>
                <c:pt idx="2177">
                  <c:v>43086</c:v>
                </c:pt>
                <c:pt idx="2178">
                  <c:v>43087</c:v>
                </c:pt>
                <c:pt idx="2179">
                  <c:v>43088</c:v>
                </c:pt>
                <c:pt idx="2180">
                  <c:v>43089</c:v>
                </c:pt>
                <c:pt idx="2181">
                  <c:v>43090</c:v>
                </c:pt>
                <c:pt idx="2182">
                  <c:v>43091</c:v>
                </c:pt>
                <c:pt idx="2183">
                  <c:v>43092</c:v>
                </c:pt>
                <c:pt idx="2184">
                  <c:v>43093</c:v>
                </c:pt>
                <c:pt idx="2185">
                  <c:v>43094</c:v>
                </c:pt>
                <c:pt idx="2186">
                  <c:v>43095</c:v>
                </c:pt>
                <c:pt idx="2187">
                  <c:v>43096</c:v>
                </c:pt>
                <c:pt idx="2188">
                  <c:v>43097</c:v>
                </c:pt>
                <c:pt idx="2189">
                  <c:v>43098</c:v>
                </c:pt>
                <c:pt idx="2190">
                  <c:v>43099</c:v>
                </c:pt>
                <c:pt idx="2191">
                  <c:v>43100</c:v>
                </c:pt>
                <c:pt idx="2192">
                  <c:v>43101</c:v>
                </c:pt>
                <c:pt idx="2193">
                  <c:v>43102</c:v>
                </c:pt>
                <c:pt idx="2194">
                  <c:v>43103</c:v>
                </c:pt>
                <c:pt idx="2195">
                  <c:v>43104</c:v>
                </c:pt>
                <c:pt idx="2196">
                  <c:v>43105</c:v>
                </c:pt>
                <c:pt idx="2197">
                  <c:v>43106</c:v>
                </c:pt>
                <c:pt idx="2198">
                  <c:v>43107</c:v>
                </c:pt>
                <c:pt idx="2199">
                  <c:v>43108</c:v>
                </c:pt>
                <c:pt idx="2200">
                  <c:v>43109</c:v>
                </c:pt>
                <c:pt idx="2201">
                  <c:v>43110</c:v>
                </c:pt>
                <c:pt idx="2202">
                  <c:v>43111</c:v>
                </c:pt>
                <c:pt idx="2203">
                  <c:v>43112</c:v>
                </c:pt>
                <c:pt idx="2204">
                  <c:v>43113</c:v>
                </c:pt>
                <c:pt idx="2205">
                  <c:v>43114</c:v>
                </c:pt>
                <c:pt idx="2206">
                  <c:v>43115</c:v>
                </c:pt>
                <c:pt idx="2207">
                  <c:v>43116</c:v>
                </c:pt>
                <c:pt idx="2208">
                  <c:v>43117</c:v>
                </c:pt>
                <c:pt idx="2209">
                  <c:v>43118</c:v>
                </c:pt>
                <c:pt idx="2210">
                  <c:v>43119</c:v>
                </c:pt>
                <c:pt idx="2211">
                  <c:v>43120</c:v>
                </c:pt>
                <c:pt idx="2212">
                  <c:v>43121</c:v>
                </c:pt>
                <c:pt idx="2213">
                  <c:v>43122</c:v>
                </c:pt>
                <c:pt idx="2214">
                  <c:v>43123</c:v>
                </c:pt>
                <c:pt idx="2215">
                  <c:v>43124</c:v>
                </c:pt>
                <c:pt idx="2216">
                  <c:v>43125</c:v>
                </c:pt>
                <c:pt idx="2217">
                  <c:v>43126</c:v>
                </c:pt>
                <c:pt idx="2218">
                  <c:v>43127</c:v>
                </c:pt>
                <c:pt idx="2219">
                  <c:v>43128</c:v>
                </c:pt>
                <c:pt idx="2220">
                  <c:v>43129</c:v>
                </c:pt>
                <c:pt idx="2221">
                  <c:v>43130</c:v>
                </c:pt>
                <c:pt idx="2222">
                  <c:v>43131</c:v>
                </c:pt>
                <c:pt idx="2223">
                  <c:v>43132</c:v>
                </c:pt>
                <c:pt idx="2224">
                  <c:v>43133</c:v>
                </c:pt>
              </c:numCache>
            </c:numRef>
          </c:cat>
          <c:val>
            <c:numRef>
              <c:f>TRM!$B$6:$B$2230</c:f>
              <c:numCache>
                <c:formatCode>[$$]\ #,##0.00;\-[$$]\ #,##0.00</c:formatCode>
                <c:ptCount val="2225"/>
                <c:pt idx="0">
                  <c:v>1942.7</c:v>
                </c:pt>
                <c:pt idx="1">
                  <c:v>1942.7</c:v>
                </c:pt>
                <c:pt idx="2">
                  <c:v>1942.7</c:v>
                </c:pt>
                <c:pt idx="3">
                  <c:v>1915.02</c:v>
                </c:pt>
                <c:pt idx="4">
                  <c:v>1898.24</c:v>
                </c:pt>
                <c:pt idx="5">
                  <c:v>1884.44</c:v>
                </c:pt>
                <c:pt idx="6">
                  <c:v>1884.47</c:v>
                </c:pt>
                <c:pt idx="7">
                  <c:v>1884.47</c:v>
                </c:pt>
                <c:pt idx="8">
                  <c:v>1884.47</c:v>
                </c:pt>
                <c:pt idx="9">
                  <c:v>1884.47</c:v>
                </c:pt>
                <c:pt idx="10">
                  <c:v>1865.07</c:v>
                </c:pt>
                <c:pt idx="11">
                  <c:v>1854.17</c:v>
                </c:pt>
                <c:pt idx="12">
                  <c:v>1842.47</c:v>
                </c:pt>
                <c:pt idx="13">
                  <c:v>1841.31</c:v>
                </c:pt>
                <c:pt idx="14">
                  <c:v>1841.31</c:v>
                </c:pt>
                <c:pt idx="15">
                  <c:v>1841.31</c:v>
                </c:pt>
                <c:pt idx="16">
                  <c:v>1841.31</c:v>
                </c:pt>
                <c:pt idx="17">
                  <c:v>1836.34</c:v>
                </c:pt>
                <c:pt idx="18">
                  <c:v>1827.24</c:v>
                </c:pt>
                <c:pt idx="19">
                  <c:v>1821.86</c:v>
                </c:pt>
                <c:pt idx="20">
                  <c:v>1828.75</c:v>
                </c:pt>
                <c:pt idx="21">
                  <c:v>1828.75</c:v>
                </c:pt>
                <c:pt idx="22">
                  <c:v>1828.75</c:v>
                </c:pt>
                <c:pt idx="23">
                  <c:v>1811.55</c:v>
                </c:pt>
                <c:pt idx="24">
                  <c:v>1814.58</c:v>
                </c:pt>
                <c:pt idx="25">
                  <c:v>1814.69</c:v>
                </c:pt>
                <c:pt idx="26">
                  <c:v>1801.88</c:v>
                </c:pt>
                <c:pt idx="27">
                  <c:v>1810.55</c:v>
                </c:pt>
                <c:pt idx="28">
                  <c:v>1810.55</c:v>
                </c:pt>
                <c:pt idx="29">
                  <c:v>1810.55</c:v>
                </c:pt>
                <c:pt idx="30">
                  <c:v>1815.08</c:v>
                </c:pt>
                <c:pt idx="31">
                  <c:v>1805.98</c:v>
                </c:pt>
                <c:pt idx="32">
                  <c:v>1797.68</c:v>
                </c:pt>
                <c:pt idx="33">
                  <c:v>1795.55</c:v>
                </c:pt>
                <c:pt idx="34">
                  <c:v>1784.77</c:v>
                </c:pt>
                <c:pt idx="35">
                  <c:v>1784.77</c:v>
                </c:pt>
                <c:pt idx="36">
                  <c:v>1784.77</c:v>
                </c:pt>
                <c:pt idx="37">
                  <c:v>1787.96</c:v>
                </c:pt>
                <c:pt idx="38">
                  <c:v>1783.34</c:v>
                </c:pt>
                <c:pt idx="39">
                  <c:v>1778.9</c:v>
                </c:pt>
                <c:pt idx="40">
                  <c:v>1774.96</c:v>
                </c:pt>
                <c:pt idx="41">
                  <c:v>1785.59</c:v>
                </c:pt>
                <c:pt idx="42">
                  <c:v>1785.59</c:v>
                </c:pt>
                <c:pt idx="43">
                  <c:v>1785.59</c:v>
                </c:pt>
                <c:pt idx="44">
                  <c:v>1778.12</c:v>
                </c:pt>
                <c:pt idx="45">
                  <c:v>1785.24</c:v>
                </c:pt>
                <c:pt idx="46">
                  <c:v>1791.29</c:v>
                </c:pt>
                <c:pt idx="47">
                  <c:v>1792.92</c:v>
                </c:pt>
                <c:pt idx="48">
                  <c:v>1779.81</c:v>
                </c:pt>
                <c:pt idx="49">
                  <c:v>1779.81</c:v>
                </c:pt>
                <c:pt idx="50">
                  <c:v>1779.81</c:v>
                </c:pt>
                <c:pt idx="51">
                  <c:v>1779.81</c:v>
                </c:pt>
                <c:pt idx="52">
                  <c:v>1777.59</c:v>
                </c:pt>
                <c:pt idx="53">
                  <c:v>1781.57</c:v>
                </c:pt>
                <c:pt idx="54">
                  <c:v>1776.11</c:v>
                </c:pt>
                <c:pt idx="55">
                  <c:v>1772.42</c:v>
                </c:pt>
                <c:pt idx="56">
                  <c:v>1772.42</c:v>
                </c:pt>
                <c:pt idx="57">
                  <c:v>1772.42</c:v>
                </c:pt>
                <c:pt idx="58">
                  <c:v>1777.27</c:v>
                </c:pt>
                <c:pt idx="59">
                  <c:v>1767.83</c:v>
                </c:pt>
                <c:pt idx="60">
                  <c:v>1766.85</c:v>
                </c:pt>
                <c:pt idx="61">
                  <c:v>1770.7</c:v>
                </c:pt>
                <c:pt idx="62">
                  <c:v>1775.69</c:v>
                </c:pt>
                <c:pt idx="63">
                  <c:v>1775.69</c:v>
                </c:pt>
                <c:pt idx="64">
                  <c:v>1775.69</c:v>
                </c:pt>
                <c:pt idx="65">
                  <c:v>1774.03</c:v>
                </c:pt>
                <c:pt idx="66">
                  <c:v>1779.32</c:v>
                </c:pt>
                <c:pt idx="67">
                  <c:v>1773.88</c:v>
                </c:pt>
                <c:pt idx="68">
                  <c:v>1765.06</c:v>
                </c:pt>
                <c:pt idx="69">
                  <c:v>1762.08</c:v>
                </c:pt>
                <c:pt idx="70">
                  <c:v>1762.08</c:v>
                </c:pt>
                <c:pt idx="71">
                  <c:v>1762.08</c:v>
                </c:pt>
                <c:pt idx="72">
                  <c:v>1766.1</c:v>
                </c:pt>
                <c:pt idx="73">
                  <c:v>1760.77</c:v>
                </c:pt>
                <c:pt idx="74">
                  <c:v>1761.04</c:v>
                </c:pt>
                <c:pt idx="75">
                  <c:v>1761.02</c:v>
                </c:pt>
                <c:pt idx="76">
                  <c:v>1758.38</c:v>
                </c:pt>
                <c:pt idx="77">
                  <c:v>1758.38</c:v>
                </c:pt>
                <c:pt idx="78">
                  <c:v>1758.38</c:v>
                </c:pt>
                <c:pt idx="79">
                  <c:v>1758.38</c:v>
                </c:pt>
                <c:pt idx="80">
                  <c:v>1759.78</c:v>
                </c:pt>
                <c:pt idx="81">
                  <c:v>1758.03</c:v>
                </c:pt>
                <c:pt idx="82">
                  <c:v>1761.87</c:v>
                </c:pt>
                <c:pt idx="83">
                  <c:v>1760.17</c:v>
                </c:pt>
                <c:pt idx="84">
                  <c:v>1760.17</c:v>
                </c:pt>
                <c:pt idx="85">
                  <c:v>1760.17</c:v>
                </c:pt>
                <c:pt idx="86">
                  <c:v>1759.58</c:v>
                </c:pt>
                <c:pt idx="87">
                  <c:v>1762.93</c:v>
                </c:pt>
                <c:pt idx="88">
                  <c:v>1771.25</c:v>
                </c:pt>
                <c:pt idx="89">
                  <c:v>1784.66</c:v>
                </c:pt>
                <c:pt idx="90">
                  <c:v>1792.07</c:v>
                </c:pt>
                <c:pt idx="91">
                  <c:v>1792.07</c:v>
                </c:pt>
                <c:pt idx="92">
                  <c:v>1792.07</c:v>
                </c:pt>
                <c:pt idx="93">
                  <c:v>1779.13</c:v>
                </c:pt>
                <c:pt idx="94">
                  <c:v>1767.84</c:v>
                </c:pt>
                <c:pt idx="95">
                  <c:v>1772.58</c:v>
                </c:pt>
                <c:pt idx="96">
                  <c:v>1772.58</c:v>
                </c:pt>
                <c:pt idx="97">
                  <c:v>1772.58</c:v>
                </c:pt>
                <c:pt idx="98">
                  <c:v>1772.58</c:v>
                </c:pt>
                <c:pt idx="99">
                  <c:v>1772.58</c:v>
                </c:pt>
                <c:pt idx="100">
                  <c:v>1779.53</c:v>
                </c:pt>
                <c:pt idx="101">
                  <c:v>1793.3</c:v>
                </c:pt>
                <c:pt idx="102">
                  <c:v>1787.66</c:v>
                </c:pt>
                <c:pt idx="103">
                  <c:v>1778.78</c:v>
                </c:pt>
                <c:pt idx="104">
                  <c:v>1777.12</c:v>
                </c:pt>
                <c:pt idx="105">
                  <c:v>1777.12</c:v>
                </c:pt>
                <c:pt idx="106">
                  <c:v>1777.12</c:v>
                </c:pt>
                <c:pt idx="107">
                  <c:v>1775.67</c:v>
                </c:pt>
                <c:pt idx="108">
                  <c:v>1769.07</c:v>
                </c:pt>
                <c:pt idx="109">
                  <c:v>1774.21</c:v>
                </c:pt>
                <c:pt idx="110">
                  <c:v>1776.06</c:v>
                </c:pt>
                <c:pt idx="111">
                  <c:v>1771.13</c:v>
                </c:pt>
                <c:pt idx="112">
                  <c:v>1771.13</c:v>
                </c:pt>
                <c:pt idx="113">
                  <c:v>1771.13</c:v>
                </c:pt>
                <c:pt idx="114">
                  <c:v>1774.44</c:v>
                </c:pt>
                <c:pt idx="115">
                  <c:v>1767.91</c:v>
                </c:pt>
                <c:pt idx="116">
                  <c:v>1763.85</c:v>
                </c:pt>
                <c:pt idx="117">
                  <c:v>1764.63</c:v>
                </c:pt>
                <c:pt idx="118">
                  <c:v>1761.2</c:v>
                </c:pt>
                <c:pt idx="119">
                  <c:v>1761.2</c:v>
                </c:pt>
                <c:pt idx="120">
                  <c:v>1761.2</c:v>
                </c:pt>
                <c:pt idx="121">
                  <c:v>1764</c:v>
                </c:pt>
                <c:pt idx="122">
                  <c:v>1764</c:v>
                </c:pt>
                <c:pt idx="123">
                  <c:v>1760.12</c:v>
                </c:pt>
                <c:pt idx="124">
                  <c:v>1754.89</c:v>
                </c:pt>
                <c:pt idx="125">
                  <c:v>1757.24</c:v>
                </c:pt>
                <c:pt idx="126">
                  <c:v>1757.24</c:v>
                </c:pt>
                <c:pt idx="127">
                  <c:v>1757.24</c:v>
                </c:pt>
                <c:pt idx="128">
                  <c:v>1759.12</c:v>
                </c:pt>
                <c:pt idx="129">
                  <c:v>1760.6</c:v>
                </c:pt>
                <c:pt idx="130">
                  <c:v>1775.96</c:v>
                </c:pt>
                <c:pt idx="131">
                  <c:v>1765</c:v>
                </c:pt>
                <c:pt idx="132">
                  <c:v>1764.69</c:v>
                </c:pt>
                <c:pt idx="133">
                  <c:v>1764.69</c:v>
                </c:pt>
                <c:pt idx="134">
                  <c:v>1764.69</c:v>
                </c:pt>
                <c:pt idx="135">
                  <c:v>1771.6</c:v>
                </c:pt>
                <c:pt idx="136">
                  <c:v>1778.37</c:v>
                </c:pt>
                <c:pt idx="137">
                  <c:v>1793.61</c:v>
                </c:pt>
                <c:pt idx="138">
                  <c:v>1804.92</c:v>
                </c:pt>
                <c:pt idx="139">
                  <c:v>1814.46</c:v>
                </c:pt>
                <c:pt idx="140">
                  <c:v>1814.46</c:v>
                </c:pt>
                <c:pt idx="141">
                  <c:v>1814.46</c:v>
                </c:pt>
                <c:pt idx="142">
                  <c:v>1814.46</c:v>
                </c:pt>
                <c:pt idx="143">
                  <c:v>1824.73</c:v>
                </c:pt>
                <c:pt idx="144">
                  <c:v>1845.17</c:v>
                </c:pt>
                <c:pt idx="145">
                  <c:v>1836.45</c:v>
                </c:pt>
                <c:pt idx="146">
                  <c:v>1840.69</c:v>
                </c:pt>
                <c:pt idx="147">
                  <c:v>1840.69</c:v>
                </c:pt>
                <c:pt idx="148">
                  <c:v>1840.69</c:v>
                </c:pt>
                <c:pt idx="149">
                  <c:v>1840.69</c:v>
                </c:pt>
                <c:pt idx="150">
                  <c:v>1818.82</c:v>
                </c:pt>
                <c:pt idx="151">
                  <c:v>1827.83</c:v>
                </c:pt>
                <c:pt idx="152">
                  <c:v>1833.8</c:v>
                </c:pt>
                <c:pt idx="153">
                  <c:v>1834.71</c:v>
                </c:pt>
                <c:pt idx="154">
                  <c:v>1834.71</c:v>
                </c:pt>
                <c:pt idx="155">
                  <c:v>1834.71</c:v>
                </c:pt>
                <c:pt idx="156">
                  <c:v>1815.54</c:v>
                </c:pt>
                <c:pt idx="157">
                  <c:v>1798.85</c:v>
                </c:pt>
                <c:pt idx="158">
                  <c:v>1782.89</c:v>
                </c:pt>
                <c:pt idx="159">
                  <c:v>1766.91</c:v>
                </c:pt>
                <c:pt idx="160">
                  <c:v>1776.26</c:v>
                </c:pt>
                <c:pt idx="161">
                  <c:v>1776.26</c:v>
                </c:pt>
                <c:pt idx="162">
                  <c:v>1776.26</c:v>
                </c:pt>
                <c:pt idx="163">
                  <c:v>1776.26</c:v>
                </c:pt>
                <c:pt idx="164">
                  <c:v>1776.47</c:v>
                </c:pt>
                <c:pt idx="165">
                  <c:v>1783.45</c:v>
                </c:pt>
                <c:pt idx="166">
                  <c:v>1787.63</c:v>
                </c:pt>
                <c:pt idx="167">
                  <c:v>1786.21</c:v>
                </c:pt>
                <c:pt idx="168">
                  <c:v>1786.21</c:v>
                </c:pt>
                <c:pt idx="169">
                  <c:v>1786.21</c:v>
                </c:pt>
                <c:pt idx="170">
                  <c:v>1786.21</c:v>
                </c:pt>
                <c:pt idx="171">
                  <c:v>1773.18</c:v>
                </c:pt>
                <c:pt idx="172">
                  <c:v>1770.38</c:v>
                </c:pt>
                <c:pt idx="173">
                  <c:v>1775.99</c:v>
                </c:pt>
                <c:pt idx="174">
                  <c:v>1787.47</c:v>
                </c:pt>
                <c:pt idx="175">
                  <c:v>1787.47</c:v>
                </c:pt>
                <c:pt idx="176">
                  <c:v>1787.47</c:v>
                </c:pt>
                <c:pt idx="177">
                  <c:v>1803.37</c:v>
                </c:pt>
                <c:pt idx="178">
                  <c:v>1805.14</c:v>
                </c:pt>
                <c:pt idx="179">
                  <c:v>1796.18</c:v>
                </c:pt>
                <c:pt idx="180">
                  <c:v>1805.6</c:v>
                </c:pt>
                <c:pt idx="181">
                  <c:v>1784.6</c:v>
                </c:pt>
                <c:pt idx="182">
                  <c:v>1784.6</c:v>
                </c:pt>
                <c:pt idx="183">
                  <c:v>1784.6</c:v>
                </c:pt>
                <c:pt idx="184">
                  <c:v>1784.6</c:v>
                </c:pt>
                <c:pt idx="185">
                  <c:v>1771.53</c:v>
                </c:pt>
                <c:pt idx="186">
                  <c:v>1771.53</c:v>
                </c:pt>
                <c:pt idx="187">
                  <c:v>1774.37</c:v>
                </c:pt>
                <c:pt idx="188">
                  <c:v>1785.25</c:v>
                </c:pt>
                <c:pt idx="189">
                  <c:v>1785.25</c:v>
                </c:pt>
                <c:pt idx="190">
                  <c:v>1785.25</c:v>
                </c:pt>
                <c:pt idx="191">
                  <c:v>1790.25</c:v>
                </c:pt>
                <c:pt idx="192">
                  <c:v>1785.06</c:v>
                </c:pt>
                <c:pt idx="193">
                  <c:v>1787.72</c:v>
                </c:pt>
                <c:pt idx="194">
                  <c:v>1790.12</c:v>
                </c:pt>
                <c:pt idx="195">
                  <c:v>1780.21</c:v>
                </c:pt>
                <c:pt idx="196">
                  <c:v>1780.21</c:v>
                </c:pt>
                <c:pt idx="197">
                  <c:v>1780.21</c:v>
                </c:pt>
                <c:pt idx="198">
                  <c:v>1778.42</c:v>
                </c:pt>
                <c:pt idx="199">
                  <c:v>1778.97</c:v>
                </c:pt>
                <c:pt idx="200">
                  <c:v>1778.28</c:v>
                </c:pt>
                <c:pt idx="201">
                  <c:v>1775.8</c:v>
                </c:pt>
                <c:pt idx="202">
                  <c:v>1775.8</c:v>
                </c:pt>
                <c:pt idx="203">
                  <c:v>1775.8</c:v>
                </c:pt>
                <c:pt idx="204">
                  <c:v>1775.8</c:v>
                </c:pt>
                <c:pt idx="205">
                  <c:v>1790.39</c:v>
                </c:pt>
                <c:pt idx="206">
                  <c:v>1797.33</c:v>
                </c:pt>
                <c:pt idx="207">
                  <c:v>1799.48</c:v>
                </c:pt>
                <c:pt idx="208">
                  <c:v>1789.22</c:v>
                </c:pt>
                <c:pt idx="209">
                  <c:v>1791.12</c:v>
                </c:pt>
                <c:pt idx="210">
                  <c:v>1791.12</c:v>
                </c:pt>
                <c:pt idx="211">
                  <c:v>1791.12</c:v>
                </c:pt>
                <c:pt idx="212">
                  <c:v>1789.02</c:v>
                </c:pt>
                <c:pt idx="213">
                  <c:v>1790.74</c:v>
                </c:pt>
                <c:pt idx="214">
                  <c:v>1787.51</c:v>
                </c:pt>
                <c:pt idx="215">
                  <c:v>1790.97</c:v>
                </c:pt>
                <c:pt idx="216">
                  <c:v>1786.06</c:v>
                </c:pt>
                <c:pt idx="217">
                  <c:v>1786.06</c:v>
                </c:pt>
                <c:pt idx="218">
                  <c:v>1786.06</c:v>
                </c:pt>
                <c:pt idx="219">
                  <c:v>1785.29</c:v>
                </c:pt>
                <c:pt idx="220">
                  <c:v>1785.29</c:v>
                </c:pt>
                <c:pt idx="221">
                  <c:v>1788.03</c:v>
                </c:pt>
                <c:pt idx="222">
                  <c:v>1788.08</c:v>
                </c:pt>
                <c:pt idx="223">
                  <c:v>1791.61</c:v>
                </c:pt>
                <c:pt idx="224">
                  <c:v>1791.61</c:v>
                </c:pt>
                <c:pt idx="225">
                  <c:v>1791.61</c:v>
                </c:pt>
                <c:pt idx="226">
                  <c:v>1792.86</c:v>
                </c:pt>
                <c:pt idx="227">
                  <c:v>1800.81</c:v>
                </c:pt>
                <c:pt idx="228">
                  <c:v>1817.18</c:v>
                </c:pt>
                <c:pt idx="229">
                  <c:v>1825.52</c:v>
                </c:pt>
                <c:pt idx="230">
                  <c:v>1822.59</c:v>
                </c:pt>
                <c:pt idx="231">
                  <c:v>1822.59</c:v>
                </c:pt>
                <c:pt idx="232">
                  <c:v>1822.59</c:v>
                </c:pt>
                <c:pt idx="233">
                  <c:v>1822.59</c:v>
                </c:pt>
                <c:pt idx="234">
                  <c:v>1815.8</c:v>
                </c:pt>
                <c:pt idx="235">
                  <c:v>1812.88</c:v>
                </c:pt>
                <c:pt idx="236">
                  <c:v>1808.33</c:v>
                </c:pt>
                <c:pt idx="237">
                  <c:v>1814.83</c:v>
                </c:pt>
                <c:pt idx="238">
                  <c:v>1814.83</c:v>
                </c:pt>
                <c:pt idx="239">
                  <c:v>1814.83</c:v>
                </c:pt>
                <c:pt idx="240">
                  <c:v>1821.44</c:v>
                </c:pt>
                <c:pt idx="241">
                  <c:v>1828.99</c:v>
                </c:pt>
                <c:pt idx="242">
                  <c:v>1833.14</c:v>
                </c:pt>
                <c:pt idx="243">
                  <c:v>1830.5</c:v>
                </c:pt>
                <c:pt idx="244">
                  <c:v>1825.21</c:v>
                </c:pt>
                <c:pt idx="245">
                  <c:v>1825.21</c:v>
                </c:pt>
                <c:pt idx="246">
                  <c:v>1825.21</c:v>
                </c:pt>
                <c:pt idx="247">
                  <c:v>1825.21</c:v>
                </c:pt>
                <c:pt idx="248">
                  <c:v>1824.81</c:v>
                </c:pt>
                <c:pt idx="249">
                  <c:v>1814.06</c:v>
                </c:pt>
                <c:pt idx="250">
                  <c:v>1804.09</c:v>
                </c:pt>
                <c:pt idx="251">
                  <c:v>1797.35</c:v>
                </c:pt>
                <c:pt idx="252">
                  <c:v>1797.35</c:v>
                </c:pt>
                <c:pt idx="253">
                  <c:v>1797.35</c:v>
                </c:pt>
                <c:pt idx="254">
                  <c:v>1802.23</c:v>
                </c:pt>
                <c:pt idx="255">
                  <c:v>1795.4</c:v>
                </c:pt>
                <c:pt idx="256">
                  <c:v>1802.22</c:v>
                </c:pt>
                <c:pt idx="257">
                  <c:v>1799.57</c:v>
                </c:pt>
                <c:pt idx="258">
                  <c:v>1789.54</c:v>
                </c:pt>
                <c:pt idx="259">
                  <c:v>1789.54</c:v>
                </c:pt>
                <c:pt idx="260">
                  <c:v>1789.54</c:v>
                </c:pt>
                <c:pt idx="261">
                  <c:v>1799.77</c:v>
                </c:pt>
                <c:pt idx="262">
                  <c:v>1800.19</c:v>
                </c:pt>
                <c:pt idx="263">
                  <c:v>1795.66</c:v>
                </c:pt>
                <c:pt idx="264">
                  <c:v>1798.98</c:v>
                </c:pt>
                <c:pt idx="265">
                  <c:v>1796.75</c:v>
                </c:pt>
                <c:pt idx="266">
                  <c:v>1796.75</c:v>
                </c:pt>
                <c:pt idx="267">
                  <c:v>1796.75</c:v>
                </c:pt>
                <c:pt idx="268">
                  <c:v>1799.29</c:v>
                </c:pt>
                <c:pt idx="269">
                  <c:v>1795.69</c:v>
                </c:pt>
                <c:pt idx="270">
                  <c:v>1799.55</c:v>
                </c:pt>
                <c:pt idx="271">
                  <c:v>1798.08</c:v>
                </c:pt>
                <c:pt idx="272">
                  <c:v>1800.52</c:v>
                </c:pt>
                <c:pt idx="273">
                  <c:v>1800.52</c:v>
                </c:pt>
                <c:pt idx="274">
                  <c:v>1800.52</c:v>
                </c:pt>
                <c:pt idx="275">
                  <c:v>1797.97</c:v>
                </c:pt>
                <c:pt idx="276">
                  <c:v>1798.86</c:v>
                </c:pt>
                <c:pt idx="277">
                  <c:v>1800.43</c:v>
                </c:pt>
                <c:pt idx="278">
                  <c:v>1797.68</c:v>
                </c:pt>
                <c:pt idx="279">
                  <c:v>1795.4</c:v>
                </c:pt>
                <c:pt idx="280">
                  <c:v>1795.4</c:v>
                </c:pt>
                <c:pt idx="281">
                  <c:v>1795.4</c:v>
                </c:pt>
                <c:pt idx="282">
                  <c:v>1795.4</c:v>
                </c:pt>
                <c:pt idx="283">
                  <c:v>1798.32</c:v>
                </c:pt>
                <c:pt idx="284">
                  <c:v>1799.78</c:v>
                </c:pt>
                <c:pt idx="285">
                  <c:v>1797.68</c:v>
                </c:pt>
                <c:pt idx="286">
                  <c:v>1797.68</c:v>
                </c:pt>
                <c:pt idx="287">
                  <c:v>1797.68</c:v>
                </c:pt>
                <c:pt idx="288">
                  <c:v>1797.68</c:v>
                </c:pt>
                <c:pt idx="289">
                  <c:v>1797.68</c:v>
                </c:pt>
                <c:pt idx="290">
                  <c:v>1797.81</c:v>
                </c:pt>
                <c:pt idx="291">
                  <c:v>1798.53</c:v>
                </c:pt>
                <c:pt idx="292">
                  <c:v>1797.66</c:v>
                </c:pt>
                <c:pt idx="293">
                  <c:v>1798.42</c:v>
                </c:pt>
                <c:pt idx="294">
                  <c:v>1798.42</c:v>
                </c:pt>
                <c:pt idx="295">
                  <c:v>1798.42</c:v>
                </c:pt>
                <c:pt idx="296">
                  <c:v>1802.91</c:v>
                </c:pt>
                <c:pt idx="297">
                  <c:v>1816.6</c:v>
                </c:pt>
                <c:pt idx="298">
                  <c:v>1817.25</c:v>
                </c:pt>
                <c:pt idx="299">
                  <c:v>1816.97</c:v>
                </c:pt>
                <c:pt idx="300">
                  <c:v>1823.18</c:v>
                </c:pt>
                <c:pt idx="301">
                  <c:v>1823.18</c:v>
                </c:pt>
                <c:pt idx="302">
                  <c:v>1823.18</c:v>
                </c:pt>
                <c:pt idx="303">
                  <c:v>1830.45</c:v>
                </c:pt>
                <c:pt idx="304">
                  <c:v>1829.89</c:v>
                </c:pt>
                <c:pt idx="305">
                  <c:v>1831.25</c:v>
                </c:pt>
                <c:pt idx="306">
                  <c:v>1825.5</c:v>
                </c:pt>
                <c:pt idx="307">
                  <c:v>1828.8</c:v>
                </c:pt>
                <c:pt idx="308">
                  <c:v>1828.8</c:v>
                </c:pt>
                <c:pt idx="309">
                  <c:v>1828.8</c:v>
                </c:pt>
                <c:pt idx="310">
                  <c:v>1828.8</c:v>
                </c:pt>
                <c:pt idx="311">
                  <c:v>1814.99</c:v>
                </c:pt>
                <c:pt idx="312">
                  <c:v>1814.83</c:v>
                </c:pt>
                <c:pt idx="313">
                  <c:v>1814.21</c:v>
                </c:pt>
                <c:pt idx="314">
                  <c:v>1816.99</c:v>
                </c:pt>
                <c:pt idx="315">
                  <c:v>1816.99</c:v>
                </c:pt>
                <c:pt idx="316">
                  <c:v>1816.99</c:v>
                </c:pt>
                <c:pt idx="317">
                  <c:v>1816.99</c:v>
                </c:pt>
                <c:pt idx="318">
                  <c:v>1819.3</c:v>
                </c:pt>
                <c:pt idx="319">
                  <c:v>1818.2</c:v>
                </c:pt>
                <c:pt idx="320">
                  <c:v>1822.61</c:v>
                </c:pt>
                <c:pt idx="321">
                  <c:v>1823.46</c:v>
                </c:pt>
                <c:pt idx="322">
                  <c:v>1823.46</c:v>
                </c:pt>
                <c:pt idx="323">
                  <c:v>1823.46</c:v>
                </c:pt>
                <c:pt idx="324">
                  <c:v>1817.67</c:v>
                </c:pt>
                <c:pt idx="325">
                  <c:v>1815.58</c:v>
                </c:pt>
                <c:pt idx="326">
                  <c:v>1815.76</c:v>
                </c:pt>
                <c:pt idx="327">
                  <c:v>1815.76</c:v>
                </c:pt>
                <c:pt idx="328">
                  <c:v>1820.18</c:v>
                </c:pt>
                <c:pt idx="329">
                  <c:v>1820.18</c:v>
                </c:pt>
                <c:pt idx="330">
                  <c:v>1820.18</c:v>
                </c:pt>
                <c:pt idx="331">
                  <c:v>1824.12</c:v>
                </c:pt>
                <c:pt idx="332">
                  <c:v>1823.54</c:v>
                </c:pt>
                <c:pt idx="333">
                  <c:v>1825.08</c:v>
                </c:pt>
                <c:pt idx="334">
                  <c:v>1817.93</c:v>
                </c:pt>
                <c:pt idx="335">
                  <c:v>1813.72</c:v>
                </c:pt>
                <c:pt idx="336">
                  <c:v>1813.72</c:v>
                </c:pt>
                <c:pt idx="337">
                  <c:v>1813.72</c:v>
                </c:pt>
                <c:pt idx="338">
                  <c:v>1813.73</c:v>
                </c:pt>
                <c:pt idx="339">
                  <c:v>1813.57</c:v>
                </c:pt>
                <c:pt idx="340">
                  <c:v>1811.05</c:v>
                </c:pt>
                <c:pt idx="341">
                  <c:v>1803.69</c:v>
                </c:pt>
                <c:pt idx="342">
                  <c:v>1797.45</c:v>
                </c:pt>
                <c:pt idx="343">
                  <c:v>1797.45</c:v>
                </c:pt>
                <c:pt idx="344">
                  <c:v>1797.45</c:v>
                </c:pt>
                <c:pt idx="345">
                  <c:v>1799.4</c:v>
                </c:pt>
                <c:pt idx="346">
                  <c:v>1801.5</c:v>
                </c:pt>
                <c:pt idx="347">
                  <c:v>1796.31</c:v>
                </c:pt>
                <c:pt idx="348">
                  <c:v>1795.05</c:v>
                </c:pt>
                <c:pt idx="349">
                  <c:v>1798.37</c:v>
                </c:pt>
                <c:pt idx="350">
                  <c:v>1798.37</c:v>
                </c:pt>
                <c:pt idx="351">
                  <c:v>1798.37</c:v>
                </c:pt>
                <c:pt idx="352">
                  <c:v>1796.98</c:v>
                </c:pt>
                <c:pt idx="353">
                  <c:v>1794.14</c:v>
                </c:pt>
                <c:pt idx="354">
                  <c:v>1790.46</c:v>
                </c:pt>
                <c:pt idx="355">
                  <c:v>1788.87</c:v>
                </c:pt>
                <c:pt idx="356">
                  <c:v>1779.79</c:v>
                </c:pt>
                <c:pt idx="357">
                  <c:v>1779.79</c:v>
                </c:pt>
                <c:pt idx="358">
                  <c:v>1779.79</c:v>
                </c:pt>
                <c:pt idx="359">
                  <c:v>1773.44</c:v>
                </c:pt>
                <c:pt idx="360">
                  <c:v>1773.44</c:v>
                </c:pt>
                <c:pt idx="361">
                  <c:v>1771.49</c:v>
                </c:pt>
                <c:pt idx="362">
                  <c:v>1771.54</c:v>
                </c:pt>
                <c:pt idx="363">
                  <c:v>1768.23</c:v>
                </c:pt>
                <c:pt idx="364">
                  <c:v>1768.23</c:v>
                </c:pt>
                <c:pt idx="365">
                  <c:v>1768.23</c:v>
                </c:pt>
                <c:pt idx="366">
                  <c:v>1768.23</c:v>
                </c:pt>
                <c:pt idx="367">
                  <c:v>1768.23</c:v>
                </c:pt>
                <c:pt idx="368">
                  <c:v>1759.97</c:v>
                </c:pt>
                <c:pt idx="369">
                  <c:v>1760.83</c:v>
                </c:pt>
                <c:pt idx="370">
                  <c:v>1767.54</c:v>
                </c:pt>
                <c:pt idx="371">
                  <c:v>1767.54</c:v>
                </c:pt>
                <c:pt idx="372">
                  <c:v>1767.54</c:v>
                </c:pt>
                <c:pt idx="373">
                  <c:v>1767.54</c:v>
                </c:pt>
                <c:pt idx="374">
                  <c:v>1771.31</c:v>
                </c:pt>
                <c:pt idx="375">
                  <c:v>1767.96</c:v>
                </c:pt>
                <c:pt idx="376">
                  <c:v>1761.5</c:v>
                </c:pt>
                <c:pt idx="377">
                  <c:v>1762.38</c:v>
                </c:pt>
                <c:pt idx="378">
                  <c:v>1762.38</c:v>
                </c:pt>
                <c:pt idx="379">
                  <c:v>1762.38</c:v>
                </c:pt>
                <c:pt idx="380">
                  <c:v>1758.45</c:v>
                </c:pt>
                <c:pt idx="381">
                  <c:v>1769.88</c:v>
                </c:pt>
                <c:pt idx="382">
                  <c:v>1775.15</c:v>
                </c:pt>
                <c:pt idx="383">
                  <c:v>1767.78</c:v>
                </c:pt>
                <c:pt idx="384">
                  <c:v>1767.74</c:v>
                </c:pt>
                <c:pt idx="385">
                  <c:v>1767.74</c:v>
                </c:pt>
                <c:pt idx="386">
                  <c:v>1767.74</c:v>
                </c:pt>
                <c:pt idx="387">
                  <c:v>1767.74</c:v>
                </c:pt>
                <c:pt idx="388">
                  <c:v>1776.96</c:v>
                </c:pt>
                <c:pt idx="389">
                  <c:v>1778.69</c:v>
                </c:pt>
                <c:pt idx="390">
                  <c:v>1779.73</c:v>
                </c:pt>
                <c:pt idx="391">
                  <c:v>1779.25</c:v>
                </c:pt>
                <c:pt idx="392">
                  <c:v>1779.25</c:v>
                </c:pt>
                <c:pt idx="393">
                  <c:v>1779.25</c:v>
                </c:pt>
                <c:pt idx="394">
                  <c:v>1779.84</c:v>
                </c:pt>
                <c:pt idx="395">
                  <c:v>1776.09</c:v>
                </c:pt>
                <c:pt idx="396">
                  <c:v>1773.24</c:v>
                </c:pt>
                <c:pt idx="397">
                  <c:v>1775.65</c:v>
                </c:pt>
                <c:pt idx="398">
                  <c:v>1776.2</c:v>
                </c:pt>
                <c:pt idx="399">
                  <c:v>1776.2</c:v>
                </c:pt>
                <c:pt idx="400">
                  <c:v>1776.2</c:v>
                </c:pt>
                <c:pt idx="401">
                  <c:v>1785.92</c:v>
                </c:pt>
                <c:pt idx="402">
                  <c:v>1789.09</c:v>
                </c:pt>
                <c:pt idx="403">
                  <c:v>1791.24</c:v>
                </c:pt>
                <c:pt idx="404">
                  <c:v>1795.21</c:v>
                </c:pt>
                <c:pt idx="405">
                  <c:v>1790.61</c:v>
                </c:pt>
                <c:pt idx="406">
                  <c:v>1790.61</c:v>
                </c:pt>
                <c:pt idx="407">
                  <c:v>1790.61</c:v>
                </c:pt>
                <c:pt idx="408">
                  <c:v>1784.71</c:v>
                </c:pt>
                <c:pt idx="409">
                  <c:v>1783.2</c:v>
                </c:pt>
                <c:pt idx="410">
                  <c:v>1777.72</c:v>
                </c:pt>
                <c:pt idx="411">
                  <c:v>1783.19</c:v>
                </c:pt>
                <c:pt idx="412">
                  <c:v>1785.41</c:v>
                </c:pt>
                <c:pt idx="413">
                  <c:v>1785.41</c:v>
                </c:pt>
                <c:pt idx="414">
                  <c:v>1785.41</c:v>
                </c:pt>
                <c:pt idx="415">
                  <c:v>1785.41</c:v>
                </c:pt>
                <c:pt idx="416">
                  <c:v>1794.63</c:v>
                </c:pt>
                <c:pt idx="417">
                  <c:v>1791.33</c:v>
                </c:pt>
                <c:pt idx="418">
                  <c:v>1798.21</c:v>
                </c:pt>
                <c:pt idx="419">
                  <c:v>1800.7</c:v>
                </c:pt>
                <c:pt idx="420">
                  <c:v>1800.7</c:v>
                </c:pt>
                <c:pt idx="421">
                  <c:v>1800.7</c:v>
                </c:pt>
                <c:pt idx="422">
                  <c:v>1806.11</c:v>
                </c:pt>
                <c:pt idx="423">
                  <c:v>1818.54</c:v>
                </c:pt>
                <c:pt idx="424">
                  <c:v>1816.42</c:v>
                </c:pt>
                <c:pt idx="425">
                  <c:v>1814.28</c:v>
                </c:pt>
                <c:pt idx="426">
                  <c:v>1816.48</c:v>
                </c:pt>
                <c:pt idx="427">
                  <c:v>1816.48</c:v>
                </c:pt>
                <c:pt idx="428">
                  <c:v>1816.48</c:v>
                </c:pt>
                <c:pt idx="429">
                  <c:v>1813.53</c:v>
                </c:pt>
                <c:pt idx="430">
                  <c:v>1809.65</c:v>
                </c:pt>
                <c:pt idx="431">
                  <c:v>1808</c:v>
                </c:pt>
                <c:pt idx="432">
                  <c:v>1803.65</c:v>
                </c:pt>
                <c:pt idx="433">
                  <c:v>1800.45</c:v>
                </c:pt>
                <c:pt idx="434">
                  <c:v>1800.45</c:v>
                </c:pt>
                <c:pt idx="435">
                  <c:v>1800.45</c:v>
                </c:pt>
                <c:pt idx="436">
                  <c:v>1801.2</c:v>
                </c:pt>
                <c:pt idx="437">
                  <c:v>1801.64</c:v>
                </c:pt>
                <c:pt idx="438">
                  <c:v>1798.56</c:v>
                </c:pt>
                <c:pt idx="439">
                  <c:v>1797.28</c:v>
                </c:pt>
                <c:pt idx="440">
                  <c:v>1804.06</c:v>
                </c:pt>
                <c:pt idx="441">
                  <c:v>1804.06</c:v>
                </c:pt>
                <c:pt idx="442">
                  <c:v>1804.06</c:v>
                </c:pt>
                <c:pt idx="443">
                  <c:v>1809.58</c:v>
                </c:pt>
                <c:pt idx="444">
                  <c:v>1809.83</c:v>
                </c:pt>
                <c:pt idx="445">
                  <c:v>1812.35</c:v>
                </c:pt>
                <c:pt idx="446">
                  <c:v>1822.78</c:v>
                </c:pt>
                <c:pt idx="447">
                  <c:v>1825.79</c:v>
                </c:pt>
                <c:pt idx="448">
                  <c:v>1825.79</c:v>
                </c:pt>
                <c:pt idx="449">
                  <c:v>1825.79</c:v>
                </c:pt>
                <c:pt idx="450">
                  <c:v>1825.79</c:v>
                </c:pt>
                <c:pt idx="451">
                  <c:v>1828.95</c:v>
                </c:pt>
                <c:pt idx="452">
                  <c:v>1832.2</c:v>
                </c:pt>
                <c:pt idx="453">
                  <c:v>1832.2</c:v>
                </c:pt>
                <c:pt idx="454">
                  <c:v>1832.2</c:v>
                </c:pt>
                <c:pt idx="455">
                  <c:v>1832.2</c:v>
                </c:pt>
                <c:pt idx="456">
                  <c:v>1832.2</c:v>
                </c:pt>
                <c:pt idx="457">
                  <c:v>1823.12</c:v>
                </c:pt>
                <c:pt idx="458">
                  <c:v>1817.14</c:v>
                </c:pt>
                <c:pt idx="459">
                  <c:v>1819.93</c:v>
                </c:pt>
                <c:pt idx="460">
                  <c:v>1829.01</c:v>
                </c:pt>
                <c:pt idx="461">
                  <c:v>1826.88</c:v>
                </c:pt>
                <c:pt idx="462">
                  <c:v>1826.88</c:v>
                </c:pt>
                <c:pt idx="463">
                  <c:v>1826.88</c:v>
                </c:pt>
                <c:pt idx="464">
                  <c:v>1817.66</c:v>
                </c:pt>
                <c:pt idx="465">
                  <c:v>1813.11</c:v>
                </c:pt>
                <c:pt idx="466">
                  <c:v>1821.2</c:v>
                </c:pt>
                <c:pt idx="467">
                  <c:v>1823.84</c:v>
                </c:pt>
                <c:pt idx="468">
                  <c:v>1827.79</c:v>
                </c:pt>
                <c:pt idx="469">
                  <c:v>1827.79</c:v>
                </c:pt>
                <c:pt idx="470">
                  <c:v>1827.79</c:v>
                </c:pt>
                <c:pt idx="471">
                  <c:v>1834.86</c:v>
                </c:pt>
                <c:pt idx="472">
                  <c:v>1833.98</c:v>
                </c:pt>
                <c:pt idx="473">
                  <c:v>1846.46</c:v>
                </c:pt>
                <c:pt idx="474">
                  <c:v>1847.02</c:v>
                </c:pt>
                <c:pt idx="475">
                  <c:v>1835.57</c:v>
                </c:pt>
                <c:pt idx="476">
                  <c:v>1835.57</c:v>
                </c:pt>
                <c:pt idx="477">
                  <c:v>1835.57</c:v>
                </c:pt>
                <c:pt idx="478">
                  <c:v>1841.14</c:v>
                </c:pt>
                <c:pt idx="479">
                  <c:v>1838.03</c:v>
                </c:pt>
                <c:pt idx="480">
                  <c:v>1836.79</c:v>
                </c:pt>
                <c:pt idx="481">
                  <c:v>1830.84</c:v>
                </c:pt>
                <c:pt idx="482">
                  <c:v>1833.7</c:v>
                </c:pt>
                <c:pt idx="483">
                  <c:v>1833.7</c:v>
                </c:pt>
                <c:pt idx="484">
                  <c:v>1833.7</c:v>
                </c:pt>
                <c:pt idx="485">
                  <c:v>1828.79</c:v>
                </c:pt>
                <c:pt idx="486">
                  <c:v>1825.83</c:v>
                </c:pt>
                <c:pt idx="487">
                  <c:v>1825.83</c:v>
                </c:pt>
                <c:pt idx="488">
                  <c:v>1836.34</c:v>
                </c:pt>
                <c:pt idx="489">
                  <c:v>1835.88</c:v>
                </c:pt>
                <c:pt idx="490">
                  <c:v>1835.88</c:v>
                </c:pt>
                <c:pt idx="491">
                  <c:v>1835.88</c:v>
                </c:pt>
                <c:pt idx="492">
                  <c:v>1831.42</c:v>
                </c:pt>
                <c:pt idx="493">
                  <c:v>1827.13</c:v>
                </c:pt>
                <c:pt idx="494">
                  <c:v>1830.7</c:v>
                </c:pt>
                <c:pt idx="495">
                  <c:v>1833.07</c:v>
                </c:pt>
                <c:pt idx="496">
                  <c:v>1834.83</c:v>
                </c:pt>
                <c:pt idx="497">
                  <c:v>1834.83</c:v>
                </c:pt>
                <c:pt idx="498">
                  <c:v>1834.83</c:v>
                </c:pt>
                <c:pt idx="499">
                  <c:v>1834.83</c:v>
                </c:pt>
                <c:pt idx="500">
                  <c:v>1838.63</c:v>
                </c:pt>
                <c:pt idx="501">
                  <c:v>1843.75</c:v>
                </c:pt>
                <c:pt idx="502">
                  <c:v>1838.82</c:v>
                </c:pt>
                <c:pt idx="503">
                  <c:v>1841.35</c:v>
                </c:pt>
                <c:pt idx="504">
                  <c:v>1841.35</c:v>
                </c:pt>
                <c:pt idx="505">
                  <c:v>1841.35</c:v>
                </c:pt>
                <c:pt idx="506">
                  <c:v>1842.59</c:v>
                </c:pt>
                <c:pt idx="507">
                  <c:v>1846.76</c:v>
                </c:pt>
                <c:pt idx="508">
                  <c:v>1850.55</c:v>
                </c:pt>
                <c:pt idx="509">
                  <c:v>1864.02</c:v>
                </c:pt>
                <c:pt idx="510">
                  <c:v>1874.1</c:v>
                </c:pt>
                <c:pt idx="511">
                  <c:v>1874.1</c:v>
                </c:pt>
                <c:pt idx="512">
                  <c:v>1874.1</c:v>
                </c:pt>
                <c:pt idx="513">
                  <c:v>1874.1</c:v>
                </c:pt>
                <c:pt idx="514">
                  <c:v>1897.1</c:v>
                </c:pt>
                <c:pt idx="515">
                  <c:v>1894.13</c:v>
                </c:pt>
                <c:pt idx="516">
                  <c:v>1891.48</c:v>
                </c:pt>
                <c:pt idx="517">
                  <c:v>1907.76</c:v>
                </c:pt>
                <c:pt idx="518">
                  <c:v>1907.76</c:v>
                </c:pt>
                <c:pt idx="519">
                  <c:v>1907.76</c:v>
                </c:pt>
                <c:pt idx="520">
                  <c:v>1907.76</c:v>
                </c:pt>
                <c:pt idx="521">
                  <c:v>1894.4</c:v>
                </c:pt>
                <c:pt idx="522">
                  <c:v>1899.08</c:v>
                </c:pt>
                <c:pt idx="523">
                  <c:v>1907.88</c:v>
                </c:pt>
                <c:pt idx="524">
                  <c:v>1898.8</c:v>
                </c:pt>
                <c:pt idx="525">
                  <c:v>1898.8</c:v>
                </c:pt>
                <c:pt idx="526">
                  <c:v>1898.8</c:v>
                </c:pt>
                <c:pt idx="527">
                  <c:v>1898.8</c:v>
                </c:pt>
                <c:pt idx="528">
                  <c:v>1907.12</c:v>
                </c:pt>
                <c:pt idx="529">
                  <c:v>1897.53</c:v>
                </c:pt>
                <c:pt idx="530">
                  <c:v>1895.01</c:v>
                </c:pt>
                <c:pt idx="531">
                  <c:v>1882.38</c:v>
                </c:pt>
                <c:pt idx="532">
                  <c:v>1882.38</c:v>
                </c:pt>
                <c:pt idx="533">
                  <c:v>1882.38</c:v>
                </c:pt>
                <c:pt idx="534">
                  <c:v>1883.57</c:v>
                </c:pt>
                <c:pt idx="535">
                  <c:v>1902.47</c:v>
                </c:pt>
                <c:pt idx="536">
                  <c:v>1900.87</c:v>
                </c:pt>
                <c:pt idx="537">
                  <c:v>1937.26</c:v>
                </c:pt>
                <c:pt idx="538">
                  <c:v>1941.06</c:v>
                </c:pt>
                <c:pt idx="539">
                  <c:v>1941.06</c:v>
                </c:pt>
                <c:pt idx="540">
                  <c:v>1941.06</c:v>
                </c:pt>
                <c:pt idx="541">
                  <c:v>1942.97</c:v>
                </c:pt>
                <c:pt idx="542">
                  <c:v>1928.27</c:v>
                </c:pt>
                <c:pt idx="543">
                  <c:v>1921.86</c:v>
                </c:pt>
                <c:pt idx="544">
                  <c:v>1922.63</c:v>
                </c:pt>
                <c:pt idx="545">
                  <c:v>1929</c:v>
                </c:pt>
                <c:pt idx="546">
                  <c:v>1929</c:v>
                </c:pt>
                <c:pt idx="547">
                  <c:v>1929</c:v>
                </c:pt>
                <c:pt idx="548">
                  <c:v>1929</c:v>
                </c:pt>
                <c:pt idx="549">
                  <c:v>1919.42</c:v>
                </c:pt>
                <c:pt idx="550">
                  <c:v>1915.45</c:v>
                </c:pt>
                <c:pt idx="551">
                  <c:v>1915.45</c:v>
                </c:pt>
                <c:pt idx="552">
                  <c:v>1927.4</c:v>
                </c:pt>
                <c:pt idx="553">
                  <c:v>1927.4</c:v>
                </c:pt>
                <c:pt idx="554">
                  <c:v>1927.4</c:v>
                </c:pt>
                <c:pt idx="555">
                  <c:v>1926.84</c:v>
                </c:pt>
                <c:pt idx="556">
                  <c:v>1920.12</c:v>
                </c:pt>
                <c:pt idx="557">
                  <c:v>1920.24</c:v>
                </c:pt>
                <c:pt idx="558">
                  <c:v>1910.79</c:v>
                </c:pt>
                <c:pt idx="559">
                  <c:v>1905.25</c:v>
                </c:pt>
                <c:pt idx="560">
                  <c:v>1905.25</c:v>
                </c:pt>
                <c:pt idx="561">
                  <c:v>1905.25</c:v>
                </c:pt>
                <c:pt idx="562">
                  <c:v>1893.16</c:v>
                </c:pt>
                <c:pt idx="563">
                  <c:v>1878.42</c:v>
                </c:pt>
                <c:pt idx="564">
                  <c:v>1873.25</c:v>
                </c:pt>
                <c:pt idx="565">
                  <c:v>1883.29</c:v>
                </c:pt>
                <c:pt idx="566">
                  <c:v>1884.01</c:v>
                </c:pt>
                <c:pt idx="567">
                  <c:v>1884.01</c:v>
                </c:pt>
                <c:pt idx="568">
                  <c:v>1884.01</c:v>
                </c:pt>
                <c:pt idx="569">
                  <c:v>1880.87</c:v>
                </c:pt>
                <c:pt idx="570">
                  <c:v>1886.06</c:v>
                </c:pt>
                <c:pt idx="571">
                  <c:v>1891.02</c:v>
                </c:pt>
                <c:pt idx="572">
                  <c:v>1887.4</c:v>
                </c:pt>
                <c:pt idx="573">
                  <c:v>1886.26</c:v>
                </c:pt>
                <c:pt idx="574">
                  <c:v>1886.26</c:v>
                </c:pt>
                <c:pt idx="575">
                  <c:v>1886.26</c:v>
                </c:pt>
                <c:pt idx="576">
                  <c:v>1888.95</c:v>
                </c:pt>
                <c:pt idx="577">
                  <c:v>1890.33</c:v>
                </c:pt>
                <c:pt idx="578">
                  <c:v>1896.15</c:v>
                </c:pt>
                <c:pt idx="579">
                  <c:v>1896.65</c:v>
                </c:pt>
                <c:pt idx="580">
                  <c:v>1891.67</c:v>
                </c:pt>
                <c:pt idx="581">
                  <c:v>1891.67</c:v>
                </c:pt>
                <c:pt idx="582">
                  <c:v>1891.67</c:v>
                </c:pt>
                <c:pt idx="583">
                  <c:v>1883.24</c:v>
                </c:pt>
                <c:pt idx="584">
                  <c:v>1882.01</c:v>
                </c:pt>
                <c:pt idx="585">
                  <c:v>1882.01</c:v>
                </c:pt>
                <c:pt idx="586">
                  <c:v>1877.23</c:v>
                </c:pt>
                <c:pt idx="587">
                  <c:v>1873.92</c:v>
                </c:pt>
                <c:pt idx="588">
                  <c:v>1873.92</c:v>
                </c:pt>
                <c:pt idx="589">
                  <c:v>1873.92</c:v>
                </c:pt>
                <c:pt idx="590">
                  <c:v>1868.9</c:v>
                </c:pt>
                <c:pt idx="591">
                  <c:v>1882.36</c:v>
                </c:pt>
                <c:pt idx="592">
                  <c:v>1883.15</c:v>
                </c:pt>
                <c:pt idx="593">
                  <c:v>1901.03</c:v>
                </c:pt>
                <c:pt idx="594">
                  <c:v>1907.06</c:v>
                </c:pt>
                <c:pt idx="595">
                  <c:v>1907.06</c:v>
                </c:pt>
                <c:pt idx="596">
                  <c:v>1907.06</c:v>
                </c:pt>
                <c:pt idx="597">
                  <c:v>1907.06</c:v>
                </c:pt>
                <c:pt idx="598">
                  <c:v>1922.73</c:v>
                </c:pt>
                <c:pt idx="599">
                  <c:v>1929.75</c:v>
                </c:pt>
                <c:pt idx="600">
                  <c:v>1921.99</c:v>
                </c:pt>
                <c:pt idx="601">
                  <c:v>1911.16</c:v>
                </c:pt>
                <c:pt idx="602">
                  <c:v>1911.16</c:v>
                </c:pt>
                <c:pt idx="603">
                  <c:v>1911.16</c:v>
                </c:pt>
                <c:pt idx="604">
                  <c:v>1922.96</c:v>
                </c:pt>
                <c:pt idx="605">
                  <c:v>1938.26</c:v>
                </c:pt>
                <c:pt idx="606">
                  <c:v>1939.85</c:v>
                </c:pt>
                <c:pt idx="607">
                  <c:v>1943.04</c:v>
                </c:pt>
                <c:pt idx="608">
                  <c:v>1935.43</c:v>
                </c:pt>
                <c:pt idx="609">
                  <c:v>1935.43</c:v>
                </c:pt>
                <c:pt idx="610">
                  <c:v>1935.43</c:v>
                </c:pt>
                <c:pt idx="611">
                  <c:v>1935.43</c:v>
                </c:pt>
                <c:pt idx="612">
                  <c:v>1946.28</c:v>
                </c:pt>
                <c:pt idx="613">
                  <c:v>1938.99</c:v>
                </c:pt>
                <c:pt idx="614">
                  <c:v>1952.11</c:v>
                </c:pt>
                <c:pt idx="615">
                  <c:v>1947.99</c:v>
                </c:pt>
                <c:pt idx="616">
                  <c:v>1947.99</c:v>
                </c:pt>
                <c:pt idx="617">
                  <c:v>1947.99</c:v>
                </c:pt>
                <c:pt idx="618">
                  <c:v>1946.06</c:v>
                </c:pt>
                <c:pt idx="619">
                  <c:v>1935.55</c:v>
                </c:pt>
                <c:pt idx="620">
                  <c:v>1923.64</c:v>
                </c:pt>
                <c:pt idx="621">
                  <c:v>1919.25</c:v>
                </c:pt>
                <c:pt idx="622">
                  <c:v>1919.54</c:v>
                </c:pt>
                <c:pt idx="623">
                  <c:v>1919.54</c:v>
                </c:pt>
                <c:pt idx="624">
                  <c:v>1919.54</c:v>
                </c:pt>
                <c:pt idx="625">
                  <c:v>1917.03</c:v>
                </c:pt>
                <c:pt idx="626">
                  <c:v>1914.12</c:v>
                </c:pt>
                <c:pt idx="627">
                  <c:v>1911.3</c:v>
                </c:pt>
                <c:pt idx="628">
                  <c:v>1887.3</c:v>
                </c:pt>
                <c:pt idx="629">
                  <c:v>1889.12</c:v>
                </c:pt>
                <c:pt idx="630">
                  <c:v>1889.12</c:v>
                </c:pt>
                <c:pt idx="631">
                  <c:v>1889.12</c:v>
                </c:pt>
                <c:pt idx="632">
                  <c:v>1892.89</c:v>
                </c:pt>
                <c:pt idx="633">
                  <c:v>1888.14</c:v>
                </c:pt>
                <c:pt idx="634">
                  <c:v>1893.42</c:v>
                </c:pt>
                <c:pt idx="635">
                  <c:v>1899.1</c:v>
                </c:pt>
                <c:pt idx="636">
                  <c:v>1914.65</c:v>
                </c:pt>
                <c:pt idx="637">
                  <c:v>1914.65</c:v>
                </c:pt>
                <c:pt idx="638">
                  <c:v>1914.65</c:v>
                </c:pt>
                <c:pt idx="639">
                  <c:v>1908.29</c:v>
                </c:pt>
                <c:pt idx="640">
                  <c:v>1893.77</c:v>
                </c:pt>
                <c:pt idx="641">
                  <c:v>1884.97</c:v>
                </c:pt>
                <c:pt idx="642">
                  <c:v>1889.95</c:v>
                </c:pt>
                <c:pt idx="643">
                  <c:v>1886.78</c:v>
                </c:pt>
                <c:pt idx="644">
                  <c:v>1886.78</c:v>
                </c:pt>
                <c:pt idx="645">
                  <c:v>1886.78</c:v>
                </c:pt>
                <c:pt idx="646">
                  <c:v>1885.19</c:v>
                </c:pt>
                <c:pt idx="647">
                  <c:v>1889.17</c:v>
                </c:pt>
                <c:pt idx="648">
                  <c:v>1894.06</c:v>
                </c:pt>
                <c:pt idx="649">
                  <c:v>1885.84</c:v>
                </c:pt>
                <c:pt idx="650">
                  <c:v>1883.65</c:v>
                </c:pt>
                <c:pt idx="651">
                  <c:v>1883.65</c:v>
                </c:pt>
                <c:pt idx="652">
                  <c:v>1883.65</c:v>
                </c:pt>
                <c:pt idx="653">
                  <c:v>1883.65</c:v>
                </c:pt>
                <c:pt idx="654">
                  <c:v>1883.7</c:v>
                </c:pt>
                <c:pt idx="655">
                  <c:v>1880.91</c:v>
                </c:pt>
                <c:pt idx="656">
                  <c:v>1879.48</c:v>
                </c:pt>
                <c:pt idx="657">
                  <c:v>1879.88</c:v>
                </c:pt>
                <c:pt idx="658">
                  <c:v>1879.88</c:v>
                </c:pt>
                <c:pt idx="659">
                  <c:v>1879.88</c:v>
                </c:pt>
                <c:pt idx="660">
                  <c:v>1885.52</c:v>
                </c:pt>
                <c:pt idx="661">
                  <c:v>1879.46</c:v>
                </c:pt>
                <c:pt idx="662">
                  <c:v>1883.14</c:v>
                </c:pt>
                <c:pt idx="663">
                  <c:v>1882.11</c:v>
                </c:pt>
                <c:pt idx="664">
                  <c:v>1882.34</c:v>
                </c:pt>
                <c:pt idx="665">
                  <c:v>1882.34</c:v>
                </c:pt>
                <c:pt idx="666">
                  <c:v>1882.34</c:v>
                </c:pt>
                <c:pt idx="667">
                  <c:v>1884.43</c:v>
                </c:pt>
                <c:pt idx="668">
                  <c:v>1883.42</c:v>
                </c:pt>
                <c:pt idx="669">
                  <c:v>1884.06</c:v>
                </c:pt>
                <c:pt idx="670">
                  <c:v>1889.16</c:v>
                </c:pt>
                <c:pt idx="671">
                  <c:v>1901.22</c:v>
                </c:pt>
                <c:pt idx="672">
                  <c:v>1901.22</c:v>
                </c:pt>
                <c:pt idx="673">
                  <c:v>1901.22</c:v>
                </c:pt>
                <c:pt idx="674">
                  <c:v>1901.22</c:v>
                </c:pt>
                <c:pt idx="675">
                  <c:v>1916.22</c:v>
                </c:pt>
                <c:pt idx="676">
                  <c:v>1916.8</c:v>
                </c:pt>
                <c:pt idx="677">
                  <c:v>1924.87</c:v>
                </c:pt>
                <c:pt idx="678">
                  <c:v>1932.77</c:v>
                </c:pt>
                <c:pt idx="679">
                  <c:v>1932.77</c:v>
                </c:pt>
                <c:pt idx="680">
                  <c:v>1932.77</c:v>
                </c:pt>
                <c:pt idx="681">
                  <c:v>1932.77</c:v>
                </c:pt>
                <c:pt idx="682">
                  <c:v>1928.96</c:v>
                </c:pt>
                <c:pt idx="683">
                  <c:v>1932.03</c:v>
                </c:pt>
                <c:pt idx="684">
                  <c:v>1929.24</c:v>
                </c:pt>
                <c:pt idx="685">
                  <c:v>1919.89</c:v>
                </c:pt>
                <c:pt idx="686">
                  <c:v>1919.89</c:v>
                </c:pt>
                <c:pt idx="687">
                  <c:v>1919.89</c:v>
                </c:pt>
                <c:pt idx="688">
                  <c:v>1915.37</c:v>
                </c:pt>
                <c:pt idx="689">
                  <c:v>1919.2</c:v>
                </c:pt>
                <c:pt idx="690">
                  <c:v>1923.19</c:v>
                </c:pt>
                <c:pt idx="691">
                  <c:v>1932.42</c:v>
                </c:pt>
                <c:pt idx="692">
                  <c:v>1929.13</c:v>
                </c:pt>
                <c:pt idx="693">
                  <c:v>1929.13</c:v>
                </c:pt>
                <c:pt idx="694">
                  <c:v>1929.13</c:v>
                </c:pt>
                <c:pt idx="695">
                  <c:v>1926.99</c:v>
                </c:pt>
                <c:pt idx="696">
                  <c:v>1926.74</c:v>
                </c:pt>
                <c:pt idx="697">
                  <c:v>1928.25</c:v>
                </c:pt>
                <c:pt idx="698">
                  <c:v>1928.25</c:v>
                </c:pt>
                <c:pt idx="699">
                  <c:v>1931.88</c:v>
                </c:pt>
                <c:pt idx="700">
                  <c:v>1931.88</c:v>
                </c:pt>
                <c:pt idx="701">
                  <c:v>1931.88</c:v>
                </c:pt>
                <c:pt idx="702">
                  <c:v>1934.16</c:v>
                </c:pt>
                <c:pt idx="703">
                  <c:v>1941.01</c:v>
                </c:pt>
                <c:pt idx="704">
                  <c:v>1948.48</c:v>
                </c:pt>
                <c:pt idx="705">
                  <c:v>1940.26</c:v>
                </c:pt>
                <c:pt idx="706">
                  <c:v>1936.33</c:v>
                </c:pt>
                <c:pt idx="707">
                  <c:v>1936.33</c:v>
                </c:pt>
                <c:pt idx="708">
                  <c:v>1936.33</c:v>
                </c:pt>
                <c:pt idx="709">
                  <c:v>1932.71</c:v>
                </c:pt>
                <c:pt idx="710">
                  <c:v>1933.52</c:v>
                </c:pt>
                <c:pt idx="711">
                  <c:v>1935.61</c:v>
                </c:pt>
                <c:pt idx="712">
                  <c:v>1935.89</c:v>
                </c:pt>
                <c:pt idx="713">
                  <c:v>1930.87</c:v>
                </c:pt>
                <c:pt idx="714">
                  <c:v>1930.87</c:v>
                </c:pt>
                <c:pt idx="715">
                  <c:v>1930.87</c:v>
                </c:pt>
                <c:pt idx="716">
                  <c:v>1934.95</c:v>
                </c:pt>
                <c:pt idx="717">
                  <c:v>1936.14</c:v>
                </c:pt>
                <c:pt idx="718">
                  <c:v>1945.6</c:v>
                </c:pt>
                <c:pt idx="719">
                  <c:v>1943.46</c:v>
                </c:pt>
                <c:pt idx="720">
                  <c:v>1935.93</c:v>
                </c:pt>
                <c:pt idx="721">
                  <c:v>1935.93</c:v>
                </c:pt>
                <c:pt idx="722">
                  <c:v>1935.93</c:v>
                </c:pt>
                <c:pt idx="723">
                  <c:v>1925.45</c:v>
                </c:pt>
                <c:pt idx="724">
                  <c:v>1922.76</c:v>
                </c:pt>
                <c:pt idx="725">
                  <c:v>1922.76</c:v>
                </c:pt>
                <c:pt idx="726">
                  <c:v>1921.22</c:v>
                </c:pt>
                <c:pt idx="727">
                  <c:v>1922.56</c:v>
                </c:pt>
                <c:pt idx="728">
                  <c:v>1922.56</c:v>
                </c:pt>
                <c:pt idx="729">
                  <c:v>1922.56</c:v>
                </c:pt>
                <c:pt idx="730">
                  <c:v>1926.83</c:v>
                </c:pt>
                <c:pt idx="731">
                  <c:v>1926.83</c:v>
                </c:pt>
                <c:pt idx="732">
                  <c:v>1926.83</c:v>
                </c:pt>
                <c:pt idx="733">
                  <c:v>1938.89</c:v>
                </c:pt>
                <c:pt idx="734">
                  <c:v>1936.92</c:v>
                </c:pt>
                <c:pt idx="735">
                  <c:v>1936.92</c:v>
                </c:pt>
                <c:pt idx="736">
                  <c:v>1936.92</c:v>
                </c:pt>
                <c:pt idx="737">
                  <c:v>1936.92</c:v>
                </c:pt>
                <c:pt idx="738">
                  <c:v>1930.45</c:v>
                </c:pt>
                <c:pt idx="739">
                  <c:v>1933.24</c:v>
                </c:pt>
                <c:pt idx="740">
                  <c:v>1934.88</c:v>
                </c:pt>
                <c:pt idx="741">
                  <c:v>1926.55</c:v>
                </c:pt>
                <c:pt idx="742">
                  <c:v>1926.55</c:v>
                </c:pt>
                <c:pt idx="743">
                  <c:v>1926.55</c:v>
                </c:pt>
                <c:pt idx="744">
                  <c:v>1924.79</c:v>
                </c:pt>
                <c:pt idx="745">
                  <c:v>1932.59</c:v>
                </c:pt>
                <c:pt idx="746">
                  <c:v>1941.45</c:v>
                </c:pt>
                <c:pt idx="747">
                  <c:v>1947.15</c:v>
                </c:pt>
                <c:pt idx="748">
                  <c:v>1957.86</c:v>
                </c:pt>
                <c:pt idx="749">
                  <c:v>1957.86</c:v>
                </c:pt>
                <c:pt idx="750">
                  <c:v>1957.86</c:v>
                </c:pt>
                <c:pt idx="751">
                  <c:v>1957.86</c:v>
                </c:pt>
                <c:pt idx="752">
                  <c:v>1981.98</c:v>
                </c:pt>
                <c:pt idx="753">
                  <c:v>1983.48</c:v>
                </c:pt>
                <c:pt idx="754">
                  <c:v>1993.23</c:v>
                </c:pt>
                <c:pt idx="755">
                  <c:v>2000.48</c:v>
                </c:pt>
                <c:pt idx="756">
                  <c:v>2000.48</c:v>
                </c:pt>
                <c:pt idx="757">
                  <c:v>2000.48</c:v>
                </c:pt>
                <c:pt idx="758">
                  <c:v>1997.91</c:v>
                </c:pt>
                <c:pt idx="759">
                  <c:v>2000.56</c:v>
                </c:pt>
                <c:pt idx="760">
                  <c:v>2013.17</c:v>
                </c:pt>
                <c:pt idx="761">
                  <c:v>2008.26</c:v>
                </c:pt>
                <c:pt idx="762">
                  <c:v>2021.1</c:v>
                </c:pt>
                <c:pt idx="763">
                  <c:v>2021.1</c:v>
                </c:pt>
                <c:pt idx="764">
                  <c:v>2021.1</c:v>
                </c:pt>
                <c:pt idx="765">
                  <c:v>2039.85</c:v>
                </c:pt>
                <c:pt idx="766">
                  <c:v>2041.34</c:v>
                </c:pt>
                <c:pt idx="767">
                  <c:v>2048.75</c:v>
                </c:pt>
                <c:pt idx="768">
                  <c:v>2049.52</c:v>
                </c:pt>
                <c:pt idx="769">
                  <c:v>2046.06</c:v>
                </c:pt>
                <c:pt idx="770">
                  <c:v>2046.06</c:v>
                </c:pt>
                <c:pt idx="771">
                  <c:v>2046.06</c:v>
                </c:pt>
                <c:pt idx="772">
                  <c:v>2048.5500000000002</c:v>
                </c:pt>
                <c:pt idx="773">
                  <c:v>2041.61</c:v>
                </c:pt>
                <c:pt idx="774">
                  <c:v>2031.75</c:v>
                </c:pt>
                <c:pt idx="775">
                  <c:v>2032.99</c:v>
                </c:pt>
                <c:pt idx="776">
                  <c:v>2022.68</c:v>
                </c:pt>
                <c:pt idx="777">
                  <c:v>2022.68</c:v>
                </c:pt>
                <c:pt idx="778">
                  <c:v>2022.68</c:v>
                </c:pt>
                <c:pt idx="779">
                  <c:v>2022.68</c:v>
                </c:pt>
                <c:pt idx="780">
                  <c:v>2028.54</c:v>
                </c:pt>
                <c:pt idx="781">
                  <c:v>2042.22</c:v>
                </c:pt>
                <c:pt idx="782">
                  <c:v>2052.46</c:v>
                </c:pt>
                <c:pt idx="783">
                  <c:v>2043.96</c:v>
                </c:pt>
                <c:pt idx="784">
                  <c:v>2043.96</c:v>
                </c:pt>
                <c:pt idx="785">
                  <c:v>2043.96</c:v>
                </c:pt>
                <c:pt idx="786">
                  <c:v>2042.67</c:v>
                </c:pt>
                <c:pt idx="787">
                  <c:v>2045.45</c:v>
                </c:pt>
                <c:pt idx="788">
                  <c:v>2053.11</c:v>
                </c:pt>
                <c:pt idx="789">
                  <c:v>2054.9</c:v>
                </c:pt>
                <c:pt idx="790">
                  <c:v>2046.75</c:v>
                </c:pt>
                <c:pt idx="791">
                  <c:v>2046.75</c:v>
                </c:pt>
                <c:pt idx="792">
                  <c:v>2046.75</c:v>
                </c:pt>
                <c:pt idx="793">
                  <c:v>2052.5100000000002</c:v>
                </c:pt>
                <c:pt idx="794">
                  <c:v>2047.75</c:v>
                </c:pt>
                <c:pt idx="795">
                  <c:v>2045.14</c:v>
                </c:pt>
                <c:pt idx="796">
                  <c:v>2030.02</c:v>
                </c:pt>
                <c:pt idx="797">
                  <c:v>2036.2</c:v>
                </c:pt>
                <c:pt idx="798">
                  <c:v>2036.2</c:v>
                </c:pt>
                <c:pt idx="799">
                  <c:v>2036.2</c:v>
                </c:pt>
                <c:pt idx="800">
                  <c:v>2042.78</c:v>
                </c:pt>
                <c:pt idx="801">
                  <c:v>2043.59</c:v>
                </c:pt>
                <c:pt idx="802">
                  <c:v>2047.59</c:v>
                </c:pt>
                <c:pt idx="803">
                  <c:v>2044.48</c:v>
                </c:pt>
                <c:pt idx="804">
                  <c:v>2044.58</c:v>
                </c:pt>
                <c:pt idx="805">
                  <c:v>2044.58</c:v>
                </c:pt>
                <c:pt idx="806">
                  <c:v>2044.58</c:v>
                </c:pt>
                <c:pt idx="807">
                  <c:v>2035.16</c:v>
                </c:pt>
                <c:pt idx="808">
                  <c:v>2034.86</c:v>
                </c:pt>
                <c:pt idx="809">
                  <c:v>2017.38</c:v>
                </c:pt>
                <c:pt idx="810">
                  <c:v>1998.6</c:v>
                </c:pt>
                <c:pt idx="811">
                  <c:v>1993.85</c:v>
                </c:pt>
                <c:pt idx="812">
                  <c:v>1993.85</c:v>
                </c:pt>
                <c:pt idx="813">
                  <c:v>1993.85</c:v>
                </c:pt>
                <c:pt idx="814">
                  <c:v>1993.85</c:v>
                </c:pt>
                <c:pt idx="815">
                  <c:v>1978.63</c:v>
                </c:pt>
                <c:pt idx="816">
                  <c:v>1973.03</c:v>
                </c:pt>
                <c:pt idx="817">
                  <c:v>1965.64</c:v>
                </c:pt>
                <c:pt idx="818">
                  <c:v>1965.32</c:v>
                </c:pt>
                <c:pt idx="819">
                  <c:v>1965.32</c:v>
                </c:pt>
                <c:pt idx="820">
                  <c:v>1965.32</c:v>
                </c:pt>
                <c:pt idx="821">
                  <c:v>1969.45</c:v>
                </c:pt>
                <c:pt idx="822">
                  <c:v>1966.02</c:v>
                </c:pt>
                <c:pt idx="823">
                  <c:v>1963.51</c:v>
                </c:pt>
                <c:pt idx="824">
                  <c:v>1966.4</c:v>
                </c:pt>
                <c:pt idx="825">
                  <c:v>1951.85</c:v>
                </c:pt>
                <c:pt idx="826">
                  <c:v>1951.85</c:v>
                </c:pt>
                <c:pt idx="827">
                  <c:v>1951.85</c:v>
                </c:pt>
                <c:pt idx="828">
                  <c:v>1937.59</c:v>
                </c:pt>
                <c:pt idx="829">
                  <c:v>1923.95</c:v>
                </c:pt>
                <c:pt idx="830">
                  <c:v>1931.09</c:v>
                </c:pt>
                <c:pt idx="831">
                  <c:v>1920.93</c:v>
                </c:pt>
                <c:pt idx="832">
                  <c:v>1927.28</c:v>
                </c:pt>
                <c:pt idx="833">
                  <c:v>1927.28</c:v>
                </c:pt>
                <c:pt idx="834">
                  <c:v>1927.28</c:v>
                </c:pt>
                <c:pt idx="835">
                  <c:v>1926.47</c:v>
                </c:pt>
                <c:pt idx="836">
                  <c:v>1932.42</c:v>
                </c:pt>
                <c:pt idx="837">
                  <c:v>1930.62</c:v>
                </c:pt>
                <c:pt idx="838">
                  <c:v>1930.62</c:v>
                </c:pt>
                <c:pt idx="839">
                  <c:v>1930.62</c:v>
                </c:pt>
                <c:pt idx="840">
                  <c:v>1930.62</c:v>
                </c:pt>
                <c:pt idx="841">
                  <c:v>1930.62</c:v>
                </c:pt>
                <c:pt idx="842">
                  <c:v>1921.75</c:v>
                </c:pt>
                <c:pt idx="843">
                  <c:v>1929.66</c:v>
                </c:pt>
                <c:pt idx="844">
                  <c:v>1936.63</c:v>
                </c:pt>
                <c:pt idx="845">
                  <c:v>1936.07</c:v>
                </c:pt>
                <c:pt idx="846">
                  <c:v>1942.37</c:v>
                </c:pt>
                <c:pt idx="847">
                  <c:v>1942.37</c:v>
                </c:pt>
                <c:pt idx="848">
                  <c:v>1942.37</c:v>
                </c:pt>
                <c:pt idx="849">
                  <c:v>1936.13</c:v>
                </c:pt>
                <c:pt idx="850">
                  <c:v>1935.14</c:v>
                </c:pt>
                <c:pt idx="851">
                  <c:v>1933.46</c:v>
                </c:pt>
                <c:pt idx="852">
                  <c:v>1933.46</c:v>
                </c:pt>
                <c:pt idx="853">
                  <c:v>1926.3</c:v>
                </c:pt>
                <c:pt idx="854">
                  <c:v>1926.3</c:v>
                </c:pt>
                <c:pt idx="855">
                  <c:v>1926.3</c:v>
                </c:pt>
                <c:pt idx="856">
                  <c:v>1923.07</c:v>
                </c:pt>
                <c:pt idx="857">
                  <c:v>1918.2</c:v>
                </c:pt>
                <c:pt idx="858">
                  <c:v>1912.97</c:v>
                </c:pt>
                <c:pt idx="859">
                  <c:v>1902.15</c:v>
                </c:pt>
                <c:pt idx="860">
                  <c:v>1901.51</c:v>
                </c:pt>
                <c:pt idx="861">
                  <c:v>1901.51</c:v>
                </c:pt>
                <c:pt idx="862">
                  <c:v>1901.51</c:v>
                </c:pt>
                <c:pt idx="863">
                  <c:v>1904.85</c:v>
                </c:pt>
                <c:pt idx="864">
                  <c:v>1919.7</c:v>
                </c:pt>
                <c:pt idx="865">
                  <c:v>1925.31</c:v>
                </c:pt>
                <c:pt idx="866">
                  <c:v>1927.8</c:v>
                </c:pt>
                <c:pt idx="867">
                  <c:v>1925.41</c:v>
                </c:pt>
                <c:pt idx="868">
                  <c:v>1925.41</c:v>
                </c:pt>
                <c:pt idx="869">
                  <c:v>1925.41</c:v>
                </c:pt>
                <c:pt idx="870">
                  <c:v>1921.16</c:v>
                </c:pt>
                <c:pt idx="871">
                  <c:v>1920.41</c:v>
                </c:pt>
                <c:pt idx="872">
                  <c:v>1911.33</c:v>
                </c:pt>
                <c:pt idx="873">
                  <c:v>1905.8</c:v>
                </c:pt>
                <c:pt idx="874">
                  <c:v>1905.53</c:v>
                </c:pt>
                <c:pt idx="875">
                  <c:v>1905.53</c:v>
                </c:pt>
                <c:pt idx="876">
                  <c:v>1905.53</c:v>
                </c:pt>
                <c:pt idx="877">
                  <c:v>1905.53</c:v>
                </c:pt>
                <c:pt idx="878">
                  <c:v>1917.34</c:v>
                </c:pt>
                <c:pt idx="879">
                  <c:v>1910.8</c:v>
                </c:pt>
                <c:pt idx="880">
                  <c:v>1905.96</c:v>
                </c:pt>
                <c:pt idx="881">
                  <c:v>1900.64</c:v>
                </c:pt>
                <c:pt idx="882">
                  <c:v>1900.64</c:v>
                </c:pt>
                <c:pt idx="883">
                  <c:v>1900.64</c:v>
                </c:pt>
                <c:pt idx="884">
                  <c:v>1900.64</c:v>
                </c:pt>
                <c:pt idx="885">
                  <c:v>1899.74</c:v>
                </c:pt>
                <c:pt idx="886">
                  <c:v>1897.7</c:v>
                </c:pt>
                <c:pt idx="887">
                  <c:v>1892.08</c:v>
                </c:pt>
                <c:pt idx="888">
                  <c:v>1886.09</c:v>
                </c:pt>
                <c:pt idx="889">
                  <c:v>1886.09</c:v>
                </c:pt>
                <c:pt idx="890">
                  <c:v>1886.09</c:v>
                </c:pt>
                <c:pt idx="891">
                  <c:v>1883.76</c:v>
                </c:pt>
                <c:pt idx="892">
                  <c:v>1884.97</c:v>
                </c:pt>
                <c:pt idx="893">
                  <c:v>1884.63</c:v>
                </c:pt>
                <c:pt idx="894">
                  <c:v>1877.18</c:v>
                </c:pt>
                <c:pt idx="895">
                  <c:v>1877.37</c:v>
                </c:pt>
                <c:pt idx="896">
                  <c:v>1877.37</c:v>
                </c:pt>
                <c:pt idx="897">
                  <c:v>1877.37</c:v>
                </c:pt>
                <c:pt idx="898">
                  <c:v>1886.62</c:v>
                </c:pt>
                <c:pt idx="899">
                  <c:v>1899.9</c:v>
                </c:pt>
                <c:pt idx="900">
                  <c:v>1895.92</c:v>
                </c:pt>
                <c:pt idx="901">
                  <c:v>1881.34</c:v>
                </c:pt>
                <c:pt idx="902">
                  <c:v>1884.56</c:v>
                </c:pt>
                <c:pt idx="903">
                  <c:v>1884.56</c:v>
                </c:pt>
                <c:pt idx="904">
                  <c:v>1884.56</c:v>
                </c:pt>
                <c:pt idx="905">
                  <c:v>1884.56</c:v>
                </c:pt>
                <c:pt idx="906">
                  <c:v>1886.85</c:v>
                </c:pt>
                <c:pt idx="907">
                  <c:v>1880.37</c:v>
                </c:pt>
                <c:pt idx="908">
                  <c:v>1886.01</c:v>
                </c:pt>
                <c:pt idx="909">
                  <c:v>1881.19</c:v>
                </c:pt>
                <c:pt idx="910">
                  <c:v>1881.19</c:v>
                </c:pt>
                <c:pt idx="911">
                  <c:v>1881.19</c:v>
                </c:pt>
                <c:pt idx="912">
                  <c:v>1881.19</c:v>
                </c:pt>
                <c:pt idx="913">
                  <c:v>1865.42</c:v>
                </c:pt>
                <c:pt idx="914">
                  <c:v>1856.73</c:v>
                </c:pt>
                <c:pt idx="915">
                  <c:v>1848.91</c:v>
                </c:pt>
                <c:pt idx="916">
                  <c:v>1848.91</c:v>
                </c:pt>
                <c:pt idx="917">
                  <c:v>1848.91</c:v>
                </c:pt>
                <c:pt idx="918">
                  <c:v>1848.91</c:v>
                </c:pt>
                <c:pt idx="919">
                  <c:v>1849.28</c:v>
                </c:pt>
                <c:pt idx="920">
                  <c:v>1854.24</c:v>
                </c:pt>
                <c:pt idx="921">
                  <c:v>1859.94</c:v>
                </c:pt>
                <c:pt idx="922">
                  <c:v>1858.47</c:v>
                </c:pt>
                <c:pt idx="923">
                  <c:v>1852.57</c:v>
                </c:pt>
                <c:pt idx="924">
                  <c:v>1852.57</c:v>
                </c:pt>
                <c:pt idx="925">
                  <c:v>1852.57</c:v>
                </c:pt>
                <c:pt idx="926">
                  <c:v>1857.93</c:v>
                </c:pt>
                <c:pt idx="927">
                  <c:v>1867.88</c:v>
                </c:pt>
                <c:pt idx="928">
                  <c:v>1868.41</c:v>
                </c:pt>
                <c:pt idx="929">
                  <c:v>1872.27</c:v>
                </c:pt>
                <c:pt idx="930">
                  <c:v>1871.87</c:v>
                </c:pt>
                <c:pt idx="931">
                  <c:v>1871.87</c:v>
                </c:pt>
                <c:pt idx="932">
                  <c:v>1871.87</c:v>
                </c:pt>
                <c:pt idx="933">
                  <c:v>1861.28</c:v>
                </c:pt>
                <c:pt idx="934">
                  <c:v>1848.98</c:v>
                </c:pt>
                <c:pt idx="935">
                  <c:v>1847.85</c:v>
                </c:pt>
                <c:pt idx="936">
                  <c:v>1846.12</c:v>
                </c:pt>
                <c:pt idx="937">
                  <c:v>1848.56</c:v>
                </c:pt>
                <c:pt idx="938">
                  <c:v>1848.56</c:v>
                </c:pt>
                <c:pt idx="939">
                  <c:v>1848.56</c:v>
                </c:pt>
                <c:pt idx="940">
                  <c:v>1850.61</c:v>
                </c:pt>
                <c:pt idx="941">
                  <c:v>1853.3</c:v>
                </c:pt>
                <c:pt idx="942">
                  <c:v>1872.43</c:v>
                </c:pt>
                <c:pt idx="943">
                  <c:v>1878.75</c:v>
                </c:pt>
                <c:pt idx="944">
                  <c:v>1873.65</c:v>
                </c:pt>
                <c:pt idx="945">
                  <c:v>1873.65</c:v>
                </c:pt>
                <c:pt idx="946">
                  <c:v>1873.65</c:v>
                </c:pt>
                <c:pt idx="947">
                  <c:v>1878.68</c:v>
                </c:pt>
                <c:pt idx="948">
                  <c:v>1892.35</c:v>
                </c:pt>
                <c:pt idx="949">
                  <c:v>1888.51</c:v>
                </c:pt>
                <c:pt idx="950">
                  <c:v>1888.51</c:v>
                </c:pt>
                <c:pt idx="951">
                  <c:v>1891.59</c:v>
                </c:pt>
                <c:pt idx="952">
                  <c:v>1891.59</c:v>
                </c:pt>
                <c:pt idx="953">
                  <c:v>1891.59</c:v>
                </c:pt>
                <c:pt idx="954">
                  <c:v>1881.62</c:v>
                </c:pt>
                <c:pt idx="955">
                  <c:v>1877.4</c:v>
                </c:pt>
                <c:pt idx="956">
                  <c:v>1883.33</c:v>
                </c:pt>
                <c:pt idx="957">
                  <c:v>1877.77</c:v>
                </c:pt>
                <c:pt idx="958">
                  <c:v>1884.81</c:v>
                </c:pt>
                <c:pt idx="959">
                  <c:v>1884.81</c:v>
                </c:pt>
                <c:pt idx="960">
                  <c:v>1884.81</c:v>
                </c:pt>
                <c:pt idx="961">
                  <c:v>1884.81</c:v>
                </c:pt>
                <c:pt idx="962">
                  <c:v>1894.27</c:v>
                </c:pt>
                <c:pt idx="963">
                  <c:v>1912.43</c:v>
                </c:pt>
                <c:pt idx="964">
                  <c:v>1919.84</c:v>
                </c:pt>
                <c:pt idx="965">
                  <c:v>1924.4</c:v>
                </c:pt>
                <c:pt idx="966">
                  <c:v>1924.4</c:v>
                </c:pt>
                <c:pt idx="967">
                  <c:v>1924.4</c:v>
                </c:pt>
                <c:pt idx="968">
                  <c:v>1932.39</c:v>
                </c:pt>
                <c:pt idx="969">
                  <c:v>1928.67</c:v>
                </c:pt>
                <c:pt idx="970">
                  <c:v>1926.92</c:v>
                </c:pt>
                <c:pt idx="971">
                  <c:v>1935.04</c:v>
                </c:pt>
                <c:pt idx="972">
                  <c:v>1918.62</c:v>
                </c:pt>
                <c:pt idx="973">
                  <c:v>1918.62</c:v>
                </c:pt>
                <c:pt idx="974">
                  <c:v>1918.62</c:v>
                </c:pt>
                <c:pt idx="975">
                  <c:v>1918.62</c:v>
                </c:pt>
                <c:pt idx="976">
                  <c:v>1931.49</c:v>
                </c:pt>
                <c:pt idx="977">
                  <c:v>1924.67</c:v>
                </c:pt>
                <c:pt idx="978">
                  <c:v>1931.45</c:v>
                </c:pt>
                <c:pt idx="979">
                  <c:v>1935.25</c:v>
                </c:pt>
                <c:pt idx="980">
                  <c:v>1935.25</c:v>
                </c:pt>
                <c:pt idx="981">
                  <c:v>1935.25</c:v>
                </c:pt>
                <c:pt idx="982">
                  <c:v>1942.03</c:v>
                </c:pt>
                <c:pt idx="983">
                  <c:v>1962.84</c:v>
                </c:pt>
                <c:pt idx="984">
                  <c:v>1975.82</c:v>
                </c:pt>
                <c:pt idx="985">
                  <c:v>1979.97</c:v>
                </c:pt>
                <c:pt idx="986">
                  <c:v>1994.97</c:v>
                </c:pt>
                <c:pt idx="987">
                  <c:v>1994.97</c:v>
                </c:pt>
                <c:pt idx="988">
                  <c:v>1994.97</c:v>
                </c:pt>
                <c:pt idx="989">
                  <c:v>1987.71</c:v>
                </c:pt>
                <c:pt idx="990">
                  <c:v>1978.08</c:v>
                </c:pt>
                <c:pt idx="991">
                  <c:v>1975.47</c:v>
                </c:pt>
                <c:pt idx="992">
                  <c:v>1975.42</c:v>
                </c:pt>
                <c:pt idx="993">
                  <c:v>1966.89</c:v>
                </c:pt>
                <c:pt idx="994">
                  <c:v>1966.89</c:v>
                </c:pt>
                <c:pt idx="995">
                  <c:v>1966.89</c:v>
                </c:pt>
                <c:pt idx="996">
                  <c:v>1992.68</c:v>
                </c:pt>
                <c:pt idx="997">
                  <c:v>1997.91</c:v>
                </c:pt>
                <c:pt idx="998">
                  <c:v>2007.48</c:v>
                </c:pt>
                <c:pt idx="999">
                  <c:v>2019.76</c:v>
                </c:pt>
                <c:pt idx="1000">
                  <c:v>2023.89</c:v>
                </c:pt>
                <c:pt idx="1001">
                  <c:v>2023.89</c:v>
                </c:pt>
                <c:pt idx="1002">
                  <c:v>2023.89</c:v>
                </c:pt>
                <c:pt idx="1003">
                  <c:v>2028.48</c:v>
                </c:pt>
                <c:pt idx="1004">
                  <c:v>2022</c:v>
                </c:pt>
                <c:pt idx="1005">
                  <c:v>2025.75</c:v>
                </c:pt>
                <c:pt idx="1006">
                  <c:v>2021.49</c:v>
                </c:pt>
                <c:pt idx="1007">
                  <c:v>2026.2</c:v>
                </c:pt>
                <c:pt idx="1008">
                  <c:v>2026.2</c:v>
                </c:pt>
                <c:pt idx="1009">
                  <c:v>2026.2</c:v>
                </c:pt>
                <c:pt idx="1010">
                  <c:v>2028.03</c:v>
                </c:pt>
                <c:pt idx="1011">
                  <c:v>2026.9</c:v>
                </c:pt>
                <c:pt idx="1012">
                  <c:v>2040.31</c:v>
                </c:pt>
                <c:pt idx="1013">
                  <c:v>2041.71</c:v>
                </c:pt>
                <c:pt idx="1014">
                  <c:v>2052.96</c:v>
                </c:pt>
                <c:pt idx="1015">
                  <c:v>2052.96</c:v>
                </c:pt>
                <c:pt idx="1016">
                  <c:v>2052.96</c:v>
                </c:pt>
                <c:pt idx="1017">
                  <c:v>2052.96</c:v>
                </c:pt>
                <c:pt idx="1018">
                  <c:v>2049.66</c:v>
                </c:pt>
                <c:pt idx="1019">
                  <c:v>2057.6999999999998</c:v>
                </c:pt>
                <c:pt idx="1020">
                  <c:v>2074.4</c:v>
                </c:pt>
                <c:pt idx="1021">
                  <c:v>2064.4299999999998</c:v>
                </c:pt>
                <c:pt idx="1022">
                  <c:v>2064.4299999999998</c:v>
                </c:pt>
                <c:pt idx="1023">
                  <c:v>2064.4299999999998</c:v>
                </c:pt>
                <c:pt idx="1024">
                  <c:v>2065.8200000000002</c:v>
                </c:pt>
                <c:pt idx="1025">
                  <c:v>2048.44</c:v>
                </c:pt>
                <c:pt idx="1026">
                  <c:v>2049.9</c:v>
                </c:pt>
                <c:pt idx="1027">
                  <c:v>2053.39</c:v>
                </c:pt>
                <c:pt idx="1028">
                  <c:v>2065.38</c:v>
                </c:pt>
                <c:pt idx="1029">
                  <c:v>2065.38</c:v>
                </c:pt>
                <c:pt idx="1030">
                  <c:v>2065.38</c:v>
                </c:pt>
                <c:pt idx="1031">
                  <c:v>2069.7199999999998</c:v>
                </c:pt>
                <c:pt idx="1032">
                  <c:v>2055.4299999999998</c:v>
                </c:pt>
                <c:pt idx="1033">
                  <c:v>2044.55</c:v>
                </c:pt>
                <c:pt idx="1034">
                  <c:v>2050.52</c:v>
                </c:pt>
                <c:pt idx="1035">
                  <c:v>2061.92</c:v>
                </c:pt>
                <c:pt idx="1036">
                  <c:v>2061.92</c:v>
                </c:pt>
                <c:pt idx="1037">
                  <c:v>2061.92</c:v>
                </c:pt>
                <c:pt idx="1038">
                  <c:v>2061.92</c:v>
                </c:pt>
                <c:pt idx="1039">
                  <c:v>2076.9899999999998</c:v>
                </c:pt>
                <c:pt idx="1040">
                  <c:v>2081.2399999999998</c:v>
                </c:pt>
                <c:pt idx="1041">
                  <c:v>2086.86</c:v>
                </c:pt>
                <c:pt idx="1042">
                  <c:v>2103.25</c:v>
                </c:pt>
                <c:pt idx="1043">
                  <c:v>2103.25</c:v>
                </c:pt>
                <c:pt idx="1044">
                  <c:v>2103.25</c:v>
                </c:pt>
                <c:pt idx="1045">
                  <c:v>2103.12</c:v>
                </c:pt>
                <c:pt idx="1046">
                  <c:v>2103.12</c:v>
                </c:pt>
                <c:pt idx="1047">
                  <c:v>2115.59</c:v>
                </c:pt>
                <c:pt idx="1048">
                  <c:v>2133.0300000000002</c:v>
                </c:pt>
                <c:pt idx="1049">
                  <c:v>2160.4699999999998</c:v>
                </c:pt>
                <c:pt idx="1050">
                  <c:v>2160.4699999999998</c:v>
                </c:pt>
                <c:pt idx="1051">
                  <c:v>2160.4699999999998</c:v>
                </c:pt>
                <c:pt idx="1052">
                  <c:v>2160.4699999999998</c:v>
                </c:pt>
                <c:pt idx="1053">
                  <c:v>2158.58</c:v>
                </c:pt>
                <c:pt idx="1054">
                  <c:v>2156.73</c:v>
                </c:pt>
                <c:pt idx="1055">
                  <c:v>2156.9299999999998</c:v>
                </c:pt>
                <c:pt idx="1056">
                  <c:v>2142.02</c:v>
                </c:pt>
                <c:pt idx="1057">
                  <c:v>2142.02</c:v>
                </c:pt>
                <c:pt idx="1058">
                  <c:v>2142.02</c:v>
                </c:pt>
                <c:pt idx="1059">
                  <c:v>2158.12</c:v>
                </c:pt>
                <c:pt idx="1060">
                  <c:v>2162.15</c:v>
                </c:pt>
                <c:pt idx="1061">
                  <c:v>2165.15</c:v>
                </c:pt>
                <c:pt idx="1062">
                  <c:v>2165.15</c:v>
                </c:pt>
                <c:pt idx="1063">
                  <c:v>2206.19</c:v>
                </c:pt>
                <c:pt idx="1064">
                  <c:v>2206.19</c:v>
                </c:pt>
                <c:pt idx="1065">
                  <c:v>2206.19</c:v>
                </c:pt>
                <c:pt idx="1066">
                  <c:v>2252.36</c:v>
                </c:pt>
                <c:pt idx="1067">
                  <c:v>2293.4699999999998</c:v>
                </c:pt>
                <c:pt idx="1068">
                  <c:v>2286.0300000000002</c:v>
                </c:pt>
                <c:pt idx="1069">
                  <c:v>2284.2399999999998</c:v>
                </c:pt>
                <c:pt idx="1070">
                  <c:v>2304.12</c:v>
                </c:pt>
                <c:pt idx="1071">
                  <c:v>2304.12</c:v>
                </c:pt>
                <c:pt idx="1072">
                  <c:v>2304.12</c:v>
                </c:pt>
                <c:pt idx="1073">
                  <c:v>2304.12</c:v>
                </c:pt>
                <c:pt idx="1074">
                  <c:v>2350.0100000000002</c:v>
                </c:pt>
                <c:pt idx="1075">
                  <c:v>2381.96</c:v>
                </c:pt>
                <c:pt idx="1076">
                  <c:v>2423.56</c:v>
                </c:pt>
                <c:pt idx="1077">
                  <c:v>2405.31</c:v>
                </c:pt>
                <c:pt idx="1078">
                  <c:v>2405.31</c:v>
                </c:pt>
                <c:pt idx="1079">
                  <c:v>2405.31</c:v>
                </c:pt>
                <c:pt idx="1080">
                  <c:v>2414.39</c:v>
                </c:pt>
                <c:pt idx="1081">
                  <c:v>2446.35</c:v>
                </c:pt>
                <c:pt idx="1082">
                  <c:v>2412.79</c:v>
                </c:pt>
                <c:pt idx="1083">
                  <c:v>2334.98</c:v>
                </c:pt>
                <c:pt idx="1084">
                  <c:v>2297.14</c:v>
                </c:pt>
                <c:pt idx="1085">
                  <c:v>2297.14</c:v>
                </c:pt>
                <c:pt idx="1086">
                  <c:v>2297.14</c:v>
                </c:pt>
                <c:pt idx="1087">
                  <c:v>2316.9299999999998</c:v>
                </c:pt>
                <c:pt idx="1088">
                  <c:v>2342.5700000000002</c:v>
                </c:pt>
                <c:pt idx="1089">
                  <c:v>2346.9</c:v>
                </c:pt>
                <c:pt idx="1090">
                  <c:v>2346.9</c:v>
                </c:pt>
                <c:pt idx="1091">
                  <c:v>2358.46</c:v>
                </c:pt>
                <c:pt idx="1092">
                  <c:v>2358.46</c:v>
                </c:pt>
                <c:pt idx="1093">
                  <c:v>2358.46</c:v>
                </c:pt>
                <c:pt idx="1094">
                  <c:v>2378.56</c:v>
                </c:pt>
                <c:pt idx="1095">
                  <c:v>2392.46</c:v>
                </c:pt>
                <c:pt idx="1096">
                  <c:v>2392.46</c:v>
                </c:pt>
                <c:pt idx="1097">
                  <c:v>2392.46</c:v>
                </c:pt>
                <c:pt idx="1098">
                  <c:v>2383.37</c:v>
                </c:pt>
                <c:pt idx="1099">
                  <c:v>2383.37</c:v>
                </c:pt>
                <c:pt idx="1100">
                  <c:v>2383.37</c:v>
                </c:pt>
                <c:pt idx="1101">
                  <c:v>2412.8200000000002</c:v>
                </c:pt>
                <c:pt idx="1102">
                  <c:v>2452.11</c:v>
                </c:pt>
                <c:pt idx="1103">
                  <c:v>2434.31</c:v>
                </c:pt>
                <c:pt idx="1104">
                  <c:v>2405.0300000000002</c:v>
                </c:pt>
                <c:pt idx="1105">
                  <c:v>2406.71</c:v>
                </c:pt>
                <c:pt idx="1106">
                  <c:v>2406.71</c:v>
                </c:pt>
                <c:pt idx="1107">
                  <c:v>2406.71</c:v>
                </c:pt>
                <c:pt idx="1108">
                  <c:v>2406.71</c:v>
                </c:pt>
                <c:pt idx="1109">
                  <c:v>2442.0300000000002</c:v>
                </c:pt>
                <c:pt idx="1110">
                  <c:v>2438.79</c:v>
                </c:pt>
                <c:pt idx="1111">
                  <c:v>2398.91</c:v>
                </c:pt>
                <c:pt idx="1112">
                  <c:v>2383.91</c:v>
                </c:pt>
                <c:pt idx="1113">
                  <c:v>2383.91</c:v>
                </c:pt>
                <c:pt idx="1114">
                  <c:v>2383.91</c:v>
                </c:pt>
                <c:pt idx="1115">
                  <c:v>2383.91</c:v>
                </c:pt>
                <c:pt idx="1116">
                  <c:v>2373.44</c:v>
                </c:pt>
                <c:pt idx="1117">
                  <c:v>2361.54</c:v>
                </c:pt>
                <c:pt idx="1118">
                  <c:v>2370.75</c:v>
                </c:pt>
                <c:pt idx="1119">
                  <c:v>2386.5</c:v>
                </c:pt>
                <c:pt idx="1120">
                  <c:v>2386.5</c:v>
                </c:pt>
                <c:pt idx="1121">
                  <c:v>2386.5</c:v>
                </c:pt>
                <c:pt idx="1122">
                  <c:v>2386.2800000000002</c:v>
                </c:pt>
                <c:pt idx="1123">
                  <c:v>2381.11</c:v>
                </c:pt>
                <c:pt idx="1124">
                  <c:v>2362.42</c:v>
                </c:pt>
                <c:pt idx="1125">
                  <c:v>2397.35</c:v>
                </c:pt>
                <c:pt idx="1126">
                  <c:v>2441.1</c:v>
                </c:pt>
                <c:pt idx="1127">
                  <c:v>2441.1</c:v>
                </c:pt>
                <c:pt idx="1128">
                  <c:v>2441.1</c:v>
                </c:pt>
                <c:pt idx="1129">
                  <c:v>2407.29</c:v>
                </c:pt>
                <c:pt idx="1130">
                  <c:v>2374.7199999999998</c:v>
                </c:pt>
                <c:pt idx="1131">
                  <c:v>2381.91</c:v>
                </c:pt>
                <c:pt idx="1132">
                  <c:v>2384.5300000000002</c:v>
                </c:pt>
                <c:pt idx="1133">
                  <c:v>2384.7600000000002</c:v>
                </c:pt>
                <c:pt idx="1134">
                  <c:v>2384.7600000000002</c:v>
                </c:pt>
                <c:pt idx="1135">
                  <c:v>2384.7600000000002</c:v>
                </c:pt>
                <c:pt idx="1136">
                  <c:v>2371.31</c:v>
                </c:pt>
                <c:pt idx="1137">
                  <c:v>2380.79</c:v>
                </c:pt>
                <c:pt idx="1138">
                  <c:v>2416.61</c:v>
                </c:pt>
                <c:pt idx="1139">
                  <c:v>2401.0300000000002</c:v>
                </c:pt>
                <c:pt idx="1140">
                  <c:v>2376.23</c:v>
                </c:pt>
                <c:pt idx="1141">
                  <c:v>2376.23</c:v>
                </c:pt>
                <c:pt idx="1142">
                  <c:v>2376.23</c:v>
                </c:pt>
                <c:pt idx="1143">
                  <c:v>2376.23</c:v>
                </c:pt>
                <c:pt idx="1144">
                  <c:v>2416.37</c:v>
                </c:pt>
                <c:pt idx="1145">
                  <c:v>2429.71</c:v>
                </c:pt>
                <c:pt idx="1146">
                  <c:v>2445.16</c:v>
                </c:pt>
                <c:pt idx="1147">
                  <c:v>2455.54</c:v>
                </c:pt>
                <c:pt idx="1148">
                  <c:v>2455.54</c:v>
                </c:pt>
                <c:pt idx="1149">
                  <c:v>2455.54</c:v>
                </c:pt>
                <c:pt idx="1150">
                  <c:v>2489.81</c:v>
                </c:pt>
                <c:pt idx="1151">
                  <c:v>2500.59</c:v>
                </c:pt>
                <c:pt idx="1152">
                  <c:v>2489.41</c:v>
                </c:pt>
                <c:pt idx="1153">
                  <c:v>2484.58</c:v>
                </c:pt>
                <c:pt idx="1154">
                  <c:v>2496.9899999999998</c:v>
                </c:pt>
                <c:pt idx="1155">
                  <c:v>2496.9899999999998</c:v>
                </c:pt>
                <c:pt idx="1156">
                  <c:v>2496.9899999999998</c:v>
                </c:pt>
                <c:pt idx="1157">
                  <c:v>2522.0300000000002</c:v>
                </c:pt>
                <c:pt idx="1158">
                  <c:v>2555.08</c:v>
                </c:pt>
                <c:pt idx="1159">
                  <c:v>2565.9</c:v>
                </c:pt>
                <c:pt idx="1160">
                  <c:v>2543.4699999999998</c:v>
                </c:pt>
                <c:pt idx="1161">
                  <c:v>2565.61</c:v>
                </c:pt>
                <c:pt idx="1162">
                  <c:v>2565.61</c:v>
                </c:pt>
                <c:pt idx="1163">
                  <c:v>2565.61</c:v>
                </c:pt>
                <c:pt idx="1164">
                  <c:v>2592.86</c:v>
                </c:pt>
                <c:pt idx="1165">
                  <c:v>2618.79</c:v>
                </c:pt>
                <c:pt idx="1166">
                  <c:v>2633.65</c:v>
                </c:pt>
                <c:pt idx="1167">
                  <c:v>2610.08</c:v>
                </c:pt>
                <c:pt idx="1168">
                  <c:v>2661.52</c:v>
                </c:pt>
                <c:pt idx="1169">
                  <c:v>2661.52</c:v>
                </c:pt>
                <c:pt idx="1170">
                  <c:v>2661.52</c:v>
                </c:pt>
                <c:pt idx="1171">
                  <c:v>2675.08</c:v>
                </c:pt>
                <c:pt idx="1172">
                  <c:v>2677.97</c:v>
                </c:pt>
                <c:pt idx="1173">
                  <c:v>2651.49</c:v>
                </c:pt>
                <c:pt idx="1174">
                  <c:v>2613.38</c:v>
                </c:pt>
                <c:pt idx="1175">
                  <c:v>2587.71</c:v>
                </c:pt>
                <c:pt idx="1176">
                  <c:v>2587.71</c:v>
                </c:pt>
                <c:pt idx="1177">
                  <c:v>2587.71</c:v>
                </c:pt>
                <c:pt idx="1178">
                  <c:v>2587.71</c:v>
                </c:pt>
                <c:pt idx="1179">
                  <c:v>2526.79</c:v>
                </c:pt>
                <c:pt idx="1180">
                  <c:v>2535.5500000000002</c:v>
                </c:pt>
                <c:pt idx="1181">
                  <c:v>2551.3000000000002</c:v>
                </c:pt>
                <c:pt idx="1182">
                  <c:v>2556.85</c:v>
                </c:pt>
                <c:pt idx="1183">
                  <c:v>2556.85</c:v>
                </c:pt>
                <c:pt idx="1184">
                  <c:v>2556.85</c:v>
                </c:pt>
                <c:pt idx="1185">
                  <c:v>2576.0500000000002</c:v>
                </c:pt>
                <c:pt idx="1186">
                  <c:v>2598.36</c:v>
                </c:pt>
                <c:pt idx="1187">
                  <c:v>2576.41</c:v>
                </c:pt>
                <c:pt idx="1188">
                  <c:v>2576.41</c:v>
                </c:pt>
                <c:pt idx="1189">
                  <c:v>2576.41</c:v>
                </c:pt>
                <c:pt idx="1190">
                  <c:v>2576.41</c:v>
                </c:pt>
                <c:pt idx="1191">
                  <c:v>2576.41</c:v>
                </c:pt>
                <c:pt idx="1192">
                  <c:v>2522.71</c:v>
                </c:pt>
                <c:pt idx="1193">
                  <c:v>2518.0500000000002</c:v>
                </c:pt>
                <c:pt idx="1194">
                  <c:v>2490.9</c:v>
                </c:pt>
                <c:pt idx="1195">
                  <c:v>2494.77</c:v>
                </c:pt>
                <c:pt idx="1196">
                  <c:v>2516.08</c:v>
                </c:pt>
                <c:pt idx="1197">
                  <c:v>2516.08</c:v>
                </c:pt>
                <c:pt idx="1198">
                  <c:v>2516.08</c:v>
                </c:pt>
                <c:pt idx="1199">
                  <c:v>2537.33</c:v>
                </c:pt>
                <c:pt idx="1200">
                  <c:v>2550.83</c:v>
                </c:pt>
                <c:pt idx="1201">
                  <c:v>2534.63</c:v>
                </c:pt>
                <c:pt idx="1202">
                  <c:v>2493.9299999999998</c:v>
                </c:pt>
                <c:pt idx="1203">
                  <c:v>2495.0100000000002</c:v>
                </c:pt>
                <c:pt idx="1204">
                  <c:v>2495.0100000000002</c:v>
                </c:pt>
                <c:pt idx="1205">
                  <c:v>2495.0100000000002</c:v>
                </c:pt>
                <c:pt idx="1206">
                  <c:v>2487.0700000000002</c:v>
                </c:pt>
                <c:pt idx="1207">
                  <c:v>2469.0300000000002</c:v>
                </c:pt>
                <c:pt idx="1208">
                  <c:v>2488.5</c:v>
                </c:pt>
                <c:pt idx="1209">
                  <c:v>2471.21</c:v>
                </c:pt>
                <c:pt idx="1210">
                  <c:v>2461.17</c:v>
                </c:pt>
                <c:pt idx="1211">
                  <c:v>2461.17</c:v>
                </c:pt>
                <c:pt idx="1212">
                  <c:v>2461.17</c:v>
                </c:pt>
                <c:pt idx="1213">
                  <c:v>2419.81</c:v>
                </c:pt>
                <c:pt idx="1214">
                  <c:v>2393.42</c:v>
                </c:pt>
                <c:pt idx="1215">
                  <c:v>2388.06</c:v>
                </c:pt>
                <c:pt idx="1216">
                  <c:v>2393.58</c:v>
                </c:pt>
                <c:pt idx="1217">
                  <c:v>2393.58</c:v>
                </c:pt>
                <c:pt idx="1218">
                  <c:v>2393.58</c:v>
                </c:pt>
                <c:pt idx="1219">
                  <c:v>2393.58</c:v>
                </c:pt>
                <c:pt idx="1220">
                  <c:v>2408.17</c:v>
                </c:pt>
                <c:pt idx="1221">
                  <c:v>2386.7199999999998</c:v>
                </c:pt>
                <c:pt idx="1222">
                  <c:v>2362.41</c:v>
                </c:pt>
                <c:pt idx="1223">
                  <c:v>2369.23</c:v>
                </c:pt>
                <c:pt idx="1224">
                  <c:v>2360.58</c:v>
                </c:pt>
                <c:pt idx="1225">
                  <c:v>2360.58</c:v>
                </c:pt>
                <c:pt idx="1226">
                  <c:v>2360.58</c:v>
                </c:pt>
                <c:pt idx="1227">
                  <c:v>2381.5300000000002</c:v>
                </c:pt>
                <c:pt idx="1228">
                  <c:v>2386.77</c:v>
                </c:pt>
                <c:pt idx="1229">
                  <c:v>2377.87</c:v>
                </c:pt>
                <c:pt idx="1230">
                  <c:v>2389.4899999999998</c:v>
                </c:pt>
                <c:pt idx="1231">
                  <c:v>2417.0100000000002</c:v>
                </c:pt>
                <c:pt idx="1232">
                  <c:v>2417.0100000000002</c:v>
                </c:pt>
                <c:pt idx="1233">
                  <c:v>2417.0100000000002</c:v>
                </c:pt>
                <c:pt idx="1234">
                  <c:v>2417.0100000000002</c:v>
                </c:pt>
                <c:pt idx="1235">
                  <c:v>2475.4499999999998</c:v>
                </c:pt>
                <c:pt idx="1236">
                  <c:v>2503.37</c:v>
                </c:pt>
                <c:pt idx="1237">
                  <c:v>2489.39</c:v>
                </c:pt>
                <c:pt idx="1238">
                  <c:v>2500.2199999999998</c:v>
                </c:pt>
                <c:pt idx="1239">
                  <c:v>2500.2199999999998</c:v>
                </c:pt>
                <c:pt idx="1240">
                  <c:v>2500.2199999999998</c:v>
                </c:pt>
                <c:pt idx="1241">
                  <c:v>2500.2199999999998</c:v>
                </c:pt>
                <c:pt idx="1242">
                  <c:v>2542.5300000000002</c:v>
                </c:pt>
                <c:pt idx="1243">
                  <c:v>2548.13</c:v>
                </c:pt>
                <c:pt idx="1244">
                  <c:v>2549.9699999999998</c:v>
                </c:pt>
                <c:pt idx="1245">
                  <c:v>2533.79</c:v>
                </c:pt>
                <c:pt idx="1246">
                  <c:v>2533.79</c:v>
                </c:pt>
                <c:pt idx="1247">
                  <c:v>2533.79</c:v>
                </c:pt>
                <c:pt idx="1248">
                  <c:v>2549.29</c:v>
                </c:pt>
                <c:pt idx="1249">
                  <c:v>2554.44</c:v>
                </c:pt>
                <c:pt idx="1250">
                  <c:v>2571.92</c:v>
                </c:pt>
                <c:pt idx="1251">
                  <c:v>2588.56</c:v>
                </c:pt>
                <c:pt idx="1252">
                  <c:v>2623.66</c:v>
                </c:pt>
                <c:pt idx="1253">
                  <c:v>2623.66</c:v>
                </c:pt>
                <c:pt idx="1254">
                  <c:v>2623.66</c:v>
                </c:pt>
                <c:pt idx="1255">
                  <c:v>2623.66</c:v>
                </c:pt>
                <c:pt idx="1256">
                  <c:v>2569.17</c:v>
                </c:pt>
                <c:pt idx="1257">
                  <c:v>2523</c:v>
                </c:pt>
                <c:pt idx="1258">
                  <c:v>2538.5500000000002</c:v>
                </c:pt>
                <c:pt idx="1259">
                  <c:v>2535.91</c:v>
                </c:pt>
                <c:pt idx="1260">
                  <c:v>2535.91</c:v>
                </c:pt>
                <c:pt idx="1261">
                  <c:v>2535.91</c:v>
                </c:pt>
                <c:pt idx="1262">
                  <c:v>2535.91</c:v>
                </c:pt>
                <c:pt idx="1263">
                  <c:v>2531.7199999999998</c:v>
                </c:pt>
                <c:pt idx="1264">
                  <c:v>2550.4299999999998</c:v>
                </c:pt>
                <c:pt idx="1265">
                  <c:v>2528.85</c:v>
                </c:pt>
                <c:pt idx="1266">
                  <c:v>2548.1999999999998</c:v>
                </c:pt>
                <c:pt idx="1267">
                  <c:v>2548.1999999999998</c:v>
                </c:pt>
                <c:pt idx="1268">
                  <c:v>2548.1999999999998</c:v>
                </c:pt>
                <c:pt idx="1269">
                  <c:v>2537.6799999999998</c:v>
                </c:pt>
                <c:pt idx="1270">
                  <c:v>2550.7399999999998</c:v>
                </c:pt>
                <c:pt idx="1271">
                  <c:v>2566.66</c:v>
                </c:pt>
                <c:pt idx="1272">
                  <c:v>2556.21</c:v>
                </c:pt>
                <c:pt idx="1273">
                  <c:v>2585.11</c:v>
                </c:pt>
                <c:pt idx="1274">
                  <c:v>2585.11</c:v>
                </c:pt>
                <c:pt idx="1275">
                  <c:v>2585.11</c:v>
                </c:pt>
                <c:pt idx="1276">
                  <c:v>2585.11</c:v>
                </c:pt>
                <c:pt idx="1277">
                  <c:v>2598.6799999999998</c:v>
                </c:pt>
                <c:pt idx="1278">
                  <c:v>2626.8</c:v>
                </c:pt>
                <c:pt idx="1279">
                  <c:v>2623.91</c:v>
                </c:pt>
                <c:pt idx="1280">
                  <c:v>2642.97</c:v>
                </c:pt>
                <c:pt idx="1281">
                  <c:v>2642.97</c:v>
                </c:pt>
                <c:pt idx="1282">
                  <c:v>2642.97</c:v>
                </c:pt>
                <c:pt idx="1283">
                  <c:v>2665.41</c:v>
                </c:pt>
                <c:pt idx="1284">
                  <c:v>2690.15</c:v>
                </c:pt>
                <c:pt idx="1285">
                  <c:v>2690.79</c:v>
                </c:pt>
                <c:pt idx="1286">
                  <c:v>2670.79</c:v>
                </c:pt>
                <c:pt idx="1287">
                  <c:v>2667.37</c:v>
                </c:pt>
                <c:pt idx="1288">
                  <c:v>2667.37</c:v>
                </c:pt>
                <c:pt idx="1289">
                  <c:v>2667.37</c:v>
                </c:pt>
                <c:pt idx="1290">
                  <c:v>2693.54</c:v>
                </c:pt>
                <c:pt idx="1291">
                  <c:v>2688.2</c:v>
                </c:pt>
                <c:pt idx="1292">
                  <c:v>2713.04</c:v>
                </c:pt>
                <c:pt idx="1293">
                  <c:v>2727.23</c:v>
                </c:pt>
                <c:pt idx="1294">
                  <c:v>2751.88</c:v>
                </c:pt>
                <c:pt idx="1295">
                  <c:v>2751.88</c:v>
                </c:pt>
                <c:pt idx="1296">
                  <c:v>2751.88</c:v>
                </c:pt>
                <c:pt idx="1297">
                  <c:v>2751.88</c:v>
                </c:pt>
                <c:pt idx="1298">
                  <c:v>2765.1</c:v>
                </c:pt>
                <c:pt idx="1299">
                  <c:v>2790.26</c:v>
                </c:pt>
                <c:pt idx="1300">
                  <c:v>2807.36</c:v>
                </c:pt>
                <c:pt idx="1301">
                  <c:v>2857.46</c:v>
                </c:pt>
                <c:pt idx="1302">
                  <c:v>2857.46</c:v>
                </c:pt>
                <c:pt idx="1303">
                  <c:v>2857.46</c:v>
                </c:pt>
                <c:pt idx="1304">
                  <c:v>2854.13</c:v>
                </c:pt>
                <c:pt idx="1305">
                  <c:v>2855.44</c:v>
                </c:pt>
                <c:pt idx="1306">
                  <c:v>2855.32</c:v>
                </c:pt>
                <c:pt idx="1307">
                  <c:v>2866.04</c:v>
                </c:pt>
                <c:pt idx="1308">
                  <c:v>2862.51</c:v>
                </c:pt>
                <c:pt idx="1309">
                  <c:v>2862.51</c:v>
                </c:pt>
                <c:pt idx="1310">
                  <c:v>2862.51</c:v>
                </c:pt>
                <c:pt idx="1311">
                  <c:v>2902.98</c:v>
                </c:pt>
                <c:pt idx="1312">
                  <c:v>2906.95</c:v>
                </c:pt>
                <c:pt idx="1313">
                  <c:v>2945.97</c:v>
                </c:pt>
                <c:pt idx="1314">
                  <c:v>2955.31</c:v>
                </c:pt>
                <c:pt idx="1315">
                  <c:v>2955.31</c:v>
                </c:pt>
                <c:pt idx="1316">
                  <c:v>2955.31</c:v>
                </c:pt>
                <c:pt idx="1317">
                  <c:v>2955.31</c:v>
                </c:pt>
                <c:pt idx="1318">
                  <c:v>2913.45</c:v>
                </c:pt>
                <c:pt idx="1319">
                  <c:v>2943.97</c:v>
                </c:pt>
                <c:pt idx="1320">
                  <c:v>2937.63</c:v>
                </c:pt>
                <c:pt idx="1321">
                  <c:v>2966.12</c:v>
                </c:pt>
                <c:pt idx="1322">
                  <c:v>2983.12</c:v>
                </c:pt>
                <c:pt idx="1323">
                  <c:v>2983.12</c:v>
                </c:pt>
                <c:pt idx="1324">
                  <c:v>2983.12</c:v>
                </c:pt>
                <c:pt idx="1325">
                  <c:v>2983.12</c:v>
                </c:pt>
                <c:pt idx="1326">
                  <c:v>3003.35</c:v>
                </c:pt>
                <c:pt idx="1327">
                  <c:v>3027.2</c:v>
                </c:pt>
                <c:pt idx="1328">
                  <c:v>3053.65</c:v>
                </c:pt>
                <c:pt idx="1329">
                  <c:v>3102.6</c:v>
                </c:pt>
                <c:pt idx="1330">
                  <c:v>3102.6</c:v>
                </c:pt>
                <c:pt idx="1331">
                  <c:v>3102.6</c:v>
                </c:pt>
                <c:pt idx="1332">
                  <c:v>3208.37</c:v>
                </c:pt>
                <c:pt idx="1333">
                  <c:v>3194.24</c:v>
                </c:pt>
                <c:pt idx="1334">
                  <c:v>3238.51</c:v>
                </c:pt>
                <c:pt idx="1335">
                  <c:v>3195.47</c:v>
                </c:pt>
                <c:pt idx="1336">
                  <c:v>3101.1</c:v>
                </c:pt>
                <c:pt idx="1337">
                  <c:v>3101.1</c:v>
                </c:pt>
                <c:pt idx="1338">
                  <c:v>3101.1</c:v>
                </c:pt>
                <c:pt idx="1339">
                  <c:v>3079.97</c:v>
                </c:pt>
                <c:pt idx="1340">
                  <c:v>3093.64</c:v>
                </c:pt>
                <c:pt idx="1341">
                  <c:v>3142.34</c:v>
                </c:pt>
                <c:pt idx="1342">
                  <c:v>3119.93</c:v>
                </c:pt>
                <c:pt idx="1343">
                  <c:v>3113.55</c:v>
                </c:pt>
                <c:pt idx="1344">
                  <c:v>3113.55</c:v>
                </c:pt>
                <c:pt idx="1345">
                  <c:v>3113.55</c:v>
                </c:pt>
                <c:pt idx="1346">
                  <c:v>3113.55</c:v>
                </c:pt>
                <c:pt idx="1347">
                  <c:v>3138.46</c:v>
                </c:pt>
                <c:pt idx="1348">
                  <c:v>3105.4</c:v>
                </c:pt>
                <c:pt idx="1349">
                  <c:v>3080.57</c:v>
                </c:pt>
                <c:pt idx="1350">
                  <c:v>3012.96</c:v>
                </c:pt>
                <c:pt idx="1351">
                  <c:v>3012.96</c:v>
                </c:pt>
                <c:pt idx="1352">
                  <c:v>3012.96</c:v>
                </c:pt>
                <c:pt idx="1353">
                  <c:v>3032.59</c:v>
                </c:pt>
                <c:pt idx="1354">
                  <c:v>3025.28</c:v>
                </c:pt>
                <c:pt idx="1355">
                  <c:v>2989.04</c:v>
                </c:pt>
                <c:pt idx="1356">
                  <c:v>2975.13</c:v>
                </c:pt>
                <c:pt idx="1357">
                  <c:v>2984.9</c:v>
                </c:pt>
                <c:pt idx="1358">
                  <c:v>2984.9</c:v>
                </c:pt>
                <c:pt idx="1359">
                  <c:v>2984.9</c:v>
                </c:pt>
                <c:pt idx="1360">
                  <c:v>3001.68</c:v>
                </c:pt>
                <c:pt idx="1361">
                  <c:v>3065.74</c:v>
                </c:pt>
                <c:pt idx="1362">
                  <c:v>3099.28</c:v>
                </c:pt>
                <c:pt idx="1363">
                  <c:v>3135.17</c:v>
                </c:pt>
                <c:pt idx="1364">
                  <c:v>3080.44</c:v>
                </c:pt>
                <c:pt idx="1365">
                  <c:v>3080.44</c:v>
                </c:pt>
                <c:pt idx="1366">
                  <c:v>3080.44</c:v>
                </c:pt>
                <c:pt idx="1367">
                  <c:v>3096.98</c:v>
                </c:pt>
                <c:pt idx="1368">
                  <c:v>3121.94</c:v>
                </c:pt>
                <c:pt idx="1369">
                  <c:v>3086.75</c:v>
                </c:pt>
                <c:pt idx="1370">
                  <c:v>3061.85</c:v>
                </c:pt>
                <c:pt idx="1371">
                  <c:v>3034.9</c:v>
                </c:pt>
                <c:pt idx="1372">
                  <c:v>3034.9</c:v>
                </c:pt>
                <c:pt idx="1373">
                  <c:v>3034.9</c:v>
                </c:pt>
                <c:pt idx="1374">
                  <c:v>2971.15</c:v>
                </c:pt>
                <c:pt idx="1375">
                  <c:v>2913.74</c:v>
                </c:pt>
                <c:pt idx="1376">
                  <c:v>2891.91</c:v>
                </c:pt>
                <c:pt idx="1377">
                  <c:v>2887.21</c:v>
                </c:pt>
                <c:pt idx="1378">
                  <c:v>2855.74</c:v>
                </c:pt>
                <c:pt idx="1379">
                  <c:v>2855.74</c:v>
                </c:pt>
                <c:pt idx="1380">
                  <c:v>2855.74</c:v>
                </c:pt>
                <c:pt idx="1381">
                  <c:v>2855.74</c:v>
                </c:pt>
                <c:pt idx="1382">
                  <c:v>2910.7</c:v>
                </c:pt>
                <c:pt idx="1383">
                  <c:v>2928.69</c:v>
                </c:pt>
                <c:pt idx="1384">
                  <c:v>2908.87</c:v>
                </c:pt>
                <c:pt idx="1385">
                  <c:v>2879.89</c:v>
                </c:pt>
                <c:pt idx="1386">
                  <c:v>2879.89</c:v>
                </c:pt>
                <c:pt idx="1387">
                  <c:v>2879.89</c:v>
                </c:pt>
                <c:pt idx="1388">
                  <c:v>2912.99</c:v>
                </c:pt>
                <c:pt idx="1389">
                  <c:v>2929.19</c:v>
                </c:pt>
                <c:pt idx="1390">
                  <c:v>2966.68</c:v>
                </c:pt>
                <c:pt idx="1391">
                  <c:v>2925.36</c:v>
                </c:pt>
                <c:pt idx="1392">
                  <c:v>2912.08</c:v>
                </c:pt>
                <c:pt idx="1393">
                  <c:v>2912.08</c:v>
                </c:pt>
                <c:pt idx="1394">
                  <c:v>2912.08</c:v>
                </c:pt>
                <c:pt idx="1395">
                  <c:v>2918.21</c:v>
                </c:pt>
                <c:pt idx="1396">
                  <c:v>2950.87</c:v>
                </c:pt>
                <c:pt idx="1397">
                  <c:v>2926.75</c:v>
                </c:pt>
                <c:pt idx="1398">
                  <c:v>2921.32</c:v>
                </c:pt>
                <c:pt idx="1399">
                  <c:v>2897.83</c:v>
                </c:pt>
                <c:pt idx="1400">
                  <c:v>2897.83</c:v>
                </c:pt>
                <c:pt idx="1401">
                  <c:v>2897.83</c:v>
                </c:pt>
                <c:pt idx="1402">
                  <c:v>2897.83</c:v>
                </c:pt>
                <c:pt idx="1403">
                  <c:v>2825.25</c:v>
                </c:pt>
                <c:pt idx="1404">
                  <c:v>2819.63</c:v>
                </c:pt>
                <c:pt idx="1405">
                  <c:v>2853.32</c:v>
                </c:pt>
                <c:pt idx="1406">
                  <c:v>2896.19</c:v>
                </c:pt>
                <c:pt idx="1407">
                  <c:v>2896.19</c:v>
                </c:pt>
                <c:pt idx="1408">
                  <c:v>2896.19</c:v>
                </c:pt>
                <c:pt idx="1409">
                  <c:v>2921.15</c:v>
                </c:pt>
                <c:pt idx="1410">
                  <c:v>2935.86</c:v>
                </c:pt>
                <c:pt idx="1411">
                  <c:v>2935.86</c:v>
                </c:pt>
                <c:pt idx="1412">
                  <c:v>3009.36</c:v>
                </c:pt>
                <c:pt idx="1413">
                  <c:v>3073.23</c:v>
                </c:pt>
                <c:pt idx="1414">
                  <c:v>3073.23</c:v>
                </c:pt>
                <c:pt idx="1415">
                  <c:v>3073.23</c:v>
                </c:pt>
                <c:pt idx="1416">
                  <c:v>3073.23</c:v>
                </c:pt>
                <c:pt idx="1417">
                  <c:v>3069.24</c:v>
                </c:pt>
                <c:pt idx="1418">
                  <c:v>3108.7</c:v>
                </c:pt>
                <c:pt idx="1419">
                  <c:v>3082.04</c:v>
                </c:pt>
                <c:pt idx="1420">
                  <c:v>3047.31</c:v>
                </c:pt>
                <c:pt idx="1421">
                  <c:v>3047.31</c:v>
                </c:pt>
                <c:pt idx="1422">
                  <c:v>3047.31</c:v>
                </c:pt>
                <c:pt idx="1423">
                  <c:v>3086.82</c:v>
                </c:pt>
                <c:pt idx="1424">
                  <c:v>3074.35</c:v>
                </c:pt>
                <c:pt idx="1425">
                  <c:v>3099.75</c:v>
                </c:pt>
                <c:pt idx="1426">
                  <c:v>3099.75</c:v>
                </c:pt>
                <c:pt idx="1427">
                  <c:v>3101.1</c:v>
                </c:pt>
                <c:pt idx="1428">
                  <c:v>3101.1</c:v>
                </c:pt>
                <c:pt idx="1429">
                  <c:v>3101.1</c:v>
                </c:pt>
                <c:pt idx="1430">
                  <c:v>3142.11</c:v>
                </c:pt>
                <c:pt idx="1431">
                  <c:v>3131.95</c:v>
                </c:pt>
                <c:pt idx="1432">
                  <c:v>3166.67</c:v>
                </c:pt>
                <c:pt idx="1433">
                  <c:v>3149.12</c:v>
                </c:pt>
                <c:pt idx="1434">
                  <c:v>3179.22</c:v>
                </c:pt>
                <c:pt idx="1435">
                  <c:v>3179.22</c:v>
                </c:pt>
                <c:pt idx="1436">
                  <c:v>3179.22</c:v>
                </c:pt>
                <c:pt idx="1437">
                  <c:v>3287.03</c:v>
                </c:pt>
                <c:pt idx="1438">
                  <c:v>3287.03</c:v>
                </c:pt>
                <c:pt idx="1439">
                  <c:v>3294.02</c:v>
                </c:pt>
                <c:pt idx="1440">
                  <c:v>3259.56</c:v>
                </c:pt>
                <c:pt idx="1441">
                  <c:v>3299.36</c:v>
                </c:pt>
                <c:pt idx="1442">
                  <c:v>3299.36</c:v>
                </c:pt>
                <c:pt idx="1443">
                  <c:v>3299.36</c:v>
                </c:pt>
                <c:pt idx="1444">
                  <c:v>3356</c:v>
                </c:pt>
                <c:pt idx="1445">
                  <c:v>3328.08</c:v>
                </c:pt>
                <c:pt idx="1446">
                  <c:v>3317.72</c:v>
                </c:pt>
                <c:pt idx="1447">
                  <c:v>3333.37</c:v>
                </c:pt>
                <c:pt idx="1448">
                  <c:v>3337.68</c:v>
                </c:pt>
                <c:pt idx="1449">
                  <c:v>3337.68</c:v>
                </c:pt>
                <c:pt idx="1450">
                  <c:v>3337.68</c:v>
                </c:pt>
                <c:pt idx="1451">
                  <c:v>3332.7</c:v>
                </c:pt>
                <c:pt idx="1452">
                  <c:v>3307.24</c:v>
                </c:pt>
                <c:pt idx="1453">
                  <c:v>3255.19</c:v>
                </c:pt>
                <c:pt idx="1454">
                  <c:v>3172.03</c:v>
                </c:pt>
                <c:pt idx="1455">
                  <c:v>3172.03</c:v>
                </c:pt>
                <c:pt idx="1456">
                  <c:v>3172.03</c:v>
                </c:pt>
                <c:pt idx="1457">
                  <c:v>3172.03</c:v>
                </c:pt>
                <c:pt idx="1458">
                  <c:v>3180.87</c:v>
                </c:pt>
                <c:pt idx="1459">
                  <c:v>3155.22</c:v>
                </c:pt>
                <c:pt idx="1460">
                  <c:v>3149.47</c:v>
                </c:pt>
                <c:pt idx="1461">
                  <c:v>3149.47</c:v>
                </c:pt>
                <c:pt idx="1462">
                  <c:v>3149.47</c:v>
                </c:pt>
                <c:pt idx="1463">
                  <c:v>3149.47</c:v>
                </c:pt>
                <c:pt idx="1464">
                  <c:v>3149.47</c:v>
                </c:pt>
                <c:pt idx="1465">
                  <c:v>3213.24</c:v>
                </c:pt>
                <c:pt idx="1466">
                  <c:v>3203.86</c:v>
                </c:pt>
                <c:pt idx="1467">
                  <c:v>3250.69</c:v>
                </c:pt>
                <c:pt idx="1468">
                  <c:v>3287.28</c:v>
                </c:pt>
                <c:pt idx="1469">
                  <c:v>3268.37</c:v>
                </c:pt>
                <c:pt idx="1470">
                  <c:v>3268.37</c:v>
                </c:pt>
                <c:pt idx="1471">
                  <c:v>3268.37</c:v>
                </c:pt>
                <c:pt idx="1472">
                  <c:v>3268.37</c:v>
                </c:pt>
                <c:pt idx="1473">
                  <c:v>3246.51</c:v>
                </c:pt>
                <c:pt idx="1474">
                  <c:v>3235.45</c:v>
                </c:pt>
                <c:pt idx="1475">
                  <c:v>3240.71</c:v>
                </c:pt>
                <c:pt idx="1476">
                  <c:v>3293.94</c:v>
                </c:pt>
                <c:pt idx="1477">
                  <c:v>3293.94</c:v>
                </c:pt>
                <c:pt idx="1478">
                  <c:v>3293.94</c:v>
                </c:pt>
                <c:pt idx="1479">
                  <c:v>3293.94</c:v>
                </c:pt>
                <c:pt idx="1480">
                  <c:v>3297.46</c:v>
                </c:pt>
                <c:pt idx="1481">
                  <c:v>3357.67</c:v>
                </c:pt>
                <c:pt idx="1482">
                  <c:v>3368.49</c:v>
                </c:pt>
                <c:pt idx="1483">
                  <c:v>3281.74</c:v>
                </c:pt>
                <c:pt idx="1484">
                  <c:v>3281.74</c:v>
                </c:pt>
                <c:pt idx="1485">
                  <c:v>3281.74</c:v>
                </c:pt>
                <c:pt idx="1486">
                  <c:v>3362.38</c:v>
                </c:pt>
                <c:pt idx="1487">
                  <c:v>3375.8</c:v>
                </c:pt>
                <c:pt idx="1488">
                  <c:v>3366.63</c:v>
                </c:pt>
                <c:pt idx="1489">
                  <c:v>3302.92</c:v>
                </c:pt>
                <c:pt idx="1490">
                  <c:v>3287.31</c:v>
                </c:pt>
                <c:pt idx="1491">
                  <c:v>3287.31</c:v>
                </c:pt>
                <c:pt idx="1492">
                  <c:v>3287.31</c:v>
                </c:pt>
                <c:pt idx="1493">
                  <c:v>3326.82</c:v>
                </c:pt>
                <c:pt idx="1494">
                  <c:v>3387.69</c:v>
                </c:pt>
                <c:pt idx="1495">
                  <c:v>3382.2</c:v>
                </c:pt>
                <c:pt idx="1496">
                  <c:v>3315.75</c:v>
                </c:pt>
                <c:pt idx="1497">
                  <c:v>3320.49</c:v>
                </c:pt>
                <c:pt idx="1498">
                  <c:v>3320.49</c:v>
                </c:pt>
                <c:pt idx="1499">
                  <c:v>3320.49</c:v>
                </c:pt>
                <c:pt idx="1500">
                  <c:v>3367.02</c:v>
                </c:pt>
                <c:pt idx="1501">
                  <c:v>3391.93</c:v>
                </c:pt>
                <c:pt idx="1502">
                  <c:v>3385.65</c:v>
                </c:pt>
                <c:pt idx="1503">
                  <c:v>3434.89</c:v>
                </c:pt>
                <c:pt idx="1504">
                  <c:v>3409.82</c:v>
                </c:pt>
                <c:pt idx="1505">
                  <c:v>3409.82</c:v>
                </c:pt>
                <c:pt idx="1506">
                  <c:v>3409.82</c:v>
                </c:pt>
                <c:pt idx="1507">
                  <c:v>3409.82</c:v>
                </c:pt>
                <c:pt idx="1508">
                  <c:v>3406.87</c:v>
                </c:pt>
                <c:pt idx="1509">
                  <c:v>3391.87</c:v>
                </c:pt>
                <c:pt idx="1510">
                  <c:v>3338.03</c:v>
                </c:pt>
                <c:pt idx="1511">
                  <c:v>3356.78</c:v>
                </c:pt>
                <c:pt idx="1512">
                  <c:v>3356.78</c:v>
                </c:pt>
                <c:pt idx="1513">
                  <c:v>3356.78</c:v>
                </c:pt>
                <c:pt idx="1514">
                  <c:v>3314.24</c:v>
                </c:pt>
                <c:pt idx="1515">
                  <c:v>3322.54</c:v>
                </c:pt>
                <c:pt idx="1516">
                  <c:v>3341.69</c:v>
                </c:pt>
                <c:pt idx="1517">
                  <c:v>3310.16</c:v>
                </c:pt>
                <c:pt idx="1518">
                  <c:v>3306</c:v>
                </c:pt>
                <c:pt idx="1519">
                  <c:v>3306</c:v>
                </c:pt>
                <c:pt idx="1520">
                  <c:v>3306</c:v>
                </c:pt>
                <c:pt idx="1521">
                  <c:v>3319.8</c:v>
                </c:pt>
                <c:pt idx="1522">
                  <c:v>3268.86</c:v>
                </c:pt>
                <c:pt idx="1523">
                  <c:v>3205.6</c:v>
                </c:pt>
                <c:pt idx="1524">
                  <c:v>3203.03</c:v>
                </c:pt>
                <c:pt idx="1525">
                  <c:v>3163.25</c:v>
                </c:pt>
                <c:pt idx="1526">
                  <c:v>3163.25</c:v>
                </c:pt>
                <c:pt idx="1527">
                  <c:v>3163.25</c:v>
                </c:pt>
                <c:pt idx="1528">
                  <c:v>3135.28</c:v>
                </c:pt>
                <c:pt idx="1529">
                  <c:v>3155.9</c:v>
                </c:pt>
                <c:pt idx="1530">
                  <c:v>3192.49</c:v>
                </c:pt>
                <c:pt idx="1531">
                  <c:v>3204.27</c:v>
                </c:pt>
                <c:pt idx="1532">
                  <c:v>3164.12</c:v>
                </c:pt>
                <c:pt idx="1533">
                  <c:v>3164.12</c:v>
                </c:pt>
                <c:pt idx="1534">
                  <c:v>3164.12</c:v>
                </c:pt>
                <c:pt idx="1535">
                  <c:v>3175.95</c:v>
                </c:pt>
                <c:pt idx="1536">
                  <c:v>3175.88</c:v>
                </c:pt>
                <c:pt idx="1537">
                  <c:v>3155.9</c:v>
                </c:pt>
                <c:pt idx="1538">
                  <c:v>3087.39</c:v>
                </c:pt>
                <c:pt idx="1539">
                  <c:v>3065.79</c:v>
                </c:pt>
                <c:pt idx="1540">
                  <c:v>3065.79</c:v>
                </c:pt>
                <c:pt idx="1541">
                  <c:v>3065.79</c:v>
                </c:pt>
                <c:pt idx="1542">
                  <c:v>3065.79</c:v>
                </c:pt>
                <c:pt idx="1543">
                  <c:v>3050.31</c:v>
                </c:pt>
                <c:pt idx="1544">
                  <c:v>3058.8</c:v>
                </c:pt>
                <c:pt idx="1545">
                  <c:v>3058.8</c:v>
                </c:pt>
                <c:pt idx="1546">
                  <c:v>3058.8</c:v>
                </c:pt>
                <c:pt idx="1547">
                  <c:v>3058.8</c:v>
                </c:pt>
                <c:pt idx="1548">
                  <c:v>3058.8</c:v>
                </c:pt>
                <c:pt idx="1549">
                  <c:v>3047.85</c:v>
                </c:pt>
                <c:pt idx="1550">
                  <c:v>3052.33</c:v>
                </c:pt>
                <c:pt idx="1551">
                  <c:v>3022.35</c:v>
                </c:pt>
                <c:pt idx="1552">
                  <c:v>3000.63</c:v>
                </c:pt>
                <c:pt idx="1553">
                  <c:v>3038.48</c:v>
                </c:pt>
                <c:pt idx="1554">
                  <c:v>3038.48</c:v>
                </c:pt>
                <c:pt idx="1555">
                  <c:v>3038.48</c:v>
                </c:pt>
                <c:pt idx="1556">
                  <c:v>3066.94</c:v>
                </c:pt>
                <c:pt idx="1557">
                  <c:v>3085.82</c:v>
                </c:pt>
                <c:pt idx="1558">
                  <c:v>3081.39</c:v>
                </c:pt>
                <c:pt idx="1559">
                  <c:v>3109.6</c:v>
                </c:pt>
                <c:pt idx="1560">
                  <c:v>3076.29</c:v>
                </c:pt>
                <c:pt idx="1561">
                  <c:v>3076.29</c:v>
                </c:pt>
                <c:pt idx="1562">
                  <c:v>3076.29</c:v>
                </c:pt>
                <c:pt idx="1563">
                  <c:v>3057.96</c:v>
                </c:pt>
                <c:pt idx="1564">
                  <c:v>3036.57</c:v>
                </c:pt>
                <c:pt idx="1565">
                  <c:v>3006.35</c:v>
                </c:pt>
                <c:pt idx="1566">
                  <c:v>3000.78</c:v>
                </c:pt>
                <c:pt idx="1567">
                  <c:v>2999.38</c:v>
                </c:pt>
                <c:pt idx="1568">
                  <c:v>2999.38</c:v>
                </c:pt>
                <c:pt idx="1569">
                  <c:v>2999.38</c:v>
                </c:pt>
                <c:pt idx="1570">
                  <c:v>2995.86</c:v>
                </c:pt>
                <c:pt idx="1571">
                  <c:v>2912.2</c:v>
                </c:pt>
                <c:pt idx="1572">
                  <c:v>2899.92</c:v>
                </c:pt>
                <c:pt idx="1573">
                  <c:v>2928.7</c:v>
                </c:pt>
                <c:pt idx="1574">
                  <c:v>2939.7</c:v>
                </c:pt>
                <c:pt idx="1575">
                  <c:v>2939.7</c:v>
                </c:pt>
                <c:pt idx="1576">
                  <c:v>2939.7</c:v>
                </c:pt>
                <c:pt idx="1577">
                  <c:v>2962.08</c:v>
                </c:pt>
                <c:pt idx="1578">
                  <c:v>2945.37</c:v>
                </c:pt>
                <c:pt idx="1579">
                  <c:v>2943.23</c:v>
                </c:pt>
                <c:pt idx="1580">
                  <c:v>2885.72</c:v>
                </c:pt>
                <c:pt idx="1581">
                  <c:v>2851.14</c:v>
                </c:pt>
                <c:pt idx="1582">
                  <c:v>2851.14</c:v>
                </c:pt>
                <c:pt idx="1583">
                  <c:v>2851.14</c:v>
                </c:pt>
                <c:pt idx="1584">
                  <c:v>2833.78</c:v>
                </c:pt>
                <c:pt idx="1585">
                  <c:v>2895.51</c:v>
                </c:pt>
                <c:pt idx="1586">
                  <c:v>2942.16</c:v>
                </c:pt>
                <c:pt idx="1587">
                  <c:v>2952.37</c:v>
                </c:pt>
                <c:pt idx="1588">
                  <c:v>2969.62</c:v>
                </c:pt>
                <c:pt idx="1589">
                  <c:v>2969.62</c:v>
                </c:pt>
                <c:pt idx="1590">
                  <c:v>2969.62</c:v>
                </c:pt>
                <c:pt idx="1591">
                  <c:v>2969.62</c:v>
                </c:pt>
                <c:pt idx="1592">
                  <c:v>2979.54</c:v>
                </c:pt>
                <c:pt idx="1593">
                  <c:v>2956.82</c:v>
                </c:pt>
                <c:pt idx="1594">
                  <c:v>2934.88</c:v>
                </c:pt>
                <c:pt idx="1595">
                  <c:v>2983.82</c:v>
                </c:pt>
                <c:pt idx="1596">
                  <c:v>2983.82</c:v>
                </c:pt>
                <c:pt idx="1597">
                  <c:v>2983.82</c:v>
                </c:pt>
                <c:pt idx="1598">
                  <c:v>3007.74</c:v>
                </c:pt>
                <c:pt idx="1599">
                  <c:v>3020.89</c:v>
                </c:pt>
                <c:pt idx="1600">
                  <c:v>3031.48</c:v>
                </c:pt>
                <c:pt idx="1601">
                  <c:v>3056.06</c:v>
                </c:pt>
                <c:pt idx="1602">
                  <c:v>3047.99</c:v>
                </c:pt>
                <c:pt idx="1603">
                  <c:v>3047.99</c:v>
                </c:pt>
                <c:pt idx="1604">
                  <c:v>3047.99</c:v>
                </c:pt>
                <c:pt idx="1605">
                  <c:v>3058.25</c:v>
                </c:pt>
                <c:pt idx="1606">
                  <c:v>3059.92</c:v>
                </c:pt>
                <c:pt idx="1607">
                  <c:v>3061.89</c:v>
                </c:pt>
                <c:pt idx="1608">
                  <c:v>3054.6</c:v>
                </c:pt>
                <c:pt idx="1609">
                  <c:v>3069.17</c:v>
                </c:pt>
                <c:pt idx="1610">
                  <c:v>3069.17</c:v>
                </c:pt>
                <c:pt idx="1611">
                  <c:v>3069.17</c:v>
                </c:pt>
                <c:pt idx="1612">
                  <c:v>3069.17</c:v>
                </c:pt>
                <c:pt idx="1613">
                  <c:v>3089.65</c:v>
                </c:pt>
                <c:pt idx="1614">
                  <c:v>3117.83</c:v>
                </c:pt>
                <c:pt idx="1615">
                  <c:v>3110.88</c:v>
                </c:pt>
                <c:pt idx="1616">
                  <c:v>3017.71</c:v>
                </c:pt>
                <c:pt idx="1617">
                  <c:v>3017.71</c:v>
                </c:pt>
                <c:pt idx="1618">
                  <c:v>3017.71</c:v>
                </c:pt>
                <c:pt idx="1619">
                  <c:v>3017.71</c:v>
                </c:pt>
                <c:pt idx="1620">
                  <c:v>2950.95</c:v>
                </c:pt>
                <c:pt idx="1621">
                  <c:v>2905.23</c:v>
                </c:pt>
                <c:pt idx="1622">
                  <c:v>2942.13</c:v>
                </c:pt>
                <c:pt idx="1623">
                  <c:v>2969.83</c:v>
                </c:pt>
                <c:pt idx="1624">
                  <c:v>2969.83</c:v>
                </c:pt>
                <c:pt idx="1625">
                  <c:v>2969.83</c:v>
                </c:pt>
                <c:pt idx="1626">
                  <c:v>2990.35</c:v>
                </c:pt>
                <c:pt idx="1627">
                  <c:v>3003.28</c:v>
                </c:pt>
                <c:pt idx="1628">
                  <c:v>2989.56</c:v>
                </c:pt>
                <c:pt idx="1629">
                  <c:v>3019.12</c:v>
                </c:pt>
                <c:pt idx="1630">
                  <c:v>3010.91</c:v>
                </c:pt>
                <c:pt idx="1631">
                  <c:v>3010.91</c:v>
                </c:pt>
                <c:pt idx="1632">
                  <c:v>3010.91</c:v>
                </c:pt>
                <c:pt idx="1633">
                  <c:v>2972.97</c:v>
                </c:pt>
                <c:pt idx="1634">
                  <c:v>2976.29</c:v>
                </c:pt>
                <c:pt idx="1635">
                  <c:v>2944.06</c:v>
                </c:pt>
                <c:pt idx="1636">
                  <c:v>2897.53</c:v>
                </c:pt>
                <c:pt idx="1637">
                  <c:v>2972.92</c:v>
                </c:pt>
                <c:pt idx="1638">
                  <c:v>2972.92</c:v>
                </c:pt>
                <c:pt idx="1639">
                  <c:v>2972.92</c:v>
                </c:pt>
                <c:pt idx="1640">
                  <c:v>3022.78</c:v>
                </c:pt>
                <c:pt idx="1641">
                  <c:v>3005.18</c:v>
                </c:pt>
                <c:pt idx="1642">
                  <c:v>2916.15</c:v>
                </c:pt>
                <c:pt idx="1643">
                  <c:v>2919.01</c:v>
                </c:pt>
                <c:pt idx="1644">
                  <c:v>2914.38</c:v>
                </c:pt>
                <c:pt idx="1645">
                  <c:v>2914.38</c:v>
                </c:pt>
                <c:pt idx="1646">
                  <c:v>2914.38</c:v>
                </c:pt>
                <c:pt idx="1647">
                  <c:v>2914.38</c:v>
                </c:pt>
                <c:pt idx="1648">
                  <c:v>2966.87</c:v>
                </c:pt>
                <c:pt idx="1649">
                  <c:v>3003.2</c:v>
                </c:pt>
                <c:pt idx="1650">
                  <c:v>2986.49</c:v>
                </c:pt>
                <c:pt idx="1651">
                  <c:v>2952.64</c:v>
                </c:pt>
                <c:pt idx="1652">
                  <c:v>2952.64</c:v>
                </c:pt>
                <c:pt idx="1653">
                  <c:v>2952.64</c:v>
                </c:pt>
                <c:pt idx="1654">
                  <c:v>2929.81</c:v>
                </c:pt>
                <c:pt idx="1655">
                  <c:v>2911.91</c:v>
                </c:pt>
                <c:pt idx="1656">
                  <c:v>2936.53</c:v>
                </c:pt>
                <c:pt idx="1657">
                  <c:v>2923.07</c:v>
                </c:pt>
                <c:pt idx="1658">
                  <c:v>2923.46</c:v>
                </c:pt>
                <c:pt idx="1659">
                  <c:v>2923.46</c:v>
                </c:pt>
                <c:pt idx="1660">
                  <c:v>2923.46</c:v>
                </c:pt>
                <c:pt idx="1661">
                  <c:v>2928.3</c:v>
                </c:pt>
                <c:pt idx="1662">
                  <c:v>2931.08</c:v>
                </c:pt>
                <c:pt idx="1663">
                  <c:v>2931.08</c:v>
                </c:pt>
                <c:pt idx="1664">
                  <c:v>2928.67</c:v>
                </c:pt>
                <c:pt idx="1665">
                  <c:v>2942.65</c:v>
                </c:pt>
                <c:pt idx="1666">
                  <c:v>2942.65</c:v>
                </c:pt>
                <c:pt idx="1667">
                  <c:v>2942.65</c:v>
                </c:pt>
                <c:pt idx="1668">
                  <c:v>2997.25</c:v>
                </c:pt>
                <c:pt idx="1669">
                  <c:v>3055.15</c:v>
                </c:pt>
                <c:pt idx="1670">
                  <c:v>3073.52</c:v>
                </c:pt>
                <c:pt idx="1671">
                  <c:v>3091.78</c:v>
                </c:pt>
                <c:pt idx="1672">
                  <c:v>3081.75</c:v>
                </c:pt>
                <c:pt idx="1673">
                  <c:v>3081.75</c:v>
                </c:pt>
                <c:pt idx="1674">
                  <c:v>3081.75</c:v>
                </c:pt>
                <c:pt idx="1675">
                  <c:v>3090.28</c:v>
                </c:pt>
                <c:pt idx="1676">
                  <c:v>3084.81</c:v>
                </c:pt>
                <c:pt idx="1677">
                  <c:v>3110.43</c:v>
                </c:pt>
                <c:pt idx="1678">
                  <c:v>3079.83</c:v>
                </c:pt>
                <c:pt idx="1679">
                  <c:v>3052.8</c:v>
                </c:pt>
                <c:pt idx="1680">
                  <c:v>3052.8</c:v>
                </c:pt>
                <c:pt idx="1681">
                  <c:v>3052.8</c:v>
                </c:pt>
                <c:pt idx="1682">
                  <c:v>2992.5</c:v>
                </c:pt>
                <c:pt idx="1683">
                  <c:v>2974.31</c:v>
                </c:pt>
                <c:pt idx="1684">
                  <c:v>2954.9</c:v>
                </c:pt>
                <c:pt idx="1685">
                  <c:v>2911.26</c:v>
                </c:pt>
                <c:pt idx="1686">
                  <c:v>2908.67</c:v>
                </c:pt>
                <c:pt idx="1687">
                  <c:v>2908.67</c:v>
                </c:pt>
                <c:pt idx="1688">
                  <c:v>2908.67</c:v>
                </c:pt>
                <c:pt idx="1689">
                  <c:v>2908.67</c:v>
                </c:pt>
                <c:pt idx="1690">
                  <c:v>2905.3</c:v>
                </c:pt>
                <c:pt idx="1691">
                  <c:v>2918.07</c:v>
                </c:pt>
                <c:pt idx="1692">
                  <c:v>2884.02</c:v>
                </c:pt>
                <c:pt idx="1693">
                  <c:v>2867.37</c:v>
                </c:pt>
                <c:pt idx="1694">
                  <c:v>2867.37</c:v>
                </c:pt>
                <c:pt idx="1695">
                  <c:v>2867.37</c:v>
                </c:pt>
                <c:pt idx="1696">
                  <c:v>2883.89</c:v>
                </c:pt>
                <c:pt idx="1697">
                  <c:v>2909.1</c:v>
                </c:pt>
                <c:pt idx="1698">
                  <c:v>2938.28</c:v>
                </c:pt>
                <c:pt idx="1699">
                  <c:v>2915.67</c:v>
                </c:pt>
                <c:pt idx="1700">
                  <c:v>2882.69</c:v>
                </c:pt>
                <c:pt idx="1701">
                  <c:v>2882.69</c:v>
                </c:pt>
                <c:pt idx="1702">
                  <c:v>2882.69</c:v>
                </c:pt>
                <c:pt idx="1703">
                  <c:v>2924.29</c:v>
                </c:pt>
                <c:pt idx="1704">
                  <c:v>2933.82</c:v>
                </c:pt>
                <c:pt idx="1705">
                  <c:v>2956.53</c:v>
                </c:pt>
                <c:pt idx="1706">
                  <c:v>2986.36</c:v>
                </c:pt>
                <c:pt idx="1707">
                  <c:v>2957.56</c:v>
                </c:pt>
                <c:pt idx="1708">
                  <c:v>2957.56</c:v>
                </c:pt>
                <c:pt idx="1709">
                  <c:v>2957.56</c:v>
                </c:pt>
                <c:pt idx="1710">
                  <c:v>2957.56</c:v>
                </c:pt>
                <c:pt idx="1711">
                  <c:v>2887.64</c:v>
                </c:pt>
                <c:pt idx="1712">
                  <c:v>2840.38</c:v>
                </c:pt>
                <c:pt idx="1713">
                  <c:v>2846.13</c:v>
                </c:pt>
                <c:pt idx="1714">
                  <c:v>2899.29</c:v>
                </c:pt>
                <c:pt idx="1715">
                  <c:v>2899.29</c:v>
                </c:pt>
                <c:pt idx="1716">
                  <c:v>2899.29</c:v>
                </c:pt>
                <c:pt idx="1717">
                  <c:v>2942.29</c:v>
                </c:pt>
                <c:pt idx="1718">
                  <c:v>2976.19</c:v>
                </c:pt>
                <c:pt idx="1719">
                  <c:v>2972.65</c:v>
                </c:pt>
                <c:pt idx="1720">
                  <c:v>2938.5</c:v>
                </c:pt>
                <c:pt idx="1721">
                  <c:v>2956.58</c:v>
                </c:pt>
                <c:pt idx="1722">
                  <c:v>2956.58</c:v>
                </c:pt>
                <c:pt idx="1723">
                  <c:v>2956.58</c:v>
                </c:pt>
                <c:pt idx="1724">
                  <c:v>2928.18</c:v>
                </c:pt>
                <c:pt idx="1725">
                  <c:v>2911.11</c:v>
                </c:pt>
                <c:pt idx="1726">
                  <c:v>2894.15</c:v>
                </c:pt>
                <c:pt idx="1727">
                  <c:v>2862.52</c:v>
                </c:pt>
                <c:pt idx="1728">
                  <c:v>2917.95</c:v>
                </c:pt>
                <c:pt idx="1729">
                  <c:v>2917.95</c:v>
                </c:pt>
                <c:pt idx="1730">
                  <c:v>2917.95</c:v>
                </c:pt>
                <c:pt idx="1731">
                  <c:v>2917.58</c:v>
                </c:pt>
                <c:pt idx="1732">
                  <c:v>2921.99</c:v>
                </c:pt>
                <c:pt idx="1733">
                  <c:v>2914.11</c:v>
                </c:pt>
                <c:pt idx="1734">
                  <c:v>2879.95</c:v>
                </c:pt>
                <c:pt idx="1735">
                  <c:v>2880.08</c:v>
                </c:pt>
                <c:pt idx="1736">
                  <c:v>2880.08</c:v>
                </c:pt>
                <c:pt idx="1737">
                  <c:v>2880.08</c:v>
                </c:pt>
                <c:pt idx="1738">
                  <c:v>2937.23</c:v>
                </c:pt>
                <c:pt idx="1739">
                  <c:v>2963.06</c:v>
                </c:pt>
                <c:pt idx="1740">
                  <c:v>2964.93</c:v>
                </c:pt>
                <c:pt idx="1741">
                  <c:v>2924.8</c:v>
                </c:pt>
                <c:pt idx="1742">
                  <c:v>2913.96</c:v>
                </c:pt>
                <c:pt idx="1743">
                  <c:v>2913.96</c:v>
                </c:pt>
                <c:pt idx="1744">
                  <c:v>2913.96</c:v>
                </c:pt>
                <c:pt idx="1745">
                  <c:v>2913.96</c:v>
                </c:pt>
                <c:pt idx="1746">
                  <c:v>2919.51</c:v>
                </c:pt>
                <c:pt idx="1747">
                  <c:v>2919.18</c:v>
                </c:pt>
                <c:pt idx="1748">
                  <c:v>2930.78</c:v>
                </c:pt>
                <c:pt idx="1749">
                  <c:v>2915.67</c:v>
                </c:pt>
                <c:pt idx="1750">
                  <c:v>2915.67</c:v>
                </c:pt>
                <c:pt idx="1751">
                  <c:v>2915.67</c:v>
                </c:pt>
                <c:pt idx="1752">
                  <c:v>2915.67</c:v>
                </c:pt>
                <c:pt idx="1753">
                  <c:v>2905.93</c:v>
                </c:pt>
                <c:pt idx="1754">
                  <c:v>2914.15</c:v>
                </c:pt>
                <c:pt idx="1755">
                  <c:v>2934.03</c:v>
                </c:pt>
                <c:pt idx="1756">
                  <c:v>2944.25</c:v>
                </c:pt>
                <c:pt idx="1757">
                  <c:v>2944.25</c:v>
                </c:pt>
                <c:pt idx="1758">
                  <c:v>2944.25</c:v>
                </c:pt>
                <c:pt idx="1759">
                  <c:v>2929.83</c:v>
                </c:pt>
                <c:pt idx="1760">
                  <c:v>2941.34</c:v>
                </c:pt>
                <c:pt idx="1761">
                  <c:v>2965.18</c:v>
                </c:pt>
                <c:pt idx="1762">
                  <c:v>2966.61</c:v>
                </c:pt>
                <c:pt idx="1763">
                  <c:v>2967.66</c:v>
                </c:pt>
                <c:pt idx="1764">
                  <c:v>2967.66</c:v>
                </c:pt>
                <c:pt idx="1765">
                  <c:v>2967.66</c:v>
                </c:pt>
                <c:pt idx="1766">
                  <c:v>2998.55</c:v>
                </c:pt>
                <c:pt idx="1767">
                  <c:v>3026.68</c:v>
                </c:pt>
                <c:pt idx="1768">
                  <c:v>3070.54</c:v>
                </c:pt>
                <c:pt idx="1769">
                  <c:v>3071.12</c:v>
                </c:pt>
                <c:pt idx="1770">
                  <c:v>3070.4</c:v>
                </c:pt>
                <c:pt idx="1771">
                  <c:v>3070.4</c:v>
                </c:pt>
                <c:pt idx="1772">
                  <c:v>3070.4</c:v>
                </c:pt>
                <c:pt idx="1773">
                  <c:v>3070.4</c:v>
                </c:pt>
                <c:pt idx="1774">
                  <c:v>2984.78</c:v>
                </c:pt>
                <c:pt idx="1775">
                  <c:v>3012.12</c:v>
                </c:pt>
                <c:pt idx="1776">
                  <c:v>3100.12</c:v>
                </c:pt>
                <c:pt idx="1777">
                  <c:v>3100.12</c:v>
                </c:pt>
                <c:pt idx="1778">
                  <c:v>3100.12</c:v>
                </c:pt>
                <c:pt idx="1779">
                  <c:v>3100.12</c:v>
                </c:pt>
                <c:pt idx="1780">
                  <c:v>3100.12</c:v>
                </c:pt>
                <c:pt idx="1781">
                  <c:v>3124.91</c:v>
                </c:pt>
                <c:pt idx="1782">
                  <c:v>3131.11</c:v>
                </c:pt>
                <c:pt idx="1783">
                  <c:v>3135.65</c:v>
                </c:pt>
                <c:pt idx="1784">
                  <c:v>3163.49</c:v>
                </c:pt>
                <c:pt idx="1785">
                  <c:v>3163.49</c:v>
                </c:pt>
                <c:pt idx="1786">
                  <c:v>3163.49</c:v>
                </c:pt>
                <c:pt idx="1787">
                  <c:v>3144.72</c:v>
                </c:pt>
                <c:pt idx="1788">
                  <c:v>3139.76</c:v>
                </c:pt>
                <c:pt idx="1789">
                  <c:v>3187.97</c:v>
                </c:pt>
                <c:pt idx="1790">
                  <c:v>3187.97</c:v>
                </c:pt>
                <c:pt idx="1791">
                  <c:v>3170.64</c:v>
                </c:pt>
                <c:pt idx="1792">
                  <c:v>3170.64</c:v>
                </c:pt>
                <c:pt idx="1793">
                  <c:v>3170.64</c:v>
                </c:pt>
                <c:pt idx="1794">
                  <c:v>3142.2</c:v>
                </c:pt>
                <c:pt idx="1795">
                  <c:v>3165.09</c:v>
                </c:pt>
                <c:pt idx="1796">
                  <c:v>3085.6</c:v>
                </c:pt>
                <c:pt idx="1797">
                  <c:v>3068.34</c:v>
                </c:pt>
                <c:pt idx="1798">
                  <c:v>3061.04</c:v>
                </c:pt>
                <c:pt idx="1799">
                  <c:v>3061.04</c:v>
                </c:pt>
                <c:pt idx="1800">
                  <c:v>3061.04</c:v>
                </c:pt>
                <c:pt idx="1801">
                  <c:v>3049.47</c:v>
                </c:pt>
                <c:pt idx="1802">
                  <c:v>3015.47</c:v>
                </c:pt>
                <c:pt idx="1803">
                  <c:v>2989.71</c:v>
                </c:pt>
                <c:pt idx="1804">
                  <c:v>2989.71</c:v>
                </c:pt>
                <c:pt idx="1805">
                  <c:v>3002.8</c:v>
                </c:pt>
                <c:pt idx="1806">
                  <c:v>3002.8</c:v>
                </c:pt>
                <c:pt idx="1807">
                  <c:v>3002.8</c:v>
                </c:pt>
                <c:pt idx="1808">
                  <c:v>2984.02</c:v>
                </c:pt>
                <c:pt idx="1809">
                  <c:v>2982.29</c:v>
                </c:pt>
                <c:pt idx="1810">
                  <c:v>2964.56</c:v>
                </c:pt>
                <c:pt idx="1811">
                  <c:v>3000.47</c:v>
                </c:pt>
                <c:pt idx="1812">
                  <c:v>2997.2</c:v>
                </c:pt>
                <c:pt idx="1813">
                  <c:v>2997.2</c:v>
                </c:pt>
                <c:pt idx="1814">
                  <c:v>2997.2</c:v>
                </c:pt>
                <c:pt idx="1815">
                  <c:v>3019.44</c:v>
                </c:pt>
                <c:pt idx="1816">
                  <c:v>2988.06</c:v>
                </c:pt>
                <c:pt idx="1817">
                  <c:v>2989.14</c:v>
                </c:pt>
                <c:pt idx="1818">
                  <c:v>2996.03</c:v>
                </c:pt>
                <c:pt idx="1819">
                  <c:v>2996.6</c:v>
                </c:pt>
                <c:pt idx="1820">
                  <c:v>2996.6</c:v>
                </c:pt>
                <c:pt idx="1821">
                  <c:v>2996.6</c:v>
                </c:pt>
                <c:pt idx="1822">
                  <c:v>2996.6</c:v>
                </c:pt>
                <c:pt idx="1823">
                  <c:v>2992.81</c:v>
                </c:pt>
                <c:pt idx="1824">
                  <c:v>3019.72</c:v>
                </c:pt>
                <c:pt idx="1825">
                  <c:v>3000.71</c:v>
                </c:pt>
                <c:pt idx="1826">
                  <c:v>3000.71</c:v>
                </c:pt>
                <c:pt idx="1827">
                  <c:v>3000.71</c:v>
                </c:pt>
                <c:pt idx="1828">
                  <c:v>3000.71</c:v>
                </c:pt>
                <c:pt idx="1829">
                  <c:v>3000.71</c:v>
                </c:pt>
                <c:pt idx="1830">
                  <c:v>2981.06</c:v>
                </c:pt>
                <c:pt idx="1831">
                  <c:v>2965.36</c:v>
                </c:pt>
                <c:pt idx="1832">
                  <c:v>2941.08</c:v>
                </c:pt>
                <c:pt idx="1833">
                  <c:v>2919.01</c:v>
                </c:pt>
                <c:pt idx="1834">
                  <c:v>2919.01</c:v>
                </c:pt>
                <c:pt idx="1835">
                  <c:v>2919.01</c:v>
                </c:pt>
                <c:pt idx="1836">
                  <c:v>2919.01</c:v>
                </c:pt>
                <c:pt idx="1837">
                  <c:v>2949.6</c:v>
                </c:pt>
                <c:pt idx="1838">
                  <c:v>2980.8</c:v>
                </c:pt>
                <c:pt idx="1839">
                  <c:v>2930.19</c:v>
                </c:pt>
                <c:pt idx="1840">
                  <c:v>2935.96</c:v>
                </c:pt>
                <c:pt idx="1841">
                  <c:v>2935.96</c:v>
                </c:pt>
                <c:pt idx="1842">
                  <c:v>2935.96</c:v>
                </c:pt>
                <c:pt idx="1843">
                  <c:v>2935.96</c:v>
                </c:pt>
                <c:pt idx="1844">
                  <c:v>2924.77</c:v>
                </c:pt>
                <c:pt idx="1845">
                  <c:v>2934.58</c:v>
                </c:pt>
                <c:pt idx="1846">
                  <c:v>2938.24</c:v>
                </c:pt>
                <c:pt idx="1847">
                  <c:v>2927.91</c:v>
                </c:pt>
                <c:pt idx="1848">
                  <c:v>2927.91</c:v>
                </c:pt>
                <c:pt idx="1849">
                  <c:v>2927.91</c:v>
                </c:pt>
                <c:pt idx="1850">
                  <c:v>2908.53</c:v>
                </c:pt>
                <c:pt idx="1851">
                  <c:v>2932.01</c:v>
                </c:pt>
                <c:pt idx="1852">
                  <c:v>2927.53</c:v>
                </c:pt>
                <c:pt idx="1853">
                  <c:v>2936.72</c:v>
                </c:pt>
                <c:pt idx="1854">
                  <c:v>2930.17</c:v>
                </c:pt>
                <c:pt idx="1855">
                  <c:v>2930.17</c:v>
                </c:pt>
                <c:pt idx="1856">
                  <c:v>2930.17</c:v>
                </c:pt>
                <c:pt idx="1857">
                  <c:v>2936.66</c:v>
                </c:pt>
                <c:pt idx="1858">
                  <c:v>2921.9</c:v>
                </c:pt>
                <c:pt idx="1859">
                  <c:v>2906.78</c:v>
                </c:pt>
                <c:pt idx="1860">
                  <c:v>2882.2</c:v>
                </c:pt>
                <c:pt idx="1861">
                  <c:v>2855.8</c:v>
                </c:pt>
                <c:pt idx="1862">
                  <c:v>2855.8</c:v>
                </c:pt>
                <c:pt idx="1863">
                  <c:v>2855.8</c:v>
                </c:pt>
                <c:pt idx="1864">
                  <c:v>2853.99</c:v>
                </c:pt>
                <c:pt idx="1865">
                  <c:v>2867.76</c:v>
                </c:pt>
                <c:pt idx="1866">
                  <c:v>2879.49</c:v>
                </c:pt>
                <c:pt idx="1867">
                  <c:v>2862.63</c:v>
                </c:pt>
                <c:pt idx="1868">
                  <c:v>2851.98</c:v>
                </c:pt>
                <c:pt idx="1869">
                  <c:v>2851.98</c:v>
                </c:pt>
                <c:pt idx="1870">
                  <c:v>2851.98</c:v>
                </c:pt>
                <c:pt idx="1871">
                  <c:v>2875.46</c:v>
                </c:pt>
                <c:pt idx="1872">
                  <c:v>2867.64</c:v>
                </c:pt>
                <c:pt idx="1873">
                  <c:v>2876.03</c:v>
                </c:pt>
                <c:pt idx="1874">
                  <c:v>2875.68</c:v>
                </c:pt>
                <c:pt idx="1875">
                  <c:v>2902.81</c:v>
                </c:pt>
                <c:pt idx="1876">
                  <c:v>2902.81</c:v>
                </c:pt>
                <c:pt idx="1877">
                  <c:v>2902.81</c:v>
                </c:pt>
                <c:pt idx="1878">
                  <c:v>2902.81</c:v>
                </c:pt>
                <c:pt idx="1879">
                  <c:v>2902.68</c:v>
                </c:pt>
                <c:pt idx="1880">
                  <c:v>2893.55</c:v>
                </c:pt>
                <c:pt idx="1881">
                  <c:v>2871.67</c:v>
                </c:pt>
                <c:pt idx="1882">
                  <c:v>2886.52</c:v>
                </c:pt>
                <c:pt idx="1883">
                  <c:v>2886.52</c:v>
                </c:pt>
                <c:pt idx="1884">
                  <c:v>2886.52</c:v>
                </c:pt>
                <c:pt idx="1885">
                  <c:v>2896.27</c:v>
                </c:pt>
                <c:pt idx="1886">
                  <c:v>2919.17</c:v>
                </c:pt>
                <c:pt idx="1887">
                  <c:v>2935.75</c:v>
                </c:pt>
                <c:pt idx="1888">
                  <c:v>2960.91</c:v>
                </c:pt>
                <c:pt idx="1889">
                  <c:v>2977.43</c:v>
                </c:pt>
                <c:pt idx="1890">
                  <c:v>2977.43</c:v>
                </c:pt>
                <c:pt idx="1891">
                  <c:v>2977.43</c:v>
                </c:pt>
                <c:pt idx="1892">
                  <c:v>2966.67</c:v>
                </c:pt>
                <c:pt idx="1893">
                  <c:v>2972.44</c:v>
                </c:pt>
                <c:pt idx="1894">
                  <c:v>2987.88</c:v>
                </c:pt>
                <c:pt idx="1895">
                  <c:v>3004.43</c:v>
                </c:pt>
                <c:pt idx="1896">
                  <c:v>2980.83</c:v>
                </c:pt>
                <c:pt idx="1897">
                  <c:v>2980.83</c:v>
                </c:pt>
                <c:pt idx="1898">
                  <c:v>2980.83</c:v>
                </c:pt>
                <c:pt idx="1899">
                  <c:v>2987.93</c:v>
                </c:pt>
                <c:pt idx="1900">
                  <c:v>2997.73</c:v>
                </c:pt>
                <c:pt idx="1901">
                  <c:v>2972.61</c:v>
                </c:pt>
                <c:pt idx="1902">
                  <c:v>2923.96</c:v>
                </c:pt>
                <c:pt idx="1903">
                  <c:v>2912.53</c:v>
                </c:pt>
                <c:pt idx="1904">
                  <c:v>2912.53</c:v>
                </c:pt>
                <c:pt idx="1905">
                  <c:v>2912.53</c:v>
                </c:pt>
                <c:pt idx="1906">
                  <c:v>2912.53</c:v>
                </c:pt>
                <c:pt idx="1907">
                  <c:v>2904.87</c:v>
                </c:pt>
                <c:pt idx="1908">
                  <c:v>2936.82</c:v>
                </c:pt>
                <c:pt idx="1909">
                  <c:v>2921.25</c:v>
                </c:pt>
                <c:pt idx="1910">
                  <c:v>2899.94</c:v>
                </c:pt>
                <c:pt idx="1911">
                  <c:v>2899.94</c:v>
                </c:pt>
                <c:pt idx="1912">
                  <c:v>2899.94</c:v>
                </c:pt>
                <c:pt idx="1913">
                  <c:v>2913.48</c:v>
                </c:pt>
                <c:pt idx="1914">
                  <c:v>2911.99</c:v>
                </c:pt>
                <c:pt idx="1915">
                  <c:v>2888.02</c:v>
                </c:pt>
                <c:pt idx="1916">
                  <c:v>2880.24</c:v>
                </c:pt>
                <c:pt idx="1917">
                  <c:v>2885.57</c:v>
                </c:pt>
                <c:pt idx="1918">
                  <c:v>2885.57</c:v>
                </c:pt>
                <c:pt idx="1919">
                  <c:v>2885.57</c:v>
                </c:pt>
                <c:pt idx="1920">
                  <c:v>2866.87</c:v>
                </c:pt>
                <c:pt idx="1921">
                  <c:v>2869.32</c:v>
                </c:pt>
                <c:pt idx="1922">
                  <c:v>2857.65</c:v>
                </c:pt>
                <c:pt idx="1923">
                  <c:v>2853.1</c:v>
                </c:pt>
                <c:pt idx="1924">
                  <c:v>2858</c:v>
                </c:pt>
                <c:pt idx="1925">
                  <c:v>2858</c:v>
                </c:pt>
                <c:pt idx="1926">
                  <c:v>2858</c:v>
                </c:pt>
                <c:pt idx="1927">
                  <c:v>2867.13</c:v>
                </c:pt>
                <c:pt idx="1928">
                  <c:v>2868.6</c:v>
                </c:pt>
                <c:pt idx="1929">
                  <c:v>2872.55</c:v>
                </c:pt>
                <c:pt idx="1930">
                  <c:v>2872.55</c:v>
                </c:pt>
                <c:pt idx="1931">
                  <c:v>2872.55</c:v>
                </c:pt>
                <c:pt idx="1932">
                  <c:v>2872.55</c:v>
                </c:pt>
                <c:pt idx="1933">
                  <c:v>2872.55</c:v>
                </c:pt>
                <c:pt idx="1934">
                  <c:v>2854.89</c:v>
                </c:pt>
                <c:pt idx="1935">
                  <c:v>2837.9</c:v>
                </c:pt>
                <c:pt idx="1936">
                  <c:v>2856.48</c:v>
                </c:pt>
                <c:pt idx="1937">
                  <c:v>2863.39</c:v>
                </c:pt>
                <c:pt idx="1938">
                  <c:v>2868.89</c:v>
                </c:pt>
                <c:pt idx="1939">
                  <c:v>2868.89</c:v>
                </c:pt>
                <c:pt idx="1940">
                  <c:v>2868.89</c:v>
                </c:pt>
                <c:pt idx="1941">
                  <c:v>2871.98</c:v>
                </c:pt>
                <c:pt idx="1942">
                  <c:v>2899.13</c:v>
                </c:pt>
                <c:pt idx="1943">
                  <c:v>2928.07</c:v>
                </c:pt>
                <c:pt idx="1944">
                  <c:v>2944.31</c:v>
                </c:pt>
                <c:pt idx="1945">
                  <c:v>2947.85</c:v>
                </c:pt>
                <c:pt idx="1946">
                  <c:v>2947.85</c:v>
                </c:pt>
                <c:pt idx="1947">
                  <c:v>2947.85</c:v>
                </c:pt>
                <c:pt idx="1948">
                  <c:v>2947.85</c:v>
                </c:pt>
                <c:pt idx="1949">
                  <c:v>2945.53</c:v>
                </c:pt>
                <c:pt idx="1950">
                  <c:v>2930.17</c:v>
                </c:pt>
                <c:pt idx="1951">
                  <c:v>2967.44</c:v>
                </c:pt>
                <c:pt idx="1952">
                  <c:v>2961.78</c:v>
                </c:pt>
                <c:pt idx="1953">
                  <c:v>2961.78</c:v>
                </c:pt>
                <c:pt idx="1954">
                  <c:v>2961.78</c:v>
                </c:pt>
                <c:pt idx="1955">
                  <c:v>2959.26</c:v>
                </c:pt>
                <c:pt idx="1956">
                  <c:v>2967.24</c:v>
                </c:pt>
                <c:pt idx="1957">
                  <c:v>2949.35</c:v>
                </c:pt>
                <c:pt idx="1958">
                  <c:v>2933.92</c:v>
                </c:pt>
                <c:pt idx="1959">
                  <c:v>2918.69</c:v>
                </c:pt>
                <c:pt idx="1960">
                  <c:v>2918.69</c:v>
                </c:pt>
                <c:pt idx="1961">
                  <c:v>2918.69</c:v>
                </c:pt>
                <c:pt idx="1962">
                  <c:v>2883.87</c:v>
                </c:pt>
                <c:pt idx="1963">
                  <c:v>2873.22</c:v>
                </c:pt>
                <c:pt idx="1964">
                  <c:v>2893.4</c:v>
                </c:pt>
                <c:pt idx="1965">
                  <c:v>2932.16</c:v>
                </c:pt>
                <c:pt idx="1966">
                  <c:v>2889.45</c:v>
                </c:pt>
                <c:pt idx="1967">
                  <c:v>2889.45</c:v>
                </c:pt>
                <c:pt idx="1968">
                  <c:v>2889.45</c:v>
                </c:pt>
                <c:pt idx="1969">
                  <c:v>2895.12</c:v>
                </c:pt>
                <c:pt idx="1970">
                  <c:v>2904.61</c:v>
                </c:pt>
                <c:pt idx="1971">
                  <c:v>2905.29</c:v>
                </c:pt>
                <c:pt idx="1972">
                  <c:v>2911.66</c:v>
                </c:pt>
                <c:pt idx="1973">
                  <c:v>2913.47</c:v>
                </c:pt>
                <c:pt idx="1974">
                  <c:v>2913.47</c:v>
                </c:pt>
                <c:pt idx="1975">
                  <c:v>2913.47</c:v>
                </c:pt>
                <c:pt idx="1976">
                  <c:v>2913.47</c:v>
                </c:pt>
                <c:pt idx="1977">
                  <c:v>2920.42</c:v>
                </c:pt>
                <c:pt idx="1978">
                  <c:v>2921</c:v>
                </c:pt>
                <c:pt idx="1979">
                  <c:v>2895.73</c:v>
                </c:pt>
                <c:pt idx="1980">
                  <c:v>2894.72</c:v>
                </c:pt>
                <c:pt idx="1981">
                  <c:v>2894.72</c:v>
                </c:pt>
                <c:pt idx="1982">
                  <c:v>2894.72</c:v>
                </c:pt>
                <c:pt idx="1983">
                  <c:v>2895.85</c:v>
                </c:pt>
                <c:pt idx="1984">
                  <c:v>2893.76</c:v>
                </c:pt>
                <c:pt idx="1985">
                  <c:v>2907.1</c:v>
                </c:pt>
                <c:pt idx="1986">
                  <c:v>2919.82</c:v>
                </c:pt>
                <c:pt idx="1987">
                  <c:v>2919.58</c:v>
                </c:pt>
                <c:pt idx="1988">
                  <c:v>2919.58</c:v>
                </c:pt>
                <c:pt idx="1989">
                  <c:v>2919.58</c:v>
                </c:pt>
                <c:pt idx="1990">
                  <c:v>2929.2</c:v>
                </c:pt>
                <c:pt idx="1991">
                  <c:v>2933.13</c:v>
                </c:pt>
                <c:pt idx="1992">
                  <c:v>2924.75</c:v>
                </c:pt>
                <c:pt idx="1993">
                  <c:v>2953.83</c:v>
                </c:pt>
                <c:pt idx="1994">
                  <c:v>2961.68</c:v>
                </c:pt>
                <c:pt idx="1995">
                  <c:v>2961.68</c:v>
                </c:pt>
                <c:pt idx="1996">
                  <c:v>2961.68</c:v>
                </c:pt>
                <c:pt idx="1997">
                  <c:v>2961.68</c:v>
                </c:pt>
                <c:pt idx="1998">
                  <c:v>3029.53</c:v>
                </c:pt>
                <c:pt idx="1999">
                  <c:v>3053.9</c:v>
                </c:pt>
                <c:pt idx="2000">
                  <c:v>3035.83</c:v>
                </c:pt>
                <c:pt idx="2001">
                  <c:v>3010.68</c:v>
                </c:pt>
                <c:pt idx="2002">
                  <c:v>3010.68</c:v>
                </c:pt>
                <c:pt idx="2003">
                  <c:v>3010.68</c:v>
                </c:pt>
                <c:pt idx="2004">
                  <c:v>3010.68</c:v>
                </c:pt>
                <c:pt idx="2005">
                  <c:v>3025.28</c:v>
                </c:pt>
                <c:pt idx="2006">
                  <c:v>3023.64</c:v>
                </c:pt>
                <c:pt idx="2007">
                  <c:v>3038.26</c:v>
                </c:pt>
                <c:pt idx="2008">
                  <c:v>3050.43</c:v>
                </c:pt>
                <c:pt idx="2009">
                  <c:v>3050.43</c:v>
                </c:pt>
                <c:pt idx="2010">
                  <c:v>3050.43</c:v>
                </c:pt>
                <c:pt idx="2011">
                  <c:v>3050.43</c:v>
                </c:pt>
                <c:pt idx="2012">
                  <c:v>3050.43</c:v>
                </c:pt>
                <c:pt idx="2013">
                  <c:v>3068.93</c:v>
                </c:pt>
                <c:pt idx="2014">
                  <c:v>3084.19</c:v>
                </c:pt>
                <c:pt idx="2015">
                  <c:v>3092.65</c:v>
                </c:pt>
                <c:pt idx="2016">
                  <c:v>3092.65</c:v>
                </c:pt>
                <c:pt idx="2017">
                  <c:v>3092.65</c:v>
                </c:pt>
                <c:pt idx="2018">
                  <c:v>3067.33</c:v>
                </c:pt>
                <c:pt idx="2019">
                  <c:v>3067.73</c:v>
                </c:pt>
                <c:pt idx="2020">
                  <c:v>3052.3</c:v>
                </c:pt>
                <c:pt idx="2021">
                  <c:v>3043.6</c:v>
                </c:pt>
                <c:pt idx="2022">
                  <c:v>3019.56</c:v>
                </c:pt>
                <c:pt idx="2023">
                  <c:v>3019.56</c:v>
                </c:pt>
                <c:pt idx="2024">
                  <c:v>3019.56</c:v>
                </c:pt>
                <c:pt idx="2025">
                  <c:v>3030.6</c:v>
                </c:pt>
                <c:pt idx="2026">
                  <c:v>3013.26</c:v>
                </c:pt>
                <c:pt idx="2027">
                  <c:v>3010</c:v>
                </c:pt>
                <c:pt idx="2028">
                  <c:v>3010</c:v>
                </c:pt>
                <c:pt idx="2029">
                  <c:v>3010.77</c:v>
                </c:pt>
                <c:pt idx="2030">
                  <c:v>3010.77</c:v>
                </c:pt>
                <c:pt idx="2031">
                  <c:v>3010.77</c:v>
                </c:pt>
                <c:pt idx="2032">
                  <c:v>3023.67</c:v>
                </c:pt>
                <c:pt idx="2033">
                  <c:v>3026.55</c:v>
                </c:pt>
                <c:pt idx="2034">
                  <c:v>3026.22</c:v>
                </c:pt>
                <c:pt idx="2035">
                  <c:v>3002.94</c:v>
                </c:pt>
                <c:pt idx="2036">
                  <c:v>2995.23</c:v>
                </c:pt>
                <c:pt idx="2037">
                  <c:v>2995.23</c:v>
                </c:pt>
                <c:pt idx="2038">
                  <c:v>2995.23</c:v>
                </c:pt>
                <c:pt idx="2039">
                  <c:v>2997.59</c:v>
                </c:pt>
                <c:pt idx="2040">
                  <c:v>2973.03</c:v>
                </c:pt>
                <c:pt idx="2041">
                  <c:v>2964.66</c:v>
                </c:pt>
                <c:pt idx="2042">
                  <c:v>2954.54</c:v>
                </c:pt>
                <c:pt idx="2043">
                  <c:v>2974.39</c:v>
                </c:pt>
                <c:pt idx="2044">
                  <c:v>2974.39</c:v>
                </c:pt>
                <c:pt idx="2045">
                  <c:v>2974.39</c:v>
                </c:pt>
                <c:pt idx="2046">
                  <c:v>2974.39</c:v>
                </c:pt>
                <c:pt idx="2047">
                  <c:v>2994.62</c:v>
                </c:pt>
                <c:pt idx="2048">
                  <c:v>3011.14</c:v>
                </c:pt>
                <c:pt idx="2049">
                  <c:v>2994.85</c:v>
                </c:pt>
                <c:pt idx="2050">
                  <c:v>2984.99</c:v>
                </c:pt>
                <c:pt idx="2051">
                  <c:v>2984.99</c:v>
                </c:pt>
                <c:pt idx="2052">
                  <c:v>2984.99</c:v>
                </c:pt>
                <c:pt idx="2053">
                  <c:v>2966.54</c:v>
                </c:pt>
                <c:pt idx="2054">
                  <c:v>2974.7</c:v>
                </c:pt>
                <c:pt idx="2055">
                  <c:v>2967.32</c:v>
                </c:pt>
                <c:pt idx="2056">
                  <c:v>2980.03</c:v>
                </c:pt>
                <c:pt idx="2057">
                  <c:v>2994.39</c:v>
                </c:pt>
                <c:pt idx="2058">
                  <c:v>2994.39</c:v>
                </c:pt>
                <c:pt idx="2059">
                  <c:v>2994.39</c:v>
                </c:pt>
                <c:pt idx="2060">
                  <c:v>2994.39</c:v>
                </c:pt>
                <c:pt idx="2061">
                  <c:v>2986.83</c:v>
                </c:pt>
                <c:pt idx="2062">
                  <c:v>2986.88</c:v>
                </c:pt>
                <c:pt idx="2063">
                  <c:v>2972.98</c:v>
                </c:pt>
                <c:pt idx="2064">
                  <c:v>2933.96</c:v>
                </c:pt>
                <c:pt idx="2065">
                  <c:v>2933.96</c:v>
                </c:pt>
                <c:pt idx="2066">
                  <c:v>2933.96</c:v>
                </c:pt>
                <c:pt idx="2067">
                  <c:v>2934.23</c:v>
                </c:pt>
                <c:pt idx="2068">
                  <c:v>2940.35</c:v>
                </c:pt>
                <c:pt idx="2069">
                  <c:v>2937.09</c:v>
                </c:pt>
                <c:pt idx="2070">
                  <c:v>2948.09</c:v>
                </c:pt>
                <c:pt idx="2071">
                  <c:v>2936.07</c:v>
                </c:pt>
                <c:pt idx="2072">
                  <c:v>2936.07</c:v>
                </c:pt>
                <c:pt idx="2073">
                  <c:v>2936.07</c:v>
                </c:pt>
                <c:pt idx="2074">
                  <c:v>2936.07</c:v>
                </c:pt>
                <c:pt idx="2075">
                  <c:v>2923.49</c:v>
                </c:pt>
                <c:pt idx="2076">
                  <c:v>2919.5</c:v>
                </c:pt>
                <c:pt idx="2077">
                  <c:v>2907.96</c:v>
                </c:pt>
                <c:pt idx="2078">
                  <c:v>2909.15</c:v>
                </c:pt>
                <c:pt idx="2079">
                  <c:v>2909.15</c:v>
                </c:pt>
                <c:pt idx="2080">
                  <c:v>2909.15</c:v>
                </c:pt>
                <c:pt idx="2081">
                  <c:v>2916.1</c:v>
                </c:pt>
                <c:pt idx="2082">
                  <c:v>2923.03</c:v>
                </c:pt>
                <c:pt idx="2083">
                  <c:v>2909.52</c:v>
                </c:pt>
                <c:pt idx="2084">
                  <c:v>2905.98</c:v>
                </c:pt>
                <c:pt idx="2085">
                  <c:v>2897.83</c:v>
                </c:pt>
                <c:pt idx="2086">
                  <c:v>2897.83</c:v>
                </c:pt>
                <c:pt idx="2087">
                  <c:v>2897.83</c:v>
                </c:pt>
                <c:pt idx="2088">
                  <c:v>2906.06</c:v>
                </c:pt>
                <c:pt idx="2089">
                  <c:v>2904.6</c:v>
                </c:pt>
                <c:pt idx="2090">
                  <c:v>2893.18</c:v>
                </c:pt>
                <c:pt idx="2091">
                  <c:v>2913.96</c:v>
                </c:pt>
                <c:pt idx="2092">
                  <c:v>2900.73</c:v>
                </c:pt>
                <c:pt idx="2093">
                  <c:v>2900.73</c:v>
                </c:pt>
                <c:pt idx="2094">
                  <c:v>2900.73</c:v>
                </c:pt>
                <c:pt idx="2095">
                  <c:v>2924.57</c:v>
                </c:pt>
                <c:pt idx="2096">
                  <c:v>2930.7</c:v>
                </c:pt>
                <c:pt idx="2097">
                  <c:v>2940.66</c:v>
                </c:pt>
                <c:pt idx="2098">
                  <c:v>2941.07</c:v>
                </c:pt>
                <c:pt idx="2099">
                  <c:v>2936.67</c:v>
                </c:pt>
                <c:pt idx="2100">
                  <c:v>2936.67</c:v>
                </c:pt>
                <c:pt idx="2101">
                  <c:v>2936.67</c:v>
                </c:pt>
                <c:pt idx="2102">
                  <c:v>2949.33</c:v>
                </c:pt>
                <c:pt idx="2103">
                  <c:v>2953.81</c:v>
                </c:pt>
                <c:pt idx="2104">
                  <c:v>2945.59</c:v>
                </c:pt>
                <c:pt idx="2105">
                  <c:v>2926.82</c:v>
                </c:pt>
                <c:pt idx="2106">
                  <c:v>2942.19</c:v>
                </c:pt>
                <c:pt idx="2107">
                  <c:v>2942.19</c:v>
                </c:pt>
                <c:pt idx="2108">
                  <c:v>2942.19</c:v>
                </c:pt>
                <c:pt idx="2109">
                  <c:v>2942.19</c:v>
                </c:pt>
                <c:pt idx="2110">
                  <c:v>2947.06</c:v>
                </c:pt>
                <c:pt idx="2111">
                  <c:v>2953.77</c:v>
                </c:pt>
                <c:pt idx="2112">
                  <c:v>2949.69</c:v>
                </c:pt>
                <c:pt idx="2113">
                  <c:v>2932.05</c:v>
                </c:pt>
                <c:pt idx="2114">
                  <c:v>2932.05</c:v>
                </c:pt>
                <c:pt idx="2115">
                  <c:v>2932.05</c:v>
                </c:pt>
                <c:pt idx="2116">
                  <c:v>2932.05</c:v>
                </c:pt>
                <c:pt idx="2117">
                  <c:v>2944.27</c:v>
                </c:pt>
                <c:pt idx="2118">
                  <c:v>2935.66</c:v>
                </c:pt>
                <c:pt idx="2119">
                  <c:v>2921.92</c:v>
                </c:pt>
                <c:pt idx="2120">
                  <c:v>2936.66</c:v>
                </c:pt>
                <c:pt idx="2121">
                  <c:v>2936.66</c:v>
                </c:pt>
                <c:pt idx="2122">
                  <c:v>2936.66</c:v>
                </c:pt>
                <c:pt idx="2123">
                  <c:v>2947.69</c:v>
                </c:pt>
                <c:pt idx="2124">
                  <c:v>2971.36</c:v>
                </c:pt>
                <c:pt idx="2125">
                  <c:v>2989.39</c:v>
                </c:pt>
                <c:pt idx="2126">
                  <c:v>3008.8</c:v>
                </c:pt>
                <c:pt idx="2127">
                  <c:v>3009.85</c:v>
                </c:pt>
                <c:pt idx="2128">
                  <c:v>3009.85</c:v>
                </c:pt>
                <c:pt idx="2129">
                  <c:v>3009.85</c:v>
                </c:pt>
                <c:pt idx="2130">
                  <c:v>3011.44</c:v>
                </c:pt>
                <c:pt idx="2131">
                  <c:v>3039.19</c:v>
                </c:pt>
                <c:pt idx="2132">
                  <c:v>3038.56</c:v>
                </c:pt>
                <c:pt idx="2133">
                  <c:v>3054.38</c:v>
                </c:pt>
                <c:pt idx="2134">
                  <c:v>3055.57</c:v>
                </c:pt>
                <c:pt idx="2135">
                  <c:v>3055.57</c:v>
                </c:pt>
                <c:pt idx="2136">
                  <c:v>3055.57</c:v>
                </c:pt>
                <c:pt idx="2137">
                  <c:v>3055.57</c:v>
                </c:pt>
                <c:pt idx="2138">
                  <c:v>3026.94</c:v>
                </c:pt>
                <c:pt idx="2139">
                  <c:v>3017.78</c:v>
                </c:pt>
                <c:pt idx="2140">
                  <c:v>3015.52</c:v>
                </c:pt>
                <c:pt idx="2141">
                  <c:v>3004.88</c:v>
                </c:pt>
                <c:pt idx="2142">
                  <c:v>3004.88</c:v>
                </c:pt>
                <c:pt idx="2143">
                  <c:v>3004.88</c:v>
                </c:pt>
                <c:pt idx="2144">
                  <c:v>3004.88</c:v>
                </c:pt>
                <c:pt idx="2145">
                  <c:v>3016.7</c:v>
                </c:pt>
                <c:pt idx="2146">
                  <c:v>3023.88</c:v>
                </c:pt>
                <c:pt idx="2147">
                  <c:v>3015.79</c:v>
                </c:pt>
                <c:pt idx="2148">
                  <c:v>3003.19</c:v>
                </c:pt>
                <c:pt idx="2149">
                  <c:v>3003.19</c:v>
                </c:pt>
                <c:pt idx="2150">
                  <c:v>3003.19</c:v>
                </c:pt>
                <c:pt idx="2151">
                  <c:v>3011.32</c:v>
                </c:pt>
                <c:pt idx="2152">
                  <c:v>3001.07</c:v>
                </c:pt>
                <c:pt idx="2153">
                  <c:v>2982.73</c:v>
                </c:pt>
                <c:pt idx="2154">
                  <c:v>2982.73</c:v>
                </c:pt>
                <c:pt idx="2155">
                  <c:v>2976.39</c:v>
                </c:pt>
                <c:pt idx="2156">
                  <c:v>2976.39</c:v>
                </c:pt>
                <c:pt idx="2157">
                  <c:v>2976.39</c:v>
                </c:pt>
                <c:pt idx="2158">
                  <c:v>2986.84</c:v>
                </c:pt>
                <c:pt idx="2159">
                  <c:v>3003.94</c:v>
                </c:pt>
                <c:pt idx="2160">
                  <c:v>3006.09</c:v>
                </c:pt>
                <c:pt idx="2161">
                  <c:v>3006.04</c:v>
                </c:pt>
                <c:pt idx="2162">
                  <c:v>3005.76</c:v>
                </c:pt>
                <c:pt idx="2163">
                  <c:v>3005.76</c:v>
                </c:pt>
                <c:pt idx="2164">
                  <c:v>3005.76</c:v>
                </c:pt>
                <c:pt idx="2165">
                  <c:v>2993.49</c:v>
                </c:pt>
                <c:pt idx="2166">
                  <c:v>2996.53</c:v>
                </c:pt>
                <c:pt idx="2167">
                  <c:v>3007.07</c:v>
                </c:pt>
                <c:pt idx="2168">
                  <c:v>3016.18</c:v>
                </c:pt>
                <c:pt idx="2169">
                  <c:v>3016.18</c:v>
                </c:pt>
                <c:pt idx="2170">
                  <c:v>3016.18</c:v>
                </c:pt>
                <c:pt idx="2171">
                  <c:v>3016.18</c:v>
                </c:pt>
                <c:pt idx="2172">
                  <c:v>3013.99</c:v>
                </c:pt>
                <c:pt idx="2173">
                  <c:v>3029.75</c:v>
                </c:pt>
                <c:pt idx="2174">
                  <c:v>3015.41</c:v>
                </c:pt>
                <c:pt idx="2175">
                  <c:v>2999.07</c:v>
                </c:pt>
                <c:pt idx="2176">
                  <c:v>2996.61</c:v>
                </c:pt>
                <c:pt idx="2177">
                  <c:v>2996.61</c:v>
                </c:pt>
                <c:pt idx="2178">
                  <c:v>2996.61</c:v>
                </c:pt>
                <c:pt idx="2179">
                  <c:v>2975.59</c:v>
                </c:pt>
                <c:pt idx="2180">
                  <c:v>2972.05</c:v>
                </c:pt>
                <c:pt idx="2181">
                  <c:v>2965.77</c:v>
                </c:pt>
                <c:pt idx="2182">
                  <c:v>2963.58</c:v>
                </c:pt>
                <c:pt idx="2183">
                  <c:v>2962.14</c:v>
                </c:pt>
                <c:pt idx="2184">
                  <c:v>2962.14</c:v>
                </c:pt>
                <c:pt idx="2185">
                  <c:v>2962.14</c:v>
                </c:pt>
                <c:pt idx="2186">
                  <c:v>2962.14</c:v>
                </c:pt>
                <c:pt idx="2187">
                  <c:v>2962.26</c:v>
                </c:pt>
                <c:pt idx="2188">
                  <c:v>2971.63</c:v>
                </c:pt>
                <c:pt idx="2189">
                  <c:v>2984</c:v>
                </c:pt>
                <c:pt idx="2190">
                  <c:v>2984</c:v>
                </c:pt>
                <c:pt idx="2191">
                  <c:v>2984</c:v>
                </c:pt>
                <c:pt idx="2192">
                  <c:v>2984</c:v>
                </c:pt>
                <c:pt idx="2193">
                  <c:v>2984</c:v>
                </c:pt>
                <c:pt idx="2194">
                  <c:v>2940.94</c:v>
                </c:pt>
                <c:pt idx="2195">
                  <c:v>2908.68</c:v>
                </c:pt>
                <c:pt idx="2196">
                  <c:v>2885.76</c:v>
                </c:pt>
                <c:pt idx="2197">
                  <c:v>2898.32</c:v>
                </c:pt>
                <c:pt idx="2198">
                  <c:v>2898.32</c:v>
                </c:pt>
                <c:pt idx="2199">
                  <c:v>2898.32</c:v>
                </c:pt>
                <c:pt idx="2200">
                  <c:v>2898.32</c:v>
                </c:pt>
                <c:pt idx="2201">
                  <c:v>2914.37</c:v>
                </c:pt>
                <c:pt idx="2202">
                  <c:v>2895.69</c:v>
                </c:pt>
                <c:pt idx="2203">
                  <c:v>2865.79</c:v>
                </c:pt>
                <c:pt idx="2204">
                  <c:v>2855.86</c:v>
                </c:pt>
                <c:pt idx="2205">
                  <c:v>2855.86</c:v>
                </c:pt>
                <c:pt idx="2206">
                  <c:v>2855.86</c:v>
                </c:pt>
                <c:pt idx="2207">
                  <c:v>2855.86</c:v>
                </c:pt>
                <c:pt idx="2208">
                  <c:v>2868.03</c:v>
                </c:pt>
                <c:pt idx="2209">
                  <c:v>2851.13</c:v>
                </c:pt>
                <c:pt idx="2210">
                  <c:v>2836.85</c:v>
                </c:pt>
                <c:pt idx="2211">
                  <c:v>2851.75</c:v>
                </c:pt>
                <c:pt idx="2212">
                  <c:v>2851.75</c:v>
                </c:pt>
                <c:pt idx="2213">
                  <c:v>2851.75</c:v>
                </c:pt>
                <c:pt idx="2214">
                  <c:v>2854.2</c:v>
                </c:pt>
                <c:pt idx="2215">
                  <c:v>2858.5</c:v>
                </c:pt>
                <c:pt idx="2216">
                  <c:v>2820.53</c:v>
                </c:pt>
                <c:pt idx="2217">
                  <c:v>2783.13</c:v>
                </c:pt>
                <c:pt idx="2218">
                  <c:v>2805.12</c:v>
                </c:pt>
                <c:pt idx="2219">
                  <c:v>2805.12</c:v>
                </c:pt>
                <c:pt idx="2220">
                  <c:v>2805.12</c:v>
                </c:pt>
                <c:pt idx="2221">
                  <c:v>2842.67</c:v>
                </c:pt>
                <c:pt idx="2222">
                  <c:v>2844.14</c:v>
                </c:pt>
                <c:pt idx="2223">
                  <c:v>2835.05</c:v>
                </c:pt>
                <c:pt idx="2224">
                  <c:v>2806.67</c:v>
                </c:pt>
              </c:numCache>
            </c:numRef>
          </c:val>
          <c:smooth val="0"/>
          <c:extLst>
            <c:ext xmlns:c16="http://schemas.microsoft.com/office/drawing/2014/chart" uri="{C3380CC4-5D6E-409C-BE32-E72D297353CC}">
              <c16:uniqueId val="{00000004-6E53-4FCB-88E8-3508362798DE}"/>
            </c:ext>
          </c:extLst>
        </c:ser>
        <c:dLbls>
          <c:showLegendKey val="0"/>
          <c:showVal val="0"/>
          <c:showCatName val="0"/>
          <c:showSerName val="0"/>
          <c:showPercent val="0"/>
          <c:showBubbleSize val="0"/>
        </c:dLbls>
        <c:smooth val="0"/>
        <c:axId val="1624472527"/>
        <c:axId val="1626977455"/>
      </c:lineChart>
      <c:dateAx>
        <c:axId val="1624472527"/>
        <c:scaling>
          <c:orientation val="minMax"/>
          <c:min val="42005"/>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s-CO"/>
          </a:p>
        </c:txPr>
        <c:crossAx val="1626977455"/>
        <c:crosses val="autoZero"/>
        <c:auto val="1"/>
        <c:lblOffset val="100"/>
        <c:baseTimeUnit val="days"/>
        <c:majorUnit val="4"/>
        <c:majorTimeUnit val="months"/>
      </c:dateAx>
      <c:valAx>
        <c:axId val="1626977455"/>
        <c:scaling>
          <c:orientation val="minMax"/>
          <c:min val="2000"/>
        </c:scaling>
        <c:delete val="1"/>
        <c:axPos val="l"/>
        <c:numFmt formatCode="[$$]\ #,##0.00;\-[$$]\ #,##0.00" sourceLinked="1"/>
        <c:majorTickMark val="none"/>
        <c:minorTickMark val="none"/>
        <c:tickLblPos val="nextTo"/>
        <c:crossAx val="162447252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53383262246205E-2"/>
          <c:y val="7.4473080962110111E-2"/>
          <c:w val="0.93483679813121079"/>
          <c:h val="0.5791239835084151"/>
        </c:manualLayout>
      </c:layout>
      <c:lineChart>
        <c:grouping val="standard"/>
        <c:varyColors val="0"/>
        <c:ser>
          <c:idx val="0"/>
          <c:order val="0"/>
          <c:tx>
            <c:strRef>
              <c:f>'Tasa de Intervención'!$F$4</c:f>
              <c:strCache>
                <c:ptCount val="1"/>
                <c:pt idx="0">
                  <c:v>Tasa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2"/>
              <c:layout>
                <c:manualLayout>
                  <c:x val="-6.4036592338479137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C6-489D-9FB2-54E75D1C89A7}"/>
                </c:ext>
              </c:extLst>
            </c:dLbl>
            <c:dLbl>
              <c:idx val="11"/>
              <c:layout>
                <c:manualLayout>
                  <c:x val="0"/>
                  <c:y val="-1.38888888888889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C6-489D-9FB2-54E75D1C89A7}"/>
                </c:ext>
              </c:extLst>
            </c:dLbl>
            <c:dLbl>
              <c:idx val="16"/>
              <c:layout>
                <c:manualLayout>
                  <c:x val="-2.287021154945851E-3"/>
                  <c:y val="-2.31481481481481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EC6-489D-9FB2-54E75D1C89A7}"/>
                </c:ext>
              </c:extLst>
            </c:dLbl>
            <c:dLbl>
              <c:idx val="22"/>
              <c:layout>
                <c:manualLayout>
                  <c:x val="0"/>
                  <c:y val="-9.92338448541576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C6-489D-9FB2-54E75D1C89A7}"/>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Franklin Gothic Book" panose="020B0503020102020204" pitchFamily="34" charset="0"/>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'Tasa de Intervención'!$D$5:$E$27</c:f>
              <c:multiLvlStrCache>
                <c:ptCount val="23"/>
                <c:lvl>
                  <c:pt idx="0">
                    <c:v>1-sep</c:v>
                  </c:pt>
                  <c:pt idx="1">
                    <c:v>28-sep</c:v>
                  </c:pt>
                  <c:pt idx="2">
                    <c:v>3-nov</c:v>
                  </c:pt>
                  <c:pt idx="3">
                    <c:v>30-nov</c:v>
                  </c:pt>
                  <c:pt idx="4">
                    <c:v>21-dic</c:v>
                  </c:pt>
                  <c:pt idx="5">
                    <c:v>1-feb</c:v>
                  </c:pt>
                  <c:pt idx="6">
                    <c:v>22-feb</c:v>
                  </c:pt>
                  <c:pt idx="7">
                    <c:v>22-mar</c:v>
                  </c:pt>
                  <c:pt idx="8">
                    <c:v>2-may</c:v>
                  </c:pt>
                  <c:pt idx="9">
                    <c:v>31-may</c:v>
                  </c:pt>
                  <c:pt idx="10">
                    <c:v>23-jun</c:v>
                  </c:pt>
                  <c:pt idx="11">
                    <c:v>1-ago</c:v>
                  </c:pt>
                  <c:pt idx="12">
                    <c:v>19-dic</c:v>
                  </c:pt>
                  <c:pt idx="13">
                    <c:v>27-feb</c:v>
                  </c:pt>
                  <c:pt idx="14">
                    <c:v>27-mar</c:v>
                  </c:pt>
                  <c:pt idx="15">
                    <c:v>2-may</c:v>
                  </c:pt>
                  <c:pt idx="16">
                    <c:v>30-may</c:v>
                  </c:pt>
                  <c:pt idx="17">
                    <c:v>4-jul</c:v>
                  </c:pt>
                  <c:pt idx="18">
                    <c:v>28-jul</c:v>
                  </c:pt>
                  <c:pt idx="19">
                    <c:v>1-sep</c:v>
                  </c:pt>
                  <c:pt idx="20">
                    <c:v>30-oct</c:v>
                  </c:pt>
                  <c:pt idx="21">
                    <c:v>27-nov</c:v>
                  </c:pt>
                  <c:pt idx="22">
                    <c:v>29-ene</c:v>
                  </c:pt>
                </c:lvl>
                <c:lvl>
                  <c:pt idx="0">
                    <c:v>2014</c:v>
                  </c:pt>
                  <c:pt idx="1">
                    <c:v>2015</c:v>
                  </c:pt>
                  <c:pt idx="5">
                    <c:v>2016</c:v>
                  </c:pt>
                  <c:pt idx="13">
                    <c:v>2017</c:v>
                  </c:pt>
                  <c:pt idx="22">
                    <c:v>2018</c:v>
                  </c:pt>
                </c:lvl>
              </c:multiLvlStrCache>
            </c:multiLvlStrRef>
          </c:cat>
          <c:val>
            <c:numRef>
              <c:f>'Tasa de Intervención'!$F$5:$F$27</c:f>
              <c:numCache>
                <c:formatCode>0.00%</c:formatCode>
                <c:ptCount val="23"/>
                <c:pt idx="0">
                  <c:v>4.4999999999999998E-2</c:v>
                </c:pt>
                <c:pt idx="1">
                  <c:v>4.7500000000000001E-2</c:v>
                </c:pt>
                <c:pt idx="2">
                  <c:v>5.2499999999999998E-2</c:v>
                </c:pt>
                <c:pt idx="3">
                  <c:v>5.5E-2</c:v>
                </c:pt>
                <c:pt idx="4">
                  <c:v>5.7500000000000002E-2</c:v>
                </c:pt>
                <c:pt idx="5">
                  <c:v>0.06</c:v>
                </c:pt>
                <c:pt idx="6">
                  <c:v>6.25E-2</c:v>
                </c:pt>
                <c:pt idx="7">
                  <c:v>6.5000000000000002E-2</c:v>
                </c:pt>
                <c:pt idx="8">
                  <c:v>7.0000000000000007E-2</c:v>
                </c:pt>
                <c:pt idx="9">
                  <c:v>7.2499999999999995E-2</c:v>
                </c:pt>
                <c:pt idx="10">
                  <c:v>7.4999999999999997E-2</c:v>
                </c:pt>
                <c:pt idx="11">
                  <c:v>7.7499999999999999E-2</c:v>
                </c:pt>
                <c:pt idx="12">
                  <c:v>7.4999999999999997E-2</c:v>
                </c:pt>
                <c:pt idx="13">
                  <c:v>7.2499999999999995E-2</c:v>
                </c:pt>
                <c:pt idx="14">
                  <c:v>7.0000000000000007E-2</c:v>
                </c:pt>
                <c:pt idx="15">
                  <c:v>6.5000000000000002E-2</c:v>
                </c:pt>
                <c:pt idx="16">
                  <c:v>6.25E-2</c:v>
                </c:pt>
                <c:pt idx="17">
                  <c:v>5.7500000000000002E-2</c:v>
                </c:pt>
                <c:pt idx="18">
                  <c:v>5.5E-2</c:v>
                </c:pt>
                <c:pt idx="19">
                  <c:v>5.2499999999999998E-2</c:v>
                </c:pt>
                <c:pt idx="20">
                  <c:v>0.05</c:v>
                </c:pt>
                <c:pt idx="21">
                  <c:v>4.7500000000000001E-2</c:v>
                </c:pt>
                <c:pt idx="22">
                  <c:v>4.4999999999999998E-2</c:v>
                </c:pt>
              </c:numCache>
            </c:numRef>
          </c:val>
          <c:smooth val="0"/>
          <c:extLst>
            <c:ext xmlns:c16="http://schemas.microsoft.com/office/drawing/2014/chart" uri="{C3380CC4-5D6E-409C-BE32-E72D297353CC}">
              <c16:uniqueId val="{00000004-3EC6-489D-9FB2-54E75D1C89A7}"/>
            </c:ext>
          </c:extLst>
        </c:ser>
        <c:dLbls>
          <c:showLegendKey val="0"/>
          <c:showVal val="0"/>
          <c:showCatName val="0"/>
          <c:showSerName val="0"/>
          <c:showPercent val="0"/>
          <c:showBubbleSize val="0"/>
        </c:dLbls>
        <c:marker val="1"/>
        <c:smooth val="0"/>
        <c:axId val="847549215"/>
        <c:axId val="835344207"/>
      </c:lineChart>
      <c:catAx>
        <c:axId val="847549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ranklin Gothic Book" panose="020B0503020102020204" pitchFamily="34" charset="0"/>
                <a:ea typeface="+mn-ea"/>
                <a:cs typeface="+mn-cs"/>
              </a:defRPr>
            </a:pPr>
            <a:endParaRPr lang="es-CO"/>
          </a:p>
        </c:txPr>
        <c:crossAx val="835344207"/>
        <c:crosses val="autoZero"/>
        <c:auto val="1"/>
        <c:lblAlgn val="ctr"/>
        <c:lblOffset val="100"/>
        <c:noMultiLvlLbl val="0"/>
      </c:catAx>
      <c:valAx>
        <c:axId val="835344207"/>
        <c:scaling>
          <c:orientation val="minMax"/>
          <c:min val="4.0000000000000008E-2"/>
        </c:scaling>
        <c:delete val="1"/>
        <c:axPos val="l"/>
        <c:numFmt formatCode="0.0%" sourceLinked="0"/>
        <c:majorTickMark val="none"/>
        <c:minorTickMark val="none"/>
        <c:tickLblPos val="nextTo"/>
        <c:crossAx val="847549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Book" panose="020B0503020102020204" pitchFamily="34" charset="0"/>
        </a:defRPr>
      </a:pPr>
      <a:endParaRPr lang="es-CO"/>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03585879051427E-2"/>
          <c:y val="0.13082322518346062"/>
          <c:w val="0.89173159385687295"/>
          <c:h val="0.62841097633577936"/>
        </c:manualLayout>
      </c:layout>
      <c:lineChart>
        <c:grouping val="standard"/>
        <c:varyColors val="0"/>
        <c:ser>
          <c:idx val="0"/>
          <c:order val="0"/>
          <c:spPr>
            <a:ln w="28575" cap="rnd">
              <a:solidFill>
                <a:schemeClr val="accent1"/>
              </a:solidFill>
              <a:round/>
            </a:ln>
            <a:effectLst/>
          </c:spPr>
          <c:marker>
            <c:symbol val="none"/>
          </c:marker>
          <c:dLbls>
            <c:dLbl>
              <c:idx val="78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53-4FCB-88E8-3508362798DE}"/>
                </c:ext>
              </c:extLst>
            </c:dLbl>
            <c:dLbl>
              <c:idx val="1174"/>
              <c:layout>
                <c:manualLayout>
                  <c:x val="-0.10756032099239855"/>
                  <c:y val="-9.95501199884615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53-4FCB-88E8-3508362798DE}"/>
                </c:ext>
              </c:extLst>
            </c:dLbl>
            <c:dLbl>
              <c:idx val="150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E53-4FCB-88E8-3508362798DE}"/>
                </c:ext>
              </c:extLst>
            </c:dLbl>
            <c:dLbl>
              <c:idx val="2214"/>
              <c:layout>
                <c:manualLayout>
                  <c:x val="0"/>
                  <c:y val="-0.107063179001339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E53-4FCB-88E8-3508362798D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TRM!$A$6:$A$2230</c:f>
              <c:numCache>
                <c:formatCode>m/d/yyyy</c:formatCode>
                <c:ptCount val="2225"/>
                <c:pt idx="0">
                  <c:v>40909</c:v>
                </c:pt>
                <c:pt idx="1">
                  <c:v>40910</c:v>
                </c:pt>
                <c:pt idx="2">
                  <c:v>40911</c:v>
                </c:pt>
                <c:pt idx="3">
                  <c:v>40912</c:v>
                </c:pt>
                <c:pt idx="4">
                  <c:v>40913</c:v>
                </c:pt>
                <c:pt idx="5">
                  <c:v>40914</c:v>
                </c:pt>
                <c:pt idx="6">
                  <c:v>40915</c:v>
                </c:pt>
                <c:pt idx="7">
                  <c:v>40916</c:v>
                </c:pt>
                <c:pt idx="8">
                  <c:v>40917</c:v>
                </c:pt>
                <c:pt idx="9">
                  <c:v>40918</c:v>
                </c:pt>
                <c:pt idx="10">
                  <c:v>40919</c:v>
                </c:pt>
                <c:pt idx="11">
                  <c:v>40920</c:v>
                </c:pt>
                <c:pt idx="12">
                  <c:v>40921</c:v>
                </c:pt>
                <c:pt idx="13">
                  <c:v>40922</c:v>
                </c:pt>
                <c:pt idx="14">
                  <c:v>40923</c:v>
                </c:pt>
                <c:pt idx="15">
                  <c:v>40924</c:v>
                </c:pt>
                <c:pt idx="16">
                  <c:v>40925</c:v>
                </c:pt>
                <c:pt idx="17">
                  <c:v>40926</c:v>
                </c:pt>
                <c:pt idx="18">
                  <c:v>40927</c:v>
                </c:pt>
                <c:pt idx="19">
                  <c:v>40928</c:v>
                </c:pt>
                <c:pt idx="20">
                  <c:v>40929</c:v>
                </c:pt>
                <c:pt idx="21">
                  <c:v>40930</c:v>
                </c:pt>
                <c:pt idx="22">
                  <c:v>40931</c:v>
                </c:pt>
                <c:pt idx="23">
                  <c:v>40932</c:v>
                </c:pt>
                <c:pt idx="24">
                  <c:v>40933</c:v>
                </c:pt>
                <c:pt idx="25">
                  <c:v>40934</c:v>
                </c:pt>
                <c:pt idx="26">
                  <c:v>40935</c:v>
                </c:pt>
                <c:pt idx="27">
                  <c:v>40936</c:v>
                </c:pt>
                <c:pt idx="28">
                  <c:v>40937</c:v>
                </c:pt>
                <c:pt idx="29">
                  <c:v>40938</c:v>
                </c:pt>
                <c:pt idx="30">
                  <c:v>40939</c:v>
                </c:pt>
                <c:pt idx="31">
                  <c:v>40940</c:v>
                </c:pt>
                <c:pt idx="32">
                  <c:v>40941</c:v>
                </c:pt>
                <c:pt idx="33">
                  <c:v>40942</c:v>
                </c:pt>
                <c:pt idx="34">
                  <c:v>40943</c:v>
                </c:pt>
                <c:pt idx="35">
                  <c:v>40944</c:v>
                </c:pt>
                <c:pt idx="36">
                  <c:v>40945</c:v>
                </c:pt>
                <c:pt idx="37">
                  <c:v>40946</c:v>
                </c:pt>
                <c:pt idx="38">
                  <c:v>40947</c:v>
                </c:pt>
                <c:pt idx="39">
                  <c:v>40948</c:v>
                </c:pt>
                <c:pt idx="40">
                  <c:v>40949</c:v>
                </c:pt>
                <c:pt idx="41">
                  <c:v>40950</c:v>
                </c:pt>
                <c:pt idx="42">
                  <c:v>40951</c:v>
                </c:pt>
                <c:pt idx="43">
                  <c:v>40952</c:v>
                </c:pt>
                <c:pt idx="44">
                  <c:v>40953</c:v>
                </c:pt>
                <c:pt idx="45">
                  <c:v>40954</c:v>
                </c:pt>
                <c:pt idx="46">
                  <c:v>40955</c:v>
                </c:pt>
                <c:pt idx="47">
                  <c:v>40956</c:v>
                </c:pt>
                <c:pt idx="48">
                  <c:v>40957</c:v>
                </c:pt>
                <c:pt idx="49">
                  <c:v>40958</c:v>
                </c:pt>
                <c:pt idx="50">
                  <c:v>40959</c:v>
                </c:pt>
                <c:pt idx="51">
                  <c:v>40960</c:v>
                </c:pt>
                <c:pt idx="52">
                  <c:v>40961</c:v>
                </c:pt>
                <c:pt idx="53">
                  <c:v>40962</c:v>
                </c:pt>
                <c:pt idx="54">
                  <c:v>40963</c:v>
                </c:pt>
                <c:pt idx="55">
                  <c:v>40964</c:v>
                </c:pt>
                <c:pt idx="56">
                  <c:v>40965</c:v>
                </c:pt>
                <c:pt idx="57">
                  <c:v>40966</c:v>
                </c:pt>
                <c:pt idx="58">
                  <c:v>40967</c:v>
                </c:pt>
                <c:pt idx="59">
                  <c:v>40968</c:v>
                </c:pt>
                <c:pt idx="60">
                  <c:v>40969</c:v>
                </c:pt>
                <c:pt idx="61">
                  <c:v>40970</c:v>
                </c:pt>
                <c:pt idx="62">
                  <c:v>40971</c:v>
                </c:pt>
                <c:pt idx="63">
                  <c:v>40972</c:v>
                </c:pt>
                <c:pt idx="64">
                  <c:v>40973</c:v>
                </c:pt>
                <c:pt idx="65">
                  <c:v>40974</c:v>
                </c:pt>
                <c:pt idx="66">
                  <c:v>40975</c:v>
                </c:pt>
                <c:pt idx="67">
                  <c:v>40976</c:v>
                </c:pt>
                <c:pt idx="68">
                  <c:v>40977</c:v>
                </c:pt>
                <c:pt idx="69">
                  <c:v>40978</c:v>
                </c:pt>
                <c:pt idx="70">
                  <c:v>40979</c:v>
                </c:pt>
                <c:pt idx="71">
                  <c:v>40980</c:v>
                </c:pt>
                <c:pt idx="72">
                  <c:v>40981</c:v>
                </c:pt>
                <c:pt idx="73">
                  <c:v>40982</c:v>
                </c:pt>
                <c:pt idx="74">
                  <c:v>40983</c:v>
                </c:pt>
                <c:pt idx="75">
                  <c:v>40984</c:v>
                </c:pt>
                <c:pt idx="76">
                  <c:v>40985</c:v>
                </c:pt>
                <c:pt idx="77">
                  <c:v>40986</c:v>
                </c:pt>
                <c:pt idx="78">
                  <c:v>40987</c:v>
                </c:pt>
                <c:pt idx="79">
                  <c:v>40988</c:v>
                </c:pt>
                <c:pt idx="80">
                  <c:v>40989</c:v>
                </c:pt>
                <c:pt idx="81">
                  <c:v>40990</c:v>
                </c:pt>
                <c:pt idx="82">
                  <c:v>40991</c:v>
                </c:pt>
                <c:pt idx="83">
                  <c:v>40992</c:v>
                </c:pt>
                <c:pt idx="84">
                  <c:v>40993</c:v>
                </c:pt>
                <c:pt idx="85">
                  <c:v>40994</c:v>
                </c:pt>
                <c:pt idx="86">
                  <c:v>40995</c:v>
                </c:pt>
                <c:pt idx="87">
                  <c:v>40996</c:v>
                </c:pt>
                <c:pt idx="88">
                  <c:v>40997</c:v>
                </c:pt>
                <c:pt idx="89">
                  <c:v>40998</c:v>
                </c:pt>
                <c:pt idx="90">
                  <c:v>40999</c:v>
                </c:pt>
                <c:pt idx="91">
                  <c:v>41000</c:v>
                </c:pt>
                <c:pt idx="92">
                  <c:v>41001</c:v>
                </c:pt>
                <c:pt idx="93">
                  <c:v>41002</c:v>
                </c:pt>
                <c:pt idx="94">
                  <c:v>41003</c:v>
                </c:pt>
                <c:pt idx="95">
                  <c:v>41004</c:v>
                </c:pt>
                <c:pt idx="96">
                  <c:v>41005</c:v>
                </c:pt>
                <c:pt idx="97">
                  <c:v>41006</c:v>
                </c:pt>
                <c:pt idx="98">
                  <c:v>41007</c:v>
                </c:pt>
                <c:pt idx="99">
                  <c:v>41008</c:v>
                </c:pt>
                <c:pt idx="100">
                  <c:v>41009</c:v>
                </c:pt>
                <c:pt idx="101">
                  <c:v>41010</c:v>
                </c:pt>
                <c:pt idx="102">
                  <c:v>41011</c:v>
                </c:pt>
                <c:pt idx="103">
                  <c:v>41012</c:v>
                </c:pt>
                <c:pt idx="104">
                  <c:v>41013</c:v>
                </c:pt>
                <c:pt idx="105">
                  <c:v>41014</c:v>
                </c:pt>
                <c:pt idx="106">
                  <c:v>41015</c:v>
                </c:pt>
                <c:pt idx="107">
                  <c:v>41016</c:v>
                </c:pt>
                <c:pt idx="108">
                  <c:v>41017</c:v>
                </c:pt>
                <c:pt idx="109">
                  <c:v>41018</c:v>
                </c:pt>
                <c:pt idx="110">
                  <c:v>41019</c:v>
                </c:pt>
                <c:pt idx="111">
                  <c:v>41020</c:v>
                </c:pt>
                <c:pt idx="112">
                  <c:v>41021</c:v>
                </c:pt>
                <c:pt idx="113">
                  <c:v>41022</c:v>
                </c:pt>
                <c:pt idx="114">
                  <c:v>41023</c:v>
                </c:pt>
                <c:pt idx="115">
                  <c:v>41024</c:v>
                </c:pt>
                <c:pt idx="116">
                  <c:v>41025</c:v>
                </c:pt>
                <c:pt idx="117">
                  <c:v>41026</c:v>
                </c:pt>
                <c:pt idx="118">
                  <c:v>41027</c:v>
                </c:pt>
                <c:pt idx="119">
                  <c:v>41028</c:v>
                </c:pt>
                <c:pt idx="120">
                  <c:v>41029</c:v>
                </c:pt>
                <c:pt idx="121">
                  <c:v>41030</c:v>
                </c:pt>
                <c:pt idx="122">
                  <c:v>41031</c:v>
                </c:pt>
                <c:pt idx="123">
                  <c:v>41032</c:v>
                </c:pt>
                <c:pt idx="124">
                  <c:v>41033</c:v>
                </c:pt>
                <c:pt idx="125">
                  <c:v>41034</c:v>
                </c:pt>
                <c:pt idx="126">
                  <c:v>41035</c:v>
                </c:pt>
                <c:pt idx="127">
                  <c:v>41036</c:v>
                </c:pt>
                <c:pt idx="128">
                  <c:v>41037</c:v>
                </c:pt>
                <c:pt idx="129">
                  <c:v>41038</c:v>
                </c:pt>
                <c:pt idx="130">
                  <c:v>41039</c:v>
                </c:pt>
                <c:pt idx="131">
                  <c:v>41040</c:v>
                </c:pt>
                <c:pt idx="132">
                  <c:v>41041</c:v>
                </c:pt>
                <c:pt idx="133">
                  <c:v>41042</c:v>
                </c:pt>
                <c:pt idx="134">
                  <c:v>41043</c:v>
                </c:pt>
                <c:pt idx="135">
                  <c:v>41044</c:v>
                </c:pt>
                <c:pt idx="136">
                  <c:v>41045</c:v>
                </c:pt>
                <c:pt idx="137">
                  <c:v>41046</c:v>
                </c:pt>
                <c:pt idx="138">
                  <c:v>41047</c:v>
                </c:pt>
                <c:pt idx="139">
                  <c:v>41048</c:v>
                </c:pt>
                <c:pt idx="140">
                  <c:v>41049</c:v>
                </c:pt>
                <c:pt idx="141">
                  <c:v>41050</c:v>
                </c:pt>
                <c:pt idx="142">
                  <c:v>41051</c:v>
                </c:pt>
                <c:pt idx="143">
                  <c:v>41052</c:v>
                </c:pt>
                <c:pt idx="144">
                  <c:v>41053</c:v>
                </c:pt>
                <c:pt idx="145">
                  <c:v>41054</c:v>
                </c:pt>
                <c:pt idx="146">
                  <c:v>41055</c:v>
                </c:pt>
                <c:pt idx="147">
                  <c:v>41056</c:v>
                </c:pt>
                <c:pt idx="148">
                  <c:v>41057</c:v>
                </c:pt>
                <c:pt idx="149">
                  <c:v>41058</c:v>
                </c:pt>
                <c:pt idx="150">
                  <c:v>41059</c:v>
                </c:pt>
                <c:pt idx="151">
                  <c:v>41060</c:v>
                </c:pt>
                <c:pt idx="152">
                  <c:v>41061</c:v>
                </c:pt>
                <c:pt idx="153">
                  <c:v>41062</c:v>
                </c:pt>
                <c:pt idx="154">
                  <c:v>41063</c:v>
                </c:pt>
                <c:pt idx="155">
                  <c:v>41064</c:v>
                </c:pt>
                <c:pt idx="156">
                  <c:v>41065</c:v>
                </c:pt>
                <c:pt idx="157">
                  <c:v>41066</c:v>
                </c:pt>
                <c:pt idx="158">
                  <c:v>41067</c:v>
                </c:pt>
                <c:pt idx="159">
                  <c:v>41068</c:v>
                </c:pt>
                <c:pt idx="160">
                  <c:v>41069</c:v>
                </c:pt>
                <c:pt idx="161">
                  <c:v>41070</c:v>
                </c:pt>
                <c:pt idx="162">
                  <c:v>41071</c:v>
                </c:pt>
                <c:pt idx="163">
                  <c:v>41072</c:v>
                </c:pt>
                <c:pt idx="164">
                  <c:v>41073</c:v>
                </c:pt>
                <c:pt idx="165">
                  <c:v>41074</c:v>
                </c:pt>
                <c:pt idx="166">
                  <c:v>41075</c:v>
                </c:pt>
                <c:pt idx="167">
                  <c:v>41076</c:v>
                </c:pt>
                <c:pt idx="168">
                  <c:v>41077</c:v>
                </c:pt>
                <c:pt idx="169">
                  <c:v>41078</c:v>
                </c:pt>
                <c:pt idx="170">
                  <c:v>41079</c:v>
                </c:pt>
                <c:pt idx="171">
                  <c:v>41080</c:v>
                </c:pt>
                <c:pt idx="172">
                  <c:v>41081</c:v>
                </c:pt>
                <c:pt idx="173">
                  <c:v>41082</c:v>
                </c:pt>
                <c:pt idx="174">
                  <c:v>41083</c:v>
                </c:pt>
                <c:pt idx="175">
                  <c:v>41084</c:v>
                </c:pt>
                <c:pt idx="176">
                  <c:v>41085</c:v>
                </c:pt>
                <c:pt idx="177">
                  <c:v>41086</c:v>
                </c:pt>
                <c:pt idx="178">
                  <c:v>41087</c:v>
                </c:pt>
                <c:pt idx="179">
                  <c:v>41088</c:v>
                </c:pt>
                <c:pt idx="180">
                  <c:v>41089</c:v>
                </c:pt>
                <c:pt idx="181">
                  <c:v>41090</c:v>
                </c:pt>
                <c:pt idx="182">
                  <c:v>41091</c:v>
                </c:pt>
                <c:pt idx="183">
                  <c:v>41092</c:v>
                </c:pt>
                <c:pt idx="184">
                  <c:v>41093</c:v>
                </c:pt>
                <c:pt idx="185">
                  <c:v>41094</c:v>
                </c:pt>
                <c:pt idx="186">
                  <c:v>41095</c:v>
                </c:pt>
                <c:pt idx="187">
                  <c:v>41096</c:v>
                </c:pt>
                <c:pt idx="188">
                  <c:v>41097</c:v>
                </c:pt>
                <c:pt idx="189">
                  <c:v>41098</c:v>
                </c:pt>
                <c:pt idx="190">
                  <c:v>41099</c:v>
                </c:pt>
                <c:pt idx="191">
                  <c:v>41100</c:v>
                </c:pt>
                <c:pt idx="192">
                  <c:v>41101</c:v>
                </c:pt>
                <c:pt idx="193">
                  <c:v>41102</c:v>
                </c:pt>
                <c:pt idx="194">
                  <c:v>41103</c:v>
                </c:pt>
                <c:pt idx="195">
                  <c:v>41104</c:v>
                </c:pt>
                <c:pt idx="196">
                  <c:v>41105</c:v>
                </c:pt>
                <c:pt idx="197">
                  <c:v>41106</c:v>
                </c:pt>
                <c:pt idx="198">
                  <c:v>41107</c:v>
                </c:pt>
                <c:pt idx="199">
                  <c:v>41108</c:v>
                </c:pt>
                <c:pt idx="200">
                  <c:v>41109</c:v>
                </c:pt>
                <c:pt idx="201">
                  <c:v>41110</c:v>
                </c:pt>
                <c:pt idx="202">
                  <c:v>41111</c:v>
                </c:pt>
                <c:pt idx="203">
                  <c:v>41112</c:v>
                </c:pt>
                <c:pt idx="204">
                  <c:v>41113</c:v>
                </c:pt>
                <c:pt idx="205">
                  <c:v>41114</c:v>
                </c:pt>
                <c:pt idx="206">
                  <c:v>41115</c:v>
                </c:pt>
                <c:pt idx="207">
                  <c:v>41116</c:v>
                </c:pt>
                <c:pt idx="208">
                  <c:v>41117</c:v>
                </c:pt>
                <c:pt idx="209">
                  <c:v>41118</c:v>
                </c:pt>
                <c:pt idx="210">
                  <c:v>41119</c:v>
                </c:pt>
                <c:pt idx="211">
                  <c:v>41120</c:v>
                </c:pt>
                <c:pt idx="212">
                  <c:v>41121</c:v>
                </c:pt>
                <c:pt idx="213">
                  <c:v>41122</c:v>
                </c:pt>
                <c:pt idx="214">
                  <c:v>41123</c:v>
                </c:pt>
                <c:pt idx="215">
                  <c:v>41124</c:v>
                </c:pt>
                <c:pt idx="216">
                  <c:v>41125</c:v>
                </c:pt>
                <c:pt idx="217">
                  <c:v>41126</c:v>
                </c:pt>
                <c:pt idx="218">
                  <c:v>41127</c:v>
                </c:pt>
                <c:pt idx="219">
                  <c:v>41128</c:v>
                </c:pt>
                <c:pt idx="220">
                  <c:v>41129</c:v>
                </c:pt>
                <c:pt idx="221">
                  <c:v>41130</c:v>
                </c:pt>
                <c:pt idx="222">
                  <c:v>41131</c:v>
                </c:pt>
                <c:pt idx="223">
                  <c:v>41132</c:v>
                </c:pt>
                <c:pt idx="224">
                  <c:v>41133</c:v>
                </c:pt>
                <c:pt idx="225">
                  <c:v>41134</c:v>
                </c:pt>
                <c:pt idx="226">
                  <c:v>41135</c:v>
                </c:pt>
                <c:pt idx="227">
                  <c:v>41136</c:v>
                </c:pt>
                <c:pt idx="228">
                  <c:v>41137</c:v>
                </c:pt>
                <c:pt idx="229">
                  <c:v>41138</c:v>
                </c:pt>
                <c:pt idx="230">
                  <c:v>41139</c:v>
                </c:pt>
                <c:pt idx="231">
                  <c:v>41140</c:v>
                </c:pt>
                <c:pt idx="232">
                  <c:v>41141</c:v>
                </c:pt>
                <c:pt idx="233">
                  <c:v>41142</c:v>
                </c:pt>
                <c:pt idx="234">
                  <c:v>41143</c:v>
                </c:pt>
                <c:pt idx="235">
                  <c:v>41144</c:v>
                </c:pt>
                <c:pt idx="236">
                  <c:v>41145</c:v>
                </c:pt>
                <c:pt idx="237">
                  <c:v>41146</c:v>
                </c:pt>
                <c:pt idx="238">
                  <c:v>41147</c:v>
                </c:pt>
                <c:pt idx="239">
                  <c:v>41148</c:v>
                </c:pt>
                <c:pt idx="240">
                  <c:v>41149</c:v>
                </c:pt>
                <c:pt idx="241">
                  <c:v>41150</c:v>
                </c:pt>
                <c:pt idx="242">
                  <c:v>41151</c:v>
                </c:pt>
                <c:pt idx="243">
                  <c:v>41152</c:v>
                </c:pt>
                <c:pt idx="244">
                  <c:v>41153</c:v>
                </c:pt>
                <c:pt idx="245">
                  <c:v>41154</c:v>
                </c:pt>
                <c:pt idx="246">
                  <c:v>41155</c:v>
                </c:pt>
                <c:pt idx="247">
                  <c:v>41156</c:v>
                </c:pt>
                <c:pt idx="248">
                  <c:v>41157</c:v>
                </c:pt>
                <c:pt idx="249">
                  <c:v>41158</c:v>
                </c:pt>
                <c:pt idx="250">
                  <c:v>41159</c:v>
                </c:pt>
                <c:pt idx="251">
                  <c:v>41160</c:v>
                </c:pt>
                <c:pt idx="252">
                  <c:v>41161</c:v>
                </c:pt>
                <c:pt idx="253">
                  <c:v>41162</c:v>
                </c:pt>
                <c:pt idx="254">
                  <c:v>41163</c:v>
                </c:pt>
                <c:pt idx="255">
                  <c:v>41164</c:v>
                </c:pt>
                <c:pt idx="256">
                  <c:v>41165</c:v>
                </c:pt>
                <c:pt idx="257">
                  <c:v>41166</c:v>
                </c:pt>
                <c:pt idx="258">
                  <c:v>41167</c:v>
                </c:pt>
                <c:pt idx="259">
                  <c:v>41168</c:v>
                </c:pt>
                <c:pt idx="260">
                  <c:v>41169</c:v>
                </c:pt>
                <c:pt idx="261">
                  <c:v>41170</c:v>
                </c:pt>
                <c:pt idx="262">
                  <c:v>41171</c:v>
                </c:pt>
                <c:pt idx="263">
                  <c:v>41172</c:v>
                </c:pt>
                <c:pt idx="264">
                  <c:v>41173</c:v>
                </c:pt>
                <c:pt idx="265">
                  <c:v>41174</c:v>
                </c:pt>
                <c:pt idx="266">
                  <c:v>41175</c:v>
                </c:pt>
                <c:pt idx="267">
                  <c:v>41176</c:v>
                </c:pt>
                <c:pt idx="268">
                  <c:v>41177</c:v>
                </c:pt>
                <c:pt idx="269">
                  <c:v>41178</c:v>
                </c:pt>
                <c:pt idx="270">
                  <c:v>41179</c:v>
                </c:pt>
                <c:pt idx="271">
                  <c:v>41180</c:v>
                </c:pt>
                <c:pt idx="272">
                  <c:v>41181</c:v>
                </c:pt>
                <c:pt idx="273">
                  <c:v>41182</c:v>
                </c:pt>
                <c:pt idx="274">
                  <c:v>41183</c:v>
                </c:pt>
                <c:pt idx="275">
                  <c:v>41184</c:v>
                </c:pt>
                <c:pt idx="276">
                  <c:v>41185</c:v>
                </c:pt>
                <c:pt idx="277">
                  <c:v>41186</c:v>
                </c:pt>
                <c:pt idx="278">
                  <c:v>41187</c:v>
                </c:pt>
                <c:pt idx="279">
                  <c:v>41188</c:v>
                </c:pt>
                <c:pt idx="280">
                  <c:v>41189</c:v>
                </c:pt>
                <c:pt idx="281">
                  <c:v>41190</c:v>
                </c:pt>
                <c:pt idx="282">
                  <c:v>41191</c:v>
                </c:pt>
                <c:pt idx="283">
                  <c:v>41192</c:v>
                </c:pt>
                <c:pt idx="284">
                  <c:v>41193</c:v>
                </c:pt>
                <c:pt idx="285">
                  <c:v>41194</c:v>
                </c:pt>
                <c:pt idx="286">
                  <c:v>41195</c:v>
                </c:pt>
                <c:pt idx="287">
                  <c:v>41196</c:v>
                </c:pt>
                <c:pt idx="288">
                  <c:v>41197</c:v>
                </c:pt>
                <c:pt idx="289">
                  <c:v>41198</c:v>
                </c:pt>
                <c:pt idx="290">
                  <c:v>41199</c:v>
                </c:pt>
                <c:pt idx="291">
                  <c:v>41200</c:v>
                </c:pt>
                <c:pt idx="292">
                  <c:v>41201</c:v>
                </c:pt>
                <c:pt idx="293">
                  <c:v>41202</c:v>
                </c:pt>
                <c:pt idx="294">
                  <c:v>41203</c:v>
                </c:pt>
                <c:pt idx="295">
                  <c:v>41204</c:v>
                </c:pt>
                <c:pt idx="296">
                  <c:v>41205</c:v>
                </c:pt>
                <c:pt idx="297">
                  <c:v>41206</c:v>
                </c:pt>
                <c:pt idx="298">
                  <c:v>41207</c:v>
                </c:pt>
                <c:pt idx="299">
                  <c:v>41208</c:v>
                </c:pt>
                <c:pt idx="300">
                  <c:v>41209</c:v>
                </c:pt>
                <c:pt idx="301">
                  <c:v>41210</c:v>
                </c:pt>
                <c:pt idx="302">
                  <c:v>41211</c:v>
                </c:pt>
                <c:pt idx="303">
                  <c:v>41212</c:v>
                </c:pt>
                <c:pt idx="304">
                  <c:v>41213</c:v>
                </c:pt>
                <c:pt idx="305">
                  <c:v>41214</c:v>
                </c:pt>
                <c:pt idx="306">
                  <c:v>41215</c:v>
                </c:pt>
                <c:pt idx="307">
                  <c:v>41216</c:v>
                </c:pt>
                <c:pt idx="308">
                  <c:v>41217</c:v>
                </c:pt>
                <c:pt idx="309">
                  <c:v>41218</c:v>
                </c:pt>
                <c:pt idx="310">
                  <c:v>41219</c:v>
                </c:pt>
                <c:pt idx="311">
                  <c:v>41220</c:v>
                </c:pt>
                <c:pt idx="312">
                  <c:v>41221</c:v>
                </c:pt>
                <c:pt idx="313">
                  <c:v>41222</c:v>
                </c:pt>
                <c:pt idx="314">
                  <c:v>41223</c:v>
                </c:pt>
                <c:pt idx="315">
                  <c:v>41224</c:v>
                </c:pt>
                <c:pt idx="316">
                  <c:v>41225</c:v>
                </c:pt>
                <c:pt idx="317">
                  <c:v>41226</c:v>
                </c:pt>
                <c:pt idx="318">
                  <c:v>41227</c:v>
                </c:pt>
                <c:pt idx="319">
                  <c:v>41228</c:v>
                </c:pt>
                <c:pt idx="320">
                  <c:v>41229</c:v>
                </c:pt>
                <c:pt idx="321">
                  <c:v>41230</c:v>
                </c:pt>
                <c:pt idx="322">
                  <c:v>41231</c:v>
                </c:pt>
                <c:pt idx="323">
                  <c:v>41232</c:v>
                </c:pt>
                <c:pt idx="324">
                  <c:v>41233</c:v>
                </c:pt>
                <c:pt idx="325">
                  <c:v>41234</c:v>
                </c:pt>
                <c:pt idx="326">
                  <c:v>41235</c:v>
                </c:pt>
                <c:pt idx="327">
                  <c:v>41236</c:v>
                </c:pt>
                <c:pt idx="328">
                  <c:v>41237</c:v>
                </c:pt>
                <c:pt idx="329">
                  <c:v>41238</c:v>
                </c:pt>
                <c:pt idx="330">
                  <c:v>41239</c:v>
                </c:pt>
                <c:pt idx="331">
                  <c:v>41240</c:v>
                </c:pt>
                <c:pt idx="332">
                  <c:v>41241</c:v>
                </c:pt>
                <c:pt idx="333">
                  <c:v>41242</c:v>
                </c:pt>
                <c:pt idx="334">
                  <c:v>41243</c:v>
                </c:pt>
                <c:pt idx="335">
                  <c:v>41244</c:v>
                </c:pt>
                <c:pt idx="336">
                  <c:v>41245</c:v>
                </c:pt>
                <c:pt idx="337">
                  <c:v>41246</c:v>
                </c:pt>
                <c:pt idx="338">
                  <c:v>41247</c:v>
                </c:pt>
                <c:pt idx="339">
                  <c:v>41248</c:v>
                </c:pt>
                <c:pt idx="340">
                  <c:v>41249</c:v>
                </c:pt>
                <c:pt idx="341">
                  <c:v>41250</c:v>
                </c:pt>
                <c:pt idx="342">
                  <c:v>41251</c:v>
                </c:pt>
                <c:pt idx="343">
                  <c:v>41252</c:v>
                </c:pt>
                <c:pt idx="344">
                  <c:v>41253</c:v>
                </c:pt>
                <c:pt idx="345">
                  <c:v>41254</c:v>
                </c:pt>
                <c:pt idx="346">
                  <c:v>41255</c:v>
                </c:pt>
                <c:pt idx="347">
                  <c:v>41256</c:v>
                </c:pt>
                <c:pt idx="348">
                  <c:v>41257</c:v>
                </c:pt>
                <c:pt idx="349">
                  <c:v>41258</c:v>
                </c:pt>
                <c:pt idx="350">
                  <c:v>41259</c:v>
                </c:pt>
                <c:pt idx="351">
                  <c:v>41260</c:v>
                </c:pt>
                <c:pt idx="352">
                  <c:v>41261</c:v>
                </c:pt>
                <c:pt idx="353">
                  <c:v>41262</c:v>
                </c:pt>
                <c:pt idx="354">
                  <c:v>41263</c:v>
                </c:pt>
                <c:pt idx="355">
                  <c:v>41264</c:v>
                </c:pt>
                <c:pt idx="356">
                  <c:v>41265</c:v>
                </c:pt>
                <c:pt idx="357">
                  <c:v>41266</c:v>
                </c:pt>
                <c:pt idx="358">
                  <c:v>41267</c:v>
                </c:pt>
                <c:pt idx="359">
                  <c:v>41268</c:v>
                </c:pt>
                <c:pt idx="360">
                  <c:v>41269</c:v>
                </c:pt>
                <c:pt idx="361">
                  <c:v>41270</c:v>
                </c:pt>
                <c:pt idx="362">
                  <c:v>41271</c:v>
                </c:pt>
                <c:pt idx="363">
                  <c:v>41272</c:v>
                </c:pt>
                <c:pt idx="364">
                  <c:v>41273</c:v>
                </c:pt>
                <c:pt idx="365">
                  <c:v>41274</c:v>
                </c:pt>
                <c:pt idx="366">
                  <c:v>41275</c:v>
                </c:pt>
                <c:pt idx="367">
                  <c:v>41276</c:v>
                </c:pt>
                <c:pt idx="368">
                  <c:v>41277</c:v>
                </c:pt>
                <c:pt idx="369">
                  <c:v>41278</c:v>
                </c:pt>
                <c:pt idx="370">
                  <c:v>41279</c:v>
                </c:pt>
                <c:pt idx="371">
                  <c:v>41280</c:v>
                </c:pt>
                <c:pt idx="372">
                  <c:v>41281</c:v>
                </c:pt>
                <c:pt idx="373">
                  <c:v>41282</c:v>
                </c:pt>
                <c:pt idx="374">
                  <c:v>41283</c:v>
                </c:pt>
                <c:pt idx="375">
                  <c:v>41284</c:v>
                </c:pt>
                <c:pt idx="376">
                  <c:v>41285</c:v>
                </c:pt>
                <c:pt idx="377">
                  <c:v>41286</c:v>
                </c:pt>
                <c:pt idx="378">
                  <c:v>41287</c:v>
                </c:pt>
                <c:pt idx="379">
                  <c:v>41288</c:v>
                </c:pt>
                <c:pt idx="380">
                  <c:v>41289</c:v>
                </c:pt>
                <c:pt idx="381">
                  <c:v>41290</c:v>
                </c:pt>
                <c:pt idx="382">
                  <c:v>41291</c:v>
                </c:pt>
                <c:pt idx="383">
                  <c:v>41292</c:v>
                </c:pt>
                <c:pt idx="384">
                  <c:v>41293</c:v>
                </c:pt>
                <c:pt idx="385">
                  <c:v>41294</c:v>
                </c:pt>
                <c:pt idx="386">
                  <c:v>41295</c:v>
                </c:pt>
                <c:pt idx="387">
                  <c:v>41296</c:v>
                </c:pt>
                <c:pt idx="388">
                  <c:v>41297</c:v>
                </c:pt>
                <c:pt idx="389">
                  <c:v>41298</c:v>
                </c:pt>
                <c:pt idx="390">
                  <c:v>41299</c:v>
                </c:pt>
                <c:pt idx="391">
                  <c:v>41300</c:v>
                </c:pt>
                <c:pt idx="392">
                  <c:v>41301</c:v>
                </c:pt>
                <c:pt idx="393">
                  <c:v>41302</c:v>
                </c:pt>
                <c:pt idx="394">
                  <c:v>41303</c:v>
                </c:pt>
                <c:pt idx="395">
                  <c:v>41304</c:v>
                </c:pt>
                <c:pt idx="396">
                  <c:v>41305</c:v>
                </c:pt>
                <c:pt idx="397">
                  <c:v>41306</c:v>
                </c:pt>
                <c:pt idx="398">
                  <c:v>41307</c:v>
                </c:pt>
                <c:pt idx="399">
                  <c:v>41308</c:v>
                </c:pt>
                <c:pt idx="400">
                  <c:v>41309</c:v>
                </c:pt>
                <c:pt idx="401">
                  <c:v>41310</c:v>
                </c:pt>
                <c:pt idx="402">
                  <c:v>41311</c:v>
                </c:pt>
                <c:pt idx="403">
                  <c:v>41312</c:v>
                </c:pt>
                <c:pt idx="404">
                  <c:v>41313</c:v>
                </c:pt>
                <c:pt idx="405">
                  <c:v>41314</c:v>
                </c:pt>
                <c:pt idx="406">
                  <c:v>41315</c:v>
                </c:pt>
                <c:pt idx="407">
                  <c:v>41316</c:v>
                </c:pt>
                <c:pt idx="408">
                  <c:v>41317</c:v>
                </c:pt>
                <c:pt idx="409">
                  <c:v>41318</c:v>
                </c:pt>
                <c:pt idx="410">
                  <c:v>41319</c:v>
                </c:pt>
                <c:pt idx="411">
                  <c:v>41320</c:v>
                </c:pt>
                <c:pt idx="412">
                  <c:v>41321</c:v>
                </c:pt>
                <c:pt idx="413">
                  <c:v>41322</c:v>
                </c:pt>
                <c:pt idx="414">
                  <c:v>41323</c:v>
                </c:pt>
                <c:pt idx="415">
                  <c:v>41324</c:v>
                </c:pt>
                <c:pt idx="416">
                  <c:v>41325</c:v>
                </c:pt>
                <c:pt idx="417">
                  <c:v>41326</c:v>
                </c:pt>
                <c:pt idx="418">
                  <c:v>41327</c:v>
                </c:pt>
                <c:pt idx="419">
                  <c:v>41328</c:v>
                </c:pt>
                <c:pt idx="420">
                  <c:v>41329</c:v>
                </c:pt>
                <c:pt idx="421">
                  <c:v>41330</c:v>
                </c:pt>
                <c:pt idx="422">
                  <c:v>41331</c:v>
                </c:pt>
                <c:pt idx="423">
                  <c:v>41332</c:v>
                </c:pt>
                <c:pt idx="424">
                  <c:v>41333</c:v>
                </c:pt>
                <c:pt idx="425">
                  <c:v>41334</c:v>
                </c:pt>
                <c:pt idx="426">
                  <c:v>41335</c:v>
                </c:pt>
                <c:pt idx="427">
                  <c:v>41336</c:v>
                </c:pt>
                <c:pt idx="428">
                  <c:v>41337</c:v>
                </c:pt>
                <c:pt idx="429">
                  <c:v>41338</c:v>
                </c:pt>
                <c:pt idx="430">
                  <c:v>41339</c:v>
                </c:pt>
                <c:pt idx="431">
                  <c:v>41340</c:v>
                </c:pt>
                <c:pt idx="432">
                  <c:v>41341</c:v>
                </c:pt>
                <c:pt idx="433">
                  <c:v>41342</c:v>
                </c:pt>
                <c:pt idx="434">
                  <c:v>41343</c:v>
                </c:pt>
                <c:pt idx="435">
                  <c:v>41344</c:v>
                </c:pt>
                <c:pt idx="436">
                  <c:v>41345</c:v>
                </c:pt>
                <c:pt idx="437">
                  <c:v>41346</c:v>
                </c:pt>
                <c:pt idx="438">
                  <c:v>41347</c:v>
                </c:pt>
                <c:pt idx="439">
                  <c:v>41348</c:v>
                </c:pt>
                <c:pt idx="440">
                  <c:v>41349</c:v>
                </c:pt>
                <c:pt idx="441">
                  <c:v>41350</c:v>
                </c:pt>
                <c:pt idx="442">
                  <c:v>41351</c:v>
                </c:pt>
                <c:pt idx="443">
                  <c:v>41352</c:v>
                </c:pt>
                <c:pt idx="444">
                  <c:v>41353</c:v>
                </c:pt>
                <c:pt idx="445">
                  <c:v>41354</c:v>
                </c:pt>
                <c:pt idx="446">
                  <c:v>41355</c:v>
                </c:pt>
                <c:pt idx="447">
                  <c:v>41356</c:v>
                </c:pt>
                <c:pt idx="448">
                  <c:v>41357</c:v>
                </c:pt>
                <c:pt idx="449">
                  <c:v>41358</c:v>
                </c:pt>
                <c:pt idx="450">
                  <c:v>41359</c:v>
                </c:pt>
                <c:pt idx="451">
                  <c:v>41360</c:v>
                </c:pt>
                <c:pt idx="452">
                  <c:v>41361</c:v>
                </c:pt>
                <c:pt idx="453">
                  <c:v>41362</c:v>
                </c:pt>
                <c:pt idx="454">
                  <c:v>41363</c:v>
                </c:pt>
                <c:pt idx="455">
                  <c:v>41364</c:v>
                </c:pt>
                <c:pt idx="456">
                  <c:v>41365</c:v>
                </c:pt>
                <c:pt idx="457">
                  <c:v>41366</c:v>
                </c:pt>
                <c:pt idx="458">
                  <c:v>41367</c:v>
                </c:pt>
                <c:pt idx="459">
                  <c:v>41368</c:v>
                </c:pt>
                <c:pt idx="460">
                  <c:v>41369</c:v>
                </c:pt>
                <c:pt idx="461">
                  <c:v>41370</c:v>
                </c:pt>
                <c:pt idx="462">
                  <c:v>41371</c:v>
                </c:pt>
                <c:pt idx="463">
                  <c:v>41372</c:v>
                </c:pt>
                <c:pt idx="464">
                  <c:v>41373</c:v>
                </c:pt>
                <c:pt idx="465">
                  <c:v>41374</c:v>
                </c:pt>
                <c:pt idx="466">
                  <c:v>41375</c:v>
                </c:pt>
                <c:pt idx="467">
                  <c:v>41376</c:v>
                </c:pt>
                <c:pt idx="468">
                  <c:v>41377</c:v>
                </c:pt>
                <c:pt idx="469">
                  <c:v>41378</c:v>
                </c:pt>
                <c:pt idx="470">
                  <c:v>41379</c:v>
                </c:pt>
                <c:pt idx="471">
                  <c:v>41380</c:v>
                </c:pt>
                <c:pt idx="472">
                  <c:v>41381</c:v>
                </c:pt>
                <c:pt idx="473">
                  <c:v>41382</c:v>
                </c:pt>
                <c:pt idx="474">
                  <c:v>41383</c:v>
                </c:pt>
                <c:pt idx="475">
                  <c:v>41384</c:v>
                </c:pt>
                <c:pt idx="476">
                  <c:v>41385</c:v>
                </c:pt>
                <c:pt idx="477">
                  <c:v>41386</c:v>
                </c:pt>
                <c:pt idx="478">
                  <c:v>41387</c:v>
                </c:pt>
                <c:pt idx="479">
                  <c:v>41388</c:v>
                </c:pt>
                <c:pt idx="480">
                  <c:v>41389</c:v>
                </c:pt>
                <c:pt idx="481">
                  <c:v>41390</c:v>
                </c:pt>
                <c:pt idx="482">
                  <c:v>41391</c:v>
                </c:pt>
                <c:pt idx="483">
                  <c:v>41392</c:v>
                </c:pt>
                <c:pt idx="484">
                  <c:v>41393</c:v>
                </c:pt>
                <c:pt idx="485">
                  <c:v>41394</c:v>
                </c:pt>
                <c:pt idx="486">
                  <c:v>41395</c:v>
                </c:pt>
                <c:pt idx="487">
                  <c:v>41396</c:v>
                </c:pt>
                <c:pt idx="488">
                  <c:v>41397</c:v>
                </c:pt>
                <c:pt idx="489">
                  <c:v>41398</c:v>
                </c:pt>
                <c:pt idx="490">
                  <c:v>41399</c:v>
                </c:pt>
                <c:pt idx="491">
                  <c:v>41400</c:v>
                </c:pt>
                <c:pt idx="492">
                  <c:v>41401</c:v>
                </c:pt>
                <c:pt idx="493">
                  <c:v>41402</c:v>
                </c:pt>
                <c:pt idx="494">
                  <c:v>41403</c:v>
                </c:pt>
                <c:pt idx="495">
                  <c:v>41404</c:v>
                </c:pt>
                <c:pt idx="496">
                  <c:v>41405</c:v>
                </c:pt>
                <c:pt idx="497">
                  <c:v>41406</c:v>
                </c:pt>
                <c:pt idx="498">
                  <c:v>41407</c:v>
                </c:pt>
                <c:pt idx="499">
                  <c:v>41408</c:v>
                </c:pt>
                <c:pt idx="500">
                  <c:v>41409</c:v>
                </c:pt>
                <c:pt idx="501">
                  <c:v>41410</c:v>
                </c:pt>
                <c:pt idx="502">
                  <c:v>41411</c:v>
                </c:pt>
                <c:pt idx="503">
                  <c:v>41412</c:v>
                </c:pt>
                <c:pt idx="504">
                  <c:v>41413</c:v>
                </c:pt>
                <c:pt idx="505">
                  <c:v>41414</c:v>
                </c:pt>
                <c:pt idx="506">
                  <c:v>41415</c:v>
                </c:pt>
                <c:pt idx="507">
                  <c:v>41416</c:v>
                </c:pt>
                <c:pt idx="508">
                  <c:v>41417</c:v>
                </c:pt>
                <c:pt idx="509">
                  <c:v>41418</c:v>
                </c:pt>
                <c:pt idx="510">
                  <c:v>41419</c:v>
                </c:pt>
                <c:pt idx="511">
                  <c:v>41420</c:v>
                </c:pt>
                <c:pt idx="512">
                  <c:v>41421</c:v>
                </c:pt>
                <c:pt idx="513">
                  <c:v>41422</c:v>
                </c:pt>
                <c:pt idx="514">
                  <c:v>41423</c:v>
                </c:pt>
                <c:pt idx="515">
                  <c:v>41424</c:v>
                </c:pt>
                <c:pt idx="516">
                  <c:v>41425</c:v>
                </c:pt>
                <c:pt idx="517">
                  <c:v>41426</c:v>
                </c:pt>
                <c:pt idx="518">
                  <c:v>41427</c:v>
                </c:pt>
                <c:pt idx="519">
                  <c:v>41428</c:v>
                </c:pt>
                <c:pt idx="520">
                  <c:v>41429</c:v>
                </c:pt>
                <c:pt idx="521">
                  <c:v>41430</c:v>
                </c:pt>
                <c:pt idx="522">
                  <c:v>41431</c:v>
                </c:pt>
                <c:pt idx="523">
                  <c:v>41432</c:v>
                </c:pt>
                <c:pt idx="524">
                  <c:v>41433</c:v>
                </c:pt>
                <c:pt idx="525">
                  <c:v>41434</c:v>
                </c:pt>
                <c:pt idx="526">
                  <c:v>41435</c:v>
                </c:pt>
                <c:pt idx="527">
                  <c:v>41436</c:v>
                </c:pt>
                <c:pt idx="528">
                  <c:v>41437</c:v>
                </c:pt>
                <c:pt idx="529">
                  <c:v>41438</c:v>
                </c:pt>
                <c:pt idx="530">
                  <c:v>41439</c:v>
                </c:pt>
                <c:pt idx="531">
                  <c:v>41440</c:v>
                </c:pt>
                <c:pt idx="532">
                  <c:v>41441</c:v>
                </c:pt>
                <c:pt idx="533">
                  <c:v>41442</c:v>
                </c:pt>
                <c:pt idx="534">
                  <c:v>41443</c:v>
                </c:pt>
                <c:pt idx="535">
                  <c:v>41444</c:v>
                </c:pt>
                <c:pt idx="536">
                  <c:v>41445</c:v>
                </c:pt>
                <c:pt idx="537">
                  <c:v>41446</c:v>
                </c:pt>
                <c:pt idx="538">
                  <c:v>41447</c:v>
                </c:pt>
                <c:pt idx="539">
                  <c:v>41448</c:v>
                </c:pt>
                <c:pt idx="540">
                  <c:v>41449</c:v>
                </c:pt>
                <c:pt idx="541">
                  <c:v>41450</c:v>
                </c:pt>
                <c:pt idx="542">
                  <c:v>41451</c:v>
                </c:pt>
                <c:pt idx="543">
                  <c:v>41452</c:v>
                </c:pt>
                <c:pt idx="544">
                  <c:v>41453</c:v>
                </c:pt>
                <c:pt idx="545">
                  <c:v>41454</c:v>
                </c:pt>
                <c:pt idx="546">
                  <c:v>41455</c:v>
                </c:pt>
                <c:pt idx="547">
                  <c:v>41456</c:v>
                </c:pt>
                <c:pt idx="548">
                  <c:v>41457</c:v>
                </c:pt>
                <c:pt idx="549">
                  <c:v>41458</c:v>
                </c:pt>
                <c:pt idx="550">
                  <c:v>41459</c:v>
                </c:pt>
                <c:pt idx="551">
                  <c:v>41460</c:v>
                </c:pt>
                <c:pt idx="552">
                  <c:v>41461</c:v>
                </c:pt>
                <c:pt idx="553">
                  <c:v>41462</c:v>
                </c:pt>
                <c:pt idx="554">
                  <c:v>41463</c:v>
                </c:pt>
                <c:pt idx="555">
                  <c:v>41464</c:v>
                </c:pt>
                <c:pt idx="556">
                  <c:v>41465</c:v>
                </c:pt>
                <c:pt idx="557">
                  <c:v>41466</c:v>
                </c:pt>
                <c:pt idx="558">
                  <c:v>41467</c:v>
                </c:pt>
                <c:pt idx="559">
                  <c:v>41468</c:v>
                </c:pt>
                <c:pt idx="560">
                  <c:v>41469</c:v>
                </c:pt>
                <c:pt idx="561">
                  <c:v>41470</c:v>
                </c:pt>
                <c:pt idx="562">
                  <c:v>41471</c:v>
                </c:pt>
                <c:pt idx="563">
                  <c:v>41472</c:v>
                </c:pt>
                <c:pt idx="564">
                  <c:v>41473</c:v>
                </c:pt>
                <c:pt idx="565">
                  <c:v>41474</c:v>
                </c:pt>
                <c:pt idx="566">
                  <c:v>41475</c:v>
                </c:pt>
                <c:pt idx="567">
                  <c:v>41476</c:v>
                </c:pt>
                <c:pt idx="568">
                  <c:v>41477</c:v>
                </c:pt>
                <c:pt idx="569">
                  <c:v>41478</c:v>
                </c:pt>
                <c:pt idx="570">
                  <c:v>41479</c:v>
                </c:pt>
                <c:pt idx="571">
                  <c:v>41480</c:v>
                </c:pt>
                <c:pt idx="572">
                  <c:v>41481</c:v>
                </c:pt>
                <c:pt idx="573">
                  <c:v>41482</c:v>
                </c:pt>
                <c:pt idx="574">
                  <c:v>41483</c:v>
                </c:pt>
                <c:pt idx="575">
                  <c:v>41484</c:v>
                </c:pt>
                <c:pt idx="576">
                  <c:v>41485</c:v>
                </c:pt>
                <c:pt idx="577">
                  <c:v>41486</c:v>
                </c:pt>
                <c:pt idx="578">
                  <c:v>41487</c:v>
                </c:pt>
                <c:pt idx="579">
                  <c:v>41488</c:v>
                </c:pt>
                <c:pt idx="580">
                  <c:v>41489</c:v>
                </c:pt>
                <c:pt idx="581">
                  <c:v>41490</c:v>
                </c:pt>
                <c:pt idx="582">
                  <c:v>41491</c:v>
                </c:pt>
                <c:pt idx="583">
                  <c:v>41492</c:v>
                </c:pt>
                <c:pt idx="584">
                  <c:v>41493</c:v>
                </c:pt>
                <c:pt idx="585">
                  <c:v>41494</c:v>
                </c:pt>
                <c:pt idx="586">
                  <c:v>41495</c:v>
                </c:pt>
                <c:pt idx="587">
                  <c:v>41496</c:v>
                </c:pt>
                <c:pt idx="588">
                  <c:v>41497</c:v>
                </c:pt>
                <c:pt idx="589">
                  <c:v>41498</c:v>
                </c:pt>
                <c:pt idx="590">
                  <c:v>41499</c:v>
                </c:pt>
                <c:pt idx="591">
                  <c:v>41500</c:v>
                </c:pt>
                <c:pt idx="592">
                  <c:v>41501</c:v>
                </c:pt>
                <c:pt idx="593">
                  <c:v>41502</c:v>
                </c:pt>
                <c:pt idx="594">
                  <c:v>41503</c:v>
                </c:pt>
                <c:pt idx="595">
                  <c:v>41504</c:v>
                </c:pt>
                <c:pt idx="596">
                  <c:v>41505</c:v>
                </c:pt>
                <c:pt idx="597">
                  <c:v>41506</c:v>
                </c:pt>
                <c:pt idx="598">
                  <c:v>41507</c:v>
                </c:pt>
                <c:pt idx="599">
                  <c:v>41508</c:v>
                </c:pt>
                <c:pt idx="600">
                  <c:v>41509</c:v>
                </c:pt>
                <c:pt idx="601">
                  <c:v>41510</c:v>
                </c:pt>
                <c:pt idx="602">
                  <c:v>41511</c:v>
                </c:pt>
                <c:pt idx="603">
                  <c:v>41512</c:v>
                </c:pt>
                <c:pt idx="604">
                  <c:v>41513</c:v>
                </c:pt>
                <c:pt idx="605">
                  <c:v>41514</c:v>
                </c:pt>
                <c:pt idx="606">
                  <c:v>41515</c:v>
                </c:pt>
                <c:pt idx="607">
                  <c:v>41516</c:v>
                </c:pt>
                <c:pt idx="608">
                  <c:v>41517</c:v>
                </c:pt>
                <c:pt idx="609">
                  <c:v>41518</c:v>
                </c:pt>
                <c:pt idx="610">
                  <c:v>41519</c:v>
                </c:pt>
                <c:pt idx="611">
                  <c:v>41520</c:v>
                </c:pt>
                <c:pt idx="612">
                  <c:v>41521</c:v>
                </c:pt>
                <c:pt idx="613">
                  <c:v>41522</c:v>
                </c:pt>
                <c:pt idx="614">
                  <c:v>41523</c:v>
                </c:pt>
                <c:pt idx="615">
                  <c:v>41524</c:v>
                </c:pt>
                <c:pt idx="616">
                  <c:v>41525</c:v>
                </c:pt>
                <c:pt idx="617">
                  <c:v>41526</c:v>
                </c:pt>
                <c:pt idx="618">
                  <c:v>41527</c:v>
                </c:pt>
                <c:pt idx="619">
                  <c:v>41528</c:v>
                </c:pt>
                <c:pt idx="620">
                  <c:v>41529</c:v>
                </c:pt>
                <c:pt idx="621">
                  <c:v>41530</c:v>
                </c:pt>
                <c:pt idx="622">
                  <c:v>41531</c:v>
                </c:pt>
                <c:pt idx="623">
                  <c:v>41532</c:v>
                </c:pt>
                <c:pt idx="624">
                  <c:v>41533</c:v>
                </c:pt>
                <c:pt idx="625">
                  <c:v>41534</c:v>
                </c:pt>
                <c:pt idx="626">
                  <c:v>41535</c:v>
                </c:pt>
                <c:pt idx="627">
                  <c:v>41536</c:v>
                </c:pt>
                <c:pt idx="628">
                  <c:v>41537</c:v>
                </c:pt>
                <c:pt idx="629">
                  <c:v>41538</c:v>
                </c:pt>
                <c:pt idx="630">
                  <c:v>41539</c:v>
                </c:pt>
                <c:pt idx="631">
                  <c:v>41540</c:v>
                </c:pt>
                <c:pt idx="632">
                  <c:v>41541</c:v>
                </c:pt>
                <c:pt idx="633">
                  <c:v>41542</c:v>
                </c:pt>
                <c:pt idx="634">
                  <c:v>41543</c:v>
                </c:pt>
                <c:pt idx="635">
                  <c:v>41544</c:v>
                </c:pt>
                <c:pt idx="636">
                  <c:v>41545</c:v>
                </c:pt>
                <c:pt idx="637">
                  <c:v>41546</c:v>
                </c:pt>
                <c:pt idx="638">
                  <c:v>41547</c:v>
                </c:pt>
                <c:pt idx="639">
                  <c:v>41548</c:v>
                </c:pt>
                <c:pt idx="640">
                  <c:v>41549</c:v>
                </c:pt>
                <c:pt idx="641">
                  <c:v>41550</c:v>
                </c:pt>
                <c:pt idx="642">
                  <c:v>41551</c:v>
                </c:pt>
                <c:pt idx="643">
                  <c:v>41552</c:v>
                </c:pt>
                <c:pt idx="644">
                  <c:v>41553</c:v>
                </c:pt>
                <c:pt idx="645">
                  <c:v>41554</c:v>
                </c:pt>
                <c:pt idx="646">
                  <c:v>41555</c:v>
                </c:pt>
                <c:pt idx="647">
                  <c:v>41556</c:v>
                </c:pt>
                <c:pt idx="648">
                  <c:v>41557</c:v>
                </c:pt>
                <c:pt idx="649">
                  <c:v>41558</c:v>
                </c:pt>
                <c:pt idx="650">
                  <c:v>41559</c:v>
                </c:pt>
                <c:pt idx="651">
                  <c:v>41560</c:v>
                </c:pt>
                <c:pt idx="652">
                  <c:v>41561</c:v>
                </c:pt>
                <c:pt idx="653">
                  <c:v>41562</c:v>
                </c:pt>
                <c:pt idx="654">
                  <c:v>41563</c:v>
                </c:pt>
                <c:pt idx="655">
                  <c:v>41564</c:v>
                </c:pt>
                <c:pt idx="656">
                  <c:v>41565</c:v>
                </c:pt>
                <c:pt idx="657">
                  <c:v>41566</c:v>
                </c:pt>
                <c:pt idx="658">
                  <c:v>41567</c:v>
                </c:pt>
                <c:pt idx="659">
                  <c:v>41568</c:v>
                </c:pt>
                <c:pt idx="660">
                  <c:v>41569</c:v>
                </c:pt>
                <c:pt idx="661">
                  <c:v>41570</c:v>
                </c:pt>
                <c:pt idx="662">
                  <c:v>41571</c:v>
                </c:pt>
                <c:pt idx="663">
                  <c:v>41572</c:v>
                </c:pt>
                <c:pt idx="664">
                  <c:v>41573</c:v>
                </c:pt>
                <c:pt idx="665">
                  <c:v>41574</c:v>
                </c:pt>
                <c:pt idx="666">
                  <c:v>41575</c:v>
                </c:pt>
                <c:pt idx="667">
                  <c:v>41576</c:v>
                </c:pt>
                <c:pt idx="668">
                  <c:v>41577</c:v>
                </c:pt>
                <c:pt idx="669">
                  <c:v>41578</c:v>
                </c:pt>
                <c:pt idx="670">
                  <c:v>41579</c:v>
                </c:pt>
                <c:pt idx="671">
                  <c:v>41580</c:v>
                </c:pt>
                <c:pt idx="672">
                  <c:v>41581</c:v>
                </c:pt>
                <c:pt idx="673">
                  <c:v>41582</c:v>
                </c:pt>
                <c:pt idx="674">
                  <c:v>41583</c:v>
                </c:pt>
                <c:pt idx="675">
                  <c:v>41584</c:v>
                </c:pt>
                <c:pt idx="676">
                  <c:v>41585</c:v>
                </c:pt>
                <c:pt idx="677">
                  <c:v>41586</c:v>
                </c:pt>
                <c:pt idx="678">
                  <c:v>41587</c:v>
                </c:pt>
                <c:pt idx="679">
                  <c:v>41588</c:v>
                </c:pt>
                <c:pt idx="680">
                  <c:v>41589</c:v>
                </c:pt>
                <c:pt idx="681">
                  <c:v>41590</c:v>
                </c:pt>
                <c:pt idx="682">
                  <c:v>41591</c:v>
                </c:pt>
                <c:pt idx="683">
                  <c:v>41592</c:v>
                </c:pt>
                <c:pt idx="684">
                  <c:v>41593</c:v>
                </c:pt>
                <c:pt idx="685">
                  <c:v>41594</c:v>
                </c:pt>
                <c:pt idx="686">
                  <c:v>41595</c:v>
                </c:pt>
                <c:pt idx="687">
                  <c:v>41596</c:v>
                </c:pt>
                <c:pt idx="688">
                  <c:v>41597</c:v>
                </c:pt>
                <c:pt idx="689">
                  <c:v>41598</c:v>
                </c:pt>
                <c:pt idx="690">
                  <c:v>41599</c:v>
                </c:pt>
                <c:pt idx="691">
                  <c:v>41600</c:v>
                </c:pt>
                <c:pt idx="692">
                  <c:v>41601</c:v>
                </c:pt>
                <c:pt idx="693">
                  <c:v>41602</c:v>
                </c:pt>
                <c:pt idx="694">
                  <c:v>41603</c:v>
                </c:pt>
                <c:pt idx="695">
                  <c:v>41604</c:v>
                </c:pt>
                <c:pt idx="696">
                  <c:v>41605</c:v>
                </c:pt>
                <c:pt idx="697">
                  <c:v>41606</c:v>
                </c:pt>
                <c:pt idx="698">
                  <c:v>41607</c:v>
                </c:pt>
                <c:pt idx="699">
                  <c:v>41608</c:v>
                </c:pt>
                <c:pt idx="700">
                  <c:v>41609</c:v>
                </c:pt>
                <c:pt idx="701">
                  <c:v>41610</c:v>
                </c:pt>
                <c:pt idx="702">
                  <c:v>41611</c:v>
                </c:pt>
                <c:pt idx="703">
                  <c:v>41612</c:v>
                </c:pt>
                <c:pt idx="704">
                  <c:v>41613</c:v>
                </c:pt>
                <c:pt idx="705">
                  <c:v>41614</c:v>
                </c:pt>
                <c:pt idx="706">
                  <c:v>41615</c:v>
                </c:pt>
                <c:pt idx="707">
                  <c:v>41616</c:v>
                </c:pt>
                <c:pt idx="708">
                  <c:v>41617</c:v>
                </c:pt>
                <c:pt idx="709">
                  <c:v>41618</c:v>
                </c:pt>
                <c:pt idx="710">
                  <c:v>41619</c:v>
                </c:pt>
                <c:pt idx="711">
                  <c:v>41620</c:v>
                </c:pt>
                <c:pt idx="712">
                  <c:v>41621</c:v>
                </c:pt>
                <c:pt idx="713">
                  <c:v>41622</c:v>
                </c:pt>
                <c:pt idx="714">
                  <c:v>41623</c:v>
                </c:pt>
                <c:pt idx="715">
                  <c:v>41624</c:v>
                </c:pt>
                <c:pt idx="716">
                  <c:v>41625</c:v>
                </c:pt>
                <c:pt idx="717">
                  <c:v>41626</c:v>
                </c:pt>
                <c:pt idx="718">
                  <c:v>41627</c:v>
                </c:pt>
                <c:pt idx="719">
                  <c:v>41628</c:v>
                </c:pt>
                <c:pt idx="720">
                  <c:v>41629</c:v>
                </c:pt>
                <c:pt idx="721">
                  <c:v>41630</c:v>
                </c:pt>
                <c:pt idx="722">
                  <c:v>41631</c:v>
                </c:pt>
                <c:pt idx="723">
                  <c:v>41632</c:v>
                </c:pt>
                <c:pt idx="724">
                  <c:v>41633</c:v>
                </c:pt>
                <c:pt idx="725">
                  <c:v>41634</c:v>
                </c:pt>
                <c:pt idx="726">
                  <c:v>41635</c:v>
                </c:pt>
                <c:pt idx="727">
                  <c:v>41636</c:v>
                </c:pt>
                <c:pt idx="728">
                  <c:v>41637</c:v>
                </c:pt>
                <c:pt idx="729">
                  <c:v>41638</c:v>
                </c:pt>
                <c:pt idx="730">
                  <c:v>41639</c:v>
                </c:pt>
                <c:pt idx="731">
                  <c:v>41640</c:v>
                </c:pt>
                <c:pt idx="732">
                  <c:v>41641</c:v>
                </c:pt>
                <c:pt idx="733">
                  <c:v>41642</c:v>
                </c:pt>
                <c:pt idx="734">
                  <c:v>41643</c:v>
                </c:pt>
                <c:pt idx="735">
                  <c:v>41644</c:v>
                </c:pt>
                <c:pt idx="736">
                  <c:v>41645</c:v>
                </c:pt>
                <c:pt idx="737">
                  <c:v>41646</c:v>
                </c:pt>
                <c:pt idx="738">
                  <c:v>41647</c:v>
                </c:pt>
                <c:pt idx="739">
                  <c:v>41648</c:v>
                </c:pt>
                <c:pt idx="740">
                  <c:v>41649</c:v>
                </c:pt>
                <c:pt idx="741">
                  <c:v>41650</c:v>
                </c:pt>
                <c:pt idx="742">
                  <c:v>41651</c:v>
                </c:pt>
                <c:pt idx="743">
                  <c:v>41652</c:v>
                </c:pt>
                <c:pt idx="744">
                  <c:v>41653</c:v>
                </c:pt>
                <c:pt idx="745">
                  <c:v>41654</c:v>
                </c:pt>
                <c:pt idx="746">
                  <c:v>41655</c:v>
                </c:pt>
                <c:pt idx="747">
                  <c:v>41656</c:v>
                </c:pt>
                <c:pt idx="748">
                  <c:v>41657</c:v>
                </c:pt>
                <c:pt idx="749">
                  <c:v>41658</c:v>
                </c:pt>
                <c:pt idx="750">
                  <c:v>41659</c:v>
                </c:pt>
                <c:pt idx="751">
                  <c:v>41660</c:v>
                </c:pt>
                <c:pt idx="752">
                  <c:v>41661</c:v>
                </c:pt>
                <c:pt idx="753">
                  <c:v>41662</c:v>
                </c:pt>
                <c:pt idx="754">
                  <c:v>41663</c:v>
                </c:pt>
                <c:pt idx="755">
                  <c:v>41664</c:v>
                </c:pt>
                <c:pt idx="756">
                  <c:v>41665</c:v>
                </c:pt>
                <c:pt idx="757">
                  <c:v>41666</c:v>
                </c:pt>
                <c:pt idx="758">
                  <c:v>41667</c:v>
                </c:pt>
                <c:pt idx="759">
                  <c:v>41668</c:v>
                </c:pt>
                <c:pt idx="760">
                  <c:v>41669</c:v>
                </c:pt>
                <c:pt idx="761">
                  <c:v>41670</c:v>
                </c:pt>
                <c:pt idx="762">
                  <c:v>41671</c:v>
                </c:pt>
                <c:pt idx="763">
                  <c:v>41672</c:v>
                </c:pt>
                <c:pt idx="764">
                  <c:v>41673</c:v>
                </c:pt>
                <c:pt idx="765">
                  <c:v>41674</c:v>
                </c:pt>
                <c:pt idx="766">
                  <c:v>41675</c:v>
                </c:pt>
                <c:pt idx="767">
                  <c:v>41676</c:v>
                </c:pt>
                <c:pt idx="768">
                  <c:v>41677</c:v>
                </c:pt>
                <c:pt idx="769">
                  <c:v>41678</c:v>
                </c:pt>
                <c:pt idx="770">
                  <c:v>41679</c:v>
                </c:pt>
                <c:pt idx="771">
                  <c:v>41680</c:v>
                </c:pt>
                <c:pt idx="772">
                  <c:v>41681</c:v>
                </c:pt>
                <c:pt idx="773">
                  <c:v>41682</c:v>
                </c:pt>
                <c:pt idx="774">
                  <c:v>41683</c:v>
                </c:pt>
                <c:pt idx="775">
                  <c:v>41684</c:v>
                </c:pt>
                <c:pt idx="776">
                  <c:v>41685</c:v>
                </c:pt>
                <c:pt idx="777">
                  <c:v>41686</c:v>
                </c:pt>
                <c:pt idx="778">
                  <c:v>41687</c:v>
                </c:pt>
                <c:pt idx="779">
                  <c:v>41688</c:v>
                </c:pt>
                <c:pt idx="780">
                  <c:v>41689</c:v>
                </c:pt>
                <c:pt idx="781">
                  <c:v>41690</c:v>
                </c:pt>
                <c:pt idx="782">
                  <c:v>41691</c:v>
                </c:pt>
                <c:pt idx="783">
                  <c:v>41692</c:v>
                </c:pt>
                <c:pt idx="784">
                  <c:v>41693</c:v>
                </c:pt>
                <c:pt idx="785">
                  <c:v>41694</c:v>
                </c:pt>
                <c:pt idx="786">
                  <c:v>41695</c:v>
                </c:pt>
                <c:pt idx="787">
                  <c:v>41696</c:v>
                </c:pt>
                <c:pt idx="788">
                  <c:v>41697</c:v>
                </c:pt>
                <c:pt idx="789">
                  <c:v>41698</c:v>
                </c:pt>
                <c:pt idx="790">
                  <c:v>41699</c:v>
                </c:pt>
                <c:pt idx="791">
                  <c:v>41700</c:v>
                </c:pt>
                <c:pt idx="792">
                  <c:v>41701</c:v>
                </c:pt>
                <c:pt idx="793">
                  <c:v>41702</c:v>
                </c:pt>
                <c:pt idx="794">
                  <c:v>41703</c:v>
                </c:pt>
                <c:pt idx="795">
                  <c:v>41704</c:v>
                </c:pt>
                <c:pt idx="796">
                  <c:v>41705</c:v>
                </c:pt>
                <c:pt idx="797">
                  <c:v>41706</c:v>
                </c:pt>
                <c:pt idx="798">
                  <c:v>41707</c:v>
                </c:pt>
                <c:pt idx="799">
                  <c:v>41708</c:v>
                </c:pt>
                <c:pt idx="800">
                  <c:v>41709</c:v>
                </c:pt>
                <c:pt idx="801">
                  <c:v>41710</c:v>
                </c:pt>
                <c:pt idx="802">
                  <c:v>41711</c:v>
                </c:pt>
                <c:pt idx="803">
                  <c:v>41712</c:v>
                </c:pt>
                <c:pt idx="804">
                  <c:v>41713</c:v>
                </c:pt>
                <c:pt idx="805">
                  <c:v>41714</c:v>
                </c:pt>
                <c:pt idx="806">
                  <c:v>41715</c:v>
                </c:pt>
                <c:pt idx="807">
                  <c:v>41716</c:v>
                </c:pt>
                <c:pt idx="808">
                  <c:v>41717</c:v>
                </c:pt>
                <c:pt idx="809">
                  <c:v>41718</c:v>
                </c:pt>
                <c:pt idx="810">
                  <c:v>41719</c:v>
                </c:pt>
                <c:pt idx="811">
                  <c:v>41720</c:v>
                </c:pt>
                <c:pt idx="812">
                  <c:v>41721</c:v>
                </c:pt>
                <c:pt idx="813">
                  <c:v>41722</c:v>
                </c:pt>
                <c:pt idx="814">
                  <c:v>41723</c:v>
                </c:pt>
                <c:pt idx="815">
                  <c:v>41724</c:v>
                </c:pt>
                <c:pt idx="816">
                  <c:v>41725</c:v>
                </c:pt>
                <c:pt idx="817">
                  <c:v>41726</c:v>
                </c:pt>
                <c:pt idx="818">
                  <c:v>41727</c:v>
                </c:pt>
                <c:pt idx="819">
                  <c:v>41728</c:v>
                </c:pt>
                <c:pt idx="820">
                  <c:v>41729</c:v>
                </c:pt>
                <c:pt idx="821">
                  <c:v>41730</c:v>
                </c:pt>
                <c:pt idx="822">
                  <c:v>41731</c:v>
                </c:pt>
                <c:pt idx="823">
                  <c:v>41732</c:v>
                </c:pt>
                <c:pt idx="824">
                  <c:v>41733</c:v>
                </c:pt>
                <c:pt idx="825">
                  <c:v>41734</c:v>
                </c:pt>
                <c:pt idx="826">
                  <c:v>41735</c:v>
                </c:pt>
                <c:pt idx="827">
                  <c:v>41736</c:v>
                </c:pt>
                <c:pt idx="828">
                  <c:v>41737</c:v>
                </c:pt>
                <c:pt idx="829">
                  <c:v>41738</c:v>
                </c:pt>
                <c:pt idx="830">
                  <c:v>41739</c:v>
                </c:pt>
                <c:pt idx="831">
                  <c:v>41740</c:v>
                </c:pt>
                <c:pt idx="832">
                  <c:v>41741</c:v>
                </c:pt>
                <c:pt idx="833">
                  <c:v>41742</c:v>
                </c:pt>
                <c:pt idx="834">
                  <c:v>41743</c:v>
                </c:pt>
                <c:pt idx="835">
                  <c:v>41744</c:v>
                </c:pt>
                <c:pt idx="836">
                  <c:v>41745</c:v>
                </c:pt>
                <c:pt idx="837">
                  <c:v>41746</c:v>
                </c:pt>
                <c:pt idx="838">
                  <c:v>41747</c:v>
                </c:pt>
                <c:pt idx="839">
                  <c:v>41748</c:v>
                </c:pt>
                <c:pt idx="840">
                  <c:v>41749</c:v>
                </c:pt>
                <c:pt idx="841">
                  <c:v>41750</c:v>
                </c:pt>
                <c:pt idx="842">
                  <c:v>41751</c:v>
                </c:pt>
                <c:pt idx="843">
                  <c:v>41752</c:v>
                </c:pt>
                <c:pt idx="844">
                  <c:v>41753</c:v>
                </c:pt>
                <c:pt idx="845">
                  <c:v>41754</c:v>
                </c:pt>
                <c:pt idx="846">
                  <c:v>41755</c:v>
                </c:pt>
                <c:pt idx="847">
                  <c:v>41756</c:v>
                </c:pt>
                <c:pt idx="848">
                  <c:v>41757</c:v>
                </c:pt>
                <c:pt idx="849">
                  <c:v>41758</c:v>
                </c:pt>
                <c:pt idx="850">
                  <c:v>41759</c:v>
                </c:pt>
                <c:pt idx="851">
                  <c:v>41760</c:v>
                </c:pt>
                <c:pt idx="852">
                  <c:v>41761</c:v>
                </c:pt>
                <c:pt idx="853">
                  <c:v>41762</c:v>
                </c:pt>
                <c:pt idx="854">
                  <c:v>41763</c:v>
                </c:pt>
                <c:pt idx="855">
                  <c:v>41764</c:v>
                </c:pt>
                <c:pt idx="856">
                  <c:v>41765</c:v>
                </c:pt>
                <c:pt idx="857">
                  <c:v>41766</c:v>
                </c:pt>
                <c:pt idx="858">
                  <c:v>41767</c:v>
                </c:pt>
                <c:pt idx="859">
                  <c:v>41768</c:v>
                </c:pt>
                <c:pt idx="860">
                  <c:v>41769</c:v>
                </c:pt>
                <c:pt idx="861">
                  <c:v>41770</c:v>
                </c:pt>
                <c:pt idx="862">
                  <c:v>41771</c:v>
                </c:pt>
                <c:pt idx="863">
                  <c:v>41772</c:v>
                </c:pt>
                <c:pt idx="864">
                  <c:v>41773</c:v>
                </c:pt>
                <c:pt idx="865">
                  <c:v>41774</c:v>
                </c:pt>
                <c:pt idx="866">
                  <c:v>41775</c:v>
                </c:pt>
                <c:pt idx="867">
                  <c:v>41776</c:v>
                </c:pt>
                <c:pt idx="868">
                  <c:v>41777</c:v>
                </c:pt>
                <c:pt idx="869">
                  <c:v>41778</c:v>
                </c:pt>
                <c:pt idx="870">
                  <c:v>41779</c:v>
                </c:pt>
                <c:pt idx="871">
                  <c:v>41780</c:v>
                </c:pt>
                <c:pt idx="872">
                  <c:v>41781</c:v>
                </c:pt>
                <c:pt idx="873">
                  <c:v>41782</c:v>
                </c:pt>
                <c:pt idx="874">
                  <c:v>41783</c:v>
                </c:pt>
                <c:pt idx="875">
                  <c:v>41784</c:v>
                </c:pt>
                <c:pt idx="876">
                  <c:v>41785</c:v>
                </c:pt>
                <c:pt idx="877">
                  <c:v>41786</c:v>
                </c:pt>
                <c:pt idx="878">
                  <c:v>41787</c:v>
                </c:pt>
                <c:pt idx="879">
                  <c:v>41788</c:v>
                </c:pt>
                <c:pt idx="880">
                  <c:v>41789</c:v>
                </c:pt>
                <c:pt idx="881">
                  <c:v>41790</c:v>
                </c:pt>
                <c:pt idx="882">
                  <c:v>41791</c:v>
                </c:pt>
                <c:pt idx="883">
                  <c:v>41792</c:v>
                </c:pt>
                <c:pt idx="884">
                  <c:v>41793</c:v>
                </c:pt>
                <c:pt idx="885">
                  <c:v>41794</c:v>
                </c:pt>
                <c:pt idx="886">
                  <c:v>41795</c:v>
                </c:pt>
                <c:pt idx="887">
                  <c:v>41796</c:v>
                </c:pt>
                <c:pt idx="888">
                  <c:v>41797</c:v>
                </c:pt>
                <c:pt idx="889">
                  <c:v>41798</c:v>
                </c:pt>
                <c:pt idx="890">
                  <c:v>41799</c:v>
                </c:pt>
                <c:pt idx="891">
                  <c:v>41800</c:v>
                </c:pt>
                <c:pt idx="892">
                  <c:v>41801</c:v>
                </c:pt>
                <c:pt idx="893">
                  <c:v>41802</c:v>
                </c:pt>
                <c:pt idx="894">
                  <c:v>41803</c:v>
                </c:pt>
                <c:pt idx="895">
                  <c:v>41804</c:v>
                </c:pt>
                <c:pt idx="896">
                  <c:v>41805</c:v>
                </c:pt>
                <c:pt idx="897">
                  <c:v>41806</c:v>
                </c:pt>
                <c:pt idx="898">
                  <c:v>41807</c:v>
                </c:pt>
                <c:pt idx="899">
                  <c:v>41808</c:v>
                </c:pt>
                <c:pt idx="900">
                  <c:v>41809</c:v>
                </c:pt>
                <c:pt idx="901">
                  <c:v>41810</c:v>
                </c:pt>
                <c:pt idx="902">
                  <c:v>41811</c:v>
                </c:pt>
                <c:pt idx="903">
                  <c:v>41812</c:v>
                </c:pt>
                <c:pt idx="904">
                  <c:v>41813</c:v>
                </c:pt>
                <c:pt idx="905">
                  <c:v>41814</c:v>
                </c:pt>
                <c:pt idx="906">
                  <c:v>41815</c:v>
                </c:pt>
                <c:pt idx="907">
                  <c:v>41816</c:v>
                </c:pt>
                <c:pt idx="908">
                  <c:v>41817</c:v>
                </c:pt>
                <c:pt idx="909">
                  <c:v>41818</c:v>
                </c:pt>
                <c:pt idx="910">
                  <c:v>41819</c:v>
                </c:pt>
                <c:pt idx="911">
                  <c:v>41820</c:v>
                </c:pt>
                <c:pt idx="912">
                  <c:v>41821</c:v>
                </c:pt>
                <c:pt idx="913">
                  <c:v>41822</c:v>
                </c:pt>
                <c:pt idx="914">
                  <c:v>41823</c:v>
                </c:pt>
                <c:pt idx="915">
                  <c:v>41824</c:v>
                </c:pt>
                <c:pt idx="916">
                  <c:v>41825</c:v>
                </c:pt>
                <c:pt idx="917">
                  <c:v>41826</c:v>
                </c:pt>
                <c:pt idx="918">
                  <c:v>41827</c:v>
                </c:pt>
                <c:pt idx="919">
                  <c:v>41828</c:v>
                </c:pt>
                <c:pt idx="920">
                  <c:v>41829</c:v>
                </c:pt>
                <c:pt idx="921">
                  <c:v>41830</c:v>
                </c:pt>
                <c:pt idx="922">
                  <c:v>41831</c:v>
                </c:pt>
                <c:pt idx="923">
                  <c:v>41832</c:v>
                </c:pt>
                <c:pt idx="924">
                  <c:v>41833</c:v>
                </c:pt>
                <c:pt idx="925">
                  <c:v>41834</c:v>
                </c:pt>
                <c:pt idx="926">
                  <c:v>41835</c:v>
                </c:pt>
                <c:pt idx="927">
                  <c:v>41836</c:v>
                </c:pt>
                <c:pt idx="928">
                  <c:v>41837</c:v>
                </c:pt>
                <c:pt idx="929">
                  <c:v>41838</c:v>
                </c:pt>
                <c:pt idx="930">
                  <c:v>41839</c:v>
                </c:pt>
                <c:pt idx="931">
                  <c:v>41840</c:v>
                </c:pt>
                <c:pt idx="932">
                  <c:v>41841</c:v>
                </c:pt>
                <c:pt idx="933">
                  <c:v>41842</c:v>
                </c:pt>
                <c:pt idx="934">
                  <c:v>41843</c:v>
                </c:pt>
                <c:pt idx="935">
                  <c:v>41844</c:v>
                </c:pt>
                <c:pt idx="936">
                  <c:v>41845</c:v>
                </c:pt>
                <c:pt idx="937">
                  <c:v>41846</c:v>
                </c:pt>
                <c:pt idx="938">
                  <c:v>41847</c:v>
                </c:pt>
                <c:pt idx="939">
                  <c:v>41848</c:v>
                </c:pt>
                <c:pt idx="940">
                  <c:v>41849</c:v>
                </c:pt>
                <c:pt idx="941">
                  <c:v>41850</c:v>
                </c:pt>
                <c:pt idx="942">
                  <c:v>41851</c:v>
                </c:pt>
                <c:pt idx="943">
                  <c:v>41852</c:v>
                </c:pt>
                <c:pt idx="944">
                  <c:v>41853</c:v>
                </c:pt>
                <c:pt idx="945">
                  <c:v>41854</c:v>
                </c:pt>
                <c:pt idx="946">
                  <c:v>41855</c:v>
                </c:pt>
                <c:pt idx="947">
                  <c:v>41856</c:v>
                </c:pt>
                <c:pt idx="948">
                  <c:v>41857</c:v>
                </c:pt>
                <c:pt idx="949">
                  <c:v>41858</c:v>
                </c:pt>
                <c:pt idx="950">
                  <c:v>41859</c:v>
                </c:pt>
                <c:pt idx="951">
                  <c:v>41860</c:v>
                </c:pt>
                <c:pt idx="952">
                  <c:v>41861</c:v>
                </c:pt>
                <c:pt idx="953">
                  <c:v>41862</c:v>
                </c:pt>
                <c:pt idx="954">
                  <c:v>41863</c:v>
                </c:pt>
                <c:pt idx="955">
                  <c:v>41864</c:v>
                </c:pt>
                <c:pt idx="956">
                  <c:v>41865</c:v>
                </c:pt>
                <c:pt idx="957">
                  <c:v>41866</c:v>
                </c:pt>
                <c:pt idx="958">
                  <c:v>41867</c:v>
                </c:pt>
                <c:pt idx="959">
                  <c:v>41868</c:v>
                </c:pt>
                <c:pt idx="960">
                  <c:v>41869</c:v>
                </c:pt>
                <c:pt idx="961">
                  <c:v>41870</c:v>
                </c:pt>
                <c:pt idx="962">
                  <c:v>41871</c:v>
                </c:pt>
                <c:pt idx="963">
                  <c:v>41872</c:v>
                </c:pt>
                <c:pt idx="964">
                  <c:v>41873</c:v>
                </c:pt>
                <c:pt idx="965">
                  <c:v>41874</c:v>
                </c:pt>
                <c:pt idx="966">
                  <c:v>41875</c:v>
                </c:pt>
                <c:pt idx="967">
                  <c:v>41876</c:v>
                </c:pt>
                <c:pt idx="968">
                  <c:v>41877</c:v>
                </c:pt>
                <c:pt idx="969">
                  <c:v>41878</c:v>
                </c:pt>
                <c:pt idx="970">
                  <c:v>41879</c:v>
                </c:pt>
                <c:pt idx="971">
                  <c:v>41880</c:v>
                </c:pt>
                <c:pt idx="972">
                  <c:v>41881</c:v>
                </c:pt>
                <c:pt idx="973">
                  <c:v>41882</c:v>
                </c:pt>
                <c:pt idx="974">
                  <c:v>41883</c:v>
                </c:pt>
                <c:pt idx="975">
                  <c:v>41884</c:v>
                </c:pt>
                <c:pt idx="976">
                  <c:v>41885</c:v>
                </c:pt>
                <c:pt idx="977">
                  <c:v>41886</c:v>
                </c:pt>
                <c:pt idx="978">
                  <c:v>41887</c:v>
                </c:pt>
                <c:pt idx="979">
                  <c:v>41888</c:v>
                </c:pt>
                <c:pt idx="980">
                  <c:v>41889</c:v>
                </c:pt>
                <c:pt idx="981">
                  <c:v>41890</c:v>
                </c:pt>
                <c:pt idx="982">
                  <c:v>41891</c:v>
                </c:pt>
                <c:pt idx="983">
                  <c:v>41892</c:v>
                </c:pt>
                <c:pt idx="984">
                  <c:v>41893</c:v>
                </c:pt>
                <c:pt idx="985">
                  <c:v>41894</c:v>
                </c:pt>
                <c:pt idx="986">
                  <c:v>41895</c:v>
                </c:pt>
                <c:pt idx="987">
                  <c:v>41896</c:v>
                </c:pt>
                <c:pt idx="988">
                  <c:v>41897</c:v>
                </c:pt>
                <c:pt idx="989">
                  <c:v>41898</c:v>
                </c:pt>
                <c:pt idx="990">
                  <c:v>41899</c:v>
                </c:pt>
                <c:pt idx="991">
                  <c:v>41900</c:v>
                </c:pt>
                <c:pt idx="992">
                  <c:v>41901</c:v>
                </c:pt>
                <c:pt idx="993">
                  <c:v>41902</c:v>
                </c:pt>
                <c:pt idx="994">
                  <c:v>41903</c:v>
                </c:pt>
                <c:pt idx="995">
                  <c:v>41904</c:v>
                </c:pt>
                <c:pt idx="996">
                  <c:v>41905</c:v>
                </c:pt>
                <c:pt idx="997">
                  <c:v>41906</c:v>
                </c:pt>
                <c:pt idx="998">
                  <c:v>41907</c:v>
                </c:pt>
                <c:pt idx="999">
                  <c:v>41908</c:v>
                </c:pt>
                <c:pt idx="1000">
                  <c:v>41909</c:v>
                </c:pt>
                <c:pt idx="1001">
                  <c:v>41910</c:v>
                </c:pt>
                <c:pt idx="1002">
                  <c:v>41911</c:v>
                </c:pt>
                <c:pt idx="1003">
                  <c:v>41912</c:v>
                </c:pt>
                <c:pt idx="1004">
                  <c:v>41913</c:v>
                </c:pt>
                <c:pt idx="1005">
                  <c:v>41914</c:v>
                </c:pt>
                <c:pt idx="1006">
                  <c:v>41915</c:v>
                </c:pt>
                <c:pt idx="1007">
                  <c:v>41916</c:v>
                </c:pt>
                <c:pt idx="1008">
                  <c:v>41917</c:v>
                </c:pt>
                <c:pt idx="1009">
                  <c:v>41918</c:v>
                </c:pt>
                <c:pt idx="1010">
                  <c:v>41919</c:v>
                </c:pt>
                <c:pt idx="1011">
                  <c:v>41920</c:v>
                </c:pt>
                <c:pt idx="1012">
                  <c:v>41921</c:v>
                </c:pt>
                <c:pt idx="1013">
                  <c:v>41922</c:v>
                </c:pt>
                <c:pt idx="1014">
                  <c:v>41923</c:v>
                </c:pt>
                <c:pt idx="1015">
                  <c:v>41924</c:v>
                </c:pt>
                <c:pt idx="1016">
                  <c:v>41925</c:v>
                </c:pt>
                <c:pt idx="1017">
                  <c:v>41926</c:v>
                </c:pt>
                <c:pt idx="1018">
                  <c:v>41927</c:v>
                </c:pt>
                <c:pt idx="1019">
                  <c:v>41928</c:v>
                </c:pt>
                <c:pt idx="1020">
                  <c:v>41929</c:v>
                </c:pt>
                <c:pt idx="1021">
                  <c:v>41930</c:v>
                </c:pt>
                <c:pt idx="1022">
                  <c:v>41931</c:v>
                </c:pt>
                <c:pt idx="1023">
                  <c:v>41932</c:v>
                </c:pt>
                <c:pt idx="1024">
                  <c:v>41933</c:v>
                </c:pt>
                <c:pt idx="1025">
                  <c:v>41934</c:v>
                </c:pt>
                <c:pt idx="1026">
                  <c:v>41935</c:v>
                </c:pt>
                <c:pt idx="1027">
                  <c:v>41936</c:v>
                </c:pt>
                <c:pt idx="1028">
                  <c:v>41937</c:v>
                </c:pt>
                <c:pt idx="1029">
                  <c:v>41938</c:v>
                </c:pt>
                <c:pt idx="1030">
                  <c:v>41939</c:v>
                </c:pt>
                <c:pt idx="1031">
                  <c:v>41940</c:v>
                </c:pt>
                <c:pt idx="1032">
                  <c:v>41941</c:v>
                </c:pt>
                <c:pt idx="1033">
                  <c:v>41942</c:v>
                </c:pt>
                <c:pt idx="1034">
                  <c:v>41943</c:v>
                </c:pt>
                <c:pt idx="1035">
                  <c:v>41944</c:v>
                </c:pt>
                <c:pt idx="1036">
                  <c:v>41945</c:v>
                </c:pt>
                <c:pt idx="1037">
                  <c:v>41946</c:v>
                </c:pt>
                <c:pt idx="1038">
                  <c:v>41947</c:v>
                </c:pt>
                <c:pt idx="1039">
                  <c:v>41948</c:v>
                </c:pt>
                <c:pt idx="1040">
                  <c:v>41949</c:v>
                </c:pt>
                <c:pt idx="1041">
                  <c:v>41950</c:v>
                </c:pt>
                <c:pt idx="1042">
                  <c:v>41951</c:v>
                </c:pt>
                <c:pt idx="1043">
                  <c:v>41952</c:v>
                </c:pt>
                <c:pt idx="1044">
                  <c:v>41953</c:v>
                </c:pt>
                <c:pt idx="1045">
                  <c:v>41954</c:v>
                </c:pt>
                <c:pt idx="1046">
                  <c:v>41955</c:v>
                </c:pt>
                <c:pt idx="1047">
                  <c:v>41956</c:v>
                </c:pt>
                <c:pt idx="1048">
                  <c:v>41957</c:v>
                </c:pt>
                <c:pt idx="1049">
                  <c:v>41958</c:v>
                </c:pt>
                <c:pt idx="1050">
                  <c:v>41959</c:v>
                </c:pt>
                <c:pt idx="1051">
                  <c:v>41960</c:v>
                </c:pt>
                <c:pt idx="1052">
                  <c:v>41961</c:v>
                </c:pt>
                <c:pt idx="1053">
                  <c:v>41962</c:v>
                </c:pt>
                <c:pt idx="1054">
                  <c:v>41963</c:v>
                </c:pt>
                <c:pt idx="1055">
                  <c:v>41964</c:v>
                </c:pt>
                <c:pt idx="1056">
                  <c:v>41965</c:v>
                </c:pt>
                <c:pt idx="1057">
                  <c:v>41966</c:v>
                </c:pt>
                <c:pt idx="1058">
                  <c:v>41967</c:v>
                </c:pt>
                <c:pt idx="1059">
                  <c:v>41968</c:v>
                </c:pt>
                <c:pt idx="1060">
                  <c:v>41969</c:v>
                </c:pt>
                <c:pt idx="1061">
                  <c:v>41970</c:v>
                </c:pt>
                <c:pt idx="1062">
                  <c:v>41971</c:v>
                </c:pt>
                <c:pt idx="1063">
                  <c:v>41972</c:v>
                </c:pt>
                <c:pt idx="1064">
                  <c:v>41973</c:v>
                </c:pt>
                <c:pt idx="1065">
                  <c:v>41974</c:v>
                </c:pt>
                <c:pt idx="1066">
                  <c:v>41975</c:v>
                </c:pt>
                <c:pt idx="1067">
                  <c:v>41976</c:v>
                </c:pt>
                <c:pt idx="1068">
                  <c:v>41977</c:v>
                </c:pt>
                <c:pt idx="1069">
                  <c:v>41978</c:v>
                </c:pt>
                <c:pt idx="1070">
                  <c:v>41979</c:v>
                </c:pt>
                <c:pt idx="1071">
                  <c:v>41980</c:v>
                </c:pt>
                <c:pt idx="1072">
                  <c:v>41981</c:v>
                </c:pt>
                <c:pt idx="1073">
                  <c:v>41982</c:v>
                </c:pt>
                <c:pt idx="1074">
                  <c:v>41983</c:v>
                </c:pt>
                <c:pt idx="1075">
                  <c:v>41984</c:v>
                </c:pt>
                <c:pt idx="1076">
                  <c:v>41985</c:v>
                </c:pt>
                <c:pt idx="1077">
                  <c:v>41986</c:v>
                </c:pt>
                <c:pt idx="1078">
                  <c:v>41987</c:v>
                </c:pt>
                <c:pt idx="1079">
                  <c:v>41988</c:v>
                </c:pt>
                <c:pt idx="1080">
                  <c:v>41989</c:v>
                </c:pt>
                <c:pt idx="1081">
                  <c:v>41990</c:v>
                </c:pt>
                <c:pt idx="1082">
                  <c:v>41991</c:v>
                </c:pt>
                <c:pt idx="1083">
                  <c:v>41992</c:v>
                </c:pt>
                <c:pt idx="1084">
                  <c:v>41993</c:v>
                </c:pt>
                <c:pt idx="1085">
                  <c:v>41994</c:v>
                </c:pt>
                <c:pt idx="1086">
                  <c:v>41995</c:v>
                </c:pt>
                <c:pt idx="1087">
                  <c:v>41996</c:v>
                </c:pt>
                <c:pt idx="1088">
                  <c:v>41997</c:v>
                </c:pt>
                <c:pt idx="1089">
                  <c:v>41998</c:v>
                </c:pt>
                <c:pt idx="1090">
                  <c:v>41999</c:v>
                </c:pt>
                <c:pt idx="1091">
                  <c:v>42000</c:v>
                </c:pt>
                <c:pt idx="1092">
                  <c:v>42001</c:v>
                </c:pt>
                <c:pt idx="1093">
                  <c:v>42002</c:v>
                </c:pt>
                <c:pt idx="1094">
                  <c:v>42003</c:v>
                </c:pt>
                <c:pt idx="1095">
                  <c:v>42004</c:v>
                </c:pt>
                <c:pt idx="1096">
                  <c:v>42005</c:v>
                </c:pt>
                <c:pt idx="1097">
                  <c:v>42006</c:v>
                </c:pt>
                <c:pt idx="1098">
                  <c:v>42007</c:v>
                </c:pt>
                <c:pt idx="1099">
                  <c:v>42008</c:v>
                </c:pt>
                <c:pt idx="1100">
                  <c:v>42009</c:v>
                </c:pt>
                <c:pt idx="1101">
                  <c:v>42010</c:v>
                </c:pt>
                <c:pt idx="1102">
                  <c:v>42011</c:v>
                </c:pt>
                <c:pt idx="1103">
                  <c:v>42012</c:v>
                </c:pt>
                <c:pt idx="1104">
                  <c:v>42013</c:v>
                </c:pt>
                <c:pt idx="1105">
                  <c:v>42014</c:v>
                </c:pt>
                <c:pt idx="1106">
                  <c:v>42015</c:v>
                </c:pt>
                <c:pt idx="1107">
                  <c:v>42016</c:v>
                </c:pt>
                <c:pt idx="1108">
                  <c:v>42017</c:v>
                </c:pt>
                <c:pt idx="1109">
                  <c:v>42018</c:v>
                </c:pt>
                <c:pt idx="1110">
                  <c:v>42019</c:v>
                </c:pt>
                <c:pt idx="1111">
                  <c:v>42020</c:v>
                </c:pt>
                <c:pt idx="1112">
                  <c:v>42021</c:v>
                </c:pt>
                <c:pt idx="1113">
                  <c:v>42022</c:v>
                </c:pt>
                <c:pt idx="1114">
                  <c:v>42023</c:v>
                </c:pt>
                <c:pt idx="1115">
                  <c:v>42024</c:v>
                </c:pt>
                <c:pt idx="1116">
                  <c:v>42025</c:v>
                </c:pt>
                <c:pt idx="1117">
                  <c:v>42026</c:v>
                </c:pt>
                <c:pt idx="1118">
                  <c:v>42027</c:v>
                </c:pt>
                <c:pt idx="1119">
                  <c:v>42028</c:v>
                </c:pt>
                <c:pt idx="1120">
                  <c:v>42029</c:v>
                </c:pt>
                <c:pt idx="1121">
                  <c:v>42030</c:v>
                </c:pt>
                <c:pt idx="1122">
                  <c:v>42031</c:v>
                </c:pt>
                <c:pt idx="1123">
                  <c:v>42032</c:v>
                </c:pt>
                <c:pt idx="1124">
                  <c:v>42033</c:v>
                </c:pt>
                <c:pt idx="1125">
                  <c:v>42034</c:v>
                </c:pt>
                <c:pt idx="1126">
                  <c:v>42035</c:v>
                </c:pt>
                <c:pt idx="1127">
                  <c:v>42036</c:v>
                </c:pt>
                <c:pt idx="1128">
                  <c:v>42037</c:v>
                </c:pt>
                <c:pt idx="1129">
                  <c:v>42038</c:v>
                </c:pt>
                <c:pt idx="1130">
                  <c:v>42039</c:v>
                </c:pt>
                <c:pt idx="1131">
                  <c:v>42040</c:v>
                </c:pt>
                <c:pt idx="1132">
                  <c:v>42041</c:v>
                </c:pt>
                <c:pt idx="1133">
                  <c:v>42042</c:v>
                </c:pt>
                <c:pt idx="1134">
                  <c:v>42043</c:v>
                </c:pt>
                <c:pt idx="1135">
                  <c:v>42044</c:v>
                </c:pt>
                <c:pt idx="1136">
                  <c:v>42045</c:v>
                </c:pt>
                <c:pt idx="1137">
                  <c:v>42046</c:v>
                </c:pt>
                <c:pt idx="1138">
                  <c:v>42047</c:v>
                </c:pt>
                <c:pt idx="1139">
                  <c:v>42048</c:v>
                </c:pt>
                <c:pt idx="1140">
                  <c:v>42049</c:v>
                </c:pt>
                <c:pt idx="1141">
                  <c:v>42050</c:v>
                </c:pt>
                <c:pt idx="1142">
                  <c:v>42051</c:v>
                </c:pt>
                <c:pt idx="1143">
                  <c:v>42052</c:v>
                </c:pt>
                <c:pt idx="1144">
                  <c:v>42053</c:v>
                </c:pt>
                <c:pt idx="1145">
                  <c:v>42054</c:v>
                </c:pt>
                <c:pt idx="1146">
                  <c:v>42055</c:v>
                </c:pt>
                <c:pt idx="1147">
                  <c:v>42056</c:v>
                </c:pt>
                <c:pt idx="1148">
                  <c:v>42057</c:v>
                </c:pt>
                <c:pt idx="1149">
                  <c:v>42058</c:v>
                </c:pt>
                <c:pt idx="1150">
                  <c:v>42059</c:v>
                </c:pt>
                <c:pt idx="1151">
                  <c:v>42060</c:v>
                </c:pt>
                <c:pt idx="1152">
                  <c:v>42061</c:v>
                </c:pt>
                <c:pt idx="1153">
                  <c:v>42062</c:v>
                </c:pt>
                <c:pt idx="1154">
                  <c:v>42063</c:v>
                </c:pt>
                <c:pt idx="1155">
                  <c:v>42064</c:v>
                </c:pt>
                <c:pt idx="1156">
                  <c:v>42065</c:v>
                </c:pt>
                <c:pt idx="1157">
                  <c:v>42066</c:v>
                </c:pt>
                <c:pt idx="1158">
                  <c:v>42067</c:v>
                </c:pt>
                <c:pt idx="1159">
                  <c:v>42068</c:v>
                </c:pt>
                <c:pt idx="1160">
                  <c:v>42069</c:v>
                </c:pt>
                <c:pt idx="1161">
                  <c:v>42070</c:v>
                </c:pt>
                <c:pt idx="1162">
                  <c:v>42071</c:v>
                </c:pt>
                <c:pt idx="1163">
                  <c:v>42072</c:v>
                </c:pt>
                <c:pt idx="1164">
                  <c:v>42073</c:v>
                </c:pt>
                <c:pt idx="1165">
                  <c:v>42074</c:v>
                </c:pt>
                <c:pt idx="1166">
                  <c:v>42075</c:v>
                </c:pt>
                <c:pt idx="1167">
                  <c:v>42076</c:v>
                </c:pt>
                <c:pt idx="1168">
                  <c:v>42077</c:v>
                </c:pt>
                <c:pt idx="1169">
                  <c:v>42078</c:v>
                </c:pt>
                <c:pt idx="1170">
                  <c:v>42079</c:v>
                </c:pt>
                <c:pt idx="1171">
                  <c:v>42080</c:v>
                </c:pt>
                <c:pt idx="1172">
                  <c:v>42081</c:v>
                </c:pt>
                <c:pt idx="1173">
                  <c:v>42082</c:v>
                </c:pt>
                <c:pt idx="1174">
                  <c:v>42083</c:v>
                </c:pt>
                <c:pt idx="1175">
                  <c:v>42084</c:v>
                </c:pt>
                <c:pt idx="1176">
                  <c:v>42085</c:v>
                </c:pt>
                <c:pt idx="1177">
                  <c:v>42086</c:v>
                </c:pt>
                <c:pt idx="1178">
                  <c:v>42087</c:v>
                </c:pt>
                <c:pt idx="1179">
                  <c:v>42088</c:v>
                </c:pt>
                <c:pt idx="1180">
                  <c:v>42089</c:v>
                </c:pt>
                <c:pt idx="1181">
                  <c:v>42090</c:v>
                </c:pt>
                <c:pt idx="1182">
                  <c:v>42091</c:v>
                </c:pt>
                <c:pt idx="1183">
                  <c:v>42092</c:v>
                </c:pt>
                <c:pt idx="1184">
                  <c:v>42093</c:v>
                </c:pt>
                <c:pt idx="1185">
                  <c:v>42094</c:v>
                </c:pt>
                <c:pt idx="1186">
                  <c:v>42095</c:v>
                </c:pt>
                <c:pt idx="1187">
                  <c:v>42096</c:v>
                </c:pt>
                <c:pt idx="1188">
                  <c:v>42097</c:v>
                </c:pt>
                <c:pt idx="1189">
                  <c:v>42098</c:v>
                </c:pt>
                <c:pt idx="1190">
                  <c:v>42099</c:v>
                </c:pt>
                <c:pt idx="1191">
                  <c:v>42100</c:v>
                </c:pt>
                <c:pt idx="1192">
                  <c:v>42101</c:v>
                </c:pt>
                <c:pt idx="1193">
                  <c:v>42102</c:v>
                </c:pt>
                <c:pt idx="1194">
                  <c:v>42103</c:v>
                </c:pt>
                <c:pt idx="1195">
                  <c:v>42104</c:v>
                </c:pt>
                <c:pt idx="1196">
                  <c:v>42105</c:v>
                </c:pt>
                <c:pt idx="1197">
                  <c:v>42106</c:v>
                </c:pt>
                <c:pt idx="1198">
                  <c:v>42107</c:v>
                </c:pt>
                <c:pt idx="1199">
                  <c:v>42108</c:v>
                </c:pt>
                <c:pt idx="1200">
                  <c:v>42109</c:v>
                </c:pt>
                <c:pt idx="1201">
                  <c:v>42110</c:v>
                </c:pt>
                <c:pt idx="1202">
                  <c:v>42111</c:v>
                </c:pt>
                <c:pt idx="1203">
                  <c:v>42112</c:v>
                </c:pt>
                <c:pt idx="1204">
                  <c:v>42113</c:v>
                </c:pt>
                <c:pt idx="1205">
                  <c:v>42114</c:v>
                </c:pt>
                <c:pt idx="1206">
                  <c:v>42115</c:v>
                </c:pt>
                <c:pt idx="1207">
                  <c:v>42116</c:v>
                </c:pt>
                <c:pt idx="1208">
                  <c:v>42117</c:v>
                </c:pt>
                <c:pt idx="1209">
                  <c:v>42118</c:v>
                </c:pt>
                <c:pt idx="1210">
                  <c:v>42119</c:v>
                </c:pt>
                <c:pt idx="1211">
                  <c:v>42120</c:v>
                </c:pt>
                <c:pt idx="1212">
                  <c:v>42121</c:v>
                </c:pt>
                <c:pt idx="1213">
                  <c:v>42122</c:v>
                </c:pt>
                <c:pt idx="1214">
                  <c:v>42123</c:v>
                </c:pt>
                <c:pt idx="1215">
                  <c:v>42124</c:v>
                </c:pt>
                <c:pt idx="1216">
                  <c:v>42125</c:v>
                </c:pt>
                <c:pt idx="1217">
                  <c:v>42126</c:v>
                </c:pt>
                <c:pt idx="1218">
                  <c:v>42127</c:v>
                </c:pt>
                <c:pt idx="1219">
                  <c:v>42128</c:v>
                </c:pt>
                <c:pt idx="1220">
                  <c:v>42129</c:v>
                </c:pt>
                <c:pt idx="1221">
                  <c:v>42130</c:v>
                </c:pt>
                <c:pt idx="1222">
                  <c:v>42131</c:v>
                </c:pt>
                <c:pt idx="1223">
                  <c:v>42132</c:v>
                </c:pt>
                <c:pt idx="1224">
                  <c:v>42133</c:v>
                </c:pt>
                <c:pt idx="1225">
                  <c:v>42134</c:v>
                </c:pt>
                <c:pt idx="1226">
                  <c:v>42135</c:v>
                </c:pt>
                <c:pt idx="1227">
                  <c:v>42136</c:v>
                </c:pt>
                <c:pt idx="1228">
                  <c:v>42137</c:v>
                </c:pt>
                <c:pt idx="1229">
                  <c:v>42138</c:v>
                </c:pt>
                <c:pt idx="1230">
                  <c:v>42139</c:v>
                </c:pt>
                <c:pt idx="1231">
                  <c:v>42140</c:v>
                </c:pt>
                <c:pt idx="1232">
                  <c:v>42141</c:v>
                </c:pt>
                <c:pt idx="1233">
                  <c:v>42142</c:v>
                </c:pt>
                <c:pt idx="1234">
                  <c:v>42143</c:v>
                </c:pt>
                <c:pt idx="1235">
                  <c:v>42144</c:v>
                </c:pt>
                <c:pt idx="1236">
                  <c:v>42145</c:v>
                </c:pt>
                <c:pt idx="1237">
                  <c:v>42146</c:v>
                </c:pt>
                <c:pt idx="1238">
                  <c:v>42147</c:v>
                </c:pt>
                <c:pt idx="1239">
                  <c:v>42148</c:v>
                </c:pt>
                <c:pt idx="1240">
                  <c:v>42149</c:v>
                </c:pt>
                <c:pt idx="1241">
                  <c:v>42150</c:v>
                </c:pt>
                <c:pt idx="1242">
                  <c:v>42151</c:v>
                </c:pt>
                <c:pt idx="1243">
                  <c:v>42152</c:v>
                </c:pt>
                <c:pt idx="1244">
                  <c:v>42153</c:v>
                </c:pt>
                <c:pt idx="1245">
                  <c:v>42154</c:v>
                </c:pt>
                <c:pt idx="1246">
                  <c:v>42155</c:v>
                </c:pt>
                <c:pt idx="1247">
                  <c:v>42156</c:v>
                </c:pt>
                <c:pt idx="1248">
                  <c:v>42157</c:v>
                </c:pt>
                <c:pt idx="1249">
                  <c:v>42158</c:v>
                </c:pt>
                <c:pt idx="1250">
                  <c:v>42159</c:v>
                </c:pt>
                <c:pt idx="1251">
                  <c:v>42160</c:v>
                </c:pt>
                <c:pt idx="1252">
                  <c:v>42161</c:v>
                </c:pt>
                <c:pt idx="1253">
                  <c:v>42162</c:v>
                </c:pt>
                <c:pt idx="1254">
                  <c:v>42163</c:v>
                </c:pt>
                <c:pt idx="1255">
                  <c:v>42164</c:v>
                </c:pt>
                <c:pt idx="1256">
                  <c:v>42165</c:v>
                </c:pt>
                <c:pt idx="1257">
                  <c:v>42166</c:v>
                </c:pt>
                <c:pt idx="1258">
                  <c:v>42167</c:v>
                </c:pt>
                <c:pt idx="1259">
                  <c:v>42168</c:v>
                </c:pt>
                <c:pt idx="1260">
                  <c:v>42169</c:v>
                </c:pt>
                <c:pt idx="1261">
                  <c:v>42170</c:v>
                </c:pt>
                <c:pt idx="1262">
                  <c:v>42171</c:v>
                </c:pt>
                <c:pt idx="1263">
                  <c:v>42172</c:v>
                </c:pt>
                <c:pt idx="1264">
                  <c:v>42173</c:v>
                </c:pt>
                <c:pt idx="1265">
                  <c:v>42174</c:v>
                </c:pt>
                <c:pt idx="1266">
                  <c:v>42175</c:v>
                </c:pt>
                <c:pt idx="1267">
                  <c:v>42176</c:v>
                </c:pt>
                <c:pt idx="1268">
                  <c:v>42177</c:v>
                </c:pt>
                <c:pt idx="1269">
                  <c:v>42178</c:v>
                </c:pt>
                <c:pt idx="1270">
                  <c:v>42179</c:v>
                </c:pt>
                <c:pt idx="1271">
                  <c:v>42180</c:v>
                </c:pt>
                <c:pt idx="1272">
                  <c:v>42181</c:v>
                </c:pt>
                <c:pt idx="1273">
                  <c:v>42182</c:v>
                </c:pt>
                <c:pt idx="1274">
                  <c:v>42183</c:v>
                </c:pt>
                <c:pt idx="1275">
                  <c:v>42184</c:v>
                </c:pt>
                <c:pt idx="1276">
                  <c:v>42185</c:v>
                </c:pt>
                <c:pt idx="1277">
                  <c:v>42186</c:v>
                </c:pt>
                <c:pt idx="1278">
                  <c:v>42187</c:v>
                </c:pt>
                <c:pt idx="1279">
                  <c:v>42188</c:v>
                </c:pt>
                <c:pt idx="1280">
                  <c:v>42189</c:v>
                </c:pt>
                <c:pt idx="1281">
                  <c:v>42190</c:v>
                </c:pt>
                <c:pt idx="1282">
                  <c:v>42191</c:v>
                </c:pt>
                <c:pt idx="1283">
                  <c:v>42192</c:v>
                </c:pt>
                <c:pt idx="1284">
                  <c:v>42193</c:v>
                </c:pt>
                <c:pt idx="1285">
                  <c:v>42194</c:v>
                </c:pt>
                <c:pt idx="1286">
                  <c:v>42195</c:v>
                </c:pt>
                <c:pt idx="1287">
                  <c:v>42196</c:v>
                </c:pt>
                <c:pt idx="1288">
                  <c:v>42197</c:v>
                </c:pt>
                <c:pt idx="1289">
                  <c:v>42198</c:v>
                </c:pt>
                <c:pt idx="1290">
                  <c:v>42199</c:v>
                </c:pt>
                <c:pt idx="1291">
                  <c:v>42200</c:v>
                </c:pt>
                <c:pt idx="1292">
                  <c:v>42201</c:v>
                </c:pt>
                <c:pt idx="1293">
                  <c:v>42202</c:v>
                </c:pt>
                <c:pt idx="1294">
                  <c:v>42203</c:v>
                </c:pt>
                <c:pt idx="1295">
                  <c:v>42204</c:v>
                </c:pt>
                <c:pt idx="1296">
                  <c:v>42205</c:v>
                </c:pt>
                <c:pt idx="1297">
                  <c:v>42206</c:v>
                </c:pt>
                <c:pt idx="1298">
                  <c:v>42207</c:v>
                </c:pt>
                <c:pt idx="1299">
                  <c:v>42208</c:v>
                </c:pt>
                <c:pt idx="1300">
                  <c:v>42209</c:v>
                </c:pt>
                <c:pt idx="1301">
                  <c:v>42210</c:v>
                </c:pt>
                <c:pt idx="1302">
                  <c:v>42211</c:v>
                </c:pt>
                <c:pt idx="1303">
                  <c:v>42212</c:v>
                </c:pt>
                <c:pt idx="1304">
                  <c:v>42213</c:v>
                </c:pt>
                <c:pt idx="1305">
                  <c:v>42214</c:v>
                </c:pt>
                <c:pt idx="1306">
                  <c:v>42215</c:v>
                </c:pt>
                <c:pt idx="1307">
                  <c:v>42216</c:v>
                </c:pt>
                <c:pt idx="1308">
                  <c:v>42217</c:v>
                </c:pt>
                <c:pt idx="1309">
                  <c:v>42218</c:v>
                </c:pt>
                <c:pt idx="1310">
                  <c:v>42219</c:v>
                </c:pt>
                <c:pt idx="1311">
                  <c:v>42220</c:v>
                </c:pt>
                <c:pt idx="1312">
                  <c:v>42221</c:v>
                </c:pt>
                <c:pt idx="1313">
                  <c:v>42222</c:v>
                </c:pt>
                <c:pt idx="1314">
                  <c:v>42223</c:v>
                </c:pt>
                <c:pt idx="1315">
                  <c:v>42224</c:v>
                </c:pt>
                <c:pt idx="1316">
                  <c:v>42225</c:v>
                </c:pt>
                <c:pt idx="1317">
                  <c:v>42226</c:v>
                </c:pt>
                <c:pt idx="1318">
                  <c:v>42227</c:v>
                </c:pt>
                <c:pt idx="1319">
                  <c:v>42228</c:v>
                </c:pt>
                <c:pt idx="1320">
                  <c:v>42229</c:v>
                </c:pt>
                <c:pt idx="1321">
                  <c:v>42230</c:v>
                </c:pt>
                <c:pt idx="1322">
                  <c:v>42231</c:v>
                </c:pt>
                <c:pt idx="1323">
                  <c:v>42232</c:v>
                </c:pt>
                <c:pt idx="1324">
                  <c:v>42233</c:v>
                </c:pt>
                <c:pt idx="1325">
                  <c:v>42234</c:v>
                </c:pt>
                <c:pt idx="1326">
                  <c:v>42235</c:v>
                </c:pt>
                <c:pt idx="1327">
                  <c:v>42236</c:v>
                </c:pt>
                <c:pt idx="1328">
                  <c:v>42237</c:v>
                </c:pt>
                <c:pt idx="1329">
                  <c:v>42238</c:v>
                </c:pt>
                <c:pt idx="1330">
                  <c:v>42239</c:v>
                </c:pt>
                <c:pt idx="1331">
                  <c:v>42240</c:v>
                </c:pt>
                <c:pt idx="1332">
                  <c:v>42241</c:v>
                </c:pt>
                <c:pt idx="1333">
                  <c:v>42242</c:v>
                </c:pt>
                <c:pt idx="1334">
                  <c:v>42243</c:v>
                </c:pt>
                <c:pt idx="1335">
                  <c:v>42244</c:v>
                </c:pt>
                <c:pt idx="1336">
                  <c:v>42245</c:v>
                </c:pt>
                <c:pt idx="1337">
                  <c:v>42246</c:v>
                </c:pt>
                <c:pt idx="1338">
                  <c:v>42247</c:v>
                </c:pt>
                <c:pt idx="1339">
                  <c:v>42248</c:v>
                </c:pt>
                <c:pt idx="1340">
                  <c:v>42249</c:v>
                </c:pt>
                <c:pt idx="1341">
                  <c:v>42250</c:v>
                </c:pt>
                <c:pt idx="1342">
                  <c:v>42251</c:v>
                </c:pt>
                <c:pt idx="1343">
                  <c:v>42252</c:v>
                </c:pt>
                <c:pt idx="1344">
                  <c:v>42253</c:v>
                </c:pt>
                <c:pt idx="1345">
                  <c:v>42254</c:v>
                </c:pt>
                <c:pt idx="1346">
                  <c:v>42255</c:v>
                </c:pt>
                <c:pt idx="1347">
                  <c:v>42256</c:v>
                </c:pt>
                <c:pt idx="1348">
                  <c:v>42257</c:v>
                </c:pt>
                <c:pt idx="1349">
                  <c:v>42258</c:v>
                </c:pt>
                <c:pt idx="1350">
                  <c:v>42259</c:v>
                </c:pt>
                <c:pt idx="1351">
                  <c:v>42260</c:v>
                </c:pt>
                <c:pt idx="1352">
                  <c:v>42261</c:v>
                </c:pt>
                <c:pt idx="1353">
                  <c:v>42262</c:v>
                </c:pt>
                <c:pt idx="1354">
                  <c:v>42263</c:v>
                </c:pt>
                <c:pt idx="1355">
                  <c:v>42264</c:v>
                </c:pt>
                <c:pt idx="1356">
                  <c:v>42265</c:v>
                </c:pt>
                <c:pt idx="1357">
                  <c:v>42266</c:v>
                </c:pt>
                <c:pt idx="1358">
                  <c:v>42267</c:v>
                </c:pt>
                <c:pt idx="1359">
                  <c:v>42268</c:v>
                </c:pt>
                <c:pt idx="1360">
                  <c:v>42269</c:v>
                </c:pt>
                <c:pt idx="1361">
                  <c:v>42270</c:v>
                </c:pt>
                <c:pt idx="1362">
                  <c:v>42271</c:v>
                </c:pt>
                <c:pt idx="1363">
                  <c:v>42272</c:v>
                </c:pt>
                <c:pt idx="1364">
                  <c:v>42273</c:v>
                </c:pt>
                <c:pt idx="1365">
                  <c:v>42274</c:v>
                </c:pt>
                <c:pt idx="1366">
                  <c:v>42275</c:v>
                </c:pt>
                <c:pt idx="1367">
                  <c:v>42276</c:v>
                </c:pt>
                <c:pt idx="1368">
                  <c:v>42277</c:v>
                </c:pt>
                <c:pt idx="1369">
                  <c:v>42278</c:v>
                </c:pt>
                <c:pt idx="1370">
                  <c:v>42279</c:v>
                </c:pt>
                <c:pt idx="1371">
                  <c:v>42280</c:v>
                </c:pt>
                <c:pt idx="1372">
                  <c:v>42281</c:v>
                </c:pt>
                <c:pt idx="1373">
                  <c:v>42282</c:v>
                </c:pt>
                <c:pt idx="1374">
                  <c:v>42283</c:v>
                </c:pt>
                <c:pt idx="1375">
                  <c:v>42284</c:v>
                </c:pt>
                <c:pt idx="1376">
                  <c:v>42285</c:v>
                </c:pt>
                <c:pt idx="1377">
                  <c:v>42286</c:v>
                </c:pt>
                <c:pt idx="1378">
                  <c:v>42287</c:v>
                </c:pt>
                <c:pt idx="1379">
                  <c:v>42288</c:v>
                </c:pt>
                <c:pt idx="1380">
                  <c:v>42289</c:v>
                </c:pt>
                <c:pt idx="1381">
                  <c:v>42290</c:v>
                </c:pt>
                <c:pt idx="1382">
                  <c:v>42291</c:v>
                </c:pt>
                <c:pt idx="1383">
                  <c:v>42292</c:v>
                </c:pt>
                <c:pt idx="1384">
                  <c:v>42293</c:v>
                </c:pt>
                <c:pt idx="1385">
                  <c:v>42294</c:v>
                </c:pt>
                <c:pt idx="1386">
                  <c:v>42295</c:v>
                </c:pt>
                <c:pt idx="1387">
                  <c:v>42296</c:v>
                </c:pt>
                <c:pt idx="1388">
                  <c:v>42297</c:v>
                </c:pt>
                <c:pt idx="1389">
                  <c:v>42298</c:v>
                </c:pt>
                <c:pt idx="1390">
                  <c:v>42299</c:v>
                </c:pt>
                <c:pt idx="1391">
                  <c:v>42300</c:v>
                </c:pt>
                <c:pt idx="1392">
                  <c:v>42301</c:v>
                </c:pt>
                <c:pt idx="1393">
                  <c:v>42302</c:v>
                </c:pt>
                <c:pt idx="1394">
                  <c:v>42303</c:v>
                </c:pt>
                <c:pt idx="1395">
                  <c:v>42304</c:v>
                </c:pt>
                <c:pt idx="1396">
                  <c:v>42305</c:v>
                </c:pt>
                <c:pt idx="1397">
                  <c:v>42306</c:v>
                </c:pt>
                <c:pt idx="1398">
                  <c:v>42307</c:v>
                </c:pt>
                <c:pt idx="1399">
                  <c:v>42308</c:v>
                </c:pt>
                <c:pt idx="1400">
                  <c:v>42309</c:v>
                </c:pt>
                <c:pt idx="1401">
                  <c:v>42310</c:v>
                </c:pt>
                <c:pt idx="1402">
                  <c:v>42311</c:v>
                </c:pt>
                <c:pt idx="1403">
                  <c:v>42312</c:v>
                </c:pt>
                <c:pt idx="1404">
                  <c:v>42313</c:v>
                </c:pt>
                <c:pt idx="1405">
                  <c:v>42314</c:v>
                </c:pt>
                <c:pt idx="1406">
                  <c:v>42315</c:v>
                </c:pt>
                <c:pt idx="1407">
                  <c:v>42316</c:v>
                </c:pt>
                <c:pt idx="1408">
                  <c:v>42317</c:v>
                </c:pt>
                <c:pt idx="1409">
                  <c:v>42318</c:v>
                </c:pt>
                <c:pt idx="1410">
                  <c:v>42319</c:v>
                </c:pt>
                <c:pt idx="1411">
                  <c:v>42320</c:v>
                </c:pt>
                <c:pt idx="1412">
                  <c:v>42321</c:v>
                </c:pt>
                <c:pt idx="1413">
                  <c:v>42322</c:v>
                </c:pt>
                <c:pt idx="1414">
                  <c:v>42323</c:v>
                </c:pt>
                <c:pt idx="1415">
                  <c:v>42324</c:v>
                </c:pt>
                <c:pt idx="1416">
                  <c:v>42325</c:v>
                </c:pt>
                <c:pt idx="1417">
                  <c:v>42326</c:v>
                </c:pt>
                <c:pt idx="1418">
                  <c:v>42327</c:v>
                </c:pt>
                <c:pt idx="1419">
                  <c:v>42328</c:v>
                </c:pt>
                <c:pt idx="1420">
                  <c:v>42329</c:v>
                </c:pt>
                <c:pt idx="1421">
                  <c:v>42330</c:v>
                </c:pt>
                <c:pt idx="1422">
                  <c:v>42331</c:v>
                </c:pt>
                <c:pt idx="1423">
                  <c:v>42332</c:v>
                </c:pt>
                <c:pt idx="1424">
                  <c:v>42333</c:v>
                </c:pt>
                <c:pt idx="1425">
                  <c:v>42334</c:v>
                </c:pt>
                <c:pt idx="1426">
                  <c:v>42335</c:v>
                </c:pt>
                <c:pt idx="1427">
                  <c:v>42336</c:v>
                </c:pt>
                <c:pt idx="1428">
                  <c:v>42337</c:v>
                </c:pt>
                <c:pt idx="1429">
                  <c:v>42338</c:v>
                </c:pt>
                <c:pt idx="1430">
                  <c:v>42339</c:v>
                </c:pt>
                <c:pt idx="1431">
                  <c:v>42340</c:v>
                </c:pt>
                <c:pt idx="1432">
                  <c:v>42341</c:v>
                </c:pt>
                <c:pt idx="1433">
                  <c:v>42342</c:v>
                </c:pt>
                <c:pt idx="1434">
                  <c:v>42343</c:v>
                </c:pt>
                <c:pt idx="1435">
                  <c:v>42344</c:v>
                </c:pt>
                <c:pt idx="1436">
                  <c:v>42345</c:v>
                </c:pt>
                <c:pt idx="1437">
                  <c:v>42346</c:v>
                </c:pt>
                <c:pt idx="1438">
                  <c:v>42347</c:v>
                </c:pt>
                <c:pt idx="1439">
                  <c:v>42348</c:v>
                </c:pt>
                <c:pt idx="1440">
                  <c:v>42349</c:v>
                </c:pt>
                <c:pt idx="1441">
                  <c:v>42350</c:v>
                </c:pt>
                <c:pt idx="1442">
                  <c:v>42351</c:v>
                </c:pt>
                <c:pt idx="1443">
                  <c:v>42352</c:v>
                </c:pt>
                <c:pt idx="1444">
                  <c:v>42353</c:v>
                </c:pt>
                <c:pt idx="1445">
                  <c:v>42354</c:v>
                </c:pt>
                <c:pt idx="1446">
                  <c:v>42355</c:v>
                </c:pt>
                <c:pt idx="1447">
                  <c:v>42356</c:v>
                </c:pt>
                <c:pt idx="1448">
                  <c:v>42357</c:v>
                </c:pt>
                <c:pt idx="1449">
                  <c:v>42358</c:v>
                </c:pt>
                <c:pt idx="1450">
                  <c:v>42359</c:v>
                </c:pt>
                <c:pt idx="1451">
                  <c:v>42360</c:v>
                </c:pt>
                <c:pt idx="1452">
                  <c:v>42361</c:v>
                </c:pt>
                <c:pt idx="1453">
                  <c:v>42362</c:v>
                </c:pt>
                <c:pt idx="1454">
                  <c:v>42363</c:v>
                </c:pt>
                <c:pt idx="1455">
                  <c:v>42364</c:v>
                </c:pt>
                <c:pt idx="1456">
                  <c:v>42365</c:v>
                </c:pt>
                <c:pt idx="1457">
                  <c:v>42366</c:v>
                </c:pt>
                <c:pt idx="1458">
                  <c:v>42367</c:v>
                </c:pt>
                <c:pt idx="1459">
                  <c:v>42368</c:v>
                </c:pt>
                <c:pt idx="1460">
                  <c:v>42369</c:v>
                </c:pt>
                <c:pt idx="1461">
                  <c:v>42370</c:v>
                </c:pt>
                <c:pt idx="1462">
                  <c:v>42371</c:v>
                </c:pt>
                <c:pt idx="1463">
                  <c:v>42372</c:v>
                </c:pt>
                <c:pt idx="1464">
                  <c:v>42373</c:v>
                </c:pt>
                <c:pt idx="1465">
                  <c:v>42374</c:v>
                </c:pt>
                <c:pt idx="1466">
                  <c:v>42375</c:v>
                </c:pt>
                <c:pt idx="1467">
                  <c:v>42376</c:v>
                </c:pt>
                <c:pt idx="1468">
                  <c:v>42377</c:v>
                </c:pt>
                <c:pt idx="1469">
                  <c:v>42378</c:v>
                </c:pt>
                <c:pt idx="1470">
                  <c:v>42379</c:v>
                </c:pt>
                <c:pt idx="1471">
                  <c:v>42380</c:v>
                </c:pt>
                <c:pt idx="1472">
                  <c:v>42381</c:v>
                </c:pt>
                <c:pt idx="1473">
                  <c:v>42382</c:v>
                </c:pt>
                <c:pt idx="1474">
                  <c:v>42383</c:v>
                </c:pt>
                <c:pt idx="1475">
                  <c:v>42384</c:v>
                </c:pt>
                <c:pt idx="1476">
                  <c:v>42385</c:v>
                </c:pt>
                <c:pt idx="1477">
                  <c:v>42386</c:v>
                </c:pt>
                <c:pt idx="1478">
                  <c:v>42387</c:v>
                </c:pt>
                <c:pt idx="1479">
                  <c:v>42388</c:v>
                </c:pt>
                <c:pt idx="1480">
                  <c:v>42389</c:v>
                </c:pt>
                <c:pt idx="1481">
                  <c:v>42390</c:v>
                </c:pt>
                <c:pt idx="1482">
                  <c:v>42391</c:v>
                </c:pt>
                <c:pt idx="1483">
                  <c:v>42392</c:v>
                </c:pt>
                <c:pt idx="1484">
                  <c:v>42393</c:v>
                </c:pt>
                <c:pt idx="1485">
                  <c:v>42394</c:v>
                </c:pt>
                <c:pt idx="1486">
                  <c:v>42395</c:v>
                </c:pt>
                <c:pt idx="1487">
                  <c:v>42396</c:v>
                </c:pt>
                <c:pt idx="1488">
                  <c:v>42397</c:v>
                </c:pt>
                <c:pt idx="1489">
                  <c:v>42398</c:v>
                </c:pt>
                <c:pt idx="1490">
                  <c:v>42399</c:v>
                </c:pt>
                <c:pt idx="1491">
                  <c:v>42400</c:v>
                </c:pt>
                <c:pt idx="1492">
                  <c:v>42401</c:v>
                </c:pt>
                <c:pt idx="1493">
                  <c:v>42402</c:v>
                </c:pt>
                <c:pt idx="1494">
                  <c:v>42403</c:v>
                </c:pt>
                <c:pt idx="1495">
                  <c:v>42404</c:v>
                </c:pt>
                <c:pt idx="1496">
                  <c:v>42405</c:v>
                </c:pt>
                <c:pt idx="1497">
                  <c:v>42406</c:v>
                </c:pt>
                <c:pt idx="1498">
                  <c:v>42407</c:v>
                </c:pt>
                <c:pt idx="1499">
                  <c:v>42408</c:v>
                </c:pt>
                <c:pt idx="1500">
                  <c:v>42409</c:v>
                </c:pt>
                <c:pt idx="1501">
                  <c:v>42410</c:v>
                </c:pt>
                <c:pt idx="1502">
                  <c:v>42411</c:v>
                </c:pt>
                <c:pt idx="1503">
                  <c:v>42412</c:v>
                </c:pt>
                <c:pt idx="1504">
                  <c:v>42413</c:v>
                </c:pt>
                <c:pt idx="1505">
                  <c:v>42414</c:v>
                </c:pt>
                <c:pt idx="1506">
                  <c:v>42415</c:v>
                </c:pt>
                <c:pt idx="1507">
                  <c:v>42416</c:v>
                </c:pt>
                <c:pt idx="1508">
                  <c:v>42417</c:v>
                </c:pt>
                <c:pt idx="1509">
                  <c:v>42418</c:v>
                </c:pt>
                <c:pt idx="1510">
                  <c:v>42419</c:v>
                </c:pt>
                <c:pt idx="1511">
                  <c:v>42420</c:v>
                </c:pt>
                <c:pt idx="1512">
                  <c:v>42421</c:v>
                </c:pt>
                <c:pt idx="1513">
                  <c:v>42422</c:v>
                </c:pt>
                <c:pt idx="1514">
                  <c:v>42423</c:v>
                </c:pt>
                <c:pt idx="1515">
                  <c:v>42424</c:v>
                </c:pt>
                <c:pt idx="1516">
                  <c:v>42425</c:v>
                </c:pt>
                <c:pt idx="1517">
                  <c:v>42426</c:v>
                </c:pt>
                <c:pt idx="1518">
                  <c:v>42427</c:v>
                </c:pt>
                <c:pt idx="1519">
                  <c:v>42428</c:v>
                </c:pt>
                <c:pt idx="1520">
                  <c:v>42429</c:v>
                </c:pt>
                <c:pt idx="1521">
                  <c:v>42430</c:v>
                </c:pt>
                <c:pt idx="1522">
                  <c:v>42431</c:v>
                </c:pt>
                <c:pt idx="1523">
                  <c:v>42432</c:v>
                </c:pt>
                <c:pt idx="1524">
                  <c:v>42433</c:v>
                </c:pt>
                <c:pt idx="1525">
                  <c:v>42434</c:v>
                </c:pt>
                <c:pt idx="1526">
                  <c:v>42435</c:v>
                </c:pt>
                <c:pt idx="1527">
                  <c:v>42436</c:v>
                </c:pt>
                <c:pt idx="1528">
                  <c:v>42437</c:v>
                </c:pt>
                <c:pt idx="1529">
                  <c:v>42438</c:v>
                </c:pt>
                <c:pt idx="1530">
                  <c:v>42439</c:v>
                </c:pt>
                <c:pt idx="1531">
                  <c:v>42440</c:v>
                </c:pt>
                <c:pt idx="1532">
                  <c:v>42441</c:v>
                </c:pt>
                <c:pt idx="1533">
                  <c:v>42442</c:v>
                </c:pt>
                <c:pt idx="1534">
                  <c:v>42443</c:v>
                </c:pt>
                <c:pt idx="1535">
                  <c:v>42444</c:v>
                </c:pt>
                <c:pt idx="1536">
                  <c:v>42445</c:v>
                </c:pt>
                <c:pt idx="1537">
                  <c:v>42446</c:v>
                </c:pt>
                <c:pt idx="1538">
                  <c:v>42447</c:v>
                </c:pt>
                <c:pt idx="1539">
                  <c:v>42448</c:v>
                </c:pt>
                <c:pt idx="1540">
                  <c:v>42449</c:v>
                </c:pt>
                <c:pt idx="1541">
                  <c:v>42450</c:v>
                </c:pt>
                <c:pt idx="1542">
                  <c:v>42451</c:v>
                </c:pt>
                <c:pt idx="1543">
                  <c:v>42452</c:v>
                </c:pt>
                <c:pt idx="1544">
                  <c:v>42453</c:v>
                </c:pt>
                <c:pt idx="1545">
                  <c:v>42454</c:v>
                </c:pt>
                <c:pt idx="1546">
                  <c:v>42455</c:v>
                </c:pt>
                <c:pt idx="1547">
                  <c:v>42456</c:v>
                </c:pt>
                <c:pt idx="1548">
                  <c:v>42457</c:v>
                </c:pt>
                <c:pt idx="1549">
                  <c:v>42458</c:v>
                </c:pt>
                <c:pt idx="1550">
                  <c:v>42459</c:v>
                </c:pt>
                <c:pt idx="1551">
                  <c:v>42460</c:v>
                </c:pt>
                <c:pt idx="1552">
                  <c:v>42461</c:v>
                </c:pt>
                <c:pt idx="1553">
                  <c:v>42462</c:v>
                </c:pt>
                <c:pt idx="1554">
                  <c:v>42463</c:v>
                </c:pt>
                <c:pt idx="1555">
                  <c:v>42464</c:v>
                </c:pt>
                <c:pt idx="1556">
                  <c:v>42465</c:v>
                </c:pt>
                <c:pt idx="1557">
                  <c:v>42466</c:v>
                </c:pt>
                <c:pt idx="1558">
                  <c:v>42467</c:v>
                </c:pt>
                <c:pt idx="1559">
                  <c:v>42468</c:v>
                </c:pt>
                <c:pt idx="1560">
                  <c:v>42469</c:v>
                </c:pt>
                <c:pt idx="1561">
                  <c:v>42470</c:v>
                </c:pt>
                <c:pt idx="1562">
                  <c:v>42471</c:v>
                </c:pt>
                <c:pt idx="1563">
                  <c:v>42472</c:v>
                </c:pt>
                <c:pt idx="1564">
                  <c:v>42473</c:v>
                </c:pt>
                <c:pt idx="1565">
                  <c:v>42474</c:v>
                </c:pt>
                <c:pt idx="1566">
                  <c:v>42475</c:v>
                </c:pt>
                <c:pt idx="1567">
                  <c:v>42476</c:v>
                </c:pt>
                <c:pt idx="1568">
                  <c:v>42477</c:v>
                </c:pt>
                <c:pt idx="1569">
                  <c:v>42478</c:v>
                </c:pt>
                <c:pt idx="1570">
                  <c:v>42479</c:v>
                </c:pt>
                <c:pt idx="1571">
                  <c:v>42480</c:v>
                </c:pt>
                <c:pt idx="1572">
                  <c:v>42481</c:v>
                </c:pt>
                <c:pt idx="1573">
                  <c:v>42482</c:v>
                </c:pt>
                <c:pt idx="1574">
                  <c:v>42483</c:v>
                </c:pt>
                <c:pt idx="1575">
                  <c:v>42484</c:v>
                </c:pt>
                <c:pt idx="1576">
                  <c:v>42485</c:v>
                </c:pt>
                <c:pt idx="1577">
                  <c:v>42486</c:v>
                </c:pt>
                <c:pt idx="1578">
                  <c:v>42487</c:v>
                </c:pt>
                <c:pt idx="1579">
                  <c:v>42488</c:v>
                </c:pt>
                <c:pt idx="1580">
                  <c:v>42489</c:v>
                </c:pt>
                <c:pt idx="1581">
                  <c:v>42490</c:v>
                </c:pt>
                <c:pt idx="1582">
                  <c:v>42491</c:v>
                </c:pt>
                <c:pt idx="1583">
                  <c:v>42492</c:v>
                </c:pt>
                <c:pt idx="1584">
                  <c:v>42493</c:v>
                </c:pt>
                <c:pt idx="1585">
                  <c:v>42494</c:v>
                </c:pt>
                <c:pt idx="1586">
                  <c:v>42495</c:v>
                </c:pt>
                <c:pt idx="1587">
                  <c:v>42496</c:v>
                </c:pt>
                <c:pt idx="1588">
                  <c:v>42497</c:v>
                </c:pt>
                <c:pt idx="1589">
                  <c:v>42498</c:v>
                </c:pt>
                <c:pt idx="1590">
                  <c:v>42499</c:v>
                </c:pt>
                <c:pt idx="1591">
                  <c:v>42500</c:v>
                </c:pt>
                <c:pt idx="1592">
                  <c:v>42501</c:v>
                </c:pt>
                <c:pt idx="1593">
                  <c:v>42502</c:v>
                </c:pt>
                <c:pt idx="1594">
                  <c:v>42503</c:v>
                </c:pt>
                <c:pt idx="1595">
                  <c:v>42504</c:v>
                </c:pt>
                <c:pt idx="1596">
                  <c:v>42505</c:v>
                </c:pt>
                <c:pt idx="1597">
                  <c:v>42506</c:v>
                </c:pt>
                <c:pt idx="1598">
                  <c:v>42507</c:v>
                </c:pt>
                <c:pt idx="1599">
                  <c:v>42508</c:v>
                </c:pt>
                <c:pt idx="1600">
                  <c:v>42509</c:v>
                </c:pt>
                <c:pt idx="1601">
                  <c:v>42510</c:v>
                </c:pt>
                <c:pt idx="1602">
                  <c:v>42511</c:v>
                </c:pt>
                <c:pt idx="1603">
                  <c:v>42512</c:v>
                </c:pt>
                <c:pt idx="1604">
                  <c:v>42513</c:v>
                </c:pt>
                <c:pt idx="1605">
                  <c:v>42514</c:v>
                </c:pt>
                <c:pt idx="1606">
                  <c:v>42515</c:v>
                </c:pt>
                <c:pt idx="1607">
                  <c:v>42516</c:v>
                </c:pt>
                <c:pt idx="1608">
                  <c:v>42517</c:v>
                </c:pt>
                <c:pt idx="1609">
                  <c:v>42518</c:v>
                </c:pt>
                <c:pt idx="1610">
                  <c:v>42519</c:v>
                </c:pt>
                <c:pt idx="1611">
                  <c:v>42520</c:v>
                </c:pt>
                <c:pt idx="1612">
                  <c:v>42521</c:v>
                </c:pt>
                <c:pt idx="1613">
                  <c:v>42522</c:v>
                </c:pt>
                <c:pt idx="1614">
                  <c:v>42523</c:v>
                </c:pt>
                <c:pt idx="1615">
                  <c:v>42524</c:v>
                </c:pt>
                <c:pt idx="1616">
                  <c:v>42525</c:v>
                </c:pt>
                <c:pt idx="1617">
                  <c:v>42526</c:v>
                </c:pt>
                <c:pt idx="1618">
                  <c:v>42527</c:v>
                </c:pt>
                <c:pt idx="1619">
                  <c:v>42528</c:v>
                </c:pt>
                <c:pt idx="1620">
                  <c:v>42529</c:v>
                </c:pt>
                <c:pt idx="1621">
                  <c:v>42530</c:v>
                </c:pt>
                <c:pt idx="1622">
                  <c:v>42531</c:v>
                </c:pt>
                <c:pt idx="1623">
                  <c:v>42532</c:v>
                </c:pt>
                <c:pt idx="1624">
                  <c:v>42533</c:v>
                </c:pt>
                <c:pt idx="1625">
                  <c:v>42534</c:v>
                </c:pt>
                <c:pt idx="1626">
                  <c:v>42535</c:v>
                </c:pt>
                <c:pt idx="1627">
                  <c:v>42536</c:v>
                </c:pt>
                <c:pt idx="1628">
                  <c:v>42537</c:v>
                </c:pt>
                <c:pt idx="1629">
                  <c:v>42538</c:v>
                </c:pt>
                <c:pt idx="1630">
                  <c:v>42539</c:v>
                </c:pt>
                <c:pt idx="1631">
                  <c:v>42540</c:v>
                </c:pt>
                <c:pt idx="1632">
                  <c:v>42541</c:v>
                </c:pt>
                <c:pt idx="1633">
                  <c:v>42542</c:v>
                </c:pt>
                <c:pt idx="1634">
                  <c:v>42543</c:v>
                </c:pt>
                <c:pt idx="1635">
                  <c:v>42544</c:v>
                </c:pt>
                <c:pt idx="1636">
                  <c:v>42545</c:v>
                </c:pt>
                <c:pt idx="1637">
                  <c:v>42546</c:v>
                </c:pt>
                <c:pt idx="1638">
                  <c:v>42547</c:v>
                </c:pt>
                <c:pt idx="1639">
                  <c:v>42548</c:v>
                </c:pt>
                <c:pt idx="1640">
                  <c:v>42549</c:v>
                </c:pt>
                <c:pt idx="1641">
                  <c:v>42550</c:v>
                </c:pt>
                <c:pt idx="1642">
                  <c:v>42551</c:v>
                </c:pt>
                <c:pt idx="1643">
                  <c:v>42552</c:v>
                </c:pt>
                <c:pt idx="1644">
                  <c:v>42553</c:v>
                </c:pt>
                <c:pt idx="1645">
                  <c:v>42554</c:v>
                </c:pt>
                <c:pt idx="1646">
                  <c:v>42555</c:v>
                </c:pt>
                <c:pt idx="1647">
                  <c:v>42556</c:v>
                </c:pt>
                <c:pt idx="1648">
                  <c:v>42557</c:v>
                </c:pt>
                <c:pt idx="1649">
                  <c:v>42558</c:v>
                </c:pt>
                <c:pt idx="1650">
                  <c:v>42559</c:v>
                </c:pt>
                <c:pt idx="1651">
                  <c:v>42560</c:v>
                </c:pt>
                <c:pt idx="1652">
                  <c:v>42561</c:v>
                </c:pt>
                <c:pt idx="1653">
                  <c:v>42562</c:v>
                </c:pt>
                <c:pt idx="1654">
                  <c:v>42563</c:v>
                </c:pt>
                <c:pt idx="1655">
                  <c:v>42564</c:v>
                </c:pt>
                <c:pt idx="1656">
                  <c:v>42565</c:v>
                </c:pt>
                <c:pt idx="1657">
                  <c:v>42566</c:v>
                </c:pt>
                <c:pt idx="1658">
                  <c:v>42567</c:v>
                </c:pt>
                <c:pt idx="1659">
                  <c:v>42568</c:v>
                </c:pt>
                <c:pt idx="1660">
                  <c:v>42569</c:v>
                </c:pt>
                <c:pt idx="1661">
                  <c:v>42570</c:v>
                </c:pt>
                <c:pt idx="1662">
                  <c:v>42571</c:v>
                </c:pt>
                <c:pt idx="1663">
                  <c:v>42572</c:v>
                </c:pt>
                <c:pt idx="1664">
                  <c:v>42573</c:v>
                </c:pt>
                <c:pt idx="1665">
                  <c:v>42574</c:v>
                </c:pt>
                <c:pt idx="1666">
                  <c:v>42575</c:v>
                </c:pt>
                <c:pt idx="1667">
                  <c:v>42576</c:v>
                </c:pt>
                <c:pt idx="1668">
                  <c:v>42577</c:v>
                </c:pt>
                <c:pt idx="1669">
                  <c:v>42578</c:v>
                </c:pt>
                <c:pt idx="1670">
                  <c:v>42579</c:v>
                </c:pt>
                <c:pt idx="1671">
                  <c:v>42580</c:v>
                </c:pt>
                <c:pt idx="1672">
                  <c:v>42581</c:v>
                </c:pt>
                <c:pt idx="1673">
                  <c:v>42582</c:v>
                </c:pt>
                <c:pt idx="1674">
                  <c:v>42583</c:v>
                </c:pt>
                <c:pt idx="1675">
                  <c:v>42584</c:v>
                </c:pt>
                <c:pt idx="1676">
                  <c:v>42585</c:v>
                </c:pt>
                <c:pt idx="1677">
                  <c:v>42586</c:v>
                </c:pt>
                <c:pt idx="1678">
                  <c:v>42587</c:v>
                </c:pt>
                <c:pt idx="1679">
                  <c:v>42588</c:v>
                </c:pt>
                <c:pt idx="1680">
                  <c:v>42589</c:v>
                </c:pt>
                <c:pt idx="1681">
                  <c:v>42590</c:v>
                </c:pt>
                <c:pt idx="1682">
                  <c:v>42591</c:v>
                </c:pt>
                <c:pt idx="1683">
                  <c:v>42592</c:v>
                </c:pt>
                <c:pt idx="1684">
                  <c:v>42593</c:v>
                </c:pt>
                <c:pt idx="1685">
                  <c:v>42594</c:v>
                </c:pt>
                <c:pt idx="1686">
                  <c:v>42595</c:v>
                </c:pt>
                <c:pt idx="1687">
                  <c:v>42596</c:v>
                </c:pt>
                <c:pt idx="1688">
                  <c:v>42597</c:v>
                </c:pt>
                <c:pt idx="1689">
                  <c:v>42598</c:v>
                </c:pt>
                <c:pt idx="1690">
                  <c:v>42599</c:v>
                </c:pt>
                <c:pt idx="1691">
                  <c:v>42600</c:v>
                </c:pt>
                <c:pt idx="1692">
                  <c:v>42601</c:v>
                </c:pt>
                <c:pt idx="1693">
                  <c:v>42602</c:v>
                </c:pt>
                <c:pt idx="1694">
                  <c:v>42603</c:v>
                </c:pt>
                <c:pt idx="1695">
                  <c:v>42604</c:v>
                </c:pt>
                <c:pt idx="1696">
                  <c:v>42605</c:v>
                </c:pt>
                <c:pt idx="1697">
                  <c:v>42606</c:v>
                </c:pt>
                <c:pt idx="1698">
                  <c:v>42607</c:v>
                </c:pt>
                <c:pt idx="1699">
                  <c:v>42608</c:v>
                </c:pt>
                <c:pt idx="1700">
                  <c:v>42609</c:v>
                </c:pt>
                <c:pt idx="1701">
                  <c:v>42610</c:v>
                </c:pt>
                <c:pt idx="1702">
                  <c:v>42611</c:v>
                </c:pt>
                <c:pt idx="1703">
                  <c:v>42612</c:v>
                </c:pt>
                <c:pt idx="1704">
                  <c:v>42613</c:v>
                </c:pt>
                <c:pt idx="1705">
                  <c:v>42614</c:v>
                </c:pt>
                <c:pt idx="1706">
                  <c:v>42615</c:v>
                </c:pt>
                <c:pt idx="1707">
                  <c:v>42616</c:v>
                </c:pt>
                <c:pt idx="1708">
                  <c:v>42617</c:v>
                </c:pt>
                <c:pt idx="1709">
                  <c:v>42618</c:v>
                </c:pt>
                <c:pt idx="1710">
                  <c:v>42619</c:v>
                </c:pt>
                <c:pt idx="1711">
                  <c:v>42620</c:v>
                </c:pt>
                <c:pt idx="1712">
                  <c:v>42621</c:v>
                </c:pt>
                <c:pt idx="1713">
                  <c:v>42622</c:v>
                </c:pt>
                <c:pt idx="1714">
                  <c:v>42623</c:v>
                </c:pt>
                <c:pt idx="1715">
                  <c:v>42624</c:v>
                </c:pt>
                <c:pt idx="1716">
                  <c:v>42625</c:v>
                </c:pt>
                <c:pt idx="1717">
                  <c:v>42626</c:v>
                </c:pt>
                <c:pt idx="1718">
                  <c:v>42627</c:v>
                </c:pt>
                <c:pt idx="1719">
                  <c:v>42628</c:v>
                </c:pt>
                <c:pt idx="1720">
                  <c:v>42629</c:v>
                </c:pt>
                <c:pt idx="1721">
                  <c:v>42630</c:v>
                </c:pt>
                <c:pt idx="1722">
                  <c:v>42631</c:v>
                </c:pt>
                <c:pt idx="1723">
                  <c:v>42632</c:v>
                </c:pt>
                <c:pt idx="1724">
                  <c:v>42633</c:v>
                </c:pt>
                <c:pt idx="1725">
                  <c:v>42634</c:v>
                </c:pt>
                <c:pt idx="1726">
                  <c:v>42635</c:v>
                </c:pt>
                <c:pt idx="1727">
                  <c:v>42636</c:v>
                </c:pt>
                <c:pt idx="1728">
                  <c:v>42637</c:v>
                </c:pt>
                <c:pt idx="1729">
                  <c:v>42638</c:v>
                </c:pt>
                <c:pt idx="1730">
                  <c:v>42639</c:v>
                </c:pt>
                <c:pt idx="1731">
                  <c:v>42640</c:v>
                </c:pt>
                <c:pt idx="1732">
                  <c:v>42641</c:v>
                </c:pt>
                <c:pt idx="1733">
                  <c:v>42642</c:v>
                </c:pt>
                <c:pt idx="1734">
                  <c:v>42643</c:v>
                </c:pt>
                <c:pt idx="1735">
                  <c:v>42644</c:v>
                </c:pt>
                <c:pt idx="1736">
                  <c:v>42645</c:v>
                </c:pt>
                <c:pt idx="1737">
                  <c:v>42646</c:v>
                </c:pt>
                <c:pt idx="1738">
                  <c:v>42647</c:v>
                </c:pt>
                <c:pt idx="1739">
                  <c:v>42648</c:v>
                </c:pt>
                <c:pt idx="1740">
                  <c:v>42649</c:v>
                </c:pt>
                <c:pt idx="1741">
                  <c:v>42650</c:v>
                </c:pt>
                <c:pt idx="1742">
                  <c:v>42651</c:v>
                </c:pt>
                <c:pt idx="1743">
                  <c:v>42652</c:v>
                </c:pt>
                <c:pt idx="1744">
                  <c:v>42653</c:v>
                </c:pt>
                <c:pt idx="1745">
                  <c:v>42654</c:v>
                </c:pt>
                <c:pt idx="1746">
                  <c:v>42655</c:v>
                </c:pt>
                <c:pt idx="1747">
                  <c:v>42656</c:v>
                </c:pt>
                <c:pt idx="1748">
                  <c:v>42657</c:v>
                </c:pt>
                <c:pt idx="1749">
                  <c:v>42658</c:v>
                </c:pt>
                <c:pt idx="1750">
                  <c:v>42659</c:v>
                </c:pt>
                <c:pt idx="1751">
                  <c:v>42660</c:v>
                </c:pt>
                <c:pt idx="1752">
                  <c:v>42661</c:v>
                </c:pt>
                <c:pt idx="1753">
                  <c:v>42662</c:v>
                </c:pt>
                <c:pt idx="1754">
                  <c:v>42663</c:v>
                </c:pt>
                <c:pt idx="1755">
                  <c:v>42664</c:v>
                </c:pt>
                <c:pt idx="1756">
                  <c:v>42665</c:v>
                </c:pt>
                <c:pt idx="1757">
                  <c:v>42666</c:v>
                </c:pt>
                <c:pt idx="1758">
                  <c:v>42667</c:v>
                </c:pt>
                <c:pt idx="1759">
                  <c:v>42668</c:v>
                </c:pt>
                <c:pt idx="1760">
                  <c:v>42669</c:v>
                </c:pt>
                <c:pt idx="1761">
                  <c:v>42670</c:v>
                </c:pt>
                <c:pt idx="1762">
                  <c:v>42671</c:v>
                </c:pt>
                <c:pt idx="1763">
                  <c:v>42672</c:v>
                </c:pt>
                <c:pt idx="1764">
                  <c:v>42673</c:v>
                </c:pt>
                <c:pt idx="1765">
                  <c:v>42674</c:v>
                </c:pt>
                <c:pt idx="1766">
                  <c:v>42675</c:v>
                </c:pt>
                <c:pt idx="1767">
                  <c:v>42676</c:v>
                </c:pt>
                <c:pt idx="1768">
                  <c:v>42677</c:v>
                </c:pt>
                <c:pt idx="1769">
                  <c:v>42678</c:v>
                </c:pt>
                <c:pt idx="1770">
                  <c:v>42679</c:v>
                </c:pt>
                <c:pt idx="1771">
                  <c:v>42680</c:v>
                </c:pt>
                <c:pt idx="1772">
                  <c:v>42681</c:v>
                </c:pt>
                <c:pt idx="1773">
                  <c:v>42682</c:v>
                </c:pt>
                <c:pt idx="1774">
                  <c:v>42683</c:v>
                </c:pt>
                <c:pt idx="1775">
                  <c:v>42684</c:v>
                </c:pt>
                <c:pt idx="1776">
                  <c:v>42685</c:v>
                </c:pt>
                <c:pt idx="1777">
                  <c:v>42686</c:v>
                </c:pt>
                <c:pt idx="1778">
                  <c:v>42687</c:v>
                </c:pt>
                <c:pt idx="1779">
                  <c:v>42688</c:v>
                </c:pt>
                <c:pt idx="1780">
                  <c:v>42689</c:v>
                </c:pt>
                <c:pt idx="1781">
                  <c:v>42690</c:v>
                </c:pt>
                <c:pt idx="1782">
                  <c:v>42691</c:v>
                </c:pt>
                <c:pt idx="1783">
                  <c:v>42692</c:v>
                </c:pt>
                <c:pt idx="1784">
                  <c:v>42693</c:v>
                </c:pt>
                <c:pt idx="1785">
                  <c:v>42694</c:v>
                </c:pt>
                <c:pt idx="1786">
                  <c:v>42695</c:v>
                </c:pt>
                <c:pt idx="1787">
                  <c:v>42696</c:v>
                </c:pt>
                <c:pt idx="1788">
                  <c:v>42697</c:v>
                </c:pt>
                <c:pt idx="1789">
                  <c:v>42698</c:v>
                </c:pt>
                <c:pt idx="1790">
                  <c:v>42699</c:v>
                </c:pt>
                <c:pt idx="1791">
                  <c:v>42700</c:v>
                </c:pt>
                <c:pt idx="1792">
                  <c:v>42701</c:v>
                </c:pt>
                <c:pt idx="1793">
                  <c:v>42702</c:v>
                </c:pt>
                <c:pt idx="1794">
                  <c:v>42703</c:v>
                </c:pt>
                <c:pt idx="1795">
                  <c:v>42704</c:v>
                </c:pt>
                <c:pt idx="1796">
                  <c:v>42705</c:v>
                </c:pt>
                <c:pt idx="1797">
                  <c:v>42706</c:v>
                </c:pt>
                <c:pt idx="1798">
                  <c:v>42707</c:v>
                </c:pt>
                <c:pt idx="1799">
                  <c:v>42708</c:v>
                </c:pt>
                <c:pt idx="1800">
                  <c:v>42709</c:v>
                </c:pt>
                <c:pt idx="1801">
                  <c:v>42710</c:v>
                </c:pt>
                <c:pt idx="1802">
                  <c:v>42711</c:v>
                </c:pt>
                <c:pt idx="1803">
                  <c:v>42712</c:v>
                </c:pt>
                <c:pt idx="1804">
                  <c:v>42713</c:v>
                </c:pt>
                <c:pt idx="1805">
                  <c:v>42714</c:v>
                </c:pt>
                <c:pt idx="1806">
                  <c:v>42715</c:v>
                </c:pt>
                <c:pt idx="1807">
                  <c:v>42716</c:v>
                </c:pt>
                <c:pt idx="1808">
                  <c:v>42717</c:v>
                </c:pt>
                <c:pt idx="1809">
                  <c:v>42718</c:v>
                </c:pt>
                <c:pt idx="1810">
                  <c:v>42719</c:v>
                </c:pt>
                <c:pt idx="1811">
                  <c:v>42720</c:v>
                </c:pt>
                <c:pt idx="1812">
                  <c:v>42721</c:v>
                </c:pt>
                <c:pt idx="1813">
                  <c:v>42722</c:v>
                </c:pt>
                <c:pt idx="1814">
                  <c:v>42723</c:v>
                </c:pt>
                <c:pt idx="1815">
                  <c:v>42724</c:v>
                </c:pt>
                <c:pt idx="1816">
                  <c:v>42725</c:v>
                </c:pt>
                <c:pt idx="1817">
                  <c:v>42726</c:v>
                </c:pt>
                <c:pt idx="1818">
                  <c:v>42727</c:v>
                </c:pt>
                <c:pt idx="1819">
                  <c:v>42728</c:v>
                </c:pt>
                <c:pt idx="1820">
                  <c:v>42729</c:v>
                </c:pt>
                <c:pt idx="1821">
                  <c:v>42730</c:v>
                </c:pt>
                <c:pt idx="1822">
                  <c:v>42731</c:v>
                </c:pt>
                <c:pt idx="1823">
                  <c:v>42732</c:v>
                </c:pt>
                <c:pt idx="1824">
                  <c:v>42733</c:v>
                </c:pt>
                <c:pt idx="1825">
                  <c:v>42734</c:v>
                </c:pt>
                <c:pt idx="1826">
                  <c:v>42735</c:v>
                </c:pt>
                <c:pt idx="1827">
                  <c:v>42736</c:v>
                </c:pt>
                <c:pt idx="1828">
                  <c:v>42737</c:v>
                </c:pt>
                <c:pt idx="1829">
                  <c:v>42738</c:v>
                </c:pt>
                <c:pt idx="1830">
                  <c:v>42739</c:v>
                </c:pt>
                <c:pt idx="1831">
                  <c:v>42740</c:v>
                </c:pt>
                <c:pt idx="1832">
                  <c:v>42741</c:v>
                </c:pt>
                <c:pt idx="1833">
                  <c:v>42742</c:v>
                </c:pt>
                <c:pt idx="1834">
                  <c:v>42743</c:v>
                </c:pt>
                <c:pt idx="1835">
                  <c:v>42744</c:v>
                </c:pt>
                <c:pt idx="1836">
                  <c:v>42745</c:v>
                </c:pt>
                <c:pt idx="1837">
                  <c:v>42746</c:v>
                </c:pt>
                <c:pt idx="1838">
                  <c:v>42747</c:v>
                </c:pt>
                <c:pt idx="1839">
                  <c:v>42748</c:v>
                </c:pt>
                <c:pt idx="1840">
                  <c:v>42749</c:v>
                </c:pt>
                <c:pt idx="1841">
                  <c:v>42750</c:v>
                </c:pt>
                <c:pt idx="1842">
                  <c:v>42751</c:v>
                </c:pt>
                <c:pt idx="1843">
                  <c:v>42752</c:v>
                </c:pt>
                <c:pt idx="1844">
                  <c:v>42753</c:v>
                </c:pt>
                <c:pt idx="1845">
                  <c:v>42754</c:v>
                </c:pt>
                <c:pt idx="1846">
                  <c:v>42755</c:v>
                </c:pt>
                <c:pt idx="1847">
                  <c:v>42756</c:v>
                </c:pt>
                <c:pt idx="1848">
                  <c:v>42757</c:v>
                </c:pt>
                <c:pt idx="1849">
                  <c:v>42758</c:v>
                </c:pt>
                <c:pt idx="1850">
                  <c:v>42759</c:v>
                </c:pt>
                <c:pt idx="1851">
                  <c:v>42760</c:v>
                </c:pt>
                <c:pt idx="1852">
                  <c:v>42761</c:v>
                </c:pt>
                <c:pt idx="1853">
                  <c:v>42762</c:v>
                </c:pt>
                <c:pt idx="1854">
                  <c:v>42763</c:v>
                </c:pt>
                <c:pt idx="1855">
                  <c:v>42764</c:v>
                </c:pt>
                <c:pt idx="1856">
                  <c:v>42765</c:v>
                </c:pt>
                <c:pt idx="1857">
                  <c:v>42766</c:v>
                </c:pt>
                <c:pt idx="1858">
                  <c:v>42767</c:v>
                </c:pt>
                <c:pt idx="1859">
                  <c:v>42768</c:v>
                </c:pt>
                <c:pt idx="1860">
                  <c:v>42769</c:v>
                </c:pt>
                <c:pt idx="1861">
                  <c:v>42770</c:v>
                </c:pt>
                <c:pt idx="1862">
                  <c:v>42771</c:v>
                </c:pt>
                <c:pt idx="1863">
                  <c:v>42772</c:v>
                </c:pt>
                <c:pt idx="1864">
                  <c:v>42773</c:v>
                </c:pt>
                <c:pt idx="1865">
                  <c:v>42774</c:v>
                </c:pt>
                <c:pt idx="1866">
                  <c:v>42775</c:v>
                </c:pt>
                <c:pt idx="1867">
                  <c:v>42776</c:v>
                </c:pt>
                <c:pt idx="1868">
                  <c:v>42777</c:v>
                </c:pt>
                <c:pt idx="1869">
                  <c:v>42778</c:v>
                </c:pt>
                <c:pt idx="1870">
                  <c:v>42779</c:v>
                </c:pt>
                <c:pt idx="1871">
                  <c:v>42780</c:v>
                </c:pt>
                <c:pt idx="1872">
                  <c:v>42781</c:v>
                </c:pt>
                <c:pt idx="1873">
                  <c:v>42782</c:v>
                </c:pt>
                <c:pt idx="1874">
                  <c:v>42783</c:v>
                </c:pt>
                <c:pt idx="1875">
                  <c:v>42784</c:v>
                </c:pt>
                <c:pt idx="1876">
                  <c:v>42785</c:v>
                </c:pt>
                <c:pt idx="1877">
                  <c:v>42786</c:v>
                </c:pt>
                <c:pt idx="1878">
                  <c:v>42787</c:v>
                </c:pt>
                <c:pt idx="1879">
                  <c:v>42788</c:v>
                </c:pt>
                <c:pt idx="1880">
                  <c:v>42789</c:v>
                </c:pt>
                <c:pt idx="1881">
                  <c:v>42790</c:v>
                </c:pt>
                <c:pt idx="1882">
                  <c:v>42791</c:v>
                </c:pt>
                <c:pt idx="1883">
                  <c:v>42792</c:v>
                </c:pt>
                <c:pt idx="1884">
                  <c:v>42793</c:v>
                </c:pt>
                <c:pt idx="1885">
                  <c:v>42794</c:v>
                </c:pt>
                <c:pt idx="1886">
                  <c:v>42795</c:v>
                </c:pt>
                <c:pt idx="1887">
                  <c:v>42796</c:v>
                </c:pt>
                <c:pt idx="1888">
                  <c:v>42797</c:v>
                </c:pt>
                <c:pt idx="1889">
                  <c:v>42798</c:v>
                </c:pt>
                <c:pt idx="1890">
                  <c:v>42799</c:v>
                </c:pt>
                <c:pt idx="1891">
                  <c:v>42800</c:v>
                </c:pt>
                <c:pt idx="1892">
                  <c:v>42801</c:v>
                </c:pt>
                <c:pt idx="1893">
                  <c:v>42802</c:v>
                </c:pt>
                <c:pt idx="1894">
                  <c:v>42803</c:v>
                </c:pt>
                <c:pt idx="1895">
                  <c:v>42804</c:v>
                </c:pt>
                <c:pt idx="1896">
                  <c:v>42805</c:v>
                </c:pt>
                <c:pt idx="1897">
                  <c:v>42806</c:v>
                </c:pt>
                <c:pt idx="1898">
                  <c:v>42807</c:v>
                </c:pt>
                <c:pt idx="1899">
                  <c:v>42808</c:v>
                </c:pt>
                <c:pt idx="1900">
                  <c:v>42809</c:v>
                </c:pt>
                <c:pt idx="1901">
                  <c:v>42810</c:v>
                </c:pt>
                <c:pt idx="1902">
                  <c:v>42811</c:v>
                </c:pt>
                <c:pt idx="1903">
                  <c:v>42812</c:v>
                </c:pt>
                <c:pt idx="1904">
                  <c:v>42813</c:v>
                </c:pt>
                <c:pt idx="1905">
                  <c:v>42814</c:v>
                </c:pt>
                <c:pt idx="1906">
                  <c:v>42815</c:v>
                </c:pt>
                <c:pt idx="1907">
                  <c:v>42816</c:v>
                </c:pt>
                <c:pt idx="1908">
                  <c:v>42817</c:v>
                </c:pt>
                <c:pt idx="1909">
                  <c:v>42818</c:v>
                </c:pt>
                <c:pt idx="1910">
                  <c:v>42819</c:v>
                </c:pt>
                <c:pt idx="1911">
                  <c:v>42820</c:v>
                </c:pt>
                <c:pt idx="1912">
                  <c:v>42821</c:v>
                </c:pt>
                <c:pt idx="1913">
                  <c:v>42822</c:v>
                </c:pt>
                <c:pt idx="1914">
                  <c:v>42823</c:v>
                </c:pt>
                <c:pt idx="1915">
                  <c:v>42824</c:v>
                </c:pt>
                <c:pt idx="1916">
                  <c:v>42825</c:v>
                </c:pt>
                <c:pt idx="1917">
                  <c:v>42826</c:v>
                </c:pt>
                <c:pt idx="1918">
                  <c:v>42827</c:v>
                </c:pt>
                <c:pt idx="1919">
                  <c:v>42828</c:v>
                </c:pt>
                <c:pt idx="1920">
                  <c:v>42829</c:v>
                </c:pt>
                <c:pt idx="1921">
                  <c:v>42830</c:v>
                </c:pt>
                <c:pt idx="1922">
                  <c:v>42831</c:v>
                </c:pt>
                <c:pt idx="1923">
                  <c:v>42832</c:v>
                </c:pt>
                <c:pt idx="1924">
                  <c:v>42833</c:v>
                </c:pt>
                <c:pt idx="1925">
                  <c:v>42834</c:v>
                </c:pt>
                <c:pt idx="1926">
                  <c:v>42835</c:v>
                </c:pt>
                <c:pt idx="1927">
                  <c:v>42836</c:v>
                </c:pt>
                <c:pt idx="1928">
                  <c:v>42837</c:v>
                </c:pt>
                <c:pt idx="1929">
                  <c:v>42838</c:v>
                </c:pt>
                <c:pt idx="1930">
                  <c:v>42839</c:v>
                </c:pt>
                <c:pt idx="1931">
                  <c:v>42840</c:v>
                </c:pt>
                <c:pt idx="1932">
                  <c:v>42841</c:v>
                </c:pt>
                <c:pt idx="1933">
                  <c:v>42842</c:v>
                </c:pt>
                <c:pt idx="1934">
                  <c:v>42843</c:v>
                </c:pt>
                <c:pt idx="1935">
                  <c:v>42844</c:v>
                </c:pt>
                <c:pt idx="1936">
                  <c:v>42845</c:v>
                </c:pt>
                <c:pt idx="1937">
                  <c:v>42846</c:v>
                </c:pt>
                <c:pt idx="1938">
                  <c:v>42847</c:v>
                </c:pt>
                <c:pt idx="1939">
                  <c:v>42848</c:v>
                </c:pt>
                <c:pt idx="1940">
                  <c:v>42849</c:v>
                </c:pt>
                <c:pt idx="1941">
                  <c:v>42850</c:v>
                </c:pt>
                <c:pt idx="1942">
                  <c:v>42851</c:v>
                </c:pt>
                <c:pt idx="1943">
                  <c:v>42852</c:v>
                </c:pt>
                <c:pt idx="1944">
                  <c:v>42853</c:v>
                </c:pt>
                <c:pt idx="1945">
                  <c:v>42854</c:v>
                </c:pt>
                <c:pt idx="1946">
                  <c:v>42855</c:v>
                </c:pt>
                <c:pt idx="1947">
                  <c:v>42856</c:v>
                </c:pt>
                <c:pt idx="1948">
                  <c:v>42857</c:v>
                </c:pt>
                <c:pt idx="1949">
                  <c:v>42858</c:v>
                </c:pt>
                <c:pt idx="1950">
                  <c:v>42859</c:v>
                </c:pt>
                <c:pt idx="1951">
                  <c:v>42860</c:v>
                </c:pt>
                <c:pt idx="1952">
                  <c:v>42861</c:v>
                </c:pt>
                <c:pt idx="1953">
                  <c:v>42862</c:v>
                </c:pt>
                <c:pt idx="1954">
                  <c:v>42863</c:v>
                </c:pt>
                <c:pt idx="1955">
                  <c:v>42864</c:v>
                </c:pt>
                <c:pt idx="1956">
                  <c:v>42865</c:v>
                </c:pt>
                <c:pt idx="1957">
                  <c:v>42866</c:v>
                </c:pt>
                <c:pt idx="1958">
                  <c:v>42867</c:v>
                </c:pt>
                <c:pt idx="1959">
                  <c:v>42868</c:v>
                </c:pt>
                <c:pt idx="1960">
                  <c:v>42869</c:v>
                </c:pt>
                <c:pt idx="1961">
                  <c:v>42870</c:v>
                </c:pt>
                <c:pt idx="1962">
                  <c:v>42871</c:v>
                </c:pt>
                <c:pt idx="1963">
                  <c:v>42872</c:v>
                </c:pt>
                <c:pt idx="1964">
                  <c:v>42873</c:v>
                </c:pt>
                <c:pt idx="1965">
                  <c:v>42874</c:v>
                </c:pt>
                <c:pt idx="1966">
                  <c:v>42875</c:v>
                </c:pt>
                <c:pt idx="1967">
                  <c:v>42876</c:v>
                </c:pt>
                <c:pt idx="1968">
                  <c:v>42877</c:v>
                </c:pt>
                <c:pt idx="1969">
                  <c:v>42878</c:v>
                </c:pt>
                <c:pt idx="1970">
                  <c:v>42879</c:v>
                </c:pt>
                <c:pt idx="1971">
                  <c:v>42880</c:v>
                </c:pt>
                <c:pt idx="1972">
                  <c:v>42881</c:v>
                </c:pt>
                <c:pt idx="1973">
                  <c:v>42882</c:v>
                </c:pt>
                <c:pt idx="1974">
                  <c:v>42883</c:v>
                </c:pt>
                <c:pt idx="1975">
                  <c:v>42884</c:v>
                </c:pt>
                <c:pt idx="1976">
                  <c:v>42885</c:v>
                </c:pt>
                <c:pt idx="1977">
                  <c:v>42886</c:v>
                </c:pt>
                <c:pt idx="1978">
                  <c:v>42887</c:v>
                </c:pt>
                <c:pt idx="1979">
                  <c:v>42888</c:v>
                </c:pt>
                <c:pt idx="1980">
                  <c:v>42889</c:v>
                </c:pt>
                <c:pt idx="1981">
                  <c:v>42890</c:v>
                </c:pt>
                <c:pt idx="1982">
                  <c:v>42891</c:v>
                </c:pt>
                <c:pt idx="1983">
                  <c:v>42892</c:v>
                </c:pt>
                <c:pt idx="1984">
                  <c:v>42893</c:v>
                </c:pt>
                <c:pt idx="1985">
                  <c:v>42894</c:v>
                </c:pt>
                <c:pt idx="1986">
                  <c:v>42895</c:v>
                </c:pt>
                <c:pt idx="1987">
                  <c:v>42896</c:v>
                </c:pt>
                <c:pt idx="1988">
                  <c:v>42897</c:v>
                </c:pt>
                <c:pt idx="1989">
                  <c:v>42898</c:v>
                </c:pt>
                <c:pt idx="1990">
                  <c:v>42899</c:v>
                </c:pt>
                <c:pt idx="1991">
                  <c:v>42900</c:v>
                </c:pt>
                <c:pt idx="1992">
                  <c:v>42901</c:v>
                </c:pt>
                <c:pt idx="1993">
                  <c:v>42902</c:v>
                </c:pt>
                <c:pt idx="1994">
                  <c:v>42903</c:v>
                </c:pt>
                <c:pt idx="1995">
                  <c:v>42904</c:v>
                </c:pt>
                <c:pt idx="1996">
                  <c:v>42905</c:v>
                </c:pt>
                <c:pt idx="1997">
                  <c:v>42906</c:v>
                </c:pt>
                <c:pt idx="1998">
                  <c:v>42907</c:v>
                </c:pt>
                <c:pt idx="1999">
                  <c:v>42908</c:v>
                </c:pt>
                <c:pt idx="2000">
                  <c:v>42909</c:v>
                </c:pt>
                <c:pt idx="2001">
                  <c:v>42910</c:v>
                </c:pt>
                <c:pt idx="2002">
                  <c:v>42911</c:v>
                </c:pt>
                <c:pt idx="2003">
                  <c:v>42912</c:v>
                </c:pt>
                <c:pt idx="2004">
                  <c:v>42913</c:v>
                </c:pt>
                <c:pt idx="2005">
                  <c:v>42914</c:v>
                </c:pt>
                <c:pt idx="2006">
                  <c:v>42915</c:v>
                </c:pt>
                <c:pt idx="2007">
                  <c:v>42916</c:v>
                </c:pt>
                <c:pt idx="2008">
                  <c:v>42917</c:v>
                </c:pt>
                <c:pt idx="2009">
                  <c:v>42918</c:v>
                </c:pt>
                <c:pt idx="2010">
                  <c:v>42919</c:v>
                </c:pt>
                <c:pt idx="2011">
                  <c:v>42920</c:v>
                </c:pt>
                <c:pt idx="2012">
                  <c:v>42921</c:v>
                </c:pt>
                <c:pt idx="2013">
                  <c:v>42922</c:v>
                </c:pt>
                <c:pt idx="2014">
                  <c:v>42923</c:v>
                </c:pt>
                <c:pt idx="2015">
                  <c:v>42924</c:v>
                </c:pt>
                <c:pt idx="2016">
                  <c:v>42925</c:v>
                </c:pt>
                <c:pt idx="2017">
                  <c:v>42926</c:v>
                </c:pt>
                <c:pt idx="2018">
                  <c:v>42927</c:v>
                </c:pt>
                <c:pt idx="2019">
                  <c:v>42928</c:v>
                </c:pt>
                <c:pt idx="2020">
                  <c:v>42929</c:v>
                </c:pt>
                <c:pt idx="2021">
                  <c:v>42930</c:v>
                </c:pt>
                <c:pt idx="2022">
                  <c:v>42931</c:v>
                </c:pt>
                <c:pt idx="2023">
                  <c:v>42932</c:v>
                </c:pt>
                <c:pt idx="2024">
                  <c:v>42933</c:v>
                </c:pt>
                <c:pt idx="2025">
                  <c:v>42934</c:v>
                </c:pt>
                <c:pt idx="2026">
                  <c:v>42935</c:v>
                </c:pt>
                <c:pt idx="2027">
                  <c:v>42936</c:v>
                </c:pt>
                <c:pt idx="2028">
                  <c:v>42937</c:v>
                </c:pt>
                <c:pt idx="2029">
                  <c:v>42938</c:v>
                </c:pt>
                <c:pt idx="2030">
                  <c:v>42939</c:v>
                </c:pt>
                <c:pt idx="2031">
                  <c:v>42940</c:v>
                </c:pt>
                <c:pt idx="2032">
                  <c:v>42941</c:v>
                </c:pt>
                <c:pt idx="2033">
                  <c:v>42942</c:v>
                </c:pt>
                <c:pt idx="2034">
                  <c:v>42943</c:v>
                </c:pt>
                <c:pt idx="2035">
                  <c:v>42944</c:v>
                </c:pt>
                <c:pt idx="2036">
                  <c:v>42945</c:v>
                </c:pt>
                <c:pt idx="2037">
                  <c:v>42946</c:v>
                </c:pt>
                <c:pt idx="2038">
                  <c:v>42947</c:v>
                </c:pt>
                <c:pt idx="2039">
                  <c:v>42948</c:v>
                </c:pt>
                <c:pt idx="2040">
                  <c:v>42949</c:v>
                </c:pt>
                <c:pt idx="2041">
                  <c:v>42950</c:v>
                </c:pt>
                <c:pt idx="2042">
                  <c:v>42951</c:v>
                </c:pt>
                <c:pt idx="2043">
                  <c:v>42952</c:v>
                </c:pt>
                <c:pt idx="2044">
                  <c:v>42953</c:v>
                </c:pt>
                <c:pt idx="2045">
                  <c:v>42954</c:v>
                </c:pt>
                <c:pt idx="2046">
                  <c:v>42955</c:v>
                </c:pt>
                <c:pt idx="2047">
                  <c:v>42956</c:v>
                </c:pt>
                <c:pt idx="2048">
                  <c:v>42957</c:v>
                </c:pt>
                <c:pt idx="2049">
                  <c:v>42958</c:v>
                </c:pt>
                <c:pt idx="2050">
                  <c:v>42959</c:v>
                </c:pt>
                <c:pt idx="2051">
                  <c:v>42960</c:v>
                </c:pt>
                <c:pt idx="2052">
                  <c:v>42961</c:v>
                </c:pt>
                <c:pt idx="2053">
                  <c:v>42962</c:v>
                </c:pt>
                <c:pt idx="2054">
                  <c:v>42963</c:v>
                </c:pt>
                <c:pt idx="2055">
                  <c:v>42964</c:v>
                </c:pt>
                <c:pt idx="2056">
                  <c:v>42965</c:v>
                </c:pt>
                <c:pt idx="2057">
                  <c:v>42966</c:v>
                </c:pt>
                <c:pt idx="2058">
                  <c:v>42967</c:v>
                </c:pt>
                <c:pt idx="2059">
                  <c:v>42968</c:v>
                </c:pt>
                <c:pt idx="2060">
                  <c:v>42969</c:v>
                </c:pt>
                <c:pt idx="2061">
                  <c:v>42970</c:v>
                </c:pt>
                <c:pt idx="2062">
                  <c:v>42971</c:v>
                </c:pt>
                <c:pt idx="2063">
                  <c:v>42972</c:v>
                </c:pt>
                <c:pt idx="2064">
                  <c:v>42973</c:v>
                </c:pt>
                <c:pt idx="2065">
                  <c:v>42974</c:v>
                </c:pt>
                <c:pt idx="2066">
                  <c:v>42975</c:v>
                </c:pt>
                <c:pt idx="2067">
                  <c:v>42976</c:v>
                </c:pt>
                <c:pt idx="2068">
                  <c:v>42977</c:v>
                </c:pt>
                <c:pt idx="2069">
                  <c:v>42978</c:v>
                </c:pt>
                <c:pt idx="2070">
                  <c:v>42979</c:v>
                </c:pt>
                <c:pt idx="2071">
                  <c:v>42980</c:v>
                </c:pt>
                <c:pt idx="2072">
                  <c:v>42981</c:v>
                </c:pt>
                <c:pt idx="2073">
                  <c:v>42982</c:v>
                </c:pt>
                <c:pt idx="2074">
                  <c:v>42983</c:v>
                </c:pt>
                <c:pt idx="2075">
                  <c:v>42984</c:v>
                </c:pt>
                <c:pt idx="2076">
                  <c:v>42985</c:v>
                </c:pt>
                <c:pt idx="2077">
                  <c:v>42986</c:v>
                </c:pt>
                <c:pt idx="2078">
                  <c:v>42987</c:v>
                </c:pt>
                <c:pt idx="2079">
                  <c:v>42988</c:v>
                </c:pt>
                <c:pt idx="2080">
                  <c:v>42989</c:v>
                </c:pt>
                <c:pt idx="2081">
                  <c:v>42990</c:v>
                </c:pt>
                <c:pt idx="2082">
                  <c:v>42991</c:v>
                </c:pt>
                <c:pt idx="2083">
                  <c:v>42992</c:v>
                </c:pt>
                <c:pt idx="2084">
                  <c:v>42993</c:v>
                </c:pt>
                <c:pt idx="2085">
                  <c:v>42994</c:v>
                </c:pt>
                <c:pt idx="2086">
                  <c:v>42995</c:v>
                </c:pt>
                <c:pt idx="2087">
                  <c:v>42996</c:v>
                </c:pt>
                <c:pt idx="2088">
                  <c:v>42997</c:v>
                </c:pt>
                <c:pt idx="2089">
                  <c:v>42998</c:v>
                </c:pt>
                <c:pt idx="2090">
                  <c:v>42999</c:v>
                </c:pt>
                <c:pt idx="2091">
                  <c:v>43000</c:v>
                </c:pt>
                <c:pt idx="2092">
                  <c:v>43001</c:v>
                </c:pt>
                <c:pt idx="2093">
                  <c:v>43002</c:v>
                </c:pt>
                <c:pt idx="2094">
                  <c:v>43003</c:v>
                </c:pt>
                <c:pt idx="2095">
                  <c:v>43004</c:v>
                </c:pt>
                <c:pt idx="2096">
                  <c:v>43005</c:v>
                </c:pt>
                <c:pt idx="2097">
                  <c:v>43006</c:v>
                </c:pt>
                <c:pt idx="2098">
                  <c:v>43007</c:v>
                </c:pt>
                <c:pt idx="2099">
                  <c:v>43008</c:v>
                </c:pt>
                <c:pt idx="2100">
                  <c:v>43009</c:v>
                </c:pt>
                <c:pt idx="2101">
                  <c:v>43010</c:v>
                </c:pt>
                <c:pt idx="2102">
                  <c:v>43011</c:v>
                </c:pt>
                <c:pt idx="2103">
                  <c:v>43012</c:v>
                </c:pt>
                <c:pt idx="2104">
                  <c:v>43013</c:v>
                </c:pt>
                <c:pt idx="2105">
                  <c:v>43014</c:v>
                </c:pt>
                <c:pt idx="2106">
                  <c:v>43015</c:v>
                </c:pt>
                <c:pt idx="2107">
                  <c:v>43016</c:v>
                </c:pt>
                <c:pt idx="2108">
                  <c:v>43017</c:v>
                </c:pt>
                <c:pt idx="2109">
                  <c:v>43018</c:v>
                </c:pt>
                <c:pt idx="2110">
                  <c:v>43019</c:v>
                </c:pt>
                <c:pt idx="2111">
                  <c:v>43020</c:v>
                </c:pt>
                <c:pt idx="2112">
                  <c:v>43021</c:v>
                </c:pt>
                <c:pt idx="2113">
                  <c:v>43022</c:v>
                </c:pt>
                <c:pt idx="2114">
                  <c:v>43023</c:v>
                </c:pt>
                <c:pt idx="2115">
                  <c:v>43024</c:v>
                </c:pt>
                <c:pt idx="2116">
                  <c:v>43025</c:v>
                </c:pt>
                <c:pt idx="2117">
                  <c:v>43026</c:v>
                </c:pt>
                <c:pt idx="2118">
                  <c:v>43027</c:v>
                </c:pt>
                <c:pt idx="2119">
                  <c:v>43028</c:v>
                </c:pt>
                <c:pt idx="2120">
                  <c:v>43029</c:v>
                </c:pt>
                <c:pt idx="2121">
                  <c:v>43030</c:v>
                </c:pt>
                <c:pt idx="2122">
                  <c:v>43031</c:v>
                </c:pt>
                <c:pt idx="2123">
                  <c:v>43032</c:v>
                </c:pt>
                <c:pt idx="2124">
                  <c:v>43033</c:v>
                </c:pt>
                <c:pt idx="2125">
                  <c:v>43034</c:v>
                </c:pt>
                <c:pt idx="2126">
                  <c:v>43035</c:v>
                </c:pt>
                <c:pt idx="2127">
                  <c:v>43036</c:v>
                </c:pt>
                <c:pt idx="2128">
                  <c:v>43037</c:v>
                </c:pt>
                <c:pt idx="2129">
                  <c:v>43038</c:v>
                </c:pt>
                <c:pt idx="2130">
                  <c:v>43039</c:v>
                </c:pt>
                <c:pt idx="2131">
                  <c:v>43040</c:v>
                </c:pt>
                <c:pt idx="2132">
                  <c:v>43041</c:v>
                </c:pt>
                <c:pt idx="2133">
                  <c:v>43042</c:v>
                </c:pt>
                <c:pt idx="2134">
                  <c:v>43043</c:v>
                </c:pt>
                <c:pt idx="2135">
                  <c:v>43044</c:v>
                </c:pt>
                <c:pt idx="2136">
                  <c:v>43045</c:v>
                </c:pt>
                <c:pt idx="2137">
                  <c:v>43046</c:v>
                </c:pt>
                <c:pt idx="2138">
                  <c:v>43047</c:v>
                </c:pt>
                <c:pt idx="2139">
                  <c:v>43048</c:v>
                </c:pt>
                <c:pt idx="2140">
                  <c:v>43049</c:v>
                </c:pt>
                <c:pt idx="2141">
                  <c:v>43050</c:v>
                </c:pt>
                <c:pt idx="2142">
                  <c:v>43051</c:v>
                </c:pt>
                <c:pt idx="2143">
                  <c:v>43052</c:v>
                </c:pt>
                <c:pt idx="2144">
                  <c:v>43053</c:v>
                </c:pt>
                <c:pt idx="2145">
                  <c:v>43054</c:v>
                </c:pt>
                <c:pt idx="2146">
                  <c:v>43055</c:v>
                </c:pt>
                <c:pt idx="2147">
                  <c:v>43056</c:v>
                </c:pt>
                <c:pt idx="2148">
                  <c:v>43057</c:v>
                </c:pt>
                <c:pt idx="2149">
                  <c:v>43058</c:v>
                </c:pt>
                <c:pt idx="2150">
                  <c:v>43059</c:v>
                </c:pt>
                <c:pt idx="2151">
                  <c:v>43060</c:v>
                </c:pt>
                <c:pt idx="2152">
                  <c:v>43061</c:v>
                </c:pt>
                <c:pt idx="2153">
                  <c:v>43062</c:v>
                </c:pt>
                <c:pt idx="2154">
                  <c:v>43063</c:v>
                </c:pt>
                <c:pt idx="2155">
                  <c:v>43064</c:v>
                </c:pt>
                <c:pt idx="2156">
                  <c:v>43065</c:v>
                </c:pt>
                <c:pt idx="2157">
                  <c:v>43066</c:v>
                </c:pt>
                <c:pt idx="2158">
                  <c:v>43067</c:v>
                </c:pt>
                <c:pt idx="2159">
                  <c:v>43068</c:v>
                </c:pt>
                <c:pt idx="2160">
                  <c:v>43069</c:v>
                </c:pt>
                <c:pt idx="2161">
                  <c:v>43070</c:v>
                </c:pt>
                <c:pt idx="2162">
                  <c:v>43071</c:v>
                </c:pt>
                <c:pt idx="2163">
                  <c:v>43072</c:v>
                </c:pt>
                <c:pt idx="2164">
                  <c:v>43073</c:v>
                </c:pt>
                <c:pt idx="2165">
                  <c:v>43074</c:v>
                </c:pt>
                <c:pt idx="2166">
                  <c:v>43075</c:v>
                </c:pt>
                <c:pt idx="2167">
                  <c:v>43076</c:v>
                </c:pt>
                <c:pt idx="2168">
                  <c:v>43077</c:v>
                </c:pt>
                <c:pt idx="2169">
                  <c:v>43078</c:v>
                </c:pt>
                <c:pt idx="2170">
                  <c:v>43079</c:v>
                </c:pt>
                <c:pt idx="2171">
                  <c:v>43080</c:v>
                </c:pt>
                <c:pt idx="2172">
                  <c:v>43081</c:v>
                </c:pt>
                <c:pt idx="2173">
                  <c:v>43082</c:v>
                </c:pt>
                <c:pt idx="2174">
                  <c:v>43083</c:v>
                </c:pt>
                <c:pt idx="2175">
                  <c:v>43084</c:v>
                </c:pt>
                <c:pt idx="2176">
                  <c:v>43085</c:v>
                </c:pt>
                <c:pt idx="2177">
                  <c:v>43086</c:v>
                </c:pt>
                <c:pt idx="2178">
                  <c:v>43087</c:v>
                </c:pt>
                <c:pt idx="2179">
                  <c:v>43088</c:v>
                </c:pt>
                <c:pt idx="2180">
                  <c:v>43089</c:v>
                </c:pt>
                <c:pt idx="2181">
                  <c:v>43090</c:v>
                </c:pt>
                <c:pt idx="2182">
                  <c:v>43091</c:v>
                </c:pt>
                <c:pt idx="2183">
                  <c:v>43092</c:v>
                </c:pt>
                <c:pt idx="2184">
                  <c:v>43093</c:v>
                </c:pt>
                <c:pt idx="2185">
                  <c:v>43094</c:v>
                </c:pt>
                <c:pt idx="2186">
                  <c:v>43095</c:v>
                </c:pt>
                <c:pt idx="2187">
                  <c:v>43096</c:v>
                </c:pt>
                <c:pt idx="2188">
                  <c:v>43097</c:v>
                </c:pt>
                <c:pt idx="2189">
                  <c:v>43098</c:v>
                </c:pt>
                <c:pt idx="2190">
                  <c:v>43099</c:v>
                </c:pt>
                <c:pt idx="2191">
                  <c:v>43100</c:v>
                </c:pt>
                <c:pt idx="2192">
                  <c:v>43101</c:v>
                </c:pt>
                <c:pt idx="2193">
                  <c:v>43102</c:v>
                </c:pt>
                <c:pt idx="2194">
                  <c:v>43103</c:v>
                </c:pt>
                <c:pt idx="2195">
                  <c:v>43104</c:v>
                </c:pt>
                <c:pt idx="2196">
                  <c:v>43105</c:v>
                </c:pt>
                <c:pt idx="2197">
                  <c:v>43106</c:v>
                </c:pt>
                <c:pt idx="2198">
                  <c:v>43107</c:v>
                </c:pt>
                <c:pt idx="2199">
                  <c:v>43108</c:v>
                </c:pt>
                <c:pt idx="2200">
                  <c:v>43109</c:v>
                </c:pt>
                <c:pt idx="2201">
                  <c:v>43110</c:v>
                </c:pt>
                <c:pt idx="2202">
                  <c:v>43111</c:v>
                </c:pt>
                <c:pt idx="2203">
                  <c:v>43112</c:v>
                </c:pt>
                <c:pt idx="2204">
                  <c:v>43113</c:v>
                </c:pt>
                <c:pt idx="2205">
                  <c:v>43114</c:v>
                </c:pt>
                <c:pt idx="2206">
                  <c:v>43115</c:v>
                </c:pt>
                <c:pt idx="2207">
                  <c:v>43116</c:v>
                </c:pt>
                <c:pt idx="2208">
                  <c:v>43117</c:v>
                </c:pt>
                <c:pt idx="2209">
                  <c:v>43118</c:v>
                </c:pt>
                <c:pt idx="2210">
                  <c:v>43119</c:v>
                </c:pt>
                <c:pt idx="2211">
                  <c:v>43120</c:v>
                </c:pt>
                <c:pt idx="2212">
                  <c:v>43121</c:v>
                </c:pt>
                <c:pt idx="2213">
                  <c:v>43122</c:v>
                </c:pt>
                <c:pt idx="2214">
                  <c:v>43123</c:v>
                </c:pt>
                <c:pt idx="2215">
                  <c:v>43124</c:v>
                </c:pt>
                <c:pt idx="2216">
                  <c:v>43125</c:v>
                </c:pt>
                <c:pt idx="2217">
                  <c:v>43126</c:v>
                </c:pt>
                <c:pt idx="2218">
                  <c:v>43127</c:v>
                </c:pt>
                <c:pt idx="2219">
                  <c:v>43128</c:v>
                </c:pt>
                <c:pt idx="2220">
                  <c:v>43129</c:v>
                </c:pt>
                <c:pt idx="2221">
                  <c:v>43130</c:v>
                </c:pt>
                <c:pt idx="2222">
                  <c:v>43131</c:v>
                </c:pt>
                <c:pt idx="2223">
                  <c:v>43132</c:v>
                </c:pt>
                <c:pt idx="2224">
                  <c:v>43133</c:v>
                </c:pt>
              </c:numCache>
            </c:numRef>
          </c:cat>
          <c:val>
            <c:numRef>
              <c:f>TRM!$B$6:$B$2230</c:f>
              <c:numCache>
                <c:formatCode>[$$]\ #,##0.00;\-[$$]\ #,##0.00</c:formatCode>
                <c:ptCount val="2225"/>
                <c:pt idx="0">
                  <c:v>1942.7</c:v>
                </c:pt>
                <c:pt idx="1">
                  <c:v>1942.7</c:v>
                </c:pt>
                <c:pt idx="2">
                  <c:v>1942.7</c:v>
                </c:pt>
                <c:pt idx="3">
                  <c:v>1915.02</c:v>
                </c:pt>
                <c:pt idx="4">
                  <c:v>1898.24</c:v>
                </c:pt>
                <c:pt idx="5">
                  <c:v>1884.44</c:v>
                </c:pt>
                <c:pt idx="6">
                  <c:v>1884.47</c:v>
                </c:pt>
                <c:pt idx="7">
                  <c:v>1884.47</c:v>
                </c:pt>
                <c:pt idx="8">
                  <c:v>1884.47</c:v>
                </c:pt>
                <c:pt idx="9">
                  <c:v>1884.47</c:v>
                </c:pt>
                <c:pt idx="10">
                  <c:v>1865.07</c:v>
                </c:pt>
                <c:pt idx="11">
                  <c:v>1854.17</c:v>
                </c:pt>
                <c:pt idx="12">
                  <c:v>1842.47</c:v>
                </c:pt>
                <c:pt idx="13">
                  <c:v>1841.31</c:v>
                </c:pt>
                <c:pt idx="14">
                  <c:v>1841.31</c:v>
                </c:pt>
                <c:pt idx="15">
                  <c:v>1841.31</c:v>
                </c:pt>
                <c:pt idx="16">
                  <c:v>1841.31</c:v>
                </c:pt>
                <c:pt idx="17">
                  <c:v>1836.34</c:v>
                </c:pt>
                <c:pt idx="18">
                  <c:v>1827.24</c:v>
                </c:pt>
                <c:pt idx="19">
                  <c:v>1821.86</c:v>
                </c:pt>
                <c:pt idx="20">
                  <c:v>1828.75</c:v>
                </c:pt>
                <c:pt idx="21">
                  <c:v>1828.75</c:v>
                </c:pt>
                <c:pt idx="22">
                  <c:v>1828.75</c:v>
                </c:pt>
                <c:pt idx="23">
                  <c:v>1811.55</c:v>
                </c:pt>
                <c:pt idx="24">
                  <c:v>1814.58</c:v>
                </c:pt>
                <c:pt idx="25">
                  <c:v>1814.69</c:v>
                </c:pt>
                <c:pt idx="26">
                  <c:v>1801.88</c:v>
                </c:pt>
                <c:pt idx="27">
                  <c:v>1810.55</c:v>
                </c:pt>
                <c:pt idx="28">
                  <c:v>1810.55</c:v>
                </c:pt>
                <c:pt idx="29">
                  <c:v>1810.55</c:v>
                </c:pt>
                <c:pt idx="30">
                  <c:v>1815.08</c:v>
                </c:pt>
                <c:pt idx="31">
                  <c:v>1805.98</c:v>
                </c:pt>
                <c:pt idx="32">
                  <c:v>1797.68</c:v>
                </c:pt>
                <c:pt idx="33">
                  <c:v>1795.55</c:v>
                </c:pt>
                <c:pt idx="34">
                  <c:v>1784.77</c:v>
                </c:pt>
                <c:pt idx="35">
                  <c:v>1784.77</c:v>
                </c:pt>
                <c:pt idx="36">
                  <c:v>1784.77</c:v>
                </c:pt>
                <c:pt idx="37">
                  <c:v>1787.96</c:v>
                </c:pt>
                <c:pt idx="38">
                  <c:v>1783.34</c:v>
                </c:pt>
                <c:pt idx="39">
                  <c:v>1778.9</c:v>
                </c:pt>
                <c:pt idx="40">
                  <c:v>1774.96</c:v>
                </c:pt>
                <c:pt idx="41">
                  <c:v>1785.59</c:v>
                </c:pt>
                <c:pt idx="42">
                  <c:v>1785.59</c:v>
                </c:pt>
                <c:pt idx="43">
                  <c:v>1785.59</c:v>
                </c:pt>
                <c:pt idx="44">
                  <c:v>1778.12</c:v>
                </c:pt>
                <c:pt idx="45">
                  <c:v>1785.24</c:v>
                </c:pt>
                <c:pt idx="46">
                  <c:v>1791.29</c:v>
                </c:pt>
                <c:pt idx="47">
                  <c:v>1792.92</c:v>
                </c:pt>
                <c:pt idx="48">
                  <c:v>1779.81</c:v>
                </c:pt>
                <c:pt idx="49">
                  <c:v>1779.81</c:v>
                </c:pt>
                <c:pt idx="50">
                  <c:v>1779.81</c:v>
                </c:pt>
                <c:pt idx="51">
                  <c:v>1779.81</c:v>
                </c:pt>
                <c:pt idx="52">
                  <c:v>1777.59</c:v>
                </c:pt>
                <c:pt idx="53">
                  <c:v>1781.57</c:v>
                </c:pt>
                <c:pt idx="54">
                  <c:v>1776.11</c:v>
                </c:pt>
                <c:pt idx="55">
                  <c:v>1772.42</c:v>
                </c:pt>
                <c:pt idx="56">
                  <c:v>1772.42</c:v>
                </c:pt>
                <c:pt idx="57">
                  <c:v>1772.42</c:v>
                </c:pt>
                <c:pt idx="58">
                  <c:v>1777.27</c:v>
                </c:pt>
                <c:pt idx="59">
                  <c:v>1767.83</c:v>
                </c:pt>
                <c:pt idx="60">
                  <c:v>1766.85</c:v>
                </c:pt>
                <c:pt idx="61">
                  <c:v>1770.7</c:v>
                </c:pt>
                <c:pt idx="62">
                  <c:v>1775.69</c:v>
                </c:pt>
                <c:pt idx="63">
                  <c:v>1775.69</c:v>
                </c:pt>
                <c:pt idx="64">
                  <c:v>1775.69</c:v>
                </c:pt>
                <c:pt idx="65">
                  <c:v>1774.03</c:v>
                </c:pt>
                <c:pt idx="66">
                  <c:v>1779.32</c:v>
                </c:pt>
                <c:pt idx="67">
                  <c:v>1773.88</c:v>
                </c:pt>
                <c:pt idx="68">
                  <c:v>1765.06</c:v>
                </c:pt>
                <c:pt idx="69">
                  <c:v>1762.08</c:v>
                </c:pt>
                <c:pt idx="70">
                  <c:v>1762.08</c:v>
                </c:pt>
                <c:pt idx="71">
                  <c:v>1762.08</c:v>
                </c:pt>
                <c:pt idx="72">
                  <c:v>1766.1</c:v>
                </c:pt>
                <c:pt idx="73">
                  <c:v>1760.77</c:v>
                </c:pt>
                <c:pt idx="74">
                  <c:v>1761.04</c:v>
                </c:pt>
                <c:pt idx="75">
                  <c:v>1761.02</c:v>
                </c:pt>
                <c:pt idx="76">
                  <c:v>1758.38</c:v>
                </c:pt>
                <c:pt idx="77">
                  <c:v>1758.38</c:v>
                </c:pt>
                <c:pt idx="78">
                  <c:v>1758.38</c:v>
                </c:pt>
                <c:pt idx="79">
                  <c:v>1758.38</c:v>
                </c:pt>
                <c:pt idx="80">
                  <c:v>1759.78</c:v>
                </c:pt>
                <c:pt idx="81">
                  <c:v>1758.03</c:v>
                </c:pt>
                <c:pt idx="82">
                  <c:v>1761.87</c:v>
                </c:pt>
                <c:pt idx="83">
                  <c:v>1760.17</c:v>
                </c:pt>
                <c:pt idx="84">
                  <c:v>1760.17</c:v>
                </c:pt>
                <c:pt idx="85">
                  <c:v>1760.17</c:v>
                </c:pt>
                <c:pt idx="86">
                  <c:v>1759.58</c:v>
                </c:pt>
                <c:pt idx="87">
                  <c:v>1762.93</c:v>
                </c:pt>
                <c:pt idx="88">
                  <c:v>1771.25</c:v>
                </c:pt>
                <c:pt idx="89">
                  <c:v>1784.66</c:v>
                </c:pt>
                <c:pt idx="90">
                  <c:v>1792.07</c:v>
                </c:pt>
                <c:pt idx="91">
                  <c:v>1792.07</c:v>
                </c:pt>
                <c:pt idx="92">
                  <c:v>1792.07</c:v>
                </c:pt>
                <c:pt idx="93">
                  <c:v>1779.13</c:v>
                </c:pt>
                <c:pt idx="94">
                  <c:v>1767.84</c:v>
                </c:pt>
                <c:pt idx="95">
                  <c:v>1772.58</c:v>
                </c:pt>
                <c:pt idx="96">
                  <c:v>1772.58</c:v>
                </c:pt>
                <c:pt idx="97">
                  <c:v>1772.58</c:v>
                </c:pt>
                <c:pt idx="98">
                  <c:v>1772.58</c:v>
                </c:pt>
                <c:pt idx="99">
                  <c:v>1772.58</c:v>
                </c:pt>
                <c:pt idx="100">
                  <c:v>1779.53</c:v>
                </c:pt>
                <c:pt idx="101">
                  <c:v>1793.3</c:v>
                </c:pt>
                <c:pt idx="102">
                  <c:v>1787.66</c:v>
                </c:pt>
                <c:pt idx="103">
                  <c:v>1778.78</c:v>
                </c:pt>
                <c:pt idx="104">
                  <c:v>1777.12</c:v>
                </c:pt>
                <c:pt idx="105">
                  <c:v>1777.12</c:v>
                </c:pt>
                <c:pt idx="106">
                  <c:v>1777.12</c:v>
                </c:pt>
                <c:pt idx="107">
                  <c:v>1775.67</c:v>
                </c:pt>
                <c:pt idx="108">
                  <c:v>1769.07</c:v>
                </c:pt>
                <c:pt idx="109">
                  <c:v>1774.21</c:v>
                </c:pt>
                <c:pt idx="110">
                  <c:v>1776.06</c:v>
                </c:pt>
                <c:pt idx="111">
                  <c:v>1771.13</c:v>
                </c:pt>
                <c:pt idx="112">
                  <c:v>1771.13</c:v>
                </c:pt>
                <c:pt idx="113">
                  <c:v>1771.13</c:v>
                </c:pt>
                <c:pt idx="114">
                  <c:v>1774.44</c:v>
                </c:pt>
                <c:pt idx="115">
                  <c:v>1767.91</c:v>
                </c:pt>
                <c:pt idx="116">
                  <c:v>1763.85</c:v>
                </c:pt>
                <c:pt idx="117">
                  <c:v>1764.63</c:v>
                </c:pt>
                <c:pt idx="118">
                  <c:v>1761.2</c:v>
                </c:pt>
                <c:pt idx="119">
                  <c:v>1761.2</c:v>
                </c:pt>
                <c:pt idx="120">
                  <c:v>1761.2</c:v>
                </c:pt>
                <c:pt idx="121">
                  <c:v>1764</c:v>
                </c:pt>
                <c:pt idx="122">
                  <c:v>1764</c:v>
                </c:pt>
                <c:pt idx="123">
                  <c:v>1760.12</c:v>
                </c:pt>
                <c:pt idx="124">
                  <c:v>1754.89</c:v>
                </c:pt>
                <c:pt idx="125">
                  <c:v>1757.24</c:v>
                </c:pt>
                <c:pt idx="126">
                  <c:v>1757.24</c:v>
                </c:pt>
                <c:pt idx="127">
                  <c:v>1757.24</c:v>
                </c:pt>
                <c:pt idx="128">
                  <c:v>1759.12</c:v>
                </c:pt>
                <c:pt idx="129">
                  <c:v>1760.6</c:v>
                </c:pt>
                <c:pt idx="130">
                  <c:v>1775.96</c:v>
                </c:pt>
                <c:pt idx="131">
                  <c:v>1765</c:v>
                </c:pt>
                <c:pt idx="132">
                  <c:v>1764.69</c:v>
                </c:pt>
                <c:pt idx="133">
                  <c:v>1764.69</c:v>
                </c:pt>
                <c:pt idx="134">
                  <c:v>1764.69</c:v>
                </c:pt>
                <c:pt idx="135">
                  <c:v>1771.6</c:v>
                </c:pt>
                <c:pt idx="136">
                  <c:v>1778.37</c:v>
                </c:pt>
                <c:pt idx="137">
                  <c:v>1793.61</c:v>
                </c:pt>
                <c:pt idx="138">
                  <c:v>1804.92</c:v>
                </c:pt>
                <c:pt idx="139">
                  <c:v>1814.46</c:v>
                </c:pt>
                <c:pt idx="140">
                  <c:v>1814.46</c:v>
                </c:pt>
                <c:pt idx="141">
                  <c:v>1814.46</c:v>
                </c:pt>
                <c:pt idx="142">
                  <c:v>1814.46</c:v>
                </c:pt>
                <c:pt idx="143">
                  <c:v>1824.73</c:v>
                </c:pt>
                <c:pt idx="144">
                  <c:v>1845.17</c:v>
                </c:pt>
                <c:pt idx="145">
                  <c:v>1836.45</c:v>
                </c:pt>
                <c:pt idx="146">
                  <c:v>1840.69</c:v>
                </c:pt>
                <c:pt idx="147">
                  <c:v>1840.69</c:v>
                </c:pt>
                <c:pt idx="148">
                  <c:v>1840.69</c:v>
                </c:pt>
                <c:pt idx="149">
                  <c:v>1840.69</c:v>
                </c:pt>
                <c:pt idx="150">
                  <c:v>1818.82</c:v>
                </c:pt>
                <c:pt idx="151">
                  <c:v>1827.83</c:v>
                </c:pt>
                <c:pt idx="152">
                  <c:v>1833.8</c:v>
                </c:pt>
                <c:pt idx="153">
                  <c:v>1834.71</c:v>
                </c:pt>
                <c:pt idx="154">
                  <c:v>1834.71</c:v>
                </c:pt>
                <c:pt idx="155">
                  <c:v>1834.71</c:v>
                </c:pt>
                <c:pt idx="156">
                  <c:v>1815.54</c:v>
                </c:pt>
                <c:pt idx="157">
                  <c:v>1798.85</c:v>
                </c:pt>
                <c:pt idx="158">
                  <c:v>1782.89</c:v>
                </c:pt>
                <c:pt idx="159">
                  <c:v>1766.91</c:v>
                </c:pt>
                <c:pt idx="160">
                  <c:v>1776.26</c:v>
                </c:pt>
                <c:pt idx="161">
                  <c:v>1776.26</c:v>
                </c:pt>
                <c:pt idx="162">
                  <c:v>1776.26</c:v>
                </c:pt>
                <c:pt idx="163">
                  <c:v>1776.26</c:v>
                </c:pt>
                <c:pt idx="164">
                  <c:v>1776.47</c:v>
                </c:pt>
                <c:pt idx="165">
                  <c:v>1783.45</c:v>
                </c:pt>
                <c:pt idx="166">
                  <c:v>1787.63</c:v>
                </c:pt>
                <c:pt idx="167">
                  <c:v>1786.21</c:v>
                </c:pt>
                <c:pt idx="168">
                  <c:v>1786.21</c:v>
                </c:pt>
                <c:pt idx="169">
                  <c:v>1786.21</c:v>
                </c:pt>
                <c:pt idx="170">
                  <c:v>1786.21</c:v>
                </c:pt>
                <c:pt idx="171">
                  <c:v>1773.18</c:v>
                </c:pt>
                <c:pt idx="172">
                  <c:v>1770.38</c:v>
                </c:pt>
                <c:pt idx="173">
                  <c:v>1775.99</c:v>
                </c:pt>
                <c:pt idx="174">
                  <c:v>1787.47</c:v>
                </c:pt>
                <c:pt idx="175">
                  <c:v>1787.47</c:v>
                </c:pt>
                <c:pt idx="176">
                  <c:v>1787.47</c:v>
                </c:pt>
                <c:pt idx="177">
                  <c:v>1803.37</c:v>
                </c:pt>
                <c:pt idx="178">
                  <c:v>1805.14</c:v>
                </c:pt>
                <c:pt idx="179">
                  <c:v>1796.18</c:v>
                </c:pt>
                <c:pt idx="180">
                  <c:v>1805.6</c:v>
                </c:pt>
                <c:pt idx="181">
                  <c:v>1784.6</c:v>
                </c:pt>
                <c:pt idx="182">
                  <c:v>1784.6</c:v>
                </c:pt>
                <c:pt idx="183">
                  <c:v>1784.6</c:v>
                </c:pt>
                <c:pt idx="184">
                  <c:v>1784.6</c:v>
                </c:pt>
                <c:pt idx="185">
                  <c:v>1771.53</c:v>
                </c:pt>
                <c:pt idx="186">
                  <c:v>1771.53</c:v>
                </c:pt>
                <c:pt idx="187">
                  <c:v>1774.37</c:v>
                </c:pt>
                <c:pt idx="188">
                  <c:v>1785.25</c:v>
                </c:pt>
                <c:pt idx="189">
                  <c:v>1785.25</c:v>
                </c:pt>
                <c:pt idx="190">
                  <c:v>1785.25</c:v>
                </c:pt>
                <c:pt idx="191">
                  <c:v>1790.25</c:v>
                </c:pt>
                <c:pt idx="192">
                  <c:v>1785.06</c:v>
                </c:pt>
                <c:pt idx="193">
                  <c:v>1787.72</c:v>
                </c:pt>
                <c:pt idx="194">
                  <c:v>1790.12</c:v>
                </c:pt>
                <c:pt idx="195">
                  <c:v>1780.21</c:v>
                </c:pt>
                <c:pt idx="196">
                  <c:v>1780.21</c:v>
                </c:pt>
                <c:pt idx="197">
                  <c:v>1780.21</c:v>
                </c:pt>
                <c:pt idx="198">
                  <c:v>1778.42</c:v>
                </c:pt>
                <c:pt idx="199">
                  <c:v>1778.97</c:v>
                </c:pt>
                <c:pt idx="200">
                  <c:v>1778.28</c:v>
                </c:pt>
                <c:pt idx="201">
                  <c:v>1775.8</c:v>
                </c:pt>
                <c:pt idx="202">
                  <c:v>1775.8</c:v>
                </c:pt>
                <c:pt idx="203">
                  <c:v>1775.8</c:v>
                </c:pt>
                <c:pt idx="204">
                  <c:v>1775.8</c:v>
                </c:pt>
                <c:pt idx="205">
                  <c:v>1790.39</c:v>
                </c:pt>
                <c:pt idx="206">
                  <c:v>1797.33</c:v>
                </c:pt>
                <c:pt idx="207">
                  <c:v>1799.48</c:v>
                </c:pt>
                <c:pt idx="208">
                  <c:v>1789.22</c:v>
                </c:pt>
                <c:pt idx="209">
                  <c:v>1791.12</c:v>
                </c:pt>
                <c:pt idx="210">
                  <c:v>1791.12</c:v>
                </c:pt>
                <c:pt idx="211">
                  <c:v>1791.12</c:v>
                </c:pt>
                <c:pt idx="212">
                  <c:v>1789.02</c:v>
                </c:pt>
                <c:pt idx="213">
                  <c:v>1790.74</c:v>
                </c:pt>
                <c:pt idx="214">
                  <c:v>1787.51</c:v>
                </c:pt>
                <c:pt idx="215">
                  <c:v>1790.97</c:v>
                </c:pt>
                <c:pt idx="216">
                  <c:v>1786.06</c:v>
                </c:pt>
                <c:pt idx="217">
                  <c:v>1786.06</c:v>
                </c:pt>
                <c:pt idx="218">
                  <c:v>1786.06</c:v>
                </c:pt>
                <c:pt idx="219">
                  <c:v>1785.29</c:v>
                </c:pt>
                <c:pt idx="220">
                  <c:v>1785.29</c:v>
                </c:pt>
                <c:pt idx="221">
                  <c:v>1788.03</c:v>
                </c:pt>
                <c:pt idx="222">
                  <c:v>1788.08</c:v>
                </c:pt>
                <c:pt idx="223">
                  <c:v>1791.61</c:v>
                </c:pt>
                <c:pt idx="224">
                  <c:v>1791.61</c:v>
                </c:pt>
                <c:pt idx="225">
                  <c:v>1791.61</c:v>
                </c:pt>
                <c:pt idx="226">
                  <c:v>1792.86</c:v>
                </c:pt>
                <c:pt idx="227">
                  <c:v>1800.81</c:v>
                </c:pt>
                <c:pt idx="228">
                  <c:v>1817.18</c:v>
                </c:pt>
                <c:pt idx="229">
                  <c:v>1825.52</c:v>
                </c:pt>
                <c:pt idx="230">
                  <c:v>1822.59</c:v>
                </c:pt>
                <c:pt idx="231">
                  <c:v>1822.59</c:v>
                </c:pt>
                <c:pt idx="232">
                  <c:v>1822.59</c:v>
                </c:pt>
                <c:pt idx="233">
                  <c:v>1822.59</c:v>
                </c:pt>
                <c:pt idx="234">
                  <c:v>1815.8</c:v>
                </c:pt>
                <c:pt idx="235">
                  <c:v>1812.88</c:v>
                </c:pt>
                <c:pt idx="236">
                  <c:v>1808.33</c:v>
                </c:pt>
                <c:pt idx="237">
                  <c:v>1814.83</c:v>
                </c:pt>
                <c:pt idx="238">
                  <c:v>1814.83</c:v>
                </c:pt>
                <c:pt idx="239">
                  <c:v>1814.83</c:v>
                </c:pt>
                <c:pt idx="240">
                  <c:v>1821.44</c:v>
                </c:pt>
                <c:pt idx="241">
                  <c:v>1828.99</c:v>
                </c:pt>
                <c:pt idx="242">
                  <c:v>1833.14</c:v>
                </c:pt>
                <c:pt idx="243">
                  <c:v>1830.5</c:v>
                </c:pt>
                <c:pt idx="244">
                  <c:v>1825.21</c:v>
                </c:pt>
                <c:pt idx="245">
                  <c:v>1825.21</c:v>
                </c:pt>
                <c:pt idx="246">
                  <c:v>1825.21</c:v>
                </c:pt>
                <c:pt idx="247">
                  <c:v>1825.21</c:v>
                </c:pt>
                <c:pt idx="248">
                  <c:v>1824.81</c:v>
                </c:pt>
                <c:pt idx="249">
                  <c:v>1814.06</c:v>
                </c:pt>
                <c:pt idx="250">
                  <c:v>1804.09</c:v>
                </c:pt>
                <c:pt idx="251">
                  <c:v>1797.35</c:v>
                </c:pt>
                <c:pt idx="252">
                  <c:v>1797.35</c:v>
                </c:pt>
                <c:pt idx="253">
                  <c:v>1797.35</c:v>
                </c:pt>
                <c:pt idx="254">
                  <c:v>1802.23</c:v>
                </c:pt>
                <c:pt idx="255">
                  <c:v>1795.4</c:v>
                </c:pt>
                <c:pt idx="256">
                  <c:v>1802.22</c:v>
                </c:pt>
                <c:pt idx="257">
                  <c:v>1799.57</c:v>
                </c:pt>
                <c:pt idx="258">
                  <c:v>1789.54</c:v>
                </c:pt>
                <c:pt idx="259">
                  <c:v>1789.54</c:v>
                </c:pt>
                <c:pt idx="260">
                  <c:v>1789.54</c:v>
                </c:pt>
                <c:pt idx="261">
                  <c:v>1799.77</c:v>
                </c:pt>
                <c:pt idx="262">
                  <c:v>1800.19</c:v>
                </c:pt>
                <c:pt idx="263">
                  <c:v>1795.66</c:v>
                </c:pt>
                <c:pt idx="264">
                  <c:v>1798.98</c:v>
                </c:pt>
                <c:pt idx="265">
                  <c:v>1796.75</c:v>
                </c:pt>
                <c:pt idx="266">
                  <c:v>1796.75</c:v>
                </c:pt>
                <c:pt idx="267">
                  <c:v>1796.75</c:v>
                </c:pt>
                <c:pt idx="268">
                  <c:v>1799.29</c:v>
                </c:pt>
                <c:pt idx="269">
                  <c:v>1795.69</c:v>
                </c:pt>
                <c:pt idx="270">
                  <c:v>1799.55</c:v>
                </c:pt>
                <c:pt idx="271">
                  <c:v>1798.08</c:v>
                </c:pt>
                <c:pt idx="272">
                  <c:v>1800.52</c:v>
                </c:pt>
                <c:pt idx="273">
                  <c:v>1800.52</c:v>
                </c:pt>
                <c:pt idx="274">
                  <c:v>1800.52</c:v>
                </c:pt>
                <c:pt idx="275">
                  <c:v>1797.97</c:v>
                </c:pt>
                <c:pt idx="276">
                  <c:v>1798.86</c:v>
                </c:pt>
                <c:pt idx="277">
                  <c:v>1800.43</c:v>
                </c:pt>
                <c:pt idx="278">
                  <c:v>1797.68</c:v>
                </c:pt>
                <c:pt idx="279">
                  <c:v>1795.4</c:v>
                </c:pt>
                <c:pt idx="280">
                  <c:v>1795.4</c:v>
                </c:pt>
                <c:pt idx="281">
                  <c:v>1795.4</c:v>
                </c:pt>
                <c:pt idx="282">
                  <c:v>1795.4</c:v>
                </c:pt>
                <c:pt idx="283">
                  <c:v>1798.32</c:v>
                </c:pt>
                <c:pt idx="284">
                  <c:v>1799.78</c:v>
                </c:pt>
                <c:pt idx="285">
                  <c:v>1797.68</c:v>
                </c:pt>
                <c:pt idx="286">
                  <c:v>1797.68</c:v>
                </c:pt>
                <c:pt idx="287">
                  <c:v>1797.68</c:v>
                </c:pt>
                <c:pt idx="288">
                  <c:v>1797.68</c:v>
                </c:pt>
                <c:pt idx="289">
                  <c:v>1797.68</c:v>
                </c:pt>
                <c:pt idx="290">
                  <c:v>1797.81</c:v>
                </c:pt>
                <c:pt idx="291">
                  <c:v>1798.53</c:v>
                </c:pt>
                <c:pt idx="292">
                  <c:v>1797.66</c:v>
                </c:pt>
                <c:pt idx="293">
                  <c:v>1798.42</c:v>
                </c:pt>
                <c:pt idx="294">
                  <c:v>1798.42</c:v>
                </c:pt>
                <c:pt idx="295">
                  <c:v>1798.42</c:v>
                </c:pt>
                <c:pt idx="296">
                  <c:v>1802.91</c:v>
                </c:pt>
                <c:pt idx="297">
                  <c:v>1816.6</c:v>
                </c:pt>
                <c:pt idx="298">
                  <c:v>1817.25</c:v>
                </c:pt>
                <c:pt idx="299">
                  <c:v>1816.97</c:v>
                </c:pt>
                <c:pt idx="300">
                  <c:v>1823.18</c:v>
                </c:pt>
                <c:pt idx="301">
                  <c:v>1823.18</c:v>
                </c:pt>
                <c:pt idx="302">
                  <c:v>1823.18</c:v>
                </c:pt>
                <c:pt idx="303">
                  <c:v>1830.45</c:v>
                </c:pt>
                <c:pt idx="304">
                  <c:v>1829.89</c:v>
                </c:pt>
                <c:pt idx="305">
                  <c:v>1831.25</c:v>
                </c:pt>
                <c:pt idx="306">
                  <c:v>1825.5</c:v>
                </c:pt>
                <c:pt idx="307">
                  <c:v>1828.8</c:v>
                </c:pt>
                <c:pt idx="308">
                  <c:v>1828.8</c:v>
                </c:pt>
                <c:pt idx="309">
                  <c:v>1828.8</c:v>
                </c:pt>
                <c:pt idx="310">
                  <c:v>1828.8</c:v>
                </c:pt>
                <c:pt idx="311">
                  <c:v>1814.99</c:v>
                </c:pt>
                <c:pt idx="312">
                  <c:v>1814.83</c:v>
                </c:pt>
                <c:pt idx="313">
                  <c:v>1814.21</c:v>
                </c:pt>
                <c:pt idx="314">
                  <c:v>1816.99</c:v>
                </c:pt>
                <c:pt idx="315">
                  <c:v>1816.99</c:v>
                </c:pt>
                <c:pt idx="316">
                  <c:v>1816.99</c:v>
                </c:pt>
                <c:pt idx="317">
                  <c:v>1816.99</c:v>
                </c:pt>
                <c:pt idx="318">
                  <c:v>1819.3</c:v>
                </c:pt>
                <c:pt idx="319">
                  <c:v>1818.2</c:v>
                </c:pt>
                <c:pt idx="320">
                  <c:v>1822.61</c:v>
                </c:pt>
                <c:pt idx="321">
                  <c:v>1823.46</c:v>
                </c:pt>
                <c:pt idx="322">
                  <c:v>1823.46</c:v>
                </c:pt>
                <c:pt idx="323">
                  <c:v>1823.46</c:v>
                </c:pt>
                <c:pt idx="324">
                  <c:v>1817.67</c:v>
                </c:pt>
                <c:pt idx="325">
                  <c:v>1815.58</c:v>
                </c:pt>
                <c:pt idx="326">
                  <c:v>1815.76</c:v>
                </c:pt>
                <c:pt idx="327">
                  <c:v>1815.76</c:v>
                </c:pt>
                <c:pt idx="328">
                  <c:v>1820.18</c:v>
                </c:pt>
                <c:pt idx="329">
                  <c:v>1820.18</c:v>
                </c:pt>
                <c:pt idx="330">
                  <c:v>1820.18</c:v>
                </c:pt>
                <c:pt idx="331">
                  <c:v>1824.12</c:v>
                </c:pt>
                <c:pt idx="332">
                  <c:v>1823.54</c:v>
                </c:pt>
                <c:pt idx="333">
                  <c:v>1825.08</c:v>
                </c:pt>
                <c:pt idx="334">
                  <c:v>1817.93</c:v>
                </c:pt>
                <c:pt idx="335">
                  <c:v>1813.72</c:v>
                </c:pt>
                <c:pt idx="336">
                  <c:v>1813.72</c:v>
                </c:pt>
                <c:pt idx="337">
                  <c:v>1813.72</c:v>
                </c:pt>
                <c:pt idx="338">
                  <c:v>1813.73</c:v>
                </c:pt>
                <c:pt idx="339">
                  <c:v>1813.57</c:v>
                </c:pt>
                <c:pt idx="340">
                  <c:v>1811.05</c:v>
                </c:pt>
                <c:pt idx="341">
                  <c:v>1803.69</c:v>
                </c:pt>
                <c:pt idx="342">
                  <c:v>1797.45</c:v>
                </c:pt>
                <c:pt idx="343">
                  <c:v>1797.45</c:v>
                </c:pt>
                <c:pt idx="344">
                  <c:v>1797.45</c:v>
                </c:pt>
                <c:pt idx="345">
                  <c:v>1799.4</c:v>
                </c:pt>
                <c:pt idx="346">
                  <c:v>1801.5</c:v>
                </c:pt>
                <c:pt idx="347">
                  <c:v>1796.31</c:v>
                </c:pt>
                <c:pt idx="348">
                  <c:v>1795.05</c:v>
                </c:pt>
                <c:pt idx="349">
                  <c:v>1798.37</c:v>
                </c:pt>
                <c:pt idx="350">
                  <c:v>1798.37</c:v>
                </c:pt>
                <c:pt idx="351">
                  <c:v>1798.37</c:v>
                </c:pt>
                <c:pt idx="352">
                  <c:v>1796.98</c:v>
                </c:pt>
                <c:pt idx="353">
                  <c:v>1794.14</c:v>
                </c:pt>
                <c:pt idx="354">
                  <c:v>1790.46</c:v>
                </c:pt>
                <c:pt idx="355">
                  <c:v>1788.87</c:v>
                </c:pt>
                <c:pt idx="356">
                  <c:v>1779.79</c:v>
                </c:pt>
                <c:pt idx="357">
                  <c:v>1779.79</c:v>
                </c:pt>
                <c:pt idx="358">
                  <c:v>1779.79</c:v>
                </c:pt>
                <c:pt idx="359">
                  <c:v>1773.44</c:v>
                </c:pt>
                <c:pt idx="360">
                  <c:v>1773.44</c:v>
                </c:pt>
                <c:pt idx="361">
                  <c:v>1771.49</c:v>
                </c:pt>
                <c:pt idx="362">
                  <c:v>1771.54</c:v>
                </c:pt>
                <c:pt idx="363">
                  <c:v>1768.23</c:v>
                </c:pt>
                <c:pt idx="364">
                  <c:v>1768.23</c:v>
                </c:pt>
                <c:pt idx="365">
                  <c:v>1768.23</c:v>
                </c:pt>
                <c:pt idx="366">
                  <c:v>1768.23</c:v>
                </c:pt>
                <c:pt idx="367">
                  <c:v>1768.23</c:v>
                </c:pt>
                <c:pt idx="368">
                  <c:v>1759.97</c:v>
                </c:pt>
                <c:pt idx="369">
                  <c:v>1760.83</c:v>
                </c:pt>
                <c:pt idx="370">
                  <c:v>1767.54</c:v>
                </c:pt>
                <c:pt idx="371">
                  <c:v>1767.54</c:v>
                </c:pt>
                <c:pt idx="372">
                  <c:v>1767.54</c:v>
                </c:pt>
                <c:pt idx="373">
                  <c:v>1767.54</c:v>
                </c:pt>
                <c:pt idx="374">
                  <c:v>1771.31</c:v>
                </c:pt>
                <c:pt idx="375">
                  <c:v>1767.96</c:v>
                </c:pt>
                <c:pt idx="376">
                  <c:v>1761.5</c:v>
                </c:pt>
                <c:pt idx="377">
                  <c:v>1762.38</c:v>
                </c:pt>
                <c:pt idx="378">
                  <c:v>1762.38</c:v>
                </c:pt>
                <c:pt idx="379">
                  <c:v>1762.38</c:v>
                </c:pt>
                <c:pt idx="380">
                  <c:v>1758.45</c:v>
                </c:pt>
                <c:pt idx="381">
                  <c:v>1769.88</c:v>
                </c:pt>
                <c:pt idx="382">
                  <c:v>1775.15</c:v>
                </c:pt>
                <c:pt idx="383">
                  <c:v>1767.78</c:v>
                </c:pt>
                <c:pt idx="384">
                  <c:v>1767.74</c:v>
                </c:pt>
                <c:pt idx="385">
                  <c:v>1767.74</c:v>
                </c:pt>
                <c:pt idx="386">
                  <c:v>1767.74</c:v>
                </c:pt>
                <c:pt idx="387">
                  <c:v>1767.74</c:v>
                </c:pt>
                <c:pt idx="388">
                  <c:v>1776.96</c:v>
                </c:pt>
                <c:pt idx="389">
                  <c:v>1778.69</c:v>
                </c:pt>
                <c:pt idx="390">
                  <c:v>1779.73</c:v>
                </c:pt>
                <c:pt idx="391">
                  <c:v>1779.25</c:v>
                </c:pt>
                <c:pt idx="392">
                  <c:v>1779.25</c:v>
                </c:pt>
                <c:pt idx="393">
                  <c:v>1779.25</c:v>
                </c:pt>
                <c:pt idx="394">
                  <c:v>1779.84</c:v>
                </c:pt>
                <c:pt idx="395">
                  <c:v>1776.09</c:v>
                </c:pt>
                <c:pt idx="396">
                  <c:v>1773.24</c:v>
                </c:pt>
                <c:pt idx="397">
                  <c:v>1775.65</c:v>
                </c:pt>
                <c:pt idx="398">
                  <c:v>1776.2</c:v>
                </c:pt>
                <c:pt idx="399">
                  <c:v>1776.2</c:v>
                </c:pt>
                <c:pt idx="400">
                  <c:v>1776.2</c:v>
                </c:pt>
                <c:pt idx="401">
                  <c:v>1785.92</c:v>
                </c:pt>
                <c:pt idx="402">
                  <c:v>1789.09</c:v>
                </c:pt>
                <c:pt idx="403">
                  <c:v>1791.24</c:v>
                </c:pt>
                <c:pt idx="404">
                  <c:v>1795.21</c:v>
                </c:pt>
                <c:pt idx="405">
                  <c:v>1790.61</c:v>
                </c:pt>
                <c:pt idx="406">
                  <c:v>1790.61</c:v>
                </c:pt>
                <c:pt idx="407">
                  <c:v>1790.61</c:v>
                </c:pt>
                <c:pt idx="408">
                  <c:v>1784.71</c:v>
                </c:pt>
                <c:pt idx="409">
                  <c:v>1783.2</c:v>
                </c:pt>
                <c:pt idx="410">
                  <c:v>1777.72</c:v>
                </c:pt>
                <c:pt idx="411">
                  <c:v>1783.19</c:v>
                </c:pt>
                <c:pt idx="412">
                  <c:v>1785.41</c:v>
                </c:pt>
                <c:pt idx="413">
                  <c:v>1785.41</c:v>
                </c:pt>
                <c:pt idx="414">
                  <c:v>1785.41</c:v>
                </c:pt>
                <c:pt idx="415">
                  <c:v>1785.41</c:v>
                </c:pt>
                <c:pt idx="416">
                  <c:v>1794.63</c:v>
                </c:pt>
                <c:pt idx="417">
                  <c:v>1791.33</c:v>
                </c:pt>
                <c:pt idx="418">
                  <c:v>1798.21</c:v>
                </c:pt>
                <c:pt idx="419">
                  <c:v>1800.7</c:v>
                </c:pt>
                <c:pt idx="420">
                  <c:v>1800.7</c:v>
                </c:pt>
                <c:pt idx="421">
                  <c:v>1800.7</c:v>
                </c:pt>
                <c:pt idx="422">
                  <c:v>1806.11</c:v>
                </c:pt>
                <c:pt idx="423">
                  <c:v>1818.54</c:v>
                </c:pt>
                <c:pt idx="424">
                  <c:v>1816.42</c:v>
                </c:pt>
                <c:pt idx="425">
                  <c:v>1814.28</c:v>
                </c:pt>
                <c:pt idx="426">
                  <c:v>1816.48</c:v>
                </c:pt>
                <c:pt idx="427">
                  <c:v>1816.48</c:v>
                </c:pt>
                <c:pt idx="428">
                  <c:v>1816.48</c:v>
                </c:pt>
                <c:pt idx="429">
                  <c:v>1813.53</c:v>
                </c:pt>
                <c:pt idx="430">
                  <c:v>1809.65</c:v>
                </c:pt>
                <c:pt idx="431">
                  <c:v>1808</c:v>
                </c:pt>
                <c:pt idx="432">
                  <c:v>1803.65</c:v>
                </c:pt>
                <c:pt idx="433">
                  <c:v>1800.45</c:v>
                </c:pt>
                <c:pt idx="434">
                  <c:v>1800.45</c:v>
                </c:pt>
                <c:pt idx="435">
                  <c:v>1800.45</c:v>
                </c:pt>
                <c:pt idx="436">
                  <c:v>1801.2</c:v>
                </c:pt>
                <c:pt idx="437">
                  <c:v>1801.64</c:v>
                </c:pt>
                <c:pt idx="438">
                  <c:v>1798.56</c:v>
                </c:pt>
                <c:pt idx="439">
                  <c:v>1797.28</c:v>
                </c:pt>
                <c:pt idx="440">
                  <c:v>1804.06</c:v>
                </c:pt>
                <c:pt idx="441">
                  <c:v>1804.06</c:v>
                </c:pt>
                <c:pt idx="442">
                  <c:v>1804.06</c:v>
                </c:pt>
                <c:pt idx="443">
                  <c:v>1809.58</c:v>
                </c:pt>
                <c:pt idx="444">
                  <c:v>1809.83</c:v>
                </c:pt>
                <c:pt idx="445">
                  <c:v>1812.35</c:v>
                </c:pt>
                <c:pt idx="446">
                  <c:v>1822.78</c:v>
                </c:pt>
                <c:pt idx="447">
                  <c:v>1825.79</c:v>
                </c:pt>
                <c:pt idx="448">
                  <c:v>1825.79</c:v>
                </c:pt>
                <c:pt idx="449">
                  <c:v>1825.79</c:v>
                </c:pt>
                <c:pt idx="450">
                  <c:v>1825.79</c:v>
                </c:pt>
                <c:pt idx="451">
                  <c:v>1828.95</c:v>
                </c:pt>
                <c:pt idx="452">
                  <c:v>1832.2</c:v>
                </c:pt>
                <c:pt idx="453">
                  <c:v>1832.2</c:v>
                </c:pt>
                <c:pt idx="454">
                  <c:v>1832.2</c:v>
                </c:pt>
                <c:pt idx="455">
                  <c:v>1832.2</c:v>
                </c:pt>
                <c:pt idx="456">
                  <c:v>1832.2</c:v>
                </c:pt>
                <c:pt idx="457">
                  <c:v>1823.12</c:v>
                </c:pt>
                <c:pt idx="458">
                  <c:v>1817.14</c:v>
                </c:pt>
                <c:pt idx="459">
                  <c:v>1819.93</c:v>
                </c:pt>
                <c:pt idx="460">
                  <c:v>1829.01</c:v>
                </c:pt>
                <c:pt idx="461">
                  <c:v>1826.88</c:v>
                </c:pt>
                <c:pt idx="462">
                  <c:v>1826.88</c:v>
                </c:pt>
                <c:pt idx="463">
                  <c:v>1826.88</c:v>
                </c:pt>
                <c:pt idx="464">
                  <c:v>1817.66</c:v>
                </c:pt>
                <c:pt idx="465">
                  <c:v>1813.11</c:v>
                </c:pt>
                <c:pt idx="466">
                  <c:v>1821.2</c:v>
                </c:pt>
                <c:pt idx="467">
                  <c:v>1823.84</c:v>
                </c:pt>
                <c:pt idx="468">
                  <c:v>1827.79</c:v>
                </c:pt>
                <c:pt idx="469">
                  <c:v>1827.79</c:v>
                </c:pt>
                <c:pt idx="470">
                  <c:v>1827.79</c:v>
                </c:pt>
                <c:pt idx="471">
                  <c:v>1834.86</c:v>
                </c:pt>
                <c:pt idx="472">
                  <c:v>1833.98</c:v>
                </c:pt>
                <c:pt idx="473">
                  <c:v>1846.46</c:v>
                </c:pt>
                <c:pt idx="474">
                  <c:v>1847.02</c:v>
                </c:pt>
                <c:pt idx="475">
                  <c:v>1835.57</c:v>
                </c:pt>
                <c:pt idx="476">
                  <c:v>1835.57</c:v>
                </c:pt>
                <c:pt idx="477">
                  <c:v>1835.57</c:v>
                </c:pt>
                <c:pt idx="478">
                  <c:v>1841.14</c:v>
                </c:pt>
                <c:pt idx="479">
                  <c:v>1838.03</c:v>
                </c:pt>
                <c:pt idx="480">
                  <c:v>1836.79</c:v>
                </c:pt>
                <c:pt idx="481">
                  <c:v>1830.84</c:v>
                </c:pt>
                <c:pt idx="482">
                  <c:v>1833.7</c:v>
                </c:pt>
                <c:pt idx="483">
                  <c:v>1833.7</c:v>
                </c:pt>
                <c:pt idx="484">
                  <c:v>1833.7</c:v>
                </c:pt>
                <c:pt idx="485">
                  <c:v>1828.79</c:v>
                </c:pt>
                <c:pt idx="486">
                  <c:v>1825.83</c:v>
                </c:pt>
                <c:pt idx="487">
                  <c:v>1825.83</c:v>
                </c:pt>
                <c:pt idx="488">
                  <c:v>1836.34</c:v>
                </c:pt>
                <c:pt idx="489">
                  <c:v>1835.88</c:v>
                </c:pt>
                <c:pt idx="490">
                  <c:v>1835.88</c:v>
                </c:pt>
                <c:pt idx="491">
                  <c:v>1835.88</c:v>
                </c:pt>
                <c:pt idx="492">
                  <c:v>1831.42</c:v>
                </c:pt>
                <c:pt idx="493">
                  <c:v>1827.13</c:v>
                </c:pt>
                <c:pt idx="494">
                  <c:v>1830.7</c:v>
                </c:pt>
                <c:pt idx="495">
                  <c:v>1833.07</c:v>
                </c:pt>
                <c:pt idx="496">
                  <c:v>1834.83</c:v>
                </c:pt>
                <c:pt idx="497">
                  <c:v>1834.83</c:v>
                </c:pt>
                <c:pt idx="498">
                  <c:v>1834.83</c:v>
                </c:pt>
                <c:pt idx="499">
                  <c:v>1834.83</c:v>
                </c:pt>
                <c:pt idx="500">
                  <c:v>1838.63</c:v>
                </c:pt>
                <c:pt idx="501">
                  <c:v>1843.75</c:v>
                </c:pt>
                <c:pt idx="502">
                  <c:v>1838.82</c:v>
                </c:pt>
                <c:pt idx="503">
                  <c:v>1841.35</c:v>
                </c:pt>
                <c:pt idx="504">
                  <c:v>1841.35</c:v>
                </c:pt>
                <c:pt idx="505">
                  <c:v>1841.35</c:v>
                </c:pt>
                <c:pt idx="506">
                  <c:v>1842.59</c:v>
                </c:pt>
                <c:pt idx="507">
                  <c:v>1846.76</c:v>
                </c:pt>
                <c:pt idx="508">
                  <c:v>1850.55</c:v>
                </c:pt>
                <c:pt idx="509">
                  <c:v>1864.02</c:v>
                </c:pt>
                <c:pt idx="510">
                  <c:v>1874.1</c:v>
                </c:pt>
                <c:pt idx="511">
                  <c:v>1874.1</c:v>
                </c:pt>
                <c:pt idx="512">
                  <c:v>1874.1</c:v>
                </c:pt>
                <c:pt idx="513">
                  <c:v>1874.1</c:v>
                </c:pt>
                <c:pt idx="514">
                  <c:v>1897.1</c:v>
                </c:pt>
                <c:pt idx="515">
                  <c:v>1894.13</c:v>
                </c:pt>
                <c:pt idx="516">
                  <c:v>1891.48</c:v>
                </c:pt>
                <c:pt idx="517">
                  <c:v>1907.76</c:v>
                </c:pt>
                <c:pt idx="518">
                  <c:v>1907.76</c:v>
                </c:pt>
                <c:pt idx="519">
                  <c:v>1907.76</c:v>
                </c:pt>
                <c:pt idx="520">
                  <c:v>1907.76</c:v>
                </c:pt>
                <c:pt idx="521">
                  <c:v>1894.4</c:v>
                </c:pt>
                <c:pt idx="522">
                  <c:v>1899.08</c:v>
                </c:pt>
                <c:pt idx="523">
                  <c:v>1907.88</c:v>
                </c:pt>
                <c:pt idx="524">
                  <c:v>1898.8</c:v>
                </c:pt>
                <c:pt idx="525">
                  <c:v>1898.8</c:v>
                </c:pt>
                <c:pt idx="526">
                  <c:v>1898.8</c:v>
                </c:pt>
                <c:pt idx="527">
                  <c:v>1898.8</c:v>
                </c:pt>
                <c:pt idx="528">
                  <c:v>1907.12</c:v>
                </c:pt>
                <c:pt idx="529">
                  <c:v>1897.53</c:v>
                </c:pt>
                <c:pt idx="530">
                  <c:v>1895.01</c:v>
                </c:pt>
                <c:pt idx="531">
                  <c:v>1882.38</c:v>
                </c:pt>
                <c:pt idx="532">
                  <c:v>1882.38</c:v>
                </c:pt>
                <c:pt idx="533">
                  <c:v>1882.38</c:v>
                </c:pt>
                <c:pt idx="534">
                  <c:v>1883.57</c:v>
                </c:pt>
                <c:pt idx="535">
                  <c:v>1902.47</c:v>
                </c:pt>
                <c:pt idx="536">
                  <c:v>1900.87</c:v>
                </c:pt>
                <c:pt idx="537">
                  <c:v>1937.26</c:v>
                </c:pt>
                <c:pt idx="538">
                  <c:v>1941.06</c:v>
                </c:pt>
                <c:pt idx="539">
                  <c:v>1941.06</c:v>
                </c:pt>
                <c:pt idx="540">
                  <c:v>1941.06</c:v>
                </c:pt>
                <c:pt idx="541">
                  <c:v>1942.97</c:v>
                </c:pt>
                <c:pt idx="542">
                  <c:v>1928.27</c:v>
                </c:pt>
                <c:pt idx="543">
                  <c:v>1921.86</c:v>
                </c:pt>
                <c:pt idx="544">
                  <c:v>1922.63</c:v>
                </c:pt>
                <c:pt idx="545">
                  <c:v>1929</c:v>
                </c:pt>
                <c:pt idx="546">
                  <c:v>1929</c:v>
                </c:pt>
                <c:pt idx="547">
                  <c:v>1929</c:v>
                </c:pt>
                <c:pt idx="548">
                  <c:v>1929</c:v>
                </c:pt>
                <c:pt idx="549">
                  <c:v>1919.42</c:v>
                </c:pt>
                <c:pt idx="550">
                  <c:v>1915.45</c:v>
                </c:pt>
                <c:pt idx="551">
                  <c:v>1915.45</c:v>
                </c:pt>
                <c:pt idx="552">
                  <c:v>1927.4</c:v>
                </c:pt>
                <c:pt idx="553">
                  <c:v>1927.4</c:v>
                </c:pt>
                <c:pt idx="554">
                  <c:v>1927.4</c:v>
                </c:pt>
                <c:pt idx="555">
                  <c:v>1926.84</c:v>
                </c:pt>
                <c:pt idx="556">
                  <c:v>1920.12</c:v>
                </c:pt>
                <c:pt idx="557">
                  <c:v>1920.24</c:v>
                </c:pt>
                <c:pt idx="558">
                  <c:v>1910.79</c:v>
                </c:pt>
                <c:pt idx="559">
                  <c:v>1905.25</c:v>
                </c:pt>
                <c:pt idx="560">
                  <c:v>1905.25</c:v>
                </c:pt>
                <c:pt idx="561">
                  <c:v>1905.25</c:v>
                </c:pt>
                <c:pt idx="562">
                  <c:v>1893.16</c:v>
                </c:pt>
                <c:pt idx="563">
                  <c:v>1878.42</c:v>
                </c:pt>
                <c:pt idx="564">
                  <c:v>1873.25</c:v>
                </c:pt>
                <c:pt idx="565">
                  <c:v>1883.29</c:v>
                </c:pt>
                <c:pt idx="566">
                  <c:v>1884.01</c:v>
                </c:pt>
                <c:pt idx="567">
                  <c:v>1884.01</c:v>
                </c:pt>
                <c:pt idx="568">
                  <c:v>1884.01</c:v>
                </c:pt>
                <c:pt idx="569">
                  <c:v>1880.87</c:v>
                </c:pt>
                <c:pt idx="570">
                  <c:v>1886.06</c:v>
                </c:pt>
                <c:pt idx="571">
                  <c:v>1891.02</c:v>
                </c:pt>
                <c:pt idx="572">
                  <c:v>1887.4</c:v>
                </c:pt>
                <c:pt idx="573">
                  <c:v>1886.26</c:v>
                </c:pt>
                <c:pt idx="574">
                  <c:v>1886.26</c:v>
                </c:pt>
                <c:pt idx="575">
                  <c:v>1886.26</c:v>
                </c:pt>
                <c:pt idx="576">
                  <c:v>1888.95</c:v>
                </c:pt>
                <c:pt idx="577">
                  <c:v>1890.33</c:v>
                </c:pt>
                <c:pt idx="578">
                  <c:v>1896.15</c:v>
                </c:pt>
                <c:pt idx="579">
                  <c:v>1896.65</c:v>
                </c:pt>
                <c:pt idx="580">
                  <c:v>1891.67</c:v>
                </c:pt>
                <c:pt idx="581">
                  <c:v>1891.67</c:v>
                </c:pt>
                <c:pt idx="582">
                  <c:v>1891.67</c:v>
                </c:pt>
                <c:pt idx="583">
                  <c:v>1883.24</c:v>
                </c:pt>
                <c:pt idx="584">
                  <c:v>1882.01</c:v>
                </c:pt>
                <c:pt idx="585">
                  <c:v>1882.01</c:v>
                </c:pt>
                <c:pt idx="586">
                  <c:v>1877.23</c:v>
                </c:pt>
                <c:pt idx="587">
                  <c:v>1873.92</c:v>
                </c:pt>
                <c:pt idx="588">
                  <c:v>1873.92</c:v>
                </c:pt>
                <c:pt idx="589">
                  <c:v>1873.92</c:v>
                </c:pt>
                <c:pt idx="590">
                  <c:v>1868.9</c:v>
                </c:pt>
                <c:pt idx="591">
                  <c:v>1882.36</c:v>
                </c:pt>
                <c:pt idx="592">
                  <c:v>1883.15</c:v>
                </c:pt>
                <c:pt idx="593">
                  <c:v>1901.03</c:v>
                </c:pt>
                <c:pt idx="594">
                  <c:v>1907.06</c:v>
                </c:pt>
                <c:pt idx="595">
                  <c:v>1907.06</c:v>
                </c:pt>
                <c:pt idx="596">
                  <c:v>1907.06</c:v>
                </c:pt>
                <c:pt idx="597">
                  <c:v>1907.06</c:v>
                </c:pt>
                <c:pt idx="598">
                  <c:v>1922.73</c:v>
                </c:pt>
                <c:pt idx="599">
                  <c:v>1929.75</c:v>
                </c:pt>
                <c:pt idx="600">
                  <c:v>1921.99</c:v>
                </c:pt>
                <c:pt idx="601">
                  <c:v>1911.16</c:v>
                </c:pt>
                <c:pt idx="602">
                  <c:v>1911.16</c:v>
                </c:pt>
                <c:pt idx="603">
                  <c:v>1911.16</c:v>
                </c:pt>
                <c:pt idx="604">
                  <c:v>1922.96</c:v>
                </c:pt>
                <c:pt idx="605">
                  <c:v>1938.26</c:v>
                </c:pt>
                <c:pt idx="606">
                  <c:v>1939.85</c:v>
                </c:pt>
                <c:pt idx="607">
                  <c:v>1943.04</c:v>
                </c:pt>
                <c:pt idx="608">
                  <c:v>1935.43</c:v>
                </c:pt>
                <c:pt idx="609">
                  <c:v>1935.43</c:v>
                </c:pt>
                <c:pt idx="610">
                  <c:v>1935.43</c:v>
                </c:pt>
                <c:pt idx="611">
                  <c:v>1935.43</c:v>
                </c:pt>
                <c:pt idx="612">
                  <c:v>1946.28</c:v>
                </c:pt>
                <c:pt idx="613">
                  <c:v>1938.99</c:v>
                </c:pt>
                <c:pt idx="614">
                  <c:v>1952.11</c:v>
                </c:pt>
                <c:pt idx="615">
                  <c:v>1947.99</c:v>
                </c:pt>
                <c:pt idx="616">
                  <c:v>1947.99</c:v>
                </c:pt>
                <c:pt idx="617">
                  <c:v>1947.99</c:v>
                </c:pt>
                <c:pt idx="618">
                  <c:v>1946.06</c:v>
                </c:pt>
                <c:pt idx="619">
                  <c:v>1935.55</c:v>
                </c:pt>
                <c:pt idx="620">
                  <c:v>1923.64</c:v>
                </c:pt>
                <c:pt idx="621">
                  <c:v>1919.25</c:v>
                </c:pt>
                <c:pt idx="622">
                  <c:v>1919.54</c:v>
                </c:pt>
                <c:pt idx="623">
                  <c:v>1919.54</c:v>
                </c:pt>
                <c:pt idx="624">
                  <c:v>1919.54</c:v>
                </c:pt>
                <c:pt idx="625">
                  <c:v>1917.03</c:v>
                </c:pt>
                <c:pt idx="626">
                  <c:v>1914.12</c:v>
                </c:pt>
                <c:pt idx="627">
                  <c:v>1911.3</c:v>
                </c:pt>
                <c:pt idx="628">
                  <c:v>1887.3</c:v>
                </c:pt>
                <c:pt idx="629">
                  <c:v>1889.12</c:v>
                </c:pt>
                <c:pt idx="630">
                  <c:v>1889.12</c:v>
                </c:pt>
                <c:pt idx="631">
                  <c:v>1889.12</c:v>
                </c:pt>
                <c:pt idx="632">
                  <c:v>1892.89</c:v>
                </c:pt>
                <c:pt idx="633">
                  <c:v>1888.14</c:v>
                </c:pt>
                <c:pt idx="634">
                  <c:v>1893.42</c:v>
                </c:pt>
                <c:pt idx="635">
                  <c:v>1899.1</c:v>
                </c:pt>
                <c:pt idx="636">
                  <c:v>1914.65</c:v>
                </c:pt>
                <c:pt idx="637">
                  <c:v>1914.65</c:v>
                </c:pt>
                <c:pt idx="638">
                  <c:v>1914.65</c:v>
                </c:pt>
                <c:pt idx="639">
                  <c:v>1908.29</c:v>
                </c:pt>
                <c:pt idx="640">
                  <c:v>1893.77</c:v>
                </c:pt>
                <c:pt idx="641">
                  <c:v>1884.97</c:v>
                </c:pt>
                <c:pt idx="642">
                  <c:v>1889.95</c:v>
                </c:pt>
                <c:pt idx="643">
                  <c:v>1886.78</c:v>
                </c:pt>
                <c:pt idx="644">
                  <c:v>1886.78</c:v>
                </c:pt>
                <c:pt idx="645">
                  <c:v>1886.78</c:v>
                </c:pt>
                <c:pt idx="646">
                  <c:v>1885.19</c:v>
                </c:pt>
                <c:pt idx="647">
                  <c:v>1889.17</c:v>
                </c:pt>
                <c:pt idx="648">
                  <c:v>1894.06</c:v>
                </c:pt>
                <c:pt idx="649">
                  <c:v>1885.84</c:v>
                </c:pt>
                <c:pt idx="650">
                  <c:v>1883.65</c:v>
                </c:pt>
                <c:pt idx="651">
                  <c:v>1883.65</c:v>
                </c:pt>
                <c:pt idx="652">
                  <c:v>1883.65</c:v>
                </c:pt>
                <c:pt idx="653">
                  <c:v>1883.65</c:v>
                </c:pt>
                <c:pt idx="654">
                  <c:v>1883.7</c:v>
                </c:pt>
                <c:pt idx="655">
                  <c:v>1880.91</c:v>
                </c:pt>
                <c:pt idx="656">
                  <c:v>1879.48</c:v>
                </c:pt>
                <c:pt idx="657">
                  <c:v>1879.88</c:v>
                </c:pt>
                <c:pt idx="658">
                  <c:v>1879.88</c:v>
                </c:pt>
                <c:pt idx="659">
                  <c:v>1879.88</c:v>
                </c:pt>
                <c:pt idx="660">
                  <c:v>1885.52</c:v>
                </c:pt>
                <c:pt idx="661">
                  <c:v>1879.46</c:v>
                </c:pt>
                <c:pt idx="662">
                  <c:v>1883.14</c:v>
                </c:pt>
                <c:pt idx="663">
                  <c:v>1882.11</c:v>
                </c:pt>
                <c:pt idx="664">
                  <c:v>1882.34</c:v>
                </c:pt>
                <c:pt idx="665">
                  <c:v>1882.34</c:v>
                </c:pt>
                <c:pt idx="666">
                  <c:v>1882.34</c:v>
                </c:pt>
                <c:pt idx="667">
                  <c:v>1884.43</c:v>
                </c:pt>
                <c:pt idx="668">
                  <c:v>1883.42</c:v>
                </c:pt>
                <c:pt idx="669">
                  <c:v>1884.06</c:v>
                </c:pt>
                <c:pt idx="670">
                  <c:v>1889.16</c:v>
                </c:pt>
                <c:pt idx="671">
                  <c:v>1901.22</c:v>
                </c:pt>
                <c:pt idx="672">
                  <c:v>1901.22</c:v>
                </c:pt>
                <c:pt idx="673">
                  <c:v>1901.22</c:v>
                </c:pt>
                <c:pt idx="674">
                  <c:v>1901.22</c:v>
                </c:pt>
                <c:pt idx="675">
                  <c:v>1916.22</c:v>
                </c:pt>
                <c:pt idx="676">
                  <c:v>1916.8</c:v>
                </c:pt>
                <c:pt idx="677">
                  <c:v>1924.87</c:v>
                </c:pt>
                <c:pt idx="678">
                  <c:v>1932.77</c:v>
                </c:pt>
                <c:pt idx="679">
                  <c:v>1932.77</c:v>
                </c:pt>
                <c:pt idx="680">
                  <c:v>1932.77</c:v>
                </c:pt>
                <c:pt idx="681">
                  <c:v>1932.77</c:v>
                </c:pt>
                <c:pt idx="682">
                  <c:v>1928.96</c:v>
                </c:pt>
                <c:pt idx="683">
                  <c:v>1932.03</c:v>
                </c:pt>
                <c:pt idx="684">
                  <c:v>1929.24</c:v>
                </c:pt>
                <c:pt idx="685">
                  <c:v>1919.89</c:v>
                </c:pt>
                <c:pt idx="686">
                  <c:v>1919.89</c:v>
                </c:pt>
                <c:pt idx="687">
                  <c:v>1919.89</c:v>
                </c:pt>
                <c:pt idx="688">
                  <c:v>1915.37</c:v>
                </c:pt>
                <c:pt idx="689">
                  <c:v>1919.2</c:v>
                </c:pt>
                <c:pt idx="690">
                  <c:v>1923.19</c:v>
                </c:pt>
                <c:pt idx="691">
                  <c:v>1932.42</c:v>
                </c:pt>
                <c:pt idx="692">
                  <c:v>1929.13</c:v>
                </c:pt>
                <c:pt idx="693">
                  <c:v>1929.13</c:v>
                </c:pt>
                <c:pt idx="694">
                  <c:v>1929.13</c:v>
                </c:pt>
                <c:pt idx="695">
                  <c:v>1926.99</c:v>
                </c:pt>
                <c:pt idx="696">
                  <c:v>1926.74</c:v>
                </c:pt>
                <c:pt idx="697">
                  <c:v>1928.25</c:v>
                </c:pt>
                <c:pt idx="698">
                  <c:v>1928.25</c:v>
                </c:pt>
                <c:pt idx="699">
                  <c:v>1931.88</c:v>
                </c:pt>
                <c:pt idx="700">
                  <c:v>1931.88</c:v>
                </c:pt>
                <c:pt idx="701">
                  <c:v>1931.88</c:v>
                </c:pt>
                <c:pt idx="702">
                  <c:v>1934.16</c:v>
                </c:pt>
                <c:pt idx="703">
                  <c:v>1941.01</c:v>
                </c:pt>
                <c:pt idx="704">
                  <c:v>1948.48</c:v>
                </c:pt>
                <c:pt idx="705">
                  <c:v>1940.26</c:v>
                </c:pt>
                <c:pt idx="706">
                  <c:v>1936.33</c:v>
                </c:pt>
                <c:pt idx="707">
                  <c:v>1936.33</c:v>
                </c:pt>
                <c:pt idx="708">
                  <c:v>1936.33</c:v>
                </c:pt>
                <c:pt idx="709">
                  <c:v>1932.71</c:v>
                </c:pt>
                <c:pt idx="710">
                  <c:v>1933.52</c:v>
                </c:pt>
                <c:pt idx="711">
                  <c:v>1935.61</c:v>
                </c:pt>
                <c:pt idx="712">
                  <c:v>1935.89</c:v>
                </c:pt>
                <c:pt idx="713">
                  <c:v>1930.87</c:v>
                </c:pt>
                <c:pt idx="714">
                  <c:v>1930.87</c:v>
                </c:pt>
                <c:pt idx="715">
                  <c:v>1930.87</c:v>
                </c:pt>
                <c:pt idx="716">
                  <c:v>1934.95</c:v>
                </c:pt>
                <c:pt idx="717">
                  <c:v>1936.14</c:v>
                </c:pt>
                <c:pt idx="718">
                  <c:v>1945.6</c:v>
                </c:pt>
                <c:pt idx="719">
                  <c:v>1943.46</c:v>
                </c:pt>
                <c:pt idx="720">
                  <c:v>1935.93</c:v>
                </c:pt>
                <c:pt idx="721">
                  <c:v>1935.93</c:v>
                </c:pt>
                <c:pt idx="722">
                  <c:v>1935.93</c:v>
                </c:pt>
                <c:pt idx="723">
                  <c:v>1925.45</c:v>
                </c:pt>
                <c:pt idx="724">
                  <c:v>1922.76</c:v>
                </c:pt>
                <c:pt idx="725">
                  <c:v>1922.76</c:v>
                </c:pt>
                <c:pt idx="726">
                  <c:v>1921.22</c:v>
                </c:pt>
                <c:pt idx="727">
                  <c:v>1922.56</c:v>
                </c:pt>
                <c:pt idx="728">
                  <c:v>1922.56</c:v>
                </c:pt>
                <c:pt idx="729">
                  <c:v>1922.56</c:v>
                </c:pt>
                <c:pt idx="730">
                  <c:v>1926.83</c:v>
                </c:pt>
                <c:pt idx="731">
                  <c:v>1926.83</c:v>
                </c:pt>
                <c:pt idx="732">
                  <c:v>1926.83</c:v>
                </c:pt>
                <c:pt idx="733">
                  <c:v>1938.89</c:v>
                </c:pt>
                <c:pt idx="734">
                  <c:v>1936.92</c:v>
                </c:pt>
                <c:pt idx="735">
                  <c:v>1936.92</c:v>
                </c:pt>
                <c:pt idx="736">
                  <c:v>1936.92</c:v>
                </c:pt>
                <c:pt idx="737">
                  <c:v>1936.92</c:v>
                </c:pt>
                <c:pt idx="738">
                  <c:v>1930.45</c:v>
                </c:pt>
                <c:pt idx="739">
                  <c:v>1933.24</c:v>
                </c:pt>
                <c:pt idx="740">
                  <c:v>1934.88</c:v>
                </c:pt>
                <c:pt idx="741">
                  <c:v>1926.55</c:v>
                </c:pt>
                <c:pt idx="742">
                  <c:v>1926.55</c:v>
                </c:pt>
                <c:pt idx="743">
                  <c:v>1926.55</c:v>
                </c:pt>
                <c:pt idx="744">
                  <c:v>1924.79</c:v>
                </c:pt>
                <c:pt idx="745">
                  <c:v>1932.59</c:v>
                </c:pt>
                <c:pt idx="746">
                  <c:v>1941.45</c:v>
                </c:pt>
                <c:pt idx="747">
                  <c:v>1947.15</c:v>
                </c:pt>
                <c:pt idx="748">
                  <c:v>1957.86</c:v>
                </c:pt>
                <c:pt idx="749">
                  <c:v>1957.86</c:v>
                </c:pt>
                <c:pt idx="750">
                  <c:v>1957.86</c:v>
                </c:pt>
                <c:pt idx="751">
                  <c:v>1957.86</c:v>
                </c:pt>
                <c:pt idx="752">
                  <c:v>1981.98</c:v>
                </c:pt>
                <c:pt idx="753">
                  <c:v>1983.48</c:v>
                </c:pt>
                <c:pt idx="754">
                  <c:v>1993.23</c:v>
                </c:pt>
                <c:pt idx="755">
                  <c:v>2000.48</c:v>
                </c:pt>
                <c:pt idx="756">
                  <c:v>2000.48</c:v>
                </c:pt>
                <c:pt idx="757">
                  <c:v>2000.48</c:v>
                </c:pt>
                <c:pt idx="758">
                  <c:v>1997.91</c:v>
                </c:pt>
                <c:pt idx="759">
                  <c:v>2000.56</c:v>
                </c:pt>
                <c:pt idx="760">
                  <c:v>2013.17</c:v>
                </c:pt>
                <c:pt idx="761">
                  <c:v>2008.26</c:v>
                </c:pt>
                <c:pt idx="762">
                  <c:v>2021.1</c:v>
                </c:pt>
                <c:pt idx="763">
                  <c:v>2021.1</c:v>
                </c:pt>
                <c:pt idx="764">
                  <c:v>2021.1</c:v>
                </c:pt>
                <c:pt idx="765">
                  <c:v>2039.85</c:v>
                </c:pt>
                <c:pt idx="766">
                  <c:v>2041.34</c:v>
                </c:pt>
                <c:pt idx="767">
                  <c:v>2048.75</c:v>
                </c:pt>
                <c:pt idx="768">
                  <c:v>2049.52</c:v>
                </c:pt>
                <c:pt idx="769">
                  <c:v>2046.06</c:v>
                </c:pt>
                <c:pt idx="770">
                  <c:v>2046.06</c:v>
                </c:pt>
                <c:pt idx="771">
                  <c:v>2046.06</c:v>
                </c:pt>
                <c:pt idx="772">
                  <c:v>2048.5500000000002</c:v>
                </c:pt>
                <c:pt idx="773">
                  <c:v>2041.61</c:v>
                </c:pt>
                <c:pt idx="774">
                  <c:v>2031.75</c:v>
                </c:pt>
                <c:pt idx="775">
                  <c:v>2032.99</c:v>
                </c:pt>
                <c:pt idx="776">
                  <c:v>2022.68</c:v>
                </c:pt>
                <c:pt idx="777">
                  <c:v>2022.68</c:v>
                </c:pt>
                <c:pt idx="778">
                  <c:v>2022.68</c:v>
                </c:pt>
                <c:pt idx="779">
                  <c:v>2022.68</c:v>
                </c:pt>
                <c:pt idx="780">
                  <c:v>2028.54</c:v>
                </c:pt>
                <c:pt idx="781">
                  <c:v>2042.22</c:v>
                </c:pt>
                <c:pt idx="782">
                  <c:v>2052.46</c:v>
                </c:pt>
                <c:pt idx="783">
                  <c:v>2043.96</c:v>
                </c:pt>
                <c:pt idx="784">
                  <c:v>2043.96</c:v>
                </c:pt>
                <c:pt idx="785">
                  <c:v>2043.96</c:v>
                </c:pt>
                <c:pt idx="786">
                  <c:v>2042.67</c:v>
                </c:pt>
                <c:pt idx="787">
                  <c:v>2045.45</c:v>
                </c:pt>
                <c:pt idx="788">
                  <c:v>2053.11</c:v>
                </c:pt>
                <c:pt idx="789">
                  <c:v>2054.9</c:v>
                </c:pt>
                <c:pt idx="790">
                  <c:v>2046.75</c:v>
                </c:pt>
                <c:pt idx="791">
                  <c:v>2046.75</c:v>
                </c:pt>
                <c:pt idx="792">
                  <c:v>2046.75</c:v>
                </c:pt>
                <c:pt idx="793">
                  <c:v>2052.5100000000002</c:v>
                </c:pt>
                <c:pt idx="794">
                  <c:v>2047.75</c:v>
                </c:pt>
                <c:pt idx="795">
                  <c:v>2045.14</c:v>
                </c:pt>
                <c:pt idx="796">
                  <c:v>2030.02</c:v>
                </c:pt>
                <c:pt idx="797">
                  <c:v>2036.2</c:v>
                </c:pt>
                <c:pt idx="798">
                  <c:v>2036.2</c:v>
                </c:pt>
                <c:pt idx="799">
                  <c:v>2036.2</c:v>
                </c:pt>
                <c:pt idx="800">
                  <c:v>2042.78</c:v>
                </c:pt>
                <c:pt idx="801">
                  <c:v>2043.59</c:v>
                </c:pt>
                <c:pt idx="802">
                  <c:v>2047.59</c:v>
                </c:pt>
                <c:pt idx="803">
                  <c:v>2044.48</c:v>
                </c:pt>
                <c:pt idx="804">
                  <c:v>2044.58</c:v>
                </c:pt>
                <c:pt idx="805">
                  <c:v>2044.58</c:v>
                </c:pt>
                <c:pt idx="806">
                  <c:v>2044.58</c:v>
                </c:pt>
                <c:pt idx="807">
                  <c:v>2035.16</c:v>
                </c:pt>
                <c:pt idx="808">
                  <c:v>2034.86</c:v>
                </c:pt>
                <c:pt idx="809">
                  <c:v>2017.38</c:v>
                </c:pt>
                <c:pt idx="810">
                  <c:v>1998.6</c:v>
                </c:pt>
                <c:pt idx="811">
                  <c:v>1993.85</c:v>
                </c:pt>
                <c:pt idx="812">
                  <c:v>1993.85</c:v>
                </c:pt>
                <c:pt idx="813">
                  <c:v>1993.85</c:v>
                </c:pt>
                <c:pt idx="814">
                  <c:v>1993.85</c:v>
                </c:pt>
                <c:pt idx="815">
                  <c:v>1978.63</c:v>
                </c:pt>
                <c:pt idx="816">
                  <c:v>1973.03</c:v>
                </c:pt>
                <c:pt idx="817">
                  <c:v>1965.64</c:v>
                </c:pt>
                <c:pt idx="818">
                  <c:v>1965.32</c:v>
                </c:pt>
                <c:pt idx="819">
                  <c:v>1965.32</c:v>
                </c:pt>
                <c:pt idx="820">
                  <c:v>1965.32</c:v>
                </c:pt>
                <c:pt idx="821">
                  <c:v>1969.45</c:v>
                </c:pt>
                <c:pt idx="822">
                  <c:v>1966.02</c:v>
                </c:pt>
                <c:pt idx="823">
                  <c:v>1963.51</c:v>
                </c:pt>
                <c:pt idx="824">
                  <c:v>1966.4</c:v>
                </c:pt>
                <c:pt idx="825">
                  <c:v>1951.85</c:v>
                </c:pt>
                <c:pt idx="826">
                  <c:v>1951.85</c:v>
                </c:pt>
                <c:pt idx="827">
                  <c:v>1951.85</c:v>
                </c:pt>
                <c:pt idx="828">
                  <c:v>1937.59</c:v>
                </c:pt>
                <c:pt idx="829">
                  <c:v>1923.95</c:v>
                </c:pt>
                <c:pt idx="830">
                  <c:v>1931.09</c:v>
                </c:pt>
                <c:pt idx="831">
                  <c:v>1920.93</c:v>
                </c:pt>
                <c:pt idx="832">
                  <c:v>1927.28</c:v>
                </c:pt>
                <c:pt idx="833">
                  <c:v>1927.28</c:v>
                </c:pt>
                <c:pt idx="834">
                  <c:v>1927.28</c:v>
                </c:pt>
                <c:pt idx="835">
                  <c:v>1926.47</c:v>
                </c:pt>
                <c:pt idx="836">
                  <c:v>1932.42</c:v>
                </c:pt>
                <c:pt idx="837">
                  <c:v>1930.62</c:v>
                </c:pt>
                <c:pt idx="838">
                  <c:v>1930.62</c:v>
                </c:pt>
                <c:pt idx="839">
                  <c:v>1930.62</c:v>
                </c:pt>
                <c:pt idx="840">
                  <c:v>1930.62</c:v>
                </c:pt>
                <c:pt idx="841">
                  <c:v>1930.62</c:v>
                </c:pt>
                <c:pt idx="842">
                  <c:v>1921.75</c:v>
                </c:pt>
                <c:pt idx="843">
                  <c:v>1929.66</c:v>
                </c:pt>
                <c:pt idx="844">
                  <c:v>1936.63</c:v>
                </c:pt>
                <c:pt idx="845">
                  <c:v>1936.07</c:v>
                </c:pt>
                <c:pt idx="846">
                  <c:v>1942.37</c:v>
                </c:pt>
                <c:pt idx="847">
                  <c:v>1942.37</c:v>
                </c:pt>
                <c:pt idx="848">
                  <c:v>1942.37</c:v>
                </c:pt>
                <c:pt idx="849">
                  <c:v>1936.13</c:v>
                </c:pt>
                <c:pt idx="850">
                  <c:v>1935.14</c:v>
                </c:pt>
                <c:pt idx="851">
                  <c:v>1933.46</c:v>
                </c:pt>
                <c:pt idx="852">
                  <c:v>1933.46</c:v>
                </c:pt>
                <c:pt idx="853">
                  <c:v>1926.3</c:v>
                </c:pt>
                <c:pt idx="854">
                  <c:v>1926.3</c:v>
                </c:pt>
                <c:pt idx="855">
                  <c:v>1926.3</c:v>
                </c:pt>
                <c:pt idx="856">
                  <c:v>1923.07</c:v>
                </c:pt>
                <c:pt idx="857">
                  <c:v>1918.2</c:v>
                </c:pt>
                <c:pt idx="858">
                  <c:v>1912.97</c:v>
                </c:pt>
                <c:pt idx="859">
                  <c:v>1902.15</c:v>
                </c:pt>
                <c:pt idx="860">
                  <c:v>1901.51</c:v>
                </c:pt>
                <c:pt idx="861">
                  <c:v>1901.51</c:v>
                </c:pt>
                <c:pt idx="862">
                  <c:v>1901.51</c:v>
                </c:pt>
                <c:pt idx="863">
                  <c:v>1904.85</c:v>
                </c:pt>
                <c:pt idx="864">
                  <c:v>1919.7</c:v>
                </c:pt>
                <c:pt idx="865">
                  <c:v>1925.31</c:v>
                </c:pt>
                <c:pt idx="866">
                  <c:v>1927.8</c:v>
                </c:pt>
                <c:pt idx="867">
                  <c:v>1925.41</c:v>
                </c:pt>
                <c:pt idx="868">
                  <c:v>1925.41</c:v>
                </c:pt>
                <c:pt idx="869">
                  <c:v>1925.41</c:v>
                </c:pt>
                <c:pt idx="870">
                  <c:v>1921.16</c:v>
                </c:pt>
                <c:pt idx="871">
                  <c:v>1920.41</c:v>
                </c:pt>
                <c:pt idx="872">
                  <c:v>1911.33</c:v>
                </c:pt>
                <c:pt idx="873">
                  <c:v>1905.8</c:v>
                </c:pt>
                <c:pt idx="874">
                  <c:v>1905.53</c:v>
                </c:pt>
                <c:pt idx="875">
                  <c:v>1905.53</c:v>
                </c:pt>
                <c:pt idx="876">
                  <c:v>1905.53</c:v>
                </c:pt>
                <c:pt idx="877">
                  <c:v>1905.53</c:v>
                </c:pt>
                <c:pt idx="878">
                  <c:v>1917.34</c:v>
                </c:pt>
                <c:pt idx="879">
                  <c:v>1910.8</c:v>
                </c:pt>
                <c:pt idx="880">
                  <c:v>1905.96</c:v>
                </c:pt>
                <c:pt idx="881">
                  <c:v>1900.64</c:v>
                </c:pt>
                <c:pt idx="882">
                  <c:v>1900.64</c:v>
                </c:pt>
                <c:pt idx="883">
                  <c:v>1900.64</c:v>
                </c:pt>
                <c:pt idx="884">
                  <c:v>1900.64</c:v>
                </c:pt>
                <c:pt idx="885">
                  <c:v>1899.74</c:v>
                </c:pt>
                <c:pt idx="886">
                  <c:v>1897.7</c:v>
                </c:pt>
                <c:pt idx="887">
                  <c:v>1892.08</c:v>
                </c:pt>
                <c:pt idx="888">
                  <c:v>1886.09</c:v>
                </c:pt>
                <c:pt idx="889">
                  <c:v>1886.09</c:v>
                </c:pt>
                <c:pt idx="890">
                  <c:v>1886.09</c:v>
                </c:pt>
                <c:pt idx="891">
                  <c:v>1883.76</c:v>
                </c:pt>
                <c:pt idx="892">
                  <c:v>1884.97</c:v>
                </c:pt>
                <c:pt idx="893">
                  <c:v>1884.63</c:v>
                </c:pt>
                <c:pt idx="894">
                  <c:v>1877.18</c:v>
                </c:pt>
                <c:pt idx="895">
                  <c:v>1877.37</c:v>
                </c:pt>
                <c:pt idx="896">
                  <c:v>1877.37</c:v>
                </c:pt>
                <c:pt idx="897">
                  <c:v>1877.37</c:v>
                </c:pt>
                <c:pt idx="898">
                  <c:v>1886.62</c:v>
                </c:pt>
                <c:pt idx="899">
                  <c:v>1899.9</c:v>
                </c:pt>
                <c:pt idx="900">
                  <c:v>1895.92</c:v>
                </c:pt>
                <c:pt idx="901">
                  <c:v>1881.34</c:v>
                </c:pt>
                <c:pt idx="902">
                  <c:v>1884.56</c:v>
                </c:pt>
                <c:pt idx="903">
                  <c:v>1884.56</c:v>
                </c:pt>
                <c:pt idx="904">
                  <c:v>1884.56</c:v>
                </c:pt>
                <c:pt idx="905">
                  <c:v>1884.56</c:v>
                </c:pt>
                <c:pt idx="906">
                  <c:v>1886.85</c:v>
                </c:pt>
                <c:pt idx="907">
                  <c:v>1880.37</c:v>
                </c:pt>
                <c:pt idx="908">
                  <c:v>1886.01</c:v>
                </c:pt>
                <c:pt idx="909">
                  <c:v>1881.19</c:v>
                </c:pt>
                <c:pt idx="910">
                  <c:v>1881.19</c:v>
                </c:pt>
                <c:pt idx="911">
                  <c:v>1881.19</c:v>
                </c:pt>
                <c:pt idx="912">
                  <c:v>1881.19</c:v>
                </c:pt>
                <c:pt idx="913">
                  <c:v>1865.42</c:v>
                </c:pt>
                <c:pt idx="914">
                  <c:v>1856.73</c:v>
                </c:pt>
                <c:pt idx="915">
                  <c:v>1848.91</c:v>
                </c:pt>
                <c:pt idx="916">
                  <c:v>1848.91</c:v>
                </c:pt>
                <c:pt idx="917">
                  <c:v>1848.91</c:v>
                </c:pt>
                <c:pt idx="918">
                  <c:v>1848.91</c:v>
                </c:pt>
                <c:pt idx="919">
                  <c:v>1849.28</c:v>
                </c:pt>
                <c:pt idx="920">
                  <c:v>1854.24</c:v>
                </c:pt>
                <c:pt idx="921">
                  <c:v>1859.94</c:v>
                </c:pt>
                <c:pt idx="922">
                  <c:v>1858.47</c:v>
                </c:pt>
                <c:pt idx="923">
                  <c:v>1852.57</c:v>
                </c:pt>
                <c:pt idx="924">
                  <c:v>1852.57</c:v>
                </c:pt>
                <c:pt idx="925">
                  <c:v>1852.57</c:v>
                </c:pt>
                <c:pt idx="926">
                  <c:v>1857.93</c:v>
                </c:pt>
                <c:pt idx="927">
                  <c:v>1867.88</c:v>
                </c:pt>
                <c:pt idx="928">
                  <c:v>1868.41</c:v>
                </c:pt>
                <c:pt idx="929">
                  <c:v>1872.27</c:v>
                </c:pt>
                <c:pt idx="930">
                  <c:v>1871.87</c:v>
                </c:pt>
                <c:pt idx="931">
                  <c:v>1871.87</c:v>
                </c:pt>
                <c:pt idx="932">
                  <c:v>1871.87</c:v>
                </c:pt>
                <c:pt idx="933">
                  <c:v>1861.28</c:v>
                </c:pt>
                <c:pt idx="934">
                  <c:v>1848.98</c:v>
                </c:pt>
                <c:pt idx="935">
                  <c:v>1847.85</c:v>
                </c:pt>
                <c:pt idx="936">
                  <c:v>1846.12</c:v>
                </c:pt>
                <c:pt idx="937">
                  <c:v>1848.56</c:v>
                </c:pt>
                <c:pt idx="938">
                  <c:v>1848.56</c:v>
                </c:pt>
                <c:pt idx="939">
                  <c:v>1848.56</c:v>
                </c:pt>
                <c:pt idx="940">
                  <c:v>1850.61</c:v>
                </c:pt>
                <c:pt idx="941">
                  <c:v>1853.3</c:v>
                </c:pt>
                <c:pt idx="942">
                  <c:v>1872.43</c:v>
                </c:pt>
                <c:pt idx="943">
                  <c:v>1878.75</c:v>
                </c:pt>
                <c:pt idx="944">
                  <c:v>1873.65</c:v>
                </c:pt>
                <c:pt idx="945">
                  <c:v>1873.65</c:v>
                </c:pt>
                <c:pt idx="946">
                  <c:v>1873.65</c:v>
                </c:pt>
                <c:pt idx="947">
                  <c:v>1878.68</c:v>
                </c:pt>
                <c:pt idx="948">
                  <c:v>1892.35</c:v>
                </c:pt>
                <c:pt idx="949">
                  <c:v>1888.51</c:v>
                </c:pt>
                <c:pt idx="950">
                  <c:v>1888.51</c:v>
                </c:pt>
                <c:pt idx="951">
                  <c:v>1891.59</c:v>
                </c:pt>
                <c:pt idx="952">
                  <c:v>1891.59</c:v>
                </c:pt>
                <c:pt idx="953">
                  <c:v>1891.59</c:v>
                </c:pt>
                <c:pt idx="954">
                  <c:v>1881.62</c:v>
                </c:pt>
                <c:pt idx="955">
                  <c:v>1877.4</c:v>
                </c:pt>
                <c:pt idx="956">
                  <c:v>1883.33</c:v>
                </c:pt>
                <c:pt idx="957">
                  <c:v>1877.77</c:v>
                </c:pt>
                <c:pt idx="958">
                  <c:v>1884.81</c:v>
                </c:pt>
                <c:pt idx="959">
                  <c:v>1884.81</c:v>
                </c:pt>
                <c:pt idx="960">
                  <c:v>1884.81</c:v>
                </c:pt>
                <c:pt idx="961">
                  <c:v>1884.81</c:v>
                </c:pt>
                <c:pt idx="962">
                  <c:v>1894.27</c:v>
                </c:pt>
                <c:pt idx="963">
                  <c:v>1912.43</c:v>
                </c:pt>
                <c:pt idx="964">
                  <c:v>1919.84</c:v>
                </c:pt>
                <c:pt idx="965">
                  <c:v>1924.4</c:v>
                </c:pt>
                <c:pt idx="966">
                  <c:v>1924.4</c:v>
                </c:pt>
                <c:pt idx="967">
                  <c:v>1924.4</c:v>
                </c:pt>
                <c:pt idx="968">
                  <c:v>1932.39</c:v>
                </c:pt>
                <c:pt idx="969">
                  <c:v>1928.67</c:v>
                </c:pt>
                <c:pt idx="970">
                  <c:v>1926.92</c:v>
                </c:pt>
                <c:pt idx="971">
                  <c:v>1935.04</c:v>
                </c:pt>
                <c:pt idx="972">
                  <c:v>1918.62</c:v>
                </c:pt>
                <c:pt idx="973">
                  <c:v>1918.62</c:v>
                </c:pt>
                <c:pt idx="974">
                  <c:v>1918.62</c:v>
                </c:pt>
                <c:pt idx="975">
                  <c:v>1918.62</c:v>
                </c:pt>
                <c:pt idx="976">
                  <c:v>1931.49</c:v>
                </c:pt>
                <c:pt idx="977">
                  <c:v>1924.67</c:v>
                </c:pt>
                <c:pt idx="978">
                  <c:v>1931.45</c:v>
                </c:pt>
                <c:pt idx="979">
                  <c:v>1935.25</c:v>
                </c:pt>
                <c:pt idx="980">
                  <c:v>1935.25</c:v>
                </c:pt>
                <c:pt idx="981">
                  <c:v>1935.25</c:v>
                </c:pt>
                <c:pt idx="982">
                  <c:v>1942.03</c:v>
                </c:pt>
                <c:pt idx="983">
                  <c:v>1962.84</c:v>
                </c:pt>
                <c:pt idx="984">
                  <c:v>1975.82</c:v>
                </c:pt>
                <c:pt idx="985">
                  <c:v>1979.97</c:v>
                </c:pt>
                <c:pt idx="986">
                  <c:v>1994.97</c:v>
                </c:pt>
                <c:pt idx="987">
                  <c:v>1994.97</c:v>
                </c:pt>
                <c:pt idx="988">
                  <c:v>1994.97</c:v>
                </c:pt>
                <c:pt idx="989">
                  <c:v>1987.71</c:v>
                </c:pt>
                <c:pt idx="990">
                  <c:v>1978.08</c:v>
                </c:pt>
                <c:pt idx="991">
                  <c:v>1975.47</c:v>
                </c:pt>
                <c:pt idx="992">
                  <c:v>1975.42</c:v>
                </c:pt>
                <c:pt idx="993">
                  <c:v>1966.89</c:v>
                </c:pt>
                <c:pt idx="994">
                  <c:v>1966.89</c:v>
                </c:pt>
                <c:pt idx="995">
                  <c:v>1966.89</c:v>
                </c:pt>
                <c:pt idx="996">
                  <c:v>1992.68</c:v>
                </c:pt>
                <c:pt idx="997">
                  <c:v>1997.91</c:v>
                </c:pt>
                <c:pt idx="998">
                  <c:v>2007.48</c:v>
                </c:pt>
                <c:pt idx="999">
                  <c:v>2019.76</c:v>
                </c:pt>
                <c:pt idx="1000">
                  <c:v>2023.89</c:v>
                </c:pt>
                <c:pt idx="1001">
                  <c:v>2023.89</c:v>
                </c:pt>
                <c:pt idx="1002">
                  <c:v>2023.89</c:v>
                </c:pt>
                <c:pt idx="1003">
                  <c:v>2028.48</c:v>
                </c:pt>
                <c:pt idx="1004">
                  <c:v>2022</c:v>
                </c:pt>
                <c:pt idx="1005">
                  <c:v>2025.75</c:v>
                </c:pt>
                <c:pt idx="1006">
                  <c:v>2021.49</c:v>
                </c:pt>
                <c:pt idx="1007">
                  <c:v>2026.2</c:v>
                </c:pt>
                <c:pt idx="1008">
                  <c:v>2026.2</c:v>
                </c:pt>
                <c:pt idx="1009">
                  <c:v>2026.2</c:v>
                </c:pt>
                <c:pt idx="1010">
                  <c:v>2028.03</c:v>
                </c:pt>
                <c:pt idx="1011">
                  <c:v>2026.9</c:v>
                </c:pt>
                <c:pt idx="1012">
                  <c:v>2040.31</c:v>
                </c:pt>
                <c:pt idx="1013">
                  <c:v>2041.71</c:v>
                </c:pt>
                <c:pt idx="1014">
                  <c:v>2052.96</c:v>
                </c:pt>
                <c:pt idx="1015">
                  <c:v>2052.96</c:v>
                </c:pt>
                <c:pt idx="1016">
                  <c:v>2052.96</c:v>
                </c:pt>
                <c:pt idx="1017">
                  <c:v>2052.96</c:v>
                </c:pt>
                <c:pt idx="1018">
                  <c:v>2049.66</c:v>
                </c:pt>
                <c:pt idx="1019">
                  <c:v>2057.6999999999998</c:v>
                </c:pt>
                <c:pt idx="1020">
                  <c:v>2074.4</c:v>
                </c:pt>
                <c:pt idx="1021">
                  <c:v>2064.4299999999998</c:v>
                </c:pt>
                <c:pt idx="1022">
                  <c:v>2064.4299999999998</c:v>
                </c:pt>
                <c:pt idx="1023">
                  <c:v>2064.4299999999998</c:v>
                </c:pt>
                <c:pt idx="1024">
                  <c:v>2065.8200000000002</c:v>
                </c:pt>
                <c:pt idx="1025">
                  <c:v>2048.44</c:v>
                </c:pt>
                <c:pt idx="1026">
                  <c:v>2049.9</c:v>
                </c:pt>
                <c:pt idx="1027">
                  <c:v>2053.39</c:v>
                </c:pt>
                <c:pt idx="1028">
                  <c:v>2065.38</c:v>
                </c:pt>
                <c:pt idx="1029">
                  <c:v>2065.38</c:v>
                </c:pt>
                <c:pt idx="1030">
                  <c:v>2065.38</c:v>
                </c:pt>
                <c:pt idx="1031">
                  <c:v>2069.7199999999998</c:v>
                </c:pt>
                <c:pt idx="1032">
                  <c:v>2055.4299999999998</c:v>
                </c:pt>
                <c:pt idx="1033">
                  <c:v>2044.55</c:v>
                </c:pt>
                <c:pt idx="1034">
                  <c:v>2050.52</c:v>
                </c:pt>
                <c:pt idx="1035">
                  <c:v>2061.92</c:v>
                </c:pt>
                <c:pt idx="1036">
                  <c:v>2061.92</c:v>
                </c:pt>
                <c:pt idx="1037">
                  <c:v>2061.92</c:v>
                </c:pt>
                <c:pt idx="1038">
                  <c:v>2061.92</c:v>
                </c:pt>
                <c:pt idx="1039">
                  <c:v>2076.9899999999998</c:v>
                </c:pt>
                <c:pt idx="1040">
                  <c:v>2081.2399999999998</c:v>
                </c:pt>
                <c:pt idx="1041">
                  <c:v>2086.86</c:v>
                </c:pt>
                <c:pt idx="1042">
                  <c:v>2103.25</c:v>
                </c:pt>
                <c:pt idx="1043">
                  <c:v>2103.25</c:v>
                </c:pt>
                <c:pt idx="1044">
                  <c:v>2103.25</c:v>
                </c:pt>
                <c:pt idx="1045">
                  <c:v>2103.12</c:v>
                </c:pt>
                <c:pt idx="1046">
                  <c:v>2103.12</c:v>
                </c:pt>
                <c:pt idx="1047">
                  <c:v>2115.59</c:v>
                </c:pt>
                <c:pt idx="1048">
                  <c:v>2133.0300000000002</c:v>
                </c:pt>
                <c:pt idx="1049">
                  <c:v>2160.4699999999998</c:v>
                </c:pt>
                <c:pt idx="1050">
                  <c:v>2160.4699999999998</c:v>
                </c:pt>
                <c:pt idx="1051">
                  <c:v>2160.4699999999998</c:v>
                </c:pt>
                <c:pt idx="1052">
                  <c:v>2160.4699999999998</c:v>
                </c:pt>
                <c:pt idx="1053">
                  <c:v>2158.58</c:v>
                </c:pt>
                <c:pt idx="1054">
                  <c:v>2156.73</c:v>
                </c:pt>
                <c:pt idx="1055">
                  <c:v>2156.9299999999998</c:v>
                </c:pt>
                <c:pt idx="1056">
                  <c:v>2142.02</c:v>
                </c:pt>
                <c:pt idx="1057">
                  <c:v>2142.02</c:v>
                </c:pt>
                <c:pt idx="1058">
                  <c:v>2142.02</c:v>
                </c:pt>
                <c:pt idx="1059">
                  <c:v>2158.12</c:v>
                </c:pt>
                <c:pt idx="1060">
                  <c:v>2162.15</c:v>
                </c:pt>
                <c:pt idx="1061">
                  <c:v>2165.15</c:v>
                </c:pt>
                <c:pt idx="1062">
                  <c:v>2165.15</c:v>
                </c:pt>
                <c:pt idx="1063">
                  <c:v>2206.19</c:v>
                </c:pt>
                <c:pt idx="1064">
                  <c:v>2206.19</c:v>
                </c:pt>
                <c:pt idx="1065">
                  <c:v>2206.19</c:v>
                </c:pt>
                <c:pt idx="1066">
                  <c:v>2252.36</c:v>
                </c:pt>
                <c:pt idx="1067">
                  <c:v>2293.4699999999998</c:v>
                </c:pt>
                <c:pt idx="1068">
                  <c:v>2286.0300000000002</c:v>
                </c:pt>
                <c:pt idx="1069">
                  <c:v>2284.2399999999998</c:v>
                </c:pt>
                <c:pt idx="1070">
                  <c:v>2304.12</c:v>
                </c:pt>
                <c:pt idx="1071">
                  <c:v>2304.12</c:v>
                </c:pt>
                <c:pt idx="1072">
                  <c:v>2304.12</c:v>
                </c:pt>
                <c:pt idx="1073">
                  <c:v>2304.12</c:v>
                </c:pt>
                <c:pt idx="1074">
                  <c:v>2350.0100000000002</c:v>
                </c:pt>
                <c:pt idx="1075">
                  <c:v>2381.96</c:v>
                </c:pt>
                <c:pt idx="1076">
                  <c:v>2423.56</c:v>
                </c:pt>
                <c:pt idx="1077">
                  <c:v>2405.31</c:v>
                </c:pt>
                <c:pt idx="1078">
                  <c:v>2405.31</c:v>
                </c:pt>
                <c:pt idx="1079">
                  <c:v>2405.31</c:v>
                </c:pt>
                <c:pt idx="1080">
                  <c:v>2414.39</c:v>
                </c:pt>
                <c:pt idx="1081">
                  <c:v>2446.35</c:v>
                </c:pt>
                <c:pt idx="1082">
                  <c:v>2412.79</c:v>
                </c:pt>
                <c:pt idx="1083">
                  <c:v>2334.98</c:v>
                </c:pt>
                <c:pt idx="1084">
                  <c:v>2297.14</c:v>
                </c:pt>
                <c:pt idx="1085">
                  <c:v>2297.14</c:v>
                </c:pt>
                <c:pt idx="1086">
                  <c:v>2297.14</c:v>
                </c:pt>
                <c:pt idx="1087">
                  <c:v>2316.9299999999998</c:v>
                </c:pt>
                <c:pt idx="1088">
                  <c:v>2342.5700000000002</c:v>
                </c:pt>
                <c:pt idx="1089">
                  <c:v>2346.9</c:v>
                </c:pt>
                <c:pt idx="1090">
                  <c:v>2346.9</c:v>
                </c:pt>
                <c:pt idx="1091">
                  <c:v>2358.46</c:v>
                </c:pt>
                <c:pt idx="1092">
                  <c:v>2358.46</c:v>
                </c:pt>
                <c:pt idx="1093">
                  <c:v>2358.46</c:v>
                </c:pt>
                <c:pt idx="1094">
                  <c:v>2378.56</c:v>
                </c:pt>
                <c:pt idx="1095">
                  <c:v>2392.46</c:v>
                </c:pt>
                <c:pt idx="1096">
                  <c:v>2392.46</c:v>
                </c:pt>
                <c:pt idx="1097">
                  <c:v>2392.46</c:v>
                </c:pt>
                <c:pt idx="1098">
                  <c:v>2383.37</c:v>
                </c:pt>
                <c:pt idx="1099">
                  <c:v>2383.37</c:v>
                </c:pt>
                <c:pt idx="1100">
                  <c:v>2383.37</c:v>
                </c:pt>
                <c:pt idx="1101">
                  <c:v>2412.8200000000002</c:v>
                </c:pt>
                <c:pt idx="1102">
                  <c:v>2452.11</c:v>
                </c:pt>
                <c:pt idx="1103">
                  <c:v>2434.31</c:v>
                </c:pt>
                <c:pt idx="1104">
                  <c:v>2405.0300000000002</c:v>
                </c:pt>
                <c:pt idx="1105">
                  <c:v>2406.71</c:v>
                </c:pt>
                <c:pt idx="1106">
                  <c:v>2406.71</c:v>
                </c:pt>
                <c:pt idx="1107">
                  <c:v>2406.71</c:v>
                </c:pt>
                <c:pt idx="1108">
                  <c:v>2406.71</c:v>
                </c:pt>
                <c:pt idx="1109">
                  <c:v>2442.0300000000002</c:v>
                </c:pt>
                <c:pt idx="1110">
                  <c:v>2438.79</c:v>
                </c:pt>
                <c:pt idx="1111">
                  <c:v>2398.91</c:v>
                </c:pt>
                <c:pt idx="1112">
                  <c:v>2383.91</c:v>
                </c:pt>
                <c:pt idx="1113">
                  <c:v>2383.91</c:v>
                </c:pt>
                <c:pt idx="1114">
                  <c:v>2383.91</c:v>
                </c:pt>
                <c:pt idx="1115">
                  <c:v>2383.91</c:v>
                </c:pt>
                <c:pt idx="1116">
                  <c:v>2373.44</c:v>
                </c:pt>
                <c:pt idx="1117">
                  <c:v>2361.54</c:v>
                </c:pt>
                <c:pt idx="1118">
                  <c:v>2370.75</c:v>
                </c:pt>
                <c:pt idx="1119">
                  <c:v>2386.5</c:v>
                </c:pt>
                <c:pt idx="1120">
                  <c:v>2386.5</c:v>
                </c:pt>
                <c:pt idx="1121">
                  <c:v>2386.5</c:v>
                </c:pt>
                <c:pt idx="1122">
                  <c:v>2386.2800000000002</c:v>
                </c:pt>
                <c:pt idx="1123">
                  <c:v>2381.11</c:v>
                </c:pt>
                <c:pt idx="1124">
                  <c:v>2362.42</c:v>
                </c:pt>
                <c:pt idx="1125">
                  <c:v>2397.35</c:v>
                </c:pt>
                <c:pt idx="1126">
                  <c:v>2441.1</c:v>
                </c:pt>
                <c:pt idx="1127">
                  <c:v>2441.1</c:v>
                </c:pt>
                <c:pt idx="1128">
                  <c:v>2441.1</c:v>
                </c:pt>
                <c:pt idx="1129">
                  <c:v>2407.29</c:v>
                </c:pt>
                <c:pt idx="1130">
                  <c:v>2374.7199999999998</c:v>
                </c:pt>
                <c:pt idx="1131">
                  <c:v>2381.91</c:v>
                </c:pt>
                <c:pt idx="1132">
                  <c:v>2384.5300000000002</c:v>
                </c:pt>
                <c:pt idx="1133">
                  <c:v>2384.7600000000002</c:v>
                </c:pt>
                <c:pt idx="1134">
                  <c:v>2384.7600000000002</c:v>
                </c:pt>
                <c:pt idx="1135">
                  <c:v>2384.7600000000002</c:v>
                </c:pt>
                <c:pt idx="1136">
                  <c:v>2371.31</c:v>
                </c:pt>
                <c:pt idx="1137">
                  <c:v>2380.79</c:v>
                </c:pt>
                <c:pt idx="1138">
                  <c:v>2416.61</c:v>
                </c:pt>
                <c:pt idx="1139">
                  <c:v>2401.0300000000002</c:v>
                </c:pt>
                <c:pt idx="1140">
                  <c:v>2376.23</c:v>
                </c:pt>
                <c:pt idx="1141">
                  <c:v>2376.23</c:v>
                </c:pt>
                <c:pt idx="1142">
                  <c:v>2376.23</c:v>
                </c:pt>
                <c:pt idx="1143">
                  <c:v>2376.23</c:v>
                </c:pt>
                <c:pt idx="1144">
                  <c:v>2416.37</c:v>
                </c:pt>
                <c:pt idx="1145">
                  <c:v>2429.71</c:v>
                </c:pt>
                <c:pt idx="1146">
                  <c:v>2445.16</c:v>
                </c:pt>
                <c:pt idx="1147">
                  <c:v>2455.54</c:v>
                </c:pt>
                <c:pt idx="1148">
                  <c:v>2455.54</c:v>
                </c:pt>
                <c:pt idx="1149">
                  <c:v>2455.54</c:v>
                </c:pt>
                <c:pt idx="1150">
                  <c:v>2489.81</c:v>
                </c:pt>
                <c:pt idx="1151">
                  <c:v>2500.59</c:v>
                </c:pt>
                <c:pt idx="1152">
                  <c:v>2489.41</c:v>
                </c:pt>
                <c:pt idx="1153">
                  <c:v>2484.58</c:v>
                </c:pt>
                <c:pt idx="1154">
                  <c:v>2496.9899999999998</c:v>
                </c:pt>
                <c:pt idx="1155">
                  <c:v>2496.9899999999998</c:v>
                </c:pt>
                <c:pt idx="1156">
                  <c:v>2496.9899999999998</c:v>
                </c:pt>
                <c:pt idx="1157">
                  <c:v>2522.0300000000002</c:v>
                </c:pt>
                <c:pt idx="1158">
                  <c:v>2555.08</c:v>
                </c:pt>
                <c:pt idx="1159">
                  <c:v>2565.9</c:v>
                </c:pt>
                <c:pt idx="1160">
                  <c:v>2543.4699999999998</c:v>
                </c:pt>
                <c:pt idx="1161">
                  <c:v>2565.61</c:v>
                </c:pt>
                <c:pt idx="1162">
                  <c:v>2565.61</c:v>
                </c:pt>
                <c:pt idx="1163">
                  <c:v>2565.61</c:v>
                </c:pt>
                <c:pt idx="1164">
                  <c:v>2592.86</c:v>
                </c:pt>
                <c:pt idx="1165">
                  <c:v>2618.79</c:v>
                </c:pt>
                <c:pt idx="1166">
                  <c:v>2633.65</c:v>
                </c:pt>
                <c:pt idx="1167">
                  <c:v>2610.08</c:v>
                </c:pt>
                <c:pt idx="1168">
                  <c:v>2661.52</c:v>
                </c:pt>
                <c:pt idx="1169">
                  <c:v>2661.52</c:v>
                </c:pt>
                <c:pt idx="1170">
                  <c:v>2661.52</c:v>
                </c:pt>
                <c:pt idx="1171">
                  <c:v>2675.08</c:v>
                </c:pt>
                <c:pt idx="1172">
                  <c:v>2677.97</c:v>
                </c:pt>
                <c:pt idx="1173">
                  <c:v>2651.49</c:v>
                </c:pt>
                <c:pt idx="1174">
                  <c:v>2613.38</c:v>
                </c:pt>
                <c:pt idx="1175">
                  <c:v>2587.71</c:v>
                </c:pt>
                <c:pt idx="1176">
                  <c:v>2587.71</c:v>
                </c:pt>
                <c:pt idx="1177">
                  <c:v>2587.71</c:v>
                </c:pt>
                <c:pt idx="1178">
                  <c:v>2587.71</c:v>
                </c:pt>
                <c:pt idx="1179">
                  <c:v>2526.79</c:v>
                </c:pt>
                <c:pt idx="1180">
                  <c:v>2535.5500000000002</c:v>
                </c:pt>
                <c:pt idx="1181">
                  <c:v>2551.3000000000002</c:v>
                </c:pt>
                <c:pt idx="1182">
                  <c:v>2556.85</c:v>
                </c:pt>
                <c:pt idx="1183">
                  <c:v>2556.85</c:v>
                </c:pt>
                <c:pt idx="1184">
                  <c:v>2556.85</c:v>
                </c:pt>
                <c:pt idx="1185">
                  <c:v>2576.0500000000002</c:v>
                </c:pt>
                <c:pt idx="1186">
                  <c:v>2598.36</c:v>
                </c:pt>
                <c:pt idx="1187">
                  <c:v>2576.41</c:v>
                </c:pt>
                <c:pt idx="1188">
                  <c:v>2576.41</c:v>
                </c:pt>
                <c:pt idx="1189">
                  <c:v>2576.41</c:v>
                </c:pt>
                <c:pt idx="1190">
                  <c:v>2576.41</c:v>
                </c:pt>
                <c:pt idx="1191">
                  <c:v>2576.41</c:v>
                </c:pt>
                <c:pt idx="1192">
                  <c:v>2522.71</c:v>
                </c:pt>
                <c:pt idx="1193">
                  <c:v>2518.0500000000002</c:v>
                </c:pt>
                <c:pt idx="1194">
                  <c:v>2490.9</c:v>
                </c:pt>
                <c:pt idx="1195">
                  <c:v>2494.77</c:v>
                </c:pt>
                <c:pt idx="1196">
                  <c:v>2516.08</c:v>
                </c:pt>
                <c:pt idx="1197">
                  <c:v>2516.08</c:v>
                </c:pt>
                <c:pt idx="1198">
                  <c:v>2516.08</c:v>
                </c:pt>
                <c:pt idx="1199">
                  <c:v>2537.33</c:v>
                </c:pt>
                <c:pt idx="1200">
                  <c:v>2550.83</c:v>
                </c:pt>
                <c:pt idx="1201">
                  <c:v>2534.63</c:v>
                </c:pt>
                <c:pt idx="1202">
                  <c:v>2493.9299999999998</c:v>
                </c:pt>
                <c:pt idx="1203">
                  <c:v>2495.0100000000002</c:v>
                </c:pt>
                <c:pt idx="1204">
                  <c:v>2495.0100000000002</c:v>
                </c:pt>
                <c:pt idx="1205">
                  <c:v>2495.0100000000002</c:v>
                </c:pt>
                <c:pt idx="1206">
                  <c:v>2487.0700000000002</c:v>
                </c:pt>
                <c:pt idx="1207">
                  <c:v>2469.0300000000002</c:v>
                </c:pt>
                <c:pt idx="1208">
                  <c:v>2488.5</c:v>
                </c:pt>
                <c:pt idx="1209">
                  <c:v>2471.21</c:v>
                </c:pt>
                <c:pt idx="1210">
                  <c:v>2461.17</c:v>
                </c:pt>
                <c:pt idx="1211">
                  <c:v>2461.17</c:v>
                </c:pt>
                <c:pt idx="1212">
                  <c:v>2461.17</c:v>
                </c:pt>
                <c:pt idx="1213">
                  <c:v>2419.81</c:v>
                </c:pt>
                <c:pt idx="1214">
                  <c:v>2393.42</c:v>
                </c:pt>
                <c:pt idx="1215">
                  <c:v>2388.06</c:v>
                </c:pt>
                <c:pt idx="1216">
                  <c:v>2393.58</c:v>
                </c:pt>
                <c:pt idx="1217">
                  <c:v>2393.58</c:v>
                </c:pt>
                <c:pt idx="1218">
                  <c:v>2393.58</c:v>
                </c:pt>
                <c:pt idx="1219">
                  <c:v>2393.58</c:v>
                </c:pt>
                <c:pt idx="1220">
                  <c:v>2408.17</c:v>
                </c:pt>
                <c:pt idx="1221">
                  <c:v>2386.7199999999998</c:v>
                </c:pt>
                <c:pt idx="1222">
                  <c:v>2362.41</c:v>
                </c:pt>
                <c:pt idx="1223">
                  <c:v>2369.23</c:v>
                </c:pt>
                <c:pt idx="1224">
                  <c:v>2360.58</c:v>
                </c:pt>
                <c:pt idx="1225">
                  <c:v>2360.58</c:v>
                </c:pt>
                <c:pt idx="1226">
                  <c:v>2360.58</c:v>
                </c:pt>
                <c:pt idx="1227">
                  <c:v>2381.5300000000002</c:v>
                </c:pt>
                <c:pt idx="1228">
                  <c:v>2386.77</c:v>
                </c:pt>
                <c:pt idx="1229">
                  <c:v>2377.87</c:v>
                </c:pt>
                <c:pt idx="1230">
                  <c:v>2389.4899999999998</c:v>
                </c:pt>
                <c:pt idx="1231">
                  <c:v>2417.0100000000002</c:v>
                </c:pt>
                <c:pt idx="1232">
                  <c:v>2417.0100000000002</c:v>
                </c:pt>
                <c:pt idx="1233">
                  <c:v>2417.0100000000002</c:v>
                </c:pt>
                <c:pt idx="1234">
                  <c:v>2417.0100000000002</c:v>
                </c:pt>
                <c:pt idx="1235">
                  <c:v>2475.4499999999998</c:v>
                </c:pt>
                <c:pt idx="1236">
                  <c:v>2503.37</c:v>
                </c:pt>
                <c:pt idx="1237">
                  <c:v>2489.39</c:v>
                </c:pt>
                <c:pt idx="1238">
                  <c:v>2500.2199999999998</c:v>
                </c:pt>
                <c:pt idx="1239">
                  <c:v>2500.2199999999998</c:v>
                </c:pt>
                <c:pt idx="1240">
                  <c:v>2500.2199999999998</c:v>
                </c:pt>
                <c:pt idx="1241">
                  <c:v>2500.2199999999998</c:v>
                </c:pt>
                <c:pt idx="1242">
                  <c:v>2542.5300000000002</c:v>
                </c:pt>
                <c:pt idx="1243">
                  <c:v>2548.13</c:v>
                </c:pt>
                <c:pt idx="1244">
                  <c:v>2549.9699999999998</c:v>
                </c:pt>
                <c:pt idx="1245">
                  <c:v>2533.79</c:v>
                </c:pt>
                <c:pt idx="1246">
                  <c:v>2533.79</c:v>
                </c:pt>
                <c:pt idx="1247">
                  <c:v>2533.79</c:v>
                </c:pt>
                <c:pt idx="1248">
                  <c:v>2549.29</c:v>
                </c:pt>
                <c:pt idx="1249">
                  <c:v>2554.44</c:v>
                </c:pt>
                <c:pt idx="1250">
                  <c:v>2571.92</c:v>
                </c:pt>
                <c:pt idx="1251">
                  <c:v>2588.56</c:v>
                </c:pt>
                <c:pt idx="1252">
                  <c:v>2623.66</c:v>
                </c:pt>
                <c:pt idx="1253">
                  <c:v>2623.66</c:v>
                </c:pt>
                <c:pt idx="1254">
                  <c:v>2623.66</c:v>
                </c:pt>
                <c:pt idx="1255">
                  <c:v>2623.66</c:v>
                </c:pt>
                <c:pt idx="1256">
                  <c:v>2569.17</c:v>
                </c:pt>
                <c:pt idx="1257">
                  <c:v>2523</c:v>
                </c:pt>
                <c:pt idx="1258">
                  <c:v>2538.5500000000002</c:v>
                </c:pt>
                <c:pt idx="1259">
                  <c:v>2535.91</c:v>
                </c:pt>
                <c:pt idx="1260">
                  <c:v>2535.91</c:v>
                </c:pt>
                <c:pt idx="1261">
                  <c:v>2535.91</c:v>
                </c:pt>
                <c:pt idx="1262">
                  <c:v>2535.91</c:v>
                </c:pt>
                <c:pt idx="1263">
                  <c:v>2531.7199999999998</c:v>
                </c:pt>
                <c:pt idx="1264">
                  <c:v>2550.4299999999998</c:v>
                </c:pt>
                <c:pt idx="1265">
                  <c:v>2528.85</c:v>
                </c:pt>
                <c:pt idx="1266">
                  <c:v>2548.1999999999998</c:v>
                </c:pt>
                <c:pt idx="1267">
                  <c:v>2548.1999999999998</c:v>
                </c:pt>
                <c:pt idx="1268">
                  <c:v>2548.1999999999998</c:v>
                </c:pt>
                <c:pt idx="1269">
                  <c:v>2537.6799999999998</c:v>
                </c:pt>
                <c:pt idx="1270">
                  <c:v>2550.7399999999998</c:v>
                </c:pt>
                <c:pt idx="1271">
                  <c:v>2566.66</c:v>
                </c:pt>
                <c:pt idx="1272">
                  <c:v>2556.21</c:v>
                </c:pt>
                <c:pt idx="1273">
                  <c:v>2585.11</c:v>
                </c:pt>
                <c:pt idx="1274">
                  <c:v>2585.11</c:v>
                </c:pt>
                <c:pt idx="1275">
                  <c:v>2585.11</c:v>
                </c:pt>
                <c:pt idx="1276">
                  <c:v>2585.11</c:v>
                </c:pt>
                <c:pt idx="1277">
                  <c:v>2598.6799999999998</c:v>
                </c:pt>
                <c:pt idx="1278">
                  <c:v>2626.8</c:v>
                </c:pt>
                <c:pt idx="1279">
                  <c:v>2623.91</c:v>
                </c:pt>
                <c:pt idx="1280">
                  <c:v>2642.97</c:v>
                </c:pt>
                <c:pt idx="1281">
                  <c:v>2642.97</c:v>
                </c:pt>
                <c:pt idx="1282">
                  <c:v>2642.97</c:v>
                </c:pt>
                <c:pt idx="1283">
                  <c:v>2665.41</c:v>
                </c:pt>
                <c:pt idx="1284">
                  <c:v>2690.15</c:v>
                </c:pt>
                <c:pt idx="1285">
                  <c:v>2690.79</c:v>
                </c:pt>
                <c:pt idx="1286">
                  <c:v>2670.79</c:v>
                </c:pt>
                <c:pt idx="1287">
                  <c:v>2667.37</c:v>
                </c:pt>
                <c:pt idx="1288">
                  <c:v>2667.37</c:v>
                </c:pt>
                <c:pt idx="1289">
                  <c:v>2667.37</c:v>
                </c:pt>
                <c:pt idx="1290">
                  <c:v>2693.54</c:v>
                </c:pt>
                <c:pt idx="1291">
                  <c:v>2688.2</c:v>
                </c:pt>
                <c:pt idx="1292">
                  <c:v>2713.04</c:v>
                </c:pt>
                <c:pt idx="1293">
                  <c:v>2727.23</c:v>
                </c:pt>
                <c:pt idx="1294">
                  <c:v>2751.88</c:v>
                </c:pt>
                <c:pt idx="1295">
                  <c:v>2751.88</c:v>
                </c:pt>
                <c:pt idx="1296">
                  <c:v>2751.88</c:v>
                </c:pt>
                <c:pt idx="1297">
                  <c:v>2751.88</c:v>
                </c:pt>
                <c:pt idx="1298">
                  <c:v>2765.1</c:v>
                </c:pt>
                <c:pt idx="1299">
                  <c:v>2790.26</c:v>
                </c:pt>
                <c:pt idx="1300">
                  <c:v>2807.36</c:v>
                </c:pt>
                <c:pt idx="1301">
                  <c:v>2857.46</c:v>
                </c:pt>
                <c:pt idx="1302">
                  <c:v>2857.46</c:v>
                </c:pt>
                <c:pt idx="1303">
                  <c:v>2857.46</c:v>
                </c:pt>
                <c:pt idx="1304">
                  <c:v>2854.13</c:v>
                </c:pt>
                <c:pt idx="1305">
                  <c:v>2855.44</c:v>
                </c:pt>
                <c:pt idx="1306">
                  <c:v>2855.32</c:v>
                </c:pt>
                <c:pt idx="1307">
                  <c:v>2866.04</c:v>
                </c:pt>
                <c:pt idx="1308">
                  <c:v>2862.51</c:v>
                </c:pt>
                <c:pt idx="1309">
                  <c:v>2862.51</c:v>
                </c:pt>
                <c:pt idx="1310">
                  <c:v>2862.51</c:v>
                </c:pt>
                <c:pt idx="1311">
                  <c:v>2902.98</c:v>
                </c:pt>
                <c:pt idx="1312">
                  <c:v>2906.95</c:v>
                </c:pt>
                <c:pt idx="1313">
                  <c:v>2945.97</c:v>
                </c:pt>
                <c:pt idx="1314">
                  <c:v>2955.31</c:v>
                </c:pt>
                <c:pt idx="1315">
                  <c:v>2955.31</c:v>
                </c:pt>
                <c:pt idx="1316">
                  <c:v>2955.31</c:v>
                </c:pt>
                <c:pt idx="1317">
                  <c:v>2955.31</c:v>
                </c:pt>
                <c:pt idx="1318">
                  <c:v>2913.45</c:v>
                </c:pt>
                <c:pt idx="1319">
                  <c:v>2943.97</c:v>
                </c:pt>
                <c:pt idx="1320">
                  <c:v>2937.63</c:v>
                </c:pt>
                <c:pt idx="1321">
                  <c:v>2966.12</c:v>
                </c:pt>
                <c:pt idx="1322">
                  <c:v>2983.12</c:v>
                </c:pt>
                <c:pt idx="1323">
                  <c:v>2983.12</c:v>
                </c:pt>
                <c:pt idx="1324">
                  <c:v>2983.12</c:v>
                </c:pt>
                <c:pt idx="1325">
                  <c:v>2983.12</c:v>
                </c:pt>
                <c:pt idx="1326">
                  <c:v>3003.35</c:v>
                </c:pt>
                <c:pt idx="1327">
                  <c:v>3027.2</c:v>
                </c:pt>
                <c:pt idx="1328">
                  <c:v>3053.65</c:v>
                </c:pt>
                <c:pt idx="1329">
                  <c:v>3102.6</c:v>
                </c:pt>
                <c:pt idx="1330">
                  <c:v>3102.6</c:v>
                </c:pt>
                <c:pt idx="1331">
                  <c:v>3102.6</c:v>
                </c:pt>
                <c:pt idx="1332">
                  <c:v>3208.37</c:v>
                </c:pt>
                <c:pt idx="1333">
                  <c:v>3194.24</c:v>
                </c:pt>
                <c:pt idx="1334">
                  <c:v>3238.51</c:v>
                </c:pt>
                <c:pt idx="1335">
                  <c:v>3195.47</c:v>
                </c:pt>
                <c:pt idx="1336">
                  <c:v>3101.1</c:v>
                </c:pt>
                <c:pt idx="1337">
                  <c:v>3101.1</c:v>
                </c:pt>
                <c:pt idx="1338">
                  <c:v>3101.1</c:v>
                </c:pt>
                <c:pt idx="1339">
                  <c:v>3079.97</c:v>
                </c:pt>
                <c:pt idx="1340">
                  <c:v>3093.64</c:v>
                </c:pt>
                <c:pt idx="1341">
                  <c:v>3142.34</c:v>
                </c:pt>
                <c:pt idx="1342">
                  <c:v>3119.93</c:v>
                </c:pt>
                <c:pt idx="1343">
                  <c:v>3113.55</c:v>
                </c:pt>
                <c:pt idx="1344">
                  <c:v>3113.55</c:v>
                </c:pt>
                <c:pt idx="1345">
                  <c:v>3113.55</c:v>
                </c:pt>
                <c:pt idx="1346">
                  <c:v>3113.55</c:v>
                </c:pt>
                <c:pt idx="1347">
                  <c:v>3138.46</c:v>
                </c:pt>
                <c:pt idx="1348">
                  <c:v>3105.4</c:v>
                </c:pt>
                <c:pt idx="1349">
                  <c:v>3080.57</c:v>
                </c:pt>
                <c:pt idx="1350">
                  <c:v>3012.96</c:v>
                </c:pt>
                <c:pt idx="1351">
                  <c:v>3012.96</c:v>
                </c:pt>
                <c:pt idx="1352">
                  <c:v>3012.96</c:v>
                </c:pt>
                <c:pt idx="1353">
                  <c:v>3032.59</c:v>
                </c:pt>
                <c:pt idx="1354">
                  <c:v>3025.28</c:v>
                </c:pt>
                <c:pt idx="1355">
                  <c:v>2989.04</c:v>
                </c:pt>
                <c:pt idx="1356">
                  <c:v>2975.13</c:v>
                </c:pt>
                <c:pt idx="1357">
                  <c:v>2984.9</c:v>
                </c:pt>
                <c:pt idx="1358">
                  <c:v>2984.9</c:v>
                </c:pt>
                <c:pt idx="1359">
                  <c:v>2984.9</c:v>
                </c:pt>
                <c:pt idx="1360">
                  <c:v>3001.68</c:v>
                </c:pt>
                <c:pt idx="1361">
                  <c:v>3065.74</c:v>
                </c:pt>
                <c:pt idx="1362">
                  <c:v>3099.28</c:v>
                </c:pt>
                <c:pt idx="1363">
                  <c:v>3135.17</c:v>
                </c:pt>
                <c:pt idx="1364">
                  <c:v>3080.44</c:v>
                </c:pt>
                <c:pt idx="1365">
                  <c:v>3080.44</c:v>
                </c:pt>
                <c:pt idx="1366">
                  <c:v>3080.44</c:v>
                </c:pt>
                <c:pt idx="1367">
                  <c:v>3096.98</c:v>
                </c:pt>
                <c:pt idx="1368">
                  <c:v>3121.94</c:v>
                </c:pt>
                <c:pt idx="1369">
                  <c:v>3086.75</c:v>
                </c:pt>
                <c:pt idx="1370">
                  <c:v>3061.85</c:v>
                </c:pt>
                <c:pt idx="1371">
                  <c:v>3034.9</c:v>
                </c:pt>
                <c:pt idx="1372">
                  <c:v>3034.9</c:v>
                </c:pt>
                <c:pt idx="1373">
                  <c:v>3034.9</c:v>
                </c:pt>
                <c:pt idx="1374">
                  <c:v>2971.15</c:v>
                </c:pt>
                <c:pt idx="1375">
                  <c:v>2913.74</c:v>
                </c:pt>
                <c:pt idx="1376">
                  <c:v>2891.91</c:v>
                </c:pt>
                <c:pt idx="1377">
                  <c:v>2887.21</c:v>
                </c:pt>
                <c:pt idx="1378">
                  <c:v>2855.74</c:v>
                </c:pt>
                <c:pt idx="1379">
                  <c:v>2855.74</c:v>
                </c:pt>
                <c:pt idx="1380">
                  <c:v>2855.74</c:v>
                </c:pt>
                <c:pt idx="1381">
                  <c:v>2855.74</c:v>
                </c:pt>
                <c:pt idx="1382">
                  <c:v>2910.7</c:v>
                </c:pt>
                <c:pt idx="1383">
                  <c:v>2928.69</c:v>
                </c:pt>
                <c:pt idx="1384">
                  <c:v>2908.87</c:v>
                </c:pt>
                <c:pt idx="1385">
                  <c:v>2879.89</c:v>
                </c:pt>
                <c:pt idx="1386">
                  <c:v>2879.89</c:v>
                </c:pt>
                <c:pt idx="1387">
                  <c:v>2879.89</c:v>
                </c:pt>
                <c:pt idx="1388">
                  <c:v>2912.99</c:v>
                </c:pt>
                <c:pt idx="1389">
                  <c:v>2929.19</c:v>
                </c:pt>
                <c:pt idx="1390">
                  <c:v>2966.68</c:v>
                </c:pt>
                <c:pt idx="1391">
                  <c:v>2925.36</c:v>
                </c:pt>
                <c:pt idx="1392">
                  <c:v>2912.08</c:v>
                </c:pt>
                <c:pt idx="1393">
                  <c:v>2912.08</c:v>
                </c:pt>
                <c:pt idx="1394">
                  <c:v>2912.08</c:v>
                </c:pt>
                <c:pt idx="1395">
                  <c:v>2918.21</c:v>
                </c:pt>
                <c:pt idx="1396">
                  <c:v>2950.87</c:v>
                </c:pt>
                <c:pt idx="1397">
                  <c:v>2926.75</c:v>
                </c:pt>
                <c:pt idx="1398">
                  <c:v>2921.32</c:v>
                </c:pt>
                <c:pt idx="1399">
                  <c:v>2897.83</c:v>
                </c:pt>
                <c:pt idx="1400">
                  <c:v>2897.83</c:v>
                </c:pt>
                <c:pt idx="1401">
                  <c:v>2897.83</c:v>
                </c:pt>
                <c:pt idx="1402">
                  <c:v>2897.83</c:v>
                </c:pt>
                <c:pt idx="1403">
                  <c:v>2825.25</c:v>
                </c:pt>
                <c:pt idx="1404">
                  <c:v>2819.63</c:v>
                </c:pt>
                <c:pt idx="1405">
                  <c:v>2853.32</c:v>
                </c:pt>
                <c:pt idx="1406">
                  <c:v>2896.19</c:v>
                </c:pt>
                <c:pt idx="1407">
                  <c:v>2896.19</c:v>
                </c:pt>
                <c:pt idx="1408">
                  <c:v>2896.19</c:v>
                </c:pt>
                <c:pt idx="1409">
                  <c:v>2921.15</c:v>
                </c:pt>
                <c:pt idx="1410">
                  <c:v>2935.86</c:v>
                </c:pt>
                <c:pt idx="1411">
                  <c:v>2935.86</c:v>
                </c:pt>
                <c:pt idx="1412">
                  <c:v>3009.36</c:v>
                </c:pt>
                <c:pt idx="1413">
                  <c:v>3073.23</c:v>
                </c:pt>
                <c:pt idx="1414">
                  <c:v>3073.23</c:v>
                </c:pt>
                <c:pt idx="1415">
                  <c:v>3073.23</c:v>
                </c:pt>
                <c:pt idx="1416">
                  <c:v>3073.23</c:v>
                </c:pt>
                <c:pt idx="1417">
                  <c:v>3069.24</c:v>
                </c:pt>
                <c:pt idx="1418">
                  <c:v>3108.7</c:v>
                </c:pt>
                <c:pt idx="1419">
                  <c:v>3082.04</c:v>
                </c:pt>
                <c:pt idx="1420">
                  <c:v>3047.31</c:v>
                </c:pt>
                <c:pt idx="1421">
                  <c:v>3047.31</c:v>
                </c:pt>
                <c:pt idx="1422">
                  <c:v>3047.31</c:v>
                </c:pt>
                <c:pt idx="1423">
                  <c:v>3086.82</c:v>
                </c:pt>
                <c:pt idx="1424">
                  <c:v>3074.35</c:v>
                </c:pt>
                <c:pt idx="1425">
                  <c:v>3099.75</c:v>
                </c:pt>
                <c:pt idx="1426">
                  <c:v>3099.75</c:v>
                </c:pt>
                <c:pt idx="1427">
                  <c:v>3101.1</c:v>
                </c:pt>
                <c:pt idx="1428">
                  <c:v>3101.1</c:v>
                </c:pt>
                <c:pt idx="1429">
                  <c:v>3101.1</c:v>
                </c:pt>
                <c:pt idx="1430">
                  <c:v>3142.11</c:v>
                </c:pt>
                <c:pt idx="1431">
                  <c:v>3131.95</c:v>
                </c:pt>
                <c:pt idx="1432">
                  <c:v>3166.67</c:v>
                </c:pt>
                <c:pt idx="1433">
                  <c:v>3149.12</c:v>
                </c:pt>
                <c:pt idx="1434">
                  <c:v>3179.22</c:v>
                </c:pt>
                <c:pt idx="1435">
                  <c:v>3179.22</c:v>
                </c:pt>
                <c:pt idx="1436">
                  <c:v>3179.22</c:v>
                </c:pt>
                <c:pt idx="1437">
                  <c:v>3287.03</c:v>
                </c:pt>
                <c:pt idx="1438">
                  <c:v>3287.03</c:v>
                </c:pt>
                <c:pt idx="1439">
                  <c:v>3294.02</c:v>
                </c:pt>
                <c:pt idx="1440">
                  <c:v>3259.56</c:v>
                </c:pt>
                <c:pt idx="1441">
                  <c:v>3299.36</c:v>
                </c:pt>
                <c:pt idx="1442">
                  <c:v>3299.36</c:v>
                </c:pt>
                <c:pt idx="1443">
                  <c:v>3299.36</c:v>
                </c:pt>
                <c:pt idx="1444">
                  <c:v>3356</c:v>
                </c:pt>
                <c:pt idx="1445">
                  <c:v>3328.08</c:v>
                </c:pt>
                <c:pt idx="1446">
                  <c:v>3317.72</c:v>
                </c:pt>
                <c:pt idx="1447">
                  <c:v>3333.37</c:v>
                </c:pt>
                <c:pt idx="1448">
                  <c:v>3337.68</c:v>
                </c:pt>
                <c:pt idx="1449">
                  <c:v>3337.68</c:v>
                </c:pt>
                <c:pt idx="1450">
                  <c:v>3337.68</c:v>
                </c:pt>
                <c:pt idx="1451">
                  <c:v>3332.7</c:v>
                </c:pt>
                <c:pt idx="1452">
                  <c:v>3307.24</c:v>
                </c:pt>
                <c:pt idx="1453">
                  <c:v>3255.19</c:v>
                </c:pt>
                <c:pt idx="1454">
                  <c:v>3172.03</c:v>
                </c:pt>
                <c:pt idx="1455">
                  <c:v>3172.03</c:v>
                </c:pt>
                <c:pt idx="1456">
                  <c:v>3172.03</c:v>
                </c:pt>
                <c:pt idx="1457">
                  <c:v>3172.03</c:v>
                </c:pt>
                <c:pt idx="1458">
                  <c:v>3180.87</c:v>
                </c:pt>
                <c:pt idx="1459">
                  <c:v>3155.22</c:v>
                </c:pt>
                <c:pt idx="1460">
                  <c:v>3149.47</c:v>
                </c:pt>
                <c:pt idx="1461">
                  <c:v>3149.47</c:v>
                </c:pt>
                <c:pt idx="1462">
                  <c:v>3149.47</c:v>
                </c:pt>
                <c:pt idx="1463">
                  <c:v>3149.47</c:v>
                </c:pt>
                <c:pt idx="1464">
                  <c:v>3149.47</c:v>
                </c:pt>
                <c:pt idx="1465">
                  <c:v>3213.24</c:v>
                </c:pt>
                <c:pt idx="1466">
                  <c:v>3203.86</c:v>
                </c:pt>
                <c:pt idx="1467">
                  <c:v>3250.69</c:v>
                </c:pt>
                <c:pt idx="1468">
                  <c:v>3287.28</c:v>
                </c:pt>
                <c:pt idx="1469">
                  <c:v>3268.37</c:v>
                </c:pt>
                <c:pt idx="1470">
                  <c:v>3268.37</c:v>
                </c:pt>
                <c:pt idx="1471">
                  <c:v>3268.37</c:v>
                </c:pt>
                <c:pt idx="1472">
                  <c:v>3268.37</c:v>
                </c:pt>
                <c:pt idx="1473">
                  <c:v>3246.51</c:v>
                </c:pt>
                <c:pt idx="1474">
                  <c:v>3235.45</c:v>
                </c:pt>
                <c:pt idx="1475">
                  <c:v>3240.71</c:v>
                </c:pt>
                <c:pt idx="1476">
                  <c:v>3293.94</c:v>
                </c:pt>
                <c:pt idx="1477">
                  <c:v>3293.94</c:v>
                </c:pt>
                <c:pt idx="1478">
                  <c:v>3293.94</c:v>
                </c:pt>
                <c:pt idx="1479">
                  <c:v>3293.94</c:v>
                </c:pt>
                <c:pt idx="1480">
                  <c:v>3297.46</c:v>
                </c:pt>
                <c:pt idx="1481">
                  <c:v>3357.67</c:v>
                </c:pt>
                <c:pt idx="1482">
                  <c:v>3368.49</c:v>
                </c:pt>
                <c:pt idx="1483">
                  <c:v>3281.74</c:v>
                </c:pt>
                <c:pt idx="1484">
                  <c:v>3281.74</c:v>
                </c:pt>
                <c:pt idx="1485">
                  <c:v>3281.74</c:v>
                </c:pt>
                <c:pt idx="1486">
                  <c:v>3362.38</c:v>
                </c:pt>
                <c:pt idx="1487">
                  <c:v>3375.8</c:v>
                </c:pt>
                <c:pt idx="1488">
                  <c:v>3366.63</c:v>
                </c:pt>
                <c:pt idx="1489">
                  <c:v>3302.92</c:v>
                </c:pt>
                <c:pt idx="1490">
                  <c:v>3287.31</c:v>
                </c:pt>
                <c:pt idx="1491">
                  <c:v>3287.31</c:v>
                </c:pt>
                <c:pt idx="1492">
                  <c:v>3287.31</c:v>
                </c:pt>
                <c:pt idx="1493">
                  <c:v>3326.82</c:v>
                </c:pt>
                <c:pt idx="1494">
                  <c:v>3387.69</c:v>
                </c:pt>
                <c:pt idx="1495">
                  <c:v>3382.2</c:v>
                </c:pt>
                <c:pt idx="1496">
                  <c:v>3315.75</c:v>
                </c:pt>
                <c:pt idx="1497">
                  <c:v>3320.49</c:v>
                </c:pt>
                <c:pt idx="1498">
                  <c:v>3320.49</c:v>
                </c:pt>
                <c:pt idx="1499">
                  <c:v>3320.49</c:v>
                </c:pt>
                <c:pt idx="1500">
                  <c:v>3367.02</c:v>
                </c:pt>
                <c:pt idx="1501">
                  <c:v>3391.93</c:v>
                </c:pt>
                <c:pt idx="1502">
                  <c:v>3385.65</c:v>
                </c:pt>
                <c:pt idx="1503">
                  <c:v>3434.89</c:v>
                </c:pt>
                <c:pt idx="1504">
                  <c:v>3409.82</c:v>
                </c:pt>
                <c:pt idx="1505">
                  <c:v>3409.82</c:v>
                </c:pt>
                <c:pt idx="1506">
                  <c:v>3409.82</c:v>
                </c:pt>
                <c:pt idx="1507">
                  <c:v>3409.82</c:v>
                </c:pt>
                <c:pt idx="1508">
                  <c:v>3406.87</c:v>
                </c:pt>
                <c:pt idx="1509">
                  <c:v>3391.87</c:v>
                </c:pt>
                <c:pt idx="1510">
                  <c:v>3338.03</c:v>
                </c:pt>
                <c:pt idx="1511">
                  <c:v>3356.78</c:v>
                </c:pt>
                <c:pt idx="1512">
                  <c:v>3356.78</c:v>
                </c:pt>
                <c:pt idx="1513">
                  <c:v>3356.78</c:v>
                </c:pt>
                <c:pt idx="1514">
                  <c:v>3314.24</c:v>
                </c:pt>
                <c:pt idx="1515">
                  <c:v>3322.54</c:v>
                </c:pt>
                <c:pt idx="1516">
                  <c:v>3341.69</c:v>
                </c:pt>
                <c:pt idx="1517">
                  <c:v>3310.16</c:v>
                </c:pt>
                <c:pt idx="1518">
                  <c:v>3306</c:v>
                </c:pt>
                <c:pt idx="1519">
                  <c:v>3306</c:v>
                </c:pt>
                <c:pt idx="1520">
                  <c:v>3306</c:v>
                </c:pt>
                <c:pt idx="1521">
                  <c:v>3319.8</c:v>
                </c:pt>
                <c:pt idx="1522">
                  <c:v>3268.86</c:v>
                </c:pt>
                <c:pt idx="1523">
                  <c:v>3205.6</c:v>
                </c:pt>
                <c:pt idx="1524">
                  <c:v>3203.03</c:v>
                </c:pt>
                <c:pt idx="1525">
                  <c:v>3163.25</c:v>
                </c:pt>
                <c:pt idx="1526">
                  <c:v>3163.25</c:v>
                </c:pt>
                <c:pt idx="1527">
                  <c:v>3163.25</c:v>
                </c:pt>
                <c:pt idx="1528">
                  <c:v>3135.28</c:v>
                </c:pt>
                <c:pt idx="1529">
                  <c:v>3155.9</c:v>
                </c:pt>
                <c:pt idx="1530">
                  <c:v>3192.49</c:v>
                </c:pt>
                <c:pt idx="1531">
                  <c:v>3204.27</c:v>
                </c:pt>
                <c:pt idx="1532">
                  <c:v>3164.12</c:v>
                </c:pt>
                <c:pt idx="1533">
                  <c:v>3164.12</c:v>
                </c:pt>
                <c:pt idx="1534">
                  <c:v>3164.12</c:v>
                </c:pt>
                <c:pt idx="1535">
                  <c:v>3175.95</c:v>
                </c:pt>
                <c:pt idx="1536">
                  <c:v>3175.88</c:v>
                </c:pt>
                <c:pt idx="1537">
                  <c:v>3155.9</c:v>
                </c:pt>
                <c:pt idx="1538">
                  <c:v>3087.39</c:v>
                </c:pt>
                <c:pt idx="1539">
                  <c:v>3065.79</c:v>
                </c:pt>
                <c:pt idx="1540">
                  <c:v>3065.79</c:v>
                </c:pt>
                <c:pt idx="1541">
                  <c:v>3065.79</c:v>
                </c:pt>
                <c:pt idx="1542">
                  <c:v>3065.79</c:v>
                </c:pt>
                <c:pt idx="1543">
                  <c:v>3050.31</c:v>
                </c:pt>
                <c:pt idx="1544">
                  <c:v>3058.8</c:v>
                </c:pt>
                <c:pt idx="1545">
                  <c:v>3058.8</c:v>
                </c:pt>
                <c:pt idx="1546">
                  <c:v>3058.8</c:v>
                </c:pt>
                <c:pt idx="1547">
                  <c:v>3058.8</c:v>
                </c:pt>
                <c:pt idx="1548">
                  <c:v>3058.8</c:v>
                </c:pt>
                <c:pt idx="1549">
                  <c:v>3047.85</c:v>
                </c:pt>
                <c:pt idx="1550">
                  <c:v>3052.33</c:v>
                </c:pt>
                <c:pt idx="1551">
                  <c:v>3022.35</c:v>
                </c:pt>
                <c:pt idx="1552">
                  <c:v>3000.63</c:v>
                </c:pt>
                <c:pt idx="1553">
                  <c:v>3038.48</c:v>
                </c:pt>
                <c:pt idx="1554">
                  <c:v>3038.48</c:v>
                </c:pt>
                <c:pt idx="1555">
                  <c:v>3038.48</c:v>
                </c:pt>
                <c:pt idx="1556">
                  <c:v>3066.94</c:v>
                </c:pt>
                <c:pt idx="1557">
                  <c:v>3085.82</c:v>
                </c:pt>
                <c:pt idx="1558">
                  <c:v>3081.39</c:v>
                </c:pt>
                <c:pt idx="1559">
                  <c:v>3109.6</c:v>
                </c:pt>
                <c:pt idx="1560">
                  <c:v>3076.29</c:v>
                </c:pt>
                <c:pt idx="1561">
                  <c:v>3076.29</c:v>
                </c:pt>
                <c:pt idx="1562">
                  <c:v>3076.29</c:v>
                </c:pt>
                <c:pt idx="1563">
                  <c:v>3057.96</c:v>
                </c:pt>
                <c:pt idx="1564">
                  <c:v>3036.57</c:v>
                </c:pt>
                <c:pt idx="1565">
                  <c:v>3006.35</c:v>
                </c:pt>
                <c:pt idx="1566">
                  <c:v>3000.78</c:v>
                </c:pt>
                <c:pt idx="1567">
                  <c:v>2999.38</c:v>
                </c:pt>
                <c:pt idx="1568">
                  <c:v>2999.38</c:v>
                </c:pt>
                <c:pt idx="1569">
                  <c:v>2999.38</c:v>
                </c:pt>
                <c:pt idx="1570">
                  <c:v>2995.86</c:v>
                </c:pt>
                <c:pt idx="1571">
                  <c:v>2912.2</c:v>
                </c:pt>
                <c:pt idx="1572">
                  <c:v>2899.92</c:v>
                </c:pt>
                <c:pt idx="1573">
                  <c:v>2928.7</c:v>
                </c:pt>
                <c:pt idx="1574">
                  <c:v>2939.7</c:v>
                </c:pt>
                <c:pt idx="1575">
                  <c:v>2939.7</c:v>
                </c:pt>
                <c:pt idx="1576">
                  <c:v>2939.7</c:v>
                </c:pt>
                <c:pt idx="1577">
                  <c:v>2962.08</c:v>
                </c:pt>
                <c:pt idx="1578">
                  <c:v>2945.37</c:v>
                </c:pt>
                <c:pt idx="1579">
                  <c:v>2943.23</c:v>
                </c:pt>
                <c:pt idx="1580">
                  <c:v>2885.72</c:v>
                </c:pt>
                <c:pt idx="1581">
                  <c:v>2851.14</c:v>
                </c:pt>
                <c:pt idx="1582">
                  <c:v>2851.14</c:v>
                </c:pt>
                <c:pt idx="1583">
                  <c:v>2851.14</c:v>
                </c:pt>
                <c:pt idx="1584">
                  <c:v>2833.78</c:v>
                </c:pt>
                <c:pt idx="1585">
                  <c:v>2895.51</c:v>
                </c:pt>
                <c:pt idx="1586">
                  <c:v>2942.16</c:v>
                </c:pt>
                <c:pt idx="1587">
                  <c:v>2952.37</c:v>
                </c:pt>
                <c:pt idx="1588">
                  <c:v>2969.62</c:v>
                </c:pt>
                <c:pt idx="1589">
                  <c:v>2969.62</c:v>
                </c:pt>
                <c:pt idx="1590">
                  <c:v>2969.62</c:v>
                </c:pt>
                <c:pt idx="1591">
                  <c:v>2969.62</c:v>
                </c:pt>
                <c:pt idx="1592">
                  <c:v>2979.54</c:v>
                </c:pt>
                <c:pt idx="1593">
                  <c:v>2956.82</c:v>
                </c:pt>
                <c:pt idx="1594">
                  <c:v>2934.88</c:v>
                </c:pt>
                <c:pt idx="1595">
                  <c:v>2983.82</c:v>
                </c:pt>
                <c:pt idx="1596">
                  <c:v>2983.82</c:v>
                </c:pt>
                <c:pt idx="1597">
                  <c:v>2983.82</c:v>
                </c:pt>
                <c:pt idx="1598">
                  <c:v>3007.74</c:v>
                </c:pt>
                <c:pt idx="1599">
                  <c:v>3020.89</c:v>
                </c:pt>
                <c:pt idx="1600">
                  <c:v>3031.48</c:v>
                </c:pt>
                <c:pt idx="1601">
                  <c:v>3056.06</c:v>
                </c:pt>
                <c:pt idx="1602">
                  <c:v>3047.99</c:v>
                </c:pt>
                <c:pt idx="1603">
                  <c:v>3047.99</c:v>
                </c:pt>
                <c:pt idx="1604">
                  <c:v>3047.99</c:v>
                </c:pt>
                <c:pt idx="1605">
                  <c:v>3058.25</c:v>
                </c:pt>
                <c:pt idx="1606">
                  <c:v>3059.92</c:v>
                </c:pt>
                <c:pt idx="1607">
                  <c:v>3061.89</c:v>
                </c:pt>
                <c:pt idx="1608">
                  <c:v>3054.6</c:v>
                </c:pt>
                <c:pt idx="1609">
                  <c:v>3069.17</c:v>
                </c:pt>
                <c:pt idx="1610">
                  <c:v>3069.17</c:v>
                </c:pt>
                <c:pt idx="1611">
                  <c:v>3069.17</c:v>
                </c:pt>
                <c:pt idx="1612">
                  <c:v>3069.17</c:v>
                </c:pt>
                <c:pt idx="1613">
                  <c:v>3089.65</c:v>
                </c:pt>
                <c:pt idx="1614">
                  <c:v>3117.83</c:v>
                </c:pt>
                <c:pt idx="1615">
                  <c:v>3110.88</c:v>
                </c:pt>
                <c:pt idx="1616">
                  <c:v>3017.71</c:v>
                </c:pt>
                <c:pt idx="1617">
                  <c:v>3017.71</c:v>
                </c:pt>
                <c:pt idx="1618">
                  <c:v>3017.71</c:v>
                </c:pt>
                <c:pt idx="1619">
                  <c:v>3017.71</c:v>
                </c:pt>
                <c:pt idx="1620">
                  <c:v>2950.95</c:v>
                </c:pt>
                <c:pt idx="1621">
                  <c:v>2905.23</c:v>
                </c:pt>
                <c:pt idx="1622">
                  <c:v>2942.13</c:v>
                </c:pt>
                <c:pt idx="1623">
                  <c:v>2969.83</c:v>
                </c:pt>
                <c:pt idx="1624">
                  <c:v>2969.83</c:v>
                </c:pt>
                <c:pt idx="1625">
                  <c:v>2969.83</c:v>
                </c:pt>
                <c:pt idx="1626">
                  <c:v>2990.35</c:v>
                </c:pt>
                <c:pt idx="1627">
                  <c:v>3003.28</c:v>
                </c:pt>
                <c:pt idx="1628">
                  <c:v>2989.56</c:v>
                </c:pt>
                <c:pt idx="1629">
                  <c:v>3019.12</c:v>
                </c:pt>
                <c:pt idx="1630">
                  <c:v>3010.91</c:v>
                </c:pt>
                <c:pt idx="1631">
                  <c:v>3010.91</c:v>
                </c:pt>
                <c:pt idx="1632">
                  <c:v>3010.91</c:v>
                </c:pt>
                <c:pt idx="1633">
                  <c:v>2972.97</c:v>
                </c:pt>
                <c:pt idx="1634">
                  <c:v>2976.29</c:v>
                </c:pt>
                <c:pt idx="1635">
                  <c:v>2944.06</c:v>
                </c:pt>
                <c:pt idx="1636">
                  <c:v>2897.53</c:v>
                </c:pt>
                <c:pt idx="1637">
                  <c:v>2972.92</c:v>
                </c:pt>
                <c:pt idx="1638">
                  <c:v>2972.92</c:v>
                </c:pt>
                <c:pt idx="1639">
                  <c:v>2972.92</c:v>
                </c:pt>
                <c:pt idx="1640">
                  <c:v>3022.78</c:v>
                </c:pt>
                <c:pt idx="1641">
                  <c:v>3005.18</c:v>
                </c:pt>
                <c:pt idx="1642">
                  <c:v>2916.15</c:v>
                </c:pt>
                <c:pt idx="1643">
                  <c:v>2919.01</c:v>
                </c:pt>
                <c:pt idx="1644">
                  <c:v>2914.38</c:v>
                </c:pt>
                <c:pt idx="1645">
                  <c:v>2914.38</c:v>
                </c:pt>
                <c:pt idx="1646">
                  <c:v>2914.38</c:v>
                </c:pt>
                <c:pt idx="1647">
                  <c:v>2914.38</c:v>
                </c:pt>
                <c:pt idx="1648">
                  <c:v>2966.87</c:v>
                </c:pt>
                <c:pt idx="1649">
                  <c:v>3003.2</c:v>
                </c:pt>
                <c:pt idx="1650">
                  <c:v>2986.49</c:v>
                </c:pt>
                <c:pt idx="1651">
                  <c:v>2952.64</c:v>
                </c:pt>
                <c:pt idx="1652">
                  <c:v>2952.64</c:v>
                </c:pt>
                <c:pt idx="1653">
                  <c:v>2952.64</c:v>
                </c:pt>
                <c:pt idx="1654">
                  <c:v>2929.81</c:v>
                </c:pt>
                <c:pt idx="1655">
                  <c:v>2911.91</c:v>
                </c:pt>
                <c:pt idx="1656">
                  <c:v>2936.53</c:v>
                </c:pt>
                <c:pt idx="1657">
                  <c:v>2923.07</c:v>
                </c:pt>
                <c:pt idx="1658">
                  <c:v>2923.46</c:v>
                </c:pt>
                <c:pt idx="1659">
                  <c:v>2923.46</c:v>
                </c:pt>
                <c:pt idx="1660">
                  <c:v>2923.46</c:v>
                </c:pt>
                <c:pt idx="1661">
                  <c:v>2928.3</c:v>
                </c:pt>
                <c:pt idx="1662">
                  <c:v>2931.08</c:v>
                </c:pt>
                <c:pt idx="1663">
                  <c:v>2931.08</c:v>
                </c:pt>
                <c:pt idx="1664">
                  <c:v>2928.67</c:v>
                </c:pt>
                <c:pt idx="1665">
                  <c:v>2942.65</c:v>
                </c:pt>
                <c:pt idx="1666">
                  <c:v>2942.65</c:v>
                </c:pt>
                <c:pt idx="1667">
                  <c:v>2942.65</c:v>
                </c:pt>
                <c:pt idx="1668">
                  <c:v>2997.25</c:v>
                </c:pt>
                <c:pt idx="1669">
                  <c:v>3055.15</c:v>
                </c:pt>
                <c:pt idx="1670">
                  <c:v>3073.52</c:v>
                </c:pt>
                <c:pt idx="1671">
                  <c:v>3091.78</c:v>
                </c:pt>
                <c:pt idx="1672">
                  <c:v>3081.75</c:v>
                </c:pt>
                <c:pt idx="1673">
                  <c:v>3081.75</c:v>
                </c:pt>
                <c:pt idx="1674">
                  <c:v>3081.75</c:v>
                </c:pt>
                <c:pt idx="1675">
                  <c:v>3090.28</c:v>
                </c:pt>
                <c:pt idx="1676">
                  <c:v>3084.81</c:v>
                </c:pt>
                <c:pt idx="1677">
                  <c:v>3110.43</c:v>
                </c:pt>
                <c:pt idx="1678">
                  <c:v>3079.83</c:v>
                </c:pt>
                <c:pt idx="1679">
                  <c:v>3052.8</c:v>
                </c:pt>
                <c:pt idx="1680">
                  <c:v>3052.8</c:v>
                </c:pt>
                <c:pt idx="1681">
                  <c:v>3052.8</c:v>
                </c:pt>
                <c:pt idx="1682">
                  <c:v>2992.5</c:v>
                </c:pt>
                <c:pt idx="1683">
                  <c:v>2974.31</c:v>
                </c:pt>
                <c:pt idx="1684">
                  <c:v>2954.9</c:v>
                </c:pt>
                <c:pt idx="1685">
                  <c:v>2911.26</c:v>
                </c:pt>
                <c:pt idx="1686">
                  <c:v>2908.67</c:v>
                </c:pt>
                <c:pt idx="1687">
                  <c:v>2908.67</c:v>
                </c:pt>
                <c:pt idx="1688">
                  <c:v>2908.67</c:v>
                </c:pt>
                <c:pt idx="1689">
                  <c:v>2908.67</c:v>
                </c:pt>
                <c:pt idx="1690">
                  <c:v>2905.3</c:v>
                </c:pt>
                <c:pt idx="1691">
                  <c:v>2918.07</c:v>
                </c:pt>
                <c:pt idx="1692">
                  <c:v>2884.02</c:v>
                </c:pt>
                <c:pt idx="1693">
                  <c:v>2867.37</c:v>
                </c:pt>
                <c:pt idx="1694">
                  <c:v>2867.37</c:v>
                </c:pt>
                <c:pt idx="1695">
                  <c:v>2867.37</c:v>
                </c:pt>
                <c:pt idx="1696">
                  <c:v>2883.89</c:v>
                </c:pt>
                <c:pt idx="1697">
                  <c:v>2909.1</c:v>
                </c:pt>
                <c:pt idx="1698">
                  <c:v>2938.28</c:v>
                </c:pt>
                <c:pt idx="1699">
                  <c:v>2915.67</c:v>
                </c:pt>
                <c:pt idx="1700">
                  <c:v>2882.69</c:v>
                </c:pt>
                <c:pt idx="1701">
                  <c:v>2882.69</c:v>
                </c:pt>
                <c:pt idx="1702">
                  <c:v>2882.69</c:v>
                </c:pt>
                <c:pt idx="1703">
                  <c:v>2924.29</c:v>
                </c:pt>
                <c:pt idx="1704">
                  <c:v>2933.82</c:v>
                </c:pt>
                <c:pt idx="1705">
                  <c:v>2956.53</c:v>
                </c:pt>
                <c:pt idx="1706">
                  <c:v>2986.36</c:v>
                </c:pt>
                <c:pt idx="1707">
                  <c:v>2957.56</c:v>
                </c:pt>
                <c:pt idx="1708">
                  <c:v>2957.56</c:v>
                </c:pt>
                <c:pt idx="1709">
                  <c:v>2957.56</c:v>
                </c:pt>
                <c:pt idx="1710">
                  <c:v>2957.56</c:v>
                </c:pt>
                <c:pt idx="1711">
                  <c:v>2887.64</c:v>
                </c:pt>
                <c:pt idx="1712">
                  <c:v>2840.38</c:v>
                </c:pt>
                <c:pt idx="1713">
                  <c:v>2846.13</c:v>
                </c:pt>
                <c:pt idx="1714">
                  <c:v>2899.29</c:v>
                </c:pt>
                <c:pt idx="1715">
                  <c:v>2899.29</c:v>
                </c:pt>
                <c:pt idx="1716">
                  <c:v>2899.29</c:v>
                </c:pt>
                <c:pt idx="1717">
                  <c:v>2942.29</c:v>
                </c:pt>
                <c:pt idx="1718">
                  <c:v>2976.19</c:v>
                </c:pt>
                <c:pt idx="1719">
                  <c:v>2972.65</c:v>
                </c:pt>
                <c:pt idx="1720">
                  <c:v>2938.5</c:v>
                </c:pt>
                <c:pt idx="1721">
                  <c:v>2956.58</c:v>
                </c:pt>
                <c:pt idx="1722">
                  <c:v>2956.58</c:v>
                </c:pt>
                <c:pt idx="1723">
                  <c:v>2956.58</c:v>
                </c:pt>
                <c:pt idx="1724">
                  <c:v>2928.18</c:v>
                </c:pt>
                <c:pt idx="1725">
                  <c:v>2911.11</c:v>
                </c:pt>
                <c:pt idx="1726">
                  <c:v>2894.15</c:v>
                </c:pt>
                <c:pt idx="1727">
                  <c:v>2862.52</c:v>
                </c:pt>
                <c:pt idx="1728">
                  <c:v>2917.95</c:v>
                </c:pt>
                <c:pt idx="1729">
                  <c:v>2917.95</c:v>
                </c:pt>
                <c:pt idx="1730">
                  <c:v>2917.95</c:v>
                </c:pt>
                <c:pt idx="1731">
                  <c:v>2917.58</c:v>
                </c:pt>
                <c:pt idx="1732">
                  <c:v>2921.99</c:v>
                </c:pt>
                <c:pt idx="1733">
                  <c:v>2914.11</c:v>
                </c:pt>
                <c:pt idx="1734">
                  <c:v>2879.95</c:v>
                </c:pt>
                <c:pt idx="1735">
                  <c:v>2880.08</c:v>
                </c:pt>
                <c:pt idx="1736">
                  <c:v>2880.08</c:v>
                </c:pt>
                <c:pt idx="1737">
                  <c:v>2880.08</c:v>
                </c:pt>
                <c:pt idx="1738">
                  <c:v>2937.23</c:v>
                </c:pt>
                <c:pt idx="1739">
                  <c:v>2963.06</c:v>
                </c:pt>
                <c:pt idx="1740">
                  <c:v>2964.93</c:v>
                </c:pt>
                <c:pt idx="1741">
                  <c:v>2924.8</c:v>
                </c:pt>
                <c:pt idx="1742">
                  <c:v>2913.96</c:v>
                </c:pt>
                <c:pt idx="1743">
                  <c:v>2913.96</c:v>
                </c:pt>
                <c:pt idx="1744">
                  <c:v>2913.96</c:v>
                </c:pt>
                <c:pt idx="1745">
                  <c:v>2913.96</c:v>
                </c:pt>
                <c:pt idx="1746">
                  <c:v>2919.51</c:v>
                </c:pt>
                <c:pt idx="1747">
                  <c:v>2919.18</c:v>
                </c:pt>
                <c:pt idx="1748">
                  <c:v>2930.78</c:v>
                </c:pt>
                <c:pt idx="1749">
                  <c:v>2915.67</c:v>
                </c:pt>
                <c:pt idx="1750">
                  <c:v>2915.67</c:v>
                </c:pt>
                <c:pt idx="1751">
                  <c:v>2915.67</c:v>
                </c:pt>
                <c:pt idx="1752">
                  <c:v>2915.67</c:v>
                </c:pt>
                <c:pt idx="1753">
                  <c:v>2905.93</c:v>
                </c:pt>
                <c:pt idx="1754">
                  <c:v>2914.15</c:v>
                </c:pt>
                <c:pt idx="1755">
                  <c:v>2934.03</c:v>
                </c:pt>
                <c:pt idx="1756">
                  <c:v>2944.25</c:v>
                </c:pt>
                <c:pt idx="1757">
                  <c:v>2944.25</c:v>
                </c:pt>
                <c:pt idx="1758">
                  <c:v>2944.25</c:v>
                </c:pt>
                <c:pt idx="1759">
                  <c:v>2929.83</c:v>
                </c:pt>
                <c:pt idx="1760">
                  <c:v>2941.34</c:v>
                </c:pt>
                <c:pt idx="1761">
                  <c:v>2965.18</c:v>
                </c:pt>
                <c:pt idx="1762">
                  <c:v>2966.61</c:v>
                </c:pt>
                <c:pt idx="1763">
                  <c:v>2967.66</c:v>
                </c:pt>
                <c:pt idx="1764">
                  <c:v>2967.66</c:v>
                </c:pt>
                <c:pt idx="1765">
                  <c:v>2967.66</c:v>
                </c:pt>
                <c:pt idx="1766">
                  <c:v>2998.55</c:v>
                </c:pt>
                <c:pt idx="1767">
                  <c:v>3026.68</c:v>
                </c:pt>
                <c:pt idx="1768">
                  <c:v>3070.54</c:v>
                </c:pt>
                <c:pt idx="1769">
                  <c:v>3071.12</c:v>
                </c:pt>
                <c:pt idx="1770">
                  <c:v>3070.4</c:v>
                </c:pt>
                <c:pt idx="1771">
                  <c:v>3070.4</c:v>
                </c:pt>
                <c:pt idx="1772">
                  <c:v>3070.4</c:v>
                </c:pt>
                <c:pt idx="1773">
                  <c:v>3070.4</c:v>
                </c:pt>
                <c:pt idx="1774">
                  <c:v>2984.78</c:v>
                </c:pt>
                <c:pt idx="1775">
                  <c:v>3012.12</c:v>
                </c:pt>
                <c:pt idx="1776">
                  <c:v>3100.12</c:v>
                </c:pt>
                <c:pt idx="1777">
                  <c:v>3100.12</c:v>
                </c:pt>
                <c:pt idx="1778">
                  <c:v>3100.12</c:v>
                </c:pt>
                <c:pt idx="1779">
                  <c:v>3100.12</c:v>
                </c:pt>
                <c:pt idx="1780">
                  <c:v>3100.12</c:v>
                </c:pt>
                <c:pt idx="1781">
                  <c:v>3124.91</c:v>
                </c:pt>
                <c:pt idx="1782">
                  <c:v>3131.11</c:v>
                </c:pt>
                <c:pt idx="1783">
                  <c:v>3135.65</c:v>
                </c:pt>
                <c:pt idx="1784">
                  <c:v>3163.49</c:v>
                </c:pt>
                <c:pt idx="1785">
                  <c:v>3163.49</c:v>
                </c:pt>
                <c:pt idx="1786">
                  <c:v>3163.49</c:v>
                </c:pt>
                <c:pt idx="1787">
                  <c:v>3144.72</c:v>
                </c:pt>
                <c:pt idx="1788">
                  <c:v>3139.76</c:v>
                </c:pt>
                <c:pt idx="1789">
                  <c:v>3187.97</c:v>
                </c:pt>
                <c:pt idx="1790">
                  <c:v>3187.97</c:v>
                </c:pt>
                <c:pt idx="1791">
                  <c:v>3170.64</c:v>
                </c:pt>
                <c:pt idx="1792">
                  <c:v>3170.64</c:v>
                </c:pt>
                <c:pt idx="1793">
                  <c:v>3170.64</c:v>
                </c:pt>
                <c:pt idx="1794">
                  <c:v>3142.2</c:v>
                </c:pt>
                <c:pt idx="1795">
                  <c:v>3165.09</c:v>
                </c:pt>
                <c:pt idx="1796">
                  <c:v>3085.6</c:v>
                </c:pt>
                <c:pt idx="1797">
                  <c:v>3068.34</c:v>
                </c:pt>
                <c:pt idx="1798">
                  <c:v>3061.04</c:v>
                </c:pt>
                <c:pt idx="1799">
                  <c:v>3061.04</c:v>
                </c:pt>
                <c:pt idx="1800">
                  <c:v>3061.04</c:v>
                </c:pt>
                <c:pt idx="1801">
                  <c:v>3049.47</c:v>
                </c:pt>
                <c:pt idx="1802">
                  <c:v>3015.47</c:v>
                </c:pt>
                <c:pt idx="1803">
                  <c:v>2989.71</c:v>
                </c:pt>
                <c:pt idx="1804">
                  <c:v>2989.71</c:v>
                </c:pt>
                <c:pt idx="1805">
                  <c:v>3002.8</c:v>
                </c:pt>
                <c:pt idx="1806">
                  <c:v>3002.8</c:v>
                </c:pt>
                <c:pt idx="1807">
                  <c:v>3002.8</c:v>
                </c:pt>
                <c:pt idx="1808">
                  <c:v>2984.02</c:v>
                </c:pt>
                <c:pt idx="1809">
                  <c:v>2982.29</c:v>
                </c:pt>
                <c:pt idx="1810">
                  <c:v>2964.56</c:v>
                </c:pt>
                <c:pt idx="1811">
                  <c:v>3000.47</c:v>
                </c:pt>
                <c:pt idx="1812">
                  <c:v>2997.2</c:v>
                </c:pt>
                <c:pt idx="1813">
                  <c:v>2997.2</c:v>
                </c:pt>
                <c:pt idx="1814">
                  <c:v>2997.2</c:v>
                </c:pt>
                <c:pt idx="1815">
                  <c:v>3019.44</c:v>
                </c:pt>
                <c:pt idx="1816">
                  <c:v>2988.06</c:v>
                </c:pt>
                <c:pt idx="1817">
                  <c:v>2989.14</c:v>
                </c:pt>
                <c:pt idx="1818">
                  <c:v>2996.03</c:v>
                </c:pt>
                <c:pt idx="1819">
                  <c:v>2996.6</c:v>
                </c:pt>
                <c:pt idx="1820">
                  <c:v>2996.6</c:v>
                </c:pt>
                <c:pt idx="1821">
                  <c:v>2996.6</c:v>
                </c:pt>
                <c:pt idx="1822">
                  <c:v>2996.6</c:v>
                </c:pt>
                <c:pt idx="1823">
                  <c:v>2992.81</c:v>
                </c:pt>
                <c:pt idx="1824">
                  <c:v>3019.72</c:v>
                </c:pt>
                <c:pt idx="1825">
                  <c:v>3000.71</c:v>
                </c:pt>
                <c:pt idx="1826">
                  <c:v>3000.71</c:v>
                </c:pt>
                <c:pt idx="1827">
                  <c:v>3000.71</c:v>
                </c:pt>
                <c:pt idx="1828">
                  <c:v>3000.71</c:v>
                </c:pt>
                <c:pt idx="1829">
                  <c:v>3000.71</c:v>
                </c:pt>
                <c:pt idx="1830">
                  <c:v>2981.06</c:v>
                </c:pt>
                <c:pt idx="1831">
                  <c:v>2965.36</c:v>
                </c:pt>
                <c:pt idx="1832">
                  <c:v>2941.08</c:v>
                </c:pt>
                <c:pt idx="1833">
                  <c:v>2919.01</c:v>
                </c:pt>
                <c:pt idx="1834">
                  <c:v>2919.01</c:v>
                </c:pt>
                <c:pt idx="1835">
                  <c:v>2919.01</c:v>
                </c:pt>
                <c:pt idx="1836">
                  <c:v>2919.01</c:v>
                </c:pt>
                <c:pt idx="1837">
                  <c:v>2949.6</c:v>
                </c:pt>
                <c:pt idx="1838">
                  <c:v>2980.8</c:v>
                </c:pt>
                <c:pt idx="1839">
                  <c:v>2930.19</c:v>
                </c:pt>
                <c:pt idx="1840">
                  <c:v>2935.96</c:v>
                </c:pt>
                <c:pt idx="1841">
                  <c:v>2935.96</c:v>
                </c:pt>
                <c:pt idx="1842">
                  <c:v>2935.96</c:v>
                </c:pt>
                <c:pt idx="1843">
                  <c:v>2935.96</c:v>
                </c:pt>
                <c:pt idx="1844">
                  <c:v>2924.77</c:v>
                </c:pt>
                <c:pt idx="1845">
                  <c:v>2934.58</c:v>
                </c:pt>
                <c:pt idx="1846">
                  <c:v>2938.24</c:v>
                </c:pt>
                <c:pt idx="1847">
                  <c:v>2927.91</c:v>
                </c:pt>
                <c:pt idx="1848">
                  <c:v>2927.91</c:v>
                </c:pt>
                <c:pt idx="1849">
                  <c:v>2927.91</c:v>
                </c:pt>
                <c:pt idx="1850">
                  <c:v>2908.53</c:v>
                </c:pt>
                <c:pt idx="1851">
                  <c:v>2932.01</c:v>
                </c:pt>
                <c:pt idx="1852">
                  <c:v>2927.53</c:v>
                </c:pt>
                <c:pt idx="1853">
                  <c:v>2936.72</c:v>
                </c:pt>
                <c:pt idx="1854">
                  <c:v>2930.17</c:v>
                </c:pt>
                <c:pt idx="1855">
                  <c:v>2930.17</c:v>
                </c:pt>
                <c:pt idx="1856">
                  <c:v>2930.17</c:v>
                </c:pt>
                <c:pt idx="1857">
                  <c:v>2936.66</c:v>
                </c:pt>
                <c:pt idx="1858">
                  <c:v>2921.9</c:v>
                </c:pt>
                <c:pt idx="1859">
                  <c:v>2906.78</c:v>
                </c:pt>
                <c:pt idx="1860">
                  <c:v>2882.2</c:v>
                </c:pt>
                <c:pt idx="1861">
                  <c:v>2855.8</c:v>
                </c:pt>
                <c:pt idx="1862">
                  <c:v>2855.8</c:v>
                </c:pt>
                <c:pt idx="1863">
                  <c:v>2855.8</c:v>
                </c:pt>
                <c:pt idx="1864">
                  <c:v>2853.99</c:v>
                </c:pt>
                <c:pt idx="1865">
                  <c:v>2867.76</c:v>
                </c:pt>
                <c:pt idx="1866">
                  <c:v>2879.49</c:v>
                </c:pt>
                <c:pt idx="1867">
                  <c:v>2862.63</c:v>
                </c:pt>
                <c:pt idx="1868">
                  <c:v>2851.98</c:v>
                </c:pt>
                <c:pt idx="1869">
                  <c:v>2851.98</c:v>
                </c:pt>
                <c:pt idx="1870">
                  <c:v>2851.98</c:v>
                </c:pt>
                <c:pt idx="1871">
                  <c:v>2875.46</c:v>
                </c:pt>
                <c:pt idx="1872">
                  <c:v>2867.64</c:v>
                </c:pt>
                <c:pt idx="1873">
                  <c:v>2876.03</c:v>
                </c:pt>
                <c:pt idx="1874">
                  <c:v>2875.68</c:v>
                </c:pt>
                <c:pt idx="1875">
                  <c:v>2902.81</c:v>
                </c:pt>
                <c:pt idx="1876">
                  <c:v>2902.81</c:v>
                </c:pt>
                <c:pt idx="1877">
                  <c:v>2902.81</c:v>
                </c:pt>
                <c:pt idx="1878">
                  <c:v>2902.81</c:v>
                </c:pt>
                <c:pt idx="1879">
                  <c:v>2902.68</c:v>
                </c:pt>
                <c:pt idx="1880">
                  <c:v>2893.55</c:v>
                </c:pt>
                <c:pt idx="1881">
                  <c:v>2871.67</c:v>
                </c:pt>
                <c:pt idx="1882">
                  <c:v>2886.52</c:v>
                </c:pt>
                <c:pt idx="1883">
                  <c:v>2886.52</c:v>
                </c:pt>
                <c:pt idx="1884">
                  <c:v>2886.52</c:v>
                </c:pt>
                <c:pt idx="1885">
                  <c:v>2896.27</c:v>
                </c:pt>
                <c:pt idx="1886">
                  <c:v>2919.17</c:v>
                </c:pt>
                <c:pt idx="1887">
                  <c:v>2935.75</c:v>
                </c:pt>
                <c:pt idx="1888">
                  <c:v>2960.91</c:v>
                </c:pt>
                <c:pt idx="1889">
                  <c:v>2977.43</c:v>
                </c:pt>
                <c:pt idx="1890">
                  <c:v>2977.43</c:v>
                </c:pt>
                <c:pt idx="1891">
                  <c:v>2977.43</c:v>
                </c:pt>
                <c:pt idx="1892">
                  <c:v>2966.67</c:v>
                </c:pt>
                <c:pt idx="1893">
                  <c:v>2972.44</c:v>
                </c:pt>
                <c:pt idx="1894">
                  <c:v>2987.88</c:v>
                </c:pt>
                <c:pt idx="1895">
                  <c:v>3004.43</c:v>
                </c:pt>
                <c:pt idx="1896">
                  <c:v>2980.83</c:v>
                </c:pt>
                <c:pt idx="1897">
                  <c:v>2980.83</c:v>
                </c:pt>
                <c:pt idx="1898">
                  <c:v>2980.83</c:v>
                </c:pt>
                <c:pt idx="1899">
                  <c:v>2987.93</c:v>
                </c:pt>
                <c:pt idx="1900">
                  <c:v>2997.73</c:v>
                </c:pt>
                <c:pt idx="1901">
                  <c:v>2972.61</c:v>
                </c:pt>
                <c:pt idx="1902">
                  <c:v>2923.96</c:v>
                </c:pt>
                <c:pt idx="1903">
                  <c:v>2912.53</c:v>
                </c:pt>
                <c:pt idx="1904">
                  <c:v>2912.53</c:v>
                </c:pt>
                <c:pt idx="1905">
                  <c:v>2912.53</c:v>
                </c:pt>
                <c:pt idx="1906">
                  <c:v>2912.53</c:v>
                </c:pt>
                <c:pt idx="1907">
                  <c:v>2904.87</c:v>
                </c:pt>
                <c:pt idx="1908">
                  <c:v>2936.82</c:v>
                </c:pt>
                <c:pt idx="1909">
                  <c:v>2921.25</c:v>
                </c:pt>
                <c:pt idx="1910">
                  <c:v>2899.94</c:v>
                </c:pt>
                <c:pt idx="1911">
                  <c:v>2899.94</c:v>
                </c:pt>
                <c:pt idx="1912">
                  <c:v>2899.94</c:v>
                </c:pt>
                <c:pt idx="1913">
                  <c:v>2913.48</c:v>
                </c:pt>
                <c:pt idx="1914">
                  <c:v>2911.99</c:v>
                </c:pt>
                <c:pt idx="1915">
                  <c:v>2888.02</c:v>
                </c:pt>
                <c:pt idx="1916">
                  <c:v>2880.24</c:v>
                </c:pt>
                <c:pt idx="1917">
                  <c:v>2885.57</c:v>
                </c:pt>
                <c:pt idx="1918">
                  <c:v>2885.57</c:v>
                </c:pt>
                <c:pt idx="1919">
                  <c:v>2885.57</c:v>
                </c:pt>
                <c:pt idx="1920">
                  <c:v>2866.87</c:v>
                </c:pt>
                <c:pt idx="1921">
                  <c:v>2869.32</c:v>
                </c:pt>
                <c:pt idx="1922">
                  <c:v>2857.65</c:v>
                </c:pt>
                <c:pt idx="1923">
                  <c:v>2853.1</c:v>
                </c:pt>
                <c:pt idx="1924">
                  <c:v>2858</c:v>
                </c:pt>
                <c:pt idx="1925">
                  <c:v>2858</c:v>
                </c:pt>
                <c:pt idx="1926">
                  <c:v>2858</c:v>
                </c:pt>
                <c:pt idx="1927">
                  <c:v>2867.13</c:v>
                </c:pt>
                <c:pt idx="1928">
                  <c:v>2868.6</c:v>
                </c:pt>
                <c:pt idx="1929">
                  <c:v>2872.55</c:v>
                </c:pt>
                <c:pt idx="1930">
                  <c:v>2872.55</c:v>
                </c:pt>
                <c:pt idx="1931">
                  <c:v>2872.55</c:v>
                </c:pt>
                <c:pt idx="1932">
                  <c:v>2872.55</c:v>
                </c:pt>
                <c:pt idx="1933">
                  <c:v>2872.55</c:v>
                </c:pt>
                <c:pt idx="1934">
                  <c:v>2854.89</c:v>
                </c:pt>
                <c:pt idx="1935">
                  <c:v>2837.9</c:v>
                </c:pt>
                <c:pt idx="1936">
                  <c:v>2856.48</c:v>
                </c:pt>
                <c:pt idx="1937">
                  <c:v>2863.39</c:v>
                </c:pt>
                <c:pt idx="1938">
                  <c:v>2868.89</c:v>
                </c:pt>
                <c:pt idx="1939">
                  <c:v>2868.89</c:v>
                </c:pt>
                <c:pt idx="1940">
                  <c:v>2868.89</c:v>
                </c:pt>
                <c:pt idx="1941">
                  <c:v>2871.98</c:v>
                </c:pt>
                <c:pt idx="1942">
                  <c:v>2899.13</c:v>
                </c:pt>
                <c:pt idx="1943">
                  <c:v>2928.07</c:v>
                </c:pt>
                <c:pt idx="1944">
                  <c:v>2944.31</c:v>
                </c:pt>
                <c:pt idx="1945">
                  <c:v>2947.85</c:v>
                </c:pt>
                <c:pt idx="1946">
                  <c:v>2947.85</c:v>
                </c:pt>
                <c:pt idx="1947">
                  <c:v>2947.85</c:v>
                </c:pt>
                <c:pt idx="1948">
                  <c:v>2947.85</c:v>
                </c:pt>
                <c:pt idx="1949">
                  <c:v>2945.53</c:v>
                </c:pt>
                <c:pt idx="1950">
                  <c:v>2930.17</c:v>
                </c:pt>
                <c:pt idx="1951">
                  <c:v>2967.44</c:v>
                </c:pt>
                <c:pt idx="1952">
                  <c:v>2961.78</c:v>
                </c:pt>
                <c:pt idx="1953">
                  <c:v>2961.78</c:v>
                </c:pt>
                <c:pt idx="1954">
                  <c:v>2961.78</c:v>
                </c:pt>
                <c:pt idx="1955">
                  <c:v>2959.26</c:v>
                </c:pt>
                <c:pt idx="1956">
                  <c:v>2967.24</c:v>
                </c:pt>
                <c:pt idx="1957">
                  <c:v>2949.35</c:v>
                </c:pt>
                <c:pt idx="1958">
                  <c:v>2933.92</c:v>
                </c:pt>
                <c:pt idx="1959">
                  <c:v>2918.69</c:v>
                </c:pt>
                <c:pt idx="1960">
                  <c:v>2918.69</c:v>
                </c:pt>
                <c:pt idx="1961">
                  <c:v>2918.69</c:v>
                </c:pt>
                <c:pt idx="1962">
                  <c:v>2883.87</c:v>
                </c:pt>
                <c:pt idx="1963">
                  <c:v>2873.22</c:v>
                </c:pt>
                <c:pt idx="1964">
                  <c:v>2893.4</c:v>
                </c:pt>
                <c:pt idx="1965">
                  <c:v>2932.16</c:v>
                </c:pt>
                <c:pt idx="1966">
                  <c:v>2889.45</c:v>
                </c:pt>
                <c:pt idx="1967">
                  <c:v>2889.45</c:v>
                </c:pt>
                <c:pt idx="1968">
                  <c:v>2889.45</c:v>
                </c:pt>
                <c:pt idx="1969">
                  <c:v>2895.12</c:v>
                </c:pt>
                <c:pt idx="1970">
                  <c:v>2904.61</c:v>
                </c:pt>
                <c:pt idx="1971">
                  <c:v>2905.29</c:v>
                </c:pt>
                <c:pt idx="1972">
                  <c:v>2911.66</c:v>
                </c:pt>
                <c:pt idx="1973">
                  <c:v>2913.47</c:v>
                </c:pt>
                <c:pt idx="1974">
                  <c:v>2913.47</c:v>
                </c:pt>
                <c:pt idx="1975">
                  <c:v>2913.47</c:v>
                </c:pt>
                <c:pt idx="1976">
                  <c:v>2913.47</c:v>
                </c:pt>
                <c:pt idx="1977">
                  <c:v>2920.42</c:v>
                </c:pt>
                <c:pt idx="1978">
                  <c:v>2921</c:v>
                </c:pt>
                <c:pt idx="1979">
                  <c:v>2895.73</c:v>
                </c:pt>
                <c:pt idx="1980">
                  <c:v>2894.72</c:v>
                </c:pt>
                <c:pt idx="1981">
                  <c:v>2894.72</c:v>
                </c:pt>
                <c:pt idx="1982">
                  <c:v>2894.72</c:v>
                </c:pt>
                <c:pt idx="1983">
                  <c:v>2895.85</c:v>
                </c:pt>
                <c:pt idx="1984">
                  <c:v>2893.76</c:v>
                </c:pt>
                <c:pt idx="1985">
                  <c:v>2907.1</c:v>
                </c:pt>
                <c:pt idx="1986">
                  <c:v>2919.82</c:v>
                </c:pt>
                <c:pt idx="1987">
                  <c:v>2919.58</c:v>
                </c:pt>
                <c:pt idx="1988">
                  <c:v>2919.58</c:v>
                </c:pt>
                <c:pt idx="1989">
                  <c:v>2919.58</c:v>
                </c:pt>
                <c:pt idx="1990">
                  <c:v>2929.2</c:v>
                </c:pt>
                <c:pt idx="1991">
                  <c:v>2933.13</c:v>
                </c:pt>
                <c:pt idx="1992">
                  <c:v>2924.75</c:v>
                </c:pt>
                <c:pt idx="1993">
                  <c:v>2953.83</c:v>
                </c:pt>
                <c:pt idx="1994">
                  <c:v>2961.68</c:v>
                </c:pt>
                <c:pt idx="1995">
                  <c:v>2961.68</c:v>
                </c:pt>
                <c:pt idx="1996">
                  <c:v>2961.68</c:v>
                </c:pt>
                <c:pt idx="1997">
                  <c:v>2961.68</c:v>
                </c:pt>
                <c:pt idx="1998">
                  <c:v>3029.53</c:v>
                </c:pt>
                <c:pt idx="1999">
                  <c:v>3053.9</c:v>
                </c:pt>
                <c:pt idx="2000">
                  <c:v>3035.83</c:v>
                </c:pt>
                <c:pt idx="2001">
                  <c:v>3010.68</c:v>
                </c:pt>
                <c:pt idx="2002">
                  <c:v>3010.68</c:v>
                </c:pt>
                <c:pt idx="2003">
                  <c:v>3010.68</c:v>
                </c:pt>
                <c:pt idx="2004">
                  <c:v>3010.68</c:v>
                </c:pt>
                <c:pt idx="2005">
                  <c:v>3025.28</c:v>
                </c:pt>
                <c:pt idx="2006">
                  <c:v>3023.64</c:v>
                </c:pt>
                <c:pt idx="2007">
                  <c:v>3038.26</c:v>
                </c:pt>
                <c:pt idx="2008">
                  <c:v>3050.43</c:v>
                </c:pt>
                <c:pt idx="2009">
                  <c:v>3050.43</c:v>
                </c:pt>
                <c:pt idx="2010">
                  <c:v>3050.43</c:v>
                </c:pt>
                <c:pt idx="2011">
                  <c:v>3050.43</c:v>
                </c:pt>
                <c:pt idx="2012">
                  <c:v>3050.43</c:v>
                </c:pt>
                <c:pt idx="2013">
                  <c:v>3068.93</c:v>
                </c:pt>
                <c:pt idx="2014">
                  <c:v>3084.19</c:v>
                </c:pt>
                <c:pt idx="2015">
                  <c:v>3092.65</c:v>
                </c:pt>
                <c:pt idx="2016">
                  <c:v>3092.65</c:v>
                </c:pt>
                <c:pt idx="2017">
                  <c:v>3092.65</c:v>
                </c:pt>
                <c:pt idx="2018">
                  <c:v>3067.33</c:v>
                </c:pt>
                <c:pt idx="2019">
                  <c:v>3067.73</c:v>
                </c:pt>
                <c:pt idx="2020">
                  <c:v>3052.3</c:v>
                </c:pt>
                <c:pt idx="2021">
                  <c:v>3043.6</c:v>
                </c:pt>
                <c:pt idx="2022">
                  <c:v>3019.56</c:v>
                </c:pt>
                <c:pt idx="2023">
                  <c:v>3019.56</c:v>
                </c:pt>
                <c:pt idx="2024">
                  <c:v>3019.56</c:v>
                </c:pt>
                <c:pt idx="2025">
                  <c:v>3030.6</c:v>
                </c:pt>
                <c:pt idx="2026">
                  <c:v>3013.26</c:v>
                </c:pt>
                <c:pt idx="2027">
                  <c:v>3010</c:v>
                </c:pt>
                <c:pt idx="2028">
                  <c:v>3010</c:v>
                </c:pt>
                <c:pt idx="2029">
                  <c:v>3010.77</c:v>
                </c:pt>
                <c:pt idx="2030">
                  <c:v>3010.77</c:v>
                </c:pt>
                <c:pt idx="2031">
                  <c:v>3010.77</c:v>
                </c:pt>
                <c:pt idx="2032">
                  <c:v>3023.67</c:v>
                </c:pt>
                <c:pt idx="2033">
                  <c:v>3026.55</c:v>
                </c:pt>
                <c:pt idx="2034">
                  <c:v>3026.22</c:v>
                </c:pt>
                <c:pt idx="2035">
                  <c:v>3002.94</c:v>
                </c:pt>
                <c:pt idx="2036">
                  <c:v>2995.23</c:v>
                </c:pt>
                <c:pt idx="2037">
                  <c:v>2995.23</c:v>
                </c:pt>
                <c:pt idx="2038">
                  <c:v>2995.23</c:v>
                </c:pt>
                <c:pt idx="2039">
                  <c:v>2997.59</c:v>
                </c:pt>
                <c:pt idx="2040">
                  <c:v>2973.03</c:v>
                </c:pt>
                <c:pt idx="2041">
                  <c:v>2964.66</c:v>
                </c:pt>
                <c:pt idx="2042">
                  <c:v>2954.54</c:v>
                </c:pt>
                <c:pt idx="2043">
                  <c:v>2974.39</c:v>
                </c:pt>
                <c:pt idx="2044">
                  <c:v>2974.39</c:v>
                </c:pt>
                <c:pt idx="2045">
                  <c:v>2974.39</c:v>
                </c:pt>
                <c:pt idx="2046">
                  <c:v>2974.39</c:v>
                </c:pt>
                <c:pt idx="2047">
                  <c:v>2994.62</c:v>
                </c:pt>
                <c:pt idx="2048">
                  <c:v>3011.14</c:v>
                </c:pt>
                <c:pt idx="2049">
                  <c:v>2994.85</c:v>
                </c:pt>
                <c:pt idx="2050">
                  <c:v>2984.99</c:v>
                </c:pt>
                <c:pt idx="2051">
                  <c:v>2984.99</c:v>
                </c:pt>
                <c:pt idx="2052">
                  <c:v>2984.99</c:v>
                </c:pt>
                <c:pt idx="2053">
                  <c:v>2966.54</c:v>
                </c:pt>
                <c:pt idx="2054">
                  <c:v>2974.7</c:v>
                </c:pt>
                <c:pt idx="2055">
                  <c:v>2967.32</c:v>
                </c:pt>
                <c:pt idx="2056">
                  <c:v>2980.03</c:v>
                </c:pt>
                <c:pt idx="2057">
                  <c:v>2994.39</c:v>
                </c:pt>
                <c:pt idx="2058">
                  <c:v>2994.39</c:v>
                </c:pt>
                <c:pt idx="2059">
                  <c:v>2994.39</c:v>
                </c:pt>
                <c:pt idx="2060">
                  <c:v>2994.39</c:v>
                </c:pt>
                <c:pt idx="2061">
                  <c:v>2986.83</c:v>
                </c:pt>
                <c:pt idx="2062">
                  <c:v>2986.88</c:v>
                </c:pt>
                <c:pt idx="2063">
                  <c:v>2972.98</c:v>
                </c:pt>
                <c:pt idx="2064">
                  <c:v>2933.96</c:v>
                </c:pt>
                <c:pt idx="2065">
                  <c:v>2933.96</c:v>
                </c:pt>
                <c:pt idx="2066">
                  <c:v>2933.96</c:v>
                </c:pt>
                <c:pt idx="2067">
                  <c:v>2934.23</c:v>
                </c:pt>
                <c:pt idx="2068">
                  <c:v>2940.35</c:v>
                </c:pt>
                <c:pt idx="2069">
                  <c:v>2937.09</c:v>
                </c:pt>
                <c:pt idx="2070">
                  <c:v>2948.09</c:v>
                </c:pt>
                <c:pt idx="2071">
                  <c:v>2936.07</c:v>
                </c:pt>
                <c:pt idx="2072">
                  <c:v>2936.07</c:v>
                </c:pt>
                <c:pt idx="2073">
                  <c:v>2936.07</c:v>
                </c:pt>
                <c:pt idx="2074">
                  <c:v>2936.07</c:v>
                </c:pt>
                <c:pt idx="2075">
                  <c:v>2923.49</c:v>
                </c:pt>
                <c:pt idx="2076">
                  <c:v>2919.5</c:v>
                </c:pt>
                <c:pt idx="2077">
                  <c:v>2907.96</c:v>
                </c:pt>
                <c:pt idx="2078">
                  <c:v>2909.15</c:v>
                </c:pt>
                <c:pt idx="2079">
                  <c:v>2909.15</c:v>
                </c:pt>
                <c:pt idx="2080">
                  <c:v>2909.15</c:v>
                </c:pt>
                <c:pt idx="2081">
                  <c:v>2916.1</c:v>
                </c:pt>
                <c:pt idx="2082">
                  <c:v>2923.03</c:v>
                </c:pt>
                <c:pt idx="2083">
                  <c:v>2909.52</c:v>
                </c:pt>
                <c:pt idx="2084">
                  <c:v>2905.98</c:v>
                </c:pt>
                <c:pt idx="2085">
                  <c:v>2897.83</c:v>
                </c:pt>
                <c:pt idx="2086">
                  <c:v>2897.83</c:v>
                </c:pt>
                <c:pt idx="2087">
                  <c:v>2897.83</c:v>
                </c:pt>
                <c:pt idx="2088">
                  <c:v>2906.06</c:v>
                </c:pt>
                <c:pt idx="2089">
                  <c:v>2904.6</c:v>
                </c:pt>
                <c:pt idx="2090">
                  <c:v>2893.18</c:v>
                </c:pt>
                <c:pt idx="2091">
                  <c:v>2913.96</c:v>
                </c:pt>
                <c:pt idx="2092">
                  <c:v>2900.73</c:v>
                </c:pt>
                <c:pt idx="2093">
                  <c:v>2900.73</c:v>
                </c:pt>
                <c:pt idx="2094">
                  <c:v>2900.73</c:v>
                </c:pt>
                <c:pt idx="2095">
                  <c:v>2924.57</c:v>
                </c:pt>
                <c:pt idx="2096">
                  <c:v>2930.7</c:v>
                </c:pt>
                <c:pt idx="2097">
                  <c:v>2940.66</c:v>
                </c:pt>
                <c:pt idx="2098">
                  <c:v>2941.07</c:v>
                </c:pt>
                <c:pt idx="2099">
                  <c:v>2936.67</c:v>
                </c:pt>
                <c:pt idx="2100">
                  <c:v>2936.67</c:v>
                </c:pt>
                <c:pt idx="2101">
                  <c:v>2936.67</c:v>
                </c:pt>
                <c:pt idx="2102">
                  <c:v>2949.33</c:v>
                </c:pt>
                <c:pt idx="2103">
                  <c:v>2953.81</c:v>
                </c:pt>
                <c:pt idx="2104">
                  <c:v>2945.59</c:v>
                </c:pt>
                <c:pt idx="2105">
                  <c:v>2926.82</c:v>
                </c:pt>
                <c:pt idx="2106">
                  <c:v>2942.19</c:v>
                </c:pt>
                <c:pt idx="2107">
                  <c:v>2942.19</c:v>
                </c:pt>
                <c:pt idx="2108">
                  <c:v>2942.19</c:v>
                </c:pt>
                <c:pt idx="2109">
                  <c:v>2942.19</c:v>
                </c:pt>
                <c:pt idx="2110">
                  <c:v>2947.06</c:v>
                </c:pt>
                <c:pt idx="2111">
                  <c:v>2953.77</c:v>
                </c:pt>
                <c:pt idx="2112">
                  <c:v>2949.69</c:v>
                </c:pt>
                <c:pt idx="2113">
                  <c:v>2932.05</c:v>
                </c:pt>
                <c:pt idx="2114">
                  <c:v>2932.05</c:v>
                </c:pt>
                <c:pt idx="2115">
                  <c:v>2932.05</c:v>
                </c:pt>
                <c:pt idx="2116">
                  <c:v>2932.05</c:v>
                </c:pt>
                <c:pt idx="2117">
                  <c:v>2944.27</c:v>
                </c:pt>
                <c:pt idx="2118">
                  <c:v>2935.66</c:v>
                </c:pt>
                <c:pt idx="2119">
                  <c:v>2921.92</c:v>
                </c:pt>
                <c:pt idx="2120">
                  <c:v>2936.66</c:v>
                </c:pt>
                <c:pt idx="2121">
                  <c:v>2936.66</c:v>
                </c:pt>
                <c:pt idx="2122">
                  <c:v>2936.66</c:v>
                </c:pt>
                <c:pt idx="2123">
                  <c:v>2947.69</c:v>
                </c:pt>
                <c:pt idx="2124">
                  <c:v>2971.36</c:v>
                </c:pt>
                <c:pt idx="2125">
                  <c:v>2989.39</c:v>
                </c:pt>
                <c:pt idx="2126">
                  <c:v>3008.8</c:v>
                </c:pt>
                <c:pt idx="2127">
                  <c:v>3009.85</c:v>
                </c:pt>
                <c:pt idx="2128">
                  <c:v>3009.85</c:v>
                </c:pt>
                <c:pt idx="2129">
                  <c:v>3009.85</c:v>
                </c:pt>
                <c:pt idx="2130">
                  <c:v>3011.44</c:v>
                </c:pt>
                <c:pt idx="2131">
                  <c:v>3039.19</c:v>
                </c:pt>
                <c:pt idx="2132">
                  <c:v>3038.56</c:v>
                </c:pt>
                <c:pt idx="2133">
                  <c:v>3054.38</c:v>
                </c:pt>
                <c:pt idx="2134">
                  <c:v>3055.57</c:v>
                </c:pt>
                <c:pt idx="2135">
                  <c:v>3055.57</c:v>
                </c:pt>
                <c:pt idx="2136">
                  <c:v>3055.57</c:v>
                </c:pt>
                <c:pt idx="2137">
                  <c:v>3055.57</c:v>
                </c:pt>
                <c:pt idx="2138">
                  <c:v>3026.94</c:v>
                </c:pt>
                <c:pt idx="2139">
                  <c:v>3017.78</c:v>
                </c:pt>
                <c:pt idx="2140">
                  <c:v>3015.52</c:v>
                </c:pt>
                <c:pt idx="2141">
                  <c:v>3004.88</c:v>
                </c:pt>
                <c:pt idx="2142">
                  <c:v>3004.88</c:v>
                </c:pt>
                <c:pt idx="2143">
                  <c:v>3004.88</c:v>
                </c:pt>
                <c:pt idx="2144">
                  <c:v>3004.88</c:v>
                </c:pt>
                <c:pt idx="2145">
                  <c:v>3016.7</c:v>
                </c:pt>
                <c:pt idx="2146">
                  <c:v>3023.88</c:v>
                </c:pt>
                <c:pt idx="2147">
                  <c:v>3015.79</c:v>
                </c:pt>
                <c:pt idx="2148">
                  <c:v>3003.19</c:v>
                </c:pt>
                <c:pt idx="2149">
                  <c:v>3003.19</c:v>
                </c:pt>
                <c:pt idx="2150">
                  <c:v>3003.19</c:v>
                </c:pt>
                <c:pt idx="2151">
                  <c:v>3011.32</c:v>
                </c:pt>
                <c:pt idx="2152">
                  <c:v>3001.07</c:v>
                </c:pt>
                <c:pt idx="2153">
                  <c:v>2982.73</c:v>
                </c:pt>
                <c:pt idx="2154">
                  <c:v>2982.73</c:v>
                </c:pt>
                <c:pt idx="2155">
                  <c:v>2976.39</c:v>
                </c:pt>
                <c:pt idx="2156">
                  <c:v>2976.39</c:v>
                </c:pt>
                <c:pt idx="2157">
                  <c:v>2976.39</c:v>
                </c:pt>
                <c:pt idx="2158">
                  <c:v>2986.84</c:v>
                </c:pt>
                <c:pt idx="2159">
                  <c:v>3003.94</c:v>
                </c:pt>
                <c:pt idx="2160">
                  <c:v>3006.09</c:v>
                </c:pt>
                <c:pt idx="2161">
                  <c:v>3006.04</c:v>
                </c:pt>
                <c:pt idx="2162">
                  <c:v>3005.76</c:v>
                </c:pt>
                <c:pt idx="2163">
                  <c:v>3005.76</c:v>
                </c:pt>
                <c:pt idx="2164">
                  <c:v>3005.76</c:v>
                </c:pt>
                <c:pt idx="2165">
                  <c:v>2993.49</c:v>
                </c:pt>
                <c:pt idx="2166">
                  <c:v>2996.53</c:v>
                </c:pt>
                <c:pt idx="2167">
                  <c:v>3007.07</c:v>
                </c:pt>
                <c:pt idx="2168">
                  <c:v>3016.18</c:v>
                </c:pt>
                <c:pt idx="2169">
                  <c:v>3016.18</c:v>
                </c:pt>
                <c:pt idx="2170">
                  <c:v>3016.18</c:v>
                </c:pt>
                <c:pt idx="2171">
                  <c:v>3016.18</c:v>
                </c:pt>
                <c:pt idx="2172">
                  <c:v>3013.99</c:v>
                </c:pt>
                <c:pt idx="2173">
                  <c:v>3029.75</c:v>
                </c:pt>
                <c:pt idx="2174">
                  <c:v>3015.41</c:v>
                </c:pt>
                <c:pt idx="2175">
                  <c:v>2999.07</c:v>
                </c:pt>
                <c:pt idx="2176">
                  <c:v>2996.61</c:v>
                </c:pt>
                <c:pt idx="2177">
                  <c:v>2996.61</c:v>
                </c:pt>
                <c:pt idx="2178">
                  <c:v>2996.61</c:v>
                </c:pt>
                <c:pt idx="2179">
                  <c:v>2975.59</c:v>
                </c:pt>
                <c:pt idx="2180">
                  <c:v>2972.05</c:v>
                </c:pt>
                <c:pt idx="2181">
                  <c:v>2965.77</c:v>
                </c:pt>
                <c:pt idx="2182">
                  <c:v>2963.58</c:v>
                </c:pt>
                <c:pt idx="2183">
                  <c:v>2962.14</c:v>
                </c:pt>
                <c:pt idx="2184">
                  <c:v>2962.14</c:v>
                </c:pt>
                <c:pt idx="2185">
                  <c:v>2962.14</c:v>
                </c:pt>
                <c:pt idx="2186">
                  <c:v>2962.14</c:v>
                </c:pt>
                <c:pt idx="2187">
                  <c:v>2962.26</c:v>
                </c:pt>
                <c:pt idx="2188">
                  <c:v>2971.63</c:v>
                </c:pt>
                <c:pt idx="2189">
                  <c:v>2984</c:v>
                </c:pt>
                <c:pt idx="2190">
                  <c:v>2984</c:v>
                </c:pt>
                <c:pt idx="2191">
                  <c:v>2984</c:v>
                </c:pt>
                <c:pt idx="2192">
                  <c:v>2984</c:v>
                </c:pt>
                <c:pt idx="2193">
                  <c:v>2984</c:v>
                </c:pt>
                <c:pt idx="2194">
                  <c:v>2940.94</c:v>
                </c:pt>
                <c:pt idx="2195">
                  <c:v>2908.68</c:v>
                </c:pt>
                <c:pt idx="2196">
                  <c:v>2885.76</c:v>
                </c:pt>
                <c:pt idx="2197">
                  <c:v>2898.32</c:v>
                </c:pt>
                <c:pt idx="2198">
                  <c:v>2898.32</c:v>
                </c:pt>
                <c:pt idx="2199">
                  <c:v>2898.32</c:v>
                </c:pt>
                <c:pt idx="2200">
                  <c:v>2898.32</c:v>
                </c:pt>
                <c:pt idx="2201">
                  <c:v>2914.37</c:v>
                </c:pt>
                <c:pt idx="2202">
                  <c:v>2895.69</c:v>
                </c:pt>
                <c:pt idx="2203">
                  <c:v>2865.79</c:v>
                </c:pt>
                <c:pt idx="2204">
                  <c:v>2855.86</c:v>
                </c:pt>
                <c:pt idx="2205">
                  <c:v>2855.86</c:v>
                </c:pt>
                <c:pt idx="2206">
                  <c:v>2855.86</c:v>
                </c:pt>
                <c:pt idx="2207">
                  <c:v>2855.86</c:v>
                </c:pt>
                <c:pt idx="2208">
                  <c:v>2868.03</c:v>
                </c:pt>
                <c:pt idx="2209">
                  <c:v>2851.13</c:v>
                </c:pt>
                <c:pt idx="2210">
                  <c:v>2836.85</c:v>
                </c:pt>
                <c:pt idx="2211">
                  <c:v>2851.75</c:v>
                </c:pt>
                <c:pt idx="2212">
                  <c:v>2851.75</c:v>
                </c:pt>
                <c:pt idx="2213">
                  <c:v>2851.75</c:v>
                </c:pt>
                <c:pt idx="2214">
                  <c:v>2854.2</c:v>
                </c:pt>
                <c:pt idx="2215">
                  <c:v>2858.5</c:v>
                </c:pt>
                <c:pt idx="2216">
                  <c:v>2820.53</c:v>
                </c:pt>
                <c:pt idx="2217">
                  <c:v>2783.13</c:v>
                </c:pt>
                <c:pt idx="2218">
                  <c:v>2805.12</c:v>
                </c:pt>
                <c:pt idx="2219">
                  <c:v>2805.12</c:v>
                </c:pt>
                <c:pt idx="2220">
                  <c:v>2805.12</c:v>
                </c:pt>
                <c:pt idx="2221">
                  <c:v>2842.67</c:v>
                </c:pt>
                <c:pt idx="2222">
                  <c:v>2844.14</c:v>
                </c:pt>
                <c:pt idx="2223">
                  <c:v>2835.05</c:v>
                </c:pt>
                <c:pt idx="2224">
                  <c:v>2806.67</c:v>
                </c:pt>
              </c:numCache>
            </c:numRef>
          </c:val>
          <c:smooth val="0"/>
          <c:extLst>
            <c:ext xmlns:c16="http://schemas.microsoft.com/office/drawing/2014/chart" uri="{C3380CC4-5D6E-409C-BE32-E72D297353CC}">
              <c16:uniqueId val="{00000004-6E53-4FCB-88E8-3508362798DE}"/>
            </c:ext>
          </c:extLst>
        </c:ser>
        <c:dLbls>
          <c:showLegendKey val="0"/>
          <c:showVal val="0"/>
          <c:showCatName val="0"/>
          <c:showSerName val="0"/>
          <c:showPercent val="0"/>
          <c:showBubbleSize val="0"/>
        </c:dLbls>
        <c:smooth val="0"/>
        <c:axId val="1624472527"/>
        <c:axId val="1626977455"/>
      </c:lineChart>
      <c:dateAx>
        <c:axId val="1624472527"/>
        <c:scaling>
          <c:orientation val="minMax"/>
          <c:min val="42005"/>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s-CO"/>
          </a:p>
        </c:txPr>
        <c:crossAx val="1626977455"/>
        <c:crosses val="autoZero"/>
        <c:auto val="1"/>
        <c:lblOffset val="100"/>
        <c:baseTimeUnit val="days"/>
        <c:majorUnit val="4"/>
        <c:majorTimeUnit val="months"/>
      </c:dateAx>
      <c:valAx>
        <c:axId val="1626977455"/>
        <c:scaling>
          <c:orientation val="minMax"/>
          <c:min val="2000"/>
        </c:scaling>
        <c:delete val="1"/>
        <c:axPos val="l"/>
        <c:numFmt formatCode="[$$]\ #,##0.00;\-[$$]\ #,##0.00" sourceLinked="1"/>
        <c:majorTickMark val="none"/>
        <c:minorTickMark val="none"/>
        <c:tickLblPos val="nextTo"/>
        <c:crossAx val="162447252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857523517572675E-2"/>
          <c:y val="0.1335268396082061"/>
          <c:w val="0.96628495296485462"/>
          <c:h val="0.54285944948340981"/>
        </c:manualLayout>
      </c:layout>
      <c:barChart>
        <c:barDir val="col"/>
        <c:grouping val="clustered"/>
        <c:varyColors val="0"/>
        <c:ser>
          <c:idx val="0"/>
          <c:order val="0"/>
          <c:tx>
            <c:strRef>
              <c:f>indicadores!$B$20</c:f>
              <c:strCache>
                <c:ptCount val="1"/>
                <c:pt idx="0">
                  <c:v>2016</c:v>
                </c:pt>
              </c:strCache>
            </c:strRef>
          </c:tx>
          <c:spPr>
            <a:solidFill>
              <a:srgbClr val="FFC000"/>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lang="es-CO" sz="1400" b="1" i="0" u="none" strike="noStrike" kern="1200" baseline="0">
                    <a:solidFill>
                      <a:srgbClr val="0070C0"/>
                    </a:solidFill>
                    <a:latin typeface="+mj-lt"/>
                    <a:ea typeface="+mj-ea"/>
                    <a:cs typeface="+mj-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indicadores!$A$21:$A$23</c:f>
              <c:strCache>
                <c:ptCount val="3"/>
                <c:pt idx="0">
                  <c:v>Activo</c:v>
                </c:pt>
                <c:pt idx="1">
                  <c:v>Pasivo</c:v>
                </c:pt>
                <c:pt idx="2">
                  <c:v>Patromonio</c:v>
                </c:pt>
              </c:strCache>
            </c:strRef>
          </c:cat>
          <c:val>
            <c:numRef>
              <c:f>indicadores!$B$21:$B$23</c:f>
              <c:numCache>
                <c:formatCode>_(* #.##0_);_(* \(#.##0\);_(* "-"??_);_(@_)</c:formatCode>
                <c:ptCount val="3"/>
                <c:pt idx="0">
                  <c:v>74418.697571319964</c:v>
                </c:pt>
                <c:pt idx="1">
                  <c:v>8969.0353385199996</c:v>
                </c:pt>
                <c:pt idx="2">
                  <c:v>65449.662232800001</c:v>
                </c:pt>
              </c:numCache>
            </c:numRef>
          </c:val>
          <c:extLst>
            <c:ext xmlns:c16="http://schemas.microsoft.com/office/drawing/2014/chart" uri="{C3380CC4-5D6E-409C-BE32-E72D297353CC}">
              <c16:uniqueId val="{00000000-3AF4-4F3C-8BF0-B0D34F20D65D}"/>
            </c:ext>
          </c:extLst>
        </c:ser>
        <c:ser>
          <c:idx val="1"/>
          <c:order val="1"/>
          <c:tx>
            <c:strRef>
              <c:f>indicadores!$C$20</c:f>
              <c:strCache>
                <c:ptCount val="1"/>
                <c:pt idx="0">
                  <c:v>2017</c:v>
                </c:pt>
              </c:strCache>
            </c:strRef>
          </c:tx>
          <c:spPr>
            <a:solidFill>
              <a:srgbClr val="0070C0"/>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lang="es-CO" sz="1400" b="1" i="0" u="none" strike="noStrike" kern="1200" baseline="0">
                    <a:solidFill>
                      <a:srgbClr val="0070C0"/>
                    </a:solidFill>
                    <a:latin typeface="+mj-lt"/>
                    <a:ea typeface="+mj-ea"/>
                    <a:cs typeface="+mj-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indicadores!$A$21:$A$23</c:f>
              <c:strCache>
                <c:ptCount val="3"/>
                <c:pt idx="0">
                  <c:v>Activo</c:v>
                </c:pt>
                <c:pt idx="1">
                  <c:v>Pasivo</c:v>
                </c:pt>
                <c:pt idx="2">
                  <c:v>Patromonio</c:v>
                </c:pt>
              </c:strCache>
            </c:strRef>
          </c:cat>
          <c:val>
            <c:numRef>
              <c:f>indicadores!$C$21:$C$23</c:f>
              <c:numCache>
                <c:formatCode>_(* #.##0_);_(* \(#.##0\);_(* "-"??_);_(@_)</c:formatCode>
                <c:ptCount val="3"/>
                <c:pt idx="0">
                  <c:v>90601.668785850023</c:v>
                </c:pt>
                <c:pt idx="1">
                  <c:v>17384.206994730004</c:v>
                </c:pt>
                <c:pt idx="2">
                  <c:v>73217.461791119989</c:v>
                </c:pt>
              </c:numCache>
            </c:numRef>
          </c:val>
          <c:extLst>
            <c:ext xmlns:c16="http://schemas.microsoft.com/office/drawing/2014/chart" uri="{C3380CC4-5D6E-409C-BE32-E72D297353CC}">
              <c16:uniqueId val="{00000001-3AF4-4F3C-8BF0-B0D34F20D65D}"/>
            </c:ext>
          </c:extLst>
        </c:ser>
        <c:dLbls>
          <c:showLegendKey val="0"/>
          <c:showVal val="0"/>
          <c:showCatName val="0"/>
          <c:showSerName val="0"/>
          <c:showPercent val="0"/>
          <c:showBubbleSize val="0"/>
        </c:dLbls>
        <c:gapWidth val="219"/>
        <c:overlap val="-27"/>
        <c:axId val="63940480"/>
        <c:axId val="63942016"/>
      </c:barChart>
      <c:catAx>
        <c:axId val="6394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CO" sz="1400" b="1" i="0" u="none" strike="noStrike" kern="1200" baseline="0">
                <a:solidFill>
                  <a:schemeClr val="tx1"/>
                </a:solidFill>
                <a:latin typeface="+mj-lt"/>
                <a:ea typeface="+mj-ea"/>
                <a:cs typeface="+mj-cs"/>
              </a:defRPr>
            </a:pPr>
            <a:endParaRPr lang="es-CO"/>
          </a:p>
        </c:txPr>
        <c:crossAx val="63942016"/>
        <c:crosses val="autoZero"/>
        <c:auto val="1"/>
        <c:lblAlgn val="ctr"/>
        <c:lblOffset val="100"/>
        <c:noMultiLvlLbl val="0"/>
      </c:catAx>
      <c:valAx>
        <c:axId val="63942016"/>
        <c:scaling>
          <c:orientation val="minMax"/>
        </c:scaling>
        <c:delete val="0"/>
        <c:axPos val="l"/>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lang="es-CO" sz="1400" b="1" i="0" u="none" strike="noStrike" kern="1200" baseline="0">
                <a:solidFill>
                  <a:srgbClr val="00B0F0"/>
                </a:solidFill>
                <a:latin typeface="+mj-lt"/>
                <a:ea typeface="+mj-ea"/>
                <a:cs typeface="+mj-cs"/>
              </a:defRPr>
            </a:pPr>
            <a:endParaRPr lang="es-CO"/>
          </a:p>
        </c:txPr>
        <c:crossAx val="63940480"/>
        <c:crosses val="autoZero"/>
        <c:crossBetween val="between"/>
      </c:valAx>
      <c:spPr>
        <a:noFill/>
        <a:ln>
          <a:noFill/>
        </a:ln>
        <a:effectLst/>
      </c:spPr>
    </c:plotArea>
    <c:legend>
      <c:legendPos val="b"/>
      <c:layout>
        <c:manualLayout>
          <c:xMode val="edge"/>
          <c:yMode val="edge"/>
          <c:x val="0.45496296639685879"/>
          <c:y val="4.1261629299818567E-2"/>
          <c:w val="0.22773985181023515"/>
          <c:h val="8.858067657594372E-2"/>
        </c:manualLayout>
      </c:layout>
      <c:overlay val="0"/>
      <c:spPr>
        <a:noFill/>
        <a:ln>
          <a:noFill/>
        </a:ln>
        <a:effectLst/>
      </c:spPr>
      <c:txPr>
        <a:bodyPr rot="0" spcFirstLastPara="1" vertOverflow="ellipsis" vert="horz" wrap="square" anchor="ctr" anchorCtr="1"/>
        <a:lstStyle/>
        <a:p>
          <a:pPr>
            <a:defRPr lang="es-CO" sz="1400" b="1" i="0" u="none" strike="noStrike" kern="1200" baseline="0">
              <a:solidFill>
                <a:srgbClr val="044990"/>
              </a:solidFill>
              <a:latin typeface="+mj-lt"/>
              <a:ea typeface="+mj-ea"/>
              <a:cs typeface="+mj-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s-CO" sz="1400" b="1" kern="1200">
          <a:solidFill>
            <a:srgbClr val="00B0F0"/>
          </a:solidFill>
          <a:latin typeface="+mj-lt"/>
          <a:ea typeface="+mj-ea"/>
          <a:cs typeface="+mj-cs"/>
        </a:defRPr>
      </a:pPr>
      <a:endParaRPr lang="es-CO"/>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109839352497473E-2"/>
          <c:y val="0.16564562010807396"/>
          <c:w val="0.93018212421320379"/>
          <c:h val="0.52715522994524988"/>
        </c:manualLayout>
      </c:layout>
      <c:barChart>
        <c:barDir val="col"/>
        <c:grouping val="clustered"/>
        <c:varyColors val="0"/>
        <c:ser>
          <c:idx val="0"/>
          <c:order val="0"/>
          <c:tx>
            <c:strRef>
              <c:f>indicadores!$B$81</c:f>
              <c:strCache>
                <c:ptCount val="1"/>
                <c:pt idx="0">
                  <c:v>2016</c:v>
                </c:pt>
              </c:strCache>
            </c:strRef>
          </c:tx>
          <c:spPr>
            <a:solidFill>
              <a:srgbClr val="FFC000"/>
            </a:solidFill>
            <a:ln>
              <a:noFill/>
            </a:ln>
            <a:effectLst/>
          </c:spPr>
          <c:invertIfNegative val="0"/>
          <c:dLbls>
            <c:dLbl>
              <c:idx val="0"/>
              <c:layout>
                <c:manualLayout>
                  <c:x val="-1.9038901052951557E-2"/>
                  <c:y val="-1.52899737502051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2F5-49C0-AAAA-C95DD292A032}"/>
                </c:ext>
              </c:extLst>
            </c:dLbl>
            <c:dLbl>
              <c:idx val="3"/>
              <c:layout>
                <c:manualLayout>
                  <c:x val="-1.3180777652043441E-2"/>
                  <c:y val="5.0966579167349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2F5-49C0-AAAA-C95DD292A032}"/>
                </c:ext>
              </c:extLst>
            </c:dLbl>
            <c:dLbl>
              <c:idx val="5"/>
              <c:layout>
                <c:manualLayout>
                  <c:x val="-1.4645308502270425E-3"/>
                  <c:y val="-6.11598950008206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F5-49C0-AAAA-C95DD292A032}"/>
                </c:ext>
              </c:extLst>
            </c:dLbl>
            <c:dLbl>
              <c:idx val="6"/>
              <c:layout>
                <c:manualLayout>
                  <c:x val="-4.3935925506812358E-3"/>
                  <c:y val="-0.1461051300069146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264-46D4-ACC4-DCD380AC181F}"/>
                </c:ext>
              </c:extLst>
            </c:dLbl>
            <c:dLbl>
              <c:idx val="7"/>
              <c:layout>
                <c:manualLayout>
                  <c:x val="-1.4645308502270426E-2"/>
                  <c:y val="-0.1558738581178724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264-46D4-ACC4-DCD380AC181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lang="es-ES" sz="12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indicadores!$A$82:$A$89</c:f>
              <c:strCache>
                <c:ptCount val="8"/>
                <c:pt idx="0">
                  <c:v>Ingresos Ordinarios Operacionales</c:v>
                </c:pt>
                <c:pt idx="1">
                  <c:v>Otros Ingresos Operacionales</c:v>
                </c:pt>
                <c:pt idx="2">
                  <c:v>Gastos Operacionales</c:v>
                </c:pt>
                <c:pt idx="3">
                  <c:v>Resultado de Operación</c:v>
                </c:pt>
                <c:pt idx="4">
                  <c:v>Ingresos Financieros</c:v>
                </c:pt>
                <c:pt idx="5">
                  <c:v>Costos Financieros</c:v>
                </c:pt>
                <c:pt idx="6">
                  <c:v>Impuesto a las Ganancias</c:v>
                </c:pt>
                <c:pt idx="7">
                  <c:v>Resultado neto</c:v>
                </c:pt>
              </c:strCache>
            </c:strRef>
          </c:cat>
          <c:val>
            <c:numRef>
              <c:f>indicadores!$B$82:$B$89</c:f>
              <c:numCache>
                <c:formatCode>_(* #.##0_);_(* \(#.##0\);_(* "-"??_);_(@_)</c:formatCode>
                <c:ptCount val="8"/>
                <c:pt idx="0">
                  <c:v>29518.721201430002</c:v>
                </c:pt>
                <c:pt idx="1">
                  <c:v>518.25437132000195</c:v>
                </c:pt>
                <c:pt idx="2">
                  <c:v>24368.34725671</c:v>
                </c:pt>
                <c:pt idx="3">
                  <c:v>5668.6283160400044</c:v>
                </c:pt>
                <c:pt idx="4">
                  <c:v>3545.1223175200007</c:v>
                </c:pt>
                <c:pt idx="5">
                  <c:v>200.87952982000002</c:v>
                </c:pt>
                <c:pt idx="6">
                  <c:v>4161.6805322300006</c:v>
                </c:pt>
                <c:pt idx="7">
                  <c:v>4851.1905715100056</c:v>
                </c:pt>
              </c:numCache>
            </c:numRef>
          </c:val>
          <c:extLst>
            <c:ext xmlns:c16="http://schemas.microsoft.com/office/drawing/2014/chart" uri="{C3380CC4-5D6E-409C-BE32-E72D297353CC}">
              <c16:uniqueId val="{00000000-D264-46D4-ACC4-DCD380AC181F}"/>
            </c:ext>
          </c:extLst>
        </c:ser>
        <c:ser>
          <c:idx val="1"/>
          <c:order val="1"/>
          <c:tx>
            <c:strRef>
              <c:f>indicadores!$C$81</c:f>
              <c:strCache>
                <c:ptCount val="1"/>
                <c:pt idx="0">
                  <c:v>2017</c:v>
                </c:pt>
              </c:strCache>
            </c:strRef>
          </c:tx>
          <c:spPr>
            <a:solidFill>
              <a:srgbClr val="0070C0"/>
            </a:solidFill>
            <a:ln>
              <a:noFill/>
            </a:ln>
            <a:effectLst/>
          </c:spPr>
          <c:invertIfNegative val="0"/>
          <c:dLbls>
            <c:dLbl>
              <c:idx val="0"/>
              <c:layout>
                <c:manualLayout>
                  <c:x val="3.0755147854767885E-2"/>
                  <c:y val="-2.53066773938367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264-46D4-ACC4-DCD380AC181F}"/>
                </c:ext>
              </c:extLst>
            </c:dLbl>
            <c:dLbl>
              <c:idx val="2"/>
              <c:layout>
                <c:manualLayout>
                  <c:x val="7.3226542511352112E-3"/>
                  <c:y val="-7.7301289383767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264-46D4-ACC4-DCD380AC181F}"/>
                </c:ext>
              </c:extLst>
            </c:dLbl>
            <c:dLbl>
              <c:idx val="4"/>
              <c:layout>
                <c:manualLayout>
                  <c:x val="8.787185101362149E-3"/>
                  <c:y val="-6.62582480432295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264-46D4-ACC4-DCD380AC181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lang="es-ES" sz="12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indicadores!$A$82:$A$89</c:f>
              <c:strCache>
                <c:ptCount val="8"/>
                <c:pt idx="0">
                  <c:v>Ingresos Ordinarios Operacionales</c:v>
                </c:pt>
                <c:pt idx="1">
                  <c:v>Otros Ingresos Operacionales</c:v>
                </c:pt>
                <c:pt idx="2">
                  <c:v>Gastos Operacionales</c:v>
                </c:pt>
                <c:pt idx="3">
                  <c:v>Resultado de Operación</c:v>
                </c:pt>
                <c:pt idx="4">
                  <c:v>Ingresos Financieros</c:v>
                </c:pt>
                <c:pt idx="5">
                  <c:v>Costos Financieros</c:v>
                </c:pt>
                <c:pt idx="6">
                  <c:v>Impuesto a las Ganancias</c:v>
                </c:pt>
                <c:pt idx="7">
                  <c:v>Resultado neto</c:v>
                </c:pt>
              </c:strCache>
            </c:strRef>
          </c:cat>
          <c:val>
            <c:numRef>
              <c:f>indicadores!$C$82:$C$89</c:f>
              <c:numCache>
                <c:formatCode>_(* #.##0_);_(* \(#.##0\);_(* "-"??_);_(@_)</c:formatCode>
                <c:ptCount val="8"/>
                <c:pt idx="0">
                  <c:v>34757.409889319999</c:v>
                </c:pt>
                <c:pt idx="1">
                  <c:v>346.46899373000065</c:v>
                </c:pt>
                <c:pt idx="2">
                  <c:v>23954.851654849994</c:v>
                </c:pt>
                <c:pt idx="3">
                  <c:v>11149.027228200002</c:v>
                </c:pt>
                <c:pt idx="4">
                  <c:v>4003.1534137000003</c:v>
                </c:pt>
                <c:pt idx="5">
                  <c:v>180.24288338999997</c:v>
                </c:pt>
                <c:pt idx="6">
                  <c:v>6927.5371119299998</c:v>
                </c:pt>
                <c:pt idx="7">
                  <c:v>8044.4006465800003</c:v>
                </c:pt>
              </c:numCache>
            </c:numRef>
          </c:val>
          <c:extLst>
            <c:ext xmlns:c16="http://schemas.microsoft.com/office/drawing/2014/chart" uri="{C3380CC4-5D6E-409C-BE32-E72D297353CC}">
              <c16:uniqueId val="{00000001-D264-46D4-ACC4-DCD380AC181F}"/>
            </c:ext>
          </c:extLst>
        </c:ser>
        <c:dLbls>
          <c:showLegendKey val="0"/>
          <c:showVal val="0"/>
          <c:showCatName val="0"/>
          <c:showSerName val="0"/>
          <c:showPercent val="0"/>
          <c:showBubbleSize val="0"/>
        </c:dLbls>
        <c:gapWidth val="219"/>
        <c:overlap val="-27"/>
        <c:axId val="65040384"/>
        <c:axId val="65041536"/>
      </c:barChart>
      <c:lineChart>
        <c:grouping val="stacked"/>
        <c:varyColors val="0"/>
        <c:ser>
          <c:idx val="2"/>
          <c:order val="2"/>
          <c:tx>
            <c:strRef>
              <c:f>indicadores!$D$81</c:f>
              <c:strCache>
                <c:ptCount val="1"/>
                <c:pt idx="0">
                  <c:v>Variación %</c:v>
                </c:pt>
              </c:strCache>
            </c:strRef>
          </c:tx>
          <c:spPr>
            <a:ln w="28575" cap="rnd">
              <a:noFill/>
              <a:round/>
            </a:ln>
            <a:effectLst>
              <a:softEdge rad="63500"/>
            </a:effectLst>
          </c:spPr>
          <c:marker>
            <c:symbol val="circle"/>
            <c:size val="5"/>
            <c:spPr>
              <a:noFill/>
              <a:ln w="9525">
                <a:solidFill>
                  <a:schemeClr val="accent3"/>
                </a:solidFill>
              </a:ln>
              <a:effectLst>
                <a:softEdge rad="63500"/>
              </a:effectLst>
            </c:spPr>
          </c:marker>
          <c:dLbls>
            <c:dLbl>
              <c:idx val="0"/>
              <c:layout>
                <c:manualLayout>
                  <c:x val="5.8581234009081719E-3"/>
                  <c:y val="-0.3809849262485703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264-46D4-ACC4-DCD380AC181F}"/>
                </c:ext>
              </c:extLst>
            </c:dLbl>
            <c:dLbl>
              <c:idx val="1"/>
              <c:layout>
                <c:manualLayout>
                  <c:x val="-2.2700228178519199E-2"/>
                  <c:y val="-0.29263866019698787"/>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lang="es-ES" sz="1200" b="1" i="0" u="none" strike="noStrike" kern="1200" baseline="0">
                      <a:solidFill>
                        <a:srgbClr val="0070C0"/>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15:layout>
                    <c:manualLayout>
                      <c:w val="4.8754232004058248E-2"/>
                      <c:h val="0.1255780392635289"/>
                    </c:manualLayout>
                  </c15:layout>
                </c:ext>
                <c:ext xmlns:c16="http://schemas.microsoft.com/office/drawing/2014/chart" uri="{C3380CC4-5D6E-409C-BE32-E72D297353CC}">
                  <c16:uniqueId val="{00000004-D264-46D4-ACC4-DCD380AC181F}"/>
                </c:ext>
              </c:extLst>
            </c:dLbl>
            <c:dLbl>
              <c:idx val="2"/>
              <c:layout>
                <c:manualLayout>
                  <c:x val="-1.6109839352497473E-2"/>
                  <c:y val="-0.44172165362153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264-46D4-ACC4-DCD380AC181F}"/>
                </c:ext>
              </c:extLst>
            </c:dLbl>
            <c:dLbl>
              <c:idx val="3"/>
              <c:layout>
                <c:manualLayout>
                  <c:x val="-2.3432493603632629E-2"/>
                  <c:y val="-0.4026359754220694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2F5-49C0-AAAA-C95DD292A032}"/>
                </c:ext>
              </c:extLst>
            </c:dLbl>
            <c:dLbl>
              <c:idx val="4"/>
              <c:layout>
                <c:manualLayout>
                  <c:x val="-2.3432493603632677E-2"/>
                  <c:y val="-0.1380380167567283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264-46D4-ACC4-DCD380AC181F}"/>
                </c:ext>
              </c:extLst>
            </c:dLbl>
            <c:dLbl>
              <c:idx val="5"/>
              <c:layout>
                <c:manualLayout>
                  <c:x val="-2.0503431903178704E-2"/>
                  <c:y val="-0.1049088927351135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264-46D4-ACC4-DCD380AC181F}"/>
                </c:ext>
              </c:extLst>
            </c:dLbl>
            <c:dLbl>
              <c:idx val="6"/>
              <c:layout>
                <c:manualLayout>
                  <c:x val="-1.1716246801816339E-2"/>
                  <c:y val="-0.3312827645877788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2F5-49C0-AAAA-C95DD292A032}"/>
                </c:ext>
              </c:extLst>
            </c:dLbl>
            <c:dLbl>
              <c:idx val="7"/>
              <c:layout>
                <c:manualLayout>
                  <c:x val="-1.6109839352497581E-2"/>
                  <c:y val="-0.2191562904196074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2F5-49C0-AAAA-C95DD292A032}"/>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lang="es-ES" sz="1200" b="1" i="0" u="none" strike="noStrike" kern="1200" baseline="0">
                    <a:solidFill>
                      <a:srgbClr val="0070C0"/>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indicadores!$A$82:$A$89</c:f>
              <c:strCache>
                <c:ptCount val="8"/>
                <c:pt idx="0">
                  <c:v>Ingresos Ordinarios Operacionales</c:v>
                </c:pt>
                <c:pt idx="1">
                  <c:v>Otros Ingresos Operacionales</c:v>
                </c:pt>
                <c:pt idx="2">
                  <c:v>Gastos Operacionales</c:v>
                </c:pt>
                <c:pt idx="3">
                  <c:v>Resultado de Operación</c:v>
                </c:pt>
                <c:pt idx="4">
                  <c:v>Ingresos Financieros</c:v>
                </c:pt>
                <c:pt idx="5">
                  <c:v>Costos Financieros</c:v>
                </c:pt>
                <c:pt idx="6">
                  <c:v>Impuesto a las Ganancias</c:v>
                </c:pt>
                <c:pt idx="7">
                  <c:v>Resultado neto</c:v>
                </c:pt>
              </c:strCache>
            </c:strRef>
          </c:cat>
          <c:val>
            <c:numRef>
              <c:f>indicadores!$D$82:$D$89</c:f>
              <c:numCache>
                <c:formatCode>0%</c:formatCode>
                <c:ptCount val="8"/>
                <c:pt idx="0">
                  <c:v>0.1774700418809543</c:v>
                </c:pt>
                <c:pt idx="1">
                  <c:v>-0.33146923035586018</c:v>
                </c:pt>
                <c:pt idx="2">
                  <c:v>-1.6968553406761847E-2</c:v>
                </c:pt>
                <c:pt idx="3">
                  <c:v>0.96679454122130482</c:v>
                </c:pt>
                <c:pt idx="4">
                  <c:v>0.12920036465777487</c:v>
                </c:pt>
                <c:pt idx="5">
                  <c:v>-0.10273145525824214</c:v>
                </c:pt>
                <c:pt idx="6">
                  <c:v>0.66460088857852395</c:v>
                </c:pt>
                <c:pt idx="7">
                  <c:v>0.65823224793992408</c:v>
                </c:pt>
              </c:numCache>
            </c:numRef>
          </c:val>
          <c:smooth val="0"/>
          <c:extLst>
            <c:ext xmlns:c16="http://schemas.microsoft.com/office/drawing/2014/chart" uri="{C3380CC4-5D6E-409C-BE32-E72D297353CC}">
              <c16:uniqueId val="{00000002-D264-46D4-ACC4-DCD380AC181F}"/>
            </c:ext>
          </c:extLst>
        </c:ser>
        <c:dLbls>
          <c:showLegendKey val="0"/>
          <c:showVal val="0"/>
          <c:showCatName val="0"/>
          <c:showSerName val="0"/>
          <c:showPercent val="0"/>
          <c:showBubbleSize val="0"/>
        </c:dLbls>
        <c:marker val="1"/>
        <c:smooth val="0"/>
        <c:axId val="65057152"/>
        <c:axId val="65043072"/>
      </c:lineChart>
      <c:catAx>
        <c:axId val="6504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1200" b="0" i="0" u="none" strike="noStrike" kern="1200" baseline="0">
                <a:solidFill>
                  <a:schemeClr val="tx1">
                    <a:lumMod val="65000"/>
                    <a:lumOff val="35000"/>
                  </a:schemeClr>
                </a:solidFill>
                <a:latin typeface="+mn-lt"/>
                <a:ea typeface="+mn-ea"/>
                <a:cs typeface="+mn-cs"/>
              </a:defRPr>
            </a:pPr>
            <a:endParaRPr lang="es-CO"/>
          </a:p>
        </c:txPr>
        <c:crossAx val="65041536"/>
        <c:crosses val="autoZero"/>
        <c:auto val="1"/>
        <c:lblAlgn val="ctr"/>
        <c:lblOffset val="100"/>
        <c:noMultiLvlLbl val="0"/>
      </c:catAx>
      <c:valAx>
        <c:axId val="65041536"/>
        <c:scaling>
          <c:orientation val="minMax"/>
        </c:scaling>
        <c:delete val="0"/>
        <c:axPos val="l"/>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CO"/>
          </a:p>
        </c:txPr>
        <c:crossAx val="65040384"/>
        <c:crosses val="autoZero"/>
        <c:crossBetween val="between"/>
      </c:valAx>
      <c:valAx>
        <c:axId val="65043072"/>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CO"/>
          </a:p>
        </c:txPr>
        <c:crossAx val="65057152"/>
        <c:crosses val="max"/>
        <c:crossBetween val="between"/>
      </c:valAx>
      <c:catAx>
        <c:axId val="65057152"/>
        <c:scaling>
          <c:orientation val="minMax"/>
        </c:scaling>
        <c:delete val="1"/>
        <c:axPos val="b"/>
        <c:numFmt formatCode="General" sourceLinked="1"/>
        <c:majorTickMark val="out"/>
        <c:minorTickMark val="none"/>
        <c:tickLblPos val="nextTo"/>
        <c:crossAx val="65043072"/>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s-CO"/>
          </a:p>
        </c:txPr>
      </c:legendEntry>
      <c:layout>
        <c:manualLayout>
          <c:xMode val="edge"/>
          <c:yMode val="edge"/>
          <c:x val="0.45133634980561527"/>
          <c:y val="3.3165644315811829E-2"/>
          <c:w val="0.21741883010738708"/>
          <c:h val="7.1924678619600294E-2"/>
        </c:manualLayout>
      </c:layout>
      <c:overlay val="0"/>
      <c:spPr>
        <a:noFill/>
        <a:ln>
          <a:noFill/>
        </a:ln>
        <a:effectLst/>
      </c:spPr>
      <c:txPr>
        <a:bodyPr rot="0" spcFirstLastPara="1" vertOverflow="ellipsis" vert="horz" wrap="square" anchor="ctr" anchorCtr="1"/>
        <a:lstStyle/>
        <a:p>
          <a:pPr>
            <a:defRPr lang="es-ES" sz="1200" b="0" i="0" u="none" strike="noStrike" kern="1200" baseline="0">
              <a:solidFill>
                <a:schemeClr val="tx1"/>
              </a:solidFill>
              <a:latin typeface="+mn-lt"/>
              <a:ea typeface="+mn-ea"/>
              <a:cs typeface="+mn-cs"/>
            </a:defRPr>
          </a:pPr>
          <a:endParaRPr lang="es-CO"/>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038901052951553E-2"/>
          <c:y val="0.14701064387794918"/>
          <c:w val="0.96778032129500502"/>
          <c:h val="0.64792305633553071"/>
        </c:manualLayout>
      </c:layout>
      <c:barChart>
        <c:barDir val="col"/>
        <c:grouping val="clustered"/>
        <c:varyColors val="0"/>
        <c:ser>
          <c:idx val="0"/>
          <c:order val="0"/>
          <c:tx>
            <c:strRef>
              <c:f>iNGRESOS!$C$64</c:f>
              <c:strCache>
                <c:ptCount val="1"/>
                <c:pt idx="0">
                  <c:v>2016</c:v>
                </c:pt>
              </c:strCache>
            </c:strRef>
          </c:tx>
          <c:spPr>
            <a:solidFill>
              <a:srgbClr val="FFC000"/>
            </a:solidFill>
            <a:ln>
              <a:noFill/>
            </a:ln>
            <a:effectLst/>
          </c:spPr>
          <c:invertIfNegative val="0"/>
          <c:dLbls>
            <c:dLbl>
              <c:idx val="1"/>
              <c:layout>
                <c:manualLayout>
                  <c:x val="-1.0251715951589298E-2"/>
                  <c:y val="-1.2465784529732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25F-4226-A2B7-EFE4D0EDB76F}"/>
                </c:ext>
              </c:extLst>
            </c:dLbl>
            <c:dLbl>
              <c:idx val="3"/>
              <c:layout>
                <c:manualLayout>
                  <c:x val="-3.0755147854767899E-2"/>
                  <c:y val="-8.3105230198215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25F-4226-A2B7-EFE4D0EDB76F}"/>
                </c:ext>
              </c:extLst>
            </c:dLbl>
            <c:dLbl>
              <c:idx val="4"/>
              <c:layout>
                <c:manualLayout>
                  <c:x val="-1.7574370202724621E-2"/>
                  <c:y val="-2.49315690594647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25F-4226-A2B7-EFE4D0EDB76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lang="es-ES" sz="14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iNGRESOS!$B$65:$B$70</c:f>
              <c:strCache>
                <c:ptCount val="6"/>
                <c:pt idx="0">
                  <c:v>Registro de Facturas</c:v>
                </c:pt>
                <c:pt idx="1">
                  <c:v>Convenios</c:v>
                </c:pt>
                <c:pt idx="2">
                  <c:v>MCP</c:v>
                </c:pt>
                <c:pt idx="3">
                  <c:v>Compensación</c:v>
                </c:pt>
                <c:pt idx="4">
                  <c:v>Mercado de Gas</c:v>
                </c:pt>
                <c:pt idx="5">
                  <c:v>Otros ingresos</c:v>
                </c:pt>
              </c:strCache>
            </c:strRef>
          </c:cat>
          <c:val>
            <c:numRef>
              <c:f>iNGRESOS!$C$65:$C$70</c:f>
              <c:numCache>
                <c:formatCode>_(* #.##0_);_(* \(#.##0\);_(* "-"??_);_(@_)</c:formatCode>
                <c:ptCount val="6"/>
                <c:pt idx="0">
                  <c:v>18147.646122999999</c:v>
                </c:pt>
                <c:pt idx="1">
                  <c:v>1591.2807909999999</c:v>
                </c:pt>
                <c:pt idx="2">
                  <c:v>2978.3566470000001</c:v>
                </c:pt>
                <c:pt idx="3">
                  <c:v>2568.5577437100001</c:v>
                </c:pt>
                <c:pt idx="4">
                  <c:v>3919.2105037199999</c:v>
                </c:pt>
                <c:pt idx="5" formatCode="_(* #,##0.00_);_(* \(#,##0.00\);_(* &quot;-&quot;??_);_(@_)">
                  <c:v>313.6693930000074</c:v>
                </c:pt>
              </c:numCache>
            </c:numRef>
          </c:val>
          <c:extLst>
            <c:ext xmlns:c16="http://schemas.microsoft.com/office/drawing/2014/chart" uri="{C3380CC4-5D6E-409C-BE32-E72D297353CC}">
              <c16:uniqueId val="{00000000-E25F-4226-A2B7-EFE4D0EDB76F}"/>
            </c:ext>
          </c:extLst>
        </c:ser>
        <c:ser>
          <c:idx val="1"/>
          <c:order val="1"/>
          <c:tx>
            <c:strRef>
              <c:f>iNGRESOS!$D$64</c:f>
              <c:strCache>
                <c:ptCount val="1"/>
                <c:pt idx="0">
                  <c:v>2017</c:v>
                </c:pt>
              </c:strCache>
            </c:strRef>
          </c:tx>
          <c:spPr>
            <a:solidFill>
              <a:srgbClr val="0070C0"/>
            </a:solidFill>
            <a:ln>
              <a:noFill/>
            </a:ln>
            <a:effectLst/>
          </c:spPr>
          <c:invertIfNegative val="0"/>
          <c:dLbls>
            <c:dLbl>
              <c:idx val="0"/>
              <c:layout>
                <c:manualLayout>
                  <c:x val="4.2471394656584234E-2"/>
                  <c:y val="-5.00010477239942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25F-4226-A2B7-EFE4D0EDB76F}"/>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lang="es-ES" sz="14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iNGRESOS!$B$65:$B$70</c:f>
              <c:strCache>
                <c:ptCount val="6"/>
                <c:pt idx="0">
                  <c:v>Registro de Facturas</c:v>
                </c:pt>
                <c:pt idx="1">
                  <c:v>Convenios</c:v>
                </c:pt>
                <c:pt idx="2">
                  <c:v>MCP</c:v>
                </c:pt>
                <c:pt idx="3">
                  <c:v>Compensación</c:v>
                </c:pt>
                <c:pt idx="4">
                  <c:v>Mercado de Gas</c:v>
                </c:pt>
                <c:pt idx="5">
                  <c:v>Otros ingresos</c:v>
                </c:pt>
              </c:strCache>
            </c:strRef>
          </c:cat>
          <c:val>
            <c:numRef>
              <c:f>iNGRESOS!$D$65:$D$70</c:f>
              <c:numCache>
                <c:formatCode>_(* #.##0_);_(* \(#.##0\);_(* "-"??_);_(@_)</c:formatCode>
                <c:ptCount val="6"/>
                <c:pt idx="0">
                  <c:v>17316.921467999997</c:v>
                </c:pt>
                <c:pt idx="1">
                  <c:v>2097.9358380000003</c:v>
                </c:pt>
                <c:pt idx="2">
                  <c:v>6441.0121740000013</c:v>
                </c:pt>
                <c:pt idx="3">
                  <c:v>3888.3148963200001</c:v>
                </c:pt>
                <c:pt idx="4">
                  <c:v>4607.603975</c:v>
                </c:pt>
                <c:pt idx="5" formatCode="_(* #,##0.00_);_(* \(#,##0.00\);_(* &quot;-&quot;??_);_(@_)">
                  <c:v>405.62153799999209</c:v>
                </c:pt>
              </c:numCache>
            </c:numRef>
          </c:val>
          <c:extLst>
            <c:ext xmlns:c16="http://schemas.microsoft.com/office/drawing/2014/chart" uri="{C3380CC4-5D6E-409C-BE32-E72D297353CC}">
              <c16:uniqueId val="{00000001-E25F-4226-A2B7-EFE4D0EDB76F}"/>
            </c:ext>
          </c:extLst>
        </c:ser>
        <c:dLbls>
          <c:showLegendKey val="0"/>
          <c:showVal val="0"/>
          <c:showCatName val="0"/>
          <c:showSerName val="0"/>
          <c:showPercent val="0"/>
          <c:showBubbleSize val="0"/>
        </c:dLbls>
        <c:gapWidth val="219"/>
        <c:overlap val="-27"/>
        <c:axId val="65064320"/>
        <c:axId val="65229568"/>
      </c:barChart>
      <c:scatterChart>
        <c:scatterStyle val="lineMarker"/>
        <c:varyColors val="0"/>
        <c:ser>
          <c:idx val="2"/>
          <c:order val="2"/>
          <c:tx>
            <c:strRef>
              <c:f>iNGRESOS!$E$64</c:f>
              <c:strCache>
                <c:ptCount val="1"/>
                <c:pt idx="0">
                  <c:v>Variación %</c:v>
                </c:pt>
              </c:strCache>
            </c:strRef>
          </c:tx>
          <c:spPr>
            <a:ln w="25400" cap="rnd">
              <a:noFill/>
              <a:round/>
            </a:ln>
            <a:effectLst>
              <a:softEdge rad="63500"/>
            </a:effectLst>
          </c:spPr>
          <c:marker>
            <c:symbol val="circle"/>
            <c:size val="5"/>
            <c:spPr>
              <a:noFill/>
              <a:ln w="9525">
                <a:solidFill>
                  <a:schemeClr val="accent3"/>
                </a:solidFill>
              </a:ln>
              <a:effectLst>
                <a:softEdge rad="63500"/>
              </a:effectLst>
            </c:spPr>
          </c:marker>
          <c:dLbls>
            <c:dLbl>
              <c:idx val="0"/>
              <c:layout>
                <c:manualLayout>
                  <c:x val="-1.9038901052951567E-2"/>
                  <c:y val="-0.79141952690649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5F-4226-A2B7-EFE4D0EDB76F}"/>
                </c:ext>
              </c:extLst>
            </c:dLbl>
            <c:dLbl>
              <c:idx val="4"/>
              <c:layout>
                <c:manualLayout>
                  <c:x val="-1.1716246801816446E-2"/>
                  <c:y val="-0.113059932415214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5F-4226-A2B7-EFE4D0EDB76F}"/>
                </c:ext>
              </c:extLst>
            </c:dLbl>
            <c:spPr>
              <a:noFill/>
              <a:ln>
                <a:noFill/>
              </a:ln>
              <a:effectLst/>
            </c:spPr>
            <c:txPr>
              <a:bodyPr rot="0" spcFirstLastPara="1" vertOverflow="ellipsis" vert="horz" wrap="square" lIns="38100" tIns="19050" rIns="38100" bIns="19050" anchor="ctr" anchorCtr="1">
                <a:spAutoFit/>
              </a:bodyPr>
              <a:lstStyle/>
              <a:p>
                <a:pPr>
                  <a:defRPr lang="es-ES" sz="1600" b="1" i="0" u="none" strike="noStrike" kern="1200" baseline="0">
                    <a:solidFill>
                      <a:srgbClr val="0070C0"/>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strRef>
              <c:f>iNGRESOS!$B$65:$B$70</c:f>
              <c:strCache>
                <c:ptCount val="6"/>
                <c:pt idx="0">
                  <c:v>Registro de Facturas</c:v>
                </c:pt>
                <c:pt idx="1">
                  <c:v>Convenios</c:v>
                </c:pt>
                <c:pt idx="2">
                  <c:v>MCP</c:v>
                </c:pt>
                <c:pt idx="3">
                  <c:v>Compensación</c:v>
                </c:pt>
                <c:pt idx="4">
                  <c:v>Mercado de Gas</c:v>
                </c:pt>
                <c:pt idx="5">
                  <c:v>Otros ingresos</c:v>
                </c:pt>
              </c:strCache>
            </c:strRef>
          </c:xVal>
          <c:yVal>
            <c:numRef>
              <c:f>iNGRESOS!$E$65:$E$70</c:f>
              <c:numCache>
                <c:formatCode>0%</c:formatCode>
                <c:ptCount val="6"/>
                <c:pt idx="0">
                  <c:v>-4.5775890127544246E-2</c:v>
                </c:pt>
                <c:pt idx="1">
                  <c:v>0.3183944969772467</c:v>
                </c:pt>
                <c:pt idx="2">
                  <c:v>1.1626060735499282</c:v>
                </c:pt>
                <c:pt idx="3">
                  <c:v>0.51381252994676885</c:v>
                </c:pt>
                <c:pt idx="4">
                  <c:v>0.17564595487448223</c:v>
                </c:pt>
                <c:pt idx="5">
                  <c:v>0.29314988026256855</c:v>
                </c:pt>
              </c:numCache>
            </c:numRef>
          </c:yVal>
          <c:smooth val="0"/>
          <c:extLst>
            <c:ext xmlns:c16="http://schemas.microsoft.com/office/drawing/2014/chart" uri="{C3380CC4-5D6E-409C-BE32-E72D297353CC}">
              <c16:uniqueId val="{00000004-E25F-4226-A2B7-EFE4D0EDB76F}"/>
            </c:ext>
          </c:extLst>
        </c:ser>
        <c:dLbls>
          <c:showLegendKey val="0"/>
          <c:showVal val="0"/>
          <c:showCatName val="0"/>
          <c:showSerName val="0"/>
          <c:showPercent val="0"/>
          <c:showBubbleSize val="0"/>
        </c:dLbls>
        <c:axId val="65241088"/>
        <c:axId val="65231104"/>
      </c:scatterChart>
      <c:catAx>
        <c:axId val="65064320"/>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1400" b="0" i="0" u="none" strike="noStrike" kern="1200" baseline="0">
                <a:solidFill>
                  <a:schemeClr val="tx1">
                    <a:lumMod val="65000"/>
                    <a:lumOff val="35000"/>
                  </a:schemeClr>
                </a:solidFill>
                <a:latin typeface="+mn-lt"/>
                <a:ea typeface="+mn-ea"/>
                <a:cs typeface="+mn-cs"/>
              </a:defRPr>
            </a:pPr>
            <a:endParaRPr lang="es-CO"/>
          </a:p>
        </c:txPr>
        <c:crossAx val="65229568"/>
        <c:crosses val="autoZero"/>
        <c:auto val="1"/>
        <c:lblAlgn val="ctr"/>
        <c:lblOffset val="100"/>
        <c:noMultiLvlLbl val="0"/>
      </c:catAx>
      <c:valAx>
        <c:axId val="65229568"/>
        <c:scaling>
          <c:orientation val="minMax"/>
        </c:scaling>
        <c:delete val="0"/>
        <c:axPos val="l"/>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CO"/>
          </a:p>
        </c:txPr>
        <c:crossAx val="65064320"/>
        <c:crosses val="autoZero"/>
        <c:crossBetween val="between"/>
      </c:valAx>
      <c:valAx>
        <c:axId val="65231104"/>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CO"/>
          </a:p>
        </c:txPr>
        <c:crossAx val="65241088"/>
        <c:crosses val="max"/>
        <c:crossBetween val="midCat"/>
      </c:valAx>
      <c:valAx>
        <c:axId val="65241088"/>
        <c:scaling>
          <c:orientation val="minMax"/>
        </c:scaling>
        <c:delete val="1"/>
        <c:axPos val="b"/>
        <c:numFmt formatCode="General" sourceLinked="1"/>
        <c:majorTickMark val="out"/>
        <c:minorTickMark val="none"/>
        <c:tickLblPos val="nextTo"/>
        <c:crossAx val="65231104"/>
        <c:crosses val="autoZero"/>
        <c:crossBetween val="midCat"/>
      </c:valAx>
      <c:spPr>
        <a:noFill/>
        <a:ln>
          <a:noFill/>
        </a:ln>
        <a:effectLst/>
      </c:spPr>
    </c:plotArea>
    <c:legend>
      <c:legendPos val="b"/>
      <c:legendEntry>
        <c:idx val="2"/>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s-CO"/>
          </a:p>
        </c:txPr>
      </c:legendEntry>
      <c:layout>
        <c:manualLayout>
          <c:xMode val="edge"/>
          <c:yMode val="edge"/>
          <c:x val="0.38110702157207826"/>
          <c:y val="0.88352668553013336"/>
          <c:w val="0.31101249936719594"/>
          <c:h val="0.1164733009879891"/>
        </c:manualLayout>
      </c:layout>
      <c:overlay val="0"/>
      <c:spPr>
        <a:noFill/>
        <a:ln>
          <a:noFill/>
        </a:ln>
        <a:effectLst/>
      </c:spPr>
      <c:txPr>
        <a:bodyPr rot="0" spcFirstLastPara="1" vertOverflow="ellipsis" vert="horz" wrap="square" anchor="ctr" anchorCtr="1"/>
        <a:lstStyle/>
        <a:p>
          <a:pPr>
            <a:defRPr lang="es-ES" sz="1400" b="1"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indicadores!$B$112</c:f>
              <c:strCache>
                <c:ptCount val="1"/>
                <c:pt idx="0">
                  <c:v>2016</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ES" sz="14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indicadores!$A$113:$A$117</c:f>
              <c:strCache>
                <c:ptCount val="5"/>
                <c:pt idx="0">
                  <c:v>Margen de Operación</c:v>
                </c:pt>
                <c:pt idx="1">
                  <c:v>Margen Neto</c:v>
                </c:pt>
                <c:pt idx="2">
                  <c:v>ROA</c:v>
                </c:pt>
                <c:pt idx="3">
                  <c:v>ROE</c:v>
                </c:pt>
                <c:pt idx="4">
                  <c:v>Margen Ebitda</c:v>
                </c:pt>
              </c:strCache>
            </c:strRef>
          </c:cat>
          <c:val>
            <c:numRef>
              <c:f>indicadores!$B$113:$B$117</c:f>
              <c:numCache>
                <c:formatCode>0%</c:formatCode>
                <c:ptCount val="5"/>
                <c:pt idx="0">
                  <c:v>0.19203502337917647</c:v>
                </c:pt>
                <c:pt idx="1">
                  <c:v>0.16430896644923235</c:v>
                </c:pt>
                <c:pt idx="2">
                  <c:v>6.3996957062919801E-2</c:v>
                </c:pt>
                <c:pt idx="3">
                  <c:v>7.4120909595128931E-2</c:v>
                </c:pt>
                <c:pt idx="4">
                  <c:v>0.21914479779214213</c:v>
                </c:pt>
              </c:numCache>
            </c:numRef>
          </c:val>
          <c:extLst>
            <c:ext xmlns:c16="http://schemas.microsoft.com/office/drawing/2014/chart" uri="{C3380CC4-5D6E-409C-BE32-E72D297353CC}">
              <c16:uniqueId val="{00000000-A438-4B6E-BA5A-0DCAC61ABA41}"/>
            </c:ext>
          </c:extLst>
        </c:ser>
        <c:ser>
          <c:idx val="1"/>
          <c:order val="1"/>
          <c:tx>
            <c:strRef>
              <c:f>indicadores!$C$112</c:f>
              <c:strCache>
                <c:ptCount val="1"/>
                <c:pt idx="0">
                  <c:v>2017</c:v>
                </c:pt>
              </c:strCache>
            </c:strRef>
          </c:tx>
          <c:spPr>
            <a:solidFill>
              <a:srgbClr val="0070C0"/>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s-ES" sz="14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indicadores!$A$113:$A$117</c:f>
              <c:strCache>
                <c:ptCount val="5"/>
                <c:pt idx="0">
                  <c:v>Margen de Operación</c:v>
                </c:pt>
                <c:pt idx="1">
                  <c:v>Margen Neto</c:v>
                </c:pt>
                <c:pt idx="2">
                  <c:v>ROA</c:v>
                </c:pt>
                <c:pt idx="3">
                  <c:v>ROE</c:v>
                </c:pt>
                <c:pt idx="4">
                  <c:v>Margen Ebitda</c:v>
                </c:pt>
              </c:strCache>
            </c:strRef>
          </c:cat>
          <c:val>
            <c:numRef>
              <c:f>indicadores!$C$113:$C$117</c:f>
              <c:numCache>
                <c:formatCode>0%</c:formatCode>
                <c:ptCount val="5"/>
                <c:pt idx="0">
                  <c:v>0.32079568827785704</c:v>
                </c:pt>
                <c:pt idx="1">
                  <c:v>0.2314441919635625</c:v>
                </c:pt>
                <c:pt idx="2">
                  <c:v>8.8167590761389858E-2</c:v>
                </c:pt>
                <c:pt idx="3">
                  <c:v>0.10986997281686256</c:v>
                </c:pt>
                <c:pt idx="4">
                  <c:v>0.34903557794212109</c:v>
                </c:pt>
              </c:numCache>
            </c:numRef>
          </c:val>
          <c:extLst>
            <c:ext xmlns:c16="http://schemas.microsoft.com/office/drawing/2014/chart" uri="{C3380CC4-5D6E-409C-BE32-E72D297353CC}">
              <c16:uniqueId val="{00000001-A438-4B6E-BA5A-0DCAC61ABA41}"/>
            </c:ext>
          </c:extLst>
        </c:ser>
        <c:dLbls>
          <c:showLegendKey val="0"/>
          <c:showVal val="0"/>
          <c:showCatName val="0"/>
          <c:showSerName val="0"/>
          <c:showPercent val="0"/>
          <c:showBubbleSize val="0"/>
        </c:dLbls>
        <c:gapWidth val="219"/>
        <c:overlap val="-27"/>
        <c:axId val="61537664"/>
        <c:axId val="65152128"/>
      </c:barChart>
      <c:catAx>
        <c:axId val="6153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1400" b="1" i="0" u="none" strike="noStrike" kern="1200" baseline="0">
                <a:solidFill>
                  <a:schemeClr val="tx1">
                    <a:lumMod val="65000"/>
                    <a:lumOff val="35000"/>
                  </a:schemeClr>
                </a:solidFill>
                <a:latin typeface="+mn-lt"/>
                <a:ea typeface="+mn-ea"/>
                <a:cs typeface="+mn-cs"/>
              </a:defRPr>
            </a:pPr>
            <a:endParaRPr lang="es-CO"/>
          </a:p>
        </c:txPr>
        <c:crossAx val="65152128"/>
        <c:crosses val="autoZero"/>
        <c:auto val="1"/>
        <c:lblAlgn val="ctr"/>
        <c:lblOffset val="100"/>
        <c:noMultiLvlLbl val="0"/>
      </c:catAx>
      <c:valAx>
        <c:axId val="65152128"/>
        <c:scaling>
          <c:orientation val="minMax"/>
        </c:scaling>
        <c:delete val="0"/>
        <c:axPos val="l"/>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CO"/>
          </a:p>
        </c:txPr>
        <c:crossAx val="61537664"/>
        <c:crosses val="autoZero"/>
        <c:crossBetween val="between"/>
      </c:valAx>
      <c:spPr>
        <a:noFill/>
        <a:ln>
          <a:noFill/>
        </a:ln>
        <a:effectLst/>
      </c:spPr>
    </c:plotArea>
    <c:legend>
      <c:legendPos val="b"/>
      <c:layout>
        <c:manualLayout>
          <c:xMode val="edge"/>
          <c:yMode val="edge"/>
          <c:x val="0.42127875684163668"/>
          <c:y val="4.5299484028933364E-2"/>
          <c:w val="0.12229363059388804"/>
          <c:h val="0.15018683549965925"/>
        </c:manualLayout>
      </c:layout>
      <c:overlay val="0"/>
      <c:spPr>
        <a:noFill/>
        <a:ln>
          <a:noFill/>
        </a:ln>
        <a:effectLst/>
      </c:spPr>
      <c:txPr>
        <a:bodyPr rot="0" spcFirstLastPara="1" vertOverflow="ellipsis" vert="horz" wrap="square" anchor="ctr" anchorCtr="1"/>
        <a:lstStyle/>
        <a:p>
          <a:pPr>
            <a:defRPr lang="es-ES" sz="1050" b="1"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79971567510563E-2"/>
          <c:y val="3.2286080091722971E-2"/>
          <c:w val="0.9677700521262429"/>
          <c:h val="0.86366440017961565"/>
        </c:manualLayout>
      </c:layout>
      <c:barChart>
        <c:barDir val="col"/>
        <c:grouping val="clustered"/>
        <c:varyColors val="0"/>
        <c:ser>
          <c:idx val="0"/>
          <c:order val="0"/>
          <c:tx>
            <c:strRef>
              <c:f>'Estado situacion financier'!$O$54</c:f>
              <c:strCache>
                <c:ptCount val="1"/>
                <c:pt idx="0">
                  <c:v>2017</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'Estado situacion financier'!$N$55:$N$57</c:f>
              <c:strCache>
                <c:ptCount val="3"/>
                <c:pt idx="0">
                  <c:v>ACTIVO</c:v>
                </c:pt>
                <c:pt idx="1">
                  <c:v>PASIVO</c:v>
                </c:pt>
                <c:pt idx="2">
                  <c:v>PATRIMONIO</c:v>
                </c:pt>
              </c:strCache>
            </c:strRef>
          </c:cat>
          <c:val>
            <c:numRef>
              <c:f>'Estado situacion financier'!$O$55:$O$57</c:f>
              <c:numCache>
                <c:formatCode>_ * #,##0_ ;_ * \-#,##0_ ;_ * "-"??_ ;_ @_ </c:formatCode>
                <c:ptCount val="3"/>
                <c:pt idx="0">
                  <c:v>75996.987501330004</c:v>
                </c:pt>
                <c:pt idx="1">
                  <c:v>9698.755828790001</c:v>
                </c:pt>
                <c:pt idx="2">
                  <c:v>66298.231672540001</c:v>
                </c:pt>
              </c:numCache>
            </c:numRef>
          </c:val>
          <c:extLst>
            <c:ext xmlns:c16="http://schemas.microsoft.com/office/drawing/2014/chart" uri="{C3380CC4-5D6E-409C-BE32-E72D297353CC}">
              <c16:uniqueId val="{00000000-F2CB-4B9A-8A39-1F3FE379ACC1}"/>
            </c:ext>
          </c:extLst>
        </c:ser>
        <c:ser>
          <c:idx val="1"/>
          <c:order val="1"/>
          <c:tx>
            <c:strRef>
              <c:f>'Estado situacion financier'!$P$54</c:f>
              <c:strCache>
                <c:ptCount val="1"/>
                <c:pt idx="0">
                  <c:v>2018</c:v>
                </c:pt>
              </c:strCache>
            </c:strRef>
          </c:tx>
          <c:spPr>
            <a:solidFill>
              <a:srgbClr val="0070C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'Estado situacion financier'!$N$55:$N$57</c:f>
              <c:strCache>
                <c:ptCount val="3"/>
                <c:pt idx="0">
                  <c:v>ACTIVO</c:v>
                </c:pt>
                <c:pt idx="1">
                  <c:v>PASIVO</c:v>
                </c:pt>
                <c:pt idx="2">
                  <c:v>PATRIMONIO</c:v>
                </c:pt>
              </c:strCache>
            </c:strRef>
          </c:cat>
          <c:val>
            <c:numRef>
              <c:f>'Estado situacion financier'!$P$55:$P$57</c:f>
              <c:numCache>
                <c:formatCode>_ * #,##0_ ;_ * \-#,##0_ ;_ * "-"??_ ;_ @_ </c:formatCode>
                <c:ptCount val="3"/>
                <c:pt idx="0">
                  <c:v>90331.60400829</c:v>
                </c:pt>
                <c:pt idx="1">
                  <c:v>16147.897514420001</c:v>
                </c:pt>
                <c:pt idx="2">
                  <c:v>74183.706493870006</c:v>
                </c:pt>
              </c:numCache>
            </c:numRef>
          </c:val>
          <c:extLst>
            <c:ext xmlns:c16="http://schemas.microsoft.com/office/drawing/2014/chart" uri="{C3380CC4-5D6E-409C-BE32-E72D297353CC}">
              <c16:uniqueId val="{00000001-F2CB-4B9A-8A39-1F3FE379ACC1}"/>
            </c:ext>
          </c:extLst>
        </c:ser>
        <c:dLbls>
          <c:showLegendKey val="0"/>
          <c:showVal val="1"/>
          <c:showCatName val="0"/>
          <c:showSerName val="0"/>
          <c:showPercent val="0"/>
          <c:showBubbleSize val="0"/>
        </c:dLbls>
        <c:gapWidth val="150"/>
        <c:overlap val="-25"/>
        <c:axId val="408900000"/>
        <c:axId val="408900560"/>
      </c:barChart>
      <c:catAx>
        <c:axId val="408900000"/>
        <c:scaling>
          <c:orientation val="minMax"/>
        </c:scaling>
        <c:delete val="0"/>
        <c:axPos val="b"/>
        <c:numFmt formatCode="General" sourceLinked="0"/>
        <c:majorTickMark val="none"/>
        <c:minorTickMark val="none"/>
        <c:tickLblPos val="nextTo"/>
        <c:crossAx val="408900560"/>
        <c:crosses val="autoZero"/>
        <c:auto val="1"/>
        <c:lblAlgn val="ctr"/>
        <c:lblOffset val="100"/>
        <c:noMultiLvlLbl val="0"/>
      </c:catAx>
      <c:valAx>
        <c:axId val="408900560"/>
        <c:scaling>
          <c:orientation val="minMax"/>
        </c:scaling>
        <c:delete val="1"/>
        <c:axPos val="l"/>
        <c:numFmt formatCode="_ * #,##0_ ;_ * \-#,##0_ ;_ * &quot;-&quot;??_ ;_ @_ " sourceLinked="1"/>
        <c:majorTickMark val="out"/>
        <c:minorTickMark val="none"/>
        <c:tickLblPos val="none"/>
        <c:crossAx val="408900000"/>
        <c:crosses val="autoZero"/>
        <c:crossBetween val="between"/>
      </c:valAx>
    </c:plotArea>
    <c:legend>
      <c:legendPos val="t"/>
      <c:overlay val="0"/>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Hoja12!$C$196</c:f>
              <c:strCache>
                <c:ptCount val="1"/>
                <c:pt idx="0">
                  <c:v>2017</c:v>
                </c:pt>
              </c:strCache>
            </c:strRef>
          </c:tx>
          <c:spPr>
            <a:solidFill>
              <a:srgbClr val="FFC000"/>
            </a:solidFill>
          </c:spPr>
          <c:invertIfNegative val="0"/>
          <c:dLbls>
            <c:dLbl>
              <c:idx val="0"/>
              <c:layout>
                <c:manualLayout>
                  <c:x val="-1.025292548602788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F90-40FC-BB4D-27BE5FDA0D1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Hoja12!$B$197:$B$203</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Hoja12!$C$197:$C$203</c:f>
              <c:numCache>
                <c:formatCode>_ * #,##0_ ;_ * \-#,##0_ ;_ * "-"??_ ;_ @_ </c:formatCode>
                <c:ptCount val="7"/>
                <c:pt idx="0">
                  <c:v>2681.7494863699999</c:v>
                </c:pt>
                <c:pt idx="1">
                  <c:v>1795.37635933</c:v>
                </c:pt>
                <c:pt idx="2">
                  <c:v>886.37312703999987</c:v>
                </c:pt>
                <c:pt idx="3">
                  <c:v>425.99646332999998</c:v>
                </c:pt>
                <c:pt idx="4">
                  <c:v>20.72121404</c:v>
                </c:pt>
                <c:pt idx="5">
                  <c:v>516.03499999999997</c:v>
                </c:pt>
                <c:pt idx="6">
                  <c:v>775.61337633000051</c:v>
                </c:pt>
              </c:numCache>
            </c:numRef>
          </c:val>
          <c:extLst>
            <c:ext xmlns:c16="http://schemas.microsoft.com/office/drawing/2014/chart" uri="{C3380CC4-5D6E-409C-BE32-E72D297353CC}">
              <c16:uniqueId val="{00000001-3F90-40FC-BB4D-27BE5FDA0D17}"/>
            </c:ext>
          </c:extLst>
        </c:ser>
        <c:ser>
          <c:idx val="1"/>
          <c:order val="1"/>
          <c:tx>
            <c:strRef>
              <c:f>Hoja12!$D$196</c:f>
              <c:strCache>
                <c:ptCount val="1"/>
                <c:pt idx="0">
                  <c:v>2018</c:v>
                </c:pt>
              </c:strCache>
            </c:strRef>
          </c:tx>
          <c:spPr>
            <a:solidFill>
              <a:srgbClr val="0070C0"/>
            </a:solidFill>
          </c:spPr>
          <c:invertIfNegative val="0"/>
          <c:dLbls>
            <c:dLbl>
              <c:idx val="1"/>
              <c:layout>
                <c:manualLayout>
                  <c:x val="1.6117216117216119E-2"/>
                  <c:y val="4.483780893515146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F90-40FC-BB4D-27BE5FDA0D1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Hoja12!$B$197:$B$203</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Hoja12!$D$197:$D$203</c:f>
              <c:numCache>
                <c:formatCode>_ * #,##0_ ;_ * \-#,##0_ ;_ * "-"??_ ;_ @_ </c:formatCode>
                <c:ptCount val="7"/>
                <c:pt idx="0">
                  <c:v>2985.8474671200001</c:v>
                </c:pt>
                <c:pt idx="1">
                  <c:v>1804.1327205400003</c:v>
                </c:pt>
                <c:pt idx="2">
                  <c:v>1181.7147465799999</c:v>
                </c:pt>
                <c:pt idx="3">
                  <c:v>470.69339489000004</c:v>
                </c:pt>
                <c:pt idx="4">
                  <c:v>14.492372599999999</c:v>
                </c:pt>
                <c:pt idx="5">
                  <c:v>716.57039786999997</c:v>
                </c:pt>
                <c:pt idx="6">
                  <c:v>921.345371</c:v>
                </c:pt>
              </c:numCache>
            </c:numRef>
          </c:val>
          <c:extLst>
            <c:ext xmlns:c16="http://schemas.microsoft.com/office/drawing/2014/chart" uri="{C3380CC4-5D6E-409C-BE32-E72D297353CC}">
              <c16:uniqueId val="{00000002-3F90-40FC-BB4D-27BE5FDA0D17}"/>
            </c:ext>
          </c:extLst>
        </c:ser>
        <c:dLbls>
          <c:showLegendKey val="0"/>
          <c:showVal val="0"/>
          <c:showCatName val="0"/>
          <c:showSerName val="0"/>
          <c:showPercent val="0"/>
          <c:showBubbleSize val="0"/>
        </c:dLbls>
        <c:gapWidth val="150"/>
        <c:axId val="408904480"/>
        <c:axId val="408905040"/>
      </c:barChart>
      <c:lineChart>
        <c:grouping val="standard"/>
        <c:varyColors val="0"/>
        <c:ser>
          <c:idx val="2"/>
          <c:order val="2"/>
          <c:tx>
            <c:strRef>
              <c:f>Hoja12!$E$196</c:f>
              <c:strCache>
                <c:ptCount val="1"/>
                <c:pt idx="0">
                  <c:v>Variación %</c:v>
                </c:pt>
              </c:strCache>
            </c:strRef>
          </c:tx>
          <c:spPr>
            <a:ln>
              <a:noFill/>
            </a:ln>
          </c:spPr>
          <c:marker>
            <c:spPr>
              <a:noFill/>
              <a:ln>
                <a:noFill/>
              </a:ln>
            </c:spPr>
          </c:marker>
          <c:dLbls>
            <c:dLbl>
              <c:idx val="0"/>
              <c:layout>
                <c:manualLayout>
                  <c:x val="-5.5660234778345016E-2"/>
                  <c:y val="-0.3452430085675520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90-40FC-BB4D-27BE5FDA0D17}"/>
                </c:ext>
              </c:extLst>
            </c:dLbl>
            <c:dLbl>
              <c:idx val="1"/>
              <c:layout>
                <c:manualLayout>
                  <c:x val="-1.6119754261486544E-2"/>
                  <c:y val="-0.219701380192491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90-40FC-BB4D-27BE5FDA0D17}"/>
                </c:ext>
              </c:extLst>
            </c:dLbl>
            <c:dLbl>
              <c:idx val="2"/>
              <c:layout>
                <c:manualLayout>
                  <c:x val="-4.686556488131291E-2"/>
                  <c:y val="0.2553460260814825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90-40FC-BB4D-27BE5FDA0D17}"/>
                </c:ext>
              </c:extLst>
            </c:dLbl>
            <c:dLbl>
              <c:idx val="3"/>
              <c:layout>
                <c:manualLayout>
                  <c:x val="-2.9293530616365263E-2"/>
                  <c:y val="0.153792625486728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90-40FC-BB4D-27BE5FDA0D17}"/>
                </c:ext>
              </c:extLst>
            </c:dLbl>
            <c:dLbl>
              <c:idx val="4"/>
              <c:layout>
                <c:manualLayout>
                  <c:x val="-2.3437224193129814E-2"/>
                  <c:y val="-6.12039622500954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90-40FC-BB4D-27BE5FDA0D17}"/>
                </c:ext>
              </c:extLst>
            </c:dLbl>
            <c:dLbl>
              <c:idx val="5"/>
              <c:layout>
                <c:manualLayout>
                  <c:x val="-5.1263592050993734E-2"/>
                  <c:y val="0.3737203130455782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F90-40FC-BB4D-27BE5FDA0D17}"/>
                </c:ext>
              </c:extLst>
            </c:dLbl>
            <c:dLbl>
              <c:idx val="6"/>
              <c:layout>
                <c:manualLayout>
                  <c:x val="-5.2727293703671657E-2"/>
                  <c:y val="0.195264421269220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F90-40FC-BB4D-27BE5FDA0D17}"/>
                </c:ext>
              </c:extLst>
            </c:dLbl>
            <c:spPr>
              <a:noFill/>
              <a:ln>
                <a:noFill/>
              </a:ln>
              <a:effectLst/>
            </c:spPr>
            <c:txPr>
              <a:bodyPr wrap="square" lIns="38100" tIns="19050" rIns="38100" bIns="19050" anchor="ctr">
                <a:spAutoFit/>
              </a:bodyPr>
              <a:lstStyle/>
              <a:p>
                <a:pPr>
                  <a:defRPr b="1">
                    <a:solidFill>
                      <a:srgbClr val="04499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Hoja12!$B$197:$B$203</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Hoja12!$E$197:$E$203</c:f>
              <c:numCache>
                <c:formatCode>0%</c:formatCode>
                <c:ptCount val="7"/>
                <c:pt idx="0">
                  <c:v>0.1133953720493206</c:v>
                </c:pt>
                <c:pt idx="1">
                  <c:v>4.8771730587273687E-3</c:v>
                </c:pt>
                <c:pt idx="2">
                  <c:v>0.33320236199655451</c:v>
                </c:pt>
                <c:pt idx="3">
                  <c:v>0.10492324563120925</c:v>
                </c:pt>
                <c:pt idx="4">
                  <c:v>-0.30060214753710446</c:v>
                </c:pt>
                <c:pt idx="5">
                  <c:v>0.38860813291734098</c:v>
                </c:pt>
                <c:pt idx="6">
                  <c:v>0.18789257524098568</c:v>
                </c:pt>
              </c:numCache>
            </c:numRef>
          </c:val>
          <c:smooth val="0"/>
          <c:extLst>
            <c:ext xmlns:c16="http://schemas.microsoft.com/office/drawing/2014/chart" uri="{C3380CC4-5D6E-409C-BE32-E72D297353CC}">
              <c16:uniqueId val="{0000000A-3F90-40FC-BB4D-27BE5FDA0D17}"/>
            </c:ext>
          </c:extLst>
        </c:ser>
        <c:dLbls>
          <c:showLegendKey val="0"/>
          <c:showVal val="0"/>
          <c:showCatName val="0"/>
          <c:showSerName val="0"/>
          <c:showPercent val="0"/>
          <c:showBubbleSize val="0"/>
        </c:dLbls>
        <c:marker val="1"/>
        <c:smooth val="0"/>
        <c:axId val="408906160"/>
        <c:axId val="408905600"/>
      </c:lineChart>
      <c:catAx>
        <c:axId val="408904480"/>
        <c:scaling>
          <c:orientation val="minMax"/>
        </c:scaling>
        <c:delete val="0"/>
        <c:axPos val="b"/>
        <c:numFmt formatCode="General" sourceLinked="0"/>
        <c:majorTickMark val="out"/>
        <c:minorTickMark val="none"/>
        <c:tickLblPos val="nextTo"/>
        <c:crossAx val="408905040"/>
        <c:crosses val="autoZero"/>
        <c:auto val="1"/>
        <c:lblAlgn val="ctr"/>
        <c:lblOffset val="100"/>
        <c:noMultiLvlLbl val="0"/>
      </c:catAx>
      <c:valAx>
        <c:axId val="408905040"/>
        <c:scaling>
          <c:orientation val="minMax"/>
        </c:scaling>
        <c:delete val="0"/>
        <c:axPos val="l"/>
        <c:numFmt formatCode="_ * #,##0_ ;_ * \-#,##0_ ;_ * &quot;-&quot;??_ ;_ @_ " sourceLinked="1"/>
        <c:majorTickMark val="out"/>
        <c:minorTickMark val="none"/>
        <c:tickLblPos val="nextTo"/>
        <c:txPr>
          <a:bodyPr/>
          <a:lstStyle/>
          <a:p>
            <a:pPr>
              <a:defRPr>
                <a:solidFill>
                  <a:schemeClr val="bg1"/>
                </a:solidFill>
              </a:defRPr>
            </a:pPr>
            <a:endParaRPr lang="es-CO"/>
          </a:p>
        </c:txPr>
        <c:crossAx val="408904480"/>
        <c:crosses val="autoZero"/>
        <c:crossBetween val="between"/>
      </c:valAx>
      <c:valAx>
        <c:axId val="408905600"/>
        <c:scaling>
          <c:orientation val="minMax"/>
        </c:scaling>
        <c:delete val="0"/>
        <c:axPos val="r"/>
        <c:numFmt formatCode="0%" sourceLinked="1"/>
        <c:majorTickMark val="out"/>
        <c:minorTickMark val="none"/>
        <c:tickLblPos val="none"/>
        <c:spPr>
          <a:ln>
            <a:noFill/>
          </a:ln>
        </c:spPr>
        <c:crossAx val="408906160"/>
        <c:crosses val="max"/>
        <c:crossBetween val="between"/>
      </c:valAx>
      <c:catAx>
        <c:axId val="408906160"/>
        <c:scaling>
          <c:orientation val="minMax"/>
        </c:scaling>
        <c:delete val="1"/>
        <c:axPos val="b"/>
        <c:numFmt formatCode="General" sourceLinked="1"/>
        <c:majorTickMark val="out"/>
        <c:minorTickMark val="none"/>
        <c:tickLblPos val="none"/>
        <c:crossAx val="408905600"/>
        <c:crosses val="autoZero"/>
        <c:auto val="1"/>
        <c:lblAlgn val="ctr"/>
        <c:lblOffset val="100"/>
        <c:noMultiLvlLbl val="0"/>
      </c:catAx>
    </c:plotArea>
    <c:legend>
      <c:legendPos val="t"/>
      <c:legendEntry>
        <c:idx val="2"/>
        <c:txPr>
          <a:bodyPr/>
          <a:lstStyle/>
          <a:p>
            <a:pPr>
              <a:defRPr>
                <a:solidFill>
                  <a:schemeClr val="bg1"/>
                </a:solidFill>
              </a:defRPr>
            </a:pPr>
            <a:endParaRPr lang="es-CO"/>
          </a:p>
        </c:txPr>
      </c:legendEntry>
      <c:layout>
        <c:manualLayout>
          <c:xMode val="edge"/>
          <c:yMode val="edge"/>
          <c:x val="0.41562119119388113"/>
          <c:y val="8.2724904660620227E-2"/>
          <c:w val="0.21269861150708091"/>
          <c:h val="3.6485543556799491E-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752575170454457E-2"/>
          <c:y val="0.25670784772612343"/>
          <c:w val="0.93849484965909113"/>
          <c:h val="0.48008667427173618"/>
        </c:manualLayout>
      </c:layout>
      <c:barChart>
        <c:barDir val="col"/>
        <c:grouping val="clustered"/>
        <c:varyColors val="0"/>
        <c:ser>
          <c:idx val="0"/>
          <c:order val="0"/>
          <c:tx>
            <c:strRef>
              <c:f>indicadores!$B$20</c:f>
              <c:strCache>
                <c:ptCount val="1"/>
                <c:pt idx="0">
                  <c:v>2016</c:v>
                </c:pt>
              </c:strCache>
            </c:strRef>
          </c:tx>
          <c:spPr>
            <a:solidFill>
              <a:srgbClr val="0070C0"/>
            </a:solidFill>
            <a:ln>
              <a:noFill/>
            </a:ln>
            <a:effectLst/>
          </c:spPr>
          <c:invertIfNegative val="0"/>
          <c:dLbls>
            <c:dLbl>
              <c:idx val="0"/>
              <c:layout>
                <c:manualLayout>
                  <c:x val="-4.25074959905167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A66-4723-A60F-CED9E115AE27}"/>
                </c:ext>
              </c:extLst>
            </c:dLbl>
            <c:dLbl>
              <c:idx val="1"/>
              <c:layout>
                <c:manualLayout>
                  <c:x val="-1.4169165330172234E-2"/>
                  <c:y val="1.18360952442196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A66-4723-A60F-CED9E115AE27}"/>
                </c:ext>
              </c:extLst>
            </c:dLbl>
            <c:dLbl>
              <c:idx val="2"/>
              <c:layout>
                <c:manualLayout>
                  <c:x val="-2.479603932780141E-2"/>
                  <c:y val="1.77541428663294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66-4723-A60F-CED9E115AE2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Franklin Gothic Book" panose="020B0503020102020204" pitchFamily="34"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indicadores!$A$21:$A$23</c:f>
              <c:strCache>
                <c:ptCount val="3"/>
                <c:pt idx="0">
                  <c:v>Activo</c:v>
                </c:pt>
                <c:pt idx="1">
                  <c:v>Pasivo</c:v>
                </c:pt>
                <c:pt idx="2">
                  <c:v>Patromonio</c:v>
                </c:pt>
              </c:strCache>
            </c:strRef>
          </c:cat>
          <c:val>
            <c:numRef>
              <c:f>indicadores!$B$21:$B$23</c:f>
              <c:numCache>
                <c:formatCode>_(* #.##0_);_(* \(#.##0\);_(* "-"??_);_(@_)</c:formatCode>
                <c:ptCount val="3"/>
                <c:pt idx="0">
                  <c:v>74418.697571319994</c:v>
                </c:pt>
                <c:pt idx="1">
                  <c:v>8969.0353385199996</c:v>
                </c:pt>
                <c:pt idx="2">
                  <c:v>65449.662232799994</c:v>
                </c:pt>
              </c:numCache>
            </c:numRef>
          </c:val>
          <c:extLst>
            <c:ext xmlns:c16="http://schemas.microsoft.com/office/drawing/2014/chart" uri="{C3380CC4-5D6E-409C-BE32-E72D297353CC}">
              <c16:uniqueId val="{00000000-1970-48E0-9785-79F869D0F518}"/>
            </c:ext>
          </c:extLst>
        </c:ser>
        <c:ser>
          <c:idx val="1"/>
          <c:order val="1"/>
          <c:tx>
            <c:strRef>
              <c:f>indicadores!$C$20</c:f>
              <c:strCache>
                <c:ptCount val="1"/>
                <c:pt idx="0">
                  <c:v>2017</c:v>
                </c:pt>
              </c:strCache>
            </c:strRef>
          </c:tx>
          <c:spPr>
            <a:solidFill>
              <a:srgbClr val="00B050"/>
            </a:solidFill>
            <a:ln>
              <a:noFill/>
            </a:ln>
            <a:effectLst/>
          </c:spPr>
          <c:invertIfNegative val="0"/>
          <c:dLbls>
            <c:dLbl>
              <c:idx val="0"/>
              <c:layout>
                <c:manualLayout>
                  <c:x val="2.479603932780141E-2"/>
                  <c:y val="8.75451658870687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70-48E0-9785-79F869D0F518}"/>
                </c:ext>
              </c:extLst>
            </c:dLbl>
            <c:dLbl>
              <c:idx val="1"/>
              <c:layout>
                <c:manualLayout>
                  <c:x val="2.8529112335262535E-2"/>
                  <c:y val="-1.2996871356556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70-48E0-9785-79F869D0F518}"/>
                </c:ext>
              </c:extLst>
            </c:dLbl>
            <c:dLbl>
              <c:idx val="2"/>
              <c:layout>
                <c:manualLayout>
                  <c:x val="2.2365525416637614E-2"/>
                  <c:y val="8.75451658870687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70-48E0-9785-79F869D0F518}"/>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Franklin Gothic Book" panose="020B0503020102020204" pitchFamily="34"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indicadores!$A$21:$A$23</c:f>
              <c:strCache>
                <c:ptCount val="3"/>
                <c:pt idx="0">
                  <c:v>Activo</c:v>
                </c:pt>
                <c:pt idx="1">
                  <c:v>Pasivo</c:v>
                </c:pt>
                <c:pt idx="2">
                  <c:v>Patromonio</c:v>
                </c:pt>
              </c:strCache>
            </c:strRef>
          </c:cat>
          <c:val>
            <c:numRef>
              <c:f>indicadores!$C$21:$C$23</c:f>
              <c:numCache>
                <c:formatCode>_(* #.##0_);_(* \(#.##0\);_(* "-"??_);_(@_)</c:formatCode>
                <c:ptCount val="3"/>
                <c:pt idx="0">
                  <c:v>90601.668785850008</c:v>
                </c:pt>
                <c:pt idx="1">
                  <c:v>17384.206994730001</c:v>
                </c:pt>
                <c:pt idx="2">
                  <c:v>73217.461791120004</c:v>
                </c:pt>
              </c:numCache>
            </c:numRef>
          </c:val>
          <c:extLst>
            <c:ext xmlns:c16="http://schemas.microsoft.com/office/drawing/2014/chart" uri="{C3380CC4-5D6E-409C-BE32-E72D297353CC}">
              <c16:uniqueId val="{00000001-1970-48E0-9785-79F869D0F518}"/>
            </c:ext>
          </c:extLst>
        </c:ser>
        <c:dLbls>
          <c:showLegendKey val="0"/>
          <c:showVal val="0"/>
          <c:showCatName val="0"/>
          <c:showSerName val="0"/>
          <c:showPercent val="0"/>
          <c:showBubbleSize val="0"/>
        </c:dLbls>
        <c:gapWidth val="219"/>
        <c:overlap val="-27"/>
        <c:axId val="1283308071"/>
        <c:axId val="1283308399"/>
      </c:barChart>
      <c:catAx>
        <c:axId val="1283308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Franklin Gothic Book" panose="020B0503020102020204" pitchFamily="34" charset="0"/>
                <a:ea typeface="+mn-ea"/>
                <a:cs typeface="+mn-cs"/>
              </a:defRPr>
            </a:pPr>
            <a:endParaRPr lang="es-CO"/>
          </a:p>
        </c:txPr>
        <c:crossAx val="1283308399"/>
        <c:crosses val="autoZero"/>
        <c:auto val="1"/>
        <c:lblAlgn val="ctr"/>
        <c:lblOffset val="100"/>
        <c:noMultiLvlLbl val="0"/>
      </c:catAx>
      <c:valAx>
        <c:axId val="1283308399"/>
        <c:scaling>
          <c:orientation val="minMax"/>
        </c:scaling>
        <c:delete val="0"/>
        <c:axPos val="l"/>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283308071"/>
        <c:crosses val="autoZero"/>
        <c:crossBetween val="between"/>
      </c:valAx>
      <c:spPr>
        <a:noFill/>
        <a:ln>
          <a:noFill/>
        </a:ln>
        <a:effectLst/>
      </c:spPr>
    </c:plotArea>
    <c:legend>
      <c:legendPos val="b"/>
      <c:layout>
        <c:manualLayout>
          <c:xMode val="edge"/>
          <c:yMode val="edge"/>
          <c:x val="0.33195258600099636"/>
          <c:y val="2.2592128165022173E-2"/>
          <c:w val="0.41505101911656672"/>
          <c:h val="0.16792662381954815"/>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Franklin Gothic Book" panose="020B0503020102020204" pitchFamily="34" charset="0"/>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Hoja12!$I$30</c:f>
              <c:strCache>
                <c:ptCount val="1"/>
                <c:pt idx="0">
                  <c:v>2017</c:v>
                </c:pt>
              </c:strCache>
            </c:strRef>
          </c:tx>
          <c:spPr>
            <a:solidFill>
              <a:srgbClr val="FFC000"/>
            </a:solidFill>
          </c:spPr>
          <c:invertIfNegative val="0"/>
          <c:dLbls>
            <c:spPr>
              <a:noFill/>
              <a:ln w="25400">
                <a:noFill/>
              </a:ln>
            </c:spPr>
            <c:txPr>
              <a:bodyPr/>
              <a:lstStyle/>
              <a:p>
                <a:pPr>
                  <a:defRPr>
                    <a:solidFill>
                      <a:srgbClr val="00206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Hoja12!$I$31:$I$36</c:f>
              <c:numCache>
                <c:formatCode>_ * #,##0_ ;_ * \-#,##0_ ;_ * "-"??_ ;_ @_ </c:formatCode>
                <c:ptCount val="6"/>
                <c:pt idx="0">
                  <c:v>1271</c:v>
                </c:pt>
                <c:pt idx="1">
                  <c:v>673.8641520000001</c:v>
                </c:pt>
                <c:pt idx="2">
                  <c:v>232.04805736999998</c:v>
                </c:pt>
                <c:pt idx="3">
                  <c:v>102.64557600000001</c:v>
                </c:pt>
                <c:pt idx="4">
                  <c:v>382.76490699999999</c:v>
                </c:pt>
                <c:pt idx="5">
                  <c:v>19.426793999999973</c:v>
                </c:pt>
              </c:numCache>
            </c:numRef>
          </c:val>
          <c:extLst>
            <c:ext xmlns:c16="http://schemas.microsoft.com/office/drawing/2014/chart" uri="{C3380CC4-5D6E-409C-BE32-E72D297353CC}">
              <c16:uniqueId val="{00000000-220B-4544-B26E-0CB210613238}"/>
            </c:ext>
          </c:extLst>
        </c:ser>
        <c:ser>
          <c:idx val="1"/>
          <c:order val="1"/>
          <c:tx>
            <c:strRef>
              <c:f>Hoja12!$J$30</c:f>
              <c:strCache>
                <c:ptCount val="1"/>
                <c:pt idx="0">
                  <c:v>2018</c:v>
                </c:pt>
              </c:strCache>
            </c:strRef>
          </c:tx>
          <c:spPr>
            <a:solidFill>
              <a:srgbClr val="0070C0"/>
            </a:solidFill>
          </c:spPr>
          <c:invertIfNegative val="0"/>
          <c:dLbls>
            <c:spPr>
              <a:noFill/>
              <a:ln w="25400">
                <a:noFill/>
              </a:ln>
            </c:spPr>
            <c:txPr>
              <a:bodyPr/>
              <a:lstStyle/>
              <a:p>
                <a:pPr>
                  <a:defRPr>
                    <a:solidFill>
                      <a:srgbClr val="00206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Hoja12!$J$31:$J$36</c:f>
              <c:numCache>
                <c:formatCode>#,##0</c:formatCode>
                <c:ptCount val="6"/>
                <c:pt idx="0">
                  <c:v>1546</c:v>
                </c:pt>
                <c:pt idx="1">
                  <c:v>509.58271000000002</c:v>
                </c:pt>
                <c:pt idx="2">
                  <c:v>418.86149911999996</c:v>
                </c:pt>
                <c:pt idx="3">
                  <c:v>7.8555099999999998</c:v>
                </c:pt>
                <c:pt idx="4">
                  <c:v>462.59038900000002</c:v>
                </c:pt>
                <c:pt idx="5">
                  <c:v>35.783734999999979</c:v>
                </c:pt>
              </c:numCache>
            </c:numRef>
          </c:val>
          <c:extLst>
            <c:ext xmlns:c16="http://schemas.microsoft.com/office/drawing/2014/chart" uri="{C3380CC4-5D6E-409C-BE32-E72D297353CC}">
              <c16:uniqueId val="{00000001-220B-4544-B26E-0CB210613238}"/>
            </c:ext>
          </c:extLst>
        </c:ser>
        <c:dLbls>
          <c:showLegendKey val="0"/>
          <c:showVal val="0"/>
          <c:showCatName val="0"/>
          <c:showSerName val="0"/>
          <c:showPercent val="0"/>
          <c:showBubbleSize val="0"/>
        </c:dLbls>
        <c:gapWidth val="150"/>
        <c:axId val="408915680"/>
        <c:axId val="408916240"/>
      </c:barChart>
      <c:lineChart>
        <c:grouping val="standard"/>
        <c:varyColors val="0"/>
        <c:ser>
          <c:idx val="2"/>
          <c:order val="2"/>
          <c:tx>
            <c:strRef>
              <c:f>Hoja12!$K$30</c:f>
              <c:strCache>
                <c:ptCount val="1"/>
                <c:pt idx="0">
                  <c:v>% de Variación</c:v>
                </c:pt>
              </c:strCache>
            </c:strRef>
          </c:tx>
          <c:spPr>
            <a:ln>
              <a:noFill/>
            </a:ln>
          </c:spPr>
          <c:marker>
            <c:symbol val="none"/>
          </c:marker>
          <c:dLbls>
            <c:dLbl>
              <c:idx val="0"/>
              <c:layout>
                <c:manualLayout>
                  <c:x val="-4.1090146072233845E-2"/>
                  <c:y val="-0.2631166561937610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20B-4544-B26E-0CB210613238}"/>
                </c:ext>
              </c:extLst>
            </c:dLbl>
            <c:dLbl>
              <c:idx val="1"/>
              <c:layout>
                <c:manualLayout>
                  <c:x val="-8.7451755765996092E-3"/>
                  <c:y val="-3.52970470122488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20B-4544-B26E-0CB210613238}"/>
                </c:ext>
              </c:extLst>
            </c:dLbl>
            <c:dLbl>
              <c:idx val="2"/>
              <c:layout>
                <c:manualLayout>
                  <c:x val="-4.1073968849370757E-2"/>
                  <c:y val="0.4209420536041402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20B-4544-B26E-0CB210613238}"/>
                </c:ext>
              </c:extLst>
            </c:dLbl>
            <c:dLbl>
              <c:idx val="3"/>
              <c:layout>
                <c:manualLayout>
                  <c:x val="-3.6630085728881531E-2"/>
                  <c:y val="-4.68208563295938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20B-4544-B26E-0CB210613238}"/>
                </c:ext>
              </c:extLst>
            </c:dLbl>
            <c:dLbl>
              <c:idx val="4"/>
              <c:layout>
                <c:manualLayout>
                  <c:x val="-3.370651490274669E-2"/>
                  <c:y val="0.179401957344252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20B-4544-B26E-0CB210613238}"/>
                </c:ext>
              </c:extLst>
            </c:dLbl>
            <c:dLbl>
              <c:idx val="5"/>
              <c:layout>
                <c:manualLayout>
                  <c:x val="-3.0778437564528343E-2"/>
                  <c:y val="0.5606489629655552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20B-4544-B26E-0CB210613238}"/>
                </c:ext>
              </c:extLst>
            </c:dLbl>
            <c:spPr>
              <a:noFill/>
            </c:spPr>
            <c:txPr>
              <a:bodyPr/>
              <a:lstStyle/>
              <a:p>
                <a:pPr>
                  <a:defRPr b="1">
                    <a:solidFill>
                      <a:srgbClr val="00206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Hoja12!$K$31:$K$36</c:f>
              <c:numCache>
                <c:formatCode>0%</c:formatCode>
                <c:ptCount val="6"/>
                <c:pt idx="0">
                  <c:v>0.21636506687647522</c:v>
                </c:pt>
                <c:pt idx="1">
                  <c:v>-0.24379014896759199</c:v>
                </c:pt>
                <c:pt idx="2">
                  <c:v>0.80506358841059578</c:v>
                </c:pt>
                <c:pt idx="3">
                  <c:v>-0.92346957067102442</c:v>
                </c:pt>
                <c:pt idx="4">
                  <c:v>0.20854963592574077</c:v>
                </c:pt>
                <c:pt idx="5">
                  <c:v>0.84197840364189935</c:v>
                </c:pt>
              </c:numCache>
            </c:numRef>
          </c:val>
          <c:smooth val="0"/>
          <c:extLst>
            <c:ext xmlns:c16="http://schemas.microsoft.com/office/drawing/2014/chart" uri="{C3380CC4-5D6E-409C-BE32-E72D297353CC}">
              <c16:uniqueId val="{00000008-220B-4544-B26E-0CB210613238}"/>
            </c:ext>
          </c:extLst>
        </c:ser>
        <c:dLbls>
          <c:showLegendKey val="0"/>
          <c:showVal val="0"/>
          <c:showCatName val="0"/>
          <c:showSerName val="0"/>
          <c:showPercent val="0"/>
          <c:showBubbleSize val="0"/>
        </c:dLbls>
        <c:marker val="1"/>
        <c:smooth val="0"/>
        <c:axId val="408916800"/>
        <c:axId val="408917360"/>
      </c:lineChart>
      <c:catAx>
        <c:axId val="408915680"/>
        <c:scaling>
          <c:orientation val="minMax"/>
        </c:scaling>
        <c:delete val="0"/>
        <c:axPos val="b"/>
        <c:numFmt formatCode="General" sourceLinked="0"/>
        <c:majorTickMark val="out"/>
        <c:minorTickMark val="none"/>
        <c:tickLblPos val="low"/>
        <c:txPr>
          <a:bodyPr rot="0" vert="horz"/>
          <a:lstStyle/>
          <a:p>
            <a:pPr>
              <a:defRPr/>
            </a:pPr>
            <a:endParaRPr lang="es-CO"/>
          </a:p>
        </c:txPr>
        <c:crossAx val="408916240"/>
        <c:crosses val="autoZero"/>
        <c:auto val="1"/>
        <c:lblAlgn val="ctr"/>
        <c:lblOffset val="100"/>
        <c:noMultiLvlLbl val="0"/>
      </c:catAx>
      <c:valAx>
        <c:axId val="408916240"/>
        <c:scaling>
          <c:orientation val="minMax"/>
        </c:scaling>
        <c:delete val="0"/>
        <c:axPos val="l"/>
        <c:numFmt formatCode="_ * #,##0_ ;_ * \-#,##0_ ;_ * &quot;-&quot;??_ ;_ @_ " sourceLinked="1"/>
        <c:majorTickMark val="out"/>
        <c:minorTickMark val="none"/>
        <c:tickLblPos val="none"/>
        <c:crossAx val="408915680"/>
        <c:crosses val="autoZero"/>
        <c:crossBetween val="between"/>
      </c:valAx>
      <c:catAx>
        <c:axId val="408916800"/>
        <c:scaling>
          <c:orientation val="minMax"/>
        </c:scaling>
        <c:delete val="1"/>
        <c:axPos val="b"/>
        <c:numFmt formatCode="General" sourceLinked="1"/>
        <c:majorTickMark val="out"/>
        <c:minorTickMark val="none"/>
        <c:tickLblPos val="none"/>
        <c:crossAx val="408917360"/>
        <c:crosses val="autoZero"/>
        <c:auto val="1"/>
        <c:lblAlgn val="ctr"/>
        <c:lblOffset val="100"/>
        <c:noMultiLvlLbl val="0"/>
      </c:catAx>
      <c:valAx>
        <c:axId val="408917360"/>
        <c:scaling>
          <c:orientation val="minMax"/>
        </c:scaling>
        <c:delete val="0"/>
        <c:axPos val="r"/>
        <c:numFmt formatCode="0%" sourceLinked="1"/>
        <c:majorTickMark val="out"/>
        <c:minorTickMark val="none"/>
        <c:tickLblPos val="none"/>
        <c:spPr>
          <a:ln>
            <a:noFill/>
          </a:ln>
        </c:spPr>
        <c:crossAx val="408916800"/>
        <c:crosses val="max"/>
        <c:crossBetween val="between"/>
      </c:valAx>
    </c:plotArea>
    <c:legend>
      <c:legendPos val="b"/>
      <c:legendEntry>
        <c:idx val="2"/>
        <c:txPr>
          <a:bodyPr/>
          <a:lstStyle/>
          <a:p>
            <a:pPr>
              <a:defRPr>
                <a:solidFill>
                  <a:schemeClr val="bg1"/>
                </a:solidFill>
              </a:defRPr>
            </a:pPr>
            <a:endParaRPr lang="es-CO"/>
          </a:p>
        </c:txPr>
      </c:legendEntry>
      <c:overlay val="0"/>
    </c:legend>
    <c:plotVisOnly val="1"/>
    <c:dispBlanksAs val="gap"/>
    <c:showDLblsOverMax val="0"/>
  </c:chart>
  <c:txPr>
    <a:bodyPr/>
    <a:lstStyle/>
    <a:p>
      <a:pPr>
        <a:defRPr sz="1000" b="0" i="0" u="none" strike="noStrike" baseline="0">
          <a:solidFill>
            <a:srgbClr val="002060"/>
          </a:solidFill>
          <a:latin typeface="Franklin Gothic Book" pitchFamily="34" charset="0"/>
          <a:ea typeface="Calibri"/>
          <a:cs typeface="Calibri"/>
        </a:defRPr>
      </a:pPr>
      <a:endParaRPr lang="es-CO"/>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'Balance Niif'!$C$67</c:f>
              <c:strCache>
                <c:ptCount val="1"/>
                <c:pt idx="0">
                  <c:v>ene-17</c:v>
                </c:pt>
              </c:strCache>
            </c:strRef>
          </c:tx>
          <c:spPr>
            <a:solidFill>
              <a:srgbClr val="0070C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'Balance Niif'!$B$68:$B$72</c:f>
              <c:strCache>
                <c:ptCount val="5"/>
                <c:pt idx="0">
                  <c:v>Margen Operacional</c:v>
                </c:pt>
                <c:pt idx="1">
                  <c:v>Margen Neto</c:v>
                </c:pt>
                <c:pt idx="2">
                  <c:v>ROA</c:v>
                </c:pt>
                <c:pt idx="3">
                  <c:v>ROE</c:v>
                </c:pt>
                <c:pt idx="4">
                  <c:v>Margen Ebitda</c:v>
                </c:pt>
              </c:strCache>
            </c:strRef>
          </c:cat>
          <c:val>
            <c:numRef>
              <c:f>'Balance Niif'!$C$68:$C$72</c:f>
              <c:numCache>
                <c:formatCode>0%</c:formatCode>
                <c:ptCount val="5"/>
                <c:pt idx="0">
                  <c:v>0.33052047983787985</c:v>
                </c:pt>
                <c:pt idx="1">
                  <c:v>0.28921917586711876</c:v>
                </c:pt>
                <c:pt idx="2">
                  <c:v>1.0205843702902392E-2</c:v>
                </c:pt>
                <c:pt idx="3">
                  <c:v>1.1698854656650687E-2</c:v>
                </c:pt>
                <c:pt idx="4">
                  <c:v>0.36738184650632538</c:v>
                </c:pt>
              </c:numCache>
            </c:numRef>
          </c:val>
          <c:extLst>
            <c:ext xmlns:c16="http://schemas.microsoft.com/office/drawing/2014/chart" uri="{C3380CC4-5D6E-409C-BE32-E72D297353CC}">
              <c16:uniqueId val="{00000000-EADA-4868-8DE7-16D171A2BDFD}"/>
            </c:ext>
          </c:extLst>
        </c:ser>
        <c:ser>
          <c:idx val="1"/>
          <c:order val="1"/>
          <c:tx>
            <c:strRef>
              <c:f>'Balance Niif'!$D$67</c:f>
              <c:strCache>
                <c:ptCount val="1"/>
                <c:pt idx="0">
                  <c:v>ene-18</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'Balance Niif'!$B$68:$B$72</c:f>
              <c:strCache>
                <c:ptCount val="5"/>
                <c:pt idx="0">
                  <c:v>Margen Operacional</c:v>
                </c:pt>
                <c:pt idx="1">
                  <c:v>Margen Neto</c:v>
                </c:pt>
                <c:pt idx="2">
                  <c:v>ROA</c:v>
                </c:pt>
                <c:pt idx="3">
                  <c:v>ROE</c:v>
                </c:pt>
                <c:pt idx="4">
                  <c:v>Margen Ebitda</c:v>
                </c:pt>
              </c:strCache>
            </c:strRef>
          </c:cat>
          <c:val>
            <c:numRef>
              <c:f>'Balance Niif'!$D$68:$D$72</c:f>
              <c:numCache>
                <c:formatCode>0%</c:formatCode>
                <c:ptCount val="5"/>
                <c:pt idx="0">
                  <c:v>0.3957719741523914</c:v>
                </c:pt>
                <c:pt idx="1">
                  <c:v>0.30857080984404206</c:v>
                </c:pt>
                <c:pt idx="2">
                  <c:v>9.9855107991866452E-3</c:v>
                </c:pt>
                <c:pt idx="3">
                  <c:v>1.2419780765148656E-2</c:v>
                </c:pt>
                <c:pt idx="4">
                  <c:v>0.44034428052287333</c:v>
                </c:pt>
              </c:numCache>
            </c:numRef>
          </c:val>
          <c:extLst>
            <c:ext xmlns:c16="http://schemas.microsoft.com/office/drawing/2014/chart" uri="{C3380CC4-5D6E-409C-BE32-E72D297353CC}">
              <c16:uniqueId val="{00000001-EADA-4868-8DE7-16D171A2BDFD}"/>
            </c:ext>
          </c:extLst>
        </c:ser>
        <c:dLbls>
          <c:showLegendKey val="0"/>
          <c:showVal val="0"/>
          <c:showCatName val="0"/>
          <c:showSerName val="0"/>
          <c:showPercent val="0"/>
          <c:showBubbleSize val="0"/>
        </c:dLbls>
        <c:gapWidth val="150"/>
        <c:overlap val="-25"/>
        <c:axId val="408920720"/>
        <c:axId val="408921280"/>
      </c:barChart>
      <c:catAx>
        <c:axId val="408920720"/>
        <c:scaling>
          <c:orientation val="minMax"/>
        </c:scaling>
        <c:delete val="0"/>
        <c:axPos val="b"/>
        <c:numFmt formatCode="General" sourceLinked="0"/>
        <c:majorTickMark val="none"/>
        <c:minorTickMark val="none"/>
        <c:tickLblPos val="low"/>
        <c:txPr>
          <a:bodyPr rot="0" vert="horz"/>
          <a:lstStyle/>
          <a:p>
            <a:pPr>
              <a:defRPr/>
            </a:pPr>
            <a:endParaRPr lang="es-CO"/>
          </a:p>
        </c:txPr>
        <c:crossAx val="408921280"/>
        <c:crosses val="autoZero"/>
        <c:auto val="1"/>
        <c:lblAlgn val="ctr"/>
        <c:lblOffset val="100"/>
        <c:noMultiLvlLbl val="0"/>
      </c:catAx>
      <c:valAx>
        <c:axId val="408921280"/>
        <c:scaling>
          <c:orientation val="minMax"/>
        </c:scaling>
        <c:delete val="1"/>
        <c:axPos val="l"/>
        <c:numFmt formatCode="0%" sourceLinked="1"/>
        <c:majorTickMark val="out"/>
        <c:minorTickMark val="none"/>
        <c:tickLblPos val="none"/>
        <c:crossAx val="408920720"/>
        <c:crosses val="autoZero"/>
        <c:crossBetween val="between"/>
      </c:valAx>
    </c:plotArea>
    <c:legend>
      <c:legendPos val="b"/>
      <c:overlay val="0"/>
    </c:legend>
    <c:plotVisOnly val="1"/>
    <c:dispBlanksAs val="gap"/>
    <c:showDLblsOverMax val="0"/>
  </c:chart>
  <c:spPr>
    <a:ln>
      <a:noFill/>
    </a:ln>
  </c:spPr>
  <c:txPr>
    <a:bodyPr/>
    <a:lstStyle/>
    <a:p>
      <a:pPr>
        <a:defRPr sz="1050">
          <a:solidFill>
            <a:srgbClr val="002060"/>
          </a:solidFill>
          <a:latin typeface="Franklin Gothic Book" pitchFamily="34" charset="0"/>
        </a:defRPr>
      </a:pPr>
      <a:endParaRPr lang="es-CO"/>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'Niveles de Concentracion'!$C$72</c:f>
              <c:strCache>
                <c:ptCount val="1"/>
                <c:pt idx="0">
                  <c:v>Monto</c:v>
                </c:pt>
              </c:strCache>
            </c:strRef>
          </c:tx>
          <c:dLbls>
            <c:dLbl>
              <c:idx val="4"/>
              <c:spPr/>
              <c:txPr>
                <a:bodyPr/>
                <a:lstStyle/>
                <a:p>
                  <a:pPr>
                    <a:defRPr sz="1400">
                      <a:solidFill>
                        <a:sysClr val="windowText" lastClr="000000"/>
                      </a:solidFill>
                    </a:defRPr>
                  </a:pPr>
                  <a:endParaRPr lang="es-CO"/>
                </a:p>
              </c:txPr>
              <c:showLegendKey val="0"/>
              <c:showVal val="0"/>
              <c:showCatName val="1"/>
              <c:showSerName val="0"/>
              <c:showPercent val="1"/>
              <c:showBubbleSize val="0"/>
              <c:extLst>
                <c:ext xmlns:c16="http://schemas.microsoft.com/office/drawing/2014/chart" uri="{C3380CC4-5D6E-409C-BE32-E72D297353CC}">
                  <c16:uniqueId val="{00000000-7FEB-4D0F-BF7B-1B6366CCA9CB}"/>
                </c:ext>
              </c:extLst>
            </c:dLbl>
            <c:dLbl>
              <c:idx val="5"/>
              <c:layout>
                <c:manualLayout>
                  <c:x val="6.6959587726477657E-2"/>
                  <c:y val="9.1185439432445239E-3"/>
                </c:manualLayout>
              </c:layout>
              <c:spPr/>
              <c:txPr>
                <a:bodyPr/>
                <a:lstStyle/>
                <a:p>
                  <a:pPr>
                    <a:defRPr sz="1400">
                      <a:solidFill>
                        <a:sysClr val="windowText" lastClr="000000"/>
                      </a:solidFill>
                    </a:defRPr>
                  </a:pPr>
                  <a:endParaRPr lang="es-CO"/>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FEB-4D0F-BF7B-1B6366CCA9CB}"/>
                </c:ext>
              </c:extLst>
            </c:dLbl>
            <c:spPr>
              <a:noFill/>
              <a:ln>
                <a:noFill/>
              </a:ln>
              <a:effectLst/>
            </c:spPr>
            <c:txPr>
              <a:bodyPr/>
              <a:lstStyle/>
              <a:p>
                <a:pPr>
                  <a:defRPr sz="1400"/>
                </a:pPr>
                <a:endParaRPr lang="es-CO"/>
              </a:p>
            </c:txPr>
            <c:showLegendKey val="0"/>
            <c:showVal val="0"/>
            <c:showCatName val="1"/>
            <c:showSerName val="0"/>
            <c:showPercent val="1"/>
            <c:showBubbleSize val="0"/>
            <c:showLeaderLines val="0"/>
            <c:extLst>
              <c:ext xmlns:c15="http://schemas.microsoft.com/office/drawing/2012/chart" uri="{CE6537A1-D6FC-4f65-9D91-7224C49458BB}"/>
            </c:extLst>
          </c:dLbls>
          <c:cat>
            <c:strRef>
              <c:f>'Niveles de Concentracion'!$B$73:$B$78</c:f>
              <c:strCache>
                <c:ptCount val="6"/>
                <c:pt idx="0">
                  <c:v>IPC</c:v>
                </c:pt>
                <c:pt idx="1">
                  <c:v>Tasa Fija </c:v>
                </c:pt>
                <c:pt idx="2">
                  <c:v>DTF</c:v>
                </c:pt>
                <c:pt idx="3">
                  <c:v>IBR</c:v>
                </c:pt>
                <c:pt idx="4">
                  <c:v> Bancos</c:v>
                </c:pt>
                <c:pt idx="5">
                  <c:v>Fics</c:v>
                </c:pt>
              </c:strCache>
            </c:strRef>
          </c:cat>
          <c:val>
            <c:numRef>
              <c:f>'Niveles de Concentracion'!$C$73:$C$78</c:f>
              <c:numCache>
                <c:formatCode>[$$-240A]\ #.##0</c:formatCode>
                <c:ptCount val="6"/>
                <c:pt idx="0">
                  <c:v>18932707303.847275</c:v>
                </c:pt>
                <c:pt idx="1">
                  <c:v>20304836245.977871</c:v>
                </c:pt>
                <c:pt idx="2">
                  <c:v>5344252851.493084</c:v>
                </c:pt>
                <c:pt idx="3">
                  <c:v>5231893263.5390968</c:v>
                </c:pt>
                <c:pt idx="4" formatCode="#,##0">
                  <c:v>3680376022.4100003</c:v>
                </c:pt>
                <c:pt idx="5">
                  <c:v>1810109270.2448976</c:v>
                </c:pt>
              </c:numCache>
            </c:numRef>
          </c:val>
          <c:extLst>
            <c:ext xmlns:c16="http://schemas.microsoft.com/office/drawing/2014/chart" uri="{C3380CC4-5D6E-409C-BE32-E72D297353CC}">
              <c16:uniqueId val="{00000002-7FEB-4D0F-BF7B-1B6366CCA9CB}"/>
            </c:ext>
          </c:extLst>
        </c:ser>
        <c:ser>
          <c:idx val="1"/>
          <c:order val="1"/>
          <c:tx>
            <c:strRef>
              <c:f>'Niveles de Concentracion'!$D$72</c:f>
              <c:strCache>
                <c:ptCount val="1"/>
                <c:pt idx="0">
                  <c:v>Participación</c:v>
                </c:pt>
              </c:strCache>
            </c:strRef>
          </c:tx>
          <c:dLbls>
            <c:spPr>
              <a:noFill/>
              <a:ln>
                <a:noFill/>
              </a:ln>
              <a:effectLst/>
            </c:spPr>
            <c:showLegendKey val="0"/>
            <c:showVal val="0"/>
            <c:showCatName val="1"/>
            <c:showSerName val="0"/>
            <c:showPercent val="1"/>
            <c:showBubbleSize val="0"/>
            <c:showLeaderLines val="0"/>
            <c:extLst>
              <c:ext xmlns:c15="http://schemas.microsoft.com/office/drawing/2012/chart" uri="{CE6537A1-D6FC-4f65-9D91-7224C49458BB}"/>
            </c:extLst>
          </c:dLbls>
          <c:cat>
            <c:strRef>
              <c:f>'Niveles de Concentracion'!$B$73:$B$78</c:f>
              <c:strCache>
                <c:ptCount val="6"/>
                <c:pt idx="0">
                  <c:v>IPC</c:v>
                </c:pt>
                <c:pt idx="1">
                  <c:v>Tasa Fija </c:v>
                </c:pt>
                <c:pt idx="2">
                  <c:v>DTF</c:v>
                </c:pt>
                <c:pt idx="3">
                  <c:v>IBR</c:v>
                </c:pt>
                <c:pt idx="4">
                  <c:v> Bancos</c:v>
                </c:pt>
                <c:pt idx="5">
                  <c:v>Fics</c:v>
                </c:pt>
              </c:strCache>
            </c:strRef>
          </c:cat>
          <c:val>
            <c:numRef>
              <c:f>'Niveles de Concentracion'!$D$73:$D$78</c:f>
              <c:numCache>
                <c:formatCode>0.00%</c:formatCode>
                <c:ptCount val="6"/>
                <c:pt idx="0">
                  <c:v>0.34233775873869277</c:v>
                </c:pt>
                <c:pt idx="1">
                  <c:v>0.36714834389225021</c:v>
                </c:pt>
                <c:pt idx="2">
                  <c:v>9.6633804872757592E-2</c:v>
                </c:pt>
                <c:pt idx="3">
                  <c:v>9.4602139306092722E-2</c:v>
                </c:pt>
                <c:pt idx="4">
                  <c:v>6.65478876637699E-2</c:v>
                </c:pt>
                <c:pt idx="5">
                  <c:v>3.2730065526436751E-2</c:v>
                </c:pt>
              </c:numCache>
            </c:numRef>
          </c:val>
          <c:extLst>
            <c:ext xmlns:c16="http://schemas.microsoft.com/office/drawing/2014/chart" uri="{C3380CC4-5D6E-409C-BE32-E72D297353CC}">
              <c16:uniqueId val="{00000003-7FEB-4D0F-BF7B-1B6366CCA9CB}"/>
            </c:ext>
          </c:extLst>
        </c:ser>
        <c:dLbls>
          <c:showLegendKey val="0"/>
          <c:showVal val="0"/>
          <c:showCatName val="1"/>
          <c:showSerName val="0"/>
          <c:showPercent val="1"/>
          <c:showBubbleSize val="0"/>
          <c:showLeaderLines val="0"/>
        </c:dLbls>
        <c:firstSliceAng val="0"/>
      </c:pieChart>
    </c:plotArea>
    <c:plotVisOnly val="1"/>
    <c:dispBlanksAs val="gap"/>
    <c:showDLblsOverMax val="0"/>
  </c:chart>
  <c:txPr>
    <a:bodyPr/>
    <a:lstStyle/>
    <a:p>
      <a:pPr>
        <a:defRPr>
          <a:solidFill>
            <a:schemeClr val="bg1"/>
          </a:solidFill>
        </a:defRPr>
      </a:pPr>
      <a:endParaRPr lang="es-CO"/>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09285875951625E-2"/>
          <c:y val="3.7704626489366663E-2"/>
          <c:w val="0.94824218894573664"/>
          <c:h val="0.80057565303192957"/>
        </c:manualLayout>
      </c:layout>
      <c:barChart>
        <c:barDir val="col"/>
        <c:grouping val="stacked"/>
        <c:varyColors val="0"/>
        <c:ser>
          <c:idx val="0"/>
          <c:order val="0"/>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Hoja1!$A$1:$A$10</c:f>
              <c:strCache>
                <c:ptCount val="10"/>
                <c:pt idx="0">
                  <c:v>Total sector Agropecuario y Agroindustrial</c:v>
                </c:pt>
                <c:pt idx="3">
                  <c:v>Sector Agropecuario</c:v>
                </c:pt>
                <c:pt idx="4">
                  <c:v>Formalizado Agropecuario</c:v>
                </c:pt>
                <c:pt idx="7">
                  <c:v>Sector Agroindustrial</c:v>
                </c:pt>
                <c:pt idx="8">
                  <c:v>Formalizado Agroindustrial</c:v>
                </c:pt>
                <c:pt idx="9">
                  <c:v>Formalizado con hasta 1 grado de transformación</c:v>
                </c:pt>
              </c:strCache>
            </c:strRef>
          </c:cat>
          <c:val>
            <c:numRef>
              <c:f>Hoja1!$B$1:$B$10</c:f>
              <c:numCache>
                <c:formatCode>General</c:formatCode>
                <c:ptCount val="10"/>
                <c:pt idx="0">
                  <c:v>221</c:v>
                </c:pt>
                <c:pt idx="3">
                  <c:v>90</c:v>
                </c:pt>
                <c:pt idx="4">
                  <c:v>36</c:v>
                </c:pt>
                <c:pt idx="7">
                  <c:v>131</c:v>
                </c:pt>
                <c:pt idx="8">
                  <c:v>90</c:v>
                </c:pt>
                <c:pt idx="9">
                  <c:v>45</c:v>
                </c:pt>
              </c:numCache>
            </c:numRef>
          </c:val>
          <c:extLst>
            <c:ext xmlns:c16="http://schemas.microsoft.com/office/drawing/2014/chart" uri="{C3380CC4-5D6E-409C-BE32-E72D297353CC}">
              <c16:uniqueId val="{00000000-A199-466D-A5E1-76C98670F3C4}"/>
            </c:ext>
          </c:extLst>
        </c:ser>
        <c:dLbls>
          <c:dLblPos val="ctr"/>
          <c:showLegendKey val="0"/>
          <c:showVal val="1"/>
          <c:showCatName val="0"/>
          <c:showSerName val="0"/>
          <c:showPercent val="0"/>
          <c:showBubbleSize val="0"/>
        </c:dLbls>
        <c:gapWidth val="55"/>
        <c:overlap val="100"/>
        <c:axId val="325830112"/>
        <c:axId val="355307344"/>
      </c:barChart>
      <c:catAx>
        <c:axId val="32583011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O"/>
          </a:p>
        </c:txPr>
        <c:crossAx val="355307344"/>
        <c:crosses val="autoZero"/>
        <c:auto val="1"/>
        <c:lblAlgn val="ctr"/>
        <c:lblOffset val="100"/>
        <c:noMultiLvlLbl val="0"/>
      </c:catAx>
      <c:valAx>
        <c:axId val="355307344"/>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s-CO" dirty="0"/>
                  <a:t>Billones</a:t>
                </a:r>
              </a:p>
            </c:rich>
          </c:tx>
          <c:layout>
            <c:manualLayout>
              <c:xMode val="edge"/>
              <c:yMode val="edge"/>
              <c:x val="0"/>
              <c:y val="0.37199172869734576"/>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25830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Hoja1!$A$28</c:f>
              <c:strCache>
                <c:ptCount val="1"/>
                <c:pt idx="0">
                  <c:v>Sector Agropecuario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Mercado Potencial</c:v>
              </c:pt>
            </c:strLit>
          </c:cat>
          <c:val>
            <c:numRef>
              <c:f>Hoja1!$B$28:$C$28</c:f>
              <c:numCache>
                <c:formatCode>General</c:formatCode>
                <c:ptCount val="2"/>
                <c:pt idx="0">
                  <c:v>36</c:v>
                </c:pt>
                <c:pt idx="1">
                  <c:v>8</c:v>
                </c:pt>
              </c:numCache>
            </c:numRef>
          </c:val>
          <c:extLst>
            <c:ext xmlns:c16="http://schemas.microsoft.com/office/drawing/2014/chart" uri="{C3380CC4-5D6E-409C-BE32-E72D297353CC}">
              <c16:uniqueId val="{00000000-BE3F-484F-8A5B-8C555BFD1841}"/>
            </c:ext>
          </c:extLst>
        </c:ser>
        <c:ser>
          <c:idx val="0"/>
          <c:order val="1"/>
          <c:tx>
            <c:strRef>
              <c:f>Hoja1!$A$27</c:f>
              <c:strCache>
                <c:ptCount val="1"/>
                <c:pt idx="0">
                  <c:v>Sector Agroindustrial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Mercado Potencial</c:v>
              </c:pt>
            </c:strLit>
          </c:cat>
          <c:val>
            <c:numRef>
              <c:f>Hoja1!$B$27:$C$27</c:f>
              <c:numCache>
                <c:formatCode>General</c:formatCode>
                <c:ptCount val="2"/>
                <c:pt idx="0">
                  <c:v>45</c:v>
                </c:pt>
                <c:pt idx="1">
                  <c:v>12</c:v>
                </c:pt>
              </c:numCache>
            </c:numRef>
          </c:val>
          <c:extLst>
            <c:ext xmlns:c16="http://schemas.microsoft.com/office/drawing/2014/chart" uri="{C3380CC4-5D6E-409C-BE32-E72D297353CC}">
              <c16:uniqueId val="{00000001-BE3F-484F-8A5B-8C555BFD1841}"/>
            </c:ext>
          </c:extLst>
        </c:ser>
        <c:dLbls>
          <c:dLblPos val="ctr"/>
          <c:showLegendKey val="0"/>
          <c:showVal val="1"/>
          <c:showCatName val="0"/>
          <c:showSerName val="0"/>
          <c:showPercent val="0"/>
          <c:showBubbleSize val="0"/>
        </c:dLbls>
        <c:gapWidth val="300"/>
        <c:overlap val="100"/>
        <c:serLines>
          <c:spPr>
            <a:ln w="9525" cap="flat" cmpd="sng" algn="ctr">
              <a:solidFill>
                <a:schemeClr val="tx1">
                  <a:lumMod val="35000"/>
                  <a:lumOff val="65000"/>
                </a:schemeClr>
              </a:solidFill>
              <a:round/>
            </a:ln>
            <a:effectLst/>
          </c:spPr>
        </c:serLines>
        <c:axId val="333645600"/>
        <c:axId val="405607376"/>
      </c:barChart>
      <c:catAx>
        <c:axId val="33364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s-CO"/>
          </a:p>
        </c:txPr>
        <c:crossAx val="405607376"/>
        <c:crosses val="autoZero"/>
        <c:auto val="1"/>
        <c:lblAlgn val="ctr"/>
        <c:lblOffset val="100"/>
        <c:noMultiLvlLbl val="0"/>
      </c:catAx>
      <c:valAx>
        <c:axId val="40560737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s-CO" sz="1600"/>
                  <a:t>Billones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O"/>
          </a:p>
        </c:txPr>
        <c:crossAx val="333645600"/>
        <c:crosses val="autoZero"/>
        <c:crossBetween val="between"/>
      </c:valAx>
      <c:spPr>
        <a:noFill/>
        <a:ln>
          <a:noFill/>
        </a:ln>
        <a:effectLst/>
      </c:spPr>
    </c:plotArea>
    <c:legend>
      <c:legendPos val="r"/>
      <c:layout>
        <c:manualLayout>
          <c:xMode val="edge"/>
          <c:yMode val="edge"/>
          <c:x val="0.80803992289623383"/>
          <c:y val="0.2751005164691005"/>
          <c:w val="0.14860156211044384"/>
          <c:h val="0.3417304669495231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556675998194632E-2"/>
          <c:y val="0.20581250664407566"/>
          <c:w val="0.9390502085359812"/>
          <c:h val="0.53661465204244152"/>
        </c:manualLayout>
      </c:layout>
      <c:barChart>
        <c:barDir val="col"/>
        <c:grouping val="clustered"/>
        <c:varyColors val="0"/>
        <c:ser>
          <c:idx val="0"/>
          <c:order val="0"/>
          <c:tx>
            <c:strRef>
              <c:f>'[Capitulo 2 y 6.xlsx]Registro de Facturas'!$B$3:$B$4</c:f>
              <c:strCache>
                <c:ptCount val="2"/>
                <c:pt idx="0">
                  <c:v>VOLUMEN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'[Capitulo 2 y 6.xlsx]Registro de Facturas'!$A$12:$A$16</c:f>
              <c:numCache>
                <c:formatCode>General</c:formatCode>
                <c:ptCount val="5"/>
                <c:pt idx="0">
                  <c:v>2013</c:v>
                </c:pt>
                <c:pt idx="1">
                  <c:v>2014</c:v>
                </c:pt>
                <c:pt idx="2">
                  <c:v>2015</c:v>
                </c:pt>
                <c:pt idx="3">
                  <c:v>2016</c:v>
                </c:pt>
                <c:pt idx="4">
                  <c:v>2017</c:v>
                </c:pt>
              </c:numCache>
            </c:numRef>
          </c:cat>
          <c:val>
            <c:numRef>
              <c:f>'[Capitulo 2 y 6.xlsx]Registro de Facturas'!$B$12:$B$16</c:f>
              <c:numCache>
                <c:formatCode>"$"#,##0</c:formatCode>
                <c:ptCount val="5"/>
                <c:pt idx="0">
                  <c:v>15468818.105593381</c:v>
                </c:pt>
                <c:pt idx="1">
                  <c:v>15556267.959831361</c:v>
                </c:pt>
                <c:pt idx="2">
                  <c:v>17917130.041665733</c:v>
                </c:pt>
                <c:pt idx="3">
                  <c:v>21143907.216718677</c:v>
                </c:pt>
                <c:pt idx="4">
                  <c:v>19782976.394614115</c:v>
                </c:pt>
              </c:numCache>
            </c:numRef>
          </c:val>
          <c:extLst>
            <c:ext xmlns:c16="http://schemas.microsoft.com/office/drawing/2014/chart" uri="{C3380CC4-5D6E-409C-BE32-E72D297353CC}">
              <c16:uniqueId val="{00000001-00D9-43FC-9528-83921D95B7F9}"/>
            </c:ext>
          </c:extLst>
        </c:ser>
        <c:dLbls>
          <c:showLegendKey val="0"/>
          <c:showVal val="0"/>
          <c:showCatName val="0"/>
          <c:showSerName val="0"/>
          <c:showPercent val="0"/>
          <c:showBubbleSize val="0"/>
        </c:dLbls>
        <c:gapWidth val="219"/>
        <c:overlap val="-27"/>
        <c:axId val="637866904"/>
        <c:axId val="637868864"/>
      </c:barChart>
      <c:catAx>
        <c:axId val="63786690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637868864"/>
        <c:crosses val="autoZero"/>
        <c:auto val="1"/>
        <c:lblAlgn val="ctr"/>
        <c:lblOffset val="100"/>
        <c:noMultiLvlLbl val="0"/>
      </c:catAx>
      <c:valAx>
        <c:axId val="637868864"/>
        <c:scaling>
          <c:orientation val="minMax"/>
        </c:scaling>
        <c:delete val="1"/>
        <c:axPos val="l"/>
        <c:numFmt formatCode="&quot;$&quot;#,##0" sourceLinked="1"/>
        <c:majorTickMark val="none"/>
        <c:minorTickMark val="none"/>
        <c:tickLblPos val="nextTo"/>
        <c:crossAx val="637866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475641467285148E-2"/>
          <c:y val="0.21451627625235456"/>
          <c:w val="0.93334599298248289"/>
          <c:h val="0.65403390700832376"/>
        </c:manualLayout>
      </c:layout>
      <c:barChart>
        <c:barDir val="col"/>
        <c:grouping val="clustered"/>
        <c:varyColors val="0"/>
        <c:ser>
          <c:idx val="0"/>
          <c:order val="0"/>
          <c:tx>
            <c:strRef>
              <c:f>'[Capitulo 2 y 6.xlsx]Mercado de Compras Públicas'!$D$2</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'[Capitulo 2 y 6.xlsx]Mercado de Compras Públicas'!$A$10:$A$14</c:f>
              <c:numCache>
                <c:formatCode>General</c:formatCode>
                <c:ptCount val="5"/>
                <c:pt idx="0">
                  <c:v>2013</c:v>
                </c:pt>
                <c:pt idx="1">
                  <c:v>2014</c:v>
                </c:pt>
                <c:pt idx="2">
                  <c:v>2015</c:v>
                </c:pt>
                <c:pt idx="3">
                  <c:v>2016</c:v>
                </c:pt>
                <c:pt idx="4">
                  <c:v>2017</c:v>
                </c:pt>
              </c:numCache>
            </c:numRef>
          </c:cat>
          <c:val>
            <c:numRef>
              <c:f>'[Capitulo 2 y 6.xlsx]Mercado de Compras Públicas'!$D$10:$D$14</c:f>
              <c:numCache>
                <c:formatCode>"$"#,##0</c:formatCode>
                <c:ptCount val="5"/>
                <c:pt idx="0">
                  <c:v>538259.1710841629</c:v>
                </c:pt>
                <c:pt idx="1">
                  <c:v>603540.87827826012</c:v>
                </c:pt>
                <c:pt idx="2">
                  <c:v>575945.04318558017</c:v>
                </c:pt>
                <c:pt idx="3">
                  <c:v>499611.19363221515</c:v>
                </c:pt>
                <c:pt idx="4">
                  <c:v>1168427.7411001779</c:v>
                </c:pt>
              </c:numCache>
            </c:numRef>
          </c:val>
          <c:extLst>
            <c:ext xmlns:c16="http://schemas.microsoft.com/office/drawing/2014/chart" uri="{C3380CC4-5D6E-409C-BE32-E72D297353CC}">
              <c16:uniqueId val="{00000000-51FA-45EE-B745-B1A747C3D1CC}"/>
            </c:ext>
          </c:extLst>
        </c:ser>
        <c:dLbls>
          <c:showLegendKey val="0"/>
          <c:showVal val="0"/>
          <c:showCatName val="0"/>
          <c:showSerName val="0"/>
          <c:showPercent val="0"/>
          <c:showBubbleSize val="0"/>
        </c:dLbls>
        <c:gapWidth val="164"/>
        <c:overlap val="-22"/>
        <c:axId val="647310168"/>
        <c:axId val="647314088"/>
      </c:barChart>
      <c:catAx>
        <c:axId val="64731016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647314088"/>
        <c:crosses val="autoZero"/>
        <c:auto val="1"/>
        <c:lblAlgn val="ctr"/>
        <c:lblOffset val="100"/>
        <c:noMultiLvlLbl val="0"/>
      </c:catAx>
      <c:valAx>
        <c:axId val="647314088"/>
        <c:scaling>
          <c:orientation val="minMax"/>
        </c:scaling>
        <c:delete val="1"/>
        <c:axPos val="l"/>
        <c:numFmt formatCode="&quot;$&quot;#,##0" sourceLinked="1"/>
        <c:majorTickMark val="none"/>
        <c:minorTickMark val="none"/>
        <c:tickLblPos val="nextTo"/>
        <c:crossAx val="647310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74905374708832"/>
          <c:y val="0.22846024678049193"/>
          <c:w val="0.85310428942942018"/>
          <c:h val="0.64319737426262424"/>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'[Capitulo 2 y 6.xlsx]REPOS'!$A$10:$A$14</c:f>
              <c:numCache>
                <c:formatCode>General</c:formatCode>
                <c:ptCount val="5"/>
                <c:pt idx="0">
                  <c:v>2013</c:v>
                </c:pt>
                <c:pt idx="1">
                  <c:v>2014</c:v>
                </c:pt>
                <c:pt idx="2">
                  <c:v>2015</c:v>
                </c:pt>
                <c:pt idx="3">
                  <c:v>2016</c:v>
                </c:pt>
                <c:pt idx="4">
                  <c:v>2017</c:v>
                </c:pt>
              </c:numCache>
            </c:numRef>
          </c:cat>
          <c:val>
            <c:numRef>
              <c:f>'[Capitulo 2 y 6.xlsx]REPOS'!$E$10:$E$14</c:f>
              <c:numCache>
                <c:formatCode>"$"#,##0</c:formatCode>
                <c:ptCount val="5"/>
                <c:pt idx="0">
                  <c:v>95950.309282999995</c:v>
                </c:pt>
                <c:pt idx="1">
                  <c:v>102072.42783</c:v>
                </c:pt>
                <c:pt idx="2">
                  <c:v>65059.261097000002</c:v>
                </c:pt>
                <c:pt idx="3">
                  <c:v>45653.139890999999</c:v>
                </c:pt>
                <c:pt idx="4">
                  <c:v>53046.271427</c:v>
                </c:pt>
              </c:numCache>
            </c:numRef>
          </c:val>
          <c:extLst>
            <c:ext xmlns:c16="http://schemas.microsoft.com/office/drawing/2014/chart" uri="{C3380CC4-5D6E-409C-BE32-E72D297353CC}">
              <c16:uniqueId val="{00000001-3F2C-4FDE-A132-A4BE96CE1346}"/>
            </c:ext>
          </c:extLst>
        </c:ser>
        <c:dLbls>
          <c:showLegendKey val="0"/>
          <c:showVal val="0"/>
          <c:showCatName val="0"/>
          <c:showSerName val="0"/>
          <c:showPercent val="0"/>
          <c:showBubbleSize val="0"/>
        </c:dLbls>
        <c:gapWidth val="164"/>
        <c:overlap val="-22"/>
        <c:axId val="642269264"/>
        <c:axId val="642273184"/>
      </c:barChart>
      <c:catAx>
        <c:axId val="64226926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642273184"/>
        <c:crosses val="autoZero"/>
        <c:auto val="1"/>
        <c:lblAlgn val="ctr"/>
        <c:lblOffset val="100"/>
        <c:noMultiLvlLbl val="0"/>
      </c:catAx>
      <c:valAx>
        <c:axId val="642273184"/>
        <c:scaling>
          <c:orientation val="minMax"/>
        </c:scaling>
        <c:delete val="1"/>
        <c:axPos val="l"/>
        <c:numFmt formatCode="&quot;$&quot;#,##0" sourceLinked="1"/>
        <c:majorTickMark val="none"/>
        <c:minorTickMark val="none"/>
        <c:tickLblPos val="nextTo"/>
        <c:crossAx val="642269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'[Capitulo 2 y 6.xlsx]Otros Mercados'!$B$2:$F$2</c:f>
              <c:numCache>
                <c:formatCode>General</c:formatCode>
                <c:ptCount val="5"/>
                <c:pt idx="0">
                  <c:v>2013</c:v>
                </c:pt>
                <c:pt idx="1">
                  <c:v>2014</c:v>
                </c:pt>
                <c:pt idx="2">
                  <c:v>2015</c:v>
                </c:pt>
                <c:pt idx="3">
                  <c:v>2016</c:v>
                </c:pt>
                <c:pt idx="4">
                  <c:v>2017</c:v>
                </c:pt>
              </c:numCache>
            </c:numRef>
          </c:cat>
          <c:val>
            <c:numRef>
              <c:f>'[Capitulo 2 y 6.xlsx]Otros Mercados'!$B$9:$F$9</c:f>
              <c:numCache>
                <c:formatCode>"$"#,##0</c:formatCode>
                <c:ptCount val="5"/>
                <c:pt idx="0">
                  <c:v>142884.41338835022</c:v>
                </c:pt>
                <c:pt idx="1">
                  <c:v>71947.273961560175</c:v>
                </c:pt>
                <c:pt idx="2">
                  <c:v>32598.172050000001</c:v>
                </c:pt>
                <c:pt idx="3">
                  <c:v>24562.978300999999</c:v>
                </c:pt>
                <c:pt idx="4">
                  <c:v>17306.921043480001</c:v>
                </c:pt>
              </c:numCache>
            </c:numRef>
          </c:val>
          <c:extLst>
            <c:ext xmlns:c16="http://schemas.microsoft.com/office/drawing/2014/chart" uri="{C3380CC4-5D6E-409C-BE32-E72D297353CC}">
              <c16:uniqueId val="{00000000-A7CF-4DFE-BBA8-643EC1615FDB}"/>
            </c:ext>
          </c:extLst>
        </c:ser>
        <c:dLbls>
          <c:showLegendKey val="0"/>
          <c:showVal val="0"/>
          <c:showCatName val="0"/>
          <c:showSerName val="0"/>
          <c:showPercent val="0"/>
          <c:showBubbleSize val="0"/>
        </c:dLbls>
        <c:gapWidth val="227"/>
        <c:axId val="642275144"/>
        <c:axId val="642272792"/>
      </c:barChart>
      <c:catAx>
        <c:axId val="64227514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642272792"/>
        <c:crosses val="autoZero"/>
        <c:auto val="1"/>
        <c:lblAlgn val="ctr"/>
        <c:lblOffset val="100"/>
        <c:noMultiLvlLbl val="0"/>
      </c:catAx>
      <c:valAx>
        <c:axId val="642272792"/>
        <c:scaling>
          <c:orientation val="minMax"/>
        </c:scaling>
        <c:delete val="1"/>
        <c:axPos val="l"/>
        <c:numFmt formatCode="&quot;$&quot;#,##0" sourceLinked="1"/>
        <c:majorTickMark val="none"/>
        <c:minorTickMark val="none"/>
        <c:tickLblPos val="nextTo"/>
        <c:crossAx val="642275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'[Capitulo 2 y 6.xlsx]Gas Natural Ldr'!$G$3</c:f>
              <c:strCache>
                <c:ptCount val="1"/>
                <c:pt idx="0">
                  <c:v>Capacidad de Transporte</c:v>
                </c:pt>
              </c:strCache>
            </c:strRef>
          </c:tx>
          <c:spPr>
            <a:solidFill>
              <a:schemeClr val="bg1"/>
            </a:solidFill>
            <a:ln>
              <a:noFill/>
            </a:ln>
            <a:effectLst>
              <a:innerShdw blurRad="114300">
                <a:schemeClr val="accent1"/>
              </a:innerShdw>
            </a:effectLst>
          </c:spPr>
          <c:invertIfNegative val="0"/>
          <c:dLbls>
            <c:dLbl>
              <c:idx val="0"/>
              <c:layout>
                <c:manualLayout>
                  <c:x val="-1.5106059895527728E-3"/>
                  <c:y val="-1.2849631536862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339-49A3-83CE-11BD4921CF63}"/>
                </c:ext>
              </c:extLst>
            </c:dLbl>
            <c:dLbl>
              <c:idx val="1"/>
              <c:layout>
                <c:manualLayout>
                  <c:x val="-5.4850767483294038E-3"/>
                  <c:y val="-8.15630188999375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339-49A3-83CE-11BD4921CF63}"/>
                </c:ext>
              </c:extLst>
            </c:dLbl>
            <c:dLbl>
              <c:idx val="2"/>
              <c:layout>
                <c:manualLayout>
                  <c:x val="1.4267756571654806E-3"/>
                  <c:y val="-4.34175407618727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339-49A3-83CE-11BD4921CF6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'[Capitulo 2 y 6.xlsx]Gas Natural Ldr'!$H$2:$J$2</c:f>
              <c:numCache>
                <c:formatCode>General</c:formatCode>
                <c:ptCount val="3"/>
                <c:pt idx="0">
                  <c:v>2015</c:v>
                </c:pt>
                <c:pt idx="1">
                  <c:v>2016</c:v>
                </c:pt>
                <c:pt idx="2">
                  <c:v>2017</c:v>
                </c:pt>
              </c:numCache>
            </c:numRef>
          </c:cat>
          <c:val>
            <c:numRef>
              <c:f>'[Capitulo 2 y 6.xlsx]Gas Natural Ldr'!$H$3:$J$3</c:f>
              <c:numCache>
                <c:formatCode>"$"#,##0</c:formatCode>
                <c:ptCount val="3"/>
                <c:pt idx="0">
                  <c:v>23270505.600000024</c:v>
                </c:pt>
                <c:pt idx="1">
                  <c:v>10225305.690000027</c:v>
                </c:pt>
                <c:pt idx="2">
                  <c:v>7328805.909999989</c:v>
                </c:pt>
              </c:numCache>
            </c:numRef>
          </c:val>
          <c:extLst>
            <c:ext xmlns:c16="http://schemas.microsoft.com/office/drawing/2014/chart" uri="{C3380CC4-5D6E-409C-BE32-E72D297353CC}">
              <c16:uniqueId val="{00000000-F28A-4EF2-9B28-0351F043578F}"/>
            </c:ext>
          </c:extLst>
        </c:ser>
        <c:ser>
          <c:idx val="1"/>
          <c:order val="1"/>
          <c:tx>
            <c:strRef>
              <c:f>'[Capitulo 2 y 6.xlsx]Gas Natural Ldr'!$G$4</c:f>
              <c:strCache>
                <c:ptCount val="1"/>
                <c:pt idx="0">
                  <c:v>Suministro de Gas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0"/>
                  <c:y val="-0.1999668690062834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339-49A3-83CE-11BD4921CF63}"/>
                </c:ext>
              </c:extLst>
            </c:dLbl>
            <c:dLbl>
              <c:idx val="1"/>
              <c:layout>
                <c:manualLayout>
                  <c:x val="-8.6834895411812777E-3"/>
                  <c:y val="-0.204132845443914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339-49A3-83CE-11BD4921CF63}"/>
                </c:ext>
              </c:extLst>
            </c:dLbl>
            <c:dLbl>
              <c:idx val="2"/>
              <c:layout>
                <c:manualLayout>
                  <c:x val="5.788993027454079E-3"/>
                  <c:y val="-0.174971010380498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339-49A3-83CE-11BD4921CF6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'[Capitulo 2 y 6.xlsx]Gas Natural Ldr'!$H$2:$J$2</c:f>
              <c:numCache>
                <c:formatCode>General</c:formatCode>
                <c:ptCount val="3"/>
                <c:pt idx="0">
                  <c:v>2015</c:v>
                </c:pt>
                <c:pt idx="1">
                  <c:v>2016</c:v>
                </c:pt>
                <c:pt idx="2">
                  <c:v>2017</c:v>
                </c:pt>
              </c:numCache>
            </c:numRef>
          </c:cat>
          <c:val>
            <c:numRef>
              <c:f>'[Capitulo 2 y 6.xlsx]Gas Natural Ldr'!$H$4:$J$4</c:f>
              <c:numCache>
                <c:formatCode>"$"#,##0</c:formatCode>
                <c:ptCount val="3"/>
                <c:pt idx="0">
                  <c:v>56143656.379999898</c:v>
                </c:pt>
                <c:pt idx="1">
                  <c:v>57868472.749999985</c:v>
                </c:pt>
                <c:pt idx="2">
                  <c:v>49214149.620000109</c:v>
                </c:pt>
              </c:numCache>
            </c:numRef>
          </c:val>
          <c:extLst>
            <c:ext xmlns:c16="http://schemas.microsoft.com/office/drawing/2014/chart" uri="{C3380CC4-5D6E-409C-BE32-E72D297353CC}">
              <c16:uniqueId val="{00000001-F28A-4EF2-9B28-0351F043578F}"/>
            </c:ext>
          </c:extLst>
        </c:ser>
        <c:dLbls>
          <c:showLegendKey val="0"/>
          <c:showVal val="0"/>
          <c:showCatName val="0"/>
          <c:showSerName val="0"/>
          <c:showPercent val="0"/>
          <c:showBubbleSize val="0"/>
        </c:dLbls>
        <c:gapWidth val="150"/>
        <c:overlap val="100"/>
        <c:axId val="222414864"/>
        <c:axId val="222415984"/>
      </c:barChart>
      <c:catAx>
        <c:axId val="22241486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s-CO"/>
          </a:p>
        </c:txPr>
        <c:crossAx val="222415984"/>
        <c:crosses val="autoZero"/>
        <c:auto val="1"/>
        <c:lblAlgn val="ctr"/>
        <c:lblOffset val="100"/>
        <c:noMultiLvlLbl val="0"/>
      </c:catAx>
      <c:valAx>
        <c:axId val="222415984"/>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USD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quot;$&quot;#,##0" sourceLinked="1"/>
        <c:majorTickMark val="none"/>
        <c:minorTickMark val="none"/>
        <c:tickLblPos val="nextTo"/>
        <c:crossAx val="22241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728112792571126E-2"/>
          <c:y val="4.2131150622733794E-2"/>
          <c:w val="0.91101209758731738"/>
          <c:h val="0.71464789158103137"/>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73C0-4C9B-810B-DAD4978A6B19}"/>
                </c:ext>
              </c:extLst>
            </c:dLbl>
            <c:dLbl>
              <c:idx val="1"/>
              <c:delete val="1"/>
              <c:extLst>
                <c:ext xmlns:c15="http://schemas.microsoft.com/office/drawing/2012/chart" uri="{CE6537A1-D6FC-4f65-9D91-7224C49458BB}"/>
                <c:ext xmlns:c16="http://schemas.microsoft.com/office/drawing/2014/chart" uri="{C3380CC4-5D6E-409C-BE32-E72D297353CC}">
                  <c16:uniqueId val="{00000001-73C0-4C9B-810B-DAD4978A6B19}"/>
                </c:ext>
              </c:extLst>
            </c:dLbl>
            <c:dLbl>
              <c:idx val="2"/>
              <c:delete val="1"/>
              <c:extLst>
                <c:ext xmlns:c15="http://schemas.microsoft.com/office/drawing/2012/chart" uri="{CE6537A1-D6FC-4f65-9D91-7224C49458BB}"/>
                <c:ext xmlns:c16="http://schemas.microsoft.com/office/drawing/2014/chart" uri="{C3380CC4-5D6E-409C-BE32-E72D297353CC}">
                  <c16:uniqueId val="{00000002-73C0-4C9B-810B-DAD4978A6B19}"/>
                </c:ext>
              </c:extLst>
            </c:dLbl>
            <c:dLbl>
              <c:idx val="3"/>
              <c:delete val="1"/>
              <c:extLst>
                <c:ext xmlns:c15="http://schemas.microsoft.com/office/drawing/2012/chart" uri="{CE6537A1-D6FC-4f65-9D91-7224C49458BB}"/>
                <c:ext xmlns:c16="http://schemas.microsoft.com/office/drawing/2014/chart" uri="{C3380CC4-5D6E-409C-BE32-E72D297353CC}">
                  <c16:uniqueId val="{00000003-73C0-4C9B-810B-DAD4978A6B19}"/>
                </c:ext>
              </c:extLst>
            </c:dLbl>
            <c:dLbl>
              <c:idx val="4"/>
              <c:layout>
                <c:manualLayout>
                  <c:x val="3.7303297220842795E-2"/>
                  <c:y val="-0.1378173780908965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C0-4C9B-810B-DAD4978A6B19}"/>
                </c:ext>
              </c:extLst>
            </c:dLbl>
            <c:dLbl>
              <c:idx val="5"/>
              <c:delete val="1"/>
              <c:extLst>
                <c:ext xmlns:c15="http://schemas.microsoft.com/office/drawing/2012/chart" uri="{CE6537A1-D6FC-4f65-9D91-7224C49458BB}"/>
                <c:ext xmlns:c16="http://schemas.microsoft.com/office/drawing/2014/chart" uri="{C3380CC4-5D6E-409C-BE32-E72D297353CC}">
                  <c16:uniqueId val="{00000005-73C0-4C9B-810B-DAD4978A6B19}"/>
                </c:ext>
              </c:extLst>
            </c:dLbl>
            <c:dLbl>
              <c:idx val="6"/>
              <c:delete val="1"/>
              <c:extLst>
                <c:ext xmlns:c15="http://schemas.microsoft.com/office/drawing/2012/chart" uri="{CE6537A1-D6FC-4f65-9D91-7224C49458BB}"/>
                <c:ext xmlns:c16="http://schemas.microsoft.com/office/drawing/2014/chart" uri="{C3380CC4-5D6E-409C-BE32-E72D297353CC}">
                  <c16:uniqueId val="{00000006-73C0-4C9B-810B-DAD4978A6B19}"/>
                </c:ext>
              </c:extLst>
            </c:dLbl>
            <c:dLbl>
              <c:idx val="7"/>
              <c:delete val="1"/>
              <c:extLst>
                <c:ext xmlns:c15="http://schemas.microsoft.com/office/drawing/2012/chart" uri="{CE6537A1-D6FC-4f65-9D91-7224C49458BB}"/>
                <c:ext xmlns:c16="http://schemas.microsoft.com/office/drawing/2014/chart" uri="{C3380CC4-5D6E-409C-BE32-E72D297353CC}">
                  <c16:uniqueId val="{00000007-73C0-4C9B-810B-DAD4978A6B19}"/>
                </c:ext>
              </c:extLst>
            </c:dLbl>
            <c:dLbl>
              <c:idx val="8"/>
              <c:delete val="1"/>
              <c:extLst>
                <c:ext xmlns:c15="http://schemas.microsoft.com/office/drawing/2012/chart" uri="{CE6537A1-D6FC-4f65-9D91-7224C49458BB}"/>
                <c:ext xmlns:c16="http://schemas.microsoft.com/office/drawing/2014/chart" uri="{C3380CC4-5D6E-409C-BE32-E72D297353CC}">
                  <c16:uniqueId val="{00000008-73C0-4C9B-810B-DAD4978A6B19}"/>
                </c:ext>
              </c:extLst>
            </c:dLbl>
            <c:dLbl>
              <c:idx val="10"/>
              <c:delete val="1"/>
              <c:extLst>
                <c:ext xmlns:c15="http://schemas.microsoft.com/office/drawing/2012/chart" uri="{CE6537A1-D6FC-4f65-9D91-7224C49458BB}"/>
                <c:ext xmlns:c16="http://schemas.microsoft.com/office/drawing/2014/chart" uri="{C3380CC4-5D6E-409C-BE32-E72D297353CC}">
                  <c16:uniqueId val="{00000009-73C0-4C9B-810B-DAD4978A6B19}"/>
                </c:ext>
              </c:extLst>
            </c:dLbl>
            <c:dLbl>
              <c:idx val="11"/>
              <c:delete val="1"/>
              <c:extLst>
                <c:ext xmlns:c15="http://schemas.microsoft.com/office/drawing/2012/chart" uri="{CE6537A1-D6FC-4f65-9D91-7224C49458BB}"/>
                <c:ext xmlns:c16="http://schemas.microsoft.com/office/drawing/2014/chart" uri="{C3380CC4-5D6E-409C-BE32-E72D297353CC}">
                  <c16:uniqueId val="{0000000A-73C0-4C9B-810B-DAD4978A6B19}"/>
                </c:ext>
              </c:extLst>
            </c:dLbl>
            <c:dLbl>
              <c:idx val="12"/>
              <c:delete val="1"/>
              <c:extLst>
                <c:ext xmlns:c15="http://schemas.microsoft.com/office/drawing/2012/chart" uri="{CE6537A1-D6FC-4f65-9D91-7224C49458BB}"/>
                <c:ext xmlns:c16="http://schemas.microsoft.com/office/drawing/2014/chart" uri="{C3380CC4-5D6E-409C-BE32-E72D297353CC}">
                  <c16:uniqueId val="{0000000B-73C0-4C9B-810B-DAD4978A6B19}"/>
                </c:ext>
              </c:extLst>
            </c:dLbl>
            <c:dLbl>
              <c:idx val="13"/>
              <c:delete val="1"/>
              <c:extLst>
                <c:ext xmlns:c15="http://schemas.microsoft.com/office/drawing/2012/chart" uri="{CE6537A1-D6FC-4f65-9D91-7224C49458BB}"/>
                <c:ext xmlns:c16="http://schemas.microsoft.com/office/drawing/2014/chart" uri="{C3380CC4-5D6E-409C-BE32-E72D297353CC}">
                  <c16:uniqueId val="{0000000C-73C0-4C9B-810B-DAD4978A6B19}"/>
                </c:ext>
              </c:extLst>
            </c:dLbl>
            <c:dLbl>
              <c:idx val="14"/>
              <c:layout>
                <c:manualLayout>
                  <c:x val="-4.3998758063128279E-2"/>
                  <c:y val="-7.04330924687419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3C0-4C9B-810B-DAD4978A6B19}"/>
                </c:ext>
              </c:extLst>
            </c:dLbl>
            <c:dLbl>
              <c:idx val="15"/>
              <c:delete val="1"/>
              <c:extLst>
                <c:ext xmlns:c15="http://schemas.microsoft.com/office/drawing/2012/chart" uri="{CE6537A1-D6FC-4f65-9D91-7224C49458BB}"/>
                <c:ext xmlns:c16="http://schemas.microsoft.com/office/drawing/2014/chart" uri="{C3380CC4-5D6E-409C-BE32-E72D297353CC}">
                  <c16:uniqueId val="{0000000E-73C0-4C9B-810B-DAD4978A6B19}"/>
                </c:ext>
              </c:extLst>
            </c:dLbl>
            <c:dLbl>
              <c:idx val="16"/>
              <c:delete val="1"/>
              <c:extLst>
                <c:ext xmlns:c15="http://schemas.microsoft.com/office/drawing/2012/chart" uri="{CE6537A1-D6FC-4f65-9D91-7224C49458BB}"/>
                <c:ext xmlns:c16="http://schemas.microsoft.com/office/drawing/2014/chart" uri="{C3380CC4-5D6E-409C-BE32-E72D297353CC}">
                  <c16:uniqueId val="{0000000F-73C0-4C9B-810B-DAD4978A6B19}"/>
                </c:ext>
              </c:extLst>
            </c:dLbl>
            <c:dLbl>
              <c:idx val="17"/>
              <c:delete val="1"/>
              <c:extLst>
                <c:ext xmlns:c15="http://schemas.microsoft.com/office/drawing/2012/chart" uri="{CE6537A1-D6FC-4f65-9D91-7224C49458BB}"/>
                <c:ext xmlns:c16="http://schemas.microsoft.com/office/drawing/2014/chart" uri="{C3380CC4-5D6E-409C-BE32-E72D297353CC}">
                  <c16:uniqueId val="{00000010-73C0-4C9B-810B-DAD4978A6B19}"/>
                </c:ext>
              </c:extLst>
            </c:dLbl>
            <c:dLbl>
              <c:idx val="18"/>
              <c:delete val="1"/>
              <c:extLst>
                <c:ext xmlns:c15="http://schemas.microsoft.com/office/drawing/2012/chart" uri="{CE6537A1-D6FC-4f65-9D91-7224C49458BB}"/>
                <c:ext xmlns:c16="http://schemas.microsoft.com/office/drawing/2014/chart" uri="{C3380CC4-5D6E-409C-BE32-E72D297353CC}">
                  <c16:uniqueId val="{00000011-73C0-4C9B-810B-DAD4978A6B19}"/>
                </c:ext>
              </c:extLst>
            </c:dLbl>
            <c:dLbl>
              <c:idx val="20"/>
              <c:delete val="1"/>
              <c:extLst>
                <c:ext xmlns:c15="http://schemas.microsoft.com/office/drawing/2012/chart" uri="{CE6537A1-D6FC-4f65-9D91-7224C49458BB}"/>
                <c:ext xmlns:c16="http://schemas.microsoft.com/office/drawing/2014/chart" uri="{C3380CC4-5D6E-409C-BE32-E72D297353CC}">
                  <c16:uniqueId val="{00000012-73C0-4C9B-810B-DAD4978A6B19}"/>
                </c:ext>
              </c:extLst>
            </c:dLbl>
            <c:dLbl>
              <c:idx val="21"/>
              <c:delete val="1"/>
              <c:extLst>
                <c:ext xmlns:c15="http://schemas.microsoft.com/office/drawing/2012/chart" uri="{CE6537A1-D6FC-4f65-9D91-7224C49458BB}"/>
                <c:ext xmlns:c16="http://schemas.microsoft.com/office/drawing/2014/chart" uri="{C3380CC4-5D6E-409C-BE32-E72D297353CC}">
                  <c16:uniqueId val="{00000013-73C0-4C9B-810B-DAD4978A6B19}"/>
                </c:ext>
              </c:extLst>
            </c:dLbl>
            <c:numFmt formatCode="0.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Franklin Gothic Book" panose="020B0503020102020204" pitchFamily="34" charset="0"/>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PIB!$B$20:$X$21</c:f>
              <c:multiLvlStrCache>
                <c:ptCount val="23"/>
                <c:lvl>
                  <c:pt idx="0">
                    <c:v>I</c:v>
                  </c:pt>
                  <c:pt idx="1">
                    <c:v>II</c:v>
                  </c:pt>
                  <c:pt idx="2">
                    <c:v>III</c:v>
                  </c:pt>
                  <c:pt idx="3">
                    <c:v>IV</c:v>
                  </c:pt>
                  <c:pt idx="4">
                    <c:v>Anual</c:v>
                  </c:pt>
                  <c:pt idx="5">
                    <c:v>I</c:v>
                  </c:pt>
                  <c:pt idx="6">
                    <c:v>II</c:v>
                  </c:pt>
                  <c:pt idx="7">
                    <c:v>III</c:v>
                  </c:pt>
                  <c:pt idx="8">
                    <c:v>IV</c:v>
                  </c:pt>
                  <c:pt idx="9">
                    <c:v>Anual</c:v>
                  </c:pt>
                  <c:pt idx="10">
                    <c:v>I</c:v>
                  </c:pt>
                  <c:pt idx="11">
                    <c:v>II</c:v>
                  </c:pt>
                  <c:pt idx="12">
                    <c:v>III</c:v>
                  </c:pt>
                  <c:pt idx="13">
                    <c:v>IV</c:v>
                  </c:pt>
                  <c:pt idx="14">
                    <c:v>Anual</c:v>
                  </c:pt>
                  <c:pt idx="15">
                    <c:v>I</c:v>
                  </c:pt>
                  <c:pt idx="16">
                    <c:v>II</c:v>
                  </c:pt>
                  <c:pt idx="17">
                    <c:v>III</c:v>
                  </c:pt>
                  <c:pt idx="18">
                    <c:v>IV</c:v>
                  </c:pt>
                  <c:pt idx="19">
                    <c:v>Anual</c:v>
                  </c:pt>
                  <c:pt idx="20">
                    <c:v>I</c:v>
                  </c:pt>
                  <c:pt idx="21">
                    <c:v>II</c:v>
                  </c:pt>
                  <c:pt idx="22">
                    <c:v>III</c:v>
                  </c:pt>
                </c:lvl>
                <c:lvl>
                  <c:pt idx="0">
                    <c:v>2013*</c:v>
                  </c:pt>
                  <c:pt idx="5">
                    <c:v>2014*</c:v>
                  </c:pt>
                  <c:pt idx="10">
                    <c:v>2015*</c:v>
                  </c:pt>
                  <c:pt idx="15">
                    <c:v>2016*</c:v>
                  </c:pt>
                  <c:pt idx="20">
                    <c:v>2017*</c:v>
                  </c:pt>
                </c:lvl>
              </c:multiLvlStrCache>
            </c:multiLvlStrRef>
          </c:cat>
          <c:val>
            <c:numRef>
              <c:f>PIB!$B$90:$X$90</c:f>
              <c:numCache>
                <c:formatCode>0.0%</c:formatCode>
                <c:ptCount val="23"/>
                <c:pt idx="0">
                  <c:v>2.9304437210895928E-2</c:v>
                </c:pt>
                <c:pt idx="1">
                  <c:v>4.7139677523489132E-2</c:v>
                </c:pt>
                <c:pt idx="2">
                  <c:v>6.0820247300473529E-2</c:v>
                </c:pt>
                <c:pt idx="3">
                  <c:v>5.7471554143767145E-2</c:v>
                </c:pt>
                <c:pt idx="4">
                  <c:v>4.8740655793408028E-2</c:v>
                </c:pt>
                <c:pt idx="5">
                  <c:v>6.4596666139596026E-2</c:v>
                </c:pt>
                <c:pt idx="6">
                  <c:v>4.0247276149371736E-2</c:v>
                </c:pt>
                <c:pt idx="7">
                  <c:v>3.949586577827735E-2</c:v>
                </c:pt>
                <c:pt idx="8">
                  <c:v>3.2216279790522551E-2</c:v>
                </c:pt>
                <c:pt idx="9">
                  <c:v>4.3936083396951542E-2</c:v>
                </c:pt>
                <c:pt idx="10">
                  <c:v>2.5632607115217754E-2</c:v>
                </c:pt>
                <c:pt idx="11">
                  <c:v>2.9690229598203111E-2</c:v>
                </c:pt>
                <c:pt idx="12">
                  <c:v>3.2573943933894567E-2</c:v>
                </c:pt>
                <c:pt idx="13">
                  <c:v>3.4105519243057714E-2</c:v>
                </c:pt>
                <c:pt idx="14">
                  <c:v>3.0520165732996096E-2</c:v>
                </c:pt>
                <c:pt idx="15">
                  <c:v>2.4931022392951308E-2</c:v>
                </c:pt>
                <c:pt idx="16">
                  <c:v>2.4615431224485063E-2</c:v>
                </c:pt>
                <c:pt idx="17">
                  <c:v>1.2459987435306852E-2</c:v>
                </c:pt>
                <c:pt idx="18">
                  <c:v>1.6572241123874898E-2</c:v>
                </c:pt>
                <c:pt idx="19">
                  <c:v>1.9600498435800029E-2</c:v>
                </c:pt>
                <c:pt idx="20">
                  <c:v>1.2850163229793266E-2</c:v>
                </c:pt>
                <c:pt idx="21">
                  <c:v>1.2233794841847612E-2</c:v>
                </c:pt>
                <c:pt idx="22">
                  <c:v>1.9553237697046644E-2</c:v>
                </c:pt>
              </c:numCache>
            </c:numRef>
          </c:val>
          <c:smooth val="0"/>
          <c:extLst>
            <c:ext xmlns:c16="http://schemas.microsoft.com/office/drawing/2014/chart" uri="{C3380CC4-5D6E-409C-BE32-E72D297353CC}">
              <c16:uniqueId val="{00000014-73C0-4C9B-810B-DAD4978A6B19}"/>
            </c:ext>
          </c:extLst>
        </c:ser>
        <c:dLbls>
          <c:showLegendKey val="0"/>
          <c:showVal val="0"/>
          <c:showCatName val="0"/>
          <c:showSerName val="0"/>
          <c:showPercent val="0"/>
          <c:showBubbleSize val="0"/>
        </c:dLbls>
        <c:marker val="1"/>
        <c:smooth val="0"/>
        <c:axId val="541956895"/>
        <c:axId val="672551775"/>
      </c:lineChart>
      <c:catAx>
        <c:axId val="541956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Franklin Gothic Book" panose="020B0503020102020204" pitchFamily="34" charset="0"/>
                <a:ea typeface="+mn-ea"/>
                <a:cs typeface="+mn-cs"/>
              </a:defRPr>
            </a:pPr>
            <a:endParaRPr lang="es-CO"/>
          </a:p>
        </c:txPr>
        <c:crossAx val="672551775"/>
        <c:crosses val="autoZero"/>
        <c:auto val="1"/>
        <c:lblAlgn val="ctr"/>
        <c:lblOffset val="100"/>
        <c:noMultiLvlLbl val="0"/>
      </c:catAx>
      <c:valAx>
        <c:axId val="672551775"/>
        <c:scaling>
          <c:orientation val="minMax"/>
        </c:scaling>
        <c:delete val="1"/>
        <c:axPos val="l"/>
        <c:numFmt formatCode="#,##0.0" sourceLinked="0"/>
        <c:majorTickMark val="none"/>
        <c:minorTickMark val="none"/>
        <c:tickLblPos val="nextTo"/>
        <c:crossAx val="541956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Book" panose="020B0503020102020204" pitchFamily="34" charset="0"/>
        </a:defRPr>
      </a:pPr>
      <a:endParaRPr lang="es-CO"/>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569071815984497E-2"/>
          <c:y val="4.3519921531335569E-2"/>
          <c:w val="0.88794813492309121"/>
          <c:h val="0.8038236377778688"/>
        </c:manualLayout>
      </c:layout>
      <c:lineChart>
        <c:grouping val="standard"/>
        <c:varyColors val="0"/>
        <c:ser>
          <c:idx val="0"/>
          <c:order val="0"/>
          <c:tx>
            <c:strRef>
              <c:f>'IPC - INFLACIÓN'!$D$6</c:f>
              <c:strCache>
                <c:ptCount val="1"/>
                <c:pt idx="0">
                  <c:v>Inflación total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2.821869488536155E-2"/>
                  <c:y val="-3.8338658146964931E-2"/>
                </c:manualLayout>
              </c:layout>
              <c:tx>
                <c:rich>
                  <a:bodyPr/>
                  <a:lstStyle/>
                  <a:p>
                    <a:r>
                      <a:rPr lang="en-US"/>
                      <a:t>4,6%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410-4619-AC91-81DE563EEA7E}"/>
                </c:ext>
              </c:extLst>
            </c:dLbl>
            <c:dLbl>
              <c:idx val="10"/>
              <c:tx>
                <c:rich>
                  <a:bodyPr/>
                  <a:lstStyle/>
                  <a:p>
                    <a:r>
                      <a:rPr lang="en-US"/>
                      <a:t>6,3%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410-4619-AC91-81DE563EEA7E}"/>
                </c:ext>
              </c:extLst>
            </c:dLbl>
            <c:dLbl>
              <c:idx val="18"/>
              <c:layout>
                <c:manualLayout>
                  <c:x val="2.3515579071134628E-2"/>
                  <c:y val="1.7039403620873275E-2"/>
                </c:manualLayout>
              </c:layout>
              <c:tx>
                <c:rich>
                  <a:bodyPr/>
                  <a:lstStyle/>
                  <a:p>
                    <a:r>
                      <a:rPr lang="en-US"/>
                      <a:t>8,9%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410-4619-AC91-81DE563EEA7E}"/>
                </c:ext>
              </c:extLst>
            </c:dLbl>
            <c:dLbl>
              <c:idx val="35"/>
              <c:layout>
                <c:manualLayout>
                  <c:x val="0"/>
                  <c:y val="-8.1721989879894416E-2"/>
                </c:manualLayout>
              </c:layout>
              <c:tx>
                <c:rich>
                  <a:bodyPr/>
                  <a:lstStyle/>
                  <a:p>
                    <a:r>
                      <a:rPr lang="en-US"/>
                      <a:t>4,9%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410-4619-AC91-81DE563EEA7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Franklin Gothic Book" panose="020B0503020102020204" pitchFamily="34" charset="0"/>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'IPC - INFLACIÓN'!$B$7:$C$42</c:f>
              <c:multiLvlStrCache>
                <c:ptCount val="36"/>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lvl>
                <c:lvl>
                  <c:pt idx="0">
                    <c:v>2015</c:v>
                  </c:pt>
                  <c:pt idx="12">
                    <c:v>2016</c:v>
                  </c:pt>
                  <c:pt idx="24">
                    <c:v>2017</c:v>
                  </c:pt>
                </c:lvl>
              </c:multiLvlStrCache>
            </c:multiLvlStrRef>
          </c:cat>
          <c:val>
            <c:numRef>
              <c:f>'IPC - INFLACIÓN'!$D$7:$D$42</c:f>
              <c:numCache>
                <c:formatCode>#,##0.00</c:formatCode>
                <c:ptCount val="36"/>
                <c:pt idx="0">
                  <c:v>3.8207080000000002</c:v>
                </c:pt>
                <c:pt idx="1">
                  <c:v>4.3559960000000002</c:v>
                </c:pt>
                <c:pt idx="2">
                  <c:v>4.5552000000000001</c:v>
                </c:pt>
                <c:pt idx="3">
                  <c:v>4.6378219999999999</c:v>
                </c:pt>
                <c:pt idx="4">
                  <c:v>4.4079940000000004</c:v>
                </c:pt>
                <c:pt idx="5">
                  <c:v>4.4202820000000003</c:v>
                </c:pt>
                <c:pt idx="6">
                  <c:v>4.4556779999999998</c:v>
                </c:pt>
                <c:pt idx="7">
                  <c:v>4.7442760000000002</c:v>
                </c:pt>
                <c:pt idx="8">
                  <c:v>5.35067</c:v>
                </c:pt>
                <c:pt idx="9">
                  <c:v>5.8947700000000003</c:v>
                </c:pt>
                <c:pt idx="10">
                  <c:v>6.3930920000000002</c:v>
                </c:pt>
                <c:pt idx="11">
                  <c:v>6.7690890000000001</c:v>
                </c:pt>
                <c:pt idx="12">
                  <c:v>7.4547400000000001</c:v>
                </c:pt>
                <c:pt idx="13">
                  <c:v>7.5928560000000003</c:v>
                </c:pt>
                <c:pt idx="14">
                  <c:v>7.9756340000000003</c:v>
                </c:pt>
                <c:pt idx="15">
                  <c:v>7.9316040000000001</c:v>
                </c:pt>
                <c:pt idx="16">
                  <c:v>8.1972090000000009</c:v>
                </c:pt>
                <c:pt idx="17">
                  <c:v>8.6021920000000005</c:v>
                </c:pt>
                <c:pt idx="18">
                  <c:v>8.9650490000000005</c:v>
                </c:pt>
                <c:pt idx="19">
                  <c:v>8.0975660000000005</c:v>
                </c:pt>
                <c:pt idx="20">
                  <c:v>7.2728520000000003</c:v>
                </c:pt>
                <c:pt idx="21">
                  <c:v>6.4822680000000004</c:v>
                </c:pt>
                <c:pt idx="22">
                  <c:v>5.9625029999999999</c:v>
                </c:pt>
                <c:pt idx="23">
                  <c:v>5.7474080000000001</c:v>
                </c:pt>
                <c:pt idx="24">
                  <c:v>5.4691890000000001</c:v>
                </c:pt>
                <c:pt idx="25">
                  <c:v>5.18398</c:v>
                </c:pt>
                <c:pt idx="26">
                  <c:v>4.6860569999999999</c:v>
                </c:pt>
                <c:pt idx="27">
                  <c:v>4.6627489999999998</c:v>
                </c:pt>
                <c:pt idx="28">
                  <c:v>4.3665219999999998</c:v>
                </c:pt>
                <c:pt idx="29">
                  <c:v>3.9873729999999998</c:v>
                </c:pt>
                <c:pt idx="30">
                  <c:v>3.3965420000000002</c:v>
                </c:pt>
                <c:pt idx="31">
                  <c:v>3.8736630000000001</c:v>
                </c:pt>
                <c:pt idx="32">
                  <c:v>3.9704259999999998</c:v>
                </c:pt>
                <c:pt idx="33">
                  <c:v>4.0501360000000002</c:v>
                </c:pt>
                <c:pt idx="34">
                  <c:v>4.1217490000000003</c:v>
                </c:pt>
                <c:pt idx="35">
                  <c:v>4.09</c:v>
                </c:pt>
              </c:numCache>
            </c:numRef>
          </c:val>
          <c:smooth val="0"/>
          <c:extLst>
            <c:ext xmlns:c16="http://schemas.microsoft.com/office/drawing/2014/chart" uri="{C3380CC4-5D6E-409C-BE32-E72D297353CC}">
              <c16:uniqueId val="{00000004-C410-4619-AC91-81DE563EEA7E}"/>
            </c:ext>
          </c:extLst>
        </c:ser>
        <c:dLbls>
          <c:showLegendKey val="0"/>
          <c:showVal val="0"/>
          <c:showCatName val="0"/>
          <c:showSerName val="0"/>
          <c:showPercent val="0"/>
          <c:showBubbleSize val="0"/>
        </c:dLbls>
        <c:marker val="1"/>
        <c:smooth val="0"/>
        <c:axId val="836684271"/>
        <c:axId val="767564095"/>
      </c:lineChart>
      <c:catAx>
        <c:axId val="836684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Franklin Gothic Book" panose="020B0503020102020204" pitchFamily="34" charset="0"/>
                <a:ea typeface="+mn-ea"/>
                <a:cs typeface="+mn-cs"/>
              </a:defRPr>
            </a:pPr>
            <a:endParaRPr lang="es-CO"/>
          </a:p>
        </c:txPr>
        <c:crossAx val="767564095"/>
        <c:crosses val="autoZero"/>
        <c:auto val="1"/>
        <c:lblAlgn val="ctr"/>
        <c:lblOffset val="100"/>
        <c:noMultiLvlLbl val="0"/>
      </c:catAx>
      <c:valAx>
        <c:axId val="767564095"/>
        <c:scaling>
          <c:orientation val="minMax"/>
          <c:max val="9"/>
          <c:min val="3"/>
        </c:scaling>
        <c:delete val="1"/>
        <c:axPos val="l"/>
        <c:numFmt formatCode="#,##0" sourceLinked="0"/>
        <c:majorTickMark val="none"/>
        <c:minorTickMark val="none"/>
        <c:tickLblPos val="nextTo"/>
        <c:crossAx val="836684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Book" panose="020B0503020102020204" pitchFamily="34" charset="0"/>
        </a:defRPr>
      </a:pPr>
      <a:endParaRPr lang="es-CO"/>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image" Target="../media/image25.jpeg"/><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diagrams/_rels/drawing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image" Target="../media/image25.jpeg"/><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862CB0F3-11CE-4331-8A55-12E043936B23}">
      <dgm:prSet custT="1"/>
      <dgm:spPr/>
      <dgm:t>
        <a:bodyPr/>
        <a:lstStyle/>
        <a:p>
          <a:r>
            <a:rPr lang="es-ES" sz="1400" b="1" dirty="0"/>
            <a:t>1. Verificación del quórum.</a:t>
          </a:r>
          <a:endParaRPr lang="es-CO" sz="1400" b="1" dirty="0"/>
        </a:p>
      </dgm:t>
    </dgm:pt>
    <dgm:pt modelId="{5CB53D19-3F73-4BF8-9327-DB1972AC9416}" type="parTrans" cxnId="{5E29C455-1A36-482A-A6E2-1DC660FED797}">
      <dgm:prSet/>
      <dgm:spPr/>
      <dgm:t>
        <a:bodyPr/>
        <a:lstStyle/>
        <a:p>
          <a:endParaRPr lang="es-ES"/>
        </a:p>
      </dgm:t>
    </dgm:pt>
    <dgm:pt modelId="{7E984A68-3C2B-4865-9857-93CEACEEF0D9}" type="sibTrans" cxnId="{5E29C455-1A36-482A-A6E2-1DC660FED797}">
      <dgm:prSet/>
      <dgm:spPr/>
      <dgm:t>
        <a:bodyPr/>
        <a:lstStyle/>
        <a:p>
          <a:endParaRPr lang="es-ES"/>
        </a:p>
      </dgm:t>
    </dgm:pt>
    <dgm:pt modelId="{D1938DE9-3F15-4952-A38C-28A49DFB0070}">
      <dgm:prSet custT="1"/>
      <dgm:spPr/>
      <dgm:t>
        <a:bodyPr/>
        <a:lstStyle/>
        <a:p>
          <a:pPr>
            <a:buFont typeface="Times New Roman" panose="02020603050405020304" pitchFamily="18" charset="0"/>
            <a:buChar char="•"/>
          </a:pPr>
          <a:r>
            <a:rPr lang="es-ES" sz="1400" b="1" dirty="0"/>
            <a:t>2. Lectura y aprobación del orden del día.</a:t>
          </a:r>
          <a:endParaRPr lang="es-CO" sz="1400" b="1" dirty="0"/>
        </a:p>
      </dgm:t>
    </dgm:pt>
    <dgm:pt modelId="{2B02F353-9438-41A3-85F8-7F6ADB6DBD8E}" type="parTrans" cxnId="{D7E02307-29F3-49D3-92F5-77CF8CFE71A9}">
      <dgm:prSet/>
      <dgm:spPr/>
      <dgm:t>
        <a:bodyPr/>
        <a:lstStyle/>
        <a:p>
          <a:endParaRPr lang="es-ES"/>
        </a:p>
      </dgm:t>
    </dgm:pt>
    <dgm:pt modelId="{598A005C-C299-47B5-8C33-94021C00DF56}" type="sibTrans" cxnId="{D7E02307-29F3-49D3-92F5-77CF8CFE71A9}">
      <dgm:prSet/>
      <dgm:spPr/>
      <dgm:t>
        <a:bodyPr/>
        <a:lstStyle/>
        <a:p>
          <a:endParaRPr lang="es-ES"/>
        </a:p>
      </dgm:t>
    </dgm:pt>
    <dgm:pt modelId="{F9510E94-CE74-4971-B5BA-D65F2A31DDB4}">
      <dgm:prSet custT="1"/>
      <dgm:spPr/>
      <dgm:t>
        <a:bodyPr/>
        <a:lstStyle/>
        <a:p>
          <a:r>
            <a:rPr lang="es-ES" sz="1400" b="1" dirty="0"/>
            <a:t>3. Aprobación del Acta correspondiente a la sesión ordinaria No. 584 de la sesión ordinaria del enero de 2018.</a:t>
          </a:r>
          <a:endParaRPr lang="es-CO" sz="1400" b="1" dirty="0"/>
        </a:p>
      </dgm:t>
    </dgm:pt>
    <dgm:pt modelId="{3C48EBED-F0C7-4CBD-92A3-095716E9C09C}" type="parTrans" cxnId="{C5154389-7D83-4732-8A3B-807CFAC2499F}">
      <dgm:prSet/>
      <dgm:spPr/>
      <dgm:t>
        <a:bodyPr/>
        <a:lstStyle/>
        <a:p>
          <a:endParaRPr lang="es-ES"/>
        </a:p>
      </dgm:t>
    </dgm:pt>
    <dgm:pt modelId="{8109C0C8-C414-47A6-9532-C3B9121D6847}" type="sibTrans" cxnId="{C5154389-7D83-4732-8A3B-807CFAC2499F}">
      <dgm:prSet/>
      <dgm:spPr/>
      <dgm:t>
        <a:bodyPr/>
        <a:lstStyle/>
        <a:p>
          <a:endParaRPr lang="es-ES"/>
        </a:p>
      </dgm:t>
    </dgm:pt>
    <dgm:pt modelId="{8E251F30-BE5B-469F-9382-6C741D57288D}">
      <dgm:prSet custT="1"/>
      <dgm:spPr/>
      <dgm:t>
        <a:bodyPr/>
        <a:lstStyle/>
        <a:p>
          <a:r>
            <a:rPr lang="es-ES" sz="1400" b="1" dirty="0"/>
            <a:t>4. Seguimiento tareas – Monitoreo decisiones de la Junta Directiva.</a:t>
          </a:r>
          <a:endParaRPr lang="es-CO" sz="1400" b="1" dirty="0"/>
        </a:p>
      </dgm:t>
    </dgm:pt>
    <dgm:pt modelId="{1FB2776A-9AC0-4297-B372-625A50545789}" type="parTrans" cxnId="{019A6891-9859-4355-A055-84F18200B02C}">
      <dgm:prSet/>
      <dgm:spPr/>
      <dgm:t>
        <a:bodyPr/>
        <a:lstStyle/>
        <a:p>
          <a:endParaRPr lang="es-ES"/>
        </a:p>
      </dgm:t>
    </dgm:pt>
    <dgm:pt modelId="{930C59A5-FE1A-417F-8626-E4E37EEF38EE}" type="sibTrans" cxnId="{019A6891-9859-4355-A055-84F18200B02C}">
      <dgm:prSet/>
      <dgm:spPr/>
      <dgm:t>
        <a:bodyPr/>
        <a:lstStyle/>
        <a:p>
          <a:endParaRPr lang="es-ES"/>
        </a:p>
      </dgm:t>
    </dgm:pt>
    <dgm:pt modelId="{ADA54470-CDC2-416A-8B23-8403D855EECC}">
      <dgm:prSet custT="1"/>
      <dgm:spPr/>
      <dgm:t>
        <a:bodyPr/>
        <a:lstStyle/>
        <a:p>
          <a:r>
            <a:rPr lang="es-ES" sz="1400" b="1" dirty="0"/>
            <a:t>5.</a:t>
          </a:r>
          <a:r>
            <a:rPr lang="es-CO" sz="1400" b="1" dirty="0"/>
            <a:t> Designación de primer suplente del Presidente.</a:t>
          </a:r>
        </a:p>
      </dgm:t>
    </dgm:pt>
    <dgm:pt modelId="{7BA2E7B1-D489-428B-89A4-32F6D528917D}" type="parTrans" cxnId="{E4C334E5-CEA2-46B4-8832-B62E469C7FA5}">
      <dgm:prSet/>
      <dgm:spPr/>
      <dgm:t>
        <a:bodyPr/>
        <a:lstStyle/>
        <a:p>
          <a:endParaRPr lang="es-ES"/>
        </a:p>
      </dgm:t>
    </dgm:pt>
    <dgm:pt modelId="{312CFDC5-7FEA-47A0-AB5D-1D77B961FADE}" type="sibTrans" cxnId="{E4C334E5-CEA2-46B4-8832-B62E469C7FA5}">
      <dgm:prSet/>
      <dgm:spPr/>
      <dgm:t>
        <a:bodyPr/>
        <a:lstStyle/>
        <a:p>
          <a:endParaRPr lang="es-ES"/>
        </a:p>
      </dgm:t>
    </dgm:pt>
    <dgm:pt modelId="{D28518D8-A15A-438D-95ED-E89F722EA85B}">
      <dgm:prSet custT="1"/>
      <dgm:spPr/>
      <dgm:t>
        <a:bodyPr/>
        <a:lstStyle/>
        <a:p>
          <a:r>
            <a:rPr lang="es-CO" sz="1400" b="1" dirty="0"/>
            <a:t>6. T</a:t>
          </a:r>
          <a:r>
            <a:rPr lang="es-ES" sz="1400" b="1" dirty="0"/>
            <a:t>emas Asamblea General Ordinaria de Accionistas 2018.</a:t>
          </a:r>
          <a:endParaRPr lang="es-CO" sz="1400" b="1" dirty="0"/>
        </a:p>
      </dgm:t>
    </dgm:pt>
    <dgm:pt modelId="{29C24AC4-3CF9-40FE-808D-756845B0ABC1}" type="parTrans" cxnId="{052C25FD-A31B-490B-B7CD-359FADEDA7F0}">
      <dgm:prSet/>
      <dgm:spPr/>
      <dgm:t>
        <a:bodyPr/>
        <a:lstStyle/>
        <a:p>
          <a:endParaRPr lang="es-ES"/>
        </a:p>
      </dgm:t>
    </dgm:pt>
    <dgm:pt modelId="{467F7801-5A19-442B-9043-31A82BF7052B}" type="sibTrans" cxnId="{052C25FD-A31B-490B-B7CD-359FADEDA7F0}">
      <dgm:prSet/>
      <dgm:spPr/>
      <dgm:t>
        <a:bodyPr/>
        <a:lstStyle/>
        <a:p>
          <a:endParaRPr lang="es-ES"/>
        </a:p>
      </dgm:t>
    </dgm:pt>
    <dgm:pt modelId="{FA11915D-08EE-4899-9D90-8F9CD5B8C7F2}">
      <dgm:prSet custT="1"/>
      <dgm:spPr/>
      <dgm:t>
        <a:bodyPr/>
        <a:lstStyle/>
        <a:p>
          <a:r>
            <a:rPr lang="es-CO" sz="1400" b="1" dirty="0"/>
            <a:t>7. </a:t>
          </a:r>
          <a:r>
            <a:rPr lang="es-ES" sz="1400" b="1" dirty="0"/>
            <a:t>Informe mensual del Presidente de la Bolsa.</a:t>
          </a:r>
          <a:endParaRPr lang="es-CO" sz="1400" b="1" dirty="0"/>
        </a:p>
      </dgm:t>
    </dgm:pt>
    <dgm:pt modelId="{F335A0B8-AE3B-496F-A2ED-1B350163A936}" type="parTrans" cxnId="{8A0568B2-DEA4-4E06-A51F-F28E23470630}">
      <dgm:prSet/>
      <dgm:spPr/>
      <dgm:t>
        <a:bodyPr/>
        <a:lstStyle/>
        <a:p>
          <a:endParaRPr lang="es-ES"/>
        </a:p>
      </dgm:t>
    </dgm:pt>
    <dgm:pt modelId="{0CAB9E44-99F0-4078-88F3-C0E788F98C95}" type="sibTrans" cxnId="{8A0568B2-DEA4-4E06-A51F-F28E23470630}">
      <dgm:prSet/>
      <dgm:spPr/>
      <dgm:t>
        <a:bodyPr/>
        <a:lstStyle/>
        <a:p>
          <a:endParaRPr lang="es-ES"/>
        </a:p>
      </dgm:t>
    </dgm:pt>
    <dgm:pt modelId="{F3948C93-66DC-424E-B70D-974A26CA5493}">
      <dgm:prSet custT="1"/>
      <dgm:spPr/>
      <dgm:t>
        <a:bodyPr/>
        <a:lstStyle/>
        <a:p>
          <a:r>
            <a:rPr lang="es-CO" sz="1400" b="1" dirty="0"/>
            <a:t>8. </a:t>
          </a:r>
          <a:r>
            <a:rPr lang="es-ES" sz="1400" b="1" dirty="0"/>
            <a:t>Informe Comité de Auditoría.</a:t>
          </a:r>
          <a:endParaRPr lang="es-CO" sz="1400" b="1" dirty="0"/>
        </a:p>
      </dgm:t>
    </dgm:pt>
    <dgm:pt modelId="{FFDB9AC4-B32B-4377-A3E6-1C9D7051ACB0}" type="parTrans" cxnId="{9FF77BDE-7AE1-4AB6-9706-F77D80A319BD}">
      <dgm:prSet/>
      <dgm:spPr/>
      <dgm:t>
        <a:bodyPr/>
        <a:lstStyle/>
        <a:p>
          <a:endParaRPr lang="es-ES"/>
        </a:p>
      </dgm:t>
    </dgm:pt>
    <dgm:pt modelId="{E3D2DF22-4586-45A9-90F1-D4F4610190BA}" type="sibTrans" cxnId="{9FF77BDE-7AE1-4AB6-9706-F77D80A319BD}">
      <dgm:prSet/>
      <dgm:spPr/>
      <dgm:t>
        <a:bodyPr/>
        <a:lstStyle/>
        <a:p>
          <a:endParaRPr lang="es-ES"/>
        </a:p>
      </dgm:t>
    </dgm:pt>
    <dgm:pt modelId="{1A455DBC-2A36-4C82-8C84-E68C27627941}">
      <dgm:prSet custT="1"/>
      <dgm:spPr/>
      <dgm:t>
        <a:bodyPr/>
        <a:lstStyle/>
        <a:p>
          <a:r>
            <a:rPr lang="es-CO" sz="1400" b="1" dirty="0"/>
            <a:t>9. </a:t>
          </a:r>
          <a:r>
            <a:rPr lang="es-ES" sz="1400" b="1" dirty="0"/>
            <a:t>Informe Comité de Regulación.</a:t>
          </a:r>
          <a:endParaRPr lang="es-CO" sz="1400" b="1" dirty="0"/>
        </a:p>
      </dgm:t>
    </dgm:pt>
    <dgm:pt modelId="{96889824-476B-4CD7-BAA7-72941841682B}" type="parTrans" cxnId="{89E0C1B7-C4B8-4C7C-A6CA-1B2BF479C766}">
      <dgm:prSet/>
      <dgm:spPr/>
      <dgm:t>
        <a:bodyPr/>
        <a:lstStyle/>
        <a:p>
          <a:endParaRPr lang="es-ES"/>
        </a:p>
      </dgm:t>
    </dgm:pt>
    <dgm:pt modelId="{DD5B0AFE-FE08-4154-8F6A-451351ECBE78}" type="sibTrans" cxnId="{89E0C1B7-C4B8-4C7C-A6CA-1B2BF479C766}">
      <dgm:prSet/>
      <dgm:spPr/>
      <dgm:t>
        <a:bodyPr/>
        <a:lstStyle/>
        <a:p>
          <a:endParaRPr lang="es-ES"/>
        </a:p>
      </dgm:t>
    </dgm:pt>
    <dgm:pt modelId="{8B2F7386-FCDD-40BF-9835-3544ECFC0587}">
      <dgm:prSet custT="1"/>
      <dgm:spPr/>
      <dgm:t>
        <a:bodyPr/>
        <a:lstStyle/>
        <a:p>
          <a:r>
            <a:rPr lang="es-CO" sz="1400" b="1" dirty="0"/>
            <a:t>10. </a:t>
          </a:r>
          <a:r>
            <a:rPr lang="es-ES" sz="1400" b="1" dirty="0"/>
            <a:t>Informe Comité de Estándares.</a:t>
          </a:r>
          <a:endParaRPr lang="es-CO" sz="1400" b="1" dirty="0"/>
        </a:p>
      </dgm:t>
    </dgm:pt>
    <dgm:pt modelId="{5D1AB5EF-B5DD-4D9A-803B-1312ADF8FD24}" type="parTrans" cxnId="{C3C150D7-C877-4990-8132-1219BC4A4214}">
      <dgm:prSet/>
      <dgm:spPr/>
      <dgm:t>
        <a:bodyPr/>
        <a:lstStyle/>
        <a:p>
          <a:endParaRPr lang="es-ES"/>
        </a:p>
      </dgm:t>
    </dgm:pt>
    <dgm:pt modelId="{0B188DCC-0DDB-4D38-957D-1EB4D5593E87}" type="sibTrans" cxnId="{C3C150D7-C877-4990-8132-1219BC4A4214}">
      <dgm:prSet/>
      <dgm:spPr/>
      <dgm:t>
        <a:bodyPr/>
        <a:lstStyle/>
        <a:p>
          <a:endParaRPr lang="es-ES"/>
        </a:p>
      </dgm:t>
    </dgm:pt>
    <dgm:pt modelId="{56E5DFA2-C644-423C-A0D7-1A3F91AC2E4B}">
      <dgm:prSet custT="1"/>
      <dgm:spPr/>
      <dgm:t>
        <a:bodyPr/>
        <a:lstStyle/>
        <a:p>
          <a:r>
            <a:rPr lang="es-CO" sz="1400" b="1" dirty="0"/>
            <a:t>11.  Informe Comité de Gobierno Corporativo.</a:t>
          </a:r>
        </a:p>
      </dgm:t>
    </dgm:pt>
    <dgm:pt modelId="{82F91D8B-AD89-4434-8334-2A28BF7B053C}" type="parTrans" cxnId="{4C4148E5-FB95-4A4A-BB80-18CAFAE00C20}">
      <dgm:prSet/>
      <dgm:spPr/>
      <dgm:t>
        <a:bodyPr/>
        <a:lstStyle/>
        <a:p>
          <a:endParaRPr lang="es-ES"/>
        </a:p>
      </dgm:t>
    </dgm:pt>
    <dgm:pt modelId="{31226A92-92E6-4C2C-B6E3-AACC49BAFB66}" type="sibTrans" cxnId="{4C4148E5-FB95-4A4A-BB80-18CAFAE00C20}">
      <dgm:prSet/>
      <dgm:spPr/>
      <dgm:t>
        <a:bodyPr/>
        <a:lstStyle/>
        <a:p>
          <a:endParaRPr lang="es-ES"/>
        </a:p>
      </dgm:t>
    </dgm:pt>
    <dgm:pt modelId="{04D18364-759D-41FB-8540-A45FCBD22C01}">
      <dgm:prSet custT="1"/>
      <dgm:spPr/>
      <dgm:t>
        <a:bodyPr/>
        <a:lstStyle/>
        <a:p>
          <a:r>
            <a:rPr lang="es-CO" sz="1400" b="1" dirty="0"/>
            <a:t>12. Informe Comité de Riesgos.</a:t>
          </a:r>
        </a:p>
      </dgm:t>
    </dgm:pt>
    <dgm:pt modelId="{E03F3B36-0627-411D-A942-761114ABE3AA}" type="parTrans" cxnId="{ABC2E397-CD44-4FF9-988F-77A593880E99}">
      <dgm:prSet/>
      <dgm:spPr/>
      <dgm:t>
        <a:bodyPr/>
        <a:lstStyle/>
        <a:p>
          <a:endParaRPr lang="es-ES"/>
        </a:p>
      </dgm:t>
    </dgm:pt>
    <dgm:pt modelId="{8481B477-7642-4EB2-A36A-4854CAD14C05}" type="sibTrans" cxnId="{ABC2E397-CD44-4FF9-988F-77A593880E99}">
      <dgm:prSet/>
      <dgm:spPr/>
      <dgm:t>
        <a:bodyPr/>
        <a:lstStyle/>
        <a:p>
          <a:endParaRPr lang="es-ES"/>
        </a:p>
      </dgm:t>
    </dgm:pt>
    <dgm:pt modelId="{85DBC504-F4F7-4B55-A1EA-CDE6E5B3024B}">
      <dgm:prSet custT="1"/>
      <dgm:spPr/>
      <dgm:t>
        <a:bodyPr/>
        <a:lstStyle/>
        <a:p>
          <a:r>
            <a:rPr lang="es-CO" sz="1400" b="1" dirty="0"/>
            <a:t>13. Informe Comité de Comunicación y Negocios.</a:t>
          </a:r>
        </a:p>
      </dgm:t>
    </dgm:pt>
    <dgm:pt modelId="{D22FB61F-780A-49F8-A086-AEFF1CE04C6A}" type="parTrans" cxnId="{E6F7F4CE-1F20-4D10-AEBE-20D129670105}">
      <dgm:prSet/>
      <dgm:spPr/>
      <dgm:t>
        <a:bodyPr/>
        <a:lstStyle/>
        <a:p>
          <a:endParaRPr lang="es-ES"/>
        </a:p>
      </dgm:t>
    </dgm:pt>
    <dgm:pt modelId="{7E4A0602-E9AF-4003-8DA3-1DE2D8199650}" type="sibTrans" cxnId="{E6F7F4CE-1F20-4D10-AEBE-20D129670105}">
      <dgm:prSet/>
      <dgm:spPr/>
      <dgm:t>
        <a:bodyPr/>
        <a:lstStyle/>
        <a:p>
          <a:endParaRPr lang="es-ES"/>
        </a:p>
      </dgm:t>
    </dgm:pt>
    <dgm:pt modelId="{DA935F62-C754-4485-903D-4CB297F93569}">
      <dgm:prSet custT="1"/>
      <dgm:spPr/>
      <dgm:t>
        <a:bodyPr/>
        <a:lstStyle/>
        <a:p>
          <a:r>
            <a:rPr lang="es-CO" sz="1400" b="1" dirty="0"/>
            <a:t>14. Proposiciones y Varios.</a:t>
          </a:r>
          <a:endParaRPr lang="es-CO" sz="1200" b="1" dirty="0"/>
        </a:p>
      </dgm:t>
    </dgm:pt>
    <dgm:pt modelId="{595F82C2-02E0-4833-80FA-98388E130EFF}" type="parTrans" cxnId="{BCE51484-3B81-4B2E-9A88-AB652E8F6A3C}">
      <dgm:prSet/>
      <dgm:spPr/>
      <dgm:t>
        <a:bodyPr/>
        <a:lstStyle/>
        <a:p>
          <a:endParaRPr lang="es-ES"/>
        </a:p>
      </dgm:t>
    </dgm:pt>
    <dgm:pt modelId="{DD27C3ED-EEF9-4AF6-BCD9-BCEDB49B7CE3}" type="sibTrans" cxnId="{BCE51484-3B81-4B2E-9A88-AB652E8F6A3C}">
      <dgm:prSet/>
      <dgm:spPr/>
      <dgm:t>
        <a:bodyPr/>
        <a:lstStyle/>
        <a:p>
          <a:endParaRPr lang="es-ES"/>
        </a:p>
      </dgm:t>
    </dgm:pt>
    <dgm:pt modelId="{13DF23CD-4103-4954-9192-E79AEC36CBC1}" type="pres">
      <dgm:prSet presAssocID="{1BDD92D1-4249-41CD-80E0-04B67D1A883E}" presName="linear" presStyleCnt="0">
        <dgm:presLayoutVars>
          <dgm:animLvl val="lvl"/>
          <dgm:resizeHandles val="exact"/>
        </dgm:presLayoutVars>
      </dgm:prSet>
      <dgm:spPr/>
    </dgm:pt>
    <dgm:pt modelId="{9666F970-D496-48BE-AAB9-369B29CA131F}" type="pres">
      <dgm:prSet presAssocID="{862CB0F3-11CE-4331-8A55-12E043936B23}" presName="parentText" presStyleLbl="node1" presStyleIdx="0" presStyleCnt="14" custLinFactY="8029" custLinFactNeighborY="100000">
        <dgm:presLayoutVars>
          <dgm:chMax val="0"/>
          <dgm:bulletEnabled val="1"/>
        </dgm:presLayoutVars>
      </dgm:prSet>
      <dgm:spPr/>
    </dgm:pt>
    <dgm:pt modelId="{90483C93-39C4-41A3-B56B-22FA2A38E28A}" type="pres">
      <dgm:prSet presAssocID="{7E984A68-3C2B-4865-9857-93CEACEEF0D9}" presName="spacer" presStyleCnt="0"/>
      <dgm:spPr/>
    </dgm:pt>
    <dgm:pt modelId="{C4902557-292E-4983-9AFF-4514CF447FC5}" type="pres">
      <dgm:prSet presAssocID="{D1938DE9-3F15-4952-A38C-28A49DFB0070}" presName="parentText" presStyleLbl="node1" presStyleIdx="1" presStyleCnt="14">
        <dgm:presLayoutVars>
          <dgm:chMax val="0"/>
          <dgm:bulletEnabled val="1"/>
        </dgm:presLayoutVars>
      </dgm:prSet>
      <dgm:spPr/>
    </dgm:pt>
    <dgm:pt modelId="{C6C153E4-F182-4729-B617-39AC40607CB8}" type="pres">
      <dgm:prSet presAssocID="{598A005C-C299-47B5-8C33-94021C00DF56}" presName="spacer" presStyleCnt="0"/>
      <dgm:spPr/>
    </dgm:pt>
    <dgm:pt modelId="{47B47BBD-2AC5-4CEF-B92C-799096A4026C}" type="pres">
      <dgm:prSet presAssocID="{F9510E94-CE74-4971-B5BA-D65F2A31DDB4}" presName="parentText" presStyleLbl="node1" presStyleIdx="2" presStyleCnt="14">
        <dgm:presLayoutVars>
          <dgm:chMax val="0"/>
          <dgm:bulletEnabled val="1"/>
        </dgm:presLayoutVars>
      </dgm:prSet>
      <dgm:spPr/>
    </dgm:pt>
    <dgm:pt modelId="{40FE0000-5068-4C14-A477-B3D41B8D9376}" type="pres">
      <dgm:prSet presAssocID="{8109C0C8-C414-47A6-9532-C3B9121D6847}" presName="spacer" presStyleCnt="0"/>
      <dgm:spPr/>
    </dgm:pt>
    <dgm:pt modelId="{D1EBF209-8DC7-4947-9351-BBBAD85F669F}" type="pres">
      <dgm:prSet presAssocID="{8E251F30-BE5B-469F-9382-6C741D57288D}" presName="parentText" presStyleLbl="node1" presStyleIdx="3" presStyleCnt="14">
        <dgm:presLayoutVars>
          <dgm:chMax val="0"/>
          <dgm:bulletEnabled val="1"/>
        </dgm:presLayoutVars>
      </dgm:prSet>
      <dgm:spPr/>
    </dgm:pt>
    <dgm:pt modelId="{1B57DBA2-3B48-4E35-941D-0EA1A07B4E3F}" type="pres">
      <dgm:prSet presAssocID="{930C59A5-FE1A-417F-8626-E4E37EEF38EE}" presName="spacer" presStyleCnt="0"/>
      <dgm:spPr/>
    </dgm:pt>
    <dgm:pt modelId="{16F682F6-1258-4251-8A5E-7A95CDEE1EC6}" type="pres">
      <dgm:prSet presAssocID="{ADA54470-CDC2-416A-8B23-8403D855EECC}" presName="parentText" presStyleLbl="node1" presStyleIdx="4" presStyleCnt="14">
        <dgm:presLayoutVars>
          <dgm:chMax val="0"/>
          <dgm:bulletEnabled val="1"/>
        </dgm:presLayoutVars>
      </dgm:prSet>
      <dgm:spPr/>
    </dgm:pt>
    <dgm:pt modelId="{383746C9-F70E-44C9-8B55-D5D2C57F72FA}" type="pres">
      <dgm:prSet presAssocID="{312CFDC5-7FEA-47A0-AB5D-1D77B961FADE}" presName="spacer" presStyleCnt="0"/>
      <dgm:spPr/>
    </dgm:pt>
    <dgm:pt modelId="{34B049B2-395E-4863-ADF2-CBBAD8160998}" type="pres">
      <dgm:prSet presAssocID="{D28518D8-A15A-438D-95ED-E89F722EA85B}" presName="parentText" presStyleLbl="node1" presStyleIdx="5" presStyleCnt="14">
        <dgm:presLayoutVars>
          <dgm:chMax val="0"/>
          <dgm:bulletEnabled val="1"/>
        </dgm:presLayoutVars>
      </dgm:prSet>
      <dgm:spPr/>
    </dgm:pt>
    <dgm:pt modelId="{38511F9F-1D1E-4ED7-BFA9-B2FA49C8FA74}" type="pres">
      <dgm:prSet presAssocID="{467F7801-5A19-442B-9043-31A82BF7052B}" presName="spacer" presStyleCnt="0"/>
      <dgm:spPr/>
    </dgm:pt>
    <dgm:pt modelId="{634CF765-A6BF-4C36-BE8C-9E72401AD05D}" type="pres">
      <dgm:prSet presAssocID="{FA11915D-08EE-4899-9D90-8F9CD5B8C7F2}" presName="parentText" presStyleLbl="node1" presStyleIdx="6" presStyleCnt="14">
        <dgm:presLayoutVars>
          <dgm:chMax val="0"/>
          <dgm:bulletEnabled val="1"/>
        </dgm:presLayoutVars>
      </dgm:prSet>
      <dgm:spPr/>
    </dgm:pt>
    <dgm:pt modelId="{BBD63706-B30B-4FF1-9D17-C1237DC6913C}" type="pres">
      <dgm:prSet presAssocID="{0CAB9E44-99F0-4078-88F3-C0E788F98C95}" presName="spacer" presStyleCnt="0"/>
      <dgm:spPr/>
    </dgm:pt>
    <dgm:pt modelId="{4387FCBE-6569-46FB-8F01-991B277EFE5D}" type="pres">
      <dgm:prSet presAssocID="{F3948C93-66DC-424E-B70D-974A26CA5493}" presName="parentText" presStyleLbl="node1" presStyleIdx="7" presStyleCnt="14">
        <dgm:presLayoutVars>
          <dgm:chMax val="0"/>
          <dgm:bulletEnabled val="1"/>
        </dgm:presLayoutVars>
      </dgm:prSet>
      <dgm:spPr/>
    </dgm:pt>
    <dgm:pt modelId="{B4AA252A-0EF1-495C-B3D6-06BF866FBD73}" type="pres">
      <dgm:prSet presAssocID="{E3D2DF22-4586-45A9-90F1-D4F4610190BA}" presName="spacer" presStyleCnt="0"/>
      <dgm:spPr/>
    </dgm:pt>
    <dgm:pt modelId="{A68208EE-64FD-4AD1-B6DD-9C8CC202BE83}" type="pres">
      <dgm:prSet presAssocID="{1A455DBC-2A36-4C82-8C84-E68C27627941}" presName="parentText" presStyleLbl="node1" presStyleIdx="8" presStyleCnt="14">
        <dgm:presLayoutVars>
          <dgm:chMax val="0"/>
          <dgm:bulletEnabled val="1"/>
        </dgm:presLayoutVars>
      </dgm:prSet>
      <dgm:spPr/>
    </dgm:pt>
    <dgm:pt modelId="{6192985D-8830-4FF0-9504-DD9E16C53065}" type="pres">
      <dgm:prSet presAssocID="{DD5B0AFE-FE08-4154-8F6A-451351ECBE78}" presName="spacer" presStyleCnt="0"/>
      <dgm:spPr/>
    </dgm:pt>
    <dgm:pt modelId="{4CEA82BF-DCEE-4C49-BB84-97ABAF1A0BB1}" type="pres">
      <dgm:prSet presAssocID="{8B2F7386-FCDD-40BF-9835-3544ECFC0587}" presName="parentText" presStyleLbl="node1" presStyleIdx="9" presStyleCnt="14">
        <dgm:presLayoutVars>
          <dgm:chMax val="0"/>
          <dgm:bulletEnabled val="1"/>
        </dgm:presLayoutVars>
      </dgm:prSet>
      <dgm:spPr/>
    </dgm:pt>
    <dgm:pt modelId="{73D60DEA-85F7-49E2-BF8D-5B70744C773B}" type="pres">
      <dgm:prSet presAssocID="{0B188DCC-0DDB-4D38-957D-1EB4D5593E87}" presName="spacer" presStyleCnt="0"/>
      <dgm:spPr/>
    </dgm:pt>
    <dgm:pt modelId="{187FE1F9-18E0-4FF9-8B91-F67142301D8D}" type="pres">
      <dgm:prSet presAssocID="{56E5DFA2-C644-423C-A0D7-1A3F91AC2E4B}" presName="parentText" presStyleLbl="node1" presStyleIdx="10" presStyleCnt="14">
        <dgm:presLayoutVars>
          <dgm:chMax val="0"/>
          <dgm:bulletEnabled val="1"/>
        </dgm:presLayoutVars>
      </dgm:prSet>
      <dgm:spPr/>
    </dgm:pt>
    <dgm:pt modelId="{D7E93215-1E97-476E-82ED-24BF2BD89466}" type="pres">
      <dgm:prSet presAssocID="{31226A92-92E6-4C2C-B6E3-AACC49BAFB66}" presName="spacer" presStyleCnt="0"/>
      <dgm:spPr/>
    </dgm:pt>
    <dgm:pt modelId="{B4C32A5B-E2A2-4CAE-A867-3EDBA4C0352E}" type="pres">
      <dgm:prSet presAssocID="{04D18364-759D-41FB-8540-A45FCBD22C01}" presName="parentText" presStyleLbl="node1" presStyleIdx="11" presStyleCnt="14">
        <dgm:presLayoutVars>
          <dgm:chMax val="0"/>
          <dgm:bulletEnabled val="1"/>
        </dgm:presLayoutVars>
      </dgm:prSet>
      <dgm:spPr/>
    </dgm:pt>
    <dgm:pt modelId="{ADAFB1C8-F936-4B3F-8B89-5F8BF2306FFB}" type="pres">
      <dgm:prSet presAssocID="{8481B477-7642-4EB2-A36A-4854CAD14C05}" presName="spacer" presStyleCnt="0"/>
      <dgm:spPr/>
    </dgm:pt>
    <dgm:pt modelId="{04657510-0B12-412D-9437-4BF11878D681}" type="pres">
      <dgm:prSet presAssocID="{85DBC504-F4F7-4B55-A1EA-CDE6E5B3024B}" presName="parentText" presStyleLbl="node1" presStyleIdx="12" presStyleCnt="14">
        <dgm:presLayoutVars>
          <dgm:chMax val="0"/>
          <dgm:bulletEnabled val="1"/>
        </dgm:presLayoutVars>
      </dgm:prSet>
      <dgm:spPr/>
    </dgm:pt>
    <dgm:pt modelId="{18E7F3C8-1C56-4412-BE64-4A95C68CC303}" type="pres">
      <dgm:prSet presAssocID="{7E4A0602-E9AF-4003-8DA3-1DE2D8199650}" presName="spacer" presStyleCnt="0"/>
      <dgm:spPr/>
    </dgm:pt>
    <dgm:pt modelId="{76117BE4-3688-48E9-A34B-8C87B61653DD}" type="pres">
      <dgm:prSet presAssocID="{DA935F62-C754-4485-903D-4CB297F93569}" presName="parentText" presStyleLbl="node1" presStyleIdx="13" presStyleCnt="14">
        <dgm:presLayoutVars>
          <dgm:chMax val="0"/>
          <dgm:bulletEnabled val="1"/>
        </dgm:presLayoutVars>
      </dgm:prSet>
      <dgm:spPr/>
    </dgm:pt>
  </dgm:ptLst>
  <dgm:cxnLst>
    <dgm:cxn modelId="{D7E02307-29F3-49D3-92F5-77CF8CFE71A9}" srcId="{1BDD92D1-4249-41CD-80E0-04B67D1A883E}" destId="{D1938DE9-3F15-4952-A38C-28A49DFB0070}" srcOrd="1" destOrd="0" parTransId="{2B02F353-9438-41A3-85F8-7F6ADB6DBD8E}" sibTransId="{598A005C-C299-47B5-8C33-94021C00DF56}"/>
    <dgm:cxn modelId="{4E91E80B-23CD-4D31-8315-EEB459455811}" type="presOf" srcId="{ADA54470-CDC2-416A-8B23-8403D855EECC}" destId="{16F682F6-1258-4251-8A5E-7A95CDEE1EC6}" srcOrd="0" destOrd="0" presId="urn:microsoft.com/office/officeart/2005/8/layout/vList2"/>
    <dgm:cxn modelId="{8E937B12-0E2D-4497-AA19-9529EC6AE0A1}" type="presOf" srcId="{04D18364-759D-41FB-8540-A45FCBD22C01}" destId="{B4C32A5B-E2A2-4CAE-A867-3EDBA4C0352E}" srcOrd="0" destOrd="0" presId="urn:microsoft.com/office/officeart/2005/8/layout/vList2"/>
    <dgm:cxn modelId="{3753CC12-FD7A-4517-83E2-3323ED9EC27D}" type="presOf" srcId="{F9510E94-CE74-4971-B5BA-D65F2A31DDB4}" destId="{47B47BBD-2AC5-4CEF-B92C-799096A4026C}" srcOrd="0" destOrd="0" presId="urn:microsoft.com/office/officeart/2005/8/layout/vList2"/>
    <dgm:cxn modelId="{958EDA1B-4761-4955-9BD3-D61C326AC343}" type="presOf" srcId="{1BDD92D1-4249-41CD-80E0-04B67D1A883E}" destId="{13DF23CD-4103-4954-9192-E79AEC36CBC1}" srcOrd="0" destOrd="0" presId="urn:microsoft.com/office/officeart/2005/8/layout/vList2"/>
    <dgm:cxn modelId="{1B950925-F67C-402E-AD56-DE8AEDCF4F11}" type="presOf" srcId="{FA11915D-08EE-4899-9D90-8F9CD5B8C7F2}" destId="{634CF765-A6BF-4C36-BE8C-9E72401AD05D}" srcOrd="0" destOrd="0" presId="urn:microsoft.com/office/officeart/2005/8/layout/vList2"/>
    <dgm:cxn modelId="{5089932D-61D7-4D4E-98F4-462EEEFCBCB9}" type="presOf" srcId="{D28518D8-A15A-438D-95ED-E89F722EA85B}" destId="{34B049B2-395E-4863-ADF2-CBBAD8160998}" srcOrd="0" destOrd="0" presId="urn:microsoft.com/office/officeart/2005/8/layout/vList2"/>
    <dgm:cxn modelId="{E1F26A41-809B-4122-86E0-181494D989B9}" type="presOf" srcId="{D1938DE9-3F15-4952-A38C-28A49DFB0070}" destId="{C4902557-292E-4983-9AFF-4514CF447FC5}" srcOrd="0" destOrd="0" presId="urn:microsoft.com/office/officeart/2005/8/layout/vList2"/>
    <dgm:cxn modelId="{04C3B461-965C-40E9-BC4E-F16636D70E64}" type="presOf" srcId="{8B2F7386-FCDD-40BF-9835-3544ECFC0587}" destId="{4CEA82BF-DCEE-4C49-BB84-97ABAF1A0BB1}" srcOrd="0" destOrd="0" presId="urn:microsoft.com/office/officeart/2005/8/layout/vList2"/>
    <dgm:cxn modelId="{117BCD67-0DBB-4966-B603-C12AEC190A4A}" type="presOf" srcId="{DA935F62-C754-4485-903D-4CB297F93569}" destId="{76117BE4-3688-48E9-A34B-8C87B61653DD}" srcOrd="0" destOrd="0" presId="urn:microsoft.com/office/officeart/2005/8/layout/vList2"/>
    <dgm:cxn modelId="{5E29C455-1A36-482A-A6E2-1DC660FED797}" srcId="{1BDD92D1-4249-41CD-80E0-04B67D1A883E}" destId="{862CB0F3-11CE-4331-8A55-12E043936B23}" srcOrd="0" destOrd="0" parTransId="{5CB53D19-3F73-4BF8-9327-DB1972AC9416}" sibTransId="{7E984A68-3C2B-4865-9857-93CEACEEF0D9}"/>
    <dgm:cxn modelId="{DD61FD58-87F5-43F6-935B-8BCD31B81424}" type="presOf" srcId="{8E251F30-BE5B-469F-9382-6C741D57288D}" destId="{D1EBF209-8DC7-4947-9351-BBBAD85F669F}" srcOrd="0" destOrd="0" presId="urn:microsoft.com/office/officeart/2005/8/layout/vList2"/>
    <dgm:cxn modelId="{BCE51484-3B81-4B2E-9A88-AB652E8F6A3C}" srcId="{1BDD92D1-4249-41CD-80E0-04B67D1A883E}" destId="{DA935F62-C754-4485-903D-4CB297F93569}" srcOrd="13" destOrd="0" parTransId="{595F82C2-02E0-4833-80FA-98388E130EFF}" sibTransId="{DD27C3ED-EEF9-4AF6-BCD9-BCEDB49B7CE3}"/>
    <dgm:cxn modelId="{0EC32D88-16AF-419B-BFB8-605161AD41CF}" type="presOf" srcId="{1A455DBC-2A36-4C82-8C84-E68C27627941}" destId="{A68208EE-64FD-4AD1-B6DD-9C8CC202BE83}" srcOrd="0" destOrd="0" presId="urn:microsoft.com/office/officeart/2005/8/layout/vList2"/>
    <dgm:cxn modelId="{C5154389-7D83-4732-8A3B-807CFAC2499F}" srcId="{1BDD92D1-4249-41CD-80E0-04B67D1A883E}" destId="{F9510E94-CE74-4971-B5BA-D65F2A31DDB4}" srcOrd="2" destOrd="0" parTransId="{3C48EBED-F0C7-4CBD-92A3-095716E9C09C}" sibTransId="{8109C0C8-C414-47A6-9532-C3B9121D6847}"/>
    <dgm:cxn modelId="{019A6891-9859-4355-A055-84F18200B02C}" srcId="{1BDD92D1-4249-41CD-80E0-04B67D1A883E}" destId="{8E251F30-BE5B-469F-9382-6C741D57288D}" srcOrd="3" destOrd="0" parTransId="{1FB2776A-9AC0-4297-B372-625A50545789}" sibTransId="{930C59A5-FE1A-417F-8626-E4E37EEF38EE}"/>
    <dgm:cxn modelId="{ABC2E397-CD44-4FF9-988F-77A593880E99}" srcId="{1BDD92D1-4249-41CD-80E0-04B67D1A883E}" destId="{04D18364-759D-41FB-8540-A45FCBD22C01}" srcOrd="11" destOrd="0" parTransId="{E03F3B36-0627-411D-A942-761114ABE3AA}" sibTransId="{8481B477-7642-4EB2-A36A-4854CAD14C05}"/>
    <dgm:cxn modelId="{8A0568B2-DEA4-4E06-A51F-F28E23470630}" srcId="{1BDD92D1-4249-41CD-80E0-04B67D1A883E}" destId="{FA11915D-08EE-4899-9D90-8F9CD5B8C7F2}" srcOrd="6" destOrd="0" parTransId="{F335A0B8-AE3B-496F-A2ED-1B350163A936}" sibTransId="{0CAB9E44-99F0-4078-88F3-C0E788F98C95}"/>
    <dgm:cxn modelId="{89E0C1B7-C4B8-4C7C-A6CA-1B2BF479C766}" srcId="{1BDD92D1-4249-41CD-80E0-04B67D1A883E}" destId="{1A455DBC-2A36-4C82-8C84-E68C27627941}" srcOrd="8" destOrd="0" parTransId="{96889824-476B-4CD7-BAA7-72941841682B}" sibTransId="{DD5B0AFE-FE08-4154-8F6A-451351ECBE78}"/>
    <dgm:cxn modelId="{2BF816C9-982F-4097-97B0-E920E4FA0C65}" type="presOf" srcId="{56E5DFA2-C644-423C-A0D7-1A3F91AC2E4B}" destId="{187FE1F9-18E0-4FF9-8B91-F67142301D8D}" srcOrd="0" destOrd="0" presId="urn:microsoft.com/office/officeart/2005/8/layout/vList2"/>
    <dgm:cxn modelId="{E6F7F4CE-1F20-4D10-AEBE-20D129670105}" srcId="{1BDD92D1-4249-41CD-80E0-04B67D1A883E}" destId="{85DBC504-F4F7-4B55-A1EA-CDE6E5B3024B}" srcOrd="12" destOrd="0" parTransId="{D22FB61F-780A-49F8-A086-AEFF1CE04C6A}" sibTransId="{7E4A0602-E9AF-4003-8DA3-1DE2D8199650}"/>
    <dgm:cxn modelId="{10F7A4D0-141A-46CC-BBA1-EAA0CF72A36B}" type="presOf" srcId="{85DBC504-F4F7-4B55-A1EA-CDE6E5B3024B}" destId="{04657510-0B12-412D-9437-4BF11878D681}" srcOrd="0" destOrd="0" presId="urn:microsoft.com/office/officeart/2005/8/layout/vList2"/>
    <dgm:cxn modelId="{40CECCD4-7FDF-4A6B-939A-AFA6EF8C4013}" type="presOf" srcId="{862CB0F3-11CE-4331-8A55-12E043936B23}" destId="{9666F970-D496-48BE-AAB9-369B29CA131F}" srcOrd="0" destOrd="0" presId="urn:microsoft.com/office/officeart/2005/8/layout/vList2"/>
    <dgm:cxn modelId="{9D445AD5-1A34-47A9-B24E-6D247D91EF53}" type="presOf" srcId="{F3948C93-66DC-424E-B70D-974A26CA5493}" destId="{4387FCBE-6569-46FB-8F01-991B277EFE5D}" srcOrd="0" destOrd="0" presId="urn:microsoft.com/office/officeart/2005/8/layout/vList2"/>
    <dgm:cxn modelId="{C3C150D7-C877-4990-8132-1219BC4A4214}" srcId="{1BDD92D1-4249-41CD-80E0-04B67D1A883E}" destId="{8B2F7386-FCDD-40BF-9835-3544ECFC0587}" srcOrd="9" destOrd="0" parTransId="{5D1AB5EF-B5DD-4D9A-803B-1312ADF8FD24}" sibTransId="{0B188DCC-0DDB-4D38-957D-1EB4D5593E87}"/>
    <dgm:cxn modelId="{9FF77BDE-7AE1-4AB6-9706-F77D80A319BD}" srcId="{1BDD92D1-4249-41CD-80E0-04B67D1A883E}" destId="{F3948C93-66DC-424E-B70D-974A26CA5493}" srcOrd="7" destOrd="0" parTransId="{FFDB9AC4-B32B-4377-A3E6-1C9D7051ACB0}" sibTransId="{E3D2DF22-4586-45A9-90F1-D4F4610190BA}"/>
    <dgm:cxn modelId="{E4C334E5-CEA2-46B4-8832-B62E469C7FA5}" srcId="{1BDD92D1-4249-41CD-80E0-04B67D1A883E}" destId="{ADA54470-CDC2-416A-8B23-8403D855EECC}" srcOrd="4" destOrd="0" parTransId="{7BA2E7B1-D489-428B-89A4-32F6D528917D}" sibTransId="{312CFDC5-7FEA-47A0-AB5D-1D77B961FADE}"/>
    <dgm:cxn modelId="{4C4148E5-FB95-4A4A-BB80-18CAFAE00C20}" srcId="{1BDD92D1-4249-41CD-80E0-04B67D1A883E}" destId="{56E5DFA2-C644-423C-A0D7-1A3F91AC2E4B}" srcOrd="10" destOrd="0" parTransId="{82F91D8B-AD89-4434-8334-2A28BF7B053C}" sibTransId="{31226A92-92E6-4C2C-B6E3-AACC49BAFB66}"/>
    <dgm:cxn modelId="{052C25FD-A31B-490B-B7CD-359FADEDA7F0}" srcId="{1BDD92D1-4249-41CD-80E0-04B67D1A883E}" destId="{D28518D8-A15A-438D-95ED-E89F722EA85B}" srcOrd="5" destOrd="0" parTransId="{29C24AC4-3CF9-40FE-808D-756845B0ABC1}" sibTransId="{467F7801-5A19-442B-9043-31A82BF7052B}"/>
    <dgm:cxn modelId="{86EC0038-C7E4-4F95-895A-72A82EB49645}" type="presParOf" srcId="{13DF23CD-4103-4954-9192-E79AEC36CBC1}" destId="{9666F970-D496-48BE-AAB9-369B29CA131F}" srcOrd="0" destOrd="0" presId="urn:microsoft.com/office/officeart/2005/8/layout/vList2"/>
    <dgm:cxn modelId="{2CA6D333-333E-4B70-818E-5F5BA0A62DC9}" type="presParOf" srcId="{13DF23CD-4103-4954-9192-E79AEC36CBC1}" destId="{90483C93-39C4-41A3-B56B-22FA2A38E28A}" srcOrd="1" destOrd="0" presId="urn:microsoft.com/office/officeart/2005/8/layout/vList2"/>
    <dgm:cxn modelId="{9BFEFD85-5302-45A5-8676-40F04CC04C16}" type="presParOf" srcId="{13DF23CD-4103-4954-9192-E79AEC36CBC1}" destId="{C4902557-292E-4983-9AFF-4514CF447FC5}" srcOrd="2" destOrd="0" presId="urn:microsoft.com/office/officeart/2005/8/layout/vList2"/>
    <dgm:cxn modelId="{A891C456-5AD8-47B1-B8C8-AFCFA7EF2FD7}" type="presParOf" srcId="{13DF23CD-4103-4954-9192-E79AEC36CBC1}" destId="{C6C153E4-F182-4729-B617-39AC40607CB8}" srcOrd="3" destOrd="0" presId="urn:microsoft.com/office/officeart/2005/8/layout/vList2"/>
    <dgm:cxn modelId="{B4D50C32-801F-4DB4-9F96-B1CB9AAAF442}" type="presParOf" srcId="{13DF23CD-4103-4954-9192-E79AEC36CBC1}" destId="{47B47BBD-2AC5-4CEF-B92C-799096A4026C}" srcOrd="4" destOrd="0" presId="urn:microsoft.com/office/officeart/2005/8/layout/vList2"/>
    <dgm:cxn modelId="{99B2E000-60C7-4C20-906B-56216366A148}" type="presParOf" srcId="{13DF23CD-4103-4954-9192-E79AEC36CBC1}" destId="{40FE0000-5068-4C14-A477-B3D41B8D9376}" srcOrd="5" destOrd="0" presId="urn:microsoft.com/office/officeart/2005/8/layout/vList2"/>
    <dgm:cxn modelId="{0A8D42F3-F41A-425F-A703-ADA9CC44A253}" type="presParOf" srcId="{13DF23CD-4103-4954-9192-E79AEC36CBC1}" destId="{D1EBF209-8DC7-4947-9351-BBBAD85F669F}" srcOrd="6" destOrd="0" presId="urn:microsoft.com/office/officeart/2005/8/layout/vList2"/>
    <dgm:cxn modelId="{DBDBEA05-F27B-465D-80F1-32E8914B6635}" type="presParOf" srcId="{13DF23CD-4103-4954-9192-E79AEC36CBC1}" destId="{1B57DBA2-3B48-4E35-941D-0EA1A07B4E3F}" srcOrd="7" destOrd="0" presId="urn:microsoft.com/office/officeart/2005/8/layout/vList2"/>
    <dgm:cxn modelId="{A7A15D2F-82B1-4520-8555-8D9AC34D5ED6}" type="presParOf" srcId="{13DF23CD-4103-4954-9192-E79AEC36CBC1}" destId="{16F682F6-1258-4251-8A5E-7A95CDEE1EC6}" srcOrd="8" destOrd="0" presId="urn:microsoft.com/office/officeart/2005/8/layout/vList2"/>
    <dgm:cxn modelId="{F8B1B5EE-3E75-4CF8-985B-3B20FC563A15}" type="presParOf" srcId="{13DF23CD-4103-4954-9192-E79AEC36CBC1}" destId="{383746C9-F70E-44C9-8B55-D5D2C57F72FA}" srcOrd="9" destOrd="0" presId="urn:microsoft.com/office/officeart/2005/8/layout/vList2"/>
    <dgm:cxn modelId="{D9AE27AA-E463-4289-B612-84501C53E06B}" type="presParOf" srcId="{13DF23CD-4103-4954-9192-E79AEC36CBC1}" destId="{34B049B2-395E-4863-ADF2-CBBAD8160998}" srcOrd="10" destOrd="0" presId="urn:microsoft.com/office/officeart/2005/8/layout/vList2"/>
    <dgm:cxn modelId="{4D281D62-273A-4E9D-B8EC-AD4935D21DB5}" type="presParOf" srcId="{13DF23CD-4103-4954-9192-E79AEC36CBC1}" destId="{38511F9F-1D1E-4ED7-BFA9-B2FA49C8FA74}" srcOrd="11" destOrd="0" presId="urn:microsoft.com/office/officeart/2005/8/layout/vList2"/>
    <dgm:cxn modelId="{B3BCDDEC-E909-442C-BD0D-2CB229E6656F}" type="presParOf" srcId="{13DF23CD-4103-4954-9192-E79AEC36CBC1}" destId="{634CF765-A6BF-4C36-BE8C-9E72401AD05D}" srcOrd="12" destOrd="0" presId="urn:microsoft.com/office/officeart/2005/8/layout/vList2"/>
    <dgm:cxn modelId="{E50AA1DF-1750-4C1D-BEA4-6AC3B9FDFFBB}" type="presParOf" srcId="{13DF23CD-4103-4954-9192-E79AEC36CBC1}" destId="{BBD63706-B30B-4FF1-9D17-C1237DC6913C}" srcOrd="13" destOrd="0" presId="urn:microsoft.com/office/officeart/2005/8/layout/vList2"/>
    <dgm:cxn modelId="{24D3CD7A-8397-436E-B090-E7DA86AC330B}" type="presParOf" srcId="{13DF23CD-4103-4954-9192-E79AEC36CBC1}" destId="{4387FCBE-6569-46FB-8F01-991B277EFE5D}" srcOrd="14" destOrd="0" presId="urn:microsoft.com/office/officeart/2005/8/layout/vList2"/>
    <dgm:cxn modelId="{41838450-CD75-44F9-8EE1-C11DA1E9F465}" type="presParOf" srcId="{13DF23CD-4103-4954-9192-E79AEC36CBC1}" destId="{B4AA252A-0EF1-495C-B3D6-06BF866FBD73}" srcOrd="15" destOrd="0" presId="urn:microsoft.com/office/officeart/2005/8/layout/vList2"/>
    <dgm:cxn modelId="{050D6805-E92B-435F-99F9-FECDCB8F5571}" type="presParOf" srcId="{13DF23CD-4103-4954-9192-E79AEC36CBC1}" destId="{A68208EE-64FD-4AD1-B6DD-9C8CC202BE83}" srcOrd="16" destOrd="0" presId="urn:microsoft.com/office/officeart/2005/8/layout/vList2"/>
    <dgm:cxn modelId="{B569F615-7C7E-4BA5-87CB-16430E482C12}" type="presParOf" srcId="{13DF23CD-4103-4954-9192-E79AEC36CBC1}" destId="{6192985D-8830-4FF0-9504-DD9E16C53065}" srcOrd="17" destOrd="0" presId="urn:microsoft.com/office/officeart/2005/8/layout/vList2"/>
    <dgm:cxn modelId="{D016E9D9-2B88-46A6-84FA-C155D784D255}" type="presParOf" srcId="{13DF23CD-4103-4954-9192-E79AEC36CBC1}" destId="{4CEA82BF-DCEE-4C49-BB84-97ABAF1A0BB1}" srcOrd="18" destOrd="0" presId="urn:microsoft.com/office/officeart/2005/8/layout/vList2"/>
    <dgm:cxn modelId="{890DB978-24CB-4D82-9FF6-AE03DDAB12E3}" type="presParOf" srcId="{13DF23CD-4103-4954-9192-E79AEC36CBC1}" destId="{73D60DEA-85F7-49E2-BF8D-5B70744C773B}" srcOrd="19" destOrd="0" presId="urn:microsoft.com/office/officeart/2005/8/layout/vList2"/>
    <dgm:cxn modelId="{CE728279-4B3B-4B93-A230-C4F813FDC933}" type="presParOf" srcId="{13DF23CD-4103-4954-9192-E79AEC36CBC1}" destId="{187FE1F9-18E0-4FF9-8B91-F67142301D8D}" srcOrd="20" destOrd="0" presId="urn:microsoft.com/office/officeart/2005/8/layout/vList2"/>
    <dgm:cxn modelId="{7EBCCDDD-2203-48C7-8BB6-DFA2B893DFDD}" type="presParOf" srcId="{13DF23CD-4103-4954-9192-E79AEC36CBC1}" destId="{D7E93215-1E97-476E-82ED-24BF2BD89466}" srcOrd="21" destOrd="0" presId="urn:microsoft.com/office/officeart/2005/8/layout/vList2"/>
    <dgm:cxn modelId="{E78A216A-C42B-4EE5-993E-F0DE77E37CE9}" type="presParOf" srcId="{13DF23CD-4103-4954-9192-E79AEC36CBC1}" destId="{B4C32A5B-E2A2-4CAE-A867-3EDBA4C0352E}" srcOrd="22" destOrd="0" presId="urn:microsoft.com/office/officeart/2005/8/layout/vList2"/>
    <dgm:cxn modelId="{A3674143-83EE-4D48-B6FE-308C57369C2E}" type="presParOf" srcId="{13DF23CD-4103-4954-9192-E79AEC36CBC1}" destId="{ADAFB1C8-F936-4B3F-8B89-5F8BF2306FFB}" srcOrd="23" destOrd="0" presId="urn:microsoft.com/office/officeart/2005/8/layout/vList2"/>
    <dgm:cxn modelId="{33EB40A2-0382-4FEE-B62A-96A36F125CAC}" type="presParOf" srcId="{13DF23CD-4103-4954-9192-E79AEC36CBC1}" destId="{04657510-0B12-412D-9437-4BF11878D681}" srcOrd="24" destOrd="0" presId="urn:microsoft.com/office/officeart/2005/8/layout/vList2"/>
    <dgm:cxn modelId="{DAF691DA-BC38-412C-AFD8-153AF4640AFB}" type="presParOf" srcId="{13DF23CD-4103-4954-9192-E79AEC36CBC1}" destId="{18E7F3C8-1C56-4412-BE64-4A95C68CC303}" srcOrd="25" destOrd="0" presId="urn:microsoft.com/office/officeart/2005/8/layout/vList2"/>
    <dgm:cxn modelId="{00E99D14-9528-433E-B53E-21CCAC1D5345}" type="presParOf" srcId="{13DF23CD-4103-4954-9192-E79AEC36CBC1}" destId="{76117BE4-3688-48E9-A34B-8C87B61653DD}" srcOrd="2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B7D86D-7FD9-4833-A508-594B1E00877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AA83E20A-8743-4039-B550-FB67430A53C0}">
      <dgm:prSet phldrT="[Texto]" custT="1">
        <dgm:style>
          <a:lnRef idx="0">
            <a:scrgbClr r="0" g="0" b="0"/>
          </a:lnRef>
          <a:fillRef idx="0">
            <a:scrgbClr r="0" g="0" b="0"/>
          </a:fillRef>
          <a:effectRef idx="0">
            <a:scrgbClr r="0" g="0" b="0"/>
          </a:effectRef>
          <a:fontRef idx="minor">
            <a:schemeClr val="lt1"/>
          </a:fontRef>
        </dgm:style>
      </dgm:prSet>
      <dgm:spPr>
        <a:solidFill>
          <a:srgbClr val="66AF9E"/>
        </a:solidFill>
        <a:ln>
          <a:solidFill>
            <a:srgbClr val="66AF9E"/>
          </a:solidFill>
        </a:ln>
      </dgm:spPr>
      <dgm:t>
        <a:bodyPr spcFirstLastPara="0" vert="horz" wrap="square" lIns="199136" tIns="113792" rIns="199136" bIns="113792" numCol="1" spcCol="1270" anchor="ctr" anchorCtr="0"/>
        <a:lstStyle/>
        <a:p>
          <a:pPr marL="0" indent="0" algn="ctr" defTabSz="1244600" rtl="0" eaLnBrk="1" latinLnBrk="0" hangingPunct="1">
            <a:lnSpc>
              <a:spcPct val="90000"/>
            </a:lnSpc>
            <a:spcBef>
              <a:spcPct val="0"/>
            </a:spcBef>
            <a:spcAft>
              <a:spcPct val="35000"/>
            </a:spcAft>
            <a:buNone/>
          </a:pPr>
          <a:r>
            <a:rPr lang="es-ES" sz="2000" kern="1200" dirty="0">
              <a:solidFill>
                <a:schemeClr val="lt1"/>
              </a:solidFill>
              <a:latin typeface="+mn-lt"/>
              <a:ea typeface="+mn-ea"/>
              <a:cs typeface="+mn-cs"/>
            </a:rPr>
            <a:t>Clientes </a:t>
          </a:r>
        </a:p>
      </dgm:t>
    </dgm:pt>
    <dgm:pt modelId="{6F12BE70-D492-43AF-A419-B1DF18AA9E72}" type="parTrans" cxnId="{8C5B21C9-D288-40A9-92BB-0EDFC39A47FD}">
      <dgm:prSet/>
      <dgm:spPr/>
      <dgm:t>
        <a:bodyPr/>
        <a:lstStyle/>
        <a:p>
          <a:endParaRPr lang="es-ES"/>
        </a:p>
      </dgm:t>
    </dgm:pt>
    <dgm:pt modelId="{01419855-9640-4600-A860-B54DC56102BF}" type="sibTrans" cxnId="{8C5B21C9-D288-40A9-92BB-0EDFC39A47FD}">
      <dgm:prSet/>
      <dgm:spPr/>
      <dgm:t>
        <a:bodyPr/>
        <a:lstStyle/>
        <a:p>
          <a:endParaRPr lang="es-ES"/>
        </a:p>
      </dgm:t>
    </dgm:pt>
    <dgm:pt modelId="{3765043A-3CE5-4BE6-84ED-7752E7301079}">
      <dgm:prSet phldrT="[Texto]" custT="1"/>
      <dgm:spPr>
        <a:noFill/>
      </dgm:spPr>
      <dgm:t>
        <a:bodyPr/>
        <a:lstStyle/>
        <a:p>
          <a:pPr>
            <a:lnSpc>
              <a:spcPct val="100000"/>
            </a:lnSpc>
          </a:pPr>
          <a:r>
            <a:rPr lang="es-ES" sz="1400" dirty="0">
              <a:solidFill>
                <a:srgbClr val="002060"/>
              </a:solidFill>
            </a:rPr>
            <a:t>Incursionar en nuevos mercados $11B</a:t>
          </a:r>
        </a:p>
        <a:p>
          <a:pPr>
            <a:lnSpc>
              <a:spcPct val="100000"/>
            </a:lnSpc>
          </a:pPr>
          <a:r>
            <a:rPr lang="es-ES" sz="1400" dirty="0">
              <a:solidFill>
                <a:srgbClr val="002060"/>
              </a:solidFill>
            </a:rPr>
            <a:t>Éxito: 20%</a:t>
          </a:r>
        </a:p>
        <a:p>
          <a:pPr>
            <a:lnSpc>
              <a:spcPct val="100000"/>
            </a:lnSpc>
          </a:pPr>
          <a:r>
            <a:rPr lang="es-ES" sz="1400" dirty="0">
              <a:solidFill>
                <a:srgbClr val="002060"/>
              </a:solidFill>
            </a:rPr>
            <a:t>Ingresos </a:t>
          </a:r>
          <a:r>
            <a:rPr lang="es-ES" sz="1400" dirty="0" err="1">
              <a:solidFill>
                <a:srgbClr val="002060"/>
              </a:solidFill>
            </a:rPr>
            <a:t>Apróx</a:t>
          </a:r>
          <a:r>
            <a:rPr lang="es-ES" sz="1400" dirty="0">
              <a:solidFill>
                <a:srgbClr val="002060"/>
              </a:solidFill>
            </a:rPr>
            <a:t> $1,760M </a:t>
          </a:r>
        </a:p>
      </dgm:t>
    </dgm:pt>
    <dgm:pt modelId="{583E5CF1-305E-4DE4-8945-AF26DC27EA95}" type="parTrans" cxnId="{65F351B3-D7BE-4291-9898-E7D12EEBFC98}">
      <dgm:prSet/>
      <dgm:spPr/>
      <dgm:t>
        <a:bodyPr/>
        <a:lstStyle/>
        <a:p>
          <a:endParaRPr lang="es-ES"/>
        </a:p>
      </dgm:t>
    </dgm:pt>
    <dgm:pt modelId="{94550C51-4BD2-4A5C-8109-A95D36A104F3}" type="sibTrans" cxnId="{65F351B3-D7BE-4291-9898-E7D12EEBFC98}">
      <dgm:prSet/>
      <dgm:spPr/>
      <dgm:t>
        <a:bodyPr/>
        <a:lstStyle/>
        <a:p>
          <a:endParaRPr lang="es-ES"/>
        </a:p>
      </dgm:t>
    </dgm:pt>
    <dgm:pt modelId="{01A156B5-FB7F-4168-ACA9-BE8372C406B6}">
      <dgm:prSet phldrT="[Texto]" custT="1"/>
      <dgm:spPr>
        <a:noFill/>
      </dgm:spPr>
      <dgm:t>
        <a:bodyPr/>
        <a:lstStyle/>
        <a:p>
          <a:pPr>
            <a:lnSpc>
              <a:spcPct val="100000"/>
            </a:lnSpc>
          </a:pPr>
          <a:r>
            <a:rPr lang="es-ES" sz="1400" dirty="0">
              <a:solidFill>
                <a:srgbClr val="002060"/>
              </a:solidFill>
            </a:rPr>
            <a:t>Profundización Mercados Actuales </a:t>
          </a:r>
        </a:p>
      </dgm:t>
    </dgm:pt>
    <dgm:pt modelId="{B42905BD-DD70-4A7D-BE4D-48587EB6599E}" type="parTrans" cxnId="{58A8E7B4-A2AD-4F74-BF25-5CE090504D07}">
      <dgm:prSet/>
      <dgm:spPr/>
      <dgm:t>
        <a:bodyPr/>
        <a:lstStyle/>
        <a:p>
          <a:endParaRPr lang="es-ES"/>
        </a:p>
      </dgm:t>
    </dgm:pt>
    <dgm:pt modelId="{AF03A217-CEF7-4E29-9AF1-1DC9071C06E6}" type="sibTrans" cxnId="{58A8E7B4-A2AD-4F74-BF25-5CE090504D07}">
      <dgm:prSet/>
      <dgm:spPr/>
      <dgm:t>
        <a:bodyPr/>
        <a:lstStyle/>
        <a:p>
          <a:endParaRPr lang="es-ES"/>
        </a:p>
      </dgm:t>
    </dgm:pt>
    <dgm:pt modelId="{CF28343C-FBD0-409F-B141-9DD4BA6259D1}">
      <dgm:prSet phldrT="[Texto]" custT="1"/>
      <dgm:spPr>
        <a:solidFill>
          <a:srgbClr val="C8904D">
            <a:hueOff val="0"/>
            <a:satOff val="0"/>
            <a:lumOff val="0"/>
            <a:alphaOff val="0"/>
          </a:srgbClr>
        </a:solidFill>
        <a:ln w="25400" cap="flat" cmpd="sng" algn="ctr">
          <a:solidFill>
            <a:srgbClr val="C8904D">
              <a:hueOff val="0"/>
              <a:satOff val="0"/>
              <a:lumOff val="0"/>
              <a:alphaOff val="0"/>
            </a:srgbClr>
          </a:solidFill>
          <a:prstDash val="solid"/>
          <a:miter lim="800000"/>
        </a:ln>
        <a:effectLst>
          <a:outerShdw blurRad="40000" dist="20000" dir="5400000" rotWithShape="0">
            <a:srgbClr val="000000">
              <a:alpha val="38000"/>
            </a:srgbClr>
          </a:outerShdw>
        </a:effectLst>
      </dgm:spPr>
      <dgm:t>
        <a:bodyPr spcFirstLastPara="0" vert="horz" wrap="square" lIns="142240" tIns="81280" rIns="142240" bIns="81280" numCol="1" spcCol="1270" anchor="ctr" anchorCtr="0"/>
        <a:lstStyle/>
        <a:p>
          <a:pPr marL="0" lvl="0" indent="0" algn="ctr" defTabSz="889000">
            <a:lnSpc>
              <a:spcPct val="90000"/>
            </a:lnSpc>
            <a:spcBef>
              <a:spcPct val="0"/>
            </a:spcBef>
            <a:spcAft>
              <a:spcPct val="35000"/>
            </a:spcAft>
            <a:buNone/>
          </a:pPr>
          <a:r>
            <a:rPr lang="es-ES" sz="2000" kern="1200" dirty="0">
              <a:solidFill>
                <a:prstClr val="white"/>
              </a:solidFill>
              <a:latin typeface="Calibri" panose="020F0502020204030204"/>
              <a:ea typeface="+mn-ea"/>
              <a:cs typeface="+mn-cs"/>
            </a:rPr>
            <a:t>Canal </a:t>
          </a:r>
        </a:p>
      </dgm:t>
    </dgm:pt>
    <dgm:pt modelId="{F64D661C-D00F-444D-B8D3-CCE7C6761765}" type="parTrans" cxnId="{1A2796D1-AEDA-480C-8CA9-A863993E36A3}">
      <dgm:prSet/>
      <dgm:spPr/>
      <dgm:t>
        <a:bodyPr/>
        <a:lstStyle/>
        <a:p>
          <a:endParaRPr lang="es-ES"/>
        </a:p>
      </dgm:t>
    </dgm:pt>
    <dgm:pt modelId="{B723963A-1DE7-4BE4-A9B7-CB5C4029D88D}" type="sibTrans" cxnId="{1A2796D1-AEDA-480C-8CA9-A863993E36A3}">
      <dgm:prSet/>
      <dgm:spPr/>
      <dgm:t>
        <a:bodyPr/>
        <a:lstStyle/>
        <a:p>
          <a:endParaRPr lang="es-ES"/>
        </a:p>
      </dgm:t>
    </dgm:pt>
    <dgm:pt modelId="{32BE6981-3640-48B4-A664-2820C37019D1}">
      <dgm:prSet phldrT="[Texto]" custT="1"/>
      <dgm:spPr>
        <a:noFill/>
      </dgm:spPr>
      <dgm:t>
        <a:bodyPr/>
        <a:lstStyle/>
        <a:p>
          <a:pPr>
            <a:lnSpc>
              <a:spcPct val="150000"/>
            </a:lnSpc>
          </a:pPr>
          <a:r>
            <a:rPr lang="es-ES" sz="2000" dirty="0">
              <a:solidFill>
                <a:srgbClr val="002060"/>
              </a:solidFill>
            </a:rPr>
            <a:t>Modernización plataforma RF</a:t>
          </a:r>
        </a:p>
      </dgm:t>
    </dgm:pt>
    <dgm:pt modelId="{C17DEA0D-3420-4B55-900D-5A8B9B95F548}" type="parTrans" cxnId="{484059E9-0C5F-42C9-963F-A58BCB947F06}">
      <dgm:prSet/>
      <dgm:spPr/>
      <dgm:t>
        <a:bodyPr/>
        <a:lstStyle/>
        <a:p>
          <a:endParaRPr lang="es-ES"/>
        </a:p>
      </dgm:t>
    </dgm:pt>
    <dgm:pt modelId="{42199AAF-4B92-491E-98D4-623258B5F585}" type="sibTrans" cxnId="{484059E9-0C5F-42C9-963F-A58BCB947F06}">
      <dgm:prSet/>
      <dgm:spPr/>
      <dgm:t>
        <a:bodyPr/>
        <a:lstStyle/>
        <a:p>
          <a:endParaRPr lang="es-ES"/>
        </a:p>
      </dgm:t>
    </dgm:pt>
    <dgm:pt modelId="{312F5C21-35F1-4754-8BE6-067212B59334}">
      <dgm:prSet phldrT="[Texto]" custT="1"/>
      <dgm:spPr>
        <a:noFill/>
      </dgm:spPr>
      <dgm:t>
        <a:bodyPr/>
        <a:lstStyle/>
        <a:p>
          <a:pPr>
            <a:lnSpc>
              <a:spcPct val="150000"/>
            </a:lnSpc>
          </a:pPr>
          <a:r>
            <a:rPr lang="es-ES" sz="2000" dirty="0">
              <a:solidFill>
                <a:srgbClr val="002060"/>
              </a:solidFill>
            </a:rPr>
            <a:t>Alianzas con gremios</a:t>
          </a:r>
        </a:p>
      </dgm:t>
    </dgm:pt>
    <dgm:pt modelId="{90E77378-C6D1-4DC7-BE8E-DBD8C123F567}" type="parTrans" cxnId="{04D92DFA-E089-47EF-96A0-5E9FDAA1DC3B}">
      <dgm:prSet/>
      <dgm:spPr/>
      <dgm:t>
        <a:bodyPr/>
        <a:lstStyle/>
        <a:p>
          <a:endParaRPr lang="es-ES"/>
        </a:p>
      </dgm:t>
    </dgm:pt>
    <dgm:pt modelId="{3594E3B3-452E-42B5-866B-C96A00215CCF}" type="sibTrans" cxnId="{04D92DFA-E089-47EF-96A0-5E9FDAA1DC3B}">
      <dgm:prSet/>
      <dgm:spPr/>
      <dgm:t>
        <a:bodyPr/>
        <a:lstStyle/>
        <a:p>
          <a:endParaRPr lang="es-ES"/>
        </a:p>
      </dgm:t>
    </dgm:pt>
    <dgm:pt modelId="{E3506698-4319-46EC-99D1-09808899965F}">
      <dgm:prSet phldrT="[Texto]" custT="1">
        <dgm:style>
          <a:lnRef idx="0">
            <a:scrgbClr r="0" g="0" b="0"/>
          </a:lnRef>
          <a:fillRef idx="0">
            <a:scrgbClr r="0" g="0" b="0"/>
          </a:fillRef>
          <a:effectRef idx="0">
            <a:scrgbClr r="0" g="0" b="0"/>
          </a:effectRef>
          <a:fontRef idx="minor">
            <a:schemeClr val="lt1"/>
          </a:fontRef>
        </dgm:style>
      </dgm:prSet>
      <dgm:spPr>
        <a:solidFill>
          <a:srgbClr val="66AF9E"/>
        </a:solidFill>
        <a:ln>
          <a:solidFill>
            <a:srgbClr val="66AF9E"/>
          </a:solidFill>
        </a:ln>
      </dgm:spPr>
      <dgm:t>
        <a:bodyPr spcFirstLastPara="0" vert="horz" wrap="square" lIns="199136" tIns="113792" rIns="199136" bIns="113792" numCol="1" spcCol="1270" anchor="ctr" anchorCtr="0"/>
        <a:lstStyle/>
        <a:p>
          <a:pPr marL="0" indent="0" algn="ctr" defTabSz="1244600" rtl="0" eaLnBrk="1" latinLnBrk="0" hangingPunct="1">
            <a:lnSpc>
              <a:spcPct val="90000"/>
            </a:lnSpc>
            <a:spcBef>
              <a:spcPct val="0"/>
            </a:spcBef>
            <a:spcAft>
              <a:spcPct val="35000"/>
            </a:spcAft>
            <a:buNone/>
          </a:pPr>
          <a:r>
            <a:rPr lang="es-ES" sz="2000" kern="1200" dirty="0">
              <a:solidFill>
                <a:schemeClr val="lt1"/>
              </a:solidFill>
              <a:latin typeface="+mn-lt"/>
              <a:ea typeface="+mn-ea"/>
              <a:cs typeface="+mn-cs"/>
            </a:rPr>
            <a:t>Oferta de Valor</a:t>
          </a:r>
        </a:p>
      </dgm:t>
    </dgm:pt>
    <dgm:pt modelId="{0309179B-C696-4937-90BB-8C81847A1A07}" type="parTrans" cxnId="{9FB71E82-BC48-4279-9E3D-9B5DC0B0457C}">
      <dgm:prSet/>
      <dgm:spPr/>
      <dgm:t>
        <a:bodyPr/>
        <a:lstStyle/>
        <a:p>
          <a:endParaRPr lang="es-ES"/>
        </a:p>
      </dgm:t>
    </dgm:pt>
    <dgm:pt modelId="{835182A1-BB47-4654-A6F6-2F0F877BA130}" type="sibTrans" cxnId="{9FB71E82-BC48-4279-9E3D-9B5DC0B0457C}">
      <dgm:prSet/>
      <dgm:spPr/>
      <dgm:t>
        <a:bodyPr/>
        <a:lstStyle/>
        <a:p>
          <a:endParaRPr lang="es-ES"/>
        </a:p>
      </dgm:t>
    </dgm:pt>
    <dgm:pt modelId="{393BB854-2CCF-4116-ABD6-16AC5CAB0033}">
      <dgm:prSet phldrT="[Texto]"/>
      <dgm:spPr>
        <a:noFill/>
      </dgm:spPr>
      <dgm:t>
        <a:bodyPr/>
        <a:lstStyle/>
        <a:p>
          <a:pPr>
            <a:lnSpc>
              <a:spcPct val="150000"/>
            </a:lnSpc>
          </a:pPr>
          <a:r>
            <a:rPr lang="es-ES" dirty="0">
              <a:solidFill>
                <a:srgbClr val="002060"/>
              </a:solidFill>
            </a:rPr>
            <a:t>De acuerdo a necesidad del cliente</a:t>
          </a:r>
        </a:p>
      </dgm:t>
    </dgm:pt>
    <dgm:pt modelId="{348ABF02-D7C1-416D-BAE3-9E4B50DA148C}" type="parTrans" cxnId="{3FA118E7-5675-42B6-BCE8-AD3455CED6D4}">
      <dgm:prSet/>
      <dgm:spPr/>
      <dgm:t>
        <a:bodyPr/>
        <a:lstStyle/>
        <a:p>
          <a:endParaRPr lang="es-ES"/>
        </a:p>
      </dgm:t>
    </dgm:pt>
    <dgm:pt modelId="{08474C17-4992-4328-BC51-369DA16A2541}" type="sibTrans" cxnId="{3FA118E7-5675-42B6-BCE8-AD3455CED6D4}">
      <dgm:prSet/>
      <dgm:spPr/>
      <dgm:t>
        <a:bodyPr/>
        <a:lstStyle/>
        <a:p>
          <a:endParaRPr lang="es-ES"/>
        </a:p>
      </dgm:t>
    </dgm:pt>
    <dgm:pt modelId="{24A9DC92-F06C-4706-8512-A43092809961}">
      <dgm:prSet phldrT="[Texto]"/>
      <dgm:spPr>
        <a:noFill/>
      </dgm:spPr>
      <dgm:t>
        <a:bodyPr/>
        <a:lstStyle/>
        <a:p>
          <a:pPr>
            <a:lnSpc>
              <a:spcPct val="150000"/>
            </a:lnSpc>
          </a:pPr>
          <a:r>
            <a:rPr lang="es-ES" dirty="0">
              <a:solidFill>
                <a:srgbClr val="002060"/>
              </a:solidFill>
            </a:rPr>
            <a:t>Flujo de Caja</a:t>
          </a:r>
        </a:p>
      </dgm:t>
    </dgm:pt>
    <dgm:pt modelId="{02F238A6-37A1-4EA3-8E2B-92A3BB6210B2}" type="parTrans" cxnId="{F3A5765F-D3BE-494F-89AB-4491E43A3C18}">
      <dgm:prSet/>
      <dgm:spPr/>
      <dgm:t>
        <a:bodyPr/>
        <a:lstStyle/>
        <a:p>
          <a:endParaRPr lang="es-ES"/>
        </a:p>
      </dgm:t>
    </dgm:pt>
    <dgm:pt modelId="{AA4D3530-8A4E-4233-A318-60F81F3EF3C3}" type="sibTrans" cxnId="{F3A5765F-D3BE-494F-89AB-4491E43A3C18}">
      <dgm:prSet/>
      <dgm:spPr/>
      <dgm:t>
        <a:bodyPr/>
        <a:lstStyle/>
        <a:p>
          <a:endParaRPr lang="es-ES"/>
        </a:p>
      </dgm:t>
    </dgm:pt>
    <dgm:pt modelId="{A7F3B7E9-AF65-4F18-A5DB-E86E85CC5CAF}">
      <dgm:prSet phldrT="[Texto]"/>
      <dgm:spPr>
        <a:noFill/>
      </dgm:spPr>
      <dgm:t>
        <a:bodyPr/>
        <a:lstStyle/>
        <a:p>
          <a:pPr>
            <a:lnSpc>
              <a:spcPct val="150000"/>
            </a:lnSpc>
          </a:pPr>
          <a:r>
            <a:rPr lang="es-ES" dirty="0">
              <a:solidFill>
                <a:srgbClr val="002060"/>
              </a:solidFill>
            </a:rPr>
            <a:t>Aprovechamiento de caja de terceros</a:t>
          </a:r>
        </a:p>
      </dgm:t>
    </dgm:pt>
    <dgm:pt modelId="{7294099C-4D59-4B47-BC8D-302A11BE307D}" type="parTrans" cxnId="{A5F55A48-8CA7-4DE9-BE20-7C62CA2620EB}">
      <dgm:prSet/>
      <dgm:spPr/>
      <dgm:t>
        <a:bodyPr/>
        <a:lstStyle/>
        <a:p>
          <a:endParaRPr lang="es-ES"/>
        </a:p>
      </dgm:t>
    </dgm:pt>
    <dgm:pt modelId="{04268B2F-AC29-44CC-B950-832D95C502E4}" type="sibTrans" cxnId="{A5F55A48-8CA7-4DE9-BE20-7C62CA2620EB}">
      <dgm:prSet/>
      <dgm:spPr/>
      <dgm:t>
        <a:bodyPr/>
        <a:lstStyle/>
        <a:p>
          <a:endParaRPr lang="es-ES"/>
        </a:p>
      </dgm:t>
    </dgm:pt>
    <dgm:pt modelId="{74F62D14-9053-4AEE-B227-F4421CFC95DE}">
      <dgm:prSet phldrT="[Texto]"/>
      <dgm:spPr>
        <a:noFill/>
      </dgm:spPr>
      <dgm:t>
        <a:bodyPr/>
        <a:lstStyle/>
        <a:p>
          <a:pPr>
            <a:lnSpc>
              <a:spcPct val="150000"/>
            </a:lnSpc>
          </a:pPr>
          <a:r>
            <a:rPr lang="es-ES" dirty="0">
              <a:solidFill>
                <a:srgbClr val="002060"/>
              </a:solidFill>
            </a:rPr>
            <a:t>Saldo a favor en impuesto</a:t>
          </a:r>
        </a:p>
      </dgm:t>
    </dgm:pt>
    <dgm:pt modelId="{DDC83891-C08F-4615-B26A-B1257B71BA14}" type="parTrans" cxnId="{A9888519-6A84-43A7-9901-C4135D097EE0}">
      <dgm:prSet/>
      <dgm:spPr/>
      <dgm:t>
        <a:bodyPr/>
        <a:lstStyle/>
        <a:p>
          <a:endParaRPr lang="es-ES"/>
        </a:p>
      </dgm:t>
    </dgm:pt>
    <dgm:pt modelId="{E91153DA-EDEF-44E1-899A-A0A0B74AAD58}" type="sibTrans" cxnId="{A9888519-6A84-43A7-9901-C4135D097EE0}">
      <dgm:prSet/>
      <dgm:spPr/>
      <dgm:t>
        <a:bodyPr/>
        <a:lstStyle/>
        <a:p>
          <a:endParaRPr lang="es-ES"/>
        </a:p>
      </dgm:t>
    </dgm:pt>
    <dgm:pt modelId="{C3419177-50FC-46CA-9A52-D64B2B8F392C}">
      <dgm:prSet phldrT="[Texto]"/>
      <dgm:spPr>
        <a:noFill/>
      </dgm:spPr>
      <dgm:t>
        <a:bodyPr/>
        <a:lstStyle/>
        <a:p>
          <a:pPr>
            <a:lnSpc>
              <a:spcPct val="150000"/>
            </a:lnSpc>
          </a:pPr>
          <a:r>
            <a:rPr lang="es-ES" dirty="0">
              <a:solidFill>
                <a:srgbClr val="002060"/>
              </a:solidFill>
            </a:rPr>
            <a:t>Promotores</a:t>
          </a:r>
        </a:p>
      </dgm:t>
    </dgm:pt>
    <dgm:pt modelId="{8C700D0A-7A3C-4CAB-A1CB-E0795BD31815}" type="parTrans" cxnId="{21F8575F-1115-476F-8D10-C6F2BD599C68}">
      <dgm:prSet/>
      <dgm:spPr/>
      <dgm:t>
        <a:bodyPr/>
        <a:lstStyle/>
        <a:p>
          <a:endParaRPr lang="es-ES"/>
        </a:p>
      </dgm:t>
    </dgm:pt>
    <dgm:pt modelId="{BFBAB0A5-5D34-474D-BC89-F9506E2DB61A}" type="sibTrans" cxnId="{21F8575F-1115-476F-8D10-C6F2BD599C68}">
      <dgm:prSet/>
      <dgm:spPr/>
      <dgm:t>
        <a:bodyPr/>
        <a:lstStyle/>
        <a:p>
          <a:endParaRPr lang="es-ES"/>
        </a:p>
      </dgm:t>
    </dgm:pt>
    <dgm:pt modelId="{4FB555C8-C9B9-46A6-91B0-52DC57D03223}">
      <dgm:prSet phldrT="[Texto]"/>
      <dgm:spPr>
        <a:noFill/>
      </dgm:spPr>
      <dgm:t>
        <a:bodyPr/>
        <a:lstStyle/>
        <a:p>
          <a:pPr>
            <a:lnSpc>
              <a:spcPct val="150000"/>
            </a:lnSpc>
          </a:pPr>
          <a:r>
            <a:rPr lang="es-ES" dirty="0">
              <a:solidFill>
                <a:srgbClr val="002060"/>
              </a:solidFill>
            </a:rPr>
            <a:t>Capacitados </a:t>
          </a:r>
        </a:p>
      </dgm:t>
    </dgm:pt>
    <dgm:pt modelId="{6F3530C4-80CD-4530-8040-F9646A8A738B}" type="parTrans" cxnId="{A1EE441D-8E0C-4813-AE55-9481036FFE3F}">
      <dgm:prSet/>
      <dgm:spPr/>
      <dgm:t>
        <a:bodyPr/>
        <a:lstStyle/>
        <a:p>
          <a:endParaRPr lang="es-ES"/>
        </a:p>
      </dgm:t>
    </dgm:pt>
    <dgm:pt modelId="{FA887FCD-F934-4AFE-A289-BC5ED58D88DC}" type="sibTrans" cxnId="{A1EE441D-8E0C-4813-AE55-9481036FFE3F}">
      <dgm:prSet/>
      <dgm:spPr/>
      <dgm:t>
        <a:bodyPr/>
        <a:lstStyle/>
        <a:p>
          <a:endParaRPr lang="es-ES"/>
        </a:p>
      </dgm:t>
    </dgm:pt>
    <dgm:pt modelId="{EF6F853A-FD97-4174-84A7-19E7325E7B8C}" type="pres">
      <dgm:prSet presAssocID="{78B7D86D-7FD9-4833-A508-594B1E00877A}" presName="Name0" presStyleCnt="0">
        <dgm:presLayoutVars>
          <dgm:dir/>
          <dgm:animLvl val="lvl"/>
          <dgm:resizeHandles val="exact"/>
        </dgm:presLayoutVars>
      </dgm:prSet>
      <dgm:spPr/>
    </dgm:pt>
    <dgm:pt modelId="{A4E59E0B-20CD-4ADA-B666-A4DA5B593600}" type="pres">
      <dgm:prSet presAssocID="{AA83E20A-8743-4039-B550-FB67430A53C0}" presName="composite" presStyleCnt="0"/>
      <dgm:spPr/>
    </dgm:pt>
    <dgm:pt modelId="{F95592E4-E329-46EA-AE75-B9FCBB8ED6DA}" type="pres">
      <dgm:prSet presAssocID="{AA83E20A-8743-4039-B550-FB67430A53C0}" presName="parTx" presStyleLbl="alignNode1" presStyleIdx="0" presStyleCnt="3">
        <dgm:presLayoutVars>
          <dgm:chMax val="0"/>
          <dgm:chPref val="0"/>
          <dgm:bulletEnabled val="1"/>
        </dgm:presLayoutVars>
      </dgm:prSet>
      <dgm:spPr>
        <a:xfrm>
          <a:off x="3070" y="86031"/>
          <a:ext cx="2993281" cy="576000"/>
        </a:xfrm>
        <a:prstGeom prst="rect">
          <a:avLst/>
        </a:prstGeom>
      </dgm:spPr>
    </dgm:pt>
    <dgm:pt modelId="{A4D56E40-F97E-44EF-A9F7-712FA44E62E2}" type="pres">
      <dgm:prSet presAssocID="{AA83E20A-8743-4039-B550-FB67430A53C0}" presName="desTx" presStyleLbl="alignAccFollowNode1" presStyleIdx="0" presStyleCnt="3">
        <dgm:presLayoutVars>
          <dgm:bulletEnabled val="1"/>
        </dgm:presLayoutVars>
      </dgm:prSet>
      <dgm:spPr/>
    </dgm:pt>
    <dgm:pt modelId="{96B76E2B-97D1-4AFA-BD64-A0AAF16FC03B}" type="pres">
      <dgm:prSet presAssocID="{01419855-9640-4600-A860-B54DC56102BF}" presName="space" presStyleCnt="0"/>
      <dgm:spPr/>
    </dgm:pt>
    <dgm:pt modelId="{E7C06688-644C-4CD6-8640-DAEE6F6BE261}" type="pres">
      <dgm:prSet presAssocID="{CF28343C-FBD0-409F-B141-9DD4BA6259D1}" presName="composite" presStyleCnt="0"/>
      <dgm:spPr/>
    </dgm:pt>
    <dgm:pt modelId="{1051A42C-1D76-4830-B399-483CBB6702AC}" type="pres">
      <dgm:prSet presAssocID="{CF28343C-FBD0-409F-B141-9DD4BA6259D1}" presName="parTx" presStyleLbl="alignNode1" presStyleIdx="1" presStyleCnt="3">
        <dgm:presLayoutVars>
          <dgm:chMax val="0"/>
          <dgm:chPref val="0"/>
          <dgm:bulletEnabled val="1"/>
        </dgm:presLayoutVars>
      </dgm:prSet>
      <dgm:spPr>
        <a:xfrm>
          <a:off x="3415411" y="86031"/>
          <a:ext cx="2993281" cy="576000"/>
        </a:xfrm>
        <a:prstGeom prst="rect">
          <a:avLst/>
        </a:prstGeom>
      </dgm:spPr>
    </dgm:pt>
    <dgm:pt modelId="{0D116420-6662-4CF0-A455-322FCAFB5614}" type="pres">
      <dgm:prSet presAssocID="{CF28343C-FBD0-409F-B141-9DD4BA6259D1}" presName="desTx" presStyleLbl="alignAccFollowNode1" presStyleIdx="1" presStyleCnt="3">
        <dgm:presLayoutVars>
          <dgm:bulletEnabled val="1"/>
        </dgm:presLayoutVars>
      </dgm:prSet>
      <dgm:spPr/>
    </dgm:pt>
    <dgm:pt modelId="{F71A358A-3DAE-401C-8F90-334C448F98DF}" type="pres">
      <dgm:prSet presAssocID="{B723963A-1DE7-4BE4-A9B7-CB5C4029D88D}" presName="space" presStyleCnt="0"/>
      <dgm:spPr/>
    </dgm:pt>
    <dgm:pt modelId="{A405B7FC-4085-478C-8AA4-ADE3086D08C5}" type="pres">
      <dgm:prSet presAssocID="{E3506698-4319-46EC-99D1-09808899965F}" presName="composite" presStyleCnt="0"/>
      <dgm:spPr/>
    </dgm:pt>
    <dgm:pt modelId="{43E8E55D-A939-48B0-BE64-7DC324482A06}" type="pres">
      <dgm:prSet presAssocID="{E3506698-4319-46EC-99D1-09808899965F}" presName="parTx" presStyleLbl="alignNode1" presStyleIdx="2" presStyleCnt="3">
        <dgm:presLayoutVars>
          <dgm:chMax val="0"/>
          <dgm:chPref val="0"/>
          <dgm:bulletEnabled val="1"/>
        </dgm:presLayoutVars>
      </dgm:prSet>
      <dgm:spPr>
        <a:xfrm>
          <a:off x="6827752" y="86031"/>
          <a:ext cx="2993281" cy="576000"/>
        </a:xfrm>
        <a:prstGeom prst="rect">
          <a:avLst/>
        </a:prstGeom>
      </dgm:spPr>
    </dgm:pt>
    <dgm:pt modelId="{5B8BC0E2-5762-4034-96CC-D61C1EDC2E50}" type="pres">
      <dgm:prSet presAssocID="{E3506698-4319-46EC-99D1-09808899965F}" presName="desTx" presStyleLbl="alignAccFollowNode1" presStyleIdx="2" presStyleCnt="3">
        <dgm:presLayoutVars>
          <dgm:bulletEnabled val="1"/>
        </dgm:presLayoutVars>
      </dgm:prSet>
      <dgm:spPr/>
    </dgm:pt>
  </dgm:ptLst>
  <dgm:cxnLst>
    <dgm:cxn modelId="{0F179412-5DAB-4F64-B0E3-1D56DF5B2942}" type="presOf" srcId="{312F5C21-35F1-4754-8BE6-067212B59334}" destId="{0D116420-6662-4CF0-A455-322FCAFB5614}" srcOrd="0" destOrd="1" presId="urn:microsoft.com/office/officeart/2005/8/layout/hList1"/>
    <dgm:cxn modelId="{6C9B8717-E7ED-4677-9066-07BE3EF96B7F}" type="presOf" srcId="{3765043A-3CE5-4BE6-84ED-7752E7301079}" destId="{A4D56E40-F97E-44EF-A9F7-712FA44E62E2}" srcOrd="0" destOrd="0" presId="urn:microsoft.com/office/officeart/2005/8/layout/hList1"/>
    <dgm:cxn modelId="{AFAEBC18-2254-439E-A2F8-36B0BA4C2672}" type="presOf" srcId="{24A9DC92-F06C-4706-8512-A43092809961}" destId="{5B8BC0E2-5762-4034-96CC-D61C1EDC2E50}" srcOrd="0" destOrd="1" presId="urn:microsoft.com/office/officeart/2005/8/layout/hList1"/>
    <dgm:cxn modelId="{A9888519-6A84-43A7-9901-C4135D097EE0}" srcId="{393BB854-2CCF-4116-ABD6-16AC5CAB0033}" destId="{74F62D14-9053-4AEE-B227-F4421CFC95DE}" srcOrd="2" destOrd="0" parTransId="{DDC83891-C08F-4615-B26A-B1257B71BA14}" sibTransId="{E91153DA-EDEF-44E1-899A-A0A0B74AAD58}"/>
    <dgm:cxn modelId="{A1EE441D-8E0C-4813-AE55-9481036FFE3F}" srcId="{C3419177-50FC-46CA-9A52-D64B2B8F392C}" destId="{4FB555C8-C9B9-46A6-91B0-52DC57D03223}" srcOrd="0" destOrd="0" parTransId="{6F3530C4-80CD-4530-8040-F9646A8A738B}" sibTransId="{FA887FCD-F934-4AFE-A289-BC5ED58D88DC}"/>
    <dgm:cxn modelId="{9868563F-0EC7-41DB-863D-A9F50D2CCC71}" type="presOf" srcId="{32BE6981-3640-48B4-A664-2820C37019D1}" destId="{0D116420-6662-4CF0-A455-322FCAFB5614}" srcOrd="0" destOrd="0" presId="urn:microsoft.com/office/officeart/2005/8/layout/hList1"/>
    <dgm:cxn modelId="{F3A5765F-D3BE-494F-89AB-4491E43A3C18}" srcId="{393BB854-2CCF-4116-ABD6-16AC5CAB0033}" destId="{24A9DC92-F06C-4706-8512-A43092809961}" srcOrd="0" destOrd="0" parTransId="{02F238A6-37A1-4EA3-8E2B-92A3BB6210B2}" sibTransId="{AA4D3530-8A4E-4233-A318-60F81F3EF3C3}"/>
    <dgm:cxn modelId="{21F8575F-1115-476F-8D10-C6F2BD599C68}" srcId="{E3506698-4319-46EC-99D1-09808899965F}" destId="{C3419177-50FC-46CA-9A52-D64B2B8F392C}" srcOrd="1" destOrd="0" parTransId="{8C700D0A-7A3C-4CAB-A1CB-E0795BD31815}" sibTransId="{BFBAB0A5-5D34-474D-BC89-F9506E2DB61A}"/>
    <dgm:cxn modelId="{DB06C867-C605-4537-9362-AE8C375F7D44}" type="presOf" srcId="{78B7D86D-7FD9-4833-A508-594B1E00877A}" destId="{EF6F853A-FD97-4174-84A7-19E7325E7B8C}" srcOrd="0" destOrd="0" presId="urn:microsoft.com/office/officeart/2005/8/layout/hList1"/>
    <dgm:cxn modelId="{A5F55A48-8CA7-4DE9-BE20-7C62CA2620EB}" srcId="{393BB854-2CCF-4116-ABD6-16AC5CAB0033}" destId="{A7F3B7E9-AF65-4F18-A5DB-E86E85CC5CAF}" srcOrd="1" destOrd="0" parTransId="{7294099C-4D59-4B47-BC8D-302A11BE307D}" sibTransId="{04268B2F-AC29-44CC-B950-832D95C502E4}"/>
    <dgm:cxn modelId="{9FB71E82-BC48-4279-9E3D-9B5DC0B0457C}" srcId="{78B7D86D-7FD9-4833-A508-594B1E00877A}" destId="{E3506698-4319-46EC-99D1-09808899965F}" srcOrd="2" destOrd="0" parTransId="{0309179B-C696-4937-90BB-8C81847A1A07}" sibTransId="{835182A1-BB47-4654-A6F6-2F0F877BA130}"/>
    <dgm:cxn modelId="{42C51DA3-FFA6-4145-84E2-9B7542B20783}" type="presOf" srcId="{4FB555C8-C9B9-46A6-91B0-52DC57D03223}" destId="{5B8BC0E2-5762-4034-96CC-D61C1EDC2E50}" srcOrd="0" destOrd="5" presId="urn:microsoft.com/office/officeart/2005/8/layout/hList1"/>
    <dgm:cxn modelId="{32E066A4-BA2F-475A-AD27-16893C47FB1A}" type="presOf" srcId="{AA83E20A-8743-4039-B550-FB67430A53C0}" destId="{F95592E4-E329-46EA-AE75-B9FCBB8ED6DA}" srcOrd="0" destOrd="0" presId="urn:microsoft.com/office/officeart/2005/8/layout/hList1"/>
    <dgm:cxn modelId="{59AC6FAE-1439-44AA-8CAA-382AE6AEDB8C}" type="presOf" srcId="{393BB854-2CCF-4116-ABD6-16AC5CAB0033}" destId="{5B8BC0E2-5762-4034-96CC-D61C1EDC2E50}" srcOrd="0" destOrd="0" presId="urn:microsoft.com/office/officeart/2005/8/layout/hList1"/>
    <dgm:cxn modelId="{65F351B3-D7BE-4291-9898-E7D12EEBFC98}" srcId="{AA83E20A-8743-4039-B550-FB67430A53C0}" destId="{3765043A-3CE5-4BE6-84ED-7752E7301079}" srcOrd="0" destOrd="0" parTransId="{583E5CF1-305E-4DE4-8945-AF26DC27EA95}" sibTransId="{94550C51-4BD2-4A5C-8109-A95D36A104F3}"/>
    <dgm:cxn modelId="{58A8E7B4-A2AD-4F74-BF25-5CE090504D07}" srcId="{AA83E20A-8743-4039-B550-FB67430A53C0}" destId="{01A156B5-FB7F-4168-ACA9-BE8372C406B6}" srcOrd="1" destOrd="0" parTransId="{B42905BD-DD70-4A7D-BE4D-48587EB6599E}" sibTransId="{AF03A217-CEF7-4E29-9AF1-1DC9071C06E6}"/>
    <dgm:cxn modelId="{6FEA10B6-AC84-466A-8052-29039506E75D}" type="presOf" srcId="{01A156B5-FB7F-4168-ACA9-BE8372C406B6}" destId="{A4D56E40-F97E-44EF-A9F7-712FA44E62E2}" srcOrd="0" destOrd="1" presId="urn:microsoft.com/office/officeart/2005/8/layout/hList1"/>
    <dgm:cxn modelId="{1EBD34C1-7475-4CFB-95F3-B7191CEEF33D}" type="presOf" srcId="{CF28343C-FBD0-409F-B141-9DD4BA6259D1}" destId="{1051A42C-1D76-4830-B399-483CBB6702AC}" srcOrd="0" destOrd="0" presId="urn:microsoft.com/office/officeart/2005/8/layout/hList1"/>
    <dgm:cxn modelId="{2CA567C7-2F38-4922-8603-785B02B74650}" type="presOf" srcId="{A7F3B7E9-AF65-4F18-A5DB-E86E85CC5CAF}" destId="{5B8BC0E2-5762-4034-96CC-D61C1EDC2E50}" srcOrd="0" destOrd="2" presId="urn:microsoft.com/office/officeart/2005/8/layout/hList1"/>
    <dgm:cxn modelId="{8C5B21C9-D288-40A9-92BB-0EDFC39A47FD}" srcId="{78B7D86D-7FD9-4833-A508-594B1E00877A}" destId="{AA83E20A-8743-4039-B550-FB67430A53C0}" srcOrd="0" destOrd="0" parTransId="{6F12BE70-D492-43AF-A419-B1DF18AA9E72}" sibTransId="{01419855-9640-4600-A860-B54DC56102BF}"/>
    <dgm:cxn modelId="{1A2796D1-AEDA-480C-8CA9-A863993E36A3}" srcId="{78B7D86D-7FD9-4833-A508-594B1E00877A}" destId="{CF28343C-FBD0-409F-B141-9DD4BA6259D1}" srcOrd="1" destOrd="0" parTransId="{F64D661C-D00F-444D-B8D3-CCE7C6761765}" sibTransId="{B723963A-1DE7-4BE4-A9B7-CB5C4029D88D}"/>
    <dgm:cxn modelId="{0839EDD6-F71F-4EC4-837E-72BFC18ADBCC}" type="presOf" srcId="{E3506698-4319-46EC-99D1-09808899965F}" destId="{43E8E55D-A939-48B0-BE64-7DC324482A06}" srcOrd="0" destOrd="0" presId="urn:microsoft.com/office/officeart/2005/8/layout/hList1"/>
    <dgm:cxn modelId="{3FA118E7-5675-42B6-BCE8-AD3455CED6D4}" srcId="{E3506698-4319-46EC-99D1-09808899965F}" destId="{393BB854-2CCF-4116-ABD6-16AC5CAB0033}" srcOrd="0" destOrd="0" parTransId="{348ABF02-D7C1-416D-BAE3-9E4B50DA148C}" sibTransId="{08474C17-4992-4328-BC51-369DA16A2541}"/>
    <dgm:cxn modelId="{484059E9-0C5F-42C9-963F-A58BCB947F06}" srcId="{CF28343C-FBD0-409F-B141-9DD4BA6259D1}" destId="{32BE6981-3640-48B4-A664-2820C37019D1}" srcOrd="0" destOrd="0" parTransId="{C17DEA0D-3420-4B55-900D-5A8B9B95F548}" sibTransId="{42199AAF-4B92-491E-98D4-623258B5F585}"/>
    <dgm:cxn modelId="{9B9860ED-517C-401D-8CDD-FBB2C493AA22}" type="presOf" srcId="{74F62D14-9053-4AEE-B227-F4421CFC95DE}" destId="{5B8BC0E2-5762-4034-96CC-D61C1EDC2E50}" srcOrd="0" destOrd="3" presId="urn:microsoft.com/office/officeart/2005/8/layout/hList1"/>
    <dgm:cxn modelId="{85C870F0-B9B6-478C-97A8-F672D74313A6}" type="presOf" srcId="{C3419177-50FC-46CA-9A52-D64B2B8F392C}" destId="{5B8BC0E2-5762-4034-96CC-D61C1EDC2E50}" srcOrd="0" destOrd="4" presId="urn:microsoft.com/office/officeart/2005/8/layout/hList1"/>
    <dgm:cxn modelId="{04D92DFA-E089-47EF-96A0-5E9FDAA1DC3B}" srcId="{CF28343C-FBD0-409F-B141-9DD4BA6259D1}" destId="{312F5C21-35F1-4754-8BE6-067212B59334}" srcOrd="1" destOrd="0" parTransId="{90E77378-C6D1-4DC7-BE8E-DBD8C123F567}" sibTransId="{3594E3B3-452E-42B5-866B-C96A00215CCF}"/>
    <dgm:cxn modelId="{C809C614-4865-4B1D-BBA5-3B8302B9DF40}" type="presParOf" srcId="{EF6F853A-FD97-4174-84A7-19E7325E7B8C}" destId="{A4E59E0B-20CD-4ADA-B666-A4DA5B593600}" srcOrd="0" destOrd="0" presId="urn:microsoft.com/office/officeart/2005/8/layout/hList1"/>
    <dgm:cxn modelId="{07A561F4-C91A-4FB1-9618-0B386CE69E4D}" type="presParOf" srcId="{A4E59E0B-20CD-4ADA-B666-A4DA5B593600}" destId="{F95592E4-E329-46EA-AE75-B9FCBB8ED6DA}" srcOrd="0" destOrd="0" presId="urn:microsoft.com/office/officeart/2005/8/layout/hList1"/>
    <dgm:cxn modelId="{CC4B8F95-D215-4E73-9631-C2F9740D5DEF}" type="presParOf" srcId="{A4E59E0B-20CD-4ADA-B666-A4DA5B593600}" destId="{A4D56E40-F97E-44EF-A9F7-712FA44E62E2}" srcOrd="1" destOrd="0" presId="urn:microsoft.com/office/officeart/2005/8/layout/hList1"/>
    <dgm:cxn modelId="{AAB21ED6-3D74-49B6-AEFC-4971E06B2128}" type="presParOf" srcId="{EF6F853A-FD97-4174-84A7-19E7325E7B8C}" destId="{96B76E2B-97D1-4AFA-BD64-A0AAF16FC03B}" srcOrd="1" destOrd="0" presId="urn:microsoft.com/office/officeart/2005/8/layout/hList1"/>
    <dgm:cxn modelId="{BCC4F949-5E57-4DB0-A54E-A8E7D76CFF78}" type="presParOf" srcId="{EF6F853A-FD97-4174-84A7-19E7325E7B8C}" destId="{E7C06688-644C-4CD6-8640-DAEE6F6BE261}" srcOrd="2" destOrd="0" presId="urn:microsoft.com/office/officeart/2005/8/layout/hList1"/>
    <dgm:cxn modelId="{C8618FE0-2D12-44D6-B3DE-4752085BA77C}" type="presParOf" srcId="{E7C06688-644C-4CD6-8640-DAEE6F6BE261}" destId="{1051A42C-1D76-4830-B399-483CBB6702AC}" srcOrd="0" destOrd="0" presId="urn:microsoft.com/office/officeart/2005/8/layout/hList1"/>
    <dgm:cxn modelId="{FE1FEAEE-AD9E-46CF-90B7-A11EB2C1782F}" type="presParOf" srcId="{E7C06688-644C-4CD6-8640-DAEE6F6BE261}" destId="{0D116420-6662-4CF0-A455-322FCAFB5614}" srcOrd="1" destOrd="0" presId="urn:microsoft.com/office/officeart/2005/8/layout/hList1"/>
    <dgm:cxn modelId="{D209CC69-D59D-4FDA-883D-4462319E19C7}" type="presParOf" srcId="{EF6F853A-FD97-4174-84A7-19E7325E7B8C}" destId="{F71A358A-3DAE-401C-8F90-334C448F98DF}" srcOrd="3" destOrd="0" presId="urn:microsoft.com/office/officeart/2005/8/layout/hList1"/>
    <dgm:cxn modelId="{DBB3110C-16A3-4E84-B7D9-D00D766750B3}" type="presParOf" srcId="{EF6F853A-FD97-4174-84A7-19E7325E7B8C}" destId="{A405B7FC-4085-478C-8AA4-ADE3086D08C5}" srcOrd="4" destOrd="0" presId="urn:microsoft.com/office/officeart/2005/8/layout/hList1"/>
    <dgm:cxn modelId="{A81F2CC0-BACB-4448-B249-8B191776197F}" type="presParOf" srcId="{A405B7FC-4085-478C-8AA4-ADE3086D08C5}" destId="{43E8E55D-A939-48B0-BE64-7DC324482A06}" srcOrd="0" destOrd="0" presId="urn:microsoft.com/office/officeart/2005/8/layout/hList1"/>
    <dgm:cxn modelId="{BFE262E4-F28C-4681-8071-ED4A4BC259F2}" type="presParOf" srcId="{A405B7FC-4085-478C-8AA4-ADE3086D08C5}" destId="{5B8BC0E2-5762-4034-96CC-D61C1EDC2E5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691A519-6148-43D2-B164-05E6C65F4309}" type="doc">
      <dgm:prSet loTypeId="urn:microsoft.com/office/officeart/2005/8/layout/vList5" loCatId="list" qsTypeId="urn:microsoft.com/office/officeart/2005/8/quickstyle/simple1" qsCatId="simple" csTypeId="urn:microsoft.com/office/officeart/2005/8/colors/colorful1#10" csCatId="colorful" phldr="1"/>
      <dgm:spPr/>
      <dgm:t>
        <a:bodyPr/>
        <a:lstStyle/>
        <a:p>
          <a:endParaRPr lang="es-ES"/>
        </a:p>
      </dgm:t>
    </dgm:pt>
    <dgm:pt modelId="{3A2C8F49-CB4A-4187-8980-5C5B2A8FB802}">
      <dgm:prSet phldrT="[Texto]"/>
      <dgm:spPr>
        <a:noFill/>
      </dgm:spPr>
      <dgm:t>
        <a:bodyPr/>
        <a:lstStyle/>
        <a:p>
          <a:r>
            <a:rPr lang="es-ES" dirty="0">
              <a:solidFill>
                <a:schemeClr val="tx1"/>
              </a:solidFill>
            </a:rPr>
            <a:t>Finalidad</a:t>
          </a:r>
        </a:p>
      </dgm:t>
    </dgm:pt>
    <dgm:pt modelId="{A011FAAB-3A20-4C24-93D7-6035C3C031EF}" type="parTrans" cxnId="{901E160D-9433-4A3A-B5DC-23ED3AABBF5D}">
      <dgm:prSet/>
      <dgm:spPr/>
      <dgm:t>
        <a:bodyPr/>
        <a:lstStyle/>
        <a:p>
          <a:endParaRPr lang="es-ES"/>
        </a:p>
      </dgm:t>
    </dgm:pt>
    <dgm:pt modelId="{0F0C32B3-9465-41C1-8035-1595D70F0F71}" type="sibTrans" cxnId="{901E160D-9433-4A3A-B5DC-23ED3AABBF5D}">
      <dgm:prSet/>
      <dgm:spPr/>
      <dgm:t>
        <a:bodyPr/>
        <a:lstStyle/>
        <a:p>
          <a:endParaRPr lang="es-ES"/>
        </a:p>
      </dgm:t>
    </dgm:pt>
    <dgm:pt modelId="{4913B279-AA6A-4B8D-A404-AB6FAB20CCBE}">
      <dgm:prSet phldrT="[Texto]"/>
      <dgm:spPr>
        <a:noFill/>
      </dgm:spPr>
      <dgm:t>
        <a:bodyPr/>
        <a:lstStyle/>
        <a:p>
          <a:pPr>
            <a:buFont typeface="Wingdings" panose="05000000000000000000" pitchFamily="2" charset="2"/>
            <a:buNone/>
          </a:pPr>
          <a:r>
            <a:rPr lang="es-CO" dirty="0">
              <a:latin typeface="+mn-lt"/>
            </a:rPr>
            <a:t>Recoger los </a:t>
          </a:r>
          <a:r>
            <a:rPr lang="es-CO" b="1" dirty="0">
              <a:solidFill>
                <a:srgbClr val="00B050"/>
              </a:solidFill>
              <a:latin typeface="+mn-lt"/>
            </a:rPr>
            <a:t>lineamientos generales</a:t>
          </a:r>
          <a:r>
            <a:rPr lang="es-CO" dirty="0">
              <a:latin typeface="+mn-lt"/>
            </a:rPr>
            <a:t>, consideraciones, y características que guiarán el </a:t>
          </a:r>
          <a:r>
            <a:rPr lang="es-CO" b="1" dirty="0">
              <a:solidFill>
                <a:srgbClr val="00B050"/>
              </a:solidFill>
              <a:latin typeface="+mn-lt"/>
            </a:rPr>
            <a:t>proceso de evaluación y monitoreo</a:t>
          </a:r>
          <a:r>
            <a:rPr lang="es-CO" dirty="0">
              <a:latin typeface="+mn-lt"/>
            </a:rPr>
            <a:t> de la efectividad en la operación de la Alta Gerencia, Secretaría General y Áreas de Control Interno.</a:t>
          </a:r>
          <a:endParaRPr lang="es-ES" dirty="0"/>
        </a:p>
      </dgm:t>
    </dgm:pt>
    <dgm:pt modelId="{4EFF5315-5F4C-4A3B-B53C-878F3A58B0B8}" type="parTrans" cxnId="{5E5D0B5C-CEA4-43C6-B3E1-10351623FBAA}">
      <dgm:prSet/>
      <dgm:spPr/>
      <dgm:t>
        <a:bodyPr/>
        <a:lstStyle/>
        <a:p>
          <a:endParaRPr lang="es-ES"/>
        </a:p>
      </dgm:t>
    </dgm:pt>
    <dgm:pt modelId="{F8144B3A-15F4-4B5C-BB02-E26200E78F32}" type="sibTrans" cxnId="{5E5D0B5C-CEA4-43C6-B3E1-10351623FBAA}">
      <dgm:prSet/>
      <dgm:spPr/>
      <dgm:t>
        <a:bodyPr/>
        <a:lstStyle/>
        <a:p>
          <a:endParaRPr lang="es-ES"/>
        </a:p>
      </dgm:t>
    </dgm:pt>
    <dgm:pt modelId="{AE06AA58-C17F-4705-A7F3-CD184E1B3326}">
      <dgm:prSet phldrT="[Texto]"/>
      <dgm:spPr>
        <a:noFill/>
      </dgm:spPr>
      <dgm:t>
        <a:bodyPr/>
        <a:lstStyle/>
        <a:p>
          <a:r>
            <a:rPr lang="es-ES" dirty="0">
              <a:solidFill>
                <a:schemeClr val="tx1"/>
              </a:solidFill>
            </a:rPr>
            <a:t>Alcance</a:t>
          </a:r>
        </a:p>
      </dgm:t>
    </dgm:pt>
    <dgm:pt modelId="{83FD6448-1152-4EC6-84C2-A82AB7A3AEE6}" type="parTrans" cxnId="{9EC307FE-7D25-4B28-A119-F7FF8FFF412B}">
      <dgm:prSet/>
      <dgm:spPr/>
      <dgm:t>
        <a:bodyPr/>
        <a:lstStyle/>
        <a:p>
          <a:endParaRPr lang="es-ES"/>
        </a:p>
      </dgm:t>
    </dgm:pt>
    <dgm:pt modelId="{566CBF32-A131-4B21-B8BC-25577FC939EF}" type="sibTrans" cxnId="{9EC307FE-7D25-4B28-A119-F7FF8FFF412B}">
      <dgm:prSet/>
      <dgm:spPr/>
      <dgm:t>
        <a:bodyPr/>
        <a:lstStyle/>
        <a:p>
          <a:endParaRPr lang="es-ES"/>
        </a:p>
      </dgm:t>
    </dgm:pt>
    <dgm:pt modelId="{EED34585-2C5C-47D8-8CB6-88B4C8841213}">
      <dgm:prSet phldrT="[Texto]"/>
      <dgm:spPr>
        <a:noFill/>
      </dgm:spPr>
      <dgm:t>
        <a:bodyPr/>
        <a:lstStyle/>
        <a:p>
          <a:r>
            <a:rPr lang="es-CO" dirty="0">
              <a:latin typeface="+mn-lt"/>
            </a:rPr>
            <a:t>Es aplicable a los siguientes cargos: Presidente, Vicepresidentes, Secretaria General, Director de Riesgos y Director de Auditoria.</a:t>
          </a:r>
          <a:endParaRPr lang="es-ES" dirty="0"/>
        </a:p>
      </dgm:t>
    </dgm:pt>
    <dgm:pt modelId="{63C2A5DE-8251-4EE1-BBA1-2F1952BB9AB9}" type="parTrans" cxnId="{0434334D-CB64-473C-8344-AA16687CA595}">
      <dgm:prSet/>
      <dgm:spPr/>
      <dgm:t>
        <a:bodyPr/>
        <a:lstStyle/>
        <a:p>
          <a:endParaRPr lang="es-ES"/>
        </a:p>
      </dgm:t>
    </dgm:pt>
    <dgm:pt modelId="{E9556AB8-D3DD-41DF-A4D6-D3A5A9453116}" type="sibTrans" cxnId="{0434334D-CB64-473C-8344-AA16687CA595}">
      <dgm:prSet/>
      <dgm:spPr/>
      <dgm:t>
        <a:bodyPr/>
        <a:lstStyle/>
        <a:p>
          <a:endParaRPr lang="es-ES"/>
        </a:p>
      </dgm:t>
    </dgm:pt>
    <dgm:pt modelId="{D97ED1B9-8EA0-43E6-8D0C-E811023619E4}">
      <dgm:prSet phldrT="[Texto]"/>
      <dgm:spPr>
        <a:noFill/>
      </dgm:spPr>
      <dgm:t>
        <a:bodyPr/>
        <a:lstStyle/>
        <a:p>
          <a:r>
            <a:rPr lang="es-ES" dirty="0">
              <a:solidFill>
                <a:schemeClr val="tx1"/>
              </a:solidFill>
            </a:rPr>
            <a:t>Periodicidad</a:t>
          </a:r>
        </a:p>
      </dgm:t>
    </dgm:pt>
    <dgm:pt modelId="{D8C670BC-DA79-419A-8F22-70D450391E7F}" type="parTrans" cxnId="{A831506F-0FA7-4AD2-BDE3-FBEEE5476554}">
      <dgm:prSet/>
      <dgm:spPr/>
      <dgm:t>
        <a:bodyPr/>
        <a:lstStyle/>
        <a:p>
          <a:endParaRPr lang="es-ES"/>
        </a:p>
      </dgm:t>
    </dgm:pt>
    <dgm:pt modelId="{54737B49-5146-4EBF-B1D2-C514788C1AFD}" type="sibTrans" cxnId="{A831506F-0FA7-4AD2-BDE3-FBEEE5476554}">
      <dgm:prSet/>
      <dgm:spPr/>
      <dgm:t>
        <a:bodyPr/>
        <a:lstStyle/>
        <a:p>
          <a:endParaRPr lang="es-ES"/>
        </a:p>
      </dgm:t>
    </dgm:pt>
    <dgm:pt modelId="{372D7EB2-7BAD-4444-93D2-6858445F094A}">
      <dgm:prSet phldrT="[Texto]"/>
      <dgm:spPr>
        <a:noFill/>
      </dgm:spPr>
      <dgm:t>
        <a:bodyPr/>
        <a:lstStyle/>
        <a:p>
          <a:r>
            <a:rPr lang="es-ES" dirty="0"/>
            <a:t>En el </a:t>
          </a:r>
          <a:r>
            <a:rPr lang="es-ES" b="1" dirty="0">
              <a:solidFill>
                <a:srgbClr val="00B050"/>
              </a:solidFill>
            </a:rPr>
            <a:t>primer trimestre de cada año</a:t>
          </a:r>
          <a:r>
            <a:rPr lang="es-ES" dirty="0"/>
            <a:t>, se realizará el proceso de evaluación de desempeño de la Alta Gerencia, Áreas de Control y Secretaría General.</a:t>
          </a:r>
        </a:p>
      </dgm:t>
    </dgm:pt>
    <dgm:pt modelId="{E716B0C3-66BB-4FE0-886C-1C9DD3BAB448}" type="parTrans" cxnId="{A78510DA-9B61-4A16-B8D8-36748E75066D}">
      <dgm:prSet/>
      <dgm:spPr/>
      <dgm:t>
        <a:bodyPr/>
        <a:lstStyle/>
        <a:p>
          <a:endParaRPr lang="es-ES"/>
        </a:p>
      </dgm:t>
    </dgm:pt>
    <dgm:pt modelId="{8CA3BF9D-7C34-4F7A-9823-B0F6FA80E555}" type="sibTrans" cxnId="{A78510DA-9B61-4A16-B8D8-36748E75066D}">
      <dgm:prSet/>
      <dgm:spPr/>
      <dgm:t>
        <a:bodyPr/>
        <a:lstStyle/>
        <a:p>
          <a:endParaRPr lang="es-ES"/>
        </a:p>
      </dgm:t>
    </dgm:pt>
    <dgm:pt modelId="{85D68416-BD7C-49D6-8714-CEA881A92D38}" type="pres">
      <dgm:prSet presAssocID="{4691A519-6148-43D2-B164-05E6C65F4309}" presName="Name0" presStyleCnt="0">
        <dgm:presLayoutVars>
          <dgm:dir/>
          <dgm:animLvl val="lvl"/>
          <dgm:resizeHandles val="exact"/>
        </dgm:presLayoutVars>
      </dgm:prSet>
      <dgm:spPr/>
    </dgm:pt>
    <dgm:pt modelId="{A6FABCD1-9742-49C6-8D26-000BF329B7B0}" type="pres">
      <dgm:prSet presAssocID="{3A2C8F49-CB4A-4187-8980-5C5B2A8FB802}" presName="linNode" presStyleCnt="0"/>
      <dgm:spPr/>
    </dgm:pt>
    <dgm:pt modelId="{B2AD7C11-FFD2-42DF-B9B0-2BAE91E0EBAB}" type="pres">
      <dgm:prSet presAssocID="{3A2C8F49-CB4A-4187-8980-5C5B2A8FB802}" presName="parentText" presStyleLbl="node1" presStyleIdx="0" presStyleCnt="3">
        <dgm:presLayoutVars>
          <dgm:chMax val="1"/>
          <dgm:bulletEnabled val="1"/>
        </dgm:presLayoutVars>
      </dgm:prSet>
      <dgm:spPr/>
    </dgm:pt>
    <dgm:pt modelId="{CB41269E-AF56-4A36-BCF2-927981C617FB}" type="pres">
      <dgm:prSet presAssocID="{3A2C8F49-CB4A-4187-8980-5C5B2A8FB802}" presName="descendantText" presStyleLbl="alignAccFollowNode1" presStyleIdx="0" presStyleCnt="3">
        <dgm:presLayoutVars>
          <dgm:bulletEnabled val="1"/>
        </dgm:presLayoutVars>
      </dgm:prSet>
      <dgm:spPr/>
    </dgm:pt>
    <dgm:pt modelId="{89766A2A-139B-45C3-AB67-81142B0B32CE}" type="pres">
      <dgm:prSet presAssocID="{0F0C32B3-9465-41C1-8035-1595D70F0F71}" presName="sp" presStyleCnt="0"/>
      <dgm:spPr/>
    </dgm:pt>
    <dgm:pt modelId="{CCFACD99-45B2-422F-AFBA-6FC09A5643DC}" type="pres">
      <dgm:prSet presAssocID="{AE06AA58-C17F-4705-A7F3-CD184E1B3326}" presName="linNode" presStyleCnt="0"/>
      <dgm:spPr/>
    </dgm:pt>
    <dgm:pt modelId="{C30E27BE-8D88-4B6F-A20A-C14C647AF889}" type="pres">
      <dgm:prSet presAssocID="{AE06AA58-C17F-4705-A7F3-CD184E1B3326}" presName="parentText" presStyleLbl="node1" presStyleIdx="1" presStyleCnt="3">
        <dgm:presLayoutVars>
          <dgm:chMax val="1"/>
          <dgm:bulletEnabled val="1"/>
        </dgm:presLayoutVars>
      </dgm:prSet>
      <dgm:spPr/>
    </dgm:pt>
    <dgm:pt modelId="{E9D6D095-3D19-49A3-8A88-FF226C13DB06}" type="pres">
      <dgm:prSet presAssocID="{AE06AA58-C17F-4705-A7F3-CD184E1B3326}" presName="descendantText" presStyleLbl="alignAccFollowNode1" presStyleIdx="1" presStyleCnt="3">
        <dgm:presLayoutVars>
          <dgm:bulletEnabled val="1"/>
        </dgm:presLayoutVars>
      </dgm:prSet>
      <dgm:spPr/>
    </dgm:pt>
    <dgm:pt modelId="{941489C9-4593-41D4-9C90-BD0C6CFF3B09}" type="pres">
      <dgm:prSet presAssocID="{566CBF32-A131-4B21-B8BC-25577FC939EF}" presName="sp" presStyleCnt="0"/>
      <dgm:spPr/>
    </dgm:pt>
    <dgm:pt modelId="{55F099F6-FD2A-464C-8007-76B730A650A7}" type="pres">
      <dgm:prSet presAssocID="{D97ED1B9-8EA0-43E6-8D0C-E811023619E4}" presName="linNode" presStyleCnt="0"/>
      <dgm:spPr/>
    </dgm:pt>
    <dgm:pt modelId="{95FFF924-BE42-4387-9345-F7DF300E5261}" type="pres">
      <dgm:prSet presAssocID="{D97ED1B9-8EA0-43E6-8D0C-E811023619E4}" presName="parentText" presStyleLbl="node1" presStyleIdx="2" presStyleCnt="3">
        <dgm:presLayoutVars>
          <dgm:chMax val="1"/>
          <dgm:bulletEnabled val="1"/>
        </dgm:presLayoutVars>
      </dgm:prSet>
      <dgm:spPr/>
    </dgm:pt>
    <dgm:pt modelId="{2F4F9E88-B677-44AF-A388-070A0F73A421}" type="pres">
      <dgm:prSet presAssocID="{D97ED1B9-8EA0-43E6-8D0C-E811023619E4}" presName="descendantText" presStyleLbl="alignAccFollowNode1" presStyleIdx="2" presStyleCnt="3">
        <dgm:presLayoutVars>
          <dgm:bulletEnabled val="1"/>
        </dgm:presLayoutVars>
      </dgm:prSet>
      <dgm:spPr/>
    </dgm:pt>
  </dgm:ptLst>
  <dgm:cxnLst>
    <dgm:cxn modelId="{901E160D-9433-4A3A-B5DC-23ED3AABBF5D}" srcId="{4691A519-6148-43D2-B164-05E6C65F4309}" destId="{3A2C8F49-CB4A-4187-8980-5C5B2A8FB802}" srcOrd="0" destOrd="0" parTransId="{A011FAAB-3A20-4C24-93D7-6035C3C031EF}" sibTransId="{0F0C32B3-9465-41C1-8035-1595D70F0F71}"/>
    <dgm:cxn modelId="{AFA85619-AFE4-40DD-9871-32364A09F787}" type="presOf" srcId="{4691A519-6148-43D2-B164-05E6C65F4309}" destId="{85D68416-BD7C-49D6-8714-CEA881A92D38}" srcOrd="0" destOrd="0" presId="urn:microsoft.com/office/officeart/2005/8/layout/vList5"/>
    <dgm:cxn modelId="{3117FA1A-B448-4314-BE35-9AB2F05DA482}" type="presOf" srcId="{D97ED1B9-8EA0-43E6-8D0C-E811023619E4}" destId="{95FFF924-BE42-4387-9345-F7DF300E5261}" srcOrd="0" destOrd="0" presId="urn:microsoft.com/office/officeart/2005/8/layout/vList5"/>
    <dgm:cxn modelId="{5E5D0B5C-CEA4-43C6-B3E1-10351623FBAA}" srcId="{3A2C8F49-CB4A-4187-8980-5C5B2A8FB802}" destId="{4913B279-AA6A-4B8D-A404-AB6FAB20CCBE}" srcOrd="0" destOrd="0" parTransId="{4EFF5315-5F4C-4A3B-B53C-878F3A58B0B8}" sibTransId="{F8144B3A-15F4-4B5C-BB02-E26200E78F32}"/>
    <dgm:cxn modelId="{0434334D-CB64-473C-8344-AA16687CA595}" srcId="{AE06AA58-C17F-4705-A7F3-CD184E1B3326}" destId="{EED34585-2C5C-47D8-8CB6-88B4C8841213}" srcOrd="0" destOrd="0" parTransId="{63C2A5DE-8251-4EE1-BBA1-2F1952BB9AB9}" sibTransId="{E9556AB8-D3DD-41DF-A4D6-D3A5A9453116}"/>
    <dgm:cxn modelId="{029C256E-343C-466E-8C93-5DEEDED285DA}" type="presOf" srcId="{3A2C8F49-CB4A-4187-8980-5C5B2A8FB802}" destId="{B2AD7C11-FFD2-42DF-B9B0-2BAE91E0EBAB}" srcOrd="0" destOrd="0" presId="urn:microsoft.com/office/officeart/2005/8/layout/vList5"/>
    <dgm:cxn modelId="{A831506F-0FA7-4AD2-BDE3-FBEEE5476554}" srcId="{4691A519-6148-43D2-B164-05E6C65F4309}" destId="{D97ED1B9-8EA0-43E6-8D0C-E811023619E4}" srcOrd="2" destOrd="0" parTransId="{D8C670BC-DA79-419A-8F22-70D450391E7F}" sibTransId="{54737B49-5146-4EBF-B1D2-C514788C1AFD}"/>
    <dgm:cxn modelId="{C3A77F95-08A4-439A-9D07-1978E0AEC55D}" type="presOf" srcId="{372D7EB2-7BAD-4444-93D2-6858445F094A}" destId="{2F4F9E88-B677-44AF-A388-070A0F73A421}" srcOrd="0" destOrd="0" presId="urn:microsoft.com/office/officeart/2005/8/layout/vList5"/>
    <dgm:cxn modelId="{1FE114A6-8A01-409A-AE87-99178C145F9D}" type="presOf" srcId="{EED34585-2C5C-47D8-8CB6-88B4C8841213}" destId="{E9D6D095-3D19-49A3-8A88-FF226C13DB06}" srcOrd="0" destOrd="0" presId="urn:microsoft.com/office/officeart/2005/8/layout/vList5"/>
    <dgm:cxn modelId="{574BB6B8-63F5-4CFD-8D72-4B5D293CE909}" type="presOf" srcId="{4913B279-AA6A-4B8D-A404-AB6FAB20CCBE}" destId="{CB41269E-AF56-4A36-BCF2-927981C617FB}" srcOrd="0" destOrd="0" presId="urn:microsoft.com/office/officeart/2005/8/layout/vList5"/>
    <dgm:cxn modelId="{A78510DA-9B61-4A16-B8D8-36748E75066D}" srcId="{D97ED1B9-8EA0-43E6-8D0C-E811023619E4}" destId="{372D7EB2-7BAD-4444-93D2-6858445F094A}" srcOrd="0" destOrd="0" parTransId="{E716B0C3-66BB-4FE0-886C-1C9DD3BAB448}" sibTransId="{8CA3BF9D-7C34-4F7A-9823-B0F6FA80E555}"/>
    <dgm:cxn modelId="{0CD9F3FB-6C9B-4F0B-9669-FB36DD08B4F9}" type="presOf" srcId="{AE06AA58-C17F-4705-A7F3-CD184E1B3326}" destId="{C30E27BE-8D88-4B6F-A20A-C14C647AF889}" srcOrd="0" destOrd="0" presId="urn:microsoft.com/office/officeart/2005/8/layout/vList5"/>
    <dgm:cxn modelId="{9EC307FE-7D25-4B28-A119-F7FF8FFF412B}" srcId="{4691A519-6148-43D2-B164-05E6C65F4309}" destId="{AE06AA58-C17F-4705-A7F3-CD184E1B3326}" srcOrd="1" destOrd="0" parTransId="{83FD6448-1152-4EC6-84C2-A82AB7A3AEE6}" sibTransId="{566CBF32-A131-4B21-B8BC-25577FC939EF}"/>
    <dgm:cxn modelId="{9D5C2361-2C40-42F4-AE7F-80DC1A81AF63}" type="presParOf" srcId="{85D68416-BD7C-49D6-8714-CEA881A92D38}" destId="{A6FABCD1-9742-49C6-8D26-000BF329B7B0}" srcOrd="0" destOrd="0" presId="urn:microsoft.com/office/officeart/2005/8/layout/vList5"/>
    <dgm:cxn modelId="{985D8E51-A709-4798-8DBF-D9CA11C89C32}" type="presParOf" srcId="{A6FABCD1-9742-49C6-8D26-000BF329B7B0}" destId="{B2AD7C11-FFD2-42DF-B9B0-2BAE91E0EBAB}" srcOrd="0" destOrd="0" presId="urn:microsoft.com/office/officeart/2005/8/layout/vList5"/>
    <dgm:cxn modelId="{F76A9926-61A5-4872-80AF-0A04910634BC}" type="presParOf" srcId="{A6FABCD1-9742-49C6-8D26-000BF329B7B0}" destId="{CB41269E-AF56-4A36-BCF2-927981C617FB}" srcOrd="1" destOrd="0" presId="urn:microsoft.com/office/officeart/2005/8/layout/vList5"/>
    <dgm:cxn modelId="{1F246E4A-F3B6-46DA-9C5C-EFB15D6BB249}" type="presParOf" srcId="{85D68416-BD7C-49D6-8714-CEA881A92D38}" destId="{89766A2A-139B-45C3-AB67-81142B0B32CE}" srcOrd="1" destOrd="0" presId="urn:microsoft.com/office/officeart/2005/8/layout/vList5"/>
    <dgm:cxn modelId="{D98537CC-4967-449D-839B-281AD082A63F}" type="presParOf" srcId="{85D68416-BD7C-49D6-8714-CEA881A92D38}" destId="{CCFACD99-45B2-422F-AFBA-6FC09A5643DC}" srcOrd="2" destOrd="0" presId="urn:microsoft.com/office/officeart/2005/8/layout/vList5"/>
    <dgm:cxn modelId="{8F73E3EA-2F55-4401-9E62-45187FC127BF}" type="presParOf" srcId="{CCFACD99-45B2-422F-AFBA-6FC09A5643DC}" destId="{C30E27BE-8D88-4B6F-A20A-C14C647AF889}" srcOrd="0" destOrd="0" presId="urn:microsoft.com/office/officeart/2005/8/layout/vList5"/>
    <dgm:cxn modelId="{DB8E2870-4021-45A6-BDBF-A000F07B7881}" type="presParOf" srcId="{CCFACD99-45B2-422F-AFBA-6FC09A5643DC}" destId="{E9D6D095-3D19-49A3-8A88-FF226C13DB06}" srcOrd="1" destOrd="0" presId="urn:microsoft.com/office/officeart/2005/8/layout/vList5"/>
    <dgm:cxn modelId="{2E4454AB-4AA8-4F41-8029-E0150F66E5AE}" type="presParOf" srcId="{85D68416-BD7C-49D6-8714-CEA881A92D38}" destId="{941489C9-4593-41D4-9C90-BD0C6CFF3B09}" srcOrd="3" destOrd="0" presId="urn:microsoft.com/office/officeart/2005/8/layout/vList5"/>
    <dgm:cxn modelId="{39AD7827-9B56-40D1-9B3C-17BF5026183B}" type="presParOf" srcId="{85D68416-BD7C-49D6-8714-CEA881A92D38}" destId="{55F099F6-FD2A-464C-8007-76B730A650A7}" srcOrd="4" destOrd="0" presId="urn:microsoft.com/office/officeart/2005/8/layout/vList5"/>
    <dgm:cxn modelId="{01257689-386B-4B20-B9B4-0FE3816A51CC}" type="presParOf" srcId="{55F099F6-FD2A-464C-8007-76B730A650A7}" destId="{95FFF924-BE42-4387-9345-F7DF300E5261}" srcOrd="0" destOrd="0" presId="urn:microsoft.com/office/officeart/2005/8/layout/vList5"/>
    <dgm:cxn modelId="{BA64E2E3-6311-48CB-9F81-28E9F7837CAE}" type="presParOf" srcId="{55F099F6-FD2A-464C-8007-76B730A650A7}" destId="{2F4F9E88-B677-44AF-A388-070A0F73A42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F00E74-1B8E-4FF6-AE8C-DFAD4ECCBD53}" type="doc">
      <dgm:prSet loTypeId="urn:microsoft.com/office/officeart/2005/8/layout/lProcess2" loCatId="list" qsTypeId="urn:microsoft.com/office/officeart/2005/8/quickstyle/simple1" qsCatId="simple" csTypeId="urn:microsoft.com/office/officeart/2005/8/colors/colorful1#11" csCatId="colorful" phldr="1"/>
      <dgm:spPr/>
      <dgm:t>
        <a:bodyPr/>
        <a:lstStyle/>
        <a:p>
          <a:endParaRPr lang="es-ES"/>
        </a:p>
      </dgm:t>
    </dgm:pt>
    <dgm:pt modelId="{F94E42F3-F540-409D-A0B9-1EDE29C38EEE}">
      <dgm:prSet phldrT="[Texto]"/>
      <dgm:spPr>
        <a:noFill/>
      </dgm:spPr>
      <dgm:t>
        <a:bodyPr/>
        <a:lstStyle/>
        <a:p>
          <a:r>
            <a:rPr lang="es-ES" dirty="0"/>
            <a:t>Evaluados</a:t>
          </a:r>
        </a:p>
      </dgm:t>
    </dgm:pt>
    <dgm:pt modelId="{CD55249A-B37E-47F7-B052-7C542F3562AE}" type="parTrans" cxnId="{881C56C5-6678-47A3-9288-626C32488075}">
      <dgm:prSet/>
      <dgm:spPr/>
      <dgm:t>
        <a:bodyPr/>
        <a:lstStyle/>
        <a:p>
          <a:endParaRPr lang="es-ES"/>
        </a:p>
      </dgm:t>
    </dgm:pt>
    <dgm:pt modelId="{2916D8CD-47FB-439F-9ADF-2C8B9FFA6D55}" type="sibTrans" cxnId="{881C56C5-6678-47A3-9288-626C32488075}">
      <dgm:prSet/>
      <dgm:spPr/>
      <dgm:t>
        <a:bodyPr/>
        <a:lstStyle/>
        <a:p>
          <a:endParaRPr lang="es-ES"/>
        </a:p>
      </dgm:t>
    </dgm:pt>
    <dgm:pt modelId="{933DFFB5-BEFB-4315-B8C8-B20936E470E9}">
      <dgm:prSet phldrT="[Texto]"/>
      <dgm:spPr/>
      <dgm:t>
        <a:bodyPr/>
        <a:lstStyle/>
        <a:p>
          <a:r>
            <a:rPr lang="es-ES" dirty="0"/>
            <a:t>Presidente</a:t>
          </a:r>
        </a:p>
      </dgm:t>
    </dgm:pt>
    <dgm:pt modelId="{38BEDEBB-3272-42BE-A35E-9E175A76A827}" type="parTrans" cxnId="{CE3ECCBA-6406-4438-8853-196533876806}">
      <dgm:prSet/>
      <dgm:spPr/>
      <dgm:t>
        <a:bodyPr/>
        <a:lstStyle/>
        <a:p>
          <a:endParaRPr lang="es-ES"/>
        </a:p>
      </dgm:t>
    </dgm:pt>
    <dgm:pt modelId="{21FD7D2B-E41F-4FE4-AE19-92C18E84F7C8}" type="sibTrans" cxnId="{CE3ECCBA-6406-4438-8853-196533876806}">
      <dgm:prSet/>
      <dgm:spPr/>
      <dgm:t>
        <a:bodyPr/>
        <a:lstStyle/>
        <a:p>
          <a:endParaRPr lang="es-ES"/>
        </a:p>
      </dgm:t>
    </dgm:pt>
    <dgm:pt modelId="{E13F8222-DF84-49B4-B7DF-7DF1D61B0D3B}">
      <dgm:prSet phldrT="[Texto]"/>
      <dgm:spPr/>
      <dgm:t>
        <a:bodyPr/>
        <a:lstStyle/>
        <a:p>
          <a:r>
            <a:rPr lang="es-ES" dirty="0"/>
            <a:t>Vicepresidentes</a:t>
          </a:r>
        </a:p>
      </dgm:t>
    </dgm:pt>
    <dgm:pt modelId="{627EC057-1C78-4374-BF69-D6C92BA4421E}" type="parTrans" cxnId="{0C0F4DE4-7EDB-46DF-BE79-E8C831AB4FFE}">
      <dgm:prSet/>
      <dgm:spPr/>
      <dgm:t>
        <a:bodyPr/>
        <a:lstStyle/>
        <a:p>
          <a:endParaRPr lang="es-ES"/>
        </a:p>
      </dgm:t>
    </dgm:pt>
    <dgm:pt modelId="{D2F54D09-E99D-4646-9052-E4C06B2FD8D3}" type="sibTrans" cxnId="{0C0F4DE4-7EDB-46DF-BE79-E8C831AB4FFE}">
      <dgm:prSet/>
      <dgm:spPr/>
      <dgm:t>
        <a:bodyPr/>
        <a:lstStyle/>
        <a:p>
          <a:endParaRPr lang="es-ES"/>
        </a:p>
      </dgm:t>
    </dgm:pt>
    <dgm:pt modelId="{2FE59904-B6F4-40AE-BA81-9CC857765AA0}">
      <dgm:prSet phldrT="[Texto]"/>
      <dgm:spPr>
        <a:noFill/>
      </dgm:spPr>
      <dgm:t>
        <a:bodyPr/>
        <a:lstStyle/>
        <a:p>
          <a:r>
            <a:rPr lang="es-ES" dirty="0"/>
            <a:t>Evaluadores</a:t>
          </a:r>
        </a:p>
      </dgm:t>
    </dgm:pt>
    <dgm:pt modelId="{5DE8064E-BCCF-434C-917A-4F00156FE0D7}" type="parTrans" cxnId="{5F25F58F-CE88-4F9B-B4F1-5468F2860605}">
      <dgm:prSet/>
      <dgm:spPr/>
      <dgm:t>
        <a:bodyPr/>
        <a:lstStyle/>
        <a:p>
          <a:endParaRPr lang="es-ES"/>
        </a:p>
      </dgm:t>
    </dgm:pt>
    <dgm:pt modelId="{DA2CE88A-861D-469E-BB29-72844A0250B1}" type="sibTrans" cxnId="{5F25F58F-CE88-4F9B-B4F1-5468F2860605}">
      <dgm:prSet/>
      <dgm:spPr/>
      <dgm:t>
        <a:bodyPr/>
        <a:lstStyle/>
        <a:p>
          <a:endParaRPr lang="es-ES"/>
        </a:p>
      </dgm:t>
    </dgm:pt>
    <dgm:pt modelId="{7A14E74A-4DF6-4934-B628-3772877FACEE}">
      <dgm:prSet phldrT="[Texto]"/>
      <dgm:spPr/>
      <dgm:t>
        <a:bodyPr/>
        <a:lstStyle/>
        <a:p>
          <a:r>
            <a:rPr lang="es-ES" dirty="0"/>
            <a:t>Junta Directiva</a:t>
          </a:r>
        </a:p>
      </dgm:t>
    </dgm:pt>
    <dgm:pt modelId="{156F90F0-AD09-4EE7-86CF-1B4D03674933}" type="parTrans" cxnId="{7AD3E970-48C1-4AE0-8C1A-FC6F720FDD90}">
      <dgm:prSet/>
      <dgm:spPr/>
      <dgm:t>
        <a:bodyPr/>
        <a:lstStyle/>
        <a:p>
          <a:endParaRPr lang="es-ES"/>
        </a:p>
      </dgm:t>
    </dgm:pt>
    <dgm:pt modelId="{DBB73312-B85B-4071-B773-2BEBF478F2E4}" type="sibTrans" cxnId="{7AD3E970-48C1-4AE0-8C1A-FC6F720FDD90}">
      <dgm:prSet/>
      <dgm:spPr/>
      <dgm:t>
        <a:bodyPr/>
        <a:lstStyle/>
        <a:p>
          <a:endParaRPr lang="es-ES"/>
        </a:p>
      </dgm:t>
    </dgm:pt>
    <dgm:pt modelId="{482A215C-B982-4A9E-985F-3AC90916CABF}">
      <dgm:prSet phldrT="[Texto]"/>
      <dgm:spPr/>
      <dgm:t>
        <a:bodyPr/>
        <a:lstStyle/>
        <a:p>
          <a:r>
            <a:rPr lang="es-ES" dirty="0"/>
            <a:t>Presidente</a:t>
          </a:r>
        </a:p>
      </dgm:t>
    </dgm:pt>
    <dgm:pt modelId="{04DC547F-DC3D-42BB-B0A8-E16C0FF70487}" type="parTrans" cxnId="{B2E1020F-4FF7-4E91-9DEC-AE95B809496E}">
      <dgm:prSet/>
      <dgm:spPr/>
      <dgm:t>
        <a:bodyPr/>
        <a:lstStyle/>
        <a:p>
          <a:endParaRPr lang="es-ES"/>
        </a:p>
      </dgm:t>
    </dgm:pt>
    <dgm:pt modelId="{A8B93168-2BC9-411F-A423-6DB0C33DFA96}" type="sibTrans" cxnId="{B2E1020F-4FF7-4E91-9DEC-AE95B809496E}">
      <dgm:prSet/>
      <dgm:spPr/>
      <dgm:t>
        <a:bodyPr/>
        <a:lstStyle/>
        <a:p>
          <a:endParaRPr lang="es-ES"/>
        </a:p>
      </dgm:t>
    </dgm:pt>
    <dgm:pt modelId="{77A37516-3B50-4FD7-AEDB-CFB4754F5A40}">
      <dgm:prSet phldrT="[Texto]"/>
      <dgm:spPr/>
      <dgm:t>
        <a:bodyPr/>
        <a:lstStyle/>
        <a:p>
          <a:r>
            <a:rPr lang="es-ES" dirty="0"/>
            <a:t>Director de Riesgo</a:t>
          </a:r>
        </a:p>
      </dgm:t>
    </dgm:pt>
    <dgm:pt modelId="{2F0A2FEA-E3D8-499A-8D6F-6B8C8E8D8AB6}" type="parTrans" cxnId="{317AF4BC-542B-4462-A6A4-A15BD9A4B70B}">
      <dgm:prSet/>
      <dgm:spPr/>
      <dgm:t>
        <a:bodyPr/>
        <a:lstStyle/>
        <a:p>
          <a:endParaRPr lang="es-ES"/>
        </a:p>
      </dgm:t>
    </dgm:pt>
    <dgm:pt modelId="{F77B7F45-37F1-43E3-884C-F66C49DF70B3}" type="sibTrans" cxnId="{317AF4BC-542B-4462-A6A4-A15BD9A4B70B}">
      <dgm:prSet/>
      <dgm:spPr/>
      <dgm:t>
        <a:bodyPr/>
        <a:lstStyle/>
        <a:p>
          <a:endParaRPr lang="es-ES"/>
        </a:p>
      </dgm:t>
    </dgm:pt>
    <dgm:pt modelId="{4B0955C1-6F1E-48DB-9493-657F7AA0B16F}">
      <dgm:prSet phldrT="[Texto]"/>
      <dgm:spPr/>
      <dgm:t>
        <a:bodyPr/>
        <a:lstStyle/>
        <a:p>
          <a:r>
            <a:rPr lang="es-ES" dirty="0"/>
            <a:t>Director de Auditoría</a:t>
          </a:r>
        </a:p>
      </dgm:t>
    </dgm:pt>
    <dgm:pt modelId="{55A11C61-D4AB-4A91-8686-88C95CF9E34F}" type="parTrans" cxnId="{48DFE1E3-6617-4DF6-A2C1-EA491566E055}">
      <dgm:prSet/>
      <dgm:spPr/>
      <dgm:t>
        <a:bodyPr/>
        <a:lstStyle/>
        <a:p>
          <a:endParaRPr lang="es-ES"/>
        </a:p>
      </dgm:t>
    </dgm:pt>
    <dgm:pt modelId="{D710BCDD-48BB-446A-A208-0D768E7EE0DE}" type="sibTrans" cxnId="{48DFE1E3-6617-4DF6-A2C1-EA491566E055}">
      <dgm:prSet/>
      <dgm:spPr/>
      <dgm:t>
        <a:bodyPr/>
        <a:lstStyle/>
        <a:p>
          <a:endParaRPr lang="es-ES"/>
        </a:p>
      </dgm:t>
    </dgm:pt>
    <dgm:pt modelId="{29E9FCA2-A9D3-4F88-910A-772BA96269D7}">
      <dgm:prSet phldrT="[Texto]"/>
      <dgm:spPr/>
      <dgm:t>
        <a:bodyPr/>
        <a:lstStyle/>
        <a:p>
          <a:r>
            <a:rPr lang="es-ES" dirty="0"/>
            <a:t>Secretaria General</a:t>
          </a:r>
        </a:p>
      </dgm:t>
    </dgm:pt>
    <dgm:pt modelId="{0236DFB6-09F6-44AA-88A3-DBCEAE48F15B}" type="parTrans" cxnId="{D9369DAC-1BC7-482C-932A-3FD4363FBEB9}">
      <dgm:prSet/>
      <dgm:spPr/>
      <dgm:t>
        <a:bodyPr/>
        <a:lstStyle/>
        <a:p>
          <a:endParaRPr lang="es-ES"/>
        </a:p>
      </dgm:t>
    </dgm:pt>
    <dgm:pt modelId="{559D4EF9-D254-4439-8FDB-7374F7B2FAD4}" type="sibTrans" cxnId="{D9369DAC-1BC7-482C-932A-3FD4363FBEB9}">
      <dgm:prSet/>
      <dgm:spPr/>
      <dgm:t>
        <a:bodyPr/>
        <a:lstStyle/>
        <a:p>
          <a:endParaRPr lang="es-ES"/>
        </a:p>
      </dgm:t>
    </dgm:pt>
    <dgm:pt modelId="{80D7CAB9-E68E-4945-A775-CCF5F9D61FEB}">
      <dgm:prSet phldrT="[Texto]"/>
      <dgm:spPr/>
      <dgm:t>
        <a:bodyPr/>
        <a:lstStyle/>
        <a:p>
          <a:r>
            <a:rPr lang="es-ES" dirty="0"/>
            <a:t>Junta Directiva</a:t>
          </a:r>
        </a:p>
      </dgm:t>
    </dgm:pt>
    <dgm:pt modelId="{24700F9A-7D8F-4FED-8D9B-C43590E1DED8}" type="parTrans" cxnId="{EB980CD5-DE97-47DC-BD52-2B46B2F1A0DC}">
      <dgm:prSet/>
      <dgm:spPr/>
      <dgm:t>
        <a:bodyPr/>
        <a:lstStyle/>
        <a:p>
          <a:endParaRPr lang="es-ES"/>
        </a:p>
      </dgm:t>
    </dgm:pt>
    <dgm:pt modelId="{3918AB81-2DBE-4606-9357-5CF5DDD614DB}" type="sibTrans" cxnId="{EB980CD5-DE97-47DC-BD52-2B46B2F1A0DC}">
      <dgm:prSet/>
      <dgm:spPr/>
      <dgm:t>
        <a:bodyPr/>
        <a:lstStyle/>
        <a:p>
          <a:endParaRPr lang="es-ES"/>
        </a:p>
      </dgm:t>
    </dgm:pt>
    <dgm:pt modelId="{7129C468-D2DF-4DDD-9A15-D57571FF6838}">
      <dgm:prSet phldrT="[Texto]"/>
      <dgm:spPr/>
      <dgm:t>
        <a:bodyPr/>
        <a:lstStyle/>
        <a:p>
          <a:r>
            <a:rPr lang="es-ES" dirty="0"/>
            <a:t>Junta Directiva</a:t>
          </a:r>
        </a:p>
      </dgm:t>
    </dgm:pt>
    <dgm:pt modelId="{F16AA9B6-C74E-473D-9DF8-6218E9D916BF}" type="parTrans" cxnId="{DF866F3E-971A-436F-820A-CF8D217D64ED}">
      <dgm:prSet/>
      <dgm:spPr/>
      <dgm:t>
        <a:bodyPr/>
        <a:lstStyle/>
        <a:p>
          <a:endParaRPr lang="es-ES"/>
        </a:p>
      </dgm:t>
    </dgm:pt>
    <dgm:pt modelId="{4B2F1F90-9BE1-4286-8CAF-25163EA7AAF6}" type="sibTrans" cxnId="{DF866F3E-971A-436F-820A-CF8D217D64ED}">
      <dgm:prSet/>
      <dgm:spPr/>
      <dgm:t>
        <a:bodyPr/>
        <a:lstStyle/>
        <a:p>
          <a:endParaRPr lang="es-ES"/>
        </a:p>
      </dgm:t>
    </dgm:pt>
    <dgm:pt modelId="{53F240C0-8F1F-453D-9A95-9816BB75B972}">
      <dgm:prSet phldrT="[Texto]"/>
      <dgm:spPr/>
      <dgm:t>
        <a:bodyPr/>
        <a:lstStyle/>
        <a:p>
          <a:r>
            <a:rPr lang="es-ES" dirty="0"/>
            <a:t>Junta Directiva</a:t>
          </a:r>
        </a:p>
      </dgm:t>
    </dgm:pt>
    <dgm:pt modelId="{E57B4F0A-E365-4204-B578-E34823787906}" type="parTrans" cxnId="{35CE43DC-ECF6-4702-9498-70063B488A3F}">
      <dgm:prSet/>
      <dgm:spPr/>
      <dgm:t>
        <a:bodyPr/>
        <a:lstStyle/>
        <a:p>
          <a:endParaRPr lang="es-ES"/>
        </a:p>
      </dgm:t>
    </dgm:pt>
    <dgm:pt modelId="{B78C8307-FB39-4C92-8C17-0AD22381036B}" type="sibTrans" cxnId="{35CE43DC-ECF6-4702-9498-70063B488A3F}">
      <dgm:prSet/>
      <dgm:spPr/>
      <dgm:t>
        <a:bodyPr/>
        <a:lstStyle/>
        <a:p>
          <a:endParaRPr lang="es-ES"/>
        </a:p>
      </dgm:t>
    </dgm:pt>
    <dgm:pt modelId="{8D04D844-3B6E-4CD3-B266-EC4663E772D5}">
      <dgm:prSet phldrT="[Texto]"/>
      <dgm:spPr>
        <a:noFill/>
      </dgm:spPr>
      <dgm:t>
        <a:bodyPr/>
        <a:lstStyle/>
        <a:p>
          <a:r>
            <a:rPr lang="es-ES" dirty="0"/>
            <a:t>Metodología</a:t>
          </a:r>
        </a:p>
      </dgm:t>
    </dgm:pt>
    <dgm:pt modelId="{13E394BB-FADB-4285-89D6-38AFB70BD937}" type="parTrans" cxnId="{A4216B4B-B031-495D-AA20-D5A574D6C6EF}">
      <dgm:prSet/>
      <dgm:spPr/>
      <dgm:t>
        <a:bodyPr/>
        <a:lstStyle/>
        <a:p>
          <a:endParaRPr lang="es-ES"/>
        </a:p>
      </dgm:t>
    </dgm:pt>
    <dgm:pt modelId="{7E8255E4-7654-4532-ABAC-A1ACAF511F34}" type="sibTrans" cxnId="{A4216B4B-B031-495D-AA20-D5A574D6C6EF}">
      <dgm:prSet/>
      <dgm:spPr/>
      <dgm:t>
        <a:bodyPr/>
        <a:lstStyle/>
        <a:p>
          <a:endParaRPr lang="es-ES"/>
        </a:p>
      </dgm:t>
    </dgm:pt>
    <dgm:pt modelId="{2DF81F45-9E64-47D4-95B8-5B0A041E0B6F}">
      <dgm:prSet phldrT="[Texto]"/>
      <dgm:spPr/>
      <dgm:t>
        <a:bodyPr/>
        <a:lstStyle/>
        <a:p>
          <a:r>
            <a:rPr lang="es-ES" dirty="0"/>
            <a:t>Junta Directiva</a:t>
          </a:r>
        </a:p>
      </dgm:t>
    </dgm:pt>
    <dgm:pt modelId="{00803B06-EC52-4E6D-9C6A-F2ADB5460319}" type="parTrans" cxnId="{74B004D8-D573-4D7E-B942-EC3A8AA8C43B}">
      <dgm:prSet/>
      <dgm:spPr/>
      <dgm:t>
        <a:bodyPr/>
        <a:lstStyle/>
        <a:p>
          <a:endParaRPr lang="es-ES"/>
        </a:p>
      </dgm:t>
    </dgm:pt>
    <dgm:pt modelId="{6138E7C3-DE95-4F09-9207-F81FC5870C36}" type="sibTrans" cxnId="{74B004D8-D573-4D7E-B942-EC3A8AA8C43B}">
      <dgm:prSet/>
      <dgm:spPr/>
      <dgm:t>
        <a:bodyPr/>
        <a:lstStyle/>
        <a:p>
          <a:endParaRPr lang="es-ES"/>
        </a:p>
      </dgm:t>
    </dgm:pt>
    <dgm:pt modelId="{CB90F36A-B25B-4673-B390-7A929DBFDC4A}">
      <dgm:prSet phldrT="[Texto]"/>
      <dgm:spPr/>
      <dgm:t>
        <a:bodyPr/>
        <a:lstStyle/>
        <a:p>
          <a:r>
            <a:rPr lang="es-ES" dirty="0"/>
            <a:t>Presidente</a:t>
          </a:r>
        </a:p>
      </dgm:t>
    </dgm:pt>
    <dgm:pt modelId="{A412533D-5A36-4643-A23D-353496F3D883}" type="parTrans" cxnId="{A0E6074C-0135-4C66-AE50-3D3136D00B0B}">
      <dgm:prSet/>
      <dgm:spPr/>
      <dgm:t>
        <a:bodyPr/>
        <a:lstStyle/>
        <a:p>
          <a:endParaRPr lang="es-ES"/>
        </a:p>
      </dgm:t>
    </dgm:pt>
    <dgm:pt modelId="{6FE9B01E-8475-4F51-8A39-1C9E808B0F62}" type="sibTrans" cxnId="{A0E6074C-0135-4C66-AE50-3D3136D00B0B}">
      <dgm:prSet/>
      <dgm:spPr/>
      <dgm:t>
        <a:bodyPr/>
        <a:lstStyle/>
        <a:p>
          <a:endParaRPr lang="es-ES"/>
        </a:p>
      </dgm:t>
    </dgm:pt>
    <dgm:pt modelId="{4F85E34F-AF27-4DEA-B54D-3641CE14E093}">
      <dgm:prSet phldrT="[Texto]"/>
      <dgm:spPr/>
      <dgm:t>
        <a:bodyPr/>
        <a:lstStyle/>
        <a:p>
          <a:r>
            <a:rPr lang="es-ES" dirty="0"/>
            <a:t>Comité de Riesgo</a:t>
          </a:r>
        </a:p>
      </dgm:t>
    </dgm:pt>
    <dgm:pt modelId="{107A4D8E-3869-49C8-A7DF-27DB3F96171A}" type="parTrans" cxnId="{F5DA2014-38E1-4EDE-B85B-25C27DD384FD}">
      <dgm:prSet/>
      <dgm:spPr/>
      <dgm:t>
        <a:bodyPr/>
        <a:lstStyle/>
        <a:p>
          <a:endParaRPr lang="es-ES"/>
        </a:p>
      </dgm:t>
    </dgm:pt>
    <dgm:pt modelId="{A21C5FC0-6361-454D-9123-27C2681DCF2D}" type="sibTrans" cxnId="{F5DA2014-38E1-4EDE-B85B-25C27DD384FD}">
      <dgm:prSet/>
      <dgm:spPr/>
      <dgm:t>
        <a:bodyPr/>
        <a:lstStyle/>
        <a:p>
          <a:endParaRPr lang="es-ES"/>
        </a:p>
      </dgm:t>
    </dgm:pt>
    <dgm:pt modelId="{52AE5337-CD38-48F3-82A8-54837080E6E0}">
      <dgm:prSet phldrT="[Texto]"/>
      <dgm:spPr/>
      <dgm:t>
        <a:bodyPr/>
        <a:lstStyle/>
        <a:p>
          <a:r>
            <a:rPr lang="es-ES" dirty="0"/>
            <a:t>Comité de Gobierno</a:t>
          </a:r>
        </a:p>
      </dgm:t>
    </dgm:pt>
    <dgm:pt modelId="{9B99E614-71A6-4449-A2BA-1A3628E92453}" type="parTrans" cxnId="{6C2B9F5E-C6F2-4DA2-8604-74BBFB4CAE01}">
      <dgm:prSet/>
      <dgm:spPr/>
      <dgm:t>
        <a:bodyPr/>
        <a:lstStyle/>
        <a:p>
          <a:endParaRPr lang="es-ES"/>
        </a:p>
      </dgm:t>
    </dgm:pt>
    <dgm:pt modelId="{539F9F6D-4F0A-411A-8B6C-C5A922941048}" type="sibTrans" cxnId="{6C2B9F5E-C6F2-4DA2-8604-74BBFB4CAE01}">
      <dgm:prSet/>
      <dgm:spPr/>
      <dgm:t>
        <a:bodyPr/>
        <a:lstStyle/>
        <a:p>
          <a:endParaRPr lang="es-ES"/>
        </a:p>
      </dgm:t>
    </dgm:pt>
    <dgm:pt modelId="{9F2711D8-44A8-4710-BC8C-F73593473273}">
      <dgm:prSet phldrT="[Texto]"/>
      <dgm:spPr/>
      <dgm:t>
        <a:bodyPr/>
        <a:lstStyle/>
        <a:p>
          <a:r>
            <a:rPr lang="es-ES" dirty="0"/>
            <a:t>Comité de Auditoría</a:t>
          </a:r>
        </a:p>
      </dgm:t>
    </dgm:pt>
    <dgm:pt modelId="{FAD4DDF8-4E4C-4571-AF3C-7A2399EB043A}" type="parTrans" cxnId="{71378EFD-F973-4DCC-81E7-ADC194AE5605}">
      <dgm:prSet/>
      <dgm:spPr/>
      <dgm:t>
        <a:bodyPr/>
        <a:lstStyle/>
        <a:p>
          <a:endParaRPr lang="es-ES"/>
        </a:p>
      </dgm:t>
    </dgm:pt>
    <dgm:pt modelId="{9C85551A-1F3E-4323-9B3D-23252E78C19E}" type="sibTrans" cxnId="{71378EFD-F973-4DCC-81E7-ADC194AE5605}">
      <dgm:prSet/>
      <dgm:spPr/>
      <dgm:t>
        <a:bodyPr/>
        <a:lstStyle/>
        <a:p>
          <a:endParaRPr lang="es-ES"/>
        </a:p>
      </dgm:t>
    </dgm:pt>
    <dgm:pt modelId="{A61F6BBE-F33A-4199-BE17-0A9FDE68A651}" type="pres">
      <dgm:prSet presAssocID="{08F00E74-1B8E-4FF6-AE8C-DFAD4ECCBD53}" presName="theList" presStyleCnt="0">
        <dgm:presLayoutVars>
          <dgm:dir/>
          <dgm:animLvl val="lvl"/>
          <dgm:resizeHandles val="exact"/>
        </dgm:presLayoutVars>
      </dgm:prSet>
      <dgm:spPr/>
    </dgm:pt>
    <dgm:pt modelId="{CCCB94C8-264C-409D-924C-1FD44A20A1A6}" type="pres">
      <dgm:prSet presAssocID="{F94E42F3-F540-409D-A0B9-1EDE29C38EEE}" presName="compNode" presStyleCnt="0"/>
      <dgm:spPr/>
    </dgm:pt>
    <dgm:pt modelId="{A3E8E0B1-6CAE-4F8A-9B9D-81E4E174C739}" type="pres">
      <dgm:prSet presAssocID="{F94E42F3-F540-409D-A0B9-1EDE29C38EEE}" presName="aNode" presStyleLbl="bgShp" presStyleIdx="0" presStyleCnt="3"/>
      <dgm:spPr/>
    </dgm:pt>
    <dgm:pt modelId="{CB4A92DE-2241-484C-AD80-16994647C650}" type="pres">
      <dgm:prSet presAssocID="{F94E42F3-F540-409D-A0B9-1EDE29C38EEE}" presName="textNode" presStyleLbl="bgShp" presStyleIdx="0" presStyleCnt="3"/>
      <dgm:spPr/>
    </dgm:pt>
    <dgm:pt modelId="{9B0F0638-5786-4698-993D-8516638B9958}" type="pres">
      <dgm:prSet presAssocID="{F94E42F3-F540-409D-A0B9-1EDE29C38EEE}" presName="compChildNode" presStyleCnt="0"/>
      <dgm:spPr/>
    </dgm:pt>
    <dgm:pt modelId="{DBA81956-06C9-4415-87BF-4330208F3436}" type="pres">
      <dgm:prSet presAssocID="{F94E42F3-F540-409D-A0B9-1EDE29C38EEE}" presName="theInnerList" presStyleCnt="0"/>
      <dgm:spPr/>
    </dgm:pt>
    <dgm:pt modelId="{00C319EB-8C76-43AC-BAD1-5B317FADDBDC}" type="pres">
      <dgm:prSet presAssocID="{933DFFB5-BEFB-4315-B8C8-B20936E470E9}" presName="childNode" presStyleLbl="node1" presStyleIdx="0" presStyleCnt="15">
        <dgm:presLayoutVars>
          <dgm:bulletEnabled val="1"/>
        </dgm:presLayoutVars>
      </dgm:prSet>
      <dgm:spPr/>
    </dgm:pt>
    <dgm:pt modelId="{37D37075-8BC2-4B59-BD73-BA601C94E764}" type="pres">
      <dgm:prSet presAssocID="{933DFFB5-BEFB-4315-B8C8-B20936E470E9}" presName="aSpace2" presStyleCnt="0"/>
      <dgm:spPr/>
    </dgm:pt>
    <dgm:pt modelId="{20845A40-DC29-42BB-B110-E120B693F520}" type="pres">
      <dgm:prSet presAssocID="{E13F8222-DF84-49B4-B7DF-7DF1D61B0D3B}" presName="childNode" presStyleLbl="node1" presStyleIdx="1" presStyleCnt="15">
        <dgm:presLayoutVars>
          <dgm:bulletEnabled val="1"/>
        </dgm:presLayoutVars>
      </dgm:prSet>
      <dgm:spPr/>
    </dgm:pt>
    <dgm:pt modelId="{D8EFB850-CBE9-4037-BA5C-D92DD3F3C976}" type="pres">
      <dgm:prSet presAssocID="{E13F8222-DF84-49B4-B7DF-7DF1D61B0D3B}" presName="aSpace2" presStyleCnt="0"/>
      <dgm:spPr/>
    </dgm:pt>
    <dgm:pt modelId="{C62E7679-E876-41A4-8E08-84ED6E9F5775}" type="pres">
      <dgm:prSet presAssocID="{29E9FCA2-A9D3-4F88-910A-772BA96269D7}" presName="childNode" presStyleLbl="node1" presStyleIdx="2" presStyleCnt="15">
        <dgm:presLayoutVars>
          <dgm:bulletEnabled val="1"/>
        </dgm:presLayoutVars>
      </dgm:prSet>
      <dgm:spPr/>
    </dgm:pt>
    <dgm:pt modelId="{F8104055-31B5-48DD-B281-4CA83854EB99}" type="pres">
      <dgm:prSet presAssocID="{29E9FCA2-A9D3-4F88-910A-772BA96269D7}" presName="aSpace2" presStyleCnt="0"/>
      <dgm:spPr/>
    </dgm:pt>
    <dgm:pt modelId="{18B5FA43-6353-4138-9821-402173BCEDD9}" type="pres">
      <dgm:prSet presAssocID="{77A37516-3B50-4FD7-AEDB-CFB4754F5A40}" presName="childNode" presStyleLbl="node1" presStyleIdx="3" presStyleCnt="15">
        <dgm:presLayoutVars>
          <dgm:bulletEnabled val="1"/>
        </dgm:presLayoutVars>
      </dgm:prSet>
      <dgm:spPr/>
    </dgm:pt>
    <dgm:pt modelId="{8955E6BC-22E5-4842-B940-14C6AABC2915}" type="pres">
      <dgm:prSet presAssocID="{77A37516-3B50-4FD7-AEDB-CFB4754F5A40}" presName="aSpace2" presStyleCnt="0"/>
      <dgm:spPr/>
    </dgm:pt>
    <dgm:pt modelId="{81A781E1-0FB0-4B73-B502-C3046573BF05}" type="pres">
      <dgm:prSet presAssocID="{4B0955C1-6F1E-48DB-9493-657F7AA0B16F}" presName="childNode" presStyleLbl="node1" presStyleIdx="4" presStyleCnt="15">
        <dgm:presLayoutVars>
          <dgm:bulletEnabled val="1"/>
        </dgm:presLayoutVars>
      </dgm:prSet>
      <dgm:spPr/>
    </dgm:pt>
    <dgm:pt modelId="{8DD182F5-B31E-42DF-BCD9-64AD3CB5B20D}" type="pres">
      <dgm:prSet presAssocID="{F94E42F3-F540-409D-A0B9-1EDE29C38EEE}" presName="aSpace" presStyleCnt="0"/>
      <dgm:spPr/>
    </dgm:pt>
    <dgm:pt modelId="{934D91FA-BC54-43FE-9BA5-C7B3FD5FDD8B}" type="pres">
      <dgm:prSet presAssocID="{2FE59904-B6F4-40AE-BA81-9CC857765AA0}" presName="compNode" presStyleCnt="0"/>
      <dgm:spPr/>
    </dgm:pt>
    <dgm:pt modelId="{AD824B10-58EF-4CBA-8335-F71C79E6E7CB}" type="pres">
      <dgm:prSet presAssocID="{2FE59904-B6F4-40AE-BA81-9CC857765AA0}" presName="aNode" presStyleLbl="bgShp" presStyleIdx="1" presStyleCnt="3"/>
      <dgm:spPr/>
    </dgm:pt>
    <dgm:pt modelId="{6FF4EC08-1244-4AC7-B5CC-A39AB08D2925}" type="pres">
      <dgm:prSet presAssocID="{2FE59904-B6F4-40AE-BA81-9CC857765AA0}" presName="textNode" presStyleLbl="bgShp" presStyleIdx="1" presStyleCnt="3"/>
      <dgm:spPr/>
    </dgm:pt>
    <dgm:pt modelId="{3520267D-07E8-409C-BFAA-D3119257635F}" type="pres">
      <dgm:prSet presAssocID="{2FE59904-B6F4-40AE-BA81-9CC857765AA0}" presName="compChildNode" presStyleCnt="0"/>
      <dgm:spPr/>
    </dgm:pt>
    <dgm:pt modelId="{94328FC0-A111-46F8-8268-CF4B935282DF}" type="pres">
      <dgm:prSet presAssocID="{2FE59904-B6F4-40AE-BA81-9CC857765AA0}" presName="theInnerList" presStyleCnt="0"/>
      <dgm:spPr/>
    </dgm:pt>
    <dgm:pt modelId="{0C0ACBD5-97EF-4535-BBDA-B9581D03C2A9}" type="pres">
      <dgm:prSet presAssocID="{7A14E74A-4DF6-4934-B628-3772877FACEE}" presName="childNode" presStyleLbl="node1" presStyleIdx="5" presStyleCnt="15">
        <dgm:presLayoutVars>
          <dgm:bulletEnabled val="1"/>
        </dgm:presLayoutVars>
      </dgm:prSet>
      <dgm:spPr/>
    </dgm:pt>
    <dgm:pt modelId="{F052CDA6-008D-4539-9015-5BF9F2EDFF06}" type="pres">
      <dgm:prSet presAssocID="{7A14E74A-4DF6-4934-B628-3772877FACEE}" presName="aSpace2" presStyleCnt="0"/>
      <dgm:spPr/>
    </dgm:pt>
    <dgm:pt modelId="{6E9C3FA1-C8DF-4762-8735-61571407E37C}" type="pres">
      <dgm:prSet presAssocID="{482A215C-B982-4A9E-985F-3AC90916CABF}" presName="childNode" presStyleLbl="node1" presStyleIdx="6" presStyleCnt="15">
        <dgm:presLayoutVars>
          <dgm:bulletEnabled val="1"/>
        </dgm:presLayoutVars>
      </dgm:prSet>
      <dgm:spPr/>
    </dgm:pt>
    <dgm:pt modelId="{98329DC2-E0C2-4FA9-BAFB-C1211EF304AD}" type="pres">
      <dgm:prSet presAssocID="{482A215C-B982-4A9E-985F-3AC90916CABF}" presName="aSpace2" presStyleCnt="0"/>
      <dgm:spPr/>
    </dgm:pt>
    <dgm:pt modelId="{5439298B-BE0D-4E11-854E-0FD7C75059BB}" type="pres">
      <dgm:prSet presAssocID="{80D7CAB9-E68E-4945-A775-CCF5F9D61FEB}" presName="childNode" presStyleLbl="node1" presStyleIdx="7" presStyleCnt="15">
        <dgm:presLayoutVars>
          <dgm:bulletEnabled val="1"/>
        </dgm:presLayoutVars>
      </dgm:prSet>
      <dgm:spPr/>
    </dgm:pt>
    <dgm:pt modelId="{8383F3FB-71DF-4DC0-88EF-F820323210D2}" type="pres">
      <dgm:prSet presAssocID="{80D7CAB9-E68E-4945-A775-CCF5F9D61FEB}" presName="aSpace2" presStyleCnt="0"/>
      <dgm:spPr/>
    </dgm:pt>
    <dgm:pt modelId="{786AAD68-4834-4AB7-A232-1484BCA2C88F}" type="pres">
      <dgm:prSet presAssocID="{7129C468-D2DF-4DDD-9A15-D57571FF6838}" presName="childNode" presStyleLbl="node1" presStyleIdx="8" presStyleCnt="15">
        <dgm:presLayoutVars>
          <dgm:bulletEnabled val="1"/>
        </dgm:presLayoutVars>
      </dgm:prSet>
      <dgm:spPr/>
    </dgm:pt>
    <dgm:pt modelId="{1B10BD37-BFD7-4D78-ABEB-073135214FF9}" type="pres">
      <dgm:prSet presAssocID="{7129C468-D2DF-4DDD-9A15-D57571FF6838}" presName="aSpace2" presStyleCnt="0"/>
      <dgm:spPr/>
    </dgm:pt>
    <dgm:pt modelId="{C1C49B4D-6DF5-46CE-ADA9-603FA4562FD5}" type="pres">
      <dgm:prSet presAssocID="{53F240C0-8F1F-453D-9A95-9816BB75B972}" presName="childNode" presStyleLbl="node1" presStyleIdx="9" presStyleCnt="15">
        <dgm:presLayoutVars>
          <dgm:bulletEnabled val="1"/>
        </dgm:presLayoutVars>
      </dgm:prSet>
      <dgm:spPr/>
    </dgm:pt>
    <dgm:pt modelId="{5759A948-5B1B-473B-8EC2-D721A8A67E15}" type="pres">
      <dgm:prSet presAssocID="{2FE59904-B6F4-40AE-BA81-9CC857765AA0}" presName="aSpace" presStyleCnt="0"/>
      <dgm:spPr/>
    </dgm:pt>
    <dgm:pt modelId="{A358F024-9E71-4825-AAE9-90AE116D39F6}" type="pres">
      <dgm:prSet presAssocID="{8D04D844-3B6E-4CD3-B266-EC4663E772D5}" presName="compNode" presStyleCnt="0"/>
      <dgm:spPr/>
    </dgm:pt>
    <dgm:pt modelId="{90A85432-CA63-4794-9322-304BD368B5F4}" type="pres">
      <dgm:prSet presAssocID="{8D04D844-3B6E-4CD3-B266-EC4663E772D5}" presName="aNode" presStyleLbl="bgShp" presStyleIdx="2" presStyleCnt="3"/>
      <dgm:spPr/>
    </dgm:pt>
    <dgm:pt modelId="{D22331C0-0D06-4612-83BE-C818A6BF8DA6}" type="pres">
      <dgm:prSet presAssocID="{8D04D844-3B6E-4CD3-B266-EC4663E772D5}" presName="textNode" presStyleLbl="bgShp" presStyleIdx="2" presStyleCnt="3"/>
      <dgm:spPr/>
    </dgm:pt>
    <dgm:pt modelId="{6E44F6F2-22B1-4A7A-AA31-380657F0A8AD}" type="pres">
      <dgm:prSet presAssocID="{8D04D844-3B6E-4CD3-B266-EC4663E772D5}" presName="compChildNode" presStyleCnt="0"/>
      <dgm:spPr/>
    </dgm:pt>
    <dgm:pt modelId="{809BC8E0-4392-459C-8C57-B9C44FB607E8}" type="pres">
      <dgm:prSet presAssocID="{8D04D844-3B6E-4CD3-B266-EC4663E772D5}" presName="theInnerList" presStyleCnt="0"/>
      <dgm:spPr/>
    </dgm:pt>
    <dgm:pt modelId="{DA13AB7C-019B-4CF5-86A6-36B30369BAD5}" type="pres">
      <dgm:prSet presAssocID="{2DF81F45-9E64-47D4-95B8-5B0A041E0B6F}" presName="childNode" presStyleLbl="node1" presStyleIdx="10" presStyleCnt="15">
        <dgm:presLayoutVars>
          <dgm:bulletEnabled val="1"/>
        </dgm:presLayoutVars>
      </dgm:prSet>
      <dgm:spPr/>
    </dgm:pt>
    <dgm:pt modelId="{854C2823-D048-4E78-B097-46AFCE6C679C}" type="pres">
      <dgm:prSet presAssocID="{2DF81F45-9E64-47D4-95B8-5B0A041E0B6F}" presName="aSpace2" presStyleCnt="0"/>
      <dgm:spPr/>
    </dgm:pt>
    <dgm:pt modelId="{774964C9-1A6A-4569-9763-757AAA85C01A}" type="pres">
      <dgm:prSet presAssocID="{CB90F36A-B25B-4673-B390-7A929DBFDC4A}" presName="childNode" presStyleLbl="node1" presStyleIdx="11" presStyleCnt="15">
        <dgm:presLayoutVars>
          <dgm:bulletEnabled val="1"/>
        </dgm:presLayoutVars>
      </dgm:prSet>
      <dgm:spPr/>
    </dgm:pt>
    <dgm:pt modelId="{8ABFDD61-B495-4B79-BE1E-FADAA9A94678}" type="pres">
      <dgm:prSet presAssocID="{CB90F36A-B25B-4673-B390-7A929DBFDC4A}" presName="aSpace2" presStyleCnt="0"/>
      <dgm:spPr/>
    </dgm:pt>
    <dgm:pt modelId="{DAD7F2A6-172E-41A9-91C7-8E7B4CEEC74A}" type="pres">
      <dgm:prSet presAssocID="{52AE5337-CD38-48F3-82A8-54837080E6E0}" presName="childNode" presStyleLbl="node1" presStyleIdx="12" presStyleCnt="15">
        <dgm:presLayoutVars>
          <dgm:bulletEnabled val="1"/>
        </dgm:presLayoutVars>
      </dgm:prSet>
      <dgm:spPr/>
    </dgm:pt>
    <dgm:pt modelId="{F4194C4B-1BE9-49D0-9298-0459A1FC7A88}" type="pres">
      <dgm:prSet presAssocID="{52AE5337-CD38-48F3-82A8-54837080E6E0}" presName="aSpace2" presStyleCnt="0"/>
      <dgm:spPr/>
    </dgm:pt>
    <dgm:pt modelId="{A73E9AD8-D9B7-4CE6-8140-57B2D5DF7E2B}" type="pres">
      <dgm:prSet presAssocID="{4F85E34F-AF27-4DEA-B54D-3641CE14E093}" presName="childNode" presStyleLbl="node1" presStyleIdx="13" presStyleCnt="15">
        <dgm:presLayoutVars>
          <dgm:bulletEnabled val="1"/>
        </dgm:presLayoutVars>
      </dgm:prSet>
      <dgm:spPr/>
    </dgm:pt>
    <dgm:pt modelId="{F58768BD-1F44-4588-80E9-613D5B753C4A}" type="pres">
      <dgm:prSet presAssocID="{4F85E34F-AF27-4DEA-B54D-3641CE14E093}" presName="aSpace2" presStyleCnt="0"/>
      <dgm:spPr/>
    </dgm:pt>
    <dgm:pt modelId="{3E8A3CB9-E874-4732-B800-9B97C5F3649F}" type="pres">
      <dgm:prSet presAssocID="{9F2711D8-44A8-4710-BC8C-F73593473273}" presName="childNode" presStyleLbl="node1" presStyleIdx="14" presStyleCnt="15">
        <dgm:presLayoutVars>
          <dgm:bulletEnabled val="1"/>
        </dgm:presLayoutVars>
      </dgm:prSet>
      <dgm:spPr/>
    </dgm:pt>
  </dgm:ptLst>
  <dgm:cxnLst>
    <dgm:cxn modelId="{65419E03-0BBB-49E3-97D4-9964971735D4}" type="presOf" srcId="{7A14E74A-4DF6-4934-B628-3772877FACEE}" destId="{0C0ACBD5-97EF-4535-BBDA-B9581D03C2A9}" srcOrd="0" destOrd="0" presId="urn:microsoft.com/office/officeart/2005/8/layout/lProcess2"/>
    <dgm:cxn modelId="{161CEC0E-25E5-4563-923A-F580EB2CD0BE}" type="presOf" srcId="{CB90F36A-B25B-4673-B390-7A929DBFDC4A}" destId="{774964C9-1A6A-4569-9763-757AAA85C01A}" srcOrd="0" destOrd="0" presId="urn:microsoft.com/office/officeart/2005/8/layout/lProcess2"/>
    <dgm:cxn modelId="{B2E1020F-4FF7-4E91-9DEC-AE95B809496E}" srcId="{2FE59904-B6F4-40AE-BA81-9CC857765AA0}" destId="{482A215C-B982-4A9E-985F-3AC90916CABF}" srcOrd="1" destOrd="0" parTransId="{04DC547F-DC3D-42BB-B0A8-E16C0FF70487}" sibTransId="{A8B93168-2BC9-411F-A423-6DB0C33DFA96}"/>
    <dgm:cxn modelId="{F5DA2014-38E1-4EDE-B85B-25C27DD384FD}" srcId="{8D04D844-3B6E-4CD3-B266-EC4663E772D5}" destId="{4F85E34F-AF27-4DEA-B54D-3641CE14E093}" srcOrd="3" destOrd="0" parTransId="{107A4D8E-3869-49C8-A7DF-27DB3F96171A}" sibTransId="{A21C5FC0-6361-454D-9123-27C2681DCF2D}"/>
    <dgm:cxn modelId="{191DFA1B-A24B-47A1-819D-70E56D17A668}" type="presOf" srcId="{2DF81F45-9E64-47D4-95B8-5B0A041E0B6F}" destId="{DA13AB7C-019B-4CF5-86A6-36B30369BAD5}" srcOrd="0" destOrd="0" presId="urn:microsoft.com/office/officeart/2005/8/layout/lProcess2"/>
    <dgm:cxn modelId="{88FB5D39-2E82-47F5-9D28-DB03DBE22BF0}" type="presOf" srcId="{933DFFB5-BEFB-4315-B8C8-B20936E470E9}" destId="{00C319EB-8C76-43AC-BAD1-5B317FADDBDC}" srcOrd="0" destOrd="0" presId="urn:microsoft.com/office/officeart/2005/8/layout/lProcess2"/>
    <dgm:cxn modelId="{B987093D-C39D-44B1-9637-A0715DCD7A8A}" type="presOf" srcId="{F94E42F3-F540-409D-A0B9-1EDE29C38EEE}" destId="{A3E8E0B1-6CAE-4F8A-9B9D-81E4E174C739}" srcOrd="0" destOrd="0" presId="urn:microsoft.com/office/officeart/2005/8/layout/lProcess2"/>
    <dgm:cxn modelId="{DF866F3E-971A-436F-820A-CF8D217D64ED}" srcId="{2FE59904-B6F4-40AE-BA81-9CC857765AA0}" destId="{7129C468-D2DF-4DDD-9A15-D57571FF6838}" srcOrd="3" destOrd="0" parTransId="{F16AA9B6-C74E-473D-9DF8-6218E9D916BF}" sibTransId="{4B2F1F90-9BE1-4286-8CAF-25163EA7AAF6}"/>
    <dgm:cxn modelId="{D322755B-8107-4327-B313-0F966181A545}" type="presOf" srcId="{08F00E74-1B8E-4FF6-AE8C-DFAD4ECCBD53}" destId="{A61F6BBE-F33A-4199-BE17-0A9FDE68A651}" srcOrd="0" destOrd="0" presId="urn:microsoft.com/office/officeart/2005/8/layout/lProcess2"/>
    <dgm:cxn modelId="{58AB905C-F316-4A97-A50D-C92F7FBC241D}" type="presOf" srcId="{482A215C-B982-4A9E-985F-3AC90916CABF}" destId="{6E9C3FA1-C8DF-4762-8735-61571407E37C}" srcOrd="0" destOrd="0" presId="urn:microsoft.com/office/officeart/2005/8/layout/lProcess2"/>
    <dgm:cxn modelId="{6C2B9F5E-C6F2-4DA2-8604-74BBFB4CAE01}" srcId="{8D04D844-3B6E-4CD3-B266-EC4663E772D5}" destId="{52AE5337-CD38-48F3-82A8-54837080E6E0}" srcOrd="2" destOrd="0" parTransId="{9B99E614-71A6-4449-A2BA-1A3628E92453}" sibTransId="{539F9F6D-4F0A-411A-8B6C-C5A922941048}"/>
    <dgm:cxn modelId="{8AA85741-DA9F-4826-9388-C643482E0941}" type="presOf" srcId="{2FE59904-B6F4-40AE-BA81-9CC857765AA0}" destId="{AD824B10-58EF-4CBA-8335-F71C79E6E7CB}" srcOrd="0" destOrd="0" presId="urn:microsoft.com/office/officeart/2005/8/layout/lProcess2"/>
    <dgm:cxn modelId="{A4216B4B-B031-495D-AA20-D5A574D6C6EF}" srcId="{08F00E74-1B8E-4FF6-AE8C-DFAD4ECCBD53}" destId="{8D04D844-3B6E-4CD3-B266-EC4663E772D5}" srcOrd="2" destOrd="0" parTransId="{13E394BB-FADB-4285-89D6-38AFB70BD937}" sibTransId="{7E8255E4-7654-4532-ABAC-A1ACAF511F34}"/>
    <dgm:cxn modelId="{A0E6074C-0135-4C66-AE50-3D3136D00B0B}" srcId="{8D04D844-3B6E-4CD3-B266-EC4663E772D5}" destId="{CB90F36A-B25B-4673-B390-7A929DBFDC4A}" srcOrd="1" destOrd="0" parTransId="{A412533D-5A36-4643-A23D-353496F3D883}" sibTransId="{6FE9B01E-8475-4F51-8A39-1C9E808B0F62}"/>
    <dgm:cxn modelId="{2A63404E-2DFC-4434-AAA5-AC52EB1F9264}" type="presOf" srcId="{8D04D844-3B6E-4CD3-B266-EC4663E772D5}" destId="{D22331C0-0D06-4612-83BE-C818A6BF8DA6}" srcOrd="1" destOrd="0" presId="urn:microsoft.com/office/officeart/2005/8/layout/lProcess2"/>
    <dgm:cxn modelId="{7AD3E970-48C1-4AE0-8C1A-FC6F720FDD90}" srcId="{2FE59904-B6F4-40AE-BA81-9CC857765AA0}" destId="{7A14E74A-4DF6-4934-B628-3772877FACEE}" srcOrd="0" destOrd="0" parTransId="{156F90F0-AD09-4EE7-86CF-1B4D03674933}" sibTransId="{DBB73312-B85B-4071-B773-2BEBF478F2E4}"/>
    <dgm:cxn modelId="{C4876D52-F086-4CE3-B0B2-BF772348196E}" type="presOf" srcId="{2FE59904-B6F4-40AE-BA81-9CC857765AA0}" destId="{6FF4EC08-1244-4AC7-B5CC-A39AB08D2925}" srcOrd="1" destOrd="0" presId="urn:microsoft.com/office/officeart/2005/8/layout/lProcess2"/>
    <dgm:cxn modelId="{E410497B-B370-475B-93EA-D24E0DBD9B30}" type="presOf" srcId="{8D04D844-3B6E-4CD3-B266-EC4663E772D5}" destId="{90A85432-CA63-4794-9322-304BD368B5F4}" srcOrd="0" destOrd="0" presId="urn:microsoft.com/office/officeart/2005/8/layout/lProcess2"/>
    <dgm:cxn modelId="{7D185582-AA34-4F72-84A4-8667D5253A66}" type="presOf" srcId="{77A37516-3B50-4FD7-AEDB-CFB4754F5A40}" destId="{18B5FA43-6353-4138-9821-402173BCEDD9}" srcOrd="0" destOrd="0" presId="urn:microsoft.com/office/officeart/2005/8/layout/lProcess2"/>
    <dgm:cxn modelId="{7328D388-BAA0-471F-BE61-CC006CD138D1}" type="presOf" srcId="{4F85E34F-AF27-4DEA-B54D-3641CE14E093}" destId="{A73E9AD8-D9B7-4CE6-8140-57B2D5DF7E2B}" srcOrd="0" destOrd="0" presId="urn:microsoft.com/office/officeart/2005/8/layout/lProcess2"/>
    <dgm:cxn modelId="{5F25F58F-CE88-4F9B-B4F1-5468F2860605}" srcId="{08F00E74-1B8E-4FF6-AE8C-DFAD4ECCBD53}" destId="{2FE59904-B6F4-40AE-BA81-9CC857765AA0}" srcOrd="1" destOrd="0" parTransId="{5DE8064E-BCCF-434C-917A-4F00156FE0D7}" sibTransId="{DA2CE88A-861D-469E-BB29-72844A0250B1}"/>
    <dgm:cxn modelId="{DFABE3A2-9FFD-4086-8588-74D2DB4B69FF}" type="presOf" srcId="{9F2711D8-44A8-4710-BC8C-F73593473273}" destId="{3E8A3CB9-E874-4732-B800-9B97C5F3649F}" srcOrd="0" destOrd="0" presId="urn:microsoft.com/office/officeart/2005/8/layout/lProcess2"/>
    <dgm:cxn modelId="{D9369DAC-1BC7-482C-932A-3FD4363FBEB9}" srcId="{F94E42F3-F540-409D-A0B9-1EDE29C38EEE}" destId="{29E9FCA2-A9D3-4F88-910A-772BA96269D7}" srcOrd="2" destOrd="0" parTransId="{0236DFB6-09F6-44AA-88A3-DBCEAE48F15B}" sibTransId="{559D4EF9-D254-4439-8FDB-7374F7B2FAD4}"/>
    <dgm:cxn modelId="{CE3ECCBA-6406-4438-8853-196533876806}" srcId="{F94E42F3-F540-409D-A0B9-1EDE29C38EEE}" destId="{933DFFB5-BEFB-4315-B8C8-B20936E470E9}" srcOrd="0" destOrd="0" parTransId="{38BEDEBB-3272-42BE-A35E-9E175A76A827}" sibTransId="{21FD7D2B-E41F-4FE4-AE19-92C18E84F7C8}"/>
    <dgm:cxn modelId="{317AF4BC-542B-4462-A6A4-A15BD9A4B70B}" srcId="{F94E42F3-F540-409D-A0B9-1EDE29C38EEE}" destId="{77A37516-3B50-4FD7-AEDB-CFB4754F5A40}" srcOrd="3" destOrd="0" parTransId="{2F0A2FEA-E3D8-499A-8D6F-6B8C8E8D8AB6}" sibTransId="{F77B7F45-37F1-43E3-884C-F66C49DF70B3}"/>
    <dgm:cxn modelId="{881C56C5-6678-47A3-9288-626C32488075}" srcId="{08F00E74-1B8E-4FF6-AE8C-DFAD4ECCBD53}" destId="{F94E42F3-F540-409D-A0B9-1EDE29C38EEE}" srcOrd="0" destOrd="0" parTransId="{CD55249A-B37E-47F7-B052-7C542F3562AE}" sibTransId="{2916D8CD-47FB-439F-9ADF-2C8B9FFA6D55}"/>
    <dgm:cxn modelId="{4059BEC7-DB61-48C6-9E30-F1C34A6B62F9}" type="presOf" srcId="{F94E42F3-F540-409D-A0B9-1EDE29C38EEE}" destId="{CB4A92DE-2241-484C-AD80-16994647C650}" srcOrd="1" destOrd="0" presId="urn:microsoft.com/office/officeart/2005/8/layout/lProcess2"/>
    <dgm:cxn modelId="{E1E179D3-E70D-449F-8499-FA93919B524A}" type="presOf" srcId="{52AE5337-CD38-48F3-82A8-54837080E6E0}" destId="{DAD7F2A6-172E-41A9-91C7-8E7B4CEEC74A}" srcOrd="0" destOrd="0" presId="urn:microsoft.com/office/officeart/2005/8/layout/lProcess2"/>
    <dgm:cxn modelId="{EB980CD5-DE97-47DC-BD52-2B46B2F1A0DC}" srcId="{2FE59904-B6F4-40AE-BA81-9CC857765AA0}" destId="{80D7CAB9-E68E-4945-A775-CCF5F9D61FEB}" srcOrd="2" destOrd="0" parTransId="{24700F9A-7D8F-4FED-8D9B-C43590E1DED8}" sibTransId="{3918AB81-2DBE-4606-9357-5CF5DDD614DB}"/>
    <dgm:cxn modelId="{C37C5CD5-47B7-4FB5-9314-C0E9B88F3FC1}" type="presOf" srcId="{4B0955C1-6F1E-48DB-9493-657F7AA0B16F}" destId="{81A781E1-0FB0-4B73-B502-C3046573BF05}" srcOrd="0" destOrd="0" presId="urn:microsoft.com/office/officeart/2005/8/layout/lProcess2"/>
    <dgm:cxn modelId="{74B004D8-D573-4D7E-B942-EC3A8AA8C43B}" srcId="{8D04D844-3B6E-4CD3-B266-EC4663E772D5}" destId="{2DF81F45-9E64-47D4-95B8-5B0A041E0B6F}" srcOrd="0" destOrd="0" parTransId="{00803B06-EC52-4E6D-9C6A-F2ADB5460319}" sibTransId="{6138E7C3-DE95-4F09-9207-F81FC5870C36}"/>
    <dgm:cxn modelId="{3CFAA8DB-E3D9-44B6-9BBB-4270DBE62EF9}" type="presOf" srcId="{E13F8222-DF84-49B4-B7DF-7DF1D61B0D3B}" destId="{20845A40-DC29-42BB-B110-E120B693F520}" srcOrd="0" destOrd="0" presId="urn:microsoft.com/office/officeart/2005/8/layout/lProcess2"/>
    <dgm:cxn modelId="{35CE43DC-ECF6-4702-9498-70063B488A3F}" srcId="{2FE59904-B6F4-40AE-BA81-9CC857765AA0}" destId="{53F240C0-8F1F-453D-9A95-9816BB75B972}" srcOrd="4" destOrd="0" parTransId="{E57B4F0A-E365-4204-B578-E34823787906}" sibTransId="{B78C8307-FB39-4C92-8C17-0AD22381036B}"/>
    <dgm:cxn modelId="{79F939E2-F993-4310-B779-B08A2FCD0D08}" type="presOf" srcId="{53F240C0-8F1F-453D-9A95-9816BB75B972}" destId="{C1C49B4D-6DF5-46CE-ADA9-603FA4562FD5}" srcOrd="0" destOrd="0" presId="urn:microsoft.com/office/officeart/2005/8/layout/lProcess2"/>
    <dgm:cxn modelId="{48DFE1E3-6617-4DF6-A2C1-EA491566E055}" srcId="{F94E42F3-F540-409D-A0B9-1EDE29C38EEE}" destId="{4B0955C1-6F1E-48DB-9493-657F7AA0B16F}" srcOrd="4" destOrd="0" parTransId="{55A11C61-D4AB-4A91-8686-88C95CF9E34F}" sibTransId="{D710BCDD-48BB-446A-A208-0D768E7EE0DE}"/>
    <dgm:cxn modelId="{0C0F4DE4-7EDB-46DF-BE79-E8C831AB4FFE}" srcId="{F94E42F3-F540-409D-A0B9-1EDE29C38EEE}" destId="{E13F8222-DF84-49B4-B7DF-7DF1D61B0D3B}" srcOrd="1" destOrd="0" parTransId="{627EC057-1C78-4374-BF69-D6C92BA4421E}" sibTransId="{D2F54D09-E99D-4646-9052-E4C06B2FD8D3}"/>
    <dgm:cxn modelId="{FA30CAEB-26A9-490B-9B46-B1AAD54B94DB}" type="presOf" srcId="{80D7CAB9-E68E-4945-A775-CCF5F9D61FEB}" destId="{5439298B-BE0D-4E11-854E-0FD7C75059BB}" srcOrd="0" destOrd="0" presId="urn:microsoft.com/office/officeart/2005/8/layout/lProcess2"/>
    <dgm:cxn modelId="{F4E7DFFC-1F34-4CC3-A808-EAE047DDEBA7}" type="presOf" srcId="{29E9FCA2-A9D3-4F88-910A-772BA96269D7}" destId="{C62E7679-E876-41A4-8E08-84ED6E9F5775}" srcOrd="0" destOrd="0" presId="urn:microsoft.com/office/officeart/2005/8/layout/lProcess2"/>
    <dgm:cxn modelId="{71378EFD-F973-4DCC-81E7-ADC194AE5605}" srcId="{8D04D844-3B6E-4CD3-B266-EC4663E772D5}" destId="{9F2711D8-44A8-4710-BC8C-F73593473273}" srcOrd="4" destOrd="0" parTransId="{FAD4DDF8-4E4C-4571-AF3C-7A2399EB043A}" sibTransId="{9C85551A-1F3E-4323-9B3D-23252E78C19E}"/>
    <dgm:cxn modelId="{49BFAFFE-C535-4731-AAC4-0EC1FA8ECA5A}" type="presOf" srcId="{7129C468-D2DF-4DDD-9A15-D57571FF6838}" destId="{786AAD68-4834-4AB7-A232-1484BCA2C88F}" srcOrd="0" destOrd="0" presId="urn:microsoft.com/office/officeart/2005/8/layout/lProcess2"/>
    <dgm:cxn modelId="{D9EB04FF-E0B6-406D-9BDE-937015C48F2C}" type="presParOf" srcId="{A61F6BBE-F33A-4199-BE17-0A9FDE68A651}" destId="{CCCB94C8-264C-409D-924C-1FD44A20A1A6}" srcOrd="0" destOrd="0" presId="urn:microsoft.com/office/officeart/2005/8/layout/lProcess2"/>
    <dgm:cxn modelId="{195D8D4A-F025-43E3-8D5B-1B6D0E4A8E3B}" type="presParOf" srcId="{CCCB94C8-264C-409D-924C-1FD44A20A1A6}" destId="{A3E8E0B1-6CAE-4F8A-9B9D-81E4E174C739}" srcOrd="0" destOrd="0" presId="urn:microsoft.com/office/officeart/2005/8/layout/lProcess2"/>
    <dgm:cxn modelId="{E16C464F-DE64-4451-A08A-8CE5F82A2B57}" type="presParOf" srcId="{CCCB94C8-264C-409D-924C-1FD44A20A1A6}" destId="{CB4A92DE-2241-484C-AD80-16994647C650}" srcOrd="1" destOrd="0" presId="urn:microsoft.com/office/officeart/2005/8/layout/lProcess2"/>
    <dgm:cxn modelId="{BE23DFFD-B83F-4A35-B9FF-002E7F1439BF}" type="presParOf" srcId="{CCCB94C8-264C-409D-924C-1FD44A20A1A6}" destId="{9B0F0638-5786-4698-993D-8516638B9958}" srcOrd="2" destOrd="0" presId="urn:microsoft.com/office/officeart/2005/8/layout/lProcess2"/>
    <dgm:cxn modelId="{43D07723-F78E-45CD-9FC5-0B7C5830027E}" type="presParOf" srcId="{9B0F0638-5786-4698-993D-8516638B9958}" destId="{DBA81956-06C9-4415-87BF-4330208F3436}" srcOrd="0" destOrd="0" presId="urn:microsoft.com/office/officeart/2005/8/layout/lProcess2"/>
    <dgm:cxn modelId="{15422000-A4B6-4900-8FC5-D3667B6DF569}" type="presParOf" srcId="{DBA81956-06C9-4415-87BF-4330208F3436}" destId="{00C319EB-8C76-43AC-BAD1-5B317FADDBDC}" srcOrd="0" destOrd="0" presId="urn:microsoft.com/office/officeart/2005/8/layout/lProcess2"/>
    <dgm:cxn modelId="{772B5710-3CF7-4788-B1CA-5730C1001DE3}" type="presParOf" srcId="{DBA81956-06C9-4415-87BF-4330208F3436}" destId="{37D37075-8BC2-4B59-BD73-BA601C94E764}" srcOrd="1" destOrd="0" presId="urn:microsoft.com/office/officeart/2005/8/layout/lProcess2"/>
    <dgm:cxn modelId="{71B2CCF3-3ADC-481F-917D-BC28F6B9A559}" type="presParOf" srcId="{DBA81956-06C9-4415-87BF-4330208F3436}" destId="{20845A40-DC29-42BB-B110-E120B693F520}" srcOrd="2" destOrd="0" presId="urn:microsoft.com/office/officeart/2005/8/layout/lProcess2"/>
    <dgm:cxn modelId="{508A3E46-6F2E-4EE7-9771-DEA6CDE62F65}" type="presParOf" srcId="{DBA81956-06C9-4415-87BF-4330208F3436}" destId="{D8EFB850-CBE9-4037-BA5C-D92DD3F3C976}" srcOrd="3" destOrd="0" presId="urn:microsoft.com/office/officeart/2005/8/layout/lProcess2"/>
    <dgm:cxn modelId="{260B2EB4-AA92-406F-AF19-08C8506DF21E}" type="presParOf" srcId="{DBA81956-06C9-4415-87BF-4330208F3436}" destId="{C62E7679-E876-41A4-8E08-84ED6E9F5775}" srcOrd="4" destOrd="0" presId="urn:microsoft.com/office/officeart/2005/8/layout/lProcess2"/>
    <dgm:cxn modelId="{BD22D40C-B625-45F4-B89D-C9D5A63ACA9D}" type="presParOf" srcId="{DBA81956-06C9-4415-87BF-4330208F3436}" destId="{F8104055-31B5-48DD-B281-4CA83854EB99}" srcOrd="5" destOrd="0" presId="urn:microsoft.com/office/officeart/2005/8/layout/lProcess2"/>
    <dgm:cxn modelId="{8315BD4D-7487-4112-A144-6E211A826F32}" type="presParOf" srcId="{DBA81956-06C9-4415-87BF-4330208F3436}" destId="{18B5FA43-6353-4138-9821-402173BCEDD9}" srcOrd="6" destOrd="0" presId="urn:microsoft.com/office/officeart/2005/8/layout/lProcess2"/>
    <dgm:cxn modelId="{4EE8D5C4-F7A4-47EC-ADC1-24F424916D8B}" type="presParOf" srcId="{DBA81956-06C9-4415-87BF-4330208F3436}" destId="{8955E6BC-22E5-4842-B940-14C6AABC2915}" srcOrd="7" destOrd="0" presId="urn:microsoft.com/office/officeart/2005/8/layout/lProcess2"/>
    <dgm:cxn modelId="{0DCA7A43-CBBF-4237-A704-630AF0FF02F2}" type="presParOf" srcId="{DBA81956-06C9-4415-87BF-4330208F3436}" destId="{81A781E1-0FB0-4B73-B502-C3046573BF05}" srcOrd="8" destOrd="0" presId="urn:microsoft.com/office/officeart/2005/8/layout/lProcess2"/>
    <dgm:cxn modelId="{483CD342-5B78-4130-B387-091C07694355}" type="presParOf" srcId="{A61F6BBE-F33A-4199-BE17-0A9FDE68A651}" destId="{8DD182F5-B31E-42DF-BCD9-64AD3CB5B20D}" srcOrd="1" destOrd="0" presId="urn:microsoft.com/office/officeart/2005/8/layout/lProcess2"/>
    <dgm:cxn modelId="{0FE5756A-FF90-4C4A-AF54-6BD05D4C49E6}" type="presParOf" srcId="{A61F6BBE-F33A-4199-BE17-0A9FDE68A651}" destId="{934D91FA-BC54-43FE-9BA5-C7B3FD5FDD8B}" srcOrd="2" destOrd="0" presId="urn:microsoft.com/office/officeart/2005/8/layout/lProcess2"/>
    <dgm:cxn modelId="{FAC05827-1D54-448D-9724-000E52BFC09A}" type="presParOf" srcId="{934D91FA-BC54-43FE-9BA5-C7B3FD5FDD8B}" destId="{AD824B10-58EF-4CBA-8335-F71C79E6E7CB}" srcOrd="0" destOrd="0" presId="urn:microsoft.com/office/officeart/2005/8/layout/lProcess2"/>
    <dgm:cxn modelId="{8B682294-FD04-47BD-A09A-794D72AA36CB}" type="presParOf" srcId="{934D91FA-BC54-43FE-9BA5-C7B3FD5FDD8B}" destId="{6FF4EC08-1244-4AC7-B5CC-A39AB08D2925}" srcOrd="1" destOrd="0" presId="urn:microsoft.com/office/officeart/2005/8/layout/lProcess2"/>
    <dgm:cxn modelId="{FE096C9C-1807-4B65-8546-D3C6447E37A5}" type="presParOf" srcId="{934D91FA-BC54-43FE-9BA5-C7B3FD5FDD8B}" destId="{3520267D-07E8-409C-BFAA-D3119257635F}" srcOrd="2" destOrd="0" presId="urn:microsoft.com/office/officeart/2005/8/layout/lProcess2"/>
    <dgm:cxn modelId="{9A67101D-D661-44CF-BF27-8246B791CA16}" type="presParOf" srcId="{3520267D-07E8-409C-BFAA-D3119257635F}" destId="{94328FC0-A111-46F8-8268-CF4B935282DF}" srcOrd="0" destOrd="0" presId="urn:microsoft.com/office/officeart/2005/8/layout/lProcess2"/>
    <dgm:cxn modelId="{0D4BE2CF-0615-4460-97B7-DBD03EFE2B22}" type="presParOf" srcId="{94328FC0-A111-46F8-8268-CF4B935282DF}" destId="{0C0ACBD5-97EF-4535-BBDA-B9581D03C2A9}" srcOrd="0" destOrd="0" presId="urn:microsoft.com/office/officeart/2005/8/layout/lProcess2"/>
    <dgm:cxn modelId="{80193312-3E06-45BA-BD02-1A7CE2C9E07C}" type="presParOf" srcId="{94328FC0-A111-46F8-8268-CF4B935282DF}" destId="{F052CDA6-008D-4539-9015-5BF9F2EDFF06}" srcOrd="1" destOrd="0" presId="urn:microsoft.com/office/officeart/2005/8/layout/lProcess2"/>
    <dgm:cxn modelId="{8284D051-50AA-43B1-9F43-E370C4BDD8D5}" type="presParOf" srcId="{94328FC0-A111-46F8-8268-CF4B935282DF}" destId="{6E9C3FA1-C8DF-4762-8735-61571407E37C}" srcOrd="2" destOrd="0" presId="urn:microsoft.com/office/officeart/2005/8/layout/lProcess2"/>
    <dgm:cxn modelId="{C1FDA3EF-14A4-4851-9828-1549CF4DC4DF}" type="presParOf" srcId="{94328FC0-A111-46F8-8268-CF4B935282DF}" destId="{98329DC2-E0C2-4FA9-BAFB-C1211EF304AD}" srcOrd="3" destOrd="0" presId="urn:microsoft.com/office/officeart/2005/8/layout/lProcess2"/>
    <dgm:cxn modelId="{47C08BCE-7BF9-4A89-85D8-C1964BA4C7B9}" type="presParOf" srcId="{94328FC0-A111-46F8-8268-CF4B935282DF}" destId="{5439298B-BE0D-4E11-854E-0FD7C75059BB}" srcOrd="4" destOrd="0" presId="urn:microsoft.com/office/officeart/2005/8/layout/lProcess2"/>
    <dgm:cxn modelId="{E3F46FD3-086E-4816-80FA-0989AD5B5748}" type="presParOf" srcId="{94328FC0-A111-46F8-8268-CF4B935282DF}" destId="{8383F3FB-71DF-4DC0-88EF-F820323210D2}" srcOrd="5" destOrd="0" presId="urn:microsoft.com/office/officeart/2005/8/layout/lProcess2"/>
    <dgm:cxn modelId="{C2B2144F-613D-4FF3-925E-137892F69BD5}" type="presParOf" srcId="{94328FC0-A111-46F8-8268-CF4B935282DF}" destId="{786AAD68-4834-4AB7-A232-1484BCA2C88F}" srcOrd="6" destOrd="0" presId="urn:microsoft.com/office/officeart/2005/8/layout/lProcess2"/>
    <dgm:cxn modelId="{23652517-CEB4-4309-BC3C-E007A609930F}" type="presParOf" srcId="{94328FC0-A111-46F8-8268-CF4B935282DF}" destId="{1B10BD37-BFD7-4D78-ABEB-073135214FF9}" srcOrd="7" destOrd="0" presId="urn:microsoft.com/office/officeart/2005/8/layout/lProcess2"/>
    <dgm:cxn modelId="{0F862244-8973-4CE7-9ABC-53D951E85587}" type="presParOf" srcId="{94328FC0-A111-46F8-8268-CF4B935282DF}" destId="{C1C49B4D-6DF5-46CE-ADA9-603FA4562FD5}" srcOrd="8" destOrd="0" presId="urn:microsoft.com/office/officeart/2005/8/layout/lProcess2"/>
    <dgm:cxn modelId="{9D764157-3A3A-4009-90F4-69145A77EA1B}" type="presParOf" srcId="{A61F6BBE-F33A-4199-BE17-0A9FDE68A651}" destId="{5759A948-5B1B-473B-8EC2-D721A8A67E15}" srcOrd="3" destOrd="0" presId="urn:microsoft.com/office/officeart/2005/8/layout/lProcess2"/>
    <dgm:cxn modelId="{13678E78-07B3-439A-AC97-69E2A8EACA3C}" type="presParOf" srcId="{A61F6BBE-F33A-4199-BE17-0A9FDE68A651}" destId="{A358F024-9E71-4825-AAE9-90AE116D39F6}" srcOrd="4" destOrd="0" presId="urn:microsoft.com/office/officeart/2005/8/layout/lProcess2"/>
    <dgm:cxn modelId="{AD20C6C0-E468-49BF-A84C-AB797424BFE6}" type="presParOf" srcId="{A358F024-9E71-4825-AAE9-90AE116D39F6}" destId="{90A85432-CA63-4794-9322-304BD368B5F4}" srcOrd="0" destOrd="0" presId="urn:microsoft.com/office/officeart/2005/8/layout/lProcess2"/>
    <dgm:cxn modelId="{349A2D59-3809-4715-9C71-336C37E2BBB9}" type="presParOf" srcId="{A358F024-9E71-4825-AAE9-90AE116D39F6}" destId="{D22331C0-0D06-4612-83BE-C818A6BF8DA6}" srcOrd="1" destOrd="0" presId="urn:microsoft.com/office/officeart/2005/8/layout/lProcess2"/>
    <dgm:cxn modelId="{53FEF230-575D-48B3-B3A7-02BCE29BCC3A}" type="presParOf" srcId="{A358F024-9E71-4825-AAE9-90AE116D39F6}" destId="{6E44F6F2-22B1-4A7A-AA31-380657F0A8AD}" srcOrd="2" destOrd="0" presId="urn:microsoft.com/office/officeart/2005/8/layout/lProcess2"/>
    <dgm:cxn modelId="{D9000D77-93AA-483B-9C5A-89FD5C9C4F27}" type="presParOf" srcId="{6E44F6F2-22B1-4A7A-AA31-380657F0A8AD}" destId="{809BC8E0-4392-459C-8C57-B9C44FB607E8}" srcOrd="0" destOrd="0" presId="urn:microsoft.com/office/officeart/2005/8/layout/lProcess2"/>
    <dgm:cxn modelId="{F2CD176D-2B30-46F5-B11C-BD757F88F82A}" type="presParOf" srcId="{809BC8E0-4392-459C-8C57-B9C44FB607E8}" destId="{DA13AB7C-019B-4CF5-86A6-36B30369BAD5}" srcOrd="0" destOrd="0" presId="urn:microsoft.com/office/officeart/2005/8/layout/lProcess2"/>
    <dgm:cxn modelId="{AAA7451C-2CB2-44CD-A44B-1A59D96EB417}" type="presParOf" srcId="{809BC8E0-4392-459C-8C57-B9C44FB607E8}" destId="{854C2823-D048-4E78-B097-46AFCE6C679C}" srcOrd="1" destOrd="0" presId="urn:microsoft.com/office/officeart/2005/8/layout/lProcess2"/>
    <dgm:cxn modelId="{4D932B11-FB38-4627-A2F0-4BD9C5002269}" type="presParOf" srcId="{809BC8E0-4392-459C-8C57-B9C44FB607E8}" destId="{774964C9-1A6A-4569-9763-757AAA85C01A}" srcOrd="2" destOrd="0" presId="urn:microsoft.com/office/officeart/2005/8/layout/lProcess2"/>
    <dgm:cxn modelId="{5DAF9ED0-FC77-40D1-A544-F2999E85CB94}" type="presParOf" srcId="{809BC8E0-4392-459C-8C57-B9C44FB607E8}" destId="{8ABFDD61-B495-4B79-BE1E-FADAA9A94678}" srcOrd="3" destOrd="0" presId="urn:microsoft.com/office/officeart/2005/8/layout/lProcess2"/>
    <dgm:cxn modelId="{FB84A37D-C833-4363-82E6-853633707A9A}" type="presParOf" srcId="{809BC8E0-4392-459C-8C57-B9C44FB607E8}" destId="{DAD7F2A6-172E-41A9-91C7-8E7B4CEEC74A}" srcOrd="4" destOrd="0" presId="urn:microsoft.com/office/officeart/2005/8/layout/lProcess2"/>
    <dgm:cxn modelId="{2FAA4E85-9690-4A39-BDE8-714C8C9E6247}" type="presParOf" srcId="{809BC8E0-4392-459C-8C57-B9C44FB607E8}" destId="{F4194C4B-1BE9-49D0-9298-0459A1FC7A88}" srcOrd="5" destOrd="0" presId="urn:microsoft.com/office/officeart/2005/8/layout/lProcess2"/>
    <dgm:cxn modelId="{ADCA79AF-4C8B-41EA-8C62-A2EB770C1E74}" type="presParOf" srcId="{809BC8E0-4392-459C-8C57-B9C44FB607E8}" destId="{A73E9AD8-D9B7-4CE6-8140-57B2D5DF7E2B}" srcOrd="6" destOrd="0" presId="urn:microsoft.com/office/officeart/2005/8/layout/lProcess2"/>
    <dgm:cxn modelId="{074F3314-190E-474B-9BA1-B0D861332EFF}" type="presParOf" srcId="{809BC8E0-4392-459C-8C57-B9C44FB607E8}" destId="{F58768BD-1F44-4588-80E9-613D5B753C4A}" srcOrd="7" destOrd="0" presId="urn:microsoft.com/office/officeart/2005/8/layout/lProcess2"/>
    <dgm:cxn modelId="{46183AA4-B912-4C26-97E3-E6C6ABBFE470}" type="presParOf" srcId="{809BC8E0-4392-459C-8C57-B9C44FB607E8}" destId="{3E8A3CB9-E874-4732-B800-9B97C5F3649F}"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D35E8C-7D97-4D7E-81C2-5B2FB81B5A4E}" type="doc">
      <dgm:prSet loTypeId="urn:microsoft.com/office/officeart/2005/8/layout/process5" loCatId="process" qsTypeId="urn:microsoft.com/office/officeart/2005/8/quickstyle/simple1" qsCatId="simple" csTypeId="urn:microsoft.com/office/officeart/2005/8/colors/colorful1#12" csCatId="colorful" phldr="1"/>
      <dgm:spPr/>
      <dgm:t>
        <a:bodyPr/>
        <a:lstStyle/>
        <a:p>
          <a:endParaRPr lang="es-ES"/>
        </a:p>
      </dgm:t>
    </dgm:pt>
    <dgm:pt modelId="{9E08AEB6-FB55-4F80-9AE9-7179B300ECA0}">
      <dgm:prSet phldrT="[Texto]"/>
      <dgm:spPr/>
      <dgm:t>
        <a:bodyPr/>
        <a:lstStyle/>
        <a:p>
          <a:r>
            <a:rPr lang="es-ES" dirty="0"/>
            <a:t>Gestión Estratégica</a:t>
          </a:r>
        </a:p>
      </dgm:t>
    </dgm:pt>
    <dgm:pt modelId="{16595C5E-9213-4B2D-B47F-5C3715883227}" type="parTrans" cxnId="{EA7D7FBF-8185-4585-B3A0-2281F50EBA34}">
      <dgm:prSet/>
      <dgm:spPr/>
      <dgm:t>
        <a:bodyPr/>
        <a:lstStyle/>
        <a:p>
          <a:endParaRPr lang="es-ES"/>
        </a:p>
      </dgm:t>
    </dgm:pt>
    <dgm:pt modelId="{F9052FB7-86B6-490F-B034-1BBC1CAF705A}" type="sibTrans" cxnId="{EA7D7FBF-8185-4585-B3A0-2281F50EBA34}">
      <dgm:prSet/>
      <dgm:spPr/>
      <dgm:t>
        <a:bodyPr/>
        <a:lstStyle/>
        <a:p>
          <a:endParaRPr lang="es-ES"/>
        </a:p>
      </dgm:t>
    </dgm:pt>
    <dgm:pt modelId="{A4CD4992-2CB5-4BA4-B72B-3AAAE7F23447}">
      <dgm:prSet phldrT="[Texto]"/>
      <dgm:spPr/>
      <dgm:t>
        <a:bodyPr/>
        <a:lstStyle/>
        <a:p>
          <a:r>
            <a:rPr lang="es-ES" dirty="0"/>
            <a:t>Gestión de Riesgos</a:t>
          </a:r>
        </a:p>
      </dgm:t>
    </dgm:pt>
    <dgm:pt modelId="{F9A68E34-A444-4F01-BB71-A96B2ACE1C8B}" type="parTrans" cxnId="{1F62B9B7-A78B-4C86-9DBE-C0E37C084A41}">
      <dgm:prSet/>
      <dgm:spPr/>
      <dgm:t>
        <a:bodyPr/>
        <a:lstStyle/>
        <a:p>
          <a:endParaRPr lang="es-ES"/>
        </a:p>
      </dgm:t>
    </dgm:pt>
    <dgm:pt modelId="{4C221946-BD9F-4900-B2AD-ECC571CE02B9}" type="sibTrans" cxnId="{1F62B9B7-A78B-4C86-9DBE-C0E37C084A41}">
      <dgm:prSet/>
      <dgm:spPr/>
      <dgm:t>
        <a:bodyPr/>
        <a:lstStyle/>
        <a:p>
          <a:endParaRPr lang="es-ES"/>
        </a:p>
      </dgm:t>
    </dgm:pt>
    <dgm:pt modelId="{47003F2B-7F25-4B66-9921-BE95D1A35E99}">
      <dgm:prSet phldrT="[Texto]"/>
      <dgm:spPr/>
      <dgm:t>
        <a:bodyPr/>
        <a:lstStyle/>
        <a:p>
          <a:r>
            <a:rPr lang="es-CO" dirty="0">
              <a:latin typeface="+mn-lt"/>
            </a:rPr>
            <a:t>Actividades de evaluación, manejo y mitigación del riesgo en los procesos a cargo.</a:t>
          </a:r>
          <a:endParaRPr lang="es-ES" dirty="0"/>
        </a:p>
      </dgm:t>
    </dgm:pt>
    <dgm:pt modelId="{FF2BDD33-0871-4B55-B389-F28001174A3A}" type="parTrans" cxnId="{22E0021B-DFE0-41D2-8C71-B8061D09C462}">
      <dgm:prSet/>
      <dgm:spPr/>
      <dgm:t>
        <a:bodyPr/>
        <a:lstStyle/>
        <a:p>
          <a:endParaRPr lang="es-ES"/>
        </a:p>
      </dgm:t>
    </dgm:pt>
    <dgm:pt modelId="{C90F2D00-1469-4780-821B-90F52909F7A2}" type="sibTrans" cxnId="{22E0021B-DFE0-41D2-8C71-B8061D09C462}">
      <dgm:prSet/>
      <dgm:spPr/>
      <dgm:t>
        <a:bodyPr/>
        <a:lstStyle/>
        <a:p>
          <a:endParaRPr lang="es-ES"/>
        </a:p>
      </dgm:t>
    </dgm:pt>
    <dgm:pt modelId="{A54A9E54-F9B5-4D42-9394-C75E68DAA566}">
      <dgm:prSet phldrT="[Texto]"/>
      <dgm:spPr/>
      <dgm:t>
        <a:bodyPr/>
        <a:lstStyle/>
        <a:p>
          <a:r>
            <a:rPr lang="es-ES" dirty="0"/>
            <a:t>Gestión de Ambiente de Control</a:t>
          </a:r>
        </a:p>
      </dgm:t>
    </dgm:pt>
    <dgm:pt modelId="{43E8CEB1-F234-4FCC-BB7D-5AEC7F1806A5}" type="parTrans" cxnId="{5EBCF234-EBE4-436F-91A0-E3C446A326AF}">
      <dgm:prSet/>
      <dgm:spPr/>
      <dgm:t>
        <a:bodyPr/>
        <a:lstStyle/>
        <a:p>
          <a:endParaRPr lang="es-ES"/>
        </a:p>
      </dgm:t>
    </dgm:pt>
    <dgm:pt modelId="{CA995A1D-33A6-4C3E-942D-6FD04FD21171}" type="sibTrans" cxnId="{5EBCF234-EBE4-436F-91A0-E3C446A326AF}">
      <dgm:prSet/>
      <dgm:spPr/>
      <dgm:t>
        <a:bodyPr/>
        <a:lstStyle/>
        <a:p>
          <a:endParaRPr lang="es-ES"/>
        </a:p>
      </dgm:t>
    </dgm:pt>
    <dgm:pt modelId="{1F49C3E2-82B0-4B62-864B-005F0770E902}">
      <dgm:prSet phldrT="[Texto]"/>
      <dgm:spPr/>
      <dgm:t>
        <a:bodyPr/>
        <a:lstStyle/>
        <a:p>
          <a:r>
            <a:rPr lang="es-CO">
              <a:latin typeface="+mn-lt"/>
            </a:rPr>
            <a:t>Resultados de auditorias y  acciones orientadas hacia el 	control.</a:t>
          </a:r>
          <a:endParaRPr lang="es-ES" dirty="0"/>
        </a:p>
      </dgm:t>
    </dgm:pt>
    <dgm:pt modelId="{E0497385-0795-4BF3-854E-1BF9C062CBE7}" type="parTrans" cxnId="{441E287A-F4C7-4930-8EFE-BA1953AA6D43}">
      <dgm:prSet/>
      <dgm:spPr/>
      <dgm:t>
        <a:bodyPr/>
        <a:lstStyle/>
        <a:p>
          <a:endParaRPr lang="es-ES"/>
        </a:p>
      </dgm:t>
    </dgm:pt>
    <dgm:pt modelId="{48B6750A-E72C-490B-81FC-F2CE103A84EE}" type="sibTrans" cxnId="{441E287A-F4C7-4930-8EFE-BA1953AA6D43}">
      <dgm:prSet/>
      <dgm:spPr/>
      <dgm:t>
        <a:bodyPr/>
        <a:lstStyle/>
        <a:p>
          <a:endParaRPr lang="es-ES"/>
        </a:p>
      </dgm:t>
    </dgm:pt>
    <dgm:pt modelId="{ED299B95-F693-425A-BBEF-64845DAFF336}">
      <dgm:prSet phldrT="[Texto]"/>
      <dgm:spPr/>
      <dgm:t>
        <a:bodyPr/>
        <a:lstStyle/>
        <a:p>
          <a:r>
            <a:rPr lang="es-ES" dirty="0"/>
            <a:t>Competencias</a:t>
          </a:r>
        </a:p>
      </dgm:t>
    </dgm:pt>
    <dgm:pt modelId="{15227CCB-C0E4-4DE4-84F0-D1A13B9D3A9A}" type="parTrans" cxnId="{7B0F7300-7D83-4A66-88F4-6127190431DB}">
      <dgm:prSet/>
      <dgm:spPr/>
      <dgm:t>
        <a:bodyPr/>
        <a:lstStyle/>
        <a:p>
          <a:endParaRPr lang="es-ES"/>
        </a:p>
      </dgm:t>
    </dgm:pt>
    <dgm:pt modelId="{C50E713E-BBA9-420A-8FC2-8E182896DA07}" type="sibTrans" cxnId="{7B0F7300-7D83-4A66-88F4-6127190431DB}">
      <dgm:prSet/>
      <dgm:spPr/>
      <dgm:t>
        <a:bodyPr/>
        <a:lstStyle/>
        <a:p>
          <a:endParaRPr lang="es-ES"/>
        </a:p>
      </dgm:t>
    </dgm:pt>
    <dgm:pt modelId="{17A498CD-308F-4B32-861C-DA8A646AA74C}">
      <dgm:prSet phldrT="[Texto]"/>
      <dgm:spPr/>
      <dgm:t>
        <a:bodyPr/>
        <a:lstStyle/>
        <a:p>
          <a:r>
            <a:rPr lang="es-CO" dirty="0">
              <a:latin typeface="+mn-lt"/>
            </a:rPr>
            <a:t>Habilidades y conductas evaluadas</a:t>
          </a:r>
          <a:endParaRPr lang="es-ES" dirty="0"/>
        </a:p>
      </dgm:t>
    </dgm:pt>
    <dgm:pt modelId="{C590C72C-E0FF-4AC1-809A-B94C4C7D2A48}" type="parTrans" cxnId="{227E3C95-BBBE-4392-B505-BF54401646FD}">
      <dgm:prSet/>
      <dgm:spPr/>
      <dgm:t>
        <a:bodyPr/>
        <a:lstStyle/>
        <a:p>
          <a:endParaRPr lang="es-ES"/>
        </a:p>
      </dgm:t>
    </dgm:pt>
    <dgm:pt modelId="{0AE163BC-604E-411A-B133-1D9857579758}" type="sibTrans" cxnId="{227E3C95-BBBE-4392-B505-BF54401646FD}">
      <dgm:prSet/>
      <dgm:spPr/>
      <dgm:t>
        <a:bodyPr/>
        <a:lstStyle/>
        <a:p>
          <a:endParaRPr lang="es-ES"/>
        </a:p>
      </dgm:t>
    </dgm:pt>
    <dgm:pt modelId="{2553A307-C814-4F83-8940-DEB94031EB94}">
      <dgm:prSet phldrT="[Texto]"/>
      <dgm:spPr/>
      <dgm:t>
        <a:bodyPr/>
        <a:lstStyle/>
        <a:p>
          <a:r>
            <a:rPr lang="es-CO" dirty="0"/>
            <a:t>Cumplimiento de metas  y objetivos  del negocio, según los indicadores establecidos para el efecto </a:t>
          </a:r>
          <a:endParaRPr lang="es-ES" dirty="0"/>
        </a:p>
      </dgm:t>
    </dgm:pt>
    <dgm:pt modelId="{6D942F09-0A7E-4C4F-A24F-0FECA8D2D176}" type="parTrans" cxnId="{773F57C2-EB01-4E59-A470-E4C0CA1CA88F}">
      <dgm:prSet/>
      <dgm:spPr/>
    </dgm:pt>
    <dgm:pt modelId="{1790DADE-CE6B-4831-A5E0-5C6B3F1FE4DC}" type="sibTrans" cxnId="{773F57C2-EB01-4E59-A470-E4C0CA1CA88F}">
      <dgm:prSet/>
      <dgm:spPr/>
    </dgm:pt>
    <dgm:pt modelId="{3E6DA038-CDBC-49D7-ADA7-7BB9FC66222F}" type="pres">
      <dgm:prSet presAssocID="{36D35E8C-7D97-4D7E-81C2-5B2FB81B5A4E}" presName="diagram" presStyleCnt="0">
        <dgm:presLayoutVars>
          <dgm:dir/>
          <dgm:resizeHandles val="exact"/>
        </dgm:presLayoutVars>
      </dgm:prSet>
      <dgm:spPr/>
    </dgm:pt>
    <dgm:pt modelId="{0ACDCCDF-429A-4E3B-B0DB-CE944C22C38D}" type="pres">
      <dgm:prSet presAssocID="{9E08AEB6-FB55-4F80-9AE9-7179B300ECA0}" presName="node" presStyleLbl="node1" presStyleIdx="0" presStyleCnt="4">
        <dgm:presLayoutVars>
          <dgm:bulletEnabled val="1"/>
        </dgm:presLayoutVars>
      </dgm:prSet>
      <dgm:spPr/>
    </dgm:pt>
    <dgm:pt modelId="{8FF0731B-F9E1-41F6-88C3-3E8325F7A550}" type="pres">
      <dgm:prSet presAssocID="{F9052FB7-86B6-490F-B034-1BBC1CAF705A}" presName="sibTrans" presStyleLbl="sibTrans2D1" presStyleIdx="0" presStyleCnt="3"/>
      <dgm:spPr/>
    </dgm:pt>
    <dgm:pt modelId="{6EC7907E-51C7-4261-A2D1-E8AFA828B9CA}" type="pres">
      <dgm:prSet presAssocID="{F9052FB7-86B6-490F-B034-1BBC1CAF705A}" presName="connectorText" presStyleLbl="sibTrans2D1" presStyleIdx="0" presStyleCnt="3"/>
      <dgm:spPr/>
    </dgm:pt>
    <dgm:pt modelId="{DAD7A9F7-BD90-4F00-840A-0938C46E8B45}" type="pres">
      <dgm:prSet presAssocID="{A4CD4992-2CB5-4BA4-B72B-3AAAE7F23447}" presName="node" presStyleLbl="node1" presStyleIdx="1" presStyleCnt="4">
        <dgm:presLayoutVars>
          <dgm:bulletEnabled val="1"/>
        </dgm:presLayoutVars>
      </dgm:prSet>
      <dgm:spPr/>
    </dgm:pt>
    <dgm:pt modelId="{465835D1-3B6D-4A5D-86C4-9DAEE65589F6}" type="pres">
      <dgm:prSet presAssocID="{4C221946-BD9F-4900-B2AD-ECC571CE02B9}" presName="sibTrans" presStyleLbl="sibTrans2D1" presStyleIdx="1" presStyleCnt="3"/>
      <dgm:spPr/>
    </dgm:pt>
    <dgm:pt modelId="{E284AB46-631C-46D4-99E7-F391C18707E1}" type="pres">
      <dgm:prSet presAssocID="{4C221946-BD9F-4900-B2AD-ECC571CE02B9}" presName="connectorText" presStyleLbl="sibTrans2D1" presStyleIdx="1" presStyleCnt="3"/>
      <dgm:spPr/>
    </dgm:pt>
    <dgm:pt modelId="{34852377-8D97-4E8D-9D67-A85D773CF640}" type="pres">
      <dgm:prSet presAssocID="{A54A9E54-F9B5-4D42-9394-C75E68DAA566}" presName="node" presStyleLbl="node1" presStyleIdx="2" presStyleCnt="4">
        <dgm:presLayoutVars>
          <dgm:bulletEnabled val="1"/>
        </dgm:presLayoutVars>
      </dgm:prSet>
      <dgm:spPr/>
    </dgm:pt>
    <dgm:pt modelId="{8817F264-9533-434D-A8C1-737DFD6D1EB8}" type="pres">
      <dgm:prSet presAssocID="{CA995A1D-33A6-4C3E-942D-6FD04FD21171}" presName="sibTrans" presStyleLbl="sibTrans2D1" presStyleIdx="2" presStyleCnt="3"/>
      <dgm:spPr/>
    </dgm:pt>
    <dgm:pt modelId="{FA7EE381-45F5-4DD3-8E42-EFF8DB52E413}" type="pres">
      <dgm:prSet presAssocID="{CA995A1D-33A6-4C3E-942D-6FD04FD21171}" presName="connectorText" presStyleLbl="sibTrans2D1" presStyleIdx="2" presStyleCnt="3"/>
      <dgm:spPr/>
    </dgm:pt>
    <dgm:pt modelId="{2BB20268-4F1A-48B2-838F-7C4023A3EDC6}" type="pres">
      <dgm:prSet presAssocID="{ED299B95-F693-425A-BBEF-64845DAFF336}" presName="node" presStyleLbl="node1" presStyleIdx="3" presStyleCnt="4">
        <dgm:presLayoutVars>
          <dgm:bulletEnabled val="1"/>
        </dgm:presLayoutVars>
      </dgm:prSet>
      <dgm:spPr/>
    </dgm:pt>
  </dgm:ptLst>
  <dgm:cxnLst>
    <dgm:cxn modelId="{A14D4000-7B93-4ED6-A3B3-9341D988A9D5}" type="presOf" srcId="{CA995A1D-33A6-4C3E-942D-6FD04FD21171}" destId="{FA7EE381-45F5-4DD3-8E42-EFF8DB52E413}" srcOrd="1" destOrd="0" presId="urn:microsoft.com/office/officeart/2005/8/layout/process5"/>
    <dgm:cxn modelId="{7B0F7300-7D83-4A66-88F4-6127190431DB}" srcId="{36D35E8C-7D97-4D7E-81C2-5B2FB81B5A4E}" destId="{ED299B95-F693-425A-BBEF-64845DAFF336}" srcOrd="3" destOrd="0" parTransId="{15227CCB-C0E4-4DE4-84F0-D1A13B9D3A9A}" sibTransId="{C50E713E-BBA9-420A-8FC2-8E182896DA07}"/>
    <dgm:cxn modelId="{5FF5180A-8DF8-477C-8453-90196C55AC1F}" type="presOf" srcId="{2553A307-C814-4F83-8940-DEB94031EB94}" destId="{0ACDCCDF-429A-4E3B-B0DB-CE944C22C38D}" srcOrd="0" destOrd="1" presId="urn:microsoft.com/office/officeart/2005/8/layout/process5"/>
    <dgm:cxn modelId="{22E0021B-DFE0-41D2-8C71-B8061D09C462}" srcId="{A4CD4992-2CB5-4BA4-B72B-3AAAE7F23447}" destId="{47003F2B-7F25-4B66-9921-BE95D1A35E99}" srcOrd="0" destOrd="0" parTransId="{FF2BDD33-0871-4B55-B389-F28001174A3A}" sibTransId="{C90F2D00-1469-4780-821B-90F52909F7A2}"/>
    <dgm:cxn modelId="{6A4E3931-C724-4739-B201-5EC51FD697AA}" type="presOf" srcId="{1F49C3E2-82B0-4B62-864B-005F0770E902}" destId="{34852377-8D97-4E8D-9D67-A85D773CF640}" srcOrd="0" destOrd="1" presId="urn:microsoft.com/office/officeart/2005/8/layout/process5"/>
    <dgm:cxn modelId="{5EBCF234-EBE4-436F-91A0-E3C446A326AF}" srcId="{36D35E8C-7D97-4D7E-81C2-5B2FB81B5A4E}" destId="{A54A9E54-F9B5-4D42-9394-C75E68DAA566}" srcOrd="2" destOrd="0" parTransId="{43E8CEB1-F234-4FCC-BB7D-5AEC7F1806A5}" sibTransId="{CA995A1D-33A6-4C3E-942D-6FD04FD21171}"/>
    <dgm:cxn modelId="{410F3D65-28FE-44B3-9EA5-6088175E6671}" type="presOf" srcId="{A54A9E54-F9B5-4D42-9394-C75E68DAA566}" destId="{34852377-8D97-4E8D-9D67-A85D773CF640}" srcOrd="0" destOrd="0" presId="urn:microsoft.com/office/officeart/2005/8/layout/process5"/>
    <dgm:cxn modelId="{441E287A-F4C7-4930-8EFE-BA1953AA6D43}" srcId="{A54A9E54-F9B5-4D42-9394-C75E68DAA566}" destId="{1F49C3E2-82B0-4B62-864B-005F0770E902}" srcOrd="0" destOrd="0" parTransId="{E0497385-0795-4BF3-854E-1BF9C062CBE7}" sibTransId="{48B6750A-E72C-490B-81FC-F2CE103A84EE}"/>
    <dgm:cxn modelId="{A3568F7C-541A-4C1E-92BB-C4E4AF021D69}" type="presOf" srcId="{ED299B95-F693-425A-BBEF-64845DAFF336}" destId="{2BB20268-4F1A-48B2-838F-7C4023A3EDC6}" srcOrd="0" destOrd="0" presId="urn:microsoft.com/office/officeart/2005/8/layout/process5"/>
    <dgm:cxn modelId="{CBAC6280-13C0-42DB-8386-BD61FC148A5F}" type="presOf" srcId="{4C221946-BD9F-4900-B2AD-ECC571CE02B9}" destId="{E284AB46-631C-46D4-99E7-F391C18707E1}" srcOrd="1" destOrd="0" presId="urn:microsoft.com/office/officeart/2005/8/layout/process5"/>
    <dgm:cxn modelId="{907F7683-B455-4785-B634-F693E71E2C04}" type="presOf" srcId="{CA995A1D-33A6-4C3E-942D-6FD04FD21171}" destId="{8817F264-9533-434D-A8C1-737DFD6D1EB8}" srcOrd="0" destOrd="0" presId="urn:microsoft.com/office/officeart/2005/8/layout/process5"/>
    <dgm:cxn modelId="{227E3C95-BBBE-4392-B505-BF54401646FD}" srcId="{ED299B95-F693-425A-BBEF-64845DAFF336}" destId="{17A498CD-308F-4B32-861C-DA8A646AA74C}" srcOrd="0" destOrd="0" parTransId="{C590C72C-E0FF-4AC1-809A-B94C4C7D2A48}" sibTransId="{0AE163BC-604E-411A-B133-1D9857579758}"/>
    <dgm:cxn modelId="{FE039598-ED5E-4D27-B8F5-A5F09CBBA538}" type="presOf" srcId="{47003F2B-7F25-4B66-9921-BE95D1A35E99}" destId="{DAD7A9F7-BD90-4F00-840A-0938C46E8B45}" srcOrd="0" destOrd="1" presId="urn:microsoft.com/office/officeart/2005/8/layout/process5"/>
    <dgm:cxn modelId="{83C43D9B-8AC6-461C-93D5-A01A0DC7914F}" type="presOf" srcId="{F9052FB7-86B6-490F-B034-1BBC1CAF705A}" destId="{8FF0731B-F9E1-41F6-88C3-3E8325F7A550}" srcOrd="0" destOrd="0" presId="urn:microsoft.com/office/officeart/2005/8/layout/process5"/>
    <dgm:cxn modelId="{DEF609B5-1E5E-4B47-94A0-BE689AFCBE3A}" type="presOf" srcId="{F9052FB7-86B6-490F-B034-1BBC1CAF705A}" destId="{6EC7907E-51C7-4261-A2D1-E8AFA828B9CA}" srcOrd="1" destOrd="0" presId="urn:microsoft.com/office/officeart/2005/8/layout/process5"/>
    <dgm:cxn modelId="{1F62B9B7-A78B-4C86-9DBE-C0E37C084A41}" srcId="{36D35E8C-7D97-4D7E-81C2-5B2FB81B5A4E}" destId="{A4CD4992-2CB5-4BA4-B72B-3AAAE7F23447}" srcOrd="1" destOrd="0" parTransId="{F9A68E34-A444-4F01-BB71-A96B2ACE1C8B}" sibTransId="{4C221946-BD9F-4900-B2AD-ECC571CE02B9}"/>
    <dgm:cxn modelId="{EA7D7FBF-8185-4585-B3A0-2281F50EBA34}" srcId="{36D35E8C-7D97-4D7E-81C2-5B2FB81B5A4E}" destId="{9E08AEB6-FB55-4F80-9AE9-7179B300ECA0}" srcOrd="0" destOrd="0" parTransId="{16595C5E-9213-4B2D-B47F-5C3715883227}" sibTransId="{F9052FB7-86B6-490F-B034-1BBC1CAF705A}"/>
    <dgm:cxn modelId="{773F57C2-EB01-4E59-A470-E4C0CA1CA88F}" srcId="{9E08AEB6-FB55-4F80-9AE9-7179B300ECA0}" destId="{2553A307-C814-4F83-8940-DEB94031EB94}" srcOrd="0" destOrd="0" parTransId="{6D942F09-0A7E-4C4F-A24F-0FECA8D2D176}" sibTransId="{1790DADE-CE6B-4831-A5E0-5C6B3F1FE4DC}"/>
    <dgm:cxn modelId="{19B7D3C3-9CEF-46FF-8578-016CBBD59C72}" type="presOf" srcId="{36D35E8C-7D97-4D7E-81C2-5B2FB81B5A4E}" destId="{3E6DA038-CDBC-49D7-ADA7-7BB9FC66222F}" srcOrd="0" destOrd="0" presId="urn:microsoft.com/office/officeart/2005/8/layout/process5"/>
    <dgm:cxn modelId="{04C847C9-6241-468A-AE06-1F07C999B6B2}" type="presOf" srcId="{A4CD4992-2CB5-4BA4-B72B-3AAAE7F23447}" destId="{DAD7A9F7-BD90-4F00-840A-0938C46E8B45}" srcOrd="0" destOrd="0" presId="urn:microsoft.com/office/officeart/2005/8/layout/process5"/>
    <dgm:cxn modelId="{A81164DC-C9F4-4A89-8643-27C1B6E66A8F}" type="presOf" srcId="{9E08AEB6-FB55-4F80-9AE9-7179B300ECA0}" destId="{0ACDCCDF-429A-4E3B-B0DB-CE944C22C38D}" srcOrd="0" destOrd="0" presId="urn:microsoft.com/office/officeart/2005/8/layout/process5"/>
    <dgm:cxn modelId="{626C0DE4-CABA-4208-8FC4-7E15BF09DA9F}" type="presOf" srcId="{17A498CD-308F-4B32-861C-DA8A646AA74C}" destId="{2BB20268-4F1A-48B2-838F-7C4023A3EDC6}" srcOrd="0" destOrd="1" presId="urn:microsoft.com/office/officeart/2005/8/layout/process5"/>
    <dgm:cxn modelId="{A538D6EE-932B-47B4-A821-1AF74AAFB132}" type="presOf" srcId="{4C221946-BD9F-4900-B2AD-ECC571CE02B9}" destId="{465835D1-3B6D-4A5D-86C4-9DAEE65589F6}" srcOrd="0" destOrd="0" presId="urn:microsoft.com/office/officeart/2005/8/layout/process5"/>
    <dgm:cxn modelId="{10F1466D-DD68-40BD-9A27-9F8F7F8F8400}" type="presParOf" srcId="{3E6DA038-CDBC-49D7-ADA7-7BB9FC66222F}" destId="{0ACDCCDF-429A-4E3B-B0DB-CE944C22C38D}" srcOrd="0" destOrd="0" presId="urn:microsoft.com/office/officeart/2005/8/layout/process5"/>
    <dgm:cxn modelId="{D6A87F7F-946E-44E4-9BB8-9ABEAF3AB4BE}" type="presParOf" srcId="{3E6DA038-CDBC-49D7-ADA7-7BB9FC66222F}" destId="{8FF0731B-F9E1-41F6-88C3-3E8325F7A550}" srcOrd="1" destOrd="0" presId="urn:microsoft.com/office/officeart/2005/8/layout/process5"/>
    <dgm:cxn modelId="{2CD0BC00-39AA-4CD5-9A83-B25D5D74847C}" type="presParOf" srcId="{8FF0731B-F9E1-41F6-88C3-3E8325F7A550}" destId="{6EC7907E-51C7-4261-A2D1-E8AFA828B9CA}" srcOrd="0" destOrd="0" presId="urn:microsoft.com/office/officeart/2005/8/layout/process5"/>
    <dgm:cxn modelId="{70AB59F2-E6F8-42ED-9C81-41A8B43E4446}" type="presParOf" srcId="{3E6DA038-CDBC-49D7-ADA7-7BB9FC66222F}" destId="{DAD7A9F7-BD90-4F00-840A-0938C46E8B45}" srcOrd="2" destOrd="0" presId="urn:microsoft.com/office/officeart/2005/8/layout/process5"/>
    <dgm:cxn modelId="{7C4387B1-A3FF-4643-AB77-DD85FDFE4D6A}" type="presParOf" srcId="{3E6DA038-CDBC-49D7-ADA7-7BB9FC66222F}" destId="{465835D1-3B6D-4A5D-86C4-9DAEE65589F6}" srcOrd="3" destOrd="0" presId="urn:microsoft.com/office/officeart/2005/8/layout/process5"/>
    <dgm:cxn modelId="{725F1361-D0B7-4987-8776-64327DCD29CF}" type="presParOf" srcId="{465835D1-3B6D-4A5D-86C4-9DAEE65589F6}" destId="{E284AB46-631C-46D4-99E7-F391C18707E1}" srcOrd="0" destOrd="0" presId="urn:microsoft.com/office/officeart/2005/8/layout/process5"/>
    <dgm:cxn modelId="{C170695F-C0B4-4B18-98F6-2F00C8C1F3C0}" type="presParOf" srcId="{3E6DA038-CDBC-49D7-ADA7-7BB9FC66222F}" destId="{34852377-8D97-4E8D-9D67-A85D773CF640}" srcOrd="4" destOrd="0" presId="urn:microsoft.com/office/officeart/2005/8/layout/process5"/>
    <dgm:cxn modelId="{9FB62FB5-3D31-4F14-9042-8D5758A3484C}" type="presParOf" srcId="{3E6DA038-CDBC-49D7-ADA7-7BB9FC66222F}" destId="{8817F264-9533-434D-A8C1-737DFD6D1EB8}" srcOrd="5" destOrd="0" presId="urn:microsoft.com/office/officeart/2005/8/layout/process5"/>
    <dgm:cxn modelId="{D442D607-FD85-435F-8A5B-93F3F4EEB547}" type="presParOf" srcId="{8817F264-9533-434D-A8C1-737DFD6D1EB8}" destId="{FA7EE381-45F5-4DD3-8E42-EFF8DB52E413}" srcOrd="0" destOrd="0" presId="urn:microsoft.com/office/officeart/2005/8/layout/process5"/>
    <dgm:cxn modelId="{E31051D6-526D-4C79-BD0D-C23508E82CAF}" type="presParOf" srcId="{3E6DA038-CDBC-49D7-ADA7-7BB9FC66222F}" destId="{2BB20268-4F1A-48B2-838F-7C4023A3EDC6}"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91A519-6148-43D2-B164-05E6C65F4309}" type="doc">
      <dgm:prSet loTypeId="urn:microsoft.com/office/officeart/2005/8/layout/vList5" loCatId="list" qsTypeId="urn:microsoft.com/office/officeart/2005/8/quickstyle/simple1" qsCatId="simple" csTypeId="urn:microsoft.com/office/officeart/2005/8/colors/colorful1#13" csCatId="colorful" phldr="1"/>
      <dgm:spPr/>
      <dgm:t>
        <a:bodyPr/>
        <a:lstStyle/>
        <a:p>
          <a:endParaRPr lang="es-ES"/>
        </a:p>
      </dgm:t>
    </dgm:pt>
    <dgm:pt modelId="{4913B279-AA6A-4B8D-A404-AB6FAB20CCBE}">
      <dgm:prSet phldrT="[Texto]"/>
      <dgm:spPr>
        <a:noFill/>
      </dgm:spPr>
      <dgm:t>
        <a:bodyPr/>
        <a:lstStyle/>
        <a:p>
          <a:pPr>
            <a:buFont typeface="Wingdings" panose="05000000000000000000" pitchFamily="2" charset="2"/>
            <a:buChar char="§"/>
          </a:pPr>
          <a:r>
            <a:rPr lang="es-CO" dirty="0"/>
            <a:t>Aprueba la política de evaluación de desempeño, la cual debe estar atada al cumplimiento de objetivos de mediano y largo plazo de la organización y a los niveles de control y riesgos asumidos.</a:t>
          </a:r>
          <a:endParaRPr lang="es-ES" dirty="0"/>
        </a:p>
      </dgm:t>
    </dgm:pt>
    <dgm:pt modelId="{4EFF5315-5F4C-4A3B-B53C-878F3A58B0B8}" type="parTrans" cxnId="{5E5D0B5C-CEA4-43C6-B3E1-10351623FBAA}">
      <dgm:prSet/>
      <dgm:spPr/>
      <dgm:t>
        <a:bodyPr/>
        <a:lstStyle/>
        <a:p>
          <a:endParaRPr lang="es-ES"/>
        </a:p>
      </dgm:t>
    </dgm:pt>
    <dgm:pt modelId="{F8144B3A-15F4-4B5C-BB02-E26200E78F32}" type="sibTrans" cxnId="{5E5D0B5C-CEA4-43C6-B3E1-10351623FBAA}">
      <dgm:prSet/>
      <dgm:spPr/>
      <dgm:t>
        <a:bodyPr/>
        <a:lstStyle/>
        <a:p>
          <a:endParaRPr lang="es-ES"/>
        </a:p>
      </dgm:t>
    </dgm:pt>
    <dgm:pt modelId="{AE06AA58-C17F-4705-A7F3-CD184E1B3326}">
      <dgm:prSet phldrT="[Texto]"/>
      <dgm:spPr>
        <a:noFill/>
      </dgm:spPr>
      <dgm:t>
        <a:bodyPr/>
        <a:lstStyle/>
        <a:p>
          <a:r>
            <a:rPr lang="es-ES" dirty="0">
              <a:solidFill>
                <a:schemeClr val="tx1"/>
              </a:solidFill>
            </a:rPr>
            <a:t>Comité de Gobierno </a:t>
          </a:r>
        </a:p>
      </dgm:t>
    </dgm:pt>
    <dgm:pt modelId="{83FD6448-1152-4EC6-84C2-A82AB7A3AEE6}" type="parTrans" cxnId="{9EC307FE-7D25-4B28-A119-F7FF8FFF412B}">
      <dgm:prSet/>
      <dgm:spPr/>
      <dgm:t>
        <a:bodyPr/>
        <a:lstStyle/>
        <a:p>
          <a:endParaRPr lang="es-ES"/>
        </a:p>
      </dgm:t>
    </dgm:pt>
    <dgm:pt modelId="{566CBF32-A131-4B21-B8BC-25577FC939EF}" type="sibTrans" cxnId="{9EC307FE-7D25-4B28-A119-F7FF8FFF412B}">
      <dgm:prSet/>
      <dgm:spPr/>
      <dgm:t>
        <a:bodyPr/>
        <a:lstStyle/>
        <a:p>
          <a:endParaRPr lang="es-ES"/>
        </a:p>
      </dgm:t>
    </dgm:pt>
    <dgm:pt modelId="{EED34585-2C5C-47D8-8CB6-88B4C8841213}">
      <dgm:prSet phldrT="[Texto]"/>
      <dgm:spPr>
        <a:noFill/>
      </dgm:spPr>
      <dgm:t>
        <a:bodyPr/>
        <a:lstStyle/>
        <a:p>
          <a:r>
            <a:rPr lang="es-CO" dirty="0"/>
            <a:t>Propone anualmente la evaluación de desempeño del Presidente de la sociedad y conoce y presenta las evaluaciones de los demás miembros de la Alta Gerencia a la Junta Directiva </a:t>
          </a:r>
          <a:endParaRPr lang="es-ES" dirty="0"/>
        </a:p>
      </dgm:t>
    </dgm:pt>
    <dgm:pt modelId="{63C2A5DE-8251-4EE1-BBA1-2F1952BB9AB9}" type="parTrans" cxnId="{0434334D-CB64-473C-8344-AA16687CA595}">
      <dgm:prSet/>
      <dgm:spPr/>
      <dgm:t>
        <a:bodyPr/>
        <a:lstStyle/>
        <a:p>
          <a:endParaRPr lang="es-ES"/>
        </a:p>
      </dgm:t>
    </dgm:pt>
    <dgm:pt modelId="{E9556AB8-D3DD-41DF-A4D6-D3A5A9453116}" type="sibTrans" cxnId="{0434334D-CB64-473C-8344-AA16687CA595}">
      <dgm:prSet/>
      <dgm:spPr/>
      <dgm:t>
        <a:bodyPr/>
        <a:lstStyle/>
        <a:p>
          <a:endParaRPr lang="es-ES"/>
        </a:p>
      </dgm:t>
    </dgm:pt>
    <dgm:pt modelId="{D97ED1B9-8EA0-43E6-8D0C-E811023619E4}">
      <dgm:prSet phldrT="[Texto]"/>
      <dgm:spPr>
        <a:noFill/>
      </dgm:spPr>
      <dgm:t>
        <a:bodyPr/>
        <a:lstStyle/>
        <a:p>
          <a:r>
            <a:rPr lang="es-ES" dirty="0">
              <a:solidFill>
                <a:schemeClr val="tx1"/>
              </a:solidFill>
            </a:rPr>
            <a:t>Comité de Riesgo y Comité de Auditoría</a:t>
          </a:r>
        </a:p>
      </dgm:t>
    </dgm:pt>
    <dgm:pt modelId="{D8C670BC-DA79-419A-8F22-70D450391E7F}" type="parTrans" cxnId="{A831506F-0FA7-4AD2-BDE3-FBEEE5476554}">
      <dgm:prSet/>
      <dgm:spPr/>
      <dgm:t>
        <a:bodyPr/>
        <a:lstStyle/>
        <a:p>
          <a:endParaRPr lang="es-ES"/>
        </a:p>
      </dgm:t>
    </dgm:pt>
    <dgm:pt modelId="{54737B49-5146-4EBF-B1D2-C514788C1AFD}" type="sibTrans" cxnId="{A831506F-0FA7-4AD2-BDE3-FBEEE5476554}">
      <dgm:prSet/>
      <dgm:spPr/>
      <dgm:t>
        <a:bodyPr/>
        <a:lstStyle/>
        <a:p>
          <a:endParaRPr lang="es-ES"/>
        </a:p>
      </dgm:t>
    </dgm:pt>
    <dgm:pt modelId="{372D7EB2-7BAD-4444-93D2-6858445F094A}">
      <dgm:prSet phldrT="[Texto]"/>
      <dgm:spPr>
        <a:noFill/>
      </dgm:spPr>
      <dgm:t>
        <a:bodyPr/>
        <a:lstStyle/>
        <a:p>
          <a:r>
            <a:rPr lang="es-CO" dirty="0"/>
            <a:t>Define la metodología de evaluación de desempeño del Director de Auditoria y presenta los resultados de la evaluación a la Junta Directiva.</a:t>
          </a:r>
          <a:endParaRPr lang="es-ES" dirty="0"/>
        </a:p>
      </dgm:t>
    </dgm:pt>
    <dgm:pt modelId="{E716B0C3-66BB-4FE0-886C-1C9DD3BAB448}" type="parTrans" cxnId="{A78510DA-9B61-4A16-B8D8-36748E75066D}">
      <dgm:prSet/>
      <dgm:spPr/>
      <dgm:t>
        <a:bodyPr/>
        <a:lstStyle/>
        <a:p>
          <a:endParaRPr lang="es-ES"/>
        </a:p>
      </dgm:t>
    </dgm:pt>
    <dgm:pt modelId="{8CA3BF9D-7C34-4F7A-9823-B0F6FA80E555}" type="sibTrans" cxnId="{A78510DA-9B61-4A16-B8D8-36748E75066D}">
      <dgm:prSet/>
      <dgm:spPr/>
      <dgm:t>
        <a:bodyPr/>
        <a:lstStyle/>
        <a:p>
          <a:endParaRPr lang="es-ES"/>
        </a:p>
      </dgm:t>
    </dgm:pt>
    <dgm:pt modelId="{3A2C8F49-CB4A-4187-8980-5C5B2A8FB802}">
      <dgm:prSet phldrT="[Texto]"/>
      <dgm:spPr>
        <a:noFill/>
      </dgm:spPr>
      <dgm:t>
        <a:bodyPr/>
        <a:lstStyle/>
        <a:p>
          <a:r>
            <a:rPr lang="es-ES" dirty="0">
              <a:solidFill>
                <a:schemeClr val="tx1"/>
              </a:solidFill>
            </a:rPr>
            <a:t>Junta Directiva</a:t>
          </a:r>
        </a:p>
      </dgm:t>
    </dgm:pt>
    <dgm:pt modelId="{0F0C32B3-9465-41C1-8035-1595D70F0F71}" type="sibTrans" cxnId="{901E160D-9433-4A3A-B5DC-23ED3AABBF5D}">
      <dgm:prSet/>
      <dgm:spPr/>
      <dgm:t>
        <a:bodyPr/>
        <a:lstStyle/>
        <a:p>
          <a:endParaRPr lang="es-ES"/>
        </a:p>
      </dgm:t>
    </dgm:pt>
    <dgm:pt modelId="{A011FAAB-3A20-4C24-93D7-6035C3C031EF}" type="parTrans" cxnId="{901E160D-9433-4A3A-B5DC-23ED3AABBF5D}">
      <dgm:prSet/>
      <dgm:spPr/>
      <dgm:t>
        <a:bodyPr/>
        <a:lstStyle/>
        <a:p>
          <a:endParaRPr lang="es-ES"/>
        </a:p>
      </dgm:t>
    </dgm:pt>
    <dgm:pt modelId="{14CE1ABE-CD7D-4D44-B615-0480E257CA43}">
      <dgm:prSet phldrT="[Texto]"/>
      <dgm:spPr>
        <a:noFill/>
      </dgm:spPr>
      <dgm:t>
        <a:bodyPr/>
        <a:lstStyle/>
        <a:p>
          <a:r>
            <a:rPr lang="es-CO" dirty="0"/>
            <a:t>Define la metodología de evaluación de desempeño del Director de Riesgos y presenta los resultados de la evaluación a la Junta Directiva.</a:t>
          </a:r>
          <a:endParaRPr lang="es-ES" dirty="0"/>
        </a:p>
      </dgm:t>
    </dgm:pt>
    <dgm:pt modelId="{6F46FEFB-12D2-43CD-B32E-FF0C3A5E9B89}" type="parTrans" cxnId="{DB3B07AE-1A16-42F0-A686-B7B83957CB03}">
      <dgm:prSet/>
      <dgm:spPr/>
      <dgm:t>
        <a:bodyPr/>
        <a:lstStyle/>
        <a:p>
          <a:endParaRPr lang="es-ES"/>
        </a:p>
      </dgm:t>
    </dgm:pt>
    <dgm:pt modelId="{E8822392-5047-4C2D-A999-B982BEF47EE3}" type="sibTrans" cxnId="{DB3B07AE-1A16-42F0-A686-B7B83957CB03}">
      <dgm:prSet/>
      <dgm:spPr/>
      <dgm:t>
        <a:bodyPr/>
        <a:lstStyle/>
        <a:p>
          <a:endParaRPr lang="es-ES"/>
        </a:p>
      </dgm:t>
    </dgm:pt>
    <dgm:pt modelId="{591D7013-566F-484D-950B-00DC1BE8E068}">
      <dgm:prSet phldrT="[Texto]"/>
      <dgm:spPr>
        <a:noFill/>
      </dgm:spPr>
      <dgm:t>
        <a:bodyPr/>
        <a:lstStyle/>
        <a:p>
          <a:r>
            <a:rPr lang="es-ES" dirty="0">
              <a:solidFill>
                <a:schemeClr val="tx1"/>
              </a:solidFill>
            </a:rPr>
            <a:t>Presidente</a:t>
          </a:r>
        </a:p>
      </dgm:t>
    </dgm:pt>
    <dgm:pt modelId="{23B36EDC-E897-4BB6-928E-1F56281DAA29}" type="parTrans" cxnId="{3E133F32-0AB2-48C9-B79B-448635D19A78}">
      <dgm:prSet/>
      <dgm:spPr/>
      <dgm:t>
        <a:bodyPr/>
        <a:lstStyle/>
        <a:p>
          <a:endParaRPr lang="es-ES"/>
        </a:p>
      </dgm:t>
    </dgm:pt>
    <dgm:pt modelId="{E0BF8D33-179C-4F00-B55F-81237BC1F701}" type="sibTrans" cxnId="{3E133F32-0AB2-48C9-B79B-448635D19A78}">
      <dgm:prSet/>
      <dgm:spPr/>
      <dgm:t>
        <a:bodyPr/>
        <a:lstStyle/>
        <a:p>
          <a:endParaRPr lang="es-ES"/>
        </a:p>
      </dgm:t>
    </dgm:pt>
    <dgm:pt modelId="{E16F65F3-EE0F-4E20-861F-5C3AA37DF7A2}">
      <dgm:prSet phldrT="[Texto]"/>
      <dgm:spPr>
        <a:noFill/>
      </dgm:spPr>
      <dgm:t>
        <a:bodyPr/>
        <a:lstStyle/>
        <a:p>
          <a:r>
            <a:rPr lang="es-CO"/>
            <a:t>Aprueba el sistema de evaluación de los vicepresidentes y realiza anualmente la evaluación de sus vicepresidentes</a:t>
          </a:r>
          <a:endParaRPr lang="es-ES" dirty="0"/>
        </a:p>
      </dgm:t>
    </dgm:pt>
    <dgm:pt modelId="{0AE5B88E-FCFA-45B2-8C1F-497357A68EC9}" type="parTrans" cxnId="{31F4DE05-F228-4236-A435-BC24C7632B00}">
      <dgm:prSet/>
      <dgm:spPr/>
      <dgm:t>
        <a:bodyPr/>
        <a:lstStyle/>
        <a:p>
          <a:endParaRPr lang="es-ES"/>
        </a:p>
      </dgm:t>
    </dgm:pt>
    <dgm:pt modelId="{20C57C5F-E6BA-4BB4-B290-2914DF901B8D}" type="sibTrans" cxnId="{31F4DE05-F228-4236-A435-BC24C7632B00}">
      <dgm:prSet/>
      <dgm:spPr/>
      <dgm:t>
        <a:bodyPr/>
        <a:lstStyle/>
        <a:p>
          <a:endParaRPr lang="es-ES"/>
        </a:p>
      </dgm:t>
    </dgm:pt>
    <dgm:pt modelId="{5D0DBD83-A316-447B-B9B3-8143111B4784}">
      <dgm:prSet phldrT="[Texto]"/>
      <dgm:spPr>
        <a:noFill/>
      </dgm:spPr>
      <dgm:t>
        <a:bodyPr/>
        <a:lstStyle/>
        <a:p>
          <a:pPr>
            <a:buFont typeface="Wingdings" panose="05000000000000000000" pitchFamily="2" charset="2"/>
            <a:buChar char="§"/>
          </a:pPr>
          <a:r>
            <a:rPr lang="es-ES" dirty="0"/>
            <a:t>Evalúa el desempeño del Presidente, Secretaría general y Áreas de Control</a:t>
          </a:r>
        </a:p>
      </dgm:t>
    </dgm:pt>
    <dgm:pt modelId="{83CCAC85-950A-4096-BF14-BA7860A03862}" type="parTrans" cxnId="{1B4D83C4-3FC6-4CE7-8510-4785EABF2401}">
      <dgm:prSet/>
      <dgm:spPr/>
      <dgm:t>
        <a:bodyPr/>
        <a:lstStyle/>
        <a:p>
          <a:endParaRPr lang="es-ES"/>
        </a:p>
      </dgm:t>
    </dgm:pt>
    <dgm:pt modelId="{A1946AFC-3614-4DBF-A36D-6DECFE94593B}" type="sibTrans" cxnId="{1B4D83C4-3FC6-4CE7-8510-4785EABF2401}">
      <dgm:prSet/>
      <dgm:spPr/>
      <dgm:t>
        <a:bodyPr/>
        <a:lstStyle/>
        <a:p>
          <a:endParaRPr lang="es-ES"/>
        </a:p>
      </dgm:t>
    </dgm:pt>
    <dgm:pt modelId="{FF3DA149-910D-40C9-9890-5EEBAC5A5778}">
      <dgm:prSet phldrT="[Texto]"/>
      <dgm:spPr>
        <a:noFill/>
      </dgm:spPr>
      <dgm:t>
        <a:bodyPr/>
        <a:lstStyle/>
        <a:p>
          <a:r>
            <a:rPr lang="es-ES" dirty="0"/>
            <a:t>Recomienda a la Junta directiva la aprobación </a:t>
          </a:r>
          <a:r>
            <a:rPr lang="es-ES"/>
            <a:t>y ajuste </a:t>
          </a:r>
          <a:r>
            <a:rPr lang="es-ES" dirty="0"/>
            <a:t>de esta política</a:t>
          </a:r>
        </a:p>
      </dgm:t>
    </dgm:pt>
    <dgm:pt modelId="{0C63B9D4-92BF-4D7B-8B6F-40DFEA21E041}" type="parTrans" cxnId="{BC2FE2A7-6329-437E-ABC8-D96FB89433D0}">
      <dgm:prSet/>
      <dgm:spPr/>
      <dgm:t>
        <a:bodyPr/>
        <a:lstStyle/>
        <a:p>
          <a:endParaRPr lang="es-ES"/>
        </a:p>
      </dgm:t>
    </dgm:pt>
    <dgm:pt modelId="{A6D887E5-387F-44D3-999C-E928CF251D51}" type="sibTrans" cxnId="{BC2FE2A7-6329-437E-ABC8-D96FB89433D0}">
      <dgm:prSet/>
      <dgm:spPr/>
      <dgm:t>
        <a:bodyPr/>
        <a:lstStyle/>
        <a:p>
          <a:endParaRPr lang="es-ES"/>
        </a:p>
      </dgm:t>
    </dgm:pt>
    <dgm:pt modelId="{85D68416-BD7C-49D6-8714-CEA881A92D38}" type="pres">
      <dgm:prSet presAssocID="{4691A519-6148-43D2-B164-05E6C65F4309}" presName="Name0" presStyleCnt="0">
        <dgm:presLayoutVars>
          <dgm:dir/>
          <dgm:animLvl val="lvl"/>
          <dgm:resizeHandles val="exact"/>
        </dgm:presLayoutVars>
      </dgm:prSet>
      <dgm:spPr/>
    </dgm:pt>
    <dgm:pt modelId="{A6FABCD1-9742-49C6-8D26-000BF329B7B0}" type="pres">
      <dgm:prSet presAssocID="{3A2C8F49-CB4A-4187-8980-5C5B2A8FB802}" presName="linNode" presStyleCnt="0"/>
      <dgm:spPr/>
    </dgm:pt>
    <dgm:pt modelId="{B2AD7C11-FFD2-42DF-B9B0-2BAE91E0EBAB}" type="pres">
      <dgm:prSet presAssocID="{3A2C8F49-CB4A-4187-8980-5C5B2A8FB802}" presName="parentText" presStyleLbl="node1" presStyleIdx="0" presStyleCnt="4">
        <dgm:presLayoutVars>
          <dgm:chMax val="1"/>
          <dgm:bulletEnabled val="1"/>
        </dgm:presLayoutVars>
      </dgm:prSet>
      <dgm:spPr/>
    </dgm:pt>
    <dgm:pt modelId="{CB41269E-AF56-4A36-BCF2-927981C617FB}" type="pres">
      <dgm:prSet presAssocID="{3A2C8F49-CB4A-4187-8980-5C5B2A8FB802}" presName="descendantText" presStyleLbl="alignAccFollowNode1" presStyleIdx="0" presStyleCnt="4">
        <dgm:presLayoutVars>
          <dgm:bulletEnabled val="1"/>
        </dgm:presLayoutVars>
      </dgm:prSet>
      <dgm:spPr/>
    </dgm:pt>
    <dgm:pt modelId="{89766A2A-139B-45C3-AB67-81142B0B32CE}" type="pres">
      <dgm:prSet presAssocID="{0F0C32B3-9465-41C1-8035-1595D70F0F71}" presName="sp" presStyleCnt="0"/>
      <dgm:spPr/>
    </dgm:pt>
    <dgm:pt modelId="{CCFACD99-45B2-422F-AFBA-6FC09A5643DC}" type="pres">
      <dgm:prSet presAssocID="{AE06AA58-C17F-4705-A7F3-CD184E1B3326}" presName="linNode" presStyleCnt="0"/>
      <dgm:spPr/>
    </dgm:pt>
    <dgm:pt modelId="{C30E27BE-8D88-4B6F-A20A-C14C647AF889}" type="pres">
      <dgm:prSet presAssocID="{AE06AA58-C17F-4705-A7F3-CD184E1B3326}" presName="parentText" presStyleLbl="node1" presStyleIdx="1" presStyleCnt="4">
        <dgm:presLayoutVars>
          <dgm:chMax val="1"/>
          <dgm:bulletEnabled val="1"/>
        </dgm:presLayoutVars>
      </dgm:prSet>
      <dgm:spPr/>
    </dgm:pt>
    <dgm:pt modelId="{E9D6D095-3D19-49A3-8A88-FF226C13DB06}" type="pres">
      <dgm:prSet presAssocID="{AE06AA58-C17F-4705-A7F3-CD184E1B3326}" presName="descendantText" presStyleLbl="alignAccFollowNode1" presStyleIdx="1" presStyleCnt="4">
        <dgm:presLayoutVars>
          <dgm:bulletEnabled val="1"/>
        </dgm:presLayoutVars>
      </dgm:prSet>
      <dgm:spPr/>
    </dgm:pt>
    <dgm:pt modelId="{941489C9-4593-41D4-9C90-BD0C6CFF3B09}" type="pres">
      <dgm:prSet presAssocID="{566CBF32-A131-4B21-B8BC-25577FC939EF}" presName="sp" presStyleCnt="0"/>
      <dgm:spPr/>
    </dgm:pt>
    <dgm:pt modelId="{55F099F6-FD2A-464C-8007-76B730A650A7}" type="pres">
      <dgm:prSet presAssocID="{D97ED1B9-8EA0-43E6-8D0C-E811023619E4}" presName="linNode" presStyleCnt="0"/>
      <dgm:spPr/>
    </dgm:pt>
    <dgm:pt modelId="{95FFF924-BE42-4387-9345-F7DF300E5261}" type="pres">
      <dgm:prSet presAssocID="{D97ED1B9-8EA0-43E6-8D0C-E811023619E4}" presName="parentText" presStyleLbl="node1" presStyleIdx="2" presStyleCnt="4">
        <dgm:presLayoutVars>
          <dgm:chMax val="1"/>
          <dgm:bulletEnabled val="1"/>
        </dgm:presLayoutVars>
      </dgm:prSet>
      <dgm:spPr/>
    </dgm:pt>
    <dgm:pt modelId="{2F4F9E88-B677-44AF-A388-070A0F73A421}" type="pres">
      <dgm:prSet presAssocID="{D97ED1B9-8EA0-43E6-8D0C-E811023619E4}" presName="descendantText" presStyleLbl="alignAccFollowNode1" presStyleIdx="2" presStyleCnt="4">
        <dgm:presLayoutVars>
          <dgm:bulletEnabled val="1"/>
        </dgm:presLayoutVars>
      </dgm:prSet>
      <dgm:spPr/>
    </dgm:pt>
    <dgm:pt modelId="{9FF6FDC7-E8FC-40A6-B8F1-6E4A99FAEAD6}" type="pres">
      <dgm:prSet presAssocID="{54737B49-5146-4EBF-B1D2-C514788C1AFD}" presName="sp" presStyleCnt="0"/>
      <dgm:spPr/>
    </dgm:pt>
    <dgm:pt modelId="{2C7B5975-DB35-4815-9439-6F4C7763E9FB}" type="pres">
      <dgm:prSet presAssocID="{591D7013-566F-484D-950B-00DC1BE8E068}" presName="linNode" presStyleCnt="0"/>
      <dgm:spPr/>
    </dgm:pt>
    <dgm:pt modelId="{388AEA25-4078-4624-8895-5030AC16430A}" type="pres">
      <dgm:prSet presAssocID="{591D7013-566F-484D-950B-00DC1BE8E068}" presName="parentText" presStyleLbl="node1" presStyleIdx="3" presStyleCnt="4">
        <dgm:presLayoutVars>
          <dgm:chMax val="1"/>
          <dgm:bulletEnabled val="1"/>
        </dgm:presLayoutVars>
      </dgm:prSet>
      <dgm:spPr/>
    </dgm:pt>
    <dgm:pt modelId="{244D3F34-16B9-4D82-9E54-BB54BBB0EE7A}" type="pres">
      <dgm:prSet presAssocID="{591D7013-566F-484D-950B-00DC1BE8E068}" presName="descendantText" presStyleLbl="alignAccFollowNode1" presStyleIdx="3" presStyleCnt="4">
        <dgm:presLayoutVars>
          <dgm:bulletEnabled val="1"/>
        </dgm:presLayoutVars>
      </dgm:prSet>
      <dgm:spPr/>
    </dgm:pt>
  </dgm:ptLst>
  <dgm:cxnLst>
    <dgm:cxn modelId="{31F4DE05-F228-4236-A435-BC24C7632B00}" srcId="{591D7013-566F-484D-950B-00DC1BE8E068}" destId="{E16F65F3-EE0F-4E20-861F-5C3AA37DF7A2}" srcOrd="0" destOrd="0" parTransId="{0AE5B88E-FCFA-45B2-8C1F-497357A68EC9}" sibTransId="{20C57C5F-E6BA-4BB4-B290-2914DF901B8D}"/>
    <dgm:cxn modelId="{901E160D-9433-4A3A-B5DC-23ED3AABBF5D}" srcId="{4691A519-6148-43D2-B164-05E6C65F4309}" destId="{3A2C8F49-CB4A-4187-8980-5C5B2A8FB802}" srcOrd="0" destOrd="0" parTransId="{A011FAAB-3A20-4C24-93D7-6035C3C031EF}" sibTransId="{0F0C32B3-9465-41C1-8035-1595D70F0F71}"/>
    <dgm:cxn modelId="{AFA85619-AFE4-40DD-9871-32364A09F787}" type="presOf" srcId="{4691A519-6148-43D2-B164-05E6C65F4309}" destId="{85D68416-BD7C-49D6-8714-CEA881A92D38}" srcOrd="0" destOrd="0" presId="urn:microsoft.com/office/officeart/2005/8/layout/vList5"/>
    <dgm:cxn modelId="{3117FA1A-B448-4314-BE35-9AB2F05DA482}" type="presOf" srcId="{D97ED1B9-8EA0-43E6-8D0C-E811023619E4}" destId="{95FFF924-BE42-4387-9345-F7DF300E5261}" srcOrd="0" destOrd="0" presId="urn:microsoft.com/office/officeart/2005/8/layout/vList5"/>
    <dgm:cxn modelId="{3E133F32-0AB2-48C9-B79B-448635D19A78}" srcId="{4691A519-6148-43D2-B164-05E6C65F4309}" destId="{591D7013-566F-484D-950B-00DC1BE8E068}" srcOrd="3" destOrd="0" parTransId="{23B36EDC-E897-4BB6-928E-1F56281DAA29}" sibTransId="{E0BF8D33-179C-4F00-B55F-81237BC1F701}"/>
    <dgm:cxn modelId="{5E5D0B5C-CEA4-43C6-B3E1-10351623FBAA}" srcId="{3A2C8F49-CB4A-4187-8980-5C5B2A8FB802}" destId="{4913B279-AA6A-4B8D-A404-AB6FAB20CCBE}" srcOrd="0" destOrd="0" parTransId="{4EFF5315-5F4C-4A3B-B53C-878F3A58B0B8}" sibTransId="{F8144B3A-15F4-4B5C-BB02-E26200E78F32}"/>
    <dgm:cxn modelId="{0434334D-CB64-473C-8344-AA16687CA595}" srcId="{AE06AA58-C17F-4705-A7F3-CD184E1B3326}" destId="{EED34585-2C5C-47D8-8CB6-88B4C8841213}" srcOrd="1" destOrd="0" parTransId="{63C2A5DE-8251-4EE1-BBA1-2F1952BB9AB9}" sibTransId="{E9556AB8-D3DD-41DF-A4D6-D3A5A9453116}"/>
    <dgm:cxn modelId="{029C256E-343C-466E-8C93-5DEEDED285DA}" type="presOf" srcId="{3A2C8F49-CB4A-4187-8980-5C5B2A8FB802}" destId="{B2AD7C11-FFD2-42DF-B9B0-2BAE91E0EBAB}" srcOrd="0" destOrd="0" presId="urn:microsoft.com/office/officeart/2005/8/layout/vList5"/>
    <dgm:cxn modelId="{A831506F-0FA7-4AD2-BDE3-FBEEE5476554}" srcId="{4691A519-6148-43D2-B164-05E6C65F4309}" destId="{D97ED1B9-8EA0-43E6-8D0C-E811023619E4}" srcOrd="2" destOrd="0" parTransId="{D8C670BC-DA79-419A-8F22-70D450391E7F}" sibTransId="{54737B49-5146-4EBF-B1D2-C514788C1AFD}"/>
    <dgm:cxn modelId="{47004F83-29AD-4C5B-9B2E-C4E00169E3A4}" type="presOf" srcId="{14CE1ABE-CD7D-4D44-B615-0480E257CA43}" destId="{2F4F9E88-B677-44AF-A388-070A0F73A421}" srcOrd="0" destOrd="1" presId="urn:microsoft.com/office/officeart/2005/8/layout/vList5"/>
    <dgm:cxn modelId="{C3A77F95-08A4-439A-9D07-1978E0AEC55D}" type="presOf" srcId="{372D7EB2-7BAD-4444-93D2-6858445F094A}" destId="{2F4F9E88-B677-44AF-A388-070A0F73A421}" srcOrd="0" destOrd="0" presId="urn:microsoft.com/office/officeart/2005/8/layout/vList5"/>
    <dgm:cxn modelId="{65875DA2-EB10-415C-8508-2672A8616022}" type="presOf" srcId="{5D0DBD83-A316-447B-B9B3-8143111B4784}" destId="{CB41269E-AF56-4A36-BCF2-927981C617FB}" srcOrd="0" destOrd="1" presId="urn:microsoft.com/office/officeart/2005/8/layout/vList5"/>
    <dgm:cxn modelId="{6DD41DA4-A7E7-4FF2-BAC0-07EA30519C21}" type="presOf" srcId="{FF3DA149-910D-40C9-9890-5EEBAC5A5778}" destId="{E9D6D095-3D19-49A3-8A88-FF226C13DB06}" srcOrd="0" destOrd="0" presId="urn:microsoft.com/office/officeart/2005/8/layout/vList5"/>
    <dgm:cxn modelId="{1FE114A6-8A01-409A-AE87-99178C145F9D}" type="presOf" srcId="{EED34585-2C5C-47D8-8CB6-88B4C8841213}" destId="{E9D6D095-3D19-49A3-8A88-FF226C13DB06}" srcOrd="0" destOrd="1" presId="urn:microsoft.com/office/officeart/2005/8/layout/vList5"/>
    <dgm:cxn modelId="{BC2FE2A7-6329-437E-ABC8-D96FB89433D0}" srcId="{AE06AA58-C17F-4705-A7F3-CD184E1B3326}" destId="{FF3DA149-910D-40C9-9890-5EEBAC5A5778}" srcOrd="0" destOrd="0" parTransId="{0C63B9D4-92BF-4D7B-8B6F-40DFEA21E041}" sibTransId="{A6D887E5-387F-44D3-999C-E928CF251D51}"/>
    <dgm:cxn modelId="{DB3B07AE-1A16-42F0-A686-B7B83957CB03}" srcId="{D97ED1B9-8EA0-43E6-8D0C-E811023619E4}" destId="{14CE1ABE-CD7D-4D44-B615-0480E257CA43}" srcOrd="1" destOrd="0" parTransId="{6F46FEFB-12D2-43CD-B32E-FF0C3A5E9B89}" sibTransId="{E8822392-5047-4C2D-A999-B982BEF47EE3}"/>
    <dgm:cxn modelId="{574BB6B8-63F5-4CFD-8D72-4B5D293CE909}" type="presOf" srcId="{4913B279-AA6A-4B8D-A404-AB6FAB20CCBE}" destId="{CB41269E-AF56-4A36-BCF2-927981C617FB}" srcOrd="0" destOrd="0" presId="urn:microsoft.com/office/officeart/2005/8/layout/vList5"/>
    <dgm:cxn modelId="{1B4D83C4-3FC6-4CE7-8510-4785EABF2401}" srcId="{3A2C8F49-CB4A-4187-8980-5C5B2A8FB802}" destId="{5D0DBD83-A316-447B-B9B3-8143111B4784}" srcOrd="1" destOrd="0" parTransId="{83CCAC85-950A-4096-BF14-BA7860A03862}" sibTransId="{A1946AFC-3614-4DBF-A36D-6DECFE94593B}"/>
    <dgm:cxn modelId="{06AFA2C4-E32F-49EE-B434-567A3853DBAA}" type="presOf" srcId="{E16F65F3-EE0F-4E20-861F-5C3AA37DF7A2}" destId="{244D3F34-16B9-4D82-9E54-BB54BBB0EE7A}" srcOrd="0" destOrd="0" presId="urn:microsoft.com/office/officeart/2005/8/layout/vList5"/>
    <dgm:cxn modelId="{39AA3FD8-A363-48F0-B30B-10B22DFCC5B9}" type="presOf" srcId="{591D7013-566F-484D-950B-00DC1BE8E068}" destId="{388AEA25-4078-4624-8895-5030AC16430A}" srcOrd="0" destOrd="0" presId="urn:microsoft.com/office/officeart/2005/8/layout/vList5"/>
    <dgm:cxn modelId="{A78510DA-9B61-4A16-B8D8-36748E75066D}" srcId="{D97ED1B9-8EA0-43E6-8D0C-E811023619E4}" destId="{372D7EB2-7BAD-4444-93D2-6858445F094A}" srcOrd="0" destOrd="0" parTransId="{E716B0C3-66BB-4FE0-886C-1C9DD3BAB448}" sibTransId="{8CA3BF9D-7C34-4F7A-9823-B0F6FA80E555}"/>
    <dgm:cxn modelId="{0CD9F3FB-6C9B-4F0B-9669-FB36DD08B4F9}" type="presOf" srcId="{AE06AA58-C17F-4705-A7F3-CD184E1B3326}" destId="{C30E27BE-8D88-4B6F-A20A-C14C647AF889}" srcOrd="0" destOrd="0" presId="urn:microsoft.com/office/officeart/2005/8/layout/vList5"/>
    <dgm:cxn modelId="{9EC307FE-7D25-4B28-A119-F7FF8FFF412B}" srcId="{4691A519-6148-43D2-B164-05E6C65F4309}" destId="{AE06AA58-C17F-4705-A7F3-CD184E1B3326}" srcOrd="1" destOrd="0" parTransId="{83FD6448-1152-4EC6-84C2-A82AB7A3AEE6}" sibTransId="{566CBF32-A131-4B21-B8BC-25577FC939EF}"/>
    <dgm:cxn modelId="{9D5C2361-2C40-42F4-AE7F-80DC1A81AF63}" type="presParOf" srcId="{85D68416-BD7C-49D6-8714-CEA881A92D38}" destId="{A6FABCD1-9742-49C6-8D26-000BF329B7B0}" srcOrd="0" destOrd="0" presId="urn:microsoft.com/office/officeart/2005/8/layout/vList5"/>
    <dgm:cxn modelId="{985D8E51-A709-4798-8DBF-D9CA11C89C32}" type="presParOf" srcId="{A6FABCD1-9742-49C6-8D26-000BF329B7B0}" destId="{B2AD7C11-FFD2-42DF-B9B0-2BAE91E0EBAB}" srcOrd="0" destOrd="0" presId="urn:microsoft.com/office/officeart/2005/8/layout/vList5"/>
    <dgm:cxn modelId="{F76A9926-61A5-4872-80AF-0A04910634BC}" type="presParOf" srcId="{A6FABCD1-9742-49C6-8D26-000BF329B7B0}" destId="{CB41269E-AF56-4A36-BCF2-927981C617FB}" srcOrd="1" destOrd="0" presId="urn:microsoft.com/office/officeart/2005/8/layout/vList5"/>
    <dgm:cxn modelId="{1F246E4A-F3B6-46DA-9C5C-EFB15D6BB249}" type="presParOf" srcId="{85D68416-BD7C-49D6-8714-CEA881A92D38}" destId="{89766A2A-139B-45C3-AB67-81142B0B32CE}" srcOrd="1" destOrd="0" presId="urn:microsoft.com/office/officeart/2005/8/layout/vList5"/>
    <dgm:cxn modelId="{D98537CC-4967-449D-839B-281AD082A63F}" type="presParOf" srcId="{85D68416-BD7C-49D6-8714-CEA881A92D38}" destId="{CCFACD99-45B2-422F-AFBA-6FC09A5643DC}" srcOrd="2" destOrd="0" presId="urn:microsoft.com/office/officeart/2005/8/layout/vList5"/>
    <dgm:cxn modelId="{8F73E3EA-2F55-4401-9E62-45187FC127BF}" type="presParOf" srcId="{CCFACD99-45B2-422F-AFBA-6FC09A5643DC}" destId="{C30E27BE-8D88-4B6F-A20A-C14C647AF889}" srcOrd="0" destOrd="0" presId="urn:microsoft.com/office/officeart/2005/8/layout/vList5"/>
    <dgm:cxn modelId="{DB8E2870-4021-45A6-BDBF-A000F07B7881}" type="presParOf" srcId="{CCFACD99-45B2-422F-AFBA-6FC09A5643DC}" destId="{E9D6D095-3D19-49A3-8A88-FF226C13DB06}" srcOrd="1" destOrd="0" presId="urn:microsoft.com/office/officeart/2005/8/layout/vList5"/>
    <dgm:cxn modelId="{2E4454AB-4AA8-4F41-8029-E0150F66E5AE}" type="presParOf" srcId="{85D68416-BD7C-49D6-8714-CEA881A92D38}" destId="{941489C9-4593-41D4-9C90-BD0C6CFF3B09}" srcOrd="3" destOrd="0" presId="urn:microsoft.com/office/officeart/2005/8/layout/vList5"/>
    <dgm:cxn modelId="{39AD7827-9B56-40D1-9B3C-17BF5026183B}" type="presParOf" srcId="{85D68416-BD7C-49D6-8714-CEA881A92D38}" destId="{55F099F6-FD2A-464C-8007-76B730A650A7}" srcOrd="4" destOrd="0" presId="urn:microsoft.com/office/officeart/2005/8/layout/vList5"/>
    <dgm:cxn modelId="{01257689-386B-4B20-B9B4-0FE3816A51CC}" type="presParOf" srcId="{55F099F6-FD2A-464C-8007-76B730A650A7}" destId="{95FFF924-BE42-4387-9345-F7DF300E5261}" srcOrd="0" destOrd="0" presId="urn:microsoft.com/office/officeart/2005/8/layout/vList5"/>
    <dgm:cxn modelId="{BA64E2E3-6311-48CB-9F81-28E9F7837CAE}" type="presParOf" srcId="{55F099F6-FD2A-464C-8007-76B730A650A7}" destId="{2F4F9E88-B677-44AF-A388-070A0F73A421}" srcOrd="1" destOrd="0" presId="urn:microsoft.com/office/officeart/2005/8/layout/vList5"/>
    <dgm:cxn modelId="{29AC3743-832D-45C3-AE06-A597E96C48EC}" type="presParOf" srcId="{85D68416-BD7C-49D6-8714-CEA881A92D38}" destId="{9FF6FDC7-E8FC-40A6-B8F1-6E4A99FAEAD6}" srcOrd="5" destOrd="0" presId="urn:microsoft.com/office/officeart/2005/8/layout/vList5"/>
    <dgm:cxn modelId="{0485C33C-52F8-4AF8-A5AC-FB39D7E53517}" type="presParOf" srcId="{85D68416-BD7C-49D6-8714-CEA881A92D38}" destId="{2C7B5975-DB35-4815-9439-6F4C7763E9FB}" srcOrd="6" destOrd="0" presId="urn:microsoft.com/office/officeart/2005/8/layout/vList5"/>
    <dgm:cxn modelId="{7C6E3816-3928-4C02-811A-56F5C78BAF5D}" type="presParOf" srcId="{2C7B5975-DB35-4815-9439-6F4C7763E9FB}" destId="{388AEA25-4078-4624-8895-5030AC16430A}" srcOrd="0" destOrd="0" presId="urn:microsoft.com/office/officeart/2005/8/layout/vList5"/>
    <dgm:cxn modelId="{572A78CF-499E-4B69-8ABC-26507A3EC1D6}" type="presParOf" srcId="{2C7B5975-DB35-4815-9439-6F4C7763E9FB}" destId="{244D3F34-16B9-4D82-9E54-BB54BBB0EE7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394B45F-1B04-4FED-86DF-C03F87C1F3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BF5BC552-C023-49EF-B4F0-2C817FB0FEF7}">
      <dgm:prSet phldrT="[Texto]"/>
      <dgm:spPr>
        <a:solidFill>
          <a:srgbClr val="002060"/>
        </a:solidFill>
      </dgm:spPr>
      <dgm:t>
        <a:bodyPr/>
        <a:lstStyle/>
        <a:p>
          <a:r>
            <a:rPr lang="es-CO" dirty="0"/>
            <a:t>3. Plan Anual Estratégico Gestión Integral de Riesgos.</a:t>
          </a:r>
        </a:p>
      </dgm:t>
    </dgm:pt>
    <dgm:pt modelId="{BB71D204-EB61-4110-81D7-4233A6792FC0}" type="parTrans" cxnId="{2041665F-6B6A-4829-B1A0-A7193A6C4950}">
      <dgm:prSet/>
      <dgm:spPr/>
      <dgm:t>
        <a:bodyPr/>
        <a:lstStyle/>
        <a:p>
          <a:endParaRPr lang="es-CO"/>
        </a:p>
      </dgm:t>
    </dgm:pt>
    <dgm:pt modelId="{C3D71072-2B39-43F7-BB5B-60CF92B2F18E}" type="sibTrans" cxnId="{2041665F-6B6A-4829-B1A0-A7193A6C4950}">
      <dgm:prSet/>
      <dgm:spPr/>
      <dgm:t>
        <a:bodyPr/>
        <a:lstStyle/>
        <a:p>
          <a:endParaRPr lang="es-CO"/>
        </a:p>
      </dgm:t>
    </dgm:pt>
    <dgm:pt modelId="{CB41DBF2-FEF4-4901-A9F7-D05442CF4F72}">
      <dgm:prSet phldrT="[Texto]"/>
      <dgm:spPr>
        <a:solidFill>
          <a:srgbClr val="002060"/>
        </a:solidFill>
      </dgm:spPr>
      <dgm:t>
        <a:bodyPr/>
        <a:lstStyle/>
        <a:p>
          <a:r>
            <a:rPr lang="es-CO" dirty="0"/>
            <a:t>1. Seguimiento Plan de Trabajo Superintendencia Financiera de Colombia </a:t>
          </a:r>
        </a:p>
      </dgm:t>
    </dgm:pt>
    <dgm:pt modelId="{D8608F28-FA19-4720-9F2D-6B2081668F99}" type="parTrans" cxnId="{B5FF2B4E-2C57-4E9F-B61D-E40AE7C4A617}">
      <dgm:prSet/>
      <dgm:spPr/>
      <dgm:t>
        <a:bodyPr/>
        <a:lstStyle/>
        <a:p>
          <a:endParaRPr lang="es-CO"/>
        </a:p>
      </dgm:t>
    </dgm:pt>
    <dgm:pt modelId="{92593598-8218-414D-BBA4-39FD3A11C99C}" type="sibTrans" cxnId="{B5FF2B4E-2C57-4E9F-B61D-E40AE7C4A617}">
      <dgm:prSet/>
      <dgm:spPr/>
      <dgm:t>
        <a:bodyPr/>
        <a:lstStyle/>
        <a:p>
          <a:endParaRPr lang="es-CO"/>
        </a:p>
      </dgm:t>
    </dgm:pt>
    <dgm:pt modelId="{75AD4E78-E892-4DEE-9889-13BB99AF3B66}">
      <dgm:prSet phldrT="[Texto]"/>
      <dgm:spPr>
        <a:solidFill>
          <a:srgbClr val="002060"/>
        </a:solidFill>
      </dgm:spPr>
      <dgm:t>
        <a:bodyPr/>
        <a:lstStyle/>
        <a:p>
          <a:r>
            <a:rPr lang="es-CO" dirty="0"/>
            <a:t>5. Informe Sistema de Administración de Riesgos Financieros – SARF</a:t>
          </a:r>
        </a:p>
      </dgm:t>
    </dgm:pt>
    <dgm:pt modelId="{C0F0E250-89E3-4B44-850E-02E246E52088}" type="parTrans" cxnId="{61EF0043-907B-41D8-80DA-E0902B19D8A3}">
      <dgm:prSet/>
      <dgm:spPr/>
      <dgm:t>
        <a:bodyPr/>
        <a:lstStyle/>
        <a:p>
          <a:endParaRPr lang="es-CO"/>
        </a:p>
      </dgm:t>
    </dgm:pt>
    <dgm:pt modelId="{0F2865C3-E343-4507-9F92-95661A9D3934}" type="sibTrans" cxnId="{61EF0043-907B-41D8-80DA-E0902B19D8A3}">
      <dgm:prSet/>
      <dgm:spPr/>
      <dgm:t>
        <a:bodyPr/>
        <a:lstStyle/>
        <a:p>
          <a:endParaRPr lang="es-CO"/>
        </a:p>
      </dgm:t>
    </dgm:pt>
    <dgm:pt modelId="{80B37D43-BBB1-4763-ABE6-5485C88C218A}">
      <dgm:prSet phldrT="[Texto]"/>
      <dgm:spPr>
        <a:solidFill>
          <a:srgbClr val="002060"/>
        </a:solidFill>
      </dgm:spPr>
      <dgm:t>
        <a:bodyPr/>
        <a:lstStyle/>
        <a:p>
          <a:r>
            <a:rPr lang="es-ES" dirty="0"/>
            <a:t>2. Agenda Comité De Riesgo Año 2018 </a:t>
          </a:r>
          <a:endParaRPr lang="es-CO" dirty="0"/>
        </a:p>
      </dgm:t>
    </dgm:pt>
    <dgm:pt modelId="{3DC67006-9C17-41FB-ADFC-9DBB8C305D4B}" type="parTrans" cxnId="{7AC053F7-466D-4713-932F-886027145CB6}">
      <dgm:prSet/>
      <dgm:spPr/>
      <dgm:t>
        <a:bodyPr/>
        <a:lstStyle/>
        <a:p>
          <a:endParaRPr lang="es-CO"/>
        </a:p>
      </dgm:t>
    </dgm:pt>
    <dgm:pt modelId="{8067EDCD-70A0-4053-863A-903B429A94CF}" type="sibTrans" cxnId="{7AC053F7-466D-4713-932F-886027145CB6}">
      <dgm:prSet/>
      <dgm:spPr/>
      <dgm:t>
        <a:bodyPr/>
        <a:lstStyle/>
        <a:p>
          <a:endParaRPr lang="es-CO"/>
        </a:p>
      </dgm:t>
    </dgm:pt>
    <dgm:pt modelId="{03F5AD6D-605D-46F0-9C2F-290085FE6ACE}">
      <dgm:prSet phldrT="[Texto]"/>
      <dgm:spPr>
        <a:solidFill>
          <a:srgbClr val="002060"/>
        </a:solidFill>
      </dgm:spPr>
      <dgm:t>
        <a:bodyPr/>
        <a:lstStyle/>
        <a:p>
          <a:r>
            <a:rPr lang="es-CO" dirty="0"/>
            <a:t>4. Gestión del Sistema de Administración de Riesgo Operativo – SARO. Evaluación Auditoría Interna 2017.</a:t>
          </a:r>
        </a:p>
      </dgm:t>
    </dgm:pt>
    <dgm:pt modelId="{CF0A53DD-87DB-4F05-92E3-F5350231B331}" type="sibTrans" cxnId="{2384AE68-C42D-4CCF-8EF0-CA1879AC5F98}">
      <dgm:prSet/>
      <dgm:spPr/>
      <dgm:t>
        <a:bodyPr/>
        <a:lstStyle/>
        <a:p>
          <a:endParaRPr lang="es-CO"/>
        </a:p>
      </dgm:t>
    </dgm:pt>
    <dgm:pt modelId="{7154CC4C-931E-4D20-A560-5832A4B8380A}" type="parTrans" cxnId="{2384AE68-C42D-4CCF-8EF0-CA1879AC5F98}">
      <dgm:prSet/>
      <dgm:spPr/>
      <dgm:t>
        <a:bodyPr/>
        <a:lstStyle/>
        <a:p>
          <a:endParaRPr lang="es-CO"/>
        </a:p>
      </dgm:t>
    </dgm:pt>
    <dgm:pt modelId="{FBEE733A-2469-4708-8757-1987858F5659}" type="pres">
      <dgm:prSet presAssocID="{A394B45F-1B04-4FED-86DF-C03F87C1F350}" presName="linear" presStyleCnt="0">
        <dgm:presLayoutVars>
          <dgm:animLvl val="lvl"/>
          <dgm:resizeHandles val="exact"/>
        </dgm:presLayoutVars>
      </dgm:prSet>
      <dgm:spPr/>
    </dgm:pt>
    <dgm:pt modelId="{D3001F5F-A9CB-4C1C-A1CE-E0D08A8E89B9}" type="pres">
      <dgm:prSet presAssocID="{CB41DBF2-FEF4-4901-A9F7-D05442CF4F72}" presName="parentText" presStyleLbl="node1" presStyleIdx="0" presStyleCnt="5">
        <dgm:presLayoutVars>
          <dgm:chMax val="0"/>
          <dgm:bulletEnabled val="1"/>
        </dgm:presLayoutVars>
      </dgm:prSet>
      <dgm:spPr/>
    </dgm:pt>
    <dgm:pt modelId="{4804DAF0-F7F0-4DF3-9D83-49E2CAA992A7}" type="pres">
      <dgm:prSet presAssocID="{92593598-8218-414D-BBA4-39FD3A11C99C}" presName="spacer" presStyleCnt="0"/>
      <dgm:spPr/>
    </dgm:pt>
    <dgm:pt modelId="{CFFB4C9E-9FEF-4741-85EE-4D81689B44E1}" type="pres">
      <dgm:prSet presAssocID="{80B37D43-BBB1-4763-ABE6-5485C88C218A}" presName="parentText" presStyleLbl="node1" presStyleIdx="1" presStyleCnt="5">
        <dgm:presLayoutVars>
          <dgm:chMax val="0"/>
          <dgm:bulletEnabled val="1"/>
        </dgm:presLayoutVars>
      </dgm:prSet>
      <dgm:spPr/>
    </dgm:pt>
    <dgm:pt modelId="{B757F876-BC1A-43CD-8C91-9A7D3B89B029}" type="pres">
      <dgm:prSet presAssocID="{8067EDCD-70A0-4053-863A-903B429A94CF}" presName="spacer" presStyleCnt="0"/>
      <dgm:spPr/>
    </dgm:pt>
    <dgm:pt modelId="{D8B7DE6B-AB5A-4559-B4B1-A14B7022AF5A}" type="pres">
      <dgm:prSet presAssocID="{BF5BC552-C023-49EF-B4F0-2C817FB0FEF7}" presName="parentText" presStyleLbl="node1" presStyleIdx="2" presStyleCnt="5">
        <dgm:presLayoutVars>
          <dgm:chMax val="0"/>
          <dgm:bulletEnabled val="1"/>
        </dgm:presLayoutVars>
      </dgm:prSet>
      <dgm:spPr/>
    </dgm:pt>
    <dgm:pt modelId="{C287C04C-45BD-448D-ACA3-EB82A1DD27F1}" type="pres">
      <dgm:prSet presAssocID="{C3D71072-2B39-43F7-BB5B-60CF92B2F18E}" presName="spacer" presStyleCnt="0"/>
      <dgm:spPr/>
    </dgm:pt>
    <dgm:pt modelId="{1387A4BF-4574-446B-87FF-7C779F64EB68}" type="pres">
      <dgm:prSet presAssocID="{03F5AD6D-605D-46F0-9C2F-290085FE6ACE}" presName="parentText" presStyleLbl="node1" presStyleIdx="3" presStyleCnt="5">
        <dgm:presLayoutVars>
          <dgm:chMax val="0"/>
          <dgm:bulletEnabled val="1"/>
        </dgm:presLayoutVars>
      </dgm:prSet>
      <dgm:spPr/>
    </dgm:pt>
    <dgm:pt modelId="{653E16D0-29DF-46DA-AF87-A45F5337D0D8}" type="pres">
      <dgm:prSet presAssocID="{CF0A53DD-87DB-4F05-92E3-F5350231B331}" presName="spacer" presStyleCnt="0"/>
      <dgm:spPr/>
    </dgm:pt>
    <dgm:pt modelId="{E5052589-764E-4457-85B5-05A031B5EC9A}" type="pres">
      <dgm:prSet presAssocID="{75AD4E78-E892-4DEE-9889-13BB99AF3B66}" presName="parentText" presStyleLbl="node1" presStyleIdx="4" presStyleCnt="5">
        <dgm:presLayoutVars>
          <dgm:chMax val="0"/>
          <dgm:bulletEnabled val="1"/>
        </dgm:presLayoutVars>
      </dgm:prSet>
      <dgm:spPr/>
    </dgm:pt>
  </dgm:ptLst>
  <dgm:cxnLst>
    <dgm:cxn modelId="{9B62C211-228F-4E25-9450-6776034AD6BB}" type="presOf" srcId="{75AD4E78-E892-4DEE-9889-13BB99AF3B66}" destId="{E5052589-764E-4457-85B5-05A031B5EC9A}" srcOrd="0" destOrd="0" presId="urn:microsoft.com/office/officeart/2005/8/layout/vList2"/>
    <dgm:cxn modelId="{E4BAEA37-4A14-438E-B505-D53590624D9D}" type="presOf" srcId="{03F5AD6D-605D-46F0-9C2F-290085FE6ACE}" destId="{1387A4BF-4574-446B-87FF-7C779F64EB68}" srcOrd="0" destOrd="0" presId="urn:microsoft.com/office/officeart/2005/8/layout/vList2"/>
    <dgm:cxn modelId="{2041665F-6B6A-4829-B1A0-A7193A6C4950}" srcId="{A394B45F-1B04-4FED-86DF-C03F87C1F350}" destId="{BF5BC552-C023-49EF-B4F0-2C817FB0FEF7}" srcOrd="2" destOrd="0" parTransId="{BB71D204-EB61-4110-81D7-4233A6792FC0}" sibTransId="{C3D71072-2B39-43F7-BB5B-60CF92B2F18E}"/>
    <dgm:cxn modelId="{61EF0043-907B-41D8-80DA-E0902B19D8A3}" srcId="{A394B45F-1B04-4FED-86DF-C03F87C1F350}" destId="{75AD4E78-E892-4DEE-9889-13BB99AF3B66}" srcOrd="4" destOrd="0" parTransId="{C0F0E250-89E3-4B44-850E-02E246E52088}" sibTransId="{0F2865C3-E343-4507-9F92-95661A9D3934}"/>
    <dgm:cxn modelId="{2384AE68-C42D-4CCF-8EF0-CA1879AC5F98}" srcId="{A394B45F-1B04-4FED-86DF-C03F87C1F350}" destId="{03F5AD6D-605D-46F0-9C2F-290085FE6ACE}" srcOrd="3" destOrd="0" parTransId="{7154CC4C-931E-4D20-A560-5832A4B8380A}" sibTransId="{CF0A53DD-87DB-4F05-92E3-F5350231B331}"/>
    <dgm:cxn modelId="{B5FF2B4E-2C57-4E9F-B61D-E40AE7C4A617}" srcId="{A394B45F-1B04-4FED-86DF-C03F87C1F350}" destId="{CB41DBF2-FEF4-4901-A9F7-D05442CF4F72}" srcOrd="0" destOrd="0" parTransId="{D8608F28-FA19-4720-9F2D-6B2081668F99}" sibTransId="{92593598-8218-414D-BBA4-39FD3A11C99C}"/>
    <dgm:cxn modelId="{26910475-48F5-4178-97F8-77B8D5E237C7}" type="presOf" srcId="{CB41DBF2-FEF4-4901-A9F7-D05442CF4F72}" destId="{D3001F5F-A9CB-4C1C-A1CE-E0D08A8E89B9}" srcOrd="0" destOrd="0" presId="urn:microsoft.com/office/officeart/2005/8/layout/vList2"/>
    <dgm:cxn modelId="{86804A77-43AE-427E-8ACF-3B2854DF948D}" type="presOf" srcId="{A394B45F-1B04-4FED-86DF-C03F87C1F350}" destId="{FBEE733A-2469-4708-8757-1987858F5659}" srcOrd="0" destOrd="0" presId="urn:microsoft.com/office/officeart/2005/8/layout/vList2"/>
    <dgm:cxn modelId="{A1877998-9575-49C5-99A2-60C81B9D73B2}" type="presOf" srcId="{BF5BC552-C023-49EF-B4F0-2C817FB0FEF7}" destId="{D8B7DE6B-AB5A-4559-B4B1-A14B7022AF5A}" srcOrd="0" destOrd="0" presId="urn:microsoft.com/office/officeart/2005/8/layout/vList2"/>
    <dgm:cxn modelId="{8FC4E6CE-9303-40C8-B30C-C76BE3758CD5}" type="presOf" srcId="{80B37D43-BBB1-4763-ABE6-5485C88C218A}" destId="{CFFB4C9E-9FEF-4741-85EE-4D81689B44E1}" srcOrd="0" destOrd="0" presId="urn:microsoft.com/office/officeart/2005/8/layout/vList2"/>
    <dgm:cxn modelId="{7AC053F7-466D-4713-932F-886027145CB6}" srcId="{A394B45F-1B04-4FED-86DF-C03F87C1F350}" destId="{80B37D43-BBB1-4763-ABE6-5485C88C218A}" srcOrd="1" destOrd="0" parTransId="{3DC67006-9C17-41FB-ADFC-9DBB8C305D4B}" sibTransId="{8067EDCD-70A0-4053-863A-903B429A94CF}"/>
    <dgm:cxn modelId="{812B9798-0DB6-47D5-8235-6E7AB07FFA1A}" type="presParOf" srcId="{FBEE733A-2469-4708-8757-1987858F5659}" destId="{D3001F5F-A9CB-4C1C-A1CE-E0D08A8E89B9}" srcOrd="0" destOrd="0" presId="urn:microsoft.com/office/officeart/2005/8/layout/vList2"/>
    <dgm:cxn modelId="{4B16DCC6-627F-42EA-AE8E-B8C0555458EF}" type="presParOf" srcId="{FBEE733A-2469-4708-8757-1987858F5659}" destId="{4804DAF0-F7F0-4DF3-9D83-49E2CAA992A7}" srcOrd="1" destOrd="0" presId="urn:microsoft.com/office/officeart/2005/8/layout/vList2"/>
    <dgm:cxn modelId="{43F25C48-1430-43F4-B356-F6EC3745B353}" type="presParOf" srcId="{FBEE733A-2469-4708-8757-1987858F5659}" destId="{CFFB4C9E-9FEF-4741-85EE-4D81689B44E1}" srcOrd="2" destOrd="0" presId="urn:microsoft.com/office/officeart/2005/8/layout/vList2"/>
    <dgm:cxn modelId="{6C97B5B0-D6B8-440E-97C3-B7E181A5394D}" type="presParOf" srcId="{FBEE733A-2469-4708-8757-1987858F5659}" destId="{B757F876-BC1A-43CD-8C91-9A7D3B89B029}" srcOrd="3" destOrd="0" presId="urn:microsoft.com/office/officeart/2005/8/layout/vList2"/>
    <dgm:cxn modelId="{1273F45E-5C13-464A-9721-B9DF50611473}" type="presParOf" srcId="{FBEE733A-2469-4708-8757-1987858F5659}" destId="{D8B7DE6B-AB5A-4559-B4B1-A14B7022AF5A}" srcOrd="4" destOrd="0" presId="urn:microsoft.com/office/officeart/2005/8/layout/vList2"/>
    <dgm:cxn modelId="{56D09141-9D62-4FFE-A685-446B4A01CD8B}" type="presParOf" srcId="{FBEE733A-2469-4708-8757-1987858F5659}" destId="{C287C04C-45BD-448D-ACA3-EB82A1DD27F1}" srcOrd="5" destOrd="0" presId="urn:microsoft.com/office/officeart/2005/8/layout/vList2"/>
    <dgm:cxn modelId="{D907E50D-3E24-471A-8EF0-4A0469847D27}" type="presParOf" srcId="{FBEE733A-2469-4708-8757-1987858F5659}" destId="{1387A4BF-4574-446B-87FF-7C779F64EB68}" srcOrd="6" destOrd="0" presId="urn:microsoft.com/office/officeart/2005/8/layout/vList2"/>
    <dgm:cxn modelId="{9714FE91-DDC9-4745-916E-6D8A718F6EB2}" type="presParOf" srcId="{FBEE733A-2469-4708-8757-1987858F5659}" destId="{653E16D0-29DF-46DA-AF87-A45F5337D0D8}" srcOrd="7" destOrd="0" presId="urn:microsoft.com/office/officeart/2005/8/layout/vList2"/>
    <dgm:cxn modelId="{55B60398-BE1E-41EC-A1A4-F1444D79432B}" type="presParOf" srcId="{FBEE733A-2469-4708-8757-1987858F5659}" destId="{E5052589-764E-4457-85B5-05A031B5EC9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2F66210-E3F5-4206-8A03-651116DD9B60}" type="doc">
      <dgm:prSet loTypeId="urn:microsoft.com/office/officeart/2005/8/layout/default" loCatId="list" qsTypeId="urn:microsoft.com/office/officeart/2005/8/quickstyle/simple2" qsCatId="simple" csTypeId="urn:microsoft.com/office/officeart/2005/8/colors/accent1_1" csCatId="accent1" phldr="1"/>
      <dgm:spPr/>
    </dgm:pt>
    <dgm:pt modelId="{22638180-2A61-4F40-94DA-3E6D353B07E5}">
      <dgm:prSet phldrT="[Texto]" custT="1"/>
      <dgm:spPr>
        <a:ln w="19050">
          <a:solidFill>
            <a:srgbClr val="00B050"/>
          </a:solidFill>
        </a:ln>
      </dgm:spPr>
      <dgm:t>
        <a:bodyPr/>
        <a:lstStyle/>
        <a:p>
          <a:pPr algn="just"/>
          <a:r>
            <a:rPr lang="es-ES" sz="1100" dirty="0">
              <a:solidFill>
                <a:srgbClr val="002060"/>
              </a:solidFill>
            </a:rPr>
            <a:t>1 Estructurar elementos fundamentales como lo son Apetito, Tolerancia y capacidad de riesgos, así como también el perfil consolidado de la bolsa y los indicadores (</a:t>
          </a:r>
          <a:r>
            <a:rPr lang="es-ES" sz="1100" dirty="0" err="1">
              <a:solidFill>
                <a:srgbClr val="002060"/>
              </a:solidFill>
            </a:rPr>
            <a:t>KRI´s</a:t>
          </a:r>
          <a:r>
            <a:rPr lang="es-ES" sz="1100" dirty="0">
              <a:solidFill>
                <a:srgbClr val="002060"/>
              </a:solidFill>
            </a:rPr>
            <a:t>) que permitan analizar y gestionar de manera preventiva efectos negativos sobre el logro de los objetivos. </a:t>
          </a:r>
          <a:endParaRPr lang="es-ES" sz="1100" u="sng" dirty="0">
            <a:solidFill>
              <a:srgbClr val="002060"/>
            </a:solidFill>
          </a:endParaRPr>
        </a:p>
      </dgm:t>
    </dgm:pt>
    <dgm:pt modelId="{17C5C0FD-3E28-4616-A1C0-240CD771203C}" type="parTrans" cxnId="{C721F20B-CEB8-40F7-80F3-9086AC49453E}">
      <dgm:prSet/>
      <dgm:spPr/>
      <dgm:t>
        <a:bodyPr/>
        <a:lstStyle/>
        <a:p>
          <a:endParaRPr lang="es-ES" sz="1100">
            <a:solidFill>
              <a:srgbClr val="002060"/>
            </a:solidFill>
          </a:endParaRPr>
        </a:p>
      </dgm:t>
    </dgm:pt>
    <dgm:pt modelId="{D6EB5D63-5E16-4D41-978C-665E37A2FDD4}" type="sibTrans" cxnId="{C721F20B-CEB8-40F7-80F3-9086AC49453E}">
      <dgm:prSet/>
      <dgm:spPr/>
      <dgm:t>
        <a:bodyPr/>
        <a:lstStyle/>
        <a:p>
          <a:endParaRPr lang="es-ES" sz="1100">
            <a:solidFill>
              <a:srgbClr val="002060"/>
            </a:solidFill>
          </a:endParaRPr>
        </a:p>
      </dgm:t>
    </dgm:pt>
    <dgm:pt modelId="{FBAC07C1-58A6-4B12-94B3-DE170C54340E}">
      <dgm:prSet phldrT="[Texto]" custT="1"/>
      <dgm:spPr>
        <a:ln w="19050">
          <a:solidFill>
            <a:srgbClr val="00B050"/>
          </a:solidFill>
        </a:ln>
      </dgm:spPr>
      <dgm:t>
        <a:bodyPr/>
        <a:lstStyle/>
        <a:p>
          <a:pPr algn="just"/>
          <a:r>
            <a:rPr lang="es-ES" sz="1050" dirty="0">
              <a:solidFill>
                <a:srgbClr val="002060"/>
              </a:solidFill>
            </a:rPr>
            <a:t>2. </a:t>
          </a:r>
          <a:r>
            <a:rPr lang="es-ES" sz="1100" dirty="0">
              <a:solidFill>
                <a:srgbClr val="002060"/>
              </a:solidFill>
            </a:rPr>
            <a:t>Optimización de la gestión de los riesgos operativos.</a:t>
          </a:r>
          <a:endParaRPr lang="es-ES" sz="1100" b="0" dirty="0">
            <a:solidFill>
              <a:srgbClr val="002060"/>
            </a:solidFill>
          </a:endParaRPr>
        </a:p>
      </dgm:t>
    </dgm:pt>
    <dgm:pt modelId="{54EC007D-186D-400B-A038-274754AAB0C7}" type="parTrans" cxnId="{EF2BD64E-8C9A-4466-B86E-1AC36F89E0C1}">
      <dgm:prSet/>
      <dgm:spPr/>
      <dgm:t>
        <a:bodyPr/>
        <a:lstStyle/>
        <a:p>
          <a:endParaRPr lang="es-ES" sz="1100">
            <a:solidFill>
              <a:srgbClr val="002060"/>
            </a:solidFill>
          </a:endParaRPr>
        </a:p>
      </dgm:t>
    </dgm:pt>
    <dgm:pt modelId="{8E0C1426-313D-4E8C-B444-682E5B7965CA}" type="sibTrans" cxnId="{EF2BD64E-8C9A-4466-B86E-1AC36F89E0C1}">
      <dgm:prSet/>
      <dgm:spPr/>
      <dgm:t>
        <a:bodyPr/>
        <a:lstStyle/>
        <a:p>
          <a:endParaRPr lang="es-ES" sz="1100">
            <a:solidFill>
              <a:srgbClr val="002060"/>
            </a:solidFill>
          </a:endParaRPr>
        </a:p>
      </dgm:t>
    </dgm:pt>
    <dgm:pt modelId="{C75EC330-A348-4D06-B74E-C32CE1752518}">
      <dgm:prSet phldrT="[Texto]" custT="1"/>
      <dgm:spPr>
        <a:ln w="19050">
          <a:solidFill>
            <a:srgbClr val="00B050"/>
          </a:solidFill>
        </a:ln>
      </dgm:spPr>
      <dgm:t>
        <a:bodyPr/>
        <a:lstStyle/>
        <a:p>
          <a:pPr algn="just"/>
          <a:r>
            <a:rPr lang="es-ES" sz="1050" dirty="0">
              <a:solidFill>
                <a:srgbClr val="002060"/>
              </a:solidFill>
            </a:rPr>
            <a:t>3. </a:t>
          </a:r>
          <a:r>
            <a:rPr lang="es-ES" sz="1100" dirty="0">
              <a:solidFill>
                <a:srgbClr val="002060"/>
              </a:solidFill>
            </a:rPr>
            <a:t>Monitoreo y actualización de los riesgos estratégicos y su evaluación frente al apetito, tolerancia y perfil de riesgo de la entidad.</a:t>
          </a:r>
          <a:endParaRPr lang="es-ES" sz="1100" b="0" dirty="0">
            <a:solidFill>
              <a:srgbClr val="002060"/>
            </a:solidFill>
          </a:endParaRPr>
        </a:p>
      </dgm:t>
    </dgm:pt>
    <dgm:pt modelId="{690FB9D3-80E1-458F-B9D3-245623248732}" type="parTrans" cxnId="{FAF883B8-6381-47A8-A464-9189D2465743}">
      <dgm:prSet/>
      <dgm:spPr/>
      <dgm:t>
        <a:bodyPr/>
        <a:lstStyle/>
        <a:p>
          <a:endParaRPr lang="es-CO" sz="1100">
            <a:solidFill>
              <a:srgbClr val="002060"/>
            </a:solidFill>
          </a:endParaRPr>
        </a:p>
      </dgm:t>
    </dgm:pt>
    <dgm:pt modelId="{3636ECF9-BB09-4022-8D28-A96AEE3E31D8}" type="sibTrans" cxnId="{FAF883B8-6381-47A8-A464-9189D2465743}">
      <dgm:prSet/>
      <dgm:spPr/>
      <dgm:t>
        <a:bodyPr/>
        <a:lstStyle/>
        <a:p>
          <a:endParaRPr lang="es-CO" sz="1100">
            <a:solidFill>
              <a:srgbClr val="002060"/>
            </a:solidFill>
          </a:endParaRPr>
        </a:p>
      </dgm:t>
    </dgm:pt>
    <dgm:pt modelId="{D75C241C-0D09-4BD1-8179-EB13BE388C02}">
      <dgm:prSet phldrT="[Texto]" custT="1"/>
      <dgm:spPr>
        <a:ln w="19050">
          <a:solidFill>
            <a:srgbClr val="00B050"/>
          </a:solidFill>
        </a:ln>
      </dgm:spPr>
      <dgm:t>
        <a:bodyPr/>
        <a:lstStyle/>
        <a:p>
          <a:pPr algn="just"/>
          <a:r>
            <a:rPr lang="es-ES" sz="1050" dirty="0">
              <a:solidFill>
                <a:srgbClr val="002060"/>
              </a:solidFill>
            </a:rPr>
            <a:t>4. </a:t>
          </a:r>
          <a:r>
            <a:rPr lang="es-ES" sz="1100" dirty="0">
              <a:solidFill>
                <a:srgbClr val="002060"/>
              </a:solidFill>
            </a:rPr>
            <a:t>Estructuración de la gestión de los riesgos emergentes.</a:t>
          </a:r>
          <a:endParaRPr lang="es-ES" sz="1100" b="0" dirty="0">
            <a:solidFill>
              <a:srgbClr val="002060"/>
            </a:solidFill>
          </a:endParaRPr>
        </a:p>
      </dgm:t>
    </dgm:pt>
    <dgm:pt modelId="{6114821E-620B-4008-B038-3B160352256A}" type="parTrans" cxnId="{B3CE85DD-DB23-4389-A539-5C8587D89906}">
      <dgm:prSet/>
      <dgm:spPr/>
      <dgm:t>
        <a:bodyPr/>
        <a:lstStyle/>
        <a:p>
          <a:endParaRPr lang="es-CO" sz="1100">
            <a:solidFill>
              <a:srgbClr val="002060"/>
            </a:solidFill>
          </a:endParaRPr>
        </a:p>
      </dgm:t>
    </dgm:pt>
    <dgm:pt modelId="{F17732C2-CFC0-4040-815B-24B46BBA4E8F}" type="sibTrans" cxnId="{B3CE85DD-DB23-4389-A539-5C8587D89906}">
      <dgm:prSet/>
      <dgm:spPr/>
      <dgm:t>
        <a:bodyPr/>
        <a:lstStyle/>
        <a:p>
          <a:endParaRPr lang="es-CO" sz="1100">
            <a:solidFill>
              <a:srgbClr val="002060"/>
            </a:solidFill>
          </a:endParaRPr>
        </a:p>
      </dgm:t>
    </dgm:pt>
    <dgm:pt modelId="{8D042787-8CC7-4847-BA11-9608AC068944}">
      <dgm:prSet phldrT="[Texto]" custT="1"/>
      <dgm:spPr>
        <a:ln w="19050">
          <a:solidFill>
            <a:srgbClr val="00B050"/>
          </a:solidFill>
        </a:ln>
      </dgm:spPr>
      <dgm:t>
        <a:bodyPr/>
        <a:lstStyle/>
        <a:p>
          <a:pPr algn="just"/>
          <a:r>
            <a:rPr lang="es-ES" sz="1050" b="0" dirty="0">
              <a:solidFill>
                <a:srgbClr val="002060"/>
              </a:solidFill>
            </a:rPr>
            <a:t>5. </a:t>
          </a:r>
          <a:r>
            <a:rPr lang="es-ES" sz="1100" b="0" dirty="0">
              <a:solidFill>
                <a:srgbClr val="002060"/>
              </a:solidFill>
            </a:rPr>
            <a:t>G</a:t>
          </a:r>
          <a:r>
            <a:rPr lang="es-ES" sz="1100" dirty="0">
              <a:solidFill>
                <a:srgbClr val="002060"/>
              </a:solidFill>
            </a:rPr>
            <a:t>enerar una transferencia de conocimiento a través de capacitaciones y talleres.</a:t>
          </a:r>
          <a:endParaRPr lang="es-ES" sz="1100" b="0" dirty="0">
            <a:solidFill>
              <a:srgbClr val="002060"/>
            </a:solidFill>
          </a:endParaRPr>
        </a:p>
      </dgm:t>
    </dgm:pt>
    <dgm:pt modelId="{17E0D413-5F80-4893-AB84-31920E49B119}" type="parTrans" cxnId="{B116C8B1-985D-4A3C-8EE8-1D2EA5B494EF}">
      <dgm:prSet/>
      <dgm:spPr/>
      <dgm:t>
        <a:bodyPr/>
        <a:lstStyle/>
        <a:p>
          <a:endParaRPr lang="es-CO" sz="1100">
            <a:solidFill>
              <a:srgbClr val="002060"/>
            </a:solidFill>
          </a:endParaRPr>
        </a:p>
      </dgm:t>
    </dgm:pt>
    <dgm:pt modelId="{39A96639-800B-4E81-A712-50A79B099A53}" type="sibTrans" cxnId="{B116C8B1-985D-4A3C-8EE8-1D2EA5B494EF}">
      <dgm:prSet/>
      <dgm:spPr/>
      <dgm:t>
        <a:bodyPr/>
        <a:lstStyle/>
        <a:p>
          <a:endParaRPr lang="es-CO" sz="1100">
            <a:solidFill>
              <a:srgbClr val="002060"/>
            </a:solidFill>
          </a:endParaRPr>
        </a:p>
      </dgm:t>
    </dgm:pt>
    <dgm:pt modelId="{29CDE357-CE23-4F7C-8FD3-E5BCCA6591B3}" type="pres">
      <dgm:prSet presAssocID="{72F66210-E3F5-4206-8A03-651116DD9B60}" presName="diagram" presStyleCnt="0">
        <dgm:presLayoutVars>
          <dgm:dir/>
          <dgm:resizeHandles val="exact"/>
        </dgm:presLayoutVars>
      </dgm:prSet>
      <dgm:spPr/>
    </dgm:pt>
    <dgm:pt modelId="{20EBD82C-5FD5-4D77-9404-132D4775C7AB}" type="pres">
      <dgm:prSet presAssocID="{22638180-2A61-4F40-94DA-3E6D353B07E5}" presName="node" presStyleLbl="node1" presStyleIdx="0" presStyleCnt="5">
        <dgm:presLayoutVars>
          <dgm:bulletEnabled val="1"/>
        </dgm:presLayoutVars>
      </dgm:prSet>
      <dgm:spPr/>
    </dgm:pt>
    <dgm:pt modelId="{9B10CF97-2D15-4CC2-A1B6-23BEABABAA30}" type="pres">
      <dgm:prSet presAssocID="{D6EB5D63-5E16-4D41-978C-665E37A2FDD4}" presName="sibTrans" presStyleCnt="0"/>
      <dgm:spPr/>
    </dgm:pt>
    <dgm:pt modelId="{4A1FCBBB-C0C8-4735-82BD-18E280D0AC2E}" type="pres">
      <dgm:prSet presAssocID="{FBAC07C1-58A6-4B12-94B3-DE170C54340E}" presName="node" presStyleLbl="node1" presStyleIdx="1" presStyleCnt="5">
        <dgm:presLayoutVars>
          <dgm:bulletEnabled val="1"/>
        </dgm:presLayoutVars>
      </dgm:prSet>
      <dgm:spPr/>
    </dgm:pt>
    <dgm:pt modelId="{C3695916-16DB-440E-A114-C9A352805A30}" type="pres">
      <dgm:prSet presAssocID="{8E0C1426-313D-4E8C-B444-682E5B7965CA}" presName="sibTrans" presStyleCnt="0"/>
      <dgm:spPr/>
    </dgm:pt>
    <dgm:pt modelId="{AD22646A-51AD-45C2-8C09-467277402B1D}" type="pres">
      <dgm:prSet presAssocID="{C75EC330-A348-4D06-B74E-C32CE1752518}" presName="node" presStyleLbl="node1" presStyleIdx="2" presStyleCnt="5">
        <dgm:presLayoutVars>
          <dgm:bulletEnabled val="1"/>
        </dgm:presLayoutVars>
      </dgm:prSet>
      <dgm:spPr/>
    </dgm:pt>
    <dgm:pt modelId="{292C9A5D-F571-4634-96A9-E49FAFA739EC}" type="pres">
      <dgm:prSet presAssocID="{3636ECF9-BB09-4022-8D28-A96AEE3E31D8}" presName="sibTrans" presStyleCnt="0"/>
      <dgm:spPr/>
    </dgm:pt>
    <dgm:pt modelId="{4DB55600-EBF2-4872-BDC8-30FDF2F595E8}" type="pres">
      <dgm:prSet presAssocID="{D75C241C-0D09-4BD1-8179-EB13BE388C02}" presName="node" presStyleLbl="node1" presStyleIdx="3" presStyleCnt="5">
        <dgm:presLayoutVars>
          <dgm:bulletEnabled val="1"/>
        </dgm:presLayoutVars>
      </dgm:prSet>
      <dgm:spPr/>
    </dgm:pt>
    <dgm:pt modelId="{415C4BDE-BC0D-448E-9026-762069AC12F3}" type="pres">
      <dgm:prSet presAssocID="{F17732C2-CFC0-4040-815B-24B46BBA4E8F}" presName="sibTrans" presStyleCnt="0"/>
      <dgm:spPr/>
    </dgm:pt>
    <dgm:pt modelId="{C762640F-C129-4778-87D4-6213DF75825D}" type="pres">
      <dgm:prSet presAssocID="{8D042787-8CC7-4847-BA11-9608AC068944}" presName="node" presStyleLbl="node1" presStyleIdx="4" presStyleCnt="5">
        <dgm:presLayoutVars>
          <dgm:bulletEnabled val="1"/>
        </dgm:presLayoutVars>
      </dgm:prSet>
      <dgm:spPr/>
    </dgm:pt>
  </dgm:ptLst>
  <dgm:cxnLst>
    <dgm:cxn modelId="{C721F20B-CEB8-40F7-80F3-9086AC49453E}" srcId="{72F66210-E3F5-4206-8A03-651116DD9B60}" destId="{22638180-2A61-4F40-94DA-3E6D353B07E5}" srcOrd="0" destOrd="0" parTransId="{17C5C0FD-3E28-4616-A1C0-240CD771203C}" sibTransId="{D6EB5D63-5E16-4D41-978C-665E37A2FDD4}"/>
    <dgm:cxn modelId="{EF2BD64E-8C9A-4466-B86E-1AC36F89E0C1}" srcId="{72F66210-E3F5-4206-8A03-651116DD9B60}" destId="{FBAC07C1-58A6-4B12-94B3-DE170C54340E}" srcOrd="1" destOrd="0" parTransId="{54EC007D-186D-400B-A038-274754AAB0C7}" sibTransId="{8E0C1426-313D-4E8C-B444-682E5B7965CA}"/>
    <dgm:cxn modelId="{64AB818B-0450-49E5-8C6D-42B9C7A0E3B1}" type="presOf" srcId="{FBAC07C1-58A6-4B12-94B3-DE170C54340E}" destId="{4A1FCBBB-C0C8-4735-82BD-18E280D0AC2E}" srcOrd="0" destOrd="0" presId="urn:microsoft.com/office/officeart/2005/8/layout/default"/>
    <dgm:cxn modelId="{E9F28BA5-F90C-4B20-8152-9210D89C5D6C}" type="presOf" srcId="{72F66210-E3F5-4206-8A03-651116DD9B60}" destId="{29CDE357-CE23-4F7C-8FD3-E5BCCA6591B3}" srcOrd="0" destOrd="0" presId="urn:microsoft.com/office/officeart/2005/8/layout/default"/>
    <dgm:cxn modelId="{B116C8B1-985D-4A3C-8EE8-1D2EA5B494EF}" srcId="{72F66210-E3F5-4206-8A03-651116DD9B60}" destId="{8D042787-8CC7-4847-BA11-9608AC068944}" srcOrd="4" destOrd="0" parTransId="{17E0D413-5F80-4893-AB84-31920E49B119}" sibTransId="{39A96639-800B-4E81-A712-50A79B099A53}"/>
    <dgm:cxn modelId="{FAF883B8-6381-47A8-A464-9189D2465743}" srcId="{72F66210-E3F5-4206-8A03-651116DD9B60}" destId="{C75EC330-A348-4D06-B74E-C32CE1752518}" srcOrd="2" destOrd="0" parTransId="{690FB9D3-80E1-458F-B9D3-245623248732}" sibTransId="{3636ECF9-BB09-4022-8D28-A96AEE3E31D8}"/>
    <dgm:cxn modelId="{A20093CB-F0BF-4742-8812-5A48DAB2EE88}" type="presOf" srcId="{8D042787-8CC7-4847-BA11-9608AC068944}" destId="{C762640F-C129-4778-87D4-6213DF75825D}" srcOrd="0" destOrd="0" presId="urn:microsoft.com/office/officeart/2005/8/layout/default"/>
    <dgm:cxn modelId="{36825FCE-9D30-4484-88F4-6E93065E4AF8}" type="presOf" srcId="{C75EC330-A348-4D06-B74E-C32CE1752518}" destId="{AD22646A-51AD-45C2-8C09-467277402B1D}" srcOrd="0" destOrd="0" presId="urn:microsoft.com/office/officeart/2005/8/layout/default"/>
    <dgm:cxn modelId="{B3CE85DD-DB23-4389-A539-5C8587D89906}" srcId="{72F66210-E3F5-4206-8A03-651116DD9B60}" destId="{D75C241C-0D09-4BD1-8179-EB13BE388C02}" srcOrd="3" destOrd="0" parTransId="{6114821E-620B-4008-B038-3B160352256A}" sibTransId="{F17732C2-CFC0-4040-815B-24B46BBA4E8F}"/>
    <dgm:cxn modelId="{CE99DFE9-F728-4AC9-A169-2E057EF2AC5E}" type="presOf" srcId="{D75C241C-0D09-4BD1-8179-EB13BE388C02}" destId="{4DB55600-EBF2-4872-BDC8-30FDF2F595E8}" srcOrd="0" destOrd="0" presId="urn:microsoft.com/office/officeart/2005/8/layout/default"/>
    <dgm:cxn modelId="{3EA8AFF4-00BA-48BE-959E-14FE4E519B9E}" type="presOf" srcId="{22638180-2A61-4F40-94DA-3E6D353B07E5}" destId="{20EBD82C-5FD5-4D77-9404-132D4775C7AB}" srcOrd="0" destOrd="0" presId="urn:microsoft.com/office/officeart/2005/8/layout/default"/>
    <dgm:cxn modelId="{B5A9C0D9-6FA9-42D1-828A-AE799593E964}" type="presParOf" srcId="{29CDE357-CE23-4F7C-8FD3-E5BCCA6591B3}" destId="{20EBD82C-5FD5-4D77-9404-132D4775C7AB}" srcOrd="0" destOrd="0" presId="urn:microsoft.com/office/officeart/2005/8/layout/default"/>
    <dgm:cxn modelId="{7F8B61B3-54AB-4497-9EF0-AF99B9CC163F}" type="presParOf" srcId="{29CDE357-CE23-4F7C-8FD3-E5BCCA6591B3}" destId="{9B10CF97-2D15-4CC2-A1B6-23BEABABAA30}" srcOrd="1" destOrd="0" presId="urn:microsoft.com/office/officeart/2005/8/layout/default"/>
    <dgm:cxn modelId="{7A607E28-9E25-4B83-A9F9-10B82CD449B0}" type="presParOf" srcId="{29CDE357-CE23-4F7C-8FD3-E5BCCA6591B3}" destId="{4A1FCBBB-C0C8-4735-82BD-18E280D0AC2E}" srcOrd="2" destOrd="0" presId="urn:microsoft.com/office/officeart/2005/8/layout/default"/>
    <dgm:cxn modelId="{7F43B374-4F9C-41EB-A216-1CF0F3611757}" type="presParOf" srcId="{29CDE357-CE23-4F7C-8FD3-E5BCCA6591B3}" destId="{C3695916-16DB-440E-A114-C9A352805A30}" srcOrd="3" destOrd="0" presId="urn:microsoft.com/office/officeart/2005/8/layout/default"/>
    <dgm:cxn modelId="{BC4175CE-3277-49F0-970B-93448856C4F5}" type="presParOf" srcId="{29CDE357-CE23-4F7C-8FD3-E5BCCA6591B3}" destId="{AD22646A-51AD-45C2-8C09-467277402B1D}" srcOrd="4" destOrd="0" presId="urn:microsoft.com/office/officeart/2005/8/layout/default"/>
    <dgm:cxn modelId="{129AD78A-C657-4A6D-98D0-5BB587DB01B7}" type="presParOf" srcId="{29CDE357-CE23-4F7C-8FD3-E5BCCA6591B3}" destId="{292C9A5D-F571-4634-96A9-E49FAFA739EC}" srcOrd="5" destOrd="0" presId="urn:microsoft.com/office/officeart/2005/8/layout/default"/>
    <dgm:cxn modelId="{D1B63048-BED5-4685-9024-334269AB5A0F}" type="presParOf" srcId="{29CDE357-CE23-4F7C-8FD3-E5BCCA6591B3}" destId="{4DB55600-EBF2-4872-BDC8-30FDF2F595E8}" srcOrd="6" destOrd="0" presId="urn:microsoft.com/office/officeart/2005/8/layout/default"/>
    <dgm:cxn modelId="{38BA1319-FB14-43CE-A971-7E96969276E6}" type="presParOf" srcId="{29CDE357-CE23-4F7C-8FD3-E5BCCA6591B3}" destId="{415C4BDE-BC0D-448E-9026-762069AC12F3}" srcOrd="7" destOrd="0" presId="urn:microsoft.com/office/officeart/2005/8/layout/default"/>
    <dgm:cxn modelId="{CC88331C-8408-4D8A-9CEE-8DC2FD321B2B}" type="presParOf" srcId="{29CDE357-CE23-4F7C-8FD3-E5BCCA6591B3}" destId="{C762640F-C129-4778-87D4-6213DF75825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F96D4A31-0A20-46CE-84BD-E289E4CB2E3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CO"/>
        </a:p>
      </dgm:t>
    </dgm:pt>
    <dgm:pt modelId="{954EDDB0-05F7-45A7-96FC-F24B84707F51}">
      <dgm:prSet phldrT="[Texto]" custT="1"/>
      <dgm:spPr>
        <a:noFill/>
        <a:ln>
          <a:solidFill>
            <a:srgbClr val="002060"/>
          </a:solidFill>
        </a:ln>
      </dgm:spPr>
      <dgm:t>
        <a:bodyPr/>
        <a:lstStyle/>
        <a:p>
          <a:r>
            <a:rPr lang="es-CO" sz="1100" dirty="0">
              <a:solidFill>
                <a:srgbClr val="002060"/>
              </a:solidFill>
            </a:rPr>
            <a:t>MARCO DE REFERENCIA</a:t>
          </a:r>
        </a:p>
      </dgm:t>
    </dgm:pt>
    <dgm:pt modelId="{EFD3A162-ECD5-4E84-B8C8-942ED3C57199}" type="parTrans" cxnId="{AF0E0439-046A-43FD-8925-905C82D37EE7}">
      <dgm:prSet/>
      <dgm:spPr>
        <a:solidFill>
          <a:srgbClr val="00B050"/>
        </a:solidFill>
      </dgm:spPr>
      <dgm:t>
        <a:bodyPr/>
        <a:lstStyle/>
        <a:p>
          <a:endParaRPr lang="es-CO" sz="1400"/>
        </a:p>
      </dgm:t>
    </dgm:pt>
    <dgm:pt modelId="{D0FE7991-1BC9-4EC0-B4F2-A567B38F9B9E}" type="sibTrans" cxnId="{AF0E0439-046A-43FD-8925-905C82D37EE7}">
      <dgm:prSet/>
      <dgm:spPr/>
      <dgm:t>
        <a:bodyPr/>
        <a:lstStyle/>
        <a:p>
          <a:endParaRPr lang="es-CO" sz="1400"/>
        </a:p>
      </dgm:t>
    </dgm:pt>
    <dgm:pt modelId="{13D40DB2-D1C4-4688-80E4-83CDA4931A6B}">
      <dgm:prSet phldrT="[Texto]" custT="1"/>
      <dgm:spPr>
        <a:noFill/>
        <a:ln>
          <a:solidFill>
            <a:srgbClr val="002060"/>
          </a:solidFill>
        </a:ln>
      </dgm:spPr>
      <dgm:t>
        <a:bodyPr/>
        <a:lstStyle/>
        <a:p>
          <a:r>
            <a:rPr lang="es-CO" sz="1100" dirty="0">
              <a:solidFill>
                <a:srgbClr val="002060"/>
              </a:solidFill>
            </a:rPr>
            <a:t>ESTRATEGIAS</a:t>
          </a:r>
        </a:p>
      </dgm:t>
    </dgm:pt>
    <dgm:pt modelId="{BF731284-AA5A-4851-9191-C31DF6534102}" type="parTrans" cxnId="{D8B182C6-7EA5-4234-BEF8-5D2AE93C2A6D}">
      <dgm:prSet/>
      <dgm:spPr>
        <a:solidFill>
          <a:srgbClr val="00B050"/>
        </a:solidFill>
      </dgm:spPr>
      <dgm:t>
        <a:bodyPr/>
        <a:lstStyle/>
        <a:p>
          <a:endParaRPr lang="es-CO" sz="1400"/>
        </a:p>
      </dgm:t>
    </dgm:pt>
    <dgm:pt modelId="{07418E7E-46FC-4440-9883-27BE24EC718A}" type="sibTrans" cxnId="{D8B182C6-7EA5-4234-BEF8-5D2AE93C2A6D}">
      <dgm:prSet/>
      <dgm:spPr/>
      <dgm:t>
        <a:bodyPr/>
        <a:lstStyle/>
        <a:p>
          <a:endParaRPr lang="es-CO" sz="1400"/>
        </a:p>
      </dgm:t>
    </dgm:pt>
    <dgm:pt modelId="{9EF08AFA-02F4-4776-A695-28C411A7B166}">
      <dgm:prSet phldrT="[Texto]" custT="1"/>
      <dgm:spPr>
        <a:noFill/>
        <a:ln>
          <a:solidFill>
            <a:srgbClr val="002060"/>
          </a:solidFill>
        </a:ln>
      </dgm:spPr>
      <dgm:t>
        <a:bodyPr/>
        <a:lstStyle/>
        <a:p>
          <a:r>
            <a:rPr lang="es-CO" sz="1100" dirty="0">
              <a:solidFill>
                <a:srgbClr val="002060"/>
              </a:solidFill>
            </a:rPr>
            <a:t>CRONOGRAMA DE TRABAJO</a:t>
          </a:r>
        </a:p>
      </dgm:t>
    </dgm:pt>
    <dgm:pt modelId="{BF36A942-7155-48E0-828A-163FB5A83EB2}" type="parTrans" cxnId="{3CA45B83-DB40-457C-B67A-6533DFFD0141}">
      <dgm:prSet/>
      <dgm:spPr>
        <a:solidFill>
          <a:srgbClr val="00B050"/>
        </a:solidFill>
      </dgm:spPr>
      <dgm:t>
        <a:bodyPr/>
        <a:lstStyle/>
        <a:p>
          <a:endParaRPr lang="es-CO" sz="1400"/>
        </a:p>
      </dgm:t>
    </dgm:pt>
    <dgm:pt modelId="{3FB30D51-0237-4816-8B6E-D28D26148E05}" type="sibTrans" cxnId="{3CA45B83-DB40-457C-B67A-6533DFFD0141}">
      <dgm:prSet/>
      <dgm:spPr/>
      <dgm:t>
        <a:bodyPr/>
        <a:lstStyle/>
        <a:p>
          <a:endParaRPr lang="es-CO" sz="1400"/>
        </a:p>
      </dgm:t>
    </dgm:pt>
    <dgm:pt modelId="{9A5B58BB-0100-4ECC-A80F-255CF5C828F9}">
      <dgm:prSet phldrT="[Texto]" custT="1"/>
      <dgm:spPr>
        <a:noFill/>
        <a:ln>
          <a:solidFill>
            <a:srgbClr val="002060"/>
          </a:solidFill>
        </a:ln>
      </dgm:spPr>
      <dgm:t>
        <a:bodyPr/>
        <a:lstStyle/>
        <a:p>
          <a:r>
            <a:rPr lang="es-CO" sz="1100" dirty="0">
              <a:solidFill>
                <a:srgbClr val="002060"/>
              </a:solidFill>
            </a:rPr>
            <a:t>OBJETIVOS ESTRATÉGICOS</a:t>
          </a:r>
        </a:p>
      </dgm:t>
    </dgm:pt>
    <dgm:pt modelId="{2C02C7FD-8B89-4EE3-A6A3-8C9D815A2ADD}" type="parTrans" cxnId="{A4BDB2B0-FB2B-4293-95A9-449760BC4C4B}">
      <dgm:prSet/>
      <dgm:spPr>
        <a:solidFill>
          <a:srgbClr val="00B050"/>
        </a:solidFill>
      </dgm:spPr>
      <dgm:t>
        <a:bodyPr/>
        <a:lstStyle/>
        <a:p>
          <a:endParaRPr lang="es-CO" sz="1400"/>
        </a:p>
      </dgm:t>
    </dgm:pt>
    <dgm:pt modelId="{A3045C4A-966F-4A9F-978A-05328D1A0773}" type="sibTrans" cxnId="{A4BDB2B0-FB2B-4293-95A9-449760BC4C4B}">
      <dgm:prSet/>
      <dgm:spPr/>
      <dgm:t>
        <a:bodyPr/>
        <a:lstStyle/>
        <a:p>
          <a:endParaRPr lang="es-CO" sz="1400"/>
        </a:p>
      </dgm:t>
    </dgm:pt>
    <dgm:pt modelId="{0A64A5EE-FEE0-44A4-BEE0-96D5260CE69F}">
      <dgm:prSet phldrT="[Texto]" custT="1"/>
      <dgm:spPr>
        <a:noFill/>
        <a:ln>
          <a:solidFill>
            <a:srgbClr val="002060"/>
          </a:solidFill>
        </a:ln>
      </dgm:spPr>
      <dgm:t>
        <a:bodyPr/>
        <a:lstStyle/>
        <a:p>
          <a:r>
            <a:rPr lang="es-CO" sz="1100" dirty="0">
              <a:solidFill>
                <a:srgbClr val="002060"/>
              </a:solidFill>
            </a:rPr>
            <a:t>RECURSOS</a:t>
          </a:r>
        </a:p>
      </dgm:t>
    </dgm:pt>
    <dgm:pt modelId="{36C41ED9-4F48-46C5-92E0-DFEC82FE9FF7}" type="parTrans" cxnId="{E116D9A1-D8D6-48B0-ADED-0B973AFEB0A4}">
      <dgm:prSet/>
      <dgm:spPr>
        <a:solidFill>
          <a:srgbClr val="00B050"/>
        </a:solidFill>
      </dgm:spPr>
      <dgm:t>
        <a:bodyPr/>
        <a:lstStyle/>
        <a:p>
          <a:endParaRPr lang="es-CO" sz="1400"/>
        </a:p>
      </dgm:t>
    </dgm:pt>
    <dgm:pt modelId="{BEE3CD64-EF22-40CD-8554-E498652728B9}" type="sibTrans" cxnId="{E116D9A1-D8D6-48B0-ADED-0B973AFEB0A4}">
      <dgm:prSet/>
      <dgm:spPr/>
      <dgm:t>
        <a:bodyPr/>
        <a:lstStyle/>
        <a:p>
          <a:endParaRPr lang="es-CO" sz="1400"/>
        </a:p>
      </dgm:t>
    </dgm:pt>
    <dgm:pt modelId="{0DD84ED5-9A1F-4F0F-807A-5264C1C70CA7}">
      <dgm:prSet phldrT="[Texto]" custT="1"/>
      <dgm:spPr>
        <a:noFill/>
        <a:ln>
          <a:solidFill>
            <a:srgbClr val="002060"/>
          </a:solidFill>
        </a:ln>
      </dgm:spPr>
      <dgm:t>
        <a:bodyPr/>
        <a:lstStyle/>
        <a:p>
          <a:r>
            <a:rPr lang="es-CO" sz="1100" dirty="0">
              <a:solidFill>
                <a:srgbClr val="002060"/>
              </a:solidFill>
            </a:rPr>
            <a:t>INFORMES</a:t>
          </a:r>
        </a:p>
      </dgm:t>
    </dgm:pt>
    <dgm:pt modelId="{8318D360-84F8-4EFD-A936-A2AB9CD5ADF5}" type="parTrans" cxnId="{697C7208-26DC-42E8-BD83-79F1C93B70D3}">
      <dgm:prSet/>
      <dgm:spPr>
        <a:solidFill>
          <a:srgbClr val="00B050"/>
        </a:solidFill>
      </dgm:spPr>
      <dgm:t>
        <a:bodyPr/>
        <a:lstStyle/>
        <a:p>
          <a:endParaRPr lang="es-CO" sz="1400"/>
        </a:p>
      </dgm:t>
    </dgm:pt>
    <dgm:pt modelId="{8DA0A625-D885-4EF3-8D15-C66BE5949AEE}" type="sibTrans" cxnId="{697C7208-26DC-42E8-BD83-79F1C93B70D3}">
      <dgm:prSet/>
      <dgm:spPr/>
      <dgm:t>
        <a:bodyPr/>
        <a:lstStyle/>
        <a:p>
          <a:endParaRPr lang="es-CO" sz="1400"/>
        </a:p>
      </dgm:t>
    </dgm:pt>
    <dgm:pt modelId="{99312D40-B3C8-4173-983E-20979BE0088A}">
      <dgm:prSet phldrT="[Texto]" custT="1"/>
      <dgm:spPr>
        <a:noFill/>
        <a:ln>
          <a:solidFill>
            <a:srgbClr val="002060"/>
          </a:solidFill>
        </a:ln>
      </dgm:spPr>
      <dgm:t>
        <a:bodyPr/>
        <a:lstStyle/>
        <a:p>
          <a:r>
            <a:rPr lang="es-CO" sz="1100" dirty="0">
              <a:solidFill>
                <a:srgbClr val="002060"/>
              </a:solidFill>
            </a:rPr>
            <a:t>CONTEXTO</a:t>
          </a:r>
        </a:p>
      </dgm:t>
    </dgm:pt>
    <dgm:pt modelId="{0BDB4F3B-3EB6-473B-8A62-B83F76F2AB71}" type="sibTrans" cxnId="{DAFDDD0E-6BFA-4A93-ACD8-09C294E84AF1}">
      <dgm:prSet/>
      <dgm:spPr>
        <a:solidFill>
          <a:schemeClr val="accent4">
            <a:lumMod val="40000"/>
            <a:lumOff val="60000"/>
          </a:schemeClr>
        </a:solidFill>
      </dgm:spPr>
      <dgm:t>
        <a:bodyPr/>
        <a:lstStyle/>
        <a:p>
          <a:endParaRPr lang="es-CO" sz="1400"/>
        </a:p>
      </dgm:t>
    </dgm:pt>
    <dgm:pt modelId="{5F4451DB-4F53-4972-B778-58608D22E46F}" type="parTrans" cxnId="{DAFDDD0E-6BFA-4A93-ACD8-09C294E84AF1}">
      <dgm:prSet/>
      <dgm:spPr>
        <a:solidFill>
          <a:srgbClr val="00B050"/>
        </a:solidFill>
      </dgm:spPr>
      <dgm:t>
        <a:bodyPr/>
        <a:lstStyle/>
        <a:p>
          <a:endParaRPr lang="es-CO" sz="1400"/>
        </a:p>
      </dgm:t>
    </dgm:pt>
    <dgm:pt modelId="{B9C90954-0FAD-4506-9D41-C307EEB3E339}" type="pres">
      <dgm:prSet presAssocID="{F96D4A31-0A20-46CE-84BD-E289E4CB2E3E}" presName="Name0" presStyleCnt="0">
        <dgm:presLayoutVars>
          <dgm:dir/>
          <dgm:resizeHandles val="exact"/>
        </dgm:presLayoutVars>
      </dgm:prSet>
      <dgm:spPr/>
    </dgm:pt>
    <dgm:pt modelId="{BEB74066-E42B-40DA-96C7-77A47569BF73}" type="pres">
      <dgm:prSet presAssocID="{F96D4A31-0A20-46CE-84BD-E289E4CB2E3E}" presName="cycle" presStyleCnt="0"/>
      <dgm:spPr/>
    </dgm:pt>
    <dgm:pt modelId="{CA18521B-A900-4E20-97C5-911A40F5F19F}" type="pres">
      <dgm:prSet presAssocID="{99312D40-B3C8-4173-983E-20979BE0088A}" presName="nodeFirstNode" presStyleLbl="node1" presStyleIdx="0" presStyleCnt="7">
        <dgm:presLayoutVars>
          <dgm:bulletEnabled val="1"/>
        </dgm:presLayoutVars>
      </dgm:prSet>
      <dgm:spPr/>
    </dgm:pt>
    <dgm:pt modelId="{035BC6F2-66E1-4204-ACC3-3F8B322A4A7F}" type="pres">
      <dgm:prSet presAssocID="{0BDB4F3B-3EB6-473B-8A62-B83F76F2AB71}" presName="sibTransFirstNode" presStyleLbl="bgShp" presStyleIdx="0" presStyleCnt="1"/>
      <dgm:spPr/>
    </dgm:pt>
    <dgm:pt modelId="{88B3ADBE-BC80-4819-B948-57701794D060}" type="pres">
      <dgm:prSet presAssocID="{954EDDB0-05F7-45A7-96FC-F24B84707F51}" presName="nodeFollowingNodes" presStyleLbl="node1" presStyleIdx="1" presStyleCnt="7">
        <dgm:presLayoutVars>
          <dgm:bulletEnabled val="1"/>
        </dgm:presLayoutVars>
      </dgm:prSet>
      <dgm:spPr/>
    </dgm:pt>
    <dgm:pt modelId="{0CE95E62-4C12-439E-8CEF-52260D95B33F}" type="pres">
      <dgm:prSet presAssocID="{9A5B58BB-0100-4ECC-A80F-255CF5C828F9}" presName="nodeFollowingNodes" presStyleLbl="node1" presStyleIdx="2" presStyleCnt="7">
        <dgm:presLayoutVars>
          <dgm:bulletEnabled val="1"/>
        </dgm:presLayoutVars>
      </dgm:prSet>
      <dgm:spPr/>
    </dgm:pt>
    <dgm:pt modelId="{85AB1411-EC57-433B-BAD4-C8E2989CC4AB}" type="pres">
      <dgm:prSet presAssocID="{13D40DB2-D1C4-4688-80E4-83CDA4931A6B}" presName="nodeFollowingNodes" presStyleLbl="node1" presStyleIdx="3" presStyleCnt="7">
        <dgm:presLayoutVars>
          <dgm:bulletEnabled val="1"/>
        </dgm:presLayoutVars>
      </dgm:prSet>
      <dgm:spPr/>
    </dgm:pt>
    <dgm:pt modelId="{486233DA-2409-4563-ABA5-88C5EF3217AB}" type="pres">
      <dgm:prSet presAssocID="{9EF08AFA-02F4-4776-A695-28C411A7B166}" presName="nodeFollowingNodes" presStyleLbl="node1" presStyleIdx="4" presStyleCnt="7">
        <dgm:presLayoutVars>
          <dgm:bulletEnabled val="1"/>
        </dgm:presLayoutVars>
      </dgm:prSet>
      <dgm:spPr/>
    </dgm:pt>
    <dgm:pt modelId="{DB1EC129-2F20-4292-8867-007B886DD09E}" type="pres">
      <dgm:prSet presAssocID="{0A64A5EE-FEE0-44A4-BEE0-96D5260CE69F}" presName="nodeFollowingNodes" presStyleLbl="node1" presStyleIdx="5" presStyleCnt="7">
        <dgm:presLayoutVars>
          <dgm:bulletEnabled val="1"/>
        </dgm:presLayoutVars>
      </dgm:prSet>
      <dgm:spPr/>
    </dgm:pt>
    <dgm:pt modelId="{EF083DC6-8337-420D-A514-0901D54A64E8}" type="pres">
      <dgm:prSet presAssocID="{0DD84ED5-9A1F-4F0F-807A-5264C1C70CA7}" presName="nodeFollowingNodes" presStyleLbl="node1" presStyleIdx="6" presStyleCnt="7">
        <dgm:presLayoutVars>
          <dgm:bulletEnabled val="1"/>
        </dgm:presLayoutVars>
      </dgm:prSet>
      <dgm:spPr/>
    </dgm:pt>
  </dgm:ptLst>
  <dgm:cxnLst>
    <dgm:cxn modelId="{697C7208-26DC-42E8-BD83-79F1C93B70D3}" srcId="{F96D4A31-0A20-46CE-84BD-E289E4CB2E3E}" destId="{0DD84ED5-9A1F-4F0F-807A-5264C1C70CA7}" srcOrd="6" destOrd="0" parTransId="{8318D360-84F8-4EFD-A936-A2AB9CD5ADF5}" sibTransId="{8DA0A625-D885-4EF3-8D15-C66BE5949AEE}"/>
    <dgm:cxn modelId="{DAFDDD0E-6BFA-4A93-ACD8-09C294E84AF1}" srcId="{F96D4A31-0A20-46CE-84BD-E289E4CB2E3E}" destId="{99312D40-B3C8-4173-983E-20979BE0088A}" srcOrd="0" destOrd="0" parTransId="{5F4451DB-4F53-4972-B778-58608D22E46F}" sibTransId="{0BDB4F3B-3EB6-473B-8A62-B83F76F2AB71}"/>
    <dgm:cxn modelId="{DF947A21-3902-442D-AAFB-EF6E2568C42E}" type="presOf" srcId="{0A64A5EE-FEE0-44A4-BEE0-96D5260CE69F}" destId="{DB1EC129-2F20-4292-8867-007B886DD09E}" srcOrd="0" destOrd="0" presId="urn:microsoft.com/office/officeart/2005/8/layout/cycle3"/>
    <dgm:cxn modelId="{AF0E0439-046A-43FD-8925-905C82D37EE7}" srcId="{F96D4A31-0A20-46CE-84BD-E289E4CB2E3E}" destId="{954EDDB0-05F7-45A7-96FC-F24B84707F51}" srcOrd="1" destOrd="0" parTransId="{EFD3A162-ECD5-4E84-B8C8-942ED3C57199}" sibTransId="{D0FE7991-1BC9-4EC0-B4F2-A567B38F9B9E}"/>
    <dgm:cxn modelId="{B80C6D73-9DEA-46C1-A827-65C2CB5BE139}" type="presOf" srcId="{954EDDB0-05F7-45A7-96FC-F24B84707F51}" destId="{88B3ADBE-BC80-4819-B948-57701794D060}" srcOrd="0" destOrd="0" presId="urn:microsoft.com/office/officeart/2005/8/layout/cycle3"/>
    <dgm:cxn modelId="{4CB8AA75-9A16-435F-A902-8C0EC409E960}" type="presOf" srcId="{0BDB4F3B-3EB6-473B-8A62-B83F76F2AB71}" destId="{035BC6F2-66E1-4204-ACC3-3F8B322A4A7F}" srcOrd="0" destOrd="0" presId="urn:microsoft.com/office/officeart/2005/8/layout/cycle3"/>
    <dgm:cxn modelId="{09C2B479-6CBF-4A8E-B0B7-8DDEE08B4D47}" type="presOf" srcId="{13D40DB2-D1C4-4688-80E4-83CDA4931A6B}" destId="{85AB1411-EC57-433B-BAD4-C8E2989CC4AB}" srcOrd="0" destOrd="0" presId="urn:microsoft.com/office/officeart/2005/8/layout/cycle3"/>
    <dgm:cxn modelId="{3CA45B83-DB40-457C-B67A-6533DFFD0141}" srcId="{F96D4A31-0A20-46CE-84BD-E289E4CB2E3E}" destId="{9EF08AFA-02F4-4776-A695-28C411A7B166}" srcOrd="4" destOrd="0" parTransId="{BF36A942-7155-48E0-828A-163FB5A83EB2}" sibTransId="{3FB30D51-0237-4816-8B6E-D28D26148E05}"/>
    <dgm:cxn modelId="{F8374585-825A-4870-AD40-EB753C1C7BD0}" type="presOf" srcId="{99312D40-B3C8-4173-983E-20979BE0088A}" destId="{CA18521B-A900-4E20-97C5-911A40F5F19F}" srcOrd="0" destOrd="0" presId="urn:microsoft.com/office/officeart/2005/8/layout/cycle3"/>
    <dgm:cxn modelId="{56FB80A0-4794-4186-8545-D89F0A805DC3}" type="presOf" srcId="{9A5B58BB-0100-4ECC-A80F-255CF5C828F9}" destId="{0CE95E62-4C12-439E-8CEF-52260D95B33F}" srcOrd="0" destOrd="0" presId="urn:microsoft.com/office/officeart/2005/8/layout/cycle3"/>
    <dgm:cxn modelId="{D460C1A0-A21D-4C9A-8BE6-D7F622C04787}" type="presOf" srcId="{0DD84ED5-9A1F-4F0F-807A-5264C1C70CA7}" destId="{EF083DC6-8337-420D-A514-0901D54A64E8}" srcOrd="0" destOrd="0" presId="urn:microsoft.com/office/officeart/2005/8/layout/cycle3"/>
    <dgm:cxn modelId="{E116D9A1-D8D6-48B0-ADED-0B973AFEB0A4}" srcId="{F96D4A31-0A20-46CE-84BD-E289E4CB2E3E}" destId="{0A64A5EE-FEE0-44A4-BEE0-96D5260CE69F}" srcOrd="5" destOrd="0" parTransId="{36C41ED9-4F48-46C5-92E0-DFEC82FE9FF7}" sibTransId="{BEE3CD64-EF22-40CD-8554-E498652728B9}"/>
    <dgm:cxn modelId="{A4BDB2B0-FB2B-4293-95A9-449760BC4C4B}" srcId="{F96D4A31-0A20-46CE-84BD-E289E4CB2E3E}" destId="{9A5B58BB-0100-4ECC-A80F-255CF5C828F9}" srcOrd="2" destOrd="0" parTransId="{2C02C7FD-8B89-4EE3-A6A3-8C9D815A2ADD}" sibTransId="{A3045C4A-966F-4A9F-978A-05328D1A0773}"/>
    <dgm:cxn modelId="{03CA92B4-DB06-411E-ABB5-3D739E8C44C1}" type="presOf" srcId="{F96D4A31-0A20-46CE-84BD-E289E4CB2E3E}" destId="{B9C90954-0FAD-4506-9D41-C307EEB3E339}" srcOrd="0" destOrd="0" presId="urn:microsoft.com/office/officeart/2005/8/layout/cycle3"/>
    <dgm:cxn modelId="{D8B182C6-7EA5-4234-BEF8-5D2AE93C2A6D}" srcId="{F96D4A31-0A20-46CE-84BD-E289E4CB2E3E}" destId="{13D40DB2-D1C4-4688-80E4-83CDA4931A6B}" srcOrd="3" destOrd="0" parTransId="{BF731284-AA5A-4851-9191-C31DF6534102}" sibTransId="{07418E7E-46FC-4440-9883-27BE24EC718A}"/>
    <dgm:cxn modelId="{FE6120FE-44B3-44AF-92B2-52D36D73B50F}" type="presOf" srcId="{9EF08AFA-02F4-4776-A695-28C411A7B166}" destId="{486233DA-2409-4563-ABA5-88C5EF3217AB}" srcOrd="0" destOrd="0" presId="urn:microsoft.com/office/officeart/2005/8/layout/cycle3"/>
    <dgm:cxn modelId="{0BD33A08-3179-4680-B585-7A6F7C7F4C8D}" type="presParOf" srcId="{B9C90954-0FAD-4506-9D41-C307EEB3E339}" destId="{BEB74066-E42B-40DA-96C7-77A47569BF73}" srcOrd="0" destOrd="0" presId="urn:microsoft.com/office/officeart/2005/8/layout/cycle3"/>
    <dgm:cxn modelId="{47663795-CA26-4275-8626-68F6CF30AB23}" type="presParOf" srcId="{BEB74066-E42B-40DA-96C7-77A47569BF73}" destId="{CA18521B-A900-4E20-97C5-911A40F5F19F}" srcOrd="0" destOrd="0" presId="urn:microsoft.com/office/officeart/2005/8/layout/cycle3"/>
    <dgm:cxn modelId="{6191B384-61FD-4BB2-BABB-A388DFCA523D}" type="presParOf" srcId="{BEB74066-E42B-40DA-96C7-77A47569BF73}" destId="{035BC6F2-66E1-4204-ACC3-3F8B322A4A7F}" srcOrd="1" destOrd="0" presId="urn:microsoft.com/office/officeart/2005/8/layout/cycle3"/>
    <dgm:cxn modelId="{D2F4FE37-D94A-4612-9DBA-C578939818F0}" type="presParOf" srcId="{BEB74066-E42B-40DA-96C7-77A47569BF73}" destId="{88B3ADBE-BC80-4819-B948-57701794D060}" srcOrd="2" destOrd="0" presId="urn:microsoft.com/office/officeart/2005/8/layout/cycle3"/>
    <dgm:cxn modelId="{6438B9D6-7896-4281-B3E3-7CEB5599227B}" type="presParOf" srcId="{BEB74066-E42B-40DA-96C7-77A47569BF73}" destId="{0CE95E62-4C12-439E-8CEF-52260D95B33F}" srcOrd="3" destOrd="0" presId="urn:microsoft.com/office/officeart/2005/8/layout/cycle3"/>
    <dgm:cxn modelId="{D474E2F4-5B65-4B47-9062-FB669BDA9284}" type="presParOf" srcId="{BEB74066-E42B-40DA-96C7-77A47569BF73}" destId="{85AB1411-EC57-433B-BAD4-C8E2989CC4AB}" srcOrd="4" destOrd="0" presId="urn:microsoft.com/office/officeart/2005/8/layout/cycle3"/>
    <dgm:cxn modelId="{35A449B5-2CA7-4B2A-899F-019873EEDB34}" type="presParOf" srcId="{BEB74066-E42B-40DA-96C7-77A47569BF73}" destId="{486233DA-2409-4563-ABA5-88C5EF3217AB}" srcOrd="5" destOrd="0" presId="urn:microsoft.com/office/officeart/2005/8/layout/cycle3"/>
    <dgm:cxn modelId="{FD598C86-A0AB-4C52-8152-46634C8F799E}" type="presParOf" srcId="{BEB74066-E42B-40DA-96C7-77A47569BF73}" destId="{DB1EC129-2F20-4292-8867-007B886DD09E}" srcOrd="6" destOrd="0" presId="urn:microsoft.com/office/officeart/2005/8/layout/cycle3"/>
    <dgm:cxn modelId="{78B8CA48-AB35-468E-938A-86DF85E7534E}" type="presParOf" srcId="{BEB74066-E42B-40DA-96C7-77A47569BF73}" destId="{EF083DC6-8337-420D-A514-0901D54A64E8}"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s-CO"/>
        </a:p>
      </dgm:t>
    </dgm:pt>
    <dgm:pt modelId="{867D5C32-8339-4864-B18E-32F88AD4FFCC}">
      <dgm:prSet custT="1"/>
      <dgm:spPr>
        <a:ln>
          <a:solidFill>
            <a:srgbClr val="00B050"/>
          </a:solidFill>
        </a:ln>
      </dgm:spPr>
      <dgm:t>
        <a:bodyPr/>
        <a:lstStyle/>
        <a:p>
          <a:pPr algn="just" rtl="0"/>
          <a:r>
            <a:rPr lang="es-MX" sz="1400" kern="1200" dirty="0">
              <a:solidFill>
                <a:srgbClr val="094784"/>
              </a:solidFill>
              <a:latin typeface="+mn-lt"/>
              <a:ea typeface="+mn-ea"/>
              <a:cs typeface="+mn-cs"/>
            </a:rPr>
            <a:t>Se presenta normalidad en el nivel máximo del </a:t>
          </a:r>
          <a:r>
            <a:rPr lang="es-MX" sz="1400" kern="1200" dirty="0" err="1">
              <a:solidFill>
                <a:srgbClr val="094784"/>
              </a:solidFill>
              <a:latin typeface="+mn-lt"/>
              <a:ea typeface="+mn-ea"/>
              <a:cs typeface="+mn-cs"/>
            </a:rPr>
            <a:t>VaR</a:t>
          </a:r>
          <a:r>
            <a:rPr lang="es-MX" sz="1400" kern="1200" dirty="0">
              <a:solidFill>
                <a:srgbClr val="094784"/>
              </a:solidFill>
              <a:latin typeface="+mn-lt"/>
              <a:ea typeface="+mn-ea"/>
              <a:cs typeface="+mn-cs"/>
            </a:rPr>
            <a:t> del portafolio, este límite no debe sobrepasar el 3,0%, a la fecha del presente informe, se encuentra en un nivel de 0,4226%. </a:t>
          </a:r>
          <a:endParaRPr lang="es-CO" sz="1400" kern="1200" dirty="0">
            <a:solidFill>
              <a:srgbClr val="094784"/>
            </a:solidFill>
            <a:latin typeface="+mn-lt"/>
            <a:ea typeface="+mn-ea"/>
            <a:cs typeface="+mn-cs"/>
          </a:endParaRPr>
        </a:p>
      </dgm:t>
    </dgm:pt>
    <dgm:pt modelId="{5F15F6F6-F467-453F-AE57-7493F513D3BE}" type="parTrans" cxnId="{CD73BE57-753A-4941-81C5-3B631F700836}">
      <dgm:prSet/>
      <dgm:spPr/>
      <dgm:t>
        <a:bodyPr/>
        <a:lstStyle/>
        <a:p>
          <a:endParaRPr lang="es-CO"/>
        </a:p>
      </dgm:t>
    </dgm:pt>
    <dgm:pt modelId="{78EC8C08-DAD3-40E0-9AC6-E6A4EFDAE5CE}" type="sibTrans" cxnId="{CD73BE57-753A-4941-81C5-3B631F700836}">
      <dgm:prSet/>
      <dgm:spPr/>
      <dgm:t>
        <a:bodyPr/>
        <a:lstStyle/>
        <a:p>
          <a:endParaRPr lang="es-CO"/>
        </a:p>
      </dgm:t>
    </dgm:pt>
    <dgm:pt modelId="{E7168E82-29C1-4DE8-A013-F151B60DB6BA}">
      <dgm:prSet custT="1"/>
      <dgm:spPr>
        <a:ln>
          <a:solidFill>
            <a:srgbClr val="00B050"/>
          </a:solidFill>
        </a:ln>
      </dgm:spPr>
      <dgm:t>
        <a:bodyPr/>
        <a:lstStyle/>
        <a:p>
          <a:pPr algn="just" rtl="0"/>
          <a:r>
            <a:rPr lang="es-MX" sz="1400" kern="1200" dirty="0">
              <a:solidFill>
                <a:srgbClr val="094784"/>
              </a:solidFill>
              <a:latin typeface="+mn-lt"/>
              <a:ea typeface="+mn-ea"/>
              <a:cs typeface="+mn-cs"/>
            </a:rPr>
            <a:t>El </a:t>
          </a:r>
          <a:r>
            <a:rPr lang="es-MX" sz="1400" kern="1200" dirty="0" err="1">
              <a:solidFill>
                <a:srgbClr val="094784"/>
              </a:solidFill>
              <a:latin typeface="+mn-lt"/>
              <a:ea typeface="+mn-ea"/>
              <a:cs typeface="+mn-cs"/>
            </a:rPr>
            <a:t>VaR</a:t>
          </a:r>
          <a:r>
            <a:rPr lang="es-MX" sz="1400" kern="1200" dirty="0">
              <a:solidFill>
                <a:srgbClr val="094784"/>
              </a:solidFill>
              <a:latin typeface="+mn-lt"/>
              <a:ea typeface="+mn-ea"/>
              <a:cs typeface="+mn-cs"/>
            </a:rPr>
            <a:t> y la duración del portafolio se encuentran en niveles de $205 millones y 1.3992 años respectivamente. </a:t>
          </a:r>
        </a:p>
        <a:p>
          <a:pPr algn="just" rtl="0"/>
          <a:r>
            <a:rPr lang="es-MX" sz="1400" kern="1200" dirty="0">
              <a:solidFill>
                <a:srgbClr val="094784"/>
              </a:solidFill>
              <a:latin typeface="+mn-lt"/>
              <a:ea typeface="+mn-ea"/>
              <a:cs typeface="+mn-cs"/>
            </a:rPr>
            <a:t>El </a:t>
          </a:r>
          <a:r>
            <a:rPr lang="es-MX" sz="1400" kern="1200" dirty="0" err="1">
              <a:solidFill>
                <a:srgbClr val="094784"/>
              </a:solidFill>
              <a:latin typeface="+mn-lt"/>
              <a:ea typeface="+mn-ea"/>
              <a:cs typeface="+mn-cs"/>
            </a:rPr>
            <a:t>VaR</a:t>
          </a:r>
          <a:r>
            <a:rPr lang="es-MX" sz="1400" kern="1200" dirty="0">
              <a:solidFill>
                <a:srgbClr val="094784"/>
              </a:solidFill>
              <a:latin typeface="+mn-lt"/>
              <a:ea typeface="+mn-ea"/>
              <a:cs typeface="+mn-cs"/>
            </a:rPr>
            <a:t> autorizado se encuentra en niveles de $1,453 millones.</a:t>
          </a:r>
          <a:endParaRPr lang="es-CO" sz="1400" kern="1200" dirty="0">
            <a:solidFill>
              <a:srgbClr val="094784"/>
            </a:solidFill>
            <a:latin typeface="+mn-lt"/>
            <a:ea typeface="+mn-ea"/>
            <a:cs typeface="+mn-cs"/>
          </a:endParaRPr>
        </a:p>
      </dgm:t>
    </dgm:pt>
    <dgm:pt modelId="{BA88BB8F-D8E8-44BE-B1CA-63751BBB5A1C}" type="parTrans" cxnId="{2B6320DA-F8B6-4352-8CE0-C64F0E2DDB1E}">
      <dgm:prSet/>
      <dgm:spPr/>
      <dgm:t>
        <a:bodyPr/>
        <a:lstStyle/>
        <a:p>
          <a:endParaRPr lang="es-CO"/>
        </a:p>
      </dgm:t>
    </dgm:pt>
    <dgm:pt modelId="{6143AA1D-9121-4550-9B0B-B57247F0DDF4}" type="sibTrans" cxnId="{2B6320DA-F8B6-4352-8CE0-C64F0E2DDB1E}">
      <dgm:prSet/>
      <dgm:spPr/>
      <dgm:t>
        <a:bodyPr/>
        <a:lstStyle/>
        <a:p>
          <a:endParaRPr lang="es-CO"/>
        </a:p>
      </dgm:t>
    </dgm:pt>
    <dgm:pt modelId="{7A6D2D58-4997-4BD2-A69F-B3263292B88E}">
      <dgm:prSet custT="1"/>
      <dgm:spPr>
        <a:ln>
          <a:solidFill>
            <a:srgbClr val="00B050"/>
          </a:solidFill>
        </a:ln>
      </dgm:spPr>
      <dgm:t>
        <a:bodyPr/>
        <a:lstStyle/>
        <a:p>
          <a:pPr algn="just" rtl="0"/>
          <a:r>
            <a:rPr lang="es-MX" sz="1400" kern="1200" dirty="0">
              <a:solidFill>
                <a:srgbClr val="094784"/>
              </a:solidFill>
              <a:latin typeface="+mn-lt"/>
              <a:ea typeface="+mn-ea"/>
              <a:cs typeface="+mn-cs"/>
            </a:rPr>
            <a:t>(i) Las políticas establecidas en el numeral 4.6 del Manual del Sistema de Administración de Riesgos de la Bolsa sobre el control de límites, definidos por Riesgo por Clase de Inversión, Emisor (Bancos, CFC, CF y </a:t>
          </a:r>
          <a:r>
            <a:rPr lang="es-MX" sz="1400" kern="1200" dirty="0" err="1">
              <a:solidFill>
                <a:srgbClr val="094784"/>
              </a:solidFill>
              <a:latin typeface="+mn-lt"/>
              <a:ea typeface="+mn-ea"/>
              <a:cs typeface="+mn-cs"/>
            </a:rPr>
            <a:t>IOE’s</a:t>
          </a:r>
          <a:r>
            <a:rPr lang="es-MX" sz="1400" kern="1200" dirty="0">
              <a:solidFill>
                <a:srgbClr val="094784"/>
              </a:solidFill>
              <a:latin typeface="+mn-lt"/>
              <a:ea typeface="+mn-ea"/>
              <a:cs typeface="+mn-cs"/>
            </a:rPr>
            <a:t>), Contraparte y Grupo Económico por Emisor se cumplen</a:t>
          </a:r>
          <a:r>
            <a:rPr lang="es-MX" sz="1400" kern="1200" dirty="0">
              <a:solidFill>
                <a:srgbClr val="002060"/>
              </a:solidFill>
              <a:latin typeface="+mn-lt"/>
              <a:ea typeface="+mn-ea"/>
              <a:cs typeface="+mn-cs"/>
            </a:rPr>
            <a:t>.</a:t>
          </a:r>
        </a:p>
      </dgm:t>
    </dgm:pt>
    <dgm:pt modelId="{51D61E1E-900E-4DBA-AE59-45AD0BCD7566}" type="parTrans" cxnId="{D9B1BA57-B9E7-498E-8C57-2EABC2D0FA4B}">
      <dgm:prSet/>
      <dgm:spPr/>
      <dgm:t>
        <a:bodyPr/>
        <a:lstStyle/>
        <a:p>
          <a:endParaRPr lang="es-CO"/>
        </a:p>
      </dgm:t>
    </dgm:pt>
    <dgm:pt modelId="{798D6643-26DD-4B94-968D-99EF88AA21B9}" type="sibTrans" cxnId="{D9B1BA57-B9E7-498E-8C57-2EABC2D0FA4B}">
      <dgm:prSet/>
      <dgm:spPr/>
      <dgm:t>
        <a:bodyPr/>
        <a:lstStyle/>
        <a:p>
          <a:endParaRPr lang="es-CO"/>
        </a:p>
      </dgm:t>
    </dgm:pt>
    <dgm:pt modelId="{798D1993-5E99-4317-8458-EBB7F2BCFE4B}" type="pres">
      <dgm:prSet presAssocID="{7F6677C3-A6FF-4125-807A-1BEB20287F09}" presName="linear" presStyleCnt="0">
        <dgm:presLayoutVars>
          <dgm:animLvl val="lvl"/>
          <dgm:resizeHandles val="exact"/>
        </dgm:presLayoutVars>
      </dgm:prSet>
      <dgm:spPr/>
    </dgm:pt>
    <dgm:pt modelId="{623BF983-5256-429E-8E16-AA978B260CA7}" type="pres">
      <dgm:prSet presAssocID="{867D5C32-8339-4864-B18E-32F88AD4FFCC}" presName="parentText" presStyleLbl="node1" presStyleIdx="0" presStyleCnt="3" custScaleY="64376" custLinFactY="-11008" custLinFactNeighborX="578" custLinFactNeighborY="-100000">
        <dgm:presLayoutVars>
          <dgm:chMax val="0"/>
          <dgm:bulletEnabled val="1"/>
        </dgm:presLayoutVars>
      </dgm:prSet>
      <dgm:spPr/>
    </dgm:pt>
    <dgm:pt modelId="{17B685A6-2D7C-4BB6-AD2C-8C217848B11E}" type="pres">
      <dgm:prSet presAssocID="{78EC8C08-DAD3-40E0-9AC6-E6A4EFDAE5CE}" presName="spacer" presStyleCnt="0"/>
      <dgm:spPr/>
    </dgm:pt>
    <dgm:pt modelId="{87DEA619-41BD-493E-9A7B-2D26DF7B877D}" type="pres">
      <dgm:prSet presAssocID="{E7168E82-29C1-4DE8-A013-F151B60DB6BA}" presName="parentText" presStyleLbl="node1" presStyleIdx="1" presStyleCnt="3" custScaleY="84268" custLinFactY="-13065" custLinFactNeighborY="-100000">
        <dgm:presLayoutVars>
          <dgm:chMax val="0"/>
          <dgm:bulletEnabled val="1"/>
        </dgm:presLayoutVars>
      </dgm:prSet>
      <dgm:spPr/>
    </dgm:pt>
    <dgm:pt modelId="{BB594240-929A-4905-822F-19D36BC761E3}" type="pres">
      <dgm:prSet presAssocID="{6143AA1D-9121-4550-9B0B-B57247F0DDF4}" presName="spacer" presStyleCnt="0"/>
      <dgm:spPr/>
    </dgm:pt>
    <dgm:pt modelId="{274D9170-67E3-4F7E-BBA2-D23436F60D11}" type="pres">
      <dgm:prSet presAssocID="{7A6D2D58-4997-4BD2-A69F-B3263292B88E}" presName="parentText" presStyleLbl="node1" presStyleIdx="2" presStyleCnt="3" custScaleY="96724" custLinFactY="304" custLinFactNeighborX="-253" custLinFactNeighborY="100000">
        <dgm:presLayoutVars>
          <dgm:chMax val="0"/>
          <dgm:bulletEnabled val="1"/>
        </dgm:presLayoutVars>
      </dgm:prSet>
      <dgm:spPr/>
    </dgm:pt>
  </dgm:ptLst>
  <dgm:cxnLst>
    <dgm:cxn modelId="{86875E26-2907-439C-B9A9-52D81A8F1EBC}" type="presOf" srcId="{7F6677C3-A6FF-4125-807A-1BEB20287F09}" destId="{798D1993-5E99-4317-8458-EBB7F2BCFE4B}" srcOrd="0" destOrd="0" presId="urn:microsoft.com/office/officeart/2005/8/layout/vList2"/>
    <dgm:cxn modelId="{5FAC8032-5745-4771-96BE-67AD181DE07A}" type="presOf" srcId="{867D5C32-8339-4864-B18E-32F88AD4FFCC}" destId="{623BF983-5256-429E-8E16-AA978B260CA7}" srcOrd="0" destOrd="0" presId="urn:microsoft.com/office/officeart/2005/8/layout/vList2"/>
    <dgm:cxn modelId="{D9B1BA57-B9E7-498E-8C57-2EABC2D0FA4B}" srcId="{7F6677C3-A6FF-4125-807A-1BEB20287F09}" destId="{7A6D2D58-4997-4BD2-A69F-B3263292B88E}" srcOrd="2" destOrd="0" parTransId="{51D61E1E-900E-4DBA-AE59-45AD0BCD7566}" sibTransId="{798D6643-26DD-4B94-968D-99EF88AA21B9}"/>
    <dgm:cxn modelId="{CD73BE57-753A-4941-81C5-3B631F700836}" srcId="{7F6677C3-A6FF-4125-807A-1BEB20287F09}" destId="{867D5C32-8339-4864-B18E-32F88AD4FFCC}" srcOrd="0" destOrd="0" parTransId="{5F15F6F6-F467-453F-AE57-7493F513D3BE}" sibTransId="{78EC8C08-DAD3-40E0-9AC6-E6A4EFDAE5CE}"/>
    <dgm:cxn modelId="{E374709A-2891-4E30-970D-DCB1C3B40159}" type="presOf" srcId="{7A6D2D58-4997-4BD2-A69F-B3263292B88E}" destId="{274D9170-67E3-4F7E-BBA2-D23436F60D11}" srcOrd="0" destOrd="0" presId="urn:microsoft.com/office/officeart/2005/8/layout/vList2"/>
    <dgm:cxn modelId="{2B6320DA-F8B6-4352-8CE0-C64F0E2DDB1E}" srcId="{7F6677C3-A6FF-4125-807A-1BEB20287F09}" destId="{E7168E82-29C1-4DE8-A013-F151B60DB6BA}" srcOrd="1" destOrd="0" parTransId="{BA88BB8F-D8E8-44BE-B1CA-63751BBB5A1C}" sibTransId="{6143AA1D-9121-4550-9B0B-B57247F0DDF4}"/>
    <dgm:cxn modelId="{74009CE1-056A-4573-A70A-3773115EAB90}" type="presOf" srcId="{E7168E82-29C1-4DE8-A013-F151B60DB6BA}" destId="{87DEA619-41BD-493E-9A7B-2D26DF7B877D}" srcOrd="0" destOrd="0" presId="urn:microsoft.com/office/officeart/2005/8/layout/vList2"/>
    <dgm:cxn modelId="{2628F0A8-DD15-4273-B578-DD8FC99C6365}" type="presParOf" srcId="{798D1993-5E99-4317-8458-EBB7F2BCFE4B}" destId="{623BF983-5256-429E-8E16-AA978B260CA7}" srcOrd="0" destOrd="0" presId="urn:microsoft.com/office/officeart/2005/8/layout/vList2"/>
    <dgm:cxn modelId="{C690A247-CFCA-40D9-8DFD-0E3404D7F64B}" type="presParOf" srcId="{798D1993-5E99-4317-8458-EBB7F2BCFE4B}" destId="{17B685A6-2D7C-4BB6-AD2C-8C217848B11E}" srcOrd="1" destOrd="0" presId="urn:microsoft.com/office/officeart/2005/8/layout/vList2"/>
    <dgm:cxn modelId="{193F8CE2-4ED9-4FD4-B5EC-51EEEF603D4F}" type="presParOf" srcId="{798D1993-5E99-4317-8458-EBB7F2BCFE4B}" destId="{87DEA619-41BD-493E-9A7B-2D26DF7B877D}" srcOrd="2" destOrd="0" presId="urn:microsoft.com/office/officeart/2005/8/layout/vList2"/>
    <dgm:cxn modelId="{0AF0AAA7-B56B-464A-A2FE-39D918F75217}" type="presParOf" srcId="{798D1993-5E99-4317-8458-EBB7F2BCFE4B}" destId="{BB594240-929A-4905-822F-19D36BC761E3}" srcOrd="3" destOrd="0" presId="urn:microsoft.com/office/officeart/2005/8/layout/vList2"/>
    <dgm:cxn modelId="{6BF016C8-D090-4866-8E81-8F7C4F01C85B}" type="presParOf" srcId="{798D1993-5E99-4317-8458-EBB7F2BCFE4B}" destId="{274D9170-67E3-4F7E-BBA2-D23436F60D1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E4E11-0829-4E71-813D-4D4B73F9FC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4D920009-D857-492B-B780-84EB94CC04EB}">
      <dgm:prSet phldrT="[Texto]" custT="1"/>
      <dgm:spPr/>
      <dgm:t>
        <a:bodyPr/>
        <a:lstStyle/>
        <a:p>
          <a:r>
            <a:rPr lang="es-CO" sz="2000" b="1" dirty="0"/>
            <a:t>Tarea sesión Junta Directiva octubre 2017.</a:t>
          </a:r>
        </a:p>
        <a:p>
          <a:r>
            <a:rPr lang="es-CO" sz="2000" b="0" dirty="0"/>
            <a:t>Plan de trabajo detallado o cronograma de la implementación de los mecanismos electrónicos que permitirán la trazabilidad de las transacciones que se sujetan a la exención de retención en la fuente, disponibilidad de consulta a la autoridad tributaria, en cumplimiento del Art. 617 del E. Tributario.  Tener en consideración el calendario tributario 2018. </a:t>
          </a:r>
          <a:endParaRPr lang="es-ES" sz="2000" dirty="0"/>
        </a:p>
      </dgm:t>
    </dgm:pt>
    <dgm:pt modelId="{752FE8C3-926D-4727-884F-3F582AB133DB}" type="parTrans" cxnId="{78573618-8279-45C5-9B28-562FCBE44E24}">
      <dgm:prSet/>
      <dgm:spPr/>
      <dgm:t>
        <a:bodyPr/>
        <a:lstStyle/>
        <a:p>
          <a:endParaRPr lang="es-ES" sz="1200"/>
        </a:p>
      </dgm:t>
    </dgm:pt>
    <dgm:pt modelId="{A4198A3C-4107-4383-9443-DAA880131920}" type="sibTrans" cxnId="{78573618-8279-45C5-9B28-562FCBE44E24}">
      <dgm:prSet/>
      <dgm:spPr/>
      <dgm:t>
        <a:bodyPr/>
        <a:lstStyle/>
        <a:p>
          <a:endParaRPr lang="es-ES" sz="1200"/>
        </a:p>
      </dgm:t>
    </dgm:pt>
    <dgm:pt modelId="{32FD7189-10EE-47C7-8C30-2B49F8D17AE9}">
      <dgm:prSet phldrT="[Texto]" custT="1"/>
      <dgm:spPr/>
      <dgm:t>
        <a:bodyPr/>
        <a:lstStyle/>
        <a:p>
          <a:r>
            <a:rPr lang="es-ES" sz="2000" dirty="0"/>
            <a:t>Realizar un </a:t>
          </a:r>
          <a:r>
            <a:rPr lang="es-ES" sz="2000" dirty="0" err="1"/>
            <a:t>slide</a:t>
          </a:r>
          <a:r>
            <a:rPr lang="es-ES" sz="2000" dirty="0"/>
            <a:t> informando los costos relacionados por estar listados como emisor de valores e informar mecanismo para adelantar readquisición de acciones</a:t>
          </a:r>
        </a:p>
      </dgm:t>
    </dgm:pt>
    <dgm:pt modelId="{6FEF674A-5A4E-4F2A-991B-10F1F3C2C454}" type="parTrans" cxnId="{7083803C-1F3E-4D1D-8E88-421FF60BC970}">
      <dgm:prSet/>
      <dgm:spPr/>
      <dgm:t>
        <a:bodyPr/>
        <a:lstStyle/>
        <a:p>
          <a:endParaRPr lang="es-ES" sz="1200"/>
        </a:p>
      </dgm:t>
    </dgm:pt>
    <dgm:pt modelId="{0CDDC9A1-4E5C-4CAD-8691-A71789491226}" type="sibTrans" cxnId="{7083803C-1F3E-4D1D-8E88-421FF60BC970}">
      <dgm:prSet/>
      <dgm:spPr/>
      <dgm:t>
        <a:bodyPr/>
        <a:lstStyle/>
        <a:p>
          <a:endParaRPr lang="es-ES" sz="1200"/>
        </a:p>
      </dgm:t>
    </dgm:pt>
    <dgm:pt modelId="{DA7A7A6E-0498-4E06-AAF8-31B3B002AA43}">
      <dgm:prSet phldrT="[Texto]" custT="1"/>
      <dgm:spPr/>
      <dgm:t>
        <a:bodyPr/>
        <a:lstStyle/>
        <a:p>
          <a:r>
            <a:rPr lang="es-ES" sz="2000" dirty="0"/>
            <a:t>Análisis de segregación del autorregulador de la BMC. Actividad en trámite.</a:t>
          </a:r>
        </a:p>
      </dgm:t>
    </dgm:pt>
    <dgm:pt modelId="{8FE0191B-1BD2-46F6-895A-7ACEE7EC7857}" type="parTrans" cxnId="{1EC42A11-6773-49B7-A11B-420AF7B8F1CD}">
      <dgm:prSet/>
      <dgm:spPr/>
      <dgm:t>
        <a:bodyPr/>
        <a:lstStyle/>
        <a:p>
          <a:endParaRPr lang="es-ES" sz="1200"/>
        </a:p>
      </dgm:t>
    </dgm:pt>
    <dgm:pt modelId="{678FFF04-6B57-437C-9480-B196DED7170A}" type="sibTrans" cxnId="{1EC42A11-6773-49B7-A11B-420AF7B8F1CD}">
      <dgm:prSet/>
      <dgm:spPr/>
      <dgm:t>
        <a:bodyPr/>
        <a:lstStyle/>
        <a:p>
          <a:endParaRPr lang="es-ES" sz="1200"/>
        </a:p>
      </dgm:t>
    </dgm:pt>
    <dgm:pt modelId="{4700ABC5-2954-4335-BDC7-0274D6F1D50C}" type="pres">
      <dgm:prSet presAssocID="{D21E4E11-0829-4E71-813D-4D4B73F9FCBC}" presName="linear" presStyleCnt="0">
        <dgm:presLayoutVars>
          <dgm:dir/>
          <dgm:animLvl val="lvl"/>
          <dgm:resizeHandles val="exact"/>
        </dgm:presLayoutVars>
      </dgm:prSet>
      <dgm:spPr/>
    </dgm:pt>
    <dgm:pt modelId="{D7DAAF4B-469C-4611-B9C9-20958E6CA1DE}" type="pres">
      <dgm:prSet presAssocID="{4D920009-D857-492B-B780-84EB94CC04EB}" presName="parentLin" presStyleCnt="0"/>
      <dgm:spPr/>
    </dgm:pt>
    <dgm:pt modelId="{006B294F-F5CA-4424-BFCE-54F66045E1EC}" type="pres">
      <dgm:prSet presAssocID="{4D920009-D857-492B-B780-84EB94CC04EB}" presName="parentLeftMargin" presStyleLbl="node1" presStyleIdx="0" presStyleCnt="3"/>
      <dgm:spPr/>
    </dgm:pt>
    <dgm:pt modelId="{42F7FB10-0157-4EDD-B0F5-6BCC3BBA09E5}" type="pres">
      <dgm:prSet presAssocID="{4D920009-D857-492B-B780-84EB94CC04EB}" presName="parentText" presStyleLbl="node1" presStyleIdx="0" presStyleCnt="3" custScaleX="148639" custScaleY="460663" custLinFactNeighborY="17130">
        <dgm:presLayoutVars>
          <dgm:chMax val="0"/>
          <dgm:bulletEnabled val="1"/>
        </dgm:presLayoutVars>
      </dgm:prSet>
      <dgm:spPr/>
    </dgm:pt>
    <dgm:pt modelId="{EF041549-11BB-4E0B-9284-8568CDBFBF01}" type="pres">
      <dgm:prSet presAssocID="{4D920009-D857-492B-B780-84EB94CC04EB}" presName="negativeSpace" presStyleCnt="0"/>
      <dgm:spPr/>
    </dgm:pt>
    <dgm:pt modelId="{5A92C659-235F-4569-B152-7F886F64E865}" type="pres">
      <dgm:prSet presAssocID="{4D920009-D857-492B-B780-84EB94CC04EB}" presName="childText" presStyleLbl="conFgAcc1" presStyleIdx="0" presStyleCnt="3">
        <dgm:presLayoutVars>
          <dgm:bulletEnabled val="1"/>
        </dgm:presLayoutVars>
      </dgm:prSet>
      <dgm:spPr/>
    </dgm:pt>
    <dgm:pt modelId="{25AA7367-5ED3-46CD-AD40-FB8848DA5EA1}" type="pres">
      <dgm:prSet presAssocID="{A4198A3C-4107-4383-9443-DAA880131920}" presName="spaceBetweenRectangles" presStyleCnt="0"/>
      <dgm:spPr/>
    </dgm:pt>
    <dgm:pt modelId="{FC6F281C-AB62-463E-ABCE-721A3B80537E}" type="pres">
      <dgm:prSet presAssocID="{32FD7189-10EE-47C7-8C30-2B49F8D17AE9}" presName="parentLin" presStyleCnt="0"/>
      <dgm:spPr/>
    </dgm:pt>
    <dgm:pt modelId="{1AA2ABBC-F608-46AC-9847-3F34C408745D}" type="pres">
      <dgm:prSet presAssocID="{32FD7189-10EE-47C7-8C30-2B49F8D17AE9}" presName="parentLeftMargin" presStyleLbl="node1" presStyleIdx="0" presStyleCnt="3"/>
      <dgm:spPr/>
    </dgm:pt>
    <dgm:pt modelId="{D2EC8F3F-F663-44E1-858D-B1C01E8A283E}" type="pres">
      <dgm:prSet presAssocID="{32FD7189-10EE-47C7-8C30-2B49F8D17AE9}" presName="parentText" presStyleLbl="node1" presStyleIdx="1" presStyleCnt="3" custScaleX="142857" custScaleY="193498">
        <dgm:presLayoutVars>
          <dgm:chMax val="0"/>
          <dgm:bulletEnabled val="1"/>
        </dgm:presLayoutVars>
      </dgm:prSet>
      <dgm:spPr/>
    </dgm:pt>
    <dgm:pt modelId="{D89504E8-E2A6-4345-BE8B-560CC0CD97EC}" type="pres">
      <dgm:prSet presAssocID="{32FD7189-10EE-47C7-8C30-2B49F8D17AE9}" presName="negativeSpace" presStyleCnt="0"/>
      <dgm:spPr/>
    </dgm:pt>
    <dgm:pt modelId="{D7F27310-81A1-438B-A384-0568E0109EF5}" type="pres">
      <dgm:prSet presAssocID="{32FD7189-10EE-47C7-8C30-2B49F8D17AE9}" presName="childText" presStyleLbl="conFgAcc1" presStyleIdx="1" presStyleCnt="3">
        <dgm:presLayoutVars>
          <dgm:bulletEnabled val="1"/>
        </dgm:presLayoutVars>
      </dgm:prSet>
      <dgm:spPr/>
    </dgm:pt>
    <dgm:pt modelId="{C2DE7620-F2ED-4B60-9E76-E3BC33913BF2}" type="pres">
      <dgm:prSet presAssocID="{0CDDC9A1-4E5C-4CAD-8691-A71789491226}" presName="spaceBetweenRectangles" presStyleCnt="0"/>
      <dgm:spPr/>
    </dgm:pt>
    <dgm:pt modelId="{3D259AFA-9370-4FDD-8838-CD7AAA8D2DB8}" type="pres">
      <dgm:prSet presAssocID="{DA7A7A6E-0498-4E06-AAF8-31B3B002AA43}" presName="parentLin" presStyleCnt="0"/>
      <dgm:spPr/>
    </dgm:pt>
    <dgm:pt modelId="{260CB27B-AC14-41B9-9E92-7DA9CE4F961D}" type="pres">
      <dgm:prSet presAssocID="{DA7A7A6E-0498-4E06-AAF8-31B3B002AA43}" presName="parentLeftMargin" presStyleLbl="node1" presStyleIdx="1" presStyleCnt="3"/>
      <dgm:spPr/>
    </dgm:pt>
    <dgm:pt modelId="{9DF8EECD-AF53-4FDF-97C2-BE52DD6AFC55}" type="pres">
      <dgm:prSet presAssocID="{DA7A7A6E-0498-4E06-AAF8-31B3B002AA43}" presName="parentText" presStyleLbl="node1" presStyleIdx="2" presStyleCnt="3" custScaleX="142857" custScaleY="137935" custLinFactNeighborX="2913">
        <dgm:presLayoutVars>
          <dgm:chMax val="0"/>
          <dgm:bulletEnabled val="1"/>
        </dgm:presLayoutVars>
      </dgm:prSet>
      <dgm:spPr/>
    </dgm:pt>
    <dgm:pt modelId="{F3DD7B86-7AB6-4D21-827A-8E8DA279C2A2}" type="pres">
      <dgm:prSet presAssocID="{DA7A7A6E-0498-4E06-AAF8-31B3B002AA43}" presName="negativeSpace" presStyleCnt="0"/>
      <dgm:spPr/>
    </dgm:pt>
    <dgm:pt modelId="{11A42586-7200-4E34-BA94-B2E6E844D66D}" type="pres">
      <dgm:prSet presAssocID="{DA7A7A6E-0498-4E06-AAF8-31B3B002AA43}" presName="childText" presStyleLbl="conFgAcc1" presStyleIdx="2" presStyleCnt="3">
        <dgm:presLayoutVars>
          <dgm:bulletEnabled val="1"/>
        </dgm:presLayoutVars>
      </dgm:prSet>
      <dgm:spPr/>
    </dgm:pt>
  </dgm:ptLst>
  <dgm:cxnLst>
    <dgm:cxn modelId="{1EC42A11-6773-49B7-A11B-420AF7B8F1CD}" srcId="{D21E4E11-0829-4E71-813D-4D4B73F9FCBC}" destId="{DA7A7A6E-0498-4E06-AAF8-31B3B002AA43}" srcOrd="2" destOrd="0" parTransId="{8FE0191B-1BD2-46F6-895A-7ACEE7EC7857}" sibTransId="{678FFF04-6B57-437C-9480-B196DED7170A}"/>
    <dgm:cxn modelId="{78573618-8279-45C5-9B28-562FCBE44E24}" srcId="{D21E4E11-0829-4E71-813D-4D4B73F9FCBC}" destId="{4D920009-D857-492B-B780-84EB94CC04EB}" srcOrd="0" destOrd="0" parTransId="{752FE8C3-926D-4727-884F-3F582AB133DB}" sibTransId="{A4198A3C-4107-4383-9443-DAA880131920}"/>
    <dgm:cxn modelId="{93C53224-D25F-4981-95B2-BF51EFDD2D47}" type="presOf" srcId="{4D920009-D857-492B-B780-84EB94CC04EB}" destId="{42F7FB10-0157-4EDD-B0F5-6BCC3BBA09E5}" srcOrd="1" destOrd="0" presId="urn:microsoft.com/office/officeart/2005/8/layout/list1"/>
    <dgm:cxn modelId="{9FA8F328-C341-4BBB-B9B6-971C31F8846C}" type="presOf" srcId="{D21E4E11-0829-4E71-813D-4D4B73F9FCBC}" destId="{4700ABC5-2954-4335-BDC7-0274D6F1D50C}" srcOrd="0" destOrd="0" presId="urn:microsoft.com/office/officeart/2005/8/layout/list1"/>
    <dgm:cxn modelId="{7083803C-1F3E-4D1D-8E88-421FF60BC970}" srcId="{D21E4E11-0829-4E71-813D-4D4B73F9FCBC}" destId="{32FD7189-10EE-47C7-8C30-2B49F8D17AE9}" srcOrd="1" destOrd="0" parTransId="{6FEF674A-5A4E-4F2A-991B-10F1F3C2C454}" sibTransId="{0CDDC9A1-4E5C-4CAD-8691-A71789491226}"/>
    <dgm:cxn modelId="{1132373F-0B07-4B5F-987C-684BAB9F8B01}" type="presOf" srcId="{32FD7189-10EE-47C7-8C30-2B49F8D17AE9}" destId="{D2EC8F3F-F663-44E1-858D-B1C01E8A283E}" srcOrd="1" destOrd="0" presId="urn:microsoft.com/office/officeart/2005/8/layout/list1"/>
    <dgm:cxn modelId="{8997A364-6461-4360-8A23-49EA7A60D5DC}" type="presOf" srcId="{4D920009-D857-492B-B780-84EB94CC04EB}" destId="{006B294F-F5CA-4424-BFCE-54F66045E1EC}" srcOrd="0" destOrd="0" presId="urn:microsoft.com/office/officeart/2005/8/layout/list1"/>
    <dgm:cxn modelId="{5579F874-303F-4F9B-8263-99CA4D078315}" type="presOf" srcId="{DA7A7A6E-0498-4E06-AAF8-31B3B002AA43}" destId="{260CB27B-AC14-41B9-9E92-7DA9CE4F961D}" srcOrd="0" destOrd="0" presId="urn:microsoft.com/office/officeart/2005/8/layout/list1"/>
    <dgm:cxn modelId="{C05381BE-BE38-484A-B97A-BE594EDE164E}" type="presOf" srcId="{32FD7189-10EE-47C7-8C30-2B49F8D17AE9}" destId="{1AA2ABBC-F608-46AC-9847-3F34C408745D}" srcOrd="0" destOrd="0" presId="urn:microsoft.com/office/officeart/2005/8/layout/list1"/>
    <dgm:cxn modelId="{04728BE4-A3AC-438A-BEF9-8F2D3994D3FB}" type="presOf" srcId="{DA7A7A6E-0498-4E06-AAF8-31B3B002AA43}" destId="{9DF8EECD-AF53-4FDF-97C2-BE52DD6AFC55}" srcOrd="1" destOrd="0" presId="urn:microsoft.com/office/officeart/2005/8/layout/list1"/>
    <dgm:cxn modelId="{5136BBD5-A3B2-4E5A-969A-499F6764DE33}" type="presParOf" srcId="{4700ABC5-2954-4335-BDC7-0274D6F1D50C}" destId="{D7DAAF4B-469C-4611-B9C9-20958E6CA1DE}" srcOrd="0" destOrd="0" presId="urn:microsoft.com/office/officeart/2005/8/layout/list1"/>
    <dgm:cxn modelId="{5172845B-C297-45A7-8F16-B4DCF6A5DA51}" type="presParOf" srcId="{D7DAAF4B-469C-4611-B9C9-20958E6CA1DE}" destId="{006B294F-F5CA-4424-BFCE-54F66045E1EC}" srcOrd="0" destOrd="0" presId="urn:microsoft.com/office/officeart/2005/8/layout/list1"/>
    <dgm:cxn modelId="{308AB280-A291-4F94-B0F8-466BE129B63A}" type="presParOf" srcId="{D7DAAF4B-469C-4611-B9C9-20958E6CA1DE}" destId="{42F7FB10-0157-4EDD-B0F5-6BCC3BBA09E5}" srcOrd="1" destOrd="0" presId="urn:microsoft.com/office/officeart/2005/8/layout/list1"/>
    <dgm:cxn modelId="{BFAE482A-3ACF-45D8-A0F9-46A4BB2FF453}" type="presParOf" srcId="{4700ABC5-2954-4335-BDC7-0274D6F1D50C}" destId="{EF041549-11BB-4E0B-9284-8568CDBFBF01}" srcOrd="1" destOrd="0" presId="urn:microsoft.com/office/officeart/2005/8/layout/list1"/>
    <dgm:cxn modelId="{03BD428B-CB83-4E75-9E01-D7806C7349A5}" type="presParOf" srcId="{4700ABC5-2954-4335-BDC7-0274D6F1D50C}" destId="{5A92C659-235F-4569-B152-7F886F64E865}" srcOrd="2" destOrd="0" presId="urn:microsoft.com/office/officeart/2005/8/layout/list1"/>
    <dgm:cxn modelId="{A7A0AC1A-7317-4080-B8E7-B605092EE3F1}" type="presParOf" srcId="{4700ABC5-2954-4335-BDC7-0274D6F1D50C}" destId="{25AA7367-5ED3-46CD-AD40-FB8848DA5EA1}" srcOrd="3" destOrd="0" presId="urn:microsoft.com/office/officeart/2005/8/layout/list1"/>
    <dgm:cxn modelId="{E597D376-1A6F-457D-A375-BC7E8A070E1F}" type="presParOf" srcId="{4700ABC5-2954-4335-BDC7-0274D6F1D50C}" destId="{FC6F281C-AB62-463E-ABCE-721A3B80537E}" srcOrd="4" destOrd="0" presId="urn:microsoft.com/office/officeart/2005/8/layout/list1"/>
    <dgm:cxn modelId="{E6B726EA-E75D-4C74-9F9A-7371F2B1D94C}" type="presParOf" srcId="{FC6F281C-AB62-463E-ABCE-721A3B80537E}" destId="{1AA2ABBC-F608-46AC-9847-3F34C408745D}" srcOrd="0" destOrd="0" presId="urn:microsoft.com/office/officeart/2005/8/layout/list1"/>
    <dgm:cxn modelId="{D8811D2D-01EC-4F61-9172-52AF031F2A1C}" type="presParOf" srcId="{FC6F281C-AB62-463E-ABCE-721A3B80537E}" destId="{D2EC8F3F-F663-44E1-858D-B1C01E8A283E}" srcOrd="1" destOrd="0" presId="urn:microsoft.com/office/officeart/2005/8/layout/list1"/>
    <dgm:cxn modelId="{28B8733B-A60A-4169-ACA5-F82FD87A6E20}" type="presParOf" srcId="{4700ABC5-2954-4335-BDC7-0274D6F1D50C}" destId="{D89504E8-E2A6-4345-BE8B-560CC0CD97EC}" srcOrd="5" destOrd="0" presId="urn:microsoft.com/office/officeart/2005/8/layout/list1"/>
    <dgm:cxn modelId="{2107B864-1481-400D-AE0B-A61BAA53C4C5}" type="presParOf" srcId="{4700ABC5-2954-4335-BDC7-0274D6F1D50C}" destId="{D7F27310-81A1-438B-A384-0568E0109EF5}" srcOrd="6" destOrd="0" presId="urn:microsoft.com/office/officeart/2005/8/layout/list1"/>
    <dgm:cxn modelId="{A25FA26D-34FA-4D3D-B451-4EF4F1C18771}" type="presParOf" srcId="{4700ABC5-2954-4335-BDC7-0274D6F1D50C}" destId="{C2DE7620-F2ED-4B60-9E76-E3BC33913BF2}" srcOrd="7" destOrd="0" presId="urn:microsoft.com/office/officeart/2005/8/layout/list1"/>
    <dgm:cxn modelId="{65C531EC-A62C-42AA-AD71-263E174D5451}" type="presParOf" srcId="{4700ABC5-2954-4335-BDC7-0274D6F1D50C}" destId="{3D259AFA-9370-4FDD-8838-CD7AAA8D2DB8}" srcOrd="8" destOrd="0" presId="urn:microsoft.com/office/officeart/2005/8/layout/list1"/>
    <dgm:cxn modelId="{BC2C8647-31CC-4FF0-92B7-45F3FB44624A}" type="presParOf" srcId="{3D259AFA-9370-4FDD-8838-CD7AAA8D2DB8}" destId="{260CB27B-AC14-41B9-9E92-7DA9CE4F961D}" srcOrd="0" destOrd="0" presId="urn:microsoft.com/office/officeart/2005/8/layout/list1"/>
    <dgm:cxn modelId="{8373A94F-05E4-44C1-8913-D6992CE45849}" type="presParOf" srcId="{3D259AFA-9370-4FDD-8838-CD7AAA8D2DB8}" destId="{9DF8EECD-AF53-4FDF-97C2-BE52DD6AFC55}" srcOrd="1" destOrd="0" presId="urn:microsoft.com/office/officeart/2005/8/layout/list1"/>
    <dgm:cxn modelId="{C9EFFBF6-9B0E-4548-B84E-BB394C748166}" type="presParOf" srcId="{4700ABC5-2954-4335-BDC7-0274D6F1D50C}" destId="{F3DD7B86-7AB6-4D21-827A-8E8DA279C2A2}" srcOrd="9" destOrd="0" presId="urn:microsoft.com/office/officeart/2005/8/layout/list1"/>
    <dgm:cxn modelId="{A419CA94-F90B-4085-8152-035DAA2AC02E}" type="presParOf" srcId="{4700ABC5-2954-4335-BDC7-0274D6F1D50C}" destId="{11A42586-7200-4E34-BA94-B2E6E844D66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9F0620-F927-456C-A3A5-DB1987E67CB9}"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CO"/>
        </a:p>
      </dgm:t>
    </dgm:pt>
    <dgm:pt modelId="{5CEBCD57-1772-4A00-B4B2-CDDB8A0B0A0C}">
      <dgm:prSet phldrT="[Texto]" custT="1"/>
      <dgm:spPr>
        <a:ln>
          <a:solidFill>
            <a:srgbClr val="044990"/>
          </a:solidFill>
        </a:ln>
      </dgm:spPr>
      <dgm:t>
        <a:bodyPr/>
        <a:lstStyle/>
        <a:p>
          <a:r>
            <a:rPr lang="es-CO" sz="1400" b="1" dirty="0">
              <a:solidFill>
                <a:srgbClr val="044990"/>
              </a:solidFill>
              <a:latin typeface="+mj-lt"/>
            </a:rPr>
            <a:t>Primer Suplente: </a:t>
          </a:r>
          <a:r>
            <a:rPr lang="es-CO" sz="1400" b="0" dirty="0">
              <a:solidFill>
                <a:srgbClr val="044990"/>
              </a:solidFill>
              <a:latin typeface="+mj-lt"/>
            </a:rPr>
            <a:t>Juan José Duque Liscano, actual Vicepresidente Jurídico y de Regulación</a:t>
          </a:r>
        </a:p>
      </dgm:t>
    </dgm:pt>
    <dgm:pt modelId="{36F4F624-0166-4C99-9B96-6182A809F72E}" type="parTrans" cxnId="{3EDEF921-1A9F-4EE4-B52B-F92216434699}">
      <dgm:prSet/>
      <dgm:spPr/>
      <dgm:t>
        <a:bodyPr/>
        <a:lstStyle/>
        <a:p>
          <a:endParaRPr lang="es-CO" sz="1600">
            <a:latin typeface="+mj-lt"/>
          </a:endParaRPr>
        </a:p>
      </dgm:t>
    </dgm:pt>
    <dgm:pt modelId="{3638AE1B-28BD-49F8-A4E0-A7A5486DB035}" type="sibTrans" cxnId="{3EDEF921-1A9F-4EE4-B52B-F92216434699}">
      <dgm:prSet/>
      <dgm:spPr/>
      <dgm:t>
        <a:bodyPr/>
        <a:lstStyle/>
        <a:p>
          <a:endParaRPr lang="es-CO" sz="1600">
            <a:latin typeface="+mj-lt"/>
          </a:endParaRPr>
        </a:p>
      </dgm:t>
    </dgm:pt>
    <dgm:pt modelId="{70815F6C-5C59-42BF-AAE8-3CAF57D8C866}">
      <dgm:prSet phldrT="[Texto]" custT="1"/>
      <dgm:spPr>
        <a:ln>
          <a:solidFill>
            <a:srgbClr val="044990"/>
          </a:solidFill>
        </a:ln>
      </dgm:spPr>
      <dgm:t>
        <a:bodyPr/>
        <a:lstStyle/>
        <a:p>
          <a:r>
            <a:rPr lang="es-CO" sz="1400" b="1" dirty="0">
              <a:solidFill>
                <a:srgbClr val="044990"/>
              </a:solidFill>
              <a:latin typeface="+mj-lt"/>
            </a:rPr>
            <a:t>Segundo Suplente: </a:t>
          </a:r>
          <a:r>
            <a:rPr lang="es-CO" sz="1400" b="0" dirty="0">
              <a:solidFill>
                <a:srgbClr val="044990"/>
              </a:solidFill>
              <a:latin typeface="+mj-lt"/>
            </a:rPr>
            <a:t>Diana Patricia Longas Gómez, actual Vicepresidente Financiero y Administrativo</a:t>
          </a:r>
        </a:p>
      </dgm:t>
    </dgm:pt>
    <dgm:pt modelId="{983E72C3-B85B-44BA-9840-7AAC12E83F4D}" type="parTrans" cxnId="{8BAFF0F7-191A-4EC6-9F7C-296AA1D15CDD}">
      <dgm:prSet/>
      <dgm:spPr/>
      <dgm:t>
        <a:bodyPr/>
        <a:lstStyle/>
        <a:p>
          <a:endParaRPr lang="es-CO" sz="1600">
            <a:latin typeface="+mj-lt"/>
          </a:endParaRPr>
        </a:p>
      </dgm:t>
    </dgm:pt>
    <dgm:pt modelId="{C7AD3327-6121-45C0-87B3-8956B6474129}" type="sibTrans" cxnId="{8BAFF0F7-191A-4EC6-9F7C-296AA1D15CDD}">
      <dgm:prSet/>
      <dgm:spPr/>
      <dgm:t>
        <a:bodyPr/>
        <a:lstStyle/>
        <a:p>
          <a:endParaRPr lang="es-CO" sz="1600">
            <a:latin typeface="+mj-lt"/>
          </a:endParaRPr>
        </a:p>
      </dgm:t>
    </dgm:pt>
    <dgm:pt modelId="{0B169B56-7327-4B18-9183-ACBA079488C3}">
      <dgm:prSet phldrT="[Texto]" custT="1"/>
      <dgm:spPr>
        <a:ln>
          <a:solidFill>
            <a:srgbClr val="044990"/>
          </a:solidFill>
        </a:ln>
      </dgm:spPr>
      <dgm:t>
        <a:bodyPr/>
        <a:lstStyle/>
        <a:p>
          <a:r>
            <a:rPr lang="es-CO" sz="1400" b="1" dirty="0">
              <a:solidFill>
                <a:srgbClr val="044990"/>
              </a:solidFill>
              <a:latin typeface="+mj-lt"/>
            </a:rPr>
            <a:t>Tercer Suplente: </a:t>
          </a:r>
          <a:r>
            <a:rPr lang="es-CO" sz="1400" b="0" dirty="0">
              <a:solidFill>
                <a:srgbClr val="044990"/>
              </a:solidFill>
              <a:latin typeface="+mj-lt"/>
            </a:rPr>
            <a:t>Nohora Helena Cruz Pinilla, actual Vicepresidente de Operaciones </a:t>
          </a:r>
        </a:p>
      </dgm:t>
    </dgm:pt>
    <dgm:pt modelId="{77ADB2A9-FE59-4201-9A0D-EC91F384399F}" type="parTrans" cxnId="{D0B048B2-9B00-4025-BC97-A37196A80DBF}">
      <dgm:prSet/>
      <dgm:spPr/>
      <dgm:t>
        <a:bodyPr/>
        <a:lstStyle/>
        <a:p>
          <a:endParaRPr lang="es-CO" sz="1600">
            <a:latin typeface="+mj-lt"/>
          </a:endParaRPr>
        </a:p>
      </dgm:t>
    </dgm:pt>
    <dgm:pt modelId="{8D36A293-2ACB-4094-9F14-165F84BA2D14}" type="sibTrans" cxnId="{D0B048B2-9B00-4025-BC97-A37196A80DBF}">
      <dgm:prSet/>
      <dgm:spPr/>
      <dgm:t>
        <a:bodyPr/>
        <a:lstStyle/>
        <a:p>
          <a:endParaRPr lang="es-CO" sz="1600">
            <a:latin typeface="+mj-lt"/>
          </a:endParaRPr>
        </a:p>
      </dgm:t>
    </dgm:pt>
    <dgm:pt modelId="{7D91D5D1-CD96-4280-9D33-59B398ED470C}" type="pres">
      <dgm:prSet presAssocID="{7D9F0620-F927-456C-A3A5-DB1987E67CB9}" presName="linear" presStyleCnt="0">
        <dgm:presLayoutVars>
          <dgm:dir/>
          <dgm:animLvl val="lvl"/>
          <dgm:resizeHandles val="exact"/>
        </dgm:presLayoutVars>
      </dgm:prSet>
      <dgm:spPr/>
    </dgm:pt>
    <dgm:pt modelId="{85D79C6F-13A9-47FD-A9B1-772F4EF21977}" type="pres">
      <dgm:prSet presAssocID="{5CEBCD57-1772-4A00-B4B2-CDDB8A0B0A0C}" presName="parentLin" presStyleCnt="0"/>
      <dgm:spPr/>
    </dgm:pt>
    <dgm:pt modelId="{11CE76FE-C55B-4AEC-8A4A-281C394975C3}" type="pres">
      <dgm:prSet presAssocID="{5CEBCD57-1772-4A00-B4B2-CDDB8A0B0A0C}" presName="parentLeftMargin" presStyleLbl="node1" presStyleIdx="0" presStyleCnt="3"/>
      <dgm:spPr/>
    </dgm:pt>
    <dgm:pt modelId="{CDE3EFC0-3E70-454B-B4A5-28898F151061}" type="pres">
      <dgm:prSet presAssocID="{5CEBCD57-1772-4A00-B4B2-CDDB8A0B0A0C}" presName="parentText" presStyleLbl="node1" presStyleIdx="0" presStyleCnt="3" custScaleX="119735" custScaleY="115200">
        <dgm:presLayoutVars>
          <dgm:chMax val="0"/>
          <dgm:bulletEnabled val="1"/>
        </dgm:presLayoutVars>
      </dgm:prSet>
      <dgm:spPr/>
    </dgm:pt>
    <dgm:pt modelId="{2C3C1FAC-925E-4DFF-8944-41BEFB95EA9F}" type="pres">
      <dgm:prSet presAssocID="{5CEBCD57-1772-4A00-B4B2-CDDB8A0B0A0C}" presName="negativeSpace" presStyleCnt="0"/>
      <dgm:spPr/>
    </dgm:pt>
    <dgm:pt modelId="{004B6143-35C9-4895-BD6A-10B342EA10C5}" type="pres">
      <dgm:prSet presAssocID="{5CEBCD57-1772-4A00-B4B2-CDDB8A0B0A0C}" presName="childText" presStyleLbl="conFgAcc1" presStyleIdx="0" presStyleCnt="3">
        <dgm:presLayoutVars>
          <dgm:bulletEnabled val="1"/>
        </dgm:presLayoutVars>
      </dgm:prSet>
      <dgm:spPr>
        <a:noFill/>
        <a:ln>
          <a:solidFill>
            <a:srgbClr val="044990"/>
          </a:solidFill>
        </a:ln>
      </dgm:spPr>
    </dgm:pt>
    <dgm:pt modelId="{4B534F9F-31C3-4904-875A-D3CD0643CA19}" type="pres">
      <dgm:prSet presAssocID="{3638AE1B-28BD-49F8-A4E0-A7A5486DB035}" presName="spaceBetweenRectangles" presStyleCnt="0"/>
      <dgm:spPr/>
    </dgm:pt>
    <dgm:pt modelId="{02CEBD43-FEE0-49A7-844F-6C1222407148}" type="pres">
      <dgm:prSet presAssocID="{70815F6C-5C59-42BF-AAE8-3CAF57D8C866}" presName="parentLin" presStyleCnt="0"/>
      <dgm:spPr/>
    </dgm:pt>
    <dgm:pt modelId="{24C971DD-2B84-41DB-9FE4-3C247D413B0F}" type="pres">
      <dgm:prSet presAssocID="{70815F6C-5C59-42BF-AAE8-3CAF57D8C866}" presName="parentLeftMargin" presStyleLbl="node1" presStyleIdx="0" presStyleCnt="3"/>
      <dgm:spPr/>
    </dgm:pt>
    <dgm:pt modelId="{3A526406-FD2F-4A2E-A997-749B18AC3E06}" type="pres">
      <dgm:prSet presAssocID="{70815F6C-5C59-42BF-AAE8-3CAF57D8C866}" presName="parentText" presStyleLbl="node1" presStyleIdx="1" presStyleCnt="3" custScaleX="119735">
        <dgm:presLayoutVars>
          <dgm:chMax val="0"/>
          <dgm:bulletEnabled val="1"/>
        </dgm:presLayoutVars>
      </dgm:prSet>
      <dgm:spPr/>
    </dgm:pt>
    <dgm:pt modelId="{ADD9EB0F-F629-4876-9F14-EC704A854A30}" type="pres">
      <dgm:prSet presAssocID="{70815F6C-5C59-42BF-AAE8-3CAF57D8C866}" presName="negativeSpace" presStyleCnt="0"/>
      <dgm:spPr/>
    </dgm:pt>
    <dgm:pt modelId="{41A8C2C3-511F-443D-A741-277FDB478BB7}" type="pres">
      <dgm:prSet presAssocID="{70815F6C-5C59-42BF-AAE8-3CAF57D8C866}" presName="childText" presStyleLbl="conFgAcc1" presStyleIdx="1" presStyleCnt="3">
        <dgm:presLayoutVars>
          <dgm:bulletEnabled val="1"/>
        </dgm:presLayoutVars>
      </dgm:prSet>
      <dgm:spPr>
        <a:noFill/>
        <a:ln>
          <a:solidFill>
            <a:srgbClr val="044990"/>
          </a:solidFill>
        </a:ln>
      </dgm:spPr>
    </dgm:pt>
    <dgm:pt modelId="{0AF90F0F-08E5-4311-B097-0A3638B0A994}" type="pres">
      <dgm:prSet presAssocID="{C7AD3327-6121-45C0-87B3-8956B6474129}" presName="spaceBetweenRectangles" presStyleCnt="0"/>
      <dgm:spPr/>
    </dgm:pt>
    <dgm:pt modelId="{C6EA6ED5-903B-400D-ACA6-E0B19A83BDA4}" type="pres">
      <dgm:prSet presAssocID="{0B169B56-7327-4B18-9183-ACBA079488C3}" presName="parentLin" presStyleCnt="0"/>
      <dgm:spPr/>
    </dgm:pt>
    <dgm:pt modelId="{E95F1A48-C85C-45D9-894F-D4FF0DF7B302}" type="pres">
      <dgm:prSet presAssocID="{0B169B56-7327-4B18-9183-ACBA079488C3}" presName="parentLeftMargin" presStyleLbl="node1" presStyleIdx="1" presStyleCnt="3"/>
      <dgm:spPr/>
    </dgm:pt>
    <dgm:pt modelId="{F10D39D8-B57F-40E8-B29A-F374A10D19E2}" type="pres">
      <dgm:prSet presAssocID="{0B169B56-7327-4B18-9183-ACBA079488C3}" presName="parentText" presStyleLbl="node1" presStyleIdx="2" presStyleCnt="3" custScaleX="119735">
        <dgm:presLayoutVars>
          <dgm:chMax val="0"/>
          <dgm:bulletEnabled val="1"/>
        </dgm:presLayoutVars>
      </dgm:prSet>
      <dgm:spPr/>
    </dgm:pt>
    <dgm:pt modelId="{7BFBD451-6D18-4DAE-A273-59819856D056}" type="pres">
      <dgm:prSet presAssocID="{0B169B56-7327-4B18-9183-ACBA079488C3}" presName="negativeSpace" presStyleCnt="0"/>
      <dgm:spPr/>
    </dgm:pt>
    <dgm:pt modelId="{A06445B5-7C06-4DA1-9E99-F026C5FC1A32}" type="pres">
      <dgm:prSet presAssocID="{0B169B56-7327-4B18-9183-ACBA079488C3}" presName="childText" presStyleLbl="conFgAcc1" presStyleIdx="2" presStyleCnt="3">
        <dgm:presLayoutVars>
          <dgm:bulletEnabled val="1"/>
        </dgm:presLayoutVars>
      </dgm:prSet>
      <dgm:spPr>
        <a:noFill/>
        <a:ln>
          <a:solidFill>
            <a:srgbClr val="044990"/>
          </a:solidFill>
        </a:ln>
      </dgm:spPr>
    </dgm:pt>
  </dgm:ptLst>
  <dgm:cxnLst>
    <dgm:cxn modelId="{3EDEF921-1A9F-4EE4-B52B-F92216434699}" srcId="{7D9F0620-F927-456C-A3A5-DB1987E67CB9}" destId="{5CEBCD57-1772-4A00-B4B2-CDDB8A0B0A0C}" srcOrd="0" destOrd="0" parTransId="{36F4F624-0166-4C99-9B96-6182A809F72E}" sibTransId="{3638AE1B-28BD-49F8-A4E0-A7A5486DB035}"/>
    <dgm:cxn modelId="{BA54EE47-1A0C-4D88-8A9F-CEDC848510E8}" type="presOf" srcId="{5CEBCD57-1772-4A00-B4B2-CDDB8A0B0A0C}" destId="{11CE76FE-C55B-4AEC-8A4A-281C394975C3}" srcOrd="0" destOrd="0" presId="urn:microsoft.com/office/officeart/2005/8/layout/list1"/>
    <dgm:cxn modelId="{39811276-4A76-407A-B663-7948BAB36F17}" type="presOf" srcId="{70815F6C-5C59-42BF-AAE8-3CAF57D8C866}" destId="{3A526406-FD2F-4A2E-A997-749B18AC3E06}" srcOrd="1" destOrd="0" presId="urn:microsoft.com/office/officeart/2005/8/layout/list1"/>
    <dgm:cxn modelId="{916D9984-0E0B-442F-A15D-2AB5DB1EC8BA}" type="presOf" srcId="{5CEBCD57-1772-4A00-B4B2-CDDB8A0B0A0C}" destId="{CDE3EFC0-3E70-454B-B4A5-28898F151061}" srcOrd="1" destOrd="0" presId="urn:microsoft.com/office/officeart/2005/8/layout/list1"/>
    <dgm:cxn modelId="{3702D88E-46DD-4334-92DF-B5943153C3C8}" type="presOf" srcId="{0B169B56-7327-4B18-9183-ACBA079488C3}" destId="{E95F1A48-C85C-45D9-894F-D4FF0DF7B302}" srcOrd="0" destOrd="0" presId="urn:microsoft.com/office/officeart/2005/8/layout/list1"/>
    <dgm:cxn modelId="{D0B048B2-9B00-4025-BC97-A37196A80DBF}" srcId="{7D9F0620-F927-456C-A3A5-DB1987E67CB9}" destId="{0B169B56-7327-4B18-9183-ACBA079488C3}" srcOrd="2" destOrd="0" parTransId="{77ADB2A9-FE59-4201-9A0D-EC91F384399F}" sibTransId="{8D36A293-2ACB-4094-9F14-165F84BA2D14}"/>
    <dgm:cxn modelId="{A787D6B3-A8F9-4DAD-8FD9-27731DE37ED1}" type="presOf" srcId="{70815F6C-5C59-42BF-AAE8-3CAF57D8C866}" destId="{24C971DD-2B84-41DB-9FE4-3C247D413B0F}" srcOrd="0" destOrd="0" presId="urn:microsoft.com/office/officeart/2005/8/layout/list1"/>
    <dgm:cxn modelId="{5B7EC1C5-04F2-46CB-B4D2-80ADB62447A1}" type="presOf" srcId="{7D9F0620-F927-456C-A3A5-DB1987E67CB9}" destId="{7D91D5D1-CD96-4280-9D33-59B398ED470C}" srcOrd="0" destOrd="0" presId="urn:microsoft.com/office/officeart/2005/8/layout/list1"/>
    <dgm:cxn modelId="{D0B63AE7-E70E-4766-9C94-504FC4FA4523}" type="presOf" srcId="{0B169B56-7327-4B18-9183-ACBA079488C3}" destId="{F10D39D8-B57F-40E8-B29A-F374A10D19E2}" srcOrd="1" destOrd="0" presId="urn:microsoft.com/office/officeart/2005/8/layout/list1"/>
    <dgm:cxn modelId="{8BAFF0F7-191A-4EC6-9F7C-296AA1D15CDD}" srcId="{7D9F0620-F927-456C-A3A5-DB1987E67CB9}" destId="{70815F6C-5C59-42BF-AAE8-3CAF57D8C866}" srcOrd="1" destOrd="0" parTransId="{983E72C3-B85B-44BA-9840-7AAC12E83F4D}" sibTransId="{C7AD3327-6121-45C0-87B3-8956B6474129}"/>
    <dgm:cxn modelId="{412AE69E-C4C0-4C00-B99B-14770172CB07}" type="presParOf" srcId="{7D91D5D1-CD96-4280-9D33-59B398ED470C}" destId="{85D79C6F-13A9-47FD-A9B1-772F4EF21977}" srcOrd="0" destOrd="0" presId="urn:microsoft.com/office/officeart/2005/8/layout/list1"/>
    <dgm:cxn modelId="{95F718B7-8401-4B05-8149-6A5CD1F39B6D}" type="presParOf" srcId="{85D79C6F-13A9-47FD-A9B1-772F4EF21977}" destId="{11CE76FE-C55B-4AEC-8A4A-281C394975C3}" srcOrd="0" destOrd="0" presId="urn:microsoft.com/office/officeart/2005/8/layout/list1"/>
    <dgm:cxn modelId="{F8836EBB-B351-4343-A953-BECC18F125D7}" type="presParOf" srcId="{85D79C6F-13A9-47FD-A9B1-772F4EF21977}" destId="{CDE3EFC0-3E70-454B-B4A5-28898F151061}" srcOrd="1" destOrd="0" presId="urn:microsoft.com/office/officeart/2005/8/layout/list1"/>
    <dgm:cxn modelId="{56C41546-C692-45EA-AE0F-268D0441661F}" type="presParOf" srcId="{7D91D5D1-CD96-4280-9D33-59B398ED470C}" destId="{2C3C1FAC-925E-4DFF-8944-41BEFB95EA9F}" srcOrd="1" destOrd="0" presId="urn:microsoft.com/office/officeart/2005/8/layout/list1"/>
    <dgm:cxn modelId="{BF38AA4D-73CA-422C-ACED-61A08EAD8AA4}" type="presParOf" srcId="{7D91D5D1-CD96-4280-9D33-59B398ED470C}" destId="{004B6143-35C9-4895-BD6A-10B342EA10C5}" srcOrd="2" destOrd="0" presId="urn:microsoft.com/office/officeart/2005/8/layout/list1"/>
    <dgm:cxn modelId="{51DE8A54-12BF-462E-9816-421E4618BE3D}" type="presParOf" srcId="{7D91D5D1-CD96-4280-9D33-59B398ED470C}" destId="{4B534F9F-31C3-4904-875A-D3CD0643CA19}" srcOrd="3" destOrd="0" presId="urn:microsoft.com/office/officeart/2005/8/layout/list1"/>
    <dgm:cxn modelId="{968329C6-2B54-45AB-9E6C-127737CD50F5}" type="presParOf" srcId="{7D91D5D1-CD96-4280-9D33-59B398ED470C}" destId="{02CEBD43-FEE0-49A7-844F-6C1222407148}" srcOrd="4" destOrd="0" presId="urn:microsoft.com/office/officeart/2005/8/layout/list1"/>
    <dgm:cxn modelId="{B327DB0B-1820-4AD4-BFFF-D75083E60C51}" type="presParOf" srcId="{02CEBD43-FEE0-49A7-844F-6C1222407148}" destId="{24C971DD-2B84-41DB-9FE4-3C247D413B0F}" srcOrd="0" destOrd="0" presId="urn:microsoft.com/office/officeart/2005/8/layout/list1"/>
    <dgm:cxn modelId="{7C5FF528-4CB2-4730-A690-EB4268999F1F}" type="presParOf" srcId="{02CEBD43-FEE0-49A7-844F-6C1222407148}" destId="{3A526406-FD2F-4A2E-A997-749B18AC3E06}" srcOrd="1" destOrd="0" presId="urn:microsoft.com/office/officeart/2005/8/layout/list1"/>
    <dgm:cxn modelId="{2AE207D6-A2C9-4E6C-92DD-0EC51E92DB95}" type="presParOf" srcId="{7D91D5D1-CD96-4280-9D33-59B398ED470C}" destId="{ADD9EB0F-F629-4876-9F14-EC704A854A30}" srcOrd="5" destOrd="0" presId="urn:microsoft.com/office/officeart/2005/8/layout/list1"/>
    <dgm:cxn modelId="{6202F271-B7C4-46B1-B100-692652073548}" type="presParOf" srcId="{7D91D5D1-CD96-4280-9D33-59B398ED470C}" destId="{41A8C2C3-511F-443D-A741-277FDB478BB7}" srcOrd="6" destOrd="0" presId="urn:microsoft.com/office/officeart/2005/8/layout/list1"/>
    <dgm:cxn modelId="{B7724A34-B10D-46C5-82A2-AB8DDF154AD6}" type="presParOf" srcId="{7D91D5D1-CD96-4280-9D33-59B398ED470C}" destId="{0AF90F0F-08E5-4311-B097-0A3638B0A994}" srcOrd="7" destOrd="0" presId="urn:microsoft.com/office/officeart/2005/8/layout/list1"/>
    <dgm:cxn modelId="{C32E9E35-B0A5-4725-9775-027866CD8FF8}" type="presParOf" srcId="{7D91D5D1-CD96-4280-9D33-59B398ED470C}" destId="{C6EA6ED5-903B-400D-ACA6-E0B19A83BDA4}" srcOrd="8" destOrd="0" presId="urn:microsoft.com/office/officeart/2005/8/layout/list1"/>
    <dgm:cxn modelId="{D4A4FBE2-F0AC-4B64-A83B-986C6ADB0A32}" type="presParOf" srcId="{C6EA6ED5-903B-400D-ACA6-E0B19A83BDA4}" destId="{E95F1A48-C85C-45D9-894F-D4FF0DF7B302}" srcOrd="0" destOrd="0" presId="urn:microsoft.com/office/officeart/2005/8/layout/list1"/>
    <dgm:cxn modelId="{640B9ECD-0126-416E-9208-10FB17B3FF45}" type="presParOf" srcId="{C6EA6ED5-903B-400D-ACA6-E0B19A83BDA4}" destId="{F10D39D8-B57F-40E8-B29A-F374A10D19E2}" srcOrd="1" destOrd="0" presId="urn:microsoft.com/office/officeart/2005/8/layout/list1"/>
    <dgm:cxn modelId="{A1A1DD4D-FD0D-44A1-BEDD-B54AFB496A65}" type="presParOf" srcId="{7D91D5D1-CD96-4280-9D33-59B398ED470C}" destId="{7BFBD451-6D18-4DAE-A273-59819856D056}" srcOrd="9" destOrd="0" presId="urn:microsoft.com/office/officeart/2005/8/layout/list1"/>
    <dgm:cxn modelId="{00AB9139-E1C6-4FF1-96EE-32CB3AEB8F24}" type="presParOf" srcId="{7D91D5D1-CD96-4280-9D33-59B398ED470C}" destId="{A06445B5-7C06-4DA1-9E99-F026C5FC1A32}"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A29B7-4E48-4552-ADDB-EFBEBF5D08AD}" type="doc">
      <dgm:prSet loTypeId="urn:microsoft.com/office/officeart/2008/layout/PictureStrips" loCatId="list" qsTypeId="urn:microsoft.com/office/officeart/2005/8/quickstyle/simple1" qsCatId="simple" csTypeId="urn:microsoft.com/office/officeart/2005/8/colors/accent0_3" csCatId="mainScheme" phldr="1"/>
      <dgm:spPr/>
      <dgm:t>
        <a:bodyPr/>
        <a:lstStyle/>
        <a:p>
          <a:endParaRPr lang="es-ES"/>
        </a:p>
      </dgm:t>
    </dgm:pt>
    <dgm:pt modelId="{838E2BCB-BF99-4AB9-88F9-2D9B40B480E8}">
      <dgm:prSet phldrT="[Texto]"/>
      <dgm:spPr/>
      <dgm:t>
        <a:bodyPr/>
        <a:lstStyle/>
        <a:p>
          <a:r>
            <a:rPr lang="es-ES" dirty="0"/>
            <a:t>Situación Financiera</a:t>
          </a:r>
        </a:p>
      </dgm:t>
    </dgm:pt>
    <dgm:pt modelId="{FFF3F2CC-05F3-4D9B-8366-E93D2B0B40A5}" type="parTrans" cxnId="{588B4046-788F-4588-9DCD-4E99FA791110}">
      <dgm:prSet/>
      <dgm:spPr/>
      <dgm:t>
        <a:bodyPr/>
        <a:lstStyle/>
        <a:p>
          <a:endParaRPr lang="es-ES"/>
        </a:p>
      </dgm:t>
    </dgm:pt>
    <dgm:pt modelId="{ED059F8A-D40D-4156-9685-69739A988F29}" type="sibTrans" cxnId="{588B4046-788F-4588-9DCD-4E99FA791110}">
      <dgm:prSet/>
      <dgm:spPr/>
      <dgm:t>
        <a:bodyPr/>
        <a:lstStyle/>
        <a:p>
          <a:endParaRPr lang="es-ES"/>
        </a:p>
      </dgm:t>
    </dgm:pt>
    <dgm:pt modelId="{8A05F0D1-4B16-4564-9074-06637E9A62AC}">
      <dgm:prSet phldrT="[Texto]"/>
      <dgm:spPr/>
      <dgm:t>
        <a:bodyPr/>
        <a:lstStyle/>
        <a:p>
          <a:r>
            <a:rPr lang="es-ES" dirty="0"/>
            <a:t>Estado de Resultados</a:t>
          </a:r>
        </a:p>
      </dgm:t>
    </dgm:pt>
    <dgm:pt modelId="{305D9EB3-2D18-47DD-9FD7-A5C32F969BC8}" type="parTrans" cxnId="{DDBFFD3C-51C5-4EB6-8072-D5C5C7A6E6B9}">
      <dgm:prSet/>
      <dgm:spPr/>
      <dgm:t>
        <a:bodyPr/>
        <a:lstStyle/>
        <a:p>
          <a:endParaRPr lang="es-ES"/>
        </a:p>
      </dgm:t>
    </dgm:pt>
    <dgm:pt modelId="{F563A974-B7D6-4721-8876-31DDA982BCC4}" type="sibTrans" cxnId="{DDBFFD3C-51C5-4EB6-8072-D5C5C7A6E6B9}">
      <dgm:prSet/>
      <dgm:spPr/>
      <dgm:t>
        <a:bodyPr/>
        <a:lstStyle/>
        <a:p>
          <a:endParaRPr lang="es-ES"/>
        </a:p>
      </dgm:t>
    </dgm:pt>
    <dgm:pt modelId="{20AF0364-B077-4C7E-A848-C050169EBAE7}">
      <dgm:prSet phldrT="[Texto]"/>
      <dgm:spPr/>
      <dgm:t>
        <a:bodyPr/>
        <a:lstStyle/>
        <a:p>
          <a:r>
            <a:rPr lang="es-ES" dirty="0"/>
            <a:t>Estado de Otros Resultados Integrales</a:t>
          </a:r>
        </a:p>
      </dgm:t>
    </dgm:pt>
    <dgm:pt modelId="{685E58D5-6253-4F35-82BD-EE7D1182F999}" type="parTrans" cxnId="{481E518D-A29A-45D4-ACF3-5B9546DB4EC8}">
      <dgm:prSet/>
      <dgm:spPr/>
      <dgm:t>
        <a:bodyPr/>
        <a:lstStyle/>
        <a:p>
          <a:endParaRPr lang="es-ES"/>
        </a:p>
      </dgm:t>
    </dgm:pt>
    <dgm:pt modelId="{D5D74545-D61F-4290-A73F-7642C6D210A7}" type="sibTrans" cxnId="{481E518D-A29A-45D4-ACF3-5B9546DB4EC8}">
      <dgm:prSet/>
      <dgm:spPr/>
      <dgm:t>
        <a:bodyPr/>
        <a:lstStyle/>
        <a:p>
          <a:endParaRPr lang="es-ES"/>
        </a:p>
      </dgm:t>
    </dgm:pt>
    <dgm:pt modelId="{56E1427B-2F18-45DD-8DC5-239F349FED69}">
      <dgm:prSet phldrT="[Texto]"/>
      <dgm:spPr/>
      <dgm:t>
        <a:bodyPr/>
        <a:lstStyle/>
        <a:p>
          <a:r>
            <a:rPr lang="es-ES" dirty="0"/>
            <a:t>Estado de Cambios en el Patrimonio</a:t>
          </a:r>
        </a:p>
      </dgm:t>
    </dgm:pt>
    <dgm:pt modelId="{94D44D07-9247-42D0-9A0D-A624BDFB290E}" type="parTrans" cxnId="{85D14F8F-4BB3-4932-945F-B7AFE93022CF}">
      <dgm:prSet/>
      <dgm:spPr/>
      <dgm:t>
        <a:bodyPr/>
        <a:lstStyle/>
        <a:p>
          <a:endParaRPr lang="es-ES"/>
        </a:p>
      </dgm:t>
    </dgm:pt>
    <dgm:pt modelId="{ACC969B0-E106-420B-BC12-32B2D573AC1E}" type="sibTrans" cxnId="{85D14F8F-4BB3-4932-945F-B7AFE93022CF}">
      <dgm:prSet/>
      <dgm:spPr/>
      <dgm:t>
        <a:bodyPr/>
        <a:lstStyle/>
        <a:p>
          <a:endParaRPr lang="es-ES"/>
        </a:p>
      </dgm:t>
    </dgm:pt>
    <dgm:pt modelId="{1D6F941B-4EE6-4CBB-8B2B-44B2017CEE0D}">
      <dgm:prSet phldrT="[Texto]"/>
      <dgm:spPr/>
      <dgm:t>
        <a:bodyPr/>
        <a:lstStyle/>
        <a:p>
          <a:r>
            <a:rPr lang="es-ES" dirty="0"/>
            <a:t>Estado de Flujo de Efectivo</a:t>
          </a:r>
        </a:p>
      </dgm:t>
    </dgm:pt>
    <dgm:pt modelId="{2463AC57-010E-4EB2-9549-FDE32D0098B1}" type="parTrans" cxnId="{58BB72E1-90C0-45F1-9B4C-36AA6B62C85A}">
      <dgm:prSet/>
      <dgm:spPr/>
      <dgm:t>
        <a:bodyPr/>
        <a:lstStyle/>
        <a:p>
          <a:endParaRPr lang="es-ES"/>
        </a:p>
      </dgm:t>
    </dgm:pt>
    <dgm:pt modelId="{3DEA84A2-0A01-40D5-833E-9AA6C9C7DF07}" type="sibTrans" cxnId="{58BB72E1-90C0-45F1-9B4C-36AA6B62C85A}">
      <dgm:prSet/>
      <dgm:spPr/>
      <dgm:t>
        <a:bodyPr/>
        <a:lstStyle/>
        <a:p>
          <a:endParaRPr lang="es-ES"/>
        </a:p>
      </dgm:t>
    </dgm:pt>
    <dgm:pt modelId="{46C65490-466A-4872-836A-1AA185D25B8E}">
      <dgm:prSet phldrT="[Texto]"/>
      <dgm:spPr/>
      <dgm:t>
        <a:bodyPr/>
        <a:lstStyle/>
        <a:p>
          <a:r>
            <a:rPr lang="es-ES" dirty="0"/>
            <a:t>Indicadores Financieros</a:t>
          </a:r>
        </a:p>
      </dgm:t>
    </dgm:pt>
    <dgm:pt modelId="{D50E141C-46E8-4D80-9374-15BD6434D934}" type="parTrans" cxnId="{5FDB1FB2-D3BD-4176-9111-BCF6881D48CA}">
      <dgm:prSet/>
      <dgm:spPr/>
      <dgm:t>
        <a:bodyPr/>
        <a:lstStyle/>
        <a:p>
          <a:endParaRPr lang="es-ES"/>
        </a:p>
      </dgm:t>
    </dgm:pt>
    <dgm:pt modelId="{540F667A-3BDB-4B7F-82A1-474678209FDE}" type="sibTrans" cxnId="{5FDB1FB2-D3BD-4176-9111-BCF6881D48CA}">
      <dgm:prSet/>
      <dgm:spPr/>
      <dgm:t>
        <a:bodyPr/>
        <a:lstStyle/>
        <a:p>
          <a:endParaRPr lang="es-ES"/>
        </a:p>
      </dgm:t>
    </dgm:pt>
    <dgm:pt modelId="{AAB64633-0868-4378-8036-2C81739C2C16}" type="pres">
      <dgm:prSet presAssocID="{28BA29B7-4E48-4552-ADDB-EFBEBF5D08AD}" presName="Name0" presStyleCnt="0">
        <dgm:presLayoutVars>
          <dgm:dir/>
          <dgm:resizeHandles val="exact"/>
        </dgm:presLayoutVars>
      </dgm:prSet>
      <dgm:spPr/>
    </dgm:pt>
    <dgm:pt modelId="{841731D7-0404-465D-B3AA-11436AC5AE6A}" type="pres">
      <dgm:prSet presAssocID="{838E2BCB-BF99-4AB9-88F9-2D9B40B480E8}" presName="composite" presStyleCnt="0"/>
      <dgm:spPr/>
    </dgm:pt>
    <dgm:pt modelId="{D0C59D21-5DCE-4F80-8BF4-0D08362D2846}" type="pres">
      <dgm:prSet presAssocID="{838E2BCB-BF99-4AB9-88F9-2D9B40B480E8}" presName="rect1" presStyleLbl="trAlignAcc1" presStyleIdx="0" presStyleCnt="6">
        <dgm:presLayoutVars>
          <dgm:bulletEnabled val="1"/>
        </dgm:presLayoutVars>
      </dgm:prSet>
      <dgm:spPr/>
    </dgm:pt>
    <dgm:pt modelId="{01730232-DE7F-40EA-AC40-3D49A5EBA1B8}" type="pres">
      <dgm:prSet presAssocID="{838E2BCB-BF99-4AB9-88F9-2D9B40B480E8}" presName="rect2" presStyleLbl="fgImgPlace1" presStyleIdx="0" presStyleCnt="6"/>
      <dgm:spPr/>
    </dgm:pt>
    <dgm:pt modelId="{6D694D10-B013-43AD-A7A5-3F5D1793644F}" type="pres">
      <dgm:prSet presAssocID="{ED059F8A-D40D-4156-9685-69739A988F29}" presName="sibTrans" presStyleCnt="0"/>
      <dgm:spPr/>
    </dgm:pt>
    <dgm:pt modelId="{6C287123-1C38-4753-9030-91BB1A94580D}" type="pres">
      <dgm:prSet presAssocID="{8A05F0D1-4B16-4564-9074-06637E9A62AC}" presName="composite" presStyleCnt="0"/>
      <dgm:spPr/>
    </dgm:pt>
    <dgm:pt modelId="{D01216C6-6FC7-4782-A410-59222C59FA30}" type="pres">
      <dgm:prSet presAssocID="{8A05F0D1-4B16-4564-9074-06637E9A62AC}" presName="rect1" presStyleLbl="trAlignAcc1" presStyleIdx="1" presStyleCnt="6">
        <dgm:presLayoutVars>
          <dgm:bulletEnabled val="1"/>
        </dgm:presLayoutVars>
      </dgm:prSet>
      <dgm:spPr/>
    </dgm:pt>
    <dgm:pt modelId="{22C7C31C-ABDE-48BB-82C7-DB672F4B3626}" type="pres">
      <dgm:prSet presAssocID="{8A05F0D1-4B16-4564-9074-06637E9A62AC}" presName="rect2" presStyleLbl="fgImgPlace1" presStyleIdx="1" presStyleCnt="6"/>
      <dgm:spPr/>
    </dgm:pt>
    <dgm:pt modelId="{8FAA40EC-54EC-45A9-AF52-03A83862D582}" type="pres">
      <dgm:prSet presAssocID="{F563A974-B7D6-4721-8876-31DDA982BCC4}" presName="sibTrans" presStyleCnt="0"/>
      <dgm:spPr/>
    </dgm:pt>
    <dgm:pt modelId="{7E15D124-FE17-43FF-890C-790CA7CA475D}" type="pres">
      <dgm:prSet presAssocID="{20AF0364-B077-4C7E-A848-C050169EBAE7}" presName="composite" presStyleCnt="0"/>
      <dgm:spPr/>
    </dgm:pt>
    <dgm:pt modelId="{E6251FBA-345F-4C3A-B565-7C9B708F448A}" type="pres">
      <dgm:prSet presAssocID="{20AF0364-B077-4C7E-A848-C050169EBAE7}" presName="rect1" presStyleLbl="trAlignAcc1" presStyleIdx="2" presStyleCnt="6">
        <dgm:presLayoutVars>
          <dgm:bulletEnabled val="1"/>
        </dgm:presLayoutVars>
      </dgm:prSet>
      <dgm:spPr/>
    </dgm:pt>
    <dgm:pt modelId="{DCF18D2D-1DB6-4115-9CEF-1181288D050F}" type="pres">
      <dgm:prSet presAssocID="{20AF0364-B077-4C7E-A848-C050169EBAE7}" presName="rect2" presStyleLbl="fgImgPlace1" presStyleIdx="2" presStyleCnt="6"/>
      <dgm:spPr/>
    </dgm:pt>
    <dgm:pt modelId="{E0186F2D-6A47-4B7E-BEC6-F62235E74C9D}" type="pres">
      <dgm:prSet presAssocID="{D5D74545-D61F-4290-A73F-7642C6D210A7}" presName="sibTrans" presStyleCnt="0"/>
      <dgm:spPr/>
    </dgm:pt>
    <dgm:pt modelId="{BF5A846C-386D-446B-980D-1C34025829A8}" type="pres">
      <dgm:prSet presAssocID="{56E1427B-2F18-45DD-8DC5-239F349FED69}" presName="composite" presStyleCnt="0"/>
      <dgm:spPr/>
    </dgm:pt>
    <dgm:pt modelId="{2A17AFDE-39C7-4CC0-8038-EA1926ED200D}" type="pres">
      <dgm:prSet presAssocID="{56E1427B-2F18-45DD-8DC5-239F349FED69}" presName="rect1" presStyleLbl="trAlignAcc1" presStyleIdx="3" presStyleCnt="6">
        <dgm:presLayoutVars>
          <dgm:bulletEnabled val="1"/>
        </dgm:presLayoutVars>
      </dgm:prSet>
      <dgm:spPr/>
    </dgm:pt>
    <dgm:pt modelId="{C6760812-AB88-4127-9922-8CA7B4BD24A6}" type="pres">
      <dgm:prSet presAssocID="{56E1427B-2F18-45DD-8DC5-239F349FED69}" presName="rect2" presStyleLbl="fgImgPlace1" presStyleIdx="3" presStyleCnt="6"/>
      <dgm:spPr/>
    </dgm:pt>
    <dgm:pt modelId="{76A314D1-D24A-4528-A694-75050D72E07D}" type="pres">
      <dgm:prSet presAssocID="{ACC969B0-E106-420B-BC12-32B2D573AC1E}" presName="sibTrans" presStyleCnt="0"/>
      <dgm:spPr/>
    </dgm:pt>
    <dgm:pt modelId="{BB699663-CB6C-4B15-B4C4-A646518CCB08}" type="pres">
      <dgm:prSet presAssocID="{1D6F941B-4EE6-4CBB-8B2B-44B2017CEE0D}" presName="composite" presStyleCnt="0"/>
      <dgm:spPr/>
    </dgm:pt>
    <dgm:pt modelId="{856ED2FF-AC1B-4683-BCE0-33D97A708957}" type="pres">
      <dgm:prSet presAssocID="{1D6F941B-4EE6-4CBB-8B2B-44B2017CEE0D}" presName="rect1" presStyleLbl="trAlignAcc1" presStyleIdx="4" presStyleCnt="6">
        <dgm:presLayoutVars>
          <dgm:bulletEnabled val="1"/>
        </dgm:presLayoutVars>
      </dgm:prSet>
      <dgm:spPr/>
    </dgm:pt>
    <dgm:pt modelId="{10FC9535-FBA5-487A-A20A-9C9E263CF703}" type="pres">
      <dgm:prSet presAssocID="{1D6F941B-4EE6-4CBB-8B2B-44B2017CEE0D}" presName="rect2" presStyleLbl="fgImgPlace1" presStyleIdx="4" presStyleCnt="6"/>
      <dgm:spPr/>
    </dgm:pt>
    <dgm:pt modelId="{DDEF5FC7-975B-47DA-B69A-346E254D0978}" type="pres">
      <dgm:prSet presAssocID="{3DEA84A2-0A01-40D5-833E-9AA6C9C7DF07}" presName="sibTrans" presStyleCnt="0"/>
      <dgm:spPr/>
    </dgm:pt>
    <dgm:pt modelId="{68D53B60-D31C-48FD-84B2-11EA513EC727}" type="pres">
      <dgm:prSet presAssocID="{46C65490-466A-4872-836A-1AA185D25B8E}" presName="composite" presStyleCnt="0"/>
      <dgm:spPr/>
    </dgm:pt>
    <dgm:pt modelId="{8217CA81-C397-4CEF-A5B4-1A7FF93E1AC2}" type="pres">
      <dgm:prSet presAssocID="{46C65490-466A-4872-836A-1AA185D25B8E}" presName="rect1" presStyleLbl="trAlignAcc1" presStyleIdx="5" presStyleCnt="6">
        <dgm:presLayoutVars>
          <dgm:bulletEnabled val="1"/>
        </dgm:presLayoutVars>
      </dgm:prSet>
      <dgm:spPr/>
    </dgm:pt>
    <dgm:pt modelId="{E60C80DE-6114-4699-B68F-DEBA881F964C}" type="pres">
      <dgm:prSet presAssocID="{46C65490-466A-4872-836A-1AA185D25B8E}" presName="rect2" presStyleLbl="fgImgPlace1" presStyleIdx="5" presStyleCnt="6"/>
      <dgm:spPr/>
    </dgm:pt>
  </dgm:ptLst>
  <dgm:cxnLst>
    <dgm:cxn modelId="{C8BFDE01-6417-4680-99B8-80036B33084F}" type="presOf" srcId="{8A05F0D1-4B16-4564-9074-06637E9A62AC}" destId="{D01216C6-6FC7-4782-A410-59222C59FA30}" srcOrd="0" destOrd="0" presId="urn:microsoft.com/office/officeart/2008/layout/PictureStrips"/>
    <dgm:cxn modelId="{206B2922-7F72-460F-AAFA-5CAD8593F54C}" type="presOf" srcId="{56E1427B-2F18-45DD-8DC5-239F349FED69}" destId="{2A17AFDE-39C7-4CC0-8038-EA1926ED200D}" srcOrd="0" destOrd="0" presId="urn:microsoft.com/office/officeart/2008/layout/PictureStrips"/>
    <dgm:cxn modelId="{3DA17733-AAAA-4526-9DE8-809B749A60C3}" type="presOf" srcId="{838E2BCB-BF99-4AB9-88F9-2D9B40B480E8}" destId="{D0C59D21-5DCE-4F80-8BF4-0D08362D2846}" srcOrd="0" destOrd="0" presId="urn:microsoft.com/office/officeart/2008/layout/PictureStrips"/>
    <dgm:cxn modelId="{DDBFFD3C-51C5-4EB6-8072-D5C5C7A6E6B9}" srcId="{28BA29B7-4E48-4552-ADDB-EFBEBF5D08AD}" destId="{8A05F0D1-4B16-4564-9074-06637E9A62AC}" srcOrd="1" destOrd="0" parTransId="{305D9EB3-2D18-47DD-9FD7-A5C32F969BC8}" sibTransId="{F563A974-B7D6-4721-8876-31DDA982BCC4}"/>
    <dgm:cxn modelId="{588B4046-788F-4588-9DCD-4E99FA791110}" srcId="{28BA29B7-4E48-4552-ADDB-EFBEBF5D08AD}" destId="{838E2BCB-BF99-4AB9-88F9-2D9B40B480E8}" srcOrd="0" destOrd="0" parTransId="{FFF3F2CC-05F3-4D9B-8366-E93D2B0B40A5}" sibTransId="{ED059F8A-D40D-4156-9685-69739A988F29}"/>
    <dgm:cxn modelId="{28011A71-C052-4955-8FD4-D94BD1997C96}" type="presOf" srcId="{20AF0364-B077-4C7E-A848-C050169EBAE7}" destId="{E6251FBA-345F-4C3A-B565-7C9B708F448A}" srcOrd="0" destOrd="0" presId="urn:microsoft.com/office/officeart/2008/layout/PictureStrips"/>
    <dgm:cxn modelId="{15774F7C-E3A8-4423-9335-6AF7502FFAEA}" type="presOf" srcId="{28BA29B7-4E48-4552-ADDB-EFBEBF5D08AD}" destId="{AAB64633-0868-4378-8036-2C81739C2C16}" srcOrd="0" destOrd="0" presId="urn:microsoft.com/office/officeart/2008/layout/PictureStrips"/>
    <dgm:cxn modelId="{481E518D-A29A-45D4-ACF3-5B9546DB4EC8}" srcId="{28BA29B7-4E48-4552-ADDB-EFBEBF5D08AD}" destId="{20AF0364-B077-4C7E-A848-C050169EBAE7}" srcOrd="2" destOrd="0" parTransId="{685E58D5-6253-4F35-82BD-EE7D1182F999}" sibTransId="{D5D74545-D61F-4290-A73F-7642C6D210A7}"/>
    <dgm:cxn modelId="{85D14F8F-4BB3-4932-945F-B7AFE93022CF}" srcId="{28BA29B7-4E48-4552-ADDB-EFBEBF5D08AD}" destId="{56E1427B-2F18-45DD-8DC5-239F349FED69}" srcOrd="3" destOrd="0" parTransId="{94D44D07-9247-42D0-9A0D-A624BDFB290E}" sibTransId="{ACC969B0-E106-420B-BC12-32B2D573AC1E}"/>
    <dgm:cxn modelId="{5FDB1FB2-D3BD-4176-9111-BCF6881D48CA}" srcId="{28BA29B7-4E48-4552-ADDB-EFBEBF5D08AD}" destId="{46C65490-466A-4872-836A-1AA185D25B8E}" srcOrd="5" destOrd="0" parTransId="{D50E141C-46E8-4D80-9374-15BD6434D934}" sibTransId="{540F667A-3BDB-4B7F-82A1-474678209FDE}"/>
    <dgm:cxn modelId="{CD8EDBB9-8213-4C70-A949-DCAEE107DE52}" type="presOf" srcId="{46C65490-466A-4872-836A-1AA185D25B8E}" destId="{8217CA81-C397-4CEF-A5B4-1A7FF93E1AC2}" srcOrd="0" destOrd="0" presId="urn:microsoft.com/office/officeart/2008/layout/PictureStrips"/>
    <dgm:cxn modelId="{52218FBF-8F6B-4FEB-ACD3-ADE4EFE9084B}" type="presOf" srcId="{1D6F941B-4EE6-4CBB-8B2B-44B2017CEE0D}" destId="{856ED2FF-AC1B-4683-BCE0-33D97A708957}" srcOrd="0" destOrd="0" presId="urn:microsoft.com/office/officeart/2008/layout/PictureStrips"/>
    <dgm:cxn modelId="{58BB72E1-90C0-45F1-9B4C-36AA6B62C85A}" srcId="{28BA29B7-4E48-4552-ADDB-EFBEBF5D08AD}" destId="{1D6F941B-4EE6-4CBB-8B2B-44B2017CEE0D}" srcOrd="4" destOrd="0" parTransId="{2463AC57-010E-4EB2-9549-FDE32D0098B1}" sibTransId="{3DEA84A2-0A01-40D5-833E-9AA6C9C7DF07}"/>
    <dgm:cxn modelId="{DB702DD0-1309-4830-8E1D-A53DE19401F7}" type="presParOf" srcId="{AAB64633-0868-4378-8036-2C81739C2C16}" destId="{841731D7-0404-465D-B3AA-11436AC5AE6A}" srcOrd="0" destOrd="0" presId="urn:microsoft.com/office/officeart/2008/layout/PictureStrips"/>
    <dgm:cxn modelId="{298875A3-9C25-4AC1-A985-31190860997E}" type="presParOf" srcId="{841731D7-0404-465D-B3AA-11436AC5AE6A}" destId="{D0C59D21-5DCE-4F80-8BF4-0D08362D2846}" srcOrd="0" destOrd="0" presId="urn:microsoft.com/office/officeart/2008/layout/PictureStrips"/>
    <dgm:cxn modelId="{ECA15433-3671-478A-B474-48D0441E6D8B}" type="presParOf" srcId="{841731D7-0404-465D-B3AA-11436AC5AE6A}" destId="{01730232-DE7F-40EA-AC40-3D49A5EBA1B8}" srcOrd="1" destOrd="0" presId="urn:microsoft.com/office/officeart/2008/layout/PictureStrips"/>
    <dgm:cxn modelId="{EC49B69A-3E21-4897-8A3B-8FF9C165F50A}" type="presParOf" srcId="{AAB64633-0868-4378-8036-2C81739C2C16}" destId="{6D694D10-B013-43AD-A7A5-3F5D1793644F}" srcOrd="1" destOrd="0" presId="urn:microsoft.com/office/officeart/2008/layout/PictureStrips"/>
    <dgm:cxn modelId="{8767F60D-93F4-40FC-86A7-3672CD659AF3}" type="presParOf" srcId="{AAB64633-0868-4378-8036-2C81739C2C16}" destId="{6C287123-1C38-4753-9030-91BB1A94580D}" srcOrd="2" destOrd="0" presId="urn:microsoft.com/office/officeart/2008/layout/PictureStrips"/>
    <dgm:cxn modelId="{3D6A9424-0BF2-4DA4-B835-257F90ED1BEB}" type="presParOf" srcId="{6C287123-1C38-4753-9030-91BB1A94580D}" destId="{D01216C6-6FC7-4782-A410-59222C59FA30}" srcOrd="0" destOrd="0" presId="urn:microsoft.com/office/officeart/2008/layout/PictureStrips"/>
    <dgm:cxn modelId="{46438D36-D3C4-45CE-B447-3C40F330BBE1}" type="presParOf" srcId="{6C287123-1C38-4753-9030-91BB1A94580D}" destId="{22C7C31C-ABDE-48BB-82C7-DB672F4B3626}" srcOrd="1" destOrd="0" presId="urn:microsoft.com/office/officeart/2008/layout/PictureStrips"/>
    <dgm:cxn modelId="{82BB5A37-0BD6-46CB-A01C-CF4FCA893866}" type="presParOf" srcId="{AAB64633-0868-4378-8036-2C81739C2C16}" destId="{8FAA40EC-54EC-45A9-AF52-03A83862D582}" srcOrd="3" destOrd="0" presId="urn:microsoft.com/office/officeart/2008/layout/PictureStrips"/>
    <dgm:cxn modelId="{359AA7E8-96B3-4347-8487-4754CDA85EE3}" type="presParOf" srcId="{AAB64633-0868-4378-8036-2C81739C2C16}" destId="{7E15D124-FE17-43FF-890C-790CA7CA475D}" srcOrd="4" destOrd="0" presId="urn:microsoft.com/office/officeart/2008/layout/PictureStrips"/>
    <dgm:cxn modelId="{514EC606-2BA7-4436-A120-D581B363F8DF}" type="presParOf" srcId="{7E15D124-FE17-43FF-890C-790CA7CA475D}" destId="{E6251FBA-345F-4C3A-B565-7C9B708F448A}" srcOrd="0" destOrd="0" presId="urn:microsoft.com/office/officeart/2008/layout/PictureStrips"/>
    <dgm:cxn modelId="{4370C684-1DAE-4DD6-8C7E-5F5AA28ABE86}" type="presParOf" srcId="{7E15D124-FE17-43FF-890C-790CA7CA475D}" destId="{DCF18D2D-1DB6-4115-9CEF-1181288D050F}" srcOrd="1" destOrd="0" presId="urn:microsoft.com/office/officeart/2008/layout/PictureStrips"/>
    <dgm:cxn modelId="{E1EB0480-E229-46E1-B79A-0E291F78FF90}" type="presParOf" srcId="{AAB64633-0868-4378-8036-2C81739C2C16}" destId="{E0186F2D-6A47-4B7E-BEC6-F62235E74C9D}" srcOrd="5" destOrd="0" presId="urn:microsoft.com/office/officeart/2008/layout/PictureStrips"/>
    <dgm:cxn modelId="{49A3C17E-3717-467D-A747-5553731D56AF}" type="presParOf" srcId="{AAB64633-0868-4378-8036-2C81739C2C16}" destId="{BF5A846C-386D-446B-980D-1C34025829A8}" srcOrd="6" destOrd="0" presId="urn:microsoft.com/office/officeart/2008/layout/PictureStrips"/>
    <dgm:cxn modelId="{62A18AEE-22AF-4775-9D92-10FF08F88318}" type="presParOf" srcId="{BF5A846C-386D-446B-980D-1C34025829A8}" destId="{2A17AFDE-39C7-4CC0-8038-EA1926ED200D}" srcOrd="0" destOrd="0" presId="urn:microsoft.com/office/officeart/2008/layout/PictureStrips"/>
    <dgm:cxn modelId="{9DD294C2-1730-49E9-A049-681D4069FDE1}" type="presParOf" srcId="{BF5A846C-386D-446B-980D-1C34025829A8}" destId="{C6760812-AB88-4127-9922-8CA7B4BD24A6}" srcOrd="1" destOrd="0" presId="urn:microsoft.com/office/officeart/2008/layout/PictureStrips"/>
    <dgm:cxn modelId="{79D5FD6E-217C-4D50-BD98-7C9F4409EFB2}" type="presParOf" srcId="{AAB64633-0868-4378-8036-2C81739C2C16}" destId="{76A314D1-D24A-4528-A694-75050D72E07D}" srcOrd="7" destOrd="0" presId="urn:microsoft.com/office/officeart/2008/layout/PictureStrips"/>
    <dgm:cxn modelId="{2018A7AC-A99C-4253-B5E3-E13EB0E3521A}" type="presParOf" srcId="{AAB64633-0868-4378-8036-2C81739C2C16}" destId="{BB699663-CB6C-4B15-B4C4-A646518CCB08}" srcOrd="8" destOrd="0" presId="urn:microsoft.com/office/officeart/2008/layout/PictureStrips"/>
    <dgm:cxn modelId="{4DF03C2E-7404-407A-AB9E-86CB0801E271}" type="presParOf" srcId="{BB699663-CB6C-4B15-B4C4-A646518CCB08}" destId="{856ED2FF-AC1B-4683-BCE0-33D97A708957}" srcOrd="0" destOrd="0" presId="urn:microsoft.com/office/officeart/2008/layout/PictureStrips"/>
    <dgm:cxn modelId="{295B8C16-0E33-489C-9778-B8B69195C669}" type="presParOf" srcId="{BB699663-CB6C-4B15-B4C4-A646518CCB08}" destId="{10FC9535-FBA5-487A-A20A-9C9E263CF703}" srcOrd="1" destOrd="0" presId="urn:microsoft.com/office/officeart/2008/layout/PictureStrips"/>
    <dgm:cxn modelId="{5D168356-F6A9-49F3-9134-E5361A884B71}" type="presParOf" srcId="{AAB64633-0868-4378-8036-2C81739C2C16}" destId="{DDEF5FC7-975B-47DA-B69A-346E254D0978}" srcOrd="9" destOrd="0" presId="urn:microsoft.com/office/officeart/2008/layout/PictureStrips"/>
    <dgm:cxn modelId="{FD3690A8-466F-4AAF-91A6-9916CCCFC9E1}" type="presParOf" srcId="{AAB64633-0868-4378-8036-2C81739C2C16}" destId="{68D53B60-D31C-48FD-84B2-11EA513EC727}" srcOrd="10" destOrd="0" presId="urn:microsoft.com/office/officeart/2008/layout/PictureStrips"/>
    <dgm:cxn modelId="{E0B6F4D2-1447-46BD-AA8D-2AD9F54A286B}" type="presParOf" srcId="{68D53B60-D31C-48FD-84B2-11EA513EC727}" destId="{8217CA81-C397-4CEF-A5B4-1A7FF93E1AC2}" srcOrd="0" destOrd="0" presId="urn:microsoft.com/office/officeart/2008/layout/PictureStrips"/>
    <dgm:cxn modelId="{8F807972-1508-424C-BEBC-72487EC4FAE9}" type="presParOf" srcId="{68D53B60-D31C-48FD-84B2-11EA513EC727}" destId="{E60C80DE-6114-4699-B68F-DEBA881F964C}"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29C881-A6B9-4F25-AAD6-CD1E2C4702F8}" type="doc">
      <dgm:prSet loTypeId="urn:microsoft.com/office/officeart/2005/8/layout/default" loCatId="list" qsTypeId="urn:microsoft.com/office/officeart/2005/8/quickstyle/3d4" qsCatId="3D" csTypeId="urn:microsoft.com/office/officeart/2005/8/colors/accent1_2" csCatId="accent1" phldr="1"/>
      <dgm:spPr/>
      <dgm:t>
        <a:bodyPr/>
        <a:lstStyle/>
        <a:p>
          <a:endParaRPr lang="es-ES"/>
        </a:p>
      </dgm:t>
    </dgm:pt>
    <dgm:pt modelId="{862AC359-5009-4319-B6AD-8D52EAB093D7}">
      <dgm:prSet phldrT="[Texto]"/>
      <dgm:spPr/>
      <dgm:t>
        <a:bodyPr/>
        <a:lstStyle/>
        <a:p>
          <a:r>
            <a:rPr lang="es-CO" dirty="0"/>
            <a:t>GOBIERNO CORPORATIVO</a:t>
          </a:r>
          <a:endParaRPr lang="es-ES" dirty="0"/>
        </a:p>
      </dgm:t>
    </dgm:pt>
    <dgm:pt modelId="{470E3A4E-3DD5-4593-8B36-03C86B01CFA7}" type="parTrans" cxnId="{7ADF02D3-063F-4174-A908-9BB0F42812EA}">
      <dgm:prSet/>
      <dgm:spPr/>
      <dgm:t>
        <a:bodyPr/>
        <a:lstStyle/>
        <a:p>
          <a:endParaRPr lang="es-ES"/>
        </a:p>
      </dgm:t>
    </dgm:pt>
    <dgm:pt modelId="{FEA8FA6B-541F-443C-BCA4-D3814FE47613}" type="sibTrans" cxnId="{7ADF02D3-063F-4174-A908-9BB0F42812EA}">
      <dgm:prSet/>
      <dgm:spPr/>
      <dgm:t>
        <a:bodyPr/>
        <a:lstStyle/>
        <a:p>
          <a:endParaRPr lang="es-ES"/>
        </a:p>
      </dgm:t>
    </dgm:pt>
    <dgm:pt modelId="{6B818650-3B18-463C-830B-66194F0EFC40}">
      <dgm:prSet phldrT="[Texto]"/>
      <dgm:spPr/>
      <dgm:t>
        <a:bodyPr/>
        <a:lstStyle/>
        <a:p>
          <a:r>
            <a:rPr lang="es-CO" dirty="0"/>
            <a:t>GESTIÓN CONTABLE</a:t>
          </a:r>
          <a:endParaRPr lang="es-ES" dirty="0"/>
        </a:p>
      </dgm:t>
    </dgm:pt>
    <dgm:pt modelId="{3BB3FBE2-1876-431B-8B36-E9CAAC7087C9}" type="parTrans" cxnId="{15838506-AECA-47BD-9D75-D35F25E5DDE8}">
      <dgm:prSet/>
      <dgm:spPr/>
      <dgm:t>
        <a:bodyPr/>
        <a:lstStyle/>
        <a:p>
          <a:endParaRPr lang="es-ES"/>
        </a:p>
      </dgm:t>
    </dgm:pt>
    <dgm:pt modelId="{C5B6BFD4-9FF4-4E7B-94E1-1FCA030501CB}" type="sibTrans" cxnId="{15838506-AECA-47BD-9D75-D35F25E5DDE8}">
      <dgm:prSet/>
      <dgm:spPr/>
      <dgm:t>
        <a:bodyPr/>
        <a:lstStyle/>
        <a:p>
          <a:endParaRPr lang="es-ES"/>
        </a:p>
      </dgm:t>
    </dgm:pt>
    <dgm:pt modelId="{BA17F906-9F66-4C6B-937C-334F3A02D252}">
      <dgm:prSet phldrT="[Texto]"/>
      <dgm:spPr/>
      <dgm:t>
        <a:bodyPr/>
        <a:lstStyle/>
        <a:p>
          <a:r>
            <a:rPr lang="es-CO" dirty="0"/>
            <a:t>GESTIÓN DE RIESGO</a:t>
          </a:r>
          <a:endParaRPr lang="es-ES" dirty="0"/>
        </a:p>
      </dgm:t>
    </dgm:pt>
    <dgm:pt modelId="{6BA9E8AC-D7FB-424C-9DC5-644923FD16FC}" type="parTrans" cxnId="{A309A198-5AAC-46E6-856A-E2EC4E6140A8}">
      <dgm:prSet/>
      <dgm:spPr/>
      <dgm:t>
        <a:bodyPr/>
        <a:lstStyle/>
        <a:p>
          <a:endParaRPr lang="es-ES"/>
        </a:p>
      </dgm:t>
    </dgm:pt>
    <dgm:pt modelId="{6A412D53-159F-42AA-8015-9046069F6248}" type="sibTrans" cxnId="{A309A198-5AAC-46E6-856A-E2EC4E6140A8}">
      <dgm:prSet/>
      <dgm:spPr/>
      <dgm:t>
        <a:bodyPr/>
        <a:lstStyle/>
        <a:p>
          <a:endParaRPr lang="es-ES"/>
        </a:p>
      </dgm:t>
    </dgm:pt>
    <dgm:pt modelId="{AE274917-D10C-4867-A58B-19B0FE6DED1D}">
      <dgm:prSet phldrT="[Texto]"/>
      <dgm:spPr/>
      <dgm:t>
        <a:bodyPr/>
        <a:lstStyle/>
        <a:p>
          <a:r>
            <a:rPr lang="es-CO" dirty="0"/>
            <a:t>SEGURIDAD DE LA INFORMACIÓN</a:t>
          </a:r>
          <a:endParaRPr lang="es-ES" dirty="0"/>
        </a:p>
      </dgm:t>
    </dgm:pt>
    <dgm:pt modelId="{4E9E5C35-1103-44B2-9505-798C9F6E369F}" type="parTrans" cxnId="{471C248C-67F3-45B6-9FD9-682C066498A6}">
      <dgm:prSet/>
      <dgm:spPr/>
      <dgm:t>
        <a:bodyPr/>
        <a:lstStyle/>
        <a:p>
          <a:endParaRPr lang="es-ES"/>
        </a:p>
      </dgm:t>
    </dgm:pt>
    <dgm:pt modelId="{98129C56-3A8C-44C0-BFA5-A2DF6C301A37}" type="sibTrans" cxnId="{471C248C-67F3-45B6-9FD9-682C066498A6}">
      <dgm:prSet/>
      <dgm:spPr/>
      <dgm:t>
        <a:bodyPr/>
        <a:lstStyle/>
        <a:p>
          <a:endParaRPr lang="es-ES"/>
        </a:p>
      </dgm:t>
    </dgm:pt>
    <dgm:pt modelId="{8173044E-17AB-4A8B-AD53-E4889C360A8D}">
      <dgm:prSet phldrT="[Texto]"/>
      <dgm:spPr/>
      <dgm:t>
        <a:bodyPr/>
        <a:lstStyle/>
        <a:p>
          <a:r>
            <a:rPr lang="es-CO" dirty="0"/>
            <a:t>CONTRATACIÓN</a:t>
          </a:r>
          <a:endParaRPr lang="es-ES" dirty="0"/>
        </a:p>
      </dgm:t>
    </dgm:pt>
    <dgm:pt modelId="{F89D0E4B-5546-4604-BAEC-A5DF2B1E5837}" type="parTrans" cxnId="{F8B92709-1CD5-40E3-9EBB-9DE745C7528F}">
      <dgm:prSet/>
      <dgm:spPr/>
      <dgm:t>
        <a:bodyPr/>
        <a:lstStyle/>
        <a:p>
          <a:endParaRPr lang="es-ES"/>
        </a:p>
      </dgm:t>
    </dgm:pt>
    <dgm:pt modelId="{096E9B60-64CD-4AE1-908E-6AD0323ACBD0}" type="sibTrans" cxnId="{F8B92709-1CD5-40E3-9EBB-9DE745C7528F}">
      <dgm:prSet/>
      <dgm:spPr/>
      <dgm:t>
        <a:bodyPr/>
        <a:lstStyle/>
        <a:p>
          <a:endParaRPr lang="es-ES"/>
        </a:p>
      </dgm:t>
    </dgm:pt>
    <dgm:pt modelId="{962C58F9-CA53-4DAE-AD95-D08CA8A855C2}">
      <dgm:prSet phldrT="[Texto]"/>
      <dgm:spPr/>
      <dgm:t>
        <a:bodyPr/>
        <a:lstStyle/>
        <a:p>
          <a:r>
            <a:rPr lang="es-CO" dirty="0"/>
            <a:t>SERVICIO AL CLIENTE</a:t>
          </a:r>
          <a:endParaRPr lang="es-ES" dirty="0"/>
        </a:p>
      </dgm:t>
    </dgm:pt>
    <dgm:pt modelId="{1D382ECE-C797-480C-8D28-56E03A250B41}" type="parTrans" cxnId="{B2FB605B-4212-462B-B6F0-CD0AFACF2049}">
      <dgm:prSet/>
      <dgm:spPr/>
      <dgm:t>
        <a:bodyPr/>
        <a:lstStyle/>
        <a:p>
          <a:endParaRPr lang="es-ES"/>
        </a:p>
      </dgm:t>
    </dgm:pt>
    <dgm:pt modelId="{A276FF22-5532-48F3-8B0A-1B69AD47911C}" type="sibTrans" cxnId="{B2FB605B-4212-462B-B6F0-CD0AFACF2049}">
      <dgm:prSet/>
      <dgm:spPr/>
      <dgm:t>
        <a:bodyPr/>
        <a:lstStyle/>
        <a:p>
          <a:endParaRPr lang="es-ES"/>
        </a:p>
      </dgm:t>
    </dgm:pt>
    <dgm:pt modelId="{DC4EE00A-78E2-4E23-902E-06F14A371E4A}" type="pres">
      <dgm:prSet presAssocID="{3B29C881-A6B9-4F25-AAD6-CD1E2C4702F8}" presName="diagram" presStyleCnt="0">
        <dgm:presLayoutVars>
          <dgm:dir/>
          <dgm:resizeHandles val="exact"/>
        </dgm:presLayoutVars>
      </dgm:prSet>
      <dgm:spPr/>
    </dgm:pt>
    <dgm:pt modelId="{70EEF229-068F-4C7E-B36C-F810A3BE793C}" type="pres">
      <dgm:prSet presAssocID="{862AC359-5009-4319-B6AD-8D52EAB093D7}" presName="node" presStyleLbl="node1" presStyleIdx="0" presStyleCnt="6">
        <dgm:presLayoutVars>
          <dgm:bulletEnabled val="1"/>
        </dgm:presLayoutVars>
      </dgm:prSet>
      <dgm:spPr/>
    </dgm:pt>
    <dgm:pt modelId="{016F8607-D278-467B-B493-602279C3282B}" type="pres">
      <dgm:prSet presAssocID="{FEA8FA6B-541F-443C-BCA4-D3814FE47613}" presName="sibTrans" presStyleCnt="0"/>
      <dgm:spPr/>
    </dgm:pt>
    <dgm:pt modelId="{B066D43E-7B6B-4424-A935-7921648CC024}" type="pres">
      <dgm:prSet presAssocID="{6B818650-3B18-463C-830B-66194F0EFC40}" presName="node" presStyleLbl="node1" presStyleIdx="1" presStyleCnt="6">
        <dgm:presLayoutVars>
          <dgm:bulletEnabled val="1"/>
        </dgm:presLayoutVars>
      </dgm:prSet>
      <dgm:spPr/>
    </dgm:pt>
    <dgm:pt modelId="{7926B451-8863-45FB-BE2D-4FB6812C9506}" type="pres">
      <dgm:prSet presAssocID="{C5B6BFD4-9FF4-4E7B-94E1-1FCA030501CB}" presName="sibTrans" presStyleCnt="0"/>
      <dgm:spPr/>
    </dgm:pt>
    <dgm:pt modelId="{D2E75E9D-A24C-4687-9213-2D1B1C43D8C1}" type="pres">
      <dgm:prSet presAssocID="{BA17F906-9F66-4C6B-937C-334F3A02D252}" presName="node" presStyleLbl="node1" presStyleIdx="2" presStyleCnt="6">
        <dgm:presLayoutVars>
          <dgm:bulletEnabled val="1"/>
        </dgm:presLayoutVars>
      </dgm:prSet>
      <dgm:spPr/>
    </dgm:pt>
    <dgm:pt modelId="{8442BBE4-6101-4AC4-9810-9D63AAE16BCA}" type="pres">
      <dgm:prSet presAssocID="{6A412D53-159F-42AA-8015-9046069F6248}" presName="sibTrans" presStyleCnt="0"/>
      <dgm:spPr/>
    </dgm:pt>
    <dgm:pt modelId="{3222B57E-3F1C-4501-91D6-51F46B318908}" type="pres">
      <dgm:prSet presAssocID="{AE274917-D10C-4867-A58B-19B0FE6DED1D}" presName="node" presStyleLbl="node1" presStyleIdx="3" presStyleCnt="6">
        <dgm:presLayoutVars>
          <dgm:bulletEnabled val="1"/>
        </dgm:presLayoutVars>
      </dgm:prSet>
      <dgm:spPr/>
    </dgm:pt>
    <dgm:pt modelId="{E2C94661-C186-4066-8165-09D750E6A275}" type="pres">
      <dgm:prSet presAssocID="{98129C56-3A8C-44C0-BFA5-A2DF6C301A37}" presName="sibTrans" presStyleCnt="0"/>
      <dgm:spPr/>
    </dgm:pt>
    <dgm:pt modelId="{9FCA085C-E53A-4591-BB17-B1C23BF7B9F0}" type="pres">
      <dgm:prSet presAssocID="{8173044E-17AB-4A8B-AD53-E4889C360A8D}" presName="node" presStyleLbl="node1" presStyleIdx="4" presStyleCnt="6">
        <dgm:presLayoutVars>
          <dgm:bulletEnabled val="1"/>
        </dgm:presLayoutVars>
      </dgm:prSet>
      <dgm:spPr/>
    </dgm:pt>
    <dgm:pt modelId="{7E06204C-193E-4AE4-9E5F-A098719A3813}" type="pres">
      <dgm:prSet presAssocID="{096E9B60-64CD-4AE1-908E-6AD0323ACBD0}" presName="sibTrans" presStyleCnt="0"/>
      <dgm:spPr/>
    </dgm:pt>
    <dgm:pt modelId="{3CE8E5D9-A54C-47F9-B7A2-BE89FAAB0390}" type="pres">
      <dgm:prSet presAssocID="{962C58F9-CA53-4DAE-AD95-D08CA8A855C2}" presName="node" presStyleLbl="node1" presStyleIdx="5" presStyleCnt="6">
        <dgm:presLayoutVars>
          <dgm:bulletEnabled val="1"/>
        </dgm:presLayoutVars>
      </dgm:prSet>
      <dgm:spPr/>
    </dgm:pt>
  </dgm:ptLst>
  <dgm:cxnLst>
    <dgm:cxn modelId="{15838506-AECA-47BD-9D75-D35F25E5DDE8}" srcId="{3B29C881-A6B9-4F25-AAD6-CD1E2C4702F8}" destId="{6B818650-3B18-463C-830B-66194F0EFC40}" srcOrd="1" destOrd="0" parTransId="{3BB3FBE2-1876-431B-8B36-E9CAAC7087C9}" sibTransId="{C5B6BFD4-9FF4-4E7B-94E1-1FCA030501CB}"/>
    <dgm:cxn modelId="{F8B92709-1CD5-40E3-9EBB-9DE745C7528F}" srcId="{3B29C881-A6B9-4F25-AAD6-CD1E2C4702F8}" destId="{8173044E-17AB-4A8B-AD53-E4889C360A8D}" srcOrd="4" destOrd="0" parTransId="{F89D0E4B-5546-4604-BAEC-A5DF2B1E5837}" sibTransId="{096E9B60-64CD-4AE1-908E-6AD0323ACBD0}"/>
    <dgm:cxn modelId="{DC31A60A-0FEA-471C-B232-5B74212F7049}" type="presOf" srcId="{AE274917-D10C-4867-A58B-19B0FE6DED1D}" destId="{3222B57E-3F1C-4501-91D6-51F46B318908}" srcOrd="0" destOrd="0" presId="urn:microsoft.com/office/officeart/2005/8/layout/default"/>
    <dgm:cxn modelId="{B982713F-3242-48BF-A83C-DCB73C9BC6BF}" type="presOf" srcId="{3B29C881-A6B9-4F25-AAD6-CD1E2C4702F8}" destId="{DC4EE00A-78E2-4E23-902E-06F14A371E4A}" srcOrd="0" destOrd="0" presId="urn:microsoft.com/office/officeart/2005/8/layout/default"/>
    <dgm:cxn modelId="{B2FB605B-4212-462B-B6F0-CD0AFACF2049}" srcId="{3B29C881-A6B9-4F25-AAD6-CD1E2C4702F8}" destId="{962C58F9-CA53-4DAE-AD95-D08CA8A855C2}" srcOrd="5" destOrd="0" parTransId="{1D382ECE-C797-480C-8D28-56E03A250B41}" sibTransId="{A276FF22-5532-48F3-8B0A-1B69AD47911C}"/>
    <dgm:cxn modelId="{C0987765-C5A8-4A45-B468-913B0508586F}" type="presOf" srcId="{862AC359-5009-4319-B6AD-8D52EAB093D7}" destId="{70EEF229-068F-4C7E-B36C-F810A3BE793C}" srcOrd="0" destOrd="0" presId="urn:microsoft.com/office/officeart/2005/8/layout/default"/>
    <dgm:cxn modelId="{471C248C-67F3-45B6-9FD9-682C066498A6}" srcId="{3B29C881-A6B9-4F25-AAD6-CD1E2C4702F8}" destId="{AE274917-D10C-4867-A58B-19B0FE6DED1D}" srcOrd="3" destOrd="0" parTransId="{4E9E5C35-1103-44B2-9505-798C9F6E369F}" sibTransId="{98129C56-3A8C-44C0-BFA5-A2DF6C301A37}"/>
    <dgm:cxn modelId="{A309A198-5AAC-46E6-856A-E2EC4E6140A8}" srcId="{3B29C881-A6B9-4F25-AAD6-CD1E2C4702F8}" destId="{BA17F906-9F66-4C6B-937C-334F3A02D252}" srcOrd="2" destOrd="0" parTransId="{6BA9E8AC-D7FB-424C-9DC5-644923FD16FC}" sibTransId="{6A412D53-159F-42AA-8015-9046069F6248}"/>
    <dgm:cxn modelId="{98D1949B-EBAE-45EF-8CD7-7BBBA322B07D}" type="presOf" srcId="{BA17F906-9F66-4C6B-937C-334F3A02D252}" destId="{D2E75E9D-A24C-4687-9213-2D1B1C43D8C1}" srcOrd="0" destOrd="0" presId="urn:microsoft.com/office/officeart/2005/8/layout/default"/>
    <dgm:cxn modelId="{BF2291B4-6A92-4E2F-B5B3-4539CE9ACA50}" type="presOf" srcId="{6B818650-3B18-463C-830B-66194F0EFC40}" destId="{B066D43E-7B6B-4424-A935-7921648CC024}" srcOrd="0" destOrd="0" presId="urn:microsoft.com/office/officeart/2005/8/layout/default"/>
    <dgm:cxn modelId="{5BF70BC6-E20E-4BF9-8FA8-ABEC1E02E6DD}" type="presOf" srcId="{8173044E-17AB-4A8B-AD53-E4889C360A8D}" destId="{9FCA085C-E53A-4591-BB17-B1C23BF7B9F0}" srcOrd="0" destOrd="0" presId="urn:microsoft.com/office/officeart/2005/8/layout/default"/>
    <dgm:cxn modelId="{101E63CD-C787-46D9-8BF2-ECC65539F52B}" type="presOf" srcId="{962C58F9-CA53-4DAE-AD95-D08CA8A855C2}" destId="{3CE8E5D9-A54C-47F9-B7A2-BE89FAAB0390}" srcOrd="0" destOrd="0" presId="urn:microsoft.com/office/officeart/2005/8/layout/default"/>
    <dgm:cxn modelId="{7ADF02D3-063F-4174-A908-9BB0F42812EA}" srcId="{3B29C881-A6B9-4F25-AAD6-CD1E2C4702F8}" destId="{862AC359-5009-4319-B6AD-8D52EAB093D7}" srcOrd="0" destOrd="0" parTransId="{470E3A4E-3DD5-4593-8B36-03C86B01CFA7}" sibTransId="{FEA8FA6B-541F-443C-BCA4-D3814FE47613}"/>
    <dgm:cxn modelId="{20458DD8-B17F-4D76-B345-28899158E313}" type="presParOf" srcId="{DC4EE00A-78E2-4E23-902E-06F14A371E4A}" destId="{70EEF229-068F-4C7E-B36C-F810A3BE793C}" srcOrd="0" destOrd="0" presId="urn:microsoft.com/office/officeart/2005/8/layout/default"/>
    <dgm:cxn modelId="{7020BE92-DD01-461F-A591-141E70B42B3A}" type="presParOf" srcId="{DC4EE00A-78E2-4E23-902E-06F14A371E4A}" destId="{016F8607-D278-467B-B493-602279C3282B}" srcOrd="1" destOrd="0" presId="urn:microsoft.com/office/officeart/2005/8/layout/default"/>
    <dgm:cxn modelId="{6D0B8E2A-EE15-428C-B0D7-ED10579031AD}" type="presParOf" srcId="{DC4EE00A-78E2-4E23-902E-06F14A371E4A}" destId="{B066D43E-7B6B-4424-A935-7921648CC024}" srcOrd="2" destOrd="0" presId="urn:microsoft.com/office/officeart/2005/8/layout/default"/>
    <dgm:cxn modelId="{833D6108-A572-4634-AB06-8CEC0D42DBBF}" type="presParOf" srcId="{DC4EE00A-78E2-4E23-902E-06F14A371E4A}" destId="{7926B451-8863-45FB-BE2D-4FB6812C9506}" srcOrd="3" destOrd="0" presId="urn:microsoft.com/office/officeart/2005/8/layout/default"/>
    <dgm:cxn modelId="{DD9F9B7C-A641-485C-B015-99EEE2792DB0}" type="presParOf" srcId="{DC4EE00A-78E2-4E23-902E-06F14A371E4A}" destId="{D2E75E9D-A24C-4687-9213-2D1B1C43D8C1}" srcOrd="4" destOrd="0" presId="urn:microsoft.com/office/officeart/2005/8/layout/default"/>
    <dgm:cxn modelId="{B20C9A23-C985-48CC-8A5C-53DA1248AC3B}" type="presParOf" srcId="{DC4EE00A-78E2-4E23-902E-06F14A371E4A}" destId="{8442BBE4-6101-4AC4-9810-9D63AAE16BCA}" srcOrd="5" destOrd="0" presId="urn:microsoft.com/office/officeart/2005/8/layout/default"/>
    <dgm:cxn modelId="{E24FB92D-4B6E-4CFE-AC1B-99BE97CA1A04}" type="presParOf" srcId="{DC4EE00A-78E2-4E23-902E-06F14A371E4A}" destId="{3222B57E-3F1C-4501-91D6-51F46B318908}" srcOrd="6" destOrd="0" presId="urn:microsoft.com/office/officeart/2005/8/layout/default"/>
    <dgm:cxn modelId="{BA773FFE-7051-4D77-9D71-EAD332275B3A}" type="presParOf" srcId="{DC4EE00A-78E2-4E23-902E-06F14A371E4A}" destId="{E2C94661-C186-4066-8165-09D750E6A275}" srcOrd="7" destOrd="0" presId="urn:microsoft.com/office/officeart/2005/8/layout/default"/>
    <dgm:cxn modelId="{31C783E4-ABC5-4F28-AF70-346D501DE5A6}" type="presParOf" srcId="{DC4EE00A-78E2-4E23-902E-06F14A371E4A}" destId="{9FCA085C-E53A-4591-BB17-B1C23BF7B9F0}" srcOrd="8" destOrd="0" presId="urn:microsoft.com/office/officeart/2005/8/layout/default"/>
    <dgm:cxn modelId="{C74FA23F-2096-4B6F-8F7D-09A1ED4E02B4}" type="presParOf" srcId="{DC4EE00A-78E2-4E23-902E-06F14A371E4A}" destId="{7E06204C-193E-4AE4-9E5F-A098719A3813}" srcOrd="9" destOrd="0" presId="urn:microsoft.com/office/officeart/2005/8/layout/default"/>
    <dgm:cxn modelId="{4CD9BC7B-5A24-4E3A-8BB6-F6DA395A19FF}" type="presParOf" srcId="{DC4EE00A-78E2-4E23-902E-06F14A371E4A}" destId="{3CE8E5D9-A54C-47F9-B7A2-BE89FAAB039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042F44-026E-437C-A215-491215138EAA}" type="doc">
      <dgm:prSet loTypeId="urn:microsoft.com/office/officeart/2005/8/layout/lProcess2" loCatId="list" qsTypeId="urn:microsoft.com/office/officeart/2005/8/quickstyle/simple5" qsCatId="simple" csTypeId="urn:microsoft.com/office/officeart/2005/8/colors/colorful2" csCatId="colorful" phldr="1"/>
      <dgm:spPr/>
      <dgm:t>
        <a:bodyPr/>
        <a:lstStyle/>
        <a:p>
          <a:endParaRPr lang="es-CO"/>
        </a:p>
      </dgm:t>
    </dgm:pt>
    <dgm:pt modelId="{72DD7205-5A8A-4010-9549-8D76E9A88C83}">
      <dgm:prSet phldrT="[Texto]" custT="1"/>
      <dgm:spPr/>
      <dgm:t>
        <a:bodyPr/>
        <a:lstStyle/>
        <a:p>
          <a:pPr algn="ctr"/>
          <a:r>
            <a:rPr lang="es-CO" sz="1800" dirty="0">
              <a:latin typeface="Calibri" pitchFamily="34" charset="0"/>
            </a:rPr>
            <a:t>El Control Interno fue objeto de evaluaciones independientes realizadas por:</a:t>
          </a:r>
        </a:p>
      </dgm:t>
    </dgm:pt>
    <dgm:pt modelId="{E0B12F8A-C249-4E41-8B5D-3C0C2FF66BD8}" type="parTrans" cxnId="{6F12BDC4-8E51-4B2B-A8C8-3B16137C771B}">
      <dgm:prSet/>
      <dgm:spPr/>
      <dgm:t>
        <a:bodyPr/>
        <a:lstStyle/>
        <a:p>
          <a:pPr algn="ctr"/>
          <a:endParaRPr lang="es-CO" sz="1800">
            <a:latin typeface="Calibri" pitchFamily="34" charset="0"/>
          </a:endParaRPr>
        </a:p>
      </dgm:t>
    </dgm:pt>
    <dgm:pt modelId="{6024E0D8-E8FF-4FBC-A7C4-D58302A73C82}" type="sibTrans" cxnId="{6F12BDC4-8E51-4B2B-A8C8-3B16137C771B}">
      <dgm:prSet/>
      <dgm:spPr/>
      <dgm:t>
        <a:bodyPr/>
        <a:lstStyle/>
        <a:p>
          <a:pPr algn="ctr"/>
          <a:endParaRPr lang="es-CO" sz="1800">
            <a:latin typeface="Calibri" pitchFamily="34" charset="0"/>
          </a:endParaRPr>
        </a:p>
      </dgm:t>
    </dgm:pt>
    <dgm:pt modelId="{FB82BF72-8FE6-440B-9A13-EDB5B1E2A2FC}">
      <dgm:prSet custT="1"/>
      <dgm:spPr/>
      <dgm:t>
        <a:bodyPr/>
        <a:lstStyle/>
        <a:p>
          <a:pPr algn="ctr"/>
          <a:r>
            <a:rPr lang="es-CO" sz="1800" dirty="0">
              <a:solidFill>
                <a:srgbClr val="002060"/>
              </a:solidFill>
              <a:latin typeface="Calibri" pitchFamily="34" charset="0"/>
            </a:rPr>
            <a:t>Auditoría Interna</a:t>
          </a:r>
        </a:p>
      </dgm:t>
    </dgm:pt>
    <dgm:pt modelId="{00800DC3-F2C5-4CB0-B162-B9B4C59A3204}" type="parTrans" cxnId="{85955ACC-9EAF-46BC-9A25-68EA36CF8F36}">
      <dgm:prSet/>
      <dgm:spPr/>
      <dgm:t>
        <a:bodyPr/>
        <a:lstStyle/>
        <a:p>
          <a:pPr algn="ctr"/>
          <a:endParaRPr lang="es-CO" sz="1800">
            <a:latin typeface="Calibri" pitchFamily="34" charset="0"/>
          </a:endParaRPr>
        </a:p>
      </dgm:t>
    </dgm:pt>
    <dgm:pt modelId="{E7F7A0B5-0506-43E7-8B03-BC5477C369E5}" type="sibTrans" cxnId="{85955ACC-9EAF-46BC-9A25-68EA36CF8F36}">
      <dgm:prSet/>
      <dgm:spPr/>
      <dgm:t>
        <a:bodyPr/>
        <a:lstStyle/>
        <a:p>
          <a:pPr algn="ctr"/>
          <a:endParaRPr lang="es-CO" sz="1800">
            <a:latin typeface="Calibri" pitchFamily="34" charset="0"/>
          </a:endParaRPr>
        </a:p>
      </dgm:t>
    </dgm:pt>
    <dgm:pt modelId="{EE712DFE-E757-483A-91F6-47914272BA36}">
      <dgm:prSet custT="1"/>
      <dgm:spPr/>
      <dgm:t>
        <a:bodyPr/>
        <a:lstStyle/>
        <a:p>
          <a:pPr algn="ctr"/>
          <a:r>
            <a:rPr lang="es-CO" sz="1800" dirty="0">
              <a:solidFill>
                <a:srgbClr val="002060"/>
              </a:solidFill>
              <a:latin typeface="Calibri" pitchFamily="34" charset="0"/>
            </a:rPr>
            <a:t>Auditoría externa al gestor del GAS</a:t>
          </a:r>
        </a:p>
      </dgm:t>
    </dgm:pt>
    <dgm:pt modelId="{AF529765-5BEA-4EE4-A52D-A9443A49FBFA}" type="parTrans" cxnId="{DDB20654-DF77-475D-8102-8E971A84BFF5}">
      <dgm:prSet/>
      <dgm:spPr/>
      <dgm:t>
        <a:bodyPr/>
        <a:lstStyle/>
        <a:p>
          <a:endParaRPr lang="es-CO"/>
        </a:p>
      </dgm:t>
    </dgm:pt>
    <dgm:pt modelId="{474FC006-36CF-4360-980A-46EB07CC4F74}" type="sibTrans" cxnId="{DDB20654-DF77-475D-8102-8E971A84BFF5}">
      <dgm:prSet/>
      <dgm:spPr/>
      <dgm:t>
        <a:bodyPr/>
        <a:lstStyle/>
        <a:p>
          <a:endParaRPr lang="es-CO"/>
        </a:p>
      </dgm:t>
    </dgm:pt>
    <dgm:pt modelId="{ADF3BD00-0F44-4E8F-9136-64E6D8870DEE}">
      <dgm:prSet custT="1"/>
      <dgm:spPr/>
      <dgm:t>
        <a:bodyPr/>
        <a:lstStyle/>
        <a:p>
          <a:pPr algn="ctr"/>
          <a:r>
            <a:rPr lang="es-CO" sz="1800" dirty="0">
              <a:solidFill>
                <a:srgbClr val="002060"/>
              </a:solidFill>
              <a:latin typeface="Calibri" pitchFamily="34" charset="0"/>
            </a:rPr>
            <a:t>Revisoría Fiscal</a:t>
          </a:r>
        </a:p>
      </dgm:t>
    </dgm:pt>
    <dgm:pt modelId="{BD50F463-BA4E-417B-9B68-3F962AC7BFC1}" type="parTrans" cxnId="{7943D853-AECB-42D1-B0D3-7127BA5C95BB}">
      <dgm:prSet/>
      <dgm:spPr/>
      <dgm:t>
        <a:bodyPr/>
        <a:lstStyle/>
        <a:p>
          <a:endParaRPr lang="es-CO"/>
        </a:p>
      </dgm:t>
    </dgm:pt>
    <dgm:pt modelId="{38C16C10-B15B-4A1F-893F-56C3BD61834D}" type="sibTrans" cxnId="{7943D853-AECB-42D1-B0D3-7127BA5C95BB}">
      <dgm:prSet/>
      <dgm:spPr/>
      <dgm:t>
        <a:bodyPr/>
        <a:lstStyle/>
        <a:p>
          <a:endParaRPr lang="es-CO"/>
        </a:p>
      </dgm:t>
    </dgm:pt>
    <dgm:pt modelId="{25A3A069-13C2-4ED0-9FA1-285262E39284}" type="pres">
      <dgm:prSet presAssocID="{6B042F44-026E-437C-A215-491215138EAA}" presName="theList" presStyleCnt="0">
        <dgm:presLayoutVars>
          <dgm:dir/>
          <dgm:animLvl val="lvl"/>
          <dgm:resizeHandles val="exact"/>
        </dgm:presLayoutVars>
      </dgm:prSet>
      <dgm:spPr/>
    </dgm:pt>
    <dgm:pt modelId="{39931BA9-C88E-43FF-B32E-FB7E4EFA9DBC}" type="pres">
      <dgm:prSet presAssocID="{72DD7205-5A8A-4010-9549-8D76E9A88C83}" presName="compNode" presStyleCnt="0"/>
      <dgm:spPr/>
    </dgm:pt>
    <dgm:pt modelId="{DC297984-DB66-45E6-B235-66860C6C9F2C}" type="pres">
      <dgm:prSet presAssocID="{72DD7205-5A8A-4010-9549-8D76E9A88C83}" presName="aNode" presStyleLbl="bgShp" presStyleIdx="0" presStyleCnt="1" custLinFactNeighborY="470"/>
      <dgm:spPr/>
    </dgm:pt>
    <dgm:pt modelId="{5BC9CFBA-0FE8-491C-9A17-8BDD297DA240}" type="pres">
      <dgm:prSet presAssocID="{72DD7205-5A8A-4010-9549-8D76E9A88C83}" presName="textNode" presStyleLbl="bgShp" presStyleIdx="0" presStyleCnt="1"/>
      <dgm:spPr/>
    </dgm:pt>
    <dgm:pt modelId="{40DA47CF-FB26-4F80-90B0-3628531F4B4F}" type="pres">
      <dgm:prSet presAssocID="{72DD7205-5A8A-4010-9549-8D76E9A88C83}" presName="compChildNode" presStyleCnt="0"/>
      <dgm:spPr/>
    </dgm:pt>
    <dgm:pt modelId="{C1F20890-8FEA-441F-836C-63E982D1EED8}" type="pres">
      <dgm:prSet presAssocID="{72DD7205-5A8A-4010-9549-8D76E9A88C83}" presName="theInnerList" presStyleCnt="0"/>
      <dgm:spPr/>
    </dgm:pt>
    <dgm:pt modelId="{5AE1F963-A4B2-4977-80B4-DB51394F150D}" type="pres">
      <dgm:prSet presAssocID="{FB82BF72-8FE6-440B-9A13-EDB5B1E2A2FC}" presName="childNode" presStyleLbl="node1" presStyleIdx="0" presStyleCnt="3">
        <dgm:presLayoutVars>
          <dgm:bulletEnabled val="1"/>
        </dgm:presLayoutVars>
      </dgm:prSet>
      <dgm:spPr/>
    </dgm:pt>
    <dgm:pt modelId="{8ABB1667-8DE7-4348-B7F8-4A74428F53D1}" type="pres">
      <dgm:prSet presAssocID="{FB82BF72-8FE6-440B-9A13-EDB5B1E2A2FC}" presName="aSpace2" presStyleCnt="0"/>
      <dgm:spPr/>
    </dgm:pt>
    <dgm:pt modelId="{B1E71526-78B4-48B5-9442-7DC635434A16}" type="pres">
      <dgm:prSet presAssocID="{EE712DFE-E757-483A-91F6-47914272BA36}" presName="childNode" presStyleLbl="node1" presStyleIdx="1" presStyleCnt="3">
        <dgm:presLayoutVars>
          <dgm:bulletEnabled val="1"/>
        </dgm:presLayoutVars>
      </dgm:prSet>
      <dgm:spPr/>
    </dgm:pt>
    <dgm:pt modelId="{336422CF-0380-4BBF-B751-86B3E7B539E9}" type="pres">
      <dgm:prSet presAssocID="{EE712DFE-E757-483A-91F6-47914272BA36}" presName="aSpace2" presStyleCnt="0"/>
      <dgm:spPr/>
    </dgm:pt>
    <dgm:pt modelId="{E39078BA-81F0-41C2-A226-4BC99682FE15}" type="pres">
      <dgm:prSet presAssocID="{ADF3BD00-0F44-4E8F-9136-64E6D8870DEE}" presName="childNode" presStyleLbl="node1" presStyleIdx="2" presStyleCnt="3">
        <dgm:presLayoutVars>
          <dgm:bulletEnabled val="1"/>
        </dgm:presLayoutVars>
      </dgm:prSet>
      <dgm:spPr/>
    </dgm:pt>
  </dgm:ptLst>
  <dgm:cxnLst>
    <dgm:cxn modelId="{46844E21-DF0F-4319-8B32-01B1E43E0085}" type="presOf" srcId="{ADF3BD00-0F44-4E8F-9136-64E6D8870DEE}" destId="{E39078BA-81F0-41C2-A226-4BC99682FE15}" srcOrd="0" destOrd="0" presId="urn:microsoft.com/office/officeart/2005/8/layout/lProcess2"/>
    <dgm:cxn modelId="{7363C663-6FCC-4EEF-B046-15D5807F4B0A}" type="presOf" srcId="{72DD7205-5A8A-4010-9549-8D76E9A88C83}" destId="{DC297984-DB66-45E6-B235-66860C6C9F2C}" srcOrd="0" destOrd="0" presId="urn:microsoft.com/office/officeart/2005/8/layout/lProcess2"/>
    <dgm:cxn modelId="{16813867-7FEE-4F1E-9277-C63759A41AE8}" type="presOf" srcId="{72DD7205-5A8A-4010-9549-8D76E9A88C83}" destId="{5BC9CFBA-0FE8-491C-9A17-8BDD297DA240}" srcOrd="1" destOrd="0" presId="urn:microsoft.com/office/officeart/2005/8/layout/lProcess2"/>
    <dgm:cxn modelId="{480C076E-D492-4614-8976-59F9DB60F3B6}" type="presOf" srcId="{FB82BF72-8FE6-440B-9A13-EDB5B1E2A2FC}" destId="{5AE1F963-A4B2-4977-80B4-DB51394F150D}" srcOrd="0" destOrd="0" presId="urn:microsoft.com/office/officeart/2005/8/layout/lProcess2"/>
    <dgm:cxn modelId="{C689CB73-D909-4975-BD99-10F12F8AB453}" type="presOf" srcId="{6B042F44-026E-437C-A215-491215138EAA}" destId="{25A3A069-13C2-4ED0-9FA1-285262E39284}" srcOrd="0" destOrd="0" presId="urn:microsoft.com/office/officeart/2005/8/layout/lProcess2"/>
    <dgm:cxn modelId="{7943D853-AECB-42D1-B0D3-7127BA5C95BB}" srcId="{72DD7205-5A8A-4010-9549-8D76E9A88C83}" destId="{ADF3BD00-0F44-4E8F-9136-64E6D8870DEE}" srcOrd="2" destOrd="0" parTransId="{BD50F463-BA4E-417B-9B68-3F962AC7BFC1}" sibTransId="{38C16C10-B15B-4A1F-893F-56C3BD61834D}"/>
    <dgm:cxn modelId="{DDB20654-DF77-475D-8102-8E971A84BFF5}" srcId="{72DD7205-5A8A-4010-9549-8D76E9A88C83}" destId="{EE712DFE-E757-483A-91F6-47914272BA36}" srcOrd="1" destOrd="0" parTransId="{AF529765-5BEA-4EE4-A52D-A9443A49FBFA}" sibTransId="{474FC006-36CF-4360-980A-46EB07CC4F74}"/>
    <dgm:cxn modelId="{857E81BF-4753-4C95-8C7B-A85E15082173}" type="presOf" srcId="{EE712DFE-E757-483A-91F6-47914272BA36}" destId="{B1E71526-78B4-48B5-9442-7DC635434A16}" srcOrd="0" destOrd="0" presId="urn:microsoft.com/office/officeart/2005/8/layout/lProcess2"/>
    <dgm:cxn modelId="{6F12BDC4-8E51-4B2B-A8C8-3B16137C771B}" srcId="{6B042F44-026E-437C-A215-491215138EAA}" destId="{72DD7205-5A8A-4010-9549-8D76E9A88C83}" srcOrd="0" destOrd="0" parTransId="{E0B12F8A-C249-4E41-8B5D-3C0C2FF66BD8}" sibTransId="{6024E0D8-E8FF-4FBC-A7C4-D58302A73C82}"/>
    <dgm:cxn modelId="{85955ACC-9EAF-46BC-9A25-68EA36CF8F36}" srcId="{72DD7205-5A8A-4010-9549-8D76E9A88C83}" destId="{FB82BF72-8FE6-440B-9A13-EDB5B1E2A2FC}" srcOrd="0" destOrd="0" parTransId="{00800DC3-F2C5-4CB0-B162-B9B4C59A3204}" sibTransId="{E7F7A0B5-0506-43E7-8B03-BC5477C369E5}"/>
    <dgm:cxn modelId="{963A5B21-9EE4-4B9E-8A7A-2762B987D678}" type="presParOf" srcId="{25A3A069-13C2-4ED0-9FA1-285262E39284}" destId="{39931BA9-C88E-43FF-B32E-FB7E4EFA9DBC}" srcOrd="0" destOrd="0" presId="urn:microsoft.com/office/officeart/2005/8/layout/lProcess2"/>
    <dgm:cxn modelId="{25953D10-01D3-447A-A4F8-119586F34BF1}" type="presParOf" srcId="{39931BA9-C88E-43FF-B32E-FB7E4EFA9DBC}" destId="{DC297984-DB66-45E6-B235-66860C6C9F2C}" srcOrd="0" destOrd="0" presId="urn:microsoft.com/office/officeart/2005/8/layout/lProcess2"/>
    <dgm:cxn modelId="{94CD3312-4B1D-4FA0-9033-40C29796F7E4}" type="presParOf" srcId="{39931BA9-C88E-43FF-B32E-FB7E4EFA9DBC}" destId="{5BC9CFBA-0FE8-491C-9A17-8BDD297DA240}" srcOrd="1" destOrd="0" presId="urn:microsoft.com/office/officeart/2005/8/layout/lProcess2"/>
    <dgm:cxn modelId="{5A0E8E7F-F991-4999-ABDB-08C24E073126}" type="presParOf" srcId="{39931BA9-C88E-43FF-B32E-FB7E4EFA9DBC}" destId="{40DA47CF-FB26-4F80-90B0-3628531F4B4F}" srcOrd="2" destOrd="0" presId="urn:microsoft.com/office/officeart/2005/8/layout/lProcess2"/>
    <dgm:cxn modelId="{8E22A6F9-1280-4C92-829C-DA813E7E3936}" type="presParOf" srcId="{40DA47CF-FB26-4F80-90B0-3628531F4B4F}" destId="{C1F20890-8FEA-441F-836C-63E982D1EED8}" srcOrd="0" destOrd="0" presId="urn:microsoft.com/office/officeart/2005/8/layout/lProcess2"/>
    <dgm:cxn modelId="{8EAFD3ED-DAA5-48A1-8EF5-254CF9B2D805}" type="presParOf" srcId="{C1F20890-8FEA-441F-836C-63E982D1EED8}" destId="{5AE1F963-A4B2-4977-80B4-DB51394F150D}" srcOrd="0" destOrd="0" presId="urn:microsoft.com/office/officeart/2005/8/layout/lProcess2"/>
    <dgm:cxn modelId="{2A0D4C4F-38A3-40D1-8D79-C4F64D1CD07F}" type="presParOf" srcId="{C1F20890-8FEA-441F-836C-63E982D1EED8}" destId="{8ABB1667-8DE7-4348-B7F8-4A74428F53D1}" srcOrd="1" destOrd="0" presId="urn:microsoft.com/office/officeart/2005/8/layout/lProcess2"/>
    <dgm:cxn modelId="{95D7030A-17F7-49F7-B7C8-27B866A7341B}" type="presParOf" srcId="{C1F20890-8FEA-441F-836C-63E982D1EED8}" destId="{B1E71526-78B4-48B5-9442-7DC635434A16}" srcOrd="2" destOrd="0" presId="urn:microsoft.com/office/officeart/2005/8/layout/lProcess2"/>
    <dgm:cxn modelId="{13AC06EB-FE5E-47A7-8D43-0B6241216576}" type="presParOf" srcId="{C1F20890-8FEA-441F-836C-63E982D1EED8}" destId="{336422CF-0380-4BBF-B751-86B3E7B539E9}" srcOrd="3" destOrd="0" presId="urn:microsoft.com/office/officeart/2005/8/layout/lProcess2"/>
    <dgm:cxn modelId="{6C58CCD8-D054-4476-A2A0-5E64A4EA071B}" type="presParOf" srcId="{C1F20890-8FEA-441F-836C-63E982D1EED8}" destId="{E39078BA-81F0-41C2-A226-4BC99682FE15}"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11E95C-BD07-407B-8D3B-EE35ECBEBEC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s-ES"/>
        </a:p>
      </dgm:t>
    </dgm:pt>
    <dgm:pt modelId="{607C6B89-42C6-4C96-9022-95472EB08A2B}">
      <dgm:prSet phldrT="[Texto]" custT="1"/>
      <dgm:spPr/>
      <dgm:t>
        <a:bodyPr/>
        <a:lstStyle/>
        <a:p>
          <a:r>
            <a:rPr lang="es-CO" sz="1800" dirty="0">
              <a:solidFill>
                <a:srgbClr val="002060"/>
              </a:solidFill>
            </a:rPr>
            <a:t>Cuatro sesiones ordinarias y cuatro extraordinarias</a:t>
          </a:r>
          <a:endParaRPr lang="es-ES" sz="1800" dirty="0">
            <a:solidFill>
              <a:srgbClr val="002060"/>
            </a:solidFill>
          </a:endParaRPr>
        </a:p>
      </dgm:t>
    </dgm:pt>
    <dgm:pt modelId="{3F57AA82-C0F5-4D07-A046-0CA775ED110D}" type="parTrans" cxnId="{C8EEFE3B-22CC-4604-BDC2-AB5C3A8E6461}">
      <dgm:prSet/>
      <dgm:spPr/>
      <dgm:t>
        <a:bodyPr/>
        <a:lstStyle/>
        <a:p>
          <a:endParaRPr lang="es-ES" sz="2400"/>
        </a:p>
      </dgm:t>
    </dgm:pt>
    <dgm:pt modelId="{DE36C6A4-121C-4258-9A9D-47F13B475C75}" type="sibTrans" cxnId="{C8EEFE3B-22CC-4604-BDC2-AB5C3A8E6461}">
      <dgm:prSet custT="1"/>
      <dgm:spPr/>
      <dgm:t>
        <a:bodyPr/>
        <a:lstStyle/>
        <a:p>
          <a:endParaRPr lang="es-ES" sz="4000"/>
        </a:p>
      </dgm:t>
    </dgm:pt>
    <dgm:pt modelId="{F6FFB128-56CF-492D-B845-FFB89F475355}">
      <dgm:prSet phldrT="[Texto]" custT="1"/>
      <dgm:spPr/>
      <dgm:t>
        <a:bodyPr/>
        <a:lstStyle/>
        <a:p>
          <a:r>
            <a:rPr lang="es-CO" sz="1800" dirty="0">
              <a:solidFill>
                <a:srgbClr val="002060"/>
              </a:solidFill>
            </a:rPr>
            <a:t>Se pronunció y recomendó medidas sobre informe de visita Superfinanciera y recomendó la contratación de un asesor externo que coadyuve en la mejora de los procesos de planeación y gestión de auditoría</a:t>
          </a:r>
          <a:endParaRPr lang="es-ES" sz="1800" dirty="0">
            <a:solidFill>
              <a:srgbClr val="002060"/>
            </a:solidFill>
          </a:endParaRPr>
        </a:p>
      </dgm:t>
    </dgm:pt>
    <dgm:pt modelId="{EC622A84-03B3-452B-86E5-E720D4825523}" type="sibTrans" cxnId="{3B682B41-01DD-424A-A060-E00ACEC19BB0}">
      <dgm:prSet/>
      <dgm:spPr/>
      <dgm:t>
        <a:bodyPr/>
        <a:lstStyle/>
        <a:p>
          <a:endParaRPr lang="es-ES" sz="2400"/>
        </a:p>
      </dgm:t>
    </dgm:pt>
    <dgm:pt modelId="{9F4D0E33-EDE1-40CB-A340-0A4013478965}" type="parTrans" cxnId="{3B682B41-01DD-424A-A060-E00ACEC19BB0}">
      <dgm:prSet/>
      <dgm:spPr/>
      <dgm:t>
        <a:bodyPr/>
        <a:lstStyle/>
        <a:p>
          <a:endParaRPr lang="es-ES" sz="2400"/>
        </a:p>
      </dgm:t>
    </dgm:pt>
    <dgm:pt modelId="{84283E77-BF21-4B84-81A8-30251A6D150A}">
      <dgm:prSet phldrT="[Texto]" custT="1"/>
      <dgm:spPr/>
      <dgm:t>
        <a:bodyPr/>
        <a:lstStyle/>
        <a:p>
          <a:r>
            <a:rPr lang="es-CO" sz="1800" dirty="0">
              <a:solidFill>
                <a:srgbClr val="002060"/>
              </a:solidFill>
            </a:rPr>
            <a:t>Recibió y se pronunció sobre los informes trimestrales de evaluación del sistema de control interno por parte de la auditoría interna, la revisoría fiscal y la auditoría de gas</a:t>
          </a:r>
          <a:endParaRPr lang="es-ES" sz="1800" dirty="0">
            <a:solidFill>
              <a:srgbClr val="002060"/>
            </a:solidFill>
          </a:endParaRPr>
        </a:p>
      </dgm:t>
    </dgm:pt>
    <dgm:pt modelId="{4DA471E4-155B-4BC3-A5C4-36B27AE9A4EC}" type="sibTrans" cxnId="{1BE6DBFB-2A35-4C86-9858-A95DCC5CD977}">
      <dgm:prSet custT="1"/>
      <dgm:spPr/>
      <dgm:t>
        <a:bodyPr/>
        <a:lstStyle/>
        <a:p>
          <a:endParaRPr lang="es-ES" sz="4000"/>
        </a:p>
      </dgm:t>
    </dgm:pt>
    <dgm:pt modelId="{FDE6C895-7A70-4731-8E4D-7F2D6DFDF69F}" type="parTrans" cxnId="{1BE6DBFB-2A35-4C86-9858-A95DCC5CD977}">
      <dgm:prSet/>
      <dgm:spPr/>
      <dgm:t>
        <a:bodyPr/>
        <a:lstStyle/>
        <a:p>
          <a:endParaRPr lang="es-ES" sz="2400"/>
        </a:p>
      </dgm:t>
    </dgm:pt>
    <dgm:pt modelId="{58FF241F-2FAB-4E94-8C81-3E4C0B161A77}" type="pres">
      <dgm:prSet presAssocID="{CE11E95C-BD07-407B-8D3B-EE35ECBEBEC4}" presName="outerComposite" presStyleCnt="0">
        <dgm:presLayoutVars>
          <dgm:chMax val="5"/>
          <dgm:dir/>
          <dgm:resizeHandles val="exact"/>
        </dgm:presLayoutVars>
      </dgm:prSet>
      <dgm:spPr/>
    </dgm:pt>
    <dgm:pt modelId="{1455C816-435D-44CC-A20C-E3F2719D8EDC}" type="pres">
      <dgm:prSet presAssocID="{CE11E95C-BD07-407B-8D3B-EE35ECBEBEC4}" presName="dummyMaxCanvas" presStyleCnt="0">
        <dgm:presLayoutVars/>
      </dgm:prSet>
      <dgm:spPr/>
    </dgm:pt>
    <dgm:pt modelId="{10B73763-A387-4BCF-A238-39EC299D8F16}" type="pres">
      <dgm:prSet presAssocID="{CE11E95C-BD07-407B-8D3B-EE35ECBEBEC4}" presName="ThreeNodes_1" presStyleLbl="node1" presStyleIdx="0" presStyleCnt="3">
        <dgm:presLayoutVars>
          <dgm:bulletEnabled val="1"/>
        </dgm:presLayoutVars>
      </dgm:prSet>
      <dgm:spPr/>
    </dgm:pt>
    <dgm:pt modelId="{3ACCEDAB-2E3C-4104-876E-8CADAAB309FC}" type="pres">
      <dgm:prSet presAssocID="{CE11E95C-BD07-407B-8D3B-EE35ECBEBEC4}" presName="ThreeNodes_2" presStyleLbl="node1" presStyleIdx="1" presStyleCnt="3">
        <dgm:presLayoutVars>
          <dgm:bulletEnabled val="1"/>
        </dgm:presLayoutVars>
      </dgm:prSet>
      <dgm:spPr/>
    </dgm:pt>
    <dgm:pt modelId="{559DCF99-0AC1-475E-858D-2AC6A67A840B}" type="pres">
      <dgm:prSet presAssocID="{CE11E95C-BD07-407B-8D3B-EE35ECBEBEC4}" presName="ThreeNodes_3" presStyleLbl="node1" presStyleIdx="2" presStyleCnt="3" custLinFactNeighborX="-1596" custLinFactNeighborY="-5419">
        <dgm:presLayoutVars>
          <dgm:bulletEnabled val="1"/>
        </dgm:presLayoutVars>
      </dgm:prSet>
      <dgm:spPr/>
    </dgm:pt>
    <dgm:pt modelId="{07FBF3CD-D0B8-432D-9619-F0C0F63D5150}" type="pres">
      <dgm:prSet presAssocID="{CE11E95C-BD07-407B-8D3B-EE35ECBEBEC4}" presName="ThreeConn_1-2" presStyleLbl="fgAccFollowNode1" presStyleIdx="0" presStyleCnt="2">
        <dgm:presLayoutVars>
          <dgm:bulletEnabled val="1"/>
        </dgm:presLayoutVars>
      </dgm:prSet>
      <dgm:spPr/>
    </dgm:pt>
    <dgm:pt modelId="{C270F52F-0514-435F-855B-58BFAE69372B}" type="pres">
      <dgm:prSet presAssocID="{CE11E95C-BD07-407B-8D3B-EE35ECBEBEC4}" presName="ThreeConn_2-3" presStyleLbl="fgAccFollowNode1" presStyleIdx="1" presStyleCnt="2">
        <dgm:presLayoutVars>
          <dgm:bulletEnabled val="1"/>
        </dgm:presLayoutVars>
      </dgm:prSet>
      <dgm:spPr/>
    </dgm:pt>
    <dgm:pt modelId="{CAAC8589-B2D2-4BC6-8834-22B2366F1434}" type="pres">
      <dgm:prSet presAssocID="{CE11E95C-BD07-407B-8D3B-EE35ECBEBEC4}" presName="ThreeNodes_1_text" presStyleLbl="node1" presStyleIdx="2" presStyleCnt="3">
        <dgm:presLayoutVars>
          <dgm:bulletEnabled val="1"/>
        </dgm:presLayoutVars>
      </dgm:prSet>
      <dgm:spPr/>
    </dgm:pt>
    <dgm:pt modelId="{57927E9B-4286-47AF-8AC8-B2ABE22927D8}" type="pres">
      <dgm:prSet presAssocID="{CE11E95C-BD07-407B-8D3B-EE35ECBEBEC4}" presName="ThreeNodes_2_text" presStyleLbl="node1" presStyleIdx="2" presStyleCnt="3">
        <dgm:presLayoutVars>
          <dgm:bulletEnabled val="1"/>
        </dgm:presLayoutVars>
      </dgm:prSet>
      <dgm:spPr/>
    </dgm:pt>
    <dgm:pt modelId="{BDA66704-43BC-41F1-85FD-FA00035E4278}" type="pres">
      <dgm:prSet presAssocID="{CE11E95C-BD07-407B-8D3B-EE35ECBEBEC4}" presName="ThreeNodes_3_text" presStyleLbl="node1" presStyleIdx="2" presStyleCnt="3">
        <dgm:presLayoutVars>
          <dgm:bulletEnabled val="1"/>
        </dgm:presLayoutVars>
      </dgm:prSet>
      <dgm:spPr/>
    </dgm:pt>
  </dgm:ptLst>
  <dgm:cxnLst>
    <dgm:cxn modelId="{34576322-AF8C-4ED6-B4AE-7CF071329B0C}" type="presOf" srcId="{84283E77-BF21-4B84-81A8-30251A6D150A}" destId="{57927E9B-4286-47AF-8AC8-B2ABE22927D8}" srcOrd="1" destOrd="0" presId="urn:microsoft.com/office/officeart/2005/8/layout/vProcess5"/>
    <dgm:cxn modelId="{2CD39E2E-A13E-44BB-B313-9EFEF9ECA84F}" type="presOf" srcId="{607C6B89-42C6-4C96-9022-95472EB08A2B}" destId="{10B73763-A387-4BCF-A238-39EC299D8F16}" srcOrd="0" destOrd="0" presId="urn:microsoft.com/office/officeart/2005/8/layout/vProcess5"/>
    <dgm:cxn modelId="{B2B84433-8679-4436-9027-440E35456CC4}" type="presOf" srcId="{4DA471E4-155B-4BC3-A5C4-36B27AE9A4EC}" destId="{C270F52F-0514-435F-855B-58BFAE69372B}" srcOrd="0" destOrd="0" presId="urn:microsoft.com/office/officeart/2005/8/layout/vProcess5"/>
    <dgm:cxn modelId="{8AA6EA37-BCAC-4807-B46D-286328969E13}" type="presOf" srcId="{84283E77-BF21-4B84-81A8-30251A6D150A}" destId="{3ACCEDAB-2E3C-4104-876E-8CADAAB309FC}" srcOrd="0" destOrd="0" presId="urn:microsoft.com/office/officeart/2005/8/layout/vProcess5"/>
    <dgm:cxn modelId="{C8EEFE3B-22CC-4604-BDC2-AB5C3A8E6461}" srcId="{CE11E95C-BD07-407B-8D3B-EE35ECBEBEC4}" destId="{607C6B89-42C6-4C96-9022-95472EB08A2B}" srcOrd="0" destOrd="0" parTransId="{3F57AA82-C0F5-4D07-A046-0CA775ED110D}" sibTransId="{DE36C6A4-121C-4258-9A9D-47F13B475C75}"/>
    <dgm:cxn modelId="{3B682B41-01DD-424A-A060-E00ACEC19BB0}" srcId="{CE11E95C-BD07-407B-8D3B-EE35ECBEBEC4}" destId="{F6FFB128-56CF-492D-B845-FFB89F475355}" srcOrd="2" destOrd="0" parTransId="{9F4D0E33-EDE1-40CB-A340-0A4013478965}" sibTransId="{EC622A84-03B3-452B-86E5-E720D4825523}"/>
    <dgm:cxn modelId="{639DB26F-20F4-4E08-85FA-A730BB9FF33A}" type="presOf" srcId="{F6FFB128-56CF-492D-B845-FFB89F475355}" destId="{BDA66704-43BC-41F1-85FD-FA00035E4278}" srcOrd="1" destOrd="0" presId="urn:microsoft.com/office/officeart/2005/8/layout/vProcess5"/>
    <dgm:cxn modelId="{90AEC498-5287-45EB-B644-7F259E1E9E01}" type="presOf" srcId="{F6FFB128-56CF-492D-B845-FFB89F475355}" destId="{559DCF99-0AC1-475E-858D-2AC6A67A840B}" srcOrd="0" destOrd="0" presId="urn:microsoft.com/office/officeart/2005/8/layout/vProcess5"/>
    <dgm:cxn modelId="{3B8CB8C1-9484-4A53-B350-5FE4AAEAFAE3}" type="presOf" srcId="{CE11E95C-BD07-407B-8D3B-EE35ECBEBEC4}" destId="{58FF241F-2FAB-4E94-8C81-3E4C0B161A77}" srcOrd="0" destOrd="0" presId="urn:microsoft.com/office/officeart/2005/8/layout/vProcess5"/>
    <dgm:cxn modelId="{0F0F2ADB-B985-42FC-A79A-2E91BCDA48A3}" type="presOf" srcId="{607C6B89-42C6-4C96-9022-95472EB08A2B}" destId="{CAAC8589-B2D2-4BC6-8834-22B2366F1434}" srcOrd="1" destOrd="0" presId="urn:microsoft.com/office/officeart/2005/8/layout/vProcess5"/>
    <dgm:cxn modelId="{E71F77F5-DED8-44B3-89FB-15CA6134B30F}" type="presOf" srcId="{DE36C6A4-121C-4258-9A9D-47F13B475C75}" destId="{07FBF3CD-D0B8-432D-9619-F0C0F63D5150}" srcOrd="0" destOrd="0" presId="urn:microsoft.com/office/officeart/2005/8/layout/vProcess5"/>
    <dgm:cxn modelId="{1BE6DBFB-2A35-4C86-9858-A95DCC5CD977}" srcId="{CE11E95C-BD07-407B-8D3B-EE35ECBEBEC4}" destId="{84283E77-BF21-4B84-81A8-30251A6D150A}" srcOrd="1" destOrd="0" parTransId="{FDE6C895-7A70-4731-8E4D-7F2D6DFDF69F}" sibTransId="{4DA471E4-155B-4BC3-A5C4-36B27AE9A4EC}"/>
    <dgm:cxn modelId="{8F295A20-61C1-46C5-BD3C-82BA9B7EA57F}" type="presParOf" srcId="{58FF241F-2FAB-4E94-8C81-3E4C0B161A77}" destId="{1455C816-435D-44CC-A20C-E3F2719D8EDC}" srcOrd="0" destOrd="0" presId="urn:microsoft.com/office/officeart/2005/8/layout/vProcess5"/>
    <dgm:cxn modelId="{6DCA13ED-CC6B-442D-B85E-69406B4F9B68}" type="presParOf" srcId="{58FF241F-2FAB-4E94-8C81-3E4C0B161A77}" destId="{10B73763-A387-4BCF-A238-39EC299D8F16}" srcOrd="1" destOrd="0" presId="urn:microsoft.com/office/officeart/2005/8/layout/vProcess5"/>
    <dgm:cxn modelId="{80ADE00F-C6FE-4EE4-8F7C-9650B522CD28}" type="presParOf" srcId="{58FF241F-2FAB-4E94-8C81-3E4C0B161A77}" destId="{3ACCEDAB-2E3C-4104-876E-8CADAAB309FC}" srcOrd="2" destOrd="0" presId="urn:microsoft.com/office/officeart/2005/8/layout/vProcess5"/>
    <dgm:cxn modelId="{3C135AC4-5EB5-4C38-8E7A-36896EF47755}" type="presParOf" srcId="{58FF241F-2FAB-4E94-8C81-3E4C0B161A77}" destId="{559DCF99-0AC1-475E-858D-2AC6A67A840B}" srcOrd="3" destOrd="0" presId="urn:microsoft.com/office/officeart/2005/8/layout/vProcess5"/>
    <dgm:cxn modelId="{E07C1C6A-3F04-4447-B35B-7F37E8A40042}" type="presParOf" srcId="{58FF241F-2FAB-4E94-8C81-3E4C0B161A77}" destId="{07FBF3CD-D0B8-432D-9619-F0C0F63D5150}" srcOrd="4" destOrd="0" presId="urn:microsoft.com/office/officeart/2005/8/layout/vProcess5"/>
    <dgm:cxn modelId="{87A3B418-2A8D-40FE-A5A7-62FECE49DFA7}" type="presParOf" srcId="{58FF241F-2FAB-4E94-8C81-3E4C0B161A77}" destId="{C270F52F-0514-435F-855B-58BFAE69372B}" srcOrd="5" destOrd="0" presId="urn:microsoft.com/office/officeart/2005/8/layout/vProcess5"/>
    <dgm:cxn modelId="{25DA64B3-F413-4719-9DDA-A343D6534CC6}" type="presParOf" srcId="{58FF241F-2FAB-4E94-8C81-3E4C0B161A77}" destId="{CAAC8589-B2D2-4BC6-8834-22B2366F1434}" srcOrd="6" destOrd="0" presId="urn:microsoft.com/office/officeart/2005/8/layout/vProcess5"/>
    <dgm:cxn modelId="{E7A62A4A-E7F2-4C70-89E4-0F17008680A1}" type="presParOf" srcId="{58FF241F-2FAB-4E94-8C81-3E4C0B161A77}" destId="{57927E9B-4286-47AF-8AC8-B2ABE22927D8}" srcOrd="7" destOrd="0" presId="urn:microsoft.com/office/officeart/2005/8/layout/vProcess5"/>
    <dgm:cxn modelId="{669B4F98-1891-4664-B039-CCF3EA3C122A}" type="presParOf" srcId="{58FF241F-2FAB-4E94-8C81-3E4C0B161A77}" destId="{BDA66704-43BC-41F1-85FD-FA00035E427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FF1F49-57F8-4125-832A-44ABBCC92DC9}" type="doc">
      <dgm:prSet loTypeId="urn:microsoft.com/office/officeart/2005/8/layout/hList1" loCatId="list" qsTypeId="urn:microsoft.com/office/officeart/2005/8/quickstyle/simple2" qsCatId="simple" csTypeId="urn:microsoft.com/office/officeart/2005/8/colors/colorful3" csCatId="colorful" phldr="1"/>
      <dgm:spPr/>
      <dgm:t>
        <a:bodyPr/>
        <a:lstStyle/>
        <a:p>
          <a:endParaRPr lang="es-ES"/>
        </a:p>
      </dgm:t>
    </dgm:pt>
    <dgm:pt modelId="{B04FE89A-F39B-4323-AF4E-C36D16738B2E}">
      <dgm:prSet phldrT="[Texto]"/>
      <dgm:spPr/>
      <dgm:t>
        <a:bodyPr/>
        <a:lstStyle/>
        <a:p>
          <a:r>
            <a:rPr lang="es-ES" dirty="0"/>
            <a:t>Aplicaciones</a:t>
          </a:r>
        </a:p>
      </dgm:t>
    </dgm:pt>
    <dgm:pt modelId="{0A62CEE1-3029-434A-9DC7-76D5F0C16737}" type="parTrans" cxnId="{01E4F730-9FA7-413A-9AC8-53C912913FF7}">
      <dgm:prSet/>
      <dgm:spPr/>
      <dgm:t>
        <a:bodyPr/>
        <a:lstStyle/>
        <a:p>
          <a:endParaRPr lang="es-ES"/>
        </a:p>
      </dgm:t>
    </dgm:pt>
    <dgm:pt modelId="{F5968F15-7B86-4EC1-8D79-5047793294F0}" type="sibTrans" cxnId="{01E4F730-9FA7-413A-9AC8-53C912913FF7}">
      <dgm:prSet/>
      <dgm:spPr/>
      <dgm:t>
        <a:bodyPr/>
        <a:lstStyle/>
        <a:p>
          <a:endParaRPr lang="es-ES"/>
        </a:p>
      </dgm:t>
    </dgm:pt>
    <dgm:pt modelId="{844B5FBF-0F6F-4918-A2C8-3CB862BE5A9F}">
      <dgm:prSet phldrT="[Texto]"/>
      <dgm:spPr/>
      <dgm:t>
        <a:bodyPr/>
        <a:lstStyle/>
        <a:p>
          <a:r>
            <a:rPr lang="es-ES" dirty="0"/>
            <a:t>Generalidades del Proceso</a:t>
          </a:r>
        </a:p>
      </dgm:t>
    </dgm:pt>
    <dgm:pt modelId="{7F7C54A3-A790-49D8-9157-F493D3D1A620}" type="parTrans" cxnId="{D0A73162-D170-4E51-B4BA-3B26259F4340}">
      <dgm:prSet/>
      <dgm:spPr/>
      <dgm:t>
        <a:bodyPr/>
        <a:lstStyle/>
        <a:p>
          <a:endParaRPr lang="es-ES"/>
        </a:p>
      </dgm:t>
    </dgm:pt>
    <dgm:pt modelId="{ED0D2C5F-4859-4260-A8C4-DF02B987C4E3}" type="sibTrans" cxnId="{D0A73162-D170-4E51-B4BA-3B26259F4340}">
      <dgm:prSet/>
      <dgm:spPr/>
      <dgm:t>
        <a:bodyPr/>
        <a:lstStyle/>
        <a:p>
          <a:endParaRPr lang="es-ES"/>
        </a:p>
      </dgm:t>
    </dgm:pt>
    <dgm:pt modelId="{85A2BFA5-7533-423C-B79A-1CE29A4BD471}">
      <dgm:prSet phldrT="[Texto]" custT="1"/>
      <dgm:spPr/>
      <dgm:t>
        <a:bodyPr/>
        <a:lstStyle/>
        <a:p>
          <a:r>
            <a:rPr lang="es-ES" sz="1400" kern="1200" dirty="0">
              <a:solidFill>
                <a:srgbClr val="002060"/>
              </a:solidFill>
              <a:latin typeface="Franklin Gothic Book" panose="020B0503020102020204" pitchFamily="34" charset="0"/>
              <a:ea typeface="+mn-ea"/>
              <a:cs typeface="+mn-cs"/>
            </a:rPr>
            <a:t>Dentro del proceso actual existen muchas actividades operativas que se realizan de forma manual, puesto que no las soporta ningún sistema.</a:t>
          </a:r>
        </a:p>
      </dgm:t>
    </dgm:pt>
    <dgm:pt modelId="{E70ACB06-1EE7-4DEF-9EB5-98DAFFFF4372}" type="parTrans" cxnId="{BFBB838E-1503-4AA7-85B4-DEC0DF2F4EC6}">
      <dgm:prSet/>
      <dgm:spPr/>
      <dgm:t>
        <a:bodyPr/>
        <a:lstStyle/>
        <a:p>
          <a:endParaRPr lang="es-ES"/>
        </a:p>
      </dgm:t>
    </dgm:pt>
    <dgm:pt modelId="{471F6D4F-1ABF-43AD-97A2-BE3E02DBE503}" type="sibTrans" cxnId="{BFBB838E-1503-4AA7-85B4-DEC0DF2F4EC6}">
      <dgm:prSet/>
      <dgm:spPr/>
      <dgm:t>
        <a:bodyPr/>
        <a:lstStyle/>
        <a:p>
          <a:endParaRPr lang="es-ES"/>
        </a:p>
      </dgm:t>
    </dgm:pt>
    <dgm:pt modelId="{FD89B3A7-C777-49B8-ABFF-F988C869994A}">
      <dgm:prSet phldrT="[Texto]" custT="1"/>
      <dgm:spPr/>
      <dgm:t>
        <a:bodyPr/>
        <a:lstStyle/>
        <a:p>
          <a:r>
            <a:rPr lang="es-ES" sz="1400" kern="1200" dirty="0">
              <a:solidFill>
                <a:srgbClr val="002060"/>
              </a:solidFill>
              <a:latin typeface="Franklin Gothic Book" panose="020B0503020102020204" pitchFamily="34" charset="0"/>
              <a:ea typeface="+mn-ea"/>
              <a:cs typeface="+mn-cs"/>
            </a:rPr>
            <a:t>La documentación asociada a los procesos se almacena de manera física.</a:t>
          </a:r>
        </a:p>
      </dgm:t>
    </dgm:pt>
    <dgm:pt modelId="{C8AE037B-06AE-469D-8950-22BC0A4783F9}" type="parTrans" cxnId="{40D95724-CA2C-43AD-AAEC-0889B6195E0E}">
      <dgm:prSet/>
      <dgm:spPr/>
      <dgm:t>
        <a:bodyPr/>
        <a:lstStyle/>
        <a:p>
          <a:endParaRPr lang="es-ES"/>
        </a:p>
      </dgm:t>
    </dgm:pt>
    <dgm:pt modelId="{B2844F15-9B5D-4741-868F-5CD704F14748}" type="sibTrans" cxnId="{40D95724-CA2C-43AD-AAEC-0889B6195E0E}">
      <dgm:prSet/>
      <dgm:spPr/>
      <dgm:t>
        <a:bodyPr/>
        <a:lstStyle/>
        <a:p>
          <a:endParaRPr lang="es-ES"/>
        </a:p>
      </dgm:t>
    </dgm:pt>
    <dgm:pt modelId="{6FF4B264-27CA-401A-9A9B-BE58408C2973}">
      <dgm:prSet phldrT="[Texto]" custT="1"/>
      <dgm:spPr/>
      <dgm:t>
        <a:bodyPr/>
        <a:lstStyle/>
        <a:p>
          <a:r>
            <a:rPr lang="es-ES" sz="1400" b="1" kern="1200" dirty="0">
              <a:solidFill>
                <a:srgbClr val="002060"/>
              </a:solidFill>
              <a:latin typeface="Franklin Gothic Book" panose="020B0503020102020204" pitchFamily="34" charset="0"/>
              <a:ea typeface="+mn-ea"/>
              <a:cs typeface="+mn-cs"/>
            </a:rPr>
            <a:t>SIBOL.  </a:t>
          </a:r>
        </a:p>
      </dgm:t>
    </dgm:pt>
    <dgm:pt modelId="{E234F950-B215-4D19-BB52-7174144C4B15}" type="parTrans" cxnId="{41EA2929-F7D4-4B36-A68E-03C8038A885E}">
      <dgm:prSet/>
      <dgm:spPr/>
      <dgm:t>
        <a:bodyPr/>
        <a:lstStyle/>
        <a:p>
          <a:endParaRPr lang="es-ES"/>
        </a:p>
      </dgm:t>
    </dgm:pt>
    <dgm:pt modelId="{B8AC63CC-675A-438D-B13F-C341C0F9DC2C}" type="sibTrans" cxnId="{41EA2929-F7D4-4B36-A68E-03C8038A885E}">
      <dgm:prSet/>
      <dgm:spPr/>
      <dgm:t>
        <a:bodyPr/>
        <a:lstStyle/>
        <a:p>
          <a:endParaRPr lang="es-ES"/>
        </a:p>
      </dgm:t>
    </dgm:pt>
    <dgm:pt modelId="{66B9B7CE-CC5D-4347-8158-CD44BE3FB9E2}">
      <dgm:prSet phldrT="[Texto]" custT="1"/>
      <dgm:spPr/>
      <dgm:t>
        <a:bodyPr/>
        <a:lstStyle/>
        <a:p>
          <a:r>
            <a:rPr lang="es-ES" sz="1400" kern="1200" dirty="0">
              <a:solidFill>
                <a:srgbClr val="002060"/>
              </a:solidFill>
              <a:latin typeface="Franklin Gothic Book" panose="020B0503020102020204" pitchFamily="34" charset="0"/>
              <a:ea typeface="+mn-ea"/>
              <a:cs typeface="+mn-cs"/>
            </a:rPr>
            <a:t>Los sistemas que intervienen no están integrados, y por tanto dificulta las consultas y controles a lo largo del proceso.</a:t>
          </a:r>
        </a:p>
      </dgm:t>
    </dgm:pt>
    <dgm:pt modelId="{0B8C83EF-4BFD-49AC-A96C-582E8873B30A}" type="parTrans" cxnId="{DABC24C8-D9DC-4263-B2D4-085112A7EB69}">
      <dgm:prSet/>
      <dgm:spPr/>
      <dgm:t>
        <a:bodyPr/>
        <a:lstStyle/>
        <a:p>
          <a:endParaRPr lang="es-ES"/>
        </a:p>
      </dgm:t>
    </dgm:pt>
    <dgm:pt modelId="{970EE9F0-E768-4B84-AF3B-D58C732F7057}" type="sibTrans" cxnId="{DABC24C8-D9DC-4263-B2D4-085112A7EB69}">
      <dgm:prSet/>
      <dgm:spPr/>
      <dgm:t>
        <a:bodyPr/>
        <a:lstStyle/>
        <a:p>
          <a:endParaRPr lang="es-ES"/>
        </a:p>
      </dgm:t>
    </dgm:pt>
    <dgm:pt modelId="{FA12C03F-A571-480B-9041-5B0A006DD9B6}">
      <dgm:prSet phldrT="[Texto]" custT="1"/>
      <dgm:spPr/>
      <dgm:t>
        <a:bodyPr/>
        <a:lstStyle/>
        <a:p>
          <a:r>
            <a:rPr lang="es-ES" sz="1400" b="1" kern="1200" dirty="0">
              <a:solidFill>
                <a:srgbClr val="002060"/>
              </a:solidFill>
              <a:latin typeface="Franklin Gothic Book" panose="020B0503020102020204" pitchFamily="34" charset="0"/>
              <a:ea typeface="+mn-ea"/>
              <a:cs typeface="+mn-cs"/>
            </a:rPr>
            <a:t>Rueda de Selección.  </a:t>
          </a:r>
        </a:p>
      </dgm:t>
    </dgm:pt>
    <dgm:pt modelId="{1BF87D79-6507-436F-AD57-81A2A826CA3B}" type="parTrans" cxnId="{43FB8BC7-24C9-4E74-B59A-3A160F27E76A}">
      <dgm:prSet/>
      <dgm:spPr/>
      <dgm:t>
        <a:bodyPr/>
        <a:lstStyle/>
        <a:p>
          <a:endParaRPr lang="es-ES"/>
        </a:p>
      </dgm:t>
    </dgm:pt>
    <dgm:pt modelId="{A001CD6C-2677-4C47-8867-A2A3236351C0}" type="sibTrans" cxnId="{43FB8BC7-24C9-4E74-B59A-3A160F27E76A}">
      <dgm:prSet/>
      <dgm:spPr/>
      <dgm:t>
        <a:bodyPr/>
        <a:lstStyle/>
        <a:p>
          <a:endParaRPr lang="es-ES"/>
        </a:p>
      </dgm:t>
    </dgm:pt>
    <dgm:pt modelId="{CF77E3F4-0402-45D2-82DA-6E124D2753C8}">
      <dgm:prSet phldrT="[Texto]" custT="1"/>
      <dgm:spPr/>
      <dgm:t>
        <a:bodyPr/>
        <a:lstStyle/>
        <a:p>
          <a:r>
            <a:rPr lang="es-ES" sz="1400" b="1" kern="1200" dirty="0" err="1">
              <a:solidFill>
                <a:srgbClr val="002060"/>
              </a:solidFill>
              <a:latin typeface="Franklin Gothic Book" panose="020B0503020102020204" pitchFamily="34" charset="0"/>
              <a:ea typeface="+mn-ea"/>
              <a:cs typeface="+mn-cs"/>
            </a:rPr>
            <a:t>SIB</a:t>
          </a:r>
          <a:r>
            <a:rPr lang="es-ES" sz="1400" b="1" kern="1200" dirty="0">
              <a:solidFill>
                <a:srgbClr val="002060"/>
              </a:solidFill>
              <a:latin typeface="Franklin Gothic Book" panose="020B0503020102020204" pitchFamily="34" charset="0"/>
              <a:ea typeface="+mn-ea"/>
              <a:cs typeface="+mn-cs"/>
            </a:rPr>
            <a:t>.  </a:t>
          </a:r>
        </a:p>
      </dgm:t>
    </dgm:pt>
    <dgm:pt modelId="{69884FA7-A696-4568-AD6D-B2BA40D17C7F}" type="parTrans" cxnId="{CFCD6DB0-9214-4B05-AFE9-707D5BBB9B74}">
      <dgm:prSet/>
      <dgm:spPr/>
      <dgm:t>
        <a:bodyPr/>
        <a:lstStyle/>
        <a:p>
          <a:endParaRPr lang="es-ES"/>
        </a:p>
      </dgm:t>
    </dgm:pt>
    <dgm:pt modelId="{19F72655-F7E0-4AEF-9B89-BF6DD2B50927}" type="sibTrans" cxnId="{CFCD6DB0-9214-4B05-AFE9-707D5BBB9B74}">
      <dgm:prSet/>
      <dgm:spPr/>
      <dgm:t>
        <a:bodyPr/>
        <a:lstStyle/>
        <a:p>
          <a:endParaRPr lang="es-ES"/>
        </a:p>
      </dgm:t>
    </dgm:pt>
    <dgm:pt modelId="{74CA037A-18FA-499A-A6D8-D7473E4F7545}">
      <dgm:prSet phldrT="[Texto]"/>
      <dgm:spPr/>
      <dgm:t>
        <a:bodyPr/>
        <a:lstStyle/>
        <a:p>
          <a:endParaRPr lang="es-ES" sz="1200" kern="1200" dirty="0"/>
        </a:p>
      </dgm:t>
    </dgm:pt>
    <dgm:pt modelId="{954E7211-792C-4FD4-9F5E-0744E32EBF33}" type="parTrans" cxnId="{0D8DCBCC-34F5-45BD-82F9-0F3A1C7B48A5}">
      <dgm:prSet/>
      <dgm:spPr/>
      <dgm:t>
        <a:bodyPr/>
        <a:lstStyle/>
        <a:p>
          <a:endParaRPr lang="es-ES"/>
        </a:p>
      </dgm:t>
    </dgm:pt>
    <dgm:pt modelId="{D99783F1-F944-4D39-9263-A12CDC16B388}" type="sibTrans" cxnId="{0D8DCBCC-34F5-45BD-82F9-0F3A1C7B48A5}">
      <dgm:prSet/>
      <dgm:spPr/>
      <dgm:t>
        <a:bodyPr/>
        <a:lstStyle/>
        <a:p>
          <a:endParaRPr lang="es-ES"/>
        </a:p>
      </dgm:t>
    </dgm:pt>
    <dgm:pt modelId="{5358EAE9-DBEC-4652-BDEA-9A319C34AA29}">
      <dgm:prSet phldrT="[Texto]" custT="1"/>
      <dgm:spPr/>
      <dgm:t>
        <a:bodyPr/>
        <a:lstStyle/>
        <a:p>
          <a:r>
            <a:rPr lang="es-ES" sz="1400" kern="1200" dirty="0">
              <a:solidFill>
                <a:srgbClr val="002060"/>
              </a:solidFill>
              <a:latin typeface="Franklin Gothic Book" panose="020B0503020102020204" pitchFamily="34" charset="0"/>
              <a:ea typeface="+mn-ea"/>
              <a:cs typeface="+mn-cs"/>
            </a:rPr>
            <a:t>Aplicaciones que intervienen:</a:t>
          </a:r>
        </a:p>
      </dgm:t>
    </dgm:pt>
    <dgm:pt modelId="{584D4E83-72AD-4A4E-9BD7-58C6B255966C}" type="parTrans" cxnId="{68C6A980-C24A-43F8-AFFE-2A6E601569AE}">
      <dgm:prSet/>
      <dgm:spPr/>
      <dgm:t>
        <a:bodyPr/>
        <a:lstStyle/>
        <a:p>
          <a:endParaRPr lang="es-ES"/>
        </a:p>
      </dgm:t>
    </dgm:pt>
    <dgm:pt modelId="{29AC96DD-4718-4A57-A3B8-FC85FBF6A305}" type="sibTrans" cxnId="{68C6A980-C24A-43F8-AFFE-2A6E601569AE}">
      <dgm:prSet/>
      <dgm:spPr/>
      <dgm:t>
        <a:bodyPr/>
        <a:lstStyle/>
        <a:p>
          <a:endParaRPr lang="es-ES"/>
        </a:p>
      </dgm:t>
    </dgm:pt>
    <dgm:pt modelId="{5B5B4371-FF70-4EA1-9235-5DC02E129FC5}">
      <dgm:prSet phldrT="[Texto]" custT="1"/>
      <dgm:spPr/>
      <dgm:t>
        <a:bodyPr/>
        <a:lstStyle/>
        <a:p>
          <a:endParaRPr lang="es-ES" sz="1400" kern="1200" dirty="0">
            <a:solidFill>
              <a:srgbClr val="002060"/>
            </a:solidFill>
            <a:latin typeface="Franklin Gothic Book" panose="020B0503020102020204" pitchFamily="34" charset="0"/>
            <a:ea typeface="+mn-ea"/>
            <a:cs typeface="+mn-cs"/>
          </a:endParaRPr>
        </a:p>
      </dgm:t>
    </dgm:pt>
    <dgm:pt modelId="{DF9004B0-0BA3-4697-BF2F-C5A3B83E31A0}" type="parTrans" cxnId="{42E378B5-DED1-47F7-B8F5-FA7AA631E509}">
      <dgm:prSet/>
      <dgm:spPr/>
      <dgm:t>
        <a:bodyPr/>
        <a:lstStyle/>
        <a:p>
          <a:endParaRPr lang="es-ES"/>
        </a:p>
      </dgm:t>
    </dgm:pt>
    <dgm:pt modelId="{23D8BE31-2041-4E38-943E-4733E6786E7F}" type="sibTrans" cxnId="{42E378B5-DED1-47F7-B8F5-FA7AA631E509}">
      <dgm:prSet/>
      <dgm:spPr/>
      <dgm:t>
        <a:bodyPr/>
        <a:lstStyle/>
        <a:p>
          <a:endParaRPr lang="es-ES"/>
        </a:p>
      </dgm:t>
    </dgm:pt>
    <dgm:pt modelId="{DB066A54-6D2A-436F-9955-6299450447CA}">
      <dgm:prSet phldrT="[Texto]" custT="1"/>
      <dgm:spPr/>
      <dgm:t>
        <a:bodyPr/>
        <a:lstStyle/>
        <a:p>
          <a:endParaRPr lang="es-ES" sz="1400" kern="1200" dirty="0">
            <a:solidFill>
              <a:srgbClr val="002060"/>
            </a:solidFill>
            <a:latin typeface="Franklin Gothic Book" panose="020B0503020102020204" pitchFamily="34" charset="0"/>
            <a:ea typeface="+mn-ea"/>
            <a:cs typeface="+mn-cs"/>
          </a:endParaRPr>
        </a:p>
      </dgm:t>
    </dgm:pt>
    <dgm:pt modelId="{597CCB90-A38A-4CC8-A877-9455A0EFEA23}" type="parTrans" cxnId="{53868698-65DB-4D19-877A-C9CD57394949}">
      <dgm:prSet/>
      <dgm:spPr/>
      <dgm:t>
        <a:bodyPr/>
        <a:lstStyle/>
        <a:p>
          <a:endParaRPr lang="es-ES"/>
        </a:p>
      </dgm:t>
    </dgm:pt>
    <dgm:pt modelId="{099BF62E-525D-4C27-9117-B41E037FA446}" type="sibTrans" cxnId="{53868698-65DB-4D19-877A-C9CD57394949}">
      <dgm:prSet/>
      <dgm:spPr/>
      <dgm:t>
        <a:bodyPr/>
        <a:lstStyle/>
        <a:p>
          <a:endParaRPr lang="es-ES"/>
        </a:p>
      </dgm:t>
    </dgm:pt>
    <dgm:pt modelId="{2060B1EB-8F66-42A9-88F3-95A21D06A502}">
      <dgm:prSet phldrT="[Texto]" custT="1"/>
      <dgm:spPr/>
      <dgm:t>
        <a:bodyPr/>
        <a:lstStyle/>
        <a:p>
          <a:endParaRPr lang="es-ES" sz="1400" kern="1200" dirty="0">
            <a:solidFill>
              <a:srgbClr val="002060"/>
            </a:solidFill>
            <a:latin typeface="Franklin Gothic Book" panose="020B0503020102020204" pitchFamily="34" charset="0"/>
            <a:ea typeface="+mn-ea"/>
            <a:cs typeface="+mn-cs"/>
          </a:endParaRPr>
        </a:p>
      </dgm:t>
    </dgm:pt>
    <dgm:pt modelId="{80786764-1623-4568-8654-7178D437EF2A}" type="parTrans" cxnId="{349FDD4D-A941-45DD-8A3C-3DF44C2DC0A1}">
      <dgm:prSet/>
      <dgm:spPr/>
      <dgm:t>
        <a:bodyPr/>
        <a:lstStyle/>
        <a:p>
          <a:endParaRPr lang="es-CO"/>
        </a:p>
      </dgm:t>
    </dgm:pt>
    <dgm:pt modelId="{CF620B0B-0526-426E-A7BA-80F224F616E2}" type="sibTrans" cxnId="{349FDD4D-A941-45DD-8A3C-3DF44C2DC0A1}">
      <dgm:prSet/>
      <dgm:spPr/>
      <dgm:t>
        <a:bodyPr/>
        <a:lstStyle/>
        <a:p>
          <a:endParaRPr lang="es-CO"/>
        </a:p>
      </dgm:t>
    </dgm:pt>
    <dgm:pt modelId="{080829C7-019D-4F5B-A425-D641989C90C8}">
      <dgm:prSet phldrT="[Texto]" custT="1"/>
      <dgm:spPr/>
      <dgm:t>
        <a:bodyPr/>
        <a:lstStyle/>
        <a:p>
          <a:endParaRPr lang="es-ES" sz="1400" kern="1200" dirty="0">
            <a:solidFill>
              <a:srgbClr val="002060"/>
            </a:solidFill>
            <a:latin typeface="Franklin Gothic Book" panose="020B0503020102020204" pitchFamily="34" charset="0"/>
            <a:ea typeface="+mn-ea"/>
            <a:cs typeface="+mn-cs"/>
          </a:endParaRPr>
        </a:p>
      </dgm:t>
    </dgm:pt>
    <dgm:pt modelId="{FA2EBE47-1B5F-4C05-9F2D-374929C335A4}" type="parTrans" cxnId="{4AE7EC1D-AA1D-4BA6-99D3-CB6ABB70FBD9}">
      <dgm:prSet/>
      <dgm:spPr/>
      <dgm:t>
        <a:bodyPr/>
        <a:lstStyle/>
        <a:p>
          <a:endParaRPr lang="es-CO"/>
        </a:p>
      </dgm:t>
    </dgm:pt>
    <dgm:pt modelId="{4053413A-6909-4475-8A51-B7120E1A46BE}" type="sibTrans" cxnId="{4AE7EC1D-AA1D-4BA6-99D3-CB6ABB70FBD9}">
      <dgm:prSet/>
      <dgm:spPr/>
      <dgm:t>
        <a:bodyPr/>
        <a:lstStyle/>
        <a:p>
          <a:endParaRPr lang="es-CO"/>
        </a:p>
      </dgm:t>
    </dgm:pt>
    <dgm:pt modelId="{19226ABF-57E3-4EEF-B995-9692EC7514C5}">
      <dgm:prSet phldrT="[Texto]" custT="1"/>
      <dgm:spPr/>
      <dgm:t>
        <a:bodyPr/>
        <a:lstStyle/>
        <a:p>
          <a:endParaRPr lang="es-ES" sz="1400" kern="1200" dirty="0">
            <a:solidFill>
              <a:srgbClr val="002060"/>
            </a:solidFill>
            <a:latin typeface="Franklin Gothic Book" panose="020B0503020102020204" pitchFamily="34" charset="0"/>
            <a:ea typeface="+mn-ea"/>
            <a:cs typeface="+mn-cs"/>
          </a:endParaRPr>
        </a:p>
      </dgm:t>
    </dgm:pt>
    <dgm:pt modelId="{1A2F1B89-2352-45E6-B876-3B540F52DF69}" type="parTrans" cxnId="{4641710D-6A6E-45FF-91C0-40F58BE1B2C3}">
      <dgm:prSet/>
      <dgm:spPr/>
      <dgm:t>
        <a:bodyPr/>
        <a:lstStyle/>
        <a:p>
          <a:endParaRPr lang="es-CO"/>
        </a:p>
      </dgm:t>
    </dgm:pt>
    <dgm:pt modelId="{B7B88FB9-D853-4FD9-AFBA-D7BF02D2FB16}" type="sibTrans" cxnId="{4641710D-6A6E-45FF-91C0-40F58BE1B2C3}">
      <dgm:prSet/>
      <dgm:spPr/>
      <dgm:t>
        <a:bodyPr/>
        <a:lstStyle/>
        <a:p>
          <a:endParaRPr lang="es-CO"/>
        </a:p>
      </dgm:t>
    </dgm:pt>
    <dgm:pt modelId="{043683D7-B714-4F2D-BCCA-32F5825BB3F3}">
      <dgm:prSet phldrT="[Texto]" custT="1"/>
      <dgm:spPr/>
      <dgm:t>
        <a:bodyPr/>
        <a:lstStyle/>
        <a:p>
          <a:pPr>
            <a:buFontTx/>
            <a:buNone/>
          </a:pPr>
          <a:r>
            <a:rPr lang="es-ES" sz="1400" kern="1200" dirty="0">
              <a:solidFill>
                <a:srgbClr val="002060"/>
              </a:solidFill>
              <a:latin typeface="Franklin Gothic Book" panose="020B0503020102020204" pitchFamily="34" charset="0"/>
              <a:ea typeface="+mn-ea"/>
              <a:cs typeface="+mn-cs"/>
            </a:rPr>
            <a:t>      Consulta y registro de productos.</a:t>
          </a:r>
        </a:p>
      </dgm:t>
    </dgm:pt>
    <dgm:pt modelId="{7A2FAC40-B7B6-4E62-9D33-2B049513619B}" type="parTrans" cxnId="{928363B8-F6E4-4D09-95C7-2CC084BB7C69}">
      <dgm:prSet/>
      <dgm:spPr/>
      <dgm:t>
        <a:bodyPr/>
        <a:lstStyle/>
        <a:p>
          <a:endParaRPr lang="es-CO"/>
        </a:p>
      </dgm:t>
    </dgm:pt>
    <dgm:pt modelId="{EDD071DE-1073-42B7-8E41-9ED8837C65A1}" type="sibTrans" cxnId="{928363B8-F6E4-4D09-95C7-2CC084BB7C69}">
      <dgm:prSet/>
      <dgm:spPr/>
      <dgm:t>
        <a:bodyPr/>
        <a:lstStyle/>
        <a:p>
          <a:endParaRPr lang="es-CO"/>
        </a:p>
      </dgm:t>
    </dgm:pt>
    <dgm:pt modelId="{35EF7AB9-0F91-4F34-B482-0D361D6F8447}">
      <dgm:prSet phldrT="[Texto]" custT="1"/>
      <dgm:spPr/>
      <dgm:t>
        <a:bodyPr/>
        <a:lstStyle/>
        <a:p>
          <a:pPr>
            <a:buNone/>
          </a:pPr>
          <a:r>
            <a:rPr lang="es-ES" sz="1400" kern="1200" dirty="0">
              <a:solidFill>
                <a:srgbClr val="002060"/>
              </a:solidFill>
              <a:latin typeface="Franklin Gothic Book" panose="020B0503020102020204" pitchFamily="34" charset="0"/>
              <a:ea typeface="+mn-ea"/>
              <a:cs typeface="+mn-cs"/>
            </a:rPr>
            <a:t>      En este sistema se dispone</a:t>
          </a:r>
        </a:p>
      </dgm:t>
    </dgm:pt>
    <dgm:pt modelId="{2D8F8DD7-08EC-4197-A256-EC5C158941E4}" type="parTrans" cxnId="{085741E9-B9DD-4A1B-BDE7-BD019ACEC09F}">
      <dgm:prSet/>
      <dgm:spPr/>
      <dgm:t>
        <a:bodyPr/>
        <a:lstStyle/>
        <a:p>
          <a:endParaRPr lang="es-CO"/>
        </a:p>
      </dgm:t>
    </dgm:pt>
    <dgm:pt modelId="{C96370DF-0C1F-4E65-AA21-A06D1A3D82C8}" type="sibTrans" cxnId="{085741E9-B9DD-4A1B-BDE7-BD019ACEC09F}">
      <dgm:prSet/>
      <dgm:spPr/>
      <dgm:t>
        <a:bodyPr/>
        <a:lstStyle/>
        <a:p>
          <a:endParaRPr lang="es-CO"/>
        </a:p>
      </dgm:t>
    </dgm:pt>
    <dgm:pt modelId="{83D2D681-7A87-4CF4-B206-1A84DAE5B1FA}">
      <dgm:prSet phldrT="[Texto]" custT="1"/>
      <dgm:spPr/>
      <dgm:t>
        <a:bodyPr/>
        <a:lstStyle/>
        <a:p>
          <a:pPr>
            <a:buFontTx/>
            <a:buNone/>
          </a:pPr>
          <a:r>
            <a:rPr lang="es-ES" sz="1400" kern="1200" dirty="0">
              <a:solidFill>
                <a:srgbClr val="002060"/>
              </a:solidFill>
              <a:latin typeface="Franklin Gothic Book" panose="020B0503020102020204" pitchFamily="34" charset="0"/>
              <a:ea typeface="+mn-ea"/>
              <a:cs typeface="+mn-cs"/>
            </a:rPr>
            <a:t>      Se lleva a cabo la rueda de</a:t>
          </a:r>
        </a:p>
      </dgm:t>
    </dgm:pt>
    <dgm:pt modelId="{633BEC96-7D5C-473E-9A99-B9BDED44CF21}" type="parTrans" cxnId="{AD94C8B7-23F4-45A9-AC7A-C24A4C052D82}">
      <dgm:prSet/>
      <dgm:spPr/>
      <dgm:t>
        <a:bodyPr/>
        <a:lstStyle/>
        <a:p>
          <a:endParaRPr lang="es-CO"/>
        </a:p>
      </dgm:t>
    </dgm:pt>
    <dgm:pt modelId="{AF201FD9-6FDE-4909-8C4A-41038664B256}" type="sibTrans" cxnId="{AD94C8B7-23F4-45A9-AC7A-C24A4C052D82}">
      <dgm:prSet/>
      <dgm:spPr/>
      <dgm:t>
        <a:bodyPr/>
        <a:lstStyle/>
        <a:p>
          <a:endParaRPr lang="es-CO"/>
        </a:p>
      </dgm:t>
    </dgm:pt>
    <dgm:pt modelId="{7128F584-AD87-486A-A5BF-A0D9258EB44A}">
      <dgm:prSet phldrT="[Texto]" custT="1"/>
      <dgm:spPr/>
      <dgm:t>
        <a:bodyPr/>
        <a:lstStyle/>
        <a:p>
          <a:pPr>
            <a:buNone/>
          </a:pPr>
          <a:r>
            <a:rPr lang="es-ES" sz="1400" kern="1200" dirty="0">
              <a:solidFill>
                <a:srgbClr val="002060"/>
              </a:solidFill>
              <a:latin typeface="Franklin Gothic Book" panose="020B0503020102020204" pitchFamily="34" charset="0"/>
              <a:ea typeface="+mn-ea"/>
              <a:cs typeface="+mn-cs"/>
            </a:rPr>
            <a:t>      la rueda, para selección de</a:t>
          </a:r>
        </a:p>
      </dgm:t>
    </dgm:pt>
    <dgm:pt modelId="{9F5AE17F-5BAA-4A03-BBDB-3D58CB2C5067}" type="parTrans" cxnId="{4091D89D-E43B-4C80-BB83-5390719E253C}">
      <dgm:prSet/>
      <dgm:spPr/>
      <dgm:t>
        <a:bodyPr/>
        <a:lstStyle/>
        <a:p>
          <a:endParaRPr lang="es-CO"/>
        </a:p>
      </dgm:t>
    </dgm:pt>
    <dgm:pt modelId="{AD9A78B3-06CD-42EF-B452-9EDB1075284D}" type="sibTrans" cxnId="{4091D89D-E43B-4C80-BB83-5390719E253C}">
      <dgm:prSet/>
      <dgm:spPr/>
      <dgm:t>
        <a:bodyPr/>
        <a:lstStyle/>
        <a:p>
          <a:endParaRPr lang="es-CO"/>
        </a:p>
      </dgm:t>
    </dgm:pt>
    <dgm:pt modelId="{AF16AF78-B637-4C86-A46C-E26B08C5DA8F}">
      <dgm:prSet phldrT="[Texto]" custT="1"/>
      <dgm:spPr/>
      <dgm:t>
        <a:bodyPr/>
        <a:lstStyle/>
        <a:p>
          <a:pPr>
            <a:buNone/>
          </a:pPr>
          <a:r>
            <a:rPr lang="es-ES" sz="1400" kern="1200" dirty="0">
              <a:solidFill>
                <a:srgbClr val="002060"/>
              </a:solidFill>
              <a:latin typeface="Franklin Gothic Book" panose="020B0503020102020204" pitchFamily="34" charset="0"/>
              <a:ea typeface="+mn-ea"/>
              <a:cs typeface="+mn-cs"/>
            </a:rPr>
            <a:t>      la </a:t>
          </a:r>
          <a:r>
            <a:rPr lang="es-ES" sz="1400" kern="1200" dirty="0" err="1">
              <a:solidFill>
                <a:srgbClr val="002060"/>
              </a:solidFill>
              <a:latin typeface="Franklin Gothic Book" panose="020B0503020102020204" pitchFamily="34" charset="0"/>
              <a:ea typeface="+mn-ea"/>
              <a:cs typeface="+mn-cs"/>
            </a:rPr>
            <a:t>SCB</a:t>
          </a:r>
          <a:endParaRPr lang="es-ES" sz="1400" kern="1200" dirty="0">
            <a:solidFill>
              <a:srgbClr val="002060"/>
            </a:solidFill>
            <a:latin typeface="Franklin Gothic Book" panose="020B0503020102020204" pitchFamily="34" charset="0"/>
            <a:ea typeface="+mn-ea"/>
            <a:cs typeface="+mn-cs"/>
          </a:endParaRPr>
        </a:p>
      </dgm:t>
    </dgm:pt>
    <dgm:pt modelId="{C3FB24DD-27DC-4AED-9295-40BEC31D7A48}" type="parTrans" cxnId="{718ACC2D-8469-4140-93D5-C72F03A7C87C}">
      <dgm:prSet/>
      <dgm:spPr/>
      <dgm:t>
        <a:bodyPr/>
        <a:lstStyle/>
        <a:p>
          <a:endParaRPr lang="es-CO"/>
        </a:p>
      </dgm:t>
    </dgm:pt>
    <dgm:pt modelId="{D36171BD-5B8C-4B7C-8370-ADA1EC60D2EF}" type="sibTrans" cxnId="{718ACC2D-8469-4140-93D5-C72F03A7C87C}">
      <dgm:prSet/>
      <dgm:spPr/>
      <dgm:t>
        <a:bodyPr/>
        <a:lstStyle/>
        <a:p>
          <a:endParaRPr lang="es-CO"/>
        </a:p>
      </dgm:t>
    </dgm:pt>
    <dgm:pt modelId="{CF1DD375-22F8-45CF-B41F-B6D7E1208B22}">
      <dgm:prSet phldrT="[Texto]" custT="1"/>
      <dgm:spPr/>
      <dgm:t>
        <a:bodyPr/>
        <a:lstStyle/>
        <a:p>
          <a:pPr>
            <a:buFontTx/>
            <a:buNone/>
          </a:pPr>
          <a:r>
            <a:rPr lang="es-ES" sz="1400" kern="1200" dirty="0">
              <a:solidFill>
                <a:srgbClr val="002060"/>
              </a:solidFill>
              <a:latin typeface="Franklin Gothic Book" panose="020B0503020102020204" pitchFamily="34" charset="0"/>
              <a:ea typeface="+mn-ea"/>
              <a:cs typeface="+mn-cs"/>
            </a:rPr>
            <a:t>      negociación.</a:t>
          </a:r>
        </a:p>
      </dgm:t>
    </dgm:pt>
    <dgm:pt modelId="{880FB9FC-0232-445D-A6C0-8413B60A42E7}" type="parTrans" cxnId="{C99A482C-CF74-4AB6-8CF4-3969FAC71060}">
      <dgm:prSet/>
      <dgm:spPr/>
      <dgm:t>
        <a:bodyPr/>
        <a:lstStyle/>
        <a:p>
          <a:endParaRPr lang="es-CO"/>
        </a:p>
      </dgm:t>
    </dgm:pt>
    <dgm:pt modelId="{2B04CE1E-BA4F-4828-9243-E335AB055C76}" type="sibTrans" cxnId="{C99A482C-CF74-4AB6-8CF4-3969FAC71060}">
      <dgm:prSet/>
      <dgm:spPr/>
      <dgm:t>
        <a:bodyPr/>
        <a:lstStyle/>
        <a:p>
          <a:endParaRPr lang="es-CO"/>
        </a:p>
      </dgm:t>
    </dgm:pt>
    <dgm:pt modelId="{73B996C8-0916-46A8-9705-3302890B49B8}" type="pres">
      <dgm:prSet presAssocID="{2BFF1F49-57F8-4125-832A-44ABBCC92DC9}" presName="Name0" presStyleCnt="0">
        <dgm:presLayoutVars>
          <dgm:dir/>
          <dgm:animLvl val="lvl"/>
          <dgm:resizeHandles val="exact"/>
        </dgm:presLayoutVars>
      </dgm:prSet>
      <dgm:spPr/>
    </dgm:pt>
    <dgm:pt modelId="{A5105D48-A585-4533-B584-431E52162CC5}" type="pres">
      <dgm:prSet presAssocID="{B04FE89A-F39B-4323-AF4E-C36D16738B2E}" presName="composite" presStyleCnt="0"/>
      <dgm:spPr/>
    </dgm:pt>
    <dgm:pt modelId="{AE8E91AA-B1EC-410D-8DE1-59B8A7871D9E}" type="pres">
      <dgm:prSet presAssocID="{B04FE89A-F39B-4323-AF4E-C36D16738B2E}" presName="parTx" presStyleLbl="alignNode1" presStyleIdx="0" presStyleCnt="2">
        <dgm:presLayoutVars>
          <dgm:chMax val="0"/>
          <dgm:chPref val="0"/>
          <dgm:bulletEnabled val="1"/>
        </dgm:presLayoutVars>
      </dgm:prSet>
      <dgm:spPr/>
    </dgm:pt>
    <dgm:pt modelId="{D9431A26-76E1-4B8A-B0DF-E0A3BB157A34}" type="pres">
      <dgm:prSet presAssocID="{B04FE89A-F39B-4323-AF4E-C36D16738B2E}" presName="desTx" presStyleLbl="alignAccFollowNode1" presStyleIdx="0" presStyleCnt="2">
        <dgm:presLayoutVars>
          <dgm:bulletEnabled val="1"/>
        </dgm:presLayoutVars>
      </dgm:prSet>
      <dgm:spPr/>
    </dgm:pt>
    <dgm:pt modelId="{00742C4D-7110-4125-BD04-3ACADAA91CF8}" type="pres">
      <dgm:prSet presAssocID="{F5968F15-7B86-4EC1-8D79-5047793294F0}" presName="space" presStyleCnt="0"/>
      <dgm:spPr/>
    </dgm:pt>
    <dgm:pt modelId="{12E8A250-6199-47A4-817B-A03C5D7B6D8C}" type="pres">
      <dgm:prSet presAssocID="{844B5FBF-0F6F-4918-A2C8-3CB862BE5A9F}" presName="composite" presStyleCnt="0"/>
      <dgm:spPr/>
    </dgm:pt>
    <dgm:pt modelId="{441C6B21-8928-4D2E-8B6E-A84BB5B23B75}" type="pres">
      <dgm:prSet presAssocID="{844B5FBF-0F6F-4918-A2C8-3CB862BE5A9F}" presName="parTx" presStyleLbl="alignNode1" presStyleIdx="1" presStyleCnt="2">
        <dgm:presLayoutVars>
          <dgm:chMax val="0"/>
          <dgm:chPref val="0"/>
          <dgm:bulletEnabled val="1"/>
        </dgm:presLayoutVars>
      </dgm:prSet>
      <dgm:spPr/>
    </dgm:pt>
    <dgm:pt modelId="{78D8AD21-812F-4332-A7AA-6EDA8A447588}" type="pres">
      <dgm:prSet presAssocID="{844B5FBF-0F6F-4918-A2C8-3CB862BE5A9F}" presName="desTx" presStyleLbl="alignAccFollowNode1" presStyleIdx="1" presStyleCnt="2">
        <dgm:presLayoutVars>
          <dgm:bulletEnabled val="1"/>
        </dgm:presLayoutVars>
      </dgm:prSet>
      <dgm:spPr/>
    </dgm:pt>
  </dgm:ptLst>
  <dgm:cxnLst>
    <dgm:cxn modelId="{C7816B0B-71F9-4FFE-A95C-CDD8F5BB87C3}" type="presOf" srcId="{043683D7-B714-4F2D-BCCA-32F5825BB3F3}" destId="{D9431A26-76E1-4B8A-B0DF-E0A3BB157A34}" srcOrd="0" destOrd="3" presId="urn:microsoft.com/office/officeart/2005/8/layout/hList1"/>
    <dgm:cxn modelId="{FBA9610D-DDB5-4643-BF22-7F60858427EB}" type="presOf" srcId="{74CA037A-18FA-499A-A6D8-D7473E4F7545}" destId="{D9431A26-76E1-4B8A-B0DF-E0A3BB157A34}" srcOrd="0" destOrd="13" presId="urn:microsoft.com/office/officeart/2005/8/layout/hList1"/>
    <dgm:cxn modelId="{4641710D-6A6E-45FF-91C0-40F58BE1B2C3}" srcId="{B04FE89A-F39B-4323-AF4E-C36D16738B2E}" destId="{19226ABF-57E3-4EEF-B995-9692EC7514C5}" srcOrd="1" destOrd="0" parTransId="{1A2F1B89-2352-45E6-B876-3B540F52DF69}" sibTransId="{B7B88FB9-D853-4FD9-AFBA-D7BF02D2FB16}"/>
    <dgm:cxn modelId="{0D7EE811-A242-4FE7-B1A3-A41047D5E2FD}" type="presOf" srcId="{2060B1EB-8F66-42A9-88F3-95A21D06A502}" destId="{D9431A26-76E1-4B8A-B0DF-E0A3BB157A34}" srcOrd="0" destOrd="4" presId="urn:microsoft.com/office/officeart/2005/8/layout/hList1"/>
    <dgm:cxn modelId="{CD50E613-3F96-4DCD-8B32-A684011B566D}" type="presOf" srcId="{CF1DD375-22F8-45CF-B41F-B6D7E1208B22}" destId="{D9431A26-76E1-4B8A-B0DF-E0A3BB157A34}" srcOrd="0" destOrd="12" presId="urn:microsoft.com/office/officeart/2005/8/layout/hList1"/>
    <dgm:cxn modelId="{4AE7EC1D-AA1D-4BA6-99D3-CB6ABB70FBD9}" srcId="{19226ABF-57E3-4EEF-B995-9692EC7514C5}" destId="{080829C7-019D-4F5B-A425-D641989C90C8}" srcOrd="7" destOrd="0" parTransId="{FA2EBE47-1B5F-4C05-9F2D-374929C335A4}" sibTransId="{4053413A-6909-4475-8A51-B7120E1A46BE}"/>
    <dgm:cxn modelId="{40D95724-CA2C-43AD-AAEC-0889B6195E0E}" srcId="{844B5FBF-0F6F-4918-A2C8-3CB862BE5A9F}" destId="{FD89B3A7-C777-49B8-ABFF-F988C869994A}" srcOrd="2" destOrd="0" parTransId="{C8AE037B-06AE-469D-8950-22BC0A4783F9}" sibTransId="{B2844F15-9B5D-4741-868F-5CD704F14748}"/>
    <dgm:cxn modelId="{41EA2929-F7D4-4B36-A68E-03C8038A885E}" srcId="{19226ABF-57E3-4EEF-B995-9692EC7514C5}" destId="{6FF4B264-27CA-401A-9A9B-BE58408C2973}" srcOrd="0" destOrd="0" parTransId="{E234F950-B215-4D19-BB52-7174144C4B15}" sibTransId="{B8AC63CC-675A-438D-B13F-C341C0F9DC2C}"/>
    <dgm:cxn modelId="{6B8C012A-B43A-406F-94ED-FF49B55333AA}" type="presOf" srcId="{2BFF1F49-57F8-4125-832A-44ABBCC92DC9}" destId="{73B996C8-0916-46A8-9705-3302890B49B8}" srcOrd="0" destOrd="0" presId="urn:microsoft.com/office/officeart/2005/8/layout/hList1"/>
    <dgm:cxn modelId="{C99A482C-CF74-4AB6-8CF4-3969FAC71060}" srcId="{19226ABF-57E3-4EEF-B995-9692EC7514C5}" destId="{CF1DD375-22F8-45CF-B41F-B6D7E1208B22}" srcOrd="10" destOrd="0" parTransId="{880FB9FC-0232-445D-A6C0-8413B60A42E7}" sibTransId="{2B04CE1E-BA4F-4828-9243-E335AB055C76}"/>
    <dgm:cxn modelId="{79C9852D-CAD9-422E-A237-E55F526CC933}" type="presOf" srcId="{5B5B4371-FF70-4EA1-9235-5DC02E129FC5}" destId="{78D8AD21-812F-4332-A7AA-6EDA8A447588}" srcOrd="0" destOrd="1" presId="urn:microsoft.com/office/officeart/2005/8/layout/hList1"/>
    <dgm:cxn modelId="{718ACC2D-8469-4140-93D5-C72F03A7C87C}" srcId="{19226ABF-57E3-4EEF-B995-9692EC7514C5}" destId="{AF16AF78-B637-4C86-A46C-E26B08C5DA8F}" srcOrd="6" destOrd="0" parTransId="{C3FB24DD-27DC-4AED-9295-40BEC31D7A48}" sibTransId="{D36171BD-5B8C-4B7C-8370-ADA1EC60D2EF}"/>
    <dgm:cxn modelId="{01E4F730-9FA7-413A-9AC8-53C912913FF7}" srcId="{2BFF1F49-57F8-4125-832A-44ABBCC92DC9}" destId="{B04FE89A-F39B-4323-AF4E-C36D16738B2E}" srcOrd="0" destOrd="0" parTransId="{0A62CEE1-3029-434A-9DC7-76D5F0C16737}" sibTransId="{F5968F15-7B86-4EC1-8D79-5047793294F0}"/>
    <dgm:cxn modelId="{D0A73162-D170-4E51-B4BA-3B26259F4340}" srcId="{2BFF1F49-57F8-4125-832A-44ABBCC92DC9}" destId="{844B5FBF-0F6F-4918-A2C8-3CB862BE5A9F}" srcOrd="1" destOrd="0" parTransId="{7F7C54A3-A790-49D8-9157-F493D3D1A620}" sibTransId="{ED0D2C5F-4859-4260-A8C4-DF02B987C4E3}"/>
    <dgm:cxn modelId="{EED5A167-AFBE-44A2-822B-03E508D46322}" type="presOf" srcId="{844B5FBF-0F6F-4918-A2C8-3CB862BE5A9F}" destId="{441C6B21-8928-4D2E-8B6E-A84BB5B23B75}" srcOrd="0" destOrd="0" presId="urn:microsoft.com/office/officeart/2005/8/layout/hList1"/>
    <dgm:cxn modelId="{888FB96A-7BC0-4477-8EC6-8B92F3D7F8C7}" type="presOf" srcId="{B04FE89A-F39B-4323-AF4E-C36D16738B2E}" destId="{AE8E91AA-B1EC-410D-8DE1-59B8A7871D9E}" srcOrd="0" destOrd="0" presId="urn:microsoft.com/office/officeart/2005/8/layout/hList1"/>
    <dgm:cxn modelId="{349FDD4D-A941-45DD-8A3C-3DF44C2DC0A1}" srcId="{19226ABF-57E3-4EEF-B995-9692EC7514C5}" destId="{2060B1EB-8F66-42A9-88F3-95A21D06A502}" srcOrd="2" destOrd="0" parTransId="{80786764-1623-4568-8654-7178D437EF2A}" sibTransId="{CF620B0B-0526-426E-A7BA-80F224F616E2}"/>
    <dgm:cxn modelId="{68C6A980-C24A-43F8-AFFE-2A6E601569AE}" srcId="{B04FE89A-F39B-4323-AF4E-C36D16738B2E}" destId="{5358EAE9-DBEC-4652-BDEA-9A319C34AA29}" srcOrd="0" destOrd="0" parTransId="{584D4E83-72AD-4A4E-9BD7-58C6B255966C}" sibTransId="{29AC96DD-4718-4A57-A3B8-FC85FBF6A305}"/>
    <dgm:cxn modelId="{BFBB838E-1503-4AA7-85B4-DEC0DF2F4EC6}" srcId="{844B5FBF-0F6F-4918-A2C8-3CB862BE5A9F}" destId="{85A2BFA5-7533-423C-B79A-1CE29A4BD471}" srcOrd="0" destOrd="0" parTransId="{E70ACB06-1EE7-4DEF-9EB5-98DAFFFF4372}" sibTransId="{471F6D4F-1ABF-43AD-97A2-BE3E02DBE503}"/>
    <dgm:cxn modelId="{8064E197-0BA9-4B39-95D7-75553C447199}" type="presOf" srcId="{DB066A54-6D2A-436F-9955-6299450447CA}" destId="{78D8AD21-812F-4332-A7AA-6EDA8A447588}" srcOrd="0" destOrd="3" presId="urn:microsoft.com/office/officeart/2005/8/layout/hList1"/>
    <dgm:cxn modelId="{53868698-65DB-4D19-877A-C9CD57394949}" srcId="{844B5FBF-0F6F-4918-A2C8-3CB862BE5A9F}" destId="{DB066A54-6D2A-436F-9955-6299450447CA}" srcOrd="3" destOrd="0" parTransId="{597CCB90-A38A-4CC8-A877-9455A0EFEA23}" sibTransId="{099BF62E-525D-4C27-9117-B41E037FA446}"/>
    <dgm:cxn modelId="{B9C1D199-9F4D-4B51-84AE-FB47AAF1E538}" type="presOf" srcId="{6FF4B264-27CA-401A-9A9B-BE58408C2973}" destId="{D9431A26-76E1-4B8A-B0DF-E0A3BB157A34}" srcOrd="0" destOrd="2" presId="urn:microsoft.com/office/officeart/2005/8/layout/hList1"/>
    <dgm:cxn modelId="{7B18B49A-11FB-45C2-9A3C-0D4B73195CAB}" type="presOf" srcId="{FA12C03F-A571-480B-9041-5B0A006DD9B6}" destId="{D9431A26-76E1-4B8A-B0DF-E0A3BB157A34}" srcOrd="0" destOrd="5" presId="urn:microsoft.com/office/officeart/2005/8/layout/hList1"/>
    <dgm:cxn modelId="{7264719B-EF7B-4979-9B61-41940847DF24}" type="presOf" srcId="{CF77E3F4-0402-45D2-82DA-6E124D2753C8}" destId="{D9431A26-76E1-4B8A-B0DF-E0A3BB157A34}" srcOrd="0" destOrd="10" presId="urn:microsoft.com/office/officeart/2005/8/layout/hList1"/>
    <dgm:cxn modelId="{4091D89D-E43B-4C80-BB83-5390719E253C}" srcId="{19226ABF-57E3-4EEF-B995-9692EC7514C5}" destId="{7128F584-AD87-486A-A5BF-A0D9258EB44A}" srcOrd="5" destOrd="0" parTransId="{9F5AE17F-5BAA-4A03-BBDB-3D58CB2C5067}" sibTransId="{AD9A78B3-06CD-42EF-B452-9EDB1075284D}"/>
    <dgm:cxn modelId="{0EC9E1A6-9494-4E33-897E-0970CCEBDA31}" type="presOf" srcId="{83D2D681-7A87-4CF4-B206-1A84DAE5B1FA}" destId="{D9431A26-76E1-4B8A-B0DF-E0A3BB157A34}" srcOrd="0" destOrd="11" presId="urn:microsoft.com/office/officeart/2005/8/layout/hList1"/>
    <dgm:cxn modelId="{CFCD6DB0-9214-4B05-AFE9-707D5BBB9B74}" srcId="{19226ABF-57E3-4EEF-B995-9692EC7514C5}" destId="{CF77E3F4-0402-45D2-82DA-6E124D2753C8}" srcOrd="8" destOrd="0" parTransId="{69884FA7-A696-4568-AD6D-B2BA40D17C7F}" sibTransId="{19F72655-F7E0-4AEF-9B89-BF6DD2B50927}"/>
    <dgm:cxn modelId="{42E378B5-DED1-47F7-B8F5-FA7AA631E509}" srcId="{844B5FBF-0F6F-4918-A2C8-3CB862BE5A9F}" destId="{5B5B4371-FF70-4EA1-9235-5DC02E129FC5}" srcOrd="1" destOrd="0" parTransId="{DF9004B0-0BA3-4697-BF2F-C5A3B83E31A0}" sibTransId="{23D8BE31-2041-4E38-943E-4733E6786E7F}"/>
    <dgm:cxn modelId="{7774FAB5-DCC3-4C61-84C7-68B4497A5689}" type="presOf" srcId="{7128F584-AD87-486A-A5BF-A0D9258EB44A}" destId="{D9431A26-76E1-4B8A-B0DF-E0A3BB157A34}" srcOrd="0" destOrd="7" presId="urn:microsoft.com/office/officeart/2005/8/layout/hList1"/>
    <dgm:cxn modelId="{AD94C8B7-23F4-45A9-AC7A-C24A4C052D82}" srcId="{19226ABF-57E3-4EEF-B995-9692EC7514C5}" destId="{83D2D681-7A87-4CF4-B206-1A84DAE5B1FA}" srcOrd="9" destOrd="0" parTransId="{633BEC96-7D5C-473E-9A99-B9BDED44CF21}" sibTransId="{AF201FD9-6FDE-4909-8C4A-41038664B256}"/>
    <dgm:cxn modelId="{928363B8-F6E4-4D09-95C7-2CC084BB7C69}" srcId="{19226ABF-57E3-4EEF-B995-9692EC7514C5}" destId="{043683D7-B714-4F2D-BCCA-32F5825BB3F3}" srcOrd="1" destOrd="0" parTransId="{7A2FAC40-B7B6-4E62-9D33-2B049513619B}" sibTransId="{EDD071DE-1073-42B7-8E41-9ED8837C65A1}"/>
    <dgm:cxn modelId="{1C00A4BA-0D05-4E9C-B8F3-18C987534DAE}" type="presOf" srcId="{35EF7AB9-0F91-4F34-B482-0D361D6F8447}" destId="{D9431A26-76E1-4B8A-B0DF-E0A3BB157A34}" srcOrd="0" destOrd="6" presId="urn:microsoft.com/office/officeart/2005/8/layout/hList1"/>
    <dgm:cxn modelId="{BA000FC7-456A-4288-95A2-CA6E4E9D0AD5}" type="presOf" srcId="{19226ABF-57E3-4EEF-B995-9692EC7514C5}" destId="{D9431A26-76E1-4B8A-B0DF-E0A3BB157A34}" srcOrd="0" destOrd="1" presId="urn:microsoft.com/office/officeart/2005/8/layout/hList1"/>
    <dgm:cxn modelId="{43FB8BC7-24C9-4E74-B59A-3A160F27E76A}" srcId="{19226ABF-57E3-4EEF-B995-9692EC7514C5}" destId="{FA12C03F-A571-480B-9041-5B0A006DD9B6}" srcOrd="3" destOrd="0" parTransId="{1BF87D79-6507-436F-AD57-81A2A826CA3B}" sibTransId="{A001CD6C-2677-4C47-8867-A2A3236351C0}"/>
    <dgm:cxn modelId="{DABC24C8-D9DC-4263-B2D4-085112A7EB69}" srcId="{844B5FBF-0F6F-4918-A2C8-3CB862BE5A9F}" destId="{66B9B7CE-CC5D-4347-8158-CD44BE3FB9E2}" srcOrd="4" destOrd="0" parTransId="{0B8C83EF-4BFD-49AC-A96C-582E8873B30A}" sibTransId="{970EE9F0-E768-4B84-AF3B-D58C732F7057}"/>
    <dgm:cxn modelId="{C37E56CC-C67E-4775-BCCF-376F132FE859}" type="presOf" srcId="{AF16AF78-B637-4C86-A46C-E26B08C5DA8F}" destId="{D9431A26-76E1-4B8A-B0DF-E0A3BB157A34}" srcOrd="0" destOrd="8" presId="urn:microsoft.com/office/officeart/2005/8/layout/hList1"/>
    <dgm:cxn modelId="{0D8DCBCC-34F5-45BD-82F9-0F3A1C7B48A5}" srcId="{B04FE89A-F39B-4323-AF4E-C36D16738B2E}" destId="{74CA037A-18FA-499A-A6D8-D7473E4F7545}" srcOrd="2" destOrd="0" parTransId="{954E7211-792C-4FD4-9F5E-0744E32EBF33}" sibTransId="{D99783F1-F944-4D39-9263-A12CDC16B388}"/>
    <dgm:cxn modelId="{7CC715DA-C09F-414B-995F-45C15ED017C6}" type="presOf" srcId="{FD89B3A7-C777-49B8-ABFF-F988C869994A}" destId="{78D8AD21-812F-4332-A7AA-6EDA8A447588}" srcOrd="0" destOrd="2" presId="urn:microsoft.com/office/officeart/2005/8/layout/hList1"/>
    <dgm:cxn modelId="{085741E9-B9DD-4A1B-BDE7-BD019ACEC09F}" srcId="{19226ABF-57E3-4EEF-B995-9692EC7514C5}" destId="{35EF7AB9-0F91-4F34-B482-0D361D6F8447}" srcOrd="4" destOrd="0" parTransId="{2D8F8DD7-08EC-4197-A256-EC5C158941E4}" sibTransId="{C96370DF-0C1F-4E65-AA21-A06D1A3D82C8}"/>
    <dgm:cxn modelId="{6B1C57EB-60A4-40D4-AE8C-F1835C1E1F4A}" type="presOf" srcId="{5358EAE9-DBEC-4652-BDEA-9A319C34AA29}" destId="{D9431A26-76E1-4B8A-B0DF-E0A3BB157A34}" srcOrd="0" destOrd="0" presId="urn:microsoft.com/office/officeart/2005/8/layout/hList1"/>
    <dgm:cxn modelId="{564B90EF-0877-44B6-BD07-1AC02A031976}" type="presOf" srcId="{85A2BFA5-7533-423C-B79A-1CE29A4BD471}" destId="{78D8AD21-812F-4332-A7AA-6EDA8A447588}" srcOrd="0" destOrd="0" presId="urn:microsoft.com/office/officeart/2005/8/layout/hList1"/>
    <dgm:cxn modelId="{C308F3F1-B490-4E81-AF3C-CA5C6B673716}" type="presOf" srcId="{080829C7-019D-4F5B-A425-D641989C90C8}" destId="{D9431A26-76E1-4B8A-B0DF-E0A3BB157A34}" srcOrd="0" destOrd="9" presId="urn:microsoft.com/office/officeart/2005/8/layout/hList1"/>
    <dgm:cxn modelId="{60077CFC-7F62-439D-9840-FDEDA974A5FD}" type="presOf" srcId="{66B9B7CE-CC5D-4347-8158-CD44BE3FB9E2}" destId="{78D8AD21-812F-4332-A7AA-6EDA8A447588}" srcOrd="0" destOrd="4" presId="urn:microsoft.com/office/officeart/2005/8/layout/hList1"/>
    <dgm:cxn modelId="{499F93EC-BF52-4B0D-A79D-BD7D6C9A958E}" type="presParOf" srcId="{73B996C8-0916-46A8-9705-3302890B49B8}" destId="{A5105D48-A585-4533-B584-431E52162CC5}" srcOrd="0" destOrd="0" presId="urn:microsoft.com/office/officeart/2005/8/layout/hList1"/>
    <dgm:cxn modelId="{3A69B1C2-2A26-4FD0-A1B9-C6C5488760BC}" type="presParOf" srcId="{A5105D48-A585-4533-B584-431E52162CC5}" destId="{AE8E91AA-B1EC-410D-8DE1-59B8A7871D9E}" srcOrd="0" destOrd="0" presId="urn:microsoft.com/office/officeart/2005/8/layout/hList1"/>
    <dgm:cxn modelId="{53836A70-ADE4-4A1A-AF64-57BF7435216E}" type="presParOf" srcId="{A5105D48-A585-4533-B584-431E52162CC5}" destId="{D9431A26-76E1-4B8A-B0DF-E0A3BB157A34}" srcOrd="1" destOrd="0" presId="urn:microsoft.com/office/officeart/2005/8/layout/hList1"/>
    <dgm:cxn modelId="{67FD347F-8A19-4BA4-8645-5C83A27D90C9}" type="presParOf" srcId="{73B996C8-0916-46A8-9705-3302890B49B8}" destId="{00742C4D-7110-4125-BD04-3ACADAA91CF8}" srcOrd="1" destOrd="0" presId="urn:microsoft.com/office/officeart/2005/8/layout/hList1"/>
    <dgm:cxn modelId="{90D6512B-2A1D-463E-9F34-7D7797DABDD9}" type="presParOf" srcId="{73B996C8-0916-46A8-9705-3302890B49B8}" destId="{12E8A250-6199-47A4-817B-A03C5D7B6D8C}" srcOrd="2" destOrd="0" presId="urn:microsoft.com/office/officeart/2005/8/layout/hList1"/>
    <dgm:cxn modelId="{1688F500-311C-4808-B9BA-18F69758B36D}" type="presParOf" srcId="{12E8A250-6199-47A4-817B-A03C5D7B6D8C}" destId="{441C6B21-8928-4D2E-8B6E-A84BB5B23B75}" srcOrd="0" destOrd="0" presId="urn:microsoft.com/office/officeart/2005/8/layout/hList1"/>
    <dgm:cxn modelId="{D2318AED-82E2-444A-9B7F-9DA019CDD7B0}" type="presParOf" srcId="{12E8A250-6199-47A4-817B-A03C5D7B6D8C}" destId="{78D8AD21-812F-4332-A7AA-6EDA8A44758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603EA4-393C-4BF8-8B33-7EA16BC5DE1B}" type="doc">
      <dgm:prSet loTypeId="urn:microsoft.com/office/officeart/2005/8/layout/vList3" loCatId="list" qsTypeId="urn:microsoft.com/office/officeart/2005/8/quickstyle/simple1" qsCatId="simple" csTypeId="urn:microsoft.com/office/officeart/2005/8/colors/accent1_2" csCatId="accent1" phldr="1"/>
      <dgm:spPr/>
    </dgm:pt>
    <dgm:pt modelId="{CDC03DA4-1D23-4EB2-91D1-FCEE5EE78CDF}">
      <dgm:prSet phldrT="[Texto]" custT="1"/>
      <dgm:spPr>
        <a:solidFill>
          <a:schemeClr val="bg1"/>
        </a:solidFill>
        <a:ln>
          <a:solidFill>
            <a:srgbClr val="0070C0"/>
          </a:solidFill>
        </a:ln>
      </dgm:spPr>
      <dgm:t>
        <a:bodyPr/>
        <a:lstStyle/>
        <a:p>
          <a:pPr algn="r"/>
          <a:r>
            <a:rPr lang="es-CO" sz="1800" b="1" dirty="0">
              <a:solidFill>
                <a:srgbClr val="002060"/>
              </a:solidFill>
            </a:rPr>
            <a:t>GANADERO (CARNE Y LECHE)</a:t>
          </a:r>
          <a:endParaRPr lang="es-CO" sz="1800" b="1" dirty="0">
            <a:solidFill>
              <a:srgbClr val="0070C0"/>
            </a:solidFill>
          </a:endParaRPr>
        </a:p>
      </dgm:t>
    </dgm:pt>
    <dgm:pt modelId="{D8BC5CB8-5357-42F6-9BD2-8FF3B7CA48D9}" type="parTrans" cxnId="{A4D0E3F3-9909-4154-8E3A-CAE775FBC88E}">
      <dgm:prSet/>
      <dgm:spPr/>
      <dgm:t>
        <a:bodyPr/>
        <a:lstStyle/>
        <a:p>
          <a:pPr algn="r"/>
          <a:endParaRPr lang="es-CO" sz="2800" b="1">
            <a:solidFill>
              <a:srgbClr val="002060"/>
            </a:solidFill>
          </a:endParaRPr>
        </a:p>
      </dgm:t>
    </dgm:pt>
    <dgm:pt modelId="{981E3CF5-8DDC-4499-8CD8-5746C3629840}" type="sibTrans" cxnId="{A4D0E3F3-9909-4154-8E3A-CAE775FBC88E}">
      <dgm:prSet/>
      <dgm:spPr/>
      <dgm:t>
        <a:bodyPr/>
        <a:lstStyle/>
        <a:p>
          <a:pPr algn="r"/>
          <a:endParaRPr lang="es-CO" sz="2800" b="1">
            <a:solidFill>
              <a:srgbClr val="002060"/>
            </a:solidFill>
          </a:endParaRPr>
        </a:p>
      </dgm:t>
    </dgm:pt>
    <dgm:pt modelId="{17D2F34C-7789-4D03-9549-A65D0C7A9E39}">
      <dgm:prSet phldrT="[Texto]" custT="1"/>
      <dgm:spPr>
        <a:solidFill>
          <a:schemeClr val="bg1"/>
        </a:solidFill>
        <a:ln>
          <a:solidFill>
            <a:srgbClr val="0070C0"/>
          </a:solidFill>
        </a:ln>
      </dgm:spPr>
      <dgm:t>
        <a:bodyPr/>
        <a:lstStyle/>
        <a:p>
          <a:pPr algn="r"/>
          <a:r>
            <a:rPr lang="es-CO" sz="1800" b="1" kern="1200" dirty="0">
              <a:solidFill>
                <a:srgbClr val="002060"/>
              </a:solidFill>
            </a:rPr>
            <a:t>ACEITES</a:t>
          </a:r>
          <a:endParaRPr lang="es-CO" sz="1800" b="1" kern="1200" dirty="0">
            <a:solidFill>
              <a:srgbClr val="0070C0"/>
            </a:solidFill>
            <a:latin typeface="Calibri" panose="020F0502020204030204"/>
            <a:ea typeface="+mn-ea"/>
            <a:cs typeface="+mn-cs"/>
          </a:endParaRPr>
        </a:p>
      </dgm:t>
    </dgm:pt>
    <dgm:pt modelId="{6BF68024-A257-47BF-B9DB-2BF703D34BC0}" type="parTrans" cxnId="{00A264FD-D926-4694-A5E9-4E4774106020}">
      <dgm:prSet/>
      <dgm:spPr/>
      <dgm:t>
        <a:bodyPr/>
        <a:lstStyle/>
        <a:p>
          <a:pPr algn="r"/>
          <a:endParaRPr lang="es-CO" sz="2800" b="1">
            <a:solidFill>
              <a:srgbClr val="002060"/>
            </a:solidFill>
          </a:endParaRPr>
        </a:p>
      </dgm:t>
    </dgm:pt>
    <dgm:pt modelId="{9CFDC22F-F5C3-4975-AE2B-EA4F37746E1F}" type="sibTrans" cxnId="{00A264FD-D926-4694-A5E9-4E4774106020}">
      <dgm:prSet/>
      <dgm:spPr/>
      <dgm:t>
        <a:bodyPr/>
        <a:lstStyle/>
        <a:p>
          <a:pPr algn="r"/>
          <a:endParaRPr lang="es-CO" sz="2800" b="1">
            <a:solidFill>
              <a:srgbClr val="002060"/>
            </a:solidFill>
          </a:endParaRPr>
        </a:p>
      </dgm:t>
    </dgm:pt>
    <dgm:pt modelId="{D288AF8D-03A8-445C-AEBA-81F80F35969E}">
      <dgm:prSet phldrT="[Texto]" custT="1"/>
      <dgm:spPr>
        <a:solidFill>
          <a:schemeClr val="bg1"/>
        </a:solidFill>
        <a:ln>
          <a:solidFill>
            <a:srgbClr val="0070C0"/>
          </a:solidFill>
        </a:ln>
      </dgm:spPr>
      <dgm:t>
        <a:bodyPr/>
        <a:lstStyle/>
        <a:p>
          <a:pPr algn="r"/>
          <a:r>
            <a:rPr lang="es-CO" sz="1800" b="1" kern="1200" dirty="0">
              <a:solidFill>
                <a:srgbClr val="002060"/>
              </a:solidFill>
            </a:rPr>
            <a:t>CAFÉ</a:t>
          </a:r>
          <a:endParaRPr lang="es-CO" sz="1800" b="1" kern="1200" dirty="0">
            <a:solidFill>
              <a:srgbClr val="0070C0"/>
            </a:solidFill>
            <a:latin typeface="Calibri" panose="020F0502020204030204"/>
            <a:ea typeface="+mn-ea"/>
            <a:cs typeface="+mn-cs"/>
          </a:endParaRPr>
        </a:p>
      </dgm:t>
    </dgm:pt>
    <dgm:pt modelId="{0D817A60-0A0D-4D83-A213-ED0C3A825E93}" type="parTrans" cxnId="{59B78532-19A7-429E-ACD7-415E799B1ABC}">
      <dgm:prSet/>
      <dgm:spPr/>
      <dgm:t>
        <a:bodyPr/>
        <a:lstStyle/>
        <a:p>
          <a:pPr algn="r"/>
          <a:endParaRPr lang="es-CO" sz="2800" b="1">
            <a:solidFill>
              <a:srgbClr val="002060"/>
            </a:solidFill>
          </a:endParaRPr>
        </a:p>
      </dgm:t>
    </dgm:pt>
    <dgm:pt modelId="{C7F139EA-B67A-4A08-8DD7-87D7D3AEF6B8}" type="sibTrans" cxnId="{59B78532-19A7-429E-ACD7-415E799B1ABC}">
      <dgm:prSet/>
      <dgm:spPr/>
      <dgm:t>
        <a:bodyPr/>
        <a:lstStyle/>
        <a:p>
          <a:pPr algn="r"/>
          <a:endParaRPr lang="es-CO" sz="2800" b="1">
            <a:solidFill>
              <a:srgbClr val="002060"/>
            </a:solidFill>
          </a:endParaRPr>
        </a:p>
      </dgm:t>
    </dgm:pt>
    <dgm:pt modelId="{FC56E9F8-3782-40B2-9BAE-6E99B5B7851A}">
      <dgm:prSet phldrT="[Texto]" custT="1"/>
      <dgm:spPr>
        <a:solidFill>
          <a:schemeClr val="bg1"/>
        </a:solidFill>
        <a:ln>
          <a:solidFill>
            <a:srgbClr val="0070C0"/>
          </a:solidFill>
        </a:ln>
      </dgm:spPr>
      <dgm:t>
        <a:bodyPr/>
        <a:lstStyle/>
        <a:p>
          <a:pPr algn="r"/>
          <a:r>
            <a:rPr lang="es-CO" sz="1800" b="1" kern="1200" dirty="0">
              <a:solidFill>
                <a:srgbClr val="002060"/>
              </a:solidFill>
            </a:rPr>
            <a:t>PORCÍCOLA</a:t>
          </a:r>
          <a:endParaRPr lang="es-CO" sz="1800" b="1" kern="1200" dirty="0">
            <a:solidFill>
              <a:srgbClr val="0070C0"/>
            </a:solidFill>
            <a:latin typeface="Calibri" panose="020F0502020204030204"/>
            <a:ea typeface="+mn-ea"/>
            <a:cs typeface="+mn-cs"/>
          </a:endParaRPr>
        </a:p>
      </dgm:t>
    </dgm:pt>
    <dgm:pt modelId="{77750D72-5D91-485F-A7A8-98CD6BA6F9A9}" type="parTrans" cxnId="{BA383F9A-BA56-4904-9FEF-B6D8E2D8EC0C}">
      <dgm:prSet/>
      <dgm:spPr/>
      <dgm:t>
        <a:bodyPr/>
        <a:lstStyle/>
        <a:p>
          <a:pPr algn="r"/>
          <a:endParaRPr lang="es-CO" sz="2800" b="1">
            <a:solidFill>
              <a:srgbClr val="002060"/>
            </a:solidFill>
          </a:endParaRPr>
        </a:p>
      </dgm:t>
    </dgm:pt>
    <dgm:pt modelId="{DCBF6EAE-7300-401F-BF3D-DFF58C84FAED}" type="sibTrans" cxnId="{BA383F9A-BA56-4904-9FEF-B6D8E2D8EC0C}">
      <dgm:prSet/>
      <dgm:spPr/>
      <dgm:t>
        <a:bodyPr/>
        <a:lstStyle/>
        <a:p>
          <a:pPr algn="r"/>
          <a:endParaRPr lang="es-CO" sz="2800" b="1">
            <a:solidFill>
              <a:srgbClr val="002060"/>
            </a:solidFill>
          </a:endParaRPr>
        </a:p>
      </dgm:t>
    </dgm:pt>
    <dgm:pt modelId="{A73DAD24-2619-49AD-8A7E-F95A4F36619F}">
      <dgm:prSet phldrT="[Texto]" custT="1"/>
      <dgm:spPr>
        <a:solidFill>
          <a:schemeClr val="bg1"/>
        </a:solidFill>
        <a:ln>
          <a:solidFill>
            <a:srgbClr val="0070C0"/>
          </a:solidFill>
        </a:ln>
      </dgm:spPr>
      <dgm:t>
        <a:bodyPr/>
        <a:lstStyle/>
        <a:p>
          <a:pPr algn="r"/>
          <a:r>
            <a:rPr lang="es-CO" sz="1800" b="1" kern="1200" dirty="0">
              <a:solidFill>
                <a:srgbClr val="002060"/>
              </a:solidFill>
            </a:rPr>
            <a:t>AVÍCOLA</a:t>
          </a:r>
          <a:endParaRPr lang="es-CO" sz="1800" b="1" kern="1200" dirty="0">
            <a:solidFill>
              <a:srgbClr val="0070C0"/>
            </a:solidFill>
            <a:latin typeface="Calibri" panose="020F0502020204030204"/>
            <a:ea typeface="+mn-ea"/>
            <a:cs typeface="+mn-cs"/>
          </a:endParaRPr>
        </a:p>
      </dgm:t>
    </dgm:pt>
    <dgm:pt modelId="{17D15E75-AEC4-41BB-ABA2-0A2A1685B38A}" type="parTrans" cxnId="{1433C9AB-1840-4505-9EAC-CBDB69F81F6D}">
      <dgm:prSet/>
      <dgm:spPr/>
      <dgm:t>
        <a:bodyPr/>
        <a:lstStyle/>
        <a:p>
          <a:pPr algn="r"/>
          <a:endParaRPr lang="es-CO" sz="2800" b="1">
            <a:solidFill>
              <a:srgbClr val="002060"/>
            </a:solidFill>
          </a:endParaRPr>
        </a:p>
      </dgm:t>
    </dgm:pt>
    <dgm:pt modelId="{2FE8D1C2-F145-47F1-9280-AC218024C6EF}" type="sibTrans" cxnId="{1433C9AB-1840-4505-9EAC-CBDB69F81F6D}">
      <dgm:prSet/>
      <dgm:spPr/>
      <dgm:t>
        <a:bodyPr/>
        <a:lstStyle/>
        <a:p>
          <a:pPr algn="r"/>
          <a:endParaRPr lang="es-CO" sz="2800" b="1">
            <a:solidFill>
              <a:srgbClr val="002060"/>
            </a:solidFill>
          </a:endParaRPr>
        </a:p>
      </dgm:t>
    </dgm:pt>
    <dgm:pt modelId="{279CDB3F-99DF-4301-A240-D048688AAFF8}">
      <dgm:prSet phldrT="[Texto]" custT="1"/>
      <dgm:spPr>
        <a:solidFill>
          <a:schemeClr val="bg1"/>
        </a:solidFill>
        <a:ln>
          <a:solidFill>
            <a:srgbClr val="0070C0"/>
          </a:solidFill>
        </a:ln>
      </dgm:spPr>
      <dgm:t>
        <a:bodyPr/>
        <a:lstStyle/>
        <a:p>
          <a:pPr algn="r"/>
          <a:r>
            <a:rPr lang="es-CO" sz="1800" b="1" kern="1200" dirty="0">
              <a:solidFill>
                <a:srgbClr val="002060"/>
              </a:solidFill>
            </a:rPr>
            <a:t>AZÚCAR</a:t>
          </a:r>
          <a:endParaRPr lang="es-CO" sz="1800" b="1" kern="1200" dirty="0">
            <a:solidFill>
              <a:srgbClr val="0070C0"/>
            </a:solidFill>
            <a:latin typeface="Calibri" panose="020F0502020204030204"/>
            <a:ea typeface="+mn-ea"/>
            <a:cs typeface="+mn-cs"/>
          </a:endParaRPr>
        </a:p>
      </dgm:t>
    </dgm:pt>
    <dgm:pt modelId="{562D1334-D7A3-4F95-AE24-BB43A804C112}" type="parTrans" cxnId="{AAED1895-3AFD-4542-B190-8D137BC07C8E}">
      <dgm:prSet/>
      <dgm:spPr/>
      <dgm:t>
        <a:bodyPr/>
        <a:lstStyle/>
        <a:p>
          <a:pPr algn="r"/>
          <a:endParaRPr lang="es-CO" sz="2800" b="1">
            <a:solidFill>
              <a:srgbClr val="002060"/>
            </a:solidFill>
          </a:endParaRPr>
        </a:p>
      </dgm:t>
    </dgm:pt>
    <dgm:pt modelId="{49BBF346-C2A4-4889-BDE3-1E48C43C1E98}" type="sibTrans" cxnId="{AAED1895-3AFD-4542-B190-8D137BC07C8E}">
      <dgm:prSet/>
      <dgm:spPr/>
      <dgm:t>
        <a:bodyPr/>
        <a:lstStyle/>
        <a:p>
          <a:pPr algn="r"/>
          <a:endParaRPr lang="es-CO" sz="2800" b="1">
            <a:solidFill>
              <a:srgbClr val="002060"/>
            </a:solidFill>
          </a:endParaRPr>
        </a:p>
      </dgm:t>
    </dgm:pt>
    <dgm:pt modelId="{9329693E-90D3-4780-AD69-4808A4A4D4E0}">
      <dgm:prSet phldrT="[Texto]" custT="1"/>
      <dgm:spPr>
        <a:solidFill>
          <a:schemeClr val="bg1"/>
        </a:solidFill>
        <a:ln>
          <a:solidFill>
            <a:srgbClr val="0070C0"/>
          </a:solidFill>
        </a:ln>
      </dgm:spPr>
      <dgm:t>
        <a:bodyPr/>
        <a:lstStyle/>
        <a:p>
          <a:pPr algn="r"/>
          <a:r>
            <a:rPr lang="es-CO" sz="1800" b="1" kern="1200" dirty="0">
              <a:solidFill>
                <a:srgbClr val="002060"/>
              </a:solidFill>
            </a:rPr>
            <a:t>CEREALES</a:t>
          </a:r>
          <a:endParaRPr lang="es-CO" sz="1800" b="1" kern="1200" dirty="0">
            <a:solidFill>
              <a:srgbClr val="0070C0"/>
            </a:solidFill>
            <a:latin typeface="Calibri" panose="020F0502020204030204"/>
            <a:ea typeface="+mn-ea"/>
            <a:cs typeface="+mn-cs"/>
          </a:endParaRPr>
        </a:p>
      </dgm:t>
    </dgm:pt>
    <dgm:pt modelId="{6D655CDC-9CA1-44D5-98D3-66EBD42598D8}" type="parTrans" cxnId="{5AF03A7D-0EAE-4518-976C-016E22753966}">
      <dgm:prSet/>
      <dgm:spPr/>
      <dgm:t>
        <a:bodyPr/>
        <a:lstStyle/>
        <a:p>
          <a:pPr algn="r"/>
          <a:endParaRPr lang="es-CO" sz="2800" b="1">
            <a:solidFill>
              <a:srgbClr val="002060"/>
            </a:solidFill>
          </a:endParaRPr>
        </a:p>
      </dgm:t>
    </dgm:pt>
    <dgm:pt modelId="{BA6E4F99-74EC-44A6-97C2-E79A743619B7}" type="sibTrans" cxnId="{5AF03A7D-0EAE-4518-976C-016E22753966}">
      <dgm:prSet/>
      <dgm:spPr/>
      <dgm:t>
        <a:bodyPr/>
        <a:lstStyle/>
        <a:p>
          <a:pPr algn="r"/>
          <a:endParaRPr lang="es-CO" sz="2800" b="1">
            <a:solidFill>
              <a:srgbClr val="002060"/>
            </a:solidFill>
          </a:endParaRPr>
        </a:p>
      </dgm:t>
    </dgm:pt>
    <dgm:pt modelId="{21C4F6C8-A32D-4842-BBE2-EFF552D0E016}">
      <dgm:prSet phldrT="[Texto]" custT="1"/>
      <dgm:spPr>
        <a:solidFill>
          <a:schemeClr val="bg1"/>
        </a:solidFill>
        <a:ln>
          <a:solidFill>
            <a:srgbClr val="0070C0"/>
          </a:solidFill>
        </a:ln>
      </dgm:spPr>
      <dgm:t>
        <a:bodyPr/>
        <a:lstStyle/>
        <a:p>
          <a:pPr algn="r"/>
          <a:r>
            <a:rPr lang="es-CO" sz="1800" b="1" kern="1200" dirty="0">
              <a:solidFill>
                <a:srgbClr val="002060"/>
              </a:solidFill>
            </a:rPr>
            <a:t>ARROZ</a:t>
          </a:r>
          <a:endParaRPr lang="es-CO" sz="1800" b="1" kern="1200" dirty="0">
            <a:solidFill>
              <a:srgbClr val="0070C0"/>
            </a:solidFill>
            <a:latin typeface="Calibri" panose="020F0502020204030204"/>
            <a:ea typeface="+mn-ea"/>
            <a:cs typeface="+mn-cs"/>
          </a:endParaRPr>
        </a:p>
      </dgm:t>
    </dgm:pt>
    <dgm:pt modelId="{9BA7B52A-A573-4EB1-B7CE-6CDF1887A41B}" type="sibTrans" cxnId="{9E673E8C-B510-4469-8CBC-042AAFCD5A8E}">
      <dgm:prSet/>
      <dgm:spPr/>
      <dgm:t>
        <a:bodyPr/>
        <a:lstStyle/>
        <a:p>
          <a:pPr algn="r"/>
          <a:endParaRPr lang="es-CO" sz="2800" b="1">
            <a:solidFill>
              <a:srgbClr val="002060"/>
            </a:solidFill>
          </a:endParaRPr>
        </a:p>
      </dgm:t>
    </dgm:pt>
    <dgm:pt modelId="{36BAE640-2A1B-4F8D-833D-46AE57F9EC26}" type="parTrans" cxnId="{9E673E8C-B510-4469-8CBC-042AAFCD5A8E}">
      <dgm:prSet/>
      <dgm:spPr/>
      <dgm:t>
        <a:bodyPr/>
        <a:lstStyle/>
        <a:p>
          <a:pPr algn="r"/>
          <a:endParaRPr lang="es-CO" sz="2800" b="1">
            <a:solidFill>
              <a:srgbClr val="002060"/>
            </a:solidFill>
          </a:endParaRPr>
        </a:p>
      </dgm:t>
    </dgm:pt>
    <dgm:pt modelId="{1FC1391E-1B6C-4340-9D0C-25799CF96935}" type="pres">
      <dgm:prSet presAssocID="{1E603EA4-393C-4BF8-8B33-7EA16BC5DE1B}" presName="linearFlow" presStyleCnt="0">
        <dgm:presLayoutVars>
          <dgm:dir/>
          <dgm:resizeHandles val="exact"/>
        </dgm:presLayoutVars>
      </dgm:prSet>
      <dgm:spPr/>
    </dgm:pt>
    <dgm:pt modelId="{F040AB59-6059-4E4E-9C49-2834BD5EC6C5}" type="pres">
      <dgm:prSet presAssocID="{CDC03DA4-1D23-4EB2-91D1-FCEE5EE78CDF}" presName="composite" presStyleCnt="0"/>
      <dgm:spPr/>
    </dgm:pt>
    <dgm:pt modelId="{57B035D0-9842-4F28-BB70-DFADF9807FFA}" type="pres">
      <dgm:prSet presAssocID="{CDC03DA4-1D23-4EB2-91D1-FCEE5EE78CDF}" presName="imgShp" presStyleLbl="fgImgPlace1" presStyleIdx="0" presStyleCnt="8" custScaleX="197537"/>
      <dgm:spPr>
        <a:blipFill rotWithShape="0">
          <a:blip xmlns:r="http://schemas.openxmlformats.org/officeDocument/2006/relationships" r:embed="rId1"/>
          <a:stretch>
            <a:fillRect/>
          </a:stretch>
        </a:blipFill>
      </dgm:spPr>
    </dgm:pt>
    <dgm:pt modelId="{4B64E5BA-175E-4A87-9A09-315015BBF7AE}" type="pres">
      <dgm:prSet presAssocID="{CDC03DA4-1D23-4EB2-91D1-FCEE5EE78CDF}" presName="txShp" presStyleLbl="node1" presStyleIdx="0" presStyleCnt="8" custScaleX="103404" custScaleY="134391" custLinFactNeighborX="107" custLinFactNeighborY="-37020">
        <dgm:presLayoutVars>
          <dgm:bulletEnabled val="1"/>
        </dgm:presLayoutVars>
      </dgm:prSet>
      <dgm:spPr/>
    </dgm:pt>
    <dgm:pt modelId="{6C5046CF-3C28-4362-9EB6-82E15AB3F8A9}" type="pres">
      <dgm:prSet presAssocID="{981E3CF5-8DDC-4499-8CD8-5746C3629840}" presName="spacing" presStyleCnt="0"/>
      <dgm:spPr/>
    </dgm:pt>
    <dgm:pt modelId="{8B83E9ED-7186-4898-880B-9CEE8F536DB1}" type="pres">
      <dgm:prSet presAssocID="{21C4F6C8-A32D-4842-BBE2-EFF552D0E016}" presName="composite" presStyleCnt="0"/>
      <dgm:spPr/>
    </dgm:pt>
    <dgm:pt modelId="{0E22A151-D1E5-4395-9453-F8A155A6C3AF}" type="pres">
      <dgm:prSet presAssocID="{21C4F6C8-A32D-4842-BBE2-EFF552D0E016}" presName="imgShp" presStyleLbl="fgImgPlace1" presStyleIdx="1" presStyleCnt="8" custScaleX="191543"/>
      <dgm:spPr>
        <a:blipFill rotWithShape="0">
          <a:blip xmlns:r="http://schemas.openxmlformats.org/officeDocument/2006/relationships" r:embed="rId2"/>
          <a:stretch>
            <a:fillRect/>
          </a:stretch>
        </a:blipFill>
      </dgm:spPr>
    </dgm:pt>
    <dgm:pt modelId="{21286C01-4242-4F65-BD4F-12CE5ECB4750}" type="pres">
      <dgm:prSet presAssocID="{21C4F6C8-A32D-4842-BBE2-EFF552D0E016}" presName="txShp" presStyleLbl="node1" presStyleIdx="1" presStyleCnt="8" custLinFactNeighborX="-536" custLinFactNeighborY="-4071">
        <dgm:presLayoutVars>
          <dgm:bulletEnabled val="1"/>
        </dgm:presLayoutVars>
      </dgm:prSet>
      <dgm:spPr/>
    </dgm:pt>
    <dgm:pt modelId="{282AB25F-2DF7-4036-A72D-E9BCFA1E1CFD}" type="pres">
      <dgm:prSet presAssocID="{9BA7B52A-A573-4EB1-B7CE-6CDF1887A41B}" presName="spacing" presStyleCnt="0"/>
      <dgm:spPr/>
    </dgm:pt>
    <dgm:pt modelId="{6F0D8A71-2283-42B9-A1DD-FA48BB2F2AFA}" type="pres">
      <dgm:prSet presAssocID="{17D2F34C-7789-4D03-9549-A65D0C7A9E39}" presName="composite" presStyleCnt="0"/>
      <dgm:spPr/>
    </dgm:pt>
    <dgm:pt modelId="{881052FA-0B46-4C76-BE4D-100F03BA5C93}" type="pres">
      <dgm:prSet presAssocID="{17D2F34C-7789-4D03-9549-A65D0C7A9E39}" presName="imgShp" presStyleLbl="fgImgPlace1" presStyleIdx="2" presStyleCnt="8" custScaleX="192494"/>
      <dgm:spPr>
        <a:blipFill rotWithShape="0">
          <a:blip xmlns:r="http://schemas.openxmlformats.org/officeDocument/2006/relationships" r:embed="rId3"/>
          <a:stretch>
            <a:fillRect/>
          </a:stretch>
        </a:blipFill>
      </dgm:spPr>
    </dgm:pt>
    <dgm:pt modelId="{23039FB5-F75E-4836-8FF2-87D73117699E}" type="pres">
      <dgm:prSet presAssocID="{17D2F34C-7789-4D03-9549-A65D0C7A9E39}" presName="txShp" presStyleLbl="node1" presStyleIdx="2" presStyleCnt="8">
        <dgm:presLayoutVars>
          <dgm:bulletEnabled val="1"/>
        </dgm:presLayoutVars>
      </dgm:prSet>
      <dgm:spPr/>
    </dgm:pt>
    <dgm:pt modelId="{CD052F36-876A-41D6-B6A6-0AF50A6D3329}" type="pres">
      <dgm:prSet presAssocID="{9CFDC22F-F5C3-4975-AE2B-EA4F37746E1F}" presName="spacing" presStyleCnt="0"/>
      <dgm:spPr/>
    </dgm:pt>
    <dgm:pt modelId="{E02BA2EE-1F62-4350-AB99-036DA519FBA2}" type="pres">
      <dgm:prSet presAssocID="{D288AF8D-03A8-445C-AEBA-81F80F35969E}" presName="composite" presStyleCnt="0"/>
      <dgm:spPr/>
    </dgm:pt>
    <dgm:pt modelId="{142C9272-FF6E-498C-909B-132933E3420F}" type="pres">
      <dgm:prSet presAssocID="{D288AF8D-03A8-445C-AEBA-81F80F35969E}" presName="imgShp" presStyleLbl="fgImgPlace1" presStyleIdx="3" presStyleCnt="8" custScaleX="176359"/>
      <dgm:spPr>
        <a:blipFill rotWithShape="0">
          <a:blip xmlns:r="http://schemas.openxmlformats.org/officeDocument/2006/relationships" r:embed="rId4"/>
          <a:stretch>
            <a:fillRect/>
          </a:stretch>
        </a:blipFill>
      </dgm:spPr>
    </dgm:pt>
    <dgm:pt modelId="{4F75AEEB-9FCF-426D-B784-31762B2A2339}" type="pres">
      <dgm:prSet presAssocID="{D288AF8D-03A8-445C-AEBA-81F80F35969E}" presName="txShp" presStyleLbl="node1" presStyleIdx="3" presStyleCnt="8">
        <dgm:presLayoutVars>
          <dgm:bulletEnabled val="1"/>
        </dgm:presLayoutVars>
      </dgm:prSet>
      <dgm:spPr/>
    </dgm:pt>
    <dgm:pt modelId="{92800264-C821-4820-A9FA-AA11021967C8}" type="pres">
      <dgm:prSet presAssocID="{C7F139EA-B67A-4A08-8DD7-87D7D3AEF6B8}" presName="spacing" presStyleCnt="0"/>
      <dgm:spPr/>
    </dgm:pt>
    <dgm:pt modelId="{4458E4CC-782C-4B70-916D-01C80F22B561}" type="pres">
      <dgm:prSet presAssocID="{FC56E9F8-3782-40B2-9BAE-6E99B5B7851A}" presName="composite" presStyleCnt="0"/>
      <dgm:spPr/>
    </dgm:pt>
    <dgm:pt modelId="{51F5506F-19D8-402D-8544-0404532F9BB0}" type="pres">
      <dgm:prSet presAssocID="{FC56E9F8-3782-40B2-9BAE-6E99B5B7851A}" presName="imgShp" presStyleLbl="fgImgPlace1" presStyleIdx="4" presStyleCnt="8" custScaleX="181006"/>
      <dgm:spPr>
        <a:blipFill rotWithShape="0">
          <a:blip xmlns:r="http://schemas.openxmlformats.org/officeDocument/2006/relationships" r:embed="rId5"/>
          <a:stretch>
            <a:fillRect/>
          </a:stretch>
        </a:blipFill>
      </dgm:spPr>
    </dgm:pt>
    <dgm:pt modelId="{C2AFB0B1-ADA2-4AB5-9B87-5EDC080B3F53}" type="pres">
      <dgm:prSet presAssocID="{FC56E9F8-3782-40B2-9BAE-6E99B5B7851A}" presName="txShp" presStyleLbl="node1" presStyleIdx="4" presStyleCnt="8">
        <dgm:presLayoutVars>
          <dgm:bulletEnabled val="1"/>
        </dgm:presLayoutVars>
      </dgm:prSet>
      <dgm:spPr/>
    </dgm:pt>
    <dgm:pt modelId="{89E5C025-6975-4B13-8712-B057488D2339}" type="pres">
      <dgm:prSet presAssocID="{DCBF6EAE-7300-401F-BF3D-DFF58C84FAED}" presName="spacing" presStyleCnt="0"/>
      <dgm:spPr/>
    </dgm:pt>
    <dgm:pt modelId="{67A06CCF-87CE-4585-979B-8E61036AAE69}" type="pres">
      <dgm:prSet presAssocID="{A73DAD24-2619-49AD-8A7E-F95A4F36619F}" presName="composite" presStyleCnt="0"/>
      <dgm:spPr/>
    </dgm:pt>
    <dgm:pt modelId="{2A735CC3-3930-47F0-A335-5866E9979DA7}" type="pres">
      <dgm:prSet presAssocID="{A73DAD24-2619-49AD-8A7E-F95A4F36619F}" presName="imgShp" presStyleLbl="fgImgPlace1" presStyleIdx="5" presStyleCnt="8" custScaleX="173835"/>
      <dgm:spPr>
        <a:blipFill rotWithShape="0">
          <a:blip xmlns:r="http://schemas.openxmlformats.org/officeDocument/2006/relationships" r:embed="rId6"/>
          <a:stretch>
            <a:fillRect/>
          </a:stretch>
        </a:blipFill>
      </dgm:spPr>
    </dgm:pt>
    <dgm:pt modelId="{84D0B471-7C8C-43E9-AB89-47D7EAD26317}" type="pres">
      <dgm:prSet presAssocID="{A73DAD24-2619-49AD-8A7E-F95A4F36619F}" presName="txShp" presStyleLbl="node1" presStyleIdx="5" presStyleCnt="8">
        <dgm:presLayoutVars>
          <dgm:bulletEnabled val="1"/>
        </dgm:presLayoutVars>
      </dgm:prSet>
      <dgm:spPr/>
    </dgm:pt>
    <dgm:pt modelId="{7BB1246B-94C5-4589-828F-ED715F047DAF}" type="pres">
      <dgm:prSet presAssocID="{2FE8D1C2-F145-47F1-9280-AC218024C6EF}" presName="spacing" presStyleCnt="0"/>
      <dgm:spPr/>
    </dgm:pt>
    <dgm:pt modelId="{F4631F8D-5D88-41F0-9FC8-7F43B4C86EBB}" type="pres">
      <dgm:prSet presAssocID="{279CDB3F-99DF-4301-A240-D048688AAFF8}" presName="composite" presStyleCnt="0"/>
      <dgm:spPr/>
    </dgm:pt>
    <dgm:pt modelId="{12C16AB2-F349-4F96-8CBF-1728D125DE6E}" type="pres">
      <dgm:prSet presAssocID="{279CDB3F-99DF-4301-A240-D048688AAFF8}" presName="imgShp" presStyleLbl="fgImgPlace1" presStyleIdx="6" presStyleCnt="8" custScaleX="177420"/>
      <dgm:spPr>
        <a:blipFill rotWithShape="0">
          <a:blip xmlns:r="http://schemas.openxmlformats.org/officeDocument/2006/relationships" r:embed="rId7"/>
          <a:stretch>
            <a:fillRect/>
          </a:stretch>
        </a:blipFill>
      </dgm:spPr>
    </dgm:pt>
    <dgm:pt modelId="{15412E20-3CD8-48B2-A027-128E86FA97E1}" type="pres">
      <dgm:prSet presAssocID="{279CDB3F-99DF-4301-A240-D048688AAFF8}" presName="txShp" presStyleLbl="node1" presStyleIdx="6" presStyleCnt="8">
        <dgm:presLayoutVars>
          <dgm:bulletEnabled val="1"/>
        </dgm:presLayoutVars>
      </dgm:prSet>
      <dgm:spPr/>
    </dgm:pt>
    <dgm:pt modelId="{BF4EB508-B745-4556-9A46-A7707A14E9C9}" type="pres">
      <dgm:prSet presAssocID="{49BBF346-C2A4-4889-BDE3-1E48C43C1E98}" presName="spacing" presStyleCnt="0"/>
      <dgm:spPr/>
    </dgm:pt>
    <dgm:pt modelId="{895A4F29-9BDB-4103-AB97-05F3AA1D1F15}" type="pres">
      <dgm:prSet presAssocID="{9329693E-90D3-4780-AD69-4808A4A4D4E0}" presName="composite" presStyleCnt="0"/>
      <dgm:spPr/>
    </dgm:pt>
    <dgm:pt modelId="{E12DA920-1893-425E-8861-C883C229E704}" type="pres">
      <dgm:prSet presAssocID="{9329693E-90D3-4780-AD69-4808A4A4D4E0}" presName="imgShp" presStyleLbl="fgImgPlace1" presStyleIdx="7" presStyleCnt="8" custScaleX="211112"/>
      <dgm:spPr>
        <a:blipFill rotWithShape="0">
          <a:blip xmlns:r="http://schemas.openxmlformats.org/officeDocument/2006/relationships" r:embed="rId8"/>
          <a:stretch>
            <a:fillRect/>
          </a:stretch>
        </a:blipFill>
      </dgm:spPr>
    </dgm:pt>
    <dgm:pt modelId="{89FBF19F-0AFB-460C-9746-A1264CF522BD}" type="pres">
      <dgm:prSet presAssocID="{9329693E-90D3-4780-AD69-4808A4A4D4E0}" presName="txShp" presStyleLbl="node1" presStyleIdx="7" presStyleCnt="8" custLinFactNeighborX="0">
        <dgm:presLayoutVars>
          <dgm:bulletEnabled val="1"/>
        </dgm:presLayoutVars>
      </dgm:prSet>
      <dgm:spPr/>
    </dgm:pt>
  </dgm:ptLst>
  <dgm:cxnLst>
    <dgm:cxn modelId="{4744D50B-8679-42C8-9DC4-49F77722FC06}" type="presOf" srcId="{D288AF8D-03A8-445C-AEBA-81F80F35969E}" destId="{4F75AEEB-9FCF-426D-B784-31762B2A2339}" srcOrd="0" destOrd="0" presId="urn:microsoft.com/office/officeart/2005/8/layout/vList3"/>
    <dgm:cxn modelId="{59B78532-19A7-429E-ACD7-415E799B1ABC}" srcId="{1E603EA4-393C-4BF8-8B33-7EA16BC5DE1B}" destId="{D288AF8D-03A8-445C-AEBA-81F80F35969E}" srcOrd="3" destOrd="0" parTransId="{0D817A60-0A0D-4D83-A213-ED0C3A825E93}" sibTransId="{C7F139EA-B67A-4A08-8DD7-87D7D3AEF6B8}"/>
    <dgm:cxn modelId="{0F36775C-0F0D-498C-8FDD-D57B54CCCC1E}" type="presOf" srcId="{CDC03DA4-1D23-4EB2-91D1-FCEE5EE78CDF}" destId="{4B64E5BA-175E-4A87-9A09-315015BBF7AE}" srcOrd="0" destOrd="0" presId="urn:microsoft.com/office/officeart/2005/8/layout/vList3"/>
    <dgm:cxn modelId="{AEC9635E-7960-4978-896F-53A4072DD4BF}" type="presOf" srcId="{279CDB3F-99DF-4301-A240-D048688AAFF8}" destId="{15412E20-3CD8-48B2-A027-128E86FA97E1}" srcOrd="0" destOrd="0" presId="urn:microsoft.com/office/officeart/2005/8/layout/vList3"/>
    <dgm:cxn modelId="{EACCC642-0C44-49DD-AD0B-D4E6C399AF1D}" type="presOf" srcId="{1E603EA4-393C-4BF8-8B33-7EA16BC5DE1B}" destId="{1FC1391E-1B6C-4340-9D0C-25799CF96935}" srcOrd="0" destOrd="0" presId="urn:microsoft.com/office/officeart/2005/8/layout/vList3"/>
    <dgm:cxn modelId="{75595765-E5CF-438C-BCD7-8985349538EF}" type="presOf" srcId="{FC56E9F8-3782-40B2-9BAE-6E99B5B7851A}" destId="{C2AFB0B1-ADA2-4AB5-9B87-5EDC080B3F53}" srcOrd="0" destOrd="0" presId="urn:microsoft.com/office/officeart/2005/8/layout/vList3"/>
    <dgm:cxn modelId="{5AF03A7D-0EAE-4518-976C-016E22753966}" srcId="{1E603EA4-393C-4BF8-8B33-7EA16BC5DE1B}" destId="{9329693E-90D3-4780-AD69-4808A4A4D4E0}" srcOrd="7" destOrd="0" parTransId="{6D655CDC-9CA1-44D5-98D3-66EBD42598D8}" sibTransId="{BA6E4F99-74EC-44A6-97C2-E79A743619B7}"/>
    <dgm:cxn modelId="{990E4F7E-4C0B-4037-91CB-8B632B238756}" type="presOf" srcId="{17D2F34C-7789-4D03-9549-A65D0C7A9E39}" destId="{23039FB5-F75E-4836-8FF2-87D73117699E}" srcOrd="0" destOrd="0" presId="urn:microsoft.com/office/officeart/2005/8/layout/vList3"/>
    <dgm:cxn modelId="{9E673E8C-B510-4469-8CBC-042AAFCD5A8E}" srcId="{1E603EA4-393C-4BF8-8B33-7EA16BC5DE1B}" destId="{21C4F6C8-A32D-4842-BBE2-EFF552D0E016}" srcOrd="1" destOrd="0" parTransId="{36BAE640-2A1B-4F8D-833D-46AE57F9EC26}" sibTransId="{9BA7B52A-A573-4EB1-B7CE-6CDF1887A41B}"/>
    <dgm:cxn modelId="{AAED1895-3AFD-4542-B190-8D137BC07C8E}" srcId="{1E603EA4-393C-4BF8-8B33-7EA16BC5DE1B}" destId="{279CDB3F-99DF-4301-A240-D048688AAFF8}" srcOrd="6" destOrd="0" parTransId="{562D1334-D7A3-4F95-AE24-BB43A804C112}" sibTransId="{49BBF346-C2A4-4889-BDE3-1E48C43C1E98}"/>
    <dgm:cxn modelId="{BA383F9A-BA56-4904-9FEF-B6D8E2D8EC0C}" srcId="{1E603EA4-393C-4BF8-8B33-7EA16BC5DE1B}" destId="{FC56E9F8-3782-40B2-9BAE-6E99B5B7851A}" srcOrd="4" destOrd="0" parTransId="{77750D72-5D91-485F-A7A8-98CD6BA6F9A9}" sibTransId="{DCBF6EAE-7300-401F-BF3D-DFF58C84FAED}"/>
    <dgm:cxn modelId="{1433C9AB-1840-4505-9EAC-CBDB69F81F6D}" srcId="{1E603EA4-393C-4BF8-8B33-7EA16BC5DE1B}" destId="{A73DAD24-2619-49AD-8A7E-F95A4F36619F}" srcOrd="5" destOrd="0" parTransId="{17D15E75-AEC4-41BB-ABA2-0A2A1685B38A}" sibTransId="{2FE8D1C2-F145-47F1-9280-AC218024C6EF}"/>
    <dgm:cxn modelId="{A1F60DE0-4B46-4E07-8D02-762B99CC1D6C}" type="presOf" srcId="{A73DAD24-2619-49AD-8A7E-F95A4F36619F}" destId="{84D0B471-7C8C-43E9-AB89-47D7EAD26317}" srcOrd="0" destOrd="0" presId="urn:microsoft.com/office/officeart/2005/8/layout/vList3"/>
    <dgm:cxn modelId="{F5E658F1-2ABD-4338-A422-DFF251EDFF38}" type="presOf" srcId="{21C4F6C8-A32D-4842-BBE2-EFF552D0E016}" destId="{21286C01-4242-4F65-BD4F-12CE5ECB4750}" srcOrd="0" destOrd="0" presId="urn:microsoft.com/office/officeart/2005/8/layout/vList3"/>
    <dgm:cxn modelId="{A4D029F3-9C09-41B9-86BD-AC552882CF10}" type="presOf" srcId="{9329693E-90D3-4780-AD69-4808A4A4D4E0}" destId="{89FBF19F-0AFB-460C-9746-A1264CF522BD}" srcOrd="0" destOrd="0" presId="urn:microsoft.com/office/officeart/2005/8/layout/vList3"/>
    <dgm:cxn modelId="{A4D0E3F3-9909-4154-8E3A-CAE775FBC88E}" srcId="{1E603EA4-393C-4BF8-8B33-7EA16BC5DE1B}" destId="{CDC03DA4-1D23-4EB2-91D1-FCEE5EE78CDF}" srcOrd="0" destOrd="0" parTransId="{D8BC5CB8-5357-42F6-9BD2-8FF3B7CA48D9}" sibTransId="{981E3CF5-8DDC-4499-8CD8-5746C3629840}"/>
    <dgm:cxn modelId="{00A264FD-D926-4694-A5E9-4E4774106020}" srcId="{1E603EA4-393C-4BF8-8B33-7EA16BC5DE1B}" destId="{17D2F34C-7789-4D03-9549-A65D0C7A9E39}" srcOrd="2" destOrd="0" parTransId="{6BF68024-A257-47BF-B9DB-2BF703D34BC0}" sibTransId="{9CFDC22F-F5C3-4975-AE2B-EA4F37746E1F}"/>
    <dgm:cxn modelId="{89E59A52-47EF-4699-BEA2-674C1057F394}" type="presParOf" srcId="{1FC1391E-1B6C-4340-9D0C-25799CF96935}" destId="{F040AB59-6059-4E4E-9C49-2834BD5EC6C5}" srcOrd="0" destOrd="0" presId="urn:microsoft.com/office/officeart/2005/8/layout/vList3"/>
    <dgm:cxn modelId="{58BC517C-C570-4DB1-9B9F-6FFE551638AF}" type="presParOf" srcId="{F040AB59-6059-4E4E-9C49-2834BD5EC6C5}" destId="{57B035D0-9842-4F28-BB70-DFADF9807FFA}" srcOrd="0" destOrd="0" presId="urn:microsoft.com/office/officeart/2005/8/layout/vList3"/>
    <dgm:cxn modelId="{A2275599-72DA-4670-B028-D54EC701BFB6}" type="presParOf" srcId="{F040AB59-6059-4E4E-9C49-2834BD5EC6C5}" destId="{4B64E5BA-175E-4A87-9A09-315015BBF7AE}" srcOrd="1" destOrd="0" presId="urn:microsoft.com/office/officeart/2005/8/layout/vList3"/>
    <dgm:cxn modelId="{F19E7309-F06E-450F-B1E2-946323D25428}" type="presParOf" srcId="{1FC1391E-1B6C-4340-9D0C-25799CF96935}" destId="{6C5046CF-3C28-4362-9EB6-82E15AB3F8A9}" srcOrd="1" destOrd="0" presId="urn:microsoft.com/office/officeart/2005/8/layout/vList3"/>
    <dgm:cxn modelId="{DA4201AD-B2A3-4C89-8C91-C14161615444}" type="presParOf" srcId="{1FC1391E-1B6C-4340-9D0C-25799CF96935}" destId="{8B83E9ED-7186-4898-880B-9CEE8F536DB1}" srcOrd="2" destOrd="0" presId="urn:microsoft.com/office/officeart/2005/8/layout/vList3"/>
    <dgm:cxn modelId="{5E2BE109-FDA8-45E4-AA9E-6BE27F544A6F}" type="presParOf" srcId="{8B83E9ED-7186-4898-880B-9CEE8F536DB1}" destId="{0E22A151-D1E5-4395-9453-F8A155A6C3AF}" srcOrd="0" destOrd="0" presId="urn:microsoft.com/office/officeart/2005/8/layout/vList3"/>
    <dgm:cxn modelId="{C740EB41-3FA8-4CA0-92C2-A1E8F42D58EB}" type="presParOf" srcId="{8B83E9ED-7186-4898-880B-9CEE8F536DB1}" destId="{21286C01-4242-4F65-BD4F-12CE5ECB4750}" srcOrd="1" destOrd="0" presId="urn:microsoft.com/office/officeart/2005/8/layout/vList3"/>
    <dgm:cxn modelId="{D0A39F1C-E54C-4450-B854-F035BDB58869}" type="presParOf" srcId="{1FC1391E-1B6C-4340-9D0C-25799CF96935}" destId="{282AB25F-2DF7-4036-A72D-E9BCFA1E1CFD}" srcOrd="3" destOrd="0" presId="urn:microsoft.com/office/officeart/2005/8/layout/vList3"/>
    <dgm:cxn modelId="{DF111912-68DF-4D32-A93A-C3DA14833C4C}" type="presParOf" srcId="{1FC1391E-1B6C-4340-9D0C-25799CF96935}" destId="{6F0D8A71-2283-42B9-A1DD-FA48BB2F2AFA}" srcOrd="4" destOrd="0" presId="urn:microsoft.com/office/officeart/2005/8/layout/vList3"/>
    <dgm:cxn modelId="{8047EA31-5312-4B8B-A44F-D324EE543D59}" type="presParOf" srcId="{6F0D8A71-2283-42B9-A1DD-FA48BB2F2AFA}" destId="{881052FA-0B46-4C76-BE4D-100F03BA5C93}" srcOrd="0" destOrd="0" presId="urn:microsoft.com/office/officeart/2005/8/layout/vList3"/>
    <dgm:cxn modelId="{4686B316-6A12-4D29-9A73-D6EB75477697}" type="presParOf" srcId="{6F0D8A71-2283-42B9-A1DD-FA48BB2F2AFA}" destId="{23039FB5-F75E-4836-8FF2-87D73117699E}" srcOrd="1" destOrd="0" presId="urn:microsoft.com/office/officeart/2005/8/layout/vList3"/>
    <dgm:cxn modelId="{DD7B64A6-6824-4782-8FF6-41150B3E50A0}" type="presParOf" srcId="{1FC1391E-1B6C-4340-9D0C-25799CF96935}" destId="{CD052F36-876A-41D6-B6A6-0AF50A6D3329}" srcOrd="5" destOrd="0" presId="urn:microsoft.com/office/officeart/2005/8/layout/vList3"/>
    <dgm:cxn modelId="{5D938E2A-8694-4750-8C32-2AD677607079}" type="presParOf" srcId="{1FC1391E-1B6C-4340-9D0C-25799CF96935}" destId="{E02BA2EE-1F62-4350-AB99-036DA519FBA2}" srcOrd="6" destOrd="0" presId="urn:microsoft.com/office/officeart/2005/8/layout/vList3"/>
    <dgm:cxn modelId="{CF8FF9F3-56AF-4AAD-9A66-74CF669A2329}" type="presParOf" srcId="{E02BA2EE-1F62-4350-AB99-036DA519FBA2}" destId="{142C9272-FF6E-498C-909B-132933E3420F}" srcOrd="0" destOrd="0" presId="urn:microsoft.com/office/officeart/2005/8/layout/vList3"/>
    <dgm:cxn modelId="{8C7B8BA0-F65A-452B-88E6-D4103019AF91}" type="presParOf" srcId="{E02BA2EE-1F62-4350-AB99-036DA519FBA2}" destId="{4F75AEEB-9FCF-426D-B784-31762B2A2339}" srcOrd="1" destOrd="0" presId="urn:microsoft.com/office/officeart/2005/8/layout/vList3"/>
    <dgm:cxn modelId="{501C052C-7067-4B9E-AD47-DE5240A96A79}" type="presParOf" srcId="{1FC1391E-1B6C-4340-9D0C-25799CF96935}" destId="{92800264-C821-4820-A9FA-AA11021967C8}" srcOrd="7" destOrd="0" presId="urn:microsoft.com/office/officeart/2005/8/layout/vList3"/>
    <dgm:cxn modelId="{2FE97388-B239-478A-84E2-30472591411C}" type="presParOf" srcId="{1FC1391E-1B6C-4340-9D0C-25799CF96935}" destId="{4458E4CC-782C-4B70-916D-01C80F22B561}" srcOrd="8" destOrd="0" presId="urn:microsoft.com/office/officeart/2005/8/layout/vList3"/>
    <dgm:cxn modelId="{C55CC597-7101-411B-80ED-AA6020A96C4C}" type="presParOf" srcId="{4458E4CC-782C-4B70-916D-01C80F22B561}" destId="{51F5506F-19D8-402D-8544-0404532F9BB0}" srcOrd="0" destOrd="0" presId="urn:microsoft.com/office/officeart/2005/8/layout/vList3"/>
    <dgm:cxn modelId="{080FA7D9-51F5-4D41-B039-8525AE34913C}" type="presParOf" srcId="{4458E4CC-782C-4B70-916D-01C80F22B561}" destId="{C2AFB0B1-ADA2-4AB5-9B87-5EDC080B3F53}" srcOrd="1" destOrd="0" presId="urn:microsoft.com/office/officeart/2005/8/layout/vList3"/>
    <dgm:cxn modelId="{E84D83EB-E1BE-42B8-8A85-657A6C91BF70}" type="presParOf" srcId="{1FC1391E-1B6C-4340-9D0C-25799CF96935}" destId="{89E5C025-6975-4B13-8712-B057488D2339}" srcOrd="9" destOrd="0" presId="urn:microsoft.com/office/officeart/2005/8/layout/vList3"/>
    <dgm:cxn modelId="{756A2C2F-2BFC-4378-AEAF-E3A87BF01936}" type="presParOf" srcId="{1FC1391E-1B6C-4340-9D0C-25799CF96935}" destId="{67A06CCF-87CE-4585-979B-8E61036AAE69}" srcOrd="10" destOrd="0" presId="urn:microsoft.com/office/officeart/2005/8/layout/vList3"/>
    <dgm:cxn modelId="{70D79588-E4C7-475B-9074-394C8722C851}" type="presParOf" srcId="{67A06CCF-87CE-4585-979B-8E61036AAE69}" destId="{2A735CC3-3930-47F0-A335-5866E9979DA7}" srcOrd="0" destOrd="0" presId="urn:microsoft.com/office/officeart/2005/8/layout/vList3"/>
    <dgm:cxn modelId="{831C82D0-A39A-452B-9888-28EBD086A243}" type="presParOf" srcId="{67A06CCF-87CE-4585-979B-8E61036AAE69}" destId="{84D0B471-7C8C-43E9-AB89-47D7EAD26317}" srcOrd="1" destOrd="0" presId="urn:microsoft.com/office/officeart/2005/8/layout/vList3"/>
    <dgm:cxn modelId="{7ADA59A4-6EDE-4E7C-B525-8E2E6447CADE}" type="presParOf" srcId="{1FC1391E-1B6C-4340-9D0C-25799CF96935}" destId="{7BB1246B-94C5-4589-828F-ED715F047DAF}" srcOrd="11" destOrd="0" presId="urn:microsoft.com/office/officeart/2005/8/layout/vList3"/>
    <dgm:cxn modelId="{58CCCBD2-1F14-44F7-B69B-4DF319DEA8CF}" type="presParOf" srcId="{1FC1391E-1B6C-4340-9D0C-25799CF96935}" destId="{F4631F8D-5D88-41F0-9FC8-7F43B4C86EBB}" srcOrd="12" destOrd="0" presId="urn:microsoft.com/office/officeart/2005/8/layout/vList3"/>
    <dgm:cxn modelId="{EEC0BC2C-BCB2-42CF-87D9-8291CC284280}" type="presParOf" srcId="{F4631F8D-5D88-41F0-9FC8-7F43B4C86EBB}" destId="{12C16AB2-F349-4F96-8CBF-1728D125DE6E}" srcOrd="0" destOrd="0" presId="urn:microsoft.com/office/officeart/2005/8/layout/vList3"/>
    <dgm:cxn modelId="{0F4036C3-E142-4233-A427-2D12CE473636}" type="presParOf" srcId="{F4631F8D-5D88-41F0-9FC8-7F43B4C86EBB}" destId="{15412E20-3CD8-48B2-A027-128E86FA97E1}" srcOrd="1" destOrd="0" presId="urn:microsoft.com/office/officeart/2005/8/layout/vList3"/>
    <dgm:cxn modelId="{3FA46B38-DF2D-4EA4-AF2D-AD517DF73AE0}" type="presParOf" srcId="{1FC1391E-1B6C-4340-9D0C-25799CF96935}" destId="{BF4EB508-B745-4556-9A46-A7707A14E9C9}" srcOrd="13" destOrd="0" presId="urn:microsoft.com/office/officeart/2005/8/layout/vList3"/>
    <dgm:cxn modelId="{45FD2FA8-656B-4C4E-A85B-CC6AF1F607A0}" type="presParOf" srcId="{1FC1391E-1B6C-4340-9D0C-25799CF96935}" destId="{895A4F29-9BDB-4103-AB97-05F3AA1D1F15}" srcOrd="14" destOrd="0" presId="urn:microsoft.com/office/officeart/2005/8/layout/vList3"/>
    <dgm:cxn modelId="{E43FE469-B203-4211-9536-5806C6FD3785}" type="presParOf" srcId="{895A4F29-9BDB-4103-AB97-05F3AA1D1F15}" destId="{E12DA920-1893-425E-8861-C883C229E704}" srcOrd="0" destOrd="0" presId="urn:microsoft.com/office/officeart/2005/8/layout/vList3"/>
    <dgm:cxn modelId="{E4090BB8-65CB-4DCA-9F53-1E4051459BCE}" type="presParOf" srcId="{895A4F29-9BDB-4103-AB97-05F3AA1D1F15}" destId="{89FBF19F-0AFB-460C-9746-A1264CF522BD}" srcOrd="1" destOrd="0" presId="urn:microsoft.com/office/officeart/2005/8/layout/vList3"/>
  </dgm:cxnLst>
  <dgm:bg/>
  <dgm:whole>
    <a:ln w="9525" cap="flat" cmpd="sng" algn="ctr">
      <a:solidFill>
        <a:schemeClr val="lt1">
          <a:hueOff val="0"/>
          <a:satOff val="0"/>
          <a:lumOff val="0"/>
        </a:schemeClr>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6F970-D496-48BE-AAB9-369B29CA131F}">
      <dsp:nvSpPr>
        <dsp:cNvPr id="0" name=""/>
        <dsp:cNvSpPr/>
      </dsp:nvSpPr>
      <dsp:spPr>
        <a:xfrm>
          <a:off x="0" y="39469"/>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t>1. Verificación del quórum.</a:t>
          </a:r>
          <a:endParaRPr lang="es-CO" sz="1400" b="1" kern="1200" dirty="0"/>
        </a:p>
      </dsp:txBody>
      <dsp:txXfrm>
        <a:off x="14802" y="54271"/>
        <a:ext cx="8542896" cy="273607"/>
      </dsp:txXfrm>
    </dsp:sp>
    <dsp:sp modelId="{C4902557-292E-4983-9AFF-4514CF447FC5}">
      <dsp:nvSpPr>
        <dsp:cNvPr id="0" name=""/>
        <dsp:cNvSpPr/>
      </dsp:nvSpPr>
      <dsp:spPr>
        <a:xfrm>
          <a:off x="0" y="318336"/>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Times New Roman" panose="02020603050405020304" pitchFamily="18" charset="0"/>
            <a:buNone/>
          </a:pPr>
          <a:r>
            <a:rPr lang="es-ES" sz="1400" b="1" kern="1200" dirty="0"/>
            <a:t>2. Lectura y aprobación del orden del día.</a:t>
          </a:r>
          <a:endParaRPr lang="es-CO" sz="1400" b="1" kern="1200" dirty="0"/>
        </a:p>
      </dsp:txBody>
      <dsp:txXfrm>
        <a:off x="14802" y="333138"/>
        <a:ext cx="8542896" cy="273607"/>
      </dsp:txXfrm>
    </dsp:sp>
    <dsp:sp modelId="{47B47BBD-2AC5-4CEF-B92C-799096A4026C}">
      <dsp:nvSpPr>
        <dsp:cNvPr id="0" name=""/>
        <dsp:cNvSpPr/>
      </dsp:nvSpPr>
      <dsp:spPr>
        <a:xfrm>
          <a:off x="0" y="635118"/>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t>3. Aprobación del Acta correspondiente a la sesión ordinaria No. 584 de la sesión ordinaria del enero de 2018.</a:t>
          </a:r>
          <a:endParaRPr lang="es-CO" sz="1400" b="1" kern="1200" dirty="0"/>
        </a:p>
      </dsp:txBody>
      <dsp:txXfrm>
        <a:off x="14802" y="649920"/>
        <a:ext cx="8542896" cy="273607"/>
      </dsp:txXfrm>
    </dsp:sp>
    <dsp:sp modelId="{D1EBF209-8DC7-4947-9351-BBBAD85F669F}">
      <dsp:nvSpPr>
        <dsp:cNvPr id="0" name=""/>
        <dsp:cNvSpPr/>
      </dsp:nvSpPr>
      <dsp:spPr>
        <a:xfrm>
          <a:off x="0" y="951900"/>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t>4. Seguimiento tareas – Monitoreo decisiones de la Junta Directiva.</a:t>
          </a:r>
          <a:endParaRPr lang="es-CO" sz="1400" b="1" kern="1200" dirty="0"/>
        </a:p>
      </dsp:txBody>
      <dsp:txXfrm>
        <a:off x="14802" y="966702"/>
        <a:ext cx="8542896" cy="273607"/>
      </dsp:txXfrm>
    </dsp:sp>
    <dsp:sp modelId="{16F682F6-1258-4251-8A5E-7A95CDEE1EC6}">
      <dsp:nvSpPr>
        <dsp:cNvPr id="0" name=""/>
        <dsp:cNvSpPr/>
      </dsp:nvSpPr>
      <dsp:spPr>
        <a:xfrm>
          <a:off x="0" y="1268682"/>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t>5.</a:t>
          </a:r>
          <a:r>
            <a:rPr lang="es-CO" sz="1400" b="1" kern="1200" dirty="0"/>
            <a:t> Designación de primer suplente del Presidente.</a:t>
          </a:r>
        </a:p>
      </dsp:txBody>
      <dsp:txXfrm>
        <a:off x="14802" y="1283484"/>
        <a:ext cx="8542896" cy="273607"/>
      </dsp:txXfrm>
    </dsp:sp>
    <dsp:sp modelId="{34B049B2-395E-4863-ADF2-CBBAD8160998}">
      <dsp:nvSpPr>
        <dsp:cNvPr id="0" name=""/>
        <dsp:cNvSpPr/>
      </dsp:nvSpPr>
      <dsp:spPr>
        <a:xfrm>
          <a:off x="0" y="1585464"/>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6. T</a:t>
          </a:r>
          <a:r>
            <a:rPr lang="es-ES" sz="1400" b="1" kern="1200" dirty="0"/>
            <a:t>emas Asamblea General Ordinaria de Accionistas 2018.</a:t>
          </a:r>
          <a:endParaRPr lang="es-CO" sz="1400" b="1" kern="1200" dirty="0"/>
        </a:p>
      </dsp:txBody>
      <dsp:txXfrm>
        <a:off x="14802" y="1600266"/>
        <a:ext cx="8542896" cy="273607"/>
      </dsp:txXfrm>
    </dsp:sp>
    <dsp:sp modelId="{634CF765-A6BF-4C36-BE8C-9E72401AD05D}">
      <dsp:nvSpPr>
        <dsp:cNvPr id="0" name=""/>
        <dsp:cNvSpPr/>
      </dsp:nvSpPr>
      <dsp:spPr>
        <a:xfrm>
          <a:off x="0" y="1902246"/>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7. </a:t>
          </a:r>
          <a:r>
            <a:rPr lang="es-ES" sz="1400" b="1" kern="1200" dirty="0"/>
            <a:t>Informe mensual del Presidente de la Bolsa.</a:t>
          </a:r>
          <a:endParaRPr lang="es-CO" sz="1400" b="1" kern="1200" dirty="0"/>
        </a:p>
      </dsp:txBody>
      <dsp:txXfrm>
        <a:off x="14802" y="1917048"/>
        <a:ext cx="8542896" cy="273607"/>
      </dsp:txXfrm>
    </dsp:sp>
    <dsp:sp modelId="{4387FCBE-6569-46FB-8F01-991B277EFE5D}">
      <dsp:nvSpPr>
        <dsp:cNvPr id="0" name=""/>
        <dsp:cNvSpPr/>
      </dsp:nvSpPr>
      <dsp:spPr>
        <a:xfrm>
          <a:off x="0" y="2219028"/>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8. </a:t>
          </a:r>
          <a:r>
            <a:rPr lang="es-ES" sz="1400" b="1" kern="1200" dirty="0"/>
            <a:t>Informe Comité de Auditoría.</a:t>
          </a:r>
          <a:endParaRPr lang="es-CO" sz="1400" b="1" kern="1200" dirty="0"/>
        </a:p>
      </dsp:txBody>
      <dsp:txXfrm>
        <a:off x="14802" y="2233830"/>
        <a:ext cx="8542896" cy="273607"/>
      </dsp:txXfrm>
    </dsp:sp>
    <dsp:sp modelId="{A68208EE-64FD-4AD1-B6DD-9C8CC202BE83}">
      <dsp:nvSpPr>
        <dsp:cNvPr id="0" name=""/>
        <dsp:cNvSpPr/>
      </dsp:nvSpPr>
      <dsp:spPr>
        <a:xfrm>
          <a:off x="0" y="2535810"/>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9. </a:t>
          </a:r>
          <a:r>
            <a:rPr lang="es-ES" sz="1400" b="1" kern="1200" dirty="0"/>
            <a:t>Informe Comité de Regulación.</a:t>
          </a:r>
          <a:endParaRPr lang="es-CO" sz="1400" b="1" kern="1200" dirty="0"/>
        </a:p>
      </dsp:txBody>
      <dsp:txXfrm>
        <a:off x="14802" y="2550612"/>
        <a:ext cx="8542896" cy="273607"/>
      </dsp:txXfrm>
    </dsp:sp>
    <dsp:sp modelId="{4CEA82BF-DCEE-4C49-BB84-97ABAF1A0BB1}">
      <dsp:nvSpPr>
        <dsp:cNvPr id="0" name=""/>
        <dsp:cNvSpPr/>
      </dsp:nvSpPr>
      <dsp:spPr>
        <a:xfrm>
          <a:off x="0" y="2852592"/>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10. </a:t>
          </a:r>
          <a:r>
            <a:rPr lang="es-ES" sz="1400" b="1" kern="1200" dirty="0"/>
            <a:t>Informe Comité de Estándares.</a:t>
          </a:r>
          <a:endParaRPr lang="es-CO" sz="1400" b="1" kern="1200" dirty="0"/>
        </a:p>
      </dsp:txBody>
      <dsp:txXfrm>
        <a:off x="14802" y="2867394"/>
        <a:ext cx="8542896" cy="273607"/>
      </dsp:txXfrm>
    </dsp:sp>
    <dsp:sp modelId="{187FE1F9-18E0-4FF9-8B91-F67142301D8D}">
      <dsp:nvSpPr>
        <dsp:cNvPr id="0" name=""/>
        <dsp:cNvSpPr/>
      </dsp:nvSpPr>
      <dsp:spPr>
        <a:xfrm>
          <a:off x="0" y="3169374"/>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11.  Informe Comité de Gobierno Corporativo.</a:t>
          </a:r>
        </a:p>
      </dsp:txBody>
      <dsp:txXfrm>
        <a:off x="14802" y="3184176"/>
        <a:ext cx="8542896" cy="273607"/>
      </dsp:txXfrm>
    </dsp:sp>
    <dsp:sp modelId="{B4C32A5B-E2A2-4CAE-A867-3EDBA4C0352E}">
      <dsp:nvSpPr>
        <dsp:cNvPr id="0" name=""/>
        <dsp:cNvSpPr/>
      </dsp:nvSpPr>
      <dsp:spPr>
        <a:xfrm>
          <a:off x="0" y="3486156"/>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12. Informe Comité de Riesgos.</a:t>
          </a:r>
        </a:p>
      </dsp:txBody>
      <dsp:txXfrm>
        <a:off x="14802" y="3500958"/>
        <a:ext cx="8542896" cy="273607"/>
      </dsp:txXfrm>
    </dsp:sp>
    <dsp:sp modelId="{04657510-0B12-412D-9437-4BF11878D681}">
      <dsp:nvSpPr>
        <dsp:cNvPr id="0" name=""/>
        <dsp:cNvSpPr/>
      </dsp:nvSpPr>
      <dsp:spPr>
        <a:xfrm>
          <a:off x="0" y="3802938"/>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13. Informe Comité de Comunicación y Negocios.</a:t>
          </a:r>
        </a:p>
      </dsp:txBody>
      <dsp:txXfrm>
        <a:off x="14802" y="3817740"/>
        <a:ext cx="8542896" cy="273607"/>
      </dsp:txXfrm>
    </dsp:sp>
    <dsp:sp modelId="{76117BE4-3688-48E9-A34B-8C87B61653DD}">
      <dsp:nvSpPr>
        <dsp:cNvPr id="0" name=""/>
        <dsp:cNvSpPr/>
      </dsp:nvSpPr>
      <dsp:spPr>
        <a:xfrm>
          <a:off x="0" y="4119720"/>
          <a:ext cx="8572500" cy="30321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1" kern="1200" dirty="0"/>
            <a:t>14. Proposiciones y Varios.</a:t>
          </a:r>
          <a:endParaRPr lang="es-CO" sz="1200" b="1" kern="1200" dirty="0"/>
        </a:p>
      </dsp:txBody>
      <dsp:txXfrm>
        <a:off x="14802" y="4134522"/>
        <a:ext cx="8542896" cy="2736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592E4-E329-46EA-AE75-B9FCBB8ED6DA}">
      <dsp:nvSpPr>
        <dsp:cNvPr id="0" name=""/>
        <dsp:cNvSpPr/>
      </dsp:nvSpPr>
      <dsp:spPr>
        <a:xfrm>
          <a:off x="2302" y="41179"/>
          <a:ext cx="2244961" cy="488124"/>
        </a:xfrm>
        <a:prstGeom prst="rect">
          <a:avLst/>
        </a:prstGeom>
        <a:solidFill>
          <a:srgbClr val="66AF9E"/>
        </a:solidFill>
        <a:ln>
          <a:solidFill>
            <a:srgbClr val="66AF9E"/>
          </a:solidFill>
        </a:ln>
        <a:effectLst/>
      </dsp:spPr>
      <dsp:style>
        <a:lnRef idx="0">
          <a:scrgbClr r="0" g="0" b="0"/>
        </a:lnRef>
        <a:fillRef idx="0">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eaLnBrk="1" latinLnBrk="0" hangingPunct="1">
            <a:lnSpc>
              <a:spcPct val="90000"/>
            </a:lnSpc>
            <a:spcBef>
              <a:spcPct val="0"/>
            </a:spcBef>
            <a:spcAft>
              <a:spcPct val="35000"/>
            </a:spcAft>
            <a:buNone/>
          </a:pPr>
          <a:r>
            <a:rPr lang="es-ES" sz="2000" kern="1200" dirty="0">
              <a:solidFill>
                <a:schemeClr val="lt1"/>
              </a:solidFill>
              <a:latin typeface="+mn-lt"/>
              <a:ea typeface="+mn-ea"/>
              <a:cs typeface="+mn-cs"/>
            </a:rPr>
            <a:t>Clientes </a:t>
          </a:r>
        </a:p>
      </dsp:txBody>
      <dsp:txXfrm>
        <a:off x="2302" y="41179"/>
        <a:ext cx="2244961" cy="488124"/>
      </dsp:txXfrm>
    </dsp:sp>
    <dsp:sp modelId="{A4D56E40-F97E-44EF-A9F7-712FA44E62E2}">
      <dsp:nvSpPr>
        <dsp:cNvPr id="0" name=""/>
        <dsp:cNvSpPr/>
      </dsp:nvSpPr>
      <dsp:spPr>
        <a:xfrm>
          <a:off x="2302" y="529303"/>
          <a:ext cx="2244961" cy="352904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s-ES" sz="1400" kern="1200" dirty="0">
              <a:solidFill>
                <a:srgbClr val="002060"/>
              </a:solidFill>
            </a:rPr>
            <a:t>Incursionar en nuevos mercados $11B</a:t>
          </a:r>
        </a:p>
        <a:p>
          <a:pPr marL="114300" lvl="1" indent="-114300" algn="l" defTabSz="622300">
            <a:lnSpc>
              <a:spcPct val="100000"/>
            </a:lnSpc>
            <a:spcBef>
              <a:spcPct val="0"/>
            </a:spcBef>
            <a:spcAft>
              <a:spcPct val="15000"/>
            </a:spcAft>
            <a:buChar char="•"/>
          </a:pPr>
          <a:r>
            <a:rPr lang="es-ES" sz="1400" kern="1200" dirty="0">
              <a:solidFill>
                <a:srgbClr val="002060"/>
              </a:solidFill>
            </a:rPr>
            <a:t>Éxito: 20%</a:t>
          </a:r>
        </a:p>
        <a:p>
          <a:pPr marL="114300" lvl="1" indent="-114300" algn="l" defTabSz="622300">
            <a:lnSpc>
              <a:spcPct val="100000"/>
            </a:lnSpc>
            <a:spcBef>
              <a:spcPct val="0"/>
            </a:spcBef>
            <a:spcAft>
              <a:spcPct val="15000"/>
            </a:spcAft>
            <a:buChar char="•"/>
          </a:pPr>
          <a:r>
            <a:rPr lang="es-ES" sz="1400" kern="1200" dirty="0">
              <a:solidFill>
                <a:srgbClr val="002060"/>
              </a:solidFill>
            </a:rPr>
            <a:t>Ingresos </a:t>
          </a:r>
          <a:r>
            <a:rPr lang="es-ES" sz="1400" kern="1200" dirty="0" err="1">
              <a:solidFill>
                <a:srgbClr val="002060"/>
              </a:solidFill>
            </a:rPr>
            <a:t>Apróx</a:t>
          </a:r>
          <a:r>
            <a:rPr lang="es-ES" sz="1400" kern="1200" dirty="0">
              <a:solidFill>
                <a:srgbClr val="002060"/>
              </a:solidFill>
            </a:rPr>
            <a:t> $1,760M </a:t>
          </a:r>
        </a:p>
        <a:p>
          <a:pPr marL="114300" lvl="1" indent="-114300" algn="l" defTabSz="622300">
            <a:lnSpc>
              <a:spcPct val="100000"/>
            </a:lnSpc>
            <a:spcBef>
              <a:spcPct val="0"/>
            </a:spcBef>
            <a:spcAft>
              <a:spcPct val="15000"/>
            </a:spcAft>
            <a:buChar char="•"/>
          </a:pPr>
          <a:r>
            <a:rPr lang="es-ES" sz="1400" kern="1200" dirty="0">
              <a:solidFill>
                <a:srgbClr val="002060"/>
              </a:solidFill>
            </a:rPr>
            <a:t>Profundización Mercados Actuales </a:t>
          </a:r>
        </a:p>
      </dsp:txBody>
      <dsp:txXfrm>
        <a:off x="2302" y="529303"/>
        <a:ext cx="2244961" cy="3529040"/>
      </dsp:txXfrm>
    </dsp:sp>
    <dsp:sp modelId="{1051A42C-1D76-4830-B399-483CBB6702AC}">
      <dsp:nvSpPr>
        <dsp:cNvPr id="0" name=""/>
        <dsp:cNvSpPr/>
      </dsp:nvSpPr>
      <dsp:spPr>
        <a:xfrm>
          <a:off x="2561558" y="41179"/>
          <a:ext cx="2244961" cy="488124"/>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miter lim="800000"/>
        </a:ln>
        <a:effectLst>
          <a:outerShdw blurRad="40000" dist="20000" dir="5400000" rotWithShape="0">
            <a:srgbClr val="000000">
              <a:alpha val="38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ES" sz="2000" kern="1200" dirty="0">
              <a:solidFill>
                <a:prstClr val="white"/>
              </a:solidFill>
              <a:latin typeface="Calibri" panose="020F0502020204030204"/>
              <a:ea typeface="+mn-ea"/>
              <a:cs typeface="+mn-cs"/>
            </a:rPr>
            <a:t>Canal </a:t>
          </a:r>
        </a:p>
      </dsp:txBody>
      <dsp:txXfrm>
        <a:off x="2561558" y="41179"/>
        <a:ext cx="2244961" cy="488124"/>
      </dsp:txXfrm>
    </dsp:sp>
    <dsp:sp modelId="{0D116420-6662-4CF0-A455-322FCAFB5614}">
      <dsp:nvSpPr>
        <dsp:cNvPr id="0" name=""/>
        <dsp:cNvSpPr/>
      </dsp:nvSpPr>
      <dsp:spPr>
        <a:xfrm>
          <a:off x="2561558" y="529303"/>
          <a:ext cx="2244961" cy="352904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es-ES" sz="2000" kern="1200" dirty="0">
              <a:solidFill>
                <a:srgbClr val="002060"/>
              </a:solidFill>
            </a:rPr>
            <a:t>Modernización plataforma RF</a:t>
          </a:r>
        </a:p>
        <a:p>
          <a:pPr marL="228600" lvl="1" indent="-228600" algn="l" defTabSz="889000">
            <a:lnSpc>
              <a:spcPct val="150000"/>
            </a:lnSpc>
            <a:spcBef>
              <a:spcPct val="0"/>
            </a:spcBef>
            <a:spcAft>
              <a:spcPct val="15000"/>
            </a:spcAft>
            <a:buChar char="•"/>
          </a:pPr>
          <a:r>
            <a:rPr lang="es-ES" sz="2000" kern="1200" dirty="0">
              <a:solidFill>
                <a:srgbClr val="002060"/>
              </a:solidFill>
            </a:rPr>
            <a:t>Alianzas con gremios</a:t>
          </a:r>
        </a:p>
      </dsp:txBody>
      <dsp:txXfrm>
        <a:off x="2561558" y="529303"/>
        <a:ext cx="2244961" cy="3529040"/>
      </dsp:txXfrm>
    </dsp:sp>
    <dsp:sp modelId="{43E8E55D-A939-48B0-BE64-7DC324482A06}">
      <dsp:nvSpPr>
        <dsp:cNvPr id="0" name=""/>
        <dsp:cNvSpPr/>
      </dsp:nvSpPr>
      <dsp:spPr>
        <a:xfrm>
          <a:off x="5120814" y="41179"/>
          <a:ext cx="2244961" cy="488124"/>
        </a:xfrm>
        <a:prstGeom prst="rect">
          <a:avLst/>
        </a:prstGeom>
        <a:solidFill>
          <a:srgbClr val="66AF9E"/>
        </a:solidFill>
        <a:ln>
          <a:solidFill>
            <a:srgbClr val="66AF9E"/>
          </a:solidFill>
        </a:ln>
        <a:effectLst/>
      </dsp:spPr>
      <dsp:style>
        <a:lnRef idx="0">
          <a:scrgbClr r="0" g="0" b="0"/>
        </a:lnRef>
        <a:fillRef idx="0">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eaLnBrk="1" latinLnBrk="0" hangingPunct="1">
            <a:lnSpc>
              <a:spcPct val="90000"/>
            </a:lnSpc>
            <a:spcBef>
              <a:spcPct val="0"/>
            </a:spcBef>
            <a:spcAft>
              <a:spcPct val="35000"/>
            </a:spcAft>
            <a:buNone/>
          </a:pPr>
          <a:r>
            <a:rPr lang="es-ES" sz="2000" kern="1200" dirty="0">
              <a:solidFill>
                <a:schemeClr val="lt1"/>
              </a:solidFill>
              <a:latin typeface="+mn-lt"/>
              <a:ea typeface="+mn-ea"/>
              <a:cs typeface="+mn-cs"/>
            </a:rPr>
            <a:t>Oferta de Valor</a:t>
          </a:r>
        </a:p>
      </dsp:txBody>
      <dsp:txXfrm>
        <a:off x="5120814" y="41179"/>
        <a:ext cx="2244961" cy="488124"/>
      </dsp:txXfrm>
    </dsp:sp>
    <dsp:sp modelId="{5B8BC0E2-5762-4034-96CC-D61C1EDC2E50}">
      <dsp:nvSpPr>
        <dsp:cNvPr id="0" name=""/>
        <dsp:cNvSpPr/>
      </dsp:nvSpPr>
      <dsp:spPr>
        <a:xfrm>
          <a:off x="5120814" y="529303"/>
          <a:ext cx="2244961" cy="352904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150000"/>
            </a:lnSpc>
            <a:spcBef>
              <a:spcPct val="0"/>
            </a:spcBef>
            <a:spcAft>
              <a:spcPct val="15000"/>
            </a:spcAft>
            <a:buChar char="•"/>
          </a:pPr>
          <a:r>
            <a:rPr lang="es-ES" sz="1600" kern="1200" dirty="0">
              <a:solidFill>
                <a:srgbClr val="002060"/>
              </a:solidFill>
            </a:rPr>
            <a:t>De acuerdo a necesidad del cliente</a:t>
          </a:r>
        </a:p>
        <a:p>
          <a:pPr marL="342900" lvl="2" indent="-171450" algn="l" defTabSz="711200">
            <a:lnSpc>
              <a:spcPct val="150000"/>
            </a:lnSpc>
            <a:spcBef>
              <a:spcPct val="0"/>
            </a:spcBef>
            <a:spcAft>
              <a:spcPct val="15000"/>
            </a:spcAft>
            <a:buChar char="•"/>
          </a:pPr>
          <a:r>
            <a:rPr lang="es-ES" sz="1600" kern="1200" dirty="0">
              <a:solidFill>
                <a:srgbClr val="002060"/>
              </a:solidFill>
            </a:rPr>
            <a:t>Flujo de Caja</a:t>
          </a:r>
        </a:p>
        <a:p>
          <a:pPr marL="342900" lvl="2" indent="-171450" algn="l" defTabSz="711200">
            <a:lnSpc>
              <a:spcPct val="150000"/>
            </a:lnSpc>
            <a:spcBef>
              <a:spcPct val="0"/>
            </a:spcBef>
            <a:spcAft>
              <a:spcPct val="15000"/>
            </a:spcAft>
            <a:buChar char="•"/>
          </a:pPr>
          <a:r>
            <a:rPr lang="es-ES" sz="1600" kern="1200" dirty="0">
              <a:solidFill>
                <a:srgbClr val="002060"/>
              </a:solidFill>
            </a:rPr>
            <a:t>Aprovechamiento de caja de terceros</a:t>
          </a:r>
        </a:p>
        <a:p>
          <a:pPr marL="342900" lvl="2" indent="-171450" algn="l" defTabSz="711200">
            <a:lnSpc>
              <a:spcPct val="150000"/>
            </a:lnSpc>
            <a:spcBef>
              <a:spcPct val="0"/>
            </a:spcBef>
            <a:spcAft>
              <a:spcPct val="15000"/>
            </a:spcAft>
            <a:buChar char="•"/>
          </a:pPr>
          <a:r>
            <a:rPr lang="es-ES" sz="1600" kern="1200" dirty="0">
              <a:solidFill>
                <a:srgbClr val="002060"/>
              </a:solidFill>
            </a:rPr>
            <a:t>Saldo a favor en impuesto</a:t>
          </a:r>
        </a:p>
        <a:p>
          <a:pPr marL="171450" lvl="1" indent="-171450" algn="l" defTabSz="711200">
            <a:lnSpc>
              <a:spcPct val="150000"/>
            </a:lnSpc>
            <a:spcBef>
              <a:spcPct val="0"/>
            </a:spcBef>
            <a:spcAft>
              <a:spcPct val="15000"/>
            </a:spcAft>
            <a:buChar char="•"/>
          </a:pPr>
          <a:r>
            <a:rPr lang="es-ES" sz="1600" kern="1200" dirty="0">
              <a:solidFill>
                <a:srgbClr val="002060"/>
              </a:solidFill>
            </a:rPr>
            <a:t>Promotores</a:t>
          </a:r>
        </a:p>
        <a:p>
          <a:pPr marL="342900" lvl="2" indent="-171450" algn="l" defTabSz="711200">
            <a:lnSpc>
              <a:spcPct val="150000"/>
            </a:lnSpc>
            <a:spcBef>
              <a:spcPct val="0"/>
            </a:spcBef>
            <a:spcAft>
              <a:spcPct val="15000"/>
            </a:spcAft>
            <a:buChar char="•"/>
          </a:pPr>
          <a:r>
            <a:rPr lang="es-ES" sz="1600" kern="1200" dirty="0">
              <a:solidFill>
                <a:srgbClr val="002060"/>
              </a:solidFill>
            </a:rPr>
            <a:t>Capacitados </a:t>
          </a:r>
        </a:p>
      </dsp:txBody>
      <dsp:txXfrm>
        <a:off x="5120814" y="529303"/>
        <a:ext cx="2244961" cy="3529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1269E-AF56-4A36-BCF2-927981C617FB}">
      <dsp:nvSpPr>
        <dsp:cNvPr id="0" name=""/>
        <dsp:cNvSpPr/>
      </dsp:nvSpPr>
      <dsp:spPr>
        <a:xfrm rot="5400000">
          <a:off x="5153982" y="-2058165"/>
          <a:ext cx="937790" cy="5292120"/>
        </a:xfrm>
        <a:prstGeom prst="round2SameRect">
          <a:avLst/>
        </a:prstGeom>
        <a:no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Font typeface="Wingdings" panose="05000000000000000000" pitchFamily="2" charset="2"/>
            <a:buNone/>
          </a:pPr>
          <a:r>
            <a:rPr lang="es-CO" sz="1500" kern="1200" dirty="0">
              <a:latin typeface="+mn-lt"/>
            </a:rPr>
            <a:t>Recoger los </a:t>
          </a:r>
          <a:r>
            <a:rPr lang="es-CO" sz="1500" b="1" kern="1200" dirty="0">
              <a:solidFill>
                <a:srgbClr val="00B050"/>
              </a:solidFill>
              <a:latin typeface="+mn-lt"/>
            </a:rPr>
            <a:t>lineamientos generales</a:t>
          </a:r>
          <a:r>
            <a:rPr lang="es-CO" sz="1500" kern="1200" dirty="0">
              <a:latin typeface="+mn-lt"/>
            </a:rPr>
            <a:t>, consideraciones, y características que guiarán el </a:t>
          </a:r>
          <a:r>
            <a:rPr lang="es-CO" sz="1500" b="1" kern="1200" dirty="0">
              <a:solidFill>
                <a:srgbClr val="00B050"/>
              </a:solidFill>
              <a:latin typeface="+mn-lt"/>
            </a:rPr>
            <a:t>proceso de evaluación y monitoreo</a:t>
          </a:r>
          <a:r>
            <a:rPr lang="es-CO" sz="1500" kern="1200" dirty="0">
              <a:latin typeface="+mn-lt"/>
            </a:rPr>
            <a:t> de la efectividad en la operación de la Alta Gerencia, Secretaría General y Áreas de Control Interno.</a:t>
          </a:r>
          <a:endParaRPr lang="es-ES" sz="1500" kern="1200" dirty="0"/>
        </a:p>
      </dsp:txBody>
      <dsp:txXfrm rot="-5400000">
        <a:off x="2976818" y="164778"/>
        <a:ext cx="5246341" cy="846232"/>
      </dsp:txXfrm>
    </dsp:sp>
    <dsp:sp modelId="{B2AD7C11-FFD2-42DF-B9B0-2BAE91E0EBAB}">
      <dsp:nvSpPr>
        <dsp:cNvPr id="0" name=""/>
        <dsp:cNvSpPr/>
      </dsp:nvSpPr>
      <dsp:spPr>
        <a:xfrm>
          <a:off x="0" y="1776"/>
          <a:ext cx="2976817" cy="1172237"/>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Finalidad</a:t>
          </a:r>
        </a:p>
      </dsp:txBody>
      <dsp:txXfrm>
        <a:off x="57224" y="59000"/>
        <a:ext cx="2862369" cy="1057789"/>
      </dsp:txXfrm>
    </dsp:sp>
    <dsp:sp modelId="{E9D6D095-3D19-49A3-8A88-FF226C13DB06}">
      <dsp:nvSpPr>
        <dsp:cNvPr id="0" name=""/>
        <dsp:cNvSpPr/>
      </dsp:nvSpPr>
      <dsp:spPr>
        <a:xfrm rot="5400000">
          <a:off x="5153982" y="-827315"/>
          <a:ext cx="937790" cy="5292120"/>
        </a:xfrm>
        <a:prstGeom prst="round2SameRect">
          <a:avLst/>
        </a:prstGeom>
        <a:no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s-CO" sz="1500" kern="1200" dirty="0">
              <a:latin typeface="+mn-lt"/>
            </a:rPr>
            <a:t>Es aplicable a los siguientes cargos: Presidente, Vicepresidentes, Secretaria General, Director de Riesgos y Director de Auditoria.</a:t>
          </a:r>
          <a:endParaRPr lang="es-ES" sz="1500" kern="1200" dirty="0"/>
        </a:p>
      </dsp:txBody>
      <dsp:txXfrm rot="-5400000">
        <a:off x="2976818" y="1395628"/>
        <a:ext cx="5246341" cy="846232"/>
      </dsp:txXfrm>
    </dsp:sp>
    <dsp:sp modelId="{C30E27BE-8D88-4B6F-A20A-C14C647AF889}">
      <dsp:nvSpPr>
        <dsp:cNvPr id="0" name=""/>
        <dsp:cNvSpPr/>
      </dsp:nvSpPr>
      <dsp:spPr>
        <a:xfrm>
          <a:off x="0" y="1232626"/>
          <a:ext cx="2976817" cy="1172237"/>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Alcance</a:t>
          </a:r>
        </a:p>
      </dsp:txBody>
      <dsp:txXfrm>
        <a:off x="57224" y="1289850"/>
        <a:ext cx="2862369" cy="1057789"/>
      </dsp:txXfrm>
    </dsp:sp>
    <dsp:sp modelId="{2F4F9E88-B677-44AF-A388-070A0F73A421}">
      <dsp:nvSpPr>
        <dsp:cNvPr id="0" name=""/>
        <dsp:cNvSpPr/>
      </dsp:nvSpPr>
      <dsp:spPr>
        <a:xfrm rot="5400000">
          <a:off x="5153982" y="403534"/>
          <a:ext cx="937790" cy="5292120"/>
        </a:xfrm>
        <a:prstGeom prst="round2SameRect">
          <a:avLst/>
        </a:prstGeom>
        <a:no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s-ES" sz="1500" kern="1200" dirty="0"/>
            <a:t>En el </a:t>
          </a:r>
          <a:r>
            <a:rPr lang="es-ES" sz="1500" b="1" kern="1200" dirty="0">
              <a:solidFill>
                <a:srgbClr val="00B050"/>
              </a:solidFill>
            </a:rPr>
            <a:t>primer trimestre de cada año</a:t>
          </a:r>
          <a:r>
            <a:rPr lang="es-ES" sz="1500" kern="1200" dirty="0"/>
            <a:t>, se realizará el proceso de evaluación de desempeño de la Alta Gerencia, Áreas de Control y Secretaría General.</a:t>
          </a:r>
        </a:p>
      </dsp:txBody>
      <dsp:txXfrm rot="-5400000">
        <a:off x="2976818" y="2626478"/>
        <a:ext cx="5246341" cy="846232"/>
      </dsp:txXfrm>
    </dsp:sp>
    <dsp:sp modelId="{95FFF924-BE42-4387-9345-F7DF300E5261}">
      <dsp:nvSpPr>
        <dsp:cNvPr id="0" name=""/>
        <dsp:cNvSpPr/>
      </dsp:nvSpPr>
      <dsp:spPr>
        <a:xfrm>
          <a:off x="0" y="2463475"/>
          <a:ext cx="2976817" cy="1172237"/>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s-ES" sz="3600" kern="1200" dirty="0">
              <a:solidFill>
                <a:schemeClr val="tx1"/>
              </a:solidFill>
            </a:rPr>
            <a:t>Periodicidad</a:t>
          </a:r>
        </a:p>
      </dsp:txBody>
      <dsp:txXfrm>
        <a:off x="57224" y="2520699"/>
        <a:ext cx="2862369" cy="10577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8E0B1-6CAE-4F8A-9B9D-81E4E174C739}">
      <dsp:nvSpPr>
        <dsp:cNvPr id="0" name=""/>
        <dsp:cNvSpPr/>
      </dsp:nvSpPr>
      <dsp:spPr>
        <a:xfrm>
          <a:off x="1009" y="0"/>
          <a:ext cx="2624418" cy="363749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ES" sz="3500" kern="1200" dirty="0"/>
            <a:t>Evaluados</a:t>
          </a:r>
        </a:p>
      </dsp:txBody>
      <dsp:txXfrm>
        <a:off x="1009" y="0"/>
        <a:ext cx="2624418" cy="1091247"/>
      </dsp:txXfrm>
    </dsp:sp>
    <dsp:sp modelId="{00C319EB-8C76-43AC-BAD1-5B317FADDBDC}">
      <dsp:nvSpPr>
        <dsp:cNvPr id="0" name=""/>
        <dsp:cNvSpPr/>
      </dsp:nvSpPr>
      <dsp:spPr>
        <a:xfrm>
          <a:off x="263451" y="1091935"/>
          <a:ext cx="2099535" cy="4208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Presidente</a:t>
          </a:r>
        </a:p>
      </dsp:txBody>
      <dsp:txXfrm>
        <a:off x="275776" y="1104260"/>
        <a:ext cx="2074885" cy="396156"/>
      </dsp:txXfrm>
    </dsp:sp>
    <dsp:sp modelId="{20845A40-DC29-42BB-B110-E120B693F520}">
      <dsp:nvSpPr>
        <dsp:cNvPr id="0" name=""/>
        <dsp:cNvSpPr/>
      </dsp:nvSpPr>
      <dsp:spPr>
        <a:xfrm>
          <a:off x="263451" y="1577481"/>
          <a:ext cx="2099535" cy="42080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Vicepresidentes</a:t>
          </a:r>
        </a:p>
      </dsp:txBody>
      <dsp:txXfrm>
        <a:off x="275776" y="1589806"/>
        <a:ext cx="2074885" cy="396156"/>
      </dsp:txXfrm>
    </dsp:sp>
    <dsp:sp modelId="{C62E7679-E876-41A4-8E08-84ED6E9F5775}">
      <dsp:nvSpPr>
        <dsp:cNvPr id="0" name=""/>
        <dsp:cNvSpPr/>
      </dsp:nvSpPr>
      <dsp:spPr>
        <a:xfrm>
          <a:off x="263451" y="2063027"/>
          <a:ext cx="2099535" cy="4208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Secretaria General</a:t>
          </a:r>
        </a:p>
      </dsp:txBody>
      <dsp:txXfrm>
        <a:off x="275776" y="2075352"/>
        <a:ext cx="2074885" cy="396156"/>
      </dsp:txXfrm>
    </dsp:sp>
    <dsp:sp modelId="{18B5FA43-6353-4138-9821-402173BCEDD9}">
      <dsp:nvSpPr>
        <dsp:cNvPr id="0" name=""/>
        <dsp:cNvSpPr/>
      </dsp:nvSpPr>
      <dsp:spPr>
        <a:xfrm>
          <a:off x="263451" y="2548574"/>
          <a:ext cx="2099535" cy="4208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Director de Riesgo</a:t>
          </a:r>
        </a:p>
      </dsp:txBody>
      <dsp:txXfrm>
        <a:off x="275776" y="2560899"/>
        <a:ext cx="2074885" cy="396156"/>
      </dsp:txXfrm>
    </dsp:sp>
    <dsp:sp modelId="{81A781E1-0FB0-4B73-B502-C3046573BF05}">
      <dsp:nvSpPr>
        <dsp:cNvPr id="0" name=""/>
        <dsp:cNvSpPr/>
      </dsp:nvSpPr>
      <dsp:spPr>
        <a:xfrm>
          <a:off x="263451" y="3034120"/>
          <a:ext cx="2099535" cy="4208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Director de Auditoría</a:t>
          </a:r>
        </a:p>
      </dsp:txBody>
      <dsp:txXfrm>
        <a:off x="275776" y="3046445"/>
        <a:ext cx="2074885" cy="396156"/>
      </dsp:txXfrm>
    </dsp:sp>
    <dsp:sp modelId="{AD824B10-58EF-4CBA-8335-F71C79E6E7CB}">
      <dsp:nvSpPr>
        <dsp:cNvPr id="0" name=""/>
        <dsp:cNvSpPr/>
      </dsp:nvSpPr>
      <dsp:spPr>
        <a:xfrm>
          <a:off x="2822259" y="0"/>
          <a:ext cx="2624418" cy="363749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ES" sz="3500" kern="1200" dirty="0"/>
            <a:t>Evaluadores</a:t>
          </a:r>
        </a:p>
      </dsp:txBody>
      <dsp:txXfrm>
        <a:off x="2822259" y="0"/>
        <a:ext cx="2624418" cy="1091247"/>
      </dsp:txXfrm>
    </dsp:sp>
    <dsp:sp modelId="{0C0ACBD5-97EF-4535-BBDA-B9581D03C2A9}">
      <dsp:nvSpPr>
        <dsp:cNvPr id="0" name=""/>
        <dsp:cNvSpPr/>
      </dsp:nvSpPr>
      <dsp:spPr>
        <a:xfrm>
          <a:off x="3084701" y="1091935"/>
          <a:ext cx="2099535" cy="4208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Junta Directiva</a:t>
          </a:r>
        </a:p>
      </dsp:txBody>
      <dsp:txXfrm>
        <a:off x="3097026" y="1104260"/>
        <a:ext cx="2074885" cy="396156"/>
      </dsp:txXfrm>
    </dsp:sp>
    <dsp:sp modelId="{6E9C3FA1-C8DF-4762-8735-61571407E37C}">
      <dsp:nvSpPr>
        <dsp:cNvPr id="0" name=""/>
        <dsp:cNvSpPr/>
      </dsp:nvSpPr>
      <dsp:spPr>
        <a:xfrm>
          <a:off x="3084701" y="1577481"/>
          <a:ext cx="2099535" cy="42080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Presidente</a:t>
          </a:r>
        </a:p>
      </dsp:txBody>
      <dsp:txXfrm>
        <a:off x="3097026" y="1589806"/>
        <a:ext cx="2074885" cy="396156"/>
      </dsp:txXfrm>
    </dsp:sp>
    <dsp:sp modelId="{5439298B-BE0D-4E11-854E-0FD7C75059BB}">
      <dsp:nvSpPr>
        <dsp:cNvPr id="0" name=""/>
        <dsp:cNvSpPr/>
      </dsp:nvSpPr>
      <dsp:spPr>
        <a:xfrm>
          <a:off x="3084701" y="2063027"/>
          <a:ext cx="2099535" cy="4208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Junta Directiva</a:t>
          </a:r>
        </a:p>
      </dsp:txBody>
      <dsp:txXfrm>
        <a:off x="3097026" y="2075352"/>
        <a:ext cx="2074885" cy="396156"/>
      </dsp:txXfrm>
    </dsp:sp>
    <dsp:sp modelId="{786AAD68-4834-4AB7-A232-1484BCA2C88F}">
      <dsp:nvSpPr>
        <dsp:cNvPr id="0" name=""/>
        <dsp:cNvSpPr/>
      </dsp:nvSpPr>
      <dsp:spPr>
        <a:xfrm>
          <a:off x="3084701" y="2548574"/>
          <a:ext cx="2099535" cy="4208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Junta Directiva</a:t>
          </a:r>
        </a:p>
      </dsp:txBody>
      <dsp:txXfrm>
        <a:off x="3097026" y="2560899"/>
        <a:ext cx="2074885" cy="396156"/>
      </dsp:txXfrm>
    </dsp:sp>
    <dsp:sp modelId="{C1C49B4D-6DF5-46CE-ADA9-603FA4562FD5}">
      <dsp:nvSpPr>
        <dsp:cNvPr id="0" name=""/>
        <dsp:cNvSpPr/>
      </dsp:nvSpPr>
      <dsp:spPr>
        <a:xfrm>
          <a:off x="3084701" y="3034120"/>
          <a:ext cx="2099535" cy="4208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Junta Directiva</a:t>
          </a:r>
        </a:p>
      </dsp:txBody>
      <dsp:txXfrm>
        <a:off x="3097026" y="3046445"/>
        <a:ext cx="2074885" cy="396156"/>
      </dsp:txXfrm>
    </dsp:sp>
    <dsp:sp modelId="{90A85432-CA63-4794-9322-304BD368B5F4}">
      <dsp:nvSpPr>
        <dsp:cNvPr id="0" name=""/>
        <dsp:cNvSpPr/>
      </dsp:nvSpPr>
      <dsp:spPr>
        <a:xfrm>
          <a:off x="5643509" y="0"/>
          <a:ext cx="2624418" cy="363749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ES" sz="3500" kern="1200" dirty="0"/>
            <a:t>Metodología</a:t>
          </a:r>
        </a:p>
      </dsp:txBody>
      <dsp:txXfrm>
        <a:off x="5643509" y="0"/>
        <a:ext cx="2624418" cy="1091247"/>
      </dsp:txXfrm>
    </dsp:sp>
    <dsp:sp modelId="{DA13AB7C-019B-4CF5-86A6-36B30369BAD5}">
      <dsp:nvSpPr>
        <dsp:cNvPr id="0" name=""/>
        <dsp:cNvSpPr/>
      </dsp:nvSpPr>
      <dsp:spPr>
        <a:xfrm>
          <a:off x="5905951" y="1091935"/>
          <a:ext cx="2099535" cy="4208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Junta Directiva</a:t>
          </a:r>
        </a:p>
      </dsp:txBody>
      <dsp:txXfrm>
        <a:off x="5918276" y="1104260"/>
        <a:ext cx="2074885" cy="396156"/>
      </dsp:txXfrm>
    </dsp:sp>
    <dsp:sp modelId="{774964C9-1A6A-4569-9763-757AAA85C01A}">
      <dsp:nvSpPr>
        <dsp:cNvPr id="0" name=""/>
        <dsp:cNvSpPr/>
      </dsp:nvSpPr>
      <dsp:spPr>
        <a:xfrm>
          <a:off x="5905951" y="1577481"/>
          <a:ext cx="2099535" cy="42080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Presidente</a:t>
          </a:r>
        </a:p>
      </dsp:txBody>
      <dsp:txXfrm>
        <a:off x="5918276" y="1589806"/>
        <a:ext cx="2074885" cy="396156"/>
      </dsp:txXfrm>
    </dsp:sp>
    <dsp:sp modelId="{DAD7F2A6-172E-41A9-91C7-8E7B4CEEC74A}">
      <dsp:nvSpPr>
        <dsp:cNvPr id="0" name=""/>
        <dsp:cNvSpPr/>
      </dsp:nvSpPr>
      <dsp:spPr>
        <a:xfrm>
          <a:off x="5905951" y="2063027"/>
          <a:ext cx="2099535" cy="4208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Comité de Gobierno</a:t>
          </a:r>
        </a:p>
      </dsp:txBody>
      <dsp:txXfrm>
        <a:off x="5918276" y="2075352"/>
        <a:ext cx="2074885" cy="396156"/>
      </dsp:txXfrm>
    </dsp:sp>
    <dsp:sp modelId="{A73E9AD8-D9B7-4CE6-8140-57B2D5DF7E2B}">
      <dsp:nvSpPr>
        <dsp:cNvPr id="0" name=""/>
        <dsp:cNvSpPr/>
      </dsp:nvSpPr>
      <dsp:spPr>
        <a:xfrm>
          <a:off x="5905951" y="2548574"/>
          <a:ext cx="2099535" cy="4208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Comité de Riesgo</a:t>
          </a:r>
        </a:p>
      </dsp:txBody>
      <dsp:txXfrm>
        <a:off x="5918276" y="2560899"/>
        <a:ext cx="2074885" cy="396156"/>
      </dsp:txXfrm>
    </dsp:sp>
    <dsp:sp modelId="{3E8A3CB9-E874-4732-B800-9B97C5F3649F}">
      <dsp:nvSpPr>
        <dsp:cNvPr id="0" name=""/>
        <dsp:cNvSpPr/>
      </dsp:nvSpPr>
      <dsp:spPr>
        <a:xfrm>
          <a:off x="5905951" y="3034120"/>
          <a:ext cx="2099535" cy="4208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ES" sz="1800" kern="1200" dirty="0"/>
            <a:t>Comité de Auditoría</a:t>
          </a:r>
        </a:p>
      </dsp:txBody>
      <dsp:txXfrm>
        <a:off x="5918276" y="3046445"/>
        <a:ext cx="2074885" cy="3961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DCCDF-429A-4E3B-B0DB-CE944C22C38D}">
      <dsp:nvSpPr>
        <dsp:cNvPr id="0" name=""/>
        <dsp:cNvSpPr/>
      </dsp:nvSpPr>
      <dsp:spPr>
        <a:xfrm>
          <a:off x="1553105" y="2220"/>
          <a:ext cx="2219310" cy="133158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a:t>Gestión Estratégica</a:t>
          </a:r>
        </a:p>
        <a:p>
          <a:pPr marL="114300" lvl="1" indent="-114300" algn="l" defTabSz="577850">
            <a:lnSpc>
              <a:spcPct val="90000"/>
            </a:lnSpc>
            <a:spcBef>
              <a:spcPct val="0"/>
            </a:spcBef>
            <a:spcAft>
              <a:spcPct val="15000"/>
            </a:spcAft>
            <a:buChar char="•"/>
          </a:pPr>
          <a:r>
            <a:rPr lang="es-CO" sz="1300" kern="1200" dirty="0"/>
            <a:t>Cumplimiento de metas  y objetivos  del negocio, según los indicadores establecidos para el efecto </a:t>
          </a:r>
          <a:endParaRPr lang="es-ES" sz="1300" kern="1200" dirty="0"/>
        </a:p>
      </dsp:txBody>
      <dsp:txXfrm>
        <a:off x="1592106" y="41221"/>
        <a:ext cx="2141308" cy="1253584"/>
      </dsp:txXfrm>
    </dsp:sp>
    <dsp:sp modelId="{8FF0731B-F9E1-41F6-88C3-3E8325F7A550}">
      <dsp:nvSpPr>
        <dsp:cNvPr id="0" name=""/>
        <dsp:cNvSpPr/>
      </dsp:nvSpPr>
      <dsp:spPr>
        <a:xfrm>
          <a:off x="3967716" y="392818"/>
          <a:ext cx="470493" cy="5503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3967716" y="502896"/>
        <a:ext cx="329345" cy="330233"/>
      </dsp:txXfrm>
    </dsp:sp>
    <dsp:sp modelId="{DAD7A9F7-BD90-4F00-840A-0938C46E8B45}">
      <dsp:nvSpPr>
        <dsp:cNvPr id="0" name=""/>
        <dsp:cNvSpPr/>
      </dsp:nvSpPr>
      <dsp:spPr>
        <a:xfrm>
          <a:off x="4660141" y="2220"/>
          <a:ext cx="2219310" cy="13315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a:t>Gestión de Riesgos</a:t>
          </a:r>
        </a:p>
        <a:p>
          <a:pPr marL="114300" lvl="1" indent="-114300" algn="l" defTabSz="577850">
            <a:lnSpc>
              <a:spcPct val="90000"/>
            </a:lnSpc>
            <a:spcBef>
              <a:spcPct val="0"/>
            </a:spcBef>
            <a:spcAft>
              <a:spcPct val="15000"/>
            </a:spcAft>
            <a:buChar char="•"/>
          </a:pPr>
          <a:r>
            <a:rPr lang="es-CO" sz="1300" kern="1200" dirty="0">
              <a:latin typeface="+mn-lt"/>
            </a:rPr>
            <a:t>Actividades de evaluación, manejo y mitigación del riesgo en los procesos a cargo.</a:t>
          </a:r>
          <a:endParaRPr lang="es-ES" sz="1300" kern="1200" dirty="0"/>
        </a:p>
      </dsp:txBody>
      <dsp:txXfrm>
        <a:off x="4699142" y="41221"/>
        <a:ext cx="2141308" cy="1253584"/>
      </dsp:txXfrm>
    </dsp:sp>
    <dsp:sp modelId="{465835D1-3B6D-4A5D-86C4-9DAEE65589F6}">
      <dsp:nvSpPr>
        <dsp:cNvPr id="0" name=""/>
        <dsp:cNvSpPr/>
      </dsp:nvSpPr>
      <dsp:spPr>
        <a:xfrm rot="5400000">
          <a:off x="5534549" y="1489158"/>
          <a:ext cx="470493" cy="5503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rot="-5400000">
        <a:off x="5604679" y="1529106"/>
        <a:ext cx="330233" cy="329345"/>
      </dsp:txXfrm>
    </dsp:sp>
    <dsp:sp modelId="{34852377-8D97-4E8D-9D67-A85D773CF640}">
      <dsp:nvSpPr>
        <dsp:cNvPr id="0" name=""/>
        <dsp:cNvSpPr/>
      </dsp:nvSpPr>
      <dsp:spPr>
        <a:xfrm>
          <a:off x="4660141" y="2221531"/>
          <a:ext cx="2219310" cy="13315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a:t>Gestión de Ambiente de Control</a:t>
          </a:r>
        </a:p>
        <a:p>
          <a:pPr marL="114300" lvl="1" indent="-114300" algn="l" defTabSz="577850">
            <a:lnSpc>
              <a:spcPct val="90000"/>
            </a:lnSpc>
            <a:spcBef>
              <a:spcPct val="0"/>
            </a:spcBef>
            <a:spcAft>
              <a:spcPct val="15000"/>
            </a:spcAft>
            <a:buChar char="•"/>
          </a:pPr>
          <a:r>
            <a:rPr lang="es-CO" sz="1300" kern="1200">
              <a:latin typeface="+mn-lt"/>
            </a:rPr>
            <a:t>Resultados de auditorias y  acciones orientadas hacia el 	control.</a:t>
          </a:r>
          <a:endParaRPr lang="es-ES" sz="1300" kern="1200" dirty="0"/>
        </a:p>
      </dsp:txBody>
      <dsp:txXfrm>
        <a:off x="4699142" y="2260532"/>
        <a:ext cx="2141308" cy="1253584"/>
      </dsp:txXfrm>
    </dsp:sp>
    <dsp:sp modelId="{8817F264-9533-434D-A8C1-737DFD6D1EB8}">
      <dsp:nvSpPr>
        <dsp:cNvPr id="0" name=""/>
        <dsp:cNvSpPr/>
      </dsp:nvSpPr>
      <dsp:spPr>
        <a:xfrm rot="10800000">
          <a:off x="3994347" y="2612129"/>
          <a:ext cx="470493" cy="55038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rot="10800000">
        <a:off x="4135495" y="2722207"/>
        <a:ext cx="329345" cy="330233"/>
      </dsp:txXfrm>
    </dsp:sp>
    <dsp:sp modelId="{2BB20268-4F1A-48B2-838F-7C4023A3EDC6}">
      <dsp:nvSpPr>
        <dsp:cNvPr id="0" name=""/>
        <dsp:cNvSpPr/>
      </dsp:nvSpPr>
      <dsp:spPr>
        <a:xfrm>
          <a:off x="1553105" y="2221531"/>
          <a:ext cx="2219310" cy="13315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a:t>Competencias</a:t>
          </a:r>
        </a:p>
        <a:p>
          <a:pPr marL="114300" lvl="1" indent="-114300" algn="l" defTabSz="577850">
            <a:lnSpc>
              <a:spcPct val="90000"/>
            </a:lnSpc>
            <a:spcBef>
              <a:spcPct val="0"/>
            </a:spcBef>
            <a:spcAft>
              <a:spcPct val="15000"/>
            </a:spcAft>
            <a:buChar char="•"/>
          </a:pPr>
          <a:r>
            <a:rPr lang="es-CO" sz="1300" kern="1200" dirty="0">
              <a:latin typeface="+mn-lt"/>
            </a:rPr>
            <a:t>Habilidades y conductas evaluadas</a:t>
          </a:r>
          <a:endParaRPr lang="es-ES" sz="1300" kern="1200" dirty="0"/>
        </a:p>
      </dsp:txBody>
      <dsp:txXfrm>
        <a:off x="1592106" y="2260532"/>
        <a:ext cx="2141308" cy="12535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1269E-AF56-4A36-BCF2-927981C617FB}">
      <dsp:nvSpPr>
        <dsp:cNvPr id="0" name=""/>
        <dsp:cNvSpPr/>
      </dsp:nvSpPr>
      <dsp:spPr>
        <a:xfrm rot="5400000">
          <a:off x="5210224" y="-2128097"/>
          <a:ext cx="825308" cy="5292120"/>
        </a:xfrm>
        <a:prstGeom prst="round2SameRect">
          <a:avLst/>
        </a:prstGeom>
        <a:no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s-CO" sz="1200" kern="1200" dirty="0"/>
            <a:t>Aprueba la política de evaluación de desempeño, la cual debe estar atada al cumplimiento de objetivos de mediano y largo plazo de la organización y a los niveles de control y riesgos asumidos.</a:t>
          </a:r>
          <a:endParaRPr lang="es-ES" sz="1200" kern="1200" dirty="0"/>
        </a:p>
        <a:p>
          <a:pPr marL="114300" lvl="1" indent="-114300" algn="l" defTabSz="533400">
            <a:lnSpc>
              <a:spcPct val="90000"/>
            </a:lnSpc>
            <a:spcBef>
              <a:spcPct val="0"/>
            </a:spcBef>
            <a:spcAft>
              <a:spcPct val="15000"/>
            </a:spcAft>
            <a:buFont typeface="Wingdings" panose="05000000000000000000" pitchFamily="2" charset="2"/>
            <a:buChar char="§"/>
          </a:pPr>
          <a:r>
            <a:rPr lang="es-ES" sz="1200" kern="1200" dirty="0"/>
            <a:t>Evalúa el desempeño del Presidente, Secretaría general y Áreas de Control</a:t>
          </a:r>
        </a:p>
      </dsp:txBody>
      <dsp:txXfrm rot="-5400000">
        <a:off x="2976818" y="145597"/>
        <a:ext cx="5251832" cy="744732"/>
      </dsp:txXfrm>
    </dsp:sp>
    <dsp:sp modelId="{B2AD7C11-FFD2-42DF-B9B0-2BAE91E0EBAB}">
      <dsp:nvSpPr>
        <dsp:cNvPr id="0" name=""/>
        <dsp:cNvSpPr/>
      </dsp:nvSpPr>
      <dsp:spPr>
        <a:xfrm>
          <a:off x="0" y="2144"/>
          <a:ext cx="2976818" cy="1031635"/>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solidFill>
            </a:rPr>
            <a:t>Junta Directiva</a:t>
          </a:r>
        </a:p>
      </dsp:txBody>
      <dsp:txXfrm>
        <a:off x="50360" y="52504"/>
        <a:ext cx="2876098" cy="930915"/>
      </dsp:txXfrm>
    </dsp:sp>
    <dsp:sp modelId="{E9D6D095-3D19-49A3-8A88-FF226C13DB06}">
      <dsp:nvSpPr>
        <dsp:cNvPr id="0" name=""/>
        <dsp:cNvSpPr/>
      </dsp:nvSpPr>
      <dsp:spPr>
        <a:xfrm rot="5400000">
          <a:off x="5210224" y="-1044880"/>
          <a:ext cx="825308" cy="5292120"/>
        </a:xfrm>
        <a:prstGeom prst="round2SameRect">
          <a:avLst/>
        </a:prstGeom>
        <a:no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ES" sz="1200" kern="1200" dirty="0"/>
            <a:t>Recomienda a la Junta directiva la aprobación </a:t>
          </a:r>
          <a:r>
            <a:rPr lang="es-ES" sz="1200" kern="1200"/>
            <a:t>y ajuste </a:t>
          </a:r>
          <a:r>
            <a:rPr lang="es-ES" sz="1200" kern="1200" dirty="0"/>
            <a:t>de esta política</a:t>
          </a:r>
        </a:p>
        <a:p>
          <a:pPr marL="114300" lvl="1" indent="-114300" algn="l" defTabSz="533400">
            <a:lnSpc>
              <a:spcPct val="90000"/>
            </a:lnSpc>
            <a:spcBef>
              <a:spcPct val="0"/>
            </a:spcBef>
            <a:spcAft>
              <a:spcPct val="15000"/>
            </a:spcAft>
            <a:buChar char="•"/>
          </a:pPr>
          <a:r>
            <a:rPr lang="es-CO" sz="1200" kern="1200" dirty="0"/>
            <a:t>Propone anualmente la evaluación de desempeño del Presidente de la sociedad y conoce y presenta las evaluaciones de los demás miembros de la Alta Gerencia a la Junta Directiva </a:t>
          </a:r>
          <a:endParaRPr lang="es-ES" sz="1200" kern="1200" dirty="0"/>
        </a:p>
      </dsp:txBody>
      <dsp:txXfrm rot="-5400000">
        <a:off x="2976818" y="1228814"/>
        <a:ext cx="5251832" cy="744732"/>
      </dsp:txXfrm>
    </dsp:sp>
    <dsp:sp modelId="{C30E27BE-8D88-4B6F-A20A-C14C647AF889}">
      <dsp:nvSpPr>
        <dsp:cNvPr id="0" name=""/>
        <dsp:cNvSpPr/>
      </dsp:nvSpPr>
      <dsp:spPr>
        <a:xfrm>
          <a:off x="0" y="1085362"/>
          <a:ext cx="2976818" cy="1031635"/>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solidFill>
            </a:rPr>
            <a:t>Comité de Gobierno </a:t>
          </a:r>
        </a:p>
      </dsp:txBody>
      <dsp:txXfrm>
        <a:off x="50360" y="1135722"/>
        <a:ext cx="2876098" cy="930915"/>
      </dsp:txXfrm>
    </dsp:sp>
    <dsp:sp modelId="{2F4F9E88-B677-44AF-A388-070A0F73A421}">
      <dsp:nvSpPr>
        <dsp:cNvPr id="0" name=""/>
        <dsp:cNvSpPr/>
      </dsp:nvSpPr>
      <dsp:spPr>
        <a:xfrm rot="5400000">
          <a:off x="5210224" y="38337"/>
          <a:ext cx="825308" cy="5292120"/>
        </a:xfrm>
        <a:prstGeom prst="round2SameRect">
          <a:avLst/>
        </a:prstGeom>
        <a:no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CO" sz="1200" kern="1200" dirty="0"/>
            <a:t>Define la metodología de evaluación de desempeño del Director de Auditoria y presenta los resultados de la evaluación a la Junta Directiva.</a:t>
          </a:r>
          <a:endParaRPr lang="es-ES" sz="1200" kern="1200" dirty="0"/>
        </a:p>
        <a:p>
          <a:pPr marL="114300" lvl="1" indent="-114300" algn="l" defTabSz="533400">
            <a:lnSpc>
              <a:spcPct val="90000"/>
            </a:lnSpc>
            <a:spcBef>
              <a:spcPct val="0"/>
            </a:spcBef>
            <a:spcAft>
              <a:spcPct val="15000"/>
            </a:spcAft>
            <a:buChar char="•"/>
          </a:pPr>
          <a:r>
            <a:rPr lang="es-CO" sz="1200" kern="1200" dirty="0"/>
            <a:t>Define la metodología de evaluación de desempeño del Director de Riesgos y presenta los resultados de la evaluación a la Junta Directiva.</a:t>
          </a:r>
          <a:endParaRPr lang="es-ES" sz="1200" kern="1200" dirty="0"/>
        </a:p>
      </dsp:txBody>
      <dsp:txXfrm rot="-5400000">
        <a:off x="2976818" y="2312031"/>
        <a:ext cx="5251832" cy="744732"/>
      </dsp:txXfrm>
    </dsp:sp>
    <dsp:sp modelId="{95FFF924-BE42-4387-9345-F7DF300E5261}">
      <dsp:nvSpPr>
        <dsp:cNvPr id="0" name=""/>
        <dsp:cNvSpPr/>
      </dsp:nvSpPr>
      <dsp:spPr>
        <a:xfrm>
          <a:off x="0" y="2168579"/>
          <a:ext cx="2976818" cy="1031635"/>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solidFill>
            </a:rPr>
            <a:t>Comité de Riesgo y Comité de Auditoría</a:t>
          </a:r>
        </a:p>
      </dsp:txBody>
      <dsp:txXfrm>
        <a:off x="50360" y="2218939"/>
        <a:ext cx="2876098" cy="930915"/>
      </dsp:txXfrm>
    </dsp:sp>
    <dsp:sp modelId="{244D3F34-16B9-4D82-9E54-BB54BBB0EE7A}">
      <dsp:nvSpPr>
        <dsp:cNvPr id="0" name=""/>
        <dsp:cNvSpPr/>
      </dsp:nvSpPr>
      <dsp:spPr>
        <a:xfrm rot="5400000">
          <a:off x="5210224" y="1121554"/>
          <a:ext cx="825308" cy="5292120"/>
        </a:xfrm>
        <a:prstGeom prst="round2SameRect">
          <a:avLst/>
        </a:prstGeom>
        <a:no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CO" sz="1200" kern="1200"/>
            <a:t>Aprueba el sistema de evaluación de los vicepresidentes y realiza anualmente la evaluación de sus vicepresidentes</a:t>
          </a:r>
          <a:endParaRPr lang="es-ES" sz="1200" kern="1200" dirty="0"/>
        </a:p>
      </dsp:txBody>
      <dsp:txXfrm rot="-5400000">
        <a:off x="2976818" y="3395248"/>
        <a:ext cx="5251832" cy="744732"/>
      </dsp:txXfrm>
    </dsp:sp>
    <dsp:sp modelId="{388AEA25-4078-4624-8895-5030AC16430A}">
      <dsp:nvSpPr>
        <dsp:cNvPr id="0" name=""/>
        <dsp:cNvSpPr/>
      </dsp:nvSpPr>
      <dsp:spPr>
        <a:xfrm>
          <a:off x="0" y="3251797"/>
          <a:ext cx="2976818" cy="1031635"/>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solidFill>
            </a:rPr>
            <a:t>Presidente</a:t>
          </a:r>
        </a:p>
      </dsp:txBody>
      <dsp:txXfrm>
        <a:off x="50360" y="3302157"/>
        <a:ext cx="2876098" cy="9309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01F5F-A9CB-4C1C-A1CE-E0D08A8E89B9}">
      <dsp:nvSpPr>
        <dsp:cNvPr id="0" name=""/>
        <dsp:cNvSpPr/>
      </dsp:nvSpPr>
      <dsp:spPr>
        <a:xfrm>
          <a:off x="0" y="48876"/>
          <a:ext cx="8520546" cy="604597"/>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1. Seguimiento Plan de Trabajo Superintendencia Financiera de Colombia </a:t>
          </a:r>
        </a:p>
      </dsp:txBody>
      <dsp:txXfrm>
        <a:off x="29514" y="78390"/>
        <a:ext cx="8461518" cy="545569"/>
      </dsp:txXfrm>
    </dsp:sp>
    <dsp:sp modelId="{CFFB4C9E-9FEF-4741-85EE-4D81689B44E1}">
      <dsp:nvSpPr>
        <dsp:cNvPr id="0" name=""/>
        <dsp:cNvSpPr/>
      </dsp:nvSpPr>
      <dsp:spPr>
        <a:xfrm>
          <a:off x="0" y="699554"/>
          <a:ext cx="8520546" cy="604597"/>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2. Agenda Comité De Riesgo Año 2018 </a:t>
          </a:r>
          <a:endParaRPr lang="es-CO" sz="1600" kern="1200" dirty="0"/>
        </a:p>
      </dsp:txBody>
      <dsp:txXfrm>
        <a:off x="29514" y="729068"/>
        <a:ext cx="8461518" cy="545569"/>
      </dsp:txXfrm>
    </dsp:sp>
    <dsp:sp modelId="{D8B7DE6B-AB5A-4559-B4B1-A14B7022AF5A}">
      <dsp:nvSpPr>
        <dsp:cNvPr id="0" name=""/>
        <dsp:cNvSpPr/>
      </dsp:nvSpPr>
      <dsp:spPr>
        <a:xfrm>
          <a:off x="0" y="1350231"/>
          <a:ext cx="8520546" cy="604597"/>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3. Plan Anual Estratégico Gestión Integral de Riesgos.</a:t>
          </a:r>
        </a:p>
      </dsp:txBody>
      <dsp:txXfrm>
        <a:off x="29514" y="1379745"/>
        <a:ext cx="8461518" cy="545569"/>
      </dsp:txXfrm>
    </dsp:sp>
    <dsp:sp modelId="{1387A4BF-4574-446B-87FF-7C779F64EB68}">
      <dsp:nvSpPr>
        <dsp:cNvPr id="0" name=""/>
        <dsp:cNvSpPr/>
      </dsp:nvSpPr>
      <dsp:spPr>
        <a:xfrm>
          <a:off x="0" y="2000909"/>
          <a:ext cx="8520546" cy="604597"/>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4. Gestión del Sistema de Administración de Riesgo Operativo – SARO. Evaluación Auditoría Interna 2017.</a:t>
          </a:r>
        </a:p>
      </dsp:txBody>
      <dsp:txXfrm>
        <a:off x="29514" y="2030423"/>
        <a:ext cx="8461518" cy="545569"/>
      </dsp:txXfrm>
    </dsp:sp>
    <dsp:sp modelId="{E5052589-764E-4457-85B5-05A031B5EC9A}">
      <dsp:nvSpPr>
        <dsp:cNvPr id="0" name=""/>
        <dsp:cNvSpPr/>
      </dsp:nvSpPr>
      <dsp:spPr>
        <a:xfrm>
          <a:off x="0" y="2651586"/>
          <a:ext cx="8520546" cy="604597"/>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5. Informe Sistema de Administración de Riesgos Financieros – SARF</a:t>
          </a:r>
        </a:p>
      </dsp:txBody>
      <dsp:txXfrm>
        <a:off x="29514" y="2681100"/>
        <a:ext cx="8461518" cy="5455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BD82C-5FD5-4D77-9404-132D4775C7AB}">
      <dsp:nvSpPr>
        <dsp:cNvPr id="0" name=""/>
        <dsp:cNvSpPr/>
      </dsp:nvSpPr>
      <dsp:spPr>
        <a:xfrm>
          <a:off x="577662" y="1258"/>
          <a:ext cx="2389734" cy="1433840"/>
        </a:xfrm>
        <a:prstGeom prst="rect">
          <a:avLst/>
        </a:prstGeom>
        <a:solidFill>
          <a:schemeClr val="lt1">
            <a:hueOff val="0"/>
            <a:satOff val="0"/>
            <a:lumOff val="0"/>
            <a:alphaOff val="0"/>
          </a:schemeClr>
        </a:solidFill>
        <a:ln w="19050" cap="flat" cmpd="sng" algn="ctr">
          <a:solidFill>
            <a:srgbClr val="00B05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s-ES" sz="1100" kern="1200" dirty="0">
              <a:solidFill>
                <a:srgbClr val="002060"/>
              </a:solidFill>
            </a:rPr>
            <a:t>1 Estructurar elementos fundamentales como lo son Apetito, Tolerancia y capacidad de riesgos, así como también el perfil consolidado de la bolsa y los indicadores (</a:t>
          </a:r>
          <a:r>
            <a:rPr lang="es-ES" sz="1100" kern="1200" dirty="0" err="1">
              <a:solidFill>
                <a:srgbClr val="002060"/>
              </a:solidFill>
            </a:rPr>
            <a:t>KRI´s</a:t>
          </a:r>
          <a:r>
            <a:rPr lang="es-ES" sz="1100" kern="1200" dirty="0">
              <a:solidFill>
                <a:srgbClr val="002060"/>
              </a:solidFill>
            </a:rPr>
            <a:t>) que permitan analizar y gestionar de manera preventiva efectos negativos sobre el logro de los objetivos. </a:t>
          </a:r>
          <a:endParaRPr lang="es-ES" sz="1100" u="sng" kern="1200" dirty="0">
            <a:solidFill>
              <a:srgbClr val="002060"/>
            </a:solidFill>
          </a:endParaRPr>
        </a:p>
      </dsp:txBody>
      <dsp:txXfrm>
        <a:off x="577662" y="1258"/>
        <a:ext cx="2389734" cy="1433840"/>
      </dsp:txXfrm>
    </dsp:sp>
    <dsp:sp modelId="{4A1FCBBB-C0C8-4735-82BD-18E280D0AC2E}">
      <dsp:nvSpPr>
        <dsp:cNvPr id="0" name=""/>
        <dsp:cNvSpPr/>
      </dsp:nvSpPr>
      <dsp:spPr>
        <a:xfrm>
          <a:off x="3206371" y="1258"/>
          <a:ext cx="2389734" cy="1433840"/>
        </a:xfrm>
        <a:prstGeom prst="rect">
          <a:avLst/>
        </a:prstGeom>
        <a:solidFill>
          <a:schemeClr val="lt1">
            <a:hueOff val="0"/>
            <a:satOff val="0"/>
            <a:lumOff val="0"/>
            <a:alphaOff val="0"/>
          </a:schemeClr>
        </a:solidFill>
        <a:ln w="19050" cap="flat" cmpd="sng" algn="ctr">
          <a:solidFill>
            <a:srgbClr val="00B05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66725">
            <a:lnSpc>
              <a:spcPct val="90000"/>
            </a:lnSpc>
            <a:spcBef>
              <a:spcPct val="0"/>
            </a:spcBef>
            <a:spcAft>
              <a:spcPct val="35000"/>
            </a:spcAft>
            <a:buNone/>
          </a:pPr>
          <a:r>
            <a:rPr lang="es-ES" sz="1050" kern="1200" dirty="0">
              <a:solidFill>
                <a:srgbClr val="002060"/>
              </a:solidFill>
            </a:rPr>
            <a:t>2. </a:t>
          </a:r>
          <a:r>
            <a:rPr lang="es-ES" sz="1100" kern="1200" dirty="0">
              <a:solidFill>
                <a:srgbClr val="002060"/>
              </a:solidFill>
            </a:rPr>
            <a:t>Optimización de la gestión de los riesgos operativos.</a:t>
          </a:r>
          <a:endParaRPr lang="es-ES" sz="1100" b="0" kern="1200" dirty="0">
            <a:solidFill>
              <a:srgbClr val="002060"/>
            </a:solidFill>
          </a:endParaRPr>
        </a:p>
      </dsp:txBody>
      <dsp:txXfrm>
        <a:off x="3206371" y="1258"/>
        <a:ext cx="2389734" cy="1433840"/>
      </dsp:txXfrm>
    </dsp:sp>
    <dsp:sp modelId="{AD22646A-51AD-45C2-8C09-467277402B1D}">
      <dsp:nvSpPr>
        <dsp:cNvPr id="0" name=""/>
        <dsp:cNvSpPr/>
      </dsp:nvSpPr>
      <dsp:spPr>
        <a:xfrm>
          <a:off x="5835079" y="1258"/>
          <a:ext cx="2389734" cy="1433840"/>
        </a:xfrm>
        <a:prstGeom prst="rect">
          <a:avLst/>
        </a:prstGeom>
        <a:solidFill>
          <a:schemeClr val="lt1">
            <a:hueOff val="0"/>
            <a:satOff val="0"/>
            <a:lumOff val="0"/>
            <a:alphaOff val="0"/>
          </a:schemeClr>
        </a:solidFill>
        <a:ln w="19050" cap="flat" cmpd="sng" algn="ctr">
          <a:solidFill>
            <a:srgbClr val="00B05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66725">
            <a:lnSpc>
              <a:spcPct val="90000"/>
            </a:lnSpc>
            <a:spcBef>
              <a:spcPct val="0"/>
            </a:spcBef>
            <a:spcAft>
              <a:spcPct val="35000"/>
            </a:spcAft>
            <a:buNone/>
          </a:pPr>
          <a:r>
            <a:rPr lang="es-ES" sz="1050" kern="1200" dirty="0">
              <a:solidFill>
                <a:srgbClr val="002060"/>
              </a:solidFill>
            </a:rPr>
            <a:t>3. </a:t>
          </a:r>
          <a:r>
            <a:rPr lang="es-ES" sz="1100" kern="1200" dirty="0">
              <a:solidFill>
                <a:srgbClr val="002060"/>
              </a:solidFill>
            </a:rPr>
            <a:t>Monitoreo y actualización de los riesgos estratégicos y su evaluación frente al apetito, tolerancia y perfil de riesgo de la entidad.</a:t>
          </a:r>
          <a:endParaRPr lang="es-ES" sz="1100" b="0" kern="1200" dirty="0">
            <a:solidFill>
              <a:srgbClr val="002060"/>
            </a:solidFill>
          </a:endParaRPr>
        </a:p>
      </dsp:txBody>
      <dsp:txXfrm>
        <a:off x="5835079" y="1258"/>
        <a:ext cx="2389734" cy="1433840"/>
      </dsp:txXfrm>
    </dsp:sp>
    <dsp:sp modelId="{4DB55600-EBF2-4872-BDC8-30FDF2F595E8}">
      <dsp:nvSpPr>
        <dsp:cNvPr id="0" name=""/>
        <dsp:cNvSpPr/>
      </dsp:nvSpPr>
      <dsp:spPr>
        <a:xfrm>
          <a:off x="1892016" y="1674072"/>
          <a:ext cx="2389734" cy="1433840"/>
        </a:xfrm>
        <a:prstGeom prst="rect">
          <a:avLst/>
        </a:prstGeom>
        <a:solidFill>
          <a:schemeClr val="lt1">
            <a:hueOff val="0"/>
            <a:satOff val="0"/>
            <a:lumOff val="0"/>
            <a:alphaOff val="0"/>
          </a:schemeClr>
        </a:solidFill>
        <a:ln w="19050" cap="flat" cmpd="sng" algn="ctr">
          <a:solidFill>
            <a:srgbClr val="00B05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66725">
            <a:lnSpc>
              <a:spcPct val="90000"/>
            </a:lnSpc>
            <a:spcBef>
              <a:spcPct val="0"/>
            </a:spcBef>
            <a:spcAft>
              <a:spcPct val="35000"/>
            </a:spcAft>
            <a:buNone/>
          </a:pPr>
          <a:r>
            <a:rPr lang="es-ES" sz="1050" kern="1200" dirty="0">
              <a:solidFill>
                <a:srgbClr val="002060"/>
              </a:solidFill>
            </a:rPr>
            <a:t>4. </a:t>
          </a:r>
          <a:r>
            <a:rPr lang="es-ES" sz="1100" kern="1200" dirty="0">
              <a:solidFill>
                <a:srgbClr val="002060"/>
              </a:solidFill>
            </a:rPr>
            <a:t>Estructuración de la gestión de los riesgos emergentes.</a:t>
          </a:r>
          <a:endParaRPr lang="es-ES" sz="1100" b="0" kern="1200" dirty="0">
            <a:solidFill>
              <a:srgbClr val="002060"/>
            </a:solidFill>
          </a:endParaRPr>
        </a:p>
      </dsp:txBody>
      <dsp:txXfrm>
        <a:off x="1892016" y="1674072"/>
        <a:ext cx="2389734" cy="1433840"/>
      </dsp:txXfrm>
    </dsp:sp>
    <dsp:sp modelId="{C762640F-C129-4778-87D4-6213DF75825D}">
      <dsp:nvSpPr>
        <dsp:cNvPr id="0" name=""/>
        <dsp:cNvSpPr/>
      </dsp:nvSpPr>
      <dsp:spPr>
        <a:xfrm>
          <a:off x="4520725" y="1674072"/>
          <a:ext cx="2389734" cy="1433840"/>
        </a:xfrm>
        <a:prstGeom prst="rect">
          <a:avLst/>
        </a:prstGeom>
        <a:solidFill>
          <a:schemeClr val="lt1">
            <a:hueOff val="0"/>
            <a:satOff val="0"/>
            <a:lumOff val="0"/>
            <a:alphaOff val="0"/>
          </a:schemeClr>
        </a:solidFill>
        <a:ln w="19050" cap="flat" cmpd="sng" algn="ctr">
          <a:solidFill>
            <a:srgbClr val="00B05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66725">
            <a:lnSpc>
              <a:spcPct val="90000"/>
            </a:lnSpc>
            <a:spcBef>
              <a:spcPct val="0"/>
            </a:spcBef>
            <a:spcAft>
              <a:spcPct val="35000"/>
            </a:spcAft>
            <a:buNone/>
          </a:pPr>
          <a:r>
            <a:rPr lang="es-ES" sz="1050" b="0" kern="1200" dirty="0">
              <a:solidFill>
                <a:srgbClr val="002060"/>
              </a:solidFill>
            </a:rPr>
            <a:t>5. </a:t>
          </a:r>
          <a:r>
            <a:rPr lang="es-ES" sz="1100" b="0" kern="1200" dirty="0">
              <a:solidFill>
                <a:srgbClr val="002060"/>
              </a:solidFill>
            </a:rPr>
            <a:t>G</a:t>
          </a:r>
          <a:r>
            <a:rPr lang="es-ES" sz="1100" kern="1200" dirty="0">
              <a:solidFill>
                <a:srgbClr val="002060"/>
              </a:solidFill>
            </a:rPr>
            <a:t>enerar una transferencia de conocimiento a través de capacitaciones y talleres.</a:t>
          </a:r>
          <a:endParaRPr lang="es-ES" sz="1100" b="0" kern="1200" dirty="0">
            <a:solidFill>
              <a:srgbClr val="002060"/>
            </a:solidFill>
          </a:endParaRPr>
        </a:p>
      </dsp:txBody>
      <dsp:txXfrm>
        <a:off x="4520725" y="1674072"/>
        <a:ext cx="2389734" cy="14338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BC6F2-66E1-4204-ACC3-3F8B322A4A7F}">
      <dsp:nvSpPr>
        <dsp:cNvPr id="0" name=""/>
        <dsp:cNvSpPr/>
      </dsp:nvSpPr>
      <dsp:spPr>
        <a:xfrm>
          <a:off x="1988600" y="-26587"/>
          <a:ext cx="4177705" cy="4177705"/>
        </a:xfrm>
        <a:prstGeom prst="circularArrow">
          <a:avLst>
            <a:gd name="adj1" fmla="val 5544"/>
            <a:gd name="adj2" fmla="val 330680"/>
            <a:gd name="adj3" fmla="val 14501262"/>
            <a:gd name="adj4" fmla="val 16958537"/>
            <a:gd name="adj5" fmla="val 5757"/>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sp>
    <dsp:sp modelId="{CA18521B-A900-4E20-97C5-911A40F5F19F}">
      <dsp:nvSpPr>
        <dsp:cNvPr id="0" name=""/>
        <dsp:cNvSpPr/>
      </dsp:nvSpPr>
      <dsp:spPr>
        <a:xfrm>
          <a:off x="3420441" y="1361"/>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CONTEXTO</a:t>
          </a:r>
        </a:p>
      </dsp:txBody>
      <dsp:txXfrm>
        <a:off x="3452514" y="33434"/>
        <a:ext cx="1249876" cy="592865"/>
      </dsp:txXfrm>
    </dsp:sp>
    <dsp:sp modelId="{88B3ADBE-BC80-4819-B948-57701794D060}">
      <dsp:nvSpPr>
        <dsp:cNvPr id="0" name=""/>
        <dsp:cNvSpPr/>
      </dsp:nvSpPr>
      <dsp:spPr>
        <a:xfrm>
          <a:off x="4813303" y="672129"/>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MARCO DE REFERENCIA</a:t>
          </a:r>
        </a:p>
      </dsp:txBody>
      <dsp:txXfrm>
        <a:off x="4845376" y="704202"/>
        <a:ext cx="1249876" cy="592865"/>
      </dsp:txXfrm>
    </dsp:sp>
    <dsp:sp modelId="{0CE95E62-4C12-439E-8CEF-52260D95B33F}">
      <dsp:nvSpPr>
        <dsp:cNvPr id="0" name=""/>
        <dsp:cNvSpPr/>
      </dsp:nvSpPr>
      <dsp:spPr>
        <a:xfrm>
          <a:off x="5157312" y="2179329"/>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OBJETIVOS ESTRATÉGICOS</a:t>
          </a:r>
        </a:p>
      </dsp:txBody>
      <dsp:txXfrm>
        <a:off x="5189385" y="2211402"/>
        <a:ext cx="1249876" cy="592865"/>
      </dsp:txXfrm>
    </dsp:sp>
    <dsp:sp modelId="{85AB1411-EC57-433B-BAD4-C8E2989CC4AB}">
      <dsp:nvSpPr>
        <dsp:cNvPr id="0" name=""/>
        <dsp:cNvSpPr/>
      </dsp:nvSpPr>
      <dsp:spPr>
        <a:xfrm>
          <a:off x="4193421" y="3388009"/>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ESTRATEGIAS</a:t>
          </a:r>
        </a:p>
      </dsp:txBody>
      <dsp:txXfrm>
        <a:off x="4225494" y="3420082"/>
        <a:ext cx="1249876" cy="592865"/>
      </dsp:txXfrm>
    </dsp:sp>
    <dsp:sp modelId="{486233DA-2409-4563-ABA5-88C5EF3217AB}">
      <dsp:nvSpPr>
        <dsp:cNvPr id="0" name=""/>
        <dsp:cNvSpPr/>
      </dsp:nvSpPr>
      <dsp:spPr>
        <a:xfrm>
          <a:off x="2647461" y="3388009"/>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CRONOGRAMA DE TRABAJO</a:t>
          </a:r>
        </a:p>
      </dsp:txBody>
      <dsp:txXfrm>
        <a:off x="2679534" y="3420082"/>
        <a:ext cx="1249876" cy="592865"/>
      </dsp:txXfrm>
    </dsp:sp>
    <dsp:sp modelId="{DB1EC129-2F20-4292-8867-007B886DD09E}">
      <dsp:nvSpPr>
        <dsp:cNvPr id="0" name=""/>
        <dsp:cNvSpPr/>
      </dsp:nvSpPr>
      <dsp:spPr>
        <a:xfrm>
          <a:off x="1683570" y="2179329"/>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RECURSOS</a:t>
          </a:r>
        </a:p>
      </dsp:txBody>
      <dsp:txXfrm>
        <a:off x="1715643" y="2211402"/>
        <a:ext cx="1249876" cy="592865"/>
      </dsp:txXfrm>
    </dsp:sp>
    <dsp:sp modelId="{EF083DC6-8337-420D-A514-0901D54A64E8}">
      <dsp:nvSpPr>
        <dsp:cNvPr id="0" name=""/>
        <dsp:cNvSpPr/>
      </dsp:nvSpPr>
      <dsp:spPr>
        <a:xfrm>
          <a:off x="2027579" y="672129"/>
          <a:ext cx="1314022" cy="657011"/>
        </a:xfrm>
        <a:prstGeom prst="roundRect">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CO" sz="1100" kern="1200" dirty="0">
              <a:solidFill>
                <a:srgbClr val="002060"/>
              </a:solidFill>
            </a:rPr>
            <a:t>INFORMES</a:t>
          </a:r>
        </a:p>
      </dsp:txBody>
      <dsp:txXfrm>
        <a:off x="2059652" y="704202"/>
        <a:ext cx="1249876" cy="59286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BF983-5256-429E-8E16-AA978B260CA7}">
      <dsp:nvSpPr>
        <dsp:cNvPr id="0" name=""/>
        <dsp:cNvSpPr/>
      </dsp:nvSpPr>
      <dsp:spPr>
        <a:xfrm>
          <a:off x="0" y="0"/>
          <a:ext cx="8128000" cy="783327"/>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MX" sz="1400" kern="1200" dirty="0">
              <a:solidFill>
                <a:srgbClr val="094784"/>
              </a:solidFill>
              <a:latin typeface="+mn-lt"/>
              <a:ea typeface="+mn-ea"/>
              <a:cs typeface="+mn-cs"/>
            </a:rPr>
            <a:t>Se presenta normalidad en el nivel máximo del </a:t>
          </a:r>
          <a:r>
            <a:rPr lang="es-MX" sz="1400" kern="1200" dirty="0" err="1">
              <a:solidFill>
                <a:srgbClr val="094784"/>
              </a:solidFill>
              <a:latin typeface="+mn-lt"/>
              <a:ea typeface="+mn-ea"/>
              <a:cs typeface="+mn-cs"/>
            </a:rPr>
            <a:t>VaR</a:t>
          </a:r>
          <a:r>
            <a:rPr lang="es-MX" sz="1400" kern="1200" dirty="0">
              <a:solidFill>
                <a:srgbClr val="094784"/>
              </a:solidFill>
              <a:latin typeface="+mn-lt"/>
              <a:ea typeface="+mn-ea"/>
              <a:cs typeface="+mn-cs"/>
            </a:rPr>
            <a:t> del portafolio, este límite no debe sobrepasar el 3,0%, a la fecha del presente informe, se encuentra en un nivel de 0,4226%. </a:t>
          </a:r>
          <a:endParaRPr lang="es-CO" sz="1400" kern="1200" dirty="0">
            <a:solidFill>
              <a:srgbClr val="094784"/>
            </a:solidFill>
            <a:latin typeface="+mn-lt"/>
            <a:ea typeface="+mn-ea"/>
            <a:cs typeface="+mn-cs"/>
          </a:endParaRPr>
        </a:p>
      </dsp:txBody>
      <dsp:txXfrm>
        <a:off x="38239" y="38239"/>
        <a:ext cx="8051522" cy="706849"/>
      </dsp:txXfrm>
    </dsp:sp>
    <dsp:sp modelId="{87DEA619-41BD-493E-9A7B-2D26DF7B877D}">
      <dsp:nvSpPr>
        <dsp:cNvPr id="0" name=""/>
        <dsp:cNvSpPr/>
      </dsp:nvSpPr>
      <dsp:spPr>
        <a:xfrm>
          <a:off x="0" y="945493"/>
          <a:ext cx="8128000" cy="1025373"/>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MX" sz="1400" kern="1200" dirty="0">
              <a:solidFill>
                <a:srgbClr val="094784"/>
              </a:solidFill>
              <a:latin typeface="+mn-lt"/>
              <a:ea typeface="+mn-ea"/>
              <a:cs typeface="+mn-cs"/>
            </a:rPr>
            <a:t>El </a:t>
          </a:r>
          <a:r>
            <a:rPr lang="es-MX" sz="1400" kern="1200" dirty="0" err="1">
              <a:solidFill>
                <a:srgbClr val="094784"/>
              </a:solidFill>
              <a:latin typeface="+mn-lt"/>
              <a:ea typeface="+mn-ea"/>
              <a:cs typeface="+mn-cs"/>
            </a:rPr>
            <a:t>VaR</a:t>
          </a:r>
          <a:r>
            <a:rPr lang="es-MX" sz="1400" kern="1200" dirty="0">
              <a:solidFill>
                <a:srgbClr val="094784"/>
              </a:solidFill>
              <a:latin typeface="+mn-lt"/>
              <a:ea typeface="+mn-ea"/>
              <a:cs typeface="+mn-cs"/>
            </a:rPr>
            <a:t> y la duración del portafolio se encuentran en niveles de $205 millones y 1.3992 años respectivamente. </a:t>
          </a:r>
        </a:p>
        <a:p>
          <a:pPr marL="0" lvl="0" indent="0" algn="just" defTabSz="622300" rtl="0">
            <a:lnSpc>
              <a:spcPct val="90000"/>
            </a:lnSpc>
            <a:spcBef>
              <a:spcPct val="0"/>
            </a:spcBef>
            <a:spcAft>
              <a:spcPct val="35000"/>
            </a:spcAft>
            <a:buNone/>
          </a:pPr>
          <a:r>
            <a:rPr lang="es-MX" sz="1400" kern="1200" dirty="0">
              <a:solidFill>
                <a:srgbClr val="094784"/>
              </a:solidFill>
              <a:latin typeface="+mn-lt"/>
              <a:ea typeface="+mn-ea"/>
              <a:cs typeface="+mn-cs"/>
            </a:rPr>
            <a:t>El </a:t>
          </a:r>
          <a:r>
            <a:rPr lang="es-MX" sz="1400" kern="1200" dirty="0" err="1">
              <a:solidFill>
                <a:srgbClr val="094784"/>
              </a:solidFill>
              <a:latin typeface="+mn-lt"/>
              <a:ea typeface="+mn-ea"/>
              <a:cs typeface="+mn-cs"/>
            </a:rPr>
            <a:t>VaR</a:t>
          </a:r>
          <a:r>
            <a:rPr lang="es-MX" sz="1400" kern="1200" dirty="0">
              <a:solidFill>
                <a:srgbClr val="094784"/>
              </a:solidFill>
              <a:latin typeface="+mn-lt"/>
              <a:ea typeface="+mn-ea"/>
              <a:cs typeface="+mn-cs"/>
            </a:rPr>
            <a:t> autorizado se encuentra en niveles de $1,453 millones.</a:t>
          </a:r>
          <a:endParaRPr lang="es-CO" sz="1400" kern="1200" dirty="0">
            <a:solidFill>
              <a:srgbClr val="094784"/>
            </a:solidFill>
            <a:latin typeface="+mn-lt"/>
            <a:ea typeface="+mn-ea"/>
            <a:cs typeface="+mn-cs"/>
          </a:endParaRPr>
        </a:p>
      </dsp:txBody>
      <dsp:txXfrm>
        <a:off x="50055" y="995548"/>
        <a:ext cx="8027890" cy="925263"/>
      </dsp:txXfrm>
    </dsp:sp>
    <dsp:sp modelId="{274D9170-67E3-4F7E-BBA2-D23436F60D11}">
      <dsp:nvSpPr>
        <dsp:cNvPr id="0" name=""/>
        <dsp:cNvSpPr/>
      </dsp:nvSpPr>
      <dsp:spPr>
        <a:xfrm>
          <a:off x="0" y="2695140"/>
          <a:ext cx="8128000" cy="1176937"/>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MX" sz="1400" kern="1200" dirty="0">
              <a:solidFill>
                <a:srgbClr val="094784"/>
              </a:solidFill>
              <a:latin typeface="+mn-lt"/>
              <a:ea typeface="+mn-ea"/>
              <a:cs typeface="+mn-cs"/>
            </a:rPr>
            <a:t>(i) Las políticas establecidas en el numeral 4.6 del Manual del Sistema de Administración de Riesgos de la Bolsa sobre el control de límites, definidos por Riesgo por Clase de Inversión, Emisor (Bancos, CFC, CF y </a:t>
          </a:r>
          <a:r>
            <a:rPr lang="es-MX" sz="1400" kern="1200" dirty="0" err="1">
              <a:solidFill>
                <a:srgbClr val="094784"/>
              </a:solidFill>
              <a:latin typeface="+mn-lt"/>
              <a:ea typeface="+mn-ea"/>
              <a:cs typeface="+mn-cs"/>
            </a:rPr>
            <a:t>IOE’s</a:t>
          </a:r>
          <a:r>
            <a:rPr lang="es-MX" sz="1400" kern="1200" dirty="0">
              <a:solidFill>
                <a:srgbClr val="094784"/>
              </a:solidFill>
              <a:latin typeface="+mn-lt"/>
              <a:ea typeface="+mn-ea"/>
              <a:cs typeface="+mn-cs"/>
            </a:rPr>
            <a:t>), Contraparte y Grupo Económico por Emisor se cumplen</a:t>
          </a:r>
          <a:r>
            <a:rPr lang="es-MX" sz="1400" kern="1200" dirty="0">
              <a:solidFill>
                <a:srgbClr val="002060"/>
              </a:solidFill>
              <a:latin typeface="+mn-lt"/>
              <a:ea typeface="+mn-ea"/>
              <a:cs typeface="+mn-cs"/>
            </a:rPr>
            <a:t>.</a:t>
          </a:r>
        </a:p>
      </dsp:txBody>
      <dsp:txXfrm>
        <a:off x="57453" y="2752593"/>
        <a:ext cx="8013094" cy="1062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2C659-235F-4569-B152-7F886F64E865}">
      <dsp:nvSpPr>
        <dsp:cNvPr id="0" name=""/>
        <dsp:cNvSpPr/>
      </dsp:nvSpPr>
      <dsp:spPr>
        <a:xfrm>
          <a:off x="0" y="1845874"/>
          <a:ext cx="8342888"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F7FB10-0157-4EDD-B0F5-6BCC3BBA09E5}">
      <dsp:nvSpPr>
        <dsp:cNvPr id="0" name=""/>
        <dsp:cNvSpPr/>
      </dsp:nvSpPr>
      <dsp:spPr>
        <a:xfrm>
          <a:off x="382518" y="103310"/>
          <a:ext cx="7959996" cy="20398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39" tIns="0" rIns="220739" bIns="0" numCol="1" spcCol="1270" anchor="ctr" anchorCtr="0">
          <a:noAutofit/>
        </a:bodyPr>
        <a:lstStyle/>
        <a:p>
          <a:pPr marL="0" lvl="0" indent="0" algn="l" defTabSz="889000">
            <a:lnSpc>
              <a:spcPct val="90000"/>
            </a:lnSpc>
            <a:spcBef>
              <a:spcPct val="0"/>
            </a:spcBef>
            <a:spcAft>
              <a:spcPct val="35000"/>
            </a:spcAft>
            <a:buNone/>
          </a:pPr>
          <a:r>
            <a:rPr lang="es-CO" sz="2000" b="1" kern="1200" dirty="0"/>
            <a:t>Tarea sesión Junta Directiva octubre 2017.</a:t>
          </a:r>
        </a:p>
        <a:p>
          <a:pPr marL="0" lvl="0" indent="0" algn="l" defTabSz="889000">
            <a:lnSpc>
              <a:spcPct val="90000"/>
            </a:lnSpc>
            <a:spcBef>
              <a:spcPct val="0"/>
            </a:spcBef>
            <a:spcAft>
              <a:spcPct val="35000"/>
            </a:spcAft>
            <a:buNone/>
          </a:pPr>
          <a:r>
            <a:rPr lang="es-CO" sz="2000" b="0" kern="1200" dirty="0"/>
            <a:t>Plan de trabajo detallado o cronograma de la implementación de los mecanismos electrónicos que permitirán la trazabilidad de las transacciones que se sujetan a la exención de retención en la fuente, disponibilidad de consulta a la autoridad tributaria, en cumplimiento del Art. 617 del E. Tributario.  Tener en consideración el calendario tributario 2018. </a:t>
          </a:r>
          <a:endParaRPr lang="es-ES" sz="2000" kern="1200" dirty="0"/>
        </a:p>
      </dsp:txBody>
      <dsp:txXfrm>
        <a:off x="482094" y="202886"/>
        <a:ext cx="7760844" cy="1840663"/>
      </dsp:txXfrm>
    </dsp:sp>
    <dsp:sp modelId="{D7F27310-81A1-438B-A384-0568E0109EF5}">
      <dsp:nvSpPr>
        <dsp:cNvPr id="0" name=""/>
        <dsp:cNvSpPr/>
      </dsp:nvSpPr>
      <dsp:spPr>
        <a:xfrm>
          <a:off x="0" y="2940283"/>
          <a:ext cx="8342888"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EC8F3F-F663-44E1-858D-B1C01E8A283E}">
      <dsp:nvSpPr>
        <dsp:cNvPr id="0" name=""/>
        <dsp:cNvSpPr/>
      </dsp:nvSpPr>
      <dsp:spPr>
        <a:xfrm>
          <a:off x="397183" y="2304874"/>
          <a:ext cx="7943659" cy="856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39" tIns="0" rIns="220739" bIns="0" numCol="1" spcCol="1270" anchor="ctr" anchorCtr="0">
          <a:noAutofit/>
        </a:bodyPr>
        <a:lstStyle/>
        <a:p>
          <a:pPr marL="0" lvl="0" indent="0" algn="l" defTabSz="889000">
            <a:lnSpc>
              <a:spcPct val="90000"/>
            </a:lnSpc>
            <a:spcBef>
              <a:spcPct val="0"/>
            </a:spcBef>
            <a:spcAft>
              <a:spcPct val="35000"/>
            </a:spcAft>
            <a:buNone/>
          </a:pPr>
          <a:r>
            <a:rPr lang="es-ES" sz="2000" kern="1200" dirty="0"/>
            <a:t>Realizar un </a:t>
          </a:r>
          <a:r>
            <a:rPr lang="es-ES" sz="2000" kern="1200" dirty="0" err="1"/>
            <a:t>slide</a:t>
          </a:r>
          <a:r>
            <a:rPr lang="es-ES" sz="2000" kern="1200" dirty="0"/>
            <a:t> informando los costos relacionados por estar listados como emisor de valores e informar mecanismo para adelantar readquisición de acciones</a:t>
          </a:r>
        </a:p>
      </dsp:txBody>
      <dsp:txXfrm>
        <a:off x="439009" y="2346700"/>
        <a:ext cx="7860007" cy="773157"/>
      </dsp:txXfrm>
    </dsp:sp>
    <dsp:sp modelId="{11A42586-7200-4E34-BA94-B2E6E844D66D}">
      <dsp:nvSpPr>
        <dsp:cNvPr id="0" name=""/>
        <dsp:cNvSpPr/>
      </dsp:nvSpPr>
      <dsp:spPr>
        <a:xfrm>
          <a:off x="0" y="3788660"/>
          <a:ext cx="8342888"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F8EECD-AF53-4FDF-97C2-BE52DD6AFC55}">
      <dsp:nvSpPr>
        <dsp:cNvPr id="0" name=""/>
        <dsp:cNvSpPr/>
      </dsp:nvSpPr>
      <dsp:spPr>
        <a:xfrm>
          <a:off x="399228" y="3399283"/>
          <a:ext cx="7943659" cy="6107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39" tIns="0" rIns="220739" bIns="0" numCol="1" spcCol="1270" anchor="ctr" anchorCtr="0">
          <a:noAutofit/>
        </a:bodyPr>
        <a:lstStyle/>
        <a:p>
          <a:pPr marL="0" lvl="0" indent="0" algn="l" defTabSz="889000">
            <a:lnSpc>
              <a:spcPct val="90000"/>
            </a:lnSpc>
            <a:spcBef>
              <a:spcPct val="0"/>
            </a:spcBef>
            <a:spcAft>
              <a:spcPct val="35000"/>
            </a:spcAft>
            <a:buNone/>
          </a:pPr>
          <a:r>
            <a:rPr lang="es-ES" sz="2000" kern="1200" dirty="0"/>
            <a:t>Análisis de segregación del autorregulador de la BMC. Actividad en trámite.</a:t>
          </a:r>
        </a:p>
      </dsp:txBody>
      <dsp:txXfrm>
        <a:off x="429044" y="3429099"/>
        <a:ext cx="7884027" cy="551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B6143-35C9-4895-BD6A-10B342EA10C5}">
      <dsp:nvSpPr>
        <dsp:cNvPr id="0" name=""/>
        <dsp:cNvSpPr/>
      </dsp:nvSpPr>
      <dsp:spPr>
        <a:xfrm>
          <a:off x="0" y="410297"/>
          <a:ext cx="4305408" cy="453600"/>
        </a:xfrm>
        <a:prstGeom prst="rect">
          <a:avLst/>
        </a:prstGeom>
        <a:noFill/>
        <a:ln w="25400" cap="flat" cmpd="sng" algn="ctr">
          <a:solidFill>
            <a:srgbClr val="044990"/>
          </a:solidFill>
          <a:prstDash val="solid"/>
        </a:ln>
        <a:effectLst/>
      </dsp:spPr>
      <dsp:style>
        <a:lnRef idx="2">
          <a:scrgbClr r="0" g="0" b="0"/>
        </a:lnRef>
        <a:fillRef idx="1">
          <a:scrgbClr r="0" g="0" b="0"/>
        </a:fillRef>
        <a:effectRef idx="0">
          <a:scrgbClr r="0" g="0" b="0"/>
        </a:effectRef>
        <a:fontRef idx="minor"/>
      </dsp:style>
    </dsp:sp>
    <dsp:sp modelId="{CDE3EFC0-3E70-454B-B4A5-28898F151061}">
      <dsp:nvSpPr>
        <dsp:cNvPr id="0" name=""/>
        <dsp:cNvSpPr/>
      </dsp:nvSpPr>
      <dsp:spPr>
        <a:xfrm>
          <a:off x="215270" y="63851"/>
          <a:ext cx="3608556" cy="612126"/>
        </a:xfrm>
        <a:prstGeom prst="roundRect">
          <a:avLst/>
        </a:prstGeom>
        <a:solidFill>
          <a:schemeClr val="lt1">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14" tIns="0" rIns="113914" bIns="0" numCol="1" spcCol="1270" anchor="ctr" anchorCtr="0">
          <a:noAutofit/>
        </a:bodyPr>
        <a:lstStyle/>
        <a:p>
          <a:pPr marL="0" lvl="0" indent="0" algn="l" defTabSz="622300">
            <a:lnSpc>
              <a:spcPct val="90000"/>
            </a:lnSpc>
            <a:spcBef>
              <a:spcPct val="0"/>
            </a:spcBef>
            <a:spcAft>
              <a:spcPct val="35000"/>
            </a:spcAft>
            <a:buNone/>
          </a:pPr>
          <a:r>
            <a:rPr lang="es-CO" sz="1400" b="1" kern="1200" dirty="0">
              <a:solidFill>
                <a:srgbClr val="044990"/>
              </a:solidFill>
              <a:latin typeface="+mj-lt"/>
            </a:rPr>
            <a:t>Primer Suplente: </a:t>
          </a:r>
          <a:r>
            <a:rPr lang="es-CO" sz="1400" b="0" kern="1200" dirty="0">
              <a:solidFill>
                <a:srgbClr val="044990"/>
              </a:solidFill>
              <a:latin typeface="+mj-lt"/>
            </a:rPr>
            <a:t>Juan José Duque Liscano, actual Vicepresidente Jurídico y de Regulación</a:t>
          </a:r>
        </a:p>
      </dsp:txBody>
      <dsp:txXfrm>
        <a:off x="245152" y="93733"/>
        <a:ext cx="3548792" cy="552362"/>
      </dsp:txXfrm>
    </dsp:sp>
    <dsp:sp modelId="{41A8C2C3-511F-443D-A741-277FDB478BB7}">
      <dsp:nvSpPr>
        <dsp:cNvPr id="0" name=""/>
        <dsp:cNvSpPr/>
      </dsp:nvSpPr>
      <dsp:spPr>
        <a:xfrm>
          <a:off x="0" y="1226777"/>
          <a:ext cx="4305408" cy="453600"/>
        </a:xfrm>
        <a:prstGeom prst="rect">
          <a:avLst/>
        </a:prstGeom>
        <a:noFill/>
        <a:ln w="25400" cap="flat" cmpd="sng" algn="ctr">
          <a:solidFill>
            <a:srgbClr val="044990"/>
          </a:solidFill>
          <a:prstDash val="solid"/>
        </a:ln>
        <a:effectLst/>
      </dsp:spPr>
      <dsp:style>
        <a:lnRef idx="2">
          <a:scrgbClr r="0" g="0" b="0"/>
        </a:lnRef>
        <a:fillRef idx="1">
          <a:scrgbClr r="0" g="0" b="0"/>
        </a:fillRef>
        <a:effectRef idx="0">
          <a:scrgbClr r="0" g="0" b="0"/>
        </a:effectRef>
        <a:fontRef idx="minor"/>
      </dsp:style>
    </dsp:sp>
    <dsp:sp modelId="{3A526406-FD2F-4A2E-A997-749B18AC3E06}">
      <dsp:nvSpPr>
        <dsp:cNvPr id="0" name=""/>
        <dsp:cNvSpPr/>
      </dsp:nvSpPr>
      <dsp:spPr>
        <a:xfrm>
          <a:off x="215270" y="961097"/>
          <a:ext cx="3608556" cy="531360"/>
        </a:xfrm>
        <a:prstGeom prst="roundRect">
          <a:avLst/>
        </a:prstGeom>
        <a:solidFill>
          <a:schemeClr val="lt1">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14" tIns="0" rIns="113914" bIns="0" numCol="1" spcCol="1270" anchor="ctr" anchorCtr="0">
          <a:noAutofit/>
        </a:bodyPr>
        <a:lstStyle/>
        <a:p>
          <a:pPr marL="0" lvl="0" indent="0" algn="l" defTabSz="622300">
            <a:lnSpc>
              <a:spcPct val="90000"/>
            </a:lnSpc>
            <a:spcBef>
              <a:spcPct val="0"/>
            </a:spcBef>
            <a:spcAft>
              <a:spcPct val="35000"/>
            </a:spcAft>
            <a:buNone/>
          </a:pPr>
          <a:r>
            <a:rPr lang="es-CO" sz="1400" b="1" kern="1200" dirty="0">
              <a:solidFill>
                <a:srgbClr val="044990"/>
              </a:solidFill>
              <a:latin typeface="+mj-lt"/>
            </a:rPr>
            <a:t>Segundo Suplente: </a:t>
          </a:r>
          <a:r>
            <a:rPr lang="es-CO" sz="1400" b="0" kern="1200" dirty="0">
              <a:solidFill>
                <a:srgbClr val="044990"/>
              </a:solidFill>
              <a:latin typeface="+mj-lt"/>
            </a:rPr>
            <a:t>Diana Patricia Longas Gómez, actual Vicepresidente Financiero y Administrativo</a:t>
          </a:r>
        </a:p>
      </dsp:txBody>
      <dsp:txXfrm>
        <a:off x="241209" y="987036"/>
        <a:ext cx="3556678" cy="479482"/>
      </dsp:txXfrm>
    </dsp:sp>
    <dsp:sp modelId="{A06445B5-7C06-4DA1-9E99-F026C5FC1A32}">
      <dsp:nvSpPr>
        <dsp:cNvPr id="0" name=""/>
        <dsp:cNvSpPr/>
      </dsp:nvSpPr>
      <dsp:spPr>
        <a:xfrm>
          <a:off x="0" y="2043257"/>
          <a:ext cx="4305408" cy="453600"/>
        </a:xfrm>
        <a:prstGeom prst="rect">
          <a:avLst/>
        </a:prstGeom>
        <a:noFill/>
        <a:ln w="25400" cap="flat" cmpd="sng" algn="ctr">
          <a:solidFill>
            <a:srgbClr val="044990"/>
          </a:solidFill>
          <a:prstDash val="solid"/>
        </a:ln>
        <a:effectLst/>
      </dsp:spPr>
      <dsp:style>
        <a:lnRef idx="2">
          <a:scrgbClr r="0" g="0" b="0"/>
        </a:lnRef>
        <a:fillRef idx="1">
          <a:scrgbClr r="0" g="0" b="0"/>
        </a:fillRef>
        <a:effectRef idx="0">
          <a:scrgbClr r="0" g="0" b="0"/>
        </a:effectRef>
        <a:fontRef idx="minor"/>
      </dsp:style>
    </dsp:sp>
    <dsp:sp modelId="{F10D39D8-B57F-40E8-B29A-F374A10D19E2}">
      <dsp:nvSpPr>
        <dsp:cNvPr id="0" name=""/>
        <dsp:cNvSpPr/>
      </dsp:nvSpPr>
      <dsp:spPr>
        <a:xfrm>
          <a:off x="215270" y="1777577"/>
          <a:ext cx="3608556" cy="531360"/>
        </a:xfrm>
        <a:prstGeom prst="roundRect">
          <a:avLst/>
        </a:prstGeom>
        <a:solidFill>
          <a:schemeClr val="lt1">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14" tIns="0" rIns="113914" bIns="0" numCol="1" spcCol="1270" anchor="ctr" anchorCtr="0">
          <a:noAutofit/>
        </a:bodyPr>
        <a:lstStyle/>
        <a:p>
          <a:pPr marL="0" lvl="0" indent="0" algn="l" defTabSz="622300">
            <a:lnSpc>
              <a:spcPct val="90000"/>
            </a:lnSpc>
            <a:spcBef>
              <a:spcPct val="0"/>
            </a:spcBef>
            <a:spcAft>
              <a:spcPct val="35000"/>
            </a:spcAft>
            <a:buNone/>
          </a:pPr>
          <a:r>
            <a:rPr lang="es-CO" sz="1400" b="1" kern="1200" dirty="0">
              <a:solidFill>
                <a:srgbClr val="044990"/>
              </a:solidFill>
              <a:latin typeface="+mj-lt"/>
            </a:rPr>
            <a:t>Tercer Suplente: </a:t>
          </a:r>
          <a:r>
            <a:rPr lang="es-CO" sz="1400" b="0" kern="1200" dirty="0">
              <a:solidFill>
                <a:srgbClr val="044990"/>
              </a:solidFill>
              <a:latin typeface="+mj-lt"/>
            </a:rPr>
            <a:t>Nohora Helena Cruz Pinilla, actual Vicepresidente de Operaciones </a:t>
          </a:r>
        </a:p>
      </dsp:txBody>
      <dsp:txXfrm>
        <a:off x="241209" y="1803516"/>
        <a:ext cx="3556678"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59D21-5DCE-4F80-8BF4-0D08362D2846}">
      <dsp:nvSpPr>
        <dsp:cNvPr id="0" name=""/>
        <dsp:cNvSpPr/>
      </dsp:nvSpPr>
      <dsp:spPr>
        <a:xfrm>
          <a:off x="562690" y="214128"/>
          <a:ext cx="3501880" cy="1094337"/>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1231"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Situación Financiera</a:t>
          </a:r>
        </a:p>
      </dsp:txBody>
      <dsp:txXfrm>
        <a:off x="562690" y="214128"/>
        <a:ext cx="3501880" cy="1094337"/>
      </dsp:txXfrm>
    </dsp:sp>
    <dsp:sp modelId="{01730232-DE7F-40EA-AC40-3D49A5EBA1B8}">
      <dsp:nvSpPr>
        <dsp:cNvPr id="0" name=""/>
        <dsp:cNvSpPr/>
      </dsp:nvSpPr>
      <dsp:spPr>
        <a:xfrm>
          <a:off x="416778" y="56057"/>
          <a:ext cx="766036" cy="1149054"/>
        </a:xfrm>
        <a:prstGeom prst="rect">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216C6-6FC7-4782-A410-59222C59FA30}">
      <dsp:nvSpPr>
        <dsp:cNvPr id="0" name=""/>
        <dsp:cNvSpPr/>
      </dsp:nvSpPr>
      <dsp:spPr>
        <a:xfrm>
          <a:off x="4391327" y="214128"/>
          <a:ext cx="3501880" cy="1094337"/>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1231"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Estado de Resultados</a:t>
          </a:r>
        </a:p>
      </dsp:txBody>
      <dsp:txXfrm>
        <a:off x="4391327" y="214128"/>
        <a:ext cx="3501880" cy="1094337"/>
      </dsp:txXfrm>
    </dsp:sp>
    <dsp:sp modelId="{22C7C31C-ABDE-48BB-82C7-DB672F4B3626}">
      <dsp:nvSpPr>
        <dsp:cNvPr id="0" name=""/>
        <dsp:cNvSpPr/>
      </dsp:nvSpPr>
      <dsp:spPr>
        <a:xfrm>
          <a:off x="4245415" y="56057"/>
          <a:ext cx="766036" cy="1149054"/>
        </a:xfrm>
        <a:prstGeom prst="rect">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251FBA-345F-4C3A-B565-7C9B708F448A}">
      <dsp:nvSpPr>
        <dsp:cNvPr id="0" name=""/>
        <dsp:cNvSpPr/>
      </dsp:nvSpPr>
      <dsp:spPr>
        <a:xfrm>
          <a:off x="562690" y="1591778"/>
          <a:ext cx="3501880" cy="1094337"/>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1231"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Estado de Otros Resultados Integrales</a:t>
          </a:r>
        </a:p>
      </dsp:txBody>
      <dsp:txXfrm>
        <a:off x="562690" y="1591778"/>
        <a:ext cx="3501880" cy="1094337"/>
      </dsp:txXfrm>
    </dsp:sp>
    <dsp:sp modelId="{DCF18D2D-1DB6-4115-9CEF-1181288D050F}">
      <dsp:nvSpPr>
        <dsp:cNvPr id="0" name=""/>
        <dsp:cNvSpPr/>
      </dsp:nvSpPr>
      <dsp:spPr>
        <a:xfrm>
          <a:off x="416778" y="1433707"/>
          <a:ext cx="766036" cy="1149054"/>
        </a:xfrm>
        <a:prstGeom prst="rect">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17AFDE-39C7-4CC0-8038-EA1926ED200D}">
      <dsp:nvSpPr>
        <dsp:cNvPr id="0" name=""/>
        <dsp:cNvSpPr/>
      </dsp:nvSpPr>
      <dsp:spPr>
        <a:xfrm>
          <a:off x="4391327" y="1591778"/>
          <a:ext cx="3501880" cy="1094337"/>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1231"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Estado de Cambios en el Patrimonio</a:t>
          </a:r>
        </a:p>
      </dsp:txBody>
      <dsp:txXfrm>
        <a:off x="4391327" y="1591778"/>
        <a:ext cx="3501880" cy="1094337"/>
      </dsp:txXfrm>
    </dsp:sp>
    <dsp:sp modelId="{C6760812-AB88-4127-9922-8CA7B4BD24A6}">
      <dsp:nvSpPr>
        <dsp:cNvPr id="0" name=""/>
        <dsp:cNvSpPr/>
      </dsp:nvSpPr>
      <dsp:spPr>
        <a:xfrm>
          <a:off x="4245415" y="1433707"/>
          <a:ext cx="766036" cy="1149054"/>
        </a:xfrm>
        <a:prstGeom prst="rect">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6ED2FF-AC1B-4683-BCE0-33D97A708957}">
      <dsp:nvSpPr>
        <dsp:cNvPr id="0" name=""/>
        <dsp:cNvSpPr/>
      </dsp:nvSpPr>
      <dsp:spPr>
        <a:xfrm>
          <a:off x="562690" y="2969427"/>
          <a:ext cx="3501880" cy="1094337"/>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1231"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Estado de Flujo de Efectivo</a:t>
          </a:r>
        </a:p>
      </dsp:txBody>
      <dsp:txXfrm>
        <a:off x="562690" y="2969427"/>
        <a:ext cx="3501880" cy="1094337"/>
      </dsp:txXfrm>
    </dsp:sp>
    <dsp:sp modelId="{10FC9535-FBA5-487A-A20A-9C9E263CF703}">
      <dsp:nvSpPr>
        <dsp:cNvPr id="0" name=""/>
        <dsp:cNvSpPr/>
      </dsp:nvSpPr>
      <dsp:spPr>
        <a:xfrm>
          <a:off x="416778" y="2811356"/>
          <a:ext cx="766036" cy="1149054"/>
        </a:xfrm>
        <a:prstGeom prst="rect">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7CA81-C397-4CEF-A5B4-1A7FF93E1AC2}">
      <dsp:nvSpPr>
        <dsp:cNvPr id="0" name=""/>
        <dsp:cNvSpPr/>
      </dsp:nvSpPr>
      <dsp:spPr>
        <a:xfrm>
          <a:off x="4391327" y="2969427"/>
          <a:ext cx="3501880" cy="1094337"/>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1231"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Indicadores Financieros</a:t>
          </a:r>
        </a:p>
      </dsp:txBody>
      <dsp:txXfrm>
        <a:off x="4391327" y="2969427"/>
        <a:ext cx="3501880" cy="1094337"/>
      </dsp:txXfrm>
    </dsp:sp>
    <dsp:sp modelId="{E60C80DE-6114-4699-B68F-DEBA881F964C}">
      <dsp:nvSpPr>
        <dsp:cNvPr id="0" name=""/>
        <dsp:cNvSpPr/>
      </dsp:nvSpPr>
      <dsp:spPr>
        <a:xfrm>
          <a:off x="4245415" y="2811356"/>
          <a:ext cx="766036" cy="1149054"/>
        </a:xfrm>
        <a:prstGeom prst="rect">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EF229-068F-4C7E-B36C-F810A3BE793C}">
      <dsp:nvSpPr>
        <dsp:cNvPr id="0" name=""/>
        <dsp:cNvSpPr/>
      </dsp:nvSpPr>
      <dsp:spPr>
        <a:xfrm>
          <a:off x="0" y="303859"/>
          <a:ext cx="2430085" cy="145805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dirty="0"/>
            <a:t>GOBIERNO CORPORATIVO</a:t>
          </a:r>
          <a:endParaRPr lang="es-ES" sz="2700" kern="1200" dirty="0"/>
        </a:p>
      </dsp:txBody>
      <dsp:txXfrm>
        <a:off x="0" y="303859"/>
        <a:ext cx="2430085" cy="1458051"/>
      </dsp:txXfrm>
    </dsp:sp>
    <dsp:sp modelId="{B066D43E-7B6B-4424-A935-7921648CC024}">
      <dsp:nvSpPr>
        <dsp:cNvPr id="0" name=""/>
        <dsp:cNvSpPr/>
      </dsp:nvSpPr>
      <dsp:spPr>
        <a:xfrm>
          <a:off x="2673094" y="303859"/>
          <a:ext cx="2430085" cy="145805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dirty="0"/>
            <a:t>GESTIÓN CONTABLE</a:t>
          </a:r>
          <a:endParaRPr lang="es-ES" sz="2700" kern="1200" dirty="0"/>
        </a:p>
      </dsp:txBody>
      <dsp:txXfrm>
        <a:off x="2673094" y="303859"/>
        <a:ext cx="2430085" cy="1458051"/>
      </dsp:txXfrm>
    </dsp:sp>
    <dsp:sp modelId="{D2E75E9D-A24C-4687-9213-2D1B1C43D8C1}">
      <dsp:nvSpPr>
        <dsp:cNvPr id="0" name=""/>
        <dsp:cNvSpPr/>
      </dsp:nvSpPr>
      <dsp:spPr>
        <a:xfrm>
          <a:off x="5346188" y="303859"/>
          <a:ext cx="2430085" cy="145805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dirty="0"/>
            <a:t>GESTIÓN DE RIESGO</a:t>
          </a:r>
          <a:endParaRPr lang="es-ES" sz="2700" kern="1200" dirty="0"/>
        </a:p>
      </dsp:txBody>
      <dsp:txXfrm>
        <a:off x="5346188" y="303859"/>
        <a:ext cx="2430085" cy="1458051"/>
      </dsp:txXfrm>
    </dsp:sp>
    <dsp:sp modelId="{3222B57E-3F1C-4501-91D6-51F46B318908}">
      <dsp:nvSpPr>
        <dsp:cNvPr id="0" name=""/>
        <dsp:cNvSpPr/>
      </dsp:nvSpPr>
      <dsp:spPr>
        <a:xfrm>
          <a:off x="0" y="2004919"/>
          <a:ext cx="2430085" cy="145805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dirty="0"/>
            <a:t>SEGURIDAD DE LA INFORMACIÓN</a:t>
          </a:r>
          <a:endParaRPr lang="es-ES" sz="2700" kern="1200" dirty="0"/>
        </a:p>
      </dsp:txBody>
      <dsp:txXfrm>
        <a:off x="0" y="2004919"/>
        <a:ext cx="2430085" cy="1458051"/>
      </dsp:txXfrm>
    </dsp:sp>
    <dsp:sp modelId="{9FCA085C-E53A-4591-BB17-B1C23BF7B9F0}">
      <dsp:nvSpPr>
        <dsp:cNvPr id="0" name=""/>
        <dsp:cNvSpPr/>
      </dsp:nvSpPr>
      <dsp:spPr>
        <a:xfrm>
          <a:off x="2673094" y="2004919"/>
          <a:ext cx="2430085" cy="145805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dirty="0"/>
            <a:t>CONTRATACIÓN</a:t>
          </a:r>
          <a:endParaRPr lang="es-ES" sz="2700" kern="1200" dirty="0"/>
        </a:p>
      </dsp:txBody>
      <dsp:txXfrm>
        <a:off x="2673094" y="2004919"/>
        <a:ext cx="2430085" cy="1458051"/>
      </dsp:txXfrm>
    </dsp:sp>
    <dsp:sp modelId="{3CE8E5D9-A54C-47F9-B7A2-BE89FAAB0390}">
      <dsp:nvSpPr>
        <dsp:cNvPr id="0" name=""/>
        <dsp:cNvSpPr/>
      </dsp:nvSpPr>
      <dsp:spPr>
        <a:xfrm>
          <a:off x="5346188" y="2004919"/>
          <a:ext cx="2430085" cy="145805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dirty="0"/>
            <a:t>SERVICIO AL CLIENTE</a:t>
          </a:r>
          <a:endParaRPr lang="es-ES" sz="2700" kern="1200" dirty="0"/>
        </a:p>
      </dsp:txBody>
      <dsp:txXfrm>
        <a:off x="5346188" y="2004919"/>
        <a:ext cx="2430085" cy="14580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97984-DB66-45E6-B235-66860C6C9F2C}">
      <dsp:nvSpPr>
        <dsp:cNvPr id="0" name=""/>
        <dsp:cNvSpPr/>
      </dsp:nvSpPr>
      <dsp:spPr>
        <a:xfrm>
          <a:off x="3392" y="0"/>
          <a:ext cx="6940496" cy="1783314"/>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O" sz="1800" kern="1200" dirty="0">
              <a:latin typeface="Calibri" pitchFamily="34" charset="0"/>
            </a:rPr>
            <a:t>El Control Interno fue objeto de evaluaciones independientes realizadas por:</a:t>
          </a:r>
        </a:p>
      </dsp:txBody>
      <dsp:txXfrm>
        <a:off x="3392" y="0"/>
        <a:ext cx="6940496" cy="534994"/>
      </dsp:txXfrm>
    </dsp:sp>
    <dsp:sp modelId="{5AE1F963-A4B2-4977-80B4-DB51394F150D}">
      <dsp:nvSpPr>
        <dsp:cNvPr id="0" name=""/>
        <dsp:cNvSpPr/>
      </dsp:nvSpPr>
      <dsp:spPr>
        <a:xfrm>
          <a:off x="697441" y="535146"/>
          <a:ext cx="5552397" cy="35034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CO" sz="1800" kern="1200" dirty="0">
              <a:solidFill>
                <a:srgbClr val="002060"/>
              </a:solidFill>
              <a:latin typeface="Calibri" pitchFamily="34" charset="0"/>
            </a:rPr>
            <a:t>Auditoría Interna</a:t>
          </a:r>
        </a:p>
      </dsp:txBody>
      <dsp:txXfrm>
        <a:off x="707702" y="545407"/>
        <a:ext cx="5531875" cy="329827"/>
      </dsp:txXfrm>
    </dsp:sp>
    <dsp:sp modelId="{B1E71526-78B4-48B5-9442-7DC635434A16}">
      <dsp:nvSpPr>
        <dsp:cNvPr id="0" name=""/>
        <dsp:cNvSpPr/>
      </dsp:nvSpPr>
      <dsp:spPr>
        <a:xfrm>
          <a:off x="697441" y="939396"/>
          <a:ext cx="5552397" cy="350349"/>
        </a:xfrm>
        <a:prstGeom prst="roundRect">
          <a:avLst>
            <a:gd name="adj" fmla="val 10000"/>
          </a:avLst>
        </a:prstGeom>
        <a:gradFill rotWithShape="0">
          <a:gsLst>
            <a:gs pos="0">
              <a:schemeClr val="accent2">
                <a:hueOff val="-419062"/>
                <a:satOff val="-4829"/>
                <a:lumOff val="1079"/>
                <a:alphaOff val="0"/>
                <a:shade val="51000"/>
                <a:satMod val="130000"/>
              </a:schemeClr>
            </a:gs>
            <a:gs pos="80000">
              <a:schemeClr val="accent2">
                <a:hueOff val="-419062"/>
                <a:satOff val="-4829"/>
                <a:lumOff val="1079"/>
                <a:alphaOff val="0"/>
                <a:shade val="93000"/>
                <a:satMod val="130000"/>
              </a:schemeClr>
            </a:gs>
            <a:gs pos="100000">
              <a:schemeClr val="accent2">
                <a:hueOff val="-419062"/>
                <a:satOff val="-4829"/>
                <a:lumOff val="10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CO" sz="1800" kern="1200" dirty="0">
              <a:solidFill>
                <a:srgbClr val="002060"/>
              </a:solidFill>
              <a:latin typeface="Calibri" pitchFamily="34" charset="0"/>
            </a:rPr>
            <a:t>Auditoría externa al gestor del GAS</a:t>
          </a:r>
        </a:p>
      </dsp:txBody>
      <dsp:txXfrm>
        <a:off x="707702" y="949657"/>
        <a:ext cx="5531875" cy="329827"/>
      </dsp:txXfrm>
    </dsp:sp>
    <dsp:sp modelId="{E39078BA-81F0-41C2-A226-4BC99682FE15}">
      <dsp:nvSpPr>
        <dsp:cNvPr id="0" name=""/>
        <dsp:cNvSpPr/>
      </dsp:nvSpPr>
      <dsp:spPr>
        <a:xfrm>
          <a:off x="697441" y="1343646"/>
          <a:ext cx="5552397" cy="350349"/>
        </a:xfrm>
        <a:prstGeom prst="roundRect">
          <a:avLst>
            <a:gd name="adj" fmla="val 10000"/>
          </a:avLst>
        </a:prstGeom>
        <a:gradFill rotWithShape="0">
          <a:gsLst>
            <a:gs pos="0">
              <a:schemeClr val="accent2">
                <a:hueOff val="-838123"/>
                <a:satOff val="-9658"/>
                <a:lumOff val="2159"/>
                <a:alphaOff val="0"/>
                <a:shade val="51000"/>
                <a:satMod val="130000"/>
              </a:schemeClr>
            </a:gs>
            <a:gs pos="80000">
              <a:schemeClr val="accent2">
                <a:hueOff val="-838123"/>
                <a:satOff val="-9658"/>
                <a:lumOff val="2159"/>
                <a:alphaOff val="0"/>
                <a:shade val="93000"/>
                <a:satMod val="130000"/>
              </a:schemeClr>
            </a:gs>
            <a:gs pos="100000">
              <a:schemeClr val="accent2">
                <a:hueOff val="-838123"/>
                <a:satOff val="-9658"/>
                <a:lumOff val="21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s-CO" sz="1800" kern="1200" dirty="0">
              <a:solidFill>
                <a:srgbClr val="002060"/>
              </a:solidFill>
              <a:latin typeface="Calibri" pitchFamily="34" charset="0"/>
            </a:rPr>
            <a:t>Revisoría Fiscal</a:t>
          </a:r>
        </a:p>
      </dsp:txBody>
      <dsp:txXfrm>
        <a:off x="707702" y="1353907"/>
        <a:ext cx="5531875" cy="3298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73763-A387-4BCF-A238-39EC299D8F16}">
      <dsp:nvSpPr>
        <dsp:cNvPr id="0" name=""/>
        <dsp:cNvSpPr/>
      </dsp:nvSpPr>
      <dsp:spPr>
        <a:xfrm>
          <a:off x="0" y="0"/>
          <a:ext cx="6797557" cy="11440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dirty="0">
              <a:solidFill>
                <a:srgbClr val="002060"/>
              </a:solidFill>
            </a:rPr>
            <a:t>Cuatro sesiones ordinarias y cuatro extraordinarias</a:t>
          </a:r>
          <a:endParaRPr lang="es-ES" sz="1800" kern="1200" dirty="0">
            <a:solidFill>
              <a:srgbClr val="002060"/>
            </a:solidFill>
          </a:endParaRPr>
        </a:p>
      </dsp:txBody>
      <dsp:txXfrm>
        <a:off x="33507" y="33507"/>
        <a:ext cx="5563090" cy="1076986"/>
      </dsp:txXfrm>
    </dsp:sp>
    <dsp:sp modelId="{3ACCEDAB-2E3C-4104-876E-8CADAAB309FC}">
      <dsp:nvSpPr>
        <dsp:cNvPr id="0" name=""/>
        <dsp:cNvSpPr/>
      </dsp:nvSpPr>
      <dsp:spPr>
        <a:xfrm>
          <a:off x="599784" y="1334667"/>
          <a:ext cx="6797557" cy="1144000"/>
        </a:xfrm>
        <a:prstGeom prst="roundRect">
          <a:avLst>
            <a:gd name="adj" fmla="val 10000"/>
          </a:avLst>
        </a:prstGeom>
        <a:solidFill>
          <a:schemeClr val="accent2">
            <a:hueOff val="-419062"/>
            <a:satOff val="-4829"/>
            <a:lumOff val="1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dirty="0">
              <a:solidFill>
                <a:srgbClr val="002060"/>
              </a:solidFill>
            </a:rPr>
            <a:t>Recibió y se pronunció sobre los informes trimestrales de evaluación del sistema de control interno por parte de la auditoría interna, la revisoría fiscal y la auditoría de gas</a:t>
          </a:r>
          <a:endParaRPr lang="es-ES" sz="1800" kern="1200" dirty="0">
            <a:solidFill>
              <a:srgbClr val="002060"/>
            </a:solidFill>
          </a:endParaRPr>
        </a:p>
      </dsp:txBody>
      <dsp:txXfrm>
        <a:off x="633291" y="1368174"/>
        <a:ext cx="5387158" cy="1076986"/>
      </dsp:txXfrm>
    </dsp:sp>
    <dsp:sp modelId="{559DCF99-0AC1-475E-858D-2AC6A67A840B}">
      <dsp:nvSpPr>
        <dsp:cNvPr id="0" name=""/>
        <dsp:cNvSpPr/>
      </dsp:nvSpPr>
      <dsp:spPr>
        <a:xfrm>
          <a:off x="1091079" y="2607341"/>
          <a:ext cx="6797557" cy="1144000"/>
        </a:xfrm>
        <a:prstGeom prst="roundRect">
          <a:avLst>
            <a:gd name="adj" fmla="val 10000"/>
          </a:avLst>
        </a:prstGeom>
        <a:solidFill>
          <a:schemeClr val="accent2">
            <a:hueOff val="-838123"/>
            <a:satOff val="-9658"/>
            <a:lumOff val="21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kern="1200" dirty="0">
              <a:solidFill>
                <a:srgbClr val="002060"/>
              </a:solidFill>
            </a:rPr>
            <a:t>Se pronunció y recomendó medidas sobre informe de visita Superfinanciera y recomendó la contratación de un asesor externo que coadyuve en la mejora de los procesos de planeación y gestión de auditoría</a:t>
          </a:r>
          <a:endParaRPr lang="es-ES" sz="1800" kern="1200" dirty="0">
            <a:solidFill>
              <a:srgbClr val="002060"/>
            </a:solidFill>
          </a:endParaRPr>
        </a:p>
      </dsp:txBody>
      <dsp:txXfrm>
        <a:off x="1124586" y="2640848"/>
        <a:ext cx="5387158" cy="1076986"/>
      </dsp:txXfrm>
    </dsp:sp>
    <dsp:sp modelId="{07FBF3CD-D0B8-432D-9619-F0C0F63D5150}">
      <dsp:nvSpPr>
        <dsp:cNvPr id="0" name=""/>
        <dsp:cNvSpPr/>
      </dsp:nvSpPr>
      <dsp:spPr>
        <a:xfrm>
          <a:off x="6053956" y="867533"/>
          <a:ext cx="743600" cy="743600"/>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s-ES" sz="4000" kern="1200"/>
        </a:p>
      </dsp:txBody>
      <dsp:txXfrm>
        <a:off x="6221266" y="867533"/>
        <a:ext cx="408980" cy="559559"/>
      </dsp:txXfrm>
    </dsp:sp>
    <dsp:sp modelId="{C270F52F-0514-435F-855B-58BFAE69372B}">
      <dsp:nvSpPr>
        <dsp:cNvPr id="0" name=""/>
        <dsp:cNvSpPr/>
      </dsp:nvSpPr>
      <dsp:spPr>
        <a:xfrm>
          <a:off x="6653741" y="2194574"/>
          <a:ext cx="743600" cy="743600"/>
        </a:xfrm>
        <a:prstGeom prst="downArrow">
          <a:avLst>
            <a:gd name="adj1" fmla="val 55000"/>
            <a:gd name="adj2" fmla="val 45000"/>
          </a:avLst>
        </a:prstGeom>
        <a:solidFill>
          <a:schemeClr val="accent2">
            <a:tint val="40000"/>
            <a:alpha val="90000"/>
            <a:hueOff val="-1452578"/>
            <a:satOff val="-133"/>
            <a:lumOff val="39"/>
            <a:alphaOff val="0"/>
          </a:schemeClr>
        </a:solidFill>
        <a:ln w="25400" cap="flat" cmpd="sng" algn="ctr">
          <a:solidFill>
            <a:schemeClr val="accent2">
              <a:tint val="40000"/>
              <a:alpha val="90000"/>
              <a:hueOff val="-1452578"/>
              <a:satOff val="-133"/>
              <a:lumOff val="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s-ES" sz="4000" kern="1200"/>
        </a:p>
      </dsp:txBody>
      <dsp:txXfrm>
        <a:off x="6821051" y="2194574"/>
        <a:ext cx="408980" cy="5595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E91AA-B1EC-410D-8DE1-59B8A7871D9E}">
      <dsp:nvSpPr>
        <dsp:cNvPr id="0" name=""/>
        <dsp:cNvSpPr/>
      </dsp:nvSpPr>
      <dsp:spPr>
        <a:xfrm>
          <a:off x="27" y="9274"/>
          <a:ext cx="2670534" cy="580008"/>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S" sz="1700" kern="1200" dirty="0"/>
            <a:t>Aplicaciones</a:t>
          </a:r>
        </a:p>
      </dsp:txBody>
      <dsp:txXfrm>
        <a:off x="27" y="9274"/>
        <a:ext cx="2670534" cy="580008"/>
      </dsp:txXfrm>
    </dsp:sp>
    <dsp:sp modelId="{D9431A26-76E1-4B8A-B0DF-E0A3BB157A34}">
      <dsp:nvSpPr>
        <dsp:cNvPr id="0" name=""/>
        <dsp:cNvSpPr/>
      </dsp:nvSpPr>
      <dsp:spPr>
        <a:xfrm>
          <a:off x="27" y="589282"/>
          <a:ext cx="2670534" cy="335988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solidFill>
                <a:srgbClr val="002060"/>
              </a:solidFill>
              <a:latin typeface="Franklin Gothic Book" panose="020B0503020102020204" pitchFamily="34" charset="0"/>
              <a:ea typeface="+mn-ea"/>
              <a:cs typeface="+mn-cs"/>
            </a:rPr>
            <a:t>Aplicaciones que intervienen:</a:t>
          </a:r>
        </a:p>
        <a:p>
          <a:pPr marL="114300" lvl="1" indent="-114300" algn="l" defTabSz="622300">
            <a:lnSpc>
              <a:spcPct val="90000"/>
            </a:lnSpc>
            <a:spcBef>
              <a:spcPct val="0"/>
            </a:spcBef>
            <a:spcAft>
              <a:spcPct val="15000"/>
            </a:spcAft>
            <a:buChar char="•"/>
          </a:pPr>
          <a:endParaRPr lang="es-ES" sz="1400" kern="1200" dirty="0">
            <a:solidFill>
              <a:srgbClr val="002060"/>
            </a:solidFill>
            <a:latin typeface="Franklin Gothic Book" panose="020B0503020102020204" pitchFamily="34" charset="0"/>
            <a:ea typeface="+mn-ea"/>
            <a:cs typeface="+mn-cs"/>
          </a:endParaRPr>
        </a:p>
        <a:p>
          <a:pPr marL="228600" lvl="2" indent="-114300" algn="l" defTabSz="622300">
            <a:lnSpc>
              <a:spcPct val="90000"/>
            </a:lnSpc>
            <a:spcBef>
              <a:spcPct val="0"/>
            </a:spcBef>
            <a:spcAft>
              <a:spcPct val="15000"/>
            </a:spcAft>
            <a:buChar char="•"/>
          </a:pPr>
          <a:r>
            <a:rPr lang="es-ES" sz="1400" b="1" kern="1200" dirty="0">
              <a:solidFill>
                <a:srgbClr val="002060"/>
              </a:solidFill>
              <a:latin typeface="Franklin Gothic Book" panose="020B0503020102020204" pitchFamily="34" charset="0"/>
              <a:ea typeface="+mn-ea"/>
              <a:cs typeface="+mn-cs"/>
            </a:rPr>
            <a:t>SIBOL.  </a:t>
          </a:r>
        </a:p>
        <a:p>
          <a:pPr marL="228600" lvl="2" indent="-114300" algn="l" defTabSz="622300">
            <a:lnSpc>
              <a:spcPct val="90000"/>
            </a:lnSpc>
            <a:spcBef>
              <a:spcPct val="0"/>
            </a:spcBef>
            <a:spcAft>
              <a:spcPct val="15000"/>
            </a:spcAft>
            <a:buFontTx/>
            <a:buNone/>
          </a:pPr>
          <a:r>
            <a:rPr lang="es-ES" sz="1400" kern="1200" dirty="0">
              <a:solidFill>
                <a:srgbClr val="002060"/>
              </a:solidFill>
              <a:latin typeface="Franklin Gothic Book" panose="020B0503020102020204" pitchFamily="34" charset="0"/>
              <a:ea typeface="+mn-ea"/>
              <a:cs typeface="+mn-cs"/>
            </a:rPr>
            <a:t>      Consulta y registro de productos.</a:t>
          </a:r>
        </a:p>
        <a:p>
          <a:pPr marL="228600" lvl="2" indent="-114300" algn="l" defTabSz="622300">
            <a:lnSpc>
              <a:spcPct val="90000"/>
            </a:lnSpc>
            <a:spcBef>
              <a:spcPct val="0"/>
            </a:spcBef>
            <a:spcAft>
              <a:spcPct val="15000"/>
            </a:spcAft>
            <a:buChar char="•"/>
          </a:pPr>
          <a:endParaRPr lang="es-ES" sz="1400" kern="1200" dirty="0">
            <a:solidFill>
              <a:srgbClr val="002060"/>
            </a:solidFill>
            <a:latin typeface="Franklin Gothic Book" panose="020B0503020102020204" pitchFamily="34" charset="0"/>
            <a:ea typeface="+mn-ea"/>
            <a:cs typeface="+mn-cs"/>
          </a:endParaRPr>
        </a:p>
        <a:p>
          <a:pPr marL="228600" lvl="2" indent="-114300" algn="l" defTabSz="622300">
            <a:lnSpc>
              <a:spcPct val="90000"/>
            </a:lnSpc>
            <a:spcBef>
              <a:spcPct val="0"/>
            </a:spcBef>
            <a:spcAft>
              <a:spcPct val="15000"/>
            </a:spcAft>
            <a:buChar char="•"/>
          </a:pPr>
          <a:r>
            <a:rPr lang="es-ES" sz="1400" b="1" kern="1200" dirty="0">
              <a:solidFill>
                <a:srgbClr val="002060"/>
              </a:solidFill>
              <a:latin typeface="Franklin Gothic Book" panose="020B0503020102020204" pitchFamily="34" charset="0"/>
              <a:ea typeface="+mn-ea"/>
              <a:cs typeface="+mn-cs"/>
            </a:rPr>
            <a:t>Rueda de Selección.  </a:t>
          </a:r>
        </a:p>
        <a:p>
          <a:pPr marL="228600" lvl="2" indent="-114300" algn="l" defTabSz="622300">
            <a:lnSpc>
              <a:spcPct val="90000"/>
            </a:lnSpc>
            <a:spcBef>
              <a:spcPct val="0"/>
            </a:spcBef>
            <a:spcAft>
              <a:spcPct val="15000"/>
            </a:spcAft>
            <a:buNone/>
          </a:pPr>
          <a:r>
            <a:rPr lang="es-ES" sz="1400" kern="1200" dirty="0">
              <a:solidFill>
                <a:srgbClr val="002060"/>
              </a:solidFill>
              <a:latin typeface="Franklin Gothic Book" panose="020B0503020102020204" pitchFamily="34" charset="0"/>
              <a:ea typeface="+mn-ea"/>
              <a:cs typeface="+mn-cs"/>
            </a:rPr>
            <a:t>      En este sistema se dispone</a:t>
          </a:r>
        </a:p>
        <a:p>
          <a:pPr marL="228600" lvl="2" indent="-114300" algn="l" defTabSz="622300">
            <a:lnSpc>
              <a:spcPct val="90000"/>
            </a:lnSpc>
            <a:spcBef>
              <a:spcPct val="0"/>
            </a:spcBef>
            <a:spcAft>
              <a:spcPct val="15000"/>
            </a:spcAft>
            <a:buNone/>
          </a:pPr>
          <a:r>
            <a:rPr lang="es-ES" sz="1400" kern="1200" dirty="0">
              <a:solidFill>
                <a:srgbClr val="002060"/>
              </a:solidFill>
              <a:latin typeface="Franklin Gothic Book" panose="020B0503020102020204" pitchFamily="34" charset="0"/>
              <a:ea typeface="+mn-ea"/>
              <a:cs typeface="+mn-cs"/>
            </a:rPr>
            <a:t>      la rueda, para selección de</a:t>
          </a:r>
        </a:p>
        <a:p>
          <a:pPr marL="228600" lvl="2" indent="-114300" algn="l" defTabSz="622300">
            <a:lnSpc>
              <a:spcPct val="90000"/>
            </a:lnSpc>
            <a:spcBef>
              <a:spcPct val="0"/>
            </a:spcBef>
            <a:spcAft>
              <a:spcPct val="15000"/>
            </a:spcAft>
            <a:buNone/>
          </a:pPr>
          <a:r>
            <a:rPr lang="es-ES" sz="1400" kern="1200" dirty="0">
              <a:solidFill>
                <a:srgbClr val="002060"/>
              </a:solidFill>
              <a:latin typeface="Franklin Gothic Book" panose="020B0503020102020204" pitchFamily="34" charset="0"/>
              <a:ea typeface="+mn-ea"/>
              <a:cs typeface="+mn-cs"/>
            </a:rPr>
            <a:t>      la </a:t>
          </a:r>
          <a:r>
            <a:rPr lang="es-ES" sz="1400" kern="1200" dirty="0" err="1">
              <a:solidFill>
                <a:srgbClr val="002060"/>
              </a:solidFill>
              <a:latin typeface="Franklin Gothic Book" panose="020B0503020102020204" pitchFamily="34" charset="0"/>
              <a:ea typeface="+mn-ea"/>
              <a:cs typeface="+mn-cs"/>
            </a:rPr>
            <a:t>SCB</a:t>
          </a:r>
          <a:endParaRPr lang="es-ES" sz="1400" kern="1200" dirty="0">
            <a:solidFill>
              <a:srgbClr val="002060"/>
            </a:solidFill>
            <a:latin typeface="Franklin Gothic Book" panose="020B0503020102020204" pitchFamily="34" charset="0"/>
            <a:ea typeface="+mn-ea"/>
            <a:cs typeface="+mn-cs"/>
          </a:endParaRPr>
        </a:p>
        <a:p>
          <a:pPr marL="228600" lvl="2" indent="-114300" algn="l" defTabSz="622300">
            <a:lnSpc>
              <a:spcPct val="90000"/>
            </a:lnSpc>
            <a:spcBef>
              <a:spcPct val="0"/>
            </a:spcBef>
            <a:spcAft>
              <a:spcPct val="15000"/>
            </a:spcAft>
            <a:buChar char="•"/>
          </a:pPr>
          <a:endParaRPr lang="es-ES" sz="1400" kern="1200" dirty="0">
            <a:solidFill>
              <a:srgbClr val="002060"/>
            </a:solidFill>
            <a:latin typeface="Franklin Gothic Book" panose="020B0503020102020204" pitchFamily="34" charset="0"/>
            <a:ea typeface="+mn-ea"/>
            <a:cs typeface="+mn-cs"/>
          </a:endParaRPr>
        </a:p>
        <a:p>
          <a:pPr marL="228600" lvl="2" indent="-114300" algn="l" defTabSz="622300">
            <a:lnSpc>
              <a:spcPct val="90000"/>
            </a:lnSpc>
            <a:spcBef>
              <a:spcPct val="0"/>
            </a:spcBef>
            <a:spcAft>
              <a:spcPct val="15000"/>
            </a:spcAft>
            <a:buChar char="•"/>
          </a:pPr>
          <a:r>
            <a:rPr lang="es-ES" sz="1400" b="1" kern="1200" dirty="0" err="1">
              <a:solidFill>
                <a:srgbClr val="002060"/>
              </a:solidFill>
              <a:latin typeface="Franklin Gothic Book" panose="020B0503020102020204" pitchFamily="34" charset="0"/>
              <a:ea typeface="+mn-ea"/>
              <a:cs typeface="+mn-cs"/>
            </a:rPr>
            <a:t>SIB</a:t>
          </a:r>
          <a:r>
            <a:rPr lang="es-ES" sz="1400" b="1" kern="1200" dirty="0">
              <a:solidFill>
                <a:srgbClr val="002060"/>
              </a:solidFill>
              <a:latin typeface="Franklin Gothic Book" panose="020B0503020102020204" pitchFamily="34" charset="0"/>
              <a:ea typeface="+mn-ea"/>
              <a:cs typeface="+mn-cs"/>
            </a:rPr>
            <a:t>.  </a:t>
          </a:r>
        </a:p>
        <a:p>
          <a:pPr marL="228600" lvl="2" indent="-114300" algn="l" defTabSz="622300">
            <a:lnSpc>
              <a:spcPct val="90000"/>
            </a:lnSpc>
            <a:spcBef>
              <a:spcPct val="0"/>
            </a:spcBef>
            <a:spcAft>
              <a:spcPct val="15000"/>
            </a:spcAft>
            <a:buFontTx/>
            <a:buNone/>
          </a:pPr>
          <a:r>
            <a:rPr lang="es-ES" sz="1400" kern="1200" dirty="0">
              <a:solidFill>
                <a:srgbClr val="002060"/>
              </a:solidFill>
              <a:latin typeface="Franklin Gothic Book" panose="020B0503020102020204" pitchFamily="34" charset="0"/>
              <a:ea typeface="+mn-ea"/>
              <a:cs typeface="+mn-cs"/>
            </a:rPr>
            <a:t>      Se lleva a cabo la rueda de</a:t>
          </a:r>
        </a:p>
        <a:p>
          <a:pPr marL="228600" lvl="2" indent="-114300" algn="l" defTabSz="622300">
            <a:lnSpc>
              <a:spcPct val="90000"/>
            </a:lnSpc>
            <a:spcBef>
              <a:spcPct val="0"/>
            </a:spcBef>
            <a:spcAft>
              <a:spcPct val="15000"/>
            </a:spcAft>
            <a:buFontTx/>
            <a:buNone/>
          </a:pPr>
          <a:r>
            <a:rPr lang="es-ES" sz="1400" kern="1200" dirty="0">
              <a:solidFill>
                <a:srgbClr val="002060"/>
              </a:solidFill>
              <a:latin typeface="Franklin Gothic Book" panose="020B0503020102020204" pitchFamily="34" charset="0"/>
              <a:ea typeface="+mn-ea"/>
              <a:cs typeface="+mn-cs"/>
            </a:rPr>
            <a:t>      negociación.</a:t>
          </a:r>
        </a:p>
        <a:p>
          <a:pPr marL="114300" lvl="1" indent="-114300" algn="l" defTabSz="533400">
            <a:lnSpc>
              <a:spcPct val="90000"/>
            </a:lnSpc>
            <a:spcBef>
              <a:spcPct val="0"/>
            </a:spcBef>
            <a:spcAft>
              <a:spcPct val="15000"/>
            </a:spcAft>
            <a:buChar char="•"/>
          </a:pPr>
          <a:endParaRPr lang="es-ES" sz="1200" kern="1200" dirty="0"/>
        </a:p>
      </dsp:txBody>
      <dsp:txXfrm>
        <a:off x="27" y="589282"/>
        <a:ext cx="2670534" cy="3359880"/>
      </dsp:txXfrm>
    </dsp:sp>
    <dsp:sp modelId="{441C6B21-8928-4D2E-8B6E-A84BB5B23B75}">
      <dsp:nvSpPr>
        <dsp:cNvPr id="0" name=""/>
        <dsp:cNvSpPr/>
      </dsp:nvSpPr>
      <dsp:spPr>
        <a:xfrm>
          <a:off x="3044437" y="9274"/>
          <a:ext cx="2670534" cy="580008"/>
        </a:xfrm>
        <a:prstGeom prst="rect">
          <a:avLst/>
        </a:prstGeom>
        <a:solidFill>
          <a:schemeClr val="accent3">
            <a:hueOff val="-1137357"/>
            <a:satOff val="-4689"/>
            <a:lumOff val="-983"/>
            <a:alphaOff val="0"/>
          </a:schemeClr>
        </a:solidFill>
        <a:ln w="25400" cap="flat" cmpd="sng" algn="ctr">
          <a:solidFill>
            <a:schemeClr val="accent3">
              <a:hueOff val="-1137357"/>
              <a:satOff val="-4689"/>
              <a:lumOff val="-98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S" sz="1700" kern="1200" dirty="0"/>
            <a:t>Generalidades del Proceso</a:t>
          </a:r>
        </a:p>
      </dsp:txBody>
      <dsp:txXfrm>
        <a:off x="3044437" y="9274"/>
        <a:ext cx="2670534" cy="580008"/>
      </dsp:txXfrm>
    </dsp:sp>
    <dsp:sp modelId="{78D8AD21-812F-4332-A7AA-6EDA8A447588}">
      <dsp:nvSpPr>
        <dsp:cNvPr id="0" name=""/>
        <dsp:cNvSpPr/>
      </dsp:nvSpPr>
      <dsp:spPr>
        <a:xfrm>
          <a:off x="3044437" y="589282"/>
          <a:ext cx="2670534" cy="3359880"/>
        </a:xfrm>
        <a:prstGeom prst="rect">
          <a:avLst/>
        </a:prstGeom>
        <a:solidFill>
          <a:schemeClr val="accent3">
            <a:tint val="40000"/>
            <a:alpha val="90000"/>
            <a:hueOff val="-1932354"/>
            <a:satOff val="-7827"/>
            <a:lumOff val="-648"/>
            <a:alphaOff val="0"/>
          </a:schemeClr>
        </a:solidFill>
        <a:ln w="25400" cap="flat" cmpd="sng" algn="ctr">
          <a:solidFill>
            <a:schemeClr val="accent3">
              <a:tint val="40000"/>
              <a:alpha val="90000"/>
              <a:hueOff val="-1932354"/>
              <a:satOff val="-7827"/>
              <a:lumOff val="-6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solidFill>
                <a:srgbClr val="002060"/>
              </a:solidFill>
              <a:latin typeface="Franklin Gothic Book" panose="020B0503020102020204" pitchFamily="34" charset="0"/>
              <a:ea typeface="+mn-ea"/>
              <a:cs typeface="+mn-cs"/>
            </a:rPr>
            <a:t>Dentro del proceso actual existen muchas actividades operativas que se realizan de forma manual, puesto que no las soporta ningún sistema.</a:t>
          </a:r>
        </a:p>
        <a:p>
          <a:pPr marL="114300" lvl="1" indent="-114300" algn="l" defTabSz="622300">
            <a:lnSpc>
              <a:spcPct val="90000"/>
            </a:lnSpc>
            <a:spcBef>
              <a:spcPct val="0"/>
            </a:spcBef>
            <a:spcAft>
              <a:spcPct val="15000"/>
            </a:spcAft>
            <a:buChar char="•"/>
          </a:pPr>
          <a:endParaRPr lang="es-ES" sz="1400" kern="1200" dirty="0">
            <a:solidFill>
              <a:srgbClr val="002060"/>
            </a:solidFill>
            <a:latin typeface="Franklin Gothic Book" panose="020B0503020102020204" pitchFamily="34" charset="0"/>
            <a:ea typeface="+mn-ea"/>
            <a:cs typeface="+mn-cs"/>
          </a:endParaRPr>
        </a:p>
        <a:p>
          <a:pPr marL="114300" lvl="1" indent="-114300" algn="l" defTabSz="622300">
            <a:lnSpc>
              <a:spcPct val="90000"/>
            </a:lnSpc>
            <a:spcBef>
              <a:spcPct val="0"/>
            </a:spcBef>
            <a:spcAft>
              <a:spcPct val="15000"/>
            </a:spcAft>
            <a:buChar char="•"/>
          </a:pPr>
          <a:r>
            <a:rPr lang="es-ES" sz="1400" kern="1200" dirty="0">
              <a:solidFill>
                <a:srgbClr val="002060"/>
              </a:solidFill>
              <a:latin typeface="Franklin Gothic Book" panose="020B0503020102020204" pitchFamily="34" charset="0"/>
              <a:ea typeface="+mn-ea"/>
              <a:cs typeface="+mn-cs"/>
            </a:rPr>
            <a:t>La documentación asociada a los procesos se almacena de manera física.</a:t>
          </a:r>
        </a:p>
        <a:p>
          <a:pPr marL="114300" lvl="1" indent="-114300" algn="l" defTabSz="622300">
            <a:lnSpc>
              <a:spcPct val="90000"/>
            </a:lnSpc>
            <a:spcBef>
              <a:spcPct val="0"/>
            </a:spcBef>
            <a:spcAft>
              <a:spcPct val="15000"/>
            </a:spcAft>
            <a:buChar char="•"/>
          </a:pPr>
          <a:endParaRPr lang="es-ES" sz="1400" kern="1200" dirty="0">
            <a:solidFill>
              <a:srgbClr val="002060"/>
            </a:solidFill>
            <a:latin typeface="Franklin Gothic Book" panose="020B0503020102020204" pitchFamily="34" charset="0"/>
            <a:ea typeface="+mn-ea"/>
            <a:cs typeface="+mn-cs"/>
          </a:endParaRPr>
        </a:p>
        <a:p>
          <a:pPr marL="114300" lvl="1" indent="-114300" algn="l" defTabSz="622300">
            <a:lnSpc>
              <a:spcPct val="90000"/>
            </a:lnSpc>
            <a:spcBef>
              <a:spcPct val="0"/>
            </a:spcBef>
            <a:spcAft>
              <a:spcPct val="15000"/>
            </a:spcAft>
            <a:buChar char="•"/>
          </a:pPr>
          <a:r>
            <a:rPr lang="es-ES" sz="1400" kern="1200" dirty="0">
              <a:solidFill>
                <a:srgbClr val="002060"/>
              </a:solidFill>
              <a:latin typeface="Franklin Gothic Book" panose="020B0503020102020204" pitchFamily="34" charset="0"/>
              <a:ea typeface="+mn-ea"/>
              <a:cs typeface="+mn-cs"/>
            </a:rPr>
            <a:t>Los sistemas que intervienen no están integrados, y por tanto dificulta las consultas y controles a lo largo del proceso.</a:t>
          </a:r>
        </a:p>
      </dsp:txBody>
      <dsp:txXfrm>
        <a:off x="3044437" y="589282"/>
        <a:ext cx="2670534" cy="3359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4E5BA-175E-4A87-9A09-315015BBF7AE}">
      <dsp:nvSpPr>
        <dsp:cNvPr id="0" name=""/>
        <dsp:cNvSpPr/>
      </dsp:nvSpPr>
      <dsp:spPr>
        <a:xfrm rot="10800000">
          <a:off x="831354" y="0"/>
          <a:ext cx="2994015" cy="470439"/>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GANADERO (CARNE Y LECHE)</a:t>
          </a:r>
          <a:endParaRPr lang="es-CO" sz="1800" b="1" kern="1200" dirty="0">
            <a:solidFill>
              <a:srgbClr val="0070C0"/>
            </a:solidFill>
          </a:endParaRPr>
        </a:p>
      </dsp:txBody>
      <dsp:txXfrm rot="10800000">
        <a:off x="948964" y="0"/>
        <a:ext cx="2876405" cy="470439"/>
      </dsp:txXfrm>
    </dsp:sp>
    <dsp:sp modelId="{57B035D0-9842-4F28-BB70-DFADF9807FFA}">
      <dsp:nvSpPr>
        <dsp:cNvPr id="0" name=""/>
        <dsp:cNvSpPr/>
      </dsp:nvSpPr>
      <dsp:spPr>
        <a:xfrm>
          <a:off x="531794" y="61810"/>
          <a:ext cx="691483" cy="350052"/>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286C01-4242-4F65-BD4F-12CE5ECB4750}">
      <dsp:nvSpPr>
        <dsp:cNvPr id="0" name=""/>
        <dsp:cNvSpPr/>
      </dsp:nvSpPr>
      <dsp:spPr>
        <a:xfrm rot="10800000">
          <a:off x="881411" y="562299"/>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ARROZ</a:t>
          </a:r>
          <a:endParaRPr lang="es-CO" sz="1800" b="1" kern="1200" dirty="0">
            <a:solidFill>
              <a:srgbClr val="0070C0"/>
            </a:solidFill>
            <a:latin typeface="Calibri" panose="020F0502020204030204"/>
            <a:ea typeface="+mn-ea"/>
            <a:cs typeface="+mn-cs"/>
          </a:endParaRPr>
        </a:p>
      </dsp:txBody>
      <dsp:txXfrm rot="10800000">
        <a:off x="968924" y="562299"/>
        <a:ext cx="2807941" cy="350052"/>
      </dsp:txXfrm>
    </dsp:sp>
    <dsp:sp modelId="{0E22A151-D1E5-4395-9453-F8A155A6C3AF}">
      <dsp:nvSpPr>
        <dsp:cNvPr id="0" name=""/>
        <dsp:cNvSpPr/>
      </dsp:nvSpPr>
      <dsp:spPr>
        <a:xfrm>
          <a:off x="561680" y="576549"/>
          <a:ext cx="670501" cy="350052"/>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039FB5-F75E-4836-8FF2-87D73117699E}">
      <dsp:nvSpPr>
        <dsp:cNvPr id="0" name=""/>
        <dsp:cNvSpPr/>
      </dsp:nvSpPr>
      <dsp:spPr>
        <a:xfrm rot="10800000">
          <a:off x="897763" y="1031095"/>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ACEITES</a:t>
          </a:r>
          <a:endParaRPr lang="es-CO" sz="1800" b="1" kern="1200" dirty="0">
            <a:solidFill>
              <a:srgbClr val="0070C0"/>
            </a:solidFill>
            <a:latin typeface="Calibri" panose="020F0502020204030204"/>
            <a:ea typeface="+mn-ea"/>
            <a:cs typeface="+mn-cs"/>
          </a:endParaRPr>
        </a:p>
      </dsp:txBody>
      <dsp:txXfrm rot="10800000">
        <a:off x="985276" y="1031095"/>
        <a:ext cx="2807941" cy="350052"/>
      </dsp:txXfrm>
    </dsp:sp>
    <dsp:sp modelId="{881052FA-0B46-4C76-BE4D-100F03BA5C93}">
      <dsp:nvSpPr>
        <dsp:cNvPr id="0" name=""/>
        <dsp:cNvSpPr/>
      </dsp:nvSpPr>
      <dsp:spPr>
        <a:xfrm>
          <a:off x="560848" y="1031095"/>
          <a:ext cx="673830" cy="350052"/>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75AEEB-9FCF-426D-B784-31762B2A2339}">
      <dsp:nvSpPr>
        <dsp:cNvPr id="0" name=""/>
        <dsp:cNvSpPr/>
      </dsp:nvSpPr>
      <dsp:spPr>
        <a:xfrm rot="10800000">
          <a:off x="883643" y="1485641"/>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CAFÉ</a:t>
          </a:r>
          <a:endParaRPr lang="es-CO" sz="1800" b="1" kern="1200" dirty="0">
            <a:solidFill>
              <a:srgbClr val="0070C0"/>
            </a:solidFill>
            <a:latin typeface="Calibri" panose="020F0502020204030204"/>
            <a:ea typeface="+mn-ea"/>
            <a:cs typeface="+mn-cs"/>
          </a:endParaRPr>
        </a:p>
      </dsp:txBody>
      <dsp:txXfrm rot="10800000">
        <a:off x="971156" y="1485641"/>
        <a:ext cx="2807941" cy="350052"/>
      </dsp:txXfrm>
    </dsp:sp>
    <dsp:sp modelId="{142C9272-FF6E-498C-909B-132933E3420F}">
      <dsp:nvSpPr>
        <dsp:cNvPr id="0" name=""/>
        <dsp:cNvSpPr/>
      </dsp:nvSpPr>
      <dsp:spPr>
        <a:xfrm>
          <a:off x="574968" y="1485641"/>
          <a:ext cx="617349" cy="350052"/>
        </a:xfrm>
        <a:prstGeom prst="ellipse">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AFB0B1-ADA2-4AB5-9B87-5EDC080B3F53}">
      <dsp:nvSpPr>
        <dsp:cNvPr id="0" name=""/>
        <dsp:cNvSpPr/>
      </dsp:nvSpPr>
      <dsp:spPr>
        <a:xfrm rot="10800000">
          <a:off x="887710" y="1940187"/>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PORCÍCOLA</a:t>
          </a:r>
          <a:endParaRPr lang="es-CO" sz="1800" b="1" kern="1200" dirty="0">
            <a:solidFill>
              <a:srgbClr val="0070C0"/>
            </a:solidFill>
            <a:latin typeface="Calibri" panose="020F0502020204030204"/>
            <a:ea typeface="+mn-ea"/>
            <a:cs typeface="+mn-cs"/>
          </a:endParaRPr>
        </a:p>
      </dsp:txBody>
      <dsp:txXfrm rot="10800000">
        <a:off x="975223" y="1940187"/>
        <a:ext cx="2807941" cy="350052"/>
      </dsp:txXfrm>
    </dsp:sp>
    <dsp:sp modelId="{51F5506F-19D8-402D-8544-0404532F9BB0}">
      <dsp:nvSpPr>
        <dsp:cNvPr id="0" name=""/>
        <dsp:cNvSpPr/>
      </dsp:nvSpPr>
      <dsp:spPr>
        <a:xfrm>
          <a:off x="570902" y="1940187"/>
          <a:ext cx="633616" cy="350052"/>
        </a:xfrm>
        <a:prstGeom prst="ellipse">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D0B471-7C8C-43E9-AB89-47D7EAD26317}">
      <dsp:nvSpPr>
        <dsp:cNvPr id="0" name=""/>
        <dsp:cNvSpPr/>
      </dsp:nvSpPr>
      <dsp:spPr>
        <a:xfrm rot="10800000">
          <a:off x="881434" y="2394734"/>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AVÍCOLA</a:t>
          </a:r>
          <a:endParaRPr lang="es-CO" sz="1800" b="1" kern="1200" dirty="0">
            <a:solidFill>
              <a:srgbClr val="0070C0"/>
            </a:solidFill>
            <a:latin typeface="Calibri" panose="020F0502020204030204"/>
            <a:ea typeface="+mn-ea"/>
            <a:cs typeface="+mn-cs"/>
          </a:endParaRPr>
        </a:p>
      </dsp:txBody>
      <dsp:txXfrm rot="10800000">
        <a:off x="968947" y="2394734"/>
        <a:ext cx="2807941" cy="350052"/>
      </dsp:txXfrm>
    </dsp:sp>
    <dsp:sp modelId="{2A735CC3-3930-47F0-A335-5866E9979DA7}">
      <dsp:nvSpPr>
        <dsp:cNvPr id="0" name=""/>
        <dsp:cNvSpPr/>
      </dsp:nvSpPr>
      <dsp:spPr>
        <a:xfrm>
          <a:off x="577177" y="2394734"/>
          <a:ext cx="608514" cy="350052"/>
        </a:xfrm>
        <a:prstGeom prst="ellipse">
          <a:avLst/>
        </a:prstGeom>
        <a:blipFill rotWithShape="0">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12E20-3CD8-48B2-A027-128E86FA97E1}">
      <dsp:nvSpPr>
        <dsp:cNvPr id="0" name=""/>
        <dsp:cNvSpPr/>
      </dsp:nvSpPr>
      <dsp:spPr>
        <a:xfrm rot="10800000">
          <a:off x="884572" y="2849280"/>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AZÚCAR</a:t>
          </a:r>
          <a:endParaRPr lang="es-CO" sz="1800" b="1" kern="1200" dirty="0">
            <a:solidFill>
              <a:srgbClr val="0070C0"/>
            </a:solidFill>
            <a:latin typeface="Calibri" panose="020F0502020204030204"/>
            <a:ea typeface="+mn-ea"/>
            <a:cs typeface="+mn-cs"/>
          </a:endParaRPr>
        </a:p>
      </dsp:txBody>
      <dsp:txXfrm rot="10800000">
        <a:off x="972085" y="2849280"/>
        <a:ext cx="2807941" cy="350052"/>
      </dsp:txXfrm>
    </dsp:sp>
    <dsp:sp modelId="{12C16AB2-F349-4F96-8CBF-1728D125DE6E}">
      <dsp:nvSpPr>
        <dsp:cNvPr id="0" name=""/>
        <dsp:cNvSpPr/>
      </dsp:nvSpPr>
      <dsp:spPr>
        <a:xfrm>
          <a:off x="574040" y="2849280"/>
          <a:ext cx="621063" cy="350052"/>
        </a:xfrm>
        <a:prstGeom prst="ellipse">
          <a:avLst/>
        </a:prstGeom>
        <a:blipFill rotWithShape="0">
          <a:blip xmlns:r="http://schemas.openxmlformats.org/officeDocument/2006/relationships" r:embed="rId7"/>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FBF19F-0AFB-460C-9746-A1264CF522BD}">
      <dsp:nvSpPr>
        <dsp:cNvPr id="0" name=""/>
        <dsp:cNvSpPr/>
      </dsp:nvSpPr>
      <dsp:spPr>
        <a:xfrm rot="10800000">
          <a:off x="914057" y="3303826"/>
          <a:ext cx="2895454" cy="350052"/>
        </a:xfrm>
        <a:prstGeom prst="homePlate">
          <a:avLst/>
        </a:prstGeom>
        <a:solidFill>
          <a:schemeClr val="bg1"/>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364" tIns="68580" rIns="128016" bIns="68580" numCol="1" spcCol="1270" anchor="ctr" anchorCtr="0">
          <a:noAutofit/>
        </a:bodyPr>
        <a:lstStyle/>
        <a:p>
          <a:pPr marL="0" lvl="0" indent="0" algn="r" defTabSz="800100">
            <a:lnSpc>
              <a:spcPct val="90000"/>
            </a:lnSpc>
            <a:spcBef>
              <a:spcPct val="0"/>
            </a:spcBef>
            <a:spcAft>
              <a:spcPct val="35000"/>
            </a:spcAft>
            <a:buNone/>
          </a:pPr>
          <a:r>
            <a:rPr lang="es-CO" sz="1800" b="1" kern="1200" dirty="0">
              <a:solidFill>
                <a:srgbClr val="002060"/>
              </a:solidFill>
            </a:rPr>
            <a:t>CEREALES</a:t>
          </a:r>
          <a:endParaRPr lang="es-CO" sz="1800" b="1" kern="1200" dirty="0">
            <a:solidFill>
              <a:srgbClr val="0070C0"/>
            </a:solidFill>
            <a:latin typeface="Calibri" panose="020F0502020204030204"/>
            <a:ea typeface="+mn-ea"/>
            <a:cs typeface="+mn-cs"/>
          </a:endParaRPr>
        </a:p>
      </dsp:txBody>
      <dsp:txXfrm rot="10800000">
        <a:off x="1001570" y="3303826"/>
        <a:ext cx="2807941" cy="350052"/>
      </dsp:txXfrm>
    </dsp:sp>
    <dsp:sp modelId="{E12DA920-1893-425E-8861-C883C229E704}">
      <dsp:nvSpPr>
        <dsp:cNvPr id="0" name=""/>
        <dsp:cNvSpPr/>
      </dsp:nvSpPr>
      <dsp:spPr>
        <a:xfrm>
          <a:off x="544555" y="3303826"/>
          <a:ext cx="739003" cy="350052"/>
        </a:xfrm>
        <a:prstGeom prst="ellipse">
          <a:avLst/>
        </a:prstGeom>
        <a:blipFill rotWithShape="0">
          <a:blip xmlns:r="http://schemas.openxmlformats.org/officeDocument/2006/relationships" r:embed="rId8"/>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0.23917</cdr:x>
      <cdr:y>0.03244</cdr:y>
    </cdr:from>
    <cdr:to>
      <cdr:x>0.7806</cdr:x>
      <cdr:y>0.15832</cdr:y>
    </cdr:to>
    <cdr:sp macro="" textlink="">
      <cdr:nvSpPr>
        <cdr:cNvPr id="2" name="CuadroTexto 1">
          <a:extLst xmlns:a="http://schemas.openxmlformats.org/drawingml/2006/main">
            <a:ext uri="{FF2B5EF4-FFF2-40B4-BE49-F238E27FC236}">
              <a16:creationId xmlns:a16="http://schemas.microsoft.com/office/drawing/2014/main" id="{A490F438-4329-457F-B75D-788E7CC65CD5}"/>
            </a:ext>
          </a:extLst>
        </cdr:cNvPr>
        <cdr:cNvSpPr txBox="1"/>
      </cdr:nvSpPr>
      <cdr:spPr>
        <a:xfrm xmlns:a="http://schemas.openxmlformats.org/drawingml/2006/main">
          <a:off x="1096390" y="69281"/>
          <a:ext cx="2481943" cy="268792"/>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spAutoFit/>
        </a:bodyPr>
        <a:lstStyle xmlns:a="http://schemas.openxmlformats.org/drawingml/2006/main"/>
        <a:p xmlns:a="http://schemas.openxmlformats.org/drawingml/2006/main">
          <a:pPr algn="ctr">
            <a:lnSpc>
              <a:spcPct val="120000"/>
            </a:lnSpc>
          </a:pPr>
          <a:r>
            <a:rPr lang="es-MX" sz="1600" b="1" dirty="0">
              <a:solidFill>
                <a:schemeClr val="tx2"/>
              </a:solidFill>
            </a:rPr>
            <a:t>Registro de Facturas</a:t>
          </a:r>
        </a:p>
      </cdr:txBody>
    </cdr:sp>
  </cdr:relSizeAnchor>
</c:userShapes>
</file>

<file path=ppt/drawings/drawing2.xml><?xml version="1.0" encoding="utf-8"?>
<c:userShapes xmlns:c="http://schemas.openxmlformats.org/drawingml/2006/chart">
  <cdr:relSizeAnchor xmlns:cdr="http://schemas.openxmlformats.org/drawingml/2006/chartDrawing">
    <cdr:from>
      <cdr:x>0.16601</cdr:x>
      <cdr:y>0.07971</cdr:y>
    </cdr:from>
    <cdr:to>
      <cdr:x>0.83466</cdr:x>
      <cdr:y>0.22393</cdr:y>
    </cdr:to>
    <cdr:sp macro="" textlink="">
      <cdr:nvSpPr>
        <cdr:cNvPr id="2" name="CuadroTexto 1">
          <a:extLst xmlns:a="http://schemas.openxmlformats.org/drawingml/2006/main">
            <a:ext uri="{FF2B5EF4-FFF2-40B4-BE49-F238E27FC236}">
              <a16:creationId xmlns:a16="http://schemas.microsoft.com/office/drawing/2014/main" id="{5C0F070D-FFF8-46DD-B7BD-B43734B47A80}"/>
            </a:ext>
          </a:extLst>
        </cdr:cNvPr>
        <cdr:cNvSpPr txBox="1"/>
      </cdr:nvSpPr>
      <cdr:spPr>
        <a:xfrm xmlns:a="http://schemas.openxmlformats.org/drawingml/2006/main">
          <a:off x="695876" y="163306"/>
          <a:ext cx="2802868" cy="295466"/>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pPr>
          <a:r>
            <a:rPr lang="es-MX" sz="1600" b="1" dirty="0">
              <a:solidFill>
                <a:schemeClr val="tx2"/>
              </a:solidFill>
            </a:rPr>
            <a:t>Mercado de Compras Públicas</a:t>
          </a:r>
        </a:p>
      </cdr:txBody>
    </cdr:sp>
  </cdr:relSizeAnchor>
</c:userShapes>
</file>

<file path=ppt/drawings/drawing3.xml><?xml version="1.0" encoding="utf-8"?>
<c:userShapes xmlns:c="http://schemas.openxmlformats.org/drawingml/2006/chart">
  <cdr:relSizeAnchor xmlns:cdr="http://schemas.openxmlformats.org/drawingml/2006/chartDrawing">
    <cdr:from>
      <cdr:x>0.19279</cdr:x>
      <cdr:y>0</cdr:y>
    </cdr:from>
    <cdr:to>
      <cdr:x>0.80721</cdr:x>
      <cdr:y>0.13963</cdr:y>
    </cdr:to>
    <cdr:sp macro="" textlink="">
      <cdr:nvSpPr>
        <cdr:cNvPr id="2" name="CuadroTexto 1">
          <a:extLst xmlns:a="http://schemas.openxmlformats.org/drawingml/2006/main">
            <a:ext uri="{FF2B5EF4-FFF2-40B4-BE49-F238E27FC236}">
              <a16:creationId xmlns:a16="http://schemas.microsoft.com/office/drawing/2014/main" id="{1C16FB0B-7032-49FA-A8E2-A5522C0493B8}"/>
            </a:ext>
          </a:extLst>
        </cdr:cNvPr>
        <cdr:cNvSpPr txBox="1"/>
      </cdr:nvSpPr>
      <cdr:spPr>
        <a:xfrm xmlns:a="http://schemas.openxmlformats.org/drawingml/2006/main">
          <a:off x="778776" y="-734216"/>
          <a:ext cx="2481943" cy="27928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pPr>
          <a:r>
            <a:rPr lang="es-MX" sz="1600" b="1" dirty="0">
              <a:solidFill>
                <a:schemeClr val="tx2"/>
              </a:solidFill>
            </a:rPr>
            <a:t>Repos</a:t>
          </a:r>
        </a:p>
      </cdr:txBody>
    </cdr:sp>
  </cdr:relSizeAnchor>
</c:userShapes>
</file>

<file path=ppt/drawings/drawing4.xml><?xml version="1.0" encoding="utf-8"?>
<c:userShapes xmlns:c="http://schemas.openxmlformats.org/drawingml/2006/chart">
  <cdr:relSizeAnchor xmlns:cdr="http://schemas.openxmlformats.org/drawingml/2006/chartDrawing">
    <cdr:from>
      <cdr:x>0.24792</cdr:x>
      <cdr:y>0.00871</cdr:y>
    </cdr:from>
    <cdr:to>
      <cdr:x>0.80778</cdr:x>
      <cdr:y>0.14834</cdr:y>
    </cdr:to>
    <cdr:sp macro="" textlink="">
      <cdr:nvSpPr>
        <cdr:cNvPr id="2" name="CuadroTexto 1">
          <a:extLst xmlns:a="http://schemas.openxmlformats.org/drawingml/2006/main">
            <a:ext uri="{FF2B5EF4-FFF2-40B4-BE49-F238E27FC236}">
              <a16:creationId xmlns:a16="http://schemas.microsoft.com/office/drawing/2014/main" id="{1C16FB0B-7032-49FA-A8E2-A5522C0493B8}"/>
            </a:ext>
          </a:extLst>
        </cdr:cNvPr>
        <cdr:cNvSpPr txBox="1"/>
      </cdr:nvSpPr>
      <cdr:spPr>
        <a:xfrm xmlns:a="http://schemas.openxmlformats.org/drawingml/2006/main">
          <a:off x="1099063" y="17416"/>
          <a:ext cx="2481943" cy="27928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pPr>
          <a:r>
            <a:rPr lang="es-MX" sz="1600" b="1" dirty="0">
              <a:solidFill>
                <a:schemeClr val="tx2"/>
              </a:solidFill>
            </a:rPr>
            <a:t>Otros Mercados</a:t>
          </a:r>
        </a:p>
      </cdr:txBody>
    </cdr:sp>
  </cdr:relSizeAnchor>
</c:userShapes>
</file>

<file path=ppt/drawings/drawing5.xml><?xml version="1.0" encoding="utf-8"?>
<c:userShapes xmlns:c="http://schemas.openxmlformats.org/drawingml/2006/chart">
  <cdr:relSizeAnchor xmlns:cdr="http://schemas.openxmlformats.org/drawingml/2006/chartDrawing">
    <cdr:from>
      <cdr:x>0.30036</cdr:x>
      <cdr:y>0</cdr:y>
    </cdr:from>
    <cdr:to>
      <cdr:x>0.89219</cdr:x>
      <cdr:y>0.09283</cdr:y>
    </cdr:to>
    <cdr:sp macro="" textlink="">
      <cdr:nvSpPr>
        <cdr:cNvPr id="3" name="CuadroTexto 1">
          <a:extLst xmlns:a="http://schemas.openxmlformats.org/drawingml/2006/main">
            <a:ext uri="{FF2B5EF4-FFF2-40B4-BE49-F238E27FC236}">
              <a16:creationId xmlns:a16="http://schemas.microsoft.com/office/drawing/2014/main" id="{4AC051B6-BA84-4738-94FF-C067BFCF5936}"/>
            </a:ext>
          </a:extLst>
        </cdr:cNvPr>
        <cdr:cNvSpPr txBox="1"/>
      </cdr:nvSpPr>
      <cdr:spPr>
        <a:xfrm xmlns:a="http://schemas.openxmlformats.org/drawingml/2006/main">
          <a:off x="1447494" y="0"/>
          <a:ext cx="2852219" cy="295466"/>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pPr>
          <a:r>
            <a:rPr lang="es-MX" sz="1600" b="1" dirty="0">
              <a:solidFill>
                <a:schemeClr val="tx2"/>
              </a:solidFill>
            </a:rPr>
            <a:t>Mercado de Gas Natural</a:t>
          </a:r>
        </a:p>
      </cdr:txBody>
    </cdr:sp>
  </cdr:relSizeAnchor>
</c:userShapes>
</file>

<file path=ppt/drawings/drawing6.xml><?xml version="1.0" encoding="utf-8"?>
<c:userShapes xmlns:c="http://schemas.openxmlformats.org/drawingml/2006/chart">
  <cdr:relSizeAnchor xmlns:cdr="http://schemas.openxmlformats.org/drawingml/2006/chartDrawing">
    <cdr:from>
      <cdr:x>0.0789</cdr:x>
      <cdr:y>0.71358</cdr:y>
    </cdr:from>
    <cdr:to>
      <cdr:x>0.97832</cdr:x>
      <cdr:y>0.71358</cdr:y>
    </cdr:to>
    <cdr:cxnSp macro="">
      <cdr:nvCxnSpPr>
        <cdr:cNvPr id="9" name="Conector recto 8">
          <a:extLst xmlns:a="http://schemas.openxmlformats.org/drawingml/2006/main">
            <a:ext uri="{FF2B5EF4-FFF2-40B4-BE49-F238E27FC236}">
              <a16:creationId xmlns:a16="http://schemas.microsoft.com/office/drawing/2014/main" id="{510AA8FE-179B-4231-99B0-876F1AD8D85F}"/>
            </a:ext>
          </a:extLst>
        </cdr:cNvPr>
        <cdr:cNvCxnSpPr/>
      </cdr:nvCxnSpPr>
      <cdr:spPr>
        <a:xfrm xmlns:a="http://schemas.openxmlformats.org/drawingml/2006/main">
          <a:off x="508438" y="1896461"/>
          <a:ext cx="5796053" cy="0"/>
        </a:xfrm>
        <a:prstGeom xmlns:a="http://schemas.openxmlformats.org/drawingml/2006/main" prst="line">
          <a:avLst/>
        </a:prstGeom>
        <a:ln xmlns:a="http://schemas.openxmlformats.org/drawingml/2006/main" w="19050">
          <a:solidFill>
            <a:srgbClr val="00B050"/>
          </a:solidFill>
          <a:prstDash val="dash"/>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0.40546</cdr:x>
      <cdr:y>0.59141</cdr:y>
    </cdr:from>
    <cdr:to>
      <cdr:x>0.54735</cdr:x>
      <cdr:y>0.72926</cdr:y>
    </cdr:to>
    <cdr:sp macro="" textlink="">
      <cdr:nvSpPr>
        <cdr:cNvPr id="2" name="CuadroTexto 1">
          <a:extLst xmlns:a="http://schemas.openxmlformats.org/drawingml/2006/main">
            <a:ext uri="{FF2B5EF4-FFF2-40B4-BE49-F238E27FC236}">
              <a16:creationId xmlns:a16="http://schemas.microsoft.com/office/drawing/2014/main" id="{89CC33D3-45EE-4CF4-B4B8-78BBF73A66F6}"/>
            </a:ext>
          </a:extLst>
        </cdr:cNvPr>
        <cdr:cNvSpPr txBox="1"/>
      </cdr:nvSpPr>
      <cdr:spPr>
        <a:xfrm xmlns:a="http://schemas.openxmlformats.org/drawingml/2006/main">
          <a:off x="1959664" y="1256918"/>
          <a:ext cx="685777" cy="2929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s-CO" sz="1200" dirty="0">
              <a:solidFill>
                <a:srgbClr val="00B050"/>
              </a:solidFill>
              <a:latin typeface="Franklin Gothic Book" panose="020B0503020102020204" pitchFamily="34" charset="0"/>
            </a:rPr>
            <a:t>Rango meta 4%</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6653" tIns="48327" rIns="96653" bIns="48327" rtlCol="0"/>
          <a:lstStyle>
            <a:lvl1pPr algn="r">
              <a:defRPr sz="1200"/>
            </a:lvl1pPr>
          </a:lstStyle>
          <a:p>
            <a:fld id="{04C89EDB-3FDD-4915-A3CE-62FA29C01A32}" type="datetimeFigureOut">
              <a:rPr lang="en-US" smtClean="0"/>
              <a:pPr/>
              <a:t>2/21/2018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6653" tIns="48327" rIns="96653" bIns="48327"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6653" tIns="48327" rIns="96653" bIns="48327" rtlCol="0"/>
          <a:lstStyle>
            <a:lvl1pPr algn="r">
              <a:defRPr sz="1200"/>
            </a:lvl1pPr>
          </a:lstStyle>
          <a:p>
            <a:fld id="{054499FB-0CC7-453D-9493-CBDCD6D233E2}" type="datetimeFigureOut">
              <a:rPr lang="en-US" smtClean="0"/>
              <a:pPr/>
              <a:t>2/21/2018</a:t>
            </a:fld>
            <a:endParaRPr lang="en-US"/>
          </a:p>
        </p:txBody>
      </p:sp>
      <p:sp>
        <p:nvSpPr>
          <p:cNvPr id="4" name="Slide Image Placeholder 3"/>
          <p:cNvSpPr>
            <a:spLocks noGrp="1" noRot="1" noChangeAspect="1"/>
          </p:cNvSpPr>
          <p:nvPr>
            <p:ph type="sldImg" idx="2"/>
          </p:nvPr>
        </p:nvSpPr>
        <p:spPr>
          <a:xfrm>
            <a:off x="2311400" y="523875"/>
            <a:ext cx="4673600" cy="262890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29641" y="3329940"/>
            <a:ext cx="7437120" cy="315468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6653" tIns="48327" rIns="96653" bIns="48327"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605088" y="492125"/>
            <a:ext cx="4376737" cy="2462213"/>
          </a:xfrm>
        </p:spPr>
      </p:sp>
      <p:sp>
        <p:nvSpPr>
          <p:cNvPr id="3" name="2 Marcador de notas"/>
          <p:cNvSpPr>
            <a:spLocks noGrp="1"/>
          </p:cNvSpPr>
          <p:nvPr>
            <p:ph type="body" idx="1"/>
          </p:nvPr>
        </p:nvSpPr>
        <p:spPr/>
        <p:txBody>
          <a:bodyPr>
            <a:normAutofit/>
          </a:bodyPr>
          <a:lstStyle/>
          <a:p>
            <a:endParaRPr lang="es-CO"/>
          </a:p>
        </p:txBody>
      </p:sp>
    </p:spTree>
    <p:extLst>
      <p:ext uri="{BB962C8B-B14F-4D97-AF65-F5344CB8AC3E}">
        <p14:creationId xmlns:p14="http://schemas.microsoft.com/office/powerpoint/2010/main" val="314991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6914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03895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3875"/>
            <a:ext cx="4673600" cy="2628900"/>
          </a:xfrm>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1263227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86</a:t>
            </a:fld>
            <a:endParaRPr lang="en-US"/>
          </a:p>
        </p:txBody>
      </p:sp>
    </p:spTree>
    <p:extLst>
      <p:ext uri="{BB962C8B-B14F-4D97-AF65-F5344CB8AC3E}">
        <p14:creationId xmlns:p14="http://schemas.microsoft.com/office/powerpoint/2010/main" val="238638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622550" y="488950"/>
            <a:ext cx="4343400" cy="2443163"/>
          </a:xfrm>
        </p:spPr>
      </p:sp>
      <p:sp>
        <p:nvSpPr>
          <p:cNvPr id="3" name="Marcador de notas 2"/>
          <p:cNvSpPr>
            <a:spLocks noGrp="1"/>
          </p:cNvSpPr>
          <p:nvPr>
            <p:ph type="body" idx="1"/>
          </p:nvPr>
        </p:nvSpPr>
        <p:spPr/>
        <p:txBody>
          <a:bodyPr/>
          <a:lstStyle/>
          <a:p>
            <a:r>
              <a:rPr lang="es-ES_tradnl" dirty="0"/>
              <a:t>Agrandar letras</a:t>
            </a:r>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88</a:t>
            </a:fld>
            <a:endParaRPr lang="en-US"/>
          </a:p>
        </p:txBody>
      </p:sp>
    </p:spTree>
    <p:extLst>
      <p:ext uri="{BB962C8B-B14F-4D97-AF65-F5344CB8AC3E}">
        <p14:creationId xmlns:p14="http://schemas.microsoft.com/office/powerpoint/2010/main" val="412604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102</a:t>
            </a:fld>
            <a:endParaRPr lang="en-US"/>
          </a:p>
        </p:txBody>
      </p:sp>
    </p:spTree>
    <p:extLst>
      <p:ext uri="{BB962C8B-B14F-4D97-AF65-F5344CB8AC3E}">
        <p14:creationId xmlns:p14="http://schemas.microsoft.com/office/powerpoint/2010/main" val="418572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103</a:t>
            </a:fld>
            <a:endParaRPr lang="en-US"/>
          </a:p>
        </p:txBody>
      </p:sp>
    </p:spTree>
    <p:extLst>
      <p:ext uri="{BB962C8B-B14F-4D97-AF65-F5344CB8AC3E}">
        <p14:creationId xmlns:p14="http://schemas.microsoft.com/office/powerpoint/2010/main" val="134732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622550" y="488950"/>
            <a:ext cx="4343400" cy="2443163"/>
          </a:xfrm>
        </p:spPr>
      </p:sp>
      <p:sp>
        <p:nvSpPr>
          <p:cNvPr id="3" name="Marcador de notas 2"/>
          <p:cNvSpPr>
            <a:spLocks noGrp="1"/>
          </p:cNvSpPr>
          <p:nvPr>
            <p:ph type="body" idx="1"/>
          </p:nvPr>
        </p:nvSpPr>
        <p:spPr/>
        <p:txBody>
          <a:bodyPr/>
          <a:lstStyle/>
          <a:p>
            <a:r>
              <a:rPr lang="es-ES_tradnl" dirty="0"/>
              <a:t>Agrandar letras</a:t>
            </a:r>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106</a:t>
            </a:fld>
            <a:endParaRPr lang="en-US"/>
          </a:p>
        </p:txBody>
      </p:sp>
    </p:spTree>
    <p:extLst>
      <p:ext uri="{BB962C8B-B14F-4D97-AF65-F5344CB8AC3E}">
        <p14:creationId xmlns:p14="http://schemas.microsoft.com/office/powerpoint/2010/main" val="2860314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841625" y="814388"/>
            <a:ext cx="3905250" cy="2197100"/>
          </a:xfrm>
        </p:spPr>
      </p:sp>
      <p:sp>
        <p:nvSpPr>
          <p:cNvPr id="3" name="2 Marcador de notas"/>
          <p:cNvSpPr>
            <a:spLocks noGrp="1"/>
          </p:cNvSpPr>
          <p:nvPr>
            <p:ph type="body" idx="1"/>
          </p:nvPr>
        </p:nvSpPr>
        <p:spPr/>
        <p:txBody>
          <a:bodyPr>
            <a:normAutofit/>
          </a:bodyPr>
          <a:lstStyle/>
          <a:p>
            <a:pPr>
              <a:buNone/>
            </a:pPr>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109</a:t>
            </a:fld>
            <a:endParaRPr lang="en-US"/>
          </a:p>
        </p:txBody>
      </p:sp>
    </p:spTree>
    <p:extLst>
      <p:ext uri="{BB962C8B-B14F-4D97-AF65-F5344CB8AC3E}">
        <p14:creationId xmlns:p14="http://schemas.microsoft.com/office/powerpoint/2010/main" val="403538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800" dirty="0"/>
              <a:t>Inicia Lina de la Espriella</a:t>
            </a:r>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147</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50238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605088" y="492125"/>
            <a:ext cx="4376737" cy="2462213"/>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a:t>
            </a:fld>
            <a:endParaRPr lang="en-US" dirty="0"/>
          </a:p>
        </p:txBody>
      </p:sp>
    </p:spTree>
    <p:extLst>
      <p:ext uri="{BB962C8B-B14F-4D97-AF65-F5344CB8AC3E}">
        <p14:creationId xmlns:p14="http://schemas.microsoft.com/office/powerpoint/2010/main" val="3312475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a:t>
            </a:r>
            <a:r>
              <a:rPr lang="es-CO" baseline="0"/>
              <a:t>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148</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762070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a:t>
            </a:r>
            <a:r>
              <a:rPr lang="es-CO" baseline="0"/>
              <a:t>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149</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6655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a:t>
            </a:r>
            <a:r>
              <a:rPr lang="es-CO" baseline="0"/>
              <a:t>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150</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576774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151</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30118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152</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858682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153</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4161257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154</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628489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155</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4191451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a:defRPr/>
            </a:pPr>
            <a:fld id="{7DDA6C62-3ECB-4ADC-A709-B640EC2A1E7D}" type="slidenum">
              <a:rPr lang="en-US" smtClean="0"/>
              <a:pPr>
                <a:defRPr/>
              </a:pPr>
              <a:t>157</a:t>
            </a:fld>
            <a:endParaRPr lang="en-US" dirty="0"/>
          </a:p>
        </p:txBody>
      </p:sp>
    </p:spTree>
    <p:extLst>
      <p:ext uri="{BB962C8B-B14F-4D97-AF65-F5344CB8AC3E}">
        <p14:creationId xmlns:p14="http://schemas.microsoft.com/office/powerpoint/2010/main" val="2045738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159</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325714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929115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160</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3148141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161</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00821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162</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19491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163</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6306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marL="0" marR="0" lvl="0" indent="0" algn="r" defTabSz="984629"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84629" rtl="0" eaLnBrk="1" fontAlgn="auto" latinLnBrk="0" hangingPunct="1">
                <a:lnSpc>
                  <a:spcPct val="100000"/>
                </a:lnSpc>
                <a:spcBef>
                  <a:spcPts val="0"/>
                </a:spcBef>
                <a:spcAft>
                  <a:spcPts val="0"/>
                </a:spcAft>
                <a:buClrTx/>
                <a:buSzTx/>
                <a:buFontTx/>
                <a:buNone/>
                <a:tabLst/>
                <a:defRPr/>
              </a:pPr>
              <a:t>164</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801703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MX" altLang="es-CO"/>
              <a:t>Dentro del Marco normativo ( este es nuestro primer ítem en la agenda de trabajo) se genero la Política  de Continuidad del Negocio y en conjunto con el equipo SGCN se realizaron los respectivos ajustes, la política se encuentra en estado de aprobación por parte del responsable del sistema ( Presidencia).</a:t>
            </a:r>
          </a:p>
          <a:p>
            <a:pPr eaLnBrk="1" hangingPunct="1"/>
            <a:endParaRPr lang="es-ES" altLang="es-CO"/>
          </a:p>
        </p:txBody>
      </p:sp>
    </p:spTree>
    <p:extLst>
      <p:ext uri="{BB962C8B-B14F-4D97-AF65-F5344CB8AC3E}">
        <p14:creationId xmlns:p14="http://schemas.microsoft.com/office/powerpoint/2010/main" val="993053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21605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309046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75018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51686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77345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3086512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Con</a:t>
            </a:r>
            <a:r>
              <a:rPr lang="es-CO" baseline="0" dirty="0"/>
              <a:t> base a las recomendaciones de la asesora de Gobierno Corporativo, y el trabajo en equipo.</a:t>
            </a:r>
            <a:endParaRPr lang="es-CO"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DA6C62-3ECB-4ADC-A709-B640EC2A1E7D}" type="slidenum">
              <a:rPr kumimoji="0" lang="en-US" sz="12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246457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8.jpe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9.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3" name="91 Imagen" descr="BMC LOGO.bmp"/>
          <p:cNvPicPr>
            <a:picLocks noChangeAspect="1"/>
          </p:cNvPicPr>
          <p:nvPr userDrawn="1"/>
        </p:nvPicPr>
        <p:blipFill>
          <a:blip r:embed="rId2"/>
          <a:srcRect t="9660" r="-211"/>
          <a:stretch>
            <a:fillRect/>
          </a:stretch>
        </p:blipFill>
        <p:spPr bwMode="auto">
          <a:xfrm>
            <a:off x="3303655" y="1835143"/>
            <a:ext cx="2607597" cy="802194"/>
          </a:xfrm>
          <a:prstGeom prst="rect">
            <a:avLst/>
          </a:prstGeom>
          <a:noFill/>
          <a:ln w="9525">
            <a:noFill/>
            <a:miter lim="800000"/>
            <a:headEnd/>
            <a:tailEnd/>
          </a:ln>
        </p:spPr>
      </p:pic>
      <p:sp>
        <p:nvSpPr>
          <p:cNvPr id="14" name="Content Placeholder 13"/>
          <p:cNvSpPr txBox="1">
            <a:spLocks/>
          </p:cNvSpPr>
          <p:nvPr userDrawn="1"/>
        </p:nvSpPr>
        <p:spPr>
          <a:xfrm>
            <a:off x="689113" y="4015303"/>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pic>
        <p:nvPicPr>
          <p:cNvPr id="17" name="16 Imagen" descr="VIGILADO.jpg"/>
          <p:cNvPicPr>
            <a:picLocks noChangeAspect="1"/>
          </p:cNvPicPr>
          <p:nvPr userDrawn="1"/>
        </p:nvPicPr>
        <p:blipFill>
          <a:blip r:embed="rId3" cstate="print"/>
          <a:stretch>
            <a:fillRect/>
          </a:stretch>
        </p:blipFill>
        <p:spPr>
          <a:xfrm>
            <a:off x="3164148" y="1813045"/>
            <a:ext cx="100042" cy="783000"/>
          </a:xfrm>
          <a:prstGeom prst="rect">
            <a:avLst/>
          </a:prstGeom>
        </p:spPr>
      </p:pic>
    </p:spTree>
    <p:extLst>
      <p:ext uri="{BB962C8B-B14F-4D97-AF65-F5344CB8AC3E}">
        <p14:creationId xmlns:p14="http://schemas.microsoft.com/office/powerpoint/2010/main" val="31489108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9"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86967837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1543050"/>
            <a:ext cx="7772400" cy="3000375"/>
          </a:xfrm>
        </p:spPr>
        <p:txBody>
          <a:bodyPr/>
          <a:lstStyle>
            <a:lvl1pPr algn="ctr">
              <a:defRPr>
                <a:solidFill>
                  <a:schemeClr val="tx2"/>
                </a:solidFill>
              </a:defRPr>
            </a:lvl1pPr>
          </a:lstStyle>
          <a:p>
            <a:r>
              <a:rPr lang="en-US" dirty="0"/>
              <a:t>Click to insert chart from template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33430158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29028204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51"/>
            <a:ext cx="7775100" cy="1668947"/>
          </a:xfrm>
        </p:spPr>
        <p:txBody>
          <a:bodyPr anchor="ctr"/>
          <a:lstStyle>
            <a:lvl1pPr>
              <a:lnSpc>
                <a:spcPct val="95000"/>
              </a:lnSpc>
              <a:defRPr sz="4200">
                <a:solidFill>
                  <a:schemeClr val="tx2"/>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299712"/>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3" name="12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21399962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10469687_xl negocio mano hoja esfero.jpg"/>
          <p:cNvPicPr>
            <a:picLocks noChangeAspect="1"/>
          </p:cNvPicPr>
          <p:nvPr userDrawn="1"/>
        </p:nvPicPr>
        <p:blipFill>
          <a:blip r:embed="rId4"/>
          <a:srcRect t="18889" b="21806"/>
          <a:stretch>
            <a:fillRect/>
          </a:stretch>
        </p:blipFill>
        <p:spPr>
          <a:xfrm>
            <a:off x="0" y="885826"/>
            <a:ext cx="9144000" cy="3050381"/>
          </a:xfrm>
          <a:prstGeom prst="rect">
            <a:avLst/>
          </a:prstGeom>
        </p:spPr>
      </p:pic>
    </p:spTree>
    <p:extLst>
      <p:ext uri="{BB962C8B-B14F-4D97-AF65-F5344CB8AC3E}">
        <p14:creationId xmlns:p14="http://schemas.microsoft.com/office/powerpoint/2010/main" val="78886035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563876 negocios mano _xl.jpg"/>
          <p:cNvPicPr>
            <a:picLocks noChangeAspect="1"/>
          </p:cNvPicPr>
          <p:nvPr userDrawn="1"/>
        </p:nvPicPr>
        <p:blipFill>
          <a:blip r:embed="rId4"/>
          <a:srcRect t="17361" b="22916"/>
          <a:stretch>
            <a:fillRect/>
          </a:stretch>
        </p:blipFill>
        <p:spPr>
          <a:xfrm>
            <a:off x="0" y="892968"/>
            <a:ext cx="9144000" cy="3071813"/>
          </a:xfrm>
          <a:prstGeom prst="rect">
            <a:avLst/>
          </a:prstGeom>
        </p:spPr>
      </p:pic>
    </p:spTree>
    <p:extLst>
      <p:ext uri="{BB962C8B-B14F-4D97-AF65-F5344CB8AC3E}">
        <p14:creationId xmlns:p14="http://schemas.microsoft.com/office/powerpoint/2010/main" val="78886035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001827_xl cifras negocios.jpg"/>
          <p:cNvPicPr>
            <a:picLocks noChangeAspect="1"/>
          </p:cNvPicPr>
          <p:nvPr userDrawn="1"/>
        </p:nvPicPr>
        <p:blipFill>
          <a:blip r:embed="rId4"/>
          <a:srcRect t="6211" b="36040"/>
          <a:stretch>
            <a:fillRect/>
          </a:stretch>
        </p:blipFill>
        <p:spPr>
          <a:xfrm>
            <a:off x="0" y="894419"/>
            <a:ext cx="9144000" cy="2970350"/>
          </a:xfrm>
          <a:prstGeom prst="rect">
            <a:avLst/>
          </a:prstGeom>
        </p:spPr>
      </p:pic>
      <p:sp>
        <p:nvSpPr>
          <p:cNvPr id="6" name="5 Rectángulo"/>
          <p:cNvSpPr/>
          <p:nvPr userDrawn="1"/>
        </p:nvSpPr>
        <p:spPr>
          <a:xfrm>
            <a:off x="0" y="3976991"/>
            <a:ext cx="9144000" cy="369332"/>
          </a:xfrm>
          <a:prstGeom prst="rect">
            <a:avLst/>
          </a:prstGeom>
        </p:spPr>
        <p:txBody>
          <a:bodyPr wrap="square">
            <a:spAutoFit/>
          </a:bodyPr>
          <a:lstStyle/>
          <a:p>
            <a:pPr algn="ctr"/>
            <a:endParaRPr lang="es-CO" b="1" dirty="0">
              <a:solidFill>
                <a:srgbClr val="0070C0"/>
              </a:solidFill>
            </a:endParaRPr>
          </a:p>
        </p:txBody>
      </p:sp>
    </p:spTree>
    <p:extLst>
      <p:ext uri="{BB962C8B-B14F-4D97-AF65-F5344CB8AC3E}">
        <p14:creationId xmlns:p14="http://schemas.microsoft.com/office/powerpoint/2010/main" val="78886035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0836F-02B4-43BE-A36F-0EB287E32102}"/>
              </a:ext>
            </a:extLst>
          </p:cNvPr>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9A52A37-2729-4A13-803D-AF66ACFFF2B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C51C6FA-AB6E-434E-8C13-3BDFE3B13628}"/>
              </a:ext>
            </a:extLst>
          </p:cNvPr>
          <p:cNvSpPr>
            <a:spLocks noGrp="1"/>
          </p:cNvSpPr>
          <p:nvPr>
            <p:ph type="dt" sz="half" idx="10"/>
          </p:nvPr>
        </p:nvSpPr>
        <p:spPr/>
        <p:txBody>
          <a:bodyPr/>
          <a:lstStyle/>
          <a:p>
            <a:fld id="{3CBCB2E7-D53A-40C6-8D8D-748BC03259C1}" type="datetimeFigureOut">
              <a:rPr lang="es-CO" smtClean="0"/>
              <a:pPr/>
              <a:t>21/02/2018</a:t>
            </a:fld>
            <a:endParaRPr lang="es-CO"/>
          </a:p>
        </p:txBody>
      </p:sp>
      <p:sp>
        <p:nvSpPr>
          <p:cNvPr id="5" name="Marcador de pie de página 4">
            <a:extLst>
              <a:ext uri="{FF2B5EF4-FFF2-40B4-BE49-F238E27FC236}">
                <a16:creationId xmlns:a16="http://schemas.microsoft.com/office/drawing/2014/main" id="{111B0812-413D-45A0-874A-0754ED2E1D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E2BB94-B823-41BB-A7B8-D15C5871DA43}"/>
              </a:ext>
            </a:extLst>
          </p:cNvPr>
          <p:cNvSpPr>
            <a:spLocks noGrp="1"/>
          </p:cNvSpPr>
          <p:nvPr>
            <p:ph type="sldNum" sz="quarter" idx="12"/>
          </p:nvPr>
        </p:nvSpPr>
        <p:spPr/>
        <p:txBody>
          <a:bodyPr/>
          <a:lstStyle/>
          <a:p>
            <a:fld id="{15EACE38-BBBE-4572-BE0C-A26660F51E95}" type="slidenum">
              <a:rPr lang="es-CO" smtClean="0"/>
              <a:pPr/>
              <a:t>‹Nº›</a:t>
            </a:fld>
            <a:endParaRPr lang="es-CO"/>
          </a:p>
        </p:txBody>
      </p:sp>
    </p:spTree>
    <p:extLst>
      <p:ext uri="{BB962C8B-B14F-4D97-AF65-F5344CB8AC3E}">
        <p14:creationId xmlns:p14="http://schemas.microsoft.com/office/powerpoint/2010/main" val="4107031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ólo el título">
    <p:spTree>
      <p:nvGrpSpPr>
        <p:cNvPr id="1" name=""/>
        <p:cNvGrpSpPr/>
        <p:nvPr/>
      </p:nvGrpSpPr>
      <p:grpSpPr>
        <a:xfrm>
          <a:off x="0" y="0"/>
          <a:ext cx="0" cy="0"/>
          <a:chOff x="0" y="0"/>
          <a:chExt cx="0" cy="0"/>
        </a:xfrm>
      </p:grpSpPr>
      <p:sp>
        <p:nvSpPr>
          <p:cNvPr id="5" name="TextBox 7"/>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A8B8E0D6-26D1-41E5-90F2-0FA8679F31DA}"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6"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8" name="Text Placeholder 2">
            <a:extLst>
              <a:ext uri="{FF2B5EF4-FFF2-40B4-BE49-F238E27FC236}">
                <a16:creationId xmlns:a16="http://schemas.microsoft.com/office/drawing/2014/main" id="{9327F2A1-C6E1-4CDB-9FED-457CBB391240}"/>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3283588681"/>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4619" tIns="184619" rIns="184619" bIns="184619" anchor="ctr"/>
          <a:lstStyle/>
          <a:p>
            <a:pPr algn="ctr" defTabSz="738472" fontAlgn="auto">
              <a:spcBef>
                <a:spcPts val="0"/>
              </a:spcBef>
              <a:spcAft>
                <a:spcPts val="0"/>
              </a:spcAft>
              <a:defRPr/>
            </a:pPr>
            <a:endParaRPr lang="es-ES_tradnl" sz="1125" dirty="0">
              <a:solidFill>
                <a:schemeClr val="bg1"/>
              </a:solidFill>
              <a:latin typeface="Franklin Gothic Demi Cond" panose="020B0706030402020204" pitchFamily="34" charset="0"/>
            </a:endParaRPr>
          </a:p>
        </p:txBody>
      </p:sp>
      <p:sp>
        <p:nvSpPr>
          <p:cNvPr id="3" name="Freeform 2"/>
          <p:cNvSpPr/>
          <p:nvPr userDrawn="1"/>
        </p:nvSpPr>
        <p:spPr bwMode="ltGray">
          <a:xfrm>
            <a:off x="-4377" y="9524"/>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3847" tIns="36924" rIns="73847" bIns="36924" anchor="ctr"/>
          <a:lstStyle/>
          <a:p>
            <a:pPr algn="ctr" defTabSz="738472" fontAlgn="auto">
              <a:spcBef>
                <a:spcPts val="0"/>
              </a:spcBef>
              <a:spcAft>
                <a:spcPts val="0"/>
              </a:spcAft>
              <a:defRPr/>
            </a:pPr>
            <a:endParaRPr lang="en-US" sz="1350" dirty="0"/>
          </a:p>
        </p:txBody>
      </p:sp>
      <p:grpSp>
        <p:nvGrpSpPr>
          <p:cNvPr id="4" name="Group 3"/>
          <p:cNvGrpSpPr>
            <a:grpSpLocks/>
          </p:cNvGrpSpPr>
          <p:nvPr userDrawn="1"/>
        </p:nvGrpSpPr>
        <p:grpSpPr bwMode="auto">
          <a:xfrm>
            <a:off x="678103" y="1300187"/>
            <a:ext cx="7780464" cy="2003822"/>
            <a:chOff x="914400" y="1732950"/>
            <a:chExt cx="7316788" cy="2672550"/>
          </a:xfrm>
        </p:grpSpPr>
        <p:cxnSp>
          <p:nvCxnSpPr>
            <p:cNvPr id="5" name="Straight Connector 10"/>
            <p:cNvCxnSpPr/>
            <p:nvPr userDrawn="1"/>
          </p:nvCxnSpPr>
          <p:spPr>
            <a:xfrm>
              <a:off x="914400" y="1732950"/>
              <a:ext cx="7315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userDrawn="1"/>
          </p:nvSpPr>
          <p:spPr bwMode="auto">
            <a:xfrm>
              <a:off x="915549" y="4302282"/>
              <a:ext cx="7315639"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p:spPr>
          <p:txBody>
            <a:bodyPr/>
            <a:lstStyle/>
            <a:p>
              <a:pPr defTabSz="738472" fontAlgn="auto">
                <a:spcBef>
                  <a:spcPts val="0"/>
                </a:spcBef>
                <a:spcAft>
                  <a:spcPts val="0"/>
                </a:spcAft>
                <a:defRPr/>
              </a:pPr>
              <a:endParaRPr lang="en-US" sz="1350" dirty="0">
                <a:latin typeface="+mn-lt"/>
                <a:cs typeface="+mn-cs"/>
              </a:endParaRPr>
            </a:p>
          </p:txBody>
        </p:sp>
      </p:grpSp>
      <p:sp>
        <p:nvSpPr>
          <p:cNvPr id="7" name="Rectángulo 1"/>
          <p:cNvSpPr/>
          <p:nvPr userDrawn="1"/>
        </p:nvSpPr>
        <p:spPr>
          <a:xfrm>
            <a:off x="689099" y="1408510"/>
            <a:ext cx="7765802" cy="1727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4619" tIns="184619" rIns="184619" bIns="184619" anchor="ctr"/>
          <a:lstStyle/>
          <a:p>
            <a:pPr algn="ctr" defTabSz="738472" fontAlgn="auto">
              <a:spcBef>
                <a:spcPts val="0"/>
              </a:spcBef>
              <a:spcAft>
                <a:spcPts val="0"/>
              </a:spcAft>
              <a:defRPr/>
            </a:pPr>
            <a:endParaRPr lang="es-ES_tradnl" sz="1125" dirty="0">
              <a:solidFill>
                <a:schemeClr val="bg1"/>
              </a:solidFill>
              <a:latin typeface="Franklin Gothic Demi Cond" panose="020B0706030402020204" pitchFamily="34" charset="0"/>
            </a:endParaRPr>
          </a:p>
        </p:txBody>
      </p:sp>
      <p:pic>
        <p:nvPicPr>
          <p:cNvPr id="8" name="91 Imagen" descr="BMC LOGO.bmp"/>
          <p:cNvPicPr>
            <a:picLocks noChangeAspect="1"/>
          </p:cNvPicPr>
          <p:nvPr userDrawn="1"/>
        </p:nvPicPr>
        <p:blipFill>
          <a:blip r:embed="rId3" cstate="print">
            <a:extLst>
              <a:ext uri="{28A0092B-C50C-407E-A947-70E740481C1C}">
                <a14:useLocalDpi xmlns:a14="http://schemas.microsoft.com/office/drawing/2010/main" val="0"/>
              </a:ext>
            </a:extLst>
          </a:blip>
          <a:srcRect t="9660" r="-211"/>
          <a:stretch>
            <a:fillRect/>
          </a:stretch>
        </p:blipFill>
        <p:spPr bwMode="auto">
          <a:xfrm>
            <a:off x="3303781" y="1834778"/>
            <a:ext cx="2607335" cy="8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13"/>
          <p:cNvSpPr txBox="1">
            <a:spLocks/>
          </p:cNvSpPr>
          <p:nvPr userDrawn="1"/>
        </p:nvSpPr>
        <p:spPr>
          <a:xfrm>
            <a:off x="689115" y="4014812"/>
            <a:ext cx="7770689" cy="422672"/>
          </a:xfrm>
          <a:prstGeom prst="rect">
            <a:avLst/>
          </a:prstGeom>
        </p:spPr>
        <p:txBody>
          <a:bodyPr lIns="73847" tIns="36924" rIns="73847" bIns="36924"/>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fontAlgn="auto">
              <a:lnSpc>
                <a:spcPct val="100000"/>
              </a:lnSpc>
              <a:defRPr/>
            </a:pPr>
            <a:r>
              <a:rPr lang="es-ES_tradnl" sz="1950" dirty="0">
                <a:solidFill>
                  <a:schemeClr val="bg1"/>
                </a:solidFill>
              </a:rPr>
              <a:t>ESCENARIO DE CONFIANZA Y EFECTIVIDAD</a:t>
            </a:r>
          </a:p>
          <a:p>
            <a:pPr fontAlgn="auto">
              <a:lnSpc>
                <a:spcPct val="100000"/>
              </a:lnSpc>
              <a:defRPr/>
            </a:pPr>
            <a:endParaRPr lang="es-ES_tradnl" sz="1950" dirty="0">
              <a:solidFill>
                <a:schemeClr val="bg1"/>
              </a:solidFill>
            </a:endParaRPr>
          </a:p>
          <a:p>
            <a:pPr fontAlgn="auto">
              <a:lnSpc>
                <a:spcPct val="100000"/>
              </a:lnSpc>
              <a:defRPr/>
            </a:pPr>
            <a:endParaRPr lang="es-ES_tradnl" sz="1650" dirty="0">
              <a:solidFill>
                <a:schemeClr val="bg1"/>
              </a:solidFill>
            </a:endParaRPr>
          </a:p>
        </p:txBody>
      </p:sp>
      <p:pic>
        <p:nvPicPr>
          <p:cNvPr id="10" name="11 Imagen" descr="VIGILADO.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164479" y="1813347"/>
            <a:ext cx="100188" cy="78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530468"/>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6 Rectángulo"/>
          <p:cNvSpPr/>
          <p:nvPr userDrawn="1"/>
        </p:nvSpPr>
        <p:spPr>
          <a:xfrm>
            <a:off x="700395" y="3450686"/>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chemeClr val="bg1"/>
                </a:solidFill>
              </a:rPr>
              <a:t>www.bolsamercantil.com.co</a:t>
            </a:r>
            <a:r>
              <a:rPr lang="es-ES" sz="1500" dirty="0">
                <a:solidFill>
                  <a:schemeClr val="bg1"/>
                </a:solidFill>
              </a:rPr>
              <a:t> </a:t>
            </a:r>
            <a:r>
              <a:rPr lang="es-ES" sz="1500" b="1" dirty="0">
                <a:solidFill>
                  <a:schemeClr val="bg1"/>
                </a:solidFill>
              </a:rPr>
              <a:t>  </a:t>
            </a:r>
            <a:r>
              <a:rPr lang="es-ES" sz="1500" dirty="0">
                <a:solidFill>
                  <a:schemeClr val="bg1"/>
                </a:solidFill>
              </a:rPr>
              <a:t>servicioalcliente@bolsamercantil.com.co</a:t>
            </a:r>
          </a:p>
          <a:p>
            <a:pPr marL="0" lvl="1">
              <a:lnSpc>
                <a:spcPct val="95000"/>
              </a:lnSpc>
              <a:spcAft>
                <a:spcPts val="200"/>
              </a:spcAft>
              <a:buFont typeface="Arial" panose="020B0604020202020204" pitchFamily="34" charset="0"/>
              <a:buChar char="​"/>
            </a:pPr>
            <a:r>
              <a:rPr lang="es-ES" sz="1500" dirty="0">
                <a:solidFill>
                  <a:schemeClr val="bg1"/>
                </a:solidFill>
              </a:rPr>
              <a:t>Twitter: @</a:t>
            </a:r>
            <a:r>
              <a:rPr lang="es-ES" sz="1500" dirty="0" err="1">
                <a:solidFill>
                  <a:schemeClr val="bg1"/>
                </a:solidFill>
              </a:rPr>
              <a:t>bolsamercantil</a:t>
            </a:r>
            <a:endParaRPr lang="es-ES" sz="1500" dirty="0">
              <a:solidFill>
                <a:schemeClr val="bg1"/>
              </a:solidFill>
            </a:endParaRPr>
          </a:p>
          <a:p>
            <a:pPr marL="0" lvl="1">
              <a:lnSpc>
                <a:spcPct val="95000"/>
              </a:lnSpc>
              <a:spcAft>
                <a:spcPts val="200"/>
              </a:spcAft>
              <a:buFont typeface="Arial" panose="020B0604020202020204" pitchFamily="34" charset="0"/>
              <a:buChar char="​"/>
            </a:pPr>
            <a:r>
              <a:rPr lang="es-ES" sz="1500" dirty="0">
                <a:solidFill>
                  <a:schemeClr val="bg1"/>
                </a:solidFill>
              </a:rPr>
              <a:t>Facebook: Bolsa Mercantil BMC </a:t>
            </a:r>
            <a:endParaRPr lang="es-CO" sz="1500" dirty="0">
              <a:solidFill>
                <a:schemeClr val="bg1"/>
              </a:solidFill>
            </a:endParaRPr>
          </a:p>
        </p:txBody>
      </p:sp>
      <p:sp>
        <p:nvSpPr>
          <p:cNvPr id="14"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5" name="91 Imagen" descr="BMC LOGO.bmp"/>
          <p:cNvPicPr>
            <a:picLocks noChangeAspect="1"/>
          </p:cNvPicPr>
          <p:nvPr userDrawn="1"/>
        </p:nvPicPr>
        <p:blipFill>
          <a:blip r:embed="rId2"/>
          <a:srcRect t="9660" r="-211"/>
          <a:stretch>
            <a:fillRect/>
          </a:stretch>
        </p:blipFill>
        <p:spPr bwMode="auto">
          <a:xfrm>
            <a:off x="3275081" y="1835143"/>
            <a:ext cx="2607597" cy="802194"/>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3135573" y="1813045"/>
            <a:ext cx="100042" cy="783000"/>
          </a:xfrm>
          <a:prstGeom prst="rect">
            <a:avLst/>
          </a:prstGeom>
        </p:spPr>
      </p:pic>
      <p:sp>
        <p:nvSpPr>
          <p:cNvPr id="17" name="Content Placeholder 13"/>
          <p:cNvSpPr txBox="1">
            <a:spLocks/>
          </p:cNvSpPr>
          <p:nvPr userDrawn="1"/>
        </p:nvSpPr>
        <p:spPr>
          <a:xfrm>
            <a:off x="683639" y="2730640"/>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b="1" dirty="0">
                <a:solidFill>
                  <a:srgbClr val="0070C0"/>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18" name="7 Rectángulo"/>
          <p:cNvSpPr/>
          <p:nvPr userDrawn="1"/>
        </p:nvSpPr>
        <p:spPr>
          <a:xfrm>
            <a:off x="414643" y="4807686"/>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a:ln>
                  <a:noFill/>
                </a:ln>
                <a:solidFill>
                  <a:srgbClr val="57D7FC"/>
                </a:solidFill>
                <a:effectLst/>
                <a:uLnTx/>
                <a:uFillTx/>
                <a:latin typeface="Calibri" pitchFamily="34" charset="0"/>
                <a:cs typeface="Arial" pitchFamily="34" charset="0"/>
              </a:rPr>
              <a:t>.</a:t>
            </a:r>
            <a:endParaRPr lang="es-CO" sz="1600" dirty="0">
              <a:solidFill>
                <a:srgbClr val="57D7FC"/>
              </a:solidFill>
            </a:endParaRPr>
          </a:p>
          <a:p>
            <a:r>
              <a:rPr kumimoji="0" lang="es-ES" sz="2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  </a:t>
            </a:r>
          </a:p>
        </p:txBody>
      </p:sp>
      <p:pic>
        <p:nvPicPr>
          <p:cNvPr id="19" name="Picture 2"/>
          <p:cNvPicPr>
            <a:picLocks noChangeAspect="1" noChangeArrowheads="1"/>
          </p:cNvPicPr>
          <p:nvPr userDrawn="1"/>
        </p:nvPicPr>
        <p:blipFill>
          <a:blip r:embed="rId4" cstate="print"/>
          <a:srcRect/>
          <a:stretch>
            <a:fillRect/>
          </a:stretch>
        </p:blipFill>
        <p:spPr bwMode="auto">
          <a:xfrm>
            <a:off x="7383317" y="4681016"/>
            <a:ext cx="1071570" cy="253339"/>
          </a:xfrm>
          <a:prstGeom prst="rect">
            <a:avLst/>
          </a:prstGeom>
          <a:noFill/>
          <a:ln w="9525">
            <a:noFill/>
            <a:miter lim="800000"/>
            <a:headEnd/>
            <a:tailEnd/>
          </a:ln>
        </p:spPr>
      </p:pic>
    </p:spTree>
    <p:extLst>
      <p:ext uri="{BB962C8B-B14F-4D97-AF65-F5344CB8AC3E}">
        <p14:creationId xmlns:p14="http://schemas.microsoft.com/office/powerpoint/2010/main" val="31489108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4619" tIns="184619" rIns="184619" bIns="184619" anchor="ctr"/>
          <a:lstStyle/>
          <a:p>
            <a:pPr algn="ctr" defTabSz="738472" fontAlgn="auto">
              <a:spcBef>
                <a:spcPts val="0"/>
              </a:spcBef>
              <a:spcAft>
                <a:spcPts val="0"/>
              </a:spcAft>
              <a:defRPr/>
            </a:pPr>
            <a:endParaRPr lang="es-ES_tradnl" sz="1125" dirty="0">
              <a:solidFill>
                <a:schemeClr val="bg1"/>
              </a:solidFill>
              <a:latin typeface="Franklin Gothic Demi Cond" panose="020B0706030402020204" pitchFamily="34" charset="0"/>
            </a:endParaRPr>
          </a:p>
        </p:txBody>
      </p:sp>
      <p:sp>
        <p:nvSpPr>
          <p:cNvPr id="3" name="Freeform 2"/>
          <p:cNvSpPr/>
          <p:nvPr userDrawn="1"/>
        </p:nvSpPr>
        <p:spPr bwMode="ltGray">
          <a:xfrm>
            <a:off x="-4377" y="9524"/>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3847" tIns="36924" rIns="73847" bIns="36924" anchor="ctr"/>
          <a:lstStyle/>
          <a:p>
            <a:pPr algn="ctr" defTabSz="738472" fontAlgn="auto">
              <a:spcBef>
                <a:spcPts val="0"/>
              </a:spcBef>
              <a:spcAft>
                <a:spcPts val="0"/>
              </a:spcAft>
              <a:defRPr/>
            </a:pPr>
            <a:endParaRPr lang="en-US" sz="1350" dirty="0"/>
          </a:p>
        </p:txBody>
      </p:sp>
      <p:grpSp>
        <p:nvGrpSpPr>
          <p:cNvPr id="4" name="Group 3"/>
          <p:cNvGrpSpPr>
            <a:grpSpLocks/>
          </p:cNvGrpSpPr>
          <p:nvPr userDrawn="1"/>
        </p:nvGrpSpPr>
        <p:grpSpPr bwMode="auto">
          <a:xfrm>
            <a:off x="678103" y="1300187"/>
            <a:ext cx="7780464" cy="2003822"/>
            <a:chOff x="914400" y="1732950"/>
            <a:chExt cx="7316788" cy="2672550"/>
          </a:xfrm>
        </p:grpSpPr>
        <p:cxnSp>
          <p:nvCxnSpPr>
            <p:cNvPr id="5" name="Straight Connector 10"/>
            <p:cNvCxnSpPr/>
            <p:nvPr userDrawn="1"/>
          </p:nvCxnSpPr>
          <p:spPr>
            <a:xfrm>
              <a:off x="914400" y="1732950"/>
              <a:ext cx="7315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userDrawn="1"/>
          </p:nvSpPr>
          <p:spPr bwMode="auto">
            <a:xfrm>
              <a:off x="915549" y="4302282"/>
              <a:ext cx="7315639"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p:spPr>
          <p:txBody>
            <a:bodyPr/>
            <a:lstStyle/>
            <a:p>
              <a:pPr defTabSz="738472" fontAlgn="auto">
                <a:spcBef>
                  <a:spcPts val="0"/>
                </a:spcBef>
                <a:spcAft>
                  <a:spcPts val="0"/>
                </a:spcAft>
                <a:defRPr/>
              </a:pPr>
              <a:endParaRPr lang="en-US" sz="1350" dirty="0">
                <a:latin typeface="+mn-lt"/>
                <a:cs typeface="+mn-cs"/>
              </a:endParaRPr>
            </a:p>
          </p:txBody>
        </p:sp>
      </p:grpSp>
      <p:sp>
        <p:nvSpPr>
          <p:cNvPr id="7" name="8 Rectángulo"/>
          <p:cNvSpPr>
            <a:spLocks noChangeArrowheads="1"/>
          </p:cNvSpPr>
          <p:nvPr userDrawn="1"/>
        </p:nvSpPr>
        <p:spPr bwMode="auto">
          <a:xfrm>
            <a:off x="700095" y="3450455"/>
            <a:ext cx="6572097" cy="96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2000">
                <a:solidFill>
                  <a:schemeClr val="tx1"/>
                </a:solidFill>
                <a:latin typeface="Arial" charset="0"/>
                <a:cs typeface="Arial" charset="0"/>
              </a:defRPr>
            </a:lvl1pPr>
            <a:lvl2pPr eaLnBrk="0" hangingPunct="0">
              <a:defRPr sz="2000">
                <a:solidFill>
                  <a:schemeClr val="tx1"/>
                </a:solidFill>
                <a:latin typeface="Arial" charset="0"/>
                <a:cs typeface="Arial" charset="0"/>
              </a:defRPr>
            </a:lvl2pPr>
            <a:lvl3pPr eaLnBrk="0" hangingPunct="0">
              <a:defRPr sz="2000">
                <a:solidFill>
                  <a:schemeClr val="tx1"/>
                </a:solidFill>
                <a:latin typeface="Arial" charset="0"/>
                <a:cs typeface="Arial" charset="0"/>
              </a:defRPr>
            </a:lvl3pPr>
            <a:lvl4pPr eaLnBrk="0" hangingPunct="0">
              <a:defRPr sz="2000">
                <a:solidFill>
                  <a:schemeClr val="tx1"/>
                </a:solidFill>
                <a:latin typeface="Arial" charset="0"/>
                <a:cs typeface="Arial" charset="0"/>
              </a:defRPr>
            </a:lvl4pPr>
            <a:lvl5pPr eaLnBrk="0" hangingPunct="0">
              <a:defRPr sz="2000">
                <a:solidFill>
                  <a:schemeClr val="tx1"/>
                </a:solidFill>
                <a:latin typeface="Arial" charset="0"/>
                <a:cs typeface="Arial" charset="0"/>
              </a:defRPr>
            </a:lvl5pPr>
            <a:lvl6pPr marL="2425700" indent="-139700" defTabSz="984250" eaLnBrk="0" fontAlgn="base" hangingPunct="0">
              <a:spcBef>
                <a:spcPct val="0"/>
              </a:spcBef>
              <a:spcAft>
                <a:spcPct val="0"/>
              </a:spcAft>
              <a:defRPr sz="2000">
                <a:solidFill>
                  <a:schemeClr val="tx1"/>
                </a:solidFill>
                <a:latin typeface="Arial" charset="0"/>
                <a:cs typeface="Arial" charset="0"/>
              </a:defRPr>
            </a:lvl6pPr>
            <a:lvl7pPr marL="2882900" indent="-139700" defTabSz="984250" eaLnBrk="0" fontAlgn="base" hangingPunct="0">
              <a:spcBef>
                <a:spcPct val="0"/>
              </a:spcBef>
              <a:spcAft>
                <a:spcPct val="0"/>
              </a:spcAft>
              <a:defRPr sz="2000">
                <a:solidFill>
                  <a:schemeClr val="tx1"/>
                </a:solidFill>
                <a:latin typeface="Arial" charset="0"/>
                <a:cs typeface="Arial" charset="0"/>
              </a:defRPr>
            </a:lvl7pPr>
            <a:lvl8pPr marL="3340100" indent="-139700" defTabSz="984250" eaLnBrk="0" fontAlgn="base" hangingPunct="0">
              <a:spcBef>
                <a:spcPct val="0"/>
              </a:spcBef>
              <a:spcAft>
                <a:spcPct val="0"/>
              </a:spcAft>
              <a:defRPr sz="2000">
                <a:solidFill>
                  <a:schemeClr val="tx1"/>
                </a:solidFill>
                <a:latin typeface="Arial" charset="0"/>
                <a:cs typeface="Arial" charset="0"/>
              </a:defRPr>
            </a:lvl8pPr>
            <a:lvl9pPr marL="3797300" indent="-139700" defTabSz="984250" eaLnBrk="0" fontAlgn="base" hangingPunct="0">
              <a:spcBef>
                <a:spcPct val="0"/>
              </a:spcBef>
              <a:spcAft>
                <a:spcPct val="0"/>
              </a:spcAft>
              <a:defRPr sz="2000">
                <a:solidFill>
                  <a:schemeClr val="tx1"/>
                </a:solidFill>
                <a:latin typeface="Arial" charset="0"/>
                <a:cs typeface="Arial" charset="0"/>
              </a:defRPr>
            </a:lvl9pPr>
          </a:lstStyle>
          <a:p>
            <a:pPr marL="0" lvl="1" indent="0" eaLnBrk="1" hangingPunct="1">
              <a:lnSpc>
                <a:spcPct val="95000"/>
              </a:lnSpc>
              <a:spcAft>
                <a:spcPts val="160"/>
              </a:spcAft>
              <a:buFont typeface="Arial" charset="0"/>
              <a:buChar char="​"/>
            </a:pPr>
            <a:r>
              <a:rPr lang="es-ES" altLang="es-CO" sz="1275" dirty="0">
                <a:solidFill>
                  <a:srgbClr val="57D7FC"/>
                </a:solidFill>
                <a:latin typeface="Franklin Gothic Book" pitchFamily="34" charset="0"/>
              </a:rPr>
              <a:t>Calle 113 No. 7-21 Torre A, Piso 15, Bogotá </a:t>
            </a:r>
          </a:p>
          <a:p>
            <a:pPr marL="0" lvl="1" indent="0" eaLnBrk="1" hangingPunct="1">
              <a:lnSpc>
                <a:spcPct val="95000"/>
              </a:lnSpc>
              <a:spcAft>
                <a:spcPts val="160"/>
              </a:spcAft>
              <a:buFont typeface="Arial" charset="0"/>
              <a:buChar char="​"/>
            </a:pPr>
            <a:r>
              <a:rPr lang="es-ES" altLang="es-CO" sz="1275" dirty="0">
                <a:solidFill>
                  <a:srgbClr val="57D7FC"/>
                </a:solidFill>
                <a:latin typeface="Franklin Gothic Book" pitchFamily="34" charset="0"/>
              </a:rPr>
              <a:t>PBX:  (57 1) 629 25 29 Línea de atención al cliente: 018000 11 30 43</a:t>
            </a:r>
          </a:p>
          <a:p>
            <a:pPr marL="0" lvl="1" indent="0" eaLnBrk="1" hangingPunct="1">
              <a:lnSpc>
                <a:spcPct val="95000"/>
              </a:lnSpc>
              <a:spcAft>
                <a:spcPts val="160"/>
              </a:spcAft>
              <a:buFont typeface="Arial" charset="0"/>
              <a:buChar char="​"/>
            </a:pPr>
            <a:r>
              <a:rPr lang="es-ES" altLang="es-CO" sz="1275" dirty="0">
                <a:solidFill>
                  <a:schemeClr val="bg1"/>
                </a:solidFill>
                <a:latin typeface="Franklin Gothic Book" pitchFamily="34" charset="0"/>
              </a:rPr>
              <a:t>www.bolsamercantil.com.co </a:t>
            </a:r>
            <a:r>
              <a:rPr lang="es-ES" altLang="es-CO" sz="1275" b="1" dirty="0">
                <a:solidFill>
                  <a:schemeClr val="bg1"/>
                </a:solidFill>
                <a:latin typeface="Franklin Gothic Book" pitchFamily="34" charset="0"/>
              </a:rPr>
              <a:t>  </a:t>
            </a:r>
            <a:r>
              <a:rPr lang="es-ES" altLang="es-CO" sz="1275" dirty="0">
                <a:solidFill>
                  <a:schemeClr val="bg1"/>
                </a:solidFill>
                <a:latin typeface="Franklin Gothic Book" pitchFamily="34" charset="0"/>
              </a:rPr>
              <a:t>servicioalcliente@bolsamercantil.com.co</a:t>
            </a:r>
          </a:p>
          <a:p>
            <a:pPr marL="0" lvl="1" indent="0" eaLnBrk="1" hangingPunct="1">
              <a:lnSpc>
                <a:spcPct val="95000"/>
              </a:lnSpc>
              <a:spcAft>
                <a:spcPts val="160"/>
              </a:spcAft>
              <a:buFont typeface="Arial" charset="0"/>
              <a:buChar char="​"/>
            </a:pPr>
            <a:r>
              <a:rPr lang="es-ES" altLang="es-CO" sz="1275" dirty="0" err="1">
                <a:solidFill>
                  <a:schemeClr val="bg1"/>
                </a:solidFill>
                <a:latin typeface="Franklin Gothic Book" pitchFamily="34" charset="0"/>
              </a:rPr>
              <a:t>Twitter</a:t>
            </a:r>
            <a:r>
              <a:rPr lang="es-ES" altLang="es-CO" sz="1275" dirty="0">
                <a:solidFill>
                  <a:schemeClr val="bg1"/>
                </a:solidFill>
                <a:latin typeface="Franklin Gothic Book" pitchFamily="34" charset="0"/>
              </a:rPr>
              <a:t>: @</a:t>
            </a:r>
            <a:r>
              <a:rPr lang="es-ES" altLang="es-CO" sz="1275" dirty="0" err="1">
                <a:solidFill>
                  <a:schemeClr val="bg1"/>
                </a:solidFill>
                <a:latin typeface="Franklin Gothic Book" pitchFamily="34" charset="0"/>
              </a:rPr>
              <a:t>bolsamercantil</a:t>
            </a:r>
            <a:endParaRPr lang="es-ES" altLang="es-CO" sz="1275" dirty="0">
              <a:solidFill>
                <a:schemeClr val="bg1"/>
              </a:solidFill>
              <a:latin typeface="Franklin Gothic Book" pitchFamily="34" charset="0"/>
            </a:endParaRPr>
          </a:p>
          <a:p>
            <a:pPr marL="0" lvl="1" indent="0" eaLnBrk="1" hangingPunct="1">
              <a:lnSpc>
                <a:spcPct val="95000"/>
              </a:lnSpc>
              <a:spcAft>
                <a:spcPts val="160"/>
              </a:spcAft>
              <a:buFont typeface="Arial" charset="0"/>
              <a:buChar char="​"/>
            </a:pPr>
            <a:r>
              <a:rPr lang="es-ES" altLang="es-CO" sz="1275" dirty="0" err="1">
                <a:solidFill>
                  <a:schemeClr val="bg1"/>
                </a:solidFill>
                <a:latin typeface="Franklin Gothic Book" pitchFamily="34" charset="0"/>
              </a:rPr>
              <a:t>Facebook</a:t>
            </a:r>
            <a:r>
              <a:rPr lang="es-ES" altLang="es-CO" sz="1275" dirty="0">
                <a:solidFill>
                  <a:schemeClr val="bg1"/>
                </a:solidFill>
                <a:latin typeface="Franklin Gothic Book" pitchFamily="34" charset="0"/>
              </a:rPr>
              <a:t>: Bolsa Mercantil BMC </a:t>
            </a:r>
            <a:endParaRPr lang="es-CO" altLang="es-CO" sz="1275" dirty="0">
              <a:solidFill>
                <a:schemeClr val="bg1"/>
              </a:solidFill>
              <a:latin typeface="Franklin Gothic Book" pitchFamily="34" charset="0"/>
            </a:endParaRPr>
          </a:p>
        </p:txBody>
      </p:sp>
      <p:sp>
        <p:nvSpPr>
          <p:cNvPr id="8" name="Rectángulo 1"/>
          <p:cNvSpPr/>
          <p:nvPr userDrawn="1"/>
        </p:nvSpPr>
        <p:spPr>
          <a:xfrm>
            <a:off x="689099" y="1408510"/>
            <a:ext cx="7765802" cy="1727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4619" tIns="184619" rIns="184619" bIns="184619" anchor="ctr"/>
          <a:lstStyle/>
          <a:p>
            <a:pPr algn="ctr" defTabSz="738472" fontAlgn="auto">
              <a:spcBef>
                <a:spcPts val="0"/>
              </a:spcBef>
              <a:spcAft>
                <a:spcPts val="0"/>
              </a:spcAft>
              <a:defRPr/>
            </a:pPr>
            <a:endParaRPr lang="es-ES_tradnl" sz="1125" dirty="0">
              <a:solidFill>
                <a:schemeClr val="bg1"/>
              </a:solidFill>
              <a:latin typeface="Franklin Gothic Demi Cond" panose="020B0706030402020204" pitchFamily="34" charset="0"/>
            </a:endParaRPr>
          </a:p>
        </p:txBody>
      </p:sp>
      <p:pic>
        <p:nvPicPr>
          <p:cNvPr id="9" name="91 Imagen" descr="BMC LOGO.bmp"/>
          <p:cNvPicPr>
            <a:picLocks noChangeAspect="1"/>
          </p:cNvPicPr>
          <p:nvPr userDrawn="1"/>
        </p:nvPicPr>
        <p:blipFill>
          <a:blip r:embed="rId3" cstate="print">
            <a:extLst>
              <a:ext uri="{28A0092B-C50C-407E-A947-70E740481C1C}">
                <a14:useLocalDpi xmlns:a14="http://schemas.microsoft.com/office/drawing/2010/main" val="0"/>
              </a:ext>
            </a:extLst>
          </a:blip>
          <a:srcRect t="9660" r="-211"/>
          <a:stretch>
            <a:fillRect/>
          </a:stretch>
        </p:blipFill>
        <p:spPr bwMode="auto">
          <a:xfrm>
            <a:off x="3275680" y="1834778"/>
            <a:ext cx="2607335" cy="8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11 Imagen" descr="VIGILADO.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135158" y="1813347"/>
            <a:ext cx="100188" cy="78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3"/>
          <p:cNvSpPr txBox="1">
            <a:spLocks/>
          </p:cNvSpPr>
          <p:nvPr userDrawn="1"/>
        </p:nvSpPr>
        <p:spPr>
          <a:xfrm>
            <a:off x="684228" y="2730103"/>
            <a:ext cx="7770689" cy="422672"/>
          </a:xfrm>
          <a:prstGeom prst="rect">
            <a:avLst/>
          </a:prstGeom>
        </p:spPr>
        <p:txBody>
          <a:bodyPr lIns="73847" tIns="36924" rIns="73847" bIns="36924"/>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fontAlgn="auto">
              <a:lnSpc>
                <a:spcPct val="100000"/>
              </a:lnSpc>
              <a:defRPr/>
            </a:pPr>
            <a:r>
              <a:rPr lang="es-ES_tradnl" sz="1950" b="1" dirty="0">
                <a:solidFill>
                  <a:srgbClr val="0070C0"/>
                </a:solidFill>
              </a:rPr>
              <a:t>ESCENARIO DE CONFIANZA Y EFECTIVIDAD</a:t>
            </a:r>
          </a:p>
          <a:p>
            <a:pPr fontAlgn="auto">
              <a:lnSpc>
                <a:spcPct val="100000"/>
              </a:lnSpc>
              <a:defRPr/>
            </a:pPr>
            <a:endParaRPr lang="es-ES_tradnl" sz="1950" dirty="0">
              <a:solidFill>
                <a:schemeClr val="bg1"/>
              </a:solidFill>
            </a:endParaRPr>
          </a:p>
          <a:p>
            <a:pPr fontAlgn="auto">
              <a:lnSpc>
                <a:spcPct val="100000"/>
              </a:lnSpc>
              <a:defRPr/>
            </a:pPr>
            <a:endParaRPr lang="es-ES_tradnl" sz="1650" dirty="0">
              <a:solidFill>
                <a:schemeClr val="bg1"/>
              </a:solidFill>
            </a:endParaRPr>
          </a:p>
        </p:txBody>
      </p:sp>
      <p:sp>
        <p:nvSpPr>
          <p:cNvPr id="12" name="7 Rectángulo"/>
          <p:cNvSpPr>
            <a:spLocks noChangeArrowheads="1"/>
          </p:cNvSpPr>
          <p:nvPr userDrawn="1"/>
        </p:nvSpPr>
        <p:spPr bwMode="auto">
          <a:xfrm>
            <a:off x="414193" y="4807744"/>
            <a:ext cx="5072941" cy="46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847" tIns="36924" rIns="73847" bIns="36924">
            <a:spAutoFit/>
          </a:bodyPr>
          <a:lstStyle/>
          <a:p>
            <a:pPr algn="ctr" eaLnBrk="0" hangingPunct="0"/>
            <a:r>
              <a:rPr lang="es-ES" altLang="es-CO" sz="825">
                <a:solidFill>
                  <a:srgbClr val="57D7FC"/>
                </a:solidFill>
                <a:latin typeface="Calibri" pitchFamily="34" charset="0"/>
              </a:rPr>
              <a:t>Todos los derechos de las fotografías y  de la presentación son reservados de la BMC</a:t>
            </a:r>
            <a:r>
              <a:rPr lang="es-ES" altLang="es-CO" sz="900">
                <a:solidFill>
                  <a:srgbClr val="57D7FC"/>
                </a:solidFill>
                <a:latin typeface="Calibri" pitchFamily="34" charset="0"/>
              </a:rPr>
              <a:t>.</a:t>
            </a:r>
            <a:endParaRPr lang="es-CO" altLang="es-CO" sz="1275">
              <a:solidFill>
                <a:srgbClr val="57D7FC"/>
              </a:solidFill>
              <a:latin typeface="Franklin Gothic Book" pitchFamily="34" charset="0"/>
            </a:endParaRPr>
          </a:p>
          <a:p>
            <a:r>
              <a:rPr lang="es-ES" altLang="es-CO" sz="1650">
                <a:solidFill>
                  <a:srgbClr val="57D7FC"/>
                </a:solidFill>
                <a:latin typeface="Calibri" pitchFamily="34" charset="0"/>
              </a:rPr>
              <a:t>  </a:t>
            </a:r>
          </a:p>
        </p:txBody>
      </p:sp>
      <p:pic>
        <p:nvPicPr>
          <p:cNvPr id="13"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83378" y="4681537"/>
            <a:ext cx="1071524"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1655194"/>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30A72AE8-DC13-42AC-8300-49F963ECF273}"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6 Imagen" descr="ARTP0043 (Copy).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377554"/>
            <a:ext cx="91440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7 Rectángulo"/>
          <p:cNvSpPr>
            <a:spLocks noChangeArrowheads="1"/>
          </p:cNvSpPr>
          <p:nvPr userDrawn="1"/>
        </p:nvSpPr>
        <p:spPr bwMode="auto">
          <a:xfrm>
            <a:off x="0" y="3893368"/>
            <a:ext cx="9144000" cy="37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847" tIns="36924" rIns="73847" bIns="36924">
            <a:spAutoFit/>
          </a:bodyPr>
          <a:lstStyle/>
          <a:p>
            <a:pPr algn="ctr"/>
            <a:r>
              <a:rPr lang="en-US" altLang="es-CO" sz="1950" b="1">
                <a:solidFill>
                  <a:srgbClr val="675D41"/>
                </a:solidFill>
                <a:latin typeface="Calibri" pitchFamily="34" charset="0"/>
              </a:rPr>
              <a:t>Rueda de negocios - Bolsa Mercantil de Colombia</a:t>
            </a:r>
            <a:endParaRPr lang="es-CO" altLang="es-CO" sz="1350" b="1">
              <a:latin typeface="Franklin Gothic Book" pitchFamily="34" charset="0"/>
            </a:endParaRPr>
          </a:p>
        </p:txBody>
      </p:sp>
    </p:spTree>
    <p:extLst>
      <p:ext uri="{BB962C8B-B14F-4D97-AF65-F5344CB8AC3E}">
        <p14:creationId xmlns:p14="http://schemas.microsoft.com/office/powerpoint/2010/main" val="1825193389"/>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ángulo 6"/>
          <p:cNvSpPr/>
          <p:nvPr userDrawn="1"/>
        </p:nvSpPr>
        <p:spPr>
          <a:xfrm>
            <a:off x="-4378" y="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4619" tIns="184619" rIns="184619" bIns="184619" anchor="ctr"/>
          <a:lstStyle/>
          <a:p>
            <a:pPr algn="ctr" defTabSz="738472" fontAlgn="auto">
              <a:spcBef>
                <a:spcPts val="0"/>
              </a:spcBef>
              <a:spcAft>
                <a:spcPts val="0"/>
              </a:spcAft>
              <a:defRPr/>
            </a:pPr>
            <a:endParaRPr lang="es-ES_tradnl" sz="1125" dirty="0">
              <a:solidFill>
                <a:schemeClr val="bg1"/>
              </a:solidFill>
              <a:latin typeface="Franklin Gothic Demi Cond" panose="020B0706030402020204" pitchFamily="34" charset="0"/>
            </a:endParaRPr>
          </a:p>
        </p:txBody>
      </p:sp>
      <p:sp>
        <p:nvSpPr>
          <p:cNvPr id="5" name="Freeform 2"/>
          <p:cNvSpPr/>
          <p:nvPr userDrawn="1"/>
        </p:nvSpPr>
        <p:spPr bwMode="ltGray">
          <a:xfrm>
            <a:off x="-4377" y="9524"/>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3847" tIns="36924" rIns="73847" bIns="36924" anchor="ctr"/>
          <a:lstStyle/>
          <a:p>
            <a:pPr algn="ctr" defTabSz="738472" fontAlgn="auto">
              <a:spcBef>
                <a:spcPts val="0"/>
              </a:spcBef>
              <a:spcAft>
                <a:spcPts val="0"/>
              </a:spcAft>
              <a:defRPr/>
            </a:pPr>
            <a:endParaRPr lang="en-US" sz="1350" dirty="0"/>
          </a:p>
        </p:txBody>
      </p:sp>
      <p:grpSp>
        <p:nvGrpSpPr>
          <p:cNvPr id="6" name="Group 3"/>
          <p:cNvGrpSpPr>
            <a:grpSpLocks/>
          </p:cNvGrpSpPr>
          <p:nvPr userDrawn="1"/>
        </p:nvGrpSpPr>
        <p:grpSpPr bwMode="auto">
          <a:xfrm>
            <a:off x="678103" y="1300187"/>
            <a:ext cx="7780464" cy="2003822"/>
            <a:chOff x="914400" y="1732950"/>
            <a:chExt cx="7316788" cy="2672550"/>
          </a:xfrm>
        </p:grpSpPr>
        <p:cxnSp>
          <p:nvCxnSpPr>
            <p:cNvPr id="7" name="Straight Connector 10"/>
            <p:cNvCxnSpPr/>
            <p:nvPr userDrawn="1"/>
          </p:nvCxnSpPr>
          <p:spPr>
            <a:xfrm>
              <a:off x="914400" y="1732950"/>
              <a:ext cx="7315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reeform 6"/>
            <p:cNvSpPr>
              <a:spLocks/>
            </p:cNvSpPr>
            <p:nvPr userDrawn="1"/>
          </p:nvSpPr>
          <p:spPr bwMode="auto">
            <a:xfrm>
              <a:off x="915549" y="4302282"/>
              <a:ext cx="7315639"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p:spPr>
          <p:txBody>
            <a:bodyPr/>
            <a:lstStyle/>
            <a:p>
              <a:pPr defTabSz="738472" fontAlgn="auto">
                <a:spcBef>
                  <a:spcPts val="0"/>
                </a:spcBef>
                <a:spcAft>
                  <a:spcPts val="0"/>
                </a:spcAft>
                <a:defRPr/>
              </a:pPr>
              <a:endParaRPr lang="en-US" sz="1350" dirty="0">
                <a:latin typeface="+mn-lt"/>
                <a:cs typeface="+mn-cs"/>
              </a:endParaRPr>
            </a:p>
          </p:txBody>
        </p:sp>
      </p:grpSp>
      <p:pic>
        <p:nvPicPr>
          <p:cNvPr id="9" name="8 Imagen" descr="Untitled-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15990" y="178594"/>
            <a:ext cx="1727634" cy="45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74755" y="1428751"/>
            <a:ext cx="7781755" cy="1668947"/>
          </a:xfrm>
        </p:spPr>
        <p:txBody>
          <a:bodyPr anchor="ctr"/>
          <a:lstStyle>
            <a:lvl1pPr>
              <a:defRPr sz="4425">
                <a:solidFill>
                  <a:schemeClr val="bg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p:nvPr>
        </p:nvSpPr>
        <p:spPr>
          <a:xfrm>
            <a:off x="674721" y="3465668"/>
            <a:ext cx="7783445" cy="1061829"/>
          </a:xfrm>
        </p:spPr>
        <p:txBody>
          <a:bodyPr>
            <a:noAutofit/>
          </a:bodyPr>
          <a:lstStyle>
            <a:lvl1pPr marL="0" indent="0">
              <a:lnSpc>
                <a:spcPct val="95000"/>
              </a:lnSpc>
              <a:spcAft>
                <a:spcPts val="0"/>
              </a:spcAft>
              <a:buFont typeface="Arial" panose="020B0604020202020204" pitchFamily="34" charset="0"/>
              <a:buChar char="​"/>
              <a:defRPr sz="1725" b="0">
                <a:solidFill>
                  <a:schemeClr val="accent1"/>
                </a:solidFill>
                <a:latin typeface="Franklin Gothic Demi Cond" panose="020B0706030402020204" pitchFamily="34" charset="0"/>
              </a:defRPr>
            </a:lvl1pPr>
            <a:lvl2pPr marL="0" indent="0">
              <a:lnSpc>
                <a:spcPct val="95000"/>
              </a:lnSpc>
              <a:spcBef>
                <a:spcPts val="0"/>
              </a:spcBef>
              <a:spcAft>
                <a:spcPts val="161"/>
              </a:spcAft>
              <a:buFont typeface="Arial" panose="020B0604020202020204" pitchFamily="34" charset="0"/>
              <a:buChar char="​"/>
              <a:defRPr sz="1275">
                <a:solidFill>
                  <a:schemeClr val="bg1"/>
                </a:solidFill>
              </a:defRPr>
            </a:lvl2pPr>
            <a:lvl3pPr marL="0" indent="0">
              <a:lnSpc>
                <a:spcPct val="95000"/>
              </a:lnSpc>
              <a:spcBef>
                <a:spcPts val="0"/>
              </a:spcBef>
              <a:spcAft>
                <a:spcPts val="161"/>
              </a:spcAft>
              <a:buFont typeface="Arial" panose="020B0604020202020204" pitchFamily="34" charset="0"/>
              <a:buChar char="​"/>
              <a:defRPr sz="1275">
                <a:solidFill>
                  <a:schemeClr val="bg1"/>
                </a:solidFill>
              </a:defRPr>
            </a:lvl3pPr>
            <a:lvl4pPr marL="0" indent="0">
              <a:lnSpc>
                <a:spcPct val="95000"/>
              </a:lnSpc>
              <a:spcBef>
                <a:spcPts val="0"/>
              </a:spcBef>
              <a:spcAft>
                <a:spcPts val="161"/>
              </a:spcAft>
              <a:buFont typeface="Arial" panose="020B0604020202020204" pitchFamily="34" charset="0"/>
              <a:buChar char="​"/>
              <a:defRPr sz="1275">
                <a:solidFill>
                  <a:schemeClr val="bg1"/>
                </a:solidFill>
              </a:defRPr>
            </a:lvl4pPr>
            <a:lvl5pPr marL="0" indent="0">
              <a:lnSpc>
                <a:spcPct val="95000"/>
              </a:lnSpc>
              <a:spcBef>
                <a:spcPts val="0"/>
              </a:spcBef>
              <a:spcAft>
                <a:spcPts val="161"/>
              </a:spcAft>
              <a:buFont typeface="Arial" panose="020B0604020202020204" pitchFamily="34" charset="0"/>
              <a:buChar char="​"/>
              <a:defRPr sz="1275">
                <a:solidFill>
                  <a:schemeClr val="bg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874993831"/>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pic>
        <p:nvPicPr>
          <p:cNvPr id="15"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4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3"/>
          <p:cNvSpPr>
            <a:spLocks noGrp="1"/>
          </p:cNvSpPr>
          <p:nvPr>
            <p:ph type="body" sz="half" idx="2"/>
          </p:nvPr>
        </p:nvSpPr>
        <p:spPr>
          <a:xfrm>
            <a:off x="1618130" y="2228851"/>
            <a:ext cx="2725270" cy="685799"/>
          </a:xfrm>
        </p:spPr>
        <p:txBody>
          <a:bodyPr>
            <a:noAutofit/>
          </a:bodyPr>
          <a:lstStyle>
            <a:lvl1pPr marL="0" indent="0">
              <a:lnSpc>
                <a:spcPts val="1373"/>
              </a:lnSpc>
              <a:buNone/>
              <a:defRPr sz="1275">
                <a:solidFill>
                  <a:schemeClr val="tx2"/>
                </a:solidFill>
                <a:latin typeface="+mn-lt"/>
              </a:defRPr>
            </a:lvl1pPr>
            <a:lvl2pPr marL="369236" indent="0">
              <a:buNone/>
              <a:defRPr sz="975"/>
            </a:lvl2pPr>
            <a:lvl3pPr marL="738472" indent="0">
              <a:buNone/>
              <a:defRPr sz="825"/>
            </a:lvl3pPr>
            <a:lvl4pPr marL="1107708" indent="0">
              <a:buNone/>
              <a:defRPr sz="750"/>
            </a:lvl4pPr>
            <a:lvl5pPr marL="1476945" indent="0">
              <a:buNone/>
              <a:defRPr sz="750"/>
            </a:lvl5pPr>
            <a:lvl6pPr marL="1846181" indent="0">
              <a:buNone/>
              <a:defRPr sz="750"/>
            </a:lvl6pPr>
            <a:lvl7pPr marL="2215417" indent="0">
              <a:buNone/>
              <a:defRPr sz="750"/>
            </a:lvl7pPr>
            <a:lvl8pPr marL="2584653" indent="0">
              <a:buNone/>
              <a:defRPr sz="750"/>
            </a:lvl8pPr>
            <a:lvl9pPr marL="2953889" indent="0">
              <a:buNone/>
              <a:defRPr sz="750"/>
            </a:lvl9pPr>
          </a:lstStyle>
          <a:p>
            <a:pPr lvl="0"/>
            <a:r>
              <a:rPr lang="es-ES"/>
              <a:t>Haga clic para modificar el estilo de texto del patrón</a:t>
            </a:r>
          </a:p>
        </p:txBody>
      </p:sp>
      <p:sp>
        <p:nvSpPr>
          <p:cNvPr id="30" name="Text Placeholder 29"/>
          <p:cNvSpPr>
            <a:spLocks noGrp="1"/>
          </p:cNvSpPr>
          <p:nvPr>
            <p:ph type="body" sz="quarter" idx="11"/>
          </p:nvPr>
        </p:nvSpPr>
        <p:spPr>
          <a:xfrm>
            <a:off x="685800" y="2211292"/>
            <a:ext cx="932330" cy="703379"/>
          </a:xfrm>
        </p:spPr>
        <p:txBody>
          <a:bodyPr>
            <a:noAutofit/>
          </a:bodyPr>
          <a:lstStyle>
            <a:lvl1pPr marL="0" indent="0">
              <a:lnSpc>
                <a:spcPct val="85000"/>
              </a:lnSpc>
              <a:spcBef>
                <a:spcPts val="0"/>
              </a:spcBef>
              <a:spcAft>
                <a:spcPts val="0"/>
              </a:spcAft>
              <a:buFontTx/>
              <a:buNone/>
              <a:defRPr sz="405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22" name="Text Placeholder 2"/>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
        <p:nvSpPr>
          <p:cNvPr id="94" name="Text Placeholder 3"/>
          <p:cNvSpPr>
            <a:spLocks noGrp="1"/>
          </p:cNvSpPr>
          <p:nvPr>
            <p:ph type="body" sz="half" idx="29"/>
          </p:nvPr>
        </p:nvSpPr>
        <p:spPr>
          <a:xfrm>
            <a:off x="1618130" y="2914655"/>
            <a:ext cx="2725270" cy="685799"/>
          </a:xfrm>
        </p:spPr>
        <p:txBody>
          <a:bodyPr>
            <a:noAutofit/>
          </a:bodyPr>
          <a:lstStyle>
            <a:lvl1pPr marL="0" indent="0">
              <a:lnSpc>
                <a:spcPts val="1373"/>
              </a:lnSpc>
              <a:buNone/>
              <a:defRPr sz="1275">
                <a:solidFill>
                  <a:schemeClr val="tx2"/>
                </a:solidFill>
                <a:latin typeface="+mn-lt"/>
              </a:defRPr>
            </a:lvl1pPr>
            <a:lvl2pPr marL="369236" indent="0">
              <a:buNone/>
              <a:defRPr sz="975"/>
            </a:lvl2pPr>
            <a:lvl3pPr marL="738472" indent="0">
              <a:buNone/>
              <a:defRPr sz="825"/>
            </a:lvl3pPr>
            <a:lvl4pPr marL="1107708" indent="0">
              <a:buNone/>
              <a:defRPr sz="750"/>
            </a:lvl4pPr>
            <a:lvl5pPr marL="1476945" indent="0">
              <a:buNone/>
              <a:defRPr sz="750"/>
            </a:lvl5pPr>
            <a:lvl6pPr marL="1846181" indent="0">
              <a:buNone/>
              <a:defRPr sz="750"/>
            </a:lvl6pPr>
            <a:lvl7pPr marL="2215417" indent="0">
              <a:buNone/>
              <a:defRPr sz="750"/>
            </a:lvl7pPr>
            <a:lvl8pPr marL="2584653" indent="0">
              <a:buNone/>
              <a:defRPr sz="750"/>
            </a:lvl8pPr>
            <a:lvl9pPr marL="2953889" indent="0">
              <a:buNone/>
              <a:defRPr sz="750"/>
            </a:lvl9pPr>
          </a:lstStyle>
          <a:p>
            <a:pPr lvl="0"/>
            <a:r>
              <a:rPr lang="es-ES"/>
              <a:t>Haga clic para modificar el estilo de texto del patrón</a:t>
            </a:r>
          </a:p>
        </p:txBody>
      </p:sp>
      <p:sp>
        <p:nvSpPr>
          <p:cNvPr id="95" name="Text Placeholder 29"/>
          <p:cNvSpPr>
            <a:spLocks noGrp="1"/>
          </p:cNvSpPr>
          <p:nvPr>
            <p:ph type="body" sz="quarter" idx="30"/>
          </p:nvPr>
        </p:nvSpPr>
        <p:spPr>
          <a:xfrm>
            <a:off x="685800" y="2897095"/>
            <a:ext cx="932330" cy="703379"/>
          </a:xfrm>
        </p:spPr>
        <p:txBody>
          <a:bodyPr>
            <a:noAutofit/>
          </a:bodyPr>
          <a:lstStyle>
            <a:lvl1pPr marL="0" indent="0">
              <a:lnSpc>
                <a:spcPct val="85000"/>
              </a:lnSpc>
              <a:spcBef>
                <a:spcPts val="0"/>
              </a:spcBef>
              <a:spcAft>
                <a:spcPts val="0"/>
              </a:spcAft>
              <a:buFontTx/>
              <a:buNone/>
              <a:defRPr sz="405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96" name="Text Placeholder 3"/>
          <p:cNvSpPr>
            <a:spLocks noGrp="1"/>
          </p:cNvSpPr>
          <p:nvPr>
            <p:ph type="body" sz="half" idx="31"/>
          </p:nvPr>
        </p:nvSpPr>
        <p:spPr>
          <a:xfrm>
            <a:off x="1618130" y="3600459"/>
            <a:ext cx="2725270" cy="685799"/>
          </a:xfrm>
        </p:spPr>
        <p:txBody>
          <a:bodyPr>
            <a:noAutofit/>
          </a:bodyPr>
          <a:lstStyle>
            <a:lvl1pPr marL="0" indent="0">
              <a:lnSpc>
                <a:spcPts val="1373"/>
              </a:lnSpc>
              <a:buNone/>
              <a:defRPr sz="1275">
                <a:solidFill>
                  <a:schemeClr val="tx2"/>
                </a:solidFill>
                <a:latin typeface="+mn-lt"/>
              </a:defRPr>
            </a:lvl1pPr>
            <a:lvl2pPr marL="369236" indent="0">
              <a:buNone/>
              <a:defRPr sz="975"/>
            </a:lvl2pPr>
            <a:lvl3pPr marL="738472" indent="0">
              <a:buNone/>
              <a:defRPr sz="825"/>
            </a:lvl3pPr>
            <a:lvl4pPr marL="1107708" indent="0">
              <a:buNone/>
              <a:defRPr sz="750"/>
            </a:lvl4pPr>
            <a:lvl5pPr marL="1476945" indent="0">
              <a:buNone/>
              <a:defRPr sz="750"/>
            </a:lvl5pPr>
            <a:lvl6pPr marL="1846181" indent="0">
              <a:buNone/>
              <a:defRPr sz="750"/>
            </a:lvl6pPr>
            <a:lvl7pPr marL="2215417" indent="0">
              <a:buNone/>
              <a:defRPr sz="750"/>
            </a:lvl7pPr>
            <a:lvl8pPr marL="2584653" indent="0">
              <a:buNone/>
              <a:defRPr sz="750"/>
            </a:lvl8pPr>
            <a:lvl9pPr marL="2953889" indent="0">
              <a:buNone/>
              <a:defRPr sz="750"/>
            </a:lvl9pPr>
          </a:lstStyle>
          <a:p>
            <a:pPr lvl="0"/>
            <a:r>
              <a:rPr lang="es-ES"/>
              <a:t>Haga clic para modificar el estilo de texto del patrón</a:t>
            </a:r>
          </a:p>
        </p:txBody>
      </p:sp>
      <p:sp>
        <p:nvSpPr>
          <p:cNvPr id="97" name="Text Placeholder 29"/>
          <p:cNvSpPr>
            <a:spLocks noGrp="1"/>
          </p:cNvSpPr>
          <p:nvPr>
            <p:ph type="body" sz="quarter" idx="32"/>
          </p:nvPr>
        </p:nvSpPr>
        <p:spPr>
          <a:xfrm>
            <a:off x="685800" y="3582898"/>
            <a:ext cx="932330" cy="703379"/>
          </a:xfrm>
        </p:spPr>
        <p:txBody>
          <a:bodyPr>
            <a:noAutofit/>
          </a:bodyPr>
          <a:lstStyle>
            <a:lvl1pPr marL="0" indent="0">
              <a:lnSpc>
                <a:spcPct val="85000"/>
              </a:lnSpc>
              <a:spcBef>
                <a:spcPts val="0"/>
              </a:spcBef>
              <a:spcAft>
                <a:spcPts val="0"/>
              </a:spcAft>
              <a:buFontTx/>
              <a:buNone/>
              <a:defRPr sz="405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98" name="Text Placeholder 3"/>
          <p:cNvSpPr>
            <a:spLocks noGrp="1"/>
          </p:cNvSpPr>
          <p:nvPr>
            <p:ph type="body" sz="half" idx="33"/>
          </p:nvPr>
        </p:nvSpPr>
        <p:spPr>
          <a:xfrm>
            <a:off x="5732931" y="2228851"/>
            <a:ext cx="2725270" cy="685799"/>
          </a:xfrm>
        </p:spPr>
        <p:txBody>
          <a:bodyPr>
            <a:noAutofit/>
          </a:bodyPr>
          <a:lstStyle>
            <a:lvl1pPr marL="0" indent="0">
              <a:lnSpc>
                <a:spcPts val="1373"/>
              </a:lnSpc>
              <a:buNone/>
              <a:defRPr sz="1275">
                <a:solidFill>
                  <a:schemeClr val="tx2"/>
                </a:solidFill>
                <a:latin typeface="+mn-lt"/>
              </a:defRPr>
            </a:lvl1pPr>
            <a:lvl2pPr marL="369236" indent="0">
              <a:buNone/>
              <a:defRPr sz="975"/>
            </a:lvl2pPr>
            <a:lvl3pPr marL="738472" indent="0">
              <a:buNone/>
              <a:defRPr sz="825"/>
            </a:lvl3pPr>
            <a:lvl4pPr marL="1107708" indent="0">
              <a:buNone/>
              <a:defRPr sz="750"/>
            </a:lvl4pPr>
            <a:lvl5pPr marL="1476945" indent="0">
              <a:buNone/>
              <a:defRPr sz="750"/>
            </a:lvl5pPr>
            <a:lvl6pPr marL="1846181" indent="0">
              <a:buNone/>
              <a:defRPr sz="750"/>
            </a:lvl6pPr>
            <a:lvl7pPr marL="2215417" indent="0">
              <a:buNone/>
              <a:defRPr sz="750"/>
            </a:lvl7pPr>
            <a:lvl8pPr marL="2584653" indent="0">
              <a:buNone/>
              <a:defRPr sz="750"/>
            </a:lvl8pPr>
            <a:lvl9pPr marL="2953889" indent="0">
              <a:buNone/>
              <a:defRPr sz="750"/>
            </a:lvl9pPr>
          </a:lstStyle>
          <a:p>
            <a:pPr lvl="0"/>
            <a:r>
              <a:rPr lang="es-ES"/>
              <a:t>Haga clic para modificar el estilo de texto del patrón</a:t>
            </a:r>
          </a:p>
        </p:txBody>
      </p:sp>
      <p:sp>
        <p:nvSpPr>
          <p:cNvPr id="99" name="Text Placeholder 29"/>
          <p:cNvSpPr>
            <a:spLocks noGrp="1"/>
          </p:cNvSpPr>
          <p:nvPr>
            <p:ph type="body" sz="quarter" idx="34"/>
          </p:nvPr>
        </p:nvSpPr>
        <p:spPr>
          <a:xfrm>
            <a:off x="4800601" y="2211292"/>
            <a:ext cx="932330" cy="703379"/>
          </a:xfrm>
        </p:spPr>
        <p:txBody>
          <a:bodyPr>
            <a:noAutofit/>
          </a:bodyPr>
          <a:lstStyle>
            <a:lvl1pPr marL="0" indent="0">
              <a:lnSpc>
                <a:spcPct val="85000"/>
              </a:lnSpc>
              <a:spcBef>
                <a:spcPts val="0"/>
              </a:spcBef>
              <a:spcAft>
                <a:spcPts val="0"/>
              </a:spcAft>
              <a:buFontTx/>
              <a:buNone/>
              <a:defRPr sz="405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100" name="Text Placeholder 3"/>
          <p:cNvSpPr>
            <a:spLocks noGrp="1"/>
          </p:cNvSpPr>
          <p:nvPr>
            <p:ph type="body" sz="half" idx="35"/>
          </p:nvPr>
        </p:nvSpPr>
        <p:spPr>
          <a:xfrm>
            <a:off x="5732931" y="2914655"/>
            <a:ext cx="2725270" cy="685799"/>
          </a:xfrm>
        </p:spPr>
        <p:txBody>
          <a:bodyPr>
            <a:noAutofit/>
          </a:bodyPr>
          <a:lstStyle>
            <a:lvl1pPr marL="0" indent="0">
              <a:lnSpc>
                <a:spcPts val="1373"/>
              </a:lnSpc>
              <a:buNone/>
              <a:defRPr sz="1275">
                <a:solidFill>
                  <a:schemeClr val="tx2"/>
                </a:solidFill>
                <a:latin typeface="+mn-lt"/>
              </a:defRPr>
            </a:lvl1pPr>
            <a:lvl2pPr marL="369236" indent="0">
              <a:buNone/>
              <a:defRPr sz="975"/>
            </a:lvl2pPr>
            <a:lvl3pPr marL="738472" indent="0">
              <a:buNone/>
              <a:defRPr sz="825"/>
            </a:lvl3pPr>
            <a:lvl4pPr marL="1107708" indent="0">
              <a:buNone/>
              <a:defRPr sz="750"/>
            </a:lvl4pPr>
            <a:lvl5pPr marL="1476945" indent="0">
              <a:buNone/>
              <a:defRPr sz="750"/>
            </a:lvl5pPr>
            <a:lvl6pPr marL="1846181" indent="0">
              <a:buNone/>
              <a:defRPr sz="750"/>
            </a:lvl6pPr>
            <a:lvl7pPr marL="2215417" indent="0">
              <a:buNone/>
              <a:defRPr sz="750"/>
            </a:lvl7pPr>
            <a:lvl8pPr marL="2584653" indent="0">
              <a:buNone/>
              <a:defRPr sz="750"/>
            </a:lvl8pPr>
            <a:lvl9pPr marL="2953889" indent="0">
              <a:buNone/>
              <a:defRPr sz="750"/>
            </a:lvl9pPr>
          </a:lstStyle>
          <a:p>
            <a:pPr lvl="0"/>
            <a:r>
              <a:rPr lang="es-ES"/>
              <a:t>Haga clic para modificar el estilo de texto del patrón</a:t>
            </a:r>
          </a:p>
        </p:txBody>
      </p:sp>
      <p:sp>
        <p:nvSpPr>
          <p:cNvPr id="101" name="Text Placeholder 29"/>
          <p:cNvSpPr>
            <a:spLocks noGrp="1"/>
          </p:cNvSpPr>
          <p:nvPr>
            <p:ph type="body" sz="quarter" idx="36"/>
          </p:nvPr>
        </p:nvSpPr>
        <p:spPr>
          <a:xfrm>
            <a:off x="4800601" y="2897095"/>
            <a:ext cx="932330" cy="703379"/>
          </a:xfrm>
        </p:spPr>
        <p:txBody>
          <a:bodyPr>
            <a:noAutofit/>
          </a:bodyPr>
          <a:lstStyle>
            <a:lvl1pPr marL="0" indent="0">
              <a:lnSpc>
                <a:spcPct val="85000"/>
              </a:lnSpc>
              <a:spcBef>
                <a:spcPts val="0"/>
              </a:spcBef>
              <a:spcAft>
                <a:spcPts val="0"/>
              </a:spcAft>
              <a:buFontTx/>
              <a:buNone/>
              <a:defRPr sz="405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102" name="Text Placeholder 3"/>
          <p:cNvSpPr>
            <a:spLocks noGrp="1"/>
          </p:cNvSpPr>
          <p:nvPr>
            <p:ph type="body" sz="half" idx="37"/>
          </p:nvPr>
        </p:nvSpPr>
        <p:spPr>
          <a:xfrm>
            <a:off x="5732931" y="3600459"/>
            <a:ext cx="2725270" cy="685799"/>
          </a:xfrm>
        </p:spPr>
        <p:txBody>
          <a:bodyPr>
            <a:noAutofit/>
          </a:bodyPr>
          <a:lstStyle>
            <a:lvl1pPr marL="0" indent="0">
              <a:lnSpc>
                <a:spcPts val="1373"/>
              </a:lnSpc>
              <a:buNone/>
              <a:defRPr sz="1275">
                <a:solidFill>
                  <a:schemeClr val="tx2"/>
                </a:solidFill>
                <a:latin typeface="+mn-lt"/>
              </a:defRPr>
            </a:lvl1pPr>
            <a:lvl2pPr marL="369236" indent="0">
              <a:buNone/>
              <a:defRPr sz="975"/>
            </a:lvl2pPr>
            <a:lvl3pPr marL="738472" indent="0">
              <a:buNone/>
              <a:defRPr sz="825"/>
            </a:lvl3pPr>
            <a:lvl4pPr marL="1107708" indent="0">
              <a:buNone/>
              <a:defRPr sz="750"/>
            </a:lvl4pPr>
            <a:lvl5pPr marL="1476945" indent="0">
              <a:buNone/>
              <a:defRPr sz="750"/>
            </a:lvl5pPr>
            <a:lvl6pPr marL="1846181" indent="0">
              <a:buNone/>
              <a:defRPr sz="750"/>
            </a:lvl6pPr>
            <a:lvl7pPr marL="2215417" indent="0">
              <a:buNone/>
              <a:defRPr sz="750"/>
            </a:lvl7pPr>
            <a:lvl8pPr marL="2584653" indent="0">
              <a:buNone/>
              <a:defRPr sz="750"/>
            </a:lvl8pPr>
            <a:lvl9pPr marL="2953889" indent="0">
              <a:buNone/>
              <a:defRPr sz="750"/>
            </a:lvl9pPr>
          </a:lstStyle>
          <a:p>
            <a:pPr lvl="0"/>
            <a:r>
              <a:rPr lang="es-ES"/>
              <a:t>Haga clic para modificar el estilo de texto del patrón</a:t>
            </a:r>
          </a:p>
        </p:txBody>
      </p:sp>
      <p:sp>
        <p:nvSpPr>
          <p:cNvPr id="103" name="Text Placeholder 29"/>
          <p:cNvSpPr>
            <a:spLocks noGrp="1"/>
          </p:cNvSpPr>
          <p:nvPr>
            <p:ph type="body" sz="quarter" idx="38"/>
          </p:nvPr>
        </p:nvSpPr>
        <p:spPr>
          <a:xfrm>
            <a:off x="4800601" y="3582898"/>
            <a:ext cx="932330" cy="703379"/>
          </a:xfrm>
        </p:spPr>
        <p:txBody>
          <a:bodyPr>
            <a:noAutofit/>
          </a:bodyPr>
          <a:lstStyle>
            <a:lvl1pPr marL="0" indent="0">
              <a:lnSpc>
                <a:spcPct val="85000"/>
              </a:lnSpc>
              <a:spcBef>
                <a:spcPts val="0"/>
              </a:spcBef>
              <a:spcAft>
                <a:spcPts val="0"/>
              </a:spcAft>
              <a:buFontTx/>
              <a:buNone/>
              <a:defRPr sz="4050">
                <a:solidFill>
                  <a:schemeClr val="accent2"/>
                </a:solidFill>
                <a:latin typeface="Franklin Gothic Demi Cond" panose="020B0706030402020204" pitchFamily="34" charset="0"/>
              </a:defRPr>
            </a:lvl1pPr>
          </a:lstStyle>
          <a:p>
            <a:pPr lvl="0"/>
            <a:r>
              <a:rPr lang="es-ES"/>
              <a:t>Haga clic para modificar el estilo de texto del patrón</a:t>
            </a:r>
          </a:p>
        </p:txBody>
      </p:sp>
    </p:spTree>
    <p:extLst>
      <p:ext uri="{BB962C8B-B14F-4D97-AF65-F5344CB8AC3E}">
        <p14:creationId xmlns:p14="http://schemas.microsoft.com/office/powerpoint/2010/main" val="1687359336"/>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7" name="TextBox 38"/>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0BE864D6-24EE-4C9A-A886-B651B4EE3246}"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8"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3"/>
          <p:cNvSpPr>
            <a:spLocks noGrp="1"/>
          </p:cNvSpPr>
          <p:nvPr>
            <p:ph sz="quarter" idx="15"/>
          </p:nvPr>
        </p:nvSpPr>
        <p:spPr>
          <a:xfrm>
            <a:off x="6858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10" name="Text Placeholder 2">
            <a:extLst>
              <a:ext uri="{FF2B5EF4-FFF2-40B4-BE49-F238E27FC236}">
                <a16:creationId xmlns:a16="http://schemas.microsoft.com/office/drawing/2014/main" id="{CD0ED204-3EEF-4DDE-93F7-76566FA70BEB}"/>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83983374"/>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7" name="TextBox 36"/>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339E7C76-20A8-4B21-B382-20643AA5E274}"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8"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Content Placeholder 37"/>
          <p:cNvSpPr>
            <a:spLocks noGrp="1"/>
          </p:cNvSpPr>
          <p:nvPr>
            <p:ph sz="quarter" idx="15"/>
          </p:nvPr>
        </p:nvSpPr>
        <p:spPr>
          <a:xfrm>
            <a:off x="6858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1"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10" name="Text Placeholder 2">
            <a:extLst>
              <a:ext uri="{FF2B5EF4-FFF2-40B4-BE49-F238E27FC236}">
                <a16:creationId xmlns:a16="http://schemas.microsoft.com/office/drawing/2014/main" id="{600A51CB-F9B9-4102-9BA3-F4AD0A8EE931}"/>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3064328550"/>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7" name="TextBox 40"/>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7B740266-6351-43F2-B057-169A0E278A61}"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8"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Content Placeholder 37"/>
          <p:cNvSpPr>
            <a:spLocks noGrp="1"/>
          </p:cNvSpPr>
          <p:nvPr>
            <p:ph sz="quarter" idx="15"/>
          </p:nvPr>
        </p:nvSpPr>
        <p:spPr>
          <a:xfrm>
            <a:off x="685802"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3429001"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2"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10" name="Text Placeholder 2">
            <a:extLst>
              <a:ext uri="{FF2B5EF4-FFF2-40B4-BE49-F238E27FC236}">
                <a16:creationId xmlns:a16="http://schemas.microsoft.com/office/drawing/2014/main" id="{3C50DB60-334F-4E12-AA05-A45DE5B26867}"/>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1796568360"/>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8" name="TextBox 43"/>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8CD34490-FA49-4B1D-BD97-90215A7CFC15}"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9"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Content Placeholder 37"/>
          <p:cNvSpPr>
            <a:spLocks noGrp="1"/>
          </p:cNvSpPr>
          <p:nvPr>
            <p:ph sz="quarter" idx="15"/>
          </p:nvPr>
        </p:nvSpPr>
        <p:spPr>
          <a:xfrm>
            <a:off x="685802"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5"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11" name="Text Placeholder 2">
            <a:extLst>
              <a:ext uri="{FF2B5EF4-FFF2-40B4-BE49-F238E27FC236}">
                <a16:creationId xmlns:a16="http://schemas.microsoft.com/office/drawing/2014/main" id="{E5822268-BB83-400F-AE7F-9AB5678AC42E}"/>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793385698"/>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TextBox 7"/>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A8B8E0D6-26D1-41E5-90F2-0FA8679F31DA}"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6"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8" name="Text Placeholder 2">
            <a:extLst>
              <a:ext uri="{FF2B5EF4-FFF2-40B4-BE49-F238E27FC236}">
                <a16:creationId xmlns:a16="http://schemas.microsoft.com/office/drawing/2014/main" id="{9327F2A1-C6E1-4CDB-9FED-457CBB391240}"/>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667682789"/>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6" name="TextBox 7"/>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B095A0DF-6D40-4531-BB65-A9A0CD6C10A0}"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7"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4" name="Chart Placeholder 3"/>
          <p:cNvSpPr>
            <a:spLocks noGrp="1"/>
          </p:cNvSpPr>
          <p:nvPr>
            <p:ph type="chart" sz="quarter" idx="29"/>
          </p:nvPr>
        </p:nvSpPr>
        <p:spPr>
          <a:xfrm>
            <a:off x="685802" y="1543050"/>
            <a:ext cx="7772400" cy="3000375"/>
          </a:xfrm>
        </p:spPr>
        <p:txBody>
          <a:bodyPr rtlCol="0">
            <a:noAutofit/>
          </a:bodyPr>
          <a:lstStyle>
            <a:lvl1pPr algn="ctr">
              <a:defRPr>
                <a:solidFill>
                  <a:schemeClr val="tx2"/>
                </a:solidFill>
              </a:defRPr>
            </a:lvl1pPr>
          </a:lstStyle>
          <a:p>
            <a:pPr lvl="0"/>
            <a:r>
              <a:rPr lang="es-ES" noProof="0" dirty="0"/>
              <a:t>Haga clic en el icono para agregar un gráfico</a:t>
            </a:r>
            <a:endParaRPr lang="en-US" noProof="0" dirty="0"/>
          </a:p>
        </p:txBody>
      </p:sp>
      <p:sp>
        <p:nvSpPr>
          <p:cNvPr id="9" name="Text Placeholder 2">
            <a:extLst>
              <a:ext uri="{FF2B5EF4-FFF2-40B4-BE49-F238E27FC236}">
                <a16:creationId xmlns:a16="http://schemas.microsoft.com/office/drawing/2014/main" id="{19348690-65B7-4487-8D42-27F4CE938113}"/>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4199853897"/>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ARTP0043 (Copy).jpg"/>
          <p:cNvPicPr>
            <a:picLocks noChangeAspect="1"/>
          </p:cNvPicPr>
          <p:nvPr userDrawn="1"/>
        </p:nvPicPr>
        <p:blipFill>
          <a:blip r:embed="rId4"/>
          <a:stretch>
            <a:fillRect/>
          </a:stretch>
        </p:blipFill>
        <p:spPr>
          <a:xfrm>
            <a:off x="0" y="1377031"/>
            <a:ext cx="9144000" cy="2486026"/>
          </a:xfrm>
          <a:prstGeom prst="rect">
            <a:avLst/>
          </a:prstGeom>
        </p:spPr>
      </p:pic>
      <p:sp>
        <p:nvSpPr>
          <p:cNvPr id="6" name="5 Rectángulo"/>
          <p:cNvSpPr/>
          <p:nvPr userDrawn="1"/>
        </p:nvSpPr>
        <p:spPr>
          <a:xfrm>
            <a:off x="0" y="3893879"/>
            <a:ext cx="9144000" cy="461665"/>
          </a:xfrm>
          <a:prstGeom prst="rect">
            <a:avLst/>
          </a:prstGeom>
        </p:spPr>
        <p:txBody>
          <a:bodyPr wrap="square">
            <a:spAutoFit/>
          </a:bodyPr>
          <a:lstStyle/>
          <a:p>
            <a:pPr algn="ctr"/>
            <a:r>
              <a:rPr lang="en-US" sz="2400" b="1" dirty="0">
                <a:solidFill>
                  <a:schemeClr val="tx2">
                    <a:lumMod val="75000"/>
                  </a:schemeClr>
                </a:solidFill>
                <a:latin typeface="Calibri" pitchFamily="34" charset="0"/>
              </a:rPr>
              <a:t>Rueda de </a:t>
            </a:r>
            <a:r>
              <a:rPr lang="en-US" sz="2400" b="1" dirty="0" err="1">
                <a:solidFill>
                  <a:schemeClr val="tx2">
                    <a:lumMod val="75000"/>
                  </a:schemeClr>
                </a:solidFill>
                <a:latin typeface="Calibri" pitchFamily="34" charset="0"/>
              </a:rPr>
              <a:t>negocios</a:t>
            </a:r>
            <a:r>
              <a:rPr lang="en-US" sz="2400" b="1" dirty="0">
                <a:solidFill>
                  <a:schemeClr val="tx2">
                    <a:lumMod val="75000"/>
                  </a:schemeClr>
                </a:solidFill>
                <a:latin typeface="Calibri" pitchFamily="34" charset="0"/>
              </a:rPr>
              <a:t> - </a:t>
            </a:r>
            <a:r>
              <a:rPr lang="en-US" sz="2400" b="1" dirty="0" err="1">
                <a:solidFill>
                  <a:schemeClr val="tx2">
                    <a:lumMod val="75000"/>
                  </a:schemeClr>
                </a:solidFill>
                <a:latin typeface="Calibri" pitchFamily="34" charset="0"/>
              </a:rPr>
              <a:t>Bolsa</a:t>
            </a:r>
            <a:r>
              <a:rPr lang="en-US" sz="2400" b="1" dirty="0">
                <a:solidFill>
                  <a:schemeClr val="tx2">
                    <a:lumMod val="75000"/>
                  </a:schemeClr>
                </a:solidFill>
                <a:latin typeface="Calibri" pitchFamily="34" charset="0"/>
              </a:rPr>
              <a:t> </a:t>
            </a:r>
            <a:r>
              <a:rPr lang="en-US" sz="2400" b="1" dirty="0" err="1">
                <a:solidFill>
                  <a:schemeClr val="tx2">
                    <a:lumMod val="75000"/>
                  </a:schemeClr>
                </a:solidFill>
                <a:latin typeface="Calibri" pitchFamily="34" charset="0"/>
              </a:rPr>
              <a:t>Mercantil</a:t>
            </a:r>
            <a:r>
              <a:rPr lang="en-US" sz="2400" b="1" dirty="0">
                <a:solidFill>
                  <a:schemeClr val="tx2">
                    <a:lumMod val="75000"/>
                  </a:schemeClr>
                </a:solidFill>
                <a:latin typeface="Calibri" pitchFamily="34" charset="0"/>
              </a:rPr>
              <a:t> de Colombia</a:t>
            </a:r>
            <a:endParaRPr lang="es-CO" b="1" dirty="0"/>
          </a:p>
        </p:txBody>
      </p:sp>
    </p:spTree>
    <p:extLst>
      <p:ext uri="{BB962C8B-B14F-4D97-AF65-F5344CB8AC3E}">
        <p14:creationId xmlns:p14="http://schemas.microsoft.com/office/powerpoint/2010/main" val="78886035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4F9E84FA-EBD5-45C6-8668-8FDEEA693BC6}"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614944"/>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grpSp>
        <p:nvGrpSpPr>
          <p:cNvPr id="4" name="Group 3"/>
          <p:cNvGrpSpPr>
            <a:grpSpLocks/>
          </p:cNvGrpSpPr>
          <p:nvPr userDrawn="1"/>
        </p:nvGrpSpPr>
        <p:grpSpPr bwMode="auto">
          <a:xfrm>
            <a:off x="684212" y="1300187"/>
            <a:ext cx="7776799" cy="2003822"/>
            <a:chOff x="914400" y="1732950"/>
            <a:chExt cx="7316788" cy="2672550"/>
          </a:xfrm>
        </p:grpSpPr>
        <p:cxnSp>
          <p:nvCxnSpPr>
            <p:cNvPr id="5" name="Straight Connector 10"/>
            <p:cNvCxnSpPr/>
            <p:nvPr userDrawn="1"/>
          </p:nvCxnSpPr>
          <p:spPr>
            <a:xfrm>
              <a:off x="914400" y="1732950"/>
              <a:ext cx="7315638"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userDrawn="1"/>
          </p:nvSpPr>
          <p:spPr bwMode="auto">
            <a:xfrm>
              <a:off x="915550" y="4302282"/>
              <a:ext cx="7315638"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p:spPr>
          <p:txBody>
            <a:bodyPr/>
            <a:lstStyle/>
            <a:p>
              <a:pPr defTabSz="738472" fontAlgn="auto">
                <a:spcBef>
                  <a:spcPts val="0"/>
                </a:spcBef>
                <a:spcAft>
                  <a:spcPts val="0"/>
                </a:spcAft>
                <a:defRPr/>
              </a:pPr>
              <a:endParaRPr lang="en-US" sz="1350" dirty="0">
                <a:latin typeface="+mn-lt"/>
                <a:cs typeface="+mn-cs"/>
              </a:endParaRPr>
            </a:p>
          </p:txBody>
        </p:sp>
      </p:grpSp>
      <p:pic>
        <p:nvPicPr>
          <p:cNvPr id="7"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7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3633" y="1428751"/>
            <a:ext cx="7775100" cy="1668947"/>
          </a:xfrm>
        </p:spPr>
        <p:txBody>
          <a:bodyPr anchor="ctr"/>
          <a:lstStyle>
            <a:lvl1pPr>
              <a:lnSpc>
                <a:spcPct val="95000"/>
              </a:lnSpc>
              <a:defRPr sz="3375">
                <a:solidFill>
                  <a:schemeClr val="tx2"/>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1725">
                <a:solidFill>
                  <a:schemeClr val="accent1"/>
                </a:solidFill>
                <a:latin typeface="Franklin Gothic Demi Cond" panose="020B0706030402020204" pitchFamily="34" charset="0"/>
              </a:defRPr>
            </a:lvl1pPr>
            <a:lvl2pPr marL="0" indent="0">
              <a:lnSpc>
                <a:spcPct val="95000"/>
              </a:lnSpc>
              <a:spcBef>
                <a:spcPts val="0"/>
              </a:spcBef>
              <a:spcAft>
                <a:spcPts val="161"/>
              </a:spcAft>
              <a:buFont typeface="Arial" panose="020B0604020202020204" pitchFamily="34" charset="0"/>
              <a:buChar char="​"/>
              <a:defRPr sz="1275">
                <a:solidFill>
                  <a:schemeClr val="tx2">
                    <a:lumMod val="60000"/>
                    <a:lumOff val="40000"/>
                  </a:schemeClr>
                </a:solidFill>
              </a:defRPr>
            </a:lvl2pPr>
            <a:lvl3pPr marL="0" indent="0">
              <a:lnSpc>
                <a:spcPct val="95000"/>
              </a:lnSpc>
              <a:spcBef>
                <a:spcPts val="0"/>
              </a:spcBef>
              <a:spcAft>
                <a:spcPts val="161"/>
              </a:spcAft>
              <a:buFont typeface="Arial" panose="020B0604020202020204" pitchFamily="34" charset="0"/>
              <a:buChar char="​"/>
              <a:defRPr sz="1275">
                <a:solidFill>
                  <a:schemeClr val="tx2">
                    <a:lumMod val="60000"/>
                    <a:lumOff val="40000"/>
                  </a:schemeClr>
                </a:solidFill>
              </a:defRPr>
            </a:lvl3pPr>
            <a:lvl4pPr marL="0" indent="0">
              <a:lnSpc>
                <a:spcPct val="95000"/>
              </a:lnSpc>
              <a:spcBef>
                <a:spcPts val="0"/>
              </a:spcBef>
              <a:spcAft>
                <a:spcPts val="161"/>
              </a:spcAft>
              <a:buFont typeface="Arial" panose="020B0604020202020204" pitchFamily="34" charset="0"/>
              <a:buChar char="​"/>
              <a:defRPr sz="1275">
                <a:solidFill>
                  <a:schemeClr val="tx2">
                    <a:lumMod val="60000"/>
                    <a:lumOff val="40000"/>
                  </a:schemeClr>
                </a:solidFill>
              </a:defRPr>
            </a:lvl4pPr>
            <a:lvl5pPr marL="0" indent="0">
              <a:lnSpc>
                <a:spcPct val="95000"/>
              </a:lnSpc>
              <a:spcBef>
                <a:spcPts val="0"/>
              </a:spcBef>
              <a:spcAft>
                <a:spcPts val="161"/>
              </a:spcAft>
              <a:buFont typeface="Arial" panose="020B0604020202020204" pitchFamily="34" charset="0"/>
              <a:buChar char="​"/>
              <a:defRPr sz="1275">
                <a:solidFill>
                  <a:schemeClr val="tx2">
                    <a:lumMod val="60000"/>
                    <a:lumOff val="4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030745996"/>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66F7F0EA-1FDD-4892-B154-B0479FA51A66}"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6 Imagen" descr="10469687_xl negocio mano hoja esfero.jpg"/>
          <p:cNvPicPr>
            <a:picLocks noChangeAspect="1"/>
          </p:cNvPicPr>
          <p:nvPr userDrawn="1"/>
        </p:nvPicPr>
        <p:blipFill>
          <a:blip r:embed="rId4" cstate="print">
            <a:extLst>
              <a:ext uri="{28A0092B-C50C-407E-A947-70E740481C1C}">
                <a14:useLocalDpi xmlns:a14="http://schemas.microsoft.com/office/drawing/2010/main" val="0"/>
              </a:ext>
            </a:extLst>
          </a:blip>
          <a:srcRect t="18889" b="21806"/>
          <a:stretch>
            <a:fillRect/>
          </a:stretch>
        </p:blipFill>
        <p:spPr bwMode="auto">
          <a:xfrm>
            <a:off x="0" y="885850"/>
            <a:ext cx="9144000" cy="305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602048"/>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115CE9AE-3EF3-43F2-8314-4E56CF90ECCF}"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6 Imagen" descr="9563876 negocios mano _xl.jpg"/>
          <p:cNvPicPr>
            <a:picLocks noChangeAspect="1"/>
          </p:cNvPicPr>
          <p:nvPr userDrawn="1"/>
        </p:nvPicPr>
        <p:blipFill>
          <a:blip r:embed="rId4" cstate="print">
            <a:extLst>
              <a:ext uri="{28A0092B-C50C-407E-A947-70E740481C1C}">
                <a14:useLocalDpi xmlns:a14="http://schemas.microsoft.com/office/drawing/2010/main" val="0"/>
              </a:ext>
            </a:extLst>
          </a:blip>
          <a:srcRect t="17361" b="22916"/>
          <a:stretch>
            <a:fillRect/>
          </a:stretch>
        </p:blipFill>
        <p:spPr bwMode="auto">
          <a:xfrm>
            <a:off x="0" y="892969"/>
            <a:ext cx="91440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968969"/>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83821249-8537-498F-9558-97D1B366299F}"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6 Imagen" descr="9001827_xl cifras negocios.jpg"/>
          <p:cNvPicPr>
            <a:picLocks noChangeAspect="1"/>
          </p:cNvPicPr>
          <p:nvPr userDrawn="1"/>
        </p:nvPicPr>
        <p:blipFill>
          <a:blip r:embed="rId4" cstate="print">
            <a:extLst>
              <a:ext uri="{28A0092B-C50C-407E-A947-70E740481C1C}">
                <a14:useLocalDpi xmlns:a14="http://schemas.microsoft.com/office/drawing/2010/main" val="0"/>
              </a:ext>
            </a:extLst>
          </a:blip>
          <a:srcRect t="6210" b="36040"/>
          <a:stretch>
            <a:fillRect/>
          </a:stretch>
        </p:blipFill>
        <p:spPr bwMode="auto">
          <a:xfrm>
            <a:off x="0" y="894160"/>
            <a:ext cx="91440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7 Rectángulo"/>
          <p:cNvSpPr>
            <a:spLocks noChangeArrowheads="1"/>
          </p:cNvSpPr>
          <p:nvPr userDrawn="1"/>
        </p:nvSpPr>
        <p:spPr bwMode="auto">
          <a:xfrm>
            <a:off x="0" y="3976688"/>
            <a:ext cx="9144000" cy="28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847" tIns="36924" rIns="73847" bIns="36924">
            <a:spAutoFit/>
          </a:bodyPr>
          <a:lstStyle/>
          <a:p>
            <a:pPr algn="ctr"/>
            <a:endParaRPr lang="es-CO" altLang="es-CO" sz="1350" b="1">
              <a:solidFill>
                <a:srgbClr val="0070C0"/>
              </a:solidFill>
              <a:latin typeface="Franklin Gothic Book" pitchFamily="34" charset="0"/>
            </a:endParaRPr>
          </a:p>
        </p:txBody>
      </p:sp>
    </p:spTree>
    <p:extLst>
      <p:ext uri="{BB962C8B-B14F-4D97-AF65-F5344CB8AC3E}">
        <p14:creationId xmlns:p14="http://schemas.microsoft.com/office/powerpoint/2010/main" val="3386282788"/>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7"/>
            <a:ext cx="3657600" cy="20574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228857"/>
            <a:ext cx="3657600" cy="20574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39" name="TextBox 38"/>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74978823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3" name="91 Imagen" descr="BMC LOGO.bmp"/>
          <p:cNvPicPr>
            <a:picLocks noChangeAspect="1"/>
          </p:cNvPicPr>
          <p:nvPr userDrawn="1"/>
        </p:nvPicPr>
        <p:blipFill>
          <a:blip r:embed="rId2"/>
          <a:srcRect t="9660" r="-211"/>
          <a:stretch>
            <a:fillRect/>
          </a:stretch>
        </p:blipFill>
        <p:spPr bwMode="auto">
          <a:xfrm>
            <a:off x="3303655" y="1835143"/>
            <a:ext cx="2607597" cy="802194"/>
          </a:xfrm>
          <a:prstGeom prst="rect">
            <a:avLst/>
          </a:prstGeom>
          <a:noFill/>
          <a:ln w="9525">
            <a:noFill/>
            <a:miter lim="800000"/>
            <a:headEnd/>
            <a:tailEnd/>
          </a:ln>
        </p:spPr>
      </p:pic>
      <p:sp>
        <p:nvSpPr>
          <p:cNvPr id="14" name="Content Placeholder 13"/>
          <p:cNvSpPr txBox="1">
            <a:spLocks/>
          </p:cNvSpPr>
          <p:nvPr userDrawn="1"/>
        </p:nvSpPr>
        <p:spPr>
          <a:xfrm>
            <a:off x="689113" y="4015303"/>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pic>
        <p:nvPicPr>
          <p:cNvPr id="17" name="16 Imagen" descr="VIGILADO.jpg"/>
          <p:cNvPicPr>
            <a:picLocks noChangeAspect="1"/>
          </p:cNvPicPr>
          <p:nvPr userDrawn="1"/>
        </p:nvPicPr>
        <p:blipFill>
          <a:blip r:embed="rId3" cstate="print"/>
          <a:stretch>
            <a:fillRect/>
          </a:stretch>
        </p:blipFill>
        <p:spPr>
          <a:xfrm>
            <a:off x="3164148" y="1813045"/>
            <a:ext cx="100042" cy="783000"/>
          </a:xfrm>
          <a:prstGeom prst="rect">
            <a:avLst/>
          </a:prstGeom>
        </p:spPr>
      </p:pic>
    </p:spTree>
    <p:extLst>
      <p:ext uri="{BB962C8B-B14F-4D97-AF65-F5344CB8AC3E}">
        <p14:creationId xmlns:p14="http://schemas.microsoft.com/office/powerpoint/2010/main" val="46816848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6 Rectángulo"/>
          <p:cNvSpPr/>
          <p:nvPr userDrawn="1"/>
        </p:nvSpPr>
        <p:spPr>
          <a:xfrm>
            <a:off x="700395" y="3450686"/>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chemeClr val="bg1"/>
                </a:solidFill>
              </a:rPr>
              <a:t>www.bolsamercantil.com.co</a:t>
            </a:r>
            <a:r>
              <a:rPr lang="es-ES" sz="1500" dirty="0">
                <a:solidFill>
                  <a:schemeClr val="bg1"/>
                </a:solidFill>
              </a:rPr>
              <a:t> </a:t>
            </a:r>
            <a:r>
              <a:rPr lang="es-ES" sz="1500" b="1" dirty="0">
                <a:solidFill>
                  <a:schemeClr val="bg1"/>
                </a:solidFill>
              </a:rPr>
              <a:t>  </a:t>
            </a:r>
            <a:r>
              <a:rPr lang="es-ES" sz="1500" dirty="0">
                <a:solidFill>
                  <a:schemeClr val="bg1"/>
                </a:solidFill>
              </a:rPr>
              <a:t>servicioalcliente@bolsamercantil.com.co</a:t>
            </a:r>
          </a:p>
          <a:p>
            <a:pPr marL="0" lvl="1">
              <a:lnSpc>
                <a:spcPct val="95000"/>
              </a:lnSpc>
              <a:spcAft>
                <a:spcPts val="200"/>
              </a:spcAft>
              <a:buFont typeface="Arial" panose="020B0604020202020204" pitchFamily="34" charset="0"/>
              <a:buChar char="​"/>
            </a:pPr>
            <a:r>
              <a:rPr lang="es-ES" sz="1500" dirty="0">
                <a:solidFill>
                  <a:schemeClr val="bg1"/>
                </a:solidFill>
              </a:rPr>
              <a:t>Twitter: @</a:t>
            </a:r>
            <a:r>
              <a:rPr lang="es-ES" sz="1500" dirty="0" err="1">
                <a:solidFill>
                  <a:schemeClr val="bg1"/>
                </a:solidFill>
              </a:rPr>
              <a:t>bolsamercantil</a:t>
            </a:r>
            <a:endParaRPr lang="es-ES" sz="1500" dirty="0">
              <a:solidFill>
                <a:schemeClr val="bg1"/>
              </a:solidFill>
            </a:endParaRPr>
          </a:p>
          <a:p>
            <a:pPr marL="0" lvl="1">
              <a:lnSpc>
                <a:spcPct val="95000"/>
              </a:lnSpc>
              <a:spcAft>
                <a:spcPts val="200"/>
              </a:spcAft>
              <a:buFont typeface="Arial" panose="020B0604020202020204" pitchFamily="34" charset="0"/>
              <a:buChar char="​"/>
            </a:pPr>
            <a:r>
              <a:rPr lang="es-ES" sz="1500" dirty="0">
                <a:solidFill>
                  <a:schemeClr val="bg1"/>
                </a:solidFill>
              </a:rPr>
              <a:t>Facebook: Bolsa Mercantil BMC </a:t>
            </a:r>
            <a:endParaRPr lang="es-CO" sz="1500" dirty="0">
              <a:solidFill>
                <a:schemeClr val="bg1"/>
              </a:solidFill>
            </a:endParaRPr>
          </a:p>
        </p:txBody>
      </p:sp>
      <p:sp>
        <p:nvSpPr>
          <p:cNvPr id="14"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5" name="91 Imagen" descr="BMC LOGO.bmp"/>
          <p:cNvPicPr>
            <a:picLocks noChangeAspect="1"/>
          </p:cNvPicPr>
          <p:nvPr userDrawn="1"/>
        </p:nvPicPr>
        <p:blipFill>
          <a:blip r:embed="rId2"/>
          <a:srcRect t="9660" r="-211"/>
          <a:stretch>
            <a:fillRect/>
          </a:stretch>
        </p:blipFill>
        <p:spPr bwMode="auto">
          <a:xfrm>
            <a:off x="3275081" y="1835143"/>
            <a:ext cx="2607597" cy="802194"/>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3135573" y="1813045"/>
            <a:ext cx="100042" cy="783000"/>
          </a:xfrm>
          <a:prstGeom prst="rect">
            <a:avLst/>
          </a:prstGeom>
        </p:spPr>
      </p:pic>
      <p:sp>
        <p:nvSpPr>
          <p:cNvPr id="17" name="Content Placeholder 13"/>
          <p:cNvSpPr txBox="1">
            <a:spLocks/>
          </p:cNvSpPr>
          <p:nvPr userDrawn="1"/>
        </p:nvSpPr>
        <p:spPr>
          <a:xfrm>
            <a:off x="683639" y="2730640"/>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b="1" dirty="0">
                <a:solidFill>
                  <a:srgbClr val="0070C0"/>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18" name="7 Rectángulo"/>
          <p:cNvSpPr/>
          <p:nvPr userDrawn="1"/>
        </p:nvSpPr>
        <p:spPr>
          <a:xfrm>
            <a:off x="414643" y="4807686"/>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a:ln>
                  <a:noFill/>
                </a:ln>
                <a:solidFill>
                  <a:srgbClr val="57D7FC"/>
                </a:solidFill>
                <a:effectLst/>
                <a:uLnTx/>
                <a:uFillTx/>
                <a:latin typeface="Calibri" pitchFamily="34" charset="0"/>
                <a:cs typeface="Arial" pitchFamily="34" charset="0"/>
              </a:rPr>
              <a:t>.</a:t>
            </a:r>
            <a:endParaRPr lang="es-CO" sz="1600" dirty="0">
              <a:solidFill>
                <a:srgbClr val="57D7FC"/>
              </a:solidFill>
            </a:endParaRPr>
          </a:p>
          <a:p>
            <a:r>
              <a:rPr kumimoji="0" lang="es-ES" sz="2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  </a:t>
            </a:r>
          </a:p>
        </p:txBody>
      </p:sp>
      <p:pic>
        <p:nvPicPr>
          <p:cNvPr id="19" name="Picture 2"/>
          <p:cNvPicPr>
            <a:picLocks noChangeAspect="1" noChangeArrowheads="1"/>
          </p:cNvPicPr>
          <p:nvPr userDrawn="1"/>
        </p:nvPicPr>
        <p:blipFill>
          <a:blip r:embed="rId4" cstate="print"/>
          <a:srcRect/>
          <a:stretch>
            <a:fillRect/>
          </a:stretch>
        </p:blipFill>
        <p:spPr bwMode="auto">
          <a:xfrm>
            <a:off x="7383317" y="4681016"/>
            <a:ext cx="1071570" cy="253339"/>
          </a:xfrm>
          <a:prstGeom prst="rect">
            <a:avLst/>
          </a:prstGeom>
          <a:noFill/>
          <a:ln w="9525">
            <a:noFill/>
            <a:miter lim="800000"/>
            <a:headEnd/>
            <a:tailEnd/>
          </a:ln>
        </p:spPr>
      </p:pic>
    </p:spTree>
    <p:extLst>
      <p:ext uri="{BB962C8B-B14F-4D97-AF65-F5344CB8AC3E}">
        <p14:creationId xmlns:p14="http://schemas.microsoft.com/office/powerpoint/2010/main" val="342266424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ARTP0043 (Copy).jpg"/>
          <p:cNvPicPr>
            <a:picLocks noChangeAspect="1"/>
          </p:cNvPicPr>
          <p:nvPr userDrawn="1"/>
        </p:nvPicPr>
        <p:blipFill>
          <a:blip r:embed="rId4"/>
          <a:stretch>
            <a:fillRect/>
          </a:stretch>
        </p:blipFill>
        <p:spPr>
          <a:xfrm>
            <a:off x="0" y="1377031"/>
            <a:ext cx="9144000" cy="2486026"/>
          </a:xfrm>
          <a:prstGeom prst="rect">
            <a:avLst/>
          </a:prstGeom>
        </p:spPr>
      </p:pic>
      <p:sp>
        <p:nvSpPr>
          <p:cNvPr id="6" name="5 Rectángulo"/>
          <p:cNvSpPr/>
          <p:nvPr userDrawn="1"/>
        </p:nvSpPr>
        <p:spPr>
          <a:xfrm>
            <a:off x="0" y="3893879"/>
            <a:ext cx="9144000" cy="461665"/>
          </a:xfrm>
          <a:prstGeom prst="rect">
            <a:avLst/>
          </a:prstGeom>
        </p:spPr>
        <p:txBody>
          <a:bodyPr wrap="square">
            <a:spAutoFit/>
          </a:bodyPr>
          <a:lstStyle/>
          <a:p>
            <a:pPr algn="ctr"/>
            <a:r>
              <a:rPr lang="en-US" sz="2400" b="1" dirty="0">
                <a:solidFill>
                  <a:schemeClr val="tx2">
                    <a:lumMod val="75000"/>
                  </a:schemeClr>
                </a:solidFill>
                <a:latin typeface="Calibri" pitchFamily="34" charset="0"/>
              </a:rPr>
              <a:t>Rueda de </a:t>
            </a:r>
            <a:r>
              <a:rPr lang="en-US" sz="2400" b="1" dirty="0" err="1">
                <a:solidFill>
                  <a:schemeClr val="tx2">
                    <a:lumMod val="75000"/>
                  </a:schemeClr>
                </a:solidFill>
                <a:latin typeface="Calibri" pitchFamily="34" charset="0"/>
              </a:rPr>
              <a:t>negocios</a:t>
            </a:r>
            <a:r>
              <a:rPr lang="en-US" sz="2400" b="1" dirty="0">
                <a:solidFill>
                  <a:schemeClr val="tx2">
                    <a:lumMod val="75000"/>
                  </a:schemeClr>
                </a:solidFill>
                <a:latin typeface="Calibri" pitchFamily="34" charset="0"/>
              </a:rPr>
              <a:t> - </a:t>
            </a:r>
            <a:r>
              <a:rPr lang="en-US" sz="2400" b="1" dirty="0" err="1">
                <a:solidFill>
                  <a:schemeClr val="tx2">
                    <a:lumMod val="75000"/>
                  </a:schemeClr>
                </a:solidFill>
                <a:latin typeface="Calibri" pitchFamily="34" charset="0"/>
              </a:rPr>
              <a:t>Bolsa</a:t>
            </a:r>
            <a:r>
              <a:rPr lang="en-US" sz="2400" b="1" dirty="0">
                <a:solidFill>
                  <a:schemeClr val="tx2">
                    <a:lumMod val="75000"/>
                  </a:schemeClr>
                </a:solidFill>
                <a:latin typeface="Calibri" pitchFamily="34" charset="0"/>
              </a:rPr>
              <a:t> </a:t>
            </a:r>
            <a:r>
              <a:rPr lang="en-US" sz="2400" b="1" dirty="0" err="1">
                <a:solidFill>
                  <a:schemeClr val="tx2">
                    <a:lumMod val="75000"/>
                  </a:schemeClr>
                </a:solidFill>
                <a:latin typeface="Calibri" pitchFamily="34" charset="0"/>
              </a:rPr>
              <a:t>Mercantil</a:t>
            </a:r>
            <a:r>
              <a:rPr lang="en-US" sz="2400" b="1" dirty="0">
                <a:solidFill>
                  <a:schemeClr val="tx2">
                    <a:lumMod val="75000"/>
                  </a:schemeClr>
                </a:solidFill>
                <a:latin typeface="Calibri" pitchFamily="34" charset="0"/>
              </a:rPr>
              <a:t> de Colombia</a:t>
            </a:r>
            <a:endParaRPr lang="es-CO" b="1" dirty="0"/>
          </a:p>
        </p:txBody>
      </p:sp>
    </p:spTree>
    <p:extLst>
      <p:ext uri="{BB962C8B-B14F-4D97-AF65-F5344CB8AC3E}">
        <p14:creationId xmlns:p14="http://schemas.microsoft.com/office/powerpoint/2010/main" val="330276174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428751"/>
            <a:ext cx="7781756" cy="1668947"/>
          </a:xfrm>
        </p:spPr>
        <p:txBody>
          <a:bodyPr anchor="ctr"/>
          <a:lstStyle>
            <a:lvl1pPr>
              <a:defRPr sz="5500">
                <a:solidFill>
                  <a:schemeClr val="bg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8 Imagen" descr="Untitled-1.png"/>
          <p:cNvPicPr>
            <a:picLocks noChangeAspect="1"/>
          </p:cNvPicPr>
          <p:nvPr userDrawn="1"/>
        </p:nvPicPr>
        <p:blipFill>
          <a:blip r:embed="rId2" cstate="print"/>
          <a:stretch>
            <a:fillRect/>
          </a:stretch>
        </p:blipFill>
        <p:spPr>
          <a:xfrm>
            <a:off x="7215436" y="178854"/>
            <a:ext cx="1728192" cy="453767"/>
          </a:xfrm>
          <a:prstGeom prst="rect">
            <a:avLst/>
          </a:prstGeom>
        </p:spPr>
      </p:pic>
    </p:spTree>
    <p:extLst>
      <p:ext uri="{BB962C8B-B14F-4D97-AF65-F5344CB8AC3E}">
        <p14:creationId xmlns:p14="http://schemas.microsoft.com/office/powerpoint/2010/main" val="15271775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428751"/>
            <a:ext cx="7781756" cy="1668947"/>
          </a:xfrm>
        </p:spPr>
        <p:txBody>
          <a:bodyPr anchor="ctr"/>
          <a:lstStyle>
            <a:lvl1pPr>
              <a:defRPr sz="5500">
                <a:solidFill>
                  <a:schemeClr val="bg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8 Imagen" descr="Untitled-1.png"/>
          <p:cNvPicPr>
            <a:picLocks noChangeAspect="1"/>
          </p:cNvPicPr>
          <p:nvPr userDrawn="1"/>
        </p:nvPicPr>
        <p:blipFill>
          <a:blip r:embed="rId2" cstate="print"/>
          <a:stretch>
            <a:fillRect/>
          </a:stretch>
        </p:blipFill>
        <p:spPr>
          <a:xfrm>
            <a:off x="7215436" y="178854"/>
            <a:ext cx="1728192" cy="453767"/>
          </a:xfrm>
          <a:prstGeom prst="rect">
            <a:avLst/>
          </a:prstGeom>
        </p:spPr>
      </p:pic>
    </p:spTree>
    <p:extLst>
      <p:ext uri="{BB962C8B-B14F-4D97-AF65-F5344CB8AC3E}">
        <p14:creationId xmlns:p14="http://schemas.microsoft.com/office/powerpoint/2010/main" val="31489108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pic>
        <p:nvPicPr>
          <p:cNvPr id="15"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348339769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6"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5121455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221259882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6094504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9" name="Content Placeholder 37"/>
          <p:cNvSpPr>
            <a:spLocks noGrp="1"/>
          </p:cNvSpPr>
          <p:nvPr>
            <p:ph sz="quarter" idx="16"/>
          </p:nvPr>
        </p:nvSpPr>
        <p:spPr>
          <a:xfrm>
            <a:off x="34290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1"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1"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2" name="11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396537961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9"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286780828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1543050"/>
            <a:ext cx="7772400" cy="3000375"/>
          </a:xfrm>
        </p:spPr>
        <p:txBody>
          <a:bodyPr/>
          <a:lstStyle>
            <a:lvl1pPr algn="ctr">
              <a:defRPr>
                <a:solidFill>
                  <a:schemeClr val="tx2"/>
                </a:solidFill>
              </a:defRPr>
            </a:lvl1pPr>
          </a:lstStyle>
          <a:p>
            <a:r>
              <a:rPr lang="en-US" dirty="0"/>
              <a:t>Click to insert chart from template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25258935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288595062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51"/>
            <a:ext cx="7775100" cy="1668947"/>
          </a:xfrm>
        </p:spPr>
        <p:txBody>
          <a:bodyPr anchor="ctr"/>
          <a:lstStyle>
            <a:lvl1pPr>
              <a:lnSpc>
                <a:spcPct val="95000"/>
              </a:lnSpc>
              <a:defRPr sz="4200">
                <a:solidFill>
                  <a:schemeClr val="tx2"/>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299712"/>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3" name="12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54158553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10469687_xl negocio mano hoja esfero.jpg"/>
          <p:cNvPicPr>
            <a:picLocks noChangeAspect="1"/>
          </p:cNvPicPr>
          <p:nvPr userDrawn="1"/>
        </p:nvPicPr>
        <p:blipFill>
          <a:blip r:embed="rId4"/>
          <a:srcRect t="18889" b="21806"/>
          <a:stretch>
            <a:fillRect/>
          </a:stretch>
        </p:blipFill>
        <p:spPr>
          <a:xfrm>
            <a:off x="0" y="885826"/>
            <a:ext cx="9144000" cy="3050381"/>
          </a:xfrm>
          <a:prstGeom prst="rect">
            <a:avLst/>
          </a:prstGeom>
        </p:spPr>
      </p:pic>
    </p:spTree>
    <p:extLst>
      <p:ext uri="{BB962C8B-B14F-4D97-AF65-F5344CB8AC3E}">
        <p14:creationId xmlns:p14="http://schemas.microsoft.com/office/powerpoint/2010/main" val="5433014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pic>
        <p:nvPicPr>
          <p:cNvPr id="15"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38505154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563876 negocios mano _xl.jpg"/>
          <p:cNvPicPr>
            <a:picLocks noChangeAspect="1"/>
          </p:cNvPicPr>
          <p:nvPr userDrawn="1"/>
        </p:nvPicPr>
        <p:blipFill>
          <a:blip r:embed="rId4"/>
          <a:srcRect t="17361" b="22916"/>
          <a:stretch>
            <a:fillRect/>
          </a:stretch>
        </p:blipFill>
        <p:spPr>
          <a:xfrm>
            <a:off x="0" y="892968"/>
            <a:ext cx="9144000" cy="3071813"/>
          </a:xfrm>
          <a:prstGeom prst="rect">
            <a:avLst/>
          </a:prstGeom>
        </p:spPr>
      </p:pic>
    </p:spTree>
    <p:extLst>
      <p:ext uri="{BB962C8B-B14F-4D97-AF65-F5344CB8AC3E}">
        <p14:creationId xmlns:p14="http://schemas.microsoft.com/office/powerpoint/2010/main" val="314581813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7" name="TextBox 2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001827_xl cifras negocios.jpg"/>
          <p:cNvPicPr>
            <a:picLocks noChangeAspect="1"/>
          </p:cNvPicPr>
          <p:nvPr userDrawn="1"/>
        </p:nvPicPr>
        <p:blipFill>
          <a:blip r:embed="rId4"/>
          <a:srcRect t="6211" b="36040"/>
          <a:stretch>
            <a:fillRect/>
          </a:stretch>
        </p:blipFill>
        <p:spPr>
          <a:xfrm>
            <a:off x="0" y="894419"/>
            <a:ext cx="9144000" cy="2970350"/>
          </a:xfrm>
          <a:prstGeom prst="rect">
            <a:avLst/>
          </a:prstGeom>
        </p:spPr>
      </p:pic>
      <p:sp>
        <p:nvSpPr>
          <p:cNvPr id="6" name="5 Rectángulo"/>
          <p:cNvSpPr/>
          <p:nvPr userDrawn="1"/>
        </p:nvSpPr>
        <p:spPr>
          <a:xfrm>
            <a:off x="0" y="3976991"/>
            <a:ext cx="9144000" cy="369332"/>
          </a:xfrm>
          <a:prstGeom prst="rect">
            <a:avLst/>
          </a:prstGeom>
        </p:spPr>
        <p:txBody>
          <a:bodyPr wrap="square">
            <a:spAutoFit/>
          </a:bodyPr>
          <a:lstStyle/>
          <a:p>
            <a:pPr algn="ctr"/>
            <a:endParaRPr lang="es-CO" b="1" dirty="0">
              <a:solidFill>
                <a:srgbClr val="0070C0"/>
              </a:solidFill>
            </a:endParaRPr>
          </a:p>
        </p:txBody>
      </p:sp>
    </p:spTree>
    <p:extLst>
      <p:ext uri="{BB962C8B-B14F-4D97-AF65-F5344CB8AC3E}">
        <p14:creationId xmlns:p14="http://schemas.microsoft.com/office/powerpoint/2010/main" val="26795848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Sólo el título">
    <p:spTree>
      <p:nvGrpSpPr>
        <p:cNvPr id="1" name=""/>
        <p:cNvGrpSpPr/>
        <p:nvPr/>
      </p:nvGrpSpPr>
      <p:grpSpPr>
        <a:xfrm>
          <a:off x="0" y="0"/>
          <a:ext cx="0" cy="0"/>
          <a:chOff x="0" y="0"/>
          <a:chExt cx="0" cy="0"/>
        </a:xfrm>
      </p:grpSpPr>
      <p:sp>
        <p:nvSpPr>
          <p:cNvPr id="5" name="TextBox 7"/>
          <p:cNvSpPr txBox="1">
            <a:spLocks noChangeArrowheads="1"/>
          </p:cNvSpPr>
          <p:nvPr userDrawn="1"/>
        </p:nvSpPr>
        <p:spPr bwMode="auto">
          <a:xfrm>
            <a:off x="8165333" y="4941630"/>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A8B8E0D6-26D1-41E5-90F2-0FA8679F31DA}"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6"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69" y="154782"/>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8"/>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685800" y="4919869"/>
            <a:ext cx="5029200" cy="114382"/>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8" name="Text Placeholder 2">
            <a:extLst>
              <a:ext uri="{FF2B5EF4-FFF2-40B4-BE49-F238E27FC236}">
                <a16:creationId xmlns:a16="http://schemas.microsoft.com/office/drawing/2014/main" id="{9327F2A1-C6E1-4CDB-9FED-457CBB391240}"/>
              </a:ext>
            </a:extLst>
          </p:cNvPr>
          <p:cNvSpPr>
            <a:spLocks noGrp="1"/>
          </p:cNvSpPr>
          <p:nvPr>
            <p:ph type="body" idx="28" hasCustomPrompt="1"/>
          </p:nvPr>
        </p:nvSpPr>
        <p:spPr>
          <a:xfrm>
            <a:off x="0" y="2122"/>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48240499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6"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32853376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325609632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275175417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9" name="Content Placeholder 37"/>
          <p:cNvSpPr>
            <a:spLocks noGrp="1"/>
          </p:cNvSpPr>
          <p:nvPr>
            <p:ph sz="quarter" idx="16"/>
          </p:nvPr>
        </p:nvSpPr>
        <p:spPr>
          <a:xfrm>
            <a:off x="34290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1"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4" y="4941891"/>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923424"/>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1" name="91 Imagen" descr="BMC LOGO.bmp"/>
          <p:cNvPicPr>
            <a:picLocks noChangeAspect="1"/>
          </p:cNvPicPr>
          <p:nvPr userDrawn="1"/>
        </p:nvPicPr>
        <p:blipFill>
          <a:blip r:embed="rId2"/>
          <a:srcRect t="9660" r="-211"/>
          <a:stretch>
            <a:fillRect/>
          </a:stretch>
        </p:blipFill>
        <p:spPr bwMode="auto">
          <a:xfrm>
            <a:off x="7488627" y="154935"/>
            <a:ext cx="1498122" cy="460878"/>
          </a:xfrm>
          <a:prstGeom prst="rect">
            <a:avLst/>
          </a:prstGeom>
          <a:noFill/>
          <a:ln w="9525">
            <a:noFill/>
            <a:miter lim="800000"/>
            <a:headEnd/>
            <a:tailEnd/>
          </a:ln>
        </p:spPr>
      </p:pic>
      <p:pic>
        <p:nvPicPr>
          <p:cNvPr id="12" name="11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150287602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857249"/>
            <a:ext cx="7772400" cy="6858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228851"/>
            <a:ext cx="7772400" cy="2057401"/>
          </a:xfrm>
          <a:prstGeom prst="rect">
            <a:avLst/>
          </a:prstGeom>
        </p:spPr>
        <p:txBody>
          <a:bodyPr vert="horz" lIns="0" tIns="0" rIns="0" bIns="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64" r:id="rId2"/>
    <p:sldLayoutId id="2147483666" r:id="rId3"/>
    <p:sldLayoutId id="2147483665" r:id="rId4"/>
    <p:sldLayoutId id="2147483658" r:id="rId5"/>
    <p:sldLayoutId id="2147483655" r:id="rId6"/>
    <p:sldLayoutId id="2147483652" r:id="rId7"/>
    <p:sldLayoutId id="2147483654" r:id="rId8"/>
    <p:sldLayoutId id="2147483651" r:id="rId9"/>
    <p:sldLayoutId id="2147483659" r:id="rId10"/>
    <p:sldLayoutId id="2147483660" r:id="rId11"/>
    <p:sldLayoutId id="2147483661" r:id="rId12"/>
    <p:sldLayoutId id="2147483663" r:id="rId13"/>
    <p:sldLayoutId id="2147483673" r:id="rId14"/>
    <p:sldLayoutId id="2147483672" r:id="rId15"/>
    <p:sldLayoutId id="2147483674" r:id="rId16"/>
    <p:sldLayoutId id="2147483710" r:id="rId17"/>
    <p:sldLayoutId id="2147483711" r:id="rId18"/>
  </p:sldLayoutIdLst>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450" y="857250"/>
            <a:ext cx="77731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CO"/>
              <a:t>click to edit</a:t>
            </a:r>
            <a:br>
              <a:rPr lang="en-US" altLang="es-CO"/>
            </a:br>
            <a:r>
              <a:rPr lang="en-US" altLang="es-CO"/>
              <a:t>master title style</a:t>
            </a:r>
          </a:p>
        </p:txBody>
      </p:sp>
      <p:sp>
        <p:nvSpPr>
          <p:cNvPr id="1027" name="Text Placeholder 2"/>
          <p:cNvSpPr>
            <a:spLocks noGrp="1"/>
          </p:cNvSpPr>
          <p:nvPr>
            <p:ph type="body" idx="1"/>
          </p:nvPr>
        </p:nvSpPr>
        <p:spPr bwMode="auto">
          <a:xfrm>
            <a:off x="685450" y="2228850"/>
            <a:ext cx="777313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n-US" altLang="es-CO"/>
          </a:p>
        </p:txBody>
      </p:sp>
    </p:spTree>
    <p:extLst>
      <p:ext uri="{BB962C8B-B14F-4D97-AF65-F5344CB8AC3E}">
        <p14:creationId xmlns:p14="http://schemas.microsoft.com/office/powerpoint/2010/main" val="326106199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712" r:id="rId17"/>
  </p:sldLayoutIdLst>
  <p:transition spd="slow">
    <p:wipe dir="r"/>
  </p:transition>
  <p:hf hdr="0" ftr="0" dt="0"/>
  <p:txStyles>
    <p:titleStyle>
      <a:lvl1pPr algn="l" defTabSz="738188" rtl="0" eaLnBrk="0" fontAlgn="base" hangingPunct="0">
        <a:lnSpc>
          <a:spcPct val="85000"/>
        </a:lnSpc>
        <a:spcBef>
          <a:spcPct val="0"/>
        </a:spcBef>
        <a:spcAft>
          <a:spcPct val="0"/>
        </a:spcAft>
        <a:defRPr sz="2925" kern="1200">
          <a:solidFill>
            <a:schemeClr val="tx2"/>
          </a:solidFill>
          <a:latin typeface="+mj-lt"/>
          <a:ea typeface="+mj-ea"/>
          <a:cs typeface="+mj-cs"/>
        </a:defRPr>
      </a:lvl1pPr>
      <a:lvl2pPr algn="l" defTabSz="738188" rtl="0" eaLnBrk="0" fontAlgn="base" hangingPunct="0">
        <a:lnSpc>
          <a:spcPct val="85000"/>
        </a:lnSpc>
        <a:spcBef>
          <a:spcPct val="0"/>
        </a:spcBef>
        <a:spcAft>
          <a:spcPct val="0"/>
        </a:spcAft>
        <a:defRPr sz="2925">
          <a:solidFill>
            <a:schemeClr val="tx2"/>
          </a:solidFill>
          <a:latin typeface="Franklin Gothic Book" pitchFamily="34" charset="0"/>
        </a:defRPr>
      </a:lvl2pPr>
      <a:lvl3pPr algn="l" defTabSz="738188" rtl="0" eaLnBrk="0" fontAlgn="base" hangingPunct="0">
        <a:lnSpc>
          <a:spcPct val="85000"/>
        </a:lnSpc>
        <a:spcBef>
          <a:spcPct val="0"/>
        </a:spcBef>
        <a:spcAft>
          <a:spcPct val="0"/>
        </a:spcAft>
        <a:defRPr sz="2925">
          <a:solidFill>
            <a:schemeClr val="tx2"/>
          </a:solidFill>
          <a:latin typeface="Franklin Gothic Book" pitchFamily="34" charset="0"/>
        </a:defRPr>
      </a:lvl3pPr>
      <a:lvl4pPr algn="l" defTabSz="738188" rtl="0" eaLnBrk="0" fontAlgn="base" hangingPunct="0">
        <a:lnSpc>
          <a:spcPct val="85000"/>
        </a:lnSpc>
        <a:spcBef>
          <a:spcPct val="0"/>
        </a:spcBef>
        <a:spcAft>
          <a:spcPct val="0"/>
        </a:spcAft>
        <a:defRPr sz="2925">
          <a:solidFill>
            <a:schemeClr val="tx2"/>
          </a:solidFill>
          <a:latin typeface="Franklin Gothic Book" pitchFamily="34" charset="0"/>
        </a:defRPr>
      </a:lvl4pPr>
      <a:lvl5pPr algn="l" defTabSz="738188" rtl="0" eaLnBrk="0" fontAlgn="base" hangingPunct="0">
        <a:lnSpc>
          <a:spcPct val="85000"/>
        </a:lnSpc>
        <a:spcBef>
          <a:spcPct val="0"/>
        </a:spcBef>
        <a:spcAft>
          <a:spcPct val="0"/>
        </a:spcAft>
        <a:defRPr sz="2925">
          <a:solidFill>
            <a:schemeClr val="tx2"/>
          </a:solidFill>
          <a:latin typeface="Franklin Gothic Book" pitchFamily="34" charset="0"/>
        </a:defRPr>
      </a:lvl5pPr>
      <a:lvl6pPr marL="342900" algn="l" defTabSz="738188" rtl="0" fontAlgn="base">
        <a:lnSpc>
          <a:spcPct val="85000"/>
        </a:lnSpc>
        <a:spcBef>
          <a:spcPct val="0"/>
        </a:spcBef>
        <a:spcAft>
          <a:spcPct val="0"/>
        </a:spcAft>
        <a:defRPr sz="2925">
          <a:solidFill>
            <a:schemeClr val="tx2"/>
          </a:solidFill>
          <a:latin typeface="Franklin Gothic Book" pitchFamily="34" charset="0"/>
        </a:defRPr>
      </a:lvl6pPr>
      <a:lvl7pPr marL="685800" algn="l" defTabSz="738188" rtl="0" fontAlgn="base">
        <a:lnSpc>
          <a:spcPct val="85000"/>
        </a:lnSpc>
        <a:spcBef>
          <a:spcPct val="0"/>
        </a:spcBef>
        <a:spcAft>
          <a:spcPct val="0"/>
        </a:spcAft>
        <a:defRPr sz="2925">
          <a:solidFill>
            <a:schemeClr val="tx2"/>
          </a:solidFill>
          <a:latin typeface="Franklin Gothic Book" pitchFamily="34" charset="0"/>
        </a:defRPr>
      </a:lvl7pPr>
      <a:lvl8pPr marL="1028700" algn="l" defTabSz="738188" rtl="0" fontAlgn="base">
        <a:lnSpc>
          <a:spcPct val="85000"/>
        </a:lnSpc>
        <a:spcBef>
          <a:spcPct val="0"/>
        </a:spcBef>
        <a:spcAft>
          <a:spcPct val="0"/>
        </a:spcAft>
        <a:defRPr sz="2925">
          <a:solidFill>
            <a:schemeClr val="tx2"/>
          </a:solidFill>
          <a:latin typeface="Franklin Gothic Book" pitchFamily="34" charset="0"/>
        </a:defRPr>
      </a:lvl8pPr>
      <a:lvl9pPr marL="1371600" algn="l" defTabSz="738188" rtl="0" fontAlgn="base">
        <a:lnSpc>
          <a:spcPct val="85000"/>
        </a:lnSpc>
        <a:spcBef>
          <a:spcPct val="0"/>
        </a:spcBef>
        <a:spcAft>
          <a:spcPct val="0"/>
        </a:spcAft>
        <a:defRPr sz="2925">
          <a:solidFill>
            <a:schemeClr val="tx2"/>
          </a:solidFill>
          <a:latin typeface="Franklin Gothic Book" pitchFamily="34" charset="0"/>
        </a:defRPr>
      </a:lvl9pPr>
    </p:titleStyle>
    <p:bodyStyle>
      <a:lvl1pPr algn="l" defTabSz="738188" rtl="0" eaLnBrk="0" fontAlgn="base" hangingPunct="0">
        <a:lnSpc>
          <a:spcPct val="120000"/>
        </a:lnSpc>
        <a:spcBef>
          <a:spcPts val="488"/>
        </a:spcBef>
        <a:spcAft>
          <a:spcPts val="966"/>
        </a:spcAft>
        <a:buFont typeface="Arial" charset="0"/>
        <a:buChar char="​"/>
        <a:defRPr sz="1275" kern="1200">
          <a:solidFill>
            <a:srgbClr val="66AF9E"/>
          </a:solidFill>
          <a:latin typeface="+mn-lt"/>
          <a:ea typeface="+mn-ea"/>
          <a:cs typeface="+mn-cs"/>
        </a:defRPr>
      </a:lvl1pPr>
      <a:lvl2pPr algn="l" defTabSz="738188" rtl="0" eaLnBrk="0" fontAlgn="base" hangingPunct="0">
        <a:spcBef>
          <a:spcPct val="0"/>
        </a:spcBef>
        <a:spcAft>
          <a:spcPts val="488"/>
        </a:spcAft>
        <a:buFont typeface="Arial" charset="0"/>
        <a:buChar char="​"/>
        <a:defRPr sz="1125" kern="1200">
          <a:solidFill>
            <a:schemeClr val="tx2"/>
          </a:solidFill>
          <a:latin typeface="+mn-lt"/>
          <a:ea typeface="+mn-ea"/>
          <a:cs typeface="+mn-cs"/>
        </a:defRPr>
      </a:lvl2pPr>
      <a:lvl3pPr algn="l" defTabSz="738188" rtl="0" eaLnBrk="0" fontAlgn="base" hangingPunct="0">
        <a:lnSpc>
          <a:spcPct val="120000"/>
        </a:lnSpc>
        <a:spcBef>
          <a:spcPts val="488"/>
        </a:spcBef>
        <a:spcAft>
          <a:spcPts val="488"/>
        </a:spcAft>
        <a:buFont typeface="Arial" charset="0"/>
        <a:buChar char="​"/>
        <a:defRPr sz="900" kern="1200">
          <a:solidFill>
            <a:schemeClr val="tx2"/>
          </a:solidFill>
          <a:latin typeface="+mn-lt"/>
          <a:ea typeface="+mn-ea"/>
          <a:cs typeface="+mn-cs"/>
        </a:defRPr>
      </a:lvl3pPr>
      <a:lvl4pPr marL="136922" indent="-136922" algn="l" defTabSz="738188" rtl="0" eaLnBrk="0" fontAlgn="base" hangingPunct="0">
        <a:lnSpc>
          <a:spcPct val="110000"/>
        </a:lnSpc>
        <a:spcBef>
          <a:spcPct val="0"/>
        </a:spcBef>
        <a:spcAft>
          <a:spcPct val="0"/>
        </a:spcAft>
        <a:buFont typeface="Wingdings" pitchFamily="2" charset="2"/>
        <a:buChar char="§"/>
        <a:defRPr sz="900" kern="1200">
          <a:solidFill>
            <a:srgbClr val="BCB296"/>
          </a:solidFill>
          <a:latin typeface="+mn-lt"/>
          <a:ea typeface="+mn-ea"/>
          <a:cs typeface="+mn-cs"/>
        </a:defRPr>
      </a:lvl4pPr>
      <a:lvl5pPr marL="278606" indent="-141685" algn="l" defTabSz="738188" rtl="0" eaLnBrk="0" fontAlgn="base" hangingPunct="0">
        <a:lnSpc>
          <a:spcPct val="110000"/>
        </a:lnSpc>
        <a:spcBef>
          <a:spcPct val="0"/>
        </a:spcBef>
        <a:spcAft>
          <a:spcPts val="488"/>
        </a:spcAft>
        <a:buFont typeface="Wingdings" pitchFamily="2" charset="2"/>
        <a:buChar char="§"/>
        <a:defRPr sz="900" kern="1200">
          <a:solidFill>
            <a:srgbClr val="BCB296"/>
          </a:solidFill>
          <a:latin typeface="+mn-lt"/>
          <a:ea typeface="+mn-ea"/>
          <a:cs typeface="+mn-cs"/>
        </a:defRPr>
      </a:lvl5pPr>
      <a:lvl6pPr marL="0" indent="0" algn="l" defTabSz="738472" rtl="0" eaLnBrk="1" latinLnBrk="0" hangingPunct="1">
        <a:lnSpc>
          <a:spcPct val="100000"/>
        </a:lnSpc>
        <a:spcBef>
          <a:spcPts val="485"/>
        </a:spcBef>
        <a:spcAft>
          <a:spcPts val="0"/>
        </a:spcAft>
        <a:buFont typeface="Arial" panose="020B0604020202020204" pitchFamily="34" charset="0"/>
        <a:buChar char="​"/>
        <a:defRPr sz="900" b="1" kern="1200">
          <a:solidFill>
            <a:schemeClr val="bg2"/>
          </a:solidFill>
          <a:latin typeface="+mj-lt"/>
          <a:ea typeface="+mn-ea"/>
          <a:cs typeface="+mn-cs"/>
        </a:defRPr>
      </a:lvl6pPr>
      <a:lvl7pPr marL="0" indent="0" algn="l" defTabSz="738472" rtl="0" eaLnBrk="1" latinLnBrk="0" hangingPunct="1">
        <a:lnSpc>
          <a:spcPct val="100000"/>
        </a:lnSpc>
        <a:spcBef>
          <a:spcPts val="485"/>
        </a:spcBef>
        <a:spcAft>
          <a:spcPts val="485"/>
        </a:spcAft>
        <a:buFont typeface="Arial" panose="020B0604020202020204" pitchFamily="34" charset="0"/>
        <a:buChar char="​"/>
        <a:defRPr sz="900" kern="1200">
          <a:solidFill>
            <a:schemeClr val="bg2"/>
          </a:solidFill>
          <a:latin typeface="+mj-lt"/>
          <a:ea typeface="+mn-ea"/>
          <a:cs typeface="+mn-cs"/>
        </a:defRPr>
      </a:lvl7pPr>
      <a:lvl8pPr marL="0" indent="0" algn="l" defTabSz="738472" rtl="0" eaLnBrk="1" latinLnBrk="0" hangingPunct="1">
        <a:lnSpc>
          <a:spcPct val="100000"/>
        </a:lnSpc>
        <a:spcBef>
          <a:spcPts val="485"/>
        </a:spcBef>
        <a:spcAft>
          <a:spcPts val="485"/>
        </a:spcAft>
        <a:buFont typeface="Arial" panose="020B0604020202020204" pitchFamily="34" charset="0"/>
        <a:buChar char="​"/>
        <a:defRPr sz="900" kern="1200">
          <a:solidFill>
            <a:schemeClr val="accent1"/>
          </a:solidFill>
          <a:latin typeface="+mj-lt"/>
          <a:ea typeface="+mn-ea"/>
          <a:cs typeface="+mn-cs"/>
        </a:defRPr>
      </a:lvl8pPr>
      <a:lvl9pPr marL="0" indent="0" algn="l" defTabSz="738472" rtl="0" eaLnBrk="1" latinLnBrk="0" hangingPunct="1">
        <a:lnSpc>
          <a:spcPct val="100000"/>
        </a:lnSpc>
        <a:spcBef>
          <a:spcPts val="485"/>
        </a:spcBef>
        <a:spcAft>
          <a:spcPts val="485"/>
        </a:spcAft>
        <a:buFont typeface="Arial" panose="020B0604020202020204" pitchFamily="34" charset="0"/>
        <a:buChar char="​"/>
        <a:defRPr sz="900" kern="1200">
          <a:solidFill>
            <a:schemeClr val="accent3"/>
          </a:solidFill>
          <a:latin typeface="+mj-lt"/>
          <a:ea typeface="+mn-ea"/>
          <a:cs typeface="+mn-cs"/>
        </a:defRPr>
      </a:lvl9pPr>
    </p:bodyStyle>
    <p:otherStyle>
      <a:defPPr>
        <a:defRPr lang="en-US"/>
      </a:defPPr>
      <a:lvl1pPr marL="0" algn="l" defTabSz="738472" rtl="0" eaLnBrk="1" latinLnBrk="0" hangingPunct="1">
        <a:defRPr sz="1500" kern="1200">
          <a:solidFill>
            <a:schemeClr val="tx1"/>
          </a:solidFill>
          <a:latin typeface="+mn-lt"/>
          <a:ea typeface="+mn-ea"/>
          <a:cs typeface="+mn-cs"/>
        </a:defRPr>
      </a:lvl1pPr>
      <a:lvl2pPr marL="369236" algn="l" defTabSz="738472" rtl="0" eaLnBrk="1" latinLnBrk="0" hangingPunct="1">
        <a:defRPr sz="1500" kern="1200">
          <a:solidFill>
            <a:schemeClr val="tx1"/>
          </a:solidFill>
          <a:latin typeface="+mn-lt"/>
          <a:ea typeface="+mn-ea"/>
          <a:cs typeface="+mn-cs"/>
        </a:defRPr>
      </a:lvl2pPr>
      <a:lvl3pPr marL="738472" algn="l" defTabSz="738472" rtl="0" eaLnBrk="1" latinLnBrk="0" hangingPunct="1">
        <a:defRPr sz="1500" kern="1200">
          <a:solidFill>
            <a:schemeClr val="tx1"/>
          </a:solidFill>
          <a:latin typeface="+mn-lt"/>
          <a:ea typeface="+mn-ea"/>
          <a:cs typeface="+mn-cs"/>
        </a:defRPr>
      </a:lvl3pPr>
      <a:lvl4pPr marL="1107708" algn="l" defTabSz="738472" rtl="0" eaLnBrk="1" latinLnBrk="0" hangingPunct="1">
        <a:defRPr sz="1500" kern="1200">
          <a:solidFill>
            <a:schemeClr val="tx1"/>
          </a:solidFill>
          <a:latin typeface="+mn-lt"/>
          <a:ea typeface="+mn-ea"/>
          <a:cs typeface="+mn-cs"/>
        </a:defRPr>
      </a:lvl4pPr>
      <a:lvl5pPr marL="1476945" algn="l" defTabSz="738472" rtl="0" eaLnBrk="1" latinLnBrk="0" hangingPunct="1">
        <a:defRPr sz="1500" kern="1200">
          <a:solidFill>
            <a:schemeClr val="tx1"/>
          </a:solidFill>
          <a:latin typeface="+mn-lt"/>
          <a:ea typeface="+mn-ea"/>
          <a:cs typeface="+mn-cs"/>
        </a:defRPr>
      </a:lvl5pPr>
      <a:lvl6pPr marL="1846181" algn="l" defTabSz="738472" rtl="0" eaLnBrk="1" latinLnBrk="0" hangingPunct="1">
        <a:defRPr sz="1500" kern="1200">
          <a:solidFill>
            <a:schemeClr val="tx1"/>
          </a:solidFill>
          <a:latin typeface="+mn-lt"/>
          <a:ea typeface="+mn-ea"/>
          <a:cs typeface="+mn-cs"/>
        </a:defRPr>
      </a:lvl6pPr>
      <a:lvl7pPr marL="2215417" algn="l" defTabSz="738472" rtl="0" eaLnBrk="1" latinLnBrk="0" hangingPunct="1">
        <a:defRPr sz="1500" kern="1200">
          <a:solidFill>
            <a:schemeClr val="tx1"/>
          </a:solidFill>
          <a:latin typeface="+mn-lt"/>
          <a:ea typeface="+mn-ea"/>
          <a:cs typeface="+mn-cs"/>
        </a:defRPr>
      </a:lvl7pPr>
      <a:lvl8pPr marL="2584653" algn="l" defTabSz="738472" rtl="0" eaLnBrk="1" latinLnBrk="0" hangingPunct="1">
        <a:defRPr sz="1500" kern="1200">
          <a:solidFill>
            <a:schemeClr val="tx1"/>
          </a:solidFill>
          <a:latin typeface="+mn-lt"/>
          <a:ea typeface="+mn-ea"/>
          <a:cs typeface="+mn-cs"/>
        </a:defRPr>
      </a:lvl8pPr>
      <a:lvl9pPr marL="2953889" algn="l" defTabSz="738472"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857249"/>
            <a:ext cx="7772400" cy="6858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228851"/>
            <a:ext cx="7772400" cy="2057401"/>
          </a:xfrm>
          <a:prstGeom prst="rect">
            <a:avLst/>
          </a:prstGeom>
        </p:spPr>
        <p:txBody>
          <a:bodyPr vert="horz" lIns="0" tIns="0" rIns="0" bIns="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5424366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0.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0.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png"/><Relationship Id="rId7" Type="http://schemas.openxmlformats.org/officeDocument/2006/relationships/diagramColors" Target="../diagrams/colors16.xml"/><Relationship Id="rId2" Type="http://schemas.openxmlformats.org/officeDocument/2006/relationships/notesSlide" Target="../notesSlides/notesSlide35.xml"/><Relationship Id="rId1" Type="http://schemas.openxmlformats.org/officeDocument/2006/relationships/slideLayout" Target="../slideLayouts/slideLayout23.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6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0.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1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17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slide" Target="slide4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2.xml"/><Relationship Id="rId1" Type="http://schemas.openxmlformats.org/officeDocument/2006/relationships/slideLayout" Target="../slideLayouts/slideLayout6.xml"/><Relationship Id="rId4" Type="http://schemas.openxmlformats.org/officeDocument/2006/relationships/slide" Target="slide45.xml"/></Relationships>
</file>

<file path=ppt/slides/_rels/slide42.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slide" Target="slide4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hyperlink" Target="Presentaci&#243;n%20Estados%20Financieros%202017%20vr02022018.pptx#-1,15,Presentaci&#243;n de PowerPoint" TargetMode="External"/><Relationship Id="rId1" Type="http://schemas.openxmlformats.org/officeDocument/2006/relationships/slideLayout" Target="../slideLayouts/slideLayout6.xml"/><Relationship Id="rId4" Type="http://schemas.openxmlformats.org/officeDocument/2006/relationships/slide" Target="slide50.xml"/></Relationships>
</file>

<file path=ppt/slides/_rels/slide4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6%203%20Dictamen%20Revisor%20Fiscal.pdf" TargetMode="External"/><Relationship Id="rId1" Type="http://schemas.openxmlformats.org/officeDocument/2006/relationships/slideLayout" Target="../slideLayouts/slideLayout6.xml"/><Relationship Id="rId5" Type="http://schemas.openxmlformats.org/officeDocument/2006/relationships/hyperlink" Target="6%203%20Informe%20ISAE%203000%20BMC%20Dic%202017.pdf" TargetMode="External"/><Relationship Id="rId4" Type="http://schemas.openxmlformats.org/officeDocument/2006/relationships/image" Target="../media/image19.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hyperlink" Target="Convocatoria%20Reuni&#243;n%20Ordinaria%20-%20Asamblea%20de%20Accionistas%20(003).doc"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hyperlink" Target="6%209%20Medida%20para%20garantizar%20los%20derechos%20de%20accionistas%20por%20la%20JD%202018.doc" TargetMode="Externa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hyperlink" Target="6%2010%20Informe%20Evaluacion%20SCI%20Comite%20Auditoria%20y%20Junta%20D.pdf"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hyperlink" Target="6%2011%20Analisis%20Propuestas%20Revisoria%20Fiscal%202018-2019.pdf"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hart" Target="../charts/chart2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2.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75670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12099" y="1520038"/>
            <a:ext cx="7865460" cy="1546108"/>
          </a:xfrm>
        </p:spPr>
        <p:txBody>
          <a:bodyPr/>
          <a:lstStyle/>
          <a:p>
            <a:pPr lvl="1" algn="l" defTabSz="913990" rtl="0">
              <a:lnSpc>
                <a:spcPct val="85000"/>
              </a:lnSpc>
              <a:spcBef>
                <a:spcPct val="0"/>
              </a:spcBef>
            </a:pPr>
            <a:r>
              <a:rPr lang="es-ES" sz="4000" dirty="0">
                <a:solidFill>
                  <a:schemeClr val="bg1"/>
                </a:solidFill>
                <a:latin typeface="+mj-lt"/>
              </a:rPr>
              <a:t>5. Designación de primer Suplente del Presidente.</a:t>
            </a:r>
            <a:endParaRPr lang="es-CO" sz="5400" dirty="0">
              <a:solidFill>
                <a:schemeClr val="bg1"/>
              </a:solidFill>
            </a:endParaRPr>
          </a:p>
        </p:txBody>
      </p:sp>
      <p:sp>
        <p:nvSpPr>
          <p:cNvPr id="3" name="CuadroTexto 2">
            <a:extLst>
              <a:ext uri="{FF2B5EF4-FFF2-40B4-BE49-F238E27FC236}">
                <a16:creationId xmlns:a16="http://schemas.microsoft.com/office/drawing/2014/main" id="{CD6FDE0E-EF0A-4AB1-8583-B8FB1B91A4BD}"/>
              </a:ext>
            </a:extLst>
          </p:cNvPr>
          <p:cNvSpPr txBox="1"/>
          <p:nvPr/>
        </p:nvSpPr>
        <p:spPr>
          <a:xfrm>
            <a:off x="687823" y="3624494"/>
            <a:ext cx="2981325"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Designar</a:t>
            </a:r>
          </a:p>
        </p:txBody>
      </p:sp>
    </p:spTree>
    <p:extLst>
      <p:ext uri="{BB962C8B-B14F-4D97-AF65-F5344CB8AC3E}">
        <p14:creationId xmlns:p14="http://schemas.microsoft.com/office/powerpoint/2010/main" val="76181098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636FDC-754A-4325-9796-4F095253B5F8}"/>
              </a:ext>
            </a:extLst>
          </p:cNvPr>
          <p:cNvSpPr txBox="1"/>
          <p:nvPr/>
        </p:nvSpPr>
        <p:spPr>
          <a:xfrm>
            <a:off x="302359" y="-112146"/>
            <a:ext cx="7087268" cy="987450"/>
          </a:xfrm>
          <a:prstGeom prst="rect">
            <a:avLst/>
          </a:prstGeom>
          <a:noFill/>
        </p:spPr>
        <p:txBody>
          <a:bodyPr wrap="square" lIns="0" tIns="0" rIns="0" bIns="0" rtlCol="0">
            <a:spAutoFit/>
          </a:bodyPr>
          <a:lstStyle/>
          <a:p>
            <a:pPr algn="r">
              <a:lnSpc>
                <a:spcPct val="120000"/>
              </a:lnSpc>
            </a:pPr>
            <a:r>
              <a:rPr lang="es-CO" sz="2800" b="1" dirty="0">
                <a:solidFill>
                  <a:srgbClr val="002060"/>
                </a:solidFill>
                <a:latin typeface="+mj-lt"/>
                <a:ea typeface="+mj-ea"/>
                <a:cs typeface="+mj-cs"/>
              </a:rPr>
              <a:t>3er. Eje Estratégico                                      Modelo de distribución</a:t>
            </a:r>
          </a:p>
        </p:txBody>
      </p:sp>
      <p:sp>
        <p:nvSpPr>
          <p:cNvPr id="3" name="Rectángulo 2">
            <a:extLst>
              <a:ext uri="{FF2B5EF4-FFF2-40B4-BE49-F238E27FC236}">
                <a16:creationId xmlns:a16="http://schemas.microsoft.com/office/drawing/2014/main" id="{227D7EA5-AC03-45FE-9E4D-22BB5ED27223}"/>
              </a:ext>
            </a:extLst>
          </p:cNvPr>
          <p:cNvSpPr/>
          <p:nvPr/>
        </p:nvSpPr>
        <p:spPr>
          <a:xfrm>
            <a:off x="627320" y="1371421"/>
            <a:ext cx="8623005" cy="2062103"/>
          </a:xfrm>
          <a:prstGeom prst="rect">
            <a:avLst/>
          </a:prstGeom>
        </p:spPr>
        <p:txBody>
          <a:bodyPr wrap="square">
            <a:spAutoFit/>
          </a:bodyPr>
          <a:lstStyle/>
          <a:p>
            <a:pPr marL="349250" indent="-171450">
              <a:lnSpc>
                <a:spcPct val="200000"/>
              </a:lnSpc>
              <a:buFont typeface="Arial" panose="020B0604020202020204" pitchFamily="34" charset="0"/>
              <a:buChar char="•"/>
            </a:pPr>
            <a:r>
              <a:rPr lang="es-CO" sz="3200" dirty="0">
                <a:solidFill>
                  <a:srgbClr val="002060"/>
                </a:solidFill>
              </a:rPr>
              <a:t>Reglamento</a:t>
            </a:r>
          </a:p>
          <a:p>
            <a:pPr marL="349250" indent="-171450">
              <a:lnSpc>
                <a:spcPct val="200000"/>
              </a:lnSpc>
              <a:buFont typeface="Arial" panose="020B0604020202020204" pitchFamily="34" charset="0"/>
              <a:buChar char="•"/>
            </a:pPr>
            <a:r>
              <a:rPr lang="es-CO" sz="3200" dirty="0">
                <a:solidFill>
                  <a:srgbClr val="002060"/>
                </a:solidFill>
              </a:rPr>
              <a:t>Automatización procesos y circuitos</a:t>
            </a:r>
          </a:p>
        </p:txBody>
      </p:sp>
      <p:cxnSp>
        <p:nvCxnSpPr>
          <p:cNvPr id="4" name="6 Conector recto">
            <a:extLst>
              <a:ext uri="{FF2B5EF4-FFF2-40B4-BE49-F238E27FC236}">
                <a16:creationId xmlns:a16="http://schemas.microsoft.com/office/drawing/2014/main" id="{891EE3CA-EB39-4A83-8AC9-127A1E36F6BB}"/>
              </a:ext>
            </a:extLst>
          </p:cNvPr>
          <p:cNvCxnSpPr/>
          <p:nvPr/>
        </p:nvCxnSpPr>
        <p:spPr>
          <a:xfrm flipV="1">
            <a:off x="302359" y="798765"/>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31790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93D3B09-0110-4108-BF52-BB1326FB4A62}"/>
              </a:ext>
            </a:extLst>
          </p:cNvPr>
          <p:cNvSpPr/>
          <p:nvPr/>
        </p:nvSpPr>
        <p:spPr>
          <a:xfrm>
            <a:off x="459817" y="495005"/>
            <a:ext cx="8308316" cy="4081117"/>
          </a:xfrm>
          <a:prstGeom prst="rect">
            <a:avLst/>
          </a:prstGeom>
        </p:spPr>
        <p:txBody>
          <a:bodyPr wrap="square">
            <a:spAutoFit/>
          </a:bodyPr>
          <a:lstStyle/>
          <a:p>
            <a:pPr algn="just">
              <a:lnSpc>
                <a:spcPct val="120000"/>
              </a:lnSpc>
            </a:pPr>
            <a:endParaRPr lang="es-CO" dirty="0">
              <a:solidFill>
                <a:srgbClr val="002060"/>
              </a:solidFill>
              <a:latin typeface="Franklin Gothic Book" panose="020B0503020102020204" pitchFamily="34" charset="0"/>
            </a:endParaRPr>
          </a:p>
          <a:p>
            <a:pPr algn="just">
              <a:lnSpc>
                <a:spcPct val="120000"/>
              </a:lnSpc>
            </a:pPr>
            <a:endParaRPr lang="es-CO" dirty="0">
              <a:solidFill>
                <a:srgbClr val="002060"/>
              </a:solidFill>
              <a:latin typeface="Franklin Gothic Book" panose="020B0503020102020204" pitchFamily="34" charset="0"/>
            </a:endParaRPr>
          </a:p>
          <a:p>
            <a:pPr algn="just">
              <a:lnSpc>
                <a:spcPct val="150000"/>
              </a:lnSpc>
            </a:pPr>
            <a:r>
              <a:rPr lang="es-CO" dirty="0">
                <a:solidFill>
                  <a:srgbClr val="002060"/>
                </a:solidFill>
                <a:latin typeface="Franklin Gothic Book" panose="020B0503020102020204" pitchFamily="34" charset="0"/>
              </a:rPr>
              <a:t>Hay un importante mercado de Compras Públicas sobre todo por explorar en el territorio, no obstante, amenazado por el propio rector de la contratación pública en Colombia al limitar la participación del MCP por efecto de los acuerdos marcos de precio, así como también por los entes de control que perciben detrimento patrimonial y menor eficiencia en el control sobre las entidades del Estado.</a:t>
            </a:r>
          </a:p>
          <a:p>
            <a:pPr algn="just">
              <a:lnSpc>
                <a:spcPct val="150000"/>
              </a:lnSpc>
            </a:pPr>
            <a:endParaRPr lang="es-CO" dirty="0">
              <a:solidFill>
                <a:srgbClr val="002060"/>
              </a:solidFill>
              <a:latin typeface="Franklin Gothic Book" panose="020B0503020102020204" pitchFamily="34" charset="0"/>
            </a:endParaRPr>
          </a:p>
          <a:p>
            <a:pPr algn="just">
              <a:lnSpc>
                <a:spcPct val="150000"/>
              </a:lnSpc>
            </a:pPr>
            <a:r>
              <a:rPr lang="es-CO" dirty="0">
                <a:solidFill>
                  <a:srgbClr val="002060"/>
                </a:solidFill>
                <a:latin typeface="Franklin Gothic Book" panose="020B0503020102020204" pitchFamily="34" charset="0"/>
              </a:rPr>
              <a:t>SCB con frágil estructura operacional, técnica y comercial para atender negocios del MCP.</a:t>
            </a:r>
            <a:endParaRPr lang="es-CO" dirty="0">
              <a:solidFill>
                <a:srgbClr val="094784"/>
              </a:solidFill>
              <a:latin typeface="Franklin Gothic Demi Cond" panose="020B0706030402020204" pitchFamily="34" charset="0"/>
            </a:endParaRPr>
          </a:p>
        </p:txBody>
      </p:sp>
      <p:sp>
        <p:nvSpPr>
          <p:cNvPr id="3" name="Título 52">
            <a:extLst>
              <a:ext uri="{FF2B5EF4-FFF2-40B4-BE49-F238E27FC236}">
                <a16:creationId xmlns:a16="http://schemas.microsoft.com/office/drawing/2014/main" id="{C94FF9A9-1B95-4E63-A312-727D581F0AE7}"/>
              </a:ext>
            </a:extLst>
          </p:cNvPr>
          <p:cNvSpPr txBox="1">
            <a:spLocks/>
          </p:cNvSpPr>
          <p:nvPr/>
        </p:nvSpPr>
        <p:spPr>
          <a:xfrm>
            <a:off x="375868" y="293353"/>
            <a:ext cx="6960598" cy="914402"/>
          </a:xfrm>
          <a:prstGeom prst="rect">
            <a:avLst/>
          </a:prstGeom>
        </p:spPr>
        <p:txBody>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pPr algn="r"/>
            <a:r>
              <a:rPr lang="es-CO" sz="3000" b="1" dirty="0">
                <a:solidFill>
                  <a:srgbClr val="002060"/>
                </a:solidFill>
              </a:rPr>
              <a:t>Conclusiones</a:t>
            </a:r>
          </a:p>
        </p:txBody>
      </p:sp>
      <p:cxnSp>
        <p:nvCxnSpPr>
          <p:cNvPr id="4" name="6 Conector recto">
            <a:extLst>
              <a:ext uri="{FF2B5EF4-FFF2-40B4-BE49-F238E27FC236}">
                <a16:creationId xmlns:a16="http://schemas.microsoft.com/office/drawing/2014/main" id="{C3E0F2B7-9BF7-41DB-82F4-01AD69E3C70F}"/>
              </a:ext>
            </a:extLst>
          </p:cNvPr>
          <p:cNvCxnSpPr/>
          <p:nvPr/>
        </p:nvCxnSpPr>
        <p:spPr>
          <a:xfrm flipV="1">
            <a:off x="135607" y="674262"/>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82763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52">
            <a:extLst>
              <a:ext uri="{FF2B5EF4-FFF2-40B4-BE49-F238E27FC236}">
                <a16:creationId xmlns:a16="http://schemas.microsoft.com/office/drawing/2014/main" id="{04819FC7-9723-4C50-AFF6-A4D43C6CD107}"/>
              </a:ext>
            </a:extLst>
          </p:cNvPr>
          <p:cNvSpPr txBox="1">
            <a:spLocks/>
          </p:cNvSpPr>
          <p:nvPr/>
        </p:nvSpPr>
        <p:spPr>
          <a:xfrm>
            <a:off x="603758" y="-81357"/>
            <a:ext cx="6799577" cy="302390"/>
          </a:xfrm>
          <a:prstGeom prst="rect">
            <a:avLst/>
          </a:prstGeom>
        </p:spPr>
        <p:txBody>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pPr algn="r"/>
            <a:r>
              <a:rPr lang="es-CO" sz="3000" b="1" dirty="0">
                <a:solidFill>
                  <a:srgbClr val="002060"/>
                </a:solidFill>
              </a:rPr>
              <a:t>6.Ejes</a:t>
            </a:r>
          </a:p>
          <a:p>
            <a:pPr algn="r"/>
            <a:r>
              <a:rPr lang="es-CO" sz="3000" b="1" dirty="0">
                <a:solidFill>
                  <a:srgbClr val="002060"/>
                </a:solidFill>
              </a:rPr>
              <a:t> Estratégicos Tecnología</a:t>
            </a:r>
          </a:p>
        </p:txBody>
      </p:sp>
      <p:sp>
        <p:nvSpPr>
          <p:cNvPr id="4" name="CuadroTexto 3">
            <a:extLst>
              <a:ext uri="{FF2B5EF4-FFF2-40B4-BE49-F238E27FC236}">
                <a16:creationId xmlns:a16="http://schemas.microsoft.com/office/drawing/2014/main" id="{C3DDAFAA-8706-4F9A-83FA-D8609084B6EB}"/>
              </a:ext>
            </a:extLst>
          </p:cNvPr>
          <p:cNvSpPr txBox="1"/>
          <p:nvPr/>
        </p:nvSpPr>
        <p:spPr>
          <a:xfrm>
            <a:off x="6015485" y="1734613"/>
            <a:ext cx="2907739" cy="2843855"/>
          </a:xfrm>
          <a:prstGeom prst="rect">
            <a:avLst/>
          </a:prstGeom>
          <a:noFill/>
          <a:ln>
            <a:noFill/>
          </a:ln>
        </p:spPr>
        <p:txBody>
          <a:bodyPr wrap="square" lIns="0" tIns="0" rIns="0" bIns="0" rtlCol="0">
            <a:spAutoFit/>
          </a:bodyPr>
          <a:lstStyle/>
          <a:p>
            <a:pPr marL="285750" indent="-285750" algn="just">
              <a:lnSpc>
                <a:spcPct val="120000"/>
              </a:lnSpc>
              <a:buFont typeface="Arial" panose="020B0604020202020204" pitchFamily="34" charset="0"/>
              <a:buChar char="•"/>
            </a:pPr>
            <a:r>
              <a:rPr lang="es-CO" sz="1400" dirty="0">
                <a:solidFill>
                  <a:srgbClr val="002060"/>
                </a:solidFill>
                <a:latin typeface="Franklin Gothic Book" panose="020B0503020102020204" pitchFamily="34" charset="0"/>
              </a:rPr>
              <a:t>Información en sistemas aislados.</a:t>
            </a:r>
          </a:p>
          <a:p>
            <a:pPr marL="285750" indent="-285750" algn="just">
              <a:lnSpc>
                <a:spcPct val="120000"/>
              </a:lnSpc>
              <a:buFont typeface="Arial" panose="020B0604020202020204" pitchFamily="34" charset="0"/>
              <a:buChar char="•"/>
            </a:pPr>
            <a:endParaRPr lang="es-CO" sz="14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CO" sz="1400" dirty="0">
                <a:solidFill>
                  <a:srgbClr val="002060"/>
                </a:solidFill>
                <a:latin typeface="Franklin Gothic Book" panose="020B0503020102020204" pitchFamily="34" charset="0"/>
              </a:rPr>
              <a:t>Procesos manuales.</a:t>
            </a:r>
          </a:p>
          <a:p>
            <a:pPr marL="285750" indent="-285750" algn="just">
              <a:lnSpc>
                <a:spcPct val="120000"/>
              </a:lnSpc>
              <a:buFont typeface="Arial" panose="020B0604020202020204" pitchFamily="34" charset="0"/>
              <a:buChar char="•"/>
            </a:pPr>
            <a:endParaRPr lang="es-CO" sz="14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CO" sz="1400" dirty="0">
                <a:solidFill>
                  <a:srgbClr val="002060"/>
                </a:solidFill>
                <a:latin typeface="Franklin Gothic Book" panose="020B0503020102020204" pitchFamily="34" charset="0"/>
              </a:rPr>
              <a:t>Información descentralizada, con riesgo de pérdida.</a:t>
            </a:r>
          </a:p>
          <a:p>
            <a:pPr marL="285750" indent="-285750" algn="just">
              <a:lnSpc>
                <a:spcPct val="120000"/>
              </a:lnSpc>
              <a:buFont typeface="Arial" panose="020B0604020202020204" pitchFamily="34" charset="0"/>
              <a:buChar char="•"/>
            </a:pPr>
            <a:endParaRPr lang="es-CO" sz="14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CO" sz="1400" dirty="0">
                <a:solidFill>
                  <a:srgbClr val="002060"/>
                </a:solidFill>
                <a:latin typeface="Franklin Gothic Book" panose="020B0503020102020204" pitchFamily="34" charset="0"/>
              </a:rPr>
              <a:t>Tiempos muy largos del proceso.</a:t>
            </a:r>
          </a:p>
          <a:p>
            <a:pPr marL="285750" indent="-285750" algn="just">
              <a:lnSpc>
                <a:spcPct val="120000"/>
              </a:lnSpc>
              <a:buFont typeface="Arial" panose="020B0604020202020204" pitchFamily="34" charset="0"/>
              <a:buChar char="•"/>
            </a:pPr>
            <a:endParaRPr lang="es-CO" sz="14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CO" sz="1400" dirty="0">
                <a:solidFill>
                  <a:srgbClr val="002060"/>
                </a:solidFill>
                <a:latin typeface="Franklin Gothic Book" panose="020B0503020102020204" pitchFamily="34" charset="0"/>
              </a:rPr>
              <a:t>Alta carga operativa, y riesgos de error humano.</a:t>
            </a:r>
          </a:p>
        </p:txBody>
      </p:sp>
      <p:graphicFrame>
        <p:nvGraphicFramePr>
          <p:cNvPr id="5" name="Diagrama 4">
            <a:extLst>
              <a:ext uri="{FF2B5EF4-FFF2-40B4-BE49-F238E27FC236}">
                <a16:creationId xmlns:a16="http://schemas.microsoft.com/office/drawing/2014/main" id="{915D2FF5-8EC7-4623-9D8C-C0F30786662D}"/>
              </a:ext>
            </a:extLst>
          </p:cNvPr>
          <p:cNvGraphicFramePr/>
          <p:nvPr>
            <p:extLst/>
          </p:nvPr>
        </p:nvGraphicFramePr>
        <p:xfrm>
          <a:off x="187291" y="1049486"/>
          <a:ext cx="5715000" cy="3958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CB675D7E-2781-40C9-9117-42255D3183A4}"/>
              </a:ext>
            </a:extLst>
          </p:cNvPr>
          <p:cNvSpPr txBox="1"/>
          <p:nvPr/>
        </p:nvSpPr>
        <p:spPr>
          <a:xfrm>
            <a:off x="2322980" y="737926"/>
            <a:ext cx="3508130" cy="268792"/>
          </a:xfrm>
          <a:prstGeom prst="rect">
            <a:avLst/>
          </a:prstGeom>
          <a:noFill/>
        </p:spPr>
        <p:txBody>
          <a:bodyPr wrap="square" lIns="0" tIns="0" rIns="0" bIns="0" rtlCol="0">
            <a:spAutoFit/>
          </a:bodyPr>
          <a:lstStyle/>
          <a:p>
            <a:pPr>
              <a:lnSpc>
                <a:spcPct val="120000"/>
              </a:lnSpc>
            </a:pPr>
            <a:r>
              <a:rPr lang="es-CO" sz="1600" b="1" dirty="0">
                <a:solidFill>
                  <a:srgbClr val="002060"/>
                </a:solidFill>
              </a:rPr>
              <a:t>OPERACIÓN ACTUAL</a:t>
            </a:r>
          </a:p>
        </p:txBody>
      </p:sp>
      <p:sp>
        <p:nvSpPr>
          <p:cNvPr id="7" name="CuadroTexto 6">
            <a:extLst>
              <a:ext uri="{FF2B5EF4-FFF2-40B4-BE49-F238E27FC236}">
                <a16:creationId xmlns:a16="http://schemas.microsoft.com/office/drawing/2014/main" id="{B6289E6A-E60F-41D5-B03B-B30CE24E6072}"/>
              </a:ext>
            </a:extLst>
          </p:cNvPr>
          <p:cNvSpPr txBox="1"/>
          <p:nvPr/>
        </p:nvSpPr>
        <p:spPr>
          <a:xfrm>
            <a:off x="6144663" y="1203781"/>
            <a:ext cx="3508130" cy="268792"/>
          </a:xfrm>
          <a:prstGeom prst="rect">
            <a:avLst/>
          </a:prstGeom>
          <a:noFill/>
        </p:spPr>
        <p:txBody>
          <a:bodyPr wrap="square" lIns="0" tIns="0" rIns="0" bIns="0" rtlCol="0">
            <a:spAutoFit/>
          </a:bodyPr>
          <a:lstStyle/>
          <a:p>
            <a:pPr>
              <a:lnSpc>
                <a:spcPct val="120000"/>
              </a:lnSpc>
            </a:pPr>
            <a:r>
              <a:rPr lang="es-CO" sz="1600" b="1" dirty="0">
                <a:solidFill>
                  <a:srgbClr val="002060"/>
                </a:solidFill>
              </a:rPr>
              <a:t>OPORTUNIDADES DE MEJORA</a:t>
            </a:r>
          </a:p>
        </p:txBody>
      </p:sp>
      <p:cxnSp>
        <p:nvCxnSpPr>
          <p:cNvPr id="8" name="Conector recto 7">
            <a:extLst>
              <a:ext uri="{FF2B5EF4-FFF2-40B4-BE49-F238E27FC236}">
                <a16:creationId xmlns:a16="http://schemas.microsoft.com/office/drawing/2014/main" id="{FB237D6F-0645-4CC4-A337-B0E934B6DFB2}"/>
              </a:ext>
            </a:extLst>
          </p:cNvPr>
          <p:cNvCxnSpPr/>
          <p:nvPr/>
        </p:nvCxnSpPr>
        <p:spPr>
          <a:xfrm>
            <a:off x="5923297" y="609975"/>
            <a:ext cx="0" cy="523111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6 Conector recto">
            <a:extLst>
              <a:ext uri="{FF2B5EF4-FFF2-40B4-BE49-F238E27FC236}">
                <a16:creationId xmlns:a16="http://schemas.microsoft.com/office/drawing/2014/main" id="{B8F02CCD-0C46-4A27-BA6C-0C3DCB6F1B28}"/>
              </a:ext>
            </a:extLst>
          </p:cNvPr>
          <p:cNvCxnSpPr/>
          <p:nvPr/>
        </p:nvCxnSpPr>
        <p:spPr>
          <a:xfrm flipV="1">
            <a:off x="187291" y="687122"/>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21713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7FC4B04-9CD0-426D-BD7E-11B9A352919B}"/>
              </a:ext>
            </a:extLst>
          </p:cNvPr>
          <p:cNvSpPr txBox="1"/>
          <p:nvPr/>
        </p:nvSpPr>
        <p:spPr>
          <a:xfrm>
            <a:off x="83970" y="1201673"/>
            <a:ext cx="4216350" cy="628108"/>
          </a:xfrm>
          <a:prstGeom prst="rect">
            <a:avLst/>
          </a:prstGeom>
          <a:solidFill>
            <a:srgbClr val="66AF9E"/>
          </a:solidFill>
          <a:ln>
            <a:solidFill>
              <a:srgbClr val="66AF9E"/>
            </a:solidFill>
          </a:ln>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defPPr>
              <a:defRPr lang="en-US"/>
            </a:defPPr>
            <a:lvl1pPr lvl="0" indent="0" algn="ctr" defTabSz="1244600">
              <a:lnSpc>
                <a:spcPct val="90000"/>
              </a:lnSpc>
              <a:spcBef>
                <a:spcPct val="0"/>
              </a:spcBef>
              <a:spcAft>
                <a:spcPct val="35000"/>
              </a:spcAft>
              <a:buNone/>
              <a:defRPr sz="2000"/>
            </a:lvl1pPr>
          </a:lstStyle>
          <a:p>
            <a:r>
              <a:rPr lang="es-ES" dirty="0"/>
              <a:t>PLATAFORMA DE NEGOCIACIÓN Y GESTIÓN</a:t>
            </a:r>
          </a:p>
        </p:txBody>
      </p:sp>
      <p:sp>
        <p:nvSpPr>
          <p:cNvPr id="3" name="Rectángulo 2">
            <a:extLst>
              <a:ext uri="{FF2B5EF4-FFF2-40B4-BE49-F238E27FC236}">
                <a16:creationId xmlns:a16="http://schemas.microsoft.com/office/drawing/2014/main" id="{D87EF9EE-30E8-47F0-9421-BAFBBCE96AFF}"/>
              </a:ext>
            </a:extLst>
          </p:cNvPr>
          <p:cNvSpPr/>
          <p:nvPr/>
        </p:nvSpPr>
        <p:spPr>
          <a:xfrm>
            <a:off x="83970" y="1854158"/>
            <a:ext cx="4216350" cy="3158517"/>
          </a:xfrm>
          <a:prstGeom prst="rect">
            <a:avLst/>
          </a:prstGeom>
          <a:solidFill>
            <a:srgbClr val="D7E6E2"/>
          </a:solidFill>
          <a:ln>
            <a:solidFill>
              <a:srgbClr val="D7E6E2">
                <a:alpha val="90000"/>
              </a:srgbClr>
            </a:solidFill>
          </a:ln>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4" name="CuadroTexto 3">
            <a:extLst>
              <a:ext uri="{FF2B5EF4-FFF2-40B4-BE49-F238E27FC236}">
                <a16:creationId xmlns:a16="http://schemas.microsoft.com/office/drawing/2014/main" id="{6C05FC8E-7845-4940-8631-7BBB6F244C41}"/>
              </a:ext>
            </a:extLst>
          </p:cNvPr>
          <p:cNvSpPr txBox="1"/>
          <p:nvPr/>
        </p:nvSpPr>
        <p:spPr>
          <a:xfrm>
            <a:off x="22931" y="1703051"/>
            <a:ext cx="4194918" cy="14488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just" defTabSz="622300">
              <a:lnSpc>
                <a:spcPct val="90000"/>
              </a:lnSpc>
              <a:spcBef>
                <a:spcPct val="0"/>
              </a:spcBef>
              <a:spcAft>
                <a:spcPct val="15000"/>
              </a:spcAft>
              <a:buChar char="•"/>
            </a:pPr>
            <a:endParaRPr lang="es-ES" sz="800" dirty="0">
              <a:solidFill>
                <a:schemeClr val="tx1"/>
              </a:solidFill>
              <a:latin typeface="Franklin Gothic Book" panose="020B0503020102020204" pitchFamily="34" charset="0"/>
            </a:endParaRPr>
          </a:p>
          <a:p>
            <a:pPr marL="114300" lvl="1" indent="-114300" algn="just" defTabSz="622300">
              <a:lnSpc>
                <a:spcPct val="90000"/>
              </a:lnSpc>
              <a:spcBef>
                <a:spcPct val="0"/>
              </a:spcBef>
              <a:spcAft>
                <a:spcPct val="15000"/>
              </a:spcAft>
              <a:buChar char="•"/>
            </a:pPr>
            <a:r>
              <a:rPr lang="es-ES" sz="1400" dirty="0">
                <a:solidFill>
                  <a:srgbClr val="002060"/>
                </a:solidFill>
                <a:latin typeface="Franklin Gothic Book" panose="020B0503020102020204" pitchFamily="34" charset="0"/>
              </a:rPr>
              <a:t>Construcción de un solo sistema, que integra todo el proceso del </a:t>
            </a:r>
            <a:r>
              <a:rPr lang="es-ES" sz="1400" dirty="0" err="1">
                <a:solidFill>
                  <a:srgbClr val="002060"/>
                </a:solidFill>
                <a:latin typeface="Franklin Gothic Book" panose="020B0503020102020204" pitchFamily="34" charset="0"/>
              </a:rPr>
              <a:t>MCP</a:t>
            </a:r>
            <a:r>
              <a:rPr lang="es-ES" sz="1400" dirty="0">
                <a:solidFill>
                  <a:srgbClr val="002060"/>
                </a:solidFill>
                <a:latin typeface="Franklin Gothic Book" panose="020B0503020102020204" pitchFamily="34" charset="0"/>
              </a:rPr>
              <a:t>.</a:t>
            </a:r>
          </a:p>
          <a:p>
            <a:pPr marL="114300" lvl="1" indent="-114300" algn="just" defTabSz="622300">
              <a:lnSpc>
                <a:spcPct val="90000"/>
              </a:lnSpc>
              <a:spcBef>
                <a:spcPct val="0"/>
              </a:spcBef>
              <a:spcAft>
                <a:spcPct val="15000"/>
              </a:spcAft>
              <a:buChar char="•"/>
            </a:pPr>
            <a:endParaRPr lang="es-ES" sz="1400" dirty="0">
              <a:solidFill>
                <a:srgbClr val="002060"/>
              </a:solidFill>
              <a:latin typeface="Franklin Gothic Book" panose="020B0503020102020204" pitchFamily="34" charset="0"/>
            </a:endParaRPr>
          </a:p>
          <a:p>
            <a:pPr marL="114300" lvl="1" indent="-114300" algn="just" defTabSz="622300">
              <a:lnSpc>
                <a:spcPct val="90000"/>
              </a:lnSpc>
              <a:spcBef>
                <a:spcPct val="0"/>
              </a:spcBef>
              <a:spcAft>
                <a:spcPct val="15000"/>
              </a:spcAft>
              <a:buChar char="•"/>
            </a:pPr>
            <a:r>
              <a:rPr lang="es-ES" sz="1400" dirty="0">
                <a:solidFill>
                  <a:srgbClr val="002060"/>
                </a:solidFill>
                <a:latin typeface="Franklin Gothic Book" panose="020B0503020102020204" pitchFamily="34" charset="0"/>
              </a:rPr>
              <a:t>Facilitar el proceso de creación de nuevos procesos de negociación a través del mercado de compras publicas.</a:t>
            </a:r>
          </a:p>
          <a:p>
            <a:pPr marL="114300" lvl="1" indent="-114300" algn="just" defTabSz="622300">
              <a:lnSpc>
                <a:spcPct val="90000"/>
              </a:lnSpc>
              <a:spcBef>
                <a:spcPct val="0"/>
              </a:spcBef>
              <a:spcAft>
                <a:spcPct val="15000"/>
              </a:spcAft>
              <a:buChar char="•"/>
            </a:pPr>
            <a:endParaRPr lang="es-ES" sz="1400" dirty="0">
              <a:solidFill>
                <a:srgbClr val="002060"/>
              </a:solidFill>
              <a:latin typeface="Franklin Gothic Book" panose="020B0503020102020204" pitchFamily="34" charset="0"/>
            </a:endParaRPr>
          </a:p>
          <a:p>
            <a:pPr marL="114300" lvl="1" indent="-114300" algn="just" defTabSz="622300">
              <a:lnSpc>
                <a:spcPct val="90000"/>
              </a:lnSpc>
              <a:spcBef>
                <a:spcPct val="0"/>
              </a:spcBef>
              <a:spcAft>
                <a:spcPct val="15000"/>
              </a:spcAft>
              <a:buChar char="•"/>
            </a:pPr>
            <a:r>
              <a:rPr lang="es-ES" sz="1400" dirty="0">
                <a:solidFill>
                  <a:srgbClr val="002060"/>
                </a:solidFill>
                <a:latin typeface="Franklin Gothic Book" panose="020B0503020102020204" pitchFamily="34" charset="0"/>
              </a:rPr>
              <a:t>Facilitar a firmas comisionistas y proveedores su manejo documental.</a:t>
            </a:r>
          </a:p>
          <a:p>
            <a:pPr marL="114300" lvl="1" indent="-114300" algn="just" defTabSz="622300">
              <a:lnSpc>
                <a:spcPct val="90000"/>
              </a:lnSpc>
              <a:spcBef>
                <a:spcPct val="0"/>
              </a:spcBef>
              <a:spcAft>
                <a:spcPct val="15000"/>
              </a:spcAft>
              <a:buChar char="•"/>
            </a:pPr>
            <a:endParaRPr lang="es-ES" sz="1400" dirty="0">
              <a:solidFill>
                <a:srgbClr val="002060"/>
              </a:solidFill>
              <a:latin typeface="Franklin Gothic Book" panose="020B0503020102020204" pitchFamily="34" charset="0"/>
            </a:endParaRPr>
          </a:p>
          <a:p>
            <a:pPr marL="114300" lvl="1" indent="-114300" algn="just" defTabSz="622300">
              <a:lnSpc>
                <a:spcPct val="90000"/>
              </a:lnSpc>
              <a:spcBef>
                <a:spcPct val="0"/>
              </a:spcBef>
              <a:spcAft>
                <a:spcPct val="15000"/>
              </a:spcAft>
              <a:buChar char="•"/>
            </a:pPr>
            <a:r>
              <a:rPr lang="es-ES" sz="1400" dirty="0">
                <a:solidFill>
                  <a:srgbClr val="002060"/>
                </a:solidFill>
                <a:latin typeface="Franklin Gothic Book" panose="020B0503020102020204" pitchFamily="34" charset="0"/>
              </a:rPr>
              <a:t>Facilitarle a la </a:t>
            </a:r>
            <a:r>
              <a:rPr lang="es-ES" sz="1400" dirty="0" err="1">
                <a:solidFill>
                  <a:srgbClr val="002060"/>
                </a:solidFill>
                <a:latin typeface="Franklin Gothic Book" panose="020B0503020102020204" pitchFamily="34" charset="0"/>
              </a:rPr>
              <a:t>BMC</a:t>
            </a:r>
            <a:r>
              <a:rPr lang="es-ES" sz="1400" dirty="0">
                <a:solidFill>
                  <a:srgbClr val="002060"/>
                </a:solidFill>
                <a:latin typeface="Franklin Gothic Book" panose="020B0503020102020204" pitchFamily="34" charset="0"/>
              </a:rPr>
              <a:t> la revisión y aprobación de toda la documentación relacionada con el proceso del </a:t>
            </a:r>
            <a:r>
              <a:rPr lang="es-ES" sz="1400" dirty="0" err="1">
                <a:solidFill>
                  <a:srgbClr val="002060"/>
                </a:solidFill>
                <a:latin typeface="Franklin Gothic Book" panose="020B0503020102020204" pitchFamily="34" charset="0"/>
              </a:rPr>
              <a:t>MCP</a:t>
            </a:r>
            <a:endParaRPr lang="es-ES" sz="1400" dirty="0">
              <a:solidFill>
                <a:srgbClr val="002060"/>
              </a:solidFill>
              <a:latin typeface="Franklin Gothic Book" panose="020B0503020102020204" pitchFamily="34" charset="0"/>
            </a:endParaRPr>
          </a:p>
          <a:p>
            <a:pPr marL="0" lvl="1" algn="just" defTabSz="622300">
              <a:lnSpc>
                <a:spcPct val="90000"/>
              </a:lnSpc>
              <a:spcBef>
                <a:spcPct val="0"/>
              </a:spcBef>
              <a:spcAft>
                <a:spcPct val="15000"/>
              </a:spcAft>
            </a:pPr>
            <a:endParaRPr lang="es-ES" sz="1400" dirty="0">
              <a:solidFill>
                <a:schemeClr val="tx1"/>
              </a:solidFill>
              <a:latin typeface="Franklin Gothic Book" panose="020B0503020102020204" pitchFamily="34" charset="0"/>
            </a:endParaRPr>
          </a:p>
        </p:txBody>
      </p:sp>
      <p:sp>
        <p:nvSpPr>
          <p:cNvPr id="6" name="CuadroTexto 5">
            <a:extLst>
              <a:ext uri="{FF2B5EF4-FFF2-40B4-BE49-F238E27FC236}">
                <a16:creationId xmlns:a16="http://schemas.microsoft.com/office/drawing/2014/main" id="{40644B81-1BAC-4830-9E00-F9C3636E7342}"/>
              </a:ext>
            </a:extLst>
          </p:cNvPr>
          <p:cNvSpPr txBox="1"/>
          <p:nvPr/>
        </p:nvSpPr>
        <p:spPr>
          <a:xfrm>
            <a:off x="4191807" y="725060"/>
            <a:ext cx="4998351" cy="302390"/>
          </a:xfrm>
          <a:prstGeom prst="rect">
            <a:avLst/>
          </a:prstGeom>
          <a:noFill/>
        </p:spPr>
        <p:txBody>
          <a:bodyPr wrap="square" lIns="0" tIns="0" rIns="0" bIns="0" rtlCol="0">
            <a:spAutoFit/>
          </a:bodyPr>
          <a:lstStyle/>
          <a:p>
            <a:pPr algn="ctr">
              <a:lnSpc>
                <a:spcPct val="120000"/>
              </a:lnSpc>
            </a:pPr>
            <a:r>
              <a:rPr lang="es-CO" b="1" dirty="0">
                <a:solidFill>
                  <a:srgbClr val="002060"/>
                </a:solidFill>
              </a:rPr>
              <a:t>Beneficios</a:t>
            </a:r>
          </a:p>
        </p:txBody>
      </p:sp>
      <p:sp>
        <p:nvSpPr>
          <p:cNvPr id="7" name="CuadroTexto 6">
            <a:extLst>
              <a:ext uri="{FF2B5EF4-FFF2-40B4-BE49-F238E27FC236}">
                <a16:creationId xmlns:a16="http://schemas.microsoft.com/office/drawing/2014/main" id="{6388B6BA-5A17-43FB-8EF4-B0E3C1DA94A7}"/>
              </a:ext>
            </a:extLst>
          </p:cNvPr>
          <p:cNvSpPr txBox="1"/>
          <p:nvPr/>
        </p:nvSpPr>
        <p:spPr>
          <a:xfrm>
            <a:off x="4404845" y="1305613"/>
            <a:ext cx="4570844" cy="3841052"/>
          </a:xfrm>
          <a:prstGeom prst="rect">
            <a:avLst/>
          </a:prstGeom>
          <a:noFill/>
          <a:ln>
            <a:noFill/>
          </a:ln>
        </p:spPr>
        <p:txBody>
          <a:bodyPr wrap="square" lIns="0" tIns="0" rIns="0" bIns="0" rtlCol="0">
            <a:spAutoFit/>
          </a:bodyPr>
          <a:lstStyle/>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Trazabilidad: </a:t>
            </a:r>
            <a:r>
              <a:rPr lang="es-ES" sz="1200" dirty="0">
                <a:solidFill>
                  <a:srgbClr val="002060"/>
                </a:solidFill>
                <a:latin typeface="Franklin Gothic Book" panose="020B0503020102020204" pitchFamily="34" charset="0"/>
              </a:rPr>
              <a:t>La plataforma genera logs de todas las interacciones de los diferentes actores </a:t>
            </a:r>
          </a:p>
          <a:p>
            <a:pPr marL="285750" indent="-285750" algn="just">
              <a:lnSpc>
                <a:spcPct val="120000"/>
              </a:lnSpc>
              <a:buFont typeface="Arial" panose="020B0604020202020204" pitchFamily="34" charset="0"/>
              <a:buChar char="•"/>
            </a:pPr>
            <a:endParaRPr lang="es-ES" sz="6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Tiempo Real: </a:t>
            </a:r>
            <a:r>
              <a:rPr lang="es-ES" sz="1200" dirty="0">
                <a:solidFill>
                  <a:srgbClr val="002060"/>
                </a:solidFill>
                <a:latin typeface="Franklin Gothic Book" panose="020B0503020102020204" pitchFamily="34" charset="0"/>
              </a:rPr>
              <a:t>Se actualiza en tiempo real</a:t>
            </a:r>
          </a:p>
          <a:p>
            <a:pPr marL="285750" indent="-285750" algn="just">
              <a:lnSpc>
                <a:spcPct val="120000"/>
              </a:lnSpc>
              <a:buFont typeface="Arial" panose="020B0604020202020204" pitchFamily="34" charset="0"/>
              <a:buChar char="•"/>
            </a:pPr>
            <a:endParaRPr lang="es-ES" sz="6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Control de tiempos: </a:t>
            </a:r>
            <a:r>
              <a:rPr lang="es-ES" sz="1200" dirty="0">
                <a:solidFill>
                  <a:srgbClr val="002060"/>
                </a:solidFill>
                <a:latin typeface="Franklin Gothic Book" panose="020B0503020102020204" pitchFamily="34" charset="0"/>
              </a:rPr>
              <a:t>Controla los horarios en que se deben presentar la documentación</a:t>
            </a:r>
          </a:p>
          <a:p>
            <a:pPr marL="285750" indent="-285750" algn="just">
              <a:lnSpc>
                <a:spcPct val="120000"/>
              </a:lnSpc>
              <a:buFont typeface="Arial" panose="020B0604020202020204" pitchFamily="34" charset="0"/>
              <a:buChar char="•"/>
            </a:pPr>
            <a:endParaRPr lang="es-ES" sz="6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Control de cambios: </a:t>
            </a:r>
            <a:r>
              <a:rPr lang="es-ES" sz="1200" dirty="0">
                <a:solidFill>
                  <a:srgbClr val="002060"/>
                </a:solidFill>
                <a:latin typeface="Franklin Gothic Book" panose="020B0503020102020204" pitchFamily="34" charset="0"/>
              </a:rPr>
              <a:t>avisa cuando se generan cambios en los procesos</a:t>
            </a:r>
          </a:p>
          <a:p>
            <a:pPr marL="285750" indent="-285750" algn="just">
              <a:lnSpc>
                <a:spcPct val="120000"/>
              </a:lnSpc>
              <a:buFont typeface="Arial" panose="020B0604020202020204" pitchFamily="34" charset="0"/>
              <a:buChar char="•"/>
            </a:pPr>
            <a:endParaRPr lang="es-ES" sz="6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Alertas: </a:t>
            </a:r>
            <a:r>
              <a:rPr lang="es-ES" sz="1200" dirty="0">
                <a:solidFill>
                  <a:srgbClr val="002060"/>
                </a:solidFill>
                <a:latin typeface="Franklin Gothic Book" panose="020B0503020102020204" pitchFamily="34" charset="0"/>
              </a:rPr>
              <a:t>Genera alertas a los participantes sobre cambios o sucesos</a:t>
            </a:r>
          </a:p>
          <a:p>
            <a:pPr marL="285750" indent="-285750" algn="just">
              <a:lnSpc>
                <a:spcPct val="120000"/>
              </a:lnSpc>
              <a:buFont typeface="Arial" panose="020B0604020202020204" pitchFamily="34" charset="0"/>
              <a:buChar char="•"/>
            </a:pPr>
            <a:endParaRPr lang="es-ES" sz="6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Gestión Documental: </a:t>
            </a:r>
            <a:r>
              <a:rPr lang="es-ES" sz="1200" dirty="0">
                <a:solidFill>
                  <a:srgbClr val="002060"/>
                </a:solidFill>
                <a:latin typeface="Franklin Gothic Book" panose="020B0503020102020204" pitchFamily="34" charset="0"/>
              </a:rPr>
              <a:t>Guarda todos los documentos enviados por las partes</a:t>
            </a:r>
          </a:p>
          <a:p>
            <a:pPr marL="285750" indent="-285750" algn="just">
              <a:lnSpc>
                <a:spcPct val="120000"/>
              </a:lnSpc>
              <a:buFont typeface="Arial" panose="020B0604020202020204" pitchFamily="34" charset="0"/>
              <a:buChar char="•"/>
            </a:pPr>
            <a:endParaRPr lang="es-ES" sz="600" dirty="0">
              <a:solidFill>
                <a:srgbClr val="002060"/>
              </a:solidFill>
              <a:latin typeface="Franklin Gothic Book" panose="020B0503020102020204" pitchFamily="34" charset="0"/>
            </a:endParaRPr>
          </a:p>
          <a:p>
            <a:pPr marL="285750" indent="-285750" algn="just">
              <a:lnSpc>
                <a:spcPct val="120000"/>
              </a:lnSpc>
              <a:buFont typeface="Arial" panose="020B0604020202020204" pitchFamily="34" charset="0"/>
              <a:buChar char="•"/>
            </a:pPr>
            <a:r>
              <a:rPr lang="es-ES" sz="1200" b="1" dirty="0">
                <a:solidFill>
                  <a:srgbClr val="002060"/>
                </a:solidFill>
                <a:latin typeface="Franklin Gothic Book" panose="020B0503020102020204" pitchFamily="34" charset="0"/>
              </a:rPr>
              <a:t>Reportes y Estadísticas: </a:t>
            </a:r>
            <a:r>
              <a:rPr lang="es-ES" sz="1200" dirty="0">
                <a:solidFill>
                  <a:srgbClr val="002060"/>
                </a:solidFill>
                <a:latin typeface="Franklin Gothic Book" panose="020B0503020102020204" pitchFamily="34" charset="0"/>
              </a:rPr>
              <a:t>permite sacar reportes y estadísticas personalizadas</a:t>
            </a:r>
          </a:p>
          <a:p>
            <a:pPr marL="285750" indent="-285750" algn="just">
              <a:lnSpc>
                <a:spcPct val="120000"/>
              </a:lnSpc>
              <a:buFont typeface="Arial" panose="020B0604020202020204" pitchFamily="34" charset="0"/>
              <a:buChar char="•"/>
            </a:pPr>
            <a:endParaRPr lang="es-CO" sz="1600" dirty="0">
              <a:solidFill>
                <a:srgbClr val="002060"/>
              </a:solidFill>
              <a:latin typeface="Franklin Gothic Book" panose="020B0503020102020204" pitchFamily="34" charset="0"/>
            </a:endParaRPr>
          </a:p>
        </p:txBody>
      </p:sp>
      <p:cxnSp>
        <p:nvCxnSpPr>
          <p:cNvPr id="8" name="Conector recto 7">
            <a:extLst>
              <a:ext uri="{FF2B5EF4-FFF2-40B4-BE49-F238E27FC236}">
                <a16:creationId xmlns:a16="http://schemas.microsoft.com/office/drawing/2014/main" id="{5D9192C8-AB4B-4B15-8394-DFCB48C3F033}"/>
              </a:ext>
            </a:extLst>
          </p:cNvPr>
          <p:cNvCxnSpPr/>
          <p:nvPr/>
        </p:nvCxnSpPr>
        <p:spPr>
          <a:xfrm>
            <a:off x="4404845" y="521190"/>
            <a:ext cx="0" cy="523111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9C020F79-3959-489D-8AE3-E3121B41C754}"/>
              </a:ext>
            </a:extLst>
          </p:cNvPr>
          <p:cNvSpPr/>
          <p:nvPr/>
        </p:nvSpPr>
        <p:spPr>
          <a:xfrm>
            <a:off x="177449" y="1155617"/>
            <a:ext cx="4446999" cy="4233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Título 52">
            <a:extLst>
              <a:ext uri="{FF2B5EF4-FFF2-40B4-BE49-F238E27FC236}">
                <a16:creationId xmlns:a16="http://schemas.microsoft.com/office/drawing/2014/main" id="{71F7C86D-18FD-4498-AC93-D3970B2E5AD4}"/>
              </a:ext>
            </a:extLst>
          </p:cNvPr>
          <p:cNvSpPr txBox="1">
            <a:spLocks/>
          </p:cNvSpPr>
          <p:nvPr/>
        </p:nvSpPr>
        <p:spPr>
          <a:xfrm>
            <a:off x="601931" y="244805"/>
            <a:ext cx="6843644" cy="914402"/>
          </a:xfrm>
          <a:prstGeom prst="rect">
            <a:avLst/>
          </a:prstGeom>
        </p:spPr>
        <p:txBody>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pPr algn="r"/>
            <a:r>
              <a:rPr lang="es-CO" sz="3000" b="1" dirty="0">
                <a:solidFill>
                  <a:srgbClr val="002060"/>
                </a:solidFill>
              </a:rPr>
              <a:t>Mercado de Compras Públicas</a:t>
            </a:r>
          </a:p>
        </p:txBody>
      </p:sp>
      <p:sp>
        <p:nvSpPr>
          <p:cNvPr id="12" name="CuadroTexto 11">
            <a:extLst>
              <a:ext uri="{FF2B5EF4-FFF2-40B4-BE49-F238E27FC236}">
                <a16:creationId xmlns:a16="http://schemas.microsoft.com/office/drawing/2014/main" id="{56815DAC-A41A-4696-A35C-41FA7F7188AB}"/>
              </a:ext>
            </a:extLst>
          </p:cNvPr>
          <p:cNvSpPr txBox="1"/>
          <p:nvPr/>
        </p:nvSpPr>
        <p:spPr>
          <a:xfrm>
            <a:off x="515623" y="725060"/>
            <a:ext cx="3508130" cy="302390"/>
          </a:xfrm>
          <a:prstGeom prst="rect">
            <a:avLst/>
          </a:prstGeom>
          <a:noFill/>
        </p:spPr>
        <p:txBody>
          <a:bodyPr wrap="square" lIns="0" tIns="0" rIns="0" bIns="0" rtlCol="0">
            <a:spAutoFit/>
          </a:bodyPr>
          <a:lstStyle/>
          <a:p>
            <a:pPr>
              <a:lnSpc>
                <a:spcPct val="120000"/>
              </a:lnSpc>
            </a:pPr>
            <a:r>
              <a:rPr lang="es-CO" b="1" dirty="0">
                <a:solidFill>
                  <a:srgbClr val="002060"/>
                </a:solidFill>
              </a:rPr>
              <a:t>Operación en Implementación</a:t>
            </a:r>
          </a:p>
        </p:txBody>
      </p:sp>
      <p:cxnSp>
        <p:nvCxnSpPr>
          <p:cNvPr id="13" name="10 Conector recto">
            <a:extLst>
              <a:ext uri="{FF2B5EF4-FFF2-40B4-BE49-F238E27FC236}">
                <a16:creationId xmlns:a16="http://schemas.microsoft.com/office/drawing/2014/main" id="{9CF34E31-A52D-4E76-9CBA-B64DC4F11032}"/>
              </a:ext>
            </a:extLst>
          </p:cNvPr>
          <p:cNvCxnSpPr/>
          <p:nvPr/>
        </p:nvCxnSpPr>
        <p:spPr>
          <a:xfrm flipV="1">
            <a:off x="177449" y="624384"/>
            <a:ext cx="7326412" cy="803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33076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93D3B09-0110-4108-BF52-BB1326FB4A62}"/>
              </a:ext>
            </a:extLst>
          </p:cNvPr>
          <p:cNvSpPr/>
          <p:nvPr/>
        </p:nvSpPr>
        <p:spPr>
          <a:xfrm>
            <a:off x="832490" y="495005"/>
            <a:ext cx="8548577" cy="3305520"/>
          </a:xfrm>
          <a:prstGeom prst="rect">
            <a:avLst/>
          </a:prstGeom>
        </p:spPr>
        <p:txBody>
          <a:bodyPr wrap="square">
            <a:spAutoFit/>
          </a:bodyPr>
          <a:lstStyle/>
          <a:p>
            <a:pPr algn="just">
              <a:lnSpc>
                <a:spcPct val="120000"/>
              </a:lnSpc>
            </a:pPr>
            <a:endParaRPr lang="es-CO" dirty="0">
              <a:solidFill>
                <a:srgbClr val="002060"/>
              </a:solidFill>
              <a:latin typeface="Franklin Gothic Book" panose="020B0503020102020204" pitchFamily="34" charset="0"/>
            </a:endParaRPr>
          </a:p>
          <a:p>
            <a:pPr algn="just">
              <a:lnSpc>
                <a:spcPct val="120000"/>
              </a:lnSpc>
            </a:pPr>
            <a:endParaRPr lang="es-CO" dirty="0">
              <a:solidFill>
                <a:srgbClr val="002060"/>
              </a:solidFill>
              <a:latin typeface="Franklin Gothic Book" panose="020B0503020102020204" pitchFamily="34" charset="0"/>
            </a:endParaRPr>
          </a:p>
          <a:p>
            <a:pPr algn="just">
              <a:lnSpc>
                <a:spcPct val="200000"/>
              </a:lnSpc>
            </a:pPr>
            <a:r>
              <a:rPr lang="es-CO" dirty="0">
                <a:solidFill>
                  <a:srgbClr val="002060"/>
                </a:solidFill>
                <a:latin typeface="Franklin Gothic Book" panose="020B0503020102020204" pitchFamily="34" charset="0"/>
              </a:rPr>
              <a:t>Trazabilidad y centralización de la información.</a:t>
            </a:r>
          </a:p>
          <a:p>
            <a:pPr algn="just">
              <a:lnSpc>
                <a:spcPct val="200000"/>
              </a:lnSpc>
            </a:pPr>
            <a:r>
              <a:rPr lang="es-CO" dirty="0">
                <a:solidFill>
                  <a:srgbClr val="002060"/>
                </a:solidFill>
                <a:latin typeface="Franklin Gothic Book" panose="020B0503020102020204" pitchFamily="34" charset="0"/>
              </a:rPr>
              <a:t>Minimizar pérdida de información y errores humanos.</a:t>
            </a:r>
          </a:p>
          <a:p>
            <a:pPr algn="just">
              <a:lnSpc>
                <a:spcPct val="200000"/>
              </a:lnSpc>
            </a:pPr>
            <a:r>
              <a:rPr lang="es-CO" dirty="0">
                <a:solidFill>
                  <a:srgbClr val="002060"/>
                </a:solidFill>
                <a:latin typeface="Franklin Gothic Book" panose="020B0503020102020204" pitchFamily="34" charset="0"/>
              </a:rPr>
              <a:t>Integración de aplicaciones.</a:t>
            </a:r>
          </a:p>
          <a:p>
            <a:pPr algn="just">
              <a:lnSpc>
                <a:spcPct val="200000"/>
              </a:lnSpc>
            </a:pPr>
            <a:r>
              <a:rPr lang="es-CO" dirty="0">
                <a:solidFill>
                  <a:srgbClr val="002060"/>
                </a:solidFill>
                <a:latin typeface="Franklin Gothic Book" panose="020B0503020102020204" pitchFamily="34" charset="0"/>
              </a:rPr>
              <a:t>Integridad de información, generando valor a otras áreas de la Bolsa. </a:t>
            </a:r>
          </a:p>
          <a:p>
            <a:pPr algn="just">
              <a:lnSpc>
                <a:spcPct val="120000"/>
              </a:lnSpc>
            </a:pPr>
            <a:endParaRPr lang="es-CO" dirty="0">
              <a:solidFill>
                <a:srgbClr val="094784"/>
              </a:solidFill>
              <a:latin typeface="Franklin Gothic Demi Cond" panose="020B0706030402020204" pitchFamily="34" charset="0"/>
            </a:endParaRPr>
          </a:p>
        </p:txBody>
      </p:sp>
      <p:sp>
        <p:nvSpPr>
          <p:cNvPr id="3" name="Título 52">
            <a:extLst>
              <a:ext uri="{FF2B5EF4-FFF2-40B4-BE49-F238E27FC236}">
                <a16:creationId xmlns:a16="http://schemas.microsoft.com/office/drawing/2014/main" id="{C94FF9A9-1B95-4E63-A312-727D581F0AE7}"/>
              </a:ext>
            </a:extLst>
          </p:cNvPr>
          <p:cNvSpPr txBox="1">
            <a:spLocks/>
          </p:cNvSpPr>
          <p:nvPr/>
        </p:nvSpPr>
        <p:spPr>
          <a:xfrm>
            <a:off x="375868" y="293353"/>
            <a:ext cx="6960598" cy="914402"/>
          </a:xfrm>
          <a:prstGeom prst="rect">
            <a:avLst/>
          </a:prstGeom>
        </p:spPr>
        <p:txBody>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pPr algn="r"/>
            <a:r>
              <a:rPr lang="es-CO" sz="3000" b="1" dirty="0">
                <a:solidFill>
                  <a:srgbClr val="002060"/>
                </a:solidFill>
              </a:rPr>
              <a:t>Conclusiones</a:t>
            </a:r>
          </a:p>
        </p:txBody>
      </p:sp>
      <p:cxnSp>
        <p:nvCxnSpPr>
          <p:cNvPr id="4" name="6 Conector recto">
            <a:extLst>
              <a:ext uri="{FF2B5EF4-FFF2-40B4-BE49-F238E27FC236}">
                <a16:creationId xmlns:a16="http://schemas.microsoft.com/office/drawing/2014/main" id="{C3E0F2B7-9BF7-41DB-82F4-01AD69E3C70F}"/>
              </a:ext>
            </a:extLst>
          </p:cNvPr>
          <p:cNvCxnSpPr/>
          <p:nvPr/>
        </p:nvCxnSpPr>
        <p:spPr>
          <a:xfrm flipV="1">
            <a:off x="135607" y="674262"/>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pSp>
        <p:nvGrpSpPr>
          <p:cNvPr id="5" name="6 Grupo">
            <a:extLst>
              <a:ext uri="{FF2B5EF4-FFF2-40B4-BE49-F238E27FC236}">
                <a16:creationId xmlns:a16="http://schemas.microsoft.com/office/drawing/2014/main" id="{59875A9B-AE5D-49AF-ADC8-3DA10C6AFFB2}"/>
              </a:ext>
            </a:extLst>
          </p:cNvPr>
          <p:cNvGrpSpPr/>
          <p:nvPr/>
        </p:nvGrpSpPr>
        <p:grpSpPr>
          <a:xfrm>
            <a:off x="176814" y="1409239"/>
            <a:ext cx="795623" cy="332399"/>
            <a:chOff x="3985144" y="1067503"/>
            <a:chExt cx="819573" cy="447874"/>
          </a:xfrm>
        </p:grpSpPr>
        <p:sp>
          <p:nvSpPr>
            <p:cNvPr id="6" name="7 Elipse">
              <a:extLst>
                <a:ext uri="{FF2B5EF4-FFF2-40B4-BE49-F238E27FC236}">
                  <a16:creationId xmlns:a16="http://schemas.microsoft.com/office/drawing/2014/main" id="{504F0932-13B3-48AB-8C21-C23A5C8E66C4}"/>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7" name="8 CuadroTexto">
              <a:extLst>
                <a:ext uri="{FF2B5EF4-FFF2-40B4-BE49-F238E27FC236}">
                  <a16:creationId xmlns:a16="http://schemas.microsoft.com/office/drawing/2014/main" id="{1E83EB35-F1ED-412C-A535-724CAE53A8D9}"/>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8" name="6 Grupo">
            <a:extLst>
              <a:ext uri="{FF2B5EF4-FFF2-40B4-BE49-F238E27FC236}">
                <a16:creationId xmlns:a16="http://schemas.microsoft.com/office/drawing/2014/main" id="{538D9BEF-B04E-483A-98FD-7DE36562910F}"/>
              </a:ext>
            </a:extLst>
          </p:cNvPr>
          <p:cNvGrpSpPr/>
          <p:nvPr/>
        </p:nvGrpSpPr>
        <p:grpSpPr>
          <a:xfrm>
            <a:off x="199542" y="1885347"/>
            <a:ext cx="795623" cy="332399"/>
            <a:chOff x="3985144" y="1067504"/>
            <a:chExt cx="819573" cy="447874"/>
          </a:xfrm>
        </p:grpSpPr>
        <p:sp>
          <p:nvSpPr>
            <p:cNvPr id="9" name="7 Elipse">
              <a:extLst>
                <a:ext uri="{FF2B5EF4-FFF2-40B4-BE49-F238E27FC236}">
                  <a16:creationId xmlns:a16="http://schemas.microsoft.com/office/drawing/2014/main" id="{BC9223E1-59E6-4989-AC2B-92E251B497A7}"/>
                </a:ext>
              </a:extLst>
            </p:cNvPr>
            <p:cNvSpPr/>
            <p:nvPr/>
          </p:nvSpPr>
          <p:spPr>
            <a:xfrm>
              <a:off x="3985144" y="1102368"/>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0" name="8 CuadroTexto">
              <a:extLst>
                <a:ext uri="{FF2B5EF4-FFF2-40B4-BE49-F238E27FC236}">
                  <a16:creationId xmlns:a16="http://schemas.microsoft.com/office/drawing/2014/main" id="{0C9B080B-36F3-483B-99F5-F291B8C60D08}"/>
                </a:ext>
              </a:extLst>
            </p:cNvPr>
            <p:cNvSpPr txBox="1"/>
            <p:nvPr/>
          </p:nvSpPr>
          <p:spPr>
            <a:xfrm flipH="1">
              <a:off x="4114092" y="1067504"/>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grpSp>
        <p:nvGrpSpPr>
          <p:cNvPr id="11" name="6 Grupo">
            <a:extLst>
              <a:ext uri="{FF2B5EF4-FFF2-40B4-BE49-F238E27FC236}">
                <a16:creationId xmlns:a16="http://schemas.microsoft.com/office/drawing/2014/main" id="{8E575105-1F71-4A09-8E66-65498A01B8A9}"/>
              </a:ext>
            </a:extLst>
          </p:cNvPr>
          <p:cNvGrpSpPr/>
          <p:nvPr/>
        </p:nvGrpSpPr>
        <p:grpSpPr>
          <a:xfrm>
            <a:off x="189600" y="2464571"/>
            <a:ext cx="795623" cy="332399"/>
            <a:chOff x="3985144" y="1067503"/>
            <a:chExt cx="819573" cy="447874"/>
          </a:xfrm>
        </p:grpSpPr>
        <p:sp>
          <p:nvSpPr>
            <p:cNvPr id="12" name="7 Elipse">
              <a:extLst>
                <a:ext uri="{FF2B5EF4-FFF2-40B4-BE49-F238E27FC236}">
                  <a16:creationId xmlns:a16="http://schemas.microsoft.com/office/drawing/2014/main" id="{88A28679-FF6A-4D68-BE38-8BF94FDCF393}"/>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3" name="8 CuadroTexto">
              <a:extLst>
                <a:ext uri="{FF2B5EF4-FFF2-40B4-BE49-F238E27FC236}">
                  <a16:creationId xmlns:a16="http://schemas.microsoft.com/office/drawing/2014/main" id="{136D01F3-B1A9-4212-9452-4FC1DFA15374}"/>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3</a:t>
              </a:r>
            </a:p>
          </p:txBody>
        </p:sp>
      </p:grpSp>
      <p:grpSp>
        <p:nvGrpSpPr>
          <p:cNvPr id="14" name="6 Grupo">
            <a:extLst>
              <a:ext uri="{FF2B5EF4-FFF2-40B4-BE49-F238E27FC236}">
                <a16:creationId xmlns:a16="http://schemas.microsoft.com/office/drawing/2014/main" id="{D8D9E42D-511D-4998-9CB2-9A5FBF7A984D}"/>
              </a:ext>
            </a:extLst>
          </p:cNvPr>
          <p:cNvGrpSpPr/>
          <p:nvPr/>
        </p:nvGrpSpPr>
        <p:grpSpPr>
          <a:xfrm>
            <a:off x="182637" y="3007755"/>
            <a:ext cx="795623" cy="309487"/>
            <a:chOff x="3985144" y="1067503"/>
            <a:chExt cx="819573" cy="417003"/>
          </a:xfrm>
        </p:grpSpPr>
        <p:sp>
          <p:nvSpPr>
            <p:cNvPr id="15" name="7 Elipse">
              <a:extLst>
                <a:ext uri="{FF2B5EF4-FFF2-40B4-BE49-F238E27FC236}">
                  <a16:creationId xmlns:a16="http://schemas.microsoft.com/office/drawing/2014/main" id="{76191145-8450-44E4-B303-836EC65F006B}"/>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6" name="8 CuadroTexto">
              <a:extLst>
                <a:ext uri="{FF2B5EF4-FFF2-40B4-BE49-F238E27FC236}">
                  <a16:creationId xmlns:a16="http://schemas.microsoft.com/office/drawing/2014/main" id="{8BA64A6A-8C70-4EBE-87DC-9A05BC5A9A8F}"/>
                </a:ext>
              </a:extLst>
            </p:cNvPr>
            <p:cNvSpPr txBox="1"/>
            <p:nvPr/>
          </p:nvSpPr>
          <p:spPr>
            <a:xfrm flipH="1">
              <a:off x="4114092" y="1067503"/>
              <a:ext cx="690625" cy="407440"/>
            </a:xfrm>
            <a:prstGeom prst="rect">
              <a:avLst/>
            </a:prstGeom>
            <a:noFill/>
          </p:spPr>
          <p:txBody>
            <a:bodyPr wrap="square" lIns="0" tIns="0" rIns="0" bIns="0" rtlCol="0">
              <a:spAutoFit/>
            </a:bodyPr>
            <a:lstStyle/>
            <a:p>
              <a:pPr>
                <a:lnSpc>
                  <a:spcPct val="120000"/>
                </a:lnSpc>
              </a:pPr>
              <a:r>
                <a:rPr lang="es-CO" dirty="0">
                  <a:solidFill>
                    <a:schemeClr val="bg1"/>
                  </a:solidFill>
                </a:rPr>
                <a:t>4</a:t>
              </a:r>
            </a:p>
          </p:txBody>
        </p:sp>
      </p:grpSp>
      <p:sp>
        <p:nvSpPr>
          <p:cNvPr id="17" name="Rectángulo 16">
            <a:extLst>
              <a:ext uri="{FF2B5EF4-FFF2-40B4-BE49-F238E27FC236}">
                <a16:creationId xmlns:a16="http://schemas.microsoft.com/office/drawing/2014/main" id="{31E319FC-9EC1-4D9E-88F6-7C3C146D61CF}"/>
              </a:ext>
            </a:extLst>
          </p:cNvPr>
          <p:cNvSpPr/>
          <p:nvPr/>
        </p:nvSpPr>
        <p:spPr>
          <a:xfrm>
            <a:off x="451288" y="871889"/>
            <a:ext cx="7533767" cy="424732"/>
          </a:xfrm>
          <a:prstGeom prst="rect">
            <a:avLst/>
          </a:prstGeom>
        </p:spPr>
        <p:txBody>
          <a:bodyPr wrap="square">
            <a:spAutoFit/>
          </a:bodyPr>
          <a:lstStyle/>
          <a:p>
            <a:pPr algn="just">
              <a:lnSpc>
                <a:spcPct val="120000"/>
              </a:lnSpc>
            </a:pPr>
            <a:r>
              <a:rPr lang="es-CO" b="1" dirty="0">
                <a:solidFill>
                  <a:srgbClr val="002060"/>
                </a:solidFill>
                <a:latin typeface="Franklin Gothic Book" panose="020B0503020102020204" pitchFamily="34" charset="0"/>
              </a:rPr>
              <a:t>OPERACIONES DEL MERCADO DE COMPRAS PÚBLICAS</a:t>
            </a:r>
          </a:p>
        </p:txBody>
      </p:sp>
    </p:spTree>
    <p:extLst>
      <p:ext uri="{BB962C8B-B14F-4D97-AF65-F5344CB8AC3E}">
        <p14:creationId xmlns:p14="http://schemas.microsoft.com/office/powerpoint/2010/main" val="418878221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841572" y="2159306"/>
            <a:ext cx="8019623" cy="1546108"/>
          </a:xfrm>
        </p:spPr>
        <p:txBody>
          <a:bodyPr/>
          <a:lstStyle/>
          <a:p>
            <a:pPr lvl="1" algn="l" defTabSz="913990" rtl="0">
              <a:lnSpc>
                <a:spcPct val="85000"/>
              </a:lnSpc>
              <a:spcBef>
                <a:spcPct val="0"/>
              </a:spcBef>
            </a:pPr>
            <a:r>
              <a:rPr lang="es-ES" sz="4000" dirty="0">
                <a:solidFill>
                  <a:schemeClr val="bg1"/>
                </a:solidFill>
                <a:latin typeface="+mj-lt"/>
              </a:rPr>
              <a:t>7.2  Registro de Facturas</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331444423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p:cNvSpPr>
            <a:spLocks noGrp="1"/>
          </p:cNvSpPr>
          <p:nvPr>
            <p:ph type="body" sz="half" idx="2"/>
          </p:nvPr>
        </p:nvSpPr>
        <p:spPr>
          <a:xfrm>
            <a:off x="1456019" y="1980125"/>
            <a:ext cx="2925611" cy="685799"/>
          </a:xfrm>
        </p:spPr>
        <p:txBody>
          <a:bodyPr/>
          <a:lstStyle/>
          <a:p>
            <a:r>
              <a:rPr lang="es-CO" sz="2100" dirty="0">
                <a:solidFill>
                  <a:srgbClr val="002060"/>
                </a:solidFill>
                <a:latin typeface="Franklin Gothic Book" panose="020B0503020102020204" pitchFamily="34" charset="0"/>
              </a:rPr>
              <a:t>Mercado Potencial</a:t>
            </a:r>
            <a:endParaRPr lang="en-US" sz="2100" dirty="0">
              <a:solidFill>
                <a:srgbClr val="002060"/>
              </a:solidFill>
              <a:latin typeface="Franklin Gothic Book" panose="020B0503020102020204" pitchFamily="34" charset="0"/>
            </a:endParaRPr>
          </a:p>
        </p:txBody>
      </p:sp>
      <p:sp>
        <p:nvSpPr>
          <p:cNvPr id="46" name="Text Placeholder 45"/>
          <p:cNvSpPr>
            <a:spLocks noGrp="1"/>
          </p:cNvSpPr>
          <p:nvPr>
            <p:ph type="body" sz="quarter" idx="11"/>
          </p:nvPr>
        </p:nvSpPr>
        <p:spPr>
          <a:xfrm>
            <a:off x="901530" y="1697642"/>
            <a:ext cx="699248" cy="703379"/>
          </a:xfrm>
        </p:spPr>
        <p:txBody>
          <a:bodyPr/>
          <a:lstStyle/>
          <a:p>
            <a:r>
              <a:rPr lang="en-US" sz="4400" dirty="0">
                <a:solidFill>
                  <a:srgbClr val="4472C4"/>
                </a:solidFill>
              </a:rPr>
              <a:t>1</a:t>
            </a:r>
          </a:p>
        </p:txBody>
      </p:sp>
      <p:sp>
        <p:nvSpPr>
          <p:cNvPr id="47" name="Text Placeholder 46"/>
          <p:cNvSpPr>
            <a:spLocks noGrp="1"/>
          </p:cNvSpPr>
          <p:nvPr>
            <p:ph type="body" idx="28"/>
          </p:nvPr>
        </p:nvSpPr>
        <p:spPr>
          <a:xfrm>
            <a:off x="1456019" y="3201140"/>
            <a:ext cx="3268285" cy="406432"/>
          </a:xfrm>
        </p:spPr>
        <p:txBody>
          <a:bodyPr>
            <a:noAutofit/>
          </a:bodyPr>
          <a:lstStyle/>
          <a:p>
            <a:r>
              <a:rPr lang="es-CO" sz="2100" dirty="0">
                <a:solidFill>
                  <a:srgbClr val="002060"/>
                </a:solidFill>
                <a:latin typeface="Franklin Gothic Book" panose="020B0503020102020204" pitchFamily="34" charset="0"/>
              </a:rPr>
              <a:t>Participación RF en Mercado Potencial</a:t>
            </a:r>
            <a:endParaRPr lang="en-US" sz="2100" dirty="0">
              <a:solidFill>
                <a:srgbClr val="002060"/>
              </a:solidFill>
              <a:latin typeface="Franklin Gothic Book" panose="020B0503020102020204" pitchFamily="34" charset="0"/>
            </a:endParaRPr>
          </a:p>
        </p:txBody>
      </p:sp>
      <p:sp>
        <p:nvSpPr>
          <p:cNvPr id="48" name="Text Placeholder 47"/>
          <p:cNvSpPr>
            <a:spLocks noGrp="1"/>
          </p:cNvSpPr>
          <p:nvPr>
            <p:ph type="body" sz="half" idx="29"/>
          </p:nvPr>
        </p:nvSpPr>
        <p:spPr>
          <a:xfrm>
            <a:off x="907390" y="3425953"/>
            <a:ext cx="699248" cy="703379"/>
          </a:xfrm>
        </p:spPr>
        <p:txBody>
          <a:bodyPr/>
          <a:lstStyle/>
          <a:p>
            <a:r>
              <a:rPr lang="en-US" sz="4400" dirty="0">
                <a:solidFill>
                  <a:srgbClr val="4472C4"/>
                </a:solidFill>
                <a:latin typeface="Franklin Gothic Demi Cond" panose="020B0706030402020204" pitchFamily="34" charset="0"/>
              </a:rPr>
              <a:t>2</a:t>
            </a:r>
          </a:p>
        </p:txBody>
      </p:sp>
      <p:sp>
        <p:nvSpPr>
          <p:cNvPr id="75" name="Text Placeholder 74"/>
          <p:cNvSpPr>
            <a:spLocks noGrp="1"/>
          </p:cNvSpPr>
          <p:nvPr>
            <p:ph type="body" sz="quarter" idx="30"/>
          </p:nvPr>
        </p:nvSpPr>
        <p:spPr>
          <a:xfrm>
            <a:off x="5244603" y="1911600"/>
            <a:ext cx="3793627" cy="685799"/>
          </a:xfrm>
        </p:spPr>
        <p:txBody>
          <a:bodyPr/>
          <a:lstStyle/>
          <a:p>
            <a:r>
              <a:rPr lang="en-US" sz="2100" dirty="0">
                <a:solidFill>
                  <a:srgbClr val="002060"/>
                </a:solidFill>
                <a:latin typeface="Franklin Gothic Book" panose="020B0503020102020204" pitchFamily="34" charset="0"/>
              </a:rPr>
              <a:t>Situación Actual – </a:t>
            </a:r>
            <a:r>
              <a:rPr lang="es-CO" sz="2100" dirty="0">
                <a:solidFill>
                  <a:srgbClr val="002060"/>
                </a:solidFill>
                <a:latin typeface="Franklin Gothic Book" panose="020B0503020102020204" pitchFamily="34" charset="0"/>
              </a:rPr>
              <a:t>Oportunidades y Necesidades</a:t>
            </a:r>
          </a:p>
        </p:txBody>
      </p:sp>
      <p:sp>
        <p:nvSpPr>
          <p:cNvPr id="10" name="Text Placeholder 74"/>
          <p:cNvSpPr>
            <a:spLocks noGrp="1"/>
          </p:cNvSpPr>
          <p:nvPr>
            <p:ph type="body" sz="half" idx="31"/>
          </p:nvPr>
        </p:nvSpPr>
        <p:spPr>
          <a:xfrm>
            <a:off x="5203352" y="2727198"/>
            <a:ext cx="4064398" cy="685799"/>
          </a:xfrm>
        </p:spPr>
        <p:txBody>
          <a:bodyPr/>
          <a:lstStyle/>
          <a:p>
            <a:pPr>
              <a:lnSpc>
                <a:spcPct val="100000"/>
              </a:lnSpc>
            </a:pPr>
            <a:r>
              <a:rPr lang="es-CO" sz="2100" dirty="0">
                <a:solidFill>
                  <a:srgbClr val="002060"/>
                </a:solidFill>
                <a:latin typeface="Franklin Gothic Book" panose="020B0503020102020204" pitchFamily="34" charset="0"/>
              </a:rPr>
              <a:t>Ejes Estratégicos Comerciales</a:t>
            </a:r>
          </a:p>
          <a:p>
            <a:pPr>
              <a:lnSpc>
                <a:spcPct val="100000"/>
              </a:lnSpc>
            </a:pPr>
            <a:endParaRPr lang="es-CO" sz="2100" dirty="0">
              <a:solidFill>
                <a:srgbClr val="002060"/>
              </a:solidFill>
              <a:latin typeface="Franklin Gothic Book" panose="020B0503020102020204" pitchFamily="34" charset="0"/>
            </a:endParaRPr>
          </a:p>
          <a:p>
            <a:endParaRPr lang="en-US" sz="2700" dirty="0">
              <a:latin typeface="Franklin Gothic Book" panose="020B0503020102020204" pitchFamily="34" charset="0"/>
            </a:endParaRPr>
          </a:p>
        </p:txBody>
      </p:sp>
      <p:sp>
        <p:nvSpPr>
          <p:cNvPr id="76" name="Text Placeholder 75"/>
          <p:cNvSpPr>
            <a:spLocks noGrp="1"/>
          </p:cNvSpPr>
          <p:nvPr>
            <p:ph type="body" sz="quarter" idx="32"/>
          </p:nvPr>
        </p:nvSpPr>
        <p:spPr>
          <a:xfrm>
            <a:off x="4762372" y="1691059"/>
            <a:ext cx="699248" cy="703379"/>
          </a:xfrm>
        </p:spPr>
        <p:txBody>
          <a:bodyPr/>
          <a:lstStyle/>
          <a:p>
            <a:r>
              <a:rPr lang="en-US" sz="4400" dirty="0">
                <a:solidFill>
                  <a:srgbClr val="4472C4"/>
                </a:solidFill>
              </a:rPr>
              <a:t>3</a:t>
            </a:r>
          </a:p>
        </p:txBody>
      </p:sp>
      <p:sp>
        <p:nvSpPr>
          <p:cNvPr id="11" name="Text Placeholder 75"/>
          <p:cNvSpPr>
            <a:spLocks noGrp="1"/>
          </p:cNvSpPr>
          <p:nvPr>
            <p:ph type="body" sz="half" idx="33"/>
          </p:nvPr>
        </p:nvSpPr>
        <p:spPr>
          <a:xfrm>
            <a:off x="4724304" y="2561824"/>
            <a:ext cx="699248" cy="703379"/>
          </a:xfrm>
        </p:spPr>
        <p:txBody>
          <a:bodyPr/>
          <a:lstStyle/>
          <a:p>
            <a:pPr>
              <a:lnSpc>
                <a:spcPct val="85000"/>
              </a:lnSpc>
              <a:spcBef>
                <a:spcPts val="0"/>
              </a:spcBef>
            </a:pPr>
            <a:r>
              <a:rPr lang="en-US" sz="4400" dirty="0">
                <a:solidFill>
                  <a:srgbClr val="4472C4"/>
                </a:solidFill>
                <a:latin typeface="Franklin Gothic Demi Cond" panose="020B0706030402020204" pitchFamily="34" charset="0"/>
              </a:rPr>
              <a:t>4</a:t>
            </a:r>
          </a:p>
        </p:txBody>
      </p:sp>
      <p:sp>
        <p:nvSpPr>
          <p:cNvPr id="25" name="Text Placeholder 29"/>
          <p:cNvSpPr txBox="1">
            <a:spLocks/>
          </p:cNvSpPr>
          <p:nvPr/>
        </p:nvSpPr>
        <p:spPr>
          <a:xfrm>
            <a:off x="2783896" y="1783738"/>
            <a:ext cx="3281009"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endParaRPr lang="en-US" sz="1350" dirty="0">
              <a:solidFill>
                <a:srgbClr val="4472C4"/>
              </a:solidFill>
            </a:endParaRPr>
          </a:p>
        </p:txBody>
      </p:sp>
      <p:sp>
        <p:nvSpPr>
          <p:cNvPr id="26" name="Text Placeholder 30"/>
          <p:cNvSpPr txBox="1">
            <a:spLocks/>
          </p:cNvSpPr>
          <p:nvPr/>
        </p:nvSpPr>
        <p:spPr>
          <a:xfrm>
            <a:off x="1265830" y="286604"/>
            <a:ext cx="5948886" cy="70337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750" dirty="0">
                <a:solidFill>
                  <a:srgbClr val="002060"/>
                </a:solidFill>
              </a:rPr>
              <a:t>Registro de Facturas</a:t>
            </a:r>
          </a:p>
          <a:p>
            <a:pPr algn="ctr"/>
            <a:r>
              <a:rPr lang="es-CO" sz="3750" dirty="0">
                <a:solidFill>
                  <a:srgbClr val="002060"/>
                </a:solidFill>
              </a:rPr>
              <a:t>Plan de Negocios</a:t>
            </a:r>
            <a:endParaRPr lang="es-ES_tradnl" sz="3750" dirty="0">
              <a:solidFill>
                <a:srgbClr val="002060"/>
              </a:solidFill>
            </a:endParaRPr>
          </a:p>
        </p:txBody>
      </p:sp>
      <p:sp>
        <p:nvSpPr>
          <p:cNvPr id="27" name="Text Placeholder 75">
            <a:extLst>
              <a:ext uri="{FF2B5EF4-FFF2-40B4-BE49-F238E27FC236}">
                <a16:creationId xmlns:a16="http://schemas.microsoft.com/office/drawing/2014/main" id="{A54981B1-5167-440E-A7BC-E142EEE00C92}"/>
              </a:ext>
            </a:extLst>
          </p:cNvPr>
          <p:cNvSpPr txBox="1">
            <a:spLocks/>
          </p:cNvSpPr>
          <p:nvPr/>
        </p:nvSpPr>
        <p:spPr>
          <a:xfrm>
            <a:off x="4762371" y="3599020"/>
            <a:ext cx="524436" cy="527534"/>
          </a:xfrm>
          <a:prstGeom prst="rect">
            <a:avLst/>
          </a:prstGeom>
        </p:spPr>
        <p:txBody>
          <a:bodyPr vert="horz" lIns="51435" tIns="25718" rIns="51435" bIns="25718" rtlCol="0" anchor="t" anchorCtr="0">
            <a:noAutofit/>
          </a:bodyPr>
          <a:lstStyle>
            <a:lvl1pPr marL="0" indent="0" algn="l" defTabSz="914400" rtl="0" eaLnBrk="1" latinLnBrk="0" hangingPunct="1">
              <a:lnSpc>
                <a:spcPct val="85000"/>
              </a:lnSpc>
              <a:spcBef>
                <a:spcPts val="0"/>
              </a:spcBef>
              <a:spcAft>
                <a:spcPts val="0"/>
              </a:spcAft>
              <a:buFontTx/>
              <a:buNone/>
              <a:defRPr sz="5000" kern="1200">
                <a:solidFill>
                  <a:schemeClr val="accent2"/>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a:solidFill>
                  <a:srgbClr val="4472C4"/>
                </a:solidFill>
              </a:rPr>
              <a:t>5</a:t>
            </a:r>
          </a:p>
        </p:txBody>
      </p:sp>
      <p:sp>
        <p:nvSpPr>
          <p:cNvPr id="28" name="Text Placeholder 74">
            <a:extLst>
              <a:ext uri="{FF2B5EF4-FFF2-40B4-BE49-F238E27FC236}">
                <a16:creationId xmlns:a16="http://schemas.microsoft.com/office/drawing/2014/main" id="{413784F6-9AF4-4E62-AE84-E8C3AE5C0B69}"/>
              </a:ext>
            </a:extLst>
          </p:cNvPr>
          <p:cNvSpPr txBox="1">
            <a:spLocks/>
          </p:cNvSpPr>
          <p:nvPr/>
        </p:nvSpPr>
        <p:spPr>
          <a:xfrm>
            <a:off x="5203014" y="3759999"/>
            <a:ext cx="4437943" cy="514349"/>
          </a:xfrm>
          <a:prstGeom prst="rect">
            <a:avLst/>
          </a:prstGeom>
        </p:spPr>
        <p:txBody>
          <a:bodyPr vert="horz" lIns="51435" tIns="25718" rIns="51435" bIns="25718" rtlCol="0" anchor="t" anchorCtr="0">
            <a:noAutofit/>
          </a:bodyPr>
          <a:lstStyle>
            <a:lvl1pPr marL="0" indent="0" algn="l" defTabSz="914400" rtl="0" eaLnBrk="1" latinLnBrk="0" hangingPunct="1">
              <a:lnSpc>
                <a:spcPts val="1700"/>
              </a:lnSpc>
              <a:spcBef>
                <a:spcPts val="1000"/>
              </a:spcBef>
              <a:buFont typeface="Arial" panose="020B0604020202020204" pitchFamily="34" charset="0"/>
              <a:buNone/>
              <a:defRPr sz="15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pPr>
              <a:lnSpc>
                <a:spcPct val="100000"/>
              </a:lnSpc>
            </a:pPr>
            <a:r>
              <a:rPr lang="es-CO" sz="2100" dirty="0">
                <a:solidFill>
                  <a:srgbClr val="002060"/>
                </a:solidFill>
                <a:latin typeface="Franklin Gothic Book" panose="020B0503020102020204" pitchFamily="34" charset="0"/>
              </a:rPr>
              <a:t>Ejes Estratégicos Tecnológicos</a:t>
            </a:r>
          </a:p>
          <a:p>
            <a:endParaRPr lang="en-US" sz="2100" dirty="0">
              <a:latin typeface="Franklin Gothic Book" panose="020B0503020102020204" pitchFamily="34" charset="0"/>
            </a:endParaRPr>
          </a:p>
        </p:txBody>
      </p:sp>
    </p:spTree>
    <p:extLst>
      <p:ext uri="{BB962C8B-B14F-4D97-AF65-F5344CB8AC3E}">
        <p14:creationId xmlns:p14="http://schemas.microsoft.com/office/powerpoint/2010/main" val="310209430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a:extLst>
              <a:ext uri="{FF2B5EF4-FFF2-40B4-BE49-F238E27FC236}">
                <a16:creationId xmlns:a16="http://schemas.microsoft.com/office/drawing/2014/main" id="{D8DF963B-48E3-43F7-83EE-78657F52F152}"/>
              </a:ext>
            </a:extLst>
          </p:cNvPr>
          <p:cNvGraphicFramePr>
            <a:graphicFrameLocks/>
          </p:cNvGraphicFramePr>
          <p:nvPr>
            <p:extLst/>
          </p:nvPr>
        </p:nvGraphicFramePr>
        <p:xfrm>
          <a:off x="232117" y="425670"/>
          <a:ext cx="8612338" cy="3361139"/>
        </p:xfrm>
        <a:graphic>
          <a:graphicData uri="http://schemas.openxmlformats.org/drawingml/2006/chart">
            <c:chart xmlns:c="http://schemas.openxmlformats.org/drawingml/2006/chart" xmlns:r="http://schemas.openxmlformats.org/officeDocument/2006/relationships" r:id="rId2"/>
          </a:graphicData>
        </a:graphic>
      </p:graphicFrame>
      <p:sp>
        <p:nvSpPr>
          <p:cNvPr id="6" name="7 Título">
            <a:extLst>
              <a:ext uri="{FF2B5EF4-FFF2-40B4-BE49-F238E27FC236}">
                <a16:creationId xmlns:a16="http://schemas.microsoft.com/office/drawing/2014/main" id="{AB90F24D-EF6E-42F5-B1EA-A535E8AC2679}"/>
              </a:ext>
            </a:extLst>
          </p:cNvPr>
          <p:cNvSpPr>
            <a:spLocks noGrp="1"/>
          </p:cNvSpPr>
          <p:nvPr>
            <p:ph type="title"/>
          </p:nvPr>
        </p:nvSpPr>
        <p:spPr>
          <a:xfrm>
            <a:off x="1429369" y="16837"/>
            <a:ext cx="5959147" cy="719069"/>
          </a:xfrm>
        </p:spPr>
        <p:txBody>
          <a:bodyPr>
            <a:normAutofit/>
          </a:bodyPr>
          <a:lstStyle/>
          <a:p>
            <a:pPr algn="r"/>
            <a:r>
              <a:rPr lang="es-CO" dirty="0">
                <a:solidFill>
                  <a:srgbClr val="002060"/>
                </a:solidFill>
                <a:latin typeface="Franklin Gothic Demi Cond" panose="020B0706030402020204" pitchFamily="34" charset="0"/>
                <a:ea typeface="+mn-ea"/>
                <a:cs typeface="+mn-cs"/>
              </a:rPr>
              <a:t>1. Mercado Potencial</a:t>
            </a:r>
          </a:p>
        </p:txBody>
      </p:sp>
      <p:sp>
        <p:nvSpPr>
          <p:cNvPr id="8" name="Marcador de texto 2">
            <a:extLst>
              <a:ext uri="{FF2B5EF4-FFF2-40B4-BE49-F238E27FC236}">
                <a16:creationId xmlns:a16="http://schemas.microsoft.com/office/drawing/2014/main" id="{F03F0029-0863-45F2-868C-472B7B779A52}"/>
              </a:ext>
            </a:extLst>
          </p:cNvPr>
          <p:cNvSpPr>
            <a:spLocks noGrp="1"/>
          </p:cNvSpPr>
          <p:nvPr>
            <p:ph type="body" sz="quarter" idx="14"/>
          </p:nvPr>
        </p:nvSpPr>
        <p:spPr>
          <a:xfrm>
            <a:off x="26207" y="4949601"/>
            <a:ext cx="5029200" cy="193899"/>
          </a:xfrm>
        </p:spPr>
        <p:txBody>
          <a:bodyPr/>
          <a:lstStyle/>
          <a:p>
            <a:r>
              <a:rPr lang="es-CO" sz="1050" dirty="0">
                <a:solidFill>
                  <a:srgbClr val="002060"/>
                </a:solidFill>
              </a:rPr>
              <a:t>Fuente: VP Estudio Económicos- Cuentas Nacionales DANE </a:t>
            </a:r>
          </a:p>
        </p:txBody>
      </p:sp>
      <p:cxnSp>
        <p:nvCxnSpPr>
          <p:cNvPr id="9" name="7 Conector recto">
            <a:extLst>
              <a:ext uri="{FF2B5EF4-FFF2-40B4-BE49-F238E27FC236}">
                <a16:creationId xmlns:a16="http://schemas.microsoft.com/office/drawing/2014/main" id="{93B17079-CB68-4A43-B2AD-7CDC3F54ABB2}"/>
              </a:ext>
            </a:extLst>
          </p:cNvPr>
          <p:cNvCxnSpPr>
            <a:cxnSpLocks/>
          </p:cNvCxnSpPr>
          <p:nvPr/>
        </p:nvCxnSpPr>
        <p:spPr>
          <a:xfrm>
            <a:off x="1266701" y="546774"/>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10" name="Marcador de texto 2">
            <a:extLst>
              <a:ext uri="{FF2B5EF4-FFF2-40B4-BE49-F238E27FC236}">
                <a16:creationId xmlns:a16="http://schemas.microsoft.com/office/drawing/2014/main" id="{2ECD7779-0230-49EE-84CB-80937C3CBA1B}"/>
              </a:ext>
            </a:extLst>
          </p:cNvPr>
          <p:cNvSpPr txBox="1">
            <a:spLocks/>
          </p:cNvSpPr>
          <p:nvPr/>
        </p:nvSpPr>
        <p:spPr>
          <a:xfrm>
            <a:off x="232117" y="3609789"/>
            <a:ext cx="8071339" cy="986937"/>
          </a:xfrm>
          <a:prstGeom prst="rect">
            <a:avLst/>
          </a:prstGeom>
        </p:spPr>
        <p:txBody>
          <a:bodyPr vert="horz" wrap="square" lIns="68580" tIns="34290" rIns="68580" bIns="34290" rtlCol="0" anchor="b">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800" kern="1200" baseline="0">
                <a:solidFill>
                  <a:schemeClr val="tx2">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O" sz="2700" dirty="0">
                <a:solidFill>
                  <a:srgbClr val="002060"/>
                </a:solidFill>
              </a:rPr>
              <a:t>Volumen potencial de negocios 81 B</a:t>
            </a:r>
          </a:p>
          <a:p>
            <a:r>
              <a:rPr lang="es-CO" sz="1500" dirty="0">
                <a:solidFill>
                  <a:srgbClr val="002060"/>
                </a:solidFill>
              </a:rPr>
              <a:t>Agropecuario formalizado + Agroindustrial formalizado hasta con primer grado de transformación</a:t>
            </a:r>
          </a:p>
        </p:txBody>
      </p:sp>
    </p:spTree>
    <p:extLst>
      <p:ext uri="{BB962C8B-B14F-4D97-AF65-F5344CB8AC3E}">
        <p14:creationId xmlns:p14="http://schemas.microsoft.com/office/powerpoint/2010/main" val="414565164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a:extLst>
              <a:ext uri="{FF2B5EF4-FFF2-40B4-BE49-F238E27FC236}">
                <a16:creationId xmlns:a16="http://schemas.microsoft.com/office/drawing/2014/main" id="{FE122ADB-478F-4F32-88D5-2FCDE57D88E1}"/>
              </a:ext>
            </a:extLst>
          </p:cNvPr>
          <p:cNvGraphicFramePr>
            <a:graphicFrameLocks/>
          </p:cNvGraphicFramePr>
          <p:nvPr>
            <p:extLst/>
          </p:nvPr>
        </p:nvGraphicFramePr>
        <p:xfrm>
          <a:off x="425670" y="882692"/>
          <a:ext cx="8347841" cy="3172988"/>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9">
            <a:extLst>
              <a:ext uri="{FF2B5EF4-FFF2-40B4-BE49-F238E27FC236}">
                <a16:creationId xmlns:a16="http://schemas.microsoft.com/office/drawing/2014/main" id="{5CF635F9-C3DA-498A-AD5F-100896F2D742}"/>
              </a:ext>
            </a:extLst>
          </p:cNvPr>
          <p:cNvSpPr txBox="1"/>
          <p:nvPr/>
        </p:nvSpPr>
        <p:spPr>
          <a:xfrm>
            <a:off x="5331814" y="3769545"/>
            <a:ext cx="1686243" cy="2033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CO" sz="1050" dirty="0">
                <a:solidFill>
                  <a:srgbClr val="002060"/>
                </a:solidFill>
              </a:rPr>
              <a:t>Mercado Capturado BMC </a:t>
            </a:r>
          </a:p>
          <a:p>
            <a:endParaRPr lang="es-CO" sz="825" dirty="0">
              <a:solidFill>
                <a:srgbClr val="002060"/>
              </a:solidFill>
            </a:endParaRPr>
          </a:p>
        </p:txBody>
      </p:sp>
      <p:sp>
        <p:nvSpPr>
          <p:cNvPr id="8" name="7 Título">
            <a:extLst>
              <a:ext uri="{FF2B5EF4-FFF2-40B4-BE49-F238E27FC236}">
                <a16:creationId xmlns:a16="http://schemas.microsoft.com/office/drawing/2014/main" id="{2FE1849C-14D7-4C9B-9C33-1F332F6EC32E}"/>
              </a:ext>
            </a:extLst>
          </p:cNvPr>
          <p:cNvSpPr>
            <a:spLocks noGrp="1"/>
          </p:cNvSpPr>
          <p:nvPr>
            <p:ph type="title"/>
          </p:nvPr>
        </p:nvSpPr>
        <p:spPr>
          <a:xfrm>
            <a:off x="679984" y="77713"/>
            <a:ext cx="6610598" cy="719069"/>
          </a:xfrm>
        </p:spPr>
        <p:txBody>
          <a:bodyPr>
            <a:normAutofit fontScale="90000"/>
          </a:bodyPr>
          <a:lstStyle/>
          <a:p>
            <a:pPr algn="r"/>
            <a:r>
              <a:rPr lang="es-CO" dirty="0">
                <a:solidFill>
                  <a:srgbClr val="002060"/>
                </a:solidFill>
                <a:latin typeface="Franklin Gothic Demi Cond" panose="020B0706030402020204" pitchFamily="34" charset="0"/>
                <a:ea typeface="+mn-ea"/>
                <a:cs typeface="+mn-cs"/>
              </a:rPr>
              <a:t>2. Participación RF en el Mercado Potencial</a:t>
            </a:r>
          </a:p>
        </p:txBody>
      </p:sp>
      <p:sp>
        <p:nvSpPr>
          <p:cNvPr id="9" name="19 Rectángulo">
            <a:extLst>
              <a:ext uri="{FF2B5EF4-FFF2-40B4-BE49-F238E27FC236}">
                <a16:creationId xmlns:a16="http://schemas.microsoft.com/office/drawing/2014/main" id="{709FFE79-BBD7-4DD2-BCEA-EDF088415172}"/>
              </a:ext>
            </a:extLst>
          </p:cNvPr>
          <p:cNvSpPr/>
          <p:nvPr/>
        </p:nvSpPr>
        <p:spPr>
          <a:xfrm>
            <a:off x="863162" y="4141590"/>
            <a:ext cx="7153604" cy="1038746"/>
          </a:xfrm>
          <a:prstGeom prst="rect">
            <a:avLst/>
          </a:prstGeom>
        </p:spPr>
        <p:txBody>
          <a:bodyPr wrap="square">
            <a:spAutoFit/>
          </a:bodyPr>
          <a:lstStyle/>
          <a:p>
            <a:pPr marL="134541" indent="-134541" algn="just">
              <a:buFont typeface="Arial" pitchFamily="34" charset="0"/>
              <a:buChar char="•"/>
            </a:pPr>
            <a:r>
              <a:rPr lang="es-ES_tradnl" sz="1500" dirty="0">
                <a:solidFill>
                  <a:srgbClr val="002060"/>
                </a:solidFill>
              </a:rPr>
              <a:t>Participación de BMC en el mercado potencial:</a:t>
            </a:r>
          </a:p>
          <a:p>
            <a:pPr marL="477441" lvl="1" indent="-134541" algn="just">
              <a:buFont typeface="Arial" pitchFamily="34" charset="0"/>
              <a:buChar char="•"/>
            </a:pPr>
            <a:r>
              <a:rPr lang="es-ES_tradnl" dirty="0">
                <a:solidFill>
                  <a:srgbClr val="002060"/>
                </a:solidFill>
              </a:rPr>
              <a:t>Agropecuario 22 %</a:t>
            </a:r>
          </a:p>
          <a:p>
            <a:pPr marL="477441" lvl="1" indent="-134541" algn="just">
              <a:buFont typeface="Arial" pitchFamily="34" charset="0"/>
              <a:buChar char="•"/>
            </a:pPr>
            <a:r>
              <a:rPr lang="es-ES_tradnl" dirty="0">
                <a:solidFill>
                  <a:srgbClr val="002060"/>
                </a:solidFill>
              </a:rPr>
              <a:t>Agroindustrial 21 %</a:t>
            </a:r>
          </a:p>
          <a:p>
            <a:pPr marL="477441" lvl="1" indent="-134541" algn="just">
              <a:buFont typeface="Arial" pitchFamily="34" charset="0"/>
              <a:buChar char="•"/>
            </a:pPr>
            <a:endParaRPr lang="es-ES_tradnl" sz="1050" dirty="0"/>
          </a:p>
        </p:txBody>
      </p:sp>
      <p:cxnSp>
        <p:nvCxnSpPr>
          <p:cNvPr id="10" name="7 Conector recto">
            <a:extLst>
              <a:ext uri="{FF2B5EF4-FFF2-40B4-BE49-F238E27FC236}">
                <a16:creationId xmlns:a16="http://schemas.microsoft.com/office/drawing/2014/main" id="{FF7C5AB8-4B8F-40B1-990F-29339544FE84}"/>
              </a:ext>
            </a:extLst>
          </p:cNvPr>
          <p:cNvCxnSpPr>
            <a:cxnSpLocks/>
          </p:cNvCxnSpPr>
          <p:nvPr/>
        </p:nvCxnSpPr>
        <p:spPr>
          <a:xfrm>
            <a:off x="790677" y="538374"/>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01667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0966" y="97299"/>
            <a:ext cx="6729984" cy="685802"/>
          </a:xfrm>
        </p:spPr>
        <p:txBody>
          <a:bodyPr>
            <a:noAutofit/>
          </a:bodyPr>
          <a:lstStyle/>
          <a:p>
            <a:pPr algn="r"/>
            <a:r>
              <a:rPr lang="es-CO" sz="2400" dirty="0">
                <a:solidFill>
                  <a:srgbClr val="002060"/>
                </a:solidFill>
                <a:latin typeface="Franklin Gothic Demi Cond" panose="020B0706030402020204" pitchFamily="34" charset="0"/>
                <a:ea typeface="+mn-ea"/>
                <a:cs typeface="+mn-cs"/>
              </a:rPr>
              <a:t>2. Descripción                                                                      sectores estratégicos y la participación de RF en ellos</a:t>
            </a:r>
          </a:p>
        </p:txBody>
      </p:sp>
      <p:graphicFrame>
        <p:nvGraphicFramePr>
          <p:cNvPr id="4" name="3 Diagrama"/>
          <p:cNvGraphicFramePr/>
          <p:nvPr>
            <p:extLst>
              <p:ext uri="{D42A27DB-BD31-4B8C-83A1-F6EECF244321}">
                <p14:modId xmlns:p14="http://schemas.microsoft.com/office/powerpoint/2010/main" val="3718058073"/>
              </p:ext>
            </p:extLst>
          </p:nvPr>
        </p:nvGraphicFramePr>
        <p:xfrm>
          <a:off x="988135" y="1295944"/>
          <a:ext cx="4354067" cy="3655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ángulo 4">
            <a:extLst>
              <a:ext uri="{FF2B5EF4-FFF2-40B4-BE49-F238E27FC236}">
                <a16:creationId xmlns:a16="http://schemas.microsoft.com/office/drawing/2014/main" id="{FC016354-38E5-403F-81C8-46D9F89AF212}"/>
              </a:ext>
            </a:extLst>
          </p:cNvPr>
          <p:cNvSpPr/>
          <p:nvPr/>
        </p:nvSpPr>
        <p:spPr>
          <a:xfrm>
            <a:off x="7081711" y="1295944"/>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84%</a:t>
            </a:r>
          </a:p>
        </p:txBody>
      </p:sp>
      <p:sp>
        <p:nvSpPr>
          <p:cNvPr id="6" name="Rectángulo 5">
            <a:extLst>
              <a:ext uri="{FF2B5EF4-FFF2-40B4-BE49-F238E27FC236}">
                <a16:creationId xmlns:a16="http://schemas.microsoft.com/office/drawing/2014/main" id="{068AFA71-2F48-4C02-9758-CF88401AC051}"/>
              </a:ext>
            </a:extLst>
          </p:cNvPr>
          <p:cNvSpPr/>
          <p:nvPr/>
        </p:nvSpPr>
        <p:spPr>
          <a:xfrm>
            <a:off x="7081711" y="3662073"/>
            <a:ext cx="686237" cy="3070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16%</a:t>
            </a:r>
          </a:p>
        </p:txBody>
      </p:sp>
      <p:sp>
        <p:nvSpPr>
          <p:cNvPr id="7" name="Rectángulo 6">
            <a:extLst>
              <a:ext uri="{FF2B5EF4-FFF2-40B4-BE49-F238E27FC236}">
                <a16:creationId xmlns:a16="http://schemas.microsoft.com/office/drawing/2014/main" id="{60D34564-0FB8-4EDB-A8A0-6A241BA7FB78}"/>
              </a:ext>
            </a:extLst>
          </p:cNvPr>
          <p:cNvSpPr/>
          <p:nvPr/>
        </p:nvSpPr>
        <p:spPr>
          <a:xfrm>
            <a:off x="7081711" y="3191131"/>
            <a:ext cx="686237" cy="306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61%</a:t>
            </a:r>
          </a:p>
        </p:txBody>
      </p:sp>
      <p:sp>
        <p:nvSpPr>
          <p:cNvPr id="8" name="Rectángulo 7">
            <a:extLst>
              <a:ext uri="{FF2B5EF4-FFF2-40B4-BE49-F238E27FC236}">
                <a16:creationId xmlns:a16="http://schemas.microsoft.com/office/drawing/2014/main" id="{B36130A8-47C7-4862-AEC1-C7673F1877DC}"/>
              </a:ext>
            </a:extLst>
          </p:cNvPr>
          <p:cNvSpPr/>
          <p:nvPr/>
        </p:nvSpPr>
        <p:spPr>
          <a:xfrm>
            <a:off x="7081711" y="2699716"/>
            <a:ext cx="686237" cy="306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16%</a:t>
            </a:r>
          </a:p>
        </p:txBody>
      </p:sp>
      <p:sp>
        <p:nvSpPr>
          <p:cNvPr id="9" name="Rectángulo 8">
            <a:extLst>
              <a:ext uri="{FF2B5EF4-FFF2-40B4-BE49-F238E27FC236}">
                <a16:creationId xmlns:a16="http://schemas.microsoft.com/office/drawing/2014/main" id="{700171AA-6491-4699-9749-C5530D8EF437}"/>
              </a:ext>
            </a:extLst>
          </p:cNvPr>
          <p:cNvSpPr/>
          <p:nvPr/>
        </p:nvSpPr>
        <p:spPr>
          <a:xfrm>
            <a:off x="7081711" y="2208300"/>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1450" tIns="171450" rIns="171450" bIns="171450" numCol="1" spcCol="0" rtlCol="0" fromWordArt="0" anchor="ctr" anchorCtr="0" forceAA="0" compatLnSpc="1">
            <a:prstTxWarp prst="textNoShape">
              <a:avLst/>
            </a:prstTxWarp>
            <a:noAutofit/>
          </a:bodyPr>
          <a:lstStyle/>
          <a:p>
            <a:pPr algn="ctr"/>
            <a:r>
              <a:rPr lang="es-CO" sz="1350" dirty="0">
                <a:solidFill>
                  <a:srgbClr val="002060"/>
                </a:solidFill>
                <a:latin typeface="Franklin Gothic Demi Cond" panose="020B0706030402020204" pitchFamily="34" charset="0"/>
              </a:rPr>
              <a:t>68%</a:t>
            </a:r>
          </a:p>
        </p:txBody>
      </p:sp>
      <p:sp>
        <p:nvSpPr>
          <p:cNvPr id="10" name="Rectángulo 9">
            <a:extLst>
              <a:ext uri="{FF2B5EF4-FFF2-40B4-BE49-F238E27FC236}">
                <a16:creationId xmlns:a16="http://schemas.microsoft.com/office/drawing/2014/main" id="{9FA682AF-3AE6-44D0-94E7-57BA04C09FF8}"/>
              </a:ext>
            </a:extLst>
          </p:cNvPr>
          <p:cNvSpPr/>
          <p:nvPr/>
        </p:nvSpPr>
        <p:spPr>
          <a:xfrm>
            <a:off x="7081711" y="1752122"/>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1450" tIns="171450" rIns="171450" bIns="171450" numCol="1" spcCol="0" rtlCol="0" fromWordArt="0" anchor="ctr" anchorCtr="0" forceAA="0" compatLnSpc="1">
            <a:prstTxWarp prst="textNoShape">
              <a:avLst/>
            </a:prstTxWarp>
            <a:noAutofit/>
          </a:bodyPr>
          <a:lstStyle/>
          <a:p>
            <a:pPr algn="ctr"/>
            <a:r>
              <a:rPr lang="es-CO" sz="1350" dirty="0">
                <a:solidFill>
                  <a:srgbClr val="002060"/>
                </a:solidFill>
                <a:latin typeface="Franklin Gothic Demi Cond" panose="020B0706030402020204" pitchFamily="34" charset="0"/>
              </a:rPr>
              <a:t>21%</a:t>
            </a:r>
          </a:p>
        </p:txBody>
      </p:sp>
      <p:sp>
        <p:nvSpPr>
          <p:cNvPr id="11" name="Rectángulo 10">
            <a:extLst>
              <a:ext uri="{FF2B5EF4-FFF2-40B4-BE49-F238E27FC236}">
                <a16:creationId xmlns:a16="http://schemas.microsoft.com/office/drawing/2014/main" id="{D56A0108-530A-4724-899D-D80CC5359E36}"/>
              </a:ext>
            </a:extLst>
          </p:cNvPr>
          <p:cNvSpPr/>
          <p:nvPr/>
        </p:nvSpPr>
        <p:spPr>
          <a:xfrm>
            <a:off x="7081711" y="4133759"/>
            <a:ext cx="686237" cy="3285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13%</a:t>
            </a:r>
          </a:p>
        </p:txBody>
      </p:sp>
      <p:sp>
        <p:nvSpPr>
          <p:cNvPr id="12" name="Rectángulo 11">
            <a:extLst>
              <a:ext uri="{FF2B5EF4-FFF2-40B4-BE49-F238E27FC236}">
                <a16:creationId xmlns:a16="http://schemas.microsoft.com/office/drawing/2014/main" id="{2B268B0B-DAE4-4827-9132-D66CA865D029}"/>
              </a:ext>
            </a:extLst>
          </p:cNvPr>
          <p:cNvSpPr/>
          <p:nvPr/>
        </p:nvSpPr>
        <p:spPr>
          <a:xfrm>
            <a:off x="7081710" y="4626895"/>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44%</a:t>
            </a:r>
          </a:p>
        </p:txBody>
      </p:sp>
      <p:sp>
        <p:nvSpPr>
          <p:cNvPr id="13" name="CuadroTexto 12">
            <a:extLst>
              <a:ext uri="{FF2B5EF4-FFF2-40B4-BE49-F238E27FC236}">
                <a16:creationId xmlns:a16="http://schemas.microsoft.com/office/drawing/2014/main" id="{080743F7-17C8-4D93-90BE-8A8B66121D5B}"/>
              </a:ext>
            </a:extLst>
          </p:cNvPr>
          <p:cNvSpPr txBox="1"/>
          <p:nvPr/>
        </p:nvSpPr>
        <p:spPr>
          <a:xfrm>
            <a:off x="2398905" y="886005"/>
            <a:ext cx="2445221" cy="323165"/>
          </a:xfrm>
          <a:prstGeom prst="rect">
            <a:avLst/>
          </a:prstGeom>
          <a:noFill/>
        </p:spPr>
        <p:txBody>
          <a:bodyPr wrap="none" rtlCol="0">
            <a:spAutoFit/>
          </a:bodyPr>
          <a:lstStyle/>
          <a:p>
            <a:r>
              <a:rPr lang="es-CO" sz="1500" b="1" dirty="0">
                <a:solidFill>
                  <a:srgbClr val="002060"/>
                </a:solidFill>
                <a:latin typeface="+mj-lt"/>
                <a:ea typeface="+mj-ea"/>
                <a:cs typeface="+mj-cs"/>
              </a:rPr>
              <a:t>Sectores Estratégicos $46B</a:t>
            </a:r>
          </a:p>
        </p:txBody>
      </p:sp>
      <p:sp>
        <p:nvSpPr>
          <p:cNvPr id="14" name="CuadroTexto 13">
            <a:extLst>
              <a:ext uri="{FF2B5EF4-FFF2-40B4-BE49-F238E27FC236}">
                <a16:creationId xmlns:a16="http://schemas.microsoft.com/office/drawing/2014/main" id="{4E631654-1CD3-49F3-8F20-7A7B019E20C3}"/>
              </a:ext>
            </a:extLst>
          </p:cNvPr>
          <p:cNvSpPr txBox="1"/>
          <p:nvPr/>
        </p:nvSpPr>
        <p:spPr>
          <a:xfrm>
            <a:off x="6719262" y="862411"/>
            <a:ext cx="1510991" cy="323165"/>
          </a:xfrm>
          <a:prstGeom prst="rect">
            <a:avLst/>
          </a:prstGeom>
          <a:noFill/>
        </p:spPr>
        <p:txBody>
          <a:bodyPr wrap="none" rtlCol="0">
            <a:spAutoFit/>
          </a:bodyPr>
          <a:lstStyle/>
          <a:p>
            <a:r>
              <a:rPr lang="es-CO" sz="1500" b="1" dirty="0">
                <a:solidFill>
                  <a:srgbClr val="002060"/>
                </a:solidFill>
                <a:latin typeface="+mj-lt"/>
                <a:ea typeface="+mj-ea"/>
                <a:cs typeface="+mj-cs"/>
              </a:rPr>
              <a:t>Participación RF</a:t>
            </a:r>
          </a:p>
        </p:txBody>
      </p:sp>
      <p:cxnSp>
        <p:nvCxnSpPr>
          <p:cNvPr id="17" name="Conector recto 16">
            <a:extLst>
              <a:ext uri="{FF2B5EF4-FFF2-40B4-BE49-F238E27FC236}">
                <a16:creationId xmlns:a16="http://schemas.microsoft.com/office/drawing/2014/main" id="{5C57CA95-75D8-4BBE-B532-6D6FF8D1824E}"/>
              </a:ext>
            </a:extLst>
          </p:cNvPr>
          <p:cNvCxnSpPr>
            <a:cxnSpLocks/>
          </p:cNvCxnSpPr>
          <p:nvPr/>
        </p:nvCxnSpPr>
        <p:spPr>
          <a:xfrm flipH="1">
            <a:off x="1924665" y="1295945"/>
            <a:ext cx="2875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09D72D3E-3C1B-4245-BEB8-DCE734BB02B9}"/>
              </a:ext>
            </a:extLst>
          </p:cNvPr>
          <p:cNvCxnSpPr>
            <a:cxnSpLocks/>
          </p:cNvCxnSpPr>
          <p:nvPr/>
        </p:nvCxnSpPr>
        <p:spPr>
          <a:xfrm flipH="1">
            <a:off x="1967235" y="4951439"/>
            <a:ext cx="283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7 Conector recto">
            <a:extLst>
              <a:ext uri="{FF2B5EF4-FFF2-40B4-BE49-F238E27FC236}">
                <a16:creationId xmlns:a16="http://schemas.microsoft.com/office/drawing/2014/main" id="{2C707896-FF14-43A0-BF6A-34D59ABF5E16}"/>
              </a:ext>
            </a:extLst>
          </p:cNvPr>
          <p:cNvCxnSpPr>
            <a:cxnSpLocks/>
          </p:cNvCxnSpPr>
          <p:nvPr/>
        </p:nvCxnSpPr>
        <p:spPr>
          <a:xfrm>
            <a:off x="333127" y="728959"/>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28" name="Rectángulo 27">
            <a:extLst>
              <a:ext uri="{FF2B5EF4-FFF2-40B4-BE49-F238E27FC236}">
                <a16:creationId xmlns:a16="http://schemas.microsoft.com/office/drawing/2014/main" id="{CFDB431B-448A-4E07-BF16-EAD2C5603823}"/>
              </a:ext>
            </a:extLst>
          </p:cNvPr>
          <p:cNvSpPr/>
          <p:nvPr/>
        </p:nvSpPr>
        <p:spPr>
          <a:xfrm>
            <a:off x="5596920" y="1295944"/>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6.8</a:t>
            </a:r>
          </a:p>
        </p:txBody>
      </p:sp>
      <p:sp>
        <p:nvSpPr>
          <p:cNvPr id="29" name="Rectángulo 28">
            <a:extLst>
              <a:ext uri="{FF2B5EF4-FFF2-40B4-BE49-F238E27FC236}">
                <a16:creationId xmlns:a16="http://schemas.microsoft.com/office/drawing/2014/main" id="{FF6DED9E-4253-4E12-A771-3EE02449B6F5}"/>
              </a:ext>
            </a:extLst>
          </p:cNvPr>
          <p:cNvSpPr/>
          <p:nvPr/>
        </p:nvSpPr>
        <p:spPr>
          <a:xfrm>
            <a:off x="5596920" y="3662073"/>
            <a:ext cx="686237" cy="3070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8.3</a:t>
            </a:r>
          </a:p>
        </p:txBody>
      </p:sp>
      <p:sp>
        <p:nvSpPr>
          <p:cNvPr id="30" name="Rectángulo 29">
            <a:extLst>
              <a:ext uri="{FF2B5EF4-FFF2-40B4-BE49-F238E27FC236}">
                <a16:creationId xmlns:a16="http://schemas.microsoft.com/office/drawing/2014/main" id="{09544D2D-BB25-40BE-BFD1-7DDB4A13384A}"/>
              </a:ext>
            </a:extLst>
          </p:cNvPr>
          <p:cNvSpPr/>
          <p:nvPr/>
        </p:nvSpPr>
        <p:spPr>
          <a:xfrm>
            <a:off x="5596920" y="3191131"/>
            <a:ext cx="686237" cy="306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1.4</a:t>
            </a:r>
          </a:p>
        </p:txBody>
      </p:sp>
      <p:sp>
        <p:nvSpPr>
          <p:cNvPr id="31" name="Rectángulo 30">
            <a:extLst>
              <a:ext uri="{FF2B5EF4-FFF2-40B4-BE49-F238E27FC236}">
                <a16:creationId xmlns:a16="http://schemas.microsoft.com/office/drawing/2014/main" id="{16728C46-616D-4F9B-9C6C-24C5E818D7A1}"/>
              </a:ext>
            </a:extLst>
          </p:cNvPr>
          <p:cNvSpPr/>
          <p:nvPr/>
        </p:nvSpPr>
        <p:spPr>
          <a:xfrm>
            <a:off x="5596920" y="2699716"/>
            <a:ext cx="686237" cy="306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7.6</a:t>
            </a:r>
          </a:p>
        </p:txBody>
      </p:sp>
      <p:sp>
        <p:nvSpPr>
          <p:cNvPr id="32" name="Rectángulo 31">
            <a:extLst>
              <a:ext uri="{FF2B5EF4-FFF2-40B4-BE49-F238E27FC236}">
                <a16:creationId xmlns:a16="http://schemas.microsoft.com/office/drawing/2014/main" id="{E67C3AAE-A347-47BC-B217-73BD395F0F22}"/>
              </a:ext>
            </a:extLst>
          </p:cNvPr>
          <p:cNvSpPr/>
          <p:nvPr/>
        </p:nvSpPr>
        <p:spPr>
          <a:xfrm>
            <a:off x="5596920" y="2208300"/>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1450" tIns="171450" rIns="171450" bIns="171450" numCol="1" spcCol="0" rtlCol="0" fromWordArt="0" anchor="ctr" anchorCtr="0" forceAA="0" compatLnSpc="1">
            <a:prstTxWarp prst="textNoShape">
              <a:avLst/>
            </a:prstTxWarp>
            <a:noAutofit/>
          </a:bodyPr>
          <a:lstStyle/>
          <a:p>
            <a:pPr algn="ctr"/>
            <a:r>
              <a:rPr lang="es-CO" sz="1350" dirty="0">
                <a:solidFill>
                  <a:srgbClr val="002060"/>
                </a:solidFill>
                <a:latin typeface="Franklin Gothic Demi Cond" panose="020B0706030402020204" pitchFamily="34" charset="0"/>
              </a:rPr>
              <a:t>3.5</a:t>
            </a:r>
          </a:p>
        </p:txBody>
      </p:sp>
      <p:sp>
        <p:nvSpPr>
          <p:cNvPr id="33" name="Rectángulo 32">
            <a:extLst>
              <a:ext uri="{FF2B5EF4-FFF2-40B4-BE49-F238E27FC236}">
                <a16:creationId xmlns:a16="http://schemas.microsoft.com/office/drawing/2014/main" id="{B11A7C6F-6FA5-4126-AED7-10A94DA589B7}"/>
              </a:ext>
            </a:extLst>
          </p:cNvPr>
          <p:cNvSpPr/>
          <p:nvPr/>
        </p:nvSpPr>
        <p:spPr>
          <a:xfrm>
            <a:off x="5596919" y="1752122"/>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1450" tIns="171450" rIns="171450" bIns="171450" numCol="1" spcCol="0" rtlCol="0" fromWordArt="0" anchor="ctr" anchorCtr="0" forceAA="0" compatLnSpc="1">
            <a:prstTxWarp prst="textNoShape">
              <a:avLst/>
            </a:prstTxWarp>
            <a:noAutofit/>
          </a:bodyPr>
          <a:lstStyle/>
          <a:p>
            <a:pPr algn="ctr"/>
            <a:r>
              <a:rPr lang="es-CO" sz="1350" dirty="0">
                <a:solidFill>
                  <a:srgbClr val="002060"/>
                </a:solidFill>
                <a:latin typeface="Franklin Gothic Demi Cond" panose="020B0706030402020204" pitchFamily="34" charset="0"/>
              </a:rPr>
              <a:t>11.5</a:t>
            </a:r>
          </a:p>
        </p:txBody>
      </p:sp>
      <p:sp>
        <p:nvSpPr>
          <p:cNvPr id="34" name="Rectángulo 33">
            <a:extLst>
              <a:ext uri="{FF2B5EF4-FFF2-40B4-BE49-F238E27FC236}">
                <a16:creationId xmlns:a16="http://schemas.microsoft.com/office/drawing/2014/main" id="{92F3105A-ACA7-445A-ACDB-85E6866D319D}"/>
              </a:ext>
            </a:extLst>
          </p:cNvPr>
          <p:cNvSpPr/>
          <p:nvPr/>
        </p:nvSpPr>
        <p:spPr>
          <a:xfrm>
            <a:off x="5596920" y="4133759"/>
            <a:ext cx="686237" cy="3285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4.1</a:t>
            </a:r>
          </a:p>
        </p:txBody>
      </p:sp>
      <p:sp>
        <p:nvSpPr>
          <p:cNvPr id="35" name="Rectángulo 34">
            <a:extLst>
              <a:ext uri="{FF2B5EF4-FFF2-40B4-BE49-F238E27FC236}">
                <a16:creationId xmlns:a16="http://schemas.microsoft.com/office/drawing/2014/main" id="{AA557814-97BB-4352-AA42-49B2A76B242E}"/>
              </a:ext>
            </a:extLst>
          </p:cNvPr>
          <p:cNvSpPr/>
          <p:nvPr/>
        </p:nvSpPr>
        <p:spPr>
          <a:xfrm>
            <a:off x="5596918" y="4626895"/>
            <a:ext cx="686237" cy="32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1350" dirty="0">
                <a:solidFill>
                  <a:srgbClr val="002060"/>
                </a:solidFill>
                <a:latin typeface="Franklin Gothic Demi Cond" panose="020B0706030402020204" pitchFamily="34" charset="0"/>
              </a:rPr>
              <a:t>3.2</a:t>
            </a:r>
          </a:p>
        </p:txBody>
      </p:sp>
      <p:sp>
        <p:nvSpPr>
          <p:cNvPr id="36" name="CuadroTexto 35">
            <a:extLst>
              <a:ext uri="{FF2B5EF4-FFF2-40B4-BE49-F238E27FC236}">
                <a16:creationId xmlns:a16="http://schemas.microsoft.com/office/drawing/2014/main" id="{0184E852-A21B-436B-B485-AA130EEE8C8C}"/>
              </a:ext>
            </a:extLst>
          </p:cNvPr>
          <p:cNvSpPr txBox="1"/>
          <p:nvPr/>
        </p:nvSpPr>
        <p:spPr>
          <a:xfrm>
            <a:off x="5436918" y="886005"/>
            <a:ext cx="1104277" cy="323165"/>
          </a:xfrm>
          <a:prstGeom prst="rect">
            <a:avLst/>
          </a:prstGeom>
          <a:noFill/>
        </p:spPr>
        <p:txBody>
          <a:bodyPr wrap="none" rtlCol="0">
            <a:spAutoFit/>
          </a:bodyPr>
          <a:lstStyle/>
          <a:p>
            <a:r>
              <a:rPr lang="es-CO" sz="1500" b="1" dirty="0">
                <a:solidFill>
                  <a:srgbClr val="002060"/>
                </a:solidFill>
                <a:latin typeface="+mj-lt"/>
                <a:ea typeface="+mj-ea"/>
                <a:cs typeface="+mj-cs"/>
              </a:rPr>
              <a:t>Volumen B.</a:t>
            </a:r>
          </a:p>
        </p:txBody>
      </p:sp>
    </p:spTree>
    <p:extLst>
      <p:ext uri="{BB962C8B-B14F-4D97-AF65-F5344CB8AC3E}">
        <p14:creationId xmlns:p14="http://schemas.microsoft.com/office/powerpoint/2010/main" val="107684931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37895" y="60415"/>
            <a:ext cx="5463612" cy="627864"/>
          </a:xfrm>
          <a:prstGeom prst="rect">
            <a:avLst/>
          </a:prstGeom>
          <a:noFill/>
        </p:spPr>
        <p:txBody>
          <a:bodyPr wrap="none" lIns="0" tIns="0" rIns="0" bIns="0" rtlCol="0">
            <a:spAutoFit/>
          </a:bodyPr>
          <a:lstStyle/>
          <a:p>
            <a:pPr eaLnBrk="0" hangingPunct="0">
              <a:lnSpc>
                <a:spcPct val="85000"/>
              </a:lnSpc>
              <a:defRPr/>
            </a:pPr>
            <a:r>
              <a:rPr lang="es-CO" sz="2400" dirty="0">
                <a:solidFill>
                  <a:srgbClr val="002060"/>
                </a:solidFill>
                <a:latin typeface="Franklin Gothic Book"/>
                <a:cs typeface="Calibri" panose="020F0502020204030204" pitchFamily="34" charset="0"/>
              </a:rPr>
              <a:t>Facultad de la Junta Directiva – Estatutos </a:t>
            </a:r>
          </a:p>
          <a:p>
            <a:pPr eaLnBrk="0" hangingPunct="0">
              <a:lnSpc>
                <a:spcPct val="85000"/>
              </a:lnSpc>
              <a:defRPr/>
            </a:pPr>
            <a:r>
              <a:rPr lang="es-CO" sz="2400" dirty="0">
                <a:solidFill>
                  <a:srgbClr val="002060"/>
                </a:solidFill>
                <a:latin typeface="Franklin Gothic Book"/>
                <a:cs typeface="Calibri" panose="020F0502020204030204" pitchFamily="34" charset="0"/>
              </a:rPr>
              <a:t>Artículo 41, </a:t>
            </a:r>
            <a:r>
              <a:rPr lang="es-CO" sz="2400" dirty="0" err="1">
                <a:solidFill>
                  <a:srgbClr val="002060"/>
                </a:solidFill>
                <a:latin typeface="Franklin Gothic Book"/>
                <a:cs typeface="Calibri" panose="020F0502020204030204" pitchFamily="34" charset="0"/>
              </a:rPr>
              <a:t>num.</a:t>
            </a:r>
            <a:r>
              <a:rPr lang="es-CO" sz="2400" dirty="0">
                <a:solidFill>
                  <a:srgbClr val="002060"/>
                </a:solidFill>
                <a:latin typeface="Franklin Gothic Book"/>
                <a:cs typeface="Calibri" panose="020F0502020204030204" pitchFamily="34" charset="0"/>
              </a:rPr>
              <a:t> 1, Lit. c) y Artículo 45 </a:t>
            </a:r>
          </a:p>
        </p:txBody>
      </p:sp>
      <p:cxnSp>
        <p:nvCxnSpPr>
          <p:cNvPr id="13" name="Conector recto 2">
            <a:extLst>
              <a:ext uri="{FF2B5EF4-FFF2-40B4-BE49-F238E27FC236}">
                <a16:creationId xmlns:a16="http://schemas.microsoft.com/office/drawing/2014/main" id="{B19ADF1C-7215-4450-B1B0-A99B51FF75C4}"/>
              </a:ext>
            </a:extLst>
          </p:cNvPr>
          <p:cNvCxnSpPr/>
          <p:nvPr/>
        </p:nvCxnSpPr>
        <p:spPr>
          <a:xfrm>
            <a:off x="331633" y="71697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4" name="13 CuadroTexto"/>
          <p:cNvSpPr txBox="1"/>
          <p:nvPr/>
        </p:nvSpPr>
        <p:spPr>
          <a:xfrm>
            <a:off x="378839" y="910987"/>
            <a:ext cx="8262677" cy="3240887"/>
          </a:xfrm>
          <a:prstGeom prst="rect">
            <a:avLst/>
          </a:prstGeom>
          <a:noFill/>
        </p:spPr>
        <p:txBody>
          <a:bodyPr wrap="square" lIns="0" tIns="0" rIns="0" bIns="0" rtlCol="0">
            <a:spAutoFit/>
          </a:bodyPr>
          <a:lstStyle/>
          <a:p>
            <a:pPr marL="266700" indent="-266700" algn="just">
              <a:lnSpc>
                <a:spcPct val="120000"/>
              </a:lnSpc>
              <a:buFont typeface="Wingdings" pitchFamily="2" charset="2"/>
              <a:buChar char="§"/>
            </a:pPr>
            <a:r>
              <a:rPr lang="es-CO" sz="1350" dirty="0">
                <a:solidFill>
                  <a:srgbClr val="002060"/>
                </a:solidFill>
                <a:latin typeface="+mj-lt"/>
                <a:ea typeface="+mj-ea"/>
                <a:cs typeface="+mj-cs"/>
              </a:rPr>
              <a:t>Es función de la Junta Directiva </a:t>
            </a:r>
            <a:r>
              <a:rPr lang="es-CO" sz="1350" i="1" dirty="0">
                <a:solidFill>
                  <a:srgbClr val="002060"/>
                </a:solidFill>
                <a:latin typeface="+mj-lt"/>
                <a:ea typeface="+mj-ea"/>
                <a:cs typeface="+mj-cs"/>
              </a:rPr>
              <a:t>“Designar, entre los vicepresidentes de la entidad, a quienes habrán de ser el primer, segundo y tercer suplentes del Presidente”.</a:t>
            </a:r>
          </a:p>
          <a:p>
            <a:pPr marL="266700" indent="-266700" algn="just">
              <a:lnSpc>
                <a:spcPct val="120000"/>
              </a:lnSpc>
            </a:pPr>
            <a:endParaRPr lang="es-CO" sz="1350" i="1" dirty="0">
              <a:solidFill>
                <a:srgbClr val="002060"/>
              </a:solidFill>
              <a:latin typeface="+mj-lt"/>
              <a:ea typeface="+mj-ea"/>
              <a:cs typeface="+mj-cs"/>
            </a:endParaRPr>
          </a:p>
          <a:p>
            <a:pPr marL="266700" indent="-266700" algn="just">
              <a:lnSpc>
                <a:spcPct val="120000"/>
              </a:lnSpc>
              <a:buFont typeface="Wingdings" pitchFamily="2" charset="2"/>
              <a:buChar char="§"/>
            </a:pPr>
            <a:r>
              <a:rPr lang="es-CO" sz="1350" dirty="0">
                <a:solidFill>
                  <a:srgbClr val="002060"/>
                </a:solidFill>
                <a:latin typeface="+mj-lt"/>
                <a:ea typeface="+mj-ea"/>
                <a:cs typeface="+mj-cs"/>
              </a:rPr>
              <a:t>Así mismo, la Junta Directiva conforme con lo dispuesto en el artículo 45 de los Estatutos designa al Representante Legal Principal y sus suplentes:</a:t>
            </a:r>
          </a:p>
          <a:p>
            <a:pPr marL="266700" indent="-266700" algn="just">
              <a:lnSpc>
                <a:spcPct val="120000"/>
              </a:lnSpc>
            </a:pPr>
            <a:r>
              <a:rPr lang="es-CO" sz="1350" dirty="0">
                <a:solidFill>
                  <a:srgbClr val="002060"/>
                </a:solidFill>
                <a:latin typeface="+mj-lt"/>
                <a:ea typeface="+mj-ea"/>
                <a:cs typeface="+mj-cs"/>
              </a:rPr>
              <a:t>	</a:t>
            </a:r>
          </a:p>
          <a:p>
            <a:pPr marL="266700" indent="-266700" algn="just">
              <a:lnSpc>
                <a:spcPct val="120000"/>
              </a:lnSpc>
            </a:pPr>
            <a:endParaRPr lang="es-CO" sz="1350" i="1" dirty="0">
              <a:solidFill>
                <a:srgbClr val="002060"/>
              </a:solidFill>
              <a:latin typeface="+mj-lt"/>
              <a:ea typeface="+mj-ea"/>
              <a:cs typeface="+mj-cs"/>
            </a:endParaRPr>
          </a:p>
          <a:p>
            <a:pPr marL="266700" indent="-266700" algn="just">
              <a:lnSpc>
                <a:spcPct val="120000"/>
              </a:lnSpc>
            </a:pPr>
            <a:r>
              <a:rPr lang="es-CO" sz="1350" i="1" dirty="0">
                <a:solidFill>
                  <a:srgbClr val="002060"/>
                </a:solidFill>
                <a:latin typeface="+mj-lt"/>
                <a:ea typeface="+mj-ea"/>
                <a:cs typeface="+mj-cs"/>
              </a:rPr>
              <a:t>	“La Sociedad será administrada por un </a:t>
            </a:r>
            <a:r>
              <a:rPr lang="es-CO" sz="1350" b="1" i="1" dirty="0">
                <a:solidFill>
                  <a:srgbClr val="002060"/>
                </a:solidFill>
                <a:latin typeface="+mj-lt"/>
                <a:ea typeface="+mj-ea"/>
                <a:cs typeface="+mj-cs"/>
              </a:rPr>
              <a:t>Presidente quien ejercerá su representación legal y por un primer, segundo y tercer suplentes</a:t>
            </a:r>
            <a:r>
              <a:rPr lang="es-CO" sz="1350" i="1" dirty="0">
                <a:solidFill>
                  <a:srgbClr val="002060"/>
                </a:solidFill>
                <a:latin typeface="+mj-lt"/>
                <a:ea typeface="+mj-ea"/>
                <a:cs typeface="+mj-cs"/>
              </a:rPr>
              <a:t>, quienes, en su orden, lo reemplazarán en sus faltas temporales o absolutas u ocasionales. </a:t>
            </a:r>
            <a:r>
              <a:rPr lang="es-CO" sz="1350" b="1" i="1" dirty="0">
                <a:solidFill>
                  <a:srgbClr val="002060"/>
                </a:solidFill>
                <a:latin typeface="+mj-lt"/>
                <a:ea typeface="+mj-ea"/>
                <a:cs typeface="+mj-cs"/>
              </a:rPr>
              <a:t>El primer, segundo y tercer suplente serán designados por la Junta Directiva</a:t>
            </a:r>
            <a:r>
              <a:rPr lang="es-CO" sz="1350" i="1" dirty="0">
                <a:solidFill>
                  <a:srgbClr val="002060"/>
                </a:solidFill>
                <a:latin typeface="+mj-lt"/>
                <a:ea typeface="+mj-ea"/>
                <a:cs typeface="+mj-cs"/>
              </a:rPr>
              <a:t>. Tanto el Presidente como sus suplentes serán designados para períodos de un (1) año. </a:t>
            </a:r>
            <a:r>
              <a:rPr lang="es-CO" sz="1350" b="1" i="1" dirty="0">
                <a:solidFill>
                  <a:srgbClr val="002060"/>
                </a:solidFill>
                <a:latin typeface="+mj-lt"/>
                <a:ea typeface="+mj-ea"/>
                <a:cs typeface="+mj-cs"/>
              </a:rPr>
              <a:t>En  caso de no producirse elecciones, el Presidente, y sus suplentes continuarán en el ejercicio  de sus funciones hasta cuando se les nombren sus reemplazos</a:t>
            </a:r>
            <a:r>
              <a:rPr lang="es-CO" sz="1350" i="1" dirty="0">
                <a:solidFill>
                  <a:srgbClr val="002060"/>
                </a:solidFill>
                <a:latin typeface="+mj-lt"/>
                <a:ea typeface="+mj-ea"/>
                <a:cs typeface="+mj-cs"/>
              </a:rPr>
              <a:t>. (…)” </a:t>
            </a:r>
            <a:r>
              <a:rPr lang="es-CO" sz="1350" dirty="0">
                <a:solidFill>
                  <a:srgbClr val="002060"/>
                </a:solidFill>
                <a:latin typeface="+mj-lt"/>
                <a:ea typeface="+mj-ea"/>
                <a:cs typeface="+mj-cs"/>
              </a:rPr>
              <a:t>Destacado fuera de texto</a:t>
            </a:r>
            <a:r>
              <a:rPr lang="es-CO" sz="1350" i="1" dirty="0">
                <a:solidFill>
                  <a:srgbClr val="002060"/>
                </a:solidFill>
                <a:latin typeface="+mj-lt"/>
                <a:ea typeface="+mj-ea"/>
                <a:cs typeface="+mj-cs"/>
              </a:rPr>
              <a:t>   </a:t>
            </a:r>
          </a:p>
        </p:txBody>
      </p:sp>
      <p:sp>
        <p:nvSpPr>
          <p:cNvPr id="16" name="15 Rectángulo redondeado"/>
          <p:cNvSpPr/>
          <p:nvPr/>
        </p:nvSpPr>
        <p:spPr>
          <a:xfrm>
            <a:off x="399310" y="2414255"/>
            <a:ext cx="8458763" cy="193163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77814519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7D144B2-FF5D-44D2-A758-7EEF18D00D1E}"/>
              </a:ext>
            </a:extLst>
          </p:cNvPr>
          <p:cNvSpPr/>
          <p:nvPr/>
        </p:nvSpPr>
        <p:spPr>
          <a:xfrm>
            <a:off x="777775" y="1515189"/>
            <a:ext cx="1892687" cy="194358"/>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10" name="CuadroTexto 9">
            <a:extLst>
              <a:ext uri="{FF2B5EF4-FFF2-40B4-BE49-F238E27FC236}">
                <a16:creationId xmlns:a16="http://schemas.microsoft.com/office/drawing/2014/main" id="{E7D5C764-D31A-4784-B90A-97263BC1F081}"/>
              </a:ext>
            </a:extLst>
          </p:cNvPr>
          <p:cNvSpPr txBox="1"/>
          <p:nvPr/>
        </p:nvSpPr>
        <p:spPr>
          <a:xfrm>
            <a:off x="741649" y="1526758"/>
            <a:ext cx="1892687" cy="194358"/>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350" kern="0" dirty="0">
                <a:solidFill>
                  <a:prstClr val="white"/>
                </a:solidFill>
                <a:latin typeface="Franklin Gothic Book"/>
              </a:rPr>
              <a:t>Aplicativo</a:t>
            </a:r>
          </a:p>
        </p:txBody>
      </p:sp>
      <p:sp>
        <p:nvSpPr>
          <p:cNvPr id="11" name="Rectángulo 10">
            <a:extLst>
              <a:ext uri="{FF2B5EF4-FFF2-40B4-BE49-F238E27FC236}">
                <a16:creationId xmlns:a16="http://schemas.microsoft.com/office/drawing/2014/main" id="{CABFA6C6-2E0C-45EC-A7FA-0BFFE2D689BE}"/>
              </a:ext>
            </a:extLst>
          </p:cNvPr>
          <p:cNvSpPr/>
          <p:nvPr/>
        </p:nvSpPr>
        <p:spPr>
          <a:xfrm>
            <a:off x="777774" y="1721117"/>
            <a:ext cx="1892687" cy="348577"/>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12" name="CuadroTexto 11">
            <a:extLst>
              <a:ext uri="{FF2B5EF4-FFF2-40B4-BE49-F238E27FC236}">
                <a16:creationId xmlns:a16="http://schemas.microsoft.com/office/drawing/2014/main" id="{EF92255A-CDED-4808-B347-38616B12F73A}"/>
              </a:ext>
            </a:extLst>
          </p:cNvPr>
          <p:cNvSpPr txBox="1"/>
          <p:nvPr/>
        </p:nvSpPr>
        <p:spPr>
          <a:xfrm>
            <a:off x="813900" y="1710166"/>
            <a:ext cx="1892687" cy="224669"/>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Plataforma de registro</a:t>
            </a:r>
          </a:p>
        </p:txBody>
      </p:sp>
      <p:sp>
        <p:nvSpPr>
          <p:cNvPr id="13" name="Rectángulo 12">
            <a:extLst>
              <a:ext uri="{FF2B5EF4-FFF2-40B4-BE49-F238E27FC236}">
                <a16:creationId xmlns:a16="http://schemas.microsoft.com/office/drawing/2014/main" id="{2774E685-C6F3-4734-9A88-DFB776FB075C}"/>
              </a:ext>
            </a:extLst>
          </p:cNvPr>
          <p:cNvSpPr/>
          <p:nvPr/>
        </p:nvSpPr>
        <p:spPr>
          <a:xfrm>
            <a:off x="778180" y="2245084"/>
            <a:ext cx="1892281" cy="194357"/>
          </a:xfrm>
          <a:prstGeom prst="rect">
            <a:avLst/>
          </a:prstGeom>
          <a:solidFill>
            <a:srgbClr val="C8904D">
              <a:hueOff val="8000623"/>
              <a:satOff val="-21460"/>
              <a:lumOff val="1"/>
              <a:alphaOff val="0"/>
            </a:srgbClr>
          </a:solidFill>
          <a:ln w="25400" cap="flat" cmpd="sng" algn="ctr">
            <a:solidFill>
              <a:srgbClr val="C8904D">
                <a:hueOff val="8000623"/>
                <a:satOff val="-21460"/>
                <a:lumOff val="1"/>
                <a:alphaOff val="0"/>
              </a:srgbClr>
            </a:solidFill>
            <a:prstDash val="solid"/>
          </a:ln>
          <a:effectLst>
            <a:outerShdw blurRad="40000" dist="20000" dir="5400000" rotWithShape="0">
              <a:srgbClr val="000000">
                <a:alpha val="38000"/>
              </a:srgbClr>
            </a:outerShdw>
          </a:effectLst>
        </p:spPr>
      </p:sp>
      <p:sp>
        <p:nvSpPr>
          <p:cNvPr id="14" name="CuadroTexto 13">
            <a:extLst>
              <a:ext uri="{FF2B5EF4-FFF2-40B4-BE49-F238E27FC236}">
                <a16:creationId xmlns:a16="http://schemas.microsoft.com/office/drawing/2014/main" id="{1B46179E-C225-48C9-81CE-BE9A7E8D64CE}"/>
              </a:ext>
            </a:extLst>
          </p:cNvPr>
          <p:cNvSpPr txBox="1"/>
          <p:nvPr/>
        </p:nvSpPr>
        <p:spPr>
          <a:xfrm>
            <a:off x="898811" y="2243443"/>
            <a:ext cx="1735525" cy="194357"/>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500" kern="0" dirty="0">
                <a:solidFill>
                  <a:prstClr val="white"/>
                </a:solidFill>
                <a:latin typeface="Franklin Gothic Book"/>
              </a:rPr>
              <a:t>Promoción</a:t>
            </a:r>
          </a:p>
        </p:txBody>
      </p:sp>
      <p:sp>
        <p:nvSpPr>
          <p:cNvPr id="15" name="Rectángulo 14">
            <a:extLst>
              <a:ext uri="{FF2B5EF4-FFF2-40B4-BE49-F238E27FC236}">
                <a16:creationId xmlns:a16="http://schemas.microsoft.com/office/drawing/2014/main" id="{6E3A0CA1-A041-4F57-8FBE-FD8151454AE1}"/>
              </a:ext>
            </a:extLst>
          </p:cNvPr>
          <p:cNvSpPr/>
          <p:nvPr/>
        </p:nvSpPr>
        <p:spPr>
          <a:xfrm>
            <a:off x="771687" y="2464805"/>
            <a:ext cx="1898774" cy="348577"/>
          </a:xfrm>
          <a:prstGeom prst="rect">
            <a:avLst/>
          </a:prstGeom>
          <a:noFill/>
          <a:ln w="25400" cap="flat" cmpd="sng" algn="ctr">
            <a:solidFill>
              <a:srgbClr val="C8904D">
                <a:tint val="40000"/>
                <a:alpha val="90000"/>
                <a:hueOff val="8244243"/>
                <a:satOff val="-17813"/>
                <a:lumOff val="-821"/>
                <a:alphaOff val="0"/>
              </a:srgbClr>
            </a:solidFill>
            <a:prstDash val="solid"/>
          </a:ln>
          <a:effectLst/>
        </p:spPr>
      </p:sp>
      <p:sp>
        <p:nvSpPr>
          <p:cNvPr id="16" name="CuadroTexto 15">
            <a:extLst>
              <a:ext uri="{FF2B5EF4-FFF2-40B4-BE49-F238E27FC236}">
                <a16:creationId xmlns:a16="http://schemas.microsoft.com/office/drawing/2014/main" id="{72E0AB54-0AC2-4064-B40D-4AAB889E6B7A}"/>
              </a:ext>
            </a:extLst>
          </p:cNvPr>
          <p:cNvSpPr txBox="1"/>
          <p:nvPr/>
        </p:nvSpPr>
        <p:spPr>
          <a:xfrm>
            <a:off x="771686" y="2464805"/>
            <a:ext cx="1927350" cy="321572"/>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Vendedores con falencias en conocimiento</a:t>
            </a:r>
          </a:p>
        </p:txBody>
      </p:sp>
      <p:sp>
        <p:nvSpPr>
          <p:cNvPr id="19" name="Rectángulo 18">
            <a:extLst>
              <a:ext uri="{FF2B5EF4-FFF2-40B4-BE49-F238E27FC236}">
                <a16:creationId xmlns:a16="http://schemas.microsoft.com/office/drawing/2014/main" id="{467021B0-3471-4235-9938-9F282187CB6B}"/>
              </a:ext>
            </a:extLst>
          </p:cNvPr>
          <p:cNvSpPr/>
          <p:nvPr/>
        </p:nvSpPr>
        <p:spPr>
          <a:xfrm>
            <a:off x="777775" y="3046400"/>
            <a:ext cx="1892687" cy="194358"/>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20" name="CuadroTexto 19">
            <a:extLst>
              <a:ext uri="{FF2B5EF4-FFF2-40B4-BE49-F238E27FC236}">
                <a16:creationId xmlns:a16="http://schemas.microsoft.com/office/drawing/2014/main" id="{89515666-4A93-4958-A441-FF6EB9F2B156}"/>
              </a:ext>
            </a:extLst>
          </p:cNvPr>
          <p:cNvSpPr txBox="1"/>
          <p:nvPr/>
        </p:nvSpPr>
        <p:spPr>
          <a:xfrm>
            <a:off x="741649" y="3057969"/>
            <a:ext cx="1892687" cy="194358"/>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350" kern="0" dirty="0">
                <a:solidFill>
                  <a:prstClr val="white"/>
                </a:solidFill>
                <a:latin typeface="Franklin Gothic Book"/>
              </a:rPr>
              <a:t>Back Operativo</a:t>
            </a:r>
          </a:p>
        </p:txBody>
      </p:sp>
      <p:sp>
        <p:nvSpPr>
          <p:cNvPr id="21" name="Rectángulo 20">
            <a:extLst>
              <a:ext uri="{FF2B5EF4-FFF2-40B4-BE49-F238E27FC236}">
                <a16:creationId xmlns:a16="http://schemas.microsoft.com/office/drawing/2014/main" id="{97021088-79CE-4FD8-A60D-818A29C840FA}"/>
              </a:ext>
            </a:extLst>
          </p:cNvPr>
          <p:cNvSpPr/>
          <p:nvPr/>
        </p:nvSpPr>
        <p:spPr>
          <a:xfrm>
            <a:off x="777774" y="3252328"/>
            <a:ext cx="1892687" cy="348577"/>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22" name="CuadroTexto 21">
            <a:extLst>
              <a:ext uri="{FF2B5EF4-FFF2-40B4-BE49-F238E27FC236}">
                <a16:creationId xmlns:a16="http://schemas.microsoft.com/office/drawing/2014/main" id="{1264BB0C-3D7A-47FE-9A6D-E8685BA56BCC}"/>
              </a:ext>
            </a:extLst>
          </p:cNvPr>
          <p:cNvSpPr txBox="1"/>
          <p:nvPr/>
        </p:nvSpPr>
        <p:spPr>
          <a:xfrm>
            <a:off x="813900" y="3241377"/>
            <a:ext cx="1892687" cy="224669"/>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Errores en registro de información</a:t>
            </a:r>
          </a:p>
        </p:txBody>
      </p:sp>
      <p:sp>
        <p:nvSpPr>
          <p:cNvPr id="23" name="Rectángulo 22">
            <a:extLst>
              <a:ext uri="{FF2B5EF4-FFF2-40B4-BE49-F238E27FC236}">
                <a16:creationId xmlns:a16="http://schemas.microsoft.com/office/drawing/2014/main" id="{6D2FFBD1-EEB0-4D5B-B2B2-75219925CAA2}"/>
              </a:ext>
            </a:extLst>
          </p:cNvPr>
          <p:cNvSpPr/>
          <p:nvPr/>
        </p:nvSpPr>
        <p:spPr>
          <a:xfrm>
            <a:off x="806756" y="3747676"/>
            <a:ext cx="1892281" cy="194357"/>
          </a:xfrm>
          <a:prstGeom prst="rect">
            <a:avLst/>
          </a:prstGeom>
          <a:solidFill>
            <a:srgbClr val="C8904D">
              <a:hueOff val="8000623"/>
              <a:satOff val="-21460"/>
              <a:lumOff val="1"/>
              <a:alphaOff val="0"/>
            </a:srgbClr>
          </a:solidFill>
          <a:ln w="25400" cap="flat" cmpd="sng" algn="ctr">
            <a:solidFill>
              <a:srgbClr val="C8904D">
                <a:hueOff val="8000623"/>
                <a:satOff val="-21460"/>
                <a:lumOff val="1"/>
                <a:alphaOff val="0"/>
              </a:srgbClr>
            </a:solidFill>
            <a:prstDash val="solid"/>
          </a:ln>
          <a:effectLst>
            <a:outerShdw blurRad="40000" dist="20000" dir="5400000" rotWithShape="0">
              <a:srgbClr val="000000">
                <a:alpha val="38000"/>
              </a:srgbClr>
            </a:outerShdw>
          </a:effectLst>
        </p:spPr>
      </p:sp>
      <p:sp>
        <p:nvSpPr>
          <p:cNvPr id="24" name="Rectángulo 23">
            <a:extLst>
              <a:ext uri="{FF2B5EF4-FFF2-40B4-BE49-F238E27FC236}">
                <a16:creationId xmlns:a16="http://schemas.microsoft.com/office/drawing/2014/main" id="{7C75B09B-3C9A-42C3-AE68-699CA1C07BEB}"/>
              </a:ext>
            </a:extLst>
          </p:cNvPr>
          <p:cNvSpPr/>
          <p:nvPr/>
        </p:nvSpPr>
        <p:spPr>
          <a:xfrm>
            <a:off x="800263" y="3967396"/>
            <a:ext cx="1898774" cy="348577"/>
          </a:xfrm>
          <a:prstGeom prst="rect">
            <a:avLst/>
          </a:prstGeom>
          <a:noFill/>
          <a:ln w="25400" cap="flat" cmpd="sng" algn="ctr">
            <a:solidFill>
              <a:srgbClr val="C8904D">
                <a:tint val="40000"/>
                <a:alpha val="90000"/>
                <a:hueOff val="8244243"/>
                <a:satOff val="-17813"/>
                <a:lumOff val="-821"/>
                <a:alphaOff val="0"/>
              </a:srgbClr>
            </a:solidFill>
            <a:prstDash val="solid"/>
          </a:ln>
          <a:effectLst/>
        </p:spPr>
      </p:sp>
      <p:sp>
        <p:nvSpPr>
          <p:cNvPr id="25" name="CuadroTexto 24">
            <a:extLst>
              <a:ext uri="{FF2B5EF4-FFF2-40B4-BE49-F238E27FC236}">
                <a16:creationId xmlns:a16="http://schemas.microsoft.com/office/drawing/2014/main" id="{E424F8B5-0D78-4139-9E8F-0BC95F23BA77}"/>
              </a:ext>
            </a:extLst>
          </p:cNvPr>
          <p:cNvSpPr txBox="1"/>
          <p:nvPr/>
        </p:nvSpPr>
        <p:spPr>
          <a:xfrm>
            <a:off x="800262" y="3967396"/>
            <a:ext cx="1867964" cy="321572"/>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SIB y SIBOL con códigos diferentes </a:t>
            </a:r>
          </a:p>
        </p:txBody>
      </p:sp>
      <p:sp>
        <p:nvSpPr>
          <p:cNvPr id="26" name="CuadroTexto 25">
            <a:extLst>
              <a:ext uri="{FF2B5EF4-FFF2-40B4-BE49-F238E27FC236}">
                <a16:creationId xmlns:a16="http://schemas.microsoft.com/office/drawing/2014/main" id="{3DF0C6AC-D725-4548-97D0-A5D5440216CC}"/>
              </a:ext>
            </a:extLst>
          </p:cNvPr>
          <p:cNvSpPr txBox="1"/>
          <p:nvPr/>
        </p:nvSpPr>
        <p:spPr>
          <a:xfrm>
            <a:off x="813900" y="3736834"/>
            <a:ext cx="1735525" cy="194357"/>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500" kern="0" dirty="0">
                <a:solidFill>
                  <a:prstClr val="white"/>
                </a:solidFill>
                <a:latin typeface="Franklin Gothic Book"/>
              </a:rPr>
              <a:t>Homologación</a:t>
            </a:r>
          </a:p>
        </p:txBody>
      </p:sp>
      <p:cxnSp>
        <p:nvCxnSpPr>
          <p:cNvPr id="27" name="Conector recto 26">
            <a:extLst>
              <a:ext uri="{FF2B5EF4-FFF2-40B4-BE49-F238E27FC236}">
                <a16:creationId xmlns:a16="http://schemas.microsoft.com/office/drawing/2014/main" id="{36AEB8FB-A8E6-426F-B267-C0F51A4A6C25}"/>
              </a:ext>
            </a:extLst>
          </p:cNvPr>
          <p:cNvCxnSpPr>
            <a:cxnSpLocks/>
          </p:cNvCxnSpPr>
          <p:nvPr/>
        </p:nvCxnSpPr>
        <p:spPr>
          <a:xfrm>
            <a:off x="2981006" y="1268017"/>
            <a:ext cx="0" cy="348566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CuadroTexto 28">
            <a:extLst>
              <a:ext uri="{FF2B5EF4-FFF2-40B4-BE49-F238E27FC236}">
                <a16:creationId xmlns:a16="http://schemas.microsoft.com/office/drawing/2014/main" id="{C5BA4D0D-288E-4375-A36D-43A8DF36AF70}"/>
              </a:ext>
            </a:extLst>
          </p:cNvPr>
          <p:cNvSpPr txBox="1"/>
          <p:nvPr/>
        </p:nvSpPr>
        <p:spPr>
          <a:xfrm>
            <a:off x="3493922" y="1521100"/>
            <a:ext cx="2344404" cy="415498"/>
          </a:xfrm>
          <a:prstGeom prst="rect">
            <a:avLst/>
          </a:prstGeom>
          <a:noFill/>
        </p:spPr>
        <p:txBody>
          <a:bodyPr wrap="square"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Estructuración Propuesta de arrendamiento</a:t>
            </a:r>
          </a:p>
        </p:txBody>
      </p:sp>
      <p:sp>
        <p:nvSpPr>
          <p:cNvPr id="30" name="CuadroTexto 29">
            <a:extLst>
              <a:ext uri="{FF2B5EF4-FFF2-40B4-BE49-F238E27FC236}">
                <a16:creationId xmlns:a16="http://schemas.microsoft.com/office/drawing/2014/main" id="{7221028F-B8D8-4C97-BAFD-8A8AB9841C6A}"/>
              </a:ext>
            </a:extLst>
          </p:cNvPr>
          <p:cNvSpPr txBox="1"/>
          <p:nvPr/>
        </p:nvSpPr>
        <p:spPr>
          <a:xfrm>
            <a:off x="3463996" y="2163327"/>
            <a:ext cx="2409272" cy="900246"/>
          </a:xfrm>
          <a:prstGeom prst="rect">
            <a:avLst/>
          </a:prstGeom>
          <a:noFill/>
        </p:spPr>
        <p:txBody>
          <a:bodyPr wrap="square"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Capacitaciones E-learning</a:t>
            </a:r>
          </a:p>
          <a:p>
            <a:pPr marL="557213" lvl="1" indent="-214313">
              <a:buFont typeface="Arial" panose="020B0604020202020204" pitchFamily="34" charset="0"/>
              <a:buChar char="•"/>
            </a:pPr>
            <a:r>
              <a:rPr lang="es-CO" sz="1050" dirty="0">
                <a:solidFill>
                  <a:srgbClr val="002060"/>
                </a:solidFill>
                <a:latin typeface="Franklin Gothic Book" panose="020B0503020102020204" pitchFamily="34" charset="0"/>
              </a:rPr>
              <a:t>Modulo Operativo : 4 </a:t>
            </a:r>
            <a:r>
              <a:rPr lang="es-CO" sz="1050" dirty="0" err="1">
                <a:solidFill>
                  <a:srgbClr val="002060"/>
                </a:solidFill>
                <a:latin typeface="Franklin Gothic Book" panose="020B0503020102020204" pitchFamily="34" charset="0"/>
              </a:rPr>
              <a:t>Hr</a:t>
            </a:r>
            <a:endParaRPr lang="es-CO" sz="1050" dirty="0">
              <a:solidFill>
                <a:srgbClr val="002060"/>
              </a:solidFill>
              <a:latin typeface="Franklin Gothic Book" panose="020B0503020102020204" pitchFamily="34" charset="0"/>
            </a:endParaRPr>
          </a:p>
          <a:p>
            <a:pPr marL="557213" lvl="1" indent="-214313">
              <a:buFont typeface="Arial" panose="020B0604020202020204" pitchFamily="34" charset="0"/>
              <a:buChar char="•"/>
            </a:pPr>
            <a:r>
              <a:rPr lang="es-CO" sz="1050" dirty="0">
                <a:solidFill>
                  <a:srgbClr val="002060"/>
                </a:solidFill>
                <a:latin typeface="Franklin Gothic Book" panose="020B0503020102020204" pitchFamily="34" charset="0"/>
              </a:rPr>
              <a:t>Modulo Comercial: 2 </a:t>
            </a:r>
            <a:r>
              <a:rPr lang="es-CO" sz="1050" dirty="0" err="1">
                <a:solidFill>
                  <a:srgbClr val="002060"/>
                </a:solidFill>
                <a:latin typeface="Franklin Gothic Book" panose="020B0503020102020204" pitchFamily="34" charset="0"/>
              </a:rPr>
              <a:t>Hr</a:t>
            </a:r>
            <a:endParaRPr lang="es-CO" sz="1050" dirty="0">
              <a:solidFill>
                <a:srgbClr val="002060"/>
              </a:solidFill>
              <a:latin typeface="Franklin Gothic Book" panose="020B0503020102020204" pitchFamily="34" charset="0"/>
            </a:endParaRPr>
          </a:p>
          <a:p>
            <a:pPr marL="557213" lvl="1" indent="-214313">
              <a:buFont typeface="Arial" panose="020B0604020202020204" pitchFamily="34" charset="0"/>
              <a:buChar char="•"/>
            </a:pPr>
            <a:r>
              <a:rPr lang="es-CO" sz="1050" dirty="0">
                <a:solidFill>
                  <a:srgbClr val="002060"/>
                </a:solidFill>
                <a:latin typeface="Franklin Gothic Book" panose="020B0503020102020204" pitchFamily="34" charset="0"/>
              </a:rPr>
              <a:t>Modulo Certificación: 1Hr	</a:t>
            </a:r>
          </a:p>
        </p:txBody>
      </p:sp>
      <p:sp>
        <p:nvSpPr>
          <p:cNvPr id="31" name="CuadroTexto 30">
            <a:extLst>
              <a:ext uri="{FF2B5EF4-FFF2-40B4-BE49-F238E27FC236}">
                <a16:creationId xmlns:a16="http://schemas.microsoft.com/office/drawing/2014/main" id="{5472063D-F3B4-4444-8641-2B7D802D937D}"/>
              </a:ext>
            </a:extLst>
          </p:cNvPr>
          <p:cNvSpPr txBox="1"/>
          <p:nvPr/>
        </p:nvSpPr>
        <p:spPr>
          <a:xfrm>
            <a:off x="3504862" y="2921525"/>
            <a:ext cx="2344404" cy="946413"/>
          </a:xfrm>
          <a:prstGeom prst="rect">
            <a:avLst/>
          </a:prstGeom>
          <a:noFill/>
        </p:spPr>
        <p:txBody>
          <a:bodyPr wrap="square" rtlCol="0">
            <a:spAutoFit/>
          </a:bodyPr>
          <a:lstStyle/>
          <a:p>
            <a:pPr marL="214313" indent="-214313">
              <a:buFont typeface="Arial" panose="020B0604020202020204" pitchFamily="34" charset="0"/>
              <a:buChar char="•"/>
            </a:pPr>
            <a:endParaRPr lang="es-CO" sz="1050" dirty="0">
              <a:solidFill>
                <a:srgbClr val="002060"/>
              </a:solidFill>
              <a:latin typeface="Franklin Gothic Book" panose="020B0503020102020204" pitchFamily="34" charset="0"/>
            </a:endParaRP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Capacitaciones funcionarios Back </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Factura Electrónica solución definitiva 1/1/2019</a:t>
            </a:r>
          </a:p>
          <a:p>
            <a:endParaRPr lang="es-CO" sz="1350" dirty="0">
              <a:solidFill>
                <a:srgbClr val="002060"/>
              </a:solidFill>
              <a:latin typeface="Franklin Gothic Book" panose="020B0503020102020204" pitchFamily="34" charset="0"/>
            </a:endParaRPr>
          </a:p>
        </p:txBody>
      </p:sp>
      <p:sp>
        <p:nvSpPr>
          <p:cNvPr id="32" name="CuadroTexto 31">
            <a:extLst>
              <a:ext uri="{FF2B5EF4-FFF2-40B4-BE49-F238E27FC236}">
                <a16:creationId xmlns:a16="http://schemas.microsoft.com/office/drawing/2014/main" id="{6F343982-3032-456F-B81E-D735229566B8}"/>
              </a:ext>
            </a:extLst>
          </p:cNvPr>
          <p:cNvSpPr txBox="1"/>
          <p:nvPr/>
        </p:nvSpPr>
        <p:spPr>
          <a:xfrm>
            <a:off x="3522498" y="3827042"/>
            <a:ext cx="2344404" cy="946413"/>
          </a:xfrm>
          <a:prstGeom prst="rect">
            <a:avLst/>
          </a:prstGeom>
          <a:noFill/>
        </p:spPr>
        <p:txBody>
          <a:bodyPr wrap="square" rtlCol="0">
            <a:spAutoFit/>
          </a:bodyPr>
          <a:lstStyle/>
          <a:p>
            <a:pPr marL="128588" indent="-128588">
              <a:buFont typeface="Arial" panose="020B0604020202020204" pitchFamily="34" charset="0"/>
              <a:buChar char="•"/>
            </a:pPr>
            <a:r>
              <a:rPr lang="es-CO" sz="1050" dirty="0">
                <a:solidFill>
                  <a:srgbClr val="002060"/>
                </a:solidFill>
                <a:latin typeface="Franklin Gothic Book" panose="020B0503020102020204" pitchFamily="34" charset="0"/>
              </a:rPr>
              <a:t>Homologación de códigos SIB-SIBOL</a:t>
            </a:r>
          </a:p>
          <a:p>
            <a:pPr marL="128588" indent="-128588">
              <a:buFont typeface="Arial" panose="020B0604020202020204" pitchFamily="34" charset="0"/>
              <a:buChar char="•"/>
            </a:pPr>
            <a:r>
              <a:rPr lang="es-CO" sz="1050" dirty="0">
                <a:solidFill>
                  <a:srgbClr val="002060"/>
                </a:solidFill>
                <a:latin typeface="Franklin Gothic Book" panose="020B0503020102020204" pitchFamily="34" charset="0"/>
              </a:rPr>
              <a:t>Afianzarnos como fuente de información</a:t>
            </a:r>
          </a:p>
          <a:p>
            <a:endParaRPr lang="es-CO" sz="1350" dirty="0">
              <a:solidFill>
                <a:srgbClr val="002060"/>
              </a:solidFill>
              <a:latin typeface="Franklin Gothic Book" panose="020B0503020102020204" pitchFamily="34" charset="0"/>
            </a:endParaRPr>
          </a:p>
        </p:txBody>
      </p:sp>
      <p:sp>
        <p:nvSpPr>
          <p:cNvPr id="34" name="1 Título">
            <a:extLst>
              <a:ext uri="{FF2B5EF4-FFF2-40B4-BE49-F238E27FC236}">
                <a16:creationId xmlns:a16="http://schemas.microsoft.com/office/drawing/2014/main" id="{C0DF4369-A9E4-467F-901A-DA977BAA1F79}"/>
              </a:ext>
            </a:extLst>
          </p:cNvPr>
          <p:cNvSpPr txBox="1">
            <a:spLocks/>
          </p:cNvSpPr>
          <p:nvPr/>
        </p:nvSpPr>
        <p:spPr>
          <a:xfrm>
            <a:off x="-51178" y="93020"/>
            <a:ext cx="7401692"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2400" dirty="0">
                <a:solidFill>
                  <a:srgbClr val="002060"/>
                </a:solidFill>
                <a:latin typeface="Franklin Gothic Demi Cond" panose="020B0706030402020204" pitchFamily="34" charset="0"/>
                <a:ea typeface="+mn-ea"/>
                <a:cs typeface="+mn-cs"/>
              </a:rPr>
              <a:t>3. Situación Actual,                                                                oportunidades y necesidades a partir del DOFA- Debilidades</a:t>
            </a:r>
          </a:p>
        </p:txBody>
      </p:sp>
      <p:sp>
        <p:nvSpPr>
          <p:cNvPr id="36" name="CuadroTexto 35">
            <a:extLst>
              <a:ext uri="{FF2B5EF4-FFF2-40B4-BE49-F238E27FC236}">
                <a16:creationId xmlns:a16="http://schemas.microsoft.com/office/drawing/2014/main" id="{BFFF89C3-EB1C-4B78-98BD-01AAA17062F8}"/>
              </a:ext>
            </a:extLst>
          </p:cNvPr>
          <p:cNvSpPr txBox="1"/>
          <p:nvPr/>
        </p:nvSpPr>
        <p:spPr>
          <a:xfrm>
            <a:off x="741648" y="988486"/>
            <a:ext cx="1862722" cy="369332"/>
          </a:xfrm>
          <a:prstGeom prst="rect">
            <a:avLst/>
          </a:prstGeom>
          <a:noFill/>
        </p:spPr>
        <p:txBody>
          <a:bodyPr wrap="square" rtlCol="0">
            <a:spAutoFit/>
          </a:bodyPr>
          <a:lstStyle/>
          <a:p>
            <a:pPr algn="ctr" defTabSz="685800">
              <a:lnSpc>
                <a:spcPct val="120000"/>
              </a:lnSpc>
            </a:pPr>
            <a:r>
              <a:rPr lang="es-CO" sz="1500" b="1" dirty="0">
                <a:solidFill>
                  <a:srgbClr val="002060"/>
                </a:solidFill>
              </a:rPr>
              <a:t>Situación Actual</a:t>
            </a:r>
          </a:p>
        </p:txBody>
      </p:sp>
      <p:sp>
        <p:nvSpPr>
          <p:cNvPr id="37" name="CuadroTexto 36">
            <a:extLst>
              <a:ext uri="{FF2B5EF4-FFF2-40B4-BE49-F238E27FC236}">
                <a16:creationId xmlns:a16="http://schemas.microsoft.com/office/drawing/2014/main" id="{5715FE61-85C6-4FAE-9A2D-7E1F7D8F4C81}"/>
              </a:ext>
            </a:extLst>
          </p:cNvPr>
          <p:cNvSpPr txBox="1"/>
          <p:nvPr/>
        </p:nvSpPr>
        <p:spPr>
          <a:xfrm>
            <a:off x="2807170" y="1010444"/>
            <a:ext cx="3748763" cy="276999"/>
          </a:xfrm>
          <a:prstGeom prst="rect">
            <a:avLst/>
          </a:prstGeom>
          <a:noFill/>
        </p:spPr>
        <p:txBody>
          <a:bodyPr wrap="square" lIns="0" tIns="0" rIns="0" bIns="0" rtlCol="0">
            <a:spAutoFit/>
          </a:bodyPr>
          <a:lstStyle/>
          <a:p>
            <a:pPr algn="ctr">
              <a:lnSpc>
                <a:spcPct val="120000"/>
              </a:lnSpc>
            </a:pPr>
            <a:r>
              <a:rPr lang="es-CO" sz="1500" b="1" dirty="0">
                <a:solidFill>
                  <a:srgbClr val="002060"/>
                </a:solidFill>
              </a:rPr>
              <a:t>Oportunidades de Mejora</a:t>
            </a:r>
          </a:p>
        </p:txBody>
      </p:sp>
      <p:cxnSp>
        <p:nvCxnSpPr>
          <p:cNvPr id="39" name="Conector recto 38">
            <a:extLst>
              <a:ext uri="{FF2B5EF4-FFF2-40B4-BE49-F238E27FC236}">
                <a16:creationId xmlns:a16="http://schemas.microsoft.com/office/drawing/2014/main" id="{5355AB64-CA6C-441B-B555-2C5DA105B9F7}"/>
              </a:ext>
            </a:extLst>
          </p:cNvPr>
          <p:cNvCxnSpPr/>
          <p:nvPr/>
        </p:nvCxnSpPr>
        <p:spPr>
          <a:xfrm>
            <a:off x="6243152" y="1316502"/>
            <a:ext cx="0" cy="35227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CuadroTexto 39">
            <a:extLst>
              <a:ext uri="{FF2B5EF4-FFF2-40B4-BE49-F238E27FC236}">
                <a16:creationId xmlns:a16="http://schemas.microsoft.com/office/drawing/2014/main" id="{2C08B5F5-C5BD-4684-B2E0-8741A6822F50}"/>
              </a:ext>
            </a:extLst>
          </p:cNvPr>
          <p:cNvSpPr txBox="1"/>
          <p:nvPr/>
        </p:nvSpPr>
        <p:spPr>
          <a:xfrm>
            <a:off x="5734868" y="1026997"/>
            <a:ext cx="3748763" cy="276999"/>
          </a:xfrm>
          <a:prstGeom prst="rect">
            <a:avLst/>
          </a:prstGeom>
          <a:noFill/>
        </p:spPr>
        <p:txBody>
          <a:bodyPr wrap="square" lIns="0" tIns="0" rIns="0" bIns="0" rtlCol="0">
            <a:spAutoFit/>
          </a:bodyPr>
          <a:lstStyle/>
          <a:p>
            <a:pPr algn="ctr">
              <a:lnSpc>
                <a:spcPct val="120000"/>
              </a:lnSpc>
            </a:pPr>
            <a:r>
              <a:rPr lang="es-CO" sz="1500" b="1" dirty="0">
                <a:solidFill>
                  <a:srgbClr val="002060"/>
                </a:solidFill>
              </a:rPr>
              <a:t>Responsables</a:t>
            </a:r>
          </a:p>
        </p:txBody>
      </p:sp>
      <p:sp>
        <p:nvSpPr>
          <p:cNvPr id="41" name="CuadroTexto 40">
            <a:extLst>
              <a:ext uri="{FF2B5EF4-FFF2-40B4-BE49-F238E27FC236}">
                <a16:creationId xmlns:a16="http://schemas.microsoft.com/office/drawing/2014/main" id="{75101D53-F34D-4998-B89D-75DC50838011}"/>
              </a:ext>
            </a:extLst>
          </p:cNvPr>
          <p:cNvSpPr txBox="1"/>
          <p:nvPr/>
        </p:nvSpPr>
        <p:spPr>
          <a:xfrm>
            <a:off x="6437047" y="1542419"/>
            <a:ext cx="1080033" cy="415498"/>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Tecnología           </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Información</a:t>
            </a:r>
          </a:p>
        </p:txBody>
      </p:sp>
      <p:sp>
        <p:nvSpPr>
          <p:cNvPr id="42" name="CuadroTexto 41">
            <a:extLst>
              <a:ext uri="{FF2B5EF4-FFF2-40B4-BE49-F238E27FC236}">
                <a16:creationId xmlns:a16="http://schemas.microsoft.com/office/drawing/2014/main" id="{7704731C-2421-4607-8585-5B62AD4B32C5}"/>
              </a:ext>
            </a:extLst>
          </p:cNvPr>
          <p:cNvSpPr txBox="1"/>
          <p:nvPr/>
        </p:nvSpPr>
        <p:spPr>
          <a:xfrm>
            <a:off x="7582529" y="1542419"/>
            <a:ext cx="1080033" cy="577081"/>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Comercial          </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Operaciones</a:t>
            </a:r>
          </a:p>
        </p:txBody>
      </p:sp>
      <p:sp>
        <p:nvSpPr>
          <p:cNvPr id="43" name="CuadroTexto 42">
            <a:extLst>
              <a:ext uri="{FF2B5EF4-FFF2-40B4-BE49-F238E27FC236}">
                <a16:creationId xmlns:a16="http://schemas.microsoft.com/office/drawing/2014/main" id="{54DA5594-65D1-4F79-B6DA-9E803594D056}"/>
              </a:ext>
            </a:extLst>
          </p:cNvPr>
          <p:cNvSpPr txBox="1"/>
          <p:nvPr/>
        </p:nvSpPr>
        <p:spPr>
          <a:xfrm>
            <a:off x="6445950" y="2375542"/>
            <a:ext cx="1080033" cy="415498"/>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RRHH</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Tecnología</a:t>
            </a:r>
          </a:p>
        </p:txBody>
      </p:sp>
      <p:sp>
        <p:nvSpPr>
          <p:cNvPr id="44" name="CuadroTexto 43">
            <a:extLst>
              <a:ext uri="{FF2B5EF4-FFF2-40B4-BE49-F238E27FC236}">
                <a16:creationId xmlns:a16="http://schemas.microsoft.com/office/drawing/2014/main" id="{C61AA62F-0F6D-4F2B-AA9B-86FFDE74F556}"/>
              </a:ext>
            </a:extLst>
          </p:cNvPr>
          <p:cNvSpPr txBox="1"/>
          <p:nvPr/>
        </p:nvSpPr>
        <p:spPr>
          <a:xfrm>
            <a:off x="7591432" y="2375542"/>
            <a:ext cx="1080033" cy="415498"/>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Comercial          </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Gob. </a:t>
            </a:r>
            <a:r>
              <a:rPr lang="es-CO" sz="1050" dirty="0" err="1">
                <a:solidFill>
                  <a:srgbClr val="002060"/>
                </a:solidFill>
                <a:latin typeface="Franklin Gothic Book" panose="020B0503020102020204" pitchFamily="34" charset="0"/>
              </a:rPr>
              <a:t>Corp</a:t>
            </a:r>
            <a:endParaRPr lang="es-CO" sz="1050" dirty="0">
              <a:solidFill>
                <a:srgbClr val="002060"/>
              </a:solidFill>
              <a:latin typeface="Franklin Gothic Book" panose="020B0503020102020204" pitchFamily="34" charset="0"/>
            </a:endParaRPr>
          </a:p>
        </p:txBody>
      </p:sp>
      <p:sp>
        <p:nvSpPr>
          <p:cNvPr id="45" name="CuadroTexto 44">
            <a:extLst>
              <a:ext uri="{FF2B5EF4-FFF2-40B4-BE49-F238E27FC236}">
                <a16:creationId xmlns:a16="http://schemas.microsoft.com/office/drawing/2014/main" id="{F29068F8-0683-474D-BEC2-E58483498F43}"/>
              </a:ext>
            </a:extLst>
          </p:cNvPr>
          <p:cNvSpPr txBox="1"/>
          <p:nvPr/>
        </p:nvSpPr>
        <p:spPr>
          <a:xfrm>
            <a:off x="6502496" y="3127876"/>
            <a:ext cx="1080033" cy="577081"/>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Tecnología</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Operaciones</a:t>
            </a:r>
          </a:p>
        </p:txBody>
      </p:sp>
      <p:sp>
        <p:nvSpPr>
          <p:cNvPr id="46" name="CuadroTexto 45">
            <a:extLst>
              <a:ext uri="{FF2B5EF4-FFF2-40B4-BE49-F238E27FC236}">
                <a16:creationId xmlns:a16="http://schemas.microsoft.com/office/drawing/2014/main" id="{990D294C-764E-4280-97F0-3C5B7BC29980}"/>
              </a:ext>
            </a:extLst>
          </p:cNvPr>
          <p:cNvSpPr txBox="1"/>
          <p:nvPr/>
        </p:nvSpPr>
        <p:spPr>
          <a:xfrm>
            <a:off x="6555932" y="3836889"/>
            <a:ext cx="1080033" cy="577081"/>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Tecnología</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Operaciones</a:t>
            </a:r>
          </a:p>
        </p:txBody>
      </p:sp>
      <p:sp>
        <p:nvSpPr>
          <p:cNvPr id="47" name="CuadroTexto 46">
            <a:extLst>
              <a:ext uri="{FF2B5EF4-FFF2-40B4-BE49-F238E27FC236}">
                <a16:creationId xmlns:a16="http://schemas.microsoft.com/office/drawing/2014/main" id="{B3DE5030-AEF3-4355-BDDC-8454496CFAD3}"/>
              </a:ext>
            </a:extLst>
          </p:cNvPr>
          <p:cNvSpPr txBox="1"/>
          <p:nvPr/>
        </p:nvSpPr>
        <p:spPr>
          <a:xfrm>
            <a:off x="7653602" y="3885691"/>
            <a:ext cx="1080033" cy="253916"/>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Información</a:t>
            </a:r>
          </a:p>
        </p:txBody>
      </p:sp>
      <p:sp>
        <p:nvSpPr>
          <p:cNvPr id="48" name="CuadroTexto 47">
            <a:extLst>
              <a:ext uri="{FF2B5EF4-FFF2-40B4-BE49-F238E27FC236}">
                <a16:creationId xmlns:a16="http://schemas.microsoft.com/office/drawing/2014/main" id="{85F737B4-7B25-4A78-A50B-F847C638B2B1}"/>
              </a:ext>
            </a:extLst>
          </p:cNvPr>
          <p:cNvSpPr txBox="1"/>
          <p:nvPr/>
        </p:nvSpPr>
        <p:spPr>
          <a:xfrm>
            <a:off x="6407305" y="1314067"/>
            <a:ext cx="1080033" cy="415498"/>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Diciembre 2018</a:t>
            </a:r>
          </a:p>
        </p:txBody>
      </p:sp>
      <p:sp>
        <p:nvSpPr>
          <p:cNvPr id="49" name="CuadroTexto 48">
            <a:extLst>
              <a:ext uri="{FF2B5EF4-FFF2-40B4-BE49-F238E27FC236}">
                <a16:creationId xmlns:a16="http://schemas.microsoft.com/office/drawing/2014/main" id="{B2AC2404-B03F-422D-B0AD-2B700FA5A709}"/>
              </a:ext>
            </a:extLst>
          </p:cNvPr>
          <p:cNvSpPr txBox="1"/>
          <p:nvPr/>
        </p:nvSpPr>
        <p:spPr>
          <a:xfrm>
            <a:off x="6434771" y="2138378"/>
            <a:ext cx="1080033" cy="253916"/>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Marzo 2018</a:t>
            </a:r>
          </a:p>
        </p:txBody>
      </p:sp>
      <p:sp>
        <p:nvSpPr>
          <p:cNvPr id="50" name="CuadroTexto 49">
            <a:extLst>
              <a:ext uri="{FF2B5EF4-FFF2-40B4-BE49-F238E27FC236}">
                <a16:creationId xmlns:a16="http://schemas.microsoft.com/office/drawing/2014/main" id="{8A187180-4DA6-4966-B342-3C2220DDAFF6}"/>
              </a:ext>
            </a:extLst>
          </p:cNvPr>
          <p:cNvSpPr txBox="1"/>
          <p:nvPr/>
        </p:nvSpPr>
        <p:spPr>
          <a:xfrm>
            <a:off x="6477995" y="2899629"/>
            <a:ext cx="1080033" cy="415498"/>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Diciembre 2018</a:t>
            </a:r>
          </a:p>
        </p:txBody>
      </p:sp>
      <p:sp>
        <p:nvSpPr>
          <p:cNvPr id="51" name="CuadroTexto 50">
            <a:extLst>
              <a:ext uri="{FF2B5EF4-FFF2-40B4-BE49-F238E27FC236}">
                <a16:creationId xmlns:a16="http://schemas.microsoft.com/office/drawing/2014/main" id="{4027039B-ADEA-40E0-A01C-EA20438A7F3E}"/>
              </a:ext>
            </a:extLst>
          </p:cNvPr>
          <p:cNvSpPr txBox="1"/>
          <p:nvPr/>
        </p:nvSpPr>
        <p:spPr>
          <a:xfrm>
            <a:off x="6504711" y="3600905"/>
            <a:ext cx="1080033" cy="415498"/>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Diciembre 2018</a:t>
            </a:r>
          </a:p>
        </p:txBody>
      </p:sp>
      <p:cxnSp>
        <p:nvCxnSpPr>
          <p:cNvPr id="52" name="7 Conector recto">
            <a:extLst>
              <a:ext uri="{FF2B5EF4-FFF2-40B4-BE49-F238E27FC236}">
                <a16:creationId xmlns:a16="http://schemas.microsoft.com/office/drawing/2014/main" id="{10CBB3EC-F848-4AAC-94CB-E8CB61EA7C60}"/>
              </a:ext>
            </a:extLst>
          </p:cNvPr>
          <p:cNvCxnSpPr>
            <a:cxnSpLocks/>
          </p:cNvCxnSpPr>
          <p:nvPr/>
        </p:nvCxnSpPr>
        <p:spPr>
          <a:xfrm>
            <a:off x="317311" y="711324"/>
            <a:ext cx="7089700" cy="0"/>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10817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7D144B2-FF5D-44D2-A758-7EEF18D00D1E}"/>
              </a:ext>
            </a:extLst>
          </p:cNvPr>
          <p:cNvSpPr/>
          <p:nvPr/>
        </p:nvSpPr>
        <p:spPr>
          <a:xfrm>
            <a:off x="777775" y="1515189"/>
            <a:ext cx="1892687" cy="194358"/>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10" name="CuadroTexto 9">
            <a:extLst>
              <a:ext uri="{FF2B5EF4-FFF2-40B4-BE49-F238E27FC236}">
                <a16:creationId xmlns:a16="http://schemas.microsoft.com/office/drawing/2014/main" id="{E7D5C764-D31A-4784-B90A-97263BC1F081}"/>
              </a:ext>
            </a:extLst>
          </p:cNvPr>
          <p:cNvSpPr txBox="1"/>
          <p:nvPr/>
        </p:nvSpPr>
        <p:spPr>
          <a:xfrm>
            <a:off x="813900" y="1494188"/>
            <a:ext cx="1820437" cy="226928"/>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350" kern="0" dirty="0">
                <a:solidFill>
                  <a:prstClr val="white"/>
                </a:solidFill>
                <a:latin typeface="Franklin Gothic Book"/>
              </a:rPr>
              <a:t>Competencia</a:t>
            </a:r>
          </a:p>
        </p:txBody>
      </p:sp>
      <p:sp>
        <p:nvSpPr>
          <p:cNvPr id="11" name="Rectángulo 10">
            <a:extLst>
              <a:ext uri="{FF2B5EF4-FFF2-40B4-BE49-F238E27FC236}">
                <a16:creationId xmlns:a16="http://schemas.microsoft.com/office/drawing/2014/main" id="{CABFA6C6-2E0C-45EC-A7FA-0BFFE2D689BE}"/>
              </a:ext>
            </a:extLst>
          </p:cNvPr>
          <p:cNvSpPr/>
          <p:nvPr/>
        </p:nvSpPr>
        <p:spPr>
          <a:xfrm>
            <a:off x="769656" y="1709547"/>
            <a:ext cx="1892687" cy="525639"/>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12" name="CuadroTexto 11">
            <a:extLst>
              <a:ext uri="{FF2B5EF4-FFF2-40B4-BE49-F238E27FC236}">
                <a16:creationId xmlns:a16="http://schemas.microsoft.com/office/drawing/2014/main" id="{EF92255A-CDED-4808-B347-38616B12F73A}"/>
              </a:ext>
            </a:extLst>
          </p:cNvPr>
          <p:cNvSpPr txBox="1"/>
          <p:nvPr/>
        </p:nvSpPr>
        <p:spPr>
          <a:xfrm>
            <a:off x="813900" y="1710166"/>
            <a:ext cx="1892687" cy="224669"/>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Crear un mecanismo de registro alterno</a:t>
            </a:r>
          </a:p>
        </p:txBody>
      </p:sp>
      <p:sp>
        <p:nvSpPr>
          <p:cNvPr id="13" name="Rectángulo 12">
            <a:extLst>
              <a:ext uri="{FF2B5EF4-FFF2-40B4-BE49-F238E27FC236}">
                <a16:creationId xmlns:a16="http://schemas.microsoft.com/office/drawing/2014/main" id="{2774E685-C6F3-4734-9A88-DFB776FB075C}"/>
              </a:ext>
            </a:extLst>
          </p:cNvPr>
          <p:cNvSpPr/>
          <p:nvPr/>
        </p:nvSpPr>
        <p:spPr>
          <a:xfrm>
            <a:off x="778180" y="2473684"/>
            <a:ext cx="1892281" cy="194357"/>
          </a:xfrm>
          <a:prstGeom prst="rect">
            <a:avLst/>
          </a:prstGeom>
          <a:solidFill>
            <a:srgbClr val="C8904D">
              <a:hueOff val="8000623"/>
              <a:satOff val="-21460"/>
              <a:lumOff val="1"/>
              <a:alphaOff val="0"/>
            </a:srgbClr>
          </a:solidFill>
          <a:ln w="25400" cap="flat" cmpd="sng" algn="ctr">
            <a:solidFill>
              <a:srgbClr val="C8904D">
                <a:hueOff val="8000623"/>
                <a:satOff val="-21460"/>
                <a:lumOff val="1"/>
                <a:alphaOff val="0"/>
              </a:srgbClr>
            </a:solidFill>
            <a:prstDash val="solid"/>
          </a:ln>
          <a:effectLst>
            <a:outerShdw blurRad="40000" dist="20000" dir="5400000" rotWithShape="0">
              <a:srgbClr val="000000">
                <a:alpha val="38000"/>
              </a:srgbClr>
            </a:outerShdw>
          </a:effectLst>
        </p:spPr>
      </p:sp>
      <p:sp>
        <p:nvSpPr>
          <p:cNvPr id="14" name="CuadroTexto 13">
            <a:extLst>
              <a:ext uri="{FF2B5EF4-FFF2-40B4-BE49-F238E27FC236}">
                <a16:creationId xmlns:a16="http://schemas.microsoft.com/office/drawing/2014/main" id="{1B46179E-C225-48C9-81CE-BE9A7E8D64CE}"/>
              </a:ext>
            </a:extLst>
          </p:cNvPr>
          <p:cNvSpPr txBox="1"/>
          <p:nvPr/>
        </p:nvSpPr>
        <p:spPr>
          <a:xfrm>
            <a:off x="898811" y="2472043"/>
            <a:ext cx="1735525" cy="194357"/>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500" kern="0" dirty="0">
                <a:solidFill>
                  <a:prstClr val="white"/>
                </a:solidFill>
                <a:latin typeface="Franklin Gothic Book"/>
              </a:rPr>
              <a:t>Migración</a:t>
            </a:r>
          </a:p>
        </p:txBody>
      </p:sp>
      <p:sp>
        <p:nvSpPr>
          <p:cNvPr id="15" name="Rectángulo 14">
            <a:extLst>
              <a:ext uri="{FF2B5EF4-FFF2-40B4-BE49-F238E27FC236}">
                <a16:creationId xmlns:a16="http://schemas.microsoft.com/office/drawing/2014/main" id="{6E3A0CA1-A041-4F57-8FBE-FD8151454AE1}"/>
              </a:ext>
            </a:extLst>
          </p:cNvPr>
          <p:cNvSpPr/>
          <p:nvPr/>
        </p:nvSpPr>
        <p:spPr>
          <a:xfrm>
            <a:off x="771687" y="2693405"/>
            <a:ext cx="1898774" cy="502836"/>
          </a:xfrm>
          <a:prstGeom prst="rect">
            <a:avLst/>
          </a:prstGeom>
          <a:solidFill>
            <a:srgbClr val="C8904D">
              <a:tint val="40000"/>
              <a:alpha val="90000"/>
              <a:hueOff val="8244243"/>
              <a:satOff val="-17813"/>
              <a:lumOff val="-821"/>
              <a:alphaOff val="0"/>
            </a:srgbClr>
          </a:solidFill>
          <a:ln w="25400" cap="flat" cmpd="sng" algn="ctr">
            <a:solidFill>
              <a:srgbClr val="C8904D">
                <a:tint val="40000"/>
                <a:alpha val="90000"/>
                <a:hueOff val="8244243"/>
                <a:satOff val="-17813"/>
                <a:lumOff val="-821"/>
                <a:alphaOff val="0"/>
              </a:srgbClr>
            </a:solidFill>
            <a:prstDash val="solid"/>
          </a:ln>
          <a:effectLst/>
        </p:spPr>
      </p:sp>
      <p:sp>
        <p:nvSpPr>
          <p:cNvPr id="16" name="CuadroTexto 15">
            <a:extLst>
              <a:ext uri="{FF2B5EF4-FFF2-40B4-BE49-F238E27FC236}">
                <a16:creationId xmlns:a16="http://schemas.microsoft.com/office/drawing/2014/main" id="{72E0AB54-0AC2-4064-B40D-4AAB889E6B7A}"/>
              </a:ext>
            </a:extLst>
          </p:cNvPr>
          <p:cNvSpPr txBox="1"/>
          <p:nvPr/>
        </p:nvSpPr>
        <p:spPr>
          <a:xfrm>
            <a:off x="769069" y="2709687"/>
            <a:ext cx="1898774" cy="482826"/>
          </a:xfrm>
          <a:prstGeom prst="rect">
            <a:avLst/>
          </a:prstGeom>
          <a:solidFill>
            <a:schemeClr val="bg1"/>
          </a:solid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No aceptación de factura electrónica en ciertos sectores del Agro</a:t>
            </a:r>
          </a:p>
        </p:txBody>
      </p:sp>
      <p:sp>
        <p:nvSpPr>
          <p:cNvPr id="19" name="Rectángulo 18">
            <a:extLst>
              <a:ext uri="{FF2B5EF4-FFF2-40B4-BE49-F238E27FC236}">
                <a16:creationId xmlns:a16="http://schemas.microsoft.com/office/drawing/2014/main" id="{467021B0-3471-4235-9938-9F282187CB6B}"/>
              </a:ext>
            </a:extLst>
          </p:cNvPr>
          <p:cNvSpPr/>
          <p:nvPr/>
        </p:nvSpPr>
        <p:spPr>
          <a:xfrm>
            <a:off x="777775" y="3512744"/>
            <a:ext cx="1892687" cy="194358"/>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20" name="CuadroTexto 19">
            <a:extLst>
              <a:ext uri="{FF2B5EF4-FFF2-40B4-BE49-F238E27FC236}">
                <a16:creationId xmlns:a16="http://schemas.microsoft.com/office/drawing/2014/main" id="{89515666-4A93-4958-A441-FF6EB9F2B156}"/>
              </a:ext>
            </a:extLst>
          </p:cNvPr>
          <p:cNvSpPr txBox="1"/>
          <p:nvPr/>
        </p:nvSpPr>
        <p:spPr>
          <a:xfrm>
            <a:off x="741649" y="3524313"/>
            <a:ext cx="1892687" cy="194358"/>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350" kern="0" dirty="0">
                <a:solidFill>
                  <a:prstClr val="white"/>
                </a:solidFill>
                <a:latin typeface="Franklin Gothic Book"/>
              </a:rPr>
              <a:t>Decreto</a:t>
            </a:r>
          </a:p>
        </p:txBody>
      </p:sp>
      <p:sp>
        <p:nvSpPr>
          <p:cNvPr id="21" name="Rectángulo 20">
            <a:extLst>
              <a:ext uri="{FF2B5EF4-FFF2-40B4-BE49-F238E27FC236}">
                <a16:creationId xmlns:a16="http://schemas.microsoft.com/office/drawing/2014/main" id="{97021088-79CE-4FD8-A60D-818A29C840FA}"/>
              </a:ext>
            </a:extLst>
          </p:cNvPr>
          <p:cNvSpPr/>
          <p:nvPr/>
        </p:nvSpPr>
        <p:spPr>
          <a:xfrm>
            <a:off x="777774" y="3718672"/>
            <a:ext cx="1892687" cy="525638"/>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22" name="CuadroTexto 21">
            <a:extLst>
              <a:ext uri="{FF2B5EF4-FFF2-40B4-BE49-F238E27FC236}">
                <a16:creationId xmlns:a16="http://schemas.microsoft.com/office/drawing/2014/main" id="{1264BB0C-3D7A-47FE-9A6D-E8685BA56BCC}"/>
              </a:ext>
            </a:extLst>
          </p:cNvPr>
          <p:cNvSpPr txBox="1"/>
          <p:nvPr/>
        </p:nvSpPr>
        <p:spPr>
          <a:xfrm>
            <a:off x="813900" y="3707721"/>
            <a:ext cx="1892687" cy="224669"/>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DIAN no reconoce retroactividad del Decreto 1555</a:t>
            </a:r>
          </a:p>
        </p:txBody>
      </p:sp>
      <p:cxnSp>
        <p:nvCxnSpPr>
          <p:cNvPr id="27" name="Conector recto 26">
            <a:extLst>
              <a:ext uri="{FF2B5EF4-FFF2-40B4-BE49-F238E27FC236}">
                <a16:creationId xmlns:a16="http://schemas.microsoft.com/office/drawing/2014/main" id="{36AEB8FB-A8E6-426F-B267-C0F51A4A6C25}"/>
              </a:ext>
            </a:extLst>
          </p:cNvPr>
          <p:cNvCxnSpPr>
            <a:cxnSpLocks/>
          </p:cNvCxnSpPr>
          <p:nvPr/>
        </p:nvCxnSpPr>
        <p:spPr>
          <a:xfrm>
            <a:off x="2981006" y="1268017"/>
            <a:ext cx="0" cy="348566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CuadroTexto 28">
            <a:extLst>
              <a:ext uri="{FF2B5EF4-FFF2-40B4-BE49-F238E27FC236}">
                <a16:creationId xmlns:a16="http://schemas.microsoft.com/office/drawing/2014/main" id="{C5BA4D0D-288E-4375-A36D-43A8DF36AF70}"/>
              </a:ext>
            </a:extLst>
          </p:cNvPr>
          <p:cNvSpPr txBox="1"/>
          <p:nvPr/>
        </p:nvSpPr>
        <p:spPr>
          <a:xfrm>
            <a:off x="3484778" y="1586125"/>
            <a:ext cx="2344404" cy="577081"/>
          </a:xfrm>
          <a:prstGeom prst="rect">
            <a:avLst/>
          </a:prstGeom>
          <a:noFill/>
        </p:spPr>
        <p:txBody>
          <a:bodyPr wrap="square" rtlCol="0">
            <a:spAutoFit/>
          </a:bodyPr>
          <a:lstStyle/>
          <a:p>
            <a:pPr marL="214313" indent="-214313">
              <a:buFont typeface="Arial" panose="020B0604020202020204" pitchFamily="34" charset="0"/>
              <a:buChar char="•"/>
            </a:pPr>
            <a:r>
              <a:rPr lang="es-ES" sz="1050" kern="0" dirty="0">
                <a:solidFill>
                  <a:srgbClr val="002060"/>
                </a:solidFill>
                <a:latin typeface="Franklin Gothic Book" panose="020B0503020102020204" pitchFamily="34" charset="0"/>
              </a:rPr>
              <a:t>Poner a nivel la fuerza de venta y la plataforma generando un buen servicio</a:t>
            </a:r>
            <a:endParaRPr lang="es-CO" sz="1050" kern="0" dirty="0">
              <a:solidFill>
                <a:srgbClr val="002060"/>
              </a:solidFill>
              <a:latin typeface="Franklin Gothic Book" panose="020B0503020102020204" pitchFamily="34" charset="0"/>
            </a:endParaRPr>
          </a:p>
        </p:txBody>
      </p:sp>
      <p:sp>
        <p:nvSpPr>
          <p:cNvPr id="30" name="CuadroTexto 29">
            <a:extLst>
              <a:ext uri="{FF2B5EF4-FFF2-40B4-BE49-F238E27FC236}">
                <a16:creationId xmlns:a16="http://schemas.microsoft.com/office/drawing/2014/main" id="{7221028F-B8D8-4C97-BAFD-8A8AB9841C6A}"/>
              </a:ext>
            </a:extLst>
          </p:cNvPr>
          <p:cNvSpPr txBox="1"/>
          <p:nvPr/>
        </p:nvSpPr>
        <p:spPr>
          <a:xfrm>
            <a:off x="3463996" y="2556519"/>
            <a:ext cx="2409272" cy="738664"/>
          </a:xfrm>
          <a:prstGeom prst="rect">
            <a:avLst/>
          </a:prstGeom>
          <a:noFill/>
        </p:spPr>
        <p:txBody>
          <a:bodyPr wrap="square"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Gobierno declare la obligatoriedad de la factura electrónica</a:t>
            </a:r>
          </a:p>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MADR apoye campaña de formalización del Agro</a:t>
            </a:r>
            <a:r>
              <a:rPr lang="es-CO" sz="1050" dirty="0">
                <a:latin typeface="Franklin Gothic Book" panose="020B0503020102020204" pitchFamily="34" charset="0"/>
              </a:rPr>
              <a:t>	</a:t>
            </a:r>
          </a:p>
        </p:txBody>
      </p:sp>
      <p:sp>
        <p:nvSpPr>
          <p:cNvPr id="31" name="CuadroTexto 30">
            <a:extLst>
              <a:ext uri="{FF2B5EF4-FFF2-40B4-BE49-F238E27FC236}">
                <a16:creationId xmlns:a16="http://schemas.microsoft.com/office/drawing/2014/main" id="{5472063D-F3B4-4444-8641-2B7D802D937D}"/>
              </a:ext>
            </a:extLst>
          </p:cNvPr>
          <p:cNvSpPr txBox="1"/>
          <p:nvPr/>
        </p:nvSpPr>
        <p:spPr>
          <a:xfrm>
            <a:off x="3493922" y="3659525"/>
            <a:ext cx="2344404" cy="784830"/>
          </a:xfrm>
          <a:prstGeom prst="rect">
            <a:avLst/>
          </a:prstGeom>
          <a:noFill/>
        </p:spPr>
        <p:txBody>
          <a:bodyPr wrap="square"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Acompañamiento a las empresas con investigación por parte de la DIAN </a:t>
            </a:r>
          </a:p>
          <a:p>
            <a:endParaRPr lang="es-CO" sz="1350" dirty="0">
              <a:latin typeface="Franklin Gothic Book" panose="020B0503020102020204" pitchFamily="34" charset="0"/>
            </a:endParaRPr>
          </a:p>
        </p:txBody>
      </p:sp>
      <p:sp>
        <p:nvSpPr>
          <p:cNvPr id="34" name="1 Título">
            <a:extLst>
              <a:ext uri="{FF2B5EF4-FFF2-40B4-BE49-F238E27FC236}">
                <a16:creationId xmlns:a16="http://schemas.microsoft.com/office/drawing/2014/main" id="{C0DF4369-A9E4-467F-901A-DA977BAA1F79}"/>
              </a:ext>
            </a:extLst>
          </p:cNvPr>
          <p:cNvSpPr txBox="1">
            <a:spLocks/>
          </p:cNvSpPr>
          <p:nvPr/>
        </p:nvSpPr>
        <p:spPr>
          <a:xfrm>
            <a:off x="410275" y="896"/>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2800" dirty="0">
                <a:solidFill>
                  <a:srgbClr val="002060"/>
                </a:solidFill>
                <a:latin typeface="Franklin Gothic Demi Cond" panose="020B0706030402020204" pitchFamily="34" charset="0"/>
                <a:ea typeface="+mn-ea"/>
                <a:cs typeface="+mn-cs"/>
              </a:rPr>
              <a:t>3. Situación Actual,                                                                    a partir del DOFA- Amenazas</a:t>
            </a:r>
          </a:p>
        </p:txBody>
      </p:sp>
      <p:sp>
        <p:nvSpPr>
          <p:cNvPr id="36" name="CuadroTexto 35">
            <a:extLst>
              <a:ext uri="{FF2B5EF4-FFF2-40B4-BE49-F238E27FC236}">
                <a16:creationId xmlns:a16="http://schemas.microsoft.com/office/drawing/2014/main" id="{BFFF89C3-EB1C-4B78-98BD-01AAA17062F8}"/>
              </a:ext>
            </a:extLst>
          </p:cNvPr>
          <p:cNvSpPr txBox="1"/>
          <p:nvPr/>
        </p:nvSpPr>
        <p:spPr>
          <a:xfrm>
            <a:off x="827407" y="1007990"/>
            <a:ext cx="1812689" cy="369332"/>
          </a:xfrm>
          <a:prstGeom prst="rect">
            <a:avLst/>
          </a:prstGeom>
          <a:noFill/>
        </p:spPr>
        <p:txBody>
          <a:bodyPr wrap="square" rtlCol="0">
            <a:spAutoFit/>
          </a:bodyPr>
          <a:lstStyle/>
          <a:p>
            <a:pPr algn="ctr" defTabSz="685800">
              <a:lnSpc>
                <a:spcPct val="120000"/>
              </a:lnSpc>
            </a:pPr>
            <a:r>
              <a:rPr lang="es-CO" sz="1500" b="1" dirty="0">
                <a:solidFill>
                  <a:srgbClr val="002060"/>
                </a:solidFill>
              </a:rPr>
              <a:t>Situación Actual</a:t>
            </a:r>
          </a:p>
        </p:txBody>
      </p:sp>
      <p:sp>
        <p:nvSpPr>
          <p:cNvPr id="37" name="CuadroTexto 36">
            <a:extLst>
              <a:ext uri="{FF2B5EF4-FFF2-40B4-BE49-F238E27FC236}">
                <a16:creationId xmlns:a16="http://schemas.microsoft.com/office/drawing/2014/main" id="{5715FE61-85C6-4FAE-9A2D-7E1F7D8F4C81}"/>
              </a:ext>
            </a:extLst>
          </p:cNvPr>
          <p:cNvSpPr txBox="1"/>
          <p:nvPr/>
        </p:nvSpPr>
        <p:spPr>
          <a:xfrm>
            <a:off x="2753733" y="1010444"/>
            <a:ext cx="3748763" cy="276999"/>
          </a:xfrm>
          <a:prstGeom prst="rect">
            <a:avLst/>
          </a:prstGeom>
          <a:noFill/>
        </p:spPr>
        <p:txBody>
          <a:bodyPr wrap="square" lIns="0" tIns="0" rIns="0" bIns="0" rtlCol="0">
            <a:spAutoFit/>
          </a:bodyPr>
          <a:lstStyle/>
          <a:p>
            <a:pPr algn="ctr">
              <a:lnSpc>
                <a:spcPct val="120000"/>
              </a:lnSpc>
            </a:pPr>
            <a:r>
              <a:rPr lang="es-CO" sz="1500" b="1" dirty="0">
                <a:solidFill>
                  <a:srgbClr val="002060"/>
                </a:solidFill>
              </a:rPr>
              <a:t>Oportunidades de Mejora</a:t>
            </a:r>
          </a:p>
        </p:txBody>
      </p:sp>
      <p:cxnSp>
        <p:nvCxnSpPr>
          <p:cNvPr id="39" name="Conector recto 38">
            <a:extLst>
              <a:ext uri="{FF2B5EF4-FFF2-40B4-BE49-F238E27FC236}">
                <a16:creationId xmlns:a16="http://schemas.microsoft.com/office/drawing/2014/main" id="{5355AB64-CA6C-441B-B555-2C5DA105B9F7}"/>
              </a:ext>
            </a:extLst>
          </p:cNvPr>
          <p:cNvCxnSpPr/>
          <p:nvPr/>
        </p:nvCxnSpPr>
        <p:spPr>
          <a:xfrm>
            <a:off x="6243152" y="1316502"/>
            <a:ext cx="0" cy="35227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CuadroTexto 39">
            <a:extLst>
              <a:ext uri="{FF2B5EF4-FFF2-40B4-BE49-F238E27FC236}">
                <a16:creationId xmlns:a16="http://schemas.microsoft.com/office/drawing/2014/main" id="{2C08B5F5-C5BD-4684-B2E0-8741A6822F50}"/>
              </a:ext>
            </a:extLst>
          </p:cNvPr>
          <p:cNvSpPr txBox="1"/>
          <p:nvPr/>
        </p:nvSpPr>
        <p:spPr>
          <a:xfrm>
            <a:off x="5532629" y="960397"/>
            <a:ext cx="3748763" cy="276999"/>
          </a:xfrm>
          <a:prstGeom prst="rect">
            <a:avLst/>
          </a:prstGeom>
          <a:noFill/>
        </p:spPr>
        <p:txBody>
          <a:bodyPr wrap="square" lIns="0" tIns="0" rIns="0" bIns="0" rtlCol="0">
            <a:spAutoFit/>
          </a:bodyPr>
          <a:lstStyle/>
          <a:p>
            <a:pPr algn="ctr">
              <a:lnSpc>
                <a:spcPct val="120000"/>
              </a:lnSpc>
            </a:pPr>
            <a:r>
              <a:rPr lang="es-CO" sz="1500" b="1" dirty="0">
                <a:solidFill>
                  <a:srgbClr val="002060"/>
                </a:solidFill>
              </a:rPr>
              <a:t>Responsables</a:t>
            </a:r>
          </a:p>
        </p:txBody>
      </p:sp>
      <p:sp>
        <p:nvSpPr>
          <p:cNvPr id="41" name="CuadroTexto 40">
            <a:extLst>
              <a:ext uri="{FF2B5EF4-FFF2-40B4-BE49-F238E27FC236}">
                <a16:creationId xmlns:a16="http://schemas.microsoft.com/office/drawing/2014/main" id="{75101D53-F34D-4998-B89D-75DC50838011}"/>
              </a:ext>
            </a:extLst>
          </p:cNvPr>
          <p:cNvSpPr txBox="1"/>
          <p:nvPr/>
        </p:nvSpPr>
        <p:spPr>
          <a:xfrm>
            <a:off x="6437047" y="1593599"/>
            <a:ext cx="1080033" cy="415498"/>
          </a:xfrm>
          <a:prstGeom prst="rect">
            <a:avLst/>
          </a:prstGeom>
          <a:noFill/>
        </p:spPr>
        <p:txBody>
          <a:bodyPr wrap="square" numCol="1"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Tecnología           </a:t>
            </a:r>
          </a:p>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Información</a:t>
            </a:r>
          </a:p>
        </p:txBody>
      </p:sp>
      <p:sp>
        <p:nvSpPr>
          <p:cNvPr id="42" name="CuadroTexto 41">
            <a:extLst>
              <a:ext uri="{FF2B5EF4-FFF2-40B4-BE49-F238E27FC236}">
                <a16:creationId xmlns:a16="http://schemas.microsoft.com/office/drawing/2014/main" id="{7704731C-2421-4607-8585-5B62AD4B32C5}"/>
              </a:ext>
            </a:extLst>
          </p:cNvPr>
          <p:cNvSpPr txBox="1"/>
          <p:nvPr/>
        </p:nvSpPr>
        <p:spPr>
          <a:xfrm>
            <a:off x="7582529" y="1593599"/>
            <a:ext cx="1080033" cy="577081"/>
          </a:xfrm>
          <a:prstGeom prst="rect">
            <a:avLst/>
          </a:prstGeom>
          <a:noFill/>
        </p:spPr>
        <p:txBody>
          <a:bodyPr wrap="square" numCol="1"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Comercial          </a:t>
            </a:r>
          </a:p>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Operaciones</a:t>
            </a:r>
          </a:p>
        </p:txBody>
      </p:sp>
      <p:sp>
        <p:nvSpPr>
          <p:cNvPr id="43" name="CuadroTexto 42">
            <a:extLst>
              <a:ext uri="{FF2B5EF4-FFF2-40B4-BE49-F238E27FC236}">
                <a16:creationId xmlns:a16="http://schemas.microsoft.com/office/drawing/2014/main" id="{54DA5594-65D1-4F79-B6DA-9E803594D056}"/>
              </a:ext>
            </a:extLst>
          </p:cNvPr>
          <p:cNvSpPr txBox="1"/>
          <p:nvPr/>
        </p:nvSpPr>
        <p:spPr>
          <a:xfrm>
            <a:off x="6568906" y="2859674"/>
            <a:ext cx="1080033" cy="253916"/>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Presidencia</a:t>
            </a:r>
          </a:p>
        </p:txBody>
      </p:sp>
      <p:sp>
        <p:nvSpPr>
          <p:cNvPr id="45" name="CuadroTexto 44">
            <a:extLst>
              <a:ext uri="{FF2B5EF4-FFF2-40B4-BE49-F238E27FC236}">
                <a16:creationId xmlns:a16="http://schemas.microsoft.com/office/drawing/2014/main" id="{F29068F8-0683-474D-BEC2-E58483498F43}"/>
              </a:ext>
            </a:extLst>
          </p:cNvPr>
          <p:cNvSpPr txBox="1"/>
          <p:nvPr/>
        </p:nvSpPr>
        <p:spPr>
          <a:xfrm>
            <a:off x="6598420" y="3588138"/>
            <a:ext cx="1080033" cy="738664"/>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Comercial</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Tributaria</a:t>
            </a:r>
          </a:p>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Operaciones</a:t>
            </a:r>
          </a:p>
        </p:txBody>
      </p:sp>
      <p:sp>
        <p:nvSpPr>
          <p:cNvPr id="49" name="CuadroTexto 48">
            <a:extLst>
              <a:ext uri="{FF2B5EF4-FFF2-40B4-BE49-F238E27FC236}">
                <a16:creationId xmlns:a16="http://schemas.microsoft.com/office/drawing/2014/main" id="{B2AC2404-B03F-422D-B0AD-2B700FA5A709}"/>
              </a:ext>
            </a:extLst>
          </p:cNvPr>
          <p:cNvSpPr txBox="1"/>
          <p:nvPr/>
        </p:nvSpPr>
        <p:spPr>
          <a:xfrm>
            <a:off x="6437047" y="2531600"/>
            <a:ext cx="1080033" cy="253916"/>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2018 - 2019</a:t>
            </a:r>
          </a:p>
        </p:txBody>
      </p:sp>
      <p:sp>
        <p:nvSpPr>
          <p:cNvPr id="50" name="CuadroTexto 49">
            <a:extLst>
              <a:ext uri="{FF2B5EF4-FFF2-40B4-BE49-F238E27FC236}">
                <a16:creationId xmlns:a16="http://schemas.microsoft.com/office/drawing/2014/main" id="{8A187180-4DA6-4966-B342-3C2220DDAFF6}"/>
              </a:ext>
            </a:extLst>
          </p:cNvPr>
          <p:cNvSpPr txBox="1"/>
          <p:nvPr/>
        </p:nvSpPr>
        <p:spPr>
          <a:xfrm>
            <a:off x="6502496" y="3390355"/>
            <a:ext cx="1080033" cy="415498"/>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Diciembre 2018</a:t>
            </a:r>
          </a:p>
        </p:txBody>
      </p:sp>
      <p:sp>
        <p:nvSpPr>
          <p:cNvPr id="52" name="CuadroTexto 51">
            <a:extLst>
              <a:ext uri="{FF2B5EF4-FFF2-40B4-BE49-F238E27FC236}">
                <a16:creationId xmlns:a16="http://schemas.microsoft.com/office/drawing/2014/main" id="{FF13E46D-CE89-4421-BBA7-1F528F06D9D0}"/>
              </a:ext>
            </a:extLst>
          </p:cNvPr>
          <p:cNvSpPr txBox="1"/>
          <p:nvPr/>
        </p:nvSpPr>
        <p:spPr>
          <a:xfrm>
            <a:off x="6393476" y="1344773"/>
            <a:ext cx="1080033" cy="415498"/>
          </a:xfrm>
          <a:prstGeom prst="rect">
            <a:avLst/>
          </a:prstGeom>
          <a:noFill/>
        </p:spPr>
        <p:txBody>
          <a:bodyPr wrap="square" numCol="1" rtlCol="0">
            <a:spAutoFit/>
          </a:bodyPr>
          <a:lstStyle/>
          <a:p>
            <a:r>
              <a:rPr lang="es-CO" sz="1050" b="1" dirty="0">
                <a:solidFill>
                  <a:srgbClr val="002060"/>
                </a:solidFill>
                <a:latin typeface="Franklin Gothic Book" panose="020B0503020102020204" pitchFamily="34" charset="0"/>
              </a:rPr>
              <a:t>Diciembre 2018</a:t>
            </a:r>
          </a:p>
        </p:txBody>
      </p:sp>
      <p:cxnSp>
        <p:nvCxnSpPr>
          <p:cNvPr id="32" name="7 Conector recto">
            <a:extLst>
              <a:ext uri="{FF2B5EF4-FFF2-40B4-BE49-F238E27FC236}">
                <a16:creationId xmlns:a16="http://schemas.microsoft.com/office/drawing/2014/main" id="{1E7913A0-48CE-4C29-BD68-990A976CC672}"/>
              </a:ext>
            </a:extLst>
          </p:cNvPr>
          <p:cNvCxnSpPr>
            <a:cxnSpLocks/>
          </p:cNvCxnSpPr>
          <p:nvPr/>
        </p:nvCxnSpPr>
        <p:spPr>
          <a:xfrm>
            <a:off x="796413" y="711324"/>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064564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7D144B2-FF5D-44D2-A758-7EEF18D00D1E}"/>
              </a:ext>
            </a:extLst>
          </p:cNvPr>
          <p:cNvSpPr/>
          <p:nvPr/>
        </p:nvSpPr>
        <p:spPr>
          <a:xfrm>
            <a:off x="777775" y="1515189"/>
            <a:ext cx="1892687" cy="194358"/>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10" name="CuadroTexto 9">
            <a:extLst>
              <a:ext uri="{FF2B5EF4-FFF2-40B4-BE49-F238E27FC236}">
                <a16:creationId xmlns:a16="http://schemas.microsoft.com/office/drawing/2014/main" id="{E7D5C764-D31A-4784-B90A-97263BC1F081}"/>
              </a:ext>
            </a:extLst>
          </p:cNvPr>
          <p:cNvSpPr txBox="1"/>
          <p:nvPr/>
        </p:nvSpPr>
        <p:spPr>
          <a:xfrm>
            <a:off x="741649" y="1526758"/>
            <a:ext cx="1892687" cy="194358"/>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350" kern="0" dirty="0">
                <a:solidFill>
                  <a:prstClr val="white"/>
                </a:solidFill>
                <a:latin typeface="Franklin Gothic Book"/>
              </a:rPr>
              <a:t>Mercados</a:t>
            </a:r>
          </a:p>
        </p:txBody>
      </p:sp>
      <p:sp>
        <p:nvSpPr>
          <p:cNvPr id="11" name="Rectángulo 10">
            <a:extLst>
              <a:ext uri="{FF2B5EF4-FFF2-40B4-BE49-F238E27FC236}">
                <a16:creationId xmlns:a16="http://schemas.microsoft.com/office/drawing/2014/main" id="{CABFA6C6-2E0C-45EC-A7FA-0BFFE2D689BE}"/>
              </a:ext>
            </a:extLst>
          </p:cNvPr>
          <p:cNvSpPr/>
          <p:nvPr/>
        </p:nvSpPr>
        <p:spPr>
          <a:xfrm>
            <a:off x="777774" y="1721117"/>
            <a:ext cx="1892687" cy="525639"/>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12" name="CuadroTexto 11">
            <a:extLst>
              <a:ext uri="{FF2B5EF4-FFF2-40B4-BE49-F238E27FC236}">
                <a16:creationId xmlns:a16="http://schemas.microsoft.com/office/drawing/2014/main" id="{EF92255A-CDED-4808-B347-38616B12F73A}"/>
              </a:ext>
            </a:extLst>
          </p:cNvPr>
          <p:cNvSpPr txBox="1"/>
          <p:nvPr/>
        </p:nvSpPr>
        <p:spPr>
          <a:xfrm>
            <a:off x="813900" y="1710166"/>
            <a:ext cx="1811840" cy="224669"/>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Apertura de nuevos macados </a:t>
            </a:r>
          </a:p>
        </p:txBody>
      </p:sp>
      <p:sp>
        <p:nvSpPr>
          <p:cNvPr id="13" name="Rectángulo 12">
            <a:extLst>
              <a:ext uri="{FF2B5EF4-FFF2-40B4-BE49-F238E27FC236}">
                <a16:creationId xmlns:a16="http://schemas.microsoft.com/office/drawing/2014/main" id="{2774E685-C6F3-4734-9A88-DFB776FB075C}"/>
              </a:ext>
            </a:extLst>
          </p:cNvPr>
          <p:cNvSpPr/>
          <p:nvPr/>
        </p:nvSpPr>
        <p:spPr>
          <a:xfrm>
            <a:off x="824423" y="3369018"/>
            <a:ext cx="1892281" cy="194357"/>
          </a:xfrm>
          <a:prstGeom prst="rect">
            <a:avLst/>
          </a:prstGeom>
          <a:solidFill>
            <a:srgbClr val="C8904D">
              <a:hueOff val="8000623"/>
              <a:satOff val="-21460"/>
              <a:lumOff val="1"/>
              <a:alphaOff val="0"/>
            </a:srgbClr>
          </a:solidFill>
          <a:ln w="25400" cap="flat" cmpd="sng" algn="ctr">
            <a:solidFill>
              <a:srgbClr val="C8904D">
                <a:hueOff val="8000623"/>
                <a:satOff val="-21460"/>
                <a:lumOff val="1"/>
                <a:alphaOff val="0"/>
              </a:srgbClr>
            </a:solidFill>
            <a:prstDash val="solid"/>
          </a:ln>
          <a:effectLst>
            <a:outerShdw blurRad="40000" dist="20000" dir="5400000" rotWithShape="0">
              <a:srgbClr val="000000">
                <a:alpha val="38000"/>
              </a:srgbClr>
            </a:outerShdw>
          </a:effectLst>
        </p:spPr>
      </p:sp>
      <p:sp>
        <p:nvSpPr>
          <p:cNvPr id="14" name="CuadroTexto 13">
            <a:extLst>
              <a:ext uri="{FF2B5EF4-FFF2-40B4-BE49-F238E27FC236}">
                <a16:creationId xmlns:a16="http://schemas.microsoft.com/office/drawing/2014/main" id="{1B46179E-C225-48C9-81CE-BE9A7E8D64CE}"/>
              </a:ext>
            </a:extLst>
          </p:cNvPr>
          <p:cNvSpPr txBox="1"/>
          <p:nvPr/>
        </p:nvSpPr>
        <p:spPr>
          <a:xfrm>
            <a:off x="898812" y="3388190"/>
            <a:ext cx="1735525" cy="194357"/>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500" kern="0" dirty="0">
                <a:solidFill>
                  <a:prstClr val="white"/>
                </a:solidFill>
                <a:latin typeface="Franklin Gothic Book"/>
              </a:rPr>
              <a:t>Cross </a:t>
            </a:r>
            <a:r>
              <a:rPr lang="es-ES" sz="1500" kern="0" dirty="0" err="1">
                <a:solidFill>
                  <a:prstClr val="white"/>
                </a:solidFill>
                <a:latin typeface="Franklin Gothic Book"/>
              </a:rPr>
              <a:t>Sell</a:t>
            </a:r>
            <a:endParaRPr lang="es-ES" sz="1500" kern="0" dirty="0">
              <a:solidFill>
                <a:prstClr val="white"/>
              </a:solidFill>
              <a:latin typeface="Franklin Gothic Book"/>
            </a:endParaRPr>
          </a:p>
        </p:txBody>
      </p:sp>
      <p:sp>
        <p:nvSpPr>
          <p:cNvPr id="15" name="Rectángulo 14">
            <a:extLst>
              <a:ext uri="{FF2B5EF4-FFF2-40B4-BE49-F238E27FC236}">
                <a16:creationId xmlns:a16="http://schemas.microsoft.com/office/drawing/2014/main" id="{6E3A0CA1-A041-4F57-8FBE-FD8151454AE1}"/>
              </a:ext>
            </a:extLst>
          </p:cNvPr>
          <p:cNvSpPr/>
          <p:nvPr/>
        </p:nvSpPr>
        <p:spPr>
          <a:xfrm>
            <a:off x="828250" y="3572812"/>
            <a:ext cx="1898774" cy="502836"/>
          </a:xfrm>
          <a:prstGeom prst="rect">
            <a:avLst/>
          </a:prstGeom>
          <a:noFill/>
          <a:ln w="25400" cap="flat" cmpd="sng" algn="ctr">
            <a:solidFill>
              <a:srgbClr val="C8904D">
                <a:tint val="40000"/>
                <a:alpha val="90000"/>
                <a:hueOff val="8244243"/>
                <a:satOff val="-17813"/>
                <a:lumOff val="-821"/>
                <a:alphaOff val="0"/>
              </a:srgbClr>
            </a:solidFill>
            <a:prstDash val="solid"/>
          </a:ln>
          <a:effectLst/>
        </p:spPr>
      </p:sp>
      <p:sp>
        <p:nvSpPr>
          <p:cNvPr id="16" name="CuadroTexto 15">
            <a:extLst>
              <a:ext uri="{FF2B5EF4-FFF2-40B4-BE49-F238E27FC236}">
                <a16:creationId xmlns:a16="http://schemas.microsoft.com/office/drawing/2014/main" id="{72E0AB54-0AC2-4064-B40D-4AAB889E6B7A}"/>
              </a:ext>
            </a:extLst>
          </p:cNvPr>
          <p:cNvSpPr txBox="1"/>
          <p:nvPr/>
        </p:nvSpPr>
        <p:spPr>
          <a:xfrm>
            <a:off x="815311" y="3605021"/>
            <a:ext cx="1821926" cy="482826"/>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Factura Electrónica una oportunidad para venta con </a:t>
            </a:r>
            <a:r>
              <a:rPr lang="es-ES" sz="1050" kern="0" dirty="0" err="1">
                <a:solidFill>
                  <a:srgbClr val="002060"/>
                </a:solidFill>
                <a:latin typeface="Franklin Gothic Book" panose="020B0503020102020204" pitchFamily="34" charset="0"/>
              </a:rPr>
              <a:t>factoring</a:t>
            </a:r>
            <a:r>
              <a:rPr lang="es-ES" sz="1050" kern="0" dirty="0">
                <a:solidFill>
                  <a:srgbClr val="002060"/>
                </a:solidFill>
                <a:latin typeface="Franklin Gothic Book" panose="020B0503020102020204" pitchFamily="34" charset="0"/>
              </a:rPr>
              <a:t> </a:t>
            </a:r>
          </a:p>
        </p:txBody>
      </p:sp>
      <p:sp>
        <p:nvSpPr>
          <p:cNvPr id="19" name="Rectángulo 18">
            <a:extLst>
              <a:ext uri="{FF2B5EF4-FFF2-40B4-BE49-F238E27FC236}">
                <a16:creationId xmlns:a16="http://schemas.microsoft.com/office/drawing/2014/main" id="{467021B0-3471-4235-9938-9F282187CB6B}"/>
              </a:ext>
            </a:extLst>
          </p:cNvPr>
          <p:cNvSpPr/>
          <p:nvPr/>
        </p:nvSpPr>
        <p:spPr>
          <a:xfrm>
            <a:off x="796414" y="4288207"/>
            <a:ext cx="1892687" cy="194358"/>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20" name="CuadroTexto 19">
            <a:extLst>
              <a:ext uri="{FF2B5EF4-FFF2-40B4-BE49-F238E27FC236}">
                <a16:creationId xmlns:a16="http://schemas.microsoft.com/office/drawing/2014/main" id="{89515666-4A93-4958-A441-FF6EB9F2B156}"/>
              </a:ext>
            </a:extLst>
          </p:cNvPr>
          <p:cNvSpPr txBox="1"/>
          <p:nvPr/>
        </p:nvSpPr>
        <p:spPr>
          <a:xfrm>
            <a:off x="760289" y="4299776"/>
            <a:ext cx="1892687" cy="194358"/>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r>
              <a:rPr lang="es-ES" sz="1350" kern="0" dirty="0">
                <a:solidFill>
                  <a:prstClr val="white"/>
                </a:solidFill>
                <a:latin typeface="Franklin Gothic Book"/>
              </a:rPr>
              <a:t>Campañas</a:t>
            </a:r>
          </a:p>
        </p:txBody>
      </p:sp>
      <p:sp>
        <p:nvSpPr>
          <p:cNvPr id="21" name="Rectángulo 20">
            <a:extLst>
              <a:ext uri="{FF2B5EF4-FFF2-40B4-BE49-F238E27FC236}">
                <a16:creationId xmlns:a16="http://schemas.microsoft.com/office/drawing/2014/main" id="{97021088-79CE-4FD8-A60D-818A29C840FA}"/>
              </a:ext>
            </a:extLst>
          </p:cNvPr>
          <p:cNvSpPr/>
          <p:nvPr/>
        </p:nvSpPr>
        <p:spPr>
          <a:xfrm>
            <a:off x="796414" y="4494135"/>
            <a:ext cx="1892687" cy="525638"/>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22" name="CuadroTexto 21">
            <a:extLst>
              <a:ext uri="{FF2B5EF4-FFF2-40B4-BE49-F238E27FC236}">
                <a16:creationId xmlns:a16="http://schemas.microsoft.com/office/drawing/2014/main" id="{1264BB0C-3D7A-47FE-9A6D-E8685BA56BCC}"/>
              </a:ext>
            </a:extLst>
          </p:cNvPr>
          <p:cNvSpPr txBox="1"/>
          <p:nvPr/>
        </p:nvSpPr>
        <p:spPr>
          <a:xfrm>
            <a:off x="832540" y="4483183"/>
            <a:ext cx="1811840" cy="224669"/>
          </a:xfrm>
          <a:prstGeom prst="rect">
            <a:avLst/>
          </a:prstGeom>
          <a:noFill/>
          <a:ln>
            <a:noFill/>
          </a:ln>
          <a:effectLst/>
        </p:spPr>
        <p:txBody>
          <a:bodyPr spcFirstLastPara="0" vert="horz" wrap="square" lIns="56007" tIns="56007" rIns="74676" bIns="84011" numCol="1" spcCol="1270" anchor="t" anchorCtr="0">
            <a:noAutofit/>
          </a:bodyPr>
          <a:lstStyle/>
          <a:p>
            <a:pPr marL="0" lvl="1" algn="just" defTabSz="466725">
              <a:lnSpc>
                <a:spcPct val="90000"/>
              </a:lnSpc>
              <a:spcBef>
                <a:spcPct val="0"/>
              </a:spcBef>
              <a:spcAft>
                <a:spcPct val="15000"/>
              </a:spcAft>
            </a:pPr>
            <a:r>
              <a:rPr lang="es-ES" sz="1050" kern="0" dirty="0">
                <a:solidFill>
                  <a:srgbClr val="002060"/>
                </a:solidFill>
                <a:latin typeface="Franklin Gothic Book" panose="020B0503020102020204" pitchFamily="34" charset="0"/>
              </a:rPr>
              <a:t>RF como formalizador de mercados </a:t>
            </a:r>
          </a:p>
        </p:txBody>
      </p:sp>
      <p:sp>
        <p:nvSpPr>
          <p:cNvPr id="30" name="CuadroTexto 29">
            <a:extLst>
              <a:ext uri="{FF2B5EF4-FFF2-40B4-BE49-F238E27FC236}">
                <a16:creationId xmlns:a16="http://schemas.microsoft.com/office/drawing/2014/main" id="{7221028F-B8D8-4C97-BAFD-8A8AB9841C6A}"/>
              </a:ext>
            </a:extLst>
          </p:cNvPr>
          <p:cNvSpPr txBox="1"/>
          <p:nvPr/>
        </p:nvSpPr>
        <p:spPr>
          <a:xfrm>
            <a:off x="3420835" y="3582547"/>
            <a:ext cx="2409272" cy="415498"/>
          </a:xfrm>
          <a:prstGeom prst="rect">
            <a:avLst/>
          </a:prstGeom>
          <a:noFill/>
        </p:spPr>
        <p:txBody>
          <a:bodyPr wrap="square"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Las facturas para descontarlas vía </a:t>
            </a:r>
            <a:r>
              <a:rPr lang="es-CO" sz="1050" kern="0" dirty="0" err="1">
                <a:solidFill>
                  <a:srgbClr val="002060"/>
                </a:solidFill>
                <a:latin typeface="Franklin Gothic Book" panose="020B0503020102020204" pitchFamily="34" charset="0"/>
              </a:rPr>
              <a:t>factoring</a:t>
            </a:r>
            <a:r>
              <a:rPr lang="es-CO" sz="1050" kern="0" dirty="0">
                <a:solidFill>
                  <a:srgbClr val="002060"/>
                </a:solidFill>
                <a:latin typeface="Franklin Gothic Book" panose="020B0503020102020204" pitchFamily="34" charset="0"/>
              </a:rPr>
              <a:t> </a:t>
            </a:r>
            <a:endParaRPr lang="es-CO" sz="1050" dirty="0">
              <a:latin typeface="Franklin Gothic Book" panose="020B0503020102020204" pitchFamily="34" charset="0"/>
            </a:endParaRPr>
          </a:p>
        </p:txBody>
      </p:sp>
      <p:sp>
        <p:nvSpPr>
          <p:cNvPr id="31" name="CuadroTexto 30">
            <a:extLst>
              <a:ext uri="{FF2B5EF4-FFF2-40B4-BE49-F238E27FC236}">
                <a16:creationId xmlns:a16="http://schemas.microsoft.com/office/drawing/2014/main" id="{5472063D-F3B4-4444-8641-2B7D802D937D}"/>
              </a:ext>
            </a:extLst>
          </p:cNvPr>
          <p:cNvSpPr txBox="1"/>
          <p:nvPr/>
        </p:nvSpPr>
        <p:spPr>
          <a:xfrm>
            <a:off x="3423736" y="4432177"/>
            <a:ext cx="2344404" cy="461665"/>
          </a:xfrm>
          <a:prstGeom prst="rect">
            <a:avLst/>
          </a:prstGeom>
          <a:noFill/>
        </p:spPr>
        <p:txBody>
          <a:bodyPr wrap="square"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Alianzas con gremios </a:t>
            </a:r>
          </a:p>
          <a:p>
            <a:endParaRPr lang="es-CO" sz="1350" dirty="0">
              <a:latin typeface="Franklin Gothic Book" panose="020B0503020102020204" pitchFamily="34" charset="0"/>
            </a:endParaRPr>
          </a:p>
        </p:txBody>
      </p:sp>
      <p:sp>
        <p:nvSpPr>
          <p:cNvPr id="34" name="1 Título">
            <a:extLst>
              <a:ext uri="{FF2B5EF4-FFF2-40B4-BE49-F238E27FC236}">
                <a16:creationId xmlns:a16="http://schemas.microsoft.com/office/drawing/2014/main" id="{C0DF4369-A9E4-467F-901A-DA977BAA1F79}"/>
              </a:ext>
            </a:extLst>
          </p:cNvPr>
          <p:cNvSpPr txBox="1">
            <a:spLocks/>
          </p:cNvSpPr>
          <p:nvPr/>
        </p:nvSpPr>
        <p:spPr>
          <a:xfrm>
            <a:off x="410275" y="21368"/>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000" dirty="0">
                <a:solidFill>
                  <a:srgbClr val="002060"/>
                </a:solidFill>
                <a:latin typeface="Franklin Gothic Demi Cond" panose="020B0706030402020204" pitchFamily="34" charset="0"/>
                <a:ea typeface="+mn-ea"/>
                <a:cs typeface="+mn-cs"/>
              </a:rPr>
              <a:t>3. Situación Actual,                                                          oportunidades y necesidades a partir del DOFA</a:t>
            </a:r>
          </a:p>
        </p:txBody>
      </p:sp>
      <p:sp>
        <p:nvSpPr>
          <p:cNvPr id="36" name="CuadroTexto 35">
            <a:extLst>
              <a:ext uri="{FF2B5EF4-FFF2-40B4-BE49-F238E27FC236}">
                <a16:creationId xmlns:a16="http://schemas.microsoft.com/office/drawing/2014/main" id="{BFFF89C3-EB1C-4B78-98BD-01AAA17062F8}"/>
              </a:ext>
            </a:extLst>
          </p:cNvPr>
          <p:cNvSpPr txBox="1"/>
          <p:nvPr/>
        </p:nvSpPr>
        <p:spPr>
          <a:xfrm>
            <a:off x="1048920" y="796462"/>
            <a:ext cx="1542071" cy="369332"/>
          </a:xfrm>
          <a:prstGeom prst="rect">
            <a:avLst/>
          </a:prstGeom>
          <a:noFill/>
        </p:spPr>
        <p:txBody>
          <a:bodyPr wrap="square" rtlCol="0">
            <a:spAutoFit/>
          </a:bodyPr>
          <a:lstStyle/>
          <a:p>
            <a:pPr algn="ctr" defTabSz="685800">
              <a:lnSpc>
                <a:spcPct val="120000"/>
              </a:lnSpc>
            </a:pPr>
            <a:r>
              <a:rPr lang="es-CO" sz="1500" b="1" dirty="0">
                <a:solidFill>
                  <a:srgbClr val="002060"/>
                </a:solidFill>
              </a:rPr>
              <a:t>Situación Actual</a:t>
            </a:r>
          </a:p>
        </p:txBody>
      </p:sp>
      <p:sp>
        <p:nvSpPr>
          <p:cNvPr id="37" name="CuadroTexto 36">
            <a:extLst>
              <a:ext uri="{FF2B5EF4-FFF2-40B4-BE49-F238E27FC236}">
                <a16:creationId xmlns:a16="http://schemas.microsoft.com/office/drawing/2014/main" id="{5715FE61-85C6-4FAE-9A2D-7E1F7D8F4C81}"/>
              </a:ext>
            </a:extLst>
          </p:cNvPr>
          <p:cNvSpPr txBox="1"/>
          <p:nvPr/>
        </p:nvSpPr>
        <p:spPr>
          <a:xfrm>
            <a:off x="2804248" y="715478"/>
            <a:ext cx="3748763" cy="276999"/>
          </a:xfrm>
          <a:prstGeom prst="rect">
            <a:avLst/>
          </a:prstGeom>
          <a:noFill/>
        </p:spPr>
        <p:txBody>
          <a:bodyPr wrap="square" lIns="0" tIns="0" rIns="0" bIns="0" rtlCol="0">
            <a:spAutoFit/>
          </a:bodyPr>
          <a:lstStyle/>
          <a:p>
            <a:pPr algn="ctr">
              <a:lnSpc>
                <a:spcPct val="120000"/>
              </a:lnSpc>
            </a:pPr>
            <a:r>
              <a:rPr lang="es-CO" sz="1500" b="1" dirty="0">
                <a:solidFill>
                  <a:srgbClr val="002060"/>
                </a:solidFill>
              </a:rPr>
              <a:t>Oportunidades de Mejora</a:t>
            </a:r>
          </a:p>
        </p:txBody>
      </p:sp>
      <p:cxnSp>
        <p:nvCxnSpPr>
          <p:cNvPr id="39" name="Conector recto 38">
            <a:extLst>
              <a:ext uri="{FF2B5EF4-FFF2-40B4-BE49-F238E27FC236}">
                <a16:creationId xmlns:a16="http://schemas.microsoft.com/office/drawing/2014/main" id="{5355AB64-CA6C-441B-B555-2C5DA105B9F7}"/>
              </a:ext>
            </a:extLst>
          </p:cNvPr>
          <p:cNvCxnSpPr/>
          <p:nvPr/>
        </p:nvCxnSpPr>
        <p:spPr>
          <a:xfrm>
            <a:off x="6910664" y="1301304"/>
            <a:ext cx="0" cy="35227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CuadroTexto 39">
            <a:extLst>
              <a:ext uri="{FF2B5EF4-FFF2-40B4-BE49-F238E27FC236}">
                <a16:creationId xmlns:a16="http://schemas.microsoft.com/office/drawing/2014/main" id="{2C08B5F5-C5BD-4684-B2E0-8741A6822F50}"/>
              </a:ext>
            </a:extLst>
          </p:cNvPr>
          <p:cNvSpPr txBox="1"/>
          <p:nvPr/>
        </p:nvSpPr>
        <p:spPr>
          <a:xfrm>
            <a:off x="6689951" y="804316"/>
            <a:ext cx="2360213" cy="276999"/>
          </a:xfrm>
          <a:prstGeom prst="rect">
            <a:avLst/>
          </a:prstGeom>
          <a:noFill/>
        </p:spPr>
        <p:txBody>
          <a:bodyPr wrap="square" lIns="0" tIns="0" rIns="0" bIns="0" rtlCol="0">
            <a:spAutoFit/>
          </a:bodyPr>
          <a:lstStyle/>
          <a:p>
            <a:pPr algn="ctr">
              <a:lnSpc>
                <a:spcPct val="120000"/>
              </a:lnSpc>
            </a:pPr>
            <a:r>
              <a:rPr lang="es-CO" sz="1500" b="1" dirty="0">
                <a:solidFill>
                  <a:srgbClr val="002060"/>
                </a:solidFill>
              </a:rPr>
              <a:t>Responsables</a:t>
            </a:r>
          </a:p>
        </p:txBody>
      </p:sp>
      <p:sp>
        <p:nvSpPr>
          <p:cNvPr id="42" name="CuadroTexto 41">
            <a:extLst>
              <a:ext uri="{FF2B5EF4-FFF2-40B4-BE49-F238E27FC236}">
                <a16:creationId xmlns:a16="http://schemas.microsoft.com/office/drawing/2014/main" id="{7704731C-2421-4607-8585-5B62AD4B32C5}"/>
              </a:ext>
            </a:extLst>
          </p:cNvPr>
          <p:cNvSpPr txBox="1"/>
          <p:nvPr/>
        </p:nvSpPr>
        <p:spPr>
          <a:xfrm>
            <a:off x="7330041" y="1430085"/>
            <a:ext cx="1080033" cy="415498"/>
          </a:xfrm>
          <a:prstGeom prst="rect">
            <a:avLst/>
          </a:prstGeom>
          <a:noFill/>
        </p:spPr>
        <p:txBody>
          <a:bodyPr wrap="square" numCol="1"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Comercial          </a:t>
            </a:r>
          </a:p>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G. Técnica</a:t>
            </a:r>
          </a:p>
        </p:txBody>
      </p:sp>
      <p:sp>
        <p:nvSpPr>
          <p:cNvPr id="45" name="CuadroTexto 44">
            <a:extLst>
              <a:ext uri="{FF2B5EF4-FFF2-40B4-BE49-F238E27FC236}">
                <a16:creationId xmlns:a16="http://schemas.microsoft.com/office/drawing/2014/main" id="{F29068F8-0683-474D-BEC2-E58483498F43}"/>
              </a:ext>
            </a:extLst>
          </p:cNvPr>
          <p:cNvSpPr txBox="1"/>
          <p:nvPr/>
        </p:nvSpPr>
        <p:spPr>
          <a:xfrm>
            <a:off x="7330041" y="4609078"/>
            <a:ext cx="1080033" cy="253916"/>
          </a:xfrm>
          <a:prstGeom prst="rect">
            <a:avLst/>
          </a:prstGeom>
          <a:noFill/>
        </p:spPr>
        <p:txBody>
          <a:bodyPr wrap="square" numCol="1" rtlCol="0">
            <a:spAutoFit/>
          </a:bodyPr>
          <a:lstStyle/>
          <a:p>
            <a:pPr marL="214313" indent="-214313">
              <a:buFont typeface="Arial" panose="020B0604020202020204" pitchFamily="34" charset="0"/>
              <a:buChar char="•"/>
            </a:pPr>
            <a:r>
              <a:rPr lang="es-CO" sz="1050" dirty="0">
                <a:solidFill>
                  <a:srgbClr val="002060"/>
                </a:solidFill>
                <a:latin typeface="Franklin Gothic Book" panose="020B0503020102020204" pitchFamily="34" charset="0"/>
              </a:rPr>
              <a:t>Comercial</a:t>
            </a:r>
          </a:p>
        </p:txBody>
      </p:sp>
      <p:sp>
        <p:nvSpPr>
          <p:cNvPr id="49" name="CuadroTexto 48">
            <a:extLst>
              <a:ext uri="{FF2B5EF4-FFF2-40B4-BE49-F238E27FC236}">
                <a16:creationId xmlns:a16="http://schemas.microsoft.com/office/drawing/2014/main" id="{B2AC2404-B03F-422D-B0AD-2B700FA5A709}"/>
              </a:ext>
            </a:extLst>
          </p:cNvPr>
          <p:cNvSpPr txBox="1"/>
          <p:nvPr/>
        </p:nvSpPr>
        <p:spPr>
          <a:xfrm>
            <a:off x="7330041" y="3370231"/>
            <a:ext cx="1080033" cy="461665"/>
          </a:xfrm>
          <a:prstGeom prst="rect">
            <a:avLst/>
          </a:prstGeom>
          <a:noFill/>
        </p:spPr>
        <p:txBody>
          <a:bodyPr wrap="square" numCol="1" rtlCol="0">
            <a:spAutoFit/>
          </a:bodyPr>
          <a:lstStyle/>
          <a:p>
            <a:r>
              <a:rPr lang="es-CO" sz="1200" b="1" dirty="0">
                <a:solidFill>
                  <a:srgbClr val="002060"/>
                </a:solidFill>
                <a:latin typeface="Franklin Gothic Book" panose="020B0503020102020204" pitchFamily="34" charset="0"/>
              </a:rPr>
              <a:t>2018</a:t>
            </a:r>
          </a:p>
          <a:p>
            <a:endParaRPr lang="es-CO" sz="1200" b="1" dirty="0">
              <a:solidFill>
                <a:srgbClr val="002060"/>
              </a:solidFill>
              <a:latin typeface="Franklin Gothic Book" panose="020B0503020102020204" pitchFamily="34" charset="0"/>
            </a:endParaRPr>
          </a:p>
        </p:txBody>
      </p:sp>
      <p:sp>
        <p:nvSpPr>
          <p:cNvPr id="50" name="CuadroTexto 49">
            <a:extLst>
              <a:ext uri="{FF2B5EF4-FFF2-40B4-BE49-F238E27FC236}">
                <a16:creationId xmlns:a16="http://schemas.microsoft.com/office/drawing/2014/main" id="{8A187180-4DA6-4966-B342-3C2220DDAFF6}"/>
              </a:ext>
            </a:extLst>
          </p:cNvPr>
          <p:cNvSpPr txBox="1"/>
          <p:nvPr/>
        </p:nvSpPr>
        <p:spPr>
          <a:xfrm>
            <a:off x="7348706" y="4300447"/>
            <a:ext cx="1080033" cy="276999"/>
          </a:xfrm>
          <a:prstGeom prst="rect">
            <a:avLst/>
          </a:prstGeom>
          <a:noFill/>
        </p:spPr>
        <p:txBody>
          <a:bodyPr wrap="square" numCol="1" rtlCol="0">
            <a:spAutoFit/>
          </a:bodyPr>
          <a:lstStyle/>
          <a:p>
            <a:r>
              <a:rPr lang="es-CO" sz="1200" b="1" dirty="0">
                <a:solidFill>
                  <a:srgbClr val="002060"/>
                </a:solidFill>
                <a:latin typeface="Franklin Gothic Book" panose="020B0503020102020204" pitchFamily="34" charset="0"/>
              </a:rPr>
              <a:t>2018</a:t>
            </a:r>
          </a:p>
        </p:txBody>
      </p:sp>
      <p:sp>
        <p:nvSpPr>
          <p:cNvPr id="52" name="CuadroTexto 51">
            <a:extLst>
              <a:ext uri="{FF2B5EF4-FFF2-40B4-BE49-F238E27FC236}">
                <a16:creationId xmlns:a16="http://schemas.microsoft.com/office/drawing/2014/main" id="{FF13E46D-CE89-4421-BBA7-1F528F06D9D0}"/>
              </a:ext>
            </a:extLst>
          </p:cNvPr>
          <p:cNvSpPr txBox="1"/>
          <p:nvPr/>
        </p:nvSpPr>
        <p:spPr>
          <a:xfrm>
            <a:off x="7348706" y="1181343"/>
            <a:ext cx="1328564" cy="276999"/>
          </a:xfrm>
          <a:prstGeom prst="rect">
            <a:avLst/>
          </a:prstGeom>
          <a:noFill/>
        </p:spPr>
        <p:txBody>
          <a:bodyPr wrap="square" numCol="1" rtlCol="0">
            <a:spAutoFit/>
          </a:bodyPr>
          <a:lstStyle/>
          <a:p>
            <a:r>
              <a:rPr lang="es-CO" sz="1200" b="1" dirty="0">
                <a:solidFill>
                  <a:srgbClr val="002060"/>
                </a:solidFill>
                <a:latin typeface="Franklin Gothic Book" panose="020B0503020102020204" pitchFamily="34" charset="0"/>
              </a:rPr>
              <a:t>Diciembre 2018</a:t>
            </a:r>
          </a:p>
        </p:txBody>
      </p:sp>
      <p:graphicFrame>
        <p:nvGraphicFramePr>
          <p:cNvPr id="4" name="Tabla 3">
            <a:extLst>
              <a:ext uri="{FF2B5EF4-FFF2-40B4-BE49-F238E27FC236}">
                <a16:creationId xmlns:a16="http://schemas.microsoft.com/office/drawing/2014/main" id="{EFF306D1-92C3-4501-A385-57DE902CF01C}"/>
              </a:ext>
            </a:extLst>
          </p:cNvPr>
          <p:cNvGraphicFramePr>
            <a:graphicFrameLocks noGrp="1"/>
          </p:cNvGraphicFramePr>
          <p:nvPr>
            <p:extLst/>
          </p:nvPr>
        </p:nvGraphicFramePr>
        <p:xfrm>
          <a:off x="3113206" y="1052636"/>
          <a:ext cx="3742693" cy="2159984"/>
        </p:xfrm>
        <a:graphic>
          <a:graphicData uri="http://schemas.openxmlformats.org/drawingml/2006/table">
            <a:tbl>
              <a:tblPr/>
              <a:tblGrid>
                <a:gridCol w="3041618">
                  <a:extLst>
                    <a:ext uri="{9D8B030D-6E8A-4147-A177-3AD203B41FA5}">
                      <a16:colId xmlns:a16="http://schemas.microsoft.com/office/drawing/2014/main" val="4288476869"/>
                    </a:ext>
                  </a:extLst>
                </a:gridCol>
                <a:gridCol w="701075">
                  <a:extLst>
                    <a:ext uri="{9D8B030D-6E8A-4147-A177-3AD203B41FA5}">
                      <a16:colId xmlns:a16="http://schemas.microsoft.com/office/drawing/2014/main" val="797938056"/>
                    </a:ext>
                  </a:extLst>
                </a:gridCol>
              </a:tblGrid>
              <a:tr h="464344">
                <a:tc>
                  <a:txBody>
                    <a:bodyPr/>
                    <a:lstStyle/>
                    <a:p>
                      <a:pPr algn="ctr" fontAlgn="ctr"/>
                      <a:r>
                        <a:rPr lang="es-CO" sz="1200" b="1" i="0" u="none" strike="noStrike" dirty="0">
                          <a:solidFill>
                            <a:srgbClr val="002060"/>
                          </a:solidFill>
                          <a:effectLst/>
                          <a:latin typeface="Calibri" panose="020F0502020204030204" pitchFamily="34" charset="0"/>
                        </a:rPr>
                        <a:t>Nombre subsector</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s-CO" sz="900" b="1" i="0" u="none" strike="noStrike" dirty="0">
                          <a:solidFill>
                            <a:srgbClr val="002060"/>
                          </a:solidFill>
                          <a:effectLst/>
                          <a:latin typeface="Calibri" panose="020F0502020204030204" pitchFamily="34" charset="0"/>
                        </a:rPr>
                        <a:t>Valor (en miles de millones $</a:t>
                      </a:r>
                      <a:r>
                        <a:rPr lang="es-CO" sz="1200" b="1" i="0" u="none" strike="noStrike" dirty="0">
                          <a:solidFill>
                            <a:srgbClr val="002060"/>
                          </a:solidFill>
                          <a:effectLst/>
                          <a:latin typeface="Calibri" panose="020F0502020204030204" pitchFamily="34" charset="0"/>
                        </a:rPr>
                        <a:t>)</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623999448"/>
                  </a:ext>
                </a:extLst>
              </a:tr>
              <a:tr h="350044">
                <a:tc>
                  <a:txBody>
                    <a:bodyPr/>
                    <a:lstStyle/>
                    <a:p>
                      <a:pPr algn="ctr" fontAlgn="b"/>
                      <a:r>
                        <a:rPr lang="es-CO" sz="1100" b="0" i="0" u="none" strike="noStrike" dirty="0">
                          <a:solidFill>
                            <a:srgbClr val="002060"/>
                          </a:solidFill>
                          <a:effectLst/>
                          <a:latin typeface="Calibri" panose="020F0502020204030204" pitchFamily="34" charset="0"/>
                        </a:rPr>
                        <a:t>Preparados utilizado para la alimentación de animales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a:solidFill>
                            <a:srgbClr val="002060"/>
                          </a:solidFill>
                          <a:effectLst/>
                          <a:latin typeface="Calibri" panose="020F0502020204030204" pitchFamily="34" charset="0"/>
                        </a:rPr>
                        <a:t>8.397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092924"/>
                  </a:ext>
                </a:extLst>
              </a:tr>
              <a:tr h="350044">
                <a:tc>
                  <a:txBody>
                    <a:bodyPr/>
                    <a:lstStyle/>
                    <a:p>
                      <a:pPr algn="ctr" fontAlgn="b"/>
                      <a:r>
                        <a:rPr lang="es-CO" sz="1100" b="0" i="0" u="none" strike="noStrike" dirty="0">
                          <a:solidFill>
                            <a:srgbClr val="002060"/>
                          </a:solidFill>
                          <a:effectLst/>
                          <a:latin typeface="Calibri" panose="020F0502020204030204" pitchFamily="34" charset="0"/>
                        </a:rPr>
                        <a:t>Hilazas e hilos de fibras naturales y sintéticas, (de seda, lana, pelo, nylon y otras distintas del algodón)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a:solidFill>
                            <a:srgbClr val="002060"/>
                          </a:solidFill>
                          <a:effectLst/>
                          <a:latin typeface="Calibri" panose="020F0502020204030204" pitchFamily="34" charset="0"/>
                        </a:rPr>
                        <a:t>1.023</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122229"/>
                  </a:ext>
                </a:extLst>
              </a:tr>
              <a:tr h="350044">
                <a:tc>
                  <a:txBody>
                    <a:bodyPr/>
                    <a:lstStyle/>
                    <a:p>
                      <a:pPr algn="ctr" fontAlgn="b"/>
                      <a:r>
                        <a:rPr lang="es-CO" sz="1100" b="0" i="0" u="none" strike="noStrike" dirty="0">
                          <a:solidFill>
                            <a:srgbClr val="002060"/>
                          </a:solidFill>
                          <a:effectLst/>
                          <a:latin typeface="Calibri" panose="020F0502020204030204" pitchFamily="34" charset="0"/>
                        </a:rPr>
                        <a:t>Cueros y pieles de bovinos, ovinos, caprinos, equinos y otros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a:solidFill>
                            <a:srgbClr val="002060"/>
                          </a:solidFill>
                          <a:effectLst/>
                          <a:latin typeface="Calibri" panose="020F0502020204030204" pitchFamily="34" charset="0"/>
                        </a:rPr>
                        <a:t>599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868494"/>
                  </a:ext>
                </a:extLst>
              </a:tr>
              <a:tr h="178594">
                <a:tc>
                  <a:txBody>
                    <a:bodyPr/>
                    <a:lstStyle/>
                    <a:p>
                      <a:pPr algn="ctr" fontAlgn="b"/>
                      <a:r>
                        <a:rPr lang="es-CO" sz="1100" b="0" i="0" u="none" strike="noStrike">
                          <a:solidFill>
                            <a:srgbClr val="002060"/>
                          </a:solidFill>
                          <a:effectLst/>
                          <a:latin typeface="Calibri" panose="020F0502020204030204" pitchFamily="34" charset="0"/>
                        </a:rPr>
                        <a:t>Vinos de uvas, sidra y otras bebidas fermentadas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a:solidFill>
                            <a:srgbClr val="002060"/>
                          </a:solidFill>
                          <a:effectLst/>
                          <a:latin typeface="Calibri" panose="020F0502020204030204" pitchFamily="34" charset="0"/>
                        </a:rPr>
                        <a:t>569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997419"/>
                  </a:ext>
                </a:extLst>
              </a:tr>
              <a:tr h="178594">
                <a:tc>
                  <a:txBody>
                    <a:bodyPr/>
                    <a:lstStyle/>
                    <a:p>
                      <a:pPr algn="ctr" fontAlgn="b"/>
                      <a:r>
                        <a:rPr lang="es-CO" sz="1100" b="0" i="0" u="none" strike="noStrike" dirty="0">
                          <a:solidFill>
                            <a:srgbClr val="002060"/>
                          </a:solidFill>
                          <a:effectLst/>
                          <a:latin typeface="Calibri" panose="020F0502020204030204" pitchFamily="34" charset="0"/>
                        </a:rPr>
                        <a:t>Jugos de frutas y de legumbres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a:solidFill>
                            <a:srgbClr val="002060"/>
                          </a:solidFill>
                          <a:effectLst/>
                          <a:latin typeface="Calibri" panose="020F0502020204030204" pitchFamily="34" charset="0"/>
                        </a:rPr>
                        <a:t>430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815009"/>
                  </a:ext>
                </a:extLst>
              </a:tr>
              <a:tr h="288320">
                <a:tc>
                  <a:txBody>
                    <a:bodyPr/>
                    <a:lstStyle/>
                    <a:p>
                      <a:pPr algn="ctr" fontAlgn="b"/>
                      <a:r>
                        <a:rPr lang="es-CO" sz="1100" b="1" i="0" u="none" strike="noStrike" dirty="0">
                          <a:solidFill>
                            <a:srgbClr val="002060"/>
                          </a:solidFill>
                          <a:effectLst/>
                          <a:latin typeface="Calibri" panose="020F0502020204030204" pitchFamily="34" charset="0"/>
                        </a:rPr>
                        <a:t>TOTAL</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O" sz="1100" b="1" i="0" u="none" strike="noStrike" dirty="0">
                          <a:solidFill>
                            <a:srgbClr val="002060"/>
                          </a:solidFill>
                          <a:effectLst/>
                          <a:latin typeface="Calibri" panose="020F0502020204030204" pitchFamily="34" charset="0"/>
                        </a:rPr>
                        <a:t>$11,018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081"/>
                  </a:ext>
                </a:extLst>
              </a:tr>
            </a:tbl>
          </a:graphicData>
        </a:graphic>
      </p:graphicFrame>
      <p:sp>
        <p:nvSpPr>
          <p:cNvPr id="54" name="CuadroTexto 53">
            <a:extLst>
              <a:ext uri="{FF2B5EF4-FFF2-40B4-BE49-F238E27FC236}">
                <a16:creationId xmlns:a16="http://schemas.microsoft.com/office/drawing/2014/main" id="{635023FE-102E-4D68-8547-7E4A3A42E0F8}"/>
              </a:ext>
            </a:extLst>
          </p:cNvPr>
          <p:cNvSpPr txBox="1"/>
          <p:nvPr/>
        </p:nvSpPr>
        <p:spPr>
          <a:xfrm>
            <a:off x="7198836" y="3624055"/>
            <a:ext cx="1080033" cy="577081"/>
          </a:xfrm>
          <a:prstGeom prst="rect">
            <a:avLst/>
          </a:prstGeom>
          <a:noFill/>
        </p:spPr>
        <p:txBody>
          <a:bodyPr wrap="square" numCol="1" rtlCol="0">
            <a:spAutoFit/>
          </a:bodyPr>
          <a:lstStyle/>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Comercial          </a:t>
            </a:r>
          </a:p>
          <a:p>
            <a:pPr marL="214313" indent="-214313">
              <a:buFont typeface="Arial" panose="020B0604020202020204" pitchFamily="34" charset="0"/>
              <a:buChar char="•"/>
            </a:pPr>
            <a:r>
              <a:rPr lang="es-CO" sz="1050" kern="0" dirty="0">
                <a:solidFill>
                  <a:srgbClr val="002060"/>
                </a:solidFill>
                <a:latin typeface="Franklin Gothic Book" panose="020B0503020102020204" pitchFamily="34" charset="0"/>
              </a:rPr>
              <a:t>Operaciones</a:t>
            </a:r>
          </a:p>
        </p:txBody>
      </p:sp>
      <p:cxnSp>
        <p:nvCxnSpPr>
          <p:cNvPr id="55" name="Conector recto 54">
            <a:extLst>
              <a:ext uri="{FF2B5EF4-FFF2-40B4-BE49-F238E27FC236}">
                <a16:creationId xmlns:a16="http://schemas.microsoft.com/office/drawing/2014/main" id="{61C61ABE-5373-425E-945A-48CE9FC9CF9F}"/>
              </a:ext>
            </a:extLst>
          </p:cNvPr>
          <p:cNvCxnSpPr/>
          <p:nvPr/>
        </p:nvCxnSpPr>
        <p:spPr>
          <a:xfrm>
            <a:off x="3029036" y="1109193"/>
            <a:ext cx="0" cy="35227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7 Conector recto">
            <a:extLst>
              <a:ext uri="{FF2B5EF4-FFF2-40B4-BE49-F238E27FC236}">
                <a16:creationId xmlns:a16="http://schemas.microsoft.com/office/drawing/2014/main" id="{C8DB7939-0C34-4008-A3F8-064D94732479}"/>
              </a:ext>
            </a:extLst>
          </p:cNvPr>
          <p:cNvCxnSpPr>
            <a:cxnSpLocks/>
          </p:cNvCxnSpPr>
          <p:nvPr/>
        </p:nvCxnSpPr>
        <p:spPr>
          <a:xfrm>
            <a:off x="796413" y="711324"/>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56306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FB86B229-40F3-4C1E-A95E-8A11A07E5B76}"/>
              </a:ext>
            </a:extLst>
          </p:cNvPr>
          <p:cNvSpPr txBox="1"/>
          <p:nvPr/>
        </p:nvSpPr>
        <p:spPr>
          <a:xfrm>
            <a:off x="4657045" y="680395"/>
            <a:ext cx="3748763" cy="332399"/>
          </a:xfrm>
          <a:prstGeom prst="rect">
            <a:avLst/>
          </a:prstGeom>
          <a:noFill/>
        </p:spPr>
        <p:txBody>
          <a:bodyPr wrap="square" lIns="0" tIns="0" rIns="0" bIns="0" rtlCol="0">
            <a:spAutoFit/>
          </a:bodyPr>
          <a:lstStyle/>
          <a:p>
            <a:pPr algn="ctr">
              <a:lnSpc>
                <a:spcPct val="120000"/>
              </a:lnSpc>
            </a:pPr>
            <a:r>
              <a:rPr lang="es-CO" b="1" dirty="0">
                <a:solidFill>
                  <a:srgbClr val="002060"/>
                </a:solidFill>
              </a:rPr>
              <a:t>Oportunidades de Mejora</a:t>
            </a:r>
          </a:p>
        </p:txBody>
      </p:sp>
      <p:sp>
        <p:nvSpPr>
          <p:cNvPr id="19" name="CuadroTexto 18">
            <a:extLst>
              <a:ext uri="{FF2B5EF4-FFF2-40B4-BE49-F238E27FC236}">
                <a16:creationId xmlns:a16="http://schemas.microsoft.com/office/drawing/2014/main" id="{99CFA113-7136-4B7D-8386-E4A2AEF0F6EE}"/>
              </a:ext>
            </a:extLst>
          </p:cNvPr>
          <p:cNvSpPr txBox="1"/>
          <p:nvPr/>
        </p:nvSpPr>
        <p:spPr>
          <a:xfrm>
            <a:off x="4824463" y="1115910"/>
            <a:ext cx="3581342" cy="3600986"/>
          </a:xfrm>
          <a:prstGeom prst="rect">
            <a:avLst/>
          </a:prstGeom>
          <a:noFill/>
          <a:ln>
            <a:noFill/>
          </a:ln>
        </p:spPr>
        <p:txBody>
          <a:bodyPr wrap="square" lIns="0" tIns="0" rIns="0" bIns="0" rtlCol="0">
            <a:spAutoFit/>
          </a:bodyPr>
          <a:lstStyle/>
          <a:p>
            <a:pPr marL="214313" indent="-214313">
              <a:lnSpc>
                <a:spcPct val="120000"/>
              </a:lnSpc>
              <a:buFont typeface="Arial" panose="020B0604020202020204" pitchFamily="34" charset="0"/>
              <a:buChar char="•"/>
            </a:pPr>
            <a:r>
              <a:rPr lang="es-CO" sz="1125" dirty="0">
                <a:solidFill>
                  <a:srgbClr val="002060"/>
                </a:solidFill>
                <a:latin typeface="Franklin Gothic Book" panose="020B0503020102020204" pitchFamily="34" charset="0"/>
              </a:rPr>
              <a:t>Las Superfinanciera tiene glosados algunos de los Back Office de las SCB.</a:t>
            </a:r>
          </a:p>
          <a:p>
            <a:pPr>
              <a:lnSpc>
                <a:spcPct val="120000"/>
              </a:lnSpc>
            </a:pPr>
            <a:endParaRPr lang="es-CO" sz="675" dirty="0">
              <a:solidFill>
                <a:srgbClr val="002060"/>
              </a:solidFill>
              <a:latin typeface="Franklin Gothic Book" panose="020B0503020102020204" pitchFamily="34" charset="0"/>
            </a:endParaRPr>
          </a:p>
          <a:p>
            <a:pPr marL="214313" indent="-214313">
              <a:lnSpc>
                <a:spcPct val="120000"/>
              </a:lnSpc>
              <a:buFont typeface="Arial" panose="020B0604020202020204" pitchFamily="34" charset="0"/>
              <a:buChar char="•"/>
            </a:pPr>
            <a:r>
              <a:rPr lang="es-CO" sz="1125" dirty="0">
                <a:solidFill>
                  <a:srgbClr val="002060"/>
                </a:solidFill>
                <a:latin typeface="Franklin Gothic Book" panose="020B0503020102020204" pitchFamily="34" charset="0"/>
              </a:rPr>
              <a:t>Cualquier modificación en la funcionalidad del SIB puede implicar ajustes en los BackOffice, la mayoría sin soporte.</a:t>
            </a:r>
          </a:p>
          <a:p>
            <a:pPr>
              <a:lnSpc>
                <a:spcPct val="120000"/>
              </a:lnSpc>
            </a:pPr>
            <a:endParaRPr lang="es-CO" sz="675" dirty="0">
              <a:solidFill>
                <a:srgbClr val="002060"/>
              </a:solidFill>
              <a:latin typeface="Franklin Gothic Book" panose="020B0503020102020204" pitchFamily="34" charset="0"/>
            </a:endParaRPr>
          </a:p>
          <a:p>
            <a:pPr marL="214313" indent="-214313">
              <a:lnSpc>
                <a:spcPct val="120000"/>
              </a:lnSpc>
              <a:buFont typeface="Arial" panose="020B0604020202020204" pitchFamily="34" charset="0"/>
              <a:buChar char="•"/>
            </a:pPr>
            <a:r>
              <a:rPr lang="es-CO" sz="1125" dirty="0">
                <a:solidFill>
                  <a:srgbClr val="002060"/>
                </a:solidFill>
                <a:latin typeface="Franklin Gothic Book" panose="020B0503020102020204" pitchFamily="34" charset="0"/>
              </a:rPr>
              <a:t>Existe el riesgo de errores en el proceso, puesto que los BackOffice de las SCB no están integrados con el SIB.</a:t>
            </a:r>
          </a:p>
          <a:p>
            <a:pPr marL="214313" indent="-214313">
              <a:lnSpc>
                <a:spcPct val="120000"/>
              </a:lnSpc>
              <a:buFont typeface="Arial" panose="020B0604020202020204" pitchFamily="34" charset="0"/>
              <a:buChar char="•"/>
            </a:pPr>
            <a:endParaRPr lang="es-CO" sz="675" dirty="0">
              <a:solidFill>
                <a:srgbClr val="002060"/>
              </a:solidFill>
              <a:latin typeface="Franklin Gothic Book" panose="020B0503020102020204" pitchFamily="34" charset="0"/>
            </a:endParaRPr>
          </a:p>
          <a:p>
            <a:pPr marL="214313" indent="-214313">
              <a:lnSpc>
                <a:spcPct val="120000"/>
              </a:lnSpc>
              <a:buFont typeface="Arial" panose="020B0604020202020204" pitchFamily="34" charset="0"/>
              <a:buChar char="•"/>
            </a:pPr>
            <a:r>
              <a:rPr lang="es-CO" sz="1125" dirty="0">
                <a:solidFill>
                  <a:srgbClr val="002060"/>
                </a:solidFill>
                <a:latin typeface="Franklin Gothic Book" panose="020B0503020102020204" pitchFamily="34" charset="0"/>
              </a:rPr>
              <a:t>Contamos con altos tiempos de respuesta del proceso</a:t>
            </a:r>
            <a:r>
              <a:rPr lang="es-CO" sz="1125" dirty="0">
                <a:solidFill>
                  <a:srgbClr val="002060"/>
                </a:solidFill>
              </a:rPr>
              <a:t>.</a:t>
            </a:r>
          </a:p>
          <a:p>
            <a:pPr marL="214313" indent="-214313">
              <a:lnSpc>
                <a:spcPct val="120000"/>
              </a:lnSpc>
              <a:buFont typeface="Arial" panose="020B0604020202020204" pitchFamily="34" charset="0"/>
              <a:buChar char="•"/>
            </a:pPr>
            <a:endParaRPr lang="es-CO" sz="600" dirty="0">
              <a:solidFill>
                <a:srgbClr val="002060"/>
              </a:solidFill>
              <a:latin typeface="Franklin Gothic Book" panose="020B0503020102020204" pitchFamily="34" charset="0"/>
            </a:endParaRPr>
          </a:p>
          <a:p>
            <a:pPr marL="214313" indent="-214313">
              <a:lnSpc>
                <a:spcPct val="120000"/>
              </a:lnSpc>
              <a:buFont typeface="Arial" panose="020B0604020202020204" pitchFamily="34" charset="0"/>
              <a:buChar char="•"/>
            </a:pPr>
            <a:r>
              <a:rPr lang="es-CO" sz="1125" dirty="0">
                <a:solidFill>
                  <a:srgbClr val="002060"/>
                </a:solidFill>
                <a:latin typeface="Franklin Gothic Book" panose="020B0503020102020204" pitchFamily="34" charset="0"/>
              </a:rPr>
              <a:t>Con la entrada en vigencia de la facturación electrónica el 1 de enero de 2019, se pone en riesgo los ingresos por concepto de este producto, debido a que el esquema actual de Back Office no soporta la inclusión de este nuevo producto e implica un desarrollo tecnológico para las SCB</a:t>
            </a:r>
          </a:p>
        </p:txBody>
      </p:sp>
      <p:sp>
        <p:nvSpPr>
          <p:cNvPr id="22" name="Rectángulo 21">
            <a:extLst>
              <a:ext uri="{FF2B5EF4-FFF2-40B4-BE49-F238E27FC236}">
                <a16:creationId xmlns:a16="http://schemas.microsoft.com/office/drawing/2014/main" id="{D4A0740C-29A4-4726-ADB1-AF28982E68E2}"/>
              </a:ext>
            </a:extLst>
          </p:cNvPr>
          <p:cNvSpPr/>
          <p:nvPr/>
        </p:nvSpPr>
        <p:spPr>
          <a:xfrm>
            <a:off x="744209" y="989414"/>
            <a:ext cx="3162263" cy="348577"/>
          </a:xfrm>
          <a:prstGeom prst="rect">
            <a:avLst/>
          </a:prstGeom>
          <a:solidFill>
            <a:srgbClr val="C8904D">
              <a:hueOff val="0"/>
              <a:satOff val="0"/>
              <a:lumOff val="0"/>
              <a:alphaOff val="0"/>
            </a:srgbClr>
          </a:solidFill>
          <a:ln w="25400" cap="flat" cmpd="sng" algn="ctr">
            <a:solidFill>
              <a:srgbClr val="C8904D">
                <a:hueOff val="0"/>
                <a:satOff val="0"/>
                <a:lumOff val="0"/>
                <a:alphaOff val="0"/>
              </a:srgbClr>
            </a:solidFill>
            <a:prstDash val="solid"/>
          </a:ln>
          <a:effectLst>
            <a:outerShdw blurRad="40000" dist="20000" dir="5400000" rotWithShape="0">
              <a:srgbClr val="000000">
                <a:alpha val="38000"/>
              </a:srgbClr>
            </a:outerShdw>
          </a:effectLst>
        </p:spPr>
      </p:sp>
      <p:sp>
        <p:nvSpPr>
          <p:cNvPr id="23" name="CuadroTexto 22">
            <a:extLst>
              <a:ext uri="{FF2B5EF4-FFF2-40B4-BE49-F238E27FC236}">
                <a16:creationId xmlns:a16="http://schemas.microsoft.com/office/drawing/2014/main" id="{1FF0EC94-A375-438C-A902-0B97C5CBF397}"/>
              </a:ext>
            </a:extLst>
          </p:cNvPr>
          <p:cNvSpPr txBox="1"/>
          <p:nvPr/>
        </p:nvSpPr>
        <p:spPr>
          <a:xfrm>
            <a:off x="744209" y="979142"/>
            <a:ext cx="3162263" cy="348577"/>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defRPr/>
            </a:pPr>
            <a:r>
              <a:rPr lang="es-ES" sz="1500" kern="0" dirty="0">
                <a:solidFill>
                  <a:prstClr val="white"/>
                </a:solidFill>
                <a:latin typeface="Franklin Gothic Book"/>
              </a:rPr>
              <a:t>Back Office SCB</a:t>
            </a:r>
          </a:p>
        </p:txBody>
      </p:sp>
      <p:sp>
        <p:nvSpPr>
          <p:cNvPr id="26" name="Rectángulo 25">
            <a:extLst>
              <a:ext uri="{FF2B5EF4-FFF2-40B4-BE49-F238E27FC236}">
                <a16:creationId xmlns:a16="http://schemas.microsoft.com/office/drawing/2014/main" id="{76E5E9C5-EF44-419F-93D4-67F22053C8F5}"/>
              </a:ext>
            </a:extLst>
          </p:cNvPr>
          <p:cNvSpPr/>
          <p:nvPr/>
        </p:nvSpPr>
        <p:spPr>
          <a:xfrm>
            <a:off x="744209" y="1342526"/>
            <a:ext cx="3162263" cy="1173407"/>
          </a:xfrm>
          <a:prstGeom prst="rect">
            <a:avLst/>
          </a:prstGeom>
          <a:noFill/>
          <a:ln w="25400" cap="flat" cmpd="sng" algn="ctr">
            <a:solidFill>
              <a:srgbClr val="C8904D">
                <a:tint val="40000"/>
                <a:alpha val="90000"/>
                <a:hueOff val="0"/>
                <a:satOff val="0"/>
                <a:lumOff val="0"/>
                <a:alphaOff val="0"/>
              </a:srgbClr>
            </a:solidFill>
            <a:prstDash val="solid"/>
          </a:ln>
          <a:effectLst/>
        </p:spPr>
      </p:sp>
      <p:sp>
        <p:nvSpPr>
          <p:cNvPr id="28" name="CuadroTexto 27">
            <a:extLst>
              <a:ext uri="{FF2B5EF4-FFF2-40B4-BE49-F238E27FC236}">
                <a16:creationId xmlns:a16="http://schemas.microsoft.com/office/drawing/2014/main" id="{C9A77CAC-3FEC-4E7C-A8B1-E4D60DB69353}"/>
              </a:ext>
            </a:extLst>
          </p:cNvPr>
          <p:cNvSpPr txBox="1"/>
          <p:nvPr/>
        </p:nvSpPr>
        <p:spPr>
          <a:xfrm>
            <a:off x="744209" y="1358734"/>
            <a:ext cx="3162263" cy="1086611"/>
          </a:xfrm>
          <a:prstGeom prst="rect">
            <a:avLst/>
          </a:prstGeom>
          <a:noFill/>
          <a:ln>
            <a:noFill/>
          </a:ln>
          <a:effectLst/>
        </p:spPr>
        <p:txBody>
          <a:bodyPr spcFirstLastPara="0" vert="horz" wrap="square" lIns="56007" tIns="56007" rIns="74676" bIns="84011" numCol="1" spcCol="1270" anchor="t" anchorCtr="0">
            <a:noAutofit/>
          </a:bodyPr>
          <a:lstStyle/>
          <a:p>
            <a:pPr marL="257175" lvl="1" indent="-257175" algn="just" defTabSz="466725">
              <a:lnSpc>
                <a:spcPct val="90000"/>
              </a:lnSpc>
              <a:spcBef>
                <a:spcPct val="0"/>
              </a:spcBef>
              <a:spcAft>
                <a:spcPct val="15000"/>
              </a:spcAft>
              <a:buFont typeface="+mj-lt"/>
              <a:buAutoNum type="arabicPeriod"/>
              <a:defRPr/>
            </a:pPr>
            <a:r>
              <a:rPr lang="es-ES" sz="1050" kern="0" dirty="0">
                <a:solidFill>
                  <a:srgbClr val="002060"/>
                </a:solidFill>
                <a:latin typeface="Franklin Gothic Book" panose="020B0503020102020204" pitchFamily="34" charset="0"/>
              </a:rPr>
              <a:t>capturan la información de las facturas físicas que les remite el cliente</a:t>
            </a:r>
          </a:p>
          <a:p>
            <a:pPr marL="171450" lvl="1" indent="-171450" algn="just" defTabSz="466725">
              <a:lnSpc>
                <a:spcPct val="90000"/>
              </a:lnSpc>
              <a:spcBef>
                <a:spcPct val="0"/>
              </a:spcBef>
              <a:spcAft>
                <a:spcPct val="15000"/>
              </a:spcAft>
              <a:buFont typeface="+mj-lt"/>
              <a:buAutoNum type="arabicPeriod"/>
              <a:defRPr/>
            </a:pPr>
            <a:endParaRPr lang="es-ES" sz="600" kern="0" dirty="0">
              <a:solidFill>
                <a:srgbClr val="002060"/>
              </a:solidFill>
              <a:latin typeface="Franklin Gothic Book" panose="020B0503020102020204" pitchFamily="34" charset="0"/>
            </a:endParaRPr>
          </a:p>
          <a:p>
            <a:pPr marL="257175" lvl="1" indent="-257175" algn="just" defTabSz="466725">
              <a:lnSpc>
                <a:spcPct val="90000"/>
              </a:lnSpc>
              <a:spcBef>
                <a:spcPct val="0"/>
              </a:spcBef>
              <a:spcAft>
                <a:spcPct val="15000"/>
              </a:spcAft>
              <a:buFont typeface="+mj-lt"/>
              <a:buAutoNum type="arabicPeriod"/>
              <a:defRPr/>
            </a:pPr>
            <a:r>
              <a:rPr lang="es-ES" sz="1050" kern="0" dirty="0">
                <a:solidFill>
                  <a:srgbClr val="002060"/>
                </a:solidFill>
                <a:latin typeface="Franklin Gothic Book" panose="020B0503020102020204" pitchFamily="34" charset="0"/>
              </a:rPr>
              <a:t>Cargan el archivo plano que este les envía para ser transmitido a la Bolsa</a:t>
            </a:r>
            <a:r>
              <a:rPr lang="es-ES" sz="900" kern="0" dirty="0">
                <a:solidFill>
                  <a:srgbClr val="002060"/>
                </a:solidFill>
                <a:latin typeface="Franklin Gothic Book" panose="020B0503020102020204" pitchFamily="34" charset="0"/>
              </a:rPr>
              <a:t>.</a:t>
            </a:r>
          </a:p>
          <a:p>
            <a:pPr marL="171450" lvl="1" indent="-171450" algn="just" defTabSz="466725">
              <a:lnSpc>
                <a:spcPct val="90000"/>
              </a:lnSpc>
              <a:spcBef>
                <a:spcPct val="0"/>
              </a:spcBef>
              <a:spcAft>
                <a:spcPct val="15000"/>
              </a:spcAft>
              <a:buFont typeface="+mj-lt"/>
              <a:buAutoNum type="arabicPeriod"/>
              <a:defRPr/>
            </a:pPr>
            <a:endParaRPr lang="es-ES" sz="600" kern="0" dirty="0">
              <a:solidFill>
                <a:srgbClr val="002060"/>
              </a:solidFill>
              <a:latin typeface="Franklin Gothic Book" panose="020B0503020102020204" pitchFamily="34" charset="0"/>
            </a:endParaRPr>
          </a:p>
          <a:p>
            <a:pPr marL="257175" lvl="1" indent="-257175" algn="just" defTabSz="466725">
              <a:lnSpc>
                <a:spcPct val="90000"/>
              </a:lnSpc>
              <a:spcBef>
                <a:spcPct val="0"/>
              </a:spcBef>
              <a:spcAft>
                <a:spcPct val="15000"/>
              </a:spcAft>
              <a:buFont typeface="+mj-lt"/>
              <a:buAutoNum type="arabicPeriod"/>
              <a:defRPr/>
            </a:pPr>
            <a:r>
              <a:rPr lang="es-ES" sz="1050" kern="0" dirty="0">
                <a:solidFill>
                  <a:srgbClr val="002060"/>
                </a:solidFill>
                <a:latin typeface="Franklin Gothic Book" panose="020B0503020102020204" pitchFamily="34" charset="0"/>
              </a:rPr>
              <a:t>Se genera el plano con la estructura que requiere el sistema de la Bolsa.</a:t>
            </a:r>
          </a:p>
        </p:txBody>
      </p:sp>
      <p:sp>
        <p:nvSpPr>
          <p:cNvPr id="29" name="CuadroTexto 28">
            <a:extLst>
              <a:ext uri="{FF2B5EF4-FFF2-40B4-BE49-F238E27FC236}">
                <a16:creationId xmlns:a16="http://schemas.microsoft.com/office/drawing/2014/main" id="{580A8BCE-8A9C-433A-B186-E980B80E059F}"/>
              </a:ext>
            </a:extLst>
          </p:cNvPr>
          <p:cNvSpPr txBox="1"/>
          <p:nvPr/>
        </p:nvSpPr>
        <p:spPr>
          <a:xfrm>
            <a:off x="1009792" y="626141"/>
            <a:ext cx="2631098" cy="332399"/>
          </a:xfrm>
          <a:prstGeom prst="rect">
            <a:avLst/>
          </a:prstGeom>
          <a:noFill/>
        </p:spPr>
        <p:txBody>
          <a:bodyPr wrap="square" lIns="0" tIns="0" rIns="0" bIns="0" rtlCol="0">
            <a:spAutoFit/>
          </a:bodyPr>
          <a:lstStyle/>
          <a:p>
            <a:pPr algn="ctr" defTabSz="685800">
              <a:lnSpc>
                <a:spcPct val="120000"/>
              </a:lnSpc>
            </a:pPr>
            <a:r>
              <a:rPr lang="es-CO" b="1" dirty="0">
                <a:solidFill>
                  <a:srgbClr val="002060"/>
                </a:solidFill>
                <a:latin typeface="Franklin Gothic Book"/>
              </a:rPr>
              <a:t>Proceso Actual </a:t>
            </a:r>
          </a:p>
        </p:txBody>
      </p:sp>
      <p:sp>
        <p:nvSpPr>
          <p:cNvPr id="30" name="Rectángulo 29">
            <a:extLst>
              <a:ext uri="{FF2B5EF4-FFF2-40B4-BE49-F238E27FC236}">
                <a16:creationId xmlns:a16="http://schemas.microsoft.com/office/drawing/2014/main" id="{8FA6CB71-BDB3-4164-BDC8-8F078AB18C45}"/>
              </a:ext>
            </a:extLst>
          </p:cNvPr>
          <p:cNvSpPr/>
          <p:nvPr/>
        </p:nvSpPr>
        <p:spPr>
          <a:xfrm>
            <a:off x="749951" y="3052517"/>
            <a:ext cx="3162263" cy="348577"/>
          </a:xfrm>
          <a:prstGeom prst="rect">
            <a:avLst/>
          </a:prstGeom>
          <a:solidFill>
            <a:srgbClr val="C8904D">
              <a:hueOff val="8000623"/>
              <a:satOff val="-21460"/>
              <a:lumOff val="1"/>
              <a:alphaOff val="0"/>
            </a:srgbClr>
          </a:solidFill>
          <a:ln w="25400" cap="flat" cmpd="sng" algn="ctr">
            <a:solidFill>
              <a:srgbClr val="C8904D">
                <a:hueOff val="8000623"/>
                <a:satOff val="-21460"/>
                <a:lumOff val="1"/>
                <a:alphaOff val="0"/>
              </a:srgbClr>
            </a:solidFill>
            <a:prstDash val="solid"/>
          </a:ln>
          <a:effectLst>
            <a:outerShdw blurRad="40000" dist="20000" dir="5400000" rotWithShape="0">
              <a:srgbClr val="000000">
                <a:alpha val="38000"/>
              </a:srgbClr>
            </a:outerShdw>
          </a:effectLst>
        </p:spPr>
      </p:sp>
      <p:sp>
        <p:nvSpPr>
          <p:cNvPr id="31" name="CuadroTexto 30">
            <a:extLst>
              <a:ext uri="{FF2B5EF4-FFF2-40B4-BE49-F238E27FC236}">
                <a16:creationId xmlns:a16="http://schemas.microsoft.com/office/drawing/2014/main" id="{538FFEC0-073B-4DFB-BEBA-A8A99E239B3E}"/>
              </a:ext>
            </a:extLst>
          </p:cNvPr>
          <p:cNvSpPr txBox="1"/>
          <p:nvPr/>
        </p:nvSpPr>
        <p:spPr>
          <a:xfrm>
            <a:off x="905256" y="3046084"/>
            <a:ext cx="3006958" cy="348577"/>
          </a:xfrm>
          <a:prstGeom prst="rect">
            <a:avLst/>
          </a:prstGeom>
          <a:noFill/>
          <a:ln>
            <a:noFill/>
          </a:ln>
          <a:effectLst/>
        </p:spPr>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defRPr/>
            </a:pPr>
            <a:r>
              <a:rPr lang="es-ES" sz="1500" kern="0" dirty="0">
                <a:solidFill>
                  <a:prstClr val="white"/>
                </a:solidFill>
                <a:latin typeface="Franklin Gothic Book"/>
              </a:rPr>
              <a:t>Bolsa Mercantil </a:t>
            </a:r>
            <a:r>
              <a:rPr lang="es-ES" sz="1500" kern="0" dirty="0" err="1">
                <a:solidFill>
                  <a:prstClr val="white"/>
                </a:solidFill>
                <a:latin typeface="Franklin Gothic Book"/>
              </a:rPr>
              <a:t>SIB</a:t>
            </a:r>
            <a:endParaRPr lang="es-ES" sz="1500" kern="0" dirty="0">
              <a:solidFill>
                <a:prstClr val="white"/>
              </a:solidFill>
              <a:latin typeface="Franklin Gothic Book"/>
            </a:endParaRPr>
          </a:p>
        </p:txBody>
      </p:sp>
      <p:sp>
        <p:nvSpPr>
          <p:cNvPr id="32" name="Rectángulo 31">
            <a:extLst>
              <a:ext uri="{FF2B5EF4-FFF2-40B4-BE49-F238E27FC236}">
                <a16:creationId xmlns:a16="http://schemas.microsoft.com/office/drawing/2014/main" id="{57D2B6D2-4D5E-4C0F-AE59-C4C5DDED6E34}"/>
              </a:ext>
            </a:extLst>
          </p:cNvPr>
          <p:cNvSpPr/>
          <p:nvPr/>
        </p:nvSpPr>
        <p:spPr>
          <a:xfrm>
            <a:off x="758578" y="3412395"/>
            <a:ext cx="3153636" cy="1476383"/>
          </a:xfrm>
          <a:prstGeom prst="rect">
            <a:avLst/>
          </a:prstGeom>
          <a:noFill/>
          <a:ln w="25400" cap="flat" cmpd="sng" algn="ctr">
            <a:solidFill>
              <a:srgbClr val="C8904D">
                <a:tint val="40000"/>
                <a:alpha val="90000"/>
                <a:hueOff val="8244243"/>
                <a:satOff val="-17813"/>
                <a:lumOff val="-821"/>
                <a:alphaOff val="0"/>
              </a:srgbClr>
            </a:solidFill>
            <a:prstDash val="solid"/>
          </a:ln>
          <a:effectLst/>
        </p:spPr>
      </p:sp>
      <p:sp>
        <p:nvSpPr>
          <p:cNvPr id="33" name="CuadroTexto 32">
            <a:extLst>
              <a:ext uri="{FF2B5EF4-FFF2-40B4-BE49-F238E27FC236}">
                <a16:creationId xmlns:a16="http://schemas.microsoft.com/office/drawing/2014/main" id="{B5B2C305-20CC-4E9C-BD44-3F1FC0A594E8}"/>
              </a:ext>
            </a:extLst>
          </p:cNvPr>
          <p:cNvSpPr txBox="1"/>
          <p:nvPr/>
        </p:nvSpPr>
        <p:spPr>
          <a:xfrm>
            <a:off x="770339" y="3422583"/>
            <a:ext cx="3130115" cy="1093522"/>
          </a:xfrm>
          <a:prstGeom prst="rect">
            <a:avLst/>
          </a:prstGeom>
          <a:noFill/>
          <a:ln>
            <a:noFill/>
          </a:ln>
          <a:effectLst/>
        </p:spPr>
        <p:txBody>
          <a:bodyPr spcFirstLastPara="0" vert="horz" wrap="square" lIns="56007" tIns="56007" rIns="74676" bIns="84011" numCol="1" spcCol="1270" anchor="t" anchorCtr="0">
            <a:noAutofit/>
          </a:bodyPr>
          <a:lstStyle/>
          <a:p>
            <a:pPr marL="257175" lvl="1" indent="-257175" algn="just" defTabSz="466725">
              <a:lnSpc>
                <a:spcPct val="90000"/>
              </a:lnSpc>
              <a:spcBef>
                <a:spcPct val="0"/>
              </a:spcBef>
              <a:spcAft>
                <a:spcPct val="15000"/>
              </a:spcAft>
              <a:buFont typeface="+mj-lt"/>
              <a:buAutoNum type="arabicPeriod"/>
              <a:defRPr/>
            </a:pPr>
            <a:r>
              <a:rPr lang="es-ES" sz="1050" kern="0" dirty="0">
                <a:solidFill>
                  <a:srgbClr val="002060"/>
                </a:solidFill>
                <a:latin typeface="Franklin Gothic Book" panose="020B0503020102020204" pitchFamily="34" charset="0"/>
              </a:rPr>
              <a:t>La SCB ingresa al SIB y carga el archivo plano generado, con las operaciones de registro.</a:t>
            </a:r>
          </a:p>
          <a:p>
            <a:pPr marL="257175" lvl="1" indent="-257175" algn="just" defTabSz="466725">
              <a:lnSpc>
                <a:spcPct val="90000"/>
              </a:lnSpc>
              <a:spcBef>
                <a:spcPct val="0"/>
              </a:spcBef>
              <a:spcAft>
                <a:spcPct val="15000"/>
              </a:spcAft>
              <a:buFont typeface="+mj-lt"/>
              <a:buAutoNum type="arabicPeriod"/>
              <a:defRPr/>
            </a:pPr>
            <a:endParaRPr lang="es-ES" sz="1050" kern="0" dirty="0">
              <a:solidFill>
                <a:srgbClr val="002060"/>
              </a:solidFill>
              <a:latin typeface="Franklin Gothic Book" panose="020B0503020102020204" pitchFamily="34" charset="0"/>
            </a:endParaRPr>
          </a:p>
          <a:p>
            <a:pPr marL="257175" lvl="1" indent="-257175" algn="just" defTabSz="466725">
              <a:lnSpc>
                <a:spcPct val="90000"/>
              </a:lnSpc>
              <a:spcBef>
                <a:spcPct val="0"/>
              </a:spcBef>
              <a:spcAft>
                <a:spcPct val="15000"/>
              </a:spcAft>
              <a:buFont typeface="+mj-lt"/>
              <a:buAutoNum type="arabicPeriod"/>
              <a:defRPr/>
            </a:pPr>
            <a:r>
              <a:rPr lang="es-ES" sz="1050" kern="0" dirty="0">
                <a:solidFill>
                  <a:srgbClr val="002060"/>
                </a:solidFill>
                <a:latin typeface="Franklin Gothic Book" panose="020B0503020102020204" pitchFamily="34" charset="0"/>
              </a:rPr>
              <a:t>El SIB genera el número de operación de Bolsa, cálculo de costos asociados, comprobante de negociación, firma digital y estampa cronológica.</a:t>
            </a:r>
          </a:p>
          <a:p>
            <a:pPr marL="257175" lvl="1" indent="-257175" algn="just" defTabSz="466725">
              <a:lnSpc>
                <a:spcPct val="90000"/>
              </a:lnSpc>
              <a:spcBef>
                <a:spcPct val="0"/>
              </a:spcBef>
              <a:spcAft>
                <a:spcPct val="15000"/>
              </a:spcAft>
              <a:buFont typeface="+mj-lt"/>
              <a:buAutoNum type="arabicPeriod"/>
              <a:defRPr/>
            </a:pPr>
            <a:endParaRPr lang="es-ES" sz="1050" kern="0" dirty="0">
              <a:solidFill>
                <a:srgbClr val="002060"/>
              </a:solidFill>
              <a:latin typeface="Franklin Gothic Book" panose="020B0503020102020204" pitchFamily="34" charset="0"/>
            </a:endParaRPr>
          </a:p>
          <a:p>
            <a:pPr marL="257175" lvl="1" indent="-257175" algn="just" defTabSz="466725">
              <a:lnSpc>
                <a:spcPct val="90000"/>
              </a:lnSpc>
              <a:spcBef>
                <a:spcPct val="0"/>
              </a:spcBef>
              <a:spcAft>
                <a:spcPct val="15000"/>
              </a:spcAft>
              <a:buFont typeface="+mj-lt"/>
              <a:buAutoNum type="arabicPeriod"/>
              <a:defRPr/>
            </a:pPr>
            <a:r>
              <a:rPr lang="es-ES" sz="1050" kern="0" dirty="0">
                <a:solidFill>
                  <a:srgbClr val="002060"/>
                </a:solidFill>
                <a:latin typeface="Franklin Gothic Book" panose="020B0503020102020204" pitchFamily="34" charset="0"/>
              </a:rPr>
              <a:t>Servicio para descarga masiva de comprobantes.</a:t>
            </a:r>
          </a:p>
        </p:txBody>
      </p:sp>
      <p:sp>
        <p:nvSpPr>
          <p:cNvPr id="34" name="Flecha: a la derecha 33">
            <a:extLst>
              <a:ext uri="{FF2B5EF4-FFF2-40B4-BE49-F238E27FC236}">
                <a16:creationId xmlns:a16="http://schemas.microsoft.com/office/drawing/2014/main" id="{AC78FA3A-630F-4FDF-92F3-C8051CD3FE25}"/>
              </a:ext>
            </a:extLst>
          </p:cNvPr>
          <p:cNvSpPr/>
          <p:nvPr/>
        </p:nvSpPr>
        <p:spPr>
          <a:xfrm rot="5400000">
            <a:off x="2187186" y="2576453"/>
            <a:ext cx="464145" cy="454739"/>
          </a:xfrm>
          <a:prstGeom prst="rightArrow">
            <a:avLst/>
          </a:prstGeom>
          <a:solidFill>
            <a:sysClr val="window" lastClr="FFFFFF">
              <a:lumMod val="50000"/>
            </a:sysClr>
          </a:solidFill>
          <a:ln w="25400" cap="flat" cmpd="sng" algn="ctr">
            <a:noFill/>
            <a:prstDash val="solid"/>
          </a:ln>
          <a:effectLst/>
        </p:spPr>
        <p:txBody>
          <a:bodyPr wrap="none" lIns="171450" tIns="171450" rIns="171450" bIns="171450" rtlCol="0" anchor="ctr">
            <a:noAutofit/>
          </a:bodyPr>
          <a:lstStyle/>
          <a:p>
            <a:pPr algn="ctr" defTabSz="685800">
              <a:defRPr/>
            </a:pPr>
            <a:endParaRPr lang="es-CO" sz="1050" kern="0" dirty="0">
              <a:solidFill>
                <a:prstClr val="white"/>
              </a:solidFill>
              <a:latin typeface="Franklin Gothic Demi Cond" panose="020B0706030402020204" pitchFamily="34" charset="0"/>
            </a:endParaRPr>
          </a:p>
        </p:txBody>
      </p:sp>
      <p:sp>
        <p:nvSpPr>
          <p:cNvPr id="35" name="1 Título">
            <a:extLst>
              <a:ext uri="{FF2B5EF4-FFF2-40B4-BE49-F238E27FC236}">
                <a16:creationId xmlns:a16="http://schemas.microsoft.com/office/drawing/2014/main" id="{91FEEE3D-25F8-4C17-B5C5-1FC8439AD7B0}"/>
              </a:ext>
            </a:extLst>
          </p:cNvPr>
          <p:cNvSpPr txBox="1">
            <a:spLocks/>
          </p:cNvSpPr>
          <p:nvPr/>
        </p:nvSpPr>
        <p:spPr>
          <a:xfrm>
            <a:off x="390338" y="111801"/>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300" dirty="0">
                <a:solidFill>
                  <a:srgbClr val="002060"/>
                </a:solidFill>
                <a:latin typeface="Franklin Gothic Demi Cond" panose="020B0706030402020204" pitchFamily="34" charset="0"/>
                <a:ea typeface="+mn-ea"/>
                <a:cs typeface="+mn-cs"/>
              </a:rPr>
              <a:t>5. Ejes Estratégicos- Tecnología</a:t>
            </a:r>
          </a:p>
        </p:txBody>
      </p:sp>
      <p:cxnSp>
        <p:nvCxnSpPr>
          <p:cNvPr id="36" name="Conector recto 35">
            <a:extLst>
              <a:ext uri="{FF2B5EF4-FFF2-40B4-BE49-F238E27FC236}">
                <a16:creationId xmlns:a16="http://schemas.microsoft.com/office/drawing/2014/main" id="{3727B396-5C1F-4925-B96B-D7257718EB55}"/>
              </a:ext>
            </a:extLst>
          </p:cNvPr>
          <p:cNvCxnSpPr>
            <a:cxnSpLocks/>
          </p:cNvCxnSpPr>
          <p:nvPr/>
        </p:nvCxnSpPr>
        <p:spPr>
          <a:xfrm>
            <a:off x="4505792" y="913054"/>
            <a:ext cx="0" cy="3725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7 Conector recto">
            <a:extLst>
              <a:ext uri="{FF2B5EF4-FFF2-40B4-BE49-F238E27FC236}">
                <a16:creationId xmlns:a16="http://schemas.microsoft.com/office/drawing/2014/main" id="{6703A2A8-5684-4418-B4CF-ED3C67A39379}"/>
              </a:ext>
            </a:extLst>
          </p:cNvPr>
          <p:cNvCxnSpPr>
            <a:cxnSpLocks/>
          </p:cNvCxnSpPr>
          <p:nvPr/>
        </p:nvCxnSpPr>
        <p:spPr>
          <a:xfrm>
            <a:off x="744209" y="600627"/>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19989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3D753EE-8F25-4C72-A6FD-BE9D28821606}"/>
              </a:ext>
            </a:extLst>
          </p:cNvPr>
          <p:cNvSpPr txBox="1"/>
          <p:nvPr/>
        </p:nvSpPr>
        <p:spPr>
          <a:xfrm>
            <a:off x="1114150" y="1387196"/>
            <a:ext cx="3162263" cy="471081"/>
          </a:xfrm>
          <a:prstGeom prst="rect">
            <a:avLst/>
          </a:prstGeom>
          <a:solidFill>
            <a:srgbClr val="66AF9E"/>
          </a:solidFill>
          <a:ln>
            <a:solidFill>
              <a:srgbClr val="66AF9E"/>
            </a:solidFill>
          </a:ln>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defPPr>
              <a:defRPr lang="es-CO"/>
            </a:defPPr>
            <a:lvl1pPr lvl="0" indent="0" algn="ctr" defTabSz="1244600">
              <a:lnSpc>
                <a:spcPct val="90000"/>
              </a:lnSpc>
              <a:spcBef>
                <a:spcPct val="0"/>
              </a:spcBef>
              <a:spcAft>
                <a:spcPct val="35000"/>
              </a:spcAft>
              <a:buNone/>
              <a:defRPr sz="2000"/>
            </a:lvl1pPr>
          </a:lstStyle>
          <a:p>
            <a:r>
              <a:rPr lang="es-ES" sz="1500" dirty="0"/>
              <a:t>Back Office Centralizado   integrado al SIB</a:t>
            </a:r>
          </a:p>
        </p:txBody>
      </p:sp>
      <p:sp>
        <p:nvSpPr>
          <p:cNvPr id="9" name="Rectángulo 8">
            <a:extLst>
              <a:ext uri="{FF2B5EF4-FFF2-40B4-BE49-F238E27FC236}">
                <a16:creationId xmlns:a16="http://schemas.microsoft.com/office/drawing/2014/main" id="{D127A9A5-72E4-4192-9F5C-B21F9EA71D7F}"/>
              </a:ext>
            </a:extLst>
          </p:cNvPr>
          <p:cNvSpPr/>
          <p:nvPr/>
        </p:nvSpPr>
        <p:spPr>
          <a:xfrm>
            <a:off x="1110726" y="1858276"/>
            <a:ext cx="3162263" cy="3169055"/>
          </a:xfrm>
          <a:prstGeom prst="rect">
            <a:avLst/>
          </a:prstGeom>
          <a:noFill/>
          <a:ln>
            <a:solidFill>
              <a:srgbClr val="D7E6E2">
                <a:alpha val="90000"/>
              </a:srgbClr>
            </a:solidFill>
          </a:ln>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10" name="CuadroTexto 9">
            <a:extLst>
              <a:ext uri="{FF2B5EF4-FFF2-40B4-BE49-F238E27FC236}">
                <a16:creationId xmlns:a16="http://schemas.microsoft.com/office/drawing/2014/main" id="{27957290-0D97-40E7-A899-4CA7ABEBBA32}"/>
              </a:ext>
            </a:extLst>
          </p:cNvPr>
          <p:cNvSpPr txBox="1"/>
          <p:nvPr/>
        </p:nvSpPr>
        <p:spPr>
          <a:xfrm>
            <a:off x="1114150" y="1904302"/>
            <a:ext cx="3146189" cy="10866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007" tIns="56007" rIns="74676" bIns="84011" numCol="1" spcCol="1270" anchor="t" anchorCtr="0">
            <a:noAutofit/>
          </a:bodyPr>
          <a:lstStyle/>
          <a:p>
            <a:pPr marL="85725" lvl="1" indent="-85725" algn="just" defTabSz="466725">
              <a:lnSpc>
                <a:spcPct val="90000"/>
              </a:lnSpc>
              <a:spcBef>
                <a:spcPct val="0"/>
              </a:spcBef>
              <a:spcAft>
                <a:spcPct val="15000"/>
              </a:spcAft>
              <a:buChar char="•"/>
            </a:pPr>
            <a:r>
              <a:rPr lang="es-ES" sz="1200" dirty="0">
                <a:solidFill>
                  <a:srgbClr val="002060"/>
                </a:solidFill>
                <a:latin typeface="Franklin Gothic Book" panose="020B0503020102020204" pitchFamily="34" charset="0"/>
              </a:rPr>
              <a:t>Las </a:t>
            </a:r>
            <a:r>
              <a:rPr lang="es-ES" sz="1200" dirty="0" err="1">
                <a:solidFill>
                  <a:srgbClr val="002060"/>
                </a:solidFill>
                <a:latin typeface="Franklin Gothic Book" panose="020B0503020102020204" pitchFamily="34" charset="0"/>
              </a:rPr>
              <a:t>SCB</a:t>
            </a:r>
            <a:r>
              <a:rPr lang="es-ES" sz="1200" dirty="0">
                <a:solidFill>
                  <a:srgbClr val="002060"/>
                </a:solidFill>
                <a:latin typeface="Franklin Gothic Book" panose="020B0503020102020204" pitchFamily="34" charset="0"/>
              </a:rPr>
              <a:t> se conectará al BackOffice de la Bolsa, donde ingresará la información de las facturas físicas que les remite el cliente, cargará el archivo plano que este les envía, o cargará la información de las facturas electrónicas.</a:t>
            </a:r>
          </a:p>
          <a:p>
            <a:pPr marL="85725" lvl="1" indent="-85725" algn="just" defTabSz="466725">
              <a:lnSpc>
                <a:spcPct val="90000"/>
              </a:lnSpc>
              <a:spcBef>
                <a:spcPct val="0"/>
              </a:spcBef>
              <a:spcAft>
                <a:spcPct val="15000"/>
              </a:spcAft>
              <a:buChar char="•"/>
            </a:pPr>
            <a:endParaRPr lang="es-ES" sz="675" dirty="0">
              <a:solidFill>
                <a:srgbClr val="002060"/>
              </a:solidFill>
              <a:latin typeface="Franklin Gothic Book" panose="020B0503020102020204" pitchFamily="34" charset="0"/>
            </a:endParaRPr>
          </a:p>
          <a:p>
            <a:pPr marL="85725" lvl="1" indent="-85725" algn="just" defTabSz="466725">
              <a:lnSpc>
                <a:spcPct val="90000"/>
              </a:lnSpc>
              <a:spcBef>
                <a:spcPct val="0"/>
              </a:spcBef>
              <a:spcAft>
                <a:spcPct val="15000"/>
              </a:spcAft>
              <a:buChar char="•"/>
            </a:pPr>
            <a:r>
              <a:rPr lang="es-ES" sz="1200" dirty="0">
                <a:solidFill>
                  <a:srgbClr val="002060"/>
                </a:solidFill>
                <a:latin typeface="Franklin Gothic Book" panose="020B0503020102020204" pitchFamily="34" charset="0"/>
              </a:rPr>
              <a:t>El BackOffice de la Bolsa estará integrado con el </a:t>
            </a:r>
            <a:r>
              <a:rPr lang="es-ES" sz="1200" dirty="0" err="1">
                <a:solidFill>
                  <a:srgbClr val="002060"/>
                </a:solidFill>
                <a:latin typeface="Franklin Gothic Book" panose="020B0503020102020204" pitchFamily="34" charset="0"/>
              </a:rPr>
              <a:t>SIB</a:t>
            </a:r>
            <a:r>
              <a:rPr lang="es-ES" sz="1200" dirty="0">
                <a:solidFill>
                  <a:srgbClr val="002060"/>
                </a:solidFill>
                <a:latin typeface="Franklin Gothic Book" panose="020B0503020102020204" pitchFamily="34" charset="0"/>
              </a:rPr>
              <a:t>, generando eficiencias en el proceso de registro de facturas.</a:t>
            </a:r>
          </a:p>
        </p:txBody>
      </p:sp>
      <p:sp>
        <p:nvSpPr>
          <p:cNvPr id="15" name="CuadroTexto 14">
            <a:extLst>
              <a:ext uri="{FF2B5EF4-FFF2-40B4-BE49-F238E27FC236}">
                <a16:creationId xmlns:a16="http://schemas.microsoft.com/office/drawing/2014/main" id="{B30E2B25-F5CA-4EAF-A415-F8836FCB2C96}"/>
              </a:ext>
            </a:extLst>
          </p:cNvPr>
          <p:cNvSpPr txBox="1"/>
          <p:nvPr/>
        </p:nvSpPr>
        <p:spPr>
          <a:xfrm>
            <a:off x="1114151" y="3675115"/>
            <a:ext cx="3130115" cy="9909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007" tIns="56007" rIns="74676" bIns="84011" numCol="1" spcCol="1270" anchor="t" anchorCtr="0">
            <a:noAutofit/>
          </a:bodyPr>
          <a:lstStyle/>
          <a:p>
            <a:pPr marL="85725" lvl="1" indent="-85725" algn="just" defTabSz="466725">
              <a:lnSpc>
                <a:spcPct val="90000"/>
              </a:lnSpc>
              <a:spcBef>
                <a:spcPct val="0"/>
              </a:spcBef>
              <a:spcAft>
                <a:spcPct val="15000"/>
              </a:spcAft>
              <a:buChar char="•"/>
            </a:pPr>
            <a:r>
              <a:rPr lang="es-ES" sz="1200" dirty="0">
                <a:solidFill>
                  <a:srgbClr val="002060"/>
                </a:solidFill>
                <a:latin typeface="Franklin Gothic Book" panose="020B0503020102020204" pitchFamily="34" charset="0"/>
              </a:rPr>
              <a:t>El </a:t>
            </a:r>
            <a:r>
              <a:rPr lang="es-ES" sz="1200" dirty="0" err="1">
                <a:solidFill>
                  <a:srgbClr val="002060"/>
                </a:solidFill>
                <a:latin typeface="Franklin Gothic Book" panose="020B0503020102020204" pitchFamily="34" charset="0"/>
              </a:rPr>
              <a:t>SIB</a:t>
            </a:r>
            <a:r>
              <a:rPr lang="es-ES" sz="1200" dirty="0">
                <a:solidFill>
                  <a:srgbClr val="002060"/>
                </a:solidFill>
                <a:latin typeface="Franklin Gothic Book" panose="020B0503020102020204" pitchFamily="34" charset="0"/>
              </a:rPr>
              <a:t> genera el número de operación de Bolsa, cálculo de costos asociados, comprobante de negociación, firma digital y estampa cronológica.</a:t>
            </a:r>
          </a:p>
          <a:p>
            <a:pPr marL="85725" lvl="1" indent="-85725" algn="just" defTabSz="466725">
              <a:lnSpc>
                <a:spcPct val="90000"/>
              </a:lnSpc>
              <a:spcBef>
                <a:spcPct val="0"/>
              </a:spcBef>
              <a:spcAft>
                <a:spcPct val="15000"/>
              </a:spcAft>
              <a:buChar char="•"/>
            </a:pPr>
            <a:endParaRPr lang="es-ES" sz="1200" dirty="0">
              <a:solidFill>
                <a:srgbClr val="002060"/>
              </a:solidFill>
              <a:latin typeface="Franklin Gothic Book" panose="020B0503020102020204" pitchFamily="34" charset="0"/>
            </a:endParaRPr>
          </a:p>
          <a:p>
            <a:pPr marL="85725" lvl="1" indent="-85725" algn="just" defTabSz="466725">
              <a:lnSpc>
                <a:spcPct val="90000"/>
              </a:lnSpc>
              <a:spcBef>
                <a:spcPct val="0"/>
              </a:spcBef>
              <a:spcAft>
                <a:spcPct val="15000"/>
              </a:spcAft>
              <a:buChar char="•"/>
            </a:pPr>
            <a:r>
              <a:rPr lang="es-ES" sz="1200" dirty="0">
                <a:solidFill>
                  <a:srgbClr val="002060"/>
                </a:solidFill>
                <a:latin typeface="Franklin Gothic Book" panose="020B0503020102020204" pitchFamily="34" charset="0"/>
              </a:rPr>
              <a:t>Servicio para descarga masiva de comprobantes</a:t>
            </a:r>
          </a:p>
          <a:p>
            <a:pPr marL="85725" lvl="1" indent="-85725" algn="just" defTabSz="466725">
              <a:lnSpc>
                <a:spcPct val="90000"/>
              </a:lnSpc>
              <a:spcBef>
                <a:spcPct val="0"/>
              </a:spcBef>
              <a:spcAft>
                <a:spcPct val="15000"/>
              </a:spcAft>
              <a:buChar char="•"/>
            </a:pPr>
            <a:endParaRPr lang="es-ES" sz="1050" dirty="0">
              <a:solidFill>
                <a:srgbClr val="002060"/>
              </a:solidFill>
              <a:latin typeface="Franklin Gothic Book" panose="020B0503020102020204" pitchFamily="34" charset="0"/>
            </a:endParaRPr>
          </a:p>
        </p:txBody>
      </p:sp>
      <p:sp>
        <p:nvSpPr>
          <p:cNvPr id="20" name="CuadroTexto 19">
            <a:extLst>
              <a:ext uri="{FF2B5EF4-FFF2-40B4-BE49-F238E27FC236}">
                <a16:creationId xmlns:a16="http://schemas.microsoft.com/office/drawing/2014/main" id="{FB86B229-40F3-4C1E-A95E-8A11A07E5B76}"/>
              </a:ext>
            </a:extLst>
          </p:cNvPr>
          <p:cNvSpPr txBox="1"/>
          <p:nvPr/>
        </p:nvSpPr>
        <p:spPr>
          <a:xfrm>
            <a:off x="4657046" y="787860"/>
            <a:ext cx="3748763" cy="332399"/>
          </a:xfrm>
          <a:prstGeom prst="rect">
            <a:avLst/>
          </a:prstGeom>
          <a:noFill/>
        </p:spPr>
        <p:txBody>
          <a:bodyPr wrap="square" lIns="0" tIns="0" rIns="0" bIns="0" rtlCol="0">
            <a:spAutoFit/>
          </a:bodyPr>
          <a:lstStyle/>
          <a:p>
            <a:pPr algn="ctr">
              <a:lnSpc>
                <a:spcPct val="120000"/>
              </a:lnSpc>
            </a:pPr>
            <a:r>
              <a:rPr lang="es-CO" b="1" dirty="0">
                <a:solidFill>
                  <a:srgbClr val="002060"/>
                </a:solidFill>
              </a:rPr>
              <a:t>Beneficios</a:t>
            </a:r>
          </a:p>
        </p:txBody>
      </p:sp>
      <p:sp>
        <p:nvSpPr>
          <p:cNvPr id="21" name="CuadroTexto 20">
            <a:extLst>
              <a:ext uri="{FF2B5EF4-FFF2-40B4-BE49-F238E27FC236}">
                <a16:creationId xmlns:a16="http://schemas.microsoft.com/office/drawing/2014/main" id="{72B0A37F-A259-4FBD-9141-A3476C10F9E0}"/>
              </a:ext>
            </a:extLst>
          </p:cNvPr>
          <p:cNvSpPr txBox="1"/>
          <p:nvPr/>
        </p:nvSpPr>
        <p:spPr>
          <a:xfrm>
            <a:off x="1166762" y="787860"/>
            <a:ext cx="3146189" cy="332399"/>
          </a:xfrm>
          <a:prstGeom prst="rect">
            <a:avLst/>
          </a:prstGeom>
          <a:noFill/>
        </p:spPr>
        <p:txBody>
          <a:bodyPr wrap="square" lIns="0" tIns="0" rIns="0" bIns="0" rtlCol="0">
            <a:spAutoFit/>
          </a:bodyPr>
          <a:lstStyle/>
          <a:p>
            <a:pPr algn="ctr">
              <a:lnSpc>
                <a:spcPct val="120000"/>
              </a:lnSpc>
            </a:pPr>
            <a:r>
              <a:rPr lang="es-CO" b="1" dirty="0">
                <a:solidFill>
                  <a:srgbClr val="002060"/>
                </a:solidFill>
              </a:rPr>
              <a:t>Integración Back Office.</a:t>
            </a:r>
          </a:p>
        </p:txBody>
      </p:sp>
      <p:sp>
        <p:nvSpPr>
          <p:cNvPr id="19" name="CuadroTexto 18">
            <a:extLst>
              <a:ext uri="{FF2B5EF4-FFF2-40B4-BE49-F238E27FC236}">
                <a16:creationId xmlns:a16="http://schemas.microsoft.com/office/drawing/2014/main" id="{99CFA113-7136-4B7D-8386-E4A2AEF0F6EE}"/>
              </a:ext>
            </a:extLst>
          </p:cNvPr>
          <p:cNvSpPr txBox="1"/>
          <p:nvPr/>
        </p:nvSpPr>
        <p:spPr>
          <a:xfrm>
            <a:off x="4871013" y="1387196"/>
            <a:ext cx="3661147" cy="3767185"/>
          </a:xfrm>
          <a:prstGeom prst="rect">
            <a:avLst/>
          </a:prstGeom>
          <a:noFill/>
          <a:ln>
            <a:noFill/>
          </a:ln>
        </p:spPr>
        <p:txBody>
          <a:bodyPr wrap="square" lIns="0" tIns="0" rIns="0" bIns="0" rtlCol="0">
            <a:spAutoFit/>
          </a:bodyPr>
          <a:lstStyle/>
          <a:p>
            <a:pPr marL="214313" indent="-214313" algn="just">
              <a:lnSpc>
                <a:spcPct val="120000"/>
              </a:lnSpc>
              <a:buFont typeface="Arial" panose="020B0604020202020204" pitchFamily="34" charset="0"/>
              <a:buChar char="•"/>
            </a:pPr>
            <a:r>
              <a:rPr lang="es-CO" sz="1200" dirty="0">
                <a:solidFill>
                  <a:srgbClr val="002060"/>
                </a:solidFill>
                <a:latin typeface="Franklin Gothic Book" panose="020B0503020102020204" pitchFamily="34" charset="0"/>
              </a:rPr>
              <a:t>Solución de Back Office centralizado y soportada por la </a:t>
            </a:r>
            <a:r>
              <a:rPr lang="es-CO" sz="1200" dirty="0" err="1">
                <a:solidFill>
                  <a:srgbClr val="002060"/>
                </a:solidFill>
                <a:latin typeface="Franklin Gothic Book" panose="020B0503020102020204" pitchFamily="34" charset="0"/>
              </a:rPr>
              <a:t>BMC</a:t>
            </a:r>
            <a:r>
              <a:rPr lang="es-CO" sz="1200" dirty="0">
                <a:solidFill>
                  <a:srgbClr val="002060"/>
                </a:solidFill>
                <a:latin typeface="Franklin Gothic Book" panose="020B0503020102020204" pitchFamily="34" charset="0"/>
              </a:rPr>
              <a:t>.</a:t>
            </a:r>
          </a:p>
          <a:p>
            <a:pPr marL="214313" indent="-214313" algn="just">
              <a:lnSpc>
                <a:spcPct val="120000"/>
              </a:lnSpc>
              <a:buFont typeface="Arial" panose="020B0604020202020204" pitchFamily="34" charset="0"/>
              <a:buChar char="•"/>
            </a:pPr>
            <a:endParaRPr lang="es-CO" sz="1200" dirty="0">
              <a:solidFill>
                <a:srgbClr val="002060"/>
              </a:solidFill>
              <a:latin typeface="Franklin Gothic Book" panose="020B0503020102020204" pitchFamily="34" charset="0"/>
            </a:endParaRPr>
          </a:p>
          <a:p>
            <a:pPr marL="214313" indent="-214313" algn="just">
              <a:lnSpc>
                <a:spcPct val="120000"/>
              </a:lnSpc>
              <a:buFont typeface="Arial" panose="020B0604020202020204" pitchFamily="34" charset="0"/>
              <a:buChar char="•"/>
            </a:pPr>
            <a:r>
              <a:rPr lang="es-CO" sz="1200" dirty="0">
                <a:solidFill>
                  <a:srgbClr val="002060"/>
                </a:solidFill>
                <a:latin typeface="Franklin Gothic Book" panose="020B0503020102020204" pitchFamily="34" charset="0"/>
              </a:rPr>
              <a:t>Mayor eficiencia en el proceso de registro de facturas.</a:t>
            </a:r>
          </a:p>
          <a:p>
            <a:pPr marL="214313" indent="-214313" algn="just">
              <a:lnSpc>
                <a:spcPct val="120000"/>
              </a:lnSpc>
              <a:buFont typeface="Arial" panose="020B0604020202020204" pitchFamily="34" charset="0"/>
              <a:buChar char="•"/>
            </a:pPr>
            <a:endParaRPr lang="es-CO" sz="1200" dirty="0">
              <a:solidFill>
                <a:srgbClr val="002060"/>
              </a:solidFill>
              <a:latin typeface="Franklin Gothic Book" panose="020B0503020102020204" pitchFamily="34" charset="0"/>
            </a:endParaRPr>
          </a:p>
          <a:p>
            <a:pPr marL="214313" indent="-214313" algn="just">
              <a:lnSpc>
                <a:spcPct val="120000"/>
              </a:lnSpc>
              <a:buFont typeface="Arial" panose="020B0604020202020204" pitchFamily="34" charset="0"/>
              <a:buChar char="•"/>
            </a:pPr>
            <a:r>
              <a:rPr lang="es-CO" sz="1200" dirty="0">
                <a:solidFill>
                  <a:srgbClr val="002060"/>
                </a:solidFill>
                <a:latin typeface="Franklin Gothic Book" panose="020B0503020102020204" pitchFamily="34" charset="0"/>
              </a:rPr>
              <a:t>Mitigación de riesgos operativos por errores.</a:t>
            </a:r>
          </a:p>
          <a:p>
            <a:pPr marL="214313" indent="-214313" algn="just">
              <a:lnSpc>
                <a:spcPct val="120000"/>
              </a:lnSpc>
              <a:buFont typeface="Arial" panose="020B0604020202020204" pitchFamily="34" charset="0"/>
              <a:buChar char="•"/>
            </a:pPr>
            <a:endParaRPr lang="es-CO" sz="1200" dirty="0">
              <a:solidFill>
                <a:srgbClr val="002060"/>
              </a:solidFill>
              <a:latin typeface="Franklin Gothic Book" panose="020B0503020102020204" pitchFamily="34" charset="0"/>
            </a:endParaRPr>
          </a:p>
          <a:p>
            <a:pPr marL="214313" indent="-214313" algn="just">
              <a:lnSpc>
                <a:spcPct val="120000"/>
              </a:lnSpc>
              <a:buFont typeface="Arial" panose="020B0604020202020204" pitchFamily="34" charset="0"/>
              <a:buChar char="•"/>
            </a:pPr>
            <a:r>
              <a:rPr lang="es-CO" sz="1200" dirty="0">
                <a:solidFill>
                  <a:srgbClr val="002060"/>
                </a:solidFill>
                <a:latin typeface="Franklin Gothic Book" panose="020B0503020102020204" pitchFamily="34" charset="0"/>
              </a:rPr>
              <a:t>Evolución del Back Office de acuerdo a las necesidades del mercado.  </a:t>
            </a:r>
            <a:r>
              <a:rPr lang="es-CO" sz="1200" dirty="0" err="1">
                <a:solidFill>
                  <a:srgbClr val="002060"/>
                </a:solidFill>
                <a:latin typeface="Franklin Gothic Book" panose="020B0503020102020204" pitchFamily="34" charset="0"/>
              </a:rPr>
              <a:t>Ejm</a:t>
            </a:r>
            <a:r>
              <a:rPr lang="es-CO" sz="1200" dirty="0">
                <a:solidFill>
                  <a:srgbClr val="002060"/>
                </a:solidFill>
                <a:latin typeface="Franklin Gothic Book" panose="020B0503020102020204" pitchFamily="34" charset="0"/>
              </a:rPr>
              <a:t>: facturación electrónica.</a:t>
            </a:r>
          </a:p>
          <a:p>
            <a:pPr marL="214313" indent="-214313" algn="just">
              <a:lnSpc>
                <a:spcPct val="120000"/>
              </a:lnSpc>
              <a:buFont typeface="Arial" panose="020B0604020202020204" pitchFamily="34" charset="0"/>
              <a:buChar char="•"/>
            </a:pPr>
            <a:endParaRPr lang="es-CO" sz="1200" dirty="0">
              <a:solidFill>
                <a:srgbClr val="002060"/>
              </a:solidFill>
              <a:latin typeface="Franklin Gothic Book" panose="020B0503020102020204" pitchFamily="34" charset="0"/>
            </a:endParaRPr>
          </a:p>
          <a:p>
            <a:pPr marL="214313" indent="-214313" algn="just">
              <a:lnSpc>
                <a:spcPct val="120000"/>
              </a:lnSpc>
              <a:buFont typeface="Arial" panose="020B0604020202020204" pitchFamily="34" charset="0"/>
              <a:buChar char="•"/>
            </a:pPr>
            <a:r>
              <a:rPr lang="es-CO" sz="1200" dirty="0">
                <a:solidFill>
                  <a:srgbClr val="002060"/>
                </a:solidFill>
                <a:latin typeface="Franklin Gothic Book" panose="020B0503020102020204" pitchFamily="34" charset="0"/>
              </a:rPr>
              <a:t>Cumplimiento para las SCB, de la regulación de la </a:t>
            </a:r>
            <a:r>
              <a:rPr lang="es-CO" sz="1200" dirty="0" err="1">
                <a:solidFill>
                  <a:srgbClr val="002060"/>
                </a:solidFill>
                <a:latin typeface="Franklin Gothic Book" panose="020B0503020102020204" pitchFamily="34" charset="0"/>
              </a:rPr>
              <a:t>SFC</a:t>
            </a:r>
            <a:r>
              <a:rPr lang="es-CO" sz="1200" dirty="0">
                <a:solidFill>
                  <a:srgbClr val="002060"/>
                </a:solidFill>
                <a:latin typeface="Franklin Gothic Book" panose="020B0503020102020204" pitchFamily="34" charset="0"/>
              </a:rPr>
              <a:t>.</a:t>
            </a:r>
          </a:p>
          <a:p>
            <a:pPr marL="214313" indent="-214313" algn="just">
              <a:lnSpc>
                <a:spcPct val="120000"/>
              </a:lnSpc>
              <a:buFont typeface="Arial" panose="020B0604020202020204" pitchFamily="34" charset="0"/>
              <a:buChar char="•"/>
            </a:pPr>
            <a:endParaRPr lang="es-CO" sz="1200" dirty="0">
              <a:solidFill>
                <a:srgbClr val="002060"/>
              </a:solidFill>
              <a:latin typeface="Franklin Gothic Book" panose="020B0503020102020204" pitchFamily="34" charset="0"/>
            </a:endParaRPr>
          </a:p>
          <a:p>
            <a:pPr marL="214313" indent="-214313" algn="just">
              <a:lnSpc>
                <a:spcPct val="120000"/>
              </a:lnSpc>
              <a:buFont typeface="Arial" panose="020B0604020202020204" pitchFamily="34" charset="0"/>
              <a:buChar char="•"/>
            </a:pPr>
            <a:r>
              <a:rPr lang="es-CO" sz="1200" dirty="0">
                <a:solidFill>
                  <a:srgbClr val="002060"/>
                </a:solidFill>
                <a:latin typeface="Franklin Gothic Book" panose="020B0503020102020204" pitchFamily="34" charset="0"/>
              </a:rPr>
              <a:t>Generación de nuevos ingresos para la Bolsa</a:t>
            </a:r>
          </a:p>
          <a:p>
            <a:pPr marL="214313" indent="-214313" algn="just">
              <a:lnSpc>
                <a:spcPct val="120000"/>
              </a:lnSpc>
              <a:buFont typeface="Arial" panose="020B0604020202020204" pitchFamily="34" charset="0"/>
              <a:buChar char="•"/>
            </a:pPr>
            <a:endParaRPr lang="es-CO" sz="1200" dirty="0">
              <a:solidFill>
                <a:srgbClr val="002060"/>
              </a:solidFill>
              <a:latin typeface="Franklin Gothic Book" panose="020B0503020102020204" pitchFamily="34" charset="0"/>
            </a:endParaRPr>
          </a:p>
        </p:txBody>
      </p:sp>
      <p:sp>
        <p:nvSpPr>
          <p:cNvPr id="2" name="Rectángulo 1">
            <a:extLst>
              <a:ext uri="{FF2B5EF4-FFF2-40B4-BE49-F238E27FC236}">
                <a16:creationId xmlns:a16="http://schemas.microsoft.com/office/drawing/2014/main" id="{8D8C7F9A-04A2-4CD1-A835-09F80091BDB3}"/>
              </a:ext>
            </a:extLst>
          </p:cNvPr>
          <p:cNvSpPr/>
          <p:nvPr/>
        </p:nvSpPr>
        <p:spPr>
          <a:xfrm>
            <a:off x="1027879" y="1336533"/>
            <a:ext cx="3335249" cy="3175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6" name="1 Título">
            <a:extLst>
              <a:ext uri="{FF2B5EF4-FFF2-40B4-BE49-F238E27FC236}">
                <a16:creationId xmlns:a16="http://schemas.microsoft.com/office/drawing/2014/main" id="{2E272789-C37B-4976-9862-770D5CC338C0}"/>
              </a:ext>
            </a:extLst>
          </p:cNvPr>
          <p:cNvSpPr txBox="1">
            <a:spLocks/>
          </p:cNvSpPr>
          <p:nvPr/>
        </p:nvSpPr>
        <p:spPr>
          <a:xfrm>
            <a:off x="446851" y="89065"/>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300" dirty="0">
                <a:solidFill>
                  <a:srgbClr val="002060"/>
                </a:solidFill>
                <a:latin typeface="Franklin Gothic Demi Cond" panose="020B0706030402020204" pitchFamily="34" charset="0"/>
                <a:ea typeface="+mn-ea"/>
                <a:cs typeface="+mn-cs"/>
              </a:rPr>
              <a:t>5. Ejes Estratégicos- Tecnología</a:t>
            </a:r>
          </a:p>
        </p:txBody>
      </p:sp>
      <p:cxnSp>
        <p:nvCxnSpPr>
          <p:cNvPr id="17" name="Conector recto 16">
            <a:extLst>
              <a:ext uri="{FF2B5EF4-FFF2-40B4-BE49-F238E27FC236}">
                <a16:creationId xmlns:a16="http://schemas.microsoft.com/office/drawing/2014/main" id="{B8B3C5FF-9042-4E68-95E7-AA6F698D47A6}"/>
              </a:ext>
            </a:extLst>
          </p:cNvPr>
          <p:cNvCxnSpPr/>
          <p:nvPr/>
        </p:nvCxnSpPr>
        <p:spPr>
          <a:xfrm>
            <a:off x="4663989" y="1250316"/>
            <a:ext cx="0" cy="352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7 Conector recto">
            <a:extLst>
              <a:ext uri="{FF2B5EF4-FFF2-40B4-BE49-F238E27FC236}">
                <a16:creationId xmlns:a16="http://schemas.microsoft.com/office/drawing/2014/main" id="{F9497637-E708-49FD-AC00-5F7EB7DB9FF2}"/>
              </a:ext>
            </a:extLst>
          </p:cNvPr>
          <p:cNvCxnSpPr>
            <a:cxnSpLocks/>
          </p:cNvCxnSpPr>
          <p:nvPr/>
        </p:nvCxnSpPr>
        <p:spPr>
          <a:xfrm>
            <a:off x="756019" y="574702"/>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0499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Título">
            <a:extLst>
              <a:ext uri="{FF2B5EF4-FFF2-40B4-BE49-F238E27FC236}">
                <a16:creationId xmlns:a16="http://schemas.microsoft.com/office/drawing/2014/main" id="{2E272789-C37B-4976-9862-770D5CC338C0}"/>
              </a:ext>
            </a:extLst>
          </p:cNvPr>
          <p:cNvSpPr txBox="1">
            <a:spLocks/>
          </p:cNvSpPr>
          <p:nvPr/>
        </p:nvSpPr>
        <p:spPr>
          <a:xfrm>
            <a:off x="435041" y="2769"/>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300" dirty="0">
                <a:solidFill>
                  <a:srgbClr val="002060"/>
                </a:solidFill>
                <a:latin typeface="Franklin Gothic Demi Cond" panose="020B0706030402020204" pitchFamily="34" charset="0"/>
                <a:ea typeface="+mn-ea"/>
                <a:cs typeface="+mn-cs"/>
              </a:rPr>
              <a:t>6. Ejes Estratégicos Comerciales</a:t>
            </a:r>
          </a:p>
        </p:txBody>
      </p:sp>
      <p:sp>
        <p:nvSpPr>
          <p:cNvPr id="13" name="6 Flecha derecha">
            <a:extLst>
              <a:ext uri="{FF2B5EF4-FFF2-40B4-BE49-F238E27FC236}">
                <a16:creationId xmlns:a16="http://schemas.microsoft.com/office/drawing/2014/main" id="{18BB9076-0D6E-4C2A-8224-C00F1A134CC1}"/>
              </a:ext>
            </a:extLst>
          </p:cNvPr>
          <p:cNvSpPr/>
          <p:nvPr/>
        </p:nvSpPr>
        <p:spPr>
          <a:xfrm>
            <a:off x="1110766" y="4542873"/>
            <a:ext cx="7576528" cy="528058"/>
          </a:xfrm>
          <a:prstGeom prst="rightArrow">
            <a:avLst/>
          </a:prstGeom>
          <a:solidFill>
            <a:srgbClr val="66AF9E"/>
          </a:solidFill>
          <a:ln>
            <a:solidFill>
              <a:srgbClr val="66AF9E"/>
            </a:solidFill>
          </a:ln>
          <a:effectLst/>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algn="ctr" defTabSz="933450">
              <a:lnSpc>
                <a:spcPct val="90000"/>
              </a:lnSpc>
              <a:spcBef>
                <a:spcPct val="0"/>
              </a:spcBef>
              <a:spcAft>
                <a:spcPct val="35000"/>
              </a:spcAft>
            </a:pPr>
            <a:endParaRPr lang="es-CO" sz="1500" dirty="0"/>
          </a:p>
        </p:txBody>
      </p:sp>
      <p:sp>
        <p:nvSpPr>
          <p:cNvPr id="14" name="9 Rectángulo">
            <a:extLst>
              <a:ext uri="{FF2B5EF4-FFF2-40B4-BE49-F238E27FC236}">
                <a16:creationId xmlns:a16="http://schemas.microsoft.com/office/drawing/2014/main" id="{53377967-21F0-485A-B3AB-4A1C137D734E}"/>
              </a:ext>
            </a:extLst>
          </p:cNvPr>
          <p:cNvSpPr/>
          <p:nvPr/>
        </p:nvSpPr>
        <p:spPr>
          <a:xfrm>
            <a:off x="2521536" y="4679009"/>
            <a:ext cx="3991570" cy="29841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14300" rIns="0" bIns="114300" numCol="1" spcCol="1270" anchor="ctr" anchorCtr="0">
            <a:noAutofit/>
          </a:bodyPr>
          <a:lstStyle/>
          <a:p>
            <a:pPr algn="ctr" defTabSz="500063">
              <a:lnSpc>
                <a:spcPct val="90000"/>
              </a:lnSpc>
              <a:spcBef>
                <a:spcPct val="0"/>
              </a:spcBef>
              <a:spcAft>
                <a:spcPct val="35000"/>
              </a:spcAft>
            </a:pPr>
            <a:r>
              <a:rPr lang="es-CO" sz="1500" b="1" dirty="0">
                <a:solidFill>
                  <a:schemeClr val="bg1"/>
                </a:solidFill>
              </a:rPr>
              <a:t>RELANZAMIENTO RF</a:t>
            </a:r>
          </a:p>
        </p:txBody>
      </p:sp>
      <p:graphicFrame>
        <p:nvGraphicFramePr>
          <p:cNvPr id="4" name="Diagrama 3">
            <a:extLst>
              <a:ext uri="{FF2B5EF4-FFF2-40B4-BE49-F238E27FC236}">
                <a16:creationId xmlns:a16="http://schemas.microsoft.com/office/drawing/2014/main" id="{4E9E3201-545E-4D59-A918-2FE37052BDD6}"/>
              </a:ext>
            </a:extLst>
          </p:cNvPr>
          <p:cNvGraphicFramePr/>
          <p:nvPr>
            <p:extLst>
              <p:ext uri="{D42A27DB-BD31-4B8C-83A1-F6EECF244321}">
                <p14:modId xmlns:p14="http://schemas.microsoft.com/office/powerpoint/2010/main" val="1207524410"/>
              </p:ext>
            </p:extLst>
          </p:nvPr>
        </p:nvGraphicFramePr>
        <p:xfrm>
          <a:off x="1031712" y="579485"/>
          <a:ext cx="7368079" cy="4099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7 Conector recto">
            <a:extLst>
              <a:ext uri="{FF2B5EF4-FFF2-40B4-BE49-F238E27FC236}">
                <a16:creationId xmlns:a16="http://schemas.microsoft.com/office/drawing/2014/main" id="{88C3E0D1-3369-42CB-97F6-E520091FC392}"/>
              </a:ext>
            </a:extLst>
          </p:cNvPr>
          <p:cNvCxnSpPr>
            <a:cxnSpLocks/>
          </p:cNvCxnSpPr>
          <p:nvPr/>
        </p:nvCxnSpPr>
        <p:spPr>
          <a:xfrm>
            <a:off x="744209" y="600627"/>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aphicFrame>
        <p:nvGraphicFramePr>
          <p:cNvPr id="3" name="Tabla 2">
            <a:extLst>
              <a:ext uri="{FF2B5EF4-FFF2-40B4-BE49-F238E27FC236}">
                <a16:creationId xmlns:a16="http://schemas.microsoft.com/office/drawing/2014/main" id="{DAAC2830-2A18-45F4-BF5B-ACEFDE3B1547}"/>
              </a:ext>
            </a:extLst>
          </p:cNvPr>
          <p:cNvGraphicFramePr>
            <a:graphicFrameLocks noGrp="1"/>
          </p:cNvGraphicFramePr>
          <p:nvPr>
            <p:extLst/>
          </p:nvPr>
        </p:nvGraphicFramePr>
        <p:xfrm>
          <a:off x="1252257" y="2738655"/>
          <a:ext cx="1862418" cy="1755304"/>
        </p:xfrm>
        <a:graphic>
          <a:graphicData uri="http://schemas.openxmlformats.org/drawingml/2006/table">
            <a:tbl>
              <a:tblPr/>
              <a:tblGrid>
                <a:gridCol w="833918">
                  <a:extLst>
                    <a:ext uri="{9D8B030D-6E8A-4147-A177-3AD203B41FA5}">
                      <a16:colId xmlns:a16="http://schemas.microsoft.com/office/drawing/2014/main" val="1269087390"/>
                    </a:ext>
                  </a:extLst>
                </a:gridCol>
                <a:gridCol w="1028500">
                  <a:extLst>
                    <a:ext uri="{9D8B030D-6E8A-4147-A177-3AD203B41FA5}">
                      <a16:colId xmlns:a16="http://schemas.microsoft.com/office/drawing/2014/main" val="3372805756"/>
                    </a:ext>
                  </a:extLst>
                </a:gridCol>
              </a:tblGrid>
              <a:tr h="366880">
                <a:tc>
                  <a:txBody>
                    <a:bodyPr/>
                    <a:lstStyle/>
                    <a:p>
                      <a:pPr algn="ctr" fontAlgn="ctr"/>
                      <a:r>
                        <a:rPr lang="es-CO" sz="800" b="1" i="0" u="none" strike="noStrike" dirty="0">
                          <a:solidFill>
                            <a:srgbClr val="002060"/>
                          </a:solidFill>
                          <a:effectLst/>
                          <a:latin typeface="Calibri" panose="020F0502020204030204" pitchFamily="34" charset="0"/>
                        </a:rPr>
                        <a:t>Sector</a:t>
                      </a:r>
                    </a:p>
                  </a:txBody>
                  <a:tcPr marL="0" marR="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800" b="1" i="0" u="none" strike="noStrike" dirty="0">
                          <a:solidFill>
                            <a:srgbClr val="002060"/>
                          </a:solidFill>
                          <a:effectLst/>
                          <a:latin typeface="Calibri" panose="020F0502020204030204" pitchFamily="34" charset="0"/>
                        </a:rPr>
                        <a:t>%  Profundización</a:t>
                      </a:r>
                    </a:p>
                  </a:txBody>
                  <a:tcPr marL="0" marR="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2397619"/>
                  </a:ext>
                </a:extLst>
              </a:tr>
              <a:tr h="173553">
                <a:tc>
                  <a:txBody>
                    <a:bodyPr/>
                    <a:lstStyle/>
                    <a:p>
                      <a:pPr algn="l" fontAlgn="b"/>
                      <a:r>
                        <a:rPr lang="es-CO" sz="900" b="0" i="0" u="none" strike="noStrike" dirty="0">
                          <a:solidFill>
                            <a:srgbClr val="002060"/>
                          </a:solidFill>
                          <a:effectLst/>
                          <a:latin typeface="Calibri" panose="020F0502020204030204" pitchFamily="34" charset="0"/>
                        </a:rPr>
                        <a:t>Ganadero</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16%</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9147368"/>
                  </a:ext>
                </a:extLst>
              </a:tr>
              <a:tr h="173553">
                <a:tc>
                  <a:txBody>
                    <a:bodyPr/>
                    <a:lstStyle/>
                    <a:p>
                      <a:pPr algn="l" fontAlgn="b"/>
                      <a:r>
                        <a:rPr lang="es-CO" sz="900" b="0" i="0" u="none" strike="noStrike" dirty="0">
                          <a:solidFill>
                            <a:srgbClr val="002060"/>
                          </a:solidFill>
                          <a:effectLst/>
                          <a:latin typeface="Calibri" panose="020F0502020204030204" pitchFamily="34" charset="0"/>
                        </a:rPr>
                        <a:t>Arroz</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79%</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024236"/>
                  </a:ext>
                </a:extLst>
              </a:tr>
              <a:tr h="173553">
                <a:tc>
                  <a:txBody>
                    <a:bodyPr/>
                    <a:lstStyle/>
                    <a:p>
                      <a:pPr algn="l" fontAlgn="b"/>
                      <a:r>
                        <a:rPr lang="es-CO" sz="900" b="0" i="0" u="none" strike="noStrike" dirty="0">
                          <a:solidFill>
                            <a:srgbClr val="002060"/>
                          </a:solidFill>
                          <a:effectLst/>
                          <a:latin typeface="Calibri" panose="020F0502020204030204" pitchFamily="34" charset="0"/>
                        </a:rPr>
                        <a:t>Aceites</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38%</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4094406"/>
                  </a:ext>
                </a:extLst>
              </a:tr>
              <a:tr h="173553">
                <a:tc>
                  <a:txBody>
                    <a:bodyPr/>
                    <a:lstStyle/>
                    <a:p>
                      <a:pPr algn="l" fontAlgn="b"/>
                      <a:r>
                        <a:rPr lang="es-CO" sz="900" b="0" i="0" u="none" strike="noStrike" dirty="0">
                          <a:solidFill>
                            <a:srgbClr val="002060"/>
                          </a:solidFill>
                          <a:effectLst/>
                          <a:latin typeface="Calibri" panose="020F0502020204030204" pitchFamily="34" charset="0"/>
                        </a:rPr>
                        <a:t>Café</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84%</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414949"/>
                  </a:ext>
                </a:extLst>
              </a:tr>
              <a:tr h="173553">
                <a:tc>
                  <a:txBody>
                    <a:bodyPr/>
                    <a:lstStyle/>
                    <a:p>
                      <a:pPr algn="l" fontAlgn="b"/>
                      <a:r>
                        <a:rPr lang="es-CO" sz="900" b="0" i="0" u="none" strike="noStrike" dirty="0" err="1">
                          <a:solidFill>
                            <a:srgbClr val="002060"/>
                          </a:solidFill>
                          <a:effectLst/>
                          <a:latin typeface="Calibri" panose="020F0502020204030204" pitchFamily="34" charset="0"/>
                        </a:rPr>
                        <a:t>Porcícola</a:t>
                      </a:r>
                      <a:endParaRPr lang="es-CO" sz="900" b="0" i="0" u="none" strike="noStrike" dirty="0">
                        <a:solidFill>
                          <a:srgbClr val="002060"/>
                        </a:solidFill>
                        <a:effectLst/>
                        <a:latin typeface="Calibri" panose="020F0502020204030204" pitchFamily="34" charset="0"/>
                      </a:endParaRP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40%</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580542"/>
                  </a:ext>
                </a:extLst>
              </a:tr>
              <a:tr h="173553">
                <a:tc>
                  <a:txBody>
                    <a:bodyPr/>
                    <a:lstStyle/>
                    <a:p>
                      <a:pPr algn="l" fontAlgn="b"/>
                      <a:r>
                        <a:rPr lang="es-CO" sz="900" b="0" i="0" u="none" strike="noStrike" dirty="0">
                          <a:solidFill>
                            <a:srgbClr val="002060"/>
                          </a:solidFill>
                          <a:effectLst/>
                          <a:latin typeface="Calibri" panose="020F0502020204030204" pitchFamily="34" charset="0"/>
                        </a:rPr>
                        <a:t>Avícola</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84%</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62"/>
                  </a:ext>
                </a:extLst>
              </a:tr>
              <a:tr h="173553">
                <a:tc>
                  <a:txBody>
                    <a:bodyPr/>
                    <a:lstStyle/>
                    <a:p>
                      <a:pPr algn="l" fontAlgn="b"/>
                      <a:r>
                        <a:rPr lang="es-CO" sz="900" b="0" i="0" u="none" strike="noStrike">
                          <a:solidFill>
                            <a:srgbClr val="002060"/>
                          </a:solidFill>
                          <a:effectLst/>
                          <a:latin typeface="Calibri" panose="020F0502020204030204" pitchFamily="34" charset="0"/>
                        </a:rPr>
                        <a:t>Azúcar</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87%</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5567252"/>
                  </a:ext>
                </a:extLst>
              </a:tr>
              <a:tr h="173553">
                <a:tc>
                  <a:txBody>
                    <a:bodyPr/>
                    <a:lstStyle/>
                    <a:p>
                      <a:pPr algn="l" fontAlgn="b"/>
                      <a:r>
                        <a:rPr lang="es-CO" sz="900" b="0" i="0" u="none" strike="noStrike">
                          <a:solidFill>
                            <a:srgbClr val="002060"/>
                          </a:solidFill>
                          <a:effectLst/>
                          <a:latin typeface="Calibri" panose="020F0502020204030204" pitchFamily="34" charset="0"/>
                        </a:rPr>
                        <a:t>Cereales</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CO" sz="900" b="0" i="0" u="none" strike="noStrike" dirty="0">
                          <a:solidFill>
                            <a:srgbClr val="002060"/>
                          </a:solidFill>
                          <a:effectLst/>
                          <a:latin typeface="Calibri" panose="020F0502020204030204" pitchFamily="34" charset="0"/>
                        </a:rPr>
                        <a:t>56%</a:t>
                      </a:r>
                    </a:p>
                  </a:txBody>
                  <a:tcPr marL="0" marR="0" marT="0"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5296956"/>
                  </a:ext>
                </a:extLst>
              </a:tr>
            </a:tbl>
          </a:graphicData>
        </a:graphic>
      </p:graphicFrame>
    </p:spTree>
    <p:extLst>
      <p:ext uri="{BB962C8B-B14F-4D97-AF65-F5344CB8AC3E}">
        <p14:creationId xmlns:p14="http://schemas.microsoft.com/office/powerpoint/2010/main" val="164179192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D5CE19-B90B-4ED0-BD23-C82A30BAC535}"/>
              </a:ext>
            </a:extLst>
          </p:cNvPr>
          <p:cNvSpPr txBox="1"/>
          <p:nvPr/>
        </p:nvSpPr>
        <p:spPr>
          <a:xfrm>
            <a:off x="1053093" y="813713"/>
            <a:ext cx="6702081" cy="5336846"/>
          </a:xfrm>
          <a:prstGeom prst="rect">
            <a:avLst/>
          </a:prstGeom>
          <a:noFill/>
        </p:spPr>
        <p:txBody>
          <a:bodyPr wrap="square" lIns="0" tIns="0" rIns="0" bIns="0" rtlCol="0">
            <a:spAutoFit/>
          </a:bodyPr>
          <a:lstStyle/>
          <a:p>
            <a:pPr algn="just">
              <a:lnSpc>
                <a:spcPct val="120000"/>
              </a:lnSpc>
            </a:pPr>
            <a:r>
              <a:rPr lang="es-CO" sz="1500" b="1" dirty="0">
                <a:solidFill>
                  <a:srgbClr val="002060"/>
                </a:solidFill>
                <a:latin typeface="Franklin Gothic Book" panose="020B0503020102020204" pitchFamily="34" charset="0"/>
              </a:rPr>
              <a:t>OPERACIONES DE REGISTRO DE FACTURAS</a:t>
            </a:r>
          </a:p>
          <a:p>
            <a:pPr algn="just">
              <a:lnSpc>
                <a:spcPct val="120000"/>
              </a:lnSpc>
            </a:pPr>
            <a:endParaRPr lang="es-CO" sz="1200" dirty="0">
              <a:solidFill>
                <a:srgbClr val="002060"/>
              </a:solidFill>
              <a:latin typeface="Franklin Gothic Book" panose="020B0503020102020204" pitchFamily="34" charset="0"/>
            </a:endParaRPr>
          </a:p>
          <a:p>
            <a:pPr algn="just">
              <a:lnSpc>
                <a:spcPct val="200000"/>
              </a:lnSpc>
            </a:pPr>
            <a:r>
              <a:rPr lang="es-CO" sz="1500" dirty="0">
                <a:solidFill>
                  <a:srgbClr val="002060"/>
                </a:solidFill>
                <a:latin typeface="Franklin Gothic Book" panose="020B0503020102020204" pitchFamily="34" charset="0"/>
              </a:rPr>
              <a:t>Al tener el control completo de la operación de RF, se puede evolucionar al ritmo de las necesidades del mercado, y así mismo facilitar el desarrollo de nuevas oportunidades de negocio para la Bolsa.</a:t>
            </a:r>
          </a:p>
          <a:p>
            <a:pPr algn="just">
              <a:lnSpc>
                <a:spcPct val="200000"/>
              </a:lnSpc>
            </a:pPr>
            <a:r>
              <a:rPr lang="es-CO" sz="1500" dirty="0">
                <a:solidFill>
                  <a:srgbClr val="002060"/>
                </a:solidFill>
                <a:latin typeface="Franklin Gothic Book" panose="020B0503020102020204" pitchFamily="34" charset="0"/>
              </a:rPr>
              <a:t>Facilitar a las SCB el cumplimiento regulatorio de la SFC.</a:t>
            </a:r>
          </a:p>
          <a:p>
            <a:pPr algn="just">
              <a:lnSpc>
                <a:spcPct val="200000"/>
              </a:lnSpc>
            </a:pPr>
            <a:r>
              <a:rPr lang="es-CO" sz="1500" dirty="0">
                <a:solidFill>
                  <a:srgbClr val="002060"/>
                </a:solidFill>
                <a:latin typeface="Franklin Gothic Book" panose="020B0503020102020204" pitchFamily="34" charset="0"/>
              </a:rPr>
              <a:t>Minimizar tiempos de operación.</a:t>
            </a:r>
          </a:p>
          <a:p>
            <a:pPr algn="just">
              <a:lnSpc>
                <a:spcPct val="200000"/>
              </a:lnSpc>
            </a:pPr>
            <a:r>
              <a:rPr lang="es-CO" sz="1500" dirty="0">
                <a:solidFill>
                  <a:srgbClr val="002060"/>
                </a:solidFill>
                <a:latin typeface="Franklin Gothic Book" panose="020B0503020102020204" pitchFamily="34" charset="0"/>
              </a:rPr>
              <a:t>Flexibilidad en el esquema de cobro de uso de la plataforma de back office. </a:t>
            </a:r>
          </a:p>
          <a:p>
            <a:pPr algn="just">
              <a:lnSpc>
                <a:spcPct val="200000"/>
              </a:lnSpc>
            </a:pPr>
            <a:r>
              <a:rPr lang="es-CO" sz="1500" dirty="0">
                <a:solidFill>
                  <a:srgbClr val="002060"/>
                </a:solidFill>
                <a:latin typeface="Franklin Gothic Book" panose="020B0503020102020204" pitchFamily="34" charset="0"/>
              </a:rPr>
              <a:t>No afectación en la operación de la SCB, ante cambios en las plataformas de la Bolsa.</a:t>
            </a:r>
          </a:p>
          <a:p>
            <a:pPr algn="just">
              <a:lnSpc>
                <a:spcPct val="200000"/>
              </a:lnSpc>
            </a:pPr>
            <a:endParaRPr lang="es-CO" sz="1500" dirty="0">
              <a:solidFill>
                <a:srgbClr val="002060"/>
              </a:solidFill>
              <a:latin typeface="Franklin Gothic Book" panose="020B0503020102020204" pitchFamily="34" charset="0"/>
            </a:endParaRPr>
          </a:p>
          <a:p>
            <a:pPr algn="just">
              <a:lnSpc>
                <a:spcPct val="200000"/>
              </a:lnSpc>
            </a:pPr>
            <a:r>
              <a:rPr lang="es-CO" sz="1500" dirty="0">
                <a:solidFill>
                  <a:srgbClr val="002060"/>
                </a:solidFill>
                <a:latin typeface="Franklin Gothic Book" panose="020B0503020102020204" pitchFamily="34" charset="0"/>
              </a:rPr>
              <a:t> </a:t>
            </a:r>
            <a:endParaRPr lang="es-CO" sz="1500" b="1" dirty="0">
              <a:solidFill>
                <a:srgbClr val="002060"/>
              </a:solidFill>
              <a:latin typeface="Franklin Gothic Book" panose="020B0503020102020204" pitchFamily="34" charset="0"/>
            </a:endParaRPr>
          </a:p>
          <a:p>
            <a:pPr algn="just">
              <a:lnSpc>
                <a:spcPct val="120000"/>
              </a:lnSpc>
            </a:pPr>
            <a:endParaRPr lang="es-CO" sz="1200" dirty="0">
              <a:solidFill>
                <a:schemeClr val="tx2"/>
              </a:solidFill>
            </a:endParaRPr>
          </a:p>
        </p:txBody>
      </p:sp>
      <p:sp>
        <p:nvSpPr>
          <p:cNvPr id="4" name="1 Título">
            <a:extLst>
              <a:ext uri="{FF2B5EF4-FFF2-40B4-BE49-F238E27FC236}">
                <a16:creationId xmlns:a16="http://schemas.microsoft.com/office/drawing/2014/main" id="{E063F39F-9745-45D7-9FE6-FAB851E6022F}"/>
              </a:ext>
            </a:extLst>
          </p:cNvPr>
          <p:cNvSpPr txBox="1">
            <a:spLocks/>
          </p:cNvSpPr>
          <p:nvPr/>
        </p:nvSpPr>
        <p:spPr>
          <a:xfrm>
            <a:off x="456376" y="85276"/>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300" dirty="0">
                <a:solidFill>
                  <a:srgbClr val="002060"/>
                </a:solidFill>
                <a:latin typeface="Franklin Gothic Demi Cond" panose="020B0706030402020204" pitchFamily="34" charset="0"/>
                <a:ea typeface="+mn-ea"/>
                <a:cs typeface="+mn-cs"/>
              </a:rPr>
              <a:t>Conclusiones</a:t>
            </a:r>
          </a:p>
        </p:txBody>
      </p:sp>
      <p:cxnSp>
        <p:nvCxnSpPr>
          <p:cNvPr id="5" name="7 Conector recto">
            <a:extLst>
              <a:ext uri="{FF2B5EF4-FFF2-40B4-BE49-F238E27FC236}">
                <a16:creationId xmlns:a16="http://schemas.microsoft.com/office/drawing/2014/main" id="{23634A08-A30A-4278-A075-1044B2E9576C}"/>
              </a:ext>
            </a:extLst>
          </p:cNvPr>
          <p:cNvCxnSpPr>
            <a:cxnSpLocks/>
          </p:cNvCxnSpPr>
          <p:nvPr/>
        </p:nvCxnSpPr>
        <p:spPr>
          <a:xfrm>
            <a:off x="765544" y="610890"/>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pSp>
        <p:nvGrpSpPr>
          <p:cNvPr id="8" name="6 Grupo">
            <a:extLst>
              <a:ext uri="{FF2B5EF4-FFF2-40B4-BE49-F238E27FC236}">
                <a16:creationId xmlns:a16="http://schemas.microsoft.com/office/drawing/2014/main" id="{E3AF24CF-DD4E-4B50-BBCA-0E4503037E29}"/>
              </a:ext>
            </a:extLst>
          </p:cNvPr>
          <p:cNvGrpSpPr/>
          <p:nvPr/>
        </p:nvGrpSpPr>
        <p:grpSpPr>
          <a:xfrm>
            <a:off x="442590" y="1440901"/>
            <a:ext cx="584039" cy="275203"/>
            <a:chOff x="3985144" y="1102369"/>
            <a:chExt cx="819573" cy="382137"/>
          </a:xfrm>
        </p:grpSpPr>
        <p:sp>
          <p:nvSpPr>
            <p:cNvPr id="9" name="7 Elipse">
              <a:extLst>
                <a:ext uri="{FF2B5EF4-FFF2-40B4-BE49-F238E27FC236}">
                  <a16:creationId xmlns:a16="http://schemas.microsoft.com/office/drawing/2014/main" id="{CFCD884B-071D-43CC-A046-3D3F18381F6F}"/>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0" name="8 CuadroTexto">
              <a:extLst>
                <a:ext uri="{FF2B5EF4-FFF2-40B4-BE49-F238E27FC236}">
                  <a16:creationId xmlns:a16="http://schemas.microsoft.com/office/drawing/2014/main" id="{FAB011F7-2597-4A80-9469-B837C7FE6E2D}"/>
                </a:ext>
              </a:extLst>
            </p:cNvPr>
            <p:cNvSpPr txBox="1"/>
            <p:nvPr/>
          </p:nvSpPr>
          <p:spPr>
            <a:xfrm flipH="1">
              <a:off x="4114092" y="1124811"/>
              <a:ext cx="690625" cy="346168"/>
            </a:xfrm>
            <a:prstGeom prst="rect">
              <a:avLst/>
            </a:prstGeom>
            <a:noFill/>
          </p:spPr>
          <p:txBody>
            <a:bodyPr wrap="square" lIns="0" tIns="0" rIns="0" bIns="0" rtlCol="0">
              <a:spAutoFit/>
            </a:bodyPr>
            <a:lstStyle/>
            <a:p>
              <a:pPr>
                <a:lnSpc>
                  <a:spcPct val="120000"/>
                </a:lnSpc>
              </a:pPr>
              <a:r>
                <a:rPr lang="es-CO" sz="1350" dirty="0">
                  <a:solidFill>
                    <a:schemeClr val="bg1"/>
                  </a:solidFill>
                </a:rPr>
                <a:t>1</a:t>
              </a:r>
            </a:p>
          </p:txBody>
        </p:sp>
      </p:grpSp>
      <p:grpSp>
        <p:nvGrpSpPr>
          <p:cNvPr id="11" name="6 Grupo">
            <a:extLst>
              <a:ext uri="{FF2B5EF4-FFF2-40B4-BE49-F238E27FC236}">
                <a16:creationId xmlns:a16="http://schemas.microsoft.com/office/drawing/2014/main" id="{05394C2B-F50B-4C3C-A3D6-A70C7A220F72}"/>
              </a:ext>
            </a:extLst>
          </p:cNvPr>
          <p:cNvGrpSpPr/>
          <p:nvPr/>
        </p:nvGrpSpPr>
        <p:grpSpPr>
          <a:xfrm>
            <a:off x="461116" y="2822192"/>
            <a:ext cx="596717" cy="288993"/>
            <a:chOff x="3985144" y="1102368"/>
            <a:chExt cx="819573" cy="382137"/>
          </a:xfrm>
        </p:grpSpPr>
        <p:sp>
          <p:nvSpPr>
            <p:cNvPr id="12" name="7 Elipse">
              <a:extLst>
                <a:ext uri="{FF2B5EF4-FFF2-40B4-BE49-F238E27FC236}">
                  <a16:creationId xmlns:a16="http://schemas.microsoft.com/office/drawing/2014/main" id="{D5A2106B-BCAE-43B5-8420-6740B46815EC}"/>
                </a:ext>
              </a:extLst>
            </p:cNvPr>
            <p:cNvSpPr/>
            <p:nvPr/>
          </p:nvSpPr>
          <p:spPr>
            <a:xfrm>
              <a:off x="3985144" y="1102368"/>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3" name="8 CuadroTexto">
              <a:extLst>
                <a:ext uri="{FF2B5EF4-FFF2-40B4-BE49-F238E27FC236}">
                  <a16:creationId xmlns:a16="http://schemas.microsoft.com/office/drawing/2014/main" id="{C12AD2BE-FBBC-4432-8979-E59DEB0D36DB}"/>
                </a:ext>
              </a:extLst>
            </p:cNvPr>
            <p:cNvSpPr txBox="1"/>
            <p:nvPr/>
          </p:nvSpPr>
          <p:spPr>
            <a:xfrm flipH="1">
              <a:off x="4114092" y="1124811"/>
              <a:ext cx="690625" cy="329649"/>
            </a:xfrm>
            <a:prstGeom prst="rect">
              <a:avLst/>
            </a:prstGeom>
            <a:noFill/>
          </p:spPr>
          <p:txBody>
            <a:bodyPr wrap="square" lIns="0" tIns="0" rIns="0" bIns="0" rtlCol="0">
              <a:spAutoFit/>
            </a:bodyPr>
            <a:lstStyle/>
            <a:p>
              <a:pPr>
                <a:lnSpc>
                  <a:spcPct val="120000"/>
                </a:lnSpc>
              </a:pPr>
              <a:r>
                <a:rPr lang="es-CO" sz="1350" dirty="0">
                  <a:solidFill>
                    <a:schemeClr val="bg1"/>
                  </a:solidFill>
                </a:rPr>
                <a:t>2</a:t>
              </a:r>
            </a:p>
          </p:txBody>
        </p:sp>
      </p:grpSp>
      <p:grpSp>
        <p:nvGrpSpPr>
          <p:cNvPr id="14" name="6 Grupo">
            <a:extLst>
              <a:ext uri="{FF2B5EF4-FFF2-40B4-BE49-F238E27FC236}">
                <a16:creationId xmlns:a16="http://schemas.microsoft.com/office/drawing/2014/main" id="{52D81623-9D16-4D4C-BBA2-373925F0B8D1}"/>
              </a:ext>
            </a:extLst>
          </p:cNvPr>
          <p:cNvGrpSpPr/>
          <p:nvPr/>
        </p:nvGrpSpPr>
        <p:grpSpPr>
          <a:xfrm>
            <a:off x="443698" y="3285921"/>
            <a:ext cx="596717" cy="288993"/>
            <a:chOff x="3985144" y="1102369"/>
            <a:chExt cx="819573" cy="382137"/>
          </a:xfrm>
        </p:grpSpPr>
        <p:sp>
          <p:nvSpPr>
            <p:cNvPr id="15" name="7 Elipse">
              <a:extLst>
                <a:ext uri="{FF2B5EF4-FFF2-40B4-BE49-F238E27FC236}">
                  <a16:creationId xmlns:a16="http://schemas.microsoft.com/office/drawing/2014/main" id="{CC748CFF-8759-4658-B109-B2ACB07E17B4}"/>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6" name="8 CuadroTexto">
              <a:extLst>
                <a:ext uri="{FF2B5EF4-FFF2-40B4-BE49-F238E27FC236}">
                  <a16:creationId xmlns:a16="http://schemas.microsoft.com/office/drawing/2014/main" id="{8CC94FCE-37D1-48AF-8B19-F6B924C69473}"/>
                </a:ext>
              </a:extLst>
            </p:cNvPr>
            <p:cNvSpPr txBox="1"/>
            <p:nvPr/>
          </p:nvSpPr>
          <p:spPr>
            <a:xfrm flipH="1">
              <a:off x="4114092" y="1124811"/>
              <a:ext cx="690625" cy="329649"/>
            </a:xfrm>
            <a:prstGeom prst="rect">
              <a:avLst/>
            </a:prstGeom>
            <a:noFill/>
          </p:spPr>
          <p:txBody>
            <a:bodyPr wrap="square" lIns="0" tIns="0" rIns="0" bIns="0" rtlCol="0">
              <a:spAutoFit/>
            </a:bodyPr>
            <a:lstStyle/>
            <a:p>
              <a:pPr>
                <a:lnSpc>
                  <a:spcPct val="120000"/>
                </a:lnSpc>
              </a:pPr>
              <a:r>
                <a:rPr lang="es-CO" sz="1350" dirty="0">
                  <a:solidFill>
                    <a:schemeClr val="bg1"/>
                  </a:solidFill>
                </a:rPr>
                <a:t>3</a:t>
              </a:r>
            </a:p>
          </p:txBody>
        </p:sp>
      </p:grpSp>
      <p:grpSp>
        <p:nvGrpSpPr>
          <p:cNvPr id="17" name="6 Grupo">
            <a:extLst>
              <a:ext uri="{FF2B5EF4-FFF2-40B4-BE49-F238E27FC236}">
                <a16:creationId xmlns:a16="http://schemas.microsoft.com/office/drawing/2014/main" id="{19ECEB0B-065B-486C-9A49-EC2CCE44692C}"/>
              </a:ext>
            </a:extLst>
          </p:cNvPr>
          <p:cNvGrpSpPr/>
          <p:nvPr/>
        </p:nvGrpSpPr>
        <p:grpSpPr>
          <a:xfrm>
            <a:off x="456376" y="3766620"/>
            <a:ext cx="596717" cy="288993"/>
            <a:chOff x="3985144" y="1102369"/>
            <a:chExt cx="819573" cy="382137"/>
          </a:xfrm>
        </p:grpSpPr>
        <p:sp>
          <p:nvSpPr>
            <p:cNvPr id="18" name="7 Elipse">
              <a:extLst>
                <a:ext uri="{FF2B5EF4-FFF2-40B4-BE49-F238E27FC236}">
                  <a16:creationId xmlns:a16="http://schemas.microsoft.com/office/drawing/2014/main" id="{51BA0F9A-A8AD-4BA2-94BB-7B1CEEAC1650}"/>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9" name="8 CuadroTexto">
              <a:extLst>
                <a:ext uri="{FF2B5EF4-FFF2-40B4-BE49-F238E27FC236}">
                  <a16:creationId xmlns:a16="http://schemas.microsoft.com/office/drawing/2014/main" id="{CD60025E-0CDA-453F-B5D8-7A2E13FBE3C2}"/>
                </a:ext>
              </a:extLst>
            </p:cNvPr>
            <p:cNvSpPr txBox="1"/>
            <p:nvPr/>
          </p:nvSpPr>
          <p:spPr>
            <a:xfrm flipH="1">
              <a:off x="4114092" y="1124811"/>
              <a:ext cx="690625" cy="329649"/>
            </a:xfrm>
            <a:prstGeom prst="rect">
              <a:avLst/>
            </a:prstGeom>
            <a:noFill/>
          </p:spPr>
          <p:txBody>
            <a:bodyPr wrap="square" lIns="0" tIns="0" rIns="0" bIns="0" rtlCol="0">
              <a:spAutoFit/>
            </a:bodyPr>
            <a:lstStyle/>
            <a:p>
              <a:pPr>
                <a:lnSpc>
                  <a:spcPct val="120000"/>
                </a:lnSpc>
              </a:pPr>
              <a:r>
                <a:rPr lang="es-CO" sz="1350" dirty="0">
                  <a:solidFill>
                    <a:schemeClr val="bg1"/>
                  </a:solidFill>
                </a:rPr>
                <a:t>4</a:t>
              </a:r>
            </a:p>
          </p:txBody>
        </p:sp>
      </p:grpSp>
      <p:grpSp>
        <p:nvGrpSpPr>
          <p:cNvPr id="20" name="6 Grupo">
            <a:extLst>
              <a:ext uri="{FF2B5EF4-FFF2-40B4-BE49-F238E27FC236}">
                <a16:creationId xmlns:a16="http://schemas.microsoft.com/office/drawing/2014/main" id="{BB3D1C9C-AB26-45CF-834F-AE4AD6CFE3F1}"/>
              </a:ext>
            </a:extLst>
          </p:cNvPr>
          <p:cNvGrpSpPr/>
          <p:nvPr/>
        </p:nvGrpSpPr>
        <p:grpSpPr>
          <a:xfrm>
            <a:off x="456376" y="4217270"/>
            <a:ext cx="596717" cy="288993"/>
            <a:chOff x="3985144" y="1102369"/>
            <a:chExt cx="819573" cy="382137"/>
          </a:xfrm>
        </p:grpSpPr>
        <p:sp>
          <p:nvSpPr>
            <p:cNvPr id="21" name="7 Elipse">
              <a:extLst>
                <a:ext uri="{FF2B5EF4-FFF2-40B4-BE49-F238E27FC236}">
                  <a16:creationId xmlns:a16="http://schemas.microsoft.com/office/drawing/2014/main" id="{CBBC492E-4705-4ECF-9E45-0E4E5B1974A9}"/>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22" name="8 CuadroTexto">
              <a:extLst>
                <a:ext uri="{FF2B5EF4-FFF2-40B4-BE49-F238E27FC236}">
                  <a16:creationId xmlns:a16="http://schemas.microsoft.com/office/drawing/2014/main" id="{8031AD6F-3AE9-45A9-A203-D31E226E69FD}"/>
                </a:ext>
              </a:extLst>
            </p:cNvPr>
            <p:cNvSpPr txBox="1"/>
            <p:nvPr/>
          </p:nvSpPr>
          <p:spPr>
            <a:xfrm flipH="1">
              <a:off x="4114092" y="1124811"/>
              <a:ext cx="690625" cy="329649"/>
            </a:xfrm>
            <a:prstGeom prst="rect">
              <a:avLst/>
            </a:prstGeom>
            <a:noFill/>
          </p:spPr>
          <p:txBody>
            <a:bodyPr wrap="square" lIns="0" tIns="0" rIns="0" bIns="0" rtlCol="0">
              <a:spAutoFit/>
            </a:bodyPr>
            <a:lstStyle/>
            <a:p>
              <a:pPr>
                <a:lnSpc>
                  <a:spcPct val="120000"/>
                </a:lnSpc>
              </a:pPr>
              <a:r>
                <a:rPr lang="es-CO" sz="1350" dirty="0">
                  <a:solidFill>
                    <a:schemeClr val="bg1"/>
                  </a:solidFill>
                </a:rPr>
                <a:t>5</a:t>
              </a:r>
            </a:p>
          </p:txBody>
        </p:sp>
      </p:grpSp>
    </p:spTree>
    <p:extLst>
      <p:ext uri="{BB962C8B-B14F-4D97-AF65-F5344CB8AC3E}">
        <p14:creationId xmlns:p14="http://schemas.microsoft.com/office/powerpoint/2010/main" val="79409404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D5CE19-B90B-4ED0-BD23-C82A30BAC535}"/>
              </a:ext>
            </a:extLst>
          </p:cNvPr>
          <p:cNvSpPr txBox="1"/>
          <p:nvPr/>
        </p:nvSpPr>
        <p:spPr>
          <a:xfrm>
            <a:off x="838686" y="1011815"/>
            <a:ext cx="7867956" cy="2077492"/>
          </a:xfrm>
          <a:prstGeom prst="rect">
            <a:avLst/>
          </a:prstGeom>
          <a:noFill/>
        </p:spPr>
        <p:txBody>
          <a:bodyPr wrap="square" lIns="0" tIns="0" rIns="0" bIns="0" rtlCol="0">
            <a:spAutoFit/>
          </a:bodyPr>
          <a:lstStyle/>
          <a:p>
            <a:pPr algn="just">
              <a:lnSpc>
                <a:spcPct val="150000"/>
              </a:lnSpc>
            </a:pPr>
            <a:r>
              <a:rPr lang="es-CO" sz="1500" dirty="0">
                <a:solidFill>
                  <a:srgbClr val="002060"/>
                </a:solidFill>
                <a:latin typeface="Franklin Gothic Book" panose="020B0503020102020204" pitchFamily="34" charset="0"/>
              </a:rPr>
              <a:t>Importante mercado de 81 B, el cual se debe desarrollar teniendo claro ante todo el grado de transformación de los productos, de ahí que se hace necesario una consultoría técnica al respecto</a:t>
            </a:r>
          </a:p>
          <a:p>
            <a:pPr algn="just">
              <a:lnSpc>
                <a:spcPct val="150000"/>
              </a:lnSpc>
            </a:pPr>
            <a:endParaRPr lang="es-CO" sz="1500" dirty="0">
              <a:solidFill>
                <a:srgbClr val="002060"/>
              </a:solidFill>
              <a:latin typeface="Franklin Gothic Book" panose="020B0503020102020204" pitchFamily="34" charset="0"/>
            </a:endParaRPr>
          </a:p>
          <a:p>
            <a:pPr algn="just">
              <a:lnSpc>
                <a:spcPct val="150000"/>
              </a:lnSpc>
            </a:pPr>
            <a:r>
              <a:rPr lang="es-CO" sz="1500" dirty="0">
                <a:solidFill>
                  <a:srgbClr val="002060"/>
                </a:solidFill>
                <a:latin typeface="Franklin Gothic Book" panose="020B0503020102020204" pitchFamily="34" charset="0"/>
              </a:rPr>
              <a:t>Se hace necesaria la adaptación del Back Office de las Sociedades Comisionistas de Bolsa, para atender la factura electrónica que regirá a partir del 01 de enero de 2019.</a:t>
            </a:r>
          </a:p>
        </p:txBody>
      </p:sp>
      <p:sp>
        <p:nvSpPr>
          <p:cNvPr id="4" name="1 Título">
            <a:extLst>
              <a:ext uri="{FF2B5EF4-FFF2-40B4-BE49-F238E27FC236}">
                <a16:creationId xmlns:a16="http://schemas.microsoft.com/office/drawing/2014/main" id="{E063F39F-9745-45D7-9FE6-FAB851E6022F}"/>
              </a:ext>
            </a:extLst>
          </p:cNvPr>
          <p:cNvSpPr txBox="1">
            <a:spLocks/>
          </p:cNvSpPr>
          <p:nvPr/>
        </p:nvSpPr>
        <p:spPr>
          <a:xfrm>
            <a:off x="456376" y="103388"/>
            <a:ext cx="6919766" cy="68580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300" dirty="0">
                <a:solidFill>
                  <a:srgbClr val="002060"/>
                </a:solidFill>
                <a:latin typeface="Franklin Gothic Demi Cond" panose="020B0706030402020204" pitchFamily="34" charset="0"/>
                <a:ea typeface="+mn-ea"/>
                <a:cs typeface="+mn-cs"/>
              </a:rPr>
              <a:t>Conclusiones</a:t>
            </a:r>
          </a:p>
        </p:txBody>
      </p:sp>
      <p:cxnSp>
        <p:nvCxnSpPr>
          <p:cNvPr id="5" name="7 Conector recto">
            <a:extLst>
              <a:ext uri="{FF2B5EF4-FFF2-40B4-BE49-F238E27FC236}">
                <a16:creationId xmlns:a16="http://schemas.microsoft.com/office/drawing/2014/main" id="{23634A08-A30A-4278-A075-1044B2E9576C}"/>
              </a:ext>
            </a:extLst>
          </p:cNvPr>
          <p:cNvCxnSpPr>
            <a:cxnSpLocks/>
          </p:cNvCxnSpPr>
          <p:nvPr/>
        </p:nvCxnSpPr>
        <p:spPr>
          <a:xfrm>
            <a:off x="780554" y="668306"/>
            <a:ext cx="6610598"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pSp>
        <p:nvGrpSpPr>
          <p:cNvPr id="8" name="6 Grupo">
            <a:extLst>
              <a:ext uri="{FF2B5EF4-FFF2-40B4-BE49-F238E27FC236}">
                <a16:creationId xmlns:a16="http://schemas.microsoft.com/office/drawing/2014/main" id="{E3AF24CF-DD4E-4B50-BBCA-0E4503037E29}"/>
              </a:ext>
            </a:extLst>
          </p:cNvPr>
          <p:cNvGrpSpPr/>
          <p:nvPr/>
        </p:nvGrpSpPr>
        <p:grpSpPr>
          <a:xfrm>
            <a:off x="419703" y="1063074"/>
            <a:ext cx="584039" cy="275203"/>
            <a:chOff x="3985144" y="1102369"/>
            <a:chExt cx="819573" cy="382137"/>
          </a:xfrm>
        </p:grpSpPr>
        <p:sp>
          <p:nvSpPr>
            <p:cNvPr id="9" name="7 Elipse">
              <a:extLst>
                <a:ext uri="{FF2B5EF4-FFF2-40B4-BE49-F238E27FC236}">
                  <a16:creationId xmlns:a16="http://schemas.microsoft.com/office/drawing/2014/main" id="{CFCD884B-071D-43CC-A046-3D3F18381F6F}"/>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0" name="8 CuadroTexto">
              <a:extLst>
                <a:ext uri="{FF2B5EF4-FFF2-40B4-BE49-F238E27FC236}">
                  <a16:creationId xmlns:a16="http://schemas.microsoft.com/office/drawing/2014/main" id="{FAB011F7-2597-4A80-9469-B837C7FE6E2D}"/>
                </a:ext>
              </a:extLst>
            </p:cNvPr>
            <p:cNvSpPr txBox="1"/>
            <p:nvPr/>
          </p:nvSpPr>
          <p:spPr>
            <a:xfrm flipH="1">
              <a:off x="4114092" y="1124811"/>
              <a:ext cx="690625" cy="346168"/>
            </a:xfrm>
            <a:prstGeom prst="rect">
              <a:avLst/>
            </a:prstGeom>
            <a:noFill/>
          </p:spPr>
          <p:txBody>
            <a:bodyPr wrap="square" lIns="0" tIns="0" rIns="0" bIns="0" rtlCol="0">
              <a:spAutoFit/>
            </a:bodyPr>
            <a:lstStyle/>
            <a:p>
              <a:pPr>
                <a:lnSpc>
                  <a:spcPct val="120000"/>
                </a:lnSpc>
              </a:pPr>
              <a:r>
                <a:rPr lang="es-CO" sz="1350" dirty="0">
                  <a:solidFill>
                    <a:schemeClr val="bg1"/>
                  </a:solidFill>
                </a:rPr>
                <a:t>1</a:t>
              </a:r>
            </a:p>
          </p:txBody>
        </p:sp>
      </p:grpSp>
      <p:grpSp>
        <p:nvGrpSpPr>
          <p:cNvPr id="11" name="6 Grupo">
            <a:extLst>
              <a:ext uri="{FF2B5EF4-FFF2-40B4-BE49-F238E27FC236}">
                <a16:creationId xmlns:a16="http://schemas.microsoft.com/office/drawing/2014/main" id="{05394C2B-F50B-4C3C-A3D6-A70C7A220F72}"/>
              </a:ext>
            </a:extLst>
          </p:cNvPr>
          <p:cNvGrpSpPr/>
          <p:nvPr/>
        </p:nvGrpSpPr>
        <p:grpSpPr>
          <a:xfrm>
            <a:off x="449103" y="2393911"/>
            <a:ext cx="596717" cy="288993"/>
            <a:chOff x="3985144" y="1102368"/>
            <a:chExt cx="819573" cy="382137"/>
          </a:xfrm>
        </p:grpSpPr>
        <p:sp>
          <p:nvSpPr>
            <p:cNvPr id="12" name="7 Elipse">
              <a:extLst>
                <a:ext uri="{FF2B5EF4-FFF2-40B4-BE49-F238E27FC236}">
                  <a16:creationId xmlns:a16="http://schemas.microsoft.com/office/drawing/2014/main" id="{D5A2106B-BCAE-43B5-8420-6740B46815EC}"/>
                </a:ext>
              </a:extLst>
            </p:cNvPr>
            <p:cNvSpPr/>
            <p:nvPr/>
          </p:nvSpPr>
          <p:spPr>
            <a:xfrm>
              <a:off x="3985144" y="1102368"/>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3" name="8 CuadroTexto">
              <a:extLst>
                <a:ext uri="{FF2B5EF4-FFF2-40B4-BE49-F238E27FC236}">
                  <a16:creationId xmlns:a16="http://schemas.microsoft.com/office/drawing/2014/main" id="{C12AD2BE-FBBC-4432-8979-E59DEB0D36DB}"/>
                </a:ext>
              </a:extLst>
            </p:cNvPr>
            <p:cNvSpPr txBox="1"/>
            <p:nvPr/>
          </p:nvSpPr>
          <p:spPr>
            <a:xfrm flipH="1">
              <a:off x="4114092" y="1124811"/>
              <a:ext cx="690625" cy="329649"/>
            </a:xfrm>
            <a:prstGeom prst="rect">
              <a:avLst/>
            </a:prstGeom>
            <a:noFill/>
          </p:spPr>
          <p:txBody>
            <a:bodyPr wrap="square" lIns="0" tIns="0" rIns="0" bIns="0" rtlCol="0">
              <a:spAutoFit/>
            </a:bodyPr>
            <a:lstStyle/>
            <a:p>
              <a:pPr>
                <a:lnSpc>
                  <a:spcPct val="120000"/>
                </a:lnSpc>
              </a:pPr>
              <a:r>
                <a:rPr lang="es-CO" sz="1350" dirty="0">
                  <a:solidFill>
                    <a:schemeClr val="bg1"/>
                  </a:solidFill>
                </a:rPr>
                <a:t>2</a:t>
              </a:r>
            </a:p>
          </p:txBody>
        </p:sp>
      </p:grpSp>
    </p:spTree>
    <p:extLst>
      <p:ext uri="{BB962C8B-B14F-4D97-AF65-F5344CB8AC3E}">
        <p14:creationId xmlns:p14="http://schemas.microsoft.com/office/powerpoint/2010/main" val="39510952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801112" y="2159306"/>
            <a:ext cx="8060083" cy="1546108"/>
          </a:xfrm>
        </p:spPr>
        <p:txBody>
          <a:bodyPr/>
          <a:lstStyle/>
          <a:p>
            <a:pPr lvl="1" algn="l" defTabSz="913990" rtl="0">
              <a:lnSpc>
                <a:spcPct val="85000"/>
              </a:lnSpc>
              <a:spcBef>
                <a:spcPct val="0"/>
              </a:spcBef>
            </a:pPr>
            <a:r>
              <a:rPr lang="es-ES" sz="4000" dirty="0">
                <a:solidFill>
                  <a:schemeClr val="bg1"/>
                </a:solidFill>
                <a:latin typeface="+mj-lt"/>
              </a:rPr>
              <a:t>7.3. Responsabilidad Social Empresarial</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84766370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525981" y="1936260"/>
            <a:ext cx="7552373" cy="1546108"/>
          </a:xfrm>
        </p:spPr>
        <p:txBody>
          <a:bodyPr/>
          <a:lstStyle/>
          <a:p>
            <a:pPr lvl="1" algn="ctr" defTabSz="913990" rtl="0">
              <a:lnSpc>
                <a:spcPct val="85000"/>
              </a:lnSpc>
              <a:spcBef>
                <a:spcPct val="0"/>
              </a:spcBef>
            </a:pPr>
            <a:r>
              <a:rPr lang="es-ES" sz="4000" dirty="0">
                <a:solidFill>
                  <a:schemeClr val="bg1"/>
                </a:solidFill>
                <a:latin typeface="+mj-lt"/>
              </a:rPr>
              <a:t>8.	Informe Comité de Auditoría.</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333842528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37895" y="60415"/>
            <a:ext cx="5463612" cy="627864"/>
          </a:xfrm>
          <a:prstGeom prst="rect">
            <a:avLst/>
          </a:prstGeom>
          <a:noFill/>
        </p:spPr>
        <p:txBody>
          <a:bodyPr wrap="none" lIns="0" tIns="0" rIns="0" bIns="0" rtlCol="0">
            <a:spAutoFit/>
          </a:bodyPr>
          <a:lstStyle/>
          <a:p>
            <a:pPr eaLnBrk="0" hangingPunct="0">
              <a:lnSpc>
                <a:spcPct val="85000"/>
              </a:lnSpc>
              <a:defRPr/>
            </a:pPr>
            <a:r>
              <a:rPr lang="es-CO" sz="2400" dirty="0">
                <a:solidFill>
                  <a:srgbClr val="002060"/>
                </a:solidFill>
                <a:latin typeface="Franklin Gothic Book"/>
                <a:cs typeface="Calibri" panose="020F0502020204030204" pitchFamily="34" charset="0"/>
              </a:rPr>
              <a:t>Facultad de la Junta Directiva – Estatutos </a:t>
            </a:r>
          </a:p>
          <a:p>
            <a:pPr eaLnBrk="0" hangingPunct="0">
              <a:lnSpc>
                <a:spcPct val="85000"/>
              </a:lnSpc>
              <a:defRPr/>
            </a:pPr>
            <a:r>
              <a:rPr lang="es-CO" sz="2400" dirty="0">
                <a:solidFill>
                  <a:srgbClr val="002060"/>
                </a:solidFill>
                <a:latin typeface="Franklin Gothic Book"/>
                <a:cs typeface="Calibri" panose="020F0502020204030204" pitchFamily="34" charset="0"/>
              </a:rPr>
              <a:t>Artículo 41, </a:t>
            </a:r>
            <a:r>
              <a:rPr lang="es-CO" sz="2400" dirty="0" err="1">
                <a:solidFill>
                  <a:srgbClr val="002060"/>
                </a:solidFill>
                <a:latin typeface="Franklin Gothic Book"/>
                <a:cs typeface="Calibri" panose="020F0502020204030204" pitchFamily="34" charset="0"/>
              </a:rPr>
              <a:t>num.</a:t>
            </a:r>
            <a:r>
              <a:rPr lang="es-CO" sz="2400" dirty="0">
                <a:solidFill>
                  <a:srgbClr val="002060"/>
                </a:solidFill>
                <a:latin typeface="Franklin Gothic Book"/>
                <a:cs typeface="Calibri" panose="020F0502020204030204" pitchFamily="34" charset="0"/>
              </a:rPr>
              <a:t> 1, Lit. c) y Artículo 45 </a:t>
            </a:r>
          </a:p>
        </p:txBody>
      </p:sp>
      <p:cxnSp>
        <p:nvCxnSpPr>
          <p:cNvPr id="13" name="Conector recto 2">
            <a:extLst>
              <a:ext uri="{FF2B5EF4-FFF2-40B4-BE49-F238E27FC236}">
                <a16:creationId xmlns:a16="http://schemas.microsoft.com/office/drawing/2014/main" id="{B19ADF1C-7215-4450-B1B0-A99B51FF75C4}"/>
              </a:ext>
            </a:extLst>
          </p:cNvPr>
          <p:cNvCxnSpPr/>
          <p:nvPr/>
        </p:nvCxnSpPr>
        <p:spPr>
          <a:xfrm>
            <a:off x="331633" y="71697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4" name="13 CuadroTexto"/>
          <p:cNvSpPr txBox="1"/>
          <p:nvPr/>
        </p:nvSpPr>
        <p:spPr>
          <a:xfrm>
            <a:off x="378839" y="1464985"/>
            <a:ext cx="8262677" cy="2769989"/>
          </a:xfrm>
          <a:prstGeom prst="rect">
            <a:avLst/>
          </a:prstGeom>
          <a:noFill/>
        </p:spPr>
        <p:txBody>
          <a:bodyPr wrap="square" lIns="0" tIns="0" rIns="0" bIns="0" rtlCol="0">
            <a:spAutoFit/>
          </a:bodyPr>
          <a:lstStyle/>
          <a:p>
            <a:pPr marL="266700" indent="-266700" algn="just">
              <a:lnSpc>
                <a:spcPct val="120000"/>
              </a:lnSpc>
            </a:pPr>
            <a:endParaRPr lang="es-CO" sz="1350" dirty="0">
              <a:solidFill>
                <a:srgbClr val="002060"/>
              </a:solidFill>
              <a:latin typeface="+mj-lt"/>
              <a:ea typeface="+mj-ea"/>
              <a:cs typeface="+mj-cs"/>
            </a:endParaRPr>
          </a:p>
          <a:p>
            <a:pPr marL="266700" indent="-266700" algn="just">
              <a:lnSpc>
                <a:spcPct val="120000"/>
              </a:lnSpc>
            </a:pPr>
            <a:r>
              <a:rPr lang="es-CO" sz="1350" dirty="0">
                <a:solidFill>
                  <a:srgbClr val="002060"/>
                </a:solidFill>
                <a:latin typeface="+mj-lt"/>
                <a:ea typeface="+mj-ea"/>
                <a:cs typeface="+mj-cs"/>
              </a:rPr>
              <a:t>	</a:t>
            </a:r>
            <a:r>
              <a:rPr lang="es-CO" sz="1600" dirty="0">
                <a:solidFill>
                  <a:srgbClr val="002060"/>
                </a:solidFill>
                <a:latin typeface="+mj-lt"/>
                <a:ea typeface="+mj-ea"/>
                <a:cs typeface="+mj-cs"/>
              </a:rPr>
              <a:t>En razón a lo anterior, se pone en consideración de la Junta Directiva la designación del doctor Juan José Duque Liscano como primer suplente del Presidente y representante legal suplente de la Bolsa.</a:t>
            </a:r>
          </a:p>
          <a:p>
            <a:pPr marL="266700" indent="-266700" algn="just">
              <a:lnSpc>
                <a:spcPct val="120000"/>
              </a:lnSpc>
            </a:pPr>
            <a:endParaRPr lang="es-CO" sz="1600" dirty="0">
              <a:solidFill>
                <a:srgbClr val="002060"/>
              </a:solidFill>
              <a:latin typeface="+mj-lt"/>
              <a:ea typeface="+mj-ea"/>
              <a:cs typeface="+mj-cs"/>
            </a:endParaRPr>
          </a:p>
          <a:p>
            <a:pPr marL="266700" indent="-266700" algn="just">
              <a:lnSpc>
                <a:spcPct val="120000"/>
              </a:lnSpc>
            </a:pPr>
            <a:r>
              <a:rPr lang="es-CO" sz="1600" dirty="0">
                <a:solidFill>
                  <a:srgbClr val="002060"/>
                </a:solidFill>
                <a:latin typeface="+mj-lt"/>
                <a:ea typeface="+mj-ea"/>
                <a:cs typeface="+mj-cs"/>
              </a:rPr>
              <a:t>	Anteriormente, dicho cargo lo ejercía el doctor Luis Fernando Forero Gómez, Vicepresidente Ejecutivo, quien se retiró de la Bolsa el pasado 28de noviembre de 2017.</a:t>
            </a:r>
            <a:endParaRPr lang="es-CO" sz="1350" dirty="0">
              <a:solidFill>
                <a:srgbClr val="002060"/>
              </a:solidFill>
              <a:latin typeface="+mj-lt"/>
              <a:ea typeface="+mj-ea"/>
              <a:cs typeface="+mj-cs"/>
            </a:endParaRPr>
          </a:p>
          <a:p>
            <a:pPr marL="266700" indent="-266700" algn="just">
              <a:lnSpc>
                <a:spcPct val="120000"/>
              </a:lnSpc>
            </a:pPr>
            <a:r>
              <a:rPr lang="es-CO" sz="1350" dirty="0">
                <a:solidFill>
                  <a:srgbClr val="002060"/>
                </a:solidFill>
                <a:latin typeface="+mj-lt"/>
                <a:ea typeface="+mj-ea"/>
                <a:cs typeface="+mj-cs"/>
              </a:rPr>
              <a:t>	</a:t>
            </a:r>
          </a:p>
          <a:p>
            <a:pPr marL="266700" indent="-266700" algn="just">
              <a:lnSpc>
                <a:spcPct val="120000"/>
              </a:lnSpc>
            </a:pPr>
            <a:endParaRPr lang="es-CO" sz="1350" dirty="0">
              <a:solidFill>
                <a:srgbClr val="002060"/>
              </a:solidFill>
              <a:latin typeface="+mj-lt"/>
              <a:ea typeface="+mj-ea"/>
              <a:cs typeface="+mj-cs"/>
            </a:endParaRPr>
          </a:p>
          <a:p>
            <a:pPr marL="266700" indent="-266700" algn="just">
              <a:lnSpc>
                <a:spcPct val="120000"/>
              </a:lnSpc>
            </a:pPr>
            <a:r>
              <a:rPr lang="es-CO" sz="1350" dirty="0">
                <a:solidFill>
                  <a:srgbClr val="002060"/>
                </a:solidFill>
                <a:latin typeface="+mj-lt"/>
                <a:ea typeface="+mj-ea"/>
                <a:cs typeface="+mj-cs"/>
              </a:rPr>
              <a:t> </a:t>
            </a:r>
          </a:p>
        </p:txBody>
      </p:sp>
      <p:sp>
        <p:nvSpPr>
          <p:cNvPr id="16" name="15 Rectángulo redondeado"/>
          <p:cNvSpPr/>
          <p:nvPr/>
        </p:nvSpPr>
        <p:spPr>
          <a:xfrm>
            <a:off x="378838" y="1464985"/>
            <a:ext cx="8458763" cy="2291561"/>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417534326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7" y="1936260"/>
            <a:ext cx="7293427" cy="1546108"/>
          </a:xfrm>
        </p:spPr>
        <p:txBody>
          <a:bodyPr/>
          <a:lstStyle/>
          <a:p>
            <a:pPr lvl="1" algn="l" defTabSz="913990" rtl="0">
              <a:lnSpc>
                <a:spcPct val="85000"/>
              </a:lnSpc>
              <a:spcBef>
                <a:spcPct val="0"/>
              </a:spcBef>
            </a:pPr>
            <a:r>
              <a:rPr lang="es-ES" sz="4000" dirty="0">
                <a:solidFill>
                  <a:schemeClr val="bg1"/>
                </a:solidFill>
                <a:latin typeface="+mj-lt"/>
              </a:rPr>
              <a:t>8.1	Informe Anual de la Auditoría Interna.</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4" name="CuadroTexto 3">
            <a:extLst>
              <a:ext uri="{FF2B5EF4-FFF2-40B4-BE49-F238E27FC236}">
                <a16:creationId xmlns:a16="http://schemas.microsoft.com/office/drawing/2014/main" id="{03CF6F1B-07F8-47BA-80CD-1E3BC8B7462D}"/>
              </a:ext>
            </a:extLst>
          </p:cNvPr>
          <p:cNvSpPr txBox="1"/>
          <p:nvPr/>
        </p:nvSpPr>
        <p:spPr>
          <a:xfrm>
            <a:off x="702582" y="3624494"/>
            <a:ext cx="2951807"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Proponer</a:t>
            </a:r>
          </a:p>
        </p:txBody>
      </p:sp>
    </p:spTree>
    <p:extLst>
      <p:ext uri="{BB962C8B-B14F-4D97-AF65-F5344CB8AC3E}">
        <p14:creationId xmlns:p14="http://schemas.microsoft.com/office/powerpoint/2010/main" val="347944316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11560" y="954383"/>
          <a:ext cx="7992888" cy="3926615"/>
        </p:xfrm>
        <a:graphic>
          <a:graphicData uri="http://schemas.openxmlformats.org/drawingml/2006/table">
            <a:tbl>
              <a:tblPr firstRow="1" bandRow="1">
                <a:tableStyleId>{5940675A-B579-460E-94D1-54222C63F5DA}</a:tableStyleId>
              </a:tblPr>
              <a:tblGrid>
                <a:gridCol w="1728192">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546238">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600" b="1" i="0" kern="1200" dirty="0">
                          <a:solidFill>
                            <a:schemeClr val="tx1"/>
                          </a:solidFill>
                          <a:latin typeface="Calibri" pitchFamily="34" charset="0"/>
                          <a:ea typeface="Calibri" pitchFamily="34" charset="0"/>
                          <a:cs typeface="Arial" pitchFamily="34" charset="0"/>
                        </a:rPr>
                        <a:t> Independencia y Objetividad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i="0" kern="1200" dirty="0">
                          <a:solidFill>
                            <a:srgbClr val="002060"/>
                          </a:solidFill>
                          <a:latin typeface="Calibri" pitchFamily="34" charset="0"/>
                          <a:ea typeface="Calibri" pitchFamily="34" charset="0"/>
                          <a:cs typeface="Arial" pitchFamily="34" charset="0"/>
                        </a:rPr>
                        <a:t>El Comité recomendó y la Junta Directiva ratificó a la Directora de Auditoría Interna por un período de dos años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4623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600" b="1" i="0" kern="1200" dirty="0">
                        <a:solidFill>
                          <a:schemeClr val="tx1"/>
                        </a:solidFill>
                        <a:latin typeface="Calibri" pitchFamily="34" charset="0"/>
                        <a:ea typeface="Calibri"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i="0" kern="1200" dirty="0">
                          <a:solidFill>
                            <a:srgbClr val="002060"/>
                          </a:solidFill>
                          <a:latin typeface="Calibri" pitchFamily="34" charset="0"/>
                          <a:ea typeface="Calibri" pitchFamily="34" charset="0"/>
                          <a:cs typeface="Arial" pitchFamily="34" charset="0"/>
                        </a:rPr>
                        <a:t>Funcionalmente, reporta directamente al Comité de Auditoría, órgano asesor de la Junta Directiva</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90935">
                <a:tc vMerge="1">
                  <a:txBody>
                    <a:bodyPr/>
                    <a:lstStyle/>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i="0" kern="1200" dirty="0">
                          <a:solidFill>
                            <a:srgbClr val="002060"/>
                          </a:solidFill>
                          <a:latin typeface="Calibri" pitchFamily="34" charset="0"/>
                          <a:ea typeface="Calibri" pitchFamily="34" charset="0"/>
                          <a:cs typeface="Arial" pitchFamily="34" charset="0"/>
                        </a:rPr>
                        <a:t>Administrativamente depende</a:t>
                      </a:r>
                      <a:r>
                        <a:rPr lang="es-CO" sz="1600" i="0" kern="1200" baseline="0" dirty="0">
                          <a:solidFill>
                            <a:srgbClr val="002060"/>
                          </a:solidFill>
                          <a:latin typeface="Calibri" pitchFamily="34" charset="0"/>
                          <a:ea typeface="Calibri" pitchFamily="34" charset="0"/>
                          <a:cs typeface="Arial" pitchFamily="34" charset="0"/>
                        </a:rPr>
                        <a:t> del Presidente de la Bolsa</a:t>
                      </a:r>
                      <a:endParaRPr lang="es-CO" sz="1600" i="0" kern="1200" dirty="0">
                        <a:solidFill>
                          <a:srgbClr val="002060"/>
                        </a:solidFill>
                        <a:latin typeface="Calibri" pitchFamily="34" charset="0"/>
                        <a:ea typeface="Calibri" pitchFamily="34" charset="0"/>
                        <a:cs typeface="Arial"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4623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600" b="1" i="0" kern="1200" dirty="0">
                        <a:solidFill>
                          <a:schemeClr val="tx1"/>
                        </a:solidFill>
                        <a:latin typeface="Calibri" pitchFamily="34" charset="0"/>
                        <a:ea typeface="Calibri"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i="0" kern="1200" dirty="0">
                          <a:solidFill>
                            <a:srgbClr val="002060"/>
                          </a:solidFill>
                          <a:latin typeface="Calibri" pitchFamily="34" charset="0"/>
                          <a:ea typeface="Calibri" pitchFamily="34" charset="0"/>
                          <a:cs typeface="Arial" pitchFamily="34" charset="0"/>
                        </a:rPr>
                        <a:t>Desempeña una función objetiva e independiente, imparcial y neutral, evitando conflictos de interés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445924">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s-CO" sz="2000" i="0" dirty="0">
                        <a:latin typeface="Calibri"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i="0" kern="1200" dirty="0">
                          <a:solidFill>
                            <a:srgbClr val="002060"/>
                          </a:solidFill>
                          <a:latin typeface="Calibri" pitchFamily="34" charset="0"/>
                          <a:ea typeface="Calibri" pitchFamily="34" charset="0"/>
                          <a:cs typeface="Arial" pitchFamily="34" charset="0"/>
                        </a:rPr>
                        <a:t>La actividad de la Auditoría Interna tiene como propósito fundamental: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CO" sz="1600" i="0" kern="1200" dirty="0">
                          <a:solidFill>
                            <a:srgbClr val="002060"/>
                          </a:solidFill>
                          <a:latin typeface="Calibri" pitchFamily="34" charset="0"/>
                          <a:ea typeface="Calibri" pitchFamily="34" charset="0"/>
                          <a:cs typeface="Arial" pitchFamily="34" charset="0"/>
                        </a:rPr>
                        <a:t> evaluar la eficiencia y eficacia del Sistema de Control Interno -SCI y la observación de sus elementos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CO" sz="1600" i="0" kern="1200" dirty="0">
                          <a:solidFill>
                            <a:srgbClr val="002060"/>
                          </a:solidFill>
                          <a:latin typeface="Calibri" pitchFamily="34" charset="0"/>
                          <a:ea typeface="Calibri" pitchFamily="34" charset="0"/>
                          <a:cs typeface="Arial" pitchFamily="34" charset="0"/>
                        </a:rPr>
                        <a:t>identificar oportunidades de mejora en los procesos de gestión de riesgos, control y gobierno</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CO" sz="1600" i="0" kern="1200" dirty="0">
                          <a:solidFill>
                            <a:srgbClr val="002060"/>
                          </a:solidFill>
                          <a:latin typeface="Calibri" pitchFamily="34" charset="0"/>
                          <a:ea typeface="Calibri" pitchFamily="34" charset="0"/>
                          <a:cs typeface="Arial" pitchFamily="34" charset="0"/>
                        </a:rPr>
                        <a:t>verificar el cumplimiento de políticas, principios, normas y procedimientos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7 Marcador de texto"/>
          <p:cNvSpPr txBox="1">
            <a:spLocks/>
          </p:cNvSpPr>
          <p:nvPr/>
        </p:nvSpPr>
        <p:spPr>
          <a:xfrm>
            <a:off x="632532" y="420630"/>
            <a:ext cx="6016843" cy="3877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514350" lvl="0" indent="-514350">
              <a:lnSpc>
                <a:spcPct val="120000"/>
              </a:lnSpc>
              <a:spcBef>
                <a:spcPts val="600"/>
              </a:spcBef>
              <a:spcAft>
                <a:spcPts val="1200"/>
              </a:spcAft>
            </a:pPr>
            <a:r>
              <a:rPr lang="es-CO" sz="1600" b="1" dirty="0">
                <a:solidFill>
                  <a:schemeClr val="bg1"/>
                </a:solidFill>
                <a:latin typeface="Calibri" pitchFamily="34" charset="0"/>
              </a:rPr>
              <a:t>Informe Anual de Gestión de la Auditora Interna</a:t>
            </a:r>
            <a:endParaRPr kumimoji="0" lang="es-CO" sz="16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extLst>
      <p:ext uri="{BB962C8B-B14F-4D97-AF65-F5344CB8AC3E}">
        <p14:creationId xmlns:p14="http://schemas.microsoft.com/office/powerpoint/2010/main" val="286979783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39192" y="639191"/>
            <a:ext cx="1447060" cy="332399"/>
          </a:xfrm>
          <a:prstGeom prst="rect">
            <a:avLst/>
          </a:prstGeom>
          <a:noFill/>
        </p:spPr>
        <p:txBody>
          <a:bodyPr wrap="square" lIns="0" tIns="0" rIns="0" bIns="0" rtlCol="0">
            <a:spAutoFit/>
          </a:bodyPr>
          <a:lstStyle/>
          <a:p>
            <a:pPr>
              <a:lnSpc>
                <a:spcPct val="120000"/>
              </a:lnSpc>
            </a:pPr>
            <a:endParaRPr lang="es-CO" dirty="0">
              <a:solidFill>
                <a:schemeClr val="tx2"/>
              </a:solidFill>
            </a:endParaRPr>
          </a:p>
        </p:txBody>
      </p:sp>
      <p:sp>
        <p:nvSpPr>
          <p:cNvPr id="6" name="7 Marcador de texto"/>
          <p:cNvSpPr txBox="1">
            <a:spLocks/>
          </p:cNvSpPr>
          <p:nvPr/>
        </p:nvSpPr>
        <p:spPr>
          <a:xfrm>
            <a:off x="534875" y="180924"/>
            <a:ext cx="5368776" cy="3877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514350" lvl="0" indent="-514350">
              <a:lnSpc>
                <a:spcPct val="120000"/>
              </a:lnSpc>
              <a:spcBef>
                <a:spcPts val="600"/>
              </a:spcBef>
              <a:spcAft>
                <a:spcPts val="1200"/>
              </a:spcAft>
            </a:pPr>
            <a:r>
              <a:rPr lang="es-CO" sz="1600" b="1" dirty="0">
                <a:solidFill>
                  <a:schemeClr val="bg1"/>
                </a:solidFill>
                <a:latin typeface="Calibri" pitchFamily="34" charset="0"/>
              </a:rPr>
              <a:t>Informe Anual de Gestión de la Auditora Interna</a:t>
            </a:r>
            <a:endParaRPr kumimoji="0" lang="es-CO" sz="16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pic>
        <p:nvPicPr>
          <p:cNvPr id="7" name="6 Imagen"/>
          <p:cNvPicPr/>
          <p:nvPr/>
        </p:nvPicPr>
        <p:blipFill>
          <a:blip r:embed="rId2" cstate="print"/>
          <a:srcRect/>
          <a:stretch>
            <a:fillRect/>
          </a:stretch>
        </p:blipFill>
        <p:spPr bwMode="auto">
          <a:xfrm>
            <a:off x="534874" y="834021"/>
            <a:ext cx="8004691" cy="3878406"/>
          </a:xfrm>
          <a:prstGeom prst="rect">
            <a:avLst/>
          </a:prstGeom>
          <a:noFill/>
          <a:ln w="9525">
            <a:noFill/>
            <a:miter lim="800000"/>
            <a:headEnd/>
            <a:tailEnd/>
          </a:ln>
        </p:spPr>
      </p:pic>
    </p:spTree>
    <p:extLst>
      <p:ext uri="{BB962C8B-B14F-4D97-AF65-F5344CB8AC3E}">
        <p14:creationId xmlns:p14="http://schemas.microsoft.com/office/powerpoint/2010/main" val="399487998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7 Marcador de texto"/>
          <p:cNvSpPr txBox="1">
            <a:spLocks noGrp="1"/>
          </p:cNvSpPr>
          <p:nvPr>
            <p:ph type="body" idx="4294967295"/>
          </p:nvPr>
        </p:nvSpPr>
        <p:spPr>
          <a:xfrm>
            <a:off x="0" y="517525"/>
            <a:ext cx="6026150" cy="33972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514350" lvl="0" indent="-514350">
              <a:lnSpc>
                <a:spcPct val="120000"/>
              </a:lnSpc>
              <a:spcBef>
                <a:spcPts val="600"/>
              </a:spcBef>
              <a:spcAft>
                <a:spcPts val="1200"/>
              </a:spcAft>
            </a:pPr>
            <a:r>
              <a:rPr lang="es-CO" sz="1600" b="1" dirty="0">
                <a:solidFill>
                  <a:schemeClr val="bg1"/>
                </a:solidFill>
                <a:latin typeface="Calibri" pitchFamily="34" charset="0"/>
              </a:rPr>
              <a:t>Informe Anual de Gestión de la Auditora Interna</a:t>
            </a:r>
            <a:endParaRPr kumimoji="0" lang="es-CO" sz="16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graphicFrame>
        <p:nvGraphicFramePr>
          <p:cNvPr id="27" name="26 Tabla"/>
          <p:cNvGraphicFramePr>
            <a:graphicFrameLocks noGrp="1"/>
          </p:cNvGraphicFramePr>
          <p:nvPr/>
        </p:nvGraphicFramePr>
        <p:xfrm>
          <a:off x="902540" y="1144736"/>
          <a:ext cx="6776644" cy="3200400"/>
        </p:xfrm>
        <a:graphic>
          <a:graphicData uri="http://schemas.openxmlformats.org/drawingml/2006/table">
            <a:tbl>
              <a:tblPr firstRow="1" bandRow="1">
                <a:tableStyleId>{21E4AEA4-8DFA-4A89-87EB-49C32662AFE0}</a:tableStyleId>
              </a:tblPr>
              <a:tblGrid>
                <a:gridCol w="3388322">
                  <a:extLst>
                    <a:ext uri="{9D8B030D-6E8A-4147-A177-3AD203B41FA5}">
                      <a16:colId xmlns:a16="http://schemas.microsoft.com/office/drawing/2014/main" val="20000"/>
                    </a:ext>
                  </a:extLst>
                </a:gridCol>
                <a:gridCol w="3388322">
                  <a:extLst>
                    <a:ext uri="{9D8B030D-6E8A-4147-A177-3AD203B41FA5}">
                      <a16:colId xmlns:a16="http://schemas.microsoft.com/office/drawing/2014/main" val="20001"/>
                    </a:ext>
                  </a:extLst>
                </a:gridCol>
              </a:tblGrid>
              <a:tr h="0">
                <a:tc>
                  <a:txBody>
                    <a:bodyPr/>
                    <a:lstStyle/>
                    <a:p>
                      <a:r>
                        <a:rPr lang="es-CO" dirty="0"/>
                        <a:t>Responsabilidad del Auditor</a:t>
                      </a:r>
                    </a:p>
                  </a:txBody>
                  <a:tcPr/>
                </a:tc>
                <a:tc>
                  <a:txBody>
                    <a:bodyPr/>
                    <a:lstStyle/>
                    <a:p>
                      <a:r>
                        <a:rPr lang="es-ES" sz="1800" kern="1200" dirty="0"/>
                        <a:t>Evidencias de auditoría</a:t>
                      </a:r>
                      <a:endParaRPr lang="es-CO" dirty="0"/>
                    </a:p>
                  </a:txBody>
                  <a:tcPr/>
                </a:tc>
                <a:extLst>
                  <a:ext uri="{0D108BD9-81ED-4DB2-BD59-A6C34878D82A}">
                    <a16:rowId xmlns:a16="http://schemas.microsoft.com/office/drawing/2014/main" val="10000"/>
                  </a:ext>
                </a:extLst>
              </a:tr>
              <a:tr h="0">
                <a:tc>
                  <a:txBody>
                    <a:bodyPr/>
                    <a:lstStyle/>
                    <a:p>
                      <a:pPr marL="177800" lvl="0" indent="-177800">
                        <a:buFont typeface="Wingdings" pitchFamily="2" charset="2"/>
                        <a:buChar char="ü"/>
                      </a:pPr>
                      <a:r>
                        <a:rPr lang="es-ES" sz="1800" dirty="0"/>
                        <a:t>Señalar hallazgos sobre el SCI de los procesos y actividades auditados</a:t>
                      </a:r>
                      <a:endParaRPr lang="es-CO" sz="1800" dirty="0"/>
                    </a:p>
                    <a:p>
                      <a:pPr marL="177800" lvl="0" indent="-177800">
                        <a:buFont typeface="Wingdings" pitchFamily="2" charset="2"/>
                        <a:buChar char="ü"/>
                      </a:pPr>
                      <a:r>
                        <a:rPr lang="es-ES" sz="1800" dirty="0"/>
                        <a:t>Fundamentarse en evidencias de auditoría</a:t>
                      </a:r>
                    </a:p>
                    <a:p>
                      <a:pPr marL="177800" lvl="0" indent="-177800">
                        <a:buFont typeface="Wingdings" pitchFamily="2" charset="2"/>
                        <a:buChar char="ü"/>
                      </a:pPr>
                      <a:r>
                        <a:rPr lang="es-ES" sz="1800" dirty="0"/>
                        <a:t>Evaluar niveles de exposición de riesgo</a:t>
                      </a:r>
                      <a:endParaRPr lang="es-CO" sz="1800" dirty="0"/>
                    </a:p>
                    <a:p>
                      <a:pPr marL="177800" lvl="0" indent="-177800">
                        <a:buFont typeface="Wingdings" pitchFamily="2" charset="2"/>
                        <a:buChar char="ü"/>
                      </a:pPr>
                      <a:r>
                        <a:rPr lang="es-ES" sz="1800" dirty="0"/>
                        <a:t>Pronunciarse sobre los control para su mitigación</a:t>
                      </a:r>
                      <a:endParaRPr lang="es-CO" sz="1800" dirty="0"/>
                    </a:p>
                    <a:p>
                      <a:pPr marL="177800" lvl="0" indent="-177800">
                        <a:buFont typeface="Wingdings" pitchFamily="2" charset="2"/>
                        <a:buChar char="ü"/>
                      </a:pPr>
                      <a:r>
                        <a:rPr lang="es-ES" sz="1800" dirty="0"/>
                        <a:t>Formular recomendaciones </a:t>
                      </a:r>
                      <a:endParaRPr lang="es-CO" sz="1800" dirty="0">
                        <a:latin typeface="Calibri" pitchFamily="34" charset="0"/>
                      </a:endParaRPr>
                    </a:p>
                  </a:txBody>
                  <a:tcPr/>
                </a:tc>
                <a:tc>
                  <a:txBody>
                    <a:bodyPr/>
                    <a:lstStyle/>
                    <a:p>
                      <a:r>
                        <a:rPr lang="es-CO" dirty="0"/>
                        <a:t>Obtenidas mediante:</a:t>
                      </a:r>
                    </a:p>
                    <a:p>
                      <a:endParaRPr lang="es-CO" dirty="0"/>
                    </a:p>
                    <a:p>
                      <a:pPr marL="266700" indent="-266700">
                        <a:buFont typeface="Wingdings" pitchFamily="2" charset="2"/>
                        <a:buChar char="ü"/>
                      </a:pPr>
                      <a:r>
                        <a:rPr lang="es-ES" sz="1800" kern="1200" dirty="0"/>
                        <a:t>aplicación de pruebas de cumplimiento a los controles evaluados satisfactoriamente</a:t>
                      </a:r>
                    </a:p>
                    <a:p>
                      <a:pPr marL="266700" indent="-266700">
                        <a:buFont typeface="Wingdings" pitchFamily="2" charset="2"/>
                        <a:buChar char="ü"/>
                      </a:pPr>
                      <a:r>
                        <a:rPr lang="es-ES" sz="1800" kern="1200" dirty="0"/>
                        <a:t>pruebas sustantivas en los demás casos, a través de diferentes procedimientos de auditoría</a:t>
                      </a:r>
                      <a:endParaRPr lang="es-CO"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832113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7 Marcador de texto"/>
          <p:cNvSpPr txBox="1">
            <a:spLocks/>
          </p:cNvSpPr>
          <p:nvPr/>
        </p:nvSpPr>
        <p:spPr>
          <a:xfrm>
            <a:off x="0" y="313331"/>
            <a:ext cx="6026150" cy="339725"/>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0" rIns="0" bIns="0" rtlCol="0">
            <a:spAutoFit/>
          </a:bodyPr>
          <a:lstStyle/>
          <a:p>
            <a:pPr marL="514350" marR="0" lvl="0" indent="-514350" algn="l" defTabSz="914400" rtl="0" eaLnBrk="1" fontAlgn="auto" latinLnBrk="0" hangingPunct="1">
              <a:lnSpc>
                <a:spcPct val="120000"/>
              </a:lnSpc>
              <a:spcBef>
                <a:spcPts val="600"/>
              </a:spcBef>
              <a:spcAft>
                <a:spcPts val="1200"/>
              </a:spcAft>
              <a:buClrTx/>
              <a:buSzTx/>
              <a:buFont typeface="Arial" panose="020B0604020202020204" pitchFamily="34" charset="0"/>
              <a:buChar char="​"/>
              <a:tabLst/>
              <a:defRPr/>
            </a:pPr>
            <a:r>
              <a:rPr kumimoji="0" lang="es-CO" sz="1600" b="1" i="0" u="none" strike="noStrike" kern="1200" cap="none" spc="0" normalizeH="0" baseline="0" noProof="0" dirty="0">
                <a:ln>
                  <a:noFill/>
                </a:ln>
                <a:solidFill>
                  <a:schemeClr val="bg1"/>
                </a:solidFill>
                <a:effectLst/>
                <a:uLnTx/>
                <a:uFillTx/>
                <a:latin typeface="Calibri" pitchFamily="34" charset="0"/>
                <a:ea typeface="+mn-ea"/>
                <a:cs typeface="+mn-cs"/>
              </a:rPr>
              <a:t>Informe Anual de Gestión de la Auditora Interna</a:t>
            </a:r>
            <a:endParaRPr kumimoji="0" lang="es-CO" sz="16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7" name="6 CuadroTexto"/>
          <p:cNvSpPr txBox="1"/>
          <p:nvPr/>
        </p:nvSpPr>
        <p:spPr>
          <a:xfrm>
            <a:off x="514905" y="914390"/>
            <a:ext cx="7767961" cy="1723549"/>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spAutoFit/>
          </a:bodyPr>
          <a:lstStyle/>
          <a:p>
            <a:pPr marL="266700" indent="-266700">
              <a:buFont typeface="Wingdings" pitchFamily="2" charset="2"/>
              <a:buChar char="ü"/>
            </a:pPr>
            <a:r>
              <a:rPr lang="es-CO" sz="1600" dirty="0">
                <a:solidFill>
                  <a:srgbClr val="002060"/>
                </a:solidFill>
                <a:latin typeface="Calibri" pitchFamily="34" charset="0"/>
              </a:rPr>
              <a:t>A partir de la información al alcance de la auditoría y la evidencia recaudada, no se evidenciaron deficiencias materiales significativas que puedan afectar la calidad y la transparencia de la información</a:t>
            </a:r>
          </a:p>
          <a:p>
            <a:pPr marL="266700" indent="-266700">
              <a:buFont typeface="Wingdings" pitchFamily="2" charset="2"/>
              <a:buChar char="ü"/>
            </a:pPr>
            <a:r>
              <a:rPr lang="es-CO" sz="1600" dirty="0">
                <a:solidFill>
                  <a:srgbClr val="002060"/>
                </a:solidFill>
                <a:latin typeface="Calibri" pitchFamily="34" charset="0"/>
              </a:rPr>
              <a:t>No se tuvo conocimiento de fraudes, errores malintencionados o manipulaciones en la información preparada y revelada por la Bolsa </a:t>
            </a:r>
          </a:p>
          <a:p>
            <a:pPr marL="266700" indent="-266700">
              <a:buFont typeface="Wingdings" pitchFamily="2" charset="2"/>
              <a:buChar char="ü"/>
            </a:pPr>
            <a:r>
              <a:rPr lang="es-CO" sz="1600" dirty="0">
                <a:solidFill>
                  <a:srgbClr val="002060"/>
                </a:solidFill>
                <a:latin typeface="Calibri" pitchFamily="34" charset="0"/>
              </a:rPr>
              <a:t>Lo anterior, sin perjuicio del deber de la administración de continuar la ejecución de los planes de acción en curso establecidos en aras de fortalecer el control interno</a:t>
            </a:r>
          </a:p>
        </p:txBody>
      </p:sp>
      <p:sp>
        <p:nvSpPr>
          <p:cNvPr id="8" name="7 CuadroTexto"/>
          <p:cNvSpPr txBox="1"/>
          <p:nvPr/>
        </p:nvSpPr>
        <p:spPr>
          <a:xfrm>
            <a:off x="523783" y="3169304"/>
            <a:ext cx="7767961" cy="1477328"/>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algn="ctr">
              <a:lnSpc>
                <a:spcPct val="120000"/>
              </a:lnSpc>
            </a:pPr>
            <a:r>
              <a:rPr lang="es-ES" sz="1600" dirty="0">
                <a:solidFill>
                  <a:srgbClr val="002060"/>
                </a:solidFill>
                <a:latin typeface="Calibri" pitchFamily="34" charset="0"/>
              </a:rPr>
              <a:t>El SCI de la Bolsa, a través de sus elementos Ambiente de Control, Gestión del Riesgo, Actividades de Control, Información, Comunicación y Monitoreo, apoya la consecución de sus objetivos, brinda seguridad razonable sobre la efectividad, eficiencia y eficacia de sus operaciones, confiabilidad de la información financiera y cumplimiento de la normativa aplicable.</a:t>
            </a:r>
            <a:endParaRPr lang="es-CO" sz="1600" dirty="0">
              <a:solidFill>
                <a:srgbClr val="002060"/>
              </a:solidFill>
              <a:latin typeface="Calibri" pitchFamily="34" charset="0"/>
            </a:endParaRPr>
          </a:p>
        </p:txBody>
      </p:sp>
    </p:spTree>
    <p:extLst>
      <p:ext uri="{BB962C8B-B14F-4D97-AF65-F5344CB8AC3E}">
        <p14:creationId xmlns:p14="http://schemas.microsoft.com/office/powerpoint/2010/main" val="34666134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7" y="1936260"/>
            <a:ext cx="7293427" cy="1546108"/>
          </a:xfrm>
        </p:spPr>
        <p:txBody>
          <a:bodyPr/>
          <a:lstStyle/>
          <a:p>
            <a:pPr lvl="1" algn="l" defTabSz="913990" rtl="0">
              <a:lnSpc>
                <a:spcPct val="85000"/>
              </a:lnSpc>
              <a:spcBef>
                <a:spcPct val="0"/>
              </a:spcBef>
            </a:pPr>
            <a:r>
              <a:rPr lang="es-ES" sz="4000" dirty="0">
                <a:solidFill>
                  <a:schemeClr val="bg1"/>
                </a:solidFill>
                <a:latin typeface="+mj-lt"/>
              </a:rPr>
              <a:t>8.2	Aprobación modificación de las Políticas NIIF.</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9192F803-204B-4203-B35A-87BC52C4EE28}"/>
              </a:ext>
            </a:extLst>
          </p:cNvPr>
          <p:cNvSpPr txBox="1"/>
          <p:nvPr/>
        </p:nvSpPr>
        <p:spPr>
          <a:xfrm>
            <a:off x="702582" y="3624494"/>
            <a:ext cx="2951807" cy="369332"/>
          </a:xfrm>
          <a:prstGeom prst="rect">
            <a:avLst/>
          </a:prstGeom>
          <a:noFill/>
        </p:spPr>
        <p:txBody>
          <a:bodyPr wrap="square" lIns="0" tIns="0" rIns="0" bIns="0" rtlCol="0">
            <a:spAutoFit/>
          </a:bodyPr>
          <a:lstStyle/>
          <a:p>
            <a:pPr>
              <a:lnSpc>
                <a:spcPct val="120000"/>
              </a:lnSpc>
            </a:pPr>
            <a:r>
              <a:rPr lang="es-CO" sz="2000" dirty="0">
                <a:solidFill>
                  <a:schemeClr val="bg1"/>
                </a:solidFill>
              </a:rPr>
              <a:t>Verbo: Aprobar</a:t>
            </a:r>
          </a:p>
        </p:txBody>
      </p:sp>
    </p:spTree>
    <p:extLst>
      <p:ext uri="{BB962C8B-B14F-4D97-AF65-F5344CB8AC3E}">
        <p14:creationId xmlns:p14="http://schemas.microsoft.com/office/powerpoint/2010/main" val="178376587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B5D8A-DCB6-4154-8E80-41A6428AC7C2}"/>
              </a:ext>
            </a:extLst>
          </p:cNvPr>
          <p:cNvSpPr>
            <a:spLocks noGrp="1"/>
          </p:cNvSpPr>
          <p:nvPr>
            <p:ph type="title"/>
          </p:nvPr>
        </p:nvSpPr>
        <p:spPr/>
        <p:txBody>
          <a:bodyPr/>
          <a:lstStyle/>
          <a:p>
            <a:pPr lvl="0"/>
            <a:r>
              <a:rPr lang="es-ES" dirty="0">
                <a:solidFill>
                  <a:srgbClr val="002060"/>
                </a:solidFill>
              </a:rPr>
              <a:t>Modificación de Políticas Contables</a:t>
            </a:r>
          </a:p>
        </p:txBody>
      </p:sp>
    </p:spTree>
    <p:extLst>
      <p:ext uri="{BB962C8B-B14F-4D97-AF65-F5344CB8AC3E}">
        <p14:creationId xmlns:p14="http://schemas.microsoft.com/office/powerpoint/2010/main" val="108298274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8274073-E964-4E8D-891B-11EDB74840E5}"/>
              </a:ext>
            </a:extLst>
          </p:cNvPr>
          <p:cNvSpPr>
            <a:spLocks noGrp="1"/>
          </p:cNvSpPr>
          <p:nvPr>
            <p:ph type="body" sz="half" idx="2"/>
          </p:nvPr>
        </p:nvSpPr>
        <p:spPr>
          <a:xfrm>
            <a:off x="1630630" y="2196161"/>
            <a:ext cx="2725270" cy="685799"/>
          </a:xfrm>
        </p:spPr>
        <p:txBody>
          <a:bodyPr/>
          <a:lstStyle/>
          <a:p>
            <a:r>
              <a:rPr lang="es-CO" sz="1400" dirty="0">
                <a:solidFill>
                  <a:schemeClr val="tx1"/>
                </a:solidFill>
              </a:rPr>
              <a:t>Instrumentos derivados- documentación coberturas</a:t>
            </a:r>
          </a:p>
        </p:txBody>
      </p:sp>
      <p:sp>
        <p:nvSpPr>
          <p:cNvPr id="3" name="Marcador de texto 2">
            <a:extLst>
              <a:ext uri="{FF2B5EF4-FFF2-40B4-BE49-F238E27FC236}">
                <a16:creationId xmlns:a16="http://schemas.microsoft.com/office/drawing/2014/main" id="{9EFEE3AA-5DC2-4063-A283-9D2D19652AF3}"/>
              </a:ext>
            </a:extLst>
          </p:cNvPr>
          <p:cNvSpPr>
            <a:spLocks noGrp="1"/>
          </p:cNvSpPr>
          <p:nvPr>
            <p:ph type="body" sz="quarter" idx="11"/>
          </p:nvPr>
        </p:nvSpPr>
        <p:spPr>
          <a:xfrm>
            <a:off x="685800" y="2208892"/>
            <a:ext cx="932330" cy="703379"/>
          </a:xfrm>
        </p:spPr>
        <p:txBody>
          <a:bodyPr vert="horz" lIns="0" tIns="0" rIns="0" bIns="0" rtlCol="0" anchor="t">
            <a:noAutofit/>
          </a:bodyPr>
          <a:lstStyle/>
          <a:p>
            <a:pPr>
              <a:buFont typeface="Arial" panose="020B0604020202020204" pitchFamily="34" charset="0"/>
            </a:pPr>
            <a:r>
              <a:rPr lang="es-CO" sz="4000" b="1" dirty="0">
                <a:solidFill>
                  <a:srgbClr val="094784"/>
                </a:solidFill>
                <a:latin typeface="+mn-lt"/>
              </a:rPr>
              <a:t>1.</a:t>
            </a:r>
          </a:p>
        </p:txBody>
      </p:sp>
      <p:sp>
        <p:nvSpPr>
          <p:cNvPr id="4" name="Marcador de texto 3">
            <a:extLst>
              <a:ext uri="{FF2B5EF4-FFF2-40B4-BE49-F238E27FC236}">
                <a16:creationId xmlns:a16="http://schemas.microsoft.com/office/drawing/2014/main" id="{93D68673-F0FC-4A04-8186-4AF75254F21D}"/>
              </a:ext>
            </a:extLst>
          </p:cNvPr>
          <p:cNvSpPr>
            <a:spLocks noGrp="1"/>
          </p:cNvSpPr>
          <p:nvPr>
            <p:ph type="body" idx="28"/>
          </p:nvPr>
        </p:nvSpPr>
        <p:spPr>
          <a:xfrm>
            <a:off x="685800" y="199405"/>
            <a:ext cx="6864069" cy="613297"/>
          </a:xfrm>
        </p:spPr>
        <p:txBody>
          <a:bodyPr vert="horz" lIns="0" tIns="0" rIns="0" bIns="0" rtlCol="0" anchor="t">
            <a:noAutofit/>
          </a:bodyPr>
          <a:lstStyle/>
          <a:p>
            <a:r>
              <a:rPr lang="es-CO" sz="2000" b="1" dirty="0">
                <a:solidFill>
                  <a:srgbClr val="094784"/>
                </a:solidFill>
                <a:latin typeface="+mn-lt"/>
              </a:rPr>
              <a:t>I. Cambios con la entrada en vigencia de la NIIF 9 (Instrumentos Financieros) y NIIF 15 Ingresos</a:t>
            </a:r>
          </a:p>
        </p:txBody>
      </p:sp>
      <p:sp>
        <p:nvSpPr>
          <p:cNvPr id="5" name="Marcador de texto 4">
            <a:extLst>
              <a:ext uri="{FF2B5EF4-FFF2-40B4-BE49-F238E27FC236}">
                <a16:creationId xmlns:a16="http://schemas.microsoft.com/office/drawing/2014/main" id="{32907454-EDBD-42D0-8B26-0B53FD3ECF9B}"/>
              </a:ext>
            </a:extLst>
          </p:cNvPr>
          <p:cNvSpPr>
            <a:spLocks noGrp="1"/>
          </p:cNvSpPr>
          <p:nvPr>
            <p:ph type="body" sz="half" idx="29"/>
          </p:nvPr>
        </p:nvSpPr>
        <p:spPr>
          <a:xfrm>
            <a:off x="1649942" y="2767124"/>
            <a:ext cx="2725270" cy="685799"/>
          </a:xfrm>
        </p:spPr>
        <p:txBody>
          <a:bodyPr/>
          <a:lstStyle/>
          <a:p>
            <a:r>
              <a:rPr lang="es-CO" sz="1400" dirty="0">
                <a:solidFill>
                  <a:schemeClr val="tx1"/>
                </a:solidFill>
              </a:rPr>
              <a:t>Instrumentos derivados - relación de  coberturas (Eficacia)</a:t>
            </a:r>
          </a:p>
          <a:p>
            <a:endParaRPr lang="es-CO" sz="1400" dirty="0"/>
          </a:p>
        </p:txBody>
      </p:sp>
      <p:sp>
        <p:nvSpPr>
          <p:cNvPr id="9" name="Marcador de texto 8">
            <a:extLst>
              <a:ext uri="{FF2B5EF4-FFF2-40B4-BE49-F238E27FC236}">
                <a16:creationId xmlns:a16="http://schemas.microsoft.com/office/drawing/2014/main" id="{33C435AE-A32C-4D79-9938-93259D377245}"/>
              </a:ext>
            </a:extLst>
          </p:cNvPr>
          <p:cNvSpPr>
            <a:spLocks noGrp="1"/>
          </p:cNvSpPr>
          <p:nvPr>
            <p:ph type="body" sz="half" idx="33"/>
          </p:nvPr>
        </p:nvSpPr>
        <p:spPr>
          <a:xfrm>
            <a:off x="5732930" y="2193510"/>
            <a:ext cx="2725270" cy="685799"/>
          </a:xfrm>
        </p:spPr>
        <p:txBody>
          <a:bodyPr/>
          <a:lstStyle/>
          <a:p>
            <a:r>
              <a:rPr lang="es-CO" sz="1400" dirty="0">
                <a:solidFill>
                  <a:schemeClr val="tx1"/>
                </a:solidFill>
              </a:rPr>
              <a:t>Nueva metodología para el reconocimiento de Ingresos</a:t>
            </a:r>
            <a:r>
              <a:rPr lang="es-CO" sz="1400" dirty="0"/>
              <a:t>.</a:t>
            </a:r>
          </a:p>
        </p:txBody>
      </p:sp>
      <p:sp>
        <p:nvSpPr>
          <p:cNvPr id="19" name="CuadroTexto 18">
            <a:extLst>
              <a:ext uri="{FF2B5EF4-FFF2-40B4-BE49-F238E27FC236}">
                <a16:creationId xmlns:a16="http://schemas.microsoft.com/office/drawing/2014/main" id="{A262BDDA-18E1-42E8-B231-C5509EED4AA3}"/>
              </a:ext>
            </a:extLst>
          </p:cNvPr>
          <p:cNvSpPr txBox="1"/>
          <p:nvPr/>
        </p:nvSpPr>
        <p:spPr>
          <a:xfrm>
            <a:off x="685800" y="812702"/>
            <a:ext cx="8176846" cy="997196"/>
          </a:xfrm>
          <a:prstGeom prst="rect">
            <a:avLst/>
          </a:prstGeom>
          <a:noFill/>
        </p:spPr>
        <p:txBody>
          <a:bodyPr wrap="square" lIns="0" tIns="0" rIns="0" bIns="0" rtlCol="0">
            <a:spAutoFit/>
          </a:bodyPr>
          <a:lstStyle/>
          <a:p>
            <a:pPr algn="just">
              <a:lnSpc>
                <a:spcPct val="120000"/>
              </a:lnSpc>
            </a:pPr>
            <a:r>
              <a:rPr lang="es-CO" sz="1200" dirty="0"/>
              <a:t>De acuerdo a lo informado al comité de Auditoria en el año 2017 correspondiente a la actualización del Manual de políticas de normas de contabilidad y de información financiera aceptadas en Colombia, a continuación relacionamos los cambios con la entrada en vigencia para el 2018 de la NIIF 9 Instrumentos Financieros y 15 Ingresos:</a:t>
            </a:r>
            <a:endParaRPr lang="es-ES" sz="1200" dirty="0"/>
          </a:p>
          <a:p>
            <a:pPr>
              <a:lnSpc>
                <a:spcPct val="120000"/>
              </a:lnSpc>
            </a:pPr>
            <a:endParaRPr lang="es-CO" dirty="0">
              <a:solidFill>
                <a:schemeClr val="tx2"/>
              </a:solidFill>
            </a:endParaRPr>
          </a:p>
        </p:txBody>
      </p:sp>
      <p:sp>
        <p:nvSpPr>
          <p:cNvPr id="22" name="CuadroTexto 21">
            <a:extLst>
              <a:ext uri="{FF2B5EF4-FFF2-40B4-BE49-F238E27FC236}">
                <a16:creationId xmlns:a16="http://schemas.microsoft.com/office/drawing/2014/main" id="{BC6796CC-76C9-4298-BB12-7F9C27ABA7F9}"/>
              </a:ext>
            </a:extLst>
          </p:cNvPr>
          <p:cNvSpPr txBox="1"/>
          <p:nvPr/>
        </p:nvSpPr>
        <p:spPr>
          <a:xfrm>
            <a:off x="705114" y="1774772"/>
            <a:ext cx="3615116" cy="332399"/>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0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mn-lt"/>
              </a:rPr>
              <a:t>NIIF 9 instrumentos Financieros:</a:t>
            </a:r>
          </a:p>
        </p:txBody>
      </p:sp>
      <p:sp>
        <p:nvSpPr>
          <p:cNvPr id="23" name="CuadroTexto 22">
            <a:extLst>
              <a:ext uri="{FF2B5EF4-FFF2-40B4-BE49-F238E27FC236}">
                <a16:creationId xmlns:a16="http://schemas.microsoft.com/office/drawing/2014/main" id="{7CAE0F6F-DF35-4DB1-9E98-08EEE909646F}"/>
              </a:ext>
            </a:extLst>
          </p:cNvPr>
          <p:cNvSpPr txBox="1"/>
          <p:nvPr/>
        </p:nvSpPr>
        <p:spPr>
          <a:xfrm>
            <a:off x="4843084" y="1801432"/>
            <a:ext cx="3615116" cy="261610"/>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0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mn-lt"/>
              </a:rPr>
              <a:t>NIIF 15 Ingresos:</a:t>
            </a:r>
          </a:p>
        </p:txBody>
      </p:sp>
      <p:sp>
        <p:nvSpPr>
          <p:cNvPr id="24" name="Marcador de texto 2">
            <a:extLst>
              <a:ext uri="{FF2B5EF4-FFF2-40B4-BE49-F238E27FC236}">
                <a16:creationId xmlns:a16="http://schemas.microsoft.com/office/drawing/2014/main" id="{606BC498-E60A-4374-ADA6-9837E937B6DD}"/>
              </a:ext>
            </a:extLst>
          </p:cNvPr>
          <p:cNvSpPr>
            <a:spLocks noGrp="1"/>
          </p:cNvSpPr>
          <p:nvPr>
            <p:ph type="body" sz="quarter" idx="30"/>
          </p:nvPr>
        </p:nvSpPr>
        <p:spPr>
          <a:xfrm>
            <a:off x="685333" y="2837159"/>
            <a:ext cx="931863" cy="703262"/>
          </a:xfrm>
        </p:spPr>
        <p:txBody>
          <a:bodyPr vert="horz" lIns="0" tIns="0" rIns="0" bIns="0" rtlCol="0" anchor="t">
            <a:noAutofit/>
          </a:bodyPr>
          <a:lstStyle/>
          <a:p>
            <a:pPr>
              <a:buFont typeface="Arial" panose="020B0604020202020204" pitchFamily="34" charset="0"/>
            </a:pPr>
            <a:r>
              <a:rPr lang="es-CO" sz="4000" b="1" dirty="0">
                <a:solidFill>
                  <a:srgbClr val="094784"/>
                </a:solidFill>
                <a:latin typeface="+mn-lt"/>
              </a:rPr>
              <a:t>2.</a:t>
            </a:r>
          </a:p>
        </p:txBody>
      </p:sp>
      <p:sp>
        <p:nvSpPr>
          <p:cNvPr id="25" name="Marcador de texto 2">
            <a:extLst>
              <a:ext uri="{FF2B5EF4-FFF2-40B4-BE49-F238E27FC236}">
                <a16:creationId xmlns:a16="http://schemas.microsoft.com/office/drawing/2014/main" id="{5D1532A9-4D19-4545-9AB2-F3EFF6E7EC71}"/>
              </a:ext>
            </a:extLst>
          </p:cNvPr>
          <p:cNvSpPr>
            <a:spLocks noGrp="1"/>
          </p:cNvSpPr>
          <p:nvPr>
            <p:ph type="body" sz="quarter" idx="32"/>
          </p:nvPr>
        </p:nvSpPr>
        <p:spPr>
          <a:xfrm>
            <a:off x="694437" y="3408452"/>
            <a:ext cx="931863" cy="703262"/>
          </a:xfrm>
        </p:spPr>
        <p:txBody>
          <a:bodyPr vert="horz" lIns="0" tIns="0" rIns="0" bIns="0" rtlCol="0" anchor="t">
            <a:noAutofit/>
          </a:bodyPr>
          <a:lstStyle/>
          <a:p>
            <a:pPr>
              <a:buFont typeface="Arial" panose="020B0604020202020204" pitchFamily="34" charset="0"/>
            </a:pPr>
            <a:r>
              <a:rPr lang="es-CO" sz="4000" b="1" dirty="0">
                <a:solidFill>
                  <a:srgbClr val="094784"/>
                </a:solidFill>
                <a:latin typeface="+mn-lt"/>
              </a:rPr>
              <a:t>3.</a:t>
            </a:r>
          </a:p>
        </p:txBody>
      </p:sp>
      <p:sp>
        <p:nvSpPr>
          <p:cNvPr id="26" name="Marcador de texto 4">
            <a:extLst>
              <a:ext uri="{FF2B5EF4-FFF2-40B4-BE49-F238E27FC236}">
                <a16:creationId xmlns:a16="http://schemas.microsoft.com/office/drawing/2014/main" id="{99F87D1D-FD67-402A-8F6E-725F33F59A50}"/>
              </a:ext>
            </a:extLst>
          </p:cNvPr>
          <p:cNvSpPr>
            <a:spLocks noGrp="1"/>
          </p:cNvSpPr>
          <p:nvPr>
            <p:ph type="body" sz="half" idx="31"/>
          </p:nvPr>
        </p:nvSpPr>
        <p:spPr>
          <a:xfrm>
            <a:off x="1649475" y="3431462"/>
            <a:ext cx="2725737" cy="685800"/>
          </a:xfrm>
        </p:spPr>
        <p:txBody>
          <a:bodyPr vert="horz" lIns="0" tIns="0" rIns="0" bIns="0" rtlCol="0" anchor="t" anchorCtr="0">
            <a:noAutofit/>
          </a:bodyPr>
          <a:lstStyle/>
          <a:p>
            <a:r>
              <a:rPr lang="es-CO" sz="1400" dirty="0">
                <a:solidFill>
                  <a:schemeClr val="tx1"/>
                </a:solidFill>
              </a:rPr>
              <a:t>Cuentas por cobrar y deterioro.</a:t>
            </a:r>
          </a:p>
        </p:txBody>
      </p:sp>
      <p:sp>
        <p:nvSpPr>
          <p:cNvPr id="27" name="Marcador de texto 2">
            <a:extLst>
              <a:ext uri="{FF2B5EF4-FFF2-40B4-BE49-F238E27FC236}">
                <a16:creationId xmlns:a16="http://schemas.microsoft.com/office/drawing/2014/main" id="{94A4E02C-303B-44F2-BB73-4787488426CE}"/>
              </a:ext>
            </a:extLst>
          </p:cNvPr>
          <p:cNvSpPr>
            <a:spLocks noGrp="1"/>
          </p:cNvSpPr>
          <p:nvPr>
            <p:ph type="body" sz="quarter" idx="34"/>
          </p:nvPr>
        </p:nvSpPr>
        <p:spPr>
          <a:xfrm>
            <a:off x="4781755" y="2216527"/>
            <a:ext cx="931863" cy="1251728"/>
          </a:xfrm>
        </p:spPr>
        <p:txBody>
          <a:bodyPr vert="horz" lIns="0" tIns="0" rIns="0" bIns="0" rtlCol="0" anchor="t">
            <a:noAutofit/>
          </a:bodyPr>
          <a:lstStyle/>
          <a:p>
            <a:pPr>
              <a:buFont typeface="Arial" panose="020B0604020202020204" pitchFamily="34" charset="0"/>
            </a:pPr>
            <a:r>
              <a:rPr lang="es-CO" sz="4000" b="1" dirty="0">
                <a:solidFill>
                  <a:srgbClr val="094784"/>
                </a:solidFill>
                <a:latin typeface="+mn-lt"/>
              </a:rPr>
              <a:t>1.</a:t>
            </a:r>
          </a:p>
        </p:txBody>
      </p:sp>
      <p:sp>
        <p:nvSpPr>
          <p:cNvPr id="29" name="Marcador de texto 4">
            <a:extLst>
              <a:ext uri="{FF2B5EF4-FFF2-40B4-BE49-F238E27FC236}">
                <a16:creationId xmlns:a16="http://schemas.microsoft.com/office/drawing/2014/main" id="{FC9BBA62-B658-4D93-A772-8C577CC4D0CE}"/>
              </a:ext>
            </a:extLst>
          </p:cNvPr>
          <p:cNvSpPr txBox="1">
            <a:spLocks/>
          </p:cNvSpPr>
          <p:nvPr/>
        </p:nvSpPr>
        <p:spPr>
          <a:xfrm>
            <a:off x="5714722" y="2785107"/>
            <a:ext cx="2725270" cy="1251728"/>
          </a:xfrm>
          <a:prstGeom prst="rect">
            <a:avLst/>
          </a:prstGeom>
        </p:spPr>
        <p:txBody>
          <a:bodyPr vert="horz" lIns="0" tIns="0" rIns="0" bIns="0" rtlCol="0" anchor="t" anchorCtr="0">
            <a:noAutofit/>
          </a:bodyPr>
          <a:lstStyle>
            <a:lvl1pPr indent="0">
              <a:lnSpc>
                <a:spcPts val="1700"/>
              </a:lnSpc>
              <a:spcBef>
                <a:spcPts val="600"/>
              </a:spcBef>
              <a:spcAft>
                <a:spcPts val="1200"/>
              </a:spcAft>
              <a:buFont typeface="Arial" panose="020B0604020202020204" pitchFamily="34" charset="0"/>
              <a:buNone/>
              <a:defRPr sz="1500" b="0" i="0"/>
            </a:lvl1pPr>
            <a:lvl2pPr indent="0">
              <a:lnSpc>
                <a:spcPct val="100000"/>
              </a:lnSpc>
              <a:spcBef>
                <a:spcPts val="0"/>
              </a:spcBef>
              <a:spcAft>
                <a:spcPts val="600"/>
              </a:spcAft>
              <a:buFont typeface="Arial" panose="020B0604020202020204" pitchFamily="34" charset="0"/>
              <a:buNone/>
              <a:defRPr sz="1200">
                <a:solidFill>
                  <a:schemeClr val="tx2"/>
                </a:solidFill>
              </a:defRPr>
            </a:lvl2pPr>
            <a:lvl3pPr indent="0">
              <a:lnSpc>
                <a:spcPct val="120000"/>
              </a:lnSpc>
              <a:spcBef>
                <a:spcPts val="600"/>
              </a:spcBef>
              <a:spcAft>
                <a:spcPts val="600"/>
              </a:spcAft>
              <a:buFont typeface="Arial" panose="020B0604020202020204" pitchFamily="34" charset="0"/>
              <a:buNone/>
              <a:defRPr sz="1000">
                <a:solidFill>
                  <a:schemeClr val="tx2"/>
                </a:solidFill>
              </a:defRPr>
            </a:lvl3pPr>
            <a:lvl4pPr indent="0">
              <a:lnSpc>
                <a:spcPct val="110000"/>
              </a:lnSpc>
              <a:spcBef>
                <a:spcPts val="0"/>
              </a:spcBef>
              <a:spcAft>
                <a:spcPts val="0"/>
              </a:spcAft>
              <a:buFont typeface="Wingdings" panose="05000000000000000000" pitchFamily="2" charset="2"/>
              <a:buNone/>
              <a:defRPr sz="900">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900">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9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900">
                <a:solidFill>
                  <a:schemeClr val="bg2"/>
                </a:solidFill>
                <a:latin typeface="+mj-lt"/>
              </a:defRPr>
            </a:lvl7pPr>
            <a:lvl8pPr indent="0">
              <a:lnSpc>
                <a:spcPct val="100000"/>
              </a:lnSpc>
              <a:spcBef>
                <a:spcPts val="600"/>
              </a:spcBef>
              <a:spcAft>
                <a:spcPts val="600"/>
              </a:spcAft>
              <a:buFont typeface="Arial" panose="020B0604020202020204" pitchFamily="34" charset="0"/>
              <a:buNone/>
              <a:defRPr sz="900">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900">
                <a:solidFill>
                  <a:schemeClr val="accent3"/>
                </a:solidFill>
                <a:latin typeface="+mj-lt"/>
              </a:defRPr>
            </a:lvl9pPr>
          </a:lstStyle>
          <a:p>
            <a:r>
              <a:rPr lang="es-ES" sz="1400" dirty="0"/>
              <a:t>Cambio en la definición de método de porcentaje de realización a </a:t>
            </a:r>
            <a:r>
              <a:rPr lang="es-ES_tradnl" sz="1400" dirty="0"/>
              <a:t>la base de los esfuerzos o recursos que la Bolsa destina para satisfacer la obligación (Compensación y Liquidación).</a:t>
            </a:r>
            <a:endParaRPr lang="es-ES" sz="1400" dirty="0"/>
          </a:p>
        </p:txBody>
      </p:sp>
      <p:sp>
        <p:nvSpPr>
          <p:cNvPr id="30" name="Marcador de texto 2">
            <a:extLst>
              <a:ext uri="{FF2B5EF4-FFF2-40B4-BE49-F238E27FC236}">
                <a16:creationId xmlns:a16="http://schemas.microsoft.com/office/drawing/2014/main" id="{FDC57CE9-4A01-4CE8-8667-6F16A1F08CCE}"/>
              </a:ext>
            </a:extLst>
          </p:cNvPr>
          <p:cNvSpPr txBox="1">
            <a:spLocks/>
          </p:cNvSpPr>
          <p:nvPr/>
        </p:nvSpPr>
        <p:spPr>
          <a:xfrm>
            <a:off x="4790484" y="2842436"/>
            <a:ext cx="931863" cy="703262"/>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buFont typeface="Arial" panose="020B0604020202020204" pitchFamily="34" charset="0"/>
              <a:buNone/>
            </a:pPr>
            <a:r>
              <a:rPr lang="es-CO" sz="4000" b="1" dirty="0">
                <a:solidFill>
                  <a:srgbClr val="094784"/>
                </a:solidFill>
                <a:latin typeface="+mn-lt"/>
              </a:rPr>
              <a:t>2.</a:t>
            </a:r>
          </a:p>
        </p:txBody>
      </p:sp>
      <p:sp>
        <p:nvSpPr>
          <p:cNvPr id="16" name="Marcador de texto 3">
            <a:extLst>
              <a:ext uri="{FF2B5EF4-FFF2-40B4-BE49-F238E27FC236}">
                <a16:creationId xmlns:a16="http://schemas.microsoft.com/office/drawing/2014/main" id="{9DFF04B1-81C6-4012-8BCF-0D40C520FDC6}"/>
              </a:ext>
            </a:extLst>
          </p:cNvPr>
          <p:cNvSpPr txBox="1">
            <a:spLocks/>
          </p:cNvSpPr>
          <p:nvPr/>
        </p:nvSpPr>
        <p:spPr>
          <a:xfrm>
            <a:off x="685799" y="4318718"/>
            <a:ext cx="7875397" cy="824782"/>
          </a:xfrm>
          <a:prstGeom prst="rect">
            <a:avLst/>
          </a:prstGeom>
        </p:spPr>
        <p:txBody>
          <a:bodyPr vert="horz" lIns="0" tIns="0" rIns="0" bIns="0" rtlCol="0" anchor="t">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3"/>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800" b="1"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1600" b="1"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1600" b="1"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accent3"/>
                </a:solidFill>
                <a:latin typeface="+mj-lt"/>
                <a:ea typeface="+mn-ea"/>
                <a:cs typeface="+mn-cs"/>
              </a:defRPr>
            </a:lvl9pPr>
          </a:lstStyle>
          <a:p>
            <a:r>
              <a:rPr lang="es-CO" sz="2000" dirty="0">
                <a:solidFill>
                  <a:srgbClr val="094784"/>
                </a:solidFill>
                <a:latin typeface="+mn-lt"/>
              </a:rPr>
              <a:t> II. Se solicita autorización para el cambio del nombre del documento a Políticas de Normas de Contabilidad y de  Información Financiera aceptadas en Colombia (NCIF)</a:t>
            </a:r>
          </a:p>
        </p:txBody>
      </p:sp>
    </p:spTree>
    <p:extLst>
      <p:ext uri="{BB962C8B-B14F-4D97-AF65-F5344CB8AC3E}">
        <p14:creationId xmlns:p14="http://schemas.microsoft.com/office/powerpoint/2010/main" val="55979105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79731" y="1396506"/>
            <a:ext cx="8121609" cy="1546108"/>
          </a:xfrm>
        </p:spPr>
        <p:txBody>
          <a:bodyPr/>
          <a:lstStyle/>
          <a:p>
            <a:pPr lvl="1" algn="l" defTabSz="913990" rtl="0">
              <a:lnSpc>
                <a:spcPct val="85000"/>
              </a:lnSpc>
              <a:spcBef>
                <a:spcPct val="0"/>
              </a:spcBef>
            </a:pPr>
            <a:r>
              <a:rPr lang="es-ES" sz="4000" dirty="0">
                <a:solidFill>
                  <a:schemeClr val="bg1"/>
                </a:solidFill>
                <a:latin typeface="+mj-lt"/>
              </a:rPr>
              <a:t>9.	Informe Comité de Regulación.</a:t>
            </a:r>
            <a:endParaRPr lang="es-CO" sz="5400" dirty="0">
              <a:solidFill>
                <a:schemeClr val="bg1"/>
              </a:solidFill>
            </a:endParaRPr>
          </a:p>
        </p:txBody>
      </p:sp>
    </p:spTree>
    <p:extLst>
      <p:ext uri="{BB962C8B-B14F-4D97-AF65-F5344CB8AC3E}">
        <p14:creationId xmlns:p14="http://schemas.microsoft.com/office/powerpoint/2010/main" val="266398148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2516-43CE-41A9-A869-CC356FD9EDF8}"/>
              </a:ext>
            </a:extLst>
          </p:cNvPr>
          <p:cNvSpPr>
            <a:spLocks noGrp="1"/>
          </p:cNvSpPr>
          <p:nvPr>
            <p:ph type="title"/>
          </p:nvPr>
        </p:nvSpPr>
        <p:spPr>
          <a:xfrm>
            <a:off x="704897" y="1407489"/>
            <a:ext cx="7775100" cy="1668947"/>
          </a:xfrm>
        </p:spPr>
        <p:txBody>
          <a:bodyPr/>
          <a:lstStyle/>
          <a:p>
            <a:r>
              <a:rPr lang="es-ES" sz="4000" dirty="0">
                <a:solidFill>
                  <a:srgbClr val="002060"/>
                </a:solidFill>
              </a:rPr>
              <a:t>Proyecto de Modificación </a:t>
            </a:r>
            <a:br>
              <a:rPr lang="es-ES" sz="4000" dirty="0">
                <a:solidFill>
                  <a:srgbClr val="002060"/>
                </a:solidFill>
              </a:rPr>
            </a:br>
            <a:r>
              <a:rPr lang="es-ES" sz="4000" dirty="0">
                <a:solidFill>
                  <a:srgbClr val="002060"/>
                </a:solidFill>
              </a:rPr>
              <a:t>del Reglamento – MCP (Arts. </a:t>
            </a:r>
            <a:r>
              <a:rPr lang="es-CO" sz="4000" dirty="0">
                <a:solidFill>
                  <a:srgbClr val="002060"/>
                </a:solidFill>
              </a:rPr>
              <a:t>3.6.2.1.4.9. y 3.6.2.1.4.11.)</a:t>
            </a:r>
          </a:p>
        </p:txBody>
      </p:sp>
    </p:spTree>
    <p:extLst>
      <p:ext uri="{BB962C8B-B14F-4D97-AF65-F5344CB8AC3E}">
        <p14:creationId xmlns:p14="http://schemas.microsoft.com/office/powerpoint/2010/main" val="134098778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37894" y="39943"/>
            <a:ext cx="5992410" cy="627864"/>
          </a:xfrm>
          <a:prstGeom prst="rect">
            <a:avLst/>
          </a:prstGeom>
          <a:noFill/>
        </p:spPr>
        <p:txBody>
          <a:bodyPr wrap="none" lIns="0" tIns="0" rIns="0" bIns="0" rtlCol="0">
            <a:spAutoFit/>
          </a:bodyPr>
          <a:lstStyle/>
          <a:p>
            <a:pPr eaLnBrk="0" hangingPunct="0">
              <a:lnSpc>
                <a:spcPct val="85000"/>
              </a:lnSpc>
              <a:defRPr/>
            </a:pPr>
            <a:r>
              <a:rPr lang="es-CO" sz="2400" dirty="0">
                <a:solidFill>
                  <a:srgbClr val="002060"/>
                </a:solidFill>
                <a:latin typeface="Franklin Gothic Book"/>
                <a:cs typeface="Calibri" panose="020F0502020204030204" pitchFamily="34" charset="0"/>
              </a:rPr>
              <a:t>Presidente y Representante Legal – Estatutos </a:t>
            </a:r>
          </a:p>
          <a:p>
            <a:pPr eaLnBrk="0" hangingPunct="0">
              <a:lnSpc>
                <a:spcPct val="85000"/>
              </a:lnSpc>
              <a:defRPr/>
            </a:pPr>
            <a:r>
              <a:rPr lang="es-CO" sz="2400" dirty="0">
                <a:solidFill>
                  <a:srgbClr val="002060"/>
                </a:solidFill>
                <a:latin typeface="Franklin Gothic Book"/>
                <a:cs typeface="Calibri" panose="020F0502020204030204" pitchFamily="34" charset="0"/>
              </a:rPr>
              <a:t>Artículo 45 </a:t>
            </a:r>
          </a:p>
        </p:txBody>
      </p:sp>
      <p:graphicFrame>
        <p:nvGraphicFramePr>
          <p:cNvPr id="17" name="16 Diagrama"/>
          <p:cNvGraphicFramePr/>
          <p:nvPr>
            <p:extLst>
              <p:ext uri="{D42A27DB-BD31-4B8C-83A1-F6EECF244321}">
                <p14:modId xmlns:p14="http://schemas.microsoft.com/office/powerpoint/2010/main" val="3571416927"/>
              </p:ext>
            </p:extLst>
          </p:nvPr>
        </p:nvGraphicFramePr>
        <p:xfrm>
          <a:off x="4308054" y="1437922"/>
          <a:ext cx="4305408" cy="2560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17 CuadroTexto"/>
          <p:cNvSpPr txBox="1"/>
          <p:nvPr/>
        </p:nvSpPr>
        <p:spPr>
          <a:xfrm>
            <a:off x="556578" y="998756"/>
            <a:ext cx="2840998" cy="735521"/>
          </a:xfrm>
          <a:prstGeom prst="roundRect">
            <a:avLst/>
          </a:prstGeom>
          <a:noFill/>
          <a:ln w="28575">
            <a:solidFill>
              <a:srgbClr val="044990"/>
            </a:solidFill>
          </a:ln>
        </p:spPr>
        <p:txBody>
          <a:bodyPr wrap="square" lIns="0" tIns="0" rIns="0" bIns="0" rtlCol="0">
            <a:spAutoFit/>
          </a:bodyPr>
          <a:lstStyle/>
          <a:p>
            <a:pPr algn="ctr">
              <a:lnSpc>
                <a:spcPct val="120000"/>
              </a:lnSpc>
            </a:pPr>
            <a:r>
              <a:rPr lang="es-CO" sz="1200" dirty="0">
                <a:solidFill>
                  <a:srgbClr val="044990"/>
                </a:solidFill>
                <a:latin typeface="+mj-lt"/>
              </a:rPr>
              <a:t>Dr. Rafael Mejía López – Presidente</a:t>
            </a:r>
          </a:p>
          <a:p>
            <a:pPr algn="ctr">
              <a:lnSpc>
                <a:spcPct val="120000"/>
              </a:lnSpc>
            </a:pPr>
            <a:r>
              <a:rPr lang="es-CO" sz="1200" b="1" dirty="0">
                <a:solidFill>
                  <a:srgbClr val="044990"/>
                </a:solidFill>
                <a:latin typeface="+mj-lt"/>
              </a:rPr>
              <a:t>Presidencia y Representante Legal Principal</a:t>
            </a:r>
          </a:p>
        </p:txBody>
      </p:sp>
      <p:sp>
        <p:nvSpPr>
          <p:cNvPr id="19" name="18 Abrir llave"/>
          <p:cNvSpPr/>
          <p:nvPr/>
        </p:nvSpPr>
        <p:spPr>
          <a:xfrm>
            <a:off x="3795618" y="1560633"/>
            <a:ext cx="420312" cy="2613804"/>
          </a:xfrm>
          <a:prstGeom prst="leftBrace">
            <a:avLst/>
          </a:prstGeom>
          <a:noFill/>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350"/>
          </a:p>
        </p:txBody>
      </p:sp>
      <p:cxnSp>
        <p:nvCxnSpPr>
          <p:cNvPr id="21" name="20 Forma"/>
          <p:cNvCxnSpPr>
            <a:stCxn id="18" idx="2"/>
          </p:cNvCxnSpPr>
          <p:nvPr/>
        </p:nvCxnSpPr>
        <p:spPr>
          <a:xfrm rot="16200000" flipH="1">
            <a:off x="2017272" y="1694081"/>
            <a:ext cx="1516639" cy="1597029"/>
          </a:xfrm>
          <a:prstGeom prst="bentConnector2">
            <a:avLst/>
          </a:prstGeom>
          <a:ln w="19050">
            <a:solidFill>
              <a:srgbClr val="044990"/>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2118898" y="1932975"/>
            <a:ext cx="1445873" cy="1163395"/>
          </a:xfrm>
          <a:prstGeom prst="rect">
            <a:avLst/>
          </a:prstGeom>
          <a:noFill/>
        </p:spPr>
        <p:txBody>
          <a:bodyPr wrap="square" lIns="0" tIns="0" rIns="0" bIns="0" rtlCol="0">
            <a:spAutoFit/>
          </a:bodyPr>
          <a:lstStyle/>
          <a:p>
            <a:pPr algn="ctr">
              <a:lnSpc>
                <a:spcPct val="120000"/>
              </a:lnSpc>
            </a:pPr>
            <a:r>
              <a:rPr lang="es-CO" sz="1050" b="1" dirty="0">
                <a:solidFill>
                  <a:srgbClr val="044990"/>
                </a:solidFill>
                <a:latin typeface="+mj-lt"/>
              </a:rPr>
              <a:t>Lo reemplazan, en su orden,  los representantes legales suplentes  </a:t>
            </a:r>
            <a:r>
              <a:rPr lang="es-CO" sz="1050" dirty="0">
                <a:solidFill>
                  <a:srgbClr val="044990"/>
                </a:solidFill>
                <a:latin typeface="+mj-lt"/>
              </a:rPr>
              <a:t>ante las faltas temporales, absolutas u ocasionales </a:t>
            </a:r>
          </a:p>
        </p:txBody>
      </p:sp>
      <p:cxnSp>
        <p:nvCxnSpPr>
          <p:cNvPr id="13" name="Conector recto 2">
            <a:extLst>
              <a:ext uri="{FF2B5EF4-FFF2-40B4-BE49-F238E27FC236}">
                <a16:creationId xmlns:a16="http://schemas.microsoft.com/office/drawing/2014/main" id="{B19ADF1C-7215-4450-B1B0-A99B51FF75C4}"/>
              </a:ext>
            </a:extLst>
          </p:cNvPr>
          <p:cNvCxnSpPr/>
          <p:nvPr/>
        </p:nvCxnSpPr>
        <p:spPr>
          <a:xfrm>
            <a:off x="331633" y="71697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6" name="15 CuadroTexto"/>
          <p:cNvSpPr txBox="1"/>
          <p:nvPr/>
        </p:nvSpPr>
        <p:spPr>
          <a:xfrm>
            <a:off x="5291102" y="4438345"/>
            <a:ext cx="2267024" cy="643580"/>
          </a:xfrm>
          <a:prstGeom prst="roundRect">
            <a:avLst/>
          </a:prstGeom>
          <a:noFill/>
          <a:ln w="12700">
            <a:solidFill>
              <a:srgbClr val="00B050"/>
            </a:solidFill>
          </a:ln>
        </p:spPr>
        <p:txBody>
          <a:bodyPr wrap="square" lIns="0" tIns="0" rIns="0" bIns="0" rtlCol="0">
            <a:spAutoFit/>
          </a:bodyPr>
          <a:lstStyle/>
          <a:p>
            <a:pPr algn="ctr">
              <a:lnSpc>
                <a:spcPct val="120000"/>
              </a:lnSpc>
            </a:pPr>
            <a:r>
              <a:rPr lang="es-CO" sz="1050" b="1" dirty="0">
                <a:solidFill>
                  <a:srgbClr val="044990"/>
                </a:solidFill>
                <a:latin typeface="+mj-lt"/>
              </a:rPr>
              <a:t>Representantes Legales Suplentes –Designados por la Junta Directiva del 16/11/2016 </a:t>
            </a:r>
          </a:p>
        </p:txBody>
      </p:sp>
      <p:cxnSp>
        <p:nvCxnSpPr>
          <p:cNvPr id="25" name="24 Forma"/>
          <p:cNvCxnSpPr/>
          <p:nvPr/>
        </p:nvCxnSpPr>
        <p:spPr>
          <a:xfrm rot="5400000">
            <a:off x="7061020" y="3329697"/>
            <a:ext cx="1414996" cy="7036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p:nvPr/>
        </p:nvCxnSpPr>
        <p:spPr>
          <a:xfrm rot="5400000">
            <a:off x="7010511" y="3874260"/>
            <a:ext cx="655089" cy="44014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5558285" y="794342"/>
            <a:ext cx="3042287" cy="429054"/>
          </a:xfrm>
          <a:prstGeom prst="roundRect">
            <a:avLst/>
          </a:prstGeom>
          <a:noFill/>
          <a:ln>
            <a:solidFill>
              <a:srgbClr val="00B050"/>
            </a:solidFill>
          </a:ln>
        </p:spPr>
        <p:txBody>
          <a:bodyPr wrap="square" lIns="0" tIns="0" rIns="0" bIns="0" rtlCol="0">
            <a:spAutoFit/>
          </a:bodyPr>
          <a:lstStyle/>
          <a:p>
            <a:pPr algn="ctr">
              <a:lnSpc>
                <a:spcPct val="120000"/>
              </a:lnSpc>
            </a:pPr>
            <a:r>
              <a:rPr lang="es-CO" sz="1050" b="1" dirty="0">
                <a:solidFill>
                  <a:srgbClr val="044990"/>
                </a:solidFill>
                <a:latin typeface="+mj-lt"/>
              </a:rPr>
              <a:t>En reemplazo de Luis Fernando Forero, anterior Vicepresidente Ejecutivo </a:t>
            </a:r>
          </a:p>
        </p:txBody>
      </p:sp>
      <p:cxnSp>
        <p:nvCxnSpPr>
          <p:cNvPr id="36" name="35 Forma"/>
          <p:cNvCxnSpPr>
            <a:stCxn id="34" idx="1"/>
          </p:cNvCxnSpPr>
          <p:nvPr/>
        </p:nvCxnSpPr>
        <p:spPr>
          <a:xfrm rot="10800000" flipV="1">
            <a:off x="5291105" y="1008869"/>
            <a:ext cx="267181" cy="429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38003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5"/>
          </p:nvPr>
        </p:nvSpPr>
        <p:spPr>
          <a:xfrm>
            <a:off x="204781" y="1090086"/>
            <a:ext cx="8439491" cy="3596488"/>
          </a:xfrm>
        </p:spPr>
        <p:txBody>
          <a:bodyPr/>
          <a:lstStyle/>
          <a:p>
            <a:pPr marL="444500" lvl="0" indent="-285750" algn="just" defTabSz="1071563">
              <a:lnSpc>
                <a:spcPct val="100000"/>
              </a:lnSpc>
              <a:spcBef>
                <a:spcPts val="0"/>
              </a:spcBef>
              <a:spcAft>
                <a:spcPts val="0"/>
              </a:spcAft>
              <a:buFont typeface="Wingdings" pitchFamily="2" charset="2"/>
              <a:buChar char="Ø"/>
            </a:pPr>
            <a:r>
              <a:rPr lang="es-CO" sz="1500" dirty="0">
                <a:solidFill>
                  <a:srgbClr val="044990"/>
                </a:solidFill>
              </a:rPr>
              <a:t>El Reglamento de la Bolsa dispone que la punta compradora de una operación del MCP podrá: </a:t>
            </a:r>
          </a:p>
          <a:p>
            <a:pPr marL="444500" lvl="0" indent="-285750" algn="just" defTabSz="1071563">
              <a:lnSpc>
                <a:spcPct val="100000"/>
              </a:lnSpc>
              <a:spcBef>
                <a:spcPts val="0"/>
              </a:spcBef>
              <a:spcAft>
                <a:spcPts val="0"/>
              </a:spcAft>
              <a:buNone/>
            </a:pPr>
            <a:endParaRPr lang="es-CO" sz="1500" dirty="0">
              <a:solidFill>
                <a:srgbClr val="044990"/>
              </a:solidFill>
            </a:endParaRPr>
          </a:p>
          <a:p>
            <a:pPr marL="1085850" lvl="0" indent="-371475" algn="just" defTabSz="1071563">
              <a:lnSpc>
                <a:spcPct val="100000"/>
              </a:lnSpc>
              <a:spcBef>
                <a:spcPts val="0"/>
              </a:spcBef>
              <a:spcAft>
                <a:spcPts val="0"/>
              </a:spcAft>
              <a:buFont typeface="Wingdings" pitchFamily="2" charset="2"/>
              <a:buChar char="ü"/>
              <a:tabLst>
                <a:tab pos="987425" algn="l"/>
              </a:tabLst>
            </a:pPr>
            <a:r>
              <a:rPr lang="es-CO" sz="1500" dirty="0">
                <a:solidFill>
                  <a:srgbClr val="044990"/>
                </a:solidFill>
              </a:rPr>
              <a:t>Solicitar la entrega de cantidades adicionales hasta por el 10% del valor de la operación.</a:t>
            </a:r>
          </a:p>
          <a:p>
            <a:pPr marL="1085850" lvl="0" indent="-371475" algn="just" defTabSz="1071563">
              <a:lnSpc>
                <a:spcPct val="100000"/>
              </a:lnSpc>
              <a:spcBef>
                <a:spcPts val="0"/>
              </a:spcBef>
              <a:spcAft>
                <a:spcPts val="0"/>
              </a:spcAft>
              <a:buFont typeface="Wingdings" pitchFamily="2" charset="2"/>
              <a:buChar char="ü"/>
              <a:tabLst>
                <a:tab pos="987425" algn="l"/>
              </a:tabLst>
            </a:pPr>
            <a:endParaRPr lang="es-CO" sz="1500" dirty="0">
              <a:solidFill>
                <a:srgbClr val="044990"/>
              </a:solidFill>
            </a:endParaRPr>
          </a:p>
          <a:p>
            <a:pPr marL="1085850" lvl="0" indent="-371475" algn="just" defTabSz="1071563">
              <a:lnSpc>
                <a:spcPct val="100000"/>
              </a:lnSpc>
              <a:spcBef>
                <a:spcPts val="0"/>
              </a:spcBef>
              <a:spcAft>
                <a:spcPts val="0"/>
              </a:spcAft>
              <a:buFont typeface="Wingdings" pitchFamily="2" charset="2"/>
              <a:buChar char="ü"/>
              <a:tabLst>
                <a:tab pos="987425" algn="l"/>
              </a:tabLst>
            </a:pPr>
            <a:r>
              <a:rPr lang="es-CO" sz="1500" dirty="0">
                <a:solidFill>
                  <a:srgbClr val="044990"/>
                </a:solidFill>
              </a:rPr>
              <a:t>Solicitar la terminación anticipada de la operación cuando se haya entregado por lo menos el 90% de las cantidades originalmente pactadas.</a:t>
            </a:r>
          </a:p>
          <a:p>
            <a:pPr marL="1085850" lvl="0" indent="-371475" algn="just" defTabSz="1071563">
              <a:lnSpc>
                <a:spcPct val="100000"/>
              </a:lnSpc>
              <a:spcBef>
                <a:spcPts val="0"/>
              </a:spcBef>
              <a:spcAft>
                <a:spcPts val="0"/>
              </a:spcAft>
              <a:buNone/>
              <a:tabLst>
                <a:tab pos="987425" algn="l"/>
              </a:tabLst>
            </a:pPr>
            <a:endParaRPr lang="es-CO" sz="1500" dirty="0">
              <a:solidFill>
                <a:srgbClr val="044990"/>
              </a:solidFill>
            </a:endParaRPr>
          </a:p>
          <a:p>
            <a:pPr marL="536575" lvl="0" indent="-371475" algn="just" defTabSz="1071563">
              <a:lnSpc>
                <a:spcPct val="100000"/>
              </a:lnSpc>
              <a:spcBef>
                <a:spcPts val="0"/>
              </a:spcBef>
              <a:spcAft>
                <a:spcPts val="0"/>
              </a:spcAft>
              <a:buFont typeface="Wingdings" pitchFamily="2" charset="2"/>
              <a:buChar char="Ø"/>
              <a:tabLst>
                <a:tab pos="987425" algn="l"/>
              </a:tabLst>
            </a:pPr>
            <a:r>
              <a:rPr lang="es-CO" sz="1500" dirty="0">
                <a:solidFill>
                  <a:srgbClr val="044990"/>
                </a:solidFill>
              </a:rPr>
              <a:t>Los porcentajes relacionados fueron establecidos en el Reglamento de la Bolsa por solicitud de la SFC (reforma vigente a 24 de enero de 2017), ente que consideró que superar estos porcentajes podría afectar indebidamente la formación de precios de la operación.</a:t>
            </a:r>
          </a:p>
          <a:p>
            <a:pPr marL="536575" lvl="0" indent="-371475" algn="just" defTabSz="1071563">
              <a:lnSpc>
                <a:spcPct val="100000"/>
              </a:lnSpc>
              <a:spcBef>
                <a:spcPts val="0"/>
              </a:spcBef>
              <a:spcAft>
                <a:spcPts val="0"/>
              </a:spcAft>
              <a:buFont typeface="Arial" pitchFamily="34" charset="0"/>
              <a:buChar char="•"/>
              <a:tabLst>
                <a:tab pos="987425" algn="l"/>
              </a:tabLst>
            </a:pPr>
            <a:endParaRPr lang="es-CO" sz="1500" dirty="0">
              <a:solidFill>
                <a:srgbClr val="044990"/>
              </a:solidFill>
            </a:endParaRPr>
          </a:p>
          <a:p>
            <a:pPr marL="536575" lvl="0" indent="-371475" algn="just" defTabSz="1071563">
              <a:lnSpc>
                <a:spcPct val="100000"/>
              </a:lnSpc>
              <a:spcBef>
                <a:spcPts val="0"/>
              </a:spcBef>
              <a:spcAft>
                <a:spcPts val="0"/>
              </a:spcAft>
              <a:buFont typeface="Wingdings" pitchFamily="2" charset="2"/>
              <a:buChar char="Ø"/>
              <a:tabLst>
                <a:tab pos="987425" algn="l"/>
              </a:tabLst>
            </a:pPr>
            <a:r>
              <a:rPr lang="es-CO" sz="1500" dirty="0">
                <a:solidFill>
                  <a:srgbClr val="044990"/>
                </a:solidFill>
              </a:rPr>
              <a:t>La Bolsa insistió en reiteradas ocasiones que dicho porcentaje no era consistente con las necesidades de las Entidades Estatales comitentes, sin perjuicio de lo cual, la </a:t>
            </a:r>
            <a:r>
              <a:rPr lang="es-CO" sz="1500" b="1" u="sng" dirty="0" err="1">
                <a:solidFill>
                  <a:srgbClr val="044990"/>
                </a:solidFill>
              </a:rPr>
              <a:t>Delegatura</a:t>
            </a:r>
            <a:r>
              <a:rPr lang="es-CO" sz="1500" b="1" u="sng" dirty="0">
                <a:solidFill>
                  <a:srgbClr val="044990"/>
                </a:solidFill>
              </a:rPr>
              <a:t> de Riesgos de Mercado e Integridad</a:t>
            </a:r>
            <a:r>
              <a:rPr lang="es-CO" sz="1500" dirty="0">
                <a:solidFill>
                  <a:srgbClr val="044990"/>
                </a:solidFill>
              </a:rPr>
              <a:t> no permitió aumentarlo.</a:t>
            </a:r>
          </a:p>
          <a:p>
            <a:pPr marL="536575" lvl="0" indent="-371475" algn="just" defTabSz="1071563">
              <a:lnSpc>
                <a:spcPct val="100000"/>
              </a:lnSpc>
              <a:spcBef>
                <a:spcPts val="0"/>
              </a:spcBef>
              <a:spcAft>
                <a:spcPts val="0"/>
              </a:spcAft>
              <a:buFont typeface="Arial" pitchFamily="34" charset="0"/>
              <a:buChar char="•"/>
              <a:tabLst>
                <a:tab pos="987425" algn="l"/>
              </a:tabLst>
            </a:pPr>
            <a:endParaRPr lang="es-CO" sz="1500" dirty="0">
              <a:solidFill>
                <a:srgbClr val="044990"/>
              </a:solidFill>
            </a:endParaRPr>
          </a:p>
          <a:p>
            <a:pPr marL="536575" lvl="0" indent="-371475" algn="just" defTabSz="1071563">
              <a:lnSpc>
                <a:spcPct val="100000"/>
              </a:lnSpc>
              <a:spcBef>
                <a:spcPts val="0"/>
              </a:spcBef>
              <a:spcAft>
                <a:spcPts val="0"/>
              </a:spcAft>
              <a:buNone/>
              <a:tabLst>
                <a:tab pos="987425" algn="l"/>
              </a:tabLst>
            </a:pPr>
            <a:endParaRPr lang="es-CO" sz="1500" dirty="0">
              <a:solidFill>
                <a:srgbClr val="044990"/>
              </a:solidFill>
            </a:endParaRPr>
          </a:p>
          <a:p>
            <a:pPr marL="536575" lvl="0" indent="-371475" algn="just" defTabSz="1071563">
              <a:lnSpc>
                <a:spcPct val="100000"/>
              </a:lnSpc>
              <a:spcBef>
                <a:spcPts val="0"/>
              </a:spcBef>
              <a:spcAft>
                <a:spcPts val="0"/>
              </a:spcAft>
              <a:buFont typeface="Arial" pitchFamily="34" charset="0"/>
              <a:buChar char="•"/>
              <a:tabLst>
                <a:tab pos="987425" algn="l"/>
              </a:tabLst>
            </a:pPr>
            <a:endParaRPr lang="es-CO" sz="1500" dirty="0">
              <a:solidFill>
                <a:srgbClr val="044990"/>
              </a:solidFill>
            </a:endParaRPr>
          </a:p>
          <a:p>
            <a:pPr marL="158750" algn="just" defTabSz="1071563">
              <a:lnSpc>
                <a:spcPct val="100000"/>
              </a:lnSpc>
              <a:spcBef>
                <a:spcPts val="0"/>
              </a:spcBef>
              <a:spcAft>
                <a:spcPts val="0"/>
              </a:spcAft>
              <a:buNone/>
            </a:pPr>
            <a:endParaRPr lang="es-CO" sz="1500" dirty="0">
              <a:solidFill>
                <a:srgbClr val="044990"/>
              </a:solidFill>
            </a:endParaRPr>
          </a:p>
          <a:p>
            <a:pPr marL="158750" algn="just" defTabSz="1071563">
              <a:lnSpc>
                <a:spcPct val="100000"/>
              </a:lnSpc>
              <a:spcBef>
                <a:spcPts val="0"/>
              </a:spcBef>
              <a:spcAft>
                <a:spcPts val="0"/>
              </a:spcAft>
              <a:buNone/>
            </a:pPr>
            <a:endParaRPr lang="es-CO" sz="1500" dirty="0">
              <a:solidFill>
                <a:srgbClr val="044990"/>
              </a:solidFill>
            </a:endParaRPr>
          </a:p>
          <a:p>
            <a:pPr marL="463550" lvl="0" defTabSz="1071563">
              <a:lnSpc>
                <a:spcPct val="100000"/>
              </a:lnSpc>
              <a:spcBef>
                <a:spcPts val="0"/>
              </a:spcBef>
              <a:spcAft>
                <a:spcPts val="0"/>
              </a:spcAft>
              <a:buNone/>
            </a:pPr>
            <a:endParaRPr lang="es-CO" sz="1500" dirty="0">
              <a:solidFill>
                <a:srgbClr val="044990"/>
              </a:solidFill>
            </a:endParaRPr>
          </a:p>
          <a:p>
            <a:pPr lvl="0">
              <a:lnSpc>
                <a:spcPct val="100000"/>
              </a:lnSpc>
              <a:spcBef>
                <a:spcPts val="0"/>
              </a:spcBef>
              <a:spcAft>
                <a:spcPts val="0"/>
              </a:spcAft>
              <a:buNone/>
            </a:pPr>
            <a:endParaRPr lang="es-CO" sz="1500" dirty="0">
              <a:solidFill>
                <a:srgbClr val="044990"/>
              </a:solidFill>
            </a:endParaRPr>
          </a:p>
          <a:p>
            <a:pPr lvl="0">
              <a:lnSpc>
                <a:spcPct val="100000"/>
              </a:lnSpc>
              <a:spcBef>
                <a:spcPts val="0"/>
              </a:spcBef>
              <a:spcAft>
                <a:spcPts val="0"/>
              </a:spcAft>
              <a:buNone/>
            </a:pPr>
            <a:endParaRPr lang="es-CO" sz="1500" dirty="0">
              <a:solidFill>
                <a:srgbClr val="044990"/>
              </a:solidFill>
            </a:endParaRPr>
          </a:p>
          <a:p>
            <a:pPr marL="261938" lvl="0" indent="-261938">
              <a:lnSpc>
                <a:spcPct val="100000"/>
              </a:lnSpc>
              <a:spcBef>
                <a:spcPts val="0"/>
              </a:spcBef>
              <a:spcAft>
                <a:spcPts val="0"/>
              </a:spcAft>
              <a:buFontTx/>
              <a:buChar char="-"/>
            </a:pPr>
            <a:endParaRPr lang="es-CO" sz="1500" dirty="0">
              <a:solidFill>
                <a:srgbClr val="044990"/>
              </a:solidFill>
            </a:endParaRPr>
          </a:p>
          <a:p>
            <a:pPr lvl="0">
              <a:lnSpc>
                <a:spcPct val="100000"/>
              </a:lnSpc>
              <a:spcBef>
                <a:spcPts val="0"/>
              </a:spcBef>
              <a:spcAft>
                <a:spcPts val="0"/>
              </a:spcAft>
            </a:pPr>
            <a:endParaRPr lang="es-CO" sz="1500" dirty="0">
              <a:solidFill>
                <a:srgbClr val="044990"/>
              </a:solidFill>
            </a:endParaRPr>
          </a:p>
          <a:p>
            <a:pPr lvl="0">
              <a:lnSpc>
                <a:spcPct val="100000"/>
              </a:lnSpc>
              <a:spcBef>
                <a:spcPts val="0"/>
              </a:spcBef>
              <a:spcAft>
                <a:spcPts val="0"/>
              </a:spcAft>
            </a:pPr>
            <a:endParaRPr lang="es-CO" sz="1500" dirty="0"/>
          </a:p>
          <a:p>
            <a:pPr>
              <a:lnSpc>
                <a:spcPct val="100000"/>
              </a:lnSpc>
              <a:spcBef>
                <a:spcPts val="0"/>
              </a:spcBef>
              <a:spcAft>
                <a:spcPts val="0"/>
              </a:spcAft>
            </a:pPr>
            <a:endParaRPr lang="es-ES_tradnl" sz="1500" dirty="0">
              <a:solidFill>
                <a:srgbClr val="044990"/>
              </a:solidFill>
            </a:endParaRPr>
          </a:p>
          <a:p>
            <a:pPr>
              <a:lnSpc>
                <a:spcPct val="100000"/>
              </a:lnSpc>
              <a:spcBef>
                <a:spcPts val="0"/>
              </a:spcBef>
              <a:spcAft>
                <a:spcPts val="0"/>
              </a:spcAft>
            </a:pPr>
            <a:endParaRPr lang="es-ES_tradnl" sz="1500" dirty="0"/>
          </a:p>
        </p:txBody>
      </p:sp>
      <p:sp>
        <p:nvSpPr>
          <p:cNvPr id="15" name="14 Título"/>
          <p:cNvSpPr>
            <a:spLocks noGrp="1"/>
          </p:cNvSpPr>
          <p:nvPr>
            <p:ph type="title"/>
          </p:nvPr>
        </p:nvSpPr>
        <p:spPr>
          <a:xfrm>
            <a:off x="268580" y="94778"/>
            <a:ext cx="8452186" cy="1158497"/>
          </a:xfrm>
        </p:spPr>
        <p:txBody>
          <a:bodyPr/>
          <a:lstStyle/>
          <a:p>
            <a:r>
              <a:rPr lang="es-ES" sz="2800" dirty="0">
                <a:solidFill>
                  <a:srgbClr val="002060"/>
                </a:solidFill>
                <a:latin typeface="Franklin Gothic Book"/>
                <a:ea typeface="+mn-ea"/>
                <a:cs typeface="Calibri" panose="020F0502020204030204" pitchFamily="34" charset="0"/>
              </a:rPr>
              <a:t>Proyecto de Modificación del </a:t>
            </a:r>
            <a:br>
              <a:rPr lang="es-ES" sz="2800" dirty="0">
                <a:solidFill>
                  <a:srgbClr val="002060"/>
                </a:solidFill>
                <a:latin typeface="Franklin Gothic Book"/>
                <a:ea typeface="+mn-ea"/>
                <a:cs typeface="Calibri" panose="020F0502020204030204" pitchFamily="34" charset="0"/>
              </a:rPr>
            </a:br>
            <a:r>
              <a:rPr lang="es-ES" sz="2800" dirty="0">
                <a:solidFill>
                  <a:srgbClr val="002060"/>
                </a:solidFill>
                <a:latin typeface="Franklin Gothic Book"/>
                <a:ea typeface="+mn-ea"/>
                <a:cs typeface="Calibri" panose="020F0502020204030204" pitchFamily="34" charset="0"/>
              </a:rPr>
              <a:t>Reglamento - MCP</a:t>
            </a:r>
          </a:p>
        </p:txBody>
      </p:sp>
      <p:cxnSp>
        <p:nvCxnSpPr>
          <p:cNvPr id="4" name="Conector recto 2">
            <a:extLst>
              <a:ext uri="{FF2B5EF4-FFF2-40B4-BE49-F238E27FC236}">
                <a16:creationId xmlns:a16="http://schemas.microsoft.com/office/drawing/2014/main" id="{B19ADF1C-7215-4450-B1B0-A99B51FF75C4}"/>
              </a:ext>
            </a:extLst>
          </p:cNvPr>
          <p:cNvCxnSpPr/>
          <p:nvPr/>
        </p:nvCxnSpPr>
        <p:spPr>
          <a:xfrm>
            <a:off x="279213" y="928571"/>
            <a:ext cx="8452186"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27733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5"/>
          </p:nvPr>
        </p:nvSpPr>
        <p:spPr>
          <a:xfrm>
            <a:off x="247314" y="1202451"/>
            <a:ext cx="8484085" cy="2968886"/>
          </a:xfrm>
        </p:spPr>
        <p:txBody>
          <a:bodyPr/>
          <a:lstStyle/>
          <a:p>
            <a:pPr marL="444500" lvl="0" indent="-285750" algn="just" defTabSz="1071563">
              <a:lnSpc>
                <a:spcPct val="100000"/>
              </a:lnSpc>
              <a:spcBef>
                <a:spcPts val="0"/>
              </a:spcBef>
              <a:spcAft>
                <a:spcPts val="0"/>
              </a:spcAft>
              <a:buFont typeface="Wingdings" pitchFamily="2" charset="2"/>
              <a:buChar char="Ø"/>
            </a:pPr>
            <a:r>
              <a:rPr lang="es-CO" sz="1500" dirty="0">
                <a:solidFill>
                  <a:srgbClr val="044990"/>
                </a:solidFill>
              </a:rPr>
              <a:t>Actualmente la </a:t>
            </a:r>
            <a:r>
              <a:rPr lang="es-CO" sz="1500" b="1" u="sng" dirty="0" err="1">
                <a:solidFill>
                  <a:srgbClr val="044990"/>
                </a:solidFill>
              </a:rPr>
              <a:t>Delegatura</a:t>
            </a:r>
            <a:r>
              <a:rPr lang="es-CO" sz="1500" b="1" u="sng" dirty="0">
                <a:solidFill>
                  <a:srgbClr val="044990"/>
                </a:solidFill>
              </a:rPr>
              <a:t> de Intermediarios de Valores y Otros Agentes</a:t>
            </a:r>
            <a:r>
              <a:rPr lang="es-CO" sz="1500" dirty="0">
                <a:solidFill>
                  <a:srgbClr val="044990"/>
                </a:solidFill>
              </a:rPr>
              <a:t>, encargada desde febrero de 2017 de la autorización de los Reglamentos de las Bolsas de Productos, evalúa la solicitud de una Entidad Estatal de permitir la entrega de cantidades adicionales superiores al 10%.</a:t>
            </a:r>
          </a:p>
          <a:p>
            <a:pPr marL="444500" lvl="0" indent="-285750" algn="just" defTabSz="1071563">
              <a:lnSpc>
                <a:spcPct val="100000"/>
              </a:lnSpc>
              <a:spcBef>
                <a:spcPts val="0"/>
              </a:spcBef>
              <a:spcAft>
                <a:spcPts val="0"/>
              </a:spcAft>
              <a:buFont typeface="Wingdings" pitchFamily="2" charset="2"/>
              <a:buChar char="Ø"/>
            </a:pPr>
            <a:endParaRPr lang="es-CO" sz="1500" dirty="0">
              <a:solidFill>
                <a:srgbClr val="044990"/>
              </a:solidFill>
            </a:endParaRPr>
          </a:p>
          <a:p>
            <a:pPr marL="444500" lvl="0" indent="-285750" algn="just" defTabSz="1071563">
              <a:lnSpc>
                <a:spcPct val="100000"/>
              </a:lnSpc>
              <a:spcBef>
                <a:spcPts val="0"/>
              </a:spcBef>
              <a:spcAft>
                <a:spcPts val="0"/>
              </a:spcAft>
              <a:buFont typeface="Wingdings" pitchFamily="2" charset="2"/>
              <a:buChar char="Ø"/>
            </a:pPr>
            <a:r>
              <a:rPr lang="es-CO" sz="1500" dirty="0">
                <a:solidFill>
                  <a:srgbClr val="044990"/>
                </a:solidFill>
              </a:rPr>
              <a:t>La SFC y la Bolsa sostuvieron una reunión el 5 de febrero de 2018 para revisar el tema, concluyendo que el Reglamento de la Bolsa no permitía superar el 10%.</a:t>
            </a:r>
          </a:p>
          <a:p>
            <a:pPr marL="444500" lvl="0" indent="-285750" algn="just" defTabSz="1071563">
              <a:lnSpc>
                <a:spcPct val="100000"/>
              </a:lnSpc>
              <a:spcBef>
                <a:spcPts val="0"/>
              </a:spcBef>
              <a:spcAft>
                <a:spcPts val="0"/>
              </a:spcAft>
              <a:buFont typeface="Wingdings" pitchFamily="2" charset="2"/>
              <a:buChar char="Ø"/>
            </a:pPr>
            <a:endParaRPr lang="es-CO" sz="1500" dirty="0">
              <a:solidFill>
                <a:srgbClr val="044990"/>
              </a:solidFill>
            </a:endParaRPr>
          </a:p>
          <a:p>
            <a:pPr marL="444500" lvl="0" indent="-285750" algn="just" defTabSz="1071563">
              <a:lnSpc>
                <a:spcPct val="100000"/>
              </a:lnSpc>
              <a:spcBef>
                <a:spcPts val="0"/>
              </a:spcBef>
              <a:spcAft>
                <a:spcPts val="0"/>
              </a:spcAft>
              <a:buFont typeface="Wingdings" pitchFamily="2" charset="2"/>
              <a:buChar char="Ø"/>
            </a:pPr>
            <a:r>
              <a:rPr lang="es-CO" sz="1500" dirty="0">
                <a:solidFill>
                  <a:srgbClr val="044990"/>
                </a:solidFill>
              </a:rPr>
              <a:t>La Bolsa manifestó a la SFC que este tipo de situaciones no eran inusuales y que las mismas podrían evitarse si se modificaban los porcentajes consagrados en el Reglamento.</a:t>
            </a:r>
          </a:p>
          <a:p>
            <a:pPr marL="444500" lvl="0" indent="-285750" algn="just" defTabSz="1071563">
              <a:lnSpc>
                <a:spcPct val="100000"/>
              </a:lnSpc>
              <a:spcBef>
                <a:spcPts val="0"/>
              </a:spcBef>
              <a:spcAft>
                <a:spcPts val="0"/>
              </a:spcAft>
              <a:buFont typeface="Wingdings" pitchFamily="2" charset="2"/>
              <a:buChar char="Ø"/>
            </a:pPr>
            <a:endParaRPr lang="es-CO" sz="1500" dirty="0">
              <a:solidFill>
                <a:srgbClr val="044990"/>
              </a:solidFill>
            </a:endParaRPr>
          </a:p>
          <a:p>
            <a:pPr marL="444500" lvl="0" indent="-285750" algn="just" defTabSz="1071563">
              <a:lnSpc>
                <a:spcPct val="100000"/>
              </a:lnSpc>
              <a:spcBef>
                <a:spcPts val="0"/>
              </a:spcBef>
              <a:spcAft>
                <a:spcPts val="0"/>
              </a:spcAft>
              <a:buFont typeface="Wingdings" pitchFamily="2" charset="2"/>
              <a:buChar char="Ø"/>
            </a:pPr>
            <a:r>
              <a:rPr lang="es-CO" sz="1500" dirty="0">
                <a:solidFill>
                  <a:srgbClr val="044990"/>
                </a:solidFill>
              </a:rPr>
              <a:t>La SFC sugirió a la Bolsa radicar un proyecto de modificación al Reglamento, a través del cual se estableciera que los porcentajes correspondientes a la solicitud de entrega de cantidades adicionales y a la terminación anticipada, sería establecido vía Circular.</a:t>
            </a:r>
          </a:p>
          <a:p>
            <a:pPr marL="444500" lvl="0" indent="-285750" algn="just" defTabSz="1071563">
              <a:lnSpc>
                <a:spcPct val="100000"/>
              </a:lnSpc>
              <a:spcBef>
                <a:spcPts val="0"/>
              </a:spcBef>
              <a:spcAft>
                <a:spcPts val="0"/>
              </a:spcAft>
              <a:buFont typeface="Wingdings" pitchFamily="2" charset="2"/>
              <a:buChar char="Ø"/>
            </a:pPr>
            <a:endParaRPr lang="es-CO" sz="1500" dirty="0">
              <a:solidFill>
                <a:srgbClr val="044990"/>
              </a:solidFill>
            </a:endParaRPr>
          </a:p>
          <a:p>
            <a:pPr marL="444500" indent="-285750" algn="just" defTabSz="1071563">
              <a:lnSpc>
                <a:spcPct val="100000"/>
              </a:lnSpc>
              <a:spcBef>
                <a:spcPts val="0"/>
              </a:spcBef>
              <a:spcAft>
                <a:spcPts val="0"/>
              </a:spcAft>
              <a:buFont typeface="Wingdings" pitchFamily="2" charset="2"/>
              <a:buChar char="Ø"/>
            </a:pPr>
            <a:r>
              <a:rPr lang="es-CO" sz="1500" dirty="0">
                <a:solidFill>
                  <a:srgbClr val="044990"/>
                </a:solidFill>
              </a:rPr>
              <a:t>Se propone acoger lo sugerido por la SFC.</a:t>
            </a:r>
          </a:p>
          <a:p>
            <a:pPr marL="444500" lvl="0" indent="-285750" algn="just" defTabSz="1071563">
              <a:lnSpc>
                <a:spcPct val="100000"/>
              </a:lnSpc>
              <a:spcBef>
                <a:spcPts val="0"/>
              </a:spcBef>
              <a:spcAft>
                <a:spcPts val="0"/>
              </a:spcAft>
              <a:buFont typeface="Arial" panose="020B0604020202020204" pitchFamily="34" charset="0"/>
              <a:buChar char="•"/>
            </a:pPr>
            <a:endParaRPr lang="es-CO" sz="1500" dirty="0">
              <a:solidFill>
                <a:srgbClr val="044990"/>
              </a:solidFill>
            </a:endParaRPr>
          </a:p>
          <a:p>
            <a:pPr lvl="0">
              <a:lnSpc>
                <a:spcPct val="100000"/>
              </a:lnSpc>
              <a:spcBef>
                <a:spcPts val="0"/>
              </a:spcBef>
              <a:spcAft>
                <a:spcPts val="0"/>
              </a:spcAft>
            </a:pPr>
            <a:endParaRPr lang="es-CO" sz="1500" dirty="0"/>
          </a:p>
          <a:p>
            <a:pPr>
              <a:lnSpc>
                <a:spcPct val="100000"/>
              </a:lnSpc>
              <a:spcBef>
                <a:spcPts val="0"/>
              </a:spcBef>
              <a:spcAft>
                <a:spcPts val="0"/>
              </a:spcAft>
            </a:pPr>
            <a:endParaRPr lang="es-ES_tradnl" sz="1500" dirty="0">
              <a:solidFill>
                <a:srgbClr val="044990"/>
              </a:solidFill>
            </a:endParaRPr>
          </a:p>
          <a:p>
            <a:pPr>
              <a:lnSpc>
                <a:spcPct val="100000"/>
              </a:lnSpc>
              <a:spcBef>
                <a:spcPts val="0"/>
              </a:spcBef>
              <a:spcAft>
                <a:spcPts val="0"/>
              </a:spcAft>
            </a:pPr>
            <a:endParaRPr lang="es-ES_tradnl" sz="1500" dirty="0"/>
          </a:p>
        </p:txBody>
      </p:sp>
      <p:sp>
        <p:nvSpPr>
          <p:cNvPr id="5" name="14 Título"/>
          <p:cNvSpPr txBox="1">
            <a:spLocks/>
          </p:cNvSpPr>
          <p:nvPr/>
        </p:nvSpPr>
        <p:spPr>
          <a:xfrm>
            <a:off x="247314" y="137310"/>
            <a:ext cx="8452186" cy="1158497"/>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s-ES" sz="2800" b="0" i="0" u="none" strike="noStrike" kern="1200" cap="none" spc="0" normalizeH="0" baseline="0" noProof="0">
                <a:ln>
                  <a:noFill/>
                </a:ln>
                <a:solidFill>
                  <a:srgbClr val="002060"/>
                </a:solidFill>
                <a:effectLst/>
                <a:uLnTx/>
                <a:uFillTx/>
                <a:latin typeface="Franklin Gothic Book"/>
                <a:ea typeface="+mn-ea"/>
                <a:cs typeface="Calibri" panose="020F0502020204030204" pitchFamily="34" charset="0"/>
              </a:rPr>
              <a:t>Proyecto de Modificación del </a:t>
            </a:r>
            <a:br>
              <a:rPr kumimoji="0" lang="es-ES" sz="2800" b="0" i="0" u="none" strike="noStrike" kern="1200" cap="none" spc="0" normalizeH="0" baseline="0" noProof="0">
                <a:ln>
                  <a:noFill/>
                </a:ln>
                <a:solidFill>
                  <a:srgbClr val="002060"/>
                </a:solidFill>
                <a:effectLst/>
                <a:uLnTx/>
                <a:uFillTx/>
                <a:latin typeface="Franklin Gothic Book"/>
                <a:ea typeface="+mn-ea"/>
                <a:cs typeface="Calibri" panose="020F0502020204030204" pitchFamily="34" charset="0"/>
              </a:rPr>
            </a:br>
            <a:r>
              <a:rPr kumimoji="0" lang="es-ES" sz="2800" b="0" i="0" u="none" strike="noStrike" kern="1200" cap="none" spc="0" normalizeH="0" baseline="0" noProof="0">
                <a:ln>
                  <a:noFill/>
                </a:ln>
                <a:solidFill>
                  <a:srgbClr val="002060"/>
                </a:solidFill>
                <a:effectLst/>
                <a:uLnTx/>
                <a:uFillTx/>
                <a:latin typeface="Franklin Gothic Book"/>
                <a:ea typeface="+mn-ea"/>
                <a:cs typeface="Calibri" panose="020F0502020204030204" pitchFamily="34" charset="0"/>
              </a:rPr>
              <a:t>Reglamento - MCP</a:t>
            </a:r>
            <a:endParaRPr kumimoji="0" lang="es-ES" sz="2800" b="0" i="0" u="none" strike="noStrike" kern="1200" cap="none" spc="0" normalizeH="0" baseline="0" noProof="0" dirty="0">
              <a:ln>
                <a:noFill/>
              </a:ln>
              <a:solidFill>
                <a:srgbClr val="002060"/>
              </a:solidFill>
              <a:effectLst/>
              <a:uLnTx/>
              <a:uFillTx/>
              <a:latin typeface="Franklin Gothic Book"/>
              <a:ea typeface="+mn-ea"/>
              <a:cs typeface="Calibri" panose="020F0502020204030204" pitchFamily="34" charset="0"/>
            </a:endParaRPr>
          </a:p>
        </p:txBody>
      </p:sp>
      <p:cxnSp>
        <p:nvCxnSpPr>
          <p:cNvPr id="6" name="Conector recto 2">
            <a:extLst>
              <a:ext uri="{FF2B5EF4-FFF2-40B4-BE49-F238E27FC236}">
                <a16:creationId xmlns:a16="http://schemas.microsoft.com/office/drawing/2014/main" id="{B19ADF1C-7215-4450-B1B0-A99B51FF75C4}"/>
              </a:ext>
            </a:extLst>
          </p:cNvPr>
          <p:cNvCxnSpPr/>
          <p:nvPr/>
        </p:nvCxnSpPr>
        <p:spPr>
          <a:xfrm>
            <a:off x="279213" y="992369"/>
            <a:ext cx="8452186"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87070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257946" y="1413739"/>
          <a:ext cx="8641506" cy="3444240"/>
        </p:xfrm>
        <a:graphic>
          <a:graphicData uri="http://schemas.openxmlformats.org/drawingml/2006/table">
            <a:tbl>
              <a:tblPr firstRow="1" bandRow="1">
                <a:tableStyleId>{5C22544A-7EE6-4342-B048-85BDC9FD1C3A}</a:tableStyleId>
              </a:tblPr>
              <a:tblGrid>
                <a:gridCol w="4197096">
                  <a:extLst>
                    <a:ext uri="{9D8B030D-6E8A-4147-A177-3AD203B41FA5}">
                      <a16:colId xmlns:a16="http://schemas.microsoft.com/office/drawing/2014/main" val="20000"/>
                    </a:ext>
                  </a:extLst>
                </a:gridCol>
                <a:gridCol w="4444410">
                  <a:extLst>
                    <a:ext uri="{9D8B030D-6E8A-4147-A177-3AD203B41FA5}">
                      <a16:colId xmlns:a16="http://schemas.microsoft.com/office/drawing/2014/main" val="20001"/>
                    </a:ext>
                  </a:extLst>
                </a:gridCol>
              </a:tblGrid>
              <a:tr h="271147">
                <a:tc>
                  <a:txBody>
                    <a:bodyPr/>
                    <a:lstStyle/>
                    <a:p>
                      <a:pPr algn="ctr"/>
                      <a:r>
                        <a:rPr lang="es-CO" sz="1800" b="0" kern="1200" dirty="0">
                          <a:solidFill>
                            <a:srgbClr val="002060"/>
                          </a:solidFill>
                          <a:latin typeface="Franklin Gothic Book"/>
                          <a:ea typeface="+mn-ea"/>
                          <a:cs typeface="Calibri" panose="020F0502020204030204" pitchFamily="34" charset="0"/>
                        </a:rPr>
                        <a:t>Reglamento 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1800" b="0" kern="1200" dirty="0">
                          <a:solidFill>
                            <a:srgbClr val="002060"/>
                          </a:solidFill>
                          <a:latin typeface="Franklin Gothic Book"/>
                          <a:ea typeface="+mn-ea"/>
                          <a:cs typeface="Calibri" panose="020F0502020204030204" pitchFamily="34" charset="0"/>
                        </a:rPr>
                        <a:t>Proyecto de Modificación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29655">
                <a:tc>
                  <a:txBody>
                    <a:bodyPr/>
                    <a:lstStyle/>
                    <a:p>
                      <a:pPr algn="just"/>
                      <a:r>
                        <a:rPr lang="es-CO" sz="1400" b="1" dirty="0"/>
                        <a:t>Artículo 3.6.2.1.4.9.- Solicitud de entrega de cantidades adicionales. </a:t>
                      </a:r>
                      <a:r>
                        <a:rPr lang="es-CO" sz="1400" dirty="0"/>
                        <a:t>En las operaciones del MCP, la sociedad comisionista compradora, de acuerdo con la instrucción de la Entidad Estatal por cuenta de quien actúa, en los casos en que ésta lo requiera, podrá solicitar a la parte vendedora la entrega de cantidades adicionales del Activo inicialmente negociado, lo que implicará la modificación del valor total de la operación, siempre que se cumplan las siguientes condiciones: (…)</a:t>
                      </a:r>
                    </a:p>
                    <a:p>
                      <a:pPr algn="just"/>
                      <a:endParaRPr lang="es-CO" sz="1400" dirty="0"/>
                    </a:p>
                    <a:p>
                      <a:pPr algn="just"/>
                      <a:r>
                        <a:rPr lang="es-CO" sz="1400" dirty="0"/>
                        <a:t>6. Que la solicitud de entrega de cantidades adicionales del Activo negociado no supere el 10% del valor inicial de la operación;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s-CO" sz="1400" b="1" dirty="0">
                          <a:solidFill>
                            <a:schemeClr val="tx1"/>
                          </a:solidFill>
                        </a:rPr>
                        <a:t>Artículo 3.6.2.1.4.9.- Solicitud de entrega de cantidades adicionales. </a:t>
                      </a:r>
                      <a:r>
                        <a:rPr lang="es-CO" sz="1400" dirty="0">
                          <a:solidFill>
                            <a:schemeClr val="tx1"/>
                          </a:solidFill>
                        </a:rPr>
                        <a:t>En las operaciones del MCP, la sociedad comisionista compradora, de acuerdo con la instrucción de la Entidad Estatal por cuenta de quien actúa, en los casos en que ésta lo requiera, podrá </a:t>
                      </a:r>
                      <a:r>
                        <a:rPr lang="es-CO" sz="1400" i="0" dirty="0">
                          <a:solidFill>
                            <a:schemeClr val="tx1"/>
                          </a:solidFill>
                        </a:rPr>
                        <a:t>solicitar a la parte vendedora la entrega de cantidades adicionales del Activo inicialmente negociado, lo que implicará la modificación del valor total de la operación, siempre que se cumplan las siguientes condiciones: (…)</a:t>
                      </a:r>
                    </a:p>
                    <a:p>
                      <a:pPr algn="just"/>
                      <a:endParaRPr lang="es-CO" sz="1400" i="0" dirty="0">
                        <a:solidFill>
                          <a:schemeClr val="tx1"/>
                        </a:solidFill>
                      </a:endParaRPr>
                    </a:p>
                    <a:p>
                      <a:pPr algn="just"/>
                      <a:r>
                        <a:rPr lang="es-CO" sz="1400" i="0" dirty="0">
                          <a:solidFill>
                            <a:schemeClr val="tx1"/>
                          </a:solidFill>
                        </a:rPr>
                        <a:t>6. Que la solicitud de entrega de cantidades adicionales del Activo negociado no supere el </a:t>
                      </a:r>
                      <a:r>
                        <a:rPr lang="es-CO" sz="1400" i="0" u="sng" dirty="0">
                          <a:solidFill>
                            <a:srgbClr val="FF0000"/>
                          </a:solidFill>
                        </a:rPr>
                        <a:t>porcentaje</a:t>
                      </a:r>
                      <a:r>
                        <a:rPr lang="es-CO" sz="1400" i="0" dirty="0">
                          <a:solidFill>
                            <a:srgbClr val="FF0000"/>
                          </a:solidFill>
                        </a:rPr>
                        <a:t> </a:t>
                      </a:r>
                      <a:r>
                        <a:rPr lang="es-CO" sz="1400" i="0" strike="sngStrike" dirty="0">
                          <a:solidFill>
                            <a:srgbClr val="FF0000"/>
                          </a:solidFill>
                        </a:rPr>
                        <a:t>10% </a:t>
                      </a:r>
                      <a:r>
                        <a:rPr lang="es-CO" sz="1400" i="0" dirty="0">
                          <a:solidFill>
                            <a:schemeClr val="tx1"/>
                          </a:solidFill>
                        </a:rPr>
                        <a:t>del valor inicial de la operación </a:t>
                      </a:r>
                      <a:r>
                        <a:rPr lang="es-CO" sz="1400" i="0" u="sng" dirty="0">
                          <a:solidFill>
                            <a:srgbClr val="FF0000"/>
                          </a:solidFill>
                        </a:rPr>
                        <a:t>establecido mediante Circular</a:t>
                      </a:r>
                      <a:r>
                        <a:rPr lang="es-CO" sz="1400" i="0" dirty="0">
                          <a:solidFill>
                            <a:schemeClr val="tx1"/>
                          </a:solidFill>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7 Rectángulo"/>
          <p:cNvSpPr/>
          <p:nvPr/>
        </p:nvSpPr>
        <p:spPr>
          <a:xfrm>
            <a:off x="170088" y="991242"/>
            <a:ext cx="6717013" cy="369332"/>
          </a:xfrm>
          <a:prstGeom prst="rect">
            <a:avLst/>
          </a:prstGeom>
        </p:spPr>
        <p:txBody>
          <a:bodyPr wrap="square">
            <a:spAutoFit/>
          </a:bodyPr>
          <a:lstStyle/>
          <a:p>
            <a:pPr indent="1588" defTabSz="1071563">
              <a:lnSpc>
                <a:spcPct val="100000"/>
              </a:lnSpc>
              <a:spcBef>
                <a:spcPts val="0"/>
              </a:spcBef>
              <a:spcAft>
                <a:spcPts val="0"/>
              </a:spcAft>
              <a:buNone/>
            </a:pPr>
            <a:r>
              <a:rPr lang="es-CO" dirty="0">
                <a:solidFill>
                  <a:srgbClr val="002060"/>
                </a:solidFill>
                <a:latin typeface="Franklin Gothic Book"/>
                <a:cs typeface="Calibri" panose="020F0502020204030204" pitchFamily="34" charset="0"/>
              </a:rPr>
              <a:t>SOLICITUD DE ENTREGA DE CANTIDADES ADICIONALES</a:t>
            </a:r>
          </a:p>
        </p:txBody>
      </p:sp>
      <p:sp>
        <p:nvSpPr>
          <p:cNvPr id="12" name="14 Título"/>
          <p:cNvSpPr>
            <a:spLocks noGrp="1"/>
          </p:cNvSpPr>
          <p:nvPr>
            <p:ph type="title"/>
          </p:nvPr>
        </p:nvSpPr>
        <p:spPr>
          <a:xfrm>
            <a:off x="268580" y="148912"/>
            <a:ext cx="8452186" cy="1158497"/>
          </a:xfrm>
        </p:spPr>
        <p:txBody>
          <a:bodyPr/>
          <a:lstStyle/>
          <a:p>
            <a:r>
              <a:rPr lang="es-ES" sz="2800" dirty="0">
                <a:solidFill>
                  <a:srgbClr val="002060"/>
                </a:solidFill>
                <a:latin typeface="Franklin Gothic Book"/>
                <a:ea typeface="+mn-ea"/>
                <a:cs typeface="Calibri" panose="020F0502020204030204" pitchFamily="34" charset="0"/>
              </a:rPr>
              <a:t>Proyecto de Modificación del </a:t>
            </a:r>
            <a:br>
              <a:rPr lang="es-ES" sz="2800" dirty="0">
                <a:solidFill>
                  <a:srgbClr val="002060"/>
                </a:solidFill>
                <a:latin typeface="Franklin Gothic Book"/>
                <a:ea typeface="+mn-ea"/>
                <a:cs typeface="Calibri" panose="020F0502020204030204" pitchFamily="34" charset="0"/>
              </a:rPr>
            </a:br>
            <a:r>
              <a:rPr lang="es-ES" sz="2800" dirty="0">
                <a:solidFill>
                  <a:srgbClr val="002060"/>
                </a:solidFill>
                <a:latin typeface="Franklin Gothic Book"/>
                <a:ea typeface="+mn-ea"/>
                <a:cs typeface="Calibri" panose="020F0502020204030204" pitchFamily="34" charset="0"/>
              </a:rPr>
              <a:t>Reglamento - MCP</a:t>
            </a:r>
          </a:p>
        </p:txBody>
      </p:sp>
      <p:cxnSp>
        <p:nvCxnSpPr>
          <p:cNvPr id="13" name="Conector recto 2">
            <a:extLst>
              <a:ext uri="{FF2B5EF4-FFF2-40B4-BE49-F238E27FC236}">
                <a16:creationId xmlns:a16="http://schemas.microsoft.com/office/drawing/2014/main" id="{B19ADF1C-7215-4450-B1B0-A99B51FF75C4}"/>
              </a:ext>
            </a:extLst>
          </p:cNvPr>
          <p:cNvCxnSpPr/>
          <p:nvPr/>
        </p:nvCxnSpPr>
        <p:spPr>
          <a:xfrm>
            <a:off x="279213" y="939204"/>
            <a:ext cx="86202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11381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247313" y="1520069"/>
          <a:ext cx="8641506" cy="3461951"/>
        </p:xfrm>
        <a:graphic>
          <a:graphicData uri="http://schemas.openxmlformats.org/drawingml/2006/table">
            <a:tbl>
              <a:tblPr firstRow="1" bandRow="1">
                <a:tableStyleId>{5C22544A-7EE6-4342-B048-85BDC9FD1C3A}</a:tableStyleId>
              </a:tblPr>
              <a:tblGrid>
                <a:gridCol w="4320753">
                  <a:extLst>
                    <a:ext uri="{9D8B030D-6E8A-4147-A177-3AD203B41FA5}">
                      <a16:colId xmlns:a16="http://schemas.microsoft.com/office/drawing/2014/main" val="20000"/>
                    </a:ext>
                  </a:extLst>
                </a:gridCol>
                <a:gridCol w="4320753">
                  <a:extLst>
                    <a:ext uri="{9D8B030D-6E8A-4147-A177-3AD203B41FA5}">
                      <a16:colId xmlns:a16="http://schemas.microsoft.com/office/drawing/2014/main" val="20001"/>
                    </a:ext>
                  </a:extLst>
                </a:gridCol>
              </a:tblGrid>
              <a:tr h="285363">
                <a:tc>
                  <a:txBody>
                    <a:bodyPr/>
                    <a:lstStyle/>
                    <a:p>
                      <a:pPr algn="ctr"/>
                      <a:r>
                        <a:rPr lang="es-CO" sz="1800" b="0" kern="1200" dirty="0">
                          <a:solidFill>
                            <a:srgbClr val="002060"/>
                          </a:solidFill>
                          <a:latin typeface="Franklin Gothic Book"/>
                          <a:ea typeface="+mn-ea"/>
                          <a:cs typeface="Calibri" panose="020F0502020204030204" pitchFamily="34" charset="0"/>
                        </a:rPr>
                        <a:t>Reglamento 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1800" b="0" kern="1200" dirty="0">
                          <a:solidFill>
                            <a:srgbClr val="002060"/>
                          </a:solidFill>
                          <a:latin typeface="Franklin Gothic Book"/>
                          <a:ea typeface="+mn-ea"/>
                          <a:cs typeface="Calibri" panose="020F0502020204030204" pitchFamily="34" charset="0"/>
                        </a:rPr>
                        <a:t>Proyecto de Modificación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96191">
                <a:tc>
                  <a:txBody>
                    <a:bodyPr/>
                    <a:lstStyle/>
                    <a:p>
                      <a:r>
                        <a:rPr lang="es-CO" sz="1400" b="1" dirty="0"/>
                        <a:t>Artículo 3.6.2.1.4.11.- Terminación anticipada de la operación. </a:t>
                      </a:r>
                      <a:r>
                        <a:rPr lang="es-CO" sz="1400" dirty="0"/>
                        <a:t>En caso de que la necesidad original de la Entidad Estatal, en relación con el bien, producto o servicio cuyo suministro se solicitó, haya variado con posterioridad a la negociación, será posible que la sociedad comisionista miembro que actúa por su cuenta, solicite la terminación anticipada de la operación, bajo las siguientes condiciones: (…)</a:t>
                      </a:r>
                    </a:p>
                    <a:p>
                      <a:endParaRPr lang="es-CO" sz="1400" dirty="0"/>
                    </a:p>
                    <a:p>
                      <a:r>
                        <a:rPr lang="es-CO" sz="1400" dirty="0"/>
                        <a:t>4. Que se entregue por lo menos el 90% de las cantidades originalmente pactadas de los Activos negociados;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indent="1588" algn="l" defTabSz="1071563">
                        <a:lnSpc>
                          <a:spcPct val="100000"/>
                        </a:lnSpc>
                        <a:spcBef>
                          <a:spcPts val="0"/>
                        </a:spcBef>
                        <a:spcAft>
                          <a:spcPts val="0"/>
                        </a:spcAft>
                        <a:buNone/>
                      </a:pPr>
                      <a:r>
                        <a:rPr lang="es-CO" sz="1400" b="1" i="0" dirty="0">
                          <a:solidFill>
                            <a:schemeClr val="tx1"/>
                          </a:solidFill>
                        </a:rPr>
                        <a:t>Artículo 3.6.2.1.4.11.- Terminación anticipada de la operación. </a:t>
                      </a:r>
                      <a:r>
                        <a:rPr lang="es-CO" sz="1400" i="0" dirty="0">
                          <a:solidFill>
                            <a:schemeClr val="tx1"/>
                          </a:solidFill>
                        </a:rPr>
                        <a:t>En caso de que la necesidad original de la Entidad Estatal, en relación con el bien, producto o servicio cuyo suministro se solicitó, haya variado con posterioridad a la negociación, será posible que la sociedad comisionista miembro que actúa por su cuenta, solicite la terminación anticipada de la operación, bajo las siguientes condiciones: (…)</a:t>
                      </a:r>
                    </a:p>
                    <a:p>
                      <a:pPr lvl="0" indent="1588" algn="just" defTabSz="1071563">
                        <a:lnSpc>
                          <a:spcPct val="100000"/>
                        </a:lnSpc>
                        <a:spcBef>
                          <a:spcPts val="0"/>
                        </a:spcBef>
                        <a:spcAft>
                          <a:spcPts val="0"/>
                        </a:spcAft>
                        <a:buFont typeface="Arial" panose="020B0604020202020204" pitchFamily="34" charset="0"/>
                        <a:buChar char="•"/>
                      </a:pPr>
                      <a:endParaRPr lang="es-CO" sz="1400" i="0" dirty="0">
                        <a:solidFill>
                          <a:schemeClr val="tx1"/>
                        </a:solidFill>
                      </a:endParaRPr>
                    </a:p>
                    <a:p>
                      <a:pPr lvl="0" indent="1588" algn="l" defTabSz="1071563">
                        <a:lnSpc>
                          <a:spcPct val="100000"/>
                        </a:lnSpc>
                        <a:spcBef>
                          <a:spcPts val="0"/>
                        </a:spcBef>
                        <a:spcAft>
                          <a:spcPts val="0"/>
                        </a:spcAft>
                        <a:buNone/>
                      </a:pPr>
                      <a:r>
                        <a:rPr lang="es-CO" sz="1400" i="0" strike="sngStrike" dirty="0">
                          <a:solidFill>
                            <a:srgbClr val="FF0000"/>
                          </a:solidFill>
                        </a:rPr>
                        <a:t>4. Que se entregue por lo menos el 90% de las cantidades originalmente pactadas de los Activos negociados;</a:t>
                      </a:r>
                      <a:r>
                        <a:rPr lang="es-CO" sz="1400" i="0" strike="noStrike" dirty="0">
                          <a:solidFill>
                            <a:srgbClr val="FF0000"/>
                          </a:solidFill>
                        </a:rPr>
                        <a:t> </a:t>
                      </a:r>
                      <a:r>
                        <a:rPr lang="es-CO" sz="1400" i="0" dirty="0">
                          <a:solidFill>
                            <a:srgbClr val="FF0000"/>
                          </a:solidFill>
                        </a:rPr>
                        <a:t>(…)”</a:t>
                      </a:r>
                      <a:endParaRPr lang="es-CO" sz="1500" i="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3 Rectángulo"/>
          <p:cNvSpPr/>
          <p:nvPr/>
        </p:nvSpPr>
        <p:spPr>
          <a:xfrm>
            <a:off x="200615" y="1027045"/>
            <a:ext cx="3221651" cy="369332"/>
          </a:xfrm>
          <a:prstGeom prst="rect">
            <a:avLst/>
          </a:prstGeom>
        </p:spPr>
        <p:txBody>
          <a:bodyPr wrap="none">
            <a:spAutoFit/>
          </a:bodyPr>
          <a:lstStyle/>
          <a:p>
            <a:pPr indent="1588" algn="just" defTabSz="1071563">
              <a:lnSpc>
                <a:spcPct val="100000"/>
              </a:lnSpc>
              <a:spcBef>
                <a:spcPts val="0"/>
              </a:spcBef>
              <a:spcAft>
                <a:spcPts val="0"/>
              </a:spcAft>
              <a:buNone/>
            </a:pPr>
            <a:r>
              <a:rPr lang="es-CO" dirty="0">
                <a:solidFill>
                  <a:srgbClr val="002060"/>
                </a:solidFill>
                <a:latin typeface="Franklin Gothic Book"/>
                <a:cs typeface="Calibri" panose="020F0502020204030204" pitchFamily="34" charset="0"/>
              </a:rPr>
              <a:t>TERMINACIÓN ANTICIPADA</a:t>
            </a:r>
          </a:p>
        </p:txBody>
      </p:sp>
      <p:sp>
        <p:nvSpPr>
          <p:cNvPr id="7" name="14 Título"/>
          <p:cNvSpPr txBox="1">
            <a:spLocks/>
          </p:cNvSpPr>
          <p:nvPr/>
        </p:nvSpPr>
        <p:spPr>
          <a:xfrm>
            <a:off x="279213" y="85059"/>
            <a:ext cx="8452186" cy="1158497"/>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s-ES" sz="2800" b="0" i="0" u="none" strike="noStrike" kern="1200" cap="none" spc="0" normalizeH="0" baseline="0" noProof="0" dirty="0">
                <a:ln>
                  <a:noFill/>
                </a:ln>
                <a:solidFill>
                  <a:srgbClr val="002060"/>
                </a:solidFill>
                <a:effectLst/>
                <a:uLnTx/>
                <a:uFillTx/>
                <a:latin typeface="Franklin Gothic Book"/>
                <a:ea typeface="+mn-ea"/>
                <a:cs typeface="Calibri" panose="020F0502020204030204" pitchFamily="34" charset="0"/>
              </a:rPr>
              <a:t>Proyecto de Modificación del </a:t>
            </a:r>
            <a:br>
              <a:rPr kumimoji="0" lang="es-ES" sz="2800" b="0" i="0" u="none" strike="noStrike" kern="1200" cap="none" spc="0" normalizeH="0" baseline="0" noProof="0" dirty="0">
                <a:ln>
                  <a:noFill/>
                </a:ln>
                <a:solidFill>
                  <a:srgbClr val="002060"/>
                </a:solidFill>
                <a:effectLst/>
                <a:uLnTx/>
                <a:uFillTx/>
                <a:latin typeface="Franklin Gothic Book"/>
                <a:ea typeface="+mn-ea"/>
                <a:cs typeface="Calibri" panose="020F0502020204030204" pitchFamily="34" charset="0"/>
              </a:rPr>
            </a:br>
            <a:r>
              <a:rPr kumimoji="0" lang="es-ES" sz="2800" b="0" i="0" u="none" strike="noStrike" kern="1200" cap="none" spc="0" normalizeH="0" baseline="0" noProof="0" dirty="0">
                <a:ln>
                  <a:noFill/>
                </a:ln>
                <a:solidFill>
                  <a:srgbClr val="002060"/>
                </a:solidFill>
                <a:effectLst/>
                <a:uLnTx/>
                <a:uFillTx/>
                <a:latin typeface="Franklin Gothic Book"/>
                <a:ea typeface="+mn-ea"/>
                <a:cs typeface="Calibri" panose="020F0502020204030204" pitchFamily="34" charset="0"/>
              </a:rPr>
              <a:t>Reglamento - MCP</a:t>
            </a:r>
          </a:p>
        </p:txBody>
      </p:sp>
      <p:cxnSp>
        <p:nvCxnSpPr>
          <p:cNvPr id="8" name="Conector recto 2">
            <a:extLst>
              <a:ext uri="{FF2B5EF4-FFF2-40B4-BE49-F238E27FC236}">
                <a16:creationId xmlns:a16="http://schemas.microsoft.com/office/drawing/2014/main" id="{B19ADF1C-7215-4450-B1B0-A99B51FF75C4}"/>
              </a:ext>
            </a:extLst>
          </p:cNvPr>
          <p:cNvCxnSpPr/>
          <p:nvPr/>
        </p:nvCxnSpPr>
        <p:spPr>
          <a:xfrm>
            <a:off x="279213" y="960470"/>
            <a:ext cx="8609606"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89612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79731" y="1396506"/>
            <a:ext cx="8121609" cy="1546108"/>
          </a:xfrm>
        </p:spPr>
        <p:txBody>
          <a:bodyPr/>
          <a:lstStyle/>
          <a:p>
            <a:pPr lvl="1" algn="l" defTabSz="913990" rtl="0">
              <a:lnSpc>
                <a:spcPct val="85000"/>
              </a:lnSpc>
              <a:spcBef>
                <a:spcPct val="0"/>
              </a:spcBef>
            </a:pPr>
            <a:r>
              <a:rPr lang="es-ES" sz="4000" dirty="0">
                <a:solidFill>
                  <a:schemeClr val="bg1"/>
                </a:solidFill>
                <a:latin typeface="+mj-lt"/>
              </a:rPr>
              <a:t>10.	Informe Comité de Estándares.</a:t>
            </a:r>
            <a:endParaRPr lang="es-CO" sz="5400" dirty="0">
              <a:solidFill>
                <a:schemeClr val="bg1"/>
              </a:solidFill>
            </a:endParaRPr>
          </a:p>
        </p:txBody>
      </p:sp>
      <p:sp>
        <p:nvSpPr>
          <p:cNvPr id="3" name="CuadroTexto 2">
            <a:extLst>
              <a:ext uri="{FF2B5EF4-FFF2-40B4-BE49-F238E27FC236}">
                <a16:creationId xmlns:a16="http://schemas.microsoft.com/office/drawing/2014/main" id="{22B11333-8EC2-4409-A9A0-05A0C65E9FF5}"/>
              </a:ext>
            </a:extLst>
          </p:cNvPr>
          <p:cNvSpPr txBox="1"/>
          <p:nvPr/>
        </p:nvSpPr>
        <p:spPr>
          <a:xfrm>
            <a:off x="702582" y="3624494"/>
            <a:ext cx="2951807" cy="369332"/>
          </a:xfrm>
          <a:prstGeom prst="rect">
            <a:avLst/>
          </a:prstGeom>
          <a:noFill/>
        </p:spPr>
        <p:txBody>
          <a:bodyPr wrap="square" lIns="0" tIns="0" rIns="0" bIns="0" rtlCol="0">
            <a:spAutoFit/>
          </a:bodyPr>
          <a:lstStyle/>
          <a:p>
            <a:pPr>
              <a:lnSpc>
                <a:spcPct val="120000"/>
              </a:lnSpc>
            </a:pPr>
            <a:r>
              <a:rPr lang="es-CO" sz="2000" dirty="0">
                <a:solidFill>
                  <a:schemeClr val="bg1"/>
                </a:solidFill>
              </a:rPr>
              <a:t>Verbo: Aprobar</a:t>
            </a:r>
          </a:p>
        </p:txBody>
      </p:sp>
    </p:spTree>
    <p:extLst>
      <p:ext uri="{BB962C8B-B14F-4D97-AF65-F5344CB8AC3E}">
        <p14:creationId xmlns:p14="http://schemas.microsoft.com/office/powerpoint/2010/main" val="166086320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284871"/>
            <a:ext cx="6996113" cy="303164"/>
          </a:xfrm>
          <a:solidFill>
            <a:schemeClr val="bg1">
              <a:alpha val="77000"/>
            </a:schemeClr>
          </a:solidFill>
        </p:spPr>
        <p:txBody>
          <a:bodyPr rtlCol="0">
            <a:noAutofit/>
          </a:bodyPr>
          <a:lstStyle/>
          <a:p>
            <a:pPr eaLnBrk="1" fontAlgn="auto" hangingPunct="1">
              <a:buFont typeface="Arial" charset="0"/>
              <a:buNone/>
              <a:defRPr/>
            </a:pPr>
            <a:r>
              <a:rPr lang="it-IT" sz="2400" b="1" dirty="0">
                <a:solidFill>
                  <a:schemeClr val="bg2">
                    <a:lumMod val="75000"/>
                  </a:schemeClr>
                </a:solidFill>
                <a:latin typeface="+mj-lt"/>
              </a:rPr>
              <a:t>DECISIONES COMITE DE ESTANDARES</a:t>
            </a:r>
            <a:endParaRPr lang="es-CO" sz="2400" b="1" dirty="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5" name="2 Marcador de contenido"/>
          <p:cNvSpPr txBox="1">
            <a:spLocks/>
          </p:cNvSpPr>
          <p:nvPr/>
        </p:nvSpPr>
        <p:spPr>
          <a:xfrm>
            <a:off x="460374" y="699248"/>
            <a:ext cx="8380415" cy="4143921"/>
          </a:xfrm>
          <a:prstGeom prst="rect">
            <a:avLst/>
          </a:prstGeom>
        </p:spPr>
        <p:txBody>
          <a:bodyPr/>
          <a:lstStyle/>
          <a:p>
            <a:pPr algn="just">
              <a:spcBef>
                <a:spcPts val="600"/>
              </a:spcBef>
              <a:spcAft>
                <a:spcPts val="1200"/>
              </a:spcAft>
              <a:defRPr/>
            </a:pPr>
            <a:r>
              <a:rPr lang="es-CO" sz="1600" dirty="0">
                <a:cs typeface="Calibri" pitchFamily="34" charset="0"/>
              </a:rPr>
              <a:t>En cumplimiento de lo dispuesto en el artículo 1.4.1.4 del Reglamento de Funcionamiento y Operación de la Bolsa, el Comité de Estándares en la reunión del 19 de febrero de 2018 estudió y analizó la procedencia, viabilidad y conveniencia de las solicitudes de inscripción de productos en el Sistema de Inscripción de la Bolsa – SIBOL y recomienda a la Junta Directiva la inscripción en el SIBOL de los siguientes bienes, productos o </a:t>
            </a:r>
            <a:r>
              <a:rPr lang="es-CO" sz="1600" dirty="0" err="1">
                <a:cs typeface="Calibri" pitchFamily="34" charset="0"/>
              </a:rPr>
              <a:t>commodities</a:t>
            </a:r>
            <a:r>
              <a:rPr lang="es-CO" sz="1600" dirty="0">
                <a:cs typeface="Calibri" pitchFamily="34" charset="0"/>
              </a:rPr>
              <a:t>, clasificados, conforme a lo establecido en el artículo 1.4.5.3 del Reglamento de la Bolsa: </a:t>
            </a:r>
          </a:p>
          <a:p>
            <a:pPr marL="342900" indent="-342900" algn="just" eaLnBrk="0" hangingPunct="0">
              <a:defRPr/>
            </a:pPr>
            <a:r>
              <a:rPr lang="es-CO" sz="1600" b="1" dirty="0">
                <a:cs typeface="Calibri" pitchFamily="34" charset="0"/>
              </a:rPr>
              <a:t>Bienes, productos o </a:t>
            </a:r>
            <a:r>
              <a:rPr lang="es-CO" sz="1600" b="1" dirty="0" err="1">
                <a:cs typeface="Calibri" pitchFamily="34" charset="0"/>
              </a:rPr>
              <a:t>commodities</a:t>
            </a:r>
            <a:r>
              <a:rPr lang="es-CO" sz="1600" b="1" dirty="0">
                <a:cs typeface="Calibri" pitchFamily="34" charset="0"/>
              </a:rPr>
              <a:t> de origen o destinación industrial.</a:t>
            </a:r>
          </a:p>
          <a:p>
            <a:pPr indent="-342900" algn="just" eaLnBrk="0" hangingPunct="0">
              <a:defRPr/>
            </a:pPr>
            <a:r>
              <a:rPr lang="es-CO" sz="1600" b="1" dirty="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a:p>
            <a:pPr indent="-342900" algn="just" eaLnBrk="0" hangingPunct="0">
              <a:defRPr/>
            </a:pPr>
            <a:endParaRPr lang="es-CO" sz="1600" dirty="0">
              <a:cs typeface="Calibri" pitchFamily="34" charset="0"/>
            </a:endParaRPr>
          </a:p>
          <a:p>
            <a:pPr indent="-342900" algn="just" eaLnBrk="0" hangingPunct="0">
              <a:defRPr/>
            </a:pPr>
            <a:endParaRPr lang="es-CO" sz="1600" dirty="0">
              <a:cs typeface="Calibri" pitchFamily="34" charset="0"/>
            </a:endParaRPr>
          </a:p>
          <a:p>
            <a:pPr marL="342900" indent="-342900"/>
            <a:endParaRPr lang="es-CO" sz="1600" dirty="0">
              <a:cs typeface="Calibri" pitchFamily="34" charset="0"/>
            </a:endParaRPr>
          </a:p>
          <a:p>
            <a:pPr marL="342900" indent="-342900" algn="just" eaLnBrk="0" hangingPunct="0">
              <a:defRPr/>
            </a:pPr>
            <a:endParaRPr lang="es-CO" sz="1600"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
        <p:nvSpPr>
          <p:cNvPr id="9" name="8 Rectángulo"/>
          <p:cNvSpPr/>
          <p:nvPr/>
        </p:nvSpPr>
        <p:spPr>
          <a:xfrm>
            <a:off x="591671" y="3535731"/>
            <a:ext cx="8249118" cy="1323439"/>
          </a:xfrm>
          <a:prstGeom prst="rect">
            <a:avLst/>
          </a:prstGeom>
        </p:spPr>
        <p:txBody>
          <a:bodyPr wrap="square">
            <a:spAutoFit/>
          </a:bodyPr>
          <a:lstStyle/>
          <a:p>
            <a:pPr marL="342900" lvl="0" indent="-342900">
              <a:buFont typeface="+mj-lt"/>
              <a:buAutoNum type="arabicPeriod"/>
            </a:pPr>
            <a:r>
              <a:rPr lang="es-CO" sz="1600" dirty="0"/>
              <a:t>ABOCINADOR</a:t>
            </a:r>
          </a:p>
          <a:p>
            <a:pPr marL="342900" lvl="0" indent="-342900">
              <a:buFont typeface="+mj-lt"/>
              <a:buAutoNum type="arabicPeriod"/>
            </a:pPr>
            <a:r>
              <a:rPr lang="es-CO" sz="1600" dirty="0"/>
              <a:t>ACETONA O  PROPANONA</a:t>
            </a:r>
          </a:p>
          <a:p>
            <a:pPr marL="342900" lvl="0" indent="-342900">
              <a:buFont typeface="+mj-lt"/>
              <a:buAutoNum type="arabicPeriod"/>
            </a:pPr>
            <a:r>
              <a:rPr lang="es-CO" sz="1600" dirty="0"/>
              <a:t>ANILLO PARA OFICIALES DE LA ARMADA NACIONAL</a:t>
            </a:r>
          </a:p>
          <a:p>
            <a:pPr marL="342900" lvl="0" indent="-342900">
              <a:buFont typeface="+mj-lt"/>
              <a:buAutoNum type="arabicPeriod"/>
            </a:pPr>
            <a:r>
              <a:rPr lang="es-CO" sz="1600" dirty="0"/>
              <a:t>BANDANA COCINERO (A) ARMADA NACIONAL</a:t>
            </a:r>
          </a:p>
          <a:p>
            <a:pPr marL="342900" lvl="0" indent="-342900">
              <a:buFont typeface="+mj-lt"/>
              <a:buAutoNum type="arabicPeriod"/>
            </a:pPr>
            <a:r>
              <a:rPr lang="es-CO" sz="1600" dirty="0"/>
              <a:t>BASTON DE ALMIRANTE</a:t>
            </a:r>
            <a:endParaRPr lang="es-CO" dirty="0"/>
          </a:p>
        </p:txBody>
      </p:sp>
    </p:spTree>
    <p:extLst>
      <p:ext uri="{BB962C8B-B14F-4D97-AF65-F5344CB8AC3E}">
        <p14:creationId xmlns:p14="http://schemas.microsoft.com/office/powerpoint/2010/main" val="2925061880"/>
      </p:ext>
    </p:extLst>
  </p:cSld>
  <p:clrMapOvr>
    <a:masterClrMapping/>
  </p:clrMapOvr>
  <p:transition spd="slow">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240175" y="530559"/>
            <a:ext cx="6996113" cy="303164"/>
          </a:xfrm>
          <a:solidFill>
            <a:schemeClr val="bg1">
              <a:alpha val="77000"/>
            </a:schemeClr>
          </a:solidFill>
        </p:spPr>
        <p:txBody>
          <a:bodyPr rtlCol="0">
            <a:noAutofit/>
          </a:bodyPr>
          <a:lstStyle/>
          <a:p>
            <a:pPr eaLnBrk="1" fontAlgn="auto" hangingPunct="1">
              <a:buFont typeface="Arial" charset="0"/>
              <a:buNone/>
              <a:defRPr/>
            </a:pPr>
            <a:r>
              <a:rPr lang="it-IT" sz="2400" b="1" dirty="0">
                <a:solidFill>
                  <a:schemeClr val="bg2">
                    <a:lumMod val="75000"/>
                  </a:schemeClr>
                </a:solidFill>
                <a:latin typeface="+mj-lt"/>
              </a:rPr>
              <a:t>DECISIONES COMITE DE ESTANDARES</a:t>
            </a:r>
            <a:endParaRPr lang="es-CO" sz="2400" b="1" dirty="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5" name="2 Marcador de contenido"/>
          <p:cNvSpPr txBox="1">
            <a:spLocks/>
          </p:cNvSpPr>
          <p:nvPr/>
        </p:nvSpPr>
        <p:spPr>
          <a:xfrm>
            <a:off x="460375" y="699248"/>
            <a:ext cx="8380414" cy="4143921"/>
          </a:xfrm>
          <a:prstGeom prst="rect">
            <a:avLst/>
          </a:prstGeom>
        </p:spPr>
        <p:txBody>
          <a:bodyPr/>
          <a:lstStyle/>
          <a:p>
            <a:pPr indent="-342900" algn="just" eaLnBrk="0" hangingPunct="0">
              <a:defRPr/>
            </a:pPr>
            <a:endParaRPr lang="es-CO" sz="1600" dirty="0">
              <a:cs typeface="Calibri" pitchFamily="34" charset="0"/>
            </a:endParaRPr>
          </a:p>
          <a:p>
            <a:pPr marL="342900" indent="-342900"/>
            <a:endParaRPr lang="es-CO" sz="1600" dirty="0">
              <a:cs typeface="Calibri" pitchFamily="34" charset="0"/>
            </a:endParaRPr>
          </a:p>
          <a:p>
            <a:pPr marL="342900" indent="-342900" algn="just" eaLnBrk="0" hangingPunct="0">
              <a:defRPr/>
            </a:pPr>
            <a:endParaRPr lang="es-CO" sz="1600"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
        <p:nvSpPr>
          <p:cNvPr id="8" name="7 Rectángulo"/>
          <p:cNvSpPr/>
          <p:nvPr/>
        </p:nvSpPr>
        <p:spPr>
          <a:xfrm>
            <a:off x="155575" y="833723"/>
            <a:ext cx="8988425" cy="4547912"/>
          </a:xfrm>
          <a:prstGeom prst="rect">
            <a:avLst/>
          </a:prstGeom>
        </p:spPr>
        <p:txBody>
          <a:bodyPr wrap="square">
            <a:spAutoFit/>
          </a:bodyPr>
          <a:lstStyle/>
          <a:p>
            <a:pPr marL="342900" indent="-342900">
              <a:buFont typeface="+mj-lt"/>
              <a:buAutoNum type="arabicPeriod" startAt="6"/>
            </a:pPr>
            <a:r>
              <a:rPr lang="es-CO" sz="1600" dirty="0"/>
              <a:t>BLUSA PERSONAL DE ASEO ARMADA NACIONAL</a:t>
            </a:r>
          </a:p>
          <a:p>
            <a:pPr marL="342900" lvl="0" indent="-342900">
              <a:buFont typeface="+mj-lt"/>
              <a:buAutoNum type="arabicPeriod" startAt="6"/>
            </a:pPr>
            <a:r>
              <a:rPr lang="es-CO" sz="1600" dirty="0"/>
              <a:t>CABLE COAXIAL</a:t>
            </a:r>
          </a:p>
          <a:p>
            <a:pPr marL="342900" lvl="0" indent="-342900">
              <a:buFont typeface="+mj-lt"/>
              <a:buAutoNum type="arabicPeriod" startAt="6"/>
            </a:pPr>
            <a:r>
              <a:rPr lang="es-CO" sz="1600" dirty="0"/>
              <a:t>CAMISA ELECTRICISTA ARMADA NACIONAL</a:t>
            </a:r>
          </a:p>
          <a:p>
            <a:pPr marL="342900" lvl="0" indent="-342900">
              <a:buFont typeface="+mj-lt"/>
              <a:buAutoNum type="arabicPeriod" startAt="6"/>
            </a:pPr>
            <a:r>
              <a:rPr lang="es-CO" sz="1600" dirty="0"/>
              <a:t>CAMISA PARA PERSONAL SERVICIOS GENERALES ARMADA NACIONAL</a:t>
            </a:r>
          </a:p>
          <a:p>
            <a:pPr marL="342900" lvl="0" indent="-342900">
              <a:buFont typeface="+mj-lt"/>
              <a:buAutoNum type="arabicPeriod" startAt="6"/>
            </a:pPr>
            <a:r>
              <a:rPr lang="es-CO" sz="1600" dirty="0"/>
              <a:t>CAMISETA DOCENTE FEMENINO ARMADA NACIONAL</a:t>
            </a:r>
          </a:p>
          <a:p>
            <a:pPr marL="342900" lvl="0" indent="-342900">
              <a:buFont typeface="+mj-lt"/>
              <a:buAutoNum type="arabicPeriod" startAt="6"/>
            </a:pPr>
            <a:r>
              <a:rPr lang="es-CO" sz="1600" dirty="0"/>
              <a:t>CHALECO PARA ASISTENTE MASCULINO CAMARA ARMADA NACIONAL</a:t>
            </a:r>
          </a:p>
          <a:p>
            <a:pPr marL="342900" lvl="0" indent="-342900">
              <a:buFont typeface="+mj-lt"/>
              <a:buAutoNum type="arabicPeriod" startAt="6"/>
            </a:pPr>
            <a:r>
              <a:rPr lang="es-CO" sz="1600" dirty="0"/>
              <a:t>CHALECO PARA PELUQUERO (A) ARMADA NACIONAL</a:t>
            </a:r>
          </a:p>
          <a:p>
            <a:pPr marL="342900" lvl="0" indent="-342900">
              <a:buFont typeface="+mj-lt"/>
              <a:buAutoNum type="arabicPeriod" startAt="6"/>
            </a:pPr>
            <a:r>
              <a:rPr lang="es-CO" sz="1600" dirty="0"/>
              <a:t>CORBATIN ASISTENTE CAMARA ARMADA NACIONAL</a:t>
            </a:r>
          </a:p>
          <a:p>
            <a:pPr marL="342900" lvl="0" indent="-342900">
              <a:buFont typeface="+mj-lt"/>
              <a:buAutoNum type="arabicPeriod" startAt="6"/>
            </a:pPr>
            <a:r>
              <a:rPr lang="es-CO" sz="1600" dirty="0"/>
              <a:t>CORDON DE RESPALDO DE JUNTAS</a:t>
            </a:r>
          </a:p>
          <a:p>
            <a:pPr marL="342900" lvl="0" indent="-342900">
              <a:buFont typeface="+mj-lt"/>
              <a:buAutoNum type="arabicPeriod" startAt="6"/>
            </a:pPr>
            <a:r>
              <a:rPr lang="es-CO" sz="1600" dirty="0"/>
              <a:t>DISPENSADOR DE AGUA</a:t>
            </a:r>
          </a:p>
          <a:p>
            <a:pPr marL="342900" lvl="0" indent="-342900">
              <a:buFont typeface="+mj-lt"/>
              <a:buAutoNum type="arabicPeriod" startAt="6"/>
            </a:pPr>
            <a:r>
              <a:rPr lang="es-CO" sz="1600" dirty="0"/>
              <a:t>FUNDA TERMOENCOGIBLE</a:t>
            </a:r>
          </a:p>
          <a:p>
            <a:pPr marL="342900" lvl="0" indent="-342900">
              <a:buFont typeface="+mj-lt"/>
              <a:buAutoNum type="arabicPeriod" startAt="6"/>
            </a:pPr>
            <a:r>
              <a:rPr lang="es-CO" sz="1600" dirty="0"/>
              <a:t>INSIGNIAS Y DISTINTIVOS EN TELA PARA UNIFORME CAMUFLADO PIXELADO CAMEL ARMADA NACIONAL.</a:t>
            </a:r>
          </a:p>
          <a:p>
            <a:pPr marL="342900" lvl="0" indent="-342900">
              <a:lnSpc>
                <a:spcPct val="115000"/>
              </a:lnSpc>
              <a:spcAft>
                <a:spcPts val="0"/>
              </a:spcAft>
              <a:buFont typeface="+mj-lt"/>
              <a:buAutoNum type="arabicPeriod" startAt="18"/>
            </a:pPr>
            <a:r>
              <a:rPr lang="es-CO" sz="1600" dirty="0">
                <a:latin typeface="+mj-lt"/>
                <a:ea typeface="Calibri"/>
                <a:cs typeface="Times New Roman"/>
              </a:rPr>
              <a:t>KIT DE ASCENSO ALMIRANTES</a:t>
            </a:r>
          </a:p>
          <a:p>
            <a:pPr marL="342900" lvl="0" indent="-342900">
              <a:lnSpc>
                <a:spcPct val="115000"/>
              </a:lnSpc>
              <a:spcAft>
                <a:spcPts val="0"/>
              </a:spcAft>
              <a:buFont typeface="+mj-lt"/>
              <a:buAutoNum type="arabicPeriod" startAt="18"/>
            </a:pPr>
            <a:r>
              <a:rPr lang="es-CO" sz="1600" dirty="0">
                <a:latin typeface="+mj-lt"/>
                <a:ea typeface="Calibri"/>
                <a:cs typeface="Times New Roman"/>
              </a:rPr>
              <a:t>KIT DE ASCENSO CAPITAN DE NAVIO</a:t>
            </a:r>
          </a:p>
          <a:p>
            <a:pPr marL="342900" lvl="0" indent="-342900">
              <a:lnSpc>
                <a:spcPct val="115000"/>
              </a:lnSpc>
              <a:spcAft>
                <a:spcPts val="1000"/>
              </a:spcAft>
              <a:buFont typeface="+mj-lt"/>
              <a:buAutoNum type="arabicPeriod" startAt="18"/>
            </a:pPr>
            <a:r>
              <a:rPr lang="es-CO" sz="1600" dirty="0">
                <a:latin typeface="+mj-lt"/>
                <a:ea typeface="Calibri"/>
                <a:cs typeface="Times New Roman"/>
              </a:rPr>
              <a:t>KIT DE ASCENSO JEFE TECNICO – SARGENTO MAYOR INFANTERIA DE MARINA.</a:t>
            </a:r>
          </a:p>
          <a:p>
            <a:pPr marL="342900" lvl="0" indent="-342900">
              <a:buFont typeface="+mj-lt"/>
              <a:buAutoNum type="arabicPeriod" startAt="7"/>
            </a:pPr>
            <a:endParaRPr lang="es-CO" dirty="0"/>
          </a:p>
        </p:txBody>
      </p:sp>
    </p:spTree>
    <p:extLst>
      <p:ext uri="{BB962C8B-B14F-4D97-AF65-F5344CB8AC3E}">
        <p14:creationId xmlns:p14="http://schemas.microsoft.com/office/powerpoint/2010/main" val="3054854750"/>
      </p:ext>
    </p:extLst>
  </p:cSld>
  <p:clrMapOvr>
    <a:masterClrMapping/>
  </p:clrMapOvr>
  <p:transition spd="slow">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258105" y="467804"/>
            <a:ext cx="6996113" cy="303164"/>
          </a:xfrm>
          <a:solidFill>
            <a:schemeClr val="bg1">
              <a:alpha val="77000"/>
            </a:schemeClr>
          </a:solidFill>
        </p:spPr>
        <p:txBody>
          <a:bodyPr rtlCol="0">
            <a:noAutofit/>
          </a:bodyPr>
          <a:lstStyle/>
          <a:p>
            <a:pPr eaLnBrk="1" fontAlgn="auto" hangingPunct="1">
              <a:buFont typeface="Arial" charset="0"/>
              <a:buNone/>
              <a:defRPr/>
            </a:pPr>
            <a:r>
              <a:rPr lang="it-IT" sz="2400" b="1" dirty="0">
                <a:solidFill>
                  <a:schemeClr val="bg2">
                    <a:lumMod val="75000"/>
                  </a:schemeClr>
                </a:solidFill>
                <a:latin typeface="+mj-lt"/>
              </a:rPr>
              <a:t>DECISIONES COMITE DE ESTANDARES</a:t>
            </a:r>
            <a:endParaRPr lang="es-CO" sz="2400" b="1" dirty="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5" name="2 Marcador de contenido"/>
          <p:cNvSpPr txBox="1">
            <a:spLocks/>
          </p:cNvSpPr>
          <p:nvPr/>
        </p:nvSpPr>
        <p:spPr>
          <a:xfrm>
            <a:off x="460375" y="699248"/>
            <a:ext cx="8380414" cy="4143921"/>
          </a:xfrm>
          <a:prstGeom prst="rect">
            <a:avLst/>
          </a:prstGeom>
        </p:spPr>
        <p:txBody>
          <a:bodyPr/>
          <a:lstStyle/>
          <a:p>
            <a:pPr indent="-342900" algn="just" eaLnBrk="0" hangingPunct="0">
              <a:defRPr/>
            </a:pPr>
            <a:endParaRPr lang="es-CO" sz="1600" dirty="0">
              <a:cs typeface="Calibri" pitchFamily="34" charset="0"/>
            </a:endParaRPr>
          </a:p>
          <a:p>
            <a:pPr marL="342900" indent="-342900"/>
            <a:endParaRPr lang="es-CO" sz="1600" dirty="0">
              <a:cs typeface="Calibri" pitchFamily="34" charset="0"/>
            </a:endParaRPr>
          </a:p>
          <a:p>
            <a:pPr marL="342900" indent="-342900" algn="just" eaLnBrk="0" hangingPunct="0">
              <a:defRPr/>
            </a:pPr>
            <a:endParaRPr lang="es-CO" sz="1600"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
        <p:nvSpPr>
          <p:cNvPr id="8" name="7 Rectángulo"/>
          <p:cNvSpPr/>
          <p:nvPr/>
        </p:nvSpPr>
        <p:spPr>
          <a:xfrm>
            <a:off x="368300" y="820396"/>
            <a:ext cx="8472489" cy="4063567"/>
          </a:xfrm>
          <a:prstGeom prst="rect">
            <a:avLst/>
          </a:prstGeom>
        </p:spPr>
        <p:txBody>
          <a:bodyPr wrap="square">
            <a:spAutoFit/>
          </a:bodyPr>
          <a:lstStyle/>
          <a:p>
            <a:pPr marL="342900" lvl="0" indent="-342900">
              <a:buFont typeface="+mj-lt"/>
              <a:buAutoNum type="arabicPeriod" startAt="21"/>
            </a:pPr>
            <a:r>
              <a:rPr lang="es-CO" sz="1600" dirty="0"/>
              <a:t>PANTALON PARA PERSONA DE ASEO ARMADA NACIONAL</a:t>
            </a:r>
          </a:p>
          <a:p>
            <a:pPr marL="342900" lvl="0" indent="-342900">
              <a:buFont typeface="+mj-lt"/>
              <a:buAutoNum type="arabicPeriod" startAt="21"/>
            </a:pPr>
            <a:r>
              <a:rPr lang="es-CO" sz="1600" dirty="0"/>
              <a:t>PANTUFLAS PARA ESTUDIANTES E INFANTES  DE MARINA</a:t>
            </a:r>
          </a:p>
          <a:p>
            <a:pPr marL="342900" lvl="0" indent="-342900">
              <a:buFont typeface="+mj-lt"/>
              <a:buAutoNum type="arabicPeriod" startAt="21"/>
            </a:pPr>
            <a:r>
              <a:rPr lang="es-CO" sz="1600" dirty="0"/>
              <a:t>PAÑUELO VERDE PARA INFANTE DE MARINA</a:t>
            </a:r>
          </a:p>
          <a:p>
            <a:pPr marL="342900" lvl="0" indent="-342900">
              <a:buFont typeface="+mj-lt"/>
              <a:buAutoNum type="arabicPeriod" startAt="21"/>
            </a:pPr>
            <a:r>
              <a:rPr lang="es-CO" sz="1600" dirty="0"/>
              <a:t>AGUJA O PUNTA PARA ESCAREADOR</a:t>
            </a:r>
          </a:p>
          <a:p>
            <a:pPr marL="342900" lvl="0" indent="-342900">
              <a:buFont typeface="+mj-lt"/>
              <a:buAutoNum type="arabicPeriod" startAt="21"/>
            </a:pPr>
            <a:r>
              <a:rPr lang="es-CO" sz="1600" dirty="0"/>
              <a:t>CALZADO FEMENINO PARA DOCENTE EDUCACION FISICA ARMADA NACIONAL</a:t>
            </a:r>
          </a:p>
          <a:p>
            <a:pPr marL="342900" lvl="0" indent="-342900">
              <a:buFont typeface="+mj-lt"/>
              <a:buAutoNum type="arabicPeriod" startAt="21"/>
            </a:pPr>
            <a:r>
              <a:rPr lang="es-CO" sz="1600" dirty="0"/>
              <a:t>DISPOSITIVO VIAL BARRERA PLASTICA</a:t>
            </a:r>
          </a:p>
          <a:p>
            <a:pPr marL="342900" lvl="0" indent="-342900">
              <a:buFont typeface="+mj-lt"/>
              <a:buAutoNum type="arabicPeriod" startAt="21"/>
            </a:pPr>
            <a:r>
              <a:rPr lang="es-CO" sz="1600" dirty="0"/>
              <a:t>DISPOSITIVO VIAL DELINEADOR TUBULAR</a:t>
            </a:r>
          </a:p>
          <a:p>
            <a:pPr marL="342900" lvl="0" indent="-342900">
              <a:buFont typeface="+mj-lt"/>
              <a:buAutoNum type="arabicPeriod" startAt="21"/>
            </a:pPr>
            <a:r>
              <a:rPr lang="es-CO" sz="1600" dirty="0"/>
              <a:t>ESCAREADOR NEUMATICO</a:t>
            </a:r>
          </a:p>
          <a:p>
            <a:pPr marL="342900" lvl="0" indent="-342900">
              <a:buFont typeface="+mj-lt"/>
              <a:buAutoNum type="arabicPeriod" startAt="21"/>
            </a:pPr>
            <a:r>
              <a:rPr lang="es-CO" sz="1600" dirty="0"/>
              <a:t>FUNDA PARA RADIOS DE COMUNICACIÓN PORTATIL</a:t>
            </a:r>
          </a:p>
          <a:p>
            <a:pPr marL="342900" lvl="0" indent="-342900">
              <a:buFont typeface="+mj-lt"/>
              <a:buAutoNum type="arabicPeriod" startAt="21"/>
            </a:pPr>
            <a:r>
              <a:rPr lang="es-CO" sz="1600" dirty="0"/>
              <a:t>KIT DE ASEO PARA INFANTES DE MARINA</a:t>
            </a:r>
          </a:p>
          <a:p>
            <a:pPr marL="342900" lvl="0" indent="-342900">
              <a:buFont typeface="+mj-lt"/>
              <a:buAutoNum type="arabicPeriod" startAt="21"/>
            </a:pPr>
            <a:r>
              <a:rPr lang="es-CO" sz="1600" dirty="0"/>
              <a:t>LIJADORA</a:t>
            </a:r>
          </a:p>
          <a:p>
            <a:pPr marL="342900" lvl="0" indent="-342900">
              <a:buFont typeface="+mj-lt"/>
              <a:buAutoNum type="arabicPeriod" startAt="21"/>
            </a:pPr>
            <a:r>
              <a:rPr lang="es-CO" sz="1600" dirty="0"/>
              <a:t>PALA CLIMA CALIDO CON LENGÜETA</a:t>
            </a:r>
          </a:p>
          <a:p>
            <a:pPr marL="342900" lvl="0" indent="-342900">
              <a:buFont typeface="+mj-lt"/>
              <a:buAutoNum type="arabicPeriod" startAt="21"/>
            </a:pPr>
            <a:r>
              <a:rPr lang="es-CO" sz="1600" dirty="0"/>
              <a:t>PILA DE LITIO</a:t>
            </a:r>
          </a:p>
          <a:p>
            <a:pPr marL="342900" lvl="0" indent="-342900">
              <a:buFont typeface="+mj-lt"/>
              <a:buAutoNum type="arabicPeriod" startAt="21"/>
            </a:pPr>
            <a:r>
              <a:rPr lang="es-CO" sz="1600" dirty="0"/>
              <a:t>PLACAS DE IDENTIFICACION PERSONAL INFANTES DE MARINA</a:t>
            </a:r>
          </a:p>
          <a:p>
            <a:pPr marL="342900" lvl="0" indent="-342900">
              <a:buFont typeface="+mj-lt"/>
              <a:buAutoNum type="arabicPeriod" startAt="21"/>
            </a:pPr>
            <a:r>
              <a:rPr lang="es-CO" sz="1600" dirty="0"/>
              <a:t>PRESILLA SINTETICA PARA OFICIALES , SUBOFICIALES Y GRADOS DE INFANTERIA DE MARINA</a:t>
            </a:r>
          </a:p>
        </p:txBody>
      </p:sp>
    </p:spTree>
    <p:extLst>
      <p:ext uri="{BB962C8B-B14F-4D97-AF65-F5344CB8AC3E}">
        <p14:creationId xmlns:p14="http://schemas.microsoft.com/office/powerpoint/2010/main" val="3095984334"/>
      </p:ext>
    </p:extLst>
  </p:cSld>
  <p:clrMapOvr>
    <a:masterClrMapping/>
  </p:clrMapOvr>
  <p:transition spd="slow">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396084"/>
            <a:ext cx="6996113" cy="303164"/>
          </a:xfrm>
          <a:solidFill>
            <a:schemeClr val="bg1">
              <a:alpha val="77000"/>
            </a:schemeClr>
          </a:solidFill>
        </p:spPr>
        <p:txBody>
          <a:bodyPr rtlCol="0">
            <a:noAutofit/>
          </a:bodyPr>
          <a:lstStyle/>
          <a:p>
            <a:pPr eaLnBrk="1" fontAlgn="auto" hangingPunct="1">
              <a:buFont typeface="Arial" charset="0"/>
              <a:buNone/>
              <a:defRPr/>
            </a:pPr>
            <a:r>
              <a:rPr lang="it-IT" sz="2400" b="1" dirty="0">
                <a:solidFill>
                  <a:schemeClr val="bg2">
                    <a:lumMod val="75000"/>
                  </a:schemeClr>
                </a:solidFill>
                <a:latin typeface="+mj-lt"/>
              </a:rPr>
              <a:t>DECISIONES COMITE DE ESTANDARES</a:t>
            </a:r>
            <a:endParaRPr lang="es-CO" sz="2400" b="1" dirty="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5" name="2 Marcador de contenido"/>
          <p:cNvSpPr txBox="1">
            <a:spLocks/>
          </p:cNvSpPr>
          <p:nvPr/>
        </p:nvSpPr>
        <p:spPr>
          <a:xfrm>
            <a:off x="460375" y="699248"/>
            <a:ext cx="8380414" cy="4143921"/>
          </a:xfrm>
          <a:prstGeom prst="rect">
            <a:avLst/>
          </a:prstGeom>
        </p:spPr>
        <p:txBody>
          <a:bodyPr/>
          <a:lstStyle/>
          <a:p>
            <a:pPr indent="-342900" algn="just" eaLnBrk="0" hangingPunct="0">
              <a:defRPr/>
            </a:pPr>
            <a:endParaRPr lang="es-CO" sz="1600" dirty="0">
              <a:cs typeface="Calibri" pitchFamily="34" charset="0"/>
            </a:endParaRPr>
          </a:p>
          <a:p>
            <a:pPr marL="342900" indent="-342900"/>
            <a:endParaRPr lang="es-CO" sz="1600" dirty="0">
              <a:cs typeface="Calibri" pitchFamily="34" charset="0"/>
            </a:endParaRPr>
          </a:p>
          <a:p>
            <a:pPr marL="342900" indent="-342900" algn="just" eaLnBrk="0" hangingPunct="0">
              <a:defRPr/>
            </a:pPr>
            <a:endParaRPr lang="es-CO" sz="1600"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
        <p:nvSpPr>
          <p:cNvPr id="8" name="7 Rectángulo"/>
          <p:cNvSpPr/>
          <p:nvPr/>
        </p:nvSpPr>
        <p:spPr>
          <a:xfrm>
            <a:off x="460375" y="923365"/>
            <a:ext cx="8028717" cy="1569660"/>
          </a:xfrm>
          <a:prstGeom prst="rect">
            <a:avLst/>
          </a:prstGeom>
        </p:spPr>
        <p:txBody>
          <a:bodyPr wrap="square">
            <a:spAutoFit/>
          </a:bodyPr>
          <a:lstStyle/>
          <a:p>
            <a:pPr marL="342900" lvl="0" indent="-342900">
              <a:buFont typeface="+mj-lt"/>
              <a:buAutoNum type="arabicPeriod" startAt="36"/>
            </a:pPr>
            <a:r>
              <a:rPr lang="es-CO" sz="1600" dirty="0"/>
              <a:t>REDUCTOR DE VELOCIDAD VIAL</a:t>
            </a:r>
          </a:p>
          <a:p>
            <a:pPr marL="342900" lvl="0" indent="-342900">
              <a:buFont typeface="+mj-lt"/>
              <a:buAutoNum type="arabicPeriod" startAt="36"/>
            </a:pPr>
            <a:r>
              <a:rPr lang="es-CO" sz="1600" dirty="0"/>
              <a:t>UNIFORME AUXILIAR DE BAR Y MESA ARMADA NACIONAL</a:t>
            </a:r>
          </a:p>
          <a:p>
            <a:pPr marL="342900" lvl="0" indent="-342900">
              <a:buFont typeface="+mj-lt"/>
              <a:buAutoNum type="arabicPeriod" startAt="36"/>
            </a:pPr>
            <a:r>
              <a:rPr lang="es-CO" sz="1600" dirty="0"/>
              <a:t>UNIFORME DE CHEF ARMADA NACIONAL</a:t>
            </a:r>
          </a:p>
          <a:p>
            <a:pPr marL="342900" lvl="0" indent="-342900">
              <a:buFont typeface="+mj-lt"/>
              <a:buAutoNum type="arabicPeriod" startAt="36"/>
            </a:pPr>
            <a:r>
              <a:rPr lang="es-CO" sz="1600" dirty="0"/>
              <a:t>UNIFORME VIGILANTE ARMADA NACIONAL</a:t>
            </a:r>
          </a:p>
          <a:p>
            <a:pPr marL="342900" lvl="0" indent="-342900">
              <a:buFont typeface="+mj-lt"/>
              <a:buAutoNum type="arabicPeriod" startAt="36"/>
            </a:pPr>
            <a:r>
              <a:rPr lang="es-CO" sz="1600" dirty="0"/>
              <a:t>ZAPATO COCINERO (A) ARMADA NACIONAL</a:t>
            </a:r>
          </a:p>
          <a:p>
            <a:pPr marL="342900" lvl="0" indent="-342900">
              <a:buFont typeface="+mj-lt"/>
              <a:buAutoNum type="arabicPeriod" startAt="36"/>
            </a:pPr>
            <a:r>
              <a:rPr lang="es-CO" sz="1600" dirty="0"/>
              <a:t>MARISCOS EN CONSERVA.</a:t>
            </a:r>
          </a:p>
        </p:txBody>
      </p:sp>
    </p:spTree>
    <p:extLst>
      <p:ext uri="{BB962C8B-B14F-4D97-AF65-F5344CB8AC3E}">
        <p14:creationId xmlns:p14="http://schemas.microsoft.com/office/powerpoint/2010/main" val="3197607559"/>
      </p:ext>
    </p:extLst>
  </p:cSld>
  <p:clrMapOvr>
    <a:masterClrMapping/>
  </p:clrMapOvr>
  <p:transition spd="slow">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74650" y="396084"/>
            <a:ext cx="6996113" cy="303164"/>
          </a:xfrm>
          <a:solidFill>
            <a:schemeClr val="bg1">
              <a:alpha val="77000"/>
            </a:schemeClr>
          </a:solidFill>
        </p:spPr>
        <p:txBody>
          <a:bodyPr rtlCol="0">
            <a:noAutofit/>
          </a:bodyPr>
          <a:lstStyle/>
          <a:p>
            <a:pPr eaLnBrk="1" fontAlgn="auto" hangingPunct="1">
              <a:buFont typeface="Arial" charset="0"/>
              <a:buNone/>
              <a:defRPr/>
            </a:pPr>
            <a:r>
              <a:rPr lang="it-IT" sz="2400" b="1" dirty="0">
                <a:solidFill>
                  <a:schemeClr val="bg2">
                    <a:lumMod val="75000"/>
                  </a:schemeClr>
                </a:solidFill>
                <a:latin typeface="+mj-lt"/>
              </a:rPr>
              <a:t>DECISIONES COMITE DE ESTANDARES</a:t>
            </a:r>
            <a:endParaRPr lang="es-CO" sz="2400" b="1" dirty="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5" name="2 Marcador de contenido"/>
          <p:cNvSpPr txBox="1">
            <a:spLocks/>
          </p:cNvSpPr>
          <p:nvPr/>
        </p:nvSpPr>
        <p:spPr>
          <a:xfrm>
            <a:off x="460375" y="699248"/>
            <a:ext cx="8380414" cy="4143921"/>
          </a:xfrm>
          <a:prstGeom prst="rect">
            <a:avLst/>
          </a:prstGeom>
        </p:spPr>
        <p:txBody>
          <a:bodyPr/>
          <a:lstStyle/>
          <a:p>
            <a:pPr indent="-342900" algn="just" eaLnBrk="0" hangingPunct="0">
              <a:defRPr/>
            </a:pPr>
            <a:endParaRPr lang="es-CO" sz="1600" dirty="0">
              <a:cs typeface="Calibri" pitchFamily="34" charset="0"/>
            </a:endParaRPr>
          </a:p>
          <a:p>
            <a:pPr marL="342900" indent="-342900"/>
            <a:endParaRPr lang="es-CO" sz="1600" dirty="0">
              <a:cs typeface="Calibri" pitchFamily="34" charset="0"/>
            </a:endParaRPr>
          </a:p>
          <a:p>
            <a:pPr marL="342900" indent="-342900" algn="just" eaLnBrk="0" hangingPunct="0">
              <a:defRPr/>
            </a:pPr>
            <a:endParaRPr lang="es-CO" sz="1600"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
        <p:nvSpPr>
          <p:cNvPr id="8" name="7 Rectángulo"/>
          <p:cNvSpPr/>
          <p:nvPr/>
        </p:nvSpPr>
        <p:spPr>
          <a:xfrm>
            <a:off x="368300" y="951469"/>
            <a:ext cx="8059008" cy="1815882"/>
          </a:xfrm>
          <a:prstGeom prst="rect">
            <a:avLst/>
          </a:prstGeom>
        </p:spPr>
        <p:txBody>
          <a:bodyPr wrap="square">
            <a:spAutoFit/>
          </a:bodyPr>
          <a:lstStyle/>
          <a:p>
            <a:pPr marL="342900" indent="-342900" algn="just" eaLnBrk="0" hangingPunct="0">
              <a:defRPr/>
            </a:pPr>
            <a:r>
              <a:rPr lang="es-CO" sz="1600" b="1" dirty="0">
                <a:cs typeface="Calibri" pitchFamily="34" charset="0"/>
              </a:rPr>
              <a:t>Bienes, productos o </a:t>
            </a:r>
            <a:r>
              <a:rPr lang="es-CO" sz="1600" b="1" dirty="0" err="1">
                <a:cs typeface="Calibri" pitchFamily="34" charset="0"/>
              </a:rPr>
              <a:t>commodities</a:t>
            </a:r>
            <a:r>
              <a:rPr lang="es-CO" sz="1600" b="1" dirty="0">
                <a:cs typeface="Calibri" pitchFamily="34" charset="0"/>
              </a:rPr>
              <a:t> de origen o destinación agrícola, pecuaria o agropecuaria.</a:t>
            </a:r>
          </a:p>
          <a:p>
            <a:pPr marL="342900" indent="-342900" algn="just" eaLnBrk="0" hangingPunct="0">
              <a:defRPr/>
            </a:pPr>
            <a:endParaRPr lang="es-CO" sz="1600" b="1" dirty="0">
              <a:cs typeface="Calibri" pitchFamily="34" charset="0"/>
            </a:endParaRPr>
          </a:p>
          <a:p>
            <a:pPr indent="-342900" algn="just" eaLnBrk="0" hangingPunct="0">
              <a:defRPr/>
            </a:pPr>
            <a:r>
              <a:rPr lang="es-CO" sz="1600" b="1" dirty="0">
                <a:cs typeface="Calibri" pitchFamily="34" charset="0"/>
              </a:rPr>
              <a:t>Bienes y servicios de características técnicas uniformes y de común utilización y demás activos que sean negociables a través de una bolsa de bienes y productos agropecuarios, agroindustriales en virtud de las normas que regulan la contratación de entidades estatales.</a:t>
            </a:r>
          </a:p>
        </p:txBody>
      </p:sp>
      <p:sp>
        <p:nvSpPr>
          <p:cNvPr id="10" name="9 Rectángulo"/>
          <p:cNvSpPr/>
          <p:nvPr/>
        </p:nvSpPr>
        <p:spPr>
          <a:xfrm>
            <a:off x="460374" y="2857288"/>
            <a:ext cx="8380415" cy="830997"/>
          </a:xfrm>
          <a:prstGeom prst="rect">
            <a:avLst/>
          </a:prstGeom>
        </p:spPr>
        <p:txBody>
          <a:bodyPr wrap="square">
            <a:spAutoFit/>
          </a:bodyPr>
          <a:lstStyle/>
          <a:p>
            <a:pPr marL="342900" lvl="0" indent="-342900">
              <a:buFont typeface="+mj-lt"/>
              <a:buAutoNum type="arabicPeriod"/>
            </a:pPr>
            <a:r>
              <a:rPr lang="es-CO" sz="1600" dirty="0"/>
              <a:t>ARBOLES FRUTALES</a:t>
            </a:r>
          </a:p>
          <a:p>
            <a:pPr marL="342900" lvl="0" indent="-342900">
              <a:buFont typeface="+mj-lt"/>
              <a:buAutoNum type="arabicPeriod"/>
            </a:pPr>
            <a:r>
              <a:rPr lang="es-CO" sz="1600" dirty="0"/>
              <a:t>HOJA DE PLATANO</a:t>
            </a:r>
          </a:p>
          <a:p>
            <a:pPr marL="342900" lvl="0" indent="-342900">
              <a:buFont typeface="+mj-lt"/>
              <a:buAutoNum type="arabicPeriod"/>
            </a:pPr>
            <a:r>
              <a:rPr lang="es-CO" sz="1600" dirty="0"/>
              <a:t>MANTECA PARA CONSUMO HUMANO</a:t>
            </a:r>
          </a:p>
        </p:txBody>
      </p:sp>
    </p:spTree>
    <p:extLst>
      <p:ext uri="{BB962C8B-B14F-4D97-AF65-F5344CB8AC3E}">
        <p14:creationId xmlns:p14="http://schemas.microsoft.com/office/powerpoint/2010/main" val="3536986175"/>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37895" y="60415"/>
            <a:ext cx="6078139" cy="627864"/>
          </a:xfrm>
          <a:prstGeom prst="rect">
            <a:avLst/>
          </a:prstGeom>
          <a:noFill/>
        </p:spPr>
        <p:txBody>
          <a:bodyPr wrap="none" lIns="0" tIns="0" rIns="0" bIns="0" rtlCol="0">
            <a:spAutoFit/>
          </a:bodyPr>
          <a:lstStyle/>
          <a:p>
            <a:pPr eaLnBrk="0" hangingPunct="0">
              <a:lnSpc>
                <a:spcPct val="85000"/>
              </a:lnSpc>
              <a:defRPr/>
            </a:pPr>
            <a:r>
              <a:rPr lang="es-CO" sz="2400" dirty="0">
                <a:solidFill>
                  <a:srgbClr val="002060"/>
                </a:solidFill>
                <a:latin typeface="Franklin Gothic Book"/>
                <a:cs typeface="Calibri" panose="020F0502020204030204" pitchFamily="34" charset="0"/>
              </a:rPr>
              <a:t>Juan José Duque Liscano</a:t>
            </a:r>
          </a:p>
          <a:p>
            <a:pPr eaLnBrk="0" hangingPunct="0">
              <a:lnSpc>
                <a:spcPct val="85000"/>
              </a:lnSpc>
              <a:defRPr/>
            </a:pPr>
            <a:r>
              <a:rPr lang="es-CO" sz="2400" dirty="0">
                <a:solidFill>
                  <a:srgbClr val="002060"/>
                </a:solidFill>
                <a:latin typeface="Franklin Gothic Book"/>
                <a:cs typeface="Calibri" panose="020F0502020204030204" pitchFamily="34" charset="0"/>
              </a:rPr>
              <a:t>Nuevo Vicepresidente Jurídico y de Regulación </a:t>
            </a:r>
          </a:p>
        </p:txBody>
      </p:sp>
      <p:cxnSp>
        <p:nvCxnSpPr>
          <p:cNvPr id="13" name="Conector recto 2">
            <a:extLst>
              <a:ext uri="{FF2B5EF4-FFF2-40B4-BE49-F238E27FC236}">
                <a16:creationId xmlns:a16="http://schemas.microsoft.com/office/drawing/2014/main" id="{B19ADF1C-7215-4450-B1B0-A99B51FF75C4}"/>
              </a:ext>
            </a:extLst>
          </p:cNvPr>
          <p:cNvCxnSpPr/>
          <p:nvPr/>
        </p:nvCxnSpPr>
        <p:spPr>
          <a:xfrm>
            <a:off x="331633" y="71697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4" name="13 CuadroTexto"/>
          <p:cNvSpPr txBox="1"/>
          <p:nvPr/>
        </p:nvSpPr>
        <p:spPr>
          <a:xfrm>
            <a:off x="628472" y="1105468"/>
            <a:ext cx="7799696" cy="2482382"/>
          </a:xfrm>
          <a:prstGeom prst="round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marL="266700" indent="-266700" algn="just">
              <a:lnSpc>
                <a:spcPct val="120000"/>
              </a:lnSpc>
              <a:buFont typeface="Wingdings" pitchFamily="2" charset="2"/>
              <a:buChar char="§"/>
            </a:pPr>
            <a:r>
              <a:rPr lang="es-CO" sz="1350" b="1" dirty="0">
                <a:solidFill>
                  <a:srgbClr val="002060"/>
                </a:solidFill>
                <a:latin typeface="+mj-lt"/>
                <a:ea typeface="+mj-ea"/>
                <a:cs typeface="+mj-cs"/>
              </a:rPr>
              <a:t>Formación académica: </a:t>
            </a:r>
            <a:r>
              <a:rPr lang="es-CO" sz="1350" dirty="0">
                <a:solidFill>
                  <a:srgbClr val="002060"/>
                </a:solidFill>
                <a:latin typeface="+mj-lt"/>
                <a:ea typeface="+mj-ea"/>
                <a:cs typeface="+mj-cs"/>
              </a:rPr>
              <a:t>Abogado de la Universidad Externado de Colombia, con Maestría en Derecho Comunitario de la Universidad Complutense de Madrid, Maestría en Derecho con Énfasis en Derecho Bancario y Bursátil de la Universidad Externado de Colombia, Especializado en Comercio Exterior y Relaciones Internacionales de la Fundación CECO de Madrid y en Derecho Tributario de la Universidad Externado de Colombia.</a:t>
            </a:r>
          </a:p>
          <a:p>
            <a:pPr marL="266700" indent="-266700" algn="just">
              <a:lnSpc>
                <a:spcPct val="120000"/>
              </a:lnSpc>
              <a:buFont typeface="Wingdings" pitchFamily="2" charset="2"/>
              <a:buChar char="§"/>
            </a:pPr>
            <a:endParaRPr lang="es-CO" sz="1350" dirty="0">
              <a:solidFill>
                <a:srgbClr val="002060"/>
              </a:solidFill>
              <a:latin typeface="+mj-lt"/>
              <a:ea typeface="+mj-ea"/>
              <a:cs typeface="+mj-cs"/>
            </a:endParaRPr>
          </a:p>
          <a:p>
            <a:pPr marL="266700" indent="-266700" algn="just">
              <a:lnSpc>
                <a:spcPct val="120000"/>
              </a:lnSpc>
              <a:buFont typeface="Wingdings" pitchFamily="2" charset="2"/>
              <a:buChar char="§"/>
            </a:pPr>
            <a:r>
              <a:rPr lang="es-CO" sz="1350" dirty="0">
                <a:solidFill>
                  <a:srgbClr val="002060"/>
                </a:solidFill>
                <a:latin typeface="+mj-lt"/>
                <a:ea typeface="+mj-ea"/>
                <a:cs typeface="+mj-cs"/>
              </a:rPr>
              <a:t>Experiencia Laboral: Cuenta con más de 15 de años de experiencia en empresas como Fiduagraria, Fiduprevisora y otras; desempeñando cargos como Vicepresidente Jurídico y Secretario General, Vicepresidente de Fondos de Prestaciones, Gerente Jurídico, entre otros.</a:t>
            </a:r>
          </a:p>
        </p:txBody>
      </p:sp>
    </p:spTree>
    <p:extLst>
      <p:ext uri="{BB962C8B-B14F-4D97-AF65-F5344CB8AC3E}">
        <p14:creationId xmlns:p14="http://schemas.microsoft.com/office/powerpoint/2010/main" val="271205673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2"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40965" name="AutoShape 4" descr="Resultado de imagen para cadena para motosierra"/>
          <p:cNvSpPr>
            <a:spLocks noChangeAspect="1" noChangeArrowheads="1"/>
          </p:cNvSpPr>
          <p:nvPr/>
        </p:nvSpPr>
        <p:spPr bwMode="auto">
          <a:xfrm>
            <a:off x="155575" y="-108347"/>
            <a:ext cx="304800" cy="228601"/>
          </a:xfrm>
          <a:prstGeom prst="rect">
            <a:avLst/>
          </a:prstGeom>
          <a:noFill/>
          <a:ln w="9525">
            <a:noFill/>
            <a:miter lim="800000"/>
            <a:headEnd/>
            <a:tailEnd/>
          </a:ln>
        </p:spPr>
        <p:txBody>
          <a:bodyPr/>
          <a:lstStyle/>
          <a:p>
            <a:endParaRPr lang="es-CO">
              <a:latin typeface="Franklin Gothic Book" pitchFamily="34" charset="0"/>
            </a:endParaRPr>
          </a:p>
        </p:txBody>
      </p:sp>
      <p:sp>
        <p:nvSpPr>
          <p:cNvPr id="12" name="3 Marcador de texto"/>
          <p:cNvSpPr>
            <a:spLocks noGrp="1"/>
          </p:cNvSpPr>
          <p:nvPr>
            <p:ph type="body" idx="28"/>
          </p:nvPr>
        </p:nvSpPr>
        <p:spPr>
          <a:xfrm>
            <a:off x="368300" y="405961"/>
            <a:ext cx="6403203" cy="563475"/>
          </a:xfrm>
          <a:solidFill>
            <a:schemeClr val="bg1">
              <a:alpha val="77000"/>
            </a:schemeClr>
          </a:solidFill>
        </p:spPr>
        <p:txBody>
          <a:bodyPr rtlCol="0">
            <a:noAutofit/>
          </a:bodyPr>
          <a:lstStyle/>
          <a:p>
            <a:pPr eaLnBrk="1" fontAlgn="auto" hangingPunct="1">
              <a:buFont typeface="Arial" charset="0"/>
              <a:buNone/>
              <a:defRPr/>
            </a:pPr>
            <a:r>
              <a:rPr lang="it-IT" sz="2400" b="1" dirty="0">
                <a:solidFill>
                  <a:schemeClr val="bg2">
                    <a:lumMod val="75000"/>
                  </a:schemeClr>
                </a:solidFill>
                <a:latin typeface="+mj-lt"/>
              </a:rPr>
              <a:t>DECISIONES COMITE DE ESTANDARES</a:t>
            </a:r>
            <a:endParaRPr lang="es-CO" sz="2400" b="1" dirty="0"/>
          </a:p>
        </p:txBody>
      </p:sp>
      <p:sp>
        <p:nvSpPr>
          <p:cNvPr id="40967" name="AutoShape 2" descr="Resultado de imagen para CATETER INTRAVASCULAR"/>
          <p:cNvSpPr>
            <a:spLocks noChangeAspect="1" noChangeArrowheads="1"/>
          </p:cNvSpPr>
          <p:nvPr/>
        </p:nvSpPr>
        <p:spPr bwMode="auto">
          <a:xfrm>
            <a:off x="63500" y="-102394"/>
            <a:ext cx="304800" cy="228600"/>
          </a:xfrm>
          <a:prstGeom prst="rect">
            <a:avLst/>
          </a:prstGeom>
          <a:noFill/>
          <a:ln w="9525">
            <a:noFill/>
            <a:miter lim="800000"/>
            <a:headEnd/>
            <a:tailEnd/>
          </a:ln>
        </p:spPr>
        <p:txBody>
          <a:bodyPr/>
          <a:lstStyle/>
          <a:p>
            <a:endParaRPr lang="es-CO">
              <a:latin typeface="Franklin Gothic Book" pitchFamily="34" charset="0"/>
            </a:endParaRPr>
          </a:p>
        </p:txBody>
      </p:sp>
      <p:sp>
        <p:nvSpPr>
          <p:cNvPr id="15" name="2 Marcador de contenido"/>
          <p:cNvSpPr txBox="1">
            <a:spLocks/>
          </p:cNvSpPr>
          <p:nvPr/>
        </p:nvSpPr>
        <p:spPr>
          <a:xfrm>
            <a:off x="460374" y="952689"/>
            <a:ext cx="8115215" cy="3520457"/>
          </a:xfrm>
          <a:prstGeom prst="rect">
            <a:avLst/>
          </a:prstGeom>
        </p:spPr>
        <p:txBody>
          <a:bodyPr/>
          <a:lstStyle/>
          <a:p>
            <a:pPr marL="342900" indent="-342900" algn="just" eaLnBrk="0" hangingPunct="0">
              <a:defRPr/>
            </a:pPr>
            <a:r>
              <a:rPr lang="es-CO" sz="1600" dirty="0">
                <a:latin typeface="Calibri" pitchFamily="34" charset="0"/>
                <a:cs typeface="Calibri" pitchFamily="34" charset="0"/>
              </a:rPr>
              <a:t>	</a:t>
            </a:r>
          </a:p>
          <a:p>
            <a:pPr indent="-342900" algn="just" eaLnBrk="0" hangingPunct="0">
              <a:defRPr/>
            </a:pPr>
            <a:r>
              <a:rPr lang="es-CO" sz="1600" b="1" dirty="0">
                <a:cs typeface="Calibri" pitchFamily="34" charset="0"/>
              </a:rPr>
              <a:t>Por otra parte se actualizaron tres (3) fichas técnicas, las cuales se relacionan a continuación:</a:t>
            </a:r>
          </a:p>
          <a:p>
            <a:pPr marL="342900" indent="-342900" algn="just" eaLnBrk="0" hangingPunct="0">
              <a:defRPr/>
            </a:pPr>
            <a:endParaRPr lang="es-CO" sz="1600" dirty="0">
              <a:cs typeface="Calibri" pitchFamily="34" charset="0"/>
            </a:endParaRPr>
          </a:p>
          <a:p>
            <a:pPr marL="342900" indent="-342900">
              <a:buFont typeface="+mj-lt"/>
              <a:buAutoNum type="arabicPeriod"/>
            </a:pPr>
            <a:r>
              <a:rPr lang="es-CO" sz="1600" dirty="0">
                <a:cs typeface="Calibri" pitchFamily="34" charset="0"/>
              </a:rPr>
              <a:t>ALMENDRA DE PALMA DE ACEITE. Código. 40046</a:t>
            </a:r>
          </a:p>
          <a:p>
            <a:pPr marL="342900" indent="-342900">
              <a:buFont typeface="+mj-lt"/>
              <a:buAutoNum type="arabicPeriod"/>
            </a:pPr>
            <a:r>
              <a:rPr lang="es-CO" sz="1600" dirty="0">
                <a:cs typeface="Calibri" pitchFamily="34" charset="0"/>
              </a:rPr>
              <a:t>ALMIDÓN NATIVO DE YUCA. Código. 40050</a:t>
            </a:r>
          </a:p>
          <a:p>
            <a:pPr marL="342900" indent="-342900">
              <a:buFont typeface="+mj-lt"/>
              <a:buAutoNum type="arabicPeriod"/>
            </a:pPr>
            <a:r>
              <a:rPr lang="es-CO" sz="1600" dirty="0">
                <a:cs typeface="Calibri" pitchFamily="34" charset="0"/>
              </a:rPr>
              <a:t>SERVICIO DE TRANSPORTE ESCOLAR Código. 30047</a:t>
            </a:r>
          </a:p>
          <a:p>
            <a:pPr marL="342900" indent="-342900">
              <a:buFont typeface="+mj-lt"/>
              <a:buAutoNum type="arabicPeriod"/>
            </a:pPr>
            <a:endParaRPr lang="es-CO" sz="1600" dirty="0">
              <a:cs typeface="Calibri" pitchFamily="34" charset="0"/>
            </a:endParaRPr>
          </a:p>
          <a:p>
            <a:pPr marL="342900" indent="-342900"/>
            <a:endParaRPr lang="es-CO" sz="1600" dirty="0">
              <a:cs typeface="Calibri" pitchFamily="34" charset="0"/>
            </a:endParaRPr>
          </a:p>
          <a:p>
            <a:pPr algn="just"/>
            <a:r>
              <a:rPr lang="es-CO" dirty="0">
                <a:cs typeface="Calibri" pitchFamily="34" charset="0"/>
              </a:rPr>
              <a:t>Respecto a la solicitud del “Servicio de Avalúos”, los miembros del Comité de manera unánime  manifestaron que no es procedente la inscripción de la Ficha Técnica de Servicio de conformidad con el concepto remitido por la Dirección Jurídica de la Bolsa.</a:t>
            </a:r>
          </a:p>
          <a:p>
            <a:pPr marL="342900" indent="-342900"/>
            <a:endParaRPr lang="es-CO" dirty="0">
              <a:latin typeface="Calibri" pitchFamily="34" charset="0"/>
              <a:cs typeface="Calibri" pitchFamily="34" charset="0"/>
            </a:endParaRPr>
          </a:p>
          <a:p>
            <a:pPr marL="342900" indent="-342900"/>
            <a:endParaRPr lang="es-CO" sz="1600"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algn="just">
              <a:spcBef>
                <a:spcPts val="600"/>
              </a:spcBef>
              <a:spcAft>
                <a:spcPts val="1200"/>
              </a:spcAft>
              <a:defRPr/>
            </a:pPr>
            <a:endParaRPr lang="es-CO" dirty="0">
              <a:latin typeface="Calibri" pitchFamily="34" charset="0"/>
              <a:cs typeface="Calibri" pitchFamily="34" charset="0"/>
            </a:endParaRPr>
          </a:p>
          <a:p>
            <a:pPr marL="0" marR="0" lvl="0" indent="0" algn="just" defTabSz="913990" rtl="0" eaLnBrk="1" fontAlgn="auto" latinLnBrk="0" hangingPunct="1">
              <a:lnSpc>
                <a:spcPct val="120000"/>
              </a:lnSpc>
              <a:spcBef>
                <a:spcPts val="600"/>
              </a:spcBef>
              <a:spcAft>
                <a:spcPts val="1200"/>
              </a:spcAft>
              <a:buClrTx/>
              <a:buSzTx/>
              <a:buFont typeface="Arial" pitchFamily="34" charset="0"/>
              <a:buNone/>
              <a:tabLst/>
              <a:defRPr/>
            </a:pPr>
            <a:endParaRPr kumimoji="0" lang="es-CO" sz="18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a:p>
            <a:pPr marL="0" marR="0" lvl="0" indent="0" algn="just" defTabSz="913990" rtl="0" eaLnBrk="1" fontAlgn="auto" latinLnBrk="0" hangingPunct="1">
              <a:lnSpc>
                <a:spcPct val="120000"/>
              </a:lnSpc>
              <a:spcBef>
                <a:spcPts val="0"/>
              </a:spcBef>
              <a:spcAft>
                <a:spcPts val="1200"/>
              </a:spcAft>
              <a:buClrTx/>
              <a:buSzTx/>
              <a:buFont typeface="Arial" pitchFamily="34" charset="0"/>
              <a:buNone/>
              <a:tabLst/>
              <a:defRPr/>
            </a:pPr>
            <a:endParaRPr kumimoji="0" lang="es-CO" sz="2400" b="0" i="0" u="none" strike="noStrike" kern="1200" cap="none" spc="0" normalizeH="0" baseline="0" noProof="0" dirty="0">
              <a:ln>
                <a:noFill/>
              </a:ln>
              <a:solidFill>
                <a:schemeClr val="accent4"/>
              </a:solidFill>
              <a:effectLst/>
              <a:uLnTx/>
              <a:uFillTx/>
              <a:latin typeface="+mn-lt"/>
              <a:ea typeface="+mn-ea"/>
              <a:cs typeface="+mn-cs"/>
            </a:endParaRPr>
          </a:p>
        </p:txBody>
      </p:sp>
    </p:spTree>
    <p:extLst>
      <p:ext uri="{BB962C8B-B14F-4D97-AF65-F5344CB8AC3E}">
        <p14:creationId xmlns:p14="http://schemas.microsoft.com/office/powerpoint/2010/main" val="4064955788"/>
      </p:ext>
    </p:extLst>
  </p:cSld>
  <p:clrMapOvr>
    <a:masterClrMapping/>
  </p:clrMapOvr>
  <p:transition spd="slow">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7" y="1461242"/>
            <a:ext cx="8121609" cy="1546108"/>
          </a:xfrm>
        </p:spPr>
        <p:txBody>
          <a:bodyPr/>
          <a:lstStyle/>
          <a:p>
            <a:pPr lvl="1" algn="l" defTabSz="913990" rtl="0">
              <a:lnSpc>
                <a:spcPct val="85000"/>
              </a:lnSpc>
              <a:spcBef>
                <a:spcPct val="0"/>
              </a:spcBef>
            </a:pPr>
            <a:r>
              <a:rPr lang="es-ES" sz="4000" dirty="0">
                <a:solidFill>
                  <a:schemeClr val="bg1"/>
                </a:solidFill>
                <a:latin typeface="+mj-lt"/>
              </a:rPr>
              <a:t>11.	Informe Comité de Gobierno Corporativo.</a:t>
            </a:r>
            <a:endParaRPr lang="es-CO" sz="5400" dirty="0">
              <a:solidFill>
                <a:schemeClr val="bg1"/>
              </a:solidFill>
            </a:endParaRPr>
          </a:p>
        </p:txBody>
      </p:sp>
    </p:spTree>
    <p:extLst>
      <p:ext uri="{BB962C8B-B14F-4D97-AF65-F5344CB8AC3E}">
        <p14:creationId xmlns:p14="http://schemas.microsoft.com/office/powerpoint/2010/main" val="148615840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2516-43CE-41A9-A869-CC356FD9EDF8}"/>
              </a:ext>
            </a:extLst>
          </p:cNvPr>
          <p:cNvSpPr>
            <a:spLocks noGrp="1"/>
          </p:cNvSpPr>
          <p:nvPr>
            <p:ph type="title"/>
          </p:nvPr>
        </p:nvSpPr>
        <p:spPr/>
        <p:txBody>
          <a:bodyPr/>
          <a:lstStyle/>
          <a:p>
            <a:r>
              <a:rPr lang="es-CO" sz="3200" dirty="0">
                <a:solidFill>
                  <a:srgbClr val="002060"/>
                </a:solidFill>
              </a:rPr>
              <a:t>11.1. Informe de Autoevaluación de la Junta Directiva.</a:t>
            </a:r>
          </a:p>
        </p:txBody>
      </p:sp>
    </p:spTree>
    <p:extLst>
      <p:ext uri="{BB962C8B-B14F-4D97-AF65-F5344CB8AC3E}">
        <p14:creationId xmlns:p14="http://schemas.microsoft.com/office/powerpoint/2010/main" val="419503233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824F7BE-4C44-498E-9539-6B5F1089822C}"/>
              </a:ext>
            </a:extLst>
          </p:cNvPr>
          <p:cNvPicPr>
            <a:picLocks noChangeAspect="1"/>
          </p:cNvPicPr>
          <p:nvPr/>
        </p:nvPicPr>
        <p:blipFill rotWithShape="1">
          <a:blip r:embed="rId2"/>
          <a:srcRect l="37263" t="24527" r="36513" b="68326"/>
          <a:stretch/>
        </p:blipFill>
        <p:spPr>
          <a:xfrm>
            <a:off x="253998" y="118529"/>
            <a:ext cx="7018867" cy="829735"/>
          </a:xfrm>
          <a:prstGeom prst="rect">
            <a:avLst/>
          </a:prstGeom>
        </p:spPr>
      </p:pic>
      <p:pic>
        <p:nvPicPr>
          <p:cNvPr id="5" name="Imagen 4">
            <a:extLst>
              <a:ext uri="{FF2B5EF4-FFF2-40B4-BE49-F238E27FC236}">
                <a16:creationId xmlns:a16="http://schemas.microsoft.com/office/drawing/2014/main" id="{A7001931-6BEC-40AA-B14C-B953D8B98F44}"/>
              </a:ext>
            </a:extLst>
          </p:cNvPr>
          <p:cNvPicPr>
            <a:picLocks noChangeAspect="1"/>
          </p:cNvPicPr>
          <p:nvPr/>
        </p:nvPicPr>
        <p:blipFill rotWithShape="1">
          <a:blip r:embed="rId2"/>
          <a:srcRect l="37812" t="32162" r="37153" b="49369"/>
          <a:stretch/>
        </p:blipFill>
        <p:spPr>
          <a:xfrm>
            <a:off x="524933" y="1007531"/>
            <a:ext cx="4639734" cy="1925320"/>
          </a:xfrm>
          <a:prstGeom prst="rect">
            <a:avLst/>
          </a:prstGeom>
        </p:spPr>
      </p:pic>
      <p:pic>
        <p:nvPicPr>
          <p:cNvPr id="6" name="Imagen 5">
            <a:extLst>
              <a:ext uri="{FF2B5EF4-FFF2-40B4-BE49-F238E27FC236}">
                <a16:creationId xmlns:a16="http://schemas.microsoft.com/office/drawing/2014/main" id="{A813C7F0-79AC-4649-A7A4-1FACD7120C92}"/>
              </a:ext>
            </a:extLst>
          </p:cNvPr>
          <p:cNvPicPr>
            <a:picLocks noChangeAspect="1"/>
          </p:cNvPicPr>
          <p:nvPr/>
        </p:nvPicPr>
        <p:blipFill rotWithShape="1">
          <a:blip r:embed="rId2"/>
          <a:srcRect l="37795" t="50863" r="50053" b="31472"/>
          <a:stretch/>
        </p:blipFill>
        <p:spPr>
          <a:xfrm>
            <a:off x="5486399" y="1091350"/>
            <a:ext cx="2252136" cy="1841501"/>
          </a:xfrm>
          <a:prstGeom prst="rect">
            <a:avLst/>
          </a:prstGeom>
        </p:spPr>
      </p:pic>
      <p:pic>
        <p:nvPicPr>
          <p:cNvPr id="7" name="Imagen 6">
            <a:extLst>
              <a:ext uri="{FF2B5EF4-FFF2-40B4-BE49-F238E27FC236}">
                <a16:creationId xmlns:a16="http://schemas.microsoft.com/office/drawing/2014/main" id="{6AF3E6CF-6CA4-41AE-B44F-2DD43B04CE80}"/>
              </a:ext>
            </a:extLst>
          </p:cNvPr>
          <p:cNvPicPr>
            <a:picLocks noChangeAspect="1"/>
          </p:cNvPicPr>
          <p:nvPr/>
        </p:nvPicPr>
        <p:blipFill rotWithShape="1">
          <a:blip r:embed="rId2"/>
          <a:srcRect l="51380" t="50225" r="37153" b="31534"/>
          <a:stretch/>
        </p:blipFill>
        <p:spPr>
          <a:xfrm>
            <a:off x="524933" y="2856650"/>
            <a:ext cx="2125132" cy="1901615"/>
          </a:xfrm>
          <a:prstGeom prst="rect">
            <a:avLst/>
          </a:prstGeom>
        </p:spPr>
      </p:pic>
      <p:pic>
        <p:nvPicPr>
          <p:cNvPr id="8" name="Imagen 7">
            <a:extLst>
              <a:ext uri="{FF2B5EF4-FFF2-40B4-BE49-F238E27FC236}">
                <a16:creationId xmlns:a16="http://schemas.microsoft.com/office/drawing/2014/main" id="{E89BBF73-E7AF-4DA9-9512-E8A1156CA795}"/>
              </a:ext>
            </a:extLst>
          </p:cNvPr>
          <p:cNvPicPr>
            <a:picLocks noChangeAspect="1"/>
          </p:cNvPicPr>
          <p:nvPr/>
        </p:nvPicPr>
        <p:blipFill rotWithShape="1">
          <a:blip r:embed="rId2"/>
          <a:srcRect l="37858" t="69613" r="37108" b="13462"/>
          <a:stretch/>
        </p:blipFill>
        <p:spPr>
          <a:xfrm>
            <a:off x="2844800" y="2992118"/>
            <a:ext cx="4639734" cy="1764453"/>
          </a:xfrm>
          <a:prstGeom prst="rect">
            <a:avLst/>
          </a:prstGeom>
        </p:spPr>
      </p:pic>
    </p:spTree>
    <p:extLst>
      <p:ext uri="{BB962C8B-B14F-4D97-AF65-F5344CB8AC3E}">
        <p14:creationId xmlns:p14="http://schemas.microsoft.com/office/powerpoint/2010/main" val="6500846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CE8FE7BC-D057-4801-A81A-D7DCD248ED81}"/>
              </a:ext>
            </a:extLst>
          </p:cNvPr>
          <p:cNvPicPr>
            <a:picLocks noChangeAspect="1"/>
          </p:cNvPicPr>
          <p:nvPr/>
        </p:nvPicPr>
        <p:blipFill rotWithShape="1">
          <a:blip r:embed="rId2"/>
          <a:srcRect l="35278" t="30782" r="32223" b="50409"/>
          <a:stretch/>
        </p:blipFill>
        <p:spPr>
          <a:xfrm>
            <a:off x="1132417" y="17915"/>
            <a:ext cx="5511801" cy="1456092"/>
          </a:xfrm>
          <a:prstGeom prst="rect">
            <a:avLst/>
          </a:prstGeom>
        </p:spPr>
      </p:pic>
      <p:pic>
        <p:nvPicPr>
          <p:cNvPr id="3" name="Imagen 2">
            <a:extLst>
              <a:ext uri="{FF2B5EF4-FFF2-40B4-BE49-F238E27FC236}">
                <a16:creationId xmlns:a16="http://schemas.microsoft.com/office/drawing/2014/main" id="{3B8620B5-ADA3-4E25-9D87-A7A41CFB995E}"/>
              </a:ext>
            </a:extLst>
          </p:cNvPr>
          <p:cNvPicPr>
            <a:picLocks noChangeAspect="1"/>
          </p:cNvPicPr>
          <p:nvPr/>
        </p:nvPicPr>
        <p:blipFill rotWithShape="1">
          <a:blip r:embed="rId3"/>
          <a:srcRect l="35555" t="50000" r="49426" b="11276"/>
          <a:stretch/>
        </p:blipFill>
        <p:spPr>
          <a:xfrm>
            <a:off x="982133" y="1437452"/>
            <a:ext cx="2543000" cy="3688133"/>
          </a:xfrm>
          <a:prstGeom prst="rect">
            <a:avLst/>
          </a:prstGeom>
        </p:spPr>
      </p:pic>
      <p:pic>
        <p:nvPicPr>
          <p:cNvPr id="13" name="Imagen 12">
            <a:extLst>
              <a:ext uri="{FF2B5EF4-FFF2-40B4-BE49-F238E27FC236}">
                <a16:creationId xmlns:a16="http://schemas.microsoft.com/office/drawing/2014/main" id="{D9C8A99C-7B77-4B2A-B5B8-09CA86CDF34D}"/>
              </a:ext>
            </a:extLst>
          </p:cNvPr>
          <p:cNvPicPr>
            <a:picLocks noChangeAspect="1"/>
          </p:cNvPicPr>
          <p:nvPr/>
        </p:nvPicPr>
        <p:blipFill rotWithShape="1">
          <a:blip r:embed="rId3"/>
          <a:srcRect l="50515" t="50000" r="33333" b="11276"/>
          <a:stretch/>
        </p:blipFill>
        <p:spPr>
          <a:xfrm>
            <a:off x="4251502" y="1435334"/>
            <a:ext cx="2734734" cy="3688132"/>
          </a:xfrm>
          <a:prstGeom prst="rect">
            <a:avLst/>
          </a:prstGeom>
        </p:spPr>
      </p:pic>
    </p:spTree>
    <p:extLst>
      <p:ext uri="{BB962C8B-B14F-4D97-AF65-F5344CB8AC3E}">
        <p14:creationId xmlns:p14="http://schemas.microsoft.com/office/powerpoint/2010/main" val="38816347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165F53C-07A9-48E9-98A3-BD717ACF4E72}"/>
              </a:ext>
            </a:extLst>
          </p:cNvPr>
          <p:cNvPicPr>
            <a:picLocks noChangeAspect="1"/>
          </p:cNvPicPr>
          <p:nvPr/>
        </p:nvPicPr>
        <p:blipFill rotWithShape="1">
          <a:blip r:embed="rId2"/>
          <a:srcRect l="34815" t="21399" r="33333" b="61647"/>
          <a:stretch/>
        </p:blipFill>
        <p:spPr>
          <a:xfrm>
            <a:off x="953029" y="0"/>
            <a:ext cx="5371571" cy="1608348"/>
          </a:xfrm>
          <a:prstGeom prst="rect">
            <a:avLst/>
          </a:prstGeom>
        </p:spPr>
      </p:pic>
      <p:pic>
        <p:nvPicPr>
          <p:cNvPr id="3" name="Imagen 2">
            <a:extLst>
              <a:ext uri="{FF2B5EF4-FFF2-40B4-BE49-F238E27FC236}">
                <a16:creationId xmlns:a16="http://schemas.microsoft.com/office/drawing/2014/main" id="{C225E7D5-2F11-4A80-A54A-ED650DE74826}"/>
              </a:ext>
            </a:extLst>
          </p:cNvPr>
          <p:cNvPicPr>
            <a:picLocks noChangeAspect="1"/>
          </p:cNvPicPr>
          <p:nvPr/>
        </p:nvPicPr>
        <p:blipFill rotWithShape="1">
          <a:blip r:embed="rId2"/>
          <a:srcRect l="34722" t="40658" r="33981" b="36626"/>
          <a:stretch/>
        </p:blipFill>
        <p:spPr>
          <a:xfrm>
            <a:off x="711199" y="1820016"/>
            <a:ext cx="7552268" cy="3083474"/>
          </a:xfrm>
          <a:prstGeom prst="rect">
            <a:avLst/>
          </a:prstGeom>
        </p:spPr>
      </p:pic>
    </p:spTree>
    <p:extLst>
      <p:ext uri="{BB962C8B-B14F-4D97-AF65-F5344CB8AC3E}">
        <p14:creationId xmlns:p14="http://schemas.microsoft.com/office/powerpoint/2010/main" val="66383238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2516-43CE-41A9-A869-CC356FD9EDF8}"/>
              </a:ext>
            </a:extLst>
          </p:cNvPr>
          <p:cNvSpPr>
            <a:spLocks noGrp="1"/>
          </p:cNvSpPr>
          <p:nvPr>
            <p:ph type="title"/>
          </p:nvPr>
        </p:nvSpPr>
        <p:spPr/>
        <p:txBody>
          <a:bodyPr/>
          <a:lstStyle/>
          <a:p>
            <a:r>
              <a:rPr lang="es-CO" sz="3200" dirty="0">
                <a:solidFill>
                  <a:srgbClr val="002060"/>
                </a:solidFill>
              </a:rPr>
              <a:t>11.2. Propuesta Política de Evaluación de Desempeño Alta Gerencia, Secretaría General y Áreas de Control</a:t>
            </a:r>
          </a:p>
        </p:txBody>
      </p:sp>
      <p:sp>
        <p:nvSpPr>
          <p:cNvPr id="4" name="Marcador de texto 2">
            <a:extLst>
              <a:ext uri="{FF2B5EF4-FFF2-40B4-BE49-F238E27FC236}">
                <a16:creationId xmlns:a16="http://schemas.microsoft.com/office/drawing/2014/main" id="{B25CBDCE-BF4B-43CF-AABA-87E1E2D238FA}"/>
              </a:ext>
            </a:extLst>
          </p:cNvPr>
          <p:cNvSpPr>
            <a:spLocks noGrp="1"/>
          </p:cNvSpPr>
          <p:nvPr>
            <p:ph type="body" sz="quarter" idx="14"/>
          </p:nvPr>
        </p:nvSpPr>
        <p:spPr/>
        <p:txBody>
          <a:bodyPr/>
          <a:lstStyle/>
          <a:p>
            <a:r>
              <a:rPr lang="es-CO" sz="1800" dirty="0">
                <a:solidFill>
                  <a:srgbClr val="002060"/>
                </a:solidFill>
              </a:rPr>
              <a:t>Verbo: Aprobación</a:t>
            </a:r>
          </a:p>
        </p:txBody>
      </p:sp>
    </p:spTree>
    <p:extLst>
      <p:ext uri="{BB962C8B-B14F-4D97-AF65-F5344CB8AC3E}">
        <p14:creationId xmlns:p14="http://schemas.microsoft.com/office/powerpoint/2010/main" val="8602311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sz="2400" dirty="0">
                <a:latin typeface="Franklin Gothic Book"/>
                <a:cs typeface="Calibri" panose="020F0502020204030204" pitchFamily="34" charset="0"/>
              </a:rPr>
              <a:t>Política Corporativa Evaluación de Desempeño Alta Gerencia, Secretaría General y Áreas de Control</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2" name="CuadroTexto 1">
            <a:extLst>
              <a:ext uri="{FF2B5EF4-FFF2-40B4-BE49-F238E27FC236}">
                <a16:creationId xmlns:a16="http://schemas.microsoft.com/office/drawing/2014/main" id="{7803DE28-67A4-4295-83F8-37D2205EAC9A}"/>
              </a:ext>
            </a:extLst>
          </p:cNvPr>
          <p:cNvSpPr txBox="1"/>
          <p:nvPr/>
        </p:nvSpPr>
        <p:spPr>
          <a:xfrm>
            <a:off x="465203" y="1225445"/>
            <a:ext cx="8135369" cy="3656386"/>
          </a:xfrm>
          <a:prstGeom prst="rect">
            <a:avLst/>
          </a:prstGeom>
          <a:noFill/>
        </p:spPr>
        <p:txBody>
          <a:bodyPr wrap="square" lIns="0" tIns="0" rIns="0" bIns="0" rtlCol="0">
            <a:spAutoFit/>
          </a:bodyPr>
          <a:lstStyle/>
          <a:p>
            <a:pPr marL="257175" indent="-257175" defTabSz="738188" fontAlgn="base">
              <a:lnSpc>
                <a:spcPct val="120000"/>
              </a:lnSpc>
              <a:spcBef>
                <a:spcPct val="0"/>
              </a:spcBef>
              <a:spcAft>
                <a:spcPct val="0"/>
              </a:spcAft>
              <a:buFont typeface="Wingdings" panose="05000000000000000000" pitchFamily="2" charset="2"/>
              <a:buChar char="§"/>
            </a:pPr>
            <a:r>
              <a:rPr lang="es-CO" dirty="0">
                <a:solidFill>
                  <a:prstClr val="black"/>
                </a:solidFill>
                <a:latin typeface="Franklin Gothic Book"/>
                <a:cs typeface="Arial" charset="0"/>
              </a:rPr>
              <a:t>La  mesa de trabajo de la política de Evaluación de Desempeño, la conformaron Asesor de Asuntos Corporativos, Dirección Jurídica, Dirección de Gestión Humana y Vicepresidencia Financiera y Administrativa.</a:t>
            </a:r>
          </a:p>
          <a:p>
            <a:pPr marL="257175" indent="-257175" defTabSz="738188" fontAlgn="base">
              <a:lnSpc>
                <a:spcPct val="120000"/>
              </a:lnSpc>
              <a:spcBef>
                <a:spcPct val="0"/>
              </a:spcBef>
              <a:spcAft>
                <a:spcPct val="0"/>
              </a:spcAft>
              <a:buFont typeface="Wingdings" panose="05000000000000000000" pitchFamily="2" charset="2"/>
              <a:buChar char="§"/>
            </a:pPr>
            <a:r>
              <a:rPr lang="es-CO" dirty="0">
                <a:solidFill>
                  <a:prstClr val="black"/>
                </a:solidFill>
                <a:latin typeface="Franklin Gothic Book"/>
                <a:cs typeface="Arial" charset="0"/>
              </a:rPr>
              <a:t>Sesiones de Trabajo:</a:t>
            </a:r>
          </a:p>
          <a:p>
            <a:pPr marL="626269" lvl="1" indent="-257175" defTabSz="738188" fontAlgn="base">
              <a:lnSpc>
                <a:spcPct val="120000"/>
              </a:lnSpc>
              <a:spcBef>
                <a:spcPct val="0"/>
              </a:spcBef>
              <a:spcAft>
                <a:spcPct val="0"/>
              </a:spcAft>
              <a:buFont typeface="Wingdings" panose="05000000000000000000" pitchFamily="2" charset="2"/>
              <a:buChar char="§"/>
            </a:pPr>
            <a:r>
              <a:rPr lang="es-CO" dirty="0">
                <a:solidFill>
                  <a:prstClr val="black"/>
                </a:solidFill>
                <a:latin typeface="Franklin Gothic Book"/>
                <a:cs typeface="Arial" charset="0"/>
              </a:rPr>
              <a:t>Sesión con la Asesora de Gobierno Corporativo, </a:t>
            </a:r>
            <a:r>
              <a:rPr lang="es-CO" dirty="0" err="1">
                <a:solidFill>
                  <a:prstClr val="black"/>
                </a:solidFill>
                <a:latin typeface="Franklin Gothic Book"/>
                <a:cs typeface="Arial" charset="0"/>
              </a:rPr>
              <a:t>Secretarío</a:t>
            </a:r>
            <a:r>
              <a:rPr lang="es-CO" dirty="0">
                <a:solidFill>
                  <a:prstClr val="black"/>
                </a:solidFill>
                <a:latin typeface="Franklin Gothic Book"/>
                <a:cs typeface="Arial" charset="0"/>
              </a:rPr>
              <a:t> General, Asesor en Asuntos Corporativo, Dirección Jurídica y Dirección Gestión Humana</a:t>
            </a:r>
          </a:p>
          <a:p>
            <a:pPr marL="626269" lvl="1" indent="-257175" defTabSz="738188" fontAlgn="base">
              <a:lnSpc>
                <a:spcPct val="120000"/>
              </a:lnSpc>
              <a:spcBef>
                <a:spcPct val="0"/>
              </a:spcBef>
              <a:spcAft>
                <a:spcPct val="0"/>
              </a:spcAft>
              <a:buFont typeface="Wingdings" panose="05000000000000000000" pitchFamily="2" charset="2"/>
              <a:buChar char="§"/>
            </a:pPr>
            <a:r>
              <a:rPr lang="es-CO" dirty="0">
                <a:solidFill>
                  <a:prstClr val="black"/>
                </a:solidFill>
                <a:latin typeface="Franklin Gothic Book"/>
                <a:cs typeface="Arial" charset="0"/>
              </a:rPr>
              <a:t>Sesión de trabajo Dirección Jurídica, Dirección de Gestión Humana y Vicepresidencia Financiera</a:t>
            </a:r>
          </a:p>
          <a:p>
            <a:pPr marL="626269" lvl="1" indent="-257175" defTabSz="738188" fontAlgn="base">
              <a:lnSpc>
                <a:spcPct val="120000"/>
              </a:lnSpc>
              <a:spcBef>
                <a:spcPct val="0"/>
              </a:spcBef>
              <a:spcAft>
                <a:spcPct val="0"/>
              </a:spcAft>
              <a:buFont typeface="Wingdings" panose="05000000000000000000" pitchFamily="2" charset="2"/>
              <a:buChar char="§"/>
            </a:pPr>
            <a:r>
              <a:rPr lang="es-CO" dirty="0">
                <a:solidFill>
                  <a:prstClr val="black"/>
                </a:solidFill>
                <a:latin typeface="Franklin Gothic Book"/>
                <a:cs typeface="Arial" charset="0"/>
              </a:rPr>
              <a:t>Sesión de trabajo Asesor Asuntos Corporativos, Dirección Jurídica, Dirección de Gestión Humana y Vicepresidencia Financiera</a:t>
            </a:r>
          </a:p>
          <a:p>
            <a:pPr marL="626269" lvl="1" indent="-257175" defTabSz="738188" fontAlgn="base">
              <a:lnSpc>
                <a:spcPct val="120000"/>
              </a:lnSpc>
              <a:spcBef>
                <a:spcPct val="0"/>
              </a:spcBef>
              <a:spcAft>
                <a:spcPct val="0"/>
              </a:spcAft>
              <a:buFont typeface="Wingdings" panose="05000000000000000000" pitchFamily="2" charset="2"/>
              <a:buChar char="§"/>
            </a:pPr>
            <a:endParaRPr lang="es-CO" dirty="0">
              <a:solidFill>
                <a:prstClr val="black"/>
              </a:solidFill>
              <a:latin typeface="Franklin Gothic Book"/>
              <a:cs typeface="Arial" charset="0"/>
            </a:endParaRPr>
          </a:p>
        </p:txBody>
      </p:sp>
    </p:spTree>
    <p:extLst>
      <p:ext uri="{BB962C8B-B14F-4D97-AF65-F5344CB8AC3E}">
        <p14:creationId xmlns:p14="http://schemas.microsoft.com/office/powerpoint/2010/main" val="1226331640"/>
      </p:ext>
    </p:extLst>
  </p:cSld>
  <p:clrMapOvr>
    <a:masterClrMapping/>
  </p:clrMapOvr>
  <p:transition spd="slow">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Antecedentes de la Política</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465203" y="1225446"/>
            <a:ext cx="8135369" cy="1440394"/>
          </a:xfrm>
          <a:prstGeom prst="rect">
            <a:avLst/>
          </a:prstGeom>
          <a:noFill/>
        </p:spPr>
        <p:txBody>
          <a:bodyPr wrap="square" lIns="0" tIns="0" rIns="0" bIns="0" rtlCol="0">
            <a:spAutoFit/>
          </a:bodyPr>
          <a:lstStyle/>
          <a:p>
            <a:pPr marL="257175" indent="-257175" algn="just" defTabSz="738188" fontAlgn="base">
              <a:spcBef>
                <a:spcPct val="0"/>
              </a:spcBef>
              <a:spcAft>
                <a:spcPct val="0"/>
              </a:spcAft>
              <a:buFont typeface="Wingdings" panose="05000000000000000000" pitchFamily="2" charset="2"/>
              <a:buChar char="§"/>
            </a:pPr>
            <a:r>
              <a:rPr lang="es-CO" dirty="0">
                <a:solidFill>
                  <a:prstClr val="black"/>
                </a:solidFill>
                <a:latin typeface="Franklin Gothic Book"/>
                <a:cs typeface="Arial" charset="0"/>
              </a:rPr>
              <a:t>Esta política recoge </a:t>
            </a:r>
            <a:r>
              <a:rPr lang="es-ES" dirty="0">
                <a:solidFill>
                  <a:prstClr val="black"/>
                </a:solidFill>
                <a:latin typeface="Franklin Gothic Book"/>
                <a:cs typeface="Arial" charset="0"/>
              </a:rPr>
              <a:t>los </a:t>
            </a:r>
            <a:r>
              <a:rPr lang="es-ES" b="1" dirty="0">
                <a:solidFill>
                  <a:srgbClr val="00B050"/>
                </a:solidFill>
                <a:latin typeface="Franklin Gothic Book"/>
                <a:cs typeface="Arial" charset="0"/>
              </a:rPr>
              <a:t>lineamientos generales </a:t>
            </a:r>
            <a:r>
              <a:rPr lang="es-ES" dirty="0">
                <a:solidFill>
                  <a:prstClr val="black"/>
                </a:solidFill>
                <a:latin typeface="Franklin Gothic Book"/>
                <a:cs typeface="Arial" charset="0"/>
              </a:rPr>
              <a:t>del proceso de evaluación de desempeño dentro de La Bolsa; tomando como referencia </a:t>
            </a:r>
            <a:r>
              <a:rPr lang="es-CO" dirty="0">
                <a:solidFill>
                  <a:prstClr val="black"/>
                </a:solidFill>
                <a:latin typeface="Franklin Gothic Book"/>
                <a:cs typeface="Arial" charset="0"/>
              </a:rPr>
              <a:t>los Estatutos Sociales de la Compañía, disposiciones de la Superintendencia Financiera y Código de Buen Gobierno.</a:t>
            </a:r>
          </a:p>
          <a:p>
            <a:pPr marL="257175" indent="-257175" defTabSz="738188" fontAlgn="base">
              <a:lnSpc>
                <a:spcPct val="120000"/>
              </a:lnSpc>
              <a:spcBef>
                <a:spcPct val="0"/>
              </a:spcBef>
              <a:spcAft>
                <a:spcPct val="0"/>
              </a:spcAft>
              <a:buFont typeface="Wingdings" panose="05000000000000000000" pitchFamily="2" charset="2"/>
              <a:buChar char="§"/>
            </a:pPr>
            <a:endParaRPr lang="es-CO" dirty="0">
              <a:solidFill>
                <a:prstClr val="black"/>
              </a:solidFill>
              <a:latin typeface="Franklin Gothic Book"/>
              <a:cs typeface="Arial" charset="0"/>
            </a:endParaRPr>
          </a:p>
        </p:txBody>
      </p:sp>
    </p:spTree>
    <p:extLst>
      <p:ext uri="{BB962C8B-B14F-4D97-AF65-F5344CB8AC3E}">
        <p14:creationId xmlns:p14="http://schemas.microsoft.com/office/powerpoint/2010/main" val="2910385839"/>
      </p:ext>
    </p:extLst>
  </p:cSld>
  <p:clrMapOvr>
    <a:masterClrMapping/>
  </p:clrMapOvr>
  <p:transition spd="slow">
    <p:wipe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Contenido de la Política de Evaluación de Desempeño</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465203" y="1225446"/>
            <a:ext cx="3591923" cy="2539157"/>
          </a:xfrm>
          <a:prstGeom prst="rect">
            <a:avLst/>
          </a:prstGeom>
          <a:noFill/>
        </p:spPr>
        <p:txBody>
          <a:bodyPr wrap="square" lIns="0" tIns="0" rIns="0" bIns="0" rtlCol="0">
            <a:spAutoFit/>
          </a:bodyPr>
          <a:lstStyle/>
          <a:p>
            <a:pPr marL="257175" indent="-257175" algn="just" defTabSz="738188" fontAlgn="base">
              <a:spcBef>
                <a:spcPct val="0"/>
              </a:spcBef>
              <a:spcAft>
                <a:spcPts val="225"/>
              </a:spcAft>
              <a:buFont typeface="+mj-lt"/>
              <a:buAutoNum type="arabicPeriod"/>
            </a:pPr>
            <a:r>
              <a:rPr lang="es-CO" sz="1500" b="1" dirty="0">
                <a:solidFill>
                  <a:prstClr val="black"/>
                </a:solidFill>
                <a:latin typeface="Franklin Gothic Book"/>
                <a:cs typeface="Arial" charset="0"/>
              </a:rPr>
              <a:t>Finalidad</a:t>
            </a:r>
          </a:p>
          <a:p>
            <a:pPr marL="257175" indent="-257175" algn="just" defTabSz="738188" fontAlgn="base">
              <a:spcBef>
                <a:spcPct val="0"/>
              </a:spcBef>
              <a:spcAft>
                <a:spcPts val="225"/>
              </a:spcAft>
              <a:buFont typeface="+mj-lt"/>
              <a:buAutoNum type="arabicPeriod"/>
            </a:pPr>
            <a:r>
              <a:rPr lang="es-CO" sz="1500" b="1" dirty="0">
                <a:solidFill>
                  <a:prstClr val="black"/>
                </a:solidFill>
                <a:latin typeface="Franklin Gothic Book"/>
                <a:cs typeface="Arial" charset="0"/>
              </a:rPr>
              <a:t>Alcance de la política</a:t>
            </a:r>
          </a:p>
          <a:p>
            <a:pPr marL="257175" indent="-257175" algn="just" defTabSz="738188" fontAlgn="base">
              <a:spcBef>
                <a:spcPct val="0"/>
              </a:spcBef>
              <a:spcAft>
                <a:spcPts val="225"/>
              </a:spcAft>
              <a:buFont typeface="+mj-lt"/>
              <a:buAutoNum type="arabicPeriod"/>
            </a:pPr>
            <a:r>
              <a:rPr lang="es-CO" sz="1500" b="1" dirty="0">
                <a:solidFill>
                  <a:prstClr val="black"/>
                </a:solidFill>
                <a:latin typeface="Franklin Gothic Book"/>
                <a:cs typeface="Arial" charset="0"/>
              </a:rPr>
              <a:t>Definiciones</a:t>
            </a:r>
          </a:p>
          <a:p>
            <a:pPr marL="369094" lvl="1" algn="just" defTabSz="738188" fontAlgn="base">
              <a:spcBef>
                <a:spcPct val="0"/>
              </a:spcBef>
              <a:spcAft>
                <a:spcPts val="225"/>
              </a:spcAft>
            </a:pPr>
            <a:r>
              <a:rPr lang="es-CO" sz="1500" dirty="0">
                <a:solidFill>
                  <a:prstClr val="black"/>
                </a:solidFill>
                <a:latin typeface="Franklin Gothic Book"/>
                <a:cs typeface="Arial" charset="0"/>
              </a:rPr>
              <a:t>3.1.  Alta Gerencia</a:t>
            </a:r>
          </a:p>
          <a:p>
            <a:pPr marL="369094" lvl="1" algn="just" defTabSz="738188" fontAlgn="base">
              <a:spcBef>
                <a:spcPct val="0"/>
              </a:spcBef>
              <a:spcAft>
                <a:spcPts val="225"/>
              </a:spcAft>
            </a:pPr>
            <a:r>
              <a:rPr lang="es-CO" sz="1500" dirty="0">
                <a:solidFill>
                  <a:prstClr val="black"/>
                </a:solidFill>
                <a:latin typeface="Franklin Gothic Book"/>
                <a:cs typeface="Arial" charset="0"/>
              </a:rPr>
              <a:t>3.2. Áreas de Control</a:t>
            </a:r>
          </a:p>
          <a:p>
            <a:pPr marL="369094" lvl="1" algn="just" defTabSz="738188" fontAlgn="base">
              <a:spcBef>
                <a:spcPct val="0"/>
              </a:spcBef>
              <a:spcAft>
                <a:spcPts val="225"/>
              </a:spcAft>
            </a:pPr>
            <a:r>
              <a:rPr lang="es-CO" sz="1500" dirty="0">
                <a:solidFill>
                  <a:prstClr val="black"/>
                </a:solidFill>
                <a:latin typeface="Franklin Gothic Book"/>
                <a:cs typeface="Arial" charset="0"/>
              </a:rPr>
              <a:t>3.3. Evaluados</a:t>
            </a:r>
          </a:p>
          <a:p>
            <a:pPr marL="369094" lvl="1" algn="just" defTabSz="738188" fontAlgn="base">
              <a:spcBef>
                <a:spcPct val="0"/>
              </a:spcBef>
              <a:spcAft>
                <a:spcPts val="225"/>
              </a:spcAft>
            </a:pPr>
            <a:r>
              <a:rPr lang="es-CO" sz="1500" dirty="0">
                <a:solidFill>
                  <a:prstClr val="black"/>
                </a:solidFill>
                <a:latin typeface="Franklin Gothic Book"/>
                <a:cs typeface="Arial" charset="0"/>
              </a:rPr>
              <a:t>3.4. Evaluadores</a:t>
            </a:r>
          </a:p>
          <a:p>
            <a:pPr marL="369094" lvl="1" algn="just" defTabSz="738188" fontAlgn="base">
              <a:spcBef>
                <a:spcPct val="0"/>
              </a:spcBef>
              <a:spcAft>
                <a:spcPts val="225"/>
              </a:spcAft>
            </a:pPr>
            <a:r>
              <a:rPr lang="es-CO" sz="1500" dirty="0">
                <a:solidFill>
                  <a:prstClr val="black"/>
                </a:solidFill>
                <a:latin typeface="Franklin Gothic Book"/>
                <a:cs typeface="Arial" charset="0"/>
              </a:rPr>
              <a:t>3.5. Administrador del Proceso</a:t>
            </a:r>
          </a:p>
          <a:p>
            <a:pPr marL="369094" lvl="1" algn="just" defTabSz="738188" fontAlgn="base">
              <a:spcBef>
                <a:spcPct val="0"/>
              </a:spcBef>
              <a:spcAft>
                <a:spcPts val="225"/>
              </a:spcAft>
            </a:pPr>
            <a:r>
              <a:rPr lang="es-CO" sz="1500" dirty="0">
                <a:solidFill>
                  <a:prstClr val="black"/>
                </a:solidFill>
                <a:latin typeface="Franklin Gothic Book"/>
                <a:cs typeface="Arial" charset="0"/>
              </a:rPr>
              <a:t>3.6. Metodología de Evaluación</a:t>
            </a:r>
          </a:p>
          <a:p>
            <a:pPr marL="257175" indent="-257175" algn="just" defTabSz="738188" fontAlgn="base">
              <a:spcBef>
                <a:spcPct val="0"/>
              </a:spcBef>
              <a:spcAft>
                <a:spcPts val="225"/>
              </a:spcAft>
              <a:buFont typeface="+mj-lt"/>
              <a:buAutoNum type="arabicPeriod"/>
            </a:pPr>
            <a:endParaRPr lang="es-CO" sz="1500" dirty="0">
              <a:solidFill>
                <a:prstClr val="black"/>
              </a:solidFill>
              <a:latin typeface="Franklin Gothic Book"/>
              <a:cs typeface="Arial" charset="0"/>
            </a:endParaRPr>
          </a:p>
        </p:txBody>
      </p:sp>
      <p:sp>
        <p:nvSpPr>
          <p:cNvPr id="6" name="CuadroTexto 5">
            <a:extLst>
              <a:ext uri="{FF2B5EF4-FFF2-40B4-BE49-F238E27FC236}">
                <a16:creationId xmlns:a16="http://schemas.microsoft.com/office/drawing/2014/main" id="{B9AC01F0-E7ED-475D-B5F5-09E6C8EBE202}"/>
              </a:ext>
            </a:extLst>
          </p:cNvPr>
          <p:cNvSpPr txBox="1"/>
          <p:nvPr/>
        </p:nvSpPr>
        <p:spPr>
          <a:xfrm>
            <a:off x="4787293" y="1225444"/>
            <a:ext cx="3591923" cy="3282950"/>
          </a:xfrm>
          <a:prstGeom prst="rect">
            <a:avLst/>
          </a:prstGeom>
          <a:noFill/>
        </p:spPr>
        <p:txBody>
          <a:bodyPr wrap="square" lIns="0" tIns="0" rIns="0" bIns="0" rtlCol="0">
            <a:spAutoFit/>
          </a:bodyPr>
          <a:lstStyle/>
          <a:p>
            <a:pPr algn="just" defTabSz="738188" fontAlgn="base">
              <a:spcBef>
                <a:spcPct val="0"/>
              </a:spcBef>
              <a:spcAft>
                <a:spcPts val="225"/>
              </a:spcAft>
            </a:pPr>
            <a:r>
              <a:rPr lang="es-CO" sz="1500" dirty="0">
                <a:solidFill>
                  <a:prstClr val="black"/>
                </a:solidFill>
                <a:latin typeface="Franklin Gothic Book"/>
                <a:cs typeface="Arial" charset="0"/>
              </a:rPr>
              <a:t>4</a:t>
            </a:r>
            <a:r>
              <a:rPr lang="es-CO" sz="1500" b="1" dirty="0">
                <a:solidFill>
                  <a:prstClr val="black"/>
                </a:solidFill>
                <a:latin typeface="Franklin Gothic Book"/>
                <a:cs typeface="Arial" charset="0"/>
              </a:rPr>
              <a:t>. Lineamientos</a:t>
            </a:r>
          </a:p>
          <a:p>
            <a:pPr marL="369094" lvl="1" algn="just" defTabSz="738188" fontAlgn="base">
              <a:spcBef>
                <a:spcPct val="0"/>
              </a:spcBef>
              <a:spcAft>
                <a:spcPts val="225"/>
              </a:spcAft>
            </a:pPr>
            <a:r>
              <a:rPr lang="es-CO" sz="1500" dirty="0">
                <a:solidFill>
                  <a:prstClr val="black"/>
                </a:solidFill>
                <a:latin typeface="Franklin Gothic Book"/>
                <a:cs typeface="Arial" charset="0"/>
              </a:rPr>
              <a:t>4.1. Parámetros</a:t>
            </a:r>
          </a:p>
          <a:p>
            <a:pPr marL="369094" lvl="1" algn="just" defTabSz="738188" fontAlgn="base">
              <a:spcBef>
                <a:spcPct val="0"/>
              </a:spcBef>
              <a:spcAft>
                <a:spcPts val="225"/>
              </a:spcAft>
            </a:pPr>
            <a:r>
              <a:rPr lang="es-CO" sz="1500" dirty="0">
                <a:solidFill>
                  <a:prstClr val="black"/>
                </a:solidFill>
                <a:latin typeface="Franklin Gothic Book"/>
                <a:cs typeface="Arial" charset="0"/>
              </a:rPr>
              <a:t>4.2. Responsables de definir la metodología</a:t>
            </a:r>
          </a:p>
          <a:p>
            <a:pPr marL="369094" lvl="1" algn="just" defTabSz="738188" fontAlgn="base">
              <a:spcBef>
                <a:spcPct val="0"/>
              </a:spcBef>
              <a:spcAft>
                <a:spcPts val="225"/>
              </a:spcAft>
            </a:pPr>
            <a:r>
              <a:rPr lang="es-CO" sz="1500" dirty="0">
                <a:solidFill>
                  <a:prstClr val="black"/>
                </a:solidFill>
                <a:latin typeface="Franklin Gothic Book"/>
                <a:cs typeface="Arial" charset="0"/>
              </a:rPr>
              <a:t>4.3. Bases de la Metodología</a:t>
            </a:r>
          </a:p>
          <a:p>
            <a:pPr marL="369094" lvl="1" algn="just" defTabSz="738188" fontAlgn="base">
              <a:spcBef>
                <a:spcPct val="0"/>
              </a:spcBef>
              <a:spcAft>
                <a:spcPts val="225"/>
              </a:spcAft>
            </a:pPr>
            <a:r>
              <a:rPr lang="es-CO" sz="1500" dirty="0">
                <a:solidFill>
                  <a:prstClr val="black"/>
                </a:solidFill>
                <a:latin typeface="Franklin Gothic Book"/>
                <a:cs typeface="Arial" charset="0"/>
              </a:rPr>
              <a:t>4.4. Periodicidad</a:t>
            </a:r>
          </a:p>
          <a:p>
            <a:pPr algn="just" defTabSz="738188" fontAlgn="base">
              <a:spcBef>
                <a:spcPct val="0"/>
              </a:spcBef>
              <a:spcAft>
                <a:spcPts val="225"/>
              </a:spcAft>
            </a:pPr>
            <a:r>
              <a:rPr lang="es-CO" sz="1500" dirty="0">
                <a:solidFill>
                  <a:prstClr val="black"/>
                </a:solidFill>
                <a:latin typeface="Franklin Gothic Book"/>
                <a:cs typeface="Arial" charset="0"/>
              </a:rPr>
              <a:t>5. </a:t>
            </a:r>
            <a:r>
              <a:rPr lang="es-CO" sz="1500" b="1" dirty="0">
                <a:solidFill>
                  <a:prstClr val="black"/>
                </a:solidFill>
                <a:latin typeface="Franklin Gothic Book"/>
                <a:cs typeface="Arial" charset="0"/>
              </a:rPr>
              <a:t>Responsables</a:t>
            </a:r>
          </a:p>
          <a:p>
            <a:pPr marL="369094" lvl="1" algn="just" defTabSz="738188" fontAlgn="base">
              <a:spcBef>
                <a:spcPct val="0"/>
              </a:spcBef>
              <a:spcAft>
                <a:spcPts val="225"/>
              </a:spcAft>
            </a:pPr>
            <a:r>
              <a:rPr lang="es-CO" sz="1500" dirty="0">
                <a:solidFill>
                  <a:prstClr val="black"/>
                </a:solidFill>
                <a:latin typeface="Franklin Gothic Book"/>
                <a:cs typeface="Arial" charset="0"/>
              </a:rPr>
              <a:t>5.1. Junta Directiva</a:t>
            </a:r>
          </a:p>
          <a:p>
            <a:pPr marL="369094" lvl="1" algn="just" defTabSz="738188" fontAlgn="base">
              <a:spcBef>
                <a:spcPct val="0"/>
              </a:spcBef>
              <a:spcAft>
                <a:spcPts val="225"/>
              </a:spcAft>
            </a:pPr>
            <a:r>
              <a:rPr lang="es-CO" sz="1500" dirty="0">
                <a:solidFill>
                  <a:prstClr val="black"/>
                </a:solidFill>
                <a:latin typeface="Franklin Gothic Book"/>
                <a:cs typeface="Arial" charset="0"/>
              </a:rPr>
              <a:t>5.2. Comité de Gobierno</a:t>
            </a:r>
          </a:p>
          <a:p>
            <a:pPr marL="369094" lvl="1" algn="just" defTabSz="738188" fontAlgn="base">
              <a:spcBef>
                <a:spcPct val="0"/>
              </a:spcBef>
              <a:spcAft>
                <a:spcPts val="225"/>
              </a:spcAft>
            </a:pPr>
            <a:r>
              <a:rPr lang="es-CO" sz="1500" dirty="0">
                <a:solidFill>
                  <a:prstClr val="black"/>
                </a:solidFill>
                <a:latin typeface="Franklin Gothic Book"/>
                <a:cs typeface="Arial" charset="0"/>
              </a:rPr>
              <a:t>5.3. Comité de Riesgos</a:t>
            </a:r>
          </a:p>
          <a:p>
            <a:pPr marL="369094" lvl="1" algn="just" defTabSz="738188" fontAlgn="base">
              <a:spcBef>
                <a:spcPct val="0"/>
              </a:spcBef>
              <a:spcAft>
                <a:spcPts val="225"/>
              </a:spcAft>
            </a:pPr>
            <a:r>
              <a:rPr lang="es-CO" sz="1500" dirty="0">
                <a:solidFill>
                  <a:prstClr val="black"/>
                </a:solidFill>
                <a:latin typeface="Franklin Gothic Book"/>
                <a:cs typeface="Arial" charset="0"/>
              </a:rPr>
              <a:t>5.4. Comité de Auditoría</a:t>
            </a:r>
          </a:p>
          <a:p>
            <a:pPr marL="369094" lvl="1" algn="just" defTabSz="738188" fontAlgn="base">
              <a:spcBef>
                <a:spcPct val="0"/>
              </a:spcBef>
              <a:spcAft>
                <a:spcPts val="225"/>
              </a:spcAft>
            </a:pPr>
            <a:r>
              <a:rPr lang="es-CO" sz="1500" dirty="0">
                <a:solidFill>
                  <a:prstClr val="black"/>
                </a:solidFill>
                <a:latin typeface="Franklin Gothic Book"/>
                <a:cs typeface="Arial" charset="0"/>
              </a:rPr>
              <a:t>5.5. Presidencia</a:t>
            </a:r>
          </a:p>
          <a:p>
            <a:pPr algn="just" defTabSz="738188" fontAlgn="base">
              <a:spcBef>
                <a:spcPct val="0"/>
              </a:spcBef>
              <a:spcAft>
                <a:spcPts val="225"/>
              </a:spcAft>
            </a:pPr>
            <a:r>
              <a:rPr lang="es-CO" sz="1500" dirty="0">
                <a:solidFill>
                  <a:prstClr val="black"/>
                </a:solidFill>
                <a:latin typeface="Franklin Gothic Book"/>
                <a:cs typeface="Arial" charset="0"/>
              </a:rPr>
              <a:t>6. </a:t>
            </a:r>
            <a:r>
              <a:rPr lang="es-CO" sz="1500" b="1" dirty="0">
                <a:solidFill>
                  <a:prstClr val="black"/>
                </a:solidFill>
                <a:latin typeface="Franklin Gothic Book"/>
                <a:cs typeface="Arial" charset="0"/>
              </a:rPr>
              <a:t>Vigencia</a:t>
            </a:r>
          </a:p>
        </p:txBody>
      </p:sp>
    </p:spTree>
    <p:extLst>
      <p:ext uri="{BB962C8B-B14F-4D97-AF65-F5344CB8AC3E}">
        <p14:creationId xmlns:p14="http://schemas.microsoft.com/office/powerpoint/2010/main" val="75077233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12099" y="2159306"/>
            <a:ext cx="8149096" cy="1546108"/>
          </a:xfrm>
        </p:spPr>
        <p:txBody>
          <a:bodyPr/>
          <a:lstStyle/>
          <a:p>
            <a:pPr lvl="1" algn="l" defTabSz="913990" rtl="0">
              <a:lnSpc>
                <a:spcPct val="85000"/>
              </a:lnSpc>
              <a:spcBef>
                <a:spcPct val="0"/>
              </a:spcBef>
            </a:pPr>
            <a:r>
              <a:rPr lang="es-ES" sz="4000" dirty="0">
                <a:solidFill>
                  <a:schemeClr val="bg1"/>
                </a:solidFill>
                <a:latin typeface="+mj-lt"/>
              </a:rPr>
              <a:t>6. Temas Asamblea General Ordinaria de Accionistas 2018.</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4" name="CuadroTexto 3">
            <a:extLst>
              <a:ext uri="{FF2B5EF4-FFF2-40B4-BE49-F238E27FC236}">
                <a16:creationId xmlns:a16="http://schemas.microsoft.com/office/drawing/2014/main" id="{94F9D967-2937-494E-ADB6-C8BC1AC61787}"/>
              </a:ext>
            </a:extLst>
          </p:cNvPr>
          <p:cNvSpPr txBox="1"/>
          <p:nvPr/>
        </p:nvSpPr>
        <p:spPr>
          <a:xfrm>
            <a:off x="702582" y="3624494"/>
            <a:ext cx="2951807"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Proponer</a:t>
            </a:r>
          </a:p>
        </p:txBody>
      </p:sp>
    </p:spTree>
    <p:extLst>
      <p:ext uri="{BB962C8B-B14F-4D97-AF65-F5344CB8AC3E}">
        <p14:creationId xmlns:p14="http://schemas.microsoft.com/office/powerpoint/2010/main" val="153171377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Generalidades de la Política</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graphicFrame>
        <p:nvGraphicFramePr>
          <p:cNvPr id="2" name="Diagrama 1">
            <a:extLst>
              <a:ext uri="{FF2B5EF4-FFF2-40B4-BE49-F238E27FC236}">
                <a16:creationId xmlns:a16="http://schemas.microsoft.com/office/drawing/2014/main" id="{22F49ED2-846B-4912-AD24-7A54B7EC5A7D}"/>
              </a:ext>
            </a:extLst>
          </p:cNvPr>
          <p:cNvGraphicFramePr/>
          <p:nvPr>
            <p:extLst/>
          </p:nvPr>
        </p:nvGraphicFramePr>
        <p:xfrm>
          <a:off x="331633" y="914402"/>
          <a:ext cx="8268938" cy="3637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735419"/>
      </p:ext>
    </p:extLst>
  </p:cSld>
  <p:clrMapOvr>
    <a:masterClrMapping/>
  </p:clrMapOvr>
  <p:transition spd="slow">
    <p:wipe dir="r"/>
  </p:transition>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sz="2100" dirty="0">
                <a:latin typeface="Franklin Gothic Book"/>
                <a:cs typeface="Calibri" panose="020F0502020204030204" pitchFamily="34" charset="0"/>
              </a:rPr>
              <a:t>Objetivos de la Política de Evaluación de Desempeño de la Alta Gerencia, Secretaria General y Áreas de Control Interno.</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 name="Rectángulo 3">
            <a:extLst>
              <a:ext uri="{FF2B5EF4-FFF2-40B4-BE49-F238E27FC236}">
                <a16:creationId xmlns:a16="http://schemas.microsoft.com/office/drawing/2014/main" id="{771F3627-3347-4EF8-9290-12536A6737FE}"/>
              </a:ext>
            </a:extLst>
          </p:cNvPr>
          <p:cNvSpPr/>
          <p:nvPr/>
        </p:nvSpPr>
        <p:spPr>
          <a:xfrm>
            <a:off x="379534" y="1219477"/>
            <a:ext cx="8173136" cy="3200876"/>
          </a:xfrm>
          <a:prstGeom prst="rect">
            <a:avLst/>
          </a:prstGeom>
        </p:spPr>
        <p:txBody>
          <a:bodyPr wrap="square">
            <a:spAutoFit/>
          </a:bodyPr>
          <a:lstStyle/>
          <a:p>
            <a:pPr marL="257175" indent="-257175" algn="just" defTabSz="738188" fontAlgn="base">
              <a:spcBef>
                <a:spcPct val="0"/>
              </a:spcBef>
              <a:spcAft>
                <a:spcPts val="750"/>
              </a:spcAft>
              <a:buFont typeface="Wingdings" panose="05000000000000000000" pitchFamily="2" charset="2"/>
              <a:buChar char="§"/>
            </a:pPr>
            <a:r>
              <a:rPr lang="es-ES" dirty="0">
                <a:solidFill>
                  <a:prstClr val="black"/>
                </a:solidFill>
                <a:latin typeface="Franklin Gothic Book"/>
                <a:ea typeface="Times New Roman" panose="02020603050405020304" pitchFamily="18" charset="0"/>
                <a:cs typeface="Arial" charset="0"/>
              </a:rPr>
              <a:t>Identificar claramente los actores del proceso de evaluación de desempeño y sus responsabilidades frente a esta política.</a:t>
            </a:r>
          </a:p>
          <a:p>
            <a:pPr marL="257175" indent="-257175" algn="just" defTabSz="738188" fontAlgn="base">
              <a:spcBef>
                <a:spcPct val="0"/>
              </a:spcBef>
              <a:spcAft>
                <a:spcPts val="750"/>
              </a:spcAft>
              <a:buFont typeface="Wingdings" panose="05000000000000000000" pitchFamily="2" charset="2"/>
              <a:buChar char="§"/>
            </a:pPr>
            <a:endParaRPr lang="es-CO" dirty="0">
              <a:solidFill>
                <a:prstClr val="black"/>
              </a:solidFill>
              <a:latin typeface="Franklin Gothic Book"/>
              <a:ea typeface="Times New Roman" panose="02020603050405020304" pitchFamily="18" charset="0"/>
              <a:cs typeface="Arial" charset="0"/>
            </a:endParaRPr>
          </a:p>
          <a:p>
            <a:pPr marL="257175" indent="-257175" algn="just" defTabSz="738188" fontAlgn="base">
              <a:spcBef>
                <a:spcPct val="0"/>
              </a:spcBef>
              <a:spcAft>
                <a:spcPts val="750"/>
              </a:spcAft>
              <a:buFont typeface="Wingdings" panose="05000000000000000000" pitchFamily="2" charset="2"/>
              <a:buChar char="§"/>
            </a:pPr>
            <a:r>
              <a:rPr lang="es-ES" dirty="0">
                <a:solidFill>
                  <a:prstClr val="black"/>
                </a:solidFill>
                <a:latin typeface="Franklin Gothic Book"/>
                <a:ea typeface="Times New Roman" panose="02020603050405020304" pitchFamily="18" charset="0"/>
                <a:cs typeface="Arial" charset="0"/>
              </a:rPr>
              <a:t>Establecer una periodicidad para el proceso de evaluación de desempeño.</a:t>
            </a:r>
          </a:p>
          <a:p>
            <a:pPr marL="257175" indent="-257175" algn="just" defTabSz="738188" fontAlgn="base">
              <a:spcBef>
                <a:spcPct val="0"/>
              </a:spcBef>
              <a:spcAft>
                <a:spcPts val="750"/>
              </a:spcAft>
              <a:buFont typeface="Wingdings" panose="05000000000000000000" pitchFamily="2" charset="2"/>
              <a:buChar char="§"/>
            </a:pPr>
            <a:endParaRPr lang="es-CO" dirty="0">
              <a:solidFill>
                <a:prstClr val="black"/>
              </a:solidFill>
              <a:latin typeface="Franklin Gothic Book"/>
              <a:ea typeface="Times New Roman" panose="02020603050405020304" pitchFamily="18" charset="0"/>
              <a:cs typeface="Arial" charset="0"/>
            </a:endParaRPr>
          </a:p>
          <a:p>
            <a:pPr marL="257175" indent="-257175" algn="just" defTabSz="738188" fontAlgn="base">
              <a:spcBef>
                <a:spcPct val="0"/>
              </a:spcBef>
              <a:spcAft>
                <a:spcPts val="750"/>
              </a:spcAft>
              <a:buFont typeface="Wingdings" panose="05000000000000000000" pitchFamily="2" charset="2"/>
              <a:buChar char="§"/>
            </a:pPr>
            <a:r>
              <a:rPr lang="es-ES" dirty="0">
                <a:solidFill>
                  <a:prstClr val="black"/>
                </a:solidFill>
                <a:latin typeface="Franklin Gothic Book"/>
                <a:ea typeface="Times New Roman" panose="02020603050405020304" pitchFamily="18" charset="0"/>
                <a:cs typeface="Arial" charset="0"/>
              </a:rPr>
              <a:t>Evaluar la efectividad de la función de control y riesgo de las áreas evaluadas.</a:t>
            </a:r>
          </a:p>
          <a:p>
            <a:pPr algn="just" defTabSz="738188" fontAlgn="base">
              <a:spcBef>
                <a:spcPct val="0"/>
              </a:spcBef>
              <a:spcAft>
                <a:spcPts val="750"/>
              </a:spcAft>
            </a:pPr>
            <a:endParaRPr lang="es-CO" dirty="0">
              <a:solidFill>
                <a:prstClr val="black"/>
              </a:solidFill>
              <a:latin typeface="Franklin Gothic Book"/>
              <a:ea typeface="Times New Roman" panose="02020603050405020304" pitchFamily="18" charset="0"/>
              <a:cs typeface="Arial" charset="0"/>
            </a:endParaRPr>
          </a:p>
          <a:p>
            <a:pPr marL="257175" indent="-257175" algn="just" defTabSz="738188" fontAlgn="base">
              <a:spcBef>
                <a:spcPct val="0"/>
              </a:spcBef>
              <a:spcAft>
                <a:spcPts val="750"/>
              </a:spcAft>
              <a:buFont typeface="Wingdings" panose="05000000000000000000" pitchFamily="2" charset="2"/>
              <a:buChar char="§"/>
            </a:pPr>
            <a:r>
              <a:rPr lang="es-ES" dirty="0">
                <a:solidFill>
                  <a:prstClr val="black"/>
                </a:solidFill>
                <a:latin typeface="Franklin Gothic Book"/>
                <a:ea typeface="Times New Roman" panose="02020603050405020304" pitchFamily="18" charset="0"/>
                <a:cs typeface="Arial" charset="0"/>
              </a:rPr>
              <a:t>Evaluar el desempeño en aspectos tales como la dirección, ejecución y supervisión de la gestión de las operaciones de la entidad y competencias.</a:t>
            </a:r>
            <a:endParaRPr lang="es-CO" dirty="0">
              <a:solidFill>
                <a:prstClr val="black"/>
              </a:solidFill>
              <a:latin typeface="Franklin Gothic Book"/>
              <a:ea typeface="Times New Roman" panose="02020603050405020304" pitchFamily="18" charset="0"/>
              <a:cs typeface="Arial" charset="0"/>
            </a:endParaRPr>
          </a:p>
        </p:txBody>
      </p:sp>
    </p:spTree>
    <p:extLst>
      <p:ext uri="{BB962C8B-B14F-4D97-AF65-F5344CB8AC3E}">
        <p14:creationId xmlns:p14="http://schemas.microsoft.com/office/powerpoint/2010/main" val="1236138774"/>
      </p:ext>
    </p:extLst>
  </p:cSld>
  <p:clrMapOvr>
    <a:masterClrMapping/>
  </p:clrMapOvr>
  <p:transition spd="slow">
    <p:wipe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sz="2100" dirty="0">
                <a:latin typeface="Franklin Gothic Book"/>
                <a:cs typeface="Calibri" panose="020F0502020204030204" pitchFamily="34" charset="0"/>
              </a:rPr>
              <a:t>Lineamientos de la Política de Evaluación de Desempeño</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 name="Rectángulo 3">
            <a:extLst>
              <a:ext uri="{FF2B5EF4-FFF2-40B4-BE49-F238E27FC236}">
                <a16:creationId xmlns:a16="http://schemas.microsoft.com/office/drawing/2014/main" id="{771F3627-3347-4EF8-9290-12536A6737FE}"/>
              </a:ext>
            </a:extLst>
          </p:cNvPr>
          <p:cNvSpPr/>
          <p:nvPr/>
        </p:nvSpPr>
        <p:spPr>
          <a:xfrm>
            <a:off x="314911" y="838745"/>
            <a:ext cx="8173136" cy="3252172"/>
          </a:xfrm>
          <a:prstGeom prst="rect">
            <a:avLst/>
          </a:prstGeom>
        </p:spPr>
        <p:txBody>
          <a:bodyPr wrap="square">
            <a:spAutoFit/>
          </a:bodyPr>
          <a:lstStyle/>
          <a:p>
            <a:pPr marL="257175" indent="-257175" algn="just" defTabSz="738188" fontAlgn="base">
              <a:spcBef>
                <a:spcPct val="0"/>
              </a:spcBef>
              <a:spcAft>
                <a:spcPts val="750"/>
              </a:spcAft>
              <a:buFont typeface="Symbol" panose="05050102010706020507" pitchFamily="18" charset="2"/>
              <a:buChar char=""/>
            </a:pPr>
            <a:r>
              <a:rPr lang="es-ES" dirty="0">
                <a:solidFill>
                  <a:prstClr val="black"/>
                </a:solidFill>
                <a:latin typeface="Franklin Gothic Book"/>
                <a:ea typeface="Times New Roman" panose="02020603050405020304" pitchFamily="18" charset="0"/>
                <a:cs typeface="Arial" charset="0"/>
              </a:rPr>
              <a:t>Los parámetros de la evaluación de desempeño cumplen con los lineamientos, estándares y requisitos previstos en la legislación aplicable, las disposiciones de la Superintendencia Financiera de Colombia y las mejores prácticas de Gobierno Corporativo. Las reglas y mecanismos de evaluación de desempeño adoptados por la Entidad responden a criterios de objetividad, transparencia y equidad. </a:t>
            </a:r>
          </a:p>
          <a:p>
            <a:pPr marL="257175" indent="-257175" algn="just" defTabSz="738188" fontAlgn="base">
              <a:spcBef>
                <a:spcPct val="0"/>
              </a:spcBef>
              <a:spcAft>
                <a:spcPts val="750"/>
              </a:spcAft>
              <a:buFont typeface="Symbol" panose="05050102010706020507" pitchFamily="18" charset="2"/>
              <a:buChar char=""/>
            </a:pPr>
            <a:endParaRPr lang="es-CO" sz="1200" dirty="0">
              <a:solidFill>
                <a:prstClr val="black"/>
              </a:solidFill>
              <a:latin typeface="Franklin Gothic Book"/>
              <a:ea typeface="Times New Roman" panose="02020603050405020304" pitchFamily="18" charset="0"/>
              <a:cs typeface="Arial" charset="0"/>
            </a:endParaRPr>
          </a:p>
          <a:p>
            <a:pPr marL="257175" indent="-257175" algn="just" defTabSz="738188" fontAlgn="base">
              <a:spcBef>
                <a:spcPct val="0"/>
              </a:spcBef>
              <a:spcAft>
                <a:spcPts val="750"/>
              </a:spcAft>
              <a:buFont typeface="Symbol" panose="05050102010706020507" pitchFamily="18" charset="2"/>
              <a:buChar char=""/>
            </a:pPr>
            <a:r>
              <a:rPr lang="es-ES" dirty="0">
                <a:solidFill>
                  <a:prstClr val="black"/>
                </a:solidFill>
                <a:latin typeface="Franklin Gothic Book"/>
                <a:ea typeface="Times New Roman" panose="02020603050405020304" pitchFamily="18" charset="0"/>
                <a:cs typeface="Arial" charset="0"/>
              </a:rPr>
              <a:t>La Bolsa reconoce que la </a:t>
            </a:r>
            <a:r>
              <a:rPr lang="es-ES" b="1" dirty="0">
                <a:solidFill>
                  <a:srgbClr val="00B050"/>
                </a:solidFill>
                <a:latin typeface="Franklin Gothic Book"/>
                <a:ea typeface="Times New Roman" panose="02020603050405020304" pitchFamily="18" charset="0"/>
                <a:cs typeface="Arial" charset="0"/>
              </a:rPr>
              <a:t>evaluación de desempeño </a:t>
            </a:r>
            <a:r>
              <a:rPr lang="es-ES" dirty="0">
                <a:solidFill>
                  <a:prstClr val="black"/>
                </a:solidFill>
                <a:latin typeface="Franklin Gothic Book"/>
                <a:ea typeface="Times New Roman" panose="02020603050405020304" pitchFamily="18" charset="0"/>
                <a:cs typeface="Arial" charset="0"/>
              </a:rPr>
              <a:t>es el principal mecanismo para conocer la </a:t>
            </a:r>
            <a:r>
              <a:rPr lang="es-ES" b="1" dirty="0">
                <a:solidFill>
                  <a:srgbClr val="00B050"/>
                </a:solidFill>
                <a:latin typeface="Franklin Gothic Book"/>
                <a:ea typeface="Times New Roman" panose="02020603050405020304" pitchFamily="18" charset="0"/>
                <a:cs typeface="Arial" charset="0"/>
              </a:rPr>
              <a:t>capacidad, rendimiento y posibilidad de desarrollo </a:t>
            </a:r>
            <a:r>
              <a:rPr lang="es-ES" dirty="0">
                <a:solidFill>
                  <a:prstClr val="black"/>
                </a:solidFill>
                <a:latin typeface="Franklin Gothic Book"/>
                <a:ea typeface="Times New Roman" panose="02020603050405020304" pitchFamily="18" charset="0"/>
                <a:cs typeface="Arial" charset="0"/>
              </a:rPr>
              <a:t>de los evaluados, así como brindar mecanismos objetivos de seguimiento y cumplimiento de metas. </a:t>
            </a:r>
            <a:endParaRPr lang="es-CO" sz="1200" dirty="0">
              <a:solidFill>
                <a:prstClr val="black"/>
              </a:solidFill>
              <a:latin typeface="Franklin Gothic Book"/>
              <a:ea typeface="Times New Roman" panose="02020603050405020304" pitchFamily="18" charset="0"/>
              <a:cs typeface="Arial" charset="0"/>
            </a:endParaRPr>
          </a:p>
        </p:txBody>
      </p:sp>
    </p:spTree>
    <p:extLst>
      <p:ext uri="{BB962C8B-B14F-4D97-AF65-F5344CB8AC3E}">
        <p14:creationId xmlns:p14="http://schemas.microsoft.com/office/powerpoint/2010/main" val="537313063"/>
      </p:ext>
    </p:extLst>
  </p:cSld>
  <p:clrMapOvr>
    <a:masterClrMapping/>
  </p:clrMapOvr>
  <p:transition spd="slow">
    <p:wipe dir="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31633" y="229270"/>
            <a:ext cx="6799214" cy="454385"/>
          </a:xfrm>
        </p:spPr>
        <p:txBody>
          <a:bodyPr/>
          <a:lstStyle/>
          <a:p>
            <a:pPr>
              <a:spcBef>
                <a:spcPct val="0"/>
              </a:spcBef>
              <a:spcAft>
                <a:spcPct val="0"/>
              </a:spcAft>
              <a:defRPr/>
            </a:pPr>
            <a:r>
              <a:rPr lang="es-CO" sz="2100" dirty="0">
                <a:latin typeface="Franklin Gothic Book"/>
                <a:cs typeface="Calibri" panose="020F0502020204030204" pitchFamily="34" charset="0"/>
              </a:rPr>
              <a:t>Lineamientos de la Política de Evaluación de Desempeño Responsables </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graphicFrame>
        <p:nvGraphicFramePr>
          <p:cNvPr id="2" name="Diagrama 1">
            <a:extLst>
              <a:ext uri="{FF2B5EF4-FFF2-40B4-BE49-F238E27FC236}">
                <a16:creationId xmlns:a16="http://schemas.microsoft.com/office/drawing/2014/main" id="{7EB74504-5876-4905-BF01-3ED6A71D1AA4}"/>
              </a:ext>
            </a:extLst>
          </p:cNvPr>
          <p:cNvGraphicFramePr/>
          <p:nvPr>
            <p:extLst/>
          </p:nvPr>
        </p:nvGraphicFramePr>
        <p:xfrm>
          <a:off x="331633" y="914402"/>
          <a:ext cx="8268938" cy="3637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echa: a la derecha 3">
            <a:extLst>
              <a:ext uri="{FF2B5EF4-FFF2-40B4-BE49-F238E27FC236}">
                <a16:creationId xmlns:a16="http://schemas.microsoft.com/office/drawing/2014/main" id="{28C64627-A903-45AD-A8EF-CEEC92288998}"/>
              </a:ext>
            </a:extLst>
          </p:cNvPr>
          <p:cNvSpPr/>
          <p:nvPr/>
        </p:nvSpPr>
        <p:spPr>
          <a:xfrm>
            <a:off x="2775777" y="2087404"/>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3" name="Flecha: a la derecha 12">
            <a:extLst>
              <a:ext uri="{FF2B5EF4-FFF2-40B4-BE49-F238E27FC236}">
                <a16:creationId xmlns:a16="http://schemas.microsoft.com/office/drawing/2014/main" id="{83758443-3B3F-418E-BB07-A6F9AE003D5F}"/>
              </a:ext>
            </a:extLst>
          </p:cNvPr>
          <p:cNvSpPr/>
          <p:nvPr/>
        </p:nvSpPr>
        <p:spPr>
          <a:xfrm>
            <a:off x="2775776" y="2587469"/>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4" name="Flecha: a la derecha 13">
            <a:extLst>
              <a:ext uri="{FF2B5EF4-FFF2-40B4-BE49-F238E27FC236}">
                <a16:creationId xmlns:a16="http://schemas.microsoft.com/office/drawing/2014/main" id="{CD2FA2A2-A993-4859-8752-E202234754F5}"/>
              </a:ext>
            </a:extLst>
          </p:cNvPr>
          <p:cNvSpPr/>
          <p:nvPr/>
        </p:nvSpPr>
        <p:spPr>
          <a:xfrm>
            <a:off x="2775775" y="3093246"/>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5" name="Flecha: a la derecha 14">
            <a:extLst>
              <a:ext uri="{FF2B5EF4-FFF2-40B4-BE49-F238E27FC236}">
                <a16:creationId xmlns:a16="http://schemas.microsoft.com/office/drawing/2014/main" id="{EF0336DD-475B-49DB-BB45-AF98A272D7D0}"/>
              </a:ext>
            </a:extLst>
          </p:cNvPr>
          <p:cNvSpPr/>
          <p:nvPr/>
        </p:nvSpPr>
        <p:spPr>
          <a:xfrm>
            <a:off x="2775775" y="3569680"/>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6" name="Flecha: a la derecha 15">
            <a:extLst>
              <a:ext uri="{FF2B5EF4-FFF2-40B4-BE49-F238E27FC236}">
                <a16:creationId xmlns:a16="http://schemas.microsoft.com/office/drawing/2014/main" id="{A503F044-921A-4150-BBE0-90CC730227A5}"/>
              </a:ext>
            </a:extLst>
          </p:cNvPr>
          <p:cNvSpPr/>
          <p:nvPr/>
        </p:nvSpPr>
        <p:spPr>
          <a:xfrm>
            <a:off x="2781941" y="4046064"/>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7" name="Flecha: a la derecha 16">
            <a:extLst>
              <a:ext uri="{FF2B5EF4-FFF2-40B4-BE49-F238E27FC236}">
                <a16:creationId xmlns:a16="http://schemas.microsoft.com/office/drawing/2014/main" id="{F6313099-3E95-4882-B6B5-8F2D35C450A3}"/>
              </a:ext>
            </a:extLst>
          </p:cNvPr>
          <p:cNvSpPr/>
          <p:nvPr/>
        </p:nvSpPr>
        <p:spPr>
          <a:xfrm>
            <a:off x="5590414" y="2087404"/>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8" name="Flecha: a la derecha 17">
            <a:extLst>
              <a:ext uri="{FF2B5EF4-FFF2-40B4-BE49-F238E27FC236}">
                <a16:creationId xmlns:a16="http://schemas.microsoft.com/office/drawing/2014/main" id="{B8C3BA4D-4915-4447-90B9-9C6B28D3797A}"/>
              </a:ext>
            </a:extLst>
          </p:cNvPr>
          <p:cNvSpPr/>
          <p:nvPr/>
        </p:nvSpPr>
        <p:spPr>
          <a:xfrm>
            <a:off x="5590414" y="2587469"/>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19" name="Flecha: a la derecha 18">
            <a:extLst>
              <a:ext uri="{FF2B5EF4-FFF2-40B4-BE49-F238E27FC236}">
                <a16:creationId xmlns:a16="http://schemas.microsoft.com/office/drawing/2014/main" id="{4ABE734B-E5F6-4536-AE41-864201F81273}"/>
              </a:ext>
            </a:extLst>
          </p:cNvPr>
          <p:cNvSpPr/>
          <p:nvPr/>
        </p:nvSpPr>
        <p:spPr>
          <a:xfrm>
            <a:off x="5590414" y="3093246"/>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20" name="Flecha: a la derecha 19">
            <a:extLst>
              <a:ext uri="{FF2B5EF4-FFF2-40B4-BE49-F238E27FC236}">
                <a16:creationId xmlns:a16="http://schemas.microsoft.com/office/drawing/2014/main" id="{C9CCF4FC-0AC8-41F8-92C0-0734D23BB275}"/>
              </a:ext>
            </a:extLst>
          </p:cNvPr>
          <p:cNvSpPr/>
          <p:nvPr/>
        </p:nvSpPr>
        <p:spPr>
          <a:xfrm>
            <a:off x="5590414" y="3569680"/>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
        <p:nvSpPr>
          <p:cNvPr id="21" name="Flecha: a la derecha 20">
            <a:extLst>
              <a:ext uri="{FF2B5EF4-FFF2-40B4-BE49-F238E27FC236}">
                <a16:creationId xmlns:a16="http://schemas.microsoft.com/office/drawing/2014/main" id="{F3052F4F-DF60-4389-9379-242EA59847CF}"/>
              </a:ext>
            </a:extLst>
          </p:cNvPr>
          <p:cNvSpPr/>
          <p:nvPr/>
        </p:nvSpPr>
        <p:spPr>
          <a:xfrm>
            <a:off x="5590413" y="4050019"/>
            <a:ext cx="587738" cy="22717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defTabSz="738188" fontAlgn="base">
              <a:spcBef>
                <a:spcPct val="0"/>
              </a:spcBef>
              <a:spcAft>
                <a:spcPct val="0"/>
              </a:spcAft>
            </a:pPr>
            <a:endParaRPr lang="es-CO" sz="1050" dirty="0">
              <a:solidFill>
                <a:prstClr val="white"/>
              </a:solidFill>
              <a:latin typeface="Franklin Gothic Demi Cond" panose="020B0706030402020204" pitchFamily="34" charset="0"/>
            </a:endParaRPr>
          </a:p>
        </p:txBody>
      </p:sp>
    </p:spTree>
    <p:extLst>
      <p:ext uri="{BB962C8B-B14F-4D97-AF65-F5344CB8AC3E}">
        <p14:creationId xmlns:p14="http://schemas.microsoft.com/office/powerpoint/2010/main" val="2429025881"/>
      </p:ext>
    </p:extLst>
  </p:cSld>
  <p:clrMapOvr>
    <a:masterClrMapping/>
  </p:clrMapOvr>
  <p:transition spd="slow">
    <p:wipe dir="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Lineamientos – Criterios Base para el Desarrollo de la Metodología de Evaluación</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graphicFrame>
        <p:nvGraphicFramePr>
          <p:cNvPr id="2" name="Diagrama 1">
            <a:extLst>
              <a:ext uri="{FF2B5EF4-FFF2-40B4-BE49-F238E27FC236}">
                <a16:creationId xmlns:a16="http://schemas.microsoft.com/office/drawing/2014/main" id="{6D57A0F6-7FE9-46B8-AFB6-BDE5CD36D2FB}"/>
              </a:ext>
            </a:extLst>
          </p:cNvPr>
          <p:cNvGraphicFramePr/>
          <p:nvPr>
            <p:extLst/>
          </p:nvPr>
        </p:nvGraphicFramePr>
        <p:xfrm>
          <a:off x="331633" y="996553"/>
          <a:ext cx="8432558" cy="3555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112541"/>
      </p:ext>
    </p:extLst>
  </p:cSld>
  <p:clrMapOvr>
    <a:masterClrMapping/>
  </p:clrMapOvr>
  <p:transition spd="slow">
    <p:wipe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Principales Responsables de la Política de Evaluación de Desempeño</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14911" y="707109"/>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graphicFrame>
        <p:nvGraphicFramePr>
          <p:cNvPr id="5" name="Diagrama 4">
            <a:extLst>
              <a:ext uri="{FF2B5EF4-FFF2-40B4-BE49-F238E27FC236}">
                <a16:creationId xmlns:a16="http://schemas.microsoft.com/office/drawing/2014/main" id="{D2BC3EFD-8D1E-49B5-A624-963C1849EC09}"/>
              </a:ext>
            </a:extLst>
          </p:cNvPr>
          <p:cNvGraphicFramePr/>
          <p:nvPr>
            <p:extLst/>
          </p:nvPr>
        </p:nvGraphicFramePr>
        <p:xfrm>
          <a:off x="331633" y="800100"/>
          <a:ext cx="8268939" cy="4285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096304"/>
      </p:ext>
    </p:extLst>
  </p:cSld>
  <p:clrMapOvr>
    <a:masterClrMapping/>
  </p:clrMapOvr>
  <p:transition spd="slow">
    <p:wipe dir="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2516-43CE-41A9-A869-CC356FD9EDF8}"/>
              </a:ext>
            </a:extLst>
          </p:cNvPr>
          <p:cNvSpPr>
            <a:spLocks noGrp="1"/>
          </p:cNvSpPr>
          <p:nvPr>
            <p:ph type="title"/>
          </p:nvPr>
        </p:nvSpPr>
        <p:spPr/>
        <p:txBody>
          <a:bodyPr/>
          <a:lstStyle/>
          <a:p>
            <a:r>
              <a:rPr lang="es-CO" sz="3600" dirty="0">
                <a:solidFill>
                  <a:srgbClr val="002060"/>
                </a:solidFill>
              </a:rPr>
              <a:t>11.3 Aclaración Liquidación Bono Variable para la Alta Gerencia</a:t>
            </a:r>
          </a:p>
        </p:txBody>
      </p:sp>
      <p:sp>
        <p:nvSpPr>
          <p:cNvPr id="4" name="Marcador de texto 2">
            <a:extLst>
              <a:ext uri="{FF2B5EF4-FFF2-40B4-BE49-F238E27FC236}">
                <a16:creationId xmlns:a16="http://schemas.microsoft.com/office/drawing/2014/main" id="{B25CBDCE-BF4B-43CF-AABA-87E1E2D238FA}"/>
              </a:ext>
            </a:extLst>
          </p:cNvPr>
          <p:cNvSpPr>
            <a:spLocks noGrp="1"/>
          </p:cNvSpPr>
          <p:nvPr>
            <p:ph type="body" sz="quarter" idx="14"/>
          </p:nvPr>
        </p:nvSpPr>
        <p:spPr/>
        <p:txBody>
          <a:bodyPr/>
          <a:lstStyle/>
          <a:p>
            <a:r>
              <a:rPr lang="es-CO" dirty="0">
                <a:solidFill>
                  <a:srgbClr val="002060"/>
                </a:solidFill>
              </a:rPr>
              <a:t>Verbo: Aprobación</a:t>
            </a:r>
          </a:p>
        </p:txBody>
      </p:sp>
    </p:spTree>
    <p:extLst>
      <p:ext uri="{BB962C8B-B14F-4D97-AF65-F5344CB8AC3E}">
        <p14:creationId xmlns:p14="http://schemas.microsoft.com/office/powerpoint/2010/main" val="255599348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Aclaración Pago Bonificación Variable</a:t>
            </a:r>
          </a:p>
          <a:p>
            <a:pPr>
              <a:spcBef>
                <a:spcPct val="0"/>
              </a:spcBef>
              <a:spcAft>
                <a:spcPct val="0"/>
              </a:spcAft>
              <a:defRPr/>
            </a:pPr>
            <a:r>
              <a:rPr lang="es-CO" dirty="0">
                <a:latin typeface="Franklin Gothic Book"/>
                <a:cs typeface="Calibri" panose="020F0502020204030204" pitchFamily="34" charset="0"/>
              </a:rPr>
              <a:t>Alta Gerencia</a:t>
            </a:r>
            <a:endParaRPr lang="es-CO" b="1" dirty="0">
              <a:solidFill>
                <a:srgbClr val="00B050"/>
              </a:solidFill>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6 CuadroTexto"/>
          <p:cNvSpPr txBox="1"/>
          <p:nvPr/>
        </p:nvSpPr>
        <p:spPr>
          <a:xfrm>
            <a:off x="5485516" y="4927963"/>
            <a:ext cx="2645228" cy="249299"/>
          </a:xfrm>
          <a:prstGeom prst="rect">
            <a:avLst/>
          </a:prstGeom>
          <a:noFill/>
        </p:spPr>
        <p:txBody>
          <a:bodyPr wrap="square" lIns="0" tIns="0" rIns="0" bIns="0" rtlCol="0">
            <a:spAutoFit/>
          </a:bodyPr>
          <a:lstStyle/>
          <a:p>
            <a:pPr>
              <a:lnSpc>
                <a:spcPct val="120000"/>
              </a:lnSpc>
            </a:pPr>
            <a:endParaRPr lang="es-ES" sz="1350" dirty="0">
              <a:solidFill>
                <a:schemeClr val="tx2"/>
              </a:solidFill>
            </a:endParaRPr>
          </a:p>
        </p:txBody>
      </p:sp>
      <p:sp>
        <p:nvSpPr>
          <p:cNvPr id="5" name="Rectángulo 4">
            <a:extLst>
              <a:ext uri="{FF2B5EF4-FFF2-40B4-BE49-F238E27FC236}">
                <a16:creationId xmlns:a16="http://schemas.microsoft.com/office/drawing/2014/main" id="{3C9C6EED-54BD-4673-A83A-D21CB16B6AED}"/>
              </a:ext>
            </a:extLst>
          </p:cNvPr>
          <p:cNvSpPr/>
          <p:nvPr/>
        </p:nvSpPr>
        <p:spPr>
          <a:xfrm>
            <a:off x="331633" y="1206949"/>
            <a:ext cx="8285660" cy="1338828"/>
          </a:xfrm>
          <a:prstGeom prst="rect">
            <a:avLst/>
          </a:prstGeom>
        </p:spPr>
        <p:txBody>
          <a:bodyPr wrap="square">
            <a:spAutoFit/>
          </a:bodyPr>
          <a:lstStyle/>
          <a:p>
            <a:pPr marL="257175" indent="-257175">
              <a:buFont typeface="Wingdings" panose="05000000000000000000" pitchFamily="2" charset="2"/>
              <a:buChar char="§"/>
            </a:pPr>
            <a:r>
              <a:rPr lang="es-CO" sz="1350" dirty="0">
                <a:solidFill>
                  <a:srgbClr val="002060"/>
                </a:solidFill>
              </a:rPr>
              <a:t>La Bolsa realizará el pago del Bono variable a la Alta Gerencia a través de un (1) pago el 15 de abril del año siguiente.</a:t>
            </a:r>
          </a:p>
          <a:p>
            <a:pPr marL="257175" indent="-257175">
              <a:buFont typeface="Wingdings" panose="05000000000000000000" pitchFamily="2" charset="2"/>
              <a:buChar char="§"/>
            </a:pPr>
            <a:endParaRPr lang="es-CO" sz="1350" dirty="0">
              <a:solidFill>
                <a:srgbClr val="002060"/>
              </a:solidFill>
            </a:endParaRPr>
          </a:p>
          <a:p>
            <a:pPr marL="257175" indent="-257175">
              <a:buFont typeface="Wingdings" panose="05000000000000000000" pitchFamily="2" charset="2"/>
              <a:buChar char="§"/>
            </a:pPr>
            <a:r>
              <a:rPr lang="es-CO" sz="1350" dirty="0">
                <a:solidFill>
                  <a:srgbClr val="002060"/>
                </a:solidFill>
              </a:rPr>
              <a:t>Para el modelo de desembolso, se dejaría opcional por cada uno de los integrantes de la Alta Gerencia, el realizar el pago a través de la figura de </a:t>
            </a:r>
            <a:r>
              <a:rPr lang="es-CO" sz="1350" b="1" u="sng" dirty="0">
                <a:solidFill>
                  <a:srgbClr val="002060"/>
                </a:solidFill>
              </a:rPr>
              <a:t>Plan Corporativo a través de Fondo de Pensiones Voluntarias</a:t>
            </a:r>
            <a:r>
              <a:rPr lang="es-CO" sz="1350" dirty="0">
                <a:solidFill>
                  <a:srgbClr val="002060"/>
                </a:solidFill>
              </a:rPr>
              <a:t>, por sus beneficios en materia tributaria para la empresa y renta para el empleado.</a:t>
            </a:r>
          </a:p>
        </p:txBody>
      </p:sp>
      <p:sp>
        <p:nvSpPr>
          <p:cNvPr id="8" name="CuadroTexto 13">
            <a:extLst>
              <a:ext uri="{FF2B5EF4-FFF2-40B4-BE49-F238E27FC236}">
                <a16:creationId xmlns:a16="http://schemas.microsoft.com/office/drawing/2014/main" id="{6101302F-0162-44A9-A2FB-050AD48B7BC8}"/>
              </a:ext>
            </a:extLst>
          </p:cNvPr>
          <p:cNvSpPr txBox="1"/>
          <p:nvPr/>
        </p:nvSpPr>
        <p:spPr>
          <a:xfrm>
            <a:off x="437531" y="2958406"/>
            <a:ext cx="8163041" cy="1246495"/>
          </a:xfrm>
          <a:prstGeom prst="rect">
            <a:avLst/>
          </a:prstGeom>
          <a:noFill/>
        </p:spPr>
        <p:txBody>
          <a:bodyPr wrap="square" lIns="0" tIns="0" rIns="0" bIns="0" rtlCol="0">
            <a:spAutoFit/>
          </a:bodyPr>
          <a:lstStyle/>
          <a:p>
            <a:pPr marL="257175" indent="-257175">
              <a:buFont typeface="Wingdings" panose="05000000000000000000" pitchFamily="2" charset="2"/>
              <a:buChar char="§"/>
            </a:pPr>
            <a:r>
              <a:rPr lang="es-ES" sz="1350" b="1" dirty="0">
                <a:solidFill>
                  <a:srgbClr val="002060"/>
                </a:solidFill>
              </a:rPr>
              <a:t>Consideraciones:</a:t>
            </a:r>
          </a:p>
          <a:p>
            <a:pPr marL="626269" lvl="1" indent="-257175">
              <a:buFont typeface="Wingdings" panose="05000000000000000000" pitchFamily="2" charset="2"/>
              <a:buChar char="§"/>
            </a:pPr>
            <a:r>
              <a:rPr lang="es-CO" sz="1350" dirty="0">
                <a:solidFill>
                  <a:srgbClr val="002060"/>
                </a:solidFill>
              </a:rPr>
              <a:t>Cumple su propósito de recompensar el esfuerzo de la Alta Gerencia </a:t>
            </a:r>
            <a:r>
              <a:rPr lang="es-ES" sz="1350" dirty="0">
                <a:solidFill>
                  <a:srgbClr val="002060"/>
                </a:solidFill>
              </a:rPr>
              <a:t>por alcanzar las meta establecidas por la Junta Directiva de la Bolsa en el año de evaluación.</a:t>
            </a:r>
          </a:p>
          <a:p>
            <a:pPr marL="626269" lvl="1" indent="-257175">
              <a:buFont typeface="Wingdings" panose="05000000000000000000" pitchFamily="2" charset="2"/>
              <a:buChar char="§"/>
            </a:pPr>
            <a:r>
              <a:rPr lang="es-CO" sz="1350" dirty="0">
                <a:solidFill>
                  <a:srgbClr val="002060"/>
                </a:solidFill>
              </a:rPr>
              <a:t>Por su componente motivacional, guarda línea de desembolso similar (1er pago) al de los otros niveles organizacionales y planteado en un periodo no superior al año vencido de las metas. </a:t>
            </a:r>
            <a:endParaRPr lang="es-ES" sz="1350" dirty="0">
              <a:solidFill>
                <a:srgbClr val="002060"/>
              </a:solidFill>
            </a:endParaRPr>
          </a:p>
          <a:p>
            <a:pPr marL="626269" lvl="1" indent="-257175">
              <a:buFont typeface="Wingdings" panose="05000000000000000000" pitchFamily="2" charset="2"/>
              <a:buChar char="§"/>
            </a:pPr>
            <a:r>
              <a:rPr lang="es-ES" sz="1350" dirty="0">
                <a:solidFill>
                  <a:srgbClr val="002060"/>
                </a:solidFill>
              </a:rPr>
              <a:t>Modelo que incorporara mecanismos de retención para los integrantes de la Alta Gerencia.</a:t>
            </a:r>
            <a:endParaRPr lang="es-ES_tradnl" sz="1350" dirty="0">
              <a:solidFill>
                <a:srgbClr val="002060"/>
              </a:solidFill>
            </a:endParaRPr>
          </a:p>
        </p:txBody>
      </p:sp>
    </p:spTree>
    <p:extLst>
      <p:ext uri="{BB962C8B-B14F-4D97-AF65-F5344CB8AC3E}">
        <p14:creationId xmlns:p14="http://schemas.microsoft.com/office/powerpoint/2010/main" val="2313238930"/>
      </p:ext>
    </p:extLst>
  </p:cSld>
  <p:clrMapOvr>
    <a:masterClrMapping/>
  </p:clrMapOvr>
  <p:transition spd="slow">
    <p:wipe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B2516-43CE-41A9-A869-CC356FD9EDF8}"/>
              </a:ext>
            </a:extLst>
          </p:cNvPr>
          <p:cNvSpPr>
            <a:spLocks noGrp="1"/>
          </p:cNvSpPr>
          <p:nvPr>
            <p:ph type="title"/>
          </p:nvPr>
        </p:nvSpPr>
        <p:spPr/>
        <p:txBody>
          <a:bodyPr/>
          <a:lstStyle/>
          <a:p>
            <a:r>
              <a:rPr lang="es-CO" dirty="0">
                <a:solidFill>
                  <a:srgbClr val="002060"/>
                </a:solidFill>
              </a:rPr>
              <a:t>11.4. Solicitud Ajuste Política Bono Variable</a:t>
            </a:r>
          </a:p>
        </p:txBody>
      </p:sp>
      <p:sp>
        <p:nvSpPr>
          <p:cNvPr id="4" name="Marcador de texto 2">
            <a:extLst>
              <a:ext uri="{FF2B5EF4-FFF2-40B4-BE49-F238E27FC236}">
                <a16:creationId xmlns:a16="http://schemas.microsoft.com/office/drawing/2014/main" id="{EC8533CA-E809-4DDD-96FB-77140847C4C6}"/>
              </a:ext>
            </a:extLst>
          </p:cNvPr>
          <p:cNvSpPr>
            <a:spLocks noGrp="1"/>
          </p:cNvSpPr>
          <p:nvPr>
            <p:ph type="body" sz="quarter" idx="14"/>
          </p:nvPr>
        </p:nvSpPr>
        <p:spPr/>
        <p:txBody>
          <a:bodyPr/>
          <a:lstStyle/>
          <a:p>
            <a:r>
              <a:rPr lang="es-CO" dirty="0">
                <a:solidFill>
                  <a:srgbClr val="002060"/>
                </a:solidFill>
              </a:rPr>
              <a:t>Verbo: Aprobación</a:t>
            </a:r>
          </a:p>
        </p:txBody>
      </p:sp>
    </p:spTree>
    <p:extLst>
      <p:ext uri="{BB962C8B-B14F-4D97-AF65-F5344CB8AC3E}">
        <p14:creationId xmlns:p14="http://schemas.microsoft.com/office/powerpoint/2010/main" val="2407830272"/>
      </p:ext>
    </p:extLst>
  </p:cSld>
  <p:clrMapOvr>
    <a:masterClrMapping/>
  </p:clrMapOvr>
  <p:transition spd="slow">
    <p:wipe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Consideraciones para Modificación Política</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65C99147-48A6-47C4-B198-FF4711D53E08}"/>
              </a:ext>
            </a:extLst>
          </p:cNvPr>
          <p:cNvSpPr txBox="1"/>
          <p:nvPr/>
        </p:nvSpPr>
        <p:spPr>
          <a:xfrm>
            <a:off x="427435" y="1201006"/>
            <a:ext cx="8173137" cy="1615827"/>
          </a:xfrm>
          <a:prstGeom prst="rect">
            <a:avLst/>
          </a:prstGeom>
          <a:noFill/>
        </p:spPr>
        <p:txBody>
          <a:bodyPr wrap="square" lIns="0" tIns="0" rIns="0" bIns="0" rtlCol="0">
            <a:spAutoFit/>
          </a:bodyPr>
          <a:lstStyle/>
          <a:p>
            <a:pPr marL="257175" indent="-257175" algn="just" defTabSz="738188" fontAlgn="base">
              <a:spcBef>
                <a:spcPct val="0"/>
              </a:spcBef>
              <a:buFont typeface="Wingdings" panose="05000000000000000000" pitchFamily="2" charset="2"/>
              <a:buChar char="§"/>
            </a:pPr>
            <a:r>
              <a:rPr lang="es-CO" sz="1500" dirty="0">
                <a:solidFill>
                  <a:srgbClr val="002060"/>
                </a:solidFill>
                <a:latin typeface="Franklin Gothic Book"/>
                <a:ea typeface="Calibri" panose="020F0502020204030204" pitchFamily="34" charset="0"/>
                <a:cs typeface="Arial" charset="0"/>
              </a:rPr>
              <a:t>Análisis realizado por la mesa de trabajo en la que participó la Dirección Jurídica con la Vicepresidencia Financiera y Administrativa incluida la Dirección de la Unidad de Contabilidad y la Dirección de Gestión Humana</a:t>
            </a:r>
          </a:p>
          <a:p>
            <a:pPr marL="257175" indent="-257175" algn="just" defTabSz="738188" fontAlgn="base">
              <a:spcBef>
                <a:spcPct val="0"/>
              </a:spcBef>
              <a:buFont typeface="Wingdings" panose="05000000000000000000" pitchFamily="2" charset="2"/>
              <a:buChar char="§"/>
            </a:pPr>
            <a:endParaRPr lang="es-CO" sz="1500" dirty="0">
              <a:solidFill>
                <a:srgbClr val="002060"/>
              </a:solidFill>
              <a:latin typeface="Franklin Gothic Book"/>
              <a:ea typeface="Calibri" panose="020F0502020204030204" pitchFamily="34" charset="0"/>
              <a:cs typeface="Arial" charset="0"/>
            </a:endParaRPr>
          </a:p>
          <a:p>
            <a:pPr marL="257175" indent="-257175" algn="just" defTabSz="738188" fontAlgn="base">
              <a:spcBef>
                <a:spcPct val="0"/>
              </a:spcBef>
              <a:buFont typeface="Wingdings" panose="05000000000000000000" pitchFamily="2" charset="2"/>
              <a:buChar char="§"/>
            </a:pPr>
            <a:r>
              <a:rPr lang="es-CO" sz="1500" dirty="0">
                <a:solidFill>
                  <a:srgbClr val="002060"/>
                </a:solidFill>
                <a:latin typeface="Franklin Gothic Book"/>
                <a:ea typeface="Calibri" panose="020F0502020204030204" pitchFamily="34" charset="0"/>
                <a:cs typeface="Arial" charset="0"/>
              </a:rPr>
              <a:t>Con el fin de tener un mejor entendimiento de la política de Bono Variable, se propone al Comité de Gobierno Corporativo y a la Junta Directiva ajustes de redacción y de aplicación de esta política. </a:t>
            </a:r>
          </a:p>
        </p:txBody>
      </p:sp>
    </p:spTree>
    <p:extLst>
      <p:ext uri="{BB962C8B-B14F-4D97-AF65-F5344CB8AC3E}">
        <p14:creationId xmlns:p14="http://schemas.microsoft.com/office/powerpoint/2010/main" val="171184824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39271" y="2159306"/>
            <a:ext cx="8221924" cy="1546108"/>
          </a:xfrm>
        </p:spPr>
        <p:txBody>
          <a:bodyPr/>
          <a:lstStyle/>
          <a:p>
            <a:pPr lvl="1" algn="l" defTabSz="913990" rtl="0">
              <a:lnSpc>
                <a:spcPct val="85000"/>
              </a:lnSpc>
              <a:spcBef>
                <a:spcPct val="0"/>
              </a:spcBef>
            </a:pPr>
            <a:r>
              <a:rPr lang="es-ES" sz="4000" dirty="0">
                <a:solidFill>
                  <a:schemeClr val="bg1"/>
                </a:solidFill>
                <a:latin typeface="+mj-lt"/>
              </a:rPr>
              <a:t>6.1 Informe Anual de Gestión del Presidente de la Bolsa y la Junta Directiva.</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BD0B9689-1E1B-4878-B4AA-A6D4DB959433}"/>
              </a:ext>
            </a:extLst>
          </p:cNvPr>
          <p:cNvSpPr txBox="1"/>
          <p:nvPr/>
        </p:nvSpPr>
        <p:spPr>
          <a:xfrm>
            <a:off x="687823" y="3624494"/>
            <a:ext cx="2981325"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Presentar</a:t>
            </a:r>
          </a:p>
        </p:txBody>
      </p:sp>
    </p:spTree>
    <p:extLst>
      <p:ext uri="{BB962C8B-B14F-4D97-AF65-F5344CB8AC3E}">
        <p14:creationId xmlns:p14="http://schemas.microsoft.com/office/powerpoint/2010/main" val="23635028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Propuesta de Modificación de la Política Bono Variable</a:t>
            </a:r>
          </a:p>
        </p:txBody>
      </p:sp>
      <p:sp>
        <p:nvSpPr>
          <p:cNvPr id="14" name="CuadroTexto 13">
            <a:extLst>
              <a:ext uri="{FF2B5EF4-FFF2-40B4-BE49-F238E27FC236}">
                <a16:creationId xmlns:a16="http://schemas.microsoft.com/office/drawing/2014/main" id="{65C99147-48A6-47C4-B198-FF4711D53E08}"/>
              </a:ext>
            </a:extLst>
          </p:cNvPr>
          <p:cNvSpPr txBox="1"/>
          <p:nvPr/>
        </p:nvSpPr>
        <p:spPr>
          <a:xfrm>
            <a:off x="447150" y="1272624"/>
            <a:ext cx="3910565" cy="1661993"/>
          </a:xfrm>
          <a:prstGeom prst="rect">
            <a:avLst/>
          </a:prstGeom>
          <a:noFill/>
        </p:spPr>
        <p:txBody>
          <a:bodyPr wrap="square" lIns="0" tIns="0" rIns="0" bIns="0" rtlCol="0">
            <a:spAutoFit/>
          </a:bodyPr>
          <a:lstStyle/>
          <a:p>
            <a:pPr algn="just" defTabSz="738188" fontAlgn="base">
              <a:lnSpc>
                <a:spcPct val="120000"/>
              </a:lnSpc>
              <a:spcBef>
                <a:spcPct val="0"/>
              </a:spcBef>
              <a:spcAft>
                <a:spcPct val="0"/>
              </a:spcAft>
            </a:pPr>
            <a:r>
              <a:rPr lang="es-CO" sz="1500" dirty="0">
                <a:solidFill>
                  <a:srgbClr val="002060"/>
                </a:solidFill>
                <a:latin typeface="Franklin Gothic Book"/>
                <a:cs typeface="Arial" charset="0"/>
              </a:rPr>
              <a:t>En la sesión de Junta Directiva del 17 de mayo de 2017, se aprobó el reconocimiento de un Bono por resultados corporativos de mera liberalidad a sus empleados y el cual toma como referencia los indicadores financieros, distribuidos de la siguiente forma:</a:t>
            </a:r>
            <a:endParaRPr lang="es-CO" dirty="0">
              <a:solidFill>
                <a:srgbClr val="002060"/>
              </a:solidFill>
              <a:latin typeface="Franklin Gothic Book"/>
              <a:cs typeface="Arial" charset="0"/>
            </a:endParaRPr>
          </a:p>
        </p:txBody>
      </p:sp>
      <p:graphicFrame>
        <p:nvGraphicFramePr>
          <p:cNvPr id="15" name="Tabla 14">
            <a:extLst>
              <a:ext uri="{FF2B5EF4-FFF2-40B4-BE49-F238E27FC236}">
                <a16:creationId xmlns:a16="http://schemas.microsoft.com/office/drawing/2014/main" id="{84586564-85CB-4CC8-B4D4-49BCA4050E14}"/>
              </a:ext>
            </a:extLst>
          </p:cNvPr>
          <p:cNvGraphicFramePr>
            <a:graphicFrameLocks noGrp="1"/>
          </p:cNvGraphicFramePr>
          <p:nvPr>
            <p:extLst/>
          </p:nvPr>
        </p:nvGraphicFramePr>
        <p:xfrm>
          <a:off x="457718" y="3121396"/>
          <a:ext cx="3927287" cy="1498960"/>
        </p:xfrm>
        <a:graphic>
          <a:graphicData uri="http://schemas.openxmlformats.org/drawingml/2006/table">
            <a:tbl>
              <a:tblPr firstRow="1" bandRow="1">
                <a:tableStyleId>{21E4AEA4-8DFA-4A89-87EB-49C32662AFE0}</a:tableStyleId>
              </a:tblPr>
              <a:tblGrid>
                <a:gridCol w="2080296">
                  <a:extLst>
                    <a:ext uri="{9D8B030D-6E8A-4147-A177-3AD203B41FA5}">
                      <a16:colId xmlns:a16="http://schemas.microsoft.com/office/drawing/2014/main" val="20000"/>
                    </a:ext>
                  </a:extLst>
                </a:gridCol>
                <a:gridCol w="1846991">
                  <a:extLst>
                    <a:ext uri="{9D8B030D-6E8A-4147-A177-3AD203B41FA5}">
                      <a16:colId xmlns:a16="http://schemas.microsoft.com/office/drawing/2014/main" val="20001"/>
                    </a:ext>
                  </a:extLst>
                </a:gridCol>
              </a:tblGrid>
              <a:tr h="299792">
                <a:tc>
                  <a:txBody>
                    <a:bodyPr/>
                    <a:lstStyle/>
                    <a:p>
                      <a:pPr algn="ctr">
                        <a:spcAft>
                          <a:spcPts val="0"/>
                        </a:spcAft>
                      </a:pPr>
                      <a:r>
                        <a:rPr lang="es-ES_tradnl" sz="1400" kern="1200" dirty="0">
                          <a:effectLst/>
                        </a:rPr>
                        <a:t>Nivel</a:t>
                      </a:r>
                      <a:endParaRPr lang="es-ES_tradnl" sz="2100" dirty="0">
                        <a:effectLst/>
                        <a:latin typeface="Calibri" charset="0"/>
                        <a:ea typeface="Calibri" charset="0"/>
                        <a:cs typeface="Times New Roman" charset="0"/>
                      </a:endParaRPr>
                    </a:p>
                  </a:txBody>
                  <a:tcPr marL="7144" marR="7144" marT="7144" marB="0"/>
                </a:tc>
                <a:tc>
                  <a:txBody>
                    <a:bodyPr/>
                    <a:lstStyle/>
                    <a:p>
                      <a:pPr algn="ctr">
                        <a:spcAft>
                          <a:spcPts val="0"/>
                        </a:spcAft>
                      </a:pPr>
                      <a:r>
                        <a:rPr lang="es-ES_tradnl" sz="1400" kern="1200" dirty="0">
                          <a:effectLst/>
                        </a:rPr>
                        <a:t>Bono</a:t>
                      </a:r>
                      <a:endParaRPr lang="es-ES_tradnl" sz="2100" dirty="0">
                        <a:effectLst/>
                        <a:latin typeface="Calibri" charset="0"/>
                        <a:ea typeface="Calibri" charset="0"/>
                        <a:cs typeface="Times New Roman" charset="0"/>
                      </a:endParaRPr>
                    </a:p>
                  </a:txBody>
                  <a:tcPr marL="7144" marR="7144" marT="7144" marB="0"/>
                </a:tc>
                <a:extLst>
                  <a:ext uri="{0D108BD9-81ED-4DB2-BD59-A6C34878D82A}">
                    <a16:rowId xmlns:a16="http://schemas.microsoft.com/office/drawing/2014/main" val="10000"/>
                  </a:ext>
                </a:extLst>
              </a:tr>
              <a:tr h="299792">
                <a:tc>
                  <a:txBody>
                    <a:bodyPr/>
                    <a:lstStyle/>
                    <a:p>
                      <a:pPr algn="just">
                        <a:spcAft>
                          <a:spcPts val="0"/>
                        </a:spcAft>
                      </a:pPr>
                      <a:r>
                        <a:rPr lang="es-ES_tradnl" sz="1400" kern="1200" dirty="0">
                          <a:effectLst/>
                        </a:rPr>
                        <a:t>Presidente y </a:t>
                      </a:r>
                      <a:r>
                        <a:rPr lang="es-ES_tradnl" sz="1400" kern="1200" dirty="0" err="1">
                          <a:effectLst/>
                        </a:rPr>
                        <a:t>Vp</a:t>
                      </a:r>
                      <a:r>
                        <a:rPr lang="es-ES_tradnl" sz="1400" kern="1200" dirty="0">
                          <a:effectLst/>
                        </a:rPr>
                        <a:t> Ejecutivo</a:t>
                      </a:r>
                      <a:endParaRPr lang="es-ES_tradnl" sz="2100" dirty="0">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25% Salario anual</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1"/>
                  </a:ext>
                </a:extLst>
              </a:tr>
              <a:tr h="299792">
                <a:tc>
                  <a:txBody>
                    <a:bodyPr/>
                    <a:lstStyle/>
                    <a:p>
                      <a:pPr algn="just">
                        <a:spcAft>
                          <a:spcPts val="0"/>
                        </a:spcAft>
                      </a:pPr>
                      <a:r>
                        <a:rPr lang="es-ES_tradnl" sz="1400" kern="1200" dirty="0">
                          <a:effectLst/>
                        </a:rPr>
                        <a:t>Vicepresidentes</a:t>
                      </a:r>
                      <a:endParaRPr lang="es-ES_tradnl" sz="2100" dirty="0">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20% Salario anual </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2"/>
                  </a:ext>
                </a:extLst>
              </a:tr>
              <a:tr h="299792">
                <a:tc>
                  <a:txBody>
                    <a:bodyPr/>
                    <a:lstStyle/>
                    <a:p>
                      <a:pPr algn="just">
                        <a:spcAft>
                          <a:spcPts val="0"/>
                        </a:spcAft>
                      </a:pPr>
                      <a:r>
                        <a:rPr lang="es-ES_tradnl" sz="1400" kern="1200" dirty="0">
                          <a:effectLst/>
                        </a:rPr>
                        <a:t>Directores</a:t>
                      </a:r>
                      <a:endParaRPr lang="es-ES_tradnl" sz="2100" dirty="0">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16.5% Salario anual</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3"/>
                  </a:ext>
                </a:extLst>
              </a:tr>
              <a:tr h="299792">
                <a:tc>
                  <a:txBody>
                    <a:bodyPr/>
                    <a:lstStyle/>
                    <a:p>
                      <a:pPr algn="just">
                        <a:spcAft>
                          <a:spcPts val="0"/>
                        </a:spcAft>
                      </a:pPr>
                      <a:r>
                        <a:rPr lang="es-ES_tradnl" sz="1400" kern="1200" dirty="0">
                          <a:effectLst/>
                        </a:rPr>
                        <a:t>Profesionales y otros</a:t>
                      </a:r>
                      <a:endParaRPr lang="es-ES_tradnl" sz="2100" dirty="0">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12.5% Salario anual</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4"/>
                  </a:ext>
                </a:extLst>
              </a:tr>
            </a:tbl>
          </a:graphicData>
        </a:graphic>
      </p:graphicFrame>
      <p:cxnSp>
        <p:nvCxnSpPr>
          <p:cNvPr id="4" name="Conector recto 3">
            <a:extLst>
              <a:ext uri="{FF2B5EF4-FFF2-40B4-BE49-F238E27FC236}">
                <a16:creationId xmlns:a16="http://schemas.microsoft.com/office/drawing/2014/main" id="{6CB59271-A398-4872-8A3B-699A9A29B166}"/>
              </a:ext>
            </a:extLst>
          </p:cNvPr>
          <p:cNvCxnSpPr>
            <a:cxnSpLocks/>
          </p:cNvCxnSpPr>
          <p:nvPr/>
        </p:nvCxnSpPr>
        <p:spPr>
          <a:xfrm>
            <a:off x="4572000" y="1015223"/>
            <a:ext cx="0" cy="4010405"/>
          </a:xfrm>
          <a:prstGeom prst="line">
            <a:avLst/>
          </a:prstGeom>
        </p:spPr>
        <p:style>
          <a:lnRef idx="2">
            <a:schemeClr val="accent2"/>
          </a:lnRef>
          <a:fillRef idx="0">
            <a:schemeClr val="accent2"/>
          </a:fillRef>
          <a:effectRef idx="1">
            <a:schemeClr val="accent2"/>
          </a:effectRef>
          <a:fontRef idx="minor">
            <a:schemeClr val="tx1"/>
          </a:fontRef>
        </p:style>
      </p:cxnSp>
      <p:sp>
        <p:nvSpPr>
          <p:cNvPr id="5" name="Rectángulo 4">
            <a:extLst>
              <a:ext uri="{FF2B5EF4-FFF2-40B4-BE49-F238E27FC236}">
                <a16:creationId xmlns:a16="http://schemas.microsoft.com/office/drawing/2014/main" id="{2AD7271A-2AA9-403D-9569-D00D76843411}"/>
              </a:ext>
            </a:extLst>
          </p:cNvPr>
          <p:cNvSpPr/>
          <p:nvPr/>
        </p:nvSpPr>
        <p:spPr>
          <a:xfrm>
            <a:off x="438789" y="840671"/>
            <a:ext cx="1501630"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Política Actual</a:t>
            </a:r>
          </a:p>
        </p:txBody>
      </p:sp>
      <p:sp>
        <p:nvSpPr>
          <p:cNvPr id="9" name="Rectángulo 8">
            <a:extLst>
              <a:ext uri="{FF2B5EF4-FFF2-40B4-BE49-F238E27FC236}">
                <a16:creationId xmlns:a16="http://schemas.microsoft.com/office/drawing/2014/main" id="{871A4B4A-2F99-46FF-BD12-376DC3A29866}"/>
              </a:ext>
            </a:extLst>
          </p:cNvPr>
          <p:cNvSpPr/>
          <p:nvPr/>
        </p:nvSpPr>
        <p:spPr>
          <a:xfrm>
            <a:off x="4693669" y="827923"/>
            <a:ext cx="2138727"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Propuesta de Política</a:t>
            </a:r>
          </a:p>
        </p:txBody>
      </p:sp>
      <p:sp>
        <p:nvSpPr>
          <p:cNvPr id="13" name="CuadroTexto 12">
            <a:extLst>
              <a:ext uri="{FF2B5EF4-FFF2-40B4-BE49-F238E27FC236}">
                <a16:creationId xmlns:a16="http://schemas.microsoft.com/office/drawing/2014/main" id="{3AEC1405-74AE-4952-BB93-7ABA995FA6A9}"/>
              </a:ext>
            </a:extLst>
          </p:cNvPr>
          <p:cNvSpPr txBox="1"/>
          <p:nvPr/>
        </p:nvSpPr>
        <p:spPr>
          <a:xfrm>
            <a:off x="4758997" y="1281768"/>
            <a:ext cx="3910565" cy="1384995"/>
          </a:xfrm>
          <a:prstGeom prst="rect">
            <a:avLst/>
          </a:prstGeom>
          <a:noFill/>
        </p:spPr>
        <p:txBody>
          <a:bodyPr wrap="square" lIns="0" tIns="0" rIns="0" bIns="0" rtlCol="0">
            <a:spAutoFit/>
          </a:bodyPr>
          <a:lstStyle/>
          <a:p>
            <a:pPr algn="just" defTabSz="738188" fontAlgn="base">
              <a:lnSpc>
                <a:spcPct val="120000"/>
              </a:lnSpc>
              <a:spcBef>
                <a:spcPct val="0"/>
              </a:spcBef>
              <a:spcAft>
                <a:spcPct val="0"/>
              </a:spcAft>
            </a:pPr>
            <a:r>
              <a:rPr lang="es-CO" sz="1500" dirty="0">
                <a:solidFill>
                  <a:srgbClr val="002060"/>
                </a:solidFill>
                <a:latin typeface="Franklin Gothic Book"/>
                <a:cs typeface="Arial" charset="0"/>
              </a:rPr>
              <a:t>Reconocimiento de un Bono por resultados corporativos de mera liberalidad a sus empleados y el cual toma como referencia los indicadores financieros, distribuidos de la siguiente forma:</a:t>
            </a:r>
            <a:endParaRPr lang="es-CO" dirty="0">
              <a:solidFill>
                <a:srgbClr val="002060"/>
              </a:solidFill>
              <a:latin typeface="Franklin Gothic Book"/>
              <a:cs typeface="Arial" charset="0"/>
            </a:endParaRPr>
          </a:p>
        </p:txBody>
      </p:sp>
      <p:graphicFrame>
        <p:nvGraphicFramePr>
          <p:cNvPr id="16" name="Tabla 15">
            <a:extLst>
              <a:ext uri="{FF2B5EF4-FFF2-40B4-BE49-F238E27FC236}">
                <a16:creationId xmlns:a16="http://schemas.microsoft.com/office/drawing/2014/main" id="{1EF0CF94-AFE2-4DD5-A58C-427C9EB79533}"/>
              </a:ext>
            </a:extLst>
          </p:cNvPr>
          <p:cNvGraphicFramePr>
            <a:graphicFrameLocks noGrp="1"/>
          </p:cNvGraphicFramePr>
          <p:nvPr>
            <p:extLst/>
          </p:nvPr>
        </p:nvGraphicFramePr>
        <p:xfrm>
          <a:off x="4652871" y="3121396"/>
          <a:ext cx="4268322" cy="1901176"/>
        </p:xfrm>
        <a:graphic>
          <a:graphicData uri="http://schemas.openxmlformats.org/drawingml/2006/table">
            <a:tbl>
              <a:tblPr firstRow="1" bandRow="1">
                <a:tableStyleId>{21E4AEA4-8DFA-4A89-87EB-49C32662AFE0}</a:tableStyleId>
              </a:tblPr>
              <a:tblGrid>
                <a:gridCol w="2755724">
                  <a:extLst>
                    <a:ext uri="{9D8B030D-6E8A-4147-A177-3AD203B41FA5}">
                      <a16:colId xmlns:a16="http://schemas.microsoft.com/office/drawing/2014/main" val="20000"/>
                    </a:ext>
                  </a:extLst>
                </a:gridCol>
                <a:gridCol w="1512598">
                  <a:extLst>
                    <a:ext uri="{9D8B030D-6E8A-4147-A177-3AD203B41FA5}">
                      <a16:colId xmlns:a16="http://schemas.microsoft.com/office/drawing/2014/main" val="20001"/>
                    </a:ext>
                  </a:extLst>
                </a:gridCol>
              </a:tblGrid>
              <a:tr h="299792">
                <a:tc>
                  <a:txBody>
                    <a:bodyPr/>
                    <a:lstStyle/>
                    <a:p>
                      <a:pPr algn="ctr">
                        <a:spcAft>
                          <a:spcPts val="0"/>
                        </a:spcAft>
                      </a:pPr>
                      <a:r>
                        <a:rPr lang="es-ES_tradnl" sz="1400" kern="1200" dirty="0">
                          <a:effectLst/>
                        </a:rPr>
                        <a:t>Nivel</a:t>
                      </a:r>
                      <a:endParaRPr lang="es-ES_tradnl" sz="2100" dirty="0">
                        <a:effectLst/>
                        <a:latin typeface="Calibri" charset="0"/>
                        <a:ea typeface="Calibri" charset="0"/>
                        <a:cs typeface="Times New Roman" charset="0"/>
                      </a:endParaRPr>
                    </a:p>
                  </a:txBody>
                  <a:tcPr marL="7144" marR="7144" marT="7144" marB="0"/>
                </a:tc>
                <a:tc>
                  <a:txBody>
                    <a:bodyPr/>
                    <a:lstStyle/>
                    <a:p>
                      <a:pPr algn="ctr">
                        <a:spcAft>
                          <a:spcPts val="0"/>
                        </a:spcAft>
                      </a:pPr>
                      <a:r>
                        <a:rPr lang="es-ES_tradnl" sz="1400" kern="1200" dirty="0">
                          <a:effectLst/>
                        </a:rPr>
                        <a:t>Bono</a:t>
                      </a:r>
                      <a:endParaRPr lang="es-ES_tradnl" sz="2100" dirty="0">
                        <a:effectLst/>
                        <a:latin typeface="Calibri" charset="0"/>
                        <a:ea typeface="Calibri" charset="0"/>
                        <a:cs typeface="Times New Roman" charset="0"/>
                      </a:endParaRPr>
                    </a:p>
                  </a:txBody>
                  <a:tcPr marL="7144" marR="7144" marT="7144" marB="0"/>
                </a:tc>
                <a:extLst>
                  <a:ext uri="{0D108BD9-81ED-4DB2-BD59-A6C34878D82A}">
                    <a16:rowId xmlns:a16="http://schemas.microsoft.com/office/drawing/2014/main" val="10000"/>
                  </a:ext>
                </a:extLst>
              </a:tr>
              <a:tr h="299792">
                <a:tc>
                  <a:txBody>
                    <a:bodyPr/>
                    <a:lstStyle/>
                    <a:p>
                      <a:pPr algn="just">
                        <a:spcAft>
                          <a:spcPts val="0"/>
                        </a:spcAft>
                      </a:pPr>
                      <a:r>
                        <a:rPr lang="es-ES_tradnl" sz="1400" kern="1200" dirty="0">
                          <a:effectLst/>
                        </a:rPr>
                        <a:t>Presidente </a:t>
                      </a:r>
                      <a:r>
                        <a:rPr lang="es-ES_tradnl" sz="1400" strike="sngStrike" kern="1200" dirty="0">
                          <a:solidFill>
                            <a:srgbClr val="FF0000"/>
                          </a:solidFill>
                          <a:effectLst/>
                        </a:rPr>
                        <a:t>y </a:t>
                      </a:r>
                      <a:r>
                        <a:rPr lang="es-ES_tradnl" sz="1400" strike="sngStrike" kern="1200" dirty="0" err="1">
                          <a:solidFill>
                            <a:srgbClr val="FF0000"/>
                          </a:solidFill>
                          <a:effectLst/>
                        </a:rPr>
                        <a:t>Vp</a:t>
                      </a:r>
                      <a:r>
                        <a:rPr lang="es-ES_tradnl" sz="1400" strike="sngStrike" kern="1200" dirty="0">
                          <a:solidFill>
                            <a:srgbClr val="FF0000"/>
                          </a:solidFill>
                          <a:effectLst/>
                        </a:rPr>
                        <a:t> Ejecutivo</a:t>
                      </a:r>
                      <a:endParaRPr lang="es-ES_tradnl" sz="2100" strike="sngStrike" dirty="0">
                        <a:solidFill>
                          <a:srgbClr val="FF0000"/>
                        </a:solidFill>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25% Salario anual</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1"/>
                  </a:ext>
                </a:extLst>
              </a:tr>
              <a:tr h="418624">
                <a:tc>
                  <a:txBody>
                    <a:bodyPr/>
                    <a:lstStyle/>
                    <a:p>
                      <a:pPr marL="0" marR="0" indent="0" algn="just" defTabSz="984629" rtl="0" eaLnBrk="1" fontAlgn="auto" latinLnBrk="0" hangingPunct="1">
                        <a:lnSpc>
                          <a:spcPct val="100000"/>
                        </a:lnSpc>
                        <a:spcBef>
                          <a:spcPts val="0"/>
                        </a:spcBef>
                        <a:spcAft>
                          <a:spcPts val="0"/>
                        </a:spcAft>
                        <a:buClrTx/>
                        <a:buSzTx/>
                        <a:buFontTx/>
                        <a:buNone/>
                        <a:tabLst/>
                        <a:defRPr/>
                      </a:pPr>
                      <a:r>
                        <a:rPr lang="es-ES_tradnl" sz="1400" kern="1200" dirty="0">
                          <a:effectLst/>
                        </a:rPr>
                        <a:t>Vicepresidentes</a:t>
                      </a:r>
                      <a:r>
                        <a:rPr lang="es-ES_tradnl" sz="1400" kern="1200" dirty="0">
                          <a:solidFill>
                            <a:srgbClr val="FF0000"/>
                          </a:solidFill>
                          <a:effectLst/>
                          <a:latin typeface="+mn-lt"/>
                          <a:ea typeface="+mn-ea"/>
                          <a:cs typeface="+mn-cs"/>
                        </a:rPr>
                        <a:t>, Secretario General y Jefe del Área de Seguimiento</a:t>
                      </a:r>
                    </a:p>
                  </a:txBody>
                  <a:tcPr marL="7144" marR="7144" marT="7144" marB="0" anchor="ctr"/>
                </a:tc>
                <a:tc>
                  <a:txBody>
                    <a:bodyPr/>
                    <a:lstStyle/>
                    <a:p>
                      <a:pPr algn="just">
                        <a:spcAft>
                          <a:spcPts val="0"/>
                        </a:spcAft>
                      </a:pPr>
                      <a:r>
                        <a:rPr lang="es-ES_tradnl" sz="1400" kern="1200" dirty="0">
                          <a:effectLst/>
                        </a:rPr>
                        <a:t>20% Salario anual </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2"/>
                  </a:ext>
                </a:extLst>
              </a:tr>
              <a:tr h="418624">
                <a:tc>
                  <a:txBody>
                    <a:bodyPr/>
                    <a:lstStyle/>
                    <a:p>
                      <a:pPr algn="just">
                        <a:spcAft>
                          <a:spcPts val="0"/>
                        </a:spcAft>
                      </a:pPr>
                      <a:r>
                        <a:rPr lang="es-ES_tradnl" sz="1400" kern="1200" dirty="0">
                          <a:effectLst/>
                        </a:rPr>
                        <a:t>Directores, </a:t>
                      </a:r>
                      <a:r>
                        <a:rPr lang="es-ES_tradnl" sz="1400" kern="1200" dirty="0">
                          <a:solidFill>
                            <a:srgbClr val="FF0000"/>
                          </a:solidFill>
                          <a:effectLst/>
                          <a:latin typeface="+mn-lt"/>
                          <a:ea typeface="+mn-ea"/>
                          <a:cs typeface="+mn-cs"/>
                        </a:rPr>
                        <a:t>Secretario de la Cámara</a:t>
                      </a:r>
                      <a:r>
                        <a:rPr lang="es-ES_tradnl" sz="1400" kern="1200" baseline="0" dirty="0">
                          <a:solidFill>
                            <a:srgbClr val="FF0000"/>
                          </a:solidFill>
                          <a:effectLst/>
                          <a:latin typeface="+mn-lt"/>
                          <a:ea typeface="+mn-ea"/>
                          <a:cs typeface="+mn-cs"/>
                        </a:rPr>
                        <a:t> Disciplinaria y </a:t>
                      </a:r>
                      <a:r>
                        <a:rPr lang="es-ES_tradnl" sz="1400" kern="1200" dirty="0">
                          <a:solidFill>
                            <a:srgbClr val="FF0000"/>
                          </a:solidFill>
                          <a:effectLst/>
                        </a:rPr>
                        <a:t>Coordinadores</a:t>
                      </a:r>
                      <a:endParaRPr lang="es-ES_tradnl" sz="2100" dirty="0">
                        <a:solidFill>
                          <a:srgbClr val="FF0000"/>
                        </a:solidFill>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16.5% Salario anual</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3"/>
                  </a:ext>
                </a:extLst>
              </a:tr>
              <a:tr h="299792">
                <a:tc>
                  <a:txBody>
                    <a:bodyPr/>
                    <a:lstStyle/>
                    <a:p>
                      <a:pPr algn="just">
                        <a:spcAft>
                          <a:spcPts val="0"/>
                        </a:spcAft>
                      </a:pPr>
                      <a:r>
                        <a:rPr lang="es-ES_tradnl" sz="1400" kern="1200" dirty="0">
                          <a:effectLst/>
                        </a:rPr>
                        <a:t>Profesionales y otros</a:t>
                      </a:r>
                      <a:endParaRPr lang="es-ES_tradnl" sz="2100" dirty="0">
                        <a:effectLst/>
                        <a:latin typeface="Calibri" charset="0"/>
                        <a:ea typeface="Calibri" charset="0"/>
                        <a:cs typeface="Times New Roman" charset="0"/>
                      </a:endParaRPr>
                    </a:p>
                  </a:txBody>
                  <a:tcPr marL="7144" marR="7144" marT="7144" marB="0" anchor="ctr"/>
                </a:tc>
                <a:tc>
                  <a:txBody>
                    <a:bodyPr/>
                    <a:lstStyle/>
                    <a:p>
                      <a:pPr algn="just">
                        <a:spcAft>
                          <a:spcPts val="0"/>
                        </a:spcAft>
                      </a:pPr>
                      <a:r>
                        <a:rPr lang="es-ES_tradnl" sz="1400" kern="1200" dirty="0">
                          <a:effectLst/>
                        </a:rPr>
                        <a:t>12.5% Salario anual</a:t>
                      </a:r>
                      <a:endParaRPr lang="es-ES_tradnl" sz="2100" dirty="0">
                        <a:effectLst/>
                        <a:latin typeface="Calibri" charset="0"/>
                        <a:ea typeface="Calibri" charset="0"/>
                        <a:cs typeface="Times New Roman" charset="0"/>
                      </a:endParaRPr>
                    </a:p>
                  </a:txBody>
                  <a:tcPr marL="7144" marR="7144" marT="7144"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9168516"/>
      </p:ext>
    </p:extLst>
  </p:cSld>
  <p:clrMapOvr>
    <a:masterClrMapping/>
  </p:clrMapOvr>
  <p:transition spd="slow">
    <p:wipe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Propuesta de Modificación de la Política Bono Variable</a:t>
            </a:r>
          </a:p>
        </p:txBody>
      </p:sp>
      <p:cxnSp>
        <p:nvCxnSpPr>
          <p:cNvPr id="4" name="Conector recto 3">
            <a:extLst>
              <a:ext uri="{FF2B5EF4-FFF2-40B4-BE49-F238E27FC236}">
                <a16:creationId xmlns:a16="http://schemas.microsoft.com/office/drawing/2014/main" id="{6CB59271-A398-4872-8A3B-699A9A29B166}"/>
              </a:ext>
            </a:extLst>
          </p:cNvPr>
          <p:cNvCxnSpPr>
            <a:cxnSpLocks/>
          </p:cNvCxnSpPr>
          <p:nvPr/>
        </p:nvCxnSpPr>
        <p:spPr>
          <a:xfrm>
            <a:off x="4572000" y="1015223"/>
            <a:ext cx="0" cy="4010405"/>
          </a:xfrm>
          <a:prstGeom prst="line">
            <a:avLst/>
          </a:prstGeom>
        </p:spPr>
        <p:style>
          <a:lnRef idx="2">
            <a:schemeClr val="accent2"/>
          </a:lnRef>
          <a:fillRef idx="0">
            <a:schemeClr val="accent2"/>
          </a:fillRef>
          <a:effectRef idx="1">
            <a:schemeClr val="accent2"/>
          </a:effectRef>
          <a:fontRef idx="minor">
            <a:schemeClr val="tx1"/>
          </a:fontRef>
        </p:style>
      </p:cxnSp>
      <p:sp>
        <p:nvSpPr>
          <p:cNvPr id="5" name="Rectángulo 4">
            <a:extLst>
              <a:ext uri="{FF2B5EF4-FFF2-40B4-BE49-F238E27FC236}">
                <a16:creationId xmlns:a16="http://schemas.microsoft.com/office/drawing/2014/main" id="{2AD7271A-2AA9-403D-9569-D00D76843411}"/>
              </a:ext>
            </a:extLst>
          </p:cNvPr>
          <p:cNvSpPr/>
          <p:nvPr/>
        </p:nvSpPr>
        <p:spPr>
          <a:xfrm>
            <a:off x="438789" y="840671"/>
            <a:ext cx="1501630"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Política Actual</a:t>
            </a:r>
          </a:p>
        </p:txBody>
      </p:sp>
      <p:sp>
        <p:nvSpPr>
          <p:cNvPr id="9" name="Rectángulo 8">
            <a:extLst>
              <a:ext uri="{FF2B5EF4-FFF2-40B4-BE49-F238E27FC236}">
                <a16:creationId xmlns:a16="http://schemas.microsoft.com/office/drawing/2014/main" id="{871A4B4A-2F99-46FF-BD12-376DC3A29866}"/>
              </a:ext>
            </a:extLst>
          </p:cNvPr>
          <p:cNvSpPr/>
          <p:nvPr/>
        </p:nvSpPr>
        <p:spPr>
          <a:xfrm>
            <a:off x="4693669" y="827923"/>
            <a:ext cx="2138727"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Propuesta de Política</a:t>
            </a:r>
          </a:p>
        </p:txBody>
      </p:sp>
      <p:sp>
        <p:nvSpPr>
          <p:cNvPr id="10" name="CuadroTexto 9">
            <a:extLst>
              <a:ext uri="{FF2B5EF4-FFF2-40B4-BE49-F238E27FC236}">
                <a16:creationId xmlns:a16="http://schemas.microsoft.com/office/drawing/2014/main" id="{E3F40072-DBEB-4BEB-B54A-FAC661CA4D80}"/>
              </a:ext>
            </a:extLst>
          </p:cNvPr>
          <p:cNvSpPr txBox="1"/>
          <p:nvPr/>
        </p:nvSpPr>
        <p:spPr>
          <a:xfrm>
            <a:off x="314748" y="1607910"/>
            <a:ext cx="4017720" cy="2492990"/>
          </a:xfrm>
          <a:prstGeom prst="rect">
            <a:avLst/>
          </a:prstGeom>
          <a:noFill/>
        </p:spPr>
        <p:txBody>
          <a:bodyPr wrap="square" lIns="0" tIns="0" rIns="0" bIns="0" rtlCol="0">
            <a:spAutoFit/>
          </a:bodyPr>
          <a:lstStyle/>
          <a:p>
            <a:pPr marL="257175" indent="-257175" algn="just" defTabSz="738188" fontAlgn="base">
              <a:lnSpc>
                <a:spcPct val="120000"/>
              </a:lnSpc>
              <a:spcBef>
                <a:spcPct val="0"/>
              </a:spcBef>
              <a:spcAft>
                <a:spcPct val="0"/>
              </a:spcAft>
              <a:buFont typeface="Wingdings" panose="05000000000000000000" pitchFamily="2" charset="2"/>
              <a:buChar char="§"/>
            </a:pPr>
            <a:r>
              <a:rPr lang="es-CO" sz="1500" b="1" dirty="0">
                <a:solidFill>
                  <a:srgbClr val="002060"/>
                </a:solidFill>
                <a:latin typeface="Franklin Gothic Book"/>
                <a:cs typeface="Arial" charset="0"/>
              </a:rPr>
              <a:t>Llave de Entrada: </a:t>
            </a:r>
            <a:r>
              <a:rPr lang="es-ES" sz="1500" dirty="0">
                <a:solidFill>
                  <a:srgbClr val="002060"/>
                </a:solidFill>
                <a:latin typeface="Franklin Gothic Book"/>
                <a:cs typeface="Arial" charset="0"/>
              </a:rPr>
              <a:t>Para el cálculo del bono en el año 2017 la llave será la siguiente:</a:t>
            </a:r>
          </a:p>
          <a:p>
            <a:pPr marL="257175" indent="-257175" algn="just" defTabSz="738188" fontAlgn="base">
              <a:lnSpc>
                <a:spcPct val="120000"/>
              </a:lnSpc>
              <a:spcBef>
                <a:spcPct val="0"/>
              </a:spcBef>
              <a:spcAft>
                <a:spcPct val="0"/>
              </a:spcAft>
              <a:buFont typeface="Wingdings" panose="05000000000000000000" pitchFamily="2" charset="2"/>
              <a:buChar char="§"/>
            </a:pPr>
            <a:endParaRPr lang="es-ES" sz="1500" dirty="0">
              <a:solidFill>
                <a:srgbClr val="002060"/>
              </a:solidFill>
              <a:latin typeface="Franklin Gothic Book"/>
              <a:cs typeface="Arial" charset="0"/>
            </a:endParaRPr>
          </a:p>
          <a:p>
            <a:pPr algn="just" defTabSz="738188" fontAlgn="base">
              <a:lnSpc>
                <a:spcPct val="120000"/>
              </a:lnSpc>
              <a:spcBef>
                <a:spcPct val="0"/>
              </a:spcBef>
              <a:spcAft>
                <a:spcPct val="0"/>
              </a:spcAft>
            </a:pPr>
            <a:endParaRPr lang="es-ES_tradnl" sz="1500" dirty="0">
              <a:solidFill>
                <a:srgbClr val="002060"/>
              </a:solidFill>
              <a:latin typeface="Franklin Gothic Book"/>
              <a:cs typeface="Arial" charset="0"/>
            </a:endParaRPr>
          </a:p>
          <a:p>
            <a:pPr marL="523875"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Que el indicador BMC (EBITDA) sea superior al 90% </a:t>
            </a:r>
          </a:p>
          <a:p>
            <a:pPr marL="523875" indent="-257175" defTabSz="738188" fontAlgn="base">
              <a:spcBef>
                <a:spcPct val="0"/>
              </a:spcBef>
              <a:spcAft>
                <a:spcPct val="0"/>
              </a:spcAft>
              <a:buFont typeface="Wingdings" panose="05000000000000000000" pitchFamily="2" charset="2"/>
              <a:buChar char="§"/>
            </a:pPr>
            <a:endParaRPr lang="es-CO" sz="1500" dirty="0">
              <a:solidFill>
                <a:srgbClr val="002060"/>
              </a:solidFill>
              <a:latin typeface="Franklin Gothic Book"/>
              <a:cs typeface="Arial" charset="0"/>
            </a:endParaRPr>
          </a:p>
          <a:p>
            <a:pPr marL="523875"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Que la utilidad neta sea como mínimo el 100% la definida en el presupuesto de la Bolsa</a:t>
            </a:r>
            <a:endParaRPr lang="es-CO" dirty="0">
              <a:solidFill>
                <a:srgbClr val="002060"/>
              </a:solidFill>
              <a:latin typeface="Franklin Gothic Book"/>
              <a:cs typeface="Arial" charset="0"/>
            </a:endParaRPr>
          </a:p>
        </p:txBody>
      </p:sp>
      <p:sp>
        <p:nvSpPr>
          <p:cNvPr id="2" name="Rectángulo 1">
            <a:extLst>
              <a:ext uri="{FF2B5EF4-FFF2-40B4-BE49-F238E27FC236}">
                <a16:creationId xmlns:a16="http://schemas.microsoft.com/office/drawing/2014/main" id="{1B54BB2E-165C-4D18-BE06-B34E452FA21C}"/>
              </a:ext>
            </a:extLst>
          </p:cNvPr>
          <p:cNvSpPr/>
          <p:nvPr/>
        </p:nvSpPr>
        <p:spPr>
          <a:xfrm>
            <a:off x="4693669" y="1492494"/>
            <a:ext cx="4160043" cy="2631490"/>
          </a:xfrm>
          <a:prstGeom prst="rect">
            <a:avLst/>
          </a:prstGeom>
        </p:spPr>
        <p:txBody>
          <a:bodyPr wrap="square">
            <a:spAutoFit/>
          </a:bodyPr>
          <a:lstStyle/>
          <a:p>
            <a:pPr marL="257175" indent="-257175" algn="just" defTabSz="738188" fontAlgn="base">
              <a:lnSpc>
                <a:spcPct val="120000"/>
              </a:lnSpc>
              <a:spcBef>
                <a:spcPct val="0"/>
              </a:spcBef>
              <a:spcAft>
                <a:spcPct val="0"/>
              </a:spcAft>
              <a:buFont typeface="Wingdings" panose="05000000000000000000" pitchFamily="2" charset="2"/>
              <a:buChar char="§"/>
            </a:pPr>
            <a:r>
              <a:rPr lang="es-CO" sz="1500" b="1" dirty="0">
                <a:solidFill>
                  <a:srgbClr val="002060"/>
                </a:solidFill>
                <a:latin typeface="Franklin Gothic Book"/>
                <a:cs typeface="Arial" charset="0"/>
              </a:rPr>
              <a:t>Llave de Entrada </a:t>
            </a:r>
            <a:r>
              <a:rPr lang="es-CO" sz="1500" b="1" dirty="0">
                <a:solidFill>
                  <a:srgbClr val="FF0000"/>
                </a:solidFill>
                <a:latin typeface="Franklin Gothic Book"/>
                <a:cs typeface="Arial" charset="0"/>
              </a:rPr>
              <a:t>(Indicadores):</a:t>
            </a:r>
            <a:r>
              <a:rPr lang="es-CO" sz="1500" b="1" dirty="0">
                <a:solidFill>
                  <a:srgbClr val="002060"/>
                </a:solidFill>
                <a:latin typeface="Franklin Gothic Book"/>
                <a:cs typeface="Arial" charset="0"/>
              </a:rPr>
              <a:t> </a:t>
            </a:r>
            <a:r>
              <a:rPr lang="es-ES" sz="1500" dirty="0">
                <a:solidFill>
                  <a:srgbClr val="002060"/>
                </a:solidFill>
                <a:latin typeface="Franklin Gothic Book"/>
                <a:cs typeface="Arial" charset="0"/>
              </a:rPr>
              <a:t>Para el cálculo del bono en el año 2017 la llave será </a:t>
            </a:r>
            <a:r>
              <a:rPr lang="es-ES" sz="1500" dirty="0">
                <a:solidFill>
                  <a:srgbClr val="FF0000"/>
                </a:solidFill>
                <a:latin typeface="Franklin Gothic Book"/>
                <a:cs typeface="Arial" charset="0"/>
              </a:rPr>
              <a:t>el cumplimiento de los siguientes indicadores financieros: </a:t>
            </a:r>
          </a:p>
          <a:p>
            <a:pPr algn="just" defTabSz="738188" fontAlgn="base">
              <a:lnSpc>
                <a:spcPct val="120000"/>
              </a:lnSpc>
              <a:spcBef>
                <a:spcPct val="0"/>
              </a:spcBef>
              <a:spcAft>
                <a:spcPct val="0"/>
              </a:spcAft>
            </a:pPr>
            <a:endParaRPr lang="es-ES" sz="1500" strike="sngStrike" dirty="0">
              <a:solidFill>
                <a:srgbClr val="FF0000"/>
              </a:solidFill>
              <a:latin typeface="Franklin Gothic Book"/>
              <a:cs typeface="Arial" charset="0"/>
            </a:endParaRPr>
          </a:p>
          <a:p>
            <a:pPr marL="892969" lvl="1" indent="-257175" defTabSz="738188" fontAlgn="base">
              <a:spcBef>
                <a:spcPct val="0"/>
              </a:spcBef>
              <a:spcAft>
                <a:spcPct val="0"/>
              </a:spcAft>
              <a:buFont typeface="Wingdings" panose="05000000000000000000" pitchFamily="2" charset="2"/>
              <a:buChar char="§"/>
            </a:pPr>
            <a:r>
              <a:rPr lang="es-CO" sz="1500" dirty="0">
                <a:solidFill>
                  <a:srgbClr val="FF0000"/>
                </a:solidFill>
                <a:latin typeface="Franklin Gothic Book"/>
                <a:cs typeface="Arial" charset="0"/>
              </a:rPr>
              <a:t>Margen EBITDA  superior al 90% del presupuesto.</a:t>
            </a:r>
            <a:r>
              <a:rPr lang="es-CO" sz="1500" dirty="0">
                <a:solidFill>
                  <a:srgbClr val="002060"/>
                </a:solidFill>
                <a:latin typeface="Franklin Gothic Book"/>
                <a:cs typeface="Arial" charset="0"/>
              </a:rPr>
              <a:t> </a:t>
            </a:r>
          </a:p>
          <a:p>
            <a:pPr marL="892969" lvl="1" indent="-257175" defTabSz="738188" fontAlgn="base">
              <a:spcBef>
                <a:spcPct val="0"/>
              </a:spcBef>
              <a:spcAft>
                <a:spcPct val="0"/>
              </a:spcAft>
              <a:buFont typeface="Wingdings" panose="05000000000000000000" pitchFamily="2" charset="2"/>
              <a:buChar char="§"/>
            </a:pPr>
            <a:endParaRPr lang="es-CO" sz="1500" dirty="0">
              <a:solidFill>
                <a:srgbClr val="002060"/>
              </a:solidFill>
              <a:latin typeface="Franklin Gothic Book"/>
              <a:cs typeface="Arial" charset="0"/>
            </a:endParaRPr>
          </a:p>
          <a:p>
            <a:pPr marL="892969" lvl="1" indent="-257175" algn="just" defTabSz="738188" fontAlgn="base">
              <a:spcBef>
                <a:spcPct val="0"/>
              </a:spcBef>
              <a:spcAft>
                <a:spcPct val="0"/>
              </a:spcAft>
              <a:buFont typeface="Wingdings" panose="05000000000000000000" pitchFamily="2" charset="2"/>
              <a:buChar char="§"/>
            </a:pPr>
            <a:r>
              <a:rPr lang="es-CO" sz="1500" dirty="0">
                <a:solidFill>
                  <a:srgbClr val="FF0000"/>
                </a:solidFill>
                <a:latin typeface="Franklin Gothic Book"/>
                <a:cs typeface="Arial" charset="0"/>
              </a:rPr>
              <a:t>Cumplimiento superior al 100% de la utilidad neta presupuestada</a:t>
            </a:r>
            <a:endParaRPr lang="es-CO" dirty="0">
              <a:solidFill>
                <a:srgbClr val="FF0000"/>
              </a:solidFill>
              <a:latin typeface="Franklin Gothic Book"/>
              <a:cs typeface="Arial" charset="0"/>
            </a:endParaRPr>
          </a:p>
        </p:txBody>
      </p:sp>
    </p:spTree>
    <p:extLst>
      <p:ext uri="{BB962C8B-B14F-4D97-AF65-F5344CB8AC3E}">
        <p14:creationId xmlns:p14="http://schemas.microsoft.com/office/powerpoint/2010/main" val="2315550270"/>
      </p:ext>
    </p:extLst>
  </p:cSld>
  <p:clrMapOvr>
    <a:masterClrMapping/>
  </p:clrMapOvr>
  <p:transition spd="slow">
    <p:wipe dir="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Propuesta de Modificación de la Política Bono Variable</a:t>
            </a:r>
          </a:p>
        </p:txBody>
      </p:sp>
      <p:cxnSp>
        <p:nvCxnSpPr>
          <p:cNvPr id="4" name="Conector recto 3">
            <a:extLst>
              <a:ext uri="{FF2B5EF4-FFF2-40B4-BE49-F238E27FC236}">
                <a16:creationId xmlns:a16="http://schemas.microsoft.com/office/drawing/2014/main" id="{6CB59271-A398-4872-8A3B-699A9A29B166}"/>
              </a:ext>
            </a:extLst>
          </p:cNvPr>
          <p:cNvCxnSpPr>
            <a:cxnSpLocks/>
          </p:cNvCxnSpPr>
          <p:nvPr/>
        </p:nvCxnSpPr>
        <p:spPr>
          <a:xfrm>
            <a:off x="4572000" y="1015223"/>
            <a:ext cx="0" cy="4010405"/>
          </a:xfrm>
          <a:prstGeom prst="line">
            <a:avLst/>
          </a:prstGeom>
        </p:spPr>
        <p:style>
          <a:lnRef idx="2">
            <a:schemeClr val="accent2"/>
          </a:lnRef>
          <a:fillRef idx="0">
            <a:schemeClr val="accent2"/>
          </a:fillRef>
          <a:effectRef idx="1">
            <a:schemeClr val="accent2"/>
          </a:effectRef>
          <a:fontRef idx="minor">
            <a:schemeClr val="tx1"/>
          </a:fontRef>
        </p:style>
      </p:cxnSp>
      <p:sp>
        <p:nvSpPr>
          <p:cNvPr id="5" name="Rectángulo 4">
            <a:extLst>
              <a:ext uri="{FF2B5EF4-FFF2-40B4-BE49-F238E27FC236}">
                <a16:creationId xmlns:a16="http://schemas.microsoft.com/office/drawing/2014/main" id="{2AD7271A-2AA9-403D-9569-D00D76843411}"/>
              </a:ext>
            </a:extLst>
          </p:cNvPr>
          <p:cNvSpPr/>
          <p:nvPr/>
        </p:nvSpPr>
        <p:spPr>
          <a:xfrm>
            <a:off x="438789" y="840671"/>
            <a:ext cx="1501630"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Política Actual</a:t>
            </a:r>
          </a:p>
        </p:txBody>
      </p:sp>
      <p:sp>
        <p:nvSpPr>
          <p:cNvPr id="9" name="Rectángulo 8">
            <a:extLst>
              <a:ext uri="{FF2B5EF4-FFF2-40B4-BE49-F238E27FC236}">
                <a16:creationId xmlns:a16="http://schemas.microsoft.com/office/drawing/2014/main" id="{871A4B4A-2F99-46FF-BD12-376DC3A29866}"/>
              </a:ext>
            </a:extLst>
          </p:cNvPr>
          <p:cNvSpPr/>
          <p:nvPr/>
        </p:nvSpPr>
        <p:spPr>
          <a:xfrm>
            <a:off x="4693669" y="827923"/>
            <a:ext cx="2138727"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Propuesta de Política</a:t>
            </a:r>
          </a:p>
        </p:txBody>
      </p:sp>
      <p:sp>
        <p:nvSpPr>
          <p:cNvPr id="8" name="CuadroTexto 7">
            <a:extLst>
              <a:ext uri="{FF2B5EF4-FFF2-40B4-BE49-F238E27FC236}">
                <a16:creationId xmlns:a16="http://schemas.microsoft.com/office/drawing/2014/main" id="{D135C998-CAF7-43C5-8D08-ADE9E8A7C768}"/>
              </a:ext>
            </a:extLst>
          </p:cNvPr>
          <p:cNvSpPr txBox="1"/>
          <p:nvPr/>
        </p:nvSpPr>
        <p:spPr>
          <a:xfrm>
            <a:off x="331633" y="1540692"/>
            <a:ext cx="3889132" cy="3000821"/>
          </a:xfrm>
          <a:prstGeom prst="rect">
            <a:avLst/>
          </a:prstGeom>
          <a:noFill/>
        </p:spPr>
        <p:txBody>
          <a:bodyPr wrap="square" lIns="0" tIns="0" rIns="0" bIns="0" rtlCol="0">
            <a:spAutoFit/>
          </a:bodyPr>
          <a:lstStyle/>
          <a:p>
            <a:pPr marL="257175" indent="-257175" algn="just" defTabSz="738188" fontAlgn="base">
              <a:spcBef>
                <a:spcPct val="0"/>
              </a:spcBef>
              <a:spcAft>
                <a:spcPct val="0"/>
              </a:spcAft>
              <a:buFont typeface="Wingdings" panose="05000000000000000000" pitchFamily="2" charset="2"/>
              <a:buChar char="§"/>
            </a:pPr>
            <a:r>
              <a:rPr lang="es-ES" sz="1500" b="1" dirty="0">
                <a:solidFill>
                  <a:srgbClr val="002060"/>
                </a:solidFill>
                <a:latin typeface="Franklin Gothic Book"/>
                <a:cs typeface="Arial" charset="0"/>
              </a:rPr>
              <a:t>Otorgamiento:</a:t>
            </a:r>
          </a:p>
          <a:p>
            <a:pPr marL="257175" indent="-257175" algn="just" defTabSz="738188" fontAlgn="base">
              <a:spcBef>
                <a:spcPct val="0"/>
              </a:spcBef>
              <a:spcAft>
                <a:spcPct val="0"/>
              </a:spcAft>
              <a:buFont typeface="Wingdings" panose="05000000000000000000" pitchFamily="2" charset="2"/>
              <a:buChar char="§"/>
            </a:pPr>
            <a:endParaRPr lang="es-ES" sz="1500" b="1" dirty="0">
              <a:solidFill>
                <a:srgbClr val="002060"/>
              </a:solidFill>
              <a:latin typeface="Franklin Gothic Book"/>
              <a:cs typeface="Arial" charset="0"/>
            </a:endParaRPr>
          </a:p>
          <a:p>
            <a:pPr marL="626269" lvl="1" indent="-257175" algn="just" defTabSz="738188" fontAlgn="base">
              <a:spcBef>
                <a:spcPct val="0"/>
              </a:spcBef>
              <a:spcAft>
                <a:spcPct val="0"/>
              </a:spcAft>
              <a:buFont typeface="Wingdings" panose="05000000000000000000" pitchFamily="2" charset="2"/>
              <a:buChar char="§"/>
            </a:pPr>
            <a:r>
              <a:rPr lang="es-ES" sz="1500" dirty="0">
                <a:solidFill>
                  <a:srgbClr val="002060"/>
                </a:solidFill>
                <a:latin typeface="Franklin Gothic Book"/>
                <a:cs typeface="Arial" charset="0"/>
              </a:rPr>
              <a:t>Para un resultado de entre el 100% y el 118% de la utilidad neta se pagará proporcionalmente al cumplimiento. </a:t>
            </a:r>
          </a:p>
          <a:p>
            <a:pPr marL="626269" lvl="1" indent="-257175" algn="just" defTabSz="738188" fontAlgn="base">
              <a:spcBef>
                <a:spcPct val="0"/>
              </a:spcBef>
              <a:spcAft>
                <a:spcPct val="0"/>
              </a:spcAft>
              <a:buFont typeface="Wingdings" panose="05000000000000000000" pitchFamily="2" charset="2"/>
              <a:buChar char="§"/>
            </a:pPr>
            <a:endParaRPr lang="es-ES" sz="1500" dirty="0">
              <a:solidFill>
                <a:srgbClr val="002060"/>
              </a:solidFill>
              <a:latin typeface="Franklin Gothic Book"/>
              <a:cs typeface="Arial" charset="0"/>
            </a:endParaRPr>
          </a:p>
          <a:p>
            <a:pPr marL="626269" lvl="1" indent="-257175" algn="just" defTabSz="738188" fontAlgn="base">
              <a:spcBef>
                <a:spcPct val="0"/>
              </a:spcBef>
              <a:spcAft>
                <a:spcPct val="0"/>
              </a:spcAft>
              <a:buFont typeface="Wingdings" panose="05000000000000000000" pitchFamily="2" charset="2"/>
              <a:buChar char="§"/>
            </a:pPr>
            <a:r>
              <a:rPr lang="es-ES" sz="1500" dirty="0">
                <a:solidFill>
                  <a:srgbClr val="002060"/>
                </a:solidFill>
                <a:latin typeface="Franklin Gothic Book"/>
                <a:cs typeface="Arial" charset="0"/>
              </a:rPr>
              <a:t>En caso el resultado exceda el 118%, la administración podrá hacer uso del 15% del excedente para distribuirlo entre los colaboradores que hayan accedido al programa de acuerdo con el nivel de cada posición, el 85% restante será potestad de la Junta Directiva.</a:t>
            </a:r>
            <a:r>
              <a:rPr lang="es-ES_tradnl" sz="1500" dirty="0">
                <a:solidFill>
                  <a:srgbClr val="002060"/>
                </a:solidFill>
                <a:latin typeface="Franklin Gothic Book"/>
                <a:cs typeface="Arial" charset="0"/>
              </a:rPr>
              <a:t> </a:t>
            </a:r>
          </a:p>
        </p:txBody>
      </p:sp>
      <p:sp>
        <p:nvSpPr>
          <p:cNvPr id="12" name="CuadroTexto 11">
            <a:extLst>
              <a:ext uri="{FF2B5EF4-FFF2-40B4-BE49-F238E27FC236}">
                <a16:creationId xmlns:a16="http://schemas.microsoft.com/office/drawing/2014/main" id="{4C8B4453-AE5A-4079-B0BE-315609C7CC47}"/>
              </a:ext>
            </a:extLst>
          </p:cNvPr>
          <p:cNvSpPr txBox="1"/>
          <p:nvPr/>
        </p:nvSpPr>
        <p:spPr>
          <a:xfrm>
            <a:off x="4755585" y="1248835"/>
            <a:ext cx="4137193" cy="3739485"/>
          </a:xfrm>
          <a:prstGeom prst="rect">
            <a:avLst/>
          </a:prstGeom>
          <a:noFill/>
        </p:spPr>
        <p:txBody>
          <a:bodyPr wrap="square" lIns="0" tIns="0" rIns="0" bIns="0" rtlCol="0">
            <a:spAutoFit/>
          </a:bodyPr>
          <a:lstStyle/>
          <a:p>
            <a:pPr marL="257175" indent="-257175" defTabSz="738188" fontAlgn="base">
              <a:spcBef>
                <a:spcPct val="0"/>
              </a:spcBef>
              <a:spcAft>
                <a:spcPct val="0"/>
              </a:spcAft>
            </a:pPr>
            <a:r>
              <a:rPr lang="es-ES" sz="1350" b="1" dirty="0">
                <a:solidFill>
                  <a:srgbClr val="002060"/>
                </a:solidFill>
                <a:latin typeface="Franklin Gothic Book"/>
                <a:cs typeface="Arial" charset="0"/>
              </a:rPr>
              <a:t>Otorgamiento:</a:t>
            </a:r>
          </a:p>
          <a:p>
            <a:pPr marL="257175" indent="-257175" defTabSz="738188" fontAlgn="base">
              <a:spcBef>
                <a:spcPct val="0"/>
              </a:spcBef>
              <a:spcAft>
                <a:spcPct val="0"/>
              </a:spcAft>
              <a:buFont typeface="Wingdings" panose="05000000000000000000" pitchFamily="2" charset="2"/>
              <a:buChar char="§"/>
            </a:pPr>
            <a:endParaRPr lang="es-ES" sz="1350" dirty="0">
              <a:solidFill>
                <a:srgbClr val="FF0000"/>
              </a:solidFill>
              <a:latin typeface="Franklin Gothic Book"/>
              <a:cs typeface="Arial" charset="0"/>
            </a:endParaRPr>
          </a:p>
          <a:p>
            <a:pPr marL="257175" indent="-257175" algn="just" defTabSz="738188" fontAlgn="base">
              <a:spcBef>
                <a:spcPct val="0"/>
              </a:spcBef>
              <a:spcAft>
                <a:spcPct val="0"/>
              </a:spcAft>
              <a:buFont typeface="Wingdings" panose="05000000000000000000" pitchFamily="2" charset="2"/>
              <a:buChar char="§"/>
            </a:pPr>
            <a:r>
              <a:rPr lang="es-ES" sz="1350" dirty="0">
                <a:solidFill>
                  <a:srgbClr val="FF0000"/>
                </a:solidFill>
                <a:latin typeface="Franklin Gothic Book"/>
                <a:cs typeface="Arial" charset="0"/>
              </a:rPr>
              <a:t>Un cumplimiento superior al 100% de los indicadores de la llave de entrada dará lugar al otorgamiento del bono variable. Dicho  valor se liquidará proporcionalmente al porcentaje de cumplimiento y  conforme con los porcentajes de distribución por cargo dispuesto en la presente política.</a:t>
            </a:r>
          </a:p>
          <a:p>
            <a:pPr marL="257175" indent="-257175" algn="just" defTabSz="738188" fontAlgn="base">
              <a:spcBef>
                <a:spcPct val="0"/>
              </a:spcBef>
              <a:spcAft>
                <a:spcPct val="0"/>
              </a:spcAft>
              <a:buFont typeface="Wingdings" panose="05000000000000000000" pitchFamily="2" charset="2"/>
              <a:buChar char="§"/>
            </a:pPr>
            <a:endParaRPr lang="es-ES" sz="1350" dirty="0">
              <a:solidFill>
                <a:srgbClr val="FF0000"/>
              </a:solidFill>
              <a:latin typeface="Franklin Gothic Book"/>
              <a:cs typeface="Arial" charset="0"/>
            </a:endParaRPr>
          </a:p>
          <a:p>
            <a:pPr marL="257175" indent="-257175" algn="just" defTabSz="738188" fontAlgn="base">
              <a:spcBef>
                <a:spcPct val="0"/>
              </a:spcBef>
              <a:spcAft>
                <a:spcPct val="0"/>
              </a:spcAft>
              <a:buFont typeface="Wingdings" panose="05000000000000000000" pitchFamily="2" charset="2"/>
              <a:buChar char="§"/>
            </a:pPr>
            <a:r>
              <a:rPr lang="es-ES" sz="1350" dirty="0">
                <a:solidFill>
                  <a:srgbClr val="FF0000"/>
                </a:solidFill>
                <a:latin typeface="Franklin Gothic Book"/>
                <a:cs typeface="Arial" charset="0"/>
              </a:rPr>
              <a:t>Si dicho cumplimiento excede el 118%, se liquidará un valor adicional para el bono variable, equivalente al 15%, el cual se pagará  proporcionalmente conforme con los porcentajes de distribución por niveles de cargo.</a:t>
            </a:r>
          </a:p>
          <a:p>
            <a:pPr algn="just" defTabSz="738188" fontAlgn="base">
              <a:spcBef>
                <a:spcPct val="0"/>
              </a:spcBef>
              <a:spcAft>
                <a:spcPct val="0"/>
              </a:spcAft>
            </a:pPr>
            <a:endParaRPr lang="es-ES" sz="1350" dirty="0">
              <a:solidFill>
                <a:srgbClr val="FF0000"/>
              </a:solidFill>
              <a:latin typeface="Franklin Gothic Book"/>
              <a:cs typeface="Arial" charset="0"/>
            </a:endParaRPr>
          </a:p>
          <a:p>
            <a:pPr algn="just" defTabSz="738188" fontAlgn="base">
              <a:spcBef>
                <a:spcPct val="0"/>
              </a:spcBef>
              <a:spcAft>
                <a:spcPct val="0"/>
              </a:spcAft>
            </a:pPr>
            <a:r>
              <a:rPr lang="es-ES" sz="1350" dirty="0">
                <a:solidFill>
                  <a:srgbClr val="FF0000"/>
                </a:solidFill>
                <a:latin typeface="Franklin Gothic Book"/>
                <a:cs typeface="Arial" charset="0"/>
              </a:rPr>
              <a:t>Nota: El otorgamiento del bono variable corresponde a </a:t>
            </a:r>
            <a:r>
              <a:rPr lang="es-CO" sz="1350" dirty="0">
                <a:solidFill>
                  <a:srgbClr val="FF0000"/>
                </a:solidFill>
                <a:latin typeface="Franklin Gothic Book"/>
                <a:cs typeface="Arial" charset="0"/>
              </a:rPr>
              <a:t>un gasto operacional de la Bolsa para el año de evaluación.</a:t>
            </a:r>
            <a:endParaRPr lang="es-ES" sz="1350" dirty="0">
              <a:solidFill>
                <a:srgbClr val="FF0000"/>
              </a:solidFill>
              <a:latin typeface="Franklin Gothic Book"/>
              <a:cs typeface="Arial" charset="0"/>
            </a:endParaRPr>
          </a:p>
        </p:txBody>
      </p:sp>
    </p:spTree>
    <p:extLst>
      <p:ext uri="{BB962C8B-B14F-4D97-AF65-F5344CB8AC3E}">
        <p14:creationId xmlns:p14="http://schemas.microsoft.com/office/powerpoint/2010/main" val="2573535353"/>
      </p:ext>
    </p:extLst>
  </p:cSld>
  <p:clrMapOvr>
    <a:masterClrMapping/>
  </p:clrMapOvr>
  <p:transition spd="slow">
    <p:wipe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Propuesta de Modificación de la Política Bono Variable</a:t>
            </a:r>
          </a:p>
        </p:txBody>
      </p:sp>
      <p:cxnSp>
        <p:nvCxnSpPr>
          <p:cNvPr id="4" name="Conector recto 3">
            <a:extLst>
              <a:ext uri="{FF2B5EF4-FFF2-40B4-BE49-F238E27FC236}">
                <a16:creationId xmlns:a16="http://schemas.microsoft.com/office/drawing/2014/main" id="{6CB59271-A398-4872-8A3B-699A9A29B166}"/>
              </a:ext>
            </a:extLst>
          </p:cNvPr>
          <p:cNvCxnSpPr>
            <a:cxnSpLocks/>
          </p:cNvCxnSpPr>
          <p:nvPr/>
        </p:nvCxnSpPr>
        <p:spPr>
          <a:xfrm>
            <a:off x="4572000" y="1015223"/>
            <a:ext cx="0" cy="4010405"/>
          </a:xfrm>
          <a:prstGeom prst="line">
            <a:avLst/>
          </a:prstGeom>
        </p:spPr>
        <p:style>
          <a:lnRef idx="2">
            <a:schemeClr val="accent2"/>
          </a:lnRef>
          <a:fillRef idx="0">
            <a:schemeClr val="accent2"/>
          </a:fillRef>
          <a:effectRef idx="1">
            <a:schemeClr val="accent2"/>
          </a:effectRef>
          <a:fontRef idx="minor">
            <a:schemeClr val="tx1"/>
          </a:fontRef>
        </p:style>
      </p:cxnSp>
      <p:sp>
        <p:nvSpPr>
          <p:cNvPr id="5" name="Rectángulo 4">
            <a:extLst>
              <a:ext uri="{FF2B5EF4-FFF2-40B4-BE49-F238E27FC236}">
                <a16:creationId xmlns:a16="http://schemas.microsoft.com/office/drawing/2014/main" id="{2AD7271A-2AA9-403D-9569-D00D76843411}"/>
              </a:ext>
            </a:extLst>
          </p:cNvPr>
          <p:cNvSpPr/>
          <p:nvPr/>
        </p:nvSpPr>
        <p:spPr>
          <a:xfrm>
            <a:off x="438789" y="840671"/>
            <a:ext cx="1501630"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Política Actual</a:t>
            </a:r>
          </a:p>
        </p:txBody>
      </p:sp>
      <p:sp>
        <p:nvSpPr>
          <p:cNvPr id="9" name="Rectángulo 8">
            <a:extLst>
              <a:ext uri="{FF2B5EF4-FFF2-40B4-BE49-F238E27FC236}">
                <a16:creationId xmlns:a16="http://schemas.microsoft.com/office/drawing/2014/main" id="{871A4B4A-2F99-46FF-BD12-376DC3A29866}"/>
              </a:ext>
            </a:extLst>
          </p:cNvPr>
          <p:cNvSpPr/>
          <p:nvPr/>
        </p:nvSpPr>
        <p:spPr>
          <a:xfrm>
            <a:off x="4693669" y="827923"/>
            <a:ext cx="2138727" cy="323165"/>
          </a:xfrm>
          <a:prstGeom prst="rect">
            <a:avLst/>
          </a:prstGeom>
        </p:spPr>
        <p:txBody>
          <a:bodyPr wrap="none">
            <a:spAutoFit/>
          </a:bodyPr>
          <a:lstStyle/>
          <a:p>
            <a:pPr defTabSz="738188" fontAlgn="base">
              <a:spcBef>
                <a:spcPct val="0"/>
              </a:spcBef>
              <a:spcAft>
                <a:spcPct val="0"/>
              </a:spcAft>
            </a:pPr>
            <a:r>
              <a:rPr lang="es-ES" sz="1500" b="1" u="sng" dirty="0">
                <a:solidFill>
                  <a:srgbClr val="002060"/>
                </a:solidFill>
                <a:latin typeface="Arial" charset="0"/>
                <a:cs typeface="Arial" charset="0"/>
              </a:rPr>
              <a:t>Propuesta de Política</a:t>
            </a:r>
          </a:p>
        </p:txBody>
      </p:sp>
      <p:sp>
        <p:nvSpPr>
          <p:cNvPr id="10" name="CuadroTexto 9">
            <a:extLst>
              <a:ext uri="{FF2B5EF4-FFF2-40B4-BE49-F238E27FC236}">
                <a16:creationId xmlns:a16="http://schemas.microsoft.com/office/drawing/2014/main" id="{09655DC1-6EBE-4D5A-9DC4-296F4B51F336}"/>
              </a:ext>
            </a:extLst>
          </p:cNvPr>
          <p:cNvSpPr txBox="1"/>
          <p:nvPr/>
        </p:nvSpPr>
        <p:spPr>
          <a:xfrm>
            <a:off x="437530" y="1648420"/>
            <a:ext cx="3598004" cy="1846659"/>
          </a:xfrm>
          <a:prstGeom prst="rect">
            <a:avLst/>
          </a:prstGeom>
          <a:noFill/>
        </p:spPr>
        <p:txBody>
          <a:bodyPr wrap="square" lIns="0" tIns="0" rIns="0" bIns="0" rtlCol="0">
            <a:spAutoFit/>
          </a:bodyPr>
          <a:lstStyle/>
          <a:p>
            <a:pPr marL="257175" indent="-257175" defTabSz="738188" fontAlgn="base">
              <a:spcBef>
                <a:spcPct val="0"/>
              </a:spcBef>
              <a:spcAft>
                <a:spcPct val="0"/>
              </a:spcAft>
              <a:buFont typeface="Wingdings" panose="05000000000000000000" pitchFamily="2" charset="2"/>
              <a:buChar char="§"/>
            </a:pPr>
            <a:r>
              <a:rPr lang="es-ES" sz="1500" b="1" dirty="0">
                <a:solidFill>
                  <a:srgbClr val="002060"/>
                </a:solidFill>
                <a:latin typeface="Franklin Gothic Book"/>
                <a:cs typeface="Arial" charset="0"/>
              </a:rPr>
              <a:t>Consideraciones:</a:t>
            </a:r>
          </a:p>
          <a:p>
            <a:pPr defTabSz="738188" fontAlgn="base">
              <a:spcBef>
                <a:spcPct val="0"/>
              </a:spcBef>
              <a:spcAft>
                <a:spcPct val="0"/>
              </a:spcAft>
            </a:pPr>
            <a:endParaRPr lang="es-CO" sz="1500" dirty="0">
              <a:solidFill>
                <a:prstClr val="black"/>
              </a:solidFill>
              <a:latin typeface="Arial" charset="0"/>
              <a:cs typeface="Arial" charset="0"/>
            </a:endParaRPr>
          </a:p>
          <a:p>
            <a:pPr marL="626269" lvl="1"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La fecha de liquidación y pago de las bonificaciones será el 30 de abril del año siguiente, una vez se cuente con los resultados consolidados del año fiscal evaluado. </a:t>
            </a:r>
          </a:p>
          <a:p>
            <a:pPr marL="369094" lvl="1" defTabSz="738188" fontAlgn="base">
              <a:spcBef>
                <a:spcPct val="0"/>
              </a:spcBef>
              <a:spcAft>
                <a:spcPct val="0"/>
              </a:spcAft>
            </a:pPr>
            <a:endParaRPr lang="es-CO" sz="1500" dirty="0">
              <a:solidFill>
                <a:srgbClr val="002060"/>
              </a:solidFill>
              <a:latin typeface="Franklin Gothic Book"/>
              <a:cs typeface="Arial" charset="0"/>
            </a:endParaRPr>
          </a:p>
        </p:txBody>
      </p:sp>
      <p:sp>
        <p:nvSpPr>
          <p:cNvPr id="11" name="CuadroTexto 10">
            <a:extLst>
              <a:ext uri="{FF2B5EF4-FFF2-40B4-BE49-F238E27FC236}">
                <a16:creationId xmlns:a16="http://schemas.microsoft.com/office/drawing/2014/main" id="{70ED1049-A00A-435C-A294-177FB4EAB34B}"/>
              </a:ext>
            </a:extLst>
          </p:cNvPr>
          <p:cNvSpPr txBox="1"/>
          <p:nvPr/>
        </p:nvSpPr>
        <p:spPr>
          <a:xfrm>
            <a:off x="4693669" y="1648420"/>
            <a:ext cx="3598004" cy="2308324"/>
          </a:xfrm>
          <a:prstGeom prst="rect">
            <a:avLst/>
          </a:prstGeom>
          <a:noFill/>
        </p:spPr>
        <p:txBody>
          <a:bodyPr wrap="square" lIns="0" tIns="0" rIns="0" bIns="0" rtlCol="0">
            <a:spAutoFit/>
          </a:bodyPr>
          <a:lstStyle/>
          <a:p>
            <a:pPr marL="257175" indent="-257175" defTabSz="738188" fontAlgn="base">
              <a:spcBef>
                <a:spcPct val="0"/>
              </a:spcBef>
              <a:spcAft>
                <a:spcPct val="0"/>
              </a:spcAft>
              <a:buFont typeface="Wingdings" panose="05000000000000000000" pitchFamily="2" charset="2"/>
              <a:buChar char="§"/>
            </a:pPr>
            <a:r>
              <a:rPr lang="es-ES" sz="1500" b="1" dirty="0">
                <a:solidFill>
                  <a:srgbClr val="002060"/>
                </a:solidFill>
                <a:latin typeface="Franklin Gothic Book"/>
                <a:cs typeface="Arial" charset="0"/>
              </a:rPr>
              <a:t>Consideraciones:</a:t>
            </a:r>
          </a:p>
          <a:p>
            <a:pPr defTabSz="738188" fontAlgn="base">
              <a:spcBef>
                <a:spcPct val="0"/>
              </a:spcBef>
              <a:spcAft>
                <a:spcPct val="0"/>
              </a:spcAft>
            </a:pPr>
            <a:endParaRPr lang="es-CO" sz="1500" dirty="0">
              <a:solidFill>
                <a:prstClr val="black"/>
              </a:solidFill>
              <a:latin typeface="Arial" charset="0"/>
              <a:cs typeface="Arial" charset="0"/>
            </a:endParaRPr>
          </a:p>
          <a:p>
            <a:pPr marL="626269" lvl="1"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La fecha de liquidación y pago de las bonificaciones será el </a:t>
            </a:r>
            <a:r>
              <a:rPr lang="es-CO" sz="1500" b="1" dirty="0">
                <a:solidFill>
                  <a:srgbClr val="FF0000"/>
                </a:solidFill>
                <a:latin typeface="Franklin Gothic Book"/>
                <a:cs typeface="Arial" charset="0"/>
              </a:rPr>
              <a:t>15 </a:t>
            </a:r>
            <a:r>
              <a:rPr lang="es-CO" sz="1500" dirty="0">
                <a:solidFill>
                  <a:srgbClr val="002060"/>
                </a:solidFill>
                <a:latin typeface="Franklin Gothic Book"/>
                <a:cs typeface="Arial" charset="0"/>
              </a:rPr>
              <a:t>de abril del año siguiente, una vez se cuente con los resultados consolidados del año fiscal evaluado </a:t>
            </a:r>
            <a:r>
              <a:rPr lang="es-CO" sz="1500" dirty="0">
                <a:solidFill>
                  <a:srgbClr val="FF0000"/>
                </a:solidFill>
                <a:latin typeface="Franklin Gothic Book"/>
                <a:cs typeface="Arial" charset="0"/>
              </a:rPr>
              <a:t>y se haya celebrado la reunión ordinaria de la Asamblea General de Accionistas de la Bolsa.</a:t>
            </a:r>
            <a:r>
              <a:rPr lang="es-CO" sz="1500" dirty="0">
                <a:solidFill>
                  <a:srgbClr val="002060"/>
                </a:solidFill>
                <a:latin typeface="Franklin Gothic Book"/>
                <a:cs typeface="Arial" charset="0"/>
              </a:rPr>
              <a:t> </a:t>
            </a:r>
          </a:p>
          <a:p>
            <a:pPr marL="369094" lvl="1" defTabSz="738188" fontAlgn="base">
              <a:spcBef>
                <a:spcPct val="0"/>
              </a:spcBef>
              <a:spcAft>
                <a:spcPct val="0"/>
              </a:spcAft>
            </a:pPr>
            <a:endParaRPr lang="es-CO" sz="1500" dirty="0">
              <a:solidFill>
                <a:srgbClr val="002060"/>
              </a:solidFill>
              <a:latin typeface="Franklin Gothic Book"/>
              <a:cs typeface="Arial" charset="0"/>
            </a:endParaRPr>
          </a:p>
        </p:txBody>
      </p:sp>
    </p:spTree>
    <p:extLst>
      <p:ext uri="{BB962C8B-B14F-4D97-AF65-F5344CB8AC3E}">
        <p14:creationId xmlns:p14="http://schemas.microsoft.com/office/powerpoint/2010/main" val="1231420812"/>
      </p:ext>
    </p:extLst>
  </p:cSld>
  <p:clrMapOvr>
    <a:masterClrMapping/>
  </p:clrMapOvr>
  <p:transition spd="slow">
    <p:wipe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Política Bono Variable</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CuadroTexto 6">
            <a:extLst>
              <a:ext uri="{FF2B5EF4-FFF2-40B4-BE49-F238E27FC236}">
                <a16:creationId xmlns:a16="http://schemas.microsoft.com/office/drawing/2014/main" id="{8176C6CB-5068-4E58-8F6E-D64676E4A651}"/>
              </a:ext>
            </a:extLst>
          </p:cNvPr>
          <p:cNvSpPr txBox="1"/>
          <p:nvPr/>
        </p:nvSpPr>
        <p:spPr>
          <a:xfrm>
            <a:off x="437531" y="1071339"/>
            <a:ext cx="8268939" cy="3231654"/>
          </a:xfrm>
          <a:prstGeom prst="rect">
            <a:avLst/>
          </a:prstGeom>
          <a:noFill/>
        </p:spPr>
        <p:txBody>
          <a:bodyPr wrap="square" lIns="0" tIns="0" rIns="0" bIns="0" rtlCol="0">
            <a:spAutoFit/>
          </a:bodyPr>
          <a:lstStyle/>
          <a:p>
            <a:pPr marL="257175" indent="-257175" defTabSz="738188" fontAlgn="base">
              <a:spcBef>
                <a:spcPct val="0"/>
              </a:spcBef>
              <a:spcAft>
                <a:spcPct val="0"/>
              </a:spcAft>
              <a:buFont typeface="Wingdings" panose="05000000000000000000" pitchFamily="2" charset="2"/>
              <a:buChar char="§"/>
            </a:pPr>
            <a:r>
              <a:rPr lang="es-ES" sz="1500" b="1" dirty="0">
                <a:solidFill>
                  <a:srgbClr val="002060"/>
                </a:solidFill>
                <a:latin typeface="Franklin Gothic Book"/>
                <a:cs typeface="Arial" charset="0"/>
              </a:rPr>
              <a:t>Consideraciones:</a:t>
            </a:r>
          </a:p>
          <a:p>
            <a:pPr defTabSz="738188" fontAlgn="base">
              <a:spcBef>
                <a:spcPct val="0"/>
              </a:spcBef>
              <a:spcAft>
                <a:spcPct val="0"/>
              </a:spcAft>
            </a:pPr>
            <a:endParaRPr lang="es-CO" sz="1500" dirty="0">
              <a:solidFill>
                <a:prstClr val="black"/>
              </a:solidFill>
              <a:latin typeface="Arial" charset="0"/>
              <a:cs typeface="Arial" charset="0"/>
            </a:endParaRPr>
          </a:p>
          <a:p>
            <a:pPr marL="369094" lvl="1" defTabSz="738188" fontAlgn="base">
              <a:spcBef>
                <a:spcPct val="0"/>
              </a:spcBef>
              <a:spcAft>
                <a:spcPct val="0"/>
              </a:spcAft>
            </a:pPr>
            <a:endParaRPr lang="es-CO" sz="1500" dirty="0">
              <a:solidFill>
                <a:srgbClr val="002060"/>
              </a:solidFill>
              <a:latin typeface="Franklin Gothic Book"/>
              <a:cs typeface="Arial" charset="0"/>
            </a:endParaRPr>
          </a:p>
          <a:p>
            <a:pPr marL="626269" lvl="1"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El valor del bono a pagar será proporcional al tiempo laborado durante el año fiscal. Sin embargo, no tendrán acceso al plan aquellos colaboradores que no hayan cumplido al menos 4 meses de vinculación a Diciembre 31 del año en evaluación.</a:t>
            </a:r>
          </a:p>
          <a:p>
            <a:pPr marL="626269" lvl="1" indent="-257175" defTabSz="738188" fontAlgn="base">
              <a:spcBef>
                <a:spcPct val="0"/>
              </a:spcBef>
              <a:spcAft>
                <a:spcPct val="0"/>
              </a:spcAft>
              <a:buFont typeface="Wingdings" panose="05000000000000000000" pitchFamily="2" charset="2"/>
              <a:buChar char="§"/>
            </a:pPr>
            <a:endParaRPr lang="es-CO" sz="1500" dirty="0">
              <a:solidFill>
                <a:srgbClr val="002060"/>
              </a:solidFill>
              <a:latin typeface="Franklin Gothic Book"/>
              <a:cs typeface="Arial" charset="0"/>
            </a:endParaRPr>
          </a:p>
          <a:p>
            <a:pPr marL="626269" lvl="1"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Los recursos correspondientes a bonos no pagados no serán acumulados para el pago de un monto mayor a los colaboradores que accedan al plan de compensación variable. El salario de referencia para el cálculo será el vigente a Diciembre 31 del año en evaluación. </a:t>
            </a:r>
          </a:p>
          <a:p>
            <a:pPr marL="626269" lvl="1" indent="-257175" defTabSz="738188" fontAlgn="base">
              <a:spcBef>
                <a:spcPct val="0"/>
              </a:spcBef>
              <a:spcAft>
                <a:spcPct val="0"/>
              </a:spcAft>
              <a:buFont typeface="Wingdings" panose="05000000000000000000" pitchFamily="2" charset="2"/>
              <a:buChar char="§"/>
            </a:pPr>
            <a:endParaRPr lang="es-CO" sz="1500" dirty="0">
              <a:solidFill>
                <a:srgbClr val="002060"/>
              </a:solidFill>
              <a:latin typeface="Franklin Gothic Book"/>
              <a:cs typeface="Arial" charset="0"/>
            </a:endParaRPr>
          </a:p>
          <a:p>
            <a:pPr marL="626269" lvl="1" indent="-257175" defTabSz="738188" fontAlgn="base">
              <a:spcBef>
                <a:spcPct val="0"/>
              </a:spcBef>
              <a:spcAft>
                <a:spcPct val="0"/>
              </a:spcAft>
              <a:buFont typeface="Wingdings" panose="05000000000000000000" pitchFamily="2" charset="2"/>
              <a:buChar char="§"/>
            </a:pPr>
            <a:r>
              <a:rPr lang="es-CO" sz="1500" dirty="0">
                <a:solidFill>
                  <a:srgbClr val="002060"/>
                </a:solidFill>
                <a:latin typeface="Franklin Gothic Book"/>
                <a:cs typeface="Arial" charset="0"/>
              </a:rPr>
              <a:t>Para el pago de la bonificación el colaborador debe estar vinculado a la Bolsa Mercantil de Colombia en el día del pago (</a:t>
            </a:r>
            <a:r>
              <a:rPr lang="es-CO" sz="1500" b="1" dirty="0">
                <a:solidFill>
                  <a:srgbClr val="FF0000"/>
                </a:solidFill>
                <a:latin typeface="Franklin Gothic Book"/>
                <a:cs typeface="Arial" charset="0"/>
              </a:rPr>
              <a:t>15 </a:t>
            </a:r>
            <a:r>
              <a:rPr lang="es-CO" sz="1500" dirty="0">
                <a:solidFill>
                  <a:srgbClr val="002060"/>
                </a:solidFill>
                <a:latin typeface="Franklin Gothic Book"/>
                <a:cs typeface="Arial" charset="0"/>
              </a:rPr>
              <a:t>de Abril); no habrá lugar a este pago a empleados desvinculados o que se hayan retirado en fecha anterior a la fecha de otorgamiento. </a:t>
            </a:r>
          </a:p>
        </p:txBody>
      </p:sp>
    </p:spTree>
    <p:extLst>
      <p:ext uri="{BB962C8B-B14F-4D97-AF65-F5344CB8AC3E}">
        <p14:creationId xmlns:p14="http://schemas.microsoft.com/office/powerpoint/2010/main" val="2018175249"/>
      </p:ext>
    </p:extLst>
  </p:cSld>
  <p:clrMapOvr>
    <a:masterClrMapping/>
  </p:clrMapOvr>
  <p:transition spd="slow">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7" y="1461242"/>
            <a:ext cx="8121609" cy="1546108"/>
          </a:xfrm>
        </p:spPr>
        <p:txBody>
          <a:bodyPr/>
          <a:lstStyle/>
          <a:p>
            <a:pPr lvl="1" algn="l" defTabSz="913990" rtl="0">
              <a:lnSpc>
                <a:spcPct val="85000"/>
              </a:lnSpc>
              <a:spcBef>
                <a:spcPct val="0"/>
              </a:spcBef>
            </a:pPr>
            <a:r>
              <a:rPr lang="es-ES" sz="4000" dirty="0">
                <a:solidFill>
                  <a:schemeClr val="bg1"/>
                </a:solidFill>
                <a:latin typeface="+mj-lt"/>
              </a:rPr>
              <a:t>12.	Informe Comité de Riesgos.</a:t>
            </a:r>
            <a:endParaRPr lang="es-CO" sz="5400" dirty="0">
              <a:solidFill>
                <a:schemeClr val="bg1"/>
              </a:solidFill>
            </a:endParaRPr>
          </a:p>
        </p:txBody>
      </p:sp>
    </p:spTree>
    <p:extLst>
      <p:ext uri="{BB962C8B-B14F-4D97-AF65-F5344CB8AC3E}">
        <p14:creationId xmlns:p14="http://schemas.microsoft.com/office/powerpoint/2010/main" val="338348622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nvPr>
        </p:nvGraphicFramePr>
        <p:xfrm>
          <a:off x="322118" y="1341045"/>
          <a:ext cx="8520546" cy="3305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1375321" y="183084"/>
            <a:ext cx="6148773" cy="40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28588" tIns="128588" rIns="128588" bIns="128588" rtlCol="0" anchor="ctr">
            <a:noAutofit/>
          </a:bodyPr>
          <a:lstStyle/>
          <a:p>
            <a:pPr algn="ctr"/>
            <a:r>
              <a:rPr lang="es-CO" b="1" dirty="0">
                <a:solidFill>
                  <a:srgbClr val="002060"/>
                </a:solidFill>
              </a:rPr>
              <a:t>SISTEMA DE ADMINISTRACIÓN DE RIESGOS</a:t>
            </a:r>
          </a:p>
        </p:txBody>
      </p:sp>
      <p:sp>
        <p:nvSpPr>
          <p:cNvPr id="6" name="Text Placeholder 29"/>
          <p:cNvSpPr txBox="1">
            <a:spLocks/>
          </p:cNvSpPr>
          <p:nvPr/>
        </p:nvSpPr>
        <p:spPr>
          <a:xfrm>
            <a:off x="2081464" y="877187"/>
            <a:ext cx="4736902" cy="171371"/>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400" b="1" dirty="0">
                <a:solidFill>
                  <a:srgbClr val="002060"/>
                </a:solidFill>
              </a:rPr>
              <a:t>SESIÓN JUNTA DIRECTIVA FEBRERO 2018</a:t>
            </a:r>
            <a:endParaRPr lang="es-ES_tradnl" sz="1400" b="1" dirty="0">
              <a:solidFill>
                <a:srgbClr val="002060"/>
              </a:solidFill>
            </a:endParaRPr>
          </a:p>
        </p:txBody>
      </p:sp>
    </p:spTree>
    <p:extLst>
      <p:ext uri="{BB962C8B-B14F-4D97-AF65-F5344CB8AC3E}">
        <p14:creationId xmlns:p14="http://schemas.microsoft.com/office/powerpoint/2010/main" val="89399949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1499196" y="353103"/>
            <a:ext cx="6047509" cy="480131"/>
          </a:xfrm>
          <a:prstGeom prst="rect">
            <a:avLst/>
          </a:prstGeom>
        </p:spPr>
        <p:txBody>
          <a:bodyPr wrap="square">
            <a:spAutoFit/>
          </a:bodyPr>
          <a:lstStyle/>
          <a:p>
            <a:pPr algn="ctr">
              <a:lnSpc>
                <a:spcPct val="120000"/>
              </a:lnSpc>
            </a:pPr>
            <a:r>
              <a:rPr lang="es-CO" sz="2100" b="1" dirty="0">
                <a:solidFill>
                  <a:srgbClr val="002060"/>
                </a:solidFill>
                <a:latin typeface="+mj-lt"/>
                <a:cs typeface="Calibri" panose="020F0502020204030204" pitchFamily="34" charset="0"/>
              </a:rPr>
              <a:t>PLAN DE TRABAJO </a:t>
            </a:r>
            <a:endParaRPr lang="es-CO" sz="1050" dirty="0">
              <a:solidFill>
                <a:schemeClr val="tx2"/>
              </a:solidFill>
            </a:endParaRPr>
          </a:p>
        </p:txBody>
      </p:sp>
      <p:sp>
        <p:nvSpPr>
          <p:cNvPr id="5" name="23 Rectángulo"/>
          <p:cNvSpPr/>
          <p:nvPr/>
        </p:nvSpPr>
        <p:spPr>
          <a:xfrm>
            <a:off x="215708" y="138720"/>
            <a:ext cx="5737468" cy="248209"/>
          </a:xfrm>
          <a:prstGeom prst="rect">
            <a:avLst/>
          </a:prstGeom>
        </p:spPr>
        <p:txBody>
          <a:bodyPr wrap="none">
            <a:spAutoFit/>
          </a:bodyPr>
          <a:lstStyle/>
          <a:p>
            <a:r>
              <a:rPr lang="es-ES" sz="1013" b="1" dirty="0">
                <a:solidFill>
                  <a:srgbClr val="002060"/>
                </a:solidFill>
              </a:rPr>
              <a:t>SEGUIMIENTO PLAN DE TRABAJO SUPERINTENDENCIA FINANCIERA DE COLOMBIA </a:t>
            </a:r>
            <a:endParaRPr lang="es-ES" sz="1013" dirty="0">
              <a:solidFill>
                <a:srgbClr val="002060"/>
              </a:solidFill>
            </a:endParaRPr>
          </a:p>
        </p:txBody>
      </p:sp>
      <p:graphicFrame>
        <p:nvGraphicFramePr>
          <p:cNvPr id="2" name="Tabla 1"/>
          <p:cNvGraphicFramePr>
            <a:graphicFrameLocks noGrp="1"/>
          </p:cNvGraphicFramePr>
          <p:nvPr>
            <p:extLst/>
          </p:nvPr>
        </p:nvGraphicFramePr>
        <p:xfrm>
          <a:off x="215708" y="780914"/>
          <a:ext cx="8372819" cy="4168424"/>
        </p:xfrm>
        <a:graphic>
          <a:graphicData uri="http://schemas.openxmlformats.org/drawingml/2006/table">
            <a:tbl>
              <a:tblPr/>
              <a:tblGrid>
                <a:gridCol w="443884">
                  <a:extLst>
                    <a:ext uri="{9D8B030D-6E8A-4147-A177-3AD203B41FA5}">
                      <a16:colId xmlns:a16="http://schemas.microsoft.com/office/drawing/2014/main" val="20000"/>
                    </a:ext>
                  </a:extLst>
                </a:gridCol>
                <a:gridCol w="4540369">
                  <a:extLst>
                    <a:ext uri="{9D8B030D-6E8A-4147-A177-3AD203B41FA5}">
                      <a16:colId xmlns:a16="http://schemas.microsoft.com/office/drawing/2014/main" val="20001"/>
                    </a:ext>
                  </a:extLst>
                </a:gridCol>
                <a:gridCol w="2787268">
                  <a:extLst>
                    <a:ext uri="{9D8B030D-6E8A-4147-A177-3AD203B41FA5}">
                      <a16:colId xmlns:a16="http://schemas.microsoft.com/office/drawing/2014/main" val="20002"/>
                    </a:ext>
                  </a:extLst>
                </a:gridCol>
                <a:gridCol w="601298">
                  <a:extLst>
                    <a:ext uri="{9D8B030D-6E8A-4147-A177-3AD203B41FA5}">
                      <a16:colId xmlns:a16="http://schemas.microsoft.com/office/drawing/2014/main" val="20003"/>
                    </a:ext>
                  </a:extLst>
                </a:gridCol>
              </a:tblGrid>
              <a:tr h="269977">
                <a:tc>
                  <a:txBody>
                    <a:bodyPr/>
                    <a:lstStyle/>
                    <a:p>
                      <a:pPr algn="ctr" fontAlgn="ctr"/>
                      <a:r>
                        <a:rPr lang="es-CO" sz="1000" b="1" i="0" u="none" strike="noStrike" dirty="0">
                          <a:solidFill>
                            <a:srgbClr val="FFFFFF"/>
                          </a:solidFill>
                          <a:effectLst/>
                          <a:latin typeface="Tahoma" panose="020B0604030504040204" pitchFamily="34" charset="0"/>
                        </a:rPr>
                        <a:t>No del REQ</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05496"/>
                    </a:solidFill>
                  </a:tcPr>
                </a:tc>
                <a:tc>
                  <a:txBody>
                    <a:bodyPr/>
                    <a:lstStyle/>
                    <a:p>
                      <a:pPr algn="ctr" fontAlgn="ctr"/>
                      <a:r>
                        <a:rPr lang="es-CO" sz="1000" b="1" i="0" u="none" strike="noStrike">
                          <a:solidFill>
                            <a:srgbClr val="FFFFFF"/>
                          </a:solidFill>
                          <a:effectLst/>
                          <a:latin typeface="Tahoma" panose="020B0604030504040204" pitchFamily="34" charset="0"/>
                        </a:rPr>
                        <a:t>Requerimiento SFC</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05496"/>
                    </a:solidFill>
                  </a:tcPr>
                </a:tc>
                <a:tc>
                  <a:txBody>
                    <a:bodyPr/>
                    <a:lstStyle/>
                    <a:p>
                      <a:pPr algn="ctr" fontAlgn="ctr"/>
                      <a:r>
                        <a:rPr lang="es-CO" sz="1000" b="1" i="0" u="none" strike="noStrike" dirty="0">
                          <a:solidFill>
                            <a:srgbClr val="FFFFFF"/>
                          </a:solidFill>
                          <a:effectLst/>
                          <a:latin typeface="Tahoma" panose="020B0604030504040204" pitchFamily="34" charset="0"/>
                        </a:rPr>
                        <a:t>ESTADO</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50"/>
                    </a:solidFill>
                  </a:tcPr>
                </a:tc>
                <a:tc>
                  <a:txBody>
                    <a:bodyPr/>
                    <a:lstStyle/>
                    <a:p>
                      <a:pPr algn="ctr" fontAlgn="ctr"/>
                      <a:r>
                        <a:rPr lang="es-CO" sz="1000" b="1" i="0" u="none" strike="noStrike" dirty="0">
                          <a:solidFill>
                            <a:srgbClr val="FFFFFF"/>
                          </a:solidFill>
                          <a:effectLst/>
                          <a:latin typeface="Tahoma" panose="020B0604030504040204" pitchFamily="34" charset="0"/>
                        </a:rPr>
                        <a:t>% de Avance </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50"/>
                    </a:solidFill>
                  </a:tcPr>
                </a:tc>
                <a:extLst>
                  <a:ext uri="{0D108BD9-81ED-4DB2-BD59-A6C34878D82A}">
                    <a16:rowId xmlns:a16="http://schemas.microsoft.com/office/drawing/2014/main" val="10000"/>
                  </a:ext>
                </a:extLst>
              </a:tr>
              <a:tr h="709190">
                <a:tc>
                  <a:txBody>
                    <a:bodyPr/>
                    <a:lstStyle/>
                    <a:p>
                      <a:pPr algn="ctr" fontAlgn="ctr"/>
                      <a:r>
                        <a:rPr lang="es-CO" sz="1000" b="0" i="0" u="none" strike="noStrike">
                          <a:solidFill>
                            <a:srgbClr val="000000"/>
                          </a:solidFill>
                          <a:effectLst/>
                          <a:latin typeface="Tahoma" panose="020B0604030504040204" pitchFamily="34" charset="0"/>
                        </a:rPr>
                        <a:t>1.2.1</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just" fontAlgn="ctr"/>
                      <a:r>
                        <a:rPr lang="es-CO" sz="1000" b="0" i="0" u="none" strike="noStrike" dirty="0">
                          <a:solidFill>
                            <a:srgbClr val="000000"/>
                          </a:solidFill>
                          <a:effectLst/>
                          <a:latin typeface="Tahoma" panose="020B0604030504040204" pitchFamily="34" charset="0"/>
                        </a:rPr>
                        <a:t>La Junta Directiva y el Comité de Riesgos deberán generar recomendaciones así como realizar la evaluación y el seguimiento correspondiente respecto de los temas que se presenten en relación con el SARO y el PCN, dejando evidencia en las respectivas actas.</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marL="88900" indent="0" algn="just" fontAlgn="ctr"/>
                      <a:r>
                        <a:rPr lang="es-ES" sz="1000" b="0" i="0" u="none" strike="noStrike" kern="1200" dirty="0">
                          <a:solidFill>
                            <a:srgbClr val="000000"/>
                          </a:solidFill>
                          <a:effectLst/>
                          <a:latin typeface="Tahoma" panose="020B0604030504040204" pitchFamily="34" charset="0"/>
                          <a:ea typeface="+mn-ea"/>
                          <a:cs typeface="+mn-cs"/>
                        </a:rPr>
                        <a:t>Se implementó la actividad de Seguimiento, Evaluación y Recomendación </a:t>
                      </a:r>
                      <a:endParaRPr lang="es-CO" sz="1000" b="0" i="0" u="none" strike="noStrike" kern="1200" dirty="0">
                        <a:solidFill>
                          <a:srgbClr val="000000"/>
                        </a:solidFill>
                        <a:effectLst/>
                        <a:latin typeface="Tahoma" panose="020B0604030504040204" pitchFamily="34" charset="0"/>
                        <a:ea typeface="+mn-ea"/>
                        <a:cs typeface="+mn-cs"/>
                      </a:endParaRP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CO" sz="1000" b="0" i="0" u="none" strike="noStrike">
                          <a:solidFill>
                            <a:srgbClr val="000000"/>
                          </a:solidFill>
                          <a:effectLst/>
                          <a:latin typeface="Tahoma" panose="020B0604030504040204" pitchFamily="34" charset="0"/>
                        </a:rPr>
                        <a:t>100%</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1"/>
                  </a:ext>
                </a:extLst>
              </a:tr>
              <a:tr h="916638">
                <a:tc>
                  <a:txBody>
                    <a:bodyPr/>
                    <a:lstStyle/>
                    <a:p>
                      <a:pPr algn="ctr" fontAlgn="ctr"/>
                      <a:r>
                        <a:rPr lang="es-CO" sz="1000" b="0" i="0" u="none" strike="noStrike">
                          <a:solidFill>
                            <a:srgbClr val="000000"/>
                          </a:solidFill>
                          <a:effectLst/>
                          <a:latin typeface="Tahoma" panose="020B0604030504040204" pitchFamily="34" charset="0"/>
                        </a:rPr>
                        <a:t>1.2.3</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just" fontAlgn="ctr"/>
                      <a:r>
                        <a:rPr lang="es-CO" sz="1000" b="0" i="0" u="none" strike="noStrike">
                          <a:solidFill>
                            <a:srgbClr val="000000"/>
                          </a:solidFill>
                          <a:effectLst/>
                          <a:latin typeface="Tahoma" panose="020B0604030504040204" pitchFamily="34" charset="0"/>
                        </a:rPr>
                        <a:t>La Bolsa deberá adelantar las acciones para que el área de riesgos desarrolle las actividades relacionadas con la gestión de la continuidad de negocio, con funcionarios de esta área y garantizar que las funciones propias de la gestión de riesgos de la entidad sean asumidas por la misma.</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marL="88900" indent="0" algn="just" fontAlgn="ctr"/>
                      <a:r>
                        <a:rPr lang="es-CO" sz="1000" b="0" i="0" u="none" strike="noStrike" dirty="0">
                          <a:solidFill>
                            <a:srgbClr val="000000"/>
                          </a:solidFill>
                          <a:effectLst/>
                          <a:latin typeface="Tahoma" panose="020B0604030504040204" pitchFamily="34" charset="0"/>
                        </a:rPr>
                        <a:t>Vinculación del Funcionario a la Dirección de Riesgos</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CO" sz="1000" b="0" i="0" u="none" strike="noStrike">
                          <a:solidFill>
                            <a:srgbClr val="000000"/>
                          </a:solidFill>
                          <a:effectLst/>
                          <a:latin typeface="Tahoma" panose="020B0604030504040204" pitchFamily="34" charset="0"/>
                        </a:rPr>
                        <a:t>100%</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2"/>
                  </a:ext>
                </a:extLst>
              </a:tr>
              <a:tr h="1075377">
                <a:tc>
                  <a:txBody>
                    <a:bodyPr/>
                    <a:lstStyle/>
                    <a:p>
                      <a:pPr algn="ctr" fontAlgn="ctr"/>
                      <a:r>
                        <a:rPr lang="es-CO" sz="1000" b="0" i="0" u="none" strike="noStrike">
                          <a:solidFill>
                            <a:srgbClr val="000000"/>
                          </a:solidFill>
                          <a:effectLst/>
                          <a:latin typeface="Tahoma" panose="020B0604030504040204" pitchFamily="34" charset="0"/>
                        </a:rPr>
                        <a:t>1.2.2</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just" fontAlgn="ctr"/>
                      <a:r>
                        <a:rPr lang="es-CO" sz="1000" b="0" i="0" u="none" strike="noStrike">
                          <a:solidFill>
                            <a:srgbClr val="000000"/>
                          </a:solidFill>
                          <a:effectLst/>
                          <a:latin typeface="Tahoma" panose="020B0604030504040204" pitchFamily="34" charset="0"/>
                        </a:rPr>
                        <a:t>El Comité de Riesgos y la URO deberán revisar la metodología para la identificación, medición y control de los riesgos operativos con el fin de incluir los riesgos emergentes que afecten a la Bolsa, así como los demás factores de riesgo que no se están considerando en la identificación.</a:t>
                      </a:r>
                      <a:br>
                        <a:rPr lang="es-CO" sz="1000" b="0" i="0" u="none" strike="noStrike">
                          <a:solidFill>
                            <a:srgbClr val="000000"/>
                          </a:solidFill>
                          <a:effectLst/>
                          <a:latin typeface="Tahoma" panose="020B0604030504040204" pitchFamily="34" charset="0"/>
                        </a:rPr>
                      </a:br>
                      <a:br>
                        <a:rPr lang="es-CO" sz="1000" b="0" i="0" u="none" strike="noStrike">
                          <a:solidFill>
                            <a:srgbClr val="000000"/>
                          </a:solidFill>
                          <a:effectLst/>
                          <a:latin typeface="Tahoma" panose="020B0604030504040204" pitchFamily="34" charset="0"/>
                        </a:rPr>
                      </a:br>
                      <a:r>
                        <a:rPr lang="es-CO" sz="1000" b="0" i="0" u="none" strike="noStrike">
                          <a:solidFill>
                            <a:srgbClr val="000000"/>
                          </a:solidFill>
                          <a:effectLst/>
                          <a:latin typeface="Tahoma" panose="020B0604030504040204" pitchFamily="34" charset="0"/>
                        </a:rPr>
                        <a:t>Igualmente, deberá evaluar la valoración dada a los riesgos residuales de manera que corresponda a la exposición real de la entidad y definir indicadores que permitan evaluar la gestión del SARO.</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marL="265113" indent="-176213" algn="just" fontAlgn="ctr">
                        <a:buAutoNum type="arabicParenBoth"/>
                      </a:pPr>
                      <a:r>
                        <a:rPr lang="es-CO" sz="1000" b="0" i="0" u="none" strike="noStrike" dirty="0">
                          <a:solidFill>
                            <a:srgbClr val="000000"/>
                          </a:solidFill>
                          <a:effectLst/>
                          <a:latin typeface="Tahoma" panose="020B0604030504040204" pitchFamily="34" charset="0"/>
                        </a:rPr>
                        <a:t>Se llevó acabo el proceso de contratación del Consultor.</a:t>
                      </a:r>
                    </a:p>
                    <a:p>
                      <a:pPr marL="88900" indent="0" algn="just" fontAlgn="ctr">
                        <a:buNone/>
                      </a:pPr>
                      <a:r>
                        <a:rPr lang="es-CO" sz="1000" b="0" i="0" u="none" strike="noStrike" dirty="0">
                          <a:solidFill>
                            <a:srgbClr val="000000"/>
                          </a:solidFill>
                          <a:effectLst/>
                          <a:latin typeface="Tahoma" panose="020B0604030504040204" pitchFamily="34" charset="0"/>
                        </a:rPr>
                        <a:t> </a:t>
                      </a:r>
                      <a:br>
                        <a:rPr lang="es-CO" sz="1000" b="0" i="0" u="none" strike="noStrike" dirty="0">
                          <a:solidFill>
                            <a:srgbClr val="000000"/>
                          </a:solidFill>
                          <a:effectLst/>
                          <a:latin typeface="Tahoma" panose="020B0604030504040204" pitchFamily="34" charset="0"/>
                        </a:rPr>
                      </a:br>
                      <a:r>
                        <a:rPr lang="es-CO" sz="1000" b="0" i="0" u="none" strike="noStrike" dirty="0">
                          <a:solidFill>
                            <a:srgbClr val="000000"/>
                          </a:solidFill>
                          <a:effectLst/>
                          <a:latin typeface="Tahoma" panose="020B0604030504040204" pitchFamily="34" charset="0"/>
                        </a:rPr>
                        <a:t>(2) Se estableció el Cronograma de Trabajo y entregables con la Consultoría. </a:t>
                      </a:r>
                      <a:br>
                        <a:rPr lang="es-CO" sz="1000" b="0" i="0" u="none" strike="noStrike" dirty="0">
                          <a:solidFill>
                            <a:srgbClr val="000000"/>
                          </a:solidFill>
                          <a:effectLst/>
                          <a:latin typeface="Tahoma" panose="020B0604030504040204" pitchFamily="34" charset="0"/>
                        </a:rPr>
                      </a:br>
                      <a:endParaRPr lang="es-CO" sz="1000" b="0" i="0" u="none" strike="noStrike" dirty="0">
                        <a:solidFill>
                          <a:srgbClr val="000000"/>
                        </a:solidFill>
                        <a:effectLst/>
                        <a:latin typeface="Tahoma" panose="020B0604030504040204" pitchFamily="34" charset="0"/>
                      </a:endParaRPr>
                    </a:p>
                    <a:p>
                      <a:pPr marL="265113" indent="-176213" algn="just" fontAlgn="ctr">
                        <a:buNone/>
                      </a:pPr>
                      <a:r>
                        <a:rPr lang="es-CO" sz="1000" b="0" i="0" u="sng" strike="noStrike" dirty="0">
                          <a:solidFill>
                            <a:srgbClr val="000000"/>
                          </a:solidFill>
                          <a:effectLst/>
                          <a:latin typeface="Tahoma" panose="020B0604030504040204" pitchFamily="34" charset="0"/>
                        </a:rPr>
                        <a:t>Se dará inicio a las actividades</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CO" sz="1000" b="0" i="0" u="none" strike="noStrike">
                          <a:solidFill>
                            <a:srgbClr val="000000"/>
                          </a:solidFill>
                          <a:effectLst/>
                          <a:latin typeface="Tahoma" panose="020B0604030504040204" pitchFamily="34" charset="0"/>
                        </a:rPr>
                        <a:t>12%</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3"/>
                  </a:ext>
                </a:extLst>
              </a:tr>
              <a:tr h="1015852">
                <a:tc>
                  <a:txBody>
                    <a:bodyPr/>
                    <a:lstStyle/>
                    <a:p>
                      <a:pPr algn="ctr" fontAlgn="ctr"/>
                      <a:r>
                        <a:rPr lang="es-CO" sz="1000" b="0" i="0" u="none" strike="noStrike">
                          <a:solidFill>
                            <a:srgbClr val="000000"/>
                          </a:solidFill>
                          <a:effectLst/>
                          <a:latin typeface="Tahoma" panose="020B0604030504040204" pitchFamily="34" charset="0"/>
                        </a:rPr>
                        <a:t>1.2.4</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just" fontAlgn="ctr"/>
                      <a:r>
                        <a:rPr lang="es-CO" sz="1000" b="0" i="0" u="none" strike="noStrike">
                          <a:solidFill>
                            <a:srgbClr val="000000"/>
                          </a:solidFill>
                          <a:effectLst/>
                          <a:latin typeface="Tahoma" panose="020B0604030504040204" pitchFamily="34" charset="0"/>
                        </a:rPr>
                        <a:t>La URO deberá revisar el plan de continuidad de negocio a fin de integrarlo con los planes de contingencia tecnológica que estableció la Dirección de Tecnología</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marL="88900" indent="0" algn="just" fontAlgn="ctr">
                        <a:buAutoNum type="arabicParenBoth"/>
                      </a:pPr>
                      <a:r>
                        <a:rPr lang="es-CO" sz="1000" b="0" i="0" u="none" strike="noStrike" dirty="0">
                          <a:solidFill>
                            <a:srgbClr val="000000"/>
                          </a:solidFill>
                          <a:effectLst/>
                          <a:latin typeface="Tahoma" panose="020B0604030504040204" pitchFamily="34" charset="0"/>
                        </a:rPr>
                        <a:t> Se realizó la vinculación del funcionario</a:t>
                      </a:r>
                      <a:br>
                        <a:rPr lang="es-CO" sz="1000" b="0" i="0" u="none" strike="noStrike" dirty="0">
                          <a:solidFill>
                            <a:srgbClr val="000000"/>
                          </a:solidFill>
                          <a:effectLst/>
                          <a:latin typeface="Tahoma" panose="020B0604030504040204" pitchFamily="34" charset="0"/>
                        </a:rPr>
                      </a:br>
                      <a:br>
                        <a:rPr lang="es-CO" sz="1000" b="0" i="0" u="none" strike="noStrike" dirty="0">
                          <a:solidFill>
                            <a:srgbClr val="000000"/>
                          </a:solidFill>
                          <a:effectLst/>
                          <a:latin typeface="Tahoma" panose="020B0604030504040204" pitchFamily="34" charset="0"/>
                        </a:rPr>
                      </a:br>
                      <a:r>
                        <a:rPr lang="es-CO" sz="1000" b="0" i="0" u="none" strike="noStrike" dirty="0">
                          <a:solidFill>
                            <a:srgbClr val="000000"/>
                          </a:solidFill>
                          <a:effectLst/>
                          <a:latin typeface="Tahoma" panose="020B0604030504040204" pitchFamily="34" charset="0"/>
                        </a:rPr>
                        <a:t>(2) Se realizó el Diagnóstico y construcción del Plan de Trabajo.</a:t>
                      </a:r>
                    </a:p>
                    <a:p>
                      <a:pPr marL="88900" indent="0" algn="just" fontAlgn="ctr">
                        <a:buNone/>
                      </a:pPr>
                      <a:r>
                        <a:rPr lang="es-CO" sz="1000" b="0" i="0" u="none" strike="noStrike" dirty="0">
                          <a:solidFill>
                            <a:srgbClr val="000000"/>
                          </a:solidFill>
                          <a:effectLst/>
                          <a:latin typeface="Tahoma" panose="020B0604030504040204" pitchFamily="34" charset="0"/>
                        </a:rPr>
                        <a:t> </a:t>
                      </a:r>
                      <a:br>
                        <a:rPr lang="es-CO" sz="1000" b="0" i="0" u="none" strike="noStrike" dirty="0">
                          <a:solidFill>
                            <a:srgbClr val="000000"/>
                          </a:solidFill>
                          <a:effectLst/>
                          <a:latin typeface="Tahoma" panose="020B0604030504040204" pitchFamily="34" charset="0"/>
                        </a:rPr>
                      </a:br>
                      <a:r>
                        <a:rPr lang="es-CO" sz="1000" b="0" i="0" u="none" strike="noStrike" dirty="0">
                          <a:solidFill>
                            <a:srgbClr val="000000"/>
                          </a:solidFill>
                          <a:effectLst/>
                          <a:latin typeface="Tahoma" panose="020B0604030504040204" pitchFamily="34" charset="0"/>
                        </a:rPr>
                        <a:t>Se encuentra en desarrollo del Plan de Trabajo </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s-CO" sz="1000" b="0" i="0" u="none" strike="noStrike" dirty="0">
                          <a:solidFill>
                            <a:srgbClr val="000000"/>
                          </a:solidFill>
                          <a:effectLst/>
                          <a:latin typeface="Tahoma" panose="020B0604030504040204" pitchFamily="34" charset="0"/>
                        </a:rPr>
                        <a:t>30%</a:t>
                      </a:r>
                    </a:p>
                  </a:txBody>
                  <a:tcPr marL="1372" marR="1372" marT="1372"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4307113"/>
      </p:ext>
    </p:extLst>
  </p:cSld>
  <p:clrMapOvr>
    <a:masterClrMapping/>
  </p:clrMapOvr>
  <p:transition spd="slow">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91 Imagen" descr="BMC LOGO.bmp"/>
          <p:cNvPicPr>
            <a:picLocks noChangeAspect="1"/>
          </p:cNvPicPr>
          <p:nvPr/>
        </p:nvPicPr>
        <p:blipFill>
          <a:blip r:embed="rId3">
            <a:extLst>
              <a:ext uri="{28A0092B-C50C-407E-A947-70E740481C1C}">
                <a14:useLocalDpi xmlns:a14="http://schemas.microsoft.com/office/drawing/2010/main" val="0"/>
              </a:ext>
            </a:extLst>
          </a:blip>
          <a:srcRect t="9660" r="-211"/>
          <a:stretch>
            <a:fillRect/>
          </a:stretch>
        </p:blipFill>
        <p:spPr bwMode="auto">
          <a:xfrm>
            <a:off x="7494588" y="117475"/>
            <a:ext cx="15113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7 Diagrama"/>
          <p:cNvGraphicFramePr/>
          <p:nvPr>
            <p:extLst/>
          </p:nvPr>
        </p:nvGraphicFramePr>
        <p:xfrm>
          <a:off x="-1" y="1665581"/>
          <a:ext cx="8802477" cy="310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23 Rectángulo"/>
          <p:cNvSpPr/>
          <p:nvPr/>
        </p:nvSpPr>
        <p:spPr>
          <a:xfrm>
            <a:off x="215706" y="120961"/>
            <a:ext cx="7165594" cy="369332"/>
          </a:xfrm>
          <a:prstGeom prst="rect">
            <a:avLst/>
          </a:prstGeom>
        </p:spPr>
        <p:txBody>
          <a:bodyPr wrap="square">
            <a:spAutoFit/>
          </a:bodyPr>
          <a:lstStyle/>
          <a:p>
            <a:r>
              <a:rPr lang="es-ES" b="1" dirty="0">
                <a:solidFill>
                  <a:srgbClr val="002060"/>
                </a:solidFill>
              </a:rPr>
              <a:t>CONSULTORÍA GESTIÓN INTEGRAL DE RIESGOS - DELOITTE</a:t>
            </a:r>
            <a:endParaRPr lang="es-ES" dirty="0">
              <a:solidFill>
                <a:srgbClr val="002060"/>
              </a:solidFill>
            </a:endParaRPr>
          </a:p>
        </p:txBody>
      </p:sp>
      <p:sp>
        <p:nvSpPr>
          <p:cNvPr id="2" name="Rectángulo 1"/>
          <p:cNvSpPr/>
          <p:nvPr/>
        </p:nvSpPr>
        <p:spPr>
          <a:xfrm>
            <a:off x="215706" y="708598"/>
            <a:ext cx="8322365" cy="830997"/>
          </a:xfrm>
          <a:prstGeom prst="rect">
            <a:avLst/>
          </a:prstGeom>
        </p:spPr>
        <p:txBody>
          <a:bodyPr wrap="square">
            <a:spAutoFit/>
          </a:bodyPr>
          <a:lstStyle/>
          <a:p>
            <a:pPr lvl="0" algn="just"/>
            <a:r>
              <a:rPr lang="es-ES" sz="1600" dirty="0">
                <a:solidFill>
                  <a:srgbClr val="002060"/>
                </a:solidFill>
              </a:rPr>
              <a:t>La firma consultora </a:t>
            </a:r>
            <a:r>
              <a:rPr lang="es-ES" sz="1600" dirty="0" err="1">
                <a:solidFill>
                  <a:srgbClr val="002060"/>
                </a:solidFill>
              </a:rPr>
              <a:t>Deloitte</a:t>
            </a:r>
            <a:r>
              <a:rPr lang="es-ES" sz="1600" dirty="0">
                <a:solidFill>
                  <a:srgbClr val="002060"/>
                </a:solidFill>
              </a:rPr>
              <a:t> &amp; </a:t>
            </a:r>
            <a:r>
              <a:rPr lang="es-ES" sz="1600" dirty="0" err="1">
                <a:solidFill>
                  <a:srgbClr val="002060"/>
                </a:solidFill>
              </a:rPr>
              <a:t>Touche</a:t>
            </a:r>
            <a:r>
              <a:rPr lang="es-ES" sz="1600" dirty="0">
                <a:solidFill>
                  <a:srgbClr val="002060"/>
                </a:solidFill>
              </a:rPr>
              <a:t> Ltda. Presentó el proyecto de fortalecimiento de gestión de riesgos para la bolsa, en donde su objetivo principal es asistir a la entidad en la asesoría sobre la gestión integral de riesgos a través de cinco frentes: </a:t>
            </a:r>
            <a:endParaRPr lang="es-ES" sz="1600" u="sng" dirty="0">
              <a:solidFill>
                <a:srgbClr val="002060"/>
              </a:solidFill>
            </a:endParaRPr>
          </a:p>
        </p:txBody>
      </p:sp>
    </p:spTree>
    <p:extLst>
      <p:ext uri="{BB962C8B-B14F-4D97-AF65-F5344CB8AC3E}">
        <p14:creationId xmlns:p14="http://schemas.microsoft.com/office/powerpoint/2010/main" val="217966662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197514" y="148339"/>
            <a:ext cx="6985483" cy="2542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800" b="1" dirty="0">
                <a:solidFill>
                  <a:srgbClr val="002060"/>
                </a:solidFill>
              </a:rPr>
              <a:t>PLAN ESTRATÉGICO GESTIÓN INTEGRAL DEL RIESGO  2018</a:t>
            </a:r>
            <a:endParaRPr lang="en-US" sz="1800" b="1" dirty="0">
              <a:solidFill>
                <a:srgbClr val="002060"/>
              </a:solidFill>
            </a:endParaRPr>
          </a:p>
        </p:txBody>
      </p:sp>
      <p:graphicFrame>
        <p:nvGraphicFramePr>
          <p:cNvPr id="8" name="Diagrama 7"/>
          <p:cNvGraphicFramePr/>
          <p:nvPr>
            <p:extLst/>
          </p:nvPr>
        </p:nvGraphicFramePr>
        <p:xfrm>
          <a:off x="1655676" y="791346"/>
          <a:ext cx="8154906" cy="4046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10 CuadroTexto"/>
          <p:cNvSpPr txBox="1"/>
          <p:nvPr/>
        </p:nvSpPr>
        <p:spPr>
          <a:xfrm>
            <a:off x="548553" y="657586"/>
            <a:ext cx="2214246" cy="3912386"/>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dirty="0">
                <a:solidFill>
                  <a:srgbClr val="00B050"/>
                </a:solidFill>
                <a:latin typeface="Franklin Gothic Book"/>
              </a:rPr>
              <a:t>PLAN ESTRATÉGICO</a:t>
            </a:r>
          </a:p>
          <a:p>
            <a:pPr algn="ctr"/>
            <a:r>
              <a:rPr lang="es-CO" dirty="0">
                <a:solidFill>
                  <a:srgbClr val="00B050"/>
                </a:solidFill>
                <a:latin typeface="Franklin Gothic Book"/>
              </a:rPr>
              <a:t> </a:t>
            </a:r>
          </a:p>
          <a:p>
            <a:pPr algn="ctr"/>
            <a:r>
              <a:rPr lang="es-CO" dirty="0">
                <a:solidFill>
                  <a:srgbClr val="00B050"/>
                </a:solidFill>
                <a:latin typeface="Franklin Gothic Book"/>
              </a:rPr>
              <a:t>GESTIÓN INTEGRAL DE RIESGOS</a:t>
            </a:r>
            <a:endParaRPr lang="es-CO" dirty="0">
              <a:solidFill>
                <a:srgbClr val="00B050"/>
              </a:solidFill>
              <a:latin typeface="+mn-lt"/>
            </a:endParaRPr>
          </a:p>
        </p:txBody>
      </p:sp>
    </p:spTree>
    <p:extLst>
      <p:ext uri="{BB962C8B-B14F-4D97-AF65-F5344CB8AC3E}">
        <p14:creationId xmlns:p14="http://schemas.microsoft.com/office/powerpoint/2010/main" val="145584633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Gestión 2018</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465203" y="1225445"/>
            <a:ext cx="3591923" cy="3159839"/>
          </a:xfrm>
          <a:prstGeom prst="rect">
            <a:avLst/>
          </a:prstGeom>
          <a:noFill/>
        </p:spPr>
        <p:txBody>
          <a:bodyPr wrap="square" lIns="0" tIns="0" rIns="0" bIns="0" rtlCol="0">
            <a:spAutoFit/>
          </a:bodyPr>
          <a:lstStyle/>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Informe de la Junta Directiva y Presidente</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Compromiso con los Accionistas</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2.1. Contexto Económico</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2.2. Desempeño de los Productos</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2.3. Desempeño Financiero</a:t>
            </a:r>
          </a:p>
          <a:p>
            <a:pPr marL="457200" marR="0" lvl="1" indent="0" algn="l"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2.4. Portafolio de Recursos Financieros</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Informe de Gobierno Corporativo</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Hechos Subsecuentes al cierre del Periodo</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p:txBody>
      </p:sp>
      <p:sp>
        <p:nvSpPr>
          <p:cNvPr id="6" name="CuadroTexto 5">
            <a:extLst>
              <a:ext uri="{FF2B5EF4-FFF2-40B4-BE49-F238E27FC236}">
                <a16:creationId xmlns:a16="http://schemas.microsoft.com/office/drawing/2014/main" id="{B9AC01F0-E7ED-475D-B5F5-09E6C8EBE202}"/>
              </a:ext>
            </a:extLst>
          </p:cNvPr>
          <p:cNvSpPr txBox="1"/>
          <p:nvPr/>
        </p:nvSpPr>
        <p:spPr>
          <a:xfrm>
            <a:off x="4787293" y="1225445"/>
            <a:ext cx="3591923" cy="2616101"/>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5. Control Interno</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5.1. Informe Anual Auditoria Interno</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5.2. Informe de la Junta Directiva y el Comité de Auditoría Sistema Control Interno</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5.3. Gestión de Riesgo</a:t>
            </a:r>
          </a:p>
          <a:p>
            <a:pPr marL="457200" marR="0" lvl="1"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5.4. Seguridad y Calidad de la Información</a:t>
            </a:r>
          </a:p>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6. Sostenibilidad</a:t>
            </a:r>
          </a:p>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7. Asuntos Regulatorios</a:t>
            </a:r>
          </a:p>
        </p:txBody>
      </p:sp>
      <p:sp>
        <p:nvSpPr>
          <p:cNvPr id="2" name="CuadroTexto 1">
            <a:extLst>
              <a:ext uri="{FF2B5EF4-FFF2-40B4-BE49-F238E27FC236}">
                <a16:creationId xmlns:a16="http://schemas.microsoft.com/office/drawing/2014/main" id="{E0C605A9-D7BE-441E-825E-0A59C8F2E2DE}"/>
              </a:ext>
            </a:extLst>
          </p:cNvPr>
          <p:cNvSpPr txBox="1"/>
          <p:nvPr/>
        </p:nvSpPr>
        <p:spPr>
          <a:xfrm>
            <a:off x="659675" y="4288351"/>
            <a:ext cx="7940898" cy="302390"/>
          </a:xfrm>
          <a:prstGeom prst="rect">
            <a:avLst/>
          </a:prstGeom>
          <a:noFill/>
        </p:spPr>
        <p:txBody>
          <a:bodyPr wrap="square" lIns="0" tIns="0" rIns="0" bIns="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B050"/>
                </a:solidFill>
                <a:effectLst/>
                <a:uLnTx/>
                <a:uFillTx/>
                <a:latin typeface="Franklin Gothic Book"/>
                <a:ea typeface="+mn-ea"/>
                <a:cs typeface="+mn-cs"/>
              </a:rPr>
              <a:t>Nota: El informe completo esta a disposición de la Junta Directiva y la Asamblea.</a:t>
            </a:r>
          </a:p>
        </p:txBody>
      </p:sp>
    </p:spTree>
    <p:extLst>
      <p:ext uri="{BB962C8B-B14F-4D97-AF65-F5344CB8AC3E}">
        <p14:creationId xmlns:p14="http://schemas.microsoft.com/office/powerpoint/2010/main" val="3695215197"/>
      </p:ext>
    </p:extLst>
  </p:cSld>
  <p:clrMapOvr>
    <a:masterClrMapping/>
  </p:clrMapOvr>
  <p:transition spd="slow">
    <p:wipe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type="body" idx="28"/>
          </p:nvPr>
        </p:nvSpPr>
        <p:spPr>
          <a:xfrm>
            <a:off x="103549" y="165995"/>
            <a:ext cx="7428691" cy="338961"/>
          </a:xfrm>
        </p:spPr>
        <p:txBody>
          <a:bodyPr/>
          <a:lstStyle/>
          <a:p>
            <a:pPr lvl="0"/>
            <a:r>
              <a:rPr lang="es-CO" sz="1600" b="1" dirty="0">
                <a:solidFill>
                  <a:srgbClr val="002060"/>
                </a:solidFill>
                <a:latin typeface="+mn-lt"/>
              </a:rPr>
              <a:t>GESTIÓN DEL SISTEMA DE ADMINISTRACIÓN DE RIESGOS OPERATIVOS</a:t>
            </a:r>
          </a:p>
        </p:txBody>
      </p:sp>
      <p:sp>
        <p:nvSpPr>
          <p:cNvPr id="13" name="Marcador de contenido 2"/>
          <p:cNvSpPr>
            <a:spLocks noGrp="1"/>
          </p:cNvSpPr>
          <p:nvPr>
            <p:ph sz="half" idx="4294967295"/>
          </p:nvPr>
        </p:nvSpPr>
        <p:spPr>
          <a:xfrm>
            <a:off x="301851" y="1078369"/>
            <a:ext cx="8374045" cy="332216"/>
          </a:xfrm>
          <a:prstGeom prst="rect">
            <a:avLst/>
          </a:prstGeom>
        </p:spPr>
        <p:txBody>
          <a:bodyPr/>
          <a:lstStyle/>
          <a:p>
            <a:pPr algn="just">
              <a:lnSpc>
                <a:spcPct val="100000"/>
              </a:lnSpc>
            </a:pPr>
            <a:r>
              <a:rPr lang="es-CO" dirty="0">
                <a:solidFill>
                  <a:srgbClr val="002060"/>
                </a:solidFill>
              </a:rPr>
              <a:t>La Auditoría Interna evaluó el Sistema de Administración del Riesgo Operativo, los resultados se resumen en el siguiente cuadro describiendo dos aspectos que generaron hallazgos y su correspondiente plan de acción. </a:t>
            </a:r>
          </a:p>
        </p:txBody>
      </p:sp>
      <p:pic>
        <p:nvPicPr>
          <p:cNvPr id="6" name="91 Imagen" descr="BMC LOGO.bmp"/>
          <p:cNvPicPr>
            <a:picLocks noChangeAspect="1"/>
          </p:cNvPicPr>
          <p:nvPr/>
        </p:nvPicPr>
        <p:blipFill>
          <a:blip r:embed="rId3"/>
          <a:srcRect t="9660" r="-211"/>
          <a:stretch>
            <a:fillRect/>
          </a:stretch>
        </p:blipFill>
        <p:spPr bwMode="auto">
          <a:xfrm>
            <a:off x="7730543" y="149507"/>
            <a:ext cx="1134000" cy="348859"/>
          </a:xfrm>
          <a:prstGeom prst="rect">
            <a:avLst/>
          </a:prstGeom>
          <a:noFill/>
          <a:ln w="9525">
            <a:noFill/>
            <a:miter lim="800000"/>
            <a:headEnd/>
            <a:tailEnd/>
          </a:ln>
        </p:spPr>
      </p:pic>
      <p:graphicFrame>
        <p:nvGraphicFramePr>
          <p:cNvPr id="8" name="22 Tabla"/>
          <p:cNvGraphicFramePr>
            <a:graphicFrameLocks noGrp="1"/>
          </p:cNvGraphicFramePr>
          <p:nvPr>
            <p:extLst/>
          </p:nvPr>
        </p:nvGraphicFramePr>
        <p:xfrm>
          <a:off x="301853" y="1990588"/>
          <a:ext cx="8374045" cy="2520757"/>
        </p:xfrm>
        <a:graphic>
          <a:graphicData uri="http://schemas.openxmlformats.org/drawingml/2006/table">
            <a:tbl>
              <a:tblPr>
                <a:tableStyleId>{69CF1AB2-1976-4502-BF36-3FF5EA218861}</a:tableStyleId>
              </a:tblPr>
              <a:tblGrid>
                <a:gridCol w="3478109">
                  <a:extLst>
                    <a:ext uri="{9D8B030D-6E8A-4147-A177-3AD203B41FA5}">
                      <a16:colId xmlns:a16="http://schemas.microsoft.com/office/drawing/2014/main" val="20000"/>
                    </a:ext>
                  </a:extLst>
                </a:gridCol>
                <a:gridCol w="3522415">
                  <a:extLst>
                    <a:ext uri="{9D8B030D-6E8A-4147-A177-3AD203B41FA5}">
                      <a16:colId xmlns:a16="http://schemas.microsoft.com/office/drawing/2014/main" val="20001"/>
                    </a:ext>
                  </a:extLst>
                </a:gridCol>
                <a:gridCol w="1373521">
                  <a:extLst>
                    <a:ext uri="{9D8B030D-6E8A-4147-A177-3AD203B41FA5}">
                      <a16:colId xmlns:a16="http://schemas.microsoft.com/office/drawing/2014/main" val="20002"/>
                    </a:ext>
                  </a:extLst>
                </a:gridCol>
              </a:tblGrid>
              <a:tr h="290761">
                <a:tc>
                  <a:txBody>
                    <a:bodyPr/>
                    <a:lstStyle/>
                    <a:p>
                      <a:pPr algn="ctr">
                        <a:lnSpc>
                          <a:spcPct val="115000"/>
                        </a:lnSpc>
                        <a:spcAft>
                          <a:spcPts val="0"/>
                        </a:spcAft>
                      </a:pPr>
                      <a:r>
                        <a:rPr lang="es-CO" sz="1050" b="0" dirty="0">
                          <a:solidFill>
                            <a:schemeClr val="bg1"/>
                          </a:solidFill>
                          <a:latin typeface="+mn-lt"/>
                          <a:ea typeface="+mn-ea"/>
                          <a:cs typeface="+mn-cs"/>
                        </a:rPr>
                        <a:t>HALLAZGO / OBSERVACIÓN</a:t>
                      </a:r>
                      <a:endParaRPr lang="es-CO" sz="1050" b="1" dirty="0">
                        <a:solidFill>
                          <a:schemeClr val="bg1"/>
                        </a:solidFill>
                        <a:latin typeface="+mj-lt"/>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lnSpc>
                          <a:spcPct val="115000"/>
                        </a:lnSpc>
                        <a:spcAft>
                          <a:spcPts val="0"/>
                        </a:spcAft>
                      </a:pPr>
                      <a:r>
                        <a:rPr lang="es-CO" sz="1050" dirty="0">
                          <a:solidFill>
                            <a:schemeClr val="bg1"/>
                          </a:solidFill>
                        </a:rPr>
                        <a:t>PLAN DE</a:t>
                      </a:r>
                      <a:r>
                        <a:rPr lang="es-CO" sz="1050" baseline="0" dirty="0">
                          <a:solidFill>
                            <a:schemeClr val="bg1"/>
                          </a:solidFill>
                        </a:rPr>
                        <a:t> ACCIÓN</a:t>
                      </a:r>
                      <a:endParaRPr lang="es-CO" sz="1050" b="1" dirty="0">
                        <a:solidFill>
                          <a:schemeClr val="bg1"/>
                        </a:solidFill>
                        <a:latin typeface="+mj-lt"/>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lnSpc>
                          <a:spcPct val="115000"/>
                        </a:lnSpc>
                        <a:spcAft>
                          <a:spcPts val="0"/>
                        </a:spcAft>
                      </a:pPr>
                      <a:r>
                        <a:rPr lang="es-CO" sz="1050" kern="1200" baseline="0" dirty="0">
                          <a:solidFill>
                            <a:schemeClr val="bg1"/>
                          </a:solidFill>
                          <a:latin typeface="+mn-lt"/>
                          <a:ea typeface="+mn-ea"/>
                          <a:cs typeface="+mn-cs"/>
                        </a:rPr>
                        <a:t>FECHA</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extLst>
                  <a:ext uri="{0D108BD9-81ED-4DB2-BD59-A6C34878D82A}">
                    <a16:rowId xmlns:a16="http://schemas.microsoft.com/office/drawing/2014/main" val="10000"/>
                  </a:ext>
                </a:extLst>
              </a:tr>
              <a:tr h="1297666">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s-CO" sz="1200" b="0" i="0" kern="1200" dirty="0">
                          <a:solidFill>
                            <a:srgbClr val="002060"/>
                          </a:solidFill>
                          <a:latin typeface="+mn-lt"/>
                          <a:ea typeface="+mn-ea"/>
                          <a:cs typeface="+mn-cs"/>
                        </a:rPr>
                        <a:t>Sin perjuicio de lo anterior y teniendo en cuenta la exigencia de la Circular, esta Auditoría considera necesario se implementen las medidas necesarias, para dar cumplimiento el deber de realizar las pruebas necesarias para confirmar la eficacia y eficiencia del Plan de Continuidad. </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just" defTabSz="913990" rtl="0" eaLnBrk="1" fontAlgn="auto" latinLnBrk="0" hangingPunct="1">
                        <a:lnSpc>
                          <a:spcPct val="100000"/>
                        </a:lnSpc>
                        <a:spcBef>
                          <a:spcPts val="0"/>
                        </a:spcBef>
                        <a:spcAft>
                          <a:spcPts val="0"/>
                        </a:spcAft>
                        <a:buClrTx/>
                        <a:buSzTx/>
                        <a:buFontTx/>
                        <a:buNone/>
                        <a:tabLst/>
                        <a:defRPr/>
                      </a:pPr>
                      <a:r>
                        <a:rPr lang="es-ES" sz="1200" b="0" i="0" kern="1200" dirty="0">
                          <a:solidFill>
                            <a:srgbClr val="002060"/>
                          </a:solidFill>
                          <a:latin typeface="+mn-lt"/>
                          <a:ea typeface="+mn-ea"/>
                          <a:cs typeface="+mn-cs"/>
                        </a:rPr>
                        <a:t>Como parte de la implementación del Sistema de Gestión de Continuidad del Negocio SGNC, se tiene contemplado la ejecución de las pruebas de los procesos vitales de Continuidad del Negocio en el I y II semestre del año y curso. </a:t>
                      </a:r>
                      <a:endParaRPr lang="es-CO" sz="1200" b="0" i="0" kern="1200" dirty="0">
                        <a:solidFill>
                          <a:srgbClr val="002060"/>
                        </a:solidFill>
                        <a:latin typeface="+mn-lt"/>
                        <a:ea typeface="+mn-ea"/>
                        <a:cs typeface="+mn-cs"/>
                      </a:endParaRPr>
                    </a:p>
                    <a:p>
                      <a:pPr algn="just">
                        <a:lnSpc>
                          <a:spcPct val="115000"/>
                        </a:lnSpc>
                        <a:spcAft>
                          <a:spcPts val="0"/>
                        </a:spcAft>
                      </a:pPr>
                      <a:endParaRPr lang="es-CO" sz="1200" b="0" i="0" kern="1200" dirty="0">
                        <a:solidFill>
                          <a:srgbClr val="002060"/>
                        </a:solidFill>
                        <a:latin typeface="+mn-lt"/>
                        <a:ea typeface="+mn-ea"/>
                        <a:cs typeface="+mn-cs"/>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rowSpan="2">
                  <a:txBody>
                    <a:bodyPr/>
                    <a:lstStyle/>
                    <a:p>
                      <a:pPr algn="ctr">
                        <a:lnSpc>
                          <a:spcPct val="115000"/>
                        </a:lnSpc>
                        <a:spcAft>
                          <a:spcPts val="0"/>
                        </a:spcAft>
                      </a:pPr>
                      <a:r>
                        <a:rPr lang="es-CO" sz="1050" dirty="0">
                          <a:solidFill>
                            <a:srgbClr val="002060"/>
                          </a:solidFill>
                          <a:latin typeface="+mj-lt"/>
                          <a:ea typeface="Calibri"/>
                          <a:cs typeface="Times New Roman"/>
                        </a:rPr>
                        <a:t>28-12-2018</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1"/>
                  </a:ext>
                </a:extLst>
              </a:tr>
              <a:tr h="932330">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s-CO" sz="1200" b="0" i="0" kern="1200" dirty="0">
                          <a:solidFill>
                            <a:srgbClr val="002060"/>
                          </a:solidFill>
                          <a:latin typeface="+mn-lt"/>
                          <a:ea typeface="+mn-ea"/>
                          <a:cs typeface="+mn-cs"/>
                        </a:rPr>
                        <a:t>No se encuentran previstas en la matriz de riesgo operativo situaciones que puedan afectar el Plan de Continuidad de la Bolsa.</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just">
                        <a:lnSpc>
                          <a:spcPct val="115000"/>
                        </a:lnSpc>
                        <a:spcAft>
                          <a:spcPts val="0"/>
                        </a:spcAft>
                      </a:pPr>
                      <a:r>
                        <a:rPr lang="es-ES" sz="1200" b="0" i="0" kern="1200" dirty="0">
                          <a:solidFill>
                            <a:srgbClr val="002060"/>
                          </a:solidFill>
                          <a:latin typeface="+mn-lt"/>
                          <a:ea typeface="+mn-ea"/>
                          <a:cs typeface="+mn-cs"/>
                        </a:rPr>
                        <a:t>Como parte de la implementación del Sistema de Gestión de Continuidad del Negocio SGNC, se tiene contemplado la ejecución la estructuración de una matriz de riesgo del Sistema y su componente</a:t>
                      </a:r>
                      <a:endParaRPr lang="es-CO" sz="1200" b="0" i="0" kern="1200" dirty="0">
                        <a:solidFill>
                          <a:srgbClr val="002060"/>
                        </a:solidFill>
                        <a:latin typeface="+mn-lt"/>
                        <a:ea typeface="+mn-ea"/>
                        <a:cs typeface="+mn-cs"/>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vMerge="1">
                  <a:txBody>
                    <a:bodyPr/>
                    <a:lstStyle/>
                    <a:p>
                      <a:pPr algn="ctr">
                        <a:lnSpc>
                          <a:spcPct val="115000"/>
                        </a:lnSpc>
                        <a:spcAft>
                          <a:spcPts val="0"/>
                        </a:spcAft>
                      </a:pPr>
                      <a:endParaRPr lang="es-CO" sz="1050" dirty="0">
                        <a:solidFill>
                          <a:srgbClr val="002060"/>
                        </a:solidFill>
                        <a:latin typeface="+mj-lt"/>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Rectángulo 1"/>
          <p:cNvSpPr/>
          <p:nvPr/>
        </p:nvSpPr>
        <p:spPr>
          <a:xfrm>
            <a:off x="872176" y="629980"/>
            <a:ext cx="7524519" cy="307777"/>
          </a:xfrm>
          <a:prstGeom prst="rect">
            <a:avLst/>
          </a:prstGeom>
        </p:spPr>
        <p:txBody>
          <a:bodyPr wrap="square">
            <a:spAutoFit/>
          </a:bodyPr>
          <a:lstStyle/>
          <a:p>
            <a:pPr lvl="0"/>
            <a:r>
              <a:rPr lang="es-CO" sz="1400" b="1" dirty="0">
                <a:solidFill>
                  <a:srgbClr val="00B050"/>
                </a:solidFill>
                <a:latin typeface="Franklin Gothic Book"/>
              </a:rPr>
              <a:t>RESULTADOS EVALUACIÓN ENTES DE CONTROL - AUDITORÍA INTERNA 2017</a:t>
            </a:r>
            <a:endParaRPr lang="es-CO" dirty="0"/>
          </a:p>
        </p:txBody>
      </p:sp>
    </p:spTree>
    <p:extLst>
      <p:ext uri="{BB962C8B-B14F-4D97-AF65-F5344CB8AC3E}">
        <p14:creationId xmlns:p14="http://schemas.microsoft.com/office/powerpoint/2010/main" val="344074972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124098" y="55128"/>
            <a:ext cx="7326019"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Administration de Riesgos Financieros  - SARF</a:t>
            </a:r>
          </a:p>
        </p:txBody>
      </p:sp>
      <p:pic>
        <p:nvPicPr>
          <p:cNvPr id="18" name="91 Imagen" descr="BMC LOGO.bmp"/>
          <p:cNvPicPr>
            <a:picLocks noChangeAspect="1"/>
          </p:cNvPicPr>
          <p:nvPr/>
        </p:nvPicPr>
        <p:blipFill>
          <a:blip r:embed="rId2"/>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385796" y="491783"/>
            <a:ext cx="7108797" cy="523064"/>
          </a:xfrm>
          <a:prstGeom prst="rect">
            <a:avLst/>
          </a:prstGeom>
        </p:spPr>
        <p:txBody>
          <a:bodyPr vert="horz" lIns="0" tIns="0" rIns="0" bIns="0" rtlCol="0" anchor="ctr" anchorCtr="0">
            <a:noAutofit/>
          </a:bodyPr>
          <a:lstStyle/>
          <a:p>
            <a:r>
              <a:rPr lang="es-CO" sz="2700" b="1" dirty="0">
                <a:solidFill>
                  <a:srgbClr val="094784"/>
                </a:solidFill>
                <a:latin typeface="+mj-lt"/>
                <a:ea typeface="+mj-ea"/>
                <a:cs typeface="+mj-cs"/>
              </a:rPr>
              <a:t>Riesgo de Mercado</a:t>
            </a:r>
          </a:p>
        </p:txBody>
      </p:sp>
      <p:graphicFrame>
        <p:nvGraphicFramePr>
          <p:cNvPr id="7" name="4 Diagrama"/>
          <p:cNvGraphicFramePr/>
          <p:nvPr>
            <p:extLst/>
          </p:nvPr>
        </p:nvGraphicFramePr>
        <p:xfrm>
          <a:off x="317256" y="1014847"/>
          <a:ext cx="8128000" cy="4002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4 Marcador de texto"/>
          <p:cNvSpPr txBox="1">
            <a:spLocks/>
          </p:cNvSpPr>
          <p:nvPr/>
        </p:nvSpPr>
        <p:spPr>
          <a:xfrm>
            <a:off x="341320" y="3089230"/>
            <a:ext cx="7108797" cy="523064"/>
          </a:xfrm>
          <a:prstGeom prst="rect">
            <a:avLst/>
          </a:prstGeom>
        </p:spPr>
        <p:txBody>
          <a:bodyPr vert="horz" lIns="0" tIns="0" rIns="0" bIns="0" rtlCol="0" anchor="ctr" anchorCtr="0">
            <a:noAutofit/>
          </a:bodyPr>
          <a:lstStyle/>
          <a:p>
            <a:r>
              <a:rPr lang="es-CO" sz="2700" b="1" dirty="0">
                <a:solidFill>
                  <a:srgbClr val="002060"/>
                </a:solidFill>
                <a:latin typeface="+mj-lt"/>
                <a:ea typeface="+mj-ea"/>
                <a:cs typeface="+mj-cs"/>
              </a:rPr>
              <a:t>Riesgo de Emisor y Contraparte</a:t>
            </a:r>
          </a:p>
        </p:txBody>
      </p:sp>
    </p:spTree>
    <p:extLst>
      <p:ext uri="{BB962C8B-B14F-4D97-AF65-F5344CB8AC3E}">
        <p14:creationId xmlns:p14="http://schemas.microsoft.com/office/powerpoint/2010/main" val="332421307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08724" y="281500"/>
            <a:ext cx="7282736"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Administración de Riesgos Financieros  - SARF</a:t>
            </a:r>
          </a:p>
        </p:txBody>
      </p:sp>
      <p:pic>
        <p:nvPicPr>
          <p:cNvPr id="18" name="91 Imagen" descr="BMC LOGO.bmp"/>
          <p:cNvPicPr>
            <a:picLocks noChangeAspect="1"/>
          </p:cNvPicPr>
          <p:nvPr/>
        </p:nvPicPr>
        <p:blipFill>
          <a:blip r:embed="rId2"/>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11857" y="1064928"/>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94784"/>
                </a:solidFill>
                <a:latin typeface="+mj-lt"/>
                <a:ea typeface="+mj-ea"/>
                <a:cs typeface="+mj-cs"/>
              </a:rPr>
              <a:t>Riesgo de Liquidez</a:t>
            </a:r>
          </a:p>
        </p:txBody>
      </p:sp>
      <p:grpSp>
        <p:nvGrpSpPr>
          <p:cNvPr id="8" name="6 Grupo"/>
          <p:cNvGrpSpPr/>
          <p:nvPr/>
        </p:nvGrpSpPr>
        <p:grpSpPr>
          <a:xfrm>
            <a:off x="181261" y="1581700"/>
            <a:ext cx="8797233" cy="721641"/>
            <a:chOff x="31387" y="207716"/>
            <a:chExt cx="8001000" cy="642981"/>
          </a:xfrm>
        </p:grpSpPr>
        <p:sp>
          <p:nvSpPr>
            <p:cNvPr id="10" name="7 Rectángulo redondeado"/>
            <p:cNvSpPr/>
            <p:nvPr/>
          </p:nvSpPr>
          <p:spPr>
            <a:xfrm>
              <a:off x="31387" y="207716"/>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281235"/>
              <a:ext cx="7938224" cy="531469"/>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MX" sz="1400" dirty="0">
                  <a:solidFill>
                    <a:srgbClr val="094784"/>
                  </a:solidFill>
                </a:rPr>
                <a:t>Se verificó que la entidad ha mantenido suficiencia de liquidez para dar cumplimiento a sus obligaciones generadas por la operativa mensual y en desarrollo de su actividad económica.</a:t>
              </a:r>
              <a:endParaRPr lang="es-CO" sz="1400" dirty="0" err="1">
                <a:solidFill>
                  <a:srgbClr val="094784"/>
                </a:solidFill>
              </a:endParaRPr>
            </a:p>
          </p:txBody>
        </p:sp>
      </p:grpSp>
      <p:sp>
        <p:nvSpPr>
          <p:cNvPr id="12" name="4 Marcador de texto"/>
          <p:cNvSpPr txBox="1">
            <a:spLocks/>
          </p:cNvSpPr>
          <p:nvPr/>
        </p:nvSpPr>
        <p:spPr>
          <a:xfrm>
            <a:off x="211857" y="2468282"/>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94784"/>
                </a:solidFill>
                <a:latin typeface="+mj-lt"/>
                <a:ea typeface="+mj-ea"/>
                <a:cs typeface="+mj-cs"/>
              </a:rPr>
              <a:t>Riesgo de Tasa de Cambio</a:t>
            </a:r>
          </a:p>
        </p:txBody>
      </p:sp>
      <p:grpSp>
        <p:nvGrpSpPr>
          <p:cNvPr id="13" name="6 Grupo"/>
          <p:cNvGrpSpPr/>
          <p:nvPr/>
        </p:nvGrpSpPr>
        <p:grpSpPr>
          <a:xfrm>
            <a:off x="208724" y="3156287"/>
            <a:ext cx="8625363" cy="1021649"/>
            <a:chOff x="31387" y="269165"/>
            <a:chExt cx="8026556" cy="642981"/>
          </a:xfrm>
        </p:grpSpPr>
        <p:sp>
          <p:nvSpPr>
            <p:cNvPr id="14" name="7 Rectángulo redondeado"/>
            <p:cNvSpPr/>
            <p:nvPr/>
          </p:nvSpPr>
          <p:spPr>
            <a:xfrm>
              <a:off x="56943" y="269165"/>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8 Rectángulo"/>
            <p:cNvSpPr/>
            <p:nvPr/>
          </p:nvSpPr>
          <p:spPr>
            <a:xfrm>
              <a:off x="31387" y="324921"/>
              <a:ext cx="7938224" cy="5314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CO" sz="1400" dirty="0">
                  <a:solidFill>
                    <a:srgbClr val="094784"/>
                  </a:solidFill>
                </a:rPr>
                <a:t>Se realizó el monitoreo a cada una de las posiciones sobre la sensibilidad de las coberturas a corte de 31 de diciembre de 2017, de acuerdo a lo establecido en la NIC 39. Al respecto, se concluye que estas siguen siendo efectivas, además de visualizar un comportamiento favorable del mercado de divisas con relación a los derivados que tiene la bolsa establecidos hasta 2018.</a:t>
              </a:r>
            </a:p>
          </p:txBody>
        </p:sp>
      </p:grpSp>
    </p:spTree>
    <p:extLst>
      <p:ext uri="{BB962C8B-B14F-4D97-AF65-F5344CB8AC3E}">
        <p14:creationId xmlns:p14="http://schemas.microsoft.com/office/powerpoint/2010/main" val="367228957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8" y="1461242"/>
            <a:ext cx="7614606" cy="1546108"/>
          </a:xfrm>
        </p:spPr>
        <p:txBody>
          <a:bodyPr/>
          <a:lstStyle/>
          <a:p>
            <a:pPr lvl="1" algn="l" defTabSz="913990" rtl="0">
              <a:lnSpc>
                <a:spcPct val="85000"/>
              </a:lnSpc>
              <a:spcBef>
                <a:spcPct val="0"/>
              </a:spcBef>
            </a:pPr>
            <a:r>
              <a:rPr lang="es-ES" sz="4000" dirty="0">
                <a:solidFill>
                  <a:schemeClr val="bg1"/>
                </a:solidFill>
                <a:latin typeface="+mj-lt"/>
              </a:rPr>
              <a:t>13.	Informe Comité de Comunicación y Negocios.</a:t>
            </a:r>
            <a:endParaRPr lang="es-CO" sz="5400" dirty="0">
              <a:solidFill>
                <a:schemeClr val="bg1"/>
              </a:solidFill>
            </a:endParaRPr>
          </a:p>
        </p:txBody>
      </p:sp>
    </p:spTree>
    <p:extLst>
      <p:ext uri="{BB962C8B-B14F-4D97-AF65-F5344CB8AC3E}">
        <p14:creationId xmlns:p14="http://schemas.microsoft.com/office/powerpoint/2010/main" val="13109658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7" y="1461242"/>
            <a:ext cx="8121609" cy="1546108"/>
          </a:xfrm>
        </p:spPr>
        <p:txBody>
          <a:bodyPr/>
          <a:lstStyle/>
          <a:p>
            <a:pPr lvl="1" algn="l" defTabSz="913990" rtl="0">
              <a:lnSpc>
                <a:spcPct val="85000"/>
              </a:lnSpc>
              <a:spcBef>
                <a:spcPct val="0"/>
              </a:spcBef>
            </a:pPr>
            <a:r>
              <a:rPr lang="es-ES" sz="4000" dirty="0">
                <a:solidFill>
                  <a:schemeClr val="bg1"/>
                </a:solidFill>
                <a:latin typeface="+mj-lt"/>
              </a:rPr>
              <a:t>14.	Proposiciones y varios.</a:t>
            </a:r>
            <a:endParaRPr lang="es-CO" sz="5400" dirty="0">
              <a:solidFill>
                <a:schemeClr val="bg1"/>
              </a:solidFill>
            </a:endParaRPr>
          </a:p>
        </p:txBody>
      </p:sp>
    </p:spTree>
    <p:extLst>
      <p:ext uri="{BB962C8B-B14F-4D97-AF65-F5344CB8AC3E}">
        <p14:creationId xmlns:p14="http://schemas.microsoft.com/office/powerpoint/2010/main" val="143392147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93208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17C6-95DF-47DE-8778-148EF68A768E}"/>
              </a:ext>
            </a:extLst>
          </p:cNvPr>
          <p:cNvSpPr>
            <a:spLocks noGrp="1"/>
          </p:cNvSpPr>
          <p:nvPr>
            <p:ph type="title"/>
          </p:nvPr>
        </p:nvSpPr>
        <p:spPr/>
        <p:txBody>
          <a:bodyPr/>
          <a:lstStyle/>
          <a:p>
            <a:r>
              <a:rPr lang="es-CO">
                <a:solidFill>
                  <a:srgbClr val="002060"/>
                </a:solidFill>
              </a:rPr>
              <a:t>Informe de la Junta Directiva y Presidente</a:t>
            </a:r>
            <a:endParaRPr lang="es-CO" dirty="0">
              <a:solidFill>
                <a:srgbClr val="002060"/>
              </a:solidFill>
            </a:endParaRPr>
          </a:p>
        </p:txBody>
      </p:sp>
    </p:spTree>
    <p:extLst>
      <p:ext uri="{BB962C8B-B14F-4D97-AF65-F5344CB8AC3E}">
        <p14:creationId xmlns:p14="http://schemas.microsoft.com/office/powerpoint/2010/main" val="113167439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09563" y="809553"/>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254758" y="1763876"/>
            <a:ext cx="3650350" cy="2427337"/>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profundizan los siguientes negocios </a:t>
            </a:r>
            <a:r>
              <a:rPr kumimoji="0" lang="es-CO" sz="1600" b="0" i="0" u="none" strike="noStrike" kern="1200" cap="none" spc="0" normalizeH="0" baseline="0" noProof="0" dirty="0" err="1">
                <a:ln>
                  <a:noFill/>
                </a:ln>
                <a:solidFill>
                  <a:srgbClr val="002060"/>
                </a:solidFill>
                <a:effectLst/>
                <a:uLnTx/>
                <a:uFillTx/>
                <a:latin typeface="Franklin Gothic Book"/>
                <a:ea typeface="+mn-ea"/>
                <a:cs typeface="+mn-cs"/>
              </a:rPr>
              <a:t>core</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de la Bolsa: </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Registro de Facturas con ingresos de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$17.302 millones.</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Mercado de Compras Públicas con ingresos de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$10.120 millones.</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p:txBody>
      </p:sp>
      <p:sp>
        <p:nvSpPr>
          <p:cNvPr id="7" name="Rectángulo 6">
            <a:extLst>
              <a:ext uri="{FF2B5EF4-FFF2-40B4-BE49-F238E27FC236}">
                <a16:creationId xmlns:a16="http://schemas.microsoft.com/office/drawing/2014/main" id="{97CAF02D-0866-4C18-98BA-76DE3CC28380}"/>
              </a:ext>
            </a:extLst>
          </p:cNvPr>
          <p:cNvSpPr/>
          <p:nvPr/>
        </p:nvSpPr>
        <p:spPr>
          <a:xfrm>
            <a:off x="292842" y="791113"/>
            <a:ext cx="8285660"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Desarrollo de Mercados</a:t>
            </a:r>
          </a:p>
        </p:txBody>
      </p:sp>
      <p:sp>
        <p:nvSpPr>
          <p:cNvPr id="17" name="14 Rectángulo">
            <a:extLst>
              <a:ext uri="{FF2B5EF4-FFF2-40B4-BE49-F238E27FC236}">
                <a16:creationId xmlns:a16="http://schemas.microsoft.com/office/drawing/2014/main" id="{6920BD3B-ECC0-4FFB-8DC2-D67BC7D72366}"/>
              </a:ext>
            </a:extLst>
          </p:cNvPr>
          <p:cNvSpPr/>
          <p:nvPr/>
        </p:nvSpPr>
        <p:spPr>
          <a:xfrm>
            <a:off x="-33130" y="4868646"/>
            <a:ext cx="4116833" cy="24622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1000" b="0" i="0" u="none" strike="noStrike" kern="1200" cap="none" spc="0" normalizeH="0" baseline="0" noProof="0" dirty="0">
                <a:ln>
                  <a:noFill/>
                </a:ln>
                <a:solidFill>
                  <a:srgbClr val="002060"/>
                </a:solidFill>
                <a:effectLst/>
                <a:uLnTx/>
                <a:uFillTx/>
                <a:latin typeface="Franklin Gothic Book"/>
                <a:ea typeface="Calibri" pitchFamily="34" charset="0"/>
                <a:cs typeface="Times New Roman" pitchFamily="18" charset="0"/>
              </a:rPr>
              <a:t>(Volumen total de los negocios en miles de millones de pesos corrientes)</a:t>
            </a:r>
            <a:endParaRPr kumimoji="0" lang="es-ES_tradnl" sz="1000" b="0" i="0" u="none" strike="noStrike" kern="1200" cap="none" spc="0" normalizeH="0" baseline="0" noProof="0" dirty="0">
              <a:ln>
                <a:noFill/>
              </a:ln>
              <a:solidFill>
                <a:srgbClr val="002060"/>
              </a:solidFill>
              <a:effectLst/>
              <a:uLnTx/>
              <a:uFillTx/>
              <a:latin typeface="Franklin Gothic Book"/>
              <a:ea typeface="+mn-ea"/>
              <a:cs typeface="Arial" pitchFamily="34" charset="0"/>
            </a:endParaRPr>
          </a:p>
        </p:txBody>
      </p:sp>
      <p:pic>
        <p:nvPicPr>
          <p:cNvPr id="20" name="Imagen 19">
            <a:extLst>
              <a:ext uri="{FF2B5EF4-FFF2-40B4-BE49-F238E27FC236}">
                <a16:creationId xmlns:a16="http://schemas.microsoft.com/office/drawing/2014/main" id="{014CA263-C883-4273-A962-AE408A9CD473}"/>
              </a:ext>
            </a:extLst>
          </p:cNvPr>
          <p:cNvPicPr>
            <a:picLocks noChangeAspect="1"/>
          </p:cNvPicPr>
          <p:nvPr/>
        </p:nvPicPr>
        <p:blipFill>
          <a:blip r:embed="rId3"/>
          <a:stretch>
            <a:fillRect/>
          </a:stretch>
        </p:blipFill>
        <p:spPr>
          <a:xfrm>
            <a:off x="4289863" y="2898617"/>
            <a:ext cx="4854136" cy="2108722"/>
          </a:xfrm>
          <a:prstGeom prst="rect">
            <a:avLst/>
          </a:prstGeom>
        </p:spPr>
      </p:pic>
      <p:pic>
        <p:nvPicPr>
          <p:cNvPr id="21" name="Imagen 20">
            <a:extLst>
              <a:ext uri="{FF2B5EF4-FFF2-40B4-BE49-F238E27FC236}">
                <a16:creationId xmlns:a16="http://schemas.microsoft.com/office/drawing/2014/main" id="{9F860A18-42B5-4A2D-8929-8EF406F1F895}"/>
              </a:ext>
            </a:extLst>
          </p:cNvPr>
          <p:cNvPicPr>
            <a:picLocks noChangeAspect="1"/>
          </p:cNvPicPr>
          <p:nvPr/>
        </p:nvPicPr>
        <p:blipFill>
          <a:blip r:embed="rId4"/>
          <a:stretch>
            <a:fillRect/>
          </a:stretch>
        </p:blipFill>
        <p:spPr>
          <a:xfrm>
            <a:off x="4289863" y="1015965"/>
            <a:ext cx="4620126" cy="2059284"/>
          </a:xfrm>
          <a:prstGeom prst="rect">
            <a:avLst/>
          </a:prstGeom>
        </p:spPr>
      </p:pic>
    </p:spTree>
    <p:extLst>
      <p:ext uri="{BB962C8B-B14F-4D97-AF65-F5344CB8AC3E}">
        <p14:creationId xmlns:p14="http://schemas.microsoft.com/office/powerpoint/2010/main" val="235201864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4"/>
            <a:ext cx="7669276" cy="812530"/>
          </a:xfrm>
          <a:prstGeom prst="rect">
            <a:avLst/>
          </a:prstGeom>
          <a:noFill/>
        </p:spPr>
        <p:txBody>
          <a:bodyPr wrap="square" lIns="0" tIns="0" rIns="0" bIns="0" rtlCol="0">
            <a:spAutoFit/>
          </a:bodyPr>
          <a:lstStyle/>
          <a:p>
            <a:pPr algn="ctr">
              <a:lnSpc>
                <a:spcPct val="120000"/>
              </a:lnSpc>
            </a:pPr>
            <a:r>
              <a:rPr lang="es-CO" sz="2200" dirty="0">
                <a:solidFill>
                  <a:schemeClr val="bg1"/>
                </a:solidFill>
              </a:rPr>
              <a:t>Junta Directiva</a:t>
            </a:r>
          </a:p>
          <a:p>
            <a:pPr algn="ctr">
              <a:lnSpc>
                <a:spcPct val="120000"/>
              </a:lnSpc>
            </a:pPr>
            <a:r>
              <a:rPr lang="es-CO" sz="2200" dirty="0">
                <a:solidFill>
                  <a:schemeClr val="bg1"/>
                </a:solidFill>
              </a:rPr>
              <a:t>Febrero 2018</a:t>
            </a:r>
          </a:p>
        </p:txBody>
      </p:sp>
    </p:spTree>
    <p:extLst>
      <p:ext uri="{BB962C8B-B14F-4D97-AF65-F5344CB8AC3E}">
        <p14:creationId xmlns:p14="http://schemas.microsoft.com/office/powerpoint/2010/main" val="368563574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331633" y="1497540"/>
            <a:ext cx="4117077" cy="3159839"/>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La Bolsa Mercantil como proveedor de soluciones eficaces para la contratación tanto pública como privada,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se fortaleció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con:</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Recurso humano capacitado</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Nuevos servicios en su portafolio </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Fortaleció el cumplimiento normativo para este mercado.</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Consolidó alianzas con gremios  </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Simplificación de procesos  </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Renovó su infraestructura tecnológica </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p:txBody>
      </p:sp>
      <p:sp>
        <p:nvSpPr>
          <p:cNvPr id="7" name="Rectángulo 6">
            <a:extLst>
              <a:ext uri="{FF2B5EF4-FFF2-40B4-BE49-F238E27FC236}">
                <a16:creationId xmlns:a16="http://schemas.microsoft.com/office/drawing/2014/main" id="{97CAF02D-0866-4C18-98BA-76DE3CC28380}"/>
              </a:ext>
            </a:extLst>
          </p:cNvPr>
          <p:cNvSpPr/>
          <p:nvPr/>
        </p:nvSpPr>
        <p:spPr>
          <a:xfrm>
            <a:off x="309563" y="88048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Oferta de Valor</a:t>
            </a:r>
          </a:p>
        </p:txBody>
      </p:sp>
      <p:sp>
        <p:nvSpPr>
          <p:cNvPr id="6" name="CuadroTexto 5">
            <a:extLst>
              <a:ext uri="{FF2B5EF4-FFF2-40B4-BE49-F238E27FC236}">
                <a16:creationId xmlns:a16="http://schemas.microsoft.com/office/drawing/2014/main" id="{AD501A9A-EF97-4BC0-94A0-C84EB8AB7065}"/>
              </a:ext>
            </a:extLst>
          </p:cNvPr>
          <p:cNvSpPr txBox="1"/>
          <p:nvPr/>
        </p:nvSpPr>
        <p:spPr>
          <a:xfrm>
            <a:off x="4716993" y="1495830"/>
            <a:ext cx="4117077" cy="3329116"/>
          </a:xfrm>
          <a:prstGeom prst="rect">
            <a:avLst/>
          </a:prstGeom>
          <a:noFill/>
        </p:spPr>
        <p:txBody>
          <a:bodyPr wrap="square" lIns="0" tIns="0" rIns="0" bIns="0" rtlCol="0">
            <a:spAutoFit/>
          </a:bodyPr>
          <a:lstStyle/>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alcanzó en el Mercado de Compras Públicas la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cifra histórica de $1.17 billones</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Consolidación y posicionamiento del Gestor del Mercado de Gas Natural como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fuente oficial de información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 nivel nacional e internacional.</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expidió el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Decreto 1555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ratificando a la Bolsa como el ente encargado de diseñar y administrar los mecanismos electrónicos para efectuar el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Registro de Facturas</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t>
            </a:r>
          </a:p>
          <a:p>
            <a:pPr marL="0" marR="0" lvl="0" indent="0" algn="just" defTabSz="914400" rtl="0" eaLnBrk="1" fontAlgn="auto" latinLnBrk="0" hangingPunct="1">
              <a:lnSpc>
                <a:spcPct val="100000"/>
              </a:lnSpc>
              <a:spcBef>
                <a:spcPts val="0"/>
              </a:spcBef>
              <a:spcAft>
                <a:spcPts val="225"/>
              </a:spcAft>
              <a:buClrTx/>
              <a:buSzTx/>
              <a:buFontTx/>
              <a:buNone/>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p:txBody>
      </p:sp>
      <p:sp>
        <p:nvSpPr>
          <p:cNvPr id="8" name="Rectángulo 7">
            <a:extLst>
              <a:ext uri="{FF2B5EF4-FFF2-40B4-BE49-F238E27FC236}">
                <a16:creationId xmlns:a16="http://schemas.microsoft.com/office/drawing/2014/main" id="{86F7F3AF-852D-4E3C-86B3-2510B76B22AE}"/>
              </a:ext>
            </a:extLst>
          </p:cNvPr>
          <p:cNvSpPr/>
          <p:nvPr/>
        </p:nvSpPr>
        <p:spPr>
          <a:xfrm>
            <a:off x="4694923" y="87877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Principales acontecimientos en 2017</a:t>
            </a:r>
          </a:p>
        </p:txBody>
      </p:sp>
    </p:spTree>
    <p:extLst>
      <p:ext uri="{BB962C8B-B14F-4D97-AF65-F5344CB8AC3E}">
        <p14:creationId xmlns:p14="http://schemas.microsoft.com/office/powerpoint/2010/main" val="212108236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331633" y="1497540"/>
            <a:ext cx="4117077" cy="2641749"/>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propuso convertirse en una gran empresa para trabajar:</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Crear una cultura y Ambiente Laboral</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Equidad en la remuneración</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Felicidad en el trabajo</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Seguridad y Salud en el trabajo</a:t>
            </a:r>
          </a:p>
          <a:p>
            <a:pPr marL="742950" marR="0" lvl="1"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Establecimiento de modelo de compensación salarial</a:t>
            </a: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p:txBody>
      </p:sp>
      <p:sp>
        <p:nvSpPr>
          <p:cNvPr id="7" name="Rectángulo 6">
            <a:extLst>
              <a:ext uri="{FF2B5EF4-FFF2-40B4-BE49-F238E27FC236}">
                <a16:creationId xmlns:a16="http://schemas.microsoft.com/office/drawing/2014/main" id="{97CAF02D-0866-4C18-98BA-76DE3CC28380}"/>
              </a:ext>
            </a:extLst>
          </p:cNvPr>
          <p:cNvSpPr/>
          <p:nvPr/>
        </p:nvSpPr>
        <p:spPr>
          <a:xfrm>
            <a:off x="309563" y="88048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Ámbito Humano</a:t>
            </a:r>
          </a:p>
        </p:txBody>
      </p:sp>
      <p:sp>
        <p:nvSpPr>
          <p:cNvPr id="6" name="CuadroTexto 5">
            <a:extLst>
              <a:ext uri="{FF2B5EF4-FFF2-40B4-BE49-F238E27FC236}">
                <a16:creationId xmlns:a16="http://schemas.microsoft.com/office/drawing/2014/main" id="{AD501A9A-EF97-4BC0-94A0-C84EB8AB7065}"/>
              </a:ext>
            </a:extLst>
          </p:cNvPr>
          <p:cNvSpPr txBox="1"/>
          <p:nvPr/>
        </p:nvSpPr>
        <p:spPr>
          <a:xfrm>
            <a:off x="4716993" y="1495830"/>
            <a:ext cx="4117077" cy="2267287"/>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225"/>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Con el objetivo de tener una estructura organizacional orientada al cumplimiento de la estrategia se realizó la modificación del organigrama, donde se resalta:</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Creación de la Vicepresidencia de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Tecnología</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Vicepresidencia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Jurídica y de Regulación</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y la Gerencia de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Mercados Energéticos</a:t>
            </a:r>
          </a:p>
        </p:txBody>
      </p:sp>
      <p:sp>
        <p:nvSpPr>
          <p:cNvPr id="8" name="Rectángulo 7">
            <a:extLst>
              <a:ext uri="{FF2B5EF4-FFF2-40B4-BE49-F238E27FC236}">
                <a16:creationId xmlns:a16="http://schemas.microsoft.com/office/drawing/2014/main" id="{86F7F3AF-852D-4E3C-86B3-2510B76B22AE}"/>
              </a:ext>
            </a:extLst>
          </p:cNvPr>
          <p:cNvSpPr/>
          <p:nvPr/>
        </p:nvSpPr>
        <p:spPr>
          <a:xfrm>
            <a:off x="4694923" y="87877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Nueva Estructura Organizacional</a:t>
            </a:r>
          </a:p>
        </p:txBody>
      </p:sp>
    </p:spTree>
    <p:extLst>
      <p:ext uri="{BB962C8B-B14F-4D97-AF65-F5344CB8AC3E}">
        <p14:creationId xmlns:p14="http://schemas.microsoft.com/office/powerpoint/2010/main" val="3598114709"/>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Rectángulo 6">
            <a:extLst>
              <a:ext uri="{FF2B5EF4-FFF2-40B4-BE49-F238E27FC236}">
                <a16:creationId xmlns:a16="http://schemas.microsoft.com/office/drawing/2014/main" id="{97CAF02D-0866-4C18-98BA-76DE3CC28380}"/>
              </a:ext>
            </a:extLst>
          </p:cNvPr>
          <p:cNvSpPr/>
          <p:nvPr/>
        </p:nvSpPr>
        <p:spPr>
          <a:xfrm>
            <a:off x="309563" y="880488"/>
            <a:ext cx="8268939"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Nueva Estructura Organizacional</a:t>
            </a:r>
          </a:p>
        </p:txBody>
      </p:sp>
      <p:pic>
        <p:nvPicPr>
          <p:cNvPr id="5" name="Imagen 4">
            <a:extLst>
              <a:ext uri="{FF2B5EF4-FFF2-40B4-BE49-F238E27FC236}">
                <a16:creationId xmlns:a16="http://schemas.microsoft.com/office/drawing/2014/main" id="{9D43FB6B-F609-46D3-BDE6-24063E151C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634" y="994790"/>
            <a:ext cx="8246868" cy="4408763"/>
          </a:xfrm>
          <a:prstGeom prst="rect">
            <a:avLst/>
          </a:prstGeom>
        </p:spPr>
      </p:pic>
    </p:spTree>
    <p:extLst>
      <p:ext uri="{BB962C8B-B14F-4D97-AF65-F5344CB8AC3E}">
        <p14:creationId xmlns:p14="http://schemas.microsoft.com/office/powerpoint/2010/main" val="338780309"/>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dirty="0">
                <a:latin typeface="Franklin Gothic Book"/>
                <a:cs typeface="Calibri" panose="020F0502020204030204" pitchFamily="34" charset="0"/>
              </a:rPr>
              <a:t>Informe de la Junta Directiva y Presidente</a:t>
            </a: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331633" y="1497540"/>
            <a:ext cx="4117077" cy="3549690"/>
          </a:xfrm>
          <a:prstGeom prst="rect">
            <a:avLst/>
          </a:prstGeom>
          <a:noFill/>
        </p:spPr>
        <p:txBody>
          <a:bodyPr wrap="square" lIns="0" tIns="0" rIns="0" bIns="0" rtlCol="0">
            <a:spAutoFit/>
          </a:bodyPr>
          <a:lstStyle/>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Fortalecimiento del Sistema de Gestión de Calidad</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Continuidad al proyecto de renovación tecnológica e implementación de Business </a:t>
            </a:r>
            <a:r>
              <a:rPr kumimoji="0" lang="es-CO" sz="1600" b="0" i="0" u="none" strike="noStrike" kern="1200" cap="none" spc="0" normalizeH="0" baseline="0" noProof="0" dirty="0" err="1">
                <a:ln>
                  <a:noFill/>
                </a:ln>
                <a:solidFill>
                  <a:srgbClr val="002060"/>
                </a:solidFill>
                <a:effectLst/>
                <a:uLnTx/>
                <a:uFillTx/>
                <a:latin typeface="Franklin Gothic Book"/>
                <a:ea typeface="+mn-ea"/>
                <a:cs typeface="+mn-cs"/>
              </a:rPr>
              <a:t>Intelligence</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Constitución del Comité de Regulación, en línea con las mejores practicas de gobierno corporativo.</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impulsó un trabajo sistemático alrededor de gobierno corporativo, el cual permitió garantizar la institucionalidad de la Bolsa Mercantil y de las mismas.</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a:t>
            </a:r>
            <a:r>
              <a:rPr kumimoji="0" lang="es-CO" sz="1600" b="0" i="0" u="none" strike="noStrike" kern="1200" cap="none" spc="0" normalizeH="0" baseline="0" noProof="0" dirty="0" err="1">
                <a:ln>
                  <a:noFill/>
                </a:ln>
                <a:solidFill>
                  <a:srgbClr val="002060"/>
                </a:solidFill>
                <a:effectLst/>
                <a:uLnTx/>
                <a:uFillTx/>
                <a:latin typeface="Franklin Gothic Book"/>
                <a:ea typeface="+mn-ea"/>
                <a:cs typeface="+mn-cs"/>
              </a:rPr>
              <a:t>repotencializó</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la estructura bursátil en el marco de la confiabilidad y la transparencia.</a:t>
            </a:r>
          </a:p>
        </p:txBody>
      </p:sp>
      <p:sp>
        <p:nvSpPr>
          <p:cNvPr id="7" name="Rectángulo 6">
            <a:extLst>
              <a:ext uri="{FF2B5EF4-FFF2-40B4-BE49-F238E27FC236}">
                <a16:creationId xmlns:a16="http://schemas.microsoft.com/office/drawing/2014/main" id="{97CAF02D-0866-4C18-98BA-76DE3CC28380}"/>
              </a:ext>
            </a:extLst>
          </p:cNvPr>
          <p:cNvSpPr/>
          <p:nvPr/>
        </p:nvSpPr>
        <p:spPr>
          <a:xfrm>
            <a:off x="309563" y="88048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Otros temas de importancia</a:t>
            </a:r>
          </a:p>
        </p:txBody>
      </p:sp>
      <p:sp>
        <p:nvSpPr>
          <p:cNvPr id="6" name="CuadroTexto 5">
            <a:extLst>
              <a:ext uri="{FF2B5EF4-FFF2-40B4-BE49-F238E27FC236}">
                <a16:creationId xmlns:a16="http://schemas.microsoft.com/office/drawing/2014/main" id="{AD501A9A-EF97-4BC0-94A0-C84EB8AB7065}"/>
              </a:ext>
            </a:extLst>
          </p:cNvPr>
          <p:cNvSpPr txBox="1"/>
          <p:nvPr/>
        </p:nvSpPr>
        <p:spPr>
          <a:xfrm>
            <a:off x="4716993" y="1495830"/>
            <a:ext cx="4117077" cy="3354765"/>
          </a:xfrm>
          <a:prstGeom prst="rect">
            <a:avLst/>
          </a:prstGeom>
          <a:noFill/>
        </p:spPr>
        <p:txBody>
          <a:bodyPr wrap="square" lIns="0" tIns="0" rIns="0" bIns="0" rtlCol="0">
            <a:spAutoFit/>
          </a:bodyPr>
          <a:lstStyle/>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Es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fuente oficial de información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centralizada, oportuna y confiable.</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Se atendieron de manera satisfactoria los cambios regulatorios en el marco de los nuevos esquemas de comercialización del mercado mayorista de gas natural.</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Brindó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herramientas tecnológicas robusta</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 para las negociaciones de gas natural.</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Rediseño</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de la pagina web </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Mejoras</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al Sistema Electrónico de Gas</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Aplicación de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Herramientas de Inteligencia de Negocios</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endParaRPr kumimoji="0" lang="es-CO" sz="1600" b="0" i="0" u="none" strike="noStrike" kern="1200" cap="none" spc="0" normalizeH="0" baseline="0" noProof="0" dirty="0">
              <a:ln>
                <a:noFill/>
              </a:ln>
              <a:solidFill>
                <a:srgbClr val="00B050"/>
              </a:solidFill>
              <a:effectLst/>
              <a:uLnTx/>
              <a:uFillTx/>
              <a:latin typeface="Franklin Gothic Book"/>
              <a:ea typeface="+mn-ea"/>
              <a:cs typeface="+mn-cs"/>
            </a:endParaRPr>
          </a:p>
        </p:txBody>
      </p:sp>
      <p:sp>
        <p:nvSpPr>
          <p:cNvPr id="8" name="Rectángulo 7">
            <a:extLst>
              <a:ext uri="{FF2B5EF4-FFF2-40B4-BE49-F238E27FC236}">
                <a16:creationId xmlns:a16="http://schemas.microsoft.com/office/drawing/2014/main" id="{86F7F3AF-852D-4E3C-86B3-2510B76B22AE}"/>
              </a:ext>
            </a:extLst>
          </p:cNvPr>
          <p:cNvSpPr/>
          <p:nvPr/>
        </p:nvSpPr>
        <p:spPr>
          <a:xfrm>
            <a:off x="4694923" y="87877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Mercado de Gas Natural</a:t>
            </a:r>
          </a:p>
        </p:txBody>
      </p:sp>
    </p:spTree>
    <p:extLst>
      <p:ext uri="{BB962C8B-B14F-4D97-AF65-F5344CB8AC3E}">
        <p14:creationId xmlns:p14="http://schemas.microsoft.com/office/powerpoint/2010/main" val="185274386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Gráfico 21">
            <a:extLst>
              <a:ext uri="{FF2B5EF4-FFF2-40B4-BE49-F238E27FC236}">
                <a16:creationId xmlns:a16="http://schemas.microsoft.com/office/drawing/2014/main" id="{FA06F658-8849-4DE7-805D-21A86DA31800}"/>
              </a:ext>
            </a:extLst>
          </p:cNvPr>
          <p:cNvGraphicFramePr>
            <a:graphicFrameLocks noGrp="1"/>
          </p:cNvGraphicFramePr>
          <p:nvPr>
            <p:extLst/>
          </p:nvPr>
        </p:nvGraphicFramePr>
        <p:xfrm>
          <a:off x="4372418" y="2950474"/>
          <a:ext cx="4771582" cy="22763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Gráfico 19">
            <a:extLst>
              <a:ext uri="{FF2B5EF4-FFF2-40B4-BE49-F238E27FC236}">
                <a16:creationId xmlns:a16="http://schemas.microsoft.com/office/drawing/2014/main" id="{1505BA1A-63DD-4E49-A120-500697082B14}"/>
              </a:ext>
            </a:extLst>
          </p:cNvPr>
          <p:cNvGraphicFramePr>
            <a:graphicFrameLocks noGrp="1"/>
          </p:cNvGraphicFramePr>
          <p:nvPr>
            <p:extLst/>
          </p:nvPr>
        </p:nvGraphicFramePr>
        <p:xfrm>
          <a:off x="270806" y="804496"/>
          <a:ext cx="3585250" cy="214597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5027144" y="2792299"/>
            <a:ext cx="3532231" cy="258532"/>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a:ea typeface="+mn-ea"/>
                <a:cs typeface="+mn-cs"/>
              </a:rPr>
              <a:t>Estado de Resultados</a:t>
            </a:r>
          </a:p>
        </p:txBody>
      </p:sp>
      <p:sp>
        <p:nvSpPr>
          <p:cNvPr id="11" name="10 CuadroTexto"/>
          <p:cNvSpPr txBox="1"/>
          <p:nvPr/>
        </p:nvSpPr>
        <p:spPr>
          <a:xfrm>
            <a:off x="251592" y="678456"/>
            <a:ext cx="3936844" cy="183127"/>
          </a:xfrm>
          <a:prstGeom prst="rect">
            <a:avLst/>
          </a:prstGeom>
          <a:noFill/>
        </p:spPr>
        <p:txBody>
          <a:bodyPr wrap="square" lIns="0" tIns="0" rIns="0" bIns="0"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a:ea typeface="+mn-ea"/>
                <a:cs typeface="+mn-cs"/>
              </a:rPr>
              <a:t>Situación Financiera</a:t>
            </a:r>
          </a:p>
        </p:txBody>
      </p:sp>
      <p:sp>
        <p:nvSpPr>
          <p:cNvPr id="12" name="11 CuadroTexto"/>
          <p:cNvSpPr txBox="1"/>
          <p:nvPr/>
        </p:nvSpPr>
        <p:spPr>
          <a:xfrm>
            <a:off x="802012" y="933713"/>
            <a:ext cx="397835"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s-CO" sz="1000" b="1" i="0" u="none" strike="noStrike" kern="1200" cap="none" spc="0" normalizeH="0" baseline="0" noProof="0" dirty="0">
                <a:ln>
                  <a:noFill/>
                </a:ln>
                <a:solidFill>
                  <a:srgbClr val="094784"/>
                </a:solidFill>
                <a:effectLst/>
                <a:uLnTx/>
                <a:uFillTx/>
                <a:latin typeface="Franklin Gothic Book"/>
                <a:ea typeface="+mn-ea"/>
                <a:cs typeface="+mn-cs"/>
              </a:rPr>
              <a:t>22%</a:t>
            </a:r>
          </a:p>
        </p:txBody>
      </p:sp>
      <p:sp>
        <p:nvSpPr>
          <p:cNvPr id="13" name="12 CuadroTexto"/>
          <p:cNvSpPr txBox="1"/>
          <p:nvPr/>
        </p:nvSpPr>
        <p:spPr>
          <a:xfrm>
            <a:off x="1879071" y="1615464"/>
            <a:ext cx="397835"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s-CO" sz="1000" b="1" i="0" u="none" strike="noStrike" kern="1200" cap="none" spc="0" normalizeH="0" baseline="0" noProof="0" dirty="0">
                <a:ln>
                  <a:noFill/>
                </a:ln>
                <a:solidFill>
                  <a:srgbClr val="094784"/>
                </a:solidFill>
                <a:effectLst/>
                <a:uLnTx/>
                <a:uFillTx/>
                <a:latin typeface="Franklin Gothic Book"/>
                <a:ea typeface="+mn-ea"/>
                <a:cs typeface="+mn-cs"/>
              </a:rPr>
              <a:t>94%</a:t>
            </a:r>
          </a:p>
        </p:txBody>
      </p:sp>
      <p:sp>
        <p:nvSpPr>
          <p:cNvPr id="14" name="13 CuadroTexto"/>
          <p:cNvSpPr txBox="1"/>
          <p:nvPr/>
        </p:nvSpPr>
        <p:spPr>
          <a:xfrm>
            <a:off x="2990729" y="1169827"/>
            <a:ext cx="34355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s-CO" sz="1000" b="1" i="0" u="none" strike="noStrike" kern="1200" cap="none" spc="0" normalizeH="0" baseline="0" noProof="0" dirty="0">
                <a:ln>
                  <a:noFill/>
                </a:ln>
                <a:solidFill>
                  <a:srgbClr val="094784"/>
                </a:solidFill>
                <a:effectLst/>
                <a:uLnTx/>
                <a:uFillTx/>
                <a:latin typeface="Franklin Gothic Book"/>
                <a:ea typeface="+mn-ea"/>
                <a:cs typeface="+mn-cs"/>
              </a:rPr>
              <a:t>12%</a:t>
            </a:r>
          </a:p>
        </p:txBody>
      </p:sp>
      <p:sp>
        <p:nvSpPr>
          <p:cNvPr id="17" name="16 CuadroTexto"/>
          <p:cNvSpPr txBox="1"/>
          <p:nvPr/>
        </p:nvSpPr>
        <p:spPr>
          <a:xfrm>
            <a:off x="4253928" y="677008"/>
            <a:ext cx="4638480" cy="2160591"/>
          </a:xfrm>
          <a:prstGeom prst="rect">
            <a:avLst/>
          </a:prstGeom>
          <a:noFill/>
        </p:spPr>
        <p:txBody>
          <a:bodyPr wrap="square" lIns="0" tIns="0" rIns="0" bIns="0" rtlCol="0">
            <a:spAutoFit/>
          </a:bodyPr>
          <a:lstStyle/>
          <a:p>
            <a:pPr marL="0" marR="0" lvl="0" indent="-171446" algn="just" defTabSz="914400" rtl="0" eaLnBrk="1" fontAlgn="auto" latinLnBrk="0" hangingPunct="1">
              <a:lnSpc>
                <a:spcPct val="120000"/>
              </a:lnSpc>
              <a:spcBef>
                <a:spcPts val="0"/>
              </a:spcBef>
              <a:spcAft>
                <a:spcPts val="0"/>
              </a:spcAft>
              <a:buClrTx/>
              <a:buSzTx/>
              <a:buFont typeface="Arial" pitchFamily="34" charset="0"/>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Los activos crecen un en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22%</a:t>
            </a:r>
            <a:r>
              <a:rPr kumimoji="0" lang="es-CO" sz="1300" b="0" i="0" u="none" strike="noStrike" kern="1200" cap="none" spc="0" normalizeH="0" baseline="0" noProof="0" dirty="0">
                <a:ln>
                  <a:noFill/>
                </a:ln>
                <a:solidFill>
                  <a:srgbClr val="00B050"/>
                </a:solidFill>
                <a:effectLst/>
                <a:uLnTx/>
                <a:uFillTx/>
                <a:latin typeface="Franklin Gothic Book"/>
                <a:ea typeface="+mn-ea"/>
                <a:cs typeface="+mn-cs"/>
              </a:rPr>
              <a:t>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especialmente por inversiones y activos materiales. </a:t>
            </a:r>
          </a:p>
          <a:p>
            <a:pPr marL="0" marR="0" lvl="0" indent="-171446" algn="just" defTabSz="914400" rtl="0" eaLnBrk="1" fontAlgn="auto" latinLnBrk="0" hangingPunct="1">
              <a:lnSpc>
                <a:spcPct val="120000"/>
              </a:lnSpc>
              <a:spcBef>
                <a:spcPts val="0"/>
              </a:spcBef>
              <a:spcAft>
                <a:spcPts val="0"/>
              </a:spcAft>
              <a:buClrTx/>
              <a:buSzTx/>
              <a:buFont typeface="Arial" pitchFamily="34" charset="0"/>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El patrimonio tuvo un crecimiento del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94%</a:t>
            </a:r>
            <a:r>
              <a:rPr kumimoji="0" lang="es-CO" sz="1300" b="0" i="0" u="none" strike="noStrike" kern="1200" cap="none" spc="0" normalizeH="0" baseline="0" noProof="0" dirty="0">
                <a:ln>
                  <a:noFill/>
                </a:ln>
                <a:solidFill>
                  <a:srgbClr val="00B050"/>
                </a:solidFill>
                <a:effectLst/>
                <a:uLnTx/>
                <a:uFillTx/>
                <a:latin typeface="Franklin Gothic Book"/>
                <a:ea typeface="+mn-ea"/>
                <a:cs typeface="+mn-cs"/>
              </a:rPr>
              <a:t>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en razón al resultado del ejercicio y ganancias no realizadas ORI.</a:t>
            </a:r>
          </a:p>
          <a:p>
            <a:pPr marL="0" marR="0" lvl="0" indent="-171446" algn="just" defTabSz="914400" rtl="0" eaLnBrk="1" fontAlgn="auto" latinLnBrk="0" hangingPunct="1">
              <a:lnSpc>
                <a:spcPct val="120000"/>
              </a:lnSpc>
              <a:spcBef>
                <a:spcPts val="0"/>
              </a:spcBef>
              <a:spcAft>
                <a:spcPts val="0"/>
              </a:spcAft>
              <a:buClrTx/>
              <a:buSzTx/>
              <a:buFont typeface="Arial" pitchFamily="34" charset="0"/>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El margen ebitda del 2017 fue del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35%</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 y del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22%</a:t>
            </a:r>
            <a:r>
              <a:rPr kumimoji="0" lang="es-CO" sz="1300" b="0" i="0" u="none" strike="noStrike" kern="1200" cap="none" spc="0" normalizeH="0" baseline="0" noProof="0" dirty="0">
                <a:ln>
                  <a:noFill/>
                </a:ln>
                <a:solidFill>
                  <a:srgbClr val="00B050"/>
                </a:solidFill>
                <a:effectLst/>
                <a:uLnTx/>
                <a:uFillTx/>
                <a:latin typeface="Franklin Gothic Book"/>
                <a:ea typeface="+mn-ea"/>
                <a:cs typeface="+mn-cs"/>
              </a:rPr>
              <a:t>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en el año 2016</a:t>
            </a:r>
          </a:p>
          <a:p>
            <a:pPr marL="0" marR="0" lvl="0" indent="-171446" algn="just" defTabSz="914400" rtl="0" eaLnBrk="1" fontAlgn="auto" latinLnBrk="0" hangingPunct="1">
              <a:lnSpc>
                <a:spcPct val="120000"/>
              </a:lnSpc>
              <a:spcBef>
                <a:spcPts val="0"/>
              </a:spcBef>
              <a:spcAft>
                <a:spcPts val="0"/>
              </a:spcAft>
              <a:buClrTx/>
              <a:buSzTx/>
              <a:buFont typeface="Arial" pitchFamily="34" charset="0"/>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El margen neto es del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23%</a:t>
            </a:r>
            <a:r>
              <a:rPr kumimoji="0" lang="es-CO" sz="1300" b="1" i="0" u="none" strike="noStrike" kern="1200" cap="none" spc="0" normalizeH="0" baseline="0" noProof="0" dirty="0">
                <a:ln>
                  <a:noFill/>
                </a:ln>
                <a:solidFill>
                  <a:srgbClr val="002060"/>
                </a:solidFill>
                <a:effectLst/>
                <a:uLnTx/>
                <a:uFillTx/>
                <a:latin typeface="Franklin Gothic Book"/>
                <a:ea typeface="+mn-ea"/>
                <a:cs typeface="+mn-cs"/>
              </a:rPr>
              <a:t>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versus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16%</a:t>
            </a:r>
            <a:r>
              <a:rPr kumimoji="0" lang="es-CO" sz="1300" b="0" i="0" u="none" strike="noStrike" kern="1200" cap="none" spc="0" normalizeH="0" baseline="0" noProof="0" dirty="0">
                <a:ln>
                  <a:noFill/>
                </a:ln>
                <a:solidFill>
                  <a:srgbClr val="00B050"/>
                </a:solidFill>
                <a:effectLst/>
                <a:uLnTx/>
                <a:uFillTx/>
                <a:latin typeface="Franklin Gothic Book"/>
                <a:ea typeface="+mn-ea"/>
                <a:cs typeface="+mn-cs"/>
              </a:rPr>
              <a:t>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en el año 2016</a:t>
            </a:r>
          </a:p>
          <a:p>
            <a:pPr marL="0" marR="0" lvl="0" indent="-171446" algn="just" defTabSz="914400" rtl="0" eaLnBrk="1" fontAlgn="auto" latinLnBrk="0" hangingPunct="1">
              <a:lnSpc>
                <a:spcPct val="120000"/>
              </a:lnSpc>
              <a:spcBef>
                <a:spcPts val="0"/>
              </a:spcBef>
              <a:spcAft>
                <a:spcPts val="0"/>
              </a:spcAft>
              <a:buClrTx/>
              <a:buSzTx/>
              <a:buFont typeface="Arial" pitchFamily="34" charset="0"/>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El  valor intrínseco presenta una variación positiva de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$131,21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al pasar de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$1.105,59 </a:t>
            </a: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a</a:t>
            </a:r>
            <a:r>
              <a:rPr kumimoji="0" lang="es-CO" sz="1300" b="0" i="0" u="none" strike="noStrike" kern="1200" cap="none" spc="0" normalizeH="0" baseline="0" noProof="0" dirty="0">
                <a:ln>
                  <a:noFill/>
                </a:ln>
                <a:solidFill>
                  <a:srgbClr val="00B050"/>
                </a:solidFill>
                <a:effectLst/>
                <a:uLnTx/>
                <a:uFillTx/>
                <a:latin typeface="Franklin Gothic Book"/>
                <a:ea typeface="+mn-ea"/>
                <a:cs typeface="+mn-cs"/>
              </a:rPr>
              <a:t>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$1.236,80</a:t>
            </a:r>
          </a:p>
        </p:txBody>
      </p:sp>
      <p:sp>
        <p:nvSpPr>
          <p:cNvPr id="18" name="17 CuadroTexto"/>
          <p:cNvSpPr txBox="1"/>
          <p:nvPr/>
        </p:nvSpPr>
        <p:spPr>
          <a:xfrm>
            <a:off x="212237" y="2992917"/>
            <a:ext cx="4160182" cy="1731756"/>
          </a:xfrm>
          <a:prstGeom prst="rect">
            <a:avLst/>
          </a:prstGeom>
          <a:noFill/>
        </p:spPr>
        <p:txBody>
          <a:bodyPr wrap="square" lIns="0" tIns="0" rIns="0" bIns="0" rtlCol="0">
            <a:spAutoFit/>
          </a:bodyPr>
          <a:lstStyle/>
          <a:p>
            <a:pPr marL="285750" marR="0" lvl="0" indent="-285750" algn="just" defTabSz="914400" rtl="0" eaLnBrk="1" fontAlgn="auto" latinLnBrk="0" hangingPunct="1">
              <a:lnSpc>
                <a:spcPct val="120000"/>
              </a:lnSpc>
              <a:spcBef>
                <a:spcPts val="0"/>
              </a:spcBef>
              <a:spcAft>
                <a:spcPts val="225"/>
              </a:spcAft>
              <a:buClrTx/>
              <a:buSzTx/>
              <a:buFont typeface="Wingdings" panose="05000000000000000000" pitchFamily="2" charset="2"/>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En los ingresos operacionales se destaca el  comportamiento de servicio de registro, mercado de gas y compras públicas.</a:t>
            </a:r>
          </a:p>
          <a:p>
            <a:pPr marL="285750" marR="0" lvl="0" indent="-285750" algn="just" defTabSz="914400" rtl="0" eaLnBrk="1" fontAlgn="auto" latinLnBrk="0" hangingPunct="1">
              <a:lnSpc>
                <a:spcPct val="120000"/>
              </a:lnSpc>
              <a:spcBef>
                <a:spcPts val="0"/>
              </a:spcBef>
              <a:spcAft>
                <a:spcPts val="225"/>
              </a:spcAft>
              <a:buClrTx/>
              <a:buSzTx/>
              <a:buFont typeface="Wingdings" panose="05000000000000000000" pitchFamily="2" charset="2"/>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Los gastos operacionales comprenden principalmente beneficios a empleados, honorarios e impuestos.</a:t>
            </a:r>
          </a:p>
          <a:p>
            <a:pPr marL="285750" marR="0" lvl="0" indent="-285750" algn="just" defTabSz="914400" rtl="0" eaLnBrk="1" fontAlgn="auto" latinLnBrk="0" hangingPunct="1">
              <a:lnSpc>
                <a:spcPct val="120000"/>
              </a:lnSpc>
              <a:spcBef>
                <a:spcPts val="0"/>
              </a:spcBef>
              <a:spcAft>
                <a:spcPts val="225"/>
              </a:spcAft>
              <a:buClrTx/>
              <a:buSzTx/>
              <a:buFont typeface="Wingdings" panose="05000000000000000000" pitchFamily="2" charset="2"/>
              <a:buChar char="§"/>
              <a:tabLst/>
              <a:defRPr/>
            </a:pPr>
            <a:r>
              <a:rPr kumimoji="0" lang="es-CO" sz="1300" b="0" i="0" u="none" strike="noStrike" kern="1200" cap="none" spc="0" normalizeH="0" baseline="0" noProof="0" dirty="0">
                <a:ln>
                  <a:noFill/>
                </a:ln>
                <a:solidFill>
                  <a:srgbClr val="002060"/>
                </a:solidFill>
                <a:effectLst/>
                <a:uLnTx/>
                <a:uFillTx/>
                <a:latin typeface="Franklin Gothic Book"/>
                <a:ea typeface="+mn-ea"/>
                <a:cs typeface="+mn-cs"/>
              </a:rPr>
              <a:t>El resultado neto presenta una variación positiva de </a:t>
            </a:r>
            <a:r>
              <a:rPr kumimoji="0" lang="es-CO" sz="1300" b="1" i="0" u="none" strike="noStrike" kern="1200" cap="none" spc="0" normalizeH="0" baseline="0" noProof="0" dirty="0">
                <a:ln>
                  <a:noFill/>
                </a:ln>
                <a:solidFill>
                  <a:srgbClr val="00B050"/>
                </a:solidFill>
                <a:effectLst/>
                <a:uLnTx/>
                <a:uFillTx/>
                <a:latin typeface="Franklin Gothic Book"/>
                <a:ea typeface="+mn-ea"/>
                <a:cs typeface="+mn-cs"/>
              </a:rPr>
              <a:t>$3.193</a:t>
            </a:r>
          </a:p>
        </p:txBody>
      </p:sp>
      <p:sp>
        <p:nvSpPr>
          <p:cNvPr id="15" name="14 Rectángulo"/>
          <p:cNvSpPr/>
          <p:nvPr/>
        </p:nvSpPr>
        <p:spPr>
          <a:xfrm>
            <a:off x="2596779" y="4946512"/>
            <a:ext cx="1975221" cy="2616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1100" b="0" i="0" u="none" strike="noStrike" kern="1200" cap="none" spc="0" normalizeH="0" baseline="0" noProof="0" dirty="0">
                <a:ln>
                  <a:noFill/>
                </a:ln>
                <a:solidFill>
                  <a:srgbClr val="094784"/>
                </a:solidFill>
                <a:effectLst/>
                <a:uLnTx/>
                <a:uFillTx/>
                <a:latin typeface="Franklin Gothic Book"/>
                <a:ea typeface="Calibri" pitchFamily="34" charset="0"/>
                <a:cs typeface="Times New Roman" pitchFamily="18" charset="0"/>
              </a:rPr>
              <a:t>(Millones de pesos corrientes)</a:t>
            </a:r>
            <a:endParaRPr kumimoji="0" lang="es-ES_tradnl" sz="2400" b="0" i="0" u="none" strike="noStrike" kern="1200" cap="none" spc="0" normalizeH="0" baseline="0" noProof="0" dirty="0">
              <a:ln>
                <a:noFill/>
              </a:ln>
              <a:solidFill>
                <a:srgbClr val="094784"/>
              </a:solidFill>
              <a:effectLst/>
              <a:uLnTx/>
              <a:uFillTx/>
              <a:latin typeface="Franklin Gothic Book"/>
              <a:ea typeface="+mn-ea"/>
              <a:cs typeface="Arial" pitchFamily="34" charset="0"/>
            </a:endParaRPr>
          </a:p>
        </p:txBody>
      </p:sp>
      <p:sp>
        <p:nvSpPr>
          <p:cNvPr id="16" name="4 Marcador de texto"/>
          <p:cNvSpPr>
            <a:spLocks noGrp="1"/>
          </p:cNvSpPr>
          <p:nvPr>
            <p:ph type="body" idx="28"/>
          </p:nvPr>
        </p:nvSpPr>
        <p:spPr>
          <a:xfrm>
            <a:off x="111666" y="109907"/>
            <a:ext cx="7772400" cy="338961"/>
          </a:xfrm>
        </p:spPr>
        <p:txBody>
          <a:bodyPr vert="horz" lIns="0" tIns="0" rIns="0" bIns="0" rtlCol="0" anchor="ctr" anchorCtr="0">
            <a:noAutofit/>
          </a:bodyPr>
          <a:lstStyle/>
          <a:p>
            <a:pPr>
              <a:spcBef>
                <a:spcPct val="0"/>
              </a:spcBef>
              <a:spcAft>
                <a:spcPct val="0"/>
              </a:spcAft>
            </a:pPr>
            <a:r>
              <a:rPr lang="es-CO" sz="2700" dirty="0">
                <a:solidFill>
                  <a:srgbClr val="002060"/>
                </a:solidFill>
                <a:latin typeface="Franklin Gothic Book"/>
                <a:cs typeface="Calibri" panose="020F0502020204030204" pitchFamily="34" charset="0"/>
              </a:rPr>
              <a:t>Informe de la Junta y el Presidente</a:t>
            </a:r>
            <a:endParaRPr lang="es-ES_tradnl" sz="2700" dirty="0">
              <a:solidFill>
                <a:srgbClr val="002060"/>
              </a:solidFill>
              <a:latin typeface="Franklin Gothic Book"/>
              <a:cs typeface="Calibri" panose="020F0502020204030204" pitchFamily="34" charset="0"/>
            </a:endParaRPr>
          </a:p>
        </p:txBody>
      </p:sp>
      <p:cxnSp>
        <p:nvCxnSpPr>
          <p:cNvPr id="19" name="Conector recto 2">
            <a:extLst>
              <a:ext uri="{FF2B5EF4-FFF2-40B4-BE49-F238E27FC236}">
                <a16:creationId xmlns:a16="http://schemas.microsoft.com/office/drawing/2014/main" id="{763A135B-3D36-4DD5-B6E5-17B8CD3C54E4}"/>
              </a:ext>
            </a:extLst>
          </p:cNvPr>
          <p:cNvCxnSpPr/>
          <p:nvPr/>
        </p:nvCxnSpPr>
        <p:spPr>
          <a:xfrm>
            <a:off x="30144" y="643943"/>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95751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Rectángulo 6">
            <a:extLst>
              <a:ext uri="{FF2B5EF4-FFF2-40B4-BE49-F238E27FC236}">
                <a16:creationId xmlns:a16="http://schemas.microsoft.com/office/drawing/2014/main" id="{97CAF02D-0866-4C18-98BA-76DE3CC28380}"/>
              </a:ext>
            </a:extLst>
          </p:cNvPr>
          <p:cNvSpPr/>
          <p:nvPr/>
        </p:nvSpPr>
        <p:spPr>
          <a:xfrm>
            <a:off x="309564" y="880488"/>
            <a:ext cx="3971492"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Resultado Neto 2011 - 2017</a:t>
            </a:r>
          </a:p>
        </p:txBody>
      </p:sp>
      <p:sp>
        <p:nvSpPr>
          <p:cNvPr id="5" name="Rectángulo 4">
            <a:extLst>
              <a:ext uri="{FF2B5EF4-FFF2-40B4-BE49-F238E27FC236}">
                <a16:creationId xmlns:a16="http://schemas.microsoft.com/office/drawing/2014/main" id="{5846663D-AB05-49A3-A71F-99E26CC7E22C}"/>
              </a:ext>
            </a:extLst>
          </p:cNvPr>
          <p:cNvSpPr/>
          <p:nvPr/>
        </p:nvSpPr>
        <p:spPr>
          <a:xfrm>
            <a:off x="4862944" y="880488"/>
            <a:ext cx="3971492"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Valor Intrínseco</a:t>
            </a:r>
          </a:p>
        </p:txBody>
      </p:sp>
      <p:pic>
        <p:nvPicPr>
          <p:cNvPr id="11" name="Imagen 10">
            <a:extLst>
              <a:ext uri="{FF2B5EF4-FFF2-40B4-BE49-F238E27FC236}">
                <a16:creationId xmlns:a16="http://schemas.microsoft.com/office/drawing/2014/main" id="{4B034CBA-A75E-4923-B45E-943E35EB4F6E}"/>
              </a:ext>
            </a:extLst>
          </p:cNvPr>
          <p:cNvPicPr>
            <a:picLocks noChangeAspect="1"/>
          </p:cNvPicPr>
          <p:nvPr/>
        </p:nvPicPr>
        <p:blipFill rotWithShape="1">
          <a:blip r:embed="rId3"/>
          <a:srcRect l="1761" t="3725" r="1897" b="2620"/>
          <a:stretch/>
        </p:blipFill>
        <p:spPr>
          <a:xfrm>
            <a:off x="209006" y="1389108"/>
            <a:ext cx="4291148" cy="2873903"/>
          </a:xfrm>
          <a:prstGeom prst="rect">
            <a:avLst/>
          </a:prstGeom>
        </p:spPr>
      </p:pic>
      <p:pic>
        <p:nvPicPr>
          <p:cNvPr id="12" name="Imagen 11">
            <a:extLst>
              <a:ext uri="{FF2B5EF4-FFF2-40B4-BE49-F238E27FC236}">
                <a16:creationId xmlns:a16="http://schemas.microsoft.com/office/drawing/2014/main" id="{CF773B42-BCF9-435F-8FB0-97695053B407}"/>
              </a:ext>
            </a:extLst>
          </p:cNvPr>
          <p:cNvPicPr>
            <a:picLocks noChangeAspect="1"/>
          </p:cNvPicPr>
          <p:nvPr/>
        </p:nvPicPr>
        <p:blipFill rotWithShape="1">
          <a:blip r:embed="rId4"/>
          <a:srcRect l="1540" t="3906" r="1361"/>
          <a:stretch/>
        </p:blipFill>
        <p:spPr>
          <a:xfrm>
            <a:off x="4643848" y="1194420"/>
            <a:ext cx="4108266" cy="2954291"/>
          </a:xfrm>
          <a:prstGeom prst="rect">
            <a:avLst/>
          </a:prstGeom>
        </p:spPr>
      </p:pic>
      <p:sp>
        <p:nvSpPr>
          <p:cNvPr id="13" name="Rectángulo 12">
            <a:extLst>
              <a:ext uri="{FF2B5EF4-FFF2-40B4-BE49-F238E27FC236}">
                <a16:creationId xmlns:a16="http://schemas.microsoft.com/office/drawing/2014/main" id="{36BCFF39-602A-421F-8B51-AE1AFCC09DCD}"/>
              </a:ext>
            </a:extLst>
          </p:cNvPr>
          <p:cNvSpPr/>
          <p:nvPr/>
        </p:nvSpPr>
        <p:spPr>
          <a:xfrm>
            <a:off x="209006" y="4225523"/>
            <a:ext cx="8391566" cy="941796"/>
          </a:xfrm>
          <a:prstGeom prst="rect">
            <a:avLst/>
          </a:prstGeom>
        </p:spPr>
        <p:txBody>
          <a:bodyPr wrap="square">
            <a:spAutoFit/>
          </a:bodyPr>
          <a:lstStyle/>
          <a:p>
            <a:pPr marL="285750" marR="0" lvl="0" indent="-285750" algn="just" defTabSz="914400" rtl="0" eaLnBrk="1" fontAlgn="auto" latinLnBrk="0" hangingPunct="1">
              <a:lnSpc>
                <a:spcPct val="115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Es de resaltar el crecimiento del resultado neto de la Bolsa Mercantil de Colombia al pasar de perdidas por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$12.541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millones en 2011 a</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 $8.044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millones en 2017,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registrando una de las utilidades más importantes de la entidad en los últimos años</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t>
            </a:r>
            <a:endParaRPr kumimoji="0" lang="es-MX" sz="1600" b="0" i="0" u="none" strike="noStrike" kern="1200" cap="none" spc="0" normalizeH="0" baseline="0" noProof="0" dirty="0">
              <a:ln>
                <a:noFill/>
              </a:ln>
              <a:solidFill>
                <a:srgbClr val="002060"/>
              </a:solidFill>
              <a:effectLst/>
              <a:uLnTx/>
              <a:uFillTx/>
              <a:latin typeface="Franklin Gothic Book"/>
              <a:ea typeface="+mn-ea"/>
              <a:cs typeface="+mn-cs"/>
            </a:endParaRPr>
          </a:p>
        </p:txBody>
      </p:sp>
    </p:spTree>
    <p:extLst>
      <p:ext uri="{BB962C8B-B14F-4D97-AF65-F5344CB8AC3E}">
        <p14:creationId xmlns:p14="http://schemas.microsoft.com/office/powerpoint/2010/main" val="1372147406"/>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331633" y="1497540"/>
            <a:ext cx="4117077" cy="1774845"/>
          </a:xfrm>
          <a:prstGeom prst="rect">
            <a:avLst/>
          </a:prstGeom>
          <a:noFill/>
        </p:spPr>
        <p:txBody>
          <a:bodyPr wrap="square" lIns="0" tIns="0" rIns="0" bIns="0" rtlCol="0">
            <a:spAutoFit/>
          </a:bodyPr>
          <a:lstStyle/>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Impulsar proyectos más relevantes, con el fin de que el mercado cuente con productos que contribuyan al mejoramiento del sector productivo del país.</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Apoyar el cumplimiento de los compromisos de la nación en gestión ambiental.</a:t>
            </a:r>
          </a:p>
        </p:txBody>
      </p:sp>
      <p:sp>
        <p:nvSpPr>
          <p:cNvPr id="7" name="Rectángulo 6">
            <a:extLst>
              <a:ext uri="{FF2B5EF4-FFF2-40B4-BE49-F238E27FC236}">
                <a16:creationId xmlns:a16="http://schemas.microsoft.com/office/drawing/2014/main" id="{97CAF02D-0866-4C18-98BA-76DE3CC28380}"/>
              </a:ext>
            </a:extLst>
          </p:cNvPr>
          <p:cNvSpPr/>
          <p:nvPr/>
        </p:nvSpPr>
        <p:spPr>
          <a:xfrm>
            <a:off x="309563" y="88048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Compromisos</a:t>
            </a:r>
          </a:p>
        </p:txBody>
      </p:sp>
      <p:sp>
        <p:nvSpPr>
          <p:cNvPr id="6" name="CuadroTexto 5">
            <a:extLst>
              <a:ext uri="{FF2B5EF4-FFF2-40B4-BE49-F238E27FC236}">
                <a16:creationId xmlns:a16="http://schemas.microsoft.com/office/drawing/2014/main" id="{AD501A9A-EF97-4BC0-94A0-C84EB8AB7065}"/>
              </a:ext>
            </a:extLst>
          </p:cNvPr>
          <p:cNvSpPr txBox="1"/>
          <p:nvPr/>
        </p:nvSpPr>
        <p:spPr>
          <a:xfrm>
            <a:off x="4716993" y="1495830"/>
            <a:ext cx="4117077" cy="3057247"/>
          </a:xfrm>
          <a:prstGeom prst="rect">
            <a:avLst/>
          </a:prstGeom>
          <a:noFill/>
        </p:spPr>
        <p:txBody>
          <a:bodyPr wrap="square" lIns="0" tIns="0" rIns="0" bIns="0" rtlCol="0">
            <a:spAutoFit/>
          </a:bodyPr>
          <a:lstStyle/>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Salida a producción de las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plataformas transaccionales</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Productos ajustados a las necesidades del mercado</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La Bolsa como actor activo en la implementación de  políticas púbicas de Gobierno</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Dinamizar</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el mercado secundario de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gas natural</a:t>
            </a:r>
          </a:p>
          <a:p>
            <a:pPr marL="285750" marR="0" lvl="0" indent="-285750" algn="just" defTabSz="914400" rtl="0" eaLnBrk="1" fontAlgn="auto" latinLnBrk="0" hangingPunct="1">
              <a:lnSpc>
                <a:spcPct val="100000"/>
              </a:lnSpc>
              <a:spcBef>
                <a:spcPts val="0"/>
              </a:spcBef>
              <a:spcAft>
                <a:spcPts val="225"/>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Participar en el </a:t>
            </a:r>
            <a:r>
              <a:rPr kumimoji="0" lang="es-CO" sz="1600" b="1" i="0" u="none" strike="noStrike" kern="1200" cap="none" spc="0" normalizeH="0" baseline="0" noProof="0" dirty="0">
                <a:ln>
                  <a:noFill/>
                </a:ln>
                <a:solidFill>
                  <a:srgbClr val="00B050"/>
                </a:solidFill>
                <a:effectLst/>
                <a:uLnTx/>
                <a:uFillTx/>
                <a:latin typeface="Franklin Gothic Book"/>
                <a:ea typeface="+mn-ea"/>
                <a:cs typeface="+mn-cs"/>
              </a:rPr>
              <a:t>mercado de energía eléctrica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 través de mecanismos de comercialización</a:t>
            </a:r>
          </a:p>
        </p:txBody>
      </p:sp>
      <p:sp>
        <p:nvSpPr>
          <p:cNvPr id="8" name="Rectángulo 7">
            <a:extLst>
              <a:ext uri="{FF2B5EF4-FFF2-40B4-BE49-F238E27FC236}">
                <a16:creationId xmlns:a16="http://schemas.microsoft.com/office/drawing/2014/main" id="{86F7F3AF-852D-4E3C-86B3-2510B76B22AE}"/>
              </a:ext>
            </a:extLst>
          </p:cNvPr>
          <p:cNvSpPr/>
          <p:nvPr/>
        </p:nvSpPr>
        <p:spPr>
          <a:xfrm>
            <a:off x="4694923" y="878778"/>
            <a:ext cx="4026131" cy="3139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Retos año 2018</a:t>
            </a:r>
          </a:p>
        </p:txBody>
      </p:sp>
    </p:spTree>
    <p:extLst>
      <p:ext uri="{BB962C8B-B14F-4D97-AF65-F5344CB8AC3E}">
        <p14:creationId xmlns:p14="http://schemas.microsoft.com/office/powerpoint/2010/main" val="2247418703"/>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AACE17-F4F9-42AB-8F97-97B9AB777A24}"/>
              </a:ext>
            </a:extLst>
          </p:cNvPr>
          <p:cNvSpPr>
            <a:spLocks noGrp="1"/>
          </p:cNvSpPr>
          <p:nvPr>
            <p:ph type="body" idx="28"/>
          </p:nvPr>
        </p:nvSpPr>
        <p:spPr>
          <a:xfrm>
            <a:off x="314911" y="57822"/>
            <a:ext cx="6799214" cy="627977"/>
          </a:xfrm>
        </p:spPr>
        <p:txBody>
          <a:bodyPr/>
          <a:lstStyle/>
          <a:p>
            <a:pPr>
              <a:spcBef>
                <a:spcPct val="0"/>
              </a:spcBef>
              <a:spcAft>
                <a:spcPct val="0"/>
              </a:spcAft>
              <a:defRPr/>
            </a:pPr>
            <a:r>
              <a:rPr lang="es-CO">
                <a:latin typeface="Franklin Gothic Book"/>
                <a:cs typeface="Calibri" panose="020F0502020204030204" pitchFamily="34" charset="0"/>
              </a:rPr>
              <a:t>Informe de la Junta Directiva y Presidente</a:t>
            </a:r>
            <a:endParaRPr lang="es-CO" dirty="0">
              <a:latin typeface="Franklin Gothic Book"/>
              <a:cs typeface="Calibri" panose="020F0502020204030204" pitchFamily="34" charset="0"/>
            </a:endParaRPr>
          </a:p>
        </p:txBody>
      </p:sp>
      <p:cxnSp>
        <p:nvCxnSpPr>
          <p:cNvPr id="10" name="Conector recto 2">
            <a:extLst>
              <a:ext uri="{FF2B5EF4-FFF2-40B4-BE49-F238E27FC236}">
                <a16:creationId xmlns:a16="http://schemas.microsoft.com/office/drawing/2014/main" id="{B19ADF1C-7215-4450-B1B0-A99B51FF75C4}"/>
              </a:ext>
            </a:extLst>
          </p:cNvPr>
          <p:cNvCxnSpPr/>
          <p:nvPr/>
        </p:nvCxnSpPr>
        <p:spPr>
          <a:xfrm>
            <a:off x="309563" y="809553"/>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35A0A1C-49A6-4FDC-A382-DD11339BFE76}"/>
              </a:ext>
            </a:extLst>
          </p:cNvPr>
          <p:cNvSpPr txBox="1"/>
          <p:nvPr/>
        </p:nvSpPr>
        <p:spPr>
          <a:xfrm>
            <a:off x="744583" y="1456518"/>
            <a:ext cx="7833919" cy="2954655"/>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Queremos destacar el apoyo y compromiso permanente de los miembros de la Junta Directiva a lo largo del año, en todos los temas relevantes descritos y en otros que se presentan en este informe de gestión.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srgbClr val="002060"/>
              </a:solidFill>
              <a:effectLst/>
              <a:uLnTx/>
              <a:uFillTx/>
              <a:latin typeface="Franklin Gothic Book"/>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Asimismo, agradecemos a nuestros accionistas y grupos de interés por el apoyo, confianza y compromiso con la labor que desempeñamos en el desarrollo y crecimiento de los mercados administrados por la Bolsa Mercantil de Colombia.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srgbClr val="002060"/>
              </a:solidFill>
              <a:effectLst/>
              <a:uLnTx/>
              <a:uFillTx/>
              <a:latin typeface="Franklin Gothic Book"/>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Es de anotar que a dichos resultados contribuyeron significativamente los aportes y la participación tanto de las Sociedades Comisionistas de la Bolsa como la de nuestros colaboradores.</a:t>
            </a:r>
            <a:endParaRPr kumimoji="0" lang="es-MX" sz="1600" b="0" i="0" u="none" strike="noStrike" kern="1200" cap="none" spc="0" normalizeH="0" baseline="0" noProof="0" dirty="0">
              <a:ln>
                <a:noFill/>
              </a:ln>
              <a:solidFill>
                <a:srgbClr val="002060"/>
              </a:solidFill>
              <a:effectLst/>
              <a:uLnTx/>
              <a:uFillTx/>
              <a:latin typeface="Franklin Gothic Book"/>
              <a:ea typeface="+mn-ea"/>
              <a:cs typeface="+mn-cs"/>
            </a:endParaRPr>
          </a:p>
          <a:p>
            <a:pPr marL="257175" marR="0" lvl="0" indent="-257175" algn="just" defTabSz="914400" rtl="0" eaLnBrk="1" fontAlgn="auto" latinLnBrk="0" hangingPunct="1">
              <a:lnSpc>
                <a:spcPct val="100000"/>
              </a:lnSpc>
              <a:spcBef>
                <a:spcPts val="0"/>
              </a:spcBef>
              <a:spcAft>
                <a:spcPts val="225"/>
              </a:spcAft>
              <a:buClrTx/>
              <a:buSzTx/>
              <a:buFont typeface="+mj-lt"/>
              <a:buAutoNum type="arabicPeriod"/>
              <a:tabLst/>
              <a:defRPr/>
            </a:pPr>
            <a:endParaRPr kumimoji="0" lang="es-CO" sz="1600" b="0" i="0" u="none" strike="noStrike" kern="1200" cap="none" spc="0" normalizeH="0" baseline="0" noProof="0" dirty="0">
              <a:ln>
                <a:noFill/>
              </a:ln>
              <a:solidFill>
                <a:srgbClr val="002060"/>
              </a:solidFill>
              <a:effectLst/>
              <a:uLnTx/>
              <a:uFillTx/>
              <a:latin typeface="Franklin Gothic Book"/>
              <a:ea typeface="+mn-ea"/>
              <a:cs typeface="+mn-cs"/>
            </a:endParaRPr>
          </a:p>
        </p:txBody>
      </p:sp>
      <p:sp>
        <p:nvSpPr>
          <p:cNvPr id="7" name="Rectángulo 6">
            <a:extLst>
              <a:ext uri="{FF2B5EF4-FFF2-40B4-BE49-F238E27FC236}">
                <a16:creationId xmlns:a16="http://schemas.microsoft.com/office/drawing/2014/main" id="{97CAF02D-0866-4C18-98BA-76DE3CC28380}"/>
              </a:ext>
            </a:extLst>
          </p:cNvPr>
          <p:cNvSpPr/>
          <p:nvPr/>
        </p:nvSpPr>
        <p:spPr>
          <a:xfrm>
            <a:off x="292842" y="921479"/>
            <a:ext cx="8285660" cy="341632"/>
          </a:xfrm>
          <a:prstGeom prst="rect">
            <a:avLst/>
          </a:prstGeom>
        </p:spPr>
        <p:txBody>
          <a:bodyPr wrap="square">
            <a:sp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r>
              <a:rPr kumimoji="0" lang="es-CO" sz="1800" b="1" i="0" u="none" strike="noStrike" kern="1200" cap="none" spc="0" normalizeH="0" baseline="0" noProof="0" dirty="0">
                <a:ln>
                  <a:noFill/>
                </a:ln>
                <a:solidFill>
                  <a:srgbClr val="002060"/>
                </a:solidFill>
                <a:effectLst/>
                <a:uLnTx/>
                <a:uFillTx/>
                <a:latin typeface="Franklin Gothic Book"/>
                <a:ea typeface="+mn-ea"/>
                <a:cs typeface="+mn-cs"/>
              </a:rPr>
              <a:t>Agradecimientos</a:t>
            </a:r>
          </a:p>
        </p:txBody>
      </p:sp>
    </p:spTree>
    <p:extLst>
      <p:ext uri="{BB962C8B-B14F-4D97-AF65-F5344CB8AC3E}">
        <p14:creationId xmlns:p14="http://schemas.microsoft.com/office/powerpoint/2010/main" val="3379642053"/>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17C6-95DF-47DE-8778-148EF68A768E}"/>
              </a:ext>
            </a:extLst>
          </p:cNvPr>
          <p:cNvSpPr>
            <a:spLocks noGrp="1"/>
          </p:cNvSpPr>
          <p:nvPr>
            <p:ph type="title"/>
          </p:nvPr>
        </p:nvSpPr>
        <p:spPr/>
        <p:txBody>
          <a:bodyPr/>
          <a:lstStyle/>
          <a:p>
            <a:r>
              <a:rPr lang="es-CO">
                <a:solidFill>
                  <a:srgbClr val="002060"/>
                </a:solidFill>
              </a:rPr>
              <a:t>Desempeño de Mercados</a:t>
            </a:r>
            <a:endParaRPr lang="es-CO" dirty="0">
              <a:solidFill>
                <a:srgbClr val="002060"/>
              </a:solidFill>
            </a:endParaRPr>
          </a:p>
        </p:txBody>
      </p:sp>
    </p:spTree>
    <p:extLst>
      <p:ext uri="{BB962C8B-B14F-4D97-AF65-F5344CB8AC3E}">
        <p14:creationId xmlns:p14="http://schemas.microsoft.com/office/powerpoint/2010/main" val="360469324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238125" y="218392"/>
            <a:ext cx="8043970" cy="418403"/>
          </a:xfrm>
        </p:spPr>
        <p:txBody>
          <a:bodyPr>
            <a:noAutofit/>
          </a:bodyPr>
          <a:lstStyle/>
          <a:p>
            <a:pPr marL="0" indent="0">
              <a:lnSpc>
                <a:spcPct val="100000"/>
              </a:lnSpc>
              <a:spcBef>
                <a:spcPts val="0"/>
              </a:spcBef>
              <a:buNone/>
            </a:pPr>
            <a:r>
              <a:rPr lang="es-ES" sz="2400" b="1">
                <a:solidFill>
                  <a:srgbClr val="094784"/>
                </a:solidFill>
                <a:latin typeface="Franklin Gothic Book" panose="020B0503020102020204" pitchFamily="34" charset="0"/>
              </a:rPr>
              <a:t>Desempeño de los Mercados Administrados por la </a:t>
            </a:r>
            <a:r>
              <a:rPr lang="es-CO" sz="2400" b="1">
                <a:solidFill>
                  <a:srgbClr val="094784"/>
                </a:solidFill>
                <a:latin typeface="Franklin Gothic Book" panose="020B0503020102020204" pitchFamily="34" charset="0"/>
              </a:rPr>
              <a:t>BMC</a:t>
            </a:r>
            <a:endParaRPr lang="es-CO" sz="2400" b="1" dirty="0">
              <a:solidFill>
                <a:srgbClr val="094784"/>
              </a:solidFill>
              <a:latin typeface="Franklin Gothic Book" panose="020B0503020102020204" pitchFamily="34" charset="0"/>
            </a:endParaRPr>
          </a:p>
        </p:txBody>
      </p:sp>
      <p:sp>
        <p:nvSpPr>
          <p:cNvPr id="1034" name="Rectangle 10"/>
          <p:cNvSpPr>
            <a:spLocks noChangeArrowheads="1"/>
          </p:cNvSpPr>
          <p:nvPr/>
        </p:nvSpPr>
        <p:spPr bwMode="auto">
          <a:xfrm>
            <a:off x="100678"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panose="020B0503020102020204" pitchFamily="34" charset="0"/>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Arial" pitchFamily="34" charset="0"/>
            </a:endParaRPr>
          </a:p>
        </p:txBody>
      </p:sp>
      <p:sp>
        <p:nvSpPr>
          <p:cNvPr id="16" name="15 CuadroTexto"/>
          <p:cNvSpPr txBox="1"/>
          <p:nvPr/>
        </p:nvSpPr>
        <p:spPr>
          <a:xfrm>
            <a:off x="256656" y="2984173"/>
            <a:ext cx="4161399" cy="1705082"/>
          </a:xfrm>
          <a:prstGeom prst="rect">
            <a:avLst/>
          </a:prstGeom>
          <a:noFill/>
        </p:spPr>
        <p:txBody>
          <a:bodyPr wrap="square" lIns="0" tIns="0" rIns="0" bIns="0" rtlCol="0">
            <a:spAutoFit/>
          </a:bodyPr>
          <a:lstStyle/>
          <a:p>
            <a:pPr marL="230400" marR="0" lvl="0" indent="-230400" algn="just" defTabSz="914400" rtl="0" eaLnBrk="1" fontAlgn="auto" latinLnBrk="0" hangingPunct="1">
              <a:lnSpc>
                <a:spcPct val="90000"/>
              </a:lnSpc>
              <a:spcBef>
                <a:spcPts val="1000"/>
              </a:spcBef>
              <a:spcAft>
                <a:spcPts val="64"/>
              </a:spcAft>
              <a:buClrTx/>
              <a:buSzTx/>
              <a:buFont typeface="Arial"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2017 segundo mejor año para el registro de facturas: más de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$19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billones registrados.</a:t>
            </a:r>
          </a:p>
          <a:p>
            <a:pPr marL="230400" marR="0" lvl="0" indent="-230400" algn="just" defTabSz="914400" rtl="0" eaLnBrk="1" fontAlgn="auto" latinLnBrk="0" hangingPunct="1">
              <a:lnSpc>
                <a:spcPct val="90000"/>
              </a:lnSpc>
              <a:spcBef>
                <a:spcPts val="1000"/>
              </a:spcBef>
              <a:spcAft>
                <a:spcPts val="64"/>
              </a:spcAft>
              <a:buClrTx/>
              <a:buSzTx/>
              <a:buFont typeface="Arial"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Desciende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6%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respecto al año anterior, debido a temas jurídicos, afectando a todos los productos en los primeros 9 meses del año.</a:t>
            </a:r>
          </a:p>
          <a:p>
            <a:pPr marL="0" marR="0" lvl="0" indent="0" algn="just"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s-CO"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graphicFrame>
        <p:nvGraphicFramePr>
          <p:cNvPr id="9" name="Marcador de contenido 6">
            <a:extLst>
              <a:ext uri="{FF2B5EF4-FFF2-40B4-BE49-F238E27FC236}">
                <a16:creationId xmlns:a16="http://schemas.microsoft.com/office/drawing/2014/main" id="{EE55CBFD-7022-412F-937A-F620B0BE8DFB}"/>
              </a:ext>
            </a:extLst>
          </p:cNvPr>
          <p:cNvGraphicFramePr>
            <a:graphicFrameLocks/>
          </p:cNvGraphicFramePr>
          <p:nvPr>
            <p:extLst/>
          </p:nvPr>
        </p:nvGraphicFramePr>
        <p:xfrm>
          <a:off x="141845" y="898091"/>
          <a:ext cx="4584101" cy="22187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áfico 10">
            <a:extLst>
              <a:ext uri="{FF2B5EF4-FFF2-40B4-BE49-F238E27FC236}">
                <a16:creationId xmlns:a16="http://schemas.microsoft.com/office/drawing/2014/main" id="{46F004E3-CE25-49D3-80CE-3757E0825A6F}"/>
              </a:ext>
            </a:extLst>
          </p:cNvPr>
          <p:cNvGraphicFramePr>
            <a:graphicFrameLocks/>
          </p:cNvGraphicFramePr>
          <p:nvPr>
            <p:extLst/>
          </p:nvPr>
        </p:nvGraphicFramePr>
        <p:xfrm>
          <a:off x="4739008" y="813408"/>
          <a:ext cx="4191796" cy="2048721"/>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a:extLst>
              <a:ext uri="{FF2B5EF4-FFF2-40B4-BE49-F238E27FC236}">
                <a16:creationId xmlns:a16="http://schemas.microsoft.com/office/drawing/2014/main" id="{ADA8339F-BC14-4113-9B11-A2382793E9FE}"/>
              </a:ext>
            </a:extLst>
          </p:cNvPr>
          <p:cNvSpPr/>
          <p:nvPr/>
        </p:nvSpPr>
        <p:spPr>
          <a:xfrm>
            <a:off x="4725946" y="2862129"/>
            <a:ext cx="4360648" cy="1704056"/>
          </a:xfrm>
          <a:prstGeom prst="rect">
            <a:avLst/>
          </a:prstGeom>
        </p:spPr>
        <p:txBody>
          <a:bodyPr wrap="square">
            <a:spAutoFit/>
          </a:bodyPr>
          <a:lstStyle/>
          <a:p>
            <a:pPr marL="230400" marR="0" lvl="0" indent="-230400" algn="just" defTabSz="914400" rtl="0" eaLnBrk="1" fontAlgn="auto" latinLnBrk="0" hangingPunct="1">
              <a:lnSpc>
                <a:spcPct val="90000"/>
              </a:lnSpc>
              <a:spcBef>
                <a:spcPts val="1000"/>
              </a:spcBef>
              <a:spcAft>
                <a:spcPts val="64"/>
              </a:spcAft>
              <a:buClrTx/>
              <a:buSzTx/>
              <a:buFont typeface="Arial"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2017, mejor año para el MCP, rompiendo récords y la tendencia relativamente plana de años anteriores, creciendo un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234%.</a:t>
            </a:r>
          </a:p>
          <a:p>
            <a:pPr marL="230400" marR="0" lvl="0" indent="-230400" algn="just" defTabSz="914400" rtl="0" eaLnBrk="1" fontAlgn="auto" latinLnBrk="0" hangingPunct="1">
              <a:lnSpc>
                <a:spcPct val="90000"/>
              </a:lnSpc>
              <a:spcBef>
                <a:spcPts val="1000"/>
              </a:spcBef>
              <a:spcAft>
                <a:spcPts val="64"/>
              </a:spcAft>
              <a:buClrTx/>
              <a:buSzTx/>
              <a:buFont typeface="Arial"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Diversificación de clientes</a:t>
            </a:r>
          </a:p>
          <a:p>
            <a:pPr marL="230400" marR="0" lvl="0" indent="-230400" algn="just" defTabSz="914400" rtl="0" eaLnBrk="1" fontAlgn="auto" latinLnBrk="0" hangingPunct="1">
              <a:lnSpc>
                <a:spcPct val="90000"/>
              </a:lnSpc>
              <a:spcBef>
                <a:spcPts val="1000"/>
              </a:spcBef>
              <a:spcAft>
                <a:spcPts val="64"/>
              </a:spcAft>
              <a:buClrTx/>
              <a:buSzTx/>
              <a:buFont typeface="Arial"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BMC contribuye a transparencia y eficiencia de las compras públicas </a:t>
            </a:r>
          </a:p>
        </p:txBody>
      </p:sp>
      <p:cxnSp>
        <p:nvCxnSpPr>
          <p:cNvPr id="10" name="Conector recto 2">
            <a:extLst>
              <a:ext uri="{FF2B5EF4-FFF2-40B4-BE49-F238E27FC236}">
                <a16:creationId xmlns:a16="http://schemas.microsoft.com/office/drawing/2014/main" id="{B9FD9ECA-0792-44F1-AE2A-FABC28EB058B}"/>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2" name="14 Rectángulo">
            <a:extLst>
              <a:ext uri="{FF2B5EF4-FFF2-40B4-BE49-F238E27FC236}">
                <a16:creationId xmlns:a16="http://schemas.microsoft.com/office/drawing/2014/main" id="{89C029E8-F919-4FAB-A275-9B1A90CF5D31}"/>
              </a:ext>
            </a:extLst>
          </p:cNvPr>
          <p:cNvSpPr/>
          <p:nvPr/>
        </p:nvSpPr>
        <p:spPr>
          <a:xfrm>
            <a:off x="4466102" y="4881890"/>
            <a:ext cx="3982180" cy="2616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1100" b="0" i="0" u="none" strike="noStrike" kern="1200" cap="none" spc="0" normalizeH="0" baseline="0" noProof="0" dirty="0">
                <a:ln>
                  <a:noFill/>
                </a:ln>
                <a:solidFill>
                  <a:srgbClr val="002060"/>
                </a:solidFill>
                <a:effectLst/>
                <a:uLnTx/>
                <a:uFillTx/>
                <a:latin typeface="Franklin Gothic Book"/>
                <a:ea typeface="Calibri" pitchFamily="34" charset="0"/>
                <a:cs typeface="Times New Roman" pitchFamily="18" charset="0"/>
              </a:rPr>
              <a:t>(Volumen total de los negocios en millones de pesos corrientes)</a:t>
            </a:r>
            <a:endParaRPr kumimoji="0" lang="es-ES_tradnl" sz="2400" b="0" i="0" u="none" strike="noStrike" kern="1200" cap="none" spc="0" normalizeH="0" baseline="0" noProof="0" dirty="0">
              <a:ln>
                <a:noFill/>
              </a:ln>
              <a:solidFill>
                <a:srgbClr val="002060"/>
              </a:solidFill>
              <a:effectLst/>
              <a:uLnTx/>
              <a:uFillTx/>
              <a:latin typeface="Franklin Gothic Book"/>
              <a:ea typeface="+mn-ea"/>
              <a:cs typeface="Arial" pitchFamily="34" charset="0"/>
            </a:endParaRPr>
          </a:p>
        </p:txBody>
      </p:sp>
    </p:spTree>
    <p:extLst>
      <p:ext uri="{BB962C8B-B14F-4D97-AF65-F5344CB8AC3E}">
        <p14:creationId xmlns:p14="http://schemas.microsoft.com/office/powerpoint/2010/main" val="3864644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84661" y="483827"/>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800" dirty="0">
                <a:solidFill>
                  <a:schemeClr val="tx1"/>
                </a:solidFill>
              </a:rPr>
              <a:t>Febrero 21 de 2018</a:t>
            </a:r>
            <a:endParaRPr lang="es-ES_tradnl" sz="1800" dirty="0">
              <a:solidFill>
                <a:schemeClr val="tx1"/>
              </a:solidFill>
            </a:endParaRPr>
          </a:p>
        </p:txBody>
      </p:sp>
      <p:sp>
        <p:nvSpPr>
          <p:cNvPr id="26" name="Text Placeholder 30"/>
          <p:cNvSpPr txBox="1">
            <a:spLocks/>
          </p:cNvSpPr>
          <p:nvPr/>
        </p:nvSpPr>
        <p:spPr>
          <a:xfrm>
            <a:off x="807650" y="49044"/>
            <a:ext cx="733693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Junta Directiva</a:t>
            </a:r>
          </a:p>
        </p:txBody>
      </p:sp>
      <p:pic>
        <p:nvPicPr>
          <p:cNvPr id="19" name="91 Imagen" descr="BMC LOGO.bmp"/>
          <p:cNvPicPr>
            <a:picLocks noChangeAspect="1"/>
          </p:cNvPicPr>
          <p:nvPr/>
        </p:nvPicPr>
        <p:blipFill>
          <a:blip r:embed="rId3" cstate="email">
            <a:extLst>
              <a:ext uri="{28A0092B-C50C-407E-A947-70E740481C1C}">
                <a14:useLocalDpi xmlns:a14="http://schemas.microsoft.com/office/drawing/2010/main"/>
              </a:ext>
            </a:extLst>
          </a:blip>
          <a:srcRect r="-211"/>
          <a:stretch>
            <a:fillRect/>
          </a:stretch>
        </p:blipFill>
        <p:spPr bwMode="auto">
          <a:xfrm>
            <a:off x="7494593" y="126934"/>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p14="http://schemas.microsoft.com/office/powerpoint/2010/main" val="3553839972"/>
              </p:ext>
            </p:extLst>
          </p:nvPr>
        </p:nvGraphicFramePr>
        <p:xfrm>
          <a:off x="285752" y="689020"/>
          <a:ext cx="8572500" cy="44244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64861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63501" y="191086"/>
            <a:ext cx="7772400" cy="338961"/>
          </a:xfrm>
        </p:spPr>
        <p:txBody>
          <a:bodyPr>
            <a:noAutofit/>
          </a:bodyPr>
          <a:lstStyle/>
          <a:p>
            <a:pPr marL="0" indent="0">
              <a:buNone/>
            </a:pPr>
            <a:r>
              <a:rPr lang="es-ES" sz="2400" b="1">
                <a:solidFill>
                  <a:srgbClr val="094784"/>
                </a:solidFill>
              </a:rPr>
              <a:t>Desempeño de los Mercados Administrados por la </a:t>
            </a:r>
            <a:r>
              <a:rPr lang="es-CO" sz="2400" b="1">
                <a:solidFill>
                  <a:srgbClr val="094784"/>
                </a:solidFill>
              </a:rPr>
              <a:t>BMC</a:t>
            </a:r>
            <a:endParaRPr lang="es-CO" sz="2400" b="1" dirty="0">
              <a:solidFill>
                <a:srgbClr val="094784"/>
              </a:solidFill>
            </a:endParaRPr>
          </a:p>
        </p:txBody>
      </p:sp>
      <p:sp>
        <p:nvSpPr>
          <p:cNvPr id="1034" name="Rectangle 10"/>
          <p:cNvSpPr>
            <a:spLocks noChangeArrowheads="1"/>
          </p:cNvSpPr>
          <p:nvPr/>
        </p:nvSpPr>
        <p:spPr bwMode="auto">
          <a:xfrm>
            <a:off x="0"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a:ea typeface="+mn-ea"/>
              <a:cs typeface="Arial" pitchFamily="34" charset="0"/>
            </a:endParaRPr>
          </a:p>
        </p:txBody>
      </p:sp>
      <p:graphicFrame>
        <p:nvGraphicFramePr>
          <p:cNvPr id="14" name="Gráfico 13">
            <a:extLst>
              <a:ext uri="{FF2B5EF4-FFF2-40B4-BE49-F238E27FC236}">
                <a16:creationId xmlns:a16="http://schemas.microsoft.com/office/drawing/2014/main" id="{5D997BCD-BEDE-448F-83FB-CEC60A869212}"/>
              </a:ext>
            </a:extLst>
          </p:cNvPr>
          <p:cNvGraphicFramePr>
            <a:graphicFrameLocks/>
          </p:cNvGraphicFramePr>
          <p:nvPr>
            <p:extLst/>
          </p:nvPr>
        </p:nvGraphicFramePr>
        <p:xfrm>
          <a:off x="238126" y="734216"/>
          <a:ext cx="4039496" cy="2000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DDAD6056-6F1E-4A95-9B26-E742E9F4F646}"/>
              </a:ext>
            </a:extLst>
          </p:cNvPr>
          <p:cNvGraphicFramePr>
            <a:graphicFrameLocks/>
          </p:cNvGraphicFramePr>
          <p:nvPr>
            <p:extLst/>
          </p:nvPr>
        </p:nvGraphicFramePr>
        <p:xfrm>
          <a:off x="4501829" y="742253"/>
          <a:ext cx="4433119" cy="2000191"/>
        </p:xfrm>
        <a:graphic>
          <a:graphicData uri="http://schemas.openxmlformats.org/drawingml/2006/chart">
            <c:chart xmlns:c="http://schemas.openxmlformats.org/drawingml/2006/chart" xmlns:r="http://schemas.openxmlformats.org/officeDocument/2006/relationships" r:id="rId3"/>
          </a:graphicData>
        </a:graphic>
      </p:graphicFrame>
      <p:sp>
        <p:nvSpPr>
          <p:cNvPr id="12" name="Marcador de contenido 3">
            <a:extLst>
              <a:ext uri="{FF2B5EF4-FFF2-40B4-BE49-F238E27FC236}">
                <a16:creationId xmlns:a16="http://schemas.microsoft.com/office/drawing/2014/main" id="{E5653F80-813E-4B32-864B-6BE13167B925}"/>
              </a:ext>
            </a:extLst>
          </p:cNvPr>
          <p:cNvSpPr txBox="1">
            <a:spLocks/>
          </p:cNvSpPr>
          <p:nvPr/>
        </p:nvSpPr>
        <p:spPr>
          <a:xfrm>
            <a:off x="161378" y="2880704"/>
            <a:ext cx="4234973" cy="2743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0" lvl="0" indent="-230400" algn="just" defTabSz="914400" rtl="0" eaLnBrk="1" fontAlgn="auto" latinLnBrk="0" hangingPunct="1">
              <a:lnSpc>
                <a:spcPct val="90000"/>
              </a:lnSpc>
              <a:spcBef>
                <a:spcPts val="1000"/>
              </a:spcBef>
              <a:spcAft>
                <a:spcPts val="64"/>
              </a:spcAft>
              <a:buClrTx/>
              <a:buSzTx/>
              <a:buFont typeface="Arial" panose="020B0604020202020204"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Aunque en 2017 se revirtió la tendencia decreciente de los últimos 3 años, creciendo un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14%, </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el valor de los repos de CDM sigue siendo muy bajo.</a:t>
            </a:r>
          </a:p>
          <a:p>
            <a:pPr marL="230400" marR="0" lvl="0" indent="-2304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Parte de la recuperación se debió a una estrategia comercial bien llevada a mediados de año, con el fin de promover el producto.</a:t>
            </a:r>
          </a:p>
        </p:txBody>
      </p:sp>
      <p:sp>
        <p:nvSpPr>
          <p:cNvPr id="13" name="Marcador de contenido 3">
            <a:extLst>
              <a:ext uri="{FF2B5EF4-FFF2-40B4-BE49-F238E27FC236}">
                <a16:creationId xmlns:a16="http://schemas.microsoft.com/office/drawing/2014/main" id="{4DF38FB9-BEC4-49C3-884D-256FCC118CFB}"/>
              </a:ext>
            </a:extLst>
          </p:cNvPr>
          <p:cNvSpPr txBox="1">
            <a:spLocks/>
          </p:cNvSpPr>
          <p:nvPr/>
        </p:nvSpPr>
        <p:spPr>
          <a:xfrm>
            <a:off x="4501829" y="2880704"/>
            <a:ext cx="3886200" cy="930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Otros servicios de la Bolsa, como el mercado de físicos privados a través de disponibles y forwards, cayeron </a:t>
            </a:r>
            <a:r>
              <a:rPr kumimoji="0" lang="es-CO" sz="1600" b="0" i="0" u="none" strike="noStrike" kern="1200" cap="none" spc="0" normalizeH="0" baseline="0" noProof="0" dirty="0">
                <a:ln>
                  <a:noFill/>
                </a:ln>
                <a:solidFill>
                  <a:srgbClr val="00B050"/>
                </a:solidFill>
                <a:effectLst/>
                <a:uLnTx/>
                <a:uFillTx/>
                <a:latin typeface="Franklin Gothic Book"/>
                <a:ea typeface="+mn-ea"/>
                <a:cs typeface="+mn-cs"/>
              </a:rPr>
              <a:t>54%</a:t>
            </a:r>
            <a:r>
              <a:rPr kumimoji="0" lang="es-CO" sz="1600" b="0" i="0" u="none" strike="noStrike" kern="1200" cap="none" spc="0" normalizeH="0" baseline="0" noProof="0" dirty="0">
                <a:ln>
                  <a:noFill/>
                </a:ln>
                <a:solidFill>
                  <a:srgbClr val="002060"/>
                </a:solidFill>
                <a:effectLst/>
                <a:uLnTx/>
                <a:uFillTx/>
                <a:latin typeface="Franklin Gothic Book"/>
                <a:ea typeface="+mn-ea"/>
                <a:cs typeface="+mn-cs"/>
              </a:rPr>
              <a:t>, llegando a su nivel más bajo histórico.</a:t>
            </a:r>
          </a:p>
        </p:txBody>
      </p:sp>
      <p:sp>
        <p:nvSpPr>
          <p:cNvPr id="15" name="14 Rectángulo">
            <a:extLst>
              <a:ext uri="{FF2B5EF4-FFF2-40B4-BE49-F238E27FC236}">
                <a16:creationId xmlns:a16="http://schemas.microsoft.com/office/drawing/2014/main" id="{540F353A-3461-4D1D-BE57-72C4180DB196}"/>
              </a:ext>
            </a:extLst>
          </p:cNvPr>
          <p:cNvSpPr/>
          <p:nvPr/>
        </p:nvSpPr>
        <p:spPr>
          <a:xfrm>
            <a:off x="4472757" y="4881890"/>
            <a:ext cx="3982180" cy="2616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1100" b="0" i="0" u="none" strike="noStrike" kern="1200" cap="none" spc="0" normalizeH="0" baseline="0" noProof="0" dirty="0">
                <a:ln>
                  <a:noFill/>
                </a:ln>
                <a:solidFill>
                  <a:srgbClr val="002060"/>
                </a:solidFill>
                <a:effectLst/>
                <a:uLnTx/>
                <a:uFillTx/>
                <a:latin typeface="Franklin Gothic Book"/>
                <a:ea typeface="Calibri" pitchFamily="34" charset="0"/>
                <a:cs typeface="Times New Roman" pitchFamily="18" charset="0"/>
              </a:rPr>
              <a:t>(Volumen total de los negocios en millones de pesos corrientes)</a:t>
            </a:r>
            <a:endParaRPr kumimoji="0" lang="es-ES_tradnl" sz="2400" b="0" i="0" u="none" strike="noStrike" kern="1200" cap="none" spc="0" normalizeH="0" baseline="0" noProof="0" dirty="0">
              <a:ln>
                <a:noFill/>
              </a:ln>
              <a:solidFill>
                <a:srgbClr val="002060"/>
              </a:solidFill>
              <a:effectLst/>
              <a:uLnTx/>
              <a:uFillTx/>
              <a:latin typeface="Franklin Gothic Book"/>
              <a:ea typeface="+mn-ea"/>
              <a:cs typeface="Arial" pitchFamily="34" charset="0"/>
            </a:endParaRPr>
          </a:p>
        </p:txBody>
      </p:sp>
      <p:cxnSp>
        <p:nvCxnSpPr>
          <p:cNvPr id="16" name="Conector recto 2">
            <a:extLst>
              <a:ext uri="{FF2B5EF4-FFF2-40B4-BE49-F238E27FC236}">
                <a16:creationId xmlns:a16="http://schemas.microsoft.com/office/drawing/2014/main" id="{0B83F6DB-3EF9-44B4-8D47-3918299DE054}"/>
              </a:ext>
            </a:extLst>
          </p:cNvPr>
          <p:cNvCxnSpPr/>
          <p:nvPr/>
        </p:nvCxnSpPr>
        <p:spPr>
          <a:xfrm>
            <a:off x="63501" y="676344"/>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69532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105196" y="110115"/>
            <a:ext cx="7772400" cy="338961"/>
          </a:xfrm>
        </p:spPr>
        <p:txBody>
          <a:bodyPr>
            <a:noAutofit/>
          </a:bodyPr>
          <a:lstStyle/>
          <a:p>
            <a:pPr marL="0" indent="0">
              <a:buNone/>
            </a:pPr>
            <a:r>
              <a:rPr lang="es-ES" sz="2400" b="1" dirty="0">
                <a:solidFill>
                  <a:srgbClr val="094784"/>
                </a:solidFill>
              </a:rPr>
              <a:t>Desempeño de los Mercados Administrados por la </a:t>
            </a:r>
            <a:r>
              <a:rPr lang="es-CO" sz="2400" b="1" dirty="0">
                <a:solidFill>
                  <a:srgbClr val="094784"/>
                </a:solidFill>
              </a:rPr>
              <a:t>BMC</a:t>
            </a:r>
          </a:p>
        </p:txBody>
      </p:sp>
      <p:sp>
        <p:nvSpPr>
          <p:cNvPr id="1034" name="Rectangle 10"/>
          <p:cNvSpPr>
            <a:spLocks noChangeArrowheads="1"/>
          </p:cNvSpPr>
          <p:nvPr/>
        </p:nvSpPr>
        <p:spPr bwMode="auto">
          <a:xfrm>
            <a:off x="0"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a:ea typeface="+mn-ea"/>
              <a:cs typeface="Arial" pitchFamily="34" charset="0"/>
            </a:endParaRPr>
          </a:p>
        </p:txBody>
      </p:sp>
      <p:graphicFrame>
        <p:nvGraphicFramePr>
          <p:cNvPr id="8" name="Gráfico 7">
            <a:extLst>
              <a:ext uri="{FF2B5EF4-FFF2-40B4-BE49-F238E27FC236}">
                <a16:creationId xmlns:a16="http://schemas.microsoft.com/office/drawing/2014/main" id="{5C3010A4-9DB7-4101-9310-EAEC167C47A4}"/>
              </a:ext>
            </a:extLst>
          </p:cNvPr>
          <p:cNvGraphicFramePr>
            <a:graphicFrameLocks/>
          </p:cNvGraphicFramePr>
          <p:nvPr>
            <p:extLst/>
          </p:nvPr>
        </p:nvGraphicFramePr>
        <p:xfrm>
          <a:off x="272287" y="1084130"/>
          <a:ext cx="4819258" cy="3182815"/>
        </p:xfrm>
        <a:graphic>
          <a:graphicData uri="http://schemas.openxmlformats.org/drawingml/2006/chart">
            <c:chart xmlns:c="http://schemas.openxmlformats.org/drawingml/2006/chart" xmlns:r="http://schemas.openxmlformats.org/officeDocument/2006/relationships" r:id="rId2"/>
          </a:graphicData>
        </a:graphic>
      </p:graphicFrame>
      <p:sp>
        <p:nvSpPr>
          <p:cNvPr id="9" name="Marcador de contenido 3">
            <a:extLst>
              <a:ext uri="{FF2B5EF4-FFF2-40B4-BE49-F238E27FC236}">
                <a16:creationId xmlns:a16="http://schemas.microsoft.com/office/drawing/2014/main" id="{6B3C76AC-143A-41C2-84C6-D79DE8D4F2A1}"/>
              </a:ext>
            </a:extLst>
          </p:cNvPr>
          <p:cNvSpPr txBox="1">
            <a:spLocks/>
          </p:cNvSpPr>
          <p:nvPr/>
        </p:nvSpPr>
        <p:spPr>
          <a:xfrm>
            <a:off x="5004289" y="1345773"/>
            <a:ext cx="3886200" cy="24344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64"/>
              </a:spcAft>
              <a:buClrTx/>
              <a:buSzTx/>
              <a:buFont typeface="Arial" panose="020B0604020202020204"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El volumen de negociación registrado para 2017 disminuyó un </a:t>
            </a:r>
            <a:r>
              <a:rPr kumimoji="0" lang="es-CO" sz="1600" b="0" i="0" u="none" strike="noStrike" kern="1200" cap="none" spc="0" normalizeH="0" baseline="0" noProof="0" dirty="0">
                <a:ln>
                  <a:noFill/>
                </a:ln>
                <a:solidFill>
                  <a:srgbClr val="00B050"/>
                </a:solidFill>
                <a:effectLst/>
                <a:uLnTx/>
                <a:uFillTx/>
                <a:latin typeface="Franklin Gothic Book" panose="020B0503020102020204" pitchFamily="34" charset="0"/>
                <a:ea typeface="+mn-ea"/>
                <a:cs typeface="+mn-cs"/>
              </a:rPr>
              <a:t>17%</a:t>
            </a: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 en comparación al año anterior, debido a la reducción de las transacciones en el mercado. </a:t>
            </a:r>
          </a:p>
          <a:p>
            <a:pPr marL="228600" marR="0" lvl="0" indent="-228600" algn="just" defTabSz="914400" rtl="0" eaLnBrk="1" fontAlgn="auto" latinLnBrk="0" hangingPunct="1">
              <a:lnSpc>
                <a:spcPct val="90000"/>
              </a:lnSpc>
              <a:spcBef>
                <a:spcPts val="1000"/>
              </a:spcBef>
              <a:spcAft>
                <a:spcPts val="64"/>
              </a:spcAft>
              <a:buClrTx/>
              <a:buSzTx/>
              <a:buFont typeface="Arial" panose="020B0604020202020204" pitchFamily="34" charset="0"/>
              <a:buChar char="•"/>
              <a:tabLst/>
              <a:defRPr/>
            </a:pPr>
            <a:endPar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endParaRPr>
          </a:p>
          <a:p>
            <a:pPr marL="228600" marR="0" lvl="0" indent="-228600" algn="just" defTabSz="914400" rtl="0" eaLnBrk="1" fontAlgn="auto" latinLnBrk="0" hangingPunct="1">
              <a:lnSpc>
                <a:spcPct val="90000"/>
              </a:lnSpc>
              <a:spcBef>
                <a:spcPts val="1000"/>
              </a:spcBef>
              <a:spcAft>
                <a:spcPts val="64"/>
              </a:spcAft>
              <a:buClrTx/>
              <a:buSzTx/>
              <a:buFont typeface="Arial" panose="020B0604020202020204" pitchFamily="34" charset="0"/>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Consolidación y posicionamiento del Gestor del Mercado de Gas Natural como fuente oficial de información a nivel nacional e internacional.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CO" sz="1800" b="0" i="0" u="none" strike="noStrike" kern="1200" cap="none" spc="0" normalizeH="0" baseline="0" noProof="0" dirty="0">
              <a:ln>
                <a:noFill/>
              </a:ln>
              <a:solidFill>
                <a:prstClr val="black"/>
              </a:solidFill>
              <a:effectLst/>
              <a:uLnTx/>
              <a:uFillTx/>
              <a:latin typeface="Franklin Gothic Book"/>
              <a:ea typeface="+mn-ea"/>
              <a:cs typeface="+mn-cs"/>
            </a:endParaRPr>
          </a:p>
        </p:txBody>
      </p:sp>
      <p:cxnSp>
        <p:nvCxnSpPr>
          <p:cNvPr id="6" name="Conector recto 2">
            <a:extLst>
              <a:ext uri="{FF2B5EF4-FFF2-40B4-BE49-F238E27FC236}">
                <a16:creationId xmlns:a16="http://schemas.microsoft.com/office/drawing/2014/main" id="{1ED5775B-C7A0-4CBB-A7B8-C8BA8107178D}"/>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0" name="14 Rectángulo">
            <a:extLst>
              <a:ext uri="{FF2B5EF4-FFF2-40B4-BE49-F238E27FC236}">
                <a16:creationId xmlns:a16="http://schemas.microsoft.com/office/drawing/2014/main" id="{1BCAF7C6-0CFC-4712-A228-F184CB174FDA}"/>
              </a:ext>
            </a:extLst>
          </p:cNvPr>
          <p:cNvSpPr/>
          <p:nvPr/>
        </p:nvSpPr>
        <p:spPr>
          <a:xfrm>
            <a:off x="6019895" y="4889272"/>
            <a:ext cx="2052165" cy="2616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1100" b="0" i="0" u="none" strike="noStrike" kern="1200" cap="none" spc="0" normalizeH="0" baseline="0" noProof="0" dirty="0">
                <a:ln>
                  <a:noFill/>
                </a:ln>
                <a:solidFill>
                  <a:srgbClr val="002060"/>
                </a:solidFill>
                <a:effectLst/>
                <a:uLnTx/>
                <a:uFillTx/>
                <a:latin typeface="Franklin Gothic Book"/>
                <a:ea typeface="Calibri" pitchFamily="34" charset="0"/>
                <a:cs typeface="Times New Roman" pitchFamily="18" charset="0"/>
              </a:rPr>
              <a:t>(Volumen total de los negocios)</a:t>
            </a:r>
            <a:endParaRPr kumimoji="0" lang="es-ES_tradnl" sz="2400" b="0" i="0" u="none" strike="noStrike" kern="1200" cap="none" spc="0" normalizeH="0" baseline="0" noProof="0" dirty="0">
              <a:ln>
                <a:noFill/>
              </a:ln>
              <a:solidFill>
                <a:srgbClr val="002060"/>
              </a:solidFill>
              <a:effectLst/>
              <a:uLnTx/>
              <a:uFillTx/>
              <a:latin typeface="Franklin Gothic Book"/>
              <a:ea typeface="+mn-ea"/>
              <a:cs typeface="Arial" pitchFamily="34" charset="0"/>
            </a:endParaRPr>
          </a:p>
        </p:txBody>
      </p:sp>
    </p:spTree>
    <p:extLst>
      <p:ext uri="{BB962C8B-B14F-4D97-AF65-F5344CB8AC3E}">
        <p14:creationId xmlns:p14="http://schemas.microsoft.com/office/powerpoint/2010/main" val="124538187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17C6-95DF-47DE-8778-148EF68A768E}"/>
              </a:ext>
            </a:extLst>
          </p:cNvPr>
          <p:cNvSpPr>
            <a:spLocks noGrp="1"/>
          </p:cNvSpPr>
          <p:nvPr>
            <p:ph type="title"/>
          </p:nvPr>
        </p:nvSpPr>
        <p:spPr/>
        <p:txBody>
          <a:bodyPr/>
          <a:lstStyle/>
          <a:p>
            <a:r>
              <a:rPr lang="es-CO">
                <a:solidFill>
                  <a:srgbClr val="002060"/>
                </a:solidFill>
              </a:rPr>
              <a:t>Contexto Económico</a:t>
            </a:r>
            <a:endParaRPr lang="es-CO" dirty="0">
              <a:solidFill>
                <a:srgbClr val="002060"/>
              </a:solidFill>
            </a:endParaRPr>
          </a:p>
        </p:txBody>
      </p:sp>
    </p:spTree>
    <p:extLst>
      <p:ext uri="{BB962C8B-B14F-4D97-AF65-F5344CB8AC3E}">
        <p14:creationId xmlns:p14="http://schemas.microsoft.com/office/powerpoint/2010/main" val="301255861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238125" y="218392"/>
            <a:ext cx="8043970" cy="418403"/>
          </a:xfrm>
        </p:spPr>
        <p:txBody>
          <a:bodyPr>
            <a:noAutofit/>
          </a:bodyPr>
          <a:lstStyle/>
          <a:p>
            <a:pPr marL="0" indent="0">
              <a:lnSpc>
                <a:spcPct val="100000"/>
              </a:lnSpc>
              <a:spcBef>
                <a:spcPts val="0"/>
              </a:spcBef>
              <a:buNone/>
            </a:pPr>
            <a:r>
              <a:rPr lang="es-MX" sz="2400" b="1">
                <a:solidFill>
                  <a:srgbClr val="094784"/>
                </a:solidFill>
                <a:latin typeface="Franklin Gothic Book" panose="020B0503020102020204" pitchFamily="34" charset="0"/>
              </a:rPr>
              <a:t>Contexto Económico</a:t>
            </a:r>
            <a:endParaRPr lang="es-CO" sz="2400" b="1" dirty="0">
              <a:solidFill>
                <a:srgbClr val="094784"/>
              </a:solidFill>
              <a:latin typeface="Franklin Gothic Book" panose="020B0503020102020204" pitchFamily="34" charset="0"/>
            </a:endParaRPr>
          </a:p>
        </p:txBody>
      </p:sp>
      <p:sp>
        <p:nvSpPr>
          <p:cNvPr id="1034" name="Rectangle 10"/>
          <p:cNvSpPr>
            <a:spLocks noChangeArrowheads="1"/>
          </p:cNvSpPr>
          <p:nvPr/>
        </p:nvSpPr>
        <p:spPr bwMode="auto">
          <a:xfrm>
            <a:off x="100678"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panose="020B0503020102020204" pitchFamily="34" charset="0"/>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Arial" pitchFamily="34" charset="0"/>
            </a:endParaRPr>
          </a:p>
        </p:txBody>
      </p:sp>
      <p:cxnSp>
        <p:nvCxnSpPr>
          <p:cNvPr id="10" name="Conector recto 2">
            <a:extLst>
              <a:ext uri="{FF2B5EF4-FFF2-40B4-BE49-F238E27FC236}">
                <a16:creationId xmlns:a16="http://schemas.microsoft.com/office/drawing/2014/main" id="{B9FD9ECA-0792-44F1-AE2A-FABC28EB058B}"/>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graphicFrame>
        <p:nvGraphicFramePr>
          <p:cNvPr id="13" name="Marcador de contenido 6">
            <a:extLst>
              <a:ext uri="{FF2B5EF4-FFF2-40B4-BE49-F238E27FC236}">
                <a16:creationId xmlns:a16="http://schemas.microsoft.com/office/drawing/2014/main" id="{9DD5A9CD-3E65-4F3C-BE42-289F74046E5E}"/>
              </a:ext>
            </a:extLst>
          </p:cNvPr>
          <p:cNvGraphicFramePr>
            <a:graphicFrameLocks/>
          </p:cNvGraphicFramePr>
          <p:nvPr>
            <p:extLst/>
          </p:nvPr>
        </p:nvGraphicFramePr>
        <p:xfrm>
          <a:off x="123753" y="963406"/>
          <a:ext cx="3930262" cy="21700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Marcador de contenido 4">
            <a:extLst>
              <a:ext uri="{FF2B5EF4-FFF2-40B4-BE49-F238E27FC236}">
                <a16:creationId xmlns:a16="http://schemas.microsoft.com/office/drawing/2014/main" id="{CBA675CD-BE18-433F-A7A3-2B40331ED4F8}"/>
              </a:ext>
            </a:extLst>
          </p:cNvPr>
          <p:cNvGraphicFramePr>
            <a:graphicFrameLocks/>
          </p:cNvGraphicFramePr>
          <p:nvPr>
            <p:extLst/>
          </p:nvPr>
        </p:nvGraphicFramePr>
        <p:xfrm>
          <a:off x="4040613" y="927272"/>
          <a:ext cx="4833158" cy="2206231"/>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ángulo 14">
            <a:extLst>
              <a:ext uri="{FF2B5EF4-FFF2-40B4-BE49-F238E27FC236}">
                <a16:creationId xmlns:a16="http://schemas.microsoft.com/office/drawing/2014/main" id="{07EB2775-1247-466F-977C-6041E4752DA7}"/>
              </a:ext>
            </a:extLst>
          </p:cNvPr>
          <p:cNvSpPr/>
          <p:nvPr/>
        </p:nvSpPr>
        <p:spPr>
          <a:xfrm>
            <a:off x="2329541" y="871134"/>
            <a:ext cx="1390637" cy="286232"/>
          </a:xfrm>
          <a:prstGeom prst="rect">
            <a:avLst/>
          </a:prstGeom>
        </p:spPr>
        <p:txBody>
          <a:bodyPr wrap="none">
            <a:spAutoFit/>
          </a:bodyPr>
          <a:lstStyle/>
          <a:p>
            <a:pPr marL="0" marR="0" lvl="0" indent="0" algn="l" defTabSz="1244569" rtl="0" eaLnBrk="1" fontAlgn="auto" latinLnBrk="0" hangingPunct="1">
              <a:lnSpc>
                <a:spcPct val="90000"/>
              </a:lnSpc>
              <a:spcBef>
                <a:spcPct val="0"/>
              </a:spcBef>
              <a:spcAft>
                <a:spcPct val="3500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rPr>
              <a:t>Crecimiento PIB</a:t>
            </a:r>
          </a:p>
        </p:txBody>
      </p:sp>
      <p:sp>
        <p:nvSpPr>
          <p:cNvPr id="17" name="Rectángulo 16">
            <a:extLst>
              <a:ext uri="{FF2B5EF4-FFF2-40B4-BE49-F238E27FC236}">
                <a16:creationId xmlns:a16="http://schemas.microsoft.com/office/drawing/2014/main" id="{0B325824-150C-4BAD-8C14-2BE7B6CE9396}"/>
              </a:ext>
            </a:extLst>
          </p:cNvPr>
          <p:cNvSpPr/>
          <p:nvPr/>
        </p:nvSpPr>
        <p:spPr>
          <a:xfrm>
            <a:off x="4133502" y="871134"/>
            <a:ext cx="833883" cy="286232"/>
          </a:xfrm>
          <a:prstGeom prst="rect">
            <a:avLst/>
          </a:prstGeom>
        </p:spPr>
        <p:txBody>
          <a:bodyPr wrap="none">
            <a:spAutoFit/>
          </a:bodyPr>
          <a:lstStyle/>
          <a:p>
            <a:pPr marL="0" marR="0" lvl="0" indent="0" algn="l" defTabSz="1244569" rtl="0" eaLnBrk="1" fontAlgn="auto" latinLnBrk="0" hangingPunct="1">
              <a:lnSpc>
                <a:spcPct val="90000"/>
              </a:lnSpc>
              <a:spcBef>
                <a:spcPct val="0"/>
              </a:spcBef>
              <a:spcAft>
                <a:spcPct val="3500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rPr>
              <a:t>Inflación</a:t>
            </a:r>
          </a:p>
        </p:txBody>
      </p:sp>
      <p:sp>
        <p:nvSpPr>
          <p:cNvPr id="18" name="Rectángulo 17">
            <a:extLst>
              <a:ext uri="{FF2B5EF4-FFF2-40B4-BE49-F238E27FC236}">
                <a16:creationId xmlns:a16="http://schemas.microsoft.com/office/drawing/2014/main" id="{33487EC2-628C-4135-B74F-265FCD9C41D1}"/>
              </a:ext>
            </a:extLst>
          </p:cNvPr>
          <p:cNvSpPr/>
          <p:nvPr/>
        </p:nvSpPr>
        <p:spPr>
          <a:xfrm>
            <a:off x="238744" y="3260674"/>
            <a:ext cx="3801869" cy="1435778"/>
          </a:xfrm>
          <a:prstGeom prst="rect">
            <a:avLst/>
          </a:prstGeom>
        </p:spPr>
        <p:txBody>
          <a:bodyPr wrap="square">
            <a:spAutoFit/>
          </a:bodyPr>
          <a:lstStyle/>
          <a:p>
            <a:pPr marL="0" marR="0" lvl="0" indent="0" algn="l" defTabSz="888978" rtl="0" eaLnBrk="1" fontAlgn="auto" latinLnBrk="0" hangingPunct="1">
              <a:lnSpc>
                <a:spcPct val="90000"/>
              </a:lnSpc>
              <a:spcBef>
                <a:spcPct val="0"/>
              </a:spcBef>
              <a:spcAft>
                <a:spcPct val="35000"/>
              </a:spcAft>
              <a:buClrTx/>
              <a:buSzTx/>
              <a:buFontTx/>
              <a:buNone/>
              <a:tabLst/>
              <a:defRPr/>
            </a:pPr>
            <a:r>
              <a:rPr kumimoji="0" lang="es-CO" sz="18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Producto Interno Bruto: </a:t>
            </a:r>
            <a:r>
              <a:rPr kumimoji="0" lang="es-CO" sz="18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Se espera que el crecimiento de la economía colombiana finalice 2017 en </a:t>
            </a:r>
            <a:r>
              <a:rPr kumimoji="0" lang="es-CO" sz="1800" b="0" i="0" u="none" strike="noStrike" kern="1200" cap="none" spc="0" normalizeH="0" baseline="0" noProof="0" dirty="0">
                <a:ln>
                  <a:noFill/>
                </a:ln>
                <a:solidFill>
                  <a:srgbClr val="00B050"/>
                </a:solidFill>
                <a:effectLst/>
                <a:uLnTx/>
                <a:uFillTx/>
                <a:latin typeface="Franklin Gothic Book" panose="020B0503020102020204" pitchFamily="34" charset="0"/>
                <a:ea typeface="+mn-ea"/>
                <a:cs typeface="+mn-cs"/>
              </a:rPr>
              <a:t>1.7%-1.9%.</a:t>
            </a:r>
          </a:p>
          <a:p>
            <a:pPr marL="0" marR="0" lvl="0" indent="0" algn="l" defTabSz="888978" rtl="0" eaLnBrk="1" fontAlgn="auto" latinLnBrk="0" hangingPunct="1">
              <a:lnSpc>
                <a:spcPct val="90000"/>
              </a:lnSpc>
              <a:spcBef>
                <a:spcPct val="0"/>
              </a:spcBef>
              <a:spcAft>
                <a:spcPct val="3500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sp>
        <p:nvSpPr>
          <p:cNvPr id="19" name="Rectángulo 18">
            <a:extLst>
              <a:ext uri="{FF2B5EF4-FFF2-40B4-BE49-F238E27FC236}">
                <a16:creationId xmlns:a16="http://schemas.microsoft.com/office/drawing/2014/main" id="{300F18A0-03AB-465A-960C-3025E15D1CF8}"/>
              </a:ext>
            </a:extLst>
          </p:cNvPr>
          <p:cNvSpPr/>
          <p:nvPr/>
        </p:nvSpPr>
        <p:spPr>
          <a:xfrm>
            <a:off x="4314727" y="2905394"/>
            <a:ext cx="4590529" cy="1546577"/>
          </a:xfrm>
          <a:prstGeom prst="rect">
            <a:avLst/>
          </a:prstGeom>
        </p:spPr>
        <p:txBody>
          <a:bodyPr wrap="square">
            <a:spAutoFit/>
          </a:bodyPr>
          <a:lstStyle/>
          <a:p>
            <a:pPr marL="0" marR="0" lvl="0" indent="0" algn="l" defTabSz="888978" rtl="0" eaLnBrk="1" fontAlgn="auto" latinLnBrk="0" hangingPunct="1">
              <a:lnSpc>
                <a:spcPct val="90000"/>
              </a:lnSpc>
              <a:spcBef>
                <a:spcPct val="0"/>
              </a:spcBef>
              <a:spcAft>
                <a:spcPct val="3500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just" defTabSz="888978"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Inflación: </a:t>
            </a: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Los mayores aportes a la variación del IPC en lo corrido del año se ubicaron en los grupos de: alimentos, vivienda, transporte, educación y otros gastos, los cuales en conjunto contribuyeron con </a:t>
            </a:r>
            <a:r>
              <a:rPr kumimoji="0" lang="es-CO" sz="1600" b="0" i="0" u="none" strike="noStrike" kern="1200" cap="none" spc="0" normalizeH="0" baseline="0" noProof="0" dirty="0">
                <a:ln>
                  <a:noFill/>
                </a:ln>
                <a:solidFill>
                  <a:srgbClr val="00B050"/>
                </a:solidFill>
                <a:effectLst/>
                <a:uLnTx/>
                <a:uFillTx/>
                <a:latin typeface="Franklin Gothic Book" panose="020B0503020102020204" pitchFamily="34" charset="0"/>
                <a:ea typeface="+mn-ea"/>
                <a:cs typeface="+mn-cs"/>
              </a:rPr>
              <a:t>3,18 </a:t>
            </a: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puntos porcentuales a la variación total.</a:t>
            </a:r>
          </a:p>
        </p:txBody>
      </p:sp>
    </p:spTree>
    <p:extLst>
      <p:ext uri="{BB962C8B-B14F-4D97-AF65-F5344CB8AC3E}">
        <p14:creationId xmlns:p14="http://schemas.microsoft.com/office/powerpoint/2010/main" val="153867226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238125" y="218392"/>
            <a:ext cx="8043970" cy="418403"/>
          </a:xfrm>
        </p:spPr>
        <p:txBody>
          <a:bodyPr>
            <a:noAutofit/>
          </a:bodyPr>
          <a:lstStyle/>
          <a:p>
            <a:pPr marL="0" indent="0">
              <a:lnSpc>
                <a:spcPct val="100000"/>
              </a:lnSpc>
              <a:spcBef>
                <a:spcPts val="0"/>
              </a:spcBef>
              <a:buNone/>
            </a:pPr>
            <a:r>
              <a:rPr lang="es-MX" sz="2400" b="1">
                <a:solidFill>
                  <a:srgbClr val="094784"/>
                </a:solidFill>
                <a:latin typeface="Franklin Gothic Book" panose="020B0503020102020204" pitchFamily="34" charset="0"/>
              </a:rPr>
              <a:t>Contexto Económico</a:t>
            </a:r>
            <a:endParaRPr lang="es-CO" sz="2400" b="1" dirty="0">
              <a:solidFill>
                <a:srgbClr val="094784"/>
              </a:solidFill>
              <a:latin typeface="Franklin Gothic Book" panose="020B0503020102020204" pitchFamily="34" charset="0"/>
            </a:endParaRPr>
          </a:p>
        </p:txBody>
      </p:sp>
      <p:sp>
        <p:nvSpPr>
          <p:cNvPr id="1034" name="Rectangle 10"/>
          <p:cNvSpPr>
            <a:spLocks noChangeArrowheads="1"/>
          </p:cNvSpPr>
          <p:nvPr/>
        </p:nvSpPr>
        <p:spPr bwMode="auto">
          <a:xfrm>
            <a:off x="100678"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panose="020B0503020102020204" pitchFamily="34" charset="0"/>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Arial" pitchFamily="34" charset="0"/>
            </a:endParaRPr>
          </a:p>
        </p:txBody>
      </p:sp>
      <p:cxnSp>
        <p:nvCxnSpPr>
          <p:cNvPr id="10" name="Conector recto 2">
            <a:extLst>
              <a:ext uri="{FF2B5EF4-FFF2-40B4-BE49-F238E27FC236}">
                <a16:creationId xmlns:a16="http://schemas.microsoft.com/office/drawing/2014/main" id="{B9FD9ECA-0792-44F1-AE2A-FABC28EB058B}"/>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2" name="14 Rectángulo">
            <a:extLst>
              <a:ext uri="{FF2B5EF4-FFF2-40B4-BE49-F238E27FC236}">
                <a16:creationId xmlns:a16="http://schemas.microsoft.com/office/drawing/2014/main" id="{89C029E8-F919-4FAB-A275-9B1A90CF5D31}"/>
              </a:ext>
            </a:extLst>
          </p:cNvPr>
          <p:cNvSpPr/>
          <p:nvPr/>
        </p:nvSpPr>
        <p:spPr>
          <a:xfrm>
            <a:off x="4466102" y="4881890"/>
            <a:ext cx="3982180" cy="2616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1100" b="0" i="0" u="none" strike="noStrike" kern="1200" cap="none" spc="0" normalizeH="0" baseline="0" noProof="0" dirty="0">
                <a:ln>
                  <a:noFill/>
                </a:ln>
                <a:solidFill>
                  <a:srgbClr val="002060"/>
                </a:solidFill>
                <a:effectLst/>
                <a:uLnTx/>
                <a:uFillTx/>
                <a:latin typeface="Franklin Gothic Book"/>
                <a:ea typeface="Calibri" pitchFamily="34" charset="0"/>
                <a:cs typeface="Times New Roman" pitchFamily="18" charset="0"/>
              </a:rPr>
              <a:t>(Volumen total de los negocios en millones de pesos corrientes)</a:t>
            </a:r>
            <a:endParaRPr kumimoji="0" lang="es-ES_tradnl" sz="2400" b="0" i="0" u="none" strike="noStrike" kern="1200" cap="none" spc="0" normalizeH="0" baseline="0" noProof="0" dirty="0">
              <a:ln>
                <a:noFill/>
              </a:ln>
              <a:solidFill>
                <a:srgbClr val="002060"/>
              </a:solidFill>
              <a:effectLst/>
              <a:uLnTx/>
              <a:uFillTx/>
              <a:latin typeface="Franklin Gothic Book"/>
              <a:ea typeface="+mn-ea"/>
              <a:cs typeface="Arial" pitchFamily="34" charset="0"/>
            </a:endParaRPr>
          </a:p>
        </p:txBody>
      </p:sp>
      <p:sp>
        <p:nvSpPr>
          <p:cNvPr id="18" name="Rectángulo 17">
            <a:extLst>
              <a:ext uri="{FF2B5EF4-FFF2-40B4-BE49-F238E27FC236}">
                <a16:creationId xmlns:a16="http://schemas.microsoft.com/office/drawing/2014/main" id="{33487EC2-628C-4135-B74F-265FCD9C41D1}"/>
              </a:ext>
            </a:extLst>
          </p:cNvPr>
          <p:cNvSpPr/>
          <p:nvPr/>
        </p:nvSpPr>
        <p:spPr>
          <a:xfrm>
            <a:off x="238744" y="3260674"/>
            <a:ext cx="3982180" cy="1934376"/>
          </a:xfrm>
          <a:prstGeom prst="rect">
            <a:avLst/>
          </a:prstGeom>
        </p:spPr>
        <p:txBody>
          <a:bodyPr wrap="square">
            <a:spAutoFit/>
          </a:bodyPr>
          <a:lstStyle/>
          <a:p>
            <a:pPr marL="0" marR="0" lvl="0" indent="0" algn="just" defTabSz="888978" rtl="0" eaLnBrk="1" fontAlgn="auto" latinLnBrk="0" hangingPunct="1">
              <a:lnSpc>
                <a:spcPct val="90000"/>
              </a:lnSpc>
              <a:spcBef>
                <a:spcPct val="0"/>
              </a:spcBef>
              <a:spcAft>
                <a:spcPct val="35000"/>
              </a:spcAft>
              <a:buClrTx/>
              <a:buSzTx/>
              <a:buFontTx/>
              <a:buNone/>
              <a:tabLst/>
              <a:defRPr/>
            </a:pPr>
            <a:r>
              <a:rPr kumimoji="0" lang="es-CO" sz="18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Tasa de Intervención: </a:t>
            </a:r>
            <a:r>
              <a:rPr kumimoji="0" lang="es-CO" sz="18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La reducción en la tasa de intervención que inició en diciembre de 2016 tuvo como finalidad  dar impulso monetario a la economía, luego de controlar el fenómeno inflacionario que se presentó en 2016.</a:t>
            </a:r>
          </a:p>
          <a:p>
            <a:pPr marL="0" marR="0" lvl="0" indent="0" algn="l" defTabSz="888978" rtl="0" eaLnBrk="1" fontAlgn="auto" latinLnBrk="0" hangingPunct="1">
              <a:lnSpc>
                <a:spcPct val="90000"/>
              </a:lnSpc>
              <a:spcBef>
                <a:spcPct val="0"/>
              </a:spcBef>
              <a:spcAft>
                <a:spcPct val="3500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graphicFrame>
        <p:nvGraphicFramePr>
          <p:cNvPr id="16" name="Marcador de contenido 4">
            <a:extLst>
              <a:ext uri="{FF2B5EF4-FFF2-40B4-BE49-F238E27FC236}">
                <a16:creationId xmlns:a16="http://schemas.microsoft.com/office/drawing/2014/main" id="{0002F243-E008-48F7-8472-F97F81040589}"/>
              </a:ext>
            </a:extLst>
          </p:cNvPr>
          <p:cNvGraphicFramePr>
            <a:graphicFrameLocks/>
          </p:cNvGraphicFramePr>
          <p:nvPr>
            <p:extLst/>
          </p:nvPr>
        </p:nvGraphicFramePr>
        <p:xfrm>
          <a:off x="27031" y="1157366"/>
          <a:ext cx="4287696" cy="2046377"/>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ángulo 19">
            <a:extLst>
              <a:ext uri="{FF2B5EF4-FFF2-40B4-BE49-F238E27FC236}">
                <a16:creationId xmlns:a16="http://schemas.microsoft.com/office/drawing/2014/main" id="{B8427265-4074-4E2E-B1C8-B57847C01E16}"/>
              </a:ext>
            </a:extLst>
          </p:cNvPr>
          <p:cNvSpPr/>
          <p:nvPr/>
        </p:nvSpPr>
        <p:spPr>
          <a:xfrm>
            <a:off x="331633" y="970686"/>
            <a:ext cx="1744195" cy="286232"/>
          </a:xfrm>
          <a:prstGeom prst="rect">
            <a:avLst/>
          </a:prstGeom>
        </p:spPr>
        <p:txBody>
          <a:bodyPr wrap="none">
            <a:spAutoFit/>
          </a:bodyPr>
          <a:lstStyle/>
          <a:p>
            <a:pPr marL="0" marR="0" lvl="0" indent="0" algn="l" defTabSz="1244569" rtl="0" eaLnBrk="1" fontAlgn="auto" latinLnBrk="0" hangingPunct="1">
              <a:lnSpc>
                <a:spcPct val="90000"/>
              </a:lnSpc>
              <a:spcBef>
                <a:spcPct val="0"/>
              </a:spcBef>
              <a:spcAft>
                <a:spcPct val="3500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rPr>
              <a:t>Tasa de intervención</a:t>
            </a:r>
          </a:p>
        </p:txBody>
      </p:sp>
      <p:graphicFrame>
        <p:nvGraphicFramePr>
          <p:cNvPr id="21" name="Gráfico 20">
            <a:extLst>
              <a:ext uri="{FF2B5EF4-FFF2-40B4-BE49-F238E27FC236}">
                <a16:creationId xmlns:a16="http://schemas.microsoft.com/office/drawing/2014/main" id="{A0B44F59-A975-4396-BE55-7F974A6D5087}"/>
              </a:ext>
            </a:extLst>
          </p:cNvPr>
          <p:cNvGraphicFramePr>
            <a:graphicFrameLocks/>
          </p:cNvGraphicFramePr>
          <p:nvPr>
            <p:extLst/>
          </p:nvPr>
        </p:nvGraphicFramePr>
        <p:xfrm>
          <a:off x="4363104" y="636795"/>
          <a:ext cx="4298918" cy="2443985"/>
        </p:xfrm>
        <a:graphic>
          <a:graphicData uri="http://schemas.openxmlformats.org/drawingml/2006/chart">
            <c:chart xmlns:c="http://schemas.openxmlformats.org/drawingml/2006/chart" xmlns:r="http://schemas.openxmlformats.org/officeDocument/2006/relationships" r:id="rId3"/>
          </a:graphicData>
        </a:graphic>
      </p:graphicFrame>
      <p:sp>
        <p:nvSpPr>
          <p:cNvPr id="22" name="Rectángulo 21">
            <a:extLst>
              <a:ext uri="{FF2B5EF4-FFF2-40B4-BE49-F238E27FC236}">
                <a16:creationId xmlns:a16="http://schemas.microsoft.com/office/drawing/2014/main" id="{D54499B0-7F2A-4C90-AAD9-809B34D48AC4}"/>
              </a:ext>
            </a:extLst>
          </p:cNvPr>
          <p:cNvSpPr/>
          <p:nvPr/>
        </p:nvSpPr>
        <p:spPr>
          <a:xfrm>
            <a:off x="4466102" y="3288184"/>
            <a:ext cx="4140111" cy="1724511"/>
          </a:xfrm>
          <a:prstGeom prst="rect">
            <a:avLst/>
          </a:prstGeom>
        </p:spPr>
        <p:txBody>
          <a:bodyPr wrap="square">
            <a:spAutoFit/>
          </a:bodyPr>
          <a:lstStyle/>
          <a:p>
            <a:pPr marL="0" marR="0" lvl="0" indent="0" algn="just" defTabSz="1244569"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Tasa de cambio: </a:t>
            </a:r>
            <a:r>
              <a:rPr kumimoji="0" lang="es-ES" sz="1600" b="0" i="0" u="none" strike="noStrike" kern="1200" cap="none" spc="0" normalizeH="0" baseline="0" noProof="0" dirty="0">
                <a:ln>
                  <a:noFill/>
                </a:ln>
                <a:solidFill>
                  <a:srgbClr val="002060"/>
                </a:solidFill>
                <a:effectLst/>
                <a:uLnTx/>
                <a:uFillTx/>
                <a:latin typeface="Franklin Gothic Book"/>
                <a:ea typeface="+mn-ea"/>
                <a:cs typeface="+mn-cs"/>
              </a:rPr>
              <a:t>El dólar  la última semana de enero a estado por encima de la barrera de $2.800 pesos y se mantuvo en un rango cercano a dicho valor a lo largo de la semana</a:t>
            </a:r>
            <a:r>
              <a:rPr kumimoji="0" lang="es-ES" sz="2000" b="0" i="0" u="none" strike="noStrike" kern="1200" cap="none" spc="0" normalizeH="0" baseline="0" noProof="0" dirty="0">
                <a:ln>
                  <a:noFill/>
                </a:ln>
                <a:solidFill>
                  <a:srgbClr val="002060"/>
                </a:solidFill>
                <a:effectLst/>
                <a:uLnTx/>
                <a:uFillTx/>
                <a:latin typeface="Franklin Gothic Book"/>
                <a:ea typeface="+mn-ea"/>
                <a:cs typeface="+mn-cs"/>
              </a:rPr>
              <a:t>. </a:t>
            </a:r>
            <a:r>
              <a:rPr kumimoji="0" lang="es-CO" sz="2000" b="0" i="0" u="none" strike="noStrike" kern="1200" cap="none" spc="0" normalizeH="0" baseline="0" noProof="0" dirty="0">
                <a:ln>
                  <a:noFill/>
                </a:ln>
                <a:solidFill>
                  <a:srgbClr val="002060"/>
                </a:solidFill>
                <a:effectLst/>
                <a:uLnTx/>
                <a:uFillTx/>
                <a:latin typeface="Franklin Gothic Book"/>
                <a:ea typeface="+mn-ea"/>
                <a:cs typeface="+mn-cs"/>
              </a:rPr>
              <a:t> </a:t>
            </a:r>
          </a:p>
          <a:p>
            <a:pPr marL="0" marR="0" lvl="0" indent="0" algn="just" defTabSz="1244569" rtl="0" eaLnBrk="1" fontAlgn="auto" latinLnBrk="0" hangingPunct="1">
              <a:lnSpc>
                <a:spcPct val="90000"/>
              </a:lnSpc>
              <a:spcBef>
                <a:spcPct val="0"/>
              </a:spcBef>
              <a:spcAft>
                <a:spcPct val="35000"/>
              </a:spcAft>
              <a:buClrTx/>
              <a:buSzTx/>
              <a:buFontTx/>
              <a:buNone/>
              <a:tabLst/>
              <a:defRPr/>
            </a:pPr>
            <a:endParaRPr kumimoji="0" lang="es-CO" sz="1013" b="0" i="0" u="none" strike="noStrike" kern="1200" cap="none" spc="0" normalizeH="0" baseline="0" noProof="0" dirty="0">
              <a:ln>
                <a:noFill/>
              </a:ln>
              <a:solidFill>
                <a:prstClr val="black"/>
              </a:solidFill>
              <a:effectLst/>
              <a:uLnTx/>
              <a:uFillTx/>
              <a:latin typeface="Franklin Gothic Book"/>
              <a:ea typeface="+mn-ea"/>
              <a:cs typeface="+mn-cs"/>
            </a:endParaRPr>
          </a:p>
          <a:p>
            <a:pPr marL="0" marR="0" lvl="0" indent="0" algn="just" defTabSz="1244569" rtl="0" eaLnBrk="1" fontAlgn="auto" latinLnBrk="0" hangingPunct="1">
              <a:lnSpc>
                <a:spcPct val="90000"/>
              </a:lnSpc>
              <a:spcBef>
                <a:spcPct val="0"/>
              </a:spcBef>
              <a:spcAft>
                <a:spcPct val="35000"/>
              </a:spcAft>
              <a:buClrTx/>
              <a:buSzTx/>
              <a:buFontTx/>
              <a:buNone/>
              <a:tabLst/>
              <a:defRPr/>
            </a:pPr>
            <a:endParaRPr kumimoji="0" lang="es-CO" sz="12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405372363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404312" y="218392"/>
            <a:ext cx="8043970" cy="418403"/>
          </a:xfrm>
        </p:spPr>
        <p:txBody>
          <a:bodyPr>
            <a:noAutofit/>
          </a:bodyPr>
          <a:lstStyle/>
          <a:p>
            <a:pPr marL="0" indent="0">
              <a:lnSpc>
                <a:spcPct val="100000"/>
              </a:lnSpc>
              <a:spcBef>
                <a:spcPts val="0"/>
              </a:spcBef>
              <a:buNone/>
            </a:pPr>
            <a:r>
              <a:rPr lang="es-MX" sz="2400" b="1">
                <a:solidFill>
                  <a:srgbClr val="094784"/>
                </a:solidFill>
                <a:latin typeface="Franklin Gothic Book" panose="020B0503020102020204" pitchFamily="34" charset="0"/>
              </a:rPr>
              <a:t>Contexto Económico</a:t>
            </a:r>
            <a:endParaRPr lang="es-CO" sz="2400" b="1" dirty="0">
              <a:solidFill>
                <a:srgbClr val="094784"/>
              </a:solidFill>
              <a:latin typeface="Franklin Gothic Book" panose="020B0503020102020204" pitchFamily="34" charset="0"/>
            </a:endParaRPr>
          </a:p>
        </p:txBody>
      </p:sp>
      <p:sp>
        <p:nvSpPr>
          <p:cNvPr id="1034" name="Rectangle 10"/>
          <p:cNvSpPr>
            <a:spLocks noChangeArrowheads="1"/>
          </p:cNvSpPr>
          <p:nvPr/>
        </p:nvSpPr>
        <p:spPr bwMode="auto">
          <a:xfrm>
            <a:off x="100678"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panose="020B0503020102020204" pitchFamily="34" charset="0"/>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Arial" pitchFamily="34" charset="0"/>
            </a:endParaRPr>
          </a:p>
        </p:txBody>
      </p:sp>
      <p:cxnSp>
        <p:nvCxnSpPr>
          <p:cNvPr id="10" name="Conector recto 2">
            <a:extLst>
              <a:ext uri="{FF2B5EF4-FFF2-40B4-BE49-F238E27FC236}">
                <a16:creationId xmlns:a16="http://schemas.microsoft.com/office/drawing/2014/main" id="{B9FD9ECA-0792-44F1-AE2A-FABC28EB058B}"/>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Rectángulo 17">
            <a:extLst>
              <a:ext uri="{FF2B5EF4-FFF2-40B4-BE49-F238E27FC236}">
                <a16:creationId xmlns:a16="http://schemas.microsoft.com/office/drawing/2014/main" id="{33487EC2-628C-4135-B74F-265FCD9C41D1}"/>
              </a:ext>
            </a:extLst>
          </p:cNvPr>
          <p:cNvSpPr/>
          <p:nvPr/>
        </p:nvSpPr>
        <p:spPr>
          <a:xfrm>
            <a:off x="238744" y="3260674"/>
            <a:ext cx="3982180" cy="1934376"/>
          </a:xfrm>
          <a:prstGeom prst="rect">
            <a:avLst/>
          </a:prstGeom>
        </p:spPr>
        <p:txBody>
          <a:bodyPr wrap="square">
            <a:spAutoFit/>
          </a:bodyPr>
          <a:lstStyle/>
          <a:p>
            <a:pPr marL="0" marR="0" lvl="0" indent="0" algn="just" defTabSz="888978" rtl="0" eaLnBrk="1" fontAlgn="auto" latinLnBrk="0" hangingPunct="1">
              <a:lnSpc>
                <a:spcPct val="90000"/>
              </a:lnSpc>
              <a:spcBef>
                <a:spcPct val="0"/>
              </a:spcBef>
              <a:spcAft>
                <a:spcPct val="35000"/>
              </a:spcAft>
              <a:buClrTx/>
              <a:buSzTx/>
              <a:buFontTx/>
              <a:buNone/>
              <a:tabLst/>
              <a:defRPr/>
            </a:pPr>
            <a:r>
              <a:rPr kumimoji="0" lang="es-CO" sz="18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Tasa de Intervención: </a:t>
            </a:r>
            <a:r>
              <a:rPr kumimoji="0" lang="es-CO" sz="18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La reducción en la tasa de intervención que inició en diciembre de 2016 tuvo como finalidad  dar impulso monetario a la economía, luego de controlar el fenómeno inflacionario que se presentó en 2016.</a:t>
            </a:r>
          </a:p>
          <a:p>
            <a:pPr marL="0" marR="0" lvl="0" indent="0" algn="l" defTabSz="888978" rtl="0" eaLnBrk="1" fontAlgn="auto" latinLnBrk="0" hangingPunct="1">
              <a:lnSpc>
                <a:spcPct val="90000"/>
              </a:lnSpc>
              <a:spcBef>
                <a:spcPct val="0"/>
              </a:spcBef>
              <a:spcAft>
                <a:spcPct val="3500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p:txBody>
      </p:sp>
      <p:graphicFrame>
        <p:nvGraphicFramePr>
          <p:cNvPr id="16" name="Marcador de contenido 4">
            <a:extLst>
              <a:ext uri="{FF2B5EF4-FFF2-40B4-BE49-F238E27FC236}">
                <a16:creationId xmlns:a16="http://schemas.microsoft.com/office/drawing/2014/main" id="{0002F243-E008-48F7-8472-F97F81040589}"/>
              </a:ext>
            </a:extLst>
          </p:cNvPr>
          <p:cNvGraphicFramePr>
            <a:graphicFrameLocks/>
          </p:cNvGraphicFramePr>
          <p:nvPr>
            <p:extLst/>
          </p:nvPr>
        </p:nvGraphicFramePr>
        <p:xfrm>
          <a:off x="27031" y="1157366"/>
          <a:ext cx="4287696" cy="2046377"/>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ángulo 19">
            <a:extLst>
              <a:ext uri="{FF2B5EF4-FFF2-40B4-BE49-F238E27FC236}">
                <a16:creationId xmlns:a16="http://schemas.microsoft.com/office/drawing/2014/main" id="{B8427265-4074-4E2E-B1C8-B57847C01E16}"/>
              </a:ext>
            </a:extLst>
          </p:cNvPr>
          <p:cNvSpPr/>
          <p:nvPr/>
        </p:nvSpPr>
        <p:spPr>
          <a:xfrm>
            <a:off x="331633" y="970686"/>
            <a:ext cx="1744195" cy="286232"/>
          </a:xfrm>
          <a:prstGeom prst="rect">
            <a:avLst/>
          </a:prstGeom>
        </p:spPr>
        <p:txBody>
          <a:bodyPr wrap="none">
            <a:spAutoFit/>
          </a:bodyPr>
          <a:lstStyle/>
          <a:p>
            <a:pPr marL="0" marR="0" lvl="0" indent="0" algn="l" defTabSz="1244569" rtl="0" eaLnBrk="1" fontAlgn="auto" latinLnBrk="0" hangingPunct="1">
              <a:lnSpc>
                <a:spcPct val="90000"/>
              </a:lnSpc>
              <a:spcBef>
                <a:spcPct val="0"/>
              </a:spcBef>
              <a:spcAft>
                <a:spcPct val="3500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rPr>
              <a:t>Tasa de intervención</a:t>
            </a:r>
          </a:p>
        </p:txBody>
      </p:sp>
      <p:graphicFrame>
        <p:nvGraphicFramePr>
          <p:cNvPr id="21" name="Gráfico 20">
            <a:extLst>
              <a:ext uri="{FF2B5EF4-FFF2-40B4-BE49-F238E27FC236}">
                <a16:creationId xmlns:a16="http://schemas.microsoft.com/office/drawing/2014/main" id="{A0B44F59-A975-4396-BE55-7F974A6D5087}"/>
              </a:ext>
            </a:extLst>
          </p:cNvPr>
          <p:cNvGraphicFramePr>
            <a:graphicFrameLocks/>
          </p:cNvGraphicFramePr>
          <p:nvPr>
            <p:extLst/>
          </p:nvPr>
        </p:nvGraphicFramePr>
        <p:xfrm>
          <a:off x="4363104" y="636795"/>
          <a:ext cx="4298918" cy="2443985"/>
        </p:xfrm>
        <a:graphic>
          <a:graphicData uri="http://schemas.openxmlformats.org/drawingml/2006/chart">
            <c:chart xmlns:c="http://schemas.openxmlformats.org/drawingml/2006/chart" xmlns:r="http://schemas.openxmlformats.org/officeDocument/2006/relationships" r:id="rId3"/>
          </a:graphicData>
        </a:graphic>
      </p:graphicFrame>
      <p:sp>
        <p:nvSpPr>
          <p:cNvPr id="22" name="Rectángulo 21">
            <a:extLst>
              <a:ext uri="{FF2B5EF4-FFF2-40B4-BE49-F238E27FC236}">
                <a16:creationId xmlns:a16="http://schemas.microsoft.com/office/drawing/2014/main" id="{D54499B0-7F2A-4C90-AAD9-809B34D48AC4}"/>
              </a:ext>
            </a:extLst>
          </p:cNvPr>
          <p:cNvSpPr/>
          <p:nvPr/>
        </p:nvSpPr>
        <p:spPr>
          <a:xfrm>
            <a:off x="4466102" y="3288184"/>
            <a:ext cx="4140111" cy="1724511"/>
          </a:xfrm>
          <a:prstGeom prst="rect">
            <a:avLst/>
          </a:prstGeom>
        </p:spPr>
        <p:txBody>
          <a:bodyPr wrap="square">
            <a:spAutoFit/>
          </a:bodyPr>
          <a:lstStyle/>
          <a:p>
            <a:pPr marL="0" marR="0" lvl="0" indent="0" algn="just" defTabSz="1244569" rtl="0" eaLnBrk="1" fontAlgn="auto" latinLnBrk="0" hangingPunct="1">
              <a:lnSpc>
                <a:spcPct val="90000"/>
              </a:lnSpc>
              <a:spcBef>
                <a:spcPct val="0"/>
              </a:spcBef>
              <a:spcAft>
                <a:spcPct val="35000"/>
              </a:spcAft>
              <a:buClrTx/>
              <a:buSzTx/>
              <a:buFontTx/>
              <a:buNone/>
              <a:tabLst/>
              <a:defRPr/>
            </a:pPr>
            <a:r>
              <a:rPr kumimoji="0" lang="es-CO" sz="1600" b="1" i="0" u="none" strike="noStrike" kern="1200" cap="none" spc="0" normalizeH="0" baseline="0" noProof="0" dirty="0">
                <a:ln>
                  <a:noFill/>
                </a:ln>
                <a:solidFill>
                  <a:srgbClr val="002060"/>
                </a:solidFill>
                <a:effectLst/>
                <a:uLnTx/>
                <a:uFillTx/>
                <a:latin typeface="Franklin Gothic Book"/>
                <a:ea typeface="+mn-ea"/>
                <a:cs typeface="+mn-cs"/>
              </a:rPr>
              <a:t>Tasa de cambio: </a:t>
            </a:r>
            <a:r>
              <a:rPr kumimoji="0" lang="es-ES" sz="1600" b="0" i="0" u="none" strike="noStrike" kern="1200" cap="none" spc="0" normalizeH="0" baseline="0" noProof="0" dirty="0">
                <a:ln>
                  <a:noFill/>
                </a:ln>
                <a:solidFill>
                  <a:srgbClr val="002060"/>
                </a:solidFill>
                <a:effectLst/>
                <a:uLnTx/>
                <a:uFillTx/>
                <a:latin typeface="Franklin Gothic Book"/>
                <a:ea typeface="+mn-ea"/>
                <a:cs typeface="+mn-cs"/>
              </a:rPr>
              <a:t>El dólar  la última semana de enero a estado por encima de la barrera de $2.800 pesos y se mantuvo en un rango cercano a dicho valor a lo largo de la semana</a:t>
            </a:r>
            <a:r>
              <a:rPr kumimoji="0" lang="es-ES" sz="2000" b="0" i="0" u="none" strike="noStrike" kern="1200" cap="none" spc="0" normalizeH="0" baseline="0" noProof="0" dirty="0">
                <a:ln>
                  <a:noFill/>
                </a:ln>
                <a:solidFill>
                  <a:srgbClr val="002060"/>
                </a:solidFill>
                <a:effectLst/>
                <a:uLnTx/>
                <a:uFillTx/>
                <a:latin typeface="Franklin Gothic Book"/>
                <a:ea typeface="+mn-ea"/>
                <a:cs typeface="+mn-cs"/>
              </a:rPr>
              <a:t>. </a:t>
            </a:r>
            <a:r>
              <a:rPr kumimoji="0" lang="es-CO" sz="2000" b="0" i="0" u="none" strike="noStrike" kern="1200" cap="none" spc="0" normalizeH="0" baseline="0" noProof="0" dirty="0">
                <a:ln>
                  <a:noFill/>
                </a:ln>
                <a:solidFill>
                  <a:srgbClr val="002060"/>
                </a:solidFill>
                <a:effectLst/>
                <a:uLnTx/>
                <a:uFillTx/>
                <a:latin typeface="Franklin Gothic Book"/>
                <a:ea typeface="+mn-ea"/>
                <a:cs typeface="+mn-cs"/>
              </a:rPr>
              <a:t> </a:t>
            </a:r>
          </a:p>
          <a:p>
            <a:pPr marL="0" marR="0" lvl="0" indent="0" algn="just" defTabSz="1244569" rtl="0" eaLnBrk="1" fontAlgn="auto" latinLnBrk="0" hangingPunct="1">
              <a:lnSpc>
                <a:spcPct val="90000"/>
              </a:lnSpc>
              <a:spcBef>
                <a:spcPct val="0"/>
              </a:spcBef>
              <a:spcAft>
                <a:spcPct val="35000"/>
              </a:spcAft>
              <a:buClrTx/>
              <a:buSzTx/>
              <a:buFontTx/>
              <a:buNone/>
              <a:tabLst/>
              <a:defRPr/>
            </a:pPr>
            <a:endParaRPr kumimoji="0" lang="es-CO" sz="1013" b="0" i="0" u="none" strike="noStrike" kern="1200" cap="none" spc="0" normalizeH="0" baseline="0" noProof="0" dirty="0">
              <a:ln>
                <a:noFill/>
              </a:ln>
              <a:solidFill>
                <a:prstClr val="black"/>
              </a:solidFill>
              <a:effectLst/>
              <a:uLnTx/>
              <a:uFillTx/>
              <a:latin typeface="Franklin Gothic Book"/>
              <a:ea typeface="+mn-ea"/>
              <a:cs typeface="+mn-cs"/>
            </a:endParaRPr>
          </a:p>
          <a:p>
            <a:pPr marL="0" marR="0" lvl="0" indent="0" algn="just" defTabSz="1244569" rtl="0" eaLnBrk="1" fontAlgn="auto" latinLnBrk="0" hangingPunct="1">
              <a:lnSpc>
                <a:spcPct val="90000"/>
              </a:lnSpc>
              <a:spcBef>
                <a:spcPct val="0"/>
              </a:spcBef>
              <a:spcAft>
                <a:spcPct val="35000"/>
              </a:spcAft>
              <a:buClrTx/>
              <a:buSzTx/>
              <a:buFontTx/>
              <a:buNone/>
              <a:tabLst/>
              <a:defRPr/>
            </a:pPr>
            <a:endParaRPr kumimoji="0" lang="es-CO" sz="12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endParaRPr>
          </a:p>
        </p:txBody>
      </p:sp>
      <p:sp>
        <p:nvSpPr>
          <p:cNvPr id="11" name="Rectángulo 10">
            <a:extLst>
              <a:ext uri="{FF2B5EF4-FFF2-40B4-BE49-F238E27FC236}">
                <a16:creationId xmlns:a16="http://schemas.microsoft.com/office/drawing/2014/main" id="{6E664918-D9A3-4CEC-B1C8-D9A90A9189C1}"/>
              </a:ext>
            </a:extLst>
          </p:cNvPr>
          <p:cNvSpPr/>
          <p:nvPr/>
        </p:nvSpPr>
        <p:spPr>
          <a:xfrm>
            <a:off x="4466102" y="932272"/>
            <a:ext cx="1386277" cy="286232"/>
          </a:xfrm>
          <a:prstGeom prst="rect">
            <a:avLst/>
          </a:prstGeom>
        </p:spPr>
        <p:txBody>
          <a:bodyPr wrap="none">
            <a:spAutoFit/>
          </a:bodyPr>
          <a:lstStyle/>
          <a:p>
            <a:pPr marL="0" marR="0" lvl="0" indent="0" algn="l" defTabSz="1244569" rtl="0" eaLnBrk="1" fontAlgn="auto" latinLnBrk="0" hangingPunct="1">
              <a:lnSpc>
                <a:spcPct val="90000"/>
              </a:lnSpc>
              <a:spcBef>
                <a:spcPct val="0"/>
              </a:spcBef>
              <a:spcAft>
                <a:spcPct val="35000"/>
              </a:spcAft>
              <a:buClrTx/>
              <a:buSzTx/>
              <a:buFontTx/>
              <a:buNone/>
              <a:tabLst/>
              <a:defRPr/>
            </a:pPr>
            <a:r>
              <a:rPr kumimoji="0" lang="es-CO" sz="1400" b="1"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mn-cs"/>
              </a:rPr>
              <a:t>Tasa de Cambio</a:t>
            </a:r>
          </a:p>
        </p:txBody>
      </p:sp>
    </p:spTree>
    <p:extLst>
      <p:ext uri="{BB962C8B-B14F-4D97-AF65-F5344CB8AC3E}">
        <p14:creationId xmlns:p14="http://schemas.microsoft.com/office/powerpoint/2010/main" val="22667803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Marcador de texto"/>
          <p:cNvSpPr>
            <a:spLocks noGrp="1"/>
          </p:cNvSpPr>
          <p:nvPr>
            <p:ph type="body" sz="quarter" idx="14"/>
          </p:nvPr>
        </p:nvSpPr>
        <p:spPr>
          <a:xfrm>
            <a:off x="404312" y="218392"/>
            <a:ext cx="8043970" cy="418403"/>
          </a:xfrm>
        </p:spPr>
        <p:txBody>
          <a:bodyPr>
            <a:noAutofit/>
          </a:bodyPr>
          <a:lstStyle/>
          <a:p>
            <a:pPr marL="0" indent="0">
              <a:lnSpc>
                <a:spcPct val="100000"/>
              </a:lnSpc>
              <a:spcBef>
                <a:spcPts val="0"/>
              </a:spcBef>
              <a:buNone/>
            </a:pPr>
            <a:r>
              <a:rPr lang="es-MX" sz="2400" b="1">
                <a:solidFill>
                  <a:srgbClr val="094784"/>
                </a:solidFill>
                <a:latin typeface="Franklin Gothic Book" panose="020B0503020102020204" pitchFamily="34" charset="0"/>
              </a:rPr>
              <a:t>Contexto Económico</a:t>
            </a:r>
            <a:endParaRPr lang="es-CO" sz="2400" b="1" dirty="0">
              <a:solidFill>
                <a:srgbClr val="094784"/>
              </a:solidFill>
              <a:latin typeface="Franklin Gothic Book" panose="020B0503020102020204" pitchFamily="34" charset="0"/>
            </a:endParaRPr>
          </a:p>
        </p:txBody>
      </p:sp>
      <p:sp>
        <p:nvSpPr>
          <p:cNvPr id="1034" name="Rectangle 10"/>
          <p:cNvSpPr>
            <a:spLocks noChangeArrowheads="1"/>
          </p:cNvSpPr>
          <p:nvPr/>
        </p:nvSpPr>
        <p:spPr bwMode="auto">
          <a:xfrm>
            <a:off x="100678" y="4950551"/>
            <a:ext cx="3619500" cy="2154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s-ES" sz="800" b="0" i="0" u="none" strike="noStrike" kern="1200" cap="none" spc="0" normalizeH="0" baseline="0" noProof="0" dirty="0">
                <a:ln>
                  <a:noFill/>
                </a:ln>
                <a:solidFill>
                  <a:srgbClr val="094784"/>
                </a:solidFill>
                <a:effectLst/>
                <a:uLnTx/>
                <a:uFillTx/>
                <a:latin typeface="Franklin Gothic Book" panose="020B0503020102020204" pitchFamily="34" charset="0"/>
                <a:ea typeface="Calibri" pitchFamily="34" charset="0"/>
                <a:cs typeface="Calibri" pitchFamily="34" charset="0"/>
              </a:rPr>
              <a:t>FUENTE: Dirección de Información - Bolsa Mercantil de Colombia</a:t>
            </a:r>
            <a:endParaRPr kumimoji="0" lang="es-ES" sz="1800" b="0" i="0" u="none" strike="noStrike" kern="1200" cap="none" spc="0" normalizeH="0" baseline="0" noProof="0" dirty="0">
              <a:ln>
                <a:noFill/>
              </a:ln>
              <a:solidFill>
                <a:srgbClr val="094784"/>
              </a:solidFill>
              <a:effectLst/>
              <a:uLnTx/>
              <a:uFillTx/>
              <a:latin typeface="Franklin Gothic Book" panose="020B0503020102020204" pitchFamily="34" charset="0"/>
              <a:ea typeface="+mn-ea"/>
              <a:cs typeface="Arial" pitchFamily="34" charset="0"/>
            </a:endParaRPr>
          </a:p>
        </p:txBody>
      </p:sp>
      <p:cxnSp>
        <p:nvCxnSpPr>
          <p:cNvPr id="10" name="Conector recto 2">
            <a:extLst>
              <a:ext uri="{FF2B5EF4-FFF2-40B4-BE49-F238E27FC236}">
                <a16:creationId xmlns:a16="http://schemas.microsoft.com/office/drawing/2014/main" id="{B9FD9ECA-0792-44F1-AE2A-FABC28EB058B}"/>
              </a:ext>
            </a:extLst>
          </p:cNvPr>
          <p:cNvCxnSpPr/>
          <p:nvPr/>
        </p:nvCxnSpPr>
        <p:spPr>
          <a:xfrm>
            <a:off x="331633" y="800100"/>
            <a:ext cx="826893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1" name="Rectángulo 10">
            <a:extLst>
              <a:ext uri="{FF2B5EF4-FFF2-40B4-BE49-F238E27FC236}">
                <a16:creationId xmlns:a16="http://schemas.microsoft.com/office/drawing/2014/main" id="{C98DCD80-6533-4168-A60A-F91A714C919A}"/>
              </a:ext>
            </a:extLst>
          </p:cNvPr>
          <p:cNvSpPr/>
          <p:nvPr/>
        </p:nvSpPr>
        <p:spPr>
          <a:xfrm>
            <a:off x="432892" y="1083972"/>
            <a:ext cx="8278215" cy="3117777"/>
          </a:xfrm>
          <a:prstGeom prst="rect">
            <a:avLst/>
          </a:prstGeom>
        </p:spPr>
        <p:txBody>
          <a:bodyPr wrap="square">
            <a:spAutoFit/>
          </a:bodyPr>
          <a:lstStyle/>
          <a:p>
            <a:pPr marL="0" marR="0" lvl="0" indent="0" algn="l" defTabSz="888978" rtl="0" eaLnBrk="1" fontAlgn="auto" latinLnBrk="0" hangingPunct="1">
              <a:lnSpc>
                <a:spcPct val="90000"/>
              </a:lnSpc>
              <a:spcBef>
                <a:spcPct val="0"/>
              </a:spcBef>
              <a:spcAft>
                <a:spcPct val="35000"/>
              </a:spcAft>
              <a:buClrTx/>
              <a:buSzTx/>
              <a:buFontTx/>
              <a:buNone/>
              <a:tabLst/>
              <a:defRPr/>
            </a:pPr>
            <a:r>
              <a:rPr kumimoji="0" lang="es-CO" sz="28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Expectativas 2018:</a:t>
            </a:r>
            <a:endParaRPr kumimoji="0" lang="es-CO" sz="20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endParaRPr>
          </a:p>
          <a:p>
            <a:pPr marL="0" marR="0" lvl="0" indent="0" algn="l" defTabSz="888978" rtl="0" eaLnBrk="1" fontAlgn="auto" latinLnBrk="0" hangingPunct="1">
              <a:lnSpc>
                <a:spcPct val="90000"/>
              </a:lnSpc>
              <a:spcBef>
                <a:spcPct val="0"/>
              </a:spcBef>
              <a:spcAft>
                <a:spcPct val="35000"/>
              </a:spcAft>
              <a:buClrTx/>
              <a:buSzTx/>
              <a:buFontTx/>
              <a:buNone/>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 </a:t>
            </a:r>
          </a:p>
          <a:p>
            <a:pPr marL="171446" marR="0" lvl="1" indent="-171446" algn="l" defTabSz="711182" rtl="0" eaLnBrk="1" fontAlgn="auto" latinLnBrk="0" hangingPunct="1">
              <a:lnSpc>
                <a:spcPct val="90000"/>
              </a:lnSpc>
              <a:spcBef>
                <a:spcPct val="0"/>
              </a:spcBef>
              <a:spcAft>
                <a:spcPct val="15000"/>
              </a:spcAft>
              <a:buClrTx/>
              <a:buSzTx/>
              <a:buFontTx/>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Crecimiento de la economía: Entre el 2.1% y el 2.5%.</a:t>
            </a:r>
          </a:p>
          <a:p>
            <a:pPr marL="171446" marR="0" lvl="1" indent="-171446" algn="l" defTabSz="711182" rtl="0" eaLnBrk="1" fontAlgn="auto" latinLnBrk="0" hangingPunct="1">
              <a:lnSpc>
                <a:spcPct val="90000"/>
              </a:lnSpc>
              <a:spcBef>
                <a:spcPct val="0"/>
              </a:spcBef>
              <a:spcAft>
                <a:spcPct val="15000"/>
              </a:spcAft>
              <a:buClrTx/>
              <a:buSzTx/>
              <a:buFontTx/>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Inflación: Estable por el nivel del 4%</a:t>
            </a:r>
          </a:p>
          <a:p>
            <a:pPr marL="171446" marR="0" lvl="1" indent="-171446" algn="l" defTabSz="711182" rtl="0" eaLnBrk="1" fontAlgn="auto" latinLnBrk="0" hangingPunct="1">
              <a:lnSpc>
                <a:spcPct val="90000"/>
              </a:lnSpc>
              <a:spcBef>
                <a:spcPct val="0"/>
              </a:spcBef>
              <a:spcAft>
                <a:spcPct val="15000"/>
              </a:spcAft>
              <a:buClrTx/>
              <a:buSzTx/>
              <a:buFontTx/>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Tasa de intervención: Entre 4% y 4,25%</a:t>
            </a:r>
          </a:p>
          <a:p>
            <a:pPr marL="171446" marR="0" lvl="1" indent="-171446" algn="l" defTabSz="711182" rtl="0" eaLnBrk="1" fontAlgn="auto" latinLnBrk="0" hangingPunct="1">
              <a:lnSpc>
                <a:spcPct val="90000"/>
              </a:lnSpc>
              <a:spcBef>
                <a:spcPct val="0"/>
              </a:spcBef>
              <a:spcAft>
                <a:spcPct val="15000"/>
              </a:spcAft>
              <a:buClrTx/>
              <a:buSzTx/>
              <a:buFontTx/>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Tasa de cambio: Estable por el nivel de $3.050</a:t>
            </a:r>
          </a:p>
          <a:p>
            <a:pPr marL="171446" marR="0" lvl="1" indent="-171446" algn="l" defTabSz="711182" rtl="0" eaLnBrk="1" fontAlgn="auto" latinLnBrk="0" hangingPunct="1">
              <a:lnSpc>
                <a:spcPct val="90000"/>
              </a:lnSpc>
              <a:spcBef>
                <a:spcPct val="0"/>
              </a:spcBef>
              <a:spcAft>
                <a:spcPct val="15000"/>
              </a:spcAft>
              <a:buClrTx/>
              <a:buSzTx/>
              <a:buFontTx/>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Desempleo. Nivel promedio de 9,4%</a:t>
            </a:r>
          </a:p>
          <a:p>
            <a:pPr marL="171446" marR="0" lvl="1" indent="-171446" algn="l" defTabSz="711182" rtl="0" eaLnBrk="1" fontAlgn="auto" latinLnBrk="0" hangingPunct="1">
              <a:lnSpc>
                <a:spcPct val="90000"/>
              </a:lnSpc>
              <a:spcBef>
                <a:spcPct val="0"/>
              </a:spcBef>
              <a:spcAft>
                <a:spcPct val="15000"/>
              </a:spcAft>
              <a:buClrTx/>
              <a:buSzTx/>
              <a:buFontTx/>
              <a:buChar char="••"/>
              <a:tabLst/>
              <a:defRPr/>
            </a:pPr>
            <a:r>
              <a:rPr kumimoji="0" lang="es-CO" sz="1600" b="0"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rPr>
              <a:t>Petróleo: Estabilizado en niveles entre los 51 dólares  y los 55 dólares por barril.</a:t>
            </a:r>
          </a:p>
          <a:p>
            <a:pPr marL="0" marR="0" lvl="0" indent="0" algn="l" defTabSz="888978" rtl="0" eaLnBrk="1" fontAlgn="auto" latinLnBrk="0" hangingPunct="1">
              <a:lnSpc>
                <a:spcPct val="90000"/>
              </a:lnSpc>
              <a:spcBef>
                <a:spcPct val="0"/>
              </a:spcBef>
              <a:spcAft>
                <a:spcPct val="35000"/>
              </a:spcAft>
              <a:buClrTx/>
              <a:buSzTx/>
              <a:buFontTx/>
              <a:buNone/>
              <a:tabLst/>
              <a:defRPr/>
            </a:pPr>
            <a:endParaRPr kumimoji="0" lang="es-CO" sz="16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endParaRPr>
          </a:p>
          <a:p>
            <a:pPr marL="0" marR="0" lvl="0" indent="0" algn="ctr" defTabSz="888978" rtl="0" eaLnBrk="1" fontAlgn="auto" latinLnBrk="0" hangingPunct="1">
              <a:lnSpc>
                <a:spcPct val="90000"/>
              </a:lnSpc>
              <a:spcBef>
                <a:spcPct val="0"/>
              </a:spcBef>
              <a:spcAft>
                <a:spcPct val="35000"/>
              </a:spcAft>
              <a:buClrTx/>
              <a:buSzTx/>
              <a:buFontTx/>
              <a:buNone/>
              <a:tabLst/>
              <a:defRPr/>
            </a:pPr>
            <a:endParaRPr kumimoji="0" lang="es-CO" sz="1600" b="1" i="0" u="none" strike="noStrike" kern="1200" cap="none" spc="0" normalizeH="0" baseline="0" noProof="0" dirty="0">
              <a:ln>
                <a:noFill/>
              </a:ln>
              <a:solidFill>
                <a:srgbClr val="002060"/>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60571931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31179" y="2159306"/>
            <a:ext cx="8230016" cy="1546108"/>
          </a:xfrm>
        </p:spPr>
        <p:txBody>
          <a:bodyPr/>
          <a:lstStyle/>
          <a:p>
            <a:pPr lvl="1" algn="l" defTabSz="913990" rtl="0">
              <a:lnSpc>
                <a:spcPct val="85000"/>
              </a:lnSpc>
              <a:spcBef>
                <a:spcPct val="0"/>
              </a:spcBef>
            </a:pPr>
            <a:r>
              <a:rPr lang="es-ES" sz="4000" dirty="0">
                <a:solidFill>
                  <a:schemeClr val="bg1"/>
                </a:solidFill>
                <a:latin typeface="+mj-lt"/>
              </a:rPr>
              <a:t>6.2. Resultados Financieros Año 2017.</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ED21F53F-4AA2-4BA7-8CE3-A8D42059007C}"/>
              </a:ext>
            </a:extLst>
          </p:cNvPr>
          <p:cNvSpPr txBox="1"/>
          <p:nvPr/>
        </p:nvSpPr>
        <p:spPr>
          <a:xfrm>
            <a:off x="702582" y="3624494"/>
            <a:ext cx="2951807"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Evaluar</a:t>
            </a:r>
          </a:p>
        </p:txBody>
      </p:sp>
    </p:spTree>
    <p:extLst>
      <p:ext uri="{BB962C8B-B14F-4D97-AF65-F5344CB8AC3E}">
        <p14:creationId xmlns:p14="http://schemas.microsoft.com/office/powerpoint/2010/main" val="271694529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CuadroTexto">
            <a:extLst>
              <a:ext uri="{FF2B5EF4-FFF2-40B4-BE49-F238E27FC236}">
                <a16:creationId xmlns:a16="http://schemas.microsoft.com/office/drawing/2014/main" id="{17392D42-38DE-4128-9D20-4893354C1E7F}"/>
              </a:ext>
            </a:extLst>
          </p:cNvPr>
          <p:cNvSpPr txBox="1"/>
          <p:nvPr/>
        </p:nvSpPr>
        <p:spPr>
          <a:xfrm>
            <a:off x="137407" y="117205"/>
            <a:ext cx="7238082" cy="545985"/>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solidFill>
                  <a:srgbClr val="002060"/>
                </a:solidFill>
              </a:rPr>
              <a:t>Estados Financieros Año 2017</a:t>
            </a:r>
          </a:p>
        </p:txBody>
      </p:sp>
      <p:cxnSp>
        <p:nvCxnSpPr>
          <p:cNvPr id="5" name="Conector recto 4">
            <a:extLst>
              <a:ext uri="{FF2B5EF4-FFF2-40B4-BE49-F238E27FC236}">
                <a16:creationId xmlns:a16="http://schemas.microsoft.com/office/drawing/2014/main" id="{02F9866F-A29D-49C8-9E9A-D21128A5E4BC}"/>
              </a:ext>
            </a:extLst>
          </p:cNvPr>
          <p:cNvCxnSpPr/>
          <p:nvPr/>
        </p:nvCxnSpPr>
        <p:spPr>
          <a:xfrm>
            <a:off x="137407" y="663190"/>
            <a:ext cx="7238082" cy="0"/>
          </a:xfrm>
          <a:prstGeom prst="line">
            <a:avLst/>
          </a:prstGeom>
          <a:ln>
            <a:solidFill>
              <a:srgbClr val="002060"/>
            </a:solidFill>
          </a:ln>
        </p:spPr>
        <p:style>
          <a:lnRef idx="2">
            <a:schemeClr val="dk1"/>
          </a:lnRef>
          <a:fillRef idx="0">
            <a:schemeClr val="dk1"/>
          </a:fillRef>
          <a:effectRef idx="1">
            <a:schemeClr val="dk1"/>
          </a:effectRef>
          <a:fontRef idx="minor">
            <a:schemeClr val="tx1"/>
          </a:fontRef>
        </p:style>
      </p:cxnSp>
      <p:graphicFrame>
        <p:nvGraphicFramePr>
          <p:cNvPr id="2" name="Diagrama 1">
            <a:extLst>
              <a:ext uri="{FF2B5EF4-FFF2-40B4-BE49-F238E27FC236}">
                <a16:creationId xmlns:a16="http://schemas.microsoft.com/office/drawing/2014/main" id="{AC41F6FB-68F3-43DF-8982-E74912DE2A3C}"/>
              </a:ext>
            </a:extLst>
          </p:cNvPr>
          <p:cNvGraphicFramePr/>
          <p:nvPr>
            <p:extLst>
              <p:ext uri="{D42A27DB-BD31-4B8C-83A1-F6EECF244321}">
                <p14:modId xmlns:p14="http://schemas.microsoft.com/office/powerpoint/2010/main" val="2789844766"/>
              </p:ext>
            </p:extLst>
          </p:nvPr>
        </p:nvGraphicFramePr>
        <p:xfrm>
          <a:off x="231113" y="733530"/>
          <a:ext cx="8309986" cy="4119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39334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354092" y="75330"/>
            <a:ext cx="3238500"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a:t>
            </a:r>
          </a:p>
        </p:txBody>
      </p:sp>
      <p:sp>
        <p:nvSpPr>
          <p:cNvPr id="17" name="16 CuadroTexto"/>
          <p:cNvSpPr txBox="1"/>
          <p:nvPr/>
        </p:nvSpPr>
        <p:spPr>
          <a:xfrm>
            <a:off x="144700" y="2615651"/>
            <a:ext cx="8782065" cy="2370649"/>
          </a:xfrm>
          <a:prstGeom prst="rect">
            <a:avLst/>
          </a:prstGeom>
          <a:noFill/>
        </p:spPr>
        <p:txBody>
          <a:bodyPr wrap="square" lIns="0" tIns="0" rIns="0" bIns="0" rtlCol="0">
            <a:spAutoFit/>
          </a:bodyPr>
          <a:lstStyle/>
          <a:p>
            <a:pPr marL="114300" indent="-285750" algn="just">
              <a:lnSpc>
                <a:spcPct val="120000"/>
              </a:lnSpc>
              <a:buFont typeface="Wingdings" panose="05000000000000000000" pitchFamily="2" charset="2"/>
              <a:buChar char="§"/>
            </a:pPr>
            <a:r>
              <a:rPr lang="es-CO" sz="1400" dirty="0">
                <a:latin typeface="+mj-lt"/>
                <a:ea typeface="+mj-ea"/>
                <a:cs typeface="+mj-cs"/>
              </a:rPr>
              <a:t>La variación del 22% en activos se explica principalmente por el crecimiento del portafolio </a:t>
            </a:r>
            <a:r>
              <a:rPr lang="es-CO" sz="1400" b="1" dirty="0">
                <a:solidFill>
                  <a:srgbClr val="00B050"/>
                </a:solidFill>
                <a:latin typeface="+mj-lt"/>
                <a:ea typeface="+mj-ea"/>
                <a:cs typeface="+mj-cs"/>
              </a:rPr>
              <a:t>(Inversiones y Efectivo)</a:t>
            </a:r>
            <a:r>
              <a:rPr lang="es-CO" sz="1400" dirty="0">
                <a:solidFill>
                  <a:srgbClr val="0070C0"/>
                </a:solidFill>
                <a:latin typeface="+mj-lt"/>
                <a:ea typeface="+mj-ea"/>
                <a:cs typeface="+mj-cs"/>
              </a:rPr>
              <a:t> </a:t>
            </a:r>
          </a:p>
          <a:p>
            <a:pPr marL="114300" indent="-285750" algn="just">
              <a:lnSpc>
                <a:spcPct val="120000"/>
              </a:lnSpc>
              <a:buFont typeface="Wingdings" panose="05000000000000000000" pitchFamily="2" charset="2"/>
              <a:buChar char="§"/>
            </a:pPr>
            <a:r>
              <a:rPr lang="es-CO" sz="1400" dirty="0">
                <a:latin typeface="+mj-lt"/>
                <a:ea typeface="+mj-ea"/>
                <a:cs typeface="+mj-cs"/>
              </a:rPr>
              <a:t>Los pasivos crecen el 94% principalmente en </a:t>
            </a:r>
            <a:r>
              <a:rPr lang="es-CO" sz="1400" b="1" dirty="0">
                <a:solidFill>
                  <a:srgbClr val="00B050"/>
                </a:solidFill>
                <a:latin typeface="+mj-lt"/>
                <a:ea typeface="+mj-ea"/>
                <a:cs typeface="+mj-cs"/>
              </a:rPr>
              <a:t>Impuesto a las ganancias</a:t>
            </a:r>
            <a:r>
              <a:rPr lang="es-CO" sz="1400" dirty="0">
                <a:solidFill>
                  <a:srgbClr val="00B050"/>
                </a:solidFill>
                <a:latin typeface="+mj-lt"/>
                <a:ea typeface="+mj-ea"/>
                <a:cs typeface="+mj-cs"/>
              </a:rPr>
              <a:t> </a:t>
            </a:r>
            <a:r>
              <a:rPr lang="es-CO" sz="1400" dirty="0">
                <a:latin typeface="+mj-lt"/>
                <a:ea typeface="+mj-ea"/>
                <a:cs typeface="+mj-cs"/>
              </a:rPr>
              <a:t>con una variación de $4,662 millones, </a:t>
            </a:r>
            <a:r>
              <a:rPr lang="es-CO" sz="1400" b="1" dirty="0">
                <a:solidFill>
                  <a:srgbClr val="00B050"/>
                </a:solidFill>
                <a:latin typeface="+mj-lt"/>
                <a:ea typeface="+mj-ea"/>
                <a:cs typeface="+mj-cs"/>
              </a:rPr>
              <a:t>Ingresos recibidos por anticipado</a:t>
            </a:r>
            <a:r>
              <a:rPr lang="es-CO" sz="1400" dirty="0">
                <a:solidFill>
                  <a:srgbClr val="00B050"/>
                </a:solidFill>
                <a:latin typeface="+mj-lt"/>
                <a:ea typeface="+mj-ea"/>
                <a:cs typeface="+mj-cs"/>
              </a:rPr>
              <a:t> </a:t>
            </a:r>
            <a:r>
              <a:rPr lang="es-CO" sz="1400" dirty="0">
                <a:latin typeface="+mj-lt"/>
                <a:ea typeface="+mj-ea"/>
                <a:cs typeface="+mj-cs"/>
              </a:rPr>
              <a:t>con una variación de $1,923 millones y </a:t>
            </a:r>
            <a:r>
              <a:rPr lang="es-CO" sz="1400" b="1" dirty="0">
                <a:solidFill>
                  <a:srgbClr val="00B050"/>
                </a:solidFill>
                <a:latin typeface="+mj-lt"/>
                <a:ea typeface="+mj-ea"/>
                <a:cs typeface="+mj-cs"/>
              </a:rPr>
              <a:t>Obligaciones laborales</a:t>
            </a:r>
            <a:r>
              <a:rPr lang="es-CO" sz="1400" dirty="0">
                <a:solidFill>
                  <a:srgbClr val="00B050"/>
                </a:solidFill>
                <a:latin typeface="+mj-lt"/>
                <a:ea typeface="+mj-ea"/>
                <a:cs typeface="+mj-cs"/>
              </a:rPr>
              <a:t> </a:t>
            </a:r>
            <a:r>
              <a:rPr lang="es-CO" sz="1400" dirty="0">
                <a:latin typeface="+mj-lt"/>
                <a:ea typeface="+mj-ea"/>
                <a:cs typeface="+mj-cs"/>
              </a:rPr>
              <a:t>con un crecimiento de $1,513 millones específicamente a la bonificación por resultados por valor de $1,420 millones.</a:t>
            </a:r>
          </a:p>
          <a:p>
            <a:pPr marL="114300" indent="-285750" algn="just">
              <a:lnSpc>
                <a:spcPct val="120000"/>
              </a:lnSpc>
              <a:buFont typeface="Wingdings" panose="05000000000000000000" pitchFamily="2" charset="2"/>
              <a:buChar char="§"/>
            </a:pPr>
            <a:r>
              <a:rPr lang="es-CO" sz="1400" dirty="0">
                <a:latin typeface="+mj-lt"/>
                <a:ea typeface="+mj-ea"/>
                <a:cs typeface="+mj-cs"/>
              </a:rPr>
              <a:t>El patrimonio presenta una variación de $7,768 millones generando un crecimiento del 12%, debido principalmente al resultado del ejercicio en 2017, que alcanzó la suma de </a:t>
            </a:r>
            <a:r>
              <a:rPr lang="es-CO" sz="1400" b="1" dirty="0">
                <a:solidFill>
                  <a:srgbClr val="00B050"/>
                </a:solidFill>
                <a:latin typeface="+mj-lt"/>
                <a:ea typeface="+mj-ea"/>
                <a:cs typeface="+mj-cs"/>
              </a:rPr>
              <a:t>$8,044 </a:t>
            </a:r>
            <a:r>
              <a:rPr lang="es-CO" sz="1400" dirty="0">
                <a:latin typeface="+mj-lt"/>
                <a:ea typeface="+mj-ea"/>
                <a:cs typeface="+mj-cs"/>
              </a:rPr>
              <a:t>millones</a:t>
            </a:r>
          </a:p>
          <a:p>
            <a:pPr algn="just">
              <a:lnSpc>
                <a:spcPct val="120000"/>
              </a:lnSpc>
            </a:pPr>
            <a:endParaRPr lang="es-CO" sz="1400" dirty="0">
              <a:latin typeface="+mj-lt"/>
              <a:ea typeface="+mj-ea"/>
              <a:cs typeface="+mj-cs"/>
            </a:endParaRPr>
          </a:p>
          <a:p>
            <a:pPr marL="114300" indent="-285750" algn="just">
              <a:lnSpc>
                <a:spcPct val="120000"/>
              </a:lnSpc>
              <a:buFont typeface="Wingdings" panose="05000000000000000000" pitchFamily="2" charset="2"/>
              <a:buChar char="§"/>
            </a:pPr>
            <a:r>
              <a:rPr lang="es-CO" sz="1400" u="sng" dirty="0">
                <a:latin typeface="+mj-lt"/>
                <a:ea typeface="+mj-ea"/>
                <a:cs typeface="+mj-cs"/>
              </a:rPr>
              <a:t>El valor intrínseco de la acción paso de </a:t>
            </a:r>
            <a:r>
              <a:rPr lang="es-CO" sz="1400" b="1" u="sng" dirty="0">
                <a:solidFill>
                  <a:srgbClr val="00B050"/>
                </a:solidFill>
                <a:latin typeface="+mj-lt"/>
                <a:ea typeface="+mj-ea"/>
                <a:cs typeface="+mj-cs"/>
              </a:rPr>
              <a:t>$1,.105,59 a  $1.236,80</a:t>
            </a:r>
          </a:p>
          <a:p>
            <a:pPr indent="-171450">
              <a:lnSpc>
                <a:spcPct val="120000"/>
              </a:lnSpc>
              <a:buFont typeface="Arial" pitchFamily="34" charset="0"/>
              <a:buChar char="•"/>
            </a:pPr>
            <a:endParaRPr lang="es-CO" sz="1600" dirty="0">
              <a:latin typeface="+mj-lt"/>
              <a:ea typeface="+mj-ea"/>
              <a:cs typeface="+mj-cs"/>
            </a:endParaRPr>
          </a:p>
        </p:txBody>
      </p:sp>
      <p:cxnSp>
        <p:nvCxnSpPr>
          <p:cNvPr id="20" name="19 Conector recto"/>
          <p:cNvCxnSpPr/>
          <p:nvPr/>
        </p:nvCxnSpPr>
        <p:spPr>
          <a:xfrm>
            <a:off x="319341" y="2538275"/>
            <a:ext cx="856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14 Flecha derecha">
            <a:hlinkClick r:id="rId2" action="ppaction://hlinksldjump"/>
          </p:cNvPr>
          <p:cNvSpPr/>
          <p:nvPr/>
        </p:nvSpPr>
        <p:spPr>
          <a:xfrm>
            <a:off x="7765143" y="488198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16" name="Gráfico 15">
            <a:extLst>
              <a:ext uri="{FF2B5EF4-FFF2-40B4-BE49-F238E27FC236}">
                <a16:creationId xmlns:a16="http://schemas.microsoft.com/office/drawing/2014/main" id="{1505BA1A-63DD-4E49-A120-500697082B14}"/>
              </a:ext>
            </a:extLst>
          </p:cNvPr>
          <p:cNvGraphicFramePr>
            <a:graphicFrameLocks noGrp="1"/>
          </p:cNvGraphicFramePr>
          <p:nvPr>
            <p:extLst>
              <p:ext uri="{D42A27DB-BD31-4B8C-83A1-F6EECF244321}">
                <p14:modId xmlns:p14="http://schemas.microsoft.com/office/powerpoint/2010/main" val="2524013638"/>
              </p:ext>
            </p:extLst>
          </p:nvPr>
        </p:nvGraphicFramePr>
        <p:xfrm>
          <a:off x="218271" y="677835"/>
          <a:ext cx="8287101" cy="2285737"/>
        </p:xfrm>
        <a:graphic>
          <a:graphicData uri="http://schemas.openxmlformats.org/drawingml/2006/chart">
            <c:chart xmlns:c="http://schemas.openxmlformats.org/drawingml/2006/chart" xmlns:r="http://schemas.openxmlformats.org/officeDocument/2006/relationships" r:id="rId3"/>
          </a:graphicData>
        </a:graphic>
      </p:graphicFrame>
      <p:sp>
        <p:nvSpPr>
          <p:cNvPr id="18" name="11 CuadroTexto">
            <a:extLst>
              <a:ext uri="{FF2B5EF4-FFF2-40B4-BE49-F238E27FC236}">
                <a16:creationId xmlns:a16="http://schemas.microsoft.com/office/drawing/2014/main" id="{FA2AC946-E58C-4967-8758-ECF6764835CA}"/>
              </a:ext>
            </a:extLst>
          </p:cNvPr>
          <p:cNvSpPr txBox="1"/>
          <p:nvPr/>
        </p:nvSpPr>
        <p:spPr>
          <a:xfrm>
            <a:off x="1337556" y="551009"/>
            <a:ext cx="601035" cy="235193"/>
          </a:xfrm>
          <a:prstGeom prst="rect">
            <a:avLst/>
          </a:prstGeom>
          <a:noFill/>
        </p:spPr>
        <p:txBody>
          <a:bodyPr wrap="square" lIns="0" tIns="0" rIns="0" bIns="0" rtlCol="0">
            <a:spAutoFit/>
          </a:bodyPr>
          <a:lstStyle/>
          <a:p>
            <a:pPr>
              <a:lnSpc>
                <a:spcPct val="120000"/>
              </a:lnSpc>
            </a:pPr>
            <a:r>
              <a:rPr lang="es-CO" sz="1400" b="1" dirty="0">
                <a:solidFill>
                  <a:srgbClr val="044990"/>
                </a:solidFill>
              </a:rPr>
              <a:t>+22%</a:t>
            </a:r>
          </a:p>
        </p:txBody>
      </p:sp>
      <p:sp>
        <p:nvSpPr>
          <p:cNvPr id="19" name="11 CuadroTexto">
            <a:extLst>
              <a:ext uri="{FF2B5EF4-FFF2-40B4-BE49-F238E27FC236}">
                <a16:creationId xmlns:a16="http://schemas.microsoft.com/office/drawing/2014/main" id="{E15953F3-4722-494E-9B2D-012860E940AC}"/>
              </a:ext>
            </a:extLst>
          </p:cNvPr>
          <p:cNvSpPr txBox="1"/>
          <p:nvPr/>
        </p:nvSpPr>
        <p:spPr>
          <a:xfrm>
            <a:off x="4079172" y="1462412"/>
            <a:ext cx="601035" cy="235193"/>
          </a:xfrm>
          <a:prstGeom prst="rect">
            <a:avLst/>
          </a:prstGeom>
          <a:noFill/>
        </p:spPr>
        <p:txBody>
          <a:bodyPr wrap="square" lIns="0" tIns="0" rIns="0" bIns="0" rtlCol="0">
            <a:spAutoFit/>
          </a:bodyPr>
          <a:lstStyle/>
          <a:p>
            <a:pPr>
              <a:lnSpc>
                <a:spcPct val="120000"/>
              </a:lnSpc>
            </a:pPr>
            <a:r>
              <a:rPr lang="es-CO" sz="1400" b="1" dirty="0">
                <a:solidFill>
                  <a:srgbClr val="044990"/>
                </a:solidFill>
              </a:rPr>
              <a:t>+94%</a:t>
            </a:r>
          </a:p>
        </p:txBody>
      </p:sp>
      <p:sp>
        <p:nvSpPr>
          <p:cNvPr id="21" name="11 CuadroTexto">
            <a:extLst>
              <a:ext uri="{FF2B5EF4-FFF2-40B4-BE49-F238E27FC236}">
                <a16:creationId xmlns:a16="http://schemas.microsoft.com/office/drawing/2014/main" id="{72E2F9ED-9805-4333-810E-7D104E1870C4}"/>
              </a:ext>
            </a:extLst>
          </p:cNvPr>
          <p:cNvSpPr txBox="1"/>
          <p:nvPr/>
        </p:nvSpPr>
        <p:spPr>
          <a:xfrm>
            <a:off x="7019928" y="838277"/>
            <a:ext cx="601035" cy="235193"/>
          </a:xfrm>
          <a:prstGeom prst="rect">
            <a:avLst/>
          </a:prstGeom>
          <a:noFill/>
        </p:spPr>
        <p:txBody>
          <a:bodyPr wrap="square" lIns="0" tIns="0" rIns="0" bIns="0" rtlCol="0">
            <a:spAutoFit/>
          </a:bodyPr>
          <a:lstStyle/>
          <a:p>
            <a:pPr>
              <a:lnSpc>
                <a:spcPct val="120000"/>
              </a:lnSpc>
            </a:pPr>
            <a:r>
              <a:rPr lang="es-CO" sz="1400" b="1" dirty="0">
                <a:solidFill>
                  <a:srgbClr val="044990"/>
                </a:solidFill>
              </a:rPr>
              <a:t>+12%</a:t>
            </a:r>
          </a:p>
        </p:txBody>
      </p:sp>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55455" y="2078386"/>
            <a:ext cx="7800722" cy="1546108"/>
          </a:xfrm>
        </p:spPr>
        <p:txBody>
          <a:bodyPr/>
          <a:lstStyle/>
          <a:p>
            <a:pPr lvl="1" algn="l" defTabSz="913990" rtl="0">
              <a:lnSpc>
                <a:spcPct val="85000"/>
              </a:lnSpc>
              <a:spcBef>
                <a:spcPct val="0"/>
              </a:spcBef>
            </a:pPr>
            <a:r>
              <a:rPr lang="es-ES" sz="3600" dirty="0">
                <a:solidFill>
                  <a:schemeClr val="bg1"/>
                </a:solidFill>
                <a:latin typeface="+mj-lt"/>
              </a:rPr>
              <a:t>3. Aprobación del Acta correspondiente a la sesión ordinaria No. 584 de la sesión ordinaria del enero de 2018.</a:t>
            </a:r>
            <a:br>
              <a:rPr lang="es-ES" sz="3600" dirty="0">
                <a:solidFill>
                  <a:schemeClr val="bg1"/>
                </a:solidFill>
                <a:latin typeface="+mj-lt"/>
              </a:rPr>
            </a:br>
            <a:br>
              <a:rPr lang="es-CO" sz="2000" dirty="0">
                <a:solidFill>
                  <a:schemeClr val="bg1"/>
                </a:solidFill>
                <a:latin typeface="+mn-lt"/>
              </a:rPr>
            </a:br>
            <a:br>
              <a:rPr lang="es-CO" sz="2000" dirty="0">
                <a:solidFill>
                  <a:schemeClr val="bg1"/>
                </a:solidFill>
                <a:latin typeface="+mn-lt"/>
              </a:rPr>
            </a:br>
            <a:endParaRPr lang="es-CO" sz="4800" dirty="0">
              <a:solidFill>
                <a:schemeClr val="bg1"/>
              </a:solidFill>
            </a:endParaRPr>
          </a:p>
        </p:txBody>
      </p:sp>
      <p:sp>
        <p:nvSpPr>
          <p:cNvPr id="2" name="CuadroTexto 1">
            <a:extLst>
              <a:ext uri="{FF2B5EF4-FFF2-40B4-BE49-F238E27FC236}">
                <a16:creationId xmlns:a16="http://schemas.microsoft.com/office/drawing/2014/main" id="{16C84002-11FB-46D6-96C9-884F4C6EE259}"/>
              </a:ext>
            </a:extLst>
          </p:cNvPr>
          <p:cNvSpPr txBox="1"/>
          <p:nvPr/>
        </p:nvSpPr>
        <p:spPr>
          <a:xfrm>
            <a:off x="687823" y="3624494"/>
            <a:ext cx="2981325"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Aprobar</a:t>
            </a:r>
          </a:p>
        </p:txBody>
      </p:sp>
    </p:spTree>
    <p:extLst>
      <p:ext uri="{BB962C8B-B14F-4D97-AF65-F5344CB8AC3E}">
        <p14:creationId xmlns:p14="http://schemas.microsoft.com/office/powerpoint/2010/main" val="25501438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
        <p:nvSpPr>
          <p:cNvPr id="7" name="6 CuadroTexto"/>
          <p:cNvSpPr txBox="1"/>
          <p:nvPr/>
        </p:nvSpPr>
        <p:spPr>
          <a:xfrm>
            <a:off x="145473" y="48017"/>
            <a:ext cx="47902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 - Activo</a:t>
            </a:r>
          </a:p>
        </p:txBody>
      </p:sp>
      <p:sp>
        <p:nvSpPr>
          <p:cNvPr id="5" name="4 Flecha derecha">
            <a:hlinkClick r:id="rId2" action="ppaction://hlinksldjump"/>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4" name="Tabla 3">
            <a:extLst>
              <a:ext uri="{FF2B5EF4-FFF2-40B4-BE49-F238E27FC236}">
                <a16:creationId xmlns:a16="http://schemas.microsoft.com/office/drawing/2014/main" id="{CF0C3FD5-64D7-4BB0-B55F-C9A488144BD8}"/>
              </a:ext>
            </a:extLst>
          </p:cNvPr>
          <p:cNvGraphicFramePr>
            <a:graphicFrameLocks noGrp="1"/>
          </p:cNvGraphicFramePr>
          <p:nvPr>
            <p:extLst>
              <p:ext uri="{D42A27DB-BD31-4B8C-83A1-F6EECF244321}">
                <p14:modId xmlns:p14="http://schemas.microsoft.com/office/powerpoint/2010/main" val="1286616709"/>
              </p:ext>
            </p:extLst>
          </p:nvPr>
        </p:nvGraphicFramePr>
        <p:xfrm>
          <a:off x="820764" y="847494"/>
          <a:ext cx="7437865" cy="3498816"/>
        </p:xfrm>
        <a:graphic>
          <a:graphicData uri="http://schemas.openxmlformats.org/drawingml/2006/table">
            <a:tbl>
              <a:tblPr>
                <a:tableStyleId>{8799B23B-EC83-4686-B30A-512413B5E67A}</a:tableStyleId>
              </a:tblPr>
              <a:tblGrid>
                <a:gridCol w="4041770">
                  <a:extLst>
                    <a:ext uri="{9D8B030D-6E8A-4147-A177-3AD203B41FA5}">
                      <a16:colId xmlns:a16="http://schemas.microsoft.com/office/drawing/2014/main" val="3996066309"/>
                    </a:ext>
                  </a:extLst>
                </a:gridCol>
                <a:gridCol w="1245234">
                  <a:extLst>
                    <a:ext uri="{9D8B030D-6E8A-4147-A177-3AD203B41FA5}">
                      <a16:colId xmlns:a16="http://schemas.microsoft.com/office/drawing/2014/main" val="3554202364"/>
                    </a:ext>
                  </a:extLst>
                </a:gridCol>
                <a:gridCol w="1056563">
                  <a:extLst>
                    <a:ext uri="{9D8B030D-6E8A-4147-A177-3AD203B41FA5}">
                      <a16:colId xmlns:a16="http://schemas.microsoft.com/office/drawing/2014/main" val="4052778194"/>
                    </a:ext>
                  </a:extLst>
                </a:gridCol>
                <a:gridCol w="1094298">
                  <a:extLst>
                    <a:ext uri="{9D8B030D-6E8A-4147-A177-3AD203B41FA5}">
                      <a16:colId xmlns:a16="http://schemas.microsoft.com/office/drawing/2014/main" val="3174447153"/>
                    </a:ext>
                  </a:extLst>
                </a:gridCol>
              </a:tblGrid>
              <a:tr h="179006">
                <a:tc>
                  <a:txBody>
                    <a:bodyPr/>
                    <a:lstStyle/>
                    <a:p>
                      <a:pPr algn="l" fontAlgn="b"/>
                      <a:r>
                        <a:rPr lang="es-CO" sz="1400" b="1" u="none" strike="noStrike">
                          <a:solidFill>
                            <a:schemeClr val="bg1"/>
                          </a:solidFill>
                          <a:effectLst/>
                        </a:rPr>
                        <a:t>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ctr" fontAlgn="b"/>
                      <a:r>
                        <a:rPr lang="es-CO" sz="1400" b="1" u="none" strike="noStrike" dirty="0">
                          <a:solidFill>
                            <a:schemeClr val="bg1"/>
                          </a:solidFill>
                          <a:effectLst/>
                        </a:rPr>
                        <a:t>2016</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ctr" fontAlgn="b"/>
                      <a:r>
                        <a:rPr lang="es-CO" sz="1400" b="1" u="none" strike="noStrike" dirty="0">
                          <a:solidFill>
                            <a:schemeClr val="bg1"/>
                          </a:solidFill>
                          <a:effectLst/>
                        </a:rPr>
                        <a:t>2017</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ctr" fontAlgn="b"/>
                      <a:r>
                        <a:rPr lang="es-CO" sz="1400" b="1" u="none" strike="noStrike" dirty="0">
                          <a:solidFill>
                            <a:schemeClr val="bg1"/>
                          </a:solidFill>
                          <a:effectLst/>
                        </a:rPr>
                        <a:t>VARIACION</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637985331"/>
                  </a:ext>
                </a:extLst>
              </a:tr>
              <a:tr h="179006">
                <a:tc>
                  <a:txBody>
                    <a:bodyPr/>
                    <a:lstStyle/>
                    <a:p>
                      <a:pPr algn="l" fontAlgn="b"/>
                      <a:r>
                        <a:rPr lang="es-CO" sz="1400" b="1" u="none" strike="noStrike">
                          <a:solidFill>
                            <a:schemeClr val="bg1"/>
                          </a:solidFill>
                          <a:effectLst/>
                        </a:rPr>
                        <a:t>ACTIVOS</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l" fontAlgn="b"/>
                      <a:r>
                        <a:rPr lang="es-CO" sz="1400" b="1" u="none" strike="noStrike">
                          <a:solidFill>
                            <a:schemeClr val="bg1"/>
                          </a:solidFill>
                          <a:effectLst/>
                        </a:rPr>
                        <a:t>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l" fontAlgn="b"/>
                      <a:r>
                        <a:rPr lang="es-CO" sz="1400" b="1" u="none" strike="noStrike">
                          <a:solidFill>
                            <a:schemeClr val="bg1"/>
                          </a:solidFill>
                          <a:effectLst/>
                        </a:rPr>
                        <a:t>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l" fontAlgn="b"/>
                      <a:r>
                        <a:rPr lang="es-CO" sz="1400" b="1" u="none" strike="noStrike" dirty="0">
                          <a:solidFill>
                            <a:schemeClr val="bg1"/>
                          </a:solidFill>
                          <a:effectLst/>
                        </a:rPr>
                        <a:t>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572826023"/>
                  </a:ext>
                </a:extLst>
              </a:tr>
              <a:tr h="179006">
                <a:tc>
                  <a:txBody>
                    <a:bodyPr/>
                    <a:lstStyle/>
                    <a:p>
                      <a:pPr algn="l" fontAlgn="b"/>
                      <a:r>
                        <a:rPr lang="es-CO" sz="1400" b="1" u="none" strike="noStrike" dirty="0">
                          <a:solidFill>
                            <a:schemeClr val="bg1"/>
                          </a:solidFill>
                          <a:effectLst/>
                        </a:rPr>
                        <a:t>ACTIVO CORRIENTE</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l" fontAlgn="b"/>
                      <a:r>
                        <a:rPr lang="es-CO" sz="1400" b="1" u="none" strike="noStrike">
                          <a:solidFill>
                            <a:schemeClr val="bg1"/>
                          </a:solidFill>
                          <a:effectLst/>
                        </a:rPr>
                        <a:t>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l" fontAlgn="b"/>
                      <a:r>
                        <a:rPr lang="es-CO" sz="1400" b="1" u="none" strike="noStrike">
                          <a:solidFill>
                            <a:schemeClr val="bg1"/>
                          </a:solidFill>
                          <a:effectLst/>
                        </a:rPr>
                        <a:t>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l" fontAlgn="b"/>
                      <a:r>
                        <a:rPr lang="es-CO" sz="1400" b="1" u="none" strike="noStrike" dirty="0">
                          <a:solidFill>
                            <a:schemeClr val="bg1"/>
                          </a:solidFill>
                          <a:effectLst/>
                        </a:rPr>
                        <a:t>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3715213982"/>
                  </a:ext>
                </a:extLst>
              </a:tr>
              <a:tr h="179006">
                <a:tc>
                  <a:txBody>
                    <a:bodyPr/>
                    <a:lstStyle/>
                    <a:p>
                      <a:pPr algn="l" fontAlgn="b"/>
                      <a:r>
                        <a:rPr lang="es-CO" sz="1400" u="none" strike="noStrike">
                          <a:effectLst/>
                        </a:rPr>
                        <a:t>EFECTIVO</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1,954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4,169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2,214 </a:t>
                      </a:r>
                      <a:endParaRPr lang="es-CO" sz="1400" b="0" i="0" u="none" strike="noStrike">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1100713370"/>
                  </a:ext>
                </a:extLst>
              </a:tr>
              <a:tr h="179006">
                <a:tc>
                  <a:txBody>
                    <a:bodyPr/>
                    <a:lstStyle/>
                    <a:p>
                      <a:pPr algn="l" fontAlgn="b"/>
                      <a:r>
                        <a:rPr lang="es-CO" sz="1400" u="none" strike="noStrike" dirty="0">
                          <a:effectLst/>
                          <a:hlinkClick r:id="rId3" action="ppaction://hlinksldjump"/>
                        </a:rPr>
                        <a:t>INVERSIONES CORRIENTE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33,235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50,326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17,091 </a:t>
                      </a:r>
                      <a:endParaRPr lang="es-CO" sz="1400" b="0" i="0" u="none" strike="noStrike">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3362381052"/>
                  </a:ext>
                </a:extLst>
              </a:tr>
              <a:tr h="179006">
                <a:tc>
                  <a:txBody>
                    <a:bodyPr/>
                    <a:lstStyle/>
                    <a:p>
                      <a:pPr algn="l" fontAlgn="b"/>
                      <a:r>
                        <a:rPr lang="es-CO" sz="1400" u="none" strike="noStrike">
                          <a:effectLst/>
                        </a:rPr>
                        <a:t>CUENTAS POR COBRAR COMERCIALES CORRIENTE</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5,152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4,963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(189)</a:t>
                      </a:r>
                      <a:endParaRPr lang="es-CO" sz="1400" b="0" i="0" u="none" strike="noStrike">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1583667856"/>
                  </a:ext>
                </a:extLst>
              </a:tr>
              <a:tr h="179006">
                <a:tc>
                  <a:txBody>
                    <a:bodyPr/>
                    <a:lstStyle/>
                    <a:p>
                      <a:pPr algn="l" fontAlgn="b"/>
                      <a:r>
                        <a:rPr lang="es-CO" sz="1400" u="none" strike="noStrike">
                          <a:effectLst/>
                        </a:rPr>
                        <a:t>OTROS ACTIVOS CORRIENTE</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505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507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2 </a:t>
                      </a:r>
                      <a:endParaRPr lang="es-CO" sz="1400" b="0" i="0" u="none" strike="noStrike">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2082786062"/>
                  </a:ext>
                </a:extLst>
              </a:tr>
              <a:tr h="179006">
                <a:tc>
                  <a:txBody>
                    <a:bodyPr/>
                    <a:lstStyle/>
                    <a:p>
                      <a:pPr algn="l" fontAlgn="b"/>
                      <a:r>
                        <a:rPr lang="es-CO" sz="1400" b="1" u="none" strike="noStrike" dirty="0">
                          <a:solidFill>
                            <a:schemeClr val="bg1"/>
                          </a:solidFill>
                          <a:effectLst/>
                        </a:rPr>
                        <a:t>TOTAL ACTIVO CORRIENTE</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$ 40,846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$ 59,965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$ 19,118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2367886041"/>
                  </a:ext>
                </a:extLst>
              </a:tr>
              <a:tr h="179006">
                <a:tc>
                  <a:txBody>
                    <a:bodyPr/>
                    <a:lstStyle/>
                    <a:p>
                      <a:pPr algn="l" fontAlgn="b"/>
                      <a:r>
                        <a:rPr lang="es-CO" sz="1400" u="none" strike="noStrike">
                          <a:effectLst/>
                        </a:rPr>
                        <a:t> </a:t>
                      </a:r>
                      <a:endParaRPr lang="es-CO" sz="1400" b="1"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a:t>
                      </a:r>
                      <a:endParaRPr lang="es-CO" sz="1400" b="1"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a:t>
                      </a:r>
                      <a:endParaRPr lang="es-CO" sz="1400" b="1"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a:t>
                      </a:r>
                      <a:endParaRPr lang="es-CO" sz="1400" b="1" i="0" u="none" strike="noStrike">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1008567555"/>
                  </a:ext>
                </a:extLst>
              </a:tr>
              <a:tr h="179006">
                <a:tc>
                  <a:txBody>
                    <a:bodyPr/>
                    <a:lstStyle/>
                    <a:p>
                      <a:pPr algn="l" fontAlgn="b"/>
                      <a:r>
                        <a:rPr lang="es-CO" sz="1400" b="1" u="none" strike="noStrike">
                          <a:solidFill>
                            <a:schemeClr val="bg1"/>
                          </a:solidFill>
                          <a:effectLst/>
                        </a:rPr>
                        <a:t>ACTIVO NO CORRIENTE</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a:solidFill>
                            <a:schemeClr val="bg1"/>
                          </a:solidFill>
                          <a:effectLst/>
                        </a:rPr>
                        <a:t>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1606830564"/>
                  </a:ext>
                </a:extLst>
              </a:tr>
              <a:tr h="179006">
                <a:tc>
                  <a:txBody>
                    <a:bodyPr/>
                    <a:lstStyle/>
                    <a:p>
                      <a:pPr algn="l" fontAlgn="b"/>
                      <a:r>
                        <a:rPr lang="es-CO" sz="1400" u="none" strike="noStrike" dirty="0">
                          <a:effectLst/>
                          <a:hlinkClick r:id="rId3" action="ppaction://hlinksldjump"/>
                        </a:rPr>
                        <a:t>INVERSIONES NO CORRIENTE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15,108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11,820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(3,289)</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2028418018"/>
                  </a:ext>
                </a:extLst>
              </a:tr>
              <a:tr h="179006">
                <a:tc>
                  <a:txBody>
                    <a:bodyPr/>
                    <a:lstStyle/>
                    <a:p>
                      <a:pPr algn="l" fontAlgn="b"/>
                      <a:r>
                        <a:rPr lang="es-CO" sz="1400" u="none" strike="noStrike" dirty="0">
                          <a:effectLst/>
                        </a:rPr>
                        <a:t>ACTIVOS MATERIALES</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17,027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17,543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516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4244877463"/>
                  </a:ext>
                </a:extLst>
              </a:tr>
              <a:tr h="179006">
                <a:tc>
                  <a:txBody>
                    <a:bodyPr/>
                    <a:lstStyle/>
                    <a:p>
                      <a:pPr algn="l" fontAlgn="b"/>
                      <a:r>
                        <a:rPr lang="es-CO" sz="1400" u="none" strike="noStrike">
                          <a:effectLst/>
                        </a:rPr>
                        <a:t>OTROS ACTIVOS NO CORRIENTE</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1,437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1,275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(162)</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889584003"/>
                  </a:ext>
                </a:extLst>
              </a:tr>
              <a:tr h="179006">
                <a:tc>
                  <a:txBody>
                    <a:bodyPr/>
                    <a:lstStyle/>
                    <a:p>
                      <a:pPr algn="l" fontAlgn="b"/>
                      <a:r>
                        <a:rPr lang="es-CO" sz="1400" b="1" u="none" strike="noStrike" dirty="0">
                          <a:solidFill>
                            <a:schemeClr val="bg1"/>
                          </a:solidFill>
                          <a:effectLst/>
                        </a:rPr>
                        <a:t>TOTAL ACTIVO NO CORRIENTE</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$ 33,572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a:solidFill>
                            <a:schemeClr val="bg1"/>
                          </a:solidFill>
                          <a:effectLst/>
                        </a:rPr>
                        <a:t>$ 30,637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($ 2,935)</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1433613734"/>
                  </a:ext>
                </a:extLst>
              </a:tr>
              <a:tr h="179006">
                <a:tc>
                  <a:txBody>
                    <a:bodyPr/>
                    <a:lstStyle/>
                    <a:p>
                      <a:pPr algn="l" fontAlgn="b"/>
                      <a:r>
                        <a:rPr lang="es-CO" sz="1400" u="none" strike="noStrike">
                          <a:effectLst/>
                        </a:rPr>
                        <a:t> </a:t>
                      </a:r>
                      <a:endParaRPr lang="es-CO" sz="1400" b="1"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a:effectLst/>
                        </a:rPr>
                        <a:t> </a:t>
                      </a:r>
                      <a:endParaRPr lang="es-CO" sz="1400" b="0" i="0" u="none" strike="noStrike">
                        <a:solidFill>
                          <a:srgbClr val="000000"/>
                        </a:solidFill>
                        <a:effectLst/>
                        <a:latin typeface="Franklin Gothic Book" panose="020B0503020102020204" pitchFamily="34" charset="0"/>
                      </a:endParaRPr>
                    </a:p>
                  </a:txBody>
                  <a:tcPr marL="5316" marR="5316" marT="5316" marB="0" anchor="b"/>
                </a:tc>
                <a:tc>
                  <a:txBody>
                    <a:bodyPr/>
                    <a:lstStyle/>
                    <a:p>
                      <a:pPr algn="r" fontAlgn="b"/>
                      <a:r>
                        <a:rPr lang="es-CO" sz="1400" u="none" strike="noStrike" dirty="0">
                          <a:effectLst/>
                        </a:rPr>
                        <a:t> </a:t>
                      </a:r>
                      <a:endParaRPr lang="es-CO" sz="1400" b="0" i="0" u="none" strike="noStrike" dirty="0">
                        <a:solidFill>
                          <a:srgbClr val="000000"/>
                        </a:solidFill>
                        <a:effectLst/>
                        <a:latin typeface="Franklin Gothic Book" panose="020B0503020102020204" pitchFamily="34" charset="0"/>
                      </a:endParaRPr>
                    </a:p>
                  </a:txBody>
                  <a:tcPr marL="5316" marR="5316" marT="5316" marB="0" anchor="b"/>
                </a:tc>
                <a:extLst>
                  <a:ext uri="{0D108BD9-81ED-4DB2-BD59-A6C34878D82A}">
                    <a16:rowId xmlns:a16="http://schemas.microsoft.com/office/drawing/2014/main" val="504427389"/>
                  </a:ext>
                </a:extLst>
              </a:tr>
              <a:tr h="179006">
                <a:tc>
                  <a:txBody>
                    <a:bodyPr/>
                    <a:lstStyle/>
                    <a:p>
                      <a:pPr algn="l" fontAlgn="b"/>
                      <a:r>
                        <a:rPr lang="es-CO" sz="1400" b="1" u="none" strike="noStrike">
                          <a:solidFill>
                            <a:schemeClr val="bg1"/>
                          </a:solidFill>
                          <a:effectLst/>
                        </a:rPr>
                        <a:t>TOTAL ACTIVO</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$ 74,419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a:solidFill>
                            <a:schemeClr val="bg1"/>
                          </a:solidFill>
                          <a:effectLst/>
                        </a:rPr>
                        <a:t>$ 90,602 </a:t>
                      </a:r>
                      <a:endParaRPr lang="es-CO" sz="1400" b="1" i="0" u="none" strike="noStrike">
                        <a:solidFill>
                          <a:schemeClr val="bg1"/>
                        </a:solidFill>
                        <a:effectLst/>
                        <a:latin typeface="Franklin Gothic Book" panose="020B0503020102020204" pitchFamily="34" charset="0"/>
                      </a:endParaRPr>
                    </a:p>
                  </a:txBody>
                  <a:tcPr marL="5316" marR="5316" marT="5316" marB="0" anchor="b">
                    <a:solidFill>
                      <a:srgbClr val="0070C0"/>
                    </a:solidFill>
                  </a:tcPr>
                </a:tc>
                <a:tc>
                  <a:txBody>
                    <a:bodyPr/>
                    <a:lstStyle/>
                    <a:p>
                      <a:pPr algn="r" fontAlgn="b"/>
                      <a:r>
                        <a:rPr lang="es-CO" sz="1400" b="1" u="none" strike="noStrike" dirty="0">
                          <a:solidFill>
                            <a:schemeClr val="bg1"/>
                          </a:solidFill>
                          <a:effectLst/>
                        </a:rPr>
                        <a:t>$ 16,183 </a:t>
                      </a:r>
                      <a:endParaRPr lang="es-CO" sz="1400" b="1" i="0" u="none" strike="noStrike" dirty="0">
                        <a:solidFill>
                          <a:schemeClr val="bg1"/>
                        </a:solidFill>
                        <a:effectLst/>
                        <a:latin typeface="Franklin Gothic Book" panose="020B0503020102020204" pitchFamily="34" charset="0"/>
                      </a:endParaRPr>
                    </a:p>
                  </a:txBody>
                  <a:tcPr marL="5316" marR="5316" marT="5316" marB="0" anchor="b">
                    <a:solidFill>
                      <a:srgbClr val="0070C0"/>
                    </a:solidFill>
                  </a:tcPr>
                </a:tc>
                <a:extLst>
                  <a:ext uri="{0D108BD9-81ED-4DB2-BD59-A6C34878D82A}">
                    <a16:rowId xmlns:a16="http://schemas.microsoft.com/office/drawing/2014/main" val="1155709244"/>
                  </a:ext>
                </a:extLst>
              </a:tr>
            </a:tbl>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
        <p:nvSpPr>
          <p:cNvPr id="9" name="8 CuadroTexto"/>
          <p:cNvSpPr txBox="1"/>
          <p:nvPr/>
        </p:nvSpPr>
        <p:spPr>
          <a:xfrm>
            <a:off x="238994" y="179651"/>
            <a:ext cx="7325591"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 -  Pasivo y Patrimonio</a:t>
            </a:r>
          </a:p>
        </p:txBody>
      </p:sp>
      <p:sp>
        <p:nvSpPr>
          <p:cNvPr id="6" name="5 Flecha derecha">
            <a:hlinkClick r:id="rId2" action="ppaction://hlinksldjump"/>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4" name="Tabla 3">
            <a:extLst>
              <a:ext uri="{FF2B5EF4-FFF2-40B4-BE49-F238E27FC236}">
                <a16:creationId xmlns:a16="http://schemas.microsoft.com/office/drawing/2014/main" id="{D058295F-97E8-476F-9867-DEFA9BD29C10}"/>
              </a:ext>
            </a:extLst>
          </p:cNvPr>
          <p:cNvGraphicFramePr>
            <a:graphicFrameLocks noGrp="1"/>
          </p:cNvGraphicFramePr>
          <p:nvPr>
            <p:extLst>
              <p:ext uri="{D42A27DB-BD31-4B8C-83A1-F6EECF244321}">
                <p14:modId xmlns:p14="http://schemas.microsoft.com/office/powerpoint/2010/main" val="3869116221"/>
              </p:ext>
            </p:extLst>
          </p:nvPr>
        </p:nvGraphicFramePr>
        <p:xfrm>
          <a:off x="1628079" y="869795"/>
          <a:ext cx="6266985" cy="3715287"/>
        </p:xfrm>
        <a:graphic>
          <a:graphicData uri="http://schemas.openxmlformats.org/drawingml/2006/table">
            <a:tbl>
              <a:tblPr>
                <a:tableStyleId>{8799B23B-EC83-4686-B30A-512413B5E67A}</a:tableStyleId>
              </a:tblPr>
              <a:tblGrid>
                <a:gridCol w="3405508">
                  <a:extLst>
                    <a:ext uri="{9D8B030D-6E8A-4147-A177-3AD203B41FA5}">
                      <a16:colId xmlns:a16="http://schemas.microsoft.com/office/drawing/2014/main" val="2443148373"/>
                    </a:ext>
                  </a:extLst>
                </a:gridCol>
                <a:gridCol w="1049208">
                  <a:extLst>
                    <a:ext uri="{9D8B030D-6E8A-4147-A177-3AD203B41FA5}">
                      <a16:colId xmlns:a16="http://schemas.microsoft.com/office/drawing/2014/main" val="179759163"/>
                    </a:ext>
                  </a:extLst>
                </a:gridCol>
                <a:gridCol w="890237">
                  <a:extLst>
                    <a:ext uri="{9D8B030D-6E8A-4147-A177-3AD203B41FA5}">
                      <a16:colId xmlns:a16="http://schemas.microsoft.com/office/drawing/2014/main" val="3853483719"/>
                    </a:ext>
                  </a:extLst>
                </a:gridCol>
                <a:gridCol w="922032">
                  <a:extLst>
                    <a:ext uri="{9D8B030D-6E8A-4147-A177-3AD203B41FA5}">
                      <a16:colId xmlns:a16="http://schemas.microsoft.com/office/drawing/2014/main" val="1499360641"/>
                    </a:ext>
                  </a:extLst>
                </a:gridCol>
              </a:tblGrid>
              <a:tr h="189722">
                <a:tc>
                  <a:txBody>
                    <a:bodyPr/>
                    <a:lstStyle/>
                    <a:p>
                      <a:pPr algn="l" fontAlgn="b"/>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ctr" fontAlgn="b"/>
                      <a:r>
                        <a:rPr lang="es-CO" sz="1200" b="1" u="none" strike="noStrike" dirty="0">
                          <a:solidFill>
                            <a:schemeClr val="bg1"/>
                          </a:solidFill>
                          <a:effectLst/>
                        </a:rPr>
                        <a:t>2016</a:t>
                      </a:r>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ctr" fontAlgn="b"/>
                      <a:r>
                        <a:rPr lang="es-CO" sz="1200" b="1" u="none" strike="noStrike" dirty="0">
                          <a:solidFill>
                            <a:schemeClr val="bg1"/>
                          </a:solidFill>
                          <a:effectLst/>
                        </a:rPr>
                        <a:t>2017</a:t>
                      </a:r>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ctr" fontAlgn="b"/>
                      <a:r>
                        <a:rPr lang="es-CO" sz="1200" b="1" u="none" strike="noStrike" dirty="0">
                          <a:solidFill>
                            <a:schemeClr val="bg1"/>
                          </a:solidFill>
                          <a:effectLst/>
                        </a:rPr>
                        <a:t>VARIACION</a:t>
                      </a:r>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1589342368"/>
                  </a:ext>
                </a:extLst>
              </a:tr>
              <a:tr h="189722">
                <a:tc>
                  <a:txBody>
                    <a:bodyPr/>
                    <a:lstStyle/>
                    <a:p>
                      <a:pPr algn="l" fontAlgn="b"/>
                      <a:r>
                        <a:rPr lang="es-CO" sz="1200" b="1" u="none" strike="noStrike">
                          <a:solidFill>
                            <a:schemeClr val="bg1"/>
                          </a:solidFill>
                          <a:effectLst/>
                        </a:rPr>
                        <a:t>PASIVOS</a:t>
                      </a:r>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l" fontAlgn="b"/>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l" fontAlgn="b"/>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l" fontAlgn="b"/>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1325792171"/>
                  </a:ext>
                </a:extLst>
              </a:tr>
              <a:tr h="169564">
                <a:tc>
                  <a:txBody>
                    <a:bodyPr/>
                    <a:lstStyle/>
                    <a:p>
                      <a:pPr algn="l" fontAlgn="b"/>
                      <a:endParaRPr lang="es-CO" sz="1200" b="1" i="0" u="none" strike="noStrike">
                        <a:solidFill>
                          <a:srgbClr val="000000"/>
                        </a:solidFill>
                        <a:effectLst/>
                        <a:latin typeface="Franklin Gothic Book" panose="020B0503020102020204" pitchFamily="34" charset="0"/>
                      </a:endParaRPr>
                    </a:p>
                  </a:txBody>
                  <a:tcPr marL="5146" marR="5146" marT="5146" marB="0" anchor="b"/>
                </a:tc>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l" fontAlgn="b"/>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961248933"/>
                  </a:ext>
                </a:extLst>
              </a:tr>
              <a:tr h="189722">
                <a:tc>
                  <a:txBody>
                    <a:bodyPr/>
                    <a:lstStyle/>
                    <a:p>
                      <a:pPr algn="l" fontAlgn="b"/>
                      <a:r>
                        <a:rPr lang="es-CO" sz="1200" b="1" u="none" strike="noStrike">
                          <a:solidFill>
                            <a:schemeClr val="bg1"/>
                          </a:solidFill>
                          <a:effectLst/>
                        </a:rPr>
                        <a:t>PASIVO CORRIENTE</a:t>
                      </a:r>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l" fontAlgn="b"/>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l" fontAlgn="b"/>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l" fontAlgn="b"/>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2812618835"/>
                  </a:ext>
                </a:extLst>
              </a:tr>
              <a:tr h="224115">
                <a:tc>
                  <a:txBody>
                    <a:bodyPr/>
                    <a:lstStyle/>
                    <a:p>
                      <a:pPr algn="l" fontAlgn="b"/>
                      <a:r>
                        <a:rPr lang="es-CO" sz="1200" u="none" strike="noStrike">
                          <a:effectLst/>
                        </a:rPr>
                        <a:t>INSTRUMENTOS FINANCIEROS A VALOR RAZONABLE</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6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0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(6)</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026604934"/>
                  </a:ext>
                </a:extLst>
              </a:tr>
              <a:tr h="189722">
                <a:tc>
                  <a:txBody>
                    <a:bodyPr/>
                    <a:lstStyle/>
                    <a:p>
                      <a:pPr algn="l" fontAlgn="b"/>
                      <a:r>
                        <a:rPr lang="es-CO" sz="1200" u="none" strike="noStrike" dirty="0">
                          <a:effectLst/>
                          <a:hlinkClick r:id="rId3" action="ppaction://hlinksldjump"/>
                        </a:rPr>
                        <a:t>CUENTAS POR PAGAR CORRIENTES</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2,385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3,465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1,080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741317491"/>
                  </a:ext>
                </a:extLst>
              </a:tr>
              <a:tr h="189722">
                <a:tc>
                  <a:txBody>
                    <a:bodyPr/>
                    <a:lstStyle/>
                    <a:p>
                      <a:pPr algn="l" fontAlgn="b"/>
                      <a:r>
                        <a:rPr lang="es-CO" sz="1200" u="none" strike="noStrike">
                          <a:effectLst/>
                        </a:rPr>
                        <a:t>OBLIGACIONES LABORALES</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675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2,189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1,513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4009023731"/>
                  </a:ext>
                </a:extLst>
              </a:tr>
              <a:tr h="189722">
                <a:tc>
                  <a:txBody>
                    <a:bodyPr/>
                    <a:lstStyle/>
                    <a:p>
                      <a:pPr algn="l" fontAlgn="b"/>
                      <a:r>
                        <a:rPr lang="es-CO" sz="1200" u="none" strike="noStrike" dirty="0">
                          <a:effectLst/>
                          <a:hlinkClick r:id="rId4" action="ppaction://hlinksldjump"/>
                        </a:rPr>
                        <a:t>OTROS PASIVOS CORRIENTES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1,899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8,258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6,359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2511043267"/>
                  </a:ext>
                </a:extLst>
              </a:tr>
              <a:tr h="169564">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1951933721"/>
                  </a:ext>
                </a:extLst>
              </a:tr>
              <a:tr h="189722">
                <a:tc>
                  <a:txBody>
                    <a:bodyPr/>
                    <a:lstStyle/>
                    <a:p>
                      <a:pPr algn="l" fontAlgn="b"/>
                      <a:r>
                        <a:rPr lang="es-CO" sz="1200" b="1" u="none" strike="noStrike">
                          <a:solidFill>
                            <a:schemeClr val="bg1"/>
                          </a:solidFill>
                          <a:effectLst/>
                        </a:rPr>
                        <a:t>TOTAL PASIVO CORRIENTE</a:t>
                      </a:r>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4,965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13,912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8,947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786271474"/>
                  </a:ext>
                </a:extLst>
              </a:tr>
              <a:tr h="169564">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15985556"/>
                  </a:ext>
                </a:extLst>
              </a:tr>
              <a:tr h="189722">
                <a:tc>
                  <a:txBody>
                    <a:bodyPr/>
                    <a:lstStyle/>
                    <a:p>
                      <a:pPr algn="l" fontAlgn="b"/>
                      <a:r>
                        <a:rPr lang="es-CO" sz="1200" b="1" u="none" strike="noStrike">
                          <a:solidFill>
                            <a:schemeClr val="bg1"/>
                          </a:solidFill>
                          <a:effectLst/>
                        </a:rPr>
                        <a:t>PASIVO NO CORRIENTE</a:t>
                      </a:r>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1528625704"/>
                  </a:ext>
                </a:extLst>
              </a:tr>
              <a:tr h="169564">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1085778227"/>
                  </a:ext>
                </a:extLst>
              </a:tr>
              <a:tr h="189722">
                <a:tc>
                  <a:txBody>
                    <a:bodyPr/>
                    <a:lstStyle/>
                    <a:p>
                      <a:pPr algn="l" fontAlgn="b"/>
                      <a:r>
                        <a:rPr lang="es-CO" sz="1200" u="none" strike="noStrike" dirty="0">
                          <a:effectLst/>
                          <a:hlinkClick r:id="rId3" action="ppaction://hlinksldjump"/>
                        </a:rPr>
                        <a:t>CUENTAS POR PAGAR NO CORRIENTE</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3,775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3,094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(681)</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160499501"/>
                  </a:ext>
                </a:extLst>
              </a:tr>
              <a:tr h="189722">
                <a:tc>
                  <a:txBody>
                    <a:bodyPr/>
                    <a:lstStyle/>
                    <a:p>
                      <a:pPr algn="l" fontAlgn="b"/>
                      <a:r>
                        <a:rPr lang="es-CO" sz="1200" u="none" strike="noStrike" dirty="0">
                          <a:effectLst/>
                          <a:hlinkClick r:id="rId4" action="ppaction://hlinksldjump"/>
                        </a:rPr>
                        <a:t>OTROS PASIVOS NO CORRIENTE</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229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a:effectLst/>
                        </a:rPr>
                        <a:t>           378 </a:t>
                      </a:r>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r>
                        <a:rPr lang="es-CO" sz="1200" u="none" strike="noStrike" dirty="0">
                          <a:effectLst/>
                        </a:rPr>
                        <a:t>            149 </a:t>
                      </a:r>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240386434"/>
                  </a:ext>
                </a:extLst>
              </a:tr>
              <a:tr h="169564">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3732638796"/>
                  </a:ext>
                </a:extLst>
              </a:tr>
              <a:tr h="189722">
                <a:tc>
                  <a:txBody>
                    <a:bodyPr/>
                    <a:lstStyle/>
                    <a:p>
                      <a:pPr algn="l" fontAlgn="b"/>
                      <a:r>
                        <a:rPr lang="es-CO" sz="1200" b="1" u="none" strike="noStrike">
                          <a:solidFill>
                            <a:schemeClr val="bg1"/>
                          </a:solidFill>
                          <a:effectLst/>
                        </a:rPr>
                        <a:t>TOTAL PASIVO NO CORRIENTE</a:t>
                      </a:r>
                      <a:endParaRPr lang="es-CO" sz="1200" b="1" i="0" u="none" strike="noStrike">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4,004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3,472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(532)</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1272512115"/>
                  </a:ext>
                </a:extLst>
              </a:tr>
              <a:tr h="169564">
                <a:tc>
                  <a:txBody>
                    <a:bodyPr/>
                    <a:lstStyle/>
                    <a:p>
                      <a:pPr algn="l"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5146" marR="5146" marT="5146" marB="0" anchor="b"/>
                </a:tc>
                <a:tc>
                  <a:txBody>
                    <a:bodyPr/>
                    <a:lstStyle/>
                    <a:p>
                      <a:pPr algn="r" fontAlgn="b"/>
                      <a:endParaRPr lang="es-CO" sz="1200" b="0" i="0" u="none" strike="noStrike" dirty="0">
                        <a:solidFill>
                          <a:srgbClr val="000000"/>
                        </a:solidFill>
                        <a:effectLst/>
                        <a:latin typeface="Franklin Gothic Book" panose="020B0503020102020204" pitchFamily="34" charset="0"/>
                      </a:endParaRPr>
                    </a:p>
                  </a:txBody>
                  <a:tcPr marL="5146" marR="5146" marT="5146" marB="0" anchor="b"/>
                </a:tc>
                <a:extLst>
                  <a:ext uri="{0D108BD9-81ED-4DB2-BD59-A6C34878D82A}">
                    <a16:rowId xmlns:a16="http://schemas.microsoft.com/office/drawing/2014/main" val="2396877516"/>
                  </a:ext>
                </a:extLst>
              </a:tr>
              <a:tr h="189722">
                <a:tc>
                  <a:txBody>
                    <a:bodyPr/>
                    <a:lstStyle/>
                    <a:p>
                      <a:pPr algn="l" fontAlgn="b"/>
                      <a:r>
                        <a:rPr lang="es-CO" sz="1200" b="1" u="none" strike="noStrike" dirty="0">
                          <a:solidFill>
                            <a:schemeClr val="bg1"/>
                          </a:solidFill>
                          <a:effectLst/>
                        </a:rPr>
                        <a:t>TOTAL PASIVO</a:t>
                      </a:r>
                      <a:endParaRPr lang="es-CO" sz="12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8,969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17,384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tc>
                  <a:txBody>
                    <a:bodyPr/>
                    <a:lstStyle/>
                    <a:p>
                      <a:pPr algn="r" fontAlgn="b"/>
                      <a:r>
                        <a:rPr lang="es-CO" sz="1400" b="1" u="none" strike="noStrike" dirty="0">
                          <a:solidFill>
                            <a:schemeClr val="bg1"/>
                          </a:solidFill>
                          <a:effectLst/>
                        </a:rPr>
                        <a:t>         8,415 </a:t>
                      </a:r>
                      <a:endParaRPr lang="es-CO" sz="1400" b="1" i="0" u="none" strike="noStrike" dirty="0">
                        <a:solidFill>
                          <a:schemeClr val="bg1"/>
                        </a:solidFill>
                        <a:effectLst/>
                        <a:latin typeface="Franklin Gothic Book" panose="020B0503020102020204" pitchFamily="34" charset="0"/>
                      </a:endParaRPr>
                    </a:p>
                  </a:txBody>
                  <a:tcPr marL="5146" marR="5146" marT="5146" marB="0" anchor="b">
                    <a:solidFill>
                      <a:srgbClr val="0070C0"/>
                    </a:solidFill>
                  </a:tcPr>
                </a:tc>
                <a:extLst>
                  <a:ext uri="{0D108BD9-81ED-4DB2-BD59-A6C34878D82A}">
                    <a16:rowId xmlns:a16="http://schemas.microsoft.com/office/drawing/2014/main" val="1235254875"/>
                  </a:ext>
                </a:extLst>
              </a:tr>
            </a:tbl>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
        <p:nvSpPr>
          <p:cNvPr id="9" name="8 CuadroTexto"/>
          <p:cNvSpPr txBox="1"/>
          <p:nvPr/>
        </p:nvSpPr>
        <p:spPr>
          <a:xfrm>
            <a:off x="238994" y="179651"/>
            <a:ext cx="7325591"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 -  Pasivo y Patrimonio</a:t>
            </a:r>
          </a:p>
        </p:txBody>
      </p:sp>
      <p:sp>
        <p:nvSpPr>
          <p:cNvPr id="6" name="5 Flecha derecha">
            <a:hlinkClick r:id="rId2" action="ppaction://hlinksldjump"/>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4" name="Tabla 3">
            <a:extLst>
              <a:ext uri="{FF2B5EF4-FFF2-40B4-BE49-F238E27FC236}">
                <a16:creationId xmlns:a16="http://schemas.microsoft.com/office/drawing/2014/main" id="{9D2547F5-C79A-408F-AE86-59904500D73D}"/>
              </a:ext>
            </a:extLst>
          </p:cNvPr>
          <p:cNvGraphicFramePr>
            <a:graphicFrameLocks noGrp="1"/>
          </p:cNvGraphicFramePr>
          <p:nvPr>
            <p:extLst>
              <p:ext uri="{D42A27DB-BD31-4B8C-83A1-F6EECF244321}">
                <p14:modId xmlns:p14="http://schemas.microsoft.com/office/powerpoint/2010/main" val="805701368"/>
              </p:ext>
            </p:extLst>
          </p:nvPr>
        </p:nvGraphicFramePr>
        <p:xfrm>
          <a:off x="1382752" y="1081668"/>
          <a:ext cx="6467707" cy="3077736"/>
        </p:xfrm>
        <a:graphic>
          <a:graphicData uri="http://schemas.openxmlformats.org/drawingml/2006/table">
            <a:tbl>
              <a:tblPr>
                <a:tableStyleId>{8799B23B-EC83-4686-B30A-512413B5E67A}</a:tableStyleId>
              </a:tblPr>
              <a:tblGrid>
                <a:gridCol w="3514583">
                  <a:extLst>
                    <a:ext uri="{9D8B030D-6E8A-4147-A177-3AD203B41FA5}">
                      <a16:colId xmlns:a16="http://schemas.microsoft.com/office/drawing/2014/main" val="1083447107"/>
                    </a:ext>
                  </a:extLst>
                </a:gridCol>
                <a:gridCol w="1082812">
                  <a:extLst>
                    <a:ext uri="{9D8B030D-6E8A-4147-A177-3AD203B41FA5}">
                      <a16:colId xmlns:a16="http://schemas.microsoft.com/office/drawing/2014/main" val="3736245350"/>
                    </a:ext>
                  </a:extLst>
                </a:gridCol>
                <a:gridCol w="918750">
                  <a:extLst>
                    <a:ext uri="{9D8B030D-6E8A-4147-A177-3AD203B41FA5}">
                      <a16:colId xmlns:a16="http://schemas.microsoft.com/office/drawing/2014/main" val="1281347667"/>
                    </a:ext>
                  </a:extLst>
                </a:gridCol>
                <a:gridCol w="951562">
                  <a:extLst>
                    <a:ext uri="{9D8B030D-6E8A-4147-A177-3AD203B41FA5}">
                      <a16:colId xmlns:a16="http://schemas.microsoft.com/office/drawing/2014/main" val="2500050431"/>
                    </a:ext>
                  </a:extLst>
                </a:gridCol>
              </a:tblGrid>
              <a:tr h="256478">
                <a:tc>
                  <a:txBody>
                    <a:bodyPr/>
                    <a:lstStyle/>
                    <a:p>
                      <a:pPr algn="ctr" fontAlgn="b"/>
                      <a:endParaRPr lang="es-CO" sz="14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ctr" fontAlgn="b"/>
                      <a:r>
                        <a:rPr lang="es-CO" sz="1400" b="1" i="0" u="none" strike="noStrike" dirty="0">
                          <a:solidFill>
                            <a:schemeClr val="bg1"/>
                          </a:solidFill>
                          <a:effectLst/>
                          <a:latin typeface="Franklin Gothic Book" panose="020B0503020102020204" pitchFamily="34" charset="0"/>
                        </a:rPr>
                        <a:t>2016</a:t>
                      </a:r>
                    </a:p>
                  </a:txBody>
                  <a:tcPr marL="8164" marR="8164" marT="8164" marB="0" anchor="b">
                    <a:solidFill>
                      <a:srgbClr val="0070C0"/>
                    </a:solidFill>
                  </a:tcPr>
                </a:tc>
                <a:tc>
                  <a:txBody>
                    <a:bodyPr/>
                    <a:lstStyle/>
                    <a:p>
                      <a:pPr algn="ctr" fontAlgn="b"/>
                      <a:r>
                        <a:rPr lang="es-CO" sz="1400" b="1" u="none" strike="noStrike" dirty="0">
                          <a:solidFill>
                            <a:schemeClr val="bg1"/>
                          </a:solidFill>
                          <a:effectLst/>
                        </a:rPr>
                        <a:t>2017</a:t>
                      </a:r>
                      <a:endParaRPr lang="es-CO" sz="1400" b="1" i="0" u="none" strike="noStrike" dirty="0">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ctr" fontAlgn="b"/>
                      <a:r>
                        <a:rPr lang="es-CO" sz="1400" b="1" u="none" strike="noStrike" dirty="0">
                          <a:solidFill>
                            <a:schemeClr val="bg1"/>
                          </a:solidFill>
                          <a:effectLst/>
                        </a:rPr>
                        <a:t>VARIACION</a:t>
                      </a:r>
                      <a:endParaRPr lang="es-CO" sz="1400" b="1" i="0" u="none" strike="noStrike" dirty="0">
                        <a:solidFill>
                          <a:schemeClr val="bg1"/>
                        </a:solidFill>
                        <a:effectLst/>
                        <a:latin typeface="Franklin Gothic Book" panose="020B0503020102020204" pitchFamily="34" charset="0"/>
                      </a:endParaRPr>
                    </a:p>
                  </a:txBody>
                  <a:tcPr marL="8164" marR="8164" marT="8164" marB="0" anchor="b">
                    <a:solidFill>
                      <a:srgbClr val="0070C0"/>
                    </a:solidFill>
                  </a:tcPr>
                </a:tc>
                <a:extLst>
                  <a:ext uri="{0D108BD9-81ED-4DB2-BD59-A6C34878D82A}">
                    <a16:rowId xmlns:a16="http://schemas.microsoft.com/office/drawing/2014/main" val="3392798462"/>
                  </a:ext>
                </a:extLst>
              </a:tr>
              <a:tr h="256478">
                <a:tc>
                  <a:txBody>
                    <a:bodyPr/>
                    <a:lstStyle/>
                    <a:p>
                      <a:pPr algn="l" fontAlgn="b"/>
                      <a:r>
                        <a:rPr lang="es-CO" sz="1200" b="1" u="none" strike="noStrike">
                          <a:solidFill>
                            <a:schemeClr val="bg1"/>
                          </a:solidFill>
                          <a:effectLst/>
                        </a:rPr>
                        <a:t>PATRIMONIO</a:t>
                      </a:r>
                      <a:endParaRPr lang="es-CO" sz="12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l" fontAlgn="b"/>
                      <a:endParaRPr lang="es-CO" sz="12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l" fontAlgn="b"/>
                      <a:endParaRPr lang="es-CO" sz="12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l" fontAlgn="b"/>
                      <a:endParaRPr lang="es-CO" sz="1200" b="1" i="0" u="none" strike="noStrike" dirty="0">
                        <a:solidFill>
                          <a:schemeClr val="bg1"/>
                        </a:solidFill>
                        <a:effectLst/>
                        <a:latin typeface="Franklin Gothic Book" panose="020B0503020102020204" pitchFamily="34" charset="0"/>
                      </a:endParaRPr>
                    </a:p>
                  </a:txBody>
                  <a:tcPr marL="8164" marR="8164" marT="8164" marB="0" anchor="b">
                    <a:solidFill>
                      <a:srgbClr val="0070C0"/>
                    </a:solidFill>
                  </a:tcPr>
                </a:tc>
                <a:extLst>
                  <a:ext uri="{0D108BD9-81ED-4DB2-BD59-A6C34878D82A}">
                    <a16:rowId xmlns:a16="http://schemas.microsoft.com/office/drawing/2014/main" val="451160673"/>
                  </a:ext>
                </a:extLst>
              </a:tr>
              <a:tr h="256478">
                <a:tc>
                  <a:txBody>
                    <a:bodyPr/>
                    <a:lstStyle/>
                    <a:p>
                      <a:pPr algn="l" fontAlgn="b"/>
                      <a:r>
                        <a:rPr lang="es-CO" sz="1200" u="none" strike="noStrike">
                          <a:effectLst/>
                        </a:rPr>
                        <a:t>CAPITAL</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36,999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a:effectLst/>
                        </a:rPr>
                        <a:t>      36,999 </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0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3111475942"/>
                  </a:ext>
                </a:extLst>
              </a:tr>
              <a:tr h="256478">
                <a:tc>
                  <a:txBody>
                    <a:bodyPr/>
                    <a:lstStyle/>
                    <a:p>
                      <a:pPr algn="l" fontAlgn="b"/>
                      <a:r>
                        <a:rPr lang="es-CO" sz="1200" u="none" strike="noStrike">
                          <a:effectLst/>
                        </a:rPr>
                        <a:t>RESERVAS</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4,747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5,232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485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674174503"/>
                  </a:ext>
                </a:extLst>
              </a:tr>
              <a:tr h="256478">
                <a:tc>
                  <a:txBody>
                    <a:bodyPr/>
                    <a:lstStyle/>
                    <a:p>
                      <a:pPr algn="l" fontAlgn="b"/>
                      <a:r>
                        <a:rPr lang="es-CO" sz="1200" u="none" strike="noStrike">
                          <a:effectLst/>
                        </a:rPr>
                        <a:t>PRIMA EN COLOCACION DE ACCIONES</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a:effectLst/>
                        </a:rPr>
                        <a:t>         16,626 </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16,626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0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2990768116"/>
                  </a:ext>
                </a:extLst>
              </a:tr>
              <a:tr h="256478">
                <a:tc>
                  <a:txBody>
                    <a:bodyPr/>
                    <a:lstStyle/>
                    <a:p>
                      <a:pPr algn="l" fontAlgn="b"/>
                      <a:r>
                        <a:rPr lang="es-CO" sz="1200" b="0" i="0" u="none" strike="noStrike" dirty="0">
                          <a:solidFill>
                            <a:srgbClr val="000000"/>
                          </a:solidFill>
                          <a:effectLst/>
                          <a:latin typeface="Franklin Gothic Book" panose="020B0503020102020204" pitchFamily="34" charset="0"/>
                        </a:rPr>
                        <a:t>GANANCIAS O PERDIDAS NO REALIZADAS (ORI)</a:t>
                      </a:r>
                    </a:p>
                  </a:txBody>
                  <a:tcPr marL="8164" marR="8164" marT="8164" marB="0" anchor="b"/>
                </a:tc>
                <a:tc>
                  <a:txBody>
                    <a:bodyPr/>
                    <a:lstStyle/>
                    <a:p>
                      <a:pPr algn="r" fontAlgn="b"/>
                      <a:r>
                        <a:rPr lang="es-CO" sz="1200" u="none" strike="noStrike">
                          <a:effectLst/>
                        </a:rPr>
                        <a:t>         11,765 </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11,488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(277)</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817583618"/>
                  </a:ext>
                </a:extLst>
              </a:tr>
              <a:tr h="256478">
                <a:tc>
                  <a:txBody>
                    <a:bodyPr/>
                    <a:lstStyle/>
                    <a:p>
                      <a:pPr algn="l" fontAlgn="b"/>
                      <a:r>
                        <a:rPr lang="es-CO" sz="1200" u="none" strike="noStrike" dirty="0">
                          <a:effectLst/>
                        </a:rPr>
                        <a:t>RESULTADO ACUMULADO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(8,590)</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(1,770)</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6,820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915193954"/>
                  </a:ext>
                </a:extLst>
              </a:tr>
              <a:tr h="256478">
                <a:tc>
                  <a:txBody>
                    <a:bodyPr/>
                    <a:lstStyle/>
                    <a:p>
                      <a:pPr algn="l" fontAlgn="b"/>
                      <a:r>
                        <a:rPr lang="es-CO" sz="1200" u="none" strike="noStrike" dirty="0">
                          <a:effectLst/>
                        </a:rPr>
                        <a:t>RESULTADO DEL EJERCICIO</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a:effectLst/>
                        </a:rPr>
                        <a:t>4851</a:t>
                      </a:r>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8044</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u="none" strike="noStrike" dirty="0">
                          <a:effectLst/>
                        </a:rPr>
                        <a:t>         3,193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1198238537"/>
                  </a:ext>
                </a:extLst>
              </a:tr>
              <a:tr h="256478">
                <a:tc>
                  <a:txBody>
                    <a:bodyPr/>
                    <a:lstStyle/>
                    <a:p>
                      <a:pPr algn="l" fontAlgn="b"/>
                      <a:r>
                        <a:rPr lang="es-CO" sz="1200" b="0" i="0" u="none" strike="noStrike" dirty="0">
                          <a:solidFill>
                            <a:srgbClr val="000000"/>
                          </a:solidFill>
                          <a:effectLst/>
                          <a:latin typeface="Franklin Gothic Book" panose="020B0503020102020204" pitchFamily="34" charset="0"/>
                          <a:hlinkClick r:id="rId3" action="ppaction://hlinksldjump"/>
                        </a:rPr>
                        <a:t>RESULTADO ADOPCION NIIF </a:t>
                      </a:r>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r>
                        <a:rPr lang="es-CO" sz="1200" b="0" i="0" u="none" strike="noStrike" dirty="0">
                          <a:solidFill>
                            <a:srgbClr val="000000"/>
                          </a:solidFill>
                          <a:effectLst/>
                          <a:latin typeface="Franklin Gothic Book" panose="020B0503020102020204" pitchFamily="34" charset="0"/>
                        </a:rPr>
                        <a:t>(949)</a:t>
                      </a:r>
                    </a:p>
                  </a:txBody>
                  <a:tcPr marL="8164" marR="8164" marT="8164" marB="0" anchor="b"/>
                </a:tc>
                <a:tc>
                  <a:txBody>
                    <a:bodyPr/>
                    <a:lstStyle/>
                    <a:p>
                      <a:pPr algn="r" fontAlgn="b"/>
                      <a:r>
                        <a:rPr lang="es-CO" sz="1200" b="0" i="0" u="none" strike="noStrike" dirty="0">
                          <a:solidFill>
                            <a:srgbClr val="000000"/>
                          </a:solidFill>
                          <a:effectLst/>
                          <a:latin typeface="Franklin Gothic Book" panose="020B0503020102020204" pitchFamily="34" charset="0"/>
                        </a:rPr>
                        <a:t>(3,402)</a:t>
                      </a:r>
                    </a:p>
                  </a:txBody>
                  <a:tcPr marL="8164" marR="8164" marT="8164" marB="0" anchor="b"/>
                </a:tc>
                <a:tc>
                  <a:txBody>
                    <a:bodyPr/>
                    <a:lstStyle/>
                    <a:p>
                      <a:pPr algn="r" fontAlgn="b"/>
                      <a:r>
                        <a:rPr lang="es-CO" sz="1200" b="0" i="0" u="none" strike="noStrike" dirty="0">
                          <a:solidFill>
                            <a:srgbClr val="000000"/>
                          </a:solidFill>
                          <a:effectLst/>
                          <a:latin typeface="Franklin Gothic Book" panose="020B0503020102020204" pitchFamily="34" charset="0"/>
                        </a:rPr>
                        <a:t>(2,454)</a:t>
                      </a:r>
                    </a:p>
                  </a:txBody>
                  <a:tcPr marL="8164" marR="8164" marT="8164" marB="0" anchor="b"/>
                </a:tc>
                <a:extLst>
                  <a:ext uri="{0D108BD9-81ED-4DB2-BD59-A6C34878D82A}">
                    <a16:rowId xmlns:a16="http://schemas.microsoft.com/office/drawing/2014/main" val="4041558657"/>
                  </a:ext>
                </a:extLst>
              </a:tr>
              <a:tr h="256478">
                <a:tc>
                  <a:txBody>
                    <a:bodyPr/>
                    <a:lstStyle/>
                    <a:p>
                      <a:pPr algn="l" fontAlgn="b"/>
                      <a:r>
                        <a:rPr lang="es-CO" sz="1400" b="1" u="none" strike="noStrike" dirty="0">
                          <a:solidFill>
                            <a:schemeClr val="bg1"/>
                          </a:solidFill>
                          <a:effectLst/>
                        </a:rPr>
                        <a:t>TOTAL PATRIMONIO</a:t>
                      </a:r>
                      <a:endParaRPr lang="es-CO" sz="1400" b="1" i="0" u="none" strike="noStrike" dirty="0">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r" fontAlgn="b"/>
                      <a:r>
                        <a:rPr lang="es-CO" sz="1400" b="1" u="none" strike="noStrike">
                          <a:solidFill>
                            <a:schemeClr val="bg1"/>
                          </a:solidFill>
                          <a:effectLst/>
                        </a:rPr>
                        <a:t>      65,450 </a:t>
                      </a:r>
                      <a:endParaRPr lang="es-CO" sz="14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r" fontAlgn="b"/>
                      <a:r>
                        <a:rPr lang="es-CO" sz="1400" b="1" u="none" strike="noStrike">
                          <a:solidFill>
                            <a:schemeClr val="bg1"/>
                          </a:solidFill>
                          <a:effectLst/>
                        </a:rPr>
                        <a:t>   73,217 </a:t>
                      </a:r>
                      <a:endParaRPr lang="es-CO" sz="14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r" fontAlgn="b"/>
                      <a:r>
                        <a:rPr lang="es-CO" sz="1400" b="1" u="none" strike="noStrike" dirty="0">
                          <a:solidFill>
                            <a:schemeClr val="bg1"/>
                          </a:solidFill>
                          <a:effectLst/>
                        </a:rPr>
                        <a:t>         7,768 </a:t>
                      </a:r>
                      <a:endParaRPr lang="es-CO" sz="1400" b="1" i="0" u="none" strike="noStrike" dirty="0">
                        <a:solidFill>
                          <a:schemeClr val="bg1"/>
                        </a:solidFill>
                        <a:effectLst/>
                        <a:latin typeface="Franklin Gothic Book" panose="020B0503020102020204" pitchFamily="34" charset="0"/>
                      </a:endParaRPr>
                    </a:p>
                  </a:txBody>
                  <a:tcPr marL="8164" marR="8164" marT="8164" marB="0" anchor="b">
                    <a:solidFill>
                      <a:srgbClr val="0070C0"/>
                    </a:solidFill>
                  </a:tcPr>
                </a:tc>
                <a:extLst>
                  <a:ext uri="{0D108BD9-81ED-4DB2-BD59-A6C34878D82A}">
                    <a16:rowId xmlns:a16="http://schemas.microsoft.com/office/drawing/2014/main" val="1289130391"/>
                  </a:ext>
                </a:extLst>
              </a:tr>
              <a:tr h="256478">
                <a:tc>
                  <a:txBody>
                    <a:bodyPr/>
                    <a:lstStyle/>
                    <a:p>
                      <a:pPr algn="l" fontAlgn="b"/>
                      <a:endParaRPr lang="es-CO" sz="1200" b="0" i="0" u="none" strike="noStrike" dirty="0">
                        <a:solidFill>
                          <a:srgbClr val="000000"/>
                        </a:solidFill>
                        <a:effectLst/>
                        <a:latin typeface="Franklin Gothic Book" panose="020B0503020102020204" pitchFamily="34" charset="0"/>
                      </a:endParaRPr>
                    </a:p>
                  </a:txBody>
                  <a:tcPr marL="8164" marR="8164" marT="8164"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endParaRPr lang="es-CO" sz="1200" b="0" i="0" u="none" strike="noStrike">
                        <a:solidFill>
                          <a:srgbClr val="000000"/>
                        </a:solidFill>
                        <a:effectLst/>
                        <a:latin typeface="Franklin Gothic Book" panose="020B0503020102020204" pitchFamily="34" charset="0"/>
                      </a:endParaRPr>
                    </a:p>
                  </a:txBody>
                  <a:tcPr marL="8164" marR="8164" marT="8164" marB="0" anchor="b"/>
                </a:tc>
                <a:tc>
                  <a:txBody>
                    <a:bodyPr/>
                    <a:lstStyle/>
                    <a:p>
                      <a:pPr algn="r" fontAlgn="b"/>
                      <a:endParaRPr lang="es-CO" sz="1200" b="0" i="0" u="none" strike="noStrike" dirty="0">
                        <a:solidFill>
                          <a:srgbClr val="000000"/>
                        </a:solidFill>
                        <a:effectLst/>
                        <a:latin typeface="Franklin Gothic Book" panose="020B0503020102020204" pitchFamily="34" charset="0"/>
                      </a:endParaRPr>
                    </a:p>
                  </a:txBody>
                  <a:tcPr marL="8164" marR="8164" marT="8164" marB="0" anchor="b"/>
                </a:tc>
                <a:extLst>
                  <a:ext uri="{0D108BD9-81ED-4DB2-BD59-A6C34878D82A}">
                    <a16:rowId xmlns:a16="http://schemas.microsoft.com/office/drawing/2014/main" val="2390634240"/>
                  </a:ext>
                </a:extLst>
              </a:tr>
              <a:tr h="256478">
                <a:tc>
                  <a:txBody>
                    <a:bodyPr/>
                    <a:lstStyle/>
                    <a:p>
                      <a:pPr algn="l" fontAlgn="b"/>
                      <a:r>
                        <a:rPr lang="es-CO" sz="1400" b="1" u="none" strike="noStrike">
                          <a:solidFill>
                            <a:schemeClr val="bg1"/>
                          </a:solidFill>
                          <a:effectLst/>
                        </a:rPr>
                        <a:t>Valor Intrinseco</a:t>
                      </a:r>
                      <a:endParaRPr lang="es-CO" sz="14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r" fontAlgn="b"/>
                      <a:r>
                        <a:rPr lang="es-CO" sz="1400" b="1" u="none" strike="noStrike">
                          <a:solidFill>
                            <a:schemeClr val="bg1"/>
                          </a:solidFill>
                          <a:effectLst/>
                        </a:rPr>
                        <a:t>      1,105.59 </a:t>
                      </a:r>
                      <a:endParaRPr lang="es-CO" sz="14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r" fontAlgn="b"/>
                      <a:r>
                        <a:rPr lang="es-CO" sz="1400" b="1" u="none" strike="noStrike">
                          <a:solidFill>
                            <a:schemeClr val="bg1"/>
                          </a:solidFill>
                          <a:effectLst/>
                        </a:rPr>
                        <a:t>  1,236.80 </a:t>
                      </a:r>
                      <a:endParaRPr lang="es-CO" sz="1400" b="1" i="0" u="none" strike="noStrike">
                        <a:solidFill>
                          <a:schemeClr val="bg1"/>
                        </a:solidFill>
                        <a:effectLst/>
                        <a:latin typeface="Franklin Gothic Book" panose="020B0503020102020204" pitchFamily="34" charset="0"/>
                      </a:endParaRPr>
                    </a:p>
                  </a:txBody>
                  <a:tcPr marL="8164" marR="8164" marT="8164" marB="0" anchor="b">
                    <a:solidFill>
                      <a:srgbClr val="0070C0"/>
                    </a:solidFill>
                  </a:tcPr>
                </a:tc>
                <a:tc>
                  <a:txBody>
                    <a:bodyPr/>
                    <a:lstStyle/>
                    <a:p>
                      <a:pPr algn="r" fontAlgn="b"/>
                      <a:r>
                        <a:rPr lang="es-CO" sz="1400" b="1" u="none" strike="noStrike" dirty="0">
                          <a:solidFill>
                            <a:schemeClr val="bg1"/>
                          </a:solidFill>
                          <a:effectLst/>
                        </a:rPr>
                        <a:t>            131 </a:t>
                      </a:r>
                      <a:endParaRPr lang="es-CO" sz="1400" b="1" i="0" u="none" strike="noStrike" dirty="0">
                        <a:solidFill>
                          <a:schemeClr val="bg1"/>
                        </a:solidFill>
                        <a:effectLst/>
                        <a:latin typeface="Franklin Gothic Book" panose="020B0503020102020204" pitchFamily="34" charset="0"/>
                      </a:endParaRPr>
                    </a:p>
                  </a:txBody>
                  <a:tcPr marL="8164" marR="8164" marT="8164" marB="0" anchor="b">
                    <a:solidFill>
                      <a:srgbClr val="0070C0"/>
                    </a:solidFill>
                  </a:tcPr>
                </a:tc>
                <a:extLst>
                  <a:ext uri="{0D108BD9-81ED-4DB2-BD59-A6C34878D82A}">
                    <a16:rowId xmlns:a16="http://schemas.microsoft.com/office/drawing/2014/main" val="3291922332"/>
                  </a:ext>
                </a:extLst>
              </a:tr>
            </a:tbl>
          </a:graphicData>
        </a:graphic>
      </p:graphicFrame>
    </p:spTree>
    <p:extLst>
      <p:ext uri="{BB962C8B-B14F-4D97-AF65-F5344CB8AC3E}">
        <p14:creationId xmlns:p14="http://schemas.microsoft.com/office/powerpoint/2010/main" val="181024671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157974" y="127276"/>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Inversiones</a:t>
            </a:r>
          </a:p>
        </p:txBody>
      </p:sp>
      <p:sp>
        <p:nvSpPr>
          <p:cNvPr id="13" name="12 Flecha derecha">
            <a:hlinkClick r:id="rId2" action="ppaction://hlinksldjump"/>
          </p:cNvPr>
          <p:cNvSpPr/>
          <p:nvPr/>
        </p:nvSpPr>
        <p:spPr>
          <a:xfrm>
            <a:off x="8577942" y="4874396"/>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 name="CuadroTexto 1">
            <a:extLst>
              <a:ext uri="{FF2B5EF4-FFF2-40B4-BE49-F238E27FC236}">
                <a16:creationId xmlns:a16="http://schemas.microsoft.com/office/drawing/2014/main" id="{0E1374BA-1CCB-4CF7-BD93-0F84C0CB0078}"/>
              </a:ext>
            </a:extLst>
          </p:cNvPr>
          <p:cNvSpPr txBox="1"/>
          <p:nvPr/>
        </p:nvSpPr>
        <p:spPr>
          <a:xfrm>
            <a:off x="157974" y="458521"/>
            <a:ext cx="5212080" cy="268792"/>
          </a:xfrm>
          <a:prstGeom prst="rect">
            <a:avLst/>
          </a:prstGeom>
          <a:noFill/>
        </p:spPr>
        <p:txBody>
          <a:bodyPr wrap="square" lIns="0" tIns="0" rIns="0" bIns="0" rtlCol="0">
            <a:spAutoFit/>
          </a:bodyPr>
          <a:lstStyle/>
          <a:p>
            <a:pPr>
              <a:lnSpc>
                <a:spcPct val="120000"/>
              </a:lnSpc>
            </a:pPr>
            <a:r>
              <a:rPr lang="es-CO" sz="1600" dirty="0"/>
              <a:t>Los principales rubros de inversión son:</a:t>
            </a:r>
          </a:p>
        </p:txBody>
      </p:sp>
      <p:sp>
        <p:nvSpPr>
          <p:cNvPr id="9" name="16 CuadroTexto">
            <a:extLst>
              <a:ext uri="{FF2B5EF4-FFF2-40B4-BE49-F238E27FC236}">
                <a16:creationId xmlns:a16="http://schemas.microsoft.com/office/drawing/2014/main" id="{0678EE46-4AFF-49FB-BD0E-E708AE401804}"/>
              </a:ext>
            </a:extLst>
          </p:cNvPr>
          <p:cNvSpPr txBox="1"/>
          <p:nvPr/>
        </p:nvSpPr>
        <p:spPr>
          <a:xfrm>
            <a:off x="392390" y="3305559"/>
            <a:ext cx="8359220" cy="1292662"/>
          </a:xfrm>
          <a:prstGeom prst="rect">
            <a:avLst/>
          </a:prstGeom>
          <a:noFill/>
        </p:spPr>
        <p:txBody>
          <a:bodyPr wrap="square" lIns="0" tIns="0" rIns="0" bIns="0" rtlCol="0">
            <a:spAutoFit/>
          </a:bodyPr>
          <a:lstStyle/>
          <a:p>
            <a:pPr marL="114300" indent="-285750">
              <a:lnSpc>
                <a:spcPct val="120000"/>
              </a:lnSpc>
              <a:buFont typeface="Wingdings" panose="05000000000000000000" pitchFamily="2" charset="2"/>
              <a:buChar char="§"/>
            </a:pPr>
            <a:r>
              <a:rPr lang="es-CO" sz="1400" dirty="0">
                <a:latin typeface="+mj-lt"/>
                <a:ea typeface="+mj-ea"/>
                <a:cs typeface="+mj-cs"/>
              </a:rPr>
              <a:t>Las inversiones representativos de deuda comprenden principalmente en </a:t>
            </a:r>
            <a:r>
              <a:rPr lang="es-CO" sz="1400" b="1" dirty="0">
                <a:solidFill>
                  <a:srgbClr val="00B050"/>
                </a:solidFill>
                <a:latin typeface="+mj-lt"/>
                <a:ea typeface="+mj-ea"/>
                <a:cs typeface="+mj-cs"/>
              </a:rPr>
              <a:t>bonos ordinarios y </a:t>
            </a:r>
            <a:r>
              <a:rPr lang="es-CO" sz="1400" b="1" dirty="0" err="1">
                <a:solidFill>
                  <a:srgbClr val="00B050"/>
                </a:solidFill>
                <a:latin typeface="+mj-lt"/>
                <a:ea typeface="+mj-ea"/>
                <a:cs typeface="+mj-cs"/>
              </a:rPr>
              <a:t>CDTs</a:t>
            </a:r>
            <a:endParaRPr lang="es-CO" sz="1400" b="1" dirty="0">
              <a:solidFill>
                <a:srgbClr val="00B050"/>
              </a:solidFill>
              <a:latin typeface="+mj-lt"/>
              <a:ea typeface="+mj-ea"/>
              <a:cs typeface="+mj-cs"/>
            </a:endParaRPr>
          </a:p>
          <a:p>
            <a:pPr marL="114300" indent="-285750">
              <a:lnSpc>
                <a:spcPct val="120000"/>
              </a:lnSpc>
              <a:buFont typeface="Wingdings" panose="05000000000000000000" pitchFamily="2" charset="2"/>
              <a:buChar char="§"/>
            </a:pPr>
            <a:r>
              <a:rPr lang="es-CO" sz="1400" dirty="0">
                <a:latin typeface="+mj-lt"/>
                <a:ea typeface="+mj-ea"/>
                <a:cs typeface="+mj-cs"/>
              </a:rPr>
              <a:t>Las inversiones de instrumentos de patrimonio comprende los </a:t>
            </a:r>
            <a:r>
              <a:rPr lang="es-CO" sz="1400" b="1" dirty="0">
                <a:solidFill>
                  <a:srgbClr val="00B050"/>
                </a:solidFill>
                <a:latin typeface="+mj-lt"/>
                <a:ea typeface="+mj-ea"/>
                <a:cs typeface="+mj-cs"/>
              </a:rPr>
              <a:t>fondos de inversión colectiva</a:t>
            </a:r>
            <a:r>
              <a:rPr lang="es-CO" sz="1400" dirty="0">
                <a:solidFill>
                  <a:srgbClr val="00B050"/>
                </a:solidFill>
                <a:latin typeface="+mj-lt"/>
                <a:ea typeface="+mj-ea"/>
                <a:cs typeface="+mj-cs"/>
              </a:rPr>
              <a:t> </a:t>
            </a:r>
          </a:p>
          <a:p>
            <a:pPr marL="114300" indent="-285750">
              <a:lnSpc>
                <a:spcPct val="120000"/>
              </a:lnSpc>
              <a:buFont typeface="Wingdings" panose="05000000000000000000" pitchFamily="2" charset="2"/>
              <a:buChar char="§"/>
            </a:pPr>
            <a:r>
              <a:rPr lang="es-CO" sz="1400" dirty="0">
                <a:latin typeface="+mj-lt"/>
                <a:ea typeface="+mj-ea"/>
                <a:cs typeface="+mj-cs"/>
              </a:rPr>
              <a:t>Las inversiones a costos amortizado comprende los </a:t>
            </a:r>
            <a:r>
              <a:rPr lang="es-CO" sz="1400" b="1" dirty="0">
                <a:solidFill>
                  <a:srgbClr val="00B050"/>
                </a:solidFill>
                <a:latin typeface="+mj-lt"/>
                <a:ea typeface="+mj-ea"/>
                <a:cs typeface="+mj-cs"/>
              </a:rPr>
              <a:t>títulos de tesorería TES y bonos.</a:t>
            </a:r>
          </a:p>
          <a:p>
            <a:pPr marL="114300" indent="-285750">
              <a:lnSpc>
                <a:spcPct val="120000"/>
              </a:lnSpc>
              <a:buFont typeface="Wingdings" panose="05000000000000000000" pitchFamily="2" charset="2"/>
              <a:buChar char="§"/>
            </a:pPr>
            <a:r>
              <a:rPr lang="es-CO" sz="1400" dirty="0">
                <a:latin typeface="+mj-lt"/>
                <a:ea typeface="+mj-ea"/>
                <a:cs typeface="+mj-cs"/>
              </a:rPr>
              <a:t>La inversión en derechos fiduciarios comprende la participación de la Bolsa en los patrimonios autónomos     de </a:t>
            </a:r>
            <a:r>
              <a:rPr lang="es-CO" sz="1400" b="1" dirty="0">
                <a:solidFill>
                  <a:srgbClr val="00B050"/>
                </a:solidFill>
                <a:latin typeface="+mj-lt"/>
                <a:ea typeface="+mj-ea"/>
                <a:cs typeface="+mj-cs"/>
              </a:rPr>
              <a:t>Hacienda la Esmeralda y Puerto Bello</a:t>
            </a:r>
            <a:r>
              <a:rPr lang="es-CO" sz="1400" dirty="0">
                <a:latin typeface="+mj-lt"/>
                <a:ea typeface="+mj-ea"/>
                <a:cs typeface="+mj-cs"/>
              </a:rPr>
              <a:t>. El deterioro es del </a:t>
            </a:r>
            <a:r>
              <a:rPr lang="es-CO" sz="1400" b="1" dirty="0">
                <a:solidFill>
                  <a:srgbClr val="00B050"/>
                </a:solidFill>
                <a:latin typeface="+mj-lt"/>
                <a:ea typeface="+mj-ea"/>
                <a:cs typeface="+mj-cs"/>
              </a:rPr>
              <a:t>60%</a:t>
            </a:r>
            <a:r>
              <a:rPr lang="es-CO" sz="1400" dirty="0">
                <a:latin typeface="+mj-lt"/>
                <a:ea typeface="+mj-ea"/>
                <a:cs typeface="+mj-cs"/>
              </a:rPr>
              <a:t> y </a:t>
            </a:r>
            <a:r>
              <a:rPr lang="es-CO" sz="1400" b="1" dirty="0">
                <a:solidFill>
                  <a:srgbClr val="00B050"/>
                </a:solidFill>
                <a:latin typeface="+mj-lt"/>
                <a:ea typeface="+mj-ea"/>
                <a:cs typeface="+mj-cs"/>
              </a:rPr>
              <a:t>100%</a:t>
            </a:r>
            <a:r>
              <a:rPr lang="es-CO" sz="1400" dirty="0">
                <a:latin typeface="+mj-lt"/>
                <a:ea typeface="+mj-ea"/>
                <a:cs typeface="+mj-cs"/>
              </a:rPr>
              <a:t> respectivamente. </a:t>
            </a:r>
          </a:p>
        </p:txBody>
      </p:sp>
      <p:cxnSp>
        <p:nvCxnSpPr>
          <p:cNvPr id="11" name="19 Conector recto">
            <a:extLst>
              <a:ext uri="{FF2B5EF4-FFF2-40B4-BE49-F238E27FC236}">
                <a16:creationId xmlns:a16="http://schemas.microsoft.com/office/drawing/2014/main" id="{BB3DB5AB-BA55-4A27-AC47-988224AA80BF}"/>
              </a:ext>
            </a:extLst>
          </p:cNvPr>
          <p:cNvCxnSpPr/>
          <p:nvPr/>
        </p:nvCxnSpPr>
        <p:spPr>
          <a:xfrm>
            <a:off x="365521" y="3184525"/>
            <a:ext cx="8380646"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a 2">
            <a:extLst>
              <a:ext uri="{FF2B5EF4-FFF2-40B4-BE49-F238E27FC236}">
                <a16:creationId xmlns:a16="http://schemas.microsoft.com/office/drawing/2014/main" id="{FE82C8A0-E035-4BA5-83F1-1B77615FFCDC}"/>
              </a:ext>
            </a:extLst>
          </p:cNvPr>
          <p:cNvGraphicFramePr>
            <a:graphicFrameLocks noGrp="1"/>
          </p:cNvGraphicFramePr>
          <p:nvPr>
            <p:extLst>
              <p:ext uri="{D42A27DB-BD31-4B8C-83A1-F6EECF244321}">
                <p14:modId xmlns:p14="http://schemas.microsoft.com/office/powerpoint/2010/main" val="1383175241"/>
              </p:ext>
            </p:extLst>
          </p:nvPr>
        </p:nvGraphicFramePr>
        <p:xfrm>
          <a:off x="1310640" y="861063"/>
          <a:ext cx="6217918" cy="1171333"/>
        </p:xfrm>
        <a:graphic>
          <a:graphicData uri="http://schemas.openxmlformats.org/drawingml/2006/table">
            <a:tbl>
              <a:tblPr>
                <a:tableStyleId>{8799B23B-EC83-4686-B30A-512413B5E67A}</a:tableStyleId>
              </a:tblPr>
              <a:tblGrid>
                <a:gridCol w="3769857">
                  <a:extLst>
                    <a:ext uri="{9D8B030D-6E8A-4147-A177-3AD203B41FA5}">
                      <a16:colId xmlns:a16="http://schemas.microsoft.com/office/drawing/2014/main" val="3384539743"/>
                    </a:ext>
                  </a:extLst>
                </a:gridCol>
                <a:gridCol w="1161460">
                  <a:extLst>
                    <a:ext uri="{9D8B030D-6E8A-4147-A177-3AD203B41FA5}">
                      <a16:colId xmlns:a16="http://schemas.microsoft.com/office/drawing/2014/main" val="1592723414"/>
                    </a:ext>
                  </a:extLst>
                </a:gridCol>
                <a:gridCol w="265923">
                  <a:extLst>
                    <a:ext uri="{9D8B030D-6E8A-4147-A177-3AD203B41FA5}">
                      <a16:colId xmlns:a16="http://schemas.microsoft.com/office/drawing/2014/main" val="3028942784"/>
                    </a:ext>
                  </a:extLst>
                </a:gridCol>
                <a:gridCol w="1020678">
                  <a:extLst>
                    <a:ext uri="{9D8B030D-6E8A-4147-A177-3AD203B41FA5}">
                      <a16:colId xmlns:a16="http://schemas.microsoft.com/office/drawing/2014/main" val="1733620644"/>
                    </a:ext>
                  </a:extLst>
                </a:gridCol>
              </a:tblGrid>
              <a:tr h="249736">
                <a:tc>
                  <a:txBody>
                    <a:bodyPr/>
                    <a:lstStyle/>
                    <a:p>
                      <a:pPr algn="l" fontAlgn="b"/>
                      <a:r>
                        <a:rPr lang="es-CO" sz="1050" b="1" u="none" strike="noStrike">
                          <a:solidFill>
                            <a:schemeClr val="bg1"/>
                          </a:solidFill>
                          <a:effectLst/>
                        </a:rPr>
                        <a:t> </a:t>
                      </a:r>
                      <a:endParaRPr lang="es-CO" sz="1050" b="1" i="0" u="none" strike="noStrike">
                        <a:solidFill>
                          <a:schemeClr val="bg1"/>
                        </a:solidFill>
                        <a:effectLst/>
                        <a:latin typeface="Arial" panose="020B0604020202020204" pitchFamily="34" charset="0"/>
                      </a:endParaRPr>
                    </a:p>
                  </a:txBody>
                  <a:tcPr marL="9525" marR="9525" marT="9525" marB="0" anchor="b">
                    <a:solidFill>
                      <a:srgbClr val="0070C0"/>
                    </a:solidFill>
                  </a:tcPr>
                </a:tc>
                <a:tc>
                  <a:txBody>
                    <a:bodyPr/>
                    <a:lstStyle/>
                    <a:p>
                      <a:pPr algn="ctr" rtl="0" fontAlgn="b"/>
                      <a:r>
                        <a:rPr lang="es-CO" sz="1050" b="1" u="none" strike="noStrike">
                          <a:solidFill>
                            <a:schemeClr val="bg1"/>
                          </a:solidFill>
                          <a:effectLst/>
                        </a:rPr>
                        <a:t>2016</a:t>
                      </a:r>
                      <a:endParaRPr lang="es-CO" sz="105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l" rtl="0" fontAlgn="b"/>
                      <a:r>
                        <a:rPr lang="es-CO" sz="1050" b="1" u="none" strike="noStrike">
                          <a:solidFill>
                            <a:schemeClr val="bg1"/>
                          </a:solidFill>
                          <a:effectLst/>
                        </a:rPr>
                        <a:t> </a:t>
                      </a:r>
                      <a:endParaRPr lang="es-CO" sz="105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ctr" rtl="0" fontAlgn="b"/>
                      <a:r>
                        <a:rPr lang="es-CO" sz="1050" b="1" u="none" strike="noStrike" dirty="0">
                          <a:solidFill>
                            <a:schemeClr val="bg1"/>
                          </a:solidFill>
                          <a:effectLst/>
                        </a:rPr>
                        <a:t>2017</a:t>
                      </a:r>
                      <a:endParaRPr lang="es-CO" sz="105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extLst>
                  <a:ext uri="{0D108BD9-81ED-4DB2-BD59-A6C34878D82A}">
                    <a16:rowId xmlns:a16="http://schemas.microsoft.com/office/drawing/2014/main" val="3306338639"/>
                  </a:ext>
                </a:extLst>
              </a:tr>
              <a:tr h="203227">
                <a:tc>
                  <a:txBody>
                    <a:bodyPr/>
                    <a:lstStyle/>
                    <a:p>
                      <a:pPr algn="l" rtl="0" fontAlgn="b"/>
                      <a:r>
                        <a:rPr lang="es-CO" sz="1050" b="1" u="none" strike="noStrike" dirty="0">
                          <a:solidFill>
                            <a:schemeClr val="bg1"/>
                          </a:solidFill>
                          <a:effectLst/>
                        </a:rPr>
                        <a:t>INVERSIONES Y OPERACIONES DERIVADAS ACTIVAS CORRIENTE</a:t>
                      </a:r>
                      <a:endParaRPr lang="es-CO" sz="105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050" b="1" u="none" strike="noStrike">
                          <a:solidFill>
                            <a:schemeClr val="bg1"/>
                          </a:solidFill>
                          <a:effectLst/>
                        </a:rPr>
                        <a:t>33,235</a:t>
                      </a:r>
                      <a:endParaRPr lang="es-CO" sz="105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050" b="1" u="none" strike="noStrike">
                          <a:solidFill>
                            <a:schemeClr val="bg1"/>
                          </a:solidFill>
                          <a:effectLst/>
                        </a:rPr>
                        <a:t> </a:t>
                      </a:r>
                      <a:endParaRPr lang="es-CO" sz="105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050" b="1" u="none" strike="noStrike" dirty="0">
                          <a:solidFill>
                            <a:schemeClr val="bg1"/>
                          </a:solidFill>
                          <a:effectLst/>
                        </a:rPr>
                        <a:t>50,325</a:t>
                      </a:r>
                      <a:endParaRPr lang="es-CO" sz="105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extLst>
                  <a:ext uri="{0D108BD9-81ED-4DB2-BD59-A6C34878D82A}">
                    <a16:rowId xmlns:a16="http://schemas.microsoft.com/office/drawing/2014/main" val="3489906693"/>
                  </a:ext>
                </a:extLst>
              </a:tr>
              <a:tr h="203291">
                <a:tc>
                  <a:txBody>
                    <a:bodyPr/>
                    <a:lstStyle/>
                    <a:p>
                      <a:pPr algn="l" rtl="0" fontAlgn="b"/>
                      <a:r>
                        <a:rPr lang="es-CO" sz="1050" u="none" strike="noStrike" dirty="0">
                          <a:effectLst/>
                        </a:rPr>
                        <a:t>INVERSIONES INSTRUMENTOS REPRESENTATIVOS DE DEUDA</a:t>
                      </a:r>
                      <a:endParaRPr lang="es-CO" sz="105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dirty="0">
                          <a:effectLst/>
                        </a:rPr>
                        <a:t>31,568</a:t>
                      </a:r>
                      <a:endParaRPr lang="es-CO" sz="105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45,404</a:t>
                      </a:r>
                      <a:endParaRPr lang="es-CO" sz="105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310678507"/>
                  </a:ext>
                </a:extLst>
              </a:tr>
              <a:tr h="171693">
                <a:tc>
                  <a:txBody>
                    <a:bodyPr/>
                    <a:lstStyle/>
                    <a:p>
                      <a:pPr algn="l" rtl="0" fontAlgn="b"/>
                      <a:r>
                        <a:rPr lang="es-CO" sz="1050" u="none" strike="noStrike">
                          <a:effectLst/>
                        </a:rPr>
                        <a:t>INVERSIONES INSTRUMENTOS DE PATRIMONIO</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1,576</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3,775</a:t>
                      </a:r>
                      <a:endParaRPr lang="es-CO" sz="105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2038345352"/>
                  </a:ext>
                </a:extLst>
              </a:tr>
              <a:tr h="171693">
                <a:tc>
                  <a:txBody>
                    <a:bodyPr/>
                    <a:lstStyle/>
                    <a:p>
                      <a:pPr algn="l" rtl="0" fontAlgn="b"/>
                      <a:r>
                        <a:rPr lang="es-CO" sz="1050" u="none" strike="noStrike">
                          <a:effectLst/>
                        </a:rPr>
                        <a:t>INVERSIONES A COSTO AMORTIZADO</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0</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1,051</a:t>
                      </a:r>
                      <a:endParaRPr lang="es-CO" sz="105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2321797338"/>
                  </a:ext>
                </a:extLst>
              </a:tr>
              <a:tr h="171693">
                <a:tc>
                  <a:txBody>
                    <a:bodyPr/>
                    <a:lstStyle/>
                    <a:p>
                      <a:pPr algn="l" rtl="0" fontAlgn="b"/>
                      <a:r>
                        <a:rPr lang="es-CO" sz="1050" u="none" strike="noStrike">
                          <a:effectLst/>
                        </a:rPr>
                        <a:t>CONTRATOS FORWARD - DE COBERTURA</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90</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dirty="0">
                          <a:effectLst/>
                        </a:rPr>
                        <a:t>48</a:t>
                      </a:r>
                      <a:endParaRPr lang="es-CO" sz="105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2549404288"/>
                  </a:ext>
                </a:extLst>
              </a:tr>
            </a:tbl>
          </a:graphicData>
        </a:graphic>
      </p:graphicFrame>
      <p:graphicFrame>
        <p:nvGraphicFramePr>
          <p:cNvPr id="6" name="Tabla 5">
            <a:extLst>
              <a:ext uri="{FF2B5EF4-FFF2-40B4-BE49-F238E27FC236}">
                <a16:creationId xmlns:a16="http://schemas.microsoft.com/office/drawing/2014/main" id="{954E8F2B-1A91-4475-A3D8-DBC76A930F77}"/>
              </a:ext>
            </a:extLst>
          </p:cNvPr>
          <p:cNvGraphicFramePr>
            <a:graphicFrameLocks noGrp="1"/>
          </p:cNvGraphicFramePr>
          <p:nvPr>
            <p:extLst>
              <p:ext uri="{D42A27DB-BD31-4B8C-83A1-F6EECF244321}">
                <p14:modId xmlns:p14="http://schemas.microsoft.com/office/powerpoint/2010/main" val="503645127"/>
              </p:ext>
            </p:extLst>
          </p:nvPr>
        </p:nvGraphicFramePr>
        <p:xfrm>
          <a:off x="1310640" y="2140085"/>
          <a:ext cx="6217917" cy="863330"/>
        </p:xfrm>
        <a:graphic>
          <a:graphicData uri="http://schemas.openxmlformats.org/drawingml/2006/table">
            <a:tbl>
              <a:tblPr>
                <a:tableStyleId>{8799B23B-EC83-4686-B30A-512413B5E67A}</a:tableStyleId>
              </a:tblPr>
              <a:tblGrid>
                <a:gridCol w="3769857">
                  <a:extLst>
                    <a:ext uri="{9D8B030D-6E8A-4147-A177-3AD203B41FA5}">
                      <a16:colId xmlns:a16="http://schemas.microsoft.com/office/drawing/2014/main" val="1864803268"/>
                    </a:ext>
                  </a:extLst>
                </a:gridCol>
                <a:gridCol w="1161460">
                  <a:extLst>
                    <a:ext uri="{9D8B030D-6E8A-4147-A177-3AD203B41FA5}">
                      <a16:colId xmlns:a16="http://schemas.microsoft.com/office/drawing/2014/main" val="2342731187"/>
                    </a:ext>
                  </a:extLst>
                </a:gridCol>
                <a:gridCol w="265923">
                  <a:extLst>
                    <a:ext uri="{9D8B030D-6E8A-4147-A177-3AD203B41FA5}">
                      <a16:colId xmlns:a16="http://schemas.microsoft.com/office/drawing/2014/main" val="670145634"/>
                    </a:ext>
                  </a:extLst>
                </a:gridCol>
                <a:gridCol w="1020677">
                  <a:extLst>
                    <a:ext uri="{9D8B030D-6E8A-4147-A177-3AD203B41FA5}">
                      <a16:colId xmlns:a16="http://schemas.microsoft.com/office/drawing/2014/main" val="1034443219"/>
                    </a:ext>
                  </a:extLst>
                </a:gridCol>
              </a:tblGrid>
              <a:tr h="185150">
                <a:tc>
                  <a:txBody>
                    <a:bodyPr/>
                    <a:lstStyle/>
                    <a:p>
                      <a:pPr algn="l" rtl="0" fontAlgn="b"/>
                      <a:r>
                        <a:rPr lang="es-CO" sz="1050" b="1" u="none" strike="noStrike" dirty="0">
                          <a:solidFill>
                            <a:schemeClr val="bg1"/>
                          </a:solidFill>
                          <a:effectLst/>
                        </a:rPr>
                        <a:t>INVERSIONES Y OPERACIONES DERIV. ACTIVAS NO CORRIENTE</a:t>
                      </a:r>
                      <a:endParaRPr lang="es-CO" sz="105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050" b="1" u="none" strike="noStrike">
                          <a:solidFill>
                            <a:schemeClr val="bg1"/>
                          </a:solidFill>
                          <a:effectLst/>
                        </a:rPr>
                        <a:t>15,108</a:t>
                      </a:r>
                      <a:endParaRPr lang="es-CO" sz="105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050" b="1" u="none" strike="noStrike">
                          <a:solidFill>
                            <a:schemeClr val="bg1"/>
                          </a:solidFill>
                          <a:effectLst/>
                        </a:rPr>
                        <a:t> </a:t>
                      </a:r>
                      <a:endParaRPr lang="es-CO" sz="105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050" b="1" u="none" strike="noStrike" dirty="0">
                          <a:solidFill>
                            <a:schemeClr val="bg1"/>
                          </a:solidFill>
                          <a:effectLst/>
                        </a:rPr>
                        <a:t>11,820</a:t>
                      </a:r>
                      <a:endParaRPr lang="es-CO" sz="105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extLst>
                  <a:ext uri="{0D108BD9-81ED-4DB2-BD59-A6C34878D82A}">
                    <a16:rowId xmlns:a16="http://schemas.microsoft.com/office/drawing/2014/main" val="430138335"/>
                  </a:ext>
                </a:extLst>
              </a:tr>
              <a:tr h="151484">
                <a:tc>
                  <a:txBody>
                    <a:bodyPr/>
                    <a:lstStyle/>
                    <a:p>
                      <a:pPr algn="l" rtl="0" fontAlgn="b"/>
                      <a:r>
                        <a:rPr lang="es-CO" sz="1050" u="none" strike="noStrike">
                          <a:effectLst/>
                        </a:rPr>
                        <a:t>INVERSIONES INSTRUMENTOS REPRESENTATIVOS DE DEUDA</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1,032</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0</a:t>
                      </a:r>
                      <a:endParaRPr lang="es-CO" sz="105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2701915838"/>
                  </a:ext>
                </a:extLst>
              </a:tr>
              <a:tr h="147313">
                <a:tc>
                  <a:txBody>
                    <a:bodyPr/>
                    <a:lstStyle/>
                    <a:p>
                      <a:pPr algn="l" rtl="0" fontAlgn="b"/>
                      <a:r>
                        <a:rPr lang="es-CO" sz="1050" u="none" strike="noStrike">
                          <a:effectLst/>
                        </a:rPr>
                        <a:t>INVERSIONES A COSTO AMORTIZADO</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3,311</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2,206</a:t>
                      </a:r>
                      <a:endParaRPr lang="es-CO" sz="105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729450309"/>
                  </a:ext>
                </a:extLst>
              </a:tr>
              <a:tr h="147313">
                <a:tc>
                  <a:txBody>
                    <a:bodyPr/>
                    <a:lstStyle/>
                    <a:p>
                      <a:pPr algn="l" rtl="0" fontAlgn="b"/>
                      <a:r>
                        <a:rPr lang="es-CO" sz="1050" u="none" strike="noStrike">
                          <a:effectLst/>
                        </a:rPr>
                        <a:t>INVERSION EN DERECHOS FIDUCIARIOS</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28,205</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25,353</a:t>
                      </a:r>
                      <a:endParaRPr lang="es-CO" sz="105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508395038"/>
                  </a:ext>
                </a:extLst>
              </a:tr>
              <a:tr h="102113">
                <a:tc>
                  <a:txBody>
                    <a:bodyPr/>
                    <a:lstStyle/>
                    <a:p>
                      <a:pPr algn="l" rtl="0" fontAlgn="b"/>
                      <a:r>
                        <a:rPr lang="es-CO" sz="1050" u="none" strike="noStrike" dirty="0">
                          <a:effectLst/>
                        </a:rPr>
                        <a:t>DETERIORO INVERSIONES EN DERECHOS FIDUCIARIOS</a:t>
                      </a:r>
                      <a:endParaRPr lang="es-CO" sz="105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-17,439</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a:effectLst/>
                        </a:rPr>
                        <a:t> </a:t>
                      </a:r>
                      <a:endParaRPr lang="es-CO" sz="105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050" u="none" strike="noStrike" dirty="0">
                          <a:effectLst/>
                        </a:rPr>
                        <a:t>-15,739</a:t>
                      </a:r>
                      <a:endParaRPr lang="es-CO" sz="105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113088686"/>
                  </a:ext>
                </a:extLst>
              </a:tr>
            </a:tbl>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6336743" y="4869528"/>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8" name="7 Flecha derecha">
            <a:hlinkClick r:id="rId2" action="ppaction://hlinksldjump"/>
          </p:cNvPr>
          <p:cNvSpPr/>
          <p:nvPr/>
        </p:nvSpPr>
        <p:spPr>
          <a:xfrm>
            <a:off x="8562609" y="4777407"/>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5" name="Tabla 4">
            <a:extLst>
              <a:ext uri="{FF2B5EF4-FFF2-40B4-BE49-F238E27FC236}">
                <a16:creationId xmlns:a16="http://schemas.microsoft.com/office/drawing/2014/main" id="{EEEA464E-42C5-4598-93AC-25298C2E023A}"/>
              </a:ext>
            </a:extLst>
          </p:cNvPr>
          <p:cNvGraphicFramePr>
            <a:graphicFrameLocks noGrp="1"/>
          </p:cNvGraphicFramePr>
          <p:nvPr>
            <p:extLst>
              <p:ext uri="{D42A27DB-BD31-4B8C-83A1-F6EECF244321}">
                <p14:modId xmlns:p14="http://schemas.microsoft.com/office/powerpoint/2010/main" val="3572832111"/>
              </p:ext>
            </p:extLst>
          </p:nvPr>
        </p:nvGraphicFramePr>
        <p:xfrm>
          <a:off x="1689364" y="2220401"/>
          <a:ext cx="5858594" cy="590988"/>
        </p:xfrm>
        <a:graphic>
          <a:graphicData uri="http://schemas.openxmlformats.org/drawingml/2006/table">
            <a:tbl>
              <a:tblPr>
                <a:tableStyleId>{5DA37D80-6434-44D0-A028-1B22A696006F}</a:tableStyleId>
              </a:tblPr>
              <a:tblGrid>
                <a:gridCol w="3574012">
                  <a:extLst>
                    <a:ext uri="{9D8B030D-6E8A-4147-A177-3AD203B41FA5}">
                      <a16:colId xmlns:a16="http://schemas.microsoft.com/office/drawing/2014/main" val="1695967268"/>
                    </a:ext>
                  </a:extLst>
                </a:gridCol>
                <a:gridCol w="1059365">
                  <a:extLst>
                    <a:ext uri="{9D8B030D-6E8A-4147-A177-3AD203B41FA5}">
                      <a16:colId xmlns:a16="http://schemas.microsoft.com/office/drawing/2014/main" val="4064300302"/>
                    </a:ext>
                  </a:extLst>
                </a:gridCol>
                <a:gridCol w="256479">
                  <a:extLst>
                    <a:ext uri="{9D8B030D-6E8A-4147-A177-3AD203B41FA5}">
                      <a16:colId xmlns:a16="http://schemas.microsoft.com/office/drawing/2014/main" val="2941463731"/>
                    </a:ext>
                  </a:extLst>
                </a:gridCol>
                <a:gridCol w="968738">
                  <a:extLst>
                    <a:ext uri="{9D8B030D-6E8A-4147-A177-3AD203B41FA5}">
                      <a16:colId xmlns:a16="http://schemas.microsoft.com/office/drawing/2014/main" val="47311797"/>
                    </a:ext>
                  </a:extLst>
                </a:gridCol>
              </a:tblGrid>
              <a:tr h="196996">
                <a:tc>
                  <a:txBody>
                    <a:bodyPr/>
                    <a:lstStyle/>
                    <a:p>
                      <a:pPr algn="l" fontAlgn="b"/>
                      <a:r>
                        <a:rPr lang="es-CO" sz="1200" b="1" u="none" strike="noStrike" dirty="0">
                          <a:solidFill>
                            <a:schemeClr val="bg1"/>
                          </a:solidFill>
                          <a:effectLst/>
                        </a:rPr>
                        <a:t>PASIVO NO CORRIENTE</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tc>
                  <a:txBody>
                    <a:bodyPr/>
                    <a:lstStyle/>
                    <a:p>
                      <a:pPr algn="l"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8954" marR="8954" marT="8954" marB="0" anchor="b">
                    <a:solidFill>
                      <a:srgbClr val="0070C0"/>
                    </a:solidFill>
                  </a:tcPr>
                </a:tc>
                <a:tc>
                  <a:txBody>
                    <a:bodyPr/>
                    <a:lstStyle/>
                    <a:p>
                      <a:pPr algn="l"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tc>
                  <a:txBody>
                    <a:bodyPr/>
                    <a:lstStyle/>
                    <a:p>
                      <a:pPr algn="l"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extLst>
                  <a:ext uri="{0D108BD9-81ED-4DB2-BD59-A6C34878D82A}">
                    <a16:rowId xmlns:a16="http://schemas.microsoft.com/office/drawing/2014/main" val="4035473895"/>
                  </a:ext>
                </a:extLst>
              </a:tr>
              <a:tr h="196996">
                <a:tc>
                  <a:txBody>
                    <a:bodyPr/>
                    <a:lstStyle/>
                    <a:p>
                      <a:pPr algn="l" fontAlgn="b"/>
                      <a:r>
                        <a:rPr lang="es-CO" sz="1200" b="1" u="none" strike="noStrike" dirty="0">
                          <a:solidFill>
                            <a:schemeClr val="bg1"/>
                          </a:solidFill>
                          <a:effectLst/>
                        </a:rPr>
                        <a:t>CUENTAS POR PAGAR NO CORRIENTES</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tc>
                  <a:txBody>
                    <a:bodyPr/>
                    <a:lstStyle/>
                    <a:p>
                      <a:pPr algn="r" fontAlgn="b"/>
                      <a:r>
                        <a:rPr lang="es-CO" sz="1200" b="1" u="none" strike="noStrike" dirty="0">
                          <a:solidFill>
                            <a:schemeClr val="bg1"/>
                          </a:solidFill>
                          <a:effectLst/>
                        </a:rPr>
                        <a:t>3,775</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tc>
                  <a:txBody>
                    <a:bodyPr/>
                    <a:lstStyle/>
                    <a:p>
                      <a:pPr algn="r"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tc>
                  <a:txBody>
                    <a:bodyPr/>
                    <a:lstStyle/>
                    <a:p>
                      <a:pPr algn="r" fontAlgn="b"/>
                      <a:r>
                        <a:rPr lang="es-CO" sz="1200" b="1" u="none" strike="noStrike" dirty="0">
                          <a:solidFill>
                            <a:schemeClr val="bg1"/>
                          </a:solidFill>
                          <a:effectLst/>
                        </a:rPr>
                        <a:t>3,094</a:t>
                      </a:r>
                      <a:endParaRPr lang="es-CO" sz="1200" b="1" i="0" u="none" strike="noStrike" dirty="0">
                        <a:solidFill>
                          <a:schemeClr val="bg1"/>
                        </a:solidFill>
                        <a:effectLst/>
                        <a:latin typeface="Arial Narrow" panose="020B0606020202030204" pitchFamily="34" charset="0"/>
                      </a:endParaRPr>
                    </a:p>
                  </a:txBody>
                  <a:tcPr marL="8954" marR="8954" marT="8954" marB="0" anchor="b">
                    <a:solidFill>
                      <a:srgbClr val="0070C0"/>
                    </a:solidFill>
                  </a:tcPr>
                </a:tc>
                <a:extLst>
                  <a:ext uri="{0D108BD9-81ED-4DB2-BD59-A6C34878D82A}">
                    <a16:rowId xmlns:a16="http://schemas.microsoft.com/office/drawing/2014/main" val="953358353"/>
                  </a:ext>
                </a:extLst>
              </a:tr>
              <a:tr h="196996">
                <a:tc>
                  <a:txBody>
                    <a:bodyPr/>
                    <a:lstStyle/>
                    <a:p>
                      <a:pPr algn="l" fontAlgn="b"/>
                      <a:r>
                        <a:rPr lang="es-CO" sz="1200" u="none" strike="noStrike" dirty="0">
                          <a:effectLst/>
                        </a:rPr>
                        <a:t>PASIVOS POR IMPUESTOS DIFERIDOS</a:t>
                      </a:r>
                      <a:endParaRPr lang="es-CO" sz="1200" b="0" i="0" u="none" strike="noStrike" dirty="0">
                        <a:solidFill>
                          <a:srgbClr val="000000"/>
                        </a:solidFill>
                        <a:effectLst/>
                        <a:latin typeface="Arial Narrow" panose="020B0606020202030204" pitchFamily="34" charset="0"/>
                      </a:endParaRPr>
                    </a:p>
                  </a:txBody>
                  <a:tcPr marL="8954" marR="8954" marT="8954" marB="0" anchor="b"/>
                </a:tc>
                <a:tc>
                  <a:txBody>
                    <a:bodyPr/>
                    <a:lstStyle/>
                    <a:p>
                      <a:pPr algn="r" fontAlgn="b"/>
                      <a:r>
                        <a:rPr lang="es-CO" sz="1200" u="none" strike="noStrike" dirty="0">
                          <a:effectLst/>
                        </a:rPr>
                        <a:t>3,775 </a:t>
                      </a:r>
                      <a:endParaRPr lang="es-CO" sz="1200" b="0" i="0" u="none" strike="noStrike" dirty="0">
                        <a:solidFill>
                          <a:srgbClr val="000000"/>
                        </a:solidFill>
                        <a:effectLst/>
                        <a:latin typeface="Arial Narrow" panose="020B0606020202030204" pitchFamily="34" charset="0"/>
                      </a:endParaRPr>
                    </a:p>
                  </a:txBody>
                  <a:tcPr marL="8954" marR="8954" marT="8954" marB="0" anchor="b"/>
                </a:tc>
                <a:tc>
                  <a:txBody>
                    <a:bodyPr/>
                    <a:lstStyle/>
                    <a:p>
                      <a:pPr algn="r" fontAlgn="b"/>
                      <a:r>
                        <a:rPr lang="es-CO" sz="1200" u="none" strike="noStrike" dirty="0">
                          <a:effectLst/>
                        </a:rPr>
                        <a:t> </a:t>
                      </a:r>
                      <a:endParaRPr lang="es-CO" sz="1200" b="0" i="0" u="none" strike="noStrike" dirty="0">
                        <a:solidFill>
                          <a:srgbClr val="000000"/>
                        </a:solidFill>
                        <a:effectLst/>
                        <a:latin typeface="Arial Narrow" panose="020B0606020202030204" pitchFamily="34" charset="0"/>
                      </a:endParaRPr>
                    </a:p>
                  </a:txBody>
                  <a:tcPr marL="8954" marR="8954" marT="8954" marB="0" anchor="b"/>
                </a:tc>
                <a:tc>
                  <a:txBody>
                    <a:bodyPr/>
                    <a:lstStyle/>
                    <a:p>
                      <a:pPr algn="r" fontAlgn="b"/>
                      <a:r>
                        <a:rPr lang="es-CO" sz="1200" u="none" strike="noStrike" dirty="0">
                          <a:effectLst/>
                        </a:rPr>
                        <a:t>3,094 </a:t>
                      </a:r>
                      <a:endParaRPr lang="es-CO" sz="1200" b="0" i="0" u="none" strike="noStrike" dirty="0">
                        <a:solidFill>
                          <a:srgbClr val="000000"/>
                        </a:solidFill>
                        <a:effectLst/>
                        <a:latin typeface="Arial Narrow" panose="020B0606020202030204" pitchFamily="34" charset="0"/>
                      </a:endParaRPr>
                    </a:p>
                  </a:txBody>
                  <a:tcPr marL="8954" marR="8954" marT="8954" marB="0" anchor="b"/>
                </a:tc>
                <a:extLst>
                  <a:ext uri="{0D108BD9-81ED-4DB2-BD59-A6C34878D82A}">
                    <a16:rowId xmlns:a16="http://schemas.microsoft.com/office/drawing/2014/main" val="183973673"/>
                  </a:ext>
                </a:extLst>
              </a:tr>
            </a:tbl>
          </a:graphicData>
        </a:graphic>
      </p:graphicFrame>
      <p:sp>
        <p:nvSpPr>
          <p:cNvPr id="9" name="CuadroTexto 8">
            <a:extLst>
              <a:ext uri="{FF2B5EF4-FFF2-40B4-BE49-F238E27FC236}">
                <a16:creationId xmlns:a16="http://schemas.microsoft.com/office/drawing/2014/main" id="{433FF94E-554F-467A-B32D-2F7E45A2D125}"/>
              </a:ext>
            </a:extLst>
          </p:cNvPr>
          <p:cNvSpPr txBox="1"/>
          <p:nvPr/>
        </p:nvSpPr>
        <p:spPr>
          <a:xfrm>
            <a:off x="454304" y="3103305"/>
            <a:ext cx="8107680" cy="1551194"/>
          </a:xfrm>
          <a:prstGeom prst="rect">
            <a:avLst/>
          </a:prstGeom>
          <a:noFill/>
        </p:spPr>
        <p:txBody>
          <a:bodyPr wrap="square" lIns="0" tIns="0" rIns="0" bIns="0" rtlCol="0">
            <a:spAutoFit/>
          </a:bodyPr>
          <a:lstStyle/>
          <a:p>
            <a:pPr marL="285750" indent="-285750" algn="just">
              <a:lnSpc>
                <a:spcPct val="120000"/>
              </a:lnSpc>
              <a:buFont typeface="Arial" panose="020B0604020202020204" pitchFamily="34" charset="0"/>
              <a:buChar char="•"/>
            </a:pPr>
            <a:r>
              <a:rPr lang="es-CO" sz="1400" dirty="0"/>
              <a:t>Las cuentas por pagar de honorarios crecen en </a:t>
            </a:r>
            <a:r>
              <a:rPr lang="es-CO" sz="1400" b="1" dirty="0">
                <a:solidFill>
                  <a:srgbClr val="00B050"/>
                </a:solidFill>
              </a:rPr>
              <a:t>$134 </a:t>
            </a:r>
            <a:r>
              <a:rPr lang="es-CO" sz="1400" dirty="0"/>
              <a:t>millones que representa </a:t>
            </a:r>
            <a:r>
              <a:rPr lang="es-CO" sz="1400" b="1" dirty="0">
                <a:solidFill>
                  <a:srgbClr val="00B050"/>
                </a:solidFill>
              </a:rPr>
              <a:t>el 32% </a:t>
            </a:r>
            <a:r>
              <a:rPr lang="es-CO" sz="1400" dirty="0"/>
              <a:t>de variación entre </a:t>
            </a:r>
            <a:r>
              <a:rPr lang="es-CO" sz="1400" b="1" dirty="0">
                <a:solidFill>
                  <a:srgbClr val="00B050"/>
                </a:solidFill>
              </a:rPr>
              <a:t>2016 y 2017</a:t>
            </a:r>
            <a:r>
              <a:rPr lang="es-CO" sz="1400" b="1" dirty="0">
                <a:solidFill>
                  <a:srgbClr val="044990"/>
                </a:solidFill>
              </a:rPr>
              <a:t>.</a:t>
            </a:r>
            <a:r>
              <a:rPr lang="es-CO" sz="1400" b="1" dirty="0">
                <a:solidFill>
                  <a:srgbClr val="0070C0"/>
                </a:solidFill>
              </a:rPr>
              <a:t> </a:t>
            </a:r>
            <a:r>
              <a:rPr lang="es-CO" sz="1400" dirty="0"/>
              <a:t>Se destaca las asesorías técnicas y jurídicas</a:t>
            </a:r>
            <a:r>
              <a:rPr lang="es-CO" sz="1400" b="1" dirty="0"/>
              <a:t>.</a:t>
            </a:r>
          </a:p>
          <a:p>
            <a:pPr marL="285750" indent="-285750" algn="just">
              <a:lnSpc>
                <a:spcPct val="120000"/>
              </a:lnSpc>
              <a:buFont typeface="Arial" panose="020B0604020202020204" pitchFamily="34" charset="0"/>
              <a:buChar char="•"/>
            </a:pPr>
            <a:r>
              <a:rPr lang="es-CO" sz="1400" dirty="0"/>
              <a:t>Los costos y gastos por pagar comprenden los servicios por </a:t>
            </a:r>
            <a:r>
              <a:rPr lang="es-CO" sz="1400" b="1" dirty="0">
                <a:solidFill>
                  <a:srgbClr val="00B050"/>
                </a:solidFill>
              </a:rPr>
              <a:t>$488 </a:t>
            </a:r>
            <a:r>
              <a:rPr lang="es-CO" sz="1400" dirty="0"/>
              <a:t>millones</a:t>
            </a:r>
            <a:r>
              <a:rPr lang="es-CO" sz="1400" b="1" dirty="0">
                <a:solidFill>
                  <a:srgbClr val="0070C0"/>
                </a:solidFill>
              </a:rPr>
              <a:t> </a:t>
            </a:r>
            <a:r>
              <a:rPr lang="es-CO" sz="1400" dirty="0"/>
              <a:t>en 2016 y</a:t>
            </a:r>
            <a:r>
              <a:rPr lang="es-CO" sz="1400" b="1" dirty="0">
                <a:solidFill>
                  <a:srgbClr val="0070C0"/>
                </a:solidFill>
              </a:rPr>
              <a:t> </a:t>
            </a:r>
            <a:r>
              <a:rPr lang="es-CO" sz="1400" b="1" dirty="0">
                <a:solidFill>
                  <a:srgbClr val="00B050"/>
                </a:solidFill>
              </a:rPr>
              <a:t>$587 </a:t>
            </a:r>
            <a:r>
              <a:rPr lang="es-CO" sz="1400" dirty="0"/>
              <a:t>millones en 2017.</a:t>
            </a:r>
          </a:p>
          <a:p>
            <a:pPr marL="285750" indent="-285750" algn="just">
              <a:lnSpc>
                <a:spcPct val="120000"/>
              </a:lnSpc>
              <a:buFont typeface="Arial" panose="020B0604020202020204" pitchFamily="34" charset="0"/>
              <a:buChar char="•"/>
            </a:pPr>
            <a:r>
              <a:rPr lang="es-CO" sz="1400" dirty="0"/>
              <a:t>Los Acreedores varios corresponde principalmente consignaciones realizadas por Sociedades Comisionistas para </a:t>
            </a:r>
            <a:r>
              <a:rPr lang="es-CO" sz="1400" b="1" dirty="0">
                <a:solidFill>
                  <a:srgbClr val="00B050"/>
                </a:solidFill>
              </a:rPr>
              <a:t>pago de negociaciones</a:t>
            </a:r>
            <a:r>
              <a:rPr lang="es-CO" sz="1400" b="1" dirty="0">
                <a:solidFill>
                  <a:srgbClr val="044990"/>
                </a:solidFill>
              </a:rPr>
              <a:t>.</a:t>
            </a:r>
          </a:p>
        </p:txBody>
      </p:sp>
      <p:sp>
        <p:nvSpPr>
          <p:cNvPr id="10" name="6 CuadroTexto">
            <a:extLst>
              <a:ext uri="{FF2B5EF4-FFF2-40B4-BE49-F238E27FC236}">
                <a16:creationId xmlns:a16="http://schemas.microsoft.com/office/drawing/2014/main" id="{C1330817-9BBC-4875-B010-3FB64BB46422}"/>
              </a:ext>
            </a:extLst>
          </p:cNvPr>
          <p:cNvSpPr txBox="1"/>
          <p:nvPr/>
        </p:nvSpPr>
        <p:spPr>
          <a:xfrm>
            <a:off x="157974" y="127276"/>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Cuentas por pagar</a:t>
            </a:r>
          </a:p>
        </p:txBody>
      </p:sp>
      <p:sp>
        <p:nvSpPr>
          <p:cNvPr id="11" name="CuadroTexto 10">
            <a:extLst>
              <a:ext uri="{FF2B5EF4-FFF2-40B4-BE49-F238E27FC236}">
                <a16:creationId xmlns:a16="http://schemas.microsoft.com/office/drawing/2014/main" id="{A483BDD2-E527-408B-9614-C2E9F6F6CEBE}"/>
              </a:ext>
            </a:extLst>
          </p:cNvPr>
          <p:cNvSpPr txBox="1"/>
          <p:nvPr/>
        </p:nvSpPr>
        <p:spPr>
          <a:xfrm>
            <a:off x="208774" y="489001"/>
            <a:ext cx="5212080" cy="268792"/>
          </a:xfrm>
          <a:prstGeom prst="rect">
            <a:avLst/>
          </a:prstGeom>
          <a:noFill/>
        </p:spPr>
        <p:txBody>
          <a:bodyPr wrap="square" lIns="0" tIns="0" rIns="0" bIns="0" rtlCol="0">
            <a:spAutoFit/>
          </a:bodyPr>
          <a:lstStyle/>
          <a:p>
            <a:pPr>
              <a:lnSpc>
                <a:spcPct val="120000"/>
              </a:lnSpc>
            </a:pPr>
            <a:r>
              <a:rPr lang="es-CO" sz="1600" dirty="0"/>
              <a:t>Los principales rubros de las cuentas por pagar son:</a:t>
            </a:r>
          </a:p>
        </p:txBody>
      </p:sp>
      <p:sp>
        <p:nvSpPr>
          <p:cNvPr id="6" name="Elipse 5">
            <a:extLst>
              <a:ext uri="{FF2B5EF4-FFF2-40B4-BE49-F238E27FC236}">
                <a16:creationId xmlns:a16="http://schemas.microsoft.com/office/drawing/2014/main" id="{57498021-7C4F-42DC-8749-717CBA9D22B1}"/>
              </a:ext>
            </a:extLst>
          </p:cNvPr>
          <p:cNvSpPr/>
          <p:nvPr/>
        </p:nvSpPr>
        <p:spPr>
          <a:xfrm>
            <a:off x="5496560" y="2334893"/>
            <a:ext cx="1727200" cy="68262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cxnSp>
        <p:nvCxnSpPr>
          <p:cNvPr id="14" name="19 Conector recto">
            <a:extLst>
              <a:ext uri="{FF2B5EF4-FFF2-40B4-BE49-F238E27FC236}">
                <a16:creationId xmlns:a16="http://schemas.microsoft.com/office/drawing/2014/main" id="{E9091ABF-5064-44AA-B009-B2867DFC61F3}"/>
              </a:ext>
            </a:extLst>
          </p:cNvPr>
          <p:cNvCxnSpPr/>
          <p:nvPr/>
        </p:nvCxnSpPr>
        <p:spPr>
          <a:xfrm>
            <a:off x="363526" y="2849014"/>
            <a:ext cx="8380646"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22E67BED-7E00-481A-9360-B49C43ABBB7D}"/>
              </a:ext>
            </a:extLst>
          </p:cNvPr>
          <p:cNvGraphicFramePr>
            <a:graphicFrameLocks noGrp="1"/>
          </p:cNvGraphicFramePr>
          <p:nvPr>
            <p:extLst>
              <p:ext uri="{D42A27DB-BD31-4B8C-83A1-F6EECF244321}">
                <p14:modId xmlns:p14="http://schemas.microsoft.com/office/powerpoint/2010/main" val="2753797952"/>
              </p:ext>
            </p:extLst>
          </p:nvPr>
        </p:nvGraphicFramePr>
        <p:xfrm>
          <a:off x="1689364" y="752923"/>
          <a:ext cx="5858594" cy="1435086"/>
        </p:xfrm>
        <a:graphic>
          <a:graphicData uri="http://schemas.openxmlformats.org/drawingml/2006/table">
            <a:tbl>
              <a:tblPr>
                <a:tableStyleId>{8799B23B-EC83-4686-B30A-512413B5E67A}</a:tableStyleId>
              </a:tblPr>
              <a:tblGrid>
                <a:gridCol w="3552003">
                  <a:extLst>
                    <a:ext uri="{9D8B030D-6E8A-4147-A177-3AD203B41FA5}">
                      <a16:colId xmlns:a16="http://schemas.microsoft.com/office/drawing/2014/main" val="3001662358"/>
                    </a:ext>
                  </a:extLst>
                </a:gridCol>
                <a:gridCol w="1094341">
                  <a:extLst>
                    <a:ext uri="{9D8B030D-6E8A-4147-A177-3AD203B41FA5}">
                      <a16:colId xmlns:a16="http://schemas.microsoft.com/office/drawing/2014/main" val="3769911926"/>
                    </a:ext>
                  </a:extLst>
                </a:gridCol>
                <a:gridCol w="250556">
                  <a:extLst>
                    <a:ext uri="{9D8B030D-6E8A-4147-A177-3AD203B41FA5}">
                      <a16:colId xmlns:a16="http://schemas.microsoft.com/office/drawing/2014/main" val="1067467851"/>
                    </a:ext>
                  </a:extLst>
                </a:gridCol>
                <a:gridCol w="961694">
                  <a:extLst>
                    <a:ext uri="{9D8B030D-6E8A-4147-A177-3AD203B41FA5}">
                      <a16:colId xmlns:a16="http://schemas.microsoft.com/office/drawing/2014/main" val="3641770170"/>
                    </a:ext>
                  </a:extLst>
                </a:gridCol>
              </a:tblGrid>
              <a:tr h="194931">
                <a:tc>
                  <a:txBody>
                    <a:bodyPr/>
                    <a:lstStyle/>
                    <a:p>
                      <a:pPr algn="l" fontAlgn="b"/>
                      <a:r>
                        <a:rPr lang="es-CO" sz="1200" b="1" u="none" strike="noStrike" dirty="0">
                          <a:solidFill>
                            <a:schemeClr val="bg1"/>
                          </a:solidFill>
                          <a:effectLst/>
                        </a:rPr>
                        <a:t> </a:t>
                      </a:r>
                      <a:endParaRPr lang="es-CO" sz="1200" b="1" i="0" u="none" strike="noStrike" dirty="0">
                        <a:solidFill>
                          <a:schemeClr val="bg1"/>
                        </a:solidFill>
                        <a:effectLst/>
                        <a:latin typeface="Arial" panose="020B0604020202020204" pitchFamily="34" charset="0"/>
                      </a:endParaRPr>
                    </a:p>
                  </a:txBody>
                  <a:tcPr marL="9525" marR="9525" marT="9525" marB="0" anchor="b">
                    <a:solidFill>
                      <a:srgbClr val="0070C0"/>
                    </a:solidFill>
                  </a:tcPr>
                </a:tc>
                <a:tc>
                  <a:txBody>
                    <a:bodyPr/>
                    <a:lstStyle/>
                    <a:p>
                      <a:pPr algn="ctr" rtl="0" fontAlgn="b"/>
                      <a:r>
                        <a:rPr lang="es-CO" sz="1200" b="1" u="none" strike="noStrike">
                          <a:solidFill>
                            <a:schemeClr val="bg1"/>
                          </a:solidFill>
                          <a:effectLst/>
                        </a:rPr>
                        <a:t>2016</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l"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ctr" rtl="0" fontAlgn="b"/>
                      <a:r>
                        <a:rPr lang="es-CO" sz="1200" b="1" u="none" strike="noStrike" dirty="0">
                          <a:solidFill>
                            <a:schemeClr val="bg1"/>
                          </a:solidFill>
                          <a:effectLst/>
                        </a:rPr>
                        <a:t>2017</a:t>
                      </a:r>
                      <a:endParaRPr lang="es-CO" sz="120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extLst>
                  <a:ext uri="{0D108BD9-81ED-4DB2-BD59-A6C34878D82A}">
                    <a16:rowId xmlns:a16="http://schemas.microsoft.com/office/drawing/2014/main" val="200847427"/>
                  </a:ext>
                </a:extLst>
              </a:tr>
              <a:tr h="122663">
                <a:tc>
                  <a:txBody>
                    <a:bodyPr/>
                    <a:lstStyle/>
                    <a:p>
                      <a:pPr algn="l" rtl="0" fontAlgn="b"/>
                      <a:r>
                        <a:rPr lang="es-CO" sz="1200" b="1" u="none" strike="noStrike">
                          <a:solidFill>
                            <a:schemeClr val="bg1"/>
                          </a:solidFill>
                          <a:effectLst/>
                        </a:rPr>
                        <a:t> PASIVO CORRIENTE</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l"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l"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l" rtl="0" fontAlgn="b"/>
                      <a:r>
                        <a:rPr lang="es-CO" sz="1200" b="1" u="none" strike="noStrike" dirty="0">
                          <a:solidFill>
                            <a:schemeClr val="bg1"/>
                          </a:solidFill>
                          <a:effectLst/>
                        </a:rPr>
                        <a:t> </a:t>
                      </a:r>
                      <a:endParaRPr lang="es-CO" sz="120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extLst>
                  <a:ext uri="{0D108BD9-81ED-4DB2-BD59-A6C34878D82A}">
                    <a16:rowId xmlns:a16="http://schemas.microsoft.com/office/drawing/2014/main" val="3067984671"/>
                  </a:ext>
                </a:extLst>
              </a:tr>
              <a:tr h="209550">
                <a:tc>
                  <a:txBody>
                    <a:bodyPr/>
                    <a:lstStyle/>
                    <a:p>
                      <a:pPr algn="l" rtl="0" fontAlgn="b"/>
                      <a:r>
                        <a:rPr lang="es-CO" sz="1200" b="1" u="none" strike="noStrike">
                          <a:solidFill>
                            <a:schemeClr val="bg1"/>
                          </a:solidFill>
                          <a:effectLst/>
                        </a:rPr>
                        <a:t>CUENTAS POR PAGAR CORRIENTES</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200" b="1" u="none" strike="noStrike">
                          <a:solidFill>
                            <a:schemeClr val="bg1"/>
                          </a:solidFill>
                          <a:effectLst/>
                        </a:rPr>
                        <a:t>2,385</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9525" marR="9525" marT="9525" marB="0" anchor="b">
                    <a:solidFill>
                      <a:srgbClr val="0070C0"/>
                    </a:solidFill>
                  </a:tcPr>
                </a:tc>
                <a:tc>
                  <a:txBody>
                    <a:bodyPr/>
                    <a:lstStyle/>
                    <a:p>
                      <a:pPr algn="r" rtl="0" fontAlgn="b"/>
                      <a:r>
                        <a:rPr lang="es-CO" sz="1200" b="1" u="none" strike="noStrike" dirty="0">
                          <a:solidFill>
                            <a:schemeClr val="bg1"/>
                          </a:solidFill>
                          <a:effectLst/>
                        </a:rPr>
                        <a:t>3,465</a:t>
                      </a:r>
                      <a:endParaRPr lang="es-CO" sz="1200" b="1" i="0" u="none" strike="noStrike" dirty="0">
                        <a:solidFill>
                          <a:schemeClr val="bg1"/>
                        </a:solidFill>
                        <a:effectLst/>
                        <a:latin typeface="Franklin Gothic Book" panose="020B0503020102020204" pitchFamily="34" charset="0"/>
                      </a:endParaRPr>
                    </a:p>
                  </a:txBody>
                  <a:tcPr marL="9525" marR="9525" marT="9525" marB="0" anchor="b">
                    <a:solidFill>
                      <a:srgbClr val="0070C0"/>
                    </a:solidFill>
                  </a:tcPr>
                </a:tc>
                <a:extLst>
                  <a:ext uri="{0D108BD9-81ED-4DB2-BD59-A6C34878D82A}">
                    <a16:rowId xmlns:a16="http://schemas.microsoft.com/office/drawing/2014/main" val="3856544138"/>
                  </a:ext>
                </a:extLst>
              </a:tr>
              <a:tr h="209550">
                <a:tc>
                  <a:txBody>
                    <a:bodyPr/>
                    <a:lstStyle/>
                    <a:p>
                      <a:pPr algn="l" rtl="0" fontAlgn="b"/>
                      <a:r>
                        <a:rPr lang="es-CO" sz="1200" u="none" strike="noStrike">
                          <a:effectLst/>
                        </a:rPr>
                        <a:t>HONORARIOS</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422</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556</a:t>
                      </a:r>
                      <a:endParaRPr lang="es-CO" sz="120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14816681"/>
                  </a:ext>
                </a:extLst>
              </a:tr>
              <a:tr h="209550">
                <a:tc>
                  <a:txBody>
                    <a:bodyPr/>
                    <a:lstStyle/>
                    <a:p>
                      <a:pPr algn="l" rtl="0" fontAlgn="b"/>
                      <a:r>
                        <a:rPr lang="es-CO" sz="1200" u="none" strike="noStrike">
                          <a:effectLst/>
                        </a:rPr>
                        <a:t>COSTOS Y GASTOS POR PAGAR</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846</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698</a:t>
                      </a:r>
                      <a:endParaRPr lang="es-CO" sz="120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323272309"/>
                  </a:ext>
                </a:extLst>
              </a:tr>
              <a:tr h="209550">
                <a:tc>
                  <a:txBody>
                    <a:bodyPr/>
                    <a:lstStyle/>
                    <a:p>
                      <a:pPr algn="l" rtl="0" fontAlgn="b"/>
                      <a:r>
                        <a:rPr lang="es-CO" sz="1200" u="none" strike="noStrike">
                          <a:effectLst/>
                        </a:rPr>
                        <a:t>RETENCIONES Y APORTES LABORALES</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324</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344</a:t>
                      </a:r>
                      <a:endParaRPr lang="es-CO" sz="1200" b="0" i="0" u="none" strike="noStrike">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039202672"/>
                  </a:ext>
                </a:extLst>
              </a:tr>
              <a:tr h="209550">
                <a:tc>
                  <a:txBody>
                    <a:bodyPr/>
                    <a:lstStyle/>
                    <a:p>
                      <a:pPr algn="l" rtl="0" fontAlgn="b"/>
                      <a:r>
                        <a:rPr lang="es-CO" sz="1200" u="none" strike="noStrike">
                          <a:effectLst/>
                        </a:rPr>
                        <a:t>ACREEDORES VARIOS</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758</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9525" marR="9525" marT="9525" marB="0" anchor="b"/>
                </a:tc>
                <a:tc>
                  <a:txBody>
                    <a:bodyPr/>
                    <a:lstStyle/>
                    <a:p>
                      <a:pPr algn="r" rtl="0" fontAlgn="b"/>
                      <a:r>
                        <a:rPr lang="es-CO" sz="1200" u="none" strike="noStrike" dirty="0">
                          <a:effectLst/>
                        </a:rPr>
                        <a:t>1,834</a:t>
                      </a:r>
                      <a:endParaRPr lang="es-CO" sz="12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2106249593"/>
                  </a:ext>
                </a:extLst>
              </a:tr>
            </a:tbl>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5" name="CuadroTexto 4">
            <a:extLst>
              <a:ext uri="{FF2B5EF4-FFF2-40B4-BE49-F238E27FC236}">
                <a16:creationId xmlns:a16="http://schemas.microsoft.com/office/drawing/2014/main" id="{DBCA2EAC-4A94-4AE3-903B-C790EAB999C5}"/>
              </a:ext>
            </a:extLst>
          </p:cNvPr>
          <p:cNvSpPr txBox="1"/>
          <p:nvPr/>
        </p:nvSpPr>
        <p:spPr>
          <a:xfrm>
            <a:off x="866503" y="3137520"/>
            <a:ext cx="7410994" cy="1527854"/>
          </a:xfrm>
          <a:prstGeom prst="rect">
            <a:avLst/>
          </a:prstGeom>
          <a:noFill/>
        </p:spPr>
        <p:txBody>
          <a:bodyPr wrap="square" lIns="0" tIns="0" rIns="0" bIns="0" rtlCol="0">
            <a:spAutoFit/>
          </a:bodyPr>
          <a:lstStyle/>
          <a:p>
            <a:pPr marL="285750" indent="-285750">
              <a:lnSpc>
                <a:spcPct val="120000"/>
              </a:lnSpc>
              <a:buFont typeface="Arial" panose="020B0604020202020204" pitchFamily="34" charset="0"/>
              <a:buChar char="•"/>
            </a:pPr>
            <a:r>
              <a:rPr lang="es-CO" sz="1400" dirty="0"/>
              <a:t>El impuesto a las ganancias comprende renta y sobretasa menos anticipos (retención en la fuente y autorretenciones). Este impuesto crece en </a:t>
            </a:r>
            <a:r>
              <a:rPr lang="es-CO" sz="1400" b="1" dirty="0">
                <a:solidFill>
                  <a:srgbClr val="00B050"/>
                </a:solidFill>
              </a:rPr>
              <a:t>$4,662 millones </a:t>
            </a:r>
            <a:r>
              <a:rPr lang="es-CO" sz="1400" dirty="0"/>
              <a:t>respecto al año </a:t>
            </a:r>
            <a:r>
              <a:rPr lang="es-CO" sz="1400" b="1" dirty="0">
                <a:solidFill>
                  <a:srgbClr val="00B050"/>
                </a:solidFill>
              </a:rPr>
              <a:t>2016</a:t>
            </a:r>
            <a:r>
              <a:rPr lang="es-CO" sz="1400" b="1" dirty="0">
                <a:solidFill>
                  <a:srgbClr val="0070C0"/>
                </a:solidFill>
              </a:rPr>
              <a:t>.</a:t>
            </a:r>
          </a:p>
          <a:p>
            <a:pPr marL="285750" indent="-285750">
              <a:lnSpc>
                <a:spcPct val="120000"/>
              </a:lnSpc>
              <a:buFont typeface="Arial" panose="020B0604020202020204" pitchFamily="34" charset="0"/>
              <a:buChar char="•"/>
            </a:pPr>
            <a:r>
              <a:rPr lang="es-CO" sz="1400" dirty="0"/>
              <a:t>Los otros pasivos no financieros corresponden a los impuestos por Iva e Industria y comercio por pagar al 31 de diciembre.</a:t>
            </a:r>
          </a:p>
          <a:p>
            <a:pPr marL="285750" indent="-285750">
              <a:lnSpc>
                <a:spcPct val="120000"/>
              </a:lnSpc>
              <a:buFont typeface="Arial" panose="020B0604020202020204" pitchFamily="34" charset="0"/>
              <a:buChar char="•"/>
            </a:pPr>
            <a:r>
              <a:rPr lang="es-CO" sz="1400" dirty="0"/>
              <a:t>Los ingresos anticipados crecen en</a:t>
            </a:r>
            <a:r>
              <a:rPr lang="es-CO" sz="1400" dirty="0">
                <a:solidFill>
                  <a:srgbClr val="0070C0"/>
                </a:solidFill>
              </a:rPr>
              <a:t> </a:t>
            </a:r>
            <a:r>
              <a:rPr lang="es-CO" sz="1400" b="1" dirty="0">
                <a:solidFill>
                  <a:srgbClr val="00B050"/>
                </a:solidFill>
              </a:rPr>
              <a:t>$1,923 </a:t>
            </a:r>
            <a:r>
              <a:rPr lang="es-CO" sz="1400" dirty="0"/>
              <a:t>millones debidos al crecimiento en las operaciones realizadas en 2017 especialmente por </a:t>
            </a:r>
            <a:r>
              <a:rPr lang="es-CO" sz="1400" b="1" dirty="0">
                <a:solidFill>
                  <a:srgbClr val="00B050"/>
                </a:solidFill>
              </a:rPr>
              <a:t>Mercado de Compras Públicas.</a:t>
            </a:r>
          </a:p>
        </p:txBody>
      </p:sp>
      <p:sp>
        <p:nvSpPr>
          <p:cNvPr id="11" name="7 Flecha derecha">
            <a:hlinkClick r:id="rId2" action="ppaction://hlinksldjump"/>
            <a:extLst>
              <a:ext uri="{FF2B5EF4-FFF2-40B4-BE49-F238E27FC236}">
                <a16:creationId xmlns:a16="http://schemas.microsoft.com/office/drawing/2014/main" id="{3516CFD5-6D11-4FC5-953C-C6684BD5B17E}"/>
              </a:ext>
            </a:extLst>
          </p:cNvPr>
          <p:cNvSpPr/>
          <p:nvPr/>
        </p:nvSpPr>
        <p:spPr>
          <a:xfrm>
            <a:off x="8437917" y="4704670"/>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8" name="6 CuadroTexto">
            <a:extLst>
              <a:ext uri="{FF2B5EF4-FFF2-40B4-BE49-F238E27FC236}">
                <a16:creationId xmlns:a16="http://schemas.microsoft.com/office/drawing/2014/main" id="{F9C04666-D2A8-419D-B020-1AFEFC3FCC7D}"/>
              </a:ext>
            </a:extLst>
          </p:cNvPr>
          <p:cNvSpPr txBox="1"/>
          <p:nvPr/>
        </p:nvSpPr>
        <p:spPr>
          <a:xfrm>
            <a:off x="157974" y="127276"/>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Otros pasivos</a:t>
            </a:r>
          </a:p>
        </p:txBody>
      </p:sp>
      <p:sp>
        <p:nvSpPr>
          <p:cNvPr id="10" name="CuadroTexto 9">
            <a:extLst>
              <a:ext uri="{FF2B5EF4-FFF2-40B4-BE49-F238E27FC236}">
                <a16:creationId xmlns:a16="http://schemas.microsoft.com/office/drawing/2014/main" id="{C06098F3-7693-4853-AD22-CAAC7F6A872A}"/>
              </a:ext>
            </a:extLst>
          </p:cNvPr>
          <p:cNvSpPr txBox="1"/>
          <p:nvPr/>
        </p:nvSpPr>
        <p:spPr>
          <a:xfrm>
            <a:off x="187992" y="489001"/>
            <a:ext cx="5212080" cy="268792"/>
          </a:xfrm>
          <a:prstGeom prst="rect">
            <a:avLst/>
          </a:prstGeom>
          <a:noFill/>
        </p:spPr>
        <p:txBody>
          <a:bodyPr wrap="square" lIns="0" tIns="0" rIns="0" bIns="0" rtlCol="0">
            <a:spAutoFit/>
          </a:bodyPr>
          <a:lstStyle/>
          <a:p>
            <a:pPr>
              <a:lnSpc>
                <a:spcPct val="120000"/>
              </a:lnSpc>
            </a:pPr>
            <a:r>
              <a:rPr lang="es-CO" sz="1600" dirty="0"/>
              <a:t>Los principales rubros de otros pasivos son:</a:t>
            </a:r>
          </a:p>
        </p:txBody>
      </p:sp>
      <p:cxnSp>
        <p:nvCxnSpPr>
          <p:cNvPr id="12" name="19 Conector recto">
            <a:extLst>
              <a:ext uri="{FF2B5EF4-FFF2-40B4-BE49-F238E27FC236}">
                <a16:creationId xmlns:a16="http://schemas.microsoft.com/office/drawing/2014/main" id="{70258539-1969-47BA-8B52-877788FA1458}"/>
              </a:ext>
            </a:extLst>
          </p:cNvPr>
          <p:cNvCxnSpPr/>
          <p:nvPr/>
        </p:nvCxnSpPr>
        <p:spPr>
          <a:xfrm>
            <a:off x="218563" y="2988146"/>
            <a:ext cx="8380646"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7BBCCABE-2825-4A5D-9682-943E93236CB4}"/>
              </a:ext>
            </a:extLst>
          </p:cNvPr>
          <p:cNvGraphicFramePr>
            <a:graphicFrameLocks noGrp="1"/>
          </p:cNvGraphicFramePr>
          <p:nvPr>
            <p:extLst>
              <p:ext uri="{D42A27DB-BD31-4B8C-83A1-F6EECF244321}">
                <p14:modId xmlns:p14="http://schemas.microsoft.com/office/powerpoint/2010/main" val="3494198338"/>
              </p:ext>
            </p:extLst>
          </p:nvPr>
        </p:nvGraphicFramePr>
        <p:xfrm>
          <a:off x="1101005" y="739672"/>
          <a:ext cx="6994780" cy="2057396"/>
        </p:xfrm>
        <a:graphic>
          <a:graphicData uri="http://schemas.openxmlformats.org/drawingml/2006/table">
            <a:tbl>
              <a:tblPr>
                <a:tableStyleId>{8799B23B-EC83-4686-B30A-512413B5E67A}</a:tableStyleId>
              </a:tblPr>
              <a:tblGrid>
                <a:gridCol w="4240860">
                  <a:extLst>
                    <a:ext uri="{9D8B030D-6E8A-4147-A177-3AD203B41FA5}">
                      <a16:colId xmlns:a16="http://schemas.microsoft.com/office/drawing/2014/main" val="304713462"/>
                    </a:ext>
                  </a:extLst>
                </a:gridCol>
                <a:gridCol w="1306573">
                  <a:extLst>
                    <a:ext uri="{9D8B030D-6E8A-4147-A177-3AD203B41FA5}">
                      <a16:colId xmlns:a16="http://schemas.microsoft.com/office/drawing/2014/main" val="564204465"/>
                    </a:ext>
                  </a:extLst>
                </a:gridCol>
                <a:gridCol w="299147">
                  <a:extLst>
                    <a:ext uri="{9D8B030D-6E8A-4147-A177-3AD203B41FA5}">
                      <a16:colId xmlns:a16="http://schemas.microsoft.com/office/drawing/2014/main" val="1958197665"/>
                    </a:ext>
                  </a:extLst>
                </a:gridCol>
                <a:gridCol w="1148200">
                  <a:extLst>
                    <a:ext uri="{9D8B030D-6E8A-4147-A177-3AD203B41FA5}">
                      <a16:colId xmlns:a16="http://schemas.microsoft.com/office/drawing/2014/main" val="2977790735"/>
                    </a:ext>
                  </a:extLst>
                </a:gridCol>
              </a:tblGrid>
              <a:tr h="275468">
                <a:tc>
                  <a:txBody>
                    <a:bodyPr/>
                    <a:lstStyle/>
                    <a:p>
                      <a:pPr algn="l" fontAlgn="b"/>
                      <a:r>
                        <a:rPr lang="es-CO" sz="1200" b="1" u="none" strike="noStrike">
                          <a:solidFill>
                            <a:schemeClr val="bg1"/>
                          </a:solidFill>
                          <a:effectLst/>
                        </a:rPr>
                        <a:t> </a:t>
                      </a:r>
                      <a:endParaRPr lang="es-CO" sz="1200" b="1" i="0" u="none" strike="noStrike">
                        <a:solidFill>
                          <a:schemeClr val="bg1"/>
                        </a:solidFill>
                        <a:effectLst/>
                        <a:latin typeface="Arial" panose="020B0604020202020204" pitchFamily="34" charset="0"/>
                      </a:endParaRPr>
                    </a:p>
                  </a:txBody>
                  <a:tcPr marL="8608" marR="8608" marT="8608" marB="0" anchor="b">
                    <a:solidFill>
                      <a:srgbClr val="0070C0"/>
                    </a:solidFill>
                  </a:tcPr>
                </a:tc>
                <a:tc>
                  <a:txBody>
                    <a:bodyPr/>
                    <a:lstStyle/>
                    <a:p>
                      <a:pPr algn="ctr" rtl="0" fontAlgn="b"/>
                      <a:r>
                        <a:rPr lang="es-CO" sz="1200" b="1" u="none" strike="noStrike">
                          <a:solidFill>
                            <a:schemeClr val="bg1"/>
                          </a:solidFill>
                          <a:effectLst/>
                        </a:rPr>
                        <a:t>2016</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l"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ctr" rtl="0" fontAlgn="b"/>
                      <a:r>
                        <a:rPr lang="es-CO" sz="1200" b="1" u="none" strike="noStrike" dirty="0">
                          <a:solidFill>
                            <a:schemeClr val="bg1"/>
                          </a:solidFill>
                          <a:effectLst/>
                        </a:rPr>
                        <a:t>2017</a:t>
                      </a:r>
                      <a:endParaRPr lang="es-CO" sz="1200" b="1" i="0" u="none" strike="noStrike" dirty="0">
                        <a:solidFill>
                          <a:schemeClr val="bg1"/>
                        </a:solidFill>
                        <a:effectLst/>
                        <a:latin typeface="Franklin Gothic Book" panose="020B0503020102020204" pitchFamily="34" charset="0"/>
                      </a:endParaRPr>
                    </a:p>
                  </a:txBody>
                  <a:tcPr marL="8608" marR="8608" marT="8608" marB="0" anchor="b">
                    <a:solidFill>
                      <a:srgbClr val="0070C0"/>
                    </a:solidFill>
                  </a:tcPr>
                </a:tc>
                <a:extLst>
                  <a:ext uri="{0D108BD9-81ED-4DB2-BD59-A6C34878D82A}">
                    <a16:rowId xmlns:a16="http://schemas.microsoft.com/office/drawing/2014/main" val="572944891"/>
                  </a:ext>
                </a:extLst>
              </a:tr>
              <a:tr h="197992">
                <a:tc>
                  <a:txBody>
                    <a:bodyPr/>
                    <a:lstStyle/>
                    <a:p>
                      <a:pPr algn="l" rtl="0" fontAlgn="b"/>
                      <a:r>
                        <a:rPr lang="es-CO" sz="1200" b="1" u="none" strike="noStrike">
                          <a:solidFill>
                            <a:schemeClr val="bg1"/>
                          </a:solidFill>
                          <a:effectLst/>
                        </a:rPr>
                        <a:t>PASIVO CORRIENTE</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l"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l"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l" rtl="0" fontAlgn="b"/>
                      <a:r>
                        <a:rPr lang="es-CO" sz="1200" b="1" u="none" strike="noStrike" dirty="0">
                          <a:solidFill>
                            <a:schemeClr val="bg1"/>
                          </a:solidFill>
                          <a:effectLst/>
                        </a:rPr>
                        <a:t> </a:t>
                      </a:r>
                      <a:endParaRPr lang="es-CO" sz="1200" b="1" i="0" u="none" strike="noStrike" dirty="0">
                        <a:solidFill>
                          <a:schemeClr val="bg1"/>
                        </a:solidFill>
                        <a:effectLst/>
                        <a:latin typeface="Franklin Gothic Book" panose="020B0503020102020204" pitchFamily="34" charset="0"/>
                      </a:endParaRPr>
                    </a:p>
                  </a:txBody>
                  <a:tcPr marL="8608" marR="8608" marT="8608" marB="0" anchor="b">
                    <a:solidFill>
                      <a:srgbClr val="0070C0"/>
                    </a:solidFill>
                  </a:tcPr>
                </a:tc>
                <a:extLst>
                  <a:ext uri="{0D108BD9-81ED-4DB2-BD59-A6C34878D82A}">
                    <a16:rowId xmlns:a16="http://schemas.microsoft.com/office/drawing/2014/main" val="2047216492"/>
                  </a:ext>
                </a:extLst>
              </a:tr>
              <a:tr h="197992">
                <a:tc>
                  <a:txBody>
                    <a:bodyPr/>
                    <a:lstStyle/>
                    <a:p>
                      <a:pPr algn="l" rtl="0" fontAlgn="b"/>
                      <a:r>
                        <a:rPr lang="es-CO" sz="1200" b="1" u="none" strike="noStrike">
                          <a:solidFill>
                            <a:schemeClr val="bg1"/>
                          </a:solidFill>
                          <a:effectLst/>
                        </a:rPr>
                        <a:t>OTROS PASIVOS CORRIENTES</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a:solidFill>
                            <a:schemeClr val="bg1"/>
                          </a:solidFill>
                          <a:effectLst/>
                        </a:rPr>
                        <a:t>1,899</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dirty="0">
                          <a:solidFill>
                            <a:schemeClr val="bg1"/>
                          </a:solidFill>
                          <a:effectLst/>
                        </a:rPr>
                        <a:t>8,258</a:t>
                      </a:r>
                      <a:endParaRPr lang="es-CO" sz="1200" b="1" i="0" u="none" strike="noStrike" dirty="0">
                        <a:solidFill>
                          <a:schemeClr val="bg1"/>
                        </a:solidFill>
                        <a:effectLst/>
                        <a:latin typeface="Franklin Gothic Book" panose="020B0503020102020204" pitchFamily="34" charset="0"/>
                      </a:endParaRPr>
                    </a:p>
                  </a:txBody>
                  <a:tcPr marL="8608" marR="8608" marT="8608" marB="0" anchor="b">
                    <a:solidFill>
                      <a:srgbClr val="0070C0"/>
                    </a:solidFill>
                  </a:tcPr>
                </a:tc>
                <a:extLst>
                  <a:ext uri="{0D108BD9-81ED-4DB2-BD59-A6C34878D82A}">
                    <a16:rowId xmlns:a16="http://schemas.microsoft.com/office/drawing/2014/main" val="3634958294"/>
                  </a:ext>
                </a:extLst>
              </a:tr>
              <a:tr h="197992">
                <a:tc>
                  <a:txBody>
                    <a:bodyPr/>
                    <a:lstStyle/>
                    <a:p>
                      <a:pPr algn="l" rtl="0" fontAlgn="b"/>
                      <a:r>
                        <a:rPr lang="es-CO" sz="1200" u="none" strike="noStrike">
                          <a:effectLst/>
                        </a:rPr>
                        <a:t>IMPUESTO A LAS GANANCIAS</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235</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4,896</a:t>
                      </a:r>
                      <a:endParaRPr lang="es-CO" sz="1200" b="0" i="0" u="none" strike="noStrike">
                        <a:solidFill>
                          <a:srgbClr val="000000"/>
                        </a:solidFill>
                        <a:effectLst/>
                        <a:latin typeface="Franklin Gothic Book" panose="020B0503020102020204" pitchFamily="34" charset="0"/>
                      </a:endParaRPr>
                    </a:p>
                  </a:txBody>
                  <a:tcPr marL="8608" marR="8608" marT="8608" marB="0" anchor="b"/>
                </a:tc>
                <a:extLst>
                  <a:ext uri="{0D108BD9-81ED-4DB2-BD59-A6C34878D82A}">
                    <a16:rowId xmlns:a16="http://schemas.microsoft.com/office/drawing/2014/main" val="379374139"/>
                  </a:ext>
                </a:extLst>
              </a:tr>
              <a:tr h="197992">
                <a:tc>
                  <a:txBody>
                    <a:bodyPr/>
                    <a:lstStyle/>
                    <a:p>
                      <a:pPr algn="l" rtl="0" fontAlgn="b"/>
                      <a:r>
                        <a:rPr lang="es-CO" sz="1200" u="none" strike="noStrike">
                          <a:effectLst/>
                        </a:rPr>
                        <a:t>OTROS PASIVOS NO FINANCIEROS</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708</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679</a:t>
                      </a:r>
                      <a:endParaRPr lang="es-CO" sz="1200" b="0" i="0" u="none" strike="noStrike">
                        <a:solidFill>
                          <a:srgbClr val="000000"/>
                        </a:solidFill>
                        <a:effectLst/>
                        <a:latin typeface="Franklin Gothic Book" panose="020B0503020102020204" pitchFamily="34" charset="0"/>
                      </a:endParaRPr>
                    </a:p>
                  </a:txBody>
                  <a:tcPr marL="8608" marR="8608" marT="8608" marB="0" anchor="b"/>
                </a:tc>
                <a:extLst>
                  <a:ext uri="{0D108BD9-81ED-4DB2-BD59-A6C34878D82A}">
                    <a16:rowId xmlns:a16="http://schemas.microsoft.com/office/drawing/2014/main" val="2637438118"/>
                  </a:ext>
                </a:extLst>
              </a:tr>
              <a:tr h="197992">
                <a:tc>
                  <a:txBody>
                    <a:bodyPr/>
                    <a:lstStyle/>
                    <a:p>
                      <a:pPr algn="l" rtl="0" fontAlgn="b"/>
                      <a:r>
                        <a:rPr lang="es-CO" sz="1200" u="none" strike="noStrike">
                          <a:effectLst/>
                        </a:rPr>
                        <a:t>INGRESOS ANTICIPADOS</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908</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2,682</a:t>
                      </a:r>
                      <a:endParaRPr lang="es-CO" sz="1200" b="0" i="0" u="none" strike="noStrike">
                        <a:solidFill>
                          <a:srgbClr val="000000"/>
                        </a:solidFill>
                        <a:effectLst/>
                        <a:latin typeface="Franklin Gothic Book" panose="020B0503020102020204" pitchFamily="34" charset="0"/>
                      </a:endParaRPr>
                    </a:p>
                  </a:txBody>
                  <a:tcPr marL="8608" marR="8608" marT="8608" marB="0" anchor="b"/>
                </a:tc>
                <a:extLst>
                  <a:ext uri="{0D108BD9-81ED-4DB2-BD59-A6C34878D82A}">
                    <a16:rowId xmlns:a16="http://schemas.microsoft.com/office/drawing/2014/main" val="1007434991"/>
                  </a:ext>
                </a:extLst>
              </a:tr>
              <a:tr h="197992">
                <a:tc>
                  <a:txBody>
                    <a:bodyPr/>
                    <a:lstStyle/>
                    <a:p>
                      <a:pPr algn="l"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extLst>
                  <a:ext uri="{0D108BD9-81ED-4DB2-BD59-A6C34878D82A}">
                    <a16:rowId xmlns:a16="http://schemas.microsoft.com/office/drawing/2014/main" val="387276881"/>
                  </a:ext>
                </a:extLst>
              </a:tr>
              <a:tr h="197992">
                <a:tc>
                  <a:txBody>
                    <a:bodyPr/>
                    <a:lstStyle/>
                    <a:p>
                      <a:pPr algn="l" rtl="0" fontAlgn="b"/>
                      <a:r>
                        <a:rPr lang="es-CO" sz="1200" b="1" u="none" strike="noStrike">
                          <a:solidFill>
                            <a:schemeClr val="bg1"/>
                          </a:solidFill>
                          <a:effectLst/>
                        </a:rPr>
                        <a:t>PASIVO NO CORRIENTE</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dirty="0">
                          <a:solidFill>
                            <a:schemeClr val="bg1"/>
                          </a:solidFill>
                          <a:effectLst/>
                        </a:rPr>
                        <a:t> </a:t>
                      </a:r>
                      <a:endParaRPr lang="es-CO" sz="1200" b="1" i="0" u="none" strike="noStrike" dirty="0">
                        <a:solidFill>
                          <a:schemeClr val="bg1"/>
                        </a:solidFill>
                        <a:effectLst/>
                        <a:latin typeface="Franklin Gothic Book" panose="020B0503020102020204" pitchFamily="34" charset="0"/>
                      </a:endParaRPr>
                    </a:p>
                  </a:txBody>
                  <a:tcPr marL="8608" marR="8608" marT="8608" marB="0" anchor="b">
                    <a:solidFill>
                      <a:srgbClr val="0070C0"/>
                    </a:solidFill>
                  </a:tcPr>
                </a:tc>
                <a:extLst>
                  <a:ext uri="{0D108BD9-81ED-4DB2-BD59-A6C34878D82A}">
                    <a16:rowId xmlns:a16="http://schemas.microsoft.com/office/drawing/2014/main" val="1627614361"/>
                  </a:ext>
                </a:extLst>
              </a:tr>
              <a:tr h="197992">
                <a:tc>
                  <a:txBody>
                    <a:bodyPr/>
                    <a:lstStyle/>
                    <a:p>
                      <a:pPr algn="l" rtl="0" fontAlgn="b"/>
                      <a:r>
                        <a:rPr lang="es-CO" sz="1200" b="1" u="none" strike="noStrike">
                          <a:solidFill>
                            <a:schemeClr val="bg1"/>
                          </a:solidFill>
                          <a:effectLst/>
                        </a:rPr>
                        <a:t>OTROS PASIVOS NO CORRIENTES</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a:solidFill>
                            <a:schemeClr val="bg1"/>
                          </a:solidFill>
                          <a:effectLst/>
                        </a:rPr>
                        <a:t>229</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a:solidFill>
                            <a:schemeClr val="bg1"/>
                          </a:solidFill>
                          <a:effectLst/>
                        </a:rPr>
                        <a:t> </a:t>
                      </a:r>
                      <a:endParaRPr lang="es-CO" sz="1200" b="1" i="0" u="none" strike="noStrike">
                        <a:solidFill>
                          <a:schemeClr val="bg1"/>
                        </a:solidFill>
                        <a:effectLst/>
                        <a:latin typeface="Franklin Gothic Book" panose="020B0503020102020204" pitchFamily="34" charset="0"/>
                      </a:endParaRPr>
                    </a:p>
                  </a:txBody>
                  <a:tcPr marL="8608" marR="8608" marT="8608" marB="0" anchor="b">
                    <a:solidFill>
                      <a:srgbClr val="0070C0"/>
                    </a:solidFill>
                  </a:tcPr>
                </a:tc>
                <a:tc>
                  <a:txBody>
                    <a:bodyPr/>
                    <a:lstStyle/>
                    <a:p>
                      <a:pPr algn="r" rtl="0" fontAlgn="b"/>
                      <a:r>
                        <a:rPr lang="es-CO" sz="1200" b="1" u="none" strike="noStrike" dirty="0">
                          <a:solidFill>
                            <a:schemeClr val="bg1"/>
                          </a:solidFill>
                          <a:effectLst/>
                        </a:rPr>
                        <a:t>378</a:t>
                      </a:r>
                      <a:endParaRPr lang="es-CO" sz="1200" b="1" i="0" u="none" strike="noStrike" dirty="0">
                        <a:solidFill>
                          <a:schemeClr val="bg1"/>
                        </a:solidFill>
                        <a:effectLst/>
                        <a:latin typeface="Franklin Gothic Book" panose="020B0503020102020204" pitchFamily="34" charset="0"/>
                      </a:endParaRPr>
                    </a:p>
                  </a:txBody>
                  <a:tcPr marL="8608" marR="8608" marT="8608" marB="0" anchor="b">
                    <a:solidFill>
                      <a:srgbClr val="0070C0"/>
                    </a:solidFill>
                  </a:tcPr>
                </a:tc>
                <a:extLst>
                  <a:ext uri="{0D108BD9-81ED-4DB2-BD59-A6C34878D82A}">
                    <a16:rowId xmlns:a16="http://schemas.microsoft.com/office/drawing/2014/main" val="1432135756"/>
                  </a:ext>
                </a:extLst>
              </a:tr>
              <a:tr h="197992">
                <a:tc>
                  <a:txBody>
                    <a:bodyPr/>
                    <a:lstStyle/>
                    <a:p>
                      <a:pPr algn="l" rtl="0" fontAlgn="b"/>
                      <a:r>
                        <a:rPr lang="es-CO" sz="1200" u="none" strike="noStrike">
                          <a:effectLst/>
                        </a:rPr>
                        <a:t>INGRESOS ANTICIPADOS</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229</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a:effectLst/>
                        </a:rPr>
                        <a:t> </a:t>
                      </a:r>
                      <a:endParaRPr lang="es-CO" sz="1200" b="0" i="0" u="none" strike="noStrike">
                        <a:solidFill>
                          <a:srgbClr val="000000"/>
                        </a:solidFill>
                        <a:effectLst/>
                        <a:latin typeface="Franklin Gothic Book" panose="020B0503020102020204" pitchFamily="34" charset="0"/>
                      </a:endParaRPr>
                    </a:p>
                  </a:txBody>
                  <a:tcPr marL="8608" marR="8608" marT="8608" marB="0" anchor="b"/>
                </a:tc>
                <a:tc>
                  <a:txBody>
                    <a:bodyPr/>
                    <a:lstStyle/>
                    <a:p>
                      <a:pPr algn="r" rtl="0" fontAlgn="b"/>
                      <a:r>
                        <a:rPr lang="es-CO" sz="1200" u="none" strike="noStrike" dirty="0">
                          <a:effectLst/>
                        </a:rPr>
                        <a:t>378</a:t>
                      </a:r>
                      <a:endParaRPr lang="es-CO" sz="1200" b="0" i="0" u="none" strike="noStrike" dirty="0">
                        <a:solidFill>
                          <a:srgbClr val="000000"/>
                        </a:solidFill>
                        <a:effectLst/>
                        <a:latin typeface="Franklin Gothic Book" panose="020B0503020102020204" pitchFamily="34" charset="0"/>
                      </a:endParaRPr>
                    </a:p>
                  </a:txBody>
                  <a:tcPr marL="8608" marR="8608" marT="8608" marB="0" anchor="b"/>
                </a:tc>
                <a:extLst>
                  <a:ext uri="{0D108BD9-81ED-4DB2-BD59-A6C34878D82A}">
                    <a16:rowId xmlns:a16="http://schemas.microsoft.com/office/drawing/2014/main" val="308960229"/>
                  </a:ext>
                </a:extLst>
              </a:tr>
            </a:tbl>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157974" y="4798163"/>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5" name="CuadroTexto 4">
            <a:extLst>
              <a:ext uri="{FF2B5EF4-FFF2-40B4-BE49-F238E27FC236}">
                <a16:creationId xmlns:a16="http://schemas.microsoft.com/office/drawing/2014/main" id="{DBCA2EAC-4A94-4AE3-903B-C790EAB999C5}"/>
              </a:ext>
            </a:extLst>
          </p:cNvPr>
          <p:cNvSpPr txBox="1"/>
          <p:nvPr/>
        </p:nvSpPr>
        <p:spPr>
          <a:xfrm>
            <a:off x="600892" y="917695"/>
            <a:ext cx="7410994" cy="861774"/>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CO" sz="1400" dirty="0"/>
              <a:t>La Bolsa realizó la depuración de la cuenta </a:t>
            </a:r>
            <a:r>
              <a:rPr lang="es-CO" sz="1400" b="1" dirty="0">
                <a:solidFill>
                  <a:srgbClr val="00B050"/>
                </a:solidFill>
              </a:rPr>
              <a:t>resultados acumulados en proceso de     convergencia a NIIF</a:t>
            </a:r>
            <a:r>
              <a:rPr lang="es-CO" sz="1400" b="1" dirty="0">
                <a:solidFill>
                  <a:srgbClr val="0070C0"/>
                </a:solidFill>
              </a:rPr>
              <a:t> </a:t>
            </a:r>
            <a:r>
              <a:rPr lang="es-CO" sz="1400" dirty="0"/>
              <a:t>por valor de </a:t>
            </a:r>
            <a:r>
              <a:rPr lang="es-CO" sz="1400" b="1" dirty="0">
                <a:solidFill>
                  <a:srgbClr val="00B050"/>
                </a:solidFill>
              </a:rPr>
              <a:t>$2.454 millones</a:t>
            </a:r>
            <a:r>
              <a:rPr lang="es-CO" sz="1400" dirty="0"/>
              <a:t>, lo cual disminuyó las perdidas acumuladas a diciembre de 2016 quedando un saldo final de </a:t>
            </a:r>
            <a:r>
              <a:rPr lang="es-CO" sz="1400" b="1" dirty="0">
                <a:solidFill>
                  <a:srgbClr val="00B050"/>
                </a:solidFill>
              </a:rPr>
              <a:t>$1.770 millones</a:t>
            </a:r>
            <a:r>
              <a:rPr lang="es-CO" sz="1400" b="1" dirty="0">
                <a:solidFill>
                  <a:srgbClr val="0070C0"/>
                </a:solidFill>
              </a:rPr>
              <a:t>.  </a:t>
            </a:r>
          </a:p>
          <a:p>
            <a:pPr marL="285750" indent="-285750" algn="just">
              <a:buFont typeface="Arial" panose="020B0604020202020204" pitchFamily="34" charset="0"/>
              <a:buChar char="•"/>
            </a:pPr>
            <a:endParaRPr lang="es-CO" sz="1400" dirty="0"/>
          </a:p>
        </p:txBody>
      </p:sp>
      <p:sp>
        <p:nvSpPr>
          <p:cNvPr id="11" name="7 Flecha derecha">
            <a:hlinkClick r:id="rId2" action="ppaction://hlinksldjump"/>
            <a:extLst>
              <a:ext uri="{FF2B5EF4-FFF2-40B4-BE49-F238E27FC236}">
                <a16:creationId xmlns:a16="http://schemas.microsoft.com/office/drawing/2014/main" id="{3516CFD5-6D11-4FC5-953C-C6684BD5B17E}"/>
              </a:ext>
            </a:extLst>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8" name="6 CuadroTexto">
            <a:extLst>
              <a:ext uri="{FF2B5EF4-FFF2-40B4-BE49-F238E27FC236}">
                <a16:creationId xmlns:a16="http://schemas.microsoft.com/office/drawing/2014/main" id="{F2039A22-40DC-4141-8666-729D2B226B5F}"/>
              </a:ext>
            </a:extLst>
          </p:cNvPr>
          <p:cNvSpPr txBox="1"/>
          <p:nvPr/>
        </p:nvSpPr>
        <p:spPr>
          <a:xfrm>
            <a:off x="157974" y="127276"/>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Ganancias o perdidas</a:t>
            </a:r>
          </a:p>
        </p:txBody>
      </p:sp>
      <p:sp>
        <p:nvSpPr>
          <p:cNvPr id="9" name="CuadroTexto 8">
            <a:extLst>
              <a:ext uri="{FF2B5EF4-FFF2-40B4-BE49-F238E27FC236}">
                <a16:creationId xmlns:a16="http://schemas.microsoft.com/office/drawing/2014/main" id="{1582AE87-F683-4DF1-A84F-1378BA9C430D}"/>
              </a:ext>
            </a:extLst>
          </p:cNvPr>
          <p:cNvSpPr txBox="1"/>
          <p:nvPr/>
        </p:nvSpPr>
        <p:spPr>
          <a:xfrm>
            <a:off x="208774" y="489001"/>
            <a:ext cx="5212080" cy="268792"/>
          </a:xfrm>
          <a:prstGeom prst="rect">
            <a:avLst/>
          </a:prstGeom>
          <a:noFill/>
        </p:spPr>
        <p:txBody>
          <a:bodyPr wrap="square" lIns="0" tIns="0" rIns="0" bIns="0" rtlCol="0">
            <a:spAutoFit/>
          </a:bodyPr>
          <a:lstStyle/>
          <a:p>
            <a:pPr>
              <a:lnSpc>
                <a:spcPct val="120000"/>
              </a:lnSpc>
            </a:pPr>
            <a:r>
              <a:rPr lang="es-CO" sz="1600" dirty="0"/>
              <a:t>Los principales rubros de ganancias o perdidas son:</a:t>
            </a:r>
          </a:p>
        </p:txBody>
      </p:sp>
      <p:cxnSp>
        <p:nvCxnSpPr>
          <p:cNvPr id="12" name="19 Conector recto">
            <a:extLst>
              <a:ext uri="{FF2B5EF4-FFF2-40B4-BE49-F238E27FC236}">
                <a16:creationId xmlns:a16="http://schemas.microsoft.com/office/drawing/2014/main" id="{25C63A6B-3975-4538-AB8A-8D080C87D358}"/>
              </a:ext>
            </a:extLst>
          </p:cNvPr>
          <p:cNvCxnSpPr>
            <a:cxnSpLocks/>
          </p:cNvCxnSpPr>
          <p:nvPr/>
        </p:nvCxnSpPr>
        <p:spPr>
          <a:xfrm flipV="1">
            <a:off x="743127" y="757793"/>
            <a:ext cx="7657746" cy="1943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DE7FD67B-C2EF-441C-BE15-26BAA1D385EC}"/>
              </a:ext>
            </a:extLst>
          </p:cNvPr>
          <p:cNvGraphicFramePr>
            <a:graphicFrameLocks noGrp="1"/>
          </p:cNvGraphicFramePr>
          <p:nvPr>
            <p:extLst>
              <p:ext uri="{D42A27DB-BD31-4B8C-83A1-F6EECF244321}">
                <p14:modId xmlns:p14="http://schemas.microsoft.com/office/powerpoint/2010/main" val="1349963793"/>
              </p:ext>
            </p:extLst>
          </p:nvPr>
        </p:nvGraphicFramePr>
        <p:xfrm>
          <a:off x="1014884" y="1579433"/>
          <a:ext cx="6462877" cy="3128742"/>
        </p:xfrm>
        <a:graphic>
          <a:graphicData uri="http://schemas.openxmlformats.org/drawingml/2006/table">
            <a:tbl>
              <a:tblPr firstRow="1" firstCol="1" bandRow="1">
                <a:tableStyleId>{5C22544A-7EE6-4342-B048-85BDC9FD1C3A}</a:tableStyleId>
              </a:tblPr>
              <a:tblGrid>
                <a:gridCol w="4737346">
                  <a:extLst>
                    <a:ext uri="{9D8B030D-6E8A-4147-A177-3AD203B41FA5}">
                      <a16:colId xmlns:a16="http://schemas.microsoft.com/office/drawing/2014/main" val="411163199"/>
                    </a:ext>
                  </a:extLst>
                </a:gridCol>
                <a:gridCol w="881434">
                  <a:extLst>
                    <a:ext uri="{9D8B030D-6E8A-4147-A177-3AD203B41FA5}">
                      <a16:colId xmlns:a16="http://schemas.microsoft.com/office/drawing/2014/main" val="171979493"/>
                    </a:ext>
                  </a:extLst>
                </a:gridCol>
                <a:gridCol w="844097">
                  <a:extLst>
                    <a:ext uri="{9D8B030D-6E8A-4147-A177-3AD203B41FA5}">
                      <a16:colId xmlns:a16="http://schemas.microsoft.com/office/drawing/2014/main" val="3262838919"/>
                    </a:ext>
                  </a:extLst>
                </a:gridCol>
              </a:tblGrid>
              <a:tr h="159399">
                <a:tc>
                  <a:txBody>
                    <a:bodyPr/>
                    <a:lstStyle/>
                    <a:p>
                      <a:pPr>
                        <a:lnSpc>
                          <a:spcPct val="115000"/>
                        </a:lnSpc>
                        <a:spcAft>
                          <a:spcPts val="0"/>
                        </a:spcAft>
                      </a:pPr>
                      <a:r>
                        <a:rPr lang="es-CO" sz="1100" dirty="0">
                          <a:effectLst/>
                        </a:rPr>
                        <a:t>Detalle</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ctr">
                        <a:lnSpc>
                          <a:spcPct val="115000"/>
                        </a:lnSpc>
                        <a:spcAft>
                          <a:spcPts val="0"/>
                        </a:spcAft>
                      </a:pPr>
                      <a:r>
                        <a:rPr lang="es-CO" sz="1100">
                          <a:effectLst/>
                        </a:rPr>
                        <a:t>Ingreso</a:t>
                      </a:r>
                      <a:endParaRPr lang="es-CO"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ctr">
                        <a:lnSpc>
                          <a:spcPct val="115000"/>
                        </a:lnSpc>
                        <a:spcAft>
                          <a:spcPts val="0"/>
                        </a:spcAft>
                      </a:pPr>
                      <a:r>
                        <a:rPr lang="es-CO" sz="1100">
                          <a:effectLst/>
                        </a:rPr>
                        <a:t>Gasto</a:t>
                      </a:r>
                      <a:endParaRPr lang="es-CO"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3109708264"/>
                  </a:ext>
                </a:extLst>
              </a:tr>
              <a:tr h="318798">
                <a:tc>
                  <a:txBody>
                    <a:bodyPr/>
                    <a:lstStyle/>
                    <a:p>
                      <a:pPr>
                        <a:lnSpc>
                          <a:spcPct val="115000"/>
                        </a:lnSpc>
                        <a:spcAft>
                          <a:spcPts val="0"/>
                        </a:spcAft>
                      </a:pPr>
                      <a:r>
                        <a:rPr lang="es-CO" sz="1100" dirty="0">
                          <a:effectLst/>
                        </a:rPr>
                        <a:t>Reversión provisión contingencia Telebucaramanga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2,751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3307199360"/>
                  </a:ext>
                </a:extLst>
              </a:tr>
              <a:tr h="318798">
                <a:tc>
                  <a:txBody>
                    <a:bodyPr/>
                    <a:lstStyle/>
                    <a:p>
                      <a:pPr>
                        <a:lnSpc>
                          <a:spcPct val="115000"/>
                        </a:lnSpc>
                        <a:spcAft>
                          <a:spcPts val="0"/>
                        </a:spcAft>
                      </a:pPr>
                      <a:r>
                        <a:rPr lang="es-CO" sz="1100" dirty="0">
                          <a:effectLst/>
                        </a:rPr>
                        <a:t>Capitalización/ Valor de mercado de edificaciones del piso.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337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a:effectLst/>
                        </a:rPr>
                        <a:t> </a:t>
                      </a:r>
                      <a:endParaRPr lang="es-CO"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2128172224"/>
                  </a:ext>
                </a:extLst>
              </a:tr>
              <a:tr h="318798">
                <a:tc>
                  <a:txBody>
                    <a:bodyPr/>
                    <a:lstStyle/>
                    <a:p>
                      <a:pPr>
                        <a:lnSpc>
                          <a:spcPct val="115000"/>
                        </a:lnSpc>
                        <a:spcAft>
                          <a:spcPts val="0"/>
                        </a:spcAft>
                      </a:pPr>
                      <a:r>
                        <a:rPr lang="es-CO" sz="1100" dirty="0">
                          <a:effectLst/>
                        </a:rPr>
                        <a:t>Ajuste depreciación activos fijos edificaciones</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120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2503411294"/>
                  </a:ext>
                </a:extLst>
              </a:tr>
              <a:tr h="318798">
                <a:tc>
                  <a:txBody>
                    <a:bodyPr/>
                    <a:lstStyle/>
                    <a:p>
                      <a:pPr>
                        <a:lnSpc>
                          <a:spcPct val="115000"/>
                        </a:lnSpc>
                        <a:spcAft>
                          <a:spcPts val="0"/>
                        </a:spcAft>
                      </a:pPr>
                      <a:r>
                        <a:rPr lang="es-CO" sz="1100" dirty="0">
                          <a:effectLst/>
                        </a:rPr>
                        <a:t>Efecto diferencia Impuesto Diferido Activo</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430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994803264"/>
                  </a:ext>
                </a:extLst>
              </a:tr>
              <a:tr h="318798">
                <a:tc>
                  <a:txBody>
                    <a:bodyPr/>
                    <a:lstStyle/>
                    <a:p>
                      <a:pPr>
                        <a:lnSpc>
                          <a:spcPct val="115000"/>
                        </a:lnSpc>
                        <a:spcAft>
                          <a:spcPts val="0"/>
                        </a:spcAft>
                      </a:pPr>
                      <a:r>
                        <a:rPr lang="es-CO" sz="1100" dirty="0">
                          <a:effectLst/>
                        </a:rPr>
                        <a:t>Efecto ajuste a valor de mercado (valor intrínseco), inversión en acciones otras sociedades - Parque tecnológico y General Motors</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74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946395723"/>
                  </a:ext>
                </a:extLst>
              </a:tr>
              <a:tr h="318798">
                <a:tc>
                  <a:txBody>
                    <a:bodyPr/>
                    <a:lstStyle/>
                    <a:p>
                      <a:pPr>
                        <a:lnSpc>
                          <a:spcPct val="115000"/>
                        </a:lnSpc>
                        <a:spcAft>
                          <a:spcPts val="0"/>
                        </a:spcAft>
                      </a:pPr>
                      <a:r>
                        <a:rPr lang="es-CO" sz="1100" dirty="0">
                          <a:effectLst/>
                        </a:rPr>
                        <a:t>Efecto cálculo deterioro cuentas comerciales por cobrar</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122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2093055739"/>
                  </a:ext>
                </a:extLst>
              </a:tr>
              <a:tr h="318798">
                <a:tc>
                  <a:txBody>
                    <a:bodyPr/>
                    <a:lstStyle/>
                    <a:p>
                      <a:pPr>
                        <a:lnSpc>
                          <a:spcPct val="115000"/>
                        </a:lnSpc>
                        <a:spcAft>
                          <a:spcPts val="0"/>
                        </a:spcAft>
                      </a:pPr>
                      <a:r>
                        <a:rPr lang="es-CO" sz="1100" dirty="0">
                          <a:effectLst/>
                        </a:rPr>
                        <a:t>Efecto diferencia Impuesto Diferido Pasivo</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265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784957214"/>
                  </a:ext>
                </a:extLst>
              </a:tr>
              <a:tr h="318798">
                <a:tc>
                  <a:txBody>
                    <a:bodyPr/>
                    <a:lstStyle/>
                    <a:p>
                      <a:pPr>
                        <a:lnSpc>
                          <a:spcPct val="115000"/>
                        </a:lnSpc>
                        <a:spcAft>
                          <a:spcPts val="0"/>
                        </a:spcAft>
                      </a:pPr>
                      <a:r>
                        <a:rPr lang="es-CO" sz="1100" dirty="0">
                          <a:effectLst/>
                        </a:rPr>
                        <a:t>Reconocimiento obligación impuesto al patrimonio 2014.</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639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1970962810"/>
                  </a:ext>
                </a:extLst>
              </a:tr>
              <a:tr h="318798">
                <a:tc>
                  <a:txBody>
                    <a:bodyPr/>
                    <a:lstStyle/>
                    <a:p>
                      <a:pPr>
                        <a:lnSpc>
                          <a:spcPct val="115000"/>
                        </a:lnSpc>
                        <a:spcAft>
                          <a:spcPts val="0"/>
                        </a:spcAft>
                      </a:pPr>
                      <a:r>
                        <a:rPr lang="es-CO" sz="1100" dirty="0">
                          <a:effectLst/>
                        </a:rPr>
                        <a:t>Menor Ingreso Multas Cámara Disciplinaria</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a:effectLst/>
                        </a:rPr>
                        <a:t> </a:t>
                      </a:r>
                      <a:endParaRPr lang="es-CO"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tc>
                  <a:txBody>
                    <a:bodyPr/>
                    <a:lstStyle/>
                    <a:p>
                      <a:pPr algn="r">
                        <a:lnSpc>
                          <a:spcPct val="115000"/>
                        </a:lnSpc>
                        <a:spcAft>
                          <a:spcPts val="0"/>
                        </a:spcAft>
                      </a:pPr>
                      <a:r>
                        <a:rPr lang="es-CO" sz="1100" dirty="0">
                          <a:effectLst/>
                        </a:rPr>
                        <a:t>               189 </a:t>
                      </a:r>
                      <a:endParaRPr lang="es-CO"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13388" marR="13388" marT="0" marB="0" anchor="b"/>
                </a:tc>
                <a:extLst>
                  <a:ext uri="{0D108BD9-81ED-4DB2-BD59-A6C34878D82A}">
                    <a16:rowId xmlns:a16="http://schemas.microsoft.com/office/drawing/2014/main" val="2729841058"/>
                  </a:ext>
                </a:extLst>
              </a:tr>
            </a:tbl>
          </a:graphicData>
        </a:graphic>
      </p:graphicFrame>
    </p:spTree>
    <p:extLst>
      <p:ext uri="{BB962C8B-B14F-4D97-AF65-F5344CB8AC3E}">
        <p14:creationId xmlns:p14="http://schemas.microsoft.com/office/powerpoint/2010/main" val="115466567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197297" y="4945564"/>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285402" y="0"/>
            <a:ext cx="406596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Estado de Resultados</a:t>
            </a:r>
          </a:p>
        </p:txBody>
      </p:sp>
      <p:sp>
        <p:nvSpPr>
          <p:cNvPr id="18" name="17 CuadroTexto"/>
          <p:cNvSpPr txBox="1"/>
          <p:nvPr/>
        </p:nvSpPr>
        <p:spPr>
          <a:xfrm>
            <a:off x="280470" y="3531412"/>
            <a:ext cx="8627389" cy="1071062"/>
          </a:xfrm>
          <a:prstGeom prst="rect">
            <a:avLst/>
          </a:prstGeom>
          <a:noFill/>
        </p:spPr>
        <p:txBody>
          <a:bodyPr wrap="square" lIns="0" tIns="0" rIns="0" bIns="0" rtlCol="0">
            <a:spAutoFit/>
          </a:bodyPr>
          <a:lstStyle/>
          <a:p>
            <a:pPr indent="-171450" algn="just">
              <a:lnSpc>
                <a:spcPct val="120000"/>
              </a:lnSpc>
              <a:buFont typeface="Arial" pitchFamily="34" charset="0"/>
              <a:buChar char="•"/>
            </a:pPr>
            <a:r>
              <a:rPr lang="es-CO" sz="1400" dirty="0">
                <a:latin typeface="+mj-lt"/>
                <a:ea typeface="+mj-ea"/>
                <a:cs typeface="+mj-cs"/>
              </a:rPr>
              <a:t>En los ingresos operacionales se destaca el  comportamiento de </a:t>
            </a:r>
            <a:r>
              <a:rPr lang="es-CO" sz="1400" b="1" dirty="0">
                <a:solidFill>
                  <a:srgbClr val="00B050"/>
                </a:solidFill>
                <a:latin typeface="+mj-lt"/>
                <a:ea typeface="+mj-ea"/>
                <a:cs typeface="+mj-cs"/>
              </a:rPr>
              <a:t>Registro de Facturas, Mercado de Gas y Mercado de Compras Públicas.</a:t>
            </a:r>
            <a:endParaRPr lang="es-CO" sz="1500" b="1" dirty="0">
              <a:solidFill>
                <a:srgbClr val="00B050"/>
              </a:solidFill>
              <a:latin typeface="+mj-lt"/>
              <a:ea typeface="+mj-ea"/>
              <a:cs typeface="+mj-cs"/>
            </a:endParaRPr>
          </a:p>
          <a:p>
            <a:pPr indent="-171450" algn="just">
              <a:lnSpc>
                <a:spcPct val="120000"/>
              </a:lnSpc>
              <a:buFont typeface="Arial" pitchFamily="34" charset="0"/>
              <a:buChar char="•"/>
            </a:pPr>
            <a:r>
              <a:rPr lang="es-CO" sz="1400" dirty="0">
                <a:latin typeface="+mj-lt"/>
                <a:ea typeface="+mj-ea"/>
                <a:cs typeface="+mj-cs"/>
              </a:rPr>
              <a:t>Los gastos operacionales comprenden principalmente </a:t>
            </a:r>
            <a:r>
              <a:rPr lang="es-CO" sz="1400" b="1" dirty="0">
                <a:solidFill>
                  <a:srgbClr val="00B050"/>
                </a:solidFill>
                <a:latin typeface="+mj-lt"/>
                <a:ea typeface="+mj-ea"/>
                <a:cs typeface="+mj-cs"/>
              </a:rPr>
              <a:t>beneficios a empleados, honorarios e impuestos</a:t>
            </a:r>
            <a:r>
              <a:rPr lang="es-CO" sz="1600" b="1" dirty="0">
                <a:solidFill>
                  <a:srgbClr val="0070C0"/>
                </a:solidFill>
                <a:latin typeface="+mj-lt"/>
                <a:ea typeface="+mj-ea"/>
                <a:cs typeface="+mj-cs"/>
              </a:rPr>
              <a:t>.</a:t>
            </a:r>
            <a:endParaRPr lang="es-CO" sz="1400" b="1" dirty="0">
              <a:solidFill>
                <a:srgbClr val="0070C0"/>
              </a:solidFill>
              <a:latin typeface="+mj-lt"/>
              <a:ea typeface="+mj-ea"/>
              <a:cs typeface="+mj-cs"/>
            </a:endParaRPr>
          </a:p>
          <a:p>
            <a:pPr indent="-171450" algn="just">
              <a:lnSpc>
                <a:spcPct val="120000"/>
              </a:lnSpc>
              <a:buFont typeface="Arial" pitchFamily="34" charset="0"/>
              <a:buChar char="•"/>
            </a:pPr>
            <a:r>
              <a:rPr lang="es-CO" sz="1400" dirty="0">
                <a:latin typeface="+mj-lt"/>
                <a:ea typeface="+mj-ea"/>
                <a:cs typeface="+mj-cs"/>
              </a:rPr>
              <a:t>El resultado neto presenta una variación positiva respecto al año 2016 de </a:t>
            </a:r>
            <a:r>
              <a:rPr lang="es-CO" sz="1400" b="1" dirty="0">
                <a:solidFill>
                  <a:srgbClr val="00B050"/>
                </a:solidFill>
                <a:latin typeface="+mj-lt"/>
                <a:ea typeface="+mj-ea"/>
                <a:cs typeface="+mj-cs"/>
              </a:rPr>
              <a:t>$3.193</a:t>
            </a:r>
          </a:p>
        </p:txBody>
      </p:sp>
      <p:cxnSp>
        <p:nvCxnSpPr>
          <p:cNvPr id="20" name="19 Conector recto"/>
          <p:cNvCxnSpPr/>
          <p:nvPr/>
        </p:nvCxnSpPr>
        <p:spPr>
          <a:xfrm>
            <a:off x="197296" y="3280229"/>
            <a:ext cx="8380646"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7 Flecha derecha">
            <a:hlinkClick r:id="rId2" action="ppaction://hlinksldjump"/>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9" name="Gráfico 8">
            <a:extLst>
              <a:ext uri="{FF2B5EF4-FFF2-40B4-BE49-F238E27FC236}">
                <a16:creationId xmlns:a16="http://schemas.microsoft.com/office/drawing/2014/main" id="{1D36A63B-0A13-4C7D-B21B-F3D6FCDA3E7F}"/>
              </a:ext>
            </a:extLst>
          </p:cNvPr>
          <p:cNvGraphicFramePr>
            <a:graphicFrameLocks noGrp="1"/>
          </p:cNvGraphicFramePr>
          <p:nvPr>
            <p:extLst>
              <p:ext uri="{D42A27DB-BD31-4B8C-83A1-F6EECF244321}">
                <p14:modId xmlns:p14="http://schemas.microsoft.com/office/powerpoint/2010/main" val="748362719"/>
              </p:ext>
            </p:extLst>
          </p:nvPr>
        </p:nvGraphicFramePr>
        <p:xfrm>
          <a:off x="236140" y="553156"/>
          <a:ext cx="8671719" cy="2491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excepto la ganancia neta por acción</a:t>
            </a:r>
          </a:p>
        </p:txBody>
      </p:sp>
      <p:sp>
        <p:nvSpPr>
          <p:cNvPr id="7" name="6 CuadroTexto"/>
          <p:cNvSpPr txBox="1"/>
          <p:nvPr/>
        </p:nvSpPr>
        <p:spPr>
          <a:xfrm>
            <a:off x="176642" y="101977"/>
            <a:ext cx="47902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Estado de Resultados</a:t>
            </a:r>
          </a:p>
        </p:txBody>
      </p:sp>
      <p:sp>
        <p:nvSpPr>
          <p:cNvPr id="5" name="4 Flecha derecha">
            <a:hlinkClick r:id="rId2" action="ppaction://hlinkpres?slideindex=15&amp;slidetitle=Presentación de PowerPoint"/>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2" name="Tabla 1">
            <a:extLst>
              <a:ext uri="{FF2B5EF4-FFF2-40B4-BE49-F238E27FC236}">
                <a16:creationId xmlns:a16="http://schemas.microsoft.com/office/drawing/2014/main" id="{B0C70F0A-2EAA-40F9-8371-3F0E758D4026}"/>
              </a:ext>
            </a:extLst>
          </p:cNvPr>
          <p:cNvGraphicFramePr>
            <a:graphicFrameLocks noGrp="1"/>
          </p:cNvGraphicFramePr>
          <p:nvPr>
            <p:extLst>
              <p:ext uri="{D42A27DB-BD31-4B8C-83A1-F6EECF244321}">
                <p14:modId xmlns:p14="http://schemas.microsoft.com/office/powerpoint/2010/main" val="461026792"/>
              </p:ext>
            </p:extLst>
          </p:nvPr>
        </p:nvGraphicFramePr>
        <p:xfrm>
          <a:off x="501805" y="693943"/>
          <a:ext cx="8263055" cy="3398021"/>
        </p:xfrm>
        <a:graphic>
          <a:graphicData uri="http://schemas.openxmlformats.org/drawingml/2006/table">
            <a:tbl>
              <a:tblPr>
                <a:tableStyleId>{8799B23B-EC83-4686-B30A-512413B5E67A}</a:tableStyleId>
              </a:tblPr>
              <a:tblGrid>
                <a:gridCol w="5009801">
                  <a:extLst>
                    <a:ext uri="{9D8B030D-6E8A-4147-A177-3AD203B41FA5}">
                      <a16:colId xmlns:a16="http://schemas.microsoft.com/office/drawing/2014/main" val="704672991"/>
                    </a:ext>
                  </a:extLst>
                </a:gridCol>
                <a:gridCol w="1543478">
                  <a:extLst>
                    <a:ext uri="{9D8B030D-6E8A-4147-A177-3AD203B41FA5}">
                      <a16:colId xmlns:a16="http://schemas.microsoft.com/office/drawing/2014/main" val="3444638057"/>
                    </a:ext>
                  </a:extLst>
                </a:gridCol>
                <a:gridCol w="353389">
                  <a:extLst>
                    <a:ext uri="{9D8B030D-6E8A-4147-A177-3AD203B41FA5}">
                      <a16:colId xmlns:a16="http://schemas.microsoft.com/office/drawing/2014/main" val="1173238823"/>
                    </a:ext>
                  </a:extLst>
                </a:gridCol>
                <a:gridCol w="1356387">
                  <a:extLst>
                    <a:ext uri="{9D8B030D-6E8A-4147-A177-3AD203B41FA5}">
                      <a16:colId xmlns:a16="http://schemas.microsoft.com/office/drawing/2014/main" val="2056857770"/>
                    </a:ext>
                  </a:extLst>
                </a:gridCol>
              </a:tblGrid>
              <a:tr h="166002">
                <a:tc>
                  <a:txBody>
                    <a:bodyPr/>
                    <a:lstStyle/>
                    <a:p>
                      <a:pPr algn="l" fontAlgn="b"/>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ctr" fontAlgn="b"/>
                      <a:r>
                        <a:rPr lang="es-CO" sz="1200" b="1" u="none" strike="noStrike">
                          <a:solidFill>
                            <a:schemeClr val="bg1"/>
                          </a:solidFill>
                          <a:effectLst/>
                        </a:rPr>
                        <a:t>2016</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l"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ctr" fontAlgn="b"/>
                      <a:r>
                        <a:rPr lang="es-CO" sz="1200" b="1" u="none" strike="noStrike" dirty="0">
                          <a:solidFill>
                            <a:schemeClr val="bg1"/>
                          </a:solidFill>
                          <a:effectLst/>
                        </a:rPr>
                        <a:t>2017</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extLst>
                  <a:ext uri="{0D108BD9-81ED-4DB2-BD59-A6C34878D82A}">
                    <a16:rowId xmlns:a16="http://schemas.microsoft.com/office/drawing/2014/main" val="1591459946"/>
                  </a:ext>
                </a:extLst>
              </a:tr>
              <a:tr h="166002">
                <a:tc>
                  <a:txBody>
                    <a:bodyPr/>
                    <a:lstStyle/>
                    <a:p>
                      <a:pPr algn="l"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ctr"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l"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ctr"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extLst>
                  <a:ext uri="{0D108BD9-81ED-4DB2-BD59-A6C34878D82A}">
                    <a16:rowId xmlns:a16="http://schemas.microsoft.com/office/drawing/2014/main" val="1717285467"/>
                  </a:ext>
                </a:extLst>
              </a:tr>
              <a:tr h="166002">
                <a:tc>
                  <a:txBody>
                    <a:bodyPr/>
                    <a:lstStyle/>
                    <a:p>
                      <a:pPr algn="l" fontAlgn="ctr"/>
                      <a:r>
                        <a:rPr lang="es-CO" sz="1200" b="0" u="none" strike="noStrike" dirty="0">
                          <a:solidFill>
                            <a:schemeClr val="tx1"/>
                          </a:solidFill>
                          <a:effectLst/>
                          <a:hlinkClick r:id="rId3" action="ppaction://hlinksldjump"/>
                        </a:rPr>
                        <a:t>INGRESOS DE ACTIVIDADES ORDINARIAS</a:t>
                      </a:r>
                      <a:endParaRPr lang="es-CO" sz="1200" b="0" i="0" u="none" strike="noStrike" dirty="0">
                        <a:solidFill>
                          <a:schemeClr val="tx1"/>
                        </a:solidFill>
                        <a:effectLst/>
                        <a:latin typeface="Arial Narrow" panose="020B0606020202030204" pitchFamily="34" charset="0"/>
                      </a:endParaRPr>
                    </a:p>
                  </a:txBody>
                  <a:tcPr marL="4406" marR="4406" marT="4406" marB="0" anchor="ctr">
                    <a:noFill/>
                  </a:tcPr>
                </a:tc>
                <a:tc>
                  <a:txBody>
                    <a:bodyPr/>
                    <a:lstStyle/>
                    <a:p>
                      <a:pPr algn="r" fontAlgn="b"/>
                      <a:r>
                        <a:rPr lang="es-CO" sz="1200" b="0" u="none" strike="noStrike" dirty="0">
                          <a:solidFill>
                            <a:schemeClr val="tx1"/>
                          </a:solidFill>
                          <a:effectLst/>
                        </a:rPr>
                        <a:t>29,519 </a:t>
                      </a:r>
                      <a:endParaRPr lang="es-CO" sz="1200" b="0" i="0" u="none" strike="noStrike" dirty="0">
                        <a:solidFill>
                          <a:schemeClr val="tx1"/>
                        </a:solidFill>
                        <a:effectLst/>
                        <a:latin typeface="Arial Narrow" panose="020B0606020202030204" pitchFamily="34" charset="0"/>
                      </a:endParaRPr>
                    </a:p>
                  </a:txBody>
                  <a:tcPr marL="4406" marR="4406" marT="4406" marB="0" anchor="b">
                    <a:noFill/>
                  </a:tcPr>
                </a:tc>
                <a:tc>
                  <a:txBody>
                    <a:bodyPr/>
                    <a:lstStyle/>
                    <a:p>
                      <a:pPr algn="r" fontAlgn="b"/>
                      <a:r>
                        <a:rPr lang="es-CO" sz="1200" b="0" u="none" strike="noStrike" dirty="0">
                          <a:solidFill>
                            <a:schemeClr val="tx1"/>
                          </a:solidFill>
                          <a:effectLst/>
                        </a:rPr>
                        <a:t> </a:t>
                      </a:r>
                      <a:endParaRPr lang="es-CO" sz="1200" b="0" i="0" u="none" strike="noStrike" dirty="0">
                        <a:solidFill>
                          <a:schemeClr val="tx1"/>
                        </a:solidFill>
                        <a:effectLst/>
                        <a:latin typeface="Arial Narrow" panose="020B0606020202030204" pitchFamily="34" charset="0"/>
                      </a:endParaRPr>
                    </a:p>
                  </a:txBody>
                  <a:tcPr marL="4406" marR="4406" marT="4406" marB="0" anchor="b">
                    <a:noFill/>
                  </a:tcPr>
                </a:tc>
                <a:tc>
                  <a:txBody>
                    <a:bodyPr/>
                    <a:lstStyle/>
                    <a:p>
                      <a:pPr algn="r" fontAlgn="b"/>
                      <a:r>
                        <a:rPr lang="es-CO" sz="1200" b="0" u="none" strike="noStrike" dirty="0">
                          <a:solidFill>
                            <a:schemeClr val="tx1"/>
                          </a:solidFill>
                          <a:effectLst/>
                        </a:rPr>
                        <a:t>34,757 </a:t>
                      </a:r>
                      <a:endParaRPr lang="es-CO" sz="1200" b="0" i="0" u="none" strike="noStrike" dirty="0">
                        <a:solidFill>
                          <a:schemeClr val="tx1"/>
                        </a:solidFill>
                        <a:effectLst/>
                        <a:latin typeface="Arial Narrow" panose="020B0606020202030204" pitchFamily="34" charset="0"/>
                      </a:endParaRPr>
                    </a:p>
                  </a:txBody>
                  <a:tcPr marL="4406" marR="4406" marT="4406" marB="0" anchor="b">
                    <a:noFill/>
                  </a:tcPr>
                </a:tc>
                <a:extLst>
                  <a:ext uri="{0D108BD9-81ED-4DB2-BD59-A6C34878D82A}">
                    <a16:rowId xmlns:a16="http://schemas.microsoft.com/office/drawing/2014/main" val="4056573791"/>
                  </a:ext>
                </a:extLst>
              </a:tr>
              <a:tr h="166002">
                <a:tc>
                  <a:txBody>
                    <a:bodyPr/>
                    <a:lstStyle/>
                    <a:p>
                      <a:pPr algn="l" fontAlgn="ctr"/>
                      <a:r>
                        <a:rPr lang="es-CO" sz="1200" u="none" strike="noStrike" dirty="0">
                          <a:effectLst/>
                        </a:rPr>
                        <a:t>OTROS INGRESOS</a:t>
                      </a:r>
                      <a:endParaRPr lang="es-CO" sz="1200" b="0" i="0" u="none" strike="noStrike" dirty="0">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518 </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346 </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647933526"/>
                  </a:ext>
                </a:extLst>
              </a:tr>
              <a:tr h="166002">
                <a:tc>
                  <a:txBody>
                    <a:bodyPr/>
                    <a:lstStyle/>
                    <a:p>
                      <a:pPr algn="l" fontAlgn="ctr"/>
                      <a:r>
                        <a:rPr lang="es-CO" sz="1200" u="none" strike="noStrike">
                          <a:effectLst/>
                        </a:rPr>
                        <a:t>GASTOS POR BENEFICIOS A LOS EMPLEADOS</a:t>
                      </a:r>
                      <a:endParaRPr lang="es-CO" sz="1200" b="0" i="0" u="none" strike="noStrike">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(10,621)</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(13,337)</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1590580941"/>
                  </a:ext>
                </a:extLst>
              </a:tr>
              <a:tr h="198427">
                <a:tc>
                  <a:txBody>
                    <a:bodyPr/>
                    <a:lstStyle/>
                    <a:p>
                      <a:pPr algn="l" fontAlgn="ctr"/>
                      <a:r>
                        <a:rPr lang="es-CO" sz="1200" u="none" strike="noStrike" dirty="0">
                          <a:effectLst/>
                        </a:rPr>
                        <a:t>GASTO POR DEPRECIACIÓN Y AMORTIZACIÓN</a:t>
                      </a:r>
                      <a:endParaRPr lang="es-CO" sz="1200" b="0" i="0" u="none" strike="noStrike" dirty="0">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(1,047)</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(1,233)</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3444738359"/>
                  </a:ext>
                </a:extLst>
              </a:tr>
              <a:tr h="203200">
                <a:tc>
                  <a:txBody>
                    <a:bodyPr/>
                    <a:lstStyle/>
                    <a:p>
                      <a:pPr algn="l" fontAlgn="ctr"/>
                      <a:r>
                        <a:rPr lang="es-CO" sz="1200" u="none" strike="noStrike" dirty="0">
                          <a:effectLst/>
                        </a:rPr>
                        <a:t>PÉRDIDAS POR DETERIORO ACTIVOS FIJOS</a:t>
                      </a:r>
                      <a:endParaRPr lang="es-CO" sz="1200" b="0" i="0" u="none" strike="noStrike" dirty="0">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(10)</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(1)</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2883651986"/>
                  </a:ext>
                </a:extLst>
              </a:tr>
              <a:tr h="166002">
                <a:tc>
                  <a:txBody>
                    <a:bodyPr/>
                    <a:lstStyle/>
                    <a:p>
                      <a:pPr algn="l" fontAlgn="ctr"/>
                      <a:r>
                        <a:rPr lang="es-CO" sz="1200" u="none" strike="noStrike" dirty="0">
                          <a:effectLst/>
                          <a:hlinkClick r:id="rId4" action="ppaction://hlinksldjump"/>
                        </a:rPr>
                        <a:t>OTROS GASTOS</a:t>
                      </a:r>
                      <a:endParaRPr lang="es-CO" sz="1200" b="0" i="0" u="none" strike="noStrike" dirty="0">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(12,690)</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(9,385)</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3683467494"/>
                  </a:ext>
                </a:extLst>
              </a:tr>
              <a:tr h="166002">
                <a:tc>
                  <a:txBody>
                    <a:bodyPr/>
                    <a:lstStyle/>
                    <a:p>
                      <a:pPr algn="l" fontAlgn="ctr"/>
                      <a:r>
                        <a:rPr lang="es-CO" sz="1200" b="1" u="none" strike="noStrike">
                          <a:solidFill>
                            <a:schemeClr val="bg1"/>
                          </a:solidFill>
                          <a:effectLst/>
                        </a:rPr>
                        <a:t>GANANCIA POR ACTIVIDADES DE OPERACIÓN</a:t>
                      </a:r>
                      <a:endParaRPr lang="es-CO" sz="1200" b="1" i="0" u="none" strike="noStrike">
                        <a:solidFill>
                          <a:schemeClr val="bg1"/>
                        </a:solidFill>
                        <a:effectLst/>
                        <a:latin typeface="Arial Narrow" panose="020B0606020202030204" pitchFamily="34" charset="0"/>
                      </a:endParaRPr>
                    </a:p>
                  </a:txBody>
                  <a:tcPr marL="4406" marR="4406" marT="4406" marB="0" anchor="ctr">
                    <a:solidFill>
                      <a:srgbClr val="0070C0"/>
                    </a:solidFill>
                  </a:tcPr>
                </a:tc>
                <a:tc>
                  <a:txBody>
                    <a:bodyPr/>
                    <a:lstStyle/>
                    <a:p>
                      <a:pPr algn="r" fontAlgn="b"/>
                      <a:r>
                        <a:rPr lang="es-CO" sz="1200" b="1" u="none" strike="noStrike" dirty="0">
                          <a:solidFill>
                            <a:schemeClr val="bg1"/>
                          </a:solidFill>
                          <a:effectLst/>
                        </a:rPr>
                        <a:t>5,669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dirty="0">
                          <a:solidFill>
                            <a:schemeClr val="bg1"/>
                          </a:solidFill>
                          <a:effectLst/>
                        </a:rPr>
                        <a:t>11,150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extLst>
                  <a:ext uri="{0D108BD9-81ED-4DB2-BD59-A6C34878D82A}">
                    <a16:rowId xmlns:a16="http://schemas.microsoft.com/office/drawing/2014/main" val="2760774244"/>
                  </a:ext>
                </a:extLst>
              </a:tr>
              <a:tr h="166002">
                <a:tc>
                  <a:txBody>
                    <a:bodyPr/>
                    <a:lstStyle/>
                    <a:p>
                      <a:pPr algn="l" fontAlgn="ctr"/>
                      <a:r>
                        <a:rPr lang="es-CO" sz="1200" u="none" strike="noStrike">
                          <a:effectLst/>
                        </a:rPr>
                        <a:t>INGRESOS FINANCIEROS</a:t>
                      </a:r>
                      <a:endParaRPr lang="es-CO" sz="1200" b="0" i="0" u="none" strike="noStrike">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3,545 </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 </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4,003 </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4231686173"/>
                  </a:ext>
                </a:extLst>
              </a:tr>
              <a:tr h="200142">
                <a:tc>
                  <a:txBody>
                    <a:bodyPr/>
                    <a:lstStyle/>
                    <a:p>
                      <a:pPr algn="l" fontAlgn="ctr"/>
                      <a:r>
                        <a:rPr lang="es-CO" sz="1200" u="none" strike="noStrike">
                          <a:effectLst/>
                        </a:rPr>
                        <a:t>COSTOS FINANCIEROS</a:t>
                      </a:r>
                      <a:endParaRPr lang="es-CO" sz="1200" b="0" i="0" u="none" strike="noStrike">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(201)</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 </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(180)</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867683646"/>
                  </a:ext>
                </a:extLst>
              </a:tr>
              <a:tr h="166002">
                <a:tc>
                  <a:txBody>
                    <a:bodyPr/>
                    <a:lstStyle/>
                    <a:p>
                      <a:pPr algn="l" fontAlgn="ctr"/>
                      <a:r>
                        <a:rPr lang="es-CO" sz="1200" b="1" u="none" strike="noStrike">
                          <a:solidFill>
                            <a:schemeClr val="bg1"/>
                          </a:solidFill>
                          <a:effectLst/>
                        </a:rPr>
                        <a:t>GANANCIA  ANTES DE IMPUESTOS</a:t>
                      </a:r>
                      <a:endParaRPr lang="es-CO" sz="1200" b="1" i="0" u="none" strike="noStrike">
                        <a:solidFill>
                          <a:schemeClr val="bg1"/>
                        </a:solidFill>
                        <a:effectLst/>
                        <a:latin typeface="Arial Narrow" panose="020B0606020202030204" pitchFamily="34" charset="0"/>
                      </a:endParaRPr>
                    </a:p>
                  </a:txBody>
                  <a:tcPr marL="4406" marR="4406" marT="4406" marB="0" anchor="ctr">
                    <a:solidFill>
                      <a:srgbClr val="0070C0"/>
                    </a:solidFill>
                  </a:tcPr>
                </a:tc>
                <a:tc>
                  <a:txBody>
                    <a:bodyPr/>
                    <a:lstStyle/>
                    <a:p>
                      <a:pPr algn="r" fontAlgn="b"/>
                      <a:r>
                        <a:rPr lang="es-CO" sz="1200" b="1" u="none" strike="noStrike" dirty="0">
                          <a:solidFill>
                            <a:schemeClr val="bg1"/>
                          </a:solidFill>
                          <a:effectLst/>
                        </a:rPr>
                        <a:t>9,012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dirty="0">
                          <a:solidFill>
                            <a:schemeClr val="bg1"/>
                          </a:solidFill>
                          <a:effectLst/>
                        </a:rPr>
                        <a:t>14,972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extLst>
                  <a:ext uri="{0D108BD9-81ED-4DB2-BD59-A6C34878D82A}">
                    <a16:rowId xmlns:a16="http://schemas.microsoft.com/office/drawing/2014/main" val="1898211563"/>
                  </a:ext>
                </a:extLst>
              </a:tr>
              <a:tr h="208954">
                <a:tc>
                  <a:txBody>
                    <a:bodyPr/>
                    <a:lstStyle/>
                    <a:p>
                      <a:pPr algn="l" fontAlgn="ctr"/>
                      <a:r>
                        <a:rPr lang="es-CO" sz="1200" u="none" strike="noStrike">
                          <a:effectLst/>
                        </a:rPr>
                        <a:t>GASTO POR IMPUESTO DE RENTA Y RENTA CREE</a:t>
                      </a:r>
                      <a:endParaRPr lang="es-CO" sz="1200" b="0" i="0" u="none" strike="noStrike">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(3,197)</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(7,495)</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3614969525"/>
                  </a:ext>
                </a:extLst>
              </a:tr>
              <a:tr h="254000">
                <a:tc>
                  <a:txBody>
                    <a:bodyPr/>
                    <a:lstStyle/>
                    <a:p>
                      <a:pPr algn="l" fontAlgn="ctr"/>
                      <a:r>
                        <a:rPr lang="es-CO" sz="1200" u="none" strike="noStrike">
                          <a:effectLst/>
                        </a:rPr>
                        <a:t>GASTO POR IMPUESTO DIFERIDO</a:t>
                      </a:r>
                      <a:endParaRPr lang="es-CO" sz="1200" b="0" i="0" u="none" strike="noStrike">
                        <a:solidFill>
                          <a:srgbClr val="000000"/>
                        </a:solidFill>
                        <a:effectLst/>
                        <a:latin typeface="Arial Narrow" panose="020B0606020202030204" pitchFamily="34" charset="0"/>
                      </a:endParaRPr>
                    </a:p>
                  </a:txBody>
                  <a:tcPr marL="4406" marR="4406" marT="4406" marB="0" anchor="ctr"/>
                </a:tc>
                <a:tc>
                  <a:txBody>
                    <a:bodyPr/>
                    <a:lstStyle/>
                    <a:p>
                      <a:pPr algn="r" fontAlgn="b"/>
                      <a:r>
                        <a:rPr lang="es-CO" sz="1200" u="none" strike="noStrike" dirty="0">
                          <a:effectLst/>
                        </a:rPr>
                        <a:t>(964)</a:t>
                      </a:r>
                      <a:endParaRPr lang="es-CO" sz="1200" b="0" i="0" u="none" strike="noStrike" dirty="0">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a:effectLst/>
                        </a:rPr>
                        <a:t> </a:t>
                      </a:r>
                      <a:endParaRPr lang="es-CO" sz="1200" b="0" i="0" u="none" strike="noStrike">
                        <a:solidFill>
                          <a:srgbClr val="000000"/>
                        </a:solidFill>
                        <a:effectLst/>
                        <a:latin typeface="Arial Narrow" panose="020B0606020202030204" pitchFamily="34" charset="0"/>
                      </a:endParaRPr>
                    </a:p>
                  </a:txBody>
                  <a:tcPr marL="4406" marR="4406" marT="4406" marB="0" anchor="b"/>
                </a:tc>
                <a:tc>
                  <a:txBody>
                    <a:bodyPr/>
                    <a:lstStyle/>
                    <a:p>
                      <a:pPr algn="r" fontAlgn="b"/>
                      <a:r>
                        <a:rPr lang="es-CO" sz="1200" u="none" strike="noStrike" dirty="0">
                          <a:effectLst/>
                        </a:rPr>
                        <a:t>567 </a:t>
                      </a:r>
                      <a:endParaRPr lang="es-CO" sz="1200" b="0" i="0" u="none" strike="noStrike" dirty="0">
                        <a:solidFill>
                          <a:srgbClr val="000000"/>
                        </a:solidFill>
                        <a:effectLst/>
                        <a:latin typeface="Arial Narrow" panose="020B0606020202030204" pitchFamily="34" charset="0"/>
                      </a:endParaRPr>
                    </a:p>
                  </a:txBody>
                  <a:tcPr marL="4406" marR="4406" marT="4406" marB="0" anchor="b"/>
                </a:tc>
                <a:extLst>
                  <a:ext uri="{0D108BD9-81ED-4DB2-BD59-A6C34878D82A}">
                    <a16:rowId xmlns:a16="http://schemas.microsoft.com/office/drawing/2014/main" val="4127837545"/>
                  </a:ext>
                </a:extLst>
              </a:tr>
              <a:tr h="166002">
                <a:tc>
                  <a:txBody>
                    <a:bodyPr/>
                    <a:lstStyle/>
                    <a:p>
                      <a:pPr algn="l" fontAlgn="ctr"/>
                      <a:r>
                        <a:rPr lang="es-CO" sz="1200" b="1" u="none" strike="noStrike" dirty="0">
                          <a:solidFill>
                            <a:schemeClr val="bg1"/>
                          </a:solidFill>
                          <a:effectLst/>
                        </a:rPr>
                        <a:t>GANANCIA  DEL EJERCICIO</a:t>
                      </a:r>
                      <a:endParaRPr lang="es-CO" sz="1200" b="1" i="0" u="none" strike="noStrike" dirty="0">
                        <a:solidFill>
                          <a:schemeClr val="bg1"/>
                        </a:solidFill>
                        <a:effectLst/>
                        <a:latin typeface="Arial Narrow" panose="020B0606020202030204" pitchFamily="34" charset="0"/>
                      </a:endParaRPr>
                    </a:p>
                  </a:txBody>
                  <a:tcPr marL="4406" marR="4406" marT="4406" marB="0" anchor="ctr">
                    <a:solidFill>
                      <a:srgbClr val="0070C0"/>
                    </a:solidFill>
                  </a:tcPr>
                </a:tc>
                <a:tc>
                  <a:txBody>
                    <a:bodyPr/>
                    <a:lstStyle/>
                    <a:p>
                      <a:pPr algn="r" fontAlgn="b"/>
                      <a:r>
                        <a:rPr lang="es-CO" sz="1200" b="1" u="none" strike="noStrike" dirty="0">
                          <a:solidFill>
                            <a:schemeClr val="bg1"/>
                          </a:solidFill>
                          <a:effectLst/>
                        </a:rPr>
                        <a:t>4,850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dirty="0">
                          <a:solidFill>
                            <a:schemeClr val="bg1"/>
                          </a:solidFill>
                          <a:effectLst/>
                        </a:rPr>
                        <a:t>8,044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extLst>
                  <a:ext uri="{0D108BD9-81ED-4DB2-BD59-A6C34878D82A}">
                    <a16:rowId xmlns:a16="http://schemas.microsoft.com/office/drawing/2014/main" val="3394268979"/>
                  </a:ext>
                </a:extLst>
              </a:tr>
              <a:tr h="166002">
                <a:tc>
                  <a:txBody>
                    <a:bodyPr/>
                    <a:lstStyle/>
                    <a:p>
                      <a:pPr algn="l"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4406" marR="4406" marT="4406" marB="0" anchor="b">
                    <a:noFill/>
                  </a:tcPr>
                </a:tc>
                <a:tc>
                  <a:txBody>
                    <a:bodyPr/>
                    <a:lstStyle/>
                    <a:p>
                      <a:pPr algn="r"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4406" marR="4406" marT="4406" marB="0" anchor="b">
                    <a:noFill/>
                  </a:tcPr>
                </a:tc>
                <a:tc>
                  <a:txBody>
                    <a:bodyPr/>
                    <a:lstStyle/>
                    <a:p>
                      <a:pPr algn="r"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4406" marR="4406" marT="4406" marB="0" anchor="b">
                    <a:noFill/>
                  </a:tcPr>
                </a:tc>
                <a:tc>
                  <a:txBody>
                    <a:bodyPr/>
                    <a:lstStyle/>
                    <a:p>
                      <a:pPr algn="r" fontAlgn="b"/>
                      <a:r>
                        <a:rPr lang="es-CO" sz="1200" b="1" u="none" strike="noStrike" dirty="0">
                          <a:solidFill>
                            <a:schemeClr val="bg1"/>
                          </a:solidFill>
                          <a:effectLst/>
                        </a:rPr>
                        <a:t> </a:t>
                      </a:r>
                      <a:endParaRPr lang="es-CO" sz="1200" b="1" i="0" u="none" strike="noStrike" dirty="0">
                        <a:solidFill>
                          <a:schemeClr val="bg1"/>
                        </a:solidFill>
                        <a:effectLst/>
                        <a:latin typeface="Arial Narrow" panose="020B0606020202030204" pitchFamily="34" charset="0"/>
                      </a:endParaRPr>
                    </a:p>
                  </a:txBody>
                  <a:tcPr marL="4406" marR="4406" marT="4406" marB="0" anchor="b">
                    <a:noFill/>
                  </a:tcPr>
                </a:tc>
                <a:extLst>
                  <a:ext uri="{0D108BD9-81ED-4DB2-BD59-A6C34878D82A}">
                    <a16:rowId xmlns:a16="http://schemas.microsoft.com/office/drawing/2014/main" val="1866253005"/>
                  </a:ext>
                </a:extLst>
              </a:tr>
              <a:tr h="273152">
                <a:tc>
                  <a:txBody>
                    <a:bodyPr/>
                    <a:lstStyle/>
                    <a:p>
                      <a:pPr algn="l" fontAlgn="ctr"/>
                      <a:r>
                        <a:rPr lang="es-CO" sz="1200" b="1" u="none" strike="noStrike" dirty="0">
                          <a:solidFill>
                            <a:schemeClr val="bg1"/>
                          </a:solidFill>
                          <a:effectLst/>
                        </a:rPr>
                        <a:t>GANANCIA NETA POR ACCION EN PESOS</a:t>
                      </a:r>
                      <a:endParaRPr lang="es-CO" sz="1200" b="1" i="0" u="none" strike="noStrike" dirty="0">
                        <a:solidFill>
                          <a:schemeClr val="bg1"/>
                        </a:solidFill>
                        <a:effectLst/>
                        <a:latin typeface="Arial Narrow" panose="020B0606020202030204" pitchFamily="34" charset="0"/>
                      </a:endParaRPr>
                    </a:p>
                  </a:txBody>
                  <a:tcPr marL="4406" marR="4406" marT="4406" marB="0" anchor="ctr">
                    <a:solidFill>
                      <a:srgbClr val="0070C0"/>
                    </a:solidFill>
                  </a:tcPr>
                </a:tc>
                <a:tc>
                  <a:txBody>
                    <a:bodyPr/>
                    <a:lstStyle/>
                    <a:p>
                      <a:pPr algn="r" fontAlgn="b"/>
                      <a:r>
                        <a:rPr lang="es-CO" sz="1200" b="1" u="none" strike="noStrike" dirty="0">
                          <a:solidFill>
                            <a:schemeClr val="bg1"/>
                          </a:solidFill>
                          <a:effectLst/>
                        </a:rPr>
                        <a:t>81.93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a:solidFill>
                            <a:schemeClr val="bg1"/>
                          </a:solidFill>
                          <a:effectLst/>
                        </a:rPr>
                        <a:t> </a:t>
                      </a:r>
                      <a:endParaRPr lang="es-CO" sz="1200" b="1" i="0" u="none" strike="noStrike">
                        <a:solidFill>
                          <a:schemeClr val="bg1"/>
                        </a:solidFill>
                        <a:effectLst/>
                        <a:latin typeface="Arial Narrow" panose="020B0606020202030204" pitchFamily="34" charset="0"/>
                      </a:endParaRPr>
                    </a:p>
                  </a:txBody>
                  <a:tcPr marL="4406" marR="4406" marT="4406" marB="0" anchor="b">
                    <a:solidFill>
                      <a:srgbClr val="0070C0"/>
                    </a:solidFill>
                  </a:tcPr>
                </a:tc>
                <a:tc>
                  <a:txBody>
                    <a:bodyPr/>
                    <a:lstStyle/>
                    <a:p>
                      <a:pPr algn="r" fontAlgn="b"/>
                      <a:r>
                        <a:rPr lang="es-CO" sz="1200" b="1" u="none" strike="noStrike" dirty="0">
                          <a:solidFill>
                            <a:schemeClr val="bg1"/>
                          </a:solidFill>
                          <a:effectLst/>
                        </a:rPr>
                        <a:t>135.89 </a:t>
                      </a:r>
                      <a:endParaRPr lang="es-CO" sz="1200" b="1" i="0" u="none" strike="noStrike" dirty="0">
                        <a:solidFill>
                          <a:schemeClr val="bg1"/>
                        </a:solidFill>
                        <a:effectLst/>
                        <a:latin typeface="Arial Narrow" panose="020B0606020202030204" pitchFamily="34" charset="0"/>
                      </a:endParaRPr>
                    </a:p>
                  </a:txBody>
                  <a:tcPr marL="4406" marR="4406" marT="4406" marB="0" anchor="b">
                    <a:solidFill>
                      <a:srgbClr val="0070C0"/>
                    </a:solidFill>
                  </a:tcPr>
                </a:tc>
                <a:extLst>
                  <a:ext uri="{0D108BD9-81ED-4DB2-BD59-A6C34878D82A}">
                    <a16:rowId xmlns:a16="http://schemas.microsoft.com/office/drawing/2014/main" val="3553922328"/>
                  </a:ext>
                </a:extLst>
              </a:tr>
            </a:tbl>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áfico 7">
            <a:extLst>
              <a:ext uri="{FF2B5EF4-FFF2-40B4-BE49-F238E27FC236}">
                <a16:creationId xmlns:a16="http://schemas.microsoft.com/office/drawing/2014/main" id="{2DA1F192-DD46-415E-A56C-BCED4B692853}"/>
              </a:ext>
            </a:extLst>
          </p:cNvPr>
          <p:cNvGraphicFramePr>
            <a:graphicFrameLocks noGrp="1"/>
          </p:cNvGraphicFramePr>
          <p:nvPr>
            <p:extLst>
              <p:ext uri="{D42A27DB-BD31-4B8C-83A1-F6EECF244321}">
                <p14:modId xmlns:p14="http://schemas.microsoft.com/office/powerpoint/2010/main" val="3125546665"/>
              </p:ext>
            </p:extLst>
          </p:nvPr>
        </p:nvGraphicFramePr>
        <p:xfrm>
          <a:off x="246531" y="441208"/>
          <a:ext cx="8671719" cy="3006517"/>
        </p:xfrm>
        <a:graphic>
          <a:graphicData uri="http://schemas.openxmlformats.org/drawingml/2006/chart">
            <c:chart xmlns:c="http://schemas.openxmlformats.org/drawingml/2006/chart" xmlns:r="http://schemas.openxmlformats.org/officeDocument/2006/relationships" r:id="rId2"/>
          </a:graphicData>
        </a:graphic>
      </p:graphicFrame>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18" name="Content Placeholder 13"/>
          <p:cNvSpPr>
            <a:spLocks noGrp="1"/>
          </p:cNvSpPr>
          <p:nvPr>
            <p:ph sz="quarter" idx="15"/>
          </p:nvPr>
        </p:nvSpPr>
        <p:spPr>
          <a:xfrm>
            <a:off x="311633" y="3557654"/>
            <a:ext cx="8480034" cy="1347510"/>
          </a:xfrm>
        </p:spPr>
        <p:txBody>
          <a:bodyPr>
            <a:noAutofit/>
          </a:bodyPr>
          <a:lstStyle/>
          <a:p>
            <a:pPr lvl="2" algn="just">
              <a:lnSpc>
                <a:spcPct val="100000"/>
              </a:lnSpc>
              <a:buFont typeface="Wingdings" pitchFamily="2" charset="2"/>
              <a:buChar char="§"/>
            </a:pPr>
            <a:r>
              <a:rPr lang="es-CO" sz="1400" dirty="0">
                <a:solidFill>
                  <a:schemeClr val="tx1"/>
                </a:solidFill>
              </a:rPr>
              <a:t>Los ingresos respecto al año 2016 aumentan en </a:t>
            </a:r>
            <a:r>
              <a:rPr lang="es-CO" sz="1400" b="1" dirty="0">
                <a:solidFill>
                  <a:srgbClr val="00B050"/>
                </a:solidFill>
              </a:rPr>
              <a:t>$5,239</a:t>
            </a:r>
            <a:r>
              <a:rPr lang="es-CO" sz="1400" dirty="0">
                <a:solidFill>
                  <a:srgbClr val="00B050"/>
                </a:solidFill>
              </a:rPr>
              <a:t> </a:t>
            </a:r>
            <a:r>
              <a:rPr lang="es-CO" sz="1400" dirty="0">
                <a:solidFill>
                  <a:schemeClr val="tx1"/>
                </a:solidFill>
              </a:rPr>
              <a:t>millones, es decir en un </a:t>
            </a:r>
            <a:r>
              <a:rPr lang="es-CO" sz="1400" b="1" dirty="0">
                <a:solidFill>
                  <a:srgbClr val="00B050"/>
                </a:solidFill>
              </a:rPr>
              <a:t>18% </a:t>
            </a:r>
            <a:r>
              <a:rPr lang="es-CO" sz="1400" dirty="0">
                <a:solidFill>
                  <a:schemeClr val="tx1"/>
                </a:solidFill>
              </a:rPr>
              <a:t>se destaca el crecimiento de </a:t>
            </a:r>
            <a:r>
              <a:rPr lang="es-CO" sz="1400" b="1" dirty="0">
                <a:solidFill>
                  <a:srgbClr val="00B050"/>
                </a:solidFill>
              </a:rPr>
              <a:t>Mercado de Compras Públicas, Compensación y Gas</a:t>
            </a:r>
            <a:r>
              <a:rPr lang="es-CO" sz="1400" b="1" dirty="0">
                <a:solidFill>
                  <a:srgbClr val="0070C0"/>
                </a:solidFill>
              </a:rPr>
              <a:t>.</a:t>
            </a:r>
            <a:r>
              <a:rPr lang="es-CO" sz="1400" dirty="0">
                <a:solidFill>
                  <a:schemeClr val="tx1"/>
                </a:solidFill>
              </a:rPr>
              <a:t> </a:t>
            </a:r>
          </a:p>
          <a:p>
            <a:pPr lvl="2" algn="just">
              <a:lnSpc>
                <a:spcPct val="100000"/>
              </a:lnSpc>
              <a:buFont typeface="Wingdings" pitchFamily="2" charset="2"/>
              <a:buChar char="§"/>
            </a:pPr>
            <a:r>
              <a:rPr lang="es-CO" sz="1400" dirty="0">
                <a:solidFill>
                  <a:schemeClr val="tx1"/>
                </a:solidFill>
              </a:rPr>
              <a:t>El valor de otros ingresos comprende  operaciones repo, cámara arbitral, servicios de laboratorios y multas</a:t>
            </a:r>
            <a:endParaRPr lang="es-ES_tradnl" sz="1400" dirty="0">
              <a:solidFill>
                <a:schemeClr val="tx1"/>
              </a:solidFill>
            </a:endParaRPr>
          </a:p>
        </p:txBody>
      </p:sp>
      <p:sp>
        <p:nvSpPr>
          <p:cNvPr id="9" name="8 Flecha derecha">
            <a:hlinkClick r:id="rId3" action="ppaction://hlinksldjump"/>
          </p:cNvPr>
          <p:cNvSpPr/>
          <p:nvPr/>
        </p:nvSpPr>
        <p:spPr>
          <a:xfrm>
            <a:off x="8011886" y="4694279"/>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6 CuadroTexto">
            <a:extLst>
              <a:ext uri="{FF2B5EF4-FFF2-40B4-BE49-F238E27FC236}">
                <a16:creationId xmlns:a16="http://schemas.microsoft.com/office/drawing/2014/main" id="{C77E70F8-2889-4B7C-92C6-4D40E4D52AC8}"/>
              </a:ext>
            </a:extLst>
          </p:cNvPr>
          <p:cNvSpPr txBox="1"/>
          <p:nvPr/>
        </p:nvSpPr>
        <p:spPr>
          <a:xfrm>
            <a:off x="157974" y="127276"/>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Ingresos de actividades Ordinarias</a:t>
            </a:r>
          </a:p>
        </p:txBody>
      </p:sp>
      <p:sp>
        <p:nvSpPr>
          <p:cNvPr id="12" name="CuadroTexto 11">
            <a:extLst>
              <a:ext uri="{FF2B5EF4-FFF2-40B4-BE49-F238E27FC236}">
                <a16:creationId xmlns:a16="http://schemas.microsoft.com/office/drawing/2014/main" id="{CADD388A-DCC2-41A7-98B0-8979ABF9B63B}"/>
              </a:ext>
            </a:extLst>
          </p:cNvPr>
          <p:cNvSpPr txBox="1"/>
          <p:nvPr/>
        </p:nvSpPr>
        <p:spPr>
          <a:xfrm>
            <a:off x="4909623" y="655681"/>
            <a:ext cx="5212080" cy="268792"/>
          </a:xfrm>
          <a:prstGeom prst="rect">
            <a:avLst/>
          </a:prstGeom>
          <a:noFill/>
        </p:spPr>
        <p:txBody>
          <a:bodyPr wrap="square" lIns="0" tIns="0" rIns="0" bIns="0" rtlCol="0">
            <a:spAutoFit/>
          </a:bodyPr>
          <a:lstStyle/>
          <a:p>
            <a:pPr>
              <a:lnSpc>
                <a:spcPct val="120000"/>
              </a:lnSpc>
            </a:pPr>
            <a:r>
              <a:rPr lang="es-CO" sz="1600" dirty="0"/>
              <a:t>Año 2016: </a:t>
            </a:r>
            <a:r>
              <a:rPr lang="es-CO" sz="1600" b="1" dirty="0">
                <a:solidFill>
                  <a:srgbClr val="00B050"/>
                </a:solidFill>
              </a:rPr>
              <a:t>$29.519     </a:t>
            </a:r>
            <a:r>
              <a:rPr lang="es-CO" sz="1600" dirty="0"/>
              <a:t>Año 2017:  </a:t>
            </a:r>
            <a:r>
              <a:rPr lang="es-CO" sz="1600" b="1" dirty="0">
                <a:solidFill>
                  <a:srgbClr val="00B050"/>
                </a:solidFill>
              </a:rPr>
              <a:t>$34.757</a:t>
            </a:r>
          </a:p>
        </p:txBody>
      </p:sp>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84927" y="2159306"/>
            <a:ext cx="7695526" cy="1546108"/>
          </a:xfrm>
        </p:spPr>
        <p:txBody>
          <a:bodyPr/>
          <a:lstStyle/>
          <a:p>
            <a:pPr lvl="1" algn="l" defTabSz="913990" rtl="0">
              <a:lnSpc>
                <a:spcPct val="85000"/>
              </a:lnSpc>
              <a:spcBef>
                <a:spcPct val="0"/>
              </a:spcBef>
            </a:pPr>
            <a:r>
              <a:rPr lang="es-ES" sz="4000" dirty="0">
                <a:solidFill>
                  <a:schemeClr val="bg1"/>
                </a:solidFill>
                <a:latin typeface="+mj-lt"/>
              </a:rPr>
              <a:t>4. Seguimiento tareas – Monitoreo decisiones de la Junta Directiva</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13BE9BFD-A254-49B0-9436-B6742101B266}"/>
              </a:ext>
            </a:extLst>
          </p:cNvPr>
          <p:cNvSpPr txBox="1"/>
          <p:nvPr/>
        </p:nvSpPr>
        <p:spPr>
          <a:xfrm>
            <a:off x="687823" y="3619963"/>
            <a:ext cx="2981325"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Seguimiento</a:t>
            </a:r>
          </a:p>
        </p:txBody>
      </p:sp>
    </p:spTree>
    <p:extLst>
      <p:ext uri="{BB962C8B-B14F-4D97-AF65-F5344CB8AC3E}">
        <p14:creationId xmlns:p14="http://schemas.microsoft.com/office/powerpoint/2010/main" val="274573689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8" name="7 Flecha derecha">
            <a:hlinkClick r:id="rId2" action="ppaction://hlinksldjump"/>
          </p:cNvPr>
          <p:cNvSpPr/>
          <p:nvPr/>
        </p:nvSpPr>
        <p:spPr>
          <a:xfrm>
            <a:off x="7492148" y="4837613"/>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2" name="Tabla 1">
            <a:extLst>
              <a:ext uri="{FF2B5EF4-FFF2-40B4-BE49-F238E27FC236}">
                <a16:creationId xmlns:a16="http://schemas.microsoft.com/office/drawing/2014/main" id="{5B94DB98-8E77-422E-9DAA-8E3CE1DE1742}"/>
              </a:ext>
            </a:extLst>
          </p:cNvPr>
          <p:cNvGraphicFramePr>
            <a:graphicFrameLocks noGrp="1"/>
          </p:cNvGraphicFramePr>
          <p:nvPr>
            <p:extLst>
              <p:ext uri="{D42A27DB-BD31-4B8C-83A1-F6EECF244321}">
                <p14:modId xmlns:p14="http://schemas.microsoft.com/office/powerpoint/2010/main" val="483686481"/>
              </p:ext>
            </p:extLst>
          </p:nvPr>
        </p:nvGraphicFramePr>
        <p:xfrm>
          <a:off x="1849582" y="832151"/>
          <a:ext cx="6255327" cy="2027148"/>
        </p:xfrm>
        <a:graphic>
          <a:graphicData uri="http://schemas.openxmlformats.org/drawingml/2006/table">
            <a:tbl>
              <a:tblPr>
                <a:tableStyleId>{5DA37D80-6434-44D0-A028-1B22A696006F}</a:tableStyleId>
              </a:tblPr>
              <a:tblGrid>
                <a:gridCol w="2868326">
                  <a:extLst>
                    <a:ext uri="{9D8B030D-6E8A-4147-A177-3AD203B41FA5}">
                      <a16:colId xmlns:a16="http://schemas.microsoft.com/office/drawing/2014/main" val="1648494593"/>
                    </a:ext>
                  </a:extLst>
                </a:gridCol>
                <a:gridCol w="1452104">
                  <a:extLst>
                    <a:ext uri="{9D8B030D-6E8A-4147-A177-3AD203B41FA5}">
                      <a16:colId xmlns:a16="http://schemas.microsoft.com/office/drawing/2014/main" val="1945029569"/>
                    </a:ext>
                  </a:extLst>
                </a:gridCol>
                <a:gridCol w="1934897">
                  <a:extLst>
                    <a:ext uri="{9D8B030D-6E8A-4147-A177-3AD203B41FA5}">
                      <a16:colId xmlns:a16="http://schemas.microsoft.com/office/drawing/2014/main" val="1195800575"/>
                    </a:ext>
                  </a:extLst>
                </a:gridCol>
              </a:tblGrid>
              <a:tr h="219075">
                <a:tc>
                  <a:txBody>
                    <a:bodyPr/>
                    <a:lstStyle/>
                    <a:p>
                      <a:pPr algn="l" rtl="0" fontAlgn="b"/>
                      <a:endParaRPr lang="es-CO" sz="1400" b="1" i="0" u="none" strike="noStrike" dirty="0">
                        <a:solidFill>
                          <a:schemeClr val="bg1"/>
                        </a:solidFill>
                        <a:effectLst/>
                        <a:latin typeface="Franklin Gothic Book" panose="020B0503020102020204" pitchFamily="34" charset="0"/>
                      </a:endParaRPr>
                    </a:p>
                  </a:txBody>
                  <a:tcPr marL="0" marR="0" marT="0" marB="0" anchor="b">
                    <a:solidFill>
                      <a:srgbClr val="0070C0"/>
                    </a:solidFill>
                  </a:tcPr>
                </a:tc>
                <a:tc>
                  <a:txBody>
                    <a:bodyPr/>
                    <a:lstStyle/>
                    <a:p>
                      <a:pPr algn="ctr" rtl="0" fontAlgn="b"/>
                      <a:r>
                        <a:rPr lang="es-CO" sz="1400" b="1" u="none" strike="noStrike" dirty="0">
                          <a:solidFill>
                            <a:schemeClr val="bg1"/>
                          </a:solidFill>
                          <a:effectLst/>
                        </a:rPr>
                        <a:t>2016</a:t>
                      </a:r>
                      <a:endParaRPr lang="es-CO" sz="1400" b="1" i="0" u="none" strike="noStrike" dirty="0">
                        <a:solidFill>
                          <a:schemeClr val="bg1"/>
                        </a:solidFill>
                        <a:effectLst/>
                        <a:latin typeface="Franklin Gothic Book" panose="020B0503020102020204" pitchFamily="34" charset="0"/>
                      </a:endParaRPr>
                    </a:p>
                  </a:txBody>
                  <a:tcPr marL="0" marR="0" marT="0" marB="0" anchor="b">
                    <a:solidFill>
                      <a:srgbClr val="0070C0"/>
                    </a:solidFill>
                  </a:tcPr>
                </a:tc>
                <a:tc>
                  <a:txBody>
                    <a:bodyPr/>
                    <a:lstStyle/>
                    <a:p>
                      <a:pPr algn="ctr" rtl="0" fontAlgn="b"/>
                      <a:r>
                        <a:rPr lang="es-CO" sz="1400" b="1" u="none" strike="noStrike" dirty="0">
                          <a:solidFill>
                            <a:schemeClr val="bg1"/>
                          </a:solidFill>
                          <a:effectLst/>
                        </a:rPr>
                        <a:t>2017</a:t>
                      </a:r>
                      <a:endParaRPr lang="es-CO" sz="1400" b="1" i="0" u="none" strike="noStrike" dirty="0">
                        <a:solidFill>
                          <a:schemeClr val="bg1"/>
                        </a:solidFill>
                        <a:effectLst/>
                        <a:latin typeface="Franklin Gothic Book" panose="020B0503020102020204" pitchFamily="34" charset="0"/>
                      </a:endParaRPr>
                    </a:p>
                  </a:txBody>
                  <a:tcPr marL="0" marR="0" marT="0" marB="0" anchor="b">
                    <a:solidFill>
                      <a:srgbClr val="0070C0"/>
                    </a:solidFill>
                  </a:tcPr>
                </a:tc>
                <a:extLst>
                  <a:ext uri="{0D108BD9-81ED-4DB2-BD59-A6C34878D82A}">
                    <a16:rowId xmlns:a16="http://schemas.microsoft.com/office/drawing/2014/main" val="2058597092"/>
                  </a:ext>
                </a:extLst>
              </a:tr>
              <a:tr h="219075">
                <a:tc>
                  <a:txBody>
                    <a:bodyPr/>
                    <a:lstStyle/>
                    <a:p>
                      <a:pPr algn="l" rtl="0" fontAlgn="b"/>
                      <a:r>
                        <a:rPr lang="es-CO" sz="1400" u="none" strike="noStrike" dirty="0">
                          <a:effectLst/>
                        </a:rPr>
                        <a:t>HONORARIOS</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2,718</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3,151</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3454113196"/>
                  </a:ext>
                </a:extLst>
              </a:tr>
              <a:tr h="219075">
                <a:tc>
                  <a:txBody>
                    <a:bodyPr/>
                    <a:lstStyle/>
                    <a:p>
                      <a:pPr algn="l" rtl="0" fontAlgn="b"/>
                      <a:r>
                        <a:rPr lang="es-CO" sz="1400" u="none" strike="noStrike" dirty="0">
                          <a:effectLst/>
                          <a:hlinkClick r:id="rId3" action="ppaction://hlinksldjump"/>
                        </a:rPr>
                        <a:t>DIVERSOS</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3,073</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3,005</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2969570283"/>
                  </a:ext>
                </a:extLst>
              </a:tr>
              <a:tr h="219075">
                <a:tc>
                  <a:txBody>
                    <a:bodyPr/>
                    <a:lstStyle/>
                    <a:p>
                      <a:pPr algn="l" rtl="0" fontAlgn="b"/>
                      <a:r>
                        <a:rPr lang="es-CO" sz="1400" u="none" strike="noStrike" dirty="0">
                          <a:effectLst/>
                        </a:rPr>
                        <a:t>IMPUESTOS Y TASAS</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1,012</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875</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20624472"/>
                  </a:ext>
                </a:extLst>
              </a:tr>
              <a:tr h="219075">
                <a:tc>
                  <a:txBody>
                    <a:bodyPr/>
                    <a:lstStyle/>
                    <a:p>
                      <a:pPr algn="l" rtl="0" fontAlgn="b"/>
                      <a:r>
                        <a:rPr lang="es-CO" sz="1400" u="none" strike="noStrike" dirty="0">
                          <a:effectLst/>
                        </a:rPr>
                        <a:t>SISTEMATIZACIÓN</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687</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805</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2310985237"/>
                  </a:ext>
                </a:extLst>
              </a:tr>
              <a:tr h="219075">
                <a:tc>
                  <a:txBody>
                    <a:bodyPr/>
                    <a:lstStyle/>
                    <a:p>
                      <a:pPr algn="l" rtl="0" fontAlgn="b"/>
                      <a:r>
                        <a:rPr lang="es-CO" sz="1400" u="none" strike="noStrike" dirty="0">
                          <a:effectLst/>
                        </a:rPr>
                        <a:t>CONTRIBUCIONES Y AFILIACIONES</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539</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639</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1192086957"/>
                  </a:ext>
                </a:extLst>
              </a:tr>
              <a:tr h="219075">
                <a:tc>
                  <a:txBody>
                    <a:bodyPr/>
                    <a:lstStyle/>
                    <a:p>
                      <a:pPr algn="l" rtl="0" fontAlgn="b"/>
                      <a:r>
                        <a:rPr lang="es-CO" sz="1400" u="none" strike="noStrike" dirty="0">
                          <a:effectLst/>
                        </a:rPr>
                        <a:t>SEGUROS</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408</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367</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1961378962"/>
                  </a:ext>
                </a:extLst>
              </a:tr>
              <a:tr h="242442">
                <a:tc>
                  <a:txBody>
                    <a:bodyPr/>
                    <a:lstStyle/>
                    <a:p>
                      <a:pPr algn="l" rtl="0" fontAlgn="b"/>
                      <a:r>
                        <a:rPr lang="es-CO" sz="1400" u="none" strike="noStrike">
                          <a:effectLst/>
                        </a:rPr>
                        <a:t>ARRENDAMIENTOS</a:t>
                      </a:r>
                      <a:endParaRPr lang="es-CO" sz="1400" b="0" i="0" u="none" strike="noStrike">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219</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251</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2180883344"/>
                  </a:ext>
                </a:extLst>
              </a:tr>
              <a:tr h="251181">
                <a:tc>
                  <a:txBody>
                    <a:bodyPr/>
                    <a:lstStyle/>
                    <a:p>
                      <a:pPr algn="l" rtl="0" fontAlgn="b"/>
                      <a:r>
                        <a:rPr lang="es-CO" sz="1400" u="none" strike="noStrike">
                          <a:effectLst/>
                        </a:rPr>
                        <a:t>MANTENIMIENTO Y REPARACIONES</a:t>
                      </a:r>
                      <a:endParaRPr lang="es-CO" sz="1400" b="0" i="0" u="none" strike="noStrike">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83</a:t>
                      </a:r>
                      <a:endParaRPr lang="es-CO" sz="1400" b="0" i="0" u="none" strike="noStrike" dirty="0">
                        <a:solidFill>
                          <a:srgbClr val="000000"/>
                        </a:solidFill>
                        <a:effectLst/>
                        <a:latin typeface="Franklin Gothic Book" panose="020B0503020102020204" pitchFamily="34" charset="0"/>
                      </a:endParaRPr>
                    </a:p>
                  </a:txBody>
                  <a:tcPr marL="0" marR="0" marT="0" marB="0" anchor="b"/>
                </a:tc>
                <a:tc>
                  <a:txBody>
                    <a:bodyPr/>
                    <a:lstStyle/>
                    <a:p>
                      <a:pPr algn="r" rtl="0" fontAlgn="b"/>
                      <a:r>
                        <a:rPr lang="es-CO" sz="1400" u="none" strike="noStrike" dirty="0">
                          <a:effectLst/>
                        </a:rPr>
                        <a:t>107</a:t>
                      </a:r>
                      <a:endParaRPr lang="es-CO" sz="1400" b="0" i="0" u="none" strike="noStrike" dirty="0">
                        <a:solidFill>
                          <a:srgbClr val="000000"/>
                        </a:solidFill>
                        <a:effectLst/>
                        <a:latin typeface="Franklin Gothic Book" panose="020B0503020102020204" pitchFamily="34" charset="0"/>
                      </a:endParaRPr>
                    </a:p>
                  </a:txBody>
                  <a:tcPr marL="0" marR="0" marT="0" marB="0" anchor="b"/>
                </a:tc>
                <a:extLst>
                  <a:ext uri="{0D108BD9-81ED-4DB2-BD59-A6C34878D82A}">
                    <a16:rowId xmlns:a16="http://schemas.microsoft.com/office/drawing/2014/main" val="1349955564"/>
                  </a:ext>
                </a:extLst>
              </a:tr>
            </a:tbl>
          </a:graphicData>
        </a:graphic>
      </p:graphicFrame>
      <p:sp>
        <p:nvSpPr>
          <p:cNvPr id="3" name="CuadroTexto 2">
            <a:extLst>
              <a:ext uri="{FF2B5EF4-FFF2-40B4-BE49-F238E27FC236}">
                <a16:creationId xmlns:a16="http://schemas.microsoft.com/office/drawing/2014/main" id="{19A8E951-5CB7-46F7-A0C1-E1865C5A25E4}"/>
              </a:ext>
            </a:extLst>
          </p:cNvPr>
          <p:cNvSpPr txBox="1"/>
          <p:nvPr/>
        </p:nvSpPr>
        <p:spPr>
          <a:xfrm>
            <a:off x="705394" y="3100253"/>
            <a:ext cx="8107680" cy="1034129"/>
          </a:xfrm>
          <a:prstGeom prst="rect">
            <a:avLst/>
          </a:prstGeom>
          <a:noFill/>
        </p:spPr>
        <p:txBody>
          <a:bodyPr wrap="square" lIns="0" tIns="0" rIns="0" bIns="0" rtlCol="0">
            <a:spAutoFit/>
          </a:bodyPr>
          <a:lstStyle/>
          <a:p>
            <a:pPr marL="285750" indent="-285750" algn="just">
              <a:lnSpc>
                <a:spcPct val="120000"/>
              </a:lnSpc>
              <a:buFont typeface="Arial" panose="020B0604020202020204" pitchFamily="34" charset="0"/>
              <a:buChar char="•"/>
            </a:pPr>
            <a:r>
              <a:rPr lang="es-CO" sz="1400" dirty="0"/>
              <a:t>Los honorarios crecen en </a:t>
            </a:r>
            <a:r>
              <a:rPr lang="es-CO" sz="1400" b="1" dirty="0">
                <a:solidFill>
                  <a:srgbClr val="00B050"/>
                </a:solidFill>
              </a:rPr>
              <a:t>$433 millones </a:t>
            </a:r>
            <a:r>
              <a:rPr lang="es-CO" sz="1400" dirty="0"/>
              <a:t>con una variación porcentual de </a:t>
            </a:r>
            <a:r>
              <a:rPr lang="es-CO" sz="1400" b="1" dirty="0">
                <a:solidFill>
                  <a:srgbClr val="00B050"/>
                </a:solidFill>
              </a:rPr>
              <a:t>16%</a:t>
            </a:r>
            <a:r>
              <a:rPr lang="es-CO" sz="1400" dirty="0"/>
              <a:t> se destaca asesoría técnica en mercado de gas, sistemas de información y plataforma tecnológica. </a:t>
            </a:r>
          </a:p>
          <a:p>
            <a:pPr marL="285750" indent="-285750" algn="just">
              <a:lnSpc>
                <a:spcPct val="120000"/>
              </a:lnSpc>
              <a:buFont typeface="Arial" panose="020B0604020202020204" pitchFamily="34" charset="0"/>
              <a:buChar char="•"/>
            </a:pPr>
            <a:r>
              <a:rPr lang="es-CO" sz="1400" dirty="0"/>
              <a:t>Los impuestos disminuyen por impuesto a la riqueza de </a:t>
            </a:r>
            <a:r>
              <a:rPr lang="es-CO" sz="1400" b="1" dirty="0">
                <a:solidFill>
                  <a:srgbClr val="00B050"/>
                </a:solidFill>
              </a:rPr>
              <a:t>$401 </a:t>
            </a:r>
            <a:r>
              <a:rPr lang="es-CO" sz="1400" dirty="0"/>
              <a:t>millones en </a:t>
            </a:r>
            <a:r>
              <a:rPr lang="es-CO" sz="1400" b="1" dirty="0">
                <a:solidFill>
                  <a:srgbClr val="00B050"/>
                </a:solidFill>
              </a:rPr>
              <a:t>2016</a:t>
            </a:r>
            <a:r>
              <a:rPr lang="es-CO" sz="1400" dirty="0">
                <a:solidFill>
                  <a:srgbClr val="00B050"/>
                </a:solidFill>
              </a:rPr>
              <a:t> </a:t>
            </a:r>
            <a:r>
              <a:rPr lang="es-CO" sz="1400" dirty="0"/>
              <a:t>y </a:t>
            </a:r>
            <a:r>
              <a:rPr lang="es-CO" sz="1400" b="1" dirty="0">
                <a:solidFill>
                  <a:srgbClr val="00B050"/>
                </a:solidFill>
              </a:rPr>
              <a:t>$160 </a:t>
            </a:r>
            <a:r>
              <a:rPr lang="es-CO" sz="1400" dirty="0"/>
              <a:t>millones en </a:t>
            </a:r>
            <a:r>
              <a:rPr lang="es-CO" sz="1400" b="1" dirty="0">
                <a:solidFill>
                  <a:srgbClr val="00B050"/>
                </a:solidFill>
              </a:rPr>
              <a:t>2017</a:t>
            </a:r>
            <a:r>
              <a:rPr lang="es-CO" sz="1400" dirty="0">
                <a:solidFill>
                  <a:srgbClr val="00B050"/>
                </a:solidFill>
              </a:rPr>
              <a:t>.</a:t>
            </a:r>
          </a:p>
        </p:txBody>
      </p:sp>
      <p:sp>
        <p:nvSpPr>
          <p:cNvPr id="9" name="6 CuadroTexto">
            <a:extLst>
              <a:ext uri="{FF2B5EF4-FFF2-40B4-BE49-F238E27FC236}">
                <a16:creationId xmlns:a16="http://schemas.microsoft.com/office/drawing/2014/main" id="{A507E19D-507C-40DE-AB76-CE4584C78055}"/>
              </a:ext>
            </a:extLst>
          </p:cNvPr>
          <p:cNvSpPr txBox="1"/>
          <p:nvPr/>
        </p:nvSpPr>
        <p:spPr>
          <a:xfrm>
            <a:off x="157974" y="127276"/>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Otros Gastos</a:t>
            </a:r>
          </a:p>
        </p:txBody>
      </p:sp>
      <p:sp>
        <p:nvSpPr>
          <p:cNvPr id="10" name="CuadroTexto 9">
            <a:extLst>
              <a:ext uri="{FF2B5EF4-FFF2-40B4-BE49-F238E27FC236}">
                <a16:creationId xmlns:a16="http://schemas.microsoft.com/office/drawing/2014/main" id="{9965FDDF-AE7A-47A0-8DBD-AE93F867D149}"/>
              </a:ext>
            </a:extLst>
          </p:cNvPr>
          <p:cNvSpPr txBox="1"/>
          <p:nvPr/>
        </p:nvSpPr>
        <p:spPr>
          <a:xfrm>
            <a:off x="208774" y="489001"/>
            <a:ext cx="5212080" cy="268792"/>
          </a:xfrm>
          <a:prstGeom prst="rect">
            <a:avLst/>
          </a:prstGeom>
          <a:noFill/>
        </p:spPr>
        <p:txBody>
          <a:bodyPr wrap="square" lIns="0" tIns="0" rIns="0" bIns="0" rtlCol="0">
            <a:spAutoFit/>
          </a:bodyPr>
          <a:lstStyle/>
          <a:p>
            <a:pPr>
              <a:lnSpc>
                <a:spcPct val="120000"/>
              </a:lnSpc>
            </a:pPr>
            <a:r>
              <a:rPr lang="es-CO" sz="1600" dirty="0"/>
              <a:t>Los principales rubros de otros gastos son:</a:t>
            </a:r>
          </a:p>
        </p:txBody>
      </p:sp>
      <p:cxnSp>
        <p:nvCxnSpPr>
          <p:cNvPr id="11" name="19 Conector recto">
            <a:extLst>
              <a:ext uri="{FF2B5EF4-FFF2-40B4-BE49-F238E27FC236}">
                <a16:creationId xmlns:a16="http://schemas.microsoft.com/office/drawing/2014/main" id="{2915BC58-0C2F-4508-ADCA-DA1FBBF456CB}"/>
              </a:ext>
            </a:extLst>
          </p:cNvPr>
          <p:cNvCxnSpPr/>
          <p:nvPr/>
        </p:nvCxnSpPr>
        <p:spPr>
          <a:xfrm>
            <a:off x="405116" y="2999672"/>
            <a:ext cx="838064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8" name="7 Flecha derecha">
            <a:hlinkClick r:id="rId2" action="ppaction://hlinksldjump"/>
          </p:cNvPr>
          <p:cNvSpPr/>
          <p:nvPr/>
        </p:nvSpPr>
        <p:spPr>
          <a:xfrm>
            <a:off x="7492148" y="4837613"/>
            <a:ext cx="493486" cy="2615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graphicFrame>
        <p:nvGraphicFramePr>
          <p:cNvPr id="3" name="Tabla 2">
            <a:extLst>
              <a:ext uri="{FF2B5EF4-FFF2-40B4-BE49-F238E27FC236}">
                <a16:creationId xmlns:a16="http://schemas.microsoft.com/office/drawing/2014/main" id="{BC9132D2-7034-4A12-99D2-506C95C8435F}"/>
              </a:ext>
            </a:extLst>
          </p:cNvPr>
          <p:cNvGraphicFramePr>
            <a:graphicFrameLocks noGrp="1"/>
          </p:cNvGraphicFramePr>
          <p:nvPr>
            <p:extLst>
              <p:ext uri="{D42A27DB-BD31-4B8C-83A1-F6EECF244321}">
                <p14:modId xmlns:p14="http://schemas.microsoft.com/office/powerpoint/2010/main" val="1691252174"/>
              </p:ext>
            </p:extLst>
          </p:nvPr>
        </p:nvGraphicFramePr>
        <p:xfrm>
          <a:off x="1744167" y="854577"/>
          <a:ext cx="5861977" cy="1953042"/>
        </p:xfrm>
        <a:graphic>
          <a:graphicData uri="http://schemas.openxmlformats.org/drawingml/2006/table">
            <a:tbl>
              <a:tblPr>
                <a:tableStyleId>{5DA37D80-6434-44D0-A028-1B22A696006F}</a:tableStyleId>
              </a:tblPr>
              <a:tblGrid>
                <a:gridCol w="3546437">
                  <a:extLst>
                    <a:ext uri="{9D8B030D-6E8A-4147-A177-3AD203B41FA5}">
                      <a16:colId xmlns:a16="http://schemas.microsoft.com/office/drawing/2014/main" val="1997852997"/>
                    </a:ext>
                  </a:extLst>
                </a:gridCol>
                <a:gridCol w="1214105">
                  <a:extLst>
                    <a:ext uri="{9D8B030D-6E8A-4147-A177-3AD203B41FA5}">
                      <a16:colId xmlns:a16="http://schemas.microsoft.com/office/drawing/2014/main" val="1052899531"/>
                    </a:ext>
                  </a:extLst>
                </a:gridCol>
                <a:gridCol w="1101435">
                  <a:extLst>
                    <a:ext uri="{9D8B030D-6E8A-4147-A177-3AD203B41FA5}">
                      <a16:colId xmlns:a16="http://schemas.microsoft.com/office/drawing/2014/main" val="949137167"/>
                    </a:ext>
                  </a:extLst>
                </a:gridCol>
              </a:tblGrid>
              <a:tr h="162389">
                <a:tc>
                  <a:txBody>
                    <a:bodyPr/>
                    <a:lstStyle/>
                    <a:p>
                      <a:pPr algn="l" fontAlgn="b"/>
                      <a:endParaRPr lang="es-CO" sz="1400" b="1" i="0" u="none" strike="noStrike" dirty="0">
                        <a:solidFill>
                          <a:schemeClr val="bg1"/>
                        </a:solidFill>
                        <a:effectLst/>
                        <a:latin typeface="Arial Narrow" panose="020B0606020202030204" pitchFamily="34" charset="0"/>
                      </a:endParaRPr>
                    </a:p>
                  </a:txBody>
                  <a:tcPr marL="0" marR="0" marT="0" marB="0" anchor="b">
                    <a:solidFill>
                      <a:srgbClr val="0070C0"/>
                    </a:solidFill>
                  </a:tcPr>
                </a:tc>
                <a:tc>
                  <a:txBody>
                    <a:bodyPr/>
                    <a:lstStyle/>
                    <a:p>
                      <a:pPr algn="ctr" rtl="0" fontAlgn="b"/>
                      <a:r>
                        <a:rPr lang="es-CO" sz="1400" b="1" u="none" strike="noStrike" dirty="0">
                          <a:solidFill>
                            <a:schemeClr val="bg1"/>
                          </a:solidFill>
                          <a:effectLst/>
                        </a:rPr>
                        <a:t>2016</a:t>
                      </a:r>
                      <a:endParaRPr lang="es-CO" sz="1400" b="1" i="0" u="none" strike="noStrike" dirty="0">
                        <a:solidFill>
                          <a:schemeClr val="bg1"/>
                        </a:solidFill>
                        <a:effectLst/>
                        <a:latin typeface="Franklin Gothic Book" panose="020B0503020102020204" pitchFamily="34" charset="0"/>
                      </a:endParaRPr>
                    </a:p>
                  </a:txBody>
                  <a:tcPr marL="0" marR="0" marT="0" marB="0" anchor="b">
                    <a:solidFill>
                      <a:srgbClr val="0070C0"/>
                    </a:solidFill>
                  </a:tcPr>
                </a:tc>
                <a:tc>
                  <a:txBody>
                    <a:bodyPr/>
                    <a:lstStyle/>
                    <a:p>
                      <a:pPr algn="ctr" rtl="0" fontAlgn="b"/>
                      <a:r>
                        <a:rPr lang="es-CO" sz="1400" b="1" u="none" strike="noStrike" dirty="0">
                          <a:solidFill>
                            <a:schemeClr val="bg1"/>
                          </a:solidFill>
                          <a:effectLst/>
                        </a:rPr>
                        <a:t>2017</a:t>
                      </a:r>
                      <a:endParaRPr lang="es-CO" sz="1400" b="1" i="0" u="none" strike="noStrike" dirty="0">
                        <a:solidFill>
                          <a:schemeClr val="bg1"/>
                        </a:solidFill>
                        <a:effectLst/>
                        <a:latin typeface="Franklin Gothic Book" panose="020B0503020102020204" pitchFamily="34" charset="0"/>
                      </a:endParaRPr>
                    </a:p>
                  </a:txBody>
                  <a:tcPr marL="0" marR="0" marT="0" marB="0" anchor="b">
                    <a:solidFill>
                      <a:srgbClr val="0070C0"/>
                    </a:solidFill>
                  </a:tcPr>
                </a:tc>
                <a:extLst>
                  <a:ext uri="{0D108BD9-81ED-4DB2-BD59-A6C34878D82A}">
                    <a16:rowId xmlns:a16="http://schemas.microsoft.com/office/drawing/2014/main" val="2495388471"/>
                  </a:ext>
                </a:extLst>
              </a:tr>
              <a:tr h="248526">
                <a:tc>
                  <a:txBody>
                    <a:bodyPr/>
                    <a:lstStyle/>
                    <a:p>
                      <a:pPr algn="l" fontAlgn="b"/>
                      <a:r>
                        <a:rPr lang="es-CO" sz="1400" u="none" strike="noStrike" dirty="0">
                          <a:effectLst/>
                        </a:rPr>
                        <a:t>PUBLICIDAD Y PROPAGANDA</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414</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392</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292775707"/>
                  </a:ext>
                </a:extLst>
              </a:tr>
              <a:tr h="248526">
                <a:tc>
                  <a:txBody>
                    <a:bodyPr/>
                    <a:lstStyle/>
                    <a:p>
                      <a:pPr algn="l" fontAlgn="b"/>
                      <a:r>
                        <a:rPr lang="es-CO" sz="1400" u="none" strike="noStrike">
                          <a:effectLst/>
                        </a:rPr>
                        <a:t>SERVICIOS TEMPORALES</a:t>
                      </a:r>
                      <a:endParaRPr lang="es-CO" sz="1400" b="0" i="0" u="none" strike="noStrike">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282 </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282 </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1994906592"/>
                  </a:ext>
                </a:extLst>
              </a:tr>
              <a:tr h="248526">
                <a:tc>
                  <a:txBody>
                    <a:bodyPr/>
                    <a:lstStyle/>
                    <a:p>
                      <a:pPr algn="l" fontAlgn="b"/>
                      <a:r>
                        <a:rPr lang="es-CO" sz="1400" u="none" strike="noStrike">
                          <a:effectLst/>
                        </a:rPr>
                        <a:t>GASTOS DE VIAJE</a:t>
                      </a:r>
                      <a:endParaRPr lang="es-CO" sz="1400" b="0" i="0" u="none" strike="noStrike">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224 </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236 </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2514433205"/>
                  </a:ext>
                </a:extLst>
              </a:tr>
              <a:tr h="248526">
                <a:tc>
                  <a:txBody>
                    <a:bodyPr/>
                    <a:lstStyle/>
                    <a:p>
                      <a:pPr algn="l" fontAlgn="b"/>
                      <a:r>
                        <a:rPr lang="es-CO" sz="1400" u="none" strike="noStrike" dirty="0">
                          <a:effectLst/>
                        </a:rPr>
                        <a:t>SERVICIO DE ASEO Y VIGILANCIA</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175 </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204 </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3762335808"/>
                  </a:ext>
                </a:extLst>
              </a:tr>
              <a:tr h="248526">
                <a:tc>
                  <a:txBody>
                    <a:bodyPr/>
                    <a:lstStyle/>
                    <a:p>
                      <a:pPr algn="l" fontAlgn="b"/>
                      <a:r>
                        <a:rPr lang="es-CO" sz="1400" u="none" strike="noStrike">
                          <a:effectLst/>
                        </a:rPr>
                        <a:t>SERVICIOS PÚBLICOS</a:t>
                      </a:r>
                      <a:endParaRPr lang="es-CO" sz="1400" b="0" i="0" u="none" strike="noStrike">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170 </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161 </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3403827888"/>
                  </a:ext>
                </a:extLst>
              </a:tr>
              <a:tr h="248526">
                <a:tc>
                  <a:txBody>
                    <a:bodyPr/>
                    <a:lstStyle/>
                    <a:p>
                      <a:pPr algn="l" fontAlgn="b"/>
                      <a:r>
                        <a:rPr lang="es-CO" sz="1400" u="none" strike="noStrike">
                          <a:effectLst/>
                        </a:rPr>
                        <a:t>RELACIONES PÚBLICAS</a:t>
                      </a:r>
                      <a:endParaRPr lang="es-CO" sz="1400" b="0" i="0" u="none" strike="noStrike">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33 </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149 </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720385341"/>
                  </a:ext>
                </a:extLst>
              </a:tr>
              <a:tr h="248526">
                <a:tc>
                  <a:txBody>
                    <a:bodyPr/>
                    <a:lstStyle/>
                    <a:p>
                      <a:pPr algn="l" fontAlgn="b"/>
                      <a:r>
                        <a:rPr lang="es-CO" sz="1400" u="none" strike="noStrike">
                          <a:effectLst/>
                        </a:rPr>
                        <a:t>ÚTILES Y PAPELERÍA</a:t>
                      </a:r>
                      <a:endParaRPr lang="es-CO" sz="1400" b="0" i="0" u="none" strike="noStrike">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128 </a:t>
                      </a:r>
                      <a:endParaRPr lang="es-CO" sz="1400" b="0" i="0" u="none" strike="noStrike" dirty="0">
                        <a:solidFill>
                          <a:srgbClr val="000000"/>
                        </a:solidFill>
                        <a:effectLst/>
                        <a:latin typeface="Arial Narrow" panose="020B0606020202030204" pitchFamily="34" charset="0"/>
                      </a:endParaRPr>
                    </a:p>
                  </a:txBody>
                  <a:tcPr marL="0" marR="0" marT="0" marB="0" anchor="b"/>
                </a:tc>
                <a:tc>
                  <a:txBody>
                    <a:bodyPr/>
                    <a:lstStyle/>
                    <a:p>
                      <a:pPr algn="r" fontAlgn="b"/>
                      <a:r>
                        <a:rPr lang="es-CO" sz="1400" u="none" strike="noStrike" dirty="0">
                          <a:effectLst/>
                        </a:rPr>
                        <a:t>136 </a:t>
                      </a:r>
                      <a:endParaRPr lang="es-CO" sz="1400" b="0" i="0" u="none" strike="noStrike" dirty="0">
                        <a:solidFill>
                          <a:srgbClr val="000000"/>
                        </a:solidFill>
                        <a:effectLst/>
                        <a:latin typeface="Arial Narrow" panose="020B0606020202030204" pitchFamily="34" charset="0"/>
                      </a:endParaRPr>
                    </a:p>
                  </a:txBody>
                  <a:tcPr marL="0" marR="0" marT="0" marB="0" anchor="b"/>
                </a:tc>
                <a:extLst>
                  <a:ext uri="{0D108BD9-81ED-4DB2-BD59-A6C34878D82A}">
                    <a16:rowId xmlns:a16="http://schemas.microsoft.com/office/drawing/2014/main" val="3772200685"/>
                  </a:ext>
                </a:extLst>
              </a:tr>
            </a:tbl>
          </a:graphicData>
        </a:graphic>
      </p:graphicFrame>
      <p:sp>
        <p:nvSpPr>
          <p:cNvPr id="9" name="CuadroTexto 8">
            <a:extLst>
              <a:ext uri="{FF2B5EF4-FFF2-40B4-BE49-F238E27FC236}">
                <a16:creationId xmlns:a16="http://schemas.microsoft.com/office/drawing/2014/main" id="{50346567-B0C3-4941-83CC-FBDD3D00E17D}"/>
              </a:ext>
            </a:extLst>
          </p:cNvPr>
          <p:cNvSpPr txBox="1"/>
          <p:nvPr/>
        </p:nvSpPr>
        <p:spPr>
          <a:xfrm>
            <a:off x="715785" y="3337564"/>
            <a:ext cx="8107680" cy="1034129"/>
          </a:xfrm>
          <a:prstGeom prst="rect">
            <a:avLst/>
          </a:prstGeom>
          <a:noFill/>
        </p:spPr>
        <p:txBody>
          <a:bodyPr wrap="square" lIns="0" tIns="0" rIns="0" bIns="0" rtlCol="0">
            <a:spAutoFit/>
          </a:bodyPr>
          <a:lstStyle/>
          <a:p>
            <a:pPr marL="285750" indent="-285750" algn="just">
              <a:lnSpc>
                <a:spcPct val="120000"/>
              </a:lnSpc>
              <a:buFont typeface="Arial" panose="020B0604020202020204" pitchFamily="34" charset="0"/>
              <a:buChar char="•"/>
            </a:pPr>
            <a:r>
              <a:rPr lang="es-CO" sz="1400" dirty="0"/>
              <a:t>Los gastos diversos más destacados son publicidad que en 2017 disminuyó en</a:t>
            </a:r>
            <a:r>
              <a:rPr lang="es-CO" sz="1400" b="1" dirty="0"/>
              <a:t> </a:t>
            </a:r>
            <a:r>
              <a:rPr lang="es-CO" sz="1400" b="1" dirty="0">
                <a:solidFill>
                  <a:srgbClr val="00B050"/>
                </a:solidFill>
              </a:rPr>
              <a:t>$22 millones</a:t>
            </a:r>
            <a:r>
              <a:rPr lang="es-CO" sz="1400" b="1" dirty="0">
                <a:solidFill>
                  <a:srgbClr val="0070C0"/>
                </a:solidFill>
              </a:rPr>
              <a:t>,</a:t>
            </a:r>
            <a:r>
              <a:rPr lang="es-CO" sz="1400" dirty="0"/>
              <a:t> servicio de aseo y vigilancia con un crecimiento del </a:t>
            </a:r>
            <a:r>
              <a:rPr lang="es-CO" sz="1400" b="1" dirty="0">
                <a:solidFill>
                  <a:srgbClr val="00B050"/>
                </a:solidFill>
              </a:rPr>
              <a:t>17</a:t>
            </a:r>
            <a:r>
              <a:rPr lang="es-CO" sz="1400" dirty="0">
                <a:solidFill>
                  <a:srgbClr val="00B050"/>
                </a:solidFill>
              </a:rPr>
              <a:t>% </a:t>
            </a:r>
            <a:r>
              <a:rPr lang="es-CO" sz="1400" dirty="0"/>
              <a:t>frente a 2016 y asistencia a eventos, congresos, foros) en </a:t>
            </a:r>
            <a:r>
              <a:rPr lang="es-CO" sz="1400" b="1" dirty="0">
                <a:solidFill>
                  <a:srgbClr val="00B050"/>
                </a:solidFill>
              </a:rPr>
              <a:t>$116 millones</a:t>
            </a:r>
          </a:p>
          <a:p>
            <a:pPr algn="just">
              <a:lnSpc>
                <a:spcPct val="120000"/>
              </a:lnSpc>
            </a:pPr>
            <a:endParaRPr lang="es-CO" sz="1400" dirty="0"/>
          </a:p>
        </p:txBody>
      </p:sp>
      <p:sp>
        <p:nvSpPr>
          <p:cNvPr id="10" name="6 CuadroTexto">
            <a:extLst>
              <a:ext uri="{FF2B5EF4-FFF2-40B4-BE49-F238E27FC236}">
                <a16:creationId xmlns:a16="http://schemas.microsoft.com/office/drawing/2014/main" id="{017E275C-3A42-4A7C-91B1-84E4A6A8AA85}"/>
              </a:ext>
            </a:extLst>
          </p:cNvPr>
          <p:cNvSpPr txBox="1"/>
          <p:nvPr/>
        </p:nvSpPr>
        <p:spPr>
          <a:xfrm>
            <a:off x="157974" y="148058"/>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Diversos</a:t>
            </a:r>
          </a:p>
        </p:txBody>
      </p:sp>
      <p:sp>
        <p:nvSpPr>
          <p:cNvPr id="11" name="CuadroTexto 10">
            <a:extLst>
              <a:ext uri="{FF2B5EF4-FFF2-40B4-BE49-F238E27FC236}">
                <a16:creationId xmlns:a16="http://schemas.microsoft.com/office/drawing/2014/main" id="{8A4FED06-E522-48B4-B474-B5918D6CBC54}"/>
              </a:ext>
            </a:extLst>
          </p:cNvPr>
          <p:cNvSpPr txBox="1"/>
          <p:nvPr/>
        </p:nvSpPr>
        <p:spPr>
          <a:xfrm>
            <a:off x="208774" y="489001"/>
            <a:ext cx="5212080" cy="268792"/>
          </a:xfrm>
          <a:prstGeom prst="rect">
            <a:avLst/>
          </a:prstGeom>
          <a:noFill/>
        </p:spPr>
        <p:txBody>
          <a:bodyPr wrap="square" lIns="0" tIns="0" rIns="0" bIns="0" rtlCol="0">
            <a:spAutoFit/>
          </a:bodyPr>
          <a:lstStyle/>
          <a:p>
            <a:pPr>
              <a:lnSpc>
                <a:spcPct val="120000"/>
              </a:lnSpc>
            </a:pPr>
            <a:r>
              <a:rPr lang="es-CO" sz="1600" dirty="0"/>
              <a:t>Los principales rubros de diversos son:</a:t>
            </a:r>
          </a:p>
        </p:txBody>
      </p:sp>
      <p:cxnSp>
        <p:nvCxnSpPr>
          <p:cNvPr id="12" name="19 Conector recto">
            <a:extLst>
              <a:ext uri="{FF2B5EF4-FFF2-40B4-BE49-F238E27FC236}">
                <a16:creationId xmlns:a16="http://schemas.microsoft.com/office/drawing/2014/main" id="{4DC9F79E-E97E-489E-8FE0-D02D54A3CC6A}"/>
              </a:ext>
            </a:extLst>
          </p:cNvPr>
          <p:cNvCxnSpPr/>
          <p:nvPr/>
        </p:nvCxnSpPr>
        <p:spPr>
          <a:xfrm>
            <a:off x="529808" y="3238665"/>
            <a:ext cx="838064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72921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100" b="0" i="1" u="none" strike="noStrike" kern="1200" cap="none" spc="0" normalizeH="0" baseline="0" noProof="0" dirty="0">
                <a:ln>
                  <a:noFill/>
                </a:ln>
                <a:solidFill>
                  <a:prstClr val="black"/>
                </a:solidFill>
                <a:effectLst/>
                <a:uLnTx/>
                <a:uFillTx/>
                <a:latin typeface="Franklin Gothic Book"/>
                <a:ea typeface="+mn-ea"/>
                <a:cs typeface="+mn-cs"/>
              </a:rPr>
              <a:t>Cifras en millones de pesos</a:t>
            </a:r>
          </a:p>
        </p:txBody>
      </p:sp>
      <p:sp>
        <p:nvSpPr>
          <p:cNvPr id="7" name="6 CuadroTexto"/>
          <p:cNvSpPr txBox="1"/>
          <p:nvPr/>
        </p:nvSpPr>
        <p:spPr>
          <a:xfrm>
            <a:off x="387454" y="19345"/>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s-CO" sz="2400" b="1" i="0" u="none" strike="noStrike" kern="1200" cap="none" spc="0" normalizeH="0" baseline="0" noProof="0" dirty="0">
                <a:ln>
                  <a:noFill/>
                </a:ln>
                <a:solidFill>
                  <a:srgbClr val="094784"/>
                </a:solidFill>
                <a:effectLst/>
                <a:uLnTx/>
                <a:uFillTx/>
                <a:latin typeface="Franklin Gothic Demi Cond" panose="020B0706030402020204" pitchFamily="34" charset="0"/>
                <a:ea typeface="+mn-ea"/>
                <a:cs typeface="+mn-cs"/>
              </a:rPr>
              <a:t>Indicadores </a:t>
            </a:r>
          </a:p>
        </p:txBody>
      </p:sp>
      <p:sp>
        <p:nvSpPr>
          <p:cNvPr id="10" name="Content Placeholder 13"/>
          <p:cNvSpPr>
            <a:spLocks noGrp="1"/>
          </p:cNvSpPr>
          <p:nvPr>
            <p:ph sz="quarter" idx="15"/>
          </p:nvPr>
        </p:nvSpPr>
        <p:spPr>
          <a:xfrm>
            <a:off x="387454" y="3049054"/>
            <a:ext cx="8018125" cy="1653575"/>
          </a:xfrm>
        </p:spPr>
        <p:txBody>
          <a:bodyPr>
            <a:normAutofit/>
          </a:bodyPr>
          <a:lstStyle/>
          <a:p>
            <a:pPr lvl="2" algn="just">
              <a:lnSpc>
                <a:spcPct val="100000"/>
              </a:lnSpc>
              <a:buFont typeface="Wingdings" pitchFamily="2" charset="2"/>
              <a:buChar char="§"/>
            </a:pPr>
            <a:r>
              <a:rPr lang="es-CO" sz="1400" dirty="0">
                <a:solidFill>
                  <a:schemeClr val="tx1"/>
                </a:solidFill>
              </a:rPr>
              <a:t>El resultado de la Bolsa 2016 y 2017 fue de </a:t>
            </a:r>
            <a:r>
              <a:rPr lang="es-CO" sz="1400" b="1" dirty="0">
                <a:solidFill>
                  <a:srgbClr val="00B050"/>
                </a:solidFill>
              </a:rPr>
              <a:t>$4,851 </a:t>
            </a:r>
            <a:r>
              <a:rPr lang="es-CO" sz="1400" dirty="0">
                <a:solidFill>
                  <a:schemeClr val="tx1"/>
                </a:solidFill>
              </a:rPr>
              <a:t>millones y </a:t>
            </a:r>
            <a:r>
              <a:rPr lang="es-CO" sz="1400" b="1" dirty="0">
                <a:solidFill>
                  <a:srgbClr val="00B050"/>
                </a:solidFill>
              </a:rPr>
              <a:t>$8,044</a:t>
            </a:r>
            <a:r>
              <a:rPr lang="es-CO" sz="1400" b="1" dirty="0">
                <a:solidFill>
                  <a:srgbClr val="0070C0"/>
                </a:solidFill>
              </a:rPr>
              <a:t> </a:t>
            </a:r>
            <a:r>
              <a:rPr lang="es-CO" sz="1400" dirty="0">
                <a:solidFill>
                  <a:schemeClr val="tx1"/>
                </a:solidFill>
              </a:rPr>
              <a:t>millones, respectivamente generándose un margen de utilidad neta al 31 de diciembre de 2016 de </a:t>
            </a:r>
            <a:r>
              <a:rPr lang="es-CO" sz="1400" b="1" dirty="0">
                <a:solidFill>
                  <a:srgbClr val="00B050"/>
                </a:solidFill>
              </a:rPr>
              <a:t>16%</a:t>
            </a:r>
            <a:r>
              <a:rPr lang="es-CO" sz="1400" dirty="0">
                <a:solidFill>
                  <a:schemeClr val="tx1"/>
                </a:solidFill>
              </a:rPr>
              <a:t> y 2017 del </a:t>
            </a:r>
            <a:r>
              <a:rPr lang="es-CO" sz="1400" b="1" dirty="0">
                <a:solidFill>
                  <a:srgbClr val="00B050"/>
                </a:solidFill>
              </a:rPr>
              <a:t>23%</a:t>
            </a:r>
            <a:r>
              <a:rPr lang="es-CO" sz="1400" dirty="0">
                <a:solidFill>
                  <a:schemeClr val="tx1"/>
                </a:solidFill>
              </a:rPr>
              <a:t> sobre los ingresos de actividades ordinarias. </a:t>
            </a:r>
          </a:p>
          <a:p>
            <a:pPr lvl="2" algn="just">
              <a:lnSpc>
                <a:spcPct val="100000"/>
              </a:lnSpc>
              <a:buFont typeface="Wingdings" pitchFamily="2" charset="2"/>
              <a:buChar char="§"/>
            </a:pPr>
            <a:r>
              <a:rPr lang="es-CO" sz="1400" dirty="0">
                <a:solidFill>
                  <a:schemeClr val="tx1"/>
                </a:solidFill>
              </a:rPr>
              <a:t>La rentabilidad del activo por 9% se debe principalmente por la generación de ingresos operaciones por servicios como registro de operaciones </a:t>
            </a:r>
            <a:r>
              <a:rPr lang="es-CO" sz="1400" b="1" dirty="0">
                <a:solidFill>
                  <a:srgbClr val="00B050"/>
                </a:solidFill>
              </a:rPr>
              <a:t>MCP, Registro de Facturas y Administración del Mercado de Gas</a:t>
            </a:r>
            <a:r>
              <a:rPr lang="es-CO" sz="1400" dirty="0">
                <a:solidFill>
                  <a:srgbClr val="00B050"/>
                </a:solidFill>
              </a:rPr>
              <a:t>.</a:t>
            </a:r>
          </a:p>
          <a:p>
            <a:pPr lvl="2" algn="just">
              <a:lnSpc>
                <a:spcPct val="100000"/>
              </a:lnSpc>
              <a:buFont typeface="Wingdings" pitchFamily="2" charset="2"/>
              <a:buChar char="§"/>
            </a:pPr>
            <a:r>
              <a:rPr lang="es-ES_tradnl" sz="1400" dirty="0">
                <a:solidFill>
                  <a:schemeClr val="tx1"/>
                </a:solidFill>
              </a:rPr>
              <a:t>El Ebitda paso de </a:t>
            </a:r>
            <a:r>
              <a:rPr lang="es-ES_tradnl" sz="1400" b="1" dirty="0">
                <a:solidFill>
                  <a:srgbClr val="00B050"/>
                </a:solidFill>
              </a:rPr>
              <a:t>$6,469</a:t>
            </a:r>
            <a:r>
              <a:rPr lang="es-ES_tradnl" sz="1400" dirty="0">
                <a:solidFill>
                  <a:srgbClr val="00B050"/>
                </a:solidFill>
              </a:rPr>
              <a:t> </a:t>
            </a:r>
            <a:r>
              <a:rPr lang="es-ES_tradnl" sz="1400" dirty="0">
                <a:solidFill>
                  <a:schemeClr val="tx1"/>
                </a:solidFill>
              </a:rPr>
              <a:t>en 2016 a </a:t>
            </a:r>
            <a:r>
              <a:rPr lang="es-ES_tradnl" sz="1400" b="1" dirty="0">
                <a:solidFill>
                  <a:srgbClr val="00B050"/>
                </a:solidFill>
              </a:rPr>
              <a:t>$12,132</a:t>
            </a:r>
            <a:r>
              <a:rPr lang="es-ES_tradnl" sz="1400" dirty="0">
                <a:solidFill>
                  <a:srgbClr val="00B050"/>
                </a:solidFill>
              </a:rPr>
              <a:t> </a:t>
            </a:r>
            <a:r>
              <a:rPr lang="es-ES_tradnl" sz="1400" dirty="0">
                <a:solidFill>
                  <a:schemeClr val="tx1"/>
                </a:solidFill>
              </a:rPr>
              <a:t>millones en 2017 con un crecimiento del </a:t>
            </a:r>
            <a:r>
              <a:rPr lang="es-ES_tradnl" sz="1400" b="1" dirty="0">
                <a:solidFill>
                  <a:srgbClr val="00B050"/>
                </a:solidFill>
              </a:rPr>
              <a:t>87%</a:t>
            </a:r>
            <a:r>
              <a:rPr lang="es-ES_tradnl" sz="1400" dirty="0">
                <a:solidFill>
                  <a:schemeClr val="tx1"/>
                </a:solidFill>
              </a:rPr>
              <a:t>.</a:t>
            </a:r>
          </a:p>
        </p:txBody>
      </p:sp>
      <p:graphicFrame>
        <p:nvGraphicFramePr>
          <p:cNvPr id="6" name="Gráfico 5">
            <a:extLst>
              <a:ext uri="{FF2B5EF4-FFF2-40B4-BE49-F238E27FC236}">
                <a16:creationId xmlns:a16="http://schemas.microsoft.com/office/drawing/2014/main" id="{4363DC2C-4369-4729-8B58-4247AE9C880F}"/>
              </a:ext>
            </a:extLst>
          </p:cNvPr>
          <p:cNvGraphicFramePr>
            <a:graphicFrameLocks noGrp="1"/>
          </p:cNvGraphicFramePr>
          <p:nvPr>
            <p:extLst>
              <p:ext uri="{D42A27DB-BD31-4B8C-83A1-F6EECF244321}">
                <p14:modId xmlns:p14="http://schemas.microsoft.com/office/powerpoint/2010/main" val="2218356175"/>
              </p:ext>
            </p:extLst>
          </p:nvPr>
        </p:nvGraphicFramePr>
        <p:xfrm>
          <a:off x="236140" y="783771"/>
          <a:ext cx="8671719" cy="2265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853641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36375" y="1867994"/>
            <a:ext cx="8262384" cy="1546108"/>
          </a:xfrm>
        </p:spPr>
        <p:txBody>
          <a:bodyPr/>
          <a:lstStyle/>
          <a:p>
            <a:pPr lvl="1" algn="l" defTabSz="913990" rtl="0">
              <a:lnSpc>
                <a:spcPct val="85000"/>
              </a:lnSpc>
              <a:spcBef>
                <a:spcPct val="0"/>
              </a:spcBef>
            </a:pPr>
            <a:r>
              <a:rPr lang="es-ES" sz="4000" dirty="0">
                <a:solidFill>
                  <a:schemeClr val="bg1"/>
                </a:solidFill>
                <a:latin typeface="+mj-lt"/>
              </a:rPr>
              <a:t>6.3. Dictamen e Informe Revisoría Fiscal</a:t>
            </a: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75317034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191057" y="101977"/>
            <a:ext cx="6737532" cy="525388"/>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Dictamen e Informe del Revisor Fiscal</a:t>
            </a:r>
          </a:p>
        </p:txBody>
      </p:sp>
      <p:sp>
        <p:nvSpPr>
          <p:cNvPr id="3" name="Rectángulo 2">
            <a:extLst>
              <a:ext uri="{FF2B5EF4-FFF2-40B4-BE49-F238E27FC236}">
                <a16:creationId xmlns:a16="http://schemas.microsoft.com/office/drawing/2014/main" id="{19A8EF9B-89FF-4FA4-B917-2054A42D314E}"/>
              </a:ext>
            </a:extLst>
          </p:cNvPr>
          <p:cNvSpPr/>
          <p:nvPr/>
        </p:nvSpPr>
        <p:spPr>
          <a:xfrm>
            <a:off x="542611" y="1833086"/>
            <a:ext cx="8400422" cy="1754326"/>
          </a:xfrm>
          <a:prstGeom prst="rect">
            <a:avLst/>
          </a:prstGeom>
        </p:spPr>
        <p:txBody>
          <a:bodyPr wrap="square">
            <a:spAutoFit/>
          </a:bodyPr>
          <a:lstStyle/>
          <a:p>
            <a:pPr marL="285750" indent="-285750">
              <a:buFont typeface="Wingdings" panose="05000000000000000000" pitchFamily="2" charset="2"/>
              <a:buChar char="§"/>
            </a:pPr>
            <a:r>
              <a:rPr lang="es-CO" dirty="0">
                <a:solidFill>
                  <a:srgbClr val="002060"/>
                </a:solidFill>
              </a:rPr>
              <a:t>Borrador del Informe del Revisor Fiscal sobre los estados financieros</a:t>
            </a:r>
          </a:p>
          <a:p>
            <a:endParaRPr lang="es-CO" dirty="0">
              <a:solidFill>
                <a:srgbClr val="002060"/>
              </a:solidFill>
            </a:endParaRPr>
          </a:p>
          <a:p>
            <a:endParaRPr lang="es-CO" dirty="0">
              <a:solidFill>
                <a:srgbClr val="002060"/>
              </a:solidFill>
            </a:endParaRPr>
          </a:p>
          <a:p>
            <a:pPr marL="285750" indent="-285750">
              <a:buFont typeface="Wingdings" panose="05000000000000000000" pitchFamily="2" charset="2"/>
              <a:buChar char="§"/>
            </a:pPr>
            <a:endParaRPr lang="es-CO" dirty="0">
              <a:solidFill>
                <a:srgbClr val="002060"/>
              </a:solidFill>
            </a:endParaRPr>
          </a:p>
          <a:p>
            <a:pPr marL="285750" indent="-285750">
              <a:buFont typeface="Wingdings" panose="05000000000000000000" pitchFamily="2" charset="2"/>
              <a:buChar char="§"/>
            </a:pPr>
            <a:r>
              <a:rPr lang="es-CO" dirty="0">
                <a:solidFill>
                  <a:srgbClr val="002060"/>
                </a:solidFill>
              </a:rPr>
              <a:t>Informe del Revisor Fiscal sobre el cumplimiento de los numerales 1 y 3 del artículo 209 del Código de Comercio.</a:t>
            </a:r>
            <a:endParaRPr lang="es-CO" dirty="0"/>
          </a:p>
        </p:txBody>
      </p:sp>
      <p:pic>
        <p:nvPicPr>
          <p:cNvPr id="8" name="Gráfico 7" descr="Lista de comprobación">
            <a:hlinkClick r:id="rId2" action="ppaction://hlinkfile"/>
            <a:extLst>
              <a:ext uri="{FF2B5EF4-FFF2-40B4-BE49-F238E27FC236}">
                <a16:creationId xmlns:a16="http://schemas.microsoft.com/office/drawing/2014/main" id="{D70ACEB8-B88B-4477-AB90-F89071F6F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4897" y="2255979"/>
            <a:ext cx="607925" cy="492370"/>
          </a:xfrm>
          <a:prstGeom prst="rect">
            <a:avLst/>
          </a:prstGeom>
        </p:spPr>
      </p:pic>
      <p:pic>
        <p:nvPicPr>
          <p:cNvPr id="10" name="Gráfico 9" descr="Lista de comprobación">
            <a:hlinkClick r:id="rId5" action="ppaction://hlinkfile"/>
            <a:extLst>
              <a:ext uri="{FF2B5EF4-FFF2-40B4-BE49-F238E27FC236}">
                <a16:creationId xmlns:a16="http://schemas.microsoft.com/office/drawing/2014/main" id="{A544E3B1-97A2-4F9C-9F46-506C399F96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799" y="3800230"/>
            <a:ext cx="607925" cy="492370"/>
          </a:xfrm>
          <a:prstGeom prst="rect">
            <a:avLst/>
          </a:prstGeom>
        </p:spPr>
      </p:pic>
    </p:spTree>
    <p:extLst>
      <p:ext uri="{BB962C8B-B14F-4D97-AF65-F5344CB8AC3E}">
        <p14:creationId xmlns:p14="http://schemas.microsoft.com/office/powerpoint/2010/main" val="138162982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2159306"/>
            <a:ext cx="8068176" cy="1546108"/>
          </a:xfrm>
        </p:spPr>
        <p:txBody>
          <a:bodyPr/>
          <a:lstStyle/>
          <a:p>
            <a:pPr lvl="1" algn="l" defTabSz="913990" rtl="0">
              <a:lnSpc>
                <a:spcPct val="85000"/>
              </a:lnSpc>
              <a:spcBef>
                <a:spcPct val="0"/>
              </a:spcBef>
            </a:pPr>
            <a:r>
              <a:rPr lang="es-ES" sz="4000" dirty="0">
                <a:solidFill>
                  <a:schemeClr val="bg1"/>
                </a:solidFill>
                <a:latin typeface="+mj-lt"/>
              </a:rPr>
              <a:t>6.4. </a:t>
            </a:r>
            <a:r>
              <a:rPr lang="es-CO" sz="4000" dirty="0">
                <a:solidFill>
                  <a:schemeClr val="bg1"/>
                </a:solidFill>
                <a:latin typeface="+mj-lt"/>
              </a:rPr>
              <a:t>Propuesta de proyecto de distribución de utilidades.</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828EF8CA-FFB4-4CFD-820B-1444028C713E}"/>
              </a:ext>
            </a:extLst>
          </p:cNvPr>
          <p:cNvSpPr txBox="1"/>
          <p:nvPr/>
        </p:nvSpPr>
        <p:spPr>
          <a:xfrm>
            <a:off x="702582" y="3624494"/>
            <a:ext cx="2951807" cy="369332"/>
          </a:xfrm>
          <a:prstGeom prst="rect">
            <a:avLst/>
          </a:prstGeom>
          <a:noFill/>
        </p:spPr>
        <p:txBody>
          <a:bodyPr wrap="square" lIns="0" tIns="0" rIns="0" bIns="0" rtlCol="0">
            <a:spAutoFit/>
          </a:bodyPr>
          <a:lstStyle/>
          <a:p>
            <a:pPr>
              <a:lnSpc>
                <a:spcPct val="120000"/>
              </a:lnSpc>
            </a:pPr>
            <a:r>
              <a:rPr lang="es-CO" sz="2000" dirty="0">
                <a:solidFill>
                  <a:schemeClr val="bg1"/>
                </a:solidFill>
              </a:rPr>
              <a:t>Verbo: Presentar</a:t>
            </a:r>
          </a:p>
        </p:txBody>
      </p:sp>
    </p:spTree>
    <p:extLst>
      <p:ext uri="{BB962C8B-B14F-4D97-AF65-F5344CB8AC3E}">
        <p14:creationId xmlns:p14="http://schemas.microsoft.com/office/powerpoint/2010/main" val="51528310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54896"/>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pesos</a:t>
            </a:r>
          </a:p>
        </p:txBody>
      </p:sp>
      <p:sp>
        <p:nvSpPr>
          <p:cNvPr id="7" name="6 CuadroTexto"/>
          <p:cNvSpPr txBox="1"/>
          <p:nvPr/>
        </p:nvSpPr>
        <p:spPr>
          <a:xfrm>
            <a:off x="252017" y="101977"/>
            <a:ext cx="6676572"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Proyecto distribución de utilidades 2017</a:t>
            </a:r>
          </a:p>
        </p:txBody>
      </p:sp>
      <p:sp>
        <p:nvSpPr>
          <p:cNvPr id="5" name="16 CuadroTexto">
            <a:extLst>
              <a:ext uri="{FF2B5EF4-FFF2-40B4-BE49-F238E27FC236}">
                <a16:creationId xmlns:a16="http://schemas.microsoft.com/office/drawing/2014/main" id="{6088E670-5FFE-4664-BF56-C52A5DE2783D}"/>
              </a:ext>
            </a:extLst>
          </p:cNvPr>
          <p:cNvSpPr txBox="1"/>
          <p:nvPr/>
        </p:nvSpPr>
        <p:spPr>
          <a:xfrm>
            <a:off x="191057" y="627365"/>
            <a:ext cx="8782065" cy="5170646"/>
          </a:xfrm>
          <a:prstGeom prst="rect">
            <a:avLst/>
          </a:prstGeom>
          <a:noFill/>
        </p:spPr>
        <p:txBody>
          <a:bodyPr wrap="square" lIns="0" tIns="0" rIns="0" bIns="0" rtlCol="0">
            <a:spAutoFit/>
          </a:bodyPr>
          <a:lstStyle/>
          <a:p>
            <a:pPr algn="just">
              <a:lnSpc>
                <a:spcPct val="120000"/>
              </a:lnSpc>
            </a:pPr>
            <a:r>
              <a:rPr lang="es-CO" sz="1400" dirty="0">
                <a:latin typeface="+mj-lt"/>
                <a:ea typeface="+mj-ea"/>
                <a:cs typeface="+mj-cs"/>
              </a:rPr>
              <a:t>Las perdidas acumulados del año 2016 por valor de -$8.590 millones disminuyeron en $6.820 millones, explicado por:</a:t>
            </a: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indent="-171450">
              <a:lnSpc>
                <a:spcPct val="120000"/>
              </a:lnSpc>
              <a:buFont typeface="Arial" pitchFamily="34" charset="0"/>
              <a:buChar char="•"/>
            </a:pPr>
            <a:endParaRPr lang="es-CO" sz="1400" dirty="0">
              <a:latin typeface="+mj-lt"/>
              <a:ea typeface="+mj-ea"/>
              <a:cs typeface="+mj-cs"/>
            </a:endParaRPr>
          </a:p>
          <a:p>
            <a:pPr indent="-171450">
              <a:lnSpc>
                <a:spcPct val="120000"/>
              </a:lnSpc>
              <a:buFont typeface="Arial" pitchFamily="34" charset="0"/>
              <a:buChar char="•"/>
            </a:pPr>
            <a:endParaRPr lang="es-CO" sz="1400" dirty="0">
              <a:latin typeface="+mj-lt"/>
              <a:ea typeface="+mj-ea"/>
              <a:cs typeface="+mj-cs"/>
            </a:endParaRPr>
          </a:p>
          <a:p>
            <a:pPr marL="114300" indent="-285750">
              <a:lnSpc>
                <a:spcPct val="120000"/>
              </a:lnSpc>
              <a:buFont typeface="Wingdings" panose="05000000000000000000" pitchFamily="2" charset="2"/>
              <a:buChar char="§"/>
            </a:pPr>
            <a:r>
              <a:rPr lang="es-CO" sz="1400" dirty="0"/>
              <a:t>El saldo de perdidas acumuladas es de -$1.771 millones.</a:t>
            </a:r>
          </a:p>
          <a:p>
            <a:pPr marL="114300" indent="-285750">
              <a:lnSpc>
                <a:spcPct val="120000"/>
              </a:lnSpc>
              <a:buFont typeface="Wingdings" panose="05000000000000000000" pitchFamily="2" charset="2"/>
              <a:buChar char="§"/>
            </a:pPr>
            <a:r>
              <a:rPr lang="es-CO" sz="1400" dirty="0">
                <a:ea typeface="+mj-ea"/>
                <a:cs typeface="+mj-cs"/>
              </a:rPr>
              <a:t>En la depuración de la cuenta de convergencia a NIIF, el valor de </a:t>
            </a:r>
            <a:r>
              <a:rPr lang="es-CO" sz="1400" b="1" dirty="0">
                <a:solidFill>
                  <a:srgbClr val="00B050"/>
                </a:solidFill>
                <a:ea typeface="+mj-ea"/>
                <a:cs typeface="+mj-cs"/>
              </a:rPr>
              <a:t>$458 </a:t>
            </a:r>
            <a:r>
              <a:rPr lang="es-CO" sz="1400" dirty="0">
                <a:ea typeface="+mj-ea"/>
                <a:cs typeface="+mj-cs"/>
              </a:rPr>
              <a:t>millones en activos fijos – edificación, deben ser destinados como reserva ocasional hasta tanto se realice el valor total del edificio.</a:t>
            </a:r>
          </a:p>
          <a:p>
            <a:pPr marL="114300" indent="-285750">
              <a:lnSpc>
                <a:spcPct val="120000"/>
              </a:lnSpc>
              <a:buFont typeface="Wingdings" panose="05000000000000000000" pitchFamily="2" charset="2"/>
              <a:buChar char="§"/>
            </a:pPr>
            <a:r>
              <a:rPr lang="es-CO" sz="1400" dirty="0">
                <a:ea typeface="+mj-ea"/>
                <a:cs typeface="+mj-cs"/>
              </a:rPr>
              <a:t>El resultado neto del año 2017 </a:t>
            </a:r>
            <a:r>
              <a:rPr lang="es-CO" sz="1400" b="1" dirty="0">
                <a:solidFill>
                  <a:srgbClr val="00B050"/>
                </a:solidFill>
                <a:ea typeface="+mj-ea"/>
                <a:cs typeface="+mj-cs"/>
              </a:rPr>
              <a:t>$8.044</a:t>
            </a:r>
            <a:r>
              <a:rPr lang="es-CO" sz="1400" dirty="0">
                <a:solidFill>
                  <a:srgbClr val="00B050"/>
                </a:solidFill>
                <a:ea typeface="+mj-ea"/>
                <a:cs typeface="+mj-cs"/>
              </a:rPr>
              <a:t> </a:t>
            </a:r>
            <a:r>
              <a:rPr lang="es-CO" sz="1400" dirty="0">
                <a:ea typeface="+mj-ea"/>
                <a:cs typeface="+mj-cs"/>
              </a:rPr>
              <a:t>millones enjugado con las perdidas acumuladas de </a:t>
            </a:r>
            <a:r>
              <a:rPr lang="es-CO" sz="1400" b="1" dirty="0">
                <a:solidFill>
                  <a:srgbClr val="00B050"/>
                </a:solidFill>
                <a:ea typeface="+mj-ea"/>
                <a:cs typeface="+mj-cs"/>
              </a:rPr>
              <a:t>-$1.771 </a:t>
            </a:r>
            <a:r>
              <a:rPr lang="es-CO" sz="1400" dirty="0">
                <a:ea typeface="+mj-ea"/>
                <a:cs typeface="+mj-cs"/>
              </a:rPr>
              <a:t>millones arrojan una utilidad neta de </a:t>
            </a:r>
            <a:r>
              <a:rPr lang="es-CO" sz="1400" b="1" dirty="0">
                <a:solidFill>
                  <a:srgbClr val="00B050"/>
                </a:solidFill>
                <a:ea typeface="+mj-ea"/>
                <a:cs typeface="+mj-cs"/>
              </a:rPr>
              <a:t>$7.240</a:t>
            </a:r>
            <a:r>
              <a:rPr lang="es-CO" sz="1400" dirty="0">
                <a:solidFill>
                  <a:srgbClr val="00B050"/>
                </a:solidFill>
                <a:ea typeface="+mj-ea"/>
                <a:cs typeface="+mj-cs"/>
              </a:rPr>
              <a:t> </a:t>
            </a:r>
            <a:r>
              <a:rPr lang="es-CO" sz="1400" dirty="0">
                <a:ea typeface="+mj-ea"/>
                <a:cs typeface="+mj-cs"/>
              </a:rPr>
              <a:t>millones por distribuir.</a:t>
            </a:r>
          </a:p>
          <a:p>
            <a:pPr marL="114300" indent="-285750">
              <a:lnSpc>
                <a:spcPct val="120000"/>
              </a:lnSpc>
              <a:buFont typeface="Wingdings" panose="05000000000000000000" pitchFamily="2" charset="2"/>
              <a:buChar char="§"/>
            </a:pPr>
            <a:r>
              <a:rPr lang="es-CO" sz="1400" b="1" dirty="0">
                <a:solidFill>
                  <a:srgbClr val="00B050"/>
                </a:solidFill>
                <a:ea typeface="+mj-ea"/>
                <a:cs typeface="+mj-cs"/>
              </a:rPr>
              <a:t>Utilidades no gravadas</a:t>
            </a:r>
            <a:r>
              <a:rPr lang="es-CO" sz="1400" dirty="0">
                <a:ea typeface="+mj-ea"/>
                <a:cs typeface="+mj-cs"/>
              </a:rPr>
              <a:t> para el accionista conforme al procedimiento del articulo 49 del Estatuto Tributario.</a:t>
            </a:r>
          </a:p>
          <a:p>
            <a:pPr marL="114300" indent="-285750">
              <a:lnSpc>
                <a:spcPct val="120000"/>
              </a:lnSpc>
              <a:buFont typeface="Wingdings" panose="05000000000000000000" pitchFamily="2" charset="2"/>
              <a:buChar char="§"/>
            </a:pPr>
            <a:endParaRPr lang="es-CO" sz="1400" dirty="0">
              <a:ea typeface="+mj-ea"/>
              <a:cs typeface="+mj-cs"/>
            </a:endParaRPr>
          </a:p>
          <a:p>
            <a:pPr indent="-171450">
              <a:lnSpc>
                <a:spcPct val="120000"/>
              </a:lnSpc>
              <a:buFont typeface="Arial" pitchFamily="34" charset="0"/>
              <a:buChar char="•"/>
            </a:pPr>
            <a:endParaRPr lang="es-CO" sz="1400" dirty="0">
              <a:latin typeface="+mj-lt"/>
              <a:ea typeface="+mj-ea"/>
              <a:cs typeface="+mj-cs"/>
            </a:endParaRPr>
          </a:p>
          <a:p>
            <a:pPr indent="-171450">
              <a:lnSpc>
                <a:spcPct val="120000"/>
              </a:lnSpc>
              <a:buFont typeface="Arial" pitchFamily="34" charset="0"/>
              <a:buChar char="•"/>
            </a:pPr>
            <a:endParaRPr lang="es-CO" sz="1400" dirty="0">
              <a:latin typeface="+mj-lt"/>
              <a:ea typeface="+mj-ea"/>
              <a:cs typeface="+mj-cs"/>
            </a:endParaRPr>
          </a:p>
          <a:p>
            <a:pPr indent="-171450">
              <a:lnSpc>
                <a:spcPct val="120000"/>
              </a:lnSpc>
              <a:buFont typeface="Arial" pitchFamily="34" charset="0"/>
              <a:buChar char="•"/>
            </a:pPr>
            <a:endParaRPr lang="es-CO" sz="1400" dirty="0">
              <a:latin typeface="+mj-lt"/>
              <a:ea typeface="+mj-ea"/>
              <a:cs typeface="+mj-cs"/>
            </a:endParaRPr>
          </a:p>
        </p:txBody>
      </p:sp>
      <p:graphicFrame>
        <p:nvGraphicFramePr>
          <p:cNvPr id="2" name="Tabla 1">
            <a:extLst>
              <a:ext uri="{FF2B5EF4-FFF2-40B4-BE49-F238E27FC236}">
                <a16:creationId xmlns:a16="http://schemas.microsoft.com/office/drawing/2014/main" id="{07337670-6B80-49ED-B7B8-0A7FF6B5C905}"/>
              </a:ext>
            </a:extLst>
          </p:cNvPr>
          <p:cNvGraphicFramePr>
            <a:graphicFrameLocks noGrp="1"/>
          </p:cNvGraphicFramePr>
          <p:nvPr>
            <p:extLst/>
          </p:nvPr>
        </p:nvGraphicFramePr>
        <p:xfrm>
          <a:off x="1711036" y="1246092"/>
          <a:ext cx="5791200" cy="1529080"/>
        </p:xfrm>
        <a:graphic>
          <a:graphicData uri="http://schemas.openxmlformats.org/drawingml/2006/table">
            <a:tbl>
              <a:tblPr firstCol="1">
                <a:tableStyleId>{5C22544A-7EE6-4342-B048-85BDC9FD1C3A}</a:tableStyleId>
              </a:tblPr>
              <a:tblGrid>
                <a:gridCol w="2895600">
                  <a:extLst>
                    <a:ext uri="{9D8B030D-6E8A-4147-A177-3AD203B41FA5}">
                      <a16:colId xmlns:a16="http://schemas.microsoft.com/office/drawing/2014/main" val="3366155831"/>
                    </a:ext>
                  </a:extLst>
                </a:gridCol>
                <a:gridCol w="2895600">
                  <a:extLst>
                    <a:ext uri="{9D8B030D-6E8A-4147-A177-3AD203B41FA5}">
                      <a16:colId xmlns:a16="http://schemas.microsoft.com/office/drawing/2014/main" val="1882800478"/>
                    </a:ext>
                  </a:extLst>
                </a:gridCol>
              </a:tblGrid>
              <a:tr h="370840">
                <a:tc>
                  <a:txBody>
                    <a:bodyPr/>
                    <a:lstStyle/>
                    <a:p>
                      <a:r>
                        <a:rPr lang="es-CO" sz="1600" dirty="0"/>
                        <a:t>Enjugue de perdidas año 2016</a:t>
                      </a:r>
                      <a:r>
                        <a:rPr lang="es-CO" dirty="0"/>
                        <a:t>  </a:t>
                      </a:r>
                      <a:r>
                        <a:rPr lang="es-CO" sz="1400" dirty="0"/>
                        <a:t>(después de reserva legal)</a:t>
                      </a:r>
                    </a:p>
                  </a:txBody>
                  <a:tcPr>
                    <a:solidFill>
                      <a:srgbClr val="0070C0"/>
                    </a:solidFill>
                  </a:tcPr>
                </a:tc>
                <a:tc>
                  <a:txBody>
                    <a:bodyPr/>
                    <a:lstStyle/>
                    <a:p>
                      <a:pPr algn="ctr"/>
                      <a:r>
                        <a:rPr lang="es-CO" dirty="0">
                          <a:solidFill>
                            <a:schemeClr val="bg1"/>
                          </a:solidFill>
                        </a:rPr>
                        <a:t>$4.366</a:t>
                      </a:r>
                    </a:p>
                  </a:txBody>
                  <a:tcPr>
                    <a:solidFill>
                      <a:srgbClr val="0070C0"/>
                    </a:solidFill>
                  </a:tcPr>
                </a:tc>
                <a:extLst>
                  <a:ext uri="{0D108BD9-81ED-4DB2-BD59-A6C34878D82A}">
                    <a16:rowId xmlns:a16="http://schemas.microsoft.com/office/drawing/2014/main" val="1801198389"/>
                  </a:ext>
                </a:extLst>
              </a:tr>
              <a:tr h="461470">
                <a:tc>
                  <a:txBody>
                    <a:bodyPr/>
                    <a:lstStyle/>
                    <a:p>
                      <a:r>
                        <a:rPr lang="es-CO" sz="1600" dirty="0">
                          <a:solidFill>
                            <a:schemeClr val="bg1"/>
                          </a:solidFill>
                        </a:rPr>
                        <a:t>Depuración Convergencia a NIIF</a:t>
                      </a:r>
                    </a:p>
                  </a:txBody>
                  <a:tcPr>
                    <a:solidFill>
                      <a:srgbClr val="00B0F0"/>
                    </a:solidFill>
                  </a:tcPr>
                </a:tc>
                <a:tc>
                  <a:txBody>
                    <a:bodyPr/>
                    <a:lstStyle/>
                    <a:p>
                      <a:pPr algn="ctr"/>
                      <a:r>
                        <a:rPr lang="es-CO" dirty="0">
                          <a:solidFill>
                            <a:schemeClr val="bg1"/>
                          </a:solidFill>
                        </a:rPr>
                        <a:t>$2.454</a:t>
                      </a:r>
                    </a:p>
                  </a:txBody>
                  <a:tcPr>
                    <a:solidFill>
                      <a:srgbClr val="00B0F0"/>
                    </a:solidFill>
                  </a:tcPr>
                </a:tc>
                <a:extLst>
                  <a:ext uri="{0D108BD9-81ED-4DB2-BD59-A6C34878D82A}">
                    <a16:rowId xmlns:a16="http://schemas.microsoft.com/office/drawing/2014/main" val="3081483238"/>
                  </a:ext>
                </a:extLst>
              </a:tr>
              <a:tr h="370840">
                <a:tc>
                  <a:txBody>
                    <a:bodyPr/>
                    <a:lstStyle/>
                    <a:p>
                      <a:r>
                        <a:rPr lang="es-CO" dirty="0">
                          <a:solidFill>
                            <a:schemeClr val="bg1"/>
                          </a:solidFill>
                        </a:rPr>
                        <a:t>TOTAL</a:t>
                      </a:r>
                    </a:p>
                  </a:txBody>
                  <a:tcPr>
                    <a:solidFill>
                      <a:srgbClr val="0070C0"/>
                    </a:solidFill>
                  </a:tcPr>
                </a:tc>
                <a:tc>
                  <a:txBody>
                    <a:bodyPr/>
                    <a:lstStyle/>
                    <a:p>
                      <a:pPr algn="ctr"/>
                      <a:r>
                        <a:rPr lang="es-CO" dirty="0">
                          <a:solidFill>
                            <a:schemeClr val="bg1"/>
                          </a:solidFill>
                        </a:rPr>
                        <a:t>$6.820</a:t>
                      </a:r>
                    </a:p>
                  </a:txBody>
                  <a:tcPr>
                    <a:solidFill>
                      <a:srgbClr val="0070C0"/>
                    </a:solidFill>
                  </a:tcPr>
                </a:tc>
                <a:extLst>
                  <a:ext uri="{0D108BD9-81ED-4DB2-BD59-A6C34878D82A}">
                    <a16:rowId xmlns:a16="http://schemas.microsoft.com/office/drawing/2014/main" val="2318875241"/>
                  </a:ext>
                </a:extLst>
              </a:tr>
            </a:tbl>
          </a:graphicData>
        </a:graphic>
      </p:graphicFrame>
    </p:spTree>
    <p:extLst>
      <p:ext uri="{BB962C8B-B14F-4D97-AF65-F5344CB8AC3E}">
        <p14:creationId xmlns:p14="http://schemas.microsoft.com/office/powerpoint/2010/main" val="424771948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54896"/>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pesos</a:t>
            </a:r>
          </a:p>
        </p:txBody>
      </p:sp>
      <p:sp>
        <p:nvSpPr>
          <p:cNvPr id="7" name="6 CuadroTexto"/>
          <p:cNvSpPr txBox="1"/>
          <p:nvPr/>
        </p:nvSpPr>
        <p:spPr>
          <a:xfrm>
            <a:off x="252017" y="101977"/>
            <a:ext cx="6676572"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Proyecto distribución de utilidades 2017</a:t>
            </a:r>
          </a:p>
        </p:txBody>
      </p:sp>
      <p:sp>
        <p:nvSpPr>
          <p:cNvPr id="5" name="16 CuadroTexto">
            <a:extLst>
              <a:ext uri="{FF2B5EF4-FFF2-40B4-BE49-F238E27FC236}">
                <a16:creationId xmlns:a16="http://schemas.microsoft.com/office/drawing/2014/main" id="{6088E670-5FFE-4664-BF56-C52A5DE2783D}"/>
              </a:ext>
            </a:extLst>
          </p:cNvPr>
          <p:cNvSpPr txBox="1"/>
          <p:nvPr/>
        </p:nvSpPr>
        <p:spPr>
          <a:xfrm>
            <a:off x="337024" y="718379"/>
            <a:ext cx="8469952" cy="4136517"/>
          </a:xfrm>
          <a:prstGeom prst="rect">
            <a:avLst/>
          </a:prstGeom>
          <a:noFill/>
        </p:spPr>
        <p:txBody>
          <a:bodyPr wrap="square" lIns="0" tIns="0" rIns="0" bIns="0" rtlCol="0">
            <a:spAutoFit/>
          </a:bodyPr>
          <a:lstStyle/>
          <a:p>
            <a:pPr indent="-171450">
              <a:lnSpc>
                <a:spcPct val="120000"/>
              </a:lnSpc>
              <a:buFont typeface="Arial" pitchFamily="34" charset="0"/>
              <a:buChar char="•"/>
            </a:pPr>
            <a:endParaRPr lang="es-CO" sz="1400" dirty="0"/>
          </a:p>
          <a:p>
            <a:pPr marL="285750" indent="-285750">
              <a:lnSpc>
                <a:spcPct val="120000"/>
              </a:lnSpc>
              <a:buFont typeface="Wingdings" panose="05000000000000000000" pitchFamily="2" charset="2"/>
              <a:buChar char="§"/>
            </a:pPr>
            <a:r>
              <a:rPr lang="es-CO" sz="1400" dirty="0"/>
              <a:t>Conforme a los estatutos sociales de la Bolsa, además de las reservas establecidas por la ley, </a:t>
            </a:r>
            <a:r>
              <a:rPr lang="es-CO" sz="1400" b="1" dirty="0">
                <a:solidFill>
                  <a:srgbClr val="00B050"/>
                </a:solidFill>
              </a:rPr>
              <a:t>los accionistas podrán</a:t>
            </a:r>
            <a:r>
              <a:rPr lang="es-CO" sz="1400" dirty="0"/>
              <a:t> hacer las que consideren necesarias o convenientes </a:t>
            </a:r>
            <a:r>
              <a:rPr lang="es-CO" sz="1400" b="1" u="sng" dirty="0">
                <a:solidFill>
                  <a:srgbClr val="00B050"/>
                </a:solidFill>
              </a:rPr>
              <a:t>(Articulo 69</a:t>
            </a:r>
            <a:r>
              <a:rPr lang="es-CO" sz="1400" b="1" dirty="0">
                <a:solidFill>
                  <a:srgbClr val="00B050"/>
                </a:solidFill>
              </a:rPr>
              <a:t>)</a:t>
            </a:r>
          </a:p>
          <a:p>
            <a:pPr marL="114300" indent="-285750">
              <a:lnSpc>
                <a:spcPct val="120000"/>
              </a:lnSpc>
              <a:buFont typeface="Wingdings" panose="05000000000000000000" pitchFamily="2" charset="2"/>
              <a:buChar char="§"/>
            </a:pPr>
            <a:r>
              <a:rPr lang="es-CO" sz="1400" dirty="0"/>
              <a:t>La destinación de estas reservas solo podrá </a:t>
            </a:r>
            <a:r>
              <a:rPr lang="es-CO" sz="1400" b="1" dirty="0">
                <a:solidFill>
                  <a:srgbClr val="00B050"/>
                </a:solidFill>
              </a:rPr>
              <a:t>variarse</a:t>
            </a:r>
            <a:r>
              <a:rPr lang="es-CO" sz="1400" dirty="0"/>
              <a:t> por </a:t>
            </a:r>
            <a:r>
              <a:rPr lang="es-CO" sz="1400" b="1" dirty="0">
                <a:solidFill>
                  <a:srgbClr val="00B050"/>
                </a:solidFill>
              </a:rPr>
              <a:t>aprobación de los accionistas </a:t>
            </a:r>
            <a:r>
              <a:rPr lang="es-CO" sz="1400" dirty="0"/>
              <a:t>.</a:t>
            </a:r>
          </a:p>
          <a:p>
            <a:pPr marL="114300" indent="-285750">
              <a:lnSpc>
                <a:spcPct val="120000"/>
              </a:lnSpc>
              <a:buFont typeface="Wingdings" panose="05000000000000000000" pitchFamily="2" charset="2"/>
              <a:buChar char="§"/>
            </a:pPr>
            <a:r>
              <a:rPr lang="es-CO" sz="1400" dirty="0"/>
              <a:t>El catalogo único de información financiera de la Superfinanciera establece las siguientes reservas ocasionales:</a:t>
            </a:r>
          </a:p>
          <a:p>
            <a:pPr marL="742950" lvl="1" indent="-285750">
              <a:lnSpc>
                <a:spcPct val="120000"/>
              </a:lnSpc>
              <a:buFont typeface="Wingdings" panose="05000000000000000000" pitchFamily="2" charset="2"/>
              <a:buChar char="§"/>
            </a:pPr>
            <a:r>
              <a:rPr lang="es-CO" sz="1400" b="1" dirty="0">
                <a:solidFill>
                  <a:srgbClr val="00B050"/>
                </a:solidFill>
              </a:rPr>
              <a:t>i) a disposición de la junta directiva</a:t>
            </a:r>
          </a:p>
          <a:p>
            <a:pPr marL="742950" lvl="1" indent="-285750">
              <a:lnSpc>
                <a:spcPct val="120000"/>
              </a:lnSpc>
              <a:buFont typeface="Wingdings" panose="05000000000000000000" pitchFamily="2" charset="2"/>
              <a:buChar char="§"/>
            </a:pPr>
            <a:r>
              <a:rPr lang="es-CO" sz="1400" dirty="0"/>
              <a:t>ii) Para protección de inversiones</a:t>
            </a:r>
          </a:p>
          <a:p>
            <a:pPr marL="742950" lvl="1" indent="-285750">
              <a:lnSpc>
                <a:spcPct val="120000"/>
              </a:lnSpc>
              <a:buFont typeface="Wingdings" panose="05000000000000000000" pitchFamily="2" charset="2"/>
              <a:buChar char="§"/>
            </a:pPr>
            <a:r>
              <a:rPr lang="es-CO" sz="1400" dirty="0"/>
              <a:t>iii) Para protección de cartera de créditos</a:t>
            </a:r>
          </a:p>
          <a:p>
            <a:pPr marL="742950" lvl="1" indent="-285750">
              <a:lnSpc>
                <a:spcPct val="120000"/>
              </a:lnSpc>
              <a:buFont typeface="Wingdings" panose="05000000000000000000" pitchFamily="2" charset="2"/>
              <a:buChar char="§"/>
            </a:pPr>
            <a:r>
              <a:rPr lang="es-CO" sz="1400" b="1" dirty="0">
                <a:solidFill>
                  <a:srgbClr val="00B050"/>
                </a:solidFill>
              </a:rPr>
              <a:t>iv) Para beneficencia y donaciones</a:t>
            </a:r>
          </a:p>
          <a:p>
            <a:pPr marL="742950" lvl="1" indent="-285750">
              <a:lnSpc>
                <a:spcPct val="120000"/>
              </a:lnSpc>
              <a:buFont typeface="Wingdings" panose="05000000000000000000" pitchFamily="2" charset="2"/>
              <a:buChar char="§"/>
            </a:pPr>
            <a:r>
              <a:rPr lang="es-CO" sz="1400" dirty="0"/>
              <a:t>v) Por disposiciones fiscales</a:t>
            </a:r>
          </a:p>
          <a:p>
            <a:pPr marL="742950" lvl="1" indent="-285750">
              <a:lnSpc>
                <a:spcPct val="120000"/>
              </a:lnSpc>
              <a:buFont typeface="Wingdings" panose="05000000000000000000" pitchFamily="2" charset="2"/>
              <a:buChar char="§"/>
            </a:pPr>
            <a:r>
              <a:rPr lang="es-CO" sz="1400" b="1" dirty="0">
                <a:solidFill>
                  <a:srgbClr val="00B050"/>
                </a:solidFill>
              </a:rPr>
              <a:t>vi) Para readquisión de acciones</a:t>
            </a:r>
          </a:p>
          <a:p>
            <a:pPr marL="742950" lvl="1" indent="-285750">
              <a:lnSpc>
                <a:spcPct val="120000"/>
              </a:lnSpc>
              <a:buFont typeface="Wingdings" panose="05000000000000000000" pitchFamily="2" charset="2"/>
              <a:buChar char="§"/>
            </a:pPr>
            <a:r>
              <a:rPr lang="es-CO" sz="1400" dirty="0"/>
              <a:t>vii) Acciones propias readquiridas</a:t>
            </a:r>
          </a:p>
          <a:p>
            <a:pPr marL="742950" lvl="1" indent="-285750">
              <a:lnSpc>
                <a:spcPct val="120000"/>
              </a:lnSpc>
              <a:buFont typeface="Wingdings" panose="05000000000000000000" pitchFamily="2" charset="2"/>
              <a:buChar char="§"/>
            </a:pPr>
            <a:r>
              <a:rPr lang="es-CO" sz="1400" dirty="0"/>
              <a:t>viii) Para adquisición, mejora o remodelación de propiedades y equipo</a:t>
            </a:r>
          </a:p>
          <a:p>
            <a:pPr marL="742950" lvl="1" indent="-285750">
              <a:lnSpc>
                <a:spcPct val="120000"/>
              </a:lnSpc>
              <a:buFont typeface="Wingdings" panose="05000000000000000000" pitchFamily="2" charset="2"/>
              <a:buChar char="§"/>
            </a:pPr>
            <a:r>
              <a:rPr lang="es-CO" sz="1400" dirty="0"/>
              <a:t>ix) Para Futuras capitalizaciones</a:t>
            </a:r>
          </a:p>
          <a:p>
            <a:pPr>
              <a:lnSpc>
                <a:spcPct val="120000"/>
              </a:lnSpc>
            </a:pPr>
            <a:endParaRPr lang="es-CO" sz="1400" dirty="0"/>
          </a:p>
        </p:txBody>
      </p:sp>
    </p:spTree>
    <p:extLst>
      <p:ext uri="{BB962C8B-B14F-4D97-AF65-F5344CB8AC3E}">
        <p14:creationId xmlns:p14="http://schemas.microsoft.com/office/powerpoint/2010/main" val="292558745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26016"/>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pesos</a:t>
            </a:r>
          </a:p>
        </p:txBody>
      </p:sp>
      <p:sp>
        <p:nvSpPr>
          <p:cNvPr id="5" name="6 CuadroTexto">
            <a:extLst>
              <a:ext uri="{FF2B5EF4-FFF2-40B4-BE49-F238E27FC236}">
                <a16:creationId xmlns:a16="http://schemas.microsoft.com/office/drawing/2014/main" id="{CD99D9C1-637F-40D2-B76F-F254A22F6FA8}"/>
              </a:ext>
            </a:extLst>
          </p:cNvPr>
          <p:cNvSpPr txBox="1"/>
          <p:nvPr/>
        </p:nvSpPr>
        <p:spPr>
          <a:xfrm>
            <a:off x="252016" y="101977"/>
            <a:ext cx="7053135" cy="519644"/>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Proyecto distribución de utilidades 2017</a:t>
            </a:r>
          </a:p>
          <a:p>
            <a:endParaRPr lang="es-CO" sz="1800" dirty="0">
              <a:solidFill>
                <a:srgbClr val="00B050"/>
              </a:solidFill>
            </a:endParaRPr>
          </a:p>
          <a:p>
            <a:endParaRPr lang="es-CO" dirty="0"/>
          </a:p>
        </p:txBody>
      </p:sp>
      <p:graphicFrame>
        <p:nvGraphicFramePr>
          <p:cNvPr id="2" name="Tabla 1">
            <a:extLst>
              <a:ext uri="{FF2B5EF4-FFF2-40B4-BE49-F238E27FC236}">
                <a16:creationId xmlns:a16="http://schemas.microsoft.com/office/drawing/2014/main" id="{F7874B15-6671-4CAA-99D6-0DFB7BF94F5D}"/>
              </a:ext>
            </a:extLst>
          </p:cNvPr>
          <p:cNvGraphicFramePr>
            <a:graphicFrameLocks noGrp="1"/>
          </p:cNvGraphicFramePr>
          <p:nvPr>
            <p:extLst/>
          </p:nvPr>
        </p:nvGraphicFramePr>
        <p:xfrm>
          <a:off x="252016" y="621621"/>
          <a:ext cx="8459905" cy="3870000"/>
        </p:xfrm>
        <a:graphic>
          <a:graphicData uri="http://schemas.openxmlformats.org/drawingml/2006/table">
            <a:tbl>
              <a:tblPr>
                <a:tableStyleId>{BC89EF96-8CEA-46FF-86C4-4CE0E7609802}</a:tableStyleId>
              </a:tblPr>
              <a:tblGrid>
                <a:gridCol w="6013544">
                  <a:extLst>
                    <a:ext uri="{9D8B030D-6E8A-4147-A177-3AD203B41FA5}">
                      <a16:colId xmlns:a16="http://schemas.microsoft.com/office/drawing/2014/main" val="3322963507"/>
                    </a:ext>
                  </a:extLst>
                </a:gridCol>
                <a:gridCol w="2446361">
                  <a:extLst>
                    <a:ext uri="{9D8B030D-6E8A-4147-A177-3AD203B41FA5}">
                      <a16:colId xmlns:a16="http://schemas.microsoft.com/office/drawing/2014/main" val="2715249744"/>
                    </a:ext>
                  </a:extLst>
                </a:gridCol>
              </a:tblGrid>
              <a:tr h="193500">
                <a:tc>
                  <a:txBody>
                    <a:bodyPr/>
                    <a:lstStyle/>
                    <a:p>
                      <a:pPr algn="ctr" fontAlgn="b"/>
                      <a:r>
                        <a:rPr lang="es-CO" sz="1200" u="none" strike="noStrike" dirty="0">
                          <a:solidFill>
                            <a:schemeClr val="bg1"/>
                          </a:solidFill>
                          <a:effectLst/>
                        </a:rPr>
                        <a:t>CONCEPTO</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tc>
                  <a:txBody>
                    <a:bodyPr/>
                    <a:lstStyle/>
                    <a:p>
                      <a:pPr algn="ctr" fontAlgn="b"/>
                      <a:r>
                        <a:rPr lang="es-CO" sz="1200" u="none" strike="noStrike" dirty="0">
                          <a:solidFill>
                            <a:schemeClr val="bg1"/>
                          </a:solidFill>
                          <a:effectLst/>
                        </a:rPr>
                        <a:t> VALOR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extLst>
                  <a:ext uri="{0D108BD9-81ED-4DB2-BD59-A6C34878D82A}">
                    <a16:rowId xmlns:a16="http://schemas.microsoft.com/office/drawing/2014/main" val="4217107368"/>
                  </a:ext>
                </a:extLst>
              </a:tr>
              <a:tr h="193500">
                <a:tc>
                  <a:txBody>
                    <a:bodyPr/>
                    <a:lstStyle/>
                    <a:p>
                      <a:pPr algn="l" fontAlgn="b"/>
                      <a:r>
                        <a:rPr lang="es-CO" sz="1200" u="none" strike="noStrike">
                          <a:effectLst/>
                        </a:rPr>
                        <a:t> </a:t>
                      </a:r>
                      <a:endParaRPr lang="es-CO" sz="1200" b="1" i="0" u="none" strike="noStrike">
                        <a:solidFill>
                          <a:srgbClr val="003366"/>
                        </a:solidFill>
                        <a:effectLst/>
                        <a:latin typeface="Franklin Gothic Book" panose="020B0503020102020204" pitchFamily="34" charset="0"/>
                      </a:endParaRPr>
                    </a:p>
                  </a:txBody>
                  <a:tcPr marL="3919" marR="3919" marT="3919" marB="0" anchor="b"/>
                </a:tc>
                <a:tc>
                  <a:txBody>
                    <a:bodyPr/>
                    <a:lstStyle/>
                    <a:p>
                      <a:pPr algn="ctr" fontAlgn="ctr"/>
                      <a:r>
                        <a:rPr lang="es-CO" sz="1200" u="none" strike="noStrike">
                          <a:effectLst/>
                        </a:rPr>
                        <a:t> </a:t>
                      </a:r>
                      <a:endParaRPr lang="es-CO" sz="1200" b="1" i="0" u="none" strike="noStrike">
                        <a:solidFill>
                          <a:srgbClr val="003366"/>
                        </a:solidFill>
                        <a:effectLst/>
                        <a:latin typeface="Franklin Gothic Book" panose="020B0503020102020204" pitchFamily="34" charset="0"/>
                      </a:endParaRPr>
                    </a:p>
                  </a:txBody>
                  <a:tcPr marL="3919" marR="3919" marT="3919" marB="0" anchor="ctr"/>
                </a:tc>
                <a:extLst>
                  <a:ext uri="{0D108BD9-81ED-4DB2-BD59-A6C34878D82A}">
                    <a16:rowId xmlns:a16="http://schemas.microsoft.com/office/drawing/2014/main" val="2312188979"/>
                  </a:ext>
                </a:extLst>
              </a:tr>
              <a:tr h="193500">
                <a:tc>
                  <a:txBody>
                    <a:bodyPr/>
                    <a:lstStyle/>
                    <a:p>
                      <a:pPr algn="l" fontAlgn="b"/>
                      <a:r>
                        <a:rPr lang="es-CO" sz="1200" u="none" strike="noStrike" dirty="0">
                          <a:solidFill>
                            <a:schemeClr val="bg1"/>
                          </a:solidFill>
                          <a:effectLst/>
                        </a:rPr>
                        <a:t>Utilidad del ejercicio antes de impuestos</a:t>
                      </a:r>
                      <a:endParaRPr lang="es-CO" sz="1200" b="0"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tc>
                  <a:txBody>
                    <a:bodyPr/>
                    <a:lstStyle/>
                    <a:p>
                      <a:pPr algn="r" fontAlgn="b"/>
                      <a:r>
                        <a:rPr lang="es-CO" sz="1200" u="none" strike="noStrike" dirty="0">
                          <a:solidFill>
                            <a:schemeClr val="bg1"/>
                          </a:solidFill>
                          <a:effectLst/>
                        </a:rPr>
                        <a:t>             14,971,937,759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extLst>
                  <a:ext uri="{0D108BD9-81ED-4DB2-BD59-A6C34878D82A}">
                    <a16:rowId xmlns:a16="http://schemas.microsoft.com/office/drawing/2014/main" val="2594871008"/>
                  </a:ext>
                </a:extLst>
              </a:tr>
              <a:tr h="193500">
                <a:tc>
                  <a:txBody>
                    <a:bodyPr/>
                    <a:lstStyle/>
                    <a:p>
                      <a:pPr algn="l" fontAlgn="b"/>
                      <a:r>
                        <a:rPr lang="es-CO" sz="1200" u="none" strike="noStrike" dirty="0">
                          <a:solidFill>
                            <a:schemeClr val="tx2"/>
                          </a:solidFill>
                          <a:effectLst/>
                        </a:rPr>
                        <a:t>(Menos) Provisión para impuesto de renta</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6,927,537,112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3813505582"/>
                  </a:ext>
                </a:extLst>
              </a:tr>
              <a:tr h="193500">
                <a:tc>
                  <a:txBody>
                    <a:bodyPr/>
                    <a:lstStyle/>
                    <a:p>
                      <a:pPr algn="l" fontAlgn="b"/>
                      <a:r>
                        <a:rPr lang="es-CO" sz="1200" u="none" strike="noStrike" dirty="0">
                          <a:solidFill>
                            <a:schemeClr val="bg1"/>
                          </a:solidFill>
                          <a:effectLst/>
                        </a:rPr>
                        <a:t>UTILIDAD NETA DEL EJERCICIO</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tc>
                  <a:txBody>
                    <a:bodyPr/>
                    <a:lstStyle/>
                    <a:p>
                      <a:pPr algn="r" fontAlgn="b"/>
                      <a:r>
                        <a:rPr lang="es-CO" sz="1200" u="none" strike="noStrike" dirty="0">
                          <a:solidFill>
                            <a:schemeClr val="bg1"/>
                          </a:solidFill>
                          <a:effectLst/>
                        </a:rPr>
                        <a:t>               8,044,400,647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extLst>
                  <a:ext uri="{0D108BD9-81ED-4DB2-BD59-A6C34878D82A}">
                    <a16:rowId xmlns:a16="http://schemas.microsoft.com/office/drawing/2014/main" val="1384537008"/>
                  </a:ext>
                </a:extLst>
              </a:tr>
              <a:tr h="193500">
                <a:tc>
                  <a:txBody>
                    <a:bodyPr/>
                    <a:lstStyle/>
                    <a:p>
                      <a:pPr algn="l"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3367520909"/>
                  </a:ext>
                </a:extLst>
              </a:tr>
              <a:tr h="193500">
                <a:tc>
                  <a:txBody>
                    <a:bodyPr/>
                    <a:lstStyle/>
                    <a:p>
                      <a:pPr algn="l" fontAlgn="ctr"/>
                      <a:r>
                        <a:rPr lang="es-CO" sz="1200" u="none" strike="noStrike" dirty="0">
                          <a:solidFill>
                            <a:schemeClr val="tx2"/>
                          </a:solidFill>
                          <a:effectLst/>
                        </a:rPr>
                        <a:t>APROPIACION PARA RESERVAS OBLIGATORIAS</a:t>
                      </a:r>
                      <a:endParaRPr lang="es-CO" sz="1200" b="1" i="0" u="none" strike="noStrike" dirty="0">
                        <a:solidFill>
                          <a:schemeClr val="tx2"/>
                        </a:solidFill>
                        <a:effectLst/>
                        <a:latin typeface="Franklin Gothic Book" panose="020B0503020102020204" pitchFamily="34" charset="0"/>
                      </a:endParaRPr>
                    </a:p>
                  </a:txBody>
                  <a:tcPr marL="3919" marR="3919" marT="3919" marB="0" anchor="ctr"/>
                </a:tc>
                <a:tc>
                  <a:txBody>
                    <a:bodyPr/>
                    <a:lstStyle/>
                    <a:p>
                      <a:pPr algn="r" fontAlgn="ctr"/>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ctr"/>
                </a:tc>
                <a:extLst>
                  <a:ext uri="{0D108BD9-81ED-4DB2-BD59-A6C34878D82A}">
                    <a16:rowId xmlns:a16="http://schemas.microsoft.com/office/drawing/2014/main" val="1289328486"/>
                  </a:ext>
                </a:extLst>
              </a:tr>
              <a:tr h="193500">
                <a:tc>
                  <a:txBody>
                    <a:bodyPr/>
                    <a:lstStyle/>
                    <a:p>
                      <a:pPr algn="l" fontAlgn="b"/>
                      <a:r>
                        <a:rPr lang="es-CO" sz="1200" u="none" strike="noStrike" dirty="0">
                          <a:solidFill>
                            <a:schemeClr val="tx2"/>
                          </a:solidFill>
                          <a:effectLst/>
                        </a:rPr>
                        <a:t>Reserva Legal   (10% de las utilidades netas antes de reservas)</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804,440,000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1195961524"/>
                  </a:ext>
                </a:extLst>
              </a:tr>
              <a:tr h="193500">
                <a:tc>
                  <a:txBody>
                    <a:bodyPr/>
                    <a:lstStyle/>
                    <a:p>
                      <a:pPr algn="l"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1731273361"/>
                  </a:ext>
                </a:extLst>
              </a:tr>
              <a:tr h="193500">
                <a:tc>
                  <a:txBody>
                    <a:bodyPr/>
                    <a:lstStyle/>
                    <a:p>
                      <a:pPr algn="l" fontAlgn="b"/>
                      <a:r>
                        <a:rPr lang="es-CO" sz="1200" u="none" strike="noStrike" dirty="0">
                          <a:solidFill>
                            <a:schemeClr val="bg1"/>
                          </a:solidFill>
                          <a:effectLst/>
                        </a:rPr>
                        <a:t>SUBTOTAL</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tc>
                  <a:txBody>
                    <a:bodyPr/>
                    <a:lstStyle/>
                    <a:p>
                      <a:pPr algn="r" fontAlgn="b"/>
                      <a:r>
                        <a:rPr lang="es-CO" sz="1200" u="none" strike="noStrike" dirty="0">
                          <a:solidFill>
                            <a:schemeClr val="bg1"/>
                          </a:solidFill>
                          <a:effectLst/>
                        </a:rPr>
                        <a:t>               7,239,960,647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extLst>
                  <a:ext uri="{0D108BD9-81ED-4DB2-BD59-A6C34878D82A}">
                    <a16:rowId xmlns:a16="http://schemas.microsoft.com/office/drawing/2014/main" val="1584878058"/>
                  </a:ext>
                </a:extLst>
              </a:tr>
              <a:tr h="193500">
                <a:tc>
                  <a:txBody>
                    <a:bodyPr/>
                    <a:lstStyle/>
                    <a:p>
                      <a:pPr algn="l"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1585301040"/>
                  </a:ext>
                </a:extLst>
              </a:tr>
              <a:tr h="193500">
                <a:tc>
                  <a:txBody>
                    <a:bodyPr/>
                    <a:lstStyle/>
                    <a:p>
                      <a:pPr algn="l" fontAlgn="ctr"/>
                      <a:r>
                        <a:rPr lang="es-CO" sz="1200" u="none" strike="noStrike" dirty="0">
                          <a:solidFill>
                            <a:schemeClr val="tx2"/>
                          </a:solidFill>
                          <a:effectLst/>
                        </a:rPr>
                        <a:t>APROPIACION PARA RESERVAS OCASIONALES</a:t>
                      </a:r>
                      <a:endParaRPr lang="es-CO" sz="1200" b="1" i="0" u="none" strike="noStrike" dirty="0">
                        <a:solidFill>
                          <a:schemeClr val="tx2"/>
                        </a:solidFill>
                        <a:effectLst/>
                        <a:latin typeface="Franklin Gothic Book" panose="020B0503020102020204" pitchFamily="34" charset="0"/>
                      </a:endParaRPr>
                    </a:p>
                  </a:txBody>
                  <a:tcPr marL="3919" marR="3919" marT="3919" marB="0" anchor="ctr"/>
                </a:tc>
                <a:tc>
                  <a:txBody>
                    <a:bodyPr/>
                    <a:lstStyle/>
                    <a:p>
                      <a:pPr algn="r" fontAlgn="ctr"/>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ctr"/>
                </a:tc>
                <a:extLst>
                  <a:ext uri="{0D108BD9-81ED-4DB2-BD59-A6C34878D82A}">
                    <a16:rowId xmlns:a16="http://schemas.microsoft.com/office/drawing/2014/main" val="1061110776"/>
                  </a:ext>
                </a:extLst>
              </a:tr>
              <a:tr h="193500">
                <a:tc>
                  <a:txBody>
                    <a:bodyPr/>
                    <a:lstStyle/>
                    <a:p>
                      <a:pPr algn="l" fontAlgn="b"/>
                      <a:r>
                        <a:rPr lang="es-CO" sz="1200" u="none" strike="noStrike" dirty="0">
                          <a:solidFill>
                            <a:schemeClr val="tx2"/>
                          </a:solidFill>
                          <a:effectLst/>
                        </a:rPr>
                        <a:t>Para disposición de la Junta Directiva (Convergencia NIIF)</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458,069,258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655450595"/>
                  </a:ext>
                </a:extLst>
              </a:tr>
              <a:tr h="193500">
                <a:tc>
                  <a:txBody>
                    <a:bodyPr/>
                    <a:lstStyle/>
                    <a:p>
                      <a:pPr algn="l" fontAlgn="b"/>
                      <a:r>
                        <a:rPr lang="es-CO" sz="1200" u="none" strike="noStrike" dirty="0">
                          <a:solidFill>
                            <a:schemeClr val="tx2"/>
                          </a:solidFill>
                          <a:effectLst/>
                        </a:rPr>
                        <a:t> </a:t>
                      </a:r>
                      <a:endParaRPr lang="es-CO" sz="1200" b="1"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1222693514"/>
                  </a:ext>
                </a:extLst>
              </a:tr>
              <a:tr h="193500">
                <a:tc>
                  <a:txBody>
                    <a:bodyPr/>
                    <a:lstStyle/>
                    <a:p>
                      <a:pPr algn="l" fontAlgn="b"/>
                      <a:r>
                        <a:rPr lang="es-CO" sz="1200" u="none" strike="noStrike" dirty="0">
                          <a:solidFill>
                            <a:schemeClr val="bg1"/>
                          </a:solidFill>
                          <a:effectLst/>
                        </a:rPr>
                        <a:t>TOTAL RESERVAS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tc>
                  <a:txBody>
                    <a:bodyPr/>
                    <a:lstStyle/>
                    <a:p>
                      <a:pPr algn="r" fontAlgn="b"/>
                      <a:r>
                        <a:rPr lang="es-CO" sz="1200" u="none" strike="noStrike" dirty="0">
                          <a:solidFill>
                            <a:schemeClr val="bg1"/>
                          </a:solidFill>
                          <a:effectLst/>
                        </a:rPr>
                        <a:t>               1,262,509,258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extLst>
                  <a:ext uri="{0D108BD9-81ED-4DB2-BD59-A6C34878D82A}">
                    <a16:rowId xmlns:a16="http://schemas.microsoft.com/office/drawing/2014/main" val="788291958"/>
                  </a:ext>
                </a:extLst>
              </a:tr>
              <a:tr h="193500">
                <a:tc>
                  <a:txBody>
                    <a:bodyPr/>
                    <a:lstStyle/>
                    <a:p>
                      <a:pPr algn="l" fontAlgn="ctr"/>
                      <a:r>
                        <a:rPr lang="es-CO" sz="1200" u="none" strike="noStrike" dirty="0">
                          <a:solidFill>
                            <a:schemeClr val="tx2"/>
                          </a:solidFill>
                          <a:effectLst/>
                        </a:rPr>
                        <a:t>SUBTOTAL</a:t>
                      </a:r>
                      <a:endParaRPr lang="es-CO" sz="1200" b="1" i="0" u="none" strike="noStrike" dirty="0">
                        <a:solidFill>
                          <a:schemeClr val="tx2"/>
                        </a:solidFill>
                        <a:effectLst/>
                        <a:latin typeface="Franklin Gothic Book" panose="020B0503020102020204" pitchFamily="34" charset="0"/>
                      </a:endParaRPr>
                    </a:p>
                  </a:txBody>
                  <a:tcPr marL="3919" marR="3919" marT="3919" marB="0" anchor="ctr"/>
                </a:tc>
                <a:tc>
                  <a:txBody>
                    <a:bodyPr/>
                    <a:lstStyle/>
                    <a:p>
                      <a:pPr algn="r" fontAlgn="ctr"/>
                      <a:r>
                        <a:rPr lang="es-CO" sz="1200" u="none" strike="noStrike" dirty="0">
                          <a:solidFill>
                            <a:schemeClr val="tx2"/>
                          </a:solidFill>
                          <a:effectLst/>
                        </a:rPr>
                        <a:t>               6,781,891,389 </a:t>
                      </a:r>
                      <a:endParaRPr lang="es-CO" sz="1200" b="1" i="0" u="none" strike="noStrike" dirty="0">
                        <a:solidFill>
                          <a:schemeClr val="tx2"/>
                        </a:solidFill>
                        <a:effectLst/>
                        <a:latin typeface="Franklin Gothic Book" panose="020B0503020102020204" pitchFamily="34" charset="0"/>
                      </a:endParaRPr>
                    </a:p>
                  </a:txBody>
                  <a:tcPr marL="3919" marR="3919" marT="3919" marB="0" anchor="ctr"/>
                </a:tc>
                <a:extLst>
                  <a:ext uri="{0D108BD9-81ED-4DB2-BD59-A6C34878D82A}">
                    <a16:rowId xmlns:a16="http://schemas.microsoft.com/office/drawing/2014/main" val="314742395"/>
                  </a:ext>
                </a:extLst>
              </a:tr>
              <a:tr h="193500">
                <a:tc>
                  <a:txBody>
                    <a:bodyPr/>
                    <a:lstStyle/>
                    <a:p>
                      <a:pPr algn="l" fontAlgn="ctr"/>
                      <a:r>
                        <a:rPr lang="es-CO" sz="1200" u="none" strike="noStrike" dirty="0">
                          <a:solidFill>
                            <a:schemeClr val="tx2"/>
                          </a:solidFill>
                          <a:effectLst/>
                        </a:rPr>
                        <a:t> </a:t>
                      </a:r>
                      <a:endParaRPr lang="es-CO" sz="1200" b="1" i="0" u="none" strike="noStrike" dirty="0">
                        <a:solidFill>
                          <a:schemeClr val="tx2"/>
                        </a:solidFill>
                        <a:effectLst/>
                        <a:latin typeface="Franklin Gothic Book" panose="020B0503020102020204" pitchFamily="34" charset="0"/>
                      </a:endParaRPr>
                    </a:p>
                  </a:txBody>
                  <a:tcPr marL="3919" marR="3919" marT="3919" marB="0" anchor="ctr"/>
                </a:tc>
                <a:tc>
                  <a:txBody>
                    <a:bodyPr/>
                    <a:lstStyle/>
                    <a:p>
                      <a:pPr algn="r" fontAlgn="ctr"/>
                      <a:r>
                        <a:rPr lang="es-CO" sz="1200" u="none" strike="noStrike" dirty="0">
                          <a:solidFill>
                            <a:schemeClr val="tx2"/>
                          </a:solidFill>
                          <a:effectLst/>
                        </a:rPr>
                        <a:t> </a:t>
                      </a:r>
                      <a:endParaRPr lang="es-CO" sz="1200" b="1" i="0" u="none" strike="noStrike" dirty="0">
                        <a:solidFill>
                          <a:schemeClr val="tx2"/>
                        </a:solidFill>
                        <a:effectLst/>
                        <a:latin typeface="Franklin Gothic Book" panose="020B0503020102020204" pitchFamily="34" charset="0"/>
                      </a:endParaRPr>
                    </a:p>
                  </a:txBody>
                  <a:tcPr marL="3919" marR="3919" marT="3919" marB="0" anchor="ctr"/>
                </a:tc>
                <a:extLst>
                  <a:ext uri="{0D108BD9-81ED-4DB2-BD59-A6C34878D82A}">
                    <a16:rowId xmlns:a16="http://schemas.microsoft.com/office/drawing/2014/main" val="1300287776"/>
                  </a:ext>
                </a:extLst>
              </a:tr>
              <a:tr h="193500">
                <a:tc>
                  <a:txBody>
                    <a:bodyPr/>
                    <a:lstStyle/>
                    <a:p>
                      <a:pPr algn="l" fontAlgn="b"/>
                      <a:r>
                        <a:rPr lang="es-CO" sz="1200" u="none" strike="noStrike" dirty="0">
                          <a:solidFill>
                            <a:schemeClr val="bg1"/>
                          </a:solidFill>
                          <a:effectLst/>
                        </a:rPr>
                        <a:t>DESTINADO PARA ENJUGAR PERDIDAS</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tc>
                  <a:txBody>
                    <a:bodyPr/>
                    <a:lstStyle/>
                    <a:p>
                      <a:pPr algn="r" fontAlgn="b"/>
                      <a:r>
                        <a:rPr lang="es-CO" sz="1200" u="none" strike="noStrike" dirty="0">
                          <a:solidFill>
                            <a:schemeClr val="bg1"/>
                          </a:solidFill>
                          <a:effectLst/>
                        </a:rPr>
                        <a:t>              -1,770,275,120 </a:t>
                      </a:r>
                      <a:endParaRPr lang="es-CO" sz="1200" b="1" i="0" u="none" strike="noStrike" dirty="0">
                        <a:solidFill>
                          <a:schemeClr val="bg1"/>
                        </a:solidFill>
                        <a:effectLst/>
                        <a:latin typeface="Franklin Gothic Book" panose="020B0503020102020204" pitchFamily="34" charset="0"/>
                      </a:endParaRPr>
                    </a:p>
                  </a:txBody>
                  <a:tcPr marL="3919" marR="3919" marT="3919" marB="0" anchor="b">
                    <a:solidFill>
                      <a:schemeClr val="accent1"/>
                    </a:solidFill>
                  </a:tcPr>
                </a:tc>
                <a:extLst>
                  <a:ext uri="{0D108BD9-81ED-4DB2-BD59-A6C34878D82A}">
                    <a16:rowId xmlns:a16="http://schemas.microsoft.com/office/drawing/2014/main" val="4093732163"/>
                  </a:ext>
                </a:extLst>
              </a:tr>
              <a:tr h="193500">
                <a:tc>
                  <a:txBody>
                    <a:bodyPr/>
                    <a:lstStyle/>
                    <a:p>
                      <a:pPr algn="l"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tc>
                  <a:txBody>
                    <a:bodyPr/>
                    <a:lstStyle/>
                    <a:p>
                      <a:pPr algn="r" fontAlgn="b"/>
                      <a:r>
                        <a:rPr lang="es-CO" sz="1200" u="none" strike="noStrike" dirty="0">
                          <a:solidFill>
                            <a:schemeClr val="tx2"/>
                          </a:solidFill>
                          <a:effectLst/>
                        </a:rPr>
                        <a:t> </a:t>
                      </a:r>
                      <a:endParaRPr lang="es-CO" sz="1200" b="0" i="0" u="none" strike="noStrike" dirty="0">
                        <a:solidFill>
                          <a:schemeClr val="tx2"/>
                        </a:solidFill>
                        <a:effectLst/>
                        <a:latin typeface="Franklin Gothic Book" panose="020B0503020102020204" pitchFamily="34" charset="0"/>
                      </a:endParaRPr>
                    </a:p>
                  </a:txBody>
                  <a:tcPr marL="3919" marR="3919" marT="3919" marB="0" anchor="b"/>
                </a:tc>
                <a:extLst>
                  <a:ext uri="{0D108BD9-81ED-4DB2-BD59-A6C34878D82A}">
                    <a16:rowId xmlns:a16="http://schemas.microsoft.com/office/drawing/2014/main" val="50699814"/>
                  </a:ext>
                </a:extLst>
              </a:tr>
              <a:tr h="193500">
                <a:tc>
                  <a:txBody>
                    <a:bodyPr/>
                    <a:lstStyle/>
                    <a:p>
                      <a:pPr algn="l" fontAlgn="ctr"/>
                      <a:r>
                        <a:rPr lang="es-CO" sz="1200" b="1" u="none" strike="noStrike" dirty="0">
                          <a:solidFill>
                            <a:schemeClr val="bg1"/>
                          </a:solidFill>
                          <a:effectLst/>
                        </a:rPr>
                        <a:t>UTILIDADES A DISPOSICIÓN DE LOS ACCIONISTAS</a:t>
                      </a:r>
                      <a:endParaRPr lang="es-CO" sz="1200" b="1" i="0" u="none" strike="noStrike" dirty="0">
                        <a:solidFill>
                          <a:schemeClr val="bg1"/>
                        </a:solidFill>
                        <a:effectLst/>
                        <a:latin typeface="Franklin Gothic Book" panose="020B0503020102020204" pitchFamily="34" charset="0"/>
                      </a:endParaRPr>
                    </a:p>
                  </a:txBody>
                  <a:tcPr marL="3919" marR="3919" marT="3919" marB="0" anchor="ctr">
                    <a:solidFill>
                      <a:srgbClr val="00B050"/>
                    </a:solidFill>
                  </a:tcPr>
                </a:tc>
                <a:tc>
                  <a:txBody>
                    <a:bodyPr/>
                    <a:lstStyle/>
                    <a:p>
                      <a:pPr algn="r" fontAlgn="ctr"/>
                      <a:r>
                        <a:rPr lang="es-CO" sz="1200" b="1" u="none" strike="noStrike" dirty="0">
                          <a:solidFill>
                            <a:schemeClr val="bg1"/>
                          </a:solidFill>
                          <a:effectLst/>
                        </a:rPr>
                        <a:t>               5,011,616,269 </a:t>
                      </a:r>
                      <a:endParaRPr lang="es-CO" sz="1200" b="1" i="0" u="none" strike="noStrike" dirty="0">
                        <a:solidFill>
                          <a:schemeClr val="bg1"/>
                        </a:solidFill>
                        <a:effectLst/>
                        <a:latin typeface="Franklin Gothic Book" panose="020B0503020102020204" pitchFamily="34" charset="0"/>
                      </a:endParaRPr>
                    </a:p>
                  </a:txBody>
                  <a:tcPr marL="3919" marR="3919" marT="3919" marB="0" anchor="ctr">
                    <a:solidFill>
                      <a:srgbClr val="00B050"/>
                    </a:solidFill>
                  </a:tcPr>
                </a:tc>
                <a:extLst>
                  <a:ext uri="{0D108BD9-81ED-4DB2-BD59-A6C34878D82A}">
                    <a16:rowId xmlns:a16="http://schemas.microsoft.com/office/drawing/2014/main" val="1566208765"/>
                  </a:ext>
                </a:extLst>
              </a:tr>
            </a:tbl>
          </a:graphicData>
        </a:graphic>
      </p:graphicFrame>
      <p:sp>
        <p:nvSpPr>
          <p:cNvPr id="3" name="CuadroTexto 2">
            <a:extLst>
              <a:ext uri="{FF2B5EF4-FFF2-40B4-BE49-F238E27FC236}">
                <a16:creationId xmlns:a16="http://schemas.microsoft.com/office/drawing/2014/main" id="{143D724C-00BB-4CAF-97EC-52658F10BBC1}"/>
              </a:ext>
            </a:extLst>
          </p:cNvPr>
          <p:cNvSpPr txBox="1"/>
          <p:nvPr/>
        </p:nvSpPr>
        <p:spPr>
          <a:xfrm>
            <a:off x="252015" y="4593617"/>
            <a:ext cx="8459905" cy="302390"/>
          </a:xfrm>
          <a:prstGeom prst="rect">
            <a:avLst/>
          </a:prstGeom>
          <a:noFill/>
        </p:spPr>
        <p:txBody>
          <a:bodyPr wrap="square" lIns="0" tIns="0" rIns="0" bIns="0" rtlCol="0">
            <a:spAutoFit/>
          </a:bodyPr>
          <a:lstStyle/>
          <a:p>
            <a:pPr>
              <a:lnSpc>
                <a:spcPct val="120000"/>
              </a:lnSpc>
            </a:pPr>
            <a:r>
              <a:rPr lang="es-CO" dirty="0">
                <a:solidFill>
                  <a:schemeClr val="tx2"/>
                </a:solidFill>
              </a:rPr>
              <a:t>Fecha Propuesta de Pago de Dividendos: </a:t>
            </a:r>
            <a:r>
              <a:rPr lang="es-CO" b="1" dirty="0">
                <a:solidFill>
                  <a:srgbClr val="00B050"/>
                </a:solidFill>
              </a:rPr>
              <a:t>Abril 13 de 2018</a:t>
            </a:r>
          </a:p>
        </p:txBody>
      </p:sp>
    </p:spTree>
    <p:extLst>
      <p:ext uri="{BB962C8B-B14F-4D97-AF65-F5344CB8AC3E}">
        <p14:creationId xmlns:p14="http://schemas.microsoft.com/office/powerpoint/2010/main" val="399499378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007" y="2159306"/>
            <a:ext cx="8157188" cy="1546108"/>
          </a:xfrm>
        </p:spPr>
        <p:txBody>
          <a:bodyPr/>
          <a:lstStyle/>
          <a:p>
            <a:pPr lvl="1" algn="l" defTabSz="913990" rtl="0">
              <a:lnSpc>
                <a:spcPct val="85000"/>
              </a:lnSpc>
              <a:spcBef>
                <a:spcPct val="0"/>
              </a:spcBef>
            </a:pPr>
            <a:r>
              <a:rPr lang="es-ES" sz="4000" dirty="0">
                <a:solidFill>
                  <a:schemeClr val="bg1"/>
                </a:solidFill>
                <a:latin typeface="+mj-lt"/>
              </a:rPr>
              <a:t>6.5. </a:t>
            </a:r>
            <a:r>
              <a:rPr lang="es-CO" sz="4000" dirty="0">
                <a:solidFill>
                  <a:schemeClr val="bg1"/>
                </a:solidFill>
                <a:latin typeface="+mj-lt"/>
              </a:rPr>
              <a:t>Propuesta Reforma Estatutos Sociales</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1B1CCB13-4C79-4908-826D-B55B8634FC58}"/>
              </a:ext>
            </a:extLst>
          </p:cNvPr>
          <p:cNvSpPr txBox="1"/>
          <p:nvPr/>
        </p:nvSpPr>
        <p:spPr>
          <a:xfrm>
            <a:off x="702582" y="3624494"/>
            <a:ext cx="2951807"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Proponer</a:t>
            </a:r>
          </a:p>
        </p:txBody>
      </p:sp>
    </p:spTree>
    <p:extLst>
      <p:ext uri="{BB962C8B-B14F-4D97-AF65-F5344CB8AC3E}">
        <p14:creationId xmlns:p14="http://schemas.microsoft.com/office/powerpoint/2010/main" val="212171326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832714E4-C561-488F-BCC9-9EA9A5EB3CF0}"/>
              </a:ext>
            </a:extLst>
          </p:cNvPr>
          <p:cNvGraphicFramePr/>
          <p:nvPr>
            <p:extLst>
              <p:ext uri="{D42A27DB-BD31-4B8C-83A1-F6EECF244321}">
                <p14:modId xmlns:p14="http://schemas.microsoft.com/office/powerpoint/2010/main" val="119073448"/>
              </p:ext>
            </p:extLst>
          </p:nvPr>
        </p:nvGraphicFramePr>
        <p:xfrm>
          <a:off x="420786" y="885825"/>
          <a:ext cx="8342888" cy="4194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EA70F5B5-4EF2-4ADB-81E5-BFBBD1DEDB1A}"/>
              </a:ext>
            </a:extLst>
          </p:cNvPr>
          <p:cNvSpPr txBox="1"/>
          <p:nvPr/>
        </p:nvSpPr>
        <p:spPr>
          <a:xfrm>
            <a:off x="307498" y="137566"/>
            <a:ext cx="6667837" cy="1222386"/>
          </a:xfrm>
          <a:prstGeom prst="rect">
            <a:avLst/>
          </a:prstGeom>
          <a:noFill/>
        </p:spPr>
        <p:txBody>
          <a:bodyPr wrap="square" lIns="0" tIns="0" rIns="0" bIns="0" rtlCol="0">
            <a:spAutoFit/>
          </a:bodyPr>
          <a:lstStyle/>
          <a:p>
            <a:pPr>
              <a:lnSpc>
                <a:spcPct val="120000"/>
              </a:lnSpc>
            </a:pPr>
            <a:r>
              <a:rPr lang="es-CO" sz="2400" b="1" dirty="0">
                <a:solidFill>
                  <a:srgbClr val="002060"/>
                </a:solidFill>
              </a:rPr>
              <a:t>4. </a:t>
            </a:r>
            <a:r>
              <a:rPr lang="es-ES" sz="2400" b="1" dirty="0">
                <a:solidFill>
                  <a:srgbClr val="002060"/>
                </a:solidFill>
              </a:rPr>
              <a:t>Seguimiento tareas – Monitoreo decisiones de la Junta Directiva.</a:t>
            </a:r>
          </a:p>
          <a:p>
            <a:pPr>
              <a:lnSpc>
                <a:spcPct val="120000"/>
              </a:lnSpc>
            </a:pPr>
            <a:endParaRPr lang="es-CO" sz="2000" b="1" dirty="0">
              <a:solidFill>
                <a:schemeClr val="tx2"/>
              </a:solidFill>
            </a:endParaRPr>
          </a:p>
        </p:txBody>
      </p:sp>
    </p:spTree>
    <p:extLst>
      <p:ext uri="{BB962C8B-B14F-4D97-AF65-F5344CB8AC3E}">
        <p14:creationId xmlns:p14="http://schemas.microsoft.com/office/powerpoint/2010/main" val="41436441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91 Imagen" descr="BMC LOGO.bmp">
            <a:extLst>
              <a:ext uri="{FF2B5EF4-FFF2-40B4-BE49-F238E27FC236}">
                <a16:creationId xmlns:a16="http://schemas.microsoft.com/office/drawing/2014/main" id="{41E5D551-D6EB-4EB8-9B79-19399D108230}"/>
              </a:ext>
            </a:extLst>
          </p:cNvPr>
          <p:cNvPicPr>
            <a:picLocks noChangeAspect="1"/>
          </p:cNvPicPr>
          <p:nvPr/>
        </p:nvPicPr>
        <p:blipFill>
          <a:blip r:embed="rId2" cstate="print"/>
          <a:srcRect r="-211"/>
          <a:stretch>
            <a:fillRect/>
          </a:stretch>
        </p:blipFill>
        <p:spPr bwMode="auto">
          <a:xfrm>
            <a:off x="7799875" y="209046"/>
            <a:ext cx="1133475" cy="349151"/>
          </a:xfrm>
          <a:prstGeom prst="rect">
            <a:avLst/>
          </a:prstGeom>
          <a:noFill/>
          <a:ln w="9525">
            <a:noFill/>
            <a:miter lim="800000"/>
            <a:headEnd/>
            <a:tailEnd/>
          </a:ln>
        </p:spPr>
      </p:pic>
      <p:sp>
        <p:nvSpPr>
          <p:cNvPr id="9" name="Text Placeholder 30">
            <a:extLst>
              <a:ext uri="{FF2B5EF4-FFF2-40B4-BE49-F238E27FC236}">
                <a16:creationId xmlns:a16="http://schemas.microsoft.com/office/drawing/2014/main" id="{FF7D885D-9B79-41C0-9777-01040F03D803}"/>
              </a:ext>
            </a:extLst>
          </p:cNvPr>
          <p:cNvSpPr txBox="1">
            <a:spLocks/>
          </p:cNvSpPr>
          <p:nvPr/>
        </p:nvSpPr>
        <p:spPr bwMode="auto">
          <a:xfrm>
            <a:off x="117873" y="310930"/>
            <a:ext cx="7417859" cy="625079"/>
          </a:xfrm>
          <a:prstGeom prst="rect">
            <a:avLst/>
          </a:prstGeom>
          <a:noFill/>
          <a:ln w="9525">
            <a:noFill/>
            <a:miter lim="800000"/>
            <a:headEnd/>
            <a:tailEnd/>
          </a:ln>
        </p:spPr>
        <p:txBody>
          <a:bodyPr lIns="0" tIns="0" rIns="0" bIns="0"/>
          <a:lstStyle/>
          <a:p>
            <a:pPr algn="ctr">
              <a:lnSpc>
                <a:spcPct val="85000"/>
              </a:lnSpc>
            </a:pPr>
            <a:r>
              <a:rPr lang="es-CO" sz="2100" dirty="0">
                <a:solidFill>
                  <a:srgbClr val="002060"/>
                </a:solidFill>
                <a:latin typeface="Franklin Gothic Demi Cond" pitchFamily="34" charset="0"/>
              </a:rPr>
              <a:t>Propuesta modificación Estatutos Sociales</a:t>
            </a:r>
          </a:p>
        </p:txBody>
      </p:sp>
      <p:graphicFrame>
        <p:nvGraphicFramePr>
          <p:cNvPr id="12" name="Tabla 11">
            <a:extLst>
              <a:ext uri="{FF2B5EF4-FFF2-40B4-BE49-F238E27FC236}">
                <a16:creationId xmlns:a16="http://schemas.microsoft.com/office/drawing/2014/main" id="{478BDA2E-6DC1-405C-AE6E-9B638EA99323}"/>
              </a:ext>
            </a:extLst>
          </p:cNvPr>
          <p:cNvGraphicFramePr>
            <a:graphicFrameLocks noGrp="1"/>
          </p:cNvGraphicFramePr>
          <p:nvPr>
            <p:extLst>
              <p:ext uri="{D42A27DB-BD31-4B8C-83A1-F6EECF244321}">
                <p14:modId xmlns:p14="http://schemas.microsoft.com/office/powerpoint/2010/main" val="1091404124"/>
              </p:ext>
            </p:extLst>
          </p:nvPr>
        </p:nvGraphicFramePr>
        <p:xfrm>
          <a:off x="387274" y="854930"/>
          <a:ext cx="7745506" cy="4183380"/>
        </p:xfrm>
        <a:graphic>
          <a:graphicData uri="http://schemas.openxmlformats.org/drawingml/2006/table">
            <a:tbl>
              <a:tblPr firstRow="1" bandRow="1">
                <a:tableStyleId>{5C22544A-7EE6-4342-B048-85BDC9FD1C3A}</a:tableStyleId>
              </a:tblPr>
              <a:tblGrid>
                <a:gridCol w="3872753">
                  <a:extLst>
                    <a:ext uri="{9D8B030D-6E8A-4147-A177-3AD203B41FA5}">
                      <a16:colId xmlns:a16="http://schemas.microsoft.com/office/drawing/2014/main" val="4202850087"/>
                    </a:ext>
                  </a:extLst>
                </a:gridCol>
                <a:gridCol w="3872753">
                  <a:extLst>
                    <a:ext uri="{9D8B030D-6E8A-4147-A177-3AD203B41FA5}">
                      <a16:colId xmlns:a16="http://schemas.microsoft.com/office/drawing/2014/main" val="2638756177"/>
                    </a:ext>
                  </a:extLst>
                </a:gridCol>
              </a:tblGrid>
              <a:tr h="4183380">
                <a:tc>
                  <a:txBody>
                    <a:bodyPr/>
                    <a:lstStyle/>
                    <a:p>
                      <a:r>
                        <a:rPr lang="es-CO" sz="1500" b="1" kern="1200" dirty="0">
                          <a:solidFill>
                            <a:schemeClr val="tx1"/>
                          </a:solidFill>
                          <a:effectLst/>
                          <a:latin typeface="+mn-lt"/>
                          <a:ea typeface="+mn-ea"/>
                          <a:cs typeface="+mn-cs"/>
                        </a:rPr>
                        <a:t>ARTÍCULO 41º. FUNCIONES DE LA JUNTA DIRECTIVA (</a:t>
                      </a:r>
                      <a:r>
                        <a:rPr lang="es-CO" sz="1500" b="1" kern="1200" dirty="0" err="1">
                          <a:solidFill>
                            <a:schemeClr val="tx1"/>
                          </a:solidFill>
                          <a:effectLst/>
                          <a:latin typeface="+mn-lt"/>
                          <a:ea typeface="+mn-ea"/>
                          <a:cs typeface="+mn-cs"/>
                        </a:rPr>
                        <a:t>Modif</a:t>
                      </a:r>
                      <a:r>
                        <a:rPr lang="es-CO" sz="1500" b="1" kern="1200" dirty="0">
                          <a:solidFill>
                            <a:schemeClr val="tx1"/>
                          </a:solidFill>
                          <a:effectLst/>
                          <a:latin typeface="+mn-lt"/>
                          <a:ea typeface="+mn-ea"/>
                          <a:cs typeface="+mn-cs"/>
                        </a:rPr>
                        <a:t>. E.P. 4611 de 2015). </a:t>
                      </a:r>
                    </a:p>
                    <a:p>
                      <a:r>
                        <a:rPr lang="es-CO" sz="1500" b="1" kern="1200" dirty="0">
                          <a:solidFill>
                            <a:schemeClr val="tx1"/>
                          </a:solidFill>
                          <a:effectLst/>
                          <a:latin typeface="+mn-lt"/>
                          <a:ea typeface="+mn-ea"/>
                          <a:cs typeface="+mn-cs"/>
                        </a:rPr>
                        <a:t> </a:t>
                      </a:r>
                    </a:p>
                    <a:p>
                      <a:pPr algn="l"/>
                      <a:r>
                        <a:rPr lang="es-CO" sz="1500" b="1" kern="1200" dirty="0">
                          <a:solidFill>
                            <a:schemeClr val="tx1"/>
                          </a:solidFill>
                          <a:effectLst/>
                          <a:latin typeface="+mn-lt"/>
                          <a:ea typeface="+mn-ea"/>
                          <a:cs typeface="+mn-cs"/>
                        </a:rPr>
                        <a:t>Las funciones de la Junta Directiva se cumplirán conforme los lineamientos establecidos en el reglamento de la Junta Directiva.</a:t>
                      </a:r>
                    </a:p>
                    <a:p>
                      <a:pPr algn="l"/>
                      <a:r>
                        <a:rPr lang="es-CO" sz="1500" b="1" kern="1200" dirty="0">
                          <a:solidFill>
                            <a:schemeClr val="tx1"/>
                          </a:solidFill>
                          <a:effectLst/>
                          <a:latin typeface="+mn-lt"/>
                          <a:ea typeface="+mn-ea"/>
                          <a:cs typeface="+mn-cs"/>
                        </a:rPr>
                        <a:t> </a:t>
                      </a:r>
                    </a:p>
                    <a:p>
                      <a:pPr algn="l"/>
                      <a:r>
                        <a:rPr lang="es-CO" sz="1500" b="1" kern="1200" dirty="0">
                          <a:solidFill>
                            <a:schemeClr val="tx1"/>
                          </a:solidFill>
                          <a:effectLst/>
                          <a:latin typeface="+mn-lt"/>
                          <a:ea typeface="+mn-ea"/>
                          <a:cs typeface="+mn-cs"/>
                        </a:rPr>
                        <a:t>Son funciones de la Junta Directiva: </a:t>
                      </a:r>
                    </a:p>
                    <a:p>
                      <a:pPr algn="l"/>
                      <a:r>
                        <a:rPr lang="es-ES_tradnl" sz="1500" b="1" kern="1200" dirty="0">
                          <a:solidFill>
                            <a:schemeClr val="tx1"/>
                          </a:solidFill>
                          <a:effectLst/>
                          <a:latin typeface="+mn-lt"/>
                          <a:ea typeface="+mn-ea"/>
                          <a:cs typeface="+mn-cs"/>
                        </a:rPr>
                        <a:t> </a:t>
                      </a:r>
                      <a:endParaRPr lang="es-CO" sz="1500" b="1" kern="1200" dirty="0">
                        <a:solidFill>
                          <a:schemeClr val="tx1"/>
                        </a:solidFill>
                        <a:effectLst/>
                        <a:latin typeface="+mn-lt"/>
                        <a:ea typeface="+mn-ea"/>
                        <a:cs typeface="+mn-cs"/>
                      </a:endParaRPr>
                    </a:p>
                    <a:p>
                      <a:pPr algn="l"/>
                      <a:r>
                        <a:rPr lang="es-ES_tradnl" sz="1500" b="1" kern="1200" dirty="0">
                          <a:solidFill>
                            <a:schemeClr val="tx1"/>
                          </a:solidFill>
                          <a:effectLst/>
                          <a:latin typeface="+mn-lt"/>
                          <a:ea typeface="+mn-ea"/>
                          <a:cs typeface="+mn-cs"/>
                        </a:rPr>
                        <a:t>3. En materia de riesgos, control y seguimiento:</a:t>
                      </a:r>
                      <a:endParaRPr lang="es-CO" sz="1500" b="1" kern="1200" dirty="0">
                        <a:solidFill>
                          <a:schemeClr val="tx1"/>
                        </a:solidFill>
                        <a:effectLst/>
                        <a:latin typeface="+mn-lt"/>
                        <a:ea typeface="+mn-ea"/>
                        <a:cs typeface="+mn-cs"/>
                      </a:endParaRPr>
                    </a:p>
                    <a:p>
                      <a:pPr algn="l"/>
                      <a:endParaRPr lang="es-CO" sz="15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500" dirty="0">
                          <a:solidFill>
                            <a:schemeClr val="tx1"/>
                          </a:solidFill>
                        </a:rPr>
                        <a:t>m) </a:t>
                      </a:r>
                      <a:r>
                        <a:rPr lang="es-CO" sz="1500" b="1" kern="1200" dirty="0">
                          <a:solidFill>
                            <a:schemeClr val="tx1"/>
                          </a:solidFill>
                          <a:effectLst/>
                          <a:latin typeface="+mn-lt"/>
                          <a:ea typeface="+mn-ea"/>
                          <a:cs typeface="+mn-cs"/>
                        </a:rPr>
                        <a:t>Designar al oficial de cumplimiento y su respectivo suplente. </a:t>
                      </a:r>
                    </a:p>
                    <a:p>
                      <a:endParaRPr lang="es-CO" sz="1500" dirty="0">
                        <a:solidFill>
                          <a:schemeClr val="tx1"/>
                        </a:solidFill>
                      </a:endParaRPr>
                    </a:p>
                  </a:txBody>
                  <a:tcPr marL="68580" marR="68580" marT="34290" marB="34290">
                    <a:solidFill>
                      <a:schemeClr val="bg2"/>
                    </a:solidFill>
                  </a:tcPr>
                </a:tc>
                <a:tc>
                  <a:txBody>
                    <a:bodyPr/>
                    <a:lstStyle/>
                    <a:p>
                      <a:r>
                        <a:rPr lang="es-CO" sz="1500" b="1" kern="1200" dirty="0">
                          <a:solidFill>
                            <a:schemeClr val="tx1"/>
                          </a:solidFill>
                          <a:effectLst/>
                          <a:latin typeface="+mn-lt"/>
                          <a:ea typeface="+mn-ea"/>
                          <a:cs typeface="+mn-cs"/>
                        </a:rPr>
                        <a:t>ARTÍCULO 41º. FUNCIONES DE LA JUNTA DIRECTIVA (</a:t>
                      </a:r>
                      <a:r>
                        <a:rPr lang="es-CO" sz="1500" b="1" kern="1200" dirty="0" err="1">
                          <a:solidFill>
                            <a:schemeClr val="tx1"/>
                          </a:solidFill>
                          <a:effectLst/>
                          <a:latin typeface="+mn-lt"/>
                          <a:ea typeface="+mn-ea"/>
                          <a:cs typeface="+mn-cs"/>
                        </a:rPr>
                        <a:t>Modif</a:t>
                      </a:r>
                      <a:r>
                        <a:rPr lang="es-CO" sz="1500" b="1" kern="1200" dirty="0">
                          <a:solidFill>
                            <a:schemeClr val="tx1"/>
                          </a:solidFill>
                          <a:effectLst/>
                          <a:latin typeface="+mn-lt"/>
                          <a:ea typeface="+mn-ea"/>
                          <a:cs typeface="+mn-cs"/>
                        </a:rPr>
                        <a:t>. E.P. 4611 de 2015). </a:t>
                      </a:r>
                    </a:p>
                    <a:p>
                      <a:r>
                        <a:rPr lang="es-CO" sz="1500" b="1" kern="1200" dirty="0">
                          <a:solidFill>
                            <a:schemeClr val="tx1"/>
                          </a:solidFill>
                          <a:effectLst/>
                          <a:latin typeface="+mn-lt"/>
                          <a:ea typeface="+mn-ea"/>
                          <a:cs typeface="+mn-cs"/>
                        </a:rPr>
                        <a:t> </a:t>
                      </a:r>
                    </a:p>
                    <a:p>
                      <a:pPr algn="l"/>
                      <a:r>
                        <a:rPr lang="es-CO" sz="1500" b="1" kern="1200" dirty="0">
                          <a:solidFill>
                            <a:schemeClr val="tx1"/>
                          </a:solidFill>
                          <a:effectLst/>
                          <a:latin typeface="+mn-lt"/>
                          <a:ea typeface="+mn-ea"/>
                          <a:cs typeface="+mn-cs"/>
                        </a:rPr>
                        <a:t>Las funciones de la Junta Directiva se cumplirán conforme los lineamientos establecidos en el reglamento de la Junta Directiva.</a:t>
                      </a:r>
                    </a:p>
                    <a:p>
                      <a:pPr algn="l"/>
                      <a:r>
                        <a:rPr lang="es-CO" sz="1500" b="1" kern="1200" dirty="0">
                          <a:solidFill>
                            <a:schemeClr val="tx1"/>
                          </a:solidFill>
                          <a:effectLst/>
                          <a:latin typeface="+mn-lt"/>
                          <a:ea typeface="+mn-ea"/>
                          <a:cs typeface="+mn-cs"/>
                        </a:rPr>
                        <a:t> </a:t>
                      </a:r>
                    </a:p>
                    <a:p>
                      <a:pPr algn="l"/>
                      <a:r>
                        <a:rPr lang="es-CO" sz="1500" b="1" kern="1200" dirty="0">
                          <a:solidFill>
                            <a:schemeClr val="tx1"/>
                          </a:solidFill>
                          <a:effectLst/>
                          <a:latin typeface="+mn-lt"/>
                          <a:ea typeface="+mn-ea"/>
                          <a:cs typeface="+mn-cs"/>
                        </a:rPr>
                        <a:t>Son funciones de la Junta Directiva: </a:t>
                      </a:r>
                    </a:p>
                    <a:p>
                      <a:pPr algn="l"/>
                      <a:r>
                        <a:rPr lang="es-ES_tradnl" sz="1500" b="1" kern="1200" dirty="0">
                          <a:solidFill>
                            <a:schemeClr val="tx1"/>
                          </a:solidFill>
                          <a:effectLst/>
                          <a:latin typeface="+mn-lt"/>
                          <a:ea typeface="+mn-ea"/>
                          <a:cs typeface="+mn-cs"/>
                        </a:rPr>
                        <a:t> </a:t>
                      </a:r>
                      <a:endParaRPr lang="es-CO" sz="1500" b="1" kern="1200" dirty="0">
                        <a:solidFill>
                          <a:schemeClr val="tx1"/>
                        </a:solidFill>
                        <a:effectLst/>
                        <a:latin typeface="+mn-lt"/>
                        <a:ea typeface="+mn-ea"/>
                        <a:cs typeface="+mn-cs"/>
                      </a:endParaRPr>
                    </a:p>
                    <a:p>
                      <a:pPr algn="l"/>
                      <a:r>
                        <a:rPr lang="es-ES_tradnl" sz="1500" b="1" kern="1200" dirty="0">
                          <a:solidFill>
                            <a:schemeClr val="tx1"/>
                          </a:solidFill>
                          <a:effectLst/>
                          <a:latin typeface="+mn-lt"/>
                          <a:ea typeface="+mn-ea"/>
                          <a:cs typeface="+mn-cs"/>
                        </a:rPr>
                        <a:t>3. En materia de riesgos, control y seguimiento:</a:t>
                      </a:r>
                      <a:endParaRPr lang="es-CO" sz="15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5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500" dirty="0">
                          <a:solidFill>
                            <a:schemeClr val="tx1"/>
                          </a:solidFill>
                        </a:rPr>
                        <a:t>m) </a:t>
                      </a:r>
                      <a:r>
                        <a:rPr lang="es-CO" sz="1500" b="1" kern="1200" dirty="0">
                          <a:solidFill>
                            <a:schemeClr val="tx1"/>
                          </a:solidFill>
                          <a:effectLst/>
                          <a:latin typeface="+mn-lt"/>
                          <a:ea typeface="+mn-ea"/>
                          <a:cs typeface="+mn-cs"/>
                        </a:rPr>
                        <a:t>Designar al </a:t>
                      </a:r>
                      <a:r>
                        <a:rPr lang="es-CO" sz="1500" b="1" strike="sngStrike" kern="1200" dirty="0">
                          <a:solidFill>
                            <a:srgbClr val="FF0000"/>
                          </a:solidFill>
                          <a:effectLst/>
                          <a:latin typeface="+mn-lt"/>
                          <a:ea typeface="+mn-ea"/>
                          <a:cs typeface="+mn-cs"/>
                        </a:rPr>
                        <a:t>oficial de cumplimiento </a:t>
                      </a:r>
                      <a:r>
                        <a:rPr lang="es-CO" sz="1500" b="1" kern="1200" dirty="0">
                          <a:solidFill>
                            <a:srgbClr val="FF0000"/>
                          </a:solidFill>
                          <a:effectLst/>
                          <a:latin typeface="+mn-lt"/>
                          <a:ea typeface="+mn-ea"/>
                          <a:cs typeface="+mn-cs"/>
                        </a:rPr>
                        <a:t>Funcionario Responsable de las medidas de control de lavado de activos y financiación del terrorismo </a:t>
                      </a:r>
                      <a:r>
                        <a:rPr lang="es-CO" sz="1500" b="1" kern="1200" dirty="0">
                          <a:solidFill>
                            <a:schemeClr val="tx1"/>
                          </a:solidFill>
                          <a:effectLst/>
                          <a:latin typeface="+mn-lt"/>
                          <a:ea typeface="+mn-ea"/>
                          <a:cs typeface="+mn-cs"/>
                        </a:rPr>
                        <a:t>y su respectivo suplente. </a:t>
                      </a:r>
                    </a:p>
                    <a:p>
                      <a:endParaRPr lang="es-CO" sz="1500" dirty="0">
                        <a:solidFill>
                          <a:schemeClr val="tx1"/>
                        </a:solidFill>
                      </a:endParaRPr>
                    </a:p>
                  </a:txBody>
                  <a:tcPr marL="68580" marR="68580" marT="34290" marB="34290">
                    <a:solidFill>
                      <a:schemeClr val="bg2"/>
                    </a:solidFill>
                  </a:tcPr>
                </a:tc>
                <a:extLst>
                  <a:ext uri="{0D108BD9-81ED-4DB2-BD59-A6C34878D82A}">
                    <a16:rowId xmlns:a16="http://schemas.microsoft.com/office/drawing/2014/main" val="3665999018"/>
                  </a:ext>
                </a:extLst>
              </a:tr>
            </a:tbl>
          </a:graphicData>
        </a:graphic>
      </p:graphicFrame>
    </p:spTree>
    <p:extLst>
      <p:ext uri="{BB962C8B-B14F-4D97-AF65-F5344CB8AC3E}">
        <p14:creationId xmlns:p14="http://schemas.microsoft.com/office/powerpoint/2010/main" val="3902400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2021742"/>
            <a:ext cx="7824999" cy="1546108"/>
          </a:xfrm>
        </p:spPr>
        <p:txBody>
          <a:bodyPr/>
          <a:lstStyle/>
          <a:p>
            <a:pPr lvl="1" algn="l" defTabSz="913990" rtl="0">
              <a:lnSpc>
                <a:spcPct val="85000"/>
              </a:lnSpc>
              <a:spcBef>
                <a:spcPct val="0"/>
              </a:spcBef>
            </a:pPr>
            <a:r>
              <a:rPr lang="es-ES" sz="4000" dirty="0">
                <a:solidFill>
                  <a:schemeClr val="bg1"/>
                </a:solidFill>
                <a:latin typeface="+mj-lt"/>
              </a:rPr>
              <a:t>6.6 </a:t>
            </a:r>
            <a:r>
              <a:rPr lang="es-CO" sz="4000" dirty="0">
                <a:solidFill>
                  <a:schemeClr val="bg1"/>
                </a:solidFill>
                <a:latin typeface="+mj-lt"/>
              </a:rPr>
              <a:t>Reporte de propuestas de puntos del día por parte de accionistas. </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2" name="CuadroTexto 1">
            <a:extLst>
              <a:ext uri="{FF2B5EF4-FFF2-40B4-BE49-F238E27FC236}">
                <a16:creationId xmlns:a16="http://schemas.microsoft.com/office/drawing/2014/main" id="{29F9A8A0-A03A-4D59-9F5A-04544F308F52}"/>
              </a:ext>
            </a:extLst>
          </p:cNvPr>
          <p:cNvSpPr txBox="1"/>
          <p:nvPr/>
        </p:nvSpPr>
        <p:spPr>
          <a:xfrm>
            <a:off x="652342" y="3436537"/>
            <a:ext cx="7416484" cy="1329595"/>
          </a:xfrm>
          <a:prstGeom prst="rect">
            <a:avLst/>
          </a:prstGeom>
          <a:noFill/>
        </p:spPr>
        <p:txBody>
          <a:bodyPr wrap="square" lIns="0" tIns="0" rIns="0" bIns="0" rtlCol="0">
            <a:spAutoFit/>
          </a:bodyPr>
          <a:lstStyle/>
          <a:p>
            <a:pPr>
              <a:lnSpc>
                <a:spcPct val="120000"/>
              </a:lnSpc>
            </a:pPr>
            <a:r>
              <a:rPr lang="es-CO" sz="2400" b="1" dirty="0"/>
              <a:t>La Secretaria informa que los accionistas no presentaron propuestas en los términos del Art. 27 de los Estatutos y el 3.1 del Código de Buen Gobierno.</a:t>
            </a:r>
          </a:p>
        </p:txBody>
      </p:sp>
    </p:spTree>
    <p:extLst>
      <p:ext uri="{BB962C8B-B14F-4D97-AF65-F5344CB8AC3E}">
        <p14:creationId xmlns:p14="http://schemas.microsoft.com/office/powerpoint/2010/main" val="53969920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2021742"/>
            <a:ext cx="7824999" cy="1546108"/>
          </a:xfrm>
        </p:spPr>
        <p:txBody>
          <a:bodyPr/>
          <a:lstStyle/>
          <a:p>
            <a:pPr lvl="1" algn="l" defTabSz="913990" rtl="0">
              <a:lnSpc>
                <a:spcPct val="85000"/>
              </a:lnSpc>
              <a:spcBef>
                <a:spcPct val="0"/>
              </a:spcBef>
            </a:pPr>
            <a:r>
              <a:rPr lang="es-CO" sz="4000" dirty="0">
                <a:solidFill>
                  <a:schemeClr val="bg1"/>
                </a:solidFill>
                <a:latin typeface="+mj-lt"/>
              </a:rPr>
              <a:t>6.7 Determinación fecha de Asamblea General Ordinaria de Accionistas.</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58841784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D3DF23-6336-4BD7-9C97-94197322924B}"/>
              </a:ext>
            </a:extLst>
          </p:cNvPr>
          <p:cNvSpPr txBox="1"/>
          <p:nvPr/>
        </p:nvSpPr>
        <p:spPr>
          <a:xfrm>
            <a:off x="708053" y="372234"/>
            <a:ext cx="6841816" cy="987450"/>
          </a:xfrm>
          <a:prstGeom prst="rect">
            <a:avLst/>
          </a:prstGeom>
          <a:noFill/>
        </p:spPr>
        <p:txBody>
          <a:bodyPr wrap="square" lIns="0" tIns="0" rIns="0" bIns="0" rtlCol="0">
            <a:spAutoFit/>
          </a:bodyPr>
          <a:lstStyle/>
          <a:p>
            <a:pPr>
              <a:lnSpc>
                <a:spcPct val="120000"/>
              </a:lnSpc>
            </a:pPr>
            <a:r>
              <a:rPr lang="es-CO" sz="2800" b="1" dirty="0">
                <a:solidFill>
                  <a:schemeClr val="tx2"/>
                </a:solidFill>
              </a:rPr>
              <a:t>6.7 Determinación fecha de Asamblea General Ordinaria de Accionistas.</a:t>
            </a:r>
          </a:p>
        </p:txBody>
      </p:sp>
      <p:sp>
        <p:nvSpPr>
          <p:cNvPr id="3" name="CuadroTexto 2">
            <a:extLst>
              <a:ext uri="{FF2B5EF4-FFF2-40B4-BE49-F238E27FC236}">
                <a16:creationId xmlns:a16="http://schemas.microsoft.com/office/drawing/2014/main" id="{12A6CE7C-B3FE-435B-ABC4-5B0D96FDA58E}"/>
              </a:ext>
            </a:extLst>
          </p:cNvPr>
          <p:cNvSpPr txBox="1"/>
          <p:nvPr/>
        </p:nvSpPr>
        <p:spPr>
          <a:xfrm>
            <a:off x="708053" y="1772156"/>
            <a:ext cx="7727893" cy="3102388"/>
          </a:xfrm>
          <a:prstGeom prst="rect">
            <a:avLst/>
          </a:prstGeom>
          <a:noFill/>
        </p:spPr>
        <p:txBody>
          <a:bodyPr wrap="square" lIns="0" tIns="0" rIns="0" bIns="0" rtlCol="0">
            <a:spAutoFit/>
          </a:bodyPr>
          <a:lstStyle/>
          <a:p>
            <a:pPr>
              <a:lnSpc>
                <a:spcPct val="120000"/>
              </a:lnSpc>
            </a:pPr>
            <a:r>
              <a:rPr lang="es-CO" sz="2400" dirty="0">
                <a:solidFill>
                  <a:schemeClr val="tx2"/>
                </a:solidFill>
              </a:rPr>
              <a:t>Fecha:  	miércoles 28 de marzo de 2018</a:t>
            </a:r>
          </a:p>
          <a:p>
            <a:pPr>
              <a:lnSpc>
                <a:spcPct val="120000"/>
              </a:lnSpc>
            </a:pPr>
            <a:endParaRPr lang="es-CO" sz="2400" dirty="0">
              <a:solidFill>
                <a:schemeClr val="tx2"/>
              </a:solidFill>
            </a:endParaRPr>
          </a:p>
          <a:p>
            <a:pPr>
              <a:lnSpc>
                <a:spcPct val="120000"/>
              </a:lnSpc>
            </a:pPr>
            <a:r>
              <a:rPr lang="es-CO" sz="2400" dirty="0">
                <a:solidFill>
                  <a:schemeClr val="tx2"/>
                </a:solidFill>
              </a:rPr>
              <a:t>Hora:		11:00 a.m.</a:t>
            </a:r>
          </a:p>
          <a:p>
            <a:pPr>
              <a:lnSpc>
                <a:spcPct val="120000"/>
              </a:lnSpc>
            </a:pPr>
            <a:endParaRPr lang="es-CO" sz="2400" dirty="0">
              <a:solidFill>
                <a:schemeClr val="tx2"/>
              </a:solidFill>
            </a:endParaRPr>
          </a:p>
          <a:p>
            <a:pPr>
              <a:lnSpc>
                <a:spcPct val="120000"/>
              </a:lnSpc>
            </a:pPr>
            <a:r>
              <a:rPr lang="es-CO" sz="2400" dirty="0">
                <a:solidFill>
                  <a:schemeClr val="tx2"/>
                </a:solidFill>
              </a:rPr>
              <a:t>Lugar:		Centro de Convenciones AR – Salón Arboleda</a:t>
            </a:r>
          </a:p>
          <a:p>
            <a:pPr>
              <a:lnSpc>
                <a:spcPct val="120000"/>
              </a:lnSpc>
            </a:pPr>
            <a:r>
              <a:rPr lang="es-CO" sz="2400" dirty="0">
                <a:solidFill>
                  <a:schemeClr val="tx2"/>
                </a:solidFill>
              </a:rPr>
              <a:t>		Calle 113 No. 7 – 80 Piso 2</a:t>
            </a:r>
          </a:p>
          <a:p>
            <a:pPr>
              <a:lnSpc>
                <a:spcPct val="120000"/>
              </a:lnSpc>
            </a:pPr>
            <a:endParaRPr lang="es-CO" sz="2400" dirty="0">
              <a:solidFill>
                <a:schemeClr val="tx2"/>
              </a:solidFill>
            </a:endParaRPr>
          </a:p>
        </p:txBody>
      </p:sp>
    </p:spTree>
    <p:extLst>
      <p:ext uri="{BB962C8B-B14F-4D97-AF65-F5344CB8AC3E}">
        <p14:creationId xmlns:p14="http://schemas.microsoft.com/office/powerpoint/2010/main" val="282225227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2021742"/>
            <a:ext cx="7824999" cy="1546108"/>
          </a:xfrm>
        </p:spPr>
        <p:txBody>
          <a:bodyPr/>
          <a:lstStyle/>
          <a:p>
            <a:pPr lvl="1" algn="l" defTabSz="913990" rtl="0">
              <a:lnSpc>
                <a:spcPct val="85000"/>
              </a:lnSpc>
              <a:spcBef>
                <a:spcPct val="0"/>
              </a:spcBef>
            </a:pPr>
            <a:r>
              <a:rPr lang="es-CO" sz="4000" dirty="0">
                <a:solidFill>
                  <a:schemeClr val="bg1"/>
                </a:solidFill>
                <a:latin typeface="+mj-lt"/>
              </a:rPr>
              <a:t>6.8 Aviso de Convocatoria</a:t>
            </a:r>
            <a:r>
              <a:rPr lang="es-CO" sz="4000" dirty="0">
                <a:solidFill>
                  <a:schemeClr val="bg1"/>
                </a:solidFill>
                <a:latin typeface="+mj-lt"/>
                <a:hlinkClick r:id="rId2" action="ppaction://hlinkfile"/>
              </a:rPr>
              <a:t>.</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2" name="CuadroTexto 1">
            <a:extLst>
              <a:ext uri="{FF2B5EF4-FFF2-40B4-BE49-F238E27FC236}">
                <a16:creationId xmlns:a16="http://schemas.microsoft.com/office/drawing/2014/main" id="{8D0EE106-14FA-4B1B-B094-75D229B1ED31}"/>
              </a:ext>
            </a:extLst>
          </p:cNvPr>
          <p:cNvSpPr txBox="1"/>
          <p:nvPr/>
        </p:nvSpPr>
        <p:spPr>
          <a:xfrm>
            <a:off x="693336" y="3446592"/>
            <a:ext cx="8169310" cy="1329595"/>
          </a:xfrm>
          <a:prstGeom prst="rect">
            <a:avLst/>
          </a:prstGeom>
          <a:noFill/>
        </p:spPr>
        <p:txBody>
          <a:bodyPr wrap="square" lIns="0" tIns="0" rIns="0" bIns="0" rtlCol="0">
            <a:spAutoFit/>
          </a:bodyPr>
          <a:lstStyle/>
          <a:p>
            <a:pPr>
              <a:lnSpc>
                <a:spcPct val="120000"/>
              </a:lnSpc>
            </a:pPr>
            <a:r>
              <a:rPr lang="es-CO" b="1" dirty="0"/>
              <a:t>Informe de gestión, Estados Financieros 2017, Informe de Revisor Fiscal, Proyecto de Distribución de Utilidades, Reforma Estatutaria, Informe de la Junta del SCI, Informe de la Auditora, de la Jefe de Seguimiento y de la Cámara Disciplinaria</a:t>
            </a:r>
            <a:r>
              <a:rPr lang="es-CO" dirty="0">
                <a:solidFill>
                  <a:schemeClr val="tx2"/>
                </a:solidFill>
              </a:rPr>
              <a:t>.    </a:t>
            </a:r>
            <a:r>
              <a:rPr lang="es-CO" b="1" dirty="0"/>
              <a:t>Elección miembros Cámara Disciplinaria, Junta Directiva y Revisor Fiscal</a:t>
            </a:r>
            <a:r>
              <a:rPr lang="es-CO" dirty="0">
                <a:solidFill>
                  <a:schemeClr val="tx2"/>
                </a:solidFill>
              </a:rPr>
              <a:t>. </a:t>
            </a:r>
          </a:p>
        </p:txBody>
      </p:sp>
    </p:spTree>
    <p:extLst>
      <p:ext uri="{BB962C8B-B14F-4D97-AF65-F5344CB8AC3E}">
        <p14:creationId xmlns:p14="http://schemas.microsoft.com/office/powerpoint/2010/main" val="239845254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2021742"/>
            <a:ext cx="7824999" cy="1546108"/>
          </a:xfrm>
        </p:spPr>
        <p:txBody>
          <a:bodyPr/>
          <a:lstStyle/>
          <a:p>
            <a:pPr lvl="1" algn="l" defTabSz="913990" rtl="0">
              <a:lnSpc>
                <a:spcPct val="85000"/>
              </a:lnSpc>
              <a:spcBef>
                <a:spcPct val="0"/>
              </a:spcBef>
            </a:pPr>
            <a:r>
              <a:rPr lang="es-CO" sz="4000" dirty="0">
                <a:solidFill>
                  <a:schemeClr val="bg1"/>
                </a:solidFill>
                <a:latin typeface="+mj-lt"/>
              </a:rPr>
              <a:t>6.9 Política de Protección al Accionista</a:t>
            </a:r>
            <a:r>
              <a:rPr lang="es-CO" sz="4000" dirty="0">
                <a:solidFill>
                  <a:schemeClr val="bg1"/>
                </a:solidFill>
                <a:latin typeface="+mj-lt"/>
                <a:hlinkClick r:id="rId2" action="ppaction://hlinkfile"/>
              </a:rPr>
              <a:t>.</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2" name="CuadroTexto 1">
            <a:extLst>
              <a:ext uri="{FF2B5EF4-FFF2-40B4-BE49-F238E27FC236}">
                <a16:creationId xmlns:a16="http://schemas.microsoft.com/office/drawing/2014/main" id="{4F7217E8-AECE-4EBD-A74D-8EE2B4C5249C}"/>
              </a:ext>
            </a:extLst>
          </p:cNvPr>
          <p:cNvSpPr txBox="1"/>
          <p:nvPr/>
        </p:nvSpPr>
        <p:spPr>
          <a:xfrm>
            <a:off x="714375" y="3520225"/>
            <a:ext cx="7753350" cy="1299587"/>
          </a:xfrm>
          <a:prstGeom prst="rect">
            <a:avLst/>
          </a:prstGeom>
          <a:noFill/>
        </p:spPr>
        <p:txBody>
          <a:bodyPr wrap="square" lIns="0" tIns="0" rIns="0" bIns="0" rtlCol="0">
            <a:spAutoFit/>
          </a:bodyPr>
          <a:lstStyle/>
          <a:p>
            <a:pPr>
              <a:lnSpc>
                <a:spcPct val="120000"/>
              </a:lnSpc>
            </a:pPr>
            <a:r>
              <a:rPr lang="es-CO" b="1" i="1" dirty="0"/>
              <a:t>Cumplimiento de las disposiciones contenidas en el literal b, numeral 16 del artículo 3.2 del Código de Buen Gobierno de la Bolsa y en la Parte 3, Título I, Capítulo VI de la Circular Básica Jurídica de la Superintendencia Financiera de Colombia</a:t>
            </a:r>
            <a:endParaRPr lang="es-CO" b="1" dirty="0"/>
          </a:p>
        </p:txBody>
      </p:sp>
    </p:spTree>
    <p:extLst>
      <p:ext uri="{BB962C8B-B14F-4D97-AF65-F5344CB8AC3E}">
        <p14:creationId xmlns:p14="http://schemas.microsoft.com/office/powerpoint/2010/main" val="27447363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1811350"/>
            <a:ext cx="7824999" cy="1546108"/>
          </a:xfrm>
        </p:spPr>
        <p:txBody>
          <a:bodyPr/>
          <a:lstStyle/>
          <a:p>
            <a:pPr lvl="1" algn="l" defTabSz="913990" rtl="0">
              <a:lnSpc>
                <a:spcPct val="85000"/>
              </a:lnSpc>
              <a:spcBef>
                <a:spcPct val="0"/>
              </a:spcBef>
            </a:pPr>
            <a:r>
              <a:rPr lang="es-CO" sz="3200" dirty="0">
                <a:solidFill>
                  <a:schemeClr val="bg1"/>
                </a:solidFill>
                <a:latin typeface="+mj-lt"/>
              </a:rPr>
              <a:t>6.10 Informe de la Junta Directiva y del Comité de Auditoría sobre le funcionamiento del Sistema de Control Interno (SCI)</a:t>
            </a:r>
            <a:r>
              <a:rPr lang="es-CO" sz="3200" dirty="0">
                <a:solidFill>
                  <a:schemeClr val="bg1"/>
                </a:solidFill>
                <a:latin typeface="+mj-lt"/>
                <a:hlinkClick r:id="rId2" action="ppaction://hlinkfile"/>
              </a:rPr>
              <a:t>.</a:t>
            </a:r>
            <a:br>
              <a:rPr lang="es-CO" dirty="0">
                <a:solidFill>
                  <a:schemeClr val="bg1"/>
                </a:solidFill>
                <a:latin typeface="+mn-lt"/>
              </a:rPr>
            </a:br>
            <a:endParaRPr lang="es-CO" sz="4400" dirty="0">
              <a:solidFill>
                <a:schemeClr val="bg1"/>
              </a:solidFill>
            </a:endParaRPr>
          </a:p>
        </p:txBody>
      </p:sp>
      <p:sp>
        <p:nvSpPr>
          <p:cNvPr id="5" name="CuadroTexto 4">
            <a:extLst>
              <a:ext uri="{FF2B5EF4-FFF2-40B4-BE49-F238E27FC236}">
                <a16:creationId xmlns:a16="http://schemas.microsoft.com/office/drawing/2014/main" id="{543D932A-21FC-4393-97C4-648D562A69CA}"/>
              </a:ext>
            </a:extLst>
          </p:cNvPr>
          <p:cNvSpPr txBox="1"/>
          <p:nvPr/>
        </p:nvSpPr>
        <p:spPr>
          <a:xfrm>
            <a:off x="702582" y="3624494"/>
            <a:ext cx="2951807" cy="369332"/>
          </a:xfrm>
          <a:prstGeom prst="rect">
            <a:avLst/>
          </a:prstGeom>
          <a:noFill/>
        </p:spPr>
        <p:txBody>
          <a:bodyPr wrap="square" lIns="0" tIns="0" rIns="0" bIns="0" rtlCol="0">
            <a:spAutoFit/>
          </a:bodyPr>
          <a:lstStyle/>
          <a:p>
            <a:pPr>
              <a:lnSpc>
                <a:spcPct val="120000"/>
              </a:lnSpc>
            </a:pPr>
            <a:r>
              <a:rPr lang="es-CO" sz="2000" dirty="0">
                <a:solidFill>
                  <a:schemeClr val="bg1"/>
                </a:solidFill>
              </a:rPr>
              <a:t>Verbo: Presentar</a:t>
            </a:r>
          </a:p>
        </p:txBody>
      </p:sp>
    </p:spTree>
    <p:extLst>
      <p:ext uri="{BB962C8B-B14F-4D97-AF65-F5344CB8AC3E}">
        <p14:creationId xmlns:p14="http://schemas.microsoft.com/office/powerpoint/2010/main" val="423729097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texto"/>
          <p:cNvSpPr>
            <a:spLocks noGrp="1"/>
          </p:cNvSpPr>
          <p:nvPr>
            <p:ph type="body" idx="28"/>
          </p:nvPr>
        </p:nvSpPr>
        <p:spPr>
          <a:xfrm>
            <a:off x="373428" y="261596"/>
            <a:ext cx="6735935" cy="525528"/>
          </a:xfrm>
          <a:prstGeom prst="rect">
            <a:avLst/>
          </a:prstGeom>
          <a:solidFill>
            <a:schemeClr val="bg1"/>
          </a:solidFill>
          <a:ln>
            <a:solidFill>
              <a:srgbClr val="00B050"/>
            </a:solidFill>
          </a:ln>
        </p:spPr>
        <p:txBody>
          <a:bodyPr wrap="square">
            <a:spAutoFit/>
          </a:bodyPr>
          <a:lstStyle/>
          <a:p>
            <a:pPr marL="514350" lvl="0" indent="-514350">
              <a:buFont typeface="+mj-lt"/>
              <a:buAutoNum type="alphaLcPeriod"/>
            </a:pPr>
            <a:r>
              <a:rPr lang="es-CO" sz="2000" b="1" dirty="0">
                <a:solidFill>
                  <a:srgbClr val="002060"/>
                </a:solidFill>
                <a:latin typeface="Calibri" pitchFamily="34" charset="0"/>
              </a:rPr>
              <a:t>Políticas generales establecidas para la implementación del SISTEMA CONTROL INTERNO</a:t>
            </a:r>
          </a:p>
        </p:txBody>
      </p:sp>
      <p:sp>
        <p:nvSpPr>
          <p:cNvPr id="9" name="8 Pentágono"/>
          <p:cNvSpPr/>
          <p:nvPr/>
        </p:nvSpPr>
        <p:spPr>
          <a:xfrm>
            <a:off x="557939" y="976393"/>
            <a:ext cx="2340244" cy="3332136"/>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b="1" dirty="0">
                <a:solidFill>
                  <a:schemeClr val="bg1"/>
                </a:solidFill>
                <a:latin typeface="Franklin Gothic Demi Cond" panose="020B0706030402020204" pitchFamily="34" charset="0"/>
              </a:rPr>
              <a:t>NUEVAS </a:t>
            </a:r>
          </a:p>
          <a:p>
            <a:pPr algn="ctr"/>
            <a:r>
              <a:rPr lang="es-CO" sz="2000" b="1" dirty="0">
                <a:solidFill>
                  <a:schemeClr val="bg1"/>
                </a:solidFill>
                <a:latin typeface="Franklin Gothic Demi Cond" panose="020B0706030402020204" pitchFamily="34" charset="0"/>
              </a:rPr>
              <a:t>POLITICAS</a:t>
            </a:r>
          </a:p>
          <a:p>
            <a:pPr algn="ctr"/>
            <a:r>
              <a:rPr lang="es-CO" sz="2000" b="1" dirty="0">
                <a:solidFill>
                  <a:schemeClr val="bg1"/>
                </a:solidFill>
                <a:latin typeface="Franklin Gothic Demi Cond" panose="020B0706030402020204" pitchFamily="34" charset="0"/>
              </a:rPr>
              <a:t>CORPORTIVAS</a:t>
            </a:r>
            <a:endParaRPr lang="es-ES" sz="2000" b="1" dirty="0">
              <a:solidFill>
                <a:schemeClr val="bg1"/>
              </a:solidFill>
              <a:latin typeface="Franklin Gothic Demi Cond" panose="020B0706030402020204" pitchFamily="34" charset="0"/>
            </a:endParaRPr>
          </a:p>
        </p:txBody>
      </p:sp>
      <p:sp>
        <p:nvSpPr>
          <p:cNvPr id="10" name="9 Rectángulo"/>
          <p:cNvSpPr/>
          <p:nvPr/>
        </p:nvSpPr>
        <p:spPr>
          <a:xfrm>
            <a:off x="3099661" y="1146875"/>
            <a:ext cx="5222929" cy="945396"/>
          </a:xfrm>
          <a:prstGeom prst="rect">
            <a:avLst/>
          </a:prstGeom>
          <a:solidFill>
            <a:schemeClr val="accent2">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 sz="1400" b="1" dirty="0">
              <a:solidFill>
                <a:schemeClr val="bg1"/>
              </a:solidFill>
              <a:latin typeface="Franklin Gothic Demi Cond" panose="020B0706030402020204" pitchFamily="34" charset="0"/>
            </a:endParaRPr>
          </a:p>
        </p:txBody>
      </p:sp>
      <p:sp>
        <p:nvSpPr>
          <p:cNvPr id="12" name="11 CuadroTexto"/>
          <p:cNvSpPr txBox="1"/>
          <p:nvPr/>
        </p:nvSpPr>
        <p:spPr>
          <a:xfrm>
            <a:off x="3270142" y="1441342"/>
            <a:ext cx="4231038" cy="301878"/>
          </a:xfrm>
          <a:prstGeom prst="rect">
            <a:avLst/>
          </a:prstGeom>
          <a:noFill/>
        </p:spPr>
        <p:txBody>
          <a:bodyPr wrap="square" lIns="0" tIns="0" rIns="0" bIns="0" rtlCol="0">
            <a:spAutoFit/>
          </a:bodyPr>
          <a:lstStyle/>
          <a:p>
            <a:pPr>
              <a:lnSpc>
                <a:spcPct val="120000"/>
              </a:lnSpc>
            </a:pPr>
            <a:r>
              <a:rPr lang="es-CO" dirty="0">
                <a:solidFill>
                  <a:schemeClr val="bg1"/>
                </a:solidFill>
              </a:rPr>
              <a:t>REVELACIÓN DE INFORMACIÓN </a:t>
            </a:r>
            <a:endParaRPr lang="es-ES" dirty="0">
              <a:solidFill>
                <a:schemeClr val="bg1"/>
              </a:solidFill>
            </a:endParaRPr>
          </a:p>
        </p:txBody>
      </p:sp>
      <p:sp>
        <p:nvSpPr>
          <p:cNvPr id="13" name="12 Rectángulo"/>
          <p:cNvSpPr/>
          <p:nvPr/>
        </p:nvSpPr>
        <p:spPr>
          <a:xfrm>
            <a:off x="3081583" y="2740589"/>
            <a:ext cx="5222929" cy="9453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CO" sz="1400" dirty="0">
              <a:solidFill>
                <a:schemeClr val="bg1"/>
              </a:solidFill>
              <a:latin typeface="Franklin Gothic Demi Cond" panose="020B0706030402020204" pitchFamily="34" charset="0"/>
            </a:endParaRPr>
          </a:p>
          <a:p>
            <a:pPr algn="ctr"/>
            <a:endParaRPr lang="es-ES" sz="1400" dirty="0">
              <a:solidFill>
                <a:schemeClr val="bg1"/>
              </a:solidFill>
              <a:latin typeface="Franklin Gothic Demi Cond" panose="020B0706030402020204" pitchFamily="34" charset="0"/>
            </a:endParaRPr>
          </a:p>
        </p:txBody>
      </p:sp>
      <p:sp>
        <p:nvSpPr>
          <p:cNvPr id="14" name="13 CuadroTexto"/>
          <p:cNvSpPr txBox="1"/>
          <p:nvPr/>
        </p:nvSpPr>
        <p:spPr>
          <a:xfrm>
            <a:off x="3239146" y="3068664"/>
            <a:ext cx="5052447" cy="301878"/>
          </a:xfrm>
          <a:prstGeom prst="rect">
            <a:avLst/>
          </a:prstGeom>
          <a:noFill/>
        </p:spPr>
        <p:txBody>
          <a:bodyPr wrap="square" lIns="0" tIns="0" rIns="0" bIns="0" rtlCol="0">
            <a:spAutoFit/>
          </a:bodyPr>
          <a:lstStyle/>
          <a:p>
            <a:pPr>
              <a:lnSpc>
                <a:spcPct val="120000"/>
              </a:lnSpc>
            </a:pPr>
            <a:r>
              <a:rPr lang="es-CO" dirty="0">
                <a:solidFill>
                  <a:schemeClr val="bg1"/>
                </a:solidFill>
              </a:rPr>
              <a:t>TRANSACCIONES CON PARTES VINCULADAS</a:t>
            </a:r>
            <a:endParaRPr lang="es-ES" dirty="0">
              <a:solidFill>
                <a:schemeClr val="bg1"/>
              </a:solidFill>
            </a:endParaRPr>
          </a:p>
        </p:txBody>
      </p:sp>
      <p:sp>
        <p:nvSpPr>
          <p:cNvPr id="15" name="14 CuadroTexto"/>
          <p:cNvSpPr txBox="1"/>
          <p:nvPr/>
        </p:nvSpPr>
        <p:spPr>
          <a:xfrm>
            <a:off x="2293749" y="4014060"/>
            <a:ext cx="6323309" cy="634276"/>
          </a:xfrm>
          <a:prstGeom prst="rect">
            <a:avLst/>
          </a:prstGeom>
          <a:noFill/>
          <a:ln>
            <a:solidFill>
              <a:srgbClr val="00B050"/>
            </a:solidFill>
          </a:ln>
        </p:spPr>
        <p:txBody>
          <a:bodyPr wrap="square" lIns="0" tIns="0" rIns="0" bIns="0" rtlCol="0">
            <a:spAutoFit/>
          </a:bodyPr>
          <a:lstStyle/>
          <a:p>
            <a:pPr>
              <a:lnSpc>
                <a:spcPct val="120000"/>
              </a:lnSpc>
            </a:pPr>
            <a:r>
              <a:rPr lang="es-CO" b="1" dirty="0">
                <a:solidFill>
                  <a:schemeClr val="tx2"/>
                </a:solidFill>
              </a:rPr>
              <a:t>Objetivo: garantizar equidad, ética y transparencia de la información a los accionistas y demás grupos de interés</a:t>
            </a:r>
            <a:endParaRPr lang="es-ES" b="1" dirty="0">
              <a:solidFill>
                <a:schemeClr val="tx2"/>
              </a:solidFill>
            </a:endParaRPr>
          </a:p>
        </p:txBody>
      </p:sp>
    </p:spTree>
    <p:extLst>
      <p:ext uri="{BB962C8B-B14F-4D97-AF65-F5344CB8AC3E}">
        <p14:creationId xmlns:p14="http://schemas.microsoft.com/office/powerpoint/2010/main" val="192114641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3848" y="190836"/>
            <a:ext cx="6706884" cy="685802"/>
          </a:xfrm>
          <a:solidFill>
            <a:srgbClr val="92D050"/>
          </a:solidFill>
          <a:ln>
            <a:solidFill>
              <a:srgbClr val="00B050"/>
            </a:solidFill>
          </a:ln>
        </p:spPr>
        <p:txBody>
          <a:bodyPr anchor="ctr"/>
          <a:lstStyle/>
          <a:p>
            <a:r>
              <a:rPr lang="es-CO" sz="2400" dirty="0">
                <a:solidFill>
                  <a:srgbClr val="002060"/>
                </a:solidFill>
              </a:rPr>
              <a:t>OTRAS POLITICAS VIGENTES</a:t>
            </a:r>
            <a:endParaRPr lang="es-ES" sz="2400" dirty="0">
              <a:solidFill>
                <a:srgbClr val="002060"/>
              </a:solidFill>
            </a:endParaRPr>
          </a:p>
        </p:txBody>
      </p:sp>
      <p:sp>
        <p:nvSpPr>
          <p:cNvPr id="3" name="2 Marcador de texto"/>
          <p:cNvSpPr>
            <a:spLocks noGrp="1"/>
          </p:cNvSpPr>
          <p:nvPr>
            <p:ph type="body" sz="quarter" idx="14"/>
          </p:nvPr>
        </p:nvSpPr>
        <p:spPr/>
        <p:txBody>
          <a:bodyPr/>
          <a:lstStyle/>
          <a:p>
            <a:endParaRPr lang="es-ES"/>
          </a:p>
        </p:txBody>
      </p:sp>
      <p:graphicFrame>
        <p:nvGraphicFramePr>
          <p:cNvPr id="5" name="4 Diagrama"/>
          <p:cNvGraphicFramePr/>
          <p:nvPr/>
        </p:nvGraphicFramePr>
        <p:xfrm>
          <a:off x="685801" y="1304327"/>
          <a:ext cx="7776274" cy="3766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79471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nvGraphicFramePr>
        <p:xfrm>
          <a:off x="1166909" y="959354"/>
          <a:ext cx="6947281" cy="1783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Rectángulo"/>
          <p:cNvSpPr/>
          <p:nvPr/>
        </p:nvSpPr>
        <p:spPr>
          <a:xfrm>
            <a:off x="1145224" y="2926177"/>
            <a:ext cx="7128792" cy="1815882"/>
          </a:xfrm>
          <a:prstGeom prst="rect">
            <a:avLst/>
          </a:prstGeom>
          <a:solidFill>
            <a:schemeClr val="bg1"/>
          </a:solidFill>
          <a:ln>
            <a:solidFill>
              <a:srgbClr val="00B050"/>
            </a:solidFill>
          </a:ln>
        </p:spPr>
        <p:txBody>
          <a:bodyPr wrap="square">
            <a:spAutoFit/>
          </a:bodyPr>
          <a:lstStyle/>
          <a:p>
            <a:pPr>
              <a:buFont typeface="Wingdings" pitchFamily="2" charset="2"/>
              <a:buChar char="ü"/>
            </a:pPr>
            <a:r>
              <a:rPr lang="es-CO" sz="1600" dirty="0">
                <a:solidFill>
                  <a:srgbClr val="002060"/>
                </a:solidFill>
              </a:rPr>
              <a:t>Enfoque:	Auditoría Interna  basada en riesgos </a:t>
            </a:r>
          </a:p>
          <a:p>
            <a:pPr>
              <a:buFont typeface="Wingdings" pitchFamily="2" charset="2"/>
              <a:buChar char="ü"/>
            </a:pPr>
            <a:r>
              <a:rPr lang="es-CO" sz="1600" dirty="0">
                <a:solidFill>
                  <a:srgbClr val="002060"/>
                </a:solidFill>
              </a:rPr>
              <a:t>Objetivo: 	Identificar, priorizar y evaluar riesgos de cada procesos</a:t>
            </a:r>
          </a:p>
          <a:p>
            <a:pPr lvl="4"/>
            <a:r>
              <a:rPr lang="es-CO" sz="1600" dirty="0">
                <a:solidFill>
                  <a:srgbClr val="002060"/>
                </a:solidFill>
              </a:rPr>
              <a:t>Verificar la existencia y efectividad de controles </a:t>
            </a:r>
          </a:p>
          <a:p>
            <a:pPr>
              <a:buFont typeface="Wingdings" pitchFamily="2" charset="2"/>
              <a:buChar char="ü"/>
            </a:pPr>
            <a:r>
              <a:rPr lang="es-CO" sz="1600" dirty="0">
                <a:solidFill>
                  <a:srgbClr val="002060"/>
                </a:solidFill>
              </a:rPr>
              <a:t>Resultados:	Informados a la Administración, al Comité de Auditoría y   		la Junta Directiva. </a:t>
            </a:r>
          </a:p>
          <a:p>
            <a:r>
              <a:rPr lang="es-CO" sz="1600" dirty="0">
                <a:solidFill>
                  <a:srgbClr val="002060"/>
                </a:solidFill>
              </a:rPr>
              <a:t>El Comité recibió  además informes periódicos de la Revisoría Fiscal y del Director de Riesgos de la Bolsa.</a:t>
            </a:r>
            <a:endParaRPr lang="es-CO" sz="1600" dirty="0">
              <a:solidFill>
                <a:srgbClr val="002060"/>
              </a:solidFill>
              <a:latin typeface="Calibri" pitchFamily="34" charset="0"/>
            </a:endParaRPr>
          </a:p>
        </p:txBody>
      </p:sp>
      <p:sp>
        <p:nvSpPr>
          <p:cNvPr id="9" name="7 Marcador de texto"/>
          <p:cNvSpPr txBox="1">
            <a:spLocks/>
          </p:cNvSpPr>
          <p:nvPr/>
        </p:nvSpPr>
        <p:spPr>
          <a:xfrm>
            <a:off x="525996" y="376240"/>
            <a:ext cx="6735935" cy="424732"/>
          </a:xfrm>
          <a:prstGeom prst="rect">
            <a:avLst/>
          </a:prstGeom>
          <a:solidFill>
            <a:schemeClr val="bg1"/>
          </a:solidFill>
          <a:ln>
            <a:solidFill>
              <a:srgbClr val="00B050"/>
            </a:solidFill>
          </a:ln>
        </p:spPr>
        <p:txBody>
          <a:bodyPr wrap="square">
            <a:spAutoFit/>
          </a:bodyPr>
          <a:lstStyle/>
          <a:p>
            <a:pPr marL="514350" marR="0" lvl="0" indent="-514350" algn="l" defTabSz="914400" rtl="0" eaLnBrk="1" fontAlgn="auto" latinLnBrk="0" hangingPunct="1">
              <a:lnSpc>
                <a:spcPct val="120000"/>
              </a:lnSpc>
              <a:spcBef>
                <a:spcPts val="600"/>
              </a:spcBef>
              <a:spcAft>
                <a:spcPts val="1200"/>
              </a:spcAft>
              <a:buClrTx/>
              <a:buSzTx/>
              <a:tabLst/>
              <a:defRPr/>
            </a:pPr>
            <a:r>
              <a:rPr kumimoji="0" lang="es-CO" sz="1600" b="1" i="0" u="none" strike="noStrike" kern="1200" cap="none" spc="0" normalizeH="0" baseline="0" noProof="0" dirty="0">
                <a:ln>
                  <a:noFill/>
                </a:ln>
                <a:solidFill>
                  <a:srgbClr val="002060"/>
                </a:solidFill>
                <a:effectLst/>
                <a:uLnTx/>
                <a:uFillTx/>
                <a:latin typeface="Calibri" pitchFamily="34" charset="0"/>
                <a:ea typeface="+mn-ea"/>
                <a:cs typeface="+mn-cs"/>
              </a:rPr>
              <a:t>b</a:t>
            </a:r>
            <a:r>
              <a:rPr kumimoji="0" lang="es-CO" b="1" i="0" u="none" strike="noStrike" kern="1200" cap="none" spc="0" normalizeH="0" baseline="0" noProof="0" dirty="0">
                <a:ln>
                  <a:noFill/>
                </a:ln>
                <a:solidFill>
                  <a:srgbClr val="002060"/>
                </a:solidFill>
                <a:effectLst/>
                <a:uLnTx/>
                <a:uFillTx/>
                <a:latin typeface="Calibri" pitchFamily="34" charset="0"/>
                <a:ea typeface="+mn-ea"/>
                <a:cs typeface="+mn-cs"/>
              </a:rPr>
              <a:t>. Proceso utilizado para revisar la efectividad del SCI</a:t>
            </a:r>
            <a:endParaRPr kumimoji="0" lang="es-CO" b="0" i="0" u="none" strike="noStrike" kern="1200" cap="none" spc="0" normalizeH="0" baseline="0" noProof="0" dirty="0">
              <a:ln>
                <a:noFill/>
              </a:ln>
              <a:solidFill>
                <a:srgbClr val="002060"/>
              </a:solidFill>
              <a:effectLst/>
              <a:uLnTx/>
              <a:uFillTx/>
              <a:latin typeface="Calibri" pitchFamily="34" charset="0"/>
              <a:ea typeface="+mn-ea"/>
              <a:cs typeface="+mn-cs"/>
            </a:endParaRPr>
          </a:p>
        </p:txBody>
      </p:sp>
    </p:spTree>
    <p:extLst>
      <p:ext uri="{BB962C8B-B14F-4D97-AF65-F5344CB8AC3E}">
        <p14:creationId xmlns:p14="http://schemas.microsoft.com/office/powerpoint/2010/main" val="31723784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774FCC-576D-422C-B836-A83176AA3E4F}"/>
              </a:ext>
            </a:extLst>
          </p:cNvPr>
          <p:cNvSpPr>
            <a:spLocks noGrp="1"/>
          </p:cNvSpPr>
          <p:nvPr>
            <p:ph type="title"/>
          </p:nvPr>
        </p:nvSpPr>
        <p:spPr/>
        <p:txBody>
          <a:bodyPr/>
          <a:lstStyle/>
          <a:p>
            <a:r>
              <a:rPr lang="es-CO" dirty="0"/>
              <a:t>Actividades Decreto 1555 de 2017</a:t>
            </a:r>
          </a:p>
        </p:txBody>
      </p:sp>
    </p:spTree>
    <p:extLst>
      <p:ext uri="{BB962C8B-B14F-4D97-AF65-F5344CB8AC3E}">
        <p14:creationId xmlns:p14="http://schemas.microsoft.com/office/powerpoint/2010/main" val="3215743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7 Marcador de texto"/>
          <p:cNvSpPr txBox="1">
            <a:spLocks/>
          </p:cNvSpPr>
          <p:nvPr/>
        </p:nvSpPr>
        <p:spPr>
          <a:xfrm>
            <a:off x="525996" y="376240"/>
            <a:ext cx="6735935" cy="368049"/>
          </a:xfrm>
          <a:prstGeom prst="rect">
            <a:avLst/>
          </a:prstGeom>
          <a:solidFill>
            <a:schemeClr val="bg1"/>
          </a:solidFill>
          <a:ln>
            <a:solidFill>
              <a:srgbClr val="00B050"/>
            </a:solidFill>
          </a:ln>
        </p:spPr>
        <p:txBody>
          <a:bodyPr wrap="square">
            <a:spAutoFit/>
          </a:bodyPr>
          <a:lstStyle/>
          <a:p>
            <a:pPr marL="514350" lvl="0" indent="-514350">
              <a:lnSpc>
                <a:spcPct val="120000"/>
              </a:lnSpc>
              <a:spcBef>
                <a:spcPts val="600"/>
              </a:spcBef>
              <a:spcAft>
                <a:spcPts val="1200"/>
              </a:spcAft>
            </a:pPr>
            <a:r>
              <a:rPr kumimoji="0" lang="es-CO" sz="1600" b="1" i="0" u="none" strike="noStrike" kern="1200" cap="none" spc="0" normalizeH="0" baseline="0" noProof="0" dirty="0">
                <a:ln>
                  <a:noFill/>
                </a:ln>
                <a:solidFill>
                  <a:srgbClr val="002060"/>
                </a:solidFill>
                <a:effectLst/>
                <a:uLnTx/>
                <a:uFillTx/>
                <a:latin typeface="Calibri" pitchFamily="34" charset="0"/>
                <a:ea typeface="+mn-ea"/>
                <a:cs typeface="+mn-cs"/>
              </a:rPr>
              <a:t>c. </a:t>
            </a:r>
            <a:r>
              <a:rPr lang="es-CO" sz="1600" b="1" dirty="0">
                <a:solidFill>
                  <a:srgbClr val="002060"/>
                </a:solidFill>
                <a:latin typeface="Calibri" pitchFamily="34" charset="0"/>
              </a:rPr>
              <a:t>Actividades relevantes desarrolladas por el Comité de Auditoría</a:t>
            </a:r>
            <a:endParaRPr kumimoji="0" lang="es-CO" sz="1600" b="0" i="0" u="none" strike="noStrike" kern="1200" cap="none" spc="0" normalizeH="0" baseline="0" noProof="0" dirty="0">
              <a:ln>
                <a:noFill/>
              </a:ln>
              <a:solidFill>
                <a:srgbClr val="002060"/>
              </a:solidFill>
              <a:effectLst/>
              <a:uLnTx/>
              <a:uFillTx/>
              <a:latin typeface="Calibri" pitchFamily="34" charset="0"/>
              <a:ea typeface="+mn-ea"/>
              <a:cs typeface="+mn-cs"/>
            </a:endParaRPr>
          </a:p>
        </p:txBody>
      </p:sp>
      <p:graphicFrame>
        <p:nvGraphicFramePr>
          <p:cNvPr id="5" name="4 Diagrama"/>
          <p:cNvGraphicFramePr/>
          <p:nvPr/>
        </p:nvGraphicFramePr>
        <p:xfrm>
          <a:off x="728420" y="790414"/>
          <a:ext cx="7997126" cy="3813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9136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83568" y="1077861"/>
            <a:ext cx="7705830" cy="3216265"/>
          </a:xfrm>
          <a:prstGeom prst="wedgeRectCallout">
            <a:avLst>
              <a:gd name="adj1" fmla="val 32706"/>
              <a:gd name="adj2" fmla="val 54952"/>
            </a:avLst>
          </a:prstGeom>
          <a:noFill/>
          <a:ln w="19050">
            <a:solidFill>
              <a:srgbClr val="00B05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7437438" algn="l"/>
                <a:tab pos="7534275" algn="l"/>
              </a:tabLst>
            </a:pPr>
            <a:endParaRPr kumimoji="0" lang="es-CO" sz="600" b="0" i="0" u="none" strike="noStrike" cap="none" normalizeH="0" baseline="0" dirty="0">
              <a:ln>
                <a:noFill/>
              </a:ln>
              <a:solidFill>
                <a:srgbClr val="000000"/>
              </a:solidFill>
              <a:effectLst/>
              <a:latin typeface="Calibri" pitchFamily="34" charset="0"/>
              <a:ea typeface="Calibri" pitchFamily="34" charset="0"/>
              <a:cs typeface="Calibri" pitchFamily="34" charset="0"/>
            </a:endParaRPr>
          </a:p>
          <a:p>
            <a:pPr marL="95250" lvl="0" algn="just" fontAlgn="base">
              <a:spcBef>
                <a:spcPct val="0"/>
              </a:spcBef>
              <a:spcAft>
                <a:spcPct val="0"/>
              </a:spcAft>
              <a:tabLst>
                <a:tab pos="7437438" algn="l"/>
                <a:tab pos="7534275" algn="l"/>
              </a:tabLst>
            </a:pPr>
            <a:r>
              <a:rPr kumimoji="0" lang="es-CO" sz="1600" b="0" i="0" u="none" strike="noStrike" cap="none" normalizeH="0" baseline="0" dirty="0">
                <a:ln>
                  <a:noFill/>
                </a:ln>
                <a:solidFill>
                  <a:srgbClr val="094784"/>
                </a:solidFill>
                <a:effectLst/>
                <a:latin typeface="Calibri" pitchFamily="34" charset="0"/>
                <a:ea typeface="Calibri" pitchFamily="34" charset="0"/>
                <a:cs typeface="Calibri" pitchFamily="34" charset="0"/>
              </a:rPr>
              <a:t>A partir de la información puesta a disposición del Comité y de la Auditoría, no se han evidenciado deficiencias significativas o materiales que puedan afectar la calidad y la transparencia de la información financiera ni se hayan materializado riesgos que en razón de su impacto o frecuencia afecten el buen funcionamiento o los activos de la entidad.</a:t>
            </a:r>
          </a:p>
          <a:p>
            <a:pPr marL="0" marR="0" lvl="0" indent="0" algn="just" defTabSz="914400" rtl="0" eaLnBrk="1" fontAlgn="base" latinLnBrk="0" hangingPunct="1">
              <a:lnSpc>
                <a:spcPct val="100000"/>
              </a:lnSpc>
              <a:spcBef>
                <a:spcPct val="0"/>
              </a:spcBef>
              <a:spcAft>
                <a:spcPct val="0"/>
              </a:spcAft>
              <a:buClrTx/>
              <a:buSzTx/>
              <a:buFontTx/>
              <a:buNone/>
              <a:tabLst>
                <a:tab pos="7437438" algn="l"/>
                <a:tab pos="7534275" algn="l"/>
              </a:tabLst>
            </a:pPr>
            <a:endParaRPr kumimoji="0" lang="es-CO" sz="1400" b="0" i="0" u="none" strike="noStrike" cap="none" normalizeH="0" baseline="0" dirty="0">
              <a:ln>
                <a:noFill/>
              </a:ln>
              <a:solidFill>
                <a:srgbClr val="094784"/>
              </a:solidFill>
              <a:effectLst/>
              <a:latin typeface="Calibri" pitchFamily="34" charset="0"/>
              <a:cs typeface="Arial" pitchFamily="34" charset="0"/>
            </a:endParaRPr>
          </a:p>
          <a:p>
            <a:pPr marL="95250" marR="0" lvl="0" algn="just" defTabSz="914400" rtl="0" eaLnBrk="0" fontAlgn="base" latinLnBrk="0" hangingPunct="0">
              <a:lnSpc>
                <a:spcPct val="100000"/>
              </a:lnSpc>
              <a:spcBef>
                <a:spcPct val="0"/>
              </a:spcBef>
              <a:spcAft>
                <a:spcPct val="0"/>
              </a:spcAft>
              <a:buClrTx/>
              <a:buSzTx/>
              <a:buFontTx/>
              <a:buNone/>
              <a:tabLst>
                <a:tab pos="7437438" algn="l"/>
                <a:tab pos="7534275" algn="l"/>
              </a:tabLst>
            </a:pPr>
            <a:r>
              <a:rPr kumimoji="0" lang="es-CO" sz="1600" b="0" i="0" u="none" strike="noStrike" cap="none" normalizeH="0" baseline="0" dirty="0">
                <a:ln>
                  <a:noFill/>
                </a:ln>
                <a:solidFill>
                  <a:srgbClr val="094784"/>
                </a:solidFill>
                <a:effectLst/>
                <a:latin typeface="Calibri" pitchFamily="34" charset="0"/>
                <a:ea typeface="Calibri" pitchFamily="34" charset="0"/>
                <a:cs typeface="Calibri" pitchFamily="34" charset="0"/>
              </a:rPr>
              <a:t>De acuerdo con la evidencia recaudada y la información puesta disposición del equipo auditor y del Comité, </a:t>
            </a:r>
            <a:r>
              <a:rPr kumimoji="0" lang="es-CO" sz="1600" i="0" u="none" strike="noStrike" cap="none" normalizeH="0" baseline="0" dirty="0">
                <a:ln>
                  <a:noFill/>
                </a:ln>
                <a:solidFill>
                  <a:srgbClr val="094784"/>
                </a:solidFill>
                <a:effectLst/>
                <a:latin typeface="Calibri" pitchFamily="34" charset="0"/>
                <a:ea typeface="Calibri" pitchFamily="34" charset="0"/>
                <a:cs typeface="Calibri" pitchFamily="34" charset="0"/>
              </a:rPr>
              <a:t>no se tuvo conocimiento de fraudes, errores malintencionados o manipulaciones</a:t>
            </a:r>
            <a:r>
              <a:rPr kumimoji="0" lang="es-CO" sz="1600" b="0" i="0" u="none" strike="noStrike" cap="none" normalizeH="0" baseline="0" dirty="0">
                <a:ln>
                  <a:noFill/>
                </a:ln>
                <a:solidFill>
                  <a:srgbClr val="094784"/>
                </a:solidFill>
                <a:effectLst/>
                <a:latin typeface="Calibri" pitchFamily="34" charset="0"/>
                <a:ea typeface="Calibri" pitchFamily="34" charset="0"/>
                <a:cs typeface="Calibri" pitchFamily="34" charset="0"/>
              </a:rPr>
              <a:t> en la información preparada y revelada por la Bolsa.</a:t>
            </a:r>
          </a:p>
          <a:p>
            <a:pPr marL="95250" marR="0" lvl="0" algn="just" defTabSz="914400" rtl="0" eaLnBrk="0" fontAlgn="base" latinLnBrk="0" hangingPunct="0">
              <a:lnSpc>
                <a:spcPct val="100000"/>
              </a:lnSpc>
              <a:spcBef>
                <a:spcPct val="0"/>
              </a:spcBef>
              <a:spcAft>
                <a:spcPct val="0"/>
              </a:spcAft>
              <a:buClrTx/>
              <a:buSzTx/>
              <a:buFontTx/>
              <a:buNone/>
              <a:tabLst>
                <a:tab pos="7437438" algn="l"/>
                <a:tab pos="7534275" algn="l"/>
              </a:tabLst>
            </a:pPr>
            <a:endParaRPr lang="es-CO" sz="1600" dirty="0">
              <a:solidFill>
                <a:srgbClr val="094784"/>
              </a:solidFill>
              <a:latin typeface="Calibri" pitchFamily="34" charset="0"/>
              <a:ea typeface="Calibri" pitchFamily="34" charset="0"/>
              <a:cs typeface="Calibri" pitchFamily="34" charset="0"/>
            </a:endParaRPr>
          </a:p>
          <a:p>
            <a:pPr marL="95250" algn="just" eaLnBrk="0" fontAlgn="base" hangingPunct="0">
              <a:spcBef>
                <a:spcPct val="0"/>
              </a:spcBef>
              <a:spcAft>
                <a:spcPct val="0"/>
              </a:spcAft>
              <a:tabLst>
                <a:tab pos="7437438" algn="l"/>
                <a:tab pos="7534275" algn="l"/>
              </a:tabLst>
            </a:pPr>
            <a:r>
              <a:rPr lang="es-CO" sz="1600" b="1" dirty="0">
                <a:solidFill>
                  <a:srgbClr val="094784"/>
                </a:solidFill>
                <a:latin typeface="Calibri" pitchFamily="34" charset="0"/>
                <a:ea typeface="Calibri" pitchFamily="34" charset="0"/>
                <a:cs typeface="Calibri" pitchFamily="34" charset="0"/>
              </a:rPr>
              <a:t>En opinión del Comité de Auditoría la Bolsa Mercantil ha adoptado mecanismos para fortalecer su ambiente de control interno, adoptando planes de acción para subsanar hallazgos y acoger recomendaciones de las auditorías internas y externas.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sz="700" b="0" i="0" u="none" strike="noStrike" cap="none" normalizeH="0" baseline="0" dirty="0">
              <a:ln>
                <a:noFill/>
              </a:ln>
              <a:solidFill>
                <a:srgbClr val="094784"/>
              </a:solidFill>
              <a:effectLst/>
              <a:latin typeface="Calibri" pitchFamily="34" charset="0"/>
              <a:cs typeface="Arial" pitchFamily="34" charset="0"/>
            </a:endParaRPr>
          </a:p>
        </p:txBody>
      </p:sp>
      <p:sp>
        <p:nvSpPr>
          <p:cNvPr id="3" name="7 Marcador de texto"/>
          <p:cNvSpPr txBox="1">
            <a:spLocks/>
          </p:cNvSpPr>
          <p:nvPr/>
        </p:nvSpPr>
        <p:spPr>
          <a:xfrm>
            <a:off x="525996" y="376240"/>
            <a:ext cx="6735935" cy="368049"/>
          </a:xfrm>
          <a:prstGeom prst="rect">
            <a:avLst/>
          </a:prstGeom>
          <a:solidFill>
            <a:srgbClr val="92D050"/>
          </a:solidFill>
          <a:ln>
            <a:solidFill>
              <a:srgbClr val="00B050"/>
            </a:solidFill>
          </a:ln>
        </p:spPr>
        <p:txBody>
          <a:bodyPr wrap="square">
            <a:spAutoFit/>
          </a:bodyPr>
          <a:lstStyle/>
          <a:p>
            <a:pPr marL="514350" lvl="0" indent="-514350">
              <a:lnSpc>
                <a:spcPct val="120000"/>
              </a:lnSpc>
              <a:spcBef>
                <a:spcPts val="600"/>
              </a:spcBef>
              <a:spcAft>
                <a:spcPts val="1200"/>
              </a:spcAft>
            </a:pPr>
            <a:r>
              <a:rPr kumimoji="0" lang="es-CO" sz="1600" b="1" i="0" u="none" strike="noStrike" kern="1200" cap="none" spc="0" normalizeH="0" baseline="0" noProof="0" dirty="0">
                <a:ln>
                  <a:noFill/>
                </a:ln>
                <a:solidFill>
                  <a:srgbClr val="002060"/>
                </a:solidFill>
                <a:effectLst/>
                <a:uLnTx/>
                <a:uFillTx/>
                <a:latin typeface="Calibri" pitchFamily="34" charset="0"/>
                <a:ea typeface="+mn-ea"/>
                <a:cs typeface="+mn-cs"/>
              </a:rPr>
              <a:t>c. </a:t>
            </a:r>
            <a:r>
              <a:rPr lang="es-CO" sz="1600" b="1" dirty="0">
                <a:solidFill>
                  <a:srgbClr val="002060"/>
                </a:solidFill>
                <a:latin typeface="Calibri" pitchFamily="34" charset="0"/>
              </a:rPr>
              <a:t>Deficiencias materiales</a:t>
            </a:r>
            <a:endParaRPr kumimoji="0" lang="es-CO" sz="1600" b="0" i="0" u="none" strike="noStrike" kern="1200" cap="none" spc="0" normalizeH="0" baseline="0" noProof="0" dirty="0">
              <a:ln>
                <a:noFill/>
              </a:ln>
              <a:solidFill>
                <a:srgbClr val="002060"/>
              </a:solidFill>
              <a:effectLst/>
              <a:uLnTx/>
              <a:uFillTx/>
              <a:latin typeface="Calibri" pitchFamily="34" charset="0"/>
              <a:ea typeface="+mn-ea"/>
              <a:cs typeface="+mn-cs"/>
            </a:endParaRPr>
          </a:p>
        </p:txBody>
      </p:sp>
    </p:spTree>
    <p:extLst>
      <p:ext uri="{BB962C8B-B14F-4D97-AF65-F5344CB8AC3E}">
        <p14:creationId xmlns:p14="http://schemas.microsoft.com/office/powerpoint/2010/main" val="110613494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Marcador de texto"/>
          <p:cNvSpPr txBox="1">
            <a:spLocks/>
          </p:cNvSpPr>
          <p:nvPr/>
        </p:nvSpPr>
        <p:spPr>
          <a:xfrm>
            <a:off x="525996" y="340728"/>
            <a:ext cx="6735935" cy="584775"/>
          </a:xfrm>
          <a:prstGeom prst="rect">
            <a:avLst/>
          </a:prstGeom>
          <a:solidFill>
            <a:srgbClr val="92D050"/>
          </a:solidFill>
          <a:ln>
            <a:solidFill>
              <a:srgbClr val="00B050"/>
            </a:solidFill>
          </a:ln>
        </p:spPr>
        <p:txBody>
          <a:bodyPr wrap="square">
            <a:spAutoFit/>
          </a:bodyPr>
          <a:lstStyle/>
          <a:p>
            <a:pPr marL="514350" lvl="0" indent="-514350"/>
            <a:r>
              <a:rPr lang="es-CO" sz="1600" b="1" dirty="0">
                <a:solidFill>
                  <a:srgbClr val="002060"/>
                </a:solidFill>
                <a:latin typeface="Calibri" pitchFamily="34" charset="0"/>
              </a:rPr>
              <a:t>e.	Observaciones formuladas por los órganos de supervisión y las sanciones impuestas</a:t>
            </a:r>
            <a:endParaRPr lang="es-CO" sz="1600" dirty="0">
              <a:solidFill>
                <a:srgbClr val="002060"/>
              </a:solidFill>
              <a:latin typeface="Calibri" pitchFamily="34" charset="0"/>
            </a:endParaRPr>
          </a:p>
        </p:txBody>
      </p:sp>
      <p:graphicFrame>
        <p:nvGraphicFramePr>
          <p:cNvPr id="7" name="6 Tabla"/>
          <p:cNvGraphicFramePr>
            <a:graphicFrameLocks noGrp="1"/>
          </p:cNvGraphicFramePr>
          <p:nvPr/>
        </p:nvGraphicFramePr>
        <p:xfrm>
          <a:off x="417513" y="1131378"/>
          <a:ext cx="3968510" cy="3502615"/>
        </p:xfrm>
        <a:graphic>
          <a:graphicData uri="http://schemas.openxmlformats.org/drawingml/2006/table">
            <a:tbl>
              <a:tblPr/>
              <a:tblGrid>
                <a:gridCol w="3968510">
                  <a:extLst>
                    <a:ext uri="{9D8B030D-6E8A-4147-A177-3AD203B41FA5}">
                      <a16:colId xmlns:a16="http://schemas.microsoft.com/office/drawing/2014/main" val="20000"/>
                    </a:ext>
                  </a:extLst>
                </a:gridCol>
              </a:tblGrid>
              <a:tr h="507288">
                <a:tc>
                  <a:txBody>
                    <a:bodyPr/>
                    <a:lstStyle/>
                    <a:p>
                      <a:pPr algn="ctr">
                        <a:lnSpc>
                          <a:spcPct val="115000"/>
                        </a:lnSpc>
                        <a:spcAft>
                          <a:spcPts val="0"/>
                        </a:spcAft>
                      </a:pPr>
                      <a:r>
                        <a:rPr lang="es-CO" sz="1400" b="1" dirty="0">
                          <a:solidFill>
                            <a:srgbClr val="FFFFFF"/>
                          </a:solidFill>
                          <a:latin typeface="Calibri"/>
                          <a:ea typeface="Times New Roman"/>
                          <a:cs typeface="Times New Roman"/>
                        </a:rPr>
                        <a:t>CONTRALORÍA GENERAL DE LA REPÚBLICA - CGR</a:t>
                      </a:r>
                      <a:endParaRPr lang="es-ES" sz="12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76515">
                <a:tc>
                  <a:txBody>
                    <a:bodyPr/>
                    <a:lstStyle/>
                    <a:p>
                      <a:pPr>
                        <a:lnSpc>
                          <a:spcPct val="115000"/>
                        </a:lnSpc>
                        <a:spcAft>
                          <a:spcPts val="0"/>
                        </a:spcAft>
                      </a:pPr>
                      <a:r>
                        <a:rPr lang="es-CO" sz="1400" dirty="0">
                          <a:solidFill>
                            <a:srgbClr val="000000"/>
                          </a:solidFill>
                          <a:latin typeface="Calibri"/>
                          <a:ea typeface="Times New Roman"/>
                          <a:cs typeface="Times New Roman"/>
                        </a:rPr>
                        <a:t>Solicitud información proceso responsabilidad fiscal por hallazgos a la antigua Cámara de Compensación de la Bolsa Mercantil. </a:t>
                      </a:r>
                      <a:endParaRPr lang="es-ES" sz="12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17677">
                <a:tc>
                  <a:txBody>
                    <a:bodyPr/>
                    <a:lstStyle/>
                    <a:p>
                      <a:pPr>
                        <a:lnSpc>
                          <a:spcPct val="115000"/>
                        </a:lnSpc>
                        <a:spcAft>
                          <a:spcPts val="0"/>
                        </a:spcAft>
                      </a:pPr>
                      <a:r>
                        <a:rPr lang="es-CO" sz="1400" dirty="0">
                          <a:solidFill>
                            <a:srgbClr val="000000"/>
                          </a:solidFill>
                          <a:latin typeface="Calibri"/>
                          <a:ea typeface="Times New Roman"/>
                          <a:cs typeface="Times New Roman"/>
                        </a:rPr>
                        <a:t>Solicitud Información proceso de contratación USPEC alimentos</a:t>
                      </a:r>
                      <a:endParaRPr lang="es-ES" sz="12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02"/>
                  </a:ext>
                </a:extLst>
              </a:tr>
              <a:tr h="693847">
                <a:tc>
                  <a:txBody>
                    <a:bodyPr/>
                    <a:lstStyle/>
                    <a:p>
                      <a:pPr>
                        <a:lnSpc>
                          <a:spcPct val="115000"/>
                        </a:lnSpc>
                        <a:spcAft>
                          <a:spcPts val="0"/>
                        </a:spcAft>
                      </a:pPr>
                      <a:r>
                        <a:rPr lang="es-CO" sz="1400" dirty="0">
                          <a:latin typeface="Calibri"/>
                          <a:ea typeface="Times New Roman"/>
                          <a:cs typeface="Times New Roman"/>
                        </a:rPr>
                        <a:t>Solicitud búsqueda de bienes proceso coactivo</a:t>
                      </a:r>
                      <a:endParaRPr lang="es-ES" sz="12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07288">
                <a:tc>
                  <a:txBody>
                    <a:bodyPr/>
                    <a:lstStyle/>
                    <a:p>
                      <a:pPr>
                        <a:lnSpc>
                          <a:spcPct val="115000"/>
                        </a:lnSpc>
                        <a:spcAft>
                          <a:spcPts val="0"/>
                        </a:spcAft>
                      </a:pPr>
                      <a:r>
                        <a:rPr lang="es-CO" sz="1400" dirty="0">
                          <a:latin typeface="Calibri"/>
                          <a:ea typeface="Times New Roman"/>
                          <a:cs typeface="Times New Roman"/>
                        </a:rPr>
                        <a:t>Solicitud Información de Precios</a:t>
                      </a:r>
                      <a:endParaRPr lang="es-ES" sz="12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04"/>
                  </a:ext>
                </a:extLst>
              </a:tr>
            </a:tbl>
          </a:graphicData>
        </a:graphic>
      </p:graphicFrame>
      <p:graphicFrame>
        <p:nvGraphicFramePr>
          <p:cNvPr id="8" name="7 Tabla"/>
          <p:cNvGraphicFramePr>
            <a:graphicFrameLocks noGrp="1"/>
          </p:cNvGraphicFramePr>
          <p:nvPr/>
        </p:nvGraphicFramePr>
        <p:xfrm>
          <a:off x="4711481" y="1162375"/>
          <a:ext cx="4231037" cy="3502614"/>
        </p:xfrm>
        <a:graphic>
          <a:graphicData uri="http://schemas.openxmlformats.org/drawingml/2006/table">
            <a:tbl>
              <a:tblPr/>
              <a:tblGrid>
                <a:gridCol w="411125">
                  <a:extLst>
                    <a:ext uri="{9D8B030D-6E8A-4147-A177-3AD203B41FA5}">
                      <a16:colId xmlns:a16="http://schemas.microsoft.com/office/drawing/2014/main" val="20000"/>
                    </a:ext>
                  </a:extLst>
                </a:gridCol>
                <a:gridCol w="592409">
                  <a:extLst>
                    <a:ext uri="{9D8B030D-6E8A-4147-A177-3AD203B41FA5}">
                      <a16:colId xmlns:a16="http://schemas.microsoft.com/office/drawing/2014/main" val="20001"/>
                    </a:ext>
                  </a:extLst>
                </a:gridCol>
                <a:gridCol w="810395">
                  <a:extLst>
                    <a:ext uri="{9D8B030D-6E8A-4147-A177-3AD203B41FA5}">
                      <a16:colId xmlns:a16="http://schemas.microsoft.com/office/drawing/2014/main" val="20002"/>
                    </a:ext>
                  </a:extLst>
                </a:gridCol>
                <a:gridCol w="566791">
                  <a:extLst>
                    <a:ext uri="{9D8B030D-6E8A-4147-A177-3AD203B41FA5}">
                      <a16:colId xmlns:a16="http://schemas.microsoft.com/office/drawing/2014/main" val="20003"/>
                    </a:ext>
                  </a:extLst>
                </a:gridCol>
                <a:gridCol w="1850317">
                  <a:extLst>
                    <a:ext uri="{9D8B030D-6E8A-4147-A177-3AD203B41FA5}">
                      <a16:colId xmlns:a16="http://schemas.microsoft.com/office/drawing/2014/main" val="20004"/>
                    </a:ext>
                  </a:extLst>
                </a:gridCol>
              </a:tblGrid>
              <a:tr h="760998">
                <a:tc gridSpan="5">
                  <a:txBody>
                    <a:bodyPr/>
                    <a:lstStyle/>
                    <a:p>
                      <a:pPr algn="ctr">
                        <a:lnSpc>
                          <a:spcPct val="115000"/>
                        </a:lnSpc>
                        <a:spcAft>
                          <a:spcPts val="0"/>
                        </a:spcAft>
                      </a:pPr>
                      <a:r>
                        <a:rPr lang="es-CO" sz="1100" b="1" dirty="0">
                          <a:solidFill>
                            <a:srgbClr val="FFFFFF"/>
                          </a:solidFill>
                          <a:latin typeface="Calibri"/>
                          <a:ea typeface="Times New Roman"/>
                          <a:cs typeface="Times New Roman"/>
                        </a:rPr>
                        <a:t>SANCIONES</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142340">
                <a:tc>
                  <a:txBody>
                    <a:bodyPr/>
                    <a:lstStyle/>
                    <a:p>
                      <a:pPr>
                        <a:lnSpc>
                          <a:spcPct val="115000"/>
                        </a:lnSpc>
                        <a:spcAft>
                          <a:spcPts val="0"/>
                        </a:spcAft>
                      </a:pPr>
                      <a:r>
                        <a:rPr lang="es-CO" sz="1100">
                          <a:solidFill>
                            <a:srgbClr val="000000"/>
                          </a:solidFill>
                          <a:latin typeface="Calibri"/>
                          <a:ea typeface="Times New Roman"/>
                          <a:cs typeface="Times New Roman"/>
                        </a:rPr>
                        <a:t>UGPP</a:t>
                      </a:r>
                      <a:endParaRPr lang="es-ES" sz="1400">
                        <a:latin typeface="Calibri"/>
                        <a:ea typeface="Calibri"/>
                        <a:cs typeface="Times New Roman"/>
                      </a:endParaRPr>
                    </a:p>
                  </a:txBody>
                  <a:tcPr marL="44450" marR="44450" marT="0" marB="0" anchor="ctr">
                    <a:lnL w="12700" cap="flat" cmpd="sng"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tc>
                  <a:txBody>
                    <a:bodyPr/>
                    <a:lstStyle/>
                    <a:p>
                      <a:pPr algn="ctr">
                        <a:lnSpc>
                          <a:spcPct val="115000"/>
                        </a:lnSpc>
                        <a:spcAft>
                          <a:spcPts val="0"/>
                        </a:spcAft>
                      </a:pPr>
                      <a:r>
                        <a:rPr lang="es-CO" sz="1100" dirty="0">
                          <a:solidFill>
                            <a:srgbClr val="000000"/>
                          </a:solidFill>
                          <a:latin typeface="Calibri"/>
                          <a:ea typeface="Times New Roman"/>
                          <a:cs typeface="Times New Roman"/>
                        </a:rPr>
                        <a:t>22/03/2017</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tc>
                  <a:txBody>
                    <a:bodyPr/>
                    <a:lstStyle/>
                    <a:p>
                      <a:pPr algn="ctr">
                        <a:lnSpc>
                          <a:spcPct val="115000"/>
                        </a:lnSpc>
                        <a:spcAft>
                          <a:spcPts val="0"/>
                        </a:spcAft>
                      </a:pPr>
                      <a:r>
                        <a:rPr lang="es-CO" sz="1100" dirty="0">
                          <a:solidFill>
                            <a:srgbClr val="000000"/>
                          </a:solidFill>
                          <a:latin typeface="Calibri"/>
                          <a:ea typeface="Times New Roman"/>
                          <a:cs typeface="Times New Roman"/>
                        </a:rPr>
                        <a:t>Res RDC-142</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tc>
                  <a:txBody>
                    <a:bodyPr/>
                    <a:lstStyle/>
                    <a:p>
                      <a:pPr algn="ctr">
                        <a:lnSpc>
                          <a:spcPct val="115000"/>
                        </a:lnSpc>
                        <a:spcAft>
                          <a:spcPts val="0"/>
                        </a:spcAft>
                      </a:pPr>
                      <a:r>
                        <a:rPr lang="es-CO" sz="1100" dirty="0">
                          <a:solidFill>
                            <a:srgbClr val="000000"/>
                          </a:solidFill>
                          <a:latin typeface="Calibri"/>
                          <a:ea typeface="Times New Roman"/>
                          <a:cs typeface="Times New Roman"/>
                        </a:rPr>
                        <a:t>$ 198.000 </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tc>
                  <a:txBody>
                    <a:bodyPr/>
                    <a:lstStyle/>
                    <a:p>
                      <a:pPr>
                        <a:lnSpc>
                          <a:spcPct val="115000"/>
                        </a:lnSpc>
                        <a:spcAft>
                          <a:spcPts val="0"/>
                        </a:spcAft>
                      </a:pPr>
                      <a:r>
                        <a:rPr lang="es-CO" sz="1100" dirty="0">
                          <a:solidFill>
                            <a:srgbClr val="000000"/>
                          </a:solidFill>
                          <a:latin typeface="Calibri"/>
                          <a:ea typeface="Times New Roman"/>
                          <a:cs typeface="Times New Roman"/>
                        </a:rPr>
                        <a:t>Inexactitud y pago autoliquidaciones Sistema de Protección Social enero - diciembre 2013</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599276">
                <a:tc>
                  <a:txBody>
                    <a:bodyPr/>
                    <a:lstStyle/>
                    <a:p>
                      <a:pPr>
                        <a:lnSpc>
                          <a:spcPct val="115000"/>
                        </a:lnSpc>
                        <a:spcAft>
                          <a:spcPts val="0"/>
                        </a:spcAft>
                      </a:pPr>
                      <a:r>
                        <a:rPr lang="es-CO" sz="1100">
                          <a:solidFill>
                            <a:srgbClr val="000000"/>
                          </a:solidFill>
                          <a:latin typeface="Calibri"/>
                          <a:ea typeface="Times New Roman"/>
                          <a:cs typeface="Times New Roman"/>
                        </a:rPr>
                        <a:t>DIAN</a:t>
                      </a:r>
                      <a:endParaRPr lang="es-ES" sz="1400">
                        <a:latin typeface="Calibri"/>
                        <a:ea typeface="Calibri"/>
                        <a:cs typeface="Times New Roman"/>
                      </a:endParaRPr>
                    </a:p>
                  </a:txBody>
                  <a:tcPr marL="44450" marR="44450" marT="0" marB="0" anchor="ctr">
                    <a:lnL>
                      <a:noFill/>
                    </a:lnL>
                    <a:lnR>
                      <a:noFill/>
                    </a:lnR>
                    <a:lnT w="28575" cap="flat" cmpd="dbl" algn="ctr">
                      <a:solidFill>
                        <a:srgbClr val="FFFFFF"/>
                      </a:solidFill>
                      <a:prstDash val="solid"/>
                      <a:round/>
                      <a:headEnd type="none" w="med" len="med"/>
                      <a:tailEnd type="none" w="med" len="med"/>
                    </a:lnT>
                    <a:lnB>
                      <a:noFill/>
                    </a:lnB>
                    <a:solidFill>
                      <a:srgbClr val="C5D9F1"/>
                    </a:solidFill>
                  </a:tcPr>
                </a:tc>
                <a:tc>
                  <a:txBody>
                    <a:bodyPr/>
                    <a:lstStyle/>
                    <a:p>
                      <a:pPr algn="ctr">
                        <a:lnSpc>
                          <a:spcPct val="115000"/>
                        </a:lnSpc>
                        <a:spcAft>
                          <a:spcPts val="0"/>
                        </a:spcAft>
                      </a:pPr>
                      <a:r>
                        <a:rPr lang="es-CO" sz="1100" dirty="0">
                          <a:solidFill>
                            <a:srgbClr val="000000"/>
                          </a:solidFill>
                          <a:latin typeface="Calibri"/>
                          <a:ea typeface="Times New Roman"/>
                          <a:cs typeface="Times New Roman"/>
                        </a:rPr>
                        <a:t>19/12/2017</a:t>
                      </a:r>
                      <a:endParaRPr lang="es-ES" sz="1400" dirty="0">
                        <a:latin typeface="Calibri"/>
                        <a:ea typeface="Calibri"/>
                        <a:cs typeface="Times New Roman"/>
                      </a:endParaRPr>
                    </a:p>
                  </a:txBody>
                  <a:tcPr marL="44450" marR="44450" marT="0" marB="0" anchor="ctr">
                    <a:lnL>
                      <a:noFill/>
                    </a:lnL>
                    <a:lnR>
                      <a:noFill/>
                    </a:lnR>
                    <a:lnT w="28575" cap="flat" cmpd="dbl" algn="ctr">
                      <a:solidFill>
                        <a:srgbClr val="FFFFFF"/>
                      </a:solidFill>
                      <a:prstDash val="solid"/>
                      <a:round/>
                      <a:headEnd type="none" w="med" len="med"/>
                      <a:tailEnd type="none" w="med" len="med"/>
                    </a:lnT>
                    <a:lnB>
                      <a:noFill/>
                    </a:lnB>
                    <a:solidFill>
                      <a:srgbClr val="C5D9F1"/>
                    </a:solidFill>
                  </a:tcPr>
                </a:tc>
                <a:tc>
                  <a:txBody>
                    <a:bodyPr/>
                    <a:lstStyle/>
                    <a:p>
                      <a:pPr algn="ctr">
                        <a:lnSpc>
                          <a:spcPct val="115000"/>
                        </a:lnSpc>
                        <a:spcAft>
                          <a:spcPts val="0"/>
                        </a:spcAft>
                      </a:pPr>
                      <a:r>
                        <a:rPr lang="es-CO" sz="1100" dirty="0">
                          <a:solidFill>
                            <a:srgbClr val="000000"/>
                          </a:solidFill>
                          <a:latin typeface="Calibri"/>
                          <a:ea typeface="Times New Roman"/>
                          <a:cs typeface="Times New Roman"/>
                        </a:rPr>
                        <a:t>1-03-248-427-301-26</a:t>
                      </a:r>
                      <a:endParaRPr lang="es-ES" sz="1400" dirty="0">
                        <a:latin typeface="Calibri"/>
                        <a:ea typeface="Calibri"/>
                        <a:cs typeface="Times New Roman"/>
                      </a:endParaRPr>
                    </a:p>
                  </a:txBody>
                  <a:tcPr marL="44450" marR="44450" marT="0" marB="0" anchor="ctr">
                    <a:lnL>
                      <a:noFill/>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a:noFill/>
                    </a:lnB>
                    <a:solidFill>
                      <a:srgbClr val="C5D9F1"/>
                    </a:solidFill>
                  </a:tcPr>
                </a:tc>
                <a:tc>
                  <a:txBody>
                    <a:bodyPr/>
                    <a:lstStyle/>
                    <a:p>
                      <a:pPr algn="ctr">
                        <a:lnSpc>
                          <a:spcPct val="115000"/>
                        </a:lnSpc>
                        <a:spcAft>
                          <a:spcPts val="0"/>
                        </a:spcAft>
                      </a:pPr>
                      <a:r>
                        <a:rPr lang="es-CO" sz="1100" dirty="0">
                          <a:latin typeface="Calibri"/>
                          <a:ea typeface="Times New Roman"/>
                          <a:cs typeface="Times New Roman"/>
                        </a:rPr>
                        <a:t>$ 477.885 </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tc>
                  <a:txBody>
                    <a:bodyPr/>
                    <a:lstStyle/>
                    <a:p>
                      <a:pPr>
                        <a:lnSpc>
                          <a:spcPct val="115000"/>
                        </a:lnSpc>
                        <a:spcAft>
                          <a:spcPts val="0"/>
                        </a:spcAft>
                      </a:pPr>
                      <a:r>
                        <a:rPr lang="es-CO" sz="1100" dirty="0">
                          <a:latin typeface="Calibri"/>
                          <a:ea typeface="Times New Roman"/>
                          <a:cs typeface="Times New Roman"/>
                        </a:rPr>
                        <a:t>60% sanción registro extemporáneo cuenta compensación de obligatoria canalización en el mercado cambiario operación de febrero 28 de 2017</a:t>
                      </a:r>
                      <a:endParaRPr lang="es-ES" sz="14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a:noFill/>
                    </a:lnR>
                    <a:lnT w="28575" cap="flat" cmpd="dbl" algn="ctr">
                      <a:solidFill>
                        <a:srgbClr val="FFFFFF"/>
                      </a:solidFill>
                      <a:prstDash val="solid"/>
                      <a:round/>
                      <a:headEnd type="none" w="med" len="med"/>
                      <a:tailEnd type="none" w="med" len="med"/>
                    </a:lnT>
                    <a:lnB>
                      <a:noFill/>
                    </a:lnB>
                    <a:solidFill>
                      <a:srgbClr val="C5D9F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48286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Marcador de texto"/>
          <p:cNvSpPr txBox="1">
            <a:spLocks/>
          </p:cNvSpPr>
          <p:nvPr/>
        </p:nvSpPr>
        <p:spPr>
          <a:xfrm>
            <a:off x="525996" y="340728"/>
            <a:ext cx="6735935" cy="584775"/>
          </a:xfrm>
          <a:prstGeom prst="rect">
            <a:avLst/>
          </a:prstGeom>
          <a:solidFill>
            <a:srgbClr val="92D050"/>
          </a:solidFill>
          <a:ln>
            <a:solidFill>
              <a:srgbClr val="00B050"/>
            </a:solidFill>
          </a:ln>
        </p:spPr>
        <p:txBody>
          <a:bodyPr wrap="square">
            <a:spAutoFit/>
          </a:bodyPr>
          <a:lstStyle/>
          <a:p>
            <a:pPr marL="514350" lvl="0" indent="-514350"/>
            <a:r>
              <a:rPr lang="es-CO" sz="1600" b="1" dirty="0">
                <a:solidFill>
                  <a:srgbClr val="002060"/>
                </a:solidFill>
                <a:latin typeface="Calibri" pitchFamily="34" charset="0"/>
              </a:rPr>
              <a:t>e.	Observaciones formuladas por los órganos de supervisión y las sanciones impuestas</a:t>
            </a:r>
            <a:endParaRPr lang="es-CO" sz="1600" dirty="0">
              <a:solidFill>
                <a:srgbClr val="002060"/>
              </a:solidFill>
              <a:latin typeface="Calibri" pitchFamily="34" charset="0"/>
            </a:endParaRPr>
          </a:p>
        </p:txBody>
      </p:sp>
      <p:graphicFrame>
        <p:nvGraphicFramePr>
          <p:cNvPr id="4" name="3 Tabla"/>
          <p:cNvGraphicFramePr>
            <a:graphicFrameLocks noGrp="1"/>
          </p:cNvGraphicFramePr>
          <p:nvPr/>
        </p:nvGraphicFramePr>
        <p:xfrm>
          <a:off x="525996" y="1089451"/>
          <a:ext cx="7471129" cy="4016502"/>
        </p:xfrm>
        <a:graphic>
          <a:graphicData uri="http://schemas.openxmlformats.org/drawingml/2006/table">
            <a:tbl>
              <a:tblPr/>
              <a:tblGrid>
                <a:gridCol w="7471129">
                  <a:extLst>
                    <a:ext uri="{9D8B030D-6E8A-4147-A177-3AD203B41FA5}">
                      <a16:colId xmlns:a16="http://schemas.microsoft.com/office/drawing/2014/main" val="20000"/>
                    </a:ext>
                  </a:extLst>
                </a:gridCol>
              </a:tblGrid>
              <a:tr h="175895">
                <a:tc>
                  <a:txBody>
                    <a:bodyPr/>
                    <a:lstStyle/>
                    <a:p>
                      <a:pPr algn="ctr">
                        <a:lnSpc>
                          <a:spcPct val="115000"/>
                        </a:lnSpc>
                        <a:spcAft>
                          <a:spcPts val="0"/>
                        </a:spcAft>
                      </a:pPr>
                      <a:r>
                        <a:rPr lang="es-CO" sz="1200" b="1" dirty="0">
                          <a:solidFill>
                            <a:srgbClr val="FFFFFF"/>
                          </a:solidFill>
                          <a:latin typeface="Calibri"/>
                          <a:ea typeface="Times New Roman"/>
                          <a:cs typeface="Times New Roman"/>
                        </a:rPr>
                        <a:t>SUPERINTENDENCIA FINANCIERA DE COLOMBIA - SFC</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91770">
                <a:tc>
                  <a:txBody>
                    <a:bodyPr/>
                    <a:lstStyle/>
                    <a:p>
                      <a:pPr>
                        <a:lnSpc>
                          <a:spcPct val="115000"/>
                        </a:lnSpc>
                        <a:spcAft>
                          <a:spcPts val="0"/>
                        </a:spcAft>
                      </a:pPr>
                      <a:r>
                        <a:rPr lang="es-CO" sz="1200" dirty="0">
                          <a:latin typeface="Calibri"/>
                          <a:ea typeface="Times New Roman"/>
                          <a:cs typeface="Times New Roman"/>
                        </a:rPr>
                        <a:t>Requerimiento de operaciones de las sociedades comisionistas de Bolsa</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299085">
                <a:tc>
                  <a:txBody>
                    <a:bodyPr/>
                    <a:lstStyle/>
                    <a:p>
                      <a:pPr>
                        <a:lnSpc>
                          <a:spcPct val="115000"/>
                        </a:lnSpc>
                        <a:spcAft>
                          <a:spcPts val="0"/>
                        </a:spcAft>
                      </a:pPr>
                      <a:r>
                        <a:rPr lang="es-CO" sz="1200" dirty="0">
                          <a:latin typeface="Calibri"/>
                          <a:ea typeface="Times New Roman"/>
                          <a:cs typeface="Times New Roman"/>
                        </a:rPr>
                        <a:t>Solicitud de documentación de la negociación de la USPEC servicio de vigilancia electrónica</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02"/>
                  </a:ext>
                </a:extLst>
              </a:tr>
              <a:tr h="191770">
                <a:tc>
                  <a:txBody>
                    <a:bodyPr/>
                    <a:lstStyle/>
                    <a:p>
                      <a:pPr>
                        <a:lnSpc>
                          <a:spcPct val="115000"/>
                        </a:lnSpc>
                        <a:spcAft>
                          <a:spcPts val="0"/>
                        </a:spcAft>
                      </a:pPr>
                      <a:r>
                        <a:rPr lang="es-CO" sz="1200" dirty="0">
                          <a:latin typeface="Calibri"/>
                          <a:ea typeface="Times New Roman"/>
                          <a:cs typeface="Times New Roman"/>
                        </a:rPr>
                        <a:t>Solicitud de derogatoria de la Circular del Mercado de Carbono</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352425">
                <a:tc>
                  <a:txBody>
                    <a:bodyPr/>
                    <a:lstStyle/>
                    <a:p>
                      <a:pPr>
                        <a:lnSpc>
                          <a:spcPct val="115000"/>
                        </a:lnSpc>
                        <a:spcAft>
                          <a:spcPts val="0"/>
                        </a:spcAft>
                      </a:pPr>
                      <a:r>
                        <a:rPr lang="es-CO" sz="1200" dirty="0">
                          <a:latin typeface="Calibri"/>
                          <a:ea typeface="Times New Roman"/>
                          <a:cs typeface="Times New Roman"/>
                        </a:rPr>
                        <a:t>Simulacro remisión de información Convenio SFC - Ministerio de Relaciones Exteriores - Fiscalía General - UIAF </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04"/>
                  </a:ext>
                </a:extLst>
              </a:tr>
              <a:tr h="191770">
                <a:tc>
                  <a:txBody>
                    <a:bodyPr/>
                    <a:lstStyle/>
                    <a:p>
                      <a:pPr>
                        <a:lnSpc>
                          <a:spcPct val="115000"/>
                        </a:lnSpc>
                        <a:spcAft>
                          <a:spcPts val="0"/>
                        </a:spcAft>
                      </a:pPr>
                      <a:r>
                        <a:rPr lang="es-CO" sz="1200">
                          <a:latin typeface="Calibri"/>
                          <a:ea typeface="Times New Roman"/>
                          <a:cs typeface="Times New Roman"/>
                        </a:rPr>
                        <a:t>Queja relacionada con operación del MCP</a:t>
                      </a:r>
                      <a:endParaRPr lang="es-ES" sz="160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191770">
                <a:tc>
                  <a:txBody>
                    <a:bodyPr/>
                    <a:lstStyle/>
                    <a:p>
                      <a:pPr>
                        <a:lnSpc>
                          <a:spcPct val="115000"/>
                        </a:lnSpc>
                        <a:spcAft>
                          <a:spcPts val="0"/>
                        </a:spcAft>
                      </a:pPr>
                      <a:r>
                        <a:rPr lang="es-CO" sz="1200" dirty="0">
                          <a:latin typeface="Calibri"/>
                          <a:ea typeface="Times New Roman"/>
                          <a:cs typeface="Times New Roman"/>
                        </a:rPr>
                        <a:t>Solicitud información </a:t>
                      </a:r>
                      <a:r>
                        <a:rPr lang="es-CO" sz="1200" i="1" dirty="0">
                          <a:latin typeface="Calibri"/>
                          <a:ea typeface="Times New Roman"/>
                          <a:cs typeface="Times New Roman"/>
                        </a:rPr>
                        <a:t>"cartel del ganado"</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06"/>
                  </a:ext>
                </a:extLst>
              </a:tr>
              <a:tr h="191770">
                <a:tc>
                  <a:txBody>
                    <a:bodyPr/>
                    <a:lstStyle/>
                    <a:p>
                      <a:pPr>
                        <a:lnSpc>
                          <a:spcPct val="115000"/>
                        </a:lnSpc>
                        <a:spcAft>
                          <a:spcPts val="0"/>
                        </a:spcAft>
                      </a:pPr>
                      <a:r>
                        <a:rPr lang="es-CO" sz="1200" dirty="0">
                          <a:latin typeface="Calibri"/>
                          <a:ea typeface="Times New Roman"/>
                          <a:cs typeface="Times New Roman"/>
                        </a:rPr>
                        <a:t>Variación negativa precio acción BMC</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191770">
                <a:tc>
                  <a:txBody>
                    <a:bodyPr/>
                    <a:lstStyle/>
                    <a:p>
                      <a:pPr>
                        <a:lnSpc>
                          <a:spcPct val="115000"/>
                        </a:lnSpc>
                        <a:spcAft>
                          <a:spcPts val="0"/>
                        </a:spcAft>
                      </a:pPr>
                      <a:r>
                        <a:rPr lang="es-CO" sz="1200" dirty="0">
                          <a:latin typeface="Calibri"/>
                          <a:ea typeface="Times New Roman"/>
                          <a:cs typeface="Times New Roman"/>
                        </a:rPr>
                        <a:t>Registro Facturas</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08"/>
                  </a:ext>
                </a:extLst>
              </a:tr>
              <a:tr h="191770">
                <a:tc>
                  <a:txBody>
                    <a:bodyPr/>
                    <a:lstStyle/>
                    <a:p>
                      <a:pPr>
                        <a:lnSpc>
                          <a:spcPct val="115000"/>
                        </a:lnSpc>
                        <a:spcAft>
                          <a:spcPts val="0"/>
                        </a:spcAft>
                      </a:pPr>
                      <a:r>
                        <a:rPr lang="es-CO" sz="1200" dirty="0">
                          <a:latin typeface="Calibri"/>
                          <a:ea typeface="Times New Roman"/>
                          <a:cs typeface="Times New Roman"/>
                        </a:rPr>
                        <a:t>Observaciones Acta Asamblea</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191770">
                <a:tc>
                  <a:txBody>
                    <a:bodyPr/>
                    <a:lstStyle/>
                    <a:p>
                      <a:pPr>
                        <a:lnSpc>
                          <a:spcPct val="115000"/>
                        </a:lnSpc>
                        <a:spcAft>
                          <a:spcPts val="0"/>
                        </a:spcAft>
                      </a:pPr>
                      <a:r>
                        <a:rPr lang="es-CO" sz="1200" dirty="0">
                          <a:latin typeface="Calibri"/>
                          <a:ea typeface="Times New Roman"/>
                          <a:cs typeface="Times New Roman"/>
                        </a:rPr>
                        <a:t>Observaciones encuesta Código País </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10"/>
                  </a:ext>
                </a:extLst>
              </a:tr>
              <a:tr h="191770">
                <a:tc>
                  <a:txBody>
                    <a:bodyPr/>
                    <a:lstStyle/>
                    <a:p>
                      <a:pPr>
                        <a:lnSpc>
                          <a:spcPct val="115000"/>
                        </a:lnSpc>
                        <a:spcAft>
                          <a:spcPts val="0"/>
                        </a:spcAft>
                      </a:pPr>
                      <a:r>
                        <a:rPr lang="es-CO" sz="1200" dirty="0">
                          <a:latin typeface="Calibri"/>
                          <a:ea typeface="Times New Roman"/>
                          <a:cs typeface="Times New Roman"/>
                        </a:rPr>
                        <a:t>Visita de inspección - In situ</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11"/>
                  </a:ext>
                </a:extLst>
              </a:tr>
              <a:tr h="191770">
                <a:tc>
                  <a:txBody>
                    <a:bodyPr/>
                    <a:lstStyle/>
                    <a:p>
                      <a:pPr>
                        <a:lnSpc>
                          <a:spcPct val="115000"/>
                        </a:lnSpc>
                        <a:spcAft>
                          <a:spcPts val="0"/>
                        </a:spcAft>
                      </a:pPr>
                      <a:r>
                        <a:rPr lang="es-CO" sz="1200" dirty="0">
                          <a:latin typeface="Calibri"/>
                          <a:ea typeface="Times New Roman"/>
                          <a:cs typeface="Times New Roman"/>
                        </a:rPr>
                        <a:t>Proyecto Modificación Reglamento BMC</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12"/>
                  </a:ext>
                </a:extLst>
              </a:tr>
              <a:tr h="191770">
                <a:tc>
                  <a:txBody>
                    <a:bodyPr/>
                    <a:lstStyle/>
                    <a:p>
                      <a:pPr>
                        <a:lnSpc>
                          <a:spcPct val="115000"/>
                        </a:lnSpc>
                        <a:spcAft>
                          <a:spcPts val="0"/>
                        </a:spcAft>
                      </a:pPr>
                      <a:r>
                        <a:rPr lang="es-CO" sz="1200" dirty="0">
                          <a:latin typeface="Calibri"/>
                          <a:ea typeface="Times New Roman"/>
                          <a:cs typeface="Times New Roman"/>
                        </a:rPr>
                        <a:t>Información procesos y sanciones</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13"/>
                  </a:ext>
                </a:extLst>
              </a:tr>
              <a:tr h="191770">
                <a:tc>
                  <a:txBody>
                    <a:bodyPr/>
                    <a:lstStyle/>
                    <a:p>
                      <a:pPr>
                        <a:lnSpc>
                          <a:spcPct val="115000"/>
                        </a:lnSpc>
                        <a:spcAft>
                          <a:spcPts val="0"/>
                        </a:spcAft>
                      </a:pPr>
                      <a:r>
                        <a:rPr lang="es-CO" sz="1200" dirty="0">
                          <a:latin typeface="Calibri"/>
                          <a:ea typeface="Times New Roman"/>
                          <a:cs typeface="Times New Roman"/>
                        </a:rPr>
                        <a:t>Incumplimiento Operación</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14"/>
                  </a:ext>
                </a:extLst>
              </a:tr>
              <a:tr h="175895">
                <a:tc>
                  <a:txBody>
                    <a:bodyPr/>
                    <a:lstStyle/>
                    <a:p>
                      <a:pPr>
                        <a:lnSpc>
                          <a:spcPct val="115000"/>
                        </a:lnSpc>
                        <a:spcAft>
                          <a:spcPts val="0"/>
                        </a:spcAft>
                      </a:pPr>
                      <a:r>
                        <a:rPr lang="es-CO" sz="1200" dirty="0">
                          <a:latin typeface="Calibri"/>
                          <a:ea typeface="Times New Roman"/>
                          <a:cs typeface="Times New Roman"/>
                        </a:rPr>
                        <a:t>Semana Mundial del Inversionista - IOSCO</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tcPr>
                </a:tc>
                <a:extLst>
                  <a:ext uri="{0D108BD9-81ED-4DB2-BD59-A6C34878D82A}">
                    <a16:rowId xmlns:a16="http://schemas.microsoft.com/office/drawing/2014/main" val="10015"/>
                  </a:ext>
                </a:extLst>
              </a:tr>
              <a:tr h="191770">
                <a:tc>
                  <a:txBody>
                    <a:bodyPr/>
                    <a:lstStyle/>
                    <a:p>
                      <a:pPr>
                        <a:lnSpc>
                          <a:spcPct val="115000"/>
                        </a:lnSpc>
                        <a:spcAft>
                          <a:spcPts val="0"/>
                        </a:spcAft>
                      </a:pPr>
                      <a:r>
                        <a:rPr lang="es-CO" sz="1200" dirty="0">
                          <a:latin typeface="Calibri"/>
                          <a:ea typeface="Times New Roman"/>
                          <a:cs typeface="Times New Roman"/>
                        </a:rPr>
                        <a:t>Requerimiento constitución de garantías operación alimentos MCP</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w="28575" cap="flat" cmpd="dbl" algn="ctr">
                      <a:solidFill>
                        <a:srgbClr val="FFFFFF"/>
                      </a:solidFill>
                      <a:prstDash val="solid"/>
                      <a:round/>
                      <a:headEnd type="none" w="med" len="med"/>
                      <a:tailEnd type="none" w="med" len="med"/>
                    </a:lnB>
                    <a:solidFill>
                      <a:srgbClr val="C5D9F1"/>
                    </a:solidFill>
                  </a:tcPr>
                </a:tc>
                <a:extLst>
                  <a:ext uri="{0D108BD9-81ED-4DB2-BD59-A6C34878D82A}">
                    <a16:rowId xmlns:a16="http://schemas.microsoft.com/office/drawing/2014/main" val="10016"/>
                  </a:ext>
                </a:extLst>
              </a:tr>
              <a:tr h="191770">
                <a:tc>
                  <a:txBody>
                    <a:bodyPr/>
                    <a:lstStyle/>
                    <a:p>
                      <a:pPr>
                        <a:lnSpc>
                          <a:spcPct val="115000"/>
                        </a:lnSpc>
                        <a:spcAft>
                          <a:spcPts val="0"/>
                        </a:spcAft>
                      </a:pPr>
                      <a:r>
                        <a:rPr lang="es-CO" sz="1200" dirty="0">
                          <a:latin typeface="Calibri"/>
                          <a:ea typeface="Times New Roman"/>
                          <a:cs typeface="Times New Roman"/>
                        </a:rPr>
                        <a:t>Observaciones al Reglamento MCP</a:t>
                      </a:r>
                      <a:endParaRPr lang="es-ES" sz="1600" dirty="0">
                        <a:latin typeface="Calibri"/>
                        <a:ea typeface="Calibri"/>
                        <a:cs typeface="Times New Roman"/>
                      </a:endParaRPr>
                    </a:p>
                  </a:txBody>
                  <a:tcPr marL="44450" marR="44450" marT="0" marB="0" anchor="ctr">
                    <a:lnL w="28575" cap="flat" cmpd="dbl" algn="ctr">
                      <a:solidFill>
                        <a:srgbClr val="FFFFFF"/>
                      </a:solidFill>
                      <a:prstDash val="solid"/>
                      <a:round/>
                      <a:headEnd type="none" w="med" len="med"/>
                      <a:tailEnd type="none" w="med" len="med"/>
                    </a:lnL>
                    <a:lnR w="28575" cap="flat" cmpd="dbl" algn="ctr">
                      <a:solidFill>
                        <a:srgbClr val="FFFFFF"/>
                      </a:solidFill>
                      <a:prstDash val="solid"/>
                      <a:round/>
                      <a:headEnd type="none" w="med" len="med"/>
                      <a:tailEnd type="none" w="med" len="med"/>
                    </a:lnR>
                    <a:lnT w="28575" cap="flat" cmpd="dbl" algn="ctr">
                      <a:solidFill>
                        <a:srgbClr val="FFFFFF"/>
                      </a:solidFill>
                      <a:prstDash val="solid"/>
                      <a:round/>
                      <a:headEnd type="none" w="med" len="med"/>
                      <a:tailEnd type="none" w="med" len="med"/>
                    </a:lnT>
                    <a:lnB>
                      <a:noFill/>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98415087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93019" y="1811350"/>
            <a:ext cx="7824999" cy="1546108"/>
          </a:xfrm>
        </p:spPr>
        <p:txBody>
          <a:bodyPr/>
          <a:lstStyle/>
          <a:p>
            <a:pPr lvl="1" algn="l" defTabSz="913990" rtl="0">
              <a:lnSpc>
                <a:spcPct val="85000"/>
              </a:lnSpc>
              <a:spcBef>
                <a:spcPct val="0"/>
              </a:spcBef>
            </a:pPr>
            <a:r>
              <a:rPr lang="es-CO" sz="3200" dirty="0">
                <a:solidFill>
                  <a:schemeClr val="bg1"/>
                </a:solidFill>
                <a:latin typeface="+mj-lt"/>
              </a:rPr>
              <a:t>6.11 Informe del Comité de Auditoría sobre el análisis de propuestas de elección de revisoría fiscal para el período 2018 – 2019</a:t>
            </a:r>
            <a:r>
              <a:rPr lang="es-CO" sz="3200" dirty="0">
                <a:solidFill>
                  <a:schemeClr val="bg1"/>
                </a:solidFill>
                <a:latin typeface="+mj-lt"/>
                <a:hlinkClick r:id="rId2" action="ppaction://hlinkfile"/>
              </a:rPr>
              <a:t>.</a:t>
            </a:r>
            <a:br>
              <a:rPr lang="es-CO" dirty="0">
                <a:solidFill>
                  <a:schemeClr val="bg1"/>
                </a:solidFill>
                <a:latin typeface="+mn-lt"/>
              </a:rPr>
            </a:br>
            <a:endParaRPr lang="es-CO" sz="4400" dirty="0">
              <a:solidFill>
                <a:schemeClr val="bg1"/>
              </a:solidFill>
            </a:endParaRPr>
          </a:p>
        </p:txBody>
      </p:sp>
      <p:sp>
        <p:nvSpPr>
          <p:cNvPr id="3" name="CuadroTexto 2">
            <a:extLst>
              <a:ext uri="{FF2B5EF4-FFF2-40B4-BE49-F238E27FC236}">
                <a16:creationId xmlns:a16="http://schemas.microsoft.com/office/drawing/2014/main" id="{CBECE109-0B3F-4490-863D-5BB8E5FDE5B5}"/>
              </a:ext>
            </a:extLst>
          </p:cNvPr>
          <p:cNvSpPr txBox="1"/>
          <p:nvPr/>
        </p:nvSpPr>
        <p:spPr>
          <a:xfrm>
            <a:off x="702582" y="3624494"/>
            <a:ext cx="2951807"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Proponer</a:t>
            </a:r>
          </a:p>
        </p:txBody>
      </p:sp>
    </p:spTree>
    <p:extLst>
      <p:ext uri="{BB962C8B-B14F-4D97-AF65-F5344CB8AC3E}">
        <p14:creationId xmlns:p14="http://schemas.microsoft.com/office/powerpoint/2010/main" val="210386108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52017" y="101977"/>
            <a:ext cx="6676572"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Propuestas Revisoría Fiscal Periodo 2018 - 2019</a:t>
            </a:r>
          </a:p>
        </p:txBody>
      </p:sp>
      <p:sp>
        <p:nvSpPr>
          <p:cNvPr id="5" name="16 CuadroTexto">
            <a:extLst>
              <a:ext uri="{FF2B5EF4-FFF2-40B4-BE49-F238E27FC236}">
                <a16:creationId xmlns:a16="http://schemas.microsoft.com/office/drawing/2014/main" id="{6088E670-5FFE-4664-BF56-C52A5DE2783D}"/>
              </a:ext>
            </a:extLst>
          </p:cNvPr>
          <p:cNvSpPr txBox="1"/>
          <p:nvPr/>
        </p:nvSpPr>
        <p:spPr>
          <a:xfrm>
            <a:off x="252017" y="919828"/>
            <a:ext cx="8782065" cy="3391698"/>
          </a:xfrm>
          <a:prstGeom prst="rect">
            <a:avLst/>
          </a:prstGeom>
          <a:noFill/>
        </p:spPr>
        <p:txBody>
          <a:bodyPr wrap="square" lIns="0" tIns="0" rIns="0" bIns="0" rtlCol="0">
            <a:spAutoFit/>
          </a:bodyPr>
          <a:lstStyle/>
          <a:p>
            <a:pPr marL="285750" indent="-285750">
              <a:lnSpc>
                <a:spcPct val="120000"/>
              </a:lnSpc>
              <a:buFont typeface="Arial" panose="020B0604020202020204" pitchFamily="34" charset="0"/>
              <a:buChar char="•"/>
            </a:pPr>
            <a:endParaRPr lang="es-ES" sz="1400" dirty="0">
              <a:latin typeface="+mj-lt"/>
              <a:ea typeface="+mj-ea"/>
              <a:cs typeface="+mj-cs"/>
            </a:endParaRPr>
          </a:p>
          <a:p>
            <a:pPr marL="285750" indent="-285750">
              <a:lnSpc>
                <a:spcPct val="120000"/>
              </a:lnSpc>
              <a:buFont typeface="Wingdings" panose="05000000000000000000" pitchFamily="2" charset="2"/>
              <a:buChar char="§"/>
            </a:pPr>
            <a:r>
              <a:rPr lang="es-ES" sz="1400" dirty="0">
                <a:latin typeface="+mj-lt"/>
                <a:ea typeface="+mj-ea"/>
                <a:cs typeface="+mj-cs"/>
              </a:rPr>
              <a:t>La Vicepresidencia Financiera y Administrativa, inició el pasado 22 de diciembre de 2017 mediante correo electrónico enviado a la Dirección Jurídica el</a:t>
            </a:r>
            <a:r>
              <a:rPr lang="es-ES" sz="1400" dirty="0"/>
              <a:t> proceso de selección para los servicios de Revisoría Fiscal periodo 2018-2019.</a:t>
            </a:r>
          </a:p>
          <a:p>
            <a:pPr marL="285750" indent="-285750">
              <a:lnSpc>
                <a:spcPct val="120000"/>
              </a:lnSpc>
              <a:buFont typeface="Wingdings" panose="05000000000000000000" pitchFamily="2" charset="2"/>
              <a:buChar char="§"/>
            </a:pPr>
            <a:endParaRPr lang="es-ES" sz="1400" dirty="0"/>
          </a:p>
          <a:p>
            <a:pPr marL="285750" indent="-285750">
              <a:buFont typeface="Wingdings" panose="05000000000000000000" pitchFamily="2" charset="2"/>
              <a:buChar char="§"/>
            </a:pPr>
            <a:r>
              <a:rPr lang="es-ES" sz="1400" dirty="0">
                <a:latin typeface="+mj-lt"/>
                <a:ea typeface="+mj-ea"/>
                <a:cs typeface="+mj-cs"/>
              </a:rPr>
              <a:t>Las firmas de auditoría a las cuales se les solicitó propuestas para los servicios de revisoría fiscal periodo 2018-2019:</a:t>
            </a:r>
            <a:endParaRPr lang="es-CO" sz="1400" dirty="0">
              <a:latin typeface="+mj-lt"/>
              <a:ea typeface="+mj-ea"/>
              <a:cs typeface="+mj-cs"/>
            </a:endParaRPr>
          </a:p>
          <a:p>
            <a:pPr lvl="0"/>
            <a:r>
              <a:rPr lang="es-ES" sz="1400" dirty="0">
                <a:latin typeface="+mj-lt"/>
                <a:ea typeface="+mj-ea"/>
                <a:cs typeface="+mj-cs"/>
              </a:rPr>
              <a:t>	</a:t>
            </a:r>
            <a:r>
              <a:rPr lang="es-ES" sz="1400" dirty="0" err="1">
                <a:latin typeface="+mj-lt"/>
                <a:ea typeface="+mj-ea"/>
                <a:cs typeface="+mj-cs"/>
              </a:rPr>
              <a:t>Kpmg</a:t>
            </a:r>
            <a:endParaRPr lang="es-CO" sz="1400" dirty="0">
              <a:latin typeface="+mj-lt"/>
              <a:ea typeface="+mj-ea"/>
              <a:cs typeface="+mj-cs"/>
            </a:endParaRPr>
          </a:p>
          <a:p>
            <a:pPr lvl="0"/>
            <a:r>
              <a:rPr lang="es-ES" sz="1400" dirty="0">
                <a:latin typeface="+mj-lt"/>
                <a:ea typeface="+mj-ea"/>
                <a:cs typeface="+mj-cs"/>
              </a:rPr>
              <a:t>	Ernst &amp;Young Audit</a:t>
            </a:r>
            <a:endParaRPr lang="es-CO" sz="1400" dirty="0">
              <a:latin typeface="+mj-lt"/>
              <a:ea typeface="+mj-ea"/>
              <a:cs typeface="+mj-cs"/>
            </a:endParaRPr>
          </a:p>
          <a:p>
            <a:pPr lvl="0"/>
            <a:r>
              <a:rPr lang="es-ES" sz="1400" dirty="0">
                <a:latin typeface="+mj-lt"/>
                <a:ea typeface="+mj-ea"/>
                <a:cs typeface="+mj-cs"/>
              </a:rPr>
              <a:t>	Deloitte</a:t>
            </a:r>
            <a:endParaRPr lang="es-CO" sz="1400" dirty="0">
              <a:latin typeface="+mj-lt"/>
              <a:ea typeface="+mj-ea"/>
              <a:cs typeface="+mj-cs"/>
            </a:endParaRPr>
          </a:p>
          <a:p>
            <a:pPr lvl="0"/>
            <a:r>
              <a:rPr lang="es-ES" sz="1400" dirty="0">
                <a:latin typeface="+mj-lt"/>
                <a:ea typeface="+mj-ea"/>
                <a:cs typeface="+mj-cs"/>
              </a:rPr>
              <a:t>	</a:t>
            </a:r>
            <a:r>
              <a:rPr lang="es-ES" sz="1400" dirty="0" err="1">
                <a:latin typeface="+mj-lt"/>
                <a:ea typeface="+mj-ea"/>
                <a:cs typeface="+mj-cs"/>
              </a:rPr>
              <a:t>Pricewater</a:t>
            </a:r>
            <a:r>
              <a:rPr lang="es-ES" sz="1400" dirty="0">
                <a:latin typeface="+mj-lt"/>
                <a:ea typeface="+mj-ea"/>
                <a:cs typeface="+mj-cs"/>
              </a:rPr>
              <a:t> </a:t>
            </a:r>
            <a:r>
              <a:rPr lang="es-ES" sz="1400" dirty="0" err="1">
                <a:latin typeface="+mj-lt"/>
                <a:ea typeface="+mj-ea"/>
                <a:cs typeface="+mj-cs"/>
              </a:rPr>
              <a:t>Housecoopers</a:t>
            </a:r>
            <a:endParaRPr lang="es-ES" sz="1400" dirty="0">
              <a:latin typeface="+mj-lt"/>
              <a:ea typeface="+mj-ea"/>
              <a:cs typeface="+mj-cs"/>
            </a:endParaRPr>
          </a:p>
          <a:p>
            <a:pPr marL="285750" lvl="0" indent="-285750">
              <a:buFont typeface="Wingdings" panose="05000000000000000000" pitchFamily="2" charset="2"/>
              <a:buChar char="§"/>
            </a:pPr>
            <a:endParaRPr lang="es-CO" sz="1400" dirty="0">
              <a:latin typeface="+mj-lt"/>
              <a:ea typeface="+mj-ea"/>
              <a:cs typeface="+mj-cs"/>
            </a:endParaRPr>
          </a:p>
          <a:p>
            <a:pPr marL="285750" indent="-285750">
              <a:lnSpc>
                <a:spcPct val="120000"/>
              </a:lnSpc>
              <a:buFont typeface="Wingdings" panose="05000000000000000000" pitchFamily="2" charset="2"/>
              <a:buChar char="§"/>
            </a:pPr>
            <a:r>
              <a:rPr lang="es-ES" sz="1400" dirty="0">
                <a:latin typeface="+mj-lt"/>
                <a:ea typeface="+mj-ea"/>
                <a:cs typeface="+mj-cs"/>
              </a:rPr>
              <a:t>De las anteriores firmas de auditorías, sólo fue radicada una propuesta de servicios presentada por la Firma KPMG, el 17 de enero del presente año</a:t>
            </a:r>
            <a:r>
              <a:rPr lang="es-ES" dirty="0"/>
              <a:t>.</a:t>
            </a:r>
          </a:p>
        </p:txBody>
      </p:sp>
    </p:spTree>
    <p:extLst>
      <p:ext uri="{BB962C8B-B14F-4D97-AF65-F5344CB8AC3E}">
        <p14:creationId xmlns:p14="http://schemas.microsoft.com/office/powerpoint/2010/main" val="37343849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52017" y="101977"/>
            <a:ext cx="6676572"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Propuestas Revisoría Fiscal Periodo 2018 - 2019</a:t>
            </a:r>
          </a:p>
        </p:txBody>
      </p:sp>
      <p:sp>
        <p:nvSpPr>
          <p:cNvPr id="5" name="16 CuadroTexto">
            <a:extLst>
              <a:ext uri="{FF2B5EF4-FFF2-40B4-BE49-F238E27FC236}">
                <a16:creationId xmlns:a16="http://schemas.microsoft.com/office/drawing/2014/main" id="{6088E670-5FFE-4664-BF56-C52A5DE2783D}"/>
              </a:ext>
            </a:extLst>
          </p:cNvPr>
          <p:cNvSpPr txBox="1"/>
          <p:nvPr/>
        </p:nvSpPr>
        <p:spPr>
          <a:xfrm>
            <a:off x="252017" y="546085"/>
            <a:ext cx="8782065" cy="4456605"/>
          </a:xfrm>
          <a:prstGeom prst="rect">
            <a:avLst/>
          </a:prstGeom>
          <a:noFill/>
        </p:spPr>
        <p:txBody>
          <a:bodyPr wrap="square" lIns="0" tIns="0" rIns="0" bIns="0" rtlCol="0">
            <a:spAutoFit/>
          </a:bodyPr>
          <a:lstStyle/>
          <a:p>
            <a:pPr algn="just">
              <a:lnSpc>
                <a:spcPct val="120000"/>
              </a:lnSpc>
            </a:pPr>
            <a:r>
              <a:rPr lang="es-ES" sz="1400" dirty="0">
                <a:latin typeface="+mj-lt"/>
              </a:rPr>
              <a:t>Resumen de la propuesta de la Firma KPMG:</a:t>
            </a:r>
          </a:p>
          <a:p>
            <a:pPr marL="285750" indent="-285750" algn="just">
              <a:lnSpc>
                <a:spcPct val="120000"/>
              </a:lnSpc>
              <a:buFont typeface="Arial" panose="020B0604020202020204" pitchFamily="34" charset="0"/>
              <a:buChar char="•"/>
            </a:pPr>
            <a:endParaRPr lang="es-ES" sz="1400" dirty="0">
              <a:latin typeface="+mj-lt"/>
            </a:endParaRPr>
          </a:p>
          <a:p>
            <a:pPr marL="285750" indent="-285750">
              <a:buFont typeface="Arial" panose="020B0604020202020204" pitchFamily="34" charset="0"/>
              <a:buChar char="•"/>
            </a:pPr>
            <a:endParaRPr lang="es-CO" sz="1400" dirty="0">
              <a:latin typeface="+mj-lt"/>
            </a:endParaRPr>
          </a:p>
          <a:p>
            <a:pPr marL="285750" indent="-285750" algn="just">
              <a:lnSpc>
                <a:spcPct val="120000"/>
              </a:lnSpc>
              <a:buFont typeface="Arial" panose="020B0604020202020204" pitchFamily="34" charset="0"/>
              <a:buChar char="•"/>
            </a:pPr>
            <a:endParaRPr lang="es-ES" sz="1400" dirty="0">
              <a:latin typeface="+mj-lt"/>
              <a:ea typeface="+mj-ea"/>
              <a:cs typeface="+mj-cs"/>
            </a:endParaRPr>
          </a:p>
          <a:p>
            <a:pPr marL="285750" indent="-285750">
              <a:lnSpc>
                <a:spcPct val="120000"/>
              </a:lnSpc>
              <a:buFont typeface="Arial" panose="020B0604020202020204" pitchFamily="34" charset="0"/>
              <a:buChar char="•"/>
            </a:pPr>
            <a:endParaRPr lang="es-ES" sz="1400" dirty="0">
              <a:latin typeface="+mj-lt"/>
              <a:ea typeface="+mj-ea"/>
              <a:cs typeface="+mj-cs"/>
            </a:endParaRPr>
          </a:p>
          <a:p>
            <a:pPr marL="285750" indent="-285750">
              <a:lnSpc>
                <a:spcPct val="120000"/>
              </a:lnSpc>
              <a:buFont typeface="Arial" panose="020B0604020202020204" pitchFamily="34" charset="0"/>
              <a:buChar char="•"/>
            </a:pPr>
            <a:endParaRPr lang="es-ES" sz="1400" dirty="0">
              <a:latin typeface="+mj-lt"/>
            </a:endParaRPr>
          </a:p>
          <a:p>
            <a:pPr marL="285750" indent="-285750">
              <a:buFont typeface="Arial" panose="020B0604020202020204" pitchFamily="34" charset="0"/>
              <a:buChar char="•"/>
            </a:pPr>
            <a:endParaRPr lang="es-ES" sz="1400" dirty="0">
              <a:latin typeface="+mj-lt"/>
              <a:ea typeface="+mj-ea"/>
              <a:cs typeface="+mj-cs"/>
            </a:endParaRPr>
          </a:p>
          <a:p>
            <a:pPr marL="285750" indent="-285750">
              <a:lnSpc>
                <a:spcPct val="120000"/>
              </a:lnSpc>
              <a:buFont typeface="Arial" panose="020B0604020202020204" pitchFamily="34" charset="0"/>
              <a:buChar char="•"/>
            </a:pPr>
            <a:endParaRPr lang="es-ES" dirty="0">
              <a:latin typeface="+mj-lt"/>
            </a:endParaRPr>
          </a:p>
          <a:p>
            <a:pPr marL="285750" indent="-285750">
              <a:lnSpc>
                <a:spcPct val="120000"/>
              </a:lnSpc>
              <a:buFont typeface="Arial" panose="020B0604020202020204" pitchFamily="34" charset="0"/>
              <a:buChar char="•"/>
            </a:pPr>
            <a:endParaRPr lang="es-ES" dirty="0">
              <a:latin typeface="+mj-lt"/>
            </a:endParaRPr>
          </a:p>
          <a:p>
            <a:pPr marL="285750" indent="-285750">
              <a:lnSpc>
                <a:spcPct val="120000"/>
              </a:lnSpc>
              <a:buFont typeface="Arial" panose="020B0604020202020204" pitchFamily="34" charset="0"/>
              <a:buChar char="•"/>
            </a:pPr>
            <a:endParaRPr lang="es-ES" sz="1400" dirty="0">
              <a:latin typeface="+mj-lt"/>
              <a:ea typeface="+mj-ea"/>
              <a:cs typeface="+mj-cs"/>
            </a:endParaRPr>
          </a:p>
          <a:p>
            <a:pPr marL="285750" indent="-285750">
              <a:lnSpc>
                <a:spcPct val="120000"/>
              </a:lnSpc>
              <a:buFont typeface="Arial" panose="020B0604020202020204" pitchFamily="34" charset="0"/>
              <a:buChar char="•"/>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a:lnSpc>
                <a:spcPct val="120000"/>
              </a:lnSpc>
            </a:pPr>
            <a:endParaRPr lang="es-CO" sz="1400" dirty="0">
              <a:latin typeface="+mj-lt"/>
              <a:ea typeface="+mj-ea"/>
              <a:cs typeface="+mj-cs"/>
            </a:endParaRPr>
          </a:p>
          <a:p>
            <a:pPr indent="-171450">
              <a:lnSpc>
                <a:spcPct val="120000"/>
              </a:lnSpc>
              <a:buFont typeface="Arial" pitchFamily="34" charset="0"/>
              <a:buChar char="•"/>
            </a:pPr>
            <a:endParaRPr lang="es-CO" sz="1400" dirty="0">
              <a:latin typeface="+mj-lt"/>
              <a:ea typeface="+mj-ea"/>
              <a:cs typeface="+mj-cs"/>
            </a:endParaRPr>
          </a:p>
          <a:p>
            <a:pPr indent="-171450">
              <a:lnSpc>
                <a:spcPct val="120000"/>
              </a:lnSpc>
              <a:buFont typeface="Arial" pitchFamily="34" charset="0"/>
              <a:buChar char="•"/>
            </a:pPr>
            <a:endParaRPr lang="es-CO" sz="1400" dirty="0">
              <a:latin typeface="+mj-lt"/>
              <a:ea typeface="+mj-ea"/>
              <a:cs typeface="+mj-cs"/>
            </a:endParaRPr>
          </a:p>
        </p:txBody>
      </p:sp>
      <p:graphicFrame>
        <p:nvGraphicFramePr>
          <p:cNvPr id="4" name="Tabla 3">
            <a:extLst>
              <a:ext uri="{FF2B5EF4-FFF2-40B4-BE49-F238E27FC236}">
                <a16:creationId xmlns:a16="http://schemas.microsoft.com/office/drawing/2014/main" id="{15FBE740-0D25-4F06-82BE-498ED129FF85}"/>
              </a:ext>
            </a:extLst>
          </p:cNvPr>
          <p:cNvGraphicFramePr>
            <a:graphicFrameLocks noGrp="1"/>
          </p:cNvGraphicFramePr>
          <p:nvPr>
            <p:extLst>
              <p:ext uri="{D42A27DB-BD31-4B8C-83A1-F6EECF244321}">
                <p14:modId xmlns:p14="http://schemas.microsoft.com/office/powerpoint/2010/main" val="1285586388"/>
              </p:ext>
            </p:extLst>
          </p:nvPr>
        </p:nvGraphicFramePr>
        <p:xfrm>
          <a:off x="252017" y="894326"/>
          <a:ext cx="8282382" cy="3879978"/>
        </p:xfrm>
        <a:graphic>
          <a:graphicData uri="http://schemas.openxmlformats.org/drawingml/2006/table">
            <a:tbl>
              <a:tblPr firstRow="1" firstCol="1" bandRow="1">
                <a:tableStyleId>{21E4AEA4-8DFA-4A89-87EB-49C32662AFE0}</a:tableStyleId>
              </a:tblPr>
              <a:tblGrid>
                <a:gridCol w="2380180">
                  <a:extLst>
                    <a:ext uri="{9D8B030D-6E8A-4147-A177-3AD203B41FA5}">
                      <a16:colId xmlns:a16="http://schemas.microsoft.com/office/drawing/2014/main" val="1987478935"/>
                    </a:ext>
                  </a:extLst>
                </a:gridCol>
                <a:gridCol w="1760660">
                  <a:extLst>
                    <a:ext uri="{9D8B030D-6E8A-4147-A177-3AD203B41FA5}">
                      <a16:colId xmlns:a16="http://schemas.microsoft.com/office/drawing/2014/main" val="2625590446"/>
                    </a:ext>
                  </a:extLst>
                </a:gridCol>
                <a:gridCol w="2070771">
                  <a:extLst>
                    <a:ext uri="{9D8B030D-6E8A-4147-A177-3AD203B41FA5}">
                      <a16:colId xmlns:a16="http://schemas.microsoft.com/office/drawing/2014/main" val="1342569817"/>
                    </a:ext>
                  </a:extLst>
                </a:gridCol>
                <a:gridCol w="2070771">
                  <a:extLst>
                    <a:ext uri="{9D8B030D-6E8A-4147-A177-3AD203B41FA5}">
                      <a16:colId xmlns:a16="http://schemas.microsoft.com/office/drawing/2014/main" val="1588862400"/>
                    </a:ext>
                  </a:extLst>
                </a:gridCol>
              </a:tblGrid>
              <a:tr h="121024">
                <a:tc>
                  <a:txBody>
                    <a:bodyPr/>
                    <a:lstStyle/>
                    <a:p>
                      <a:pPr algn="just">
                        <a:spcAft>
                          <a:spcPts val="0"/>
                        </a:spcAft>
                      </a:pPr>
                      <a:r>
                        <a:rPr lang="es-ES" sz="1400" kern="1600" dirty="0">
                          <a:effectLst/>
                          <a:latin typeface="+mn-lt"/>
                        </a:rPr>
                        <a:t>Concepto</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B050"/>
                    </a:solidFill>
                  </a:tcPr>
                </a:tc>
                <a:tc>
                  <a:txBody>
                    <a:bodyPr/>
                    <a:lstStyle/>
                    <a:p>
                      <a:pPr algn="just">
                        <a:spcAft>
                          <a:spcPts val="0"/>
                        </a:spcAft>
                      </a:pPr>
                      <a:r>
                        <a:rPr lang="es-ES" sz="1400" kern="1600" dirty="0">
                          <a:effectLst/>
                          <a:latin typeface="+mn-lt"/>
                          <a:ea typeface="MS Mincho" panose="02020609040205080304" pitchFamily="49" charset="-128"/>
                          <a:cs typeface="Times New Roman" panose="02020603050405020304" pitchFamily="18" charset="0"/>
                        </a:rPr>
                        <a:t>Calificación</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B050"/>
                    </a:solidFill>
                  </a:tcPr>
                </a:tc>
                <a:tc>
                  <a:txBody>
                    <a:bodyPr/>
                    <a:lstStyle/>
                    <a:p>
                      <a:pPr algn="just">
                        <a:spcAft>
                          <a:spcPts val="0"/>
                        </a:spcAft>
                      </a:pPr>
                      <a:r>
                        <a:rPr lang="es-CO" sz="1400" dirty="0">
                          <a:effectLst/>
                          <a:latin typeface="+mn-lt"/>
                          <a:ea typeface="MS Mincho" panose="02020609040205080304" pitchFamily="49" charset="-128"/>
                          <a:cs typeface="Times New Roman" panose="02020603050405020304" pitchFamily="18" charset="0"/>
                        </a:rPr>
                        <a:t>Porcentaje KPMG</a:t>
                      </a:r>
                    </a:p>
                  </a:txBody>
                  <a:tcPr marL="45384" marR="45384" marT="0" marB="0" anchor="ctr">
                    <a:solidFill>
                      <a:srgbClr val="00B050"/>
                    </a:solidFill>
                  </a:tcPr>
                </a:tc>
                <a:tc>
                  <a:txBody>
                    <a:bodyPr/>
                    <a:lstStyle/>
                    <a:p>
                      <a:pPr algn="just">
                        <a:spcAft>
                          <a:spcPts val="0"/>
                        </a:spcAft>
                      </a:pPr>
                      <a:r>
                        <a:rPr lang="es-ES" sz="1400" kern="1600" dirty="0">
                          <a:effectLst/>
                          <a:latin typeface="+mn-lt"/>
                        </a:rPr>
                        <a:t>KPMG</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B050"/>
                    </a:solidFill>
                  </a:tcPr>
                </a:tc>
                <a:extLst>
                  <a:ext uri="{0D108BD9-81ED-4DB2-BD59-A6C34878D82A}">
                    <a16:rowId xmlns:a16="http://schemas.microsoft.com/office/drawing/2014/main" val="1871519449"/>
                  </a:ext>
                </a:extLst>
              </a:tr>
              <a:tr h="847165">
                <a:tc>
                  <a:txBody>
                    <a:bodyPr/>
                    <a:lstStyle/>
                    <a:p>
                      <a:pPr algn="l">
                        <a:spcAft>
                          <a:spcPts val="0"/>
                        </a:spcAft>
                      </a:pPr>
                      <a:r>
                        <a:rPr lang="es-ES" sz="1400" kern="1600" dirty="0">
                          <a:effectLst/>
                          <a:latin typeface="+mn-lt"/>
                        </a:rPr>
                        <a:t>Experiencia en NCIF -Sector Financieros</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70C0"/>
                    </a:solidFill>
                  </a:tcP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35%</a:t>
                      </a:r>
                    </a:p>
                  </a:txBody>
                  <a:tcPr marL="45384" marR="45384" marT="0" marB="0" anchor="ct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35%</a:t>
                      </a:r>
                    </a:p>
                  </a:txBody>
                  <a:tcPr marL="45384" marR="45384" marT="0" marB="0" anchor="ctr"/>
                </a:tc>
                <a:tc>
                  <a:txBody>
                    <a:bodyPr/>
                    <a:lstStyle/>
                    <a:p>
                      <a:pPr algn="l">
                        <a:spcAft>
                          <a:spcPts val="0"/>
                        </a:spcAft>
                      </a:pPr>
                      <a:r>
                        <a:rPr lang="es-ES" sz="1400" kern="1600" dirty="0">
                          <a:solidFill>
                            <a:srgbClr val="044990"/>
                          </a:solidFill>
                          <a:effectLst/>
                          <a:latin typeface="+mn-lt"/>
                        </a:rPr>
                        <a:t>Grupo Bolivar</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Grupo Old Mutual</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Bancolombia</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WWB S.A.</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a:t>
                      </a:r>
                      <a:r>
                        <a:rPr lang="es-ES" sz="1400" kern="1600" dirty="0" err="1">
                          <a:solidFill>
                            <a:srgbClr val="044990"/>
                          </a:solidFill>
                          <a:effectLst/>
                          <a:latin typeface="+mn-lt"/>
                        </a:rPr>
                        <a:t>Procredit</a:t>
                      </a:r>
                      <a:r>
                        <a:rPr lang="es-ES" sz="1400" kern="1600" dirty="0">
                          <a:solidFill>
                            <a:srgbClr val="044990"/>
                          </a:solidFill>
                          <a:effectLst/>
                          <a:latin typeface="+mn-lt"/>
                        </a:rPr>
                        <a:t> Colombia</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La Previsora</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Mundial de Seguros</a:t>
                      </a:r>
                      <a:endParaRPr lang="es-CO" sz="1400" dirty="0">
                        <a:solidFill>
                          <a:srgbClr val="044990"/>
                        </a:solidFill>
                        <a:effectLst/>
                        <a:latin typeface="+mn-lt"/>
                        <a:ea typeface="MS Mincho" panose="02020609040205080304" pitchFamily="49" charset="-128"/>
                        <a:cs typeface="Times New Roman" panose="02020603050405020304" pitchFamily="18" charset="0"/>
                      </a:endParaRPr>
                    </a:p>
                  </a:txBody>
                  <a:tcPr marL="45384" marR="45384" marT="0" marB="0" anchor="ctr"/>
                </a:tc>
                <a:extLst>
                  <a:ext uri="{0D108BD9-81ED-4DB2-BD59-A6C34878D82A}">
                    <a16:rowId xmlns:a16="http://schemas.microsoft.com/office/drawing/2014/main" val="394926374"/>
                  </a:ext>
                </a:extLst>
              </a:tr>
              <a:tr h="847165">
                <a:tc>
                  <a:txBody>
                    <a:bodyPr/>
                    <a:lstStyle/>
                    <a:p>
                      <a:pPr algn="just">
                        <a:spcAft>
                          <a:spcPts val="0"/>
                        </a:spcAft>
                      </a:pPr>
                      <a:r>
                        <a:rPr lang="es-ES" sz="1400" dirty="0">
                          <a:effectLst/>
                          <a:latin typeface="+mn-lt"/>
                        </a:rPr>
                        <a:t>Experiencia de la Firma en servicios de Revisoría Fiscal en Compañías del Sector o en compañías del sector Financiero </a:t>
                      </a:r>
                      <a:endParaRPr lang="es-CO" sz="1400" dirty="0">
                        <a:effectLst/>
                        <a:latin typeface="+mn-lt"/>
                      </a:endParaRPr>
                    </a:p>
                    <a:p>
                      <a:pPr algn="just">
                        <a:spcAft>
                          <a:spcPts val="0"/>
                        </a:spcAft>
                      </a:pPr>
                      <a:r>
                        <a:rPr lang="es-ES" sz="1400" kern="1600" dirty="0">
                          <a:effectLst/>
                          <a:latin typeface="+mn-lt"/>
                        </a:rPr>
                        <a:t> </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70C0"/>
                    </a:solidFill>
                  </a:tcP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35%</a:t>
                      </a:r>
                    </a:p>
                  </a:txBody>
                  <a:tcPr marL="45384" marR="45384" marT="0" marB="0" anchor="ct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35%</a:t>
                      </a:r>
                    </a:p>
                  </a:txBody>
                  <a:tcPr marL="45384" marR="45384" marT="0" marB="0" anchor="ctr"/>
                </a:tc>
                <a:tc>
                  <a:txBody>
                    <a:bodyPr/>
                    <a:lstStyle/>
                    <a:p>
                      <a:pPr algn="l">
                        <a:spcAft>
                          <a:spcPts val="0"/>
                        </a:spcAft>
                      </a:pPr>
                      <a:r>
                        <a:rPr lang="es-ES" sz="1400" kern="1600" dirty="0">
                          <a:solidFill>
                            <a:srgbClr val="044990"/>
                          </a:solidFill>
                          <a:effectLst/>
                          <a:latin typeface="+mn-lt"/>
                        </a:rPr>
                        <a:t>Bolsa de Valores</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Grupo Aval</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Comercial AV Villas</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Caja Social</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Colpatria</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Davivienda</a:t>
                      </a:r>
                      <a:endParaRPr lang="es-CO" sz="1400" dirty="0">
                        <a:solidFill>
                          <a:srgbClr val="044990"/>
                        </a:solidFill>
                        <a:effectLst/>
                        <a:latin typeface="+mn-lt"/>
                      </a:endParaRPr>
                    </a:p>
                    <a:p>
                      <a:pPr algn="l">
                        <a:spcAft>
                          <a:spcPts val="0"/>
                        </a:spcAft>
                      </a:pPr>
                      <a:r>
                        <a:rPr lang="es-ES" sz="1400" kern="1600" dirty="0">
                          <a:solidFill>
                            <a:srgbClr val="044990"/>
                          </a:solidFill>
                          <a:effectLst/>
                          <a:latin typeface="+mn-lt"/>
                        </a:rPr>
                        <a:t>Banco de Bogota</a:t>
                      </a:r>
                      <a:endParaRPr lang="es-CO" sz="1400" dirty="0">
                        <a:solidFill>
                          <a:srgbClr val="044990"/>
                        </a:solidFill>
                        <a:effectLst/>
                        <a:latin typeface="+mn-lt"/>
                        <a:ea typeface="MS Mincho" panose="02020609040205080304" pitchFamily="49" charset="-128"/>
                        <a:cs typeface="Times New Roman" panose="02020603050405020304" pitchFamily="18" charset="0"/>
                      </a:endParaRPr>
                    </a:p>
                  </a:txBody>
                  <a:tcPr marL="45384" marR="45384" marT="0" marB="0" anchor="ctr"/>
                </a:tc>
                <a:extLst>
                  <a:ext uri="{0D108BD9-81ED-4DB2-BD59-A6C34878D82A}">
                    <a16:rowId xmlns:a16="http://schemas.microsoft.com/office/drawing/2014/main" val="1034825631"/>
                  </a:ext>
                </a:extLst>
              </a:tr>
              <a:tr h="346362">
                <a:tc>
                  <a:txBody>
                    <a:bodyPr/>
                    <a:lstStyle/>
                    <a:p>
                      <a:pPr algn="l">
                        <a:spcAft>
                          <a:spcPts val="0"/>
                        </a:spcAft>
                      </a:pPr>
                      <a:r>
                        <a:rPr lang="es-ES" sz="1400" kern="1600" dirty="0">
                          <a:effectLst/>
                          <a:latin typeface="+mn-lt"/>
                        </a:rPr>
                        <a:t>Horas Asignadas</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70C0"/>
                    </a:solidFill>
                  </a:tcP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10%</a:t>
                      </a:r>
                    </a:p>
                  </a:txBody>
                  <a:tcPr marL="45384" marR="45384" marT="0" marB="0" anchor="ct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10%</a:t>
                      </a:r>
                    </a:p>
                  </a:txBody>
                  <a:tcPr marL="45384" marR="45384"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kern="1600" dirty="0">
                          <a:solidFill>
                            <a:srgbClr val="044990"/>
                          </a:solidFill>
                          <a:effectLst/>
                          <a:latin typeface="+mn-lt"/>
                        </a:rPr>
                        <a:t>1900</a:t>
                      </a:r>
                      <a:endParaRPr lang="es-CO" sz="1400" dirty="0">
                        <a:solidFill>
                          <a:srgbClr val="044990"/>
                        </a:solidFill>
                        <a:effectLst/>
                        <a:latin typeface="+mn-lt"/>
                        <a:ea typeface="MS Mincho" panose="02020609040205080304" pitchFamily="49" charset="-128"/>
                        <a:cs typeface="Times New Roman" panose="02020603050405020304" pitchFamily="18" charset="0"/>
                      </a:endParaRPr>
                    </a:p>
                  </a:txBody>
                  <a:tcPr marL="45384" marR="45384" marT="0" marB="0" anchor="ctr"/>
                </a:tc>
                <a:extLst>
                  <a:ext uri="{0D108BD9-81ED-4DB2-BD59-A6C34878D82A}">
                    <a16:rowId xmlns:a16="http://schemas.microsoft.com/office/drawing/2014/main" val="2215604858"/>
                  </a:ext>
                </a:extLst>
              </a:tr>
              <a:tr h="333216">
                <a:tc>
                  <a:txBody>
                    <a:bodyPr/>
                    <a:lstStyle/>
                    <a:p>
                      <a:pPr algn="just">
                        <a:spcAft>
                          <a:spcPts val="0"/>
                        </a:spcAft>
                      </a:pPr>
                      <a:r>
                        <a:rPr lang="es-ES" sz="1400" kern="1600" dirty="0">
                          <a:effectLst/>
                          <a:latin typeface="+mn-lt"/>
                        </a:rPr>
                        <a:t>Propuesta </a:t>
                      </a:r>
                      <a:r>
                        <a:rPr lang="es-ES" sz="1400" kern="1600" dirty="0" err="1">
                          <a:effectLst/>
                          <a:latin typeface="+mn-lt"/>
                        </a:rPr>
                        <a:t>Economica</a:t>
                      </a:r>
                      <a:endParaRPr lang="es-CO" sz="1400" dirty="0">
                        <a:effectLst/>
                        <a:latin typeface="+mn-lt"/>
                        <a:ea typeface="MS Mincho" panose="02020609040205080304" pitchFamily="49" charset="-128"/>
                        <a:cs typeface="Times New Roman" panose="02020603050405020304" pitchFamily="18" charset="0"/>
                      </a:endParaRPr>
                    </a:p>
                  </a:txBody>
                  <a:tcPr marL="45384" marR="45384" marT="0" marB="0" anchor="ctr">
                    <a:solidFill>
                      <a:srgbClr val="0070C0"/>
                    </a:solidFill>
                  </a:tcP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20%</a:t>
                      </a:r>
                    </a:p>
                  </a:txBody>
                  <a:tcPr marL="45384" marR="45384" marT="0" marB="0" anchor="ctr"/>
                </a:tc>
                <a:tc>
                  <a:txBody>
                    <a:bodyPr/>
                    <a:lstStyle/>
                    <a:p>
                      <a:pPr algn="ctr">
                        <a:spcAft>
                          <a:spcPts val="0"/>
                        </a:spcAft>
                      </a:pPr>
                      <a:r>
                        <a:rPr lang="es-CO" sz="1400" dirty="0">
                          <a:solidFill>
                            <a:srgbClr val="044990"/>
                          </a:solidFill>
                          <a:effectLst/>
                          <a:latin typeface="+mn-lt"/>
                          <a:ea typeface="MS Mincho" panose="02020609040205080304" pitchFamily="49" charset="-128"/>
                          <a:cs typeface="Times New Roman" panose="02020603050405020304" pitchFamily="18" charset="0"/>
                        </a:rPr>
                        <a:t>16%</a:t>
                      </a:r>
                    </a:p>
                  </a:txBody>
                  <a:tcPr marL="45384" marR="45384" marT="0" marB="0"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kern="1600" dirty="0">
                          <a:solidFill>
                            <a:srgbClr val="044990"/>
                          </a:solidFill>
                          <a:effectLst/>
                          <a:latin typeface="+mn-lt"/>
                        </a:rPr>
                        <a:t>$213.275.427</a:t>
                      </a:r>
                      <a:endParaRPr lang="es-CO" sz="1400" dirty="0">
                        <a:solidFill>
                          <a:srgbClr val="044990"/>
                        </a:solidFill>
                        <a:effectLst/>
                        <a:latin typeface="+mn-lt"/>
                        <a:ea typeface="MS Mincho" panose="02020609040205080304" pitchFamily="49" charset="-128"/>
                        <a:cs typeface="Times New Roman" panose="02020603050405020304" pitchFamily="18" charset="0"/>
                      </a:endParaRPr>
                    </a:p>
                  </a:txBody>
                  <a:tcPr marL="45384" marR="45384" marT="0" marB="0" anchor="ctr"/>
                </a:tc>
                <a:extLst>
                  <a:ext uri="{0D108BD9-81ED-4DB2-BD59-A6C34878D82A}">
                    <a16:rowId xmlns:a16="http://schemas.microsoft.com/office/drawing/2014/main" val="3516800754"/>
                  </a:ext>
                </a:extLst>
              </a:tr>
            </a:tbl>
          </a:graphicData>
        </a:graphic>
      </p:graphicFrame>
    </p:spTree>
    <p:extLst>
      <p:ext uri="{BB962C8B-B14F-4D97-AF65-F5344CB8AC3E}">
        <p14:creationId xmlns:p14="http://schemas.microsoft.com/office/powerpoint/2010/main" val="250223660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52017" y="101977"/>
            <a:ext cx="6676572"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Propuestas Revisoría Fiscal Periodo 2018 - 2019</a:t>
            </a:r>
          </a:p>
        </p:txBody>
      </p:sp>
      <p:sp>
        <p:nvSpPr>
          <p:cNvPr id="5" name="16 CuadroTexto">
            <a:extLst>
              <a:ext uri="{FF2B5EF4-FFF2-40B4-BE49-F238E27FC236}">
                <a16:creationId xmlns:a16="http://schemas.microsoft.com/office/drawing/2014/main" id="{6088E670-5FFE-4664-BF56-C52A5DE2783D}"/>
              </a:ext>
            </a:extLst>
          </p:cNvPr>
          <p:cNvSpPr txBox="1"/>
          <p:nvPr/>
        </p:nvSpPr>
        <p:spPr>
          <a:xfrm>
            <a:off x="252017" y="403845"/>
            <a:ext cx="8782065" cy="4825937"/>
          </a:xfrm>
          <a:prstGeom prst="rect">
            <a:avLst/>
          </a:prstGeom>
          <a:noFill/>
        </p:spPr>
        <p:txBody>
          <a:bodyPr wrap="square" lIns="0" tIns="0" rIns="0" bIns="0" rtlCol="0">
            <a:spAutoFit/>
          </a:bodyPr>
          <a:lstStyle/>
          <a:p>
            <a:pPr algn="just">
              <a:lnSpc>
                <a:spcPct val="120000"/>
              </a:lnSpc>
            </a:pPr>
            <a:r>
              <a:rPr lang="es-ES" sz="1400" dirty="0">
                <a:latin typeface="+mj-lt"/>
              </a:rPr>
              <a:t>Resumen de la propuesta de la Firma KPMG:</a:t>
            </a:r>
          </a:p>
          <a:p>
            <a:pPr marL="285750" indent="-285750" algn="just">
              <a:lnSpc>
                <a:spcPct val="120000"/>
              </a:lnSpc>
              <a:buFont typeface="Arial" panose="020B0604020202020204" pitchFamily="34" charset="0"/>
              <a:buChar char="•"/>
            </a:pPr>
            <a:endParaRPr lang="es-ES" sz="1400" dirty="0">
              <a:latin typeface="+mj-lt"/>
            </a:endParaRPr>
          </a:p>
          <a:p>
            <a:pPr>
              <a:buSzPct val="100000"/>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endParaRPr lang="es-ES" sz="1400" dirty="0"/>
          </a:p>
          <a:p>
            <a:pPr marL="285750" indent="-285750">
              <a:buSzPct val="100000"/>
              <a:buFont typeface="Wingdings" panose="05000000000000000000" pitchFamily="2" charset="2"/>
              <a:buChar char="§"/>
            </a:pPr>
            <a:r>
              <a:rPr lang="es-ES" sz="1400" dirty="0"/>
              <a:t>Los honorarios base presentan una variación del </a:t>
            </a:r>
            <a:r>
              <a:rPr lang="es-ES" sz="1400" b="1" dirty="0">
                <a:solidFill>
                  <a:srgbClr val="00B050"/>
                </a:solidFill>
              </a:rPr>
              <a:t>4,09% </a:t>
            </a:r>
            <a:r>
              <a:rPr lang="es-ES" sz="1400" dirty="0"/>
              <a:t> respecto al valor facturado en el año 2017.</a:t>
            </a:r>
            <a:endParaRPr lang="es-ES" sz="1400" b="1" dirty="0">
              <a:solidFill>
                <a:srgbClr val="00B050"/>
              </a:solidFill>
            </a:endParaRPr>
          </a:p>
          <a:p>
            <a:pPr marL="285750" indent="-285750">
              <a:buSzPct val="100000"/>
              <a:buFont typeface="Wingdings" panose="05000000000000000000" pitchFamily="2" charset="2"/>
              <a:buChar char="§"/>
            </a:pPr>
            <a:r>
              <a:rPr lang="es-ES" sz="1400" dirty="0"/>
              <a:t>Los honorarios adicionales consisten en la revisión de los estados financieros intermedios de la Bolsa por los periodos terminados el 31 de marzo, 30 de junio y 30 de septiembre de 2018 conforme a la </a:t>
            </a:r>
            <a:r>
              <a:rPr lang="es-ES" sz="1400" b="1" dirty="0">
                <a:solidFill>
                  <a:srgbClr val="00B050"/>
                </a:solidFill>
              </a:rPr>
              <a:t>NIC 34</a:t>
            </a:r>
            <a:r>
              <a:rPr lang="es-ES" sz="1400" dirty="0"/>
              <a:t>, por lo que KPMG estima </a:t>
            </a:r>
            <a:r>
              <a:rPr lang="es-ES" sz="1400" b="1" dirty="0">
                <a:solidFill>
                  <a:srgbClr val="00B050"/>
                </a:solidFill>
              </a:rPr>
              <a:t>256 horas adicionales </a:t>
            </a:r>
            <a:r>
              <a:rPr lang="es-ES" sz="1400" dirty="0"/>
              <a:t>para el año 2018.</a:t>
            </a:r>
          </a:p>
          <a:p>
            <a:pPr marL="285750" indent="-285750">
              <a:buSzPct val="100000"/>
              <a:buFont typeface="Wingdings" panose="05000000000000000000" pitchFamily="2" charset="2"/>
              <a:buChar char="§"/>
            </a:pPr>
            <a:r>
              <a:rPr lang="es-ES" sz="1400" dirty="0"/>
              <a:t>Estos honorarios no incluyen </a:t>
            </a:r>
            <a:r>
              <a:rPr lang="es-ES" sz="1400" b="1" dirty="0">
                <a:solidFill>
                  <a:srgbClr val="00B050"/>
                </a:solidFill>
              </a:rPr>
              <a:t>cambios futuros en la legislación financiera, comercial, fiscal y/o en la cobertura del trabajo por requerimientos adicionales</a:t>
            </a:r>
            <a:r>
              <a:rPr lang="es-ES" sz="1400" dirty="0"/>
              <a:t>.</a:t>
            </a:r>
          </a:p>
          <a:p>
            <a:pPr marL="285750" indent="-285750">
              <a:buSzPct val="100000"/>
              <a:buFont typeface="Wingdings" panose="05000000000000000000" pitchFamily="2" charset="2"/>
              <a:buChar char="§"/>
            </a:pPr>
            <a:r>
              <a:rPr lang="es-ES" sz="1400" dirty="0"/>
              <a:t>Los principales informes a presentar son:  </a:t>
            </a:r>
          </a:p>
          <a:p>
            <a:pPr marL="742950" lvl="1" indent="-285750">
              <a:buSzPct val="100000"/>
              <a:buFont typeface="Wingdings" panose="05000000000000000000" pitchFamily="2" charset="2"/>
              <a:buChar char="§"/>
            </a:pPr>
            <a:r>
              <a:rPr lang="es-ES" sz="1400" dirty="0"/>
              <a:t>Del Revisor Fiscal</a:t>
            </a:r>
          </a:p>
          <a:p>
            <a:pPr marL="742950" lvl="1" indent="-285750">
              <a:buSzPct val="100000"/>
              <a:buFont typeface="Wingdings" panose="05000000000000000000" pitchFamily="2" charset="2"/>
              <a:buChar char="§"/>
            </a:pPr>
            <a:r>
              <a:rPr lang="es-ES" sz="1400" dirty="0"/>
              <a:t>ISAE sobre control interno y actos de los administradores</a:t>
            </a:r>
          </a:p>
          <a:p>
            <a:pPr marL="742950" lvl="1" indent="-285750">
              <a:buSzPct val="100000"/>
              <a:buFont typeface="Wingdings" panose="05000000000000000000" pitchFamily="2" charset="2"/>
              <a:buChar char="§"/>
            </a:pPr>
            <a:r>
              <a:rPr lang="es-ES" sz="1400" dirty="0"/>
              <a:t>Revisión de Información Financiera Intermedia</a:t>
            </a:r>
          </a:p>
          <a:p>
            <a:pPr marL="742950" lvl="1" indent="-285750">
              <a:buSzPct val="100000"/>
              <a:buFont typeface="Wingdings" panose="05000000000000000000" pitchFamily="2" charset="2"/>
              <a:buChar char="§"/>
            </a:pPr>
            <a:endParaRPr lang="es-ES" sz="1400" dirty="0"/>
          </a:p>
        </p:txBody>
      </p:sp>
      <p:graphicFrame>
        <p:nvGraphicFramePr>
          <p:cNvPr id="2" name="Tabla 1">
            <a:extLst>
              <a:ext uri="{FF2B5EF4-FFF2-40B4-BE49-F238E27FC236}">
                <a16:creationId xmlns:a16="http://schemas.microsoft.com/office/drawing/2014/main" id="{D593190F-2573-47FA-B2BB-E1F29D338EC0}"/>
              </a:ext>
            </a:extLst>
          </p:cNvPr>
          <p:cNvGraphicFramePr>
            <a:graphicFrameLocks noGrp="1"/>
          </p:cNvGraphicFramePr>
          <p:nvPr>
            <p:extLst/>
          </p:nvPr>
        </p:nvGraphicFramePr>
        <p:xfrm>
          <a:off x="1473200" y="890270"/>
          <a:ext cx="6248400" cy="1334769"/>
        </p:xfrm>
        <a:graphic>
          <a:graphicData uri="http://schemas.openxmlformats.org/drawingml/2006/table">
            <a:tbl>
              <a:tblPr firstRow="1" firstCol="1" bandRow="1">
                <a:tableStyleId>{5C22544A-7EE6-4342-B048-85BDC9FD1C3A}</a:tableStyleId>
              </a:tblPr>
              <a:tblGrid>
                <a:gridCol w="2354064">
                  <a:extLst>
                    <a:ext uri="{9D8B030D-6E8A-4147-A177-3AD203B41FA5}">
                      <a16:colId xmlns:a16="http://schemas.microsoft.com/office/drawing/2014/main" val="2737728026"/>
                    </a:ext>
                  </a:extLst>
                </a:gridCol>
                <a:gridCol w="1181616">
                  <a:extLst>
                    <a:ext uri="{9D8B030D-6E8A-4147-A177-3AD203B41FA5}">
                      <a16:colId xmlns:a16="http://schemas.microsoft.com/office/drawing/2014/main" val="1502068602"/>
                    </a:ext>
                  </a:extLst>
                </a:gridCol>
                <a:gridCol w="1391920">
                  <a:extLst>
                    <a:ext uri="{9D8B030D-6E8A-4147-A177-3AD203B41FA5}">
                      <a16:colId xmlns:a16="http://schemas.microsoft.com/office/drawing/2014/main" val="3727983994"/>
                    </a:ext>
                  </a:extLst>
                </a:gridCol>
                <a:gridCol w="1320800">
                  <a:extLst>
                    <a:ext uri="{9D8B030D-6E8A-4147-A177-3AD203B41FA5}">
                      <a16:colId xmlns:a16="http://schemas.microsoft.com/office/drawing/2014/main" val="1612837731"/>
                    </a:ext>
                  </a:extLst>
                </a:gridCol>
              </a:tblGrid>
              <a:tr h="425236">
                <a:tc>
                  <a:txBody>
                    <a:bodyPr/>
                    <a:lstStyle/>
                    <a:p>
                      <a:pPr algn="ctr">
                        <a:spcAft>
                          <a:spcPts val="0"/>
                        </a:spcAft>
                      </a:pPr>
                      <a:r>
                        <a:rPr lang="es-ES" sz="1200" dirty="0">
                          <a:effectLst/>
                        </a:rPr>
                        <a:t>Concepto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1200" dirty="0">
                          <a:effectLst/>
                        </a:rPr>
                        <a:t>Honorarios 2017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1200" dirty="0">
                          <a:effectLst/>
                        </a:rPr>
                        <a:t>Honorarios</a:t>
                      </a:r>
                      <a:endParaRPr lang="es-CO" sz="1100" dirty="0">
                        <a:effectLst/>
                      </a:endParaRPr>
                    </a:p>
                    <a:p>
                      <a:pPr algn="ctr">
                        <a:spcAft>
                          <a:spcPts val="0"/>
                        </a:spcAft>
                      </a:pPr>
                      <a:r>
                        <a:rPr lang="es-ES" sz="1200" dirty="0">
                          <a:effectLst/>
                        </a:rPr>
                        <a:t>2018</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s-ES" sz="1200">
                          <a:effectLst/>
                        </a:rPr>
                        <a:t>Variación</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1172946"/>
                  </a:ext>
                </a:extLst>
              </a:tr>
              <a:tr h="363223">
                <a:tc>
                  <a:txBody>
                    <a:bodyPr/>
                    <a:lstStyle/>
                    <a:p>
                      <a:pPr algn="just">
                        <a:spcAft>
                          <a:spcPts val="0"/>
                        </a:spcAft>
                      </a:pPr>
                      <a:r>
                        <a:rPr lang="es-ES" sz="1200" dirty="0">
                          <a:effectLst/>
                        </a:rPr>
                        <a:t>Honorarios base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dirty="0">
                          <a:effectLst/>
                        </a:rPr>
                        <a:t>$176.074.000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dirty="0">
                          <a:effectLst/>
                        </a:rPr>
                        <a:t>$183.275.427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dirty="0">
                          <a:effectLst/>
                        </a:rPr>
                        <a:t> $7.201.427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1651422"/>
                  </a:ext>
                </a:extLst>
              </a:tr>
              <a:tr h="333692">
                <a:tc>
                  <a:txBody>
                    <a:bodyPr/>
                    <a:lstStyle/>
                    <a:p>
                      <a:pPr algn="just">
                        <a:spcAft>
                          <a:spcPts val="0"/>
                        </a:spcAft>
                      </a:pPr>
                      <a:r>
                        <a:rPr lang="es-ES" sz="1200">
                          <a:effectLst/>
                        </a:rPr>
                        <a:t>Honorarios adicionales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dirty="0">
                          <a:effectLst/>
                        </a:rPr>
                        <a:t>$  10.000.000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dirty="0">
                          <a:effectLst/>
                        </a:rPr>
                        <a:t>$  30.000.000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dirty="0">
                          <a:effectLst/>
                        </a:rPr>
                        <a:t>$20.000.00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345258"/>
                  </a:ext>
                </a:extLst>
              </a:tr>
              <a:tr h="212618">
                <a:tc>
                  <a:txBody>
                    <a:bodyPr/>
                    <a:lstStyle/>
                    <a:p>
                      <a:pPr algn="just">
                        <a:spcAft>
                          <a:spcPts val="0"/>
                        </a:spcAft>
                      </a:pPr>
                      <a:r>
                        <a:rPr lang="es-ES" sz="1200" dirty="0">
                          <a:effectLst/>
                        </a:rPr>
                        <a:t>Total</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b="1" dirty="0">
                          <a:solidFill>
                            <a:srgbClr val="00B050"/>
                          </a:solidFill>
                          <a:effectLst/>
                        </a:rPr>
                        <a:t>$186.074.000</a:t>
                      </a:r>
                      <a:endParaRPr lang="es-CO"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b="1" dirty="0">
                          <a:solidFill>
                            <a:srgbClr val="00B050"/>
                          </a:solidFill>
                          <a:effectLst/>
                        </a:rPr>
                        <a:t>$213.275.427</a:t>
                      </a:r>
                      <a:endParaRPr lang="es-CO"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s-ES" sz="1200" b="1" dirty="0">
                          <a:solidFill>
                            <a:srgbClr val="00B050"/>
                          </a:solidFill>
                          <a:effectLst/>
                        </a:rPr>
                        <a:t>$27.201.427</a:t>
                      </a:r>
                      <a:endParaRPr lang="es-CO" sz="11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3645631"/>
                  </a:ext>
                </a:extLst>
              </a:tr>
            </a:tbl>
          </a:graphicData>
        </a:graphic>
      </p:graphicFrame>
      <p:graphicFrame>
        <p:nvGraphicFramePr>
          <p:cNvPr id="3" name="Tabla 2">
            <a:extLst>
              <a:ext uri="{FF2B5EF4-FFF2-40B4-BE49-F238E27FC236}">
                <a16:creationId xmlns:a16="http://schemas.microsoft.com/office/drawing/2014/main" id="{56EF9DEC-6A11-47D5-81A4-84BE2D9984F0}"/>
              </a:ext>
            </a:extLst>
          </p:cNvPr>
          <p:cNvGraphicFramePr>
            <a:graphicFrameLocks noGrp="1"/>
          </p:cNvGraphicFramePr>
          <p:nvPr>
            <p:extLst/>
          </p:nvPr>
        </p:nvGraphicFramePr>
        <p:xfrm>
          <a:off x="1544285" y="2477784"/>
          <a:ext cx="6094584" cy="245096"/>
        </p:xfrm>
        <a:graphic>
          <a:graphicData uri="http://schemas.openxmlformats.org/drawingml/2006/table">
            <a:tbl>
              <a:tblPr firstRow="1" firstCol="1" bandRow="1">
                <a:tableStyleId>{5C22544A-7EE6-4342-B048-85BDC9FD1C3A}</a:tableStyleId>
              </a:tblPr>
              <a:tblGrid>
                <a:gridCol w="2130352">
                  <a:extLst>
                    <a:ext uri="{9D8B030D-6E8A-4147-A177-3AD203B41FA5}">
                      <a16:colId xmlns:a16="http://schemas.microsoft.com/office/drawing/2014/main" val="3613333654"/>
                    </a:ext>
                  </a:extLst>
                </a:gridCol>
                <a:gridCol w="1321411">
                  <a:extLst>
                    <a:ext uri="{9D8B030D-6E8A-4147-A177-3AD203B41FA5}">
                      <a16:colId xmlns:a16="http://schemas.microsoft.com/office/drawing/2014/main" val="4034925618"/>
                    </a:ext>
                  </a:extLst>
                </a:gridCol>
                <a:gridCol w="1423058">
                  <a:extLst>
                    <a:ext uri="{9D8B030D-6E8A-4147-A177-3AD203B41FA5}">
                      <a16:colId xmlns:a16="http://schemas.microsoft.com/office/drawing/2014/main" val="1312690843"/>
                    </a:ext>
                  </a:extLst>
                </a:gridCol>
                <a:gridCol w="1219763">
                  <a:extLst>
                    <a:ext uri="{9D8B030D-6E8A-4147-A177-3AD203B41FA5}">
                      <a16:colId xmlns:a16="http://schemas.microsoft.com/office/drawing/2014/main" val="1416627523"/>
                    </a:ext>
                  </a:extLst>
                </a:gridCol>
              </a:tblGrid>
              <a:tr h="245096">
                <a:tc>
                  <a:txBody>
                    <a:bodyPr/>
                    <a:lstStyle/>
                    <a:p>
                      <a:pPr algn="just">
                        <a:spcAft>
                          <a:spcPts val="0"/>
                        </a:spcAft>
                      </a:pPr>
                      <a:r>
                        <a:rPr lang="es-ES" sz="1200" dirty="0">
                          <a:effectLst/>
                        </a:rPr>
                        <a:t>Horas Anuales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75000"/>
                      </a:schemeClr>
                    </a:solidFill>
                  </a:tcPr>
                </a:tc>
                <a:tc>
                  <a:txBody>
                    <a:bodyPr/>
                    <a:lstStyle/>
                    <a:p>
                      <a:pPr algn="ctr">
                        <a:spcAft>
                          <a:spcPts val="0"/>
                        </a:spcAft>
                      </a:pPr>
                      <a:r>
                        <a:rPr lang="es-ES" sz="1200" dirty="0">
                          <a:effectLst/>
                        </a:rPr>
                        <a:t>1.644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75000"/>
                      </a:schemeClr>
                    </a:solidFill>
                  </a:tcPr>
                </a:tc>
                <a:tc>
                  <a:txBody>
                    <a:bodyPr/>
                    <a:lstStyle/>
                    <a:p>
                      <a:pPr algn="ctr">
                        <a:spcAft>
                          <a:spcPts val="0"/>
                        </a:spcAft>
                      </a:pPr>
                      <a:r>
                        <a:rPr lang="es-ES" sz="1200" dirty="0">
                          <a:effectLst/>
                        </a:rPr>
                        <a:t>1.900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75000"/>
                      </a:schemeClr>
                    </a:solidFill>
                  </a:tcPr>
                </a:tc>
                <a:tc>
                  <a:txBody>
                    <a:bodyPr/>
                    <a:lstStyle/>
                    <a:p>
                      <a:pPr algn="ctr">
                        <a:spcAft>
                          <a:spcPts val="0"/>
                        </a:spcAft>
                      </a:pPr>
                      <a:r>
                        <a:rPr lang="es-ES" sz="1200" dirty="0">
                          <a:effectLst/>
                        </a:rPr>
                        <a:t>256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75000"/>
                      </a:schemeClr>
                    </a:solidFill>
                  </a:tcPr>
                </a:tc>
                <a:extLst>
                  <a:ext uri="{0D108BD9-81ED-4DB2-BD59-A6C34878D82A}">
                    <a16:rowId xmlns:a16="http://schemas.microsoft.com/office/drawing/2014/main" val="1068021641"/>
                  </a:ext>
                </a:extLst>
              </a:tr>
            </a:tbl>
          </a:graphicData>
        </a:graphic>
      </p:graphicFrame>
    </p:spTree>
    <p:extLst>
      <p:ext uri="{BB962C8B-B14F-4D97-AF65-F5344CB8AC3E}">
        <p14:creationId xmlns:p14="http://schemas.microsoft.com/office/powerpoint/2010/main" val="86469988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95915" y="2159306"/>
            <a:ext cx="7833090" cy="1546108"/>
          </a:xfrm>
        </p:spPr>
        <p:txBody>
          <a:bodyPr/>
          <a:lstStyle/>
          <a:p>
            <a:pPr lvl="1" algn="l" defTabSz="913990" rtl="0">
              <a:lnSpc>
                <a:spcPct val="85000"/>
              </a:lnSpc>
              <a:spcBef>
                <a:spcPct val="0"/>
              </a:spcBef>
            </a:pPr>
            <a:r>
              <a:rPr lang="es-ES" sz="4000" dirty="0">
                <a:solidFill>
                  <a:schemeClr val="bg1"/>
                </a:solidFill>
                <a:latin typeface="+mj-lt"/>
              </a:rPr>
              <a:t>7. </a:t>
            </a:r>
            <a:r>
              <a:rPr lang="es-CO" sz="4000" dirty="0">
                <a:solidFill>
                  <a:schemeClr val="bg1"/>
                </a:solidFill>
                <a:latin typeface="+mj-lt"/>
              </a:rPr>
              <a:t>Informe mensual del Presidente de la Bolsa.</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
        <p:nvSpPr>
          <p:cNvPr id="3" name="CuadroTexto 2">
            <a:extLst>
              <a:ext uri="{FF2B5EF4-FFF2-40B4-BE49-F238E27FC236}">
                <a16:creationId xmlns:a16="http://schemas.microsoft.com/office/drawing/2014/main" id="{309AE75C-2D5F-4C08-B892-EF73170E48F1}"/>
              </a:ext>
            </a:extLst>
          </p:cNvPr>
          <p:cNvSpPr txBox="1"/>
          <p:nvPr/>
        </p:nvSpPr>
        <p:spPr>
          <a:xfrm>
            <a:off x="702582" y="3624494"/>
            <a:ext cx="2951807" cy="335989"/>
          </a:xfrm>
          <a:prstGeom prst="rect">
            <a:avLst/>
          </a:prstGeom>
          <a:noFill/>
        </p:spPr>
        <p:txBody>
          <a:bodyPr wrap="square" lIns="0" tIns="0" rIns="0" bIns="0" rtlCol="0">
            <a:spAutoFit/>
          </a:bodyPr>
          <a:lstStyle/>
          <a:p>
            <a:pPr>
              <a:lnSpc>
                <a:spcPct val="120000"/>
              </a:lnSpc>
            </a:pPr>
            <a:r>
              <a:rPr lang="es-CO" sz="2000" dirty="0">
                <a:solidFill>
                  <a:schemeClr val="bg1"/>
                </a:solidFill>
              </a:rPr>
              <a:t>Verbo: Informativo</a:t>
            </a:r>
          </a:p>
        </p:txBody>
      </p:sp>
    </p:spTree>
    <p:extLst>
      <p:ext uri="{BB962C8B-B14F-4D97-AF65-F5344CB8AC3E}">
        <p14:creationId xmlns:p14="http://schemas.microsoft.com/office/powerpoint/2010/main" val="375893290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B5D8A-DCB6-4154-8E80-41A6428AC7C2}"/>
              </a:ext>
            </a:extLst>
          </p:cNvPr>
          <p:cNvSpPr>
            <a:spLocks noGrp="1"/>
          </p:cNvSpPr>
          <p:nvPr>
            <p:ph type="title"/>
          </p:nvPr>
        </p:nvSpPr>
        <p:spPr/>
        <p:txBody>
          <a:bodyPr/>
          <a:lstStyle/>
          <a:p>
            <a:pPr algn="ctr"/>
            <a:r>
              <a:rPr lang="es-ES" dirty="0">
                <a:solidFill>
                  <a:srgbClr val="002060"/>
                </a:solidFill>
              </a:rPr>
              <a:t>Resultados Financieros Enero Año 2018</a:t>
            </a:r>
            <a:endParaRPr lang="es-CO" dirty="0">
              <a:solidFill>
                <a:srgbClr val="002060"/>
              </a:solidFill>
            </a:endParaRPr>
          </a:p>
        </p:txBody>
      </p:sp>
      <p:sp>
        <p:nvSpPr>
          <p:cNvPr id="3" name="Marcador de texto 2">
            <a:extLst>
              <a:ext uri="{FF2B5EF4-FFF2-40B4-BE49-F238E27FC236}">
                <a16:creationId xmlns:a16="http://schemas.microsoft.com/office/drawing/2014/main" id="{4302871F-C36B-40DB-A8CC-448E4EF2ED6E}"/>
              </a:ext>
            </a:extLst>
          </p:cNvPr>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79355797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B5D8A-DCB6-4154-8E80-41A6428AC7C2}"/>
              </a:ext>
            </a:extLst>
          </p:cNvPr>
          <p:cNvSpPr>
            <a:spLocks noGrp="1"/>
          </p:cNvSpPr>
          <p:nvPr>
            <p:ph type="title"/>
          </p:nvPr>
        </p:nvSpPr>
        <p:spPr/>
        <p:txBody>
          <a:bodyPr/>
          <a:lstStyle/>
          <a:p>
            <a:pPr lvl="0" algn="ctr"/>
            <a:r>
              <a:rPr lang="es-ES" dirty="0">
                <a:solidFill>
                  <a:srgbClr val="002060"/>
                </a:solidFill>
              </a:rPr>
              <a:t>Gastos por Emisores de Valores</a:t>
            </a:r>
          </a:p>
        </p:txBody>
      </p:sp>
    </p:spTree>
    <p:extLst>
      <p:ext uri="{BB962C8B-B14F-4D97-AF65-F5344CB8AC3E}">
        <p14:creationId xmlns:p14="http://schemas.microsoft.com/office/powerpoint/2010/main" val="268293949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10 CuadroTexto"/>
          <p:cNvSpPr txBox="1"/>
          <p:nvPr/>
        </p:nvSpPr>
        <p:spPr>
          <a:xfrm>
            <a:off x="354092" y="75330"/>
            <a:ext cx="3882628"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 Enero 2018</a:t>
            </a:r>
          </a:p>
        </p:txBody>
      </p:sp>
      <p:sp>
        <p:nvSpPr>
          <p:cNvPr id="17" name="16 CuadroTexto"/>
          <p:cNvSpPr txBox="1"/>
          <p:nvPr/>
        </p:nvSpPr>
        <p:spPr>
          <a:xfrm>
            <a:off x="236140" y="2894796"/>
            <a:ext cx="8782065" cy="2142125"/>
          </a:xfrm>
          <a:prstGeom prst="rect">
            <a:avLst/>
          </a:prstGeom>
          <a:noFill/>
        </p:spPr>
        <p:txBody>
          <a:bodyPr wrap="square" lIns="0" tIns="0" rIns="0" bIns="0" rtlCol="0">
            <a:spAutoFit/>
          </a:bodyPr>
          <a:lstStyle/>
          <a:p>
            <a:pPr marL="114300" indent="-285750" algn="just">
              <a:lnSpc>
                <a:spcPct val="120000"/>
              </a:lnSpc>
              <a:buFont typeface="Wingdings" panose="05000000000000000000" pitchFamily="2" charset="2"/>
              <a:buChar char="§"/>
            </a:pPr>
            <a:r>
              <a:rPr lang="es-CO" sz="1400" dirty="0">
                <a:latin typeface="+mj-lt"/>
                <a:ea typeface="+mj-ea"/>
                <a:cs typeface="+mj-cs"/>
              </a:rPr>
              <a:t>La variación del 19% en activos se explica principalmente por el crecimiento del portafolio </a:t>
            </a:r>
            <a:r>
              <a:rPr lang="es-CO" sz="1400" b="1" dirty="0">
                <a:solidFill>
                  <a:srgbClr val="00B050"/>
                </a:solidFill>
                <a:latin typeface="+mj-lt"/>
                <a:ea typeface="+mj-ea"/>
                <a:cs typeface="+mj-cs"/>
              </a:rPr>
              <a:t>(Inversiones y Efectivo)</a:t>
            </a:r>
            <a:r>
              <a:rPr lang="es-CO" sz="1400" dirty="0">
                <a:solidFill>
                  <a:srgbClr val="0070C0"/>
                </a:solidFill>
                <a:latin typeface="+mj-lt"/>
                <a:ea typeface="+mj-ea"/>
                <a:cs typeface="+mj-cs"/>
              </a:rPr>
              <a:t> </a:t>
            </a:r>
          </a:p>
          <a:p>
            <a:pPr marL="114300" indent="-285750" algn="just">
              <a:lnSpc>
                <a:spcPct val="120000"/>
              </a:lnSpc>
              <a:buFont typeface="Wingdings" panose="05000000000000000000" pitchFamily="2" charset="2"/>
              <a:buChar char="§"/>
            </a:pPr>
            <a:r>
              <a:rPr lang="es-CO" sz="1400" dirty="0">
                <a:latin typeface="+mj-lt"/>
                <a:ea typeface="+mj-ea"/>
                <a:cs typeface="+mj-cs"/>
              </a:rPr>
              <a:t>Los pasivos crecen el 66% principalmente en </a:t>
            </a:r>
            <a:r>
              <a:rPr lang="es-CO" sz="1400" b="1" dirty="0">
                <a:solidFill>
                  <a:srgbClr val="00B050"/>
                </a:solidFill>
                <a:latin typeface="+mj-lt"/>
                <a:ea typeface="+mj-ea"/>
                <a:cs typeface="+mj-cs"/>
              </a:rPr>
              <a:t>Impuesto a las ganancias</a:t>
            </a:r>
            <a:r>
              <a:rPr lang="es-CO" sz="1400" dirty="0">
                <a:solidFill>
                  <a:srgbClr val="00B050"/>
                </a:solidFill>
                <a:latin typeface="+mj-lt"/>
                <a:ea typeface="+mj-ea"/>
                <a:cs typeface="+mj-cs"/>
              </a:rPr>
              <a:t> </a:t>
            </a:r>
            <a:r>
              <a:rPr lang="es-CO" sz="1400" dirty="0">
                <a:latin typeface="+mj-lt"/>
                <a:ea typeface="+mj-ea"/>
                <a:cs typeface="+mj-cs"/>
              </a:rPr>
              <a:t>con una variación de $4,371 millones, </a:t>
            </a:r>
            <a:r>
              <a:rPr lang="es-CO" sz="1400" b="1" dirty="0">
                <a:solidFill>
                  <a:srgbClr val="00B050"/>
                </a:solidFill>
                <a:latin typeface="+mj-lt"/>
                <a:ea typeface="+mj-ea"/>
                <a:cs typeface="+mj-cs"/>
              </a:rPr>
              <a:t>Ingresos recibidos por anticipado</a:t>
            </a:r>
            <a:r>
              <a:rPr lang="es-CO" sz="1400" dirty="0">
                <a:solidFill>
                  <a:srgbClr val="00B050"/>
                </a:solidFill>
                <a:latin typeface="+mj-lt"/>
                <a:ea typeface="+mj-ea"/>
                <a:cs typeface="+mj-cs"/>
              </a:rPr>
              <a:t> </a:t>
            </a:r>
            <a:r>
              <a:rPr lang="es-CO" sz="1400" dirty="0">
                <a:latin typeface="+mj-lt"/>
                <a:ea typeface="+mj-ea"/>
                <a:cs typeface="+mj-cs"/>
              </a:rPr>
              <a:t>con una variación de $1,667 millones y </a:t>
            </a:r>
            <a:r>
              <a:rPr lang="es-CO" sz="1400" b="1" dirty="0">
                <a:solidFill>
                  <a:srgbClr val="00B050"/>
                </a:solidFill>
                <a:latin typeface="+mj-lt"/>
                <a:ea typeface="+mj-ea"/>
                <a:cs typeface="+mj-cs"/>
              </a:rPr>
              <a:t>Obligaciones laborales</a:t>
            </a:r>
            <a:r>
              <a:rPr lang="es-CO" sz="1400" dirty="0">
                <a:solidFill>
                  <a:srgbClr val="00B050"/>
                </a:solidFill>
                <a:latin typeface="+mj-lt"/>
                <a:ea typeface="+mj-ea"/>
                <a:cs typeface="+mj-cs"/>
              </a:rPr>
              <a:t> </a:t>
            </a:r>
            <a:r>
              <a:rPr lang="es-CO" sz="1400" dirty="0">
                <a:latin typeface="+mj-lt"/>
                <a:ea typeface="+mj-ea"/>
                <a:cs typeface="+mj-cs"/>
              </a:rPr>
              <a:t>con un crecimiento de $1,308 millones específicamente a la bonificación por resultados.</a:t>
            </a:r>
          </a:p>
          <a:p>
            <a:pPr marL="114300" indent="-285750" algn="just">
              <a:lnSpc>
                <a:spcPct val="120000"/>
              </a:lnSpc>
              <a:buFont typeface="Wingdings" panose="05000000000000000000" pitchFamily="2" charset="2"/>
              <a:buChar char="§"/>
            </a:pPr>
            <a:r>
              <a:rPr lang="es-CO" sz="1400" dirty="0">
                <a:latin typeface="+mj-lt"/>
                <a:ea typeface="+mj-ea"/>
                <a:cs typeface="+mj-cs"/>
              </a:rPr>
              <a:t>El patrimonio presenta una variación de </a:t>
            </a:r>
            <a:r>
              <a:rPr lang="es-CO" sz="1400" b="1" dirty="0">
                <a:solidFill>
                  <a:srgbClr val="00B050"/>
                </a:solidFill>
                <a:latin typeface="+mj-lt"/>
                <a:ea typeface="+mj-ea"/>
                <a:cs typeface="+mj-cs"/>
              </a:rPr>
              <a:t>$7,885 </a:t>
            </a:r>
            <a:r>
              <a:rPr lang="es-CO" sz="1400" dirty="0">
                <a:latin typeface="+mj-lt"/>
                <a:ea typeface="+mj-ea"/>
                <a:cs typeface="+mj-cs"/>
              </a:rPr>
              <a:t>millones generando un crecimiento del 12%, debido principalmente a los resultados acumulados y el </a:t>
            </a:r>
            <a:r>
              <a:rPr lang="es-CO" sz="1600" dirty="0">
                <a:latin typeface="+mj-lt"/>
                <a:ea typeface="+mj-ea"/>
                <a:cs typeface="+mj-cs"/>
              </a:rPr>
              <a:t>resultado</a:t>
            </a:r>
            <a:r>
              <a:rPr lang="es-CO" sz="1400" dirty="0">
                <a:latin typeface="+mj-lt"/>
                <a:ea typeface="+mj-ea"/>
                <a:cs typeface="+mj-cs"/>
              </a:rPr>
              <a:t> del ejercicio en enero por valor de </a:t>
            </a:r>
            <a:r>
              <a:rPr lang="es-CO" sz="1400" b="1" dirty="0">
                <a:solidFill>
                  <a:srgbClr val="00B050"/>
                </a:solidFill>
                <a:latin typeface="+mj-lt"/>
                <a:ea typeface="+mj-ea"/>
                <a:cs typeface="+mj-cs"/>
              </a:rPr>
              <a:t>$921 </a:t>
            </a:r>
            <a:r>
              <a:rPr lang="es-CO" sz="1400" dirty="0">
                <a:latin typeface="+mj-lt"/>
                <a:ea typeface="+mj-ea"/>
                <a:cs typeface="+mj-cs"/>
              </a:rPr>
              <a:t>millones</a:t>
            </a:r>
          </a:p>
          <a:p>
            <a:pPr marL="114300" indent="-285750" algn="just">
              <a:lnSpc>
                <a:spcPct val="120000"/>
              </a:lnSpc>
              <a:buFont typeface="Wingdings" panose="05000000000000000000" pitchFamily="2" charset="2"/>
              <a:buChar char="§"/>
            </a:pPr>
            <a:r>
              <a:rPr lang="es-CO" sz="1400" dirty="0">
                <a:latin typeface="+mj-lt"/>
                <a:ea typeface="+mj-ea"/>
                <a:cs typeface="+mj-cs"/>
              </a:rPr>
              <a:t>El valor intrínseco de la acción paso de </a:t>
            </a:r>
            <a:r>
              <a:rPr lang="es-CO" sz="1400" b="1" dirty="0">
                <a:solidFill>
                  <a:srgbClr val="00B050"/>
                </a:solidFill>
                <a:latin typeface="+mj-lt"/>
                <a:ea typeface="+mj-ea"/>
                <a:cs typeface="+mj-cs"/>
              </a:rPr>
              <a:t>$1,.119,92 a  $1.253,12</a:t>
            </a:r>
          </a:p>
          <a:p>
            <a:pPr indent="-171450">
              <a:lnSpc>
                <a:spcPct val="120000"/>
              </a:lnSpc>
              <a:buFont typeface="Arial" pitchFamily="34" charset="0"/>
              <a:buChar char="•"/>
            </a:pPr>
            <a:endParaRPr lang="es-CO" sz="1600" dirty="0">
              <a:latin typeface="+mj-lt"/>
              <a:ea typeface="+mj-ea"/>
              <a:cs typeface="+mj-cs"/>
            </a:endParaRPr>
          </a:p>
        </p:txBody>
      </p:sp>
      <p:cxnSp>
        <p:nvCxnSpPr>
          <p:cNvPr id="20" name="19 Conector recto"/>
          <p:cNvCxnSpPr/>
          <p:nvPr/>
        </p:nvCxnSpPr>
        <p:spPr>
          <a:xfrm>
            <a:off x="319341" y="2751781"/>
            <a:ext cx="856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11 CuadroTexto">
            <a:extLst>
              <a:ext uri="{FF2B5EF4-FFF2-40B4-BE49-F238E27FC236}">
                <a16:creationId xmlns:a16="http://schemas.microsoft.com/office/drawing/2014/main" id="{FA2AC946-E58C-4967-8758-ECF6764835CA}"/>
              </a:ext>
            </a:extLst>
          </p:cNvPr>
          <p:cNvSpPr txBox="1"/>
          <p:nvPr/>
        </p:nvSpPr>
        <p:spPr>
          <a:xfrm>
            <a:off x="1337556" y="551009"/>
            <a:ext cx="601035" cy="235193"/>
          </a:xfrm>
          <a:prstGeom prst="rect">
            <a:avLst/>
          </a:prstGeom>
          <a:noFill/>
        </p:spPr>
        <p:txBody>
          <a:bodyPr wrap="square" lIns="0" tIns="0" rIns="0" bIns="0" rtlCol="0">
            <a:spAutoFit/>
          </a:bodyPr>
          <a:lstStyle/>
          <a:p>
            <a:pPr>
              <a:lnSpc>
                <a:spcPct val="120000"/>
              </a:lnSpc>
            </a:pPr>
            <a:r>
              <a:rPr lang="es-CO" sz="1400" b="1" dirty="0">
                <a:solidFill>
                  <a:srgbClr val="044990"/>
                </a:solidFill>
              </a:rPr>
              <a:t>+19%</a:t>
            </a:r>
          </a:p>
        </p:txBody>
      </p:sp>
      <p:sp>
        <p:nvSpPr>
          <p:cNvPr id="19" name="11 CuadroTexto">
            <a:extLst>
              <a:ext uri="{FF2B5EF4-FFF2-40B4-BE49-F238E27FC236}">
                <a16:creationId xmlns:a16="http://schemas.microsoft.com/office/drawing/2014/main" id="{E15953F3-4722-494E-9B2D-012860E940AC}"/>
              </a:ext>
            </a:extLst>
          </p:cNvPr>
          <p:cNvSpPr txBox="1"/>
          <p:nvPr/>
        </p:nvSpPr>
        <p:spPr>
          <a:xfrm>
            <a:off x="4079172" y="1462412"/>
            <a:ext cx="601035" cy="235193"/>
          </a:xfrm>
          <a:prstGeom prst="rect">
            <a:avLst/>
          </a:prstGeom>
          <a:noFill/>
        </p:spPr>
        <p:txBody>
          <a:bodyPr wrap="square" lIns="0" tIns="0" rIns="0" bIns="0" rtlCol="0">
            <a:spAutoFit/>
          </a:bodyPr>
          <a:lstStyle/>
          <a:p>
            <a:pPr>
              <a:lnSpc>
                <a:spcPct val="120000"/>
              </a:lnSpc>
            </a:pPr>
            <a:r>
              <a:rPr lang="es-CO" sz="1400" b="1" dirty="0">
                <a:solidFill>
                  <a:srgbClr val="044990"/>
                </a:solidFill>
              </a:rPr>
              <a:t>+66%</a:t>
            </a:r>
          </a:p>
        </p:txBody>
      </p:sp>
      <p:sp>
        <p:nvSpPr>
          <p:cNvPr id="21" name="11 CuadroTexto">
            <a:extLst>
              <a:ext uri="{FF2B5EF4-FFF2-40B4-BE49-F238E27FC236}">
                <a16:creationId xmlns:a16="http://schemas.microsoft.com/office/drawing/2014/main" id="{72E2F9ED-9805-4333-810E-7D104E1870C4}"/>
              </a:ext>
            </a:extLst>
          </p:cNvPr>
          <p:cNvSpPr txBox="1"/>
          <p:nvPr/>
        </p:nvSpPr>
        <p:spPr>
          <a:xfrm>
            <a:off x="6719410" y="683057"/>
            <a:ext cx="601035" cy="235193"/>
          </a:xfrm>
          <a:prstGeom prst="rect">
            <a:avLst/>
          </a:prstGeom>
          <a:noFill/>
        </p:spPr>
        <p:txBody>
          <a:bodyPr wrap="square" lIns="0" tIns="0" rIns="0" bIns="0" rtlCol="0">
            <a:spAutoFit/>
          </a:bodyPr>
          <a:lstStyle/>
          <a:p>
            <a:pPr>
              <a:lnSpc>
                <a:spcPct val="120000"/>
              </a:lnSpc>
            </a:pPr>
            <a:r>
              <a:rPr lang="es-CO" sz="1400" b="1" dirty="0">
                <a:solidFill>
                  <a:srgbClr val="044990"/>
                </a:solidFill>
              </a:rPr>
              <a:t>+12%</a:t>
            </a:r>
          </a:p>
        </p:txBody>
      </p:sp>
      <p:graphicFrame>
        <p:nvGraphicFramePr>
          <p:cNvPr id="10" name="1 Gráfico">
            <a:extLst>
              <a:ext uri="{FF2B5EF4-FFF2-40B4-BE49-F238E27FC236}">
                <a16:creationId xmlns:a16="http://schemas.microsoft.com/office/drawing/2014/main" id="{00000000-0008-0000-3000-000002000000}"/>
              </a:ext>
            </a:extLst>
          </p:cNvPr>
          <p:cNvGraphicFramePr>
            <a:graphicFrameLocks noGrp="1"/>
          </p:cNvGraphicFramePr>
          <p:nvPr>
            <p:extLst/>
          </p:nvPr>
        </p:nvGraphicFramePr>
        <p:xfrm>
          <a:off x="602438" y="437126"/>
          <a:ext cx="7776563" cy="2346723"/>
        </p:xfrm>
        <a:graphic>
          <a:graphicData uri="http://schemas.openxmlformats.org/drawingml/2006/chart">
            <c:chart xmlns:c="http://schemas.openxmlformats.org/drawingml/2006/chart" xmlns:r="http://schemas.openxmlformats.org/officeDocument/2006/relationships" r:id="rId2"/>
          </a:graphicData>
        </a:graphic>
      </p:graphicFrame>
      <p:sp>
        <p:nvSpPr>
          <p:cNvPr id="9" name="1 CuadroTexto">
            <a:extLst>
              <a:ext uri="{FF2B5EF4-FFF2-40B4-BE49-F238E27FC236}">
                <a16:creationId xmlns:a16="http://schemas.microsoft.com/office/drawing/2014/main" id="{AB2DD654-7D1B-478C-B785-9A40AEA87F1F}"/>
              </a:ext>
            </a:extLst>
          </p:cNvPr>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Tree>
    <p:extLst>
      <p:ext uri="{BB962C8B-B14F-4D97-AF65-F5344CB8AC3E}">
        <p14:creationId xmlns:p14="http://schemas.microsoft.com/office/powerpoint/2010/main" val="263356395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
        <p:nvSpPr>
          <p:cNvPr id="7" name="6 CuadroTexto"/>
          <p:cNvSpPr txBox="1"/>
          <p:nvPr/>
        </p:nvSpPr>
        <p:spPr>
          <a:xfrm>
            <a:off x="145473" y="48017"/>
            <a:ext cx="5818447"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b="0" dirty="0"/>
              <a:t>Situación Financiera  Activo, Pasivo y Patrimonio</a:t>
            </a:r>
          </a:p>
        </p:txBody>
      </p:sp>
      <p:graphicFrame>
        <p:nvGraphicFramePr>
          <p:cNvPr id="6" name="8 Tabla">
            <a:extLst>
              <a:ext uri="{FF2B5EF4-FFF2-40B4-BE49-F238E27FC236}">
                <a16:creationId xmlns:a16="http://schemas.microsoft.com/office/drawing/2014/main" id="{3D21FE9E-3CC0-4106-AA1A-E4981D945285}"/>
              </a:ext>
            </a:extLst>
          </p:cNvPr>
          <p:cNvGraphicFramePr>
            <a:graphicFrameLocks noGrp="1"/>
          </p:cNvGraphicFramePr>
          <p:nvPr>
            <p:extLst/>
          </p:nvPr>
        </p:nvGraphicFramePr>
        <p:xfrm>
          <a:off x="30480" y="678734"/>
          <a:ext cx="4613139" cy="3338517"/>
        </p:xfrm>
        <a:graphic>
          <a:graphicData uri="http://schemas.openxmlformats.org/drawingml/2006/table">
            <a:tbl>
              <a:tblPr>
                <a:tableStyleId>{ED083AE6-46FA-4A59-8FB0-9F97EB10719F}</a:tableStyleId>
              </a:tblPr>
              <a:tblGrid>
                <a:gridCol w="1768739">
                  <a:extLst>
                    <a:ext uri="{9D8B030D-6E8A-4147-A177-3AD203B41FA5}">
                      <a16:colId xmlns:a16="http://schemas.microsoft.com/office/drawing/2014/main" val="20000"/>
                    </a:ext>
                  </a:extLst>
                </a:gridCol>
                <a:gridCol w="1336988">
                  <a:extLst>
                    <a:ext uri="{9D8B030D-6E8A-4147-A177-3AD203B41FA5}">
                      <a16:colId xmlns:a16="http://schemas.microsoft.com/office/drawing/2014/main" val="20001"/>
                    </a:ext>
                  </a:extLst>
                </a:gridCol>
                <a:gridCol w="76462">
                  <a:extLst>
                    <a:ext uri="{9D8B030D-6E8A-4147-A177-3AD203B41FA5}">
                      <a16:colId xmlns:a16="http://schemas.microsoft.com/office/drawing/2014/main" val="20002"/>
                    </a:ext>
                  </a:extLst>
                </a:gridCol>
                <a:gridCol w="1430950">
                  <a:extLst>
                    <a:ext uri="{9D8B030D-6E8A-4147-A177-3AD203B41FA5}">
                      <a16:colId xmlns:a16="http://schemas.microsoft.com/office/drawing/2014/main" val="20003"/>
                    </a:ext>
                  </a:extLst>
                </a:gridCol>
              </a:tblGrid>
              <a:tr h="193964">
                <a:tc rowSpan="2">
                  <a:txBody>
                    <a:bodyPr/>
                    <a:lstStyle/>
                    <a:p>
                      <a:pPr algn="ctr" fontAlgn="ctr"/>
                      <a:r>
                        <a:rPr lang="es-CO" sz="1000" u="none" strike="noStrike" dirty="0">
                          <a:latin typeface="+mn-lt"/>
                        </a:rPr>
                        <a:t> </a:t>
                      </a:r>
                      <a:endParaRPr lang="es-CO" sz="10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a:latin typeface="+mn-lt"/>
                        </a:rPr>
                        <a:t>Enero </a:t>
                      </a:r>
                      <a:r>
                        <a:rPr lang="es-CO" sz="1200" u="none" strike="noStrike" dirty="0">
                          <a:latin typeface="+mn-lt"/>
                        </a:rPr>
                        <a:t>2017</a:t>
                      </a:r>
                      <a:endParaRPr lang="es-CO" sz="1200" b="1" i="0" u="none" strike="noStrike" dirty="0">
                        <a:solidFill>
                          <a:srgbClr val="000099"/>
                        </a:solidFill>
                        <a:latin typeface="+mn-lt"/>
                      </a:endParaRPr>
                    </a:p>
                  </a:txBody>
                  <a:tcPr marL="0" marR="0" marT="0" marB="0" anchor="ctr"/>
                </a:tc>
                <a:tc>
                  <a:txBody>
                    <a:bodyPr/>
                    <a:lstStyle/>
                    <a:p>
                      <a:pPr algn="ctr" fontAlgn="ctr"/>
                      <a:r>
                        <a:rPr lang="es-CO" sz="1200" u="none" strike="noStrike" dirty="0"/>
                        <a:t> </a:t>
                      </a:r>
                      <a:endParaRPr lang="es-CO" sz="1200" b="1" i="0" u="none" strike="noStrike" dirty="0">
                        <a:solidFill>
                          <a:srgbClr val="000099"/>
                        </a:solidFill>
                        <a:latin typeface="+mj-lt"/>
                      </a:endParaRPr>
                    </a:p>
                  </a:txBody>
                  <a:tcPr marL="0" marR="0" marT="0" marB="0" anchor="ctr"/>
                </a:tc>
                <a:tc rowSpan="2">
                  <a:txBody>
                    <a:bodyPr/>
                    <a:lstStyle/>
                    <a:p>
                      <a:pPr algn="ctr" fontAlgn="ctr"/>
                      <a:r>
                        <a:rPr lang="es-CO" sz="1200" u="none" strike="noStrike" baseline="0" dirty="0">
                          <a:latin typeface="+mn-lt"/>
                        </a:rPr>
                        <a:t>Enero </a:t>
                      </a:r>
                      <a:r>
                        <a:rPr lang="es-CO" sz="1200" u="none" strike="noStrike" dirty="0">
                          <a:latin typeface="+mn-lt"/>
                        </a:rPr>
                        <a:t>2018</a:t>
                      </a:r>
                      <a:endParaRPr lang="es-CO" sz="1200" b="1" i="0" u="none" strike="noStrike" dirty="0">
                        <a:solidFill>
                          <a:srgbClr val="000099"/>
                        </a:solidFill>
                        <a:latin typeface="+mn-lt"/>
                      </a:endParaRPr>
                    </a:p>
                  </a:txBody>
                  <a:tcPr marL="0" marR="0" marT="0" marB="0" anchor="ctr"/>
                </a:tc>
                <a:extLst>
                  <a:ext uri="{0D108BD9-81ED-4DB2-BD59-A6C34878D82A}">
                    <a16:rowId xmlns:a16="http://schemas.microsoft.com/office/drawing/2014/main" val="10000"/>
                  </a:ext>
                </a:extLst>
              </a:tr>
              <a:tr h="193964">
                <a:tc vMerge="1">
                  <a:txBody>
                    <a:bodyPr/>
                    <a:lstStyle/>
                    <a:p>
                      <a:endParaRPr lang="es-CO"/>
                    </a:p>
                  </a:txBody>
                  <a:tcPr/>
                </a:tc>
                <a:tc vMerge="1">
                  <a:txBody>
                    <a:bodyPr/>
                    <a:lstStyle/>
                    <a:p>
                      <a:endParaRPr lang="es-CO"/>
                    </a:p>
                  </a:txBody>
                  <a:tcPr/>
                </a:tc>
                <a:tc>
                  <a:txBody>
                    <a:bodyPr/>
                    <a:lstStyle/>
                    <a:p>
                      <a:pPr algn="ctr" fontAlgn="ctr"/>
                      <a:r>
                        <a:rPr lang="es-CO" sz="1300" u="none" strike="noStrike" dirty="0">
                          <a:latin typeface="+mn-lt"/>
                        </a:rPr>
                        <a:t> </a:t>
                      </a:r>
                      <a:endParaRPr lang="es-CO" sz="1300" b="1" i="0" u="none" strike="noStrike" dirty="0">
                        <a:solidFill>
                          <a:srgbClr val="000099"/>
                        </a:solidFill>
                        <a:latin typeface="+mn-lt"/>
                      </a:endParaRPr>
                    </a:p>
                  </a:txBody>
                  <a:tcPr marL="0" marR="0" marT="0" marB="0" anchor="ctr"/>
                </a:tc>
                <a:tc vMerge="1">
                  <a:txBody>
                    <a:bodyPr/>
                    <a:lstStyle/>
                    <a:p>
                      <a:endParaRPr lang="es-CO"/>
                    </a:p>
                  </a:txBody>
                  <a:tcPr/>
                </a:tc>
                <a:extLst>
                  <a:ext uri="{0D108BD9-81ED-4DB2-BD59-A6C34878D82A}">
                    <a16:rowId xmlns:a16="http://schemas.microsoft.com/office/drawing/2014/main" val="10001"/>
                  </a:ext>
                </a:extLst>
              </a:tr>
              <a:tr h="193964">
                <a:tc>
                  <a:txBody>
                    <a:bodyPr/>
                    <a:lstStyle/>
                    <a:p>
                      <a:pPr algn="l" fontAlgn="b"/>
                      <a:r>
                        <a:rPr lang="es-CO" sz="1400" b="1" u="none" strike="noStrike" dirty="0">
                          <a:solidFill>
                            <a:schemeClr val="bg1"/>
                          </a:solidFill>
                          <a:latin typeface="+mn-lt"/>
                        </a:rPr>
                        <a:t>Activo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extLst>
                  <a:ext uri="{0D108BD9-81ED-4DB2-BD59-A6C34878D82A}">
                    <a16:rowId xmlns:a16="http://schemas.microsoft.com/office/drawing/2014/main" val="10002"/>
                  </a:ext>
                </a:extLst>
              </a:tr>
              <a:tr h="184727">
                <a:tc>
                  <a:txBody>
                    <a:bodyPr/>
                    <a:lstStyle/>
                    <a:p>
                      <a:pPr algn="l" fontAlgn="b"/>
                      <a:r>
                        <a:rPr lang="es-CO" sz="1100" u="none" strike="noStrike" dirty="0">
                          <a:solidFill>
                            <a:schemeClr val="tx1"/>
                          </a:solidFill>
                          <a:latin typeface="+mn-lt"/>
                        </a:rPr>
                        <a:t>Efectivo / disponible</a:t>
                      </a:r>
                      <a:endParaRPr lang="es-CO" sz="11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2,709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3,742</a:t>
                      </a:r>
                    </a:p>
                  </a:txBody>
                  <a:tcPr marL="0" marR="0" marT="0" marB="0" anchor="b"/>
                </a:tc>
                <a:extLst>
                  <a:ext uri="{0D108BD9-81ED-4DB2-BD59-A6C34878D82A}">
                    <a16:rowId xmlns:a16="http://schemas.microsoft.com/office/drawing/2014/main" val="10003"/>
                  </a:ext>
                </a:extLst>
              </a:tr>
              <a:tr h="184727">
                <a:tc>
                  <a:txBody>
                    <a:bodyPr/>
                    <a:lstStyle/>
                    <a:p>
                      <a:pPr algn="l" fontAlgn="b"/>
                      <a:r>
                        <a:rPr lang="es-CO" sz="1100" u="none" strike="noStrike" dirty="0">
                          <a:solidFill>
                            <a:schemeClr val="tx1"/>
                          </a:solidFill>
                          <a:latin typeface="+mn-lt"/>
                        </a:rPr>
                        <a:t>Inversiones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47,498</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61,471</a:t>
                      </a:r>
                    </a:p>
                  </a:txBody>
                  <a:tcPr marL="0" marR="0" marT="0" marB="0" anchor="b"/>
                </a:tc>
                <a:extLst>
                  <a:ext uri="{0D108BD9-81ED-4DB2-BD59-A6C34878D82A}">
                    <a16:rowId xmlns:a16="http://schemas.microsoft.com/office/drawing/2014/main" val="10004"/>
                  </a:ext>
                </a:extLst>
              </a:tr>
              <a:tr h="184727">
                <a:tc>
                  <a:txBody>
                    <a:bodyPr/>
                    <a:lstStyle/>
                    <a:p>
                      <a:pPr algn="l" fontAlgn="b"/>
                      <a:r>
                        <a:rPr lang="es-CO" sz="1100" u="none" strike="noStrike" dirty="0">
                          <a:solidFill>
                            <a:schemeClr val="tx1"/>
                          </a:solidFill>
                          <a:latin typeface="+mn-lt"/>
                        </a:rPr>
                        <a:t>Cuentas por cobrar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6,841</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5,875</a:t>
                      </a:r>
                    </a:p>
                  </a:txBody>
                  <a:tcPr marL="0" marR="0" marT="0" marB="0" anchor="b"/>
                </a:tc>
                <a:extLst>
                  <a:ext uri="{0D108BD9-81ED-4DB2-BD59-A6C34878D82A}">
                    <a16:rowId xmlns:a16="http://schemas.microsoft.com/office/drawing/2014/main" val="10005"/>
                  </a:ext>
                </a:extLst>
              </a:tr>
              <a:tr h="184727">
                <a:tc>
                  <a:txBody>
                    <a:bodyPr/>
                    <a:lstStyle/>
                    <a:p>
                      <a:pPr algn="l" fontAlgn="b"/>
                      <a:r>
                        <a:rPr lang="es-CO" sz="1100" u="none" strike="noStrike" dirty="0">
                          <a:solidFill>
                            <a:schemeClr val="tx1"/>
                          </a:solidFill>
                          <a:latin typeface="+mn-lt"/>
                        </a:rPr>
                        <a:t>Activos materiales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17,031</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17,527</a:t>
                      </a:r>
                    </a:p>
                  </a:txBody>
                  <a:tcPr marL="0" marR="0" marT="0" marB="0" anchor="b"/>
                </a:tc>
                <a:extLst>
                  <a:ext uri="{0D108BD9-81ED-4DB2-BD59-A6C34878D82A}">
                    <a16:rowId xmlns:a16="http://schemas.microsoft.com/office/drawing/2014/main" val="10006"/>
                  </a:ext>
                </a:extLst>
              </a:tr>
              <a:tr h="184727">
                <a:tc>
                  <a:txBody>
                    <a:bodyPr/>
                    <a:lstStyle/>
                    <a:p>
                      <a:pPr algn="l" fontAlgn="b"/>
                      <a:r>
                        <a:rPr lang="es-CO" sz="1100" u="none" strike="noStrike" dirty="0">
                          <a:solidFill>
                            <a:schemeClr val="tx1"/>
                          </a:solidFill>
                          <a:latin typeface="+mn-lt"/>
                        </a:rPr>
                        <a:t>Otros activos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1,918</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1,716</a:t>
                      </a:r>
                    </a:p>
                  </a:txBody>
                  <a:tcPr marL="0" marR="0" marT="0" marB="0" anchor="b"/>
                </a:tc>
                <a:extLst>
                  <a:ext uri="{0D108BD9-81ED-4DB2-BD59-A6C34878D82A}">
                    <a16:rowId xmlns:a16="http://schemas.microsoft.com/office/drawing/2014/main" val="10007"/>
                  </a:ext>
                </a:extLst>
              </a:tr>
              <a:tr h="149307">
                <a:tc>
                  <a:txBody>
                    <a:bodyPr/>
                    <a:lstStyle/>
                    <a:p>
                      <a:pPr marL="0" algn="l" defTabSz="914400" rtl="0" eaLnBrk="1" fontAlgn="b" latinLnBrk="0" hangingPunct="1"/>
                      <a:r>
                        <a:rPr lang="es-CO" sz="1400" b="1" u="none" strike="noStrike" kern="1200" dirty="0">
                          <a:solidFill>
                            <a:schemeClr val="bg1"/>
                          </a:solidFill>
                          <a:latin typeface="+mn-lt"/>
                          <a:ea typeface="+mn-ea"/>
                          <a:cs typeface="+mn-cs"/>
                        </a:rPr>
                        <a:t>Total Activo</a:t>
                      </a:r>
                    </a:p>
                  </a:txBody>
                  <a:tcPr marL="0" marR="0" marT="0" marB="0" anchor="b">
                    <a:solidFill>
                      <a:srgbClr val="0070C0"/>
                    </a:solidFill>
                  </a:tcPr>
                </a:tc>
                <a:tc>
                  <a:txBody>
                    <a:bodyPr/>
                    <a:lstStyle/>
                    <a:p>
                      <a:pPr algn="r" fontAlgn="b"/>
                      <a:r>
                        <a:rPr lang="es-CO" sz="1200" b="1" i="0" u="none" strike="noStrike" dirty="0">
                          <a:solidFill>
                            <a:schemeClr val="bg1"/>
                          </a:solidFill>
                          <a:latin typeface="+mn-lt"/>
                        </a:rPr>
                        <a:t>75,997</a:t>
                      </a:r>
                    </a:p>
                  </a:txBody>
                  <a:tcPr marL="0" marR="0" marT="0" marB="0" anchor="b">
                    <a:solidFill>
                      <a:srgbClr val="0070C0"/>
                    </a:solidFill>
                  </a:tcPr>
                </a:tc>
                <a:tc>
                  <a:txBody>
                    <a:bodyPr/>
                    <a:lstStyle/>
                    <a:p>
                      <a:pPr algn="r" fontAlgn="b"/>
                      <a:r>
                        <a:rPr lang="es-CO" sz="1200" b="1" u="none" strike="noStrike" dirty="0">
                          <a:solidFill>
                            <a:schemeClr val="bg1"/>
                          </a:solidFill>
                          <a:latin typeface="+mn-lt"/>
                        </a:rPr>
                        <a:t> </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i="0" u="none" strike="noStrike" dirty="0">
                          <a:solidFill>
                            <a:schemeClr val="bg1"/>
                          </a:solidFill>
                          <a:latin typeface="+mn-lt"/>
                        </a:rPr>
                        <a:t>90,332</a:t>
                      </a:r>
                    </a:p>
                  </a:txBody>
                  <a:tcPr marL="0" marR="0" marT="0" marB="0" anchor="b">
                    <a:solidFill>
                      <a:srgbClr val="0070C0"/>
                    </a:solidFill>
                  </a:tcPr>
                </a:tc>
                <a:extLst>
                  <a:ext uri="{0D108BD9-81ED-4DB2-BD59-A6C34878D82A}">
                    <a16:rowId xmlns:a16="http://schemas.microsoft.com/office/drawing/2014/main" val="10008"/>
                  </a:ext>
                </a:extLst>
              </a:tr>
              <a:tr h="193964">
                <a:tc>
                  <a:txBody>
                    <a:bodyPr/>
                    <a:lstStyle/>
                    <a:p>
                      <a:pPr algn="l" fontAlgn="b"/>
                      <a:r>
                        <a:rPr lang="es-CO" sz="1400" b="1" u="none" strike="noStrike" dirty="0">
                          <a:solidFill>
                            <a:schemeClr val="bg1"/>
                          </a:solidFill>
                          <a:latin typeface="+mn-lt"/>
                        </a:rPr>
                        <a:t>Pasivo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extLst>
                  <a:ext uri="{0D108BD9-81ED-4DB2-BD59-A6C34878D82A}">
                    <a16:rowId xmlns:a16="http://schemas.microsoft.com/office/drawing/2014/main" val="10010"/>
                  </a:ext>
                </a:extLst>
              </a:tr>
              <a:tr h="193964">
                <a:tc>
                  <a:txBody>
                    <a:bodyPr/>
                    <a:lstStyle/>
                    <a:p>
                      <a:pPr marL="0" marR="0" lvl="0" indent="0" algn="l" defTabSz="913990" rtl="0" eaLnBrk="1" fontAlgn="b" latinLnBrk="0" hangingPunct="1">
                        <a:lnSpc>
                          <a:spcPct val="100000"/>
                        </a:lnSpc>
                        <a:spcBef>
                          <a:spcPts val="0"/>
                        </a:spcBef>
                        <a:spcAft>
                          <a:spcPts val="0"/>
                        </a:spcAft>
                        <a:buClrTx/>
                        <a:buSzTx/>
                        <a:buFontTx/>
                        <a:buNone/>
                        <a:tabLst/>
                        <a:defRPr/>
                      </a:pPr>
                      <a:r>
                        <a:rPr lang="es-CO" sz="1100" u="none" strike="noStrike" dirty="0">
                          <a:solidFill>
                            <a:schemeClr val="tx1"/>
                          </a:solidFill>
                          <a:latin typeface="+mn-lt"/>
                        </a:rPr>
                        <a:t>Cuentas por pagar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1,579</a:t>
                      </a:r>
                    </a:p>
                  </a:txBody>
                  <a:tcPr marL="0" marR="0" marT="0" marB="0" anchor="b"/>
                </a:tc>
                <a:tc>
                  <a:txBody>
                    <a:bodyPr/>
                    <a:lstStyle/>
                    <a:p>
                      <a:pPr algn="r" fontAlgn="b"/>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1,198</a:t>
                      </a:r>
                    </a:p>
                  </a:txBody>
                  <a:tcPr marL="0" marR="0" marT="0" marB="0" anchor="b"/>
                </a:tc>
                <a:extLst>
                  <a:ext uri="{0D108BD9-81ED-4DB2-BD59-A6C34878D82A}">
                    <a16:rowId xmlns:a16="http://schemas.microsoft.com/office/drawing/2014/main" val="10019"/>
                  </a:ext>
                </a:extLst>
              </a:tr>
              <a:tr h="193964">
                <a:tc>
                  <a:txBody>
                    <a:bodyPr/>
                    <a:lstStyle/>
                    <a:p>
                      <a:pPr algn="l" fontAlgn="b"/>
                      <a:r>
                        <a:rPr lang="es-CO" sz="1100" u="none" strike="noStrike" dirty="0">
                          <a:solidFill>
                            <a:schemeClr val="tx1"/>
                          </a:solidFill>
                          <a:latin typeface="+mn-lt"/>
                        </a:rPr>
                        <a:t>Impuestos por pagar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2,575</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6,946</a:t>
                      </a:r>
                    </a:p>
                  </a:txBody>
                  <a:tcPr marL="0" marR="0" marT="0" marB="0" anchor="b"/>
                </a:tc>
                <a:extLst>
                  <a:ext uri="{0D108BD9-81ED-4DB2-BD59-A6C34878D82A}">
                    <a16:rowId xmlns:a16="http://schemas.microsoft.com/office/drawing/2014/main" val="10013"/>
                  </a:ext>
                </a:extLst>
              </a:tr>
              <a:tr h="193964">
                <a:tc>
                  <a:txBody>
                    <a:bodyPr/>
                    <a:lstStyle/>
                    <a:p>
                      <a:pPr algn="l" fontAlgn="b"/>
                      <a:r>
                        <a:rPr lang="es-CO" sz="1100" u="none" strike="noStrike" dirty="0">
                          <a:solidFill>
                            <a:schemeClr val="tx1"/>
                          </a:solidFill>
                          <a:latin typeface="+mn-lt"/>
                        </a:rPr>
                        <a:t>Impuesto diferido</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3,775</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3,308</a:t>
                      </a:r>
                    </a:p>
                  </a:txBody>
                  <a:tcPr marL="0" marR="0" marT="0" marB="0" anchor="b"/>
                </a:tc>
                <a:extLst>
                  <a:ext uri="{0D108BD9-81ED-4DB2-BD59-A6C34878D82A}">
                    <a16:rowId xmlns:a16="http://schemas.microsoft.com/office/drawing/2014/main" val="10014"/>
                  </a:ext>
                </a:extLst>
              </a:tr>
              <a:tr h="184727">
                <a:tc>
                  <a:txBody>
                    <a:bodyPr/>
                    <a:lstStyle/>
                    <a:p>
                      <a:pPr algn="l" fontAlgn="b"/>
                      <a:r>
                        <a:rPr lang="es-CO" sz="1100" u="none" strike="noStrike" dirty="0">
                          <a:solidFill>
                            <a:schemeClr val="tx1"/>
                          </a:solidFill>
                          <a:latin typeface="+mn-lt"/>
                        </a:rPr>
                        <a:t>Obligaciones laborales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725</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2,033</a:t>
                      </a:r>
                    </a:p>
                  </a:txBody>
                  <a:tcPr marL="0" marR="0" marT="0" marB="0" anchor="b"/>
                </a:tc>
                <a:extLst>
                  <a:ext uri="{0D108BD9-81ED-4DB2-BD59-A6C34878D82A}">
                    <a16:rowId xmlns:a16="http://schemas.microsoft.com/office/drawing/2014/main" val="10015"/>
                  </a:ext>
                </a:extLst>
              </a:tr>
              <a:tr h="193964">
                <a:tc>
                  <a:txBody>
                    <a:bodyPr/>
                    <a:lstStyle/>
                    <a:p>
                      <a:pPr algn="l" fontAlgn="b"/>
                      <a:r>
                        <a:rPr lang="es-CO" sz="1100" u="none" strike="noStrike" dirty="0">
                          <a:solidFill>
                            <a:schemeClr val="tx1"/>
                          </a:solidFill>
                          <a:latin typeface="+mn-lt"/>
                        </a:rPr>
                        <a:t>Ingresos recibidos por anticip.</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997</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2,663</a:t>
                      </a:r>
                    </a:p>
                  </a:txBody>
                  <a:tcPr marL="0" marR="0" marT="0" marB="0" anchor="b"/>
                </a:tc>
                <a:extLst>
                  <a:ext uri="{0D108BD9-81ED-4DB2-BD59-A6C34878D82A}">
                    <a16:rowId xmlns:a16="http://schemas.microsoft.com/office/drawing/2014/main" val="10016"/>
                  </a:ext>
                </a:extLst>
              </a:tr>
              <a:tr h="178295">
                <a:tc>
                  <a:txBody>
                    <a:bodyPr/>
                    <a:lstStyle/>
                    <a:p>
                      <a:pPr algn="l" fontAlgn="b"/>
                      <a:r>
                        <a:rPr lang="es-CO" sz="1100" u="none" strike="noStrike" dirty="0">
                          <a:solidFill>
                            <a:schemeClr val="tx1"/>
                          </a:solidFill>
                          <a:latin typeface="+mn-lt"/>
                        </a:rPr>
                        <a:t>Otros pasivos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49</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a:t>
                      </a:r>
                    </a:p>
                  </a:txBody>
                  <a:tcPr marL="0" marR="0" marT="0" marB="0" anchor="b"/>
                </a:tc>
                <a:extLst>
                  <a:ext uri="{0D108BD9-81ED-4DB2-BD59-A6C34878D82A}">
                    <a16:rowId xmlns:a16="http://schemas.microsoft.com/office/drawing/2014/main" val="10017"/>
                  </a:ext>
                </a:extLst>
              </a:tr>
              <a:tr h="193964">
                <a:tc>
                  <a:txBody>
                    <a:bodyPr/>
                    <a:lstStyle/>
                    <a:p>
                      <a:pPr algn="l" fontAlgn="b"/>
                      <a:r>
                        <a:rPr lang="es-CO" sz="1600" b="1" u="none" strike="noStrike" dirty="0">
                          <a:solidFill>
                            <a:schemeClr val="bg1"/>
                          </a:solidFill>
                          <a:latin typeface="+mj-lt"/>
                        </a:rPr>
                        <a:t>Total Pasivo</a:t>
                      </a:r>
                      <a:endParaRPr lang="es-CO" sz="16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200" b="1" i="0" u="none" strike="noStrike" dirty="0">
                          <a:solidFill>
                            <a:schemeClr val="bg1"/>
                          </a:solidFill>
                          <a:latin typeface="+mj-lt"/>
                        </a:rPr>
                        <a:t>9,699</a:t>
                      </a:r>
                    </a:p>
                  </a:txBody>
                  <a:tcPr marL="0" marR="0" marT="0" marB="0" anchor="b">
                    <a:solidFill>
                      <a:srgbClr val="0070C0"/>
                    </a:solidFill>
                  </a:tcPr>
                </a:tc>
                <a:tc>
                  <a:txBody>
                    <a:bodyPr/>
                    <a:lstStyle/>
                    <a:p>
                      <a:pPr algn="r" fontAlgn="b"/>
                      <a:r>
                        <a:rPr lang="es-CO" sz="1200" b="1" u="none" strike="noStrike" dirty="0">
                          <a:solidFill>
                            <a:schemeClr val="bg1"/>
                          </a:solidFill>
                          <a:latin typeface="+mj-lt"/>
                        </a:rPr>
                        <a:t> </a:t>
                      </a:r>
                      <a:endParaRPr lang="es-CO" sz="12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200" b="1" i="0" u="none" strike="noStrike" dirty="0">
                          <a:solidFill>
                            <a:schemeClr val="bg1"/>
                          </a:solidFill>
                          <a:latin typeface="+mj-lt"/>
                        </a:rPr>
                        <a:t>16,148</a:t>
                      </a:r>
                    </a:p>
                  </a:txBody>
                  <a:tcPr marL="0" marR="0" marT="0" marB="0" anchor="b">
                    <a:solidFill>
                      <a:srgbClr val="0070C0"/>
                    </a:solidFill>
                  </a:tcPr>
                </a:tc>
                <a:extLst>
                  <a:ext uri="{0D108BD9-81ED-4DB2-BD59-A6C34878D82A}">
                    <a16:rowId xmlns:a16="http://schemas.microsoft.com/office/drawing/2014/main" val="10018"/>
                  </a:ext>
                </a:extLst>
              </a:tr>
            </a:tbl>
          </a:graphicData>
        </a:graphic>
      </p:graphicFrame>
      <p:graphicFrame>
        <p:nvGraphicFramePr>
          <p:cNvPr id="9" name="9 Tabla">
            <a:extLst>
              <a:ext uri="{FF2B5EF4-FFF2-40B4-BE49-F238E27FC236}">
                <a16:creationId xmlns:a16="http://schemas.microsoft.com/office/drawing/2014/main" id="{FB6730A0-E692-4C74-91D6-D71817B9CBD4}"/>
              </a:ext>
            </a:extLst>
          </p:cNvPr>
          <p:cNvGraphicFramePr>
            <a:graphicFrameLocks noGrp="1"/>
          </p:cNvGraphicFramePr>
          <p:nvPr>
            <p:extLst/>
          </p:nvPr>
        </p:nvGraphicFramePr>
        <p:xfrm>
          <a:off x="4717802" y="1034197"/>
          <a:ext cx="4388945" cy="2834255"/>
        </p:xfrm>
        <a:graphic>
          <a:graphicData uri="http://schemas.openxmlformats.org/drawingml/2006/table">
            <a:tbl>
              <a:tblPr>
                <a:tableStyleId>{ED083AE6-46FA-4A59-8FB0-9F97EB10719F}</a:tableStyleId>
              </a:tblPr>
              <a:tblGrid>
                <a:gridCol w="1881439">
                  <a:extLst>
                    <a:ext uri="{9D8B030D-6E8A-4147-A177-3AD203B41FA5}">
                      <a16:colId xmlns:a16="http://schemas.microsoft.com/office/drawing/2014/main" val="20000"/>
                    </a:ext>
                  </a:extLst>
                </a:gridCol>
                <a:gridCol w="1224564">
                  <a:extLst>
                    <a:ext uri="{9D8B030D-6E8A-4147-A177-3AD203B41FA5}">
                      <a16:colId xmlns:a16="http://schemas.microsoft.com/office/drawing/2014/main" val="20001"/>
                    </a:ext>
                  </a:extLst>
                </a:gridCol>
                <a:gridCol w="81292">
                  <a:extLst>
                    <a:ext uri="{9D8B030D-6E8A-4147-A177-3AD203B41FA5}">
                      <a16:colId xmlns:a16="http://schemas.microsoft.com/office/drawing/2014/main" val="20002"/>
                    </a:ext>
                  </a:extLst>
                </a:gridCol>
                <a:gridCol w="1201650">
                  <a:extLst>
                    <a:ext uri="{9D8B030D-6E8A-4147-A177-3AD203B41FA5}">
                      <a16:colId xmlns:a16="http://schemas.microsoft.com/office/drawing/2014/main" val="20003"/>
                    </a:ext>
                  </a:extLst>
                </a:gridCol>
              </a:tblGrid>
              <a:tr h="109499">
                <a:tc rowSpan="2">
                  <a:txBody>
                    <a:bodyPr/>
                    <a:lstStyle/>
                    <a:p>
                      <a:pPr algn="ctr" fontAlgn="ctr"/>
                      <a:r>
                        <a:rPr lang="es-CO" sz="900" u="none" strike="noStrike" dirty="0">
                          <a:latin typeface="+mn-lt"/>
                        </a:rPr>
                        <a:t> </a:t>
                      </a:r>
                      <a:endParaRPr lang="es-CO" sz="9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a:latin typeface="+mn-lt"/>
                        </a:rPr>
                        <a:t>Enero </a:t>
                      </a:r>
                      <a:r>
                        <a:rPr lang="es-CO" sz="1200" u="none" strike="noStrike" dirty="0">
                          <a:latin typeface="+mn-lt"/>
                        </a:rPr>
                        <a:t>2017</a:t>
                      </a:r>
                      <a:endParaRPr lang="es-CO" sz="1200" b="1" i="0" u="none" strike="noStrike" dirty="0">
                        <a:solidFill>
                          <a:srgbClr val="000099"/>
                        </a:solidFill>
                        <a:latin typeface="+mn-lt"/>
                      </a:endParaRPr>
                    </a:p>
                  </a:txBody>
                  <a:tcPr marL="0" marR="0" marT="0" marB="0" anchor="ctr"/>
                </a:tc>
                <a:tc>
                  <a:txBody>
                    <a:bodyPr/>
                    <a:lstStyle/>
                    <a:p>
                      <a:pPr algn="ctr" fontAlgn="ctr"/>
                      <a:r>
                        <a:rPr lang="es-CO" sz="1200" u="none" strike="noStrike" dirty="0">
                          <a:latin typeface="+mn-lt"/>
                        </a:rPr>
                        <a:t> </a:t>
                      </a:r>
                      <a:endParaRPr lang="es-CO" sz="12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a:latin typeface="+mn-lt"/>
                        </a:rPr>
                        <a:t>Enero </a:t>
                      </a:r>
                      <a:r>
                        <a:rPr lang="es-CO" sz="1200" u="none" strike="noStrike" dirty="0">
                          <a:latin typeface="+mn-lt"/>
                        </a:rPr>
                        <a:t>2018</a:t>
                      </a:r>
                      <a:endParaRPr lang="es-CO" sz="1200" b="1" i="0" u="none" strike="noStrike" dirty="0">
                        <a:solidFill>
                          <a:srgbClr val="000099"/>
                        </a:solidFill>
                        <a:latin typeface="+mn-lt"/>
                      </a:endParaRPr>
                    </a:p>
                  </a:txBody>
                  <a:tcPr marL="0" marR="0" marT="0" marB="0" anchor="ctr"/>
                </a:tc>
                <a:extLst>
                  <a:ext uri="{0D108BD9-81ED-4DB2-BD59-A6C34878D82A}">
                    <a16:rowId xmlns:a16="http://schemas.microsoft.com/office/drawing/2014/main" val="10000"/>
                  </a:ext>
                </a:extLst>
              </a:tr>
              <a:tr h="109499">
                <a:tc vMerge="1">
                  <a:txBody>
                    <a:bodyPr/>
                    <a:lstStyle/>
                    <a:p>
                      <a:endParaRPr lang="es-CO"/>
                    </a:p>
                  </a:txBody>
                  <a:tcPr/>
                </a:tc>
                <a:tc vMerge="1">
                  <a:txBody>
                    <a:bodyPr/>
                    <a:lstStyle/>
                    <a:p>
                      <a:endParaRPr lang="es-CO"/>
                    </a:p>
                  </a:txBody>
                  <a:tcPr/>
                </a:tc>
                <a:tc>
                  <a:txBody>
                    <a:bodyPr/>
                    <a:lstStyle/>
                    <a:p>
                      <a:pPr algn="ctr" fontAlgn="ctr"/>
                      <a:r>
                        <a:rPr lang="es-CO" sz="1200" u="none" strike="noStrike" dirty="0">
                          <a:latin typeface="+mn-lt"/>
                        </a:rPr>
                        <a:t> </a:t>
                      </a:r>
                      <a:endParaRPr lang="es-CO" sz="1200" b="1" i="0" u="none" strike="noStrike" dirty="0">
                        <a:solidFill>
                          <a:srgbClr val="000099"/>
                        </a:solidFill>
                        <a:latin typeface="+mn-lt"/>
                      </a:endParaRPr>
                    </a:p>
                  </a:txBody>
                  <a:tcPr marL="0" marR="0" marT="0" marB="0" anchor="ctr"/>
                </a:tc>
                <a:tc vMerge="1">
                  <a:txBody>
                    <a:bodyPr/>
                    <a:lstStyle/>
                    <a:p>
                      <a:endParaRPr lang="es-CO"/>
                    </a:p>
                  </a:txBody>
                  <a:tcPr/>
                </a:tc>
                <a:extLst>
                  <a:ext uri="{0D108BD9-81ED-4DB2-BD59-A6C34878D82A}">
                    <a16:rowId xmlns:a16="http://schemas.microsoft.com/office/drawing/2014/main" val="10001"/>
                  </a:ext>
                </a:extLst>
              </a:tr>
              <a:tr h="191024">
                <a:tc>
                  <a:txBody>
                    <a:bodyPr/>
                    <a:lstStyle/>
                    <a:p>
                      <a:pPr algn="l" fontAlgn="b"/>
                      <a:r>
                        <a:rPr lang="es-CO" sz="1400" b="1" u="none" strike="noStrike" dirty="0">
                          <a:solidFill>
                            <a:schemeClr val="bg1"/>
                          </a:solidFill>
                          <a:latin typeface="+mn-lt"/>
                        </a:rPr>
                        <a:t>Patrimonio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extLst>
                  <a:ext uri="{0D108BD9-81ED-4DB2-BD59-A6C34878D82A}">
                    <a16:rowId xmlns:a16="http://schemas.microsoft.com/office/drawing/2014/main" val="10002"/>
                  </a:ext>
                </a:extLst>
              </a:tr>
              <a:tr h="205323">
                <a:tc>
                  <a:txBody>
                    <a:bodyPr/>
                    <a:lstStyle/>
                    <a:p>
                      <a:pPr algn="l" fontAlgn="b"/>
                      <a:r>
                        <a:rPr lang="es-CO" sz="1100" u="none" strike="noStrike" dirty="0">
                          <a:latin typeface="+mn-lt"/>
                        </a:rPr>
                        <a:t>Capital social</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36,999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36,999 </a:t>
                      </a:r>
                      <a:endParaRPr lang="es-CO" sz="1000" b="0" i="0" u="none" strike="noStrike" dirty="0">
                        <a:solidFill>
                          <a:srgbClr val="000099"/>
                        </a:solidFill>
                        <a:latin typeface="+mn-lt"/>
                      </a:endParaRPr>
                    </a:p>
                  </a:txBody>
                  <a:tcPr marL="0" marR="0" marT="0" marB="0" anchor="b"/>
                </a:tc>
                <a:extLst>
                  <a:ext uri="{0D108BD9-81ED-4DB2-BD59-A6C34878D82A}">
                    <a16:rowId xmlns:a16="http://schemas.microsoft.com/office/drawing/2014/main" val="10003"/>
                  </a:ext>
                </a:extLst>
              </a:tr>
              <a:tr h="182880">
                <a:tc>
                  <a:txBody>
                    <a:bodyPr/>
                    <a:lstStyle/>
                    <a:p>
                      <a:pPr algn="l" fontAlgn="b"/>
                      <a:r>
                        <a:rPr lang="es-CO" sz="1100" u="none" strike="noStrike" dirty="0">
                          <a:latin typeface="+mn-lt"/>
                        </a:rPr>
                        <a:t>Reservas</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4,747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5,232 </a:t>
                      </a:r>
                      <a:endParaRPr lang="es-CO" sz="1000" b="0" i="0" u="none" strike="noStrike" dirty="0">
                        <a:solidFill>
                          <a:srgbClr val="000099"/>
                        </a:solidFill>
                        <a:latin typeface="+mn-lt"/>
                      </a:endParaRPr>
                    </a:p>
                  </a:txBody>
                  <a:tcPr marL="0" marR="0" marT="0" marB="0" anchor="b"/>
                </a:tc>
                <a:extLst>
                  <a:ext uri="{0D108BD9-81ED-4DB2-BD59-A6C34878D82A}">
                    <a16:rowId xmlns:a16="http://schemas.microsoft.com/office/drawing/2014/main" val="10004"/>
                  </a:ext>
                </a:extLst>
              </a:tr>
              <a:tr h="216263">
                <a:tc>
                  <a:txBody>
                    <a:bodyPr/>
                    <a:lstStyle/>
                    <a:p>
                      <a:pPr algn="l" fontAlgn="b"/>
                      <a:r>
                        <a:rPr lang="es-CO" sz="1100" u="none" strike="noStrike" dirty="0">
                          <a:latin typeface="+mn-lt"/>
                        </a:rPr>
                        <a:t>Superávit o déficit</a:t>
                      </a:r>
                      <a:endParaRPr lang="es-CO" sz="1100" b="0" i="0" u="none" strike="noStrike" dirty="0">
                        <a:solidFill>
                          <a:srgbClr val="000099"/>
                        </a:solidFill>
                        <a:latin typeface="+mn-lt"/>
                      </a:endParaRPr>
                    </a:p>
                  </a:txBody>
                  <a:tcPr marL="0" marR="0" marT="0" marB="0" anchor="b"/>
                </a:tc>
                <a:tc>
                  <a:txBody>
                    <a:bodyPr/>
                    <a:lstStyle/>
                    <a:p>
                      <a:pPr algn="r" fontAlgn="b"/>
                      <a:r>
                        <a:rPr lang="es-CO" sz="1000" b="0" i="0" u="none" strike="noStrike" dirty="0">
                          <a:solidFill>
                            <a:schemeClr val="tx1"/>
                          </a:solidFill>
                          <a:latin typeface="+mn-lt"/>
                        </a:rPr>
                        <a:t>28,464</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28,159</a:t>
                      </a:r>
                    </a:p>
                  </a:txBody>
                  <a:tcPr marL="0" marR="0" marT="0" marB="0" anchor="b"/>
                </a:tc>
                <a:extLst>
                  <a:ext uri="{0D108BD9-81ED-4DB2-BD59-A6C34878D82A}">
                    <a16:rowId xmlns:a16="http://schemas.microsoft.com/office/drawing/2014/main" val="10005"/>
                  </a:ext>
                </a:extLst>
              </a:tr>
              <a:tr h="218998">
                <a:tc>
                  <a:txBody>
                    <a:bodyPr/>
                    <a:lstStyle/>
                    <a:p>
                      <a:pPr algn="l" fontAlgn="b"/>
                      <a:r>
                        <a:rPr lang="es-CO" sz="1100" u="none" strike="noStrike" dirty="0">
                          <a:latin typeface="+mn-lt"/>
                        </a:rPr>
                        <a:t>Resultados acumulados</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solidFill>
                            <a:schemeClr val="tx1"/>
                          </a:solidFill>
                          <a:latin typeface="+mn-lt"/>
                        </a:rPr>
                        <a:t>                     -3,739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6,274 </a:t>
                      </a:r>
                      <a:endParaRPr lang="es-CO" sz="1000" b="0" i="0" u="none" strike="noStrike" dirty="0">
                        <a:solidFill>
                          <a:schemeClr val="tx1"/>
                        </a:solidFill>
                        <a:latin typeface="+mn-lt"/>
                      </a:endParaRPr>
                    </a:p>
                  </a:txBody>
                  <a:tcPr marL="0" marR="0" marT="0" marB="0" anchor="b"/>
                </a:tc>
                <a:extLst>
                  <a:ext uri="{0D108BD9-81ED-4DB2-BD59-A6C34878D82A}">
                    <a16:rowId xmlns:a16="http://schemas.microsoft.com/office/drawing/2014/main" val="10006"/>
                  </a:ext>
                </a:extLst>
              </a:tr>
              <a:tr h="201067">
                <a:tc>
                  <a:txBody>
                    <a:bodyPr/>
                    <a:lstStyle/>
                    <a:p>
                      <a:pPr algn="l" fontAlgn="b"/>
                      <a:r>
                        <a:rPr lang="es-CO" sz="1100" u="none" strike="noStrike" dirty="0">
                          <a:latin typeface="+mn-lt"/>
                        </a:rPr>
                        <a:t>Resultado del ejercicio</a:t>
                      </a:r>
                      <a:endParaRPr lang="es-CO" sz="1100" b="0" i="0" u="none" strike="noStrike" dirty="0">
                        <a:solidFill>
                          <a:srgbClr val="000099"/>
                        </a:solidFill>
                        <a:latin typeface="+mn-lt"/>
                      </a:endParaRPr>
                    </a:p>
                  </a:txBody>
                  <a:tcPr marL="0" marR="0" marT="0" marB="0" anchor="b"/>
                </a:tc>
                <a:tc>
                  <a:txBody>
                    <a:bodyPr/>
                    <a:lstStyle/>
                    <a:p>
                      <a:pPr algn="r" fontAlgn="b"/>
                      <a:r>
                        <a:rPr lang="es-CO" sz="1000" b="0" i="0" u="none" strike="noStrike" dirty="0">
                          <a:solidFill>
                            <a:schemeClr val="tx1"/>
                          </a:solidFill>
                          <a:latin typeface="+mn-lt"/>
                        </a:rPr>
                        <a:t>776</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921</a:t>
                      </a:r>
                    </a:p>
                  </a:txBody>
                  <a:tcPr marL="0" marR="0" marT="0" marB="0" anchor="b"/>
                </a:tc>
                <a:extLst>
                  <a:ext uri="{0D108BD9-81ED-4DB2-BD59-A6C34878D82A}">
                    <a16:rowId xmlns:a16="http://schemas.microsoft.com/office/drawing/2014/main" val="10007"/>
                  </a:ext>
                </a:extLst>
              </a:tr>
              <a:tr h="214489">
                <a:tc>
                  <a:txBody>
                    <a:bodyPr/>
                    <a:lstStyle/>
                    <a:p>
                      <a:pPr algn="l" fontAlgn="b"/>
                      <a:r>
                        <a:rPr lang="es-CO" sz="1100" u="none" strike="noStrike" dirty="0">
                          <a:latin typeface="+mn-lt"/>
                        </a:rPr>
                        <a:t>Adopción por primera vez</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solidFill>
                            <a:schemeClr val="tx1"/>
                          </a:solidFill>
                          <a:latin typeface="+mn-lt"/>
                        </a:rPr>
                        <a:t>                        -949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a:solidFill>
                            <a:schemeClr val="tx1"/>
                          </a:solidFill>
                          <a:latin typeface="+mn-lt"/>
                        </a:rPr>
                        <a:t> </a:t>
                      </a:r>
                      <a:endParaRPr lang="es-CO" sz="1000" b="0" i="0" u="none" strike="noStrike">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-3,402 </a:t>
                      </a:r>
                      <a:endParaRPr lang="es-CO" sz="1000" b="0" i="0" u="none" strike="noStrike" dirty="0">
                        <a:solidFill>
                          <a:schemeClr val="tx1"/>
                        </a:solidFill>
                        <a:latin typeface="+mn-lt"/>
                      </a:endParaRPr>
                    </a:p>
                  </a:txBody>
                  <a:tcPr marL="0" marR="0" marT="0" marB="0" anchor="b"/>
                </a:tc>
                <a:extLst>
                  <a:ext uri="{0D108BD9-81ED-4DB2-BD59-A6C34878D82A}">
                    <a16:rowId xmlns:a16="http://schemas.microsoft.com/office/drawing/2014/main" val="10008"/>
                  </a:ext>
                </a:extLst>
              </a:tr>
              <a:tr h="218998">
                <a:tc>
                  <a:txBody>
                    <a:bodyPr/>
                    <a:lstStyle/>
                    <a:p>
                      <a:pPr algn="l" fontAlgn="b"/>
                      <a:r>
                        <a:rPr lang="es-CO" sz="1400" b="1" u="none" strike="noStrike" dirty="0">
                          <a:solidFill>
                            <a:schemeClr val="bg1"/>
                          </a:solidFill>
                          <a:latin typeface="+mn-lt"/>
                        </a:rPr>
                        <a:t>Total Patrimonio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i="0" u="none" strike="noStrike" dirty="0">
                          <a:solidFill>
                            <a:schemeClr val="bg1"/>
                          </a:solidFill>
                          <a:latin typeface="+mn-lt"/>
                        </a:rPr>
                        <a:t>66,298</a:t>
                      </a:r>
                    </a:p>
                  </a:txBody>
                  <a:tcPr marL="0" marR="0" marT="0" marB="0" anchor="b">
                    <a:solidFill>
                      <a:srgbClr val="0070C0"/>
                    </a:solidFill>
                  </a:tcPr>
                </a:tc>
                <a:tc>
                  <a:txBody>
                    <a:bodyPr/>
                    <a:lstStyle/>
                    <a:p>
                      <a:pPr algn="r" fontAlgn="b"/>
                      <a:r>
                        <a:rPr lang="es-CO" sz="1100" b="1" u="none" strike="noStrike" dirty="0">
                          <a:solidFill>
                            <a:schemeClr val="bg1"/>
                          </a:solidFill>
                          <a:latin typeface="+mn-lt"/>
                        </a:rPr>
                        <a:t>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i="0" u="none" strike="noStrike" dirty="0">
                          <a:solidFill>
                            <a:schemeClr val="bg1"/>
                          </a:solidFill>
                          <a:latin typeface="+mn-lt"/>
                        </a:rPr>
                        <a:t>74,184</a:t>
                      </a:r>
                    </a:p>
                  </a:txBody>
                  <a:tcPr marL="0" marR="0" marT="0" marB="0" anchor="b">
                    <a:solidFill>
                      <a:srgbClr val="0070C0"/>
                    </a:solidFill>
                  </a:tcPr>
                </a:tc>
                <a:extLst>
                  <a:ext uri="{0D108BD9-81ED-4DB2-BD59-A6C34878D82A}">
                    <a16:rowId xmlns:a16="http://schemas.microsoft.com/office/drawing/2014/main" val="10009"/>
                  </a:ext>
                </a:extLst>
              </a:tr>
              <a:tr h="109499">
                <a:tc>
                  <a:txBody>
                    <a:bodyPr/>
                    <a:lstStyle/>
                    <a:p>
                      <a:pPr algn="l"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a:latin typeface="+mn-lt"/>
                        </a:rPr>
                        <a:t> </a:t>
                      </a:r>
                      <a:endParaRPr lang="es-CO" sz="900" b="0" i="0" u="none" strike="noStrike">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extLst>
                  <a:ext uri="{0D108BD9-81ED-4DB2-BD59-A6C34878D82A}">
                    <a16:rowId xmlns:a16="http://schemas.microsoft.com/office/drawing/2014/main" val="10010"/>
                  </a:ext>
                </a:extLst>
              </a:tr>
              <a:tr h="258079">
                <a:tc>
                  <a:txBody>
                    <a:bodyPr/>
                    <a:lstStyle/>
                    <a:p>
                      <a:pPr algn="l" fontAlgn="b"/>
                      <a:r>
                        <a:rPr lang="es-CO" sz="1400" b="1" u="none" strike="noStrike" dirty="0">
                          <a:solidFill>
                            <a:schemeClr val="bg1"/>
                          </a:solidFill>
                          <a:latin typeface="+mn-lt"/>
                        </a:rPr>
                        <a:t>Total Pasivo y Patrimonio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u="none" strike="noStrike" dirty="0">
                          <a:solidFill>
                            <a:schemeClr val="bg1"/>
                          </a:solidFill>
                          <a:latin typeface="+mn-lt"/>
                        </a:rPr>
                        <a:t>                  75,997</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u="none" strike="noStrike" dirty="0">
                          <a:solidFill>
                            <a:schemeClr val="bg1"/>
                          </a:solidFill>
                          <a:latin typeface="+mn-lt"/>
                        </a:rPr>
                        <a:t> </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i="0" u="none" strike="noStrike" dirty="0">
                          <a:solidFill>
                            <a:schemeClr val="bg1"/>
                          </a:solidFill>
                          <a:latin typeface="+mn-lt"/>
                        </a:rPr>
                        <a:t>90,332</a:t>
                      </a:r>
                    </a:p>
                  </a:txBody>
                  <a:tcPr marL="0" marR="0" marT="0" marB="0" anchor="b">
                    <a:solidFill>
                      <a:srgbClr val="0070C0"/>
                    </a:solidFill>
                  </a:tcPr>
                </a:tc>
                <a:extLst>
                  <a:ext uri="{0D108BD9-81ED-4DB2-BD59-A6C34878D82A}">
                    <a16:rowId xmlns:a16="http://schemas.microsoft.com/office/drawing/2014/main" val="10011"/>
                  </a:ext>
                </a:extLst>
              </a:tr>
              <a:tr h="109499">
                <a:tc>
                  <a:txBody>
                    <a:bodyPr/>
                    <a:lstStyle/>
                    <a:p>
                      <a:pPr algn="l"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200" b="1" u="none" strike="noStrike" dirty="0">
                          <a:latin typeface="+mn-lt"/>
                        </a:rPr>
                        <a:t> </a:t>
                      </a:r>
                      <a:endParaRPr lang="es-CO" sz="1200" b="1" i="0" u="none" strike="noStrike" dirty="0">
                        <a:solidFill>
                          <a:srgbClr val="000099"/>
                        </a:solidFill>
                        <a:latin typeface="+mn-lt"/>
                      </a:endParaRPr>
                    </a:p>
                  </a:txBody>
                  <a:tcPr marL="0" marR="0" marT="0" marB="0" anchor="b"/>
                </a:tc>
                <a:tc>
                  <a:txBody>
                    <a:bodyPr/>
                    <a:lstStyle/>
                    <a:p>
                      <a:pPr algn="r" fontAlgn="b"/>
                      <a:r>
                        <a:rPr lang="es-CO" sz="1200" b="1" u="none" strike="noStrike" dirty="0">
                          <a:latin typeface="+mn-lt"/>
                        </a:rPr>
                        <a:t> </a:t>
                      </a:r>
                      <a:endParaRPr lang="es-CO" sz="1200" b="1" i="0" u="none" strike="noStrike" dirty="0">
                        <a:solidFill>
                          <a:srgbClr val="000099"/>
                        </a:solidFill>
                        <a:latin typeface="+mn-lt"/>
                      </a:endParaRPr>
                    </a:p>
                  </a:txBody>
                  <a:tcPr marL="0" marR="0" marT="0" marB="0" anchor="b"/>
                </a:tc>
                <a:tc>
                  <a:txBody>
                    <a:bodyPr/>
                    <a:lstStyle/>
                    <a:p>
                      <a:pPr algn="r" fontAlgn="b"/>
                      <a:r>
                        <a:rPr lang="es-CO" sz="1200" b="1" u="none" strike="noStrike" dirty="0">
                          <a:latin typeface="+mn-lt"/>
                        </a:rPr>
                        <a:t> </a:t>
                      </a:r>
                      <a:endParaRPr lang="es-CO" sz="1200" b="1" i="0" u="none" strike="noStrike" dirty="0">
                        <a:solidFill>
                          <a:srgbClr val="000099"/>
                        </a:solidFill>
                        <a:latin typeface="+mn-lt"/>
                      </a:endParaRPr>
                    </a:p>
                  </a:txBody>
                  <a:tcPr marL="0" marR="0" marT="0" marB="0" anchor="b"/>
                </a:tc>
                <a:extLst>
                  <a:ext uri="{0D108BD9-81ED-4DB2-BD59-A6C34878D82A}">
                    <a16:rowId xmlns:a16="http://schemas.microsoft.com/office/drawing/2014/main" val="10012"/>
                  </a:ext>
                </a:extLst>
              </a:tr>
              <a:tr h="218998">
                <a:tc>
                  <a:txBody>
                    <a:bodyPr/>
                    <a:lstStyle/>
                    <a:p>
                      <a:pPr algn="l" fontAlgn="b"/>
                      <a:r>
                        <a:rPr lang="es-CO" sz="1200" b="1" u="none" strike="noStrike" dirty="0">
                          <a:solidFill>
                            <a:schemeClr val="bg1"/>
                          </a:solidFill>
                          <a:latin typeface="+mn-lt"/>
                        </a:rPr>
                        <a:t>Valor Intrínseco </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u="none" strike="noStrike" dirty="0">
                          <a:solidFill>
                            <a:schemeClr val="bg1"/>
                          </a:solidFill>
                          <a:latin typeface="+mn-lt"/>
                        </a:rPr>
                        <a:t>                  1,119.92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u="none" strike="noStrike" dirty="0">
                          <a:solidFill>
                            <a:schemeClr val="bg1"/>
                          </a:solidFill>
                          <a:latin typeface="+mn-lt"/>
                        </a:rPr>
                        <a:t>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i="0" u="none" strike="noStrike" dirty="0">
                          <a:solidFill>
                            <a:schemeClr val="bg1"/>
                          </a:solidFill>
                          <a:latin typeface="+mn-lt"/>
                        </a:rPr>
                        <a:t>1,253.12</a:t>
                      </a:r>
                    </a:p>
                  </a:txBody>
                  <a:tcPr marL="0" marR="0" marT="0" marB="0" anchor="b">
                    <a:solidFill>
                      <a:srgbClr val="0070C0"/>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56552934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1 CuadroTexto"/>
          <p:cNvSpPr txBox="1"/>
          <p:nvPr/>
        </p:nvSpPr>
        <p:spPr>
          <a:xfrm>
            <a:off x="197297" y="4945564"/>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285402" y="0"/>
            <a:ext cx="406596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Estado de Resultados Enero 2018</a:t>
            </a:r>
          </a:p>
        </p:txBody>
      </p:sp>
      <p:sp>
        <p:nvSpPr>
          <p:cNvPr id="18" name="17 CuadroTexto"/>
          <p:cNvSpPr txBox="1"/>
          <p:nvPr/>
        </p:nvSpPr>
        <p:spPr>
          <a:xfrm>
            <a:off x="280470" y="3531412"/>
            <a:ext cx="8627389" cy="1071062"/>
          </a:xfrm>
          <a:prstGeom prst="rect">
            <a:avLst/>
          </a:prstGeom>
          <a:noFill/>
        </p:spPr>
        <p:txBody>
          <a:bodyPr wrap="square" lIns="0" tIns="0" rIns="0" bIns="0" rtlCol="0">
            <a:spAutoFit/>
          </a:bodyPr>
          <a:lstStyle/>
          <a:p>
            <a:pPr indent="-171450" algn="just">
              <a:lnSpc>
                <a:spcPct val="120000"/>
              </a:lnSpc>
              <a:buFont typeface="Arial" pitchFamily="34" charset="0"/>
              <a:buChar char="•"/>
            </a:pPr>
            <a:r>
              <a:rPr lang="es-CO" sz="1400" dirty="0">
                <a:latin typeface="+mj-lt"/>
                <a:ea typeface="+mj-ea"/>
                <a:cs typeface="+mj-cs"/>
              </a:rPr>
              <a:t>En los ingresos operacionales del año 2018,  se destaca el  comportamiento de </a:t>
            </a:r>
            <a:r>
              <a:rPr lang="es-CO" sz="1400" b="1" dirty="0">
                <a:solidFill>
                  <a:srgbClr val="00B050"/>
                </a:solidFill>
                <a:latin typeface="+mj-lt"/>
                <a:ea typeface="+mj-ea"/>
                <a:cs typeface="+mj-cs"/>
              </a:rPr>
              <a:t>registro de facturas, convenios y mercado de gas.</a:t>
            </a:r>
            <a:endParaRPr lang="es-CO" sz="1500" b="1" dirty="0">
              <a:solidFill>
                <a:srgbClr val="00B050"/>
              </a:solidFill>
              <a:latin typeface="+mj-lt"/>
              <a:ea typeface="+mj-ea"/>
              <a:cs typeface="+mj-cs"/>
            </a:endParaRPr>
          </a:p>
          <a:p>
            <a:pPr indent="-171450" algn="just">
              <a:lnSpc>
                <a:spcPct val="120000"/>
              </a:lnSpc>
              <a:buFont typeface="Arial" pitchFamily="34" charset="0"/>
              <a:buChar char="•"/>
            </a:pPr>
            <a:r>
              <a:rPr lang="es-CO" sz="1400" dirty="0">
                <a:latin typeface="+mj-lt"/>
                <a:ea typeface="+mj-ea"/>
                <a:cs typeface="+mj-cs"/>
              </a:rPr>
              <a:t>Los gastos operacionales comprenden principalmente </a:t>
            </a:r>
            <a:r>
              <a:rPr lang="es-CO" sz="1400" b="1" dirty="0">
                <a:solidFill>
                  <a:srgbClr val="00B050"/>
                </a:solidFill>
                <a:latin typeface="+mj-lt"/>
                <a:ea typeface="+mj-ea"/>
                <a:cs typeface="+mj-cs"/>
              </a:rPr>
              <a:t>beneficios a empleados, honorarios y sistematización.</a:t>
            </a:r>
            <a:endParaRPr lang="es-CO" sz="1400" b="1" dirty="0">
              <a:solidFill>
                <a:srgbClr val="0070C0"/>
              </a:solidFill>
              <a:latin typeface="+mj-lt"/>
              <a:ea typeface="+mj-ea"/>
              <a:cs typeface="+mj-cs"/>
            </a:endParaRPr>
          </a:p>
          <a:p>
            <a:pPr indent="-171450" algn="just">
              <a:lnSpc>
                <a:spcPct val="120000"/>
              </a:lnSpc>
              <a:buFont typeface="Arial" pitchFamily="34" charset="0"/>
              <a:buChar char="•"/>
            </a:pPr>
            <a:r>
              <a:rPr lang="es-CO" sz="1400" dirty="0">
                <a:latin typeface="+mj-lt"/>
                <a:ea typeface="+mj-ea"/>
                <a:cs typeface="+mj-cs"/>
              </a:rPr>
              <a:t>El resultado neto presenta una variación positiva respecto al año 2017 de </a:t>
            </a:r>
            <a:r>
              <a:rPr lang="es-CO" sz="1400" b="1" dirty="0">
                <a:solidFill>
                  <a:srgbClr val="00B050"/>
                </a:solidFill>
                <a:latin typeface="+mj-lt"/>
                <a:ea typeface="+mj-ea"/>
                <a:cs typeface="+mj-cs"/>
              </a:rPr>
              <a:t>$146</a:t>
            </a:r>
          </a:p>
        </p:txBody>
      </p:sp>
      <p:cxnSp>
        <p:nvCxnSpPr>
          <p:cNvPr id="20" name="19 Conector recto"/>
          <p:cNvCxnSpPr/>
          <p:nvPr/>
        </p:nvCxnSpPr>
        <p:spPr>
          <a:xfrm>
            <a:off x="197296" y="3280229"/>
            <a:ext cx="8380646"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1 Gráfico">
            <a:extLst>
              <a:ext uri="{FF2B5EF4-FFF2-40B4-BE49-F238E27FC236}">
                <a16:creationId xmlns:a16="http://schemas.microsoft.com/office/drawing/2014/main" id="{00000000-0008-0000-3200-000002000000}"/>
              </a:ext>
            </a:extLst>
          </p:cNvPr>
          <p:cNvGraphicFramePr>
            <a:graphicFrameLocks noGrp="1"/>
          </p:cNvGraphicFramePr>
          <p:nvPr>
            <p:extLst/>
          </p:nvPr>
        </p:nvGraphicFramePr>
        <p:xfrm>
          <a:off x="175524" y="349540"/>
          <a:ext cx="8667750" cy="28324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57435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6 CuadroTexto"/>
          <p:cNvSpPr txBox="1"/>
          <p:nvPr/>
        </p:nvSpPr>
        <p:spPr>
          <a:xfrm>
            <a:off x="176642" y="101977"/>
            <a:ext cx="47902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Estado de Resultados Enero 2018</a:t>
            </a:r>
          </a:p>
        </p:txBody>
      </p:sp>
      <p:graphicFrame>
        <p:nvGraphicFramePr>
          <p:cNvPr id="6" name="5 Tabla">
            <a:extLst>
              <a:ext uri="{FF2B5EF4-FFF2-40B4-BE49-F238E27FC236}">
                <a16:creationId xmlns:a16="http://schemas.microsoft.com/office/drawing/2014/main" id="{3317848B-2151-4ACA-9FA3-E958155C5DF9}"/>
              </a:ext>
            </a:extLst>
          </p:cNvPr>
          <p:cNvGraphicFramePr>
            <a:graphicFrameLocks noGrp="1"/>
          </p:cNvGraphicFramePr>
          <p:nvPr>
            <p:extLst/>
          </p:nvPr>
        </p:nvGraphicFramePr>
        <p:xfrm>
          <a:off x="1669126" y="428628"/>
          <a:ext cx="5515429" cy="4132004"/>
        </p:xfrm>
        <a:graphic>
          <a:graphicData uri="http://schemas.openxmlformats.org/drawingml/2006/table">
            <a:tbl>
              <a:tblPr>
                <a:tableStyleId>{ED083AE6-46FA-4A59-8FB0-9F97EB10719F}</a:tableStyleId>
              </a:tblPr>
              <a:tblGrid>
                <a:gridCol w="3033486">
                  <a:extLst>
                    <a:ext uri="{9D8B030D-6E8A-4147-A177-3AD203B41FA5}">
                      <a16:colId xmlns:a16="http://schemas.microsoft.com/office/drawing/2014/main" val="20000"/>
                    </a:ext>
                  </a:extLst>
                </a:gridCol>
                <a:gridCol w="1059543">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154239">
                <a:tc>
                  <a:txBody>
                    <a:bodyPr/>
                    <a:lstStyle/>
                    <a:p>
                      <a:pPr algn="l" fontAlgn="ctr"/>
                      <a:r>
                        <a:rPr lang="es-CO" sz="1000" u="none" strike="noStrike" dirty="0">
                          <a:latin typeface="+mj-lt"/>
                        </a:rPr>
                        <a:t> </a:t>
                      </a:r>
                      <a:endParaRPr lang="es-CO" sz="1000" b="1" i="0" u="none" strike="noStrike" dirty="0">
                        <a:solidFill>
                          <a:srgbClr val="000099"/>
                        </a:solidFill>
                        <a:latin typeface="+mj-lt"/>
                      </a:endParaRPr>
                    </a:p>
                  </a:txBody>
                  <a:tcPr marL="0" marR="0" marT="0" marB="0" anchor="ctr"/>
                </a:tc>
                <a:tc>
                  <a:txBody>
                    <a:bodyPr/>
                    <a:lstStyle/>
                    <a:p>
                      <a:pPr algn="ctr" fontAlgn="t"/>
                      <a:r>
                        <a:rPr lang="es-CO" sz="1000" u="none" strike="noStrike" baseline="0" dirty="0">
                          <a:latin typeface="+mj-lt"/>
                        </a:rPr>
                        <a:t>Enero</a:t>
                      </a:r>
                      <a:r>
                        <a:rPr lang="es-CO" sz="1000" u="none" strike="noStrike" dirty="0">
                          <a:latin typeface="+mj-lt"/>
                        </a:rPr>
                        <a:t> 2017</a:t>
                      </a:r>
                      <a:endParaRPr lang="es-CO" sz="1000" b="1" i="0" u="none" strike="noStrike" dirty="0">
                        <a:solidFill>
                          <a:srgbClr val="000099"/>
                        </a:solidFill>
                        <a:latin typeface="+mj-lt"/>
                      </a:endParaRPr>
                    </a:p>
                  </a:txBody>
                  <a:tcPr marL="0" marR="0" marT="0" marB="0"/>
                </a:tc>
                <a:tc>
                  <a:txBody>
                    <a:bodyPr/>
                    <a:lstStyle/>
                    <a:p>
                      <a:pPr algn="ctr" fontAlgn="t"/>
                      <a:r>
                        <a:rPr lang="es-CO" sz="1000" u="none" strike="noStrike" baseline="0" dirty="0">
                          <a:latin typeface="+mj-lt"/>
                        </a:rPr>
                        <a:t>Enero 2018</a:t>
                      </a:r>
                      <a:endParaRPr lang="es-CO" sz="1000" b="1" i="0" u="none" strike="noStrike" dirty="0">
                        <a:solidFill>
                          <a:srgbClr val="000099"/>
                        </a:solidFill>
                        <a:latin typeface="+mj-lt"/>
                      </a:endParaRPr>
                    </a:p>
                  </a:txBody>
                  <a:tcPr marL="0" marR="0" marT="0" marB="0"/>
                </a:tc>
                <a:extLst>
                  <a:ext uri="{0D108BD9-81ED-4DB2-BD59-A6C34878D82A}">
                    <a16:rowId xmlns:a16="http://schemas.microsoft.com/office/drawing/2014/main" val="10000"/>
                  </a:ext>
                </a:extLst>
              </a:tr>
              <a:tr h="214095">
                <a:tc>
                  <a:txBody>
                    <a:bodyPr/>
                    <a:lstStyle/>
                    <a:p>
                      <a:pPr algn="l" fontAlgn="ctr"/>
                      <a:r>
                        <a:rPr lang="es-CO" sz="1000" u="none" strike="noStrike" dirty="0">
                          <a:solidFill>
                            <a:schemeClr val="bg1"/>
                          </a:solidFill>
                          <a:latin typeface="+mj-lt"/>
                        </a:rPr>
                        <a:t>INGRESOS DE OPERACIÓN</a:t>
                      </a:r>
                      <a:endParaRPr lang="es-CO" sz="1000" b="1" i="0" u="none" strike="noStrike" dirty="0">
                        <a:solidFill>
                          <a:schemeClr val="bg1"/>
                        </a:solidFill>
                        <a:latin typeface="+mj-lt"/>
                      </a:endParaRPr>
                    </a:p>
                  </a:txBody>
                  <a:tcPr marL="0" marR="0" marT="0" marB="0" anchor="ctr">
                    <a:solidFill>
                      <a:srgbClr val="0070C0"/>
                    </a:solidFill>
                  </a:tcPr>
                </a:tc>
                <a:tc>
                  <a:txBody>
                    <a:bodyPr/>
                    <a:lstStyle/>
                    <a:p>
                      <a:pPr algn="l" fontAlgn="ctr"/>
                      <a:r>
                        <a:rPr lang="es-CO" sz="1000" u="none" strike="noStrike" dirty="0">
                          <a:solidFill>
                            <a:schemeClr val="bg1"/>
                          </a:solidFill>
                          <a:latin typeface="+mj-lt"/>
                        </a:rPr>
                        <a:t> </a:t>
                      </a:r>
                      <a:endParaRPr lang="es-CO" sz="1000" b="1" i="0" u="none" strike="noStrike" dirty="0">
                        <a:solidFill>
                          <a:schemeClr val="bg1"/>
                        </a:solidFill>
                        <a:latin typeface="+mj-lt"/>
                      </a:endParaRPr>
                    </a:p>
                  </a:txBody>
                  <a:tcPr marL="0" marR="0" marT="0" marB="0" anchor="ctr">
                    <a:solidFill>
                      <a:srgbClr val="0070C0"/>
                    </a:solidFill>
                  </a:tcPr>
                </a:tc>
                <a:tc>
                  <a:txBody>
                    <a:bodyPr/>
                    <a:lstStyle/>
                    <a:p>
                      <a:pPr algn="l" fontAlgn="b"/>
                      <a:endParaRPr lang="es-CO" sz="1000" b="0" i="0" u="none" strike="noStrike" dirty="0">
                        <a:solidFill>
                          <a:schemeClr val="bg1"/>
                        </a:solidFill>
                        <a:latin typeface="+mj-lt"/>
                      </a:endParaRPr>
                    </a:p>
                  </a:txBody>
                  <a:tcPr marL="0" marR="0" marT="0" marB="0" anchor="b">
                    <a:solidFill>
                      <a:srgbClr val="0070C0"/>
                    </a:solidFill>
                  </a:tcPr>
                </a:tc>
                <a:extLst>
                  <a:ext uri="{0D108BD9-81ED-4DB2-BD59-A6C34878D82A}">
                    <a16:rowId xmlns:a16="http://schemas.microsoft.com/office/drawing/2014/main" val="10001"/>
                  </a:ext>
                </a:extLst>
              </a:tr>
              <a:tr h="154239">
                <a:tc>
                  <a:txBody>
                    <a:bodyPr/>
                    <a:lstStyle/>
                    <a:p>
                      <a:pPr algn="l" fontAlgn="ctr"/>
                      <a:r>
                        <a:rPr lang="es-CO" sz="1000" u="none" strike="noStrike">
                          <a:latin typeface="+mj-lt"/>
                        </a:rPr>
                        <a:t>Registro de Bienes y Servicios Privados</a:t>
                      </a:r>
                      <a:endParaRPr lang="es-CO" sz="1000" b="0" i="0" u="none" strike="noStrike">
                        <a:solidFill>
                          <a:srgbClr val="000099"/>
                        </a:solidFill>
                        <a:latin typeface="+mj-lt"/>
                      </a:endParaRPr>
                    </a:p>
                  </a:txBody>
                  <a:tcPr marL="0" marR="0" marT="0" marB="0" anchor="ctr"/>
                </a:tc>
                <a:tc>
                  <a:txBody>
                    <a:bodyPr/>
                    <a:lstStyle/>
                    <a:p>
                      <a:pPr algn="r" fontAlgn="ctr"/>
                      <a:r>
                        <a:rPr lang="es-CO" sz="1000" b="0" i="0" u="none" strike="noStrike" dirty="0">
                          <a:solidFill>
                            <a:schemeClr val="tx1"/>
                          </a:solidFill>
                          <a:latin typeface="+mj-lt"/>
                        </a:rPr>
                        <a:t>1,296</a:t>
                      </a:r>
                    </a:p>
                  </a:txBody>
                  <a:tcPr marL="0" marR="0" marT="0" marB="0" anchor="ctr"/>
                </a:tc>
                <a:tc>
                  <a:txBody>
                    <a:bodyPr/>
                    <a:lstStyle/>
                    <a:p>
                      <a:pPr algn="r" fontAlgn="b"/>
                      <a:r>
                        <a:rPr lang="es-CO" sz="1000" b="0" i="0" u="none" strike="noStrike" dirty="0">
                          <a:solidFill>
                            <a:schemeClr val="tx1"/>
                          </a:solidFill>
                          <a:latin typeface="+mj-lt"/>
                        </a:rPr>
                        <a:t>1579</a:t>
                      </a:r>
                    </a:p>
                  </a:txBody>
                  <a:tcPr marL="0" marR="0" marT="0" marB="0" anchor="b"/>
                </a:tc>
                <a:extLst>
                  <a:ext uri="{0D108BD9-81ED-4DB2-BD59-A6C34878D82A}">
                    <a16:rowId xmlns:a16="http://schemas.microsoft.com/office/drawing/2014/main" val="10002"/>
                  </a:ext>
                </a:extLst>
              </a:tr>
              <a:tr h="154239">
                <a:tc>
                  <a:txBody>
                    <a:bodyPr/>
                    <a:lstStyle/>
                    <a:p>
                      <a:pPr algn="l" fontAlgn="ctr"/>
                      <a:r>
                        <a:rPr lang="es-CO" sz="1000" u="none" strike="noStrike" dirty="0">
                          <a:latin typeface="+mj-lt"/>
                        </a:rPr>
                        <a:t>Registro de Bienes y Servicios Públicos</a:t>
                      </a:r>
                      <a:endParaRPr lang="es-CO" sz="1000" b="0" i="0" u="none" strike="noStrike" dirty="0">
                        <a:solidFill>
                          <a:srgbClr val="000099"/>
                        </a:solidFill>
                        <a:latin typeface="+mj-lt"/>
                      </a:endParaRPr>
                    </a:p>
                  </a:txBody>
                  <a:tcPr marL="0" marR="0" marT="0" marB="0" anchor="ctr"/>
                </a:tc>
                <a:tc>
                  <a:txBody>
                    <a:bodyPr/>
                    <a:lstStyle/>
                    <a:p>
                      <a:pPr algn="r" fontAlgn="b"/>
                      <a:r>
                        <a:rPr lang="es-CO" sz="1000" b="0" i="0" u="none" strike="noStrike" dirty="0">
                          <a:solidFill>
                            <a:schemeClr val="tx1"/>
                          </a:solidFill>
                          <a:latin typeface="+mj-lt"/>
                        </a:rPr>
                        <a:t>321</a:t>
                      </a:r>
                    </a:p>
                  </a:txBody>
                  <a:tcPr marL="0" marR="0" marT="0" marB="0" anchor="b"/>
                </a:tc>
                <a:tc>
                  <a:txBody>
                    <a:bodyPr/>
                    <a:lstStyle/>
                    <a:p>
                      <a:pPr algn="r" fontAlgn="b"/>
                      <a:r>
                        <a:rPr lang="es-CO" sz="1000" b="0" i="0" u="none" strike="noStrike" dirty="0">
                          <a:solidFill>
                            <a:schemeClr val="tx1"/>
                          </a:solidFill>
                          <a:latin typeface="+mj-lt"/>
                        </a:rPr>
                        <a:t>424</a:t>
                      </a:r>
                    </a:p>
                  </a:txBody>
                  <a:tcPr marL="0" marR="0" marT="0" marB="0" anchor="b"/>
                </a:tc>
                <a:extLst>
                  <a:ext uri="{0D108BD9-81ED-4DB2-BD59-A6C34878D82A}">
                    <a16:rowId xmlns:a16="http://schemas.microsoft.com/office/drawing/2014/main" val="10003"/>
                  </a:ext>
                </a:extLst>
              </a:tr>
              <a:tr h="154239">
                <a:tc>
                  <a:txBody>
                    <a:bodyPr/>
                    <a:lstStyle/>
                    <a:p>
                      <a:pPr algn="l" fontAlgn="ctr"/>
                      <a:r>
                        <a:rPr lang="es-CO" sz="1000" u="none" strike="noStrike" dirty="0">
                          <a:latin typeface="+mj-lt"/>
                        </a:rPr>
                        <a:t>Canales de Comercialización</a:t>
                      </a:r>
                      <a:endParaRPr lang="es-CO" sz="1000" b="0" i="0" u="none" strike="noStrike" dirty="0">
                        <a:solidFill>
                          <a:srgbClr val="000099"/>
                        </a:solidFill>
                        <a:latin typeface="+mj-lt"/>
                      </a:endParaRPr>
                    </a:p>
                  </a:txBody>
                  <a:tcPr marL="0" marR="0" marT="0" marB="0" anchor="ctr"/>
                </a:tc>
                <a:tc>
                  <a:txBody>
                    <a:bodyPr/>
                    <a:lstStyle/>
                    <a:p>
                      <a:pPr algn="r" fontAlgn="b"/>
                      <a:r>
                        <a:rPr lang="es-CO" sz="1000" b="0" i="0" u="none" strike="noStrike" dirty="0">
                          <a:solidFill>
                            <a:schemeClr val="tx1"/>
                          </a:solidFill>
                          <a:latin typeface="+mj-lt"/>
                        </a:rPr>
                        <a:t>674</a:t>
                      </a:r>
                    </a:p>
                  </a:txBody>
                  <a:tcPr marL="0" marR="0" marT="0" marB="0" anchor="b"/>
                </a:tc>
                <a:tc>
                  <a:txBody>
                    <a:bodyPr/>
                    <a:lstStyle/>
                    <a:p>
                      <a:pPr algn="r" fontAlgn="b"/>
                      <a:r>
                        <a:rPr lang="es-CO" sz="1000" b="0" i="0" u="none" strike="noStrike" dirty="0">
                          <a:solidFill>
                            <a:schemeClr val="tx1"/>
                          </a:solidFill>
                          <a:latin typeface="+mj-lt"/>
                        </a:rPr>
                        <a:t>510</a:t>
                      </a:r>
                    </a:p>
                  </a:txBody>
                  <a:tcPr marL="0" marR="0" marT="0" marB="0" anchor="b"/>
                </a:tc>
                <a:extLst>
                  <a:ext uri="{0D108BD9-81ED-4DB2-BD59-A6C34878D82A}">
                    <a16:rowId xmlns:a16="http://schemas.microsoft.com/office/drawing/2014/main" val="10004"/>
                  </a:ext>
                </a:extLst>
              </a:tr>
              <a:tr h="154239">
                <a:tc>
                  <a:txBody>
                    <a:bodyPr/>
                    <a:lstStyle/>
                    <a:p>
                      <a:pPr algn="l" fontAlgn="ctr"/>
                      <a:r>
                        <a:rPr lang="es-CO" sz="1000" u="none" strike="noStrike" dirty="0">
                          <a:latin typeface="+mj-lt"/>
                        </a:rPr>
                        <a:t>Estudios Económicos y Desarrollo de Negocios</a:t>
                      </a:r>
                      <a:endParaRPr lang="es-CO" sz="1000" b="0" i="0" u="none" strike="noStrike" dirty="0">
                        <a:solidFill>
                          <a:srgbClr val="000099"/>
                        </a:solidFill>
                        <a:latin typeface="+mj-lt"/>
                      </a:endParaRPr>
                    </a:p>
                  </a:txBody>
                  <a:tcPr marL="0" marR="0" marT="0" marB="0" anchor="ctr"/>
                </a:tc>
                <a:tc>
                  <a:txBody>
                    <a:bodyPr/>
                    <a:lstStyle/>
                    <a:p>
                      <a:pPr algn="r" fontAlgn="b"/>
                      <a:r>
                        <a:rPr lang="es-CO" sz="1000" b="0" i="0" u="none" strike="noStrike" dirty="0">
                          <a:solidFill>
                            <a:schemeClr val="tx1"/>
                          </a:solidFill>
                          <a:latin typeface="+mj-lt"/>
                        </a:rPr>
                        <a:t>383</a:t>
                      </a:r>
                    </a:p>
                  </a:txBody>
                  <a:tcPr marL="0" marR="0" marT="0" marB="0" anchor="b"/>
                </a:tc>
                <a:tc>
                  <a:txBody>
                    <a:bodyPr/>
                    <a:lstStyle/>
                    <a:p>
                      <a:pPr algn="r" fontAlgn="b"/>
                      <a:r>
                        <a:rPr lang="es-CO" sz="1000" b="0" i="0" u="none" strike="noStrike" dirty="0">
                          <a:solidFill>
                            <a:schemeClr val="tx1"/>
                          </a:solidFill>
                          <a:latin typeface="+mj-lt"/>
                        </a:rPr>
                        <a:t>463</a:t>
                      </a:r>
                    </a:p>
                  </a:txBody>
                  <a:tcPr marL="0" marR="0" marT="0" marB="0" anchor="b"/>
                </a:tc>
                <a:extLst>
                  <a:ext uri="{0D108BD9-81ED-4DB2-BD59-A6C34878D82A}">
                    <a16:rowId xmlns:a16="http://schemas.microsoft.com/office/drawing/2014/main" val="10005"/>
                  </a:ext>
                </a:extLst>
              </a:tr>
              <a:tr h="154239">
                <a:tc>
                  <a:txBody>
                    <a:bodyPr/>
                    <a:lstStyle/>
                    <a:p>
                      <a:pPr algn="l" fontAlgn="b"/>
                      <a:r>
                        <a:rPr lang="es-CO" sz="1000" u="none" strike="noStrike" dirty="0">
                          <a:latin typeface="+mj-lt"/>
                        </a:rPr>
                        <a:t>Otros Ingresos de operación</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9</a:t>
                      </a:r>
                    </a:p>
                  </a:txBody>
                  <a:tcPr marL="0" marR="0" marT="0" marB="0" anchor="b"/>
                </a:tc>
                <a:tc>
                  <a:txBody>
                    <a:bodyPr/>
                    <a:lstStyle/>
                    <a:p>
                      <a:pPr algn="r" fontAlgn="b"/>
                      <a:r>
                        <a:rPr lang="es-CO" sz="1000" b="0" i="0" u="none" strike="noStrike" dirty="0">
                          <a:solidFill>
                            <a:schemeClr val="tx1"/>
                          </a:solidFill>
                          <a:latin typeface="+mj-lt"/>
                        </a:rPr>
                        <a:t>11</a:t>
                      </a:r>
                    </a:p>
                  </a:txBody>
                  <a:tcPr marL="0" marR="0" marT="0" marB="0" anchor="b"/>
                </a:tc>
                <a:extLst>
                  <a:ext uri="{0D108BD9-81ED-4DB2-BD59-A6C34878D82A}">
                    <a16:rowId xmlns:a16="http://schemas.microsoft.com/office/drawing/2014/main" val="10006"/>
                  </a:ext>
                </a:extLst>
              </a:tr>
              <a:tr h="228786">
                <a:tc>
                  <a:txBody>
                    <a:bodyPr/>
                    <a:lstStyle/>
                    <a:p>
                      <a:pPr algn="l" fontAlgn="ctr"/>
                      <a:r>
                        <a:rPr lang="es-CO" sz="1000" u="none" strike="noStrike" dirty="0">
                          <a:solidFill>
                            <a:schemeClr val="bg1"/>
                          </a:solidFill>
                          <a:latin typeface="+mj-lt"/>
                        </a:rPr>
                        <a:t>TOTAL INGRESOS OPERACIONALES</a:t>
                      </a:r>
                      <a:endParaRPr lang="es-CO" sz="1000" b="1" i="0" u="none" strike="noStrike" dirty="0">
                        <a:solidFill>
                          <a:schemeClr val="bg1"/>
                        </a:solidFill>
                        <a:latin typeface="+mj-lt"/>
                      </a:endParaRPr>
                    </a:p>
                  </a:txBody>
                  <a:tcPr marL="0" marR="0" marT="0" marB="0" anchor="ctr">
                    <a:solidFill>
                      <a:srgbClr val="0070C0"/>
                    </a:solidFill>
                  </a:tcPr>
                </a:tc>
                <a:tc>
                  <a:txBody>
                    <a:bodyPr/>
                    <a:lstStyle/>
                    <a:p>
                      <a:pPr algn="r" fontAlgn="b"/>
                      <a:r>
                        <a:rPr lang="es-CO" sz="1000" b="1" i="0" u="none" strike="noStrike" dirty="0">
                          <a:solidFill>
                            <a:schemeClr val="bg1"/>
                          </a:solidFill>
                          <a:latin typeface="+mj-lt"/>
                        </a:rPr>
                        <a:t>2,682</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2,986</a:t>
                      </a:r>
                    </a:p>
                  </a:txBody>
                  <a:tcPr marL="0" marR="0" marT="0" marB="0" anchor="b">
                    <a:solidFill>
                      <a:srgbClr val="0070C0"/>
                    </a:solidFill>
                  </a:tcPr>
                </a:tc>
                <a:extLst>
                  <a:ext uri="{0D108BD9-81ED-4DB2-BD59-A6C34878D82A}">
                    <a16:rowId xmlns:a16="http://schemas.microsoft.com/office/drawing/2014/main" val="10007"/>
                  </a:ext>
                </a:extLst>
              </a:tr>
              <a:tr h="154239">
                <a:tc>
                  <a:txBody>
                    <a:bodyPr/>
                    <a:lstStyle/>
                    <a:p>
                      <a:pPr algn="l" fontAlgn="b"/>
                      <a:r>
                        <a:rPr lang="es-CO" sz="1000" u="none" strike="noStrike" dirty="0">
                          <a:latin typeface="+mj-lt"/>
                        </a:rPr>
                        <a:t> </a:t>
                      </a:r>
                      <a:endParaRPr lang="es-CO" sz="1000" b="0"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0" i="0" u="none" strike="noStrike" dirty="0">
                        <a:solidFill>
                          <a:srgbClr val="000099"/>
                        </a:solidFill>
                        <a:latin typeface="+mj-lt"/>
                      </a:endParaRPr>
                    </a:p>
                  </a:txBody>
                  <a:tcPr marL="0" marR="0" marT="0" marB="0" anchor="b"/>
                </a:tc>
                <a:tc>
                  <a:txBody>
                    <a:bodyPr/>
                    <a:lstStyle/>
                    <a:p>
                      <a:pPr algn="r" fontAlgn="b"/>
                      <a:endParaRPr lang="es-CO" sz="1000" b="0" i="0" u="none" strike="noStrike" dirty="0">
                        <a:solidFill>
                          <a:srgbClr val="000099"/>
                        </a:solidFill>
                        <a:latin typeface="+mj-lt"/>
                      </a:endParaRPr>
                    </a:p>
                  </a:txBody>
                  <a:tcPr marL="0" marR="0" marT="0" marB="0" anchor="b"/>
                </a:tc>
                <a:extLst>
                  <a:ext uri="{0D108BD9-81ED-4DB2-BD59-A6C34878D82A}">
                    <a16:rowId xmlns:a16="http://schemas.microsoft.com/office/drawing/2014/main" val="10008"/>
                  </a:ext>
                </a:extLst>
              </a:tr>
              <a:tr h="197206">
                <a:tc>
                  <a:txBody>
                    <a:bodyPr/>
                    <a:lstStyle/>
                    <a:p>
                      <a:pPr algn="l" fontAlgn="b"/>
                      <a:r>
                        <a:rPr lang="es-CO" sz="1000" u="none" strike="noStrike" dirty="0">
                          <a:solidFill>
                            <a:schemeClr val="bg1"/>
                          </a:solidFill>
                          <a:latin typeface="+mj-lt"/>
                        </a:rPr>
                        <a:t>GASTOS DE OPERACIÓN</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1,795</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1,804</a:t>
                      </a:r>
                    </a:p>
                  </a:txBody>
                  <a:tcPr marL="0" marR="0" marT="0" marB="0" anchor="b">
                    <a:solidFill>
                      <a:srgbClr val="0070C0"/>
                    </a:solidFill>
                  </a:tcPr>
                </a:tc>
                <a:extLst>
                  <a:ext uri="{0D108BD9-81ED-4DB2-BD59-A6C34878D82A}">
                    <a16:rowId xmlns:a16="http://schemas.microsoft.com/office/drawing/2014/main" val="10009"/>
                  </a:ext>
                </a:extLst>
              </a:tr>
              <a:tr h="154239">
                <a:tc>
                  <a:txBody>
                    <a:bodyPr/>
                    <a:lstStyle/>
                    <a:p>
                      <a:pPr algn="l"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endParaRPr lang="es-CO" sz="1000" b="1" i="0" u="none" strike="noStrike" dirty="0">
                        <a:solidFill>
                          <a:srgbClr val="000099"/>
                        </a:solidFill>
                        <a:latin typeface="+mj-lt"/>
                      </a:endParaRPr>
                    </a:p>
                  </a:txBody>
                  <a:tcPr marL="0" marR="0" marT="0" marB="0" anchor="b"/>
                </a:tc>
                <a:extLst>
                  <a:ext uri="{0D108BD9-81ED-4DB2-BD59-A6C34878D82A}">
                    <a16:rowId xmlns:a16="http://schemas.microsoft.com/office/drawing/2014/main" val="10010"/>
                  </a:ext>
                </a:extLst>
              </a:tr>
              <a:tr h="212996">
                <a:tc>
                  <a:txBody>
                    <a:bodyPr/>
                    <a:lstStyle/>
                    <a:p>
                      <a:pPr algn="l" fontAlgn="b"/>
                      <a:r>
                        <a:rPr lang="es-CO" sz="1000" u="none" strike="noStrike" dirty="0">
                          <a:solidFill>
                            <a:schemeClr val="bg1"/>
                          </a:solidFill>
                          <a:latin typeface="+mj-lt"/>
                        </a:rPr>
                        <a:t>RESULTADO OPERACIONAL</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886</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1,182</a:t>
                      </a:r>
                    </a:p>
                  </a:txBody>
                  <a:tcPr marL="0" marR="0" marT="0" marB="0" anchor="b">
                    <a:solidFill>
                      <a:srgbClr val="0070C0"/>
                    </a:solidFill>
                  </a:tcPr>
                </a:tc>
                <a:extLst>
                  <a:ext uri="{0D108BD9-81ED-4DB2-BD59-A6C34878D82A}">
                    <a16:rowId xmlns:a16="http://schemas.microsoft.com/office/drawing/2014/main" val="10011"/>
                  </a:ext>
                </a:extLst>
              </a:tr>
              <a:tr h="154239">
                <a:tc>
                  <a:txBody>
                    <a:bodyPr/>
                    <a:lstStyle/>
                    <a:p>
                      <a:pPr algn="l"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endParaRPr lang="es-CO" sz="1000" b="1" i="0" u="none" strike="noStrike" dirty="0">
                        <a:solidFill>
                          <a:srgbClr val="000099"/>
                        </a:solidFill>
                        <a:latin typeface="+mj-lt"/>
                      </a:endParaRPr>
                    </a:p>
                  </a:txBody>
                  <a:tcPr marL="0" marR="0" marT="0" marB="0" anchor="b"/>
                </a:tc>
                <a:extLst>
                  <a:ext uri="{0D108BD9-81ED-4DB2-BD59-A6C34878D82A}">
                    <a16:rowId xmlns:a16="http://schemas.microsoft.com/office/drawing/2014/main" val="10012"/>
                  </a:ext>
                </a:extLst>
              </a:tr>
              <a:tr h="212997">
                <a:tc>
                  <a:txBody>
                    <a:bodyPr/>
                    <a:lstStyle/>
                    <a:p>
                      <a:pPr algn="l" fontAlgn="b"/>
                      <a:r>
                        <a:rPr lang="es-CO" sz="1000" u="none" strike="noStrike" dirty="0">
                          <a:solidFill>
                            <a:schemeClr val="bg1"/>
                          </a:solidFill>
                          <a:latin typeface="+mj-lt"/>
                        </a:rPr>
                        <a:t>OTROS INGRESOS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u="none" strike="noStrike" dirty="0">
                          <a:solidFill>
                            <a:schemeClr val="bg1"/>
                          </a:solidFill>
                          <a:latin typeface="+mj-lt"/>
                        </a:rPr>
                        <a:t> </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endParaRPr lang="es-CO" sz="1000" b="0" i="0" u="none" strike="noStrike" dirty="0">
                        <a:solidFill>
                          <a:schemeClr val="bg1"/>
                        </a:solidFill>
                        <a:latin typeface="+mj-lt"/>
                      </a:endParaRPr>
                    </a:p>
                  </a:txBody>
                  <a:tcPr marL="0" marR="0" marT="0" marB="0" anchor="b">
                    <a:solidFill>
                      <a:srgbClr val="0070C0"/>
                    </a:solidFill>
                  </a:tcPr>
                </a:tc>
                <a:extLst>
                  <a:ext uri="{0D108BD9-81ED-4DB2-BD59-A6C34878D82A}">
                    <a16:rowId xmlns:a16="http://schemas.microsoft.com/office/drawing/2014/main" val="10013"/>
                  </a:ext>
                </a:extLst>
              </a:tr>
              <a:tr h="154239">
                <a:tc>
                  <a:txBody>
                    <a:bodyPr/>
                    <a:lstStyle/>
                    <a:p>
                      <a:pPr algn="l" fontAlgn="b"/>
                      <a:r>
                        <a:rPr lang="es-CO" sz="1000" u="none" strike="noStrike" dirty="0">
                          <a:latin typeface="+mj-lt"/>
                        </a:rPr>
                        <a:t>Financieros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374</a:t>
                      </a:r>
                    </a:p>
                  </a:txBody>
                  <a:tcPr marL="0" marR="0" marT="0" marB="0" anchor="b"/>
                </a:tc>
                <a:tc>
                  <a:txBody>
                    <a:bodyPr/>
                    <a:lstStyle/>
                    <a:p>
                      <a:pPr algn="r" fontAlgn="b"/>
                      <a:r>
                        <a:rPr lang="es-CO" sz="1000" b="0" i="0" u="none" strike="noStrike" dirty="0">
                          <a:solidFill>
                            <a:schemeClr val="tx1"/>
                          </a:solidFill>
                          <a:latin typeface="+mj-lt"/>
                        </a:rPr>
                        <a:t>467</a:t>
                      </a:r>
                    </a:p>
                  </a:txBody>
                  <a:tcPr marL="0" marR="0" marT="0" marB="0" anchor="b"/>
                </a:tc>
                <a:extLst>
                  <a:ext uri="{0D108BD9-81ED-4DB2-BD59-A6C34878D82A}">
                    <a16:rowId xmlns:a16="http://schemas.microsoft.com/office/drawing/2014/main" val="10014"/>
                  </a:ext>
                </a:extLst>
              </a:tr>
              <a:tr h="154239">
                <a:tc>
                  <a:txBody>
                    <a:bodyPr/>
                    <a:lstStyle/>
                    <a:p>
                      <a:pPr algn="l" fontAlgn="b"/>
                      <a:r>
                        <a:rPr lang="es-CO" sz="1000" u="none" strike="noStrike" dirty="0">
                          <a:latin typeface="+mj-lt"/>
                        </a:rPr>
                        <a:t>Otros ingresos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52</a:t>
                      </a:r>
                    </a:p>
                  </a:txBody>
                  <a:tcPr marL="0" marR="0" marT="0" marB="0" anchor="b"/>
                </a:tc>
                <a:tc>
                  <a:txBody>
                    <a:bodyPr/>
                    <a:lstStyle/>
                    <a:p>
                      <a:pPr algn="r" fontAlgn="b"/>
                      <a:r>
                        <a:rPr lang="es-CO" sz="1000" b="0" i="0" u="none" strike="noStrike" dirty="0">
                          <a:solidFill>
                            <a:schemeClr val="tx1"/>
                          </a:solidFill>
                          <a:latin typeface="+mj-lt"/>
                        </a:rPr>
                        <a:t>4</a:t>
                      </a:r>
                    </a:p>
                  </a:txBody>
                  <a:tcPr marL="0" marR="0" marT="0" marB="0" anchor="b"/>
                </a:tc>
                <a:extLst>
                  <a:ext uri="{0D108BD9-81ED-4DB2-BD59-A6C34878D82A}">
                    <a16:rowId xmlns:a16="http://schemas.microsoft.com/office/drawing/2014/main" val="10015"/>
                  </a:ext>
                </a:extLst>
              </a:tr>
              <a:tr h="154239">
                <a:tc>
                  <a:txBody>
                    <a:bodyPr/>
                    <a:lstStyle/>
                    <a:p>
                      <a:pPr algn="l" fontAlgn="b"/>
                      <a:r>
                        <a:rPr lang="es-CO" sz="1000" u="none" strike="noStrike" dirty="0">
                          <a:solidFill>
                            <a:schemeClr val="bg1"/>
                          </a:solidFill>
                          <a:latin typeface="+mj-lt"/>
                        </a:rPr>
                        <a:t>TOTAL OTROS INGRESOS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426</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471</a:t>
                      </a:r>
                    </a:p>
                  </a:txBody>
                  <a:tcPr marL="0" marR="0" marT="0" marB="0" anchor="b">
                    <a:solidFill>
                      <a:srgbClr val="0070C0"/>
                    </a:solidFill>
                  </a:tcPr>
                </a:tc>
                <a:extLst>
                  <a:ext uri="{0D108BD9-81ED-4DB2-BD59-A6C34878D82A}">
                    <a16:rowId xmlns:a16="http://schemas.microsoft.com/office/drawing/2014/main" val="10016"/>
                  </a:ext>
                </a:extLst>
              </a:tr>
              <a:tr h="154239">
                <a:tc>
                  <a:txBody>
                    <a:bodyPr/>
                    <a:lstStyle/>
                    <a:p>
                      <a:pPr algn="l" fontAlgn="b"/>
                      <a:r>
                        <a:rPr lang="es-CO" sz="1000" u="none" strike="noStrike" dirty="0">
                          <a:solidFill>
                            <a:schemeClr val="bg1"/>
                          </a:solidFill>
                          <a:latin typeface="+mj-lt"/>
                        </a:rPr>
                        <a:t>OTROS EGRESOS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u="none" strike="noStrike" dirty="0">
                          <a:solidFill>
                            <a:schemeClr val="bg1"/>
                          </a:solidFill>
                          <a:latin typeface="+mj-lt"/>
                        </a:rPr>
                        <a:t> </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endParaRPr lang="es-CO" sz="1000" b="0" i="0" u="none" strike="noStrike" dirty="0">
                        <a:solidFill>
                          <a:schemeClr val="bg1"/>
                        </a:solidFill>
                        <a:latin typeface="+mj-lt"/>
                      </a:endParaRPr>
                    </a:p>
                  </a:txBody>
                  <a:tcPr marL="0" marR="0" marT="0" marB="0" anchor="b">
                    <a:solidFill>
                      <a:srgbClr val="0070C0"/>
                    </a:solidFill>
                  </a:tcPr>
                </a:tc>
                <a:extLst>
                  <a:ext uri="{0D108BD9-81ED-4DB2-BD59-A6C34878D82A}">
                    <a16:rowId xmlns:a16="http://schemas.microsoft.com/office/drawing/2014/main" val="10017"/>
                  </a:ext>
                </a:extLst>
              </a:tr>
              <a:tr h="154239">
                <a:tc>
                  <a:txBody>
                    <a:bodyPr/>
                    <a:lstStyle/>
                    <a:p>
                      <a:pPr algn="l" fontAlgn="b"/>
                      <a:r>
                        <a:rPr lang="es-CO" sz="1000" u="none" strike="noStrike" dirty="0">
                          <a:latin typeface="+mj-lt"/>
                        </a:rPr>
                        <a:t>Gastos Financieros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21</a:t>
                      </a:r>
                    </a:p>
                  </a:txBody>
                  <a:tcPr marL="0" marR="0" marT="0" marB="0" anchor="b"/>
                </a:tc>
                <a:tc>
                  <a:txBody>
                    <a:bodyPr/>
                    <a:lstStyle/>
                    <a:p>
                      <a:pPr algn="r" fontAlgn="b"/>
                      <a:r>
                        <a:rPr lang="es-CO" sz="1000" b="0" i="0" u="none" strike="noStrike" dirty="0">
                          <a:solidFill>
                            <a:schemeClr val="tx1"/>
                          </a:solidFill>
                          <a:latin typeface="+mj-lt"/>
                        </a:rPr>
                        <a:t>14</a:t>
                      </a:r>
                    </a:p>
                  </a:txBody>
                  <a:tcPr marL="0" marR="0" marT="0" marB="0" anchor="b"/>
                </a:tc>
                <a:extLst>
                  <a:ext uri="{0D108BD9-81ED-4DB2-BD59-A6C34878D82A}">
                    <a16:rowId xmlns:a16="http://schemas.microsoft.com/office/drawing/2014/main" val="10018"/>
                  </a:ext>
                </a:extLst>
              </a:tr>
              <a:tr h="190510">
                <a:tc>
                  <a:txBody>
                    <a:bodyPr/>
                    <a:lstStyle/>
                    <a:p>
                      <a:pPr algn="l" fontAlgn="b"/>
                      <a:r>
                        <a:rPr lang="es-CO" sz="1000" u="none" strike="noStrike" dirty="0">
                          <a:solidFill>
                            <a:schemeClr val="bg1"/>
                          </a:solidFill>
                          <a:latin typeface="+mj-lt"/>
                        </a:rPr>
                        <a:t>TOTAL OTROS EGRESOS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21</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14</a:t>
                      </a:r>
                    </a:p>
                  </a:txBody>
                  <a:tcPr marL="0" marR="0" marT="0" marB="0" anchor="b">
                    <a:solidFill>
                      <a:srgbClr val="0070C0"/>
                    </a:solidFill>
                  </a:tcPr>
                </a:tc>
                <a:extLst>
                  <a:ext uri="{0D108BD9-81ED-4DB2-BD59-A6C34878D82A}">
                    <a16:rowId xmlns:a16="http://schemas.microsoft.com/office/drawing/2014/main" val="10020"/>
                  </a:ext>
                </a:extLst>
              </a:tr>
              <a:tr h="154239">
                <a:tc>
                  <a:txBody>
                    <a:bodyPr/>
                    <a:lstStyle/>
                    <a:p>
                      <a:pPr algn="l"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endParaRPr lang="es-CO" sz="1000" b="1" i="0" u="none" strike="noStrike" dirty="0">
                        <a:solidFill>
                          <a:srgbClr val="000099"/>
                        </a:solidFill>
                        <a:latin typeface="+mj-lt"/>
                      </a:endParaRPr>
                    </a:p>
                  </a:txBody>
                  <a:tcPr marL="0" marR="0" marT="0" marB="0" anchor="b"/>
                </a:tc>
                <a:extLst>
                  <a:ext uri="{0D108BD9-81ED-4DB2-BD59-A6C34878D82A}">
                    <a16:rowId xmlns:a16="http://schemas.microsoft.com/office/drawing/2014/main" val="10021"/>
                  </a:ext>
                </a:extLst>
              </a:tr>
              <a:tr h="223240">
                <a:tc>
                  <a:txBody>
                    <a:bodyPr/>
                    <a:lstStyle/>
                    <a:p>
                      <a:pPr algn="l" fontAlgn="b"/>
                      <a:r>
                        <a:rPr lang="es-CO" sz="1000" u="none" strike="noStrike" dirty="0">
                          <a:solidFill>
                            <a:schemeClr val="bg1"/>
                          </a:solidFill>
                          <a:latin typeface="+mj-lt"/>
                        </a:rPr>
                        <a:t>RESULTADO ANTES DE IMPUESTOS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1,292</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1,638</a:t>
                      </a:r>
                    </a:p>
                  </a:txBody>
                  <a:tcPr marL="0" marR="0" marT="0" marB="0" anchor="b">
                    <a:solidFill>
                      <a:srgbClr val="0070C0"/>
                    </a:solidFill>
                  </a:tcPr>
                </a:tc>
                <a:extLst>
                  <a:ext uri="{0D108BD9-81ED-4DB2-BD59-A6C34878D82A}">
                    <a16:rowId xmlns:a16="http://schemas.microsoft.com/office/drawing/2014/main" val="10022"/>
                  </a:ext>
                </a:extLst>
              </a:tr>
              <a:tr h="85926">
                <a:tc>
                  <a:txBody>
                    <a:bodyPr/>
                    <a:lstStyle/>
                    <a:p>
                      <a:pPr algn="l" fontAlgn="b"/>
                      <a:r>
                        <a:rPr lang="es-CO" sz="1000" u="none" strike="noStrike" dirty="0">
                          <a:latin typeface="+mj-lt"/>
                        </a:rPr>
                        <a:t>Impuesto de Renta Y Cree</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516</a:t>
                      </a:r>
                    </a:p>
                  </a:txBody>
                  <a:tcPr marL="0" marR="0" marT="0" marB="0" anchor="b"/>
                </a:tc>
                <a:tc>
                  <a:txBody>
                    <a:bodyPr/>
                    <a:lstStyle/>
                    <a:p>
                      <a:pPr algn="r" fontAlgn="b"/>
                      <a:r>
                        <a:rPr lang="es-CO" sz="1000" b="0" i="0" u="none" strike="noStrike" dirty="0">
                          <a:solidFill>
                            <a:schemeClr val="tx1"/>
                          </a:solidFill>
                          <a:latin typeface="+mj-lt"/>
                        </a:rPr>
                        <a:t>717</a:t>
                      </a:r>
                    </a:p>
                  </a:txBody>
                  <a:tcPr marL="0" marR="0" marT="0" marB="0" anchor="b"/>
                </a:tc>
                <a:extLst>
                  <a:ext uri="{0D108BD9-81ED-4DB2-BD59-A6C34878D82A}">
                    <a16:rowId xmlns:a16="http://schemas.microsoft.com/office/drawing/2014/main" val="10023"/>
                  </a:ext>
                </a:extLst>
              </a:tr>
              <a:tr h="186189">
                <a:tc>
                  <a:txBody>
                    <a:bodyPr/>
                    <a:lstStyle/>
                    <a:p>
                      <a:pPr algn="l" fontAlgn="b"/>
                      <a:r>
                        <a:rPr lang="es-CO" sz="1000" u="none" strike="noStrike" dirty="0">
                          <a:solidFill>
                            <a:schemeClr val="bg1"/>
                          </a:solidFill>
                          <a:latin typeface="+mj-lt"/>
                        </a:rPr>
                        <a:t>RESULTADO NETO</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776</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921</a:t>
                      </a:r>
                    </a:p>
                  </a:txBody>
                  <a:tcPr marL="0" marR="0" marT="0" marB="0" anchor="b">
                    <a:solidFill>
                      <a:srgbClr val="0070C0"/>
                    </a:solidFill>
                  </a:tcPr>
                </a:tc>
                <a:extLst>
                  <a:ext uri="{0D108BD9-81ED-4DB2-BD59-A6C34878D82A}">
                    <a16:rowId xmlns:a16="http://schemas.microsoft.com/office/drawing/2014/main" val="10024"/>
                  </a:ext>
                </a:extLst>
              </a:tr>
            </a:tbl>
          </a:graphicData>
        </a:graphic>
      </p:graphicFrame>
      <p:sp>
        <p:nvSpPr>
          <p:cNvPr id="5" name="1 CuadroTexto">
            <a:extLst>
              <a:ext uri="{FF2B5EF4-FFF2-40B4-BE49-F238E27FC236}">
                <a16:creationId xmlns:a16="http://schemas.microsoft.com/office/drawing/2014/main" id="{49EABD6E-7C15-422F-8E4A-444FF7C90967}"/>
              </a:ext>
            </a:extLst>
          </p:cNvPr>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Tree>
    <p:extLst>
      <p:ext uri="{BB962C8B-B14F-4D97-AF65-F5344CB8AC3E}">
        <p14:creationId xmlns:p14="http://schemas.microsoft.com/office/powerpoint/2010/main" val="207577690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18" name="Content Placeholder 13"/>
          <p:cNvSpPr>
            <a:spLocks noGrp="1"/>
          </p:cNvSpPr>
          <p:nvPr>
            <p:ph sz="quarter" idx="15"/>
          </p:nvPr>
        </p:nvSpPr>
        <p:spPr>
          <a:xfrm>
            <a:off x="311633" y="3557654"/>
            <a:ext cx="8480034" cy="1347510"/>
          </a:xfrm>
        </p:spPr>
        <p:txBody>
          <a:bodyPr>
            <a:noAutofit/>
          </a:bodyPr>
          <a:lstStyle/>
          <a:p>
            <a:pPr lvl="2" algn="just">
              <a:lnSpc>
                <a:spcPct val="100000"/>
              </a:lnSpc>
              <a:buFont typeface="Wingdings" pitchFamily="2" charset="2"/>
              <a:buChar char="§"/>
            </a:pPr>
            <a:r>
              <a:rPr lang="es-CO" sz="1400" dirty="0">
                <a:solidFill>
                  <a:schemeClr val="tx1"/>
                </a:solidFill>
              </a:rPr>
              <a:t>Los ingresos respecto al año 2017 aumentan en </a:t>
            </a:r>
            <a:r>
              <a:rPr lang="es-CO" sz="1400" b="1" dirty="0">
                <a:solidFill>
                  <a:srgbClr val="00B050"/>
                </a:solidFill>
              </a:rPr>
              <a:t>$304</a:t>
            </a:r>
            <a:r>
              <a:rPr lang="es-CO" sz="1400" dirty="0">
                <a:solidFill>
                  <a:srgbClr val="00B050"/>
                </a:solidFill>
              </a:rPr>
              <a:t> </a:t>
            </a:r>
            <a:r>
              <a:rPr lang="es-CO" sz="1400" dirty="0">
                <a:solidFill>
                  <a:schemeClr val="tx1"/>
                </a:solidFill>
              </a:rPr>
              <a:t>millones, es decir en un </a:t>
            </a:r>
            <a:r>
              <a:rPr lang="es-CO" sz="1400" b="1" dirty="0">
                <a:solidFill>
                  <a:srgbClr val="00B050"/>
                </a:solidFill>
              </a:rPr>
              <a:t>11% </a:t>
            </a:r>
            <a:r>
              <a:rPr lang="es-CO" sz="1400" dirty="0">
                <a:solidFill>
                  <a:schemeClr val="tx1"/>
                </a:solidFill>
              </a:rPr>
              <a:t>se destaca el crecimiento de </a:t>
            </a:r>
            <a:r>
              <a:rPr lang="es-CO" sz="1400" b="1" dirty="0">
                <a:solidFill>
                  <a:srgbClr val="00B050"/>
                </a:solidFill>
              </a:rPr>
              <a:t>Registro de facturas y gas.</a:t>
            </a:r>
            <a:r>
              <a:rPr lang="es-CO" sz="1400" dirty="0">
                <a:solidFill>
                  <a:schemeClr val="tx1"/>
                </a:solidFill>
              </a:rPr>
              <a:t> </a:t>
            </a:r>
          </a:p>
          <a:p>
            <a:pPr lvl="2" algn="just">
              <a:lnSpc>
                <a:spcPct val="100000"/>
              </a:lnSpc>
              <a:buFont typeface="Wingdings" pitchFamily="2" charset="2"/>
              <a:buChar char="§"/>
            </a:pPr>
            <a:r>
              <a:rPr lang="es-CO" sz="1400" dirty="0">
                <a:solidFill>
                  <a:schemeClr val="tx1"/>
                </a:solidFill>
              </a:rPr>
              <a:t>El valor de otros ingresos comprende cámara arbitral y multas Cámara Disciplinaria.</a:t>
            </a:r>
            <a:endParaRPr lang="es-ES_tradnl" sz="1400" dirty="0">
              <a:solidFill>
                <a:schemeClr val="tx1"/>
              </a:solidFill>
            </a:endParaRPr>
          </a:p>
        </p:txBody>
      </p:sp>
      <p:sp>
        <p:nvSpPr>
          <p:cNvPr id="11" name="6 CuadroTexto">
            <a:extLst>
              <a:ext uri="{FF2B5EF4-FFF2-40B4-BE49-F238E27FC236}">
                <a16:creationId xmlns:a16="http://schemas.microsoft.com/office/drawing/2014/main" id="{C77E70F8-2889-4B7C-92C6-4D40E4D52AC8}"/>
              </a:ext>
            </a:extLst>
          </p:cNvPr>
          <p:cNvSpPr txBox="1"/>
          <p:nvPr/>
        </p:nvSpPr>
        <p:spPr>
          <a:xfrm>
            <a:off x="157974" y="127276"/>
            <a:ext cx="6283466"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latin typeface="Franklin Gothic Demi" panose="020B0703020102020204" pitchFamily="34" charset="0"/>
              </a:rPr>
              <a:t>Ingresos de actividades Ordinarias Enero 2018</a:t>
            </a:r>
          </a:p>
        </p:txBody>
      </p:sp>
      <p:sp>
        <p:nvSpPr>
          <p:cNvPr id="12" name="CuadroTexto 11">
            <a:extLst>
              <a:ext uri="{FF2B5EF4-FFF2-40B4-BE49-F238E27FC236}">
                <a16:creationId xmlns:a16="http://schemas.microsoft.com/office/drawing/2014/main" id="{CADD388A-DCC2-41A7-98B0-8979ABF9B63B}"/>
              </a:ext>
            </a:extLst>
          </p:cNvPr>
          <p:cNvSpPr txBox="1"/>
          <p:nvPr/>
        </p:nvSpPr>
        <p:spPr>
          <a:xfrm>
            <a:off x="4909623" y="655681"/>
            <a:ext cx="5212080" cy="295466"/>
          </a:xfrm>
          <a:prstGeom prst="rect">
            <a:avLst/>
          </a:prstGeom>
          <a:noFill/>
        </p:spPr>
        <p:txBody>
          <a:bodyPr wrap="square" lIns="0" tIns="0" rIns="0" bIns="0" rtlCol="0">
            <a:spAutoFit/>
          </a:bodyPr>
          <a:lstStyle/>
          <a:p>
            <a:pPr>
              <a:lnSpc>
                <a:spcPct val="120000"/>
              </a:lnSpc>
            </a:pPr>
            <a:r>
              <a:rPr lang="es-CO" sz="1600" dirty="0"/>
              <a:t>Año 2017: </a:t>
            </a:r>
            <a:r>
              <a:rPr lang="es-CO" sz="1600" b="1" dirty="0">
                <a:solidFill>
                  <a:srgbClr val="00B050"/>
                </a:solidFill>
              </a:rPr>
              <a:t>$2,682     </a:t>
            </a:r>
            <a:r>
              <a:rPr lang="es-CO" sz="1600" dirty="0"/>
              <a:t>Año 2018:  </a:t>
            </a:r>
            <a:r>
              <a:rPr lang="es-CO" sz="1600" b="1" dirty="0">
                <a:solidFill>
                  <a:srgbClr val="00B050"/>
                </a:solidFill>
              </a:rPr>
              <a:t>$2,986</a:t>
            </a:r>
          </a:p>
        </p:txBody>
      </p:sp>
      <p:graphicFrame>
        <p:nvGraphicFramePr>
          <p:cNvPr id="10" name="1 Gráfico">
            <a:extLst>
              <a:ext uri="{FF2B5EF4-FFF2-40B4-BE49-F238E27FC236}">
                <a16:creationId xmlns:a16="http://schemas.microsoft.com/office/drawing/2014/main" id="{00000000-0008-0000-3700-000002000000}"/>
              </a:ext>
            </a:extLst>
          </p:cNvPr>
          <p:cNvGraphicFramePr>
            <a:graphicFrameLocks noGrp="1"/>
          </p:cNvGraphicFramePr>
          <p:nvPr>
            <p:extLst/>
          </p:nvPr>
        </p:nvGraphicFramePr>
        <p:xfrm>
          <a:off x="311633" y="384948"/>
          <a:ext cx="8654143" cy="32289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478899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100" b="0" i="1" u="none" strike="noStrike" kern="1200" cap="none" spc="0" normalizeH="0" baseline="0" noProof="0" dirty="0">
                <a:ln>
                  <a:noFill/>
                </a:ln>
                <a:solidFill>
                  <a:prstClr val="black"/>
                </a:solidFill>
                <a:effectLst/>
                <a:uLnTx/>
                <a:uFillTx/>
                <a:latin typeface="Franklin Gothic Book"/>
                <a:ea typeface="+mn-ea"/>
                <a:cs typeface="+mn-cs"/>
              </a:rPr>
              <a:t>Cifras en millones de pesos</a:t>
            </a:r>
          </a:p>
        </p:txBody>
      </p:sp>
      <p:sp>
        <p:nvSpPr>
          <p:cNvPr id="7" name="6 CuadroTexto"/>
          <p:cNvSpPr txBox="1"/>
          <p:nvPr/>
        </p:nvSpPr>
        <p:spPr>
          <a:xfrm>
            <a:off x="387454" y="19345"/>
            <a:ext cx="5780809" cy="313932"/>
          </a:xfrm>
          <a:prstGeom prst="rect">
            <a:avLst/>
          </a:prstGeom>
        </p:spPr>
        <p:txBody>
          <a:bodyPr vert="horz" lIns="0" tIns="0" rIns="0" bIns="0" rtlCol="0" anchor="t">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s-CO" sz="2400" b="1" i="0" u="none" strike="noStrike" kern="1200" cap="none" spc="0" normalizeH="0" baseline="0" noProof="0" dirty="0">
                <a:ln>
                  <a:noFill/>
                </a:ln>
                <a:solidFill>
                  <a:srgbClr val="094784"/>
                </a:solidFill>
                <a:effectLst/>
                <a:uLnTx/>
                <a:uFillTx/>
                <a:latin typeface="Franklin Gothic Demi Cond" panose="020B0706030402020204" pitchFamily="34" charset="0"/>
                <a:ea typeface="+mn-ea"/>
                <a:cs typeface="+mn-cs"/>
              </a:rPr>
              <a:t>Indicadores Enero 2018 </a:t>
            </a:r>
          </a:p>
        </p:txBody>
      </p:sp>
      <p:sp>
        <p:nvSpPr>
          <p:cNvPr id="10" name="Content Placeholder 13"/>
          <p:cNvSpPr>
            <a:spLocks noGrp="1"/>
          </p:cNvSpPr>
          <p:nvPr>
            <p:ph sz="quarter" idx="15"/>
          </p:nvPr>
        </p:nvSpPr>
        <p:spPr>
          <a:xfrm>
            <a:off x="387454" y="3124216"/>
            <a:ext cx="8018125" cy="1503250"/>
          </a:xfrm>
        </p:spPr>
        <p:txBody>
          <a:bodyPr>
            <a:normAutofit/>
          </a:bodyPr>
          <a:lstStyle/>
          <a:p>
            <a:pPr lvl="2" algn="just">
              <a:lnSpc>
                <a:spcPct val="100000"/>
              </a:lnSpc>
              <a:buFont typeface="Wingdings" pitchFamily="2" charset="2"/>
              <a:buChar char="§"/>
            </a:pPr>
            <a:r>
              <a:rPr lang="es-CO" sz="1400" dirty="0">
                <a:solidFill>
                  <a:schemeClr val="tx1"/>
                </a:solidFill>
              </a:rPr>
              <a:t>El resultado de la Bolsa 2017 y 2018 fue de </a:t>
            </a:r>
            <a:r>
              <a:rPr lang="es-CO" sz="1400" b="1" dirty="0">
                <a:solidFill>
                  <a:srgbClr val="00B050"/>
                </a:solidFill>
              </a:rPr>
              <a:t>$776 </a:t>
            </a:r>
            <a:r>
              <a:rPr lang="es-CO" sz="1400" dirty="0">
                <a:solidFill>
                  <a:schemeClr val="tx1"/>
                </a:solidFill>
              </a:rPr>
              <a:t>millones y </a:t>
            </a:r>
            <a:r>
              <a:rPr lang="es-CO" sz="1400" b="1" dirty="0">
                <a:solidFill>
                  <a:srgbClr val="00B050"/>
                </a:solidFill>
              </a:rPr>
              <a:t>$921</a:t>
            </a:r>
            <a:r>
              <a:rPr lang="es-CO" sz="1400" b="1" dirty="0">
                <a:solidFill>
                  <a:srgbClr val="0070C0"/>
                </a:solidFill>
              </a:rPr>
              <a:t> </a:t>
            </a:r>
            <a:r>
              <a:rPr lang="es-CO" sz="1400" dirty="0">
                <a:solidFill>
                  <a:schemeClr val="tx1"/>
                </a:solidFill>
              </a:rPr>
              <a:t>millones, respectivamente generándose un margen de utilidad neta al 31 de enero de 2017 de </a:t>
            </a:r>
            <a:r>
              <a:rPr lang="es-CO" sz="1400" b="1" dirty="0">
                <a:solidFill>
                  <a:srgbClr val="00B050"/>
                </a:solidFill>
              </a:rPr>
              <a:t>29%</a:t>
            </a:r>
            <a:r>
              <a:rPr lang="es-CO" sz="1400" dirty="0">
                <a:solidFill>
                  <a:schemeClr val="tx1"/>
                </a:solidFill>
              </a:rPr>
              <a:t> y 2018 del </a:t>
            </a:r>
            <a:r>
              <a:rPr lang="es-CO" sz="1400" b="1" dirty="0">
                <a:solidFill>
                  <a:srgbClr val="00B050"/>
                </a:solidFill>
              </a:rPr>
              <a:t>31%</a:t>
            </a:r>
            <a:r>
              <a:rPr lang="es-CO" sz="1400" dirty="0">
                <a:solidFill>
                  <a:schemeClr val="tx1"/>
                </a:solidFill>
              </a:rPr>
              <a:t> sobre los ingresos de actividades ordinarias. </a:t>
            </a:r>
          </a:p>
          <a:p>
            <a:pPr lvl="2" algn="just">
              <a:lnSpc>
                <a:spcPct val="100000"/>
              </a:lnSpc>
              <a:buFont typeface="Wingdings" pitchFamily="2" charset="2"/>
              <a:buChar char="§"/>
            </a:pPr>
            <a:r>
              <a:rPr lang="es-ES_tradnl" sz="1400" dirty="0">
                <a:solidFill>
                  <a:schemeClr val="tx1"/>
                </a:solidFill>
              </a:rPr>
              <a:t>El Ebitda paso de </a:t>
            </a:r>
            <a:r>
              <a:rPr lang="es-ES_tradnl" sz="1400" b="1" dirty="0">
                <a:solidFill>
                  <a:srgbClr val="00B050"/>
                </a:solidFill>
              </a:rPr>
              <a:t>$985 </a:t>
            </a:r>
            <a:r>
              <a:rPr lang="es-ES_tradnl" sz="1400" dirty="0">
                <a:solidFill>
                  <a:schemeClr val="tx1"/>
                </a:solidFill>
              </a:rPr>
              <a:t>en 2017 a </a:t>
            </a:r>
            <a:r>
              <a:rPr lang="es-ES_tradnl" sz="1400" b="1" dirty="0">
                <a:solidFill>
                  <a:srgbClr val="00B050"/>
                </a:solidFill>
              </a:rPr>
              <a:t>$1,315</a:t>
            </a:r>
            <a:r>
              <a:rPr lang="es-ES_tradnl" sz="1400" dirty="0">
                <a:solidFill>
                  <a:srgbClr val="00B050"/>
                </a:solidFill>
              </a:rPr>
              <a:t> </a:t>
            </a:r>
            <a:r>
              <a:rPr lang="es-ES_tradnl" sz="1400" dirty="0">
                <a:solidFill>
                  <a:schemeClr val="tx1"/>
                </a:solidFill>
              </a:rPr>
              <a:t>millones en 2018 con una variación de </a:t>
            </a:r>
            <a:r>
              <a:rPr lang="es-ES_tradnl" sz="1400" b="1" dirty="0">
                <a:solidFill>
                  <a:srgbClr val="00B050"/>
                </a:solidFill>
              </a:rPr>
              <a:t>$330 </a:t>
            </a:r>
            <a:r>
              <a:rPr lang="es-ES_tradnl" sz="1400" dirty="0">
                <a:solidFill>
                  <a:schemeClr val="tx1"/>
                </a:solidFill>
              </a:rPr>
              <a:t>y crecimiento del </a:t>
            </a:r>
            <a:r>
              <a:rPr lang="es-ES_tradnl" sz="1400" b="1" dirty="0">
                <a:solidFill>
                  <a:srgbClr val="00B050"/>
                </a:solidFill>
              </a:rPr>
              <a:t>33%</a:t>
            </a:r>
            <a:r>
              <a:rPr lang="es-ES_tradnl" sz="1400" dirty="0">
                <a:solidFill>
                  <a:schemeClr val="tx1"/>
                </a:solidFill>
              </a:rPr>
              <a:t>.</a:t>
            </a:r>
          </a:p>
        </p:txBody>
      </p:sp>
      <p:graphicFrame>
        <p:nvGraphicFramePr>
          <p:cNvPr id="8" name="1 Gráfico">
            <a:extLst>
              <a:ext uri="{FF2B5EF4-FFF2-40B4-BE49-F238E27FC236}">
                <a16:creationId xmlns:a16="http://schemas.microsoft.com/office/drawing/2014/main" id="{00000000-0008-0000-3800-000002000000}"/>
              </a:ext>
            </a:extLst>
          </p:cNvPr>
          <p:cNvGraphicFramePr>
            <a:graphicFrameLocks noGrp="1"/>
          </p:cNvGraphicFramePr>
          <p:nvPr>
            <p:extLst/>
          </p:nvPr>
        </p:nvGraphicFramePr>
        <p:xfrm>
          <a:off x="235323" y="440871"/>
          <a:ext cx="8673353" cy="23919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025637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a:xfrm>
            <a:off x="154546" y="-1"/>
            <a:ext cx="6681349" cy="582343"/>
          </a:xfrm>
        </p:spPr>
        <p:txBody>
          <a:bodyPr vert="horz" lIns="0" tIns="0" rIns="0" bIns="0" rtlCol="0" anchor="ctr">
            <a:noAutofit/>
          </a:bodyPr>
          <a:lstStyle/>
          <a:p>
            <a:pPr>
              <a:spcBef>
                <a:spcPts val="0"/>
              </a:spcBef>
              <a:buFont typeface="Arial" panose="020B0604020202020204" pitchFamily="34" charset="0"/>
            </a:pPr>
            <a:r>
              <a:rPr lang="es-CO" sz="2400" b="1" dirty="0">
                <a:solidFill>
                  <a:srgbClr val="094784"/>
                </a:solidFill>
                <a:latin typeface="Franklin Gothic Demi Cond" panose="020B0706030402020204" pitchFamily="34" charset="0"/>
                <a:ea typeface="+mn-ea"/>
                <a:cs typeface="+mn-cs"/>
              </a:rPr>
              <a:t>Portafolio de Inversiones a Enero de 2018</a:t>
            </a:r>
            <a:endParaRPr lang="en-US" sz="2400" b="1" dirty="0">
              <a:solidFill>
                <a:srgbClr val="094784"/>
              </a:solidFill>
              <a:latin typeface="Franklin Gothic Demi Cond" panose="020B0706030402020204" pitchFamily="34" charset="0"/>
              <a:ea typeface="+mn-ea"/>
              <a:cs typeface="+mn-cs"/>
            </a:endParaRPr>
          </a:p>
        </p:txBody>
      </p:sp>
      <p:pic>
        <p:nvPicPr>
          <p:cNvPr id="29" name="91 Imagen" descr="BMC LOGO.bmp"/>
          <p:cNvPicPr>
            <a:picLocks noChangeAspect="1"/>
          </p:cNvPicPr>
          <p:nvPr/>
        </p:nvPicPr>
        <p:blipFill>
          <a:blip r:embed="rId3"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4" name="23 Rectángulo"/>
          <p:cNvSpPr/>
          <p:nvPr/>
        </p:nvSpPr>
        <p:spPr>
          <a:xfrm>
            <a:off x="126155" y="3092394"/>
            <a:ext cx="8742498" cy="1600438"/>
          </a:xfrm>
          <a:prstGeom prst="rect">
            <a:avLst/>
          </a:prstGeom>
        </p:spPr>
        <p:txBody>
          <a:bodyPr wrap="square">
            <a:spAutoFit/>
          </a:bodyPr>
          <a:lstStyle/>
          <a:p>
            <a:pPr marL="179388" lvl="0" indent="-179388" algn="just">
              <a:buFont typeface="Arial" pitchFamily="34" charset="0"/>
              <a:buChar char="•"/>
            </a:pPr>
            <a:r>
              <a:rPr lang="es-MX" sz="1400" dirty="0"/>
              <a:t>La rentabilidad del portafolio de inversiones se ubicó en 7.73%EA, </a:t>
            </a:r>
            <a:r>
              <a:rPr lang="es-ES" sz="1400" dirty="0"/>
              <a:t>equivalente al IPC+3.5% aproximadamente.</a:t>
            </a:r>
          </a:p>
          <a:p>
            <a:pPr marL="179388" lvl="0" indent="-179388" algn="just">
              <a:buFont typeface="Arial" pitchFamily="34" charset="0"/>
              <a:buChar char="•"/>
            </a:pPr>
            <a:endParaRPr lang="es-ES" sz="1400" dirty="0"/>
          </a:p>
          <a:p>
            <a:pPr marL="179388" lvl="0" indent="-179388" algn="just">
              <a:buFont typeface="Arial" pitchFamily="34" charset="0"/>
              <a:buChar char="•"/>
            </a:pPr>
            <a:r>
              <a:rPr lang="es-ES" sz="1400" dirty="0"/>
              <a:t>La rentabilidad aumentó 12 puntos básicos frente al mes anterior, obedeciendo principalmente a coyunturas del mercado.</a:t>
            </a:r>
          </a:p>
          <a:p>
            <a:pPr marL="179388" lvl="0" indent="-179388" algn="just">
              <a:buFont typeface="Arial" pitchFamily="34" charset="0"/>
              <a:buChar char="•"/>
            </a:pPr>
            <a:endParaRPr lang="es-ES" sz="1400" dirty="0"/>
          </a:p>
          <a:p>
            <a:pPr marL="179388" lvl="0" indent="-179388" algn="just">
              <a:buFont typeface="Arial" pitchFamily="34" charset="0"/>
              <a:buChar char="•"/>
            </a:pPr>
            <a:r>
              <a:rPr lang="es-MX" sz="1400" dirty="0">
                <a:latin typeface="Calibri" panose="020F0502020204030204" pitchFamily="34" charset="0"/>
                <a:ea typeface="Calibri" panose="020F0502020204030204" pitchFamily="34" charset="0"/>
                <a:cs typeface="Times New Roman" panose="02020603050405020304" pitchFamily="18" charset="0"/>
              </a:rPr>
              <a:t>El portafolio presentó una caída del 0.35% al pasar de $55.501 millones a $55.304 millones en diciembre y enero, respectivamente</a:t>
            </a:r>
            <a:endParaRPr lang="es-CO" sz="1400" dirty="0"/>
          </a:p>
        </p:txBody>
      </p:sp>
      <p:graphicFrame>
        <p:nvGraphicFramePr>
          <p:cNvPr id="25" name="24 Tabla"/>
          <p:cNvGraphicFramePr>
            <a:graphicFrameLocks noGrp="1"/>
          </p:cNvGraphicFramePr>
          <p:nvPr>
            <p:extLst/>
          </p:nvPr>
        </p:nvGraphicFramePr>
        <p:xfrm>
          <a:off x="328489" y="620982"/>
          <a:ext cx="5140688" cy="2084615"/>
        </p:xfrm>
        <a:graphic>
          <a:graphicData uri="http://schemas.openxmlformats.org/drawingml/2006/table">
            <a:tbl>
              <a:tblPr firstRow="1" bandRow="1">
                <a:tableStyleId>{5C22544A-7EE6-4342-B048-85BDC9FD1C3A}</a:tableStyleId>
              </a:tblPr>
              <a:tblGrid>
                <a:gridCol w="1704761">
                  <a:extLst>
                    <a:ext uri="{9D8B030D-6E8A-4147-A177-3AD203B41FA5}">
                      <a16:colId xmlns:a16="http://schemas.microsoft.com/office/drawing/2014/main" val="20000"/>
                    </a:ext>
                  </a:extLst>
                </a:gridCol>
                <a:gridCol w="997527">
                  <a:extLst>
                    <a:ext uri="{9D8B030D-6E8A-4147-A177-3AD203B41FA5}">
                      <a16:colId xmlns:a16="http://schemas.microsoft.com/office/drawing/2014/main" val="20001"/>
                    </a:ext>
                  </a:extLst>
                </a:gridCol>
                <a:gridCol w="1153228">
                  <a:extLst>
                    <a:ext uri="{9D8B030D-6E8A-4147-A177-3AD203B41FA5}">
                      <a16:colId xmlns:a16="http://schemas.microsoft.com/office/drawing/2014/main" val="20002"/>
                    </a:ext>
                  </a:extLst>
                </a:gridCol>
                <a:gridCol w="1285172">
                  <a:extLst>
                    <a:ext uri="{9D8B030D-6E8A-4147-A177-3AD203B41FA5}">
                      <a16:colId xmlns:a16="http://schemas.microsoft.com/office/drawing/2014/main" val="20003"/>
                    </a:ext>
                  </a:extLst>
                </a:gridCol>
              </a:tblGrid>
              <a:tr h="365760">
                <a:tc>
                  <a:txBody>
                    <a:bodyPr/>
                    <a:lstStyle/>
                    <a:p>
                      <a:pPr algn="ctr" fontAlgn="ctr"/>
                      <a:r>
                        <a:rPr lang="es-MX" sz="1200" b="1" i="0" u="none" strike="noStrike" dirty="0">
                          <a:solidFill>
                            <a:schemeClr val="bg1"/>
                          </a:solidFill>
                          <a:effectLst/>
                          <a:latin typeface="Calibri" panose="020F0502020204030204" pitchFamily="34" charset="0"/>
                        </a:rPr>
                        <a:t>TIPO INVERSIÓN</a:t>
                      </a:r>
                    </a:p>
                  </a:txBody>
                  <a:tcPr marL="0" marR="0" marT="0" marB="0" anchor="ctr"/>
                </a:tc>
                <a:tc>
                  <a:txBody>
                    <a:bodyPr/>
                    <a:lstStyle/>
                    <a:p>
                      <a:pPr algn="ctr" fontAlgn="ctr"/>
                      <a:r>
                        <a:rPr lang="es-MX" sz="1200" b="1" i="0" u="none" strike="noStrike" dirty="0">
                          <a:solidFill>
                            <a:schemeClr val="bg1"/>
                          </a:solidFill>
                          <a:effectLst/>
                          <a:latin typeface="Calibri" panose="020F0502020204030204" pitchFamily="34" charset="0"/>
                        </a:rPr>
                        <a:t>VALOR</a:t>
                      </a:r>
                    </a:p>
                  </a:txBody>
                  <a:tcPr marL="0" marR="0" marT="0" marB="0" anchor="ctr"/>
                </a:tc>
                <a:tc>
                  <a:txBody>
                    <a:bodyPr/>
                    <a:lstStyle/>
                    <a:p>
                      <a:pPr algn="ctr" fontAlgn="ctr"/>
                      <a:r>
                        <a:rPr lang="es-MX" sz="1200" b="1" i="0" u="none" strike="noStrike" dirty="0">
                          <a:solidFill>
                            <a:schemeClr val="bg1"/>
                          </a:solidFill>
                          <a:effectLst/>
                          <a:latin typeface="Calibri" panose="020F0502020204030204" pitchFamily="34" charset="0"/>
                        </a:rPr>
                        <a:t>RENT. EA</a:t>
                      </a:r>
                      <a:br>
                        <a:rPr lang="es-MX" sz="1200" b="1" i="0" u="none" strike="noStrike" dirty="0">
                          <a:solidFill>
                            <a:schemeClr val="bg1"/>
                          </a:solidFill>
                          <a:effectLst/>
                          <a:latin typeface="Calibri" panose="020F0502020204030204" pitchFamily="34" charset="0"/>
                        </a:rPr>
                      </a:br>
                      <a:r>
                        <a:rPr lang="es-MX" sz="1200" b="1" i="0" u="none" strike="noStrike" dirty="0">
                          <a:solidFill>
                            <a:schemeClr val="bg1"/>
                          </a:solidFill>
                          <a:effectLst/>
                          <a:latin typeface="Calibri" panose="020F0502020204030204" pitchFamily="34" charset="0"/>
                        </a:rPr>
                        <a:t>ENE- 2018 </a:t>
                      </a:r>
                    </a:p>
                  </a:txBody>
                  <a:tcPr marL="0" marR="0" marT="0" marB="0" anchor="ctr"/>
                </a:tc>
                <a:tc>
                  <a:txBody>
                    <a:bodyPr/>
                    <a:lstStyle/>
                    <a:p>
                      <a:pPr algn="ctr" fontAlgn="ctr"/>
                      <a:r>
                        <a:rPr lang="es-MX" sz="1200" b="1" i="0" u="none" strike="noStrike" dirty="0">
                          <a:solidFill>
                            <a:schemeClr val="bg1"/>
                          </a:solidFill>
                          <a:effectLst/>
                          <a:latin typeface="Calibri" panose="020F0502020204030204" pitchFamily="34" charset="0"/>
                        </a:rPr>
                        <a:t>RENT. EA</a:t>
                      </a:r>
                      <a:br>
                        <a:rPr lang="es-MX" sz="1200" b="1" i="0" u="none" strike="noStrike" dirty="0">
                          <a:solidFill>
                            <a:schemeClr val="bg1"/>
                          </a:solidFill>
                          <a:effectLst/>
                          <a:latin typeface="Calibri" panose="020F0502020204030204" pitchFamily="34" charset="0"/>
                        </a:rPr>
                      </a:br>
                      <a:r>
                        <a:rPr lang="es-MX" sz="1200" b="1" i="0" u="none" strike="noStrike" dirty="0">
                          <a:solidFill>
                            <a:schemeClr val="bg1"/>
                          </a:solidFill>
                          <a:effectLst/>
                          <a:latin typeface="Calibri" panose="020F0502020204030204" pitchFamily="34" charset="0"/>
                        </a:rPr>
                        <a:t>DIC - 2017 </a:t>
                      </a:r>
                    </a:p>
                  </a:txBody>
                  <a:tcPr marL="0" marR="0" marT="0" marB="0" anchor="ctr"/>
                </a:tc>
                <a:extLst>
                  <a:ext uri="{0D108BD9-81ED-4DB2-BD59-A6C34878D82A}">
                    <a16:rowId xmlns:a16="http://schemas.microsoft.com/office/drawing/2014/main" val="10000"/>
                  </a:ext>
                </a:extLst>
              </a:tr>
              <a:tr h="323393">
                <a:tc>
                  <a:txBody>
                    <a:bodyPr/>
                    <a:lstStyle/>
                    <a:p>
                      <a:pPr algn="l" fontAlgn="ctr"/>
                      <a:r>
                        <a:rPr lang="es-MX" sz="1600" b="0" i="0" u="none" strike="noStrike" dirty="0">
                          <a:effectLst/>
                          <a:latin typeface="Calibri" panose="020F0502020204030204" pitchFamily="34" charset="0"/>
                        </a:rPr>
                        <a:t>Renta Fija</a:t>
                      </a:r>
                    </a:p>
                  </a:txBody>
                  <a:tcPr marL="0" marR="0" marT="0" marB="0" anchor="ctr"/>
                </a:tc>
                <a:tc>
                  <a:txBody>
                    <a:bodyPr/>
                    <a:lstStyle/>
                    <a:p>
                      <a:pPr algn="ctr" fontAlgn="ctr"/>
                      <a:r>
                        <a:rPr lang="es-MX" sz="1600" b="0" i="0" u="none" strike="noStrike">
                          <a:effectLst/>
                          <a:latin typeface="Calibri" panose="020F0502020204030204" pitchFamily="34" charset="0"/>
                        </a:rPr>
                        <a:t>49.814</a:t>
                      </a:r>
                    </a:p>
                  </a:txBody>
                  <a:tcPr marL="0" marR="0" marT="0" marB="0" anchor="ctr"/>
                </a:tc>
                <a:tc>
                  <a:txBody>
                    <a:bodyPr/>
                    <a:lstStyle/>
                    <a:p>
                      <a:pPr algn="ctr" fontAlgn="ctr"/>
                      <a:r>
                        <a:rPr lang="es-MX" sz="1600" b="0" i="0" u="none" strike="noStrike">
                          <a:effectLst/>
                          <a:latin typeface="Calibri" panose="020F0502020204030204" pitchFamily="34" charset="0"/>
                        </a:rPr>
                        <a:t>8,02%</a:t>
                      </a:r>
                    </a:p>
                  </a:txBody>
                  <a:tcPr marL="0" marR="0" marT="0" marB="0" anchor="ctr"/>
                </a:tc>
                <a:tc>
                  <a:txBody>
                    <a:bodyPr/>
                    <a:lstStyle/>
                    <a:p>
                      <a:pPr algn="ctr" fontAlgn="ctr"/>
                      <a:r>
                        <a:rPr lang="es-MX" sz="1600" b="0" i="0" u="none" strike="noStrike">
                          <a:effectLst/>
                          <a:latin typeface="Calibri" panose="020F0502020204030204" pitchFamily="34" charset="0"/>
                        </a:rPr>
                        <a:t>8,38%</a:t>
                      </a:r>
                    </a:p>
                  </a:txBody>
                  <a:tcPr marL="0" marR="0" marT="0" marB="0" anchor="ctr"/>
                </a:tc>
                <a:extLst>
                  <a:ext uri="{0D108BD9-81ED-4DB2-BD59-A6C34878D82A}">
                    <a16:rowId xmlns:a16="http://schemas.microsoft.com/office/drawing/2014/main" val="10001"/>
                  </a:ext>
                </a:extLst>
              </a:tr>
              <a:tr h="425283">
                <a:tc>
                  <a:txBody>
                    <a:bodyPr/>
                    <a:lstStyle/>
                    <a:p>
                      <a:pPr algn="l" fontAlgn="ctr"/>
                      <a:r>
                        <a:rPr lang="es-MX" sz="1600" b="0" i="0" u="none" strike="noStrike">
                          <a:effectLst/>
                          <a:latin typeface="Calibri" panose="020F0502020204030204" pitchFamily="34" charset="0"/>
                        </a:rPr>
                        <a:t>FICS</a:t>
                      </a:r>
                    </a:p>
                  </a:txBody>
                  <a:tcPr marL="0" marR="0" marT="0" marB="0" anchor="ctr"/>
                </a:tc>
                <a:tc>
                  <a:txBody>
                    <a:bodyPr/>
                    <a:lstStyle/>
                    <a:p>
                      <a:pPr algn="ctr" fontAlgn="ctr"/>
                      <a:r>
                        <a:rPr lang="es-MX" sz="1600" b="0" i="0" u="none" strike="noStrike">
                          <a:effectLst/>
                          <a:latin typeface="Calibri" panose="020F0502020204030204" pitchFamily="34" charset="0"/>
                        </a:rPr>
                        <a:t>1.810</a:t>
                      </a:r>
                    </a:p>
                  </a:txBody>
                  <a:tcPr marL="0" marR="0" marT="0" marB="0" anchor="ctr"/>
                </a:tc>
                <a:tc>
                  <a:txBody>
                    <a:bodyPr/>
                    <a:lstStyle/>
                    <a:p>
                      <a:pPr algn="ctr" fontAlgn="ctr"/>
                      <a:r>
                        <a:rPr lang="es-MX" sz="1600" b="0" i="0" u="none" strike="noStrike">
                          <a:effectLst/>
                          <a:latin typeface="Calibri" panose="020F0502020204030204" pitchFamily="34" charset="0"/>
                        </a:rPr>
                        <a:t>5,57%</a:t>
                      </a:r>
                    </a:p>
                  </a:txBody>
                  <a:tcPr marL="0" marR="0" marT="0" marB="0" anchor="ctr"/>
                </a:tc>
                <a:tc>
                  <a:txBody>
                    <a:bodyPr/>
                    <a:lstStyle/>
                    <a:p>
                      <a:pPr algn="ctr" fontAlgn="ctr"/>
                      <a:r>
                        <a:rPr lang="es-MX" sz="1600" b="0" i="0" u="none" strike="noStrike">
                          <a:effectLst/>
                          <a:latin typeface="Calibri" panose="020F0502020204030204" pitchFamily="34" charset="0"/>
                        </a:rPr>
                        <a:t>5,09%</a:t>
                      </a:r>
                    </a:p>
                  </a:txBody>
                  <a:tcPr marL="0" marR="0" marT="0" marB="0" anchor="ctr"/>
                </a:tc>
                <a:extLst>
                  <a:ext uri="{0D108BD9-81ED-4DB2-BD59-A6C34878D82A}">
                    <a16:rowId xmlns:a16="http://schemas.microsoft.com/office/drawing/2014/main" val="10002"/>
                  </a:ext>
                </a:extLst>
              </a:tr>
              <a:tr h="323393">
                <a:tc>
                  <a:txBody>
                    <a:bodyPr/>
                    <a:lstStyle/>
                    <a:p>
                      <a:pPr algn="l" fontAlgn="b"/>
                      <a:r>
                        <a:rPr lang="es-MX" sz="1600" b="1" i="0" u="none" strike="noStrike">
                          <a:solidFill>
                            <a:srgbClr val="000000"/>
                          </a:solidFill>
                          <a:effectLst/>
                          <a:latin typeface="Calibri" panose="020F0502020204030204" pitchFamily="34" charset="0"/>
                        </a:rPr>
                        <a:t>Portafolio</a:t>
                      </a:r>
                    </a:p>
                  </a:txBody>
                  <a:tcPr marL="0" marR="0" marT="0" marB="0" anchor="b"/>
                </a:tc>
                <a:tc>
                  <a:txBody>
                    <a:bodyPr/>
                    <a:lstStyle/>
                    <a:p>
                      <a:pPr algn="ctr" fontAlgn="b"/>
                      <a:r>
                        <a:rPr lang="es-MX" sz="1600" b="1" i="0" u="none" strike="noStrike">
                          <a:solidFill>
                            <a:srgbClr val="000000"/>
                          </a:solidFill>
                          <a:effectLst/>
                          <a:latin typeface="Calibri" panose="020F0502020204030204" pitchFamily="34" charset="0"/>
                        </a:rPr>
                        <a:t>51.624</a:t>
                      </a:r>
                    </a:p>
                  </a:txBody>
                  <a:tcPr marL="0" marR="0" marT="0" marB="0" anchor="b"/>
                </a:tc>
                <a:tc>
                  <a:txBody>
                    <a:bodyPr/>
                    <a:lstStyle/>
                    <a:p>
                      <a:pPr algn="ctr" fontAlgn="b"/>
                      <a:r>
                        <a:rPr lang="es-MX" sz="1600" b="1" i="0" u="none" strike="noStrike">
                          <a:solidFill>
                            <a:srgbClr val="000000"/>
                          </a:solidFill>
                          <a:effectLst/>
                          <a:latin typeface="Calibri" panose="020F0502020204030204" pitchFamily="34" charset="0"/>
                        </a:rPr>
                        <a:t>7,93%</a:t>
                      </a:r>
                    </a:p>
                  </a:txBody>
                  <a:tcPr marL="0" marR="0" marT="0" marB="0" anchor="b"/>
                </a:tc>
                <a:tc>
                  <a:txBody>
                    <a:bodyPr/>
                    <a:lstStyle/>
                    <a:p>
                      <a:pPr algn="ctr" fontAlgn="b"/>
                      <a:r>
                        <a:rPr lang="es-MX" sz="1600" b="1" i="0" u="none" strike="noStrike">
                          <a:solidFill>
                            <a:srgbClr val="000000"/>
                          </a:solidFill>
                          <a:effectLst/>
                          <a:latin typeface="Calibri" panose="020F0502020204030204" pitchFamily="34" charset="0"/>
                        </a:rPr>
                        <a:t>8,14%</a:t>
                      </a:r>
                    </a:p>
                  </a:txBody>
                  <a:tcPr marL="0" marR="0" marT="0" marB="0" anchor="b"/>
                </a:tc>
                <a:extLst>
                  <a:ext uri="{0D108BD9-81ED-4DB2-BD59-A6C34878D82A}">
                    <a16:rowId xmlns:a16="http://schemas.microsoft.com/office/drawing/2014/main" val="10003"/>
                  </a:ext>
                </a:extLst>
              </a:tr>
              <a:tr h="323393">
                <a:tc>
                  <a:txBody>
                    <a:bodyPr/>
                    <a:lstStyle/>
                    <a:p>
                      <a:pPr algn="l" fontAlgn="ctr"/>
                      <a:r>
                        <a:rPr lang="es-MX" sz="1600" b="0" i="0" u="none" strike="noStrike">
                          <a:effectLst/>
                          <a:latin typeface="Calibri" panose="020F0502020204030204" pitchFamily="34" charset="0"/>
                        </a:rPr>
                        <a:t>Bancos </a:t>
                      </a:r>
                    </a:p>
                  </a:txBody>
                  <a:tcPr marL="0" marR="0" marT="0" marB="0" anchor="ctr"/>
                </a:tc>
                <a:tc>
                  <a:txBody>
                    <a:bodyPr/>
                    <a:lstStyle/>
                    <a:p>
                      <a:pPr algn="ctr" fontAlgn="ctr"/>
                      <a:r>
                        <a:rPr lang="es-MX" sz="1600" b="0" i="0" u="none" strike="noStrike">
                          <a:effectLst/>
                          <a:latin typeface="Calibri" panose="020F0502020204030204" pitchFamily="34" charset="0"/>
                        </a:rPr>
                        <a:t>3.680</a:t>
                      </a:r>
                    </a:p>
                  </a:txBody>
                  <a:tcPr marL="0" marR="0" marT="0" marB="0" anchor="ctr"/>
                </a:tc>
                <a:tc>
                  <a:txBody>
                    <a:bodyPr/>
                    <a:lstStyle/>
                    <a:p>
                      <a:pPr algn="ctr" fontAlgn="ctr"/>
                      <a:r>
                        <a:rPr lang="es-MX" sz="1600" b="0" i="0" u="none" strike="noStrike">
                          <a:effectLst/>
                          <a:latin typeface="Calibri" panose="020F0502020204030204" pitchFamily="34" charset="0"/>
                        </a:rPr>
                        <a:t>4,86%</a:t>
                      </a:r>
                    </a:p>
                  </a:txBody>
                  <a:tcPr marL="0" marR="0" marT="0" marB="0" anchor="ctr"/>
                </a:tc>
                <a:tc>
                  <a:txBody>
                    <a:bodyPr/>
                    <a:lstStyle/>
                    <a:p>
                      <a:pPr algn="ctr" fontAlgn="ctr"/>
                      <a:r>
                        <a:rPr lang="es-MX" sz="1600" b="0" i="0" u="none" strike="noStrike">
                          <a:effectLst/>
                          <a:latin typeface="Calibri" panose="020F0502020204030204" pitchFamily="34" charset="0"/>
                        </a:rPr>
                        <a:t>4,57%</a:t>
                      </a:r>
                    </a:p>
                  </a:txBody>
                  <a:tcPr marL="0" marR="0" marT="0" marB="0" anchor="ctr"/>
                </a:tc>
                <a:extLst>
                  <a:ext uri="{0D108BD9-81ED-4DB2-BD59-A6C34878D82A}">
                    <a16:rowId xmlns:a16="http://schemas.microsoft.com/office/drawing/2014/main" val="10004"/>
                  </a:ext>
                </a:extLst>
              </a:tr>
              <a:tr h="323393">
                <a:tc>
                  <a:txBody>
                    <a:bodyPr/>
                    <a:lstStyle/>
                    <a:p>
                      <a:pPr algn="l" fontAlgn="b"/>
                      <a:r>
                        <a:rPr lang="es-MX" sz="1600" b="1" i="0" u="none" strike="noStrike">
                          <a:solidFill>
                            <a:srgbClr val="000000"/>
                          </a:solidFill>
                          <a:effectLst/>
                          <a:latin typeface="Calibri" panose="020F0502020204030204" pitchFamily="34" charset="0"/>
                        </a:rPr>
                        <a:t>Total Recursos</a:t>
                      </a:r>
                    </a:p>
                  </a:txBody>
                  <a:tcPr marL="0" marR="0" marT="0" marB="0" anchor="b"/>
                </a:tc>
                <a:tc>
                  <a:txBody>
                    <a:bodyPr/>
                    <a:lstStyle/>
                    <a:p>
                      <a:pPr algn="ctr" fontAlgn="b"/>
                      <a:r>
                        <a:rPr lang="es-MX" sz="1600" b="1" i="0" u="none" strike="noStrike">
                          <a:solidFill>
                            <a:srgbClr val="000000"/>
                          </a:solidFill>
                          <a:effectLst/>
                          <a:latin typeface="Calibri" panose="020F0502020204030204" pitchFamily="34" charset="0"/>
                        </a:rPr>
                        <a:t>55.304</a:t>
                      </a:r>
                    </a:p>
                  </a:txBody>
                  <a:tcPr marL="0" marR="0" marT="0" marB="0" anchor="b"/>
                </a:tc>
                <a:tc>
                  <a:txBody>
                    <a:bodyPr/>
                    <a:lstStyle/>
                    <a:p>
                      <a:pPr algn="ctr" fontAlgn="b"/>
                      <a:r>
                        <a:rPr lang="es-MX" sz="1600" b="1" i="0" u="none" strike="noStrike">
                          <a:solidFill>
                            <a:srgbClr val="000000"/>
                          </a:solidFill>
                          <a:effectLst/>
                          <a:latin typeface="Calibri" panose="020F0502020204030204" pitchFamily="34" charset="0"/>
                        </a:rPr>
                        <a:t>7,73%</a:t>
                      </a:r>
                    </a:p>
                  </a:txBody>
                  <a:tcPr marL="0" marR="0" marT="0" marB="0" anchor="b"/>
                </a:tc>
                <a:tc>
                  <a:txBody>
                    <a:bodyPr/>
                    <a:lstStyle/>
                    <a:p>
                      <a:pPr algn="ctr" fontAlgn="b"/>
                      <a:r>
                        <a:rPr lang="es-MX" sz="1600" b="1" i="0" u="none" strike="noStrike" dirty="0">
                          <a:solidFill>
                            <a:srgbClr val="000000"/>
                          </a:solidFill>
                          <a:effectLst/>
                          <a:latin typeface="Calibri" panose="020F0502020204030204" pitchFamily="34" charset="0"/>
                        </a:rPr>
                        <a:t>7,95%</a:t>
                      </a:r>
                    </a:p>
                  </a:txBody>
                  <a:tcPr marL="0" marR="0" marT="0" marB="0" anchor="b"/>
                </a:tc>
                <a:extLst>
                  <a:ext uri="{0D108BD9-81ED-4DB2-BD59-A6C34878D82A}">
                    <a16:rowId xmlns:a16="http://schemas.microsoft.com/office/drawing/2014/main" val="10005"/>
                  </a:ext>
                </a:extLst>
              </a:tr>
            </a:tbl>
          </a:graphicData>
        </a:graphic>
      </p:graphicFrame>
      <p:cxnSp>
        <p:nvCxnSpPr>
          <p:cNvPr id="9" name="19 Conector recto"/>
          <p:cNvCxnSpPr/>
          <p:nvPr/>
        </p:nvCxnSpPr>
        <p:spPr>
          <a:xfrm>
            <a:off x="-51515" y="2910625"/>
            <a:ext cx="9208394" cy="2575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9 Gráfico">
            <a:extLst>
              <a:ext uri="{FF2B5EF4-FFF2-40B4-BE49-F238E27FC236}">
                <a16:creationId xmlns:a16="http://schemas.microsoft.com/office/drawing/2014/main" id="{00000000-0008-0000-0700-00000A000000}"/>
              </a:ext>
            </a:extLst>
          </p:cNvPr>
          <p:cNvGraphicFramePr>
            <a:graphicFrameLocks/>
          </p:cNvGraphicFramePr>
          <p:nvPr>
            <p:extLst/>
          </p:nvPr>
        </p:nvGraphicFramePr>
        <p:xfrm>
          <a:off x="4594900" y="139112"/>
          <a:ext cx="5140688" cy="3048353"/>
        </p:xfrm>
        <a:graphic>
          <a:graphicData uri="http://schemas.openxmlformats.org/drawingml/2006/chart">
            <c:chart xmlns:c="http://schemas.openxmlformats.org/drawingml/2006/chart" xmlns:r="http://schemas.openxmlformats.org/officeDocument/2006/relationships" r:id="rId4"/>
          </a:graphicData>
        </a:graphic>
      </p:graphicFrame>
      <p:sp>
        <p:nvSpPr>
          <p:cNvPr id="8" name="1 CuadroTexto">
            <a:extLst>
              <a:ext uri="{FF2B5EF4-FFF2-40B4-BE49-F238E27FC236}">
                <a16:creationId xmlns:a16="http://schemas.microsoft.com/office/drawing/2014/main" id="{F7F900B9-5A71-476B-B511-6FA50F3E2929}"/>
              </a:ext>
            </a:extLst>
          </p:cNvPr>
          <p:cNvSpPr txBox="1"/>
          <p:nvPr/>
        </p:nvSpPr>
        <p:spPr>
          <a:xfrm>
            <a:off x="60960" y="48680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100" b="0" i="1" u="none" strike="noStrike" kern="1200" cap="none" spc="0" normalizeH="0" baseline="0" noProof="0" dirty="0">
                <a:ln>
                  <a:noFill/>
                </a:ln>
                <a:solidFill>
                  <a:prstClr val="black"/>
                </a:solidFill>
                <a:effectLst/>
                <a:uLnTx/>
                <a:uFillTx/>
                <a:latin typeface="Franklin Gothic Book"/>
                <a:ea typeface="+mn-ea"/>
                <a:cs typeface="+mn-cs"/>
              </a:rPr>
              <a:t>Cifras en millones de pesos</a:t>
            </a:r>
          </a:p>
        </p:txBody>
      </p:sp>
    </p:spTree>
    <p:extLst>
      <p:ext uri="{BB962C8B-B14F-4D97-AF65-F5344CB8AC3E}">
        <p14:creationId xmlns:p14="http://schemas.microsoft.com/office/powerpoint/2010/main" val="2526475773"/>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68743" y="2159306"/>
            <a:ext cx="8092452" cy="1546108"/>
          </a:xfrm>
        </p:spPr>
        <p:txBody>
          <a:bodyPr/>
          <a:lstStyle/>
          <a:p>
            <a:pPr lvl="1" algn="l" defTabSz="913990" rtl="0">
              <a:lnSpc>
                <a:spcPct val="85000"/>
              </a:lnSpc>
              <a:spcBef>
                <a:spcPct val="0"/>
              </a:spcBef>
            </a:pPr>
            <a:r>
              <a:rPr lang="es-ES" sz="4000" dirty="0">
                <a:solidFill>
                  <a:schemeClr val="bg1"/>
                </a:solidFill>
                <a:latin typeface="+mj-lt"/>
              </a:rPr>
              <a:t>7.1 Mercado de Compras Públicas</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51907037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p:cNvSpPr>
            <a:spLocks noGrp="1"/>
          </p:cNvSpPr>
          <p:nvPr>
            <p:ph type="body" sz="half" idx="2"/>
          </p:nvPr>
        </p:nvSpPr>
        <p:spPr>
          <a:xfrm>
            <a:off x="1440003" y="1895137"/>
            <a:ext cx="2043953" cy="685799"/>
          </a:xfrm>
        </p:spPr>
        <p:txBody>
          <a:bodyPr/>
          <a:lstStyle/>
          <a:p>
            <a:r>
              <a:rPr lang="es-CO" sz="1800" dirty="0">
                <a:solidFill>
                  <a:srgbClr val="002060"/>
                </a:solidFill>
                <a:latin typeface="Franklin Gothic Book" panose="020B0503020102020204" pitchFamily="34" charset="0"/>
              </a:rPr>
              <a:t>Mercado Potencial</a:t>
            </a:r>
            <a:endParaRPr lang="en-US" sz="1800" dirty="0">
              <a:solidFill>
                <a:srgbClr val="002060"/>
              </a:solidFill>
              <a:latin typeface="Franklin Gothic Book" panose="020B0503020102020204" pitchFamily="34" charset="0"/>
            </a:endParaRPr>
          </a:p>
        </p:txBody>
      </p:sp>
      <p:sp>
        <p:nvSpPr>
          <p:cNvPr id="46" name="Text Placeholder 45"/>
          <p:cNvSpPr>
            <a:spLocks noGrp="1"/>
          </p:cNvSpPr>
          <p:nvPr>
            <p:ph type="body" sz="quarter" idx="11"/>
          </p:nvPr>
        </p:nvSpPr>
        <p:spPr>
          <a:xfrm>
            <a:off x="901529" y="1697641"/>
            <a:ext cx="699248" cy="703379"/>
          </a:xfrm>
        </p:spPr>
        <p:txBody>
          <a:bodyPr/>
          <a:lstStyle/>
          <a:p>
            <a:r>
              <a:rPr lang="en-US" sz="4400" dirty="0">
                <a:solidFill>
                  <a:srgbClr val="4472C4"/>
                </a:solidFill>
              </a:rPr>
              <a:t>1</a:t>
            </a:r>
          </a:p>
        </p:txBody>
      </p:sp>
      <p:sp>
        <p:nvSpPr>
          <p:cNvPr id="47" name="Text Placeholder 46"/>
          <p:cNvSpPr>
            <a:spLocks noGrp="1"/>
          </p:cNvSpPr>
          <p:nvPr>
            <p:ph type="body" idx="28"/>
          </p:nvPr>
        </p:nvSpPr>
        <p:spPr>
          <a:xfrm>
            <a:off x="1456019" y="2943735"/>
            <a:ext cx="2963679" cy="406432"/>
          </a:xfrm>
        </p:spPr>
        <p:txBody>
          <a:bodyPr>
            <a:noAutofit/>
          </a:bodyPr>
          <a:lstStyle/>
          <a:p>
            <a:r>
              <a:rPr lang="es-ES" sz="1800" dirty="0">
                <a:solidFill>
                  <a:srgbClr val="002060"/>
                </a:solidFill>
                <a:latin typeface="Franklin Gothic Book" panose="020B0503020102020204" pitchFamily="34" charset="0"/>
              </a:rPr>
              <a:t>Participación MCP en Mercado Potencial</a:t>
            </a:r>
          </a:p>
        </p:txBody>
      </p:sp>
      <p:sp>
        <p:nvSpPr>
          <p:cNvPr id="48" name="Text Placeholder 47"/>
          <p:cNvSpPr>
            <a:spLocks noGrp="1"/>
          </p:cNvSpPr>
          <p:nvPr>
            <p:ph type="body" sz="half" idx="29"/>
          </p:nvPr>
        </p:nvSpPr>
        <p:spPr>
          <a:xfrm>
            <a:off x="907389" y="2997324"/>
            <a:ext cx="699248" cy="703379"/>
          </a:xfrm>
        </p:spPr>
        <p:txBody>
          <a:bodyPr/>
          <a:lstStyle/>
          <a:p>
            <a:r>
              <a:rPr lang="en-US" sz="4400" dirty="0">
                <a:solidFill>
                  <a:srgbClr val="4472C4"/>
                </a:solidFill>
                <a:latin typeface="Franklin Gothic Demi Cond" panose="020B0706030402020204" pitchFamily="34" charset="0"/>
              </a:rPr>
              <a:t>2</a:t>
            </a:r>
          </a:p>
        </p:txBody>
      </p:sp>
      <p:sp>
        <p:nvSpPr>
          <p:cNvPr id="75" name="Text Placeholder 74"/>
          <p:cNvSpPr>
            <a:spLocks noGrp="1"/>
          </p:cNvSpPr>
          <p:nvPr>
            <p:ph type="body" sz="quarter" idx="30"/>
          </p:nvPr>
        </p:nvSpPr>
        <p:spPr>
          <a:xfrm>
            <a:off x="1368566" y="3933543"/>
            <a:ext cx="2669826" cy="685799"/>
          </a:xfrm>
        </p:spPr>
        <p:txBody>
          <a:bodyPr/>
          <a:lstStyle/>
          <a:p>
            <a:r>
              <a:rPr lang="en-US" sz="1800" dirty="0">
                <a:solidFill>
                  <a:srgbClr val="002060"/>
                </a:solidFill>
                <a:latin typeface="Franklin Gothic Book" panose="020B0503020102020204" pitchFamily="34" charset="0"/>
              </a:rPr>
              <a:t>Competencia – DOFA CCE</a:t>
            </a:r>
          </a:p>
        </p:txBody>
      </p:sp>
      <p:sp>
        <p:nvSpPr>
          <p:cNvPr id="10" name="Text Placeholder 74"/>
          <p:cNvSpPr>
            <a:spLocks noGrp="1"/>
          </p:cNvSpPr>
          <p:nvPr>
            <p:ph type="body" sz="half" idx="31"/>
          </p:nvPr>
        </p:nvSpPr>
        <p:spPr>
          <a:xfrm>
            <a:off x="5375037" y="1703844"/>
            <a:ext cx="3265872" cy="685799"/>
          </a:xfrm>
        </p:spPr>
        <p:txBody>
          <a:bodyPr/>
          <a:lstStyle/>
          <a:p>
            <a:pPr>
              <a:lnSpc>
                <a:spcPct val="100000"/>
              </a:lnSpc>
            </a:pPr>
            <a:r>
              <a:rPr lang="es-ES" sz="1800" dirty="0">
                <a:solidFill>
                  <a:srgbClr val="002060"/>
                </a:solidFill>
                <a:latin typeface="Franklin Gothic Book" panose="020B0503020102020204" pitchFamily="34" charset="0"/>
              </a:rPr>
              <a:t>Situación actual – Oportunidades y Necesidades MCP</a:t>
            </a:r>
          </a:p>
          <a:p>
            <a:endParaRPr lang="en-US" sz="2400" dirty="0">
              <a:latin typeface="Franklin Gothic Book" panose="020B0503020102020204" pitchFamily="34" charset="0"/>
            </a:endParaRPr>
          </a:p>
        </p:txBody>
      </p:sp>
      <p:sp>
        <p:nvSpPr>
          <p:cNvPr id="76" name="Text Placeholder 75"/>
          <p:cNvSpPr>
            <a:spLocks noGrp="1"/>
          </p:cNvSpPr>
          <p:nvPr>
            <p:ph type="body" sz="quarter" idx="32"/>
          </p:nvPr>
        </p:nvSpPr>
        <p:spPr>
          <a:xfrm>
            <a:off x="901529" y="3667238"/>
            <a:ext cx="699248" cy="703379"/>
          </a:xfrm>
        </p:spPr>
        <p:txBody>
          <a:bodyPr/>
          <a:lstStyle/>
          <a:p>
            <a:r>
              <a:rPr lang="en-US" sz="4400" dirty="0">
                <a:solidFill>
                  <a:srgbClr val="4472C4"/>
                </a:solidFill>
              </a:rPr>
              <a:t>3</a:t>
            </a:r>
          </a:p>
        </p:txBody>
      </p:sp>
      <p:sp>
        <p:nvSpPr>
          <p:cNvPr id="11" name="Text Placeholder 75"/>
          <p:cNvSpPr>
            <a:spLocks noGrp="1"/>
          </p:cNvSpPr>
          <p:nvPr>
            <p:ph type="body" sz="half" idx="33"/>
          </p:nvPr>
        </p:nvSpPr>
        <p:spPr>
          <a:xfrm>
            <a:off x="4786317" y="1703844"/>
            <a:ext cx="699248" cy="703379"/>
          </a:xfrm>
        </p:spPr>
        <p:txBody>
          <a:bodyPr/>
          <a:lstStyle/>
          <a:p>
            <a:pPr>
              <a:lnSpc>
                <a:spcPct val="85000"/>
              </a:lnSpc>
              <a:spcBef>
                <a:spcPts val="0"/>
              </a:spcBef>
            </a:pPr>
            <a:r>
              <a:rPr lang="en-US" sz="4400" dirty="0">
                <a:solidFill>
                  <a:srgbClr val="4472C4"/>
                </a:solidFill>
                <a:latin typeface="Franklin Gothic Demi Cond" panose="020B0706030402020204" pitchFamily="34" charset="0"/>
              </a:rPr>
              <a:t>4</a:t>
            </a:r>
          </a:p>
        </p:txBody>
      </p:sp>
      <p:sp>
        <p:nvSpPr>
          <p:cNvPr id="25" name="Text Placeholder 29"/>
          <p:cNvSpPr txBox="1">
            <a:spLocks/>
          </p:cNvSpPr>
          <p:nvPr/>
        </p:nvSpPr>
        <p:spPr>
          <a:xfrm>
            <a:off x="2783895" y="1783737"/>
            <a:ext cx="3281009"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endParaRPr lang="en-US" sz="1350" dirty="0">
              <a:solidFill>
                <a:srgbClr val="4472C4"/>
              </a:solidFill>
            </a:endParaRPr>
          </a:p>
        </p:txBody>
      </p:sp>
      <p:sp>
        <p:nvSpPr>
          <p:cNvPr id="26" name="Text Placeholder 30"/>
          <p:cNvSpPr txBox="1">
            <a:spLocks/>
          </p:cNvSpPr>
          <p:nvPr/>
        </p:nvSpPr>
        <p:spPr>
          <a:xfrm>
            <a:off x="1265830" y="286603"/>
            <a:ext cx="5948886" cy="70337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750" b="1" dirty="0">
                <a:solidFill>
                  <a:srgbClr val="002060"/>
                </a:solidFill>
              </a:rPr>
              <a:t>Mercado de Compras Públicas</a:t>
            </a:r>
            <a:endParaRPr lang="es-ES_tradnl" sz="3750" b="1" dirty="0">
              <a:solidFill>
                <a:srgbClr val="002060"/>
              </a:solidFill>
            </a:endParaRPr>
          </a:p>
        </p:txBody>
      </p:sp>
      <p:sp>
        <p:nvSpPr>
          <p:cNvPr id="18" name="Text Placeholder 75">
            <a:extLst>
              <a:ext uri="{FF2B5EF4-FFF2-40B4-BE49-F238E27FC236}">
                <a16:creationId xmlns:a16="http://schemas.microsoft.com/office/drawing/2014/main" id="{17532A20-C0CC-4197-9F5C-7F8ACD6F6B60}"/>
              </a:ext>
            </a:extLst>
          </p:cNvPr>
          <p:cNvSpPr txBox="1">
            <a:spLocks/>
          </p:cNvSpPr>
          <p:nvPr/>
        </p:nvSpPr>
        <p:spPr>
          <a:xfrm>
            <a:off x="4696559" y="3679845"/>
            <a:ext cx="699248" cy="703379"/>
          </a:xfrm>
          <a:prstGeom prst="rect">
            <a:avLst/>
          </a:prstGeom>
        </p:spPr>
        <p:txBody>
          <a:bodyPr vert="horz" lIns="68580" tIns="34290" rIns="68580" bIns="34290" rtlCol="0" anchor="t" anchorCtr="0">
            <a:noAutofit/>
          </a:bodyPr>
          <a:lstStyle>
            <a:lvl1pPr marL="0" indent="0" algn="l" defTabSz="914400" rtl="0" eaLnBrk="1" latinLnBrk="0" hangingPunct="1">
              <a:lnSpc>
                <a:spcPct val="85000"/>
              </a:lnSpc>
              <a:spcBef>
                <a:spcPts val="0"/>
              </a:spcBef>
              <a:spcAft>
                <a:spcPts val="0"/>
              </a:spcAft>
              <a:buFontTx/>
              <a:buNone/>
              <a:defRPr sz="5000" kern="1200">
                <a:solidFill>
                  <a:schemeClr val="accent2"/>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a:solidFill>
                  <a:srgbClr val="4472C4"/>
                </a:solidFill>
              </a:rPr>
              <a:t>6</a:t>
            </a:r>
          </a:p>
        </p:txBody>
      </p:sp>
      <p:sp>
        <p:nvSpPr>
          <p:cNvPr id="19" name="Text Placeholder 75">
            <a:extLst>
              <a:ext uri="{FF2B5EF4-FFF2-40B4-BE49-F238E27FC236}">
                <a16:creationId xmlns:a16="http://schemas.microsoft.com/office/drawing/2014/main" id="{6E4A7313-314E-41D8-AEE6-F4A1BA7B2AF4}"/>
              </a:ext>
            </a:extLst>
          </p:cNvPr>
          <p:cNvSpPr txBox="1">
            <a:spLocks/>
          </p:cNvSpPr>
          <p:nvPr/>
        </p:nvSpPr>
        <p:spPr>
          <a:xfrm>
            <a:off x="4696559" y="2674150"/>
            <a:ext cx="699248" cy="703379"/>
          </a:xfrm>
          <a:prstGeom prst="rect">
            <a:avLst/>
          </a:prstGeom>
        </p:spPr>
        <p:txBody>
          <a:bodyPr vert="horz" lIns="68580" tIns="34290" rIns="68580" bIns="34290" rtlCol="0" anchor="t" anchorCtr="0">
            <a:noAutofit/>
          </a:bodyPr>
          <a:lstStyle>
            <a:lvl1pPr marL="0" indent="0" algn="l" defTabSz="914400" rtl="0" eaLnBrk="1" latinLnBrk="0" hangingPunct="1">
              <a:lnSpc>
                <a:spcPct val="85000"/>
              </a:lnSpc>
              <a:spcBef>
                <a:spcPts val="0"/>
              </a:spcBef>
              <a:spcAft>
                <a:spcPts val="0"/>
              </a:spcAft>
              <a:buFontTx/>
              <a:buNone/>
              <a:defRPr sz="5000" kern="1200">
                <a:solidFill>
                  <a:schemeClr val="accent2"/>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a:solidFill>
                  <a:srgbClr val="4472C4"/>
                </a:solidFill>
              </a:rPr>
              <a:t>5</a:t>
            </a:r>
          </a:p>
        </p:txBody>
      </p:sp>
      <p:sp>
        <p:nvSpPr>
          <p:cNvPr id="20" name="Text Placeholder 74">
            <a:extLst>
              <a:ext uri="{FF2B5EF4-FFF2-40B4-BE49-F238E27FC236}">
                <a16:creationId xmlns:a16="http://schemas.microsoft.com/office/drawing/2014/main" id="{DC638B17-6805-4C4B-993C-FC7DAFA6783F}"/>
              </a:ext>
            </a:extLst>
          </p:cNvPr>
          <p:cNvSpPr txBox="1">
            <a:spLocks/>
          </p:cNvSpPr>
          <p:nvPr/>
        </p:nvSpPr>
        <p:spPr>
          <a:xfrm>
            <a:off x="5355615" y="2544644"/>
            <a:ext cx="3376404" cy="685799"/>
          </a:xfrm>
          <a:prstGeom prst="rect">
            <a:avLst/>
          </a:prstGeom>
        </p:spPr>
        <p:txBody>
          <a:bodyPr vert="horz" lIns="68580" tIns="34290" rIns="68580" bIns="34290" rtlCol="0" anchor="t" anchorCtr="0">
            <a:noAutofit/>
          </a:bodyPr>
          <a:lstStyle>
            <a:lvl1pPr marL="0" indent="0" algn="l" defTabSz="914400" rtl="0" eaLnBrk="1" latinLnBrk="0" hangingPunct="1">
              <a:lnSpc>
                <a:spcPts val="1700"/>
              </a:lnSpc>
              <a:spcBef>
                <a:spcPts val="1000"/>
              </a:spcBef>
              <a:buFont typeface="Arial" panose="020B0604020202020204" pitchFamily="34" charset="0"/>
              <a:buNone/>
              <a:defRPr sz="15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endParaRPr lang="es-CO" sz="2400" dirty="0">
              <a:solidFill>
                <a:srgbClr val="002060"/>
              </a:solidFill>
              <a:latin typeface="Franklin Gothic Book" panose="020B0503020102020204" pitchFamily="34" charset="0"/>
            </a:endParaRPr>
          </a:p>
          <a:p>
            <a:pPr>
              <a:lnSpc>
                <a:spcPct val="100000"/>
              </a:lnSpc>
            </a:pPr>
            <a:r>
              <a:rPr lang="es-CO" sz="1800" dirty="0">
                <a:solidFill>
                  <a:srgbClr val="002060"/>
                </a:solidFill>
                <a:latin typeface="Franklin Gothic Book" panose="020B0503020102020204" pitchFamily="34" charset="0"/>
              </a:rPr>
              <a:t>Ejes Estratégicos Comerciales</a:t>
            </a:r>
          </a:p>
          <a:p>
            <a:endParaRPr lang="en-US" sz="2400" dirty="0">
              <a:latin typeface="Franklin Gothic Book" panose="020B0503020102020204" pitchFamily="34" charset="0"/>
            </a:endParaRPr>
          </a:p>
        </p:txBody>
      </p:sp>
      <p:sp>
        <p:nvSpPr>
          <p:cNvPr id="21" name="Text Placeholder 74">
            <a:extLst>
              <a:ext uri="{FF2B5EF4-FFF2-40B4-BE49-F238E27FC236}">
                <a16:creationId xmlns:a16="http://schemas.microsoft.com/office/drawing/2014/main" id="{8878C12A-8C15-4EAA-AF8B-834B52009910}"/>
              </a:ext>
            </a:extLst>
          </p:cNvPr>
          <p:cNvSpPr txBox="1">
            <a:spLocks/>
          </p:cNvSpPr>
          <p:nvPr/>
        </p:nvSpPr>
        <p:spPr>
          <a:xfrm>
            <a:off x="5355615" y="3838097"/>
            <a:ext cx="3527128" cy="685799"/>
          </a:xfrm>
          <a:prstGeom prst="rect">
            <a:avLst/>
          </a:prstGeom>
        </p:spPr>
        <p:txBody>
          <a:bodyPr vert="horz" lIns="68580" tIns="34290" rIns="68580" bIns="34290" rtlCol="0" anchor="t" anchorCtr="0">
            <a:noAutofit/>
          </a:bodyPr>
          <a:lstStyle>
            <a:lvl1pPr marL="0" indent="0" algn="l" defTabSz="914400" rtl="0" eaLnBrk="1" latinLnBrk="0" hangingPunct="1">
              <a:lnSpc>
                <a:spcPts val="1700"/>
              </a:lnSpc>
              <a:spcBef>
                <a:spcPts val="1000"/>
              </a:spcBef>
              <a:buFont typeface="Arial" panose="020B0604020202020204" pitchFamily="34" charset="0"/>
              <a:buNone/>
              <a:defRPr sz="15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pPr>
              <a:lnSpc>
                <a:spcPct val="100000"/>
              </a:lnSpc>
            </a:pPr>
            <a:r>
              <a:rPr lang="es-CO" sz="1800" dirty="0">
                <a:solidFill>
                  <a:srgbClr val="002060"/>
                </a:solidFill>
                <a:latin typeface="Franklin Gothic Book" panose="020B0503020102020204" pitchFamily="34" charset="0"/>
              </a:rPr>
              <a:t>Ejes Estratégicos Tecnológicos</a:t>
            </a:r>
          </a:p>
          <a:p>
            <a:endParaRPr lang="en-US" sz="2400" dirty="0">
              <a:latin typeface="Franklin Gothic Book" panose="020B0503020102020204" pitchFamily="34" charset="0"/>
            </a:endParaRPr>
          </a:p>
        </p:txBody>
      </p:sp>
    </p:spTree>
    <p:extLst>
      <p:ext uri="{BB962C8B-B14F-4D97-AF65-F5344CB8AC3E}">
        <p14:creationId xmlns:p14="http://schemas.microsoft.com/office/powerpoint/2010/main" val="60499897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p:cNvSpPr>
            <a:spLocks noGrp="1"/>
          </p:cNvSpPr>
          <p:nvPr>
            <p:ph type="title"/>
          </p:nvPr>
        </p:nvSpPr>
        <p:spPr>
          <a:xfrm>
            <a:off x="75442" y="14234"/>
            <a:ext cx="7225549" cy="433465"/>
          </a:xfrm>
        </p:spPr>
        <p:txBody>
          <a:bodyPr/>
          <a:lstStyle/>
          <a:p>
            <a:pPr algn="r"/>
            <a:r>
              <a:rPr lang="es-CO" sz="3000" b="1" dirty="0">
                <a:solidFill>
                  <a:srgbClr val="002060"/>
                </a:solidFill>
              </a:rPr>
              <a:t>					1. Mercado                                                                                                                                                                            Potencial, Descripción y Tamaño</a:t>
            </a:r>
          </a:p>
        </p:txBody>
      </p:sp>
      <p:sp>
        <p:nvSpPr>
          <p:cNvPr id="15" name="Rectángulo 14">
            <a:extLst>
              <a:ext uri="{FF2B5EF4-FFF2-40B4-BE49-F238E27FC236}">
                <a16:creationId xmlns:a16="http://schemas.microsoft.com/office/drawing/2014/main" id="{2226EEF2-A3FC-4B9C-8D40-1514A71314D8}"/>
              </a:ext>
            </a:extLst>
          </p:cNvPr>
          <p:cNvSpPr/>
          <p:nvPr/>
        </p:nvSpPr>
        <p:spPr>
          <a:xfrm>
            <a:off x="213094" y="4765159"/>
            <a:ext cx="8640000" cy="261610"/>
          </a:xfrm>
          <a:prstGeom prst="rect">
            <a:avLst/>
          </a:prstGeom>
        </p:spPr>
        <p:txBody>
          <a:bodyPr wrap="square">
            <a:spAutoFit/>
          </a:bodyPr>
          <a:lstStyle/>
          <a:p>
            <a:r>
              <a:rPr lang="es-CO" sz="1100" dirty="0">
                <a:solidFill>
                  <a:srgbClr val="002060"/>
                </a:solidFill>
                <a:latin typeface="+mj-lt"/>
                <a:ea typeface="+mj-ea"/>
                <a:cs typeface="+mj-cs"/>
              </a:rPr>
              <a:t>Fuente reportada en el Plan Anual de Adquisiciones de las diferentes entidades y publicada en SECOP</a:t>
            </a:r>
          </a:p>
        </p:txBody>
      </p:sp>
      <p:graphicFrame>
        <p:nvGraphicFramePr>
          <p:cNvPr id="5" name="Tabla 4">
            <a:extLst>
              <a:ext uri="{FF2B5EF4-FFF2-40B4-BE49-F238E27FC236}">
                <a16:creationId xmlns:a16="http://schemas.microsoft.com/office/drawing/2014/main" id="{4F317174-26F2-468F-9293-337BD48905D1}"/>
              </a:ext>
            </a:extLst>
          </p:cNvPr>
          <p:cNvGraphicFramePr>
            <a:graphicFrameLocks noGrp="1"/>
          </p:cNvGraphicFramePr>
          <p:nvPr>
            <p:extLst/>
          </p:nvPr>
        </p:nvGraphicFramePr>
        <p:xfrm>
          <a:off x="1592092" y="924233"/>
          <a:ext cx="5708899" cy="3555938"/>
        </p:xfrm>
        <a:graphic>
          <a:graphicData uri="http://schemas.openxmlformats.org/drawingml/2006/table">
            <a:tbl>
              <a:tblPr/>
              <a:tblGrid>
                <a:gridCol w="3336220">
                  <a:extLst>
                    <a:ext uri="{9D8B030D-6E8A-4147-A177-3AD203B41FA5}">
                      <a16:colId xmlns:a16="http://schemas.microsoft.com/office/drawing/2014/main" val="3930292543"/>
                    </a:ext>
                  </a:extLst>
                </a:gridCol>
                <a:gridCol w="2372679">
                  <a:extLst>
                    <a:ext uri="{9D8B030D-6E8A-4147-A177-3AD203B41FA5}">
                      <a16:colId xmlns:a16="http://schemas.microsoft.com/office/drawing/2014/main" val="3618494337"/>
                    </a:ext>
                  </a:extLst>
                </a:gridCol>
              </a:tblGrid>
              <a:tr h="739271">
                <a:tc>
                  <a:txBody>
                    <a:bodyPr/>
                    <a:lstStyle/>
                    <a:p>
                      <a:pPr algn="ctr" fontAlgn="ctr"/>
                      <a:r>
                        <a:rPr lang="es-CO" sz="1400" b="1" i="0" u="none" strike="noStrike" dirty="0">
                          <a:solidFill>
                            <a:srgbClr val="FFFFFF"/>
                          </a:solidFill>
                          <a:effectLst/>
                          <a:latin typeface="Calibri" panose="020F0502020204030204" pitchFamily="34" charset="0"/>
                        </a:rPr>
                        <a:t>Segmento</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CO" sz="1400" b="1" i="0" u="none" strike="noStrike" dirty="0">
                          <a:solidFill>
                            <a:srgbClr val="FFFFFF"/>
                          </a:solidFill>
                          <a:effectLst/>
                          <a:latin typeface="Calibri" panose="020F0502020204030204" pitchFamily="34" charset="0"/>
                        </a:rPr>
                        <a:t>Mercado (Millones de pesos)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2514610"/>
                  </a:ext>
                </a:extLst>
              </a:tr>
              <a:tr h="312963">
                <a:tc>
                  <a:txBody>
                    <a:bodyPr/>
                    <a:lstStyle/>
                    <a:p>
                      <a:pPr algn="ctr" fontAlgn="b"/>
                      <a:r>
                        <a:rPr lang="es-ES" sz="1400" b="0" i="0" u="none" strike="noStrike" dirty="0">
                          <a:solidFill>
                            <a:srgbClr val="002060"/>
                          </a:solidFill>
                          <a:effectLst/>
                          <a:latin typeface="Calibri" panose="020F0502020204030204" pitchFamily="34" charset="0"/>
                        </a:rPr>
                        <a:t>Salud</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$ 3.300.000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2461458"/>
                  </a:ext>
                </a:extLst>
              </a:tr>
              <a:tr h="312963">
                <a:tc>
                  <a:txBody>
                    <a:bodyPr/>
                    <a:lstStyle/>
                    <a:p>
                      <a:pPr algn="ctr" fontAlgn="b"/>
                      <a:r>
                        <a:rPr lang="es-ES" sz="1400" b="0" i="0" u="none" strike="noStrike" dirty="0">
                          <a:solidFill>
                            <a:srgbClr val="002060"/>
                          </a:solidFill>
                          <a:effectLst/>
                          <a:latin typeface="Calibri" panose="020F0502020204030204" pitchFamily="34" charset="0"/>
                        </a:rPr>
                        <a:t>Alimentos</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$ 4.000.000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2839772"/>
                  </a:ext>
                </a:extLst>
              </a:tr>
              <a:tr h="312963">
                <a:tc>
                  <a:txBody>
                    <a:bodyPr/>
                    <a:lstStyle/>
                    <a:p>
                      <a:pPr algn="ctr" fontAlgn="b"/>
                      <a:r>
                        <a:rPr lang="es-ES" sz="1400" b="0" i="0" u="none" strike="noStrike" dirty="0">
                          <a:solidFill>
                            <a:srgbClr val="002060"/>
                          </a:solidFill>
                          <a:effectLst/>
                          <a:latin typeface="Calibri" panose="020F0502020204030204" pitchFamily="34" charset="0"/>
                        </a:rPr>
                        <a:t>Tecnología</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$ 1.300.000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31965"/>
                  </a:ext>
                </a:extLst>
              </a:tr>
              <a:tr h="312963">
                <a:tc>
                  <a:txBody>
                    <a:bodyPr/>
                    <a:lstStyle/>
                    <a:p>
                      <a:pPr algn="ctr" fontAlgn="b"/>
                      <a:r>
                        <a:rPr lang="es-ES" sz="1400" b="0" i="0" u="none" strike="noStrike" dirty="0">
                          <a:solidFill>
                            <a:srgbClr val="002060"/>
                          </a:solidFill>
                          <a:effectLst/>
                          <a:latin typeface="Calibri" panose="020F0502020204030204" pitchFamily="34" charset="0"/>
                        </a:rPr>
                        <a:t>Vigilancia</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$ 1.100.000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5296180"/>
                  </a:ext>
                </a:extLst>
              </a:tr>
              <a:tr h="312963">
                <a:tc>
                  <a:txBody>
                    <a:bodyPr/>
                    <a:lstStyle/>
                    <a:p>
                      <a:pPr algn="ctr" fontAlgn="b"/>
                      <a:r>
                        <a:rPr lang="es-ES" sz="1400" b="0" i="0" u="none" strike="noStrike" dirty="0">
                          <a:solidFill>
                            <a:srgbClr val="002060"/>
                          </a:solidFill>
                          <a:effectLst/>
                          <a:latin typeface="Calibri" panose="020F0502020204030204" pitchFamily="34" charset="0"/>
                        </a:rPr>
                        <a:t>Ferretería</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$ 1.000.000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8177457"/>
                  </a:ext>
                </a:extLst>
              </a:tr>
              <a:tr h="312963">
                <a:tc>
                  <a:txBody>
                    <a:bodyPr/>
                    <a:lstStyle/>
                    <a:p>
                      <a:pPr algn="ctr" fontAlgn="b"/>
                      <a:r>
                        <a:rPr lang="es-ES" sz="1400" b="0" i="0" u="none" strike="noStrike" dirty="0">
                          <a:solidFill>
                            <a:srgbClr val="002060"/>
                          </a:solidFill>
                          <a:effectLst/>
                          <a:latin typeface="Calibri" panose="020F0502020204030204" pitchFamily="34" charset="0"/>
                        </a:rPr>
                        <a:t>Maquinaria</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400" b="1" i="0" u="none" strike="noStrike" dirty="0">
                          <a:solidFill>
                            <a:srgbClr val="002060"/>
                          </a:solidFill>
                          <a:effectLst/>
                          <a:latin typeface="Calibri" panose="020F0502020204030204" pitchFamily="34" charset="0"/>
                        </a:rPr>
                        <a:t>$ 1.000.000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3546912"/>
                  </a:ext>
                </a:extLst>
              </a:tr>
              <a:tr h="312963">
                <a:tc>
                  <a:txBody>
                    <a:bodyPr/>
                    <a:lstStyle/>
                    <a:p>
                      <a:pPr algn="ctr" fontAlgn="b"/>
                      <a:r>
                        <a:rPr lang="es-ES" sz="1400" b="0" i="0" u="none" strike="noStrike" dirty="0">
                          <a:solidFill>
                            <a:srgbClr val="002060"/>
                          </a:solidFill>
                          <a:effectLst/>
                          <a:latin typeface="Calibri" panose="020F0502020204030204" pitchFamily="34" charset="0"/>
                        </a:rPr>
                        <a:t>Movilidad</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$ 500.000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9736945"/>
                  </a:ext>
                </a:extLst>
              </a:tr>
              <a:tr h="312963">
                <a:tc>
                  <a:txBody>
                    <a:bodyPr/>
                    <a:lstStyle/>
                    <a:p>
                      <a:pPr algn="ctr" fontAlgn="b"/>
                      <a:r>
                        <a:rPr lang="es-ES" sz="1400" b="0" i="0" u="none" strike="noStrike" dirty="0">
                          <a:solidFill>
                            <a:srgbClr val="002060"/>
                          </a:solidFill>
                          <a:effectLst/>
                          <a:latin typeface="Calibri" panose="020F0502020204030204" pitchFamily="34" charset="0"/>
                        </a:rPr>
                        <a:t>Dotación</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$ 400.000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01826778"/>
                  </a:ext>
                </a:extLst>
              </a:tr>
              <a:tr h="312963">
                <a:tc>
                  <a:txBody>
                    <a:bodyPr/>
                    <a:lstStyle/>
                    <a:p>
                      <a:pPr algn="ctr" fontAlgn="b"/>
                      <a:r>
                        <a:rPr lang="es-ES" sz="1400" b="0" i="0" u="none" strike="noStrike" dirty="0">
                          <a:solidFill>
                            <a:srgbClr val="002060"/>
                          </a:solidFill>
                          <a:effectLst/>
                          <a:latin typeface="Calibri" panose="020F0502020204030204" pitchFamily="34" charset="0"/>
                        </a:rPr>
                        <a:t>Total Mercado Potencial</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s-ES" sz="1400" b="1" i="0" u="none" strike="noStrike" dirty="0">
                          <a:solidFill>
                            <a:srgbClr val="002060"/>
                          </a:solidFill>
                          <a:effectLst/>
                          <a:latin typeface="Calibri" panose="020F0502020204030204" pitchFamily="34" charset="0"/>
                        </a:rPr>
                        <a:t>$ 12.600.000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9151736"/>
                  </a:ext>
                </a:extLst>
              </a:tr>
            </a:tbl>
          </a:graphicData>
        </a:graphic>
      </p:graphicFrame>
      <p:cxnSp>
        <p:nvCxnSpPr>
          <p:cNvPr id="6" name="5 Conector recto"/>
          <p:cNvCxnSpPr/>
          <p:nvPr/>
        </p:nvCxnSpPr>
        <p:spPr>
          <a:xfrm flipV="1">
            <a:off x="185609" y="748353"/>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52584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93D68673-F0FC-4A04-8186-4AF75254F21D}"/>
              </a:ext>
            </a:extLst>
          </p:cNvPr>
          <p:cNvSpPr>
            <a:spLocks noGrp="1"/>
          </p:cNvSpPr>
          <p:nvPr>
            <p:ph type="body" idx="28"/>
          </p:nvPr>
        </p:nvSpPr>
        <p:spPr>
          <a:xfrm>
            <a:off x="106213" y="72645"/>
            <a:ext cx="6864069" cy="613297"/>
          </a:xfrm>
        </p:spPr>
        <p:txBody>
          <a:bodyPr vert="horz" lIns="0" tIns="0" rIns="0" bIns="0" rtlCol="0" anchor="t">
            <a:noAutofit/>
          </a:bodyPr>
          <a:lstStyle/>
          <a:p>
            <a:r>
              <a:rPr lang="es-CO" sz="2000" b="1" dirty="0">
                <a:solidFill>
                  <a:srgbClr val="094784"/>
                </a:solidFill>
                <a:latin typeface="+mn-lt"/>
              </a:rPr>
              <a:t>I. Gastos de administración</a:t>
            </a:r>
          </a:p>
        </p:txBody>
      </p:sp>
      <p:graphicFrame>
        <p:nvGraphicFramePr>
          <p:cNvPr id="35" name="Tabla 34">
            <a:extLst>
              <a:ext uri="{FF2B5EF4-FFF2-40B4-BE49-F238E27FC236}">
                <a16:creationId xmlns:a16="http://schemas.microsoft.com/office/drawing/2014/main" id="{8D55F2F1-F217-471D-A077-1612A026C9BF}"/>
              </a:ext>
            </a:extLst>
          </p:cNvPr>
          <p:cNvGraphicFramePr>
            <a:graphicFrameLocks noGrp="1"/>
          </p:cNvGraphicFramePr>
          <p:nvPr>
            <p:extLst/>
          </p:nvPr>
        </p:nvGraphicFramePr>
        <p:xfrm>
          <a:off x="793524" y="393684"/>
          <a:ext cx="6186918" cy="1854200"/>
        </p:xfrm>
        <a:graphic>
          <a:graphicData uri="http://schemas.openxmlformats.org/drawingml/2006/table">
            <a:tbl>
              <a:tblPr firstRow="1" bandRow="1">
                <a:tableStyleId>{5C22544A-7EE6-4342-B048-85BDC9FD1C3A}</a:tableStyleId>
              </a:tblPr>
              <a:tblGrid>
                <a:gridCol w="3613766">
                  <a:extLst>
                    <a:ext uri="{9D8B030D-6E8A-4147-A177-3AD203B41FA5}">
                      <a16:colId xmlns:a16="http://schemas.microsoft.com/office/drawing/2014/main" val="3907974452"/>
                    </a:ext>
                  </a:extLst>
                </a:gridCol>
                <a:gridCol w="2573152">
                  <a:extLst>
                    <a:ext uri="{9D8B030D-6E8A-4147-A177-3AD203B41FA5}">
                      <a16:colId xmlns:a16="http://schemas.microsoft.com/office/drawing/2014/main" val="1431255749"/>
                    </a:ext>
                  </a:extLst>
                </a:gridCol>
              </a:tblGrid>
              <a:tr h="370840">
                <a:tc>
                  <a:txBody>
                    <a:bodyPr/>
                    <a:lstStyle/>
                    <a:p>
                      <a:r>
                        <a:rPr lang="es-CO" dirty="0"/>
                        <a:t>Concepto</a:t>
                      </a:r>
                    </a:p>
                  </a:txBody>
                  <a:tcPr/>
                </a:tc>
                <a:tc>
                  <a:txBody>
                    <a:bodyPr/>
                    <a:lstStyle/>
                    <a:p>
                      <a:r>
                        <a:rPr lang="es-CO" dirty="0"/>
                        <a:t>Valor</a:t>
                      </a:r>
                    </a:p>
                  </a:txBody>
                  <a:tcPr/>
                </a:tc>
                <a:extLst>
                  <a:ext uri="{0D108BD9-81ED-4DB2-BD59-A6C34878D82A}">
                    <a16:rowId xmlns:a16="http://schemas.microsoft.com/office/drawing/2014/main" val="1087543029"/>
                  </a:ext>
                </a:extLst>
              </a:tr>
              <a:tr h="370840">
                <a:tc>
                  <a:txBody>
                    <a:bodyPr/>
                    <a:lstStyle/>
                    <a:p>
                      <a:r>
                        <a:rPr lang="es-CO" dirty="0">
                          <a:solidFill>
                            <a:schemeClr val="accent3">
                              <a:lumMod val="75000"/>
                            </a:schemeClr>
                          </a:solidFill>
                        </a:rPr>
                        <a:t>Contribución Superfinanciera</a:t>
                      </a:r>
                    </a:p>
                  </a:txBody>
                  <a:tcPr/>
                </a:tc>
                <a:tc>
                  <a:txBody>
                    <a:bodyPr/>
                    <a:lstStyle/>
                    <a:p>
                      <a:pPr algn="r"/>
                      <a:r>
                        <a:rPr lang="es-CO" dirty="0">
                          <a:solidFill>
                            <a:schemeClr val="accent1"/>
                          </a:solidFill>
                        </a:rPr>
                        <a:t>$  5.568</a:t>
                      </a:r>
                    </a:p>
                  </a:txBody>
                  <a:tcPr/>
                </a:tc>
                <a:extLst>
                  <a:ext uri="{0D108BD9-81ED-4DB2-BD59-A6C34878D82A}">
                    <a16:rowId xmlns:a16="http://schemas.microsoft.com/office/drawing/2014/main" val="4144266756"/>
                  </a:ext>
                </a:extLst>
              </a:tr>
              <a:tr h="370840">
                <a:tc>
                  <a:txBody>
                    <a:bodyPr/>
                    <a:lstStyle/>
                    <a:p>
                      <a:r>
                        <a:rPr lang="es-CO" dirty="0">
                          <a:solidFill>
                            <a:schemeClr val="accent3">
                              <a:lumMod val="75000"/>
                            </a:schemeClr>
                          </a:solidFill>
                        </a:rPr>
                        <a:t>Contribución Bolsa de Valores</a:t>
                      </a:r>
                    </a:p>
                  </a:txBody>
                  <a:tcPr/>
                </a:tc>
                <a:tc>
                  <a:txBody>
                    <a:bodyPr/>
                    <a:lstStyle/>
                    <a:p>
                      <a:pPr algn="r"/>
                      <a:r>
                        <a:rPr lang="es-CO" dirty="0">
                          <a:solidFill>
                            <a:schemeClr val="accent1"/>
                          </a:solidFill>
                        </a:rPr>
                        <a:t>$47.900</a:t>
                      </a:r>
                    </a:p>
                  </a:txBody>
                  <a:tcPr/>
                </a:tc>
                <a:extLst>
                  <a:ext uri="{0D108BD9-81ED-4DB2-BD59-A6C34878D82A}">
                    <a16:rowId xmlns:a16="http://schemas.microsoft.com/office/drawing/2014/main" val="428534170"/>
                  </a:ext>
                </a:extLst>
              </a:tr>
              <a:tr h="370840">
                <a:tc>
                  <a:txBody>
                    <a:bodyPr/>
                    <a:lstStyle/>
                    <a:p>
                      <a:r>
                        <a:rPr lang="es-CO" dirty="0">
                          <a:solidFill>
                            <a:schemeClr val="accent3">
                              <a:lumMod val="75000"/>
                            </a:schemeClr>
                          </a:solidFill>
                        </a:rPr>
                        <a:t>Deceval</a:t>
                      </a:r>
                    </a:p>
                  </a:txBody>
                  <a:tcPr/>
                </a:tc>
                <a:tc>
                  <a:txBody>
                    <a:bodyPr/>
                    <a:lstStyle/>
                    <a:p>
                      <a:pPr algn="r"/>
                      <a:r>
                        <a:rPr lang="es-CO" dirty="0">
                          <a:solidFill>
                            <a:schemeClr val="accent1"/>
                          </a:solidFill>
                        </a:rPr>
                        <a:t>$12.032</a:t>
                      </a:r>
                    </a:p>
                  </a:txBody>
                  <a:tcPr/>
                </a:tc>
                <a:extLst>
                  <a:ext uri="{0D108BD9-81ED-4DB2-BD59-A6C34878D82A}">
                    <a16:rowId xmlns:a16="http://schemas.microsoft.com/office/drawing/2014/main" val="1277256344"/>
                  </a:ext>
                </a:extLst>
              </a:tr>
              <a:tr h="370840">
                <a:tc>
                  <a:txBody>
                    <a:bodyPr/>
                    <a:lstStyle/>
                    <a:p>
                      <a:r>
                        <a:rPr lang="es-CO" dirty="0">
                          <a:solidFill>
                            <a:schemeClr val="accent3">
                              <a:lumMod val="75000"/>
                            </a:schemeClr>
                          </a:solidFill>
                        </a:rPr>
                        <a:t>Canal dedicado y firma digital</a:t>
                      </a:r>
                    </a:p>
                  </a:txBody>
                  <a:tcPr/>
                </a:tc>
                <a:tc>
                  <a:txBody>
                    <a:bodyPr/>
                    <a:lstStyle/>
                    <a:p>
                      <a:pPr algn="r"/>
                      <a:r>
                        <a:rPr lang="es-CO" dirty="0">
                          <a:solidFill>
                            <a:schemeClr val="accent1"/>
                          </a:solidFill>
                        </a:rPr>
                        <a:t>$30.167</a:t>
                      </a:r>
                    </a:p>
                  </a:txBody>
                  <a:tcPr/>
                </a:tc>
                <a:extLst>
                  <a:ext uri="{0D108BD9-81ED-4DB2-BD59-A6C34878D82A}">
                    <a16:rowId xmlns:a16="http://schemas.microsoft.com/office/drawing/2014/main" val="1534109105"/>
                  </a:ext>
                </a:extLst>
              </a:tr>
            </a:tbl>
          </a:graphicData>
        </a:graphic>
      </p:graphicFrame>
      <p:sp>
        <p:nvSpPr>
          <p:cNvPr id="36" name="CuadroTexto 35">
            <a:extLst>
              <a:ext uri="{FF2B5EF4-FFF2-40B4-BE49-F238E27FC236}">
                <a16:creationId xmlns:a16="http://schemas.microsoft.com/office/drawing/2014/main" id="{7488295D-6207-484B-BA9F-228A70FEAA0F}"/>
              </a:ext>
            </a:extLst>
          </p:cNvPr>
          <p:cNvSpPr txBox="1"/>
          <p:nvPr/>
        </p:nvSpPr>
        <p:spPr>
          <a:xfrm>
            <a:off x="7218213" y="1696701"/>
            <a:ext cx="1925787" cy="387798"/>
          </a:xfrm>
          <a:prstGeom prst="rect">
            <a:avLst/>
          </a:prstGeom>
          <a:noFill/>
        </p:spPr>
        <p:txBody>
          <a:bodyPr wrap="square" lIns="0" tIns="0" rIns="0" bIns="0" rtlCol="0">
            <a:spAutoFit/>
          </a:bodyPr>
          <a:lstStyle/>
          <a:p>
            <a:pPr marL="285750" indent="-285750">
              <a:lnSpc>
                <a:spcPct val="120000"/>
              </a:lnSpc>
              <a:buFont typeface="Courier New" panose="02070309020205020404" pitchFamily="49" charset="0"/>
              <a:buChar char="o"/>
            </a:pPr>
            <a:r>
              <a:rPr lang="es-CO" sz="1050" dirty="0">
                <a:solidFill>
                  <a:schemeClr val="tx2"/>
                </a:solidFill>
              </a:rPr>
              <a:t>Cifras en millones de pesos</a:t>
            </a:r>
          </a:p>
          <a:p>
            <a:pPr marL="285750" indent="-285750">
              <a:lnSpc>
                <a:spcPct val="120000"/>
              </a:lnSpc>
              <a:buFont typeface="Courier New" panose="02070309020205020404" pitchFamily="49" charset="0"/>
              <a:buChar char="o"/>
            </a:pPr>
            <a:r>
              <a:rPr lang="es-CO" sz="1050" dirty="0">
                <a:solidFill>
                  <a:schemeClr val="tx2"/>
                </a:solidFill>
              </a:rPr>
              <a:t>Datos a diciembre de 2017</a:t>
            </a:r>
          </a:p>
        </p:txBody>
      </p:sp>
      <p:sp>
        <p:nvSpPr>
          <p:cNvPr id="37" name="Marcador de texto 3">
            <a:extLst>
              <a:ext uri="{FF2B5EF4-FFF2-40B4-BE49-F238E27FC236}">
                <a16:creationId xmlns:a16="http://schemas.microsoft.com/office/drawing/2014/main" id="{D2BEA5F3-861D-4BE5-88FE-F8485171061F}"/>
              </a:ext>
            </a:extLst>
          </p:cNvPr>
          <p:cNvSpPr txBox="1">
            <a:spLocks/>
          </p:cNvSpPr>
          <p:nvPr/>
        </p:nvSpPr>
        <p:spPr>
          <a:xfrm>
            <a:off x="116373" y="2409817"/>
            <a:ext cx="6864069" cy="404875"/>
          </a:xfrm>
          <a:prstGeom prst="rect">
            <a:avLst/>
          </a:prstGeom>
        </p:spPr>
        <p:txBody>
          <a:bodyPr vert="horz" lIns="0" tIns="0" rIns="0" bIns="0" rtlCol="0" anchor="t">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1700" b="0" i="0" kern="1200">
                <a:solidFill>
                  <a:schemeClr val="accent3"/>
                </a:solidFill>
                <a:latin typeface="Franklin Gothic Demi Cond" panose="020B0706030402020204" pitchFamily="34" charset="0"/>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2000" b="1"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800" b="1"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1600" b="1"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1600" b="1"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16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accent3"/>
                </a:solidFill>
                <a:latin typeface="+mj-lt"/>
                <a:ea typeface="+mn-ea"/>
                <a:cs typeface="+mn-cs"/>
              </a:defRPr>
            </a:lvl9pPr>
          </a:lstStyle>
          <a:p>
            <a:r>
              <a:rPr lang="es-CO" sz="2000" b="1" dirty="0">
                <a:solidFill>
                  <a:srgbClr val="094784"/>
                </a:solidFill>
                <a:latin typeface="+mn-lt"/>
              </a:rPr>
              <a:t>II. Gastos de personal </a:t>
            </a:r>
            <a:r>
              <a:rPr lang="es-CO" sz="2000" b="1" dirty="0">
                <a:solidFill>
                  <a:schemeClr val="accent5">
                    <a:lumMod val="75000"/>
                  </a:schemeClr>
                </a:solidFill>
                <a:latin typeface="+mn-lt"/>
              </a:rPr>
              <a:t>(Estimados)</a:t>
            </a:r>
          </a:p>
        </p:txBody>
      </p:sp>
      <p:graphicFrame>
        <p:nvGraphicFramePr>
          <p:cNvPr id="39" name="Tabla 38">
            <a:extLst>
              <a:ext uri="{FF2B5EF4-FFF2-40B4-BE49-F238E27FC236}">
                <a16:creationId xmlns:a16="http://schemas.microsoft.com/office/drawing/2014/main" id="{6F256F21-A1A8-45B6-9FAB-0B00BB0624CC}"/>
              </a:ext>
            </a:extLst>
          </p:cNvPr>
          <p:cNvGraphicFramePr>
            <a:graphicFrameLocks noGrp="1"/>
          </p:cNvGraphicFramePr>
          <p:nvPr>
            <p:extLst/>
          </p:nvPr>
        </p:nvGraphicFramePr>
        <p:xfrm>
          <a:off x="838983" y="2733683"/>
          <a:ext cx="6096000" cy="2199640"/>
        </p:xfrm>
        <a:graphic>
          <a:graphicData uri="http://schemas.openxmlformats.org/drawingml/2006/table">
            <a:tbl>
              <a:tblPr firstRow="1" bandRow="1">
                <a:tableStyleId>{5C22544A-7EE6-4342-B048-85BDC9FD1C3A}</a:tableStyleId>
              </a:tblPr>
              <a:tblGrid>
                <a:gridCol w="3582292">
                  <a:extLst>
                    <a:ext uri="{9D8B030D-6E8A-4147-A177-3AD203B41FA5}">
                      <a16:colId xmlns:a16="http://schemas.microsoft.com/office/drawing/2014/main" val="2197458067"/>
                    </a:ext>
                  </a:extLst>
                </a:gridCol>
                <a:gridCol w="2513708">
                  <a:extLst>
                    <a:ext uri="{9D8B030D-6E8A-4147-A177-3AD203B41FA5}">
                      <a16:colId xmlns:a16="http://schemas.microsoft.com/office/drawing/2014/main" val="4047287051"/>
                    </a:ext>
                  </a:extLst>
                </a:gridCol>
              </a:tblGrid>
              <a:tr h="370840">
                <a:tc>
                  <a:txBody>
                    <a:bodyPr/>
                    <a:lstStyle/>
                    <a:p>
                      <a:r>
                        <a:rPr lang="es-CO" dirty="0"/>
                        <a:t>Área - Actividades</a:t>
                      </a:r>
                    </a:p>
                  </a:txBody>
                  <a:tcPr/>
                </a:tc>
                <a:tc>
                  <a:txBody>
                    <a:bodyPr/>
                    <a:lstStyle/>
                    <a:p>
                      <a:r>
                        <a:rPr lang="es-CO" dirty="0"/>
                        <a:t>Valor</a:t>
                      </a:r>
                    </a:p>
                  </a:txBody>
                  <a:tcPr/>
                </a:tc>
                <a:extLst>
                  <a:ext uri="{0D108BD9-81ED-4DB2-BD59-A6C34878D82A}">
                    <a16:rowId xmlns:a16="http://schemas.microsoft.com/office/drawing/2014/main" val="2091538716"/>
                  </a:ext>
                </a:extLst>
              </a:tr>
              <a:tr h="0">
                <a:tc>
                  <a:txBody>
                    <a:bodyPr/>
                    <a:lstStyle/>
                    <a:p>
                      <a:r>
                        <a:rPr lang="es-CO" dirty="0">
                          <a:solidFill>
                            <a:schemeClr val="accent3">
                              <a:lumMod val="75000"/>
                            </a:schemeClr>
                          </a:solidFill>
                        </a:rPr>
                        <a:t>Dirección Jurídica</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1" dirty="0">
                          <a:solidFill>
                            <a:schemeClr val="accent5">
                              <a:lumMod val="75000"/>
                            </a:schemeClr>
                          </a:solidFill>
                        </a:rPr>
                        <a:t>Actualización Simev, Información Relevante, Código País y Gobierno Corporativo</a:t>
                      </a:r>
                      <a:endParaRPr lang="es-CO" dirty="0">
                        <a:solidFill>
                          <a:schemeClr val="accent3">
                            <a:lumMod val="75000"/>
                          </a:schemeClr>
                        </a:solidFill>
                      </a:endParaRPr>
                    </a:p>
                  </a:txBody>
                  <a:tcPr/>
                </a:tc>
                <a:tc>
                  <a:txBody>
                    <a:bodyPr/>
                    <a:lstStyle/>
                    <a:p>
                      <a:pPr algn="r"/>
                      <a:r>
                        <a:rPr lang="es-CO" dirty="0">
                          <a:solidFill>
                            <a:schemeClr val="accent1"/>
                          </a:solidFill>
                        </a:rPr>
                        <a:t>$79.300</a:t>
                      </a:r>
                    </a:p>
                  </a:txBody>
                  <a:tcPr/>
                </a:tc>
                <a:extLst>
                  <a:ext uri="{0D108BD9-81ED-4DB2-BD59-A6C34878D82A}">
                    <a16:rowId xmlns:a16="http://schemas.microsoft.com/office/drawing/2014/main" val="2291072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accent3">
                              <a:lumMod val="75000"/>
                            </a:schemeClr>
                          </a:solidFill>
                          <a:latin typeface="+mn-lt"/>
                          <a:ea typeface="+mn-ea"/>
                          <a:cs typeface="+mn-cs"/>
                        </a:rPr>
                        <a:t>Secretaria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1" kern="1200" dirty="0">
                          <a:solidFill>
                            <a:schemeClr val="accent5">
                              <a:lumMod val="75000"/>
                            </a:schemeClr>
                          </a:solidFill>
                          <a:latin typeface="+mn-lt"/>
                          <a:ea typeface="+mn-ea"/>
                          <a:cs typeface="+mn-cs"/>
                        </a:rPr>
                        <a:t>Atención a accionistas</a:t>
                      </a:r>
                    </a:p>
                  </a:txBody>
                  <a:tcPr/>
                </a:tc>
                <a:tc>
                  <a:txBody>
                    <a:bodyPr/>
                    <a:lstStyle/>
                    <a:p>
                      <a:pPr algn="r"/>
                      <a:r>
                        <a:rPr lang="es-CO" dirty="0">
                          <a:solidFill>
                            <a:schemeClr val="accent1"/>
                          </a:solidFill>
                        </a:rPr>
                        <a:t>$24.295</a:t>
                      </a:r>
                    </a:p>
                  </a:txBody>
                  <a:tcPr/>
                </a:tc>
                <a:extLst>
                  <a:ext uri="{0D108BD9-81ED-4DB2-BD59-A6C34878D82A}">
                    <a16:rowId xmlns:a16="http://schemas.microsoft.com/office/drawing/2014/main" val="3461233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kern="1200" dirty="0">
                          <a:solidFill>
                            <a:schemeClr val="accent3">
                              <a:lumMod val="75000"/>
                            </a:schemeClr>
                          </a:solidFill>
                          <a:latin typeface="+mn-lt"/>
                          <a:ea typeface="+mn-ea"/>
                          <a:cs typeface="+mn-cs"/>
                        </a:rPr>
                        <a:t>Dirección Contable</a:t>
                      </a:r>
                    </a:p>
                    <a:p>
                      <a:r>
                        <a:rPr lang="es-CO" sz="1200" b="1" dirty="0">
                          <a:solidFill>
                            <a:schemeClr val="accent5">
                              <a:lumMod val="75000"/>
                            </a:schemeClr>
                          </a:solidFill>
                        </a:rPr>
                        <a:t>Información Financiera y Relevante</a:t>
                      </a:r>
                    </a:p>
                  </a:txBody>
                  <a:tcPr/>
                </a:tc>
                <a:tc>
                  <a:txBody>
                    <a:bodyPr/>
                    <a:lstStyle/>
                    <a:p>
                      <a:pPr algn="r"/>
                      <a:r>
                        <a:rPr lang="es-CO" dirty="0">
                          <a:solidFill>
                            <a:schemeClr val="accent1"/>
                          </a:solidFill>
                        </a:rPr>
                        <a:t>$3.137</a:t>
                      </a:r>
                    </a:p>
                  </a:txBody>
                  <a:tcPr/>
                </a:tc>
                <a:extLst>
                  <a:ext uri="{0D108BD9-81ED-4DB2-BD59-A6C34878D82A}">
                    <a16:rowId xmlns:a16="http://schemas.microsoft.com/office/drawing/2014/main" val="2170636552"/>
                  </a:ext>
                </a:extLst>
              </a:tr>
            </a:tbl>
          </a:graphicData>
        </a:graphic>
      </p:graphicFrame>
      <p:sp>
        <p:nvSpPr>
          <p:cNvPr id="2" name="CuadroTexto 1">
            <a:extLst>
              <a:ext uri="{FF2B5EF4-FFF2-40B4-BE49-F238E27FC236}">
                <a16:creationId xmlns:a16="http://schemas.microsoft.com/office/drawing/2014/main" id="{FD400BBC-9973-4981-A9F8-C62D840C66A9}"/>
              </a:ext>
            </a:extLst>
          </p:cNvPr>
          <p:cNvSpPr txBox="1"/>
          <p:nvPr/>
        </p:nvSpPr>
        <p:spPr>
          <a:xfrm>
            <a:off x="7508240" y="2867130"/>
            <a:ext cx="1290320" cy="634789"/>
          </a:xfrm>
          <a:prstGeom prst="rect">
            <a:avLst/>
          </a:prstGeom>
          <a:noFill/>
          <a:ln>
            <a:solidFill>
              <a:schemeClr val="accent1"/>
            </a:solidFill>
          </a:ln>
        </p:spPr>
        <p:txBody>
          <a:bodyPr wrap="square" lIns="0" tIns="0" rIns="0" bIns="0" rtlCol="0">
            <a:spAutoFit/>
          </a:bodyPr>
          <a:lstStyle/>
          <a:p>
            <a:pPr algn="ctr">
              <a:lnSpc>
                <a:spcPct val="120000"/>
              </a:lnSpc>
            </a:pPr>
            <a:r>
              <a:rPr lang="es-CO" dirty="0">
                <a:solidFill>
                  <a:schemeClr val="accent1"/>
                </a:solidFill>
              </a:rPr>
              <a:t>Total $202.399</a:t>
            </a:r>
          </a:p>
        </p:txBody>
      </p:sp>
    </p:spTree>
    <p:extLst>
      <p:ext uri="{BB962C8B-B14F-4D97-AF65-F5344CB8AC3E}">
        <p14:creationId xmlns:p14="http://schemas.microsoft.com/office/powerpoint/2010/main" val="3145921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4F13C670-622B-4F0F-8439-4CBDAE382FF8}"/>
              </a:ext>
            </a:extLst>
          </p:cNvPr>
          <p:cNvGraphicFramePr>
            <a:graphicFrameLocks noGrp="1"/>
          </p:cNvGraphicFramePr>
          <p:nvPr>
            <p:extLst/>
          </p:nvPr>
        </p:nvGraphicFramePr>
        <p:xfrm>
          <a:off x="416917" y="1064926"/>
          <a:ext cx="7076695" cy="894504"/>
        </p:xfrm>
        <a:graphic>
          <a:graphicData uri="http://schemas.openxmlformats.org/drawingml/2006/table">
            <a:tbl>
              <a:tblPr/>
              <a:tblGrid>
                <a:gridCol w="4021849">
                  <a:extLst>
                    <a:ext uri="{9D8B030D-6E8A-4147-A177-3AD203B41FA5}">
                      <a16:colId xmlns:a16="http://schemas.microsoft.com/office/drawing/2014/main" val="3930292543"/>
                    </a:ext>
                  </a:extLst>
                </a:gridCol>
                <a:gridCol w="1600293">
                  <a:extLst>
                    <a:ext uri="{9D8B030D-6E8A-4147-A177-3AD203B41FA5}">
                      <a16:colId xmlns:a16="http://schemas.microsoft.com/office/drawing/2014/main" val="3618494337"/>
                    </a:ext>
                  </a:extLst>
                </a:gridCol>
                <a:gridCol w="1454553">
                  <a:extLst>
                    <a:ext uri="{9D8B030D-6E8A-4147-A177-3AD203B41FA5}">
                      <a16:colId xmlns:a16="http://schemas.microsoft.com/office/drawing/2014/main" val="2443077222"/>
                    </a:ext>
                  </a:extLst>
                </a:gridCol>
              </a:tblGrid>
              <a:tr h="298168">
                <a:tc>
                  <a:txBody>
                    <a:bodyPr/>
                    <a:lstStyle/>
                    <a:p>
                      <a:pPr algn="ctr" fontAlgn="ctr"/>
                      <a:endParaRPr lang="es-CO" sz="1500" b="1" i="0" u="none" strike="noStrike" dirty="0">
                        <a:solidFill>
                          <a:srgbClr val="FFFFFF"/>
                        </a:solidFill>
                        <a:effectLst/>
                        <a:latin typeface="Calibri" panose="020F0502020204030204" pitchFamily="34" charset="0"/>
                      </a:endParaRP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CO" sz="1500" b="1" i="0" u="none" strike="noStrike" dirty="0">
                          <a:solidFill>
                            <a:srgbClr val="FFFFFF"/>
                          </a:solidFill>
                          <a:effectLst/>
                          <a:latin typeface="Calibri" panose="020F0502020204030204" pitchFamily="34" charset="0"/>
                        </a:rPr>
                        <a:t>2017</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ES" sz="1500" b="1" i="0" u="none" strike="noStrike" dirty="0">
                          <a:solidFill>
                            <a:srgbClr val="FFFFFF"/>
                          </a:solidFill>
                          <a:effectLst/>
                          <a:latin typeface="Calibri" panose="020F0502020204030204" pitchFamily="34" charset="0"/>
                        </a:rPr>
                        <a:t>2018</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2514610"/>
                  </a:ext>
                </a:extLst>
              </a:tr>
              <a:tr h="298168">
                <a:tc>
                  <a:txBody>
                    <a:bodyPr/>
                    <a:lstStyle/>
                    <a:p>
                      <a:pPr algn="l" fontAlgn="b"/>
                      <a:r>
                        <a:rPr lang="es-ES" sz="1500" b="0" i="0" u="none" strike="noStrike" dirty="0">
                          <a:solidFill>
                            <a:srgbClr val="002060"/>
                          </a:solidFill>
                          <a:effectLst/>
                          <a:latin typeface="Calibri" panose="020F0502020204030204" pitchFamily="34" charset="0"/>
                        </a:rPr>
                        <a:t>Mercado Potencial</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500" b="0" i="0" u="none" strike="noStrike" dirty="0">
                          <a:solidFill>
                            <a:srgbClr val="002060"/>
                          </a:solidFill>
                          <a:effectLst/>
                          <a:latin typeface="Calibri" panose="020F0502020204030204" pitchFamily="34" charset="0"/>
                        </a:rPr>
                        <a:t>12.7 B</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500" b="0" i="0" u="none" strike="noStrike" dirty="0">
                          <a:solidFill>
                            <a:srgbClr val="002060"/>
                          </a:solidFill>
                          <a:effectLst/>
                          <a:latin typeface="Calibri" panose="020F0502020204030204" pitchFamily="34" charset="0"/>
                        </a:rPr>
                        <a:t>12.6 B</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2461458"/>
                  </a:ext>
                </a:extLst>
              </a:tr>
              <a:tr h="298168">
                <a:tc>
                  <a:txBody>
                    <a:bodyPr/>
                    <a:lstStyle/>
                    <a:p>
                      <a:pPr algn="l" fontAlgn="b"/>
                      <a:r>
                        <a:rPr lang="es-ES" sz="1500" b="0" i="0" u="none" strike="noStrike" dirty="0">
                          <a:solidFill>
                            <a:srgbClr val="002060"/>
                          </a:solidFill>
                          <a:effectLst/>
                          <a:latin typeface="Calibri" panose="020F0502020204030204" pitchFamily="34" charset="0"/>
                        </a:rPr>
                        <a:t>% Captura</a:t>
                      </a:r>
                    </a:p>
                  </a:txBody>
                  <a:tcPr marL="9525" marR="9525"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500" b="0" i="0" u="none" strike="noStrike" dirty="0">
                          <a:solidFill>
                            <a:srgbClr val="002060"/>
                          </a:solidFill>
                          <a:effectLst/>
                          <a:latin typeface="Calibri" panose="020F0502020204030204" pitchFamily="34" charset="0"/>
                        </a:rPr>
                        <a:t>9%</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500" b="0" i="0" u="none" strike="noStrike" dirty="0">
                          <a:solidFill>
                            <a:srgbClr val="002060"/>
                          </a:solidFill>
                          <a:effectLst/>
                          <a:latin typeface="Calibri" panose="020F0502020204030204" pitchFamily="34" charset="0"/>
                        </a:rPr>
                        <a:t>9% </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2839772"/>
                  </a:ext>
                </a:extLst>
              </a:tr>
            </a:tbl>
          </a:graphicData>
        </a:graphic>
      </p:graphicFrame>
      <p:graphicFrame>
        <p:nvGraphicFramePr>
          <p:cNvPr id="8" name="Tabla 7">
            <a:extLst>
              <a:ext uri="{FF2B5EF4-FFF2-40B4-BE49-F238E27FC236}">
                <a16:creationId xmlns:a16="http://schemas.microsoft.com/office/drawing/2014/main" id="{B6781C06-0A5C-4FB5-97BD-7B608CE95326}"/>
              </a:ext>
            </a:extLst>
          </p:cNvPr>
          <p:cNvGraphicFramePr>
            <a:graphicFrameLocks noGrp="1"/>
          </p:cNvGraphicFramePr>
          <p:nvPr>
            <p:extLst/>
          </p:nvPr>
        </p:nvGraphicFramePr>
        <p:xfrm>
          <a:off x="416918" y="3021513"/>
          <a:ext cx="7050155" cy="1833586"/>
        </p:xfrm>
        <a:graphic>
          <a:graphicData uri="http://schemas.openxmlformats.org/drawingml/2006/table">
            <a:tbl>
              <a:tblPr/>
              <a:tblGrid>
                <a:gridCol w="2377540">
                  <a:extLst>
                    <a:ext uri="{9D8B030D-6E8A-4147-A177-3AD203B41FA5}">
                      <a16:colId xmlns:a16="http://schemas.microsoft.com/office/drawing/2014/main" val="3930292543"/>
                    </a:ext>
                  </a:extLst>
                </a:gridCol>
                <a:gridCol w="1690877">
                  <a:extLst>
                    <a:ext uri="{9D8B030D-6E8A-4147-A177-3AD203B41FA5}">
                      <a16:colId xmlns:a16="http://schemas.microsoft.com/office/drawing/2014/main" val="3618494337"/>
                    </a:ext>
                  </a:extLst>
                </a:gridCol>
                <a:gridCol w="1238264">
                  <a:extLst>
                    <a:ext uri="{9D8B030D-6E8A-4147-A177-3AD203B41FA5}">
                      <a16:colId xmlns:a16="http://schemas.microsoft.com/office/drawing/2014/main" val="2443077222"/>
                    </a:ext>
                  </a:extLst>
                </a:gridCol>
                <a:gridCol w="1743474">
                  <a:extLst>
                    <a:ext uri="{9D8B030D-6E8A-4147-A177-3AD203B41FA5}">
                      <a16:colId xmlns:a16="http://schemas.microsoft.com/office/drawing/2014/main" val="1422769774"/>
                    </a:ext>
                  </a:extLst>
                </a:gridCol>
              </a:tblGrid>
              <a:tr h="297299">
                <a:tc>
                  <a:txBody>
                    <a:bodyPr/>
                    <a:lstStyle/>
                    <a:p>
                      <a:pPr algn="ctr" fontAlgn="ctr"/>
                      <a:r>
                        <a:rPr lang="es-CO" sz="1400" b="1" i="0" u="none" strike="noStrike" dirty="0">
                          <a:solidFill>
                            <a:srgbClr val="FFFFFF"/>
                          </a:solidFill>
                          <a:effectLst/>
                          <a:latin typeface="Calibri" panose="020F0502020204030204" pitchFamily="34" charset="0"/>
                        </a:rPr>
                        <a:t>Se Pierde</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CO" sz="1400" b="1" i="0" u="none" strike="noStrike" dirty="0">
                          <a:solidFill>
                            <a:srgbClr val="FFFFFF"/>
                          </a:solidFill>
                          <a:effectLst/>
                          <a:latin typeface="Calibri" panose="020F0502020204030204" pitchFamily="34" charset="0"/>
                        </a:rPr>
                        <a:t>Valor (Billones)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ES" sz="1400" b="1" i="0" u="none" strike="noStrike" dirty="0">
                          <a:solidFill>
                            <a:srgbClr val="FFFFFF"/>
                          </a:solidFill>
                          <a:effectLst/>
                          <a:latin typeface="Calibri" panose="020F0502020204030204" pitchFamily="34" charset="0"/>
                        </a:rPr>
                        <a:t>Se Gana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ES" sz="1400" b="1" i="0" u="none" strike="noStrike" dirty="0">
                          <a:solidFill>
                            <a:srgbClr val="FFFFFF"/>
                          </a:solidFill>
                          <a:effectLst/>
                          <a:latin typeface="Calibri" panose="020F0502020204030204" pitchFamily="34" charset="0"/>
                        </a:rPr>
                        <a:t>Valor (Billones)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2514610"/>
                  </a:ext>
                </a:extLst>
              </a:tr>
              <a:tr h="297299">
                <a:tc>
                  <a:txBody>
                    <a:bodyPr/>
                    <a:lstStyle/>
                    <a:p>
                      <a:pPr algn="l" fontAlgn="b"/>
                      <a:r>
                        <a:rPr lang="es-ES" sz="1400" b="0" i="0" u="none" strike="noStrike" dirty="0">
                          <a:solidFill>
                            <a:srgbClr val="002060"/>
                          </a:solidFill>
                          <a:effectLst/>
                          <a:latin typeface="Calibri" panose="020F0502020204030204" pitchFamily="34" charset="0"/>
                        </a:rPr>
                        <a:t>Aseo y Cafetería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$ 0,890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s-ES" sz="1400" b="0" i="0" u="none" strike="noStrike" dirty="0">
                        <a:solidFill>
                          <a:srgbClr val="002060"/>
                        </a:solidFill>
                        <a:effectLst/>
                        <a:latin typeface="Calibri" panose="020F0502020204030204" pitchFamily="34" charset="0"/>
                      </a:endParaRP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endParaRPr lang="es-ES" sz="1400" b="0" i="0" u="none" strike="noStrike" dirty="0">
                        <a:solidFill>
                          <a:srgbClr val="002060"/>
                        </a:solidFill>
                        <a:effectLst/>
                        <a:latin typeface="Calibri" panose="020F0502020204030204" pitchFamily="34" charset="0"/>
                      </a:endParaRP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2461458"/>
                  </a:ext>
                </a:extLst>
              </a:tr>
              <a:tr h="297299">
                <a:tc>
                  <a:txBody>
                    <a:bodyPr/>
                    <a:lstStyle/>
                    <a:p>
                      <a:pPr algn="l" fontAlgn="b"/>
                      <a:r>
                        <a:rPr lang="es-ES" sz="1400" b="0" i="0" u="none" strike="noStrike" dirty="0">
                          <a:solidFill>
                            <a:srgbClr val="002060"/>
                          </a:solidFill>
                          <a:effectLst/>
                          <a:latin typeface="Calibri" panose="020F0502020204030204" pitchFamily="34" charset="0"/>
                        </a:rPr>
                        <a:t>Papelería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$ 0,744</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400" b="0" i="0" u="none" strike="noStrike" dirty="0">
                          <a:solidFill>
                            <a:srgbClr val="002060"/>
                          </a:solidFill>
                          <a:effectLst/>
                          <a:latin typeface="Calibri" panose="020F0502020204030204" pitchFamily="34" charset="0"/>
                        </a:rPr>
                        <a:t>Salud</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$ 3,300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2839772"/>
                  </a:ext>
                </a:extLst>
              </a:tr>
              <a:tr h="347091">
                <a:tc>
                  <a:txBody>
                    <a:bodyPr/>
                    <a:lstStyle/>
                    <a:p>
                      <a:pPr algn="l" fontAlgn="b"/>
                      <a:r>
                        <a:rPr lang="es-ES" sz="1400" b="0" i="0" u="none" strike="noStrike" kern="1200" dirty="0">
                          <a:solidFill>
                            <a:srgbClr val="002060"/>
                          </a:solidFill>
                          <a:effectLst/>
                          <a:latin typeface="Calibri" panose="020F0502020204030204" pitchFamily="34" charset="0"/>
                          <a:ea typeface="+mn-ea"/>
                          <a:cs typeface="+mn-cs"/>
                        </a:rPr>
                        <a:t>Computadores y Periféricos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kern="1200" dirty="0">
                          <a:solidFill>
                            <a:srgbClr val="002060"/>
                          </a:solidFill>
                          <a:effectLst/>
                          <a:latin typeface="Calibri" panose="020F0502020204030204" pitchFamily="34" charset="0"/>
                          <a:ea typeface="+mn-ea"/>
                          <a:cs typeface="+mn-cs"/>
                        </a:rPr>
                        <a:t>$ 1,000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400" b="0" i="0" u="none" strike="noStrike" dirty="0">
                          <a:solidFill>
                            <a:srgbClr val="002060"/>
                          </a:solidFill>
                          <a:effectLst/>
                          <a:latin typeface="Calibri" panose="020F0502020204030204" pitchFamily="34" charset="0"/>
                        </a:rPr>
                        <a:t>Movilidad</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$ 0,545</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31965"/>
                  </a:ext>
                </a:extLst>
              </a:tr>
              <a:tr h="297299">
                <a:tc>
                  <a:txBody>
                    <a:bodyPr/>
                    <a:lstStyle/>
                    <a:p>
                      <a:pPr algn="l" fontAlgn="b"/>
                      <a:r>
                        <a:rPr lang="es-ES" sz="1400" b="0" i="0" u="none" strike="noStrike" dirty="0">
                          <a:solidFill>
                            <a:srgbClr val="002060"/>
                          </a:solidFill>
                          <a:effectLst/>
                          <a:latin typeface="Calibri" panose="020F0502020204030204" pitchFamily="34" charset="0"/>
                        </a:rPr>
                        <a:t>Vehículos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$ 0,465</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400" b="0" i="0" u="none" strike="noStrike" dirty="0">
                          <a:solidFill>
                            <a:srgbClr val="002060"/>
                          </a:solidFill>
                          <a:effectLst/>
                          <a:latin typeface="Calibri" panose="020F0502020204030204" pitchFamily="34" charset="0"/>
                        </a:rPr>
                        <a:t>Maquinaria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$ 1,000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5296180"/>
                  </a:ext>
                </a:extLst>
              </a:tr>
              <a:tr h="297299">
                <a:tc>
                  <a:txBody>
                    <a:bodyPr/>
                    <a:lstStyle/>
                    <a:p>
                      <a:pPr algn="l" fontAlgn="b"/>
                      <a:r>
                        <a:rPr lang="es-ES" sz="1400" b="0" i="0" u="none" strike="noStrike" dirty="0">
                          <a:solidFill>
                            <a:srgbClr val="002060"/>
                          </a:solidFill>
                          <a:effectLst/>
                          <a:latin typeface="Calibri" panose="020F0502020204030204" pitchFamily="34" charset="0"/>
                        </a:rPr>
                        <a:t>Combustibles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s-ES" sz="1400" b="0" i="0" u="none" strike="noStrike" dirty="0">
                          <a:solidFill>
                            <a:srgbClr val="002060"/>
                          </a:solidFill>
                          <a:effectLst/>
                          <a:latin typeface="Calibri" panose="020F0502020204030204" pitchFamily="34" charset="0"/>
                        </a:rPr>
                        <a:t>$ 0, 646</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s-ES" sz="1400" b="0" i="0" u="none" strike="noStrike" dirty="0">
                        <a:solidFill>
                          <a:srgbClr val="002060"/>
                        </a:solidFill>
                        <a:effectLst/>
                        <a:latin typeface="Calibri" panose="020F0502020204030204" pitchFamily="34" charset="0"/>
                      </a:endParaRP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endParaRPr lang="es-ES" sz="1400" b="0" i="0" u="none" strike="noStrike" dirty="0">
                        <a:solidFill>
                          <a:srgbClr val="002060"/>
                        </a:solidFill>
                        <a:effectLst/>
                        <a:latin typeface="Calibri" panose="020F0502020204030204" pitchFamily="34" charset="0"/>
                      </a:endParaRP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8177457"/>
                  </a:ext>
                </a:extLst>
              </a:tr>
            </a:tbl>
          </a:graphicData>
        </a:graphic>
      </p:graphicFrame>
      <p:sp>
        <p:nvSpPr>
          <p:cNvPr id="9" name="Marcador de texto 3">
            <a:extLst>
              <a:ext uri="{FF2B5EF4-FFF2-40B4-BE49-F238E27FC236}">
                <a16:creationId xmlns:a16="http://schemas.microsoft.com/office/drawing/2014/main" id="{643C4FE4-7078-4E7F-A8D9-81288AF68590}"/>
              </a:ext>
            </a:extLst>
          </p:cNvPr>
          <p:cNvSpPr txBox="1">
            <a:spLocks/>
          </p:cNvSpPr>
          <p:nvPr/>
        </p:nvSpPr>
        <p:spPr>
          <a:xfrm>
            <a:off x="6020" y="136933"/>
            <a:ext cx="7342119" cy="526892"/>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lnSpc>
                <a:spcPct val="100000"/>
              </a:lnSpc>
            </a:pPr>
            <a:r>
              <a:rPr lang="es-CO" sz="3000" b="1" dirty="0">
                <a:solidFill>
                  <a:srgbClr val="002060"/>
                </a:solidFill>
                <a:latin typeface="+mj-lt"/>
                <a:ea typeface="+mj-ea"/>
                <a:cs typeface="+mj-cs"/>
              </a:rPr>
              <a:t>2. Participación                                             del MCP en Mercado Potencial</a:t>
            </a:r>
          </a:p>
        </p:txBody>
      </p:sp>
      <p:sp>
        <p:nvSpPr>
          <p:cNvPr id="10" name="CuadroTexto 9">
            <a:extLst>
              <a:ext uri="{FF2B5EF4-FFF2-40B4-BE49-F238E27FC236}">
                <a16:creationId xmlns:a16="http://schemas.microsoft.com/office/drawing/2014/main" id="{30DBF6DB-2B4A-429E-89C9-CC9238667961}"/>
              </a:ext>
            </a:extLst>
          </p:cNvPr>
          <p:cNvSpPr txBox="1"/>
          <p:nvPr/>
        </p:nvSpPr>
        <p:spPr>
          <a:xfrm>
            <a:off x="416918" y="2148219"/>
            <a:ext cx="7409559" cy="590931"/>
          </a:xfrm>
          <a:prstGeom prst="rect">
            <a:avLst/>
          </a:prstGeom>
          <a:noFill/>
        </p:spPr>
        <p:txBody>
          <a:bodyPr wrap="square" lIns="0" tIns="0" rIns="0" bIns="0" rtlCol="0">
            <a:spAutoFit/>
          </a:bodyPr>
          <a:lstStyle/>
          <a:p>
            <a:pPr>
              <a:lnSpc>
                <a:spcPct val="120000"/>
              </a:lnSpc>
              <a:buFont typeface="Wingdings" pitchFamily="2" charset="2"/>
              <a:buChar char="ü"/>
            </a:pPr>
            <a:r>
              <a:rPr lang="es-CO" sz="1600" dirty="0">
                <a:solidFill>
                  <a:srgbClr val="002060"/>
                </a:solidFill>
              </a:rPr>
              <a:t>Acuerdos Marcos reducen el potencial del mercado de BMC y obligan a un re direccionamiento estratégico</a:t>
            </a:r>
            <a:r>
              <a:rPr lang="es-CO" sz="1400" dirty="0">
                <a:solidFill>
                  <a:srgbClr val="002060"/>
                </a:solidFill>
              </a:rPr>
              <a:t>. </a:t>
            </a:r>
          </a:p>
        </p:txBody>
      </p:sp>
      <p:cxnSp>
        <p:nvCxnSpPr>
          <p:cNvPr id="6" name="5 Conector recto"/>
          <p:cNvCxnSpPr/>
          <p:nvPr/>
        </p:nvCxnSpPr>
        <p:spPr>
          <a:xfrm flipV="1">
            <a:off x="240579" y="790141"/>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827003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02E4111-6105-4186-A112-C9E6F8C89A5B}"/>
              </a:ext>
            </a:extLst>
          </p:cNvPr>
          <p:cNvSpPr txBox="1"/>
          <p:nvPr/>
        </p:nvSpPr>
        <p:spPr>
          <a:xfrm>
            <a:off x="993013" y="1385750"/>
            <a:ext cx="3608484" cy="4136517"/>
          </a:xfrm>
          <a:prstGeom prst="rect">
            <a:avLst/>
          </a:prstGeom>
          <a:noFill/>
        </p:spPr>
        <p:txBody>
          <a:bodyPr wrap="square" lIns="0" tIns="0" rIns="0" bIns="0" rtlCol="0">
            <a:spAutoFit/>
          </a:bodyPr>
          <a:lstStyle/>
          <a:p>
            <a:pPr lvl="0" algn="just">
              <a:lnSpc>
                <a:spcPct val="150000"/>
              </a:lnSpc>
            </a:pPr>
            <a:r>
              <a:rPr lang="es-CO" sz="1400" dirty="0">
                <a:solidFill>
                  <a:srgbClr val="002060"/>
                </a:solidFill>
              </a:rPr>
              <a:t>Ente regulador de la Contratación estatal, creado por la Presidencia.</a:t>
            </a:r>
          </a:p>
          <a:p>
            <a:pPr lvl="0" algn="just"/>
            <a:endParaRPr lang="es-CO" sz="1400" dirty="0">
              <a:solidFill>
                <a:srgbClr val="002060"/>
              </a:solidFill>
            </a:endParaRPr>
          </a:p>
          <a:p>
            <a:pPr lvl="0" algn="just">
              <a:lnSpc>
                <a:spcPct val="150000"/>
              </a:lnSpc>
            </a:pPr>
            <a:r>
              <a:rPr lang="es-CO" sz="1400" dirty="0">
                <a:solidFill>
                  <a:srgbClr val="002060"/>
                </a:solidFill>
              </a:rPr>
              <a:t>Posibilidad de realizar proceso de contratación de manera inmediata.</a:t>
            </a:r>
          </a:p>
          <a:p>
            <a:pPr lvl="0" algn="just"/>
            <a:r>
              <a:rPr lang="es-CO" sz="1400" dirty="0">
                <a:solidFill>
                  <a:srgbClr val="002060"/>
                </a:solidFill>
              </a:rPr>
              <a:t> </a:t>
            </a:r>
          </a:p>
          <a:p>
            <a:pPr lvl="0" algn="just">
              <a:lnSpc>
                <a:spcPct val="150000"/>
              </a:lnSpc>
            </a:pPr>
            <a:r>
              <a:rPr lang="es-CO" sz="1400" dirty="0">
                <a:solidFill>
                  <a:srgbClr val="002060"/>
                </a:solidFill>
              </a:rPr>
              <a:t>Sistema de contratación que no genera costos a la compradora.</a:t>
            </a:r>
          </a:p>
          <a:p>
            <a:pPr lvl="0" algn="just"/>
            <a:endParaRPr lang="es-CO" sz="1400" dirty="0">
              <a:solidFill>
                <a:srgbClr val="002060"/>
              </a:solidFill>
            </a:endParaRPr>
          </a:p>
          <a:p>
            <a:pPr lvl="0" algn="just">
              <a:lnSpc>
                <a:spcPct val="150000"/>
              </a:lnSpc>
            </a:pPr>
            <a:r>
              <a:rPr lang="es-CO" sz="1400" dirty="0">
                <a:solidFill>
                  <a:srgbClr val="002060"/>
                </a:solidFill>
              </a:rPr>
              <a:t>La entidad traslada su carga operativa y administrativa en el sistema de contratación.</a:t>
            </a:r>
          </a:p>
          <a:p>
            <a:pPr lvl="0" algn="just"/>
            <a:endParaRPr lang="es-CO" sz="1400" dirty="0">
              <a:solidFill>
                <a:srgbClr val="002060"/>
              </a:solidFill>
            </a:endParaRPr>
          </a:p>
          <a:p>
            <a:pPr lvl="0" algn="just"/>
            <a:r>
              <a:rPr lang="es-CO" sz="1400" dirty="0">
                <a:solidFill>
                  <a:srgbClr val="002060"/>
                </a:solidFill>
              </a:rPr>
              <a:t>Apoyo de los entes de control al sistema.</a:t>
            </a:r>
          </a:p>
          <a:p>
            <a:pPr lvl="0"/>
            <a:endParaRPr lang="es-CO" sz="1400" dirty="0">
              <a:solidFill>
                <a:srgbClr val="002060"/>
              </a:solidFill>
            </a:endParaRPr>
          </a:p>
          <a:p>
            <a:pPr>
              <a:lnSpc>
                <a:spcPct val="120000"/>
              </a:lnSpc>
            </a:pPr>
            <a:endParaRPr lang="es-CO" sz="1400" dirty="0">
              <a:solidFill>
                <a:srgbClr val="002060"/>
              </a:solidFill>
            </a:endParaRPr>
          </a:p>
        </p:txBody>
      </p:sp>
      <p:sp>
        <p:nvSpPr>
          <p:cNvPr id="6" name="CuadroTexto 5">
            <a:extLst>
              <a:ext uri="{FF2B5EF4-FFF2-40B4-BE49-F238E27FC236}">
                <a16:creationId xmlns:a16="http://schemas.microsoft.com/office/drawing/2014/main" id="{6F5FD061-6DA7-4D07-9379-C8228CA0CB4D}"/>
              </a:ext>
            </a:extLst>
          </p:cNvPr>
          <p:cNvSpPr txBox="1"/>
          <p:nvPr/>
        </p:nvSpPr>
        <p:spPr>
          <a:xfrm>
            <a:off x="1537252" y="978012"/>
            <a:ext cx="1484244" cy="276999"/>
          </a:xfrm>
          <a:prstGeom prst="rect">
            <a:avLst/>
          </a:prstGeom>
          <a:noFill/>
        </p:spPr>
        <p:txBody>
          <a:bodyPr wrap="square" lIns="0" tIns="0" rIns="0" bIns="0" rtlCol="0">
            <a:spAutoFit/>
          </a:bodyPr>
          <a:lstStyle/>
          <a:p>
            <a:r>
              <a:rPr lang="es-CO" b="1" dirty="0">
                <a:solidFill>
                  <a:srgbClr val="002060"/>
                </a:solidFill>
              </a:rPr>
              <a:t>Fortalezas</a:t>
            </a:r>
          </a:p>
        </p:txBody>
      </p:sp>
      <p:sp>
        <p:nvSpPr>
          <p:cNvPr id="7" name="CuadroTexto 6">
            <a:extLst>
              <a:ext uri="{FF2B5EF4-FFF2-40B4-BE49-F238E27FC236}">
                <a16:creationId xmlns:a16="http://schemas.microsoft.com/office/drawing/2014/main" id="{8D08B5AA-8ED7-4A33-B88F-C3DFC912DDE4}"/>
              </a:ext>
            </a:extLst>
          </p:cNvPr>
          <p:cNvSpPr txBox="1"/>
          <p:nvPr/>
        </p:nvSpPr>
        <p:spPr>
          <a:xfrm>
            <a:off x="5306865" y="1453323"/>
            <a:ext cx="3492623" cy="1169551"/>
          </a:xfrm>
          <a:prstGeom prst="rect">
            <a:avLst/>
          </a:prstGeom>
          <a:noFill/>
        </p:spPr>
        <p:txBody>
          <a:bodyPr wrap="square" lIns="0" tIns="0" rIns="0" bIns="0" rtlCol="0">
            <a:spAutoFit/>
          </a:bodyPr>
          <a:lstStyle/>
          <a:p>
            <a:pPr lvl="0"/>
            <a:r>
              <a:rPr lang="es-CO" sz="1400" dirty="0">
                <a:solidFill>
                  <a:srgbClr val="002060"/>
                </a:solidFill>
              </a:rPr>
              <a:t>Posibilidad de ser sancionados por competencia desleal.</a:t>
            </a:r>
          </a:p>
          <a:p>
            <a:pPr lvl="0"/>
            <a:endParaRPr lang="es-CO" sz="1400" dirty="0">
              <a:solidFill>
                <a:srgbClr val="002060"/>
              </a:solidFill>
            </a:endParaRPr>
          </a:p>
          <a:p>
            <a:pPr lvl="0"/>
            <a:endParaRPr lang="es-CO" sz="1400" dirty="0">
              <a:solidFill>
                <a:srgbClr val="002060"/>
              </a:solidFill>
            </a:endParaRPr>
          </a:p>
          <a:p>
            <a:pPr lvl="0"/>
            <a:r>
              <a:rPr lang="es-CO" sz="1400" dirty="0">
                <a:solidFill>
                  <a:srgbClr val="002060"/>
                </a:solidFill>
              </a:rPr>
              <a:t>Nuevo gobierno cambie el sistema</a:t>
            </a:r>
            <a:r>
              <a:rPr lang="es-CO" dirty="0">
                <a:solidFill>
                  <a:srgbClr val="002060"/>
                </a:solidFill>
              </a:rPr>
              <a:t>.</a:t>
            </a:r>
          </a:p>
        </p:txBody>
      </p:sp>
      <p:sp>
        <p:nvSpPr>
          <p:cNvPr id="8" name="CuadroTexto 7">
            <a:extLst>
              <a:ext uri="{FF2B5EF4-FFF2-40B4-BE49-F238E27FC236}">
                <a16:creationId xmlns:a16="http://schemas.microsoft.com/office/drawing/2014/main" id="{C37DE4C2-8329-4343-AF1F-DBD3EB732015}"/>
              </a:ext>
            </a:extLst>
          </p:cNvPr>
          <p:cNvSpPr txBox="1"/>
          <p:nvPr/>
        </p:nvSpPr>
        <p:spPr>
          <a:xfrm>
            <a:off x="6341165" y="978011"/>
            <a:ext cx="1484244" cy="276999"/>
          </a:xfrm>
          <a:prstGeom prst="rect">
            <a:avLst/>
          </a:prstGeom>
          <a:noFill/>
        </p:spPr>
        <p:txBody>
          <a:bodyPr wrap="square" lIns="0" tIns="0" rIns="0" bIns="0" rtlCol="0">
            <a:spAutoFit/>
          </a:bodyPr>
          <a:lstStyle/>
          <a:p>
            <a:r>
              <a:rPr lang="es-CO" b="1" dirty="0">
                <a:solidFill>
                  <a:srgbClr val="002060"/>
                </a:solidFill>
              </a:rPr>
              <a:t>Amenazas</a:t>
            </a:r>
          </a:p>
        </p:txBody>
      </p:sp>
      <p:grpSp>
        <p:nvGrpSpPr>
          <p:cNvPr id="9" name="6 Grupo">
            <a:extLst>
              <a:ext uri="{FF2B5EF4-FFF2-40B4-BE49-F238E27FC236}">
                <a16:creationId xmlns:a16="http://schemas.microsoft.com/office/drawing/2014/main" id="{341ACE48-8DFE-4E69-8D5B-425235D2D6E5}"/>
              </a:ext>
            </a:extLst>
          </p:cNvPr>
          <p:cNvGrpSpPr/>
          <p:nvPr/>
        </p:nvGrpSpPr>
        <p:grpSpPr>
          <a:xfrm>
            <a:off x="424142" y="1455073"/>
            <a:ext cx="795623" cy="332399"/>
            <a:chOff x="3985144" y="1067504"/>
            <a:chExt cx="819573" cy="447873"/>
          </a:xfrm>
        </p:grpSpPr>
        <p:sp>
          <p:nvSpPr>
            <p:cNvPr id="10" name="7 Elipse">
              <a:extLst>
                <a:ext uri="{FF2B5EF4-FFF2-40B4-BE49-F238E27FC236}">
                  <a16:creationId xmlns:a16="http://schemas.microsoft.com/office/drawing/2014/main" id="{1E7D0FD1-6EBB-4D61-940A-DEEF075E2B59}"/>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8 CuadroTexto">
              <a:extLst>
                <a:ext uri="{FF2B5EF4-FFF2-40B4-BE49-F238E27FC236}">
                  <a16:creationId xmlns:a16="http://schemas.microsoft.com/office/drawing/2014/main" id="{63F73297-F219-40E0-9288-30F933A157E7}"/>
                </a:ext>
              </a:extLst>
            </p:cNvPr>
            <p:cNvSpPr txBox="1"/>
            <p:nvPr/>
          </p:nvSpPr>
          <p:spPr>
            <a:xfrm flipH="1">
              <a:off x="4114092" y="1067504"/>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15" name="6 Grupo">
            <a:extLst>
              <a:ext uri="{FF2B5EF4-FFF2-40B4-BE49-F238E27FC236}">
                <a16:creationId xmlns:a16="http://schemas.microsoft.com/office/drawing/2014/main" id="{FAEA95D8-5934-4333-A947-3556452913A5}"/>
              </a:ext>
            </a:extLst>
          </p:cNvPr>
          <p:cNvGrpSpPr/>
          <p:nvPr/>
        </p:nvGrpSpPr>
        <p:grpSpPr>
          <a:xfrm>
            <a:off x="4861897" y="1389863"/>
            <a:ext cx="795623" cy="335989"/>
            <a:chOff x="3985144" y="1067503"/>
            <a:chExt cx="819573" cy="452711"/>
          </a:xfrm>
        </p:grpSpPr>
        <p:sp>
          <p:nvSpPr>
            <p:cNvPr id="16" name="7 Elipse">
              <a:extLst>
                <a:ext uri="{FF2B5EF4-FFF2-40B4-BE49-F238E27FC236}">
                  <a16:creationId xmlns:a16="http://schemas.microsoft.com/office/drawing/2014/main" id="{12897EED-EB3B-45EF-A739-0E24F1F647C6}"/>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7" name="8 CuadroTexto">
              <a:extLst>
                <a:ext uri="{FF2B5EF4-FFF2-40B4-BE49-F238E27FC236}">
                  <a16:creationId xmlns:a16="http://schemas.microsoft.com/office/drawing/2014/main" id="{4F8C48FC-EA69-40C6-972E-9BADA7CF850B}"/>
                </a:ext>
              </a:extLst>
            </p:cNvPr>
            <p:cNvSpPr txBox="1"/>
            <p:nvPr/>
          </p:nvSpPr>
          <p:spPr>
            <a:xfrm flipH="1">
              <a:off x="4114092" y="1067503"/>
              <a:ext cx="690625" cy="452711"/>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18" name="6 Grupo">
            <a:extLst>
              <a:ext uri="{FF2B5EF4-FFF2-40B4-BE49-F238E27FC236}">
                <a16:creationId xmlns:a16="http://schemas.microsoft.com/office/drawing/2014/main" id="{309E2C92-69F6-4492-8CA9-B093FB193290}"/>
              </a:ext>
            </a:extLst>
          </p:cNvPr>
          <p:cNvGrpSpPr/>
          <p:nvPr/>
        </p:nvGrpSpPr>
        <p:grpSpPr>
          <a:xfrm>
            <a:off x="417293" y="2314287"/>
            <a:ext cx="795623" cy="332399"/>
            <a:chOff x="3985144" y="1067504"/>
            <a:chExt cx="819573" cy="447873"/>
          </a:xfrm>
        </p:grpSpPr>
        <p:sp>
          <p:nvSpPr>
            <p:cNvPr id="19" name="7 Elipse">
              <a:extLst>
                <a:ext uri="{FF2B5EF4-FFF2-40B4-BE49-F238E27FC236}">
                  <a16:creationId xmlns:a16="http://schemas.microsoft.com/office/drawing/2014/main" id="{25928608-12AA-43B4-BC6F-E0B4A2223500}"/>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0" name="8 CuadroTexto">
              <a:extLst>
                <a:ext uri="{FF2B5EF4-FFF2-40B4-BE49-F238E27FC236}">
                  <a16:creationId xmlns:a16="http://schemas.microsoft.com/office/drawing/2014/main" id="{AB839288-DFC6-4136-9EC7-9F31246D927F}"/>
                </a:ext>
              </a:extLst>
            </p:cNvPr>
            <p:cNvSpPr txBox="1"/>
            <p:nvPr/>
          </p:nvSpPr>
          <p:spPr>
            <a:xfrm flipH="1">
              <a:off x="4114092" y="1067504"/>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grpSp>
        <p:nvGrpSpPr>
          <p:cNvPr id="27" name="6 Grupo">
            <a:extLst>
              <a:ext uri="{FF2B5EF4-FFF2-40B4-BE49-F238E27FC236}">
                <a16:creationId xmlns:a16="http://schemas.microsoft.com/office/drawing/2014/main" id="{2E50D1EC-E8A2-4F03-9A1E-E973FE6A1B7B}"/>
              </a:ext>
            </a:extLst>
          </p:cNvPr>
          <p:cNvGrpSpPr/>
          <p:nvPr/>
        </p:nvGrpSpPr>
        <p:grpSpPr>
          <a:xfrm>
            <a:off x="424142" y="3175186"/>
            <a:ext cx="795623" cy="332399"/>
            <a:chOff x="3985144" y="1067504"/>
            <a:chExt cx="819573" cy="447873"/>
          </a:xfrm>
        </p:grpSpPr>
        <p:sp>
          <p:nvSpPr>
            <p:cNvPr id="28" name="7 Elipse">
              <a:extLst>
                <a:ext uri="{FF2B5EF4-FFF2-40B4-BE49-F238E27FC236}">
                  <a16:creationId xmlns:a16="http://schemas.microsoft.com/office/drawing/2014/main" id="{30591E89-C0FE-488C-ACC8-BC340C2524A2}"/>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9" name="8 CuadroTexto">
              <a:extLst>
                <a:ext uri="{FF2B5EF4-FFF2-40B4-BE49-F238E27FC236}">
                  <a16:creationId xmlns:a16="http://schemas.microsoft.com/office/drawing/2014/main" id="{F0571E7E-5C60-479D-8D5B-862D838146CD}"/>
                </a:ext>
              </a:extLst>
            </p:cNvPr>
            <p:cNvSpPr txBox="1"/>
            <p:nvPr/>
          </p:nvSpPr>
          <p:spPr>
            <a:xfrm flipH="1">
              <a:off x="4114092" y="1067504"/>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3</a:t>
              </a:r>
            </a:p>
          </p:txBody>
        </p:sp>
      </p:grpSp>
      <p:grpSp>
        <p:nvGrpSpPr>
          <p:cNvPr id="32" name="6 Grupo">
            <a:extLst>
              <a:ext uri="{FF2B5EF4-FFF2-40B4-BE49-F238E27FC236}">
                <a16:creationId xmlns:a16="http://schemas.microsoft.com/office/drawing/2014/main" id="{75AA1905-5BA6-40B8-A0F3-06E9CCDEEB28}"/>
              </a:ext>
            </a:extLst>
          </p:cNvPr>
          <p:cNvGrpSpPr/>
          <p:nvPr/>
        </p:nvGrpSpPr>
        <p:grpSpPr>
          <a:xfrm>
            <a:off x="424142" y="4035975"/>
            <a:ext cx="795623" cy="332399"/>
            <a:chOff x="3985144" y="1067504"/>
            <a:chExt cx="819573" cy="447873"/>
          </a:xfrm>
        </p:grpSpPr>
        <p:sp>
          <p:nvSpPr>
            <p:cNvPr id="33" name="7 Elipse">
              <a:extLst>
                <a:ext uri="{FF2B5EF4-FFF2-40B4-BE49-F238E27FC236}">
                  <a16:creationId xmlns:a16="http://schemas.microsoft.com/office/drawing/2014/main" id="{8D16187A-1E1D-42B6-A758-FE60DFA1B17E}"/>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34" name="8 CuadroTexto">
              <a:extLst>
                <a:ext uri="{FF2B5EF4-FFF2-40B4-BE49-F238E27FC236}">
                  <a16:creationId xmlns:a16="http://schemas.microsoft.com/office/drawing/2014/main" id="{1B0EA08F-FBA2-4853-8644-7E054107C9CA}"/>
                </a:ext>
              </a:extLst>
            </p:cNvPr>
            <p:cNvSpPr txBox="1"/>
            <p:nvPr/>
          </p:nvSpPr>
          <p:spPr>
            <a:xfrm flipH="1">
              <a:off x="4114092" y="1067504"/>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4</a:t>
              </a:r>
            </a:p>
          </p:txBody>
        </p:sp>
      </p:grpSp>
      <p:grpSp>
        <p:nvGrpSpPr>
          <p:cNvPr id="35" name="6 Grupo">
            <a:extLst>
              <a:ext uri="{FF2B5EF4-FFF2-40B4-BE49-F238E27FC236}">
                <a16:creationId xmlns:a16="http://schemas.microsoft.com/office/drawing/2014/main" id="{351EC2AE-E9BD-48E5-9A9E-2ECC0B61488C}"/>
              </a:ext>
            </a:extLst>
          </p:cNvPr>
          <p:cNvGrpSpPr/>
          <p:nvPr/>
        </p:nvGrpSpPr>
        <p:grpSpPr>
          <a:xfrm>
            <a:off x="427125" y="4797874"/>
            <a:ext cx="795623" cy="332399"/>
            <a:chOff x="3985144" y="1081831"/>
            <a:chExt cx="819573" cy="447873"/>
          </a:xfrm>
        </p:grpSpPr>
        <p:sp>
          <p:nvSpPr>
            <p:cNvPr id="36" name="7 Elipse">
              <a:extLst>
                <a:ext uri="{FF2B5EF4-FFF2-40B4-BE49-F238E27FC236}">
                  <a16:creationId xmlns:a16="http://schemas.microsoft.com/office/drawing/2014/main" id="{A2A236BF-7FC2-492F-A45E-29F2BB5B1EDA}"/>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37" name="8 CuadroTexto">
              <a:extLst>
                <a:ext uri="{FF2B5EF4-FFF2-40B4-BE49-F238E27FC236}">
                  <a16:creationId xmlns:a16="http://schemas.microsoft.com/office/drawing/2014/main" id="{76A79B4E-BACA-4A5F-ACAB-6FA68E292A85}"/>
                </a:ext>
              </a:extLst>
            </p:cNvPr>
            <p:cNvSpPr txBox="1"/>
            <p:nvPr/>
          </p:nvSpPr>
          <p:spPr>
            <a:xfrm flipH="1">
              <a:off x="4114092" y="1081831"/>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5</a:t>
              </a:r>
            </a:p>
          </p:txBody>
        </p:sp>
      </p:grpSp>
      <p:grpSp>
        <p:nvGrpSpPr>
          <p:cNvPr id="39" name="6 Grupo">
            <a:extLst>
              <a:ext uri="{FF2B5EF4-FFF2-40B4-BE49-F238E27FC236}">
                <a16:creationId xmlns:a16="http://schemas.microsoft.com/office/drawing/2014/main" id="{7CF4955D-8710-49C7-9CF0-BAB9C4A4E0EF}"/>
              </a:ext>
            </a:extLst>
          </p:cNvPr>
          <p:cNvGrpSpPr/>
          <p:nvPr/>
        </p:nvGrpSpPr>
        <p:grpSpPr>
          <a:xfrm>
            <a:off x="4876798" y="2304455"/>
            <a:ext cx="795623" cy="332399"/>
            <a:chOff x="3985144" y="1067504"/>
            <a:chExt cx="819573" cy="447873"/>
          </a:xfrm>
        </p:grpSpPr>
        <p:sp>
          <p:nvSpPr>
            <p:cNvPr id="40" name="7 Elipse">
              <a:extLst>
                <a:ext uri="{FF2B5EF4-FFF2-40B4-BE49-F238E27FC236}">
                  <a16:creationId xmlns:a16="http://schemas.microsoft.com/office/drawing/2014/main" id="{3ECA99C6-CA7C-44B0-BC3E-12630937605E}"/>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41" name="8 CuadroTexto">
              <a:extLst>
                <a:ext uri="{FF2B5EF4-FFF2-40B4-BE49-F238E27FC236}">
                  <a16:creationId xmlns:a16="http://schemas.microsoft.com/office/drawing/2014/main" id="{219930F9-3045-4EC3-9B55-D478F1FCAA26}"/>
                </a:ext>
              </a:extLst>
            </p:cNvPr>
            <p:cNvSpPr txBox="1"/>
            <p:nvPr/>
          </p:nvSpPr>
          <p:spPr>
            <a:xfrm flipH="1">
              <a:off x="4114092" y="1067504"/>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sp>
        <p:nvSpPr>
          <p:cNvPr id="42" name="Marcador de texto 3">
            <a:extLst>
              <a:ext uri="{FF2B5EF4-FFF2-40B4-BE49-F238E27FC236}">
                <a16:creationId xmlns:a16="http://schemas.microsoft.com/office/drawing/2014/main" id="{0F7222D5-B7B4-4A4D-8963-613C43E8664B}"/>
              </a:ext>
            </a:extLst>
          </p:cNvPr>
          <p:cNvSpPr txBox="1">
            <a:spLocks/>
          </p:cNvSpPr>
          <p:nvPr/>
        </p:nvSpPr>
        <p:spPr>
          <a:xfrm>
            <a:off x="171755" y="176459"/>
            <a:ext cx="7103577" cy="526892"/>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r>
              <a:rPr lang="es-CO" sz="3000" b="1" dirty="0">
                <a:solidFill>
                  <a:srgbClr val="002060"/>
                </a:solidFill>
                <a:latin typeface="+mj-lt"/>
                <a:ea typeface="+mj-ea"/>
                <a:cs typeface="+mj-cs"/>
              </a:rPr>
              <a:t>3. DOFA                                                Colombia Compra Eficiente</a:t>
            </a:r>
          </a:p>
        </p:txBody>
      </p:sp>
      <p:cxnSp>
        <p:nvCxnSpPr>
          <p:cNvPr id="30" name="29 Conector recto"/>
          <p:cNvCxnSpPr>
            <a:cxnSpLocks/>
          </p:cNvCxnSpPr>
          <p:nvPr/>
        </p:nvCxnSpPr>
        <p:spPr>
          <a:xfrm>
            <a:off x="4748982" y="897541"/>
            <a:ext cx="0" cy="4204962"/>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cxnSp>
        <p:nvCxnSpPr>
          <p:cNvPr id="31" name="30 Conector recto"/>
          <p:cNvCxnSpPr/>
          <p:nvPr/>
        </p:nvCxnSpPr>
        <p:spPr>
          <a:xfrm flipV="1">
            <a:off x="242275" y="875507"/>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cxnSp>
        <p:nvCxnSpPr>
          <p:cNvPr id="38" name="37 Conector recto"/>
          <p:cNvCxnSpPr/>
          <p:nvPr/>
        </p:nvCxnSpPr>
        <p:spPr>
          <a:xfrm>
            <a:off x="1254617" y="1239487"/>
            <a:ext cx="1797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6008456" y="1239487"/>
            <a:ext cx="17972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81826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adroTexto 50">
            <a:extLst>
              <a:ext uri="{FF2B5EF4-FFF2-40B4-BE49-F238E27FC236}">
                <a16:creationId xmlns:a16="http://schemas.microsoft.com/office/drawing/2014/main" id="{38C91DDB-49C9-40AC-91EE-88FF0DFA6B86}"/>
              </a:ext>
            </a:extLst>
          </p:cNvPr>
          <p:cNvSpPr txBox="1"/>
          <p:nvPr/>
        </p:nvSpPr>
        <p:spPr>
          <a:xfrm>
            <a:off x="540096" y="1447952"/>
            <a:ext cx="3877008" cy="2654573"/>
          </a:xfrm>
          <a:prstGeom prst="rect">
            <a:avLst/>
          </a:prstGeom>
          <a:noFill/>
        </p:spPr>
        <p:txBody>
          <a:bodyPr wrap="square" lIns="0" tIns="0" rIns="0" bIns="0" rtlCol="0">
            <a:spAutoFit/>
          </a:bodyPr>
          <a:lstStyle/>
          <a:p>
            <a:pPr lvl="0" algn="just">
              <a:lnSpc>
                <a:spcPct val="150000"/>
              </a:lnSpc>
            </a:pPr>
            <a:r>
              <a:rPr lang="es-CO" sz="1400" dirty="0">
                <a:solidFill>
                  <a:srgbClr val="002060"/>
                </a:solidFill>
              </a:rPr>
              <a:t>Calidad del producto y servicio no satisfacen  necesidades del Estado.</a:t>
            </a:r>
          </a:p>
          <a:p>
            <a:pPr lvl="0" algn="just">
              <a:lnSpc>
                <a:spcPct val="150000"/>
              </a:lnSpc>
            </a:pPr>
            <a:endParaRPr lang="es-CO" sz="1000" dirty="0">
              <a:solidFill>
                <a:srgbClr val="002060"/>
              </a:solidFill>
            </a:endParaRPr>
          </a:p>
          <a:p>
            <a:pPr lvl="0" algn="just">
              <a:lnSpc>
                <a:spcPct val="150000"/>
              </a:lnSpc>
            </a:pPr>
            <a:r>
              <a:rPr lang="es-CO" sz="1400" dirty="0">
                <a:solidFill>
                  <a:srgbClr val="002060"/>
                </a:solidFill>
              </a:rPr>
              <a:t>Condiciones establecidas limitan la participación de pequeños y medianos proveedores. </a:t>
            </a:r>
          </a:p>
          <a:p>
            <a:pPr lvl="0" algn="just">
              <a:lnSpc>
                <a:spcPct val="150000"/>
              </a:lnSpc>
            </a:pPr>
            <a:endParaRPr lang="es-CO" sz="700" dirty="0">
              <a:solidFill>
                <a:srgbClr val="002060"/>
              </a:solidFill>
            </a:endParaRPr>
          </a:p>
          <a:p>
            <a:pPr lvl="0" algn="just">
              <a:lnSpc>
                <a:spcPct val="150000"/>
              </a:lnSpc>
            </a:pPr>
            <a:r>
              <a:rPr lang="es-CO" sz="1400" dirty="0">
                <a:solidFill>
                  <a:srgbClr val="002060"/>
                </a:solidFill>
              </a:rPr>
              <a:t>Bajo grado de satisfacción del Estado por la falta de acompañamiento y de solución de conflictos por parte de CCE</a:t>
            </a:r>
          </a:p>
        </p:txBody>
      </p:sp>
      <p:grpSp>
        <p:nvGrpSpPr>
          <p:cNvPr id="63" name="6 Grupo">
            <a:extLst>
              <a:ext uri="{FF2B5EF4-FFF2-40B4-BE49-F238E27FC236}">
                <a16:creationId xmlns:a16="http://schemas.microsoft.com/office/drawing/2014/main" id="{6FF1FA79-56BF-49C5-943F-6A9E763B80B8}"/>
              </a:ext>
            </a:extLst>
          </p:cNvPr>
          <p:cNvGrpSpPr/>
          <p:nvPr/>
        </p:nvGrpSpPr>
        <p:grpSpPr>
          <a:xfrm>
            <a:off x="49218" y="1419872"/>
            <a:ext cx="795623" cy="332399"/>
            <a:chOff x="3985144" y="1081830"/>
            <a:chExt cx="819573" cy="447874"/>
          </a:xfrm>
        </p:grpSpPr>
        <p:sp>
          <p:nvSpPr>
            <p:cNvPr id="64" name="7 Elipse">
              <a:extLst>
                <a:ext uri="{FF2B5EF4-FFF2-40B4-BE49-F238E27FC236}">
                  <a16:creationId xmlns:a16="http://schemas.microsoft.com/office/drawing/2014/main" id="{9A08E0F1-567F-48AE-9D3B-6CBFFB9FA521}"/>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65" name="8 CuadroTexto">
              <a:extLst>
                <a:ext uri="{FF2B5EF4-FFF2-40B4-BE49-F238E27FC236}">
                  <a16:creationId xmlns:a16="http://schemas.microsoft.com/office/drawing/2014/main" id="{CB4B1D6B-CF8B-4A70-B3FE-65CED0ACEEF6}"/>
                </a:ext>
              </a:extLst>
            </p:cNvPr>
            <p:cNvSpPr txBox="1"/>
            <p:nvPr/>
          </p:nvSpPr>
          <p:spPr>
            <a:xfrm flipH="1">
              <a:off x="4114092" y="1081830"/>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66" name="6 Grupo">
            <a:extLst>
              <a:ext uri="{FF2B5EF4-FFF2-40B4-BE49-F238E27FC236}">
                <a16:creationId xmlns:a16="http://schemas.microsoft.com/office/drawing/2014/main" id="{73CFE945-AC7E-4A1B-B6BD-5D37B9045D92}"/>
              </a:ext>
            </a:extLst>
          </p:cNvPr>
          <p:cNvGrpSpPr/>
          <p:nvPr/>
        </p:nvGrpSpPr>
        <p:grpSpPr>
          <a:xfrm>
            <a:off x="78909" y="2400536"/>
            <a:ext cx="795623" cy="332399"/>
            <a:chOff x="3985144" y="1081831"/>
            <a:chExt cx="819573" cy="447874"/>
          </a:xfrm>
        </p:grpSpPr>
        <p:sp>
          <p:nvSpPr>
            <p:cNvPr id="67" name="7 Elipse">
              <a:extLst>
                <a:ext uri="{FF2B5EF4-FFF2-40B4-BE49-F238E27FC236}">
                  <a16:creationId xmlns:a16="http://schemas.microsoft.com/office/drawing/2014/main" id="{690A87A1-DD82-4BD4-8F79-CD7C3F27D570}"/>
                </a:ext>
              </a:extLst>
            </p:cNvPr>
            <p:cNvSpPr/>
            <p:nvPr/>
          </p:nvSpPr>
          <p:spPr>
            <a:xfrm>
              <a:off x="3985144" y="1102368"/>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68" name="8 CuadroTexto">
              <a:extLst>
                <a:ext uri="{FF2B5EF4-FFF2-40B4-BE49-F238E27FC236}">
                  <a16:creationId xmlns:a16="http://schemas.microsoft.com/office/drawing/2014/main" id="{E7A0A2B6-04AA-4D6B-AFFB-6C11D72F277E}"/>
                </a:ext>
              </a:extLst>
            </p:cNvPr>
            <p:cNvSpPr txBox="1"/>
            <p:nvPr/>
          </p:nvSpPr>
          <p:spPr>
            <a:xfrm flipH="1">
              <a:off x="4114092" y="1081831"/>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grpSp>
        <p:nvGrpSpPr>
          <p:cNvPr id="69" name="6 Grupo">
            <a:extLst>
              <a:ext uri="{FF2B5EF4-FFF2-40B4-BE49-F238E27FC236}">
                <a16:creationId xmlns:a16="http://schemas.microsoft.com/office/drawing/2014/main" id="{67B78F38-4061-4B14-B403-FB989598B4E1}"/>
              </a:ext>
            </a:extLst>
          </p:cNvPr>
          <p:cNvGrpSpPr/>
          <p:nvPr/>
        </p:nvGrpSpPr>
        <p:grpSpPr>
          <a:xfrm>
            <a:off x="78909" y="3234713"/>
            <a:ext cx="795623" cy="332399"/>
            <a:chOff x="3985144" y="1081830"/>
            <a:chExt cx="819573" cy="447874"/>
          </a:xfrm>
        </p:grpSpPr>
        <p:sp>
          <p:nvSpPr>
            <p:cNvPr id="70" name="7 Elipse">
              <a:extLst>
                <a:ext uri="{FF2B5EF4-FFF2-40B4-BE49-F238E27FC236}">
                  <a16:creationId xmlns:a16="http://schemas.microsoft.com/office/drawing/2014/main" id="{1C087795-5243-4904-8165-0C9664DB3290}"/>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71" name="8 CuadroTexto">
              <a:extLst>
                <a:ext uri="{FF2B5EF4-FFF2-40B4-BE49-F238E27FC236}">
                  <a16:creationId xmlns:a16="http://schemas.microsoft.com/office/drawing/2014/main" id="{777C576C-28E6-454B-B279-42B6D1889529}"/>
                </a:ext>
              </a:extLst>
            </p:cNvPr>
            <p:cNvSpPr txBox="1"/>
            <p:nvPr/>
          </p:nvSpPr>
          <p:spPr>
            <a:xfrm flipH="1">
              <a:off x="4114092" y="1081830"/>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3</a:t>
              </a:r>
            </a:p>
          </p:txBody>
        </p:sp>
      </p:grpSp>
      <p:grpSp>
        <p:nvGrpSpPr>
          <p:cNvPr id="87" name="6 Grupo">
            <a:extLst>
              <a:ext uri="{FF2B5EF4-FFF2-40B4-BE49-F238E27FC236}">
                <a16:creationId xmlns:a16="http://schemas.microsoft.com/office/drawing/2014/main" id="{E8855D13-B0BE-4E06-9A28-3D1D9A29CAC3}"/>
              </a:ext>
            </a:extLst>
          </p:cNvPr>
          <p:cNvGrpSpPr/>
          <p:nvPr/>
        </p:nvGrpSpPr>
        <p:grpSpPr>
          <a:xfrm>
            <a:off x="4691914" y="1431473"/>
            <a:ext cx="795623" cy="332399"/>
            <a:chOff x="3985144" y="1067503"/>
            <a:chExt cx="819573" cy="447874"/>
          </a:xfrm>
        </p:grpSpPr>
        <p:sp>
          <p:nvSpPr>
            <p:cNvPr id="88" name="7 Elipse">
              <a:extLst>
                <a:ext uri="{FF2B5EF4-FFF2-40B4-BE49-F238E27FC236}">
                  <a16:creationId xmlns:a16="http://schemas.microsoft.com/office/drawing/2014/main" id="{A1FF6224-866A-48B8-92F9-FD101B097E0F}"/>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89" name="8 CuadroTexto">
              <a:extLst>
                <a:ext uri="{FF2B5EF4-FFF2-40B4-BE49-F238E27FC236}">
                  <a16:creationId xmlns:a16="http://schemas.microsoft.com/office/drawing/2014/main" id="{B6C3EB04-5708-423A-BBFB-7671A912DFC9}"/>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90" name="6 Grupo">
            <a:extLst>
              <a:ext uri="{FF2B5EF4-FFF2-40B4-BE49-F238E27FC236}">
                <a16:creationId xmlns:a16="http://schemas.microsoft.com/office/drawing/2014/main" id="{6FD66EB4-4935-46C2-ACFF-D74312A6A569}"/>
              </a:ext>
            </a:extLst>
          </p:cNvPr>
          <p:cNvGrpSpPr/>
          <p:nvPr/>
        </p:nvGrpSpPr>
        <p:grpSpPr>
          <a:xfrm>
            <a:off x="4667517" y="2254496"/>
            <a:ext cx="795623" cy="332399"/>
            <a:chOff x="3985144" y="1067503"/>
            <a:chExt cx="819573" cy="447874"/>
          </a:xfrm>
        </p:grpSpPr>
        <p:sp>
          <p:nvSpPr>
            <p:cNvPr id="91" name="7 Elipse">
              <a:extLst>
                <a:ext uri="{FF2B5EF4-FFF2-40B4-BE49-F238E27FC236}">
                  <a16:creationId xmlns:a16="http://schemas.microsoft.com/office/drawing/2014/main" id="{695F0D36-6C0A-4227-BE70-58416F7ED2B2}"/>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2" name="8 CuadroTexto">
              <a:extLst>
                <a:ext uri="{FF2B5EF4-FFF2-40B4-BE49-F238E27FC236}">
                  <a16:creationId xmlns:a16="http://schemas.microsoft.com/office/drawing/2014/main" id="{411A8845-139B-4B6F-A0D1-F7C228AE5974}"/>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sp>
        <p:nvSpPr>
          <p:cNvPr id="94" name="CuadroTexto 93">
            <a:extLst>
              <a:ext uri="{FF2B5EF4-FFF2-40B4-BE49-F238E27FC236}">
                <a16:creationId xmlns:a16="http://schemas.microsoft.com/office/drawing/2014/main" id="{BEEA8899-1D79-47ED-A42E-9DAA2B92877D}"/>
              </a:ext>
            </a:extLst>
          </p:cNvPr>
          <p:cNvSpPr txBox="1"/>
          <p:nvPr/>
        </p:nvSpPr>
        <p:spPr>
          <a:xfrm>
            <a:off x="5141645" y="1427854"/>
            <a:ext cx="3780540" cy="3059299"/>
          </a:xfrm>
          <a:prstGeom prst="rect">
            <a:avLst/>
          </a:prstGeom>
          <a:noFill/>
        </p:spPr>
        <p:txBody>
          <a:bodyPr wrap="square" lIns="0" tIns="0" rIns="0" bIns="0" rtlCol="0">
            <a:spAutoFit/>
          </a:bodyPr>
          <a:lstStyle/>
          <a:p>
            <a:pPr lvl="0" algn="just">
              <a:lnSpc>
                <a:spcPct val="150000"/>
              </a:lnSpc>
            </a:pPr>
            <a:r>
              <a:rPr lang="es-CO" sz="1400" dirty="0">
                <a:solidFill>
                  <a:srgbClr val="002060"/>
                </a:solidFill>
              </a:rPr>
              <a:t>Ampliar cobertura avanzando al territorio</a:t>
            </a:r>
          </a:p>
          <a:p>
            <a:pPr lvl="0"/>
            <a:r>
              <a:rPr lang="es-CO" sz="1400" dirty="0">
                <a:solidFill>
                  <a:srgbClr val="002060"/>
                </a:solidFill>
              </a:rPr>
              <a:t> </a:t>
            </a:r>
          </a:p>
          <a:p>
            <a:pPr lvl="0"/>
            <a:endParaRPr lang="es-CO" sz="1400" dirty="0">
              <a:solidFill>
                <a:srgbClr val="002060"/>
              </a:solidFill>
            </a:endParaRPr>
          </a:p>
          <a:p>
            <a:pPr lvl="0">
              <a:lnSpc>
                <a:spcPct val="150000"/>
              </a:lnSpc>
            </a:pPr>
            <a:r>
              <a:rPr lang="es-CO" sz="1400" dirty="0">
                <a:solidFill>
                  <a:srgbClr val="002060"/>
                </a:solidFill>
              </a:rPr>
              <a:t>Consolidar las necesidades de contratación del estado, bajo un esquema de agregación de demanda.</a:t>
            </a:r>
          </a:p>
          <a:p>
            <a:pPr lvl="0"/>
            <a:endParaRPr lang="es-CO" sz="1400" dirty="0">
              <a:solidFill>
                <a:srgbClr val="002060"/>
              </a:solidFill>
            </a:endParaRPr>
          </a:p>
          <a:p>
            <a:pPr lvl="0">
              <a:lnSpc>
                <a:spcPct val="150000"/>
              </a:lnSpc>
            </a:pPr>
            <a:r>
              <a:rPr lang="es-CO" sz="1400" dirty="0">
                <a:solidFill>
                  <a:srgbClr val="002060"/>
                </a:solidFill>
              </a:rPr>
              <a:t>Ampliación del portafolio de acuerdos marcos</a:t>
            </a:r>
          </a:p>
          <a:p>
            <a:pPr lvl="0">
              <a:lnSpc>
                <a:spcPct val="150000"/>
              </a:lnSpc>
            </a:pPr>
            <a:endParaRPr lang="es-CO" sz="1400" dirty="0">
              <a:solidFill>
                <a:srgbClr val="002060"/>
              </a:solidFill>
            </a:endParaRPr>
          </a:p>
          <a:p>
            <a:pPr lvl="0"/>
            <a:endParaRPr lang="es-CO" sz="1400" dirty="0">
              <a:solidFill>
                <a:srgbClr val="002060"/>
              </a:solidFill>
            </a:endParaRPr>
          </a:p>
          <a:p>
            <a:pPr>
              <a:lnSpc>
                <a:spcPct val="120000"/>
              </a:lnSpc>
            </a:pPr>
            <a:endParaRPr lang="es-CO" sz="1400" dirty="0">
              <a:solidFill>
                <a:srgbClr val="002060"/>
              </a:solidFill>
            </a:endParaRPr>
          </a:p>
        </p:txBody>
      </p:sp>
      <p:cxnSp>
        <p:nvCxnSpPr>
          <p:cNvPr id="34" name="33 Conector recto"/>
          <p:cNvCxnSpPr/>
          <p:nvPr/>
        </p:nvCxnSpPr>
        <p:spPr>
          <a:xfrm flipV="1">
            <a:off x="232994" y="898002"/>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35" name="CuadroTexto 5">
            <a:extLst>
              <a:ext uri="{FF2B5EF4-FFF2-40B4-BE49-F238E27FC236}">
                <a16:creationId xmlns:a16="http://schemas.microsoft.com/office/drawing/2014/main" id="{6F5FD061-6DA7-4D07-9379-C8228CA0CB4D}"/>
              </a:ext>
            </a:extLst>
          </p:cNvPr>
          <p:cNvSpPr txBox="1"/>
          <p:nvPr/>
        </p:nvSpPr>
        <p:spPr>
          <a:xfrm>
            <a:off x="1429100" y="986956"/>
            <a:ext cx="1484244" cy="276999"/>
          </a:xfrm>
          <a:prstGeom prst="rect">
            <a:avLst/>
          </a:prstGeom>
          <a:noFill/>
        </p:spPr>
        <p:txBody>
          <a:bodyPr wrap="square" lIns="0" tIns="0" rIns="0" bIns="0" rtlCol="0">
            <a:spAutoFit/>
          </a:bodyPr>
          <a:lstStyle/>
          <a:p>
            <a:r>
              <a:rPr lang="es-CO" b="1" dirty="0">
                <a:solidFill>
                  <a:srgbClr val="002060"/>
                </a:solidFill>
              </a:rPr>
              <a:t>Debilidades</a:t>
            </a:r>
          </a:p>
        </p:txBody>
      </p:sp>
      <p:sp>
        <p:nvSpPr>
          <p:cNvPr id="36" name="CuadroTexto 7">
            <a:extLst>
              <a:ext uri="{FF2B5EF4-FFF2-40B4-BE49-F238E27FC236}">
                <a16:creationId xmlns:a16="http://schemas.microsoft.com/office/drawing/2014/main" id="{C37DE4C2-8329-4343-AF1F-DBD3EB732015}"/>
              </a:ext>
            </a:extLst>
          </p:cNvPr>
          <p:cNvSpPr txBox="1"/>
          <p:nvPr/>
        </p:nvSpPr>
        <p:spPr>
          <a:xfrm>
            <a:off x="6233013" y="986955"/>
            <a:ext cx="1484244" cy="276999"/>
          </a:xfrm>
          <a:prstGeom prst="rect">
            <a:avLst/>
          </a:prstGeom>
          <a:noFill/>
        </p:spPr>
        <p:txBody>
          <a:bodyPr wrap="square" lIns="0" tIns="0" rIns="0" bIns="0" rtlCol="0">
            <a:spAutoFit/>
          </a:bodyPr>
          <a:lstStyle/>
          <a:p>
            <a:r>
              <a:rPr lang="es-CO" b="1" dirty="0">
                <a:solidFill>
                  <a:srgbClr val="002060"/>
                </a:solidFill>
              </a:rPr>
              <a:t>Oportunidades</a:t>
            </a:r>
          </a:p>
        </p:txBody>
      </p:sp>
      <p:cxnSp>
        <p:nvCxnSpPr>
          <p:cNvPr id="37" name="36 Conector recto"/>
          <p:cNvCxnSpPr/>
          <p:nvPr/>
        </p:nvCxnSpPr>
        <p:spPr>
          <a:xfrm>
            <a:off x="1116964" y="1238599"/>
            <a:ext cx="1797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6060856" y="1245601"/>
            <a:ext cx="1797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38 Conector recto"/>
          <p:cNvCxnSpPr>
            <a:cxnSpLocks/>
          </p:cNvCxnSpPr>
          <p:nvPr/>
        </p:nvCxnSpPr>
        <p:spPr>
          <a:xfrm>
            <a:off x="4572653" y="903369"/>
            <a:ext cx="0" cy="4247420"/>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pSp>
        <p:nvGrpSpPr>
          <p:cNvPr id="40" name="6 Grupo">
            <a:extLst>
              <a:ext uri="{FF2B5EF4-FFF2-40B4-BE49-F238E27FC236}">
                <a16:creationId xmlns:a16="http://schemas.microsoft.com/office/drawing/2014/main" id="{6FD66EB4-4935-46C2-ACFF-D74312A6A569}"/>
              </a:ext>
            </a:extLst>
          </p:cNvPr>
          <p:cNvGrpSpPr/>
          <p:nvPr/>
        </p:nvGrpSpPr>
        <p:grpSpPr>
          <a:xfrm>
            <a:off x="4680988" y="3378021"/>
            <a:ext cx="795623" cy="301878"/>
            <a:chOff x="3985144" y="1081830"/>
            <a:chExt cx="819573" cy="406750"/>
          </a:xfrm>
        </p:grpSpPr>
        <p:sp>
          <p:nvSpPr>
            <p:cNvPr id="41" name="7 Elipse">
              <a:extLst>
                <a:ext uri="{FF2B5EF4-FFF2-40B4-BE49-F238E27FC236}">
                  <a16:creationId xmlns:a16="http://schemas.microsoft.com/office/drawing/2014/main" id="{695F0D36-6C0A-4227-BE70-58416F7ED2B2}"/>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42" name="8 CuadroTexto">
              <a:extLst>
                <a:ext uri="{FF2B5EF4-FFF2-40B4-BE49-F238E27FC236}">
                  <a16:creationId xmlns:a16="http://schemas.microsoft.com/office/drawing/2014/main" id="{411A8845-139B-4B6F-A0D1-F7C228AE5974}"/>
                </a:ext>
              </a:extLst>
            </p:cNvPr>
            <p:cNvSpPr txBox="1"/>
            <p:nvPr/>
          </p:nvSpPr>
          <p:spPr>
            <a:xfrm flipH="1">
              <a:off x="4114092" y="1081830"/>
              <a:ext cx="690625" cy="406750"/>
            </a:xfrm>
            <a:prstGeom prst="rect">
              <a:avLst/>
            </a:prstGeom>
            <a:noFill/>
          </p:spPr>
          <p:txBody>
            <a:bodyPr wrap="square" lIns="0" tIns="0" rIns="0" bIns="0" rtlCol="0">
              <a:spAutoFit/>
            </a:bodyPr>
            <a:lstStyle/>
            <a:p>
              <a:pPr>
                <a:lnSpc>
                  <a:spcPct val="120000"/>
                </a:lnSpc>
              </a:pPr>
              <a:r>
                <a:rPr lang="es-CO" dirty="0">
                  <a:solidFill>
                    <a:schemeClr val="bg1"/>
                  </a:solidFill>
                </a:rPr>
                <a:t>3</a:t>
              </a:r>
            </a:p>
          </p:txBody>
        </p:sp>
      </p:grpSp>
      <p:sp>
        <p:nvSpPr>
          <p:cNvPr id="32" name="Marcador de texto 3">
            <a:extLst>
              <a:ext uri="{FF2B5EF4-FFF2-40B4-BE49-F238E27FC236}">
                <a16:creationId xmlns:a16="http://schemas.microsoft.com/office/drawing/2014/main" id="{C57048A4-AC64-4072-963F-A68E7DB61AD9}"/>
              </a:ext>
            </a:extLst>
          </p:cNvPr>
          <p:cNvSpPr txBox="1">
            <a:spLocks/>
          </p:cNvSpPr>
          <p:nvPr/>
        </p:nvSpPr>
        <p:spPr>
          <a:xfrm>
            <a:off x="246483" y="375230"/>
            <a:ext cx="7103577" cy="174716"/>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r>
              <a:rPr lang="es-CO" sz="3000" b="1" dirty="0">
                <a:solidFill>
                  <a:srgbClr val="002060"/>
                </a:solidFill>
                <a:latin typeface="+mj-lt"/>
                <a:ea typeface="+mj-ea"/>
                <a:cs typeface="+mj-cs"/>
              </a:rPr>
              <a:t>3. DOFA                                                Colombia Compra Eficiente</a:t>
            </a:r>
          </a:p>
        </p:txBody>
      </p:sp>
    </p:spTree>
    <p:extLst>
      <p:ext uri="{BB962C8B-B14F-4D97-AF65-F5344CB8AC3E}">
        <p14:creationId xmlns:p14="http://schemas.microsoft.com/office/powerpoint/2010/main" val="222162823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3">
            <a:extLst>
              <a:ext uri="{FF2B5EF4-FFF2-40B4-BE49-F238E27FC236}">
                <a16:creationId xmlns:a16="http://schemas.microsoft.com/office/drawing/2014/main" id="{0F7222D5-B7B4-4A4D-8963-613C43E8664B}"/>
              </a:ext>
            </a:extLst>
          </p:cNvPr>
          <p:cNvSpPr txBox="1">
            <a:spLocks/>
          </p:cNvSpPr>
          <p:nvPr/>
        </p:nvSpPr>
        <p:spPr>
          <a:xfrm>
            <a:off x="-53135" y="128917"/>
            <a:ext cx="7477742" cy="526892"/>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lnSpc>
                <a:spcPct val="100000"/>
              </a:lnSpc>
              <a:spcAft>
                <a:spcPts val="0"/>
              </a:spcAft>
            </a:pPr>
            <a:r>
              <a:rPr lang="es-CO" sz="3000" b="1" dirty="0">
                <a:solidFill>
                  <a:srgbClr val="002060"/>
                </a:solidFill>
                <a:latin typeface="+mj-lt"/>
                <a:ea typeface="+mj-ea"/>
                <a:cs typeface="+mj-cs"/>
              </a:rPr>
              <a:t>4. Situación actual,          </a:t>
            </a:r>
          </a:p>
          <a:p>
            <a:pPr algn="r">
              <a:lnSpc>
                <a:spcPct val="100000"/>
              </a:lnSpc>
              <a:spcAft>
                <a:spcPts val="0"/>
              </a:spcAft>
            </a:pPr>
            <a:r>
              <a:rPr lang="es-CO" sz="3000" b="1" dirty="0">
                <a:solidFill>
                  <a:srgbClr val="002060"/>
                </a:solidFill>
                <a:latin typeface="+mj-lt"/>
                <a:ea typeface="+mj-ea"/>
                <a:cs typeface="+mj-cs"/>
              </a:rPr>
              <a:t> fortalezas y oportunidades del MCP</a:t>
            </a:r>
          </a:p>
        </p:txBody>
      </p:sp>
      <p:cxnSp>
        <p:nvCxnSpPr>
          <p:cNvPr id="3" name="2 Conector recto"/>
          <p:cNvCxnSpPr/>
          <p:nvPr/>
        </p:nvCxnSpPr>
        <p:spPr>
          <a:xfrm flipV="1">
            <a:off x="242565" y="819792"/>
            <a:ext cx="7792376" cy="803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4" name="CuadroTexto 4">
            <a:extLst>
              <a:ext uri="{FF2B5EF4-FFF2-40B4-BE49-F238E27FC236}">
                <a16:creationId xmlns:a16="http://schemas.microsoft.com/office/drawing/2014/main" id="{D02E4111-6105-4186-A112-C9E6F8C89A5B}"/>
              </a:ext>
            </a:extLst>
          </p:cNvPr>
          <p:cNvSpPr txBox="1"/>
          <p:nvPr/>
        </p:nvSpPr>
        <p:spPr>
          <a:xfrm>
            <a:off x="687349" y="1351922"/>
            <a:ext cx="3715790" cy="2840778"/>
          </a:xfrm>
          <a:prstGeom prst="rect">
            <a:avLst/>
          </a:prstGeom>
          <a:noFill/>
        </p:spPr>
        <p:txBody>
          <a:bodyPr wrap="square" lIns="0" tIns="0" rIns="0" bIns="0" rtlCol="0">
            <a:spAutoFit/>
          </a:bodyPr>
          <a:lstStyle/>
          <a:p>
            <a:pPr lvl="0">
              <a:lnSpc>
                <a:spcPct val="150000"/>
              </a:lnSpc>
            </a:pPr>
            <a:r>
              <a:rPr lang="es-CO" sz="1400" dirty="0">
                <a:solidFill>
                  <a:srgbClr val="002060"/>
                </a:solidFill>
              </a:rPr>
              <a:t>Sistema de compensación y liquidación.</a:t>
            </a:r>
          </a:p>
          <a:p>
            <a:pPr lvl="0">
              <a:lnSpc>
                <a:spcPct val="150000"/>
              </a:lnSpc>
            </a:pPr>
            <a:endParaRPr lang="es-CO" sz="1400" dirty="0">
              <a:solidFill>
                <a:srgbClr val="002060"/>
              </a:solidFill>
            </a:endParaRPr>
          </a:p>
          <a:p>
            <a:pPr lvl="0">
              <a:lnSpc>
                <a:spcPct val="150000"/>
              </a:lnSpc>
            </a:pPr>
            <a:r>
              <a:rPr lang="es-CO" sz="1400" dirty="0">
                <a:solidFill>
                  <a:srgbClr val="002060"/>
                </a:solidFill>
              </a:rPr>
              <a:t>Esquema de Garantías Líquidas como diferenciador del mercado.   </a:t>
            </a:r>
          </a:p>
          <a:p>
            <a:pPr lvl="0">
              <a:lnSpc>
                <a:spcPct val="150000"/>
              </a:lnSpc>
            </a:pPr>
            <a:endParaRPr lang="es-CO" sz="1400" dirty="0">
              <a:solidFill>
                <a:srgbClr val="002060"/>
              </a:solidFill>
            </a:endParaRPr>
          </a:p>
          <a:p>
            <a:pPr lvl="0">
              <a:lnSpc>
                <a:spcPct val="150000"/>
              </a:lnSpc>
            </a:pPr>
            <a:r>
              <a:rPr lang="es-CO" sz="1400" dirty="0">
                <a:solidFill>
                  <a:srgbClr val="002060"/>
                </a:solidFill>
              </a:rPr>
              <a:t>Proveedores medianos y pequeños pueden participar en el MCP.</a:t>
            </a:r>
          </a:p>
          <a:p>
            <a:pPr lvl="0"/>
            <a:endParaRPr lang="es-CO" sz="1600" dirty="0">
              <a:solidFill>
                <a:srgbClr val="002060"/>
              </a:solidFill>
            </a:endParaRPr>
          </a:p>
          <a:p>
            <a:pPr>
              <a:lnSpc>
                <a:spcPct val="120000"/>
              </a:lnSpc>
            </a:pPr>
            <a:endParaRPr lang="es-CO" dirty="0">
              <a:solidFill>
                <a:schemeClr val="tx2"/>
              </a:solidFill>
            </a:endParaRPr>
          </a:p>
        </p:txBody>
      </p:sp>
      <p:sp>
        <p:nvSpPr>
          <p:cNvPr id="5" name="CuadroTexto 7">
            <a:extLst>
              <a:ext uri="{FF2B5EF4-FFF2-40B4-BE49-F238E27FC236}">
                <a16:creationId xmlns:a16="http://schemas.microsoft.com/office/drawing/2014/main" id="{C37DE4C2-8329-4343-AF1F-DBD3EB732015}"/>
              </a:ext>
            </a:extLst>
          </p:cNvPr>
          <p:cNvSpPr txBox="1"/>
          <p:nvPr/>
        </p:nvSpPr>
        <p:spPr>
          <a:xfrm>
            <a:off x="1541317" y="841351"/>
            <a:ext cx="1484244" cy="276999"/>
          </a:xfrm>
          <a:prstGeom prst="rect">
            <a:avLst/>
          </a:prstGeom>
          <a:noFill/>
        </p:spPr>
        <p:txBody>
          <a:bodyPr wrap="square" lIns="0" tIns="0" rIns="0" bIns="0" rtlCol="0">
            <a:spAutoFit/>
          </a:bodyPr>
          <a:lstStyle/>
          <a:p>
            <a:r>
              <a:rPr lang="es-CO" b="1" dirty="0">
                <a:solidFill>
                  <a:srgbClr val="002060"/>
                </a:solidFill>
              </a:rPr>
              <a:t>Fortalezas</a:t>
            </a:r>
          </a:p>
        </p:txBody>
      </p:sp>
      <p:grpSp>
        <p:nvGrpSpPr>
          <p:cNvPr id="6" name="6 Grupo">
            <a:extLst>
              <a:ext uri="{FF2B5EF4-FFF2-40B4-BE49-F238E27FC236}">
                <a16:creationId xmlns:a16="http://schemas.microsoft.com/office/drawing/2014/main" id="{FAEA95D8-5934-4333-A947-3556452913A5}"/>
              </a:ext>
            </a:extLst>
          </p:cNvPr>
          <p:cNvGrpSpPr/>
          <p:nvPr/>
        </p:nvGrpSpPr>
        <p:grpSpPr>
          <a:xfrm>
            <a:off x="100480" y="1346588"/>
            <a:ext cx="795623" cy="332399"/>
            <a:chOff x="3985144" y="1053176"/>
            <a:chExt cx="819573" cy="447874"/>
          </a:xfrm>
        </p:grpSpPr>
        <p:sp>
          <p:nvSpPr>
            <p:cNvPr id="7" name="7 Elipse">
              <a:extLst>
                <a:ext uri="{FF2B5EF4-FFF2-40B4-BE49-F238E27FC236}">
                  <a16:creationId xmlns:a16="http://schemas.microsoft.com/office/drawing/2014/main" id="{12897EED-EB3B-45EF-A739-0E24F1F647C6}"/>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8" name="8 CuadroTexto">
              <a:extLst>
                <a:ext uri="{FF2B5EF4-FFF2-40B4-BE49-F238E27FC236}">
                  <a16:creationId xmlns:a16="http://schemas.microsoft.com/office/drawing/2014/main" id="{4F8C48FC-EA69-40C6-972E-9BADA7CF850B}"/>
                </a:ext>
              </a:extLst>
            </p:cNvPr>
            <p:cNvSpPr txBox="1"/>
            <p:nvPr/>
          </p:nvSpPr>
          <p:spPr>
            <a:xfrm flipH="1">
              <a:off x="4114092" y="1053176"/>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9" name="6 Grupo">
            <a:extLst>
              <a:ext uri="{FF2B5EF4-FFF2-40B4-BE49-F238E27FC236}">
                <a16:creationId xmlns:a16="http://schemas.microsoft.com/office/drawing/2014/main" id="{309E2C92-69F6-4492-8CA9-B093FB193290}"/>
              </a:ext>
            </a:extLst>
          </p:cNvPr>
          <p:cNvGrpSpPr/>
          <p:nvPr/>
        </p:nvGrpSpPr>
        <p:grpSpPr>
          <a:xfrm>
            <a:off x="117385" y="2071943"/>
            <a:ext cx="795623" cy="332399"/>
            <a:chOff x="3985144" y="1067503"/>
            <a:chExt cx="819573" cy="447874"/>
          </a:xfrm>
        </p:grpSpPr>
        <p:sp>
          <p:nvSpPr>
            <p:cNvPr id="10" name="7 Elipse">
              <a:extLst>
                <a:ext uri="{FF2B5EF4-FFF2-40B4-BE49-F238E27FC236}">
                  <a16:creationId xmlns:a16="http://schemas.microsoft.com/office/drawing/2014/main" id="{25928608-12AA-43B4-BC6F-E0B4A2223500}"/>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8 CuadroTexto">
              <a:extLst>
                <a:ext uri="{FF2B5EF4-FFF2-40B4-BE49-F238E27FC236}">
                  <a16:creationId xmlns:a16="http://schemas.microsoft.com/office/drawing/2014/main" id="{AB839288-DFC6-4136-9EC7-9F31246D927F}"/>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grpSp>
        <p:nvGrpSpPr>
          <p:cNvPr id="12" name="6 Grupo">
            <a:extLst>
              <a:ext uri="{FF2B5EF4-FFF2-40B4-BE49-F238E27FC236}">
                <a16:creationId xmlns:a16="http://schemas.microsoft.com/office/drawing/2014/main" id="{2E50D1EC-E8A2-4F03-9A1E-E973FE6A1B7B}"/>
              </a:ext>
            </a:extLst>
          </p:cNvPr>
          <p:cNvGrpSpPr/>
          <p:nvPr/>
        </p:nvGrpSpPr>
        <p:grpSpPr>
          <a:xfrm>
            <a:off x="100480" y="3039378"/>
            <a:ext cx="795623" cy="332399"/>
            <a:chOff x="3985144" y="1067503"/>
            <a:chExt cx="819573" cy="447874"/>
          </a:xfrm>
        </p:grpSpPr>
        <p:sp>
          <p:nvSpPr>
            <p:cNvPr id="13" name="7 Elipse">
              <a:extLst>
                <a:ext uri="{FF2B5EF4-FFF2-40B4-BE49-F238E27FC236}">
                  <a16:creationId xmlns:a16="http://schemas.microsoft.com/office/drawing/2014/main" id="{30591E89-C0FE-488C-ACC8-BC340C2524A2}"/>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4" name="8 CuadroTexto">
              <a:extLst>
                <a:ext uri="{FF2B5EF4-FFF2-40B4-BE49-F238E27FC236}">
                  <a16:creationId xmlns:a16="http://schemas.microsoft.com/office/drawing/2014/main" id="{F0571E7E-5C60-479D-8D5B-862D838146CD}"/>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3</a:t>
              </a:r>
            </a:p>
          </p:txBody>
        </p:sp>
      </p:grpSp>
      <p:cxnSp>
        <p:nvCxnSpPr>
          <p:cNvPr id="15" name="14 Conector recto"/>
          <p:cNvCxnSpPr/>
          <p:nvPr/>
        </p:nvCxnSpPr>
        <p:spPr>
          <a:xfrm>
            <a:off x="1228272" y="1118349"/>
            <a:ext cx="1797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4359346" y="837904"/>
            <a:ext cx="0" cy="4359495"/>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pSp>
        <p:nvGrpSpPr>
          <p:cNvPr id="19" name="6 Grupo">
            <a:extLst>
              <a:ext uri="{FF2B5EF4-FFF2-40B4-BE49-F238E27FC236}">
                <a16:creationId xmlns:a16="http://schemas.microsoft.com/office/drawing/2014/main" id="{E8855D13-B0BE-4E06-9A28-3D1D9A29CAC3}"/>
              </a:ext>
            </a:extLst>
          </p:cNvPr>
          <p:cNvGrpSpPr/>
          <p:nvPr/>
        </p:nvGrpSpPr>
        <p:grpSpPr>
          <a:xfrm>
            <a:off x="4702725" y="1277804"/>
            <a:ext cx="795623" cy="332399"/>
            <a:chOff x="3985144" y="1067503"/>
            <a:chExt cx="819573" cy="447874"/>
          </a:xfrm>
        </p:grpSpPr>
        <p:sp>
          <p:nvSpPr>
            <p:cNvPr id="20" name="7 Elipse">
              <a:extLst>
                <a:ext uri="{FF2B5EF4-FFF2-40B4-BE49-F238E27FC236}">
                  <a16:creationId xmlns:a16="http://schemas.microsoft.com/office/drawing/2014/main" id="{A1FF6224-866A-48B8-92F9-FD101B097E0F}"/>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1" name="8 CuadroTexto">
              <a:extLst>
                <a:ext uri="{FF2B5EF4-FFF2-40B4-BE49-F238E27FC236}">
                  <a16:creationId xmlns:a16="http://schemas.microsoft.com/office/drawing/2014/main" id="{B6C3EB04-5708-423A-BBFB-7671A912DFC9}"/>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grpSp>
        <p:nvGrpSpPr>
          <p:cNvPr id="22" name="6 Grupo">
            <a:extLst>
              <a:ext uri="{FF2B5EF4-FFF2-40B4-BE49-F238E27FC236}">
                <a16:creationId xmlns:a16="http://schemas.microsoft.com/office/drawing/2014/main" id="{6FD66EB4-4935-46C2-ACFF-D74312A6A569}"/>
              </a:ext>
            </a:extLst>
          </p:cNvPr>
          <p:cNvGrpSpPr/>
          <p:nvPr/>
        </p:nvGrpSpPr>
        <p:grpSpPr>
          <a:xfrm>
            <a:off x="4702725" y="1968819"/>
            <a:ext cx="795623" cy="332399"/>
            <a:chOff x="3985144" y="1081830"/>
            <a:chExt cx="819573" cy="447874"/>
          </a:xfrm>
        </p:grpSpPr>
        <p:sp>
          <p:nvSpPr>
            <p:cNvPr id="23" name="7 Elipse">
              <a:extLst>
                <a:ext uri="{FF2B5EF4-FFF2-40B4-BE49-F238E27FC236}">
                  <a16:creationId xmlns:a16="http://schemas.microsoft.com/office/drawing/2014/main" id="{695F0D36-6C0A-4227-BE70-58416F7ED2B2}"/>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4" name="8 CuadroTexto">
              <a:extLst>
                <a:ext uri="{FF2B5EF4-FFF2-40B4-BE49-F238E27FC236}">
                  <a16:creationId xmlns:a16="http://schemas.microsoft.com/office/drawing/2014/main" id="{411A8845-139B-4B6F-A0D1-F7C228AE5974}"/>
                </a:ext>
              </a:extLst>
            </p:cNvPr>
            <p:cNvSpPr txBox="1"/>
            <p:nvPr/>
          </p:nvSpPr>
          <p:spPr>
            <a:xfrm flipH="1">
              <a:off x="4114092" y="1081830"/>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sp>
        <p:nvSpPr>
          <p:cNvPr id="25" name="CuadroTexto 93">
            <a:extLst>
              <a:ext uri="{FF2B5EF4-FFF2-40B4-BE49-F238E27FC236}">
                <a16:creationId xmlns:a16="http://schemas.microsoft.com/office/drawing/2014/main" id="{BEEA8899-1D79-47ED-A42E-9DAA2B92877D}"/>
              </a:ext>
            </a:extLst>
          </p:cNvPr>
          <p:cNvSpPr txBox="1"/>
          <p:nvPr/>
        </p:nvSpPr>
        <p:spPr>
          <a:xfrm>
            <a:off x="5240944" y="1273748"/>
            <a:ext cx="3769951" cy="3662541"/>
          </a:xfrm>
          <a:prstGeom prst="rect">
            <a:avLst/>
          </a:prstGeom>
          <a:noFill/>
        </p:spPr>
        <p:txBody>
          <a:bodyPr wrap="square" lIns="0" tIns="0" rIns="0" bIns="0" rtlCol="0">
            <a:spAutoFit/>
          </a:bodyPr>
          <a:lstStyle/>
          <a:p>
            <a:pPr algn="just"/>
            <a:r>
              <a:rPr lang="es-CO" sz="1400" dirty="0">
                <a:solidFill>
                  <a:srgbClr val="002060"/>
                </a:solidFill>
              </a:rPr>
              <a:t>La existencia de un sector público con alta demanda de bienes y servicios</a:t>
            </a:r>
          </a:p>
          <a:p>
            <a:pPr algn="just"/>
            <a:endParaRPr lang="es-CO" sz="1400" dirty="0">
              <a:solidFill>
                <a:srgbClr val="002060"/>
              </a:solidFill>
            </a:endParaRPr>
          </a:p>
          <a:p>
            <a:pPr algn="just"/>
            <a:r>
              <a:rPr lang="es-CO" sz="1400" dirty="0">
                <a:solidFill>
                  <a:srgbClr val="002060"/>
                </a:solidFill>
              </a:rPr>
              <a:t>Los Acuerdos Marco no son de obligatorio cumplimiento en el territorio, lo que nos permite avanzar hacia el mismo.</a:t>
            </a:r>
          </a:p>
          <a:p>
            <a:pPr algn="just"/>
            <a:endParaRPr lang="es-CO" sz="1400" dirty="0">
              <a:solidFill>
                <a:srgbClr val="002060"/>
              </a:solidFill>
            </a:endParaRPr>
          </a:p>
          <a:p>
            <a:pPr algn="just"/>
            <a:r>
              <a:rPr lang="es-CO" sz="1400" dirty="0">
                <a:solidFill>
                  <a:srgbClr val="002060"/>
                </a:solidFill>
              </a:rPr>
              <a:t>Los Acuerdos Marco  limitan la participación de proveedores y los productos no cumplen con las necesidades del estado </a:t>
            </a:r>
          </a:p>
          <a:p>
            <a:pPr algn="just"/>
            <a:endParaRPr lang="es-CO" sz="1400" dirty="0">
              <a:solidFill>
                <a:srgbClr val="002060"/>
              </a:solidFill>
            </a:endParaRPr>
          </a:p>
          <a:p>
            <a:pPr algn="just"/>
            <a:r>
              <a:rPr lang="es-CO" sz="1400" dirty="0">
                <a:solidFill>
                  <a:srgbClr val="002060"/>
                </a:solidFill>
              </a:rPr>
              <a:t>Bajo grado de satisfacción del estado por la falta de acompañamiento y solución de conflictos por parte de CCE.</a:t>
            </a:r>
          </a:p>
          <a:p>
            <a:pPr lvl="0" algn="just"/>
            <a:endParaRPr lang="es-CO" sz="1400" dirty="0">
              <a:solidFill>
                <a:srgbClr val="002060"/>
              </a:solidFill>
            </a:endParaRPr>
          </a:p>
          <a:p>
            <a:pPr lvl="0" algn="just"/>
            <a:r>
              <a:rPr lang="es-CO" sz="1400" dirty="0">
                <a:solidFill>
                  <a:srgbClr val="002060"/>
                </a:solidFill>
              </a:rPr>
              <a:t>Participar en mesa de trabajo de la nueva reforma la estatuto de contratación permitiendo espacios.</a:t>
            </a:r>
          </a:p>
        </p:txBody>
      </p:sp>
      <p:grpSp>
        <p:nvGrpSpPr>
          <p:cNvPr id="26" name="6 Grupo">
            <a:extLst>
              <a:ext uri="{FF2B5EF4-FFF2-40B4-BE49-F238E27FC236}">
                <a16:creationId xmlns:a16="http://schemas.microsoft.com/office/drawing/2014/main" id="{93025935-A8A1-44E8-9F39-8D10C5DA0E65}"/>
              </a:ext>
            </a:extLst>
          </p:cNvPr>
          <p:cNvGrpSpPr/>
          <p:nvPr/>
        </p:nvGrpSpPr>
        <p:grpSpPr>
          <a:xfrm>
            <a:off x="4692893" y="2817179"/>
            <a:ext cx="795623" cy="332399"/>
            <a:chOff x="3985144" y="1081830"/>
            <a:chExt cx="819573" cy="447874"/>
          </a:xfrm>
        </p:grpSpPr>
        <p:sp>
          <p:nvSpPr>
            <p:cNvPr id="27" name="7 Elipse">
              <a:extLst>
                <a:ext uri="{FF2B5EF4-FFF2-40B4-BE49-F238E27FC236}">
                  <a16:creationId xmlns:a16="http://schemas.microsoft.com/office/drawing/2014/main" id="{201B6667-7D55-4E49-B931-25BCAC829584}"/>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8" name="8 CuadroTexto">
              <a:extLst>
                <a:ext uri="{FF2B5EF4-FFF2-40B4-BE49-F238E27FC236}">
                  <a16:creationId xmlns:a16="http://schemas.microsoft.com/office/drawing/2014/main" id="{38B95B7F-6C1E-4DD9-90BE-FEC75B5E7BB0}"/>
                </a:ext>
              </a:extLst>
            </p:cNvPr>
            <p:cNvSpPr txBox="1"/>
            <p:nvPr/>
          </p:nvSpPr>
          <p:spPr>
            <a:xfrm flipH="1">
              <a:off x="4114092" y="1081830"/>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3</a:t>
              </a:r>
            </a:p>
          </p:txBody>
        </p:sp>
      </p:grpSp>
      <p:grpSp>
        <p:nvGrpSpPr>
          <p:cNvPr id="29" name="6 Grupo">
            <a:extLst>
              <a:ext uri="{FF2B5EF4-FFF2-40B4-BE49-F238E27FC236}">
                <a16:creationId xmlns:a16="http://schemas.microsoft.com/office/drawing/2014/main" id="{ABC0D1AD-0EB1-40D7-90BA-4707F1BA1775}"/>
              </a:ext>
            </a:extLst>
          </p:cNvPr>
          <p:cNvGrpSpPr/>
          <p:nvPr/>
        </p:nvGrpSpPr>
        <p:grpSpPr>
          <a:xfrm>
            <a:off x="4692893" y="3640501"/>
            <a:ext cx="795623" cy="332399"/>
            <a:chOff x="3985144" y="1081830"/>
            <a:chExt cx="819573" cy="447874"/>
          </a:xfrm>
        </p:grpSpPr>
        <p:sp>
          <p:nvSpPr>
            <p:cNvPr id="30" name="7 Elipse">
              <a:extLst>
                <a:ext uri="{FF2B5EF4-FFF2-40B4-BE49-F238E27FC236}">
                  <a16:creationId xmlns:a16="http://schemas.microsoft.com/office/drawing/2014/main" id="{3F4EF3C0-5052-4EC7-AB5E-B87979336831}"/>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31" name="8 CuadroTexto">
              <a:extLst>
                <a:ext uri="{FF2B5EF4-FFF2-40B4-BE49-F238E27FC236}">
                  <a16:creationId xmlns:a16="http://schemas.microsoft.com/office/drawing/2014/main" id="{94CBD648-FCCF-4CB4-9C5B-9C0FC0D54650}"/>
                </a:ext>
              </a:extLst>
            </p:cNvPr>
            <p:cNvSpPr txBox="1"/>
            <p:nvPr/>
          </p:nvSpPr>
          <p:spPr>
            <a:xfrm flipH="1">
              <a:off x="4114092" y="1081830"/>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4</a:t>
              </a:r>
            </a:p>
          </p:txBody>
        </p:sp>
      </p:grpSp>
      <p:grpSp>
        <p:nvGrpSpPr>
          <p:cNvPr id="32" name="6 Grupo">
            <a:extLst>
              <a:ext uri="{FF2B5EF4-FFF2-40B4-BE49-F238E27FC236}">
                <a16:creationId xmlns:a16="http://schemas.microsoft.com/office/drawing/2014/main" id="{D4A4A086-C656-4712-9D0F-0B4D9DC096CE}"/>
              </a:ext>
            </a:extLst>
          </p:cNvPr>
          <p:cNvGrpSpPr/>
          <p:nvPr/>
        </p:nvGrpSpPr>
        <p:grpSpPr>
          <a:xfrm>
            <a:off x="4702356" y="4498488"/>
            <a:ext cx="795623" cy="332399"/>
            <a:chOff x="3985144" y="1067503"/>
            <a:chExt cx="819573" cy="447874"/>
          </a:xfrm>
        </p:grpSpPr>
        <p:sp>
          <p:nvSpPr>
            <p:cNvPr id="33" name="7 Elipse">
              <a:extLst>
                <a:ext uri="{FF2B5EF4-FFF2-40B4-BE49-F238E27FC236}">
                  <a16:creationId xmlns:a16="http://schemas.microsoft.com/office/drawing/2014/main" id="{C34041E8-8985-4088-89E0-F00B497DC27C}"/>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34" name="8 CuadroTexto">
              <a:extLst>
                <a:ext uri="{FF2B5EF4-FFF2-40B4-BE49-F238E27FC236}">
                  <a16:creationId xmlns:a16="http://schemas.microsoft.com/office/drawing/2014/main" id="{364BC58D-6FD1-4736-BEC8-A557390C9D5D}"/>
                </a:ext>
              </a:extLst>
            </p:cNvPr>
            <p:cNvSpPr txBox="1"/>
            <p:nvPr/>
          </p:nvSpPr>
          <p:spPr>
            <a:xfrm flipH="1">
              <a:off x="4114092" y="1067503"/>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5</a:t>
              </a:r>
            </a:p>
          </p:txBody>
        </p:sp>
      </p:grpSp>
      <p:sp>
        <p:nvSpPr>
          <p:cNvPr id="35" name="CuadroTexto 61">
            <a:extLst>
              <a:ext uri="{FF2B5EF4-FFF2-40B4-BE49-F238E27FC236}">
                <a16:creationId xmlns:a16="http://schemas.microsoft.com/office/drawing/2014/main" id="{12945D4E-39D1-4D81-A8FD-DA9A6E937C4C}"/>
              </a:ext>
            </a:extLst>
          </p:cNvPr>
          <p:cNvSpPr txBox="1"/>
          <p:nvPr/>
        </p:nvSpPr>
        <p:spPr>
          <a:xfrm>
            <a:off x="5737074" y="870404"/>
            <a:ext cx="1728693" cy="246221"/>
          </a:xfrm>
          <a:prstGeom prst="rect">
            <a:avLst/>
          </a:prstGeom>
          <a:noFill/>
        </p:spPr>
        <p:txBody>
          <a:bodyPr wrap="square" lIns="0" tIns="0" rIns="0" bIns="0" rtlCol="0">
            <a:spAutoFit/>
          </a:bodyPr>
          <a:lstStyle/>
          <a:p>
            <a:r>
              <a:rPr lang="es-CO" sz="1600" b="1" dirty="0">
                <a:solidFill>
                  <a:srgbClr val="002060"/>
                </a:solidFill>
              </a:rPr>
              <a:t>Oportunidades</a:t>
            </a:r>
          </a:p>
        </p:txBody>
      </p:sp>
      <p:cxnSp>
        <p:nvCxnSpPr>
          <p:cNvPr id="36" name="35 Conector recto"/>
          <p:cNvCxnSpPr/>
          <p:nvPr/>
        </p:nvCxnSpPr>
        <p:spPr>
          <a:xfrm>
            <a:off x="5638793" y="1116625"/>
            <a:ext cx="17972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620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318488" y="788259"/>
            <a:ext cx="2323168" cy="4287133"/>
          </a:xfrm>
          <a:prstGeom prst="rect">
            <a:avLst/>
          </a:prstGeom>
          <a:noFill/>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8 Rectángulo"/>
          <p:cNvSpPr/>
          <p:nvPr/>
        </p:nvSpPr>
        <p:spPr>
          <a:xfrm>
            <a:off x="6464663" y="777425"/>
            <a:ext cx="2473941" cy="4287133"/>
          </a:xfrm>
          <a:prstGeom prst="rect">
            <a:avLst/>
          </a:prstGeom>
          <a:no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10 Rectángulo"/>
          <p:cNvSpPr/>
          <p:nvPr/>
        </p:nvSpPr>
        <p:spPr>
          <a:xfrm>
            <a:off x="3199391" y="849078"/>
            <a:ext cx="2565779" cy="49131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dirty="0">
                <a:solidFill>
                  <a:schemeClr val="bg1"/>
                </a:solidFill>
              </a:rPr>
              <a:t>Procesos</a:t>
            </a:r>
          </a:p>
        </p:txBody>
      </p:sp>
      <p:sp>
        <p:nvSpPr>
          <p:cNvPr id="12" name="11 Rectángulo"/>
          <p:cNvSpPr/>
          <p:nvPr/>
        </p:nvSpPr>
        <p:spPr>
          <a:xfrm>
            <a:off x="6333900" y="849079"/>
            <a:ext cx="2742288" cy="4913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dirty="0">
                <a:solidFill>
                  <a:schemeClr val="bg1"/>
                </a:solidFill>
              </a:rPr>
              <a:t>Reglamento</a:t>
            </a:r>
          </a:p>
        </p:txBody>
      </p:sp>
      <p:sp>
        <p:nvSpPr>
          <p:cNvPr id="17" name="16 CuadroTexto"/>
          <p:cNvSpPr txBox="1"/>
          <p:nvPr/>
        </p:nvSpPr>
        <p:spPr>
          <a:xfrm>
            <a:off x="560033" y="1464763"/>
            <a:ext cx="2204940" cy="200055"/>
          </a:xfrm>
          <a:prstGeom prst="rect">
            <a:avLst/>
          </a:prstGeom>
          <a:noFill/>
        </p:spPr>
        <p:txBody>
          <a:bodyPr wrap="square" lIns="0" tIns="0" rIns="0" bIns="0" rtlCol="0">
            <a:spAutoFit/>
          </a:bodyPr>
          <a:lstStyle/>
          <a:p>
            <a:pPr lvl="0"/>
            <a:r>
              <a:rPr lang="es-CO" sz="1300" b="1" dirty="0">
                <a:solidFill>
                  <a:srgbClr val="002060"/>
                </a:solidFill>
              </a:rPr>
              <a:t>Frágil Estructura</a:t>
            </a:r>
            <a:endParaRPr lang="es-CO" sz="1300" dirty="0">
              <a:solidFill>
                <a:srgbClr val="002060"/>
              </a:solidFill>
            </a:endParaRPr>
          </a:p>
        </p:txBody>
      </p:sp>
      <p:sp>
        <p:nvSpPr>
          <p:cNvPr id="18" name="17 Rectángulo"/>
          <p:cNvSpPr/>
          <p:nvPr/>
        </p:nvSpPr>
        <p:spPr>
          <a:xfrm>
            <a:off x="3221304" y="1655850"/>
            <a:ext cx="2742951" cy="335413"/>
          </a:xfrm>
          <a:prstGeom prst="rect">
            <a:avLst/>
          </a:prstGeom>
        </p:spPr>
        <p:txBody>
          <a:bodyPr wrap="square">
            <a:spAutoFit/>
          </a:bodyPr>
          <a:lstStyle/>
          <a:p>
            <a:pPr marL="271463" lvl="1" indent="-177800">
              <a:lnSpc>
                <a:spcPct val="150000"/>
              </a:lnSpc>
              <a:buFont typeface="Arial" pitchFamily="34" charset="0"/>
              <a:buChar char="•"/>
            </a:pPr>
            <a:r>
              <a:rPr lang="es-CO" sz="1200" dirty="0">
                <a:solidFill>
                  <a:srgbClr val="002060"/>
                </a:solidFill>
              </a:rPr>
              <a:t>Proceso dispendioso</a:t>
            </a:r>
            <a:endParaRPr lang="es-CO" sz="1400" b="1" dirty="0">
              <a:solidFill>
                <a:srgbClr val="002060"/>
              </a:solidFill>
            </a:endParaRPr>
          </a:p>
        </p:txBody>
      </p:sp>
      <p:sp>
        <p:nvSpPr>
          <p:cNvPr id="19" name="18 Rectángulo"/>
          <p:cNvSpPr/>
          <p:nvPr/>
        </p:nvSpPr>
        <p:spPr>
          <a:xfrm>
            <a:off x="6570156" y="1318322"/>
            <a:ext cx="3591457" cy="572464"/>
          </a:xfrm>
          <a:prstGeom prst="rect">
            <a:avLst/>
          </a:prstGeom>
        </p:spPr>
        <p:txBody>
          <a:bodyPr wrap="square">
            <a:spAutoFit/>
          </a:bodyPr>
          <a:lstStyle/>
          <a:p>
            <a:pPr>
              <a:lnSpc>
                <a:spcPct val="120000"/>
              </a:lnSpc>
            </a:pPr>
            <a:r>
              <a:rPr lang="es-CO" sz="1300" b="1" dirty="0">
                <a:solidFill>
                  <a:srgbClr val="002060"/>
                </a:solidFill>
              </a:rPr>
              <a:t>Garantías</a:t>
            </a:r>
          </a:p>
          <a:p>
            <a:pPr algn="ctr">
              <a:lnSpc>
                <a:spcPct val="120000"/>
              </a:lnSpc>
            </a:pPr>
            <a:endParaRPr lang="es-CO" sz="1300" b="1" dirty="0">
              <a:solidFill>
                <a:srgbClr val="002060"/>
              </a:solidFill>
            </a:endParaRPr>
          </a:p>
        </p:txBody>
      </p:sp>
      <p:sp>
        <p:nvSpPr>
          <p:cNvPr id="20" name="19 Rectángulo"/>
          <p:cNvSpPr/>
          <p:nvPr/>
        </p:nvSpPr>
        <p:spPr>
          <a:xfrm>
            <a:off x="6465633" y="1549711"/>
            <a:ext cx="2620970" cy="461665"/>
          </a:xfrm>
          <a:prstGeom prst="rect">
            <a:avLst/>
          </a:prstGeom>
        </p:spPr>
        <p:txBody>
          <a:bodyPr wrap="square">
            <a:spAutoFit/>
          </a:bodyPr>
          <a:lstStyle/>
          <a:p>
            <a:pPr marL="177800" lvl="0" indent="-177800">
              <a:buFont typeface="Arial" pitchFamily="34" charset="0"/>
              <a:buChar char="•"/>
            </a:pPr>
            <a:r>
              <a:rPr lang="es-CO" sz="1200" dirty="0">
                <a:solidFill>
                  <a:srgbClr val="002060"/>
                </a:solidFill>
              </a:rPr>
              <a:t>Mecanismo exige constitución de garantías a cargo del Estado.</a:t>
            </a:r>
          </a:p>
        </p:txBody>
      </p:sp>
      <p:sp>
        <p:nvSpPr>
          <p:cNvPr id="29" name="28 Rectángulo"/>
          <p:cNvSpPr/>
          <p:nvPr/>
        </p:nvSpPr>
        <p:spPr>
          <a:xfrm>
            <a:off x="6571423" y="1926339"/>
            <a:ext cx="2423082" cy="332399"/>
          </a:xfrm>
          <a:prstGeom prst="rect">
            <a:avLst/>
          </a:prstGeom>
        </p:spPr>
        <p:txBody>
          <a:bodyPr wrap="square">
            <a:spAutoFit/>
          </a:bodyPr>
          <a:lstStyle/>
          <a:p>
            <a:pPr>
              <a:lnSpc>
                <a:spcPct val="120000"/>
              </a:lnSpc>
            </a:pPr>
            <a:r>
              <a:rPr lang="es-CO" sz="1300" b="1" dirty="0">
                <a:solidFill>
                  <a:srgbClr val="002060"/>
                </a:solidFill>
              </a:rPr>
              <a:t>Bandas</a:t>
            </a:r>
          </a:p>
        </p:txBody>
      </p:sp>
      <p:sp>
        <p:nvSpPr>
          <p:cNvPr id="30" name="29 Rectángulo"/>
          <p:cNvSpPr/>
          <p:nvPr/>
        </p:nvSpPr>
        <p:spPr>
          <a:xfrm>
            <a:off x="6432663" y="2137894"/>
            <a:ext cx="2620970" cy="892552"/>
          </a:xfrm>
          <a:prstGeom prst="rect">
            <a:avLst/>
          </a:prstGeom>
        </p:spPr>
        <p:txBody>
          <a:bodyPr wrap="square">
            <a:spAutoFit/>
          </a:bodyPr>
          <a:lstStyle/>
          <a:p>
            <a:pPr marL="177800" lvl="0" indent="-177800">
              <a:buFont typeface="Arial" pitchFamily="34" charset="0"/>
              <a:buChar char="•"/>
            </a:pPr>
            <a:r>
              <a:rPr lang="es-CO" sz="1200" dirty="0">
                <a:solidFill>
                  <a:srgbClr val="002060"/>
                </a:solidFill>
              </a:rPr>
              <a:t>No hay obligatoriedad del precio mínimo cuando hay rompimiento de bandas. </a:t>
            </a:r>
          </a:p>
          <a:p>
            <a:pPr marL="177800" lvl="0" indent="-177800"/>
            <a:endParaRPr lang="es-CO" sz="1600" dirty="0">
              <a:solidFill>
                <a:srgbClr val="002060"/>
              </a:solidFill>
            </a:endParaRPr>
          </a:p>
        </p:txBody>
      </p:sp>
      <p:sp>
        <p:nvSpPr>
          <p:cNvPr id="23" name="Marcador de texto 3">
            <a:extLst>
              <a:ext uri="{FF2B5EF4-FFF2-40B4-BE49-F238E27FC236}">
                <a16:creationId xmlns:a16="http://schemas.microsoft.com/office/drawing/2014/main" id="{EB84FD2C-1B5C-4F37-A975-9DFE58ADED75}"/>
              </a:ext>
            </a:extLst>
          </p:cNvPr>
          <p:cNvSpPr txBox="1">
            <a:spLocks/>
          </p:cNvSpPr>
          <p:nvPr/>
        </p:nvSpPr>
        <p:spPr>
          <a:xfrm>
            <a:off x="-294368" y="222825"/>
            <a:ext cx="7620201" cy="526892"/>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lnSpc>
                <a:spcPct val="100000"/>
              </a:lnSpc>
              <a:buNone/>
            </a:pPr>
            <a:r>
              <a:rPr lang="es-CO" sz="2900" b="1" dirty="0">
                <a:solidFill>
                  <a:srgbClr val="002060"/>
                </a:solidFill>
                <a:latin typeface="+mj-lt"/>
                <a:ea typeface="+mj-ea"/>
                <a:cs typeface="+mj-cs"/>
              </a:rPr>
              <a:t>Necesidades MCP – Según Debilidades</a:t>
            </a:r>
          </a:p>
        </p:txBody>
      </p:sp>
      <p:sp>
        <p:nvSpPr>
          <p:cNvPr id="24" name="26 CuadroTexto">
            <a:extLst>
              <a:ext uri="{FF2B5EF4-FFF2-40B4-BE49-F238E27FC236}">
                <a16:creationId xmlns:a16="http://schemas.microsoft.com/office/drawing/2014/main" id="{52283898-0D7B-4933-963E-A7035EAF8A51}"/>
              </a:ext>
            </a:extLst>
          </p:cNvPr>
          <p:cNvSpPr txBox="1"/>
          <p:nvPr/>
        </p:nvSpPr>
        <p:spPr>
          <a:xfrm>
            <a:off x="3492283" y="1463475"/>
            <a:ext cx="2288070" cy="200055"/>
          </a:xfrm>
          <a:prstGeom prst="rect">
            <a:avLst/>
          </a:prstGeom>
          <a:noFill/>
        </p:spPr>
        <p:txBody>
          <a:bodyPr wrap="square" lIns="0" tIns="0" rIns="0" bIns="0" rtlCol="0">
            <a:spAutoFit/>
          </a:bodyPr>
          <a:lstStyle/>
          <a:p>
            <a:pPr lvl="0"/>
            <a:r>
              <a:rPr lang="es-CO" sz="1300" b="1" dirty="0">
                <a:solidFill>
                  <a:srgbClr val="002060"/>
                </a:solidFill>
              </a:rPr>
              <a:t>SIBOL</a:t>
            </a:r>
          </a:p>
        </p:txBody>
      </p:sp>
      <p:sp>
        <p:nvSpPr>
          <p:cNvPr id="26" name="17 Rectángulo">
            <a:extLst>
              <a:ext uri="{FF2B5EF4-FFF2-40B4-BE49-F238E27FC236}">
                <a16:creationId xmlns:a16="http://schemas.microsoft.com/office/drawing/2014/main" id="{E1ED1B3D-27F2-4D9E-B4FD-9DF4F9A31CD8}"/>
              </a:ext>
            </a:extLst>
          </p:cNvPr>
          <p:cNvSpPr/>
          <p:nvPr/>
        </p:nvSpPr>
        <p:spPr>
          <a:xfrm>
            <a:off x="3221304" y="2445705"/>
            <a:ext cx="2565779" cy="2523768"/>
          </a:xfrm>
          <a:prstGeom prst="rect">
            <a:avLst/>
          </a:prstGeom>
        </p:spPr>
        <p:txBody>
          <a:bodyPr wrap="square">
            <a:spAutoFit/>
          </a:bodyPr>
          <a:lstStyle/>
          <a:p>
            <a:pPr marL="271463" lvl="1" indent="-177800">
              <a:lnSpc>
                <a:spcPct val="150000"/>
              </a:lnSpc>
              <a:buFont typeface="Arial" pitchFamily="34" charset="0"/>
              <a:buChar char="•"/>
            </a:pPr>
            <a:r>
              <a:rPr lang="es-CO" sz="1200" dirty="0">
                <a:solidFill>
                  <a:srgbClr val="002060"/>
                </a:solidFill>
              </a:rPr>
              <a:t>Demoras en revisión documental etapa estructuración y habilitación.</a:t>
            </a:r>
          </a:p>
          <a:p>
            <a:pPr marL="271463" lvl="1" indent="-177800">
              <a:lnSpc>
                <a:spcPct val="150000"/>
              </a:lnSpc>
              <a:buFont typeface="Arial" pitchFamily="34" charset="0"/>
              <a:buChar char="•"/>
            </a:pPr>
            <a:r>
              <a:rPr lang="es-CO" sz="1200" dirty="0">
                <a:solidFill>
                  <a:srgbClr val="002060"/>
                </a:solidFill>
              </a:rPr>
              <a:t>No hay repositorio de información</a:t>
            </a:r>
          </a:p>
          <a:p>
            <a:pPr marL="271463" lvl="1" indent="-177800">
              <a:lnSpc>
                <a:spcPct val="150000"/>
              </a:lnSpc>
              <a:buFont typeface="Arial" pitchFamily="34" charset="0"/>
              <a:buChar char="•"/>
            </a:pPr>
            <a:r>
              <a:rPr lang="es-CO" sz="1200" dirty="0">
                <a:solidFill>
                  <a:srgbClr val="002060"/>
                </a:solidFill>
              </a:rPr>
              <a:t>Errores en el proceso</a:t>
            </a:r>
          </a:p>
          <a:p>
            <a:pPr marL="271463" lvl="1" indent="-177800">
              <a:lnSpc>
                <a:spcPct val="150000"/>
              </a:lnSpc>
              <a:buFont typeface="Arial" pitchFamily="34" charset="0"/>
              <a:buChar char="•"/>
            </a:pPr>
            <a:r>
              <a:rPr lang="es-CO" sz="1200" dirty="0">
                <a:solidFill>
                  <a:srgbClr val="002060"/>
                </a:solidFill>
              </a:rPr>
              <a:t>No trazabilidad </a:t>
            </a:r>
          </a:p>
          <a:p>
            <a:pPr marL="271463" lvl="1" indent="-177800">
              <a:lnSpc>
                <a:spcPct val="150000"/>
              </a:lnSpc>
              <a:buFont typeface="Arial" pitchFamily="34" charset="0"/>
              <a:buChar char="•"/>
            </a:pPr>
            <a:endParaRPr lang="es-CO" sz="1200" dirty="0">
              <a:solidFill>
                <a:srgbClr val="002060"/>
              </a:solidFill>
            </a:endParaRPr>
          </a:p>
          <a:p>
            <a:pPr marL="271463" lvl="1" indent="-177800"/>
            <a:r>
              <a:rPr lang="es-CO" sz="1400" dirty="0">
                <a:solidFill>
                  <a:srgbClr val="002060"/>
                </a:solidFill>
              </a:rPr>
              <a:t>	</a:t>
            </a:r>
            <a:endParaRPr lang="es-CO" sz="1400" b="1" dirty="0">
              <a:solidFill>
                <a:srgbClr val="002060"/>
              </a:solidFill>
            </a:endParaRPr>
          </a:p>
        </p:txBody>
      </p:sp>
      <p:sp>
        <p:nvSpPr>
          <p:cNvPr id="33" name="28 Rectángulo">
            <a:extLst>
              <a:ext uri="{FF2B5EF4-FFF2-40B4-BE49-F238E27FC236}">
                <a16:creationId xmlns:a16="http://schemas.microsoft.com/office/drawing/2014/main" id="{7802B09E-7F04-43B3-B822-4AAE4946DF73}"/>
              </a:ext>
            </a:extLst>
          </p:cNvPr>
          <p:cNvSpPr/>
          <p:nvPr/>
        </p:nvSpPr>
        <p:spPr>
          <a:xfrm>
            <a:off x="6579973" y="2682481"/>
            <a:ext cx="2423082" cy="332399"/>
          </a:xfrm>
          <a:prstGeom prst="rect">
            <a:avLst/>
          </a:prstGeom>
        </p:spPr>
        <p:txBody>
          <a:bodyPr wrap="square">
            <a:spAutoFit/>
          </a:bodyPr>
          <a:lstStyle/>
          <a:p>
            <a:pPr>
              <a:lnSpc>
                <a:spcPct val="120000"/>
              </a:lnSpc>
            </a:pPr>
            <a:r>
              <a:rPr lang="es-CO" sz="1300" b="1" dirty="0">
                <a:solidFill>
                  <a:srgbClr val="002060"/>
                </a:solidFill>
              </a:rPr>
              <a:t>Adición y Tolerancia</a:t>
            </a:r>
          </a:p>
        </p:txBody>
      </p:sp>
      <p:sp>
        <p:nvSpPr>
          <p:cNvPr id="34" name="29 Rectángulo">
            <a:extLst>
              <a:ext uri="{FF2B5EF4-FFF2-40B4-BE49-F238E27FC236}">
                <a16:creationId xmlns:a16="http://schemas.microsoft.com/office/drawing/2014/main" id="{22B4B33D-5EB3-4EAF-971E-DAC5925C2321}"/>
              </a:ext>
            </a:extLst>
          </p:cNvPr>
          <p:cNvSpPr/>
          <p:nvPr/>
        </p:nvSpPr>
        <p:spPr>
          <a:xfrm>
            <a:off x="6424064" y="2897592"/>
            <a:ext cx="2400598" cy="615553"/>
          </a:xfrm>
          <a:prstGeom prst="rect">
            <a:avLst/>
          </a:prstGeom>
        </p:spPr>
        <p:txBody>
          <a:bodyPr wrap="square">
            <a:spAutoFit/>
          </a:bodyPr>
          <a:lstStyle/>
          <a:p>
            <a:pPr marL="177800" lvl="0" indent="-177800">
              <a:lnSpc>
                <a:spcPct val="150000"/>
              </a:lnSpc>
              <a:buFont typeface="Arial" pitchFamily="34" charset="0"/>
              <a:buChar char="•"/>
            </a:pPr>
            <a:r>
              <a:rPr lang="es-CO" sz="1200" dirty="0">
                <a:solidFill>
                  <a:srgbClr val="002060"/>
                </a:solidFill>
              </a:rPr>
              <a:t>Hasta el 50 %</a:t>
            </a:r>
          </a:p>
          <a:p>
            <a:pPr marL="177800" lvl="0" indent="-177800"/>
            <a:endParaRPr lang="es-CO" sz="1600" dirty="0">
              <a:solidFill>
                <a:srgbClr val="002060"/>
              </a:solidFill>
            </a:endParaRPr>
          </a:p>
        </p:txBody>
      </p:sp>
      <p:sp>
        <p:nvSpPr>
          <p:cNvPr id="35" name="28 Rectángulo">
            <a:extLst>
              <a:ext uri="{FF2B5EF4-FFF2-40B4-BE49-F238E27FC236}">
                <a16:creationId xmlns:a16="http://schemas.microsoft.com/office/drawing/2014/main" id="{27922D2F-92A7-4C73-8410-8F02BC6E8EB0}"/>
              </a:ext>
            </a:extLst>
          </p:cNvPr>
          <p:cNvSpPr/>
          <p:nvPr/>
        </p:nvSpPr>
        <p:spPr>
          <a:xfrm>
            <a:off x="6576926" y="3127009"/>
            <a:ext cx="2423082" cy="332399"/>
          </a:xfrm>
          <a:prstGeom prst="rect">
            <a:avLst/>
          </a:prstGeom>
        </p:spPr>
        <p:txBody>
          <a:bodyPr wrap="square">
            <a:spAutoFit/>
          </a:bodyPr>
          <a:lstStyle/>
          <a:p>
            <a:pPr>
              <a:lnSpc>
                <a:spcPct val="120000"/>
              </a:lnSpc>
            </a:pPr>
            <a:r>
              <a:rPr lang="es-CO" sz="1300" b="1" dirty="0">
                <a:solidFill>
                  <a:srgbClr val="002060"/>
                </a:solidFill>
              </a:rPr>
              <a:t>Desistimiento</a:t>
            </a:r>
          </a:p>
        </p:txBody>
      </p:sp>
      <p:sp>
        <p:nvSpPr>
          <p:cNvPr id="36" name="29 Rectángulo">
            <a:extLst>
              <a:ext uri="{FF2B5EF4-FFF2-40B4-BE49-F238E27FC236}">
                <a16:creationId xmlns:a16="http://schemas.microsoft.com/office/drawing/2014/main" id="{428B2A17-C836-4447-BB55-32B1A39B8A21}"/>
              </a:ext>
            </a:extLst>
          </p:cNvPr>
          <p:cNvSpPr/>
          <p:nvPr/>
        </p:nvSpPr>
        <p:spPr>
          <a:xfrm>
            <a:off x="6431790" y="3368939"/>
            <a:ext cx="2400598" cy="461665"/>
          </a:xfrm>
          <a:prstGeom prst="rect">
            <a:avLst/>
          </a:prstGeom>
        </p:spPr>
        <p:txBody>
          <a:bodyPr wrap="square">
            <a:spAutoFit/>
          </a:bodyPr>
          <a:lstStyle/>
          <a:p>
            <a:pPr marL="177800" lvl="0" indent="-177800">
              <a:buFont typeface="Arial" pitchFamily="34" charset="0"/>
              <a:buChar char="•"/>
            </a:pPr>
            <a:r>
              <a:rPr lang="es-CO" sz="1200" dirty="0">
                <a:solidFill>
                  <a:srgbClr val="002060"/>
                </a:solidFill>
              </a:rPr>
              <a:t>Habilitados que desisten de participar</a:t>
            </a:r>
            <a:endParaRPr lang="es-CO" dirty="0">
              <a:solidFill>
                <a:srgbClr val="002060"/>
              </a:solidFill>
            </a:endParaRPr>
          </a:p>
        </p:txBody>
      </p:sp>
      <p:cxnSp>
        <p:nvCxnSpPr>
          <p:cNvPr id="39" name="38 Conector recto"/>
          <p:cNvCxnSpPr>
            <a:cxnSpLocks/>
          </p:cNvCxnSpPr>
          <p:nvPr/>
        </p:nvCxnSpPr>
        <p:spPr>
          <a:xfrm>
            <a:off x="-21262" y="617898"/>
            <a:ext cx="7593059" cy="40465"/>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42" name="41 Rectángulo"/>
          <p:cNvSpPr/>
          <p:nvPr/>
        </p:nvSpPr>
        <p:spPr>
          <a:xfrm>
            <a:off x="308456" y="-139376"/>
            <a:ext cx="7017377" cy="553998"/>
          </a:xfrm>
          <a:prstGeom prst="rect">
            <a:avLst/>
          </a:prstGeom>
        </p:spPr>
        <p:txBody>
          <a:bodyPr wrap="square">
            <a:spAutoFit/>
          </a:bodyPr>
          <a:lstStyle/>
          <a:p>
            <a:pPr algn="r">
              <a:lnSpc>
                <a:spcPct val="100000"/>
              </a:lnSpc>
              <a:buNone/>
            </a:pPr>
            <a:r>
              <a:rPr lang="es-CO" sz="3000" b="1" dirty="0">
                <a:solidFill>
                  <a:srgbClr val="002060"/>
                </a:solidFill>
                <a:latin typeface="+mj-lt"/>
                <a:ea typeface="+mj-ea"/>
                <a:cs typeface="+mj-cs"/>
              </a:rPr>
              <a:t>4. Situación Actual</a:t>
            </a:r>
          </a:p>
        </p:txBody>
      </p:sp>
      <p:sp>
        <p:nvSpPr>
          <p:cNvPr id="43" name="42 Rectángulo"/>
          <p:cNvSpPr/>
          <p:nvPr/>
        </p:nvSpPr>
        <p:spPr>
          <a:xfrm rot="18801857">
            <a:off x="5059255" y="936344"/>
            <a:ext cx="927102" cy="307777"/>
          </a:xfrm>
          <a:prstGeom prst="rect">
            <a:avLst/>
          </a:prstGeom>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r>
              <a:rPr lang="es-CO" sz="1100" dirty="0">
                <a:solidFill>
                  <a:srgbClr val="002060"/>
                </a:solidFill>
              </a:rPr>
              <a:t>DATA IFX</a:t>
            </a:r>
          </a:p>
        </p:txBody>
      </p:sp>
      <p:sp>
        <p:nvSpPr>
          <p:cNvPr id="45" name="44 Rectángulo"/>
          <p:cNvSpPr/>
          <p:nvPr/>
        </p:nvSpPr>
        <p:spPr>
          <a:xfrm rot="18801857">
            <a:off x="8362665" y="906970"/>
            <a:ext cx="894538" cy="356643"/>
          </a:xfrm>
          <a:prstGeom prst="rect">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r>
              <a:rPr lang="es-CO" sz="1100" dirty="0">
                <a:solidFill>
                  <a:srgbClr val="002060"/>
                </a:solidFill>
              </a:rPr>
              <a:t>DR. VALBUENA</a:t>
            </a:r>
          </a:p>
        </p:txBody>
      </p:sp>
      <p:sp>
        <p:nvSpPr>
          <p:cNvPr id="47" name="46 CuadroTexto"/>
          <p:cNvSpPr txBox="1"/>
          <p:nvPr/>
        </p:nvSpPr>
        <p:spPr>
          <a:xfrm>
            <a:off x="6653205" y="3800813"/>
            <a:ext cx="2263148" cy="200055"/>
          </a:xfrm>
          <a:prstGeom prst="rect">
            <a:avLst/>
          </a:prstGeom>
          <a:noFill/>
        </p:spPr>
        <p:txBody>
          <a:bodyPr wrap="square" lIns="0" tIns="0" rIns="0" bIns="0" rtlCol="0">
            <a:spAutoFit/>
          </a:bodyPr>
          <a:lstStyle/>
          <a:p>
            <a:pPr lvl="0"/>
            <a:r>
              <a:rPr lang="es-CO" sz="1300" b="1" dirty="0">
                <a:solidFill>
                  <a:srgbClr val="002060"/>
                </a:solidFill>
              </a:rPr>
              <a:t>Comité arbitral</a:t>
            </a:r>
            <a:endParaRPr lang="es-CO" sz="1300" dirty="0">
              <a:solidFill>
                <a:srgbClr val="002060"/>
              </a:solidFill>
            </a:endParaRPr>
          </a:p>
        </p:txBody>
      </p:sp>
      <p:sp>
        <p:nvSpPr>
          <p:cNvPr id="48" name="47 Rectángulo"/>
          <p:cNvSpPr/>
          <p:nvPr/>
        </p:nvSpPr>
        <p:spPr>
          <a:xfrm>
            <a:off x="6337600" y="3974795"/>
            <a:ext cx="2679231" cy="461665"/>
          </a:xfrm>
          <a:prstGeom prst="rect">
            <a:avLst/>
          </a:prstGeom>
        </p:spPr>
        <p:txBody>
          <a:bodyPr wrap="square">
            <a:spAutoFit/>
          </a:bodyPr>
          <a:lstStyle/>
          <a:p>
            <a:pPr marL="271463" lvl="1" indent="-177800">
              <a:buFont typeface="Arial" pitchFamily="34" charset="0"/>
              <a:buChar char="•"/>
            </a:pPr>
            <a:r>
              <a:rPr lang="es-CO" sz="1200" dirty="0">
                <a:solidFill>
                  <a:srgbClr val="002060"/>
                </a:solidFill>
              </a:rPr>
              <a:t>Problema para las Entidades, no tienen las partidas para el pago</a:t>
            </a:r>
          </a:p>
        </p:txBody>
      </p:sp>
      <p:sp>
        <p:nvSpPr>
          <p:cNvPr id="51" name="50 CuadroTexto"/>
          <p:cNvSpPr txBox="1"/>
          <p:nvPr/>
        </p:nvSpPr>
        <p:spPr>
          <a:xfrm>
            <a:off x="6640374" y="4443543"/>
            <a:ext cx="2263148" cy="200055"/>
          </a:xfrm>
          <a:prstGeom prst="rect">
            <a:avLst/>
          </a:prstGeom>
          <a:noFill/>
        </p:spPr>
        <p:txBody>
          <a:bodyPr wrap="square" lIns="0" tIns="0" rIns="0" bIns="0" rtlCol="0">
            <a:spAutoFit/>
          </a:bodyPr>
          <a:lstStyle/>
          <a:p>
            <a:pPr lvl="0"/>
            <a:r>
              <a:rPr lang="es-CO" sz="1300" b="1" dirty="0">
                <a:solidFill>
                  <a:srgbClr val="002060"/>
                </a:solidFill>
              </a:rPr>
              <a:t>Incumplimiento</a:t>
            </a:r>
            <a:endParaRPr lang="es-CO" sz="1300" dirty="0">
              <a:solidFill>
                <a:srgbClr val="002060"/>
              </a:solidFill>
            </a:endParaRPr>
          </a:p>
        </p:txBody>
      </p:sp>
      <p:sp>
        <p:nvSpPr>
          <p:cNvPr id="52" name="51 Rectángulo"/>
          <p:cNvSpPr/>
          <p:nvPr/>
        </p:nvSpPr>
        <p:spPr>
          <a:xfrm>
            <a:off x="6343421" y="4602964"/>
            <a:ext cx="2453455" cy="461665"/>
          </a:xfrm>
          <a:prstGeom prst="rect">
            <a:avLst/>
          </a:prstGeom>
        </p:spPr>
        <p:txBody>
          <a:bodyPr wrap="square">
            <a:spAutoFit/>
          </a:bodyPr>
          <a:lstStyle/>
          <a:p>
            <a:pPr marL="271463" lvl="1" indent="-177800">
              <a:buFont typeface="Arial" pitchFamily="34" charset="0"/>
              <a:buChar char="•"/>
            </a:pPr>
            <a:r>
              <a:rPr lang="es-CO" sz="1200" dirty="0">
                <a:solidFill>
                  <a:srgbClr val="002060"/>
                </a:solidFill>
              </a:rPr>
              <a:t>Escenario no sanciona proveedores incumplidos</a:t>
            </a:r>
            <a:endParaRPr lang="es-CO" sz="1400" dirty="0">
              <a:solidFill>
                <a:srgbClr val="002060"/>
              </a:solidFill>
            </a:endParaRPr>
          </a:p>
        </p:txBody>
      </p:sp>
      <p:sp>
        <p:nvSpPr>
          <p:cNvPr id="31" name="5 Rectángulo">
            <a:extLst>
              <a:ext uri="{FF2B5EF4-FFF2-40B4-BE49-F238E27FC236}">
                <a16:creationId xmlns:a16="http://schemas.microsoft.com/office/drawing/2014/main" id="{D19D223F-1F1F-4CDE-91E2-B05EFBA30B53}"/>
              </a:ext>
            </a:extLst>
          </p:cNvPr>
          <p:cNvSpPr/>
          <p:nvPr/>
        </p:nvSpPr>
        <p:spPr>
          <a:xfrm>
            <a:off x="407483" y="737275"/>
            <a:ext cx="2323168" cy="4287133"/>
          </a:xfrm>
          <a:prstGeom prst="rect">
            <a:avLst/>
          </a:prstGeom>
          <a:noFill/>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32" name="17 Rectángulo">
            <a:extLst>
              <a:ext uri="{FF2B5EF4-FFF2-40B4-BE49-F238E27FC236}">
                <a16:creationId xmlns:a16="http://schemas.microsoft.com/office/drawing/2014/main" id="{BB9A5F5C-F988-41AD-9E8F-3C08D70F4DF5}"/>
              </a:ext>
            </a:extLst>
          </p:cNvPr>
          <p:cNvSpPr/>
          <p:nvPr/>
        </p:nvSpPr>
        <p:spPr>
          <a:xfrm>
            <a:off x="329603" y="1722491"/>
            <a:ext cx="2742951" cy="923330"/>
          </a:xfrm>
          <a:prstGeom prst="rect">
            <a:avLst/>
          </a:prstGeom>
        </p:spPr>
        <p:txBody>
          <a:bodyPr wrap="square">
            <a:spAutoFit/>
          </a:bodyPr>
          <a:lstStyle/>
          <a:p>
            <a:pPr marL="271463" lvl="1" indent="-177800">
              <a:lnSpc>
                <a:spcPct val="150000"/>
              </a:lnSpc>
              <a:buFont typeface="Arial" pitchFamily="34" charset="0"/>
              <a:buChar char="•"/>
            </a:pPr>
            <a:r>
              <a:rPr lang="es-CO" sz="1200" dirty="0">
                <a:solidFill>
                  <a:srgbClr val="002060"/>
                </a:solidFill>
              </a:rPr>
              <a:t>Operacional </a:t>
            </a:r>
          </a:p>
          <a:p>
            <a:pPr marL="271463" lvl="1" indent="-177800">
              <a:lnSpc>
                <a:spcPct val="150000"/>
              </a:lnSpc>
              <a:buFont typeface="Arial" pitchFamily="34" charset="0"/>
              <a:buChar char="•"/>
            </a:pPr>
            <a:r>
              <a:rPr lang="es-CO" sz="1200" dirty="0">
                <a:solidFill>
                  <a:srgbClr val="002060"/>
                </a:solidFill>
              </a:rPr>
              <a:t>Técnica </a:t>
            </a:r>
          </a:p>
          <a:p>
            <a:pPr marL="271463" lvl="1" indent="-177800">
              <a:lnSpc>
                <a:spcPct val="150000"/>
              </a:lnSpc>
              <a:buFont typeface="Arial" pitchFamily="34" charset="0"/>
              <a:buChar char="•"/>
            </a:pPr>
            <a:r>
              <a:rPr lang="es-CO" sz="1200" dirty="0">
                <a:solidFill>
                  <a:srgbClr val="002060"/>
                </a:solidFill>
              </a:rPr>
              <a:t>Comercial  </a:t>
            </a:r>
            <a:endParaRPr lang="es-CO" sz="1400" b="1" dirty="0">
              <a:solidFill>
                <a:srgbClr val="002060"/>
              </a:solidFill>
            </a:endParaRPr>
          </a:p>
        </p:txBody>
      </p:sp>
      <p:sp>
        <p:nvSpPr>
          <p:cNvPr id="37" name="10 Rectángulo">
            <a:extLst>
              <a:ext uri="{FF2B5EF4-FFF2-40B4-BE49-F238E27FC236}">
                <a16:creationId xmlns:a16="http://schemas.microsoft.com/office/drawing/2014/main" id="{65FEBF7C-528B-4A14-9167-830B93081048}"/>
              </a:ext>
            </a:extLst>
          </p:cNvPr>
          <p:cNvSpPr/>
          <p:nvPr/>
        </p:nvSpPr>
        <p:spPr>
          <a:xfrm>
            <a:off x="322355" y="788259"/>
            <a:ext cx="2565779" cy="49131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dirty="0">
                <a:solidFill>
                  <a:schemeClr val="bg1"/>
                </a:solidFill>
              </a:rPr>
              <a:t>SCB</a:t>
            </a:r>
          </a:p>
        </p:txBody>
      </p:sp>
      <p:sp>
        <p:nvSpPr>
          <p:cNvPr id="38" name="26 CuadroTexto">
            <a:extLst>
              <a:ext uri="{FF2B5EF4-FFF2-40B4-BE49-F238E27FC236}">
                <a16:creationId xmlns:a16="http://schemas.microsoft.com/office/drawing/2014/main" id="{CD29CDE4-2185-428E-85F8-AE9D10029317}"/>
              </a:ext>
            </a:extLst>
          </p:cNvPr>
          <p:cNvSpPr txBox="1"/>
          <p:nvPr/>
        </p:nvSpPr>
        <p:spPr>
          <a:xfrm>
            <a:off x="446597" y="2736230"/>
            <a:ext cx="2323167" cy="553998"/>
          </a:xfrm>
          <a:prstGeom prst="rect">
            <a:avLst/>
          </a:prstGeom>
          <a:noFill/>
        </p:spPr>
        <p:txBody>
          <a:bodyPr wrap="square" lIns="0" tIns="0" rIns="0" bIns="0" rtlCol="0">
            <a:spAutoFit/>
          </a:bodyPr>
          <a:lstStyle/>
          <a:p>
            <a:pPr lvl="0" algn="ctr"/>
            <a:r>
              <a:rPr lang="es-CO" dirty="0">
                <a:solidFill>
                  <a:srgbClr val="002060"/>
                </a:solidFill>
              </a:rPr>
              <a:t>Para atender los negocios del MCP</a:t>
            </a:r>
          </a:p>
        </p:txBody>
      </p:sp>
      <p:sp>
        <p:nvSpPr>
          <p:cNvPr id="40" name="26 CuadroTexto">
            <a:extLst>
              <a:ext uri="{FF2B5EF4-FFF2-40B4-BE49-F238E27FC236}">
                <a16:creationId xmlns:a16="http://schemas.microsoft.com/office/drawing/2014/main" id="{8FD75CD7-5922-4A9A-9D42-C523E04E428E}"/>
              </a:ext>
            </a:extLst>
          </p:cNvPr>
          <p:cNvSpPr txBox="1"/>
          <p:nvPr/>
        </p:nvSpPr>
        <p:spPr>
          <a:xfrm>
            <a:off x="3515732" y="2041829"/>
            <a:ext cx="2288070" cy="400110"/>
          </a:xfrm>
          <a:prstGeom prst="rect">
            <a:avLst/>
          </a:prstGeom>
          <a:noFill/>
        </p:spPr>
        <p:txBody>
          <a:bodyPr wrap="square" lIns="0" tIns="0" rIns="0" bIns="0" rtlCol="0">
            <a:spAutoFit/>
          </a:bodyPr>
          <a:lstStyle/>
          <a:p>
            <a:pPr lvl="0"/>
            <a:r>
              <a:rPr lang="es-CO" sz="1300" b="1" dirty="0">
                <a:solidFill>
                  <a:srgbClr val="002060"/>
                </a:solidFill>
              </a:rPr>
              <a:t>Manualidad en el proceso de MCP</a:t>
            </a:r>
          </a:p>
        </p:txBody>
      </p:sp>
    </p:spTree>
    <p:extLst>
      <p:ext uri="{BB962C8B-B14F-4D97-AF65-F5344CB8AC3E}">
        <p14:creationId xmlns:p14="http://schemas.microsoft.com/office/powerpoint/2010/main" val="302012457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3">
            <a:extLst>
              <a:ext uri="{FF2B5EF4-FFF2-40B4-BE49-F238E27FC236}">
                <a16:creationId xmlns:a16="http://schemas.microsoft.com/office/drawing/2014/main" id="{EB84FD2C-1B5C-4F37-A975-9DFE58ADED75}"/>
              </a:ext>
            </a:extLst>
          </p:cNvPr>
          <p:cNvSpPr txBox="1">
            <a:spLocks/>
          </p:cNvSpPr>
          <p:nvPr/>
        </p:nvSpPr>
        <p:spPr>
          <a:xfrm>
            <a:off x="0" y="122037"/>
            <a:ext cx="7427786" cy="526892"/>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lnSpc>
                <a:spcPct val="100000"/>
              </a:lnSpc>
              <a:buNone/>
            </a:pPr>
            <a:r>
              <a:rPr lang="es-CO" sz="3000" b="1" dirty="0">
                <a:solidFill>
                  <a:srgbClr val="002060"/>
                </a:solidFill>
                <a:latin typeface="+mj-lt"/>
                <a:ea typeface="+mj-ea"/>
                <a:cs typeface="+mj-cs"/>
              </a:rPr>
              <a:t>5. </a:t>
            </a:r>
            <a:r>
              <a:rPr lang="es-CO" sz="2900" b="1" dirty="0">
                <a:solidFill>
                  <a:srgbClr val="002060"/>
                </a:solidFill>
                <a:latin typeface="+mj-lt"/>
                <a:ea typeface="+mj-ea"/>
                <a:cs typeface="+mj-cs"/>
              </a:rPr>
              <a:t>Situación actual,                            Necesidades MCP - Según Amenazas</a:t>
            </a:r>
          </a:p>
        </p:txBody>
      </p:sp>
      <p:cxnSp>
        <p:nvCxnSpPr>
          <p:cNvPr id="8" name="7 Conector recto"/>
          <p:cNvCxnSpPr/>
          <p:nvPr/>
        </p:nvCxnSpPr>
        <p:spPr>
          <a:xfrm flipV="1">
            <a:off x="249183" y="798208"/>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6" name="5 Rectángulo">
            <a:extLst>
              <a:ext uri="{FF2B5EF4-FFF2-40B4-BE49-F238E27FC236}">
                <a16:creationId xmlns:a16="http://schemas.microsoft.com/office/drawing/2014/main" id="{289C2376-1648-430B-85F0-1B55E1D41182}"/>
              </a:ext>
            </a:extLst>
          </p:cNvPr>
          <p:cNvSpPr/>
          <p:nvPr/>
        </p:nvSpPr>
        <p:spPr>
          <a:xfrm>
            <a:off x="393773" y="945652"/>
            <a:ext cx="3543309" cy="3973074"/>
          </a:xfrm>
          <a:prstGeom prst="rect">
            <a:avLst/>
          </a:prstGeom>
          <a:noFill/>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10 Rectángulo">
            <a:extLst>
              <a:ext uri="{FF2B5EF4-FFF2-40B4-BE49-F238E27FC236}">
                <a16:creationId xmlns:a16="http://schemas.microsoft.com/office/drawing/2014/main" id="{0199F675-79D9-4114-AA14-BCF7EF6A0172}"/>
              </a:ext>
            </a:extLst>
          </p:cNvPr>
          <p:cNvSpPr/>
          <p:nvPr/>
        </p:nvSpPr>
        <p:spPr>
          <a:xfrm>
            <a:off x="243638" y="982180"/>
            <a:ext cx="3817999" cy="49131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ES" sz="2000" dirty="0">
                <a:solidFill>
                  <a:schemeClr val="bg1"/>
                </a:solidFill>
              </a:rPr>
              <a:t>Entes de Control</a:t>
            </a:r>
          </a:p>
        </p:txBody>
      </p:sp>
      <p:sp>
        <p:nvSpPr>
          <p:cNvPr id="11" name="9 Rectángulo">
            <a:extLst>
              <a:ext uri="{FF2B5EF4-FFF2-40B4-BE49-F238E27FC236}">
                <a16:creationId xmlns:a16="http://schemas.microsoft.com/office/drawing/2014/main" id="{5835F207-4249-4036-925D-60BD76FC371D}"/>
              </a:ext>
            </a:extLst>
          </p:cNvPr>
          <p:cNvSpPr/>
          <p:nvPr/>
        </p:nvSpPr>
        <p:spPr>
          <a:xfrm>
            <a:off x="4971165" y="953689"/>
            <a:ext cx="3817999" cy="4057081"/>
          </a:xfrm>
          <a:prstGeom prst="rect">
            <a:avLst/>
          </a:prstGeom>
          <a:no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2" name="12 Rectángulo">
            <a:extLst>
              <a:ext uri="{FF2B5EF4-FFF2-40B4-BE49-F238E27FC236}">
                <a16:creationId xmlns:a16="http://schemas.microsoft.com/office/drawing/2014/main" id="{BC5E6445-0AF2-452D-8C47-C68DECFFFD3D}"/>
              </a:ext>
            </a:extLst>
          </p:cNvPr>
          <p:cNvSpPr/>
          <p:nvPr/>
        </p:nvSpPr>
        <p:spPr>
          <a:xfrm>
            <a:off x="4824339" y="982179"/>
            <a:ext cx="4076023" cy="4913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dirty="0">
                <a:solidFill>
                  <a:schemeClr val="bg1"/>
                </a:solidFill>
              </a:rPr>
              <a:t>Regulación / Legal</a:t>
            </a:r>
          </a:p>
        </p:txBody>
      </p:sp>
      <p:sp>
        <p:nvSpPr>
          <p:cNvPr id="13" name="21 Rectángulo">
            <a:extLst>
              <a:ext uri="{FF2B5EF4-FFF2-40B4-BE49-F238E27FC236}">
                <a16:creationId xmlns:a16="http://schemas.microsoft.com/office/drawing/2014/main" id="{02012604-B6A4-4A44-87D1-8B772168296D}"/>
              </a:ext>
            </a:extLst>
          </p:cNvPr>
          <p:cNvSpPr/>
          <p:nvPr/>
        </p:nvSpPr>
        <p:spPr>
          <a:xfrm>
            <a:off x="5095721" y="1536969"/>
            <a:ext cx="3654506" cy="3570208"/>
          </a:xfrm>
          <a:prstGeom prst="rect">
            <a:avLst/>
          </a:prstGeom>
        </p:spPr>
        <p:txBody>
          <a:bodyPr wrap="square">
            <a:spAutoFit/>
          </a:bodyPr>
          <a:lstStyle/>
          <a:p>
            <a:pPr algn="just">
              <a:lnSpc>
                <a:spcPct val="150000"/>
              </a:lnSpc>
              <a:buFont typeface="Arial" pitchFamily="34" charset="0"/>
              <a:buChar char="•"/>
            </a:pPr>
            <a:r>
              <a:rPr lang="es-CO" sz="1400" dirty="0">
                <a:solidFill>
                  <a:srgbClr val="002060"/>
                </a:solidFill>
                <a:cs typeface="Century Gothic"/>
              </a:rPr>
              <a:t>Buscar que no se limite la </a:t>
            </a:r>
            <a:r>
              <a:rPr lang="es-CO" sz="1400" dirty="0">
                <a:solidFill>
                  <a:srgbClr val="002060"/>
                </a:solidFill>
              </a:rPr>
              <a:t>participación</a:t>
            </a:r>
            <a:r>
              <a:rPr lang="es-CO" sz="1400" b="1" dirty="0">
                <a:solidFill>
                  <a:srgbClr val="002060"/>
                </a:solidFill>
              </a:rPr>
              <a:t> </a:t>
            </a:r>
            <a:r>
              <a:rPr lang="es-CO" sz="1400" dirty="0">
                <a:solidFill>
                  <a:srgbClr val="002060"/>
                </a:solidFill>
                <a:cs typeface="Century Gothic"/>
              </a:rPr>
              <a:t>del MCP por efecto de los Acuerdos Marcos de precio. </a:t>
            </a:r>
            <a:r>
              <a:rPr lang="es-CO" sz="1400" dirty="0">
                <a:solidFill>
                  <a:srgbClr val="002060"/>
                </a:solidFill>
              </a:rPr>
              <a:t>Rector de la contratación pública en Colombia es al mismo tiempo un competidor directo que  restringe la libre competencia</a:t>
            </a:r>
          </a:p>
          <a:p>
            <a:pPr algn="just">
              <a:lnSpc>
                <a:spcPct val="150000"/>
              </a:lnSpc>
              <a:buFont typeface="Arial" pitchFamily="34" charset="0"/>
              <a:buChar char="•"/>
            </a:pPr>
            <a:endParaRPr lang="es-CO" sz="1400" dirty="0">
              <a:solidFill>
                <a:srgbClr val="002060"/>
              </a:solidFill>
            </a:endParaRPr>
          </a:p>
          <a:p>
            <a:pPr algn="just">
              <a:lnSpc>
                <a:spcPct val="150000"/>
              </a:lnSpc>
              <a:buFont typeface="Arial" pitchFamily="34" charset="0"/>
              <a:buChar char="•"/>
            </a:pPr>
            <a:r>
              <a:rPr lang="es-CO" sz="1400" dirty="0">
                <a:solidFill>
                  <a:srgbClr val="002060"/>
                </a:solidFill>
                <a:cs typeface="Century Gothic"/>
              </a:rPr>
              <a:t>Relacionamiento permanente con los </a:t>
            </a:r>
            <a:r>
              <a:rPr lang="es-CO" sz="1400" dirty="0">
                <a:solidFill>
                  <a:srgbClr val="002060"/>
                </a:solidFill>
              </a:rPr>
              <a:t>entes de control </a:t>
            </a:r>
            <a:r>
              <a:rPr lang="es-CO" sz="1400" dirty="0">
                <a:solidFill>
                  <a:srgbClr val="002060"/>
                </a:solidFill>
                <a:cs typeface="Century Gothic"/>
              </a:rPr>
              <a:t>para dar a conocer el escenario</a:t>
            </a:r>
          </a:p>
          <a:p>
            <a:pPr lvl="1" algn="just">
              <a:lnSpc>
                <a:spcPct val="150000"/>
              </a:lnSpc>
              <a:buFont typeface="Wingdings" pitchFamily="2" charset="2"/>
              <a:buChar char="ü"/>
            </a:pPr>
            <a:endParaRPr lang="es-CO" sz="1400" dirty="0">
              <a:solidFill>
                <a:srgbClr val="002060"/>
              </a:solidFill>
            </a:endParaRPr>
          </a:p>
          <a:p>
            <a:pPr lvl="1" algn="just">
              <a:lnSpc>
                <a:spcPct val="150000"/>
              </a:lnSpc>
              <a:buFont typeface="Wingdings" pitchFamily="2" charset="2"/>
              <a:buChar char="ü"/>
            </a:pPr>
            <a:endParaRPr lang="es-CO" sz="1400" dirty="0">
              <a:solidFill>
                <a:srgbClr val="002060"/>
              </a:solidFill>
            </a:endParaRPr>
          </a:p>
          <a:p>
            <a:pPr lvl="1">
              <a:buFont typeface="Wingdings" pitchFamily="2" charset="2"/>
              <a:buChar char="ü"/>
            </a:pPr>
            <a:endParaRPr lang="es-CO" sz="1600" dirty="0">
              <a:solidFill>
                <a:srgbClr val="002060"/>
              </a:solidFill>
            </a:endParaRPr>
          </a:p>
        </p:txBody>
      </p:sp>
      <p:sp>
        <p:nvSpPr>
          <p:cNvPr id="14" name="45 Rectángulo">
            <a:extLst>
              <a:ext uri="{FF2B5EF4-FFF2-40B4-BE49-F238E27FC236}">
                <a16:creationId xmlns:a16="http://schemas.microsoft.com/office/drawing/2014/main" id="{FE012FC4-03EC-4083-8355-3C3FAF57A0DE}"/>
              </a:ext>
            </a:extLst>
          </p:cNvPr>
          <p:cNvSpPr/>
          <p:nvPr/>
        </p:nvSpPr>
        <p:spPr>
          <a:xfrm rot="18801857">
            <a:off x="8313461" y="951663"/>
            <a:ext cx="900211" cy="306027"/>
          </a:xfrm>
          <a:prstGeom prst="rect">
            <a:avLst/>
          </a:prstGeom>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r>
              <a:rPr lang="es-CO" sz="1100" dirty="0">
                <a:solidFill>
                  <a:srgbClr val="002060"/>
                </a:solidFill>
              </a:rPr>
              <a:t>GARRIGUES</a:t>
            </a:r>
          </a:p>
        </p:txBody>
      </p:sp>
      <p:sp>
        <p:nvSpPr>
          <p:cNvPr id="4" name="Rectángulo 3">
            <a:extLst>
              <a:ext uri="{FF2B5EF4-FFF2-40B4-BE49-F238E27FC236}">
                <a16:creationId xmlns:a16="http://schemas.microsoft.com/office/drawing/2014/main" id="{5A7D7BB4-B33A-4D55-BE94-B28CF74BCE4A}"/>
              </a:ext>
            </a:extLst>
          </p:cNvPr>
          <p:cNvSpPr/>
          <p:nvPr/>
        </p:nvSpPr>
        <p:spPr>
          <a:xfrm>
            <a:off x="478616" y="1410072"/>
            <a:ext cx="3416304" cy="461665"/>
          </a:xfrm>
          <a:prstGeom prst="rect">
            <a:avLst/>
          </a:prstGeom>
        </p:spPr>
        <p:txBody>
          <a:bodyPr wrap="square">
            <a:spAutoFit/>
          </a:bodyPr>
          <a:lstStyle/>
          <a:p>
            <a:pPr lvl="0"/>
            <a:endParaRPr lang="es-CO" sz="1200" dirty="0">
              <a:solidFill>
                <a:srgbClr val="0070C0"/>
              </a:solidFill>
            </a:endParaRPr>
          </a:p>
          <a:p>
            <a:pPr lvl="0"/>
            <a:endParaRPr lang="es-CO" sz="1200" dirty="0">
              <a:solidFill>
                <a:srgbClr val="00B050"/>
              </a:solidFill>
            </a:endParaRPr>
          </a:p>
        </p:txBody>
      </p:sp>
      <p:sp>
        <p:nvSpPr>
          <p:cNvPr id="15" name="21 Rectángulo">
            <a:extLst>
              <a:ext uri="{FF2B5EF4-FFF2-40B4-BE49-F238E27FC236}">
                <a16:creationId xmlns:a16="http://schemas.microsoft.com/office/drawing/2014/main" id="{9659E720-BA47-433A-9F51-18D0E0B82DD9}"/>
              </a:ext>
            </a:extLst>
          </p:cNvPr>
          <p:cNvSpPr/>
          <p:nvPr/>
        </p:nvSpPr>
        <p:spPr>
          <a:xfrm>
            <a:off x="386720" y="1536969"/>
            <a:ext cx="3416304" cy="3893374"/>
          </a:xfrm>
          <a:prstGeom prst="rect">
            <a:avLst/>
          </a:prstGeom>
        </p:spPr>
        <p:txBody>
          <a:bodyPr wrap="square">
            <a:spAutoFit/>
          </a:bodyPr>
          <a:lstStyle/>
          <a:p>
            <a:pPr algn="just">
              <a:lnSpc>
                <a:spcPct val="150000"/>
              </a:lnSpc>
              <a:buFont typeface="Arial" pitchFamily="34" charset="0"/>
              <a:buChar char="•"/>
            </a:pPr>
            <a:r>
              <a:rPr lang="es-CO" sz="1400" dirty="0">
                <a:solidFill>
                  <a:srgbClr val="002060"/>
                </a:solidFill>
                <a:cs typeface="Century Gothic"/>
              </a:rPr>
              <a:t>Entes de control perciben costos de MCP como detrimento patrimonial.</a:t>
            </a:r>
          </a:p>
          <a:p>
            <a:pPr algn="just">
              <a:lnSpc>
                <a:spcPct val="150000"/>
              </a:lnSpc>
              <a:buFont typeface="Arial" pitchFamily="34" charset="0"/>
              <a:buChar char="•"/>
            </a:pPr>
            <a:endParaRPr lang="es-CO" sz="1400" dirty="0">
              <a:solidFill>
                <a:srgbClr val="002060"/>
              </a:solidFill>
              <a:cs typeface="Century Gothic"/>
            </a:endParaRPr>
          </a:p>
          <a:p>
            <a:pPr algn="just">
              <a:lnSpc>
                <a:spcPct val="150000"/>
              </a:lnSpc>
              <a:buFont typeface="Arial" pitchFamily="34" charset="0"/>
              <a:buChar char="•"/>
            </a:pPr>
            <a:r>
              <a:rPr lang="es-CO" sz="1400" dirty="0">
                <a:solidFill>
                  <a:srgbClr val="002060"/>
                </a:solidFill>
                <a:cs typeface="Century Gothic"/>
              </a:rPr>
              <a:t>Entes de control no aconsejan compras por BMC (Reglamento privado no lo pueden vigilar).</a:t>
            </a:r>
          </a:p>
          <a:p>
            <a:pPr algn="just">
              <a:lnSpc>
                <a:spcPct val="150000"/>
              </a:lnSpc>
              <a:buFont typeface="Arial" pitchFamily="34" charset="0"/>
              <a:buChar char="•"/>
            </a:pPr>
            <a:r>
              <a:rPr lang="es-CO" sz="1400" dirty="0">
                <a:solidFill>
                  <a:srgbClr val="002060"/>
                </a:solidFill>
                <a:cs typeface="Century Gothic"/>
              </a:rPr>
              <a:t>Varios pliegos de cargos por contratar en BMC.</a:t>
            </a:r>
          </a:p>
          <a:p>
            <a:pPr algn="just">
              <a:lnSpc>
                <a:spcPct val="150000"/>
              </a:lnSpc>
              <a:buFont typeface="Arial" pitchFamily="34" charset="0"/>
              <a:buChar char="•"/>
            </a:pPr>
            <a:r>
              <a:rPr lang="es-CO" sz="1400" dirty="0">
                <a:solidFill>
                  <a:srgbClr val="002060"/>
                </a:solidFill>
                <a:cs typeface="Century Gothic"/>
              </a:rPr>
              <a:t>Cursando investigación por parte de la SIC</a:t>
            </a:r>
          </a:p>
          <a:p>
            <a:pPr lvl="1" algn="just">
              <a:lnSpc>
                <a:spcPct val="150000"/>
              </a:lnSpc>
              <a:buFont typeface="Wingdings" pitchFamily="2" charset="2"/>
              <a:buChar char="ü"/>
            </a:pPr>
            <a:endParaRPr lang="es-CO" sz="1400" dirty="0">
              <a:solidFill>
                <a:srgbClr val="002060"/>
              </a:solidFill>
            </a:endParaRPr>
          </a:p>
          <a:p>
            <a:pPr lvl="1">
              <a:buFont typeface="Wingdings" pitchFamily="2" charset="2"/>
              <a:buChar char="ü"/>
            </a:pPr>
            <a:endParaRPr lang="es-CO" sz="1600" dirty="0">
              <a:solidFill>
                <a:srgbClr val="002060"/>
              </a:solidFill>
            </a:endParaRPr>
          </a:p>
        </p:txBody>
      </p:sp>
    </p:spTree>
    <p:extLst>
      <p:ext uri="{BB962C8B-B14F-4D97-AF65-F5344CB8AC3E}">
        <p14:creationId xmlns:p14="http://schemas.microsoft.com/office/powerpoint/2010/main" val="1380290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38 Conector recto">
            <a:extLst>
              <a:ext uri="{FF2B5EF4-FFF2-40B4-BE49-F238E27FC236}">
                <a16:creationId xmlns:a16="http://schemas.microsoft.com/office/drawing/2014/main" id="{15441802-1098-416E-A646-40410550771B}"/>
              </a:ext>
            </a:extLst>
          </p:cNvPr>
          <p:cNvCxnSpPr/>
          <p:nvPr/>
        </p:nvCxnSpPr>
        <p:spPr>
          <a:xfrm flipV="1">
            <a:off x="181587" y="626464"/>
            <a:ext cx="7326412" cy="803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pSp>
        <p:nvGrpSpPr>
          <p:cNvPr id="7" name="6 Grupo">
            <a:extLst>
              <a:ext uri="{FF2B5EF4-FFF2-40B4-BE49-F238E27FC236}">
                <a16:creationId xmlns:a16="http://schemas.microsoft.com/office/drawing/2014/main" id="{A8425232-DC8F-41C7-9E21-261A1492CEC0}"/>
              </a:ext>
            </a:extLst>
          </p:cNvPr>
          <p:cNvGrpSpPr/>
          <p:nvPr/>
        </p:nvGrpSpPr>
        <p:grpSpPr>
          <a:xfrm>
            <a:off x="390332" y="1195943"/>
            <a:ext cx="795623" cy="332399"/>
            <a:chOff x="3985144" y="1081831"/>
            <a:chExt cx="819573" cy="447873"/>
          </a:xfrm>
        </p:grpSpPr>
        <p:sp>
          <p:nvSpPr>
            <p:cNvPr id="8" name="7 Elipse">
              <a:extLst>
                <a:ext uri="{FF2B5EF4-FFF2-40B4-BE49-F238E27FC236}">
                  <a16:creationId xmlns:a16="http://schemas.microsoft.com/office/drawing/2014/main" id="{0D27109B-DA54-4AF7-88C3-CBA59E69C73B}"/>
                </a:ext>
              </a:extLst>
            </p:cNvPr>
            <p:cNvSpPr/>
            <p:nvPr/>
          </p:nvSpPr>
          <p:spPr>
            <a:xfrm>
              <a:off x="3985144" y="1102369"/>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9" name="8 CuadroTexto">
              <a:extLst>
                <a:ext uri="{FF2B5EF4-FFF2-40B4-BE49-F238E27FC236}">
                  <a16:creationId xmlns:a16="http://schemas.microsoft.com/office/drawing/2014/main" id="{BDF523D3-483E-4946-960A-2E77671CBCB5}"/>
                </a:ext>
              </a:extLst>
            </p:cNvPr>
            <p:cNvSpPr txBox="1"/>
            <p:nvPr/>
          </p:nvSpPr>
          <p:spPr>
            <a:xfrm flipH="1">
              <a:off x="4114092" y="1081831"/>
              <a:ext cx="690625" cy="447873"/>
            </a:xfrm>
            <a:prstGeom prst="rect">
              <a:avLst/>
            </a:prstGeom>
            <a:noFill/>
          </p:spPr>
          <p:txBody>
            <a:bodyPr wrap="square" lIns="0" tIns="0" rIns="0" bIns="0" rtlCol="0">
              <a:spAutoFit/>
            </a:bodyPr>
            <a:lstStyle/>
            <a:p>
              <a:pPr>
                <a:lnSpc>
                  <a:spcPct val="120000"/>
                </a:lnSpc>
              </a:pPr>
              <a:r>
                <a:rPr lang="es-CO" dirty="0">
                  <a:solidFill>
                    <a:schemeClr val="bg1"/>
                  </a:solidFill>
                </a:rPr>
                <a:t>1</a:t>
              </a:r>
            </a:p>
          </p:txBody>
        </p:sp>
      </p:grpSp>
      <p:sp>
        <p:nvSpPr>
          <p:cNvPr id="10" name="CuadroTexto 9">
            <a:extLst>
              <a:ext uri="{FF2B5EF4-FFF2-40B4-BE49-F238E27FC236}">
                <a16:creationId xmlns:a16="http://schemas.microsoft.com/office/drawing/2014/main" id="{39ECF135-4F75-4884-8469-951A7B863102}"/>
              </a:ext>
            </a:extLst>
          </p:cNvPr>
          <p:cNvSpPr txBox="1"/>
          <p:nvPr/>
        </p:nvSpPr>
        <p:spPr>
          <a:xfrm>
            <a:off x="993013" y="1180999"/>
            <a:ext cx="7960068" cy="1646605"/>
          </a:xfrm>
          <a:prstGeom prst="rect">
            <a:avLst/>
          </a:prstGeom>
          <a:noFill/>
        </p:spPr>
        <p:txBody>
          <a:bodyPr wrap="square" lIns="0" tIns="0" rIns="0" bIns="0" rtlCol="0">
            <a:spAutoFit/>
          </a:bodyPr>
          <a:lstStyle/>
          <a:p>
            <a:pPr lvl="0" algn="just">
              <a:lnSpc>
                <a:spcPct val="150000"/>
              </a:lnSpc>
            </a:pPr>
            <a:r>
              <a:rPr lang="es-CO" sz="1600" dirty="0">
                <a:solidFill>
                  <a:srgbClr val="002060"/>
                </a:solidFill>
              </a:rPr>
              <a:t>Análisis jurídico y especialmente del derecho de la competencia</a:t>
            </a:r>
            <a:r>
              <a:rPr lang="es-CO" sz="1600" dirty="0">
                <a:solidFill>
                  <a:schemeClr val="tx2"/>
                </a:solidFill>
              </a:rPr>
              <a:t>:</a:t>
            </a:r>
          </a:p>
          <a:p>
            <a:pPr lvl="0" algn="just"/>
            <a:endParaRPr lang="es-CO" sz="600" dirty="0">
              <a:solidFill>
                <a:schemeClr val="tx2"/>
              </a:solidFill>
            </a:endParaRPr>
          </a:p>
          <a:p>
            <a:pPr lvl="0" algn="just">
              <a:lnSpc>
                <a:spcPct val="150000"/>
              </a:lnSpc>
            </a:pPr>
            <a:r>
              <a:rPr lang="es-CO" sz="1600" dirty="0">
                <a:solidFill>
                  <a:srgbClr val="002060"/>
                </a:solidFill>
              </a:rPr>
              <a:t>C.C.E: </a:t>
            </a:r>
          </a:p>
          <a:p>
            <a:pPr lvl="0" algn="just"/>
            <a:endParaRPr lang="es-CO" sz="200" dirty="0">
              <a:solidFill>
                <a:schemeClr val="tx2"/>
              </a:solidFill>
            </a:endParaRPr>
          </a:p>
          <a:p>
            <a:pPr marL="285750" lvl="0" indent="-285750" algn="just">
              <a:lnSpc>
                <a:spcPct val="150000"/>
              </a:lnSpc>
              <a:buFont typeface="Wingdings" panose="05000000000000000000" pitchFamily="2" charset="2"/>
              <a:buChar char="ü"/>
            </a:pPr>
            <a:r>
              <a:rPr lang="es-CO" sz="1600" dirty="0">
                <a:solidFill>
                  <a:srgbClr val="002060"/>
                </a:solidFill>
              </a:rPr>
              <a:t>Creador de la política de contratación Estatal</a:t>
            </a:r>
          </a:p>
          <a:p>
            <a:pPr marL="285750" lvl="0" indent="-285750" algn="just">
              <a:lnSpc>
                <a:spcPct val="150000"/>
              </a:lnSpc>
              <a:buFont typeface="Wingdings" panose="05000000000000000000" pitchFamily="2" charset="2"/>
              <a:buChar char="ü"/>
            </a:pPr>
            <a:r>
              <a:rPr lang="es-CO" sz="1600" dirty="0">
                <a:solidFill>
                  <a:srgbClr val="002060"/>
                </a:solidFill>
              </a:rPr>
              <a:t>Competidor directo de los mecanismos establecido por la legislación</a:t>
            </a:r>
          </a:p>
        </p:txBody>
      </p:sp>
      <p:grpSp>
        <p:nvGrpSpPr>
          <p:cNvPr id="11" name="6 Grupo">
            <a:extLst>
              <a:ext uri="{FF2B5EF4-FFF2-40B4-BE49-F238E27FC236}">
                <a16:creationId xmlns:a16="http://schemas.microsoft.com/office/drawing/2014/main" id="{4C817B44-AFAD-4F32-BB2B-291F3FCDC4E4}"/>
              </a:ext>
            </a:extLst>
          </p:cNvPr>
          <p:cNvGrpSpPr/>
          <p:nvPr/>
        </p:nvGrpSpPr>
        <p:grpSpPr>
          <a:xfrm>
            <a:off x="373427" y="2958904"/>
            <a:ext cx="795623" cy="332399"/>
            <a:chOff x="3985144" y="1067504"/>
            <a:chExt cx="819573" cy="447874"/>
          </a:xfrm>
        </p:grpSpPr>
        <p:sp>
          <p:nvSpPr>
            <p:cNvPr id="12" name="7 Elipse">
              <a:extLst>
                <a:ext uri="{FF2B5EF4-FFF2-40B4-BE49-F238E27FC236}">
                  <a16:creationId xmlns:a16="http://schemas.microsoft.com/office/drawing/2014/main" id="{9E116B0F-3769-47C5-9ACA-DDF08951B482}"/>
                </a:ext>
              </a:extLst>
            </p:cNvPr>
            <p:cNvSpPr/>
            <p:nvPr/>
          </p:nvSpPr>
          <p:spPr>
            <a:xfrm>
              <a:off x="3985144" y="1102368"/>
              <a:ext cx="392373" cy="3821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3" name="8 CuadroTexto">
              <a:extLst>
                <a:ext uri="{FF2B5EF4-FFF2-40B4-BE49-F238E27FC236}">
                  <a16:creationId xmlns:a16="http://schemas.microsoft.com/office/drawing/2014/main" id="{58606B2D-456F-4761-9D81-DAE282F41CE4}"/>
                </a:ext>
              </a:extLst>
            </p:cNvPr>
            <p:cNvSpPr txBox="1"/>
            <p:nvPr/>
          </p:nvSpPr>
          <p:spPr>
            <a:xfrm flipH="1">
              <a:off x="4114092" y="1067504"/>
              <a:ext cx="690625" cy="447874"/>
            </a:xfrm>
            <a:prstGeom prst="rect">
              <a:avLst/>
            </a:prstGeom>
            <a:noFill/>
          </p:spPr>
          <p:txBody>
            <a:bodyPr wrap="square" lIns="0" tIns="0" rIns="0" bIns="0" rtlCol="0">
              <a:spAutoFit/>
            </a:bodyPr>
            <a:lstStyle/>
            <a:p>
              <a:pPr>
                <a:lnSpc>
                  <a:spcPct val="120000"/>
                </a:lnSpc>
              </a:pPr>
              <a:r>
                <a:rPr lang="es-CO" dirty="0">
                  <a:solidFill>
                    <a:schemeClr val="bg1"/>
                  </a:solidFill>
                </a:rPr>
                <a:t>2</a:t>
              </a:r>
            </a:p>
          </p:txBody>
        </p:sp>
      </p:grpSp>
      <p:sp>
        <p:nvSpPr>
          <p:cNvPr id="14" name="CuadroTexto 13">
            <a:extLst>
              <a:ext uri="{FF2B5EF4-FFF2-40B4-BE49-F238E27FC236}">
                <a16:creationId xmlns:a16="http://schemas.microsoft.com/office/drawing/2014/main" id="{A289CFB6-C8B9-4DBC-8097-3AF045836557}"/>
              </a:ext>
            </a:extLst>
          </p:cNvPr>
          <p:cNvSpPr txBox="1"/>
          <p:nvPr/>
        </p:nvSpPr>
        <p:spPr>
          <a:xfrm>
            <a:off x="993013" y="2874447"/>
            <a:ext cx="7960068" cy="1760995"/>
          </a:xfrm>
          <a:prstGeom prst="rect">
            <a:avLst/>
          </a:prstGeom>
          <a:noFill/>
        </p:spPr>
        <p:txBody>
          <a:bodyPr wrap="square" lIns="0" tIns="0" rIns="0" bIns="0" rtlCol="0">
            <a:spAutoFit/>
          </a:bodyPr>
          <a:lstStyle/>
          <a:p>
            <a:pPr lvl="0" algn="just">
              <a:lnSpc>
                <a:spcPct val="150000"/>
              </a:lnSpc>
            </a:pPr>
            <a:r>
              <a:rPr lang="es-CO" sz="1600" dirty="0">
                <a:solidFill>
                  <a:srgbClr val="002060"/>
                </a:solidFill>
              </a:rPr>
              <a:t>Acompañamiento ante Entes de Control</a:t>
            </a:r>
          </a:p>
          <a:p>
            <a:pPr marL="285750" lvl="0" indent="-285750" algn="just">
              <a:lnSpc>
                <a:spcPct val="150000"/>
              </a:lnSpc>
              <a:buFont typeface="Wingdings" panose="05000000000000000000" pitchFamily="2" charset="2"/>
              <a:buChar char="ü"/>
            </a:pPr>
            <a:r>
              <a:rPr lang="es-CO" sz="1600" dirty="0">
                <a:solidFill>
                  <a:srgbClr val="002060"/>
                </a:solidFill>
              </a:rPr>
              <a:t>Contraloría</a:t>
            </a:r>
          </a:p>
          <a:p>
            <a:pPr marL="285750" lvl="0" indent="-285750" algn="just">
              <a:lnSpc>
                <a:spcPct val="150000"/>
              </a:lnSpc>
              <a:buFont typeface="Wingdings" panose="05000000000000000000" pitchFamily="2" charset="2"/>
              <a:buChar char="ü"/>
            </a:pPr>
            <a:r>
              <a:rPr lang="es-CO" sz="1600" dirty="0">
                <a:solidFill>
                  <a:srgbClr val="002060"/>
                </a:solidFill>
              </a:rPr>
              <a:t>Procuraduría</a:t>
            </a:r>
          </a:p>
          <a:p>
            <a:pPr marL="285750" lvl="0" indent="-285750" algn="just">
              <a:lnSpc>
                <a:spcPct val="150000"/>
              </a:lnSpc>
              <a:buFont typeface="Wingdings" panose="05000000000000000000" pitchFamily="2" charset="2"/>
              <a:buChar char="ü"/>
            </a:pPr>
            <a:r>
              <a:rPr lang="es-CO" sz="1600" dirty="0">
                <a:solidFill>
                  <a:srgbClr val="002060"/>
                </a:solidFill>
              </a:rPr>
              <a:t>Super Intendencia de Industria y Comercio</a:t>
            </a:r>
          </a:p>
          <a:p>
            <a:pPr lvl="0" algn="just">
              <a:lnSpc>
                <a:spcPct val="150000"/>
              </a:lnSpc>
            </a:pPr>
            <a:endParaRPr lang="es-CO" sz="1400" dirty="0">
              <a:solidFill>
                <a:srgbClr val="002060"/>
              </a:solidFill>
            </a:endParaRPr>
          </a:p>
        </p:txBody>
      </p:sp>
      <p:sp>
        <p:nvSpPr>
          <p:cNvPr id="18" name="Marcador de texto 3">
            <a:extLst>
              <a:ext uri="{FF2B5EF4-FFF2-40B4-BE49-F238E27FC236}">
                <a16:creationId xmlns:a16="http://schemas.microsoft.com/office/drawing/2014/main" id="{1753F884-0CF0-472F-BAE3-DCA6C78F0AE2}"/>
              </a:ext>
            </a:extLst>
          </p:cNvPr>
          <p:cNvSpPr txBox="1">
            <a:spLocks/>
          </p:cNvSpPr>
          <p:nvPr/>
        </p:nvSpPr>
        <p:spPr>
          <a:xfrm>
            <a:off x="-294368" y="140243"/>
            <a:ext cx="7620201" cy="526892"/>
          </a:xfrm>
          <a:prstGeom prst="rect">
            <a:avLst/>
          </a:prstGeom>
        </p:spPr>
        <p:txBody>
          <a:bodyPr anchor="ct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r">
              <a:lnSpc>
                <a:spcPct val="100000"/>
              </a:lnSpc>
              <a:buNone/>
            </a:pPr>
            <a:r>
              <a:rPr lang="es-CO" sz="3600" b="1" dirty="0">
                <a:solidFill>
                  <a:srgbClr val="002060"/>
                </a:solidFill>
                <a:latin typeface="+mj-lt"/>
                <a:ea typeface="+mj-ea"/>
                <a:cs typeface="+mj-cs"/>
              </a:rPr>
              <a:t>Garrigues</a:t>
            </a:r>
          </a:p>
        </p:txBody>
      </p:sp>
    </p:spTree>
    <p:extLst>
      <p:ext uri="{BB962C8B-B14F-4D97-AF65-F5344CB8AC3E}">
        <p14:creationId xmlns:p14="http://schemas.microsoft.com/office/powerpoint/2010/main" val="139980431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Rectángulo">
            <a:extLst>
              <a:ext uri="{FF2B5EF4-FFF2-40B4-BE49-F238E27FC236}">
                <a16:creationId xmlns:a16="http://schemas.microsoft.com/office/drawing/2014/main" id="{ED405A2C-3AE9-4E47-81B5-5104E9B1ED5D}"/>
              </a:ext>
            </a:extLst>
          </p:cNvPr>
          <p:cNvSpPr/>
          <p:nvPr/>
        </p:nvSpPr>
        <p:spPr>
          <a:xfrm>
            <a:off x="341197" y="921945"/>
            <a:ext cx="2399775" cy="3968769"/>
          </a:xfrm>
          <a:prstGeom prst="rect">
            <a:avLst/>
          </a:prstGeom>
          <a:noFill/>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6" name="10 Rectángulo">
            <a:extLst>
              <a:ext uri="{FF2B5EF4-FFF2-40B4-BE49-F238E27FC236}">
                <a16:creationId xmlns:a16="http://schemas.microsoft.com/office/drawing/2014/main" id="{288977E8-2661-4BBB-9B38-58B748A11C47}"/>
              </a:ext>
            </a:extLst>
          </p:cNvPr>
          <p:cNvSpPr/>
          <p:nvPr/>
        </p:nvSpPr>
        <p:spPr>
          <a:xfrm>
            <a:off x="215082" y="993594"/>
            <a:ext cx="2621583" cy="49131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lvl="0" algn="ctr"/>
            <a:r>
              <a:rPr lang="es-CO" dirty="0"/>
              <a:t>Desarrollo de Mercados</a:t>
            </a:r>
          </a:p>
        </p:txBody>
      </p:sp>
      <p:sp>
        <p:nvSpPr>
          <p:cNvPr id="7" name="8 Rectángulo">
            <a:extLst>
              <a:ext uri="{FF2B5EF4-FFF2-40B4-BE49-F238E27FC236}">
                <a16:creationId xmlns:a16="http://schemas.microsoft.com/office/drawing/2014/main" id="{01A2FCA0-6C05-4351-A6AC-06162680336A}"/>
              </a:ext>
            </a:extLst>
          </p:cNvPr>
          <p:cNvSpPr/>
          <p:nvPr/>
        </p:nvSpPr>
        <p:spPr>
          <a:xfrm>
            <a:off x="3397066" y="933201"/>
            <a:ext cx="2623103" cy="3968769"/>
          </a:xfrm>
          <a:prstGeom prst="rect">
            <a:avLst/>
          </a:prstGeom>
          <a:no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8" name="11 Rectángulo">
            <a:extLst>
              <a:ext uri="{FF2B5EF4-FFF2-40B4-BE49-F238E27FC236}">
                <a16:creationId xmlns:a16="http://schemas.microsoft.com/office/drawing/2014/main" id="{85F9EFFE-D457-4EE3-888F-3C3FA0D38865}"/>
              </a:ext>
            </a:extLst>
          </p:cNvPr>
          <p:cNvSpPr/>
          <p:nvPr/>
        </p:nvSpPr>
        <p:spPr>
          <a:xfrm>
            <a:off x="3264192" y="1004855"/>
            <a:ext cx="2860160" cy="4913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lvl="0"/>
            <a:r>
              <a:rPr lang="es-CO" sz="2000" dirty="0"/>
              <a:t>Modelo de Distribución</a:t>
            </a:r>
          </a:p>
        </p:txBody>
      </p:sp>
      <p:sp>
        <p:nvSpPr>
          <p:cNvPr id="9" name="5 Rectángulo">
            <a:extLst>
              <a:ext uri="{FF2B5EF4-FFF2-40B4-BE49-F238E27FC236}">
                <a16:creationId xmlns:a16="http://schemas.microsoft.com/office/drawing/2014/main" id="{5444D05E-2319-4EC9-83D4-4A75CD1C9A2A}"/>
              </a:ext>
            </a:extLst>
          </p:cNvPr>
          <p:cNvSpPr/>
          <p:nvPr/>
        </p:nvSpPr>
        <p:spPr>
          <a:xfrm>
            <a:off x="6531572" y="921945"/>
            <a:ext cx="2399775" cy="3968769"/>
          </a:xfrm>
          <a:prstGeom prst="rect">
            <a:avLst/>
          </a:prstGeom>
          <a:noFill/>
        </p:spPr>
        <p:style>
          <a:lnRef idx="2">
            <a:schemeClr val="accent3">
              <a:tint val="40000"/>
              <a:alpha val="90000"/>
              <a:hueOff val="8244243"/>
              <a:satOff val="-17813"/>
              <a:lumOff val="-821"/>
              <a:alphaOff val="0"/>
            </a:schemeClr>
          </a:lnRef>
          <a:fillRef idx="1">
            <a:schemeClr val="accent3">
              <a:tint val="40000"/>
              <a:alpha val="90000"/>
              <a:hueOff val="8244243"/>
              <a:satOff val="-17813"/>
              <a:lumOff val="-821"/>
              <a:alphaOff val="0"/>
            </a:schemeClr>
          </a:fillRef>
          <a:effectRef idx="0">
            <a:schemeClr val="accent3">
              <a:tint val="40000"/>
              <a:alpha val="90000"/>
              <a:hueOff val="8244243"/>
              <a:satOff val="-17813"/>
              <a:lumOff val="-821"/>
              <a:alphaOff val="0"/>
            </a:schemeClr>
          </a:effectRef>
          <a:fontRef idx="minor">
            <a:schemeClr val="dk1">
              <a:hueOff val="0"/>
              <a:satOff val="0"/>
              <a:lumOff val="0"/>
              <a:alphaOff val="0"/>
            </a:schemeClr>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0" name="10 Rectángulo">
            <a:extLst>
              <a:ext uri="{FF2B5EF4-FFF2-40B4-BE49-F238E27FC236}">
                <a16:creationId xmlns:a16="http://schemas.microsoft.com/office/drawing/2014/main" id="{DDECF926-AC46-4CC0-BE0F-0BEA37227DE7}"/>
              </a:ext>
            </a:extLst>
          </p:cNvPr>
          <p:cNvSpPr/>
          <p:nvPr/>
        </p:nvSpPr>
        <p:spPr>
          <a:xfrm>
            <a:off x="6405457" y="1004609"/>
            <a:ext cx="2621583" cy="49131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lvl="0" algn="ctr"/>
            <a:r>
              <a:rPr lang="es-CO" dirty="0"/>
              <a:t>Oferta de Valor</a:t>
            </a:r>
          </a:p>
        </p:txBody>
      </p:sp>
      <p:sp>
        <p:nvSpPr>
          <p:cNvPr id="11" name="Rectángulo 10">
            <a:extLst>
              <a:ext uri="{FF2B5EF4-FFF2-40B4-BE49-F238E27FC236}">
                <a16:creationId xmlns:a16="http://schemas.microsoft.com/office/drawing/2014/main" id="{D41461CD-E56B-439C-95F4-EBE1F9AB3970}"/>
              </a:ext>
            </a:extLst>
          </p:cNvPr>
          <p:cNvSpPr/>
          <p:nvPr/>
        </p:nvSpPr>
        <p:spPr>
          <a:xfrm>
            <a:off x="212653" y="1607533"/>
            <a:ext cx="2923952" cy="3323987"/>
          </a:xfrm>
          <a:prstGeom prst="rect">
            <a:avLst/>
          </a:prstGeom>
        </p:spPr>
        <p:txBody>
          <a:bodyPr wrap="square">
            <a:spAutoFit/>
          </a:bodyPr>
          <a:lstStyle/>
          <a:p>
            <a:pPr marL="177800"/>
            <a:r>
              <a:rPr lang="es-CO" sz="1400" b="1" dirty="0">
                <a:solidFill>
                  <a:srgbClr val="002060"/>
                </a:solidFill>
              </a:rPr>
              <a:t>Nuevos Segmentos:</a:t>
            </a:r>
          </a:p>
          <a:p>
            <a:pPr marL="349250" indent="-171450">
              <a:lnSpc>
                <a:spcPct val="200000"/>
              </a:lnSpc>
              <a:buFont typeface="Arial" panose="020B0604020202020204" pitchFamily="34" charset="0"/>
              <a:buChar char="•"/>
            </a:pPr>
            <a:r>
              <a:rPr lang="es-CO" sz="1400" dirty="0">
                <a:solidFill>
                  <a:srgbClr val="002060"/>
                </a:solidFill>
              </a:rPr>
              <a:t>Salud: 	          $3,3 B</a:t>
            </a:r>
          </a:p>
          <a:p>
            <a:pPr marL="349250" indent="-171450">
              <a:lnSpc>
                <a:spcPct val="200000"/>
              </a:lnSpc>
              <a:buFont typeface="Arial" panose="020B0604020202020204" pitchFamily="34" charset="0"/>
              <a:buChar char="•"/>
            </a:pPr>
            <a:r>
              <a:rPr lang="es-CO" sz="1400" dirty="0">
                <a:solidFill>
                  <a:srgbClr val="002060"/>
                </a:solidFill>
              </a:rPr>
              <a:t>Movilidad:     $0.5 B</a:t>
            </a:r>
          </a:p>
          <a:p>
            <a:pPr marL="349250" indent="-171450">
              <a:lnSpc>
                <a:spcPct val="200000"/>
              </a:lnSpc>
              <a:buFont typeface="Arial" panose="020B0604020202020204" pitchFamily="34" charset="0"/>
              <a:buChar char="•"/>
            </a:pPr>
            <a:r>
              <a:rPr lang="es-CO" sz="1400" dirty="0">
                <a:solidFill>
                  <a:srgbClr val="002060"/>
                </a:solidFill>
              </a:rPr>
              <a:t>Maquinaria:  $1 B</a:t>
            </a:r>
          </a:p>
          <a:p>
            <a:pPr marL="177800">
              <a:lnSpc>
                <a:spcPct val="200000"/>
              </a:lnSpc>
            </a:pPr>
            <a:r>
              <a:rPr lang="es-CO" sz="1400" b="1" dirty="0">
                <a:solidFill>
                  <a:srgbClr val="002060"/>
                </a:solidFill>
              </a:rPr>
              <a:t>Plan Clientes</a:t>
            </a:r>
          </a:p>
          <a:p>
            <a:pPr marL="349250" indent="-171450">
              <a:lnSpc>
                <a:spcPct val="200000"/>
              </a:lnSpc>
              <a:buFont typeface="Arial" panose="020B0604020202020204" pitchFamily="34" charset="0"/>
              <a:buChar char="•"/>
            </a:pPr>
            <a:r>
              <a:rPr lang="es-CO" sz="1400" dirty="0">
                <a:solidFill>
                  <a:srgbClr val="002060"/>
                </a:solidFill>
              </a:rPr>
              <a:t>Adquisición</a:t>
            </a:r>
          </a:p>
          <a:p>
            <a:pPr marL="349250" indent="-171450">
              <a:lnSpc>
                <a:spcPct val="200000"/>
              </a:lnSpc>
              <a:buFont typeface="Arial" panose="020B0604020202020204" pitchFamily="34" charset="0"/>
              <a:buChar char="•"/>
            </a:pPr>
            <a:r>
              <a:rPr lang="es-CO" sz="1400" dirty="0">
                <a:solidFill>
                  <a:srgbClr val="002060"/>
                </a:solidFill>
              </a:rPr>
              <a:t>Profundización</a:t>
            </a:r>
          </a:p>
          <a:p>
            <a:pPr marL="349250" indent="-171450">
              <a:lnSpc>
                <a:spcPct val="200000"/>
              </a:lnSpc>
              <a:buFont typeface="Arial" panose="020B0604020202020204" pitchFamily="34" charset="0"/>
              <a:buChar char="•"/>
            </a:pPr>
            <a:r>
              <a:rPr lang="es-CO" sz="1400" dirty="0">
                <a:solidFill>
                  <a:srgbClr val="002060"/>
                </a:solidFill>
              </a:rPr>
              <a:t>Mantenimiento</a:t>
            </a:r>
            <a:endParaRPr lang="es-CO" dirty="0">
              <a:solidFill>
                <a:srgbClr val="002060"/>
              </a:solidFill>
            </a:endParaRPr>
          </a:p>
        </p:txBody>
      </p:sp>
      <p:sp>
        <p:nvSpPr>
          <p:cNvPr id="12" name="Rectángulo 11">
            <a:extLst>
              <a:ext uri="{FF2B5EF4-FFF2-40B4-BE49-F238E27FC236}">
                <a16:creationId xmlns:a16="http://schemas.microsoft.com/office/drawing/2014/main" id="{4BA047F6-F570-41D5-A5A2-E954F0784449}"/>
              </a:ext>
            </a:extLst>
          </p:cNvPr>
          <p:cNvSpPr/>
          <p:nvPr/>
        </p:nvSpPr>
        <p:spPr>
          <a:xfrm>
            <a:off x="3262720" y="1556562"/>
            <a:ext cx="2623103" cy="3268587"/>
          </a:xfrm>
          <a:prstGeom prst="rect">
            <a:avLst/>
          </a:prstGeom>
        </p:spPr>
        <p:txBody>
          <a:bodyPr wrap="square">
            <a:spAutoFit/>
          </a:bodyPr>
          <a:lstStyle/>
          <a:p>
            <a:pPr marL="177800">
              <a:lnSpc>
                <a:spcPct val="120000"/>
              </a:lnSpc>
            </a:pPr>
            <a:r>
              <a:rPr lang="es-CO" sz="1400" b="1" dirty="0">
                <a:solidFill>
                  <a:srgbClr val="002060"/>
                </a:solidFill>
              </a:rPr>
              <a:t>Avanzar al territorio donde Acuerdo Marco no es obligatorio:</a:t>
            </a:r>
          </a:p>
          <a:p>
            <a:pPr marL="520700" indent="-342900">
              <a:lnSpc>
                <a:spcPct val="200000"/>
              </a:lnSpc>
              <a:buFont typeface="Arial" panose="020B0604020202020204" pitchFamily="34" charset="0"/>
              <a:buChar char="•"/>
            </a:pPr>
            <a:r>
              <a:rPr lang="es-CO" sz="1400" dirty="0">
                <a:solidFill>
                  <a:srgbClr val="002060"/>
                </a:solidFill>
              </a:rPr>
              <a:t>Valle del Cauca</a:t>
            </a:r>
          </a:p>
          <a:p>
            <a:pPr marL="520700" indent="-342900">
              <a:lnSpc>
                <a:spcPct val="200000"/>
              </a:lnSpc>
              <a:buFont typeface="Arial" panose="020B0604020202020204" pitchFamily="34" charset="0"/>
              <a:buChar char="•"/>
            </a:pPr>
            <a:r>
              <a:rPr lang="es-CO" sz="1600" dirty="0">
                <a:solidFill>
                  <a:srgbClr val="002060"/>
                </a:solidFill>
              </a:rPr>
              <a:t>Santander</a:t>
            </a:r>
          </a:p>
          <a:p>
            <a:pPr marL="520700" indent="-342900">
              <a:lnSpc>
                <a:spcPct val="200000"/>
              </a:lnSpc>
              <a:buFont typeface="Arial" panose="020B0604020202020204" pitchFamily="34" charset="0"/>
              <a:buChar char="•"/>
            </a:pPr>
            <a:r>
              <a:rPr lang="es-CO" sz="1600" dirty="0">
                <a:solidFill>
                  <a:srgbClr val="002060"/>
                </a:solidFill>
              </a:rPr>
              <a:t>Risaralda</a:t>
            </a:r>
          </a:p>
          <a:p>
            <a:pPr marL="520700" indent="-342900">
              <a:lnSpc>
                <a:spcPct val="200000"/>
              </a:lnSpc>
              <a:buFont typeface="Arial" panose="020B0604020202020204" pitchFamily="34" charset="0"/>
              <a:buChar char="•"/>
            </a:pPr>
            <a:r>
              <a:rPr lang="es-CO" sz="1600" dirty="0">
                <a:solidFill>
                  <a:srgbClr val="002060"/>
                </a:solidFill>
              </a:rPr>
              <a:t>Antioquia</a:t>
            </a:r>
          </a:p>
          <a:p>
            <a:pPr marL="520700" indent="-342900">
              <a:lnSpc>
                <a:spcPct val="200000"/>
              </a:lnSpc>
              <a:buFont typeface="Arial" panose="020B0604020202020204" pitchFamily="34" charset="0"/>
              <a:buChar char="•"/>
            </a:pPr>
            <a:r>
              <a:rPr lang="es-CO" sz="1600" dirty="0">
                <a:solidFill>
                  <a:srgbClr val="002060"/>
                </a:solidFill>
              </a:rPr>
              <a:t>Cundinamarca</a:t>
            </a:r>
          </a:p>
        </p:txBody>
      </p:sp>
      <p:sp>
        <p:nvSpPr>
          <p:cNvPr id="13" name="Rectángulo 12">
            <a:extLst>
              <a:ext uri="{FF2B5EF4-FFF2-40B4-BE49-F238E27FC236}">
                <a16:creationId xmlns:a16="http://schemas.microsoft.com/office/drawing/2014/main" id="{E97161A6-80DC-4C13-9059-19C1A1133095}"/>
              </a:ext>
            </a:extLst>
          </p:cNvPr>
          <p:cNvSpPr/>
          <p:nvPr/>
        </p:nvSpPr>
        <p:spPr>
          <a:xfrm>
            <a:off x="6403692" y="1635673"/>
            <a:ext cx="2008122" cy="1815882"/>
          </a:xfrm>
          <a:prstGeom prst="rect">
            <a:avLst/>
          </a:prstGeom>
        </p:spPr>
        <p:txBody>
          <a:bodyPr wrap="square">
            <a:spAutoFit/>
          </a:bodyPr>
          <a:lstStyle/>
          <a:p>
            <a:pPr marL="177800"/>
            <a:r>
              <a:rPr lang="es-CO" sz="1400" b="1" dirty="0">
                <a:solidFill>
                  <a:srgbClr val="002060"/>
                </a:solidFill>
              </a:rPr>
              <a:t>Necesidades de Mejoras:</a:t>
            </a:r>
          </a:p>
          <a:p>
            <a:pPr marL="349250" indent="-171450">
              <a:lnSpc>
                <a:spcPct val="200000"/>
              </a:lnSpc>
              <a:buFont typeface="Arial" panose="020B0604020202020204" pitchFamily="34" charset="0"/>
              <a:buChar char="•"/>
            </a:pPr>
            <a:r>
              <a:rPr lang="es-CO" sz="1400" dirty="0">
                <a:solidFill>
                  <a:srgbClr val="002060"/>
                </a:solidFill>
              </a:rPr>
              <a:t>Reglamento</a:t>
            </a:r>
          </a:p>
          <a:p>
            <a:pPr marL="349250" indent="-171450">
              <a:lnSpc>
                <a:spcPct val="200000"/>
              </a:lnSpc>
              <a:buFont typeface="Arial" panose="020B0604020202020204" pitchFamily="34" charset="0"/>
              <a:buChar char="•"/>
            </a:pPr>
            <a:r>
              <a:rPr lang="es-CO" sz="1400" dirty="0">
                <a:solidFill>
                  <a:srgbClr val="002060"/>
                </a:solidFill>
              </a:rPr>
              <a:t>Automatización procesos y circuitos</a:t>
            </a:r>
          </a:p>
        </p:txBody>
      </p:sp>
      <p:sp>
        <p:nvSpPr>
          <p:cNvPr id="15" name="8 Rectángulo">
            <a:extLst>
              <a:ext uri="{FF2B5EF4-FFF2-40B4-BE49-F238E27FC236}">
                <a16:creationId xmlns:a16="http://schemas.microsoft.com/office/drawing/2014/main" id="{F4D58DA3-A473-43DE-AB7D-9FC7E7D212B8}"/>
              </a:ext>
            </a:extLst>
          </p:cNvPr>
          <p:cNvSpPr/>
          <p:nvPr/>
        </p:nvSpPr>
        <p:spPr>
          <a:xfrm>
            <a:off x="1410263" y="4692406"/>
            <a:ext cx="5322093" cy="40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5 Rectángulo">
            <a:extLst>
              <a:ext uri="{FF2B5EF4-FFF2-40B4-BE49-F238E27FC236}">
                <a16:creationId xmlns:a16="http://schemas.microsoft.com/office/drawing/2014/main" id="{7D0543C5-EF6F-472A-B7E3-DF876141BBFD}"/>
              </a:ext>
            </a:extLst>
          </p:cNvPr>
          <p:cNvSpPr/>
          <p:nvPr/>
        </p:nvSpPr>
        <p:spPr>
          <a:xfrm>
            <a:off x="-110358" y="-66391"/>
            <a:ext cx="7529128" cy="877163"/>
          </a:xfrm>
          <a:prstGeom prst="rect">
            <a:avLst/>
          </a:prstGeom>
        </p:spPr>
        <p:txBody>
          <a:bodyPr wrap="square">
            <a:spAutoFit/>
          </a:bodyPr>
          <a:lstStyle/>
          <a:p>
            <a:pPr lvl="0" algn="r">
              <a:lnSpc>
                <a:spcPct val="85000"/>
              </a:lnSpc>
              <a:spcBef>
                <a:spcPct val="0"/>
              </a:spcBef>
              <a:defRPr/>
            </a:pPr>
            <a:r>
              <a:rPr lang="es-ES" sz="3000" b="1" dirty="0">
                <a:solidFill>
                  <a:srgbClr val="002060"/>
                </a:solidFill>
                <a:latin typeface="+mj-lt"/>
                <a:ea typeface="+mj-ea"/>
                <a:cs typeface="+mj-cs"/>
              </a:rPr>
              <a:t>5. Ejes                                               Estratégicos Comerciales</a:t>
            </a:r>
            <a:endParaRPr lang="en-US" sz="3000" b="1" dirty="0">
              <a:solidFill>
                <a:srgbClr val="002060"/>
              </a:solidFill>
              <a:latin typeface="+mj-lt"/>
              <a:ea typeface="+mj-ea"/>
              <a:cs typeface="+mj-cs"/>
            </a:endParaRPr>
          </a:p>
        </p:txBody>
      </p:sp>
      <p:cxnSp>
        <p:nvCxnSpPr>
          <p:cNvPr id="18" name="10 Conector recto">
            <a:extLst>
              <a:ext uri="{FF2B5EF4-FFF2-40B4-BE49-F238E27FC236}">
                <a16:creationId xmlns:a16="http://schemas.microsoft.com/office/drawing/2014/main" id="{BE65080C-B4A5-42CB-A6A5-4E56BFC024F4}"/>
              </a:ext>
            </a:extLst>
          </p:cNvPr>
          <p:cNvCxnSpPr/>
          <p:nvPr/>
        </p:nvCxnSpPr>
        <p:spPr>
          <a:xfrm flipV="1">
            <a:off x="181587" y="678644"/>
            <a:ext cx="7326412" cy="803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7985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20369" y="-80069"/>
            <a:ext cx="7253034" cy="824841"/>
          </a:xfrm>
          <a:prstGeom prst="rect">
            <a:avLst/>
          </a:prstGeom>
        </p:spPr>
        <p:txBody>
          <a:bodyPr wrap="square">
            <a:spAutoFit/>
          </a:bodyPr>
          <a:lstStyle/>
          <a:p>
            <a:pPr lvl="0" algn="r">
              <a:lnSpc>
                <a:spcPct val="85000"/>
              </a:lnSpc>
              <a:spcBef>
                <a:spcPct val="0"/>
              </a:spcBef>
              <a:defRPr/>
            </a:pPr>
            <a:r>
              <a:rPr lang="es-ES" sz="2700" b="1" dirty="0">
                <a:solidFill>
                  <a:srgbClr val="002060"/>
                </a:solidFill>
              </a:rPr>
              <a:t>1er. Eje Estratégico:                                     Desarrollo de Mercado</a:t>
            </a:r>
          </a:p>
        </p:txBody>
      </p:sp>
      <p:sp>
        <p:nvSpPr>
          <p:cNvPr id="9" name="8 Rectángulo"/>
          <p:cNvSpPr/>
          <p:nvPr/>
        </p:nvSpPr>
        <p:spPr>
          <a:xfrm>
            <a:off x="1677678" y="4738500"/>
            <a:ext cx="5322093" cy="40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7" name="6 Conector recto"/>
          <p:cNvCxnSpPr/>
          <p:nvPr/>
        </p:nvCxnSpPr>
        <p:spPr>
          <a:xfrm flipV="1">
            <a:off x="216321" y="609975"/>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pic>
        <p:nvPicPr>
          <p:cNvPr id="4" name="Imagen 3">
            <a:extLst>
              <a:ext uri="{FF2B5EF4-FFF2-40B4-BE49-F238E27FC236}">
                <a16:creationId xmlns:a16="http://schemas.microsoft.com/office/drawing/2014/main" id="{4BE34100-F3BD-45ED-88CB-CB27C58FAC19}"/>
              </a:ext>
            </a:extLst>
          </p:cNvPr>
          <p:cNvPicPr>
            <a:picLocks noChangeAspect="1"/>
          </p:cNvPicPr>
          <p:nvPr/>
        </p:nvPicPr>
        <p:blipFill>
          <a:blip r:embed="rId2"/>
          <a:stretch>
            <a:fillRect/>
          </a:stretch>
        </p:blipFill>
        <p:spPr>
          <a:xfrm>
            <a:off x="216321" y="707685"/>
            <a:ext cx="8683129" cy="4086643"/>
          </a:xfrm>
          <a:prstGeom prst="rect">
            <a:avLst/>
          </a:prstGeom>
        </p:spPr>
      </p:pic>
    </p:spTree>
    <p:extLst>
      <p:ext uri="{BB962C8B-B14F-4D97-AF65-F5344CB8AC3E}">
        <p14:creationId xmlns:p14="http://schemas.microsoft.com/office/powerpoint/2010/main" val="413508053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B3FB726-6442-4CEA-8D6D-C6F1A21A3B74}"/>
              </a:ext>
            </a:extLst>
          </p:cNvPr>
          <p:cNvSpPr/>
          <p:nvPr/>
        </p:nvSpPr>
        <p:spPr>
          <a:xfrm>
            <a:off x="0" y="1041340"/>
            <a:ext cx="9144000" cy="3857624"/>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pic>
        <p:nvPicPr>
          <p:cNvPr id="3" name="Imagen 2">
            <a:extLst>
              <a:ext uri="{FF2B5EF4-FFF2-40B4-BE49-F238E27FC236}">
                <a16:creationId xmlns:a16="http://schemas.microsoft.com/office/drawing/2014/main" id="{252DD613-01BA-44B0-9898-A1F31DF866CA}"/>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flipH="1">
            <a:off x="0" y="1329575"/>
            <a:ext cx="6060558" cy="3180848"/>
          </a:xfrm>
          <a:prstGeom prst="rect">
            <a:avLst/>
          </a:prstGeom>
        </p:spPr>
      </p:pic>
      <p:sp>
        <p:nvSpPr>
          <p:cNvPr id="10" name="CuadroTexto 9">
            <a:extLst>
              <a:ext uri="{FF2B5EF4-FFF2-40B4-BE49-F238E27FC236}">
                <a16:creationId xmlns:a16="http://schemas.microsoft.com/office/drawing/2014/main" id="{D240828F-4996-4BFD-ABF7-956586105426}"/>
              </a:ext>
            </a:extLst>
          </p:cNvPr>
          <p:cNvSpPr txBox="1"/>
          <p:nvPr/>
        </p:nvSpPr>
        <p:spPr>
          <a:xfrm>
            <a:off x="302359" y="-94622"/>
            <a:ext cx="7087268" cy="861774"/>
          </a:xfrm>
          <a:prstGeom prst="rect">
            <a:avLst/>
          </a:prstGeom>
          <a:noFill/>
        </p:spPr>
        <p:txBody>
          <a:bodyPr wrap="square" lIns="0" tIns="0" rIns="0" bIns="0" rtlCol="0">
            <a:spAutoFit/>
          </a:bodyPr>
          <a:lstStyle/>
          <a:p>
            <a:pPr algn="r"/>
            <a:r>
              <a:rPr lang="es-CO" sz="2800" b="1" dirty="0">
                <a:solidFill>
                  <a:srgbClr val="002060"/>
                </a:solidFill>
                <a:latin typeface="+mj-lt"/>
                <a:ea typeface="+mj-ea"/>
                <a:cs typeface="+mj-cs"/>
              </a:rPr>
              <a:t>2do. Eje Estratégico                                       Modelo de distribución</a:t>
            </a:r>
          </a:p>
        </p:txBody>
      </p:sp>
      <p:pic>
        <p:nvPicPr>
          <p:cNvPr id="23" name="Gráfico 22" descr="Gráfico de barras">
            <a:extLst>
              <a:ext uri="{FF2B5EF4-FFF2-40B4-BE49-F238E27FC236}">
                <a16:creationId xmlns:a16="http://schemas.microsoft.com/office/drawing/2014/main" id="{EEB7F1DC-F8D8-4880-8C65-5141558E0680}"/>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5018" y="2152940"/>
            <a:ext cx="689995" cy="517496"/>
          </a:xfrm>
          <a:prstGeom prst="rect">
            <a:avLst/>
          </a:prstGeom>
        </p:spPr>
      </p:pic>
      <p:sp>
        <p:nvSpPr>
          <p:cNvPr id="26" name="CuadroTexto 25">
            <a:extLst>
              <a:ext uri="{FF2B5EF4-FFF2-40B4-BE49-F238E27FC236}">
                <a16:creationId xmlns:a16="http://schemas.microsoft.com/office/drawing/2014/main" id="{FC4B37F7-E37E-4B63-8226-4C1A6DFF4322}"/>
              </a:ext>
            </a:extLst>
          </p:cNvPr>
          <p:cNvSpPr txBox="1"/>
          <p:nvPr/>
        </p:nvSpPr>
        <p:spPr>
          <a:xfrm>
            <a:off x="5505444" y="1352731"/>
            <a:ext cx="3045441" cy="641201"/>
          </a:xfrm>
          <a:prstGeom prst="rect">
            <a:avLst/>
          </a:prstGeom>
          <a:noFill/>
        </p:spPr>
        <p:txBody>
          <a:bodyPr wrap="square" lIns="0" tIns="0" rIns="0" bIns="0" rtlCol="0">
            <a:spAutoFit/>
          </a:bodyPr>
          <a:lstStyle/>
          <a:p>
            <a:pPr>
              <a:lnSpc>
                <a:spcPts val="2500"/>
              </a:lnSpc>
            </a:pPr>
            <a:r>
              <a:rPr lang="es-CO" sz="2400" b="1" dirty="0">
                <a:solidFill>
                  <a:srgbClr val="002060"/>
                </a:solidFill>
                <a:latin typeface="Myriad Pro Cond" panose="020B0506030403020204" pitchFamily="34" charset="0"/>
              </a:rPr>
              <a:t>Potencialidad del negocio:</a:t>
            </a:r>
          </a:p>
        </p:txBody>
      </p:sp>
      <p:cxnSp>
        <p:nvCxnSpPr>
          <p:cNvPr id="9" name="8 Conector recto"/>
          <p:cNvCxnSpPr/>
          <p:nvPr/>
        </p:nvCxnSpPr>
        <p:spPr>
          <a:xfrm flipV="1">
            <a:off x="302359" y="717225"/>
            <a:ext cx="7253034" cy="803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graphicFrame>
        <p:nvGraphicFramePr>
          <p:cNvPr id="8" name="Tabla 7">
            <a:extLst>
              <a:ext uri="{FF2B5EF4-FFF2-40B4-BE49-F238E27FC236}">
                <a16:creationId xmlns:a16="http://schemas.microsoft.com/office/drawing/2014/main" id="{F0E55A6C-854F-4472-911D-9EC6C79EC5C1}"/>
              </a:ext>
            </a:extLst>
          </p:cNvPr>
          <p:cNvGraphicFramePr>
            <a:graphicFrameLocks noGrp="1"/>
          </p:cNvGraphicFramePr>
          <p:nvPr>
            <p:extLst/>
          </p:nvPr>
        </p:nvGraphicFramePr>
        <p:xfrm>
          <a:off x="5460602" y="2155453"/>
          <a:ext cx="3240619" cy="2643206"/>
        </p:xfrm>
        <a:graphic>
          <a:graphicData uri="http://schemas.openxmlformats.org/drawingml/2006/table">
            <a:tbl>
              <a:tblPr/>
              <a:tblGrid>
                <a:gridCol w="1775638">
                  <a:extLst>
                    <a:ext uri="{9D8B030D-6E8A-4147-A177-3AD203B41FA5}">
                      <a16:colId xmlns:a16="http://schemas.microsoft.com/office/drawing/2014/main" val="3930292543"/>
                    </a:ext>
                  </a:extLst>
                </a:gridCol>
                <a:gridCol w="1464981">
                  <a:extLst>
                    <a:ext uri="{9D8B030D-6E8A-4147-A177-3AD203B41FA5}">
                      <a16:colId xmlns:a16="http://schemas.microsoft.com/office/drawing/2014/main" val="3618494337"/>
                    </a:ext>
                  </a:extLst>
                </a:gridCol>
              </a:tblGrid>
              <a:tr h="746660">
                <a:tc>
                  <a:txBody>
                    <a:bodyPr/>
                    <a:lstStyle/>
                    <a:p>
                      <a:pPr algn="ctr" fontAlgn="ctr"/>
                      <a:r>
                        <a:rPr lang="es-CO" sz="1400" b="1" i="0" u="none" strike="noStrike" dirty="0">
                          <a:solidFill>
                            <a:srgbClr val="FFFFFF"/>
                          </a:solidFill>
                          <a:effectLst/>
                          <a:latin typeface="Calibri" panose="020F0502020204030204" pitchFamily="34" charset="0"/>
                        </a:rPr>
                        <a:t>Departamento</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s-CO" sz="1400" b="1" i="0" u="none" strike="noStrike" dirty="0">
                          <a:solidFill>
                            <a:srgbClr val="FFFFFF"/>
                          </a:solidFill>
                          <a:effectLst/>
                          <a:latin typeface="Calibri" panose="020F0502020204030204" pitchFamily="34" charset="0"/>
                        </a:rPr>
                        <a:t>Departamento (Billones)</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42514610"/>
                  </a:ext>
                </a:extLst>
              </a:tr>
              <a:tr h="316091">
                <a:tc>
                  <a:txBody>
                    <a:bodyPr/>
                    <a:lstStyle/>
                    <a:p>
                      <a:pPr algn="l" fontAlgn="b"/>
                      <a:r>
                        <a:rPr lang="es-ES" sz="1400" b="0" i="0" u="none" strike="noStrike" dirty="0">
                          <a:solidFill>
                            <a:srgbClr val="002060"/>
                          </a:solidFill>
                          <a:effectLst/>
                          <a:latin typeface="Calibri" panose="020F0502020204030204" pitchFamily="34" charset="0"/>
                        </a:rPr>
                        <a:t>BOGOTÁ D.C</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algn="l" defTabSz="914400" rtl="0" eaLnBrk="1" fontAlgn="b" latinLnBrk="0" hangingPunct="1"/>
                      <a:r>
                        <a:rPr lang="es-CO" sz="1400" b="0" i="0" u="none" strike="noStrike" kern="1200" dirty="0">
                          <a:solidFill>
                            <a:srgbClr val="002060"/>
                          </a:solidFill>
                          <a:effectLst/>
                          <a:latin typeface="Calibri" panose="020F0502020204030204" pitchFamily="34" charset="0"/>
                          <a:ea typeface="+mn-ea"/>
                          <a:cs typeface="+mn-cs"/>
                        </a:rPr>
                        <a:t>3.3</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2461458"/>
                  </a:ext>
                </a:extLst>
              </a:tr>
              <a:tr h="316091">
                <a:tc>
                  <a:txBody>
                    <a:bodyPr/>
                    <a:lstStyle/>
                    <a:p>
                      <a:pPr algn="l" fontAlgn="b"/>
                      <a:r>
                        <a:rPr lang="es-ES" sz="1400" b="0" i="0" u="none" strike="noStrike" dirty="0">
                          <a:solidFill>
                            <a:srgbClr val="002060"/>
                          </a:solidFill>
                          <a:effectLst/>
                          <a:latin typeface="Calibri" panose="020F0502020204030204" pitchFamily="34" charset="0"/>
                        </a:rPr>
                        <a:t>ANTIOQUIA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algn="l" defTabSz="914400" rtl="0" eaLnBrk="1" fontAlgn="b" latinLnBrk="0" hangingPunct="1"/>
                      <a:r>
                        <a:rPr lang="es-CO" sz="1400" b="0" i="0" u="none" strike="noStrike" kern="1200" dirty="0">
                          <a:solidFill>
                            <a:srgbClr val="002060"/>
                          </a:solidFill>
                          <a:effectLst/>
                          <a:latin typeface="Calibri" panose="020F0502020204030204" pitchFamily="34" charset="0"/>
                          <a:ea typeface="+mn-ea"/>
                          <a:cs typeface="+mn-cs"/>
                        </a:rPr>
                        <a:t>2.0</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294247"/>
                  </a:ext>
                </a:extLst>
              </a:tr>
              <a:tr h="316091">
                <a:tc>
                  <a:txBody>
                    <a:bodyPr/>
                    <a:lstStyle/>
                    <a:p>
                      <a:pPr algn="l" fontAlgn="b"/>
                      <a:r>
                        <a:rPr lang="es-ES" sz="1400" b="0" i="0" u="none" strike="noStrike" dirty="0">
                          <a:solidFill>
                            <a:srgbClr val="002060"/>
                          </a:solidFill>
                          <a:effectLst/>
                          <a:latin typeface="Calibri" panose="020F0502020204030204" pitchFamily="34" charset="0"/>
                        </a:rPr>
                        <a:t>VALLE DEL CAUCA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algn="l" defTabSz="914400" rtl="0" eaLnBrk="1" fontAlgn="b" latinLnBrk="0" hangingPunct="1"/>
                      <a:r>
                        <a:rPr lang="es-CO" sz="1400" b="0" i="0" u="none" strike="noStrike" kern="1200" dirty="0">
                          <a:solidFill>
                            <a:srgbClr val="002060"/>
                          </a:solidFill>
                          <a:effectLst/>
                          <a:latin typeface="Calibri" panose="020F0502020204030204" pitchFamily="34" charset="0"/>
                          <a:ea typeface="+mn-ea"/>
                          <a:cs typeface="+mn-cs"/>
                        </a:rPr>
                        <a:t>1.8</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17057561"/>
                  </a:ext>
                </a:extLst>
              </a:tr>
              <a:tr h="316091">
                <a:tc>
                  <a:txBody>
                    <a:bodyPr/>
                    <a:lstStyle/>
                    <a:p>
                      <a:pPr algn="l" fontAlgn="b"/>
                      <a:r>
                        <a:rPr lang="es-ES" sz="1400" b="0" i="0" u="none" strike="noStrike" dirty="0">
                          <a:solidFill>
                            <a:srgbClr val="002060"/>
                          </a:solidFill>
                          <a:effectLst/>
                          <a:latin typeface="Calibri" panose="020F0502020204030204" pitchFamily="34" charset="0"/>
                        </a:rPr>
                        <a:t>CUNDINAMARCA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algn="l" defTabSz="914400" rtl="0" eaLnBrk="1" fontAlgn="b" latinLnBrk="0" hangingPunct="1"/>
                      <a:r>
                        <a:rPr lang="es-CO" sz="1400" b="0" i="0" u="none" strike="noStrike" kern="1200" dirty="0">
                          <a:solidFill>
                            <a:srgbClr val="002060"/>
                          </a:solidFill>
                          <a:effectLst/>
                          <a:latin typeface="Calibri" panose="020F0502020204030204" pitchFamily="34" charset="0"/>
                          <a:ea typeface="+mn-ea"/>
                          <a:cs typeface="+mn-cs"/>
                        </a:rPr>
                        <a:t>1.5</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2839772"/>
                  </a:ext>
                </a:extLst>
              </a:tr>
              <a:tr h="316091">
                <a:tc>
                  <a:txBody>
                    <a:bodyPr/>
                    <a:lstStyle/>
                    <a:p>
                      <a:pPr algn="l" fontAlgn="b"/>
                      <a:r>
                        <a:rPr lang="es-ES" sz="1400" b="0" i="0" u="none" strike="noStrike" dirty="0">
                          <a:solidFill>
                            <a:srgbClr val="002060"/>
                          </a:solidFill>
                          <a:effectLst/>
                          <a:latin typeface="Calibri" panose="020F0502020204030204" pitchFamily="34" charset="0"/>
                        </a:rPr>
                        <a:t>SANTANDER</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algn="l" defTabSz="914400" rtl="0" eaLnBrk="1" fontAlgn="b" latinLnBrk="0" hangingPunct="1"/>
                      <a:r>
                        <a:rPr lang="es-CO" sz="1400" b="0" i="0" u="none" strike="noStrike" kern="1200" dirty="0">
                          <a:solidFill>
                            <a:srgbClr val="002060"/>
                          </a:solidFill>
                          <a:effectLst/>
                          <a:latin typeface="Calibri" panose="020F0502020204030204" pitchFamily="34" charset="0"/>
                          <a:ea typeface="+mn-ea"/>
                          <a:cs typeface="+mn-cs"/>
                        </a:rPr>
                        <a:t>1.4</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31965"/>
                  </a:ext>
                </a:extLst>
              </a:tr>
              <a:tr h="316091">
                <a:tc>
                  <a:txBody>
                    <a:bodyPr/>
                    <a:lstStyle/>
                    <a:p>
                      <a:pPr algn="l" fontAlgn="b"/>
                      <a:r>
                        <a:rPr lang="es-ES" sz="1400" b="0" i="0" u="none" strike="noStrike" dirty="0">
                          <a:solidFill>
                            <a:srgbClr val="002060"/>
                          </a:solidFill>
                          <a:effectLst/>
                          <a:latin typeface="Calibri" panose="020F0502020204030204" pitchFamily="34" charset="0"/>
                        </a:rPr>
                        <a:t>RISARALDA</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algn="l" defTabSz="914400" rtl="0" eaLnBrk="1" fontAlgn="b" latinLnBrk="0" hangingPunct="1"/>
                      <a:r>
                        <a:rPr lang="es-CO" sz="1400" b="0" i="0" u="none" strike="noStrike" kern="1200" dirty="0">
                          <a:solidFill>
                            <a:srgbClr val="002060"/>
                          </a:solidFill>
                          <a:effectLst/>
                          <a:latin typeface="Calibri" panose="020F0502020204030204" pitchFamily="34" charset="0"/>
                          <a:ea typeface="+mn-ea"/>
                          <a:cs typeface="+mn-cs"/>
                        </a:rPr>
                        <a:t>0.4</a:t>
                      </a:r>
                    </a:p>
                  </a:txBody>
                  <a:tcPr marL="9525" marR="9525"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3546912"/>
                  </a:ext>
                </a:extLst>
              </a:tr>
            </a:tbl>
          </a:graphicData>
        </a:graphic>
      </p:graphicFrame>
    </p:spTree>
    <p:extLst>
      <p:ext uri="{BB962C8B-B14F-4D97-AF65-F5344CB8AC3E}">
        <p14:creationId xmlns:p14="http://schemas.microsoft.com/office/powerpoint/2010/main" val="401401967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theme/theme1.xml><?xml version="1.0" encoding="utf-8"?>
<a:theme xmlns:a="http://schemas.openxmlformats.org/drawingml/2006/main" name="blank">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1_blank">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3.xml><?xml version="1.0" encoding="utf-8"?>
<a:theme xmlns:a="http://schemas.openxmlformats.org/drawingml/2006/main" name="2_blank">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4.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5335</TotalTime>
  <Words>13523</Words>
  <Application>Microsoft Office PowerPoint</Application>
  <PresentationFormat>Presentación en pantalla (16:9)</PresentationFormat>
  <Paragraphs>2454</Paragraphs>
  <Slides>175</Slides>
  <Notes>36</Notes>
  <HiddenSlides>18</HiddenSlides>
  <MMClips>0</MMClips>
  <ScaleCrop>false</ScaleCrop>
  <HeadingPairs>
    <vt:vector size="6" baseType="variant">
      <vt:variant>
        <vt:lpstr>Fuentes usadas</vt:lpstr>
      </vt:variant>
      <vt:variant>
        <vt:i4>14</vt:i4>
      </vt:variant>
      <vt:variant>
        <vt:lpstr>Tema</vt:lpstr>
      </vt:variant>
      <vt:variant>
        <vt:i4>3</vt:i4>
      </vt:variant>
      <vt:variant>
        <vt:lpstr>Títulos de diapositiva</vt:lpstr>
      </vt:variant>
      <vt:variant>
        <vt:i4>175</vt:i4>
      </vt:variant>
    </vt:vector>
  </HeadingPairs>
  <TitlesOfParts>
    <vt:vector size="192" baseType="lpstr">
      <vt:lpstr>MS Mincho</vt:lpstr>
      <vt:lpstr>Arial</vt:lpstr>
      <vt:lpstr>Arial Narrow</vt:lpstr>
      <vt:lpstr>Calibri</vt:lpstr>
      <vt:lpstr>Century Gothic</vt:lpstr>
      <vt:lpstr>Courier New</vt:lpstr>
      <vt:lpstr>Franklin Gothic Book</vt:lpstr>
      <vt:lpstr>Franklin Gothic Demi</vt:lpstr>
      <vt:lpstr>Franklin Gothic Demi Cond</vt:lpstr>
      <vt:lpstr>Myriad Pro Cond</vt:lpstr>
      <vt:lpstr>Symbol</vt:lpstr>
      <vt:lpstr>Tahoma</vt:lpstr>
      <vt:lpstr>Times New Roman</vt:lpstr>
      <vt:lpstr>Wingdings</vt:lpstr>
      <vt:lpstr>blank</vt:lpstr>
      <vt:lpstr>1_blank</vt:lpstr>
      <vt:lpstr>2_blank</vt:lpstr>
      <vt:lpstr>Presentación de PowerPoint</vt:lpstr>
      <vt:lpstr>Presentación de PowerPoint</vt:lpstr>
      <vt:lpstr>Presentación de PowerPoint</vt:lpstr>
      <vt:lpstr>3. Aprobación del Acta correspondiente a la sesión ordinaria No. 584 de la sesión ordinaria del enero de 2018.   </vt:lpstr>
      <vt:lpstr>4. Seguimiento tareas – Monitoreo decisiones de la Junta Directiva   </vt:lpstr>
      <vt:lpstr>Presentación de PowerPoint</vt:lpstr>
      <vt:lpstr>Actividades Decreto 1555 de 2017</vt:lpstr>
      <vt:lpstr>Gastos por Emisores de Valores</vt:lpstr>
      <vt:lpstr>Presentación de PowerPoint</vt:lpstr>
      <vt:lpstr>5. Designación de primer Suplente del Presidente.</vt:lpstr>
      <vt:lpstr>Presentación de PowerPoint</vt:lpstr>
      <vt:lpstr>Presentación de PowerPoint</vt:lpstr>
      <vt:lpstr>Presentación de PowerPoint</vt:lpstr>
      <vt:lpstr>Presentación de PowerPoint</vt:lpstr>
      <vt:lpstr>6. Temas Asamblea General Ordinaria de Accionistas 2018.   </vt:lpstr>
      <vt:lpstr>6.1 Informe Anual de Gestión del Presidente de la Bolsa y la Junta Directiva.   </vt:lpstr>
      <vt:lpstr>Presentación de PowerPoint</vt:lpstr>
      <vt:lpstr>Informe de la Junta Directiva y Presidente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Desempeño de Mercados</vt:lpstr>
      <vt:lpstr>Presentación de PowerPoint</vt:lpstr>
      <vt:lpstr>Presentación de PowerPoint</vt:lpstr>
      <vt:lpstr>Presentación de PowerPoint</vt:lpstr>
      <vt:lpstr>Contexto Económico</vt:lpstr>
      <vt:lpstr>Presentación de PowerPoint</vt:lpstr>
      <vt:lpstr>Presentación de PowerPoint</vt:lpstr>
      <vt:lpstr>Presentación de PowerPoint</vt:lpstr>
      <vt:lpstr>Presentación de PowerPoint</vt:lpstr>
      <vt:lpstr>6.2. Resultados Financieros Año 2017.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6.3. Dictamen e Informe Revisoría Fiscal </vt:lpstr>
      <vt:lpstr>Presentación de PowerPoint</vt:lpstr>
      <vt:lpstr>6.4. Propuesta de proyecto de distribución de utilidades.   </vt:lpstr>
      <vt:lpstr>Presentación de PowerPoint</vt:lpstr>
      <vt:lpstr>Presentación de PowerPoint</vt:lpstr>
      <vt:lpstr>Presentación de PowerPoint</vt:lpstr>
      <vt:lpstr>6.5. Propuesta Reforma Estatutos Sociales   </vt:lpstr>
      <vt:lpstr>Presentación de PowerPoint</vt:lpstr>
      <vt:lpstr>6.6 Reporte de propuestas de puntos del día por parte de accionistas.   </vt:lpstr>
      <vt:lpstr>6.7 Determinación fecha de Asamblea General Ordinaria de Accionistas.  </vt:lpstr>
      <vt:lpstr>Presentación de PowerPoint</vt:lpstr>
      <vt:lpstr>6.8 Aviso de Convocatoria.  </vt:lpstr>
      <vt:lpstr>6.9 Política de Protección al Accionista.  </vt:lpstr>
      <vt:lpstr>6.10 Informe de la Junta Directiva y del Comité de Auditoría sobre le funcionamiento del Sistema de Control Interno (SCI). </vt:lpstr>
      <vt:lpstr>Presentación de PowerPoint</vt:lpstr>
      <vt:lpstr>OTRAS POLITICAS VIGENTES</vt:lpstr>
      <vt:lpstr>Presentación de PowerPoint</vt:lpstr>
      <vt:lpstr>Presentación de PowerPoint</vt:lpstr>
      <vt:lpstr>Presentación de PowerPoint</vt:lpstr>
      <vt:lpstr>Presentación de PowerPoint</vt:lpstr>
      <vt:lpstr>Presentación de PowerPoint</vt:lpstr>
      <vt:lpstr>6.11 Informe del Comité de Auditoría sobre el análisis de propuestas de elección de revisoría fiscal para el período 2018 – 2019. </vt:lpstr>
      <vt:lpstr>Presentación de PowerPoint</vt:lpstr>
      <vt:lpstr>Presentación de PowerPoint</vt:lpstr>
      <vt:lpstr>Presentación de PowerPoint</vt:lpstr>
      <vt:lpstr>7. Informe mensual del Presidente de la Bolsa.   </vt:lpstr>
      <vt:lpstr>Resultados Financieros Enero Año 2018</vt:lpstr>
      <vt:lpstr>Presentación de PowerPoint</vt:lpstr>
      <vt:lpstr>Presentación de PowerPoint</vt:lpstr>
      <vt:lpstr>Presentación de PowerPoint</vt:lpstr>
      <vt:lpstr>Presentación de PowerPoint</vt:lpstr>
      <vt:lpstr>Presentación de PowerPoint</vt:lpstr>
      <vt:lpstr>Presentación de PowerPoint</vt:lpstr>
      <vt:lpstr>Portafolio de Inversiones a Enero de 2018</vt:lpstr>
      <vt:lpstr>7.1 Mercado de Compras Públicas   </vt:lpstr>
      <vt:lpstr>Presentación de PowerPoint</vt:lpstr>
      <vt:lpstr>     1. Mercado                                                                                                                                                                            Potencial, Descripción y Tamaño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7.2  Registro de Facturas   </vt:lpstr>
      <vt:lpstr>Presentación de PowerPoint</vt:lpstr>
      <vt:lpstr>1. Mercado Potencial</vt:lpstr>
      <vt:lpstr>2. Participación RF en el Mercado Potencial</vt:lpstr>
      <vt:lpstr>2. Descripción                                                                      sectores estratégicos y la participación de RF en ellos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7.3. Responsabilidad Social Empresarial   </vt:lpstr>
      <vt:lpstr>8. Informe Comité de Auditoría.  </vt:lpstr>
      <vt:lpstr>8.1 Informe Anual de la Auditoría Interna.  </vt:lpstr>
      <vt:lpstr>Presentación de PowerPoint</vt:lpstr>
      <vt:lpstr>Presentación de PowerPoint</vt:lpstr>
      <vt:lpstr>Presentación de PowerPoint</vt:lpstr>
      <vt:lpstr>Presentación de PowerPoint</vt:lpstr>
      <vt:lpstr>8.2 Aprobación modificación de las Políticas NIIF.  </vt:lpstr>
      <vt:lpstr>Modificación de Políticas Contables</vt:lpstr>
      <vt:lpstr>Presentación de PowerPoint</vt:lpstr>
      <vt:lpstr>9. Informe Comité de Regulación.</vt:lpstr>
      <vt:lpstr>Proyecto de Modificación  del Reglamento – MCP (Arts. 3.6.2.1.4.9. y 3.6.2.1.4.11.)</vt:lpstr>
      <vt:lpstr>Proyecto de Modificación del  Reglamento - MCP</vt:lpstr>
      <vt:lpstr>Presentación de PowerPoint</vt:lpstr>
      <vt:lpstr>Proyecto de Modificación del  Reglamento - MCP</vt:lpstr>
      <vt:lpstr>Presentación de PowerPoint</vt:lpstr>
      <vt:lpstr>10. Informe Comité de Estándares.</vt:lpstr>
      <vt:lpstr>Presentación de PowerPoint</vt:lpstr>
      <vt:lpstr>Presentación de PowerPoint</vt:lpstr>
      <vt:lpstr>Presentación de PowerPoint</vt:lpstr>
      <vt:lpstr>Presentación de PowerPoint</vt:lpstr>
      <vt:lpstr>Presentación de PowerPoint</vt:lpstr>
      <vt:lpstr>Presentación de PowerPoint</vt:lpstr>
      <vt:lpstr>11. Informe Comité de Gobierno Corporativo.</vt:lpstr>
      <vt:lpstr>11.1. Informe de Autoevaluación de la Junta Directiva.</vt:lpstr>
      <vt:lpstr>Presentación de PowerPoint</vt:lpstr>
      <vt:lpstr>Presentación de PowerPoint</vt:lpstr>
      <vt:lpstr>Presentación de PowerPoint</vt:lpstr>
      <vt:lpstr>11.2. Propuesta Política de Evaluación de Desempeño Alta Gerencia, Secretaría General y Áreas de Control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11.3 Aclaración Liquidación Bono Variable para la Alta Gerencia</vt:lpstr>
      <vt:lpstr>Presentación de PowerPoint</vt:lpstr>
      <vt:lpstr>11.4. Solicitud Ajuste Política Bono Variable</vt:lpstr>
      <vt:lpstr>Presentación de PowerPoint</vt:lpstr>
      <vt:lpstr>Presentación de PowerPoint</vt:lpstr>
      <vt:lpstr>Presentación de PowerPoint</vt:lpstr>
      <vt:lpstr>Presentación de PowerPoint</vt:lpstr>
      <vt:lpstr>Presentación de PowerPoint</vt:lpstr>
      <vt:lpstr>Presentación de PowerPoint</vt:lpstr>
      <vt:lpstr>12. Informe Comité de Riesgos.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13. Informe Comité de Comunicación y Negocios.</vt:lpstr>
      <vt:lpstr>14. Proposiciones y varios.</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olinero</dc:creator>
  <cp:lastModifiedBy>Judith Catalina Romero Kekhan</cp:lastModifiedBy>
  <cp:revision>587</cp:revision>
  <cp:lastPrinted>2018-02-20T14:18:23Z</cp:lastPrinted>
  <dcterms:created xsi:type="dcterms:W3CDTF">2017-01-25T17:31:21Z</dcterms:created>
  <dcterms:modified xsi:type="dcterms:W3CDTF">2018-02-21T12:03:34Z</dcterms:modified>
</cp:coreProperties>
</file>