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Default Extension="bin" ContentType="application/vnd.openxmlformats-officedocument.oleObject"/>
  <Override PartName="/ppt/diagrams/drawing3.xml" ContentType="application/vnd.ms-office.drawingml.diagramDrawing+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diagrams/layout7.xml" ContentType="application/vnd.openxmlformats-officedocument.drawingml.diagram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charts/chart1.xml" ContentType="application/vnd.openxmlformats-officedocument.drawingml.char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5" r:id="rId2"/>
  </p:sldMasterIdLst>
  <p:notesMasterIdLst>
    <p:notesMasterId r:id="rId60"/>
  </p:notesMasterIdLst>
  <p:handoutMasterIdLst>
    <p:handoutMasterId r:id="rId61"/>
  </p:handoutMasterIdLst>
  <p:sldIdLst>
    <p:sldId id="258" r:id="rId3"/>
    <p:sldId id="483" r:id="rId4"/>
    <p:sldId id="558" r:id="rId5"/>
    <p:sldId id="668" r:id="rId6"/>
    <p:sldId id="664" r:id="rId7"/>
    <p:sldId id="669" r:id="rId8"/>
    <p:sldId id="670" r:id="rId9"/>
    <p:sldId id="671" r:id="rId10"/>
    <p:sldId id="672" r:id="rId11"/>
    <p:sldId id="673" r:id="rId12"/>
    <p:sldId id="488" r:id="rId13"/>
    <p:sldId id="652" r:id="rId14"/>
    <p:sldId id="679" r:id="rId15"/>
    <p:sldId id="680" r:id="rId16"/>
    <p:sldId id="681" r:id="rId17"/>
    <p:sldId id="682" r:id="rId18"/>
    <p:sldId id="692" r:id="rId19"/>
    <p:sldId id="693" r:id="rId20"/>
    <p:sldId id="676" r:id="rId21"/>
    <p:sldId id="689" r:id="rId22"/>
    <p:sldId id="628" r:id="rId23"/>
    <p:sldId id="629" r:id="rId24"/>
    <p:sldId id="630" r:id="rId25"/>
    <p:sldId id="631" r:id="rId26"/>
    <p:sldId id="632" r:id="rId27"/>
    <p:sldId id="633" r:id="rId28"/>
    <p:sldId id="690" r:id="rId29"/>
    <p:sldId id="635" r:id="rId30"/>
    <p:sldId id="636" r:id="rId31"/>
    <p:sldId id="637" r:id="rId32"/>
    <p:sldId id="638" r:id="rId33"/>
    <p:sldId id="639" r:id="rId34"/>
    <p:sldId id="640" r:id="rId35"/>
    <p:sldId id="641" r:id="rId36"/>
    <p:sldId id="642" r:id="rId37"/>
    <p:sldId id="643" r:id="rId38"/>
    <p:sldId id="683" r:id="rId39"/>
    <p:sldId id="684" r:id="rId40"/>
    <p:sldId id="685" r:id="rId41"/>
    <p:sldId id="686" r:id="rId42"/>
    <p:sldId id="687" r:id="rId43"/>
    <p:sldId id="688" r:id="rId44"/>
    <p:sldId id="644" r:id="rId45"/>
    <p:sldId id="660" r:id="rId46"/>
    <p:sldId id="661" r:id="rId47"/>
    <p:sldId id="662" r:id="rId48"/>
    <p:sldId id="663" r:id="rId49"/>
    <p:sldId id="623" r:id="rId50"/>
    <p:sldId id="625" r:id="rId51"/>
    <p:sldId id="624" r:id="rId52"/>
    <p:sldId id="675" r:id="rId53"/>
    <p:sldId id="489" r:id="rId54"/>
    <p:sldId id="657" r:id="rId55"/>
    <p:sldId id="658" r:id="rId56"/>
    <p:sldId id="659" r:id="rId57"/>
    <p:sldId id="691" r:id="rId58"/>
    <p:sldId id="651" r:id="rId59"/>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Sophisticated Business" id="{58BEDF31-0425-40C4-87B2-EBC1798A92EE}">
          <p14:sldIdLst>
            <p14:sldId id="258"/>
            <p14:sldId id="368"/>
            <p14:sldId id="471"/>
            <p14:sldId id="301"/>
            <p14:sldId id="378"/>
            <p14:sldId id="470"/>
            <p14:sldId id="468"/>
            <p14:sldId id="469"/>
            <p14:sldId id="379"/>
            <p14:sldId id="395"/>
            <p14:sldId id="383"/>
            <p14:sldId id="392"/>
            <p14:sldId id="473"/>
            <p14:sldId id="474"/>
            <p14:sldId id="465"/>
            <p14:sldId id="466"/>
            <p14:sldId id="467"/>
            <p14:sldId id="393"/>
            <p14:sldId id="394"/>
            <p14:sldId id="475"/>
            <p14:sldId id="385"/>
            <p14:sldId id="386"/>
            <p14:sldId id="472"/>
            <p14:sldId id="387"/>
            <p14:sldId id="367"/>
          </p14:sldIdLst>
        </p14:section>
      </p14:sectionLst>
    </p:ext>
    <p:ext uri="{EFAFB233-063F-42B5-8137-9DF3F51BA10A}">
      <p15:sldGuideLst xmlns="" xmlns:p15="http://schemas.microsoft.com/office/powerpoint/2012/main">
        <p15:guide id="1" orient="horz" pos="2704" userDrawn="1">
          <p15:clr>
            <a:srgbClr val="A4A3A4"/>
          </p15:clr>
        </p15:guide>
        <p15:guide id="2" orient="horz" pos="3339" userDrawn="1">
          <p15:clr>
            <a:srgbClr val="A4A3A4"/>
          </p15:clr>
        </p15:guide>
        <p15:guide id="3" pos="408" userDrawn="1">
          <p15:clr>
            <a:srgbClr val="A4A3A4"/>
          </p15:clr>
        </p15:guide>
        <p15:guide id="4" orient="horz" pos="2028">
          <p15:clr>
            <a:srgbClr val="A4A3A4"/>
          </p15:clr>
        </p15:guide>
        <p15:guide id="5" orient="horz" pos="2504">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o de Francisco" initials="GdF" lastIdx="8" clrIdx="0">
    <p:extLst/>
  </p:cmAuthor>
  <p:cmAuthor id="2" name="Gonzalo de Francisco" initials="GdF [2]" lastIdx="1" clrIdx="1">
    <p:extLst/>
  </p:cmAuthor>
  <p:cmAuthor id="3" name="Gonzalo de Francisco" initials="GdF [2] [2]" lastIdx="1" clrIdx="2">
    <p:extLst/>
  </p:cmAuthor>
  <p:cmAuthor id="4" name="Gonzalo de Francisco" initials="GdF [2] [2] [2]" lastIdx="1" clrIdx="3">
    <p:extLst/>
  </p:cmAuthor>
  <p:cmAuthor id="5" name="Gonzalo de Francisco" initials="GdF [2] [2] [3]" lastIdx="1" clrIdx="4">
    <p:extLst/>
  </p:cmAuthor>
  <p:cmAuthor id="6" name="Gonzalo de Francisco" initials="GdF [3]" lastIdx="1" clrIdx="5">
    <p:extLst/>
  </p:cmAuthor>
  <p:cmAuthor id="7" name="Gonzalo de Francisco" initials="GdF [4]" lastIdx="1" clrIdx="6">
    <p:extLst/>
  </p:cmAuthor>
  <p:cmAuthor id="8" name="Gonzalo de Francisco" initials="GdF [5]" lastIdx="1" clrIdx="7">
    <p:extLst/>
  </p:cmAuthor>
  <p:cmAuthor id="9" name="Gonzalo de Francisco" initials="GdF [6]" lastIdx="1" clrIdx="8">
    <p:extLst/>
  </p:cmAuthor>
  <p:cmAuthor id="10" name="Gonzalo de Francisco" initials="GdF [7]" lastIdx="1" clrIdx="9">
    <p:extLst/>
  </p:cmAuthor>
  <p:cmAuthor id="11" name="Gonzalo de Francisco" initials="GdF [8]" lastIdx="1" clrIdx="10">
    <p:extLst/>
  </p:cmAuthor>
  <p:cmAuthor id="12" name="Gonzalo de Francisco" initials="GdF [9]" lastIdx="1" clrIdx="1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094784"/>
    <a:srgbClr val="00B050"/>
    <a:srgbClr val="6BADF5"/>
    <a:srgbClr val="0070C0"/>
    <a:srgbClr val="044990"/>
    <a:srgbClr val="66B1A0"/>
    <a:srgbClr val="3A8386"/>
    <a:srgbClr val="AF9D66"/>
    <a:srgbClr val="C98F4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58" autoAdjust="0"/>
    <p:restoredTop sz="96291" autoAdjust="0"/>
  </p:normalViewPr>
  <p:slideViewPr>
    <p:cSldViewPr snapToGrid="0" snapToObjects="1">
      <p:cViewPr varScale="1">
        <p:scale>
          <a:sx n="116" d="100"/>
          <a:sy n="116" d="100"/>
        </p:scale>
        <p:origin x="-666" y="-102"/>
      </p:cViewPr>
      <p:guideLst>
        <p:guide orient="horz" pos="2704"/>
        <p:guide orient="horz" pos="3339"/>
        <p:guide orient="horz" pos="2028"/>
        <p:guide orient="horz" pos="2504"/>
        <p:guide pos="408"/>
      </p:guideLst>
    </p:cSldViewPr>
  </p:slideViewPr>
  <p:outlineViewPr>
    <p:cViewPr>
      <p:scale>
        <a:sx n="33" d="100"/>
        <a:sy n="33" d="100"/>
      </p:scale>
      <p:origin x="0" y="1044"/>
    </p:cViewPr>
  </p:outlineViewPr>
  <p:notesTextViewPr>
    <p:cViewPr>
      <p:scale>
        <a:sx n="1" d="1"/>
        <a:sy n="1" d="1"/>
      </p:scale>
      <p:origin x="0" y="0"/>
    </p:cViewPr>
  </p:notesTextViewPr>
  <p:sorterViewPr>
    <p:cViewPr>
      <p:scale>
        <a:sx n="50" d="100"/>
        <a:sy n="50" d="100"/>
      </p:scale>
      <p:origin x="0" y="1722"/>
    </p:cViewPr>
  </p:sorterViewPr>
  <p:notesViewPr>
    <p:cSldViewPr snapToGrid="0" snapToObjects="1">
      <p:cViewPr varScale="1">
        <p:scale>
          <a:sx n="79" d="100"/>
          <a:sy n="79" d="100"/>
        </p:scale>
        <p:origin x="-1998" y="-84"/>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11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2" Type="http://schemas.openxmlformats.org/officeDocument/2006/relationships/oleObject" Target="file:///\\Fileserver\Auditor&#237;a%20Interna\SISTEMA%20DE%20GESTI&#211;N%20%20DE%20CALIDAD\INDICADORES%20DE%20GESTION\1.%20ANS\EVAL%20AUD%20INT%20I%20Semestre%202017.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CO"/>
  <c:clrMapOvr bg1="lt1" tx1="dk1" bg2="lt2" tx2="dk2" accent1="accent1" accent2="accent2" accent3="accent3" accent4="accent4" accent5="accent5" accent6="accent6" hlink="hlink" folHlink="folHlink"/>
  <c:chart>
    <c:autoTitleDeleted val="1"/>
    <c:plotArea>
      <c:layout/>
      <c:barChart>
        <c:barDir val="col"/>
        <c:grouping val="clustered"/>
        <c:ser>
          <c:idx val="0"/>
          <c:order val="0"/>
          <c:tx>
            <c:v>Calificación/Preg</c:v>
          </c:tx>
          <c:cat>
            <c:numRef>
              <c:f>Resultados!$Z$4:$Z$19</c:f>
              <c:numCache>
                <c:formatCode>General</c:formatCode>
                <c:ptCount val="16"/>
                <c:pt idx="0">
                  <c:v>6</c:v>
                </c:pt>
                <c:pt idx="1">
                  <c:v>4</c:v>
                </c:pt>
                <c:pt idx="2">
                  <c:v>3</c:v>
                </c:pt>
                <c:pt idx="3">
                  <c:v>2</c:v>
                </c:pt>
                <c:pt idx="4">
                  <c:v>13</c:v>
                </c:pt>
                <c:pt idx="5">
                  <c:v>14</c:v>
                </c:pt>
                <c:pt idx="6">
                  <c:v>15</c:v>
                </c:pt>
                <c:pt idx="7">
                  <c:v>10</c:v>
                </c:pt>
                <c:pt idx="8">
                  <c:v>11</c:v>
                </c:pt>
                <c:pt idx="9">
                  <c:v>16</c:v>
                </c:pt>
                <c:pt idx="10">
                  <c:v>8</c:v>
                </c:pt>
                <c:pt idx="11">
                  <c:v>1</c:v>
                </c:pt>
                <c:pt idx="12">
                  <c:v>7</c:v>
                </c:pt>
                <c:pt idx="13">
                  <c:v>9</c:v>
                </c:pt>
                <c:pt idx="14">
                  <c:v>12</c:v>
                </c:pt>
                <c:pt idx="15">
                  <c:v>5</c:v>
                </c:pt>
              </c:numCache>
            </c:numRef>
          </c:cat>
          <c:val>
            <c:numRef>
              <c:f>Resultados!$AA$4:$AA$19</c:f>
              <c:numCache>
                <c:formatCode>0.00</c:formatCode>
                <c:ptCount val="16"/>
                <c:pt idx="0">
                  <c:v>3.8124999999999822</c:v>
                </c:pt>
                <c:pt idx="1">
                  <c:v>3.8749999999999987</c:v>
                </c:pt>
                <c:pt idx="2">
                  <c:v>3.9375</c:v>
                </c:pt>
                <c:pt idx="3">
                  <c:v>4.0624999999999956</c:v>
                </c:pt>
                <c:pt idx="4">
                  <c:v>4.0624999999999956</c:v>
                </c:pt>
                <c:pt idx="5">
                  <c:v>4.0624999999999956</c:v>
                </c:pt>
                <c:pt idx="6">
                  <c:v>4.25</c:v>
                </c:pt>
                <c:pt idx="7">
                  <c:v>4.375</c:v>
                </c:pt>
                <c:pt idx="8">
                  <c:v>4.375</c:v>
                </c:pt>
                <c:pt idx="9">
                  <c:v>4.375</c:v>
                </c:pt>
                <c:pt idx="10">
                  <c:v>4.4375</c:v>
                </c:pt>
                <c:pt idx="11">
                  <c:v>4.5</c:v>
                </c:pt>
                <c:pt idx="12">
                  <c:v>4.5</c:v>
                </c:pt>
                <c:pt idx="13">
                  <c:v>4.6249999999999689</c:v>
                </c:pt>
                <c:pt idx="14">
                  <c:v>4.6249999999999689</c:v>
                </c:pt>
                <c:pt idx="15">
                  <c:v>4.6874999999999956</c:v>
                </c:pt>
              </c:numCache>
            </c:numRef>
          </c:val>
        </c:ser>
        <c:axId val="69608576"/>
        <c:axId val="69610112"/>
      </c:barChart>
      <c:catAx>
        <c:axId val="69608576"/>
        <c:scaling>
          <c:orientation val="minMax"/>
        </c:scaling>
        <c:axPos val="b"/>
        <c:numFmt formatCode="General" sourceLinked="0"/>
        <c:majorTickMark val="none"/>
        <c:tickLblPos val="nextTo"/>
        <c:crossAx val="69610112"/>
        <c:crosses val="autoZero"/>
        <c:auto val="1"/>
        <c:lblAlgn val="ctr"/>
        <c:lblOffset val="100"/>
      </c:catAx>
      <c:valAx>
        <c:axId val="69610112"/>
        <c:scaling>
          <c:orientation val="minMax"/>
          <c:max val="5"/>
          <c:min val="2.5"/>
        </c:scaling>
        <c:axPos val="l"/>
        <c:majorGridlines/>
        <c:numFmt formatCode="0.00" sourceLinked="1"/>
        <c:majorTickMark val="none"/>
        <c:tickLblPos val="nextTo"/>
        <c:crossAx val="69608576"/>
        <c:crosses val="autoZero"/>
        <c:crossBetween val="between"/>
        <c:majorUnit val="0.5"/>
        <c:minorUnit val="0.1"/>
      </c:valAx>
      <c:dTable>
        <c:showHorzBorder val="1"/>
        <c:showVertBorder val="1"/>
        <c:showOutline val="1"/>
        <c:showKeys val="1"/>
      </c:dTable>
    </c:plotArea>
    <c:plotVisOnly val="1"/>
  </c:chart>
  <c:externalData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94B45F-1B04-4FED-86DF-C03F87C1F3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052E7596-DCE7-4EDF-AAE9-964EC8AD38A4}">
      <dgm:prSet phldrT="[Texto]" custT="1"/>
      <dgm:spPr>
        <a:noFill/>
        <a:ln>
          <a:solidFill>
            <a:srgbClr val="0070C0"/>
          </a:solidFill>
        </a:ln>
      </dgm:spPr>
      <dgm:t>
        <a:bodyPr/>
        <a:lstStyle/>
        <a:p>
          <a:r>
            <a:rPr kumimoji="0" lang="es-CO" sz="1200" b="1" i="0" u="none" strike="noStrike" cap="none" normalizeH="0" baseline="0" dirty="0" smtClean="0">
              <a:ln>
                <a:noFill/>
              </a:ln>
              <a:solidFill>
                <a:srgbClr val="094784"/>
              </a:solidFill>
              <a:effectLst/>
              <a:latin typeface="Calibri" pitchFamily="34" charset="0"/>
              <a:ea typeface="Calibri" pitchFamily="34" charset="0"/>
              <a:cs typeface="Arial" pitchFamily="34" charset="0"/>
            </a:rPr>
            <a:t>1. Verificación del Quórum </a:t>
          </a:r>
          <a:endParaRPr lang="es-CO" sz="1200" b="1" dirty="0">
            <a:solidFill>
              <a:srgbClr val="094784"/>
            </a:solidFill>
            <a:latin typeface="Calibri" pitchFamily="34" charset="0"/>
          </a:endParaRPr>
        </a:p>
      </dgm:t>
    </dgm:pt>
    <dgm:pt modelId="{30EDE446-ECFC-497A-B16F-701E55166B4D}" type="parTrans" cxnId="{3BE5867A-F1B4-4754-9C4A-783EF9CF2B2B}">
      <dgm:prSet/>
      <dgm:spPr/>
      <dgm:t>
        <a:bodyPr/>
        <a:lstStyle/>
        <a:p>
          <a:endParaRPr lang="es-CO" sz="1200" b="1">
            <a:solidFill>
              <a:srgbClr val="094784"/>
            </a:solidFill>
            <a:latin typeface="Calibri" pitchFamily="34" charset="0"/>
          </a:endParaRPr>
        </a:p>
      </dgm:t>
    </dgm:pt>
    <dgm:pt modelId="{39A4BA08-8254-4B80-9074-E28316C342D6}" type="sibTrans" cxnId="{3BE5867A-F1B4-4754-9C4A-783EF9CF2B2B}">
      <dgm:prSet/>
      <dgm:spPr/>
      <dgm:t>
        <a:bodyPr/>
        <a:lstStyle/>
        <a:p>
          <a:endParaRPr lang="es-CO" sz="1200" b="1">
            <a:solidFill>
              <a:srgbClr val="094784"/>
            </a:solidFill>
            <a:latin typeface="Calibri" pitchFamily="34" charset="0"/>
          </a:endParaRPr>
        </a:p>
      </dgm:t>
    </dgm:pt>
    <dgm:pt modelId="{E32C722A-EC5B-47A2-ABE6-8436A1C43771}">
      <dgm:prSet phldrT="[Texto]" custT="1"/>
      <dgm:spPr>
        <a:noFill/>
        <a:ln>
          <a:solidFill>
            <a:srgbClr val="0070C0"/>
          </a:solidFill>
        </a:ln>
      </dgm:spPr>
      <dgm:t>
        <a:bodyPr/>
        <a:lstStyle/>
        <a:p>
          <a:r>
            <a:rPr kumimoji="0" lang="es-CO" sz="1200" b="1" i="0" u="none" strike="noStrike" cap="none" normalizeH="0" baseline="0" dirty="0" smtClean="0">
              <a:ln>
                <a:noFill/>
              </a:ln>
              <a:solidFill>
                <a:srgbClr val="094784"/>
              </a:solidFill>
              <a:effectLst/>
              <a:latin typeface="Calibri" pitchFamily="34" charset="0"/>
              <a:ea typeface="Calibri" pitchFamily="34" charset="0"/>
              <a:cs typeface="Arial" pitchFamily="34" charset="0"/>
            </a:rPr>
            <a:t>2. Lectura y aprobación del orden del día </a:t>
          </a:r>
          <a:endParaRPr lang="es-CO" sz="1200" b="1" dirty="0">
            <a:solidFill>
              <a:srgbClr val="094784"/>
            </a:solidFill>
            <a:latin typeface="Calibri" pitchFamily="34" charset="0"/>
          </a:endParaRPr>
        </a:p>
      </dgm:t>
    </dgm:pt>
    <dgm:pt modelId="{B7798E8D-0FEC-4FC6-834D-20EF340E6E6F}" type="parTrans" cxnId="{0AC2E2F3-2A90-4400-8BFB-055BE42668BF}">
      <dgm:prSet/>
      <dgm:spPr/>
      <dgm:t>
        <a:bodyPr/>
        <a:lstStyle/>
        <a:p>
          <a:endParaRPr lang="es-CO" sz="1200" b="1">
            <a:solidFill>
              <a:srgbClr val="094784"/>
            </a:solidFill>
            <a:latin typeface="Calibri" pitchFamily="34" charset="0"/>
          </a:endParaRPr>
        </a:p>
      </dgm:t>
    </dgm:pt>
    <dgm:pt modelId="{BA6F8889-12CF-44F9-9925-CB87B464C19F}" type="sibTrans" cxnId="{0AC2E2F3-2A90-4400-8BFB-055BE42668BF}">
      <dgm:prSet/>
      <dgm:spPr/>
      <dgm:t>
        <a:bodyPr/>
        <a:lstStyle/>
        <a:p>
          <a:endParaRPr lang="es-CO" sz="1200" b="1">
            <a:solidFill>
              <a:srgbClr val="094784"/>
            </a:solidFill>
            <a:latin typeface="Calibri" pitchFamily="34" charset="0"/>
          </a:endParaRPr>
        </a:p>
      </dgm:t>
    </dgm:pt>
    <dgm:pt modelId="{2F9D61F6-EB2C-42C3-8C51-72CEE0838474}">
      <dgm:prSet phldrT="[Texto]" custT="1"/>
      <dgm:spPr>
        <a:noFill/>
        <a:ln>
          <a:solidFill>
            <a:srgbClr val="0070C0"/>
          </a:solidFill>
        </a:ln>
      </dgm:spPr>
      <dgm:t>
        <a:bodyPr/>
        <a:lstStyle/>
        <a:p>
          <a:r>
            <a:rPr kumimoji="0" lang="es-CO" sz="1200" b="1" i="0" u="none" strike="noStrike" cap="none" normalizeH="0" baseline="0" dirty="0" smtClean="0">
              <a:ln>
                <a:noFill/>
              </a:ln>
              <a:solidFill>
                <a:srgbClr val="094784"/>
              </a:solidFill>
              <a:effectLst/>
              <a:latin typeface="Calibri" pitchFamily="34" charset="0"/>
              <a:ea typeface="Calibri" pitchFamily="34" charset="0"/>
              <a:cs typeface="Arial" pitchFamily="34" charset="0"/>
            </a:rPr>
            <a:t>3. </a:t>
          </a:r>
          <a:r>
            <a:rPr kumimoji="0" lang="es-CO" sz="1200" b="1" i="0" u="none" strike="noStrike" cap="none" normalizeH="0" baseline="0" dirty="0" smtClean="0">
              <a:ln>
                <a:noFill/>
              </a:ln>
              <a:solidFill>
                <a:srgbClr val="094784"/>
              </a:solidFill>
              <a:effectLst/>
              <a:latin typeface="Calibri" pitchFamily="34" charset="0"/>
              <a:ea typeface="Calibri" pitchFamily="34" charset="0"/>
              <a:cs typeface="Arial" pitchFamily="34" charset="0"/>
            </a:rPr>
            <a:t>Aprobación del Acta No, 73 del mes de agosto de 2017</a:t>
          </a:r>
          <a:endParaRPr lang="es-CO" sz="1200" b="1" dirty="0">
            <a:solidFill>
              <a:srgbClr val="094784"/>
            </a:solidFill>
            <a:latin typeface="Calibri" pitchFamily="34" charset="0"/>
          </a:endParaRPr>
        </a:p>
      </dgm:t>
    </dgm:pt>
    <dgm:pt modelId="{C6AB8859-03FD-4BE8-8FCF-51C9443CEE83}" type="parTrans" cxnId="{D4BB8704-D8B2-4146-8620-37CF38AA5DC3}">
      <dgm:prSet/>
      <dgm:spPr/>
      <dgm:t>
        <a:bodyPr/>
        <a:lstStyle/>
        <a:p>
          <a:endParaRPr lang="es-CO" sz="1200" b="1">
            <a:solidFill>
              <a:srgbClr val="094784"/>
            </a:solidFill>
            <a:latin typeface="Calibri" pitchFamily="34" charset="0"/>
          </a:endParaRPr>
        </a:p>
      </dgm:t>
    </dgm:pt>
    <dgm:pt modelId="{DFCCC39C-E89D-4E49-9157-80955D5C1B98}" type="sibTrans" cxnId="{D4BB8704-D8B2-4146-8620-37CF38AA5DC3}">
      <dgm:prSet/>
      <dgm:spPr/>
      <dgm:t>
        <a:bodyPr/>
        <a:lstStyle/>
        <a:p>
          <a:endParaRPr lang="es-CO" sz="1200" b="1">
            <a:solidFill>
              <a:srgbClr val="094784"/>
            </a:solidFill>
            <a:latin typeface="Calibri" pitchFamily="34" charset="0"/>
          </a:endParaRPr>
        </a:p>
      </dgm:t>
    </dgm:pt>
    <dgm:pt modelId="{5DDFDEC6-DEBB-4ED1-B7D2-1A23E4EE73BE}">
      <dgm:prSet phldrT="[Texto]" custT="1"/>
      <dgm:spPr>
        <a:noFill/>
        <a:ln>
          <a:solidFill>
            <a:srgbClr val="0070C0"/>
          </a:solidFill>
        </a:ln>
      </dgm:spPr>
      <dgm:t>
        <a:bodyPr/>
        <a:lstStyle/>
        <a:p>
          <a:r>
            <a:rPr kumimoji="0" lang="es-CO" sz="1200" b="1" i="0" u="none" strike="noStrike" cap="none" normalizeH="0" baseline="0" dirty="0" smtClean="0">
              <a:ln>
                <a:noFill/>
              </a:ln>
              <a:solidFill>
                <a:srgbClr val="094784"/>
              </a:solidFill>
              <a:effectLst/>
              <a:latin typeface="Calibri" pitchFamily="34" charset="0"/>
              <a:ea typeface="Calibri" pitchFamily="34" charset="0"/>
              <a:cs typeface="Arial" pitchFamily="34" charset="0"/>
            </a:rPr>
            <a:t>5. </a:t>
          </a:r>
          <a:r>
            <a:rPr kumimoji="0" lang="es-CO" sz="1200" b="1" i="0" u="none" strike="noStrike" cap="none" normalizeH="0" baseline="0" dirty="0" smtClean="0">
              <a:ln>
                <a:noFill/>
              </a:ln>
              <a:solidFill>
                <a:srgbClr val="094784"/>
              </a:solidFill>
              <a:effectLst/>
              <a:latin typeface="Calibri" pitchFamily="34" charset="0"/>
              <a:ea typeface="Calibri" pitchFamily="34" charset="0"/>
              <a:cs typeface="Arial" pitchFamily="34" charset="0"/>
            </a:rPr>
            <a:t>Principales aspectos derivados de los requerimientos de la visita de la SFC a la Auditoría Interna</a:t>
          </a:r>
          <a:endParaRPr lang="es-CO" sz="1200" b="1" dirty="0">
            <a:solidFill>
              <a:srgbClr val="094784"/>
            </a:solidFill>
            <a:latin typeface="Calibri" pitchFamily="34" charset="0"/>
          </a:endParaRPr>
        </a:p>
      </dgm:t>
    </dgm:pt>
    <dgm:pt modelId="{FD2F7F9C-F7C5-4C8C-831E-495CD9864B5E}" type="parTrans" cxnId="{6C6E9331-AF03-49E4-9C14-BE6FC94E0CD9}">
      <dgm:prSet/>
      <dgm:spPr/>
      <dgm:t>
        <a:bodyPr/>
        <a:lstStyle/>
        <a:p>
          <a:endParaRPr lang="es-CO" sz="1200" b="1">
            <a:solidFill>
              <a:srgbClr val="094784"/>
            </a:solidFill>
            <a:latin typeface="Calibri" pitchFamily="34" charset="0"/>
          </a:endParaRPr>
        </a:p>
      </dgm:t>
    </dgm:pt>
    <dgm:pt modelId="{09D0F415-E6ED-4CD1-B892-BC7FE643DBF4}" type="sibTrans" cxnId="{6C6E9331-AF03-49E4-9C14-BE6FC94E0CD9}">
      <dgm:prSet/>
      <dgm:spPr/>
      <dgm:t>
        <a:bodyPr/>
        <a:lstStyle/>
        <a:p>
          <a:endParaRPr lang="es-CO" sz="1200" b="1">
            <a:solidFill>
              <a:srgbClr val="094784"/>
            </a:solidFill>
            <a:latin typeface="Calibri" pitchFamily="34" charset="0"/>
          </a:endParaRPr>
        </a:p>
      </dgm:t>
    </dgm:pt>
    <dgm:pt modelId="{265C6779-6EB1-410C-A5B7-C2B90EACECA5}">
      <dgm:prSet phldrT="[Texto]" custT="1"/>
      <dgm:spPr>
        <a:noFill/>
        <a:ln>
          <a:solidFill>
            <a:srgbClr val="0070C0"/>
          </a:solidFill>
        </a:ln>
      </dgm:spPr>
      <dgm:t>
        <a:bodyPr/>
        <a:lstStyle/>
        <a:p>
          <a:pPr marL="177800" indent="0">
            <a:tabLst>
              <a:tab pos="177800" algn="l"/>
            </a:tabLst>
          </a:pPr>
          <a:r>
            <a:rPr kumimoji="0" lang="es-CO" sz="1200" b="1" i="0" u="none" strike="noStrike" cap="none" normalizeH="0" baseline="0" dirty="0" smtClean="0">
              <a:ln>
                <a:noFill/>
              </a:ln>
              <a:solidFill>
                <a:srgbClr val="094784"/>
              </a:solidFill>
              <a:effectLst/>
              <a:latin typeface="Calibri" pitchFamily="34" charset="0"/>
              <a:ea typeface="Calibri" pitchFamily="34" charset="0"/>
              <a:cs typeface="Arial" pitchFamily="34" charset="0"/>
            </a:rPr>
            <a:t>	</a:t>
          </a:r>
          <a:r>
            <a:rPr kumimoji="0" lang="es-CO" sz="1200" b="1" i="0" u="none" strike="noStrike" cap="none" normalizeH="0" baseline="0" dirty="0" smtClean="0">
              <a:ln>
                <a:noFill/>
              </a:ln>
              <a:solidFill>
                <a:srgbClr val="094784"/>
              </a:solidFill>
              <a:effectLst/>
              <a:latin typeface="Calibri" pitchFamily="34" charset="0"/>
              <a:ea typeface="Calibri" pitchFamily="34" charset="0"/>
              <a:cs typeface="Arial" pitchFamily="34" charset="0"/>
            </a:rPr>
            <a:t>5.1</a:t>
          </a:r>
          <a:r>
            <a:rPr kumimoji="0" lang="es-CO" sz="1200" b="1" i="0" u="none" strike="noStrike" cap="none" normalizeH="0" baseline="0" dirty="0" smtClean="0">
              <a:ln>
                <a:noFill/>
              </a:ln>
              <a:solidFill>
                <a:srgbClr val="094784"/>
              </a:solidFill>
              <a:effectLst/>
              <a:latin typeface="Calibri" pitchFamily="34" charset="0"/>
              <a:ea typeface="Calibri" pitchFamily="34" charset="0"/>
              <a:cs typeface="Arial" pitchFamily="34" charset="0"/>
            </a:rPr>
            <a:t>. Definición recurso compartido entre Auditoría y Riesgos – Auditor de TI</a:t>
          </a:r>
          <a:endParaRPr lang="es-CO" sz="1200" b="1" dirty="0">
            <a:solidFill>
              <a:srgbClr val="094784"/>
            </a:solidFill>
            <a:latin typeface="Calibri" pitchFamily="34" charset="0"/>
          </a:endParaRPr>
        </a:p>
      </dgm:t>
    </dgm:pt>
    <dgm:pt modelId="{E9911551-1339-43A2-BA1F-AA7968565751}" type="parTrans" cxnId="{3C56CF3B-9F80-49ED-8AB3-363E1E81C504}">
      <dgm:prSet/>
      <dgm:spPr/>
      <dgm:t>
        <a:bodyPr/>
        <a:lstStyle/>
        <a:p>
          <a:endParaRPr lang="es-CO" sz="1200" b="1">
            <a:solidFill>
              <a:srgbClr val="094784"/>
            </a:solidFill>
            <a:latin typeface="Calibri" pitchFamily="34" charset="0"/>
          </a:endParaRPr>
        </a:p>
      </dgm:t>
    </dgm:pt>
    <dgm:pt modelId="{DD41CA8D-41DF-465A-9AF3-286C2D4BF953}" type="sibTrans" cxnId="{3C56CF3B-9F80-49ED-8AB3-363E1E81C504}">
      <dgm:prSet/>
      <dgm:spPr/>
      <dgm:t>
        <a:bodyPr/>
        <a:lstStyle/>
        <a:p>
          <a:endParaRPr lang="es-CO" sz="1200" b="1">
            <a:solidFill>
              <a:srgbClr val="094784"/>
            </a:solidFill>
            <a:latin typeface="Calibri" pitchFamily="34" charset="0"/>
          </a:endParaRPr>
        </a:p>
      </dgm:t>
    </dgm:pt>
    <dgm:pt modelId="{2C6D2104-E9C9-47CD-8949-D1457A712580}">
      <dgm:prSet phldrT="[Texto]" custT="1"/>
      <dgm:spPr>
        <a:noFill/>
        <a:ln>
          <a:solidFill>
            <a:srgbClr val="0070C0"/>
          </a:solidFill>
        </a:ln>
      </dgm:spPr>
      <dgm:t>
        <a:bodyPr/>
        <a:lstStyle/>
        <a:p>
          <a:r>
            <a:rPr lang="es-CO" sz="1200" b="1" dirty="0" smtClean="0">
              <a:solidFill>
                <a:srgbClr val="094784"/>
              </a:solidFill>
              <a:latin typeface="Calibri" pitchFamily="34" charset="0"/>
            </a:rPr>
            <a:t>7.  </a:t>
          </a:r>
          <a:r>
            <a:rPr lang="es-CO" sz="1200" b="1" dirty="0" smtClean="0">
              <a:solidFill>
                <a:srgbClr val="094784"/>
              </a:solidFill>
              <a:latin typeface="Calibri" pitchFamily="34" charset="0"/>
            </a:rPr>
            <a:t>Plan de Auditoría 2017</a:t>
          </a:r>
          <a:endParaRPr lang="es-CO" sz="1200" b="1" dirty="0">
            <a:solidFill>
              <a:srgbClr val="094784"/>
            </a:solidFill>
            <a:latin typeface="Calibri" pitchFamily="34" charset="0"/>
          </a:endParaRPr>
        </a:p>
      </dgm:t>
    </dgm:pt>
    <dgm:pt modelId="{01885A99-78F8-4C31-9B91-476928CE3F32}" type="parTrans" cxnId="{F3B81BBE-FA8D-4BA2-8A06-CB2EDB298FCA}">
      <dgm:prSet/>
      <dgm:spPr/>
      <dgm:t>
        <a:bodyPr/>
        <a:lstStyle/>
        <a:p>
          <a:endParaRPr lang="es-CO" sz="1200" b="1">
            <a:solidFill>
              <a:srgbClr val="094784"/>
            </a:solidFill>
            <a:latin typeface="Calibri" pitchFamily="34" charset="0"/>
          </a:endParaRPr>
        </a:p>
      </dgm:t>
    </dgm:pt>
    <dgm:pt modelId="{0C619CBA-2349-44F3-BF8D-2BCA23ABDC35}" type="sibTrans" cxnId="{F3B81BBE-FA8D-4BA2-8A06-CB2EDB298FCA}">
      <dgm:prSet/>
      <dgm:spPr/>
      <dgm:t>
        <a:bodyPr/>
        <a:lstStyle/>
        <a:p>
          <a:endParaRPr lang="es-CO" sz="1200" b="1">
            <a:solidFill>
              <a:srgbClr val="094784"/>
            </a:solidFill>
            <a:latin typeface="Calibri" pitchFamily="34" charset="0"/>
          </a:endParaRPr>
        </a:p>
      </dgm:t>
    </dgm:pt>
    <dgm:pt modelId="{A638838C-059E-4EED-AFBD-D4774AFB7988}">
      <dgm:prSet phldrT="[Texto]" custT="1"/>
      <dgm:spPr>
        <a:noFill/>
        <a:ln>
          <a:solidFill>
            <a:srgbClr val="0070C0"/>
          </a:solidFill>
        </a:ln>
      </dgm:spPr>
      <dgm:t>
        <a:bodyPr/>
        <a:lstStyle/>
        <a:p>
          <a:r>
            <a:rPr kumimoji="0" lang="es-CO" sz="1200" b="1" i="0" u="none" strike="noStrike" cap="none" normalizeH="0" baseline="0" dirty="0" smtClean="0">
              <a:ln>
                <a:noFill/>
              </a:ln>
              <a:solidFill>
                <a:srgbClr val="094784"/>
              </a:solidFill>
              <a:effectLst/>
              <a:latin typeface="Calibri" pitchFamily="34" charset="0"/>
              <a:ea typeface="Calibri" pitchFamily="34" charset="0"/>
              <a:cs typeface="Arial" pitchFamily="34" charset="0"/>
            </a:rPr>
            <a:t>	</a:t>
          </a:r>
          <a:r>
            <a:rPr kumimoji="0" lang="es-CO" sz="1200" b="1" i="0" u="none" strike="noStrike" cap="none" normalizeH="0" baseline="0" dirty="0" smtClean="0">
              <a:ln>
                <a:noFill/>
              </a:ln>
              <a:solidFill>
                <a:srgbClr val="094784"/>
              </a:solidFill>
              <a:effectLst/>
              <a:latin typeface="Calibri" pitchFamily="34" charset="0"/>
              <a:ea typeface="Calibri" pitchFamily="34" charset="0"/>
              <a:cs typeface="Arial" pitchFamily="34" charset="0"/>
            </a:rPr>
            <a:t>5.2</a:t>
          </a:r>
          <a:r>
            <a:rPr kumimoji="0" lang="es-CO" sz="1200" b="1" i="0" u="none" strike="noStrike" cap="none" normalizeH="0" baseline="0" dirty="0" smtClean="0">
              <a:ln>
                <a:noFill/>
              </a:ln>
              <a:solidFill>
                <a:srgbClr val="094784"/>
              </a:solidFill>
              <a:effectLst/>
              <a:latin typeface="Calibri" pitchFamily="34" charset="0"/>
              <a:ea typeface="Calibri" pitchFamily="34" charset="0"/>
              <a:cs typeface="Arial" pitchFamily="34" charset="0"/>
            </a:rPr>
            <a:t>. Planeación estratégica de Auditoría Interna  - evaluación y priorización de trabajos según nivel de riesgos</a:t>
          </a:r>
          <a:endParaRPr lang="es-CO" sz="1200" b="1" dirty="0">
            <a:solidFill>
              <a:srgbClr val="094784"/>
            </a:solidFill>
            <a:latin typeface="Calibri" pitchFamily="34" charset="0"/>
          </a:endParaRPr>
        </a:p>
      </dgm:t>
    </dgm:pt>
    <dgm:pt modelId="{E3185030-B8A0-4F86-8BE0-367E02410EB4}" type="parTrans" cxnId="{1517B84F-80C7-4605-B31B-F89378B4B808}">
      <dgm:prSet/>
      <dgm:spPr/>
      <dgm:t>
        <a:bodyPr/>
        <a:lstStyle/>
        <a:p>
          <a:endParaRPr lang="es-CO" sz="1200" b="1">
            <a:solidFill>
              <a:srgbClr val="094784"/>
            </a:solidFill>
            <a:latin typeface="Calibri" pitchFamily="34" charset="0"/>
          </a:endParaRPr>
        </a:p>
      </dgm:t>
    </dgm:pt>
    <dgm:pt modelId="{8914C432-3C5A-4B74-A163-4F75844ACF1D}" type="sibTrans" cxnId="{1517B84F-80C7-4605-B31B-F89378B4B808}">
      <dgm:prSet/>
      <dgm:spPr/>
      <dgm:t>
        <a:bodyPr/>
        <a:lstStyle/>
        <a:p>
          <a:endParaRPr lang="es-CO" sz="1200" b="1">
            <a:solidFill>
              <a:srgbClr val="094784"/>
            </a:solidFill>
            <a:latin typeface="Calibri" pitchFamily="34" charset="0"/>
          </a:endParaRPr>
        </a:p>
      </dgm:t>
    </dgm:pt>
    <dgm:pt modelId="{2967D0CD-4AD7-42EA-B949-D1F5A40DD57F}">
      <dgm:prSet phldrT="[Texto]" custT="1"/>
      <dgm:spPr>
        <a:noFill/>
        <a:ln>
          <a:solidFill>
            <a:srgbClr val="0070C0"/>
          </a:solidFill>
        </a:ln>
      </dgm:spPr>
      <dgm:t>
        <a:bodyPr/>
        <a:lstStyle/>
        <a:p>
          <a:r>
            <a:rPr lang="es-CO" sz="1200" b="1" dirty="0" smtClean="0">
              <a:solidFill>
                <a:srgbClr val="094784"/>
              </a:solidFill>
              <a:latin typeface="Calibri" pitchFamily="34" charset="0"/>
            </a:rPr>
            <a:t>	</a:t>
          </a:r>
          <a:r>
            <a:rPr lang="es-CO" sz="1200" b="1" dirty="0" smtClean="0">
              <a:solidFill>
                <a:srgbClr val="094784"/>
              </a:solidFill>
              <a:latin typeface="Calibri" pitchFamily="34" charset="0"/>
            </a:rPr>
            <a:t>5.3</a:t>
          </a:r>
          <a:r>
            <a:rPr lang="es-CO" sz="1200" b="1" dirty="0" smtClean="0">
              <a:solidFill>
                <a:srgbClr val="094784"/>
              </a:solidFill>
              <a:latin typeface="Calibri" pitchFamily="34" charset="0"/>
            </a:rPr>
            <a:t>. Evaluación externa de la actividad de auditoría</a:t>
          </a:r>
          <a:endParaRPr lang="es-CO" sz="1200" b="1" dirty="0">
            <a:solidFill>
              <a:srgbClr val="094784"/>
            </a:solidFill>
            <a:latin typeface="Calibri" pitchFamily="34" charset="0"/>
          </a:endParaRPr>
        </a:p>
      </dgm:t>
    </dgm:pt>
    <dgm:pt modelId="{B21EB547-CAE1-485F-AFED-717A46AC0643}" type="parTrans" cxnId="{E52D0BA3-DB8E-410E-AB71-F7CB72FCD637}">
      <dgm:prSet/>
      <dgm:spPr/>
      <dgm:t>
        <a:bodyPr/>
        <a:lstStyle/>
        <a:p>
          <a:endParaRPr lang="es-CO" sz="1200" b="1">
            <a:solidFill>
              <a:srgbClr val="094784"/>
            </a:solidFill>
            <a:latin typeface="Calibri" pitchFamily="34" charset="0"/>
          </a:endParaRPr>
        </a:p>
      </dgm:t>
    </dgm:pt>
    <dgm:pt modelId="{94F36FAE-8FC4-407C-BC14-5768EF8B487B}" type="sibTrans" cxnId="{E52D0BA3-DB8E-410E-AB71-F7CB72FCD637}">
      <dgm:prSet/>
      <dgm:spPr/>
      <dgm:t>
        <a:bodyPr/>
        <a:lstStyle/>
        <a:p>
          <a:endParaRPr lang="es-CO" sz="1200" b="1">
            <a:solidFill>
              <a:srgbClr val="094784"/>
            </a:solidFill>
            <a:latin typeface="Calibri" pitchFamily="34" charset="0"/>
          </a:endParaRPr>
        </a:p>
      </dgm:t>
    </dgm:pt>
    <dgm:pt modelId="{45CB5462-0B34-4F9B-B92C-A80C68D6AF16}">
      <dgm:prSet phldrT="[Texto]" custT="1"/>
      <dgm:spPr>
        <a:noFill/>
        <a:ln>
          <a:solidFill>
            <a:srgbClr val="0070C0"/>
          </a:solidFill>
        </a:ln>
      </dgm:spPr>
      <dgm:t>
        <a:bodyPr/>
        <a:lstStyle/>
        <a:p>
          <a:r>
            <a:rPr lang="es-CO" sz="1200" b="1" dirty="0" smtClean="0">
              <a:solidFill>
                <a:srgbClr val="094784"/>
              </a:solidFill>
              <a:latin typeface="Calibri" pitchFamily="34" charset="0"/>
            </a:rPr>
            <a:t>	</a:t>
          </a:r>
          <a:r>
            <a:rPr lang="es-CO" sz="1200" b="1" dirty="0" smtClean="0">
              <a:solidFill>
                <a:srgbClr val="094784"/>
              </a:solidFill>
              <a:latin typeface="Calibri" pitchFamily="34" charset="0"/>
            </a:rPr>
            <a:t>5.4</a:t>
          </a:r>
          <a:r>
            <a:rPr lang="es-CO" sz="1200" b="1" dirty="0" smtClean="0">
              <a:solidFill>
                <a:srgbClr val="094784"/>
              </a:solidFill>
              <a:latin typeface="Calibri" pitchFamily="34" charset="0"/>
            </a:rPr>
            <a:t>. Requerimientos de capacitación para el grupo de Auditoría Interna </a:t>
          </a:r>
          <a:endParaRPr lang="es-CO" sz="1200" b="1" dirty="0">
            <a:solidFill>
              <a:srgbClr val="094784"/>
            </a:solidFill>
            <a:latin typeface="Calibri" pitchFamily="34" charset="0"/>
          </a:endParaRPr>
        </a:p>
      </dgm:t>
    </dgm:pt>
    <dgm:pt modelId="{9359E670-0CFF-475F-980F-592FD9FAEE3E}" type="parTrans" cxnId="{BD64D479-3CA8-4AA7-B4CC-1B1C810D3AAA}">
      <dgm:prSet/>
      <dgm:spPr/>
      <dgm:t>
        <a:bodyPr/>
        <a:lstStyle/>
        <a:p>
          <a:endParaRPr lang="es-CO" sz="1200" b="1">
            <a:solidFill>
              <a:srgbClr val="094784"/>
            </a:solidFill>
            <a:latin typeface="Calibri" pitchFamily="34" charset="0"/>
          </a:endParaRPr>
        </a:p>
      </dgm:t>
    </dgm:pt>
    <dgm:pt modelId="{C2A81B12-0DB4-4BDE-92FB-296C5EE60B06}" type="sibTrans" cxnId="{BD64D479-3CA8-4AA7-B4CC-1B1C810D3AAA}">
      <dgm:prSet/>
      <dgm:spPr/>
      <dgm:t>
        <a:bodyPr/>
        <a:lstStyle/>
        <a:p>
          <a:endParaRPr lang="es-CO" sz="1200" b="1">
            <a:solidFill>
              <a:srgbClr val="094784"/>
            </a:solidFill>
            <a:latin typeface="Calibri" pitchFamily="34" charset="0"/>
          </a:endParaRPr>
        </a:p>
      </dgm:t>
    </dgm:pt>
    <dgm:pt modelId="{CEB703D4-784F-4A6E-B03E-2CFEEC5B8DC1}">
      <dgm:prSet phldrT="[Texto]" custT="1"/>
      <dgm:spPr>
        <a:noFill/>
        <a:ln>
          <a:solidFill>
            <a:srgbClr val="0070C0"/>
          </a:solidFill>
        </a:ln>
      </dgm:spPr>
      <dgm:t>
        <a:bodyPr/>
        <a:lstStyle/>
        <a:p>
          <a:r>
            <a:rPr lang="es-CO" sz="1200" b="1" dirty="0" smtClean="0">
              <a:solidFill>
                <a:srgbClr val="094784"/>
              </a:solidFill>
              <a:latin typeface="Calibri" pitchFamily="34" charset="0"/>
            </a:rPr>
            <a:t>	</a:t>
          </a:r>
          <a:r>
            <a:rPr lang="es-CO" sz="1200" b="1" dirty="0" smtClean="0">
              <a:solidFill>
                <a:srgbClr val="094784"/>
              </a:solidFill>
              <a:latin typeface="Calibri" pitchFamily="34" charset="0"/>
            </a:rPr>
            <a:t>5.5</a:t>
          </a:r>
          <a:r>
            <a:rPr lang="es-CO" sz="1200" b="1" dirty="0" smtClean="0">
              <a:solidFill>
                <a:srgbClr val="094784"/>
              </a:solidFill>
              <a:latin typeface="Calibri" pitchFamily="34" charset="0"/>
            </a:rPr>
            <a:t>. Herramienta tecnológica para análisis de datos de auditoría</a:t>
          </a:r>
          <a:endParaRPr lang="es-CO" sz="1200" b="1" dirty="0">
            <a:solidFill>
              <a:srgbClr val="094784"/>
            </a:solidFill>
            <a:latin typeface="Calibri" pitchFamily="34" charset="0"/>
          </a:endParaRPr>
        </a:p>
      </dgm:t>
    </dgm:pt>
    <dgm:pt modelId="{1583924D-EDFE-4581-A366-522EE703BDDE}" type="parTrans" cxnId="{B614F81E-CE09-4FFE-A188-A35D94FB9E78}">
      <dgm:prSet/>
      <dgm:spPr/>
      <dgm:t>
        <a:bodyPr/>
        <a:lstStyle/>
        <a:p>
          <a:endParaRPr lang="es-CO" sz="1200" b="1">
            <a:solidFill>
              <a:srgbClr val="094784"/>
            </a:solidFill>
            <a:latin typeface="Calibri" pitchFamily="34" charset="0"/>
          </a:endParaRPr>
        </a:p>
      </dgm:t>
    </dgm:pt>
    <dgm:pt modelId="{E172A672-DACD-40E9-B336-4E5CF075C53F}" type="sibTrans" cxnId="{B614F81E-CE09-4FFE-A188-A35D94FB9E78}">
      <dgm:prSet/>
      <dgm:spPr/>
      <dgm:t>
        <a:bodyPr/>
        <a:lstStyle/>
        <a:p>
          <a:endParaRPr lang="es-CO" sz="1200" b="1">
            <a:solidFill>
              <a:srgbClr val="094784"/>
            </a:solidFill>
            <a:latin typeface="Calibri" pitchFamily="34" charset="0"/>
          </a:endParaRPr>
        </a:p>
      </dgm:t>
    </dgm:pt>
    <dgm:pt modelId="{C5FE2A09-2BD8-4EED-98BB-2FF06632FF01}">
      <dgm:prSet phldrT="[Texto]" custT="1"/>
      <dgm:spPr>
        <a:noFill/>
        <a:ln>
          <a:solidFill>
            <a:srgbClr val="0070C0"/>
          </a:solidFill>
        </a:ln>
      </dgm:spPr>
      <dgm:t>
        <a:bodyPr/>
        <a:lstStyle/>
        <a:p>
          <a:r>
            <a:rPr lang="es-CO" sz="1200" b="1" dirty="0" smtClean="0">
              <a:solidFill>
                <a:srgbClr val="094784"/>
              </a:solidFill>
              <a:latin typeface="Calibri" pitchFamily="34" charset="0"/>
            </a:rPr>
            <a:t>6.  </a:t>
          </a:r>
          <a:r>
            <a:rPr lang="es-CO" sz="1200" b="1" dirty="0" smtClean="0">
              <a:solidFill>
                <a:srgbClr val="094784"/>
              </a:solidFill>
              <a:latin typeface="Calibri" pitchFamily="34" charset="0"/>
            </a:rPr>
            <a:t>Proyecto de Presupuesto de Auditoría Interna 2018</a:t>
          </a:r>
          <a:endParaRPr lang="es-CO" sz="1200" b="1" dirty="0">
            <a:solidFill>
              <a:srgbClr val="094784"/>
            </a:solidFill>
            <a:latin typeface="Calibri" pitchFamily="34" charset="0"/>
          </a:endParaRPr>
        </a:p>
      </dgm:t>
    </dgm:pt>
    <dgm:pt modelId="{D21E29FB-DA39-4712-9B05-4478AE308CBC}" type="parTrans" cxnId="{CAA8C178-AEC7-4D9F-B85E-EFCD6B4100E4}">
      <dgm:prSet/>
      <dgm:spPr/>
      <dgm:t>
        <a:bodyPr/>
        <a:lstStyle/>
        <a:p>
          <a:endParaRPr lang="es-CO" sz="1200" b="1">
            <a:solidFill>
              <a:srgbClr val="094784"/>
            </a:solidFill>
            <a:latin typeface="Calibri" pitchFamily="34" charset="0"/>
          </a:endParaRPr>
        </a:p>
      </dgm:t>
    </dgm:pt>
    <dgm:pt modelId="{3EF1C89E-5140-4B98-8F70-2106698BE2A3}" type="sibTrans" cxnId="{CAA8C178-AEC7-4D9F-B85E-EFCD6B4100E4}">
      <dgm:prSet/>
      <dgm:spPr/>
      <dgm:t>
        <a:bodyPr/>
        <a:lstStyle/>
        <a:p>
          <a:endParaRPr lang="es-CO" sz="1200" b="1">
            <a:solidFill>
              <a:srgbClr val="094784"/>
            </a:solidFill>
            <a:latin typeface="Calibri" pitchFamily="34" charset="0"/>
          </a:endParaRPr>
        </a:p>
      </dgm:t>
    </dgm:pt>
    <dgm:pt modelId="{868F54E2-AEBE-42D6-A643-9EDCE4D5D67E}">
      <dgm:prSet phldrT="[Texto]"/>
      <dgm:spPr>
        <a:noFill/>
        <a:ln>
          <a:solidFill>
            <a:srgbClr val="0070C0"/>
          </a:solidFill>
        </a:ln>
      </dgm:spPr>
      <dgm:t>
        <a:bodyPr/>
        <a:lstStyle/>
        <a:p>
          <a:r>
            <a:rPr kumimoji="0" lang="es-CO" b="1" i="0" u="none" strike="noStrike" cap="none" normalizeH="0" baseline="0" dirty="0" smtClean="0">
              <a:ln>
                <a:noFill/>
              </a:ln>
              <a:solidFill>
                <a:srgbClr val="094784"/>
              </a:solidFill>
              <a:effectLst/>
              <a:latin typeface="Calibri" pitchFamily="34" charset="0"/>
              <a:ea typeface="Calibri" pitchFamily="34" charset="0"/>
              <a:cs typeface="Arial" pitchFamily="34" charset="0"/>
            </a:rPr>
            <a:t>4. </a:t>
          </a:r>
          <a:r>
            <a:rPr kumimoji="0" lang="es-CO" b="1" i="0" u="none" strike="noStrike" cap="none" normalizeH="0" baseline="0" dirty="0" smtClean="0">
              <a:ln>
                <a:noFill/>
              </a:ln>
              <a:solidFill>
                <a:srgbClr val="094784"/>
              </a:solidFill>
              <a:effectLst/>
              <a:latin typeface="Calibri" pitchFamily="34" charset="0"/>
              <a:ea typeface="Calibri" pitchFamily="34" charset="0"/>
              <a:cs typeface="Arial" pitchFamily="34" charset="0"/>
            </a:rPr>
            <a:t>Resultado de auditorías realizadas en el trimestre mayo – julio 2017</a:t>
          </a:r>
          <a:endParaRPr lang="es-CO" b="1" dirty="0">
            <a:solidFill>
              <a:srgbClr val="094784"/>
            </a:solidFill>
            <a:latin typeface="Calibri" pitchFamily="34" charset="0"/>
          </a:endParaRPr>
        </a:p>
      </dgm:t>
    </dgm:pt>
    <dgm:pt modelId="{7E28269C-B2E7-42E7-B7FE-4E1E36518BE1}" type="parTrans" cxnId="{1FF983C0-454F-451A-B451-E196981EC151}">
      <dgm:prSet/>
      <dgm:spPr/>
      <dgm:t>
        <a:bodyPr/>
        <a:lstStyle/>
        <a:p>
          <a:endParaRPr lang="es-CO"/>
        </a:p>
      </dgm:t>
    </dgm:pt>
    <dgm:pt modelId="{0A575603-9F78-48FA-8CEE-DC769DE89FB8}" type="sibTrans" cxnId="{1FF983C0-454F-451A-B451-E196981EC151}">
      <dgm:prSet/>
      <dgm:spPr/>
      <dgm:t>
        <a:bodyPr/>
        <a:lstStyle/>
        <a:p>
          <a:endParaRPr lang="es-CO"/>
        </a:p>
      </dgm:t>
    </dgm:pt>
    <dgm:pt modelId="{FBEE733A-2469-4708-8757-1987858F5659}" type="pres">
      <dgm:prSet presAssocID="{A394B45F-1B04-4FED-86DF-C03F87C1F350}" presName="linear" presStyleCnt="0">
        <dgm:presLayoutVars>
          <dgm:animLvl val="lvl"/>
          <dgm:resizeHandles val="exact"/>
        </dgm:presLayoutVars>
      </dgm:prSet>
      <dgm:spPr/>
      <dgm:t>
        <a:bodyPr/>
        <a:lstStyle/>
        <a:p>
          <a:endParaRPr lang="es-CO"/>
        </a:p>
      </dgm:t>
    </dgm:pt>
    <dgm:pt modelId="{13EF5FE7-BB44-4926-B2C4-0811E835AB81}" type="pres">
      <dgm:prSet presAssocID="{052E7596-DCE7-4EDF-AAE9-964EC8AD38A4}" presName="parentText" presStyleLbl="node1" presStyleIdx="0" presStyleCnt="12" custLinFactNeighborY="-93027">
        <dgm:presLayoutVars>
          <dgm:chMax val="0"/>
          <dgm:bulletEnabled val="1"/>
        </dgm:presLayoutVars>
      </dgm:prSet>
      <dgm:spPr/>
      <dgm:t>
        <a:bodyPr/>
        <a:lstStyle/>
        <a:p>
          <a:endParaRPr lang="es-CO"/>
        </a:p>
      </dgm:t>
    </dgm:pt>
    <dgm:pt modelId="{AF24723F-0F3A-4676-BEB1-F9ECE3747A7F}" type="pres">
      <dgm:prSet presAssocID="{39A4BA08-8254-4B80-9074-E28316C342D6}" presName="spacer" presStyleCnt="0"/>
      <dgm:spPr/>
    </dgm:pt>
    <dgm:pt modelId="{6D33E85B-50B7-4764-A60D-7C558209468F}" type="pres">
      <dgm:prSet presAssocID="{E32C722A-EC5B-47A2-ABE6-8436A1C43771}" presName="parentText" presStyleLbl="node1" presStyleIdx="1" presStyleCnt="12" custLinFactNeighborY="-93027">
        <dgm:presLayoutVars>
          <dgm:chMax val="0"/>
          <dgm:bulletEnabled val="1"/>
        </dgm:presLayoutVars>
      </dgm:prSet>
      <dgm:spPr/>
      <dgm:t>
        <a:bodyPr/>
        <a:lstStyle/>
        <a:p>
          <a:endParaRPr lang="es-CO"/>
        </a:p>
      </dgm:t>
    </dgm:pt>
    <dgm:pt modelId="{93824957-FE87-4EC5-BFFE-C1DF6C368C89}" type="pres">
      <dgm:prSet presAssocID="{BA6F8889-12CF-44F9-9925-CB87B464C19F}" presName="spacer" presStyleCnt="0"/>
      <dgm:spPr/>
    </dgm:pt>
    <dgm:pt modelId="{837B7DA6-B62E-418D-84F6-72758BE4D9ED}" type="pres">
      <dgm:prSet presAssocID="{2F9D61F6-EB2C-42C3-8C51-72CEE0838474}" presName="parentText" presStyleLbl="node1" presStyleIdx="2" presStyleCnt="12" custLinFactNeighborY="-95012">
        <dgm:presLayoutVars>
          <dgm:chMax val="0"/>
          <dgm:bulletEnabled val="1"/>
        </dgm:presLayoutVars>
      </dgm:prSet>
      <dgm:spPr/>
      <dgm:t>
        <a:bodyPr/>
        <a:lstStyle/>
        <a:p>
          <a:endParaRPr lang="es-CO"/>
        </a:p>
      </dgm:t>
    </dgm:pt>
    <dgm:pt modelId="{DDCAC085-92A4-4F2D-A48D-85030C2883C2}" type="pres">
      <dgm:prSet presAssocID="{DFCCC39C-E89D-4E49-9157-80955D5C1B98}" presName="spacer" presStyleCnt="0"/>
      <dgm:spPr/>
    </dgm:pt>
    <dgm:pt modelId="{2FE1037B-F27F-4C80-83BA-BF5BBC0E9B98}" type="pres">
      <dgm:prSet presAssocID="{868F54E2-AEBE-42D6-A643-9EDCE4D5D67E}" presName="parentText" presStyleLbl="node1" presStyleIdx="3" presStyleCnt="12" custLinFactNeighborY="-95012">
        <dgm:presLayoutVars>
          <dgm:chMax val="0"/>
          <dgm:bulletEnabled val="1"/>
        </dgm:presLayoutVars>
      </dgm:prSet>
      <dgm:spPr/>
      <dgm:t>
        <a:bodyPr/>
        <a:lstStyle/>
        <a:p>
          <a:endParaRPr lang="es-CO"/>
        </a:p>
      </dgm:t>
    </dgm:pt>
    <dgm:pt modelId="{DF6ADA0B-3C94-400C-8C0F-823A56C61B8B}" type="pres">
      <dgm:prSet presAssocID="{0A575603-9F78-48FA-8CEE-DC769DE89FB8}" presName="spacer" presStyleCnt="0"/>
      <dgm:spPr/>
    </dgm:pt>
    <dgm:pt modelId="{5C8FC485-97B0-44BD-99D6-F47DF419B0EC}" type="pres">
      <dgm:prSet presAssocID="{5DDFDEC6-DEBB-4ED1-B7D2-1A23E4EE73BE}" presName="parentText" presStyleLbl="node1" presStyleIdx="4" presStyleCnt="12" custLinFactNeighborY="-93027">
        <dgm:presLayoutVars>
          <dgm:chMax val="0"/>
          <dgm:bulletEnabled val="1"/>
        </dgm:presLayoutVars>
      </dgm:prSet>
      <dgm:spPr/>
      <dgm:t>
        <a:bodyPr/>
        <a:lstStyle/>
        <a:p>
          <a:endParaRPr lang="es-CO"/>
        </a:p>
      </dgm:t>
    </dgm:pt>
    <dgm:pt modelId="{97356CED-CAE8-4418-8D47-0E43D4BB74A1}" type="pres">
      <dgm:prSet presAssocID="{09D0F415-E6ED-4CD1-B892-BC7FE643DBF4}" presName="spacer" presStyleCnt="0"/>
      <dgm:spPr/>
    </dgm:pt>
    <dgm:pt modelId="{18EFB5B1-2AAC-4A91-93A9-DEF6A3122670}" type="pres">
      <dgm:prSet presAssocID="{265C6779-6EB1-410C-A5B7-C2B90EACECA5}" presName="parentText" presStyleLbl="node1" presStyleIdx="5" presStyleCnt="12" custLinFactNeighborY="-93027">
        <dgm:presLayoutVars>
          <dgm:chMax val="0"/>
          <dgm:bulletEnabled val="1"/>
        </dgm:presLayoutVars>
      </dgm:prSet>
      <dgm:spPr/>
      <dgm:t>
        <a:bodyPr/>
        <a:lstStyle/>
        <a:p>
          <a:endParaRPr lang="es-CO"/>
        </a:p>
      </dgm:t>
    </dgm:pt>
    <dgm:pt modelId="{88A00F80-F1E1-441E-9FE2-4AE38F3A1AB2}" type="pres">
      <dgm:prSet presAssocID="{DD41CA8D-41DF-465A-9AF3-286C2D4BF953}" presName="spacer" presStyleCnt="0"/>
      <dgm:spPr/>
    </dgm:pt>
    <dgm:pt modelId="{A5EB06B1-4223-482C-969C-69C15820F271}" type="pres">
      <dgm:prSet presAssocID="{A638838C-059E-4EED-AFBD-D4774AFB7988}" presName="parentText" presStyleLbl="node1" presStyleIdx="6" presStyleCnt="12" custLinFactNeighborY="-93027">
        <dgm:presLayoutVars>
          <dgm:chMax val="0"/>
          <dgm:bulletEnabled val="1"/>
        </dgm:presLayoutVars>
      </dgm:prSet>
      <dgm:spPr/>
      <dgm:t>
        <a:bodyPr/>
        <a:lstStyle/>
        <a:p>
          <a:endParaRPr lang="es-CO"/>
        </a:p>
      </dgm:t>
    </dgm:pt>
    <dgm:pt modelId="{00DC5D26-5813-4322-BF18-A0A7677E1C30}" type="pres">
      <dgm:prSet presAssocID="{8914C432-3C5A-4B74-A163-4F75844ACF1D}" presName="spacer" presStyleCnt="0"/>
      <dgm:spPr/>
    </dgm:pt>
    <dgm:pt modelId="{8C4DD1C5-3580-48E6-9034-4AB24643E695}" type="pres">
      <dgm:prSet presAssocID="{2967D0CD-4AD7-42EA-B949-D1F5A40DD57F}" presName="parentText" presStyleLbl="node1" presStyleIdx="7" presStyleCnt="12" custLinFactY="-11407" custLinFactNeighborY="-100000">
        <dgm:presLayoutVars>
          <dgm:chMax val="0"/>
          <dgm:bulletEnabled val="1"/>
        </dgm:presLayoutVars>
      </dgm:prSet>
      <dgm:spPr/>
      <dgm:t>
        <a:bodyPr/>
        <a:lstStyle/>
        <a:p>
          <a:endParaRPr lang="es-CO"/>
        </a:p>
      </dgm:t>
    </dgm:pt>
    <dgm:pt modelId="{CC999D58-9B2E-48E7-AAEE-7DC240299B2E}" type="pres">
      <dgm:prSet presAssocID="{94F36FAE-8FC4-407C-BC14-5768EF8B487B}" presName="spacer" presStyleCnt="0"/>
      <dgm:spPr/>
    </dgm:pt>
    <dgm:pt modelId="{5982D760-A63D-4AF0-81AC-09DCDC4D43BA}" type="pres">
      <dgm:prSet presAssocID="{45CB5462-0B34-4F9B-B92C-A80C68D6AF16}" presName="parentText" presStyleLbl="node1" presStyleIdx="8" presStyleCnt="12" custLinFactY="-5693" custLinFactNeighborY="-100000">
        <dgm:presLayoutVars>
          <dgm:chMax val="0"/>
          <dgm:bulletEnabled val="1"/>
        </dgm:presLayoutVars>
      </dgm:prSet>
      <dgm:spPr/>
      <dgm:t>
        <a:bodyPr/>
        <a:lstStyle/>
        <a:p>
          <a:endParaRPr lang="es-CO"/>
        </a:p>
      </dgm:t>
    </dgm:pt>
    <dgm:pt modelId="{C52A9FE0-2C4F-4250-B145-E73B9C20B3F5}" type="pres">
      <dgm:prSet presAssocID="{C2A81B12-0DB4-4BDE-92FB-296C5EE60B06}" presName="spacer" presStyleCnt="0"/>
      <dgm:spPr/>
    </dgm:pt>
    <dgm:pt modelId="{6724E533-3F36-40B4-8CB6-F8E9B729EB23}" type="pres">
      <dgm:prSet presAssocID="{CEB703D4-784F-4A6E-B03E-2CFEEC5B8DC1}" presName="parentText" presStyleLbl="node1" presStyleIdx="9" presStyleCnt="12" custLinFactNeighborY="-96330">
        <dgm:presLayoutVars>
          <dgm:chMax val="0"/>
          <dgm:bulletEnabled val="1"/>
        </dgm:presLayoutVars>
      </dgm:prSet>
      <dgm:spPr/>
      <dgm:t>
        <a:bodyPr/>
        <a:lstStyle/>
        <a:p>
          <a:endParaRPr lang="es-CO"/>
        </a:p>
      </dgm:t>
    </dgm:pt>
    <dgm:pt modelId="{6E3C9113-F04A-41E6-9453-71B0EFDA697D}" type="pres">
      <dgm:prSet presAssocID="{E172A672-DACD-40E9-B336-4E5CF075C53F}" presName="spacer" presStyleCnt="0"/>
      <dgm:spPr/>
    </dgm:pt>
    <dgm:pt modelId="{C816DE18-D23B-4A27-8EB2-81AB08D0D6EB}" type="pres">
      <dgm:prSet presAssocID="{C5FE2A09-2BD8-4EED-98BB-2FF06632FF01}" presName="parentText" presStyleLbl="node1" presStyleIdx="10" presStyleCnt="12" custLinFactNeighborY="-71135">
        <dgm:presLayoutVars>
          <dgm:chMax val="0"/>
          <dgm:bulletEnabled val="1"/>
        </dgm:presLayoutVars>
      </dgm:prSet>
      <dgm:spPr/>
      <dgm:t>
        <a:bodyPr/>
        <a:lstStyle/>
        <a:p>
          <a:endParaRPr lang="es-CO"/>
        </a:p>
      </dgm:t>
    </dgm:pt>
    <dgm:pt modelId="{A96D5A0A-2FE6-4F39-A324-9258E0BD2BA0}" type="pres">
      <dgm:prSet presAssocID="{3EF1C89E-5140-4B98-8F70-2106698BE2A3}" presName="spacer" presStyleCnt="0"/>
      <dgm:spPr/>
    </dgm:pt>
    <dgm:pt modelId="{CB99973C-D315-4C62-909C-C7BFB5A8F11F}" type="pres">
      <dgm:prSet presAssocID="{2C6D2104-E9C9-47CD-8949-D1457A712580}" presName="parentText" presStyleLbl="node1" presStyleIdx="11" presStyleCnt="12">
        <dgm:presLayoutVars>
          <dgm:chMax val="0"/>
          <dgm:bulletEnabled val="1"/>
        </dgm:presLayoutVars>
      </dgm:prSet>
      <dgm:spPr/>
      <dgm:t>
        <a:bodyPr/>
        <a:lstStyle/>
        <a:p>
          <a:endParaRPr lang="es-CO"/>
        </a:p>
      </dgm:t>
    </dgm:pt>
  </dgm:ptLst>
  <dgm:cxnLst>
    <dgm:cxn modelId="{BD64D479-3CA8-4AA7-B4CC-1B1C810D3AAA}" srcId="{A394B45F-1B04-4FED-86DF-C03F87C1F350}" destId="{45CB5462-0B34-4F9B-B92C-A80C68D6AF16}" srcOrd="8" destOrd="0" parTransId="{9359E670-0CFF-475F-980F-592FD9FAEE3E}" sibTransId="{C2A81B12-0DB4-4BDE-92FB-296C5EE60B06}"/>
    <dgm:cxn modelId="{3BE5867A-F1B4-4754-9C4A-783EF9CF2B2B}" srcId="{A394B45F-1B04-4FED-86DF-C03F87C1F350}" destId="{052E7596-DCE7-4EDF-AAE9-964EC8AD38A4}" srcOrd="0" destOrd="0" parTransId="{30EDE446-ECFC-497A-B16F-701E55166B4D}" sibTransId="{39A4BA08-8254-4B80-9074-E28316C342D6}"/>
    <dgm:cxn modelId="{376E7875-D4D1-4625-8FF3-9079DCBED2E8}" type="presOf" srcId="{265C6779-6EB1-410C-A5B7-C2B90EACECA5}" destId="{18EFB5B1-2AAC-4A91-93A9-DEF6A3122670}" srcOrd="0" destOrd="0" presId="urn:microsoft.com/office/officeart/2005/8/layout/vList2"/>
    <dgm:cxn modelId="{24DA1B9A-DCC4-4328-8956-710008E19F0B}" type="presOf" srcId="{CEB703D4-784F-4A6E-B03E-2CFEEC5B8DC1}" destId="{6724E533-3F36-40B4-8CB6-F8E9B729EB23}" srcOrd="0" destOrd="0" presId="urn:microsoft.com/office/officeart/2005/8/layout/vList2"/>
    <dgm:cxn modelId="{1517B84F-80C7-4605-B31B-F89378B4B808}" srcId="{A394B45F-1B04-4FED-86DF-C03F87C1F350}" destId="{A638838C-059E-4EED-AFBD-D4774AFB7988}" srcOrd="6" destOrd="0" parTransId="{E3185030-B8A0-4F86-8BE0-367E02410EB4}" sibTransId="{8914C432-3C5A-4B74-A163-4F75844ACF1D}"/>
    <dgm:cxn modelId="{B614F81E-CE09-4FFE-A188-A35D94FB9E78}" srcId="{A394B45F-1B04-4FED-86DF-C03F87C1F350}" destId="{CEB703D4-784F-4A6E-B03E-2CFEEC5B8DC1}" srcOrd="9" destOrd="0" parTransId="{1583924D-EDFE-4581-A366-522EE703BDDE}" sibTransId="{E172A672-DACD-40E9-B336-4E5CF075C53F}"/>
    <dgm:cxn modelId="{1FF983C0-454F-451A-B451-E196981EC151}" srcId="{A394B45F-1B04-4FED-86DF-C03F87C1F350}" destId="{868F54E2-AEBE-42D6-A643-9EDCE4D5D67E}" srcOrd="3" destOrd="0" parTransId="{7E28269C-B2E7-42E7-B7FE-4E1E36518BE1}" sibTransId="{0A575603-9F78-48FA-8CEE-DC769DE89FB8}"/>
    <dgm:cxn modelId="{572C3D9A-7871-40EF-9F53-AB7BF4541134}" type="presOf" srcId="{2C6D2104-E9C9-47CD-8949-D1457A712580}" destId="{CB99973C-D315-4C62-909C-C7BFB5A8F11F}" srcOrd="0" destOrd="0" presId="urn:microsoft.com/office/officeart/2005/8/layout/vList2"/>
    <dgm:cxn modelId="{544E1B90-64E3-4185-8B10-B66D6684D506}" type="presOf" srcId="{A394B45F-1B04-4FED-86DF-C03F87C1F350}" destId="{FBEE733A-2469-4708-8757-1987858F5659}" srcOrd="0" destOrd="0" presId="urn:microsoft.com/office/officeart/2005/8/layout/vList2"/>
    <dgm:cxn modelId="{CAA8C178-AEC7-4D9F-B85E-EFCD6B4100E4}" srcId="{A394B45F-1B04-4FED-86DF-C03F87C1F350}" destId="{C5FE2A09-2BD8-4EED-98BB-2FF06632FF01}" srcOrd="10" destOrd="0" parTransId="{D21E29FB-DA39-4712-9B05-4478AE308CBC}" sibTransId="{3EF1C89E-5140-4B98-8F70-2106698BE2A3}"/>
    <dgm:cxn modelId="{E763B105-84B6-4F4C-B4C5-1FB85BF06791}" type="presOf" srcId="{45CB5462-0B34-4F9B-B92C-A80C68D6AF16}" destId="{5982D760-A63D-4AF0-81AC-09DCDC4D43BA}" srcOrd="0" destOrd="0" presId="urn:microsoft.com/office/officeart/2005/8/layout/vList2"/>
    <dgm:cxn modelId="{723900FB-0BDA-4DFE-BC3D-E75B190C57F9}" type="presOf" srcId="{A638838C-059E-4EED-AFBD-D4774AFB7988}" destId="{A5EB06B1-4223-482C-969C-69C15820F271}" srcOrd="0" destOrd="0" presId="urn:microsoft.com/office/officeart/2005/8/layout/vList2"/>
    <dgm:cxn modelId="{D82398CA-FF66-4395-A514-179A4317A9E1}" type="presOf" srcId="{C5FE2A09-2BD8-4EED-98BB-2FF06632FF01}" destId="{C816DE18-D23B-4A27-8EB2-81AB08D0D6EB}" srcOrd="0" destOrd="0" presId="urn:microsoft.com/office/officeart/2005/8/layout/vList2"/>
    <dgm:cxn modelId="{D4BB8704-D8B2-4146-8620-37CF38AA5DC3}" srcId="{A394B45F-1B04-4FED-86DF-C03F87C1F350}" destId="{2F9D61F6-EB2C-42C3-8C51-72CEE0838474}" srcOrd="2" destOrd="0" parTransId="{C6AB8859-03FD-4BE8-8FCF-51C9443CEE83}" sibTransId="{DFCCC39C-E89D-4E49-9157-80955D5C1B98}"/>
    <dgm:cxn modelId="{E52D0BA3-DB8E-410E-AB71-F7CB72FCD637}" srcId="{A394B45F-1B04-4FED-86DF-C03F87C1F350}" destId="{2967D0CD-4AD7-42EA-B949-D1F5A40DD57F}" srcOrd="7" destOrd="0" parTransId="{B21EB547-CAE1-485F-AFED-717A46AC0643}" sibTransId="{94F36FAE-8FC4-407C-BC14-5768EF8B487B}"/>
    <dgm:cxn modelId="{54BCFEEA-5BC6-4034-AFD9-F04E2315DFE2}" type="presOf" srcId="{2967D0CD-4AD7-42EA-B949-D1F5A40DD57F}" destId="{8C4DD1C5-3580-48E6-9034-4AB24643E695}" srcOrd="0" destOrd="0" presId="urn:microsoft.com/office/officeart/2005/8/layout/vList2"/>
    <dgm:cxn modelId="{6C6E9331-AF03-49E4-9C14-BE6FC94E0CD9}" srcId="{A394B45F-1B04-4FED-86DF-C03F87C1F350}" destId="{5DDFDEC6-DEBB-4ED1-B7D2-1A23E4EE73BE}" srcOrd="4" destOrd="0" parTransId="{FD2F7F9C-F7C5-4C8C-831E-495CD9864B5E}" sibTransId="{09D0F415-E6ED-4CD1-B892-BC7FE643DBF4}"/>
    <dgm:cxn modelId="{1A92A939-A401-439E-8AEF-3BBE075B43FA}" type="presOf" srcId="{868F54E2-AEBE-42D6-A643-9EDCE4D5D67E}" destId="{2FE1037B-F27F-4C80-83BA-BF5BBC0E9B98}" srcOrd="0" destOrd="0" presId="urn:microsoft.com/office/officeart/2005/8/layout/vList2"/>
    <dgm:cxn modelId="{DA2F1733-63E8-4311-BE3D-C5992BEFC12E}" type="presOf" srcId="{052E7596-DCE7-4EDF-AAE9-964EC8AD38A4}" destId="{13EF5FE7-BB44-4926-B2C4-0811E835AB81}" srcOrd="0" destOrd="0" presId="urn:microsoft.com/office/officeart/2005/8/layout/vList2"/>
    <dgm:cxn modelId="{3C56CF3B-9F80-49ED-8AB3-363E1E81C504}" srcId="{A394B45F-1B04-4FED-86DF-C03F87C1F350}" destId="{265C6779-6EB1-410C-A5B7-C2B90EACECA5}" srcOrd="5" destOrd="0" parTransId="{E9911551-1339-43A2-BA1F-AA7968565751}" sibTransId="{DD41CA8D-41DF-465A-9AF3-286C2D4BF953}"/>
    <dgm:cxn modelId="{491DCCA5-1243-4DCD-99EA-C7D2249C3D7F}" type="presOf" srcId="{E32C722A-EC5B-47A2-ABE6-8436A1C43771}" destId="{6D33E85B-50B7-4764-A60D-7C558209468F}" srcOrd="0" destOrd="0" presId="urn:microsoft.com/office/officeart/2005/8/layout/vList2"/>
    <dgm:cxn modelId="{0AC2E2F3-2A90-4400-8BFB-055BE42668BF}" srcId="{A394B45F-1B04-4FED-86DF-C03F87C1F350}" destId="{E32C722A-EC5B-47A2-ABE6-8436A1C43771}" srcOrd="1" destOrd="0" parTransId="{B7798E8D-0FEC-4FC6-834D-20EF340E6E6F}" sibTransId="{BA6F8889-12CF-44F9-9925-CB87B464C19F}"/>
    <dgm:cxn modelId="{5A7B4BF9-1EB4-4F86-A5C2-AF48664B0979}" type="presOf" srcId="{5DDFDEC6-DEBB-4ED1-B7D2-1A23E4EE73BE}" destId="{5C8FC485-97B0-44BD-99D6-F47DF419B0EC}" srcOrd="0" destOrd="0" presId="urn:microsoft.com/office/officeart/2005/8/layout/vList2"/>
    <dgm:cxn modelId="{68360D69-FBA0-421A-9A61-47B6C2F56724}" type="presOf" srcId="{2F9D61F6-EB2C-42C3-8C51-72CEE0838474}" destId="{837B7DA6-B62E-418D-84F6-72758BE4D9ED}" srcOrd="0" destOrd="0" presId="urn:microsoft.com/office/officeart/2005/8/layout/vList2"/>
    <dgm:cxn modelId="{F3B81BBE-FA8D-4BA2-8A06-CB2EDB298FCA}" srcId="{A394B45F-1B04-4FED-86DF-C03F87C1F350}" destId="{2C6D2104-E9C9-47CD-8949-D1457A712580}" srcOrd="11" destOrd="0" parTransId="{01885A99-78F8-4C31-9B91-476928CE3F32}" sibTransId="{0C619CBA-2349-44F3-BF8D-2BCA23ABDC35}"/>
    <dgm:cxn modelId="{F577B24C-3577-42B0-BD63-0BF24D87A9FC}" type="presParOf" srcId="{FBEE733A-2469-4708-8757-1987858F5659}" destId="{13EF5FE7-BB44-4926-B2C4-0811E835AB81}" srcOrd="0" destOrd="0" presId="urn:microsoft.com/office/officeart/2005/8/layout/vList2"/>
    <dgm:cxn modelId="{126E771B-65D1-43B4-9348-8A8E18476ECC}" type="presParOf" srcId="{FBEE733A-2469-4708-8757-1987858F5659}" destId="{AF24723F-0F3A-4676-BEB1-F9ECE3747A7F}" srcOrd="1" destOrd="0" presId="urn:microsoft.com/office/officeart/2005/8/layout/vList2"/>
    <dgm:cxn modelId="{379F91C3-FB66-46B6-B2FB-3615B9C68E5F}" type="presParOf" srcId="{FBEE733A-2469-4708-8757-1987858F5659}" destId="{6D33E85B-50B7-4764-A60D-7C558209468F}" srcOrd="2" destOrd="0" presId="urn:microsoft.com/office/officeart/2005/8/layout/vList2"/>
    <dgm:cxn modelId="{5E546490-430F-4F51-BD26-16989E2C807E}" type="presParOf" srcId="{FBEE733A-2469-4708-8757-1987858F5659}" destId="{93824957-FE87-4EC5-BFFE-C1DF6C368C89}" srcOrd="3" destOrd="0" presId="urn:microsoft.com/office/officeart/2005/8/layout/vList2"/>
    <dgm:cxn modelId="{DA6289B1-3312-418F-9505-34D481673A7C}" type="presParOf" srcId="{FBEE733A-2469-4708-8757-1987858F5659}" destId="{837B7DA6-B62E-418D-84F6-72758BE4D9ED}" srcOrd="4" destOrd="0" presId="urn:microsoft.com/office/officeart/2005/8/layout/vList2"/>
    <dgm:cxn modelId="{678FAA0E-965C-498F-81CA-41F80079838B}" type="presParOf" srcId="{FBEE733A-2469-4708-8757-1987858F5659}" destId="{DDCAC085-92A4-4F2D-A48D-85030C2883C2}" srcOrd="5" destOrd="0" presId="urn:microsoft.com/office/officeart/2005/8/layout/vList2"/>
    <dgm:cxn modelId="{1DF102D4-CB7E-423C-B779-F78028EBBA65}" type="presParOf" srcId="{FBEE733A-2469-4708-8757-1987858F5659}" destId="{2FE1037B-F27F-4C80-83BA-BF5BBC0E9B98}" srcOrd="6" destOrd="0" presId="urn:microsoft.com/office/officeart/2005/8/layout/vList2"/>
    <dgm:cxn modelId="{AE3DC3E5-3EE6-4CA4-945B-F70C107C840A}" type="presParOf" srcId="{FBEE733A-2469-4708-8757-1987858F5659}" destId="{DF6ADA0B-3C94-400C-8C0F-823A56C61B8B}" srcOrd="7" destOrd="0" presId="urn:microsoft.com/office/officeart/2005/8/layout/vList2"/>
    <dgm:cxn modelId="{C4D9BF01-1E99-4916-B135-AA0BB5AD34B1}" type="presParOf" srcId="{FBEE733A-2469-4708-8757-1987858F5659}" destId="{5C8FC485-97B0-44BD-99D6-F47DF419B0EC}" srcOrd="8" destOrd="0" presId="urn:microsoft.com/office/officeart/2005/8/layout/vList2"/>
    <dgm:cxn modelId="{5BA745A7-2850-4D18-A5B6-C8182B841E4B}" type="presParOf" srcId="{FBEE733A-2469-4708-8757-1987858F5659}" destId="{97356CED-CAE8-4418-8D47-0E43D4BB74A1}" srcOrd="9" destOrd="0" presId="urn:microsoft.com/office/officeart/2005/8/layout/vList2"/>
    <dgm:cxn modelId="{DF73FFB7-C5C3-42B2-8183-6BC4692E7240}" type="presParOf" srcId="{FBEE733A-2469-4708-8757-1987858F5659}" destId="{18EFB5B1-2AAC-4A91-93A9-DEF6A3122670}" srcOrd="10" destOrd="0" presId="urn:microsoft.com/office/officeart/2005/8/layout/vList2"/>
    <dgm:cxn modelId="{B4185BEC-F61C-4E42-9D8E-7A88EC710AAB}" type="presParOf" srcId="{FBEE733A-2469-4708-8757-1987858F5659}" destId="{88A00F80-F1E1-441E-9FE2-4AE38F3A1AB2}" srcOrd="11" destOrd="0" presId="urn:microsoft.com/office/officeart/2005/8/layout/vList2"/>
    <dgm:cxn modelId="{88D0766B-FF85-4893-82BD-3B867F714468}" type="presParOf" srcId="{FBEE733A-2469-4708-8757-1987858F5659}" destId="{A5EB06B1-4223-482C-969C-69C15820F271}" srcOrd="12" destOrd="0" presId="urn:microsoft.com/office/officeart/2005/8/layout/vList2"/>
    <dgm:cxn modelId="{1A834385-8F30-491A-81EE-A5D560391FA6}" type="presParOf" srcId="{FBEE733A-2469-4708-8757-1987858F5659}" destId="{00DC5D26-5813-4322-BF18-A0A7677E1C30}" srcOrd="13" destOrd="0" presId="urn:microsoft.com/office/officeart/2005/8/layout/vList2"/>
    <dgm:cxn modelId="{5D73D8AA-72A5-47BA-A441-07AA2D05AEEE}" type="presParOf" srcId="{FBEE733A-2469-4708-8757-1987858F5659}" destId="{8C4DD1C5-3580-48E6-9034-4AB24643E695}" srcOrd="14" destOrd="0" presId="urn:microsoft.com/office/officeart/2005/8/layout/vList2"/>
    <dgm:cxn modelId="{504E7CF8-1C9F-4C23-A58E-A81BD05F03F6}" type="presParOf" srcId="{FBEE733A-2469-4708-8757-1987858F5659}" destId="{CC999D58-9B2E-48E7-AAEE-7DC240299B2E}" srcOrd="15" destOrd="0" presId="urn:microsoft.com/office/officeart/2005/8/layout/vList2"/>
    <dgm:cxn modelId="{092B49DC-CDD6-416A-AF22-A8518A638AA8}" type="presParOf" srcId="{FBEE733A-2469-4708-8757-1987858F5659}" destId="{5982D760-A63D-4AF0-81AC-09DCDC4D43BA}" srcOrd="16" destOrd="0" presId="urn:microsoft.com/office/officeart/2005/8/layout/vList2"/>
    <dgm:cxn modelId="{6E19D267-8DD9-48E4-8A20-A223FE57D733}" type="presParOf" srcId="{FBEE733A-2469-4708-8757-1987858F5659}" destId="{C52A9FE0-2C4F-4250-B145-E73B9C20B3F5}" srcOrd="17" destOrd="0" presId="urn:microsoft.com/office/officeart/2005/8/layout/vList2"/>
    <dgm:cxn modelId="{13DF6091-30BA-49CF-80FB-56EE2AD5ECD9}" type="presParOf" srcId="{FBEE733A-2469-4708-8757-1987858F5659}" destId="{6724E533-3F36-40B4-8CB6-F8E9B729EB23}" srcOrd="18" destOrd="0" presId="urn:microsoft.com/office/officeart/2005/8/layout/vList2"/>
    <dgm:cxn modelId="{E543E522-3F3C-4925-8AF2-B1329FB01161}" type="presParOf" srcId="{FBEE733A-2469-4708-8757-1987858F5659}" destId="{6E3C9113-F04A-41E6-9453-71B0EFDA697D}" srcOrd="19" destOrd="0" presId="urn:microsoft.com/office/officeart/2005/8/layout/vList2"/>
    <dgm:cxn modelId="{A57227A9-B0E7-410A-B1EA-A4FC3A71D5C4}" type="presParOf" srcId="{FBEE733A-2469-4708-8757-1987858F5659}" destId="{C816DE18-D23B-4A27-8EB2-81AB08D0D6EB}" srcOrd="20" destOrd="0" presId="urn:microsoft.com/office/officeart/2005/8/layout/vList2"/>
    <dgm:cxn modelId="{91B17D19-742A-444C-8B76-7767497CE23F}" type="presParOf" srcId="{FBEE733A-2469-4708-8757-1987858F5659}" destId="{A96D5A0A-2FE6-4F39-A324-9258E0BD2BA0}" srcOrd="21" destOrd="0" presId="urn:microsoft.com/office/officeart/2005/8/layout/vList2"/>
    <dgm:cxn modelId="{5EA354DD-4659-4674-86B1-1E4753CFAFCB}" type="presParOf" srcId="{FBEE733A-2469-4708-8757-1987858F5659}" destId="{CB99973C-D315-4C62-909C-C7BFB5A8F11F}" srcOrd="22" destOrd="0" presId="urn:microsoft.com/office/officeart/2005/8/layout/vList2"/>
  </dgm:cxnLst>
  <dgm:bg>
    <a:noFill/>
  </dgm:bg>
  <dgm:whole>
    <a:ln>
      <a:solidFill>
        <a:srgbClr val="0070C0"/>
      </a:solid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4FAE7F-607A-4271-A5F6-E8490B94F582}" type="doc">
      <dgm:prSet loTypeId="urn:microsoft.com/office/officeart/2005/8/layout/radial6" loCatId="cycle" qsTypeId="urn:microsoft.com/office/officeart/2005/8/quickstyle/simple1" qsCatId="simple" csTypeId="urn:microsoft.com/office/officeart/2005/8/colors/accent3_3" csCatId="accent3" phldr="1"/>
      <dgm:spPr/>
      <dgm:t>
        <a:bodyPr/>
        <a:lstStyle/>
        <a:p>
          <a:endParaRPr lang="es-CO"/>
        </a:p>
      </dgm:t>
    </dgm:pt>
    <dgm:pt modelId="{9A7AE4AB-5EA1-46DF-B8BC-55B5FA617ED8}">
      <dgm:prSet phldrT="[Texto]" custT="1"/>
      <dgm:spPr>
        <a:solidFill>
          <a:srgbClr val="00B050"/>
        </a:solidFill>
      </dgm:spPr>
      <dgm:t>
        <a:bodyPr/>
        <a:lstStyle/>
        <a:p>
          <a:r>
            <a:rPr lang="es-CO" sz="1500" dirty="0"/>
            <a:t>PAAI</a:t>
          </a:r>
        </a:p>
      </dgm:t>
    </dgm:pt>
    <dgm:pt modelId="{D7FE82D4-1CF1-40ED-A8B1-1BE5DA8A289A}" type="parTrans" cxnId="{7230313A-7CA5-4375-A557-955661658689}">
      <dgm:prSet/>
      <dgm:spPr/>
      <dgm:t>
        <a:bodyPr/>
        <a:lstStyle/>
        <a:p>
          <a:endParaRPr lang="es-CO" sz="1500"/>
        </a:p>
      </dgm:t>
    </dgm:pt>
    <dgm:pt modelId="{78AF4857-0EF6-4F42-9624-AF793FEC0C90}" type="sibTrans" cxnId="{7230313A-7CA5-4375-A557-955661658689}">
      <dgm:prSet/>
      <dgm:spPr/>
      <dgm:t>
        <a:bodyPr/>
        <a:lstStyle/>
        <a:p>
          <a:endParaRPr lang="es-CO" sz="1500"/>
        </a:p>
      </dgm:t>
    </dgm:pt>
    <dgm:pt modelId="{25E0DFFC-B3B6-488B-BA8D-340AEE13CAD1}">
      <dgm:prSet phldrT="[Texto]" custT="1"/>
      <dgm:spPr>
        <a:solidFill>
          <a:srgbClr val="002060"/>
        </a:solidFill>
      </dgm:spPr>
      <dgm:t>
        <a:bodyPr/>
        <a:lstStyle/>
        <a:p>
          <a:r>
            <a:rPr lang="es-CO" sz="1400" dirty="0"/>
            <a:t>Obtención de información y alcance</a:t>
          </a:r>
        </a:p>
      </dgm:t>
    </dgm:pt>
    <dgm:pt modelId="{0A1B106F-6256-4E86-B502-42B25A50656C}" type="parTrans" cxnId="{BCF63A70-F8FD-4CF9-B3BA-7B69A0AEE4C5}">
      <dgm:prSet/>
      <dgm:spPr/>
      <dgm:t>
        <a:bodyPr/>
        <a:lstStyle/>
        <a:p>
          <a:endParaRPr lang="es-CO" sz="1500"/>
        </a:p>
      </dgm:t>
    </dgm:pt>
    <dgm:pt modelId="{5FF814F2-D250-496F-828D-C22D8E0C183E}" type="sibTrans" cxnId="{BCF63A70-F8FD-4CF9-B3BA-7B69A0AEE4C5}">
      <dgm:prSet/>
      <dgm:spPr>
        <a:solidFill>
          <a:srgbClr val="6BADF5"/>
        </a:solidFill>
      </dgm:spPr>
      <dgm:t>
        <a:bodyPr/>
        <a:lstStyle/>
        <a:p>
          <a:endParaRPr lang="es-CO" sz="1500"/>
        </a:p>
      </dgm:t>
    </dgm:pt>
    <dgm:pt modelId="{E69AE44B-098C-474B-9D15-1F062C2896A9}">
      <dgm:prSet phldrT="[Texto]" custT="1"/>
      <dgm:spPr>
        <a:solidFill>
          <a:srgbClr val="002060"/>
        </a:solidFill>
      </dgm:spPr>
      <dgm:t>
        <a:bodyPr/>
        <a:lstStyle/>
        <a:p>
          <a:r>
            <a:rPr lang="es-CO" sz="1400" dirty="0"/>
            <a:t>Formulación</a:t>
          </a:r>
        </a:p>
      </dgm:t>
    </dgm:pt>
    <dgm:pt modelId="{258663AB-A89C-412C-AC0F-AE8DC1369D65}" type="parTrans" cxnId="{E79F0032-41EE-4211-BD28-5CFFAA63DE43}">
      <dgm:prSet/>
      <dgm:spPr/>
      <dgm:t>
        <a:bodyPr/>
        <a:lstStyle/>
        <a:p>
          <a:endParaRPr lang="es-CO" sz="1500"/>
        </a:p>
      </dgm:t>
    </dgm:pt>
    <dgm:pt modelId="{0C823143-6506-426C-9C8D-A6E768E8E133}" type="sibTrans" cxnId="{E79F0032-41EE-4211-BD28-5CFFAA63DE43}">
      <dgm:prSet/>
      <dgm:spPr>
        <a:solidFill>
          <a:srgbClr val="6BADF5"/>
        </a:solidFill>
      </dgm:spPr>
      <dgm:t>
        <a:bodyPr/>
        <a:lstStyle/>
        <a:p>
          <a:endParaRPr lang="es-CO" sz="1500"/>
        </a:p>
      </dgm:t>
    </dgm:pt>
    <dgm:pt modelId="{45ACF12B-3F59-4ABE-A15B-5BC83966B8B0}">
      <dgm:prSet phldrT="[Texto]" custT="1"/>
      <dgm:spPr>
        <a:solidFill>
          <a:srgbClr val="002060"/>
        </a:solidFill>
      </dgm:spPr>
      <dgm:t>
        <a:bodyPr/>
        <a:lstStyle/>
        <a:p>
          <a:r>
            <a:rPr lang="es-CO" sz="1400" dirty="0"/>
            <a:t>Presentación</a:t>
          </a:r>
        </a:p>
      </dgm:t>
    </dgm:pt>
    <dgm:pt modelId="{B6CCA26B-3AD6-414C-AD8B-2D8D6CD2A5A3}" type="parTrans" cxnId="{BC5A5083-B946-4629-81D8-99AFCD60D840}">
      <dgm:prSet/>
      <dgm:spPr/>
      <dgm:t>
        <a:bodyPr/>
        <a:lstStyle/>
        <a:p>
          <a:endParaRPr lang="es-CO" sz="1500"/>
        </a:p>
      </dgm:t>
    </dgm:pt>
    <dgm:pt modelId="{B84A6971-6368-4E8A-8690-B4EC45B49F56}" type="sibTrans" cxnId="{BC5A5083-B946-4629-81D8-99AFCD60D840}">
      <dgm:prSet/>
      <dgm:spPr>
        <a:solidFill>
          <a:srgbClr val="6BADF5"/>
        </a:solidFill>
      </dgm:spPr>
      <dgm:t>
        <a:bodyPr/>
        <a:lstStyle/>
        <a:p>
          <a:endParaRPr lang="es-CO" sz="1500"/>
        </a:p>
      </dgm:t>
    </dgm:pt>
    <dgm:pt modelId="{51D6EEC5-BCC4-4F9E-B20D-D127D50D4DB8}">
      <dgm:prSet phldrT="[Texto]" custT="1"/>
      <dgm:spPr>
        <a:solidFill>
          <a:srgbClr val="002060"/>
        </a:solidFill>
      </dgm:spPr>
      <dgm:t>
        <a:bodyPr/>
        <a:lstStyle/>
        <a:p>
          <a:r>
            <a:rPr lang="es-CO" sz="1400" dirty="0"/>
            <a:t>Medición </a:t>
          </a:r>
        </a:p>
      </dgm:t>
    </dgm:pt>
    <dgm:pt modelId="{5CCAF1F7-E2E3-4D66-A805-911EA338B338}" type="parTrans" cxnId="{C06E223D-332E-4FB1-8277-75347BE0ED50}">
      <dgm:prSet/>
      <dgm:spPr/>
      <dgm:t>
        <a:bodyPr/>
        <a:lstStyle/>
        <a:p>
          <a:endParaRPr lang="es-CO" sz="1500"/>
        </a:p>
      </dgm:t>
    </dgm:pt>
    <dgm:pt modelId="{BF87C79F-2B96-43EC-91B9-C77F6B989781}" type="sibTrans" cxnId="{C06E223D-332E-4FB1-8277-75347BE0ED50}">
      <dgm:prSet/>
      <dgm:spPr>
        <a:solidFill>
          <a:srgbClr val="6BADF5"/>
        </a:solidFill>
      </dgm:spPr>
      <dgm:t>
        <a:bodyPr/>
        <a:lstStyle/>
        <a:p>
          <a:endParaRPr lang="es-CO" sz="1500"/>
        </a:p>
      </dgm:t>
    </dgm:pt>
    <dgm:pt modelId="{7EABA743-09F8-427F-AE03-374B0C53BD9F}" type="pres">
      <dgm:prSet presAssocID="{964FAE7F-607A-4271-A5F6-E8490B94F582}" presName="Name0" presStyleCnt="0">
        <dgm:presLayoutVars>
          <dgm:chMax val="1"/>
          <dgm:dir/>
          <dgm:animLvl val="ctr"/>
          <dgm:resizeHandles val="exact"/>
        </dgm:presLayoutVars>
      </dgm:prSet>
      <dgm:spPr/>
      <dgm:t>
        <a:bodyPr/>
        <a:lstStyle/>
        <a:p>
          <a:endParaRPr lang="es-CO"/>
        </a:p>
      </dgm:t>
    </dgm:pt>
    <dgm:pt modelId="{C828B71B-CF35-4AD9-9BCA-8490ED4972E3}" type="pres">
      <dgm:prSet presAssocID="{9A7AE4AB-5EA1-46DF-B8BC-55B5FA617ED8}" presName="centerShape" presStyleLbl="node0" presStyleIdx="0" presStyleCnt="1" custScaleX="91376" custScaleY="86769"/>
      <dgm:spPr/>
      <dgm:t>
        <a:bodyPr/>
        <a:lstStyle/>
        <a:p>
          <a:endParaRPr lang="es-CO"/>
        </a:p>
      </dgm:t>
    </dgm:pt>
    <dgm:pt modelId="{70FB42AE-FA7F-4804-82A5-7CD33C424296}" type="pres">
      <dgm:prSet presAssocID="{25E0DFFC-B3B6-488B-BA8D-340AEE13CAD1}" presName="node" presStyleLbl="node1" presStyleIdx="0" presStyleCnt="4" custScaleX="175742">
        <dgm:presLayoutVars>
          <dgm:bulletEnabled val="1"/>
        </dgm:presLayoutVars>
      </dgm:prSet>
      <dgm:spPr/>
      <dgm:t>
        <a:bodyPr/>
        <a:lstStyle/>
        <a:p>
          <a:endParaRPr lang="es-CO"/>
        </a:p>
      </dgm:t>
    </dgm:pt>
    <dgm:pt modelId="{1C060773-3493-4248-83E6-8B03E89E7825}" type="pres">
      <dgm:prSet presAssocID="{25E0DFFC-B3B6-488B-BA8D-340AEE13CAD1}" presName="dummy" presStyleCnt="0"/>
      <dgm:spPr/>
    </dgm:pt>
    <dgm:pt modelId="{2EC99C1E-052A-4FF5-9D42-6958FCF5588C}" type="pres">
      <dgm:prSet presAssocID="{5FF814F2-D250-496F-828D-C22D8E0C183E}" presName="sibTrans" presStyleLbl="sibTrans2D1" presStyleIdx="0" presStyleCnt="4"/>
      <dgm:spPr/>
      <dgm:t>
        <a:bodyPr/>
        <a:lstStyle/>
        <a:p>
          <a:endParaRPr lang="es-CO"/>
        </a:p>
      </dgm:t>
    </dgm:pt>
    <dgm:pt modelId="{366992D0-DEE3-4A65-A824-F895A998B3E9}" type="pres">
      <dgm:prSet presAssocID="{E69AE44B-098C-474B-9D15-1F062C2896A9}" presName="node" presStyleLbl="node1" presStyleIdx="1" presStyleCnt="4" custScaleX="181478">
        <dgm:presLayoutVars>
          <dgm:bulletEnabled val="1"/>
        </dgm:presLayoutVars>
      </dgm:prSet>
      <dgm:spPr/>
      <dgm:t>
        <a:bodyPr/>
        <a:lstStyle/>
        <a:p>
          <a:endParaRPr lang="es-CO"/>
        </a:p>
      </dgm:t>
    </dgm:pt>
    <dgm:pt modelId="{6202B4C1-DEB3-45C9-8282-9CE9C305FFE8}" type="pres">
      <dgm:prSet presAssocID="{E69AE44B-098C-474B-9D15-1F062C2896A9}" presName="dummy" presStyleCnt="0"/>
      <dgm:spPr/>
    </dgm:pt>
    <dgm:pt modelId="{2C0E3070-67C0-40CD-BD36-5D2DDF34017F}" type="pres">
      <dgm:prSet presAssocID="{0C823143-6506-426C-9C8D-A6E768E8E133}" presName="sibTrans" presStyleLbl="sibTrans2D1" presStyleIdx="1" presStyleCnt="4"/>
      <dgm:spPr/>
      <dgm:t>
        <a:bodyPr/>
        <a:lstStyle/>
        <a:p>
          <a:endParaRPr lang="es-CO"/>
        </a:p>
      </dgm:t>
    </dgm:pt>
    <dgm:pt modelId="{FEBDF7FE-9E3C-4C09-A0C9-01FCDE5D0A8D}" type="pres">
      <dgm:prSet presAssocID="{45ACF12B-3F59-4ABE-A15B-5BC83966B8B0}" presName="node" presStyleLbl="node1" presStyleIdx="2" presStyleCnt="4" custScaleX="204108">
        <dgm:presLayoutVars>
          <dgm:bulletEnabled val="1"/>
        </dgm:presLayoutVars>
      </dgm:prSet>
      <dgm:spPr/>
      <dgm:t>
        <a:bodyPr/>
        <a:lstStyle/>
        <a:p>
          <a:endParaRPr lang="es-CO"/>
        </a:p>
      </dgm:t>
    </dgm:pt>
    <dgm:pt modelId="{F05EFFA2-DB64-4796-A849-9536D9EB3FE6}" type="pres">
      <dgm:prSet presAssocID="{45ACF12B-3F59-4ABE-A15B-5BC83966B8B0}" presName="dummy" presStyleCnt="0"/>
      <dgm:spPr/>
    </dgm:pt>
    <dgm:pt modelId="{61F2C707-A64E-4B0B-833A-1F228A45FC28}" type="pres">
      <dgm:prSet presAssocID="{B84A6971-6368-4E8A-8690-B4EC45B49F56}" presName="sibTrans" presStyleLbl="sibTrans2D1" presStyleIdx="2" presStyleCnt="4"/>
      <dgm:spPr/>
      <dgm:t>
        <a:bodyPr/>
        <a:lstStyle/>
        <a:p>
          <a:endParaRPr lang="es-CO"/>
        </a:p>
      </dgm:t>
    </dgm:pt>
    <dgm:pt modelId="{F183A094-BF22-43AE-9D2F-BA9BAA8E0676}" type="pres">
      <dgm:prSet presAssocID="{51D6EEC5-BCC4-4F9E-B20D-D127D50D4DB8}" presName="node" presStyleLbl="node1" presStyleIdx="3" presStyleCnt="4" custScaleX="160987" custScaleY="100424">
        <dgm:presLayoutVars>
          <dgm:bulletEnabled val="1"/>
        </dgm:presLayoutVars>
      </dgm:prSet>
      <dgm:spPr/>
      <dgm:t>
        <a:bodyPr/>
        <a:lstStyle/>
        <a:p>
          <a:endParaRPr lang="es-CO"/>
        </a:p>
      </dgm:t>
    </dgm:pt>
    <dgm:pt modelId="{70193DC4-7EAF-482D-9CA5-F2902638EE89}" type="pres">
      <dgm:prSet presAssocID="{51D6EEC5-BCC4-4F9E-B20D-D127D50D4DB8}" presName="dummy" presStyleCnt="0"/>
      <dgm:spPr/>
    </dgm:pt>
    <dgm:pt modelId="{E1FB6E91-E202-44B2-A4E8-F68BB60B1346}" type="pres">
      <dgm:prSet presAssocID="{BF87C79F-2B96-43EC-91B9-C77F6B989781}" presName="sibTrans" presStyleLbl="sibTrans2D1" presStyleIdx="3" presStyleCnt="4"/>
      <dgm:spPr/>
      <dgm:t>
        <a:bodyPr/>
        <a:lstStyle/>
        <a:p>
          <a:endParaRPr lang="es-CO"/>
        </a:p>
      </dgm:t>
    </dgm:pt>
  </dgm:ptLst>
  <dgm:cxnLst>
    <dgm:cxn modelId="{C06E223D-332E-4FB1-8277-75347BE0ED50}" srcId="{9A7AE4AB-5EA1-46DF-B8BC-55B5FA617ED8}" destId="{51D6EEC5-BCC4-4F9E-B20D-D127D50D4DB8}" srcOrd="3" destOrd="0" parTransId="{5CCAF1F7-E2E3-4D66-A805-911EA338B338}" sibTransId="{BF87C79F-2B96-43EC-91B9-C77F6B989781}"/>
    <dgm:cxn modelId="{AEF1787C-B1DC-49F3-AD60-2210E9B5F788}" type="presOf" srcId="{0C823143-6506-426C-9C8D-A6E768E8E133}" destId="{2C0E3070-67C0-40CD-BD36-5D2DDF34017F}" srcOrd="0" destOrd="0" presId="urn:microsoft.com/office/officeart/2005/8/layout/radial6"/>
    <dgm:cxn modelId="{6574CB30-8A33-484D-9D8C-5385179F60D9}" type="presOf" srcId="{B84A6971-6368-4E8A-8690-B4EC45B49F56}" destId="{61F2C707-A64E-4B0B-833A-1F228A45FC28}" srcOrd="0" destOrd="0" presId="urn:microsoft.com/office/officeart/2005/8/layout/radial6"/>
    <dgm:cxn modelId="{90CB989B-DE4B-41B0-B89A-EB864FD10800}" type="presOf" srcId="{9A7AE4AB-5EA1-46DF-B8BC-55B5FA617ED8}" destId="{C828B71B-CF35-4AD9-9BCA-8490ED4972E3}" srcOrd="0" destOrd="0" presId="urn:microsoft.com/office/officeart/2005/8/layout/radial6"/>
    <dgm:cxn modelId="{E79F0032-41EE-4211-BD28-5CFFAA63DE43}" srcId="{9A7AE4AB-5EA1-46DF-B8BC-55B5FA617ED8}" destId="{E69AE44B-098C-474B-9D15-1F062C2896A9}" srcOrd="1" destOrd="0" parTransId="{258663AB-A89C-412C-AC0F-AE8DC1369D65}" sibTransId="{0C823143-6506-426C-9C8D-A6E768E8E133}"/>
    <dgm:cxn modelId="{62D315FF-21A7-4858-93DD-128ABB55A838}" type="presOf" srcId="{964FAE7F-607A-4271-A5F6-E8490B94F582}" destId="{7EABA743-09F8-427F-AE03-374B0C53BD9F}" srcOrd="0" destOrd="0" presId="urn:microsoft.com/office/officeart/2005/8/layout/radial6"/>
    <dgm:cxn modelId="{BCF63A70-F8FD-4CF9-B3BA-7B69A0AEE4C5}" srcId="{9A7AE4AB-5EA1-46DF-B8BC-55B5FA617ED8}" destId="{25E0DFFC-B3B6-488B-BA8D-340AEE13CAD1}" srcOrd="0" destOrd="0" parTransId="{0A1B106F-6256-4E86-B502-42B25A50656C}" sibTransId="{5FF814F2-D250-496F-828D-C22D8E0C183E}"/>
    <dgm:cxn modelId="{14F7539A-E852-4538-AFBD-7826239C840A}" type="presOf" srcId="{51D6EEC5-BCC4-4F9E-B20D-D127D50D4DB8}" destId="{F183A094-BF22-43AE-9D2F-BA9BAA8E0676}" srcOrd="0" destOrd="0" presId="urn:microsoft.com/office/officeart/2005/8/layout/radial6"/>
    <dgm:cxn modelId="{E14478BD-2AEA-427A-B0F4-CB1F540B05BA}" type="presOf" srcId="{E69AE44B-098C-474B-9D15-1F062C2896A9}" destId="{366992D0-DEE3-4A65-A824-F895A998B3E9}" srcOrd="0" destOrd="0" presId="urn:microsoft.com/office/officeart/2005/8/layout/radial6"/>
    <dgm:cxn modelId="{BC5A5083-B946-4629-81D8-99AFCD60D840}" srcId="{9A7AE4AB-5EA1-46DF-B8BC-55B5FA617ED8}" destId="{45ACF12B-3F59-4ABE-A15B-5BC83966B8B0}" srcOrd="2" destOrd="0" parTransId="{B6CCA26B-3AD6-414C-AD8B-2D8D6CD2A5A3}" sibTransId="{B84A6971-6368-4E8A-8690-B4EC45B49F56}"/>
    <dgm:cxn modelId="{0B29012D-2816-477A-8BB6-269611A6A5EB}" type="presOf" srcId="{BF87C79F-2B96-43EC-91B9-C77F6B989781}" destId="{E1FB6E91-E202-44B2-A4E8-F68BB60B1346}" srcOrd="0" destOrd="0" presId="urn:microsoft.com/office/officeart/2005/8/layout/radial6"/>
    <dgm:cxn modelId="{6FD71DF7-2A0F-4E62-A375-CE7F80CDA15D}" type="presOf" srcId="{45ACF12B-3F59-4ABE-A15B-5BC83966B8B0}" destId="{FEBDF7FE-9E3C-4C09-A0C9-01FCDE5D0A8D}" srcOrd="0" destOrd="0" presId="urn:microsoft.com/office/officeart/2005/8/layout/radial6"/>
    <dgm:cxn modelId="{97324D85-7E5A-4686-9495-F72FB7FA826D}" type="presOf" srcId="{25E0DFFC-B3B6-488B-BA8D-340AEE13CAD1}" destId="{70FB42AE-FA7F-4804-82A5-7CD33C424296}" srcOrd="0" destOrd="0" presId="urn:microsoft.com/office/officeart/2005/8/layout/radial6"/>
    <dgm:cxn modelId="{4D0DE10C-92F1-4AC0-90CA-218CF2DB3EA4}" type="presOf" srcId="{5FF814F2-D250-496F-828D-C22D8E0C183E}" destId="{2EC99C1E-052A-4FF5-9D42-6958FCF5588C}" srcOrd="0" destOrd="0" presId="urn:microsoft.com/office/officeart/2005/8/layout/radial6"/>
    <dgm:cxn modelId="{7230313A-7CA5-4375-A557-955661658689}" srcId="{964FAE7F-607A-4271-A5F6-E8490B94F582}" destId="{9A7AE4AB-5EA1-46DF-B8BC-55B5FA617ED8}" srcOrd="0" destOrd="0" parTransId="{D7FE82D4-1CF1-40ED-A8B1-1BE5DA8A289A}" sibTransId="{78AF4857-0EF6-4F42-9624-AF793FEC0C90}"/>
    <dgm:cxn modelId="{3362920B-163A-438E-9823-A50E09E29980}" type="presParOf" srcId="{7EABA743-09F8-427F-AE03-374B0C53BD9F}" destId="{C828B71B-CF35-4AD9-9BCA-8490ED4972E3}" srcOrd="0" destOrd="0" presId="urn:microsoft.com/office/officeart/2005/8/layout/radial6"/>
    <dgm:cxn modelId="{DFA1E474-2848-44E8-A172-19AD9E41F9A2}" type="presParOf" srcId="{7EABA743-09F8-427F-AE03-374B0C53BD9F}" destId="{70FB42AE-FA7F-4804-82A5-7CD33C424296}" srcOrd="1" destOrd="0" presId="urn:microsoft.com/office/officeart/2005/8/layout/radial6"/>
    <dgm:cxn modelId="{8BE4B5D9-4363-48EF-803E-A8830E3A6AB6}" type="presParOf" srcId="{7EABA743-09F8-427F-AE03-374B0C53BD9F}" destId="{1C060773-3493-4248-83E6-8B03E89E7825}" srcOrd="2" destOrd="0" presId="urn:microsoft.com/office/officeart/2005/8/layout/radial6"/>
    <dgm:cxn modelId="{6EE53C91-4C0C-404C-BB0E-F2409B74CA8D}" type="presParOf" srcId="{7EABA743-09F8-427F-AE03-374B0C53BD9F}" destId="{2EC99C1E-052A-4FF5-9D42-6958FCF5588C}" srcOrd="3" destOrd="0" presId="urn:microsoft.com/office/officeart/2005/8/layout/radial6"/>
    <dgm:cxn modelId="{BE18B0E4-B8D9-4DCB-8440-242EE47D6778}" type="presParOf" srcId="{7EABA743-09F8-427F-AE03-374B0C53BD9F}" destId="{366992D0-DEE3-4A65-A824-F895A998B3E9}" srcOrd="4" destOrd="0" presId="urn:microsoft.com/office/officeart/2005/8/layout/radial6"/>
    <dgm:cxn modelId="{035BF821-5BA8-45AA-9043-E9287F267609}" type="presParOf" srcId="{7EABA743-09F8-427F-AE03-374B0C53BD9F}" destId="{6202B4C1-DEB3-45C9-8282-9CE9C305FFE8}" srcOrd="5" destOrd="0" presId="urn:microsoft.com/office/officeart/2005/8/layout/radial6"/>
    <dgm:cxn modelId="{9BE666FB-2D76-4E48-8E3D-439EB0C0D43D}" type="presParOf" srcId="{7EABA743-09F8-427F-AE03-374B0C53BD9F}" destId="{2C0E3070-67C0-40CD-BD36-5D2DDF34017F}" srcOrd="6" destOrd="0" presId="urn:microsoft.com/office/officeart/2005/8/layout/radial6"/>
    <dgm:cxn modelId="{4E2D1976-4FAB-4714-9D96-4D56CA51CC7E}" type="presParOf" srcId="{7EABA743-09F8-427F-AE03-374B0C53BD9F}" destId="{FEBDF7FE-9E3C-4C09-A0C9-01FCDE5D0A8D}" srcOrd="7" destOrd="0" presId="urn:microsoft.com/office/officeart/2005/8/layout/radial6"/>
    <dgm:cxn modelId="{5CB60087-9051-475B-9372-D735B73F1CE6}" type="presParOf" srcId="{7EABA743-09F8-427F-AE03-374B0C53BD9F}" destId="{F05EFFA2-DB64-4796-A849-9536D9EB3FE6}" srcOrd="8" destOrd="0" presId="urn:microsoft.com/office/officeart/2005/8/layout/radial6"/>
    <dgm:cxn modelId="{811FE74B-9EA1-4588-AFFC-9DB5E8696F34}" type="presParOf" srcId="{7EABA743-09F8-427F-AE03-374B0C53BD9F}" destId="{61F2C707-A64E-4B0B-833A-1F228A45FC28}" srcOrd="9" destOrd="0" presId="urn:microsoft.com/office/officeart/2005/8/layout/radial6"/>
    <dgm:cxn modelId="{DDA68183-142E-4E7B-87C2-87BE2E57B88C}" type="presParOf" srcId="{7EABA743-09F8-427F-AE03-374B0C53BD9F}" destId="{F183A094-BF22-43AE-9D2F-BA9BAA8E0676}" srcOrd="10" destOrd="0" presId="urn:microsoft.com/office/officeart/2005/8/layout/radial6"/>
    <dgm:cxn modelId="{A8773F5E-F0AB-4EBD-A739-E22E7B8AD634}" type="presParOf" srcId="{7EABA743-09F8-427F-AE03-374B0C53BD9F}" destId="{70193DC4-7EAF-482D-9CA5-F2902638EE89}" srcOrd="11" destOrd="0" presId="urn:microsoft.com/office/officeart/2005/8/layout/radial6"/>
    <dgm:cxn modelId="{3E41AEF6-0CB0-488A-8288-248ED0E664AB}" type="presParOf" srcId="{7EABA743-09F8-427F-AE03-374B0C53BD9F}" destId="{E1FB6E91-E202-44B2-A4E8-F68BB60B1346}" srcOrd="12" destOrd="0" presId="urn:microsoft.com/office/officeart/2005/8/layout/radial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96F58C-523F-4281-A122-0C21DE7AC3AD}" type="doc">
      <dgm:prSet loTypeId="urn:microsoft.com/office/officeart/2005/8/layout/vList2" loCatId="list" qsTypeId="urn:microsoft.com/office/officeart/2005/8/quickstyle/simple2" qsCatId="simple" csTypeId="urn:microsoft.com/office/officeart/2005/8/colors/accent3_1" csCatId="accent3" phldr="1"/>
      <dgm:spPr/>
      <dgm:t>
        <a:bodyPr/>
        <a:lstStyle/>
        <a:p>
          <a:endParaRPr lang="es-CO"/>
        </a:p>
      </dgm:t>
    </dgm:pt>
    <dgm:pt modelId="{AA07607F-2E9D-452C-97CA-F4ED562C3064}">
      <dgm:prSet phldrT="[Texto]" custT="1"/>
      <dgm:spPr/>
      <dgm:t>
        <a:bodyPr/>
        <a:lstStyle/>
        <a:p>
          <a:pPr algn="l"/>
          <a:endParaRPr lang="es-CO" sz="1800" dirty="0">
            <a:solidFill>
              <a:srgbClr val="044990"/>
            </a:solidFill>
          </a:endParaRPr>
        </a:p>
        <a:p>
          <a:pPr algn="ctr"/>
          <a:r>
            <a:rPr lang="es-CO" sz="1600" dirty="0">
              <a:solidFill>
                <a:srgbClr val="002060"/>
              </a:solidFill>
            </a:rPr>
            <a:t>El Programa de Aseguramiento y Mejora de la Calidad es una evaluación continua y periódica que propenderá por cubrir todos los aspectos de la actividad de Auditoría interna y revisar continuamente su eficacia, incluyendo evaluaciones de calidad.</a:t>
          </a:r>
        </a:p>
        <a:p>
          <a:pPr algn="l"/>
          <a:endParaRPr lang="es-CO" sz="1800" dirty="0">
            <a:solidFill>
              <a:srgbClr val="044990"/>
            </a:solidFill>
          </a:endParaRPr>
        </a:p>
      </dgm:t>
    </dgm:pt>
    <dgm:pt modelId="{58B168FD-A8D4-4D89-8554-BF50E70FF6B4}" type="parTrans" cxnId="{72BB2BFE-5933-421D-BB4D-6DA41DCF873D}">
      <dgm:prSet/>
      <dgm:spPr/>
      <dgm:t>
        <a:bodyPr/>
        <a:lstStyle/>
        <a:p>
          <a:endParaRPr lang="es-CO" sz="1800"/>
        </a:p>
      </dgm:t>
    </dgm:pt>
    <dgm:pt modelId="{DC95950A-131E-4A03-9F1E-E34CB4630695}" type="sibTrans" cxnId="{72BB2BFE-5933-421D-BB4D-6DA41DCF873D}">
      <dgm:prSet/>
      <dgm:spPr/>
      <dgm:t>
        <a:bodyPr/>
        <a:lstStyle/>
        <a:p>
          <a:endParaRPr lang="es-CO" sz="1800"/>
        </a:p>
      </dgm:t>
    </dgm:pt>
    <dgm:pt modelId="{540B521D-508D-4E86-AD08-DA90C1549D39}" type="pres">
      <dgm:prSet presAssocID="{B596F58C-523F-4281-A122-0C21DE7AC3AD}" presName="linear" presStyleCnt="0">
        <dgm:presLayoutVars>
          <dgm:animLvl val="lvl"/>
          <dgm:resizeHandles val="exact"/>
        </dgm:presLayoutVars>
      </dgm:prSet>
      <dgm:spPr/>
      <dgm:t>
        <a:bodyPr/>
        <a:lstStyle/>
        <a:p>
          <a:endParaRPr lang="es-CO"/>
        </a:p>
      </dgm:t>
    </dgm:pt>
    <dgm:pt modelId="{DF5C318D-FA6D-4249-B173-44C6F16DC62C}" type="pres">
      <dgm:prSet presAssocID="{AA07607F-2E9D-452C-97CA-F4ED562C3064}" presName="parentText" presStyleLbl="node1" presStyleIdx="0" presStyleCnt="1" custScaleY="748110">
        <dgm:presLayoutVars>
          <dgm:chMax val="0"/>
          <dgm:bulletEnabled val="1"/>
        </dgm:presLayoutVars>
      </dgm:prSet>
      <dgm:spPr/>
      <dgm:t>
        <a:bodyPr/>
        <a:lstStyle/>
        <a:p>
          <a:endParaRPr lang="es-CO"/>
        </a:p>
      </dgm:t>
    </dgm:pt>
  </dgm:ptLst>
  <dgm:cxnLst>
    <dgm:cxn modelId="{72BB2BFE-5933-421D-BB4D-6DA41DCF873D}" srcId="{B596F58C-523F-4281-A122-0C21DE7AC3AD}" destId="{AA07607F-2E9D-452C-97CA-F4ED562C3064}" srcOrd="0" destOrd="0" parTransId="{58B168FD-A8D4-4D89-8554-BF50E70FF6B4}" sibTransId="{DC95950A-131E-4A03-9F1E-E34CB4630695}"/>
    <dgm:cxn modelId="{17E97568-D12F-443B-BC54-E87B0F65B6DF}" type="presOf" srcId="{AA07607F-2E9D-452C-97CA-F4ED562C3064}" destId="{DF5C318D-FA6D-4249-B173-44C6F16DC62C}" srcOrd="0" destOrd="0" presId="urn:microsoft.com/office/officeart/2005/8/layout/vList2"/>
    <dgm:cxn modelId="{667D9709-99C0-4312-AAB2-128BECA14033}" type="presOf" srcId="{B596F58C-523F-4281-A122-0C21DE7AC3AD}" destId="{540B521D-508D-4E86-AD08-DA90C1549D39}" srcOrd="0" destOrd="0" presId="urn:microsoft.com/office/officeart/2005/8/layout/vList2"/>
    <dgm:cxn modelId="{41986F77-AAA2-4AB4-A2D7-2C76253FACA5}" type="presParOf" srcId="{540B521D-508D-4E86-AD08-DA90C1549D39}" destId="{DF5C318D-FA6D-4249-B173-44C6F16DC62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B4C6BA-893E-4D2A-AB56-13F47227A57D}" type="doc">
      <dgm:prSet loTypeId="urn:microsoft.com/office/officeart/2005/8/layout/vList6" loCatId="process" qsTypeId="urn:microsoft.com/office/officeart/2005/8/quickstyle/3d1" qsCatId="3D" csTypeId="urn:microsoft.com/office/officeart/2005/8/colors/accent3_5" csCatId="accent3" phldr="1"/>
      <dgm:spPr/>
      <dgm:t>
        <a:bodyPr/>
        <a:lstStyle/>
        <a:p>
          <a:endParaRPr lang="es-CO"/>
        </a:p>
      </dgm:t>
    </dgm:pt>
    <dgm:pt modelId="{521D9591-4172-478A-A0AF-C33A369A7FA7}">
      <dgm:prSet phldrT="[Texto]"/>
      <dgm:spPr>
        <a:solidFill>
          <a:srgbClr val="002060"/>
        </a:solidFill>
      </dgm:spPr>
      <dgm:t>
        <a:bodyPr/>
        <a:lstStyle/>
        <a:p>
          <a:r>
            <a:rPr lang="es-CO" dirty="0"/>
            <a:t>Evaluaciones internas</a:t>
          </a:r>
        </a:p>
      </dgm:t>
    </dgm:pt>
    <dgm:pt modelId="{C4B88D1D-4E23-487B-9024-76048071F652}" type="parTrans" cxnId="{CE5E7D2C-02B0-4470-8422-E90F9DDC6C8D}">
      <dgm:prSet/>
      <dgm:spPr/>
      <dgm:t>
        <a:bodyPr/>
        <a:lstStyle/>
        <a:p>
          <a:endParaRPr lang="es-CO"/>
        </a:p>
      </dgm:t>
    </dgm:pt>
    <dgm:pt modelId="{BFB6152E-74C7-4308-83DD-797B860153CD}" type="sibTrans" cxnId="{CE5E7D2C-02B0-4470-8422-E90F9DDC6C8D}">
      <dgm:prSet/>
      <dgm:spPr/>
      <dgm:t>
        <a:bodyPr/>
        <a:lstStyle/>
        <a:p>
          <a:endParaRPr lang="es-CO"/>
        </a:p>
      </dgm:t>
    </dgm:pt>
    <dgm:pt modelId="{78783093-6309-4E05-9709-5D0AF3A5DEFF}">
      <dgm:prSet phldrT="[Texto]" custT="1"/>
      <dgm:spPr>
        <a:solidFill>
          <a:srgbClr val="002060">
            <a:alpha val="50000"/>
          </a:srgbClr>
        </a:solidFill>
      </dgm:spPr>
      <dgm:t>
        <a:bodyPr anchor="ctr"/>
        <a:lstStyle/>
        <a:p>
          <a:r>
            <a:rPr lang="es-CO" sz="1200" dirty="0">
              <a:solidFill>
                <a:schemeClr val="bg1"/>
              </a:solidFill>
              <a:effectLst>
                <a:outerShdw blurRad="38100" dist="38100" dir="2700000" algn="tl">
                  <a:srgbClr val="000000">
                    <a:alpha val="43137"/>
                  </a:srgbClr>
                </a:outerShdw>
              </a:effectLst>
            </a:rPr>
            <a:t>Supervisión del trabajo</a:t>
          </a:r>
        </a:p>
      </dgm:t>
    </dgm:pt>
    <dgm:pt modelId="{0E27459E-B0D7-475C-BFD5-593988851285}" type="parTrans" cxnId="{8A164048-7531-4368-B143-0AC519224632}">
      <dgm:prSet/>
      <dgm:spPr/>
      <dgm:t>
        <a:bodyPr/>
        <a:lstStyle/>
        <a:p>
          <a:endParaRPr lang="es-CO"/>
        </a:p>
      </dgm:t>
    </dgm:pt>
    <dgm:pt modelId="{98893AA9-139E-47B0-8413-13F483A44F84}" type="sibTrans" cxnId="{8A164048-7531-4368-B143-0AC519224632}">
      <dgm:prSet/>
      <dgm:spPr/>
      <dgm:t>
        <a:bodyPr/>
        <a:lstStyle/>
        <a:p>
          <a:endParaRPr lang="es-CO"/>
        </a:p>
      </dgm:t>
    </dgm:pt>
    <dgm:pt modelId="{E8E1763C-0F81-467B-ACCF-D239D62E39AD}">
      <dgm:prSet phldrT="[Texto]" custT="1"/>
      <dgm:spPr>
        <a:solidFill>
          <a:srgbClr val="002060">
            <a:alpha val="50000"/>
          </a:srgbClr>
        </a:solidFill>
      </dgm:spPr>
      <dgm:t>
        <a:bodyPr anchor="ctr"/>
        <a:lstStyle/>
        <a:p>
          <a:r>
            <a:rPr lang="es-CO" sz="1200" dirty="0">
              <a:solidFill>
                <a:schemeClr val="bg1"/>
              </a:solidFill>
              <a:effectLst>
                <a:outerShdw blurRad="38100" dist="38100" dir="2700000" algn="tl">
                  <a:srgbClr val="000000">
                    <a:alpha val="43137"/>
                  </a:srgbClr>
                </a:outerShdw>
              </a:effectLst>
            </a:rPr>
            <a:t>Retroalimentación</a:t>
          </a:r>
        </a:p>
      </dgm:t>
    </dgm:pt>
    <dgm:pt modelId="{05A1C27D-5EC4-4E83-90F7-8191B88D4598}" type="parTrans" cxnId="{DC6BF590-5CF3-4A62-8BA0-DE2E51185D34}">
      <dgm:prSet/>
      <dgm:spPr/>
      <dgm:t>
        <a:bodyPr/>
        <a:lstStyle/>
        <a:p>
          <a:endParaRPr lang="es-CO"/>
        </a:p>
      </dgm:t>
    </dgm:pt>
    <dgm:pt modelId="{A5974033-8231-49BD-AC4B-8C04CCC6D870}" type="sibTrans" cxnId="{DC6BF590-5CF3-4A62-8BA0-DE2E51185D34}">
      <dgm:prSet/>
      <dgm:spPr/>
      <dgm:t>
        <a:bodyPr/>
        <a:lstStyle/>
        <a:p>
          <a:endParaRPr lang="es-CO"/>
        </a:p>
      </dgm:t>
    </dgm:pt>
    <dgm:pt modelId="{91A1E169-C5AD-45AA-A07A-2651DDBB3367}">
      <dgm:prSet phldrT="[Texto]"/>
      <dgm:spPr>
        <a:solidFill>
          <a:srgbClr val="00B050"/>
        </a:solidFill>
      </dgm:spPr>
      <dgm:t>
        <a:bodyPr/>
        <a:lstStyle/>
        <a:p>
          <a:r>
            <a:rPr lang="es-CO" dirty="0"/>
            <a:t>Evaluaciones externas</a:t>
          </a:r>
        </a:p>
      </dgm:t>
    </dgm:pt>
    <dgm:pt modelId="{CAE3C31D-8052-4859-B214-07A779B54DBF}" type="parTrans" cxnId="{6017A9C7-8475-4994-BC88-BB0D685BDAA4}">
      <dgm:prSet/>
      <dgm:spPr/>
      <dgm:t>
        <a:bodyPr/>
        <a:lstStyle/>
        <a:p>
          <a:endParaRPr lang="es-CO"/>
        </a:p>
      </dgm:t>
    </dgm:pt>
    <dgm:pt modelId="{590C625C-35C2-4E07-B146-4DBD6EE244AE}" type="sibTrans" cxnId="{6017A9C7-8475-4994-BC88-BB0D685BDAA4}">
      <dgm:prSet/>
      <dgm:spPr/>
      <dgm:t>
        <a:bodyPr/>
        <a:lstStyle/>
        <a:p>
          <a:endParaRPr lang="es-CO"/>
        </a:p>
      </dgm:t>
    </dgm:pt>
    <dgm:pt modelId="{3F4BC40B-D126-4D9C-A081-C26AF095F6FF}">
      <dgm:prSet phldrT="[Texto]"/>
      <dgm:spPr>
        <a:solidFill>
          <a:srgbClr val="00B050">
            <a:alpha val="50000"/>
          </a:srgbClr>
        </a:solidFill>
      </dgm:spPr>
      <dgm:t>
        <a:bodyPr/>
        <a:lstStyle/>
        <a:p>
          <a:r>
            <a:rPr lang="es-ES" dirty="0">
              <a:effectLst/>
            </a:rPr>
            <a:t>Cuando la Junta Directiva, el Comité de Auditoría o la Presidencia de Bolsa, lo consideren pertinente</a:t>
          </a:r>
          <a:endParaRPr lang="es-CO" dirty="0">
            <a:effectLst/>
          </a:endParaRPr>
        </a:p>
      </dgm:t>
    </dgm:pt>
    <dgm:pt modelId="{56A171AD-BE03-415E-A022-402E5FF44DE2}" type="parTrans" cxnId="{E51D543A-B08D-48FD-A769-ECE5680562A6}">
      <dgm:prSet/>
      <dgm:spPr/>
      <dgm:t>
        <a:bodyPr/>
        <a:lstStyle/>
        <a:p>
          <a:endParaRPr lang="es-CO"/>
        </a:p>
      </dgm:t>
    </dgm:pt>
    <dgm:pt modelId="{B7798980-211D-4EC1-B161-9259C322319C}" type="sibTrans" cxnId="{E51D543A-B08D-48FD-A769-ECE5680562A6}">
      <dgm:prSet/>
      <dgm:spPr/>
      <dgm:t>
        <a:bodyPr/>
        <a:lstStyle/>
        <a:p>
          <a:endParaRPr lang="es-CO"/>
        </a:p>
      </dgm:t>
    </dgm:pt>
    <dgm:pt modelId="{593EB463-2660-484B-8C62-AAF4AFF13538}">
      <dgm:prSet phldrT="[Texto]" custT="1"/>
      <dgm:spPr>
        <a:solidFill>
          <a:srgbClr val="002060">
            <a:alpha val="50000"/>
          </a:srgbClr>
        </a:solidFill>
      </dgm:spPr>
      <dgm:t>
        <a:bodyPr anchor="ctr"/>
        <a:lstStyle/>
        <a:p>
          <a:r>
            <a:rPr lang="es-CO" sz="1200" dirty="0">
              <a:solidFill>
                <a:schemeClr val="bg1"/>
              </a:solidFill>
              <a:effectLst>
                <a:outerShdw blurRad="38100" dist="38100" dir="2700000" algn="tl">
                  <a:srgbClr val="000000">
                    <a:alpha val="43137"/>
                  </a:srgbClr>
                </a:outerShdw>
              </a:effectLst>
            </a:rPr>
            <a:t>Verificación</a:t>
          </a:r>
        </a:p>
      </dgm:t>
    </dgm:pt>
    <dgm:pt modelId="{59420C5D-E555-44E0-A0B9-041B5E9B1264}" type="parTrans" cxnId="{71D7D820-B7E5-4B81-9197-C44571290A73}">
      <dgm:prSet/>
      <dgm:spPr/>
      <dgm:t>
        <a:bodyPr/>
        <a:lstStyle/>
        <a:p>
          <a:endParaRPr lang="es-CO"/>
        </a:p>
      </dgm:t>
    </dgm:pt>
    <dgm:pt modelId="{EAB3E4DF-68C7-4D5F-BBCB-8519CD370E6A}" type="sibTrans" cxnId="{71D7D820-B7E5-4B81-9197-C44571290A73}">
      <dgm:prSet/>
      <dgm:spPr/>
      <dgm:t>
        <a:bodyPr/>
        <a:lstStyle/>
        <a:p>
          <a:endParaRPr lang="es-CO"/>
        </a:p>
      </dgm:t>
    </dgm:pt>
    <dgm:pt modelId="{6F85AE63-6C01-4CCC-AA0A-257A0B11E723}">
      <dgm:prSet phldrT="[Texto]" custT="1"/>
      <dgm:spPr>
        <a:solidFill>
          <a:srgbClr val="002060">
            <a:alpha val="50000"/>
          </a:srgbClr>
        </a:solidFill>
      </dgm:spPr>
      <dgm:t>
        <a:bodyPr anchor="ctr"/>
        <a:lstStyle/>
        <a:p>
          <a:r>
            <a:rPr lang="es-CO" sz="1200" dirty="0">
              <a:solidFill>
                <a:schemeClr val="bg1"/>
              </a:solidFill>
              <a:effectLst>
                <a:outerShdw blurRad="38100" dist="38100" dir="2700000" algn="tl">
                  <a:srgbClr val="000000">
                    <a:alpha val="43137"/>
                  </a:srgbClr>
                </a:outerShdw>
              </a:effectLst>
            </a:rPr>
            <a:t>Revisión entre pares</a:t>
          </a:r>
        </a:p>
      </dgm:t>
    </dgm:pt>
    <dgm:pt modelId="{BB84EE8A-8E26-4FCD-97DD-59B9E86D030A}" type="parTrans" cxnId="{7BBA719F-7B90-43F3-B54F-DA2B7852DF0F}">
      <dgm:prSet/>
      <dgm:spPr/>
      <dgm:t>
        <a:bodyPr/>
        <a:lstStyle/>
        <a:p>
          <a:endParaRPr lang="es-CO"/>
        </a:p>
      </dgm:t>
    </dgm:pt>
    <dgm:pt modelId="{AF95CD55-BD6E-4FB0-9C49-0512EBC699F3}" type="sibTrans" cxnId="{7BBA719F-7B90-43F3-B54F-DA2B7852DF0F}">
      <dgm:prSet/>
      <dgm:spPr/>
      <dgm:t>
        <a:bodyPr/>
        <a:lstStyle/>
        <a:p>
          <a:endParaRPr lang="es-CO"/>
        </a:p>
      </dgm:t>
    </dgm:pt>
    <dgm:pt modelId="{66B2FADB-B863-49AE-B0BC-64416616F2B3}">
      <dgm:prSet phldrT="[Texto]" custT="1"/>
      <dgm:spPr>
        <a:solidFill>
          <a:srgbClr val="002060">
            <a:alpha val="50000"/>
          </a:srgbClr>
        </a:solidFill>
      </dgm:spPr>
      <dgm:t>
        <a:bodyPr anchor="ctr"/>
        <a:lstStyle/>
        <a:p>
          <a:r>
            <a:rPr lang="es-CO" sz="1200" dirty="0">
              <a:solidFill>
                <a:schemeClr val="bg1"/>
              </a:solidFill>
              <a:effectLst>
                <a:outerShdw blurRad="38100" dist="38100" dir="2700000" algn="tl">
                  <a:srgbClr val="000000">
                    <a:alpha val="43137"/>
                  </a:srgbClr>
                </a:outerShdw>
              </a:effectLst>
            </a:rPr>
            <a:t>Análisis de mediciones</a:t>
          </a:r>
        </a:p>
      </dgm:t>
    </dgm:pt>
    <dgm:pt modelId="{F03260CA-367F-4C46-A820-6D94539A5663}" type="parTrans" cxnId="{DED76829-B7DC-4DF3-8401-C2CE96EB67C7}">
      <dgm:prSet/>
      <dgm:spPr/>
      <dgm:t>
        <a:bodyPr/>
        <a:lstStyle/>
        <a:p>
          <a:endParaRPr lang="es-CO"/>
        </a:p>
      </dgm:t>
    </dgm:pt>
    <dgm:pt modelId="{3FC8AE6A-AE0B-4845-993B-8B36FDF2FC00}" type="sibTrans" cxnId="{DED76829-B7DC-4DF3-8401-C2CE96EB67C7}">
      <dgm:prSet/>
      <dgm:spPr/>
      <dgm:t>
        <a:bodyPr/>
        <a:lstStyle/>
        <a:p>
          <a:endParaRPr lang="es-CO"/>
        </a:p>
      </dgm:t>
    </dgm:pt>
    <dgm:pt modelId="{042C40BD-4A7C-430F-826A-F251EBC41B98}">
      <dgm:prSet phldrT="[Texto]"/>
      <dgm:spPr>
        <a:solidFill>
          <a:srgbClr val="00B050">
            <a:alpha val="50000"/>
          </a:srgbClr>
        </a:solidFill>
      </dgm:spPr>
      <dgm:t>
        <a:bodyPr/>
        <a:lstStyle/>
        <a:p>
          <a:r>
            <a:rPr lang="es-ES" dirty="0">
              <a:effectLst/>
            </a:rPr>
            <a:t>Se podrán realizar al menos cada cinco años por un revisor o equipo de revisión cualificado e independiente.</a:t>
          </a:r>
          <a:endParaRPr lang="es-CO" dirty="0">
            <a:effectLst/>
          </a:endParaRPr>
        </a:p>
      </dgm:t>
    </dgm:pt>
    <dgm:pt modelId="{E4C632CA-FA23-4823-BD80-87FF8526F053}" type="parTrans" cxnId="{1222A06A-C512-436D-A30F-4287A36BC1EF}">
      <dgm:prSet/>
      <dgm:spPr/>
      <dgm:t>
        <a:bodyPr/>
        <a:lstStyle/>
        <a:p>
          <a:endParaRPr lang="es-CO"/>
        </a:p>
      </dgm:t>
    </dgm:pt>
    <dgm:pt modelId="{743C98DE-25F0-4FBE-8EEA-1493124C0FFE}" type="sibTrans" cxnId="{1222A06A-C512-436D-A30F-4287A36BC1EF}">
      <dgm:prSet/>
      <dgm:spPr/>
      <dgm:t>
        <a:bodyPr/>
        <a:lstStyle/>
        <a:p>
          <a:endParaRPr lang="es-CO"/>
        </a:p>
      </dgm:t>
    </dgm:pt>
    <dgm:pt modelId="{BD2DD0CE-B60D-4F40-8643-8BC9BCC582AD}" type="pres">
      <dgm:prSet presAssocID="{6AB4C6BA-893E-4D2A-AB56-13F47227A57D}" presName="Name0" presStyleCnt="0">
        <dgm:presLayoutVars>
          <dgm:dir/>
          <dgm:animLvl val="lvl"/>
          <dgm:resizeHandles/>
        </dgm:presLayoutVars>
      </dgm:prSet>
      <dgm:spPr/>
      <dgm:t>
        <a:bodyPr/>
        <a:lstStyle/>
        <a:p>
          <a:endParaRPr lang="es-CO"/>
        </a:p>
      </dgm:t>
    </dgm:pt>
    <dgm:pt modelId="{3CCAF356-6FFE-424F-A4B4-E3F34F92A23E}" type="pres">
      <dgm:prSet presAssocID="{521D9591-4172-478A-A0AF-C33A369A7FA7}" presName="linNode" presStyleCnt="0"/>
      <dgm:spPr/>
    </dgm:pt>
    <dgm:pt modelId="{9CD0D80B-C079-4EF5-9763-65DC3C4CEE52}" type="pres">
      <dgm:prSet presAssocID="{521D9591-4172-478A-A0AF-C33A369A7FA7}" presName="parentShp" presStyleLbl="node1" presStyleIdx="0" presStyleCnt="2" custScaleX="69459" custLinFactNeighborX="-4886">
        <dgm:presLayoutVars>
          <dgm:bulletEnabled val="1"/>
        </dgm:presLayoutVars>
      </dgm:prSet>
      <dgm:spPr/>
      <dgm:t>
        <a:bodyPr/>
        <a:lstStyle/>
        <a:p>
          <a:endParaRPr lang="es-CO"/>
        </a:p>
      </dgm:t>
    </dgm:pt>
    <dgm:pt modelId="{7EEEB17C-2643-4833-BA57-4E711EF8E95F}" type="pres">
      <dgm:prSet presAssocID="{521D9591-4172-478A-A0AF-C33A369A7FA7}" presName="childShp" presStyleLbl="bgAccFollowNode1" presStyleIdx="0" presStyleCnt="2" custLinFactNeighborX="0" custLinFactNeighborY="-26">
        <dgm:presLayoutVars>
          <dgm:bulletEnabled val="1"/>
        </dgm:presLayoutVars>
      </dgm:prSet>
      <dgm:spPr/>
      <dgm:t>
        <a:bodyPr/>
        <a:lstStyle/>
        <a:p>
          <a:endParaRPr lang="es-CO"/>
        </a:p>
      </dgm:t>
    </dgm:pt>
    <dgm:pt modelId="{24DDF47F-526C-46B4-BD68-4EF45A341191}" type="pres">
      <dgm:prSet presAssocID="{BFB6152E-74C7-4308-83DD-797B860153CD}" presName="spacing" presStyleCnt="0"/>
      <dgm:spPr/>
    </dgm:pt>
    <dgm:pt modelId="{2F89E81A-9BE5-4297-AB7F-3ED27A96FE85}" type="pres">
      <dgm:prSet presAssocID="{91A1E169-C5AD-45AA-A07A-2651DDBB3367}" presName="linNode" presStyleCnt="0"/>
      <dgm:spPr/>
    </dgm:pt>
    <dgm:pt modelId="{0B09C40B-2619-45D5-85F0-B3D84F515F3B}" type="pres">
      <dgm:prSet presAssocID="{91A1E169-C5AD-45AA-A07A-2651DDBB3367}" presName="parentShp" presStyleLbl="node1" presStyleIdx="1" presStyleCnt="2" custScaleX="69445" custLinFactNeighborX="-5927" custLinFactNeighborY="26">
        <dgm:presLayoutVars>
          <dgm:bulletEnabled val="1"/>
        </dgm:presLayoutVars>
      </dgm:prSet>
      <dgm:spPr/>
      <dgm:t>
        <a:bodyPr/>
        <a:lstStyle/>
        <a:p>
          <a:endParaRPr lang="es-CO"/>
        </a:p>
      </dgm:t>
    </dgm:pt>
    <dgm:pt modelId="{2E4DD40E-6B34-4419-8A8D-47587F071164}" type="pres">
      <dgm:prSet presAssocID="{91A1E169-C5AD-45AA-A07A-2651DDBB3367}" presName="childShp" presStyleLbl="bgAccFollowNode1" presStyleIdx="1" presStyleCnt="2">
        <dgm:presLayoutVars>
          <dgm:bulletEnabled val="1"/>
        </dgm:presLayoutVars>
      </dgm:prSet>
      <dgm:spPr/>
      <dgm:t>
        <a:bodyPr/>
        <a:lstStyle/>
        <a:p>
          <a:endParaRPr lang="es-CO"/>
        </a:p>
      </dgm:t>
    </dgm:pt>
  </dgm:ptLst>
  <dgm:cxnLst>
    <dgm:cxn modelId="{E51D543A-B08D-48FD-A769-ECE5680562A6}" srcId="{91A1E169-C5AD-45AA-A07A-2651DDBB3367}" destId="{3F4BC40B-D126-4D9C-A081-C26AF095F6FF}" srcOrd="0" destOrd="0" parTransId="{56A171AD-BE03-415E-A022-402E5FF44DE2}" sibTransId="{B7798980-211D-4EC1-B161-9259C322319C}"/>
    <dgm:cxn modelId="{9E9B7803-BC26-42ED-905B-08EDD5DF4B25}" type="presOf" srcId="{78783093-6309-4E05-9709-5D0AF3A5DEFF}" destId="{7EEEB17C-2643-4833-BA57-4E711EF8E95F}" srcOrd="0" destOrd="0" presId="urn:microsoft.com/office/officeart/2005/8/layout/vList6"/>
    <dgm:cxn modelId="{DC6BF590-5CF3-4A62-8BA0-DE2E51185D34}" srcId="{521D9591-4172-478A-A0AF-C33A369A7FA7}" destId="{E8E1763C-0F81-467B-ACCF-D239D62E39AD}" srcOrd="2" destOrd="0" parTransId="{05A1C27D-5EC4-4E83-90F7-8191B88D4598}" sibTransId="{A5974033-8231-49BD-AC4B-8C04CCC6D870}"/>
    <dgm:cxn modelId="{7BBA719F-7B90-43F3-B54F-DA2B7852DF0F}" srcId="{521D9591-4172-478A-A0AF-C33A369A7FA7}" destId="{6F85AE63-6C01-4CCC-AA0A-257A0B11E723}" srcOrd="3" destOrd="0" parTransId="{BB84EE8A-8E26-4FCD-97DD-59B9E86D030A}" sibTransId="{AF95CD55-BD6E-4FB0-9C49-0512EBC699F3}"/>
    <dgm:cxn modelId="{B6A2C7DF-9F74-4D5C-9E4B-20453D2C1FD2}" type="presOf" srcId="{6AB4C6BA-893E-4D2A-AB56-13F47227A57D}" destId="{BD2DD0CE-B60D-4F40-8643-8BC9BCC582AD}" srcOrd="0" destOrd="0" presId="urn:microsoft.com/office/officeart/2005/8/layout/vList6"/>
    <dgm:cxn modelId="{CE5E7D2C-02B0-4470-8422-E90F9DDC6C8D}" srcId="{6AB4C6BA-893E-4D2A-AB56-13F47227A57D}" destId="{521D9591-4172-478A-A0AF-C33A369A7FA7}" srcOrd="0" destOrd="0" parTransId="{C4B88D1D-4E23-487B-9024-76048071F652}" sibTransId="{BFB6152E-74C7-4308-83DD-797B860153CD}"/>
    <dgm:cxn modelId="{DED76829-B7DC-4DF3-8401-C2CE96EB67C7}" srcId="{521D9591-4172-478A-A0AF-C33A369A7FA7}" destId="{66B2FADB-B863-49AE-B0BC-64416616F2B3}" srcOrd="4" destOrd="0" parTransId="{F03260CA-367F-4C46-A820-6D94539A5663}" sibTransId="{3FC8AE6A-AE0B-4845-993B-8B36FDF2FC00}"/>
    <dgm:cxn modelId="{9F2CAA18-CC2C-4295-B09E-AD754569707E}" type="presOf" srcId="{91A1E169-C5AD-45AA-A07A-2651DDBB3367}" destId="{0B09C40B-2619-45D5-85F0-B3D84F515F3B}" srcOrd="0" destOrd="0" presId="urn:microsoft.com/office/officeart/2005/8/layout/vList6"/>
    <dgm:cxn modelId="{61389C2B-6159-4863-8F14-8749C76FBEE3}" type="presOf" srcId="{66B2FADB-B863-49AE-B0BC-64416616F2B3}" destId="{7EEEB17C-2643-4833-BA57-4E711EF8E95F}" srcOrd="0" destOrd="4" presId="urn:microsoft.com/office/officeart/2005/8/layout/vList6"/>
    <dgm:cxn modelId="{1222A06A-C512-436D-A30F-4287A36BC1EF}" srcId="{91A1E169-C5AD-45AA-A07A-2651DDBB3367}" destId="{042C40BD-4A7C-430F-826A-F251EBC41B98}" srcOrd="1" destOrd="0" parTransId="{E4C632CA-FA23-4823-BD80-87FF8526F053}" sibTransId="{743C98DE-25F0-4FBE-8EEA-1493124C0FFE}"/>
    <dgm:cxn modelId="{6017A9C7-8475-4994-BC88-BB0D685BDAA4}" srcId="{6AB4C6BA-893E-4D2A-AB56-13F47227A57D}" destId="{91A1E169-C5AD-45AA-A07A-2651DDBB3367}" srcOrd="1" destOrd="0" parTransId="{CAE3C31D-8052-4859-B214-07A779B54DBF}" sibTransId="{590C625C-35C2-4E07-B146-4DBD6EE244AE}"/>
    <dgm:cxn modelId="{C9E91269-B638-4A73-8479-2DA9959E9183}" type="presOf" srcId="{E8E1763C-0F81-467B-ACCF-D239D62E39AD}" destId="{7EEEB17C-2643-4833-BA57-4E711EF8E95F}" srcOrd="0" destOrd="2" presId="urn:microsoft.com/office/officeart/2005/8/layout/vList6"/>
    <dgm:cxn modelId="{1A503BD3-015E-47FB-ABB1-1D6AB69CC55D}" type="presOf" srcId="{521D9591-4172-478A-A0AF-C33A369A7FA7}" destId="{9CD0D80B-C079-4EF5-9763-65DC3C4CEE52}" srcOrd="0" destOrd="0" presId="urn:microsoft.com/office/officeart/2005/8/layout/vList6"/>
    <dgm:cxn modelId="{FDDEDD70-4FAB-4DD8-8D39-151FDFC30957}" type="presOf" srcId="{6F85AE63-6C01-4CCC-AA0A-257A0B11E723}" destId="{7EEEB17C-2643-4833-BA57-4E711EF8E95F}" srcOrd="0" destOrd="3" presId="urn:microsoft.com/office/officeart/2005/8/layout/vList6"/>
    <dgm:cxn modelId="{984B7D05-E30D-4E79-A81C-4BCB547BA974}" type="presOf" srcId="{3F4BC40B-D126-4D9C-A081-C26AF095F6FF}" destId="{2E4DD40E-6B34-4419-8A8D-47587F071164}" srcOrd="0" destOrd="0" presId="urn:microsoft.com/office/officeart/2005/8/layout/vList6"/>
    <dgm:cxn modelId="{8A164048-7531-4368-B143-0AC519224632}" srcId="{521D9591-4172-478A-A0AF-C33A369A7FA7}" destId="{78783093-6309-4E05-9709-5D0AF3A5DEFF}" srcOrd="0" destOrd="0" parTransId="{0E27459E-B0D7-475C-BFD5-593988851285}" sibTransId="{98893AA9-139E-47B0-8413-13F483A44F84}"/>
    <dgm:cxn modelId="{E2FB11DB-2466-41D9-9DB7-0909504F1381}" type="presOf" srcId="{042C40BD-4A7C-430F-826A-F251EBC41B98}" destId="{2E4DD40E-6B34-4419-8A8D-47587F071164}" srcOrd="0" destOrd="1" presId="urn:microsoft.com/office/officeart/2005/8/layout/vList6"/>
    <dgm:cxn modelId="{6A8C6C71-2501-41F3-B3D7-1FE975399A32}" type="presOf" srcId="{593EB463-2660-484B-8C62-AAF4AFF13538}" destId="{7EEEB17C-2643-4833-BA57-4E711EF8E95F}" srcOrd="0" destOrd="1" presId="urn:microsoft.com/office/officeart/2005/8/layout/vList6"/>
    <dgm:cxn modelId="{71D7D820-B7E5-4B81-9197-C44571290A73}" srcId="{521D9591-4172-478A-A0AF-C33A369A7FA7}" destId="{593EB463-2660-484B-8C62-AAF4AFF13538}" srcOrd="1" destOrd="0" parTransId="{59420C5D-E555-44E0-A0B9-041B5E9B1264}" sibTransId="{EAB3E4DF-68C7-4D5F-BBCB-8519CD370E6A}"/>
    <dgm:cxn modelId="{939EB9F1-5978-4B6F-A73A-03E901C867D6}" type="presParOf" srcId="{BD2DD0CE-B60D-4F40-8643-8BC9BCC582AD}" destId="{3CCAF356-6FFE-424F-A4B4-E3F34F92A23E}" srcOrd="0" destOrd="0" presId="urn:microsoft.com/office/officeart/2005/8/layout/vList6"/>
    <dgm:cxn modelId="{0655AD16-CE10-430E-B214-4B1C0BD08B31}" type="presParOf" srcId="{3CCAF356-6FFE-424F-A4B4-E3F34F92A23E}" destId="{9CD0D80B-C079-4EF5-9763-65DC3C4CEE52}" srcOrd="0" destOrd="0" presId="urn:microsoft.com/office/officeart/2005/8/layout/vList6"/>
    <dgm:cxn modelId="{F6D9DAC7-9055-4472-929E-7AA336E3BE4C}" type="presParOf" srcId="{3CCAF356-6FFE-424F-A4B4-E3F34F92A23E}" destId="{7EEEB17C-2643-4833-BA57-4E711EF8E95F}" srcOrd="1" destOrd="0" presId="urn:microsoft.com/office/officeart/2005/8/layout/vList6"/>
    <dgm:cxn modelId="{2DA8028C-59F9-4D98-94BF-10D0448C6BF0}" type="presParOf" srcId="{BD2DD0CE-B60D-4F40-8643-8BC9BCC582AD}" destId="{24DDF47F-526C-46B4-BD68-4EF45A341191}" srcOrd="1" destOrd="0" presId="urn:microsoft.com/office/officeart/2005/8/layout/vList6"/>
    <dgm:cxn modelId="{389064F8-3CE4-4908-9ECE-52E847FB3285}" type="presParOf" srcId="{BD2DD0CE-B60D-4F40-8643-8BC9BCC582AD}" destId="{2F89E81A-9BE5-4297-AB7F-3ED27A96FE85}" srcOrd="2" destOrd="0" presId="urn:microsoft.com/office/officeart/2005/8/layout/vList6"/>
    <dgm:cxn modelId="{EBA6A3AF-5887-4EBD-AB52-9331F0354490}" type="presParOf" srcId="{2F89E81A-9BE5-4297-AB7F-3ED27A96FE85}" destId="{0B09C40B-2619-45D5-85F0-B3D84F515F3B}" srcOrd="0" destOrd="0" presId="urn:microsoft.com/office/officeart/2005/8/layout/vList6"/>
    <dgm:cxn modelId="{FFBD3CDD-61C7-4F72-9530-66D469454089}" type="presParOf" srcId="{2F89E81A-9BE5-4297-AB7F-3ED27A96FE85}" destId="{2E4DD40E-6B34-4419-8A8D-47587F071164}" srcOrd="1" destOrd="0" presId="urn:microsoft.com/office/officeart/2005/8/layout/vList6"/>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8FD136-58A8-4144-9BED-1F755574221C}" type="doc">
      <dgm:prSet loTypeId="urn:microsoft.com/office/officeart/2005/8/layout/vList6" loCatId="list" qsTypeId="urn:microsoft.com/office/officeart/2005/8/quickstyle/3d2" qsCatId="3D" csTypeId="urn:microsoft.com/office/officeart/2005/8/colors/colorful3" csCatId="colorful" phldr="1"/>
      <dgm:spPr/>
      <dgm:t>
        <a:bodyPr/>
        <a:lstStyle/>
        <a:p>
          <a:endParaRPr lang="es-CO"/>
        </a:p>
      </dgm:t>
    </dgm:pt>
    <dgm:pt modelId="{B4842E9E-BC7A-425B-B333-57A381561D78}">
      <dgm:prSet phldrT="[Texto]" custT="1"/>
      <dgm:spPr/>
      <dgm:t>
        <a:bodyPr/>
        <a:lstStyle/>
        <a:p>
          <a:r>
            <a:rPr lang="es-CO" sz="1700" b="1" dirty="0" smtClean="0"/>
            <a:t>Alcance del trabajo</a:t>
          </a:r>
          <a:endParaRPr lang="es-CO" sz="1700" b="1" dirty="0"/>
        </a:p>
      </dgm:t>
    </dgm:pt>
    <dgm:pt modelId="{C38B6E77-7C6B-400C-916B-D89F9FB83564}" type="parTrans" cxnId="{3CE77842-4DF6-4963-B626-A23B0387FF1D}">
      <dgm:prSet/>
      <dgm:spPr/>
      <dgm:t>
        <a:bodyPr/>
        <a:lstStyle/>
        <a:p>
          <a:endParaRPr lang="es-CO" sz="1700"/>
        </a:p>
      </dgm:t>
    </dgm:pt>
    <dgm:pt modelId="{03DB7965-445A-4272-9817-292124C48EC3}" type="sibTrans" cxnId="{3CE77842-4DF6-4963-B626-A23B0387FF1D}">
      <dgm:prSet/>
      <dgm:spPr/>
      <dgm:t>
        <a:bodyPr/>
        <a:lstStyle/>
        <a:p>
          <a:endParaRPr lang="es-CO" sz="1700"/>
        </a:p>
      </dgm:t>
    </dgm:pt>
    <dgm:pt modelId="{6043F0EF-A34B-4CDB-ABC3-83E8192A9FB0}">
      <dgm:prSet phldrT="[Texto]" custT="1"/>
      <dgm:spPr/>
      <dgm:t>
        <a:bodyPr/>
        <a:lstStyle/>
        <a:p>
          <a:r>
            <a:rPr lang="es-CO" sz="1700" b="1" dirty="0" smtClean="0"/>
            <a:t>Metodología para la evaluación de necesidades</a:t>
          </a:r>
          <a:endParaRPr lang="es-CO" sz="1700" b="1" dirty="0"/>
        </a:p>
      </dgm:t>
    </dgm:pt>
    <dgm:pt modelId="{6E61219E-1B89-4EB2-B371-8722BE432DA4}" type="parTrans" cxnId="{FCEE56E7-0062-44C7-842A-F91B39B7EAD7}">
      <dgm:prSet/>
      <dgm:spPr/>
      <dgm:t>
        <a:bodyPr/>
        <a:lstStyle/>
        <a:p>
          <a:endParaRPr lang="es-CO" sz="1700"/>
        </a:p>
      </dgm:t>
    </dgm:pt>
    <dgm:pt modelId="{9F2AA02B-8297-4E1D-BAF7-8456D09F0717}" type="sibTrans" cxnId="{FCEE56E7-0062-44C7-842A-F91B39B7EAD7}">
      <dgm:prSet/>
      <dgm:spPr/>
      <dgm:t>
        <a:bodyPr/>
        <a:lstStyle/>
        <a:p>
          <a:endParaRPr lang="es-CO" sz="1700"/>
        </a:p>
      </dgm:t>
    </dgm:pt>
    <dgm:pt modelId="{1085FF23-B08D-434C-ADF9-C3B68F2344D3}">
      <dgm:prSet phldrT="[Texto]" custT="1"/>
      <dgm:spPr/>
      <dgm:t>
        <a:bodyPr/>
        <a:lstStyle/>
        <a:p>
          <a:r>
            <a:rPr lang="es-CO" sz="1700" dirty="0" smtClean="0"/>
            <a:t>Encuestas  y entrevistas</a:t>
          </a:r>
          <a:endParaRPr lang="es-CO" sz="1700" dirty="0"/>
        </a:p>
      </dgm:t>
    </dgm:pt>
    <dgm:pt modelId="{5BE4206A-24AB-4E77-9E11-60ED1E29CA64}" type="parTrans" cxnId="{A500A87B-9DDE-4611-A710-BEF555D3CF5E}">
      <dgm:prSet/>
      <dgm:spPr/>
      <dgm:t>
        <a:bodyPr/>
        <a:lstStyle/>
        <a:p>
          <a:endParaRPr lang="es-CO" sz="1700"/>
        </a:p>
      </dgm:t>
    </dgm:pt>
    <dgm:pt modelId="{0ABE191E-CE7A-4EB5-A02D-F6F76A97549E}" type="sibTrans" cxnId="{A500A87B-9DDE-4611-A710-BEF555D3CF5E}">
      <dgm:prSet/>
      <dgm:spPr/>
      <dgm:t>
        <a:bodyPr/>
        <a:lstStyle/>
        <a:p>
          <a:endParaRPr lang="es-CO" sz="1700"/>
        </a:p>
      </dgm:t>
    </dgm:pt>
    <dgm:pt modelId="{0A1D4B70-00CD-4945-8AD7-01AA9A96E3EA}">
      <dgm:prSet phldrT="[Texto]" custT="1"/>
      <dgm:spPr/>
      <dgm:t>
        <a:bodyPr/>
        <a:lstStyle/>
        <a:p>
          <a:pPr algn="ctr"/>
          <a:endParaRPr lang="es-CO" sz="1700" dirty="0"/>
        </a:p>
      </dgm:t>
    </dgm:pt>
    <dgm:pt modelId="{54470803-5F55-40EC-9246-69BE6304261A}" type="parTrans" cxnId="{E8F5336F-8A0C-4161-B90E-FB9234143CAE}">
      <dgm:prSet/>
      <dgm:spPr/>
      <dgm:t>
        <a:bodyPr/>
        <a:lstStyle/>
        <a:p>
          <a:endParaRPr lang="es-CO" sz="1700"/>
        </a:p>
      </dgm:t>
    </dgm:pt>
    <dgm:pt modelId="{92BF6424-737A-4D58-93A4-216F983BBBB9}" type="sibTrans" cxnId="{E8F5336F-8A0C-4161-B90E-FB9234143CAE}">
      <dgm:prSet/>
      <dgm:spPr/>
      <dgm:t>
        <a:bodyPr/>
        <a:lstStyle/>
        <a:p>
          <a:endParaRPr lang="es-CO" sz="1700"/>
        </a:p>
      </dgm:t>
    </dgm:pt>
    <dgm:pt modelId="{117DC7D9-1427-494C-9DD9-614ABC7F599E}">
      <dgm:prSet phldrT="[Texto]" custT="1"/>
      <dgm:spPr/>
      <dgm:t>
        <a:bodyPr/>
        <a:lstStyle/>
        <a:p>
          <a:pPr algn="ctr"/>
          <a:r>
            <a:rPr lang="es-CO" sz="1700" dirty="0" smtClean="0"/>
            <a:t>El IIA Colombia llevará a cabo una evaluación independiente de necesidades.</a:t>
          </a:r>
          <a:endParaRPr lang="es-CO" sz="1700" dirty="0"/>
        </a:p>
      </dgm:t>
    </dgm:pt>
    <dgm:pt modelId="{E4D30A83-614E-4AD8-9031-29A48C27FD75}" type="parTrans" cxnId="{4A60DDE2-0CA1-406B-AFB6-37C1F583C6A0}">
      <dgm:prSet/>
      <dgm:spPr/>
      <dgm:t>
        <a:bodyPr/>
        <a:lstStyle/>
        <a:p>
          <a:endParaRPr lang="es-CO" sz="1700"/>
        </a:p>
      </dgm:t>
    </dgm:pt>
    <dgm:pt modelId="{A9C56B52-9E7F-4118-B0EA-816DBC694A50}" type="sibTrans" cxnId="{4A60DDE2-0CA1-406B-AFB6-37C1F583C6A0}">
      <dgm:prSet/>
      <dgm:spPr/>
      <dgm:t>
        <a:bodyPr/>
        <a:lstStyle/>
        <a:p>
          <a:endParaRPr lang="es-CO" sz="1700"/>
        </a:p>
      </dgm:t>
    </dgm:pt>
    <dgm:pt modelId="{5DABBD1C-34E1-443A-BF43-C706A11030AF}">
      <dgm:prSet phldrT="[Texto]" custT="1"/>
      <dgm:spPr/>
      <dgm:t>
        <a:bodyPr/>
        <a:lstStyle/>
        <a:p>
          <a:r>
            <a:rPr lang="es-CO" sz="1700" dirty="0" smtClean="0"/>
            <a:t>Revisión de documentación</a:t>
          </a:r>
          <a:endParaRPr lang="es-CO" sz="1700" dirty="0"/>
        </a:p>
      </dgm:t>
    </dgm:pt>
    <dgm:pt modelId="{98A54E43-4672-461E-AF9E-B4AAD1A7D3B3}" type="parTrans" cxnId="{AA82CDE2-A24F-49ED-894C-607CB45E6F49}">
      <dgm:prSet/>
      <dgm:spPr/>
      <dgm:t>
        <a:bodyPr/>
        <a:lstStyle/>
        <a:p>
          <a:endParaRPr lang="es-CO" sz="1700"/>
        </a:p>
      </dgm:t>
    </dgm:pt>
    <dgm:pt modelId="{65A9FD89-66AC-488F-98EB-6BAF808EC3DE}" type="sibTrans" cxnId="{AA82CDE2-A24F-49ED-894C-607CB45E6F49}">
      <dgm:prSet/>
      <dgm:spPr/>
      <dgm:t>
        <a:bodyPr/>
        <a:lstStyle/>
        <a:p>
          <a:endParaRPr lang="es-CO" sz="1700"/>
        </a:p>
      </dgm:t>
    </dgm:pt>
    <dgm:pt modelId="{6B44EBEA-3433-4CAC-A994-A2BD26BEAF7D}">
      <dgm:prSet phldrT="[Texto]" custT="1"/>
      <dgm:spPr/>
      <dgm:t>
        <a:bodyPr/>
        <a:lstStyle/>
        <a:p>
          <a:r>
            <a:rPr lang="es-CO" sz="1700" dirty="0" smtClean="0"/>
            <a:t>Practicas exitosas (actuales)</a:t>
          </a:r>
          <a:endParaRPr lang="es-CO" sz="1700" dirty="0"/>
        </a:p>
      </dgm:t>
    </dgm:pt>
    <dgm:pt modelId="{0DAE7E8D-419F-47F5-BFB6-DB2E4F83D139}" type="parTrans" cxnId="{1C636022-0F8B-412C-8530-BDAF415B8299}">
      <dgm:prSet/>
      <dgm:spPr/>
      <dgm:t>
        <a:bodyPr/>
        <a:lstStyle/>
        <a:p>
          <a:endParaRPr lang="es-CO" sz="1700"/>
        </a:p>
      </dgm:t>
    </dgm:pt>
    <dgm:pt modelId="{9F2A13D7-8EAB-4E18-A102-FD1348AEE549}" type="sibTrans" cxnId="{1C636022-0F8B-412C-8530-BDAF415B8299}">
      <dgm:prSet/>
      <dgm:spPr/>
      <dgm:t>
        <a:bodyPr/>
        <a:lstStyle/>
        <a:p>
          <a:endParaRPr lang="es-CO" sz="1700"/>
        </a:p>
      </dgm:t>
    </dgm:pt>
    <dgm:pt modelId="{EC7C46FB-256F-406F-A118-C91A279A4ACE}">
      <dgm:prSet phldrT="[Texto]" custT="1"/>
      <dgm:spPr/>
      <dgm:t>
        <a:bodyPr/>
        <a:lstStyle/>
        <a:p>
          <a:r>
            <a:rPr lang="es-CO" sz="1700" dirty="0" smtClean="0"/>
            <a:t>Evaluación del riesgo</a:t>
          </a:r>
          <a:endParaRPr lang="es-CO" sz="1700" dirty="0"/>
        </a:p>
      </dgm:t>
    </dgm:pt>
    <dgm:pt modelId="{06731F72-7157-46FF-9E3A-7BD3D9945E6D}" type="parTrans" cxnId="{F6F8D5BC-FEB5-4AD7-AF84-0C803D60465E}">
      <dgm:prSet/>
      <dgm:spPr/>
      <dgm:t>
        <a:bodyPr/>
        <a:lstStyle/>
        <a:p>
          <a:endParaRPr lang="es-CO" sz="1700"/>
        </a:p>
      </dgm:t>
    </dgm:pt>
    <dgm:pt modelId="{44CA3C0E-EC76-496E-BB02-EFFB2F8F60B7}" type="sibTrans" cxnId="{F6F8D5BC-FEB5-4AD7-AF84-0C803D60465E}">
      <dgm:prSet/>
      <dgm:spPr/>
      <dgm:t>
        <a:bodyPr/>
        <a:lstStyle/>
        <a:p>
          <a:endParaRPr lang="es-CO" sz="1700"/>
        </a:p>
      </dgm:t>
    </dgm:pt>
    <dgm:pt modelId="{FCDB44AC-FA4D-47B3-BBA5-878C045F5D6F}">
      <dgm:prSet phldrT="[Texto]" custT="1"/>
      <dgm:spPr/>
      <dgm:t>
        <a:bodyPr/>
        <a:lstStyle/>
        <a:p>
          <a:r>
            <a:rPr lang="es-CO" sz="1700" dirty="0" smtClean="0"/>
            <a:t>Personal de auditoría</a:t>
          </a:r>
          <a:endParaRPr lang="es-CO" sz="1700" dirty="0"/>
        </a:p>
      </dgm:t>
    </dgm:pt>
    <dgm:pt modelId="{1CE79CB6-CE09-43EA-BFD0-58D2DDB3752B}" type="parTrans" cxnId="{03A367C2-E6B9-4EF3-9CDD-1133C1A6637D}">
      <dgm:prSet/>
      <dgm:spPr/>
      <dgm:t>
        <a:bodyPr/>
        <a:lstStyle/>
        <a:p>
          <a:endParaRPr lang="es-CO" sz="1700"/>
        </a:p>
      </dgm:t>
    </dgm:pt>
    <dgm:pt modelId="{1F831981-B141-4374-AA92-9A50F5F2836B}" type="sibTrans" cxnId="{03A367C2-E6B9-4EF3-9CDD-1133C1A6637D}">
      <dgm:prSet/>
      <dgm:spPr/>
      <dgm:t>
        <a:bodyPr/>
        <a:lstStyle/>
        <a:p>
          <a:endParaRPr lang="es-CO" sz="1700"/>
        </a:p>
      </dgm:t>
    </dgm:pt>
    <dgm:pt modelId="{9D93926A-29D2-485D-B552-62AF9FB8AA6B}" type="pres">
      <dgm:prSet presAssocID="{718FD136-58A8-4144-9BED-1F755574221C}" presName="Name0" presStyleCnt="0">
        <dgm:presLayoutVars>
          <dgm:dir/>
          <dgm:animLvl val="lvl"/>
          <dgm:resizeHandles/>
        </dgm:presLayoutVars>
      </dgm:prSet>
      <dgm:spPr/>
      <dgm:t>
        <a:bodyPr/>
        <a:lstStyle/>
        <a:p>
          <a:endParaRPr lang="es-CO"/>
        </a:p>
      </dgm:t>
    </dgm:pt>
    <dgm:pt modelId="{9FB9BA90-6324-4EF6-B4D6-6A67E756D277}" type="pres">
      <dgm:prSet presAssocID="{B4842E9E-BC7A-425B-B333-57A381561D78}" presName="linNode" presStyleCnt="0"/>
      <dgm:spPr/>
    </dgm:pt>
    <dgm:pt modelId="{1248FD4A-E220-4B50-BD75-634EBEE9F76A}" type="pres">
      <dgm:prSet presAssocID="{B4842E9E-BC7A-425B-B333-57A381561D78}" presName="parentShp" presStyleLbl="node1" presStyleIdx="0" presStyleCnt="2" custScaleX="63263" custScaleY="61773" custLinFactNeighborX="-8242">
        <dgm:presLayoutVars>
          <dgm:bulletEnabled val="1"/>
        </dgm:presLayoutVars>
      </dgm:prSet>
      <dgm:spPr/>
      <dgm:t>
        <a:bodyPr/>
        <a:lstStyle/>
        <a:p>
          <a:endParaRPr lang="es-CO"/>
        </a:p>
      </dgm:t>
    </dgm:pt>
    <dgm:pt modelId="{90DFF463-29EB-4C5B-BADF-10E0BC809F86}" type="pres">
      <dgm:prSet presAssocID="{B4842E9E-BC7A-425B-B333-57A381561D78}" presName="childShp" presStyleLbl="bgAccFollowNode1" presStyleIdx="0" presStyleCnt="2" custScaleX="107285" custScaleY="65093" custLinFactNeighborX="-10472" custLinFactNeighborY="-959">
        <dgm:presLayoutVars>
          <dgm:bulletEnabled val="1"/>
        </dgm:presLayoutVars>
      </dgm:prSet>
      <dgm:spPr/>
      <dgm:t>
        <a:bodyPr/>
        <a:lstStyle/>
        <a:p>
          <a:endParaRPr lang="es-CO"/>
        </a:p>
      </dgm:t>
    </dgm:pt>
    <dgm:pt modelId="{E18FFAEF-FAC5-492C-8649-A0F2FFAA7E8C}" type="pres">
      <dgm:prSet presAssocID="{03DB7965-445A-4272-9817-292124C48EC3}" presName="spacing" presStyleCnt="0"/>
      <dgm:spPr/>
    </dgm:pt>
    <dgm:pt modelId="{7D61CED5-A59B-422B-B262-898C0C2E84CF}" type="pres">
      <dgm:prSet presAssocID="{6043F0EF-A34B-4CDB-ABC3-83E8192A9FB0}" presName="linNode" presStyleCnt="0"/>
      <dgm:spPr/>
    </dgm:pt>
    <dgm:pt modelId="{F2EB1B28-7EB0-4855-A58D-933F090BC8ED}" type="pres">
      <dgm:prSet presAssocID="{6043F0EF-A34B-4CDB-ABC3-83E8192A9FB0}" presName="parentShp" presStyleLbl="node1" presStyleIdx="1" presStyleCnt="2" custScaleX="63706" custScaleY="60399" custLinFactNeighborX="-7931" custLinFactNeighborY="-5633">
        <dgm:presLayoutVars>
          <dgm:bulletEnabled val="1"/>
        </dgm:presLayoutVars>
      </dgm:prSet>
      <dgm:spPr/>
      <dgm:t>
        <a:bodyPr/>
        <a:lstStyle/>
        <a:p>
          <a:endParaRPr lang="es-CO"/>
        </a:p>
      </dgm:t>
    </dgm:pt>
    <dgm:pt modelId="{FB63AF3F-BF91-47C1-BC8E-4F15EC96FFC3}" type="pres">
      <dgm:prSet presAssocID="{6043F0EF-A34B-4CDB-ABC3-83E8192A9FB0}" presName="childShp" presStyleLbl="bgAccFollowNode1" presStyleIdx="1" presStyleCnt="2" custScaleX="108351" custScaleY="95697" custLinFactNeighborX="-9880" custLinFactNeighborY="-2619">
        <dgm:presLayoutVars>
          <dgm:bulletEnabled val="1"/>
        </dgm:presLayoutVars>
      </dgm:prSet>
      <dgm:spPr/>
      <dgm:t>
        <a:bodyPr/>
        <a:lstStyle/>
        <a:p>
          <a:endParaRPr lang="es-CO"/>
        </a:p>
      </dgm:t>
    </dgm:pt>
  </dgm:ptLst>
  <dgm:cxnLst>
    <dgm:cxn modelId="{AA82CDE2-A24F-49ED-894C-607CB45E6F49}" srcId="{6043F0EF-A34B-4CDB-ABC3-83E8192A9FB0}" destId="{5DABBD1C-34E1-443A-BF43-C706A11030AF}" srcOrd="1" destOrd="0" parTransId="{98A54E43-4672-461E-AF9E-B4AAD1A7D3B3}" sibTransId="{65A9FD89-66AC-488F-98EB-6BAF808EC3DE}"/>
    <dgm:cxn modelId="{F8741488-C36A-46F1-8C6E-8327DCB7084E}" type="presOf" srcId="{FCDB44AC-FA4D-47B3-BBA5-878C045F5D6F}" destId="{FB63AF3F-BF91-47C1-BC8E-4F15EC96FFC3}" srcOrd="0" destOrd="4" presId="urn:microsoft.com/office/officeart/2005/8/layout/vList6"/>
    <dgm:cxn modelId="{4A60DDE2-0CA1-406B-AFB6-37C1F583C6A0}" srcId="{B4842E9E-BC7A-425B-B333-57A381561D78}" destId="{117DC7D9-1427-494C-9DD9-614ABC7F599E}" srcOrd="1" destOrd="0" parTransId="{E4D30A83-614E-4AD8-9031-29A48C27FD75}" sibTransId="{A9C56B52-9E7F-4118-B0EA-816DBC694A50}"/>
    <dgm:cxn modelId="{03A367C2-E6B9-4EF3-9CDD-1133C1A6637D}" srcId="{6043F0EF-A34B-4CDB-ABC3-83E8192A9FB0}" destId="{FCDB44AC-FA4D-47B3-BBA5-878C045F5D6F}" srcOrd="4" destOrd="0" parTransId="{1CE79CB6-CE09-43EA-BFD0-58D2DDB3752B}" sibTransId="{1F831981-B141-4374-AA92-9A50F5F2836B}"/>
    <dgm:cxn modelId="{FCEE56E7-0062-44C7-842A-F91B39B7EAD7}" srcId="{718FD136-58A8-4144-9BED-1F755574221C}" destId="{6043F0EF-A34B-4CDB-ABC3-83E8192A9FB0}" srcOrd="1" destOrd="0" parTransId="{6E61219E-1B89-4EB2-B371-8722BE432DA4}" sibTransId="{9F2AA02B-8297-4E1D-BAF7-8456D09F0717}"/>
    <dgm:cxn modelId="{9A94B642-CF3C-404D-A098-4EEDAD73C73C}" type="presOf" srcId="{6043F0EF-A34B-4CDB-ABC3-83E8192A9FB0}" destId="{F2EB1B28-7EB0-4855-A58D-933F090BC8ED}" srcOrd="0" destOrd="0" presId="urn:microsoft.com/office/officeart/2005/8/layout/vList6"/>
    <dgm:cxn modelId="{3CE77842-4DF6-4963-B626-A23B0387FF1D}" srcId="{718FD136-58A8-4144-9BED-1F755574221C}" destId="{B4842E9E-BC7A-425B-B333-57A381561D78}" srcOrd="0" destOrd="0" parTransId="{C38B6E77-7C6B-400C-916B-D89F9FB83564}" sibTransId="{03DB7965-445A-4272-9817-292124C48EC3}"/>
    <dgm:cxn modelId="{1C636022-0F8B-412C-8530-BDAF415B8299}" srcId="{6043F0EF-A34B-4CDB-ABC3-83E8192A9FB0}" destId="{6B44EBEA-3433-4CAC-A994-A2BD26BEAF7D}" srcOrd="2" destOrd="0" parTransId="{0DAE7E8D-419F-47F5-BFB6-DB2E4F83D139}" sibTransId="{9F2A13D7-8EAB-4E18-A102-FD1348AEE549}"/>
    <dgm:cxn modelId="{84336A14-54DC-4795-9BAF-D0F0513B4214}" type="presOf" srcId="{EC7C46FB-256F-406F-A118-C91A279A4ACE}" destId="{FB63AF3F-BF91-47C1-BC8E-4F15EC96FFC3}" srcOrd="0" destOrd="3" presId="urn:microsoft.com/office/officeart/2005/8/layout/vList6"/>
    <dgm:cxn modelId="{E8F5336F-8A0C-4161-B90E-FB9234143CAE}" srcId="{B4842E9E-BC7A-425B-B333-57A381561D78}" destId="{0A1D4B70-00CD-4945-8AD7-01AA9A96E3EA}" srcOrd="0" destOrd="0" parTransId="{54470803-5F55-40EC-9246-69BE6304261A}" sibTransId="{92BF6424-737A-4D58-93A4-216F983BBBB9}"/>
    <dgm:cxn modelId="{F26CCA00-A5B7-4EA0-A2D7-C262454D25B9}" type="presOf" srcId="{718FD136-58A8-4144-9BED-1F755574221C}" destId="{9D93926A-29D2-485D-B552-62AF9FB8AA6B}" srcOrd="0" destOrd="0" presId="urn:microsoft.com/office/officeart/2005/8/layout/vList6"/>
    <dgm:cxn modelId="{2BF89ABB-6AE7-491F-B8A7-2E735CCB46F4}" type="presOf" srcId="{B4842E9E-BC7A-425B-B333-57A381561D78}" destId="{1248FD4A-E220-4B50-BD75-634EBEE9F76A}" srcOrd="0" destOrd="0" presId="urn:microsoft.com/office/officeart/2005/8/layout/vList6"/>
    <dgm:cxn modelId="{133A6341-2C9C-4640-9D84-8F1FD7037E76}" type="presOf" srcId="{117DC7D9-1427-494C-9DD9-614ABC7F599E}" destId="{90DFF463-29EB-4C5B-BADF-10E0BC809F86}" srcOrd="0" destOrd="1" presId="urn:microsoft.com/office/officeart/2005/8/layout/vList6"/>
    <dgm:cxn modelId="{F6F8D5BC-FEB5-4AD7-AF84-0C803D60465E}" srcId="{6043F0EF-A34B-4CDB-ABC3-83E8192A9FB0}" destId="{EC7C46FB-256F-406F-A118-C91A279A4ACE}" srcOrd="3" destOrd="0" parTransId="{06731F72-7157-46FF-9E3A-7BD3D9945E6D}" sibTransId="{44CA3C0E-EC76-496E-BB02-EFFB2F8F60B7}"/>
    <dgm:cxn modelId="{5B3CF5F3-5688-4A87-B3BA-14B075935D17}" type="presOf" srcId="{1085FF23-B08D-434C-ADF9-C3B68F2344D3}" destId="{FB63AF3F-BF91-47C1-BC8E-4F15EC96FFC3}" srcOrd="0" destOrd="0" presId="urn:microsoft.com/office/officeart/2005/8/layout/vList6"/>
    <dgm:cxn modelId="{6404F27A-8304-4D51-A774-2DD884A07505}" type="presOf" srcId="{5DABBD1C-34E1-443A-BF43-C706A11030AF}" destId="{FB63AF3F-BF91-47C1-BC8E-4F15EC96FFC3}" srcOrd="0" destOrd="1" presId="urn:microsoft.com/office/officeart/2005/8/layout/vList6"/>
    <dgm:cxn modelId="{2DA54328-16B2-4B1C-A998-C85C9E91B7F6}" type="presOf" srcId="{6B44EBEA-3433-4CAC-A994-A2BD26BEAF7D}" destId="{FB63AF3F-BF91-47C1-BC8E-4F15EC96FFC3}" srcOrd="0" destOrd="2" presId="urn:microsoft.com/office/officeart/2005/8/layout/vList6"/>
    <dgm:cxn modelId="{FE00B531-8C83-455A-9862-AE6E082203FB}" type="presOf" srcId="{0A1D4B70-00CD-4945-8AD7-01AA9A96E3EA}" destId="{90DFF463-29EB-4C5B-BADF-10E0BC809F86}" srcOrd="0" destOrd="0" presId="urn:microsoft.com/office/officeart/2005/8/layout/vList6"/>
    <dgm:cxn modelId="{A500A87B-9DDE-4611-A710-BEF555D3CF5E}" srcId="{6043F0EF-A34B-4CDB-ABC3-83E8192A9FB0}" destId="{1085FF23-B08D-434C-ADF9-C3B68F2344D3}" srcOrd="0" destOrd="0" parTransId="{5BE4206A-24AB-4E77-9E11-60ED1E29CA64}" sibTransId="{0ABE191E-CE7A-4EB5-A02D-F6F76A97549E}"/>
    <dgm:cxn modelId="{F273DB12-F49B-4BFE-8B7A-EEB416056238}" type="presParOf" srcId="{9D93926A-29D2-485D-B552-62AF9FB8AA6B}" destId="{9FB9BA90-6324-4EF6-B4D6-6A67E756D277}" srcOrd="0" destOrd="0" presId="urn:microsoft.com/office/officeart/2005/8/layout/vList6"/>
    <dgm:cxn modelId="{3B0D5A13-7E7E-4820-B331-D8881B9D6F6B}" type="presParOf" srcId="{9FB9BA90-6324-4EF6-B4D6-6A67E756D277}" destId="{1248FD4A-E220-4B50-BD75-634EBEE9F76A}" srcOrd="0" destOrd="0" presId="urn:microsoft.com/office/officeart/2005/8/layout/vList6"/>
    <dgm:cxn modelId="{24D2E186-8C87-47A1-9BE3-325061D343C0}" type="presParOf" srcId="{9FB9BA90-6324-4EF6-B4D6-6A67E756D277}" destId="{90DFF463-29EB-4C5B-BADF-10E0BC809F86}" srcOrd="1" destOrd="0" presId="urn:microsoft.com/office/officeart/2005/8/layout/vList6"/>
    <dgm:cxn modelId="{F8C4F9E1-2D2D-463F-BC18-7AD52718C3C6}" type="presParOf" srcId="{9D93926A-29D2-485D-B552-62AF9FB8AA6B}" destId="{E18FFAEF-FAC5-492C-8649-A0F2FFAA7E8C}" srcOrd="1" destOrd="0" presId="urn:microsoft.com/office/officeart/2005/8/layout/vList6"/>
    <dgm:cxn modelId="{9D356B7A-C035-42D6-9BDB-B3A79AF2BD53}" type="presParOf" srcId="{9D93926A-29D2-485D-B552-62AF9FB8AA6B}" destId="{7D61CED5-A59B-422B-B262-898C0C2E84CF}" srcOrd="2" destOrd="0" presId="urn:microsoft.com/office/officeart/2005/8/layout/vList6"/>
    <dgm:cxn modelId="{083FBEA4-D00D-4B35-B8F4-0A2E8226D02B}" type="presParOf" srcId="{7D61CED5-A59B-422B-B262-898C0C2E84CF}" destId="{F2EB1B28-7EB0-4855-A58D-933F090BC8ED}" srcOrd="0" destOrd="0" presId="urn:microsoft.com/office/officeart/2005/8/layout/vList6"/>
    <dgm:cxn modelId="{8FA3EE82-7DC0-4157-8EE2-83714FD26F3F}" type="presParOf" srcId="{7D61CED5-A59B-422B-B262-898C0C2E84CF}" destId="{FB63AF3F-BF91-47C1-BC8E-4F15EC96FFC3}"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8FD136-58A8-4144-9BED-1F755574221C}" type="doc">
      <dgm:prSet loTypeId="urn:microsoft.com/office/officeart/2005/8/layout/vList6" loCatId="list" qsTypeId="urn:microsoft.com/office/officeart/2005/8/quickstyle/3d2" qsCatId="3D" csTypeId="urn:microsoft.com/office/officeart/2005/8/colors/colorful3" csCatId="colorful" phldr="1"/>
      <dgm:spPr/>
      <dgm:t>
        <a:bodyPr/>
        <a:lstStyle/>
        <a:p>
          <a:endParaRPr lang="es-CO"/>
        </a:p>
      </dgm:t>
    </dgm:pt>
    <dgm:pt modelId="{B4842E9E-BC7A-425B-B333-57A381561D78}">
      <dgm:prSet phldrT="[Texto]" custT="1"/>
      <dgm:spPr/>
      <dgm:t>
        <a:bodyPr/>
        <a:lstStyle/>
        <a:p>
          <a:r>
            <a:rPr lang="es-CO" sz="1700" b="1" dirty="0" smtClean="0"/>
            <a:t>Cierre</a:t>
          </a:r>
          <a:endParaRPr lang="es-CO" sz="1700" b="1" dirty="0"/>
        </a:p>
      </dgm:t>
    </dgm:pt>
    <dgm:pt modelId="{C38B6E77-7C6B-400C-916B-D89F9FB83564}" type="parTrans" cxnId="{3CE77842-4DF6-4963-B626-A23B0387FF1D}">
      <dgm:prSet/>
      <dgm:spPr/>
      <dgm:t>
        <a:bodyPr/>
        <a:lstStyle/>
        <a:p>
          <a:endParaRPr lang="es-CO" sz="1600"/>
        </a:p>
      </dgm:t>
    </dgm:pt>
    <dgm:pt modelId="{03DB7965-445A-4272-9817-292124C48EC3}" type="sibTrans" cxnId="{3CE77842-4DF6-4963-B626-A23B0387FF1D}">
      <dgm:prSet/>
      <dgm:spPr/>
      <dgm:t>
        <a:bodyPr/>
        <a:lstStyle/>
        <a:p>
          <a:endParaRPr lang="es-CO" sz="1600"/>
        </a:p>
      </dgm:t>
    </dgm:pt>
    <dgm:pt modelId="{6043F0EF-A34B-4CDB-ABC3-83E8192A9FB0}">
      <dgm:prSet phldrT="[Texto]" custT="1"/>
      <dgm:spPr/>
      <dgm:t>
        <a:bodyPr/>
        <a:lstStyle/>
        <a:p>
          <a:r>
            <a:rPr lang="es-CO" sz="1700" b="1" dirty="0" smtClean="0"/>
            <a:t>Tiempo y Costos</a:t>
          </a:r>
          <a:endParaRPr lang="es-CO" sz="1700" b="1" dirty="0"/>
        </a:p>
      </dgm:t>
    </dgm:pt>
    <dgm:pt modelId="{6E61219E-1B89-4EB2-B371-8722BE432DA4}" type="parTrans" cxnId="{FCEE56E7-0062-44C7-842A-F91B39B7EAD7}">
      <dgm:prSet/>
      <dgm:spPr/>
      <dgm:t>
        <a:bodyPr/>
        <a:lstStyle/>
        <a:p>
          <a:endParaRPr lang="es-CO" sz="1600"/>
        </a:p>
      </dgm:t>
    </dgm:pt>
    <dgm:pt modelId="{9F2AA02B-8297-4E1D-BAF7-8456D09F0717}" type="sibTrans" cxnId="{FCEE56E7-0062-44C7-842A-F91B39B7EAD7}">
      <dgm:prSet/>
      <dgm:spPr/>
      <dgm:t>
        <a:bodyPr/>
        <a:lstStyle/>
        <a:p>
          <a:endParaRPr lang="es-CO" sz="1600"/>
        </a:p>
      </dgm:t>
    </dgm:pt>
    <dgm:pt modelId="{1085FF23-B08D-434C-ADF9-C3B68F2344D3}">
      <dgm:prSet phldrT="[Texto]" custT="1"/>
      <dgm:spPr/>
      <dgm:t>
        <a:bodyPr/>
        <a:lstStyle/>
        <a:p>
          <a:r>
            <a:rPr lang="es-CO" sz="1600" dirty="0" smtClean="0"/>
            <a:t>La evaluación tomará aproximadamente 7 días hábiles</a:t>
          </a:r>
          <a:endParaRPr lang="es-CO" sz="1600" dirty="0"/>
        </a:p>
      </dgm:t>
    </dgm:pt>
    <dgm:pt modelId="{5BE4206A-24AB-4E77-9E11-60ED1E29CA64}" type="parTrans" cxnId="{A500A87B-9DDE-4611-A710-BEF555D3CF5E}">
      <dgm:prSet/>
      <dgm:spPr/>
      <dgm:t>
        <a:bodyPr/>
        <a:lstStyle/>
        <a:p>
          <a:endParaRPr lang="es-CO" sz="1600"/>
        </a:p>
      </dgm:t>
    </dgm:pt>
    <dgm:pt modelId="{0ABE191E-CE7A-4EB5-A02D-F6F76A97549E}" type="sibTrans" cxnId="{A500A87B-9DDE-4611-A710-BEF555D3CF5E}">
      <dgm:prSet/>
      <dgm:spPr/>
      <dgm:t>
        <a:bodyPr/>
        <a:lstStyle/>
        <a:p>
          <a:endParaRPr lang="es-CO" sz="1600"/>
        </a:p>
      </dgm:t>
    </dgm:pt>
    <dgm:pt modelId="{747CB16D-F9DD-4AE0-9CD0-9F896AFE1F19}">
      <dgm:prSet phldrT="[Texto]" custT="1"/>
      <dgm:spPr/>
      <dgm:t>
        <a:bodyPr/>
        <a:lstStyle/>
        <a:p>
          <a:pPr algn="l"/>
          <a:r>
            <a:rPr lang="es-CO" sz="1700" dirty="0" smtClean="0"/>
            <a:t>Conclusiones y recomendaciones</a:t>
          </a:r>
          <a:endParaRPr lang="es-CO" sz="1700" dirty="0"/>
        </a:p>
      </dgm:t>
    </dgm:pt>
    <dgm:pt modelId="{831A963E-36EA-4EE0-837B-95504D7641CE}" type="parTrans" cxnId="{E9E7F911-0FA1-4118-9D9D-434B1A39829E}">
      <dgm:prSet/>
      <dgm:spPr/>
      <dgm:t>
        <a:bodyPr/>
        <a:lstStyle/>
        <a:p>
          <a:endParaRPr lang="es-CO" sz="1600"/>
        </a:p>
      </dgm:t>
    </dgm:pt>
    <dgm:pt modelId="{6100A445-85BB-4118-B415-FBBDA2C81716}" type="sibTrans" cxnId="{E9E7F911-0FA1-4118-9D9D-434B1A39829E}">
      <dgm:prSet/>
      <dgm:spPr/>
      <dgm:t>
        <a:bodyPr/>
        <a:lstStyle/>
        <a:p>
          <a:endParaRPr lang="es-CO" sz="1600"/>
        </a:p>
      </dgm:t>
    </dgm:pt>
    <dgm:pt modelId="{B20F2EF8-4356-4297-B28F-68C6637D8AEC}">
      <dgm:prSet phldrT="[Texto]" custT="1"/>
      <dgm:spPr/>
      <dgm:t>
        <a:bodyPr/>
        <a:lstStyle/>
        <a:p>
          <a:r>
            <a:rPr lang="es-CO" sz="1600" dirty="0" smtClean="0"/>
            <a:t>El precio total de la evaluación es calculado en cincuenta y cinco millones de pesos mas IVA   -    </a:t>
          </a:r>
          <a:r>
            <a:rPr lang="es-CO" sz="1800" b="1" dirty="0" smtClean="0"/>
            <a:t>(55.000.000) más 19%</a:t>
          </a:r>
          <a:endParaRPr lang="es-CO" sz="1800" b="1" dirty="0"/>
        </a:p>
      </dgm:t>
    </dgm:pt>
    <dgm:pt modelId="{C955AC76-4B94-433A-BB78-DC5AA208D6D1}" type="parTrans" cxnId="{2F4AF389-FF71-4375-B147-587A314ECE35}">
      <dgm:prSet/>
      <dgm:spPr/>
      <dgm:t>
        <a:bodyPr/>
        <a:lstStyle/>
        <a:p>
          <a:endParaRPr lang="es-CO" sz="1600"/>
        </a:p>
      </dgm:t>
    </dgm:pt>
    <dgm:pt modelId="{9831A849-88EE-4AC1-8542-E00042B028CD}" type="sibTrans" cxnId="{2F4AF389-FF71-4375-B147-587A314ECE35}">
      <dgm:prSet/>
      <dgm:spPr/>
      <dgm:t>
        <a:bodyPr/>
        <a:lstStyle/>
        <a:p>
          <a:endParaRPr lang="es-CO" sz="1600"/>
        </a:p>
      </dgm:t>
    </dgm:pt>
    <dgm:pt modelId="{5E973154-9BB3-46EA-B67B-99F2404BBFE9}">
      <dgm:prSet phldrT="[Texto]" custT="1"/>
      <dgm:spPr/>
      <dgm:t>
        <a:bodyPr/>
        <a:lstStyle/>
        <a:p>
          <a:pPr algn="l"/>
          <a:r>
            <a:rPr lang="es-CO" sz="1700" dirty="0" smtClean="0"/>
            <a:t>Si se requiere entrenamiento, se brindará información especifica sobre temas de necesidad y la manera de obtenerlos.</a:t>
          </a:r>
          <a:endParaRPr lang="es-CO" sz="1700" dirty="0"/>
        </a:p>
      </dgm:t>
    </dgm:pt>
    <dgm:pt modelId="{DF1B8963-BF35-4CE9-8F23-729F80639107}" type="parTrans" cxnId="{50FFE202-CFE4-42D8-A768-7A74844796D9}">
      <dgm:prSet/>
      <dgm:spPr/>
      <dgm:t>
        <a:bodyPr/>
        <a:lstStyle/>
        <a:p>
          <a:endParaRPr lang="es-CO" sz="1600"/>
        </a:p>
      </dgm:t>
    </dgm:pt>
    <dgm:pt modelId="{ACBC917C-8EA3-4333-8A7F-88188CF38F91}" type="sibTrans" cxnId="{50FFE202-CFE4-42D8-A768-7A74844796D9}">
      <dgm:prSet/>
      <dgm:spPr/>
      <dgm:t>
        <a:bodyPr/>
        <a:lstStyle/>
        <a:p>
          <a:endParaRPr lang="es-CO" sz="1600"/>
        </a:p>
      </dgm:t>
    </dgm:pt>
    <dgm:pt modelId="{9D93926A-29D2-485D-B552-62AF9FB8AA6B}" type="pres">
      <dgm:prSet presAssocID="{718FD136-58A8-4144-9BED-1F755574221C}" presName="Name0" presStyleCnt="0">
        <dgm:presLayoutVars>
          <dgm:dir/>
          <dgm:animLvl val="lvl"/>
          <dgm:resizeHandles/>
        </dgm:presLayoutVars>
      </dgm:prSet>
      <dgm:spPr/>
      <dgm:t>
        <a:bodyPr/>
        <a:lstStyle/>
        <a:p>
          <a:endParaRPr lang="es-CO"/>
        </a:p>
      </dgm:t>
    </dgm:pt>
    <dgm:pt modelId="{9FB9BA90-6324-4EF6-B4D6-6A67E756D277}" type="pres">
      <dgm:prSet presAssocID="{B4842E9E-BC7A-425B-B333-57A381561D78}" presName="linNode" presStyleCnt="0"/>
      <dgm:spPr/>
    </dgm:pt>
    <dgm:pt modelId="{1248FD4A-E220-4B50-BD75-634EBEE9F76A}" type="pres">
      <dgm:prSet presAssocID="{B4842E9E-BC7A-425B-B333-57A381561D78}" presName="parentShp" presStyleLbl="node1" presStyleIdx="0" presStyleCnt="2" custScaleX="63263" custScaleY="61773" custLinFactNeighborX="-8242">
        <dgm:presLayoutVars>
          <dgm:bulletEnabled val="1"/>
        </dgm:presLayoutVars>
      </dgm:prSet>
      <dgm:spPr/>
      <dgm:t>
        <a:bodyPr/>
        <a:lstStyle/>
        <a:p>
          <a:endParaRPr lang="es-CO"/>
        </a:p>
      </dgm:t>
    </dgm:pt>
    <dgm:pt modelId="{90DFF463-29EB-4C5B-BADF-10E0BC809F86}" type="pres">
      <dgm:prSet presAssocID="{B4842E9E-BC7A-425B-B333-57A381561D78}" presName="childShp" presStyleLbl="bgAccFollowNode1" presStyleIdx="0" presStyleCnt="2" custScaleX="112079" custScaleY="65024" custLinFactNeighborX="-8828">
        <dgm:presLayoutVars>
          <dgm:bulletEnabled val="1"/>
        </dgm:presLayoutVars>
      </dgm:prSet>
      <dgm:spPr/>
      <dgm:t>
        <a:bodyPr/>
        <a:lstStyle/>
        <a:p>
          <a:endParaRPr lang="es-CO"/>
        </a:p>
      </dgm:t>
    </dgm:pt>
    <dgm:pt modelId="{E18FFAEF-FAC5-492C-8649-A0F2FFAA7E8C}" type="pres">
      <dgm:prSet presAssocID="{03DB7965-445A-4272-9817-292124C48EC3}" presName="spacing" presStyleCnt="0"/>
      <dgm:spPr/>
    </dgm:pt>
    <dgm:pt modelId="{7D61CED5-A59B-422B-B262-898C0C2E84CF}" type="pres">
      <dgm:prSet presAssocID="{6043F0EF-A34B-4CDB-ABC3-83E8192A9FB0}" presName="linNode" presStyleCnt="0"/>
      <dgm:spPr/>
    </dgm:pt>
    <dgm:pt modelId="{F2EB1B28-7EB0-4855-A58D-933F090BC8ED}" type="pres">
      <dgm:prSet presAssocID="{6043F0EF-A34B-4CDB-ABC3-83E8192A9FB0}" presName="parentShp" presStyleLbl="node1" presStyleIdx="1" presStyleCnt="2" custScaleX="63706" custScaleY="66045" custLinFactNeighborX="-7931" custLinFactNeighborY="-5633">
        <dgm:presLayoutVars>
          <dgm:bulletEnabled val="1"/>
        </dgm:presLayoutVars>
      </dgm:prSet>
      <dgm:spPr/>
      <dgm:t>
        <a:bodyPr/>
        <a:lstStyle/>
        <a:p>
          <a:endParaRPr lang="es-CO"/>
        </a:p>
      </dgm:t>
    </dgm:pt>
    <dgm:pt modelId="{FB63AF3F-BF91-47C1-BC8E-4F15EC96FFC3}" type="pres">
      <dgm:prSet presAssocID="{6043F0EF-A34B-4CDB-ABC3-83E8192A9FB0}" presName="childShp" presStyleLbl="bgAccFollowNode1" presStyleIdx="1" presStyleCnt="2" custScaleX="114630" custScaleY="76709" custLinFactNeighborX="-7674" custLinFactNeighborY="-2619">
        <dgm:presLayoutVars>
          <dgm:bulletEnabled val="1"/>
        </dgm:presLayoutVars>
      </dgm:prSet>
      <dgm:spPr/>
      <dgm:t>
        <a:bodyPr/>
        <a:lstStyle/>
        <a:p>
          <a:endParaRPr lang="es-CO"/>
        </a:p>
      </dgm:t>
    </dgm:pt>
  </dgm:ptLst>
  <dgm:cxnLst>
    <dgm:cxn modelId="{E9E7F911-0FA1-4118-9D9D-434B1A39829E}" srcId="{B4842E9E-BC7A-425B-B333-57A381561D78}" destId="{747CB16D-F9DD-4AE0-9CD0-9F896AFE1F19}" srcOrd="0" destOrd="0" parTransId="{831A963E-36EA-4EE0-837B-95504D7641CE}" sibTransId="{6100A445-85BB-4118-B415-FBBDA2C81716}"/>
    <dgm:cxn modelId="{FCEE56E7-0062-44C7-842A-F91B39B7EAD7}" srcId="{718FD136-58A8-4144-9BED-1F755574221C}" destId="{6043F0EF-A34B-4CDB-ABC3-83E8192A9FB0}" srcOrd="1" destOrd="0" parTransId="{6E61219E-1B89-4EB2-B371-8722BE432DA4}" sibTransId="{9F2AA02B-8297-4E1D-BAF7-8456D09F0717}"/>
    <dgm:cxn modelId="{50FFE202-CFE4-42D8-A768-7A74844796D9}" srcId="{B4842E9E-BC7A-425B-B333-57A381561D78}" destId="{5E973154-9BB3-46EA-B67B-99F2404BBFE9}" srcOrd="1" destOrd="0" parTransId="{DF1B8963-BF35-4CE9-8F23-729F80639107}" sibTransId="{ACBC917C-8EA3-4333-8A7F-88188CF38F91}"/>
    <dgm:cxn modelId="{3CE77842-4DF6-4963-B626-A23B0387FF1D}" srcId="{718FD136-58A8-4144-9BED-1F755574221C}" destId="{B4842E9E-BC7A-425B-B333-57A381561D78}" srcOrd="0" destOrd="0" parTransId="{C38B6E77-7C6B-400C-916B-D89F9FB83564}" sibTransId="{03DB7965-445A-4272-9817-292124C48EC3}"/>
    <dgm:cxn modelId="{E8C52AAC-BB20-4D20-BF5F-085D1CE616ED}" type="presOf" srcId="{6043F0EF-A34B-4CDB-ABC3-83E8192A9FB0}" destId="{F2EB1B28-7EB0-4855-A58D-933F090BC8ED}" srcOrd="0" destOrd="0" presId="urn:microsoft.com/office/officeart/2005/8/layout/vList6"/>
    <dgm:cxn modelId="{AF5EA582-D876-4827-A050-9A2C97840EF1}" type="presOf" srcId="{B4842E9E-BC7A-425B-B333-57A381561D78}" destId="{1248FD4A-E220-4B50-BD75-634EBEE9F76A}" srcOrd="0" destOrd="0" presId="urn:microsoft.com/office/officeart/2005/8/layout/vList6"/>
    <dgm:cxn modelId="{DC9B9C60-C403-413D-9441-1D8B5A97E6E2}" type="presOf" srcId="{5E973154-9BB3-46EA-B67B-99F2404BBFE9}" destId="{90DFF463-29EB-4C5B-BADF-10E0BC809F86}" srcOrd="0" destOrd="1" presId="urn:microsoft.com/office/officeart/2005/8/layout/vList6"/>
    <dgm:cxn modelId="{E36282CC-59B9-4825-A923-60D8CF82A8B1}" type="presOf" srcId="{747CB16D-F9DD-4AE0-9CD0-9F896AFE1F19}" destId="{90DFF463-29EB-4C5B-BADF-10E0BC809F86}" srcOrd="0" destOrd="0" presId="urn:microsoft.com/office/officeart/2005/8/layout/vList6"/>
    <dgm:cxn modelId="{94A048FD-1FA4-4CBA-858E-2C61CDD75D5B}" type="presOf" srcId="{1085FF23-B08D-434C-ADF9-C3B68F2344D3}" destId="{FB63AF3F-BF91-47C1-BC8E-4F15EC96FFC3}" srcOrd="0" destOrd="0" presId="urn:microsoft.com/office/officeart/2005/8/layout/vList6"/>
    <dgm:cxn modelId="{2F4AF389-FF71-4375-B147-587A314ECE35}" srcId="{6043F0EF-A34B-4CDB-ABC3-83E8192A9FB0}" destId="{B20F2EF8-4356-4297-B28F-68C6637D8AEC}" srcOrd="1" destOrd="0" parTransId="{C955AC76-4B94-433A-BB78-DC5AA208D6D1}" sibTransId="{9831A849-88EE-4AC1-8542-E00042B028CD}"/>
    <dgm:cxn modelId="{AC4DE9C1-A474-4C5A-8E3C-61531F5730BF}" type="presOf" srcId="{B20F2EF8-4356-4297-B28F-68C6637D8AEC}" destId="{FB63AF3F-BF91-47C1-BC8E-4F15EC96FFC3}" srcOrd="0" destOrd="1" presId="urn:microsoft.com/office/officeart/2005/8/layout/vList6"/>
    <dgm:cxn modelId="{B74CE46A-1FF2-4747-8E85-3212701061B6}" type="presOf" srcId="{718FD136-58A8-4144-9BED-1F755574221C}" destId="{9D93926A-29D2-485D-B552-62AF9FB8AA6B}" srcOrd="0" destOrd="0" presId="urn:microsoft.com/office/officeart/2005/8/layout/vList6"/>
    <dgm:cxn modelId="{A500A87B-9DDE-4611-A710-BEF555D3CF5E}" srcId="{6043F0EF-A34B-4CDB-ABC3-83E8192A9FB0}" destId="{1085FF23-B08D-434C-ADF9-C3B68F2344D3}" srcOrd="0" destOrd="0" parTransId="{5BE4206A-24AB-4E77-9E11-60ED1E29CA64}" sibTransId="{0ABE191E-CE7A-4EB5-A02D-F6F76A97549E}"/>
    <dgm:cxn modelId="{EC456916-31C0-4887-94E3-5B80C76B8DC1}" type="presParOf" srcId="{9D93926A-29D2-485D-B552-62AF9FB8AA6B}" destId="{9FB9BA90-6324-4EF6-B4D6-6A67E756D277}" srcOrd="0" destOrd="0" presId="urn:microsoft.com/office/officeart/2005/8/layout/vList6"/>
    <dgm:cxn modelId="{E99D9CD8-4C91-41CF-9075-E064843DCC47}" type="presParOf" srcId="{9FB9BA90-6324-4EF6-B4D6-6A67E756D277}" destId="{1248FD4A-E220-4B50-BD75-634EBEE9F76A}" srcOrd="0" destOrd="0" presId="urn:microsoft.com/office/officeart/2005/8/layout/vList6"/>
    <dgm:cxn modelId="{E259C593-AD42-467E-8DDA-979466C5B41B}" type="presParOf" srcId="{9FB9BA90-6324-4EF6-B4D6-6A67E756D277}" destId="{90DFF463-29EB-4C5B-BADF-10E0BC809F86}" srcOrd="1" destOrd="0" presId="urn:microsoft.com/office/officeart/2005/8/layout/vList6"/>
    <dgm:cxn modelId="{6C73D49C-69E8-4707-9236-7F2721124F39}" type="presParOf" srcId="{9D93926A-29D2-485D-B552-62AF9FB8AA6B}" destId="{E18FFAEF-FAC5-492C-8649-A0F2FFAA7E8C}" srcOrd="1" destOrd="0" presId="urn:microsoft.com/office/officeart/2005/8/layout/vList6"/>
    <dgm:cxn modelId="{9DD0D3F8-434D-4512-A474-3F5DB5A75C6E}" type="presParOf" srcId="{9D93926A-29D2-485D-B552-62AF9FB8AA6B}" destId="{7D61CED5-A59B-422B-B262-898C0C2E84CF}" srcOrd="2" destOrd="0" presId="urn:microsoft.com/office/officeart/2005/8/layout/vList6"/>
    <dgm:cxn modelId="{7086BFDC-64C9-488C-B34A-9CA2F5B65AD1}" type="presParOf" srcId="{7D61CED5-A59B-422B-B262-898C0C2E84CF}" destId="{F2EB1B28-7EB0-4855-A58D-933F090BC8ED}" srcOrd="0" destOrd="0" presId="urn:microsoft.com/office/officeart/2005/8/layout/vList6"/>
    <dgm:cxn modelId="{62020E05-A3F8-4740-995A-261180BE1F52}" type="presParOf" srcId="{7D61CED5-A59B-422B-B262-898C0C2E84CF}" destId="{FB63AF3F-BF91-47C1-BC8E-4F15EC96FFC3}"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9DAD4E3-0CEF-4635-89E6-9323651DB3EB}" type="doc">
      <dgm:prSet loTypeId="urn:microsoft.com/office/officeart/2005/8/layout/cycle2" loCatId="cycle" qsTypeId="urn:microsoft.com/office/officeart/2005/8/quickstyle/3d2" qsCatId="3D" csTypeId="urn:microsoft.com/office/officeart/2005/8/colors/colorful3" csCatId="colorful" phldr="1"/>
      <dgm:spPr/>
      <dgm:t>
        <a:bodyPr/>
        <a:lstStyle/>
        <a:p>
          <a:endParaRPr lang="es-CO"/>
        </a:p>
      </dgm:t>
    </dgm:pt>
    <dgm:pt modelId="{8805AB16-AE10-41B0-8BE5-069A69AE6538}">
      <dgm:prSet phldrT="[Texto]" custT="1"/>
      <dgm:spPr/>
      <dgm:t>
        <a:bodyPr/>
        <a:lstStyle/>
        <a:p>
          <a:r>
            <a:rPr lang="es-CO" sz="1300" dirty="0" smtClean="0"/>
            <a:t>6. El equipo de auditoria tiene el conocimiento suficiente de los procesos, actividades o productos que audita.</a:t>
          </a:r>
          <a:endParaRPr lang="es-CO" sz="1300" dirty="0"/>
        </a:p>
      </dgm:t>
    </dgm:pt>
    <dgm:pt modelId="{7B977D7D-0C89-4F31-8441-10C339E46722}" type="parTrans" cxnId="{51BB8136-FCCD-45B6-98E8-9BF7DC37A976}">
      <dgm:prSet/>
      <dgm:spPr/>
      <dgm:t>
        <a:bodyPr/>
        <a:lstStyle/>
        <a:p>
          <a:endParaRPr lang="es-CO" sz="1200"/>
        </a:p>
      </dgm:t>
    </dgm:pt>
    <dgm:pt modelId="{5A1C961F-C001-45D5-87F6-5DE8ACB11186}" type="sibTrans" cxnId="{51BB8136-FCCD-45B6-98E8-9BF7DC37A976}">
      <dgm:prSet custT="1"/>
      <dgm:spPr/>
      <dgm:t>
        <a:bodyPr/>
        <a:lstStyle/>
        <a:p>
          <a:endParaRPr lang="es-CO" sz="1200"/>
        </a:p>
      </dgm:t>
    </dgm:pt>
    <dgm:pt modelId="{DF4E4776-F905-43CA-A4D7-1E2194718919}">
      <dgm:prSet phldrT="[Texto]" custT="1"/>
      <dgm:spPr/>
      <dgm:t>
        <a:bodyPr/>
        <a:lstStyle/>
        <a:p>
          <a:r>
            <a:rPr lang="es-CO" sz="1300" dirty="0" smtClean="0"/>
            <a:t>2. En las auditorias que han realizado a sus procesos, se incluye el uso de </a:t>
          </a:r>
          <a:r>
            <a:rPr lang="es-CO" sz="1300" b="1" i="1" dirty="0" smtClean="0"/>
            <a:t>herramientas tecnológicas </a:t>
          </a:r>
          <a:r>
            <a:rPr lang="es-CO" sz="1300" dirty="0" smtClean="0"/>
            <a:t>y de análisis de datos.</a:t>
          </a:r>
          <a:endParaRPr lang="es-CO" sz="1300" dirty="0"/>
        </a:p>
      </dgm:t>
    </dgm:pt>
    <dgm:pt modelId="{0E742F28-6907-4F9D-95CC-84E1354645D0}" type="parTrans" cxnId="{79009479-69D3-4687-8218-F150F2F3CB19}">
      <dgm:prSet/>
      <dgm:spPr/>
      <dgm:t>
        <a:bodyPr/>
        <a:lstStyle/>
        <a:p>
          <a:endParaRPr lang="es-CO" sz="1200"/>
        </a:p>
      </dgm:t>
    </dgm:pt>
    <dgm:pt modelId="{005775E8-0375-45EA-BBAA-F4466B6C477B}" type="sibTrans" cxnId="{79009479-69D3-4687-8218-F150F2F3CB19}">
      <dgm:prSet custT="1"/>
      <dgm:spPr/>
      <dgm:t>
        <a:bodyPr/>
        <a:lstStyle/>
        <a:p>
          <a:endParaRPr lang="es-CO" sz="1200"/>
        </a:p>
      </dgm:t>
    </dgm:pt>
    <dgm:pt modelId="{67CC47B6-F0EC-4764-B661-58D2292E08B3}">
      <dgm:prSet phldrT="[Texto]" custT="1"/>
      <dgm:spPr/>
      <dgm:t>
        <a:bodyPr/>
        <a:lstStyle/>
        <a:p>
          <a:r>
            <a:rPr lang="es-CO" sz="1200" dirty="0" smtClean="0"/>
            <a:t>3. Desde su punto de vista, el equipo auditor al definir el alcance de una auditoria tienen en cuenta los siguientes factores:</a:t>
          </a:r>
          <a:endParaRPr lang="es-CO" sz="1200" dirty="0"/>
        </a:p>
      </dgm:t>
    </dgm:pt>
    <dgm:pt modelId="{E04BDEF2-30C5-4575-9766-8828A9585F95}" type="parTrans" cxnId="{AAE19EAF-4FD7-42D6-95F5-4535385C757C}">
      <dgm:prSet/>
      <dgm:spPr/>
      <dgm:t>
        <a:bodyPr/>
        <a:lstStyle/>
        <a:p>
          <a:endParaRPr lang="es-CO" sz="1200"/>
        </a:p>
      </dgm:t>
    </dgm:pt>
    <dgm:pt modelId="{AF14A047-498D-4F62-956D-7B5EA0E7B4A0}" type="sibTrans" cxnId="{AAE19EAF-4FD7-42D6-95F5-4535385C757C}">
      <dgm:prSet custT="1"/>
      <dgm:spPr/>
      <dgm:t>
        <a:bodyPr/>
        <a:lstStyle/>
        <a:p>
          <a:endParaRPr lang="es-CO" sz="1200"/>
        </a:p>
      </dgm:t>
    </dgm:pt>
    <dgm:pt modelId="{CBC06D45-7106-4A61-9583-EFC6EDCF8795}">
      <dgm:prSet phldrT="[Texto]" custT="1"/>
      <dgm:spPr/>
      <dgm:t>
        <a:bodyPr/>
        <a:lstStyle/>
        <a:p>
          <a:r>
            <a:rPr lang="es-CO" sz="1300" dirty="0" smtClean="0"/>
            <a:t>4. Cuentan los auditores con conocimientos suficientes en </a:t>
          </a:r>
          <a:r>
            <a:rPr lang="es-CO" sz="1300" b="1" i="1" dirty="0" smtClean="0"/>
            <a:t>gestión de riesgos </a:t>
          </a:r>
          <a:endParaRPr lang="es-CO" sz="1300" b="1" i="1" dirty="0"/>
        </a:p>
      </dgm:t>
    </dgm:pt>
    <dgm:pt modelId="{75938310-C5B9-44BF-BFC5-D237EE40B664}" type="parTrans" cxnId="{EC93C6F1-B2DB-46C9-98E7-CF0249A26904}">
      <dgm:prSet/>
      <dgm:spPr/>
      <dgm:t>
        <a:bodyPr/>
        <a:lstStyle/>
        <a:p>
          <a:endParaRPr lang="es-CO" sz="1200"/>
        </a:p>
      </dgm:t>
    </dgm:pt>
    <dgm:pt modelId="{58454F37-9CDB-4711-9C1D-D02D0448D57D}" type="sibTrans" cxnId="{EC93C6F1-B2DB-46C9-98E7-CF0249A26904}">
      <dgm:prSet custT="1"/>
      <dgm:spPr/>
      <dgm:t>
        <a:bodyPr/>
        <a:lstStyle/>
        <a:p>
          <a:endParaRPr lang="es-CO" sz="1200"/>
        </a:p>
      </dgm:t>
    </dgm:pt>
    <dgm:pt modelId="{936FD344-D2D1-400A-B676-25CCCED0A050}" type="pres">
      <dgm:prSet presAssocID="{79DAD4E3-0CEF-4635-89E6-9323651DB3EB}" presName="cycle" presStyleCnt="0">
        <dgm:presLayoutVars>
          <dgm:dir/>
          <dgm:resizeHandles val="exact"/>
        </dgm:presLayoutVars>
      </dgm:prSet>
      <dgm:spPr/>
      <dgm:t>
        <a:bodyPr/>
        <a:lstStyle/>
        <a:p>
          <a:endParaRPr lang="es-CO"/>
        </a:p>
      </dgm:t>
    </dgm:pt>
    <dgm:pt modelId="{EDAE0C8C-9150-403D-9DE3-44D223596B7B}" type="pres">
      <dgm:prSet presAssocID="{8805AB16-AE10-41B0-8BE5-069A69AE6538}" presName="node" presStyleLbl="node1" presStyleIdx="0" presStyleCnt="4" custScaleX="162345" custScaleY="147702" custRadScaleRad="92320">
        <dgm:presLayoutVars>
          <dgm:bulletEnabled val="1"/>
        </dgm:presLayoutVars>
      </dgm:prSet>
      <dgm:spPr/>
      <dgm:t>
        <a:bodyPr/>
        <a:lstStyle/>
        <a:p>
          <a:endParaRPr lang="es-CO"/>
        </a:p>
      </dgm:t>
    </dgm:pt>
    <dgm:pt modelId="{CF81F4D9-646A-4BD1-BDF4-49D14755C678}" type="pres">
      <dgm:prSet presAssocID="{5A1C961F-C001-45D5-87F6-5DE8ACB11186}" presName="sibTrans" presStyleLbl="sibTrans2D1" presStyleIdx="0" presStyleCnt="4"/>
      <dgm:spPr/>
      <dgm:t>
        <a:bodyPr/>
        <a:lstStyle/>
        <a:p>
          <a:endParaRPr lang="es-CO"/>
        </a:p>
      </dgm:t>
    </dgm:pt>
    <dgm:pt modelId="{9D30D891-6593-43BF-A273-F86E8D4CF0DD}" type="pres">
      <dgm:prSet presAssocID="{5A1C961F-C001-45D5-87F6-5DE8ACB11186}" presName="connectorText" presStyleLbl="sibTrans2D1" presStyleIdx="0" presStyleCnt="4"/>
      <dgm:spPr/>
      <dgm:t>
        <a:bodyPr/>
        <a:lstStyle/>
        <a:p>
          <a:endParaRPr lang="es-CO"/>
        </a:p>
      </dgm:t>
    </dgm:pt>
    <dgm:pt modelId="{63542B55-C641-4FB7-86B4-18CDFF0C6725}" type="pres">
      <dgm:prSet presAssocID="{DF4E4776-F905-43CA-A4D7-1E2194718919}" presName="node" presStyleLbl="node1" presStyleIdx="1" presStyleCnt="4" custScaleX="168446" custScaleY="167504" custRadScaleRad="150694" custRadScaleInc="512">
        <dgm:presLayoutVars>
          <dgm:bulletEnabled val="1"/>
        </dgm:presLayoutVars>
      </dgm:prSet>
      <dgm:spPr/>
      <dgm:t>
        <a:bodyPr/>
        <a:lstStyle/>
        <a:p>
          <a:endParaRPr lang="es-CO"/>
        </a:p>
      </dgm:t>
    </dgm:pt>
    <dgm:pt modelId="{8D21F927-9FBD-48A7-AE6D-9841854F3868}" type="pres">
      <dgm:prSet presAssocID="{005775E8-0375-45EA-BBAA-F4466B6C477B}" presName="sibTrans" presStyleLbl="sibTrans2D1" presStyleIdx="1" presStyleCnt="4"/>
      <dgm:spPr/>
      <dgm:t>
        <a:bodyPr/>
        <a:lstStyle/>
        <a:p>
          <a:endParaRPr lang="es-CO"/>
        </a:p>
      </dgm:t>
    </dgm:pt>
    <dgm:pt modelId="{7E747813-01FB-4C0A-8FCE-E283FFEBDD22}" type="pres">
      <dgm:prSet presAssocID="{005775E8-0375-45EA-BBAA-F4466B6C477B}" presName="connectorText" presStyleLbl="sibTrans2D1" presStyleIdx="1" presStyleCnt="4"/>
      <dgm:spPr/>
      <dgm:t>
        <a:bodyPr/>
        <a:lstStyle/>
        <a:p>
          <a:endParaRPr lang="es-CO"/>
        </a:p>
      </dgm:t>
    </dgm:pt>
    <dgm:pt modelId="{0122779B-DD04-4776-8BB5-1AB92E81804A}" type="pres">
      <dgm:prSet presAssocID="{67CC47B6-F0EC-4764-B661-58D2292E08B3}" presName="node" presStyleLbl="node1" presStyleIdx="2" presStyleCnt="4" custScaleX="164333" custScaleY="158457" custRadScaleRad="94975" custRadScaleInc="-5651">
        <dgm:presLayoutVars>
          <dgm:bulletEnabled val="1"/>
        </dgm:presLayoutVars>
      </dgm:prSet>
      <dgm:spPr/>
      <dgm:t>
        <a:bodyPr/>
        <a:lstStyle/>
        <a:p>
          <a:endParaRPr lang="es-CO"/>
        </a:p>
      </dgm:t>
    </dgm:pt>
    <dgm:pt modelId="{C09BDF6B-8A83-465F-AB59-39CB9A0EDC2D}" type="pres">
      <dgm:prSet presAssocID="{AF14A047-498D-4F62-956D-7B5EA0E7B4A0}" presName="sibTrans" presStyleLbl="sibTrans2D1" presStyleIdx="2" presStyleCnt="4"/>
      <dgm:spPr/>
      <dgm:t>
        <a:bodyPr/>
        <a:lstStyle/>
        <a:p>
          <a:endParaRPr lang="es-CO"/>
        </a:p>
      </dgm:t>
    </dgm:pt>
    <dgm:pt modelId="{370ACDAD-F27E-415C-9D78-2AB3EC651518}" type="pres">
      <dgm:prSet presAssocID="{AF14A047-498D-4F62-956D-7B5EA0E7B4A0}" presName="connectorText" presStyleLbl="sibTrans2D1" presStyleIdx="2" presStyleCnt="4"/>
      <dgm:spPr/>
      <dgm:t>
        <a:bodyPr/>
        <a:lstStyle/>
        <a:p>
          <a:endParaRPr lang="es-CO"/>
        </a:p>
      </dgm:t>
    </dgm:pt>
    <dgm:pt modelId="{476300A5-665A-41CC-89E9-8239C17AAAA0}" type="pres">
      <dgm:prSet presAssocID="{CBC06D45-7106-4A61-9583-EFC6EDCF8795}" presName="node" presStyleLbl="node1" presStyleIdx="3" presStyleCnt="4" custScaleX="162114" custScaleY="155106" custRadScaleRad="144076" custRadScaleInc="4098">
        <dgm:presLayoutVars>
          <dgm:bulletEnabled val="1"/>
        </dgm:presLayoutVars>
      </dgm:prSet>
      <dgm:spPr/>
      <dgm:t>
        <a:bodyPr/>
        <a:lstStyle/>
        <a:p>
          <a:endParaRPr lang="es-CO"/>
        </a:p>
      </dgm:t>
    </dgm:pt>
    <dgm:pt modelId="{AA5BC7D4-492D-413F-9649-15AF1A2EF3D2}" type="pres">
      <dgm:prSet presAssocID="{58454F37-9CDB-4711-9C1D-D02D0448D57D}" presName="sibTrans" presStyleLbl="sibTrans2D1" presStyleIdx="3" presStyleCnt="4"/>
      <dgm:spPr/>
      <dgm:t>
        <a:bodyPr/>
        <a:lstStyle/>
        <a:p>
          <a:endParaRPr lang="es-CO"/>
        </a:p>
      </dgm:t>
    </dgm:pt>
    <dgm:pt modelId="{62CDECD7-2EB1-4A9F-B485-456F3EA906DC}" type="pres">
      <dgm:prSet presAssocID="{58454F37-9CDB-4711-9C1D-D02D0448D57D}" presName="connectorText" presStyleLbl="sibTrans2D1" presStyleIdx="3" presStyleCnt="4"/>
      <dgm:spPr/>
      <dgm:t>
        <a:bodyPr/>
        <a:lstStyle/>
        <a:p>
          <a:endParaRPr lang="es-CO"/>
        </a:p>
      </dgm:t>
    </dgm:pt>
  </dgm:ptLst>
  <dgm:cxnLst>
    <dgm:cxn modelId="{6ECCD7FE-22FC-40D5-B797-2EF76FA9A41C}" type="presOf" srcId="{58454F37-9CDB-4711-9C1D-D02D0448D57D}" destId="{AA5BC7D4-492D-413F-9649-15AF1A2EF3D2}" srcOrd="0" destOrd="0" presId="urn:microsoft.com/office/officeart/2005/8/layout/cycle2"/>
    <dgm:cxn modelId="{374A37EF-4E0D-4903-A39A-AD95AEEA22F6}" type="presOf" srcId="{AF14A047-498D-4F62-956D-7B5EA0E7B4A0}" destId="{370ACDAD-F27E-415C-9D78-2AB3EC651518}" srcOrd="1" destOrd="0" presId="urn:microsoft.com/office/officeart/2005/8/layout/cycle2"/>
    <dgm:cxn modelId="{B7B8FAB1-C521-4AA6-9CAB-C8CD6EB4E812}" type="presOf" srcId="{005775E8-0375-45EA-BBAA-F4466B6C477B}" destId="{8D21F927-9FBD-48A7-AE6D-9841854F3868}" srcOrd="0" destOrd="0" presId="urn:microsoft.com/office/officeart/2005/8/layout/cycle2"/>
    <dgm:cxn modelId="{39CE5B6E-BF20-4D66-8D6D-8E7A565A0DBC}" type="presOf" srcId="{79DAD4E3-0CEF-4635-89E6-9323651DB3EB}" destId="{936FD344-D2D1-400A-B676-25CCCED0A050}" srcOrd="0" destOrd="0" presId="urn:microsoft.com/office/officeart/2005/8/layout/cycle2"/>
    <dgm:cxn modelId="{008D427D-2929-45C2-AAA0-24B755514C89}" type="presOf" srcId="{DF4E4776-F905-43CA-A4D7-1E2194718919}" destId="{63542B55-C641-4FB7-86B4-18CDFF0C6725}" srcOrd="0" destOrd="0" presId="urn:microsoft.com/office/officeart/2005/8/layout/cycle2"/>
    <dgm:cxn modelId="{0B59121D-6604-4D84-A67A-A9B62D64E89E}" type="presOf" srcId="{005775E8-0375-45EA-BBAA-F4466B6C477B}" destId="{7E747813-01FB-4C0A-8FCE-E283FFEBDD22}" srcOrd="1" destOrd="0" presId="urn:microsoft.com/office/officeart/2005/8/layout/cycle2"/>
    <dgm:cxn modelId="{BF4DD603-BC0E-44ED-B297-6EE985001867}" type="presOf" srcId="{58454F37-9CDB-4711-9C1D-D02D0448D57D}" destId="{62CDECD7-2EB1-4A9F-B485-456F3EA906DC}" srcOrd="1" destOrd="0" presId="urn:microsoft.com/office/officeart/2005/8/layout/cycle2"/>
    <dgm:cxn modelId="{51BB8136-FCCD-45B6-98E8-9BF7DC37A976}" srcId="{79DAD4E3-0CEF-4635-89E6-9323651DB3EB}" destId="{8805AB16-AE10-41B0-8BE5-069A69AE6538}" srcOrd="0" destOrd="0" parTransId="{7B977D7D-0C89-4F31-8441-10C339E46722}" sibTransId="{5A1C961F-C001-45D5-87F6-5DE8ACB11186}"/>
    <dgm:cxn modelId="{CB852AC7-8A38-48EA-B85F-8C556B461A22}" type="presOf" srcId="{5A1C961F-C001-45D5-87F6-5DE8ACB11186}" destId="{CF81F4D9-646A-4BD1-BDF4-49D14755C678}" srcOrd="0" destOrd="0" presId="urn:microsoft.com/office/officeart/2005/8/layout/cycle2"/>
    <dgm:cxn modelId="{59BBA23F-B288-4D37-82F0-9C95E1A27C86}" type="presOf" srcId="{AF14A047-498D-4F62-956D-7B5EA0E7B4A0}" destId="{C09BDF6B-8A83-465F-AB59-39CB9A0EDC2D}" srcOrd="0" destOrd="0" presId="urn:microsoft.com/office/officeart/2005/8/layout/cycle2"/>
    <dgm:cxn modelId="{D0C5423E-F862-429C-878B-6E60DF6581D1}" type="presOf" srcId="{5A1C961F-C001-45D5-87F6-5DE8ACB11186}" destId="{9D30D891-6593-43BF-A273-F86E8D4CF0DD}" srcOrd="1" destOrd="0" presId="urn:microsoft.com/office/officeart/2005/8/layout/cycle2"/>
    <dgm:cxn modelId="{04392556-8630-470F-822A-74BE51B77F36}" type="presOf" srcId="{67CC47B6-F0EC-4764-B661-58D2292E08B3}" destId="{0122779B-DD04-4776-8BB5-1AB92E81804A}" srcOrd="0" destOrd="0" presId="urn:microsoft.com/office/officeart/2005/8/layout/cycle2"/>
    <dgm:cxn modelId="{607147AB-45BC-4AF8-833D-4D51A692B8CF}" type="presOf" srcId="{8805AB16-AE10-41B0-8BE5-069A69AE6538}" destId="{EDAE0C8C-9150-403D-9DE3-44D223596B7B}" srcOrd="0" destOrd="0" presId="urn:microsoft.com/office/officeart/2005/8/layout/cycle2"/>
    <dgm:cxn modelId="{79009479-69D3-4687-8218-F150F2F3CB19}" srcId="{79DAD4E3-0CEF-4635-89E6-9323651DB3EB}" destId="{DF4E4776-F905-43CA-A4D7-1E2194718919}" srcOrd="1" destOrd="0" parTransId="{0E742F28-6907-4F9D-95CC-84E1354645D0}" sibTransId="{005775E8-0375-45EA-BBAA-F4466B6C477B}"/>
    <dgm:cxn modelId="{AAE19EAF-4FD7-42D6-95F5-4535385C757C}" srcId="{79DAD4E3-0CEF-4635-89E6-9323651DB3EB}" destId="{67CC47B6-F0EC-4764-B661-58D2292E08B3}" srcOrd="2" destOrd="0" parTransId="{E04BDEF2-30C5-4575-9766-8828A9585F95}" sibTransId="{AF14A047-498D-4F62-956D-7B5EA0E7B4A0}"/>
    <dgm:cxn modelId="{9C5A68CD-EFF5-439E-98CA-D01632D116C6}" type="presOf" srcId="{CBC06D45-7106-4A61-9583-EFC6EDCF8795}" destId="{476300A5-665A-41CC-89E9-8239C17AAAA0}" srcOrd="0" destOrd="0" presId="urn:microsoft.com/office/officeart/2005/8/layout/cycle2"/>
    <dgm:cxn modelId="{EC93C6F1-B2DB-46C9-98E7-CF0249A26904}" srcId="{79DAD4E3-0CEF-4635-89E6-9323651DB3EB}" destId="{CBC06D45-7106-4A61-9583-EFC6EDCF8795}" srcOrd="3" destOrd="0" parTransId="{75938310-C5B9-44BF-BFC5-D237EE40B664}" sibTransId="{58454F37-9CDB-4711-9C1D-D02D0448D57D}"/>
    <dgm:cxn modelId="{1F06C935-D325-4153-AEC9-FEFD1DE5092A}" type="presParOf" srcId="{936FD344-D2D1-400A-B676-25CCCED0A050}" destId="{EDAE0C8C-9150-403D-9DE3-44D223596B7B}" srcOrd="0" destOrd="0" presId="urn:microsoft.com/office/officeart/2005/8/layout/cycle2"/>
    <dgm:cxn modelId="{FB7ACD44-B9E4-45D1-8531-CAAFDA28DE8E}" type="presParOf" srcId="{936FD344-D2D1-400A-B676-25CCCED0A050}" destId="{CF81F4D9-646A-4BD1-BDF4-49D14755C678}" srcOrd="1" destOrd="0" presId="urn:microsoft.com/office/officeart/2005/8/layout/cycle2"/>
    <dgm:cxn modelId="{5FDDC5F4-4EEE-4956-8652-D117722CC898}" type="presParOf" srcId="{CF81F4D9-646A-4BD1-BDF4-49D14755C678}" destId="{9D30D891-6593-43BF-A273-F86E8D4CF0DD}" srcOrd="0" destOrd="0" presId="urn:microsoft.com/office/officeart/2005/8/layout/cycle2"/>
    <dgm:cxn modelId="{C9E476B0-F8CD-4D16-88B2-1BA41D8B0137}" type="presParOf" srcId="{936FD344-D2D1-400A-B676-25CCCED0A050}" destId="{63542B55-C641-4FB7-86B4-18CDFF0C6725}" srcOrd="2" destOrd="0" presId="urn:microsoft.com/office/officeart/2005/8/layout/cycle2"/>
    <dgm:cxn modelId="{112863B0-7742-454E-A53B-DF0EF13584D7}" type="presParOf" srcId="{936FD344-D2D1-400A-B676-25CCCED0A050}" destId="{8D21F927-9FBD-48A7-AE6D-9841854F3868}" srcOrd="3" destOrd="0" presId="urn:microsoft.com/office/officeart/2005/8/layout/cycle2"/>
    <dgm:cxn modelId="{FBC19F47-4A45-469B-BF5E-3D9BFF139BD9}" type="presParOf" srcId="{8D21F927-9FBD-48A7-AE6D-9841854F3868}" destId="{7E747813-01FB-4C0A-8FCE-E283FFEBDD22}" srcOrd="0" destOrd="0" presId="urn:microsoft.com/office/officeart/2005/8/layout/cycle2"/>
    <dgm:cxn modelId="{86746632-5BC5-461A-89CD-BCD19F353196}" type="presParOf" srcId="{936FD344-D2D1-400A-B676-25CCCED0A050}" destId="{0122779B-DD04-4776-8BB5-1AB92E81804A}" srcOrd="4" destOrd="0" presId="urn:microsoft.com/office/officeart/2005/8/layout/cycle2"/>
    <dgm:cxn modelId="{BF028801-4A57-4507-8E22-CF7E677A518B}" type="presParOf" srcId="{936FD344-D2D1-400A-B676-25CCCED0A050}" destId="{C09BDF6B-8A83-465F-AB59-39CB9A0EDC2D}" srcOrd="5" destOrd="0" presId="urn:microsoft.com/office/officeart/2005/8/layout/cycle2"/>
    <dgm:cxn modelId="{C2D466EF-05B7-448C-BF3C-2D0AAE8138D7}" type="presParOf" srcId="{C09BDF6B-8A83-465F-AB59-39CB9A0EDC2D}" destId="{370ACDAD-F27E-415C-9D78-2AB3EC651518}" srcOrd="0" destOrd="0" presId="urn:microsoft.com/office/officeart/2005/8/layout/cycle2"/>
    <dgm:cxn modelId="{AC233478-1006-49FF-A923-F12F6A1493D3}" type="presParOf" srcId="{936FD344-D2D1-400A-B676-25CCCED0A050}" destId="{476300A5-665A-41CC-89E9-8239C17AAAA0}" srcOrd="6" destOrd="0" presId="urn:microsoft.com/office/officeart/2005/8/layout/cycle2"/>
    <dgm:cxn modelId="{6B3AD2FD-F231-4503-8F93-97B065E827BD}" type="presParOf" srcId="{936FD344-D2D1-400A-B676-25CCCED0A050}" destId="{AA5BC7D4-492D-413F-9649-15AF1A2EF3D2}" srcOrd="7" destOrd="0" presId="urn:microsoft.com/office/officeart/2005/8/layout/cycle2"/>
    <dgm:cxn modelId="{C85F50F0-7221-4305-8E1F-EC48C42D1706}" type="presParOf" srcId="{AA5BC7D4-492D-413F-9649-15AF1A2EF3D2}" destId="{62CDECD7-2EB1-4A9F-B485-456F3EA906DC}"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3EF5FE7-BB44-4926-B2C4-0811E835AB81}">
      <dsp:nvSpPr>
        <dsp:cNvPr id="0" name=""/>
        <dsp:cNvSpPr/>
      </dsp:nvSpPr>
      <dsp:spPr>
        <a:xfrm>
          <a:off x="0" y="0"/>
          <a:ext cx="8158577" cy="287819"/>
        </a:xfrm>
        <a:prstGeom prst="roundRect">
          <a:avLst/>
        </a:prstGeom>
        <a:no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kumimoji="0" lang="es-CO" sz="1200" b="1" i="0" u="none" strike="noStrike" kern="1200" cap="none" normalizeH="0" baseline="0" dirty="0" smtClean="0">
              <a:ln>
                <a:noFill/>
              </a:ln>
              <a:solidFill>
                <a:srgbClr val="094784"/>
              </a:solidFill>
              <a:effectLst/>
              <a:latin typeface="Calibri" pitchFamily="34" charset="0"/>
              <a:ea typeface="Calibri" pitchFamily="34" charset="0"/>
              <a:cs typeface="Arial" pitchFamily="34" charset="0"/>
            </a:rPr>
            <a:t>1. Verificación del Quórum </a:t>
          </a:r>
          <a:endParaRPr lang="es-CO" sz="1200" b="1" kern="1200" dirty="0">
            <a:solidFill>
              <a:srgbClr val="094784"/>
            </a:solidFill>
            <a:latin typeface="Calibri" pitchFamily="34" charset="0"/>
          </a:endParaRPr>
        </a:p>
      </dsp:txBody>
      <dsp:txXfrm>
        <a:off x="0" y="0"/>
        <a:ext cx="8158577" cy="287819"/>
      </dsp:txXfrm>
    </dsp:sp>
    <dsp:sp modelId="{6D33E85B-50B7-4764-A60D-7C558209468F}">
      <dsp:nvSpPr>
        <dsp:cNvPr id="0" name=""/>
        <dsp:cNvSpPr/>
      </dsp:nvSpPr>
      <dsp:spPr>
        <a:xfrm>
          <a:off x="0" y="293857"/>
          <a:ext cx="8158577" cy="287819"/>
        </a:xfrm>
        <a:prstGeom prst="roundRect">
          <a:avLst/>
        </a:prstGeom>
        <a:no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kumimoji="0" lang="es-CO" sz="1200" b="1" i="0" u="none" strike="noStrike" kern="1200" cap="none" normalizeH="0" baseline="0" dirty="0" smtClean="0">
              <a:ln>
                <a:noFill/>
              </a:ln>
              <a:solidFill>
                <a:srgbClr val="094784"/>
              </a:solidFill>
              <a:effectLst/>
              <a:latin typeface="Calibri" pitchFamily="34" charset="0"/>
              <a:ea typeface="Calibri" pitchFamily="34" charset="0"/>
              <a:cs typeface="Arial" pitchFamily="34" charset="0"/>
            </a:rPr>
            <a:t>2. Lectura y aprobación del orden del día </a:t>
          </a:r>
          <a:endParaRPr lang="es-CO" sz="1200" b="1" kern="1200" dirty="0">
            <a:solidFill>
              <a:srgbClr val="094784"/>
            </a:solidFill>
            <a:latin typeface="Calibri" pitchFamily="34" charset="0"/>
          </a:endParaRPr>
        </a:p>
      </dsp:txBody>
      <dsp:txXfrm>
        <a:off x="0" y="293857"/>
        <a:ext cx="8158577" cy="287819"/>
      </dsp:txXfrm>
    </dsp:sp>
    <dsp:sp modelId="{837B7DA6-B62E-418D-84F6-72758BE4D9ED}">
      <dsp:nvSpPr>
        <dsp:cNvPr id="0" name=""/>
        <dsp:cNvSpPr/>
      </dsp:nvSpPr>
      <dsp:spPr>
        <a:xfrm>
          <a:off x="0" y="615551"/>
          <a:ext cx="8158577" cy="287819"/>
        </a:xfrm>
        <a:prstGeom prst="roundRect">
          <a:avLst/>
        </a:prstGeom>
        <a:no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kumimoji="0" lang="es-CO" sz="1200" b="1" i="0" u="none" strike="noStrike" kern="1200" cap="none" normalizeH="0" baseline="0" dirty="0" smtClean="0">
              <a:ln>
                <a:noFill/>
              </a:ln>
              <a:solidFill>
                <a:srgbClr val="094784"/>
              </a:solidFill>
              <a:effectLst/>
              <a:latin typeface="Calibri" pitchFamily="34" charset="0"/>
              <a:ea typeface="Calibri" pitchFamily="34" charset="0"/>
              <a:cs typeface="Arial" pitchFamily="34" charset="0"/>
            </a:rPr>
            <a:t>3. </a:t>
          </a:r>
          <a:r>
            <a:rPr kumimoji="0" lang="es-CO" sz="1200" b="1" i="0" u="none" strike="noStrike" kern="1200" cap="none" normalizeH="0" baseline="0" dirty="0" smtClean="0">
              <a:ln>
                <a:noFill/>
              </a:ln>
              <a:solidFill>
                <a:srgbClr val="094784"/>
              </a:solidFill>
              <a:effectLst/>
              <a:latin typeface="Calibri" pitchFamily="34" charset="0"/>
              <a:ea typeface="Calibri" pitchFamily="34" charset="0"/>
              <a:cs typeface="Arial" pitchFamily="34" charset="0"/>
            </a:rPr>
            <a:t>Aprobación del Acta No, 73 del mes de agosto de 2017</a:t>
          </a:r>
          <a:endParaRPr lang="es-CO" sz="1200" b="1" kern="1200" dirty="0">
            <a:solidFill>
              <a:srgbClr val="094784"/>
            </a:solidFill>
            <a:latin typeface="Calibri" pitchFamily="34" charset="0"/>
          </a:endParaRPr>
        </a:p>
      </dsp:txBody>
      <dsp:txXfrm>
        <a:off x="0" y="615551"/>
        <a:ext cx="8158577" cy="287819"/>
      </dsp:txXfrm>
    </dsp:sp>
    <dsp:sp modelId="{2FE1037B-F27F-4C80-83BA-BF5BBC0E9B98}">
      <dsp:nvSpPr>
        <dsp:cNvPr id="0" name=""/>
        <dsp:cNvSpPr/>
      </dsp:nvSpPr>
      <dsp:spPr>
        <a:xfrm>
          <a:off x="0" y="937931"/>
          <a:ext cx="8158577" cy="287819"/>
        </a:xfrm>
        <a:prstGeom prst="roundRect">
          <a:avLst/>
        </a:prstGeom>
        <a:no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kumimoji="0" lang="es-CO" sz="1200" b="1" i="0" u="none" strike="noStrike" kern="1200" cap="none" normalizeH="0" baseline="0" dirty="0" smtClean="0">
              <a:ln>
                <a:noFill/>
              </a:ln>
              <a:solidFill>
                <a:srgbClr val="094784"/>
              </a:solidFill>
              <a:effectLst/>
              <a:latin typeface="Calibri" pitchFamily="34" charset="0"/>
              <a:ea typeface="Calibri" pitchFamily="34" charset="0"/>
              <a:cs typeface="Arial" pitchFamily="34" charset="0"/>
            </a:rPr>
            <a:t>4. </a:t>
          </a:r>
          <a:r>
            <a:rPr kumimoji="0" lang="es-CO" sz="1200" b="1" i="0" u="none" strike="noStrike" kern="1200" cap="none" normalizeH="0" baseline="0" dirty="0" smtClean="0">
              <a:ln>
                <a:noFill/>
              </a:ln>
              <a:solidFill>
                <a:srgbClr val="094784"/>
              </a:solidFill>
              <a:effectLst/>
              <a:latin typeface="Calibri" pitchFamily="34" charset="0"/>
              <a:ea typeface="Calibri" pitchFamily="34" charset="0"/>
              <a:cs typeface="Arial" pitchFamily="34" charset="0"/>
            </a:rPr>
            <a:t>Resultado de auditorías realizadas en el trimestre mayo – julio 2017</a:t>
          </a:r>
          <a:endParaRPr lang="es-CO" sz="1200" b="1" kern="1200" dirty="0">
            <a:solidFill>
              <a:srgbClr val="094784"/>
            </a:solidFill>
            <a:latin typeface="Calibri" pitchFamily="34" charset="0"/>
          </a:endParaRPr>
        </a:p>
      </dsp:txBody>
      <dsp:txXfrm>
        <a:off x="0" y="937931"/>
        <a:ext cx="8158577" cy="287819"/>
      </dsp:txXfrm>
    </dsp:sp>
    <dsp:sp modelId="{5C8FC485-97B0-44BD-99D6-F47DF419B0EC}">
      <dsp:nvSpPr>
        <dsp:cNvPr id="0" name=""/>
        <dsp:cNvSpPr/>
      </dsp:nvSpPr>
      <dsp:spPr>
        <a:xfrm>
          <a:off x="0" y="1260997"/>
          <a:ext cx="8158577" cy="287819"/>
        </a:xfrm>
        <a:prstGeom prst="roundRect">
          <a:avLst/>
        </a:prstGeom>
        <a:no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kumimoji="0" lang="es-CO" sz="1200" b="1" i="0" u="none" strike="noStrike" kern="1200" cap="none" normalizeH="0" baseline="0" dirty="0" smtClean="0">
              <a:ln>
                <a:noFill/>
              </a:ln>
              <a:solidFill>
                <a:srgbClr val="094784"/>
              </a:solidFill>
              <a:effectLst/>
              <a:latin typeface="Calibri" pitchFamily="34" charset="0"/>
              <a:ea typeface="Calibri" pitchFamily="34" charset="0"/>
              <a:cs typeface="Arial" pitchFamily="34" charset="0"/>
            </a:rPr>
            <a:t>5. </a:t>
          </a:r>
          <a:r>
            <a:rPr kumimoji="0" lang="es-CO" sz="1200" b="1" i="0" u="none" strike="noStrike" kern="1200" cap="none" normalizeH="0" baseline="0" dirty="0" smtClean="0">
              <a:ln>
                <a:noFill/>
              </a:ln>
              <a:solidFill>
                <a:srgbClr val="094784"/>
              </a:solidFill>
              <a:effectLst/>
              <a:latin typeface="Calibri" pitchFamily="34" charset="0"/>
              <a:ea typeface="Calibri" pitchFamily="34" charset="0"/>
              <a:cs typeface="Arial" pitchFamily="34" charset="0"/>
            </a:rPr>
            <a:t>Principales aspectos derivados de los requerimientos de la visita de la SFC a la Auditoría Interna</a:t>
          </a:r>
          <a:endParaRPr lang="es-CO" sz="1200" b="1" kern="1200" dirty="0">
            <a:solidFill>
              <a:srgbClr val="094784"/>
            </a:solidFill>
            <a:latin typeface="Calibri" pitchFamily="34" charset="0"/>
          </a:endParaRPr>
        </a:p>
      </dsp:txBody>
      <dsp:txXfrm>
        <a:off x="0" y="1260997"/>
        <a:ext cx="8158577" cy="287819"/>
      </dsp:txXfrm>
    </dsp:sp>
    <dsp:sp modelId="{18EFB5B1-2AAC-4A91-93A9-DEF6A3122670}">
      <dsp:nvSpPr>
        <dsp:cNvPr id="0" name=""/>
        <dsp:cNvSpPr/>
      </dsp:nvSpPr>
      <dsp:spPr>
        <a:xfrm>
          <a:off x="0" y="1583377"/>
          <a:ext cx="8158577" cy="287819"/>
        </a:xfrm>
        <a:prstGeom prst="roundRect">
          <a:avLst/>
        </a:prstGeom>
        <a:no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77800" lvl="0" indent="0" algn="l" defTabSz="533400">
            <a:lnSpc>
              <a:spcPct val="90000"/>
            </a:lnSpc>
            <a:spcBef>
              <a:spcPct val="0"/>
            </a:spcBef>
            <a:spcAft>
              <a:spcPct val="35000"/>
            </a:spcAft>
            <a:tabLst>
              <a:tab pos="177800" algn="l"/>
            </a:tabLst>
          </a:pPr>
          <a:r>
            <a:rPr kumimoji="0" lang="es-CO" sz="1200" b="1" i="0" u="none" strike="noStrike" kern="1200" cap="none" normalizeH="0" baseline="0" dirty="0" smtClean="0">
              <a:ln>
                <a:noFill/>
              </a:ln>
              <a:solidFill>
                <a:srgbClr val="094784"/>
              </a:solidFill>
              <a:effectLst/>
              <a:latin typeface="Calibri" pitchFamily="34" charset="0"/>
              <a:ea typeface="Calibri" pitchFamily="34" charset="0"/>
              <a:cs typeface="Arial" pitchFamily="34" charset="0"/>
            </a:rPr>
            <a:t>	</a:t>
          </a:r>
          <a:r>
            <a:rPr kumimoji="0" lang="es-CO" sz="1200" b="1" i="0" u="none" strike="noStrike" kern="1200" cap="none" normalizeH="0" baseline="0" dirty="0" smtClean="0">
              <a:ln>
                <a:noFill/>
              </a:ln>
              <a:solidFill>
                <a:srgbClr val="094784"/>
              </a:solidFill>
              <a:effectLst/>
              <a:latin typeface="Calibri" pitchFamily="34" charset="0"/>
              <a:ea typeface="Calibri" pitchFamily="34" charset="0"/>
              <a:cs typeface="Arial" pitchFamily="34" charset="0"/>
            </a:rPr>
            <a:t>5.1</a:t>
          </a:r>
          <a:r>
            <a:rPr kumimoji="0" lang="es-CO" sz="1200" b="1" i="0" u="none" strike="noStrike" kern="1200" cap="none" normalizeH="0" baseline="0" dirty="0" smtClean="0">
              <a:ln>
                <a:noFill/>
              </a:ln>
              <a:solidFill>
                <a:srgbClr val="094784"/>
              </a:solidFill>
              <a:effectLst/>
              <a:latin typeface="Calibri" pitchFamily="34" charset="0"/>
              <a:ea typeface="Calibri" pitchFamily="34" charset="0"/>
              <a:cs typeface="Arial" pitchFamily="34" charset="0"/>
            </a:rPr>
            <a:t>. Definición recurso compartido entre Auditoría y Riesgos – Auditor de TI</a:t>
          </a:r>
          <a:endParaRPr lang="es-CO" sz="1200" b="1" kern="1200" dirty="0">
            <a:solidFill>
              <a:srgbClr val="094784"/>
            </a:solidFill>
            <a:latin typeface="Calibri" pitchFamily="34" charset="0"/>
          </a:endParaRPr>
        </a:p>
      </dsp:txBody>
      <dsp:txXfrm>
        <a:off x="0" y="1583377"/>
        <a:ext cx="8158577" cy="287819"/>
      </dsp:txXfrm>
    </dsp:sp>
    <dsp:sp modelId="{A5EB06B1-4223-482C-969C-69C15820F271}">
      <dsp:nvSpPr>
        <dsp:cNvPr id="0" name=""/>
        <dsp:cNvSpPr/>
      </dsp:nvSpPr>
      <dsp:spPr>
        <a:xfrm>
          <a:off x="0" y="1905757"/>
          <a:ext cx="8158577" cy="287819"/>
        </a:xfrm>
        <a:prstGeom prst="roundRect">
          <a:avLst/>
        </a:prstGeom>
        <a:no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kumimoji="0" lang="es-CO" sz="1200" b="1" i="0" u="none" strike="noStrike" kern="1200" cap="none" normalizeH="0" baseline="0" dirty="0" smtClean="0">
              <a:ln>
                <a:noFill/>
              </a:ln>
              <a:solidFill>
                <a:srgbClr val="094784"/>
              </a:solidFill>
              <a:effectLst/>
              <a:latin typeface="Calibri" pitchFamily="34" charset="0"/>
              <a:ea typeface="Calibri" pitchFamily="34" charset="0"/>
              <a:cs typeface="Arial" pitchFamily="34" charset="0"/>
            </a:rPr>
            <a:t>	</a:t>
          </a:r>
          <a:r>
            <a:rPr kumimoji="0" lang="es-CO" sz="1200" b="1" i="0" u="none" strike="noStrike" kern="1200" cap="none" normalizeH="0" baseline="0" dirty="0" smtClean="0">
              <a:ln>
                <a:noFill/>
              </a:ln>
              <a:solidFill>
                <a:srgbClr val="094784"/>
              </a:solidFill>
              <a:effectLst/>
              <a:latin typeface="Calibri" pitchFamily="34" charset="0"/>
              <a:ea typeface="Calibri" pitchFamily="34" charset="0"/>
              <a:cs typeface="Arial" pitchFamily="34" charset="0"/>
            </a:rPr>
            <a:t>5.2</a:t>
          </a:r>
          <a:r>
            <a:rPr kumimoji="0" lang="es-CO" sz="1200" b="1" i="0" u="none" strike="noStrike" kern="1200" cap="none" normalizeH="0" baseline="0" dirty="0" smtClean="0">
              <a:ln>
                <a:noFill/>
              </a:ln>
              <a:solidFill>
                <a:srgbClr val="094784"/>
              </a:solidFill>
              <a:effectLst/>
              <a:latin typeface="Calibri" pitchFamily="34" charset="0"/>
              <a:ea typeface="Calibri" pitchFamily="34" charset="0"/>
              <a:cs typeface="Arial" pitchFamily="34" charset="0"/>
            </a:rPr>
            <a:t>. Planeación estratégica de Auditoría Interna  - evaluación y priorización de trabajos según nivel de riesgos</a:t>
          </a:r>
          <a:endParaRPr lang="es-CO" sz="1200" b="1" kern="1200" dirty="0">
            <a:solidFill>
              <a:srgbClr val="094784"/>
            </a:solidFill>
            <a:latin typeface="Calibri" pitchFamily="34" charset="0"/>
          </a:endParaRPr>
        </a:p>
      </dsp:txBody>
      <dsp:txXfrm>
        <a:off x="0" y="1905757"/>
        <a:ext cx="8158577" cy="287819"/>
      </dsp:txXfrm>
    </dsp:sp>
    <dsp:sp modelId="{8C4DD1C5-3580-48E6-9034-4AB24643E695}">
      <dsp:nvSpPr>
        <dsp:cNvPr id="0" name=""/>
        <dsp:cNvSpPr/>
      </dsp:nvSpPr>
      <dsp:spPr>
        <a:xfrm>
          <a:off x="0" y="2192895"/>
          <a:ext cx="8158577" cy="287819"/>
        </a:xfrm>
        <a:prstGeom prst="roundRect">
          <a:avLst/>
        </a:prstGeom>
        <a:no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s-CO" sz="1200" b="1" kern="1200" dirty="0" smtClean="0">
              <a:solidFill>
                <a:srgbClr val="094784"/>
              </a:solidFill>
              <a:latin typeface="Calibri" pitchFamily="34" charset="0"/>
            </a:rPr>
            <a:t>	</a:t>
          </a:r>
          <a:r>
            <a:rPr lang="es-CO" sz="1200" b="1" kern="1200" dirty="0" smtClean="0">
              <a:solidFill>
                <a:srgbClr val="094784"/>
              </a:solidFill>
              <a:latin typeface="Calibri" pitchFamily="34" charset="0"/>
            </a:rPr>
            <a:t>5.3</a:t>
          </a:r>
          <a:r>
            <a:rPr lang="es-CO" sz="1200" b="1" kern="1200" dirty="0" smtClean="0">
              <a:solidFill>
                <a:srgbClr val="094784"/>
              </a:solidFill>
              <a:latin typeface="Calibri" pitchFamily="34" charset="0"/>
            </a:rPr>
            <a:t>. Evaluación externa de la actividad de auditoría</a:t>
          </a:r>
          <a:endParaRPr lang="es-CO" sz="1200" b="1" kern="1200" dirty="0">
            <a:solidFill>
              <a:srgbClr val="094784"/>
            </a:solidFill>
            <a:latin typeface="Calibri" pitchFamily="34" charset="0"/>
          </a:endParaRPr>
        </a:p>
      </dsp:txBody>
      <dsp:txXfrm>
        <a:off x="0" y="2192895"/>
        <a:ext cx="8158577" cy="287819"/>
      </dsp:txXfrm>
    </dsp:sp>
    <dsp:sp modelId="{5982D760-A63D-4AF0-81AC-09DCDC4D43BA}">
      <dsp:nvSpPr>
        <dsp:cNvPr id="0" name=""/>
        <dsp:cNvSpPr/>
      </dsp:nvSpPr>
      <dsp:spPr>
        <a:xfrm>
          <a:off x="0" y="2531721"/>
          <a:ext cx="8158577" cy="287819"/>
        </a:xfrm>
        <a:prstGeom prst="roundRect">
          <a:avLst/>
        </a:prstGeom>
        <a:no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s-CO" sz="1200" b="1" kern="1200" dirty="0" smtClean="0">
              <a:solidFill>
                <a:srgbClr val="094784"/>
              </a:solidFill>
              <a:latin typeface="Calibri" pitchFamily="34" charset="0"/>
            </a:rPr>
            <a:t>	</a:t>
          </a:r>
          <a:r>
            <a:rPr lang="es-CO" sz="1200" b="1" kern="1200" dirty="0" smtClean="0">
              <a:solidFill>
                <a:srgbClr val="094784"/>
              </a:solidFill>
              <a:latin typeface="Calibri" pitchFamily="34" charset="0"/>
            </a:rPr>
            <a:t>5.4</a:t>
          </a:r>
          <a:r>
            <a:rPr lang="es-CO" sz="1200" b="1" kern="1200" dirty="0" smtClean="0">
              <a:solidFill>
                <a:srgbClr val="094784"/>
              </a:solidFill>
              <a:latin typeface="Calibri" pitchFamily="34" charset="0"/>
            </a:rPr>
            <a:t>. Requerimientos de capacitación para el grupo de Auditoría Interna </a:t>
          </a:r>
          <a:endParaRPr lang="es-CO" sz="1200" b="1" kern="1200" dirty="0">
            <a:solidFill>
              <a:srgbClr val="094784"/>
            </a:solidFill>
            <a:latin typeface="Calibri" pitchFamily="34" charset="0"/>
          </a:endParaRPr>
        </a:p>
      </dsp:txBody>
      <dsp:txXfrm>
        <a:off x="0" y="2531721"/>
        <a:ext cx="8158577" cy="287819"/>
      </dsp:txXfrm>
    </dsp:sp>
    <dsp:sp modelId="{6724E533-3F36-40B4-8CB6-F8E9B729EB23}">
      <dsp:nvSpPr>
        <dsp:cNvPr id="0" name=""/>
        <dsp:cNvSpPr/>
      </dsp:nvSpPr>
      <dsp:spPr>
        <a:xfrm>
          <a:off x="0" y="2871755"/>
          <a:ext cx="8158577" cy="287819"/>
        </a:xfrm>
        <a:prstGeom prst="roundRect">
          <a:avLst/>
        </a:prstGeom>
        <a:no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s-CO" sz="1200" b="1" kern="1200" dirty="0" smtClean="0">
              <a:solidFill>
                <a:srgbClr val="094784"/>
              </a:solidFill>
              <a:latin typeface="Calibri" pitchFamily="34" charset="0"/>
            </a:rPr>
            <a:t>	</a:t>
          </a:r>
          <a:r>
            <a:rPr lang="es-CO" sz="1200" b="1" kern="1200" dirty="0" smtClean="0">
              <a:solidFill>
                <a:srgbClr val="094784"/>
              </a:solidFill>
              <a:latin typeface="Calibri" pitchFamily="34" charset="0"/>
            </a:rPr>
            <a:t>5.5</a:t>
          </a:r>
          <a:r>
            <a:rPr lang="es-CO" sz="1200" b="1" kern="1200" dirty="0" smtClean="0">
              <a:solidFill>
                <a:srgbClr val="094784"/>
              </a:solidFill>
              <a:latin typeface="Calibri" pitchFamily="34" charset="0"/>
            </a:rPr>
            <a:t>. Herramienta tecnológica para análisis de datos de auditoría</a:t>
          </a:r>
          <a:endParaRPr lang="es-CO" sz="1200" b="1" kern="1200" dirty="0">
            <a:solidFill>
              <a:srgbClr val="094784"/>
            </a:solidFill>
            <a:latin typeface="Calibri" pitchFamily="34" charset="0"/>
          </a:endParaRPr>
        </a:p>
      </dsp:txBody>
      <dsp:txXfrm>
        <a:off x="0" y="2871755"/>
        <a:ext cx="8158577" cy="287819"/>
      </dsp:txXfrm>
    </dsp:sp>
    <dsp:sp modelId="{C816DE18-D23B-4A27-8EB2-81AB08D0D6EB}">
      <dsp:nvSpPr>
        <dsp:cNvPr id="0" name=""/>
        <dsp:cNvSpPr/>
      </dsp:nvSpPr>
      <dsp:spPr>
        <a:xfrm>
          <a:off x="0" y="3202843"/>
          <a:ext cx="8158577" cy="287819"/>
        </a:xfrm>
        <a:prstGeom prst="roundRect">
          <a:avLst/>
        </a:prstGeom>
        <a:no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s-CO" sz="1200" b="1" kern="1200" dirty="0" smtClean="0">
              <a:solidFill>
                <a:srgbClr val="094784"/>
              </a:solidFill>
              <a:latin typeface="Calibri" pitchFamily="34" charset="0"/>
            </a:rPr>
            <a:t>6.  </a:t>
          </a:r>
          <a:r>
            <a:rPr lang="es-CO" sz="1200" b="1" kern="1200" dirty="0" smtClean="0">
              <a:solidFill>
                <a:srgbClr val="094784"/>
              </a:solidFill>
              <a:latin typeface="Calibri" pitchFamily="34" charset="0"/>
            </a:rPr>
            <a:t>Proyecto de Presupuesto de Auditoría Interna 2018</a:t>
          </a:r>
          <a:endParaRPr lang="es-CO" sz="1200" b="1" kern="1200" dirty="0">
            <a:solidFill>
              <a:srgbClr val="094784"/>
            </a:solidFill>
            <a:latin typeface="Calibri" pitchFamily="34" charset="0"/>
          </a:endParaRPr>
        </a:p>
      </dsp:txBody>
      <dsp:txXfrm>
        <a:off x="0" y="3202843"/>
        <a:ext cx="8158577" cy="287819"/>
      </dsp:txXfrm>
    </dsp:sp>
    <dsp:sp modelId="{CB99973C-D315-4C62-909C-C7BFB5A8F11F}">
      <dsp:nvSpPr>
        <dsp:cNvPr id="0" name=""/>
        <dsp:cNvSpPr/>
      </dsp:nvSpPr>
      <dsp:spPr>
        <a:xfrm>
          <a:off x="0" y="3549807"/>
          <a:ext cx="8158577" cy="287819"/>
        </a:xfrm>
        <a:prstGeom prst="roundRect">
          <a:avLst/>
        </a:prstGeom>
        <a:no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s-CO" sz="1200" b="1" kern="1200" dirty="0" smtClean="0">
              <a:solidFill>
                <a:srgbClr val="094784"/>
              </a:solidFill>
              <a:latin typeface="Calibri" pitchFamily="34" charset="0"/>
            </a:rPr>
            <a:t>7.  </a:t>
          </a:r>
          <a:r>
            <a:rPr lang="es-CO" sz="1200" b="1" kern="1200" dirty="0" smtClean="0">
              <a:solidFill>
                <a:srgbClr val="094784"/>
              </a:solidFill>
              <a:latin typeface="Calibri" pitchFamily="34" charset="0"/>
            </a:rPr>
            <a:t>Plan de Auditoría 2017</a:t>
          </a:r>
          <a:endParaRPr lang="es-CO" sz="1200" b="1" kern="1200" dirty="0">
            <a:solidFill>
              <a:srgbClr val="094784"/>
            </a:solidFill>
            <a:latin typeface="Calibri" pitchFamily="34" charset="0"/>
          </a:endParaRPr>
        </a:p>
      </dsp:txBody>
      <dsp:txXfrm>
        <a:off x="0" y="3549807"/>
        <a:ext cx="8158577" cy="28781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1FB6E91-E202-44B2-A4E8-F68BB60B1346}">
      <dsp:nvSpPr>
        <dsp:cNvPr id="0" name=""/>
        <dsp:cNvSpPr/>
      </dsp:nvSpPr>
      <dsp:spPr>
        <a:xfrm>
          <a:off x="906326" y="389623"/>
          <a:ext cx="2601368" cy="2601368"/>
        </a:xfrm>
        <a:prstGeom prst="blockArc">
          <a:avLst>
            <a:gd name="adj1" fmla="val 10800000"/>
            <a:gd name="adj2" fmla="val 16200000"/>
            <a:gd name="adj3" fmla="val 4640"/>
          </a:avLst>
        </a:prstGeom>
        <a:solidFill>
          <a:srgbClr val="6BADF5"/>
        </a:solidFill>
        <a:ln>
          <a:noFill/>
        </a:ln>
        <a:effectLst/>
      </dsp:spPr>
      <dsp:style>
        <a:lnRef idx="0">
          <a:scrgbClr r="0" g="0" b="0"/>
        </a:lnRef>
        <a:fillRef idx="1">
          <a:scrgbClr r="0" g="0" b="0"/>
        </a:fillRef>
        <a:effectRef idx="0">
          <a:scrgbClr r="0" g="0" b="0"/>
        </a:effectRef>
        <a:fontRef idx="minor">
          <a:schemeClr val="lt1"/>
        </a:fontRef>
      </dsp:style>
    </dsp:sp>
    <dsp:sp modelId="{61F2C707-A64E-4B0B-833A-1F228A45FC28}">
      <dsp:nvSpPr>
        <dsp:cNvPr id="0" name=""/>
        <dsp:cNvSpPr/>
      </dsp:nvSpPr>
      <dsp:spPr>
        <a:xfrm>
          <a:off x="906326" y="389623"/>
          <a:ext cx="2601368" cy="2601368"/>
        </a:xfrm>
        <a:prstGeom prst="blockArc">
          <a:avLst>
            <a:gd name="adj1" fmla="val 5400000"/>
            <a:gd name="adj2" fmla="val 10800000"/>
            <a:gd name="adj3" fmla="val 4640"/>
          </a:avLst>
        </a:prstGeom>
        <a:solidFill>
          <a:srgbClr val="6BADF5"/>
        </a:solidFill>
        <a:ln>
          <a:noFill/>
        </a:ln>
        <a:effectLst/>
      </dsp:spPr>
      <dsp:style>
        <a:lnRef idx="0">
          <a:scrgbClr r="0" g="0" b="0"/>
        </a:lnRef>
        <a:fillRef idx="1">
          <a:scrgbClr r="0" g="0" b="0"/>
        </a:fillRef>
        <a:effectRef idx="0">
          <a:scrgbClr r="0" g="0" b="0"/>
        </a:effectRef>
        <a:fontRef idx="minor">
          <a:schemeClr val="lt1"/>
        </a:fontRef>
      </dsp:style>
    </dsp:sp>
    <dsp:sp modelId="{2C0E3070-67C0-40CD-BD36-5D2DDF34017F}">
      <dsp:nvSpPr>
        <dsp:cNvPr id="0" name=""/>
        <dsp:cNvSpPr/>
      </dsp:nvSpPr>
      <dsp:spPr>
        <a:xfrm>
          <a:off x="906326" y="389623"/>
          <a:ext cx="2601368" cy="2601368"/>
        </a:xfrm>
        <a:prstGeom prst="blockArc">
          <a:avLst>
            <a:gd name="adj1" fmla="val 0"/>
            <a:gd name="adj2" fmla="val 5400000"/>
            <a:gd name="adj3" fmla="val 4640"/>
          </a:avLst>
        </a:prstGeom>
        <a:solidFill>
          <a:srgbClr val="6BADF5"/>
        </a:solidFill>
        <a:ln>
          <a:noFill/>
        </a:ln>
        <a:effectLst/>
      </dsp:spPr>
      <dsp:style>
        <a:lnRef idx="0">
          <a:scrgbClr r="0" g="0" b="0"/>
        </a:lnRef>
        <a:fillRef idx="1">
          <a:scrgbClr r="0" g="0" b="0"/>
        </a:fillRef>
        <a:effectRef idx="0">
          <a:scrgbClr r="0" g="0" b="0"/>
        </a:effectRef>
        <a:fontRef idx="minor">
          <a:schemeClr val="lt1"/>
        </a:fontRef>
      </dsp:style>
    </dsp:sp>
    <dsp:sp modelId="{2EC99C1E-052A-4FF5-9D42-6958FCF5588C}">
      <dsp:nvSpPr>
        <dsp:cNvPr id="0" name=""/>
        <dsp:cNvSpPr/>
      </dsp:nvSpPr>
      <dsp:spPr>
        <a:xfrm>
          <a:off x="906326" y="389623"/>
          <a:ext cx="2601368" cy="2601368"/>
        </a:xfrm>
        <a:prstGeom prst="blockArc">
          <a:avLst>
            <a:gd name="adj1" fmla="val 16200000"/>
            <a:gd name="adj2" fmla="val 0"/>
            <a:gd name="adj3" fmla="val 4640"/>
          </a:avLst>
        </a:prstGeom>
        <a:solidFill>
          <a:srgbClr val="6BADF5"/>
        </a:solidFill>
        <a:ln>
          <a:noFill/>
        </a:ln>
        <a:effectLst/>
      </dsp:spPr>
      <dsp:style>
        <a:lnRef idx="0">
          <a:scrgbClr r="0" g="0" b="0"/>
        </a:lnRef>
        <a:fillRef idx="1">
          <a:scrgbClr r="0" g="0" b="0"/>
        </a:fillRef>
        <a:effectRef idx="0">
          <a:scrgbClr r="0" g="0" b="0"/>
        </a:effectRef>
        <a:fontRef idx="minor">
          <a:schemeClr val="lt1"/>
        </a:fontRef>
      </dsp:style>
    </dsp:sp>
    <dsp:sp modelId="{C828B71B-CF35-4AD9-9BCA-8490ED4972E3}">
      <dsp:nvSpPr>
        <dsp:cNvPr id="0" name=""/>
        <dsp:cNvSpPr/>
      </dsp:nvSpPr>
      <dsp:spPr>
        <a:xfrm>
          <a:off x="1659904" y="1170785"/>
          <a:ext cx="1094212" cy="1039044"/>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s-CO" sz="1500" kern="1200" dirty="0"/>
            <a:t>PAAI</a:t>
          </a:r>
        </a:p>
      </dsp:txBody>
      <dsp:txXfrm>
        <a:off x="1659904" y="1170785"/>
        <a:ext cx="1094212" cy="1039044"/>
      </dsp:txXfrm>
    </dsp:sp>
    <dsp:sp modelId="{70FB42AE-FA7F-4804-82A5-7CD33C424296}">
      <dsp:nvSpPr>
        <dsp:cNvPr id="0" name=""/>
        <dsp:cNvSpPr/>
      </dsp:nvSpPr>
      <dsp:spPr>
        <a:xfrm>
          <a:off x="1470441" y="680"/>
          <a:ext cx="1473137" cy="838238"/>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kern="1200" dirty="0"/>
            <a:t>Obtención de información y alcance</a:t>
          </a:r>
        </a:p>
      </dsp:txBody>
      <dsp:txXfrm>
        <a:off x="1470441" y="680"/>
        <a:ext cx="1473137" cy="838238"/>
      </dsp:txXfrm>
    </dsp:sp>
    <dsp:sp modelId="{366992D0-DEE3-4A65-A824-F895A998B3E9}">
      <dsp:nvSpPr>
        <dsp:cNvPr id="0" name=""/>
        <dsp:cNvSpPr/>
      </dsp:nvSpPr>
      <dsp:spPr>
        <a:xfrm>
          <a:off x="2716908" y="1271188"/>
          <a:ext cx="1521218" cy="838238"/>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kern="1200" dirty="0"/>
            <a:t>Formulación</a:t>
          </a:r>
        </a:p>
      </dsp:txBody>
      <dsp:txXfrm>
        <a:off x="2716908" y="1271188"/>
        <a:ext cx="1521218" cy="838238"/>
      </dsp:txXfrm>
    </dsp:sp>
    <dsp:sp modelId="{FEBDF7FE-9E3C-4C09-A0C9-01FCDE5D0A8D}">
      <dsp:nvSpPr>
        <dsp:cNvPr id="0" name=""/>
        <dsp:cNvSpPr/>
      </dsp:nvSpPr>
      <dsp:spPr>
        <a:xfrm>
          <a:off x="1351554" y="2541696"/>
          <a:ext cx="1710912" cy="838238"/>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kern="1200" dirty="0"/>
            <a:t>Presentación</a:t>
          </a:r>
        </a:p>
      </dsp:txBody>
      <dsp:txXfrm>
        <a:off x="1351554" y="2541696"/>
        <a:ext cx="1710912" cy="838238"/>
      </dsp:txXfrm>
    </dsp:sp>
    <dsp:sp modelId="{F183A094-BF22-43AE-9D2F-BA9BAA8E0676}">
      <dsp:nvSpPr>
        <dsp:cNvPr id="0" name=""/>
        <dsp:cNvSpPr/>
      </dsp:nvSpPr>
      <dsp:spPr>
        <a:xfrm>
          <a:off x="261775" y="1269411"/>
          <a:ext cx="1349455" cy="841792"/>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kern="1200" dirty="0"/>
            <a:t>Medición </a:t>
          </a:r>
        </a:p>
      </dsp:txBody>
      <dsp:txXfrm>
        <a:off x="261775" y="1269411"/>
        <a:ext cx="1349455" cy="84179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F5C318D-FA6D-4249-B173-44C6F16DC62C}">
      <dsp:nvSpPr>
        <dsp:cNvPr id="0" name=""/>
        <dsp:cNvSpPr/>
      </dsp:nvSpPr>
      <dsp:spPr>
        <a:xfrm>
          <a:off x="0" y="1745"/>
          <a:ext cx="2341483" cy="3570447"/>
        </a:xfrm>
        <a:prstGeom prst="round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s-CO" sz="1800" kern="1200" dirty="0">
            <a:solidFill>
              <a:srgbClr val="044990"/>
            </a:solidFill>
          </a:endParaRPr>
        </a:p>
        <a:p>
          <a:pPr lvl="0" algn="ctr" defTabSz="800100">
            <a:lnSpc>
              <a:spcPct val="90000"/>
            </a:lnSpc>
            <a:spcBef>
              <a:spcPct val="0"/>
            </a:spcBef>
            <a:spcAft>
              <a:spcPct val="35000"/>
            </a:spcAft>
          </a:pPr>
          <a:r>
            <a:rPr lang="es-CO" sz="1600" kern="1200" dirty="0">
              <a:solidFill>
                <a:srgbClr val="002060"/>
              </a:solidFill>
            </a:rPr>
            <a:t>El Programa de Aseguramiento y Mejora de la Calidad es una evaluación continua y periódica que propenderá por cubrir todos los aspectos de la actividad de Auditoría interna y revisar continuamente su eficacia, incluyendo evaluaciones de calidad.</a:t>
          </a:r>
        </a:p>
        <a:p>
          <a:pPr lvl="0" algn="l" defTabSz="800100">
            <a:lnSpc>
              <a:spcPct val="90000"/>
            </a:lnSpc>
            <a:spcBef>
              <a:spcPct val="0"/>
            </a:spcBef>
            <a:spcAft>
              <a:spcPct val="35000"/>
            </a:spcAft>
          </a:pPr>
          <a:endParaRPr lang="es-CO" sz="1800" kern="1200" dirty="0">
            <a:solidFill>
              <a:srgbClr val="044990"/>
            </a:solidFill>
          </a:endParaRPr>
        </a:p>
      </dsp:txBody>
      <dsp:txXfrm>
        <a:off x="0" y="1745"/>
        <a:ext cx="2341483" cy="357044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EEB17C-2643-4833-BA57-4E711EF8E95F}">
      <dsp:nvSpPr>
        <dsp:cNvPr id="0" name=""/>
        <dsp:cNvSpPr/>
      </dsp:nvSpPr>
      <dsp:spPr>
        <a:xfrm>
          <a:off x="1727084" y="0"/>
          <a:ext cx="3057526" cy="1741392"/>
        </a:xfrm>
        <a:prstGeom prst="rightArrow">
          <a:avLst>
            <a:gd name="adj1" fmla="val 75000"/>
            <a:gd name="adj2" fmla="val 50000"/>
          </a:avLst>
        </a:prstGeom>
        <a:solidFill>
          <a:srgbClr val="002060">
            <a:alpha val="50000"/>
          </a:srgbClr>
        </a:solid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es-CO" sz="1200" kern="1200" dirty="0">
              <a:solidFill>
                <a:schemeClr val="bg1"/>
              </a:solidFill>
              <a:effectLst>
                <a:outerShdw blurRad="38100" dist="38100" dir="2700000" algn="tl">
                  <a:srgbClr val="000000">
                    <a:alpha val="43137"/>
                  </a:srgbClr>
                </a:outerShdw>
              </a:effectLst>
            </a:rPr>
            <a:t>Supervisión del trabajo</a:t>
          </a:r>
        </a:p>
        <a:p>
          <a:pPr marL="114300" lvl="1" indent="-114300" algn="l" defTabSz="533400">
            <a:lnSpc>
              <a:spcPct val="90000"/>
            </a:lnSpc>
            <a:spcBef>
              <a:spcPct val="0"/>
            </a:spcBef>
            <a:spcAft>
              <a:spcPct val="15000"/>
            </a:spcAft>
            <a:buChar char="••"/>
          </a:pPr>
          <a:r>
            <a:rPr lang="es-CO" sz="1200" kern="1200" dirty="0">
              <a:solidFill>
                <a:schemeClr val="bg1"/>
              </a:solidFill>
              <a:effectLst>
                <a:outerShdw blurRad="38100" dist="38100" dir="2700000" algn="tl">
                  <a:srgbClr val="000000">
                    <a:alpha val="43137"/>
                  </a:srgbClr>
                </a:outerShdw>
              </a:effectLst>
            </a:rPr>
            <a:t>Verificación</a:t>
          </a:r>
        </a:p>
        <a:p>
          <a:pPr marL="114300" lvl="1" indent="-114300" algn="l" defTabSz="533400">
            <a:lnSpc>
              <a:spcPct val="90000"/>
            </a:lnSpc>
            <a:spcBef>
              <a:spcPct val="0"/>
            </a:spcBef>
            <a:spcAft>
              <a:spcPct val="15000"/>
            </a:spcAft>
            <a:buChar char="••"/>
          </a:pPr>
          <a:r>
            <a:rPr lang="es-CO" sz="1200" kern="1200" dirty="0">
              <a:solidFill>
                <a:schemeClr val="bg1"/>
              </a:solidFill>
              <a:effectLst>
                <a:outerShdw blurRad="38100" dist="38100" dir="2700000" algn="tl">
                  <a:srgbClr val="000000">
                    <a:alpha val="43137"/>
                  </a:srgbClr>
                </a:outerShdw>
              </a:effectLst>
            </a:rPr>
            <a:t>Retroalimentación</a:t>
          </a:r>
        </a:p>
        <a:p>
          <a:pPr marL="114300" lvl="1" indent="-114300" algn="l" defTabSz="533400">
            <a:lnSpc>
              <a:spcPct val="90000"/>
            </a:lnSpc>
            <a:spcBef>
              <a:spcPct val="0"/>
            </a:spcBef>
            <a:spcAft>
              <a:spcPct val="15000"/>
            </a:spcAft>
            <a:buChar char="••"/>
          </a:pPr>
          <a:r>
            <a:rPr lang="es-CO" sz="1200" kern="1200" dirty="0">
              <a:solidFill>
                <a:schemeClr val="bg1"/>
              </a:solidFill>
              <a:effectLst>
                <a:outerShdw blurRad="38100" dist="38100" dir="2700000" algn="tl">
                  <a:srgbClr val="000000">
                    <a:alpha val="43137"/>
                  </a:srgbClr>
                </a:outerShdw>
              </a:effectLst>
            </a:rPr>
            <a:t>Revisión entre pares</a:t>
          </a:r>
        </a:p>
        <a:p>
          <a:pPr marL="114300" lvl="1" indent="-114300" algn="l" defTabSz="533400">
            <a:lnSpc>
              <a:spcPct val="90000"/>
            </a:lnSpc>
            <a:spcBef>
              <a:spcPct val="0"/>
            </a:spcBef>
            <a:spcAft>
              <a:spcPct val="15000"/>
            </a:spcAft>
            <a:buChar char="••"/>
          </a:pPr>
          <a:r>
            <a:rPr lang="es-CO" sz="1200" kern="1200" dirty="0">
              <a:solidFill>
                <a:schemeClr val="bg1"/>
              </a:solidFill>
              <a:effectLst>
                <a:outerShdw blurRad="38100" dist="38100" dir="2700000" algn="tl">
                  <a:srgbClr val="000000">
                    <a:alpha val="43137"/>
                  </a:srgbClr>
                </a:outerShdw>
              </a:effectLst>
            </a:rPr>
            <a:t>Análisis de mediciones</a:t>
          </a:r>
        </a:p>
      </dsp:txBody>
      <dsp:txXfrm>
        <a:off x="1727084" y="0"/>
        <a:ext cx="3057526" cy="1741392"/>
      </dsp:txXfrm>
    </dsp:sp>
    <dsp:sp modelId="{9CD0D80B-C079-4EF5-9763-65DC3C4CEE52}">
      <dsp:nvSpPr>
        <dsp:cNvPr id="0" name=""/>
        <dsp:cNvSpPr/>
      </dsp:nvSpPr>
      <dsp:spPr>
        <a:xfrm>
          <a:off x="161875" y="446"/>
          <a:ext cx="1415818" cy="1741392"/>
        </a:xfrm>
        <a:prstGeom prst="roundRect">
          <a:avLst/>
        </a:prstGeom>
        <a:solidFill>
          <a:srgbClr val="00206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s-CO" sz="1500" kern="1200" dirty="0"/>
            <a:t>Evaluaciones internas</a:t>
          </a:r>
        </a:p>
      </dsp:txBody>
      <dsp:txXfrm>
        <a:off x="161875" y="446"/>
        <a:ext cx="1415818" cy="1741392"/>
      </dsp:txXfrm>
    </dsp:sp>
    <dsp:sp modelId="{2E4DD40E-6B34-4419-8A8D-47587F071164}">
      <dsp:nvSpPr>
        <dsp:cNvPr id="0" name=""/>
        <dsp:cNvSpPr/>
      </dsp:nvSpPr>
      <dsp:spPr>
        <a:xfrm>
          <a:off x="1726941" y="1915978"/>
          <a:ext cx="3057526" cy="1741392"/>
        </a:xfrm>
        <a:prstGeom prst="rightArrow">
          <a:avLst>
            <a:gd name="adj1" fmla="val 75000"/>
            <a:gd name="adj2" fmla="val 50000"/>
          </a:avLst>
        </a:prstGeom>
        <a:solidFill>
          <a:srgbClr val="00B050">
            <a:alpha val="50000"/>
          </a:srgbClr>
        </a:solid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s-ES" sz="1200" kern="1200" dirty="0">
              <a:effectLst/>
            </a:rPr>
            <a:t>Cuando la Junta Directiva, el Comité de Auditoría o la Presidencia de Bolsa, lo consideren pertinente</a:t>
          </a:r>
          <a:endParaRPr lang="es-CO" sz="1200" kern="1200" dirty="0">
            <a:effectLst/>
          </a:endParaRPr>
        </a:p>
        <a:p>
          <a:pPr marL="114300" lvl="1" indent="-114300" algn="l" defTabSz="533400">
            <a:lnSpc>
              <a:spcPct val="90000"/>
            </a:lnSpc>
            <a:spcBef>
              <a:spcPct val="0"/>
            </a:spcBef>
            <a:spcAft>
              <a:spcPct val="15000"/>
            </a:spcAft>
            <a:buChar char="••"/>
          </a:pPr>
          <a:r>
            <a:rPr lang="es-ES" sz="1200" kern="1200" dirty="0">
              <a:effectLst/>
            </a:rPr>
            <a:t>Se podrán realizar al menos cada cinco años por un revisor o equipo de revisión cualificado e independiente.</a:t>
          </a:r>
          <a:endParaRPr lang="es-CO" sz="1200" kern="1200" dirty="0">
            <a:effectLst/>
          </a:endParaRPr>
        </a:p>
      </dsp:txBody>
      <dsp:txXfrm>
        <a:off x="1726941" y="1915978"/>
        <a:ext cx="3057526" cy="1741392"/>
      </dsp:txXfrm>
    </dsp:sp>
    <dsp:sp modelId="{0B09C40B-2619-45D5-85F0-B3D84F515F3B}">
      <dsp:nvSpPr>
        <dsp:cNvPr id="0" name=""/>
        <dsp:cNvSpPr/>
      </dsp:nvSpPr>
      <dsp:spPr>
        <a:xfrm>
          <a:off x="130189" y="1916425"/>
          <a:ext cx="1415532" cy="1741392"/>
        </a:xfrm>
        <a:prstGeom prst="roundRect">
          <a:avLst/>
        </a:prstGeom>
        <a:solidFill>
          <a:srgbClr val="00B05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s-CO" sz="1500" kern="1200" dirty="0"/>
            <a:t>Evaluaciones externas</a:t>
          </a:r>
        </a:p>
      </dsp:txBody>
      <dsp:txXfrm>
        <a:off x="130189" y="1916425"/>
        <a:ext cx="1415532" cy="1741392"/>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0DFF463-29EB-4C5B-BADF-10E0BC809F86}">
      <dsp:nvSpPr>
        <dsp:cNvPr id="0" name=""/>
        <dsp:cNvSpPr/>
      </dsp:nvSpPr>
      <dsp:spPr>
        <a:xfrm>
          <a:off x="2233795" y="0"/>
          <a:ext cx="5471877" cy="1255686"/>
        </a:xfrm>
        <a:prstGeom prst="rightArrow">
          <a:avLst>
            <a:gd name="adj1" fmla="val 75000"/>
            <a:gd name="adj2" fmla="val 50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t" anchorCtr="0">
          <a:noAutofit/>
        </a:bodyPr>
        <a:lstStyle/>
        <a:p>
          <a:pPr marL="171450" lvl="1" indent="-171450" algn="ctr" defTabSz="755650">
            <a:lnSpc>
              <a:spcPct val="90000"/>
            </a:lnSpc>
            <a:spcBef>
              <a:spcPct val="0"/>
            </a:spcBef>
            <a:spcAft>
              <a:spcPct val="15000"/>
            </a:spcAft>
            <a:buChar char="••"/>
          </a:pPr>
          <a:endParaRPr lang="es-CO" sz="1700" kern="1200" dirty="0"/>
        </a:p>
        <a:p>
          <a:pPr marL="171450" lvl="1" indent="-171450" algn="ctr" defTabSz="755650">
            <a:lnSpc>
              <a:spcPct val="90000"/>
            </a:lnSpc>
            <a:spcBef>
              <a:spcPct val="0"/>
            </a:spcBef>
            <a:spcAft>
              <a:spcPct val="15000"/>
            </a:spcAft>
            <a:buChar char="••"/>
          </a:pPr>
          <a:r>
            <a:rPr lang="es-CO" sz="1700" kern="1200" dirty="0" smtClean="0"/>
            <a:t>El IIA Colombia llevará a cabo una evaluación independiente de necesidades.</a:t>
          </a:r>
          <a:endParaRPr lang="es-CO" sz="1700" kern="1200" dirty="0"/>
        </a:p>
      </dsp:txBody>
      <dsp:txXfrm>
        <a:off x="2233795" y="0"/>
        <a:ext cx="5471877" cy="1255686"/>
      </dsp:txXfrm>
    </dsp:sp>
    <dsp:sp modelId="{1248FD4A-E220-4B50-BD75-634EBEE9F76A}">
      <dsp:nvSpPr>
        <dsp:cNvPr id="0" name=""/>
        <dsp:cNvSpPr/>
      </dsp:nvSpPr>
      <dsp:spPr>
        <a:xfrm>
          <a:off x="18420" y="33581"/>
          <a:ext cx="2151076" cy="1191641"/>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s-CO" sz="1700" b="1" kern="1200" dirty="0" smtClean="0"/>
            <a:t>Alcance del trabajo</a:t>
          </a:r>
          <a:endParaRPr lang="es-CO" sz="1700" b="1" kern="1200" dirty="0"/>
        </a:p>
      </dsp:txBody>
      <dsp:txXfrm>
        <a:off x="18420" y="33581"/>
        <a:ext cx="2151076" cy="1191641"/>
      </dsp:txXfrm>
    </dsp:sp>
    <dsp:sp modelId="{FB63AF3F-BF91-47C1-BC8E-4F15EC96FFC3}">
      <dsp:nvSpPr>
        <dsp:cNvPr id="0" name=""/>
        <dsp:cNvSpPr/>
      </dsp:nvSpPr>
      <dsp:spPr>
        <a:xfrm>
          <a:off x="2234271" y="1399629"/>
          <a:ext cx="5526246" cy="1846057"/>
        </a:xfrm>
        <a:prstGeom prst="rightArrow">
          <a:avLst>
            <a:gd name="adj1" fmla="val 75000"/>
            <a:gd name="adj2" fmla="val 50000"/>
          </a:avLst>
        </a:prstGeom>
        <a:solidFill>
          <a:schemeClr val="accent3">
            <a:tint val="40000"/>
            <a:alpha val="90000"/>
            <a:hueOff val="-5979172"/>
            <a:satOff val="-247"/>
            <a:lumOff val="870"/>
            <a:alphaOff val="0"/>
          </a:schemeClr>
        </a:solidFill>
        <a:ln w="9525" cap="flat" cmpd="sng" algn="ctr">
          <a:solidFill>
            <a:schemeClr val="accent3">
              <a:tint val="40000"/>
              <a:alpha val="90000"/>
              <a:hueOff val="-5979172"/>
              <a:satOff val="-247"/>
              <a:lumOff val="87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s-CO" sz="1700" kern="1200" dirty="0" smtClean="0"/>
            <a:t>Encuestas  y entrevistas</a:t>
          </a:r>
          <a:endParaRPr lang="es-CO" sz="1700" kern="1200" dirty="0"/>
        </a:p>
        <a:p>
          <a:pPr marL="171450" lvl="1" indent="-171450" algn="l" defTabSz="755650">
            <a:lnSpc>
              <a:spcPct val="90000"/>
            </a:lnSpc>
            <a:spcBef>
              <a:spcPct val="0"/>
            </a:spcBef>
            <a:spcAft>
              <a:spcPct val="15000"/>
            </a:spcAft>
            <a:buChar char="••"/>
          </a:pPr>
          <a:r>
            <a:rPr lang="es-CO" sz="1700" kern="1200" dirty="0" smtClean="0"/>
            <a:t>Revisión de documentación</a:t>
          </a:r>
          <a:endParaRPr lang="es-CO" sz="1700" kern="1200" dirty="0"/>
        </a:p>
        <a:p>
          <a:pPr marL="171450" lvl="1" indent="-171450" algn="l" defTabSz="755650">
            <a:lnSpc>
              <a:spcPct val="90000"/>
            </a:lnSpc>
            <a:spcBef>
              <a:spcPct val="0"/>
            </a:spcBef>
            <a:spcAft>
              <a:spcPct val="15000"/>
            </a:spcAft>
            <a:buChar char="••"/>
          </a:pPr>
          <a:r>
            <a:rPr lang="es-CO" sz="1700" kern="1200" dirty="0" smtClean="0"/>
            <a:t>Practicas exitosas (actuales)</a:t>
          </a:r>
          <a:endParaRPr lang="es-CO" sz="1700" kern="1200" dirty="0"/>
        </a:p>
        <a:p>
          <a:pPr marL="171450" lvl="1" indent="-171450" algn="l" defTabSz="755650">
            <a:lnSpc>
              <a:spcPct val="90000"/>
            </a:lnSpc>
            <a:spcBef>
              <a:spcPct val="0"/>
            </a:spcBef>
            <a:spcAft>
              <a:spcPct val="15000"/>
            </a:spcAft>
            <a:buChar char="••"/>
          </a:pPr>
          <a:r>
            <a:rPr lang="es-CO" sz="1700" kern="1200" dirty="0" smtClean="0"/>
            <a:t>Evaluación del riesgo</a:t>
          </a:r>
          <a:endParaRPr lang="es-CO" sz="1700" kern="1200" dirty="0"/>
        </a:p>
        <a:p>
          <a:pPr marL="171450" lvl="1" indent="-171450" algn="l" defTabSz="755650">
            <a:lnSpc>
              <a:spcPct val="90000"/>
            </a:lnSpc>
            <a:spcBef>
              <a:spcPct val="0"/>
            </a:spcBef>
            <a:spcAft>
              <a:spcPct val="15000"/>
            </a:spcAft>
            <a:buChar char="••"/>
          </a:pPr>
          <a:r>
            <a:rPr lang="es-CO" sz="1700" kern="1200" dirty="0" smtClean="0"/>
            <a:t>Personal de auditoría</a:t>
          </a:r>
          <a:endParaRPr lang="es-CO" sz="1700" kern="1200" dirty="0"/>
        </a:p>
      </dsp:txBody>
      <dsp:txXfrm>
        <a:off x="2234271" y="1399629"/>
        <a:ext cx="5526246" cy="1846057"/>
      </dsp:txXfrm>
    </dsp:sp>
    <dsp:sp modelId="{F2EB1B28-7EB0-4855-A58D-933F090BC8ED}">
      <dsp:nvSpPr>
        <dsp:cNvPr id="0" name=""/>
        <dsp:cNvSpPr/>
      </dsp:nvSpPr>
      <dsp:spPr>
        <a:xfrm>
          <a:off x="0" y="1681948"/>
          <a:ext cx="2166139" cy="1165136"/>
        </a:xfrm>
        <a:prstGeom prst="roundRect">
          <a:avLst/>
        </a:prstGeom>
        <a:gradFill rotWithShape="0">
          <a:gsLst>
            <a:gs pos="0">
              <a:schemeClr val="accent3">
                <a:hueOff val="-5580973"/>
                <a:satOff val="-30571"/>
                <a:lumOff val="9412"/>
                <a:alphaOff val="0"/>
                <a:shade val="51000"/>
                <a:satMod val="130000"/>
              </a:schemeClr>
            </a:gs>
            <a:gs pos="80000">
              <a:schemeClr val="accent3">
                <a:hueOff val="-5580973"/>
                <a:satOff val="-30571"/>
                <a:lumOff val="9412"/>
                <a:alphaOff val="0"/>
                <a:shade val="93000"/>
                <a:satMod val="130000"/>
              </a:schemeClr>
            </a:gs>
            <a:gs pos="100000">
              <a:schemeClr val="accent3">
                <a:hueOff val="-5580973"/>
                <a:satOff val="-30571"/>
                <a:lumOff val="941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s-CO" sz="1700" b="1" kern="1200" dirty="0" smtClean="0"/>
            <a:t>Metodología para la evaluación de necesidades</a:t>
          </a:r>
          <a:endParaRPr lang="es-CO" sz="1700" b="1" kern="1200" dirty="0"/>
        </a:p>
      </dsp:txBody>
      <dsp:txXfrm>
        <a:off x="0" y="1681948"/>
        <a:ext cx="2166139" cy="116513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0DFF463-29EB-4C5B-BADF-10E0BC809F86}">
      <dsp:nvSpPr>
        <dsp:cNvPr id="0" name=""/>
        <dsp:cNvSpPr/>
      </dsp:nvSpPr>
      <dsp:spPr>
        <a:xfrm>
          <a:off x="1969210" y="2247"/>
          <a:ext cx="5193577" cy="1492943"/>
        </a:xfrm>
        <a:prstGeom prst="rightArrow">
          <a:avLst>
            <a:gd name="adj1" fmla="val 75000"/>
            <a:gd name="adj2" fmla="val 50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s-CO" sz="1700" kern="1200" dirty="0" smtClean="0"/>
            <a:t>Conclusiones y recomendaciones</a:t>
          </a:r>
          <a:endParaRPr lang="es-CO" sz="1700" kern="1200" dirty="0"/>
        </a:p>
        <a:p>
          <a:pPr marL="171450" lvl="1" indent="-171450" algn="l" defTabSz="755650">
            <a:lnSpc>
              <a:spcPct val="90000"/>
            </a:lnSpc>
            <a:spcBef>
              <a:spcPct val="0"/>
            </a:spcBef>
            <a:spcAft>
              <a:spcPct val="15000"/>
            </a:spcAft>
            <a:buChar char="••"/>
          </a:pPr>
          <a:r>
            <a:rPr lang="es-CO" sz="1700" kern="1200" dirty="0" smtClean="0"/>
            <a:t>Si se requiere entrenamiento, se brindará información especifica sobre temas de necesidad y la manera de obtenerlos.</a:t>
          </a:r>
          <a:endParaRPr lang="es-CO" sz="1700" kern="1200" dirty="0"/>
        </a:p>
      </dsp:txBody>
      <dsp:txXfrm>
        <a:off x="1969210" y="2247"/>
        <a:ext cx="5193577" cy="1492943"/>
      </dsp:txXfrm>
    </dsp:sp>
    <dsp:sp modelId="{1248FD4A-E220-4B50-BD75-634EBEE9F76A}">
      <dsp:nvSpPr>
        <dsp:cNvPr id="0" name=""/>
        <dsp:cNvSpPr/>
      </dsp:nvSpPr>
      <dsp:spPr>
        <a:xfrm>
          <a:off x="0" y="39568"/>
          <a:ext cx="1954343" cy="141830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s-CO" sz="1700" b="1" kern="1200" dirty="0" smtClean="0"/>
            <a:t>Cierre</a:t>
          </a:r>
          <a:endParaRPr lang="es-CO" sz="1700" b="1" kern="1200" dirty="0"/>
        </a:p>
      </dsp:txBody>
      <dsp:txXfrm>
        <a:off x="0" y="39568"/>
        <a:ext cx="1954343" cy="1418300"/>
      </dsp:txXfrm>
    </dsp:sp>
    <dsp:sp modelId="{FB63AF3F-BF91-47C1-BC8E-4F15EC96FFC3}">
      <dsp:nvSpPr>
        <dsp:cNvPr id="0" name=""/>
        <dsp:cNvSpPr/>
      </dsp:nvSpPr>
      <dsp:spPr>
        <a:xfrm>
          <a:off x="1952597" y="1664657"/>
          <a:ext cx="5311786" cy="1761229"/>
        </a:xfrm>
        <a:prstGeom prst="rightArrow">
          <a:avLst>
            <a:gd name="adj1" fmla="val 75000"/>
            <a:gd name="adj2" fmla="val 50000"/>
          </a:avLst>
        </a:prstGeom>
        <a:solidFill>
          <a:schemeClr val="accent3">
            <a:tint val="40000"/>
            <a:alpha val="90000"/>
            <a:hueOff val="-5979172"/>
            <a:satOff val="-247"/>
            <a:lumOff val="870"/>
            <a:alphaOff val="0"/>
          </a:schemeClr>
        </a:solidFill>
        <a:ln w="9525" cap="flat" cmpd="sng" algn="ctr">
          <a:solidFill>
            <a:schemeClr val="accent3">
              <a:tint val="40000"/>
              <a:alpha val="90000"/>
              <a:hueOff val="-5979172"/>
              <a:satOff val="-247"/>
              <a:lumOff val="87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s-CO" sz="1600" kern="1200" dirty="0" smtClean="0"/>
            <a:t>La evaluación tomará aproximadamente 7 días hábiles</a:t>
          </a:r>
          <a:endParaRPr lang="es-CO" sz="1600" kern="1200" dirty="0"/>
        </a:p>
        <a:p>
          <a:pPr marL="171450" lvl="1" indent="-171450" algn="l" defTabSz="711200">
            <a:lnSpc>
              <a:spcPct val="90000"/>
            </a:lnSpc>
            <a:spcBef>
              <a:spcPct val="0"/>
            </a:spcBef>
            <a:spcAft>
              <a:spcPct val="15000"/>
            </a:spcAft>
            <a:buChar char="••"/>
          </a:pPr>
          <a:r>
            <a:rPr lang="es-CO" sz="1600" kern="1200" dirty="0" smtClean="0"/>
            <a:t>El precio total de la evaluación es calculado en cincuenta y cinco millones de pesos mas IVA   -    </a:t>
          </a:r>
          <a:r>
            <a:rPr lang="es-CO" sz="1800" b="1" kern="1200" dirty="0" smtClean="0"/>
            <a:t>(55.000.000) más 19%</a:t>
          </a:r>
          <a:endParaRPr lang="es-CO" sz="1800" b="1" kern="1200" dirty="0"/>
        </a:p>
      </dsp:txBody>
      <dsp:txXfrm>
        <a:off x="1952597" y="1664657"/>
        <a:ext cx="5311786" cy="1761229"/>
      </dsp:txXfrm>
    </dsp:sp>
    <dsp:sp modelId="{F2EB1B28-7EB0-4855-A58D-933F090BC8ED}">
      <dsp:nvSpPr>
        <dsp:cNvPr id="0" name=""/>
        <dsp:cNvSpPr/>
      </dsp:nvSpPr>
      <dsp:spPr>
        <a:xfrm>
          <a:off x="0" y="1717878"/>
          <a:ext cx="1968028" cy="1516385"/>
        </a:xfrm>
        <a:prstGeom prst="roundRect">
          <a:avLst/>
        </a:prstGeom>
        <a:gradFill rotWithShape="0">
          <a:gsLst>
            <a:gs pos="0">
              <a:schemeClr val="accent3">
                <a:hueOff val="-5580973"/>
                <a:satOff val="-30571"/>
                <a:lumOff val="9412"/>
                <a:alphaOff val="0"/>
                <a:shade val="51000"/>
                <a:satMod val="130000"/>
              </a:schemeClr>
            </a:gs>
            <a:gs pos="80000">
              <a:schemeClr val="accent3">
                <a:hueOff val="-5580973"/>
                <a:satOff val="-30571"/>
                <a:lumOff val="9412"/>
                <a:alphaOff val="0"/>
                <a:shade val="93000"/>
                <a:satMod val="130000"/>
              </a:schemeClr>
            </a:gs>
            <a:gs pos="100000">
              <a:schemeClr val="accent3">
                <a:hueOff val="-5580973"/>
                <a:satOff val="-30571"/>
                <a:lumOff val="941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s-CO" sz="1700" b="1" kern="1200" dirty="0" smtClean="0"/>
            <a:t>Tiempo y Costos</a:t>
          </a:r>
          <a:endParaRPr lang="es-CO" sz="1700" b="1" kern="1200" dirty="0"/>
        </a:p>
      </dsp:txBody>
      <dsp:txXfrm>
        <a:off x="0" y="1717878"/>
        <a:ext cx="1968028" cy="151638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DAE0C8C-9150-403D-9DE3-44D223596B7B}">
      <dsp:nvSpPr>
        <dsp:cNvPr id="0" name=""/>
        <dsp:cNvSpPr/>
      </dsp:nvSpPr>
      <dsp:spPr>
        <a:xfrm>
          <a:off x="2735454" y="-228918"/>
          <a:ext cx="2024935" cy="1842292"/>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CO" sz="1300" kern="1200" dirty="0" smtClean="0"/>
            <a:t>6. El equipo de auditoria tiene el conocimiento suficiente de los procesos, actividades o productos que audita.</a:t>
          </a:r>
          <a:endParaRPr lang="es-CO" sz="1300" kern="1200" dirty="0"/>
        </a:p>
      </dsp:txBody>
      <dsp:txXfrm>
        <a:off x="2735454" y="-228918"/>
        <a:ext cx="2024935" cy="1842292"/>
      </dsp:txXfrm>
    </dsp:sp>
    <dsp:sp modelId="{CF81F4D9-646A-4BD1-BDF4-49D14755C678}">
      <dsp:nvSpPr>
        <dsp:cNvPr id="0" name=""/>
        <dsp:cNvSpPr/>
      </dsp:nvSpPr>
      <dsp:spPr>
        <a:xfrm rot="1899625">
          <a:off x="4631703" y="1077243"/>
          <a:ext cx="163806" cy="420965"/>
        </a:xfrm>
        <a:prstGeom prst="rightArrow">
          <a:avLst>
            <a:gd name="adj1" fmla="val 60000"/>
            <a:gd name="adj2" fmla="val 5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CO" sz="1200" kern="1200"/>
        </a:p>
      </dsp:txBody>
      <dsp:txXfrm rot="1899625">
        <a:off x="4631703" y="1077243"/>
        <a:ext cx="163806" cy="420965"/>
      </dsp:txXfrm>
    </dsp:sp>
    <dsp:sp modelId="{63542B55-C641-4FB7-86B4-18CDFF0C6725}">
      <dsp:nvSpPr>
        <dsp:cNvPr id="0" name=""/>
        <dsp:cNvSpPr/>
      </dsp:nvSpPr>
      <dsp:spPr>
        <a:xfrm>
          <a:off x="4691358" y="877173"/>
          <a:ext cx="2101033" cy="2089283"/>
        </a:xfrm>
        <a:prstGeom prst="ellipse">
          <a:avLst/>
        </a:prstGeom>
        <a:gradFill rotWithShape="0">
          <a:gsLst>
            <a:gs pos="0">
              <a:schemeClr val="accent3">
                <a:hueOff val="-1860324"/>
                <a:satOff val="-10190"/>
                <a:lumOff val="3137"/>
                <a:alphaOff val="0"/>
                <a:shade val="51000"/>
                <a:satMod val="130000"/>
              </a:schemeClr>
            </a:gs>
            <a:gs pos="80000">
              <a:schemeClr val="accent3">
                <a:hueOff val="-1860324"/>
                <a:satOff val="-10190"/>
                <a:lumOff val="3137"/>
                <a:alphaOff val="0"/>
                <a:shade val="93000"/>
                <a:satMod val="130000"/>
              </a:schemeClr>
            </a:gs>
            <a:gs pos="100000">
              <a:schemeClr val="accent3">
                <a:hueOff val="-1860324"/>
                <a:satOff val="-10190"/>
                <a:lumOff val="31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CO" sz="1300" kern="1200" dirty="0" smtClean="0"/>
            <a:t>2. En las auditorias que han realizado a sus procesos, se incluye el uso de </a:t>
          </a:r>
          <a:r>
            <a:rPr lang="es-CO" sz="1300" b="1" i="1" kern="1200" dirty="0" smtClean="0"/>
            <a:t>herramientas tecnológicas </a:t>
          </a:r>
          <a:r>
            <a:rPr lang="es-CO" sz="1300" kern="1200" dirty="0" smtClean="0"/>
            <a:t>y de análisis de datos.</a:t>
          </a:r>
          <a:endParaRPr lang="es-CO" sz="1300" kern="1200" dirty="0"/>
        </a:p>
      </dsp:txBody>
      <dsp:txXfrm>
        <a:off x="4691358" y="877173"/>
        <a:ext cx="2101033" cy="2089283"/>
      </dsp:txXfrm>
    </dsp:sp>
    <dsp:sp modelId="{8D21F927-9FBD-48A7-AE6D-9841854F3868}">
      <dsp:nvSpPr>
        <dsp:cNvPr id="0" name=""/>
        <dsp:cNvSpPr/>
      </dsp:nvSpPr>
      <dsp:spPr>
        <a:xfrm rot="8834052">
          <a:off x="4696843" y="2342578"/>
          <a:ext cx="128490" cy="420965"/>
        </a:xfrm>
        <a:prstGeom prst="rightArrow">
          <a:avLst>
            <a:gd name="adj1" fmla="val 60000"/>
            <a:gd name="adj2" fmla="val 50000"/>
          </a:avLst>
        </a:prstGeom>
        <a:solidFill>
          <a:schemeClr val="accent3">
            <a:hueOff val="-1860324"/>
            <a:satOff val="-10190"/>
            <a:lumOff val="3137"/>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CO" sz="1200" kern="1200"/>
        </a:p>
      </dsp:txBody>
      <dsp:txXfrm rot="8834052">
        <a:off x="4696843" y="2342578"/>
        <a:ext cx="128490" cy="420965"/>
      </dsp:txXfrm>
    </dsp:sp>
    <dsp:sp modelId="{0122779B-DD04-4776-8BB5-1AB92E81804A}">
      <dsp:nvSpPr>
        <dsp:cNvPr id="0" name=""/>
        <dsp:cNvSpPr/>
      </dsp:nvSpPr>
      <dsp:spPr>
        <a:xfrm>
          <a:off x="2778813" y="2181040"/>
          <a:ext cx="2049731" cy="1976440"/>
        </a:xfrm>
        <a:prstGeom prst="ellipse">
          <a:avLst/>
        </a:prstGeom>
        <a:gradFill rotWithShape="0">
          <a:gsLst>
            <a:gs pos="0">
              <a:schemeClr val="accent3">
                <a:hueOff val="-3720649"/>
                <a:satOff val="-20381"/>
                <a:lumOff val="6275"/>
                <a:alphaOff val="0"/>
                <a:shade val="51000"/>
                <a:satMod val="130000"/>
              </a:schemeClr>
            </a:gs>
            <a:gs pos="80000">
              <a:schemeClr val="accent3">
                <a:hueOff val="-3720649"/>
                <a:satOff val="-20381"/>
                <a:lumOff val="6275"/>
                <a:alphaOff val="0"/>
                <a:shade val="93000"/>
                <a:satMod val="130000"/>
              </a:schemeClr>
            </a:gs>
            <a:gs pos="100000">
              <a:schemeClr val="accent3">
                <a:hueOff val="-3720649"/>
                <a:satOff val="-20381"/>
                <a:lumOff val="627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CO" sz="1200" kern="1200" dirty="0" smtClean="0"/>
            <a:t>3. Desde su punto de vista, el equipo auditor al definir el alcance de una auditoria tienen en cuenta los siguientes factores:</a:t>
          </a:r>
          <a:endParaRPr lang="es-CO" sz="1200" kern="1200" dirty="0"/>
        </a:p>
      </dsp:txBody>
      <dsp:txXfrm>
        <a:off x="2778813" y="2181040"/>
        <a:ext cx="2049731" cy="1976440"/>
      </dsp:txXfrm>
    </dsp:sp>
    <dsp:sp modelId="{C09BDF6B-8A83-465F-AB59-39CB9A0EDC2D}">
      <dsp:nvSpPr>
        <dsp:cNvPr id="0" name=""/>
        <dsp:cNvSpPr/>
      </dsp:nvSpPr>
      <dsp:spPr>
        <a:xfrm rot="12832743">
          <a:off x="2727365" y="2298795"/>
          <a:ext cx="186760" cy="420965"/>
        </a:xfrm>
        <a:prstGeom prst="rightArrow">
          <a:avLst>
            <a:gd name="adj1" fmla="val 60000"/>
            <a:gd name="adj2" fmla="val 50000"/>
          </a:avLst>
        </a:prstGeom>
        <a:solidFill>
          <a:schemeClr val="accent3">
            <a:hueOff val="-3720649"/>
            <a:satOff val="-20381"/>
            <a:lumOff val="6275"/>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CO" sz="1200" kern="1200"/>
        </a:p>
      </dsp:txBody>
      <dsp:txXfrm rot="12832743">
        <a:off x="2727365" y="2298795"/>
        <a:ext cx="186760" cy="420965"/>
      </dsp:txXfrm>
    </dsp:sp>
    <dsp:sp modelId="{476300A5-665A-41CC-89E9-8239C17AAAA0}">
      <dsp:nvSpPr>
        <dsp:cNvPr id="0" name=""/>
        <dsp:cNvSpPr/>
      </dsp:nvSpPr>
      <dsp:spPr>
        <a:xfrm>
          <a:off x="831481" y="885128"/>
          <a:ext cx="2022054" cy="1934643"/>
        </a:xfrm>
        <a:prstGeom prst="ellipse">
          <a:avLst/>
        </a:prstGeom>
        <a:gradFill rotWithShape="0">
          <a:gsLst>
            <a:gs pos="0">
              <a:schemeClr val="accent3">
                <a:hueOff val="-5580973"/>
                <a:satOff val="-30571"/>
                <a:lumOff val="9412"/>
                <a:alphaOff val="0"/>
                <a:shade val="51000"/>
                <a:satMod val="130000"/>
              </a:schemeClr>
            </a:gs>
            <a:gs pos="80000">
              <a:schemeClr val="accent3">
                <a:hueOff val="-5580973"/>
                <a:satOff val="-30571"/>
                <a:lumOff val="9412"/>
                <a:alphaOff val="0"/>
                <a:shade val="93000"/>
                <a:satMod val="130000"/>
              </a:schemeClr>
            </a:gs>
            <a:gs pos="100000">
              <a:schemeClr val="accent3">
                <a:hueOff val="-5580973"/>
                <a:satOff val="-30571"/>
                <a:lumOff val="941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CO" sz="1300" kern="1200" dirty="0" smtClean="0"/>
            <a:t>4. Cuentan los auditores con conocimientos suficientes en </a:t>
          </a:r>
          <a:r>
            <a:rPr lang="es-CO" sz="1300" b="1" i="1" kern="1200" dirty="0" smtClean="0"/>
            <a:t>gestión de riesgos </a:t>
          </a:r>
          <a:endParaRPr lang="es-CO" sz="1300" b="1" i="1" kern="1200" dirty="0"/>
        </a:p>
      </dsp:txBody>
      <dsp:txXfrm>
        <a:off x="831481" y="885128"/>
        <a:ext cx="2022054" cy="1934643"/>
      </dsp:txXfrm>
    </dsp:sp>
    <dsp:sp modelId="{AA5BC7D4-492D-413F-9649-15AF1A2EF3D2}">
      <dsp:nvSpPr>
        <dsp:cNvPr id="0" name=""/>
        <dsp:cNvSpPr/>
      </dsp:nvSpPr>
      <dsp:spPr>
        <a:xfrm rot="19719745">
          <a:off x="2732332" y="1060272"/>
          <a:ext cx="130967" cy="420965"/>
        </a:xfrm>
        <a:prstGeom prst="rightArrow">
          <a:avLst>
            <a:gd name="adj1" fmla="val 60000"/>
            <a:gd name="adj2" fmla="val 50000"/>
          </a:avLst>
        </a:prstGeom>
        <a:solidFill>
          <a:schemeClr val="accent3">
            <a:hueOff val="-5580973"/>
            <a:satOff val="-30571"/>
            <a:lumOff val="9412"/>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CO" sz="1200" kern="1200"/>
        </a:p>
      </dsp:txBody>
      <dsp:txXfrm rot="19719745">
        <a:off x="2732332" y="1060272"/>
        <a:ext cx="130967" cy="4209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04C89EDB-3FDD-4915-A3CE-62FA29C01A32}" type="datetimeFigureOut">
              <a:rPr lang="en-US" smtClean="0"/>
              <a:pPr/>
              <a:t>9/18/2017</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5042649-1860-4D03-9360-22C2D8836B44}" type="slidenum">
              <a:rPr lang="en-US" smtClean="0"/>
              <a:pPr/>
              <a:t>‹Nº›</a:t>
            </a:fld>
            <a:endParaRPr lang="en-US"/>
          </a:p>
        </p:txBody>
      </p:sp>
    </p:spTree>
    <p:extLst>
      <p:ext uri="{BB962C8B-B14F-4D97-AF65-F5344CB8AC3E}">
        <p14:creationId xmlns=""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54499FB-0CC7-453D-9493-CBDCD6D233E2}" type="datetimeFigureOut">
              <a:rPr lang="en-US" smtClean="0"/>
              <a:pPr/>
              <a:t>9/18/2017</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4476A24B-926E-40EB-9E1B-5321DC3775E5}" type="slidenum">
              <a:rPr lang="en-US" smtClean="0"/>
              <a:pPr/>
              <a:t>‹Nº›</a:t>
            </a:fld>
            <a:endParaRPr lang="en-US"/>
          </a:p>
        </p:txBody>
      </p:sp>
    </p:spTree>
    <p:extLst>
      <p:ext uri="{BB962C8B-B14F-4D97-AF65-F5344CB8AC3E}">
        <p14:creationId xmlns="" xmlns:p14="http://schemas.microsoft.com/office/powerpoint/2010/main"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41</a:t>
            </a:fld>
            <a:endParaRPr lang="en-US" dirty="0"/>
          </a:p>
        </p:txBody>
      </p:sp>
    </p:spTree>
    <p:extLst>
      <p:ext uri="{BB962C8B-B14F-4D97-AF65-F5344CB8AC3E}">
        <p14:creationId xmlns="" xmlns:p14="http://schemas.microsoft.com/office/powerpoint/2010/main" val="1263227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53</a:t>
            </a:fld>
            <a:endParaRPr lang="en-US" dirty="0"/>
          </a:p>
        </p:txBody>
      </p:sp>
    </p:spTree>
    <p:extLst>
      <p:ext uri="{BB962C8B-B14F-4D97-AF65-F5344CB8AC3E}">
        <p14:creationId xmlns:p14="http://schemas.microsoft.com/office/powerpoint/2010/main" xmlns="" val="126322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54</a:t>
            </a:fld>
            <a:endParaRPr lang="en-US" dirty="0"/>
          </a:p>
        </p:txBody>
      </p:sp>
    </p:spTree>
    <p:extLst>
      <p:ext uri="{BB962C8B-B14F-4D97-AF65-F5344CB8AC3E}">
        <p14:creationId xmlns:p14="http://schemas.microsoft.com/office/powerpoint/2010/main" xmlns="" val="1263227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0488" y="744538"/>
            <a:ext cx="6616700" cy="3722687"/>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55</a:t>
            </a:fld>
            <a:endParaRPr lang="en-US" dirty="0"/>
          </a:p>
        </p:txBody>
      </p:sp>
    </p:spTree>
    <p:extLst>
      <p:ext uri="{BB962C8B-B14F-4D97-AF65-F5344CB8AC3E}">
        <p14:creationId xmlns:p14="http://schemas.microsoft.com/office/powerpoint/2010/main" xmlns="" val="1263227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userDrawn="1"/>
        </p:nvGrpSpPr>
        <p:grpSpPr>
          <a:xfrm>
            <a:off x="678035" y="1299712"/>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 name="Rectángulo 1"/>
          <p:cNvSpPr/>
          <p:nvPr userDrawn="1"/>
        </p:nvSpPr>
        <p:spPr>
          <a:xfrm>
            <a:off x="689113" y="1408045"/>
            <a:ext cx="7765774"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13" name="91 Imagen" descr="BMC LOGO.bmp"/>
          <p:cNvPicPr>
            <a:picLocks noChangeAspect="1"/>
          </p:cNvPicPr>
          <p:nvPr userDrawn="1"/>
        </p:nvPicPr>
        <p:blipFill>
          <a:blip r:embed="rId2" cstate="print"/>
          <a:srcRect t="9660" r="-211"/>
          <a:stretch>
            <a:fillRect/>
          </a:stretch>
        </p:blipFill>
        <p:spPr bwMode="auto">
          <a:xfrm>
            <a:off x="3303655" y="1835143"/>
            <a:ext cx="2607597" cy="802194"/>
          </a:xfrm>
          <a:prstGeom prst="rect">
            <a:avLst/>
          </a:prstGeom>
          <a:noFill/>
          <a:ln w="9525">
            <a:noFill/>
            <a:miter lim="800000"/>
            <a:headEnd/>
            <a:tailEnd/>
          </a:ln>
        </p:spPr>
      </p:pic>
      <p:sp>
        <p:nvSpPr>
          <p:cNvPr id="14" name="Content Placeholder 13"/>
          <p:cNvSpPr txBox="1">
            <a:spLocks/>
          </p:cNvSpPr>
          <p:nvPr userDrawn="1"/>
        </p:nvSpPr>
        <p:spPr>
          <a:xfrm>
            <a:off x="689113" y="4015303"/>
            <a:ext cx="7771248" cy="421618"/>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pic>
        <p:nvPicPr>
          <p:cNvPr id="17" name="16 Imagen" descr="VIGILADO.jpg"/>
          <p:cNvPicPr>
            <a:picLocks noChangeAspect="1"/>
          </p:cNvPicPr>
          <p:nvPr userDrawn="1"/>
        </p:nvPicPr>
        <p:blipFill>
          <a:blip r:embed="rId3" cstate="print"/>
          <a:stretch>
            <a:fillRect/>
          </a:stretch>
        </p:blipFill>
        <p:spPr>
          <a:xfrm>
            <a:off x="3164148" y="1813045"/>
            <a:ext cx="100042" cy="783000"/>
          </a:xfrm>
          <a:prstGeom prst="rect">
            <a:avLst/>
          </a:prstGeom>
        </p:spPr>
      </p:pic>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9"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0" name="9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186967837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hart Placeholder 3"/>
          <p:cNvSpPr>
            <a:spLocks noGrp="1"/>
          </p:cNvSpPr>
          <p:nvPr userDrawn="1">
            <p:ph type="chart" sz="quarter" idx="29" hasCustomPrompt="1"/>
          </p:nvPr>
        </p:nvSpPr>
        <p:spPr>
          <a:xfrm>
            <a:off x="685800" y="1543050"/>
            <a:ext cx="7772400" cy="3000375"/>
          </a:xfrm>
        </p:spPr>
        <p:txBody>
          <a:bodyPr/>
          <a:lstStyle>
            <a:lvl1pPr algn="ctr">
              <a:defRPr>
                <a:solidFill>
                  <a:schemeClr val="tx2"/>
                </a:solidFill>
              </a:defRPr>
            </a:lvl1pPr>
          </a:lstStyle>
          <a:p>
            <a:r>
              <a:rPr lang="en-US" dirty="0"/>
              <a:t>Click to insert chart from template</a:t>
            </a:r>
          </a:p>
        </p:txBody>
      </p:sp>
      <p:pic>
        <p:nvPicPr>
          <p:cNvPr id="10"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133430158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8" name="TextBox 7"/>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6"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7" name="6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290282046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428751"/>
            <a:ext cx="7775100" cy="1668947"/>
          </a:xfrm>
        </p:spPr>
        <p:txBody>
          <a:bodyPr anchor="ctr"/>
          <a:lstStyle>
            <a:lvl1pPr>
              <a:lnSpc>
                <a:spcPct val="95000"/>
              </a:lnSpc>
              <a:defRPr sz="4200">
                <a:solidFill>
                  <a:schemeClr val="tx2"/>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4" hasCustomPrompt="1"/>
          </p:nvPr>
        </p:nvSpPr>
        <p:spPr>
          <a:xfrm>
            <a:off x="683581" y="3465668"/>
            <a:ext cx="7776788" cy="1061829"/>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83631" y="1299712"/>
            <a:ext cx="7776788"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3" name="12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213999621"/>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Grid">
    <p:spTree>
      <p:nvGrpSpPr>
        <p:cNvPr id="1" name=""/>
        <p:cNvGrpSpPr/>
        <p:nvPr/>
      </p:nvGrpSpPr>
      <p:grpSpPr>
        <a:xfrm>
          <a:off x="0" y="0"/>
          <a:ext cx="0" cy="0"/>
          <a:chOff x="0" y="0"/>
          <a:chExt cx="0" cy="0"/>
        </a:xfrm>
      </p:grpSpPr>
      <p:sp>
        <p:nvSpPr>
          <p:cNvPr id="27" name="TextBox 26"/>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10469687_xl negocio mano hoja esfero.jpg"/>
          <p:cNvPicPr>
            <a:picLocks noChangeAspect="1"/>
          </p:cNvPicPr>
          <p:nvPr userDrawn="1"/>
        </p:nvPicPr>
        <p:blipFill>
          <a:blip r:embed="rId4" cstate="print"/>
          <a:srcRect t="18889" b="21806"/>
          <a:stretch>
            <a:fillRect/>
          </a:stretch>
        </p:blipFill>
        <p:spPr>
          <a:xfrm>
            <a:off x="0" y="885826"/>
            <a:ext cx="9144000" cy="3050381"/>
          </a:xfrm>
          <a:prstGeom prst="rect">
            <a:avLst/>
          </a:prstGeom>
        </p:spPr>
      </p:pic>
    </p:spTree>
    <p:extLst>
      <p:ext uri="{BB962C8B-B14F-4D97-AF65-F5344CB8AC3E}">
        <p14:creationId xmlns="" xmlns:p14="http://schemas.microsoft.com/office/powerpoint/2010/main" val="78886035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Grid">
    <p:spTree>
      <p:nvGrpSpPr>
        <p:cNvPr id="1" name=""/>
        <p:cNvGrpSpPr/>
        <p:nvPr/>
      </p:nvGrpSpPr>
      <p:grpSpPr>
        <a:xfrm>
          <a:off x="0" y="0"/>
          <a:ext cx="0" cy="0"/>
          <a:chOff x="0" y="0"/>
          <a:chExt cx="0" cy="0"/>
        </a:xfrm>
      </p:grpSpPr>
      <p:sp>
        <p:nvSpPr>
          <p:cNvPr id="27" name="TextBox 26"/>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9563876 negocios mano _xl.jpg"/>
          <p:cNvPicPr>
            <a:picLocks noChangeAspect="1"/>
          </p:cNvPicPr>
          <p:nvPr userDrawn="1"/>
        </p:nvPicPr>
        <p:blipFill>
          <a:blip r:embed="rId4" cstate="print"/>
          <a:srcRect t="17361" b="22916"/>
          <a:stretch>
            <a:fillRect/>
          </a:stretch>
        </p:blipFill>
        <p:spPr>
          <a:xfrm>
            <a:off x="0" y="892968"/>
            <a:ext cx="9144000" cy="3071813"/>
          </a:xfrm>
          <a:prstGeom prst="rect">
            <a:avLst/>
          </a:prstGeom>
        </p:spPr>
      </p:pic>
    </p:spTree>
    <p:extLst>
      <p:ext uri="{BB962C8B-B14F-4D97-AF65-F5344CB8AC3E}">
        <p14:creationId xmlns="" xmlns:p14="http://schemas.microsoft.com/office/powerpoint/2010/main" val="78886035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Grid">
    <p:spTree>
      <p:nvGrpSpPr>
        <p:cNvPr id="1" name=""/>
        <p:cNvGrpSpPr/>
        <p:nvPr/>
      </p:nvGrpSpPr>
      <p:grpSpPr>
        <a:xfrm>
          <a:off x="0" y="0"/>
          <a:ext cx="0" cy="0"/>
          <a:chOff x="0" y="0"/>
          <a:chExt cx="0" cy="0"/>
        </a:xfrm>
      </p:grpSpPr>
      <p:sp>
        <p:nvSpPr>
          <p:cNvPr id="27" name="TextBox 26"/>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9001827_xl cifras negocios.jpg"/>
          <p:cNvPicPr>
            <a:picLocks noChangeAspect="1"/>
          </p:cNvPicPr>
          <p:nvPr userDrawn="1"/>
        </p:nvPicPr>
        <p:blipFill>
          <a:blip r:embed="rId4" cstate="print"/>
          <a:srcRect t="6211" b="36040"/>
          <a:stretch>
            <a:fillRect/>
          </a:stretch>
        </p:blipFill>
        <p:spPr>
          <a:xfrm>
            <a:off x="0" y="894419"/>
            <a:ext cx="9144000" cy="2970350"/>
          </a:xfrm>
          <a:prstGeom prst="rect">
            <a:avLst/>
          </a:prstGeom>
        </p:spPr>
      </p:pic>
      <p:sp>
        <p:nvSpPr>
          <p:cNvPr id="6" name="5 Rectángulo"/>
          <p:cNvSpPr/>
          <p:nvPr userDrawn="1"/>
        </p:nvSpPr>
        <p:spPr>
          <a:xfrm>
            <a:off x="0" y="3976991"/>
            <a:ext cx="9144000" cy="369332"/>
          </a:xfrm>
          <a:prstGeom prst="rect">
            <a:avLst/>
          </a:prstGeom>
        </p:spPr>
        <p:txBody>
          <a:bodyPr wrap="square">
            <a:spAutoFit/>
          </a:bodyPr>
          <a:lstStyle/>
          <a:p>
            <a:pPr algn="ctr"/>
            <a:endParaRPr lang="es-CO" b="1" dirty="0">
              <a:solidFill>
                <a:srgbClr val="0070C0"/>
              </a:solidFill>
            </a:endParaRPr>
          </a:p>
        </p:txBody>
      </p:sp>
    </p:spTree>
    <p:extLst>
      <p:ext uri="{BB962C8B-B14F-4D97-AF65-F5344CB8AC3E}">
        <p14:creationId xmlns="" xmlns:p14="http://schemas.microsoft.com/office/powerpoint/2010/main" val="78886035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2314271" y="583200"/>
            <a:ext cx="6378717" cy="645300"/>
          </a:xfrm>
        </p:spPr>
        <p:txBody>
          <a:bodyPr/>
          <a:lstStyle/>
          <a:p>
            <a:r>
              <a:rPr lang="en-US" smtClean="0"/>
              <a:t>Click to edit Master title style</a:t>
            </a:r>
            <a:endParaRPr lang="en-GB" dirty="0"/>
          </a:p>
        </p:txBody>
      </p:sp>
      <p:sp>
        <p:nvSpPr>
          <p:cNvPr id="3" name="Subtitle 2"/>
          <p:cNvSpPr>
            <a:spLocks noGrp="1"/>
          </p:cNvSpPr>
          <p:nvPr>
            <p:ph type="subTitle" idx="1"/>
          </p:nvPr>
        </p:nvSpPr>
        <p:spPr>
          <a:xfrm>
            <a:off x="2314272" y="1298954"/>
            <a:ext cx="4664785" cy="726300"/>
          </a:xfrm>
        </p:spPr>
        <p:txBody>
          <a:bodyPr/>
          <a:lstStyle>
            <a:lvl1pPr marL="0" indent="0" algn="l">
              <a:buNone/>
              <a:defRPr sz="1500">
                <a:solidFill>
                  <a:schemeClr val="bg2"/>
                </a:solidFill>
              </a:defRPr>
            </a:lvl1pPr>
            <a:lvl2pPr marL="0" indent="0" algn="l">
              <a:buNone/>
              <a:defRPr sz="1200">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smtClean="0"/>
              <a:t>Click to edit Master subtitle style</a:t>
            </a:r>
            <a:endParaRPr lang="en-GB" dirty="0"/>
          </a:p>
        </p:txBody>
      </p:sp>
      <p:pic>
        <p:nvPicPr>
          <p:cNvPr id="10" name="Picture 2"/>
          <p:cNvPicPr>
            <a:picLocks noChangeAspect="1" noChangeArrowheads="1"/>
          </p:cNvPicPr>
          <p:nvPr userDrawn="1"/>
        </p:nvPicPr>
        <p:blipFill>
          <a:blip r:embed="rId2" cstate="print"/>
          <a:srcRect/>
          <a:stretch>
            <a:fillRect/>
          </a:stretch>
        </p:blipFill>
        <p:spPr bwMode="auto">
          <a:xfrm>
            <a:off x="2309176" y="4310215"/>
            <a:ext cx="737228" cy="558900"/>
          </a:xfrm>
          <a:prstGeom prst="rect">
            <a:avLst/>
          </a:prstGeom>
          <a:noFill/>
          <a:ln w="9525">
            <a:noFill/>
            <a:miter lim="800000"/>
            <a:headEnd/>
            <a:tailEnd/>
          </a:ln>
          <a:effectLst/>
        </p:spPr>
      </p:pic>
      <p:grpSp>
        <p:nvGrpSpPr>
          <p:cNvPr id="4" name="Group 8"/>
          <p:cNvGrpSpPr/>
          <p:nvPr userDrawn="1"/>
        </p:nvGrpSpPr>
        <p:grpSpPr>
          <a:xfrm>
            <a:off x="0" y="1221582"/>
            <a:ext cx="9144000" cy="3352219"/>
            <a:chOff x="0" y="1628775"/>
            <a:chExt cx="12198350" cy="4469625"/>
          </a:xfrm>
        </p:grpSpPr>
        <p:sp>
          <p:nvSpPr>
            <p:cNvPr id="1032" name="Freeform 8"/>
            <p:cNvSpPr>
              <a:spLocks/>
            </p:cNvSpPr>
            <p:nvPr userDrawn="1"/>
          </p:nvSpPr>
          <p:spPr bwMode="gray">
            <a:xfrm>
              <a:off x="3072661"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pPr defTabSz="685526"/>
              <a:endParaRPr lang="en-GB" sz="1300" dirty="0">
                <a:solidFill>
                  <a:srgbClr val="000000"/>
                </a:solidFill>
              </a:endParaRPr>
            </a:p>
          </p:txBody>
        </p:sp>
        <p:pic>
          <p:nvPicPr>
            <p:cNvPr id="1026" name="Picture 2"/>
            <p:cNvPicPr>
              <a:picLocks noChangeAspect="1" noChangeArrowheads="1"/>
            </p:cNvPicPr>
            <p:nvPr userDrawn="1"/>
          </p:nvPicPr>
          <p:blipFill>
            <a:blip r:embed="rId3" cstate="print"/>
            <a:srcRect/>
            <a:stretch>
              <a:fillRect/>
            </a:stretch>
          </p:blipFill>
          <p:spPr bwMode="auto">
            <a:xfrm>
              <a:off x="0" y="4291200"/>
              <a:ext cx="3078523" cy="1807200"/>
            </a:xfrm>
            <a:prstGeom prst="rect">
              <a:avLst/>
            </a:prstGeom>
            <a:noFill/>
            <a:ln w="9525">
              <a:noFill/>
              <a:miter lim="800000"/>
              <a:headEnd/>
              <a:tailEnd/>
            </a:ln>
            <a:effectLst/>
          </p:spPr>
        </p:pic>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11"/>
          </p:nvPr>
        </p:nvSpPr>
        <p:spPr/>
        <p:txBody>
          <a:bodyPr/>
          <a:lstStyle/>
          <a:p>
            <a:r>
              <a:rPr lang="en-GB" dirty="0" smtClean="0">
                <a:solidFill>
                  <a:srgbClr val="808080"/>
                </a:solidFill>
              </a:rPr>
              <a:t>Presentation title</a:t>
            </a:r>
            <a:endParaRPr lang="en-GB" dirty="0">
              <a:solidFill>
                <a:srgbClr val="808080"/>
              </a:solidFill>
            </a:endParaRPr>
          </a:p>
        </p:txBody>
      </p:sp>
      <p:sp>
        <p:nvSpPr>
          <p:cNvPr id="7" name="Line 10"/>
          <p:cNvSpPr>
            <a:spLocks noChangeShapeType="1"/>
          </p:cNvSpPr>
          <p:nvPr userDrawn="1"/>
        </p:nvSpPr>
        <p:spPr bwMode="auto">
          <a:xfrm>
            <a:off x="457201" y="783000"/>
            <a:ext cx="8229600" cy="0"/>
          </a:xfrm>
          <a:prstGeom prst="line">
            <a:avLst/>
          </a:prstGeom>
          <a:noFill/>
          <a:ln w="19050">
            <a:solidFill>
              <a:schemeClr val="accent2"/>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8" name="Line 11"/>
          <p:cNvSpPr>
            <a:spLocks noChangeShapeType="1"/>
          </p:cNvSpPr>
          <p:nvPr userDrawn="1"/>
        </p:nvSpPr>
        <p:spPr bwMode="auto">
          <a:xfrm>
            <a:off x="457201" y="4681800"/>
            <a:ext cx="8229600" cy="0"/>
          </a:xfrm>
          <a:prstGeom prst="line">
            <a:avLst/>
          </a:prstGeom>
          <a:noFill/>
          <a:ln w="3175">
            <a:solidFill>
              <a:srgbClr val="808080"/>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Footer Placeholder 4"/>
          <p:cNvSpPr>
            <a:spLocks noGrp="1"/>
          </p:cNvSpPr>
          <p:nvPr>
            <p:ph type="ftr" sz="quarter" idx="11"/>
          </p:nvPr>
        </p:nvSpPr>
        <p:spPr/>
        <p:txBody>
          <a:bodyPr/>
          <a:lstStyle/>
          <a:p>
            <a:r>
              <a:rPr lang="en-GB" dirty="0" smtClean="0">
                <a:solidFill>
                  <a:srgbClr val="808080"/>
                </a:solidFill>
              </a:rPr>
              <a:t>Presentation title</a:t>
            </a:r>
            <a:endParaRPr lang="en-GB" dirty="0">
              <a:solidFill>
                <a:srgbClr val="808080"/>
              </a:solidFill>
            </a:endParaRPr>
          </a:p>
        </p:txBody>
      </p:sp>
      <p:sp>
        <p:nvSpPr>
          <p:cNvPr id="7" name="Line 10"/>
          <p:cNvSpPr>
            <a:spLocks noChangeShapeType="1"/>
          </p:cNvSpPr>
          <p:nvPr userDrawn="1"/>
        </p:nvSpPr>
        <p:spPr bwMode="auto">
          <a:xfrm>
            <a:off x="457201" y="783000"/>
            <a:ext cx="8229600" cy="0"/>
          </a:xfrm>
          <a:prstGeom prst="line">
            <a:avLst/>
          </a:prstGeom>
          <a:noFill/>
          <a:ln w="19050">
            <a:solidFill>
              <a:schemeClr val="accent2"/>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8" name="Line 11"/>
          <p:cNvSpPr>
            <a:spLocks noChangeShapeType="1"/>
          </p:cNvSpPr>
          <p:nvPr userDrawn="1"/>
        </p:nvSpPr>
        <p:spPr bwMode="auto">
          <a:xfrm>
            <a:off x="457201" y="4681800"/>
            <a:ext cx="8229600" cy="0"/>
          </a:xfrm>
          <a:prstGeom prst="line">
            <a:avLst/>
          </a:prstGeom>
          <a:noFill/>
          <a:ln w="3175">
            <a:solidFill>
              <a:srgbClr val="808080"/>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userDrawn="1"/>
        </p:nvGrpSpPr>
        <p:grpSpPr>
          <a:xfrm>
            <a:off x="678035" y="1299712"/>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 name="6 Rectángulo"/>
          <p:cNvSpPr/>
          <p:nvPr userDrawn="1"/>
        </p:nvSpPr>
        <p:spPr>
          <a:xfrm>
            <a:off x="700395" y="3450686"/>
            <a:ext cx="6572296" cy="968534"/>
          </a:xfrm>
          <a:prstGeom prst="rect">
            <a:avLst/>
          </a:prstGeom>
        </p:spPr>
        <p:txBody>
          <a:bodyPr vert="horz" lIns="0" tIns="0" rIns="0" bIns="0" rtlCol="0">
            <a:noAutofit/>
          </a:bodyPr>
          <a:lstStyle/>
          <a:p>
            <a:pPr marL="0" lvl="1">
              <a:lnSpc>
                <a:spcPct val="95000"/>
              </a:lnSpc>
              <a:spcAft>
                <a:spcPts val="200"/>
              </a:spcAft>
              <a:buFont typeface="Arial" panose="020B0604020202020204" pitchFamily="34" charset="0"/>
              <a:buChar char="​"/>
            </a:pPr>
            <a:r>
              <a:rPr lang="es-ES" sz="1500" dirty="0">
                <a:solidFill>
                  <a:srgbClr val="57D7FC"/>
                </a:solidFill>
              </a:rPr>
              <a:t>Calle 113 No. 7-21 Torre A, Piso 15, Bogotá </a:t>
            </a:r>
          </a:p>
          <a:p>
            <a:pPr marL="0" lvl="1">
              <a:lnSpc>
                <a:spcPct val="95000"/>
              </a:lnSpc>
              <a:spcAft>
                <a:spcPts val="200"/>
              </a:spcAft>
              <a:buFont typeface="Arial" panose="020B0604020202020204" pitchFamily="34" charset="0"/>
              <a:buChar char="​"/>
            </a:pPr>
            <a:r>
              <a:rPr lang="es-ES" sz="1500" dirty="0">
                <a:solidFill>
                  <a:srgbClr val="57D7FC"/>
                </a:solidFill>
              </a:rPr>
              <a:t>PBX:  (57 1) 629 25 29 Línea de atención al cliente: 018000 11 30 43</a:t>
            </a:r>
          </a:p>
          <a:p>
            <a:pPr marL="0" lvl="1">
              <a:lnSpc>
                <a:spcPct val="95000"/>
              </a:lnSpc>
              <a:spcAft>
                <a:spcPts val="200"/>
              </a:spcAft>
              <a:buFont typeface="Arial" panose="020B0604020202020204" pitchFamily="34" charset="0"/>
              <a:buChar char="​"/>
            </a:pPr>
            <a:r>
              <a:rPr lang="es-ES" sz="1500" dirty="0" err="1">
                <a:solidFill>
                  <a:schemeClr val="bg1"/>
                </a:solidFill>
              </a:rPr>
              <a:t>www.bolsamercantil.com.co</a:t>
            </a:r>
            <a:r>
              <a:rPr lang="es-ES" sz="1500" dirty="0">
                <a:solidFill>
                  <a:schemeClr val="bg1"/>
                </a:solidFill>
              </a:rPr>
              <a:t> </a:t>
            </a:r>
            <a:r>
              <a:rPr lang="es-ES" sz="1500" b="1" dirty="0">
                <a:solidFill>
                  <a:schemeClr val="bg1"/>
                </a:solidFill>
              </a:rPr>
              <a:t>  </a:t>
            </a:r>
            <a:r>
              <a:rPr lang="es-ES" sz="1500" dirty="0">
                <a:solidFill>
                  <a:schemeClr val="bg1"/>
                </a:solidFill>
              </a:rPr>
              <a:t>servicioalcliente@bolsamercantil.com.co</a:t>
            </a:r>
          </a:p>
          <a:p>
            <a:pPr marL="0" lvl="1">
              <a:lnSpc>
                <a:spcPct val="95000"/>
              </a:lnSpc>
              <a:spcAft>
                <a:spcPts val="200"/>
              </a:spcAft>
              <a:buFont typeface="Arial" panose="020B0604020202020204" pitchFamily="34" charset="0"/>
              <a:buChar char="​"/>
            </a:pPr>
            <a:r>
              <a:rPr lang="es-ES" sz="1500" dirty="0">
                <a:solidFill>
                  <a:schemeClr val="bg1"/>
                </a:solidFill>
              </a:rPr>
              <a:t>Twitter: @</a:t>
            </a:r>
            <a:r>
              <a:rPr lang="es-ES" sz="1500" dirty="0" err="1">
                <a:solidFill>
                  <a:schemeClr val="bg1"/>
                </a:solidFill>
              </a:rPr>
              <a:t>bolsamercantil</a:t>
            </a:r>
            <a:endParaRPr lang="es-ES" sz="1500" dirty="0">
              <a:solidFill>
                <a:schemeClr val="bg1"/>
              </a:solidFill>
            </a:endParaRPr>
          </a:p>
          <a:p>
            <a:pPr marL="0" lvl="1">
              <a:lnSpc>
                <a:spcPct val="95000"/>
              </a:lnSpc>
              <a:spcAft>
                <a:spcPts val="200"/>
              </a:spcAft>
              <a:buFont typeface="Arial" panose="020B0604020202020204" pitchFamily="34" charset="0"/>
              <a:buChar char="​"/>
            </a:pPr>
            <a:r>
              <a:rPr lang="es-ES" sz="1500" dirty="0">
                <a:solidFill>
                  <a:schemeClr val="bg1"/>
                </a:solidFill>
              </a:rPr>
              <a:t>Facebook: Bolsa Mercantil BMC </a:t>
            </a:r>
            <a:endParaRPr lang="es-CO" sz="1500" dirty="0">
              <a:solidFill>
                <a:schemeClr val="bg1"/>
              </a:solidFill>
            </a:endParaRPr>
          </a:p>
        </p:txBody>
      </p:sp>
      <p:sp>
        <p:nvSpPr>
          <p:cNvPr id="14" name="Rectángulo 1"/>
          <p:cNvSpPr/>
          <p:nvPr userDrawn="1"/>
        </p:nvSpPr>
        <p:spPr>
          <a:xfrm>
            <a:off x="689113" y="1408045"/>
            <a:ext cx="7765774" cy="17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15" name="91 Imagen" descr="BMC LOGO.bmp"/>
          <p:cNvPicPr>
            <a:picLocks noChangeAspect="1"/>
          </p:cNvPicPr>
          <p:nvPr userDrawn="1"/>
        </p:nvPicPr>
        <p:blipFill>
          <a:blip r:embed="rId2" cstate="print"/>
          <a:srcRect t="9660" r="-211"/>
          <a:stretch>
            <a:fillRect/>
          </a:stretch>
        </p:blipFill>
        <p:spPr bwMode="auto">
          <a:xfrm>
            <a:off x="3275081" y="1835143"/>
            <a:ext cx="2607597" cy="802194"/>
          </a:xfrm>
          <a:prstGeom prst="rect">
            <a:avLst/>
          </a:prstGeom>
          <a:noFill/>
          <a:ln w="9525">
            <a:noFill/>
            <a:miter lim="800000"/>
            <a:headEnd/>
            <a:tailEnd/>
          </a:ln>
        </p:spPr>
      </p:pic>
      <p:pic>
        <p:nvPicPr>
          <p:cNvPr id="16" name="15 Imagen" descr="VIGILADO.jpg"/>
          <p:cNvPicPr>
            <a:picLocks noChangeAspect="1"/>
          </p:cNvPicPr>
          <p:nvPr userDrawn="1"/>
        </p:nvPicPr>
        <p:blipFill>
          <a:blip r:embed="rId3" cstate="print"/>
          <a:stretch>
            <a:fillRect/>
          </a:stretch>
        </p:blipFill>
        <p:spPr>
          <a:xfrm>
            <a:off x="3135573" y="1813045"/>
            <a:ext cx="100042" cy="783000"/>
          </a:xfrm>
          <a:prstGeom prst="rect">
            <a:avLst/>
          </a:prstGeom>
        </p:spPr>
      </p:pic>
      <p:sp>
        <p:nvSpPr>
          <p:cNvPr id="17" name="Content Placeholder 13"/>
          <p:cNvSpPr txBox="1">
            <a:spLocks/>
          </p:cNvSpPr>
          <p:nvPr userDrawn="1"/>
        </p:nvSpPr>
        <p:spPr>
          <a:xfrm>
            <a:off x="683639" y="2730640"/>
            <a:ext cx="7771248" cy="421618"/>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b="1" dirty="0">
                <a:solidFill>
                  <a:srgbClr val="0070C0"/>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18" name="7 Rectángulo"/>
          <p:cNvSpPr/>
          <p:nvPr userDrawn="1"/>
        </p:nvSpPr>
        <p:spPr>
          <a:xfrm>
            <a:off x="414643" y="4807686"/>
            <a:ext cx="5072098" cy="569387"/>
          </a:xfrm>
          <a:prstGeom prst="rect">
            <a:avLst/>
          </a:prstGeom>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a:ln>
                  <a:noFill/>
                </a:ln>
                <a:solidFill>
                  <a:srgbClr val="57D7FC"/>
                </a:solidFill>
                <a:effectLst/>
                <a:uLnTx/>
                <a:uFillTx/>
                <a:latin typeface="Calibri" pitchFamily="34" charset="0"/>
                <a:ea typeface="+mn-ea"/>
                <a:cs typeface="Arial" pitchFamily="34" charset="0"/>
              </a:rPr>
              <a:t>Todos los derechos de las fotografías y  de la presentación son reservados de la BMC</a:t>
            </a:r>
            <a:r>
              <a:rPr kumimoji="0" lang="es-ES" sz="1100" b="0" i="0" u="none" strike="noStrike" kern="0" cap="none" spc="0" normalizeH="0" baseline="0" noProof="0" dirty="0">
                <a:ln>
                  <a:noFill/>
                </a:ln>
                <a:solidFill>
                  <a:srgbClr val="57D7FC"/>
                </a:solidFill>
                <a:effectLst/>
                <a:uLnTx/>
                <a:uFillTx/>
                <a:latin typeface="Calibri" pitchFamily="34" charset="0"/>
                <a:cs typeface="Arial" pitchFamily="34" charset="0"/>
              </a:rPr>
              <a:t>.</a:t>
            </a:r>
            <a:endParaRPr lang="es-CO" sz="1600" dirty="0">
              <a:solidFill>
                <a:srgbClr val="57D7FC"/>
              </a:solidFill>
            </a:endParaRPr>
          </a:p>
          <a:p>
            <a:r>
              <a:rPr kumimoji="0" lang="es-ES" sz="2000" b="0" i="0" u="none" strike="noStrike" kern="0" cap="none" spc="0" normalizeH="0" baseline="0" noProof="0" dirty="0">
                <a:ln>
                  <a:noFill/>
                </a:ln>
                <a:solidFill>
                  <a:srgbClr val="57D7FC"/>
                </a:solidFill>
                <a:effectLst/>
                <a:uLnTx/>
                <a:uFillTx/>
                <a:latin typeface="Calibri" pitchFamily="34" charset="0"/>
                <a:ea typeface="+mn-ea"/>
                <a:cs typeface="Arial" pitchFamily="34" charset="0"/>
              </a:rPr>
              <a:t>  </a:t>
            </a:r>
          </a:p>
        </p:txBody>
      </p:sp>
      <p:pic>
        <p:nvPicPr>
          <p:cNvPr id="19" name="Picture 2"/>
          <p:cNvPicPr>
            <a:picLocks noChangeAspect="1" noChangeArrowheads="1"/>
          </p:cNvPicPr>
          <p:nvPr userDrawn="1"/>
        </p:nvPicPr>
        <p:blipFill>
          <a:blip r:embed="rId4" cstate="print"/>
          <a:srcRect/>
          <a:stretch>
            <a:fillRect/>
          </a:stretch>
        </p:blipFill>
        <p:spPr bwMode="auto">
          <a:xfrm>
            <a:off x="7383317" y="4681016"/>
            <a:ext cx="1071570" cy="253339"/>
          </a:xfrm>
          <a:prstGeom prst="rect">
            <a:avLst/>
          </a:prstGeom>
          <a:noFill/>
          <a:ln w="9525">
            <a:noFill/>
            <a:miter lim="800000"/>
            <a:headEnd/>
            <a:tailEnd/>
          </a:ln>
        </p:spPr>
      </p:pic>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457200" y="1200151"/>
            <a:ext cx="4038600" cy="3394472"/>
          </a:xfrm>
        </p:spPr>
        <p:txBody>
          <a:bodyPr/>
          <a:lstStyle>
            <a:lvl1pPr>
              <a:defRPr sz="18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1" y="1200151"/>
            <a:ext cx="4038600" cy="3394472"/>
          </a:xfrm>
        </p:spPr>
        <p:txBody>
          <a:bodyPr/>
          <a:lstStyle>
            <a:lvl1pPr>
              <a:defRPr sz="18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Footer Placeholder 5"/>
          <p:cNvSpPr>
            <a:spLocks noGrp="1"/>
          </p:cNvSpPr>
          <p:nvPr>
            <p:ph type="ftr" sz="quarter" idx="11"/>
          </p:nvPr>
        </p:nvSpPr>
        <p:spPr/>
        <p:txBody>
          <a:bodyPr/>
          <a:lstStyle/>
          <a:p>
            <a:r>
              <a:rPr lang="en-GB" dirty="0" smtClean="0">
                <a:solidFill>
                  <a:srgbClr val="808080"/>
                </a:solidFill>
              </a:rPr>
              <a:t>Presentation title</a:t>
            </a:r>
            <a:endParaRPr lang="en-GB" dirty="0">
              <a:solidFill>
                <a:srgbClr val="808080"/>
              </a:solidFill>
            </a:endParaRPr>
          </a:p>
        </p:txBody>
      </p:sp>
      <p:sp>
        <p:nvSpPr>
          <p:cNvPr id="8" name="Line 10"/>
          <p:cNvSpPr>
            <a:spLocks noChangeShapeType="1"/>
          </p:cNvSpPr>
          <p:nvPr userDrawn="1"/>
        </p:nvSpPr>
        <p:spPr bwMode="auto">
          <a:xfrm>
            <a:off x="457201" y="783000"/>
            <a:ext cx="8229600" cy="0"/>
          </a:xfrm>
          <a:prstGeom prst="line">
            <a:avLst/>
          </a:prstGeom>
          <a:noFill/>
          <a:ln w="19050">
            <a:solidFill>
              <a:schemeClr val="accent2"/>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12" name="Line 11"/>
          <p:cNvSpPr>
            <a:spLocks noChangeShapeType="1"/>
          </p:cNvSpPr>
          <p:nvPr userDrawn="1"/>
        </p:nvSpPr>
        <p:spPr bwMode="auto">
          <a:xfrm>
            <a:off x="457201" y="4681800"/>
            <a:ext cx="8229600" cy="0"/>
          </a:xfrm>
          <a:prstGeom prst="line">
            <a:avLst/>
          </a:prstGeom>
          <a:noFill/>
          <a:ln w="3175">
            <a:solidFill>
              <a:srgbClr val="808080"/>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457200" y="1647001"/>
            <a:ext cx="4042800" cy="2996222"/>
          </a:xfrm>
        </p:spPr>
        <p:txBody>
          <a:bodyPr/>
          <a:lstStyle>
            <a:lvl1pPr>
              <a:defRPr sz="1800"/>
            </a:lvl1pPr>
            <a:lvl2pPr>
              <a:defRPr sz="1800"/>
            </a:lvl2pPr>
            <a:lvl3pPr marL="810492" indent="-267784">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51200" y="1633500"/>
            <a:ext cx="4042800" cy="2996222"/>
          </a:xfrm>
        </p:spPr>
        <p:txBody>
          <a:bodyPr/>
          <a:lstStyle>
            <a:lvl1pPr>
              <a:defRPr sz="18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Footer Placeholder 5"/>
          <p:cNvSpPr>
            <a:spLocks noGrp="1"/>
          </p:cNvSpPr>
          <p:nvPr>
            <p:ph type="ftr" sz="quarter" idx="11"/>
          </p:nvPr>
        </p:nvSpPr>
        <p:spPr/>
        <p:txBody>
          <a:bodyPr/>
          <a:lstStyle/>
          <a:p>
            <a:r>
              <a:rPr lang="en-GB" dirty="0" smtClean="0">
                <a:solidFill>
                  <a:srgbClr val="808080"/>
                </a:solidFill>
              </a:rPr>
              <a:t>Presentation title</a:t>
            </a:r>
            <a:endParaRPr lang="en-GB" dirty="0">
              <a:solidFill>
                <a:srgbClr val="808080"/>
              </a:solidFill>
            </a:endParaRPr>
          </a:p>
        </p:txBody>
      </p:sp>
      <p:sp>
        <p:nvSpPr>
          <p:cNvPr id="8" name="Line 10"/>
          <p:cNvSpPr>
            <a:spLocks noChangeShapeType="1"/>
          </p:cNvSpPr>
          <p:nvPr userDrawn="1"/>
        </p:nvSpPr>
        <p:spPr bwMode="auto">
          <a:xfrm>
            <a:off x="457201" y="783000"/>
            <a:ext cx="8229600" cy="0"/>
          </a:xfrm>
          <a:prstGeom prst="line">
            <a:avLst/>
          </a:prstGeom>
          <a:noFill/>
          <a:ln w="19050">
            <a:solidFill>
              <a:schemeClr val="accent2"/>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10" name="Text Placeholder 9"/>
          <p:cNvSpPr>
            <a:spLocks noGrp="1"/>
          </p:cNvSpPr>
          <p:nvPr>
            <p:ph type="body" sz="quarter" idx="12"/>
          </p:nvPr>
        </p:nvSpPr>
        <p:spPr>
          <a:xfrm>
            <a:off x="457200" y="1117800"/>
            <a:ext cx="4042800" cy="480600"/>
          </a:xfrm>
        </p:spPr>
        <p:txBody>
          <a:bodyPr anchor="b" anchorCtr="0"/>
          <a:lstStyle>
            <a:lvl1pPr>
              <a:buNone/>
              <a:defRPr b="1"/>
            </a:lvl1pPr>
          </a:lstStyle>
          <a:p>
            <a:pPr lvl="0"/>
            <a:r>
              <a:rPr lang="en-US" smtClean="0"/>
              <a:t>Click to edit Master text styles</a:t>
            </a:r>
          </a:p>
        </p:txBody>
      </p:sp>
      <p:sp>
        <p:nvSpPr>
          <p:cNvPr id="11" name="Text Placeholder 9"/>
          <p:cNvSpPr>
            <a:spLocks noGrp="1"/>
          </p:cNvSpPr>
          <p:nvPr>
            <p:ph type="body" sz="quarter" idx="13"/>
          </p:nvPr>
        </p:nvSpPr>
        <p:spPr>
          <a:xfrm>
            <a:off x="4651200" y="1117800"/>
            <a:ext cx="4042800" cy="480600"/>
          </a:xfrm>
        </p:spPr>
        <p:txBody>
          <a:bodyPr anchor="b" anchorCtr="0"/>
          <a:lstStyle>
            <a:lvl1pPr>
              <a:buNone/>
              <a:defRPr b="1"/>
            </a:lvl1pPr>
          </a:lstStyle>
          <a:p>
            <a:pPr lvl="0"/>
            <a:r>
              <a:rPr lang="en-US" smtClean="0"/>
              <a:t>Click to edit Master text styles</a:t>
            </a:r>
          </a:p>
        </p:txBody>
      </p:sp>
      <p:sp>
        <p:nvSpPr>
          <p:cNvPr id="9" name="Line 11"/>
          <p:cNvSpPr>
            <a:spLocks noChangeShapeType="1"/>
          </p:cNvSpPr>
          <p:nvPr userDrawn="1"/>
        </p:nvSpPr>
        <p:spPr bwMode="auto">
          <a:xfrm>
            <a:off x="457201" y="4681800"/>
            <a:ext cx="8229600" cy="0"/>
          </a:xfrm>
          <a:prstGeom prst="line">
            <a:avLst/>
          </a:prstGeom>
          <a:noFill/>
          <a:ln w="3175">
            <a:solidFill>
              <a:srgbClr val="808080"/>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dirty="0" smtClean="0">
                <a:solidFill>
                  <a:srgbClr val="808080"/>
                </a:solidFill>
              </a:rPr>
              <a:t>Presentation title</a:t>
            </a:r>
            <a:endParaRPr lang="en-US" dirty="0">
              <a:solidFill>
                <a:srgbClr val="808080"/>
              </a:solidFill>
            </a:endParaRPr>
          </a:p>
        </p:txBody>
      </p:sp>
      <p:sp>
        <p:nvSpPr>
          <p:cNvPr id="3" name="Text Placeholder 2"/>
          <p:cNvSpPr>
            <a:spLocks noGrp="1"/>
          </p:cNvSpPr>
          <p:nvPr>
            <p:ph type="body" sz="quarter" idx="11"/>
          </p:nvPr>
        </p:nvSpPr>
        <p:spPr>
          <a:xfrm>
            <a:off x="455615" y="769145"/>
            <a:ext cx="8229600" cy="1232297"/>
          </a:xfrm>
        </p:spPr>
        <p:txBody>
          <a:bodyPr/>
          <a:lstStyle>
            <a:lvl1pPr marL="0" indent="0" algn="l">
              <a:lnSpc>
                <a:spcPct val="85000"/>
              </a:lnSpc>
              <a:spcBef>
                <a:spcPts val="0"/>
              </a:spcBef>
              <a:buNone/>
              <a:defRPr sz="37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p:txBody>
      </p:sp>
      <p:sp>
        <p:nvSpPr>
          <p:cNvPr id="5" name="Line 11"/>
          <p:cNvSpPr>
            <a:spLocks noChangeShapeType="1"/>
          </p:cNvSpPr>
          <p:nvPr userDrawn="1"/>
        </p:nvSpPr>
        <p:spPr bwMode="auto">
          <a:xfrm>
            <a:off x="457201" y="4681800"/>
            <a:ext cx="8229600" cy="0"/>
          </a:xfrm>
          <a:prstGeom prst="line">
            <a:avLst/>
          </a:prstGeom>
          <a:noFill/>
          <a:ln w="3175">
            <a:solidFill>
              <a:srgbClr val="808080"/>
            </a:solidFill>
            <a:round/>
            <a:headEnd/>
            <a:tailEnd/>
          </a:ln>
          <a:effectLst/>
        </p:spPr>
        <p:txBody>
          <a:bodyPr wrap="none" lIns="68553" tIns="34276" rIns="68553" bIns="3427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extLst>
      <p:ext uri="{BB962C8B-B14F-4D97-AF65-F5344CB8AC3E}">
        <p14:creationId xmlns="" xmlns:p14="http://schemas.microsoft.com/office/powerpoint/2010/main" val="3913011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1" y="150876"/>
            <a:ext cx="8229600" cy="603504"/>
          </a:xfrm>
          <a:prstGeom prst="rect">
            <a:avLst/>
          </a:prstGeom>
          <a:noFill/>
          <a:ln w="9525">
            <a:noFill/>
            <a:miter lim="800000"/>
            <a:headEnd/>
            <a:tailEnd/>
          </a:ln>
          <a:effectLst/>
        </p:spPr>
        <p:txBody>
          <a:bodyPr vert="horz" wrap="square" lIns="0" tIns="26989"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dirty="0" smtClean="0">
                <a:solidFill>
                  <a:srgbClr val="808080"/>
                </a:solidFill>
              </a:rPr>
              <a:t>Presentation title</a:t>
            </a:r>
            <a:endParaRPr lang="en-US" dirty="0">
              <a:solidFill>
                <a:srgbClr val="808080"/>
              </a:solidFill>
            </a:endParaRPr>
          </a:p>
        </p:txBody>
      </p:sp>
      <p:sp>
        <p:nvSpPr>
          <p:cNvPr id="4102" name="Freeform 6"/>
          <p:cNvSpPr>
            <a:spLocks/>
          </p:cNvSpPr>
          <p:nvPr userDrawn="1"/>
        </p:nvSpPr>
        <p:spPr bwMode="gray">
          <a:xfrm>
            <a:off x="448633" y="792956"/>
            <a:ext cx="8240786" cy="3896916"/>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68553" tIns="34276" rIns="68553" bIns="34276" numCol="1" anchor="t" anchorCtr="0" compatLnSpc="1">
            <a:prstTxWarp prst="textNoShape">
              <a:avLst/>
            </a:prstTxWarp>
          </a:bodyPr>
          <a:lstStyle/>
          <a:p>
            <a:pPr defTabSz="685526"/>
            <a:endParaRPr lang="en-GB" sz="1300" dirty="0">
              <a:solidFill>
                <a:srgbClr val="000000"/>
              </a:solidFill>
            </a:endParaRPr>
          </a:p>
        </p:txBody>
      </p:sp>
    </p:spTree>
    <p:extLst>
      <p:ext uri="{BB962C8B-B14F-4D97-AF65-F5344CB8AC3E}">
        <p14:creationId xmlns="" xmlns:p14="http://schemas.microsoft.com/office/powerpoint/2010/main" val="1999940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1" y="150876"/>
            <a:ext cx="8229600" cy="603504"/>
          </a:xfrm>
          <a:prstGeom prst="rect">
            <a:avLst/>
          </a:prstGeom>
          <a:noFill/>
          <a:ln w="9525">
            <a:noFill/>
            <a:miter lim="800000"/>
            <a:headEnd/>
            <a:tailEnd/>
          </a:ln>
          <a:effectLst/>
        </p:spPr>
        <p:txBody>
          <a:bodyPr vert="horz" wrap="square" lIns="0" tIns="26989"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dirty="0" smtClean="0">
                <a:solidFill>
                  <a:srgbClr val="808080"/>
                </a:solidFill>
              </a:rPr>
              <a:t>Presentation title</a:t>
            </a:r>
            <a:endParaRPr lang="en-US" dirty="0">
              <a:solidFill>
                <a:srgbClr val="808080"/>
              </a:solidFill>
            </a:endParaRPr>
          </a:p>
        </p:txBody>
      </p:sp>
      <p:sp>
        <p:nvSpPr>
          <p:cNvPr id="7" name="Freeform 6"/>
          <p:cNvSpPr>
            <a:spLocks/>
          </p:cNvSpPr>
          <p:nvPr userDrawn="1"/>
        </p:nvSpPr>
        <p:spPr bwMode="gray">
          <a:xfrm>
            <a:off x="448633" y="792956"/>
            <a:ext cx="8240786" cy="3896916"/>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rgbClr val="808080"/>
          </a:solidFill>
          <a:ln w="9525">
            <a:noFill/>
            <a:round/>
            <a:headEnd/>
            <a:tailEnd/>
          </a:ln>
        </p:spPr>
        <p:txBody>
          <a:bodyPr vert="horz" wrap="square" lIns="68553" tIns="34276" rIns="68553" bIns="34276" numCol="1" anchor="t" anchorCtr="0" compatLnSpc="1">
            <a:prstTxWarp prst="textNoShape">
              <a:avLst/>
            </a:prstTxWarp>
          </a:bodyPr>
          <a:lstStyle/>
          <a:p>
            <a:pPr defTabSz="685526"/>
            <a:endParaRPr lang="en-GB" sz="1300" dirty="0">
              <a:solidFill>
                <a:srgbClr val="000000"/>
              </a:solidFill>
            </a:endParaRPr>
          </a:p>
        </p:txBody>
      </p:sp>
    </p:spTree>
    <p:extLst>
      <p:ext uri="{BB962C8B-B14F-4D97-AF65-F5344CB8AC3E}">
        <p14:creationId xmlns="" xmlns:p14="http://schemas.microsoft.com/office/powerpoint/2010/main" val="252864780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1" y="150876"/>
            <a:ext cx="8229600" cy="603504"/>
          </a:xfrm>
          <a:prstGeom prst="rect">
            <a:avLst/>
          </a:prstGeom>
          <a:noFill/>
          <a:ln w="9525">
            <a:noFill/>
            <a:miter lim="800000"/>
            <a:headEnd/>
            <a:tailEnd/>
          </a:ln>
          <a:effectLst/>
        </p:spPr>
        <p:txBody>
          <a:bodyPr vert="horz" wrap="square" lIns="0" tIns="26989"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dirty="0" smtClean="0">
                <a:solidFill>
                  <a:srgbClr val="808080"/>
                </a:solidFill>
              </a:rPr>
              <a:t>Presentation title</a:t>
            </a:r>
            <a:endParaRPr lang="en-US" dirty="0">
              <a:solidFill>
                <a:srgbClr val="808080"/>
              </a:solidFill>
            </a:endParaRPr>
          </a:p>
        </p:txBody>
      </p:sp>
      <p:pic>
        <p:nvPicPr>
          <p:cNvPr id="5123" name="Picture 3"/>
          <p:cNvPicPr>
            <a:picLocks noChangeAspect="1" noChangeArrowheads="1"/>
          </p:cNvPicPr>
          <p:nvPr userDrawn="1"/>
        </p:nvPicPr>
        <p:blipFill>
          <a:blip r:embed="rId2" cstate="print"/>
          <a:srcRect/>
          <a:stretch>
            <a:fillRect/>
          </a:stretch>
        </p:blipFill>
        <p:spPr bwMode="auto">
          <a:xfrm>
            <a:off x="447967" y="793800"/>
            <a:ext cx="8238119" cy="3896100"/>
          </a:xfrm>
          <a:prstGeom prst="rect">
            <a:avLst/>
          </a:prstGeom>
          <a:noFill/>
          <a:ln w="9525">
            <a:noFill/>
            <a:miter lim="800000"/>
            <a:headEnd/>
            <a:tailEnd/>
          </a:ln>
          <a:effectLst/>
        </p:spPr>
      </p:pic>
    </p:spTree>
    <p:extLst>
      <p:ext uri="{BB962C8B-B14F-4D97-AF65-F5344CB8AC3E}">
        <p14:creationId xmlns="" xmlns:p14="http://schemas.microsoft.com/office/powerpoint/2010/main" val="319552107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dirty="0" smtClean="0">
                <a:solidFill>
                  <a:srgbClr val="808080"/>
                </a:solidFill>
              </a:rPr>
              <a:t>Presentation title</a:t>
            </a:r>
            <a:endParaRPr lang="en-US" dirty="0">
              <a:solidFill>
                <a:srgbClr val="808080"/>
              </a:solidFill>
            </a:endParaRPr>
          </a:p>
        </p:txBody>
      </p:sp>
      <p:sp>
        <p:nvSpPr>
          <p:cNvPr id="7" name="Line 11"/>
          <p:cNvSpPr>
            <a:spLocks noChangeShapeType="1"/>
          </p:cNvSpPr>
          <p:nvPr userDrawn="1"/>
        </p:nvSpPr>
        <p:spPr bwMode="auto">
          <a:xfrm>
            <a:off x="455613" y="4682729"/>
            <a:ext cx="8229600" cy="0"/>
          </a:xfrm>
          <a:prstGeom prst="line">
            <a:avLst/>
          </a:prstGeom>
          <a:noFill/>
          <a:ln w="3175">
            <a:solidFill>
              <a:srgbClr val="808080"/>
            </a:solidFill>
            <a:round/>
            <a:headEnd/>
            <a:tailEnd/>
          </a:ln>
          <a:effectLst/>
        </p:spPr>
        <p:txBody>
          <a:bodyPr wrap="none" lIns="68553" tIns="34276" rIns="68553" bIns="34276" anchor="ctr"/>
          <a:lstStyle/>
          <a:p>
            <a:pPr defTabSz="685526"/>
            <a:endParaRPr lang="en-US" sz="1300" dirty="0">
              <a:solidFill>
                <a:srgbClr val="808080"/>
              </a:solidFill>
            </a:endParaRPr>
          </a:p>
        </p:txBody>
      </p:sp>
    </p:spTree>
    <p:extLst>
      <p:ext uri="{BB962C8B-B14F-4D97-AF65-F5344CB8AC3E}">
        <p14:creationId xmlns="" xmlns:p14="http://schemas.microsoft.com/office/powerpoint/2010/main" val="335068083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4682729"/>
            <a:ext cx="8229600" cy="0"/>
          </a:xfrm>
          <a:prstGeom prst="line">
            <a:avLst/>
          </a:prstGeom>
          <a:noFill/>
          <a:ln w="3175">
            <a:solidFill>
              <a:srgbClr val="808080"/>
            </a:solidFill>
            <a:round/>
            <a:headEnd/>
            <a:tailEnd/>
          </a:ln>
          <a:effectLst/>
        </p:spPr>
        <p:txBody>
          <a:bodyPr wrap="none" lIns="68553" tIns="34276" rIns="68553" bIns="34276" anchor="ctr"/>
          <a:lstStyle/>
          <a:p>
            <a:pPr defTabSz="685526"/>
            <a:endParaRPr lang="en-US" sz="1300" dirty="0">
              <a:solidFill>
                <a:srgbClr val="808080"/>
              </a:solidFill>
            </a:endParaRPr>
          </a:p>
        </p:txBody>
      </p:sp>
      <p:sp>
        <p:nvSpPr>
          <p:cNvPr id="8" name="Content Placeholder 2"/>
          <p:cNvSpPr>
            <a:spLocks noGrp="1"/>
          </p:cNvSpPr>
          <p:nvPr>
            <p:ph idx="1"/>
          </p:nvPr>
        </p:nvSpPr>
        <p:spPr>
          <a:xfrm>
            <a:off x="455612" y="539354"/>
            <a:ext cx="3506400" cy="3907547"/>
          </a:xfrm>
        </p:spPr>
        <p:txBody>
          <a:bodyPr/>
          <a:lstStyle>
            <a:lvl1pPr marL="0" indent="0" algn="l" defTabSz="746224" rtl="0" fontAlgn="base">
              <a:lnSpc>
                <a:spcPct val="100000"/>
              </a:lnSpc>
              <a:spcBef>
                <a:spcPct val="70000"/>
              </a:spcBef>
              <a:spcAft>
                <a:spcPct val="0"/>
              </a:spcAft>
              <a:buSzPct val="100000"/>
              <a:buNone/>
              <a:defRPr lang="en-US" sz="900" kern="1200" noProof="0" dirty="0" smtClean="0">
                <a:solidFill>
                  <a:schemeClr val="bg1"/>
                </a:solidFill>
                <a:latin typeface="Arial" pitchFamily="34" charset="0"/>
                <a:ea typeface="+mn-ea"/>
                <a:cs typeface="Arial" pitchFamily="34" charset="0"/>
              </a:defRPr>
            </a:lvl1pPr>
            <a:lvl2pPr marL="0" indent="0" algn="l" defTabSz="746224" rtl="0" fontAlgn="base">
              <a:lnSpc>
                <a:spcPct val="100000"/>
              </a:lnSpc>
              <a:spcBef>
                <a:spcPct val="0"/>
              </a:spcBef>
              <a:spcAft>
                <a:spcPct val="0"/>
              </a:spcAft>
              <a:buSzPct val="100000"/>
              <a:buNone/>
              <a:defRPr lang="en-US" sz="700" b="1" kern="1200" noProof="0" dirty="0" smtClean="0">
                <a:solidFill>
                  <a:schemeClr val="bg1"/>
                </a:solidFill>
                <a:latin typeface="Arial" pitchFamily="34" charset="0"/>
                <a:ea typeface="+mn-ea"/>
                <a:cs typeface="Arial" pitchFamily="34" charset="0"/>
              </a:defRPr>
            </a:lvl2pPr>
            <a:lvl3pPr marL="132107" indent="-132107" algn="l" defTabSz="746224" rtl="0" fontAlgn="base">
              <a:lnSpc>
                <a:spcPct val="100000"/>
              </a:lnSpc>
              <a:spcBef>
                <a:spcPct val="0"/>
              </a:spcBef>
              <a:spcAft>
                <a:spcPct val="0"/>
              </a:spcAft>
              <a:buClr>
                <a:schemeClr val="accent2"/>
              </a:buClr>
              <a:buSzPct val="70000"/>
              <a:buFont typeface="Arial" pitchFamily="34" charset="0"/>
              <a:buChar char="►"/>
              <a:defRPr lang="en-US" sz="700" b="1" kern="1200" noProof="0" dirty="0" smtClean="0">
                <a:solidFill>
                  <a:schemeClr val="bg1"/>
                </a:solidFill>
                <a:latin typeface="Arial" pitchFamily="34" charset="0"/>
                <a:ea typeface="+mn-ea"/>
                <a:cs typeface="Arial" pitchFamily="34" charset="0"/>
              </a:defRPr>
            </a:lvl3pPr>
            <a:lvl4pPr marL="0" indent="0" algn="l" defTabSz="746224" rtl="0" fontAlgn="base">
              <a:lnSpc>
                <a:spcPct val="100000"/>
              </a:lnSpc>
              <a:spcBef>
                <a:spcPct val="0"/>
              </a:spcBef>
              <a:spcAft>
                <a:spcPct val="0"/>
              </a:spcAft>
              <a:buSzPct val="100000"/>
              <a:buNone/>
              <a:defRPr lang="en-US" sz="600" kern="1200" noProof="0" dirty="0" smtClean="0">
                <a:solidFill>
                  <a:schemeClr val="bg1"/>
                </a:solidFill>
                <a:latin typeface="Arial" pitchFamily="34" charset="0"/>
                <a:ea typeface="+mn-ea"/>
                <a:cs typeface="Arial" pitchFamily="34" charset="0"/>
              </a:defRPr>
            </a:lvl4pPr>
            <a:lvl5pPr marL="141628" indent="-141628" algn="l" defTabSz="746224" rtl="0" fontAlgn="base">
              <a:lnSpc>
                <a:spcPct val="100000"/>
              </a:lnSpc>
              <a:spcBef>
                <a:spcPct val="0"/>
              </a:spcBef>
              <a:spcAft>
                <a:spcPct val="0"/>
              </a:spcAft>
              <a:buClr>
                <a:schemeClr val="accent2"/>
              </a:buClr>
              <a:buSzPct val="70000"/>
              <a:buFont typeface="Arial" pitchFamily="34" charset="0"/>
              <a:buChar char="►"/>
              <a:defRPr lang="en-US" sz="600" kern="1200" noProof="0" dirty="0">
                <a:solidFill>
                  <a:schemeClr val="bg1"/>
                </a:solidFill>
                <a:latin typeface="Arial" pitchFamily="34" charset="0"/>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 xmlns:p14="http://schemas.microsoft.com/office/powerpoint/2010/main" val="10900077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2767189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3_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27734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rid">
    <p:spTree>
      <p:nvGrpSpPr>
        <p:cNvPr id="1" name=""/>
        <p:cNvGrpSpPr/>
        <p:nvPr/>
      </p:nvGrpSpPr>
      <p:grpSpPr>
        <a:xfrm>
          <a:off x="0" y="0"/>
          <a:ext cx="0" cy="0"/>
          <a:chOff x="0" y="0"/>
          <a:chExt cx="0" cy="0"/>
        </a:xfrm>
      </p:grpSpPr>
      <p:sp>
        <p:nvSpPr>
          <p:cNvPr id="27" name="TextBox 26"/>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pic>
        <p:nvPicPr>
          <p:cNvPr id="5" name="4 Imagen" descr="ARTP0043 (Copy).jpg"/>
          <p:cNvPicPr>
            <a:picLocks noChangeAspect="1"/>
          </p:cNvPicPr>
          <p:nvPr userDrawn="1"/>
        </p:nvPicPr>
        <p:blipFill>
          <a:blip r:embed="rId4" cstate="print"/>
          <a:stretch>
            <a:fillRect/>
          </a:stretch>
        </p:blipFill>
        <p:spPr>
          <a:xfrm>
            <a:off x="0" y="1377031"/>
            <a:ext cx="9144000" cy="2486026"/>
          </a:xfrm>
          <a:prstGeom prst="rect">
            <a:avLst/>
          </a:prstGeom>
        </p:spPr>
      </p:pic>
      <p:sp>
        <p:nvSpPr>
          <p:cNvPr id="6" name="5 Rectángulo"/>
          <p:cNvSpPr/>
          <p:nvPr userDrawn="1"/>
        </p:nvSpPr>
        <p:spPr>
          <a:xfrm>
            <a:off x="0" y="3893879"/>
            <a:ext cx="9144000" cy="461665"/>
          </a:xfrm>
          <a:prstGeom prst="rect">
            <a:avLst/>
          </a:prstGeom>
        </p:spPr>
        <p:txBody>
          <a:bodyPr wrap="square">
            <a:spAutoFit/>
          </a:bodyPr>
          <a:lstStyle/>
          <a:p>
            <a:pPr algn="ctr"/>
            <a:r>
              <a:rPr lang="en-US" sz="2400" b="1" dirty="0">
                <a:solidFill>
                  <a:schemeClr val="tx2">
                    <a:lumMod val="75000"/>
                  </a:schemeClr>
                </a:solidFill>
                <a:latin typeface="Calibri" pitchFamily="34" charset="0"/>
              </a:rPr>
              <a:t>Rueda de </a:t>
            </a:r>
            <a:r>
              <a:rPr lang="en-US" sz="2400" b="1" dirty="0" err="1">
                <a:solidFill>
                  <a:schemeClr val="tx2">
                    <a:lumMod val="75000"/>
                  </a:schemeClr>
                </a:solidFill>
                <a:latin typeface="Calibri" pitchFamily="34" charset="0"/>
              </a:rPr>
              <a:t>negocios</a:t>
            </a:r>
            <a:r>
              <a:rPr lang="en-US" sz="2400" b="1" dirty="0">
                <a:solidFill>
                  <a:schemeClr val="tx2">
                    <a:lumMod val="75000"/>
                  </a:schemeClr>
                </a:solidFill>
                <a:latin typeface="Calibri" pitchFamily="34" charset="0"/>
              </a:rPr>
              <a:t> - </a:t>
            </a:r>
            <a:r>
              <a:rPr lang="en-US" sz="2400" b="1" dirty="0" err="1">
                <a:solidFill>
                  <a:schemeClr val="tx2">
                    <a:lumMod val="75000"/>
                  </a:schemeClr>
                </a:solidFill>
                <a:latin typeface="Calibri" pitchFamily="34" charset="0"/>
              </a:rPr>
              <a:t>Bolsa</a:t>
            </a:r>
            <a:r>
              <a:rPr lang="en-US" sz="2400" b="1" dirty="0">
                <a:solidFill>
                  <a:schemeClr val="tx2">
                    <a:lumMod val="75000"/>
                  </a:schemeClr>
                </a:solidFill>
                <a:latin typeface="Calibri" pitchFamily="34" charset="0"/>
              </a:rPr>
              <a:t> </a:t>
            </a:r>
            <a:r>
              <a:rPr lang="en-US" sz="2400" b="1" dirty="0" err="1">
                <a:solidFill>
                  <a:schemeClr val="tx2">
                    <a:lumMod val="75000"/>
                  </a:schemeClr>
                </a:solidFill>
                <a:latin typeface="Calibri" pitchFamily="34" charset="0"/>
              </a:rPr>
              <a:t>Mercantil</a:t>
            </a:r>
            <a:r>
              <a:rPr lang="en-US" sz="2400" b="1" dirty="0">
                <a:solidFill>
                  <a:schemeClr val="tx2">
                    <a:lumMod val="75000"/>
                  </a:schemeClr>
                </a:solidFill>
                <a:latin typeface="Calibri" pitchFamily="34" charset="0"/>
              </a:rPr>
              <a:t> de Colombia</a:t>
            </a:r>
            <a:endParaRPr lang="es-CO" b="1" dirty="0"/>
          </a:p>
        </p:txBody>
      </p:sp>
    </p:spTree>
    <p:extLst>
      <p:ext uri="{BB962C8B-B14F-4D97-AF65-F5344CB8AC3E}">
        <p14:creationId xmlns="" xmlns:p14="http://schemas.microsoft.com/office/powerpoint/2010/main" val="78886035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a:solidFill>
                <a:schemeClr val="bg1"/>
              </a:solidFill>
              <a:latin typeface="Franklin Gothic Demi Cond" panose="020B0706030402020204" pitchFamily="34" charset="0"/>
            </a:endParaRPr>
          </a:p>
        </p:txBody>
      </p:sp>
      <p:sp>
        <p:nvSpPr>
          <p:cNvPr id="3" name="Freeform 2"/>
          <p:cNvSpPr/>
          <p:nvPr userDrawn="1"/>
        </p:nvSpPr>
        <p:spPr bwMode="ltGray">
          <a:xfrm>
            <a:off x="-4378"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428751"/>
            <a:ext cx="7781756" cy="1668947"/>
          </a:xfrm>
        </p:spPr>
        <p:txBody>
          <a:bodyPr anchor="ctr"/>
          <a:lstStyle>
            <a:lvl1pPr>
              <a:defRPr sz="5500">
                <a:solidFill>
                  <a:schemeClr val="bg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4" hasCustomPrompt="1"/>
          </p:nvPr>
        </p:nvSpPr>
        <p:spPr>
          <a:xfrm>
            <a:off x="674703"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78035" y="1299712"/>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 name="8 Imagen" descr="Untitled-1.png"/>
          <p:cNvPicPr>
            <a:picLocks noChangeAspect="1"/>
          </p:cNvPicPr>
          <p:nvPr userDrawn="1"/>
        </p:nvPicPr>
        <p:blipFill>
          <a:blip r:embed="rId2" cstate="print"/>
          <a:stretch>
            <a:fillRect/>
          </a:stretch>
        </p:blipFill>
        <p:spPr>
          <a:xfrm>
            <a:off x="7215436" y="178854"/>
            <a:ext cx="1728192" cy="453767"/>
          </a:xfrm>
          <a:prstGeom prst="rect">
            <a:avLst/>
          </a:prstGeom>
        </p:spPr>
      </p:pic>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228851"/>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30" name="Text Placeholder 29"/>
          <p:cNvSpPr>
            <a:spLocks noGrp="1"/>
          </p:cNvSpPr>
          <p:nvPr>
            <p:ph type="body" sz="quarter" idx="11" hasCustomPrompt="1"/>
          </p:nvPr>
        </p:nvSpPr>
        <p:spPr>
          <a:xfrm>
            <a:off x="685800" y="221126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22"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4" name="Text Placeholder 3"/>
          <p:cNvSpPr>
            <a:spLocks noGrp="1"/>
          </p:cNvSpPr>
          <p:nvPr>
            <p:ph type="body" sz="half" idx="29" hasCustomPrompt="1"/>
          </p:nvPr>
        </p:nvSpPr>
        <p:spPr>
          <a:xfrm>
            <a:off x="1618130" y="2914654"/>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5" name="Text Placeholder 29"/>
          <p:cNvSpPr>
            <a:spLocks noGrp="1"/>
          </p:cNvSpPr>
          <p:nvPr>
            <p:ph type="body" sz="quarter" idx="30" hasCustomPrompt="1"/>
          </p:nvPr>
        </p:nvSpPr>
        <p:spPr>
          <a:xfrm>
            <a:off x="685800" y="289706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6" name="Text Placeholder 3"/>
          <p:cNvSpPr>
            <a:spLocks noGrp="1"/>
          </p:cNvSpPr>
          <p:nvPr>
            <p:ph type="body" sz="half" idx="31" hasCustomPrompt="1"/>
          </p:nvPr>
        </p:nvSpPr>
        <p:spPr>
          <a:xfrm>
            <a:off x="1618130" y="3600458"/>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7" name="Text Placeholder 29"/>
          <p:cNvSpPr>
            <a:spLocks noGrp="1"/>
          </p:cNvSpPr>
          <p:nvPr>
            <p:ph type="body" sz="quarter" idx="32" hasCustomPrompt="1"/>
          </p:nvPr>
        </p:nvSpPr>
        <p:spPr>
          <a:xfrm>
            <a:off x="685800" y="3582873"/>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8" name="Text Placeholder 3"/>
          <p:cNvSpPr>
            <a:spLocks noGrp="1"/>
          </p:cNvSpPr>
          <p:nvPr>
            <p:ph type="body" sz="half" idx="33" hasCustomPrompt="1"/>
          </p:nvPr>
        </p:nvSpPr>
        <p:spPr>
          <a:xfrm>
            <a:off x="5732930" y="2228851"/>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9" name="Text Placeholder 29"/>
          <p:cNvSpPr>
            <a:spLocks noGrp="1"/>
          </p:cNvSpPr>
          <p:nvPr>
            <p:ph type="body" sz="quarter" idx="34" hasCustomPrompt="1"/>
          </p:nvPr>
        </p:nvSpPr>
        <p:spPr>
          <a:xfrm>
            <a:off x="4800600" y="221126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0" name="Text Placeholder 3"/>
          <p:cNvSpPr>
            <a:spLocks noGrp="1"/>
          </p:cNvSpPr>
          <p:nvPr>
            <p:ph type="body" sz="half" idx="35" hasCustomPrompt="1"/>
          </p:nvPr>
        </p:nvSpPr>
        <p:spPr>
          <a:xfrm>
            <a:off x="5732930" y="2914654"/>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1" name="Text Placeholder 29"/>
          <p:cNvSpPr>
            <a:spLocks noGrp="1"/>
          </p:cNvSpPr>
          <p:nvPr>
            <p:ph type="body" sz="quarter" idx="36" hasCustomPrompt="1"/>
          </p:nvPr>
        </p:nvSpPr>
        <p:spPr>
          <a:xfrm>
            <a:off x="4800600" y="289706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2" name="Text Placeholder 3"/>
          <p:cNvSpPr>
            <a:spLocks noGrp="1"/>
          </p:cNvSpPr>
          <p:nvPr>
            <p:ph type="body" sz="half" idx="37" hasCustomPrompt="1"/>
          </p:nvPr>
        </p:nvSpPr>
        <p:spPr>
          <a:xfrm>
            <a:off x="5732930" y="3600458"/>
            <a:ext cx="2725270" cy="6857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3" name="Text Placeholder 29"/>
          <p:cNvSpPr>
            <a:spLocks noGrp="1"/>
          </p:cNvSpPr>
          <p:nvPr>
            <p:ph type="body" sz="quarter" idx="38" hasCustomPrompt="1"/>
          </p:nvPr>
        </p:nvSpPr>
        <p:spPr>
          <a:xfrm>
            <a:off x="4800600" y="3582873"/>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pic>
        <p:nvPicPr>
          <p:cNvPr id="15"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6" name="15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385051546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5" name="Content Placeholder 13"/>
          <p:cNvSpPr>
            <a:spLocks noGrp="1"/>
          </p:cNvSpPr>
          <p:nvPr>
            <p:ph sz="quarter" idx="15"/>
          </p:nvPr>
        </p:nvSpPr>
        <p:spPr>
          <a:xfrm>
            <a:off x="685800" y="2228850"/>
            <a:ext cx="3657600" cy="205740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5" name="Content Placeholder 13"/>
          <p:cNvSpPr>
            <a:spLocks noGrp="1"/>
          </p:cNvSpPr>
          <p:nvPr>
            <p:ph sz="quarter" idx="16"/>
          </p:nvPr>
        </p:nvSpPr>
        <p:spPr>
          <a:xfrm>
            <a:off x="4800600" y="2228850"/>
            <a:ext cx="3657600" cy="205740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6"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9" name="TextBox 38"/>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pic>
        <p:nvPicPr>
          <p:cNvPr id="10"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132853376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228850"/>
            <a:ext cx="50292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0" name="Content Placeholder 37"/>
          <p:cNvSpPr>
            <a:spLocks noGrp="1"/>
          </p:cNvSpPr>
          <p:nvPr>
            <p:ph sz="quarter" idx="17"/>
          </p:nvPr>
        </p:nvSpPr>
        <p:spPr>
          <a:xfrm>
            <a:off x="61722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34"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7" name="TextBox 36"/>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pic>
        <p:nvPicPr>
          <p:cNvPr id="10"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3256096326"/>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0" name="Content Placeholder 37"/>
          <p:cNvSpPr>
            <a:spLocks noGrp="1"/>
          </p:cNvSpPr>
          <p:nvPr>
            <p:ph sz="quarter" idx="17"/>
          </p:nvPr>
        </p:nvSpPr>
        <p:spPr>
          <a:xfrm>
            <a:off x="3429000" y="2228850"/>
            <a:ext cx="50292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4"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TextBox 40"/>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pic>
        <p:nvPicPr>
          <p:cNvPr id="10"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275175417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9" name="Content Placeholder 37"/>
          <p:cNvSpPr>
            <a:spLocks noGrp="1"/>
          </p:cNvSpPr>
          <p:nvPr>
            <p:ph sz="quarter" idx="16"/>
          </p:nvPr>
        </p:nvSpPr>
        <p:spPr>
          <a:xfrm>
            <a:off x="34290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0" name="Content Placeholder 37"/>
          <p:cNvSpPr>
            <a:spLocks noGrp="1"/>
          </p:cNvSpPr>
          <p:nvPr>
            <p:ph sz="quarter" idx="17"/>
          </p:nvPr>
        </p:nvSpPr>
        <p:spPr>
          <a:xfrm>
            <a:off x="6172200" y="2228850"/>
            <a:ext cx="22860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1"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4" name="TextBox 43"/>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pic>
        <p:nvPicPr>
          <p:cNvPr id="11"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12" name="11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 xmlns:p14="http://schemas.microsoft.com/office/powerpoint/2010/main" val="1502876023"/>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oleObject" Target="../embeddings/oleObject1.bin"/><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vmlDrawing" Target="../drawings/vmlDrawing1.v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857249"/>
            <a:ext cx="7772400" cy="685802"/>
          </a:xfrm>
          <a:prstGeom prst="rect">
            <a:avLst/>
          </a:prstGeom>
        </p:spPr>
        <p:txBody>
          <a:bodyPr vert="horz" lIns="0" tIns="0" rIns="0" bIns="0" rtlCol="0" anchor="t">
            <a:noAutofit/>
          </a:bodyPr>
          <a:lstStyle/>
          <a:p>
            <a:r>
              <a:rPr lang="en-US" dirty="0"/>
              <a:t>click to edit</a:t>
            </a:r>
            <a:br>
              <a:rPr lang="en-US" dirty="0"/>
            </a:br>
            <a:r>
              <a:rPr lang="en-US" dirty="0"/>
              <a:t>master title style</a:t>
            </a:r>
          </a:p>
        </p:txBody>
      </p:sp>
      <p:sp>
        <p:nvSpPr>
          <p:cNvPr id="3" name="Text Placeholder 2"/>
          <p:cNvSpPr>
            <a:spLocks noGrp="1"/>
          </p:cNvSpPr>
          <p:nvPr>
            <p:ph type="body" idx="1"/>
          </p:nvPr>
        </p:nvSpPr>
        <p:spPr>
          <a:xfrm>
            <a:off x="685800" y="2228851"/>
            <a:ext cx="7772400" cy="2057401"/>
          </a:xfrm>
          <a:prstGeom prst="rect">
            <a:avLst/>
          </a:prstGeom>
        </p:spPr>
        <p:txBody>
          <a:bodyPr vert="horz" lIns="0" tIns="0" rIns="0" bIns="0" rtlCol="0">
            <a:no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64" r:id="rId2"/>
    <p:sldLayoutId id="2147483666" r:id="rId3"/>
    <p:sldLayoutId id="2147483665" r:id="rId4"/>
    <p:sldLayoutId id="2147483658" r:id="rId5"/>
    <p:sldLayoutId id="2147483655" r:id="rId6"/>
    <p:sldLayoutId id="2147483652" r:id="rId7"/>
    <p:sldLayoutId id="2147483654" r:id="rId8"/>
    <p:sldLayoutId id="2147483651" r:id="rId9"/>
    <p:sldLayoutId id="2147483659" r:id="rId10"/>
    <p:sldLayoutId id="2147483660" r:id="rId11"/>
    <p:sldLayoutId id="2147483661" r:id="rId12"/>
    <p:sldLayoutId id="2147483663" r:id="rId13"/>
    <p:sldLayoutId id="2147483673" r:id="rId14"/>
    <p:sldLayoutId id="2147483672" r:id="rId15"/>
    <p:sldLayoutId id="2147483674" r:id="rId16"/>
  </p:sldLayoutIdLst>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hf hdr="0" ftr="0" dt="0"/>
  <p:txStyles>
    <p:titleStyle>
      <a:lvl1pPr algn="l" defTabSz="914400" rtl="0" eaLnBrk="1" latinLnBrk="0" hangingPunct="1">
        <a:lnSpc>
          <a:spcPct val="85000"/>
        </a:lnSpc>
        <a:spcBef>
          <a:spcPct val="0"/>
        </a:spcBef>
        <a:buNone/>
        <a:defRPr sz="3650" kern="120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extLst>
              <p:ext uri="{D42A27DB-BD31-4B8C-83A1-F6EECF244321}">
                <p14:modId xmlns="" xmlns:p14="http://schemas.microsoft.com/office/powerpoint/2010/main" val="706728408"/>
              </p:ext>
            </p:extLst>
          </p:nvPr>
        </p:nvGraphicFramePr>
        <p:xfrm>
          <a:off x="1191" y="1192"/>
          <a:ext cx="1190" cy="1190"/>
        </p:xfrm>
        <a:graphic>
          <a:graphicData uri="http://schemas.openxmlformats.org/presentationml/2006/ole">
            <p:oleObj spid="_x0000_s52226" name="think-cell Slide" r:id="rId16" imgW="360" imgH="360" progId="">
              <p:embed/>
            </p:oleObj>
          </a:graphicData>
        </a:graphic>
      </p:graphicFrame>
      <p:sp>
        <p:nvSpPr>
          <p:cNvPr id="2" name="Title Placeholder 1"/>
          <p:cNvSpPr>
            <a:spLocks noGrp="1"/>
          </p:cNvSpPr>
          <p:nvPr>
            <p:ph type="title"/>
          </p:nvPr>
        </p:nvSpPr>
        <p:spPr>
          <a:xfrm>
            <a:off x="457201" y="205979"/>
            <a:ext cx="8229600" cy="645300"/>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457201" y="1069200"/>
            <a:ext cx="8229600" cy="352350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2588401" y="4816800"/>
            <a:ext cx="3434400" cy="151200"/>
          </a:xfrm>
          <a:prstGeom prst="rect">
            <a:avLst/>
          </a:prstGeom>
        </p:spPr>
        <p:txBody>
          <a:bodyPr vert="horz" lIns="0" tIns="0" rIns="0" bIns="0" rtlCol="0" anchor="t" anchorCtr="0">
            <a:noAutofit/>
          </a:bodyPr>
          <a:lstStyle>
            <a:lvl1pPr algn="l">
              <a:defRPr sz="800">
                <a:solidFill>
                  <a:schemeClr val="bg1"/>
                </a:solidFill>
              </a:defRPr>
            </a:lvl1pPr>
          </a:lstStyle>
          <a:p>
            <a:pPr defTabSz="685526"/>
            <a:r>
              <a:rPr lang="en-GB" dirty="0" smtClean="0">
                <a:solidFill>
                  <a:srgbClr val="808080"/>
                </a:solidFill>
              </a:rPr>
              <a:t>Presentation title</a:t>
            </a:r>
            <a:endParaRPr lang="en-GB" dirty="0">
              <a:solidFill>
                <a:srgbClr val="808080"/>
              </a:solidFill>
            </a:endParaRPr>
          </a:p>
        </p:txBody>
      </p:sp>
      <p:sp>
        <p:nvSpPr>
          <p:cNvPr id="7" name="TextBox 6"/>
          <p:cNvSpPr txBox="1"/>
          <p:nvPr/>
        </p:nvSpPr>
        <p:spPr>
          <a:xfrm>
            <a:off x="457200" y="4816800"/>
            <a:ext cx="663854" cy="148500"/>
          </a:xfrm>
          <a:prstGeom prst="rect">
            <a:avLst/>
          </a:prstGeom>
          <a:noFill/>
        </p:spPr>
        <p:txBody>
          <a:bodyPr wrap="square" lIns="0" tIns="0" rIns="0" bIns="0" rtlCol="0">
            <a:noAutofit/>
          </a:bodyPr>
          <a:lstStyle/>
          <a:p>
            <a:pPr defTabSz="685526"/>
            <a:r>
              <a:rPr lang="en-GB" sz="800" dirty="0" smtClean="0">
                <a:solidFill>
                  <a:srgbClr val="808080"/>
                </a:solidFill>
              </a:rPr>
              <a:t>Page </a:t>
            </a:r>
            <a:fld id="{9AE4D82F-B047-469B-AC52-A46321747EAF}" type="slidenum">
              <a:rPr lang="en-GB" sz="800" smtClean="0">
                <a:solidFill>
                  <a:srgbClr val="808080"/>
                </a:solidFill>
              </a:rPr>
              <a:pPr defTabSz="685526"/>
              <a:t>‹Nº›</a:t>
            </a:fld>
            <a:endParaRPr lang="en-GB" sz="800" dirty="0">
              <a:solidFill>
                <a:srgbClr val="808080"/>
              </a:solidFill>
            </a:endParaRPr>
          </a:p>
        </p:txBody>
      </p:sp>
      <p:grpSp>
        <p:nvGrpSpPr>
          <p:cNvPr id="6" name="Group 7"/>
          <p:cNvGrpSpPr/>
          <p:nvPr/>
        </p:nvGrpSpPr>
        <p:grpSpPr bwMode="gray">
          <a:xfrm>
            <a:off x="8440438" y="4837510"/>
            <a:ext cx="253471" cy="153590"/>
            <a:chOff x="8348663" y="6450013"/>
            <a:chExt cx="338137" cy="204787"/>
          </a:xfrm>
          <a:solidFill>
            <a:srgbClr val="808080"/>
          </a:solidFill>
        </p:grpSpPr>
        <p:sp>
          <p:nvSpPr>
            <p:cNvPr id="10" name="Freeform 9"/>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685526"/>
              <a:endParaRPr lang="en-GB" sz="1300" dirty="0">
                <a:solidFill>
                  <a:srgbClr val="000000"/>
                </a:solidFill>
              </a:endParaRPr>
            </a:p>
          </p:txBody>
        </p:sp>
        <p:sp>
          <p:nvSpPr>
            <p:cNvPr id="11" name="Freeform 10"/>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685526"/>
              <a:endParaRPr lang="en-GB" sz="1300" dirty="0">
                <a:solidFill>
                  <a:srgbClr val="000000"/>
                </a:solidFill>
              </a:endParaRPr>
            </a:p>
          </p:txBody>
        </p:sp>
      </p:gr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sldNum="0" hdr="0" dt="0"/>
  <p:txStyles>
    <p:titleStyle>
      <a:lvl1pPr algn="l" defTabSz="685526" rtl="0" eaLnBrk="1" latinLnBrk="0" hangingPunct="1">
        <a:lnSpc>
          <a:spcPct val="85000"/>
        </a:lnSpc>
        <a:spcBef>
          <a:spcPct val="0"/>
        </a:spcBef>
        <a:buNone/>
        <a:defRPr sz="2200" b="1" kern="1200">
          <a:solidFill>
            <a:schemeClr val="bg2"/>
          </a:solidFill>
          <a:latin typeface="Arial" pitchFamily="34" charset="0"/>
          <a:ea typeface="+mj-ea"/>
          <a:cs typeface="Arial" pitchFamily="34" charset="0"/>
        </a:defRPr>
      </a:lvl1pPr>
    </p:titleStyle>
    <p:bodyStyle>
      <a:lvl1pPr marL="257072" indent="-257072" algn="l" defTabSz="685526"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1pPr>
      <a:lvl2pPr marL="531997" indent="-265404" algn="l" defTabSz="685526" rtl="0" eaLnBrk="1" latinLnBrk="0" hangingPunct="1">
        <a:spcBef>
          <a:spcPct val="20000"/>
        </a:spcBef>
        <a:buClr>
          <a:schemeClr val="accent2"/>
        </a:buClr>
        <a:buSzPct val="70000"/>
        <a:buFont typeface="Arial" pitchFamily="34" charset="0"/>
        <a:buChar char="►"/>
        <a:defRPr sz="1500" kern="1200">
          <a:solidFill>
            <a:schemeClr val="bg1"/>
          </a:solidFill>
          <a:latin typeface="+mn-lt"/>
          <a:ea typeface="+mn-ea"/>
          <a:cs typeface="+mn-cs"/>
        </a:defRPr>
      </a:lvl2pPr>
      <a:lvl3pPr marL="808111" indent="-265404" algn="l" defTabSz="685526" rtl="0" eaLnBrk="1" latinLnBrk="0" hangingPunct="1">
        <a:spcBef>
          <a:spcPct val="20000"/>
        </a:spcBef>
        <a:buClr>
          <a:schemeClr val="accent2"/>
        </a:buClr>
        <a:buSzPct val="70000"/>
        <a:buFont typeface="Arial" pitchFamily="34" charset="0"/>
        <a:buChar char="►"/>
        <a:defRPr sz="1300" kern="1200">
          <a:solidFill>
            <a:schemeClr val="bg1"/>
          </a:solidFill>
          <a:latin typeface="+mn-lt"/>
          <a:ea typeface="+mn-ea"/>
          <a:cs typeface="+mn-cs"/>
        </a:defRPr>
      </a:lvl3pPr>
      <a:lvl4pPr marL="1074705" indent="-266593" algn="l" defTabSz="685526" rtl="0" eaLnBrk="1" latinLnBrk="0" hangingPunct="1">
        <a:spcBef>
          <a:spcPct val="20000"/>
        </a:spcBef>
        <a:buClr>
          <a:schemeClr val="accent2"/>
        </a:buClr>
        <a:buSzPct val="70000"/>
        <a:buFont typeface="Arial" pitchFamily="34" charset="0"/>
        <a:buChar char="►"/>
        <a:defRPr sz="1200" kern="1200">
          <a:solidFill>
            <a:schemeClr val="bg1"/>
          </a:solidFill>
          <a:latin typeface="+mn-lt"/>
          <a:ea typeface="+mn-ea"/>
          <a:cs typeface="+mn-cs"/>
        </a:defRPr>
      </a:lvl4pPr>
      <a:lvl5pPr marL="1340107" indent="-265404" algn="l" defTabSz="685526" rtl="0" eaLnBrk="1" latinLnBrk="0" hangingPunct="1">
        <a:spcBef>
          <a:spcPct val="20000"/>
        </a:spcBef>
        <a:buClr>
          <a:schemeClr val="accent2"/>
        </a:buClr>
        <a:buSzPct val="70000"/>
        <a:buFont typeface="Arial" pitchFamily="34" charset="0"/>
        <a:buChar char="►"/>
        <a:defRPr sz="1200" kern="1200">
          <a:solidFill>
            <a:schemeClr val="bg1"/>
          </a:solidFill>
          <a:latin typeface="+mn-lt"/>
          <a:ea typeface="+mn-ea"/>
          <a:cs typeface="+mn-cs"/>
        </a:defRPr>
      </a:lvl5pPr>
      <a:lvl6pPr marL="1885196"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58"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721"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84"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26" rtl="0" eaLnBrk="1" latinLnBrk="0" hangingPunct="1">
        <a:defRPr sz="1300" kern="1200">
          <a:solidFill>
            <a:schemeClr val="tx1"/>
          </a:solidFill>
          <a:latin typeface="+mn-lt"/>
          <a:ea typeface="+mn-ea"/>
          <a:cs typeface="+mn-cs"/>
        </a:defRPr>
      </a:lvl1pPr>
      <a:lvl2pPr marL="342763" algn="l" defTabSz="685526" rtl="0" eaLnBrk="1" latinLnBrk="0" hangingPunct="1">
        <a:defRPr sz="1300" kern="1200">
          <a:solidFill>
            <a:schemeClr val="tx1"/>
          </a:solidFill>
          <a:latin typeface="+mn-lt"/>
          <a:ea typeface="+mn-ea"/>
          <a:cs typeface="+mn-cs"/>
        </a:defRPr>
      </a:lvl2pPr>
      <a:lvl3pPr marL="685526" algn="l" defTabSz="685526" rtl="0" eaLnBrk="1" latinLnBrk="0" hangingPunct="1">
        <a:defRPr sz="1300" kern="1200">
          <a:solidFill>
            <a:schemeClr val="tx1"/>
          </a:solidFill>
          <a:latin typeface="+mn-lt"/>
          <a:ea typeface="+mn-ea"/>
          <a:cs typeface="+mn-cs"/>
        </a:defRPr>
      </a:lvl3pPr>
      <a:lvl4pPr marL="1028289" algn="l" defTabSz="685526" rtl="0" eaLnBrk="1" latinLnBrk="0" hangingPunct="1">
        <a:defRPr sz="1300" kern="1200">
          <a:solidFill>
            <a:schemeClr val="tx1"/>
          </a:solidFill>
          <a:latin typeface="+mn-lt"/>
          <a:ea typeface="+mn-ea"/>
          <a:cs typeface="+mn-cs"/>
        </a:defRPr>
      </a:lvl4pPr>
      <a:lvl5pPr marL="1371051" algn="l" defTabSz="685526" rtl="0" eaLnBrk="1" latinLnBrk="0" hangingPunct="1">
        <a:defRPr sz="1300" kern="1200">
          <a:solidFill>
            <a:schemeClr val="tx1"/>
          </a:solidFill>
          <a:latin typeface="+mn-lt"/>
          <a:ea typeface="+mn-ea"/>
          <a:cs typeface="+mn-cs"/>
        </a:defRPr>
      </a:lvl5pPr>
      <a:lvl6pPr marL="1713814" algn="l" defTabSz="685526" rtl="0" eaLnBrk="1" latinLnBrk="0" hangingPunct="1">
        <a:defRPr sz="1300" kern="1200">
          <a:solidFill>
            <a:schemeClr val="tx1"/>
          </a:solidFill>
          <a:latin typeface="+mn-lt"/>
          <a:ea typeface="+mn-ea"/>
          <a:cs typeface="+mn-cs"/>
        </a:defRPr>
      </a:lvl6pPr>
      <a:lvl7pPr marL="2056577" algn="l" defTabSz="685526" rtl="0" eaLnBrk="1" latinLnBrk="0" hangingPunct="1">
        <a:defRPr sz="1300" kern="1200">
          <a:solidFill>
            <a:schemeClr val="tx1"/>
          </a:solidFill>
          <a:latin typeface="+mn-lt"/>
          <a:ea typeface="+mn-ea"/>
          <a:cs typeface="+mn-cs"/>
        </a:defRPr>
      </a:lvl7pPr>
      <a:lvl8pPr marL="2399340" algn="l" defTabSz="685526" rtl="0" eaLnBrk="1" latinLnBrk="0" hangingPunct="1">
        <a:defRPr sz="1300" kern="1200">
          <a:solidFill>
            <a:schemeClr val="tx1"/>
          </a:solidFill>
          <a:latin typeface="+mn-lt"/>
          <a:ea typeface="+mn-ea"/>
          <a:cs typeface="+mn-cs"/>
        </a:defRPr>
      </a:lvl8pPr>
      <a:lvl9pPr marL="2742103" algn="l" defTabSz="68552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30.xml"/><Relationship Id="rId7" Type="http://schemas.openxmlformats.org/officeDocument/2006/relationships/slide" Target="slide34.xml"/><Relationship Id="rId2" Type="http://schemas.openxmlformats.org/officeDocument/2006/relationships/slide" Target="slide29.xml"/><Relationship Id="rId1" Type="http://schemas.openxmlformats.org/officeDocument/2006/relationships/slideLayout" Target="../slideLayouts/slideLayout10.xml"/><Relationship Id="rId6" Type="http://schemas.openxmlformats.org/officeDocument/2006/relationships/slide" Target="slide33.xml"/><Relationship Id="rId5" Type="http://schemas.openxmlformats.org/officeDocument/2006/relationships/slide" Target="slide32.xml"/><Relationship Id="rId10" Type="http://schemas.openxmlformats.org/officeDocument/2006/relationships/slide" Target="slide48.xml"/><Relationship Id="rId4" Type="http://schemas.openxmlformats.org/officeDocument/2006/relationships/slide" Target="slide31.xml"/><Relationship Id="rId9" Type="http://schemas.openxmlformats.org/officeDocument/2006/relationships/slide" Target="slide36.xml"/></Relationships>
</file>

<file path=ppt/slides/_rels/slide29.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slide" Target="slide5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650756707"/>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9 Tabla"/>
          <p:cNvGraphicFramePr>
            <a:graphicFrameLocks noGrp="1"/>
          </p:cNvGraphicFramePr>
          <p:nvPr/>
        </p:nvGraphicFramePr>
        <p:xfrm>
          <a:off x="320039" y="1325879"/>
          <a:ext cx="8305799" cy="3496402"/>
        </p:xfrm>
        <a:graphic>
          <a:graphicData uri="http://schemas.openxmlformats.org/drawingml/2006/table">
            <a:tbl>
              <a:tblPr/>
              <a:tblGrid>
                <a:gridCol w="4937761"/>
                <a:gridCol w="3368038"/>
              </a:tblGrid>
              <a:tr h="211566">
                <a:tc>
                  <a:txBody>
                    <a:bodyPr/>
                    <a:lstStyle/>
                    <a:p>
                      <a:pPr algn="ctr">
                        <a:lnSpc>
                          <a:spcPct val="115000"/>
                        </a:lnSpc>
                        <a:spcAft>
                          <a:spcPts val="0"/>
                        </a:spcAft>
                      </a:pPr>
                      <a:r>
                        <a:rPr lang="es-CO" sz="1300" b="1" dirty="0" smtClean="0">
                          <a:solidFill>
                            <a:srgbClr val="FFFFFF"/>
                          </a:solidFill>
                          <a:latin typeface="+mj-lt"/>
                          <a:ea typeface="Times New Roman"/>
                          <a:cs typeface="Times New Roman"/>
                        </a:rPr>
                        <a:t>ASPECTO EVALUADO</a:t>
                      </a:r>
                      <a:endParaRPr lang="es-CO" sz="13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300" b="1" dirty="0" smtClean="0">
                          <a:solidFill>
                            <a:srgbClr val="FFFFFF"/>
                          </a:solidFill>
                          <a:latin typeface="+mj-lt"/>
                          <a:ea typeface="Times New Roman"/>
                          <a:cs typeface="Times New Roman"/>
                        </a:rPr>
                        <a:t>RESPUESTA DE LA VP/PLAN</a:t>
                      </a:r>
                      <a:r>
                        <a:rPr lang="es-CO" sz="1300" b="1" baseline="0" dirty="0" smtClean="0">
                          <a:solidFill>
                            <a:srgbClr val="FFFFFF"/>
                          </a:solidFill>
                          <a:latin typeface="+mj-lt"/>
                          <a:ea typeface="Times New Roman"/>
                          <a:cs typeface="Times New Roman"/>
                        </a:rPr>
                        <a:t> DE ACCIÓN</a:t>
                      </a:r>
                      <a:endParaRPr lang="es-CO" sz="13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817390">
                <a:tc>
                  <a:txBody>
                    <a:bodyPr/>
                    <a:lstStyle/>
                    <a:p>
                      <a:r>
                        <a:rPr lang="es-CO" sz="1300" b="1" i="0" kern="1200" dirty="0" smtClean="0">
                          <a:solidFill>
                            <a:schemeClr val="tx1"/>
                          </a:solidFill>
                          <a:latin typeface="+mj-lt"/>
                          <a:ea typeface="+mn-ea"/>
                          <a:cs typeface="+mn-cs"/>
                        </a:rPr>
                        <a:t>Observaciones de controles</a:t>
                      </a:r>
                    </a:p>
                    <a:p>
                      <a:r>
                        <a:rPr lang="es-CO" sz="1300" b="0" i="0" kern="1200" dirty="0" smtClean="0">
                          <a:solidFill>
                            <a:schemeClr val="tx1"/>
                          </a:solidFill>
                          <a:latin typeface="+mj-lt"/>
                          <a:ea typeface="+mn-ea"/>
                          <a:cs typeface="+mn-cs"/>
                        </a:rPr>
                        <a:t>Se recomienda</a:t>
                      </a:r>
                      <a:r>
                        <a:rPr lang="es-CO" sz="1300" b="0" i="0" kern="1200" baseline="0" dirty="0" smtClean="0">
                          <a:solidFill>
                            <a:schemeClr val="tx1"/>
                          </a:solidFill>
                          <a:latin typeface="+mj-lt"/>
                          <a:ea typeface="+mn-ea"/>
                          <a:cs typeface="+mn-cs"/>
                        </a:rPr>
                        <a:t> revisar y ajustar la matriz de riesgos y controles a fin de armonizar con las actividades actuales ejecutadas por el proceso.</a:t>
                      </a:r>
                      <a:endParaRPr lang="es-CO" sz="1300" b="1" dirty="0">
                        <a:latin typeface="+mj-lt"/>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buFont typeface="+mj-lt"/>
                        <a:buNone/>
                      </a:pPr>
                      <a:r>
                        <a:rPr lang="es-CO" sz="1300" b="0" i="0" kern="1200" dirty="0" smtClean="0">
                          <a:solidFill>
                            <a:schemeClr val="tx1"/>
                          </a:solidFill>
                          <a:latin typeface="+mj-lt"/>
                          <a:ea typeface="+mn-ea"/>
                          <a:cs typeface="+mn-cs"/>
                        </a:rPr>
                        <a:t>Se actualizará la matriz de riesgos con la modificaciones a los controles sugeridas en el informe de la auditoria.</a:t>
                      </a:r>
                      <a:endParaRPr lang="es-CO" sz="1300" dirty="0">
                        <a:latin typeface="+mj-lt"/>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35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300" b="1" kern="1200" dirty="0" smtClean="0">
                          <a:solidFill>
                            <a:schemeClr val="tx1"/>
                          </a:solidFill>
                          <a:latin typeface="+mn-lt"/>
                          <a:ea typeface="+mn-ea"/>
                          <a:cs typeface="+mn-cs"/>
                        </a:rPr>
                        <a:t>Autogestión</a:t>
                      </a:r>
                    </a:p>
                    <a:p>
                      <a:pPr marL="0" marR="0" indent="0" algn="l" defTabSz="914400" rtl="0" eaLnBrk="1" fontAlgn="auto" latinLnBrk="0" hangingPunct="1">
                        <a:lnSpc>
                          <a:spcPct val="100000"/>
                        </a:lnSpc>
                        <a:spcBef>
                          <a:spcPts val="0"/>
                        </a:spcBef>
                        <a:spcAft>
                          <a:spcPts val="0"/>
                        </a:spcAft>
                        <a:buClrTx/>
                        <a:buSzTx/>
                        <a:buFontTx/>
                        <a:buNone/>
                        <a:tabLst/>
                        <a:defRPr/>
                      </a:pPr>
                      <a:r>
                        <a:rPr lang="es-CO" sz="1300" b="0" i="0" kern="1200" dirty="0" smtClean="0">
                          <a:solidFill>
                            <a:schemeClr val="tx1"/>
                          </a:solidFill>
                          <a:latin typeface="+mn-lt"/>
                          <a:ea typeface="+mn-ea"/>
                          <a:cs typeface="+mn-cs"/>
                        </a:rPr>
                        <a:t>Se recomienda evaluar los costos en tiempo</a:t>
                      </a:r>
                      <a:r>
                        <a:rPr lang="es-CO" sz="1300" b="0" i="0" kern="1200" baseline="0" dirty="0" smtClean="0">
                          <a:solidFill>
                            <a:schemeClr val="tx1"/>
                          </a:solidFill>
                          <a:latin typeface="+mn-lt"/>
                          <a:ea typeface="+mn-ea"/>
                          <a:cs typeface="+mn-cs"/>
                        </a:rPr>
                        <a:t> y </a:t>
                      </a:r>
                      <a:r>
                        <a:rPr lang="es-CO" sz="1300" b="0" i="0" kern="1200" dirty="0" smtClean="0">
                          <a:solidFill>
                            <a:schemeClr val="tx1"/>
                          </a:solidFill>
                          <a:latin typeface="+mn-lt"/>
                          <a:ea typeface="+mn-ea"/>
                          <a:cs typeface="+mn-cs"/>
                        </a:rPr>
                        <a:t>recursos que conlleva la</a:t>
                      </a:r>
                      <a:r>
                        <a:rPr lang="es-CO" sz="1300" b="0" i="0" kern="1200" baseline="0" dirty="0" smtClean="0">
                          <a:solidFill>
                            <a:schemeClr val="tx1"/>
                          </a:solidFill>
                          <a:latin typeface="+mn-lt"/>
                          <a:ea typeface="+mn-ea"/>
                          <a:cs typeface="+mn-cs"/>
                        </a:rPr>
                        <a:t> </a:t>
                      </a:r>
                      <a:r>
                        <a:rPr lang="es-CO" sz="1300" b="0" i="0" kern="1200" dirty="0" smtClean="0">
                          <a:solidFill>
                            <a:schemeClr val="tx1"/>
                          </a:solidFill>
                          <a:latin typeface="+mn-lt"/>
                          <a:ea typeface="+mn-ea"/>
                          <a:cs typeface="+mn-cs"/>
                        </a:rPr>
                        <a:t>alta rotación del proceso</a:t>
                      </a:r>
                      <a:r>
                        <a:rPr lang="es-CO" sz="1300" b="0" i="0" kern="1200" baseline="0" dirty="0" smtClean="0">
                          <a:solidFill>
                            <a:schemeClr val="tx1"/>
                          </a:solidFill>
                          <a:latin typeface="+mn-lt"/>
                          <a:ea typeface="+mn-ea"/>
                          <a:cs typeface="+mn-cs"/>
                        </a:rPr>
                        <a:t> y </a:t>
                      </a:r>
                      <a:r>
                        <a:rPr lang="es-CO" sz="1300" b="0" i="0" kern="1200" dirty="0" smtClean="0">
                          <a:solidFill>
                            <a:schemeClr val="tx1"/>
                          </a:solidFill>
                          <a:latin typeface="+mn-lt"/>
                          <a:ea typeface="+mn-ea"/>
                          <a:cs typeface="+mn-cs"/>
                        </a:rPr>
                        <a:t>posibilidad de incorporar a la planta el profesional practicante, garantizando permanencia y recuperación de lo invertido en la capacitación del talento temporal.</a:t>
                      </a:r>
                      <a:endParaRPr lang="es-CO" sz="1300" b="1" dirty="0">
                        <a:latin typeface="+mj-lt"/>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s-CO" sz="1300" b="0" i="0" kern="1200" dirty="0" smtClean="0">
                          <a:solidFill>
                            <a:schemeClr val="tx1"/>
                          </a:solidFill>
                          <a:latin typeface="+mn-lt"/>
                          <a:ea typeface="+mn-ea"/>
                          <a:cs typeface="+mn-cs"/>
                        </a:rPr>
                        <a:t>Se evaluará la posibilidad de incorporar a un recurso de forma permanente con sus respectivos conocimientos, que apoye las actividades del proceso de mejora continua</a:t>
                      </a:r>
                      <a:endParaRPr lang="es-CO" sz="1300" kern="1200" baseline="0" dirty="0" smtClean="0">
                        <a:solidFill>
                          <a:schemeClr val="tx1"/>
                        </a:solidFill>
                        <a:latin typeface="+mn-lt"/>
                        <a:ea typeface="+mn-ea"/>
                        <a:cs typeface="+mn-cs"/>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6511">
                <a:tc>
                  <a:txBody>
                    <a:bodyPr/>
                    <a:lstStyle/>
                    <a:p>
                      <a:pPr>
                        <a:lnSpc>
                          <a:spcPct val="100000"/>
                        </a:lnSpc>
                      </a:pPr>
                      <a:r>
                        <a:rPr lang="es-CO" sz="1300" b="1" i="0" kern="1200" dirty="0" smtClean="0">
                          <a:solidFill>
                            <a:schemeClr val="tx1"/>
                          </a:solidFill>
                          <a:latin typeface="+mn-lt"/>
                          <a:ea typeface="+mn-ea"/>
                          <a:cs typeface="+mn-cs"/>
                        </a:rPr>
                        <a:t>Aprobación o revisión de indicadores en SEYCO - Mejora tecnológicas al</a:t>
                      </a:r>
                      <a:r>
                        <a:rPr lang="es-CO" sz="1300" b="1" i="0" kern="1200" baseline="0" dirty="0" smtClean="0">
                          <a:solidFill>
                            <a:schemeClr val="tx1"/>
                          </a:solidFill>
                          <a:latin typeface="+mn-lt"/>
                          <a:ea typeface="+mn-ea"/>
                          <a:cs typeface="+mn-cs"/>
                        </a:rPr>
                        <a:t> sistema</a:t>
                      </a:r>
                    </a:p>
                    <a:p>
                      <a:pPr>
                        <a:lnSpc>
                          <a:spcPct val="100000"/>
                        </a:lnSpc>
                      </a:pPr>
                      <a:endParaRPr lang="es-CO" sz="1300" b="1" i="0" kern="1200" dirty="0" smtClean="0">
                        <a:solidFill>
                          <a:schemeClr val="tx1"/>
                        </a:solidFill>
                        <a:latin typeface="+mn-lt"/>
                        <a:ea typeface="+mn-ea"/>
                        <a:cs typeface="+mn-cs"/>
                      </a:endParaRPr>
                    </a:p>
                    <a:p>
                      <a:pPr>
                        <a:lnSpc>
                          <a:spcPct val="100000"/>
                        </a:lnSpc>
                      </a:pPr>
                      <a:r>
                        <a:rPr lang="es-CO" sz="1300" b="0" i="0" kern="1200" dirty="0" smtClean="0">
                          <a:solidFill>
                            <a:schemeClr val="tx1"/>
                          </a:solidFill>
                          <a:latin typeface="+mn-lt"/>
                          <a:ea typeface="+mn-ea"/>
                          <a:cs typeface="+mn-cs"/>
                        </a:rPr>
                        <a:t>Recomendamos evaluar la posibilidad de realizar un requerimiento tecnológico a fin de exigir la aprobación del líder para</a:t>
                      </a:r>
                      <a:r>
                        <a:rPr lang="es-CO" sz="1300" b="0" i="0" kern="1200" baseline="0" dirty="0" smtClean="0">
                          <a:solidFill>
                            <a:schemeClr val="tx1"/>
                          </a:solidFill>
                          <a:latin typeface="+mn-lt"/>
                          <a:ea typeface="+mn-ea"/>
                          <a:cs typeface="+mn-cs"/>
                        </a:rPr>
                        <a:t> el registro de los indicadores de cada proceso</a:t>
                      </a:r>
                      <a:endParaRPr lang="es-CO" sz="1300" b="1" kern="1200" dirty="0" smtClean="0">
                        <a:solidFill>
                          <a:schemeClr val="tx1"/>
                        </a:solidFill>
                        <a:latin typeface="+mn-lt"/>
                        <a:ea typeface="+mn-ea"/>
                        <a:cs typeface="+mn-cs"/>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s-CO" sz="1300" kern="1200" dirty="0" smtClean="0">
                          <a:solidFill>
                            <a:schemeClr val="tx1"/>
                          </a:solidFill>
                          <a:latin typeface="+mn-lt"/>
                          <a:ea typeface="+mn-ea"/>
                          <a:cs typeface="+mn-cs"/>
                        </a:rPr>
                        <a:t>Se realizará la consulta con el proveedor del aplicativo KAWAK -SEYCO, para implementar mejoras al aplicativo.</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ext Placeholder 30"/>
          <p:cNvSpPr txBox="1">
            <a:spLocks/>
          </p:cNvSpPr>
          <p:nvPr/>
        </p:nvSpPr>
        <p:spPr>
          <a:xfrm>
            <a:off x="210505" y="228455"/>
            <a:ext cx="6664234" cy="36590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lgn="ctr"/>
            <a:r>
              <a:rPr lang="es-CO" sz="2000" b="1" dirty="0" smtClean="0">
                <a:solidFill>
                  <a:srgbClr val="00B050"/>
                </a:solidFill>
              </a:rPr>
              <a:t>Proceso Mejora Continua - Vicepresidencia Ejecutiva</a:t>
            </a:r>
          </a:p>
          <a:p>
            <a:pPr lvl="0" algn="ctr"/>
            <a:endParaRPr lang="es-CO" sz="2000" b="1" dirty="0" smtClean="0">
              <a:solidFill>
                <a:srgbClr val="00B050"/>
              </a:solidFill>
            </a:endParaRPr>
          </a:p>
        </p:txBody>
      </p:sp>
      <p:sp>
        <p:nvSpPr>
          <p:cNvPr id="11" name="10 Rectángulo redondeado"/>
          <p:cNvSpPr/>
          <p:nvPr/>
        </p:nvSpPr>
        <p:spPr>
          <a:xfrm>
            <a:off x="318137" y="681492"/>
            <a:ext cx="17439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24</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12" name="11 Rectángulo redondeado"/>
          <p:cNvSpPr/>
          <p:nvPr/>
        </p:nvSpPr>
        <p:spPr>
          <a:xfrm>
            <a:off x="2231922" y="681493"/>
            <a:ext cx="6393916"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13          Oportunidades de Mejora                 5</a:t>
            </a:r>
            <a:endParaRPr lang="es-CO" sz="1200" b="1" dirty="0" smtClean="0">
              <a:solidFill>
                <a:srgbClr val="044990"/>
              </a:solidFill>
            </a:endParaRPr>
          </a:p>
          <a:p>
            <a:r>
              <a:rPr lang="es-CO" sz="1200" b="1" dirty="0" smtClean="0">
                <a:ln/>
                <a:solidFill>
                  <a:srgbClr val="044990"/>
                </a:solidFill>
                <a:cs typeface="Arial" pitchFamily="34" charset="0"/>
              </a:rPr>
              <a:t>Recomendaciones (*)          4           Hallazgos	                                  2                                                         </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04825" y="1428751"/>
            <a:ext cx="7981950" cy="1569660"/>
          </a:xfrm>
          <a:prstGeom prst="rect">
            <a:avLst/>
          </a:prstGeom>
        </p:spPr>
        <p:txBody>
          <a:bodyPr wrap="square">
            <a:spAutoFit/>
          </a:bodyPr>
          <a:lstStyle/>
          <a:p>
            <a:pPr lvl="0"/>
            <a:r>
              <a:rPr lang="es-CO" sz="3200" b="1" dirty="0" smtClean="0">
                <a:solidFill>
                  <a:schemeClr val="bg1"/>
                </a:solidFill>
                <a:latin typeface="+mj-lt"/>
                <a:ea typeface="+mj-ea"/>
                <a:cs typeface="+mj-cs"/>
              </a:rPr>
              <a:t>5. </a:t>
            </a:r>
            <a:r>
              <a:rPr lang="es-CO" sz="3200" b="1" dirty="0" smtClean="0">
                <a:solidFill>
                  <a:schemeClr val="bg1"/>
                </a:solidFill>
                <a:latin typeface="+mj-lt"/>
                <a:ea typeface="+mj-ea"/>
                <a:cs typeface="+mj-cs"/>
              </a:rPr>
              <a:t>Principales aspectos derivados de los requerimientos de la visita de la SFC a la Auditoría Interna</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Pentágono"/>
          <p:cNvSpPr/>
          <p:nvPr/>
        </p:nvSpPr>
        <p:spPr>
          <a:xfrm>
            <a:off x="504826" y="539750"/>
            <a:ext cx="1812348" cy="3658177"/>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2000" dirty="0" smtClean="0">
                <a:solidFill>
                  <a:schemeClr val="bg1"/>
                </a:solidFill>
                <a:latin typeface="Franklin Gothic Demi Cond" panose="020B0706030402020204" pitchFamily="34" charset="0"/>
              </a:rPr>
              <a:t>JUNTA </a:t>
            </a:r>
          </a:p>
          <a:p>
            <a:pPr algn="ctr"/>
            <a:r>
              <a:rPr lang="es-CO" sz="2000" dirty="0" smtClean="0">
                <a:solidFill>
                  <a:schemeClr val="bg1"/>
                </a:solidFill>
                <a:latin typeface="Franklin Gothic Demi Cond" panose="020B0706030402020204" pitchFamily="34" charset="0"/>
              </a:rPr>
              <a:t>  DIRECTIVA</a:t>
            </a:r>
          </a:p>
        </p:txBody>
      </p:sp>
      <p:sp>
        <p:nvSpPr>
          <p:cNvPr id="8" name="7 CuadroTexto"/>
          <p:cNvSpPr txBox="1"/>
          <p:nvPr/>
        </p:nvSpPr>
        <p:spPr>
          <a:xfrm>
            <a:off x="2649682" y="706578"/>
            <a:ext cx="5257800" cy="3933384"/>
          </a:xfrm>
          <a:prstGeom prst="rect">
            <a:avLst/>
          </a:prstGeom>
          <a:noFill/>
        </p:spPr>
        <p:txBody>
          <a:bodyPr wrap="square" lIns="0" tIns="0" rIns="0" bIns="0" rtlCol="0">
            <a:spAutoFit/>
          </a:bodyPr>
          <a:lstStyle/>
          <a:p>
            <a:pPr lvl="0"/>
            <a:endParaRPr lang="es-CO" dirty="0" smtClean="0"/>
          </a:p>
          <a:p>
            <a:pPr lvl="0"/>
            <a:endParaRPr lang="es-CO" dirty="0" smtClean="0"/>
          </a:p>
          <a:p>
            <a:pPr lvl="0"/>
            <a:r>
              <a:rPr lang="es-CO" dirty="0" smtClean="0">
                <a:solidFill>
                  <a:srgbClr val="002060"/>
                </a:solidFill>
              </a:rPr>
              <a:t>Actas del período Julio 2015 – Junio 2017 </a:t>
            </a:r>
          </a:p>
          <a:p>
            <a:pPr lvl="0"/>
            <a:endParaRPr lang="es-CO" dirty="0" smtClean="0">
              <a:solidFill>
                <a:srgbClr val="002060"/>
              </a:solidFill>
            </a:endParaRPr>
          </a:p>
          <a:p>
            <a:pPr lvl="0"/>
            <a:r>
              <a:rPr lang="es-CO" dirty="0" smtClean="0">
                <a:solidFill>
                  <a:srgbClr val="002060"/>
                </a:solidFill>
              </a:rPr>
              <a:t>En particular sobre temas de auditoría:</a:t>
            </a:r>
          </a:p>
          <a:p>
            <a:pPr lvl="0"/>
            <a:endParaRPr lang="es-CO" dirty="0" smtClean="0">
              <a:solidFill>
                <a:srgbClr val="002060"/>
              </a:solidFill>
            </a:endParaRPr>
          </a:p>
          <a:p>
            <a:pPr marL="717550" lvl="0" indent="-717550">
              <a:buClr>
                <a:srgbClr val="00B050"/>
              </a:buClr>
              <a:buFont typeface="Wingdings" pitchFamily="2" charset="2"/>
              <a:buChar char="Ø"/>
            </a:pPr>
            <a:r>
              <a:rPr lang="es-CO" dirty="0" smtClean="0">
                <a:solidFill>
                  <a:srgbClr val="002060"/>
                </a:solidFill>
              </a:rPr>
              <a:t>Aprobación Reglamentos Comité Auditoría</a:t>
            </a:r>
          </a:p>
          <a:p>
            <a:pPr marL="717550" lvl="0" indent="-717550">
              <a:buClr>
                <a:srgbClr val="00B050"/>
              </a:buClr>
              <a:buFont typeface="Wingdings" pitchFamily="2" charset="2"/>
              <a:buChar char="Ø"/>
            </a:pPr>
            <a:r>
              <a:rPr lang="es-CO" dirty="0" smtClean="0">
                <a:solidFill>
                  <a:srgbClr val="002060"/>
                </a:solidFill>
              </a:rPr>
              <a:t>Elección Comité de Auditoría</a:t>
            </a:r>
          </a:p>
          <a:p>
            <a:pPr marL="717550" lvl="0" indent="-717550">
              <a:buClr>
                <a:srgbClr val="00B050"/>
              </a:buClr>
              <a:buFont typeface="Wingdings" pitchFamily="2" charset="2"/>
              <a:buChar char="Ø"/>
            </a:pPr>
            <a:r>
              <a:rPr lang="es-CO" dirty="0" smtClean="0">
                <a:solidFill>
                  <a:srgbClr val="002060"/>
                </a:solidFill>
              </a:rPr>
              <a:t>Aprobación integral Estatuto y Manual de Auditoría Interna</a:t>
            </a:r>
          </a:p>
          <a:p>
            <a:pPr marL="717550" lvl="0" indent="-717550">
              <a:buClr>
                <a:srgbClr val="00B050"/>
              </a:buClr>
              <a:buFont typeface="Wingdings" pitchFamily="2" charset="2"/>
              <a:buChar char="Ø"/>
            </a:pPr>
            <a:r>
              <a:rPr lang="es-CO" dirty="0" smtClean="0">
                <a:solidFill>
                  <a:srgbClr val="002060"/>
                </a:solidFill>
              </a:rPr>
              <a:t>Nombramiento del Auditor Interno</a:t>
            </a:r>
          </a:p>
          <a:p>
            <a:pPr marL="717550" lvl="0" indent="-717550">
              <a:buClr>
                <a:srgbClr val="00B050"/>
              </a:buClr>
              <a:buFont typeface="Wingdings" pitchFamily="2" charset="2"/>
              <a:buChar char="Ø"/>
            </a:pPr>
            <a:r>
              <a:rPr lang="es-CO" dirty="0" smtClean="0">
                <a:solidFill>
                  <a:srgbClr val="002060"/>
                </a:solidFill>
              </a:rPr>
              <a:t>Aprobación del período del Auditor Interno (2 años)</a:t>
            </a:r>
          </a:p>
          <a:p>
            <a:pPr>
              <a:lnSpc>
                <a:spcPct val="120000"/>
              </a:lnSpc>
            </a:pPr>
            <a:endParaRPr lang="es-CO" dirty="0">
              <a:solidFill>
                <a:schemeClr val="tx2"/>
              </a:solidFill>
            </a:endParaRPr>
          </a:p>
        </p:txBody>
      </p:sp>
    </p:spTree>
    <p:extLst>
      <p:ext uri="{BB962C8B-B14F-4D97-AF65-F5344CB8AC3E}">
        <p14:creationId xmlns:p14="http://schemas.microsoft.com/office/powerpoint/2010/main" xmlns="" val="132041508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Pentágono"/>
          <p:cNvSpPr/>
          <p:nvPr/>
        </p:nvSpPr>
        <p:spPr>
          <a:xfrm>
            <a:off x="628650" y="539750"/>
            <a:ext cx="1688523" cy="3658177"/>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dirty="0" smtClean="0">
                <a:solidFill>
                  <a:schemeClr val="bg1"/>
                </a:solidFill>
                <a:latin typeface="Franklin Gothic Demi Cond" panose="020B0706030402020204" pitchFamily="34" charset="0"/>
              </a:rPr>
              <a:t>COMITÉ </a:t>
            </a:r>
          </a:p>
          <a:p>
            <a:pPr algn="ctr"/>
            <a:r>
              <a:rPr lang="es-CO" dirty="0" smtClean="0">
                <a:solidFill>
                  <a:schemeClr val="bg1"/>
                </a:solidFill>
                <a:latin typeface="Franklin Gothic Demi Cond" panose="020B0706030402020204" pitchFamily="34" charset="0"/>
              </a:rPr>
              <a:t>DE</a:t>
            </a:r>
          </a:p>
          <a:p>
            <a:pPr algn="ctr"/>
            <a:r>
              <a:rPr lang="es-CO" dirty="0" smtClean="0">
                <a:solidFill>
                  <a:schemeClr val="bg1"/>
                </a:solidFill>
                <a:latin typeface="Franklin Gothic Demi Cond" panose="020B0706030402020204" pitchFamily="34" charset="0"/>
              </a:rPr>
              <a:t> AUDITORÍA</a:t>
            </a:r>
          </a:p>
        </p:txBody>
      </p:sp>
      <p:sp>
        <p:nvSpPr>
          <p:cNvPr id="8" name="7 CuadroTexto"/>
          <p:cNvSpPr txBox="1"/>
          <p:nvPr/>
        </p:nvSpPr>
        <p:spPr>
          <a:xfrm>
            <a:off x="2649682" y="706578"/>
            <a:ext cx="5257800" cy="4154984"/>
          </a:xfrm>
          <a:prstGeom prst="rect">
            <a:avLst/>
          </a:prstGeom>
          <a:noFill/>
        </p:spPr>
        <p:txBody>
          <a:bodyPr wrap="square" lIns="0" tIns="0" rIns="0" bIns="0" rtlCol="0">
            <a:spAutoFit/>
          </a:bodyPr>
          <a:lstStyle/>
          <a:p>
            <a:pPr lvl="0"/>
            <a:endParaRPr lang="es-CO" dirty="0" smtClean="0"/>
          </a:p>
          <a:p>
            <a:pPr lvl="0"/>
            <a:endParaRPr lang="es-CO" dirty="0" smtClean="0"/>
          </a:p>
          <a:p>
            <a:pPr lvl="0"/>
            <a:r>
              <a:rPr lang="es-CO" dirty="0" smtClean="0">
                <a:solidFill>
                  <a:srgbClr val="002060"/>
                </a:solidFill>
              </a:rPr>
              <a:t>Todas las actas del período Julio 2015 – Junio 2017 </a:t>
            </a:r>
          </a:p>
          <a:p>
            <a:pPr lvl="0"/>
            <a:endParaRPr lang="es-CO" dirty="0" smtClean="0">
              <a:solidFill>
                <a:srgbClr val="002060"/>
              </a:solidFill>
            </a:endParaRPr>
          </a:p>
          <a:p>
            <a:pPr lvl="0"/>
            <a:r>
              <a:rPr lang="es-CO" dirty="0" smtClean="0">
                <a:solidFill>
                  <a:srgbClr val="002060"/>
                </a:solidFill>
              </a:rPr>
              <a:t>En particular sobre los siguientes temas:</a:t>
            </a:r>
          </a:p>
          <a:p>
            <a:pPr lvl="0"/>
            <a:endParaRPr lang="es-CO" dirty="0" smtClean="0">
              <a:solidFill>
                <a:srgbClr val="002060"/>
              </a:solidFill>
            </a:endParaRPr>
          </a:p>
          <a:p>
            <a:pPr marL="717550" lvl="0" indent="-717550">
              <a:buClr>
                <a:srgbClr val="0070C0"/>
              </a:buClr>
              <a:buFont typeface="Wingdings" pitchFamily="2" charset="2"/>
              <a:buChar char="Ø"/>
            </a:pPr>
            <a:r>
              <a:rPr lang="es-CO" dirty="0" smtClean="0">
                <a:solidFill>
                  <a:srgbClr val="002060"/>
                </a:solidFill>
              </a:rPr>
              <a:t>Definición necesidad de evaluación independiente de la función de auditoría Aprobación </a:t>
            </a:r>
          </a:p>
          <a:p>
            <a:pPr marL="717550" lvl="0" indent="-717550">
              <a:buClr>
                <a:srgbClr val="0070C0"/>
              </a:buClr>
              <a:buFont typeface="Wingdings" pitchFamily="2" charset="2"/>
              <a:buChar char="Ø"/>
            </a:pPr>
            <a:r>
              <a:rPr lang="es-CO" dirty="0" smtClean="0">
                <a:solidFill>
                  <a:srgbClr val="002060"/>
                </a:solidFill>
              </a:rPr>
              <a:t>Aprobación metodología de priorización de procesos objeto de auditoría según niveles de riesgo </a:t>
            </a:r>
          </a:p>
          <a:p>
            <a:pPr marL="717550" lvl="0" indent="-717550">
              <a:buClr>
                <a:srgbClr val="0070C0"/>
              </a:buClr>
            </a:pPr>
            <a:endParaRPr lang="es-CO" dirty="0" smtClean="0">
              <a:solidFill>
                <a:srgbClr val="002060"/>
              </a:solidFill>
            </a:endParaRPr>
          </a:p>
          <a:p>
            <a:pPr marL="717550" lvl="0" indent="-717550">
              <a:buClr>
                <a:srgbClr val="0070C0"/>
              </a:buClr>
            </a:pPr>
            <a:r>
              <a:rPr lang="es-CO" dirty="0" smtClean="0">
                <a:solidFill>
                  <a:srgbClr val="002060"/>
                </a:solidFill>
              </a:rPr>
              <a:t>Reglamento del Comité de Auditoría</a:t>
            </a:r>
          </a:p>
          <a:p>
            <a:pPr marL="717550" lvl="0" indent="-717550">
              <a:buClr>
                <a:srgbClr val="0070C0"/>
              </a:buClr>
            </a:pPr>
            <a:endParaRPr lang="es-CO" dirty="0">
              <a:solidFill>
                <a:schemeClr val="tx2"/>
              </a:solidFill>
            </a:endParaRPr>
          </a:p>
        </p:txBody>
      </p:sp>
    </p:spTree>
    <p:extLst>
      <p:ext uri="{BB962C8B-B14F-4D97-AF65-F5344CB8AC3E}">
        <p14:creationId xmlns:p14="http://schemas.microsoft.com/office/powerpoint/2010/main" xmlns="" val="132041508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40327" y="238991"/>
            <a:ext cx="5974773" cy="4675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400" dirty="0" smtClean="0">
                <a:solidFill>
                  <a:schemeClr val="bg1"/>
                </a:solidFill>
                <a:latin typeface="Franklin Gothic Demi Cond" panose="020B0706030402020204" pitchFamily="34" charset="0"/>
              </a:rPr>
              <a:t>SOBRE LA ACTIVIDAD DE AUDITORÍA INTERNA</a:t>
            </a:r>
          </a:p>
        </p:txBody>
      </p:sp>
      <p:sp>
        <p:nvSpPr>
          <p:cNvPr id="9" name="8 CuadroTexto"/>
          <p:cNvSpPr txBox="1"/>
          <p:nvPr/>
        </p:nvSpPr>
        <p:spPr>
          <a:xfrm>
            <a:off x="848585" y="765464"/>
            <a:ext cx="6165279" cy="370294"/>
          </a:xfrm>
          <a:prstGeom prst="rect">
            <a:avLst/>
          </a:prstGeom>
          <a:noFill/>
        </p:spPr>
        <p:txBody>
          <a:bodyPr wrap="square" lIns="0" tIns="0" rIns="0" bIns="0" rtlCol="0">
            <a:spAutoFit/>
          </a:bodyPr>
          <a:lstStyle/>
          <a:p>
            <a:pPr>
              <a:lnSpc>
                <a:spcPct val="120000"/>
              </a:lnSpc>
            </a:pPr>
            <a:r>
              <a:rPr lang="es-CO" sz="1050" dirty="0" smtClean="0">
                <a:solidFill>
                  <a:schemeClr val="tx2"/>
                </a:solidFill>
              </a:rPr>
              <a:t>La información se ha organizado asociándola a las normas sobre la actividad de auditoría interna,  para determinar el objeto a evaluar</a:t>
            </a:r>
            <a:endParaRPr lang="es-CO" sz="1050" dirty="0">
              <a:solidFill>
                <a:schemeClr val="tx2"/>
              </a:solidFill>
            </a:endParaRPr>
          </a:p>
        </p:txBody>
      </p:sp>
      <p:pic>
        <p:nvPicPr>
          <p:cNvPr id="72706" name="Picture 2"/>
          <p:cNvPicPr>
            <a:picLocks noChangeAspect="1" noChangeArrowheads="1"/>
          </p:cNvPicPr>
          <p:nvPr/>
        </p:nvPicPr>
        <p:blipFill>
          <a:blip r:embed="rId2" cstate="print"/>
          <a:srcRect/>
          <a:stretch>
            <a:fillRect/>
          </a:stretch>
        </p:blipFill>
        <p:spPr bwMode="auto">
          <a:xfrm>
            <a:off x="540327" y="1188592"/>
            <a:ext cx="7813098" cy="3554857"/>
          </a:xfrm>
          <a:prstGeom prst="rect">
            <a:avLst/>
          </a:prstGeom>
          <a:noFill/>
          <a:ln w="9525">
            <a:noFill/>
            <a:miter lim="800000"/>
            <a:headEnd/>
            <a:tailEnd/>
          </a:ln>
        </p:spPr>
      </p:pic>
    </p:spTree>
    <p:extLst>
      <p:ext uri="{BB962C8B-B14F-4D97-AF65-F5344CB8AC3E}">
        <p14:creationId xmlns:p14="http://schemas.microsoft.com/office/powerpoint/2010/main" xmlns="" val="132041508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1" name="Picture 3"/>
          <p:cNvPicPr>
            <a:picLocks noChangeAspect="1" noChangeArrowheads="1"/>
          </p:cNvPicPr>
          <p:nvPr/>
        </p:nvPicPr>
        <p:blipFill>
          <a:blip r:embed="rId2" cstate="print"/>
          <a:srcRect/>
          <a:stretch>
            <a:fillRect/>
          </a:stretch>
        </p:blipFill>
        <p:spPr bwMode="auto">
          <a:xfrm>
            <a:off x="714374" y="895350"/>
            <a:ext cx="7524751" cy="3810000"/>
          </a:xfrm>
          <a:prstGeom prst="rect">
            <a:avLst/>
          </a:prstGeom>
          <a:noFill/>
          <a:ln w="9525">
            <a:noFill/>
            <a:miter lim="800000"/>
            <a:headEnd/>
            <a:tailEnd/>
          </a:ln>
        </p:spPr>
      </p:pic>
      <p:sp>
        <p:nvSpPr>
          <p:cNvPr id="9" name="8 Rectángulo"/>
          <p:cNvSpPr/>
          <p:nvPr/>
        </p:nvSpPr>
        <p:spPr>
          <a:xfrm>
            <a:off x="711777" y="238991"/>
            <a:ext cx="5974773" cy="4675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400" dirty="0" smtClean="0">
                <a:solidFill>
                  <a:schemeClr val="bg1"/>
                </a:solidFill>
                <a:latin typeface="Franklin Gothic Demi Cond" panose="020B0706030402020204" pitchFamily="34" charset="0"/>
              </a:rPr>
              <a:t>SOBRE LA ACTIVIDAD DE AUDITORÍA INTERNA</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711777" y="238991"/>
            <a:ext cx="5974773" cy="4675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400" dirty="0" smtClean="0">
                <a:solidFill>
                  <a:schemeClr val="bg1"/>
                </a:solidFill>
                <a:latin typeface="Franklin Gothic Demi Cond" panose="020B0706030402020204" pitchFamily="34" charset="0"/>
              </a:rPr>
              <a:t>SOBRE LA ACTIVIDAD DE AUDITORÍA INTERNA</a:t>
            </a:r>
          </a:p>
        </p:txBody>
      </p:sp>
      <p:pic>
        <p:nvPicPr>
          <p:cNvPr id="74755" name="Picture 3"/>
          <p:cNvPicPr>
            <a:picLocks noChangeAspect="1" noChangeArrowheads="1"/>
          </p:cNvPicPr>
          <p:nvPr/>
        </p:nvPicPr>
        <p:blipFill>
          <a:blip r:embed="rId2" cstate="print"/>
          <a:srcRect/>
          <a:stretch>
            <a:fillRect/>
          </a:stretch>
        </p:blipFill>
        <p:spPr bwMode="auto">
          <a:xfrm>
            <a:off x="711777" y="1323975"/>
            <a:ext cx="7574973" cy="262890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4755" y="1757237"/>
            <a:ext cx="7781756" cy="1668947"/>
          </a:xfrm>
        </p:spPr>
        <p:txBody>
          <a:bodyPr/>
          <a:lstStyle/>
          <a:p>
            <a:pPr marL="987425" indent="-987425"/>
            <a:r>
              <a:rPr lang="es-CO" sz="3200" b="1" dirty="0" smtClean="0">
                <a:latin typeface="Calibri" pitchFamily="34" charset="0"/>
                <a:ea typeface="Calibri" pitchFamily="34" charset="0"/>
                <a:cs typeface="Arial" pitchFamily="34" charset="0"/>
              </a:rPr>
              <a:t>5.1</a:t>
            </a:r>
            <a:r>
              <a:rPr lang="es-CO" sz="3200" b="1" dirty="0" smtClean="0">
                <a:latin typeface="Calibri" pitchFamily="34" charset="0"/>
                <a:ea typeface="Calibri" pitchFamily="34" charset="0"/>
                <a:cs typeface="Arial" pitchFamily="34" charset="0"/>
              </a:rPr>
              <a:t>.    Definición recurso compartido entre         Auditoría y Riesgos – Auditor de TI</a:t>
            </a:r>
            <a:br>
              <a:rPr lang="es-CO" sz="3200" b="1" dirty="0" smtClean="0">
                <a:latin typeface="Calibri" pitchFamily="34" charset="0"/>
                <a:ea typeface="Calibri" pitchFamily="34" charset="0"/>
                <a:cs typeface="Arial" pitchFamily="34" charset="0"/>
              </a:rPr>
            </a:br>
            <a:endParaRPr lang="es-CO" sz="3200" b="1" dirty="0">
              <a:latin typeface="Calibri" pitchFamily="34" charset="0"/>
              <a:ea typeface="Calibri" pitchFamily="34" charset="0"/>
              <a:cs typeface="Arial"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1"/>
          <p:cNvSpPr>
            <a:spLocks noGrp="1"/>
          </p:cNvSpPr>
          <p:nvPr>
            <p:ph type="title"/>
          </p:nvPr>
        </p:nvSpPr>
        <p:spPr>
          <a:xfrm>
            <a:off x="446809" y="189058"/>
            <a:ext cx="6896097" cy="622754"/>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285" tIns="174285" rIns="174285" bIns="174285" numCol="1" rtlCol="0" anchor="ctr" anchorCtr="0" compatLnSpc="1">
            <a:prstTxWarp prst="textNoShape">
              <a:avLst/>
            </a:prstTxWarp>
            <a:noAutofit/>
            <a:scene3d>
              <a:camera prst="orthographicFront"/>
              <a:lightRig rig="threePt" dir="t"/>
            </a:scene3d>
            <a:sp3d extrusionH="57150">
              <a:bevelT w="38100" h="38100"/>
            </a:sp3d>
          </a:bodyPr>
          <a:lstStyle/>
          <a:p>
            <a:pPr>
              <a:spcBef>
                <a:spcPts val="0"/>
              </a:spcBef>
            </a:pPr>
            <a:r>
              <a:rPr lang="es-CO" sz="2500" b="1" dirty="0" smtClean="0">
                <a:solidFill>
                  <a:srgbClr val="00B050"/>
                </a:solidFill>
                <a:latin typeface="Franklin Gothic Demi Cond" panose="020B0706030402020204" pitchFamily="34" charset="0"/>
              </a:rPr>
              <a:t>5.1  </a:t>
            </a:r>
            <a:r>
              <a:rPr lang="es-CO" sz="2500" b="1" dirty="0" smtClean="0">
                <a:solidFill>
                  <a:srgbClr val="00B050"/>
                </a:solidFill>
                <a:latin typeface="Franklin Gothic Demi Cond" panose="020B0706030402020204" pitchFamily="34" charset="0"/>
              </a:rPr>
              <a:t>Definición recurso compartido entre</a:t>
            </a:r>
            <a:br>
              <a:rPr lang="es-CO" sz="2500" b="1" dirty="0" smtClean="0">
                <a:solidFill>
                  <a:srgbClr val="00B050"/>
                </a:solidFill>
                <a:latin typeface="Franklin Gothic Demi Cond" panose="020B0706030402020204" pitchFamily="34" charset="0"/>
              </a:rPr>
            </a:br>
            <a:r>
              <a:rPr lang="es-CO" sz="2500" b="1" dirty="0" smtClean="0">
                <a:solidFill>
                  <a:srgbClr val="00B050"/>
                </a:solidFill>
                <a:latin typeface="Franklin Gothic Demi Cond" panose="020B0706030402020204" pitchFamily="34" charset="0"/>
              </a:rPr>
              <a:t>       Auditoría y Riesgos – Auditor de IT</a:t>
            </a:r>
            <a:endParaRPr lang="en-US" sz="2500" b="1" dirty="0">
              <a:solidFill>
                <a:srgbClr val="00B050"/>
              </a:solidFill>
              <a:latin typeface="Franklin Gothic Demi Cond" panose="020B0706030402020204" pitchFamily="34" charset="0"/>
            </a:endParaRPr>
          </a:p>
        </p:txBody>
      </p:sp>
      <p:sp>
        <p:nvSpPr>
          <p:cNvPr id="7" name="6 Rectángulo"/>
          <p:cNvSpPr/>
          <p:nvPr/>
        </p:nvSpPr>
        <p:spPr>
          <a:xfrm>
            <a:off x="446809" y="1162050"/>
            <a:ext cx="8011388" cy="3046988"/>
          </a:xfrm>
          <a:prstGeom prst="rect">
            <a:avLst/>
          </a:prstGeom>
        </p:spPr>
        <p:txBody>
          <a:bodyPr wrap="square">
            <a:spAutoFit/>
          </a:bodyPr>
          <a:lstStyle/>
          <a:p>
            <a:pPr marL="176213" lvl="1" indent="-176213">
              <a:buClr>
                <a:srgbClr val="00B050"/>
              </a:buClr>
              <a:buFont typeface="Wingdings" pitchFamily="2" charset="2"/>
              <a:buChar char="ü"/>
            </a:pPr>
            <a:r>
              <a:rPr lang="es-ES" sz="1200" b="1" dirty="0" smtClean="0">
                <a:solidFill>
                  <a:srgbClr val="002060"/>
                </a:solidFill>
              </a:rPr>
              <a:t>Año 2012</a:t>
            </a:r>
            <a:r>
              <a:rPr lang="es-ES" sz="1200" dirty="0" smtClean="0">
                <a:solidFill>
                  <a:srgbClr val="002060"/>
                </a:solidFill>
              </a:rPr>
              <a:t>:  La función de Riesgos y la función de Auditoría se integran bajo la responsabilidad de una sola dirección.</a:t>
            </a:r>
          </a:p>
          <a:p>
            <a:pPr marL="0" lvl="1">
              <a:buClr>
                <a:srgbClr val="00B050"/>
              </a:buClr>
              <a:buFont typeface="Wingdings" pitchFamily="2" charset="2"/>
              <a:buChar char="ü"/>
            </a:pPr>
            <a:endParaRPr lang="es-CO" sz="1200" dirty="0" smtClean="0">
              <a:solidFill>
                <a:srgbClr val="002060"/>
              </a:solidFill>
            </a:endParaRPr>
          </a:p>
          <a:p>
            <a:pPr marL="176213" lvl="1" indent="-176213">
              <a:buClr>
                <a:srgbClr val="00B050"/>
              </a:buClr>
              <a:buFont typeface="Wingdings" pitchFamily="2" charset="2"/>
              <a:buChar char="ü"/>
            </a:pPr>
            <a:r>
              <a:rPr lang="es-ES" sz="1200" dirty="0" smtClean="0">
                <a:solidFill>
                  <a:srgbClr val="002060"/>
                </a:solidFill>
              </a:rPr>
              <a:t> El entonces director de dicha área contrató un profesional que desempeñó las funciones de auditoría de TI y al mismo tiempo las de apoyo a la definición e implementación del Plan de Continuidad de Negocios.</a:t>
            </a:r>
          </a:p>
          <a:p>
            <a:pPr marL="176213" lvl="1" indent="-176213">
              <a:buClr>
                <a:srgbClr val="00B050"/>
              </a:buClr>
              <a:buFont typeface="Wingdings" pitchFamily="2" charset="2"/>
              <a:buChar char="ü"/>
            </a:pPr>
            <a:endParaRPr lang="es-ES" sz="1200" dirty="0" smtClean="0">
              <a:solidFill>
                <a:srgbClr val="002060"/>
              </a:solidFill>
            </a:endParaRPr>
          </a:p>
          <a:p>
            <a:pPr marL="176213" lvl="1" indent="-176213">
              <a:buClr>
                <a:srgbClr val="00B050"/>
              </a:buClr>
              <a:buFont typeface="Wingdings" pitchFamily="2" charset="2"/>
              <a:buChar char="ü"/>
            </a:pPr>
            <a:r>
              <a:rPr lang="es-ES" sz="1200" b="1" dirty="0" smtClean="0">
                <a:solidFill>
                  <a:srgbClr val="002060"/>
                </a:solidFill>
              </a:rPr>
              <a:t>Año 2013</a:t>
            </a:r>
            <a:r>
              <a:rPr lang="es-ES" sz="1200" dirty="0" smtClean="0">
                <a:solidFill>
                  <a:srgbClr val="002060"/>
                </a:solidFill>
              </a:rPr>
              <a:t>: se separan las funciones de Auditoría y Riesgos en sendas direcciones.  El Auditor de TI hace parte de la Dirección de Auditoría y continúa apoyando las actividades asociadas al Plan de Continuidad de Negocios, reportando los resultados de estas últimas a la Dirección de Riesgos.</a:t>
            </a:r>
          </a:p>
          <a:p>
            <a:pPr marL="176213" lvl="1" indent="-176213">
              <a:buClr>
                <a:srgbClr val="00B050"/>
              </a:buClr>
              <a:buFont typeface="Wingdings" pitchFamily="2" charset="2"/>
              <a:buChar char="ü"/>
            </a:pPr>
            <a:endParaRPr lang="es-ES" sz="1200" dirty="0" smtClean="0">
              <a:solidFill>
                <a:srgbClr val="002060"/>
              </a:solidFill>
            </a:endParaRPr>
          </a:p>
          <a:p>
            <a:pPr marL="176213" lvl="1" indent="-176213">
              <a:buClr>
                <a:srgbClr val="00B050"/>
              </a:buClr>
              <a:buFont typeface="Wingdings" pitchFamily="2" charset="2"/>
              <a:buChar char="ü"/>
            </a:pPr>
            <a:r>
              <a:rPr lang="es-ES" sz="1200" b="1" dirty="0" smtClean="0">
                <a:solidFill>
                  <a:srgbClr val="002060"/>
                </a:solidFill>
              </a:rPr>
              <a:t>Año 2015</a:t>
            </a:r>
            <a:r>
              <a:rPr lang="es-ES" sz="1200" dirty="0" smtClean="0">
                <a:solidFill>
                  <a:srgbClr val="002060"/>
                </a:solidFill>
              </a:rPr>
              <a:t>: esta situación fue expuesta a la Administración, ante lo cual la Presidencia solicitó continuar compartiendo el recurso humano. (Memorando)</a:t>
            </a:r>
          </a:p>
          <a:p>
            <a:pPr marL="176213" lvl="1" indent="-176213">
              <a:buClr>
                <a:srgbClr val="00B050"/>
              </a:buClr>
              <a:buFont typeface="Wingdings" pitchFamily="2" charset="2"/>
              <a:buChar char="ü"/>
            </a:pPr>
            <a:endParaRPr lang="es-ES" sz="1200" dirty="0" smtClean="0">
              <a:solidFill>
                <a:srgbClr val="002060"/>
              </a:solidFill>
            </a:endParaRPr>
          </a:p>
          <a:p>
            <a:pPr marL="176213" lvl="1" indent="-176213">
              <a:buClr>
                <a:srgbClr val="00B050"/>
              </a:buClr>
              <a:buFont typeface="Wingdings" pitchFamily="2" charset="2"/>
              <a:buChar char="ü"/>
            </a:pPr>
            <a:r>
              <a:rPr lang="es-CO" sz="1200" b="1" dirty="0" smtClean="0">
                <a:solidFill>
                  <a:srgbClr val="002060"/>
                </a:solidFill>
              </a:rPr>
              <a:t>Año 2017</a:t>
            </a:r>
            <a:r>
              <a:rPr lang="es-CO" sz="1200" dirty="0" smtClean="0">
                <a:solidFill>
                  <a:srgbClr val="002060"/>
                </a:solidFill>
              </a:rPr>
              <a:t>: sin perjuicio de lo anterior, dentro del proyecto de revisión y nivelación de cargos, a partir de la revisión de estructuras que viene adelantando la Bolsa a través de la Dirección de Gestión Humana, se adoptarán las medidas necesarias para independizar totalmente esta función en las dos áreas.</a:t>
            </a:r>
            <a:endParaRPr lang="es-ES" sz="1200" dirty="0" smtClean="0">
              <a:solidFill>
                <a:srgbClr val="002060"/>
              </a:solidFill>
            </a:endParaRPr>
          </a:p>
        </p:txBody>
      </p:sp>
    </p:spTree>
    <p:extLst>
      <p:ext uri="{BB962C8B-B14F-4D97-AF65-F5344CB8AC3E}">
        <p14:creationId xmlns:p14="http://schemas.microsoft.com/office/powerpoint/2010/main" xmlns="" val="132041508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4755" y="1533525"/>
            <a:ext cx="7781756" cy="1892659"/>
          </a:xfrm>
        </p:spPr>
        <p:txBody>
          <a:bodyPr>
            <a:normAutofit fontScale="90000"/>
          </a:bodyPr>
          <a:lstStyle/>
          <a:p>
            <a:r>
              <a:rPr lang="es-CO" sz="4000" b="1" dirty="0" smtClean="0">
                <a:latin typeface="Calibri" pitchFamily="34" charset="0"/>
                <a:ea typeface="Calibri" pitchFamily="34" charset="0"/>
                <a:cs typeface="Arial" pitchFamily="34" charset="0"/>
              </a:rPr>
              <a:t>5.2</a:t>
            </a:r>
            <a:r>
              <a:rPr lang="es-CO" sz="4000" b="1" dirty="0" smtClean="0">
                <a:latin typeface="Calibri" pitchFamily="34" charset="0"/>
                <a:ea typeface="Calibri" pitchFamily="34" charset="0"/>
                <a:cs typeface="Arial" pitchFamily="34" charset="0"/>
              </a:rPr>
              <a:t>. Planeación Estratégica de Auditoría Interna  - evaluación y priorización de trabajos según nivel de riesgos</a:t>
            </a:r>
            <a:br>
              <a:rPr lang="es-CO" sz="4000" b="1" dirty="0" smtClean="0">
                <a:latin typeface="Calibri" pitchFamily="34" charset="0"/>
                <a:ea typeface="Calibri" pitchFamily="34" charset="0"/>
                <a:cs typeface="Arial" pitchFamily="34" charset="0"/>
              </a:rPr>
            </a:br>
            <a:endParaRPr lang="es-CO"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76392" y="1428759"/>
            <a:ext cx="7781756" cy="1668947"/>
          </a:xfrm>
        </p:spPr>
        <p:txBody>
          <a:bodyPr/>
          <a:lstStyle/>
          <a:p>
            <a:pPr lvl="0" eaLnBrk="0" fontAlgn="base" hangingPunct="0">
              <a:lnSpc>
                <a:spcPct val="100000"/>
              </a:lnSpc>
              <a:spcAft>
                <a:spcPct val="0"/>
              </a:spcAft>
            </a:pPr>
            <a:r>
              <a:rPr lang="es-CO" sz="3600" dirty="0" smtClean="0"/>
              <a:t>COMITÉ DE AUDITORÍA</a:t>
            </a:r>
            <a:br>
              <a:rPr lang="es-CO" sz="3600" dirty="0" smtClean="0"/>
            </a:br>
            <a:r>
              <a:rPr lang="es-CO" sz="3600" dirty="0" smtClean="0"/>
              <a:t>Sesión Extraordinaria</a:t>
            </a:r>
            <a:br>
              <a:rPr lang="es-CO" sz="3600" dirty="0" smtClean="0"/>
            </a:br>
            <a:r>
              <a:rPr lang="es-CO" sz="3600" dirty="0" smtClean="0"/>
              <a:t>Septiembre 19 de 2017</a:t>
            </a:r>
          </a:p>
        </p:txBody>
      </p:sp>
    </p:spTree>
    <p:extLst>
      <p:ext uri="{BB962C8B-B14F-4D97-AF65-F5344CB8AC3E}">
        <p14:creationId xmlns:p14="http://schemas.microsoft.com/office/powerpoint/2010/main" xmlns="" val="147600350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46205" y="2105024"/>
            <a:ext cx="7507220" cy="1504951"/>
          </a:xfrm>
        </p:spPr>
        <p:txBody>
          <a:bodyPr>
            <a:noAutofit/>
          </a:bodyPr>
          <a:lstStyle/>
          <a:p>
            <a:r>
              <a:rPr lang="es-CO" sz="7200" b="1" dirty="0" smtClean="0">
                <a:latin typeface="Calibri" pitchFamily="34" charset="0"/>
                <a:ea typeface="Calibri" pitchFamily="34" charset="0"/>
                <a:cs typeface="Arial" pitchFamily="34" charset="0"/>
              </a:rPr>
              <a:t>2015</a:t>
            </a:r>
            <a:br>
              <a:rPr lang="es-CO" sz="7200" b="1" dirty="0" smtClean="0">
                <a:latin typeface="Calibri" pitchFamily="34" charset="0"/>
                <a:ea typeface="Calibri" pitchFamily="34" charset="0"/>
                <a:cs typeface="Arial" pitchFamily="34" charset="0"/>
              </a:rPr>
            </a:br>
            <a:endParaRPr lang="es-CO" sz="7200"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886627" y="661381"/>
            <a:ext cx="6034596" cy="427061"/>
          </a:xfrm>
        </p:spPr>
        <p:txBody>
          <a:bodyPr/>
          <a:lstStyle/>
          <a:p>
            <a:r>
              <a:rPr lang="es-CO" sz="2800" b="1" dirty="0">
                <a:solidFill>
                  <a:srgbClr val="002060"/>
                </a:solidFill>
              </a:rPr>
              <a:t>Planeación</a:t>
            </a:r>
            <a:r>
              <a:rPr lang="es-CO" sz="4000" b="1" dirty="0">
                <a:solidFill>
                  <a:srgbClr val="002060"/>
                </a:solidFill>
              </a:rPr>
              <a:t/>
            </a:r>
            <a:br>
              <a:rPr lang="es-CO" sz="4000" b="1" dirty="0">
                <a:solidFill>
                  <a:srgbClr val="002060"/>
                </a:solidFill>
              </a:rPr>
            </a:br>
            <a:endParaRPr lang="en-US" dirty="0">
              <a:solidFill>
                <a:srgbClr val="002060"/>
              </a:solidFill>
            </a:endParaRPr>
          </a:p>
        </p:txBody>
      </p:sp>
      <p:sp>
        <p:nvSpPr>
          <p:cNvPr id="14" name="Content Placeholder 13"/>
          <p:cNvSpPr>
            <a:spLocks noGrp="1"/>
          </p:cNvSpPr>
          <p:nvPr>
            <p:ph sz="quarter" idx="15"/>
          </p:nvPr>
        </p:nvSpPr>
        <p:spPr>
          <a:xfrm>
            <a:off x="886627" y="1399160"/>
            <a:ext cx="3286415" cy="3036099"/>
          </a:xfrm>
        </p:spPr>
        <p:txBody>
          <a:bodyPr/>
          <a:lstStyle/>
          <a:p>
            <a:pPr algn="just">
              <a:lnSpc>
                <a:spcPct val="100000"/>
              </a:lnSpc>
            </a:pPr>
            <a:r>
              <a:rPr lang="es-CO" dirty="0">
                <a:solidFill>
                  <a:srgbClr val="094784"/>
                </a:solidFill>
              </a:rPr>
              <a:t>El Auditor Interno debe elaborar un Plan anual de auditoría</a:t>
            </a:r>
          </a:p>
          <a:p>
            <a:pPr algn="just">
              <a:lnSpc>
                <a:spcPct val="100000"/>
              </a:lnSpc>
            </a:pPr>
            <a:r>
              <a:rPr lang="es-CO" dirty="0">
                <a:solidFill>
                  <a:srgbClr val="094784"/>
                </a:solidFill>
              </a:rPr>
              <a:t>Puede seleccionar libremente los procesos a auditar, determinar los objetivos y alcances y asignar recursos, así como establecer la frecuencia de los mismos.</a:t>
            </a:r>
          </a:p>
          <a:p>
            <a:pPr algn="just">
              <a:lnSpc>
                <a:spcPct val="100000"/>
              </a:lnSpc>
            </a:pPr>
            <a:r>
              <a:rPr lang="es-CO" dirty="0">
                <a:solidFill>
                  <a:srgbClr val="094784"/>
                </a:solidFill>
              </a:rPr>
              <a:t>El Comité de Auditoría debe aprobar el plan anual de auditoria</a:t>
            </a:r>
          </a:p>
          <a:p>
            <a:pPr algn="just">
              <a:lnSpc>
                <a:spcPct val="100000"/>
              </a:lnSpc>
            </a:pPr>
            <a:endParaRPr lang="es-CO" dirty="0">
              <a:solidFill>
                <a:srgbClr val="094784"/>
              </a:solidFill>
            </a:endParaRPr>
          </a:p>
          <a:p>
            <a:pPr algn="just">
              <a:lnSpc>
                <a:spcPct val="100000"/>
              </a:lnSpc>
            </a:pPr>
            <a:endParaRPr lang="es-CO" b="1" dirty="0">
              <a:solidFill>
                <a:srgbClr val="094784"/>
              </a:solidFill>
            </a:endParaRPr>
          </a:p>
          <a:p>
            <a:pPr algn="just">
              <a:lnSpc>
                <a:spcPct val="100000"/>
              </a:lnSpc>
            </a:pPr>
            <a:endParaRPr lang="es-CO" b="1" dirty="0">
              <a:solidFill>
                <a:srgbClr val="094784"/>
              </a:solidFill>
            </a:endParaRPr>
          </a:p>
          <a:p>
            <a:pPr algn="just">
              <a:lnSpc>
                <a:spcPct val="100000"/>
              </a:lnSpc>
              <a:buNone/>
            </a:pPr>
            <a:endParaRPr lang="es-ES_tradnl" sz="1800" dirty="0">
              <a:solidFill>
                <a:srgbClr val="094784"/>
              </a:solidFill>
            </a:endParaRPr>
          </a:p>
          <a:p>
            <a:pPr algn="just">
              <a:lnSpc>
                <a:spcPct val="100000"/>
              </a:lnSpc>
            </a:pPr>
            <a:endParaRPr lang="es-ES_tradnl" sz="1800" dirty="0">
              <a:solidFill>
                <a:srgbClr val="094784"/>
              </a:solidFill>
            </a:endParaRPr>
          </a:p>
        </p:txBody>
      </p:sp>
      <p:graphicFrame>
        <p:nvGraphicFramePr>
          <p:cNvPr id="17" name="16 Diagrama"/>
          <p:cNvGraphicFramePr/>
          <p:nvPr>
            <p:extLst>
              <p:ext uri="{D42A27DB-BD31-4B8C-83A1-F6EECF244321}">
                <p14:modId xmlns="" xmlns:p14="http://schemas.microsoft.com/office/powerpoint/2010/main" val="1469324880"/>
              </p:ext>
            </p:extLst>
          </p:nvPr>
        </p:nvGraphicFramePr>
        <p:xfrm>
          <a:off x="4173042" y="1399160"/>
          <a:ext cx="4499903" cy="3380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25484835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1243182"/>
            <a:ext cx="7772400" cy="394502"/>
          </a:xfrm>
        </p:spPr>
        <p:txBody>
          <a:bodyPr/>
          <a:lstStyle/>
          <a:p>
            <a:r>
              <a:rPr lang="es-CO" sz="2000" dirty="0">
                <a:solidFill>
                  <a:srgbClr val="002060"/>
                </a:solidFill>
              </a:rPr>
              <a:t>Para elaborar plan de auditoria </a:t>
            </a:r>
            <a:r>
              <a:rPr lang="es-CO" sz="2000" i="1" dirty="0">
                <a:solidFill>
                  <a:srgbClr val="002060"/>
                </a:solidFill>
              </a:rPr>
              <a:t>(</a:t>
            </a:r>
            <a:r>
              <a:rPr lang="es-CO" sz="2000" i="1" dirty="0" err="1">
                <a:solidFill>
                  <a:srgbClr val="002060"/>
                </a:solidFill>
              </a:rPr>
              <a:t>num</a:t>
            </a:r>
            <a:r>
              <a:rPr lang="es-CO" sz="2000" i="1" dirty="0">
                <a:solidFill>
                  <a:srgbClr val="002060"/>
                </a:solidFill>
              </a:rPr>
              <a:t> 4.4.1 Manual de Auditoría)</a:t>
            </a:r>
            <a:endParaRPr lang="es-CO" sz="2400" i="1" dirty="0">
              <a:solidFill>
                <a:srgbClr val="002060"/>
              </a:solidFill>
            </a:endParaRPr>
          </a:p>
        </p:txBody>
      </p:sp>
      <p:sp>
        <p:nvSpPr>
          <p:cNvPr id="3" name="2 Marcador de contenido"/>
          <p:cNvSpPr>
            <a:spLocks noGrp="1"/>
          </p:cNvSpPr>
          <p:nvPr>
            <p:ph sz="quarter" idx="15"/>
          </p:nvPr>
        </p:nvSpPr>
        <p:spPr>
          <a:xfrm>
            <a:off x="685800" y="1784412"/>
            <a:ext cx="3657600" cy="2501840"/>
          </a:xfrm>
        </p:spPr>
        <p:txBody>
          <a:bodyPr anchor="t">
            <a:normAutofit lnSpcReduction="10000"/>
          </a:bodyPr>
          <a:lstStyle/>
          <a:p>
            <a:pPr lvl="0">
              <a:lnSpc>
                <a:spcPct val="100000"/>
              </a:lnSpc>
              <a:buFont typeface="Wingdings" pitchFamily="2" charset="2"/>
              <a:buChar char="Ø"/>
            </a:pPr>
            <a:r>
              <a:rPr lang="es-MX" dirty="0">
                <a:solidFill>
                  <a:srgbClr val="002060"/>
                </a:solidFill>
              </a:rPr>
              <a:t>Plan Estratégico Institucional y de Tecnología de la Información.</a:t>
            </a:r>
            <a:endParaRPr lang="es-CO" dirty="0">
              <a:solidFill>
                <a:srgbClr val="002060"/>
              </a:solidFill>
            </a:endParaRPr>
          </a:p>
          <a:p>
            <a:pPr lvl="0">
              <a:lnSpc>
                <a:spcPct val="100000"/>
              </a:lnSpc>
              <a:buFont typeface="Wingdings" pitchFamily="2" charset="2"/>
              <a:buChar char="Ø"/>
            </a:pPr>
            <a:r>
              <a:rPr lang="es-MX" dirty="0">
                <a:solidFill>
                  <a:srgbClr val="002060"/>
                </a:solidFill>
              </a:rPr>
              <a:t>Leyes, reglamentos, normas y dictámenes que resulten aplicables.</a:t>
            </a:r>
            <a:endParaRPr lang="es-CO" dirty="0">
              <a:solidFill>
                <a:srgbClr val="002060"/>
              </a:solidFill>
            </a:endParaRPr>
          </a:p>
          <a:p>
            <a:pPr lvl="0">
              <a:lnSpc>
                <a:spcPct val="100000"/>
              </a:lnSpc>
              <a:buFont typeface="Wingdings" pitchFamily="2" charset="2"/>
              <a:buChar char="Ø"/>
            </a:pPr>
            <a:r>
              <a:rPr lang="es-MX" dirty="0">
                <a:solidFill>
                  <a:srgbClr val="002060"/>
                </a:solidFill>
              </a:rPr>
              <a:t>Diseño Organizacional (Mapa de Procesos). </a:t>
            </a:r>
            <a:endParaRPr lang="es-CO" dirty="0">
              <a:solidFill>
                <a:srgbClr val="002060"/>
              </a:solidFill>
            </a:endParaRPr>
          </a:p>
          <a:p>
            <a:pPr lvl="0">
              <a:lnSpc>
                <a:spcPct val="100000"/>
              </a:lnSpc>
              <a:buFont typeface="Wingdings" pitchFamily="2" charset="2"/>
              <a:buChar char="Ø"/>
            </a:pPr>
            <a:r>
              <a:rPr lang="es-MX" dirty="0">
                <a:solidFill>
                  <a:srgbClr val="002060"/>
                </a:solidFill>
              </a:rPr>
              <a:t>Recursos Humano.</a:t>
            </a:r>
            <a:endParaRPr lang="es-CO" dirty="0">
              <a:solidFill>
                <a:srgbClr val="002060"/>
              </a:solidFill>
            </a:endParaRPr>
          </a:p>
          <a:p>
            <a:endParaRPr lang="es-CO" dirty="0">
              <a:solidFill>
                <a:srgbClr val="002060"/>
              </a:solidFill>
            </a:endParaRPr>
          </a:p>
        </p:txBody>
      </p:sp>
      <p:sp>
        <p:nvSpPr>
          <p:cNvPr id="4" name="3 Marcador de contenido"/>
          <p:cNvSpPr>
            <a:spLocks noGrp="1"/>
          </p:cNvSpPr>
          <p:nvPr>
            <p:ph sz="quarter" idx="16"/>
          </p:nvPr>
        </p:nvSpPr>
        <p:spPr>
          <a:xfrm>
            <a:off x="4343400" y="1784412"/>
            <a:ext cx="4114800" cy="2501840"/>
          </a:xfrm>
        </p:spPr>
        <p:txBody>
          <a:bodyPr anchor="t">
            <a:normAutofit fontScale="92500"/>
          </a:bodyPr>
          <a:lstStyle/>
          <a:p>
            <a:pPr>
              <a:lnSpc>
                <a:spcPct val="100000"/>
              </a:lnSpc>
              <a:buFont typeface="Wingdings" pitchFamily="2" charset="2"/>
              <a:buChar char="Ø"/>
            </a:pPr>
            <a:r>
              <a:rPr lang="es-MX" dirty="0">
                <a:solidFill>
                  <a:srgbClr val="002060"/>
                </a:solidFill>
              </a:rPr>
              <a:t>Sistemas de información.</a:t>
            </a:r>
            <a:endParaRPr lang="es-CO" dirty="0">
              <a:solidFill>
                <a:srgbClr val="002060"/>
              </a:solidFill>
            </a:endParaRPr>
          </a:p>
          <a:p>
            <a:pPr>
              <a:lnSpc>
                <a:spcPct val="100000"/>
              </a:lnSpc>
              <a:buFont typeface="Wingdings" pitchFamily="2" charset="2"/>
              <a:buChar char="Ø"/>
            </a:pPr>
            <a:r>
              <a:rPr lang="es-MX" dirty="0">
                <a:solidFill>
                  <a:srgbClr val="002060"/>
                </a:solidFill>
              </a:rPr>
              <a:t>Ambiente de control y </a:t>
            </a:r>
            <a:r>
              <a:rPr lang="es-MX" i="1" dirty="0">
                <a:solidFill>
                  <a:srgbClr val="002060"/>
                </a:solidFill>
              </a:rPr>
              <a:t>Gestión de los riesgos</a:t>
            </a:r>
            <a:r>
              <a:rPr lang="es-MX" dirty="0">
                <a:solidFill>
                  <a:srgbClr val="002060"/>
                </a:solidFill>
              </a:rPr>
              <a:t>. </a:t>
            </a:r>
            <a:endParaRPr lang="es-CO" dirty="0">
              <a:solidFill>
                <a:srgbClr val="002060"/>
              </a:solidFill>
            </a:endParaRPr>
          </a:p>
          <a:p>
            <a:pPr>
              <a:lnSpc>
                <a:spcPct val="100000"/>
              </a:lnSpc>
              <a:buFont typeface="Wingdings" pitchFamily="2" charset="2"/>
              <a:buChar char="Ø"/>
            </a:pPr>
            <a:r>
              <a:rPr lang="es-MX" dirty="0">
                <a:solidFill>
                  <a:srgbClr val="002060"/>
                </a:solidFill>
              </a:rPr>
              <a:t>Información Financiera. </a:t>
            </a:r>
            <a:endParaRPr lang="es-CO" dirty="0">
              <a:solidFill>
                <a:srgbClr val="002060"/>
              </a:solidFill>
            </a:endParaRPr>
          </a:p>
          <a:p>
            <a:pPr>
              <a:lnSpc>
                <a:spcPct val="100000"/>
              </a:lnSpc>
              <a:buFont typeface="Wingdings" pitchFamily="2" charset="2"/>
              <a:buChar char="Ø"/>
            </a:pPr>
            <a:r>
              <a:rPr lang="es-MX" i="1" dirty="0">
                <a:solidFill>
                  <a:srgbClr val="002060"/>
                </a:solidFill>
              </a:rPr>
              <a:t>Resultado</a:t>
            </a:r>
            <a:r>
              <a:rPr lang="es-MX" dirty="0">
                <a:solidFill>
                  <a:srgbClr val="002060"/>
                </a:solidFill>
              </a:rPr>
              <a:t>s de los </a:t>
            </a:r>
            <a:r>
              <a:rPr lang="es-MX" i="1" dirty="0">
                <a:solidFill>
                  <a:srgbClr val="002060"/>
                </a:solidFill>
              </a:rPr>
              <a:t>Trabajos de auditoría anteriores</a:t>
            </a:r>
            <a:r>
              <a:rPr lang="es-MX" dirty="0">
                <a:solidFill>
                  <a:srgbClr val="002060"/>
                </a:solidFill>
              </a:rPr>
              <a:t>.</a:t>
            </a:r>
            <a:endParaRPr lang="es-CO" dirty="0">
              <a:solidFill>
                <a:srgbClr val="002060"/>
              </a:solidFill>
            </a:endParaRPr>
          </a:p>
          <a:p>
            <a:pPr>
              <a:lnSpc>
                <a:spcPct val="100000"/>
              </a:lnSpc>
              <a:buFont typeface="Wingdings" pitchFamily="2" charset="2"/>
              <a:buChar char="Ø"/>
            </a:pPr>
            <a:r>
              <a:rPr lang="es-MX" dirty="0">
                <a:solidFill>
                  <a:srgbClr val="002060"/>
                </a:solidFill>
              </a:rPr>
              <a:t>Informes emitidos por Entes de Control</a:t>
            </a:r>
          </a:p>
          <a:p>
            <a:pPr>
              <a:lnSpc>
                <a:spcPct val="100000"/>
              </a:lnSpc>
              <a:buNone/>
            </a:pPr>
            <a:endParaRPr lang="es-CO" dirty="0">
              <a:solidFill>
                <a:srgbClr val="002060"/>
              </a:solidFill>
            </a:endParaRPr>
          </a:p>
          <a:p>
            <a:endParaRPr lang="es-CO" dirty="0">
              <a:solidFill>
                <a:srgbClr val="002060"/>
              </a:solidFill>
            </a:endParaRPr>
          </a:p>
        </p:txBody>
      </p:sp>
      <p:sp>
        <p:nvSpPr>
          <p:cNvPr id="5" name="4 Marcador de texto"/>
          <p:cNvSpPr>
            <a:spLocks noGrp="1"/>
          </p:cNvSpPr>
          <p:nvPr>
            <p:ph type="body" idx="28"/>
          </p:nvPr>
        </p:nvSpPr>
        <p:spPr>
          <a:xfrm>
            <a:off x="685800" y="857248"/>
            <a:ext cx="7772400" cy="338961"/>
          </a:xfrm>
        </p:spPr>
        <p:txBody>
          <a:bodyPr/>
          <a:lstStyle/>
          <a:p>
            <a:r>
              <a:rPr lang="es-CO" sz="2400" b="1" dirty="0">
                <a:solidFill>
                  <a:srgbClr val="002060"/>
                </a:solidFill>
                <a:latin typeface="+mj-lt"/>
                <a:ea typeface="+mj-ea"/>
                <a:cs typeface="+mj-cs"/>
              </a:rPr>
              <a:t>Obtención de información</a:t>
            </a:r>
          </a:p>
        </p:txBody>
      </p:sp>
      <p:sp>
        <p:nvSpPr>
          <p:cNvPr id="6" name="5 Marcador de texto"/>
          <p:cNvSpPr>
            <a:spLocks noGrp="1"/>
          </p:cNvSpPr>
          <p:nvPr>
            <p:ph type="body" sz="quarter" idx="14"/>
          </p:nvPr>
        </p:nvSpPr>
        <p:spPr/>
        <p:txBody>
          <a:bodyPr/>
          <a:lstStyle/>
          <a:p>
            <a:endParaRPr lang="es-CO" dirty="0"/>
          </a:p>
        </p:txBody>
      </p:sp>
      <p:sp>
        <p:nvSpPr>
          <p:cNvPr id="7" name="6 Flecha izquierda">
            <a:hlinkClick r:id="" action="ppaction://noaction"/>
          </p:cNvPr>
          <p:cNvSpPr/>
          <p:nvPr/>
        </p:nvSpPr>
        <p:spPr>
          <a:xfrm>
            <a:off x="2343705" y="4403324"/>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5"/>
          </p:nvPr>
        </p:nvSpPr>
        <p:spPr>
          <a:xfrm>
            <a:off x="685800" y="1049960"/>
            <a:ext cx="3657600" cy="3265320"/>
          </a:xfrm>
        </p:spPr>
        <p:txBody>
          <a:bodyPr/>
          <a:lstStyle/>
          <a:p>
            <a:pPr>
              <a:lnSpc>
                <a:spcPct val="100000"/>
              </a:lnSpc>
            </a:pPr>
            <a:r>
              <a:rPr lang="es-MX" sz="1400" dirty="0">
                <a:solidFill>
                  <a:srgbClr val="002060"/>
                </a:solidFill>
              </a:rPr>
              <a:t>El Plan de Auditoría basado en evaluación de </a:t>
            </a:r>
            <a:r>
              <a:rPr lang="es-MX" sz="1400" i="1" dirty="0">
                <a:solidFill>
                  <a:srgbClr val="002060"/>
                </a:solidFill>
              </a:rPr>
              <a:t>Riesgo</a:t>
            </a:r>
            <a:r>
              <a:rPr lang="es-MX" sz="1400" dirty="0">
                <a:solidFill>
                  <a:srgbClr val="002060"/>
                </a:solidFill>
              </a:rPr>
              <a:t>s deberá:</a:t>
            </a:r>
          </a:p>
          <a:p>
            <a:pPr>
              <a:lnSpc>
                <a:spcPct val="100000"/>
              </a:lnSpc>
              <a:buFont typeface="Wingdings" pitchFamily="2" charset="2"/>
              <a:buChar char="Ø"/>
            </a:pPr>
            <a:r>
              <a:rPr lang="es-MX" sz="1400" dirty="0">
                <a:solidFill>
                  <a:srgbClr val="002060"/>
                </a:solidFill>
              </a:rPr>
              <a:t>Formularse anualmente </a:t>
            </a:r>
          </a:p>
          <a:p>
            <a:pPr>
              <a:lnSpc>
                <a:spcPct val="100000"/>
              </a:lnSpc>
              <a:buFont typeface="Wingdings" pitchFamily="2" charset="2"/>
              <a:buChar char="Ø"/>
            </a:pPr>
            <a:r>
              <a:rPr lang="es-MX" sz="1400" dirty="0">
                <a:solidFill>
                  <a:srgbClr val="002060"/>
                </a:solidFill>
              </a:rPr>
              <a:t>Reflejará las metas para el año respectivo</a:t>
            </a:r>
          </a:p>
          <a:p>
            <a:pPr>
              <a:lnSpc>
                <a:spcPct val="100000"/>
              </a:lnSpc>
              <a:buFont typeface="Wingdings" pitchFamily="2" charset="2"/>
              <a:buChar char="Ø"/>
            </a:pPr>
            <a:r>
              <a:rPr lang="es-MX" sz="1400" dirty="0">
                <a:solidFill>
                  <a:srgbClr val="002060"/>
                </a:solidFill>
              </a:rPr>
              <a:t> Señalar los tipos de </a:t>
            </a:r>
            <a:r>
              <a:rPr lang="es-MX" sz="1400" i="1" dirty="0">
                <a:solidFill>
                  <a:srgbClr val="002060"/>
                </a:solidFill>
              </a:rPr>
              <a:t>Trabajos de Auditoría</a:t>
            </a:r>
            <a:r>
              <a:rPr lang="es-MX" sz="1400" dirty="0">
                <a:solidFill>
                  <a:srgbClr val="002060"/>
                </a:solidFill>
              </a:rPr>
              <a:t> a realizarse</a:t>
            </a:r>
          </a:p>
          <a:p>
            <a:pPr>
              <a:lnSpc>
                <a:spcPct val="100000"/>
              </a:lnSpc>
              <a:buFont typeface="Wingdings" pitchFamily="2" charset="2"/>
              <a:buChar char="Ø"/>
            </a:pPr>
            <a:r>
              <a:rPr lang="es-MX" sz="1400" dirty="0">
                <a:solidFill>
                  <a:srgbClr val="002060"/>
                </a:solidFill>
              </a:rPr>
              <a:t>El alcance general de los trabajos</a:t>
            </a:r>
          </a:p>
          <a:p>
            <a:pPr>
              <a:lnSpc>
                <a:spcPct val="100000"/>
              </a:lnSpc>
              <a:buFont typeface="Wingdings" pitchFamily="2" charset="2"/>
              <a:buChar char="Ø"/>
            </a:pPr>
            <a:r>
              <a:rPr lang="es-MX" sz="1400" dirty="0">
                <a:solidFill>
                  <a:srgbClr val="002060"/>
                </a:solidFill>
              </a:rPr>
              <a:t>Las estimaciones de uso de recursos para el periodo, entre otros</a:t>
            </a:r>
            <a:endParaRPr lang="es-CO" sz="1400" dirty="0">
              <a:solidFill>
                <a:srgbClr val="002060"/>
              </a:solidFill>
            </a:endParaRPr>
          </a:p>
        </p:txBody>
      </p:sp>
      <p:sp>
        <p:nvSpPr>
          <p:cNvPr id="4" name="3 Marcador de contenido"/>
          <p:cNvSpPr>
            <a:spLocks noGrp="1"/>
          </p:cNvSpPr>
          <p:nvPr>
            <p:ph sz="quarter" idx="16"/>
          </p:nvPr>
        </p:nvSpPr>
        <p:spPr>
          <a:xfrm>
            <a:off x="4527612" y="1090405"/>
            <a:ext cx="3930588" cy="3123277"/>
          </a:xfrm>
        </p:spPr>
        <p:txBody>
          <a:bodyPr/>
          <a:lstStyle/>
          <a:p>
            <a:pPr>
              <a:lnSpc>
                <a:spcPct val="100000"/>
              </a:lnSpc>
            </a:pPr>
            <a:r>
              <a:rPr lang="es-MX" sz="1400" dirty="0">
                <a:solidFill>
                  <a:srgbClr val="002060"/>
                </a:solidFill>
              </a:rPr>
              <a:t>Estará integrado por la siguiente Estructura:</a:t>
            </a:r>
          </a:p>
          <a:p>
            <a:pPr>
              <a:lnSpc>
                <a:spcPct val="100000"/>
              </a:lnSpc>
              <a:buFont typeface="Wingdings" pitchFamily="2" charset="2"/>
              <a:buChar char="Ø"/>
            </a:pPr>
            <a:r>
              <a:rPr lang="es-MX" sz="1400" u="sng" dirty="0">
                <a:solidFill>
                  <a:srgbClr val="002060"/>
                </a:solidFill>
              </a:rPr>
              <a:t>Equipo Auditores:</a:t>
            </a:r>
            <a:r>
              <a:rPr lang="es-MX" sz="1400" dirty="0">
                <a:solidFill>
                  <a:srgbClr val="002060"/>
                </a:solidFill>
              </a:rPr>
              <a:t> El equipo de profesionales que realizará los </a:t>
            </a:r>
            <a:r>
              <a:rPr lang="es-MX" sz="1400" i="1" dirty="0">
                <a:solidFill>
                  <a:srgbClr val="002060"/>
                </a:solidFill>
              </a:rPr>
              <a:t>Trabajos de auditoría</a:t>
            </a:r>
            <a:r>
              <a:rPr lang="es-MX" sz="1400" dirty="0">
                <a:solidFill>
                  <a:srgbClr val="002060"/>
                </a:solidFill>
              </a:rPr>
              <a:t>.</a:t>
            </a:r>
            <a:endParaRPr lang="es-CO" sz="1400" dirty="0">
              <a:solidFill>
                <a:srgbClr val="002060"/>
              </a:solidFill>
            </a:endParaRPr>
          </a:p>
          <a:p>
            <a:pPr lvl="0">
              <a:lnSpc>
                <a:spcPct val="100000"/>
              </a:lnSpc>
              <a:buFont typeface="Wingdings" pitchFamily="2" charset="2"/>
              <a:buChar char="Ø"/>
            </a:pPr>
            <a:r>
              <a:rPr lang="es-MX" sz="1400" u="sng" dirty="0">
                <a:solidFill>
                  <a:srgbClr val="002060"/>
                </a:solidFill>
              </a:rPr>
              <a:t>Trabajos de Auditoría:</a:t>
            </a:r>
            <a:r>
              <a:rPr lang="es-MX" sz="1400" dirty="0">
                <a:solidFill>
                  <a:srgbClr val="002060"/>
                </a:solidFill>
              </a:rPr>
              <a:t> Listar los </a:t>
            </a:r>
            <a:r>
              <a:rPr lang="es-MX" sz="1400" i="1" dirty="0">
                <a:solidFill>
                  <a:srgbClr val="002060"/>
                </a:solidFill>
              </a:rPr>
              <a:t>Trabajos de auditoría </a:t>
            </a:r>
            <a:r>
              <a:rPr lang="es-MX" sz="1400" dirty="0">
                <a:solidFill>
                  <a:srgbClr val="002060"/>
                </a:solidFill>
              </a:rPr>
              <a:t>previamente seleccionados. </a:t>
            </a:r>
            <a:endParaRPr lang="es-CO" sz="1400" dirty="0">
              <a:solidFill>
                <a:srgbClr val="002060"/>
              </a:solidFill>
            </a:endParaRPr>
          </a:p>
          <a:p>
            <a:pPr lvl="0">
              <a:lnSpc>
                <a:spcPct val="100000"/>
              </a:lnSpc>
              <a:buFont typeface="Wingdings" pitchFamily="2" charset="2"/>
              <a:buChar char="Ø"/>
            </a:pPr>
            <a:r>
              <a:rPr lang="es-MX" sz="1400" u="sng" dirty="0">
                <a:solidFill>
                  <a:srgbClr val="002060"/>
                </a:solidFill>
              </a:rPr>
              <a:t>Tiempo de ejecución:</a:t>
            </a:r>
            <a:r>
              <a:rPr lang="es-MX" sz="1400" dirty="0">
                <a:solidFill>
                  <a:srgbClr val="002060"/>
                </a:solidFill>
              </a:rPr>
              <a:t> Relacionar el tiempo estimado para la realización de cada </a:t>
            </a:r>
            <a:r>
              <a:rPr lang="es-MX" sz="1400" i="1" dirty="0">
                <a:solidFill>
                  <a:srgbClr val="002060"/>
                </a:solidFill>
              </a:rPr>
              <a:t>Trabajo de auditoría</a:t>
            </a:r>
            <a:r>
              <a:rPr lang="es-MX" sz="1400" dirty="0">
                <a:solidFill>
                  <a:srgbClr val="002060"/>
                </a:solidFill>
              </a:rPr>
              <a:t>.</a:t>
            </a:r>
            <a:endParaRPr lang="es-CO" sz="1400" dirty="0">
              <a:solidFill>
                <a:srgbClr val="002060"/>
              </a:solidFill>
            </a:endParaRPr>
          </a:p>
          <a:p>
            <a:pPr lvl="0">
              <a:lnSpc>
                <a:spcPct val="100000"/>
              </a:lnSpc>
              <a:buFont typeface="Wingdings" pitchFamily="2" charset="2"/>
              <a:buChar char="Ø"/>
            </a:pPr>
            <a:r>
              <a:rPr lang="es-MX" sz="1400" u="sng" dirty="0">
                <a:solidFill>
                  <a:srgbClr val="002060"/>
                </a:solidFill>
              </a:rPr>
              <a:t>Cronograma General:</a:t>
            </a:r>
            <a:r>
              <a:rPr lang="es-MX" sz="1400" dirty="0">
                <a:solidFill>
                  <a:srgbClr val="002060"/>
                </a:solidFill>
              </a:rPr>
              <a:t> Consolidar los tiempos proyectados para realizar los </a:t>
            </a:r>
            <a:r>
              <a:rPr lang="es-MX" sz="1400" i="1" dirty="0">
                <a:solidFill>
                  <a:srgbClr val="002060"/>
                </a:solidFill>
              </a:rPr>
              <a:t>Trabajos de auditoría</a:t>
            </a:r>
            <a:r>
              <a:rPr lang="es-MX" sz="1400" dirty="0">
                <a:solidFill>
                  <a:srgbClr val="002060"/>
                </a:solidFill>
              </a:rPr>
              <a:t>. </a:t>
            </a:r>
            <a:endParaRPr lang="es-CO" sz="1400" dirty="0">
              <a:solidFill>
                <a:srgbClr val="002060"/>
              </a:solidFill>
            </a:endParaRPr>
          </a:p>
          <a:p>
            <a:endParaRPr lang="es-CO" dirty="0">
              <a:solidFill>
                <a:srgbClr val="002060"/>
              </a:solidFill>
            </a:endParaRPr>
          </a:p>
          <a:p>
            <a:endParaRPr lang="es-CO" dirty="0">
              <a:solidFill>
                <a:srgbClr val="002060"/>
              </a:solidFill>
            </a:endParaRPr>
          </a:p>
        </p:txBody>
      </p:sp>
      <p:sp>
        <p:nvSpPr>
          <p:cNvPr id="5" name="4 Marcador de texto"/>
          <p:cNvSpPr>
            <a:spLocks noGrp="1"/>
          </p:cNvSpPr>
          <p:nvPr>
            <p:ph type="body" idx="28"/>
          </p:nvPr>
        </p:nvSpPr>
        <p:spPr>
          <a:xfrm>
            <a:off x="685800" y="634400"/>
            <a:ext cx="7772400" cy="338961"/>
          </a:xfrm>
        </p:spPr>
        <p:txBody>
          <a:bodyPr/>
          <a:lstStyle/>
          <a:p>
            <a:r>
              <a:rPr lang="es-CO" sz="2400" b="1" dirty="0">
                <a:solidFill>
                  <a:srgbClr val="002060"/>
                </a:solidFill>
                <a:latin typeface="+mj-lt"/>
                <a:ea typeface="+mj-ea"/>
                <a:cs typeface="+mj-cs"/>
              </a:rPr>
              <a:t>Formulación</a:t>
            </a:r>
          </a:p>
          <a:p>
            <a:endParaRPr lang="es-CO" dirty="0">
              <a:solidFill>
                <a:srgbClr val="002060"/>
              </a:solidFill>
            </a:endParaRPr>
          </a:p>
        </p:txBody>
      </p:sp>
      <p:sp>
        <p:nvSpPr>
          <p:cNvPr id="7" name="6 Flecha izquierda">
            <a:hlinkClick r:id="" action="ppaction://noaction"/>
          </p:cNvPr>
          <p:cNvSpPr/>
          <p:nvPr/>
        </p:nvSpPr>
        <p:spPr>
          <a:xfrm>
            <a:off x="523783" y="4651899"/>
            <a:ext cx="949910" cy="365647"/>
          </a:xfrm>
          <a:prstGeom prst="lef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redondeado"/>
          <p:cNvSpPr/>
          <p:nvPr/>
        </p:nvSpPr>
        <p:spPr>
          <a:xfrm>
            <a:off x="2062065" y="798587"/>
            <a:ext cx="5819440" cy="10732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tx2"/>
              </a:solidFill>
              <a:latin typeface="Arial" pitchFamily="34" charset="0"/>
              <a:cs typeface="Arial" pitchFamily="34" charset="0"/>
            </a:endParaRPr>
          </a:p>
        </p:txBody>
      </p:sp>
      <p:sp>
        <p:nvSpPr>
          <p:cNvPr id="12" name="11 CuadroTexto"/>
          <p:cNvSpPr txBox="1"/>
          <p:nvPr/>
        </p:nvSpPr>
        <p:spPr>
          <a:xfrm>
            <a:off x="2444796" y="1151969"/>
            <a:ext cx="5505661" cy="1292662"/>
          </a:xfrm>
          <a:prstGeom prst="rect">
            <a:avLst/>
          </a:prstGeom>
          <a:solidFill>
            <a:schemeClr val="bg1"/>
          </a:solidFill>
        </p:spPr>
        <p:txBody>
          <a:bodyPr wrap="square" lIns="0" tIns="0" rIns="0" bIns="0" rtlCol="0">
            <a:spAutoFit/>
          </a:bodyPr>
          <a:lstStyle/>
          <a:p>
            <a:pPr algn="ctr">
              <a:lnSpc>
                <a:spcPct val="120000"/>
              </a:lnSpc>
            </a:pPr>
            <a:r>
              <a:rPr lang="es-CO" altLang="es-CO" sz="1400" b="1" dirty="0">
                <a:solidFill>
                  <a:srgbClr val="00B050"/>
                </a:solidFill>
                <a:cs typeface="Arial" pitchFamily="34" charset="0"/>
              </a:rPr>
              <a:t>1. Encuestas (10%)</a:t>
            </a:r>
          </a:p>
          <a:p>
            <a:pPr marL="204543" lvl="2" indent="-140396" algn="ctr">
              <a:lnSpc>
                <a:spcPct val="120000"/>
              </a:lnSpc>
              <a:buFont typeface="Arial" pitchFamily="34" charset="0"/>
              <a:buChar char="•"/>
              <a:defRPr/>
            </a:pPr>
            <a:r>
              <a:rPr lang="es-CO" altLang="es-CO" sz="1400" dirty="0">
                <a:solidFill>
                  <a:srgbClr val="002060"/>
                </a:solidFill>
                <a:cs typeface="Arial" pitchFamily="34" charset="0"/>
              </a:rPr>
              <a:t>Objetivo: identificar la percepción de los líderes de proceso sobre el impacto de los riesgos en su proceso, el manejo de la información, la dependencia de los sistemas de información automatizados, la gestión de riesgos, etc. </a:t>
            </a:r>
          </a:p>
        </p:txBody>
      </p:sp>
      <p:pic>
        <p:nvPicPr>
          <p:cNvPr id="1026" name="Picture 2"/>
          <p:cNvPicPr>
            <a:picLocks noChangeAspect="1" noChangeArrowheads="1"/>
          </p:cNvPicPr>
          <p:nvPr/>
        </p:nvPicPr>
        <p:blipFill>
          <a:blip r:embed="rId2" cstate="print"/>
          <a:srcRect/>
          <a:stretch>
            <a:fillRect/>
          </a:stretch>
        </p:blipFill>
        <p:spPr bwMode="auto">
          <a:xfrm>
            <a:off x="342131" y="1444502"/>
            <a:ext cx="1988876" cy="112448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139281" y="2757313"/>
            <a:ext cx="2054711" cy="790687"/>
          </a:xfrm>
          <a:prstGeom prst="rect">
            <a:avLst/>
          </a:prstGeom>
          <a:noFill/>
          <a:ln w="9525">
            <a:noFill/>
            <a:miter lim="800000"/>
            <a:headEnd/>
            <a:tailEnd/>
          </a:ln>
        </p:spPr>
      </p:pic>
      <p:sp>
        <p:nvSpPr>
          <p:cNvPr id="16" name="15 CuadroTexto"/>
          <p:cNvSpPr txBox="1"/>
          <p:nvPr/>
        </p:nvSpPr>
        <p:spPr>
          <a:xfrm>
            <a:off x="781904" y="2605666"/>
            <a:ext cx="4822115" cy="1034129"/>
          </a:xfrm>
          <a:prstGeom prst="rect">
            <a:avLst/>
          </a:prstGeom>
          <a:noFill/>
        </p:spPr>
        <p:txBody>
          <a:bodyPr wrap="square" lIns="0" tIns="0" rIns="0" bIns="0" rtlCol="0">
            <a:spAutoFit/>
          </a:bodyPr>
          <a:lstStyle/>
          <a:p>
            <a:pPr marL="204543" lvl="2" indent="-140396" algn="ctr">
              <a:lnSpc>
                <a:spcPct val="120000"/>
              </a:lnSpc>
              <a:defRPr/>
            </a:pPr>
            <a:r>
              <a:rPr lang="es-CO" altLang="es-CO" sz="1400" b="1" dirty="0">
                <a:solidFill>
                  <a:srgbClr val="00B050"/>
                </a:solidFill>
                <a:cs typeface="Arial" pitchFamily="34" charset="0"/>
              </a:rPr>
              <a:t>2. Matriz de controles (20%)</a:t>
            </a:r>
          </a:p>
          <a:p>
            <a:pPr marL="204543" lvl="2" indent="-140396" algn="ctr">
              <a:lnSpc>
                <a:spcPct val="120000"/>
              </a:lnSpc>
              <a:buFont typeface="Arial" pitchFamily="34" charset="0"/>
              <a:buChar char="•"/>
              <a:defRPr/>
            </a:pPr>
            <a:r>
              <a:rPr lang="es-CO" altLang="es-CO" sz="1400" dirty="0">
                <a:solidFill>
                  <a:srgbClr val="002060"/>
                </a:solidFill>
                <a:cs typeface="Arial" pitchFamily="34" charset="0"/>
              </a:rPr>
              <a:t>Objetivo: Identificar los procesos que tienen una calificación baja en el diseño del control, teniendo en cuenta los criterios o parámetros establecidos en el Manual SAR.</a:t>
            </a:r>
          </a:p>
        </p:txBody>
      </p:sp>
      <p:sp>
        <p:nvSpPr>
          <p:cNvPr id="17" name="16 CuadroTexto"/>
          <p:cNvSpPr txBox="1"/>
          <p:nvPr/>
        </p:nvSpPr>
        <p:spPr>
          <a:xfrm>
            <a:off x="2062065" y="4072438"/>
            <a:ext cx="5809129" cy="1071062"/>
          </a:xfrm>
          <a:prstGeom prst="rect">
            <a:avLst/>
          </a:prstGeom>
          <a:noFill/>
        </p:spPr>
        <p:txBody>
          <a:bodyPr wrap="square" lIns="0" tIns="0" rIns="0" bIns="0" rtlCol="0">
            <a:spAutoFit/>
          </a:bodyPr>
          <a:lstStyle/>
          <a:p>
            <a:pPr algn="ctr">
              <a:lnSpc>
                <a:spcPct val="120000"/>
              </a:lnSpc>
            </a:pPr>
            <a:r>
              <a:rPr lang="es-CO" altLang="es-CO" sz="1400" b="1" dirty="0">
                <a:solidFill>
                  <a:srgbClr val="00B050"/>
                </a:solidFill>
                <a:cs typeface="Arial" pitchFamily="34" charset="0"/>
              </a:rPr>
              <a:t>3. Gastos y Costos (10%)</a:t>
            </a:r>
          </a:p>
          <a:p>
            <a:pPr>
              <a:lnSpc>
                <a:spcPct val="120000"/>
              </a:lnSpc>
            </a:pPr>
            <a:r>
              <a:rPr lang="es-CO" altLang="es-CO" sz="1400" dirty="0">
                <a:solidFill>
                  <a:srgbClr val="002060"/>
                </a:solidFill>
                <a:cs typeface="Arial" pitchFamily="34" charset="0"/>
              </a:rPr>
              <a:t>Objetivo: Identificar los procesos que tienen una mayor participación en el gasto y en el costo total de la Bolsa.</a:t>
            </a:r>
          </a:p>
          <a:p>
            <a:pPr>
              <a:lnSpc>
                <a:spcPct val="120000"/>
              </a:lnSpc>
            </a:pPr>
            <a:endParaRPr lang="es-CO" sz="1600" dirty="0">
              <a:solidFill>
                <a:schemeClr val="tx2"/>
              </a:solidFill>
              <a:latin typeface="Arial" pitchFamily="34" charset="0"/>
              <a:cs typeface="Arial" pitchFamily="34" charset="0"/>
            </a:endParaRPr>
          </a:p>
        </p:txBody>
      </p:sp>
      <p:pic>
        <p:nvPicPr>
          <p:cNvPr id="1028" name="Picture 4"/>
          <p:cNvPicPr>
            <a:picLocks noChangeAspect="1" noChangeArrowheads="1"/>
          </p:cNvPicPr>
          <p:nvPr/>
        </p:nvPicPr>
        <p:blipFill>
          <a:blip r:embed="rId4" cstate="print"/>
          <a:srcRect/>
          <a:stretch>
            <a:fillRect/>
          </a:stretch>
        </p:blipFill>
        <p:spPr bwMode="auto">
          <a:xfrm>
            <a:off x="757646" y="4081722"/>
            <a:ext cx="1038225" cy="735806"/>
          </a:xfrm>
          <a:prstGeom prst="rect">
            <a:avLst/>
          </a:prstGeom>
          <a:noFill/>
          <a:ln w="9525">
            <a:noFill/>
            <a:miter lim="800000"/>
            <a:headEnd/>
            <a:tailEnd/>
          </a:ln>
        </p:spPr>
      </p:pic>
      <p:sp>
        <p:nvSpPr>
          <p:cNvPr id="13" name="4 Marcador de texto"/>
          <p:cNvSpPr txBox="1">
            <a:spLocks/>
          </p:cNvSpPr>
          <p:nvPr/>
        </p:nvSpPr>
        <p:spPr>
          <a:xfrm>
            <a:off x="574820" y="418210"/>
            <a:ext cx="6212150" cy="338961"/>
          </a:xfrm>
          <a:prstGeom prst="rect">
            <a:avLst/>
          </a:prstGeom>
        </p:spPr>
        <p:txBody>
          <a:bodyPr vert="horz" lIns="0" tIns="0" rIns="0" bIns="0" rtlCol="0" anchor="t">
            <a:noAutofit/>
          </a:bodyPr>
          <a:lstStyle/>
          <a:p>
            <a:pPr marL="0" marR="0" lvl="0" indent="0" algn="l" defTabSz="914400"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s-CO" sz="2400" b="1" i="0" u="none" strike="noStrike" kern="1200" cap="none" spc="0" normalizeH="0" baseline="0" noProof="0" dirty="0">
                <a:ln>
                  <a:noFill/>
                </a:ln>
                <a:solidFill>
                  <a:srgbClr val="002060"/>
                </a:solidFill>
                <a:effectLst/>
                <a:uLnTx/>
                <a:uFillTx/>
                <a:latin typeface="+mj-lt"/>
                <a:ea typeface="+mj-ea"/>
                <a:cs typeface="+mj-cs"/>
              </a:rPr>
              <a:t>Metodología para el diseño de Plan de Auditoría</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redondeado"/>
          <p:cNvSpPr/>
          <p:nvPr/>
        </p:nvSpPr>
        <p:spPr>
          <a:xfrm>
            <a:off x="2062065" y="900185"/>
            <a:ext cx="5819440" cy="10732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tx2"/>
              </a:solidFill>
              <a:latin typeface="Arial" pitchFamily="34" charset="0"/>
              <a:cs typeface="Arial" pitchFamily="34" charset="0"/>
            </a:endParaRPr>
          </a:p>
        </p:txBody>
      </p:sp>
      <p:sp>
        <p:nvSpPr>
          <p:cNvPr id="12" name="11 CuadroTexto"/>
          <p:cNvSpPr txBox="1"/>
          <p:nvPr/>
        </p:nvSpPr>
        <p:spPr>
          <a:xfrm>
            <a:off x="2062066" y="817170"/>
            <a:ext cx="6212502" cy="1107996"/>
          </a:xfrm>
          <a:prstGeom prst="rect">
            <a:avLst/>
          </a:prstGeom>
          <a:solidFill>
            <a:schemeClr val="bg1"/>
          </a:solidFill>
        </p:spPr>
        <p:txBody>
          <a:bodyPr wrap="square" lIns="0" tIns="0" rIns="0" bIns="0" rtlCol="0">
            <a:spAutoFit/>
          </a:bodyPr>
          <a:lstStyle/>
          <a:p>
            <a:pPr algn="ctr">
              <a:lnSpc>
                <a:spcPct val="120000"/>
              </a:lnSpc>
            </a:pPr>
            <a:r>
              <a:rPr lang="es-CO" sz="1400" b="1" dirty="0">
                <a:solidFill>
                  <a:srgbClr val="00B050"/>
                </a:solidFill>
                <a:latin typeface="Arial" pitchFamily="34" charset="0"/>
                <a:cs typeface="Arial" pitchFamily="34" charset="0"/>
              </a:rPr>
              <a:t>4. Planes de Acción con órganos de control externo (15%)</a:t>
            </a:r>
          </a:p>
          <a:p>
            <a:pPr algn="ctr">
              <a:lnSpc>
                <a:spcPct val="120000"/>
              </a:lnSpc>
            </a:pPr>
            <a:r>
              <a:rPr lang="es-CO" sz="1400" dirty="0">
                <a:solidFill>
                  <a:srgbClr val="002060"/>
                </a:solidFill>
                <a:latin typeface="Arial" pitchFamily="34" charset="0"/>
                <a:cs typeface="Arial" pitchFamily="34" charset="0"/>
              </a:rPr>
              <a:t>Objetivo: determinar la relación de los hallazgos, observaciones  y planes de acción o de mejoramiento en curso o realizados frente a órganos </a:t>
            </a:r>
            <a:r>
              <a:rPr lang="es-CO" sz="1600" dirty="0">
                <a:solidFill>
                  <a:srgbClr val="002060"/>
                </a:solidFill>
                <a:latin typeface="Arial" pitchFamily="34" charset="0"/>
                <a:cs typeface="Arial" pitchFamily="34" charset="0"/>
              </a:rPr>
              <a:t>de control externo  </a:t>
            </a:r>
          </a:p>
        </p:txBody>
      </p:sp>
      <p:sp>
        <p:nvSpPr>
          <p:cNvPr id="16" name="15 CuadroTexto"/>
          <p:cNvSpPr txBox="1"/>
          <p:nvPr/>
        </p:nvSpPr>
        <p:spPr>
          <a:xfrm>
            <a:off x="573276" y="2012191"/>
            <a:ext cx="5019655" cy="1034129"/>
          </a:xfrm>
          <a:prstGeom prst="rect">
            <a:avLst/>
          </a:prstGeom>
          <a:noFill/>
        </p:spPr>
        <p:txBody>
          <a:bodyPr wrap="square" lIns="0" tIns="0" rIns="0" bIns="0" rtlCol="0">
            <a:spAutoFit/>
          </a:bodyPr>
          <a:lstStyle/>
          <a:p>
            <a:pPr algn="ctr">
              <a:lnSpc>
                <a:spcPct val="120000"/>
              </a:lnSpc>
            </a:pPr>
            <a:r>
              <a:rPr lang="es-CO" sz="1400" b="1" dirty="0">
                <a:solidFill>
                  <a:srgbClr val="00B050"/>
                </a:solidFill>
                <a:latin typeface="Arial" pitchFamily="34" charset="0"/>
                <a:cs typeface="Arial" pitchFamily="34" charset="0"/>
              </a:rPr>
              <a:t>5. Informes de Auditoría (15%)</a:t>
            </a:r>
          </a:p>
          <a:p>
            <a:pPr algn="ctr">
              <a:lnSpc>
                <a:spcPct val="120000"/>
              </a:lnSpc>
            </a:pPr>
            <a:r>
              <a:rPr lang="es-CO" sz="1400" dirty="0">
                <a:solidFill>
                  <a:srgbClr val="002060"/>
                </a:solidFill>
                <a:latin typeface="Arial" pitchFamily="34" charset="0"/>
                <a:cs typeface="Arial" pitchFamily="34" charset="0"/>
              </a:rPr>
              <a:t>Objetivo: Identificar los resultados de los procesos que han sido auditados en períodos anteriores, el tiempo transcurrido desde la última auditoría, etc.</a:t>
            </a:r>
          </a:p>
        </p:txBody>
      </p:sp>
      <p:sp>
        <p:nvSpPr>
          <p:cNvPr id="17" name="16 CuadroTexto"/>
          <p:cNvSpPr txBox="1"/>
          <p:nvPr/>
        </p:nvSpPr>
        <p:spPr>
          <a:xfrm>
            <a:off x="3636086" y="3614573"/>
            <a:ext cx="5056116" cy="1034129"/>
          </a:xfrm>
          <a:prstGeom prst="rect">
            <a:avLst/>
          </a:prstGeom>
          <a:noFill/>
        </p:spPr>
        <p:txBody>
          <a:bodyPr wrap="square" lIns="0" tIns="0" rIns="0" bIns="0" rtlCol="0">
            <a:spAutoFit/>
          </a:bodyPr>
          <a:lstStyle/>
          <a:p>
            <a:pPr algn="ctr">
              <a:lnSpc>
                <a:spcPct val="120000"/>
              </a:lnSpc>
            </a:pPr>
            <a:r>
              <a:rPr lang="es-CO" sz="1400" b="1" dirty="0">
                <a:solidFill>
                  <a:srgbClr val="00B050"/>
                </a:solidFill>
                <a:latin typeface="Arial" pitchFamily="34" charset="0"/>
                <a:cs typeface="Arial" pitchFamily="34" charset="0"/>
              </a:rPr>
              <a:t>6. Plan Estratégico Corporativo y de TI (30%)</a:t>
            </a:r>
          </a:p>
          <a:p>
            <a:pPr algn="ctr">
              <a:lnSpc>
                <a:spcPct val="120000"/>
              </a:lnSpc>
            </a:pPr>
            <a:r>
              <a:rPr lang="es-CO" sz="1400" dirty="0">
                <a:solidFill>
                  <a:srgbClr val="002060"/>
                </a:solidFill>
                <a:latin typeface="Arial" pitchFamily="34" charset="0"/>
                <a:cs typeface="Arial" pitchFamily="34" charset="0"/>
              </a:rPr>
              <a:t>Objetivo: determinar la relación de los procesos con los objetivos estratégicos y las metas informados en el Plan Estratégico Institucional y de TI</a:t>
            </a:r>
            <a:endParaRPr lang="es-CO" sz="1600" dirty="0">
              <a:solidFill>
                <a:srgbClr val="002060"/>
              </a:solidFill>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518386" y="913235"/>
            <a:ext cx="1543680" cy="802747"/>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6371863" y="1748256"/>
            <a:ext cx="1265240" cy="1793700"/>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1318577" y="3451827"/>
            <a:ext cx="1811946" cy="1324204"/>
          </a:xfrm>
          <a:prstGeom prst="rect">
            <a:avLst/>
          </a:prstGeom>
          <a:noFill/>
          <a:ln w="9525">
            <a:noFill/>
            <a:miter lim="800000"/>
            <a:headEnd/>
            <a:tailEnd/>
          </a:ln>
        </p:spPr>
      </p:pic>
      <p:sp>
        <p:nvSpPr>
          <p:cNvPr id="11" name="4 Marcador de texto"/>
          <p:cNvSpPr>
            <a:spLocks noGrp="1"/>
          </p:cNvSpPr>
          <p:nvPr>
            <p:ph type="body" idx="28"/>
          </p:nvPr>
        </p:nvSpPr>
        <p:spPr>
          <a:xfrm>
            <a:off x="685800" y="182742"/>
            <a:ext cx="6212150" cy="338961"/>
          </a:xfrm>
        </p:spPr>
        <p:txBody>
          <a:bodyPr/>
          <a:lstStyle/>
          <a:p>
            <a:r>
              <a:rPr lang="es-CO" sz="2400" b="1" dirty="0">
                <a:solidFill>
                  <a:srgbClr val="002060"/>
                </a:solidFill>
                <a:latin typeface="+mj-lt"/>
                <a:ea typeface="+mj-ea"/>
                <a:cs typeface="+mj-cs"/>
              </a:rPr>
              <a:t>Metodología para el diseño de Plan de Auditoría</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5"/>
          </p:nvPr>
        </p:nvSpPr>
        <p:spPr>
          <a:xfrm>
            <a:off x="804672" y="1294087"/>
            <a:ext cx="7328647" cy="1814295"/>
          </a:xfrm>
        </p:spPr>
        <p:txBody>
          <a:bodyPr/>
          <a:lstStyle/>
          <a:p>
            <a:pPr marL="204543" lvl="2" indent="-140396" algn="ctr">
              <a:lnSpc>
                <a:spcPct val="100000"/>
              </a:lnSpc>
              <a:buNone/>
              <a:defRPr/>
            </a:pPr>
            <a:r>
              <a:rPr lang="es-CO" altLang="es-CO" sz="1400" b="1" dirty="0">
                <a:solidFill>
                  <a:srgbClr val="00B050"/>
                </a:solidFill>
                <a:cs typeface="Arial" pitchFamily="34" charset="0"/>
              </a:rPr>
              <a:t>7. Matriz General de Calificación</a:t>
            </a:r>
          </a:p>
          <a:p>
            <a:pPr marL="204543" lvl="2" indent="-140396" algn="ctr">
              <a:lnSpc>
                <a:spcPct val="100000"/>
              </a:lnSpc>
              <a:buFont typeface="Arial" pitchFamily="34" charset="0"/>
              <a:buChar char="•"/>
              <a:defRPr/>
            </a:pPr>
            <a:r>
              <a:rPr lang="es-CO" altLang="es-CO" sz="1400" dirty="0">
                <a:solidFill>
                  <a:srgbClr val="002060"/>
                </a:solidFill>
                <a:cs typeface="Arial" pitchFamily="34" charset="0"/>
              </a:rPr>
              <a:t>De acuerdo con la ponderación otorgada a cada uno de los criterios anteriores, se levanta la matriz general que tiene como tiene como fin priorizar el orden en que se realizarán los trabajos de auditoría a los diferentes procesos.</a:t>
            </a:r>
          </a:p>
          <a:p>
            <a:pPr marL="204543" lvl="2" indent="-140396" algn="ctr">
              <a:lnSpc>
                <a:spcPct val="100000"/>
              </a:lnSpc>
              <a:buFont typeface="Arial" pitchFamily="34" charset="0"/>
              <a:buChar char="•"/>
              <a:defRPr/>
            </a:pPr>
            <a:r>
              <a:rPr lang="es-CO" altLang="es-CO" sz="1400" dirty="0">
                <a:solidFill>
                  <a:srgbClr val="002060"/>
                </a:solidFill>
                <a:cs typeface="Arial" pitchFamily="34" charset="0"/>
              </a:rPr>
              <a:t>Según el Estatuto de Auditoría, el Auditor tiene plena libertad para definir los trabajos de auditoría a realizar, el alcance y los recursos destinados a cada uno</a:t>
            </a:r>
          </a:p>
          <a:p>
            <a:pPr algn="ctr"/>
            <a:endParaRPr lang="es-CO" dirty="0">
              <a:solidFill>
                <a:schemeClr val="tx2"/>
              </a:solidFill>
              <a:latin typeface="Arial" pitchFamily="34" charset="0"/>
              <a:cs typeface="Arial" pitchFamily="34" charset="0"/>
            </a:endParaRPr>
          </a:p>
          <a:p>
            <a:endParaRPr lang="es-CO" dirty="0"/>
          </a:p>
          <a:p>
            <a:endParaRPr lang="es-CO" dirty="0"/>
          </a:p>
          <a:p>
            <a:endParaRPr lang="es-CO" dirty="0"/>
          </a:p>
        </p:txBody>
      </p:sp>
      <p:sp>
        <p:nvSpPr>
          <p:cNvPr id="6" name="5 Marcador de texto"/>
          <p:cNvSpPr>
            <a:spLocks noGrp="1"/>
          </p:cNvSpPr>
          <p:nvPr>
            <p:ph type="body" sz="quarter" idx="14"/>
          </p:nvPr>
        </p:nvSpPr>
        <p:spPr/>
        <p:txBody>
          <a:bodyPr/>
          <a:lstStyle/>
          <a:p>
            <a:endParaRPr lang="es-CO"/>
          </a:p>
        </p:txBody>
      </p:sp>
      <p:pic>
        <p:nvPicPr>
          <p:cNvPr id="3074" name="Picture 2"/>
          <p:cNvPicPr>
            <a:picLocks noChangeAspect="1" noChangeArrowheads="1"/>
          </p:cNvPicPr>
          <p:nvPr/>
        </p:nvPicPr>
        <p:blipFill>
          <a:blip r:embed="rId2" cstate="print"/>
          <a:srcRect/>
          <a:stretch>
            <a:fillRect/>
          </a:stretch>
        </p:blipFill>
        <p:spPr bwMode="auto">
          <a:xfrm>
            <a:off x="1828800" y="3108382"/>
            <a:ext cx="5442011" cy="1600200"/>
          </a:xfrm>
          <a:prstGeom prst="rect">
            <a:avLst/>
          </a:prstGeom>
          <a:noFill/>
          <a:ln w="9525">
            <a:noFill/>
            <a:miter lim="800000"/>
            <a:headEnd/>
            <a:tailEnd/>
          </a:ln>
        </p:spPr>
      </p:pic>
      <p:sp>
        <p:nvSpPr>
          <p:cNvPr id="10" name="4 Marcador de texto"/>
          <p:cNvSpPr>
            <a:spLocks noGrp="1"/>
          </p:cNvSpPr>
          <p:nvPr>
            <p:ph type="body" idx="28"/>
          </p:nvPr>
        </p:nvSpPr>
        <p:spPr>
          <a:xfrm>
            <a:off x="685800" y="405592"/>
            <a:ext cx="6212150" cy="338961"/>
          </a:xfrm>
        </p:spPr>
        <p:txBody>
          <a:bodyPr/>
          <a:lstStyle/>
          <a:p>
            <a:r>
              <a:rPr lang="es-CO" sz="2400" b="1" dirty="0">
                <a:solidFill>
                  <a:srgbClr val="002060"/>
                </a:solidFill>
                <a:latin typeface="+mj-lt"/>
                <a:ea typeface="+mj-ea"/>
                <a:cs typeface="+mj-cs"/>
              </a:rPr>
              <a:t>Metodología para el diseño de Plan de Auditoría</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46205" y="2105024"/>
            <a:ext cx="7507220" cy="1504951"/>
          </a:xfrm>
        </p:spPr>
        <p:txBody>
          <a:bodyPr>
            <a:noAutofit/>
          </a:bodyPr>
          <a:lstStyle/>
          <a:p>
            <a:r>
              <a:rPr lang="es-CO" sz="7200" b="1" dirty="0" smtClean="0">
                <a:latin typeface="Calibri" pitchFamily="34" charset="0"/>
                <a:ea typeface="Calibri" pitchFamily="34" charset="0"/>
                <a:cs typeface="Arial" pitchFamily="34" charset="0"/>
              </a:rPr>
              <a:t>2018</a:t>
            </a:r>
            <a:br>
              <a:rPr lang="es-CO" sz="7200" b="1" dirty="0" smtClean="0">
                <a:latin typeface="Calibri" pitchFamily="34" charset="0"/>
                <a:ea typeface="Calibri" pitchFamily="34" charset="0"/>
                <a:cs typeface="Arial" pitchFamily="34" charset="0"/>
              </a:rPr>
            </a:br>
            <a:endParaRPr lang="es-CO" sz="7200"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18 Grupo"/>
          <p:cNvGrpSpPr/>
          <p:nvPr/>
        </p:nvGrpSpPr>
        <p:grpSpPr>
          <a:xfrm>
            <a:off x="454568" y="508438"/>
            <a:ext cx="8723595" cy="4431256"/>
            <a:chOff x="454568" y="508438"/>
            <a:chExt cx="8723595" cy="4431256"/>
          </a:xfrm>
        </p:grpSpPr>
        <p:sp>
          <p:nvSpPr>
            <p:cNvPr id="43" name="42 Forma libre">
              <a:hlinkClick r:id="rId2" action="ppaction://hlinksldjump"/>
            </p:cNvPr>
            <p:cNvSpPr/>
            <p:nvPr/>
          </p:nvSpPr>
          <p:spPr>
            <a:xfrm>
              <a:off x="5245756" y="508438"/>
              <a:ext cx="1371740" cy="751583"/>
            </a:xfrm>
            <a:custGeom>
              <a:avLst/>
              <a:gdLst>
                <a:gd name="connsiteX0" fmla="*/ 0 w 705445"/>
                <a:gd name="connsiteY0" fmla="*/ 0 h 705445"/>
                <a:gd name="connsiteX1" fmla="*/ 705445 w 705445"/>
                <a:gd name="connsiteY1" fmla="*/ 0 h 705445"/>
                <a:gd name="connsiteX2" fmla="*/ 705445 w 705445"/>
                <a:gd name="connsiteY2" fmla="*/ 705445 h 705445"/>
                <a:gd name="connsiteX3" fmla="*/ 0 w 705445"/>
                <a:gd name="connsiteY3" fmla="*/ 705445 h 705445"/>
                <a:gd name="connsiteX4" fmla="*/ 0 w 705445"/>
                <a:gd name="connsiteY4" fmla="*/ 0 h 70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445" h="705445">
                  <a:moveTo>
                    <a:pt x="0" y="0"/>
                  </a:moveTo>
                  <a:lnTo>
                    <a:pt x="705445" y="0"/>
                  </a:lnTo>
                  <a:lnTo>
                    <a:pt x="705445" y="705445"/>
                  </a:lnTo>
                  <a:lnTo>
                    <a:pt x="0" y="70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CO" sz="1400" kern="1200" dirty="0" smtClean="0">
                  <a:solidFill>
                    <a:srgbClr val="044990"/>
                  </a:solidFill>
                  <a:latin typeface="+mj-lt"/>
                  <a:cs typeface="Arial" pitchFamily="34" charset="0"/>
                </a:rPr>
                <a:t>1. Identificación del universo de Auditoría.</a:t>
              </a:r>
              <a:endParaRPr lang="es-CO" sz="1400" kern="1200" dirty="0">
                <a:solidFill>
                  <a:srgbClr val="044990"/>
                </a:solidFill>
                <a:latin typeface="+mj-lt"/>
                <a:cs typeface="Arial" pitchFamily="34" charset="0"/>
              </a:endParaRPr>
            </a:p>
          </p:txBody>
        </p:sp>
        <p:sp>
          <p:nvSpPr>
            <p:cNvPr id="44" name="43 Flecha circular"/>
            <p:cNvSpPr/>
            <p:nvPr/>
          </p:nvSpPr>
          <p:spPr>
            <a:xfrm>
              <a:off x="1843314" y="671486"/>
              <a:ext cx="7334849" cy="4188235"/>
            </a:xfrm>
            <a:prstGeom prst="circularArrow">
              <a:avLst>
                <a:gd name="adj1" fmla="val 3499"/>
                <a:gd name="adj2" fmla="val 386991"/>
                <a:gd name="adj3" fmla="val 19269238"/>
                <a:gd name="adj4" fmla="val 18347333"/>
                <a:gd name="adj5" fmla="val 4083"/>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44 Forma libre">
              <a:hlinkClick r:id="rId3" action="ppaction://hlinksldjump"/>
            </p:cNvPr>
            <p:cNvSpPr/>
            <p:nvPr/>
          </p:nvSpPr>
          <p:spPr>
            <a:xfrm>
              <a:off x="7124924" y="1318391"/>
              <a:ext cx="1387366" cy="744921"/>
            </a:xfrm>
            <a:custGeom>
              <a:avLst/>
              <a:gdLst>
                <a:gd name="connsiteX0" fmla="*/ 0 w 705445"/>
                <a:gd name="connsiteY0" fmla="*/ 0 h 705445"/>
                <a:gd name="connsiteX1" fmla="*/ 705445 w 705445"/>
                <a:gd name="connsiteY1" fmla="*/ 0 h 705445"/>
                <a:gd name="connsiteX2" fmla="*/ 705445 w 705445"/>
                <a:gd name="connsiteY2" fmla="*/ 705445 h 705445"/>
                <a:gd name="connsiteX3" fmla="*/ 0 w 705445"/>
                <a:gd name="connsiteY3" fmla="*/ 705445 h 705445"/>
                <a:gd name="connsiteX4" fmla="*/ 0 w 705445"/>
                <a:gd name="connsiteY4" fmla="*/ 0 h 70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445" h="705445">
                  <a:moveTo>
                    <a:pt x="0" y="0"/>
                  </a:moveTo>
                  <a:lnTo>
                    <a:pt x="705445" y="0"/>
                  </a:lnTo>
                  <a:lnTo>
                    <a:pt x="705445" y="705445"/>
                  </a:lnTo>
                  <a:lnTo>
                    <a:pt x="0" y="70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CO" sz="1400" dirty="0" smtClean="0">
                  <a:solidFill>
                    <a:srgbClr val="044990"/>
                  </a:solidFill>
                  <a:latin typeface="+mj-lt"/>
                  <a:cs typeface="Arial" pitchFamily="34" charset="0"/>
                </a:rPr>
                <a:t>2. Contexto crítico externo. </a:t>
              </a:r>
              <a:endParaRPr lang="es-CO" sz="1400" kern="1200" dirty="0">
                <a:solidFill>
                  <a:srgbClr val="044990"/>
                </a:solidFill>
                <a:latin typeface="+mj-lt"/>
                <a:cs typeface="Arial" pitchFamily="34" charset="0"/>
              </a:endParaRPr>
            </a:p>
          </p:txBody>
        </p:sp>
        <p:sp>
          <p:nvSpPr>
            <p:cNvPr id="46" name="45 Flecha circular"/>
            <p:cNvSpPr/>
            <p:nvPr/>
          </p:nvSpPr>
          <p:spPr>
            <a:xfrm>
              <a:off x="868191" y="601787"/>
              <a:ext cx="7644099" cy="4188235"/>
            </a:xfrm>
            <a:prstGeom prst="circularArrow">
              <a:avLst>
                <a:gd name="adj1" fmla="val 3499"/>
                <a:gd name="adj2" fmla="val 216979"/>
                <a:gd name="adj3" fmla="val 434974"/>
                <a:gd name="adj4" fmla="val 20948047"/>
                <a:gd name="adj5" fmla="val 4083"/>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46 Forma libre">
              <a:hlinkClick r:id="rId4" action="ppaction://hlinksldjump"/>
            </p:cNvPr>
            <p:cNvSpPr/>
            <p:nvPr/>
          </p:nvSpPr>
          <p:spPr>
            <a:xfrm>
              <a:off x="7252138" y="3436528"/>
              <a:ext cx="1371740" cy="751583"/>
            </a:xfrm>
            <a:custGeom>
              <a:avLst/>
              <a:gdLst>
                <a:gd name="connsiteX0" fmla="*/ 0 w 705445"/>
                <a:gd name="connsiteY0" fmla="*/ 0 h 705445"/>
                <a:gd name="connsiteX1" fmla="*/ 705445 w 705445"/>
                <a:gd name="connsiteY1" fmla="*/ 0 h 705445"/>
                <a:gd name="connsiteX2" fmla="*/ 705445 w 705445"/>
                <a:gd name="connsiteY2" fmla="*/ 705445 h 705445"/>
                <a:gd name="connsiteX3" fmla="*/ 0 w 705445"/>
                <a:gd name="connsiteY3" fmla="*/ 705445 h 705445"/>
                <a:gd name="connsiteX4" fmla="*/ 0 w 705445"/>
                <a:gd name="connsiteY4" fmla="*/ 0 h 70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445" h="705445">
                  <a:moveTo>
                    <a:pt x="0" y="0"/>
                  </a:moveTo>
                  <a:lnTo>
                    <a:pt x="705445" y="0"/>
                  </a:lnTo>
                  <a:lnTo>
                    <a:pt x="705445" y="705445"/>
                  </a:lnTo>
                  <a:lnTo>
                    <a:pt x="0" y="70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s-CO" sz="1400" dirty="0" smtClean="0">
                  <a:solidFill>
                    <a:srgbClr val="044990"/>
                  </a:solidFill>
                  <a:latin typeface="+mj-lt"/>
                  <a:cs typeface="Arial" pitchFamily="34" charset="0"/>
                </a:rPr>
                <a:t>3. Contexto crítico interno. </a:t>
              </a:r>
              <a:endParaRPr lang="es-CO" sz="1400" kern="1200" dirty="0">
                <a:solidFill>
                  <a:srgbClr val="044990"/>
                </a:solidFill>
                <a:latin typeface="+mj-lt"/>
                <a:cs typeface="Arial" pitchFamily="34" charset="0"/>
              </a:endParaRPr>
            </a:p>
          </p:txBody>
        </p:sp>
        <p:sp>
          <p:nvSpPr>
            <p:cNvPr id="48" name="47 Flecha circular"/>
            <p:cNvSpPr/>
            <p:nvPr/>
          </p:nvSpPr>
          <p:spPr>
            <a:xfrm>
              <a:off x="1423706" y="508438"/>
              <a:ext cx="7644099" cy="4188235"/>
            </a:xfrm>
            <a:prstGeom prst="circularArrow">
              <a:avLst>
                <a:gd name="adj1" fmla="val 3499"/>
                <a:gd name="adj2" fmla="val 216979"/>
                <a:gd name="adj3" fmla="val 3069238"/>
                <a:gd name="adj4" fmla="val 2113783"/>
                <a:gd name="adj5" fmla="val 4083"/>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48 Forma libre">
              <a:hlinkClick r:id="rId5" action="ppaction://hlinksldjump"/>
            </p:cNvPr>
            <p:cNvSpPr/>
            <p:nvPr/>
          </p:nvSpPr>
          <p:spPr>
            <a:xfrm>
              <a:off x="5245756" y="4188111"/>
              <a:ext cx="1371740" cy="751583"/>
            </a:xfrm>
            <a:custGeom>
              <a:avLst/>
              <a:gdLst>
                <a:gd name="connsiteX0" fmla="*/ 0 w 705445"/>
                <a:gd name="connsiteY0" fmla="*/ 0 h 705445"/>
                <a:gd name="connsiteX1" fmla="*/ 705445 w 705445"/>
                <a:gd name="connsiteY1" fmla="*/ 0 h 705445"/>
                <a:gd name="connsiteX2" fmla="*/ 705445 w 705445"/>
                <a:gd name="connsiteY2" fmla="*/ 705445 h 705445"/>
                <a:gd name="connsiteX3" fmla="*/ 0 w 705445"/>
                <a:gd name="connsiteY3" fmla="*/ 705445 h 705445"/>
                <a:gd name="connsiteX4" fmla="*/ 0 w 705445"/>
                <a:gd name="connsiteY4" fmla="*/ 0 h 70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445" h="705445">
                  <a:moveTo>
                    <a:pt x="0" y="0"/>
                  </a:moveTo>
                  <a:lnTo>
                    <a:pt x="705445" y="0"/>
                  </a:lnTo>
                  <a:lnTo>
                    <a:pt x="705445" y="705445"/>
                  </a:lnTo>
                  <a:lnTo>
                    <a:pt x="0" y="70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s-CO" sz="1400" kern="1200" dirty="0" smtClean="0">
                  <a:solidFill>
                    <a:srgbClr val="044990"/>
                  </a:solidFill>
                  <a:latin typeface="+mj-lt"/>
                  <a:cs typeface="Arial" pitchFamily="34" charset="0"/>
                </a:rPr>
                <a:t>4. Fuentes de Información </a:t>
              </a:r>
              <a:endParaRPr lang="es-CO" sz="1400" kern="1200" dirty="0">
                <a:solidFill>
                  <a:srgbClr val="044990"/>
                </a:solidFill>
                <a:latin typeface="+mj-lt"/>
                <a:cs typeface="Arial" pitchFamily="34" charset="0"/>
              </a:endParaRPr>
            </a:p>
          </p:txBody>
        </p:sp>
        <p:sp>
          <p:nvSpPr>
            <p:cNvPr id="50" name="49 Flecha circular"/>
            <p:cNvSpPr/>
            <p:nvPr/>
          </p:nvSpPr>
          <p:spPr>
            <a:xfrm>
              <a:off x="868191" y="601787"/>
              <a:ext cx="7644099" cy="4188235"/>
            </a:xfrm>
            <a:prstGeom prst="circularArrow">
              <a:avLst>
                <a:gd name="adj1" fmla="val 3499"/>
                <a:gd name="adj2" fmla="val 216979"/>
                <a:gd name="adj3" fmla="val 5834974"/>
                <a:gd name="adj4" fmla="val 4748047"/>
                <a:gd name="adj5" fmla="val 4083"/>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50 Forma libre">
              <a:hlinkClick r:id="rId6" action="ppaction://hlinksldjump"/>
            </p:cNvPr>
            <p:cNvSpPr/>
            <p:nvPr/>
          </p:nvSpPr>
          <p:spPr>
            <a:xfrm>
              <a:off x="3121572" y="4108138"/>
              <a:ext cx="1277006" cy="751583"/>
            </a:xfrm>
            <a:custGeom>
              <a:avLst/>
              <a:gdLst>
                <a:gd name="connsiteX0" fmla="*/ 0 w 705445"/>
                <a:gd name="connsiteY0" fmla="*/ 0 h 705445"/>
                <a:gd name="connsiteX1" fmla="*/ 705445 w 705445"/>
                <a:gd name="connsiteY1" fmla="*/ 0 h 705445"/>
                <a:gd name="connsiteX2" fmla="*/ 705445 w 705445"/>
                <a:gd name="connsiteY2" fmla="*/ 705445 h 705445"/>
                <a:gd name="connsiteX3" fmla="*/ 0 w 705445"/>
                <a:gd name="connsiteY3" fmla="*/ 705445 h 705445"/>
                <a:gd name="connsiteX4" fmla="*/ 0 w 705445"/>
                <a:gd name="connsiteY4" fmla="*/ 0 h 70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445" h="705445">
                  <a:moveTo>
                    <a:pt x="0" y="0"/>
                  </a:moveTo>
                  <a:lnTo>
                    <a:pt x="705445" y="0"/>
                  </a:lnTo>
                  <a:lnTo>
                    <a:pt x="705445" y="705445"/>
                  </a:lnTo>
                  <a:lnTo>
                    <a:pt x="0" y="70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s-CO" sz="1400" kern="1200" dirty="0" smtClean="0">
                  <a:solidFill>
                    <a:srgbClr val="044990"/>
                  </a:solidFill>
                  <a:latin typeface="+mj-lt"/>
                  <a:cs typeface="Arial" pitchFamily="34" charset="0"/>
                </a:rPr>
                <a:t>5- Priorización de trabajos de Auditoría. </a:t>
              </a:r>
              <a:endParaRPr lang="es-CO" sz="1400" kern="1200" dirty="0">
                <a:solidFill>
                  <a:srgbClr val="044990"/>
                </a:solidFill>
                <a:latin typeface="+mj-lt"/>
                <a:cs typeface="Arial" pitchFamily="34" charset="0"/>
              </a:endParaRPr>
            </a:p>
          </p:txBody>
        </p:sp>
        <p:sp>
          <p:nvSpPr>
            <p:cNvPr id="52" name="51 Flecha circular"/>
            <p:cNvSpPr/>
            <p:nvPr/>
          </p:nvSpPr>
          <p:spPr>
            <a:xfrm>
              <a:off x="576528" y="532087"/>
              <a:ext cx="7644099" cy="4188235"/>
            </a:xfrm>
            <a:prstGeom prst="circularArrow">
              <a:avLst>
                <a:gd name="adj1" fmla="val 3499"/>
                <a:gd name="adj2" fmla="val 216979"/>
                <a:gd name="adj3" fmla="val 8469238"/>
                <a:gd name="adj4" fmla="val 7513783"/>
                <a:gd name="adj5" fmla="val 4083"/>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52 Forma libre">
              <a:hlinkClick r:id="rId7" action="ppaction://hlinksldjump"/>
            </p:cNvPr>
            <p:cNvSpPr/>
            <p:nvPr/>
          </p:nvSpPr>
          <p:spPr>
            <a:xfrm>
              <a:off x="868191" y="3578418"/>
              <a:ext cx="1371740" cy="751583"/>
            </a:xfrm>
            <a:custGeom>
              <a:avLst/>
              <a:gdLst>
                <a:gd name="connsiteX0" fmla="*/ 0 w 705445"/>
                <a:gd name="connsiteY0" fmla="*/ 0 h 705445"/>
                <a:gd name="connsiteX1" fmla="*/ 705445 w 705445"/>
                <a:gd name="connsiteY1" fmla="*/ 0 h 705445"/>
                <a:gd name="connsiteX2" fmla="*/ 705445 w 705445"/>
                <a:gd name="connsiteY2" fmla="*/ 705445 h 705445"/>
                <a:gd name="connsiteX3" fmla="*/ 0 w 705445"/>
                <a:gd name="connsiteY3" fmla="*/ 705445 h 705445"/>
                <a:gd name="connsiteX4" fmla="*/ 0 w 705445"/>
                <a:gd name="connsiteY4" fmla="*/ 0 h 70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445" h="705445">
                  <a:moveTo>
                    <a:pt x="0" y="0"/>
                  </a:moveTo>
                  <a:lnTo>
                    <a:pt x="705445" y="0"/>
                  </a:lnTo>
                  <a:lnTo>
                    <a:pt x="705445" y="705445"/>
                  </a:lnTo>
                  <a:lnTo>
                    <a:pt x="0" y="70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s-CO" sz="1400" kern="1200" dirty="0" smtClean="0">
                  <a:solidFill>
                    <a:srgbClr val="044990"/>
                  </a:solidFill>
                  <a:latin typeface="+mj-lt"/>
                  <a:cs typeface="Arial" pitchFamily="34" charset="0"/>
                </a:rPr>
                <a:t>6- Formulación del plan estratégico de Auditoría.</a:t>
              </a:r>
              <a:endParaRPr lang="es-CO" sz="1400" kern="1200" dirty="0">
                <a:solidFill>
                  <a:srgbClr val="044990"/>
                </a:solidFill>
                <a:latin typeface="+mj-lt"/>
                <a:cs typeface="Arial" pitchFamily="34" charset="0"/>
              </a:endParaRPr>
            </a:p>
          </p:txBody>
        </p:sp>
        <p:sp>
          <p:nvSpPr>
            <p:cNvPr id="54" name="53 Flecha circular"/>
            <p:cNvSpPr/>
            <p:nvPr/>
          </p:nvSpPr>
          <p:spPr>
            <a:xfrm>
              <a:off x="868191" y="601787"/>
              <a:ext cx="7644099" cy="4188235"/>
            </a:xfrm>
            <a:prstGeom prst="circularArrow">
              <a:avLst>
                <a:gd name="adj1" fmla="val 3499"/>
                <a:gd name="adj2" fmla="val 216979"/>
                <a:gd name="adj3" fmla="val 11234974"/>
                <a:gd name="adj4" fmla="val 10148047"/>
                <a:gd name="adj5" fmla="val 4083"/>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54 Forma libre">
              <a:hlinkClick r:id="rId8" action="ppaction://hlinksldjump"/>
            </p:cNvPr>
            <p:cNvSpPr/>
            <p:nvPr/>
          </p:nvSpPr>
          <p:spPr>
            <a:xfrm>
              <a:off x="868191" y="1260021"/>
              <a:ext cx="1371740" cy="751583"/>
            </a:xfrm>
            <a:custGeom>
              <a:avLst/>
              <a:gdLst>
                <a:gd name="connsiteX0" fmla="*/ 0 w 705445"/>
                <a:gd name="connsiteY0" fmla="*/ 0 h 705445"/>
                <a:gd name="connsiteX1" fmla="*/ 705445 w 705445"/>
                <a:gd name="connsiteY1" fmla="*/ 0 h 705445"/>
                <a:gd name="connsiteX2" fmla="*/ 705445 w 705445"/>
                <a:gd name="connsiteY2" fmla="*/ 705445 h 705445"/>
                <a:gd name="connsiteX3" fmla="*/ 0 w 705445"/>
                <a:gd name="connsiteY3" fmla="*/ 705445 h 705445"/>
                <a:gd name="connsiteX4" fmla="*/ 0 w 705445"/>
                <a:gd name="connsiteY4" fmla="*/ 0 h 70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445" h="705445">
                  <a:moveTo>
                    <a:pt x="0" y="0"/>
                  </a:moveTo>
                  <a:lnTo>
                    <a:pt x="705445" y="0"/>
                  </a:lnTo>
                  <a:lnTo>
                    <a:pt x="705445" y="705445"/>
                  </a:lnTo>
                  <a:lnTo>
                    <a:pt x="0" y="705445"/>
                  </a:lnTo>
                  <a:lnTo>
                    <a:pt x="0" y="0"/>
                  </a:lnTo>
                  <a:close/>
                </a:path>
              </a:pathLst>
            </a:custGeom>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s-CO" sz="1400" kern="1200" dirty="0" smtClean="0">
                  <a:solidFill>
                    <a:srgbClr val="044990"/>
                  </a:solidFill>
                  <a:latin typeface="+mj-lt"/>
                  <a:cs typeface="Arial" pitchFamily="34" charset="0"/>
                </a:rPr>
                <a:t>7. Aprobación del Plan Estratégico de Auditoría. </a:t>
              </a:r>
              <a:endParaRPr lang="es-CO" sz="1400" kern="1200" dirty="0">
                <a:solidFill>
                  <a:srgbClr val="044990"/>
                </a:solidFill>
                <a:latin typeface="+mj-lt"/>
                <a:cs typeface="Arial" pitchFamily="34" charset="0"/>
              </a:endParaRPr>
            </a:p>
          </p:txBody>
        </p:sp>
        <p:sp>
          <p:nvSpPr>
            <p:cNvPr id="56" name="55 Flecha circular"/>
            <p:cNvSpPr/>
            <p:nvPr/>
          </p:nvSpPr>
          <p:spPr>
            <a:xfrm>
              <a:off x="454568" y="671486"/>
              <a:ext cx="7644099" cy="4188235"/>
            </a:xfrm>
            <a:prstGeom prst="circularArrow">
              <a:avLst>
                <a:gd name="adj1" fmla="val 3499"/>
                <a:gd name="adj2" fmla="val 216979"/>
                <a:gd name="adj3" fmla="val 13869238"/>
                <a:gd name="adj4" fmla="val 12913783"/>
                <a:gd name="adj5" fmla="val 4083"/>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56 Forma libre">
              <a:hlinkClick r:id="rId9" action="ppaction://hlinksldjump"/>
            </p:cNvPr>
            <p:cNvSpPr/>
            <p:nvPr/>
          </p:nvSpPr>
          <p:spPr>
            <a:xfrm>
              <a:off x="2904878" y="532087"/>
              <a:ext cx="1371740" cy="751583"/>
            </a:xfrm>
            <a:custGeom>
              <a:avLst/>
              <a:gdLst>
                <a:gd name="connsiteX0" fmla="*/ 0 w 705445"/>
                <a:gd name="connsiteY0" fmla="*/ 0 h 705445"/>
                <a:gd name="connsiteX1" fmla="*/ 705445 w 705445"/>
                <a:gd name="connsiteY1" fmla="*/ 0 h 705445"/>
                <a:gd name="connsiteX2" fmla="*/ 705445 w 705445"/>
                <a:gd name="connsiteY2" fmla="*/ 705445 h 705445"/>
                <a:gd name="connsiteX3" fmla="*/ 0 w 705445"/>
                <a:gd name="connsiteY3" fmla="*/ 705445 h 705445"/>
                <a:gd name="connsiteX4" fmla="*/ 0 w 705445"/>
                <a:gd name="connsiteY4" fmla="*/ 0 h 70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445" h="705445">
                  <a:moveTo>
                    <a:pt x="0" y="0"/>
                  </a:moveTo>
                  <a:lnTo>
                    <a:pt x="705445" y="0"/>
                  </a:lnTo>
                  <a:lnTo>
                    <a:pt x="705445" y="705445"/>
                  </a:lnTo>
                  <a:lnTo>
                    <a:pt x="0" y="7054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s-CO" sz="1400" kern="1200" dirty="0" smtClean="0">
                  <a:solidFill>
                    <a:srgbClr val="044990"/>
                  </a:solidFill>
                  <a:latin typeface="+mj-lt"/>
                </a:rPr>
                <a:t>8. Control del avance del Plan anual de Auditoría. </a:t>
              </a:r>
              <a:endParaRPr lang="es-CO" sz="1400" kern="1200" dirty="0">
                <a:solidFill>
                  <a:srgbClr val="044990"/>
                </a:solidFill>
                <a:latin typeface="+mj-lt"/>
              </a:endParaRPr>
            </a:p>
          </p:txBody>
        </p:sp>
        <p:sp>
          <p:nvSpPr>
            <p:cNvPr id="58" name="57 Flecha circular">
              <a:hlinkClick r:id="rId10" action="ppaction://hlinksldjump"/>
            </p:cNvPr>
            <p:cNvSpPr/>
            <p:nvPr/>
          </p:nvSpPr>
          <p:spPr>
            <a:xfrm>
              <a:off x="868191" y="601787"/>
              <a:ext cx="7644099" cy="4188235"/>
            </a:xfrm>
            <a:prstGeom prst="circularArrow">
              <a:avLst>
                <a:gd name="adj1" fmla="val 3499"/>
                <a:gd name="adj2" fmla="val 216979"/>
                <a:gd name="adj3" fmla="val 16634974"/>
                <a:gd name="adj4" fmla="val 15548047"/>
                <a:gd name="adj5" fmla="val 4083"/>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58 Elipse"/>
            <p:cNvSpPr/>
            <p:nvPr/>
          </p:nvSpPr>
          <p:spPr>
            <a:xfrm>
              <a:off x="2948152" y="1690852"/>
              <a:ext cx="3783724" cy="2128345"/>
            </a:xfrm>
            <a:prstGeom prst="ellipse">
              <a:avLst/>
            </a:prstGeom>
            <a:solidFill>
              <a:srgbClr val="044990">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2000" dirty="0" smtClean="0">
                  <a:solidFill>
                    <a:schemeClr val="bg1"/>
                  </a:solidFill>
                  <a:latin typeface="+mj-lt"/>
                </a:rPr>
                <a:t>Marco para la formulación del </a:t>
              </a:r>
            </a:p>
            <a:p>
              <a:pPr algn="ctr"/>
              <a:r>
                <a:rPr lang="es-CO" sz="2000" dirty="0" smtClean="0">
                  <a:solidFill>
                    <a:schemeClr val="bg1"/>
                  </a:solidFill>
                  <a:latin typeface="+mj-lt"/>
                </a:rPr>
                <a:t>Plan  Estratégico de  Auditoría </a:t>
              </a:r>
            </a:p>
            <a:p>
              <a:pPr algn="ctr"/>
              <a:r>
                <a:rPr lang="es-CO" sz="2000" dirty="0" smtClean="0">
                  <a:solidFill>
                    <a:schemeClr val="bg1"/>
                  </a:solidFill>
                  <a:latin typeface="+mj-lt"/>
                </a:rPr>
                <a:t>basado en riesgos</a:t>
              </a:r>
              <a:r>
                <a:rPr lang="es-CO" sz="1400" dirty="0" smtClean="0">
                  <a:solidFill>
                    <a:schemeClr val="bg1"/>
                  </a:solidFill>
                  <a:latin typeface="+mj-lt"/>
                </a:rPr>
                <a:t>. </a:t>
              </a:r>
            </a:p>
          </p:txBody>
        </p:sp>
      </p:gr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1191660"/>
            <a:ext cx="7772400" cy="394502"/>
          </a:xfrm>
        </p:spPr>
        <p:txBody>
          <a:bodyPr/>
          <a:lstStyle/>
          <a:p>
            <a:pPr lvl="0">
              <a:lnSpc>
                <a:spcPct val="100000"/>
              </a:lnSpc>
            </a:pPr>
            <a:r>
              <a:rPr lang="es-MX" sz="1600" dirty="0" smtClean="0">
                <a:solidFill>
                  <a:srgbClr val="002060"/>
                </a:solidFill>
              </a:rPr>
              <a:t>En esta etapa se realizará la recopilación de información estratégica , como es: </a:t>
            </a:r>
            <a:endParaRPr lang="es-CO" sz="1600" dirty="0">
              <a:solidFill>
                <a:srgbClr val="002060"/>
              </a:solidFill>
            </a:endParaRPr>
          </a:p>
        </p:txBody>
      </p:sp>
      <p:sp>
        <p:nvSpPr>
          <p:cNvPr id="3" name="2 Marcador de contenido"/>
          <p:cNvSpPr>
            <a:spLocks noGrp="1"/>
          </p:cNvSpPr>
          <p:nvPr>
            <p:ph sz="quarter" idx="15"/>
          </p:nvPr>
        </p:nvSpPr>
        <p:spPr>
          <a:xfrm>
            <a:off x="685800" y="1784412"/>
            <a:ext cx="3657600" cy="2501840"/>
          </a:xfrm>
        </p:spPr>
        <p:txBody>
          <a:bodyPr anchor="t">
            <a:normAutofit lnSpcReduction="10000"/>
          </a:bodyPr>
          <a:lstStyle/>
          <a:p>
            <a:pPr lvl="0">
              <a:lnSpc>
                <a:spcPct val="100000"/>
              </a:lnSpc>
              <a:buFont typeface="Wingdings" pitchFamily="2" charset="2"/>
              <a:buChar char="Ø"/>
            </a:pPr>
            <a:r>
              <a:rPr lang="es-MX" dirty="0">
                <a:solidFill>
                  <a:srgbClr val="002060"/>
                </a:solidFill>
              </a:rPr>
              <a:t>Plan Estratégico Institucional y de Tecnología de la Información.</a:t>
            </a:r>
            <a:endParaRPr lang="es-CO" dirty="0">
              <a:solidFill>
                <a:srgbClr val="002060"/>
              </a:solidFill>
            </a:endParaRPr>
          </a:p>
          <a:p>
            <a:pPr lvl="0">
              <a:lnSpc>
                <a:spcPct val="100000"/>
              </a:lnSpc>
              <a:buFont typeface="Wingdings" pitchFamily="2" charset="2"/>
              <a:buChar char="Ø"/>
            </a:pPr>
            <a:r>
              <a:rPr lang="es-MX" dirty="0">
                <a:solidFill>
                  <a:srgbClr val="002060"/>
                </a:solidFill>
              </a:rPr>
              <a:t>Leyes, reglamentos, normas y dictámenes que resulten aplicables.</a:t>
            </a:r>
            <a:endParaRPr lang="es-CO" dirty="0">
              <a:solidFill>
                <a:srgbClr val="002060"/>
              </a:solidFill>
            </a:endParaRPr>
          </a:p>
          <a:p>
            <a:pPr lvl="0">
              <a:lnSpc>
                <a:spcPct val="100000"/>
              </a:lnSpc>
              <a:buFont typeface="Wingdings" pitchFamily="2" charset="2"/>
              <a:buChar char="Ø"/>
            </a:pPr>
            <a:r>
              <a:rPr lang="es-MX" dirty="0">
                <a:solidFill>
                  <a:srgbClr val="002060"/>
                </a:solidFill>
              </a:rPr>
              <a:t>Diseño Organizacional (Mapa de Procesos). </a:t>
            </a:r>
            <a:endParaRPr lang="es-CO" dirty="0">
              <a:solidFill>
                <a:srgbClr val="002060"/>
              </a:solidFill>
            </a:endParaRPr>
          </a:p>
          <a:p>
            <a:pPr lvl="0">
              <a:lnSpc>
                <a:spcPct val="100000"/>
              </a:lnSpc>
              <a:buFont typeface="Wingdings" pitchFamily="2" charset="2"/>
              <a:buChar char="Ø"/>
            </a:pPr>
            <a:r>
              <a:rPr lang="es-MX" dirty="0">
                <a:solidFill>
                  <a:srgbClr val="002060"/>
                </a:solidFill>
              </a:rPr>
              <a:t>Recursos Humano.</a:t>
            </a:r>
            <a:endParaRPr lang="es-CO" dirty="0">
              <a:solidFill>
                <a:srgbClr val="002060"/>
              </a:solidFill>
            </a:endParaRPr>
          </a:p>
          <a:p>
            <a:endParaRPr lang="es-CO" dirty="0">
              <a:solidFill>
                <a:srgbClr val="002060"/>
              </a:solidFill>
            </a:endParaRPr>
          </a:p>
        </p:txBody>
      </p:sp>
      <p:sp>
        <p:nvSpPr>
          <p:cNvPr id="4" name="3 Marcador de contenido"/>
          <p:cNvSpPr>
            <a:spLocks noGrp="1"/>
          </p:cNvSpPr>
          <p:nvPr>
            <p:ph sz="quarter" idx="16"/>
          </p:nvPr>
        </p:nvSpPr>
        <p:spPr>
          <a:xfrm>
            <a:off x="4343400" y="1784412"/>
            <a:ext cx="4114800" cy="2501840"/>
          </a:xfrm>
        </p:spPr>
        <p:txBody>
          <a:bodyPr anchor="t">
            <a:normAutofit/>
          </a:bodyPr>
          <a:lstStyle/>
          <a:p>
            <a:pPr>
              <a:lnSpc>
                <a:spcPct val="100000"/>
              </a:lnSpc>
              <a:buFont typeface="Wingdings" pitchFamily="2" charset="2"/>
              <a:buChar char="Ø"/>
            </a:pPr>
            <a:r>
              <a:rPr lang="es-MX" dirty="0">
                <a:solidFill>
                  <a:srgbClr val="002060"/>
                </a:solidFill>
              </a:rPr>
              <a:t>Sistemas de información.</a:t>
            </a:r>
            <a:endParaRPr lang="es-CO" dirty="0">
              <a:solidFill>
                <a:srgbClr val="002060"/>
              </a:solidFill>
            </a:endParaRPr>
          </a:p>
          <a:p>
            <a:pPr>
              <a:lnSpc>
                <a:spcPct val="100000"/>
              </a:lnSpc>
              <a:buFont typeface="Wingdings" pitchFamily="2" charset="2"/>
              <a:buChar char="Ø"/>
            </a:pPr>
            <a:r>
              <a:rPr lang="es-MX" dirty="0">
                <a:solidFill>
                  <a:srgbClr val="002060"/>
                </a:solidFill>
              </a:rPr>
              <a:t>Ambiente de control y </a:t>
            </a:r>
            <a:r>
              <a:rPr lang="es-MX" i="1" dirty="0">
                <a:solidFill>
                  <a:srgbClr val="002060"/>
                </a:solidFill>
              </a:rPr>
              <a:t>Gestión de los riesgos</a:t>
            </a:r>
            <a:r>
              <a:rPr lang="es-MX" dirty="0">
                <a:solidFill>
                  <a:srgbClr val="002060"/>
                </a:solidFill>
              </a:rPr>
              <a:t>. </a:t>
            </a:r>
            <a:endParaRPr lang="es-CO" dirty="0">
              <a:solidFill>
                <a:srgbClr val="002060"/>
              </a:solidFill>
            </a:endParaRPr>
          </a:p>
          <a:p>
            <a:pPr>
              <a:lnSpc>
                <a:spcPct val="100000"/>
              </a:lnSpc>
              <a:buFont typeface="Wingdings" pitchFamily="2" charset="2"/>
              <a:buChar char="Ø"/>
            </a:pPr>
            <a:r>
              <a:rPr lang="es-MX" dirty="0">
                <a:solidFill>
                  <a:srgbClr val="002060"/>
                </a:solidFill>
              </a:rPr>
              <a:t>Información Financiera. </a:t>
            </a:r>
            <a:endParaRPr lang="es-CO" dirty="0">
              <a:solidFill>
                <a:srgbClr val="002060"/>
              </a:solidFill>
            </a:endParaRPr>
          </a:p>
          <a:p>
            <a:pPr>
              <a:lnSpc>
                <a:spcPct val="100000"/>
              </a:lnSpc>
              <a:buFont typeface="Wingdings" pitchFamily="2" charset="2"/>
              <a:buChar char="Ø"/>
            </a:pPr>
            <a:r>
              <a:rPr lang="es-MX" i="1" dirty="0" smtClean="0">
                <a:solidFill>
                  <a:srgbClr val="002060"/>
                </a:solidFill>
              </a:rPr>
              <a:t> </a:t>
            </a:r>
            <a:r>
              <a:rPr lang="es-MX" dirty="0" smtClean="0">
                <a:solidFill>
                  <a:srgbClr val="002060"/>
                </a:solidFill>
              </a:rPr>
              <a:t>Expectativas de las partes interesadas.</a:t>
            </a:r>
            <a:endParaRPr lang="es-CO" dirty="0">
              <a:solidFill>
                <a:srgbClr val="002060"/>
              </a:solidFill>
            </a:endParaRPr>
          </a:p>
          <a:p>
            <a:pPr>
              <a:lnSpc>
                <a:spcPct val="100000"/>
              </a:lnSpc>
              <a:buNone/>
            </a:pPr>
            <a:endParaRPr lang="es-MX" dirty="0">
              <a:solidFill>
                <a:srgbClr val="002060"/>
              </a:solidFill>
            </a:endParaRPr>
          </a:p>
          <a:p>
            <a:pPr>
              <a:lnSpc>
                <a:spcPct val="100000"/>
              </a:lnSpc>
              <a:buNone/>
            </a:pPr>
            <a:endParaRPr lang="es-CO" dirty="0">
              <a:solidFill>
                <a:srgbClr val="002060"/>
              </a:solidFill>
            </a:endParaRPr>
          </a:p>
          <a:p>
            <a:endParaRPr lang="es-CO" dirty="0">
              <a:solidFill>
                <a:srgbClr val="002060"/>
              </a:solidFill>
            </a:endParaRPr>
          </a:p>
        </p:txBody>
      </p:sp>
      <p:sp>
        <p:nvSpPr>
          <p:cNvPr id="5" name="4 Marcador de texto"/>
          <p:cNvSpPr>
            <a:spLocks noGrp="1"/>
          </p:cNvSpPr>
          <p:nvPr>
            <p:ph type="body" idx="28"/>
          </p:nvPr>
        </p:nvSpPr>
        <p:spPr/>
        <p:txBody>
          <a:bodyPr/>
          <a:lstStyle/>
          <a:p>
            <a:r>
              <a:rPr lang="es-CO" sz="2400" b="1" dirty="0" smtClean="0">
                <a:solidFill>
                  <a:srgbClr val="002060"/>
                </a:solidFill>
                <a:latin typeface="+mj-lt"/>
                <a:ea typeface="+mj-ea"/>
                <a:cs typeface="+mj-cs"/>
              </a:rPr>
              <a:t>1- Identificación del universo de  Auditoría</a:t>
            </a:r>
            <a:endParaRPr lang="es-CO" sz="2400" b="1" dirty="0">
              <a:solidFill>
                <a:srgbClr val="002060"/>
              </a:solidFill>
              <a:latin typeface="+mj-lt"/>
              <a:ea typeface="+mj-ea"/>
              <a:cs typeface="+mj-cs"/>
            </a:endParaRPr>
          </a:p>
        </p:txBody>
      </p:sp>
      <p:sp>
        <p:nvSpPr>
          <p:cNvPr id="7" name="6 Flecha izquierda">
            <a:hlinkClick r:id="rId2" action="ppaction://hlinksldjump"/>
          </p:cNvPr>
          <p:cNvSpPr/>
          <p:nvPr/>
        </p:nvSpPr>
        <p:spPr>
          <a:xfrm>
            <a:off x="2343705" y="4403324"/>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xmlns="" val="2324263947"/>
              </p:ext>
            </p:extLst>
          </p:nvPr>
        </p:nvGraphicFramePr>
        <p:xfrm>
          <a:off x="408373" y="923278"/>
          <a:ext cx="8158578" cy="38412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281089" y="204194"/>
            <a:ext cx="6217366" cy="535488"/>
          </a:xfrm>
          <a:prstGeom prst="rect">
            <a:avLst/>
          </a:prstGeom>
          <a:no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174285" tIns="174285" rIns="174285" bIns="174285" rtlCol="0" anchor="ctr">
            <a:noAutofit/>
          </a:bodyPr>
          <a:lstStyle/>
          <a:p>
            <a:r>
              <a:rPr lang="es-CO" sz="2700" b="1" dirty="0" smtClean="0">
                <a:solidFill>
                  <a:srgbClr val="00B050"/>
                </a:solidFill>
                <a:latin typeface="+mj-lt"/>
                <a:cs typeface="Calibri" panose="020F0502020204030204" pitchFamily="34" charset="0"/>
              </a:rPr>
              <a:t>Orden del día</a:t>
            </a:r>
            <a:endParaRPr lang="es-CO" sz="2700" b="1" dirty="0">
              <a:solidFill>
                <a:srgbClr val="00B050"/>
              </a:solidFill>
              <a:latin typeface="+mj-lt"/>
              <a:cs typeface="Calibri" panose="020F0502020204030204" pitchFamily="34" charset="0"/>
            </a:endParaRPr>
          </a:p>
        </p:txBody>
      </p:sp>
    </p:spTree>
    <p:extLst>
      <p:ext uri="{BB962C8B-B14F-4D97-AF65-F5344CB8AC3E}">
        <p14:creationId xmlns:p14="http://schemas.microsoft.com/office/powerpoint/2010/main" xmlns="" val="4244441681"/>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1054500"/>
            <a:ext cx="7772400" cy="394502"/>
          </a:xfrm>
        </p:spPr>
        <p:txBody>
          <a:bodyPr/>
          <a:lstStyle/>
          <a:p>
            <a:pPr lvl="0">
              <a:lnSpc>
                <a:spcPct val="100000"/>
              </a:lnSpc>
            </a:pPr>
            <a:r>
              <a:rPr lang="es-MX" sz="1600" dirty="0" smtClean="0">
                <a:solidFill>
                  <a:srgbClr val="002060"/>
                </a:solidFill>
              </a:rPr>
              <a:t>En esta etapa se realizará la identificación de circunstancias externas críticos que podrían afectar el cumplimiento de los objetivos estratégicos de la Bolsa, algunos de estas circunstancias son:</a:t>
            </a:r>
            <a:br>
              <a:rPr lang="es-MX" sz="1600" dirty="0" smtClean="0">
                <a:solidFill>
                  <a:srgbClr val="002060"/>
                </a:solidFill>
              </a:rPr>
            </a:br>
            <a:r>
              <a:rPr lang="es-MX" sz="1600" dirty="0" smtClean="0">
                <a:solidFill>
                  <a:srgbClr val="002060"/>
                </a:solidFill>
              </a:rPr>
              <a:t/>
            </a:r>
            <a:br>
              <a:rPr lang="es-MX" sz="1600" dirty="0" smtClean="0">
                <a:solidFill>
                  <a:srgbClr val="002060"/>
                </a:solidFill>
              </a:rPr>
            </a:br>
            <a:endParaRPr lang="es-CO" sz="1600" dirty="0">
              <a:solidFill>
                <a:srgbClr val="002060"/>
              </a:solidFill>
            </a:endParaRPr>
          </a:p>
        </p:txBody>
      </p:sp>
      <p:sp>
        <p:nvSpPr>
          <p:cNvPr id="3" name="2 Marcador de contenido"/>
          <p:cNvSpPr>
            <a:spLocks noGrp="1"/>
          </p:cNvSpPr>
          <p:nvPr>
            <p:ph sz="quarter" idx="15"/>
          </p:nvPr>
        </p:nvSpPr>
        <p:spPr>
          <a:xfrm>
            <a:off x="685800" y="1901484"/>
            <a:ext cx="3657600" cy="2501840"/>
          </a:xfrm>
        </p:spPr>
        <p:txBody>
          <a:bodyPr anchor="t">
            <a:normAutofit/>
          </a:bodyPr>
          <a:lstStyle/>
          <a:p>
            <a:pPr lvl="0">
              <a:lnSpc>
                <a:spcPct val="100000"/>
              </a:lnSpc>
              <a:buFont typeface="Wingdings" pitchFamily="2" charset="2"/>
              <a:buChar char="Ø"/>
            </a:pPr>
            <a:r>
              <a:rPr lang="es-MX" dirty="0" smtClean="0">
                <a:solidFill>
                  <a:srgbClr val="002060"/>
                </a:solidFill>
              </a:rPr>
              <a:t>Cambios en el mercado financiero.</a:t>
            </a:r>
            <a:endParaRPr lang="es-CO" dirty="0">
              <a:solidFill>
                <a:srgbClr val="002060"/>
              </a:solidFill>
            </a:endParaRPr>
          </a:p>
          <a:p>
            <a:pPr lvl="0">
              <a:lnSpc>
                <a:spcPct val="100000"/>
              </a:lnSpc>
              <a:buFont typeface="Wingdings" pitchFamily="2" charset="2"/>
              <a:buChar char="Ø"/>
            </a:pPr>
            <a:r>
              <a:rPr lang="es-CO" dirty="0" smtClean="0">
                <a:solidFill>
                  <a:srgbClr val="002060"/>
                </a:solidFill>
              </a:rPr>
              <a:t>Cambios en la tasa de interés.</a:t>
            </a:r>
            <a:endParaRPr lang="es-CO" dirty="0">
              <a:solidFill>
                <a:srgbClr val="002060"/>
              </a:solidFill>
            </a:endParaRPr>
          </a:p>
          <a:p>
            <a:pPr lvl="0">
              <a:lnSpc>
                <a:spcPct val="100000"/>
              </a:lnSpc>
              <a:buFont typeface="Wingdings" pitchFamily="2" charset="2"/>
              <a:buChar char="Ø"/>
            </a:pPr>
            <a:r>
              <a:rPr lang="es-MX" dirty="0" smtClean="0">
                <a:solidFill>
                  <a:srgbClr val="002060"/>
                </a:solidFill>
              </a:rPr>
              <a:t>Inundaciones, Terremotos. </a:t>
            </a:r>
          </a:p>
          <a:p>
            <a:pPr lvl="0">
              <a:lnSpc>
                <a:spcPct val="100000"/>
              </a:lnSpc>
              <a:buFont typeface="Wingdings" pitchFamily="2" charset="2"/>
              <a:buChar char="Ø"/>
            </a:pPr>
            <a:r>
              <a:rPr lang="es-MX" dirty="0" smtClean="0">
                <a:solidFill>
                  <a:srgbClr val="002060"/>
                </a:solidFill>
              </a:rPr>
              <a:t>Avances en la Tecnología.</a:t>
            </a:r>
          </a:p>
          <a:p>
            <a:pPr lvl="0">
              <a:lnSpc>
                <a:spcPct val="100000"/>
              </a:lnSpc>
              <a:buFont typeface="Wingdings" pitchFamily="2" charset="2"/>
              <a:buChar char="Ø"/>
            </a:pPr>
            <a:r>
              <a:rPr lang="es-MX" dirty="0" smtClean="0">
                <a:solidFill>
                  <a:srgbClr val="002060"/>
                </a:solidFill>
              </a:rPr>
              <a:t>Cambios en la regulación .</a:t>
            </a:r>
            <a:endParaRPr lang="es-CO" dirty="0">
              <a:solidFill>
                <a:srgbClr val="002060"/>
              </a:solidFill>
            </a:endParaRPr>
          </a:p>
          <a:p>
            <a:endParaRPr lang="es-CO" dirty="0">
              <a:solidFill>
                <a:srgbClr val="002060"/>
              </a:solidFill>
            </a:endParaRPr>
          </a:p>
        </p:txBody>
      </p:sp>
      <p:sp>
        <p:nvSpPr>
          <p:cNvPr id="5" name="4 Marcador de texto"/>
          <p:cNvSpPr>
            <a:spLocks noGrp="1"/>
          </p:cNvSpPr>
          <p:nvPr>
            <p:ph type="body" idx="28"/>
          </p:nvPr>
        </p:nvSpPr>
        <p:spPr/>
        <p:txBody>
          <a:bodyPr/>
          <a:lstStyle/>
          <a:p>
            <a:r>
              <a:rPr lang="es-CO" sz="2400" b="1" dirty="0" smtClean="0">
                <a:solidFill>
                  <a:srgbClr val="002060"/>
                </a:solidFill>
                <a:latin typeface="+mj-lt"/>
                <a:ea typeface="+mj-ea"/>
                <a:cs typeface="+mj-cs"/>
              </a:rPr>
              <a:t>2- Contexto crítico externo</a:t>
            </a:r>
            <a:endParaRPr lang="es-CO" sz="2400" b="1" dirty="0">
              <a:solidFill>
                <a:srgbClr val="002060"/>
              </a:solidFill>
              <a:latin typeface="+mj-lt"/>
              <a:ea typeface="+mj-ea"/>
              <a:cs typeface="+mj-cs"/>
            </a:endParaRPr>
          </a:p>
        </p:txBody>
      </p:sp>
      <p:sp>
        <p:nvSpPr>
          <p:cNvPr id="6" name="5 Marcador de texto"/>
          <p:cNvSpPr>
            <a:spLocks noGrp="1"/>
          </p:cNvSpPr>
          <p:nvPr>
            <p:ph type="body" sz="quarter" idx="14"/>
          </p:nvPr>
        </p:nvSpPr>
        <p:spPr/>
        <p:txBody>
          <a:bodyPr/>
          <a:lstStyle/>
          <a:p>
            <a:endParaRPr lang="es-CO" dirty="0"/>
          </a:p>
        </p:txBody>
      </p:sp>
      <p:sp>
        <p:nvSpPr>
          <p:cNvPr id="7" name="6 Flecha izquierda">
            <a:hlinkClick r:id="rId2" action="ppaction://hlinksldjump"/>
          </p:cNvPr>
          <p:cNvSpPr/>
          <p:nvPr/>
        </p:nvSpPr>
        <p:spPr>
          <a:xfrm>
            <a:off x="2343705" y="4403324"/>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1054500"/>
            <a:ext cx="7772400" cy="394502"/>
          </a:xfrm>
        </p:spPr>
        <p:txBody>
          <a:bodyPr/>
          <a:lstStyle/>
          <a:p>
            <a:pPr lvl="0">
              <a:lnSpc>
                <a:spcPct val="100000"/>
              </a:lnSpc>
            </a:pPr>
            <a:r>
              <a:rPr lang="es-MX" sz="1600" dirty="0" smtClean="0">
                <a:solidFill>
                  <a:srgbClr val="002060"/>
                </a:solidFill>
              </a:rPr>
              <a:t>En esta etapa se realizará la identificación de circunstancias internas críticas que podrían afectar el cumplimiento de los objetivos estratégicos de la Bolsa, algunas de estas circunstancias son:</a:t>
            </a:r>
            <a:br>
              <a:rPr lang="es-MX" sz="1600" dirty="0" smtClean="0">
                <a:solidFill>
                  <a:srgbClr val="002060"/>
                </a:solidFill>
              </a:rPr>
            </a:br>
            <a:r>
              <a:rPr lang="es-MX" sz="1600" dirty="0" smtClean="0">
                <a:solidFill>
                  <a:srgbClr val="002060"/>
                </a:solidFill>
              </a:rPr>
              <a:t/>
            </a:r>
            <a:br>
              <a:rPr lang="es-MX" sz="1600" dirty="0" smtClean="0">
                <a:solidFill>
                  <a:srgbClr val="002060"/>
                </a:solidFill>
              </a:rPr>
            </a:br>
            <a:endParaRPr lang="es-CO" sz="1600" dirty="0">
              <a:solidFill>
                <a:srgbClr val="002060"/>
              </a:solidFill>
            </a:endParaRPr>
          </a:p>
        </p:txBody>
      </p:sp>
      <p:sp>
        <p:nvSpPr>
          <p:cNvPr id="3" name="2 Marcador de contenido"/>
          <p:cNvSpPr>
            <a:spLocks noGrp="1"/>
          </p:cNvSpPr>
          <p:nvPr>
            <p:ph sz="quarter" idx="15"/>
          </p:nvPr>
        </p:nvSpPr>
        <p:spPr>
          <a:xfrm>
            <a:off x="685800" y="1901484"/>
            <a:ext cx="7772400" cy="2501840"/>
          </a:xfrm>
        </p:spPr>
        <p:txBody>
          <a:bodyPr anchor="t">
            <a:normAutofit fontScale="85000" lnSpcReduction="10000"/>
          </a:bodyPr>
          <a:lstStyle/>
          <a:p>
            <a:pPr lvl="0">
              <a:lnSpc>
                <a:spcPct val="100000"/>
              </a:lnSpc>
              <a:buFont typeface="Wingdings" pitchFamily="2" charset="2"/>
              <a:buChar char="Ø"/>
            </a:pPr>
            <a:r>
              <a:rPr lang="es-MX" dirty="0" smtClean="0">
                <a:solidFill>
                  <a:srgbClr val="002060"/>
                </a:solidFill>
              </a:rPr>
              <a:t>Mantenimiento de la infraestructura y la capacidad para responder las necesidades de la Bolsa.</a:t>
            </a:r>
            <a:endParaRPr lang="es-CO" dirty="0">
              <a:solidFill>
                <a:srgbClr val="002060"/>
              </a:solidFill>
            </a:endParaRPr>
          </a:p>
          <a:p>
            <a:pPr lvl="0">
              <a:lnSpc>
                <a:spcPct val="100000"/>
              </a:lnSpc>
              <a:buFont typeface="Wingdings" pitchFamily="2" charset="2"/>
              <a:buChar char="Ø"/>
            </a:pPr>
            <a:r>
              <a:rPr lang="es-CO" dirty="0" smtClean="0">
                <a:solidFill>
                  <a:srgbClr val="002060"/>
                </a:solidFill>
              </a:rPr>
              <a:t>El ambiente de higiene y seguridad y de ambiente de trabajo.</a:t>
            </a:r>
            <a:endParaRPr lang="es-CO" dirty="0">
              <a:solidFill>
                <a:srgbClr val="002060"/>
              </a:solidFill>
            </a:endParaRPr>
          </a:p>
          <a:p>
            <a:pPr lvl="0">
              <a:lnSpc>
                <a:spcPct val="100000"/>
              </a:lnSpc>
              <a:buFont typeface="Wingdings" pitchFamily="2" charset="2"/>
              <a:buChar char="Ø"/>
            </a:pPr>
            <a:r>
              <a:rPr lang="es-MX" dirty="0" smtClean="0">
                <a:solidFill>
                  <a:srgbClr val="002060"/>
                </a:solidFill>
              </a:rPr>
              <a:t>Cumplimiento de metas colectivas. </a:t>
            </a:r>
          </a:p>
          <a:p>
            <a:pPr lvl="0">
              <a:lnSpc>
                <a:spcPct val="100000"/>
              </a:lnSpc>
              <a:buFont typeface="Wingdings" pitchFamily="2" charset="2"/>
              <a:buChar char="Ø"/>
            </a:pPr>
            <a:r>
              <a:rPr lang="es-MX" dirty="0" smtClean="0">
                <a:solidFill>
                  <a:srgbClr val="002060"/>
                </a:solidFill>
              </a:rPr>
              <a:t>Controles insuficientes.</a:t>
            </a:r>
          </a:p>
          <a:p>
            <a:pPr lvl="0">
              <a:lnSpc>
                <a:spcPct val="100000"/>
              </a:lnSpc>
              <a:buFont typeface="Wingdings" pitchFamily="2" charset="2"/>
              <a:buChar char="Ø"/>
            </a:pPr>
            <a:r>
              <a:rPr lang="es-MX" dirty="0" smtClean="0">
                <a:solidFill>
                  <a:srgbClr val="002060"/>
                </a:solidFill>
              </a:rPr>
              <a:t>Seguridad Tecnológica, integridad de las bases de datos.</a:t>
            </a:r>
          </a:p>
          <a:p>
            <a:pPr lvl="0">
              <a:lnSpc>
                <a:spcPct val="100000"/>
              </a:lnSpc>
              <a:buFont typeface="Wingdings" pitchFamily="2" charset="2"/>
              <a:buChar char="Ø"/>
            </a:pPr>
            <a:r>
              <a:rPr lang="es-MX" dirty="0" smtClean="0">
                <a:solidFill>
                  <a:srgbClr val="002060"/>
                </a:solidFill>
              </a:rPr>
              <a:t>Comunicación en el interior de la Bolsa .</a:t>
            </a:r>
            <a:endParaRPr lang="es-CO" dirty="0">
              <a:solidFill>
                <a:srgbClr val="002060"/>
              </a:solidFill>
            </a:endParaRPr>
          </a:p>
          <a:p>
            <a:endParaRPr lang="es-CO" dirty="0">
              <a:solidFill>
                <a:srgbClr val="002060"/>
              </a:solidFill>
            </a:endParaRPr>
          </a:p>
        </p:txBody>
      </p:sp>
      <p:sp>
        <p:nvSpPr>
          <p:cNvPr id="5" name="4 Marcador de texto"/>
          <p:cNvSpPr>
            <a:spLocks noGrp="1"/>
          </p:cNvSpPr>
          <p:nvPr>
            <p:ph type="body" idx="28"/>
          </p:nvPr>
        </p:nvSpPr>
        <p:spPr/>
        <p:txBody>
          <a:bodyPr/>
          <a:lstStyle/>
          <a:p>
            <a:r>
              <a:rPr lang="es-CO" sz="2400" b="1" dirty="0" smtClean="0">
                <a:solidFill>
                  <a:srgbClr val="002060"/>
                </a:solidFill>
                <a:latin typeface="+mj-lt"/>
                <a:ea typeface="+mj-ea"/>
                <a:cs typeface="+mj-cs"/>
              </a:rPr>
              <a:t>3- Contexto crítico interno</a:t>
            </a:r>
            <a:endParaRPr lang="es-CO" sz="2400" b="1" dirty="0">
              <a:solidFill>
                <a:srgbClr val="002060"/>
              </a:solidFill>
              <a:latin typeface="+mj-lt"/>
              <a:ea typeface="+mj-ea"/>
              <a:cs typeface="+mj-cs"/>
            </a:endParaRPr>
          </a:p>
        </p:txBody>
      </p:sp>
      <p:sp>
        <p:nvSpPr>
          <p:cNvPr id="6" name="5 Marcador de texto"/>
          <p:cNvSpPr>
            <a:spLocks noGrp="1"/>
          </p:cNvSpPr>
          <p:nvPr>
            <p:ph type="body" sz="quarter" idx="14"/>
          </p:nvPr>
        </p:nvSpPr>
        <p:spPr/>
        <p:txBody>
          <a:bodyPr/>
          <a:lstStyle/>
          <a:p>
            <a:endParaRPr lang="es-CO" dirty="0"/>
          </a:p>
        </p:txBody>
      </p:sp>
      <p:sp>
        <p:nvSpPr>
          <p:cNvPr id="7" name="6 Flecha izquierda">
            <a:hlinkClick r:id="rId2" action="ppaction://hlinksldjump"/>
          </p:cNvPr>
          <p:cNvSpPr/>
          <p:nvPr/>
        </p:nvSpPr>
        <p:spPr>
          <a:xfrm>
            <a:off x="2343705" y="4403324"/>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1054500"/>
            <a:ext cx="7772400" cy="394502"/>
          </a:xfrm>
        </p:spPr>
        <p:txBody>
          <a:bodyPr/>
          <a:lstStyle/>
          <a:p>
            <a:pPr lvl="0">
              <a:lnSpc>
                <a:spcPct val="100000"/>
              </a:lnSpc>
            </a:pPr>
            <a:r>
              <a:rPr lang="es-MX" sz="1600" dirty="0" smtClean="0">
                <a:solidFill>
                  <a:srgbClr val="002060"/>
                </a:solidFill>
              </a:rPr>
              <a:t>En esta etapa se identificará las fuentes de información con la finalidad de conocer que tan asegurados se encuentran los procesos frente a los riesgos críticos de la organización.  </a:t>
            </a:r>
            <a:br>
              <a:rPr lang="es-MX" sz="1600" dirty="0" smtClean="0">
                <a:solidFill>
                  <a:srgbClr val="002060"/>
                </a:solidFill>
              </a:rPr>
            </a:br>
            <a:r>
              <a:rPr lang="es-MX" sz="1600" dirty="0" smtClean="0">
                <a:solidFill>
                  <a:srgbClr val="002060"/>
                </a:solidFill>
              </a:rPr>
              <a:t/>
            </a:r>
            <a:br>
              <a:rPr lang="es-MX" sz="1600" dirty="0" smtClean="0">
                <a:solidFill>
                  <a:srgbClr val="002060"/>
                </a:solidFill>
              </a:rPr>
            </a:br>
            <a:endParaRPr lang="es-CO" sz="1600" dirty="0">
              <a:solidFill>
                <a:srgbClr val="002060"/>
              </a:solidFill>
            </a:endParaRPr>
          </a:p>
        </p:txBody>
      </p:sp>
      <p:sp>
        <p:nvSpPr>
          <p:cNvPr id="3" name="2 Marcador de contenido"/>
          <p:cNvSpPr>
            <a:spLocks noGrp="1"/>
          </p:cNvSpPr>
          <p:nvPr>
            <p:ph sz="quarter" idx="15"/>
          </p:nvPr>
        </p:nvSpPr>
        <p:spPr>
          <a:xfrm>
            <a:off x="685800" y="1901484"/>
            <a:ext cx="7772400" cy="2501840"/>
          </a:xfrm>
        </p:spPr>
        <p:txBody>
          <a:bodyPr anchor="t">
            <a:normAutofit/>
          </a:bodyPr>
          <a:lstStyle/>
          <a:p>
            <a:pPr lvl="0">
              <a:lnSpc>
                <a:spcPct val="100000"/>
              </a:lnSpc>
              <a:buFont typeface="Wingdings" pitchFamily="2" charset="2"/>
              <a:buChar char="Ø"/>
            </a:pPr>
            <a:r>
              <a:rPr lang="es-MX" dirty="0" smtClean="0">
                <a:solidFill>
                  <a:srgbClr val="002060"/>
                </a:solidFill>
              </a:rPr>
              <a:t>Matriz de Riesgos.</a:t>
            </a:r>
            <a:endParaRPr lang="es-CO" dirty="0">
              <a:solidFill>
                <a:srgbClr val="002060"/>
              </a:solidFill>
            </a:endParaRPr>
          </a:p>
          <a:p>
            <a:pPr lvl="0">
              <a:lnSpc>
                <a:spcPct val="100000"/>
              </a:lnSpc>
              <a:buFont typeface="Wingdings" pitchFamily="2" charset="2"/>
              <a:buChar char="Ø"/>
            </a:pPr>
            <a:r>
              <a:rPr lang="es-CO" dirty="0" smtClean="0">
                <a:solidFill>
                  <a:srgbClr val="002060"/>
                </a:solidFill>
              </a:rPr>
              <a:t>Informes de la Auditoría Interna y los papeles de trabajo.</a:t>
            </a:r>
            <a:endParaRPr lang="es-CO" dirty="0">
              <a:solidFill>
                <a:srgbClr val="002060"/>
              </a:solidFill>
            </a:endParaRPr>
          </a:p>
          <a:p>
            <a:pPr lvl="0">
              <a:lnSpc>
                <a:spcPct val="100000"/>
              </a:lnSpc>
              <a:buFont typeface="Wingdings" pitchFamily="2" charset="2"/>
              <a:buChar char="Ø"/>
            </a:pPr>
            <a:r>
              <a:rPr lang="es-MX" dirty="0" smtClean="0">
                <a:solidFill>
                  <a:srgbClr val="002060"/>
                </a:solidFill>
              </a:rPr>
              <a:t>Informe realizados por la Dirección de Riesgos y los Entes de control. </a:t>
            </a:r>
          </a:p>
          <a:p>
            <a:pPr lvl="0">
              <a:lnSpc>
                <a:spcPct val="100000"/>
              </a:lnSpc>
              <a:buFont typeface="Wingdings" pitchFamily="2" charset="2"/>
              <a:buChar char="Ø"/>
            </a:pPr>
            <a:r>
              <a:rPr lang="es-MX" dirty="0" smtClean="0">
                <a:solidFill>
                  <a:srgbClr val="002060"/>
                </a:solidFill>
              </a:rPr>
              <a:t>Peticiones, quejas y reclamos. </a:t>
            </a:r>
          </a:p>
          <a:p>
            <a:endParaRPr lang="es-CO" dirty="0">
              <a:solidFill>
                <a:srgbClr val="002060"/>
              </a:solidFill>
            </a:endParaRPr>
          </a:p>
        </p:txBody>
      </p:sp>
      <p:sp>
        <p:nvSpPr>
          <p:cNvPr id="5" name="4 Marcador de texto"/>
          <p:cNvSpPr>
            <a:spLocks noGrp="1"/>
          </p:cNvSpPr>
          <p:nvPr>
            <p:ph type="body" idx="28"/>
          </p:nvPr>
        </p:nvSpPr>
        <p:spPr/>
        <p:txBody>
          <a:bodyPr/>
          <a:lstStyle/>
          <a:p>
            <a:r>
              <a:rPr lang="es-CO" sz="2400" b="1" dirty="0" smtClean="0">
                <a:solidFill>
                  <a:srgbClr val="002060"/>
                </a:solidFill>
                <a:latin typeface="+mj-lt"/>
                <a:ea typeface="+mj-ea"/>
                <a:cs typeface="+mj-cs"/>
              </a:rPr>
              <a:t>4- Fuentes de información</a:t>
            </a:r>
            <a:endParaRPr lang="es-CO" sz="2400" b="1" dirty="0">
              <a:solidFill>
                <a:srgbClr val="002060"/>
              </a:solidFill>
              <a:latin typeface="+mj-lt"/>
              <a:ea typeface="+mj-ea"/>
              <a:cs typeface="+mj-cs"/>
            </a:endParaRPr>
          </a:p>
        </p:txBody>
      </p:sp>
      <p:sp>
        <p:nvSpPr>
          <p:cNvPr id="6" name="5 Marcador de texto"/>
          <p:cNvSpPr>
            <a:spLocks noGrp="1"/>
          </p:cNvSpPr>
          <p:nvPr>
            <p:ph type="body" sz="quarter" idx="14"/>
          </p:nvPr>
        </p:nvSpPr>
        <p:spPr/>
        <p:txBody>
          <a:bodyPr/>
          <a:lstStyle/>
          <a:p>
            <a:endParaRPr lang="es-CO" dirty="0"/>
          </a:p>
        </p:txBody>
      </p:sp>
      <p:sp>
        <p:nvSpPr>
          <p:cNvPr id="7" name="6 Flecha izquierda">
            <a:hlinkClick r:id="rId2" action="ppaction://hlinksldjump"/>
          </p:cNvPr>
          <p:cNvSpPr/>
          <p:nvPr/>
        </p:nvSpPr>
        <p:spPr>
          <a:xfrm>
            <a:off x="2343705" y="4403324"/>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1892300"/>
            <a:ext cx="7772400" cy="1460500"/>
          </a:xfrm>
        </p:spPr>
        <p:txBody>
          <a:bodyPr/>
          <a:lstStyle/>
          <a:p>
            <a:pPr lvl="0">
              <a:lnSpc>
                <a:spcPct val="100000"/>
              </a:lnSpc>
            </a:pPr>
            <a:r>
              <a:rPr lang="es-MX" sz="1600" dirty="0" smtClean="0">
                <a:solidFill>
                  <a:srgbClr val="002060"/>
                </a:solidFill>
              </a:rPr>
              <a:t>En esta etapa se determinará el orden en que se realizarán las auditorías, de acuerdo con su nivel de criticidad, la cual se definirá teniendo en cuenta el resultado de la evaluación de los distintos criterios utilizados por la Dirección de Auditoría Interna. </a:t>
            </a:r>
            <a:endParaRPr lang="es-CO" sz="1600" dirty="0">
              <a:solidFill>
                <a:srgbClr val="002060"/>
              </a:solidFill>
            </a:endParaRPr>
          </a:p>
        </p:txBody>
      </p:sp>
      <p:sp>
        <p:nvSpPr>
          <p:cNvPr id="5" name="4 Marcador de texto"/>
          <p:cNvSpPr>
            <a:spLocks noGrp="1"/>
          </p:cNvSpPr>
          <p:nvPr>
            <p:ph type="body" idx="28"/>
          </p:nvPr>
        </p:nvSpPr>
        <p:spPr/>
        <p:txBody>
          <a:bodyPr/>
          <a:lstStyle/>
          <a:p>
            <a:r>
              <a:rPr lang="es-CO" sz="2400" b="1" dirty="0" smtClean="0">
                <a:solidFill>
                  <a:srgbClr val="002060"/>
                </a:solidFill>
                <a:latin typeface="+mj-lt"/>
                <a:ea typeface="+mj-ea"/>
                <a:cs typeface="+mj-cs"/>
              </a:rPr>
              <a:t>5- Priorización de trabajos de Auditoría</a:t>
            </a:r>
            <a:endParaRPr lang="es-CO" sz="2400" b="1" dirty="0">
              <a:solidFill>
                <a:srgbClr val="002060"/>
              </a:solidFill>
              <a:latin typeface="+mj-lt"/>
              <a:ea typeface="+mj-ea"/>
              <a:cs typeface="+mj-cs"/>
            </a:endParaRPr>
          </a:p>
        </p:txBody>
      </p:sp>
      <p:sp>
        <p:nvSpPr>
          <p:cNvPr id="7" name="6 Flecha izquierda">
            <a:hlinkClick r:id="rId2" action="ppaction://hlinksldjump"/>
          </p:cNvPr>
          <p:cNvSpPr/>
          <p:nvPr/>
        </p:nvSpPr>
        <p:spPr>
          <a:xfrm>
            <a:off x="2343705" y="4403324"/>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1162050"/>
            <a:ext cx="7772400" cy="1460500"/>
          </a:xfrm>
        </p:spPr>
        <p:txBody>
          <a:bodyPr/>
          <a:lstStyle/>
          <a:p>
            <a:pPr lvl="0">
              <a:lnSpc>
                <a:spcPct val="100000"/>
              </a:lnSpc>
            </a:pPr>
            <a:r>
              <a:rPr lang="es-MX" sz="1600" dirty="0" smtClean="0">
                <a:solidFill>
                  <a:srgbClr val="002060"/>
                </a:solidFill>
              </a:rPr>
              <a:t>En esta etapa se definen  los aspectos generales del plan estratégico y los de cada  trabajo de auditoría, entre los que se encuentran: </a:t>
            </a:r>
            <a:br>
              <a:rPr lang="es-MX" sz="1600" dirty="0" smtClean="0">
                <a:solidFill>
                  <a:srgbClr val="002060"/>
                </a:solidFill>
              </a:rPr>
            </a:br>
            <a:endParaRPr lang="es-CO" sz="1600" dirty="0">
              <a:solidFill>
                <a:srgbClr val="002060"/>
              </a:solidFill>
            </a:endParaRPr>
          </a:p>
        </p:txBody>
      </p:sp>
      <p:sp>
        <p:nvSpPr>
          <p:cNvPr id="5" name="4 Marcador de texto"/>
          <p:cNvSpPr>
            <a:spLocks noGrp="1"/>
          </p:cNvSpPr>
          <p:nvPr>
            <p:ph type="body" idx="28"/>
          </p:nvPr>
        </p:nvSpPr>
        <p:spPr/>
        <p:txBody>
          <a:bodyPr/>
          <a:lstStyle/>
          <a:p>
            <a:r>
              <a:rPr lang="es-CO" sz="2400" b="1" dirty="0" smtClean="0">
                <a:solidFill>
                  <a:srgbClr val="002060"/>
                </a:solidFill>
                <a:latin typeface="+mj-lt"/>
                <a:ea typeface="+mj-ea"/>
                <a:cs typeface="+mj-cs"/>
              </a:rPr>
              <a:t>6- Formulación del Plan Estratégico de Auditoría</a:t>
            </a:r>
            <a:endParaRPr lang="es-CO" sz="2400" b="1" dirty="0">
              <a:solidFill>
                <a:srgbClr val="002060"/>
              </a:solidFill>
              <a:latin typeface="+mj-lt"/>
              <a:ea typeface="+mj-ea"/>
              <a:cs typeface="+mj-cs"/>
            </a:endParaRPr>
          </a:p>
        </p:txBody>
      </p:sp>
      <p:sp>
        <p:nvSpPr>
          <p:cNvPr id="7" name="6 Flecha izquierda">
            <a:hlinkClick r:id="rId2" action="ppaction://hlinksldjump"/>
          </p:cNvPr>
          <p:cNvSpPr/>
          <p:nvPr/>
        </p:nvSpPr>
        <p:spPr>
          <a:xfrm>
            <a:off x="2343705" y="4403324"/>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6" name="2 Marcador de contenido"/>
          <p:cNvSpPr>
            <a:spLocks noGrp="1"/>
          </p:cNvSpPr>
          <p:nvPr>
            <p:ph sz="quarter" idx="15"/>
          </p:nvPr>
        </p:nvSpPr>
        <p:spPr>
          <a:xfrm>
            <a:off x="685800" y="1952052"/>
            <a:ext cx="3657600" cy="2501840"/>
          </a:xfrm>
        </p:spPr>
        <p:txBody>
          <a:bodyPr anchor="t">
            <a:normAutofit/>
          </a:bodyPr>
          <a:lstStyle/>
          <a:p>
            <a:pPr lvl="0">
              <a:lnSpc>
                <a:spcPct val="100000"/>
              </a:lnSpc>
              <a:buFont typeface="Wingdings" pitchFamily="2" charset="2"/>
              <a:buChar char="Ø"/>
            </a:pPr>
            <a:r>
              <a:rPr lang="es-MX" dirty="0" smtClean="0">
                <a:solidFill>
                  <a:srgbClr val="002060"/>
                </a:solidFill>
              </a:rPr>
              <a:t>Cronograma general del plan estratégico.</a:t>
            </a:r>
            <a:endParaRPr lang="es-CO" dirty="0">
              <a:solidFill>
                <a:srgbClr val="002060"/>
              </a:solidFill>
            </a:endParaRPr>
          </a:p>
          <a:p>
            <a:pPr lvl="0">
              <a:lnSpc>
                <a:spcPct val="100000"/>
              </a:lnSpc>
              <a:buFont typeface="Wingdings" pitchFamily="2" charset="2"/>
              <a:buChar char="Ø"/>
            </a:pPr>
            <a:r>
              <a:rPr lang="es-CO" dirty="0" smtClean="0">
                <a:solidFill>
                  <a:srgbClr val="002060"/>
                </a:solidFill>
              </a:rPr>
              <a:t>Riesgos críticos.</a:t>
            </a:r>
            <a:endParaRPr lang="es-CO" dirty="0">
              <a:solidFill>
                <a:srgbClr val="002060"/>
              </a:solidFill>
            </a:endParaRPr>
          </a:p>
          <a:p>
            <a:pPr lvl="0">
              <a:lnSpc>
                <a:spcPct val="100000"/>
              </a:lnSpc>
              <a:buFont typeface="Wingdings" pitchFamily="2" charset="2"/>
              <a:buChar char="Ø"/>
            </a:pPr>
            <a:r>
              <a:rPr lang="es-MX" dirty="0" smtClean="0">
                <a:solidFill>
                  <a:srgbClr val="002060"/>
                </a:solidFill>
              </a:rPr>
              <a:t>Objetivos. </a:t>
            </a:r>
          </a:p>
          <a:p>
            <a:pPr lvl="0">
              <a:lnSpc>
                <a:spcPct val="100000"/>
              </a:lnSpc>
              <a:buFont typeface="Wingdings" pitchFamily="2" charset="2"/>
              <a:buChar char="Ø"/>
            </a:pPr>
            <a:r>
              <a:rPr lang="es-MX" dirty="0" smtClean="0">
                <a:solidFill>
                  <a:srgbClr val="002060"/>
                </a:solidFill>
              </a:rPr>
              <a:t>Alcance.</a:t>
            </a:r>
          </a:p>
          <a:p>
            <a:pPr lvl="0">
              <a:lnSpc>
                <a:spcPct val="100000"/>
              </a:lnSpc>
              <a:buNone/>
            </a:pPr>
            <a:endParaRPr lang="es-CO" dirty="0">
              <a:solidFill>
                <a:srgbClr val="002060"/>
              </a:solidFill>
            </a:endParaRPr>
          </a:p>
          <a:p>
            <a:endParaRPr lang="es-CO" dirty="0">
              <a:solidFill>
                <a:srgbClr val="002060"/>
              </a:solidFill>
            </a:endParaRPr>
          </a:p>
        </p:txBody>
      </p:sp>
      <p:sp>
        <p:nvSpPr>
          <p:cNvPr id="8" name="2 Marcador de contenido"/>
          <p:cNvSpPr>
            <a:spLocks noGrp="1"/>
          </p:cNvSpPr>
          <p:nvPr>
            <p:ph sz="quarter" idx="15"/>
          </p:nvPr>
        </p:nvSpPr>
        <p:spPr>
          <a:xfrm>
            <a:off x="4800600" y="1845372"/>
            <a:ext cx="3657600" cy="2501840"/>
          </a:xfrm>
        </p:spPr>
        <p:txBody>
          <a:bodyPr anchor="t">
            <a:normAutofit lnSpcReduction="10000"/>
          </a:bodyPr>
          <a:lstStyle/>
          <a:p>
            <a:pPr lvl="0">
              <a:lnSpc>
                <a:spcPct val="100000"/>
              </a:lnSpc>
              <a:buFont typeface="Wingdings" pitchFamily="2" charset="2"/>
              <a:buChar char="Ø"/>
            </a:pPr>
            <a:r>
              <a:rPr lang="es-MX" dirty="0" smtClean="0">
                <a:solidFill>
                  <a:srgbClr val="002060"/>
                </a:solidFill>
              </a:rPr>
              <a:t>Recurso Humano</a:t>
            </a:r>
          </a:p>
          <a:p>
            <a:pPr lvl="0">
              <a:lnSpc>
                <a:spcPct val="100000"/>
              </a:lnSpc>
              <a:buFont typeface="Wingdings" pitchFamily="2" charset="2"/>
              <a:buChar char="Ø"/>
            </a:pPr>
            <a:r>
              <a:rPr lang="es-MX" dirty="0" smtClean="0">
                <a:solidFill>
                  <a:srgbClr val="002060"/>
                </a:solidFill>
              </a:rPr>
              <a:t>Tiempo de ejecución</a:t>
            </a:r>
          </a:p>
          <a:p>
            <a:pPr lvl="0">
              <a:lnSpc>
                <a:spcPct val="100000"/>
              </a:lnSpc>
              <a:buFont typeface="Wingdings" pitchFamily="2" charset="2"/>
              <a:buChar char="Ø"/>
            </a:pPr>
            <a:r>
              <a:rPr lang="es-MX" dirty="0" smtClean="0">
                <a:solidFill>
                  <a:srgbClr val="002060"/>
                </a:solidFill>
              </a:rPr>
              <a:t>Actividades en donde se enfocará el trabajo de auditoría, con sus correspondientes unidades y Direcciones. </a:t>
            </a:r>
          </a:p>
          <a:p>
            <a:pPr lvl="0">
              <a:lnSpc>
                <a:spcPct val="100000"/>
              </a:lnSpc>
              <a:buFont typeface="Wingdings" pitchFamily="2" charset="2"/>
              <a:buChar char="Ø"/>
            </a:pPr>
            <a:r>
              <a:rPr lang="es-MX" dirty="0" smtClean="0">
                <a:solidFill>
                  <a:srgbClr val="002060"/>
                </a:solidFill>
              </a:rPr>
              <a:t>Planes de acción abiertos</a:t>
            </a:r>
          </a:p>
          <a:p>
            <a:pPr lvl="0">
              <a:lnSpc>
                <a:spcPct val="100000"/>
              </a:lnSpc>
              <a:buNone/>
            </a:pPr>
            <a:endParaRPr lang="es-CO" dirty="0">
              <a:solidFill>
                <a:srgbClr val="002060"/>
              </a:solidFill>
            </a:endParaRPr>
          </a:p>
          <a:p>
            <a:endParaRPr lang="es-CO" dirty="0">
              <a:solidFill>
                <a:srgbClr val="002060"/>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1162050"/>
            <a:ext cx="7772400" cy="1460500"/>
          </a:xfrm>
        </p:spPr>
        <p:txBody>
          <a:bodyPr/>
          <a:lstStyle/>
          <a:p>
            <a:pPr lvl="0">
              <a:lnSpc>
                <a:spcPct val="100000"/>
              </a:lnSpc>
            </a:pPr>
            <a:r>
              <a:rPr lang="es-MX" sz="1600" dirty="0" smtClean="0">
                <a:solidFill>
                  <a:srgbClr val="002060"/>
                </a:solidFill>
              </a:rPr>
              <a:t/>
            </a:r>
            <a:br>
              <a:rPr lang="es-MX" sz="1600" dirty="0" smtClean="0">
                <a:solidFill>
                  <a:srgbClr val="002060"/>
                </a:solidFill>
              </a:rPr>
            </a:br>
            <a:endParaRPr lang="es-CO" sz="1600" dirty="0">
              <a:solidFill>
                <a:srgbClr val="002060"/>
              </a:solidFill>
            </a:endParaRPr>
          </a:p>
        </p:txBody>
      </p:sp>
      <p:sp>
        <p:nvSpPr>
          <p:cNvPr id="5" name="4 Marcador de texto"/>
          <p:cNvSpPr>
            <a:spLocks noGrp="1"/>
          </p:cNvSpPr>
          <p:nvPr>
            <p:ph type="body" idx="28"/>
          </p:nvPr>
        </p:nvSpPr>
        <p:spPr/>
        <p:txBody>
          <a:bodyPr/>
          <a:lstStyle/>
          <a:p>
            <a:r>
              <a:rPr lang="es-CO" sz="2400" b="1" dirty="0" smtClean="0">
                <a:solidFill>
                  <a:srgbClr val="002060"/>
                </a:solidFill>
                <a:latin typeface="+mj-lt"/>
                <a:ea typeface="+mj-ea"/>
                <a:cs typeface="+mj-cs"/>
              </a:rPr>
              <a:t>7- Aprobación del Plan Estratégico </a:t>
            </a:r>
            <a:endParaRPr lang="es-CO" sz="2400" b="1" dirty="0">
              <a:solidFill>
                <a:srgbClr val="002060"/>
              </a:solidFill>
              <a:latin typeface="+mj-lt"/>
              <a:ea typeface="+mj-ea"/>
              <a:cs typeface="+mj-cs"/>
            </a:endParaRPr>
          </a:p>
        </p:txBody>
      </p:sp>
      <p:sp>
        <p:nvSpPr>
          <p:cNvPr id="7" name="6 Flecha izquierda">
            <a:hlinkClick r:id="rId2" action="ppaction://hlinksldjump"/>
          </p:cNvPr>
          <p:cNvSpPr/>
          <p:nvPr/>
        </p:nvSpPr>
        <p:spPr>
          <a:xfrm>
            <a:off x="2343705" y="4403324"/>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11" name="1 Título"/>
          <p:cNvSpPr txBox="1">
            <a:spLocks/>
          </p:cNvSpPr>
          <p:nvPr/>
        </p:nvSpPr>
        <p:spPr>
          <a:xfrm>
            <a:off x="838200" y="1314450"/>
            <a:ext cx="7772400" cy="1460500"/>
          </a:xfrm>
          <a:prstGeom prst="rect">
            <a:avLst/>
          </a:prstGeom>
        </p:spPr>
        <p:txBody>
          <a:bodyPr vert="horz" lIns="0" tIns="0" rIns="0" bIns="0" rtlCol="0" anchor="t">
            <a:noAutofit/>
          </a:bodyPr>
          <a:lstStyle/>
          <a:p>
            <a:pPr lvl="0" algn="just">
              <a:spcBef>
                <a:spcPct val="0"/>
              </a:spcBef>
            </a:pPr>
            <a:r>
              <a:rPr lang="es-MX" sz="1600" dirty="0" smtClean="0">
                <a:solidFill>
                  <a:srgbClr val="002060"/>
                </a:solidFill>
                <a:latin typeface="+mj-lt"/>
                <a:ea typeface="+mj-ea"/>
                <a:cs typeface="+mj-cs"/>
              </a:rPr>
              <a:t>De acuerdo con la circular 029 de 2014 el Comité de Auditoría es el de “</a:t>
            </a:r>
            <a:r>
              <a:rPr lang="es-ES_tradnl" sz="1600" i="1" dirty="0" smtClean="0">
                <a:solidFill>
                  <a:srgbClr val="002060"/>
                </a:solidFill>
                <a:latin typeface="+mj-lt"/>
                <a:ea typeface="+mj-ea"/>
                <a:cs typeface="+mj-cs"/>
              </a:rPr>
              <a:t>supervisar las funciones y actividades de la auditoría interna u órgano que haga sus veces, con el objeto de determinar su independencia y objetividad en relación con las actividades que audita, determinar la existencia de limitaciones que impidan su adecuado desempeño, y verificar si el alcance de su labor satisface las necesidades de control de la entidad”. </a:t>
            </a:r>
            <a:r>
              <a:rPr lang="es-MX" sz="1600" i="1" dirty="0" smtClean="0">
                <a:solidFill>
                  <a:srgbClr val="002060"/>
                </a:solidFill>
                <a:latin typeface="+mj-lt"/>
                <a:ea typeface="+mj-ea"/>
                <a:cs typeface="+mj-cs"/>
              </a:rPr>
              <a:t> </a:t>
            </a:r>
            <a:r>
              <a:rPr kumimoji="0" lang="es-MX" sz="1600" b="0" i="1" u="none" strike="noStrike" kern="1200" cap="none" spc="0" normalizeH="0" baseline="0" noProof="0" dirty="0" smtClean="0">
                <a:ln>
                  <a:noFill/>
                </a:ln>
                <a:solidFill>
                  <a:srgbClr val="002060"/>
                </a:solidFill>
                <a:effectLst/>
                <a:uLnTx/>
                <a:uFillTx/>
                <a:latin typeface="+mj-lt"/>
                <a:ea typeface="+mj-ea"/>
                <a:cs typeface="+mj-cs"/>
              </a:rPr>
              <a:t/>
            </a:r>
            <a:br>
              <a:rPr kumimoji="0" lang="es-MX" sz="1600" b="0" i="1" u="none" strike="noStrike" kern="1200" cap="none" spc="0" normalizeH="0" baseline="0" noProof="0" dirty="0" smtClean="0">
                <a:ln>
                  <a:noFill/>
                </a:ln>
                <a:solidFill>
                  <a:srgbClr val="002060"/>
                </a:solidFill>
                <a:effectLst/>
                <a:uLnTx/>
                <a:uFillTx/>
                <a:latin typeface="+mj-lt"/>
                <a:ea typeface="+mj-ea"/>
                <a:cs typeface="+mj-cs"/>
              </a:rPr>
            </a:br>
            <a:endParaRPr kumimoji="0" lang="es-CO" sz="1600" b="0" i="1" u="none" strike="noStrike" kern="1200" cap="none" spc="0" normalizeH="0" baseline="0" noProof="0" dirty="0">
              <a:ln>
                <a:noFill/>
              </a:ln>
              <a:solidFill>
                <a:srgbClr val="002060"/>
              </a:solidFill>
              <a:effectLst/>
              <a:uLnTx/>
              <a:uFillTx/>
              <a:latin typeface="+mj-lt"/>
              <a:ea typeface="+mj-ea"/>
              <a:cs typeface="+mj-cs"/>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1162050"/>
            <a:ext cx="7772400" cy="1460500"/>
          </a:xfrm>
        </p:spPr>
        <p:txBody>
          <a:bodyPr/>
          <a:lstStyle/>
          <a:p>
            <a:pPr lvl="0">
              <a:lnSpc>
                <a:spcPct val="100000"/>
              </a:lnSpc>
            </a:pPr>
            <a:r>
              <a:rPr lang="es-MX" sz="1600" dirty="0" smtClean="0">
                <a:solidFill>
                  <a:srgbClr val="002060"/>
                </a:solidFill>
              </a:rPr>
              <a:t/>
            </a:r>
            <a:br>
              <a:rPr lang="es-MX" sz="1600" dirty="0" smtClean="0">
                <a:solidFill>
                  <a:srgbClr val="002060"/>
                </a:solidFill>
              </a:rPr>
            </a:br>
            <a:endParaRPr lang="es-CO" sz="1600" dirty="0">
              <a:solidFill>
                <a:srgbClr val="002060"/>
              </a:solidFill>
            </a:endParaRPr>
          </a:p>
        </p:txBody>
      </p:sp>
      <p:sp>
        <p:nvSpPr>
          <p:cNvPr id="5" name="4 Marcador de texto"/>
          <p:cNvSpPr>
            <a:spLocks noGrp="1"/>
          </p:cNvSpPr>
          <p:nvPr>
            <p:ph type="body" idx="28"/>
          </p:nvPr>
        </p:nvSpPr>
        <p:spPr/>
        <p:txBody>
          <a:bodyPr/>
          <a:lstStyle/>
          <a:p>
            <a:r>
              <a:rPr lang="es-CO" sz="2400" b="1" dirty="0" smtClean="0">
                <a:solidFill>
                  <a:srgbClr val="002060"/>
                </a:solidFill>
                <a:latin typeface="+mj-lt"/>
                <a:ea typeface="+mj-ea"/>
                <a:cs typeface="+mj-cs"/>
              </a:rPr>
              <a:t>8- Control del avance del Plan Estratégico</a:t>
            </a:r>
            <a:endParaRPr lang="es-CO" sz="2400" b="1" dirty="0">
              <a:solidFill>
                <a:srgbClr val="002060"/>
              </a:solidFill>
              <a:latin typeface="+mj-lt"/>
              <a:ea typeface="+mj-ea"/>
              <a:cs typeface="+mj-cs"/>
            </a:endParaRPr>
          </a:p>
        </p:txBody>
      </p:sp>
      <p:sp>
        <p:nvSpPr>
          <p:cNvPr id="7" name="6 Flecha izquierda">
            <a:hlinkClick r:id="rId2" action="ppaction://hlinksldjump"/>
          </p:cNvPr>
          <p:cNvSpPr/>
          <p:nvPr/>
        </p:nvSpPr>
        <p:spPr>
          <a:xfrm>
            <a:off x="2343705" y="4403324"/>
            <a:ext cx="914400" cy="346229"/>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6" name="1 Título"/>
          <p:cNvSpPr txBox="1">
            <a:spLocks/>
          </p:cNvSpPr>
          <p:nvPr/>
        </p:nvSpPr>
        <p:spPr>
          <a:xfrm>
            <a:off x="685800" y="1181160"/>
            <a:ext cx="7772400" cy="723840"/>
          </a:xfrm>
          <a:prstGeom prst="rect">
            <a:avLst/>
          </a:prstGeom>
        </p:spPr>
        <p:txBody>
          <a:bodyPr vert="horz" lIns="0" tIns="0" rIns="0" bIns="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MX" sz="1600" b="0" i="0" u="none" strike="noStrike" kern="1200" cap="none" spc="0" normalizeH="0" baseline="0" noProof="0" dirty="0" smtClean="0">
                <a:ln>
                  <a:noFill/>
                </a:ln>
                <a:solidFill>
                  <a:srgbClr val="002060"/>
                </a:solidFill>
                <a:effectLst/>
                <a:uLnTx/>
                <a:uFillTx/>
                <a:latin typeface="+mj-lt"/>
                <a:ea typeface="+mj-ea"/>
                <a:cs typeface="+mj-cs"/>
              </a:rPr>
              <a:t>En esta etapa se evaluará y controlará</a:t>
            </a:r>
            <a:r>
              <a:rPr kumimoji="0" lang="es-MX" sz="1600" b="0" i="0" u="none" strike="noStrike" kern="1200" cap="none" spc="0" normalizeH="0" noProof="0" dirty="0" smtClean="0">
                <a:ln>
                  <a:noFill/>
                </a:ln>
                <a:solidFill>
                  <a:srgbClr val="002060"/>
                </a:solidFill>
                <a:effectLst/>
                <a:uLnTx/>
                <a:uFillTx/>
                <a:latin typeface="+mj-lt"/>
                <a:ea typeface="+mj-ea"/>
                <a:cs typeface="+mj-cs"/>
              </a:rPr>
              <a:t> el cumplimiento del plan estratégico de auditoría a través de:</a:t>
            </a:r>
          </a:p>
          <a:p>
            <a:pPr marL="0" marR="0" lvl="0" indent="0" algn="l" defTabSz="914400" rtl="0" eaLnBrk="1" fontAlgn="auto" latinLnBrk="0" hangingPunct="1">
              <a:lnSpc>
                <a:spcPct val="100000"/>
              </a:lnSpc>
              <a:spcBef>
                <a:spcPct val="0"/>
              </a:spcBef>
              <a:spcAft>
                <a:spcPts val="0"/>
              </a:spcAft>
              <a:buClrTx/>
              <a:buSzTx/>
              <a:buFontTx/>
              <a:buNone/>
              <a:tabLst/>
              <a:defRPr/>
            </a:pPr>
            <a:endParaRPr lang="es-MX" sz="1600" baseline="0" dirty="0" smtClean="0">
              <a:solidFill>
                <a:srgbClr val="00206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s-MX" sz="1600" baseline="0" dirty="0" smtClean="0">
              <a:solidFill>
                <a:srgbClr val="00206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CO" sz="1600" b="0" i="0" u="none" strike="noStrike" kern="1200" cap="none" spc="0" normalizeH="0" baseline="0" noProof="0" dirty="0">
              <a:ln>
                <a:noFill/>
              </a:ln>
              <a:solidFill>
                <a:srgbClr val="002060"/>
              </a:solidFill>
              <a:effectLst/>
              <a:uLnTx/>
              <a:uFillTx/>
              <a:latin typeface="+mj-lt"/>
              <a:ea typeface="+mj-ea"/>
              <a:cs typeface="+mj-cs"/>
            </a:endParaRPr>
          </a:p>
        </p:txBody>
      </p:sp>
      <p:sp>
        <p:nvSpPr>
          <p:cNvPr id="8" name="2 Marcador de contenido"/>
          <p:cNvSpPr>
            <a:spLocks noGrp="1"/>
          </p:cNvSpPr>
          <p:nvPr>
            <p:ph sz="quarter" idx="15"/>
          </p:nvPr>
        </p:nvSpPr>
        <p:spPr>
          <a:xfrm>
            <a:off x="685800" y="1901484"/>
            <a:ext cx="7772400" cy="2501840"/>
          </a:xfrm>
        </p:spPr>
        <p:txBody>
          <a:bodyPr anchor="t">
            <a:normAutofit/>
          </a:bodyPr>
          <a:lstStyle/>
          <a:p>
            <a:pPr lvl="0">
              <a:lnSpc>
                <a:spcPct val="100000"/>
              </a:lnSpc>
              <a:buFont typeface="Wingdings" pitchFamily="2" charset="2"/>
              <a:buChar char="Ø"/>
            </a:pPr>
            <a:r>
              <a:rPr lang="es-CO" dirty="0" smtClean="0">
                <a:solidFill>
                  <a:srgbClr val="002060"/>
                </a:solidFill>
              </a:rPr>
              <a:t>Informes periódicos de cumplimiento.</a:t>
            </a:r>
          </a:p>
          <a:p>
            <a:pPr lvl="0">
              <a:lnSpc>
                <a:spcPct val="100000"/>
              </a:lnSpc>
              <a:buFont typeface="Wingdings" pitchFamily="2" charset="2"/>
              <a:buChar char="Ø"/>
            </a:pPr>
            <a:r>
              <a:rPr lang="es-CO" dirty="0" smtClean="0">
                <a:solidFill>
                  <a:srgbClr val="002060"/>
                </a:solidFill>
              </a:rPr>
              <a:t>Indicadores de Gestión</a:t>
            </a:r>
          </a:p>
          <a:p>
            <a:pPr lvl="0">
              <a:lnSpc>
                <a:spcPct val="100000"/>
              </a:lnSpc>
              <a:buFont typeface="Wingdings" pitchFamily="2" charset="2"/>
              <a:buChar char="Ø"/>
            </a:pPr>
            <a:r>
              <a:rPr lang="es-CO" dirty="0" smtClean="0">
                <a:solidFill>
                  <a:srgbClr val="002060"/>
                </a:solidFill>
              </a:rPr>
              <a:t>Revisión constante de distintos factores externos e internos que pueden impedir el cumplimiento del plan.</a:t>
            </a:r>
          </a:p>
          <a:p>
            <a:pPr lvl="0">
              <a:lnSpc>
                <a:spcPct val="100000"/>
              </a:lnSpc>
              <a:buFont typeface="Wingdings" pitchFamily="2" charset="2"/>
              <a:buChar char="Ø"/>
            </a:pPr>
            <a:endParaRPr lang="es-CO" dirty="0">
              <a:solidFill>
                <a:srgbClr val="002060"/>
              </a:solidFill>
            </a:endParaRPr>
          </a:p>
          <a:p>
            <a:endParaRPr lang="es-CO" dirty="0">
              <a:solidFill>
                <a:srgbClr val="002060"/>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4755" y="2093223"/>
            <a:ext cx="7781756" cy="1399634"/>
          </a:xfrm>
        </p:spPr>
        <p:txBody>
          <a:bodyPr>
            <a:normAutofit fontScale="90000"/>
          </a:bodyPr>
          <a:lstStyle/>
          <a:p>
            <a:pPr lvl="0"/>
            <a:r>
              <a:rPr lang="es-CO" sz="4000" b="1" dirty="0" smtClean="0">
                <a:latin typeface="Calibri" pitchFamily="34" charset="0"/>
                <a:ea typeface="Calibri" pitchFamily="34" charset="0"/>
                <a:cs typeface="Arial" pitchFamily="34" charset="0"/>
              </a:rPr>
              <a:t>5.3</a:t>
            </a:r>
            <a:r>
              <a:rPr lang="es-CO" sz="4000" b="1" dirty="0" smtClean="0">
                <a:latin typeface="Calibri" pitchFamily="34" charset="0"/>
                <a:ea typeface="Calibri" pitchFamily="34" charset="0"/>
                <a:cs typeface="Arial" pitchFamily="34" charset="0"/>
              </a:rPr>
              <a:t>. Evaluación externa de la actividad de auditoría</a:t>
            </a:r>
            <a:br>
              <a:rPr lang="es-CO" sz="4000" b="1" dirty="0" smtClean="0">
                <a:latin typeface="Calibri" pitchFamily="34" charset="0"/>
                <a:ea typeface="Calibri" pitchFamily="34" charset="0"/>
                <a:cs typeface="Arial" pitchFamily="34" charset="0"/>
              </a:rPr>
            </a:br>
            <a:r>
              <a:rPr lang="es-CO" sz="4400" b="1" dirty="0" smtClean="0">
                <a:latin typeface="Calibri" pitchFamily="34" charset="0"/>
                <a:ea typeface="Calibri" pitchFamily="34" charset="0"/>
                <a:cs typeface="Arial" pitchFamily="34" charset="0"/>
              </a:rPr>
              <a:t/>
            </a:r>
            <a:br>
              <a:rPr lang="es-CO" sz="4400" b="1" dirty="0" smtClean="0">
                <a:latin typeface="Calibri" pitchFamily="34" charset="0"/>
                <a:ea typeface="Calibri" pitchFamily="34" charset="0"/>
                <a:cs typeface="Arial" pitchFamily="34" charset="0"/>
              </a:rPr>
            </a:br>
            <a:endParaRPr lang="es-CO"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quarter" idx="15"/>
          </p:nvPr>
        </p:nvSpPr>
        <p:spPr>
          <a:xfrm>
            <a:off x="816744" y="348475"/>
            <a:ext cx="5868141" cy="496100"/>
          </a:xfrm>
        </p:spPr>
        <p:txBody>
          <a:bodyPr/>
          <a:lstStyle/>
          <a:p>
            <a:pPr lvl="1" algn="just"/>
            <a:r>
              <a:rPr lang="es-CO" sz="2400" b="1" dirty="0" smtClean="0">
                <a:solidFill>
                  <a:srgbClr val="002060"/>
                </a:solidFill>
              </a:rPr>
              <a:t>Aseguramiento </a:t>
            </a:r>
            <a:r>
              <a:rPr lang="es-CO" sz="2400" b="1" dirty="0">
                <a:solidFill>
                  <a:srgbClr val="002060"/>
                </a:solidFill>
              </a:rPr>
              <a:t>de la calidad</a:t>
            </a:r>
          </a:p>
          <a:p>
            <a:pPr algn="just">
              <a:lnSpc>
                <a:spcPct val="100000"/>
              </a:lnSpc>
            </a:pPr>
            <a:endParaRPr lang="es-CO" sz="1800" b="1" dirty="0">
              <a:solidFill>
                <a:srgbClr val="002060"/>
              </a:solidFill>
            </a:endParaRPr>
          </a:p>
          <a:p>
            <a:pPr algn="just">
              <a:lnSpc>
                <a:spcPct val="100000"/>
              </a:lnSpc>
              <a:buNone/>
            </a:pPr>
            <a:endParaRPr lang="es-ES_tradnl" sz="1800" b="1" dirty="0">
              <a:solidFill>
                <a:srgbClr val="002060"/>
              </a:solidFill>
            </a:endParaRPr>
          </a:p>
          <a:p>
            <a:pPr algn="just">
              <a:lnSpc>
                <a:spcPct val="100000"/>
              </a:lnSpc>
            </a:pPr>
            <a:endParaRPr lang="es-ES_tradnl" sz="1800" b="1" dirty="0">
              <a:solidFill>
                <a:srgbClr val="002060"/>
              </a:solidFill>
            </a:endParaRPr>
          </a:p>
        </p:txBody>
      </p:sp>
      <p:graphicFrame>
        <p:nvGraphicFramePr>
          <p:cNvPr id="16" name="15 Diagrama"/>
          <p:cNvGraphicFramePr/>
          <p:nvPr>
            <p:extLst>
              <p:ext uri="{D42A27DB-BD31-4B8C-83A1-F6EECF244321}">
                <p14:modId xmlns="" xmlns:p14="http://schemas.microsoft.com/office/powerpoint/2010/main" val="3624337774"/>
              </p:ext>
            </p:extLst>
          </p:nvPr>
        </p:nvGraphicFramePr>
        <p:xfrm>
          <a:off x="685801" y="1029811"/>
          <a:ext cx="2341484" cy="357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3 Diagrama"/>
          <p:cNvGraphicFramePr/>
          <p:nvPr>
            <p:extLst>
              <p:ext uri="{D42A27DB-BD31-4B8C-83A1-F6EECF244321}">
                <p14:modId xmlns="" xmlns:p14="http://schemas.microsoft.com/office/powerpoint/2010/main" val="4260201804"/>
              </p:ext>
            </p:extLst>
          </p:nvPr>
        </p:nvGraphicFramePr>
        <p:xfrm>
          <a:off x="3364637" y="945931"/>
          <a:ext cx="5095877" cy="36578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4254848358"/>
      </p:ext>
    </p:extLst>
  </p:cSld>
  <p:clrMapOvr>
    <a:masterClrMapping/>
  </p:clrMapOvr>
  <p:transition spd="slow">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30"/>
          <p:cNvSpPr txBox="1">
            <a:spLocks/>
          </p:cNvSpPr>
          <p:nvPr/>
        </p:nvSpPr>
        <p:spPr>
          <a:xfrm>
            <a:off x="609602" y="196545"/>
            <a:ext cx="6537757" cy="1530656"/>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2500" b="1" dirty="0" smtClean="0">
                <a:solidFill>
                  <a:srgbClr val="00B050"/>
                </a:solidFill>
              </a:rPr>
              <a:t>Evaluación externa para Auditoría Interna</a:t>
            </a:r>
          </a:p>
          <a:p>
            <a:pPr algn="ctr"/>
            <a:r>
              <a:rPr lang="es-CO" sz="2500" b="1" dirty="0" smtClean="0">
                <a:solidFill>
                  <a:srgbClr val="00B050"/>
                </a:solidFill>
              </a:rPr>
              <a:t> –</a:t>
            </a:r>
          </a:p>
          <a:p>
            <a:pPr algn="ctr"/>
            <a:r>
              <a:rPr lang="es-CO" sz="2500" b="1" dirty="0" smtClean="0">
                <a:solidFill>
                  <a:srgbClr val="00B050"/>
                </a:solidFill>
              </a:rPr>
              <a:t>Instituto de Auditores Internos de Colombia - IIA</a:t>
            </a:r>
          </a:p>
          <a:p>
            <a:pPr algn="ctr"/>
            <a:endParaRPr lang="es-CO" sz="2500" b="1" dirty="0" smtClean="0">
              <a:solidFill>
                <a:srgbClr val="00B050"/>
              </a:solidFill>
            </a:endParaRPr>
          </a:p>
        </p:txBody>
      </p:sp>
      <p:graphicFrame>
        <p:nvGraphicFramePr>
          <p:cNvPr id="18" name="17 Diagrama"/>
          <p:cNvGraphicFramePr/>
          <p:nvPr/>
        </p:nvGraphicFramePr>
        <p:xfrm>
          <a:off x="338666" y="1727201"/>
          <a:ext cx="8500532" cy="3297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3935" y="1305626"/>
            <a:ext cx="7781756" cy="2218809"/>
          </a:xfrm>
        </p:spPr>
        <p:txBody>
          <a:bodyPr/>
          <a:lstStyle/>
          <a:p>
            <a:pPr lvl="0"/>
            <a:r>
              <a:rPr lang="es-CO" sz="3200" b="1" dirty="0" smtClean="0"/>
              <a:t>4.</a:t>
            </a:r>
            <a:r>
              <a:rPr lang="es-CO" sz="3200" b="1" dirty="0" smtClean="0"/>
              <a:t>	</a:t>
            </a:r>
            <a:r>
              <a:rPr lang="es-CO" sz="3200" b="1" dirty="0" smtClean="0">
                <a:latin typeface="Calibri" pitchFamily="34" charset="0"/>
                <a:ea typeface="Calibri" pitchFamily="34" charset="0"/>
                <a:cs typeface="Arial" pitchFamily="34" charset="0"/>
              </a:rPr>
              <a:t>Resultado de auditorías realizadas 	en el trimestre mayo – julio 2017</a:t>
            </a:r>
            <a:r>
              <a:rPr lang="es-CO" sz="3200" b="1" dirty="0" smtClean="0"/>
              <a:t>	</a:t>
            </a:r>
            <a:endParaRPr lang="es-CO" sz="3200"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14 Diagrama"/>
          <p:cNvGraphicFramePr/>
          <p:nvPr/>
        </p:nvGraphicFramePr>
        <p:xfrm>
          <a:off x="508001" y="1490129"/>
          <a:ext cx="7723090" cy="3488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 Placeholder 30"/>
          <p:cNvSpPr txBox="1">
            <a:spLocks/>
          </p:cNvSpPr>
          <p:nvPr/>
        </p:nvSpPr>
        <p:spPr>
          <a:xfrm>
            <a:off x="846664" y="111880"/>
            <a:ext cx="6537757" cy="1378249"/>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2500" b="1" dirty="0" smtClean="0">
                <a:solidFill>
                  <a:srgbClr val="00B050"/>
                </a:solidFill>
              </a:rPr>
              <a:t>Evaluación externa para Auditoría Interna</a:t>
            </a:r>
          </a:p>
          <a:p>
            <a:pPr algn="ctr"/>
            <a:r>
              <a:rPr lang="es-CO" sz="2500" b="1" dirty="0" smtClean="0">
                <a:solidFill>
                  <a:srgbClr val="00B050"/>
                </a:solidFill>
              </a:rPr>
              <a:t> –</a:t>
            </a:r>
          </a:p>
          <a:p>
            <a:pPr algn="ctr"/>
            <a:r>
              <a:rPr lang="es-CO" sz="2500" b="1" dirty="0" smtClean="0">
                <a:solidFill>
                  <a:srgbClr val="00B050"/>
                </a:solidFill>
              </a:rPr>
              <a:t>Instituto de Auditores Internos de Colombia - IIA</a:t>
            </a:r>
          </a:p>
          <a:p>
            <a:pPr algn="ctr"/>
            <a:endParaRPr lang="es-CO" sz="2500" b="1" dirty="0" smtClean="0">
              <a:solidFill>
                <a:srgbClr val="00B050"/>
              </a:solidFill>
            </a:endParaRPr>
          </a:p>
        </p:txBody>
      </p:sp>
    </p:spTree>
  </p:cSld>
  <p:clrMapOvr>
    <a:masterClrMapping/>
  </p:clrMapOvr>
  <p:transition spd="slow">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821841" y="281210"/>
            <a:ext cx="6037657" cy="784110"/>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lgn="ctr"/>
            <a:r>
              <a:rPr lang="es-CO" sz="3200" b="1" dirty="0" smtClean="0">
                <a:solidFill>
                  <a:srgbClr val="00B050"/>
                </a:solidFill>
              </a:rPr>
              <a:t>Evaluación </a:t>
            </a:r>
            <a:r>
              <a:rPr lang="es-ES" sz="3200" b="1" dirty="0" smtClean="0">
                <a:solidFill>
                  <a:srgbClr val="00B050"/>
                </a:solidFill>
              </a:rPr>
              <a:t>clientes internos </a:t>
            </a:r>
            <a:endParaRPr lang="es-CO" sz="3200" b="1" dirty="0" smtClean="0">
              <a:solidFill>
                <a:srgbClr val="00B050"/>
              </a:solidFill>
            </a:endParaRPr>
          </a:p>
          <a:p>
            <a:pPr algn="ctr"/>
            <a:r>
              <a:rPr lang="es-CO" sz="3200" b="1" dirty="0" smtClean="0">
                <a:solidFill>
                  <a:srgbClr val="00B050"/>
                </a:solidFill>
              </a:rPr>
              <a:t>Auditoría Interna</a:t>
            </a:r>
          </a:p>
        </p:txBody>
      </p:sp>
      <p:graphicFrame>
        <p:nvGraphicFramePr>
          <p:cNvPr id="4" name="9 Gráfico"/>
          <p:cNvGraphicFramePr/>
          <p:nvPr/>
        </p:nvGraphicFramePr>
        <p:xfrm>
          <a:off x="821841" y="1535837"/>
          <a:ext cx="5970418" cy="2920753"/>
        </p:xfrm>
        <a:graphic>
          <a:graphicData uri="http://schemas.openxmlformats.org/drawingml/2006/chart">
            <c:chart xmlns:c="http://schemas.openxmlformats.org/drawingml/2006/chart" xmlns:r="http://schemas.openxmlformats.org/officeDocument/2006/relationships" r:id="rId3"/>
          </a:graphicData>
        </a:graphic>
      </p:graphicFrame>
      <p:sp>
        <p:nvSpPr>
          <p:cNvPr id="6" name="5 CuadroTexto"/>
          <p:cNvSpPr txBox="1"/>
          <p:nvPr/>
        </p:nvSpPr>
        <p:spPr>
          <a:xfrm>
            <a:off x="7350712" y="1535837"/>
            <a:ext cx="1127464" cy="664797"/>
          </a:xfrm>
          <a:prstGeom prst="rect">
            <a:avLst/>
          </a:prstGeom>
          <a:noFill/>
        </p:spPr>
        <p:txBody>
          <a:bodyPr wrap="square" lIns="0" tIns="0" rIns="0" bIns="0" rtlCol="0">
            <a:spAutoFit/>
          </a:bodyPr>
          <a:lstStyle/>
          <a:p>
            <a:pPr>
              <a:lnSpc>
                <a:spcPct val="120000"/>
              </a:lnSpc>
            </a:pPr>
            <a:r>
              <a:rPr lang="es-CO" b="1" dirty="0" smtClean="0">
                <a:solidFill>
                  <a:srgbClr val="00B050"/>
                </a:solidFill>
              </a:rPr>
              <a:t>Promedio: 4,3 / 5</a:t>
            </a:r>
            <a:endParaRPr lang="es-CO" b="1" dirty="0">
              <a:solidFill>
                <a:srgbClr val="00B050"/>
              </a:solidFill>
            </a:endParaRPr>
          </a:p>
        </p:txBody>
      </p:sp>
    </p:spTree>
    <p:extLst>
      <p:ext uri="{BB962C8B-B14F-4D97-AF65-F5344CB8AC3E}">
        <p14:creationId xmlns="" xmlns:p14="http://schemas.microsoft.com/office/powerpoint/2010/main" val="2015769365"/>
      </p:ext>
    </p:extLst>
  </p:cSld>
  <p:clrMapOvr>
    <a:masterClrMapping/>
  </p:clrMapOvr>
  <p:transition spd="slow">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14 Diagrama"/>
          <p:cNvGraphicFramePr/>
          <p:nvPr/>
        </p:nvGraphicFramePr>
        <p:xfrm>
          <a:off x="284041" y="766917"/>
          <a:ext cx="7535334" cy="3894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4 Marcador de texto"/>
          <p:cNvSpPr>
            <a:spLocks noGrp="1"/>
          </p:cNvSpPr>
          <p:nvPr>
            <p:ph type="body" idx="28"/>
          </p:nvPr>
        </p:nvSpPr>
        <p:spPr>
          <a:xfrm>
            <a:off x="1666875" y="49885"/>
            <a:ext cx="5433482" cy="447060"/>
          </a:xfrm>
          <a:scene3d>
            <a:camera prst="orthographicFront"/>
            <a:lightRig rig="threePt" dir="t"/>
          </a:scene3d>
          <a:sp3d>
            <a:bevelT/>
          </a:sp3d>
        </p:spPr>
        <p:txBody>
          <a:bodyPr/>
          <a:lstStyle/>
          <a:p>
            <a:pPr marL="0" lvl="1" algn="just"/>
            <a:r>
              <a:rPr lang="es-CO" sz="2800" dirty="0" smtClean="0">
                <a:solidFill>
                  <a:srgbClr val="00B050"/>
                </a:solidFill>
                <a:latin typeface="Franklin Gothic Demi Cond" panose="020B0706030402020204" pitchFamily="34" charset="0"/>
              </a:rPr>
              <a:t>Aspectos más relevantes</a:t>
            </a:r>
          </a:p>
        </p:txBody>
      </p:sp>
      <p:sp>
        <p:nvSpPr>
          <p:cNvPr id="5" name="4 CuadroTexto"/>
          <p:cNvSpPr txBox="1"/>
          <p:nvPr/>
        </p:nvSpPr>
        <p:spPr>
          <a:xfrm>
            <a:off x="6450508" y="4503174"/>
            <a:ext cx="2624668" cy="301878"/>
          </a:xfrm>
          <a:prstGeom prst="rect">
            <a:avLst/>
          </a:prstGeom>
          <a:noFill/>
        </p:spPr>
        <p:txBody>
          <a:bodyPr wrap="square" lIns="0" tIns="0" rIns="0" bIns="0" rtlCol="0">
            <a:spAutoFit/>
          </a:bodyPr>
          <a:lstStyle/>
          <a:p>
            <a:pPr>
              <a:lnSpc>
                <a:spcPct val="120000"/>
              </a:lnSpc>
            </a:pPr>
            <a:r>
              <a:rPr lang="es-CO" dirty="0" smtClean="0">
                <a:solidFill>
                  <a:schemeClr val="tx2"/>
                </a:solidFill>
                <a:hlinkClick r:id="rId7" action="ppaction://hlinksldjump"/>
              </a:rPr>
              <a:t>Ver encuesta completa</a:t>
            </a:r>
            <a:endParaRPr lang="es-CO" dirty="0">
              <a:solidFill>
                <a:schemeClr val="tx2"/>
              </a:solidFill>
            </a:endParaRPr>
          </a:p>
        </p:txBody>
      </p:sp>
    </p:spTree>
  </p:cSld>
  <p:clrMapOvr>
    <a:masterClrMapping/>
  </p:clrMapOvr>
  <p:transition spd="slow">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0"/>
            <a:r>
              <a:rPr lang="es-CO" sz="3600" b="1" dirty="0" smtClean="0">
                <a:latin typeface="Calibri" pitchFamily="34" charset="0"/>
                <a:ea typeface="Calibri" pitchFamily="34" charset="0"/>
                <a:cs typeface="Arial" pitchFamily="34" charset="0"/>
              </a:rPr>
              <a:t>5.4  </a:t>
            </a:r>
            <a:r>
              <a:rPr lang="es-CO" sz="3600" b="1" dirty="0" smtClean="0">
                <a:latin typeface="Calibri" pitchFamily="34" charset="0"/>
                <a:ea typeface="Calibri" pitchFamily="34" charset="0"/>
                <a:cs typeface="Arial" pitchFamily="34" charset="0"/>
              </a:rPr>
              <a:t>Requerimientos de capacitación para el grupo de Auditoría Interna</a:t>
            </a:r>
            <a:r>
              <a:rPr lang="es-CO" sz="3200" dirty="0" smtClean="0"/>
              <a:t/>
            </a:r>
            <a:br>
              <a:rPr lang="es-CO" sz="3200" dirty="0" smtClean="0"/>
            </a:br>
            <a:r>
              <a:rPr lang="es-CO" sz="3200" b="1" dirty="0" smtClean="0"/>
              <a:t>	</a:t>
            </a:r>
            <a:endParaRPr lang="es-CO" sz="3200"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CuadroTexto"/>
          <p:cNvSpPr txBox="1"/>
          <p:nvPr/>
        </p:nvSpPr>
        <p:spPr>
          <a:xfrm>
            <a:off x="2555776" y="840632"/>
            <a:ext cx="5762314" cy="1809726"/>
          </a:xfrm>
          <a:prstGeom prst="rect">
            <a:avLst/>
          </a:prstGeom>
          <a:solidFill>
            <a:schemeClr val="bg1"/>
          </a:solidFill>
        </p:spPr>
        <p:txBody>
          <a:bodyPr wrap="square" lIns="0" tIns="0" rIns="0" bIns="0" rtlCol="0">
            <a:spAutoFit/>
          </a:bodyPr>
          <a:lstStyle/>
          <a:p>
            <a:pPr marL="342900" indent="-342900" algn="ctr">
              <a:lnSpc>
                <a:spcPct val="120000"/>
              </a:lnSpc>
            </a:pPr>
            <a:r>
              <a:rPr lang="es-CO" altLang="es-CO" sz="1400" b="1" dirty="0" smtClean="0">
                <a:solidFill>
                  <a:srgbClr val="00B050"/>
                </a:solidFill>
                <a:cs typeface="Arial" pitchFamily="34" charset="0"/>
              </a:rPr>
              <a:t>1. Especializaciones</a:t>
            </a:r>
          </a:p>
          <a:p>
            <a:pPr marL="342900" indent="-342900" algn="just">
              <a:lnSpc>
                <a:spcPct val="120000"/>
              </a:lnSpc>
            </a:pPr>
            <a:r>
              <a:rPr lang="es-CO" altLang="es-CO" sz="1400" dirty="0" smtClean="0">
                <a:solidFill>
                  <a:srgbClr val="002060"/>
                </a:solidFill>
                <a:cs typeface="Arial" pitchFamily="34" charset="0"/>
              </a:rPr>
              <a:t>       Teniendo en cuenta que la Circular Externa 029 exige que el auditor interno y su equipo de trabajo reúna los conocimientos, las aptitudes y las competencias necesarias para cumplir con sus responsabilidades, se acordó con la Dirección de Gestión Humana que dos profesionales cursen la especialización en Aseguramiento y Control interno en el año 2018.</a:t>
            </a:r>
            <a:endParaRPr lang="es-CO" altLang="es-CO" sz="1400" dirty="0">
              <a:solidFill>
                <a:srgbClr val="002060"/>
              </a:solidFill>
              <a:cs typeface="Arial" pitchFamily="34" charset="0"/>
            </a:endParaRPr>
          </a:p>
        </p:txBody>
      </p:sp>
      <p:sp>
        <p:nvSpPr>
          <p:cNvPr id="13" name="4 Marcador de texto"/>
          <p:cNvSpPr txBox="1">
            <a:spLocks/>
          </p:cNvSpPr>
          <p:nvPr/>
        </p:nvSpPr>
        <p:spPr>
          <a:xfrm>
            <a:off x="685799" y="236111"/>
            <a:ext cx="6334125" cy="33896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0" tIns="0" rIns="0" bIns="0" rtlCol="0" anchor="t">
            <a:noAutofit/>
          </a:bodyPr>
          <a:lstStyle/>
          <a:p>
            <a:pPr marL="0" marR="0" lvl="0" indent="0" algn="l" defTabSz="914400" rtl="0" eaLnBrk="1" fontAlgn="auto" latinLnBrk="0" hangingPunct="1">
              <a:lnSpc>
                <a:spcPct val="85000"/>
              </a:lnSpc>
              <a:spcBef>
                <a:spcPts val="0"/>
              </a:spcBef>
              <a:spcAft>
                <a:spcPts val="0"/>
              </a:spcAft>
              <a:buClrTx/>
              <a:buSzTx/>
              <a:buFont typeface="Arial" panose="020B0604020202020204" pitchFamily="34" charset="0"/>
              <a:buNone/>
              <a:tabLst/>
              <a:defRPr/>
            </a:pPr>
            <a:r>
              <a:rPr lang="es-CO" sz="2400" b="1" dirty="0" smtClean="0">
                <a:solidFill>
                  <a:srgbClr val="00B050"/>
                </a:solidFill>
                <a:latin typeface="Franklin Gothic Demi Cond" panose="020B0706030402020204" pitchFamily="34" charset="0"/>
              </a:rPr>
              <a:t>Capacitaciones para el grupo de Auditoría Interna</a:t>
            </a:r>
            <a:endParaRPr lang="es-CO" sz="2400" b="1" dirty="0">
              <a:solidFill>
                <a:srgbClr val="00B050"/>
              </a:solidFill>
              <a:latin typeface="Franklin Gothic Demi Cond" panose="020B0706030402020204" pitchFamily="34" charset="0"/>
            </a:endParaRPr>
          </a:p>
        </p:txBody>
      </p:sp>
      <p:pic>
        <p:nvPicPr>
          <p:cNvPr id="10" name="9 Imagen"/>
          <p:cNvPicPr/>
          <p:nvPr/>
        </p:nvPicPr>
        <p:blipFill>
          <a:blip r:embed="rId2" cstate="print"/>
          <a:srcRect/>
          <a:stretch>
            <a:fillRect/>
          </a:stretch>
        </p:blipFill>
        <p:spPr bwMode="auto">
          <a:xfrm>
            <a:off x="685800" y="1319813"/>
            <a:ext cx="1662892" cy="2432678"/>
          </a:xfrm>
          <a:prstGeom prst="rect">
            <a:avLst/>
          </a:prstGeom>
          <a:noFill/>
          <a:ln w="9525">
            <a:noFill/>
            <a:miter lim="800000"/>
            <a:headEnd/>
            <a:tailEnd/>
          </a:ln>
        </p:spPr>
      </p:pic>
      <p:graphicFrame>
        <p:nvGraphicFramePr>
          <p:cNvPr id="7" name="6 Tabla"/>
          <p:cNvGraphicFramePr>
            <a:graphicFrameLocks noGrp="1"/>
          </p:cNvGraphicFramePr>
          <p:nvPr/>
        </p:nvGraphicFramePr>
        <p:xfrm>
          <a:off x="2555776" y="2684648"/>
          <a:ext cx="5948138" cy="2143944"/>
        </p:xfrm>
        <a:graphic>
          <a:graphicData uri="http://schemas.openxmlformats.org/drawingml/2006/table">
            <a:tbl>
              <a:tblPr/>
              <a:tblGrid>
                <a:gridCol w="1265726"/>
                <a:gridCol w="1019113"/>
                <a:gridCol w="503547"/>
                <a:gridCol w="1035427"/>
                <a:gridCol w="2124325"/>
              </a:tblGrid>
              <a:tr h="276610">
                <a:tc>
                  <a:txBody>
                    <a:bodyPr/>
                    <a:lstStyle/>
                    <a:p>
                      <a:pPr algn="ctr" fontAlgn="ctr"/>
                      <a:r>
                        <a:rPr lang="es-CO" sz="1000" b="1" i="0" u="none" strike="noStrike" dirty="0">
                          <a:solidFill>
                            <a:srgbClr val="FFFFFF"/>
                          </a:solidFill>
                          <a:latin typeface="Arial"/>
                        </a:rPr>
                        <a:t>Entidad</a:t>
                      </a:r>
                    </a:p>
                  </a:txBody>
                  <a:tcPr marL="5172" marR="5172" marT="5172"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c>
                  <a:txBody>
                    <a:bodyPr/>
                    <a:lstStyle/>
                    <a:p>
                      <a:pPr algn="ctr" fontAlgn="ctr"/>
                      <a:r>
                        <a:rPr lang="es-CO" sz="1000" b="1" i="0" u="none" strike="noStrike" dirty="0">
                          <a:solidFill>
                            <a:srgbClr val="FFFFFF"/>
                          </a:solidFill>
                          <a:latin typeface="Arial"/>
                        </a:rPr>
                        <a:t>Valor 2017</a:t>
                      </a:r>
                    </a:p>
                  </a:txBody>
                  <a:tcPr marL="5172" marR="5172" marT="5172"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c>
                  <a:txBody>
                    <a:bodyPr/>
                    <a:lstStyle/>
                    <a:p>
                      <a:pPr algn="ctr" fontAlgn="ctr"/>
                      <a:r>
                        <a:rPr lang="es-CO" sz="1000" b="1" i="0" u="none" strike="noStrike" dirty="0">
                          <a:solidFill>
                            <a:srgbClr val="FFFFFF"/>
                          </a:solidFill>
                          <a:latin typeface="Arial"/>
                        </a:rPr>
                        <a:t>IPC</a:t>
                      </a:r>
                    </a:p>
                  </a:txBody>
                  <a:tcPr marL="5172" marR="5172" marT="5172"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c>
                  <a:txBody>
                    <a:bodyPr/>
                    <a:lstStyle/>
                    <a:p>
                      <a:pPr algn="ctr" fontAlgn="ctr"/>
                      <a:r>
                        <a:rPr lang="es-CO" sz="1000" b="1" i="0" u="none" strike="noStrike" dirty="0">
                          <a:solidFill>
                            <a:srgbClr val="FFFFFF"/>
                          </a:solidFill>
                          <a:latin typeface="Arial"/>
                        </a:rPr>
                        <a:t>Valor proyectado 2018</a:t>
                      </a:r>
                    </a:p>
                  </a:txBody>
                  <a:tcPr marL="5172" marR="5172" marT="5172"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c>
                  <a:txBody>
                    <a:bodyPr/>
                    <a:lstStyle/>
                    <a:p>
                      <a:pPr algn="ctr" fontAlgn="ctr"/>
                      <a:r>
                        <a:rPr lang="es-CO" sz="1000" b="1" i="0" u="none" strike="noStrike">
                          <a:solidFill>
                            <a:srgbClr val="FFFFFF"/>
                          </a:solidFill>
                          <a:latin typeface="Arial"/>
                        </a:rPr>
                        <a:t>Aspectos relevantes</a:t>
                      </a:r>
                    </a:p>
                  </a:txBody>
                  <a:tcPr marL="5172" marR="5172" marT="5172" marB="0" anchor="ctr">
                    <a:lnL w="6350" cap="flat" cmpd="sng" algn="ctr">
                      <a:solidFill>
                        <a:srgbClr val="8DB4E3"/>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r>
              <a:tr h="553220">
                <a:tc>
                  <a:txBody>
                    <a:bodyPr/>
                    <a:lstStyle/>
                    <a:p>
                      <a:pPr algn="l" fontAlgn="ctr"/>
                      <a:r>
                        <a:rPr lang="es-CO" sz="1000" b="0" i="0" u="none" strike="noStrike" dirty="0">
                          <a:solidFill>
                            <a:srgbClr val="000000"/>
                          </a:solidFill>
                          <a:latin typeface="Arial"/>
                        </a:rPr>
                        <a:t>Universidad Javeriana</a:t>
                      </a:r>
                    </a:p>
                  </a:txBody>
                  <a:tcPr marL="5172" marR="5172" marT="5172"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  </a:t>
                      </a:r>
                      <a:r>
                        <a:rPr lang="es-CO" sz="1000" b="0" i="0" u="none" strike="noStrike" dirty="0" smtClean="0">
                          <a:solidFill>
                            <a:srgbClr val="000000"/>
                          </a:solidFill>
                          <a:latin typeface="Arial"/>
                        </a:rPr>
                        <a:t>$ 34.704.000 </a:t>
                      </a:r>
                      <a:endParaRPr lang="es-CO" sz="1000" b="0" i="0" u="none" strike="noStrike" dirty="0">
                        <a:solidFill>
                          <a:srgbClr val="000000"/>
                        </a:solidFill>
                        <a:latin typeface="Arial"/>
                      </a:endParaRPr>
                    </a:p>
                  </a:txBody>
                  <a:tcPr marL="5172" marR="5172" marT="5172"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4,22%</a:t>
                      </a:r>
                    </a:p>
                  </a:txBody>
                  <a:tcPr marL="5172" marR="5172" marT="5172"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 $ </a:t>
                      </a:r>
                      <a:r>
                        <a:rPr lang="es-CO" sz="1000" b="0" i="0" u="none" strike="noStrike" dirty="0" smtClean="0">
                          <a:solidFill>
                            <a:srgbClr val="000000"/>
                          </a:solidFill>
                          <a:latin typeface="Arial"/>
                        </a:rPr>
                        <a:t> 36.168.508 </a:t>
                      </a:r>
                      <a:endParaRPr lang="es-CO" sz="1000" b="0" i="0" u="none" strike="noStrike" dirty="0">
                        <a:solidFill>
                          <a:srgbClr val="000000"/>
                        </a:solidFill>
                        <a:latin typeface="Arial"/>
                      </a:endParaRPr>
                    </a:p>
                  </a:txBody>
                  <a:tcPr marL="5172" marR="5172" marT="5172"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rowSpan="3">
                  <a:txBody>
                    <a:bodyPr/>
                    <a:lstStyle/>
                    <a:p>
                      <a:pPr algn="just" fontAlgn="b"/>
                      <a:r>
                        <a:rPr lang="es-CO" sz="1000" b="0" i="0" u="none" strike="noStrike" dirty="0">
                          <a:solidFill>
                            <a:srgbClr val="000000"/>
                          </a:solidFill>
                          <a:latin typeface="Calibri"/>
                        </a:rPr>
                        <a:t>Para el primer semestre de 2018 las inscripciones se deberán realizar a más tardar en el mes de octubre de 2017, por lo que </a:t>
                      </a:r>
                      <a:r>
                        <a:rPr lang="es-CO" sz="1000" b="0" i="0" u="none" strike="noStrike" dirty="0" smtClean="0">
                          <a:solidFill>
                            <a:srgbClr val="000000"/>
                          </a:solidFill>
                          <a:latin typeface="Calibri"/>
                        </a:rPr>
                        <a:t>los profesionales interesados, </a:t>
                      </a:r>
                      <a:r>
                        <a:rPr lang="es-CO" sz="1000" b="0" i="0" u="none" strike="noStrike" dirty="0">
                          <a:solidFill>
                            <a:srgbClr val="000000"/>
                          </a:solidFill>
                          <a:latin typeface="Calibri"/>
                        </a:rPr>
                        <a:t>además de tener disponibilidad de recursos propios, requerirán conocer con antelación el otorgamiento del auxilio para confirmar su participación en el curso.</a:t>
                      </a:r>
                      <a:br>
                        <a:rPr lang="es-CO" sz="1000" b="0" i="0" u="none" strike="noStrike" dirty="0">
                          <a:solidFill>
                            <a:srgbClr val="000000"/>
                          </a:solidFill>
                          <a:latin typeface="Calibri"/>
                        </a:rPr>
                      </a:br>
                      <a:r>
                        <a:rPr lang="es-CO" sz="1000" b="0" i="0" u="none" strike="noStrike" dirty="0">
                          <a:solidFill>
                            <a:srgbClr val="000000"/>
                          </a:solidFill>
                          <a:latin typeface="Calibri"/>
                        </a:rPr>
                        <a:t/>
                      </a:r>
                      <a:br>
                        <a:rPr lang="es-CO" sz="1000" b="0" i="0" u="none" strike="noStrike" dirty="0">
                          <a:solidFill>
                            <a:srgbClr val="000000"/>
                          </a:solidFill>
                          <a:latin typeface="Calibri"/>
                        </a:rPr>
                      </a:br>
                      <a:r>
                        <a:rPr lang="es-CO" sz="1000" b="0" i="0" u="none" strike="noStrike" dirty="0">
                          <a:solidFill>
                            <a:srgbClr val="000000"/>
                          </a:solidFill>
                          <a:latin typeface="Calibri"/>
                        </a:rPr>
                        <a:t>Duración: 2 </a:t>
                      </a:r>
                      <a:r>
                        <a:rPr lang="es-CO" sz="1000" b="0" i="0" u="none" strike="noStrike" dirty="0" smtClean="0">
                          <a:solidFill>
                            <a:srgbClr val="000000"/>
                          </a:solidFill>
                          <a:latin typeface="Calibri"/>
                        </a:rPr>
                        <a:t>semestres</a:t>
                      </a:r>
                    </a:p>
                    <a:p>
                      <a:pPr algn="just" fontAlgn="b"/>
                      <a:endParaRPr lang="es-CO" sz="1000" b="0" i="0" u="none" strike="noStrike" dirty="0">
                        <a:solidFill>
                          <a:srgbClr val="000000"/>
                        </a:solidFill>
                        <a:latin typeface="Calibri"/>
                      </a:endParaRPr>
                    </a:p>
                  </a:txBody>
                  <a:tcPr marL="5172" marR="5172" marT="5172" marB="0" anchor="b">
                    <a:lnL w="6350" cap="flat" cmpd="sng" algn="ctr">
                      <a:solidFill>
                        <a:srgbClr val="8DB4E3"/>
                      </a:solidFill>
                      <a:prstDash val="solid"/>
                      <a:round/>
                      <a:headEnd type="none" w="med" len="med"/>
                      <a:tailEnd type="none" w="med" len="med"/>
                    </a:lnL>
                    <a:lnR w="12700" cap="flat" cmpd="sng" algn="ctr">
                      <a:solidFill>
                        <a:srgbClr val="1F497D"/>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r>
              <a:tr h="184407">
                <a:tc>
                  <a:txBody>
                    <a:bodyPr/>
                    <a:lstStyle/>
                    <a:p>
                      <a:pPr algn="l" fontAlgn="ctr"/>
                      <a:r>
                        <a:rPr lang="es-CO" sz="1000" b="0" i="0" u="none" strike="noStrike" dirty="0">
                          <a:solidFill>
                            <a:srgbClr val="000000"/>
                          </a:solidFill>
                          <a:latin typeface="Arial"/>
                        </a:rPr>
                        <a:t>Universidad Central </a:t>
                      </a:r>
                    </a:p>
                  </a:txBody>
                  <a:tcPr marL="5172" marR="5172" marT="5172"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 </a:t>
                      </a:r>
                      <a:r>
                        <a:rPr lang="es-CO" sz="1000" b="0" i="0" u="none" strike="noStrike" dirty="0" smtClean="0">
                          <a:solidFill>
                            <a:srgbClr val="000000"/>
                          </a:solidFill>
                          <a:latin typeface="Arial"/>
                        </a:rPr>
                        <a:t> $ 27.035.120 </a:t>
                      </a:r>
                      <a:endParaRPr lang="es-CO" sz="1000" b="0" i="0" u="none" strike="noStrike" dirty="0">
                        <a:solidFill>
                          <a:srgbClr val="000000"/>
                        </a:solidFill>
                        <a:latin typeface="Arial"/>
                      </a:endParaRPr>
                    </a:p>
                  </a:txBody>
                  <a:tcPr marL="5172" marR="5172" marT="5172"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4,22%</a:t>
                      </a:r>
                    </a:p>
                  </a:txBody>
                  <a:tcPr marL="5172" marR="5172" marT="5172"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  </a:t>
                      </a:r>
                      <a:r>
                        <a:rPr lang="es-CO" sz="1000" b="0" i="0" u="none" strike="noStrike" dirty="0" smtClean="0">
                          <a:solidFill>
                            <a:srgbClr val="000000"/>
                          </a:solidFill>
                          <a:latin typeface="Arial"/>
                        </a:rPr>
                        <a:t>$  </a:t>
                      </a:r>
                      <a:r>
                        <a:rPr lang="es-CO" sz="1000" b="0" i="0" u="none" strike="noStrike" dirty="0">
                          <a:solidFill>
                            <a:srgbClr val="000000"/>
                          </a:solidFill>
                          <a:latin typeface="Arial"/>
                        </a:rPr>
                        <a:t>28.176.002 </a:t>
                      </a:r>
                    </a:p>
                  </a:txBody>
                  <a:tcPr marL="5172" marR="5172" marT="5172"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vMerge="1">
                  <a:txBody>
                    <a:bodyPr/>
                    <a:lstStyle/>
                    <a:p>
                      <a:endParaRPr lang="es-CO"/>
                    </a:p>
                  </a:txBody>
                  <a:tcPr/>
                </a:tc>
              </a:tr>
              <a:tr h="897139">
                <a:tc>
                  <a:txBody>
                    <a:bodyPr/>
                    <a:lstStyle/>
                    <a:p>
                      <a:pPr algn="l" fontAlgn="ctr"/>
                      <a:r>
                        <a:rPr lang="es-CO" sz="1000" b="0" i="0" u="none" strike="noStrike" dirty="0">
                          <a:solidFill>
                            <a:schemeClr val="tx1"/>
                          </a:solidFill>
                          <a:latin typeface="Arial"/>
                        </a:rPr>
                        <a:t>Universidad </a:t>
                      </a:r>
                      <a:r>
                        <a:rPr lang="es-CO" sz="1000" b="0" i="0" u="none" strike="noStrike" dirty="0" smtClean="0">
                          <a:solidFill>
                            <a:schemeClr val="tx1"/>
                          </a:solidFill>
                          <a:latin typeface="Arial"/>
                        </a:rPr>
                        <a:t>Libre</a:t>
                      </a:r>
                      <a:endParaRPr lang="es-CO" sz="1000" b="0" i="0" u="none" strike="noStrike" dirty="0">
                        <a:solidFill>
                          <a:schemeClr val="tx1"/>
                        </a:solidFill>
                        <a:latin typeface="Arial"/>
                      </a:endParaRPr>
                    </a:p>
                  </a:txBody>
                  <a:tcPr marL="5172" marR="5172" marT="5172"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 </a:t>
                      </a:r>
                      <a:r>
                        <a:rPr lang="es-CO" sz="1000" b="0" i="0" u="none" strike="noStrike" dirty="0" smtClean="0">
                          <a:solidFill>
                            <a:srgbClr val="000000"/>
                          </a:solidFill>
                          <a:latin typeface="Arial"/>
                        </a:rPr>
                        <a:t>$ 18.300.000</a:t>
                      </a:r>
                      <a:endParaRPr lang="es-CO" sz="1000" b="0" i="0" u="none" strike="noStrike" dirty="0">
                        <a:solidFill>
                          <a:srgbClr val="000000"/>
                        </a:solidFill>
                        <a:latin typeface="Arial"/>
                      </a:endParaRPr>
                    </a:p>
                  </a:txBody>
                  <a:tcPr marL="5172" marR="5172" marT="5172"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4,22%</a:t>
                      </a:r>
                    </a:p>
                  </a:txBody>
                  <a:tcPr marL="5172" marR="5172" marT="5172"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   </a:t>
                      </a:r>
                      <a:r>
                        <a:rPr lang="es-CO" sz="1000" b="0" i="0" u="none" strike="noStrike" dirty="0" smtClean="0">
                          <a:solidFill>
                            <a:srgbClr val="000000"/>
                          </a:solidFill>
                          <a:latin typeface="Arial"/>
                        </a:rPr>
                        <a:t>$ </a:t>
                      </a:r>
                      <a:r>
                        <a:rPr lang="es-CO" sz="1000" b="0" i="0" u="none" strike="noStrike" dirty="0">
                          <a:solidFill>
                            <a:srgbClr val="000000"/>
                          </a:solidFill>
                          <a:latin typeface="Arial"/>
                        </a:rPr>
                        <a:t>19.072.260 </a:t>
                      </a:r>
                    </a:p>
                  </a:txBody>
                  <a:tcPr marL="5172" marR="5172" marT="5172"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vMerge="1">
                  <a:txBody>
                    <a:bodyPr/>
                    <a:lstStyle/>
                    <a:p>
                      <a:endParaRPr lang="es-CO"/>
                    </a:p>
                  </a:txBody>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4 Marcador de texto"/>
          <p:cNvSpPr txBox="1">
            <a:spLocks/>
          </p:cNvSpPr>
          <p:nvPr/>
        </p:nvSpPr>
        <p:spPr>
          <a:xfrm>
            <a:off x="685800" y="236111"/>
            <a:ext cx="6212150" cy="338961"/>
          </a:xfrm>
          <a:prstGeom prst="rect">
            <a:avLst/>
          </a:prstGeom>
        </p:spPr>
        <p:txBody>
          <a:bodyPr vert="horz" lIns="0" tIns="0" rIns="0" bIns="0" rtlCol="0" anchor="t">
            <a:noAutofit/>
          </a:bodyPr>
          <a:lstStyle/>
          <a:p>
            <a:pPr marL="0" marR="0" lvl="0" indent="0" algn="l" defTabSz="914400" rtl="0" eaLnBrk="1" fontAlgn="auto" latinLnBrk="0" hangingPunct="1">
              <a:lnSpc>
                <a:spcPct val="85000"/>
              </a:lnSpc>
              <a:spcBef>
                <a:spcPts val="0"/>
              </a:spcBef>
              <a:spcAft>
                <a:spcPts val="0"/>
              </a:spcAft>
              <a:buClrTx/>
              <a:buSzTx/>
              <a:buFont typeface="Arial" panose="020B0604020202020204" pitchFamily="34" charset="0"/>
              <a:buNone/>
              <a:tabLst/>
              <a:defRPr/>
            </a:pPr>
            <a:r>
              <a:rPr lang="es-CO" sz="2400" b="1" dirty="0" smtClean="0">
                <a:solidFill>
                  <a:srgbClr val="00B050"/>
                </a:solidFill>
                <a:latin typeface="Franklin Gothic Demi Cond" panose="020B0706030402020204" pitchFamily="34" charset="0"/>
              </a:rPr>
              <a:t>Capacitaciones para el grupo de Auditoría Interno</a:t>
            </a:r>
            <a:endParaRPr lang="es-CO" sz="2400" b="1" dirty="0">
              <a:solidFill>
                <a:srgbClr val="00B050"/>
              </a:solidFill>
              <a:latin typeface="Franklin Gothic Demi Cond" panose="020B0706030402020204" pitchFamily="34" charset="0"/>
            </a:endParaRPr>
          </a:p>
        </p:txBody>
      </p:sp>
      <p:pic>
        <p:nvPicPr>
          <p:cNvPr id="14" name="13 Imagen"/>
          <p:cNvPicPr/>
          <p:nvPr/>
        </p:nvPicPr>
        <p:blipFill>
          <a:blip r:embed="rId2" cstate="print"/>
          <a:srcRect/>
          <a:stretch>
            <a:fillRect/>
          </a:stretch>
        </p:blipFill>
        <p:spPr bwMode="auto">
          <a:xfrm>
            <a:off x="685800" y="1337094"/>
            <a:ext cx="1662892" cy="2424023"/>
          </a:xfrm>
          <a:prstGeom prst="rect">
            <a:avLst/>
          </a:prstGeom>
          <a:noFill/>
          <a:ln w="9525">
            <a:noFill/>
            <a:miter lim="800000"/>
            <a:headEnd/>
            <a:tailEnd/>
          </a:ln>
        </p:spPr>
      </p:pic>
      <p:sp>
        <p:nvSpPr>
          <p:cNvPr id="18" name="17 CuadroTexto"/>
          <p:cNvSpPr txBox="1"/>
          <p:nvPr/>
        </p:nvSpPr>
        <p:spPr>
          <a:xfrm>
            <a:off x="2659293" y="1009291"/>
            <a:ext cx="5762314" cy="1809726"/>
          </a:xfrm>
          <a:prstGeom prst="rect">
            <a:avLst/>
          </a:prstGeom>
          <a:solidFill>
            <a:schemeClr val="bg1"/>
          </a:solidFill>
        </p:spPr>
        <p:txBody>
          <a:bodyPr wrap="square" lIns="0" tIns="0" rIns="0" bIns="0" rtlCol="0">
            <a:spAutoFit/>
          </a:bodyPr>
          <a:lstStyle/>
          <a:p>
            <a:pPr marL="342900" indent="-342900" algn="ctr">
              <a:lnSpc>
                <a:spcPct val="120000"/>
              </a:lnSpc>
            </a:pPr>
            <a:r>
              <a:rPr lang="es-CO" altLang="es-CO" sz="1400" b="1" dirty="0" smtClean="0">
                <a:solidFill>
                  <a:srgbClr val="00B050"/>
                </a:solidFill>
                <a:cs typeface="Arial" pitchFamily="34" charset="0"/>
              </a:rPr>
              <a:t>2. Gestión de Riesgos</a:t>
            </a:r>
          </a:p>
          <a:p>
            <a:pPr marL="342900" indent="-342900" algn="just">
              <a:lnSpc>
                <a:spcPct val="120000"/>
              </a:lnSpc>
            </a:pPr>
            <a:r>
              <a:rPr lang="es-CO" altLang="es-CO" sz="1400" dirty="0" smtClean="0">
                <a:solidFill>
                  <a:srgbClr val="002060"/>
                </a:solidFill>
                <a:cs typeface="Arial" pitchFamily="34" charset="0"/>
              </a:rPr>
              <a:t>       Refuerzo en las mejores prácticas de Riesgo y Control bajo los modelos internacionalmente aceptados y reconocidos para comprender los elementos que hacen del riesgo y del control interno una herramienta de gestión táctica efectiva para el logro de los objetivos. </a:t>
            </a:r>
          </a:p>
          <a:p>
            <a:pPr marL="342900" indent="-342900" algn="just">
              <a:lnSpc>
                <a:spcPct val="120000"/>
              </a:lnSpc>
            </a:pPr>
            <a:endParaRPr lang="es-CO" altLang="es-CO" sz="1400" dirty="0">
              <a:solidFill>
                <a:srgbClr val="002060"/>
              </a:solidFill>
              <a:cs typeface="Arial" pitchFamily="34" charset="0"/>
            </a:endParaRPr>
          </a:p>
        </p:txBody>
      </p:sp>
      <p:graphicFrame>
        <p:nvGraphicFramePr>
          <p:cNvPr id="7" name="6 Tabla"/>
          <p:cNvGraphicFramePr>
            <a:graphicFrameLocks noGrp="1"/>
          </p:cNvGraphicFramePr>
          <p:nvPr/>
        </p:nvGraphicFramePr>
        <p:xfrm>
          <a:off x="2659293" y="2724667"/>
          <a:ext cx="6096000" cy="2305374"/>
        </p:xfrm>
        <a:graphic>
          <a:graphicData uri="http://schemas.openxmlformats.org/drawingml/2006/table">
            <a:tbl>
              <a:tblPr/>
              <a:tblGrid>
                <a:gridCol w="1170835"/>
                <a:gridCol w="810883"/>
                <a:gridCol w="629729"/>
                <a:gridCol w="884883"/>
                <a:gridCol w="2599670"/>
              </a:tblGrid>
              <a:tr h="387458">
                <a:tc>
                  <a:txBody>
                    <a:bodyPr/>
                    <a:lstStyle/>
                    <a:p>
                      <a:pPr algn="ctr" fontAlgn="ctr"/>
                      <a:r>
                        <a:rPr lang="es-CO" sz="1000" b="1" i="0" u="none" strike="noStrike" dirty="0">
                          <a:solidFill>
                            <a:srgbClr val="FFFFFF"/>
                          </a:solidFill>
                          <a:latin typeface="Arial"/>
                        </a:rPr>
                        <a:t>Entidad</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c>
                  <a:txBody>
                    <a:bodyPr/>
                    <a:lstStyle/>
                    <a:p>
                      <a:pPr algn="ctr" fontAlgn="ctr"/>
                      <a:r>
                        <a:rPr lang="es-CO" sz="1000" b="1" i="0" u="none" strike="noStrike" dirty="0">
                          <a:solidFill>
                            <a:srgbClr val="FFFFFF"/>
                          </a:solidFill>
                          <a:latin typeface="Arial"/>
                        </a:rPr>
                        <a:t>Valor 2017</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c>
                  <a:txBody>
                    <a:bodyPr/>
                    <a:lstStyle/>
                    <a:p>
                      <a:pPr algn="ctr" fontAlgn="ctr"/>
                      <a:r>
                        <a:rPr lang="es-CO" sz="1000" b="1" i="0" u="none" strike="noStrike" dirty="0">
                          <a:solidFill>
                            <a:srgbClr val="FFFFFF"/>
                          </a:solidFill>
                          <a:latin typeface="Arial"/>
                        </a:rPr>
                        <a:t>IPC</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c>
                  <a:txBody>
                    <a:bodyPr/>
                    <a:lstStyle/>
                    <a:p>
                      <a:pPr algn="ctr" fontAlgn="ctr"/>
                      <a:r>
                        <a:rPr lang="es-CO" sz="1000" b="1" i="0" u="none" strike="noStrike" dirty="0">
                          <a:solidFill>
                            <a:srgbClr val="FFFFFF"/>
                          </a:solidFill>
                          <a:latin typeface="Arial"/>
                        </a:rPr>
                        <a:t>Valor proyectado 2018</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c>
                  <a:txBody>
                    <a:bodyPr/>
                    <a:lstStyle/>
                    <a:p>
                      <a:pPr algn="ctr" fontAlgn="ctr"/>
                      <a:r>
                        <a:rPr lang="es-CO" sz="1000" b="1" i="0" u="none" strike="noStrike" dirty="0">
                          <a:solidFill>
                            <a:srgbClr val="FFFFFF"/>
                          </a:solidFill>
                          <a:latin typeface="Arial"/>
                        </a:rPr>
                        <a:t>Aspectos relevantes</a:t>
                      </a:r>
                    </a:p>
                  </a:txBody>
                  <a:tcPr marL="6458" marR="6458" marT="6458" marB="0" anchor="ctr">
                    <a:lnL w="6350" cap="flat" cmpd="sng" algn="ctr">
                      <a:solidFill>
                        <a:srgbClr val="8DB4E3"/>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r>
              <a:tr h="645763">
                <a:tc>
                  <a:txBody>
                    <a:bodyPr/>
                    <a:lstStyle/>
                    <a:p>
                      <a:pPr algn="l" fontAlgn="ctr"/>
                      <a:r>
                        <a:rPr lang="es-CO" sz="1000" b="0" i="0" u="none" strike="noStrike" dirty="0">
                          <a:solidFill>
                            <a:srgbClr val="000000"/>
                          </a:solidFill>
                          <a:latin typeface="Arial"/>
                        </a:rPr>
                        <a:t>Universidad del Rosario </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   </a:t>
                      </a:r>
                      <a:r>
                        <a:rPr lang="es-CO" sz="1000" b="0" i="0" u="none" strike="noStrike" dirty="0" smtClean="0">
                          <a:solidFill>
                            <a:srgbClr val="000000"/>
                          </a:solidFill>
                          <a:latin typeface="Arial"/>
                        </a:rPr>
                        <a:t>$ 2.680.000 </a:t>
                      </a:r>
                      <a:endParaRPr lang="es-CO" sz="1000" b="0" i="0" u="none" strike="noStrike" dirty="0">
                        <a:solidFill>
                          <a:srgbClr val="000000"/>
                        </a:solidFill>
                        <a:latin typeface="Arial"/>
                      </a:endParaRP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a:solidFill>
                            <a:srgbClr val="000000"/>
                          </a:solidFill>
                          <a:latin typeface="Arial"/>
                        </a:rPr>
                        <a:t>4,22%</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  </a:t>
                      </a:r>
                      <a:r>
                        <a:rPr lang="es-CO" sz="1000" b="0" i="0" u="none" strike="noStrike" dirty="0" smtClean="0">
                          <a:solidFill>
                            <a:srgbClr val="000000"/>
                          </a:solidFill>
                          <a:latin typeface="Arial"/>
                        </a:rPr>
                        <a:t>$ </a:t>
                      </a:r>
                      <a:r>
                        <a:rPr lang="es-CO" sz="1000" b="0" i="0" u="none" strike="noStrike" dirty="0">
                          <a:solidFill>
                            <a:srgbClr val="000000"/>
                          </a:solidFill>
                          <a:latin typeface="Arial"/>
                        </a:rPr>
                        <a:t>13.965.480 </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l" fontAlgn="b"/>
                      <a:r>
                        <a:rPr lang="es-CO" sz="1000" b="0" i="0" u="none" strike="noStrike">
                          <a:solidFill>
                            <a:srgbClr val="000000"/>
                          </a:solidFill>
                          <a:latin typeface="Calibri"/>
                        </a:rPr>
                        <a:t>Diplomado en Riesgo Operativo y Control Interno </a:t>
                      </a:r>
                      <a:br>
                        <a:rPr lang="es-CO" sz="1000" b="0" i="0" u="none" strike="noStrike">
                          <a:solidFill>
                            <a:srgbClr val="000000"/>
                          </a:solidFill>
                          <a:latin typeface="Calibri"/>
                        </a:rPr>
                      </a:br>
                      <a:r>
                        <a:rPr lang="es-CO" sz="1000" b="0" i="0" u="none" strike="noStrike">
                          <a:solidFill>
                            <a:srgbClr val="000000"/>
                          </a:solidFill>
                          <a:latin typeface="Calibri"/>
                        </a:rPr>
                        <a:t/>
                      </a:r>
                      <a:br>
                        <a:rPr lang="es-CO" sz="1000" b="0" i="0" u="none" strike="noStrike">
                          <a:solidFill>
                            <a:srgbClr val="000000"/>
                          </a:solidFill>
                          <a:latin typeface="Calibri"/>
                        </a:rPr>
                      </a:br>
                      <a:r>
                        <a:rPr lang="es-CO" sz="1000" b="0" i="0" u="none" strike="noStrike">
                          <a:solidFill>
                            <a:srgbClr val="000000"/>
                          </a:solidFill>
                          <a:latin typeface="Calibri"/>
                        </a:rPr>
                        <a:t>Participantes: Equipo de Auditoría (5 Personas). </a:t>
                      </a:r>
                      <a:br>
                        <a:rPr lang="es-CO" sz="1000" b="0" i="0" u="none" strike="noStrike">
                          <a:solidFill>
                            <a:srgbClr val="000000"/>
                          </a:solidFill>
                          <a:latin typeface="Calibri"/>
                        </a:rPr>
                      </a:br>
                      <a:r>
                        <a:rPr lang="es-CO" sz="1000" b="0" i="0" u="none" strike="noStrike">
                          <a:solidFill>
                            <a:srgbClr val="000000"/>
                          </a:solidFill>
                          <a:latin typeface="Calibri"/>
                        </a:rPr>
                        <a:t/>
                      </a:r>
                      <a:br>
                        <a:rPr lang="es-CO" sz="1000" b="0" i="0" u="none" strike="noStrike">
                          <a:solidFill>
                            <a:srgbClr val="000000"/>
                          </a:solidFill>
                          <a:latin typeface="Calibri"/>
                        </a:rPr>
                      </a:br>
                      <a:r>
                        <a:rPr lang="es-CO" sz="1000" b="0" i="0" u="none" strike="noStrike">
                          <a:solidFill>
                            <a:srgbClr val="000000"/>
                          </a:solidFill>
                          <a:latin typeface="Calibri"/>
                        </a:rPr>
                        <a:t>Duración: 100 horas</a:t>
                      </a:r>
                    </a:p>
                  </a:txBody>
                  <a:tcPr marL="6458" marR="6458" marT="6458" marB="0" anchor="b">
                    <a:lnL w="6350" cap="flat" cmpd="sng" algn="ctr">
                      <a:solidFill>
                        <a:srgbClr val="8DB4E3"/>
                      </a:solidFill>
                      <a:prstDash val="solid"/>
                      <a:round/>
                      <a:headEnd type="none" w="med" len="med"/>
                      <a:tailEnd type="none" w="med" len="med"/>
                    </a:lnL>
                    <a:lnR w="12700" cap="flat" cmpd="sng" algn="ctr">
                      <a:solidFill>
                        <a:srgbClr val="1F497D"/>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r>
              <a:tr h="1039678">
                <a:tc>
                  <a:txBody>
                    <a:bodyPr/>
                    <a:lstStyle/>
                    <a:p>
                      <a:pPr algn="l" fontAlgn="ctr"/>
                      <a:r>
                        <a:rPr lang="es-CO" sz="1000" b="0" i="0" u="none" strike="noStrike">
                          <a:solidFill>
                            <a:srgbClr val="000000"/>
                          </a:solidFill>
                          <a:latin typeface="Arial"/>
                        </a:rPr>
                        <a:t>GIT- Governance risk compliance audit</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   </a:t>
                      </a:r>
                      <a:r>
                        <a:rPr lang="es-CO" sz="1000" b="0" i="0" u="none" strike="noStrike" dirty="0" smtClean="0">
                          <a:solidFill>
                            <a:srgbClr val="000000"/>
                          </a:solidFill>
                          <a:latin typeface="Arial"/>
                        </a:rPr>
                        <a:t>$ 6.000.000 </a:t>
                      </a:r>
                      <a:endParaRPr lang="es-CO" sz="1000" b="0" i="0" u="none" strike="noStrike" dirty="0">
                        <a:solidFill>
                          <a:srgbClr val="000000"/>
                        </a:solidFill>
                        <a:latin typeface="Arial"/>
                      </a:endParaRP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4,22%</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a:solidFill>
                            <a:srgbClr val="000000"/>
                          </a:solidFill>
                          <a:latin typeface="Arial"/>
                        </a:rPr>
                        <a:t> $   6.253.200 </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just" fontAlgn="b"/>
                      <a:r>
                        <a:rPr lang="es-CO" sz="1000" b="0" i="0" u="none" strike="noStrike" dirty="0">
                          <a:solidFill>
                            <a:srgbClr val="000000"/>
                          </a:solidFill>
                          <a:latin typeface="Calibri"/>
                        </a:rPr>
                        <a:t>Seminario especializados y prácticos alineados con estándares mundiales y mejoras prácticas de auditoria basa en </a:t>
                      </a:r>
                      <a:r>
                        <a:rPr lang="es-CO" sz="1000" b="0" i="0" u="none" strike="noStrike" dirty="0" smtClean="0">
                          <a:solidFill>
                            <a:srgbClr val="000000"/>
                          </a:solidFill>
                          <a:latin typeface="Calibri"/>
                        </a:rPr>
                        <a:t>gestión </a:t>
                      </a:r>
                      <a:r>
                        <a:rPr lang="es-CO" sz="1000" b="0" i="0" u="none" strike="noStrike" dirty="0">
                          <a:solidFill>
                            <a:srgbClr val="000000"/>
                          </a:solidFill>
                          <a:latin typeface="Calibri"/>
                        </a:rPr>
                        <a:t>de riesgos. </a:t>
                      </a:r>
                      <a:br>
                        <a:rPr lang="es-CO" sz="1000" b="0" i="0" u="none" strike="noStrike" dirty="0">
                          <a:solidFill>
                            <a:srgbClr val="000000"/>
                          </a:solidFill>
                          <a:latin typeface="Calibri"/>
                        </a:rPr>
                      </a:br>
                      <a:r>
                        <a:rPr lang="es-CO" sz="1000" b="0" i="0" u="none" strike="noStrike" dirty="0">
                          <a:solidFill>
                            <a:srgbClr val="000000"/>
                          </a:solidFill>
                          <a:latin typeface="Calibri"/>
                        </a:rPr>
                        <a:t/>
                      </a:r>
                      <a:br>
                        <a:rPr lang="es-CO" sz="1000" b="0" i="0" u="none" strike="noStrike" dirty="0">
                          <a:solidFill>
                            <a:srgbClr val="000000"/>
                          </a:solidFill>
                          <a:latin typeface="Calibri"/>
                        </a:rPr>
                      </a:br>
                      <a:r>
                        <a:rPr lang="es-CO" sz="1000" b="0" i="0" u="none" strike="noStrike" dirty="0">
                          <a:solidFill>
                            <a:srgbClr val="000000"/>
                          </a:solidFill>
                          <a:latin typeface="Calibri"/>
                        </a:rPr>
                        <a:t>Participantes: Equipo de Auditoría (5 Personas). </a:t>
                      </a:r>
                      <a:br>
                        <a:rPr lang="es-CO" sz="1000" b="0" i="0" u="none" strike="noStrike" dirty="0">
                          <a:solidFill>
                            <a:srgbClr val="000000"/>
                          </a:solidFill>
                          <a:latin typeface="Calibri"/>
                        </a:rPr>
                      </a:br>
                      <a:r>
                        <a:rPr lang="es-CO" sz="1000" b="0" i="0" u="none" strike="noStrike" dirty="0">
                          <a:solidFill>
                            <a:srgbClr val="000000"/>
                          </a:solidFill>
                          <a:latin typeface="Calibri"/>
                        </a:rPr>
                        <a:t/>
                      </a:r>
                      <a:br>
                        <a:rPr lang="es-CO" sz="1000" b="0" i="0" u="none" strike="noStrike" dirty="0">
                          <a:solidFill>
                            <a:srgbClr val="000000"/>
                          </a:solidFill>
                          <a:latin typeface="Calibri"/>
                        </a:rPr>
                      </a:br>
                      <a:r>
                        <a:rPr lang="es-CO" sz="1000" b="0" i="0" u="none" strike="noStrike" dirty="0">
                          <a:solidFill>
                            <a:srgbClr val="000000"/>
                          </a:solidFill>
                          <a:latin typeface="Calibri"/>
                        </a:rPr>
                        <a:t>Duración: 16 horas</a:t>
                      </a:r>
                    </a:p>
                  </a:txBody>
                  <a:tcPr marL="6458" marR="6458" marT="6458" marB="0" anchor="b">
                    <a:lnL w="6350" cap="flat" cmpd="sng" algn="ctr">
                      <a:solidFill>
                        <a:srgbClr val="8DB4E3"/>
                      </a:solidFill>
                      <a:prstDash val="solid"/>
                      <a:round/>
                      <a:headEnd type="none" w="med" len="med"/>
                      <a:tailEnd type="none" w="med" len="med"/>
                    </a:lnL>
                    <a:lnR w="12700" cap="flat" cmpd="sng" algn="ctr">
                      <a:solidFill>
                        <a:srgbClr val="1F497D"/>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CuadroTexto"/>
          <p:cNvSpPr txBox="1"/>
          <p:nvPr/>
        </p:nvSpPr>
        <p:spPr>
          <a:xfrm>
            <a:off x="2972562" y="1173192"/>
            <a:ext cx="5809129" cy="1415772"/>
          </a:xfrm>
          <a:prstGeom prst="rect">
            <a:avLst/>
          </a:prstGeom>
          <a:noFill/>
        </p:spPr>
        <p:txBody>
          <a:bodyPr wrap="square" lIns="0" tIns="0" rIns="0" bIns="0" rtlCol="0">
            <a:spAutoFit/>
          </a:bodyPr>
          <a:lstStyle/>
          <a:p>
            <a:pPr algn="ctr">
              <a:lnSpc>
                <a:spcPct val="120000"/>
              </a:lnSpc>
            </a:pPr>
            <a:r>
              <a:rPr lang="es-CO" altLang="es-CO" sz="1400" b="1" dirty="0">
                <a:solidFill>
                  <a:srgbClr val="00B050"/>
                </a:solidFill>
                <a:cs typeface="Arial" pitchFamily="34" charset="0"/>
              </a:rPr>
              <a:t>3</a:t>
            </a:r>
            <a:r>
              <a:rPr lang="es-CO" altLang="es-CO" sz="1400" b="1" dirty="0" smtClean="0">
                <a:solidFill>
                  <a:srgbClr val="00B050"/>
                </a:solidFill>
                <a:cs typeface="Arial" pitchFamily="34" charset="0"/>
              </a:rPr>
              <a:t>. Herramienta Excel</a:t>
            </a:r>
          </a:p>
          <a:p>
            <a:pPr algn="just"/>
            <a:r>
              <a:rPr lang="es-CO" altLang="es-CO" sz="1400" dirty="0" smtClean="0">
                <a:solidFill>
                  <a:srgbClr val="002060"/>
                </a:solidFill>
                <a:cs typeface="Arial" pitchFamily="34" charset="0"/>
              </a:rPr>
              <a:t>Refuerzo en el manejo de la Hoja de Cálculo Excel, para administrar bases de datos, realizar complejos cálculos fácilmente y programar tareas repetitivas, con el fin de obtener un mayor rendimiento del trabajo. </a:t>
            </a:r>
          </a:p>
          <a:p>
            <a:pPr algn="just"/>
            <a:r>
              <a:rPr lang="es-CO" altLang="es-CO" sz="1400" dirty="0" smtClean="0">
                <a:solidFill>
                  <a:srgbClr val="002060"/>
                </a:solidFill>
                <a:cs typeface="Arial" pitchFamily="34" charset="0"/>
              </a:rPr>
              <a:t>  </a:t>
            </a:r>
          </a:p>
          <a:p>
            <a:pPr>
              <a:lnSpc>
                <a:spcPct val="120000"/>
              </a:lnSpc>
            </a:pPr>
            <a:endParaRPr lang="es-CO" sz="1600" dirty="0">
              <a:solidFill>
                <a:schemeClr val="tx2"/>
              </a:solidFill>
              <a:latin typeface="Arial" pitchFamily="34" charset="0"/>
              <a:cs typeface="Arial" pitchFamily="34" charset="0"/>
            </a:endParaRPr>
          </a:p>
        </p:txBody>
      </p:sp>
      <p:sp>
        <p:nvSpPr>
          <p:cNvPr id="13" name="4 Marcador de texto"/>
          <p:cNvSpPr txBox="1">
            <a:spLocks/>
          </p:cNvSpPr>
          <p:nvPr/>
        </p:nvSpPr>
        <p:spPr>
          <a:xfrm>
            <a:off x="685800" y="405592"/>
            <a:ext cx="6212150" cy="338961"/>
          </a:xfrm>
          <a:prstGeom prst="rect">
            <a:avLst/>
          </a:prstGeom>
        </p:spPr>
        <p:txBody>
          <a:bodyPr vert="horz" lIns="0" tIns="0" rIns="0" bIns="0" rtlCol="0" anchor="t">
            <a:noAutofit/>
          </a:bodyPr>
          <a:lstStyle/>
          <a:p>
            <a:pPr marL="0" marR="0" lvl="0" indent="0" algn="l" defTabSz="914400" rtl="0" eaLnBrk="1" fontAlgn="auto" latinLnBrk="0" hangingPunct="1">
              <a:lnSpc>
                <a:spcPct val="85000"/>
              </a:lnSpc>
              <a:spcBef>
                <a:spcPts val="0"/>
              </a:spcBef>
              <a:spcAft>
                <a:spcPts val="0"/>
              </a:spcAft>
              <a:buClrTx/>
              <a:buSzTx/>
              <a:buFont typeface="Arial" panose="020B0604020202020204" pitchFamily="34" charset="0"/>
              <a:buNone/>
              <a:tabLst/>
              <a:defRPr/>
            </a:pPr>
            <a:r>
              <a:rPr lang="es-CO" sz="2400" b="1" dirty="0" smtClean="0">
                <a:solidFill>
                  <a:srgbClr val="00B050"/>
                </a:solidFill>
                <a:latin typeface="Franklin Gothic Demi Cond" panose="020B0706030402020204" pitchFamily="34" charset="0"/>
              </a:rPr>
              <a:t>Capacitaciones para el grupo de Auditoría Interno</a:t>
            </a:r>
            <a:endParaRPr lang="es-CO" sz="2400" b="1" dirty="0">
              <a:solidFill>
                <a:srgbClr val="00B050"/>
              </a:solidFill>
              <a:latin typeface="Franklin Gothic Demi Cond" panose="020B0706030402020204" pitchFamily="34" charset="0"/>
            </a:endParaRPr>
          </a:p>
        </p:txBody>
      </p:sp>
      <p:pic>
        <p:nvPicPr>
          <p:cNvPr id="11" name="10 Imagen"/>
          <p:cNvPicPr/>
          <p:nvPr/>
        </p:nvPicPr>
        <p:blipFill>
          <a:blip r:embed="rId2" cstate="print"/>
          <a:srcRect/>
          <a:stretch>
            <a:fillRect/>
          </a:stretch>
        </p:blipFill>
        <p:spPr bwMode="auto">
          <a:xfrm>
            <a:off x="685800" y="1323916"/>
            <a:ext cx="1827785" cy="2376816"/>
          </a:xfrm>
          <a:prstGeom prst="rect">
            <a:avLst/>
          </a:prstGeom>
          <a:noFill/>
          <a:ln w="9525">
            <a:noFill/>
            <a:miter lim="800000"/>
            <a:headEnd/>
            <a:tailEnd/>
          </a:ln>
        </p:spPr>
      </p:pic>
      <p:graphicFrame>
        <p:nvGraphicFramePr>
          <p:cNvPr id="7" name="6 Tabla"/>
          <p:cNvGraphicFramePr>
            <a:graphicFrameLocks noGrp="1"/>
          </p:cNvGraphicFramePr>
          <p:nvPr/>
        </p:nvGraphicFramePr>
        <p:xfrm>
          <a:off x="2751412" y="2329132"/>
          <a:ext cx="6030279" cy="2533974"/>
        </p:xfrm>
        <a:graphic>
          <a:graphicData uri="http://schemas.openxmlformats.org/drawingml/2006/table">
            <a:tbl>
              <a:tblPr/>
              <a:tblGrid>
                <a:gridCol w="1225365"/>
                <a:gridCol w="888521"/>
                <a:gridCol w="743816"/>
                <a:gridCol w="1162622"/>
                <a:gridCol w="2009955"/>
              </a:tblGrid>
              <a:tr h="387458">
                <a:tc>
                  <a:txBody>
                    <a:bodyPr/>
                    <a:lstStyle/>
                    <a:p>
                      <a:pPr algn="ctr" fontAlgn="ctr"/>
                      <a:r>
                        <a:rPr lang="es-CO" sz="1000" b="1" i="0" u="none" strike="noStrike" dirty="0">
                          <a:solidFill>
                            <a:srgbClr val="FFFFFF"/>
                          </a:solidFill>
                          <a:latin typeface="Arial"/>
                        </a:rPr>
                        <a:t>Entidad</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c>
                  <a:txBody>
                    <a:bodyPr/>
                    <a:lstStyle/>
                    <a:p>
                      <a:pPr algn="ctr" fontAlgn="ctr"/>
                      <a:r>
                        <a:rPr lang="es-CO" sz="1000" b="1" i="0" u="none" strike="noStrike">
                          <a:solidFill>
                            <a:srgbClr val="FFFFFF"/>
                          </a:solidFill>
                          <a:latin typeface="Arial"/>
                        </a:rPr>
                        <a:t>Valor 2017</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c>
                  <a:txBody>
                    <a:bodyPr/>
                    <a:lstStyle/>
                    <a:p>
                      <a:pPr algn="ctr" fontAlgn="ctr"/>
                      <a:r>
                        <a:rPr lang="es-CO" sz="1000" b="1" i="0" u="none" strike="noStrike">
                          <a:solidFill>
                            <a:srgbClr val="FFFFFF"/>
                          </a:solidFill>
                          <a:latin typeface="Arial"/>
                        </a:rPr>
                        <a:t>IPC</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c>
                  <a:txBody>
                    <a:bodyPr/>
                    <a:lstStyle/>
                    <a:p>
                      <a:pPr algn="ctr" fontAlgn="ctr"/>
                      <a:r>
                        <a:rPr lang="es-CO" sz="1000" b="1" i="0" u="none" strike="noStrike">
                          <a:solidFill>
                            <a:srgbClr val="FFFFFF"/>
                          </a:solidFill>
                          <a:latin typeface="Arial"/>
                        </a:rPr>
                        <a:t>Valor proyectado 2018</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c>
                  <a:txBody>
                    <a:bodyPr/>
                    <a:lstStyle/>
                    <a:p>
                      <a:pPr algn="ctr" fontAlgn="ctr"/>
                      <a:r>
                        <a:rPr lang="es-CO" sz="1000" b="1" i="0" u="none" strike="noStrike">
                          <a:solidFill>
                            <a:srgbClr val="FFFFFF"/>
                          </a:solidFill>
                          <a:latin typeface="Arial"/>
                        </a:rPr>
                        <a:t>Aspectos relevantes</a:t>
                      </a:r>
                    </a:p>
                  </a:txBody>
                  <a:tcPr marL="6458" marR="6458" marT="6458" marB="0" anchor="ctr">
                    <a:lnL w="6350" cap="flat" cmpd="sng" algn="ctr">
                      <a:solidFill>
                        <a:srgbClr val="8DB4E3"/>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r>
              <a:tr h="966889">
                <a:tc>
                  <a:txBody>
                    <a:bodyPr/>
                    <a:lstStyle/>
                    <a:p>
                      <a:pPr algn="l" fontAlgn="ctr"/>
                      <a:r>
                        <a:rPr lang="es-CO" sz="1000" b="0" i="0" u="none" strike="noStrike" dirty="0">
                          <a:solidFill>
                            <a:srgbClr val="000000"/>
                          </a:solidFill>
                          <a:latin typeface="Arial"/>
                        </a:rPr>
                        <a:t>Compu Learning</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 </a:t>
                      </a:r>
                      <a:r>
                        <a:rPr lang="es-CO" sz="1000" b="0" i="0" u="none" strike="noStrike" dirty="0" smtClean="0">
                          <a:solidFill>
                            <a:srgbClr val="000000"/>
                          </a:solidFill>
                          <a:latin typeface="Arial"/>
                        </a:rPr>
                        <a:t>$   3.615.000 </a:t>
                      </a:r>
                      <a:endParaRPr lang="es-CO" sz="1000" b="0" i="0" u="none" strike="noStrike" dirty="0">
                        <a:solidFill>
                          <a:srgbClr val="000000"/>
                        </a:solidFill>
                        <a:latin typeface="Arial"/>
                      </a:endParaRP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a:solidFill>
                            <a:srgbClr val="000000"/>
                          </a:solidFill>
                          <a:latin typeface="Arial"/>
                        </a:rPr>
                        <a:t>4,22%</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 $   3.767.553 </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l" fontAlgn="b"/>
                      <a:r>
                        <a:rPr lang="es-CO" sz="1000" b="0" i="0" u="none" strike="noStrike" dirty="0">
                          <a:solidFill>
                            <a:srgbClr val="000000"/>
                          </a:solidFill>
                          <a:latin typeface="Calibri"/>
                        </a:rPr>
                        <a:t> Curso para el uso de la Herramienta Excel. </a:t>
                      </a:r>
                      <a:br>
                        <a:rPr lang="es-CO" sz="1000" b="0" i="0" u="none" strike="noStrike" dirty="0">
                          <a:solidFill>
                            <a:srgbClr val="000000"/>
                          </a:solidFill>
                          <a:latin typeface="Calibri"/>
                        </a:rPr>
                      </a:br>
                      <a:r>
                        <a:rPr lang="es-CO" sz="1000" b="0" i="0" u="none" strike="noStrike" dirty="0">
                          <a:solidFill>
                            <a:srgbClr val="000000"/>
                          </a:solidFill>
                          <a:latin typeface="Calibri"/>
                        </a:rPr>
                        <a:t/>
                      </a:r>
                      <a:br>
                        <a:rPr lang="es-CO" sz="1000" b="0" i="0" u="none" strike="noStrike" dirty="0">
                          <a:solidFill>
                            <a:srgbClr val="000000"/>
                          </a:solidFill>
                          <a:latin typeface="Calibri"/>
                        </a:rPr>
                      </a:br>
                      <a:r>
                        <a:rPr lang="es-CO" sz="1000" b="0" i="0" u="none" strike="noStrike" dirty="0">
                          <a:solidFill>
                            <a:srgbClr val="000000"/>
                          </a:solidFill>
                          <a:latin typeface="Calibri"/>
                        </a:rPr>
                        <a:t>Participantes: Equipo de Auditoría (5 Personas). </a:t>
                      </a:r>
                      <a:br>
                        <a:rPr lang="es-CO" sz="1000" b="0" i="0" u="none" strike="noStrike" dirty="0">
                          <a:solidFill>
                            <a:srgbClr val="000000"/>
                          </a:solidFill>
                          <a:latin typeface="Calibri"/>
                        </a:rPr>
                      </a:br>
                      <a:r>
                        <a:rPr lang="es-CO" sz="1000" b="0" i="0" u="none" strike="noStrike" dirty="0">
                          <a:solidFill>
                            <a:srgbClr val="000000"/>
                          </a:solidFill>
                          <a:latin typeface="Calibri"/>
                        </a:rPr>
                        <a:t/>
                      </a:r>
                      <a:br>
                        <a:rPr lang="es-CO" sz="1000" b="0" i="0" u="none" strike="noStrike" dirty="0">
                          <a:solidFill>
                            <a:srgbClr val="000000"/>
                          </a:solidFill>
                          <a:latin typeface="Calibri"/>
                        </a:rPr>
                      </a:br>
                      <a:r>
                        <a:rPr lang="es-CO" sz="1000" b="0" i="0" u="none" strike="noStrike" dirty="0">
                          <a:solidFill>
                            <a:srgbClr val="000000"/>
                          </a:solidFill>
                          <a:latin typeface="Calibri"/>
                        </a:rPr>
                        <a:t>Duración: 48 horas</a:t>
                      </a:r>
                    </a:p>
                  </a:txBody>
                  <a:tcPr marL="6458" marR="6458" marT="6458" marB="0" anchor="b">
                    <a:lnL w="6350" cap="flat" cmpd="sng" algn="ctr">
                      <a:solidFill>
                        <a:srgbClr val="8DB4E3"/>
                      </a:solidFill>
                      <a:prstDash val="solid"/>
                      <a:round/>
                      <a:headEnd type="none" w="med" len="med"/>
                      <a:tailEnd type="none" w="med" len="med"/>
                    </a:lnL>
                    <a:lnR w="12700" cap="flat" cmpd="sng" algn="ctr">
                      <a:solidFill>
                        <a:srgbClr val="1F497D"/>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r>
              <a:tr h="652220">
                <a:tc>
                  <a:txBody>
                    <a:bodyPr/>
                    <a:lstStyle/>
                    <a:p>
                      <a:pPr algn="l" fontAlgn="ctr"/>
                      <a:r>
                        <a:rPr lang="es-CO" sz="1000" b="0" i="0" u="none" strike="noStrike">
                          <a:solidFill>
                            <a:srgbClr val="000000"/>
                          </a:solidFill>
                          <a:latin typeface="Arial"/>
                        </a:rPr>
                        <a:t>CEDINSI Escuela de Herramientas Digitales</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fontAlgn="ctr"/>
                      <a:r>
                        <a:rPr lang="es-CO" sz="1000" b="0" i="0" u="none" strike="noStrike" dirty="0" smtClean="0">
                          <a:solidFill>
                            <a:srgbClr val="000000"/>
                          </a:solidFill>
                          <a:latin typeface="Arial"/>
                        </a:rPr>
                        <a:t>$    1.800.000 </a:t>
                      </a:r>
                      <a:endParaRPr lang="es-CO" sz="1000" b="0" i="0" u="none" strike="noStrike" dirty="0">
                        <a:solidFill>
                          <a:srgbClr val="000000"/>
                        </a:solidFill>
                        <a:latin typeface="Arial"/>
                      </a:endParaRP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fontAlgn="ctr"/>
                      <a:r>
                        <a:rPr lang="es-CO" sz="1000" b="0" i="0" u="none" strike="noStrike">
                          <a:solidFill>
                            <a:srgbClr val="000000"/>
                          </a:solidFill>
                          <a:latin typeface="Arial"/>
                        </a:rPr>
                        <a:t>4,22%</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  </a:t>
                      </a:r>
                      <a:r>
                        <a:rPr lang="es-CO" sz="1000" b="0" i="0" u="none" strike="noStrike" dirty="0" smtClean="0">
                          <a:solidFill>
                            <a:srgbClr val="000000"/>
                          </a:solidFill>
                          <a:latin typeface="Arial"/>
                        </a:rPr>
                        <a:t>$   </a:t>
                      </a:r>
                      <a:r>
                        <a:rPr lang="es-CO" sz="1000" b="0" i="0" u="none" strike="noStrike" dirty="0">
                          <a:solidFill>
                            <a:srgbClr val="000000"/>
                          </a:solidFill>
                          <a:latin typeface="Arial"/>
                        </a:rPr>
                        <a:t>1.875.960 </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l" fontAlgn="b"/>
                      <a:r>
                        <a:rPr lang="es-CO" sz="1000" b="0" i="0" u="none" strike="noStrike" dirty="0">
                          <a:solidFill>
                            <a:srgbClr val="000000"/>
                          </a:solidFill>
                          <a:latin typeface="Calibri"/>
                        </a:rPr>
                        <a:t>Curso para el uso de la Herramienta Excel. </a:t>
                      </a:r>
                      <a:br>
                        <a:rPr lang="es-CO" sz="1000" b="0" i="0" u="none" strike="noStrike" dirty="0">
                          <a:solidFill>
                            <a:srgbClr val="000000"/>
                          </a:solidFill>
                          <a:latin typeface="Calibri"/>
                        </a:rPr>
                      </a:br>
                      <a:r>
                        <a:rPr lang="es-CO" sz="1000" b="0" i="0" u="none" strike="noStrike" dirty="0">
                          <a:solidFill>
                            <a:srgbClr val="000000"/>
                          </a:solidFill>
                          <a:latin typeface="Calibri"/>
                        </a:rPr>
                        <a:t/>
                      </a:r>
                      <a:br>
                        <a:rPr lang="es-CO" sz="1000" b="0" i="0" u="none" strike="noStrike" dirty="0">
                          <a:solidFill>
                            <a:srgbClr val="000000"/>
                          </a:solidFill>
                          <a:latin typeface="Calibri"/>
                        </a:rPr>
                      </a:br>
                      <a:r>
                        <a:rPr lang="es-CO" sz="1000" b="0" i="0" u="none" strike="noStrike" dirty="0">
                          <a:solidFill>
                            <a:srgbClr val="000000"/>
                          </a:solidFill>
                          <a:latin typeface="Calibri"/>
                        </a:rPr>
                        <a:t>Participantes: Equipo de Auditoría (5 Personas). </a:t>
                      </a:r>
                      <a:br>
                        <a:rPr lang="es-CO" sz="1000" b="0" i="0" u="none" strike="noStrike" dirty="0">
                          <a:solidFill>
                            <a:srgbClr val="000000"/>
                          </a:solidFill>
                          <a:latin typeface="Calibri"/>
                        </a:rPr>
                      </a:br>
                      <a:r>
                        <a:rPr lang="es-CO" sz="1000" b="0" i="0" u="none" strike="noStrike" dirty="0">
                          <a:solidFill>
                            <a:srgbClr val="000000"/>
                          </a:solidFill>
                          <a:latin typeface="Calibri"/>
                        </a:rPr>
                        <a:t/>
                      </a:r>
                      <a:br>
                        <a:rPr lang="es-CO" sz="1000" b="0" i="0" u="none" strike="noStrike" dirty="0">
                          <a:solidFill>
                            <a:srgbClr val="000000"/>
                          </a:solidFill>
                          <a:latin typeface="Calibri"/>
                        </a:rPr>
                      </a:br>
                      <a:r>
                        <a:rPr lang="es-CO" sz="1000" b="0" i="0" u="none" strike="noStrike" dirty="0">
                          <a:solidFill>
                            <a:srgbClr val="000000"/>
                          </a:solidFill>
                          <a:latin typeface="Calibri"/>
                        </a:rPr>
                        <a:t>Duración: 30 horas</a:t>
                      </a:r>
                    </a:p>
                  </a:txBody>
                  <a:tcPr marL="6458" marR="6458" marT="6458" marB="0" anchor="b">
                    <a:lnL w="6350" cap="flat" cmpd="sng" algn="ctr">
                      <a:solidFill>
                        <a:srgbClr val="8DB4E3"/>
                      </a:solidFill>
                      <a:prstDash val="solid"/>
                      <a:round/>
                      <a:headEnd type="none" w="med" len="med"/>
                      <a:tailEnd type="none" w="med" len="med"/>
                    </a:lnL>
                    <a:lnR w="12700" cap="flat" cmpd="sng" algn="ctr">
                      <a:solidFill>
                        <a:srgbClr val="1F497D"/>
                      </a:solidFill>
                      <a:prstDash val="solid"/>
                      <a:round/>
                      <a:headEnd type="none" w="med" len="med"/>
                      <a:tailEnd type="none" w="med" len="med"/>
                    </a:lnR>
                    <a:lnT w="6350" cap="flat" cmpd="sng" algn="ctr">
                      <a:solidFill>
                        <a:srgbClr val="8DB4E3"/>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4 Marcador de texto"/>
          <p:cNvSpPr txBox="1">
            <a:spLocks/>
          </p:cNvSpPr>
          <p:nvPr/>
        </p:nvSpPr>
        <p:spPr>
          <a:xfrm>
            <a:off x="685800" y="405592"/>
            <a:ext cx="6212150" cy="338961"/>
          </a:xfrm>
          <a:prstGeom prst="rect">
            <a:avLst/>
          </a:prstGeom>
        </p:spPr>
        <p:txBody>
          <a:bodyPr vert="horz" lIns="0" tIns="0" rIns="0" bIns="0" rtlCol="0" anchor="t">
            <a:noAutofit/>
          </a:bodyPr>
          <a:lstStyle/>
          <a:p>
            <a:pPr marL="0" marR="0" lvl="0" indent="0" algn="l" defTabSz="914400" rtl="0" eaLnBrk="1" fontAlgn="auto" latinLnBrk="0" hangingPunct="1">
              <a:lnSpc>
                <a:spcPct val="85000"/>
              </a:lnSpc>
              <a:spcBef>
                <a:spcPts val="0"/>
              </a:spcBef>
              <a:spcAft>
                <a:spcPts val="0"/>
              </a:spcAft>
              <a:buClrTx/>
              <a:buSzTx/>
              <a:buFont typeface="Arial" panose="020B0604020202020204" pitchFamily="34" charset="0"/>
              <a:buNone/>
              <a:tabLst/>
              <a:defRPr/>
            </a:pPr>
            <a:r>
              <a:rPr lang="es-CO" sz="2400" b="1" dirty="0" smtClean="0">
                <a:solidFill>
                  <a:srgbClr val="00B050"/>
                </a:solidFill>
                <a:latin typeface="Franklin Gothic Demi Cond" panose="020B0706030402020204" pitchFamily="34" charset="0"/>
              </a:rPr>
              <a:t>Capacitaciones para el grupo de Auditoría Interno</a:t>
            </a:r>
            <a:endParaRPr lang="es-CO" sz="2400" b="1" dirty="0">
              <a:solidFill>
                <a:srgbClr val="00B050"/>
              </a:solidFill>
              <a:latin typeface="Franklin Gothic Demi Cond" panose="020B0706030402020204" pitchFamily="34" charset="0"/>
            </a:endParaRPr>
          </a:p>
        </p:txBody>
      </p:sp>
      <p:pic>
        <p:nvPicPr>
          <p:cNvPr id="15" name="14 Imagen"/>
          <p:cNvPicPr/>
          <p:nvPr/>
        </p:nvPicPr>
        <p:blipFill>
          <a:blip r:embed="rId2" cstate="print"/>
          <a:srcRect/>
          <a:stretch>
            <a:fillRect/>
          </a:stretch>
        </p:blipFill>
        <p:spPr bwMode="auto">
          <a:xfrm>
            <a:off x="685800" y="1345721"/>
            <a:ext cx="2037735" cy="2415396"/>
          </a:xfrm>
          <a:prstGeom prst="rect">
            <a:avLst/>
          </a:prstGeom>
          <a:noFill/>
          <a:ln w="9525">
            <a:noFill/>
            <a:miter lim="800000"/>
            <a:headEnd/>
            <a:tailEnd/>
          </a:ln>
        </p:spPr>
      </p:pic>
      <p:sp>
        <p:nvSpPr>
          <p:cNvPr id="18" name="17 CuadroTexto"/>
          <p:cNvSpPr txBox="1"/>
          <p:nvPr/>
        </p:nvSpPr>
        <p:spPr>
          <a:xfrm>
            <a:off x="3038283" y="1345721"/>
            <a:ext cx="5809129" cy="1631216"/>
          </a:xfrm>
          <a:prstGeom prst="rect">
            <a:avLst/>
          </a:prstGeom>
          <a:noFill/>
        </p:spPr>
        <p:txBody>
          <a:bodyPr wrap="square" lIns="0" tIns="0" rIns="0" bIns="0" rtlCol="0">
            <a:spAutoFit/>
          </a:bodyPr>
          <a:lstStyle/>
          <a:p>
            <a:pPr algn="ctr">
              <a:lnSpc>
                <a:spcPct val="120000"/>
              </a:lnSpc>
            </a:pPr>
            <a:r>
              <a:rPr lang="es-CO" altLang="es-CO" sz="1400" b="1" dirty="0">
                <a:solidFill>
                  <a:srgbClr val="00B050"/>
                </a:solidFill>
                <a:cs typeface="Arial" pitchFamily="34" charset="0"/>
              </a:rPr>
              <a:t>3. </a:t>
            </a:r>
            <a:r>
              <a:rPr lang="es-CO" altLang="es-CO" sz="1400" b="1" dirty="0" smtClean="0">
                <a:solidFill>
                  <a:srgbClr val="00B050"/>
                </a:solidFill>
                <a:cs typeface="Arial" pitchFamily="34" charset="0"/>
              </a:rPr>
              <a:t>Redacción de informes</a:t>
            </a:r>
          </a:p>
          <a:p>
            <a:pPr algn="just"/>
            <a:r>
              <a:rPr lang="es-CO" altLang="es-CO" sz="1400" dirty="0" smtClean="0">
                <a:solidFill>
                  <a:srgbClr val="002060"/>
                </a:solidFill>
                <a:cs typeface="Arial" pitchFamily="34" charset="0"/>
              </a:rPr>
              <a:t>Dotar de mejores herramientas que permitan a los profesionales  comunicar los resultados del trabajo de auditoría,  de una manera precisa, objetiva, clara, concisa, constructiva, completa y oportuna, de acuerdo con  las exigencias de la Circular 029 de 2014 de la SFC y las observaciones de la comisión de visita de la SFC.</a:t>
            </a:r>
          </a:p>
          <a:p>
            <a:pPr>
              <a:lnSpc>
                <a:spcPct val="120000"/>
              </a:lnSpc>
            </a:pPr>
            <a:endParaRPr lang="es-CO" sz="1600" dirty="0">
              <a:solidFill>
                <a:schemeClr val="tx2"/>
              </a:solidFill>
              <a:latin typeface="Arial" pitchFamily="34" charset="0"/>
              <a:cs typeface="Arial" pitchFamily="34" charset="0"/>
            </a:endParaRPr>
          </a:p>
        </p:txBody>
      </p:sp>
      <p:graphicFrame>
        <p:nvGraphicFramePr>
          <p:cNvPr id="7" name="6 Tabla"/>
          <p:cNvGraphicFramePr>
            <a:graphicFrameLocks noGrp="1"/>
          </p:cNvGraphicFramePr>
          <p:nvPr/>
        </p:nvGraphicFramePr>
        <p:xfrm>
          <a:off x="3038282" y="2992177"/>
          <a:ext cx="5809129" cy="1536916"/>
        </p:xfrm>
        <a:graphic>
          <a:graphicData uri="http://schemas.openxmlformats.org/drawingml/2006/table">
            <a:tbl>
              <a:tblPr/>
              <a:tblGrid>
                <a:gridCol w="1180035"/>
                <a:gridCol w="785004"/>
                <a:gridCol w="629728"/>
                <a:gridCol w="1009291"/>
                <a:gridCol w="2205071"/>
              </a:tblGrid>
              <a:tr h="387458">
                <a:tc>
                  <a:txBody>
                    <a:bodyPr/>
                    <a:lstStyle/>
                    <a:p>
                      <a:pPr algn="ctr" fontAlgn="ctr"/>
                      <a:r>
                        <a:rPr lang="es-CO" sz="1000" b="1" i="0" u="none" strike="noStrike" dirty="0">
                          <a:solidFill>
                            <a:srgbClr val="FFFFFF"/>
                          </a:solidFill>
                          <a:latin typeface="Arial"/>
                        </a:rPr>
                        <a:t>Entidad</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c>
                  <a:txBody>
                    <a:bodyPr/>
                    <a:lstStyle/>
                    <a:p>
                      <a:pPr algn="ctr" fontAlgn="ctr"/>
                      <a:r>
                        <a:rPr lang="es-CO" sz="1000" b="1" i="0" u="none" strike="noStrike">
                          <a:solidFill>
                            <a:srgbClr val="FFFFFF"/>
                          </a:solidFill>
                          <a:latin typeface="Arial"/>
                        </a:rPr>
                        <a:t>Valor 2017</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c>
                  <a:txBody>
                    <a:bodyPr/>
                    <a:lstStyle/>
                    <a:p>
                      <a:pPr algn="ctr" fontAlgn="ctr"/>
                      <a:r>
                        <a:rPr lang="es-CO" sz="1000" b="1" i="0" u="none" strike="noStrike">
                          <a:solidFill>
                            <a:srgbClr val="FFFFFF"/>
                          </a:solidFill>
                          <a:latin typeface="Arial"/>
                        </a:rPr>
                        <a:t>IPC</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c>
                  <a:txBody>
                    <a:bodyPr/>
                    <a:lstStyle/>
                    <a:p>
                      <a:pPr algn="ctr" fontAlgn="ctr"/>
                      <a:r>
                        <a:rPr lang="es-CO" sz="1000" b="1" i="0" u="none" strike="noStrike">
                          <a:solidFill>
                            <a:srgbClr val="FFFFFF"/>
                          </a:solidFill>
                          <a:latin typeface="Arial"/>
                        </a:rPr>
                        <a:t>Valor proyectado 2018</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c>
                  <a:txBody>
                    <a:bodyPr/>
                    <a:lstStyle/>
                    <a:p>
                      <a:pPr algn="ctr" fontAlgn="ctr"/>
                      <a:r>
                        <a:rPr lang="es-CO" sz="1000" b="1" i="0" u="none" strike="noStrike">
                          <a:solidFill>
                            <a:srgbClr val="FFFFFF"/>
                          </a:solidFill>
                          <a:latin typeface="Arial"/>
                        </a:rPr>
                        <a:t>Aspectos relevantes</a:t>
                      </a:r>
                    </a:p>
                  </a:txBody>
                  <a:tcPr marL="6458" marR="6458" marT="6458" marB="0" anchor="ctr">
                    <a:lnL w="6350" cap="flat" cmpd="sng" algn="ctr">
                      <a:solidFill>
                        <a:srgbClr val="8DB4E3"/>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6350" cap="flat" cmpd="sng" algn="ctr">
                      <a:solidFill>
                        <a:srgbClr val="8DB4E3"/>
                      </a:solidFill>
                      <a:prstDash val="solid"/>
                      <a:round/>
                      <a:headEnd type="none" w="med" len="med"/>
                      <a:tailEnd type="none" w="med" len="med"/>
                    </a:lnB>
                    <a:solidFill>
                      <a:srgbClr val="1F497D"/>
                    </a:solidFill>
                  </a:tcPr>
                </a:tc>
              </a:tr>
              <a:tr h="781373">
                <a:tc>
                  <a:txBody>
                    <a:bodyPr/>
                    <a:lstStyle/>
                    <a:p>
                      <a:pPr algn="l" fontAlgn="ctr"/>
                      <a:r>
                        <a:rPr lang="es-CO" sz="1000" b="0" i="0" u="none" strike="noStrike">
                          <a:solidFill>
                            <a:srgbClr val="000000"/>
                          </a:solidFill>
                          <a:latin typeface="Arial"/>
                        </a:rPr>
                        <a:t>Instituto de Auditores Internos </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dirty="0">
                          <a:solidFill>
                            <a:srgbClr val="000000"/>
                          </a:solidFill>
                          <a:latin typeface="Arial"/>
                        </a:rPr>
                        <a:t>   </a:t>
                      </a:r>
                      <a:r>
                        <a:rPr lang="es-CO" sz="1000" b="0" i="0" u="none" strike="noStrike" dirty="0" smtClean="0">
                          <a:solidFill>
                            <a:srgbClr val="000000"/>
                          </a:solidFill>
                          <a:latin typeface="Arial"/>
                        </a:rPr>
                        <a:t>$ 1.718.750 </a:t>
                      </a:r>
                      <a:endParaRPr lang="es-CO" sz="1000" b="0" i="0" u="none" strike="noStrike" dirty="0">
                        <a:solidFill>
                          <a:srgbClr val="000000"/>
                        </a:solidFill>
                        <a:latin typeface="Arial"/>
                      </a:endParaRP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a:solidFill>
                            <a:srgbClr val="000000"/>
                          </a:solidFill>
                          <a:latin typeface="Arial"/>
                        </a:rPr>
                        <a:t>4,22%</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ctr" fontAlgn="ctr"/>
                      <a:r>
                        <a:rPr lang="es-CO" sz="1000" b="0" i="0" u="none" strike="noStrike">
                          <a:solidFill>
                            <a:srgbClr val="000000"/>
                          </a:solidFill>
                          <a:latin typeface="Arial"/>
                        </a:rPr>
                        <a:t> $   8.956.406 </a:t>
                      </a:r>
                    </a:p>
                  </a:txBody>
                  <a:tcPr marL="6458" marR="6458" marT="6458" marB="0" anchor="ctr">
                    <a:lnL w="6350" cap="flat" cmpd="sng" algn="ctr">
                      <a:solidFill>
                        <a:srgbClr val="8DB4E3"/>
                      </a:solidFill>
                      <a:prstDash val="solid"/>
                      <a:round/>
                      <a:headEnd type="none" w="med" len="med"/>
                      <a:tailEnd type="none" w="med" len="med"/>
                    </a:lnL>
                    <a:lnR w="6350" cap="flat" cmpd="sng" algn="ctr">
                      <a:solidFill>
                        <a:srgbClr val="8DB4E3"/>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c>
                  <a:txBody>
                    <a:bodyPr/>
                    <a:lstStyle/>
                    <a:p>
                      <a:pPr algn="l" fontAlgn="b"/>
                      <a:r>
                        <a:rPr lang="es-CO" sz="1000" b="0" i="0" u="none" strike="noStrike" dirty="0">
                          <a:solidFill>
                            <a:srgbClr val="000000"/>
                          </a:solidFill>
                          <a:latin typeface="Calibri"/>
                        </a:rPr>
                        <a:t>Seminario Taller: Alta Redacción de informes de Auditoría Interna</a:t>
                      </a:r>
                      <a:br>
                        <a:rPr lang="es-CO" sz="1000" b="0" i="0" u="none" strike="noStrike" dirty="0">
                          <a:solidFill>
                            <a:srgbClr val="000000"/>
                          </a:solidFill>
                          <a:latin typeface="Calibri"/>
                        </a:rPr>
                      </a:br>
                      <a:r>
                        <a:rPr lang="es-CO" sz="1000" b="0" i="0" u="none" strike="noStrike" dirty="0">
                          <a:solidFill>
                            <a:srgbClr val="000000"/>
                          </a:solidFill>
                          <a:latin typeface="Calibri"/>
                        </a:rPr>
                        <a:t/>
                      </a:r>
                      <a:br>
                        <a:rPr lang="es-CO" sz="1000" b="0" i="0" u="none" strike="noStrike" dirty="0">
                          <a:solidFill>
                            <a:srgbClr val="000000"/>
                          </a:solidFill>
                          <a:latin typeface="Calibri"/>
                        </a:rPr>
                      </a:br>
                      <a:r>
                        <a:rPr lang="es-CO" sz="1000" b="0" i="0" u="none" strike="noStrike" dirty="0">
                          <a:solidFill>
                            <a:srgbClr val="000000"/>
                          </a:solidFill>
                          <a:latin typeface="Calibri"/>
                        </a:rPr>
                        <a:t>Participantes: Equipo de Auditoría (5 personas). </a:t>
                      </a:r>
                      <a:br>
                        <a:rPr lang="es-CO" sz="1000" b="0" i="0" u="none" strike="noStrike" dirty="0">
                          <a:solidFill>
                            <a:srgbClr val="000000"/>
                          </a:solidFill>
                          <a:latin typeface="Calibri"/>
                        </a:rPr>
                      </a:br>
                      <a:r>
                        <a:rPr lang="es-CO" sz="1000" b="0" i="0" u="none" strike="noStrike" dirty="0">
                          <a:solidFill>
                            <a:srgbClr val="000000"/>
                          </a:solidFill>
                          <a:latin typeface="Calibri"/>
                        </a:rPr>
                        <a:t/>
                      </a:r>
                      <a:br>
                        <a:rPr lang="es-CO" sz="1000" b="0" i="0" u="none" strike="noStrike" dirty="0">
                          <a:solidFill>
                            <a:srgbClr val="000000"/>
                          </a:solidFill>
                          <a:latin typeface="Calibri"/>
                        </a:rPr>
                      </a:br>
                      <a:r>
                        <a:rPr lang="es-CO" sz="1000" b="0" i="0" u="none" strike="noStrike" dirty="0">
                          <a:solidFill>
                            <a:srgbClr val="000000"/>
                          </a:solidFill>
                          <a:latin typeface="Calibri"/>
                        </a:rPr>
                        <a:t>Duración: 24 horas</a:t>
                      </a:r>
                    </a:p>
                  </a:txBody>
                  <a:tcPr marL="6458" marR="6458" marT="6458" marB="0" anchor="b">
                    <a:lnL w="6350" cap="flat" cmpd="sng" algn="ctr">
                      <a:solidFill>
                        <a:srgbClr val="8DB4E3"/>
                      </a:solidFill>
                      <a:prstDash val="solid"/>
                      <a:round/>
                      <a:headEnd type="none" w="med" len="med"/>
                      <a:tailEnd type="none" w="med" len="med"/>
                    </a:lnL>
                    <a:lnR w="12700" cap="flat" cmpd="sng" algn="ctr">
                      <a:solidFill>
                        <a:srgbClr val="1F497D"/>
                      </a:solidFill>
                      <a:prstDash val="solid"/>
                      <a:round/>
                      <a:headEnd type="none" w="med" len="med"/>
                      <a:tailEnd type="none" w="med" len="med"/>
                    </a:lnR>
                    <a:lnT w="6350" cap="flat" cmpd="sng" algn="ctr">
                      <a:solidFill>
                        <a:srgbClr val="8DB4E3"/>
                      </a:solidFill>
                      <a:prstDash val="solid"/>
                      <a:round/>
                      <a:headEnd type="none" w="med" len="med"/>
                      <a:tailEnd type="none" w="med" len="med"/>
                    </a:lnT>
                    <a:lnB w="6350" cap="flat" cmpd="sng" algn="ctr">
                      <a:solidFill>
                        <a:srgbClr val="8DB4E3"/>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marL="987425" indent="-987425"/>
            <a:r>
              <a:rPr lang="es-CO" sz="3600" b="1" dirty="0" smtClean="0">
                <a:latin typeface="Calibri" pitchFamily="34" charset="0"/>
                <a:ea typeface="Calibri" pitchFamily="34" charset="0"/>
                <a:cs typeface="Arial" pitchFamily="34" charset="0"/>
              </a:rPr>
              <a:t>5.5    </a:t>
            </a:r>
            <a:r>
              <a:rPr lang="es-CO" sz="3600" b="1" dirty="0" smtClean="0">
                <a:latin typeface="Calibri" pitchFamily="34" charset="0"/>
                <a:ea typeface="Calibri" pitchFamily="34" charset="0"/>
                <a:cs typeface="Arial" pitchFamily="34" charset="0"/>
              </a:rPr>
              <a:t>Herramienta tecnológica para análisis de datos de auditoría</a:t>
            </a:r>
            <a:r>
              <a:rPr lang="es-CO" sz="3200" b="1" dirty="0" smtClean="0"/>
              <a:t>	</a:t>
            </a:r>
            <a:endParaRPr lang="es-CO" sz="3200"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1"/>
          <p:cNvSpPr>
            <a:spLocks noGrp="1"/>
          </p:cNvSpPr>
          <p:nvPr>
            <p:ph type="title"/>
          </p:nvPr>
        </p:nvSpPr>
        <p:spPr>
          <a:xfrm>
            <a:off x="708314" y="341457"/>
            <a:ext cx="6130636" cy="753917"/>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285" tIns="174285" rIns="174285" bIns="174285" numCol="1" rtlCol="0" anchor="ctr" anchorCtr="0" compatLnSpc="1">
            <a:prstTxWarp prst="textNoShape">
              <a:avLst/>
            </a:prstTxWarp>
            <a:noAutofit/>
            <a:scene3d>
              <a:camera prst="orthographicFront"/>
              <a:lightRig rig="threePt" dir="t"/>
            </a:scene3d>
            <a:sp3d extrusionH="57150">
              <a:bevelT w="38100" h="38100"/>
            </a:sp3d>
          </a:bodyPr>
          <a:lstStyle/>
          <a:p>
            <a:pPr lvl="1" algn="l" rtl="0">
              <a:lnSpc>
                <a:spcPct val="85000"/>
              </a:lnSpc>
              <a:spcBef>
                <a:spcPct val="0"/>
              </a:spcBef>
            </a:pPr>
            <a:r>
              <a:rPr lang="es-CO" sz="2000" b="1" kern="1200" dirty="0">
                <a:solidFill>
                  <a:srgbClr val="00B050"/>
                </a:solidFill>
                <a:latin typeface="Franklin Gothic Demi Cond" panose="020B0706030402020204" pitchFamily="34" charset="0"/>
              </a:rPr>
              <a:t>Herramienta tecnológica para el análisis de datos </a:t>
            </a:r>
            <a:r>
              <a:rPr lang="es-CO" sz="2000" b="1" kern="1200" dirty="0" smtClean="0">
                <a:solidFill>
                  <a:srgbClr val="00B050"/>
                </a:solidFill>
                <a:latin typeface="Franklin Gothic Demi Cond" panose="020B0706030402020204" pitchFamily="34" charset="0"/>
              </a:rPr>
              <a:t/>
            </a:r>
            <a:br>
              <a:rPr lang="es-CO" sz="2000" b="1" kern="1200" dirty="0" smtClean="0">
                <a:solidFill>
                  <a:srgbClr val="00B050"/>
                </a:solidFill>
                <a:latin typeface="Franklin Gothic Demi Cond" panose="020B0706030402020204" pitchFamily="34" charset="0"/>
              </a:rPr>
            </a:br>
            <a:r>
              <a:rPr lang="es-CO" sz="2000" b="1" kern="1200" dirty="0" smtClean="0">
                <a:solidFill>
                  <a:srgbClr val="00B050"/>
                </a:solidFill>
                <a:latin typeface="Franklin Gothic Demi Cond" panose="020B0706030402020204" pitchFamily="34" charset="0"/>
              </a:rPr>
              <a:t>– </a:t>
            </a:r>
            <a:r>
              <a:rPr lang="es-CO" sz="2000" b="1" kern="1200" dirty="0">
                <a:solidFill>
                  <a:srgbClr val="00B050"/>
                </a:solidFill>
                <a:latin typeface="Franklin Gothic Demi Cond" panose="020B0706030402020204" pitchFamily="34" charset="0"/>
              </a:rPr>
              <a:t>características específicas</a:t>
            </a:r>
            <a:endParaRPr lang="en-US" sz="2000" b="1" kern="1200" dirty="0">
              <a:solidFill>
                <a:srgbClr val="00B050"/>
              </a:solidFill>
              <a:latin typeface="Franklin Gothic Demi Cond" panose="020B0706030402020204" pitchFamily="34" charset="0"/>
            </a:endParaRPr>
          </a:p>
        </p:txBody>
      </p:sp>
      <p:graphicFrame>
        <p:nvGraphicFramePr>
          <p:cNvPr id="18" name="17 Tabla"/>
          <p:cNvGraphicFramePr>
            <a:graphicFrameLocks noGrp="1"/>
          </p:cNvGraphicFramePr>
          <p:nvPr/>
        </p:nvGraphicFramePr>
        <p:xfrm>
          <a:off x="841664" y="1361074"/>
          <a:ext cx="7045035" cy="3319683"/>
        </p:xfrm>
        <a:graphic>
          <a:graphicData uri="http://schemas.openxmlformats.org/drawingml/2006/table">
            <a:tbl>
              <a:tblPr>
                <a:tableStyleId>{775DCB02-9BB8-47FD-8907-85C794F793BA}</a:tableStyleId>
              </a:tblPr>
              <a:tblGrid>
                <a:gridCol w="392332"/>
                <a:gridCol w="1944210"/>
                <a:gridCol w="4708493"/>
              </a:tblGrid>
              <a:tr h="221312">
                <a:tc>
                  <a:txBody>
                    <a:bodyPr/>
                    <a:lstStyle/>
                    <a:p>
                      <a:pPr algn="ctr">
                        <a:lnSpc>
                          <a:spcPct val="115000"/>
                        </a:lnSpc>
                        <a:spcAft>
                          <a:spcPts val="0"/>
                        </a:spcAft>
                      </a:pPr>
                      <a:r>
                        <a:rPr lang="es-CO" sz="1100" b="1" dirty="0">
                          <a:solidFill>
                            <a:srgbClr val="002060"/>
                          </a:solidFill>
                        </a:rPr>
                        <a:t>No.</a:t>
                      </a:r>
                      <a:endParaRPr lang="es-CO" sz="1100" b="1" dirty="0">
                        <a:solidFill>
                          <a:srgbClr val="002060"/>
                        </a:solidFill>
                        <a:latin typeface="Calibri"/>
                        <a:ea typeface="Calibri"/>
                        <a:cs typeface="Times New Roman"/>
                      </a:endParaRPr>
                    </a:p>
                  </a:txBody>
                  <a:tcPr marL="68580" marR="68580" marT="0" marB="0"/>
                </a:tc>
                <a:tc>
                  <a:txBody>
                    <a:bodyPr/>
                    <a:lstStyle/>
                    <a:p>
                      <a:pPr>
                        <a:lnSpc>
                          <a:spcPct val="115000"/>
                        </a:lnSpc>
                        <a:spcAft>
                          <a:spcPts val="0"/>
                        </a:spcAft>
                      </a:pPr>
                      <a:r>
                        <a:rPr lang="es-CO" sz="1100" b="1" dirty="0" smtClean="0">
                          <a:solidFill>
                            <a:srgbClr val="002060"/>
                          </a:solidFill>
                        </a:rPr>
                        <a:t>Propósito</a:t>
                      </a:r>
                      <a:endParaRPr lang="es-CO" sz="1100" b="1" dirty="0">
                        <a:solidFill>
                          <a:srgbClr val="002060"/>
                        </a:solidFill>
                        <a:latin typeface="Calibri"/>
                        <a:ea typeface="Calibri"/>
                        <a:cs typeface="Times New Roman"/>
                      </a:endParaRPr>
                    </a:p>
                  </a:txBody>
                  <a:tcPr marL="68580" marR="68580" marT="0" marB="0" anchor="ctr"/>
                </a:tc>
                <a:tc>
                  <a:txBody>
                    <a:bodyPr/>
                    <a:lstStyle/>
                    <a:p>
                      <a:pPr>
                        <a:lnSpc>
                          <a:spcPct val="115000"/>
                        </a:lnSpc>
                        <a:spcAft>
                          <a:spcPts val="0"/>
                        </a:spcAft>
                      </a:pPr>
                      <a:r>
                        <a:rPr lang="es-CO" sz="1100" b="1" dirty="0">
                          <a:solidFill>
                            <a:srgbClr val="002060"/>
                          </a:solidFill>
                        </a:rPr>
                        <a:t>Alcance de la funcionalidad</a:t>
                      </a:r>
                      <a:endParaRPr lang="es-CO" sz="1100" b="1" dirty="0">
                        <a:solidFill>
                          <a:srgbClr val="002060"/>
                        </a:solidFill>
                        <a:latin typeface="Calibri"/>
                        <a:ea typeface="Calibri"/>
                        <a:cs typeface="Times New Roman"/>
                      </a:endParaRPr>
                    </a:p>
                  </a:txBody>
                  <a:tcPr marL="68580" marR="68580" marT="0" marB="0" anchor="ctr"/>
                </a:tc>
              </a:tr>
              <a:tr h="442624">
                <a:tc>
                  <a:txBody>
                    <a:bodyPr/>
                    <a:lstStyle/>
                    <a:p>
                      <a:pPr algn="ctr">
                        <a:lnSpc>
                          <a:spcPct val="115000"/>
                        </a:lnSpc>
                        <a:spcAft>
                          <a:spcPts val="0"/>
                        </a:spcAft>
                      </a:pPr>
                      <a:r>
                        <a:rPr lang="es-CO" sz="1100" dirty="0">
                          <a:solidFill>
                            <a:srgbClr val="002060"/>
                          </a:solidFill>
                        </a:rPr>
                        <a:t>1</a:t>
                      </a:r>
                      <a:endParaRPr lang="es-CO" sz="1100" dirty="0">
                        <a:solidFill>
                          <a:srgbClr val="002060"/>
                        </a:solidFill>
                        <a:latin typeface="Calibri"/>
                        <a:ea typeface="Calibri"/>
                        <a:cs typeface="Times New Roman"/>
                      </a:endParaRPr>
                    </a:p>
                  </a:txBody>
                  <a:tcPr marL="68580" marR="68580" marT="0" marB="0" anchor="ctr"/>
                </a:tc>
                <a:tc>
                  <a:txBody>
                    <a:bodyPr/>
                    <a:lstStyle/>
                    <a:p>
                      <a:pPr>
                        <a:lnSpc>
                          <a:spcPct val="115000"/>
                        </a:lnSpc>
                        <a:spcAft>
                          <a:spcPts val="0"/>
                        </a:spcAft>
                      </a:pPr>
                      <a:r>
                        <a:rPr lang="es-CO" sz="1100" dirty="0">
                          <a:solidFill>
                            <a:srgbClr val="002060"/>
                          </a:solidFill>
                        </a:rPr>
                        <a:t>Integridad de datos</a:t>
                      </a:r>
                      <a:endParaRPr lang="es-CO" sz="1100" dirty="0">
                        <a:solidFill>
                          <a:srgbClr val="002060"/>
                        </a:solidFill>
                        <a:latin typeface="Calibri"/>
                        <a:ea typeface="Calibri"/>
                        <a:cs typeface="Times New Roman"/>
                      </a:endParaRPr>
                    </a:p>
                  </a:txBody>
                  <a:tcPr marL="68580" marR="68580" marT="0" marB="0" anchor="ctr"/>
                </a:tc>
                <a:tc>
                  <a:txBody>
                    <a:bodyPr/>
                    <a:lstStyle/>
                    <a:p>
                      <a:pPr>
                        <a:lnSpc>
                          <a:spcPct val="115000"/>
                        </a:lnSpc>
                        <a:spcAft>
                          <a:spcPts val="0"/>
                        </a:spcAft>
                      </a:pPr>
                      <a:r>
                        <a:rPr lang="es-CO" sz="1100" dirty="0">
                          <a:solidFill>
                            <a:srgbClr val="002060"/>
                          </a:solidFill>
                        </a:rPr>
                        <a:t>Contar </a:t>
                      </a:r>
                      <a:r>
                        <a:rPr lang="es-CO" sz="1100" dirty="0" smtClean="0">
                          <a:solidFill>
                            <a:srgbClr val="002060"/>
                          </a:solidFill>
                        </a:rPr>
                        <a:t>grandes</a:t>
                      </a:r>
                      <a:r>
                        <a:rPr lang="es-CO" sz="1100" baseline="0" dirty="0" smtClean="0">
                          <a:solidFill>
                            <a:srgbClr val="002060"/>
                          </a:solidFill>
                        </a:rPr>
                        <a:t> volúmenes de </a:t>
                      </a:r>
                      <a:r>
                        <a:rPr lang="es-CO" sz="1100" dirty="0" smtClean="0">
                          <a:solidFill>
                            <a:srgbClr val="002060"/>
                          </a:solidFill>
                        </a:rPr>
                        <a:t>registros</a:t>
                      </a:r>
                      <a:endParaRPr lang="es-CO" sz="1100" dirty="0">
                        <a:solidFill>
                          <a:srgbClr val="002060"/>
                        </a:solidFill>
                      </a:endParaRPr>
                    </a:p>
                    <a:p>
                      <a:pPr>
                        <a:lnSpc>
                          <a:spcPct val="115000"/>
                        </a:lnSpc>
                        <a:spcAft>
                          <a:spcPts val="0"/>
                        </a:spcAft>
                      </a:pPr>
                      <a:r>
                        <a:rPr lang="es-CO" sz="1100" dirty="0">
                          <a:solidFill>
                            <a:srgbClr val="002060"/>
                          </a:solidFill>
                        </a:rPr>
                        <a:t>Totalizar valores de campos numéricos</a:t>
                      </a:r>
                      <a:endParaRPr lang="es-CO" sz="1100" dirty="0">
                        <a:solidFill>
                          <a:srgbClr val="002060"/>
                        </a:solidFill>
                        <a:latin typeface="Calibri"/>
                        <a:ea typeface="Calibri"/>
                        <a:cs typeface="Times New Roman"/>
                      </a:endParaRPr>
                    </a:p>
                  </a:txBody>
                  <a:tcPr marL="68580" marR="68580" marT="0" marB="0" anchor="ctr"/>
                </a:tc>
              </a:tr>
              <a:tr h="442624">
                <a:tc>
                  <a:txBody>
                    <a:bodyPr/>
                    <a:lstStyle/>
                    <a:p>
                      <a:pPr algn="ctr">
                        <a:lnSpc>
                          <a:spcPct val="115000"/>
                        </a:lnSpc>
                        <a:spcAft>
                          <a:spcPts val="0"/>
                        </a:spcAft>
                      </a:pPr>
                      <a:r>
                        <a:rPr lang="es-CO" sz="1100" dirty="0">
                          <a:solidFill>
                            <a:srgbClr val="002060"/>
                          </a:solidFill>
                        </a:rPr>
                        <a:t>2</a:t>
                      </a:r>
                      <a:endParaRPr lang="es-CO" sz="1100" dirty="0">
                        <a:solidFill>
                          <a:srgbClr val="002060"/>
                        </a:solidFill>
                        <a:latin typeface="Calibri"/>
                        <a:ea typeface="Calibri"/>
                        <a:cs typeface="Times New Roman"/>
                      </a:endParaRPr>
                    </a:p>
                  </a:txBody>
                  <a:tcPr marL="68580" marR="68580" marT="0" marB="0" anchor="ctr"/>
                </a:tc>
                <a:tc>
                  <a:txBody>
                    <a:bodyPr/>
                    <a:lstStyle/>
                    <a:p>
                      <a:pPr>
                        <a:lnSpc>
                          <a:spcPct val="115000"/>
                        </a:lnSpc>
                        <a:spcAft>
                          <a:spcPts val="0"/>
                        </a:spcAft>
                      </a:pPr>
                      <a:r>
                        <a:rPr lang="es-CO" sz="1100" dirty="0">
                          <a:solidFill>
                            <a:srgbClr val="002060"/>
                          </a:solidFill>
                        </a:rPr>
                        <a:t>Recopilación de datos</a:t>
                      </a:r>
                      <a:endParaRPr lang="es-CO" sz="1100" dirty="0">
                        <a:solidFill>
                          <a:srgbClr val="002060"/>
                        </a:solidFill>
                        <a:latin typeface="Calibri"/>
                        <a:ea typeface="Calibri"/>
                        <a:cs typeface="Times New Roman"/>
                      </a:endParaRPr>
                    </a:p>
                  </a:txBody>
                  <a:tcPr marL="68580" marR="68580" marT="0" marB="0" anchor="ctr"/>
                </a:tc>
                <a:tc>
                  <a:txBody>
                    <a:bodyPr/>
                    <a:lstStyle/>
                    <a:p>
                      <a:pPr>
                        <a:lnSpc>
                          <a:spcPct val="115000"/>
                        </a:lnSpc>
                        <a:spcAft>
                          <a:spcPts val="0"/>
                        </a:spcAft>
                      </a:pPr>
                      <a:r>
                        <a:rPr lang="es-CO" sz="1100">
                          <a:solidFill>
                            <a:srgbClr val="002060"/>
                          </a:solidFill>
                        </a:rPr>
                        <a:t>Creación de gráficos</a:t>
                      </a:r>
                    </a:p>
                    <a:p>
                      <a:pPr>
                        <a:lnSpc>
                          <a:spcPct val="115000"/>
                        </a:lnSpc>
                        <a:spcAft>
                          <a:spcPts val="0"/>
                        </a:spcAft>
                      </a:pPr>
                      <a:r>
                        <a:rPr lang="es-CO" sz="1100">
                          <a:solidFill>
                            <a:srgbClr val="002060"/>
                          </a:solidFill>
                        </a:rPr>
                        <a:t>Cálculo de valores mínimos, máximos, totales y absolutos</a:t>
                      </a:r>
                      <a:endParaRPr lang="es-CO" sz="1100">
                        <a:solidFill>
                          <a:srgbClr val="002060"/>
                        </a:solidFill>
                        <a:latin typeface="Calibri"/>
                        <a:ea typeface="Calibri"/>
                        <a:cs typeface="Times New Roman"/>
                      </a:endParaRPr>
                    </a:p>
                  </a:txBody>
                  <a:tcPr marL="68580" marR="68580" marT="0" marB="0" anchor="ctr"/>
                </a:tc>
              </a:tr>
              <a:tr h="221312">
                <a:tc>
                  <a:txBody>
                    <a:bodyPr/>
                    <a:lstStyle/>
                    <a:p>
                      <a:pPr algn="ctr">
                        <a:lnSpc>
                          <a:spcPct val="115000"/>
                        </a:lnSpc>
                        <a:spcAft>
                          <a:spcPts val="0"/>
                        </a:spcAft>
                      </a:pPr>
                      <a:r>
                        <a:rPr lang="es-CO" sz="1100" dirty="0">
                          <a:solidFill>
                            <a:srgbClr val="002060"/>
                          </a:solidFill>
                        </a:rPr>
                        <a:t>3</a:t>
                      </a:r>
                      <a:endParaRPr lang="es-CO" sz="1100" dirty="0">
                        <a:solidFill>
                          <a:srgbClr val="002060"/>
                        </a:solidFill>
                        <a:latin typeface="Calibri"/>
                        <a:ea typeface="Calibri"/>
                        <a:cs typeface="Times New Roman"/>
                      </a:endParaRPr>
                    </a:p>
                  </a:txBody>
                  <a:tcPr marL="68580" marR="68580" marT="0" marB="0" anchor="ctr"/>
                </a:tc>
                <a:tc>
                  <a:txBody>
                    <a:bodyPr/>
                    <a:lstStyle/>
                    <a:p>
                      <a:pPr>
                        <a:lnSpc>
                          <a:spcPct val="115000"/>
                        </a:lnSpc>
                        <a:spcAft>
                          <a:spcPts val="0"/>
                        </a:spcAft>
                      </a:pPr>
                      <a:r>
                        <a:rPr lang="es-CO" sz="1100" dirty="0">
                          <a:solidFill>
                            <a:srgbClr val="002060"/>
                          </a:solidFill>
                        </a:rPr>
                        <a:t>Resumen de datos</a:t>
                      </a:r>
                      <a:endParaRPr lang="es-CO" sz="1100" dirty="0">
                        <a:solidFill>
                          <a:srgbClr val="002060"/>
                        </a:solidFill>
                        <a:latin typeface="Calibri"/>
                        <a:ea typeface="Calibri"/>
                        <a:cs typeface="Times New Roman"/>
                      </a:endParaRPr>
                    </a:p>
                  </a:txBody>
                  <a:tcPr marL="68580" marR="68580" marT="0" marB="0" anchor="ctr"/>
                </a:tc>
                <a:tc>
                  <a:txBody>
                    <a:bodyPr/>
                    <a:lstStyle/>
                    <a:p>
                      <a:pPr>
                        <a:lnSpc>
                          <a:spcPct val="115000"/>
                        </a:lnSpc>
                        <a:spcAft>
                          <a:spcPts val="0"/>
                        </a:spcAft>
                      </a:pPr>
                      <a:r>
                        <a:rPr lang="es-CO" sz="1100" dirty="0">
                          <a:solidFill>
                            <a:srgbClr val="002060"/>
                          </a:solidFill>
                        </a:rPr>
                        <a:t>Resumen de valores numéricos, fechas, entre otros</a:t>
                      </a:r>
                      <a:endParaRPr lang="es-CO" sz="1100" dirty="0">
                        <a:solidFill>
                          <a:srgbClr val="002060"/>
                        </a:solidFill>
                        <a:latin typeface="Calibri"/>
                        <a:ea typeface="Calibri"/>
                        <a:cs typeface="Times New Roman"/>
                      </a:endParaRPr>
                    </a:p>
                  </a:txBody>
                  <a:tcPr marL="68580" marR="68580" marT="0" marB="0" anchor="ctr"/>
                </a:tc>
              </a:tr>
              <a:tr h="663937">
                <a:tc>
                  <a:txBody>
                    <a:bodyPr/>
                    <a:lstStyle/>
                    <a:p>
                      <a:pPr algn="ctr">
                        <a:lnSpc>
                          <a:spcPct val="115000"/>
                        </a:lnSpc>
                        <a:spcAft>
                          <a:spcPts val="0"/>
                        </a:spcAft>
                      </a:pPr>
                      <a:r>
                        <a:rPr lang="es-CO" sz="1100" dirty="0">
                          <a:solidFill>
                            <a:srgbClr val="002060"/>
                          </a:solidFill>
                        </a:rPr>
                        <a:t>4</a:t>
                      </a:r>
                      <a:endParaRPr lang="es-CO" sz="1100" dirty="0">
                        <a:solidFill>
                          <a:srgbClr val="002060"/>
                        </a:solidFill>
                        <a:latin typeface="Calibri"/>
                        <a:ea typeface="Calibri"/>
                        <a:cs typeface="Times New Roman"/>
                      </a:endParaRPr>
                    </a:p>
                  </a:txBody>
                  <a:tcPr marL="68580" marR="68580" marT="0" marB="0" anchor="ctr"/>
                </a:tc>
                <a:tc>
                  <a:txBody>
                    <a:bodyPr/>
                    <a:lstStyle/>
                    <a:p>
                      <a:pPr>
                        <a:lnSpc>
                          <a:spcPct val="115000"/>
                        </a:lnSpc>
                        <a:spcAft>
                          <a:spcPts val="0"/>
                        </a:spcAft>
                      </a:pPr>
                      <a:r>
                        <a:rPr lang="es-CO" sz="1100" dirty="0">
                          <a:solidFill>
                            <a:srgbClr val="002060"/>
                          </a:solidFill>
                        </a:rPr>
                        <a:t>Pruebas de secuencia</a:t>
                      </a:r>
                      <a:endParaRPr lang="es-CO" sz="1100" dirty="0">
                        <a:solidFill>
                          <a:srgbClr val="002060"/>
                        </a:solidFill>
                        <a:latin typeface="Calibri"/>
                        <a:ea typeface="Calibri"/>
                        <a:cs typeface="Times New Roman"/>
                      </a:endParaRPr>
                    </a:p>
                  </a:txBody>
                  <a:tcPr marL="68580" marR="68580" marT="0" marB="0" anchor="ctr"/>
                </a:tc>
                <a:tc>
                  <a:txBody>
                    <a:bodyPr/>
                    <a:lstStyle/>
                    <a:p>
                      <a:pPr>
                        <a:lnSpc>
                          <a:spcPct val="115000"/>
                        </a:lnSpc>
                        <a:spcAft>
                          <a:spcPts val="0"/>
                        </a:spcAft>
                      </a:pPr>
                      <a:r>
                        <a:rPr lang="es-CO" sz="1100" dirty="0">
                          <a:solidFill>
                            <a:srgbClr val="002060"/>
                          </a:solidFill>
                        </a:rPr>
                        <a:t>Pruebas de errores de secuencia</a:t>
                      </a:r>
                    </a:p>
                    <a:p>
                      <a:pPr>
                        <a:lnSpc>
                          <a:spcPct val="115000"/>
                        </a:lnSpc>
                        <a:spcAft>
                          <a:spcPts val="0"/>
                        </a:spcAft>
                      </a:pPr>
                      <a:r>
                        <a:rPr lang="es-CO" sz="1100" dirty="0">
                          <a:solidFill>
                            <a:srgbClr val="002060"/>
                          </a:solidFill>
                        </a:rPr>
                        <a:t>Buscar números faltantes</a:t>
                      </a:r>
                    </a:p>
                    <a:p>
                      <a:pPr>
                        <a:lnSpc>
                          <a:spcPct val="115000"/>
                        </a:lnSpc>
                        <a:spcAft>
                          <a:spcPts val="0"/>
                        </a:spcAft>
                      </a:pPr>
                      <a:r>
                        <a:rPr lang="es-CO" sz="1100" dirty="0">
                          <a:solidFill>
                            <a:srgbClr val="002060"/>
                          </a:solidFill>
                        </a:rPr>
                        <a:t>Buscar registros duplicados</a:t>
                      </a:r>
                      <a:endParaRPr lang="es-CO" sz="1100" dirty="0">
                        <a:solidFill>
                          <a:srgbClr val="002060"/>
                        </a:solidFill>
                        <a:latin typeface="Calibri"/>
                        <a:ea typeface="Calibri"/>
                        <a:cs typeface="Times New Roman"/>
                      </a:endParaRPr>
                    </a:p>
                  </a:txBody>
                  <a:tcPr marL="68580" marR="68580" marT="0" marB="0" anchor="ctr"/>
                </a:tc>
              </a:tr>
              <a:tr h="663937">
                <a:tc>
                  <a:txBody>
                    <a:bodyPr/>
                    <a:lstStyle/>
                    <a:p>
                      <a:pPr algn="ctr">
                        <a:lnSpc>
                          <a:spcPct val="115000"/>
                        </a:lnSpc>
                        <a:spcAft>
                          <a:spcPts val="0"/>
                        </a:spcAft>
                      </a:pPr>
                      <a:r>
                        <a:rPr lang="es-CO" sz="1100">
                          <a:solidFill>
                            <a:srgbClr val="002060"/>
                          </a:solidFill>
                        </a:rPr>
                        <a:t>5</a:t>
                      </a:r>
                      <a:endParaRPr lang="es-CO" sz="1100">
                        <a:solidFill>
                          <a:srgbClr val="002060"/>
                        </a:solidFill>
                        <a:latin typeface="Calibri"/>
                        <a:ea typeface="Calibri"/>
                        <a:cs typeface="Times New Roman"/>
                      </a:endParaRPr>
                    </a:p>
                  </a:txBody>
                  <a:tcPr marL="68580" marR="68580" marT="0" marB="0" anchor="ctr"/>
                </a:tc>
                <a:tc>
                  <a:txBody>
                    <a:bodyPr/>
                    <a:lstStyle/>
                    <a:p>
                      <a:pPr>
                        <a:lnSpc>
                          <a:spcPct val="115000"/>
                        </a:lnSpc>
                        <a:spcAft>
                          <a:spcPts val="0"/>
                        </a:spcAft>
                      </a:pPr>
                      <a:r>
                        <a:rPr lang="es-CO" sz="1100" dirty="0">
                          <a:solidFill>
                            <a:srgbClr val="002060"/>
                          </a:solidFill>
                        </a:rPr>
                        <a:t>Separación de datos</a:t>
                      </a:r>
                      <a:endParaRPr lang="es-CO" sz="1100" dirty="0">
                        <a:solidFill>
                          <a:srgbClr val="002060"/>
                        </a:solidFill>
                        <a:latin typeface="Calibri"/>
                        <a:ea typeface="Calibri"/>
                        <a:cs typeface="Times New Roman"/>
                      </a:endParaRPr>
                    </a:p>
                  </a:txBody>
                  <a:tcPr marL="68580" marR="68580" marT="0" marB="0" anchor="ctr"/>
                </a:tc>
                <a:tc>
                  <a:txBody>
                    <a:bodyPr/>
                    <a:lstStyle/>
                    <a:p>
                      <a:pPr>
                        <a:lnSpc>
                          <a:spcPct val="115000"/>
                        </a:lnSpc>
                        <a:spcAft>
                          <a:spcPts val="0"/>
                        </a:spcAft>
                      </a:pPr>
                      <a:r>
                        <a:rPr lang="es-CO" sz="1100" dirty="0">
                          <a:solidFill>
                            <a:srgbClr val="002060"/>
                          </a:solidFill>
                        </a:rPr>
                        <a:t>Buscar registros seleccionados</a:t>
                      </a:r>
                    </a:p>
                    <a:p>
                      <a:pPr>
                        <a:lnSpc>
                          <a:spcPct val="115000"/>
                        </a:lnSpc>
                        <a:spcAft>
                          <a:spcPts val="0"/>
                        </a:spcAft>
                      </a:pPr>
                      <a:r>
                        <a:rPr lang="es-CO" sz="1100" dirty="0">
                          <a:solidFill>
                            <a:srgbClr val="002060"/>
                          </a:solidFill>
                        </a:rPr>
                        <a:t>Extracción de datos para un nuevo archivo o para otro formato de archivo</a:t>
                      </a:r>
                      <a:endParaRPr lang="es-CO" sz="1100" dirty="0">
                        <a:solidFill>
                          <a:srgbClr val="002060"/>
                        </a:solidFill>
                        <a:latin typeface="Calibri"/>
                        <a:ea typeface="Calibri"/>
                        <a:cs typeface="Times New Roman"/>
                      </a:endParaRPr>
                    </a:p>
                  </a:txBody>
                  <a:tcPr marL="68580" marR="68580" marT="0" marB="0" anchor="ctr"/>
                </a:tc>
              </a:tr>
              <a:tr h="663937">
                <a:tc>
                  <a:txBody>
                    <a:bodyPr/>
                    <a:lstStyle/>
                    <a:p>
                      <a:pPr algn="ctr">
                        <a:lnSpc>
                          <a:spcPct val="115000"/>
                        </a:lnSpc>
                        <a:spcAft>
                          <a:spcPts val="0"/>
                        </a:spcAft>
                      </a:pPr>
                      <a:r>
                        <a:rPr lang="es-CO" sz="1100" dirty="0">
                          <a:solidFill>
                            <a:srgbClr val="002060"/>
                          </a:solidFill>
                        </a:rPr>
                        <a:t>6</a:t>
                      </a:r>
                      <a:endParaRPr lang="es-CO" sz="1100" dirty="0">
                        <a:solidFill>
                          <a:srgbClr val="002060"/>
                        </a:solidFill>
                        <a:latin typeface="Calibri"/>
                        <a:ea typeface="Calibri"/>
                        <a:cs typeface="Times New Roman"/>
                      </a:endParaRPr>
                    </a:p>
                  </a:txBody>
                  <a:tcPr marL="68580" marR="68580" marT="0" marB="0" anchor="ctr"/>
                </a:tc>
                <a:tc>
                  <a:txBody>
                    <a:bodyPr/>
                    <a:lstStyle/>
                    <a:p>
                      <a:pPr>
                        <a:lnSpc>
                          <a:spcPct val="115000"/>
                        </a:lnSpc>
                        <a:spcAft>
                          <a:spcPts val="0"/>
                        </a:spcAft>
                      </a:pPr>
                      <a:r>
                        <a:rPr lang="es-CO" sz="1100" dirty="0">
                          <a:solidFill>
                            <a:srgbClr val="002060"/>
                          </a:solidFill>
                        </a:rPr>
                        <a:t>Muestreo estadístico</a:t>
                      </a:r>
                      <a:endParaRPr lang="es-CO" sz="1100" dirty="0">
                        <a:solidFill>
                          <a:srgbClr val="002060"/>
                        </a:solidFill>
                        <a:latin typeface="Calibri"/>
                        <a:ea typeface="Calibri"/>
                        <a:cs typeface="Times New Roman"/>
                      </a:endParaRPr>
                    </a:p>
                  </a:txBody>
                  <a:tcPr marL="68580" marR="68580" marT="0" marB="0" anchor="ctr"/>
                </a:tc>
                <a:tc>
                  <a:txBody>
                    <a:bodyPr/>
                    <a:lstStyle/>
                    <a:p>
                      <a:pPr>
                        <a:lnSpc>
                          <a:spcPct val="115000"/>
                        </a:lnSpc>
                        <a:spcAft>
                          <a:spcPts val="0"/>
                        </a:spcAft>
                      </a:pPr>
                      <a:r>
                        <a:rPr lang="es-CO" sz="1100" dirty="0">
                          <a:solidFill>
                            <a:srgbClr val="002060"/>
                          </a:solidFill>
                        </a:rPr>
                        <a:t>Determinación del tamaño de la muestra.</a:t>
                      </a:r>
                    </a:p>
                    <a:p>
                      <a:pPr>
                        <a:lnSpc>
                          <a:spcPct val="115000"/>
                        </a:lnSpc>
                        <a:spcAft>
                          <a:spcPts val="0"/>
                        </a:spcAft>
                      </a:pPr>
                      <a:r>
                        <a:rPr lang="es-CO" sz="1100" dirty="0">
                          <a:solidFill>
                            <a:srgbClr val="002060"/>
                          </a:solidFill>
                        </a:rPr>
                        <a:t>Extracción de muestras de una población y evaluación del efecto de errores de datos sobre una población</a:t>
                      </a:r>
                      <a:endParaRPr lang="es-CO" sz="1100" dirty="0">
                        <a:solidFill>
                          <a:srgbClr val="002060"/>
                        </a:solidFill>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xmlns="" val="132041508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1"/>
          <p:cNvSpPr>
            <a:spLocks noGrp="1"/>
          </p:cNvSpPr>
          <p:nvPr>
            <p:ph type="title"/>
          </p:nvPr>
        </p:nvSpPr>
        <p:spPr>
          <a:xfrm>
            <a:off x="930213" y="319985"/>
            <a:ext cx="5832537" cy="578788"/>
          </a:xfr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285" tIns="174285" rIns="174285" bIns="174285" numCol="1" rtlCol="0" anchor="ctr" anchorCtr="0" compatLnSpc="1">
            <a:prstTxWarp prst="textNoShape">
              <a:avLst/>
            </a:prstTxWarp>
            <a:noAutofit/>
            <a:scene3d>
              <a:camera prst="orthographicFront"/>
              <a:lightRig rig="threePt" dir="t"/>
            </a:scene3d>
            <a:sp3d extrusionH="57150">
              <a:bevelT w="38100" h="38100"/>
            </a:sp3d>
          </a:bodyPr>
          <a:lstStyle/>
          <a:p>
            <a:pPr lvl="1" algn="l" rtl="0">
              <a:lnSpc>
                <a:spcPct val="85000"/>
              </a:lnSpc>
              <a:spcBef>
                <a:spcPct val="0"/>
              </a:spcBef>
            </a:pPr>
            <a:r>
              <a:rPr lang="es-CO" sz="2500" b="1" dirty="0" smtClean="0">
                <a:solidFill>
                  <a:srgbClr val="002060"/>
                </a:solidFill>
                <a:latin typeface="+mj-lt"/>
                <a:cs typeface="Calibri" panose="020F0502020204030204" pitchFamily="34" charset="0"/>
              </a:rPr>
              <a:t>4. </a:t>
            </a:r>
            <a:r>
              <a:rPr lang="es-CO" sz="2500" b="1" dirty="0" smtClean="0">
                <a:solidFill>
                  <a:srgbClr val="002060"/>
                </a:solidFill>
                <a:latin typeface="+mj-lt"/>
                <a:cs typeface="Calibri" panose="020F0502020204030204" pitchFamily="34" charset="0"/>
              </a:rPr>
              <a:t>Ejecución del Plan de Auditoría y</a:t>
            </a:r>
            <a:br>
              <a:rPr lang="es-CO" sz="2500" b="1" dirty="0" smtClean="0">
                <a:solidFill>
                  <a:srgbClr val="002060"/>
                </a:solidFill>
                <a:latin typeface="+mj-lt"/>
                <a:cs typeface="Calibri" panose="020F0502020204030204" pitchFamily="34" charset="0"/>
              </a:rPr>
            </a:br>
            <a:r>
              <a:rPr lang="es-CO" sz="2500" b="1" dirty="0" smtClean="0">
                <a:solidFill>
                  <a:srgbClr val="002060"/>
                </a:solidFill>
                <a:latin typeface="+mj-lt"/>
                <a:cs typeface="Calibri" panose="020F0502020204030204" pitchFamily="34" charset="0"/>
              </a:rPr>
              <a:t>Auditoría Realizadas</a:t>
            </a:r>
            <a:endParaRPr lang="en-US" sz="2500" b="1" dirty="0">
              <a:solidFill>
                <a:srgbClr val="002060"/>
              </a:solidFill>
              <a:latin typeface="+mj-lt"/>
              <a:cs typeface="Calibri" panose="020F0502020204030204" pitchFamily="34" charset="0"/>
            </a:endParaRPr>
          </a:p>
        </p:txBody>
      </p:sp>
      <p:graphicFrame>
        <p:nvGraphicFramePr>
          <p:cNvPr id="3" name="2 Tabla"/>
          <p:cNvGraphicFramePr>
            <a:graphicFrameLocks noGrp="1"/>
          </p:cNvGraphicFramePr>
          <p:nvPr/>
        </p:nvGraphicFramePr>
        <p:xfrm>
          <a:off x="1097190" y="1223916"/>
          <a:ext cx="6835976" cy="3601178"/>
        </p:xfrm>
        <a:graphic>
          <a:graphicData uri="http://schemas.openxmlformats.org/drawingml/2006/table">
            <a:tbl>
              <a:tblPr firstRow="1" bandRow="1">
                <a:tableStyleId>{8799B23B-EC83-4686-B30A-512413B5E67A}</a:tableStyleId>
              </a:tblPr>
              <a:tblGrid>
                <a:gridCol w="1708994"/>
                <a:gridCol w="1708994"/>
                <a:gridCol w="1708994"/>
                <a:gridCol w="1708994"/>
              </a:tblGrid>
              <a:tr h="464006">
                <a:tc>
                  <a:txBody>
                    <a:bodyPr/>
                    <a:lstStyle/>
                    <a:p>
                      <a:pPr algn="ctr"/>
                      <a:r>
                        <a:rPr lang="es-CO" sz="1400" dirty="0" smtClean="0">
                          <a:solidFill>
                            <a:srgbClr val="00B050"/>
                          </a:solidFill>
                        </a:rPr>
                        <a:t>MACROPROCESO</a:t>
                      </a:r>
                      <a:endParaRPr lang="es-CO" sz="1400" dirty="0">
                        <a:solidFill>
                          <a:srgbClr val="00B050"/>
                        </a:solidFill>
                      </a:endParaRPr>
                    </a:p>
                  </a:txBody>
                  <a:tcPr/>
                </a:tc>
                <a:tc>
                  <a:txBody>
                    <a:bodyPr/>
                    <a:lstStyle/>
                    <a:p>
                      <a:pPr algn="ctr"/>
                      <a:r>
                        <a:rPr lang="es-CO" sz="1400" dirty="0" smtClean="0">
                          <a:solidFill>
                            <a:srgbClr val="00B050"/>
                          </a:solidFill>
                        </a:rPr>
                        <a:t>PROCESO</a:t>
                      </a:r>
                      <a:endParaRPr lang="es-CO" sz="1400" dirty="0">
                        <a:solidFill>
                          <a:srgbClr val="00B050"/>
                        </a:solidFill>
                      </a:endParaRPr>
                    </a:p>
                  </a:txBody>
                  <a:tcPr/>
                </a:tc>
                <a:tc>
                  <a:txBody>
                    <a:bodyPr/>
                    <a:lstStyle/>
                    <a:p>
                      <a:pPr algn="ctr"/>
                      <a:r>
                        <a:rPr lang="es-CO" sz="1400" dirty="0" smtClean="0">
                          <a:solidFill>
                            <a:srgbClr val="00B050"/>
                          </a:solidFill>
                        </a:rPr>
                        <a:t>RESPONSABLE</a:t>
                      </a:r>
                      <a:endParaRPr lang="es-CO" sz="1400" dirty="0">
                        <a:solidFill>
                          <a:srgbClr val="00B050"/>
                        </a:solidFill>
                      </a:endParaRPr>
                    </a:p>
                  </a:txBody>
                  <a:tcPr/>
                </a:tc>
                <a:tc>
                  <a:txBody>
                    <a:bodyPr/>
                    <a:lstStyle/>
                    <a:p>
                      <a:pPr algn="ctr"/>
                      <a:r>
                        <a:rPr lang="es-CO" sz="1400" dirty="0" smtClean="0">
                          <a:solidFill>
                            <a:srgbClr val="00B050"/>
                          </a:solidFill>
                        </a:rPr>
                        <a:t>TRABAJO DE AUDITORÍA</a:t>
                      </a:r>
                      <a:endParaRPr lang="es-CO" sz="1400" dirty="0">
                        <a:solidFill>
                          <a:srgbClr val="00B050"/>
                        </a:solidFill>
                      </a:endParaRPr>
                    </a:p>
                  </a:txBody>
                  <a:tcPr/>
                </a:tc>
              </a:tr>
              <a:tr h="901429">
                <a:tc>
                  <a:txBody>
                    <a:bodyPr/>
                    <a:lstStyle/>
                    <a:p>
                      <a:pPr algn="ctr"/>
                      <a:r>
                        <a:rPr lang="es-CO" sz="1300" b="1" dirty="0" smtClean="0">
                          <a:solidFill>
                            <a:srgbClr val="002060"/>
                          </a:solidFill>
                        </a:rPr>
                        <a:t>APOYO</a:t>
                      </a:r>
                      <a:endParaRPr lang="es-CO" sz="1300" b="1" dirty="0">
                        <a:solidFill>
                          <a:srgbClr val="002060"/>
                        </a:solidFill>
                      </a:endParaRPr>
                    </a:p>
                  </a:txBody>
                  <a:tcPr/>
                </a:tc>
                <a:tc>
                  <a:txBody>
                    <a:bodyPr/>
                    <a:lstStyle/>
                    <a:p>
                      <a:pPr algn="ctr"/>
                      <a:r>
                        <a:rPr lang="es-CO" sz="1300" b="1" dirty="0" smtClean="0">
                          <a:solidFill>
                            <a:srgbClr val="002060"/>
                          </a:solidFill>
                        </a:rPr>
                        <a:t>SEGUIMIENTO Y CONTROL</a:t>
                      </a:r>
                    </a:p>
                    <a:p>
                      <a:pPr algn="ctr"/>
                      <a:r>
                        <a:rPr lang="es-CO" sz="1300" b="1" dirty="0" smtClean="0">
                          <a:solidFill>
                            <a:srgbClr val="002060"/>
                          </a:solidFill>
                        </a:rPr>
                        <a:t>MEJORA CONTINUA</a:t>
                      </a:r>
                      <a:endParaRPr lang="es-CO" sz="1300" b="1" dirty="0">
                        <a:solidFill>
                          <a:srgbClr val="002060"/>
                        </a:solidFill>
                      </a:endParaRPr>
                    </a:p>
                  </a:txBody>
                  <a:tcPr/>
                </a:tc>
                <a:tc>
                  <a:txBody>
                    <a:bodyPr/>
                    <a:lstStyle/>
                    <a:p>
                      <a:pPr algn="ctr"/>
                      <a:r>
                        <a:rPr lang="es-CO" sz="1300" b="1" dirty="0" smtClean="0">
                          <a:solidFill>
                            <a:srgbClr val="002060"/>
                          </a:solidFill>
                        </a:rPr>
                        <a:t>VP</a:t>
                      </a:r>
                      <a:r>
                        <a:rPr lang="es-CO" sz="1300" b="1" baseline="0" dirty="0" smtClean="0">
                          <a:solidFill>
                            <a:srgbClr val="002060"/>
                          </a:solidFill>
                        </a:rPr>
                        <a:t> EJECUTIVA </a:t>
                      </a:r>
                    </a:p>
                    <a:p>
                      <a:pPr algn="ctr"/>
                      <a:r>
                        <a:rPr lang="es-CO" sz="1300" b="1" baseline="0" dirty="0" smtClean="0">
                          <a:solidFill>
                            <a:srgbClr val="002060"/>
                          </a:solidFill>
                        </a:rPr>
                        <a:t>–</a:t>
                      </a:r>
                    </a:p>
                    <a:p>
                      <a:pPr algn="ctr"/>
                      <a:r>
                        <a:rPr lang="es-CO" sz="1300" b="1" baseline="0" dirty="0" smtClean="0">
                          <a:solidFill>
                            <a:srgbClr val="002060"/>
                          </a:solidFill>
                        </a:rPr>
                        <a:t> LIDER DE CALIDAD</a:t>
                      </a:r>
                    </a:p>
                  </a:txBody>
                  <a:tcPr/>
                </a:tc>
                <a:tc>
                  <a:txBody>
                    <a:bodyPr/>
                    <a:lstStyle/>
                    <a:p>
                      <a:pPr algn="ctr"/>
                      <a:r>
                        <a:rPr lang="es-CO" sz="1300" b="1" dirty="0" smtClean="0">
                          <a:solidFill>
                            <a:srgbClr val="002060"/>
                          </a:solidFill>
                        </a:rPr>
                        <a:t>MEJORA CONTINUA (SGC)</a:t>
                      </a:r>
                      <a:endParaRPr lang="es-CO" sz="1300" b="1" dirty="0">
                        <a:solidFill>
                          <a:srgbClr val="002060"/>
                        </a:solidFill>
                      </a:endParaRPr>
                    </a:p>
                  </a:txBody>
                  <a:tcPr/>
                </a:tc>
              </a:tr>
              <a:tr h="901429">
                <a:tc>
                  <a:txBody>
                    <a:bodyPr/>
                    <a:lstStyle/>
                    <a:p>
                      <a:pPr algn="ctr"/>
                      <a:r>
                        <a:rPr lang="es-CO" sz="1300" dirty="0" smtClean="0">
                          <a:solidFill>
                            <a:srgbClr val="002060"/>
                          </a:solidFill>
                        </a:rPr>
                        <a:t>APOYO</a:t>
                      </a:r>
                    </a:p>
                  </a:txBody>
                  <a:tcPr/>
                </a:tc>
                <a:tc>
                  <a:txBody>
                    <a:bodyPr/>
                    <a:lstStyle/>
                    <a:p>
                      <a:pPr algn="ctr"/>
                      <a:r>
                        <a:rPr lang="es-CO" sz="1300" dirty="0" smtClean="0">
                          <a:solidFill>
                            <a:srgbClr val="002060"/>
                          </a:solidFill>
                        </a:rPr>
                        <a:t>GESTIÓN FINANCIERA Y ADMINISTRATIVA</a:t>
                      </a:r>
                      <a:endParaRPr lang="es-CO" sz="1300" dirty="0">
                        <a:solidFill>
                          <a:srgbClr val="002060"/>
                        </a:solidFill>
                      </a:endParaRPr>
                    </a:p>
                  </a:txBody>
                  <a:tcPr/>
                </a:tc>
                <a:tc>
                  <a:txBody>
                    <a:bodyPr/>
                    <a:lstStyle/>
                    <a:p>
                      <a:pPr algn="ctr"/>
                      <a:r>
                        <a:rPr lang="es-CO" sz="1300" dirty="0" smtClean="0">
                          <a:solidFill>
                            <a:srgbClr val="002060"/>
                          </a:solidFill>
                        </a:rPr>
                        <a:t>VP FINANCIERA</a:t>
                      </a:r>
                      <a:r>
                        <a:rPr lang="es-CO" sz="1300" baseline="0" dirty="0" smtClean="0">
                          <a:solidFill>
                            <a:srgbClr val="002060"/>
                          </a:solidFill>
                        </a:rPr>
                        <a:t> Y ADM </a:t>
                      </a:r>
                    </a:p>
                    <a:p>
                      <a:pPr algn="ctr"/>
                      <a:r>
                        <a:rPr lang="es-CO" sz="1300" baseline="0" dirty="0" smtClean="0">
                          <a:solidFill>
                            <a:srgbClr val="002060"/>
                          </a:solidFill>
                        </a:rPr>
                        <a:t>–</a:t>
                      </a:r>
                    </a:p>
                    <a:p>
                      <a:pPr algn="ctr"/>
                      <a:r>
                        <a:rPr lang="es-CO" sz="1300" baseline="0" dirty="0" smtClean="0">
                          <a:solidFill>
                            <a:srgbClr val="002060"/>
                          </a:solidFill>
                        </a:rPr>
                        <a:t>GESTIÓN HUMANA</a:t>
                      </a:r>
                      <a:endParaRPr lang="es-CO" sz="1300" dirty="0">
                        <a:solidFill>
                          <a:srgbClr val="002060"/>
                        </a:solidFill>
                      </a:endParaRPr>
                    </a:p>
                  </a:txBody>
                  <a:tcPr/>
                </a:tc>
                <a:tc>
                  <a:txBody>
                    <a:bodyPr/>
                    <a:lstStyle/>
                    <a:p>
                      <a:pPr algn="ctr"/>
                      <a:r>
                        <a:rPr lang="es-CO" sz="1300" dirty="0" smtClean="0">
                          <a:solidFill>
                            <a:srgbClr val="002060"/>
                          </a:solidFill>
                        </a:rPr>
                        <a:t>LIQUIDACIÓN NÓMINA</a:t>
                      </a:r>
                      <a:r>
                        <a:rPr lang="es-CO" sz="1300" baseline="0" dirty="0" smtClean="0">
                          <a:solidFill>
                            <a:srgbClr val="002060"/>
                          </a:solidFill>
                        </a:rPr>
                        <a:t> Y SEGURIDAD SOCIAL</a:t>
                      </a:r>
                      <a:endParaRPr lang="es-CO" sz="1300" dirty="0">
                        <a:solidFill>
                          <a:srgbClr val="002060"/>
                        </a:solidFill>
                      </a:endParaRPr>
                    </a:p>
                  </a:txBody>
                  <a:tcPr/>
                </a:tc>
              </a:tr>
              <a:tr h="1029514">
                <a:tc>
                  <a:txBody>
                    <a:bodyPr/>
                    <a:lstStyle/>
                    <a:p>
                      <a:pPr algn="ctr"/>
                      <a:r>
                        <a:rPr lang="es-CO" sz="1300" dirty="0" smtClean="0">
                          <a:solidFill>
                            <a:srgbClr val="002060"/>
                          </a:solidFill>
                        </a:rPr>
                        <a:t>APOYO</a:t>
                      </a:r>
                      <a:endParaRPr lang="es-CO" sz="1300" dirty="0">
                        <a:solidFill>
                          <a:srgbClr val="00206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300" dirty="0" smtClean="0">
                          <a:solidFill>
                            <a:srgbClr val="002060"/>
                          </a:solidFill>
                        </a:rPr>
                        <a:t>GESTIÓN FIANANCIERA Y ADMVA</a:t>
                      </a:r>
                    </a:p>
                    <a:p>
                      <a:pPr algn="ctr"/>
                      <a:r>
                        <a:rPr lang="es-CO" sz="1300" dirty="0" smtClean="0">
                          <a:solidFill>
                            <a:srgbClr val="002060"/>
                          </a:solidFill>
                        </a:rPr>
                        <a:t>- </a:t>
                      </a:r>
                    </a:p>
                    <a:p>
                      <a:pPr algn="ctr"/>
                      <a:r>
                        <a:rPr lang="es-CO" sz="1300" dirty="0" smtClean="0">
                          <a:solidFill>
                            <a:srgbClr val="002060"/>
                          </a:solidFill>
                        </a:rPr>
                        <a:t>SISTEMAS Y TECNOLOGÍA</a:t>
                      </a:r>
                      <a:endParaRPr lang="es-CO" sz="1300" dirty="0">
                        <a:solidFill>
                          <a:srgbClr val="002060"/>
                        </a:solidFill>
                      </a:endParaRPr>
                    </a:p>
                  </a:txBody>
                  <a:tcPr/>
                </a:tc>
                <a:tc>
                  <a:txBody>
                    <a:bodyPr/>
                    <a:lstStyle/>
                    <a:p>
                      <a:pPr algn="ctr"/>
                      <a:endParaRPr lang="es-CO" sz="1300" dirty="0" smtClean="0">
                        <a:solidFill>
                          <a:srgbClr val="002060"/>
                        </a:solidFill>
                      </a:endParaRPr>
                    </a:p>
                    <a:p>
                      <a:pPr algn="ctr"/>
                      <a:r>
                        <a:rPr lang="es-CO" sz="1300" dirty="0" smtClean="0">
                          <a:solidFill>
                            <a:srgbClr val="002060"/>
                          </a:solidFill>
                        </a:rPr>
                        <a:t>VP FINANCIERA Y ADM </a:t>
                      </a:r>
                    </a:p>
                    <a:p>
                      <a:pPr algn="ctr"/>
                      <a:r>
                        <a:rPr lang="es-CO" sz="1300" dirty="0" smtClean="0">
                          <a:solidFill>
                            <a:srgbClr val="002060"/>
                          </a:solidFill>
                        </a:rPr>
                        <a:t>-</a:t>
                      </a:r>
                    </a:p>
                    <a:p>
                      <a:pPr algn="ctr"/>
                      <a:r>
                        <a:rPr lang="es-CO" sz="1300" dirty="0" smtClean="0">
                          <a:solidFill>
                            <a:srgbClr val="002060"/>
                          </a:solidFill>
                        </a:rPr>
                        <a:t>UNIDAD</a:t>
                      </a:r>
                      <a:r>
                        <a:rPr lang="es-CO" sz="1300" baseline="0" dirty="0" smtClean="0">
                          <a:solidFill>
                            <a:srgbClr val="002060"/>
                          </a:solidFill>
                        </a:rPr>
                        <a:t> DE TECNOLOGÍA</a:t>
                      </a:r>
                      <a:endParaRPr lang="es-CO" sz="1300" dirty="0">
                        <a:solidFill>
                          <a:srgbClr val="002060"/>
                        </a:solidFill>
                      </a:endParaRPr>
                    </a:p>
                  </a:txBody>
                  <a:tcPr/>
                </a:tc>
                <a:tc>
                  <a:txBody>
                    <a:bodyPr/>
                    <a:lstStyle/>
                    <a:p>
                      <a:pPr algn="ctr"/>
                      <a:r>
                        <a:rPr lang="es-CO" sz="1300" dirty="0" smtClean="0">
                          <a:solidFill>
                            <a:srgbClr val="002060"/>
                          </a:solidFill>
                        </a:rPr>
                        <a:t>DESARROLLOS SEGUROS (CONTROL DE</a:t>
                      </a:r>
                      <a:r>
                        <a:rPr lang="es-CO" sz="1300" baseline="0" dirty="0" smtClean="0">
                          <a:solidFill>
                            <a:srgbClr val="002060"/>
                          </a:solidFill>
                        </a:rPr>
                        <a:t> CAMBIOS)</a:t>
                      </a:r>
                      <a:endParaRPr lang="es-CO" sz="1300" dirty="0">
                        <a:solidFill>
                          <a:srgbClr val="002060"/>
                        </a:solidFill>
                      </a:endParaRPr>
                    </a:p>
                  </a:txBody>
                  <a:tcPr/>
                </a:tc>
              </a:tr>
            </a:tbl>
          </a:graphicData>
        </a:graphic>
      </p:graphicFrame>
    </p:spTree>
    <p:extLst>
      <p:ext uri="{BB962C8B-B14F-4D97-AF65-F5344CB8AC3E}">
        <p14:creationId xmlns="" xmlns:p14="http://schemas.microsoft.com/office/powerpoint/2010/main" val="132041508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1"/>
          <p:cNvSpPr>
            <a:spLocks noGrp="1"/>
          </p:cNvSpPr>
          <p:nvPr>
            <p:ph type="title"/>
          </p:nvPr>
        </p:nvSpPr>
        <p:spPr>
          <a:xfrm>
            <a:off x="333375" y="341458"/>
            <a:ext cx="8124822" cy="622754"/>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285" tIns="174285" rIns="174285" bIns="174285" numCol="1" rtlCol="0" anchor="ctr" anchorCtr="0" compatLnSpc="1">
            <a:prstTxWarp prst="textNoShape">
              <a:avLst/>
            </a:prstTxWarp>
            <a:noAutofit/>
            <a:scene3d>
              <a:camera prst="orthographicFront"/>
              <a:lightRig rig="threePt" dir="t"/>
            </a:scene3d>
            <a:sp3d extrusionH="57150">
              <a:bevelT w="38100" h="38100"/>
            </a:sp3d>
          </a:bodyPr>
          <a:lstStyle/>
          <a:p>
            <a:pPr lvl="1" algn="l" rtl="0">
              <a:lnSpc>
                <a:spcPct val="85000"/>
              </a:lnSpc>
              <a:spcBef>
                <a:spcPct val="0"/>
              </a:spcBef>
            </a:pPr>
            <a:r>
              <a:rPr lang="es-CO" sz="2000" b="1" kern="1200" dirty="0">
                <a:solidFill>
                  <a:srgbClr val="00B050"/>
                </a:solidFill>
                <a:latin typeface="Franklin Gothic Demi Cond" panose="020B0706030402020204" pitchFamily="34" charset="0"/>
              </a:rPr>
              <a:t> </a:t>
            </a:r>
            <a:r>
              <a:rPr lang="es-CO" sz="2000" b="1" kern="1200" dirty="0" smtClean="0">
                <a:solidFill>
                  <a:srgbClr val="00B050"/>
                </a:solidFill>
                <a:latin typeface="Franklin Gothic Demi Cond" panose="020B0706030402020204" pitchFamily="34" charset="0"/>
              </a:rPr>
              <a:t>Herramienta </a:t>
            </a:r>
            <a:r>
              <a:rPr lang="es-CO" sz="2000" b="1" kern="1200" dirty="0">
                <a:solidFill>
                  <a:srgbClr val="00B050"/>
                </a:solidFill>
                <a:latin typeface="Franklin Gothic Demi Cond" panose="020B0706030402020204" pitchFamily="34" charset="0"/>
              </a:rPr>
              <a:t>tecnológica para</a:t>
            </a:r>
            <a:br>
              <a:rPr lang="es-CO" sz="2000" b="1" kern="1200" dirty="0">
                <a:solidFill>
                  <a:srgbClr val="00B050"/>
                </a:solidFill>
                <a:latin typeface="Franklin Gothic Demi Cond" panose="020B0706030402020204" pitchFamily="34" charset="0"/>
              </a:rPr>
            </a:br>
            <a:r>
              <a:rPr lang="es-CO" sz="2000" b="1" kern="1200" dirty="0">
                <a:solidFill>
                  <a:srgbClr val="00B050"/>
                </a:solidFill>
                <a:latin typeface="Franklin Gothic Demi Cond" panose="020B0706030402020204" pitchFamily="34" charset="0"/>
              </a:rPr>
              <a:t> el análisis de datos – características generales</a:t>
            </a:r>
            <a:endParaRPr lang="en-US" sz="2000" b="1" kern="1200" dirty="0">
              <a:solidFill>
                <a:srgbClr val="00B050"/>
              </a:solidFill>
              <a:latin typeface="Franklin Gothic Demi Cond" panose="020B0706030402020204" pitchFamily="34" charset="0"/>
            </a:endParaRPr>
          </a:p>
        </p:txBody>
      </p:sp>
      <p:grpSp>
        <p:nvGrpSpPr>
          <p:cNvPr id="2" name="3 Grupo"/>
          <p:cNvGrpSpPr/>
          <p:nvPr/>
        </p:nvGrpSpPr>
        <p:grpSpPr>
          <a:xfrm>
            <a:off x="494043" y="1586926"/>
            <a:ext cx="7590083" cy="543210"/>
            <a:chOff x="551970" y="1279754"/>
            <a:chExt cx="7012902" cy="785074"/>
          </a:xfrm>
          <a:scene3d>
            <a:camera prst="orthographicFront"/>
            <a:lightRig rig="threePt" dir="t">
              <a:rot lat="0" lon="0" rev="7500000"/>
            </a:lightRig>
          </a:scene3d>
        </p:grpSpPr>
        <p:sp>
          <p:nvSpPr>
            <p:cNvPr id="5" name="4 Rectángulo redondeado"/>
            <p:cNvSpPr/>
            <p:nvPr/>
          </p:nvSpPr>
          <p:spPr>
            <a:xfrm>
              <a:off x="551970" y="1279754"/>
              <a:ext cx="7012902" cy="785074"/>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3">
                <a:hueOff val="-2790486"/>
                <a:satOff val="-15286"/>
                <a:lumOff val="4706"/>
                <a:alphaOff val="0"/>
              </a:schemeClr>
            </a:fillRef>
            <a:effectRef idx="2">
              <a:schemeClr val="accent3">
                <a:hueOff val="-2790486"/>
                <a:satOff val="-15286"/>
                <a:lumOff val="4706"/>
                <a:alphaOff val="0"/>
              </a:schemeClr>
            </a:effectRef>
            <a:fontRef idx="minor">
              <a:schemeClr val="lt1"/>
            </a:fontRef>
          </p:style>
        </p:sp>
        <p:sp>
          <p:nvSpPr>
            <p:cNvPr id="6" name="5 Rectángulo"/>
            <p:cNvSpPr/>
            <p:nvPr/>
          </p:nvSpPr>
          <p:spPr>
            <a:xfrm>
              <a:off x="574964" y="1302748"/>
              <a:ext cx="5594864" cy="73908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177800" lvl="0" indent="0" algn="l" defTabSz="622300">
                <a:lnSpc>
                  <a:spcPct val="100000"/>
                </a:lnSpc>
                <a:spcBef>
                  <a:spcPct val="0"/>
                </a:spcBef>
                <a:spcAft>
                  <a:spcPct val="35000"/>
                </a:spcAft>
              </a:pPr>
              <a:r>
                <a:rPr lang="es-ES" sz="1600" b="1" kern="1200" dirty="0" smtClean="0">
                  <a:solidFill>
                    <a:schemeClr val="bg1"/>
                  </a:solidFill>
                </a:rPr>
                <a:t>Alta capacidad de procesamiento para grandes vol</a:t>
              </a:r>
              <a:r>
                <a:rPr lang="es-ES" sz="1600" b="1" dirty="0" smtClean="0">
                  <a:solidFill>
                    <a:schemeClr val="bg1"/>
                  </a:solidFill>
                </a:rPr>
                <a:t>úmenes de información</a:t>
              </a:r>
              <a:endParaRPr lang="es-CO" sz="1600" b="1" kern="1200" dirty="0">
                <a:solidFill>
                  <a:schemeClr val="bg1"/>
                </a:solidFill>
              </a:endParaRPr>
            </a:p>
          </p:txBody>
        </p:sp>
      </p:grpSp>
      <p:grpSp>
        <p:nvGrpSpPr>
          <p:cNvPr id="3" name="14 Grupo"/>
          <p:cNvGrpSpPr/>
          <p:nvPr/>
        </p:nvGrpSpPr>
        <p:grpSpPr>
          <a:xfrm>
            <a:off x="500969" y="2279658"/>
            <a:ext cx="7590083" cy="543210"/>
            <a:chOff x="551970" y="1279754"/>
            <a:chExt cx="7012902" cy="785074"/>
          </a:xfrm>
          <a:scene3d>
            <a:camera prst="orthographicFront"/>
            <a:lightRig rig="threePt" dir="t">
              <a:rot lat="0" lon="0" rev="7500000"/>
            </a:lightRig>
          </a:scene3d>
        </p:grpSpPr>
        <p:sp>
          <p:nvSpPr>
            <p:cNvPr id="16" name="15 Rectángulo redondeado"/>
            <p:cNvSpPr/>
            <p:nvPr/>
          </p:nvSpPr>
          <p:spPr>
            <a:xfrm>
              <a:off x="551970" y="1279754"/>
              <a:ext cx="7012902" cy="785074"/>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3">
                <a:hueOff val="-2790486"/>
                <a:satOff val="-15286"/>
                <a:lumOff val="4706"/>
                <a:alphaOff val="0"/>
              </a:schemeClr>
            </a:fillRef>
            <a:effectRef idx="2">
              <a:schemeClr val="accent3">
                <a:hueOff val="-2790486"/>
                <a:satOff val="-15286"/>
                <a:lumOff val="4706"/>
                <a:alphaOff val="0"/>
              </a:schemeClr>
            </a:effectRef>
            <a:fontRef idx="minor">
              <a:schemeClr val="lt1"/>
            </a:fontRef>
          </p:style>
        </p:sp>
        <p:sp>
          <p:nvSpPr>
            <p:cNvPr id="17" name="16 Rectángulo"/>
            <p:cNvSpPr/>
            <p:nvPr/>
          </p:nvSpPr>
          <p:spPr>
            <a:xfrm>
              <a:off x="574964" y="1302748"/>
              <a:ext cx="5594864" cy="73908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177800" lvl="0" indent="0" algn="l" defTabSz="622300">
                <a:lnSpc>
                  <a:spcPct val="100000"/>
                </a:lnSpc>
                <a:spcBef>
                  <a:spcPct val="0"/>
                </a:spcBef>
                <a:spcAft>
                  <a:spcPct val="35000"/>
                </a:spcAft>
              </a:pPr>
              <a:r>
                <a:rPr lang="es-ES" sz="1600" b="1" kern="1200" dirty="0" smtClean="0">
                  <a:solidFill>
                    <a:schemeClr val="bg1"/>
                  </a:solidFill>
                </a:rPr>
                <a:t>Velocida</a:t>
              </a:r>
              <a:r>
                <a:rPr lang="es-ES" sz="1600" b="1" dirty="0" smtClean="0">
                  <a:solidFill>
                    <a:schemeClr val="bg1"/>
                  </a:solidFill>
                </a:rPr>
                <a:t>d de procesamiento</a:t>
              </a:r>
              <a:endParaRPr lang="es-CO" sz="1600" b="1" kern="1200" dirty="0">
                <a:solidFill>
                  <a:schemeClr val="bg1"/>
                </a:solidFill>
              </a:endParaRPr>
            </a:p>
          </p:txBody>
        </p:sp>
      </p:grpSp>
      <p:grpSp>
        <p:nvGrpSpPr>
          <p:cNvPr id="4" name="17 Grupo"/>
          <p:cNvGrpSpPr/>
          <p:nvPr/>
        </p:nvGrpSpPr>
        <p:grpSpPr>
          <a:xfrm>
            <a:off x="497504" y="2961999"/>
            <a:ext cx="7590083" cy="543210"/>
            <a:chOff x="551970" y="1279754"/>
            <a:chExt cx="7012902" cy="785074"/>
          </a:xfrm>
          <a:scene3d>
            <a:camera prst="orthographicFront"/>
            <a:lightRig rig="threePt" dir="t">
              <a:rot lat="0" lon="0" rev="7500000"/>
            </a:lightRig>
          </a:scene3d>
        </p:grpSpPr>
        <p:sp>
          <p:nvSpPr>
            <p:cNvPr id="19" name="18 Rectángulo redondeado"/>
            <p:cNvSpPr/>
            <p:nvPr/>
          </p:nvSpPr>
          <p:spPr>
            <a:xfrm>
              <a:off x="551970" y="1279754"/>
              <a:ext cx="7012902" cy="785074"/>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3">
                <a:hueOff val="-2790486"/>
                <a:satOff val="-15286"/>
                <a:lumOff val="4706"/>
                <a:alphaOff val="0"/>
              </a:schemeClr>
            </a:fillRef>
            <a:effectRef idx="2">
              <a:schemeClr val="accent3">
                <a:hueOff val="-2790486"/>
                <a:satOff val="-15286"/>
                <a:lumOff val="4706"/>
                <a:alphaOff val="0"/>
              </a:schemeClr>
            </a:effectRef>
            <a:fontRef idx="minor">
              <a:schemeClr val="lt1"/>
            </a:fontRef>
          </p:style>
        </p:sp>
        <p:sp>
          <p:nvSpPr>
            <p:cNvPr id="20" name="19 Rectángulo"/>
            <p:cNvSpPr/>
            <p:nvPr/>
          </p:nvSpPr>
          <p:spPr>
            <a:xfrm>
              <a:off x="574964" y="1302748"/>
              <a:ext cx="6017036" cy="73908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177800" lvl="0" indent="0" algn="l" defTabSz="622300">
                <a:lnSpc>
                  <a:spcPct val="100000"/>
                </a:lnSpc>
                <a:spcBef>
                  <a:spcPct val="0"/>
                </a:spcBef>
                <a:spcAft>
                  <a:spcPct val="35000"/>
                </a:spcAft>
              </a:pPr>
              <a:r>
                <a:rPr lang="es-ES" sz="1600" b="1" kern="1200" dirty="0" smtClean="0">
                  <a:solidFill>
                    <a:schemeClr val="bg1"/>
                  </a:solidFill>
                </a:rPr>
                <a:t>No se necesita conocimiento de programación para el uso de la herramienta</a:t>
              </a:r>
              <a:endParaRPr lang="es-CO" sz="1600" b="1" kern="1200" dirty="0">
                <a:solidFill>
                  <a:schemeClr val="bg1"/>
                </a:solidFill>
              </a:endParaRPr>
            </a:p>
          </p:txBody>
        </p:sp>
      </p:grpSp>
      <p:grpSp>
        <p:nvGrpSpPr>
          <p:cNvPr id="7" name="20 Grupo"/>
          <p:cNvGrpSpPr/>
          <p:nvPr/>
        </p:nvGrpSpPr>
        <p:grpSpPr>
          <a:xfrm>
            <a:off x="494039" y="3633949"/>
            <a:ext cx="7590083" cy="543210"/>
            <a:chOff x="551970" y="1279754"/>
            <a:chExt cx="7012902" cy="785074"/>
          </a:xfrm>
          <a:scene3d>
            <a:camera prst="orthographicFront"/>
            <a:lightRig rig="threePt" dir="t">
              <a:rot lat="0" lon="0" rev="7500000"/>
            </a:lightRig>
          </a:scene3d>
        </p:grpSpPr>
        <p:sp>
          <p:nvSpPr>
            <p:cNvPr id="22" name="21 Rectángulo redondeado"/>
            <p:cNvSpPr/>
            <p:nvPr/>
          </p:nvSpPr>
          <p:spPr>
            <a:xfrm>
              <a:off x="551970" y="1279754"/>
              <a:ext cx="7012902" cy="785074"/>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3">
                <a:hueOff val="-2790486"/>
                <a:satOff val="-15286"/>
                <a:lumOff val="4706"/>
                <a:alphaOff val="0"/>
              </a:schemeClr>
            </a:fillRef>
            <a:effectRef idx="2">
              <a:schemeClr val="accent3">
                <a:hueOff val="-2790486"/>
                <a:satOff val="-15286"/>
                <a:lumOff val="4706"/>
                <a:alphaOff val="0"/>
              </a:schemeClr>
            </a:effectRef>
            <a:fontRef idx="minor">
              <a:schemeClr val="lt1"/>
            </a:fontRef>
          </p:style>
        </p:sp>
        <p:sp>
          <p:nvSpPr>
            <p:cNvPr id="23" name="22 Rectángulo"/>
            <p:cNvSpPr/>
            <p:nvPr/>
          </p:nvSpPr>
          <p:spPr>
            <a:xfrm>
              <a:off x="574964" y="1302748"/>
              <a:ext cx="6017036" cy="73908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177800" lvl="0" indent="0" algn="l" defTabSz="622300">
                <a:lnSpc>
                  <a:spcPct val="100000"/>
                </a:lnSpc>
                <a:spcBef>
                  <a:spcPct val="0"/>
                </a:spcBef>
                <a:spcAft>
                  <a:spcPct val="35000"/>
                </a:spcAft>
              </a:pPr>
              <a:r>
                <a:rPr lang="es-ES" sz="1600" b="1" kern="1200" dirty="0" smtClean="0">
                  <a:solidFill>
                    <a:schemeClr val="bg1"/>
                  </a:solidFill>
                </a:rPr>
                <a:t>Generación de resultados en reportes predefinidos</a:t>
              </a:r>
              <a:endParaRPr lang="es-CO" sz="1600" b="1" kern="1200" dirty="0">
                <a:solidFill>
                  <a:schemeClr val="bg1"/>
                </a:solidFill>
              </a:endParaRPr>
            </a:p>
          </p:txBody>
        </p:sp>
      </p:grpSp>
      <p:grpSp>
        <p:nvGrpSpPr>
          <p:cNvPr id="8" name="23 Grupo"/>
          <p:cNvGrpSpPr/>
          <p:nvPr/>
        </p:nvGrpSpPr>
        <p:grpSpPr>
          <a:xfrm>
            <a:off x="500965" y="4295508"/>
            <a:ext cx="7590083" cy="543210"/>
            <a:chOff x="551970" y="1279754"/>
            <a:chExt cx="7012902" cy="785074"/>
          </a:xfrm>
          <a:scene3d>
            <a:camera prst="orthographicFront"/>
            <a:lightRig rig="threePt" dir="t">
              <a:rot lat="0" lon="0" rev="7500000"/>
            </a:lightRig>
          </a:scene3d>
        </p:grpSpPr>
        <p:sp>
          <p:nvSpPr>
            <p:cNvPr id="25" name="24 Rectángulo redondeado"/>
            <p:cNvSpPr/>
            <p:nvPr/>
          </p:nvSpPr>
          <p:spPr>
            <a:xfrm>
              <a:off x="551970" y="1279754"/>
              <a:ext cx="7012902" cy="785074"/>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3">
                <a:hueOff val="-2790486"/>
                <a:satOff val="-15286"/>
                <a:lumOff val="4706"/>
                <a:alphaOff val="0"/>
              </a:schemeClr>
            </a:fillRef>
            <a:effectRef idx="2">
              <a:schemeClr val="accent3">
                <a:hueOff val="-2790486"/>
                <a:satOff val="-15286"/>
                <a:lumOff val="4706"/>
                <a:alphaOff val="0"/>
              </a:schemeClr>
            </a:effectRef>
            <a:fontRef idx="minor">
              <a:schemeClr val="lt1"/>
            </a:fontRef>
          </p:style>
        </p:sp>
        <p:sp>
          <p:nvSpPr>
            <p:cNvPr id="26" name="25 Rectángulo"/>
            <p:cNvSpPr/>
            <p:nvPr/>
          </p:nvSpPr>
          <p:spPr>
            <a:xfrm>
              <a:off x="574964" y="1302748"/>
              <a:ext cx="6017036" cy="73908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177800" lvl="0" indent="0" algn="l" defTabSz="622300">
                <a:lnSpc>
                  <a:spcPct val="100000"/>
                </a:lnSpc>
                <a:spcBef>
                  <a:spcPct val="0"/>
                </a:spcBef>
                <a:spcAft>
                  <a:spcPct val="35000"/>
                </a:spcAft>
              </a:pPr>
              <a:r>
                <a:rPr lang="es-ES" sz="1600" b="1" dirty="0" smtClean="0">
                  <a:solidFill>
                    <a:schemeClr val="bg1"/>
                  </a:solidFill>
                </a:rPr>
                <a:t>Automatización de análisis recurrentes</a:t>
              </a:r>
              <a:endParaRPr lang="es-CO" sz="1600" b="1" kern="1200" dirty="0">
                <a:solidFill>
                  <a:schemeClr val="bg1"/>
                </a:solidFill>
              </a:endParaRPr>
            </a:p>
          </p:txBody>
        </p:sp>
      </p:grpSp>
    </p:spTree>
    <p:extLst>
      <p:ext uri="{BB962C8B-B14F-4D97-AF65-F5344CB8AC3E}">
        <p14:creationId xmlns:p14="http://schemas.microsoft.com/office/powerpoint/2010/main" xmlns="" val="132041508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nvGraphicFramePr>
        <p:xfrm>
          <a:off x="924791" y="1828800"/>
          <a:ext cx="6497724" cy="1280856"/>
        </p:xfrm>
        <a:graphic>
          <a:graphicData uri="http://schemas.openxmlformats.org/drawingml/2006/table">
            <a:tbl>
              <a:tblPr>
                <a:tableStyleId>{775DCB02-9BB8-47FD-8907-85C794F793BA}</a:tableStyleId>
              </a:tblPr>
              <a:tblGrid>
                <a:gridCol w="386476"/>
                <a:gridCol w="2861662"/>
                <a:gridCol w="1624793"/>
                <a:gridCol w="1624793"/>
              </a:tblGrid>
              <a:tr h="344565">
                <a:tc>
                  <a:txBody>
                    <a:bodyPr/>
                    <a:lstStyle/>
                    <a:p>
                      <a:pPr>
                        <a:lnSpc>
                          <a:spcPct val="115000"/>
                        </a:lnSpc>
                        <a:spcAft>
                          <a:spcPts val="0"/>
                        </a:spcAft>
                      </a:pPr>
                      <a:r>
                        <a:rPr lang="es-CO" sz="1300" b="1" dirty="0" smtClean="0"/>
                        <a:t>No</a:t>
                      </a:r>
                      <a:endParaRPr lang="es-CO" sz="1300" b="1" dirty="0">
                        <a:latin typeface="Calibri"/>
                        <a:ea typeface="Calibri"/>
                        <a:cs typeface="Times New Roman"/>
                      </a:endParaRPr>
                    </a:p>
                  </a:txBody>
                  <a:tcPr marL="68580" marR="68580" marT="0" marB="0"/>
                </a:tc>
                <a:tc>
                  <a:txBody>
                    <a:bodyPr/>
                    <a:lstStyle/>
                    <a:p>
                      <a:pPr algn="ctr">
                        <a:lnSpc>
                          <a:spcPct val="115000"/>
                        </a:lnSpc>
                        <a:spcAft>
                          <a:spcPts val="0"/>
                        </a:spcAft>
                      </a:pPr>
                      <a:r>
                        <a:rPr lang="es-CO" sz="1300" b="1" dirty="0"/>
                        <a:t>Concepto</a:t>
                      </a:r>
                      <a:endParaRPr lang="es-CO" sz="1300" b="1" dirty="0">
                        <a:latin typeface="Calibri"/>
                        <a:ea typeface="Calibri"/>
                        <a:cs typeface="Times New Roman"/>
                      </a:endParaRPr>
                    </a:p>
                  </a:txBody>
                  <a:tcPr marL="68580" marR="68580" marT="0" marB="0"/>
                </a:tc>
                <a:tc>
                  <a:txBody>
                    <a:bodyPr/>
                    <a:lstStyle/>
                    <a:p>
                      <a:pPr algn="ctr">
                        <a:lnSpc>
                          <a:spcPct val="115000"/>
                        </a:lnSpc>
                        <a:spcAft>
                          <a:spcPts val="0"/>
                        </a:spcAft>
                      </a:pPr>
                      <a:r>
                        <a:rPr lang="es-CO" sz="1300" b="1" dirty="0"/>
                        <a:t>ACL</a:t>
                      </a:r>
                      <a:endParaRPr lang="es-CO" sz="1300" b="1" dirty="0">
                        <a:latin typeface="Calibri"/>
                        <a:ea typeface="Calibri"/>
                        <a:cs typeface="Times New Roman"/>
                      </a:endParaRPr>
                    </a:p>
                  </a:txBody>
                  <a:tcPr marL="68580" marR="68580" marT="0" marB="0"/>
                </a:tc>
                <a:tc>
                  <a:txBody>
                    <a:bodyPr/>
                    <a:lstStyle/>
                    <a:p>
                      <a:pPr algn="ctr">
                        <a:lnSpc>
                          <a:spcPct val="115000"/>
                        </a:lnSpc>
                        <a:spcAft>
                          <a:spcPts val="0"/>
                        </a:spcAft>
                      </a:pPr>
                      <a:r>
                        <a:rPr lang="es-CO" sz="1300" b="1" dirty="0"/>
                        <a:t>IDEA</a:t>
                      </a:r>
                      <a:endParaRPr lang="es-CO" sz="1300" b="1" dirty="0">
                        <a:latin typeface="Calibri"/>
                        <a:ea typeface="Calibri"/>
                        <a:cs typeface="Times New Roman"/>
                      </a:endParaRPr>
                    </a:p>
                  </a:txBody>
                  <a:tcPr marL="68580" marR="68580" marT="0" marB="0"/>
                </a:tc>
              </a:tr>
              <a:tr h="234073">
                <a:tc>
                  <a:txBody>
                    <a:bodyPr/>
                    <a:lstStyle/>
                    <a:p>
                      <a:pPr>
                        <a:lnSpc>
                          <a:spcPct val="115000"/>
                        </a:lnSpc>
                        <a:spcAft>
                          <a:spcPts val="0"/>
                        </a:spcAft>
                      </a:pPr>
                      <a:r>
                        <a:rPr lang="es-CO" sz="1300" b="1" dirty="0"/>
                        <a:t>1</a:t>
                      </a:r>
                      <a:endParaRPr lang="es-CO" sz="1300" b="1" dirty="0">
                        <a:latin typeface="Calibri"/>
                        <a:ea typeface="Calibri"/>
                        <a:cs typeface="Times New Roman"/>
                      </a:endParaRPr>
                    </a:p>
                  </a:txBody>
                  <a:tcPr marL="68580" marR="68580" marT="0" marB="0"/>
                </a:tc>
                <a:tc>
                  <a:txBody>
                    <a:bodyPr/>
                    <a:lstStyle/>
                    <a:p>
                      <a:pPr>
                        <a:lnSpc>
                          <a:spcPct val="115000"/>
                        </a:lnSpc>
                        <a:spcAft>
                          <a:spcPts val="0"/>
                        </a:spcAft>
                      </a:pPr>
                      <a:r>
                        <a:rPr lang="es-CO" sz="1300"/>
                        <a:t>Licenciamiento</a:t>
                      </a:r>
                      <a:endParaRPr lang="es-CO" sz="1300">
                        <a:latin typeface="Calibri"/>
                        <a:ea typeface="Calibri"/>
                        <a:cs typeface="Times New Roman"/>
                      </a:endParaRPr>
                    </a:p>
                  </a:txBody>
                  <a:tcPr marL="68580" marR="68580" marT="0" marB="0"/>
                </a:tc>
                <a:tc>
                  <a:txBody>
                    <a:bodyPr/>
                    <a:lstStyle/>
                    <a:p>
                      <a:pPr algn="ctr">
                        <a:lnSpc>
                          <a:spcPct val="115000"/>
                        </a:lnSpc>
                        <a:spcAft>
                          <a:spcPts val="0"/>
                        </a:spcAft>
                      </a:pPr>
                      <a:r>
                        <a:rPr lang="es-CO" sz="1300"/>
                        <a:t>$26.772.000</a:t>
                      </a:r>
                      <a:endParaRPr lang="es-CO" sz="1300">
                        <a:latin typeface="Calibri"/>
                        <a:ea typeface="Calibri"/>
                        <a:cs typeface="Times New Roman"/>
                      </a:endParaRPr>
                    </a:p>
                  </a:txBody>
                  <a:tcPr marL="68580" marR="68580" marT="0" marB="0"/>
                </a:tc>
                <a:tc>
                  <a:txBody>
                    <a:bodyPr/>
                    <a:lstStyle/>
                    <a:p>
                      <a:pPr algn="ctr">
                        <a:lnSpc>
                          <a:spcPct val="115000"/>
                        </a:lnSpc>
                        <a:spcAft>
                          <a:spcPts val="0"/>
                        </a:spcAft>
                      </a:pPr>
                      <a:r>
                        <a:rPr lang="es-CO" sz="1300"/>
                        <a:t>$26.713.800</a:t>
                      </a:r>
                      <a:endParaRPr lang="es-CO" sz="1300">
                        <a:latin typeface="Calibri"/>
                        <a:ea typeface="Calibri"/>
                        <a:cs typeface="Times New Roman"/>
                      </a:endParaRPr>
                    </a:p>
                  </a:txBody>
                  <a:tcPr marL="68580" marR="68580" marT="0" marB="0"/>
                </a:tc>
              </a:tr>
              <a:tr h="234073">
                <a:tc>
                  <a:txBody>
                    <a:bodyPr/>
                    <a:lstStyle/>
                    <a:p>
                      <a:pPr>
                        <a:lnSpc>
                          <a:spcPct val="115000"/>
                        </a:lnSpc>
                        <a:spcAft>
                          <a:spcPts val="0"/>
                        </a:spcAft>
                      </a:pPr>
                      <a:r>
                        <a:rPr lang="es-CO" sz="1300" b="1" dirty="0"/>
                        <a:t>2</a:t>
                      </a:r>
                      <a:endParaRPr lang="es-CO" sz="1300" b="1" dirty="0">
                        <a:latin typeface="Calibri"/>
                        <a:ea typeface="Calibri"/>
                        <a:cs typeface="Times New Roman"/>
                      </a:endParaRPr>
                    </a:p>
                  </a:txBody>
                  <a:tcPr marL="68580" marR="68580" marT="0" marB="0"/>
                </a:tc>
                <a:tc>
                  <a:txBody>
                    <a:bodyPr/>
                    <a:lstStyle/>
                    <a:p>
                      <a:pPr>
                        <a:lnSpc>
                          <a:spcPct val="115000"/>
                        </a:lnSpc>
                        <a:spcAft>
                          <a:spcPts val="0"/>
                        </a:spcAft>
                      </a:pPr>
                      <a:r>
                        <a:rPr lang="es-CO" sz="1300"/>
                        <a:t>Consultoría de implementación</a:t>
                      </a:r>
                      <a:endParaRPr lang="es-CO" sz="1300">
                        <a:latin typeface="Calibri"/>
                        <a:ea typeface="Calibri"/>
                        <a:cs typeface="Times New Roman"/>
                      </a:endParaRPr>
                    </a:p>
                  </a:txBody>
                  <a:tcPr marL="68580" marR="68580" marT="0" marB="0"/>
                </a:tc>
                <a:tc>
                  <a:txBody>
                    <a:bodyPr/>
                    <a:lstStyle/>
                    <a:p>
                      <a:pPr algn="ctr">
                        <a:lnSpc>
                          <a:spcPct val="115000"/>
                        </a:lnSpc>
                        <a:spcAft>
                          <a:spcPts val="0"/>
                        </a:spcAft>
                      </a:pPr>
                      <a:r>
                        <a:rPr lang="es-CO" sz="1300"/>
                        <a:t>$17.227.200</a:t>
                      </a:r>
                      <a:endParaRPr lang="es-CO" sz="1300">
                        <a:latin typeface="Calibri"/>
                        <a:ea typeface="Calibri"/>
                        <a:cs typeface="Times New Roman"/>
                      </a:endParaRPr>
                    </a:p>
                  </a:txBody>
                  <a:tcPr marL="68580" marR="68580" marT="0" marB="0"/>
                </a:tc>
                <a:tc>
                  <a:txBody>
                    <a:bodyPr/>
                    <a:lstStyle/>
                    <a:p>
                      <a:pPr algn="ctr">
                        <a:lnSpc>
                          <a:spcPct val="115000"/>
                        </a:lnSpc>
                        <a:spcAft>
                          <a:spcPts val="0"/>
                        </a:spcAft>
                      </a:pPr>
                      <a:r>
                        <a:rPr lang="es-CO" sz="1300"/>
                        <a:t>$12.629.400</a:t>
                      </a:r>
                      <a:endParaRPr lang="es-CO" sz="1300">
                        <a:latin typeface="Calibri"/>
                        <a:ea typeface="Calibri"/>
                        <a:cs typeface="Times New Roman"/>
                      </a:endParaRPr>
                    </a:p>
                  </a:txBody>
                  <a:tcPr marL="68580" marR="68580" marT="0" marB="0"/>
                </a:tc>
              </a:tr>
              <a:tr h="468145">
                <a:tc gridSpan="2">
                  <a:txBody>
                    <a:bodyPr/>
                    <a:lstStyle/>
                    <a:p>
                      <a:pPr algn="ctr">
                        <a:lnSpc>
                          <a:spcPct val="115000"/>
                        </a:lnSpc>
                        <a:spcAft>
                          <a:spcPts val="0"/>
                        </a:spcAft>
                      </a:pPr>
                      <a:endParaRPr lang="es-CO" sz="1300" dirty="0"/>
                    </a:p>
                    <a:p>
                      <a:pPr algn="ctr">
                        <a:lnSpc>
                          <a:spcPct val="115000"/>
                        </a:lnSpc>
                        <a:spcAft>
                          <a:spcPts val="0"/>
                        </a:spcAft>
                      </a:pPr>
                      <a:r>
                        <a:rPr lang="es-CO" sz="1300" dirty="0"/>
                        <a:t>Costo total de implementación</a:t>
                      </a:r>
                      <a:endParaRPr lang="es-CO" sz="1300" b="1" dirty="0">
                        <a:latin typeface="Calibri"/>
                        <a:ea typeface="Calibri"/>
                        <a:cs typeface="Times New Roman"/>
                      </a:endParaRPr>
                    </a:p>
                  </a:txBody>
                  <a:tcPr marL="68580" marR="68580" marT="0" marB="0"/>
                </a:tc>
                <a:tc hMerge="1">
                  <a:txBody>
                    <a:bodyPr/>
                    <a:lstStyle/>
                    <a:p>
                      <a:endParaRPr lang="es-CO"/>
                    </a:p>
                  </a:txBody>
                  <a:tcPr/>
                </a:tc>
                <a:tc>
                  <a:txBody>
                    <a:bodyPr/>
                    <a:lstStyle/>
                    <a:p>
                      <a:pPr algn="ctr">
                        <a:lnSpc>
                          <a:spcPct val="115000"/>
                        </a:lnSpc>
                        <a:spcAft>
                          <a:spcPts val="0"/>
                        </a:spcAft>
                      </a:pPr>
                      <a:endParaRPr lang="es-CO" sz="1300" dirty="0"/>
                    </a:p>
                    <a:p>
                      <a:pPr algn="ctr">
                        <a:lnSpc>
                          <a:spcPct val="115000"/>
                        </a:lnSpc>
                        <a:spcAft>
                          <a:spcPts val="0"/>
                        </a:spcAft>
                      </a:pPr>
                      <a:r>
                        <a:rPr lang="es-CO" sz="1300" dirty="0"/>
                        <a:t>$43.999.200</a:t>
                      </a:r>
                      <a:endParaRPr lang="es-CO" sz="1300" b="1" dirty="0">
                        <a:latin typeface="Calibri"/>
                        <a:ea typeface="Calibri"/>
                        <a:cs typeface="Times New Roman"/>
                      </a:endParaRPr>
                    </a:p>
                  </a:txBody>
                  <a:tcPr marL="68580" marR="68580" marT="0" marB="0"/>
                </a:tc>
                <a:tc>
                  <a:txBody>
                    <a:bodyPr/>
                    <a:lstStyle/>
                    <a:p>
                      <a:pPr algn="ctr">
                        <a:lnSpc>
                          <a:spcPct val="115000"/>
                        </a:lnSpc>
                        <a:spcAft>
                          <a:spcPts val="0"/>
                        </a:spcAft>
                      </a:pPr>
                      <a:endParaRPr lang="es-CO" sz="1300" dirty="0"/>
                    </a:p>
                    <a:p>
                      <a:pPr algn="ctr">
                        <a:lnSpc>
                          <a:spcPct val="115000"/>
                        </a:lnSpc>
                        <a:spcAft>
                          <a:spcPts val="0"/>
                        </a:spcAft>
                      </a:pPr>
                      <a:r>
                        <a:rPr lang="es-CO" sz="1300" dirty="0"/>
                        <a:t>$39.343.200</a:t>
                      </a:r>
                      <a:endParaRPr lang="es-CO" sz="1300" b="1" dirty="0">
                        <a:latin typeface="Calibri"/>
                        <a:ea typeface="Calibri"/>
                        <a:cs typeface="Times New Roman"/>
                      </a:endParaRPr>
                    </a:p>
                  </a:txBody>
                  <a:tcPr marL="68580" marR="68580" marT="0" marB="0"/>
                </a:tc>
              </a:tr>
            </a:tbl>
          </a:graphicData>
        </a:graphic>
      </p:graphicFrame>
      <p:graphicFrame>
        <p:nvGraphicFramePr>
          <p:cNvPr id="8" name="7 Tabla"/>
          <p:cNvGraphicFramePr>
            <a:graphicFrameLocks noGrp="1"/>
          </p:cNvGraphicFramePr>
          <p:nvPr/>
        </p:nvGraphicFramePr>
        <p:xfrm>
          <a:off x="924791" y="3625884"/>
          <a:ext cx="6496771" cy="631791"/>
        </p:xfrm>
        <a:graphic>
          <a:graphicData uri="http://schemas.openxmlformats.org/drawingml/2006/table">
            <a:tbl>
              <a:tblPr>
                <a:tableStyleId>{306799F8-075E-4A3A-A7F6-7FBC6576F1A4}</a:tableStyleId>
              </a:tblPr>
              <a:tblGrid>
                <a:gridCol w="3259606"/>
                <a:gridCol w="1639575"/>
                <a:gridCol w="1597590"/>
              </a:tblGrid>
              <a:tr h="631791">
                <a:tc>
                  <a:txBody>
                    <a:bodyPr/>
                    <a:lstStyle/>
                    <a:p>
                      <a:pPr>
                        <a:lnSpc>
                          <a:spcPct val="115000"/>
                        </a:lnSpc>
                        <a:spcAft>
                          <a:spcPts val="0"/>
                        </a:spcAft>
                      </a:pPr>
                      <a:r>
                        <a:rPr lang="es-CO" sz="1600" dirty="0"/>
                        <a:t>Soporte y mantenimiento anual a partir del segundo año</a:t>
                      </a:r>
                      <a:endParaRPr lang="es-CO" sz="1600" b="1" dirty="0">
                        <a:latin typeface="Calibri"/>
                        <a:ea typeface="Calibri"/>
                        <a:cs typeface="Times New Roman"/>
                      </a:endParaRPr>
                    </a:p>
                  </a:txBody>
                  <a:tcPr marL="68580" marR="68580" marT="0" marB="0">
                    <a:solidFill>
                      <a:srgbClr val="002060"/>
                    </a:solidFill>
                  </a:tcPr>
                </a:tc>
                <a:tc>
                  <a:txBody>
                    <a:bodyPr/>
                    <a:lstStyle/>
                    <a:p>
                      <a:pPr algn="ctr">
                        <a:lnSpc>
                          <a:spcPct val="115000"/>
                        </a:lnSpc>
                        <a:spcAft>
                          <a:spcPts val="0"/>
                        </a:spcAft>
                      </a:pPr>
                      <a:r>
                        <a:rPr lang="es-CO" sz="1600" dirty="0"/>
                        <a:t>$26.772.000</a:t>
                      </a:r>
                      <a:endParaRPr lang="es-CO" sz="1600" b="1" dirty="0">
                        <a:latin typeface="Calibri"/>
                        <a:ea typeface="Calibri"/>
                        <a:cs typeface="Times New Roman"/>
                      </a:endParaRPr>
                    </a:p>
                  </a:txBody>
                  <a:tcPr marL="68580" marR="68580" marT="0" marB="0">
                    <a:solidFill>
                      <a:srgbClr val="002060"/>
                    </a:solidFill>
                  </a:tcPr>
                </a:tc>
                <a:tc>
                  <a:txBody>
                    <a:bodyPr/>
                    <a:lstStyle/>
                    <a:p>
                      <a:pPr algn="ctr">
                        <a:lnSpc>
                          <a:spcPct val="115000"/>
                        </a:lnSpc>
                        <a:spcAft>
                          <a:spcPts val="0"/>
                        </a:spcAft>
                      </a:pPr>
                      <a:r>
                        <a:rPr lang="es-CO" sz="1600" dirty="0"/>
                        <a:t>$8.497.200</a:t>
                      </a:r>
                      <a:endParaRPr lang="es-CO" sz="1600" b="1" dirty="0">
                        <a:latin typeface="Calibri"/>
                        <a:ea typeface="Calibri"/>
                        <a:cs typeface="Times New Roman"/>
                      </a:endParaRPr>
                    </a:p>
                  </a:txBody>
                  <a:tcPr marL="68580" marR="68580" marT="0" marB="0">
                    <a:solidFill>
                      <a:srgbClr val="002060"/>
                    </a:solidFill>
                  </a:tcPr>
                </a:tc>
              </a:tr>
            </a:tbl>
          </a:graphicData>
        </a:graphic>
      </p:graphicFrame>
      <p:sp>
        <p:nvSpPr>
          <p:cNvPr id="6" name="Title 11"/>
          <p:cNvSpPr txBox="1">
            <a:spLocks/>
          </p:cNvSpPr>
          <p:nvPr/>
        </p:nvSpPr>
        <p:spPr>
          <a:xfrm>
            <a:off x="476250" y="472621"/>
            <a:ext cx="8124822" cy="622754"/>
          </a:xfrm>
          <a:prstGeom prst="rect">
            <a:avLst/>
          </a:prstGeom>
          <a:noFill/>
          <a:ln w="25400" cap="flat" cmpd="sng" algn="ctr">
            <a:noFill/>
            <a:prstDash val="soli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174285" tIns="174285" rIns="174285" bIns="174285" numCol="1" rtlCol="0" anchor="ctr" anchorCtr="0" compatLnSpc="1">
            <a:prstTxWarp prst="textNoShape">
              <a:avLst/>
            </a:prstTxWarp>
            <a:noAutofit/>
            <a:scene3d>
              <a:camera prst="orthographicFront"/>
              <a:lightRig rig="threePt" dir="t"/>
            </a:scene3d>
            <a:sp3d extrusionH="57150">
              <a:bevelT w="38100" h="38100"/>
            </a:sp3d>
          </a:bodyPr>
          <a:lstStyle/>
          <a:p>
            <a:pPr marL="0" marR="0" lvl="1" indent="0" algn="l" defTabSz="914400" rtl="0" eaLnBrk="1" fontAlgn="auto" latinLnBrk="0" hangingPunct="1">
              <a:lnSpc>
                <a:spcPct val="85000"/>
              </a:lnSpc>
              <a:spcBef>
                <a:spcPct val="0"/>
              </a:spcBef>
              <a:spcAft>
                <a:spcPts val="0"/>
              </a:spcAft>
              <a:buClrTx/>
              <a:buSzTx/>
              <a:buFontTx/>
              <a:buNone/>
              <a:tabLst/>
              <a:defRPr/>
            </a:pPr>
            <a:r>
              <a:rPr kumimoji="0" lang="es-CO" sz="2400" b="1" i="0" u="none" strike="noStrike" kern="1200" cap="none" spc="0" normalizeH="0" baseline="0" noProof="0" dirty="0" smtClean="0">
                <a:ln>
                  <a:noFill/>
                </a:ln>
                <a:solidFill>
                  <a:srgbClr val="00B050"/>
                </a:solidFill>
                <a:effectLst/>
                <a:uLnTx/>
                <a:uFillTx/>
                <a:latin typeface="Franklin Gothic Demi Cond" panose="020B0706030402020204" pitchFamily="34" charset="0"/>
                <a:ea typeface="+mn-ea"/>
                <a:cs typeface="+mn-cs"/>
              </a:rPr>
              <a:t> Herramienta tecnológica para</a:t>
            </a:r>
            <a:br>
              <a:rPr kumimoji="0" lang="es-CO" sz="2400" b="1" i="0" u="none" strike="noStrike" kern="1200" cap="none" spc="0" normalizeH="0" baseline="0" noProof="0" dirty="0" smtClean="0">
                <a:ln>
                  <a:noFill/>
                </a:ln>
                <a:solidFill>
                  <a:srgbClr val="00B050"/>
                </a:solidFill>
                <a:effectLst/>
                <a:uLnTx/>
                <a:uFillTx/>
                <a:latin typeface="Franklin Gothic Demi Cond" panose="020B0706030402020204" pitchFamily="34" charset="0"/>
                <a:ea typeface="+mn-ea"/>
                <a:cs typeface="+mn-cs"/>
              </a:rPr>
            </a:br>
            <a:r>
              <a:rPr kumimoji="0" lang="es-CO" sz="2400" b="1" i="0" u="none" strike="noStrike" kern="1200" cap="none" spc="0" normalizeH="0" baseline="0" noProof="0" dirty="0" smtClean="0">
                <a:ln>
                  <a:noFill/>
                </a:ln>
                <a:solidFill>
                  <a:srgbClr val="00B050"/>
                </a:solidFill>
                <a:effectLst/>
                <a:uLnTx/>
                <a:uFillTx/>
                <a:latin typeface="Franklin Gothic Demi Cond" panose="020B0706030402020204" pitchFamily="34" charset="0"/>
                <a:ea typeface="+mn-ea"/>
                <a:cs typeface="+mn-cs"/>
              </a:rPr>
              <a:t> el análisis de datos – características generales</a:t>
            </a:r>
            <a:endParaRPr kumimoji="0" lang="en-US" sz="2400" b="1" i="0" u="none" strike="noStrike" kern="1200" cap="none" spc="0" normalizeH="0" baseline="0" noProof="0" dirty="0">
              <a:ln>
                <a:noFill/>
              </a:ln>
              <a:solidFill>
                <a:srgbClr val="00B050"/>
              </a:solidFill>
              <a:effectLst/>
              <a:uLnTx/>
              <a:uFillTx/>
              <a:latin typeface="Franklin Gothic Demi Cond" panose="020B0706030402020204" pitchFamily="34" charset="0"/>
              <a:ea typeface="+mn-ea"/>
              <a:cs typeface="+mn-cs"/>
            </a:endParaRPr>
          </a:p>
        </p:txBody>
      </p:sp>
    </p:spTree>
    <p:extLst>
      <p:ext uri="{BB962C8B-B14F-4D97-AF65-F5344CB8AC3E}">
        <p14:creationId xmlns:p14="http://schemas.microsoft.com/office/powerpoint/2010/main" xmlns="" val="132041508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4755" y="1595896"/>
            <a:ext cx="7781756" cy="1688074"/>
          </a:xfrm>
        </p:spPr>
        <p:txBody>
          <a:bodyPr/>
          <a:lstStyle/>
          <a:p>
            <a:pPr lvl="0"/>
            <a:r>
              <a:rPr lang="es-CO" sz="3600" b="1" dirty="0" smtClean="0">
                <a:latin typeface="Calibri" pitchFamily="34" charset="0"/>
                <a:ea typeface="Calibri" pitchFamily="34" charset="0"/>
                <a:cs typeface="Arial" pitchFamily="34" charset="0"/>
              </a:rPr>
              <a:t>6.  </a:t>
            </a:r>
            <a:r>
              <a:rPr lang="es-CO" sz="3600" b="1" dirty="0" smtClean="0">
                <a:latin typeface="Calibri" pitchFamily="34" charset="0"/>
                <a:ea typeface="Calibri" pitchFamily="34" charset="0"/>
                <a:cs typeface="Arial" pitchFamily="34" charset="0"/>
              </a:rPr>
              <a:t>PROYECTO DE PRESUPUESTO DE AUDITORÍA INTERNA 2018</a:t>
            </a:r>
            <a:r>
              <a:rPr lang="es-CO" sz="3600" dirty="0" smtClean="0"/>
              <a:t/>
            </a:r>
            <a:br>
              <a:rPr lang="es-CO" sz="3600" dirty="0" smtClean="0"/>
            </a:br>
            <a:r>
              <a:rPr lang="es-CO" sz="3600" b="1" dirty="0" smtClean="0"/>
              <a:t>	</a:t>
            </a:r>
            <a:endParaRPr lang="es-CO" sz="3600" dirty="0"/>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1497724" y="120654"/>
            <a:ext cx="5770180" cy="367449"/>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200" b="1" dirty="0" smtClean="0">
                <a:solidFill>
                  <a:srgbClr val="00B050"/>
                </a:solidFill>
              </a:rPr>
              <a:t>Presupuesto 2017</a:t>
            </a:r>
          </a:p>
          <a:p>
            <a:pPr algn="ctr"/>
            <a:endParaRPr lang="es-CO" sz="3200" b="1" dirty="0" smtClean="0">
              <a:solidFill>
                <a:srgbClr val="00B050"/>
              </a:solidFill>
            </a:endParaRPr>
          </a:p>
        </p:txBody>
      </p:sp>
      <p:graphicFrame>
        <p:nvGraphicFramePr>
          <p:cNvPr id="4" name="3 Tabla"/>
          <p:cNvGraphicFramePr>
            <a:graphicFrameLocks noGrp="1"/>
          </p:cNvGraphicFramePr>
          <p:nvPr/>
        </p:nvGraphicFramePr>
        <p:xfrm>
          <a:off x="761998" y="1369964"/>
          <a:ext cx="7688317" cy="2499653"/>
        </p:xfrm>
        <a:graphic>
          <a:graphicData uri="http://schemas.openxmlformats.org/drawingml/2006/table">
            <a:tbl>
              <a:tblPr/>
              <a:tblGrid>
                <a:gridCol w="2517640"/>
                <a:gridCol w="1756494"/>
                <a:gridCol w="1493019"/>
                <a:gridCol w="1229545"/>
                <a:gridCol w="691619"/>
              </a:tblGrid>
              <a:tr h="291257">
                <a:tc>
                  <a:txBody>
                    <a:bodyPr/>
                    <a:lstStyle/>
                    <a:p>
                      <a:pPr algn="ctr" fontAlgn="ctr"/>
                      <a:r>
                        <a:rPr lang="es-CO" sz="1100" b="1" i="0" u="none" strike="noStrike" dirty="0" smtClean="0">
                          <a:solidFill>
                            <a:srgbClr val="002060"/>
                          </a:solidFill>
                          <a:latin typeface="Calibri"/>
                        </a:rPr>
                        <a:t>AUDITORÍA INTERNA</a:t>
                      </a:r>
                      <a:endParaRPr lang="es-CO" sz="1100" b="1" i="0" u="none" strike="noStrike" dirty="0">
                        <a:solidFill>
                          <a:srgbClr val="002060"/>
                        </a:solidFill>
                        <a:latin typeface="Calibri"/>
                      </a:endParaRP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ctr" fontAlgn="ctr"/>
                      <a:r>
                        <a:rPr lang="es-CO" sz="1100" b="1" i="0" u="none" strike="noStrike" dirty="0">
                          <a:solidFill>
                            <a:srgbClr val="002060"/>
                          </a:solidFill>
                          <a:latin typeface="Calibri"/>
                        </a:rPr>
                        <a:t> </a:t>
                      </a:r>
                      <a:r>
                        <a:rPr lang="es-CO" sz="1100" b="1" i="0" u="none" strike="noStrike" dirty="0" smtClean="0">
                          <a:solidFill>
                            <a:srgbClr val="002060"/>
                          </a:solidFill>
                          <a:latin typeface="Calibri"/>
                        </a:rPr>
                        <a:t>APROBADO </a:t>
                      </a:r>
                      <a:r>
                        <a:rPr lang="es-CO" sz="1100" b="1" i="0" u="none" strike="noStrike" dirty="0">
                          <a:solidFill>
                            <a:srgbClr val="002060"/>
                          </a:solidFill>
                          <a:latin typeface="Calibri"/>
                        </a:rPr>
                        <a:t>2017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ctr" fontAlgn="ctr"/>
                      <a:r>
                        <a:rPr lang="es-CO" sz="1100" b="1" i="0" u="none" strike="noStrike" dirty="0">
                          <a:solidFill>
                            <a:srgbClr val="002060"/>
                          </a:solidFill>
                          <a:latin typeface="Calibri"/>
                        </a:rPr>
                        <a:t>  EJECUCION </a:t>
                      </a:r>
                      <a:r>
                        <a:rPr lang="es-CO" sz="1100" b="1" i="0" u="none" strike="noStrike" dirty="0" smtClean="0">
                          <a:solidFill>
                            <a:srgbClr val="002060"/>
                          </a:solidFill>
                          <a:latin typeface="Calibri"/>
                        </a:rPr>
                        <a:t>a DIC </a:t>
                      </a:r>
                      <a:r>
                        <a:rPr lang="es-CO" sz="1100" b="1" i="0" u="none" strike="noStrike" dirty="0">
                          <a:solidFill>
                            <a:srgbClr val="002060"/>
                          </a:solidFill>
                          <a:latin typeface="Calibri"/>
                        </a:rPr>
                        <a:t>2017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ctr" fontAlgn="ctr"/>
                      <a:r>
                        <a:rPr lang="es-CO" sz="1100" b="1" i="0" u="none" strike="noStrike">
                          <a:solidFill>
                            <a:srgbClr val="002060"/>
                          </a:solidFill>
                          <a:latin typeface="Calibri"/>
                        </a:rPr>
                        <a:t> VARIACIÓN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ctr" fontAlgn="ctr"/>
                      <a:r>
                        <a:rPr lang="es-CO" sz="1100" b="1" i="0" u="none" strike="noStrike">
                          <a:solidFill>
                            <a:srgbClr val="002060"/>
                          </a:solidFill>
                          <a:latin typeface="Calibri"/>
                        </a:rPr>
                        <a:t> %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r>
              <a:tr h="145628">
                <a:tc>
                  <a:txBody>
                    <a:bodyPr/>
                    <a:lstStyle/>
                    <a:p>
                      <a:pPr algn="l" fontAlgn="b"/>
                      <a:r>
                        <a:rPr lang="es-CO" sz="1100" b="1" i="0" u="none" strike="noStrike" dirty="0">
                          <a:solidFill>
                            <a:srgbClr val="002060"/>
                          </a:solidFill>
                          <a:latin typeface="Calibri"/>
                        </a:rPr>
                        <a:t>ACTIVOS INTANGIBLES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0" i="0" u="none" strike="noStrike">
                          <a:solidFill>
                            <a:srgbClr val="002060"/>
                          </a:solidFill>
                          <a:latin typeface="Calibri"/>
                        </a:rPr>
                        <a:t> $                                           -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0" i="0" u="none" strike="noStrike">
                          <a:solidFill>
                            <a:srgbClr val="002060"/>
                          </a:solidFill>
                          <a:latin typeface="Calibri"/>
                        </a:rPr>
                        <a:t> $                                   -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1" i="0" u="none" strike="noStrike">
                          <a:solidFill>
                            <a:srgbClr val="002060"/>
                          </a:solidFill>
                          <a:latin typeface="Calibri"/>
                        </a:rPr>
                        <a:t> $                           -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r" fontAlgn="b"/>
                      <a:r>
                        <a:rPr lang="es-CO" sz="1100" b="1" i="0" u="none" strike="noStrike">
                          <a:solidFill>
                            <a:srgbClr val="002060"/>
                          </a:solidFill>
                          <a:latin typeface="Calibri"/>
                        </a:rPr>
                        <a:t>0.0%</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r>
              <a:tr h="256306">
                <a:tc>
                  <a:txBody>
                    <a:bodyPr/>
                    <a:lstStyle/>
                    <a:p>
                      <a:pPr algn="l" fontAlgn="b"/>
                      <a:r>
                        <a:rPr lang="es-CO" sz="1100" b="1" i="0" u="none" strike="noStrike" dirty="0">
                          <a:solidFill>
                            <a:srgbClr val="002060"/>
                          </a:solidFill>
                          <a:latin typeface="Calibri"/>
                        </a:rPr>
                        <a:t>BENEFICIOS A EMPLEADOS</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0" i="0" u="none" strike="noStrike">
                          <a:solidFill>
                            <a:srgbClr val="002060"/>
                          </a:solidFill>
                          <a:latin typeface="Calibri"/>
                        </a:rPr>
                        <a:t> $                       454,856,791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0" i="0" u="none" strike="noStrike">
                          <a:solidFill>
                            <a:srgbClr val="002060"/>
                          </a:solidFill>
                          <a:latin typeface="Calibri"/>
                        </a:rPr>
                        <a:t> $               359,695,850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1" i="0" u="none" strike="noStrike">
                          <a:solidFill>
                            <a:srgbClr val="002060"/>
                          </a:solidFill>
                          <a:latin typeface="Calibri"/>
                        </a:rPr>
                        <a:t> $          95,160,942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r" fontAlgn="b"/>
                      <a:r>
                        <a:rPr lang="es-CO" sz="1100" b="1" i="0" u="none" strike="noStrike">
                          <a:solidFill>
                            <a:srgbClr val="002060"/>
                          </a:solidFill>
                          <a:latin typeface="Calibri"/>
                        </a:rPr>
                        <a:t>20.9%</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r>
              <a:tr h="256306">
                <a:tc>
                  <a:txBody>
                    <a:bodyPr/>
                    <a:lstStyle/>
                    <a:p>
                      <a:pPr algn="l" fontAlgn="b"/>
                      <a:r>
                        <a:rPr lang="es-CO" sz="1100" b="1" i="0" u="none" strike="noStrike" dirty="0">
                          <a:solidFill>
                            <a:srgbClr val="002060"/>
                          </a:solidFill>
                          <a:latin typeface="Calibri"/>
                        </a:rPr>
                        <a:t>IMPUESTOS Y TASAS</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0" i="0" u="none" strike="noStrike">
                          <a:solidFill>
                            <a:srgbClr val="002060"/>
                          </a:solidFill>
                          <a:latin typeface="Calibri"/>
                        </a:rPr>
                        <a:t> $                                  65,196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0" i="0" u="none" strike="noStrike">
                          <a:solidFill>
                            <a:srgbClr val="002060"/>
                          </a:solidFill>
                          <a:latin typeface="Calibri"/>
                        </a:rPr>
                        <a:t> $                          34,735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1" i="0" u="none" strike="noStrike">
                          <a:solidFill>
                            <a:srgbClr val="002060"/>
                          </a:solidFill>
                          <a:latin typeface="Calibri"/>
                        </a:rPr>
                        <a:t> $                  30,461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r" fontAlgn="b"/>
                      <a:r>
                        <a:rPr lang="es-CO" sz="1100" b="1" i="0" u="none" strike="noStrike">
                          <a:solidFill>
                            <a:srgbClr val="002060"/>
                          </a:solidFill>
                          <a:latin typeface="Calibri"/>
                        </a:rPr>
                        <a:t>46.7%</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r>
              <a:tr h="256306">
                <a:tc>
                  <a:txBody>
                    <a:bodyPr/>
                    <a:lstStyle/>
                    <a:p>
                      <a:pPr algn="l" fontAlgn="b"/>
                      <a:r>
                        <a:rPr lang="es-CO" sz="1100" b="1" i="0" u="none" strike="noStrike" dirty="0">
                          <a:solidFill>
                            <a:srgbClr val="002060"/>
                          </a:solidFill>
                          <a:latin typeface="Calibri"/>
                        </a:rPr>
                        <a:t>ARRENDAMIENTOS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0" i="0" u="none" strike="noStrike">
                          <a:solidFill>
                            <a:srgbClr val="002060"/>
                          </a:solidFill>
                          <a:latin typeface="Calibri"/>
                        </a:rPr>
                        <a:t> $                            2,904,576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0" i="0" u="none" strike="noStrike">
                          <a:solidFill>
                            <a:srgbClr val="002060"/>
                          </a:solidFill>
                          <a:latin typeface="Calibri"/>
                        </a:rPr>
                        <a:t> $                    2,581,408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1" i="0" u="none" strike="noStrike">
                          <a:solidFill>
                            <a:srgbClr val="002060"/>
                          </a:solidFill>
                          <a:latin typeface="Calibri"/>
                        </a:rPr>
                        <a:t> $                323,168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r" fontAlgn="b"/>
                      <a:r>
                        <a:rPr lang="es-CO" sz="1100" b="1" i="0" u="none" strike="noStrike">
                          <a:solidFill>
                            <a:srgbClr val="002060"/>
                          </a:solidFill>
                          <a:latin typeface="Calibri"/>
                        </a:rPr>
                        <a:t>11.1%</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r>
              <a:tr h="274320">
                <a:tc>
                  <a:txBody>
                    <a:bodyPr/>
                    <a:lstStyle/>
                    <a:p>
                      <a:pPr algn="l" fontAlgn="b"/>
                      <a:r>
                        <a:rPr lang="es-CO" sz="1100" b="1" i="0" u="none" strike="noStrike" dirty="0">
                          <a:solidFill>
                            <a:srgbClr val="002060"/>
                          </a:solidFill>
                          <a:latin typeface="Calibri"/>
                        </a:rPr>
                        <a:t>CONTRIBUCIONES, AFILIACIONES Y TRANSFERENCIAS</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0" i="0" u="none" strike="noStrike">
                          <a:solidFill>
                            <a:srgbClr val="002060"/>
                          </a:solidFill>
                          <a:latin typeface="Calibri"/>
                        </a:rPr>
                        <a:t> $                                899,000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0" i="0" u="none" strike="noStrike">
                          <a:solidFill>
                            <a:srgbClr val="002060"/>
                          </a:solidFill>
                          <a:latin typeface="Calibri"/>
                        </a:rPr>
                        <a:t> $                        737,000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1" i="0" u="none" strike="noStrike">
                          <a:solidFill>
                            <a:srgbClr val="002060"/>
                          </a:solidFill>
                          <a:latin typeface="Calibri"/>
                        </a:rPr>
                        <a:t> $                162,000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r" fontAlgn="b"/>
                      <a:r>
                        <a:rPr lang="es-CO" sz="1100" b="1" i="0" u="none" strike="noStrike">
                          <a:solidFill>
                            <a:srgbClr val="002060"/>
                          </a:solidFill>
                          <a:latin typeface="Calibri"/>
                        </a:rPr>
                        <a:t>18.0%</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r>
              <a:tr h="256306">
                <a:tc>
                  <a:txBody>
                    <a:bodyPr/>
                    <a:lstStyle/>
                    <a:p>
                      <a:pPr algn="l" fontAlgn="b"/>
                      <a:r>
                        <a:rPr lang="es-CO" sz="1100" b="1" i="0" u="none" strike="noStrike" dirty="0">
                          <a:solidFill>
                            <a:srgbClr val="002060"/>
                          </a:solidFill>
                          <a:latin typeface="Calibri"/>
                        </a:rPr>
                        <a:t>DEPRECIACIÓN DE LA PPE</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0" i="0" u="none" strike="noStrike">
                          <a:solidFill>
                            <a:srgbClr val="002060"/>
                          </a:solidFill>
                          <a:latin typeface="Calibri"/>
                        </a:rPr>
                        <a:t> $                            2,804,278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0" i="0" u="none" strike="noStrike">
                          <a:solidFill>
                            <a:srgbClr val="002060"/>
                          </a:solidFill>
                          <a:latin typeface="Calibri"/>
                        </a:rPr>
                        <a:t> $                    2,312,391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1" i="0" u="none" strike="noStrike">
                          <a:solidFill>
                            <a:srgbClr val="002060"/>
                          </a:solidFill>
                          <a:latin typeface="Calibri"/>
                        </a:rPr>
                        <a:t> $                491,887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r" fontAlgn="b"/>
                      <a:r>
                        <a:rPr lang="es-CO" sz="1100" b="1" i="0" u="none" strike="noStrike">
                          <a:solidFill>
                            <a:srgbClr val="002060"/>
                          </a:solidFill>
                          <a:latin typeface="Calibri"/>
                        </a:rPr>
                        <a:t>17.5%</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r>
              <a:tr h="256306">
                <a:tc>
                  <a:txBody>
                    <a:bodyPr/>
                    <a:lstStyle/>
                    <a:p>
                      <a:pPr algn="l" fontAlgn="b"/>
                      <a:r>
                        <a:rPr lang="es-CO" sz="1100" b="1" i="0" u="none" strike="noStrike" dirty="0">
                          <a:solidFill>
                            <a:srgbClr val="002060"/>
                          </a:solidFill>
                          <a:latin typeface="Calibri"/>
                        </a:rPr>
                        <a:t>DIVERSOS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0" i="0" u="none" strike="noStrike" dirty="0">
                          <a:solidFill>
                            <a:srgbClr val="002060"/>
                          </a:solidFill>
                          <a:latin typeface="Calibri"/>
                        </a:rPr>
                        <a:t> $                          18,506,184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0" i="0" u="none" strike="noStrike">
                          <a:solidFill>
                            <a:srgbClr val="002060"/>
                          </a:solidFill>
                          <a:latin typeface="Calibri"/>
                        </a:rPr>
                        <a:t> $                  15,377,968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1" i="0" u="none" strike="noStrike">
                          <a:solidFill>
                            <a:srgbClr val="002060"/>
                          </a:solidFill>
                          <a:latin typeface="Calibri"/>
                        </a:rPr>
                        <a:t> $            3,128,216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r" fontAlgn="b"/>
                      <a:r>
                        <a:rPr lang="es-CO" sz="1100" b="1" i="0" u="none" strike="noStrike">
                          <a:solidFill>
                            <a:srgbClr val="002060"/>
                          </a:solidFill>
                          <a:latin typeface="Calibri"/>
                        </a:rPr>
                        <a:t>16.9%</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r>
              <a:tr h="145628">
                <a:tc>
                  <a:txBody>
                    <a:bodyPr/>
                    <a:lstStyle/>
                    <a:p>
                      <a:pPr algn="l" fontAlgn="b"/>
                      <a:r>
                        <a:rPr lang="es-CO" sz="1100" b="0" i="0" u="none" strike="noStrike" dirty="0">
                          <a:solidFill>
                            <a:srgbClr val="002060"/>
                          </a:solidFill>
                          <a:latin typeface="Calibri"/>
                        </a:rPr>
                        <a:t> </a:t>
                      </a:r>
                    </a:p>
                  </a:txBody>
                  <a:tcPr marL="0" marR="0" marT="0" marB="0" anchor="ctr">
                    <a:lnL>
                      <a:noFill/>
                    </a:lnL>
                    <a:lnR>
                      <a:noFill/>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b"/>
                      <a:r>
                        <a:rPr lang="es-CO" sz="1100" b="0" i="0" u="none" strike="noStrike">
                          <a:solidFill>
                            <a:srgbClr val="002060"/>
                          </a:solidFill>
                          <a:latin typeface="Calibri"/>
                        </a:rPr>
                        <a:t> </a:t>
                      </a:r>
                    </a:p>
                  </a:txBody>
                  <a:tcPr marL="0" marR="0" marT="0" marB="0" anchor="ctr">
                    <a:lnL>
                      <a:noFill/>
                    </a:lnL>
                    <a:lnR>
                      <a:noFill/>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b"/>
                      <a:r>
                        <a:rPr lang="es-CO" sz="1100" b="0" i="0" u="none" strike="noStrike">
                          <a:solidFill>
                            <a:srgbClr val="002060"/>
                          </a:solidFill>
                          <a:latin typeface="Calibri"/>
                        </a:rPr>
                        <a:t> </a:t>
                      </a:r>
                    </a:p>
                  </a:txBody>
                  <a:tcPr marL="0" marR="0" marT="0" marB="0" anchor="ctr">
                    <a:lnL>
                      <a:noFill/>
                    </a:lnL>
                    <a:lnR>
                      <a:noFill/>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b"/>
                      <a:r>
                        <a:rPr lang="es-CO" sz="1100" b="0" i="0" u="none" strike="noStrike">
                          <a:solidFill>
                            <a:srgbClr val="002060"/>
                          </a:solidFill>
                          <a:latin typeface="Calibri"/>
                        </a:rPr>
                        <a:t> </a:t>
                      </a:r>
                    </a:p>
                  </a:txBody>
                  <a:tcPr marL="0" marR="0" marT="0" marB="0" anchor="ctr">
                    <a:lnL>
                      <a:noFill/>
                    </a:lnL>
                    <a:lnR>
                      <a:noFill/>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b"/>
                      <a:r>
                        <a:rPr lang="es-CO" sz="1100" b="0" i="0" u="none" strike="noStrike">
                          <a:solidFill>
                            <a:srgbClr val="002060"/>
                          </a:solidFill>
                          <a:latin typeface="Calibri"/>
                        </a:rPr>
                        <a:t> </a:t>
                      </a:r>
                    </a:p>
                  </a:txBody>
                  <a:tcPr marL="0" marR="0" marT="0" marB="0" anchor="ctr">
                    <a:lnL>
                      <a:noFill/>
                    </a:lnL>
                    <a:lnR>
                      <a:noFill/>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r>
              <a:tr h="256306">
                <a:tc>
                  <a:txBody>
                    <a:bodyPr/>
                    <a:lstStyle/>
                    <a:p>
                      <a:pPr algn="l" fontAlgn="b"/>
                      <a:r>
                        <a:rPr lang="es-CO" sz="1100" b="1" i="0" u="none" strike="noStrike" dirty="0">
                          <a:solidFill>
                            <a:srgbClr val="002060"/>
                          </a:solidFill>
                          <a:latin typeface="Calibri"/>
                        </a:rPr>
                        <a:t>TOTAL GENERAL</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1" i="0" u="none" strike="noStrike" dirty="0">
                          <a:solidFill>
                            <a:srgbClr val="002060"/>
                          </a:solidFill>
                          <a:latin typeface="Calibri"/>
                        </a:rPr>
                        <a:t> $                       480,036,025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1" i="0" u="none" strike="noStrike" dirty="0">
                          <a:solidFill>
                            <a:srgbClr val="002060"/>
                          </a:solidFill>
                          <a:latin typeface="Calibri"/>
                        </a:rPr>
                        <a:t> $               380,739,352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l" fontAlgn="ctr"/>
                      <a:r>
                        <a:rPr lang="es-CO" sz="1100" b="1" i="0" u="none" strike="noStrike" dirty="0">
                          <a:solidFill>
                            <a:srgbClr val="002060"/>
                          </a:solidFill>
                          <a:latin typeface="Calibri"/>
                        </a:rPr>
                        <a:t> $          99,296,673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c>
                  <a:txBody>
                    <a:bodyPr/>
                    <a:lstStyle/>
                    <a:p>
                      <a:pPr algn="r" fontAlgn="b"/>
                      <a:r>
                        <a:rPr lang="es-CO" sz="1100" b="1" i="0" u="none" strike="noStrike" dirty="0">
                          <a:solidFill>
                            <a:srgbClr val="002060"/>
                          </a:solidFill>
                          <a:latin typeface="Calibri"/>
                        </a:rPr>
                        <a:t>20.7%</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rgbClr val="FFFFFF"/>
                    </a:solidFill>
                  </a:tcPr>
                </a:tc>
              </a:tr>
            </a:tbl>
          </a:graphicData>
        </a:graphic>
      </p:graphicFrame>
      <p:sp>
        <p:nvSpPr>
          <p:cNvPr id="6" name="Text Placeholder 30"/>
          <p:cNvSpPr txBox="1">
            <a:spLocks/>
          </p:cNvSpPr>
          <p:nvPr/>
        </p:nvSpPr>
        <p:spPr>
          <a:xfrm>
            <a:off x="419097" y="912980"/>
            <a:ext cx="4787441" cy="367449"/>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1800" b="1" dirty="0" smtClean="0">
                <a:solidFill>
                  <a:srgbClr val="00B050"/>
                </a:solidFill>
              </a:rPr>
              <a:t>AHORRO EN EL PRESUPUESTO 2017</a:t>
            </a:r>
          </a:p>
        </p:txBody>
      </p:sp>
      <p:graphicFrame>
        <p:nvGraphicFramePr>
          <p:cNvPr id="7" name="6 Tabla"/>
          <p:cNvGraphicFramePr>
            <a:graphicFrameLocks noGrp="1"/>
          </p:cNvGraphicFramePr>
          <p:nvPr/>
        </p:nvGraphicFramePr>
        <p:xfrm>
          <a:off x="887622" y="4226932"/>
          <a:ext cx="7530861" cy="484790"/>
        </p:xfrm>
        <a:graphic>
          <a:graphicData uri="http://schemas.openxmlformats.org/drawingml/2006/table">
            <a:tbl>
              <a:tblPr/>
              <a:tblGrid>
                <a:gridCol w="5615796"/>
                <a:gridCol w="1915065"/>
              </a:tblGrid>
              <a:tr h="484790">
                <a:tc>
                  <a:txBody>
                    <a:bodyPr/>
                    <a:lstStyle/>
                    <a:p>
                      <a:pPr algn="l" fontAlgn="ctr"/>
                      <a:r>
                        <a:rPr lang="es-CO" sz="1400" b="1" i="0" u="none" strike="noStrike" dirty="0">
                          <a:solidFill>
                            <a:srgbClr val="0070C0"/>
                          </a:solidFill>
                          <a:latin typeface="Calibri"/>
                        </a:rPr>
                        <a:t>*Se </a:t>
                      </a:r>
                      <a:r>
                        <a:rPr lang="es-CO" sz="1400" b="1" i="0" u="none" strike="noStrike" dirty="0" smtClean="0">
                          <a:solidFill>
                            <a:srgbClr val="0070C0"/>
                          </a:solidFill>
                          <a:latin typeface="Calibri"/>
                        </a:rPr>
                        <a:t>excluyen </a:t>
                      </a:r>
                      <a:r>
                        <a:rPr lang="es-CO" sz="1400" b="1" i="0" u="none" strike="noStrike" dirty="0">
                          <a:solidFill>
                            <a:srgbClr val="0070C0"/>
                          </a:solidFill>
                          <a:latin typeface="Calibri"/>
                        </a:rPr>
                        <a:t>los gastos relacionados para </a:t>
                      </a:r>
                      <a:r>
                        <a:rPr lang="es-CO" sz="1400" b="1" i="0" u="none" strike="noStrike" dirty="0" smtClean="0">
                          <a:solidFill>
                            <a:srgbClr val="0070C0"/>
                          </a:solidFill>
                          <a:latin typeface="Calibri"/>
                        </a:rPr>
                        <a:t>la atención </a:t>
                      </a:r>
                      <a:r>
                        <a:rPr lang="es-CO" sz="1400" b="1" i="0" u="none" strike="noStrike" dirty="0">
                          <a:solidFill>
                            <a:srgbClr val="0070C0"/>
                          </a:solidFill>
                          <a:latin typeface="Calibri"/>
                        </a:rPr>
                        <a:t>a los Órganos de control del presupuesto aprobado </a:t>
                      </a:r>
                      <a:r>
                        <a:rPr lang="es-CO" sz="1400" b="1" i="0" u="none" strike="noStrike" dirty="0" smtClean="0">
                          <a:solidFill>
                            <a:srgbClr val="0070C0"/>
                          </a:solidFill>
                          <a:latin typeface="Calibri"/>
                        </a:rPr>
                        <a:t>2017 por</a:t>
                      </a:r>
                      <a:r>
                        <a:rPr lang="es-CO" sz="1400" b="1" i="0" u="none" strike="noStrike" baseline="0" dirty="0" smtClean="0">
                          <a:solidFill>
                            <a:srgbClr val="0070C0"/>
                          </a:solidFill>
                          <a:latin typeface="Calibri"/>
                        </a:rPr>
                        <a:t> valor de:</a:t>
                      </a:r>
                      <a:endParaRPr lang="es-CO" sz="1400" b="1" i="0" u="none" strike="noStrike" dirty="0">
                        <a:solidFill>
                          <a:srgbClr val="0070C0"/>
                        </a:solidFill>
                        <a:latin typeface="Calibri"/>
                      </a:endParaRPr>
                    </a:p>
                  </a:txBody>
                  <a:tcPr marL="0" marR="0" marT="0" marB="0" anchor="ctr">
                    <a:lnL>
                      <a:noFill/>
                    </a:lnL>
                    <a:lnR>
                      <a:noFill/>
                    </a:lnR>
                    <a:lnT>
                      <a:noFill/>
                    </a:lnT>
                    <a:lnB>
                      <a:noFill/>
                    </a:lnB>
                    <a:solidFill>
                      <a:srgbClr val="FFFFFF"/>
                    </a:solidFill>
                  </a:tcPr>
                </a:tc>
                <a:tc>
                  <a:txBody>
                    <a:bodyPr/>
                    <a:lstStyle/>
                    <a:p>
                      <a:pPr algn="ctr" fontAlgn="ctr"/>
                      <a:r>
                        <a:rPr lang="es-CO" sz="1400" b="1" i="0" u="none" strike="noStrike" dirty="0">
                          <a:solidFill>
                            <a:srgbClr val="0070C0"/>
                          </a:solidFill>
                          <a:latin typeface="Calibri"/>
                        </a:rPr>
                        <a:t> $          31,792,452 </a:t>
                      </a:r>
                    </a:p>
                  </a:txBody>
                  <a:tcPr marL="0" marR="0" marT="0" marB="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xmlns="" val="201576936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1250074" y="120654"/>
            <a:ext cx="5770180" cy="367449"/>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2800" b="1" dirty="0" smtClean="0">
                <a:solidFill>
                  <a:srgbClr val="00B050"/>
                </a:solidFill>
              </a:rPr>
              <a:t>Proyecto Presupuesto 2018</a:t>
            </a:r>
          </a:p>
        </p:txBody>
      </p:sp>
      <p:graphicFrame>
        <p:nvGraphicFramePr>
          <p:cNvPr id="7" name="6 Tabla"/>
          <p:cNvGraphicFramePr>
            <a:graphicFrameLocks noGrp="1"/>
          </p:cNvGraphicFramePr>
          <p:nvPr/>
        </p:nvGraphicFramePr>
        <p:xfrm>
          <a:off x="531355" y="839514"/>
          <a:ext cx="7997790" cy="3187688"/>
        </p:xfrm>
        <a:graphic>
          <a:graphicData uri="http://schemas.openxmlformats.org/drawingml/2006/table">
            <a:tbl>
              <a:tblPr/>
              <a:tblGrid>
                <a:gridCol w="2423108"/>
                <a:gridCol w="1702310"/>
                <a:gridCol w="1598791"/>
                <a:gridCol w="1456932"/>
                <a:gridCol w="816649"/>
              </a:tblGrid>
              <a:tr h="368498">
                <a:tc>
                  <a:txBody>
                    <a:bodyPr/>
                    <a:lstStyle/>
                    <a:p>
                      <a:pPr algn="ctr" fontAlgn="ctr"/>
                      <a:r>
                        <a:rPr lang="es-CO" sz="1100" b="1" i="0" u="none" strike="noStrike" dirty="0">
                          <a:solidFill>
                            <a:srgbClr val="002060"/>
                          </a:solidFill>
                          <a:latin typeface="Calibri"/>
                        </a:rPr>
                        <a:t>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ctr" fontAlgn="ctr"/>
                      <a:r>
                        <a:rPr lang="es-CO" sz="1100" b="1" i="0" u="none" strike="noStrike" dirty="0">
                          <a:solidFill>
                            <a:srgbClr val="002060"/>
                          </a:solidFill>
                          <a:latin typeface="Calibri"/>
                        </a:rPr>
                        <a:t> PROYECCIÓN DE EJECUCION A </a:t>
                      </a:r>
                      <a:r>
                        <a:rPr lang="es-CO" sz="1100" b="1" i="0" u="none" strike="noStrike" dirty="0" smtClean="0">
                          <a:solidFill>
                            <a:srgbClr val="002060"/>
                          </a:solidFill>
                          <a:latin typeface="Calibri"/>
                        </a:rPr>
                        <a:t>DIC </a:t>
                      </a:r>
                      <a:r>
                        <a:rPr lang="es-CO" sz="1100" b="1" i="0" u="none" strike="noStrike" dirty="0">
                          <a:solidFill>
                            <a:srgbClr val="002060"/>
                          </a:solidFill>
                          <a:latin typeface="Calibri"/>
                        </a:rPr>
                        <a:t>2017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ctr" fontAlgn="ctr"/>
                      <a:r>
                        <a:rPr lang="es-CO" sz="1100" b="1" i="0" u="none" strike="noStrike">
                          <a:solidFill>
                            <a:srgbClr val="002060"/>
                          </a:solidFill>
                          <a:latin typeface="Calibri"/>
                        </a:rPr>
                        <a:t> PRESUPUESTO 2018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ctr" fontAlgn="ctr"/>
                      <a:r>
                        <a:rPr lang="es-CO" sz="1100" b="1" i="0" u="none" strike="noStrike">
                          <a:solidFill>
                            <a:srgbClr val="002060"/>
                          </a:solidFill>
                          <a:latin typeface="Calibri"/>
                        </a:rPr>
                        <a:t>VARIACIÓN</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ctr" fontAlgn="ctr"/>
                      <a:r>
                        <a:rPr lang="es-CO" sz="1100" b="1" i="0" u="none" strike="noStrike">
                          <a:solidFill>
                            <a:srgbClr val="002060"/>
                          </a:solidFill>
                          <a:latin typeface="Calibri"/>
                        </a:rPr>
                        <a:t>%</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231627">
                <a:tc>
                  <a:txBody>
                    <a:bodyPr/>
                    <a:lstStyle/>
                    <a:p>
                      <a:pPr algn="l" fontAlgn="b"/>
                      <a:r>
                        <a:rPr lang="es-CO" sz="1100" b="1" i="0" u="none" strike="noStrike" dirty="0">
                          <a:solidFill>
                            <a:srgbClr val="002060"/>
                          </a:solidFill>
                          <a:latin typeface="Calibri"/>
                        </a:rPr>
                        <a:t>PROPIEDAD PLANTA Y EQUIPO </a:t>
                      </a:r>
                      <a:r>
                        <a:rPr lang="es-CO" sz="1100" b="1" i="0" u="none" strike="noStrike" baseline="30000" dirty="0">
                          <a:solidFill>
                            <a:srgbClr val="002060"/>
                          </a:solidFill>
                          <a:latin typeface="Calibri"/>
                        </a:rPr>
                        <a:t>1</a:t>
                      </a:r>
                      <a:endParaRPr lang="es-CO" sz="1100" b="1" i="0" u="none" strike="noStrike" dirty="0">
                        <a:solidFill>
                          <a:srgbClr val="002060"/>
                        </a:solidFill>
                        <a:latin typeface="Calibri"/>
                      </a:endParaRPr>
                    </a:p>
                  </a:txBody>
                  <a:tcPr marL="0" marR="0" marT="0" marB="0" anchor="b">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a:solidFill>
                            <a:srgbClr val="002060"/>
                          </a:solidFill>
                          <a:latin typeface="Calibri"/>
                        </a:rPr>
                        <a:t> $                                       -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a:solidFill>
                            <a:srgbClr val="002060"/>
                          </a:solidFill>
                          <a:latin typeface="Calibri"/>
                        </a:rPr>
                        <a:t> $                     2,605,500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a:solidFill>
                            <a:srgbClr val="002060"/>
                          </a:solidFill>
                          <a:latin typeface="Calibri"/>
                        </a:rPr>
                        <a:t> $                 2,605,500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r" fontAlgn="ctr"/>
                      <a:r>
                        <a:rPr lang="es-CO" sz="1100" b="1" i="0" u="none" strike="noStrike">
                          <a:solidFill>
                            <a:srgbClr val="002060"/>
                          </a:solidFill>
                          <a:latin typeface="Calibri"/>
                        </a:rPr>
                        <a:t>100.00%</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231627">
                <a:tc>
                  <a:txBody>
                    <a:bodyPr/>
                    <a:lstStyle/>
                    <a:p>
                      <a:pPr algn="l" fontAlgn="b"/>
                      <a:r>
                        <a:rPr lang="es-CO" sz="1100" b="1" i="0" u="none" strike="noStrike" dirty="0">
                          <a:solidFill>
                            <a:srgbClr val="002060"/>
                          </a:solidFill>
                          <a:latin typeface="Calibri"/>
                        </a:rPr>
                        <a:t>ACTIVOS INTANGIBLES </a:t>
                      </a:r>
                      <a:r>
                        <a:rPr lang="es-CO" sz="1100" b="1" i="0" u="none" strike="noStrike" baseline="30000" dirty="0">
                          <a:solidFill>
                            <a:srgbClr val="002060"/>
                          </a:solidFill>
                          <a:latin typeface="Calibri"/>
                        </a:rPr>
                        <a:t>2</a:t>
                      </a:r>
                      <a:endParaRPr lang="es-CO" sz="1100" b="1" i="0" u="none" strike="noStrike" dirty="0">
                        <a:solidFill>
                          <a:srgbClr val="002060"/>
                        </a:solidFill>
                        <a:latin typeface="Calibri"/>
                      </a:endParaRPr>
                    </a:p>
                  </a:txBody>
                  <a:tcPr marL="0" marR="0" marT="0" marB="0" anchor="b">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dirty="0">
                          <a:solidFill>
                            <a:srgbClr val="002060"/>
                          </a:solidFill>
                          <a:latin typeface="Calibri"/>
                        </a:rPr>
                        <a:t> $                                       -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dirty="0">
                          <a:solidFill>
                            <a:srgbClr val="002060"/>
                          </a:solidFill>
                          <a:latin typeface="Calibri"/>
                        </a:rPr>
                        <a:t> $                   27,882,218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dirty="0">
                          <a:solidFill>
                            <a:srgbClr val="002060"/>
                          </a:solidFill>
                          <a:latin typeface="Calibri"/>
                        </a:rPr>
                        <a:t> $              27,882,218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r" fontAlgn="ctr"/>
                      <a:r>
                        <a:rPr lang="es-CO" sz="1100" b="1" i="0" u="none" strike="noStrike">
                          <a:solidFill>
                            <a:srgbClr val="002060"/>
                          </a:solidFill>
                          <a:latin typeface="Calibri"/>
                        </a:rPr>
                        <a:t>100.00%</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231627">
                <a:tc>
                  <a:txBody>
                    <a:bodyPr/>
                    <a:lstStyle/>
                    <a:p>
                      <a:pPr algn="l" fontAlgn="b"/>
                      <a:r>
                        <a:rPr lang="es-CO" sz="1100" b="1" i="0" u="none" strike="noStrike" dirty="0">
                          <a:solidFill>
                            <a:srgbClr val="002060"/>
                          </a:solidFill>
                          <a:latin typeface="Calibri"/>
                        </a:rPr>
                        <a:t>BENEFICIOS A EMPLEADOS </a:t>
                      </a:r>
                      <a:r>
                        <a:rPr lang="es-CO" sz="1100" b="1" i="0" u="none" strike="noStrike" baseline="30000" dirty="0">
                          <a:solidFill>
                            <a:srgbClr val="FF0000"/>
                          </a:solidFill>
                          <a:latin typeface="Calibri"/>
                        </a:rPr>
                        <a:t>3</a:t>
                      </a:r>
                      <a:endParaRPr lang="es-CO" sz="1100" b="1" i="0" u="none" strike="noStrike" dirty="0">
                        <a:solidFill>
                          <a:srgbClr val="FF0000"/>
                        </a:solidFill>
                        <a:latin typeface="Calibri"/>
                      </a:endParaRPr>
                    </a:p>
                  </a:txBody>
                  <a:tcPr marL="0" marR="0" marT="0" marB="0" anchor="b">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dirty="0">
                          <a:solidFill>
                            <a:srgbClr val="002060"/>
                          </a:solidFill>
                          <a:latin typeface="Calibri"/>
                        </a:rPr>
                        <a:t> $                   359,695,850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chemeClr val="tx2">
                        <a:lumMod val="10000"/>
                        <a:lumOff val="90000"/>
                      </a:schemeClr>
                    </a:solidFill>
                  </a:tcPr>
                </a:tc>
                <a:tc>
                  <a:txBody>
                    <a:bodyPr/>
                    <a:lstStyle/>
                    <a:p>
                      <a:pPr algn="l" fontAlgn="ctr"/>
                      <a:r>
                        <a:rPr lang="es-CO" sz="1100" b="1" i="0" u="none" strike="noStrike" dirty="0">
                          <a:solidFill>
                            <a:srgbClr val="002060"/>
                          </a:solidFill>
                          <a:latin typeface="Calibri"/>
                        </a:rPr>
                        <a:t> $                374,875,015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chemeClr val="tx2">
                        <a:lumMod val="10000"/>
                        <a:lumOff val="90000"/>
                      </a:schemeClr>
                    </a:solidFill>
                  </a:tcPr>
                </a:tc>
                <a:tc>
                  <a:txBody>
                    <a:bodyPr/>
                    <a:lstStyle/>
                    <a:p>
                      <a:pPr algn="l" fontAlgn="ctr"/>
                      <a:r>
                        <a:rPr lang="es-CO" sz="1100" b="1" i="0" u="none" strike="noStrike" dirty="0">
                          <a:solidFill>
                            <a:srgbClr val="002060"/>
                          </a:solidFill>
                          <a:latin typeface="Calibri"/>
                        </a:rPr>
                        <a:t> $              15,179,165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chemeClr val="tx2">
                        <a:lumMod val="10000"/>
                        <a:lumOff val="90000"/>
                      </a:schemeClr>
                    </a:solidFill>
                  </a:tcPr>
                </a:tc>
                <a:tc>
                  <a:txBody>
                    <a:bodyPr/>
                    <a:lstStyle/>
                    <a:p>
                      <a:pPr algn="r" fontAlgn="ctr"/>
                      <a:r>
                        <a:rPr lang="es-CO" sz="1100" b="1" i="0" u="none" strike="noStrike" dirty="0">
                          <a:solidFill>
                            <a:srgbClr val="002060"/>
                          </a:solidFill>
                          <a:latin typeface="Calibri"/>
                        </a:rPr>
                        <a:t>4.22%</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solidFill>
                      <a:schemeClr val="tx2">
                        <a:lumMod val="10000"/>
                        <a:lumOff val="90000"/>
                      </a:schemeClr>
                    </a:solidFill>
                  </a:tcPr>
                </a:tc>
              </a:tr>
              <a:tr h="231627">
                <a:tc>
                  <a:txBody>
                    <a:bodyPr/>
                    <a:lstStyle/>
                    <a:p>
                      <a:pPr algn="l" fontAlgn="b"/>
                      <a:r>
                        <a:rPr lang="es-CO" sz="1100" b="1" i="0" u="none" strike="noStrike">
                          <a:solidFill>
                            <a:srgbClr val="002060"/>
                          </a:solidFill>
                          <a:latin typeface="Calibri"/>
                        </a:rPr>
                        <a:t>DE SISTEMATIZACIÓN </a:t>
                      </a:r>
                      <a:r>
                        <a:rPr lang="es-CO" sz="1100" b="1" i="0" u="none" strike="noStrike" baseline="30000">
                          <a:solidFill>
                            <a:srgbClr val="002060"/>
                          </a:solidFill>
                          <a:latin typeface="Calibri"/>
                        </a:rPr>
                        <a:t>4</a:t>
                      </a:r>
                      <a:endParaRPr lang="es-CO" sz="1100" b="1" i="0" u="none" strike="noStrike">
                        <a:solidFill>
                          <a:srgbClr val="002060"/>
                        </a:solidFill>
                        <a:latin typeface="Calibri"/>
                      </a:endParaRPr>
                    </a:p>
                  </a:txBody>
                  <a:tcPr marL="0" marR="0" marT="0" marB="0" anchor="b">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dirty="0">
                          <a:solidFill>
                            <a:srgbClr val="002060"/>
                          </a:solidFill>
                          <a:latin typeface="Calibri"/>
                        </a:rPr>
                        <a:t> $                                       -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a:solidFill>
                            <a:srgbClr val="002060"/>
                          </a:solidFill>
                          <a:latin typeface="Calibri"/>
                        </a:rPr>
                        <a:t> $                   10,353,170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a:solidFill>
                            <a:srgbClr val="002060"/>
                          </a:solidFill>
                          <a:latin typeface="Calibri"/>
                        </a:rPr>
                        <a:t> $              10,353,170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r" fontAlgn="ctr"/>
                      <a:r>
                        <a:rPr lang="es-CO" sz="1100" b="1" i="0" u="none" strike="noStrike">
                          <a:solidFill>
                            <a:srgbClr val="002060"/>
                          </a:solidFill>
                          <a:latin typeface="Calibri"/>
                        </a:rPr>
                        <a:t>100.00%</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231627">
                <a:tc>
                  <a:txBody>
                    <a:bodyPr/>
                    <a:lstStyle/>
                    <a:p>
                      <a:pPr algn="l" fontAlgn="b"/>
                      <a:r>
                        <a:rPr lang="es-CO" sz="1100" b="1" i="0" u="none" strike="noStrike">
                          <a:solidFill>
                            <a:srgbClr val="002060"/>
                          </a:solidFill>
                          <a:latin typeface="Calibri"/>
                        </a:rPr>
                        <a:t>HONORARIOS </a:t>
                      </a:r>
                      <a:r>
                        <a:rPr lang="es-CO" sz="1100" b="1" i="0" u="none" strike="noStrike" baseline="30000">
                          <a:solidFill>
                            <a:srgbClr val="002060"/>
                          </a:solidFill>
                          <a:latin typeface="Calibri"/>
                        </a:rPr>
                        <a:t>5</a:t>
                      </a:r>
                      <a:endParaRPr lang="es-CO" sz="1100" b="1" i="0" u="none" strike="noStrike">
                        <a:solidFill>
                          <a:srgbClr val="002060"/>
                        </a:solidFill>
                        <a:latin typeface="Calibri"/>
                      </a:endParaRPr>
                    </a:p>
                  </a:txBody>
                  <a:tcPr marL="0" marR="0" marT="0" marB="0" anchor="b">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dirty="0">
                          <a:solidFill>
                            <a:srgbClr val="002060"/>
                          </a:solidFill>
                          <a:latin typeface="Calibri"/>
                        </a:rPr>
                        <a:t> $                                       -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a:solidFill>
                            <a:srgbClr val="002060"/>
                          </a:solidFill>
                          <a:latin typeface="Calibri"/>
                        </a:rPr>
                        <a:t> $                   61,806,628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a:solidFill>
                            <a:srgbClr val="002060"/>
                          </a:solidFill>
                          <a:latin typeface="Calibri"/>
                        </a:rPr>
                        <a:t> $              61,806,628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r" fontAlgn="ctr"/>
                      <a:r>
                        <a:rPr lang="es-CO" sz="1100" b="1" i="0" u="none" strike="noStrike">
                          <a:solidFill>
                            <a:srgbClr val="002060"/>
                          </a:solidFill>
                          <a:latin typeface="Calibri"/>
                        </a:rPr>
                        <a:t>100.00%</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231627">
                <a:tc>
                  <a:txBody>
                    <a:bodyPr/>
                    <a:lstStyle/>
                    <a:p>
                      <a:pPr algn="l" fontAlgn="b"/>
                      <a:r>
                        <a:rPr lang="es-CO" sz="1100" b="1" i="0" u="none" strike="noStrike">
                          <a:solidFill>
                            <a:srgbClr val="002060"/>
                          </a:solidFill>
                          <a:latin typeface="Calibri"/>
                        </a:rPr>
                        <a:t>IMPUESTOS Y TASAS</a:t>
                      </a:r>
                    </a:p>
                  </a:txBody>
                  <a:tcPr marL="0" marR="0" marT="0" marB="0" anchor="b">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dirty="0">
                          <a:solidFill>
                            <a:srgbClr val="002060"/>
                          </a:solidFill>
                          <a:latin typeface="Calibri"/>
                        </a:rPr>
                        <a:t> $                              34,735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a:solidFill>
                            <a:srgbClr val="002060"/>
                          </a:solidFill>
                          <a:latin typeface="Calibri"/>
                        </a:rPr>
                        <a:t> $                           39,270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a:solidFill>
                            <a:srgbClr val="002060"/>
                          </a:solidFill>
                          <a:latin typeface="Calibri"/>
                        </a:rPr>
                        <a:t> $                         4,535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r" fontAlgn="ctr"/>
                      <a:r>
                        <a:rPr lang="es-CO" sz="1100" b="1" i="0" u="none" strike="noStrike">
                          <a:solidFill>
                            <a:srgbClr val="002060"/>
                          </a:solidFill>
                          <a:latin typeface="Calibri"/>
                        </a:rPr>
                        <a:t>13.06%</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231627">
                <a:tc>
                  <a:txBody>
                    <a:bodyPr/>
                    <a:lstStyle/>
                    <a:p>
                      <a:pPr algn="l" fontAlgn="b"/>
                      <a:r>
                        <a:rPr lang="es-CO" sz="1100" b="1" i="0" u="none" strike="noStrike">
                          <a:solidFill>
                            <a:srgbClr val="002060"/>
                          </a:solidFill>
                          <a:latin typeface="Calibri"/>
                        </a:rPr>
                        <a:t>ARRENDAMIENTOS</a:t>
                      </a:r>
                    </a:p>
                  </a:txBody>
                  <a:tcPr marL="0" marR="0" marT="0" marB="0" anchor="b">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dirty="0">
                          <a:solidFill>
                            <a:srgbClr val="002060"/>
                          </a:solidFill>
                          <a:latin typeface="Calibri"/>
                        </a:rPr>
                        <a:t> $                        2,581,408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dirty="0">
                          <a:solidFill>
                            <a:srgbClr val="002060"/>
                          </a:solidFill>
                          <a:latin typeface="Calibri"/>
                        </a:rPr>
                        <a:t> $                     2,690,344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a:solidFill>
                            <a:srgbClr val="002060"/>
                          </a:solidFill>
                          <a:latin typeface="Calibri"/>
                        </a:rPr>
                        <a:t> $                    108,935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r" fontAlgn="ctr"/>
                      <a:r>
                        <a:rPr lang="es-CO" sz="1100" b="1" i="0" u="none" strike="noStrike">
                          <a:solidFill>
                            <a:srgbClr val="002060"/>
                          </a:solidFill>
                          <a:latin typeface="Calibri"/>
                        </a:rPr>
                        <a:t>4.22%</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274320">
                <a:tc>
                  <a:txBody>
                    <a:bodyPr/>
                    <a:lstStyle/>
                    <a:p>
                      <a:pPr algn="l" fontAlgn="b"/>
                      <a:r>
                        <a:rPr lang="es-CO" sz="1100" b="1" i="0" u="none" strike="noStrike">
                          <a:solidFill>
                            <a:srgbClr val="002060"/>
                          </a:solidFill>
                          <a:latin typeface="Calibri"/>
                        </a:rPr>
                        <a:t>CONTRIBUCIONES, AFILIACIONES Y TRANSFERENCIAS</a:t>
                      </a:r>
                    </a:p>
                  </a:txBody>
                  <a:tcPr marL="0" marR="0" marT="0" marB="0" anchor="b">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a:solidFill>
                            <a:srgbClr val="002060"/>
                          </a:solidFill>
                          <a:latin typeface="Calibri"/>
                        </a:rPr>
                        <a:t> $                            737,000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dirty="0">
                          <a:solidFill>
                            <a:srgbClr val="002060"/>
                          </a:solidFill>
                          <a:latin typeface="Calibri"/>
                        </a:rPr>
                        <a:t> $                         768,127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a:solidFill>
                            <a:srgbClr val="002060"/>
                          </a:solidFill>
                          <a:latin typeface="Calibri"/>
                        </a:rPr>
                        <a:t> $                       31,127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r" fontAlgn="ctr"/>
                      <a:r>
                        <a:rPr lang="es-CO" sz="1100" b="1" i="0" u="none" strike="noStrike">
                          <a:solidFill>
                            <a:srgbClr val="002060"/>
                          </a:solidFill>
                          <a:latin typeface="Calibri"/>
                        </a:rPr>
                        <a:t>4.22%</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231627">
                <a:tc>
                  <a:txBody>
                    <a:bodyPr/>
                    <a:lstStyle/>
                    <a:p>
                      <a:pPr algn="l" fontAlgn="b"/>
                      <a:r>
                        <a:rPr lang="es-CO" sz="1100" b="1" i="0" u="none" strike="noStrike">
                          <a:solidFill>
                            <a:srgbClr val="002060"/>
                          </a:solidFill>
                          <a:latin typeface="Calibri"/>
                        </a:rPr>
                        <a:t>DEPRECIACIÓN DE LA PPE</a:t>
                      </a:r>
                    </a:p>
                  </a:txBody>
                  <a:tcPr marL="0" marR="0" marT="0" marB="0" anchor="b">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a:solidFill>
                            <a:srgbClr val="002060"/>
                          </a:solidFill>
                          <a:latin typeface="Calibri"/>
                        </a:rPr>
                        <a:t> $                        2,312,391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dirty="0">
                          <a:solidFill>
                            <a:srgbClr val="002060"/>
                          </a:solidFill>
                          <a:latin typeface="Calibri"/>
                        </a:rPr>
                        <a:t> $                     2,409,974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dirty="0">
                          <a:solidFill>
                            <a:srgbClr val="002060"/>
                          </a:solidFill>
                          <a:latin typeface="Calibri"/>
                        </a:rPr>
                        <a:t> $                       97,583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r" fontAlgn="ctr"/>
                      <a:r>
                        <a:rPr lang="es-CO" sz="1100" b="1" i="0" u="none" strike="noStrike">
                          <a:solidFill>
                            <a:srgbClr val="002060"/>
                          </a:solidFill>
                          <a:latin typeface="Calibri"/>
                        </a:rPr>
                        <a:t>4.22%</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231627">
                <a:tc>
                  <a:txBody>
                    <a:bodyPr/>
                    <a:lstStyle/>
                    <a:p>
                      <a:pPr algn="l" fontAlgn="b"/>
                      <a:r>
                        <a:rPr lang="es-CO" sz="1100" b="1" i="0" u="none" strike="noStrike">
                          <a:solidFill>
                            <a:srgbClr val="002060"/>
                          </a:solidFill>
                          <a:latin typeface="Calibri"/>
                        </a:rPr>
                        <a:t>DIVERSOS </a:t>
                      </a:r>
                      <a:r>
                        <a:rPr lang="es-CO" sz="1100" b="1" i="0" u="none" strike="noStrike" baseline="30000">
                          <a:solidFill>
                            <a:srgbClr val="002060"/>
                          </a:solidFill>
                          <a:latin typeface="Calibri"/>
                        </a:rPr>
                        <a:t>6</a:t>
                      </a:r>
                      <a:endParaRPr lang="es-CO" sz="1100" b="1" i="0" u="none" strike="noStrike">
                        <a:solidFill>
                          <a:srgbClr val="002060"/>
                        </a:solidFill>
                        <a:latin typeface="Calibri"/>
                      </a:endParaRPr>
                    </a:p>
                  </a:txBody>
                  <a:tcPr marL="0" marR="0" marT="0" marB="0" anchor="b">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a:solidFill>
                            <a:srgbClr val="002060"/>
                          </a:solidFill>
                          <a:latin typeface="Calibri"/>
                        </a:rPr>
                        <a:t> $                      15,377,968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a:solidFill>
                            <a:srgbClr val="002060"/>
                          </a:solidFill>
                          <a:latin typeface="Calibri"/>
                        </a:rPr>
                        <a:t> $                     4,602,528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dirty="0">
                          <a:solidFill>
                            <a:srgbClr val="002060"/>
                          </a:solidFill>
                          <a:latin typeface="Calibri"/>
                        </a:rPr>
                        <a:t> $            (10,775,440)</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r" fontAlgn="ctr"/>
                      <a:r>
                        <a:rPr lang="es-CO" sz="1100" b="1" i="0" u="none" strike="noStrike">
                          <a:solidFill>
                            <a:srgbClr val="002060"/>
                          </a:solidFill>
                          <a:latin typeface="Calibri"/>
                        </a:rPr>
                        <a:t>-70.07%</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137160">
                <a:tc>
                  <a:txBody>
                    <a:bodyPr/>
                    <a:lstStyle/>
                    <a:p>
                      <a:pPr algn="l" fontAlgn="b"/>
                      <a:endParaRPr lang="es-CO" sz="1100" b="0" i="0" u="none" strike="noStrike">
                        <a:solidFill>
                          <a:srgbClr val="002060"/>
                        </a:solidFill>
                        <a:latin typeface="Calibri"/>
                      </a:endParaRPr>
                    </a:p>
                  </a:txBody>
                  <a:tcPr marL="0" marR="0" marT="0" marB="0" anchor="b">
                    <a:lnL>
                      <a:noFill/>
                    </a:lnL>
                    <a:lnR>
                      <a:noFill/>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b"/>
                      <a:endParaRPr lang="es-CO" sz="1100" b="0" i="0" u="none" strike="noStrike">
                        <a:solidFill>
                          <a:srgbClr val="002060"/>
                        </a:solidFill>
                        <a:latin typeface="Calibri"/>
                      </a:endParaRPr>
                    </a:p>
                  </a:txBody>
                  <a:tcPr marL="0" marR="0" marT="0" marB="0" anchor="b">
                    <a:lnL>
                      <a:noFill/>
                    </a:lnL>
                    <a:lnR>
                      <a:noFill/>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b"/>
                      <a:endParaRPr lang="es-CO" sz="1100" b="0" i="0" u="none" strike="noStrike">
                        <a:solidFill>
                          <a:srgbClr val="002060"/>
                        </a:solidFill>
                        <a:latin typeface="Calibri"/>
                      </a:endParaRPr>
                    </a:p>
                  </a:txBody>
                  <a:tcPr marL="0" marR="0" marT="0" marB="0" anchor="b">
                    <a:lnL>
                      <a:noFill/>
                    </a:lnL>
                    <a:lnR>
                      <a:noFill/>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b"/>
                      <a:endParaRPr lang="es-CO" sz="1100" b="0" i="0" u="none" strike="noStrike" dirty="0">
                        <a:solidFill>
                          <a:srgbClr val="002060"/>
                        </a:solidFill>
                        <a:latin typeface="Calibri"/>
                      </a:endParaRPr>
                    </a:p>
                  </a:txBody>
                  <a:tcPr marL="0" marR="0" marT="0" marB="0" anchor="b">
                    <a:lnL>
                      <a:noFill/>
                    </a:lnL>
                    <a:lnR>
                      <a:noFill/>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r" fontAlgn="ctr"/>
                      <a:endParaRPr lang="es-CO" sz="1100" b="1" i="0" u="none" strike="noStrike">
                        <a:solidFill>
                          <a:srgbClr val="002060"/>
                        </a:solidFill>
                        <a:latin typeface="Calibri"/>
                      </a:endParaRPr>
                    </a:p>
                  </a:txBody>
                  <a:tcPr marL="0" marR="0" marT="0" marB="0" anchor="ctr">
                    <a:lnL>
                      <a:noFill/>
                    </a:lnL>
                    <a:lnR>
                      <a:noFill/>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231627">
                <a:tc>
                  <a:txBody>
                    <a:bodyPr/>
                    <a:lstStyle/>
                    <a:p>
                      <a:pPr algn="l" fontAlgn="b"/>
                      <a:r>
                        <a:rPr lang="es-CO" sz="1100" b="1" i="0" u="none" strike="noStrike" dirty="0">
                          <a:solidFill>
                            <a:srgbClr val="002060"/>
                          </a:solidFill>
                          <a:latin typeface="Calibri"/>
                        </a:rPr>
                        <a:t>TOTAL GENERAL</a:t>
                      </a:r>
                    </a:p>
                  </a:txBody>
                  <a:tcPr marL="0" marR="0" marT="0" marB="0" anchor="b">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dirty="0">
                          <a:solidFill>
                            <a:srgbClr val="002060"/>
                          </a:solidFill>
                          <a:latin typeface="Calibri"/>
                        </a:rPr>
                        <a:t> $                   380,739,352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a:solidFill>
                            <a:srgbClr val="002060"/>
                          </a:solidFill>
                          <a:latin typeface="Calibri"/>
                        </a:rPr>
                        <a:t> $                488,032,773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ctr"/>
                      <a:r>
                        <a:rPr lang="es-CO" sz="1100" b="1" i="0" u="none" strike="noStrike" dirty="0">
                          <a:solidFill>
                            <a:srgbClr val="002060"/>
                          </a:solidFill>
                          <a:latin typeface="Calibri"/>
                        </a:rPr>
                        <a:t> $            107,293,421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r" fontAlgn="ctr"/>
                      <a:r>
                        <a:rPr lang="es-CO" sz="1100" b="1" i="0" u="none" strike="noStrike" dirty="0">
                          <a:solidFill>
                            <a:srgbClr val="002060"/>
                          </a:solidFill>
                          <a:latin typeface="Calibri"/>
                        </a:rPr>
                        <a:t>28.18%</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bl>
          </a:graphicData>
        </a:graphic>
      </p:graphicFrame>
      <p:graphicFrame>
        <p:nvGraphicFramePr>
          <p:cNvPr id="9" name="8 Tabla"/>
          <p:cNvGraphicFramePr>
            <a:graphicFrameLocks noGrp="1"/>
          </p:cNvGraphicFramePr>
          <p:nvPr/>
        </p:nvGraphicFramePr>
        <p:xfrm>
          <a:off x="547121" y="4118383"/>
          <a:ext cx="7997790" cy="971402"/>
        </p:xfrm>
        <a:graphic>
          <a:graphicData uri="http://schemas.openxmlformats.org/drawingml/2006/table">
            <a:tbl>
              <a:tblPr/>
              <a:tblGrid>
                <a:gridCol w="163093"/>
                <a:gridCol w="7834697"/>
              </a:tblGrid>
              <a:tr h="132900">
                <a:tc>
                  <a:txBody>
                    <a:bodyPr/>
                    <a:lstStyle/>
                    <a:p>
                      <a:pPr algn="ctr" fontAlgn="ctr"/>
                      <a:r>
                        <a:rPr lang="es-CO" sz="800" b="1" i="0" u="none" strike="noStrike" dirty="0">
                          <a:solidFill>
                            <a:srgbClr val="0070C0"/>
                          </a:solidFill>
                          <a:latin typeface="Calibri"/>
                        </a:rPr>
                        <a:t>1</a:t>
                      </a:r>
                    </a:p>
                  </a:txBody>
                  <a:tcPr marL="0" marR="0" marT="0" marB="0" anchor="ctr">
                    <a:lnL>
                      <a:noFill/>
                    </a:lnL>
                    <a:lnR>
                      <a:noFill/>
                    </a:lnR>
                    <a:lnT>
                      <a:noFill/>
                    </a:lnT>
                    <a:lnB>
                      <a:noFill/>
                    </a:lnB>
                  </a:tcPr>
                </a:tc>
                <a:tc>
                  <a:txBody>
                    <a:bodyPr/>
                    <a:lstStyle/>
                    <a:p>
                      <a:pPr algn="l" fontAlgn="ctr"/>
                      <a:r>
                        <a:rPr lang="es-CO" sz="800" b="1" i="0" u="none" strike="noStrike" dirty="0">
                          <a:solidFill>
                            <a:srgbClr val="0070C0"/>
                          </a:solidFill>
                          <a:latin typeface="Calibri"/>
                        </a:rPr>
                        <a:t> </a:t>
                      </a:r>
                      <a:r>
                        <a:rPr lang="es-CO" sz="800" b="1" i="0" u="none" strike="noStrike" dirty="0" smtClean="0">
                          <a:solidFill>
                            <a:srgbClr val="0070C0"/>
                          </a:solidFill>
                          <a:latin typeface="Calibri"/>
                        </a:rPr>
                        <a:t>La </a:t>
                      </a:r>
                      <a:r>
                        <a:rPr lang="es-CO" sz="800" b="1" i="0" u="none" strike="noStrike" dirty="0">
                          <a:solidFill>
                            <a:srgbClr val="0070C0"/>
                          </a:solidFill>
                          <a:latin typeface="Calibri"/>
                        </a:rPr>
                        <a:t>compra de un equipo portátil </a:t>
                      </a:r>
                      <a:r>
                        <a:rPr lang="es-CO" sz="800" b="1" i="0" u="none" strike="noStrike" dirty="0" smtClean="0">
                          <a:solidFill>
                            <a:srgbClr val="0070C0"/>
                          </a:solidFill>
                          <a:latin typeface="Calibri"/>
                        </a:rPr>
                        <a:t>debido</a:t>
                      </a:r>
                      <a:r>
                        <a:rPr lang="es-CO" sz="800" b="1" i="0" u="none" strike="noStrike" baseline="0" dirty="0" smtClean="0">
                          <a:solidFill>
                            <a:srgbClr val="0070C0"/>
                          </a:solidFill>
                          <a:latin typeface="Calibri"/>
                        </a:rPr>
                        <a:t> a que el equipo de apoyo para pruebas de auditoria está desactualizado</a:t>
                      </a:r>
                      <a:endParaRPr lang="es-CO" sz="800" b="1" i="0" u="none" strike="noStrike" dirty="0">
                        <a:solidFill>
                          <a:srgbClr val="0070C0"/>
                        </a:solidFill>
                        <a:latin typeface="Calibri"/>
                      </a:endParaRPr>
                    </a:p>
                  </a:txBody>
                  <a:tcPr marL="0" marR="0" marT="0" marB="0" anchor="ctr">
                    <a:lnL>
                      <a:noFill/>
                    </a:lnL>
                    <a:lnR>
                      <a:noFill/>
                    </a:lnR>
                    <a:lnT>
                      <a:noFill/>
                    </a:lnT>
                    <a:lnB>
                      <a:noFill/>
                    </a:lnB>
                  </a:tcPr>
                </a:tc>
              </a:tr>
              <a:tr h="132900">
                <a:tc>
                  <a:txBody>
                    <a:bodyPr/>
                    <a:lstStyle/>
                    <a:p>
                      <a:pPr algn="ctr" fontAlgn="ctr"/>
                      <a:r>
                        <a:rPr lang="es-CO" sz="800" b="1" i="0" u="none" strike="noStrike" dirty="0">
                          <a:solidFill>
                            <a:srgbClr val="0070C0"/>
                          </a:solidFill>
                          <a:latin typeface="Calibri"/>
                        </a:rPr>
                        <a:t>2</a:t>
                      </a:r>
                    </a:p>
                  </a:txBody>
                  <a:tcPr marL="0" marR="0" marT="0" marB="0" anchor="ctr">
                    <a:lnL>
                      <a:noFill/>
                    </a:lnL>
                    <a:lnR>
                      <a:noFill/>
                    </a:lnR>
                    <a:lnT>
                      <a:noFill/>
                    </a:lnT>
                    <a:lnB>
                      <a:noFill/>
                    </a:lnB>
                  </a:tcPr>
                </a:tc>
                <a:tc>
                  <a:txBody>
                    <a:bodyPr/>
                    <a:lstStyle/>
                    <a:p>
                      <a:pPr algn="l" fontAlgn="ctr"/>
                      <a:r>
                        <a:rPr lang="es-CO" sz="800" b="1" i="0" u="none" strike="noStrike" dirty="0">
                          <a:solidFill>
                            <a:srgbClr val="0070C0"/>
                          </a:solidFill>
                          <a:latin typeface="Calibri"/>
                        </a:rPr>
                        <a:t> Herramienta tecnológica que permita </a:t>
                      </a:r>
                      <a:r>
                        <a:rPr lang="es-CO" sz="800" b="1" i="0" u="none" strike="noStrike" dirty="0" smtClean="0">
                          <a:solidFill>
                            <a:srgbClr val="0070C0"/>
                          </a:solidFill>
                          <a:latin typeface="Calibri"/>
                        </a:rPr>
                        <a:t>realizar </a:t>
                      </a:r>
                      <a:r>
                        <a:rPr lang="es-CO" sz="800" b="1" i="0" u="none" strike="noStrike" dirty="0">
                          <a:solidFill>
                            <a:srgbClr val="0070C0"/>
                          </a:solidFill>
                          <a:latin typeface="Calibri"/>
                        </a:rPr>
                        <a:t>minería de datos que facilitan los análisis de auditoría </a:t>
                      </a:r>
                    </a:p>
                  </a:txBody>
                  <a:tcPr marL="0" marR="0" marT="0" marB="0" anchor="ctr">
                    <a:lnL>
                      <a:noFill/>
                    </a:lnL>
                    <a:lnR>
                      <a:noFill/>
                    </a:lnR>
                    <a:lnT>
                      <a:noFill/>
                    </a:lnT>
                    <a:lnB>
                      <a:noFill/>
                    </a:lnB>
                  </a:tcPr>
                </a:tc>
              </a:tr>
              <a:tr h="228600">
                <a:tc>
                  <a:txBody>
                    <a:bodyPr/>
                    <a:lstStyle/>
                    <a:p>
                      <a:pPr algn="ctr" fontAlgn="ctr"/>
                      <a:r>
                        <a:rPr lang="es-CO" sz="800" b="1" i="0" u="none" strike="noStrike" dirty="0">
                          <a:solidFill>
                            <a:srgbClr val="FF0000"/>
                          </a:solidFill>
                          <a:latin typeface="Calibri"/>
                        </a:rPr>
                        <a:t>3</a:t>
                      </a:r>
                    </a:p>
                  </a:txBody>
                  <a:tcPr marL="0" marR="0" marT="0" marB="0" anchor="ctr">
                    <a:lnL>
                      <a:noFill/>
                    </a:lnL>
                    <a:lnR>
                      <a:noFill/>
                    </a:lnR>
                    <a:lnT>
                      <a:noFill/>
                    </a:lnT>
                    <a:lnB>
                      <a:noFill/>
                    </a:lnB>
                  </a:tcPr>
                </a:tc>
                <a:tc>
                  <a:txBody>
                    <a:bodyPr/>
                    <a:lstStyle/>
                    <a:p>
                      <a:pPr algn="l" fontAlgn="ctr"/>
                      <a:r>
                        <a:rPr lang="es-CO" sz="800" b="1" i="0" u="none" strike="noStrike" dirty="0">
                          <a:solidFill>
                            <a:srgbClr val="0070C0"/>
                          </a:solidFill>
                          <a:latin typeface="Calibri"/>
                        </a:rPr>
                        <a:t> </a:t>
                      </a:r>
                      <a:r>
                        <a:rPr lang="es-CO" sz="800" b="1" i="0" u="none" strike="noStrike" dirty="0" smtClean="0">
                          <a:solidFill>
                            <a:srgbClr val="0070C0"/>
                          </a:solidFill>
                          <a:latin typeface="Calibri"/>
                        </a:rPr>
                        <a:t>Los </a:t>
                      </a:r>
                      <a:r>
                        <a:rPr lang="es-CO" sz="800" b="1" i="0" u="none" strike="noStrike" dirty="0">
                          <a:solidFill>
                            <a:srgbClr val="0070C0"/>
                          </a:solidFill>
                          <a:latin typeface="Calibri"/>
                        </a:rPr>
                        <a:t>valores presupuestados para </a:t>
                      </a:r>
                      <a:r>
                        <a:rPr lang="es-CO" sz="800" b="1" i="0" u="none" strike="noStrike" dirty="0" smtClean="0">
                          <a:solidFill>
                            <a:srgbClr val="0070C0"/>
                          </a:solidFill>
                          <a:latin typeface="Calibri"/>
                        </a:rPr>
                        <a:t>beneficios</a:t>
                      </a:r>
                      <a:r>
                        <a:rPr lang="es-CO" sz="800" b="1" i="0" u="none" strike="noStrike" baseline="0" dirty="0" smtClean="0">
                          <a:solidFill>
                            <a:srgbClr val="0070C0"/>
                          </a:solidFill>
                          <a:latin typeface="Calibri"/>
                        </a:rPr>
                        <a:t> a empleados,</a:t>
                      </a:r>
                      <a:r>
                        <a:rPr lang="es-CO" sz="800" b="1" i="0" u="none" strike="noStrike" dirty="0" smtClean="0">
                          <a:solidFill>
                            <a:srgbClr val="0070C0"/>
                          </a:solidFill>
                          <a:latin typeface="Calibri"/>
                        </a:rPr>
                        <a:t> </a:t>
                      </a:r>
                      <a:r>
                        <a:rPr lang="es-CO" sz="800" b="1" i="0" u="none" strike="noStrike" dirty="0">
                          <a:solidFill>
                            <a:srgbClr val="0070C0"/>
                          </a:solidFill>
                          <a:latin typeface="Calibri"/>
                        </a:rPr>
                        <a:t>se </a:t>
                      </a:r>
                      <a:r>
                        <a:rPr lang="es-CO" sz="800" b="1" i="0" u="none" strike="noStrike" dirty="0" smtClean="0">
                          <a:solidFill>
                            <a:srgbClr val="0070C0"/>
                          </a:solidFill>
                          <a:latin typeface="Calibri"/>
                        </a:rPr>
                        <a:t>calcularon </a:t>
                      </a:r>
                      <a:r>
                        <a:rPr lang="es-CO" sz="800" b="1" i="0" u="none" strike="noStrike" dirty="0">
                          <a:solidFill>
                            <a:srgbClr val="0070C0"/>
                          </a:solidFill>
                          <a:latin typeface="Calibri"/>
                        </a:rPr>
                        <a:t>teniendo en cuenta el </a:t>
                      </a:r>
                      <a:r>
                        <a:rPr lang="es-CO" sz="800" b="1" i="0" u="none" strike="noStrike" dirty="0" smtClean="0">
                          <a:solidFill>
                            <a:srgbClr val="0070C0"/>
                          </a:solidFill>
                          <a:latin typeface="Calibri"/>
                        </a:rPr>
                        <a:t> proyectado</a:t>
                      </a:r>
                      <a:r>
                        <a:rPr lang="es-CO" sz="800" b="1" i="0" u="none" strike="noStrike" baseline="0" dirty="0" smtClean="0">
                          <a:solidFill>
                            <a:srgbClr val="0070C0"/>
                          </a:solidFill>
                          <a:latin typeface="Calibri"/>
                        </a:rPr>
                        <a:t> a diciembre 2017, </a:t>
                      </a:r>
                      <a:r>
                        <a:rPr lang="es-CO" sz="800" b="1" i="0" u="none" strike="noStrike" dirty="0" smtClean="0">
                          <a:solidFill>
                            <a:srgbClr val="0070C0"/>
                          </a:solidFill>
                          <a:latin typeface="Calibri"/>
                        </a:rPr>
                        <a:t>incrementado con un IPC </a:t>
                      </a:r>
                      <a:r>
                        <a:rPr lang="es-CO" sz="800" b="1" i="0" u="none" strike="noStrike" dirty="0">
                          <a:solidFill>
                            <a:srgbClr val="0070C0"/>
                          </a:solidFill>
                          <a:latin typeface="Calibri"/>
                        </a:rPr>
                        <a:t>4.22% </a:t>
                      </a:r>
                      <a:r>
                        <a:rPr lang="es-CO" sz="800" b="1" i="0" u="none" strike="noStrike" dirty="0" smtClean="0">
                          <a:solidFill>
                            <a:srgbClr val="0070C0"/>
                          </a:solidFill>
                          <a:latin typeface="Calibri"/>
                        </a:rPr>
                        <a:t>, según la estimación de </a:t>
                      </a:r>
                      <a:r>
                        <a:rPr lang="es-CO" sz="800" b="1" i="0" u="none" strike="noStrike" dirty="0">
                          <a:solidFill>
                            <a:srgbClr val="0070C0"/>
                          </a:solidFill>
                          <a:latin typeface="Calibri"/>
                        </a:rPr>
                        <a:t>la Vicepresidencia Financiera y </a:t>
                      </a:r>
                      <a:r>
                        <a:rPr lang="es-CO" sz="800" b="1" i="0" u="none" strike="noStrike" dirty="0" smtClean="0">
                          <a:solidFill>
                            <a:srgbClr val="0070C0"/>
                          </a:solidFill>
                          <a:latin typeface="Calibri"/>
                        </a:rPr>
                        <a:t>Administrativa; sin embargo, el presupuesto lo prepara y presenta la</a:t>
                      </a:r>
                      <a:r>
                        <a:rPr lang="es-CO" sz="800" b="1" i="0" u="none" strike="noStrike" baseline="0" dirty="0" smtClean="0">
                          <a:solidFill>
                            <a:srgbClr val="0070C0"/>
                          </a:solidFill>
                          <a:latin typeface="Calibri"/>
                        </a:rPr>
                        <a:t> Dirección de Gestión Humana. </a:t>
                      </a:r>
                      <a:endParaRPr lang="es-CO" sz="800" b="1" i="0" u="none" strike="noStrike" dirty="0">
                        <a:solidFill>
                          <a:srgbClr val="0070C0"/>
                        </a:solidFill>
                        <a:latin typeface="Calibri"/>
                      </a:endParaRPr>
                    </a:p>
                  </a:txBody>
                  <a:tcPr marL="0" marR="0" marT="0" marB="0" anchor="ctr">
                    <a:lnL>
                      <a:noFill/>
                    </a:lnL>
                    <a:lnR>
                      <a:noFill/>
                    </a:lnR>
                    <a:lnT>
                      <a:noFill/>
                    </a:lnT>
                    <a:lnB>
                      <a:noFill/>
                    </a:lnB>
                  </a:tcPr>
                </a:tc>
              </a:tr>
              <a:tr h="132900">
                <a:tc>
                  <a:txBody>
                    <a:bodyPr/>
                    <a:lstStyle/>
                    <a:p>
                      <a:pPr algn="ctr" fontAlgn="ctr"/>
                      <a:r>
                        <a:rPr lang="es-CO" sz="800" b="1" i="0" u="none" strike="noStrike" dirty="0">
                          <a:solidFill>
                            <a:srgbClr val="0070C0"/>
                          </a:solidFill>
                          <a:latin typeface="Calibri"/>
                        </a:rPr>
                        <a:t>4</a:t>
                      </a:r>
                    </a:p>
                  </a:txBody>
                  <a:tcPr marL="0" marR="0" marT="0" marB="0" anchor="ctr">
                    <a:lnL>
                      <a:noFill/>
                    </a:lnL>
                    <a:lnR>
                      <a:noFill/>
                    </a:lnR>
                    <a:lnT>
                      <a:noFill/>
                    </a:lnT>
                    <a:lnB>
                      <a:noFill/>
                    </a:lnB>
                  </a:tcPr>
                </a:tc>
                <a:tc>
                  <a:txBody>
                    <a:bodyPr/>
                    <a:lstStyle/>
                    <a:p>
                      <a:pPr algn="l" fontAlgn="ctr"/>
                      <a:r>
                        <a:rPr lang="es-CO" sz="800" b="1" i="0" u="none" strike="noStrike" dirty="0">
                          <a:solidFill>
                            <a:srgbClr val="0070C0"/>
                          </a:solidFill>
                          <a:latin typeface="Calibri"/>
                        </a:rPr>
                        <a:t> Costo de  soporte y mantenimiento del aplicativo KAWAK </a:t>
                      </a:r>
                      <a:r>
                        <a:rPr lang="es-CO" sz="800" b="1" i="0" u="none" strike="noStrike" dirty="0" smtClean="0">
                          <a:solidFill>
                            <a:srgbClr val="0070C0"/>
                          </a:solidFill>
                          <a:latin typeface="Calibri"/>
                        </a:rPr>
                        <a:t>, compartido con Mejora Continua,</a:t>
                      </a:r>
                      <a:r>
                        <a:rPr lang="es-CO" sz="800" b="1" i="0" u="none" strike="noStrike" baseline="0" dirty="0" smtClean="0">
                          <a:solidFill>
                            <a:srgbClr val="0070C0"/>
                          </a:solidFill>
                          <a:latin typeface="Calibri"/>
                        </a:rPr>
                        <a:t> </a:t>
                      </a:r>
                      <a:r>
                        <a:rPr lang="es-CO" sz="800" b="1" i="0" u="none" strike="noStrike" dirty="0" smtClean="0">
                          <a:solidFill>
                            <a:srgbClr val="0070C0"/>
                          </a:solidFill>
                          <a:latin typeface="Calibri"/>
                        </a:rPr>
                        <a:t>así </a:t>
                      </a:r>
                      <a:r>
                        <a:rPr lang="es-CO" sz="800" b="1" i="0" u="none" strike="noStrike" dirty="0">
                          <a:solidFill>
                            <a:srgbClr val="0070C0"/>
                          </a:solidFill>
                          <a:latin typeface="Calibri"/>
                        </a:rPr>
                        <a:t>como 80 horas para nuevos  desarrollos al aplicativo </a:t>
                      </a:r>
                    </a:p>
                  </a:txBody>
                  <a:tcPr marL="0" marR="0" marT="0" marB="0" anchor="ctr">
                    <a:lnL>
                      <a:noFill/>
                    </a:lnL>
                    <a:lnR>
                      <a:noFill/>
                    </a:lnR>
                    <a:lnT>
                      <a:noFill/>
                    </a:lnT>
                    <a:lnB>
                      <a:noFill/>
                    </a:lnB>
                  </a:tcPr>
                </a:tc>
              </a:tr>
              <a:tr h="195962">
                <a:tc>
                  <a:txBody>
                    <a:bodyPr/>
                    <a:lstStyle/>
                    <a:p>
                      <a:pPr algn="ctr" fontAlgn="ctr"/>
                      <a:r>
                        <a:rPr lang="es-CO" sz="800" b="1" i="0" u="none" strike="noStrike" dirty="0">
                          <a:solidFill>
                            <a:srgbClr val="0070C0"/>
                          </a:solidFill>
                          <a:latin typeface="Calibri"/>
                        </a:rPr>
                        <a:t>5</a:t>
                      </a:r>
                    </a:p>
                  </a:txBody>
                  <a:tcPr marL="0" marR="0" marT="0" marB="0" anchor="ctr">
                    <a:lnL>
                      <a:noFill/>
                    </a:lnL>
                    <a:lnR>
                      <a:noFill/>
                    </a:lnR>
                    <a:lnT>
                      <a:noFill/>
                    </a:lnT>
                    <a:lnB>
                      <a:noFill/>
                    </a:lnB>
                  </a:tcPr>
                </a:tc>
                <a:tc>
                  <a:txBody>
                    <a:bodyPr/>
                    <a:lstStyle/>
                    <a:p>
                      <a:pPr algn="l" fontAlgn="ctr"/>
                      <a:r>
                        <a:rPr lang="es-CO" sz="800" b="1" i="0" u="none" strike="noStrike" dirty="0">
                          <a:solidFill>
                            <a:srgbClr val="0070C0"/>
                          </a:solidFill>
                          <a:latin typeface="Calibri"/>
                        </a:rPr>
                        <a:t> Evaluación externa </a:t>
                      </a:r>
                      <a:r>
                        <a:rPr lang="es-CO" sz="800" b="1" i="0" u="none" strike="noStrike" dirty="0" smtClean="0">
                          <a:solidFill>
                            <a:srgbClr val="0070C0"/>
                          </a:solidFill>
                          <a:latin typeface="Calibri"/>
                        </a:rPr>
                        <a:t>de la actividad de auditoría interna, con </a:t>
                      </a:r>
                      <a:r>
                        <a:rPr lang="es-CO" sz="800" b="1" i="0" u="none" strike="noStrike" dirty="0">
                          <a:solidFill>
                            <a:srgbClr val="0070C0"/>
                          </a:solidFill>
                          <a:latin typeface="Calibri"/>
                        </a:rPr>
                        <a:t>un evaluador o equipo de evaluación cualificado e independiente de la organización. </a:t>
                      </a:r>
                    </a:p>
                  </a:txBody>
                  <a:tcPr marL="0" marR="0" marT="0" marB="0" anchor="ctr">
                    <a:lnL>
                      <a:noFill/>
                    </a:lnL>
                    <a:lnR>
                      <a:noFill/>
                    </a:lnR>
                    <a:lnT>
                      <a:noFill/>
                    </a:lnT>
                    <a:lnB>
                      <a:noFill/>
                    </a:lnB>
                  </a:tcPr>
                </a:tc>
              </a:tr>
              <a:tr h="132900">
                <a:tc>
                  <a:txBody>
                    <a:bodyPr/>
                    <a:lstStyle/>
                    <a:p>
                      <a:pPr algn="ctr" fontAlgn="ctr"/>
                      <a:r>
                        <a:rPr lang="es-CO" sz="800" b="1" i="0" u="none" strike="noStrike" dirty="0">
                          <a:solidFill>
                            <a:srgbClr val="0070C0"/>
                          </a:solidFill>
                          <a:latin typeface="Calibri"/>
                        </a:rPr>
                        <a:t>6</a:t>
                      </a:r>
                    </a:p>
                  </a:txBody>
                  <a:tcPr marL="0" marR="0" marT="0" marB="0" anchor="ctr">
                    <a:lnL>
                      <a:noFill/>
                    </a:lnL>
                    <a:lnR>
                      <a:noFill/>
                    </a:lnR>
                    <a:lnT>
                      <a:noFill/>
                    </a:lnT>
                    <a:lnB>
                      <a:noFill/>
                    </a:lnB>
                  </a:tcPr>
                </a:tc>
                <a:tc>
                  <a:txBody>
                    <a:bodyPr/>
                    <a:lstStyle/>
                    <a:p>
                      <a:pPr algn="l" fontAlgn="ctr"/>
                      <a:r>
                        <a:rPr lang="es-CO" sz="800" b="1" i="0" u="none" strike="noStrike" dirty="0">
                          <a:solidFill>
                            <a:srgbClr val="0070C0"/>
                          </a:solidFill>
                          <a:latin typeface="Calibri"/>
                        </a:rPr>
                        <a:t> No se </a:t>
                      </a:r>
                      <a:r>
                        <a:rPr lang="es-CO" sz="800" b="1" i="0" u="none" strike="noStrike" dirty="0" smtClean="0">
                          <a:solidFill>
                            <a:srgbClr val="0070C0"/>
                          </a:solidFill>
                          <a:latin typeface="Calibri"/>
                        </a:rPr>
                        <a:t>requieren </a:t>
                      </a:r>
                      <a:r>
                        <a:rPr lang="es-CO" sz="800" b="1" i="0" u="none" strike="noStrike" dirty="0">
                          <a:solidFill>
                            <a:srgbClr val="0070C0"/>
                          </a:solidFill>
                          <a:latin typeface="Calibri"/>
                        </a:rPr>
                        <a:t>los servicios de </a:t>
                      </a:r>
                      <a:r>
                        <a:rPr lang="es-CO" sz="800" b="1" i="0" u="none" strike="noStrike" dirty="0" smtClean="0">
                          <a:solidFill>
                            <a:srgbClr val="0070C0"/>
                          </a:solidFill>
                          <a:latin typeface="Calibri"/>
                        </a:rPr>
                        <a:t>profesionales </a:t>
                      </a:r>
                      <a:r>
                        <a:rPr lang="es-CO" sz="800" b="1" i="0" u="none" strike="noStrike" dirty="0">
                          <a:solidFill>
                            <a:srgbClr val="0070C0"/>
                          </a:solidFill>
                          <a:latin typeface="Calibri"/>
                        </a:rPr>
                        <a:t>por  </a:t>
                      </a:r>
                      <a:r>
                        <a:rPr lang="es-CO" sz="800" b="1" i="0" u="none" strike="noStrike" dirty="0" smtClean="0">
                          <a:solidFill>
                            <a:srgbClr val="0070C0"/>
                          </a:solidFill>
                          <a:latin typeface="Calibri"/>
                        </a:rPr>
                        <a:t>temporales </a:t>
                      </a:r>
                      <a:endParaRPr lang="es-CO" sz="800" b="1" i="0" u="none" strike="noStrike" dirty="0">
                        <a:solidFill>
                          <a:srgbClr val="0070C0"/>
                        </a:solidFill>
                        <a:latin typeface="Calibri"/>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xmlns="" val="201576936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696957" y="304378"/>
            <a:ext cx="5770180" cy="367449"/>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200" b="1" dirty="0" smtClean="0">
                <a:solidFill>
                  <a:srgbClr val="00B050"/>
                </a:solidFill>
              </a:rPr>
              <a:t>Proyecto Presupuesto 2018</a:t>
            </a:r>
          </a:p>
        </p:txBody>
      </p:sp>
      <p:graphicFrame>
        <p:nvGraphicFramePr>
          <p:cNvPr id="5" name="4 Tabla"/>
          <p:cNvGraphicFramePr>
            <a:graphicFrameLocks noGrp="1"/>
          </p:cNvGraphicFramePr>
          <p:nvPr/>
        </p:nvGraphicFramePr>
        <p:xfrm>
          <a:off x="811923" y="1862002"/>
          <a:ext cx="7291558" cy="1070380"/>
        </p:xfrm>
        <a:graphic>
          <a:graphicData uri="http://schemas.openxmlformats.org/drawingml/2006/table">
            <a:tbl>
              <a:tblPr/>
              <a:tblGrid>
                <a:gridCol w="3582333"/>
                <a:gridCol w="1874134"/>
                <a:gridCol w="1835091"/>
              </a:tblGrid>
              <a:tr h="387819">
                <a:tc>
                  <a:txBody>
                    <a:bodyPr/>
                    <a:lstStyle/>
                    <a:p>
                      <a:pPr algn="ctr" fontAlgn="b"/>
                      <a:r>
                        <a:rPr lang="es-CO" sz="1600" b="0" i="0" u="none" strike="noStrike" dirty="0">
                          <a:solidFill>
                            <a:srgbClr val="002060"/>
                          </a:solidFill>
                          <a:latin typeface="Calibri"/>
                        </a:rPr>
                        <a:t> </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ctr" fontAlgn="ctr"/>
                      <a:r>
                        <a:rPr lang="es-CO" sz="1600" b="1" i="0" u="none" strike="noStrike" dirty="0">
                          <a:solidFill>
                            <a:srgbClr val="002060"/>
                          </a:solidFill>
                          <a:latin typeface="Calibri"/>
                        </a:rPr>
                        <a:t>EJECUTADO 2017</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ctr" fontAlgn="ctr"/>
                      <a:r>
                        <a:rPr lang="es-CO" sz="1600" b="1" i="0" u="none" strike="noStrike" dirty="0">
                          <a:solidFill>
                            <a:srgbClr val="002060"/>
                          </a:solidFill>
                          <a:latin typeface="Calibri"/>
                        </a:rPr>
                        <a:t>PROYECTO 2018</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682561">
                <a:tc>
                  <a:txBody>
                    <a:bodyPr/>
                    <a:lstStyle/>
                    <a:p>
                      <a:pPr algn="ctr" fontAlgn="b"/>
                      <a:r>
                        <a:rPr lang="es-CO" sz="1600" b="1" i="0" u="none" strike="noStrike" dirty="0">
                          <a:solidFill>
                            <a:srgbClr val="002060"/>
                          </a:solidFill>
                          <a:latin typeface="Calibri"/>
                        </a:rPr>
                        <a:t>CAPACITACIÓN AL PERSONAL INSTITUCIONAL</a:t>
                      </a: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ctr" fontAlgn="ctr"/>
                      <a:r>
                        <a:rPr lang="es-CO" sz="1600" b="1" i="0" u="none" strike="noStrike" dirty="0">
                          <a:solidFill>
                            <a:srgbClr val="002060"/>
                          </a:solidFill>
                          <a:latin typeface="Calibri"/>
                        </a:rPr>
                        <a:t> $ </a:t>
                      </a:r>
                      <a:r>
                        <a:rPr lang="es-CO" sz="1600" b="1" i="0" u="none" strike="noStrike" dirty="0" smtClean="0">
                          <a:solidFill>
                            <a:srgbClr val="002060"/>
                          </a:solidFill>
                          <a:latin typeface="Calibri"/>
                        </a:rPr>
                        <a:t>7,655,000 </a:t>
                      </a:r>
                      <a:endParaRPr lang="es-CO" sz="1600" b="1" i="0" u="none" strike="noStrike" dirty="0">
                        <a:solidFill>
                          <a:srgbClr val="002060"/>
                        </a:solidFill>
                        <a:latin typeface="Calibri"/>
                      </a:endParaRP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ctr" fontAlgn="ctr"/>
                      <a:r>
                        <a:rPr lang="es-CO" sz="1600" b="1" i="0" u="none" strike="noStrike" dirty="0">
                          <a:solidFill>
                            <a:srgbClr val="002060"/>
                          </a:solidFill>
                          <a:latin typeface="Calibri"/>
                        </a:rPr>
                        <a:t> </a:t>
                      </a:r>
                      <a:r>
                        <a:rPr lang="es-CO" sz="1600" b="1" i="0" u="none" strike="noStrike" dirty="0" smtClean="0">
                          <a:solidFill>
                            <a:srgbClr val="002060"/>
                          </a:solidFill>
                          <a:latin typeface="Calibri"/>
                        </a:rPr>
                        <a:t>$62,857,948 </a:t>
                      </a:r>
                      <a:endParaRPr lang="es-CO" sz="1600" b="1" i="0" u="none" strike="noStrike" dirty="0">
                        <a:solidFill>
                          <a:srgbClr val="002060"/>
                        </a:solidFill>
                        <a:latin typeface="Calibri"/>
                      </a:endParaRPr>
                    </a:p>
                  </a:txBody>
                  <a:tcPr marL="0" marR="0" marT="0" marB="0" anchor="ctr">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bl>
          </a:graphicData>
        </a:graphic>
      </p:graphicFrame>
      <p:sp>
        <p:nvSpPr>
          <p:cNvPr id="6" name="Text Placeholder 30"/>
          <p:cNvSpPr txBox="1">
            <a:spLocks/>
          </p:cNvSpPr>
          <p:nvPr/>
        </p:nvSpPr>
        <p:spPr>
          <a:xfrm>
            <a:off x="696957" y="1282481"/>
            <a:ext cx="5770180" cy="367449"/>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2800" b="1" dirty="0" smtClean="0">
                <a:solidFill>
                  <a:srgbClr val="00B050"/>
                </a:solidFill>
              </a:rPr>
              <a:t>Proyecto de Capacitaciones 2018</a:t>
            </a:r>
          </a:p>
          <a:p>
            <a:pPr algn="ctr"/>
            <a:endParaRPr lang="es-CO" sz="1800" b="1" dirty="0" smtClean="0">
              <a:solidFill>
                <a:srgbClr val="00B050"/>
              </a:solidFill>
            </a:endParaRPr>
          </a:p>
        </p:txBody>
      </p:sp>
      <p:sp>
        <p:nvSpPr>
          <p:cNvPr id="8" name="Text Placeholder 30"/>
          <p:cNvSpPr txBox="1">
            <a:spLocks/>
          </p:cNvSpPr>
          <p:nvPr/>
        </p:nvSpPr>
        <p:spPr>
          <a:xfrm>
            <a:off x="811923" y="3167970"/>
            <a:ext cx="7291558" cy="1455788"/>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marL="85725"/>
            <a:r>
              <a:rPr lang="es-CO" sz="1400" dirty="0" smtClean="0">
                <a:solidFill>
                  <a:srgbClr val="002060"/>
                </a:solidFill>
                <a:latin typeface="Arial" pitchFamily="34" charset="0"/>
                <a:cs typeface="Arial" pitchFamily="34" charset="0"/>
              </a:rPr>
              <a:t>Dado que la Circular Externa 029 de 2014 de la SFC exige que el auditor interno y su equipo de trabajo deben reunir los conocimientos, aptitudes y competencias necesarias para cumplir con sus responsabilidades y teniendo en cuenta los requerimientos y observación realizados por la comisión de visita de la SFC, se requiere contar con este apoyo de parte de la Bolsa para realizar capacitaciones al equipo de auditoría interna para el mejor desempeño de sus funciones.</a:t>
            </a:r>
          </a:p>
          <a:p>
            <a:pPr marL="85725"/>
            <a:endParaRPr lang="es-CO" sz="1400" dirty="0" smtClean="0">
              <a:solidFill>
                <a:srgbClr val="002060"/>
              </a:solidFill>
              <a:latin typeface="Arial" pitchFamily="34" charset="0"/>
              <a:cs typeface="Arial" pitchFamily="34" charset="0"/>
            </a:endParaRPr>
          </a:p>
          <a:p>
            <a:pPr marL="85725"/>
            <a:r>
              <a:rPr lang="es-CO" sz="1400" dirty="0" smtClean="0">
                <a:solidFill>
                  <a:srgbClr val="002060"/>
                </a:solidFill>
                <a:latin typeface="Arial" pitchFamily="34" charset="0"/>
                <a:cs typeface="Arial" pitchFamily="34" charset="0"/>
              </a:rPr>
              <a:t>EL detalle se encuentra en el archivo Excel de presupuesto.</a:t>
            </a:r>
          </a:p>
        </p:txBody>
      </p:sp>
    </p:spTree>
    <p:extLst>
      <p:ext uri="{BB962C8B-B14F-4D97-AF65-F5344CB8AC3E}">
        <p14:creationId xmlns:p14="http://schemas.microsoft.com/office/powerpoint/2010/main" xmlns="" val="201576936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2093208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p:nvPr/>
        </p:nvPicPr>
        <p:blipFill>
          <a:blip r:embed="rId2" cstate="print"/>
          <a:srcRect b="51408"/>
          <a:stretch>
            <a:fillRect/>
          </a:stretch>
        </p:blipFill>
        <p:spPr bwMode="auto">
          <a:xfrm>
            <a:off x="176062" y="796413"/>
            <a:ext cx="4274080" cy="4050886"/>
          </a:xfrm>
          <a:prstGeom prst="rect">
            <a:avLst/>
          </a:prstGeom>
          <a:noFill/>
          <a:ln w="9525">
            <a:noFill/>
            <a:miter lim="800000"/>
            <a:headEnd/>
            <a:tailEnd/>
          </a:ln>
        </p:spPr>
      </p:pic>
      <p:pic>
        <p:nvPicPr>
          <p:cNvPr id="8" name="7 Imagen"/>
          <p:cNvPicPr/>
          <p:nvPr/>
        </p:nvPicPr>
        <p:blipFill>
          <a:blip r:embed="rId2" cstate="print"/>
          <a:srcRect t="48173"/>
          <a:stretch>
            <a:fillRect/>
          </a:stretch>
        </p:blipFill>
        <p:spPr bwMode="auto">
          <a:xfrm>
            <a:off x="4450142" y="786581"/>
            <a:ext cx="4448052" cy="4060718"/>
          </a:xfrm>
          <a:prstGeom prst="rect">
            <a:avLst/>
          </a:prstGeom>
          <a:noFill/>
          <a:ln w="9525">
            <a:noFill/>
            <a:miter lim="800000"/>
            <a:headEnd/>
            <a:tailEnd/>
          </a:ln>
        </p:spPr>
      </p:pic>
      <p:sp>
        <p:nvSpPr>
          <p:cNvPr id="9" name="Text Placeholder 30"/>
          <p:cNvSpPr txBox="1">
            <a:spLocks/>
          </p:cNvSpPr>
          <p:nvPr/>
        </p:nvSpPr>
        <p:spPr>
          <a:xfrm>
            <a:off x="176062" y="232050"/>
            <a:ext cx="6843252" cy="372101"/>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lgn="ctr"/>
            <a:r>
              <a:rPr lang="es-CO" sz="2000" b="1" dirty="0" smtClean="0">
                <a:solidFill>
                  <a:srgbClr val="00B050"/>
                </a:solidFill>
              </a:rPr>
              <a:t>ANEXO - Evaluación </a:t>
            </a:r>
            <a:r>
              <a:rPr lang="es-ES" sz="2000" b="1" dirty="0" smtClean="0">
                <a:solidFill>
                  <a:srgbClr val="00B050"/>
                </a:solidFill>
              </a:rPr>
              <a:t>clientes internos </a:t>
            </a:r>
            <a:endParaRPr lang="es-CO" sz="2000" b="1" dirty="0" smtClean="0">
              <a:solidFill>
                <a:srgbClr val="00B050"/>
              </a:solidFill>
            </a:endParaRPr>
          </a:p>
          <a:p>
            <a:pPr algn="ctr"/>
            <a:r>
              <a:rPr lang="es-CO" sz="2000" b="1" dirty="0" smtClean="0">
                <a:solidFill>
                  <a:srgbClr val="00B050"/>
                </a:solidFill>
              </a:rPr>
              <a:t>Auditoría Interna</a:t>
            </a:r>
          </a:p>
        </p:txBody>
      </p:sp>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0"/>
          <p:cNvSpPr txBox="1">
            <a:spLocks/>
          </p:cNvSpPr>
          <p:nvPr/>
        </p:nvSpPr>
        <p:spPr>
          <a:xfrm>
            <a:off x="530544" y="181865"/>
            <a:ext cx="6479856" cy="44297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lgn="ctr"/>
            <a:r>
              <a:rPr lang="es-CO" sz="2000" b="1" dirty="0" smtClean="0">
                <a:solidFill>
                  <a:srgbClr val="00B050"/>
                </a:solidFill>
              </a:rPr>
              <a:t>Proceso Mejora Continua - Vicepresidencia Ejecutiva</a:t>
            </a:r>
          </a:p>
          <a:p>
            <a:pPr lvl="0" algn="ctr"/>
            <a:endParaRPr lang="es-CO" sz="2000" b="1" dirty="0" smtClean="0">
              <a:solidFill>
                <a:srgbClr val="00B050"/>
              </a:solidFill>
            </a:endParaRPr>
          </a:p>
        </p:txBody>
      </p:sp>
      <p:graphicFrame>
        <p:nvGraphicFramePr>
          <p:cNvPr id="12" name="11 Tabla"/>
          <p:cNvGraphicFramePr>
            <a:graphicFrameLocks noGrp="1"/>
          </p:cNvGraphicFramePr>
          <p:nvPr/>
        </p:nvGraphicFramePr>
        <p:xfrm>
          <a:off x="484824" y="1407153"/>
          <a:ext cx="8156256" cy="3316445"/>
        </p:xfrm>
        <a:graphic>
          <a:graphicData uri="http://schemas.openxmlformats.org/drawingml/2006/table">
            <a:tbl>
              <a:tblPr/>
              <a:tblGrid>
                <a:gridCol w="3276685"/>
                <a:gridCol w="4879571"/>
              </a:tblGrid>
              <a:tr h="190698">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ASPECTO EVALUADO</a:t>
                      </a:r>
                      <a:endParaRPr lang="es-CO" sz="12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RESPUESTA DE LA VP/PLAN</a:t>
                      </a:r>
                      <a:r>
                        <a:rPr lang="es-CO" sz="1200" b="1" baseline="0" dirty="0" smtClean="0">
                          <a:solidFill>
                            <a:srgbClr val="FFFFFF"/>
                          </a:solidFill>
                          <a:latin typeface="+mj-lt"/>
                          <a:ea typeface="Times New Roman"/>
                          <a:cs typeface="Times New Roman"/>
                        </a:rPr>
                        <a:t> DE ACCIÓN</a:t>
                      </a:r>
                      <a:endParaRPr lang="es-CO" sz="12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1642152">
                <a:tc>
                  <a:txBody>
                    <a:bodyPr/>
                    <a:lstStyle/>
                    <a:p>
                      <a:pPr algn="l">
                        <a:lnSpc>
                          <a:spcPct val="115000"/>
                        </a:lnSpc>
                        <a:spcAft>
                          <a:spcPts val="0"/>
                        </a:spcAft>
                      </a:pPr>
                      <a:endParaRPr lang="es-CO" sz="1300" b="1" dirty="0" smtClean="0">
                        <a:latin typeface="+mj-lt"/>
                        <a:ea typeface="Times New Roman"/>
                        <a:cs typeface="Times New Roman"/>
                      </a:endParaRPr>
                    </a:p>
                    <a:p>
                      <a:pPr algn="l">
                        <a:lnSpc>
                          <a:spcPct val="115000"/>
                        </a:lnSpc>
                        <a:spcAft>
                          <a:spcPts val="0"/>
                        </a:spcAft>
                      </a:pPr>
                      <a:r>
                        <a:rPr lang="es-CO" sz="1300" b="1" dirty="0" smtClean="0">
                          <a:latin typeface="+mj-lt"/>
                          <a:ea typeface="Times New Roman"/>
                          <a:cs typeface="Times New Roman"/>
                        </a:rPr>
                        <a:t>Administración Documental</a:t>
                      </a:r>
                      <a:endParaRPr lang="es-CO" sz="1300" dirty="0">
                        <a:latin typeface="+mj-lt"/>
                        <a:ea typeface="Calibri"/>
                        <a:cs typeface="Times New Roman"/>
                      </a:endParaRPr>
                    </a:p>
                    <a:p>
                      <a:pPr algn="l">
                        <a:lnSpc>
                          <a:spcPct val="100000"/>
                        </a:lnSpc>
                        <a:spcAft>
                          <a:spcPts val="0"/>
                        </a:spcAft>
                      </a:pPr>
                      <a:endParaRPr lang="es-CO" sz="1300" b="0" i="0" kern="1200" dirty="0" smtClean="0">
                        <a:solidFill>
                          <a:schemeClr val="tx1"/>
                        </a:solidFill>
                        <a:latin typeface="+mj-lt"/>
                        <a:ea typeface="+mn-ea"/>
                        <a:cs typeface="+mn-cs"/>
                      </a:endParaRPr>
                    </a:p>
                    <a:p>
                      <a:pPr algn="l">
                        <a:lnSpc>
                          <a:spcPct val="100000"/>
                        </a:lnSpc>
                        <a:spcAft>
                          <a:spcPts val="0"/>
                        </a:spcAft>
                      </a:pPr>
                      <a:r>
                        <a:rPr lang="es-CO" sz="1300" b="0" i="0" kern="1200" dirty="0" smtClean="0">
                          <a:solidFill>
                            <a:schemeClr val="tx1"/>
                          </a:solidFill>
                          <a:latin typeface="+mj-lt"/>
                          <a:ea typeface="+mn-ea"/>
                          <a:cs typeface="+mn-cs"/>
                        </a:rPr>
                        <a:t>En</a:t>
                      </a:r>
                      <a:r>
                        <a:rPr lang="es-CO" sz="1300" b="0" i="0" kern="1200" baseline="0" dirty="0" smtClean="0">
                          <a:solidFill>
                            <a:schemeClr val="tx1"/>
                          </a:solidFill>
                          <a:latin typeface="+mj-lt"/>
                          <a:ea typeface="+mn-ea"/>
                          <a:cs typeface="+mn-cs"/>
                        </a:rPr>
                        <a:t> SEYCO </a:t>
                      </a:r>
                      <a:r>
                        <a:rPr lang="es-CO" sz="1300" b="0" i="0" kern="1200" dirty="0" smtClean="0">
                          <a:solidFill>
                            <a:schemeClr val="tx1"/>
                          </a:solidFill>
                          <a:latin typeface="+mj-lt"/>
                          <a:ea typeface="+mn-ea"/>
                          <a:cs typeface="+mn-cs"/>
                        </a:rPr>
                        <a:t>no reposaban versiones anteriores que regularan el</a:t>
                      </a:r>
                      <a:r>
                        <a:rPr lang="es-CO" sz="1300" b="0" i="0" kern="1200" baseline="0" dirty="0" smtClean="0">
                          <a:solidFill>
                            <a:schemeClr val="tx1"/>
                          </a:solidFill>
                          <a:latin typeface="+mj-lt"/>
                          <a:ea typeface="+mn-ea"/>
                          <a:cs typeface="+mn-cs"/>
                        </a:rPr>
                        <a:t> subp</a:t>
                      </a:r>
                      <a:r>
                        <a:rPr lang="es-CO" sz="1300" b="0" i="0" kern="1200" dirty="0" smtClean="0">
                          <a:solidFill>
                            <a:schemeClr val="tx1"/>
                          </a:solidFill>
                          <a:latin typeface="+mj-lt"/>
                          <a:ea typeface="+mn-ea"/>
                          <a:cs typeface="+mn-cs"/>
                        </a:rPr>
                        <a:t>roceso de Estructuración de</a:t>
                      </a:r>
                      <a:r>
                        <a:rPr lang="es-CO" sz="1300" b="0" i="0" kern="1200" baseline="0" dirty="0" smtClean="0">
                          <a:solidFill>
                            <a:schemeClr val="tx1"/>
                          </a:solidFill>
                          <a:latin typeface="+mj-lt"/>
                          <a:ea typeface="+mn-ea"/>
                          <a:cs typeface="+mn-cs"/>
                        </a:rPr>
                        <a:t> Negocios,</a:t>
                      </a:r>
                      <a:endParaRPr lang="es-CO" sz="1300" dirty="0">
                        <a:latin typeface="+mj-lt"/>
                        <a:ea typeface="Calibri"/>
                        <a:cs typeface="Times New Roman"/>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00050" indent="-400050">
                        <a:buAutoNum type="romanLcPeriod"/>
                      </a:pPr>
                      <a:r>
                        <a:rPr lang="es-CO" sz="1300" dirty="0" smtClean="0">
                          <a:latin typeface="+mj-lt"/>
                        </a:rPr>
                        <a:t>Se modificará</a:t>
                      </a:r>
                      <a:r>
                        <a:rPr lang="es-CO" sz="1300" baseline="0" dirty="0" smtClean="0">
                          <a:latin typeface="+mj-lt"/>
                        </a:rPr>
                        <a:t> el documento encontrado en la muestra de Auditoría</a:t>
                      </a:r>
                      <a:endParaRPr lang="es-CO" sz="1300" dirty="0" smtClean="0">
                        <a:latin typeface="+mj-lt"/>
                      </a:endParaRPr>
                    </a:p>
                    <a:p>
                      <a:pPr marL="400050" marR="0" indent="-400050" algn="l" defTabSz="914400" rtl="0" eaLnBrk="1" fontAlgn="auto" latinLnBrk="0" hangingPunct="1">
                        <a:lnSpc>
                          <a:spcPct val="100000"/>
                        </a:lnSpc>
                        <a:spcBef>
                          <a:spcPts val="0"/>
                        </a:spcBef>
                        <a:spcAft>
                          <a:spcPts val="0"/>
                        </a:spcAft>
                        <a:buClrTx/>
                        <a:buSzTx/>
                        <a:buFontTx/>
                        <a:buAutoNum type="romanLcPeriod"/>
                        <a:tabLst/>
                        <a:defRPr/>
                      </a:pPr>
                      <a:r>
                        <a:rPr lang="es-CO" sz="1300" dirty="0" smtClean="0">
                          <a:latin typeface="+mj-lt"/>
                        </a:rPr>
                        <a:t>Se agregará en el control de cambios del documento, mencionado la inclusión de la información del anterior,</a:t>
                      </a:r>
                      <a:r>
                        <a:rPr lang="es-CO" sz="1300" baseline="0" dirty="0" smtClean="0">
                          <a:latin typeface="+mj-lt"/>
                        </a:rPr>
                        <a:t> </a:t>
                      </a:r>
                      <a:r>
                        <a:rPr lang="es-CO" sz="1300" dirty="0" smtClean="0">
                          <a:latin typeface="+mj-lt"/>
                        </a:rPr>
                        <a:t>con el fin de tener la trazabilidad de la información.</a:t>
                      </a:r>
                    </a:p>
                    <a:p>
                      <a:pPr marL="400050" marR="0" indent="-400050" algn="l" defTabSz="914400" rtl="0" eaLnBrk="1" fontAlgn="auto" latinLnBrk="0" hangingPunct="1">
                        <a:lnSpc>
                          <a:spcPct val="100000"/>
                        </a:lnSpc>
                        <a:spcBef>
                          <a:spcPts val="0"/>
                        </a:spcBef>
                        <a:spcAft>
                          <a:spcPts val="0"/>
                        </a:spcAft>
                        <a:buClrTx/>
                        <a:buSzTx/>
                        <a:buFontTx/>
                        <a:buAutoNum type="romanLcPeriod"/>
                        <a:tabLst/>
                        <a:defRPr/>
                      </a:pPr>
                      <a:r>
                        <a:rPr lang="es-CO" sz="1300" dirty="0" smtClean="0">
                          <a:latin typeface="+mj-lt"/>
                        </a:rPr>
                        <a:t>Se</a:t>
                      </a:r>
                      <a:r>
                        <a:rPr lang="es-CO" sz="1300" baseline="0" dirty="0" smtClean="0">
                          <a:latin typeface="+mj-lt"/>
                        </a:rPr>
                        <a:t> revisará y ajustarán los controles, a fin de prevenir situaciones como la evidenciada por Auditoría</a:t>
                      </a:r>
                      <a:endParaRPr lang="es-CO" sz="1300" dirty="0" smtClean="0">
                        <a:latin typeface="+mj-lt"/>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9403">
                <a:tc>
                  <a:txBody>
                    <a:bodyPr/>
                    <a:lstStyle/>
                    <a:p>
                      <a:pPr algn="l">
                        <a:lnSpc>
                          <a:spcPct val="115000"/>
                        </a:lnSpc>
                        <a:spcAft>
                          <a:spcPts val="0"/>
                        </a:spcAft>
                      </a:pPr>
                      <a:r>
                        <a:rPr lang="es-CO" sz="1300" b="1" kern="1200" dirty="0" smtClean="0">
                          <a:solidFill>
                            <a:schemeClr val="tx1"/>
                          </a:solidFill>
                          <a:latin typeface="+mn-lt"/>
                          <a:ea typeface="Times New Roman"/>
                          <a:cs typeface="Times New Roman"/>
                        </a:rPr>
                        <a:t>Cargos de revisión de documentos en SEYCO</a:t>
                      </a:r>
                    </a:p>
                    <a:p>
                      <a:pPr algn="l">
                        <a:lnSpc>
                          <a:spcPct val="100000"/>
                        </a:lnSpc>
                        <a:spcAft>
                          <a:spcPts val="0"/>
                        </a:spcAft>
                      </a:pPr>
                      <a:r>
                        <a:rPr lang="es-CO" sz="1300" kern="1200" baseline="0" dirty="0" smtClean="0">
                          <a:solidFill>
                            <a:schemeClr val="tx1"/>
                          </a:solidFill>
                          <a:latin typeface="+mn-lt"/>
                          <a:ea typeface="+mn-ea"/>
                          <a:cs typeface="+mn-cs"/>
                        </a:rPr>
                        <a:t>En algunos documentos, se indica que fue revisado por  cargos actuales como el Vicepresidente Ejecutivo, los cuales no existían antes de octubre de 2016.</a:t>
                      </a:r>
                      <a:endParaRPr lang="es-CO" sz="1300" dirty="0">
                        <a:latin typeface="+mj-lt"/>
                        <a:ea typeface="Calibri"/>
                        <a:cs typeface="Times New Roman"/>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00050" marR="0" indent="-400050" algn="l" defTabSz="914400" rtl="0" eaLnBrk="1" fontAlgn="auto" latinLnBrk="0" hangingPunct="1">
                        <a:lnSpc>
                          <a:spcPct val="100000"/>
                        </a:lnSpc>
                        <a:spcBef>
                          <a:spcPts val="0"/>
                        </a:spcBef>
                        <a:spcAft>
                          <a:spcPts val="0"/>
                        </a:spcAft>
                        <a:buClrTx/>
                        <a:buSzTx/>
                        <a:buFontTx/>
                        <a:buAutoNum type="romanLcPeriod"/>
                        <a:tabLst/>
                        <a:defRPr/>
                      </a:pPr>
                      <a:r>
                        <a:rPr lang="es-CO" sz="1300" kern="1200" dirty="0" smtClean="0">
                          <a:solidFill>
                            <a:schemeClr val="tx1"/>
                          </a:solidFill>
                          <a:latin typeface="+mn-lt"/>
                          <a:ea typeface="+mn-ea"/>
                          <a:cs typeface="+mn-cs"/>
                        </a:rPr>
                        <a:t>Se realizará identificarán</a:t>
                      </a:r>
                      <a:r>
                        <a:rPr lang="es-CO" sz="1300" kern="1200" baseline="0" dirty="0" smtClean="0">
                          <a:solidFill>
                            <a:schemeClr val="tx1"/>
                          </a:solidFill>
                          <a:latin typeface="+mn-lt"/>
                          <a:ea typeface="+mn-ea"/>
                          <a:cs typeface="+mn-cs"/>
                        </a:rPr>
                        <a:t> </a:t>
                      </a:r>
                      <a:r>
                        <a:rPr lang="es-CO" sz="1300" kern="1200" dirty="0" smtClean="0">
                          <a:solidFill>
                            <a:schemeClr val="tx1"/>
                          </a:solidFill>
                          <a:latin typeface="+mn-lt"/>
                          <a:ea typeface="+mn-ea"/>
                          <a:cs typeface="+mn-cs"/>
                        </a:rPr>
                        <a:t>los documentos  que a la fecha no han sido objeto de modificación, y se realizará verificación de los responsables de elaborar y revisar el documento con el fin de actualizar la información de los cargos en el sistema SEYCO.</a:t>
                      </a:r>
                      <a:endParaRPr lang="es-CO" sz="1300" kern="1200" baseline="0" dirty="0" smtClean="0">
                        <a:solidFill>
                          <a:schemeClr val="tx1"/>
                        </a:solidFill>
                        <a:latin typeface="+mn-lt"/>
                        <a:ea typeface="+mn-ea"/>
                        <a:cs typeface="+mn-cs"/>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6 Rectángulo redondeado"/>
          <p:cNvSpPr/>
          <p:nvPr/>
        </p:nvSpPr>
        <p:spPr>
          <a:xfrm>
            <a:off x="440057" y="727938"/>
            <a:ext cx="20357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24</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8" name="7 Rectángulo redondeado"/>
          <p:cNvSpPr/>
          <p:nvPr/>
        </p:nvSpPr>
        <p:spPr>
          <a:xfrm>
            <a:off x="2597682" y="727939"/>
            <a:ext cx="6043398"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13          Oportunidades de Mejora                 5</a:t>
            </a:r>
            <a:endParaRPr lang="es-CO" sz="1200" b="1" dirty="0" smtClean="0">
              <a:solidFill>
                <a:srgbClr val="044990"/>
              </a:solidFill>
            </a:endParaRPr>
          </a:p>
          <a:p>
            <a:r>
              <a:rPr lang="es-CO" sz="1200" b="1" dirty="0" smtClean="0">
                <a:ln/>
                <a:solidFill>
                  <a:srgbClr val="044990"/>
                </a:solidFill>
                <a:cs typeface="Arial" pitchFamily="34" charset="0"/>
              </a:rPr>
              <a:t>Recomendaciones                4           Hallazgos	                                  2                                                         </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9 Tabla"/>
          <p:cNvGraphicFramePr>
            <a:graphicFrameLocks noGrp="1"/>
          </p:cNvGraphicFramePr>
          <p:nvPr/>
        </p:nvGraphicFramePr>
        <p:xfrm>
          <a:off x="435597" y="1479007"/>
          <a:ext cx="7976123" cy="3449995"/>
        </p:xfrm>
        <a:graphic>
          <a:graphicData uri="http://schemas.openxmlformats.org/drawingml/2006/table">
            <a:tbl>
              <a:tblPr/>
              <a:tblGrid>
                <a:gridCol w="4168245"/>
                <a:gridCol w="3807878"/>
              </a:tblGrid>
              <a:tr h="306542">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ASPECTO EVALUADO</a:t>
                      </a:r>
                      <a:endParaRPr lang="es-CO" sz="12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RESPUESTA DE LA VP/PLAN</a:t>
                      </a:r>
                      <a:r>
                        <a:rPr lang="es-CO" sz="1200" b="1" baseline="0" dirty="0" smtClean="0">
                          <a:solidFill>
                            <a:srgbClr val="FFFFFF"/>
                          </a:solidFill>
                          <a:latin typeface="+mj-lt"/>
                          <a:ea typeface="Times New Roman"/>
                          <a:cs typeface="Times New Roman"/>
                        </a:rPr>
                        <a:t> DE ACCIÓN</a:t>
                      </a:r>
                      <a:endParaRPr lang="es-CO" sz="12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1198635">
                <a:tc>
                  <a:txBody>
                    <a:bodyPr/>
                    <a:lstStyle/>
                    <a:p>
                      <a:pPr algn="l">
                        <a:lnSpc>
                          <a:spcPct val="100000"/>
                        </a:lnSpc>
                        <a:spcAft>
                          <a:spcPts val="0"/>
                        </a:spcAft>
                      </a:pPr>
                      <a:r>
                        <a:rPr lang="es-CO" sz="1400" b="1" i="0" kern="1200" dirty="0" smtClean="0">
                          <a:solidFill>
                            <a:schemeClr val="tx1"/>
                          </a:solidFill>
                          <a:latin typeface="+mj-lt"/>
                          <a:ea typeface="+mn-ea"/>
                          <a:cs typeface="+mn-cs"/>
                        </a:rPr>
                        <a:t>Manuales que regulan el proceso Mejora Continua</a:t>
                      </a:r>
                      <a:r>
                        <a:rPr lang="es-CO" sz="1400" b="1" dirty="0" smtClean="0">
                          <a:latin typeface="+mj-lt"/>
                        </a:rPr>
                        <a:t/>
                      </a:r>
                      <a:br>
                        <a:rPr lang="es-CO" sz="1400" b="1" dirty="0" smtClean="0">
                          <a:latin typeface="+mj-lt"/>
                        </a:rPr>
                      </a:br>
                      <a:r>
                        <a:rPr lang="es-CO" sz="1400" b="0" i="0" kern="1200" dirty="0" smtClean="0">
                          <a:solidFill>
                            <a:schemeClr val="tx1"/>
                          </a:solidFill>
                          <a:latin typeface="+mj-lt"/>
                          <a:ea typeface="+mn-ea"/>
                          <a:cs typeface="+mn-cs"/>
                        </a:rPr>
                        <a:t>Se recomienda definir en forma organizada, secuencial o sucesiva los pasos que sigue el proceso para desarrollar sus funciones,</a:t>
                      </a:r>
                      <a:endParaRPr lang="es-CO" sz="1400" b="1" dirty="0">
                        <a:latin typeface="+mj-lt"/>
                        <a:ea typeface="Calibri"/>
                        <a:cs typeface="Times New Roman"/>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buFont typeface="+mj-lt"/>
                        <a:buNone/>
                      </a:pPr>
                      <a:r>
                        <a:rPr lang="es-CO" sz="1400" dirty="0" smtClean="0">
                          <a:latin typeface="+mj-lt"/>
                        </a:rPr>
                        <a:t>Se </a:t>
                      </a:r>
                      <a:r>
                        <a:rPr lang="es-CO" sz="1400" dirty="0">
                          <a:latin typeface="+mj-lt"/>
                        </a:rPr>
                        <a:t>creará un instructivo que defina las actividades realizadas por el proceso de mejora continua</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86662">
                <a:tc>
                  <a:txBody>
                    <a:bodyPr/>
                    <a:lstStyle/>
                    <a:p>
                      <a:pPr algn="l">
                        <a:lnSpc>
                          <a:spcPct val="100000"/>
                        </a:lnSpc>
                        <a:spcAft>
                          <a:spcPts val="0"/>
                        </a:spcAft>
                      </a:pPr>
                      <a:r>
                        <a:rPr lang="es-CO" sz="1400" b="1" i="0" kern="1200" dirty="0" smtClean="0">
                          <a:solidFill>
                            <a:schemeClr val="tx1"/>
                          </a:solidFill>
                          <a:latin typeface="+mn-lt"/>
                          <a:ea typeface="+mn-ea"/>
                          <a:cs typeface="+mn-cs"/>
                        </a:rPr>
                        <a:t>Identificación de riesgos</a:t>
                      </a:r>
                    </a:p>
                    <a:p>
                      <a:pPr algn="l">
                        <a:lnSpc>
                          <a:spcPct val="100000"/>
                        </a:lnSpc>
                        <a:spcAft>
                          <a:spcPts val="0"/>
                        </a:spcAft>
                      </a:pPr>
                      <a:endParaRPr lang="es-CO" sz="1400" b="1" i="0" kern="1200" dirty="0" smtClean="0">
                        <a:solidFill>
                          <a:schemeClr val="tx1"/>
                        </a:solidFill>
                        <a:latin typeface="+mn-lt"/>
                        <a:ea typeface="+mn-ea"/>
                        <a:cs typeface="+mn-cs"/>
                      </a:endParaRPr>
                    </a:p>
                    <a:p>
                      <a:pPr algn="l">
                        <a:lnSpc>
                          <a:spcPct val="100000"/>
                        </a:lnSpc>
                        <a:spcAft>
                          <a:spcPts val="0"/>
                        </a:spcAft>
                      </a:pPr>
                      <a:r>
                        <a:rPr lang="es-CO" sz="1400" b="0" i="0" kern="1200" dirty="0" smtClean="0">
                          <a:solidFill>
                            <a:schemeClr val="tx1"/>
                          </a:solidFill>
                          <a:latin typeface="+mn-lt"/>
                          <a:ea typeface="+mn-ea"/>
                          <a:cs typeface="+mn-cs"/>
                        </a:rPr>
                        <a:t>Se recomienda identificar</a:t>
                      </a:r>
                      <a:r>
                        <a:rPr lang="es-CO" sz="1400" b="0" i="0" kern="1200" baseline="0" dirty="0" smtClean="0">
                          <a:solidFill>
                            <a:schemeClr val="tx1"/>
                          </a:solidFill>
                          <a:latin typeface="+mn-lt"/>
                          <a:ea typeface="+mn-ea"/>
                          <a:cs typeface="+mn-cs"/>
                        </a:rPr>
                        <a:t> riesgos </a:t>
                      </a:r>
                      <a:r>
                        <a:rPr lang="es-CO" sz="1400" b="0" i="0" kern="1200" dirty="0" smtClean="0">
                          <a:solidFill>
                            <a:schemeClr val="tx1"/>
                          </a:solidFill>
                          <a:latin typeface="+mn-lt"/>
                          <a:ea typeface="+mn-ea"/>
                          <a:cs typeface="+mn-cs"/>
                        </a:rPr>
                        <a:t>establecer controles respecto de casos</a:t>
                      </a:r>
                      <a:r>
                        <a:rPr lang="es-CO" sz="1400" b="0" i="0" kern="1200" baseline="0" dirty="0" smtClean="0">
                          <a:solidFill>
                            <a:schemeClr val="tx1"/>
                          </a:solidFill>
                          <a:latin typeface="+mn-lt"/>
                          <a:ea typeface="+mn-ea"/>
                          <a:cs typeface="+mn-cs"/>
                        </a:rPr>
                        <a:t> </a:t>
                      </a:r>
                      <a:r>
                        <a:rPr lang="es-CO" sz="1400" b="0" i="0" kern="1200" dirty="0" smtClean="0">
                          <a:solidFill>
                            <a:schemeClr val="tx1"/>
                          </a:solidFill>
                          <a:latin typeface="+mn-lt"/>
                          <a:ea typeface="+mn-ea"/>
                          <a:cs typeface="+mn-cs"/>
                        </a:rPr>
                        <a:t>como</a:t>
                      </a:r>
                      <a:r>
                        <a:rPr lang="es-CO" sz="1400" b="0" i="0" kern="1200" baseline="0" dirty="0" smtClean="0">
                          <a:solidFill>
                            <a:schemeClr val="tx1"/>
                          </a:solidFill>
                          <a:latin typeface="+mn-lt"/>
                          <a:ea typeface="+mn-ea"/>
                          <a:cs typeface="+mn-cs"/>
                        </a:rPr>
                        <a:t> i</a:t>
                      </a:r>
                      <a:r>
                        <a:rPr lang="es-CO" sz="1400" b="0" i="0" kern="1200" dirty="0" smtClean="0">
                          <a:solidFill>
                            <a:schemeClr val="tx1"/>
                          </a:solidFill>
                          <a:latin typeface="+mn-lt"/>
                          <a:ea typeface="+mn-ea"/>
                          <a:cs typeface="+mn-cs"/>
                        </a:rPr>
                        <a:t>ncumplimiento de normativa interna de la Bolsa por no llevar a cabo o saltarse los procedimientos establecidos para la adquisición de aplicativos que se requieran implementar en el proceso,</a:t>
                      </a:r>
                      <a:r>
                        <a:rPr lang="es-CO" sz="1400" b="0" i="0" kern="1200" baseline="0" dirty="0" smtClean="0">
                          <a:solidFill>
                            <a:schemeClr val="tx1"/>
                          </a:solidFill>
                          <a:latin typeface="+mn-lt"/>
                          <a:ea typeface="+mn-ea"/>
                          <a:cs typeface="+mn-cs"/>
                        </a:rPr>
                        <a:t> entre otros. </a:t>
                      </a:r>
                      <a:endParaRPr lang="es-CO" sz="1400" b="0" kern="1200" dirty="0" smtClean="0">
                        <a:solidFill>
                          <a:schemeClr val="tx1"/>
                        </a:solidFill>
                        <a:latin typeface="+mn-lt"/>
                        <a:ea typeface="Calibri"/>
                        <a:cs typeface="Times New Roman"/>
                      </a:endParaRPr>
                    </a:p>
                    <a:p>
                      <a:pPr algn="l">
                        <a:lnSpc>
                          <a:spcPct val="100000"/>
                        </a:lnSpc>
                        <a:spcAft>
                          <a:spcPts val="0"/>
                        </a:spcAft>
                      </a:pPr>
                      <a:endParaRPr lang="es-CO" sz="1400" b="1" dirty="0">
                        <a:latin typeface="+mj-lt"/>
                        <a:ea typeface="Calibri"/>
                        <a:cs typeface="Times New Roman"/>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s-CO" sz="1400" b="0" i="0" kern="1200" dirty="0" smtClean="0">
                          <a:solidFill>
                            <a:schemeClr val="tx1"/>
                          </a:solidFill>
                          <a:latin typeface="+mn-lt"/>
                          <a:ea typeface="+mn-ea"/>
                          <a:cs typeface="+mn-cs"/>
                        </a:rPr>
                        <a:t>Se actualizará la matriz de riesgo incluyendo los riesgos identificados con la generación de sus respectivos controles</a:t>
                      </a:r>
                      <a:endParaRPr lang="es-CO" sz="1400" kern="1200" baseline="0" dirty="0" smtClean="0">
                        <a:solidFill>
                          <a:schemeClr val="tx1"/>
                        </a:solidFill>
                        <a:latin typeface="+mn-lt"/>
                        <a:ea typeface="+mn-ea"/>
                        <a:cs typeface="+mn-cs"/>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ext Placeholder 30"/>
          <p:cNvSpPr txBox="1">
            <a:spLocks/>
          </p:cNvSpPr>
          <p:nvPr/>
        </p:nvSpPr>
        <p:spPr>
          <a:xfrm>
            <a:off x="376239" y="194405"/>
            <a:ext cx="6679881" cy="39995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lgn="ctr"/>
            <a:r>
              <a:rPr lang="es-CO" sz="2000" b="1" dirty="0" smtClean="0">
                <a:solidFill>
                  <a:srgbClr val="00B050"/>
                </a:solidFill>
              </a:rPr>
              <a:t>Proceso Mejora Continua - Vicepresidencia Ejecutiva</a:t>
            </a:r>
          </a:p>
          <a:p>
            <a:pPr lvl="0" algn="ctr"/>
            <a:endParaRPr lang="es-CO" sz="2000" b="1" dirty="0" smtClean="0">
              <a:solidFill>
                <a:srgbClr val="00B050"/>
              </a:solidFill>
            </a:endParaRPr>
          </a:p>
        </p:txBody>
      </p:sp>
      <p:sp>
        <p:nvSpPr>
          <p:cNvPr id="8" name="7 Rectángulo redondeado"/>
          <p:cNvSpPr/>
          <p:nvPr/>
        </p:nvSpPr>
        <p:spPr>
          <a:xfrm>
            <a:off x="455297" y="818652"/>
            <a:ext cx="17439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24</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12" name="11 Rectángulo redondeado"/>
          <p:cNvSpPr/>
          <p:nvPr/>
        </p:nvSpPr>
        <p:spPr>
          <a:xfrm>
            <a:off x="2384322" y="818653"/>
            <a:ext cx="6027398"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13          Oportunidades de Mejora                 5</a:t>
            </a:r>
            <a:endParaRPr lang="es-CO" sz="1200" b="1" dirty="0" smtClean="0">
              <a:solidFill>
                <a:srgbClr val="044990"/>
              </a:solidFill>
            </a:endParaRPr>
          </a:p>
          <a:p>
            <a:r>
              <a:rPr lang="es-CO" sz="1200" b="1" dirty="0" smtClean="0">
                <a:ln/>
                <a:solidFill>
                  <a:srgbClr val="044990"/>
                </a:solidFill>
                <a:cs typeface="Arial" pitchFamily="34" charset="0"/>
              </a:rPr>
              <a:t>Recomendaciones               4           Hallazgos	                                  2                                                         </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9 Tabla"/>
          <p:cNvGraphicFramePr>
            <a:graphicFrameLocks noGrp="1"/>
          </p:cNvGraphicFramePr>
          <p:nvPr/>
        </p:nvGraphicFramePr>
        <p:xfrm>
          <a:off x="460217" y="1386839"/>
          <a:ext cx="7936263" cy="3126447"/>
        </p:xfrm>
        <a:graphic>
          <a:graphicData uri="http://schemas.openxmlformats.org/drawingml/2006/table">
            <a:tbl>
              <a:tblPr/>
              <a:tblGrid>
                <a:gridCol w="5175395"/>
                <a:gridCol w="2760868"/>
              </a:tblGrid>
              <a:tr h="364990">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ASPECTO EVALUADO</a:t>
                      </a:r>
                      <a:endParaRPr lang="es-CO" sz="12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200" b="1" dirty="0" smtClean="0">
                          <a:solidFill>
                            <a:srgbClr val="FFFFFF"/>
                          </a:solidFill>
                          <a:latin typeface="+mj-lt"/>
                          <a:ea typeface="Times New Roman"/>
                          <a:cs typeface="Times New Roman"/>
                        </a:rPr>
                        <a:t>RESPUESTA DE LA VP/PLAN</a:t>
                      </a:r>
                      <a:r>
                        <a:rPr lang="es-CO" sz="1200" b="1" baseline="0" dirty="0" smtClean="0">
                          <a:solidFill>
                            <a:srgbClr val="FFFFFF"/>
                          </a:solidFill>
                          <a:latin typeface="+mj-lt"/>
                          <a:ea typeface="Times New Roman"/>
                          <a:cs typeface="Times New Roman"/>
                        </a:rPr>
                        <a:t> DE ACCIÓN</a:t>
                      </a:r>
                      <a:endParaRPr lang="es-CO" sz="12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1154999">
                <a:tc>
                  <a:txBody>
                    <a:bodyPr/>
                    <a:lstStyle/>
                    <a:p>
                      <a:pPr>
                        <a:lnSpc>
                          <a:spcPct val="100000"/>
                        </a:lnSpc>
                      </a:pPr>
                      <a:r>
                        <a:rPr lang="es-CO" sz="1400" b="1" i="0" kern="1200" dirty="0" smtClean="0">
                          <a:solidFill>
                            <a:schemeClr val="tx1"/>
                          </a:solidFill>
                          <a:latin typeface="+mj-lt"/>
                          <a:ea typeface="+mn-ea"/>
                          <a:cs typeface="+mn-cs"/>
                        </a:rPr>
                        <a:t>Registro de indicadores en SEYCO</a:t>
                      </a:r>
                    </a:p>
                    <a:p>
                      <a:pPr>
                        <a:lnSpc>
                          <a:spcPct val="100000"/>
                        </a:lnSpc>
                      </a:pPr>
                      <a:endParaRPr lang="es-CO" sz="1400" b="1" i="0" kern="1200" dirty="0" smtClean="0">
                        <a:solidFill>
                          <a:schemeClr val="tx1"/>
                        </a:solidFill>
                        <a:latin typeface="+mj-lt"/>
                        <a:ea typeface="+mn-ea"/>
                        <a:cs typeface="+mn-cs"/>
                      </a:endParaRPr>
                    </a:p>
                    <a:p>
                      <a:pPr>
                        <a:lnSpc>
                          <a:spcPct val="100000"/>
                        </a:lnSpc>
                      </a:pPr>
                      <a:r>
                        <a:rPr lang="es-CO" sz="1400" b="0" i="0" kern="1200" dirty="0" smtClean="0">
                          <a:solidFill>
                            <a:schemeClr val="tx1"/>
                          </a:solidFill>
                          <a:latin typeface="+mj-lt"/>
                          <a:ea typeface="+mn-ea"/>
                          <a:cs typeface="+mn-cs"/>
                        </a:rPr>
                        <a:t>Se recomienda evaluar las alternativas para armonizar la práctica de la actividad mencionada, con lo establecido en el Manual de Lineamientos.</a:t>
                      </a:r>
                      <a:endParaRPr lang="es-CO" sz="1400" b="0" dirty="0">
                        <a:latin typeface="+mj-lt"/>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nSpc>
                          <a:spcPct val="100000"/>
                        </a:lnSpc>
                        <a:buFont typeface="+mj-lt"/>
                        <a:buNone/>
                      </a:pPr>
                      <a:r>
                        <a:rPr lang="es-CO" sz="1400" b="0" i="0" kern="1200" dirty="0" smtClean="0">
                          <a:solidFill>
                            <a:schemeClr val="tx1"/>
                          </a:solidFill>
                          <a:latin typeface="+mj-lt"/>
                          <a:ea typeface="+mn-ea"/>
                          <a:cs typeface="+mn-cs"/>
                        </a:rPr>
                        <a:t>Modificar el Manual de lineamientos generales del Sistema de Gestión de la Calidad, alineándolo a las actividades que se están realizando</a:t>
                      </a:r>
                      <a:endParaRPr lang="es-CO" sz="1400" dirty="0">
                        <a:latin typeface="+mj-lt"/>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2505">
                <a:tc>
                  <a:txBody>
                    <a:bodyPr/>
                    <a:lstStyle/>
                    <a:p>
                      <a:r>
                        <a:rPr lang="es-CO" sz="1400" b="1" i="0" kern="1200" dirty="0" smtClean="0">
                          <a:solidFill>
                            <a:schemeClr val="tx1"/>
                          </a:solidFill>
                          <a:latin typeface="+mn-lt"/>
                          <a:ea typeface="+mn-ea"/>
                          <a:cs typeface="+mn-cs"/>
                        </a:rPr>
                        <a:t>Ejecución y seguimiento de planes de acción en SEYCO</a:t>
                      </a:r>
                    </a:p>
                    <a:p>
                      <a:endParaRPr lang="es-CO" sz="1400" b="1" i="0" kern="1200" dirty="0" smtClean="0">
                        <a:solidFill>
                          <a:schemeClr val="tx1"/>
                        </a:solidFill>
                        <a:latin typeface="+mn-lt"/>
                        <a:ea typeface="+mn-ea"/>
                        <a:cs typeface="+mn-cs"/>
                      </a:endParaRPr>
                    </a:p>
                    <a:p>
                      <a:r>
                        <a:rPr lang="es-CO" sz="1400" b="0" i="0" kern="1200" dirty="0" smtClean="0">
                          <a:solidFill>
                            <a:schemeClr val="tx1"/>
                          </a:solidFill>
                          <a:latin typeface="+mn-lt"/>
                          <a:ea typeface="+mn-ea"/>
                          <a:cs typeface="+mn-cs"/>
                        </a:rPr>
                        <a:t>Recomendamos realizar un requerimiento tecnológico, a fin de implementar </a:t>
                      </a:r>
                      <a:r>
                        <a:rPr lang="es-CO" sz="1400" b="0" i="0" kern="1200" baseline="0" dirty="0" smtClean="0">
                          <a:solidFill>
                            <a:schemeClr val="tx1"/>
                          </a:solidFill>
                          <a:latin typeface="+mn-lt"/>
                          <a:ea typeface="+mn-ea"/>
                          <a:cs typeface="+mn-cs"/>
                        </a:rPr>
                        <a:t>controles de </a:t>
                      </a:r>
                      <a:r>
                        <a:rPr lang="es-CO" sz="1400" b="0" i="0" kern="1200" dirty="0" smtClean="0">
                          <a:solidFill>
                            <a:schemeClr val="tx1"/>
                          </a:solidFill>
                          <a:latin typeface="+mn-lt"/>
                          <a:ea typeface="+mn-ea"/>
                          <a:cs typeface="+mn-cs"/>
                        </a:rPr>
                        <a:t>supervisión de las actividades ejecutadas en el plan de acción</a:t>
                      </a:r>
                      <a:r>
                        <a:rPr lang="es-CO" sz="1400" b="0" i="0" kern="1200" baseline="0" dirty="0" smtClean="0">
                          <a:solidFill>
                            <a:schemeClr val="tx1"/>
                          </a:solidFill>
                          <a:latin typeface="+mn-lt"/>
                          <a:ea typeface="+mn-ea"/>
                          <a:cs typeface="+mn-cs"/>
                        </a:rPr>
                        <a:t> </a:t>
                      </a:r>
                      <a:r>
                        <a:rPr lang="es-CO" sz="1400" b="0" i="0" kern="1200" dirty="0" smtClean="0">
                          <a:solidFill>
                            <a:schemeClr val="tx1"/>
                          </a:solidFill>
                          <a:latin typeface="+mn-lt"/>
                          <a:ea typeface="+mn-ea"/>
                          <a:cs typeface="+mn-cs"/>
                        </a:rPr>
                        <a:t>en el aplicativo SEYCO.</a:t>
                      </a:r>
                      <a:endParaRPr lang="es-CO" sz="1400" b="0" kern="1200" dirty="0" smtClean="0">
                        <a:solidFill>
                          <a:schemeClr val="tx1"/>
                        </a:solidFill>
                        <a:latin typeface="+mn-lt"/>
                        <a:ea typeface="+mn-ea"/>
                        <a:cs typeface="+mn-cs"/>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s-CO" sz="1400" b="0" i="0" kern="1200" dirty="0" smtClean="0">
                          <a:solidFill>
                            <a:schemeClr val="tx1"/>
                          </a:solidFill>
                          <a:latin typeface="+mn-lt"/>
                          <a:ea typeface="+mn-ea"/>
                          <a:cs typeface="+mn-cs"/>
                        </a:rPr>
                        <a:t>Se verificará con el proveedor del aplicativo KAWAK -SEYCO la oportunidad de mejora para el seguimiento de planes de acción.</a:t>
                      </a:r>
                      <a:endParaRPr lang="es-CO" sz="1400" kern="1200" dirty="0" smtClean="0">
                        <a:solidFill>
                          <a:schemeClr val="tx1"/>
                        </a:solidFill>
                        <a:latin typeface="+mn-lt"/>
                        <a:ea typeface="+mn-ea"/>
                        <a:cs typeface="+mn-cs"/>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ext Placeholder 30"/>
          <p:cNvSpPr txBox="1">
            <a:spLocks/>
          </p:cNvSpPr>
          <p:nvPr/>
        </p:nvSpPr>
        <p:spPr>
          <a:xfrm>
            <a:off x="286705" y="168479"/>
            <a:ext cx="6664234" cy="380161"/>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lgn="ctr"/>
            <a:r>
              <a:rPr lang="es-CO" sz="2000" b="1" dirty="0" smtClean="0">
                <a:solidFill>
                  <a:srgbClr val="00B050"/>
                </a:solidFill>
              </a:rPr>
              <a:t>Proceso Mejora Continua - Vicepresidencia Ejecutiva</a:t>
            </a:r>
          </a:p>
          <a:p>
            <a:pPr lvl="0" algn="ctr"/>
            <a:endParaRPr lang="es-CO" sz="2000" b="1" dirty="0" smtClean="0">
              <a:solidFill>
                <a:srgbClr val="00B050"/>
              </a:solidFill>
            </a:endParaRPr>
          </a:p>
        </p:txBody>
      </p:sp>
      <p:sp>
        <p:nvSpPr>
          <p:cNvPr id="11" name="10 Rectángulo redondeado"/>
          <p:cNvSpPr/>
          <p:nvPr/>
        </p:nvSpPr>
        <p:spPr>
          <a:xfrm>
            <a:off x="455297" y="696732"/>
            <a:ext cx="17439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24</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12" name="11 Rectángulo redondeado"/>
          <p:cNvSpPr/>
          <p:nvPr/>
        </p:nvSpPr>
        <p:spPr>
          <a:xfrm>
            <a:off x="2384322" y="711973"/>
            <a:ext cx="6027398"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13          Oportunidades de Mejora                 5</a:t>
            </a:r>
            <a:endParaRPr lang="es-CO" sz="1200" b="1" dirty="0" smtClean="0">
              <a:solidFill>
                <a:srgbClr val="044990"/>
              </a:solidFill>
            </a:endParaRPr>
          </a:p>
          <a:p>
            <a:r>
              <a:rPr lang="es-CO" sz="1200" b="1" dirty="0" smtClean="0">
                <a:ln/>
                <a:solidFill>
                  <a:srgbClr val="044990"/>
                </a:solidFill>
                <a:cs typeface="Arial" pitchFamily="34" charset="0"/>
              </a:rPr>
              <a:t>Recomendaciones (*)          4           Hallazgos	                                  2                                                         </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9 Tabla"/>
          <p:cNvGraphicFramePr>
            <a:graphicFrameLocks noGrp="1"/>
          </p:cNvGraphicFramePr>
          <p:nvPr/>
        </p:nvGraphicFramePr>
        <p:xfrm>
          <a:off x="300038" y="1295401"/>
          <a:ext cx="8325802" cy="3444239"/>
        </p:xfrm>
        <a:graphic>
          <a:graphicData uri="http://schemas.openxmlformats.org/drawingml/2006/table">
            <a:tbl>
              <a:tblPr/>
              <a:tblGrid>
                <a:gridCol w="4898181"/>
                <a:gridCol w="3427621"/>
              </a:tblGrid>
              <a:tr h="452622">
                <a:tc>
                  <a:txBody>
                    <a:bodyPr/>
                    <a:lstStyle/>
                    <a:p>
                      <a:pPr algn="ctr">
                        <a:lnSpc>
                          <a:spcPct val="115000"/>
                        </a:lnSpc>
                        <a:spcAft>
                          <a:spcPts val="0"/>
                        </a:spcAft>
                      </a:pPr>
                      <a:r>
                        <a:rPr lang="es-CO" sz="1300" b="1" dirty="0" smtClean="0">
                          <a:solidFill>
                            <a:srgbClr val="FFFFFF"/>
                          </a:solidFill>
                          <a:latin typeface="+mj-lt"/>
                          <a:ea typeface="Times New Roman"/>
                          <a:cs typeface="Times New Roman"/>
                        </a:rPr>
                        <a:t>ASPECTO EVALUADO</a:t>
                      </a:r>
                      <a:endParaRPr lang="es-CO" sz="1300" b="1" dirty="0">
                        <a:latin typeface="+mj-lt"/>
                        <a:ea typeface="Calibri"/>
                        <a:cs typeface="Times New Roman"/>
                      </a:endParaRPr>
                    </a:p>
                  </a:txBody>
                  <a:tcPr marL="25016" marR="25016" marT="12289" marB="12289"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c>
                  <a:txBody>
                    <a:bodyPr/>
                    <a:lstStyle/>
                    <a:p>
                      <a:pPr algn="ctr">
                        <a:lnSpc>
                          <a:spcPct val="115000"/>
                        </a:lnSpc>
                        <a:spcAft>
                          <a:spcPts val="0"/>
                        </a:spcAft>
                      </a:pPr>
                      <a:r>
                        <a:rPr lang="es-CO" sz="1300" b="1" dirty="0" smtClean="0">
                          <a:solidFill>
                            <a:srgbClr val="FFFFFF"/>
                          </a:solidFill>
                          <a:latin typeface="+mj-lt"/>
                          <a:ea typeface="Times New Roman"/>
                          <a:cs typeface="Times New Roman"/>
                        </a:rPr>
                        <a:t>RESPUESTA DE LA VP/PLAN</a:t>
                      </a:r>
                      <a:r>
                        <a:rPr lang="es-CO" sz="1300" b="1" baseline="0" dirty="0" smtClean="0">
                          <a:solidFill>
                            <a:srgbClr val="FFFFFF"/>
                          </a:solidFill>
                          <a:latin typeface="+mj-lt"/>
                          <a:ea typeface="Times New Roman"/>
                          <a:cs typeface="Times New Roman"/>
                        </a:rPr>
                        <a:t> DE ACCIÓN</a:t>
                      </a:r>
                      <a:endParaRPr lang="es-CO" sz="1300" b="1" dirty="0">
                        <a:latin typeface="+mj-lt"/>
                        <a:ea typeface="Calibri"/>
                        <a:cs typeface="Times New Roman"/>
                      </a:endParaRPr>
                    </a:p>
                  </a:txBody>
                  <a:tcPr marL="25016" marR="25016" marT="12289" marB="12289"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solidFill>
                      <a:srgbClr val="044990"/>
                    </a:solidFill>
                  </a:tcPr>
                </a:tc>
              </a:tr>
              <a:tr h="1400223">
                <a:tc>
                  <a:txBody>
                    <a:bodyPr/>
                    <a:lstStyle/>
                    <a:p>
                      <a:pPr>
                        <a:lnSpc>
                          <a:spcPct val="100000"/>
                        </a:lnSpc>
                      </a:pPr>
                      <a:r>
                        <a:rPr lang="es-CO" sz="1300" b="1" kern="1200" dirty="0" smtClean="0">
                          <a:solidFill>
                            <a:schemeClr val="tx1"/>
                          </a:solidFill>
                          <a:latin typeface="+mj-lt"/>
                          <a:ea typeface="+mn-ea"/>
                          <a:cs typeface="+mn-cs"/>
                        </a:rPr>
                        <a:t>Solución tecnológica</a:t>
                      </a:r>
                    </a:p>
                    <a:p>
                      <a:pPr>
                        <a:lnSpc>
                          <a:spcPct val="100000"/>
                        </a:lnSpc>
                      </a:pPr>
                      <a:endParaRPr lang="es-CO" sz="1300" b="0" i="0" kern="1200" dirty="0" smtClean="0">
                        <a:solidFill>
                          <a:schemeClr val="tx1"/>
                        </a:solidFill>
                        <a:latin typeface="+mj-lt"/>
                        <a:ea typeface="+mn-ea"/>
                        <a:cs typeface="+mn-cs"/>
                      </a:endParaRPr>
                    </a:p>
                    <a:p>
                      <a:pPr>
                        <a:lnSpc>
                          <a:spcPct val="100000"/>
                        </a:lnSpc>
                      </a:pPr>
                      <a:r>
                        <a:rPr lang="es-CO" sz="1300" b="0" i="0" kern="1200" dirty="0" smtClean="0">
                          <a:solidFill>
                            <a:schemeClr val="tx1"/>
                          </a:solidFill>
                          <a:latin typeface="+mj-lt"/>
                          <a:ea typeface="+mn-ea"/>
                          <a:cs typeface="+mn-cs"/>
                        </a:rPr>
                        <a:t>Se recomienda a la Vicepresidencia Ejecutiva instruir a las respectivas</a:t>
                      </a:r>
                      <a:r>
                        <a:rPr lang="es-CO" sz="1300" b="0" i="0" kern="1200" baseline="0" dirty="0" smtClean="0">
                          <a:solidFill>
                            <a:schemeClr val="tx1"/>
                          </a:solidFill>
                          <a:latin typeface="+mj-lt"/>
                          <a:ea typeface="+mn-ea"/>
                          <a:cs typeface="+mn-cs"/>
                        </a:rPr>
                        <a:t> </a:t>
                      </a:r>
                      <a:r>
                        <a:rPr lang="es-CO" sz="1300" b="0" i="0" kern="1200" dirty="0" smtClean="0">
                          <a:solidFill>
                            <a:schemeClr val="tx1"/>
                          </a:solidFill>
                          <a:latin typeface="+mj-lt"/>
                          <a:ea typeface="+mn-ea"/>
                          <a:cs typeface="+mn-cs"/>
                        </a:rPr>
                        <a:t>Vicepresidencias </a:t>
                      </a:r>
                      <a:r>
                        <a:rPr lang="es-CO" sz="1300" b="0" i="0" kern="1200" baseline="0" dirty="0" smtClean="0">
                          <a:solidFill>
                            <a:schemeClr val="tx1"/>
                          </a:solidFill>
                          <a:latin typeface="+mj-lt"/>
                          <a:ea typeface="+mn-ea"/>
                          <a:cs typeface="+mn-cs"/>
                        </a:rPr>
                        <a:t>y Direcciones para que se re</a:t>
                      </a:r>
                      <a:r>
                        <a:rPr lang="es-CO" sz="1300" b="0" i="0" kern="1200" dirty="0" smtClean="0">
                          <a:solidFill>
                            <a:schemeClr val="tx1"/>
                          </a:solidFill>
                          <a:latin typeface="+mj-lt"/>
                          <a:ea typeface="+mn-ea"/>
                          <a:cs typeface="+mn-cs"/>
                        </a:rPr>
                        <a:t>visen las actuales reglas o normas internas que resulten pertinentes</a:t>
                      </a:r>
                      <a:r>
                        <a:rPr lang="es-CO" sz="1300" b="0" i="0" kern="1200" baseline="0" dirty="0" smtClean="0">
                          <a:solidFill>
                            <a:schemeClr val="tx1"/>
                          </a:solidFill>
                          <a:latin typeface="+mj-lt"/>
                          <a:ea typeface="+mn-ea"/>
                          <a:cs typeface="+mn-cs"/>
                        </a:rPr>
                        <a:t> a la</a:t>
                      </a:r>
                      <a:r>
                        <a:rPr lang="es-CO" sz="1300" b="0" i="0" kern="1200" dirty="0" smtClean="0">
                          <a:solidFill>
                            <a:schemeClr val="tx1"/>
                          </a:solidFill>
                          <a:latin typeface="+mj-lt"/>
                          <a:ea typeface="+mn-ea"/>
                          <a:cs typeface="+mn-cs"/>
                        </a:rPr>
                        <a:t> contratación de soluciones</a:t>
                      </a:r>
                      <a:r>
                        <a:rPr lang="es-CO" sz="1300" b="0" i="0" kern="1200" baseline="0" dirty="0" smtClean="0">
                          <a:solidFill>
                            <a:schemeClr val="tx1"/>
                          </a:solidFill>
                          <a:latin typeface="+mj-lt"/>
                          <a:ea typeface="+mn-ea"/>
                          <a:cs typeface="+mn-cs"/>
                        </a:rPr>
                        <a:t> </a:t>
                      </a:r>
                      <a:r>
                        <a:rPr lang="es-CO" sz="1300" b="0" i="0" kern="1200" dirty="0" smtClean="0">
                          <a:solidFill>
                            <a:schemeClr val="tx1"/>
                          </a:solidFill>
                          <a:latin typeface="+mj-lt"/>
                          <a:ea typeface="+mn-ea"/>
                          <a:cs typeface="+mn-cs"/>
                        </a:rPr>
                        <a:t>tecnológicas externas</a:t>
                      </a:r>
                      <a:r>
                        <a:rPr lang="es-CO" sz="1300" b="0" i="0" kern="1200" baseline="0" dirty="0" smtClean="0">
                          <a:solidFill>
                            <a:schemeClr val="tx1"/>
                          </a:solidFill>
                          <a:latin typeface="+mj-lt"/>
                          <a:ea typeface="+mn-ea"/>
                          <a:cs typeface="+mn-cs"/>
                        </a:rPr>
                        <a:t>.</a:t>
                      </a:r>
                      <a:endParaRPr lang="es-CO" sz="1300" b="1" dirty="0">
                        <a:latin typeface="+mj-lt"/>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nSpc>
                          <a:spcPct val="100000"/>
                        </a:lnSpc>
                        <a:buFont typeface="+mj-lt"/>
                        <a:buNone/>
                      </a:pPr>
                      <a:r>
                        <a:rPr lang="es-CO" sz="1300" b="0" i="0" kern="1200" dirty="0" smtClean="0">
                          <a:solidFill>
                            <a:schemeClr val="tx1"/>
                          </a:solidFill>
                          <a:latin typeface="+mj-lt"/>
                          <a:ea typeface="+mn-ea"/>
                          <a:cs typeface="+mn-cs"/>
                        </a:rPr>
                        <a:t>Revisar las reglas de contratación con la Vicepresidencia Financiera y Administrativa, a la Unidad de Tecnología y a la Dirección Jurídica a fin establecer las reglas para la contratación de soluciones tecnológicas.</a:t>
                      </a:r>
                      <a:endParaRPr lang="es-CO" sz="1300" dirty="0">
                        <a:latin typeface="+mj-lt"/>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1394">
                <a:tc>
                  <a:txBody>
                    <a:bodyPr/>
                    <a:lstStyle/>
                    <a:p>
                      <a:pPr algn="l">
                        <a:lnSpc>
                          <a:spcPct val="100000"/>
                        </a:lnSpc>
                        <a:spcAft>
                          <a:spcPts val="0"/>
                        </a:spcAft>
                      </a:pPr>
                      <a:r>
                        <a:rPr lang="es-CO" sz="1300" b="1" i="0" kern="1200" dirty="0" smtClean="0">
                          <a:solidFill>
                            <a:schemeClr val="tx1"/>
                          </a:solidFill>
                          <a:latin typeface="+mj-lt"/>
                          <a:ea typeface="+mn-ea"/>
                          <a:cs typeface="+mn-cs"/>
                        </a:rPr>
                        <a:t>Sugerencias respecto de la</a:t>
                      </a:r>
                      <a:r>
                        <a:rPr lang="es-CO" sz="1300" b="1" i="0" kern="1200" baseline="0" dirty="0" smtClean="0">
                          <a:solidFill>
                            <a:schemeClr val="tx1"/>
                          </a:solidFill>
                          <a:latin typeface="+mj-lt"/>
                          <a:ea typeface="+mn-ea"/>
                          <a:cs typeface="+mn-cs"/>
                        </a:rPr>
                        <a:t> </a:t>
                      </a:r>
                      <a:r>
                        <a:rPr lang="es-CO" sz="1300" b="1" i="0" kern="1200" dirty="0" smtClean="0">
                          <a:solidFill>
                            <a:schemeClr val="tx1"/>
                          </a:solidFill>
                          <a:latin typeface="+mj-lt"/>
                          <a:ea typeface="+mn-ea"/>
                          <a:cs typeface="+mn-cs"/>
                        </a:rPr>
                        <a:t>documentación existente</a:t>
                      </a:r>
                    </a:p>
                    <a:p>
                      <a:pPr algn="l">
                        <a:lnSpc>
                          <a:spcPct val="100000"/>
                        </a:lnSpc>
                        <a:spcAft>
                          <a:spcPts val="0"/>
                        </a:spcAft>
                      </a:pPr>
                      <a:endParaRPr lang="es-CO" sz="1300" b="1" i="0" kern="1200" dirty="0" smtClean="0">
                        <a:solidFill>
                          <a:schemeClr val="tx1"/>
                        </a:solidFill>
                        <a:latin typeface="+mj-lt"/>
                        <a:ea typeface="+mn-ea"/>
                        <a:cs typeface="+mn-cs"/>
                      </a:endParaRPr>
                    </a:p>
                    <a:p>
                      <a:pPr algn="l">
                        <a:lnSpc>
                          <a:spcPct val="100000"/>
                        </a:lnSpc>
                        <a:spcAft>
                          <a:spcPts val="0"/>
                        </a:spcAft>
                      </a:pPr>
                      <a:r>
                        <a:rPr lang="es-CO" sz="1300" b="0" i="0" kern="1200" dirty="0" smtClean="0">
                          <a:solidFill>
                            <a:schemeClr val="tx1"/>
                          </a:solidFill>
                          <a:latin typeface="+mj-lt"/>
                          <a:ea typeface="+mn-ea"/>
                          <a:cs typeface="+mn-cs"/>
                        </a:rPr>
                        <a:t>Recomendaciones de forma y fondo siguientes</a:t>
                      </a:r>
                      <a:r>
                        <a:rPr lang="es-CO" sz="1300" b="0" i="0" kern="1200" baseline="0" dirty="0" smtClean="0">
                          <a:solidFill>
                            <a:schemeClr val="tx1"/>
                          </a:solidFill>
                          <a:latin typeface="+mj-lt"/>
                          <a:ea typeface="+mn-ea"/>
                          <a:cs typeface="+mn-cs"/>
                        </a:rPr>
                        <a:t> documentos del proceso: (i).</a:t>
                      </a:r>
                      <a:r>
                        <a:rPr lang="es-CO" sz="1300" b="0" kern="1200" baseline="0" dirty="0" smtClean="0">
                          <a:solidFill>
                            <a:schemeClr val="tx1"/>
                          </a:solidFill>
                          <a:latin typeface="+mj-lt"/>
                          <a:ea typeface="+mn-ea"/>
                          <a:cs typeface="+mn-cs"/>
                        </a:rPr>
                        <a:t>Manual de Lineamientos Generales del SGC; </a:t>
                      </a:r>
                      <a:r>
                        <a:rPr lang="es-CO" sz="1300" b="0" i="0" kern="1200" baseline="0" dirty="0" smtClean="0">
                          <a:solidFill>
                            <a:schemeClr val="tx1"/>
                          </a:solidFill>
                          <a:latin typeface="+mj-lt"/>
                          <a:ea typeface="+mn-ea"/>
                          <a:cs typeface="+mn-cs"/>
                        </a:rPr>
                        <a:t>(ii).</a:t>
                      </a:r>
                      <a:r>
                        <a:rPr lang="es-CO" sz="1300" b="0" kern="1200" baseline="0" dirty="0" smtClean="0">
                          <a:solidFill>
                            <a:schemeClr val="tx1"/>
                          </a:solidFill>
                          <a:latin typeface="+mj-lt"/>
                          <a:ea typeface="+mn-ea"/>
                          <a:cs typeface="+mn-cs"/>
                        </a:rPr>
                        <a:t>Manual para la administración documental en el SGC; </a:t>
                      </a:r>
                      <a:r>
                        <a:rPr lang="es-CO" sz="1300" b="0" i="0" kern="1200" baseline="0" dirty="0" smtClean="0">
                          <a:solidFill>
                            <a:schemeClr val="tx1"/>
                          </a:solidFill>
                          <a:latin typeface="+mj-lt"/>
                          <a:ea typeface="+mn-ea"/>
                          <a:cs typeface="+mn-cs"/>
                        </a:rPr>
                        <a:t>(iii).</a:t>
                      </a:r>
                      <a:r>
                        <a:rPr lang="es-CO" sz="1300" b="0" kern="1200" baseline="0" dirty="0" smtClean="0">
                          <a:solidFill>
                            <a:schemeClr val="tx1"/>
                          </a:solidFill>
                          <a:latin typeface="+mj-lt"/>
                          <a:ea typeface="+mn-ea"/>
                          <a:cs typeface="+mn-cs"/>
                        </a:rPr>
                        <a:t>Manual para Auditorías Internas al SGC.</a:t>
                      </a:r>
                      <a:endParaRPr lang="es-CO" sz="1300" b="1" dirty="0">
                        <a:latin typeface="+mj-lt"/>
                      </a:endParaRPr>
                    </a:p>
                  </a:txBody>
                  <a:tcPr marL="25016" marR="25016" marT="12289" marB="122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s-CO" sz="1300" b="0" i="0" kern="1200" dirty="0" smtClean="0">
                          <a:solidFill>
                            <a:schemeClr val="tx1"/>
                          </a:solidFill>
                          <a:latin typeface="+mj-lt"/>
                          <a:ea typeface="+mn-ea"/>
                          <a:cs typeface="+mn-cs"/>
                        </a:rPr>
                        <a:t>Se actualizará los documentos del proceso de mejora continua de acuerdo con las recomendaciones dadas en el informe de auditoria.</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ext Placeholder 30"/>
          <p:cNvSpPr txBox="1">
            <a:spLocks/>
          </p:cNvSpPr>
          <p:nvPr/>
        </p:nvSpPr>
        <p:spPr>
          <a:xfrm>
            <a:off x="256225" y="197975"/>
            <a:ext cx="6664234" cy="320185"/>
          </a:xfrm>
          <a:prstGeom prst="rect">
            <a:avLst/>
          </a:prstGeom>
        </p:spPr>
        <p:txBody>
          <a:bodyPr vert="horz" lIns="0" tIns="0" rIns="0" bIns="0" rtlCol="0" anchor="t" anchorCtr="0">
            <a:noAutofit/>
            <a:scene3d>
              <a:camera prst="orthographicFront"/>
              <a:lightRig rig="threePt" dir="t"/>
            </a:scene3d>
            <a:sp3d extrusionH="57150">
              <a:bevelT w="38100" h="38100"/>
            </a:sp3d>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lgn="ctr"/>
            <a:r>
              <a:rPr lang="es-CO" sz="2000" b="1" dirty="0" smtClean="0">
                <a:solidFill>
                  <a:srgbClr val="00B050"/>
                </a:solidFill>
              </a:rPr>
              <a:t>Proceso Mejora Continua - Vicepresidencia Ejecutiva</a:t>
            </a:r>
          </a:p>
          <a:p>
            <a:pPr lvl="0" algn="ctr"/>
            <a:endParaRPr lang="es-CO" sz="2000" b="1" dirty="0" smtClean="0">
              <a:solidFill>
                <a:srgbClr val="00B050"/>
              </a:solidFill>
            </a:endParaRPr>
          </a:p>
        </p:txBody>
      </p:sp>
      <p:sp>
        <p:nvSpPr>
          <p:cNvPr id="11" name="10 Rectángulo redondeado"/>
          <p:cNvSpPr/>
          <p:nvPr/>
        </p:nvSpPr>
        <p:spPr>
          <a:xfrm>
            <a:off x="318137" y="696732"/>
            <a:ext cx="1743905" cy="493752"/>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CO" sz="2300" b="1" dirty="0" smtClean="0">
                <a:ln/>
                <a:solidFill>
                  <a:srgbClr val="044990"/>
                </a:solidFill>
                <a:ea typeface="Calibri" pitchFamily="34" charset="0"/>
                <a:cs typeface="Arial" pitchFamily="34" charset="0"/>
              </a:rPr>
              <a:t>24</a:t>
            </a:r>
            <a:r>
              <a:rPr lang="es-CO" sz="1500" b="1" dirty="0" smtClean="0">
                <a:ln/>
                <a:solidFill>
                  <a:srgbClr val="044990"/>
                </a:solidFill>
                <a:ea typeface="Calibri" pitchFamily="34" charset="0"/>
                <a:cs typeface="Arial" pitchFamily="34" charset="0"/>
              </a:rPr>
              <a:t> Escenarios</a:t>
            </a:r>
            <a:endParaRPr lang="es-CO" sz="1500" b="1" dirty="0">
              <a:solidFill>
                <a:srgbClr val="044990"/>
              </a:solidFill>
            </a:endParaRPr>
          </a:p>
        </p:txBody>
      </p:sp>
      <p:sp>
        <p:nvSpPr>
          <p:cNvPr id="12" name="11 Rectángulo redondeado"/>
          <p:cNvSpPr/>
          <p:nvPr/>
        </p:nvSpPr>
        <p:spPr>
          <a:xfrm>
            <a:off x="2231922" y="681493"/>
            <a:ext cx="6393918" cy="510778"/>
          </a:xfrm>
          <a:prstGeom prst="round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s-CO" sz="1200" b="1" dirty="0" smtClean="0">
                <a:ln/>
                <a:solidFill>
                  <a:srgbClr val="044990"/>
                </a:solidFill>
                <a:cs typeface="Arial" pitchFamily="34" charset="0"/>
              </a:rPr>
              <a:t>Satisfactorios                      13          Oportunidades de Mejora                 5</a:t>
            </a:r>
            <a:endParaRPr lang="es-CO" sz="1200" b="1" dirty="0" smtClean="0">
              <a:solidFill>
                <a:srgbClr val="044990"/>
              </a:solidFill>
            </a:endParaRPr>
          </a:p>
          <a:p>
            <a:r>
              <a:rPr lang="es-CO" sz="1200" b="1" dirty="0" smtClean="0">
                <a:ln/>
                <a:solidFill>
                  <a:srgbClr val="044990"/>
                </a:solidFill>
                <a:cs typeface="Arial" pitchFamily="34" charset="0"/>
              </a:rPr>
              <a:t>Recomendaciones (*)          4           Hallazgos	                                  2                                                         </a:t>
            </a:r>
          </a:p>
        </p:txBody>
      </p:sp>
    </p:spTree>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EY_widescreen_ presentation_AR">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 xmlns:thm15="http://schemas.microsoft.com/office/thememl/2012/main" name="EY_widescreen_ presentation_AR.potx" id="{3E569ED6-8335-4E34-934C-A1CD62AC11CA}" vid="{A67DAA14-3D5B-4754-9143-218652D0F913}"/>
    </a:ext>
  </a:ext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blank</Template>
  <TotalTime>3553</TotalTime>
  <Words>4105</Words>
  <Application>Microsoft Office PowerPoint</Application>
  <PresentationFormat>Presentación en pantalla (16:9)</PresentationFormat>
  <Paragraphs>596</Paragraphs>
  <Slides>57</Slides>
  <Notes>4</Notes>
  <HiddenSlides>0</HiddenSlides>
  <MMClips>0</MMClips>
  <ScaleCrop>false</ScaleCrop>
  <HeadingPairs>
    <vt:vector size="6" baseType="variant">
      <vt:variant>
        <vt:lpstr>Tema</vt:lpstr>
      </vt:variant>
      <vt:variant>
        <vt:i4>2</vt:i4>
      </vt:variant>
      <vt:variant>
        <vt:lpstr>Servidores OLE incrustados</vt:lpstr>
      </vt:variant>
      <vt:variant>
        <vt:i4>1</vt:i4>
      </vt:variant>
      <vt:variant>
        <vt:lpstr>Títulos de diapositiva</vt:lpstr>
      </vt:variant>
      <vt:variant>
        <vt:i4>57</vt:i4>
      </vt:variant>
    </vt:vector>
  </HeadingPairs>
  <TitlesOfParts>
    <vt:vector size="60" baseType="lpstr">
      <vt:lpstr>blank</vt:lpstr>
      <vt:lpstr>EY_widescreen_ presentation_AR</vt:lpstr>
      <vt:lpstr>think-cell Slide</vt:lpstr>
      <vt:lpstr>Diapositiva 1</vt:lpstr>
      <vt:lpstr>COMITÉ DE AUDITORÍA Sesión Extraordinaria Septiembre 19 de 2017</vt:lpstr>
      <vt:lpstr>Diapositiva 3</vt:lpstr>
      <vt:lpstr>4. Resultado de auditorías realizadas  en el trimestre mayo – julio 2017 </vt:lpstr>
      <vt:lpstr>4. Ejecución del Plan de Auditoría y Auditoría Realizadas</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5.1.    Definición recurso compartido entre         Auditoría y Riesgos – Auditor de TI </vt:lpstr>
      <vt:lpstr>5.1  Definición recurso compartido entre        Auditoría y Riesgos – Auditor de IT</vt:lpstr>
      <vt:lpstr>5.2. Planeación Estratégica de Auditoría Interna  - evaluación y priorización de trabajos según nivel de riesgos </vt:lpstr>
      <vt:lpstr>2015 </vt:lpstr>
      <vt:lpstr>Planeación </vt:lpstr>
      <vt:lpstr>Para elaborar plan de auditoria (num 4.4.1 Manual de Auditoría)</vt:lpstr>
      <vt:lpstr>Diapositiva 23</vt:lpstr>
      <vt:lpstr>Diapositiva 24</vt:lpstr>
      <vt:lpstr>Diapositiva 25</vt:lpstr>
      <vt:lpstr>Diapositiva 26</vt:lpstr>
      <vt:lpstr>2018 </vt:lpstr>
      <vt:lpstr>Diapositiva 28</vt:lpstr>
      <vt:lpstr>En esta etapa se realizará la recopilación de información estratégica , como es: </vt:lpstr>
      <vt:lpstr>En esta etapa se realizará la identificación de circunstancias externas críticos que podrían afectar el cumplimiento de los objetivos estratégicos de la Bolsa, algunos de estas circunstancias son:  </vt:lpstr>
      <vt:lpstr>En esta etapa se realizará la identificación de circunstancias internas críticas que podrían afectar el cumplimiento de los objetivos estratégicos de la Bolsa, algunas de estas circunstancias son:  </vt:lpstr>
      <vt:lpstr>En esta etapa se identificará las fuentes de información con la finalidad de conocer que tan asegurados se encuentran los procesos frente a los riesgos críticos de la organización.    </vt:lpstr>
      <vt:lpstr>En esta etapa se determinará el orden en que se realizarán las auditorías, de acuerdo con su nivel de criticidad, la cual se definirá teniendo en cuenta el resultado de la evaluación de los distintos criterios utilizados por la Dirección de Auditoría Interna. </vt:lpstr>
      <vt:lpstr>En esta etapa se definen  los aspectos generales del plan estratégico y los de cada  trabajo de auditoría, entre los que se encuentran:  </vt:lpstr>
      <vt:lpstr> </vt:lpstr>
      <vt:lpstr> </vt:lpstr>
      <vt:lpstr>5.3. Evaluación externa de la actividad de auditoría  </vt:lpstr>
      <vt:lpstr>Diapositiva 38</vt:lpstr>
      <vt:lpstr>Diapositiva 39</vt:lpstr>
      <vt:lpstr>Diapositiva 40</vt:lpstr>
      <vt:lpstr>Diapositiva 41</vt:lpstr>
      <vt:lpstr>Diapositiva 42</vt:lpstr>
      <vt:lpstr>5.4  Requerimientos de capacitación para el grupo de Auditoría Interna  </vt:lpstr>
      <vt:lpstr>Diapositiva 44</vt:lpstr>
      <vt:lpstr>Diapositiva 45</vt:lpstr>
      <vt:lpstr>Diapositiva 46</vt:lpstr>
      <vt:lpstr>Diapositiva 47</vt:lpstr>
      <vt:lpstr>5.5    Herramienta tecnológica para análisis de datos de auditoría </vt:lpstr>
      <vt:lpstr>Herramienta tecnológica para el análisis de datos  – características específicas</vt:lpstr>
      <vt:lpstr> Herramienta tecnológica para  el análisis de datos – características generales</vt:lpstr>
      <vt:lpstr>Diapositiva 51</vt:lpstr>
      <vt:lpstr>6.  PROYECTO DE PRESUPUESTO DE AUDITORÍA INTERNA 2018  </vt:lpstr>
      <vt:lpstr>Diapositiva 53</vt:lpstr>
      <vt:lpstr>Diapositiva 54</vt:lpstr>
      <vt:lpstr>Diapositiva 55</vt:lpstr>
      <vt:lpstr>Diapositiva 56</vt:lpstr>
      <vt:lpstr>Diapositiva 57</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yquiceno</dc:creator>
  <cp:lastModifiedBy>jromero</cp:lastModifiedBy>
  <cp:revision>627</cp:revision>
  <dcterms:created xsi:type="dcterms:W3CDTF">2017-07-05T20:24:04Z</dcterms:created>
  <dcterms:modified xsi:type="dcterms:W3CDTF">2017-09-18T17:11:51Z</dcterms:modified>
</cp:coreProperties>
</file>