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2E4EF-7079-4731-8E79-ED7C613417D6}" type="datetimeFigureOut">
              <a:rPr lang="es-CO" smtClean="0"/>
              <a:pPr/>
              <a:t>15/02/2018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611A3-2383-4748-AC9F-A0BB21D417D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99112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67723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3F0836F-02B4-43BE-A36F-0EB287E32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9A52A37-2729-4A13-803D-AF66ACFFF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C51C6FA-AB6E-434E-8C13-3BDFE3B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B2E7-D53A-40C6-8D8D-748BC03259C1}" type="datetimeFigureOut">
              <a:rPr lang="es-CO" smtClean="0"/>
              <a:pPr/>
              <a:t>15/02/2018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11B0812-413D-45A0-874A-0754ED2E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9E2BB94-B823-41BB-A7B8-D15C5871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CE38-BBBE-4572-BE0C-A26660F51E9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2016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03F62C-EBA9-4077-8A04-AC9FF8DF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32EFEDAF-7AFF-4CFB-8A14-CEEFFCDC9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8C78C79-BB18-4E6C-9F3E-C640FF59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B2E7-D53A-40C6-8D8D-748BC03259C1}" type="datetimeFigureOut">
              <a:rPr lang="es-CO" smtClean="0"/>
              <a:pPr/>
              <a:t>15/02/2018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5645452-E617-4A22-AF93-3D43DED4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2EA5F60-7CE1-4FF9-A3E1-1C8DD19D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CE38-BBBE-4572-BE0C-A26660F51E9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46550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6BB8A100-D22E-4735-B004-E6863B796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447C54DE-B034-452E-BBFB-57EA22143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862DC0C-5BD5-4E67-AAF6-96BBF94E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B2E7-D53A-40C6-8D8D-748BC03259C1}" type="datetimeFigureOut">
              <a:rPr lang="es-CO" smtClean="0"/>
              <a:pPr/>
              <a:t>15/02/2018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6B7F38A-9157-44D8-AA1C-B5EEC13F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CA5D834-F07E-4A97-8E7C-5B23135D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CE38-BBBE-4572-BE0C-A26660F51E9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651861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gradFill>
          <a:gsLst>
            <a:gs pos="0">
              <a:schemeClr val="accent1"/>
            </a:gs>
            <a:gs pos="77000">
              <a:schemeClr val="accent1">
                <a:lumMod val="3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5837" y="53"/>
            <a:ext cx="12197837" cy="685323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663" tIns="304663" rIns="304663" bIns="304663" rtlCol="0" anchor="ctr">
            <a:noAutofit/>
          </a:bodyPr>
          <a:lstStyle/>
          <a:p>
            <a:pPr algn="ctr"/>
            <a:endParaRPr lang="es-ES_tradnl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5836" y="12700"/>
            <a:ext cx="4550128" cy="6840539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5" tIns="60933" rIns="121865" bIns="60933"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5" y="1905063"/>
            <a:ext cx="10375675" cy="2225263"/>
          </a:xfrm>
        </p:spPr>
        <p:txBody>
          <a:bodyPr anchor="ctr"/>
          <a:lstStyle>
            <a:lvl1pPr>
              <a:defRPr sz="7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710" y="4620891"/>
            <a:ext cx="10377927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800" b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04150" y="1733011"/>
            <a:ext cx="10373553" cy="2672551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xmlns="" val="273977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F7972-26FF-4D20-8F34-D6BEB6E3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E5652E9-CA0C-4520-B62C-C7C5EEA0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774DBCB-9FC3-4B97-A801-8CDCFC18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B2E7-D53A-40C6-8D8D-748BC03259C1}" type="datetimeFigureOut">
              <a:rPr lang="es-CO" smtClean="0"/>
              <a:pPr/>
              <a:t>15/02/2018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E282620-A9C5-4B88-9F6C-3BD51C25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3EC515A-C526-4A27-9329-72BDB0C1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CE38-BBBE-4572-BE0C-A26660F51E9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3845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28244A-4175-42AB-8333-053144C1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B727A9C-7467-4116-85A0-3914C4E31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D29A086-7199-488F-80BC-73EC52CB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B2E7-D53A-40C6-8D8D-748BC03259C1}" type="datetimeFigureOut">
              <a:rPr lang="es-CO" smtClean="0"/>
              <a:pPr/>
              <a:t>15/02/2018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AC7B42B-11EF-4CCF-B72E-983A5C5F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0192F15-A7ED-4A50-863D-18183AAA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CE38-BBBE-4572-BE0C-A26660F51E9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5065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4619CE-6289-4976-B626-CB8E82D2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66E1C1D-3DA3-4D3E-B351-D0D7B50E7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6BE4566-6679-4D2E-BD80-3804AB9B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CA77FAA-2992-416D-8F0C-DC99DAD1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B2E7-D53A-40C6-8D8D-748BC03259C1}" type="datetimeFigureOut">
              <a:rPr lang="es-CO" smtClean="0"/>
              <a:pPr/>
              <a:t>15/02/2018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8E9CA8F-347E-406A-A1D0-E07ABF68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9EF3893-8697-4186-8063-0CDA32BC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CE38-BBBE-4572-BE0C-A26660F51E9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10427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D30D8C-0C45-40D9-83C3-54137B0A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D14AE30-F43C-427D-979B-20B32BC7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B94569E-C4B6-4239-A765-8FABC92A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B778C432-1468-4086-AA10-08DABFD01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5D3D8109-A7AD-49FA-8721-AEDA45E05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95648390-989D-458A-BEC3-FB76CC85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B2E7-D53A-40C6-8D8D-748BC03259C1}" type="datetimeFigureOut">
              <a:rPr lang="es-CO" smtClean="0"/>
              <a:pPr/>
              <a:t>15/02/2018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B06EC135-0CB2-4F3E-A628-0D48044E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E929CDBC-F9CD-4C9F-A834-12C2F339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CE38-BBBE-4572-BE0C-A26660F51E9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43458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ED04B3-FCF1-450E-9FFD-A692C4D5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B6061689-394E-4530-9302-EE2DC43A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B2E7-D53A-40C6-8D8D-748BC03259C1}" type="datetimeFigureOut">
              <a:rPr lang="es-CO" smtClean="0"/>
              <a:pPr/>
              <a:t>15/02/2018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FEE0BC1-158C-4EB2-A312-D4C48C8A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6CB1376-4932-4A26-AE41-F007973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CE38-BBBE-4572-BE0C-A26660F51E9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60449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09D4818D-FF7A-48E1-AC85-E99D7D83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B2E7-D53A-40C6-8D8D-748BC03259C1}" type="datetimeFigureOut">
              <a:rPr lang="es-CO" smtClean="0"/>
              <a:pPr/>
              <a:t>15/02/2018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F94CEBE8-B18A-4D4E-A252-6EFCA6E6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147843-4D8D-49AE-B362-1DDA1A81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CE38-BBBE-4572-BE0C-A26660F51E9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63352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2C3C90-1C79-480E-9969-96AE5C83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FE3F80D-8095-46B4-BC66-FD51086AC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1089BF12-8D72-4353-978F-D95DB691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99334B7-0BC9-491B-A636-D6561D85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B2E7-D53A-40C6-8D8D-748BC03259C1}" type="datetimeFigureOut">
              <a:rPr lang="es-CO" smtClean="0"/>
              <a:pPr/>
              <a:t>15/02/2018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F612AF4-4E24-4CFE-8A2A-CE8F851E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E9FD414-1F01-4EED-B8F0-F17E420D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CE38-BBBE-4572-BE0C-A26660F51E9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6621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F6CE18-04F3-4CBE-80E5-DDBC85C0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9D406D-CD76-4329-802B-87F080CDE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C082CC7-A07C-4020-8D7A-349B026C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8EC599E-1C8E-445A-8880-03AF80EA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B2E7-D53A-40C6-8D8D-748BC03259C1}" type="datetimeFigureOut">
              <a:rPr lang="es-CO" smtClean="0"/>
              <a:pPr/>
              <a:t>15/02/2018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FB045E9-4A0A-445A-A463-0BCD05A8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1DD8E4A-ECC5-43DD-B21C-B76ADF27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CE38-BBBE-4572-BE0C-A26660F51E9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60799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5CCDCF5D-1382-45CB-928D-FB58297B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6E5321A-C723-4AEA-A4F7-3D8B6DAB8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A37C1FB-90FF-49A9-90C4-F4DFB8F86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B2E7-D53A-40C6-8D8D-748BC03259C1}" type="datetimeFigureOut">
              <a:rPr lang="es-CO" smtClean="0"/>
              <a:pPr/>
              <a:t>15/02/2018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B8FE67B-5689-47DA-B479-00F049761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40A0633-B7F8-490A-8546-D8FF767EF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CE38-BBBE-4572-BE0C-A26660F51E9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58395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18820" y="1921627"/>
            <a:ext cx="10354365" cy="2252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663" tIns="304663" rIns="304663" bIns="304663" rtlCol="0" anchor="ctr">
            <a:noAutofit/>
          </a:bodyPr>
          <a:lstStyle/>
          <a:p>
            <a:pPr algn="ctr"/>
            <a:endParaRPr lang="es-ES_tradnl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4" name="91 Imagen" descr="BMC LOGO.bmp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9660" r="-211"/>
          <a:stretch>
            <a:fillRect/>
          </a:stretch>
        </p:blipFill>
        <p:spPr bwMode="auto">
          <a:xfrm>
            <a:off x="4150982" y="2446857"/>
            <a:ext cx="3476796" cy="106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918817" y="5533416"/>
            <a:ext cx="10361664" cy="562157"/>
          </a:xfrm>
          <a:prstGeom prst="rect">
            <a:avLst/>
          </a:prstGeom>
        </p:spPr>
        <p:txBody>
          <a:bodyPr lIns="121865" tIns="60933" rIns="121865" bIns="60933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s-ES_tradnl" sz="3200" dirty="0">
                <a:solidFill>
                  <a:schemeClr val="bg1"/>
                </a:solidFill>
              </a:rPr>
              <a:t>ESCENARIO DE CONFIANZA Y EFECTIVIDAD</a:t>
            </a:r>
          </a:p>
          <a:p>
            <a:pPr>
              <a:lnSpc>
                <a:spcPct val="100000"/>
              </a:lnSpc>
            </a:pPr>
            <a:endParaRPr lang="es-ES_tradnl" sz="3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_tradnl" sz="2667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983152" y="4623443"/>
            <a:ext cx="10225701" cy="505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2933" dirty="0">
                <a:solidFill>
                  <a:schemeClr val="bg1"/>
                </a:solidFill>
              </a:rPr>
              <a:t>Propuesta modificación Estatutos Sociales</a:t>
            </a:r>
          </a:p>
        </p:txBody>
      </p:sp>
    </p:spTree>
    <p:extLst>
      <p:ext uri="{BB962C8B-B14F-4D97-AF65-F5344CB8AC3E}">
        <p14:creationId xmlns:p14="http://schemas.microsoft.com/office/powerpoint/2010/main" xmlns="" val="165075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91 Imagen" descr="BMC LOGO.bmp">
            <a:extLst>
              <a:ext uri="{FF2B5EF4-FFF2-40B4-BE49-F238E27FC236}">
                <a16:creationId xmlns:a16="http://schemas.microsoft.com/office/drawing/2014/main" xmlns="" id="{41E5D551-D6EB-4EB8-9B79-19399D1082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-211"/>
          <a:stretch>
            <a:fillRect/>
          </a:stretch>
        </p:blipFill>
        <p:spPr bwMode="auto">
          <a:xfrm>
            <a:off x="10399833" y="278727"/>
            <a:ext cx="1511300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30">
            <a:extLst>
              <a:ext uri="{FF2B5EF4-FFF2-40B4-BE49-F238E27FC236}">
                <a16:creationId xmlns:a16="http://schemas.microsoft.com/office/drawing/2014/main" xmlns="" id="{FF7D885D-9B79-41C0-9777-01040F03D803}"/>
              </a:ext>
            </a:extLst>
          </p:cNvPr>
          <p:cNvSpPr txBox="1">
            <a:spLocks/>
          </p:cNvSpPr>
          <p:nvPr/>
        </p:nvSpPr>
        <p:spPr bwMode="auto">
          <a:xfrm>
            <a:off x="157164" y="414573"/>
            <a:ext cx="9890478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85000"/>
              </a:lnSpc>
            </a:pPr>
            <a:r>
              <a:rPr lang="es-CO" sz="2800" dirty="0">
                <a:solidFill>
                  <a:srgbClr val="002060"/>
                </a:solidFill>
                <a:latin typeface="Franklin Gothic Demi Cond" pitchFamily="34" charset="0"/>
              </a:rPr>
              <a:t>Propuesta modificación Estatutos Sociales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xmlns="" id="{478BDA2E-6DC1-405C-AE6E-9B638EA9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2819181"/>
              </p:ext>
            </p:extLst>
          </p:nvPr>
        </p:nvGraphicFramePr>
        <p:xfrm>
          <a:off x="516366" y="1139907"/>
          <a:ext cx="10327342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671">
                  <a:extLst>
                    <a:ext uri="{9D8B030D-6E8A-4147-A177-3AD203B41FA5}">
                      <a16:colId xmlns:a16="http://schemas.microsoft.com/office/drawing/2014/main" xmlns="" val="4202850087"/>
                    </a:ext>
                  </a:extLst>
                </a:gridCol>
                <a:gridCol w="5163671">
                  <a:extLst>
                    <a:ext uri="{9D8B030D-6E8A-4147-A177-3AD203B41FA5}">
                      <a16:colId xmlns:a16="http://schemas.microsoft.com/office/drawing/2014/main" xmlns="" val="263875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ARTÍCULO 41º. FUNCIONES DE LA JUNTA DIRECTIVA (</a:t>
                      </a:r>
                      <a:r>
                        <a:rPr lang="es-CO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</a:t>
                      </a:r>
                      <a:r>
                        <a:rPr lang="es-CO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E.P. 4611 de 2015). </a:t>
                      </a:r>
                    </a:p>
                    <a:p>
                      <a:r>
                        <a:rPr lang="es-CO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s-CO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 funciones de la Junta Directiva se cumplirán conforme los lineamientos establecidos en el reglamento de la Junta Directiva.</a:t>
                      </a:r>
                    </a:p>
                    <a:p>
                      <a:r>
                        <a:rPr lang="es-CO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s-CO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 funciones de la Junta Directiva: </a:t>
                      </a:r>
                    </a:p>
                    <a:p>
                      <a:r>
                        <a:rPr lang="es-ES_tradnl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CO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_tradnl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En materia de riesgos, control y seguimiento:</a:t>
                      </a:r>
                      <a:endParaRPr lang="es-CO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dirty="0">
                          <a:solidFill>
                            <a:schemeClr val="tx1"/>
                          </a:solidFill>
                        </a:rPr>
                        <a:t>m) </a:t>
                      </a:r>
                      <a:r>
                        <a:rPr lang="es-CO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Designar al oficial de cumplimiento y su respectivo suplente. </a:t>
                      </a:r>
                    </a:p>
                    <a:p>
                      <a:endParaRPr lang="es-CO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ARTÍCULO 41º. FUNCIONES DE LA JUNTA DIRECTIVA (</a:t>
                      </a:r>
                      <a:r>
                        <a:rPr lang="es-CO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</a:t>
                      </a:r>
                      <a:r>
                        <a:rPr lang="es-CO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E.P. 4611 de 2015). </a:t>
                      </a:r>
                    </a:p>
                    <a:p>
                      <a:r>
                        <a:rPr lang="es-CO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s-CO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 funciones de la Junta Directiva se cumplirán conforme los lineamientos establecidos en el reglamento de la Junta Directiva.</a:t>
                      </a:r>
                    </a:p>
                    <a:p>
                      <a:r>
                        <a:rPr lang="es-CO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s-CO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 funciones de la Junta Directiva: </a:t>
                      </a:r>
                    </a:p>
                    <a:p>
                      <a:r>
                        <a:rPr lang="es-ES_tradnl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CO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_tradnl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En materia de riesgos, control y seguimiento:</a:t>
                      </a:r>
                      <a:endParaRPr lang="es-CO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dirty="0">
                          <a:solidFill>
                            <a:schemeClr val="tx1"/>
                          </a:solidFill>
                        </a:rPr>
                        <a:t>m) </a:t>
                      </a:r>
                      <a:r>
                        <a:rPr lang="es-CO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Designar al </a:t>
                      </a:r>
                      <a:r>
                        <a:rPr lang="es-CO" sz="2000" b="1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oficial de cumplimiento </a:t>
                      </a:r>
                      <a:r>
                        <a:rPr lang="es-CO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Funcionario Responsable de las medidas de control de lavado de activos y financiación del terrorismo </a:t>
                      </a:r>
                      <a:r>
                        <a:rPr lang="es-CO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su respectivo suplente. </a:t>
                      </a:r>
                    </a:p>
                    <a:p>
                      <a:endParaRPr lang="es-CO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5999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02400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</Words>
  <Application>Microsoft Office PowerPoint</Application>
  <PresentationFormat>Personalizado</PresentationFormat>
  <Paragraphs>21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Judith Catalina Romero Kekhan</dc:creator>
  <cp:lastModifiedBy>cbaez</cp:lastModifiedBy>
  <cp:revision>1</cp:revision>
  <dcterms:created xsi:type="dcterms:W3CDTF">2018-02-14T18:13:11Z</dcterms:created>
  <dcterms:modified xsi:type="dcterms:W3CDTF">2018-02-15T16:26:56Z</dcterms:modified>
</cp:coreProperties>
</file>