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8" r:id="rId2"/>
    <p:sldId id="1554" r:id="rId3"/>
    <p:sldId id="1587" r:id="rId4"/>
    <p:sldId id="1590" r:id="rId5"/>
    <p:sldId id="1513" r:id="rId6"/>
    <p:sldId id="1591" r:id="rId7"/>
    <p:sldId id="1592" r:id="rId8"/>
    <p:sldId id="1593" r:id="rId9"/>
    <p:sldId id="1594" r:id="rId10"/>
    <p:sldId id="1571" r:id="rId11"/>
    <p:sldId id="1595" r:id="rId12"/>
    <p:sldId id="1596" r:id="rId13"/>
    <p:sldId id="1597" r:id="rId14"/>
    <p:sldId id="1598" r:id="rId15"/>
    <p:sldId id="1599" r:id="rId16"/>
    <p:sldId id="1600" r:id="rId17"/>
    <p:sldId id="1601" r:id="rId18"/>
    <p:sldId id="1602" r:id="rId19"/>
    <p:sldId id="1586" r:id="rId20"/>
    <p:sldId id="1603" r:id="rId21"/>
    <p:sldId id="1604" r:id="rId22"/>
    <p:sldId id="1605" r:id="rId23"/>
    <p:sldId id="1606" r:id="rId24"/>
    <p:sldId id="1607" r:id="rId25"/>
    <p:sldId id="1608" r:id="rId26"/>
    <p:sldId id="1609" r:id="rId27"/>
    <p:sldId id="1610" r:id="rId28"/>
    <p:sldId id="364" r:id="rId29"/>
  </p:sldIdLst>
  <p:sldSz cx="9144000" cy="5143500" type="screen16x9"/>
  <p:notesSz cx="7010400" cy="9296400"/>
  <p:defaultTextStyle>
    <a:defPPr>
      <a:defRPr lang="en-US"/>
    </a:defPPr>
    <a:lvl1pPr marL="0" algn="l" defTabSz="9139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96" algn="l" defTabSz="9139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990" algn="l" defTabSz="9139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984" algn="l" defTabSz="9139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978" algn="l" defTabSz="9139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972" algn="l" defTabSz="9139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968" algn="l" defTabSz="9139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963" algn="l" defTabSz="9139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956" algn="l" defTabSz="9139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ophisticated Business" id="{58BEDF31-0425-40C4-87B2-EBC1798A92EE}">
          <p14:sldIdLst>
            <p14:sldId id="258"/>
            <p14:sldId id="1554"/>
            <p14:sldId id="1513"/>
            <p14:sldId id="1510"/>
            <p14:sldId id="1580"/>
            <p14:sldId id="1570"/>
            <p14:sldId id="1578"/>
            <p14:sldId id="1571"/>
            <p14:sldId id="1566"/>
            <p14:sldId id="1581"/>
            <p14:sldId id="1572"/>
            <p14:sldId id="1582"/>
            <p14:sldId id="1583"/>
            <p14:sldId id="1584"/>
            <p14:sldId id="1585"/>
            <p14:sldId id="1579"/>
            <p14:sldId id="1560"/>
            <p14:sldId id="1586"/>
            <p14:sldId id="36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704" userDrawn="1">
          <p15:clr>
            <a:srgbClr val="A4A3A4"/>
          </p15:clr>
        </p15:guide>
        <p15:guide id="2" orient="horz" pos="3339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orient="horz" pos="2028">
          <p15:clr>
            <a:srgbClr val="A4A3A4"/>
          </p15:clr>
        </p15:guide>
        <p15:guide id="5" orient="horz" pos="25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  <p15:guide id="5" orient="horz" pos="2697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pos="2228">
          <p15:clr>
            <a:srgbClr val="A4A3A4"/>
          </p15:clr>
        </p15:guide>
        <p15:guide id="8" pos="2208">
          <p15:clr>
            <a:srgbClr val="A4A3A4"/>
          </p15:clr>
        </p15:guide>
        <p15:guide id="9" orient="horz" pos="2857">
          <p15:clr>
            <a:srgbClr val="A4A3A4"/>
          </p15:clr>
        </p15:guide>
        <p15:guide id="10" orient="horz" pos="3102">
          <p15:clr>
            <a:srgbClr val="A4A3A4"/>
          </p15:clr>
        </p15:guide>
        <p15:guide id="11" orient="horz" pos="2676">
          <p15:clr>
            <a:srgbClr val="A4A3A4"/>
          </p15:clr>
        </p15:guide>
        <p15:guide id="12" orient="horz" pos="2905">
          <p15:clr>
            <a:srgbClr val="A4A3A4"/>
          </p15:clr>
        </p15:guide>
        <p15:guide id="13" orient="horz" pos="2903">
          <p15:clr>
            <a:srgbClr val="A4A3A4"/>
          </p15:clr>
        </p15:guide>
        <p15:guide id="14" orient="horz" pos="3152">
          <p15:clr>
            <a:srgbClr val="A4A3A4"/>
          </p15:clr>
        </p15:guide>
        <p15:guide id="15" orient="horz" pos="2718">
          <p15:clr>
            <a:srgbClr val="A4A3A4"/>
          </p15:clr>
        </p15:guide>
        <p15:guide id="16" orient="horz" pos="29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nzalo de Francisco" initials="GdF" lastIdx="8" clrIdx="0">
    <p:extLst/>
  </p:cmAuthor>
  <p:cmAuthor id="2" name="Gonzalo de Francisco" initials="GdF [2]" lastIdx="1" clrIdx="1">
    <p:extLst/>
  </p:cmAuthor>
  <p:cmAuthor id="3" name="Gonzalo de Francisco" initials="GdF [2] [2]" lastIdx="1" clrIdx="2">
    <p:extLst/>
  </p:cmAuthor>
  <p:cmAuthor id="4" name="Gonzalo de Francisco" initials="GdF [2] [2] [2]" lastIdx="1" clrIdx="3">
    <p:extLst/>
  </p:cmAuthor>
  <p:cmAuthor id="5" name="Gonzalo de Francisco" initials="GdF [2] [2] [3]" lastIdx="1" clrIdx="4">
    <p:extLst/>
  </p:cmAuthor>
  <p:cmAuthor id="6" name="Gonzalo de Francisco" initials="GdF [3]" lastIdx="1" clrIdx="5">
    <p:extLst/>
  </p:cmAuthor>
  <p:cmAuthor id="7" name="Gonzalo de Francisco" initials="GdF [4]" lastIdx="1" clrIdx="6">
    <p:extLst/>
  </p:cmAuthor>
  <p:cmAuthor id="8" name="Gonzalo de Francisco" initials="GdF [5]" lastIdx="1" clrIdx="7">
    <p:extLst/>
  </p:cmAuthor>
  <p:cmAuthor id="9" name="Gonzalo de Francisco" initials="GdF [6]" lastIdx="1" clrIdx="8">
    <p:extLst/>
  </p:cmAuthor>
  <p:cmAuthor id="10" name="Gonzalo de Francisco" initials="GdF [7]" lastIdx="1" clrIdx="9">
    <p:extLst/>
  </p:cmAuthor>
  <p:cmAuthor id="11" name="Gonzalo de Francisco" initials="GdF [8]" lastIdx="1" clrIdx="10">
    <p:extLst/>
  </p:cmAuthor>
  <p:cmAuthor id="12" name="Gonzalo de Francisco" initials="GdF [9]" lastIdx="1" clrIdx="1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BA41"/>
    <a:srgbClr val="C98F4C"/>
    <a:srgbClr val="094784"/>
    <a:srgbClr val="044990"/>
    <a:srgbClr val="99CCFF"/>
    <a:srgbClr val="D4D4D4"/>
    <a:srgbClr val="3A8386"/>
    <a:srgbClr val="F0C649"/>
    <a:srgbClr val="57D7FC"/>
    <a:srgbClr val="AF9D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87545" autoAdjust="0"/>
  </p:normalViewPr>
  <p:slideViewPr>
    <p:cSldViewPr snapToGrid="0" snapToObjects="1">
      <p:cViewPr varScale="1">
        <p:scale>
          <a:sx n="100" d="100"/>
          <a:sy n="100" d="100"/>
        </p:scale>
        <p:origin x="-906" y="-96"/>
      </p:cViewPr>
      <p:guideLst>
        <p:guide orient="horz" pos="2704"/>
        <p:guide orient="horz" pos="3339"/>
        <p:guide orient="horz" pos="2028"/>
        <p:guide orient="horz" pos="2504"/>
        <p:guide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-4986" y="-108"/>
      </p:cViewPr>
      <p:guideLst>
        <p:guide orient="horz" pos="2880"/>
        <p:guide orient="horz" pos="3127"/>
        <p:guide orient="horz" pos="2697"/>
        <p:guide orient="horz" pos="2928"/>
        <p:guide orient="horz" pos="2857"/>
        <p:guide orient="horz" pos="3102"/>
        <p:guide orient="horz" pos="2676"/>
        <p:guide orient="horz" pos="2905"/>
        <p:guide orient="horz" pos="2903"/>
        <p:guide orient="horz" pos="3152"/>
        <p:guide orient="horz" pos="2718"/>
        <p:guide orient="horz" pos="2951"/>
        <p:guide pos="2160"/>
        <p:guide pos="2141"/>
        <p:guide pos="22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merlano\Documents\REPOS%202015-201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CO"/>
  <c:chart>
    <c:autoTitleDeleted val="1"/>
    <c:plotArea>
      <c:layout/>
      <c:pie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dLblPos val="ctr"/>
            <c:showPercent val="1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Hoja5!$A$22:$A$24</c:f>
              <c:strCache>
                <c:ptCount val="3"/>
                <c:pt idx="0">
                  <c:v>Aguardiente</c:v>
                </c:pt>
                <c:pt idx="1">
                  <c:v>Arroz</c:v>
                </c:pt>
                <c:pt idx="2">
                  <c:v>Fibra de Algodón</c:v>
                </c:pt>
              </c:strCache>
            </c:strRef>
          </c:cat>
          <c:val>
            <c:numRef>
              <c:f>Hoja5!$B$22:$B$24</c:f>
              <c:numCache>
                <c:formatCode>"$"\ #,##0.00</c:formatCode>
                <c:ptCount val="3"/>
                <c:pt idx="0">
                  <c:v>788276188000000</c:v>
                </c:pt>
                <c:pt idx="1">
                  <c:v>2511175152000000</c:v>
                </c:pt>
                <c:pt idx="2">
                  <c:v>685908011000000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>
        <c:manualLayout>
          <c:xMode val="edge"/>
          <c:yMode val="edge"/>
          <c:x val="0.66969332142525861"/>
          <c:y val="0.22449630288141692"/>
          <c:w val="0.30422210636686114"/>
          <c:h val="0.59318742658626256"/>
        </c:manualLayout>
      </c:layout>
    </c:legend>
    <c:plotVisOnly val="1"/>
    <c:dispBlanksAs val="zero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DD92D1-4249-41CD-80E0-04B67D1A883E}" type="doc">
      <dgm:prSet loTypeId="urn:microsoft.com/office/officeart/2005/8/layout/vList2" loCatId="list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endParaRPr lang="es-CO"/>
        </a:p>
      </dgm:t>
    </dgm:pt>
    <dgm:pt modelId="{EA3C0C3D-13FA-4710-893E-7DE49560C79B}">
      <dgm:prSet phldrT="[Texto]" custT="1"/>
      <dgm:spPr/>
      <dgm:t>
        <a:bodyPr/>
        <a:lstStyle/>
        <a:p>
          <a:r>
            <a:rPr lang="es-CO" sz="2000" b="1" dirty="0">
              <a:latin typeface="+mn-lt"/>
            </a:rPr>
            <a:t>1. </a:t>
          </a:r>
          <a:r>
            <a:rPr lang="es-ES" sz="2000" b="0" dirty="0">
              <a:latin typeface="+mn-lt"/>
            </a:rPr>
            <a:t>Verificación del quórum</a:t>
          </a:r>
          <a:endParaRPr lang="es-CO" sz="2000" b="0" dirty="0">
            <a:latin typeface="+mn-lt"/>
          </a:endParaRPr>
        </a:p>
      </dgm:t>
    </dgm:pt>
    <dgm:pt modelId="{8CE55E53-E076-4594-BA99-30B298A72847}" type="parTrans" cxnId="{40D07DEC-7408-4C45-AE0B-E33E0711177C}">
      <dgm:prSet/>
      <dgm:spPr/>
      <dgm:t>
        <a:bodyPr/>
        <a:lstStyle/>
        <a:p>
          <a:endParaRPr lang="es-CO" sz="1800" b="0">
            <a:solidFill>
              <a:schemeClr val="tx1"/>
            </a:solidFill>
            <a:latin typeface="+mn-lt"/>
          </a:endParaRPr>
        </a:p>
      </dgm:t>
    </dgm:pt>
    <dgm:pt modelId="{7B483490-603A-472C-8FFD-1AC62B142476}" type="sibTrans" cxnId="{40D07DEC-7408-4C45-AE0B-E33E0711177C}">
      <dgm:prSet/>
      <dgm:spPr/>
      <dgm:t>
        <a:bodyPr/>
        <a:lstStyle/>
        <a:p>
          <a:endParaRPr lang="es-CO" sz="1800" b="0">
            <a:solidFill>
              <a:schemeClr val="tx1"/>
            </a:solidFill>
            <a:latin typeface="+mn-lt"/>
          </a:endParaRPr>
        </a:p>
      </dgm:t>
    </dgm:pt>
    <dgm:pt modelId="{672AE28E-A118-4793-A80A-EF067356E49C}">
      <dgm:prSet phldrT="[Texto]" custT="1"/>
      <dgm:spPr/>
      <dgm:t>
        <a:bodyPr/>
        <a:lstStyle/>
        <a:p>
          <a:r>
            <a:rPr lang="es-ES" sz="2000" b="1" dirty="0">
              <a:latin typeface="+mn-lt"/>
            </a:rPr>
            <a:t>2.</a:t>
          </a:r>
          <a:r>
            <a:rPr lang="es-ES" sz="2000" b="0" dirty="0">
              <a:latin typeface="+mn-lt"/>
            </a:rPr>
            <a:t> Lectura y aprobación del orden del día</a:t>
          </a:r>
          <a:endParaRPr lang="es-CO" sz="2000" b="0" dirty="0">
            <a:latin typeface="+mn-lt"/>
          </a:endParaRPr>
        </a:p>
      </dgm:t>
    </dgm:pt>
    <dgm:pt modelId="{24FBB324-9AA1-4BD8-9953-52B45EC63AFF}" type="parTrans" cxnId="{83307EBF-D6DB-4C2E-8A79-2D63593DEC32}">
      <dgm:prSet/>
      <dgm:spPr/>
      <dgm:t>
        <a:bodyPr/>
        <a:lstStyle/>
        <a:p>
          <a:endParaRPr lang="es-CO" sz="1800" b="0">
            <a:solidFill>
              <a:schemeClr val="tx1"/>
            </a:solidFill>
            <a:latin typeface="+mn-lt"/>
          </a:endParaRPr>
        </a:p>
      </dgm:t>
    </dgm:pt>
    <dgm:pt modelId="{D407C3CD-A230-4C0F-BA0D-451A8FF2BD65}" type="sibTrans" cxnId="{83307EBF-D6DB-4C2E-8A79-2D63593DEC32}">
      <dgm:prSet/>
      <dgm:spPr/>
      <dgm:t>
        <a:bodyPr/>
        <a:lstStyle/>
        <a:p>
          <a:endParaRPr lang="es-CO" sz="1800" b="0">
            <a:solidFill>
              <a:schemeClr val="tx1"/>
            </a:solidFill>
            <a:latin typeface="+mn-lt"/>
          </a:endParaRPr>
        </a:p>
      </dgm:t>
    </dgm:pt>
    <dgm:pt modelId="{7843F417-28FF-4513-B8A6-FD02F70616D7}">
      <dgm:prSet phldrT="[Texto]" custT="1"/>
      <dgm:spPr/>
      <dgm:t>
        <a:bodyPr/>
        <a:lstStyle/>
        <a:p>
          <a:r>
            <a:rPr lang="es-CO" sz="2000" b="1" dirty="0">
              <a:latin typeface="+mn-lt"/>
            </a:rPr>
            <a:t>3. </a:t>
          </a:r>
          <a:r>
            <a:rPr lang="es-ES" sz="2000" dirty="0" smtClean="0">
              <a:latin typeface="+mn-lt"/>
            </a:rPr>
            <a:t>Aprobación del Acta No.37 de septiembre de 2017. </a:t>
          </a:r>
          <a:endParaRPr lang="es-CO" sz="2000" b="0" dirty="0">
            <a:latin typeface="+mn-lt"/>
          </a:endParaRPr>
        </a:p>
      </dgm:t>
    </dgm:pt>
    <dgm:pt modelId="{4C54A056-B734-40A2-9067-75F344F2FDE4}" type="parTrans" cxnId="{21A23875-A16D-49CD-9139-919518B64996}">
      <dgm:prSet/>
      <dgm:spPr/>
      <dgm:t>
        <a:bodyPr/>
        <a:lstStyle/>
        <a:p>
          <a:endParaRPr lang="es-CO" sz="1800" b="0">
            <a:solidFill>
              <a:schemeClr val="tx1"/>
            </a:solidFill>
            <a:latin typeface="+mn-lt"/>
          </a:endParaRPr>
        </a:p>
      </dgm:t>
    </dgm:pt>
    <dgm:pt modelId="{AA8F89A9-128D-434F-BC5F-F1C1D876287E}" type="sibTrans" cxnId="{21A23875-A16D-49CD-9139-919518B64996}">
      <dgm:prSet/>
      <dgm:spPr/>
      <dgm:t>
        <a:bodyPr/>
        <a:lstStyle/>
        <a:p>
          <a:endParaRPr lang="es-CO" sz="1800" b="0">
            <a:solidFill>
              <a:schemeClr val="tx1"/>
            </a:solidFill>
            <a:latin typeface="+mn-lt"/>
          </a:endParaRPr>
        </a:p>
      </dgm:t>
    </dgm:pt>
    <dgm:pt modelId="{492964A9-E8E1-4E84-A74E-5E734369CC5E}">
      <dgm:prSet phldrT="[Texto]" custT="1"/>
      <dgm:spPr/>
      <dgm:t>
        <a:bodyPr/>
        <a:lstStyle/>
        <a:p>
          <a:r>
            <a:rPr lang="es-ES" sz="2000" b="1" dirty="0">
              <a:latin typeface="+mn-lt"/>
            </a:rPr>
            <a:t>5. </a:t>
          </a:r>
          <a:r>
            <a:rPr lang="es-ES" sz="2000" b="1" dirty="0" smtClean="0">
              <a:latin typeface="+mn-lt"/>
            </a:rPr>
            <a:t> </a:t>
          </a:r>
          <a:r>
            <a:rPr lang="es-CO" sz="2000" b="0" dirty="0" smtClean="0">
              <a:latin typeface="+mn-lt"/>
            </a:rPr>
            <a:t>Resultados comerciales Octubre 2017</a:t>
          </a:r>
          <a:endParaRPr lang="es-CO" sz="2000" b="0" dirty="0">
            <a:latin typeface="+mn-lt"/>
          </a:endParaRPr>
        </a:p>
      </dgm:t>
    </dgm:pt>
    <dgm:pt modelId="{BD685A21-DA74-4615-BB3F-AB64535169F8}" type="parTrans" cxnId="{0E21242C-0737-470A-AEDA-7FAEF7546229}">
      <dgm:prSet/>
      <dgm:spPr/>
      <dgm:t>
        <a:bodyPr/>
        <a:lstStyle/>
        <a:p>
          <a:endParaRPr lang="es-CO">
            <a:latin typeface="+mn-lt"/>
          </a:endParaRPr>
        </a:p>
      </dgm:t>
    </dgm:pt>
    <dgm:pt modelId="{D825B527-BC1A-48BC-BEB0-77D85E230434}" type="sibTrans" cxnId="{0E21242C-0737-470A-AEDA-7FAEF7546229}">
      <dgm:prSet/>
      <dgm:spPr/>
      <dgm:t>
        <a:bodyPr/>
        <a:lstStyle/>
        <a:p>
          <a:endParaRPr lang="es-CO">
            <a:latin typeface="+mn-lt"/>
          </a:endParaRPr>
        </a:p>
      </dgm:t>
    </dgm:pt>
    <dgm:pt modelId="{6DF0A64D-BE7A-46D3-ADF6-A7E7C7984E1A}">
      <dgm:prSet phldrT="[Texto]" custT="1"/>
      <dgm:spPr/>
      <dgm:t>
        <a:bodyPr/>
        <a:lstStyle/>
        <a:p>
          <a:r>
            <a:rPr lang="es-CO" sz="2000" b="1" dirty="0">
              <a:latin typeface="+mn-lt"/>
            </a:rPr>
            <a:t>4.  </a:t>
          </a:r>
          <a:r>
            <a:rPr lang="es-ES" sz="2000" dirty="0" smtClean="0">
              <a:latin typeface="+mn-lt"/>
            </a:rPr>
            <a:t>Seguimiento tareas.</a:t>
          </a:r>
          <a:endParaRPr lang="es-CO" sz="2000" b="0" dirty="0">
            <a:latin typeface="+mn-lt"/>
          </a:endParaRPr>
        </a:p>
      </dgm:t>
    </dgm:pt>
    <dgm:pt modelId="{3818B835-2A77-44AD-9C1A-6433E1113495}" type="parTrans" cxnId="{7CE0171C-D006-4198-8863-6B2DD3F153D9}">
      <dgm:prSet/>
      <dgm:spPr/>
      <dgm:t>
        <a:bodyPr/>
        <a:lstStyle/>
        <a:p>
          <a:endParaRPr lang="es-CO">
            <a:latin typeface="+mn-lt"/>
          </a:endParaRPr>
        </a:p>
      </dgm:t>
    </dgm:pt>
    <dgm:pt modelId="{C7866446-EF15-4828-B068-63ED129A2818}" type="sibTrans" cxnId="{7CE0171C-D006-4198-8863-6B2DD3F153D9}">
      <dgm:prSet/>
      <dgm:spPr/>
      <dgm:t>
        <a:bodyPr/>
        <a:lstStyle/>
        <a:p>
          <a:endParaRPr lang="es-CO">
            <a:latin typeface="+mn-lt"/>
          </a:endParaRPr>
        </a:p>
      </dgm:t>
    </dgm:pt>
    <dgm:pt modelId="{FE687E1B-9A47-4477-9D8C-011C2129462C}">
      <dgm:prSet phldrT="[Texto]" custT="1"/>
      <dgm:spPr/>
      <dgm:t>
        <a:bodyPr/>
        <a:lstStyle/>
        <a:p>
          <a:r>
            <a:rPr lang="es-CO" sz="2000" b="1" dirty="0" smtClean="0">
              <a:latin typeface="+mn-lt"/>
            </a:rPr>
            <a:t>6. </a:t>
          </a:r>
          <a:r>
            <a:rPr lang="es-CO" sz="2000" b="0" dirty="0" smtClean="0">
              <a:latin typeface="+mn-lt"/>
            </a:rPr>
            <a:t>Enfoque comercial Noviembre 2017 </a:t>
          </a:r>
          <a:endParaRPr lang="es-CO" sz="2000" b="0" dirty="0">
            <a:latin typeface="+mn-lt"/>
          </a:endParaRPr>
        </a:p>
      </dgm:t>
    </dgm:pt>
    <dgm:pt modelId="{3FE7F45F-365E-45DA-ACE4-633E6F6FC803}" type="parTrans" cxnId="{69F880BE-51C1-49D2-BC27-6B5FCCE62788}">
      <dgm:prSet/>
      <dgm:spPr/>
      <dgm:t>
        <a:bodyPr/>
        <a:lstStyle/>
        <a:p>
          <a:endParaRPr lang="es-CO">
            <a:latin typeface="+mn-lt"/>
          </a:endParaRPr>
        </a:p>
      </dgm:t>
    </dgm:pt>
    <dgm:pt modelId="{6CC8A73D-A93C-4F40-AD96-F517447B48ED}" type="sibTrans" cxnId="{69F880BE-51C1-49D2-BC27-6B5FCCE62788}">
      <dgm:prSet/>
      <dgm:spPr/>
      <dgm:t>
        <a:bodyPr/>
        <a:lstStyle/>
        <a:p>
          <a:endParaRPr lang="es-CO">
            <a:latin typeface="+mn-lt"/>
          </a:endParaRPr>
        </a:p>
      </dgm:t>
    </dgm:pt>
    <dgm:pt modelId="{C5FD8B8D-4E19-4B07-A6C7-20D88DF24233}">
      <dgm:prSet phldrT="[Texto]" custT="1"/>
      <dgm:spPr/>
      <dgm:t>
        <a:bodyPr/>
        <a:lstStyle/>
        <a:p>
          <a:r>
            <a:rPr lang="es-CO" sz="2000" b="1" dirty="0" smtClean="0">
              <a:latin typeface="+mn-lt"/>
            </a:rPr>
            <a:t>7. </a:t>
          </a:r>
          <a:r>
            <a:rPr lang="es-CO" sz="2000" b="0" dirty="0" smtClean="0">
              <a:latin typeface="+mn-lt"/>
            </a:rPr>
            <a:t>Proposiciones y Varios</a:t>
          </a:r>
          <a:endParaRPr lang="es-CO" sz="2000" b="0" dirty="0">
            <a:latin typeface="+mn-lt"/>
          </a:endParaRPr>
        </a:p>
      </dgm:t>
    </dgm:pt>
    <dgm:pt modelId="{B6A2439A-D333-4DA4-B090-23B606F4CCC9}" type="parTrans" cxnId="{A1EC478F-9807-4947-B94E-976A7AB14461}">
      <dgm:prSet/>
      <dgm:spPr/>
      <dgm:t>
        <a:bodyPr/>
        <a:lstStyle/>
        <a:p>
          <a:endParaRPr lang="es-CO">
            <a:latin typeface="+mn-lt"/>
          </a:endParaRPr>
        </a:p>
      </dgm:t>
    </dgm:pt>
    <dgm:pt modelId="{D8F4CECF-F416-4BA4-B312-94B9A114D962}" type="sibTrans" cxnId="{A1EC478F-9807-4947-B94E-976A7AB14461}">
      <dgm:prSet/>
      <dgm:spPr/>
      <dgm:t>
        <a:bodyPr/>
        <a:lstStyle/>
        <a:p>
          <a:endParaRPr lang="es-CO">
            <a:latin typeface="+mn-lt"/>
          </a:endParaRPr>
        </a:p>
      </dgm:t>
    </dgm:pt>
    <dgm:pt modelId="{13DF23CD-4103-4954-9192-E79AEC36CBC1}" type="pres">
      <dgm:prSet presAssocID="{1BDD92D1-4249-41CD-80E0-04B67D1A88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6E151D1-F712-4986-820E-750D17C2A283}" type="pres">
      <dgm:prSet presAssocID="{EA3C0C3D-13FA-4710-893E-7DE49560C79B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8342A64-ACF0-4F31-A699-EBDE48811C8C}" type="pres">
      <dgm:prSet presAssocID="{7B483490-603A-472C-8FFD-1AC62B142476}" presName="spacer" presStyleCnt="0"/>
      <dgm:spPr/>
    </dgm:pt>
    <dgm:pt modelId="{D7265DC4-8AD1-4A28-ACA9-5CCFED885220}" type="pres">
      <dgm:prSet presAssocID="{672AE28E-A118-4793-A80A-EF067356E49C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EAA8E79-49E6-4A79-95DE-C37315B6F888}" type="pres">
      <dgm:prSet presAssocID="{D407C3CD-A230-4C0F-BA0D-451A8FF2BD65}" presName="spacer" presStyleCnt="0"/>
      <dgm:spPr/>
    </dgm:pt>
    <dgm:pt modelId="{C66DE460-D941-432C-ADDD-2CC51E3F493D}" type="pres">
      <dgm:prSet presAssocID="{7843F417-28FF-4513-B8A6-FD02F70616D7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846CCFC-42FF-4806-9D22-6B4315E5C510}" type="pres">
      <dgm:prSet presAssocID="{AA8F89A9-128D-434F-BC5F-F1C1D876287E}" presName="spacer" presStyleCnt="0"/>
      <dgm:spPr/>
    </dgm:pt>
    <dgm:pt modelId="{E7E1C332-AB2A-4173-84DD-030F66C20F13}" type="pres">
      <dgm:prSet presAssocID="{6DF0A64D-BE7A-46D3-ADF6-A7E7C7984E1A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1CBD73A-3093-4D7B-AAFF-3CF2394372AD}" type="pres">
      <dgm:prSet presAssocID="{C7866446-EF15-4828-B068-63ED129A2818}" presName="spacer" presStyleCnt="0"/>
      <dgm:spPr/>
    </dgm:pt>
    <dgm:pt modelId="{CC22DA6C-8CE3-4E5A-B910-A2E704CA51E1}" type="pres">
      <dgm:prSet presAssocID="{492964A9-E8E1-4E84-A74E-5E734369CC5E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3A6A1BC-CEF0-47B9-8A21-016D0B1C119F}" type="pres">
      <dgm:prSet presAssocID="{D825B527-BC1A-48BC-BEB0-77D85E230434}" presName="spacer" presStyleCnt="0"/>
      <dgm:spPr/>
    </dgm:pt>
    <dgm:pt modelId="{7C0D6386-B5B5-4510-934F-7F61F570F11D}" type="pres">
      <dgm:prSet presAssocID="{FE687E1B-9A47-4477-9D8C-011C2129462C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AF2188-B140-4845-B466-F3EF8FA56BB2}" type="pres">
      <dgm:prSet presAssocID="{6CC8A73D-A93C-4F40-AD96-F517447B48ED}" presName="spacer" presStyleCnt="0"/>
      <dgm:spPr/>
    </dgm:pt>
    <dgm:pt modelId="{F059CF56-7572-4A0E-929F-BBD0BCC8C8F2}" type="pres">
      <dgm:prSet presAssocID="{C5FD8B8D-4E19-4B07-A6C7-20D88DF24233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7CE0171C-D006-4198-8863-6B2DD3F153D9}" srcId="{1BDD92D1-4249-41CD-80E0-04B67D1A883E}" destId="{6DF0A64D-BE7A-46D3-ADF6-A7E7C7984E1A}" srcOrd="3" destOrd="0" parTransId="{3818B835-2A77-44AD-9C1A-6433E1113495}" sibTransId="{C7866446-EF15-4828-B068-63ED129A2818}"/>
    <dgm:cxn modelId="{2F34CBB3-55DE-48CA-B5E9-5A439C768ED9}" type="presOf" srcId="{1BDD92D1-4249-41CD-80E0-04B67D1A883E}" destId="{13DF23CD-4103-4954-9192-E79AEC36CBC1}" srcOrd="0" destOrd="0" presId="urn:microsoft.com/office/officeart/2005/8/layout/vList2"/>
    <dgm:cxn modelId="{DF76EB7D-502A-47E4-94DE-0EC86CBD6407}" type="presOf" srcId="{EA3C0C3D-13FA-4710-893E-7DE49560C79B}" destId="{46E151D1-F712-4986-820E-750D17C2A283}" srcOrd="0" destOrd="0" presId="urn:microsoft.com/office/officeart/2005/8/layout/vList2"/>
    <dgm:cxn modelId="{76EBBB38-E32A-45C7-B84F-80716228D228}" type="presOf" srcId="{C5FD8B8D-4E19-4B07-A6C7-20D88DF24233}" destId="{F059CF56-7572-4A0E-929F-BBD0BCC8C8F2}" srcOrd="0" destOrd="0" presId="urn:microsoft.com/office/officeart/2005/8/layout/vList2"/>
    <dgm:cxn modelId="{2A28973C-821A-49DD-A9FD-A99CD00F1C56}" type="presOf" srcId="{FE687E1B-9A47-4477-9D8C-011C2129462C}" destId="{7C0D6386-B5B5-4510-934F-7F61F570F11D}" srcOrd="0" destOrd="0" presId="urn:microsoft.com/office/officeart/2005/8/layout/vList2"/>
    <dgm:cxn modelId="{A1EC478F-9807-4947-B94E-976A7AB14461}" srcId="{1BDD92D1-4249-41CD-80E0-04B67D1A883E}" destId="{C5FD8B8D-4E19-4B07-A6C7-20D88DF24233}" srcOrd="6" destOrd="0" parTransId="{B6A2439A-D333-4DA4-B090-23B606F4CCC9}" sibTransId="{D8F4CECF-F416-4BA4-B312-94B9A114D962}"/>
    <dgm:cxn modelId="{B8E1552C-0A07-40DC-9D5E-BA57B074B5AA}" type="presOf" srcId="{492964A9-E8E1-4E84-A74E-5E734369CC5E}" destId="{CC22DA6C-8CE3-4E5A-B910-A2E704CA51E1}" srcOrd="0" destOrd="0" presId="urn:microsoft.com/office/officeart/2005/8/layout/vList2"/>
    <dgm:cxn modelId="{426156FB-AF11-449B-8966-97BE951AEEAF}" type="presOf" srcId="{7843F417-28FF-4513-B8A6-FD02F70616D7}" destId="{C66DE460-D941-432C-ADDD-2CC51E3F493D}" srcOrd="0" destOrd="0" presId="urn:microsoft.com/office/officeart/2005/8/layout/vList2"/>
    <dgm:cxn modelId="{21A23875-A16D-49CD-9139-919518B64996}" srcId="{1BDD92D1-4249-41CD-80E0-04B67D1A883E}" destId="{7843F417-28FF-4513-B8A6-FD02F70616D7}" srcOrd="2" destOrd="0" parTransId="{4C54A056-B734-40A2-9067-75F344F2FDE4}" sibTransId="{AA8F89A9-128D-434F-BC5F-F1C1D876287E}"/>
    <dgm:cxn modelId="{40D07DEC-7408-4C45-AE0B-E33E0711177C}" srcId="{1BDD92D1-4249-41CD-80E0-04B67D1A883E}" destId="{EA3C0C3D-13FA-4710-893E-7DE49560C79B}" srcOrd="0" destOrd="0" parTransId="{8CE55E53-E076-4594-BA99-30B298A72847}" sibTransId="{7B483490-603A-472C-8FFD-1AC62B142476}"/>
    <dgm:cxn modelId="{83307EBF-D6DB-4C2E-8A79-2D63593DEC32}" srcId="{1BDD92D1-4249-41CD-80E0-04B67D1A883E}" destId="{672AE28E-A118-4793-A80A-EF067356E49C}" srcOrd="1" destOrd="0" parTransId="{24FBB324-9AA1-4BD8-9953-52B45EC63AFF}" sibTransId="{D407C3CD-A230-4C0F-BA0D-451A8FF2BD65}"/>
    <dgm:cxn modelId="{69F880BE-51C1-49D2-BC27-6B5FCCE62788}" srcId="{1BDD92D1-4249-41CD-80E0-04B67D1A883E}" destId="{FE687E1B-9A47-4477-9D8C-011C2129462C}" srcOrd="5" destOrd="0" parTransId="{3FE7F45F-365E-45DA-ACE4-633E6F6FC803}" sibTransId="{6CC8A73D-A93C-4F40-AD96-F517447B48ED}"/>
    <dgm:cxn modelId="{0E21242C-0737-470A-AEDA-7FAEF7546229}" srcId="{1BDD92D1-4249-41CD-80E0-04B67D1A883E}" destId="{492964A9-E8E1-4E84-A74E-5E734369CC5E}" srcOrd="4" destOrd="0" parTransId="{BD685A21-DA74-4615-BB3F-AB64535169F8}" sibTransId="{D825B527-BC1A-48BC-BEB0-77D85E230434}"/>
    <dgm:cxn modelId="{CC6B3AD2-95BA-4870-AAB6-18EAC2366919}" type="presOf" srcId="{6DF0A64D-BE7A-46D3-ADF6-A7E7C7984E1A}" destId="{E7E1C332-AB2A-4173-84DD-030F66C20F13}" srcOrd="0" destOrd="0" presId="urn:microsoft.com/office/officeart/2005/8/layout/vList2"/>
    <dgm:cxn modelId="{D4270921-5B11-42BD-A556-608ABDBB9D87}" type="presOf" srcId="{672AE28E-A118-4793-A80A-EF067356E49C}" destId="{D7265DC4-8AD1-4A28-ACA9-5CCFED885220}" srcOrd="0" destOrd="0" presId="urn:microsoft.com/office/officeart/2005/8/layout/vList2"/>
    <dgm:cxn modelId="{B07A785E-EBB8-4CD8-BD42-FBCDB8EF6EE0}" type="presParOf" srcId="{13DF23CD-4103-4954-9192-E79AEC36CBC1}" destId="{46E151D1-F712-4986-820E-750D17C2A283}" srcOrd="0" destOrd="0" presId="urn:microsoft.com/office/officeart/2005/8/layout/vList2"/>
    <dgm:cxn modelId="{7DF88D18-57FA-4E84-9B52-DCFB3C79B855}" type="presParOf" srcId="{13DF23CD-4103-4954-9192-E79AEC36CBC1}" destId="{C8342A64-ACF0-4F31-A699-EBDE48811C8C}" srcOrd="1" destOrd="0" presId="urn:microsoft.com/office/officeart/2005/8/layout/vList2"/>
    <dgm:cxn modelId="{9D08FC37-4C72-4F6E-BF5A-C7F62DBD78CD}" type="presParOf" srcId="{13DF23CD-4103-4954-9192-E79AEC36CBC1}" destId="{D7265DC4-8AD1-4A28-ACA9-5CCFED885220}" srcOrd="2" destOrd="0" presId="urn:microsoft.com/office/officeart/2005/8/layout/vList2"/>
    <dgm:cxn modelId="{2EED9B85-68FE-409D-A005-CC75E2B52B20}" type="presParOf" srcId="{13DF23CD-4103-4954-9192-E79AEC36CBC1}" destId="{AEAA8E79-49E6-4A79-95DE-C37315B6F888}" srcOrd="3" destOrd="0" presId="urn:microsoft.com/office/officeart/2005/8/layout/vList2"/>
    <dgm:cxn modelId="{C05984AE-B07D-4BD4-9AE2-11246789C61B}" type="presParOf" srcId="{13DF23CD-4103-4954-9192-E79AEC36CBC1}" destId="{C66DE460-D941-432C-ADDD-2CC51E3F493D}" srcOrd="4" destOrd="0" presId="urn:microsoft.com/office/officeart/2005/8/layout/vList2"/>
    <dgm:cxn modelId="{F80A9DF5-1D76-4569-98F5-4C100C1BCC30}" type="presParOf" srcId="{13DF23CD-4103-4954-9192-E79AEC36CBC1}" destId="{F846CCFC-42FF-4806-9D22-6B4315E5C510}" srcOrd="5" destOrd="0" presId="urn:microsoft.com/office/officeart/2005/8/layout/vList2"/>
    <dgm:cxn modelId="{37F6BDCB-A63B-4B6B-A034-12157EF701AC}" type="presParOf" srcId="{13DF23CD-4103-4954-9192-E79AEC36CBC1}" destId="{E7E1C332-AB2A-4173-84DD-030F66C20F13}" srcOrd="6" destOrd="0" presId="urn:microsoft.com/office/officeart/2005/8/layout/vList2"/>
    <dgm:cxn modelId="{3FB8864E-B19C-4E30-9E61-BC168DE75724}" type="presParOf" srcId="{13DF23CD-4103-4954-9192-E79AEC36CBC1}" destId="{91CBD73A-3093-4D7B-AAFF-3CF2394372AD}" srcOrd="7" destOrd="0" presId="urn:microsoft.com/office/officeart/2005/8/layout/vList2"/>
    <dgm:cxn modelId="{37F0F497-CB77-490E-9422-C612D3E27B6E}" type="presParOf" srcId="{13DF23CD-4103-4954-9192-E79AEC36CBC1}" destId="{CC22DA6C-8CE3-4E5A-B910-A2E704CA51E1}" srcOrd="8" destOrd="0" presId="urn:microsoft.com/office/officeart/2005/8/layout/vList2"/>
    <dgm:cxn modelId="{DA3D3C90-2308-4AF7-9D74-E07D58DABF56}" type="presParOf" srcId="{13DF23CD-4103-4954-9192-E79AEC36CBC1}" destId="{13A6A1BC-CEF0-47B9-8A21-016D0B1C119F}" srcOrd="9" destOrd="0" presId="urn:microsoft.com/office/officeart/2005/8/layout/vList2"/>
    <dgm:cxn modelId="{820FC09B-9E8F-4DFD-BA16-741C16E33A83}" type="presParOf" srcId="{13DF23CD-4103-4954-9192-E79AEC36CBC1}" destId="{7C0D6386-B5B5-4510-934F-7F61F570F11D}" srcOrd="10" destOrd="0" presId="urn:microsoft.com/office/officeart/2005/8/layout/vList2"/>
    <dgm:cxn modelId="{13656767-627D-4963-966A-FC0FFA6BDD1A}" type="presParOf" srcId="{13DF23CD-4103-4954-9192-E79AEC36CBC1}" destId="{5BAF2188-B140-4845-B466-F3EF8FA56BB2}" srcOrd="11" destOrd="0" presId="urn:microsoft.com/office/officeart/2005/8/layout/vList2"/>
    <dgm:cxn modelId="{58F43FE1-6488-4B96-AC1E-CC653F0ADE7A}" type="presParOf" srcId="{13DF23CD-4103-4954-9192-E79AEC36CBC1}" destId="{F059CF56-7572-4A0E-929F-BBD0BCC8C8F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992881-103A-4207-904A-E7E7FD7AFA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3FC86DEB-A3BD-45AD-832E-C10C43430E2E}">
      <dgm:prSet phldrT="[Texto]"/>
      <dgm:spPr/>
      <dgm:t>
        <a:bodyPr/>
        <a:lstStyle/>
        <a:p>
          <a:r>
            <a:rPr lang="es-CO" dirty="0" smtClean="0"/>
            <a:t>Respuesta comunicación radicada por la SCB Mercado y Bolsa. – </a:t>
          </a:r>
          <a:r>
            <a:rPr lang="es-CO" b="1" dirty="0" smtClean="0"/>
            <a:t>Se dio respuesta a la comunicación.</a:t>
          </a:r>
          <a:r>
            <a:rPr lang="es-CO" dirty="0" smtClean="0"/>
            <a:t>  </a:t>
          </a:r>
          <a:endParaRPr lang="es-CO" dirty="0"/>
        </a:p>
      </dgm:t>
    </dgm:pt>
    <dgm:pt modelId="{BBAC5E8C-83D0-4871-BC74-59C4CB6ED3A2}" type="parTrans" cxnId="{119100C1-F9EA-4DBC-9913-ECFF510DBF28}">
      <dgm:prSet/>
      <dgm:spPr/>
      <dgm:t>
        <a:bodyPr/>
        <a:lstStyle/>
        <a:p>
          <a:endParaRPr lang="es-CO"/>
        </a:p>
      </dgm:t>
    </dgm:pt>
    <dgm:pt modelId="{34D386DE-2D06-4D13-AC1E-7EF6B213557F}" type="sibTrans" cxnId="{119100C1-F9EA-4DBC-9913-ECFF510DBF28}">
      <dgm:prSet/>
      <dgm:spPr/>
      <dgm:t>
        <a:bodyPr/>
        <a:lstStyle/>
        <a:p>
          <a:endParaRPr lang="es-CO"/>
        </a:p>
      </dgm:t>
    </dgm:pt>
    <dgm:pt modelId="{C87ADC65-B146-4ED7-9E89-EC36418FB8E0}">
      <dgm:prSet/>
      <dgm:spPr/>
      <dgm:t>
        <a:bodyPr/>
        <a:lstStyle/>
        <a:p>
          <a:r>
            <a:rPr lang="es-CO" dirty="0" smtClean="0"/>
            <a:t>Presentar la interpretación Jurídica del contrato que se desarrolla en el mercado de MCP - </a:t>
          </a:r>
          <a:r>
            <a:rPr lang="es-CO" b="1" dirty="0" smtClean="0"/>
            <a:t>Responsable asignado. La actividad se encuentra en proceso. </a:t>
          </a:r>
          <a:endParaRPr lang="es-CO" b="1" dirty="0"/>
        </a:p>
      </dgm:t>
    </dgm:pt>
    <dgm:pt modelId="{05D70BE3-5989-47D4-8554-D8EC63BF1E17}" type="parTrans" cxnId="{299DCDA9-76CB-4CC3-A240-6F2290E78F17}">
      <dgm:prSet/>
      <dgm:spPr/>
      <dgm:t>
        <a:bodyPr/>
        <a:lstStyle/>
        <a:p>
          <a:endParaRPr lang="es-CO"/>
        </a:p>
      </dgm:t>
    </dgm:pt>
    <dgm:pt modelId="{EC6CA79D-8104-4ACD-8FD6-40089FFC142D}" type="sibTrans" cxnId="{299DCDA9-76CB-4CC3-A240-6F2290E78F17}">
      <dgm:prSet/>
      <dgm:spPr/>
      <dgm:t>
        <a:bodyPr/>
        <a:lstStyle/>
        <a:p>
          <a:endParaRPr lang="es-CO"/>
        </a:p>
      </dgm:t>
    </dgm:pt>
    <dgm:pt modelId="{648E8673-C11B-4795-9C3F-E68A6BBDC644}">
      <dgm:prSet/>
      <dgm:spPr/>
      <dgm:t>
        <a:bodyPr/>
        <a:lstStyle/>
        <a:p>
          <a:r>
            <a:rPr lang="es-CO" dirty="0" smtClean="0"/>
            <a:t>Definir el Tema Tributario de la retención - medios magnéticos. </a:t>
          </a:r>
          <a:r>
            <a:rPr lang="es-CO" b="1" dirty="0" smtClean="0"/>
            <a:t>Responsable asignado. La actividad se encuentra en proceso. </a:t>
          </a:r>
          <a:endParaRPr lang="es-CO" dirty="0"/>
        </a:p>
      </dgm:t>
    </dgm:pt>
    <dgm:pt modelId="{FB3362C2-5B04-4062-8F35-C8A81ABA68F3}" type="parTrans" cxnId="{C3BE10AB-DA04-49FF-92CD-08D3674E2C58}">
      <dgm:prSet/>
      <dgm:spPr/>
      <dgm:t>
        <a:bodyPr/>
        <a:lstStyle/>
        <a:p>
          <a:endParaRPr lang="es-CO"/>
        </a:p>
      </dgm:t>
    </dgm:pt>
    <dgm:pt modelId="{9F317982-7ED4-4BC5-9209-EE3D48344870}" type="sibTrans" cxnId="{C3BE10AB-DA04-49FF-92CD-08D3674E2C58}">
      <dgm:prSet/>
      <dgm:spPr/>
      <dgm:t>
        <a:bodyPr/>
        <a:lstStyle/>
        <a:p>
          <a:endParaRPr lang="es-CO"/>
        </a:p>
      </dgm:t>
    </dgm:pt>
    <dgm:pt modelId="{5A3274AB-D93A-4FD0-A2F4-9C0F87278E48}" type="pres">
      <dgm:prSet presAssocID="{72992881-103A-4207-904A-E7E7FD7AFA1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607DFFB5-61D3-4786-B487-8C43E4F911CD}" type="pres">
      <dgm:prSet presAssocID="{3FC86DEB-A3BD-45AD-832E-C10C43430E2E}" presName="parentText" presStyleLbl="node1" presStyleIdx="0" presStyleCnt="3" custLinFactNeighborY="-9130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DD0A7F8-B1EE-400E-A8DF-EDD9A2BBF158}" type="pres">
      <dgm:prSet presAssocID="{34D386DE-2D06-4D13-AC1E-7EF6B213557F}" presName="spacer" presStyleCnt="0"/>
      <dgm:spPr/>
    </dgm:pt>
    <dgm:pt modelId="{8A675C4C-409C-461C-AD64-A36DA6258825}" type="pres">
      <dgm:prSet presAssocID="{C87ADC65-B146-4ED7-9E89-EC36418FB8E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EAC3BE4-0FF9-4362-8577-232B4D9CF4F0}" type="pres">
      <dgm:prSet presAssocID="{EC6CA79D-8104-4ACD-8FD6-40089FFC142D}" presName="spacer" presStyleCnt="0"/>
      <dgm:spPr/>
    </dgm:pt>
    <dgm:pt modelId="{E18C9B36-541B-4567-891F-09CAC0D78D07}" type="pres">
      <dgm:prSet presAssocID="{648E8673-C11B-4795-9C3F-E68A6BBDC64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119100C1-F9EA-4DBC-9913-ECFF510DBF28}" srcId="{72992881-103A-4207-904A-E7E7FD7AFA16}" destId="{3FC86DEB-A3BD-45AD-832E-C10C43430E2E}" srcOrd="0" destOrd="0" parTransId="{BBAC5E8C-83D0-4871-BC74-59C4CB6ED3A2}" sibTransId="{34D386DE-2D06-4D13-AC1E-7EF6B213557F}"/>
    <dgm:cxn modelId="{84774E4F-70FE-4B9A-B2E5-CCB1AD97ABD9}" type="presOf" srcId="{3FC86DEB-A3BD-45AD-832E-C10C43430E2E}" destId="{607DFFB5-61D3-4786-B487-8C43E4F911CD}" srcOrd="0" destOrd="0" presId="urn:microsoft.com/office/officeart/2005/8/layout/vList2"/>
    <dgm:cxn modelId="{26B7C141-61A4-48A1-97B6-F3D6554766A2}" type="presOf" srcId="{648E8673-C11B-4795-9C3F-E68A6BBDC644}" destId="{E18C9B36-541B-4567-891F-09CAC0D78D07}" srcOrd="0" destOrd="0" presId="urn:microsoft.com/office/officeart/2005/8/layout/vList2"/>
    <dgm:cxn modelId="{10C14824-5953-4ACE-9E49-DF175C2BA775}" type="presOf" srcId="{C87ADC65-B146-4ED7-9E89-EC36418FB8E0}" destId="{8A675C4C-409C-461C-AD64-A36DA6258825}" srcOrd="0" destOrd="0" presId="urn:microsoft.com/office/officeart/2005/8/layout/vList2"/>
    <dgm:cxn modelId="{299DCDA9-76CB-4CC3-A240-6F2290E78F17}" srcId="{72992881-103A-4207-904A-E7E7FD7AFA16}" destId="{C87ADC65-B146-4ED7-9E89-EC36418FB8E0}" srcOrd="1" destOrd="0" parTransId="{05D70BE3-5989-47D4-8554-D8EC63BF1E17}" sibTransId="{EC6CA79D-8104-4ACD-8FD6-40089FFC142D}"/>
    <dgm:cxn modelId="{DFA2B8AE-5267-459F-900A-A67C5868FCBF}" type="presOf" srcId="{72992881-103A-4207-904A-E7E7FD7AFA16}" destId="{5A3274AB-D93A-4FD0-A2F4-9C0F87278E48}" srcOrd="0" destOrd="0" presId="urn:microsoft.com/office/officeart/2005/8/layout/vList2"/>
    <dgm:cxn modelId="{C3BE10AB-DA04-49FF-92CD-08D3674E2C58}" srcId="{72992881-103A-4207-904A-E7E7FD7AFA16}" destId="{648E8673-C11B-4795-9C3F-E68A6BBDC644}" srcOrd="2" destOrd="0" parTransId="{FB3362C2-5B04-4062-8F35-C8A81ABA68F3}" sibTransId="{9F317982-7ED4-4BC5-9209-EE3D48344870}"/>
    <dgm:cxn modelId="{1E68103C-7634-494A-A046-DD2201CDD69B}" type="presParOf" srcId="{5A3274AB-D93A-4FD0-A2F4-9C0F87278E48}" destId="{607DFFB5-61D3-4786-B487-8C43E4F911CD}" srcOrd="0" destOrd="0" presId="urn:microsoft.com/office/officeart/2005/8/layout/vList2"/>
    <dgm:cxn modelId="{3CD1C772-B1B1-471A-8CDD-5F5F18C92117}" type="presParOf" srcId="{5A3274AB-D93A-4FD0-A2F4-9C0F87278E48}" destId="{7DD0A7F8-B1EE-400E-A8DF-EDD9A2BBF158}" srcOrd="1" destOrd="0" presId="urn:microsoft.com/office/officeart/2005/8/layout/vList2"/>
    <dgm:cxn modelId="{345DAFED-48EA-4BAB-ABEA-8ABB85A0A33C}" type="presParOf" srcId="{5A3274AB-D93A-4FD0-A2F4-9C0F87278E48}" destId="{8A675C4C-409C-461C-AD64-A36DA6258825}" srcOrd="2" destOrd="0" presId="urn:microsoft.com/office/officeart/2005/8/layout/vList2"/>
    <dgm:cxn modelId="{CE82F625-7F68-4CCE-AEA5-2375604589DD}" type="presParOf" srcId="{5A3274AB-D93A-4FD0-A2F4-9C0F87278E48}" destId="{EEAC3BE4-0FF9-4362-8577-232B4D9CF4F0}" srcOrd="3" destOrd="0" presId="urn:microsoft.com/office/officeart/2005/8/layout/vList2"/>
    <dgm:cxn modelId="{54382259-B99D-4439-A685-2E284155C699}" type="presParOf" srcId="{5A3274AB-D93A-4FD0-A2F4-9C0F87278E48}" destId="{E18C9B36-541B-4567-891F-09CAC0D78D0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6E151D1-F712-4986-820E-750D17C2A283}">
      <dsp:nvSpPr>
        <dsp:cNvPr id="0" name=""/>
        <dsp:cNvSpPr/>
      </dsp:nvSpPr>
      <dsp:spPr>
        <a:xfrm>
          <a:off x="0" y="43568"/>
          <a:ext cx="8572500" cy="505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>
              <a:latin typeface="+mn-lt"/>
            </a:rPr>
            <a:t>1. </a:t>
          </a:r>
          <a:r>
            <a:rPr lang="es-ES" sz="2000" b="0" kern="1200" dirty="0">
              <a:latin typeface="+mn-lt"/>
            </a:rPr>
            <a:t>Verificación del quórum</a:t>
          </a:r>
          <a:endParaRPr lang="es-CO" sz="2000" b="0" kern="1200" dirty="0">
            <a:latin typeface="+mn-lt"/>
          </a:endParaRPr>
        </a:p>
      </dsp:txBody>
      <dsp:txXfrm>
        <a:off x="0" y="43568"/>
        <a:ext cx="8572500" cy="505440"/>
      </dsp:txXfrm>
    </dsp:sp>
    <dsp:sp modelId="{D7265DC4-8AD1-4A28-ACA9-5CCFED885220}">
      <dsp:nvSpPr>
        <dsp:cNvPr id="0" name=""/>
        <dsp:cNvSpPr/>
      </dsp:nvSpPr>
      <dsp:spPr>
        <a:xfrm>
          <a:off x="0" y="626768"/>
          <a:ext cx="8572500" cy="505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>
              <a:latin typeface="+mn-lt"/>
            </a:rPr>
            <a:t>2.</a:t>
          </a:r>
          <a:r>
            <a:rPr lang="es-ES" sz="2000" b="0" kern="1200" dirty="0">
              <a:latin typeface="+mn-lt"/>
            </a:rPr>
            <a:t> Lectura y aprobación del orden del día</a:t>
          </a:r>
          <a:endParaRPr lang="es-CO" sz="2000" b="0" kern="1200" dirty="0">
            <a:latin typeface="+mn-lt"/>
          </a:endParaRPr>
        </a:p>
      </dsp:txBody>
      <dsp:txXfrm>
        <a:off x="0" y="626768"/>
        <a:ext cx="8572500" cy="505440"/>
      </dsp:txXfrm>
    </dsp:sp>
    <dsp:sp modelId="{C66DE460-D941-432C-ADDD-2CC51E3F493D}">
      <dsp:nvSpPr>
        <dsp:cNvPr id="0" name=""/>
        <dsp:cNvSpPr/>
      </dsp:nvSpPr>
      <dsp:spPr>
        <a:xfrm>
          <a:off x="0" y="1209968"/>
          <a:ext cx="8572500" cy="505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>
              <a:latin typeface="+mn-lt"/>
            </a:rPr>
            <a:t>3. </a:t>
          </a:r>
          <a:r>
            <a:rPr lang="es-ES" sz="2000" kern="1200" dirty="0" smtClean="0">
              <a:latin typeface="+mn-lt"/>
            </a:rPr>
            <a:t>Aprobación del Acta No.37 de septiembre de 2017. </a:t>
          </a:r>
          <a:endParaRPr lang="es-CO" sz="2000" b="0" kern="1200" dirty="0">
            <a:latin typeface="+mn-lt"/>
          </a:endParaRPr>
        </a:p>
      </dsp:txBody>
      <dsp:txXfrm>
        <a:off x="0" y="1209968"/>
        <a:ext cx="8572500" cy="505440"/>
      </dsp:txXfrm>
    </dsp:sp>
    <dsp:sp modelId="{E7E1C332-AB2A-4173-84DD-030F66C20F13}">
      <dsp:nvSpPr>
        <dsp:cNvPr id="0" name=""/>
        <dsp:cNvSpPr/>
      </dsp:nvSpPr>
      <dsp:spPr>
        <a:xfrm>
          <a:off x="0" y="1793168"/>
          <a:ext cx="8572500" cy="505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>
              <a:latin typeface="+mn-lt"/>
            </a:rPr>
            <a:t>4.  </a:t>
          </a:r>
          <a:r>
            <a:rPr lang="es-ES" sz="2000" kern="1200" dirty="0" smtClean="0">
              <a:latin typeface="+mn-lt"/>
            </a:rPr>
            <a:t>Seguimiento tareas.</a:t>
          </a:r>
          <a:endParaRPr lang="es-CO" sz="2000" b="0" kern="1200" dirty="0">
            <a:latin typeface="+mn-lt"/>
          </a:endParaRPr>
        </a:p>
      </dsp:txBody>
      <dsp:txXfrm>
        <a:off x="0" y="1793168"/>
        <a:ext cx="8572500" cy="505440"/>
      </dsp:txXfrm>
    </dsp:sp>
    <dsp:sp modelId="{CC22DA6C-8CE3-4E5A-B910-A2E704CA51E1}">
      <dsp:nvSpPr>
        <dsp:cNvPr id="0" name=""/>
        <dsp:cNvSpPr/>
      </dsp:nvSpPr>
      <dsp:spPr>
        <a:xfrm>
          <a:off x="0" y="2376368"/>
          <a:ext cx="8572500" cy="505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>
              <a:latin typeface="+mn-lt"/>
            </a:rPr>
            <a:t>5. </a:t>
          </a:r>
          <a:r>
            <a:rPr lang="es-ES" sz="2000" b="1" kern="1200" dirty="0" smtClean="0">
              <a:latin typeface="+mn-lt"/>
            </a:rPr>
            <a:t> </a:t>
          </a:r>
          <a:r>
            <a:rPr lang="es-CO" sz="2000" b="0" kern="1200" dirty="0" smtClean="0">
              <a:latin typeface="+mn-lt"/>
            </a:rPr>
            <a:t>Resultados comerciales Octubre 2017</a:t>
          </a:r>
          <a:endParaRPr lang="es-CO" sz="2000" b="0" kern="1200" dirty="0">
            <a:latin typeface="+mn-lt"/>
          </a:endParaRPr>
        </a:p>
      </dsp:txBody>
      <dsp:txXfrm>
        <a:off x="0" y="2376368"/>
        <a:ext cx="8572500" cy="505440"/>
      </dsp:txXfrm>
    </dsp:sp>
    <dsp:sp modelId="{7C0D6386-B5B5-4510-934F-7F61F570F11D}">
      <dsp:nvSpPr>
        <dsp:cNvPr id="0" name=""/>
        <dsp:cNvSpPr/>
      </dsp:nvSpPr>
      <dsp:spPr>
        <a:xfrm>
          <a:off x="0" y="2959568"/>
          <a:ext cx="8572500" cy="505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>
              <a:latin typeface="+mn-lt"/>
            </a:rPr>
            <a:t>6. </a:t>
          </a:r>
          <a:r>
            <a:rPr lang="es-CO" sz="2000" b="0" kern="1200" dirty="0" smtClean="0">
              <a:latin typeface="+mn-lt"/>
            </a:rPr>
            <a:t>Enfoque comercial Noviembre 2017 </a:t>
          </a:r>
          <a:endParaRPr lang="es-CO" sz="2000" b="0" kern="1200" dirty="0">
            <a:latin typeface="+mn-lt"/>
          </a:endParaRPr>
        </a:p>
      </dsp:txBody>
      <dsp:txXfrm>
        <a:off x="0" y="2959568"/>
        <a:ext cx="8572500" cy="505440"/>
      </dsp:txXfrm>
    </dsp:sp>
    <dsp:sp modelId="{F059CF56-7572-4A0E-929F-BBD0BCC8C8F2}">
      <dsp:nvSpPr>
        <dsp:cNvPr id="0" name=""/>
        <dsp:cNvSpPr/>
      </dsp:nvSpPr>
      <dsp:spPr>
        <a:xfrm>
          <a:off x="0" y="3542768"/>
          <a:ext cx="8572500" cy="505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>
              <a:latin typeface="+mn-lt"/>
            </a:rPr>
            <a:t>7. </a:t>
          </a:r>
          <a:r>
            <a:rPr lang="es-CO" sz="2000" b="0" kern="1200" dirty="0" smtClean="0">
              <a:latin typeface="+mn-lt"/>
            </a:rPr>
            <a:t>Proposiciones y Varios</a:t>
          </a:r>
          <a:endParaRPr lang="es-CO" sz="2000" b="0" kern="1200" dirty="0">
            <a:latin typeface="+mn-lt"/>
          </a:endParaRPr>
        </a:p>
      </dsp:txBody>
      <dsp:txXfrm>
        <a:off x="0" y="3542768"/>
        <a:ext cx="8572500" cy="50544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07DFFB5-61D3-4786-B487-8C43E4F911CD}">
      <dsp:nvSpPr>
        <dsp:cNvPr id="0" name=""/>
        <dsp:cNvSpPr/>
      </dsp:nvSpPr>
      <dsp:spPr>
        <a:xfrm>
          <a:off x="0" y="67872"/>
          <a:ext cx="7538976" cy="10086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Respuesta comunicación radicada por la SCB Mercado y Bolsa. – </a:t>
          </a:r>
          <a:r>
            <a:rPr lang="es-CO" sz="1900" b="1" kern="1200" dirty="0" smtClean="0"/>
            <a:t>Se dio respuesta a la comunicación.</a:t>
          </a:r>
          <a:r>
            <a:rPr lang="es-CO" sz="1900" kern="1200" dirty="0" smtClean="0"/>
            <a:t>  </a:t>
          </a:r>
          <a:endParaRPr lang="es-CO" sz="1900" kern="1200" dirty="0"/>
        </a:p>
      </dsp:txBody>
      <dsp:txXfrm>
        <a:off x="0" y="67872"/>
        <a:ext cx="7538976" cy="1008686"/>
      </dsp:txXfrm>
    </dsp:sp>
    <dsp:sp modelId="{8A675C4C-409C-461C-AD64-A36DA6258825}">
      <dsp:nvSpPr>
        <dsp:cNvPr id="0" name=""/>
        <dsp:cNvSpPr/>
      </dsp:nvSpPr>
      <dsp:spPr>
        <a:xfrm>
          <a:off x="0" y="1136274"/>
          <a:ext cx="7538976" cy="10086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Presentar la interpretación Jurídica del contrato que se desarrolla en el mercado de MCP - </a:t>
          </a:r>
          <a:r>
            <a:rPr lang="es-CO" sz="1900" b="1" kern="1200" dirty="0" smtClean="0"/>
            <a:t>Responsable asignado. La actividad se encuentra en proceso. </a:t>
          </a:r>
          <a:endParaRPr lang="es-CO" sz="1900" b="1" kern="1200" dirty="0"/>
        </a:p>
      </dsp:txBody>
      <dsp:txXfrm>
        <a:off x="0" y="1136274"/>
        <a:ext cx="7538976" cy="1008686"/>
      </dsp:txXfrm>
    </dsp:sp>
    <dsp:sp modelId="{E18C9B36-541B-4567-891F-09CAC0D78D07}">
      <dsp:nvSpPr>
        <dsp:cNvPr id="0" name=""/>
        <dsp:cNvSpPr/>
      </dsp:nvSpPr>
      <dsp:spPr>
        <a:xfrm>
          <a:off x="0" y="2199680"/>
          <a:ext cx="7538976" cy="10086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Definir el Tema Tributario de la retención - medios magnéticos. </a:t>
          </a:r>
          <a:r>
            <a:rPr lang="es-CO" sz="1900" b="1" kern="1200" dirty="0" smtClean="0"/>
            <a:t>Responsable asignado. La actividad se encuentra en proceso. </a:t>
          </a:r>
          <a:endParaRPr lang="es-CO" sz="1900" kern="1200" dirty="0"/>
        </a:p>
      </dsp:txBody>
      <dsp:txXfrm>
        <a:off x="0" y="2199680"/>
        <a:ext cx="7538976" cy="1008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4C89EDB-3FDD-4915-A3CE-62FA29C01A32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5042649-1860-4D03-9360-22C2D8836B4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36618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54499FB-0CC7-453D-9493-CBDCD6D233E2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476A24B-926E-40EB-9E1B-5321DC3775E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75946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117422" indent="-117422" algn="l" defTabSz="913990" rtl="0" eaLnBrk="1" latinLnBrk="0" hangingPunct="1">
      <a:lnSpc>
        <a:spcPct val="110000"/>
      </a:lnSpc>
      <a:buFont typeface="Arial" panose="020B0604020202020204" pitchFamily="34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228497" indent="-111073" algn="l" defTabSz="91399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45919" indent="-117422" algn="l" defTabSz="91399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56996" indent="-111073" algn="l" defTabSz="91399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456996" indent="0" algn="l" defTabSz="91399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972" algn="l" defTabSz="9139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968" algn="l" defTabSz="9139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963" algn="l" defTabSz="9139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956" algn="l" defTabSz="9139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849044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6A24B-926E-40EB-9E1B-5321DC3775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3227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 smtClean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6A24B-926E-40EB-9E1B-5321DC3775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5460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305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6A24B-926E-40EB-9E1B-5321DC3775E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2011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xmlns="" val="548147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6A24B-926E-40EB-9E1B-5321DC3775E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3227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7737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6A24B-926E-40EB-9E1B-5321DC3775E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3227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7737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6A24B-926E-40EB-9E1B-5321DC3775E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3227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xmlns="" val="3862302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gradFill>
          <a:gsLst>
            <a:gs pos="0">
              <a:schemeClr val="accent1"/>
            </a:gs>
            <a:gs pos="77000">
              <a:schemeClr val="accent1">
                <a:lumMod val="3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-4378" y="40"/>
            <a:ext cx="9148378" cy="5139929"/>
          </a:xfrm>
          <a:prstGeom prst="rect">
            <a:avLst/>
          </a:prstGeom>
          <a:gradFill>
            <a:gsLst>
              <a:gs pos="0">
                <a:srgbClr val="4EC2E5"/>
              </a:gs>
              <a:gs pos="77000">
                <a:srgbClr val="04499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497" tIns="228497" rIns="228497" bIns="228497" rtlCol="0" anchor="ctr">
            <a:noAutofit/>
          </a:bodyPr>
          <a:lstStyle/>
          <a:p>
            <a:pPr algn="ctr"/>
            <a:endParaRPr lang="es-ES_tradnl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" name="Freeform 2"/>
          <p:cNvSpPr/>
          <p:nvPr userDrawn="1"/>
        </p:nvSpPr>
        <p:spPr bwMode="ltGray">
          <a:xfrm>
            <a:off x="-4377" y="9525"/>
            <a:ext cx="3412596" cy="5130404"/>
          </a:xfrm>
          <a:custGeom>
            <a:avLst/>
            <a:gdLst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6057900 w 6057900"/>
              <a:gd name="connsiteY2" fmla="*/ 0 h 6851650"/>
              <a:gd name="connsiteX3" fmla="*/ 1911350 w 6057900"/>
              <a:gd name="connsiteY3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51650"/>
              <a:gd name="connsiteX1" fmla="*/ 0 w 6057900"/>
              <a:gd name="connsiteY1" fmla="*/ 6851650 h 6851650"/>
              <a:gd name="connsiteX2" fmla="*/ 84931 w 6057900"/>
              <a:gd name="connsiteY2" fmla="*/ 6840538 h 6851650"/>
              <a:gd name="connsiteX3" fmla="*/ 6057900 w 6057900"/>
              <a:gd name="connsiteY3" fmla="*/ 0 h 6851650"/>
              <a:gd name="connsiteX4" fmla="*/ 1911350 w 6057900"/>
              <a:gd name="connsiteY4" fmla="*/ 0 h 6851650"/>
              <a:gd name="connsiteX0" fmla="*/ 0 w 6057900"/>
              <a:gd name="connsiteY0" fmla="*/ 1117600 h 6840538"/>
              <a:gd name="connsiteX1" fmla="*/ 2381 w 6057900"/>
              <a:gd name="connsiteY1" fmla="*/ 6839744 h 6840538"/>
              <a:gd name="connsiteX2" fmla="*/ 84931 w 6057900"/>
              <a:gd name="connsiteY2" fmla="*/ 6840538 h 6840538"/>
              <a:gd name="connsiteX3" fmla="*/ 6057900 w 6057900"/>
              <a:gd name="connsiteY3" fmla="*/ 0 h 6840538"/>
              <a:gd name="connsiteX4" fmla="*/ 1911350 w 6057900"/>
              <a:gd name="connsiteY4" fmla="*/ 0 h 6840538"/>
              <a:gd name="connsiteX0" fmla="*/ 0 w 5994400"/>
              <a:gd name="connsiteY0" fmla="*/ 1117600 h 6840538"/>
              <a:gd name="connsiteX1" fmla="*/ 2381 w 5994400"/>
              <a:gd name="connsiteY1" fmla="*/ 6839744 h 6840538"/>
              <a:gd name="connsiteX2" fmla="*/ 84931 w 5994400"/>
              <a:gd name="connsiteY2" fmla="*/ 6840538 h 6840538"/>
              <a:gd name="connsiteX3" fmla="*/ 5994400 w 5994400"/>
              <a:gd name="connsiteY3" fmla="*/ 0 h 6840538"/>
              <a:gd name="connsiteX4" fmla="*/ 1911350 w 5994400"/>
              <a:gd name="connsiteY4" fmla="*/ 0 h 684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4400" h="6840538">
                <a:moveTo>
                  <a:pt x="0" y="1117600"/>
                </a:moveTo>
                <a:cubicBezTo>
                  <a:pt x="794" y="3024981"/>
                  <a:pt x="1587" y="4932363"/>
                  <a:pt x="2381" y="6839744"/>
                </a:cubicBezTo>
                <a:lnTo>
                  <a:pt x="84931" y="6840538"/>
                </a:lnTo>
                <a:lnTo>
                  <a:pt x="5994400" y="0"/>
                </a:lnTo>
                <a:lnTo>
                  <a:pt x="1911350" y="0"/>
                </a:lnTo>
              </a:path>
            </a:pathLst>
          </a:custGeom>
          <a:gradFill flip="none" rotWithShape="1">
            <a:gsLst>
              <a:gs pos="100000">
                <a:srgbClr val="4EC2E5">
                  <a:alpha val="50000"/>
                </a:srgbClr>
              </a:gs>
              <a:gs pos="0">
                <a:srgbClr val="4EC2E5">
                  <a:alpha val="30000"/>
                </a:srgb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756" y="1428798"/>
            <a:ext cx="7781756" cy="1668947"/>
          </a:xfrm>
        </p:spPr>
        <p:txBody>
          <a:bodyPr anchor="ctr"/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74784" y="3465668"/>
            <a:ext cx="7783445" cy="1061829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100" b="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678114" y="1299759"/>
            <a:ext cx="7780165" cy="2004413"/>
            <a:chOff x="914400" y="1732950"/>
            <a:chExt cx="7316788" cy="267255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914400" y="1732950"/>
              <a:ext cx="7315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915988" y="4302313"/>
              <a:ext cx="7315200" cy="103187"/>
            </a:xfrm>
            <a:custGeom>
              <a:avLst/>
              <a:gdLst>
                <a:gd name="T0" fmla="*/ 0 w 4608"/>
                <a:gd name="T1" fmla="*/ 0 h 65"/>
                <a:gd name="T2" fmla="*/ 224 w 4608"/>
                <a:gd name="T3" fmla="*/ 0 h 65"/>
                <a:gd name="T4" fmla="*/ 286 w 4608"/>
                <a:gd name="T5" fmla="*/ 65 h 65"/>
                <a:gd name="T6" fmla="*/ 349 w 4608"/>
                <a:gd name="T7" fmla="*/ 0 h 65"/>
                <a:gd name="T8" fmla="*/ 4608 w 460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65">
                  <a:moveTo>
                    <a:pt x="0" y="0"/>
                  </a:moveTo>
                  <a:lnTo>
                    <a:pt x="224" y="0"/>
                  </a:lnTo>
                  <a:lnTo>
                    <a:pt x="286" y="65"/>
                  </a:lnTo>
                  <a:lnTo>
                    <a:pt x="349" y="0"/>
                  </a:lnTo>
                  <a:lnTo>
                    <a:pt x="4608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148910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31" y="1428798"/>
            <a:ext cx="7775100" cy="1668947"/>
          </a:xfrm>
        </p:spPr>
        <p:txBody>
          <a:bodyPr anchor="ctr"/>
          <a:lstStyle>
            <a:lvl1pPr>
              <a:lnSpc>
                <a:spcPct val="95000"/>
              </a:lnSpc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83581" y="3465668"/>
            <a:ext cx="7776788" cy="1061829"/>
          </a:xfrm>
        </p:spPr>
        <p:txBody>
          <a:bodyPr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2100">
                <a:solidFill>
                  <a:schemeClr val="accent1"/>
                </a:solidFill>
                <a:latin typeface="Franklin Gothic Demi Cond" panose="020B0706030402020204" pitchFamily="34" charset="0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0" indent="0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683631" y="1299759"/>
            <a:ext cx="7776788" cy="2004413"/>
            <a:chOff x="914400" y="1732950"/>
            <a:chExt cx="7316788" cy="267255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914400" y="1732950"/>
              <a:ext cx="7315200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915988" y="4302313"/>
              <a:ext cx="7315200" cy="103187"/>
            </a:xfrm>
            <a:custGeom>
              <a:avLst/>
              <a:gdLst>
                <a:gd name="T0" fmla="*/ 0 w 4608"/>
                <a:gd name="T1" fmla="*/ 0 h 65"/>
                <a:gd name="T2" fmla="*/ 224 w 4608"/>
                <a:gd name="T3" fmla="*/ 0 h 65"/>
                <a:gd name="T4" fmla="*/ 286 w 4608"/>
                <a:gd name="T5" fmla="*/ 65 h 65"/>
                <a:gd name="T6" fmla="*/ 349 w 4608"/>
                <a:gd name="T7" fmla="*/ 0 h 65"/>
                <a:gd name="T8" fmla="*/ 4608 w 460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65">
                  <a:moveTo>
                    <a:pt x="0" y="0"/>
                  </a:moveTo>
                  <a:lnTo>
                    <a:pt x="224" y="0"/>
                  </a:lnTo>
                  <a:lnTo>
                    <a:pt x="286" y="65"/>
                  </a:lnTo>
                  <a:lnTo>
                    <a:pt x="349" y="0"/>
                  </a:lnTo>
                  <a:lnTo>
                    <a:pt x="4608" y="0"/>
                  </a:lnTo>
                </a:path>
              </a:pathLst>
            </a:custGeom>
            <a:noFill/>
            <a:ln w="952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13999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 userDrawn="1"/>
        </p:nvSpPr>
        <p:spPr>
          <a:xfrm>
            <a:off x="8165157" y="4911158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8860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8165124" y="4941892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6" name="91 Imagen" descr="BMC LOGO.bmp"/>
          <p:cNvPicPr>
            <a:picLocks noChangeAspect="1"/>
          </p:cNvPicPr>
          <p:nvPr userDrawn="1"/>
        </p:nvPicPr>
        <p:blipFill>
          <a:blip r:embed="rId2" cstate="print"/>
          <a:srcRect t="9660" r="-211"/>
          <a:stretch>
            <a:fillRect/>
          </a:stretch>
        </p:blipFill>
        <p:spPr bwMode="auto">
          <a:xfrm>
            <a:off x="7488627" y="154935"/>
            <a:ext cx="1498122" cy="46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 descr="VIGILAD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16183" y="164460"/>
            <a:ext cx="55192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02820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8165124" y="4911113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6" name="91 Imagen" descr="BMC LOGO.bmp"/>
          <p:cNvPicPr>
            <a:picLocks noChangeAspect="1"/>
          </p:cNvPicPr>
          <p:nvPr userDrawn="1"/>
        </p:nvPicPr>
        <p:blipFill>
          <a:blip r:embed="rId2" cstate="print"/>
          <a:srcRect t="9660" r="-211"/>
          <a:stretch>
            <a:fillRect/>
          </a:stretch>
        </p:blipFill>
        <p:spPr bwMode="auto">
          <a:xfrm>
            <a:off x="7488627" y="154935"/>
            <a:ext cx="1498122" cy="46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 descr="VIGILAD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16183" y="164460"/>
            <a:ext cx="55192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75646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618130" y="2228868"/>
            <a:ext cx="2725270" cy="6857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500">
                <a:solidFill>
                  <a:schemeClr val="tx2"/>
                </a:solidFill>
                <a:latin typeface="+mn-lt"/>
              </a:defRPr>
            </a:lvl1pPr>
            <a:lvl2pPr marL="456996" indent="0">
              <a:buNone/>
              <a:defRPr sz="1200"/>
            </a:lvl2pPr>
            <a:lvl3pPr marL="913990" indent="0">
              <a:buNone/>
              <a:defRPr sz="1000"/>
            </a:lvl3pPr>
            <a:lvl4pPr marL="1370984" indent="0">
              <a:buNone/>
              <a:defRPr sz="900"/>
            </a:lvl4pPr>
            <a:lvl5pPr marL="1827978" indent="0">
              <a:buNone/>
              <a:defRPr sz="900"/>
            </a:lvl5pPr>
            <a:lvl6pPr marL="2284972" indent="0">
              <a:buNone/>
              <a:defRPr sz="900"/>
            </a:lvl6pPr>
            <a:lvl7pPr marL="2741968" indent="0">
              <a:buNone/>
              <a:defRPr sz="900"/>
            </a:lvl7pPr>
            <a:lvl8pPr marL="3198963" indent="0">
              <a:buNone/>
              <a:defRPr sz="900"/>
            </a:lvl8pPr>
            <a:lvl9pPr marL="3655956" indent="0">
              <a:buNone/>
              <a:defRPr sz="9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2211312"/>
            <a:ext cx="932330" cy="70337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85802" y="518288"/>
            <a:ext cx="7772400" cy="338961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Franklin Gothic Demi Cond" panose="020B0706030402020204" pitchFamily="34" charset="0"/>
              </a:defRPr>
            </a:lvl1pPr>
            <a:lvl2pPr marL="456996" indent="0">
              <a:buNone/>
              <a:defRPr sz="2000" b="1"/>
            </a:lvl2pPr>
            <a:lvl3pPr marL="913990" indent="0">
              <a:buNone/>
              <a:defRPr sz="1800" b="1"/>
            </a:lvl3pPr>
            <a:lvl4pPr marL="1370984" indent="0">
              <a:buNone/>
              <a:defRPr sz="1600" b="1"/>
            </a:lvl4pPr>
            <a:lvl5pPr marL="1827978" indent="0">
              <a:buNone/>
              <a:defRPr sz="1600" b="1"/>
            </a:lvl5pPr>
            <a:lvl6pPr marL="2284972" indent="0">
              <a:buNone/>
              <a:defRPr sz="1600" b="1"/>
            </a:lvl6pPr>
            <a:lvl7pPr marL="2741968" indent="0">
              <a:buNone/>
              <a:defRPr sz="1600" b="1"/>
            </a:lvl7pPr>
            <a:lvl8pPr marL="3198963" indent="0">
              <a:buNone/>
              <a:defRPr sz="1600" b="1"/>
            </a:lvl8pPr>
            <a:lvl9pPr marL="365595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4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1618130" y="2914701"/>
            <a:ext cx="2725270" cy="6857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500">
                <a:solidFill>
                  <a:schemeClr val="tx2"/>
                </a:solidFill>
                <a:latin typeface="+mn-lt"/>
              </a:defRPr>
            </a:lvl1pPr>
            <a:lvl2pPr marL="456996" indent="0">
              <a:buNone/>
              <a:defRPr sz="1200"/>
            </a:lvl2pPr>
            <a:lvl3pPr marL="913990" indent="0">
              <a:buNone/>
              <a:defRPr sz="1000"/>
            </a:lvl3pPr>
            <a:lvl4pPr marL="1370984" indent="0">
              <a:buNone/>
              <a:defRPr sz="900"/>
            </a:lvl4pPr>
            <a:lvl5pPr marL="1827978" indent="0">
              <a:buNone/>
              <a:defRPr sz="900"/>
            </a:lvl5pPr>
            <a:lvl6pPr marL="2284972" indent="0">
              <a:buNone/>
              <a:defRPr sz="900"/>
            </a:lvl6pPr>
            <a:lvl7pPr marL="2741968" indent="0">
              <a:buNone/>
              <a:defRPr sz="900"/>
            </a:lvl7pPr>
            <a:lvl8pPr marL="3198963" indent="0">
              <a:buNone/>
              <a:defRPr sz="900"/>
            </a:lvl8pPr>
            <a:lvl9pPr marL="3655956" indent="0">
              <a:buNone/>
              <a:defRPr sz="9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95" name="Text Placeholder 29"/>
          <p:cNvSpPr>
            <a:spLocks noGrp="1"/>
          </p:cNvSpPr>
          <p:nvPr>
            <p:ph type="body" sz="quarter" idx="30" hasCustomPrompt="1"/>
          </p:nvPr>
        </p:nvSpPr>
        <p:spPr>
          <a:xfrm>
            <a:off x="685800" y="2897116"/>
            <a:ext cx="932330" cy="70337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96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1618130" y="3600505"/>
            <a:ext cx="2725270" cy="6857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500">
                <a:solidFill>
                  <a:schemeClr val="tx2"/>
                </a:solidFill>
                <a:latin typeface="+mn-lt"/>
              </a:defRPr>
            </a:lvl1pPr>
            <a:lvl2pPr marL="456996" indent="0">
              <a:buNone/>
              <a:defRPr sz="1200"/>
            </a:lvl2pPr>
            <a:lvl3pPr marL="913990" indent="0">
              <a:buNone/>
              <a:defRPr sz="1000"/>
            </a:lvl3pPr>
            <a:lvl4pPr marL="1370984" indent="0">
              <a:buNone/>
              <a:defRPr sz="900"/>
            </a:lvl4pPr>
            <a:lvl5pPr marL="1827978" indent="0">
              <a:buNone/>
              <a:defRPr sz="900"/>
            </a:lvl5pPr>
            <a:lvl6pPr marL="2284972" indent="0">
              <a:buNone/>
              <a:defRPr sz="900"/>
            </a:lvl6pPr>
            <a:lvl7pPr marL="2741968" indent="0">
              <a:buNone/>
              <a:defRPr sz="900"/>
            </a:lvl7pPr>
            <a:lvl8pPr marL="3198963" indent="0">
              <a:buNone/>
              <a:defRPr sz="900"/>
            </a:lvl8pPr>
            <a:lvl9pPr marL="3655956" indent="0">
              <a:buNone/>
              <a:defRPr sz="9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97" name="Text Placeholder 29"/>
          <p:cNvSpPr>
            <a:spLocks noGrp="1"/>
          </p:cNvSpPr>
          <p:nvPr>
            <p:ph type="body" sz="quarter" idx="32" hasCustomPrompt="1"/>
          </p:nvPr>
        </p:nvSpPr>
        <p:spPr>
          <a:xfrm>
            <a:off x="685800" y="3582920"/>
            <a:ext cx="932330" cy="70337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98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5732930" y="2228868"/>
            <a:ext cx="2725270" cy="6857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500">
                <a:solidFill>
                  <a:schemeClr val="tx2"/>
                </a:solidFill>
                <a:latin typeface="+mn-lt"/>
              </a:defRPr>
            </a:lvl1pPr>
            <a:lvl2pPr marL="456996" indent="0">
              <a:buNone/>
              <a:defRPr sz="1200"/>
            </a:lvl2pPr>
            <a:lvl3pPr marL="913990" indent="0">
              <a:buNone/>
              <a:defRPr sz="1000"/>
            </a:lvl3pPr>
            <a:lvl4pPr marL="1370984" indent="0">
              <a:buNone/>
              <a:defRPr sz="900"/>
            </a:lvl4pPr>
            <a:lvl5pPr marL="1827978" indent="0">
              <a:buNone/>
              <a:defRPr sz="900"/>
            </a:lvl5pPr>
            <a:lvl6pPr marL="2284972" indent="0">
              <a:buNone/>
              <a:defRPr sz="900"/>
            </a:lvl6pPr>
            <a:lvl7pPr marL="2741968" indent="0">
              <a:buNone/>
              <a:defRPr sz="900"/>
            </a:lvl7pPr>
            <a:lvl8pPr marL="3198963" indent="0">
              <a:buNone/>
              <a:defRPr sz="900"/>
            </a:lvl8pPr>
            <a:lvl9pPr marL="3655956" indent="0">
              <a:buNone/>
              <a:defRPr sz="9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99" name="Text Placeholder 29"/>
          <p:cNvSpPr>
            <a:spLocks noGrp="1"/>
          </p:cNvSpPr>
          <p:nvPr>
            <p:ph type="body" sz="quarter" idx="34" hasCustomPrompt="1"/>
          </p:nvPr>
        </p:nvSpPr>
        <p:spPr>
          <a:xfrm>
            <a:off x="4800600" y="2211312"/>
            <a:ext cx="932330" cy="70337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0" name="Text Placeholder 3"/>
          <p:cNvSpPr>
            <a:spLocks noGrp="1"/>
          </p:cNvSpPr>
          <p:nvPr>
            <p:ph type="body" sz="half" idx="35" hasCustomPrompt="1"/>
          </p:nvPr>
        </p:nvSpPr>
        <p:spPr>
          <a:xfrm>
            <a:off x="5732930" y="2914701"/>
            <a:ext cx="2725270" cy="6857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500">
                <a:solidFill>
                  <a:schemeClr val="tx2"/>
                </a:solidFill>
                <a:latin typeface="+mn-lt"/>
              </a:defRPr>
            </a:lvl1pPr>
            <a:lvl2pPr marL="456996" indent="0">
              <a:buNone/>
              <a:defRPr sz="1200"/>
            </a:lvl2pPr>
            <a:lvl3pPr marL="913990" indent="0">
              <a:buNone/>
              <a:defRPr sz="1000"/>
            </a:lvl3pPr>
            <a:lvl4pPr marL="1370984" indent="0">
              <a:buNone/>
              <a:defRPr sz="900"/>
            </a:lvl4pPr>
            <a:lvl5pPr marL="1827978" indent="0">
              <a:buNone/>
              <a:defRPr sz="900"/>
            </a:lvl5pPr>
            <a:lvl6pPr marL="2284972" indent="0">
              <a:buNone/>
              <a:defRPr sz="900"/>
            </a:lvl6pPr>
            <a:lvl7pPr marL="2741968" indent="0">
              <a:buNone/>
              <a:defRPr sz="900"/>
            </a:lvl7pPr>
            <a:lvl8pPr marL="3198963" indent="0">
              <a:buNone/>
              <a:defRPr sz="900"/>
            </a:lvl8pPr>
            <a:lvl9pPr marL="3655956" indent="0">
              <a:buNone/>
              <a:defRPr sz="9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101" name="Text Placeholder 29"/>
          <p:cNvSpPr>
            <a:spLocks noGrp="1"/>
          </p:cNvSpPr>
          <p:nvPr>
            <p:ph type="body" sz="quarter" idx="36" hasCustomPrompt="1"/>
          </p:nvPr>
        </p:nvSpPr>
        <p:spPr>
          <a:xfrm>
            <a:off x="4800600" y="2897116"/>
            <a:ext cx="932330" cy="70337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2" name="Text Placeholder 3"/>
          <p:cNvSpPr>
            <a:spLocks noGrp="1"/>
          </p:cNvSpPr>
          <p:nvPr>
            <p:ph type="body" sz="half" idx="37" hasCustomPrompt="1"/>
          </p:nvPr>
        </p:nvSpPr>
        <p:spPr>
          <a:xfrm>
            <a:off x="5732930" y="3600505"/>
            <a:ext cx="2725270" cy="685799"/>
          </a:xfrm>
        </p:spPr>
        <p:txBody>
          <a:bodyPr anchor="t" anchorCtr="0">
            <a:noAutofit/>
          </a:bodyPr>
          <a:lstStyle>
            <a:lvl1pPr marL="0" indent="0">
              <a:lnSpc>
                <a:spcPts val="1700"/>
              </a:lnSpc>
              <a:buNone/>
              <a:defRPr sz="1500">
                <a:solidFill>
                  <a:schemeClr val="tx2"/>
                </a:solidFill>
                <a:latin typeface="+mn-lt"/>
              </a:defRPr>
            </a:lvl1pPr>
            <a:lvl2pPr marL="456996" indent="0">
              <a:buNone/>
              <a:defRPr sz="1200"/>
            </a:lvl2pPr>
            <a:lvl3pPr marL="913990" indent="0">
              <a:buNone/>
              <a:defRPr sz="1000"/>
            </a:lvl3pPr>
            <a:lvl4pPr marL="1370984" indent="0">
              <a:buNone/>
              <a:defRPr sz="900"/>
            </a:lvl4pPr>
            <a:lvl5pPr marL="1827978" indent="0">
              <a:buNone/>
              <a:defRPr sz="900"/>
            </a:lvl5pPr>
            <a:lvl6pPr marL="2284972" indent="0">
              <a:buNone/>
              <a:defRPr sz="900"/>
            </a:lvl6pPr>
            <a:lvl7pPr marL="2741968" indent="0">
              <a:buNone/>
              <a:defRPr sz="900"/>
            </a:lvl7pPr>
            <a:lvl8pPr marL="3198963" indent="0">
              <a:buNone/>
              <a:defRPr sz="900"/>
            </a:lvl8pPr>
            <a:lvl9pPr marL="3655956" indent="0">
              <a:buNone/>
              <a:defRPr sz="900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103" name="Text Placeholder 29"/>
          <p:cNvSpPr>
            <a:spLocks noGrp="1"/>
          </p:cNvSpPr>
          <p:nvPr>
            <p:ph type="body" sz="quarter" idx="38" hasCustomPrompt="1"/>
          </p:nvPr>
        </p:nvSpPr>
        <p:spPr>
          <a:xfrm>
            <a:off x="4800600" y="3582920"/>
            <a:ext cx="932330" cy="703379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>
                <a:solidFill>
                  <a:schemeClr val="accent2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xmlns="" val="3850515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5"/>
          </p:nvPr>
        </p:nvSpPr>
        <p:spPr>
          <a:xfrm>
            <a:off x="685800" y="2228857"/>
            <a:ext cx="3657600" cy="2057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Content Placeholder 13"/>
          <p:cNvSpPr>
            <a:spLocks noGrp="1"/>
          </p:cNvSpPr>
          <p:nvPr>
            <p:ph sz="quarter" idx="16"/>
          </p:nvPr>
        </p:nvSpPr>
        <p:spPr>
          <a:xfrm>
            <a:off x="4800600" y="2228857"/>
            <a:ext cx="3657600" cy="2057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85802" y="518288"/>
            <a:ext cx="7772400" cy="338961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Franklin Gothic Demi Cond" panose="020B0706030402020204" pitchFamily="34" charset="0"/>
              </a:defRPr>
            </a:lvl1pPr>
            <a:lvl2pPr marL="456996" indent="0">
              <a:buNone/>
              <a:defRPr sz="2000" b="1"/>
            </a:lvl2pPr>
            <a:lvl3pPr marL="913990" indent="0">
              <a:buNone/>
              <a:defRPr sz="1800" b="1"/>
            </a:lvl3pPr>
            <a:lvl4pPr marL="1370984" indent="0">
              <a:buNone/>
              <a:defRPr sz="1600" b="1"/>
            </a:lvl4pPr>
            <a:lvl5pPr marL="1827978" indent="0">
              <a:buNone/>
              <a:defRPr sz="1600" b="1"/>
            </a:lvl5pPr>
            <a:lvl6pPr marL="2284972" indent="0">
              <a:buNone/>
              <a:defRPr sz="1600" b="1"/>
            </a:lvl6pPr>
            <a:lvl7pPr marL="2741968" indent="0">
              <a:buNone/>
              <a:defRPr sz="1600" b="1"/>
            </a:lvl7pPr>
            <a:lvl8pPr marL="3198963" indent="0">
              <a:buNone/>
              <a:defRPr sz="1600" b="1"/>
            </a:lvl8pPr>
            <a:lvl9pPr marL="365595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8165157" y="4911158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886538"/>
            <a:ext cx="5029200" cy="147733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</a:t>
            </a:r>
          </a:p>
        </p:txBody>
      </p:sp>
    </p:spTree>
    <p:extLst>
      <p:ext uri="{BB962C8B-B14F-4D97-AF65-F5344CB8AC3E}">
        <p14:creationId xmlns:p14="http://schemas.microsoft.com/office/powerpoint/2010/main" xmlns="" val="1328533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685800" y="2228850"/>
            <a:ext cx="5029200" cy="2057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6172202" y="2228850"/>
            <a:ext cx="2286000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85802" y="518288"/>
            <a:ext cx="7772400" cy="338961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Franklin Gothic Demi Cond" panose="020B0706030402020204" pitchFamily="34" charset="0"/>
              </a:defRPr>
            </a:lvl1pPr>
            <a:lvl2pPr marL="456996" indent="0">
              <a:buNone/>
              <a:defRPr sz="2000" b="1"/>
            </a:lvl2pPr>
            <a:lvl3pPr marL="913990" indent="0">
              <a:buNone/>
              <a:defRPr sz="1800" b="1"/>
            </a:lvl3pPr>
            <a:lvl4pPr marL="1370984" indent="0">
              <a:buNone/>
              <a:defRPr sz="1600" b="1"/>
            </a:lvl4pPr>
            <a:lvl5pPr marL="1827978" indent="0">
              <a:buNone/>
              <a:defRPr sz="1600" b="1"/>
            </a:lvl5pPr>
            <a:lvl6pPr marL="2284972" indent="0">
              <a:buNone/>
              <a:defRPr sz="1600" b="1"/>
            </a:lvl6pPr>
            <a:lvl7pPr marL="2741968" indent="0">
              <a:buNone/>
              <a:defRPr sz="1600" b="1"/>
            </a:lvl7pPr>
            <a:lvl8pPr marL="3198963" indent="0">
              <a:buNone/>
              <a:defRPr sz="1600" b="1"/>
            </a:lvl8pPr>
            <a:lvl9pPr marL="365595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8165157" y="4911158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886538"/>
            <a:ext cx="5029200" cy="147733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</a:t>
            </a:r>
          </a:p>
        </p:txBody>
      </p:sp>
    </p:spTree>
    <p:extLst>
      <p:ext uri="{BB962C8B-B14F-4D97-AF65-F5344CB8AC3E}">
        <p14:creationId xmlns:p14="http://schemas.microsoft.com/office/powerpoint/2010/main" xmlns="" val="3256096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685802" y="2228850"/>
            <a:ext cx="2286000" cy="2057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3429000" y="2228850"/>
            <a:ext cx="5029200" cy="2057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85802" y="518288"/>
            <a:ext cx="7772400" cy="338961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Franklin Gothic Demi Cond" panose="020B0706030402020204" pitchFamily="34" charset="0"/>
              </a:defRPr>
            </a:lvl1pPr>
            <a:lvl2pPr marL="456996" indent="0">
              <a:buNone/>
              <a:defRPr sz="2000" b="1"/>
            </a:lvl2pPr>
            <a:lvl3pPr marL="913990" indent="0">
              <a:buNone/>
              <a:defRPr sz="1800" b="1"/>
            </a:lvl3pPr>
            <a:lvl4pPr marL="1370984" indent="0">
              <a:buNone/>
              <a:defRPr sz="1600" b="1"/>
            </a:lvl4pPr>
            <a:lvl5pPr marL="1827978" indent="0">
              <a:buNone/>
              <a:defRPr sz="1600" b="1"/>
            </a:lvl5pPr>
            <a:lvl6pPr marL="2284972" indent="0">
              <a:buNone/>
              <a:defRPr sz="1600" b="1"/>
            </a:lvl6pPr>
            <a:lvl7pPr marL="2741968" indent="0">
              <a:buNone/>
              <a:defRPr sz="1600" b="1"/>
            </a:lvl7pPr>
            <a:lvl8pPr marL="3198963" indent="0">
              <a:buNone/>
              <a:defRPr sz="1600" b="1"/>
            </a:lvl8pPr>
            <a:lvl9pPr marL="365595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8165157" y="4911158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886538"/>
            <a:ext cx="5029200" cy="147733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</a:t>
            </a:r>
          </a:p>
        </p:txBody>
      </p:sp>
    </p:spTree>
    <p:extLst>
      <p:ext uri="{BB962C8B-B14F-4D97-AF65-F5344CB8AC3E}">
        <p14:creationId xmlns:p14="http://schemas.microsoft.com/office/powerpoint/2010/main" xmlns="" val="2751754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>
          <a:xfrm>
            <a:off x="685802" y="2228850"/>
            <a:ext cx="2286000" cy="2057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6"/>
          </p:nvPr>
        </p:nvSpPr>
        <p:spPr>
          <a:xfrm>
            <a:off x="3429002" y="2228850"/>
            <a:ext cx="2286000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7"/>
          </p:nvPr>
        </p:nvSpPr>
        <p:spPr>
          <a:xfrm>
            <a:off x="6172202" y="2228850"/>
            <a:ext cx="2286000" cy="205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85802" y="518288"/>
            <a:ext cx="7772400" cy="338961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Franklin Gothic Demi Cond" panose="020B0706030402020204" pitchFamily="34" charset="0"/>
              </a:defRPr>
            </a:lvl1pPr>
            <a:lvl2pPr marL="456996" indent="0">
              <a:buNone/>
              <a:defRPr sz="2000" b="1"/>
            </a:lvl2pPr>
            <a:lvl3pPr marL="913990" indent="0">
              <a:buNone/>
              <a:defRPr sz="1800" b="1"/>
            </a:lvl3pPr>
            <a:lvl4pPr marL="1370984" indent="0">
              <a:buNone/>
              <a:defRPr sz="1600" b="1"/>
            </a:lvl4pPr>
            <a:lvl5pPr marL="1827978" indent="0">
              <a:buNone/>
              <a:defRPr sz="1600" b="1"/>
            </a:lvl5pPr>
            <a:lvl6pPr marL="2284972" indent="0">
              <a:buNone/>
              <a:defRPr sz="1600" b="1"/>
            </a:lvl6pPr>
            <a:lvl7pPr marL="2741968" indent="0">
              <a:buNone/>
              <a:defRPr sz="1600" b="1"/>
            </a:lvl7pPr>
            <a:lvl8pPr marL="3198963" indent="0">
              <a:buNone/>
              <a:defRPr sz="1600" b="1"/>
            </a:lvl8pPr>
            <a:lvl9pPr marL="365595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Box 43"/>
          <p:cNvSpPr txBox="1"/>
          <p:nvPr userDrawn="1"/>
        </p:nvSpPr>
        <p:spPr>
          <a:xfrm>
            <a:off x="8165157" y="4911158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886538"/>
            <a:ext cx="5029200" cy="147733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</a:t>
            </a:r>
          </a:p>
        </p:txBody>
      </p:sp>
    </p:spTree>
    <p:extLst>
      <p:ext uri="{BB962C8B-B14F-4D97-AF65-F5344CB8AC3E}">
        <p14:creationId xmlns:p14="http://schemas.microsoft.com/office/powerpoint/2010/main" xmlns="" val="1502876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165157" y="4911158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886538"/>
            <a:ext cx="5029200" cy="147733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85802" y="518288"/>
            <a:ext cx="7772400" cy="338961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Franklin Gothic Demi Cond" panose="020B0706030402020204" pitchFamily="34" charset="0"/>
              </a:defRPr>
            </a:lvl1pPr>
            <a:lvl2pPr marL="456996" indent="0">
              <a:buNone/>
              <a:defRPr sz="2000" b="1"/>
            </a:lvl2pPr>
            <a:lvl3pPr marL="913990" indent="0">
              <a:buNone/>
              <a:defRPr sz="1800" b="1"/>
            </a:lvl3pPr>
            <a:lvl4pPr marL="1370984" indent="0">
              <a:buNone/>
              <a:defRPr sz="1600" b="1"/>
            </a:lvl4pPr>
            <a:lvl5pPr marL="1827978" indent="0">
              <a:buNone/>
              <a:defRPr sz="1600" b="1"/>
            </a:lvl5pPr>
            <a:lvl6pPr marL="2284972" indent="0">
              <a:buNone/>
              <a:defRPr sz="1600" b="1"/>
            </a:lvl6pPr>
            <a:lvl7pPr marL="2741968" indent="0">
              <a:buNone/>
              <a:defRPr sz="1600" b="1"/>
            </a:lvl7pPr>
            <a:lvl8pPr marL="3198963" indent="0">
              <a:buNone/>
              <a:defRPr sz="1600" b="1"/>
            </a:lvl8pPr>
            <a:lvl9pPr marL="365595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869678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165157" y="4911158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886538"/>
            <a:ext cx="5029200" cy="147733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85802" y="518288"/>
            <a:ext cx="7772400" cy="338961"/>
          </a:xfrm>
        </p:spPr>
        <p:txBody>
          <a:bodyPr anchor="t"/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accent3"/>
                </a:solidFill>
                <a:latin typeface="Franklin Gothic Demi Cond" panose="020B0706030402020204" pitchFamily="34" charset="0"/>
              </a:defRPr>
            </a:lvl1pPr>
            <a:lvl2pPr marL="456996" indent="0">
              <a:buNone/>
              <a:defRPr sz="2000" b="1"/>
            </a:lvl2pPr>
            <a:lvl3pPr marL="913990" indent="0">
              <a:buNone/>
              <a:defRPr sz="1800" b="1"/>
            </a:lvl3pPr>
            <a:lvl4pPr marL="1370984" indent="0">
              <a:buNone/>
              <a:defRPr sz="1600" b="1"/>
            </a:lvl4pPr>
            <a:lvl5pPr marL="1827978" indent="0">
              <a:buNone/>
              <a:defRPr sz="1600" b="1"/>
            </a:lvl5pPr>
            <a:lvl6pPr marL="2284972" indent="0">
              <a:buNone/>
              <a:defRPr sz="1600" b="1"/>
            </a:lvl6pPr>
            <a:lvl7pPr marL="2741968" indent="0">
              <a:buNone/>
              <a:defRPr sz="1600" b="1"/>
            </a:lvl7pPr>
            <a:lvl8pPr marL="3198963" indent="0">
              <a:buNone/>
              <a:defRPr sz="1600" b="1"/>
            </a:lvl8pPr>
            <a:lvl9pPr marL="365595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hart Placeholder 3"/>
          <p:cNvSpPr>
            <a:spLocks noGrp="1"/>
          </p:cNvSpPr>
          <p:nvPr userDrawn="1">
            <p:ph type="chart" sz="quarter" idx="29" hasCustomPrompt="1"/>
          </p:nvPr>
        </p:nvSpPr>
        <p:spPr>
          <a:xfrm>
            <a:off x="685802" y="1543052"/>
            <a:ext cx="7772400" cy="300037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insert chart from template</a:t>
            </a:r>
          </a:p>
        </p:txBody>
      </p:sp>
    </p:spTree>
    <p:extLst>
      <p:ext uri="{BB962C8B-B14F-4D97-AF65-F5344CB8AC3E}">
        <p14:creationId xmlns:p14="http://schemas.microsoft.com/office/powerpoint/2010/main" xmlns="" val="1334301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8165157" y="4911158"/>
            <a:ext cx="293077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fld id="{12EB7FDA-3CFA-48E9-9A35-E50E94D3505F}" type="slidenum">
              <a:rPr lang="en-US" sz="8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pPr algn="r"/>
              <a:t>‹Nº›</a:t>
            </a:fld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886538"/>
            <a:ext cx="5029200" cy="147733"/>
          </a:xfrm>
        </p:spPr>
        <p:txBody>
          <a:bodyPr wrap="square" anchor="b">
            <a:spAutoFit/>
          </a:bodyPr>
          <a:lstStyle>
            <a:lvl1pPr>
              <a:defRPr sz="8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insert source</a:t>
            </a:r>
          </a:p>
        </p:txBody>
      </p:sp>
    </p:spTree>
    <p:extLst>
      <p:ext uri="{BB962C8B-B14F-4D97-AF65-F5344CB8AC3E}">
        <p14:creationId xmlns:p14="http://schemas.microsoft.com/office/powerpoint/2010/main" xmlns="" val="2902820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2" y="857257"/>
            <a:ext cx="7772400" cy="6858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2" y="2228898"/>
            <a:ext cx="7772400" cy="20574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Lkweng</a:t>
            </a:r>
            <a:endParaRPr lang="en-US" dirty="0"/>
          </a:p>
          <a:p>
            <a:pPr lvl="6"/>
            <a:r>
              <a:rPr lang="en-US" dirty="0"/>
              <a:t>;</a:t>
            </a:r>
            <a:r>
              <a:rPr lang="en-US" dirty="0" err="1"/>
              <a:t>krweng’lk</a:t>
            </a:r>
            <a:endParaRPr lang="en-US" dirty="0"/>
          </a:p>
          <a:p>
            <a:pPr lvl="7"/>
            <a:r>
              <a:rPr lang="en-US" dirty="0" err="1"/>
              <a:t>Perign</a:t>
            </a:r>
            <a:endParaRPr lang="en-US" dirty="0"/>
          </a:p>
          <a:p>
            <a:pPr lvl="8"/>
            <a:r>
              <a:rPr lang="en-US" dirty="0"/>
              <a:t>;</a:t>
            </a:r>
            <a:r>
              <a:rPr lang="en-US" dirty="0" err="1"/>
              <a:t>kwegn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xmlns="" val="377729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5" r:id="rId3"/>
    <p:sldLayoutId id="2147483652" r:id="rId4"/>
    <p:sldLayoutId id="2147483654" r:id="rId5"/>
    <p:sldLayoutId id="2147483651" r:id="rId6"/>
    <p:sldLayoutId id="2147483659" r:id="rId7"/>
    <p:sldLayoutId id="2147483660" r:id="rId8"/>
    <p:sldLayoutId id="2147483661" r:id="rId9"/>
    <p:sldLayoutId id="2147483663" r:id="rId10"/>
    <p:sldLayoutId id="2147483656" r:id="rId11"/>
    <p:sldLayoutId id="2147483664" r:id="rId12"/>
    <p:sldLayoutId id="2147483665" r:id="rId13"/>
  </p:sldLayoutIdLst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hf sldNum="0" hdr="0" ftr="0" dt="0"/>
  <p:txStyles>
    <p:titleStyle>
      <a:lvl1pPr algn="l" defTabSz="913990" rtl="0" eaLnBrk="1" latinLnBrk="0" hangingPunct="1">
        <a:lnSpc>
          <a:spcPct val="85000"/>
        </a:lnSpc>
        <a:spcBef>
          <a:spcPct val="0"/>
        </a:spcBef>
        <a:buNone/>
        <a:defRPr sz="37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399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Arial" panose="020B0604020202020204" pitchFamily="34" charset="0"/>
        <a:buChar char="​"/>
        <a:defRPr sz="1600" b="0" i="0" kern="1200">
          <a:solidFill>
            <a:schemeClr val="accent4"/>
          </a:solidFill>
          <a:latin typeface="+mn-lt"/>
          <a:ea typeface="+mn-ea"/>
          <a:cs typeface="+mn-cs"/>
        </a:defRPr>
      </a:lvl1pPr>
      <a:lvl2pPr marL="0" indent="0" algn="l" defTabSz="91399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399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tx2"/>
          </a:solidFill>
          <a:latin typeface="+mn-lt"/>
          <a:ea typeface="+mn-ea"/>
          <a:cs typeface="+mn-cs"/>
        </a:defRPr>
      </a:lvl3pPr>
      <a:lvl4pPr marL="169787" indent="-169787" algn="l" defTabSz="913990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§"/>
        <a:defRPr sz="11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345919" indent="-176133" algn="l" defTabSz="9139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1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0" indent="0" algn="l" defTabSz="91399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​"/>
        <a:defRPr sz="1100" b="1" kern="1200">
          <a:solidFill>
            <a:schemeClr val="bg2"/>
          </a:solidFill>
          <a:latin typeface="+mj-lt"/>
          <a:ea typeface="+mn-ea"/>
          <a:cs typeface="+mn-cs"/>
        </a:defRPr>
      </a:lvl6pPr>
      <a:lvl7pPr marL="0" indent="0" algn="l" defTabSz="91399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bg2"/>
          </a:solidFill>
          <a:latin typeface="+mj-lt"/>
          <a:ea typeface="+mn-ea"/>
          <a:cs typeface="+mn-cs"/>
        </a:defRPr>
      </a:lvl7pPr>
      <a:lvl8pPr marL="0" indent="0" algn="l" defTabSz="91399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accent1"/>
          </a:solidFill>
          <a:latin typeface="+mj-lt"/>
          <a:ea typeface="+mn-ea"/>
          <a:cs typeface="+mn-cs"/>
        </a:defRPr>
      </a:lvl8pPr>
      <a:lvl9pPr marL="0" indent="0" algn="l" defTabSz="91399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accent3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39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96" algn="l" defTabSz="9139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90" algn="l" defTabSz="9139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84" algn="l" defTabSz="9139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78" algn="l" defTabSz="9139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72" algn="l" defTabSz="9139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68" algn="l" defTabSz="9139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963" algn="l" defTabSz="9139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956" algn="l" defTabSz="9139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89115" y="1441221"/>
            <a:ext cx="7765774" cy="1689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497" tIns="228497" rIns="228497" bIns="228497" rtlCol="0" anchor="ctr">
            <a:noAutofit/>
          </a:bodyPr>
          <a:lstStyle/>
          <a:p>
            <a:pPr algn="ctr"/>
            <a:endParaRPr lang="es-ES_tradnl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4" name="91 Imagen" descr="BMC LOGO.bmp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9660" r="-211"/>
          <a:stretch>
            <a:fillRect/>
          </a:stretch>
        </p:blipFill>
        <p:spPr bwMode="auto">
          <a:xfrm>
            <a:off x="3113238" y="1835143"/>
            <a:ext cx="2607597" cy="802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13"/>
          <p:cNvSpPr txBox="1">
            <a:spLocks/>
          </p:cNvSpPr>
          <p:nvPr/>
        </p:nvSpPr>
        <p:spPr>
          <a:xfrm>
            <a:off x="689113" y="4150062"/>
            <a:ext cx="7771248" cy="421618"/>
          </a:xfrm>
          <a:prstGeom prst="rect">
            <a:avLst/>
          </a:prstGeom>
        </p:spPr>
        <p:txBody>
          <a:bodyPr lIns="91399" tIns="45700" rIns="91399" bIns="45700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600" b="0" i="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9863" indent="-1698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1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46075" indent="-17621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1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s-ES_tradnl" sz="2400" dirty="0">
                <a:solidFill>
                  <a:schemeClr val="bg1"/>
                </a:solidFill>
              </a:rPr>
              <a:t>ESCENARIO DE CONFIANZA Y EFECTIVIDAD</a:t>
            </a:r>
          </a:p>
          <a:p>
            <a:pPr>
              <a:lnSpc>
                <a:spcPct val="100000"/>
              </a:lnSpc>
            </a:pPr>
            <a:endParaRPr lang="es-ES_tradnl" sz="24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s-ES_tradnl" sz="2000" dirty="0">
              <a:solidFill>
                <a:schemeClr val="bg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737364" y="3217465"/>
            <a:ext cx="7669276" cy="6347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CO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Comité </a:t>
            </a:r>
            <a:r>
              <a:rPr lang="es-CO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 Comunicaciones y Negocios</a:t>
            </a:r>
          </a:p>
          <a:p>
            <a:pPr algn="ctr">
              <a:lnSpc>
                <a:spcPct val="120000"/>
              </a:lnSpc>
            </a:pPr>
            <a:r>
              <a:rPr lang="es-CO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Noviembre </a:t>
            </a:r>
            <a:r>
              <a:rPr lang="es-CO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 2017</a:t>
            </a:r>
          </a:p>
        </p:txBody>
      </p:sp>
    </p:spTree>
    <p:extLst>
      <p:ext uri="{BB962C8B-B14F-4D97-AF65-F5344CB8AC3E}">
        <p14:creationId xmlns:p14="http://schemas.microsoft.com/office/powerpoint/2010/main" xmlns="" val="1650756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685319" y="1428797"/>
            <a:ext cx="7953714" cy="1668947"/>
          </a:xfrm>
        </p:spPr>
        <p:txBody>
          <a:bodyPr/>
          <a:lstStyle/>
          <a:p>
            <a:pPr lvl="0"/>
            <a:r>
              <a:rPr lang="es-ES" sz="4000" dirty="0" smtClean="0"/>
              <a:t>6. </a:t>
            </a:r>
            <a:r>
              <a:rPr lang="es-CO" sz="4000" dirty="0" smtClean="0">
                <a:latin typeface="Calibri" pitchFamily="34" charset="0"/>
              </a:rPr>
              <a:t>Enfoque comercial noviembre 2017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2376627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35 Conector recto"/>
          <p:cNvCxnSpPr/>
          <p:nvPr/>
        </p:nvCxnSpPr>
        <p:spPr>
          <a:xfrm flipV="1">
            <a:off x="238127" y="785812"/>
            <a:ext cx="8658225" cy="14288"/>
          </a:xfrm>
          <a:prstGeom prst="line">
            <a:avLst/>
          </a:prstGeom>
          <a:ln cmpd="dbl">
            <a:solidFill>
              <a:srgbClr val="6BAD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26 Imagen"/>
          <p:cNvPicPr/>
          <p:nvPr/>
        </p:nvPicPr>
        <p:blipFill>
          <a:blip r:embed="rId3" cstate="print"/>
          <a:srcRect b="49519"/>
          <a:stretch>
            <a:fillRect/>
          </a:stretch>
        </p:blipFill>
        <p:spPr bwMode="auto">
          <a:xfrm>
            <a:off x="382571" y="1886554"/>
            <a:ext cx="4276059" cy="2389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29 CuadroTexto"/>
          <p:cNvSpPr txBox="1"/>
          <p:nvPr/>
        </p:nvSpPr>
        <p:spPr>
          <a:xfrm>
            <a:off x="238127" y="857850"/>
            <a:ext cx="9185006" cy="6647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dirty="0" smtClean="0">
                <a:solidFill>
                  <a:srgbClr val="002060"/>
                </a:solidFill>
              </a:rPr>
              <a:t>Después de la salida del decreto 1555 el 22 de Septiembre de 2017 este ha sido el comportamiento en RF</a:t>
            </a:r>
            <a:endParaRPr lang="es-CO" dirty="0">
              <a:solidFill>
                <a:srgbClr val="002060"/>
              </a:solidFill>
            </a:endParaRPr>
          </a:p>
        </p:txBody>
      </p:sp>
      <p:sp>
        <p:nvSpPr>
          <p:cNvPr id="33" name="32 Flecha derecha"/>
          <p:cNvSpPr/>
          <p:nvPr/>
        </p:nvSpPr>
        <p:spPr>
          <a:xfrm>
            <a:off x="4880109" y="2935705"/>
            <a:ext cx="587141" cy="327259"/>
          </a:xfrm>
          <a:prstGeom prst="rightArrow">
            <a:avLst/>
          </a:prstGeom>
          <a:solidFill>
            <a:srgbClr val="094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s-CO" sz="14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5640404" y="1655554"/>
            <a:ext cx="2954956" cy="310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  <a:buClr>
                <a:srgbClr val="92D050"/>
              </a:buClr>
              <a:buFont typeface="Wingdings" pitchFamily="2" charset="2"/>
              <a:buChar char="ü"/>
            </a:pPr>
            <a:endParaRPr lang="es-CO" sz="1400" dirty="0" smtClean="0">
              <a:solidFill>
                <a:srgbClr val="002060"/>
              </a:solidFill>
            </a:endParaRPr>
          </a:p>
          <a:p>
            <a:pPr algn="just">
              <a:lnSpc>
                <a:spcPct val="120000"/>
              </a:lnSpc>
              <a:buClr>
                <a:srgbClr val="92D050"/>
              </a:buClr>
              <a:buFont typeface="Wingdings" pitchFamily="2" charset="2"/>
              <a:buChar char="ü"/>
            </a:pPr>
            <a:r>
              <a:rPr lang="es-CO" sz="1400" dirty="0" smtClean="0">
                <a:solidFill>
                  <a:srgbClr val="002060"/>
                </a:solidFill>
              </a:rPr>
              <a:t>Se evidencia una disminución en los sectores ganadero, Arrocero, </a:t>
            </a:r>
            <a:r>
              <a:rPr lang="es-CO" sz="1400" dirty="0" err="1" smtClean="0">
                <a:solidFill>
                  <a:srgbClr val="002060"/>
                </a:solidFill>
              </a:rPr>
              <a:t>Cerealero</a:t>
            </a:r>
            <a:r>
              <a:rPr lang="es-CO" sz="1400" dirty="0" smtClean="0">
                <a:solidFill>
                  <a:srgbClr val="002060"/>
                </a:solidFill>
              </a:rPr>
              <a:t> y Avícola. </a:t>
            </a:r>
          </a:p>
          <a:p>
            <a:pPr algn="just">
              <a:lnSpc>
                <a:spcPct val="120000"/>
              </a:lnSpc>
              <a:buClr>
                <a:srgbClr val="92D050"/>
              </a:buClr>
              <a:buFont typeface="Wingdings" pitchFamily="2" charset="2"/>
              <a:buChar char="ü"/>
            </a:pPr>
            <a:r>
              <a:rPr lang="es-CO" sz="1400" dirty="0" smtClean="0">
                <a:solidFill>
                  <a:srgbClr val="002060"/>
                </a:solidFill>
              </a:rPr>
              <a:t>La caída del sector Arrocero se debe a una caída en las cantidades registradas</a:t>
            </a:r>
            <a:r>
              <a:rPr lang="es-CO" sz="1400" dirty="0" smtClean="0"/>
              <a:t>. </a:t>
            </a:r>
            <a:endParaRPr lang="es-CO" sz="1400" dirty="0" smtClean="0">
              <a:solidFill>
                <a:srgbClr val="002060"/>
              </a:solidFill>
            </a:endParaRPr>
          </a:p>
          <a:p>
            <a:pPr algn="just">
              <a:lnSpc>
                <a:spcPct val="120000"/>
              </a:lnSpc>
              <a:buClr>
                <a:srgbClr val="92D050"/>
              </a:buClr>
              <a:buFont typeface="Wingdings" pitchFamily="2" charset="2"/>
              <a:buChar char="ü"/>
            </a:pPr>
            <a:r>
              <a:rPr lang="es-CO" sz="1400" dirty="0" smtClean="0">
                <a:solidFill>
                  <a:srgbClr val="002060"/>
                </a:solidFill>
              </a:rPr>
              <a:t>El sector con mayor crecimiento ha sido el azucarero el cual se espera siga incrementando el registro</a:t>
            </a:r>
          </a:p>
          <a:p>
            <a:pPr>
              <a:lnSpc>
                <a:spcPct val="120000"/>
              </a:lnSpc>
              <a:buClr>
                <a:srgbClr val="92D050"/>
              </a:buClr>
              <a:buFont typeface="Wingdings" pitchFamily="2" charset="2"/>
              <a:buChar char="ü"/>
            </a:pPr>
            <a:endParaRPr lang="es-CO" sz="1400" dirty="0" smtClean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s-CO" sz="1400" dirty="0" smtClean="0">
              <a:solidFill>
                <a:srgbClr val="00206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231613" y="62425"/>
            <a:ext cx="2939907" cy="4695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2800" b="1" dirty="0" smtClean="0">
                <a:solidFill>
                  <a:schemeClr val="bg2">
                    <a:lumMod val="75000"/>
                  </a:schemeClr>
                </a:solidFill>
              </a:rPr>
              <a:t>Antecedentes RF</a:t>
            </a:r>
            <a:endParaRPr lang="es-CO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392196" y="4389122"/>
            <a:ext cx="4651442" cy="1676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1000" dirty="0" smtClean="0">
                <a:solidFill>
                  <a:srgbClr val="002060"/>
                </a:solidFill>
              </a:rPr>
              <a:t>Fuente: VP Estudios Económicos </a:t>
            </a:r>
            <a:endParaRPr lang="es-CO" sz="1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64861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5062888" y="821855"/>
            <a:ext cx="3689787" cy="30008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80975" indent="-180975" algn="just">
              <a:lnSpc>
                <a:spcPct val="150000"/>
              </a:lnSpc>
            </a:pPr>
            <a:r>
              <a:rPr lang="es-CO" sz="2400" b="1" dirty="0" smtClean="0">
                <a:solidFill>
                  <a:srgbClr val="002060"/>
                </a:solidFill>
              </a:rPr>
              <a:t>Repos </a:t>
            </a:r>
            <a:r>
              <a:rPr lang="es-CO" sz="2400" b="1" dirty="0">
                <a:solidFill>
                  <a:srgbClr val="002060"/>
                </a:solidFill>
              </a:rPr>
              <a:t>de </a:t>
            </a:r>
            <a:r>
              <a:rPr lang="es-CO" sz="2400" b="1" dirty="0" smtClean="0">
                <a:solidFill>
                  <a:srgbClr val="002060"/>
                </a:solidFill>
              </a:rPr>
              <a:t>CDM</a:t>
            </a:r>
          </a:p>
          <a:p>
            <a:pPr marL="180975" indent="-180975" algn="just">
              <a:lnSpc>
                <a:spcPct val="150000"/>
              </a:lnSpc>
            </a:pPr>
            <a:endParaRPr lang="es-CO" dirty="0">
              <a:solidFill>
                <a:srgbClr val="002060"/>
              </a:solidFill>
            </a:endParaRPr>
          </a:p>
          <a:p>
            <a:pPr marL="180975" indent="-180975" algn="just">
              <a:buClr>
                <a:srgbClr val="92D050"/>
              </a:buClr>
              <a:buFont typeface="Wingdings" pitchFamily="2" charset="2"/>
              <a:buChar char="ü"/>
            </a:pPr>
            <a:r>
              <a:rPr lang="es-CO" dirty="0" smtClean="0">
                <a:solidFill>
                  <a:srgbClr val="002060"/>
                </a:solidFill>
              </a:rPr>
              <a:t>Continuar trabajando con Fondos interesados para poder vincularlos como punta inversionista</a:t>
            </a:r>
            <a:endParaRPr lang="es-CO" dirty="0">
              <a:solidFill>
                <a:srgbClr val="002060"/>
              </a:solidFill>
            </a:endParaRPr>
          </a:p>
          <a:p>
            <a:pPr marL="180975" indent="-180975" algn="just">
              <a:buClr>
                <a:srgbClr val="92D050"/>
              </a:buClr>
              <a:buFont typeface="Wingdings" pitchFamily="2" charset="2"/>
              <a:buChar char="ü"/>
            </a:pPr>
            <a:r>
              <a:rPr lang="es-CO" dirty="0" smtClean="0">
                <a:solidFill>
                  <a:srgbClr val="002060"/>
                </a:solidFill>
              </a:rPr>
              <a:t>Mesa de trabajo con               </a:t>
            </a:r>
            <a:r>
              <a:rPr lang="es-CO" dirty="0" err="1" smtClean="0">
                <a:solidFill>
                  <a:srgbClr val="002060"/>
                </a:solidFill>
              </a:rPr>
              <a:t>Almacafé</a:t>
            </a:r>
            <a:r>
              <a:rPr lang="es-CO" dirty="0" smtClean="0">
                <a:solidFill>
                  <a:srgbClr val="002060"/>
                </a:solidFill>
              </a:rPr>
              <a:t> para emisión de títulos en el escenario de la BMC </a:t>
            </a:r>
            <a:endParaRPr lang="es-CO" dirty="0">
              <a:solidFill>
                <a:srgbClr val="002060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555893" y="1605388"/>
            <a:ext cx="3563720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lnSpc>
                <a:spcPct val="120000"/>
              </a:lnSpc>
              <a:buClr>
                <a:srgbClr val="92D050"/>
              </a:buClr>
              <a:buFont typeface="Wingdings" pitchFamily="2" charset="2"/>
              <a:buChar char="ü"/>
            </a:pPr>
            <a:r>
              <a:rPr lang="es-CO" dirty="0" smtClean="0">
                <a:solidFill>
                  <a:srgbClr val="002060"/>
                </a:solidFill>
              </a:rPr>
              <a:t>Estrategia de </a:t>
            </a:r>
            <a:r>
              <a:rPr lang="es-CO" dirty="0" err="1" smtClean="0">
                <a:solidFill>
                  <a:srgbClr val="002060"/>
                </a:solidFill>
              </a:rPr>
              <a:t>Nov-Dic</a:t>
            </a:r>
            <a:r>
              <a:rPr lang="es-CO" dirty="0" smtClean="0">
                <a:solidFill>
                  <a:srgbClr val="002060"/>
                </a:solidFill>
              </a:rPr>
              <a:t> enfocada a gremios que        en RF</a:t>
            </a:r>
          </a:p>
          <a:p>
            <a:pPr marL="182563" indent="-182563">
              <a:lnSpc>
                <a:spcPct val="120000"/>
              </a:lnSpc>
              <a:buClr>
                <a:srgbClr val="92D050"/>
              </a:buClr>
              <a:buFont typeface="Wingdings" pitchFamily="2" charset="2"/>
              <a:buChar char="ü"/>
            </a:pPr>
            <a:r>
              <a:rPr lang="es-CO" dirty="0" smtClean="0">
                <a:solidFill>
                  <a:srgbClr val="002060"/>
                </a:solidFill>
              </a:rPr>
              <a:t>Capacitaciones enfocadas a asociados de gremios estratégicos por      en RF</a:t>
            </a:r>
          </a:p>
          <a:p>
            <a:pPr marL="182563" indent="-182563">
              <a:lnSpc>
                <a:spcPct val="120000"/>
              </a:lnSpc>
              <a:buClr>
                <a:srgbClr val="92D050"/>
              </a:buClr>
              <a:buFont typeface="Wingdings" pitchFamily="2" charset="2"/>
              <a:buChar char="ü"/>
            </a:pPr>
            <a:r>
              <a:rPr lang="es-CO" dirty="0" smtClean="0">
                <a:solidFill>
                  <a:srgbClr val="002060"/>
                </a:solidFill>
              </a:rPr>
              <a:t>Capacitación contadores con acompañamiento de abogado </a:t>
            </a:r>
            <a:r>
              <a:rPr lang="es-CO" dirty="0" err="1" smtClean="0">
                <a:solidFill>
                  <a:srgbClr val="002060"/>
                </a:solidFill>
              </a:rPr>
              <a:t>tributarista</a:t>
            </a:r>
            <a:r>
              <a:rPr lang="es-CO" dirty="0" smtClean="0">
                <a:solidFill>
                  <a:srgbClr val="002060"/>
                </a:solidFill>
              </a:rPr>
              <a:t> BMC </a:t>
            </a:r>
          </a:p>
        </p:txBody>
      </p:sp>
      <p:cxnSp>
        <p:nvCxnSpPr>
          <p:cNvPr id="18" name="17 Conector recto"/>
          <p:cNvCxnSpPr/>
          <p:nvPr/>
        </p:nvCxnSpPr>
        <p:spPr>
          <a:xfrm flipV="1">
            <a:off x="94450" y="723399"/>
            <a:ext cx="8658225" cy="14288"/>
          </a:xfrm>
          <a:prstGeom prst="line">
            <a:avLst/>
          </a:prstGeom>
          <a:ln cmpd="dbl">
            <a:solidFill>
              <a:srgbClr val="6BAD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rot="5400000">
            <a:off x="2494822" y="2938363"/>
            <a:ext cx="4343400" cy="19050"/>
          </a:xfrm>
          <a:prstGeom prst="line">
            <a:avLst/>
          </a:prstGeom>
          <a:ln w="38100" cmpd="dbl">
            <a:solidFill>
              <a:srgbClr val="6B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582318" y="922804"/>
            <a:ext cx="3392915" cy="494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s-CO" sz="2400" b="1" dirty="0" smtClean="0">
                <a:solidFill>
                  <a:srgbClr val="002060"/>
                </a:solidFill>
              </a:rPr>
              <a:t>Plan Reactivación RF</a:t>
            </a:r>
            <a:endParaRPr lang="es-CO" sz="2400" b="1" dirty="0">
              <a:solidFill>
                <a:srgbClr val="002060"/>
              </a:solidFill>
            </a:endParaRPr>
          </a:p>
        </p:txBody>
      </p:sp>
      <p:sp>
        <p:nvSpPr>
          <p:cNvPr id="21" name="20 Flecha abajo"/>
          <p:cNvSpPr/>
          <p:nvPr/>
        </p:nvSpPr>
        <p:spPr>
          <a:xfrm>
            <a:off x="3416966" y="2085991"/>
            <a:ext cx="192505" cy="20905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s-CO" sz="14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22" name="21 Flecha abajo"/>
          <p:cNvSpPr/>
          <p:nvPr/>
        </p:nvSpPr>
        <p:spPr>
          <a:xfrm>
            <a:off x="2558716" y="3383869"/>
            <a:ext cx="192505" cy="20905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s-CO" sz="14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71450" y="9065"/>
            <a:ext cx="3524250" cy="5366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3200" b="1" dirty="0">
                <a:solidFill>
                  <a:schemeClr val="bg2">
                    <a:lumMod val="75000"/>
                  </a:schemeClr>
                </a:solidFill>
              </a:rPr>
              <a:t>Físicos Privados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2 Conector recto"/>
          <p:cNvCxnSpPr/>
          <p:nvPr/>
        </p:nvCxnSpPr>
        <p:spPr>
          <a:xfrm flipV="1">
            <a:off x="171451" y="618633"/>
            <a:ext cx="8658225" cy="14288"/>
          </a:xfrm>
          <a:prstGeom prst="line">
            <a:avLst/>
          </a:prstGeom>
          <a:ln cmpd="dbl">
            <a:solidFill>
              <a:srgbClr val="6BAD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210839" y="676115"/>
            <a:ext cx="8648698" cy="2954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1600" b="1" dirty="0">
                <a:solidFill>
                  <a:srgbClr val="002060"/>
                </a:solidFill>
              </a:rPr>
              <a:t>Bienes y Servicios Públicos Cronograma de Campaña </a:t>
            </a:r>
          </a:p>
        </p:txBody>
      </p:sp>
      <p:graphicFrame>
        <p:nvGraphicFramePr>
          <p:cNvPr id="7" name="7 Tabla">
            <a:extLst>
              <a:ext uri="{FF2B5EF4-FFF2-40B4-BE49-F238E27FC236}">
                <a16:creationId xmlns="" xmlns:a16="http://schemas.microsoft.com/office/drawing/2014/main" id="{AB0E732A-D26B-4E60-B954-14D68D237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09633926"/>
              </p:ext>
            </p:extLst>
          </p:nvPr>
        </p:nvGraphicFramePr>
        <p:xfrm>
          <a:off x="250218" y="1038151"/>
          <a:ext cx="8609319" cy="3939445"/>
        </p:xfrm>
        <a:graphic>
          <a:graphicData uri="http://schemas.openxmlformats.org/drawingml/2006/table">
            <a:tbl>
              <a:tblPr/>
              <a:tblGrid>
                <a:gridCol w="18570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52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6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985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833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9985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2295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5371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2295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3833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7571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69096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38333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243308">
                <a:tc gridSpan="13">
                  <a:txBody>
                    <a:bodyPr/>
                    <a:lstStyle/>
                    <a:p>
                      <a:pPr algn="ctr" rtl="0" fontAlgn="ctr"/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Cronograma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3308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Segmento</a:t>
                      </a:r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Ene</a:t>
                      </a:r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Feb</a:t>
                      </a:r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Mar</a:t>
                      </a:r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Abr</a:t>
                      </a:r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May</a:t>
                      </a:r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Jun</a:t>
                      </a:r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Jul</a:t>
                      </a:r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Ago</a:t>
                      </a:r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Sep</a:t>
                      </a:r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Oct</a:t>
                      </a:r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Nov</a:t>
                      </a:r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Dic</a:t>
                      </a:r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9082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Alimentos</a:t>
                      </a:r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78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78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78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78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78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endParaRPr lang="es-CO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78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endParaRPr lang="es-CO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9082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Servicio Vigilancia</a:t>
                      </a:r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endParaRPr lang="es-CO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endParaRPr lang="es-CO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9059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Servicio Aseo y Cafetería</a:t>
                      </a:r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endParaRPr lang="es-CO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9082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Servicio Transporte</a:t>
                      </a:r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endParaRPr lang="es-CO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9082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Materias Primas</a:t>
                      </a:r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endParaRPr lang="es-CO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9082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Dotaciones</a:t>
                      </a:r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endParaRPr lang="es-CO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9082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Tecnología</a:t>
                      </a:r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endParaRPr lang="es-CO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endParaRPr lang="es-CO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39082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Otros</a:t>
                      </a:r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endParaRPr lang="es-CO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39082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Toma Alcaldías</a:t>
                      </a:r>
                      <a:r>
                        <a:rPr lang="es-CO" sz="1200" b="1" i="0" u="none" strike="noStrike" baseline="0" dirty="0">
                          <a:solidFill>
                            <a:srgbClr val="FFFFFF"/>
                          </a:solidFill>
                          <a:latin typeface="Calibri"/>
                        </a:rPr>
                        <a:t> y Departamentos</a:t>
                      </a:r>
                      <a:endParaRPr lang="es-CO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endParaRPr lang="es-CO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endParaRPr lang="es-CO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endParaRPr lang="es-CO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endParaRPr lang="es-CO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endParaRPr lang="es-CO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endParaRPr lang="es-CO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endParaRPr lang="es-CO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endParaRPr lang="es-CO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endParaRPr lang="es-CO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endParaRPr lang="es-CO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endParaRPr lang="es-CO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lnSpc>
                          <a:spcPct val="150000"/>
                        </a:lnSpc>
                      </a:pPr>
                      <a:endParaRPr lang="es-CO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62" marR="5862" marT="5862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8574">
                <a:tc gridSpan="3">
                  <a:txBody>
                    <a:bodyPr/>
                    <a:lstStyle/>
                    <a:p>
                      <a:pPr algn="l" rtl="0" fontAlgn="b"/>
                      <a:endParaRPr lang="es-CO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62" marR="5862" marT="58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 </a:t>
                      </a:r>
                    </a:p>
                  </a:txBody>
                  <a:tcPr marL="5862" marR="5862" marT="58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 </a:t>
                      </a:r>
                    </a:p>
                  </a:txBody>
                  <a:tcPr marL="5862" marR="5862" marT="58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 </a:t>
                      </a:r>
                    </a:p>
                  </a:txBody>
                  <a:tcPr marL="5862" marR="5862" marT="58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 </a:t>
                      </a:r>
                    </a:p>
                  </a:txBody>
                  <a:tcPr marL="5862" marR="5862" marT="58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 </a:t>
                      </a:r>
                    </a:p>
                  </a:txBody>
                  <a:tcPr marL="5862" marR="5862" marT="58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 </a:t>
                      </a:r>
                    </a:p>
                  </a:txBody>
                  <a:tcPr marL="5862" marR="5862" marT="58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 </a:t>
                      </a:r>
                    </a:p>
                  </a:txBody>
                  <a:tcPr marL="5862" marR="5862" marT="58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 </a:t>
                      </a:r>
                    </a:p>
                  </a:txBody>
                  <a:tcPr marL="5862" marR="5862" marT="58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 </a:t>
                      </a:r>
                    </a:p>
                  </a:txBody>
                  <a:tcPr marL="5862" marR="5862" marT="58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 </a:t>
                      </a:r>
                    </a:p>
                  </a:txBody>
                  <a:tcPr marL="5862" marR="5862" marT="58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8 Rectángulo">
            <a:extLst>
              <a:ext uri="{FF2B5EF4-FFF2-40B4-BE49-F238E27FC236}">
                <a16:creationId xmlns="" xmlns:a16="http://schemas.microsoft.com/office/drawing/2014/main" id="{91AEA354-AAC8-48CB-B98C-A5FFECCF5422}"/>
              </a:ext>
            </a:extLst>
          </p:cNvPr>
          <p:cNvSpPr/>
          <p:nvPr/>
        </p:nvSpPr>
        <p:spPr>
          <a:xfrm>
            <a:off x="7730508" y="1551008"/>
            <a:ext cx="614837" cy="31946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s-CO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50218" y="72179"/>
            <a:ext cx="3816456" cy="5366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3200" b="1" dirty="0" smtClean="0">
                <a:solidFill>
                  <a:schemeClr val="bg2">
                    <a:lumMod val="75000"/>
                  </a:schemeClr>
                </a:solidFill>
              </a:rPr>
              <a:t>MCP</a:t>
            </a:r>
            <a:endParaRPr lang="es-CO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1450" y="22716"/>
            <a:ext cx="7479416" cy="537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3200" b="1" dirty="0">
                <a:solidFill>
                  <a:schemeClr val="bg2">
                    <a:lumMod val="75000"/>
                  </a:schemeClr>
                </a:solidFill>
              </a:rPr>
              <a:t>Acciones Comerciales Fin de Año</a:t>
            </a:r>
          </a:p>
        </p:txBody>
      </p:sp>
      <p:cxnSp>
        <p:nvCxnSpPr>
          <p:cNvPr id="3" name="2 Conector recto"/>
          <p:cNvCxnSpPr/>
          <p:nvPr/>
        </p:nvCxnSpPr>
        <p:spPr>
          <a:xfrm flipV="1">
            <a:off x="171451" y="618633"/>
            <a:ext cx="8658225" cy="14288"/>
          </a:xfrm>
          <a:prstGeom prst="line">
            <a:avLst/>
          </a:prstGeom>
          <a:ln cmpd="dbl">
            <a:solidFill>
              <a:srgbClr val="6BAD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4 CuadroTexto">
            <a:extLst>
              <a:ext uri="{FF2B5EF4-FFF2-40B4-BE49-F238E27FC236}">
                <a16:creationId xmlns="" xmlns:a16="http://schemas.microsoft.com/office/drawing/2014/main" id="{6CF971F9-AF21-472C-A1C3-879D11BACF9D}"/>
              </a:ext>
            </a:extLst>
          </p:cNvPr>
          <p:cNvSpPr txBox="1"/>
          <p:nvPr/>
        </p:nvSpPr>
        <p:spPr>
          <a:xfrm>
            <a:off x="171451" y="772280"/>
            <a:ext cx="8741055" cy="46905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CO" sz="1600" b="1" dirty="0">
                <a:solidFill>
                  <a:srgbClr val="002060"/>
                </a:solidFill>
              </a:rPr>
              <a:t>EQUIPO COMERCIAL MCP</a:t>
            </a:r>
          </a:p>
          <a:p>
            <a:pPr>
              <a:lnSpc>
                <a:spcPct val="120000"/>
              </a:lnSpc>
            </a:pPr>
            <a:r>
              <a:rPr lang="es-CO" sz="1600" b="1" dirty="0">
                <a:solidFill>
                  <a:srgbClr val="002060"/>
                </a:solidFill>
              </a:rPr>
              <a:t>Duración: Noviembre y Diciembre </a:t>
            </a:r>
          </a:p>
          <a:p>
            <a:pPr>
              <a:lnSpc>
                <a:spcPct val="120000"/>
              </a:lnSpc>
            </a:pPr>
            <a:r>
              <a:rPr lang="es-CO" sz="1600" b="1" dirty="0">
                <a:solidFill>
                  <a:srgbClr val="002060"/>
                </a:solidFill>
              </a:rPr>
              <a:t>Entidades a Visitar – </a:t>
            </a:r>
            <a:r>
              <a:rPr lang="es-CO" sz="1600" b="1" dirty="0" smtClean="0">
                <a:solidFill>
                  <a:srgbClr val="002060"/>
                </a:solidFill>
              </a:rPr>
              <a:t>25</a:t>
            </a:r>
            <a:endParaRPr lang="es-CO" sz="1600" b="1" dirty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</a:pPr>
            <a:r>
              <a:rPr lang="es-CO" sz="1600" b="1" dirty="0">
                <a:solidFill>
                  <a:srgbClr val="002060"/>
                </a:solidFill>
              </a:rPr>
              <a:t>Responsables – Director Unidad y Profesionales  </a:t>
            </a:r>
          </a:p>
          <a:p>
            <a:pPr>
              <a:lnSpc>
                <a:spcPct val="120000"/>
              </a:lnSpc>
            </a:pPr>
            <a:endParaRPr lang="es-CO" sz="1600" dirty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</a:pPr>
            <a:r>
              <a:rPr lang="es-CO" sz="1600" b="1" dirty="0">
                <a:solidFill>
                  <a:srgbClr val="002060"/>
                </a:solidFill>
              </a:rPr>
              <a:t>Acción de Profundización – Cumplimiento Presupuesto de Ingresos</a:t>
            </a:r>
          </a:p>
          <a:p>
            <a:pPr>
              <a:lnSpc>
                <a:spcPct val="120000"/>
              </a:lnSpc>
            </a:pPr>
            <a:endParaRPr lang="es-CO" sz="1600" dirty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</a:pPr>
            <a:r>
              <a:rPr lang="es-CO" sz="1600" dirty="0">
                <a:solidFill>
                  <a:srgbClr val="002060"/>
                </a:solidFill>
              </a:rPr>
              <a:t>Visitas comerciales  y contacto telefónico con funcionarios claves en cada entidad: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s-CO" sz="1600" dirty="0">
              <a:solidFill>
                <a:srgbClr val="002060"/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s-CO" sz="1600" dirty="0">
                <a:solidFill>
                  <a:srgbClr val="002060"/>
                </a:solidFill>
              </a:rPr>
              <a:t>BMC, escenario ideal para ejecutar los presupuestos de compras fin de año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s-CO" sz="1600" dirty="0">
                <a:solidFill>
                  <a:srgbClr val="002060"/>
                </a:solidFill>
              </a:rPr>
              <a:t>BMC, mejor opción para entrada en vigencia de la Ley de Garantías.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s-CO" sz="1600" dirty="0">
                <a:solidFill>
                  <a:srgbClr val="002060"/>
                </a:solidFill>
              </a:rPr>
              <a:t>Beneficios de las compras  a través de nuestro escenario.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s-CO" sz="1600" dirty="0">
                <a:solidFill>
                  <a:srgbClr val="002060"/>
                </a:solidFill>
              </a:rPr>
              <a:t>Seguimiento a los procesos actuales para que se cumplan dentro de los términos.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s-CO" sz="1600" dirty="0">
                <a:solidFill>
                  <a:srgbClr val="002060"/>
                </a:solidFill>
              </a:rPr>
              <a:t>Coordinar apoyo con las Unidades involucradas en el MCP para procesos agiles.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s-CO" sz="1400" b="1" dirty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</a:pPr>
            <a:endParaRPr lang="es-CO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0729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1450" y="22716"/>
            <a:ext cx="7479416" cy="537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3200" b="1" dirty="0">
                <a:solidFill>
                  <a:schemeClr val="bg2">
                    <a:lumMod val="75000"/>
                  </a:schemeClr>
                </a:solidFill>
              </a:rPr>
              <a:t>Acciones Comerciales Fin de Año</a:t>
            </a:r>
          </a:p>
        </p:txBody>
      </p:sp>
      <p:cxnSp>
        <p:nvCxnSpPr>
          <p:cNvPr id="3" name="2 Conector recto"/>
          <p:cNvCxnSpPr/>
          <p:nvPr/>
        </p:nvCxnSpPr>
        <p:spPr>
          <a:xfrm flipV="1">
            <a:off x="171451" y="618633"/>
            <a:ext cx="8658225" cy="14288"/>
          </a:xfrm>
          <a:prstGeom prst="line">
            <a:avLst/>
          </a:prstGeom>
          <a:ln cmpd="dbl">
            <a:solidFill>
              <a:srgbClr val="6BAD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4 CuadroTexto">
            <a:extLst>
              <a:ext uri="{FF2B5EF4-FFF2-40B4-BE49-F238E27FC236}">
                <a16:creationId xmlns="" xmlns:a16="http://schemas.microsoft.com/office/drawing/2014/main" id="{6CF971F9-AF21-472C-A1C3-879D11BACF9D}"/>
              </a:ext>
            </a:extLst>
          </p:cNvPr>
          <p:cNvSpPr txBox="1"/>
          <p:nvPr/>
        </p:nvSpPr>
        <p:spPr>
          <a:xfrm>
            <a:off x="171451" y="690796"/>
            <a:ext cx="8741055" cy="4838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CO" b="1" u="sng" dirty="0">
                <a:solidFill>
                  <a:srgbClr val="002060"/>
                </a:solidFill>
              </a:rPr>
              <a:t>COMPRE CON TIEMPO</a:t>
            </a:r>
          </a:p>
          <a:p>
            <a:pPr algn="ctr">
              <a:lnSpc>
                <a:spcPct val="120000"/>
              </a:lnSpc>
            </a:pPr>
            <a:r>
              <a:rPr lang="es-CO" b="1" u="sng" dirty="0">
                <a:solidFill>
                  <a:srgbClr val="002060"/>
                </a:solidFill>
              </a:rPr>
              <a:t>COMPRE ANTES DE FIN DE AÑO</a:t>
            </a:r>
          </a:p>
          <a:p>
            <a:pPr algn="ctr">
              <a:lnSpc>
                <a:spcPct val="120000"/>
              </a:lnSpc>
            </a:pPr>
            <a:endParaRPr lang="es-CO" sz="1600" b="1" dirty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</a:pPr>
            <a:r>
              <a:rPr lang="es-CO" sz="1600" b="1" dirty="0">
                <a:solidFill>
                  <a:srgbClr val="002060"/>
                </a:solidFill>
              </a:rPr>
              <a:t>Duración: 7 Noviembre al 1 de Diciembre </a:t>
            </a:r>
          </a:p>
          <a:p>
            <a:pPr>
              <a:lnSpc>
                <a:spcPct val="120000"/>
              </a:lnSpc>
            </a:pPr>
            <a:r>
              <a:rPr lang="es-CO" sz="1600" b="1" dirty="0">
                <a:solidFill>
                  <a:srgbClr val="002060"/>
                </a:solidFill>
              </a:rPr>
              <a:t>No. de Entidades -  420 </a:t>
            </a:r>
          </a:p>
          <a:p>
            <a:pPr>
              <a:lnSpc>
                <a:spcPct val="120000"/>
              </a:lnSpc>
            </a:pPr>
            <a:r>
              <a:rPr lang="es-CO" sz="1600" b="1" dirty="0">
                <a:solidFill>
                  <a:srgbClr val="002060"/>
                </a:solidFill>
              </a:rPr>
              <a:t>Frecuencia – Semanal</a:t>
            </a:r>
          </a:p>
          <a:p>
            <a:pPr>
              <a:lnSpc>
                <a:spcPct val="120000"/>
              </a:lnSpc>
            </a:pPr>
            <a:endParaRPr lang="es-CO" sz="1600" b="1" dirty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</a:pPr>
            <a:r>
              <a:rPr lang="es-CO" sz="1600" b="1" dirty="0">
                <a:solidFill>
                  <a:srgbClr val="002060"/>
                </a:solidFill>
              </a:rPr>
              <a:t>Mensajes con Memes:</a:t>
            </a:r>
          </a:p>
          <a:p>
            <a:pPr>
              <a:lnSpc>
                <a:spcPct val="120000"/>
              </a:lnSpc>
            </a:pPr>
            <a:endParaRPr lang="es-CO" sz="1600" b="1" dirty="0">
              <a:solidFill>
                <a:srgbClr val="002060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1400" b="1" dirty="0">
                <a:solidFill>
                  <a:srgbClr val="002060"/>
                </a:solidFill>
              </a:rPr>
              <a:t>No se espere hasta el último momento, quedan xx días hábiles para comprar antes del 29 de diciembre.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1400" b="1" dirty="0">
                <a:solidFill>
                  <a:srgbClr val="002060"/>
                </a:solidFill>
              </a:rPr>
              <a:t>Ejecute su Presupuesto con tiempo, quedan xx días hábiles para comprar antes del 29 de diciembre.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1400" b="1" dirty="0">
                <a:solidFill>
                  <a:srgbClr val="002060"/>
                </a:solidFill>
              </a:rPr>
              <a:t>Su tiempo es muy preciado, quedan xx días hábiles para comprar antes del 29 de diciembre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1400" b="1" dirty="0">
                <a:solidFill>
                  <a:srgbClr val="002060"/>
                </a:solidFill>
              </a:rPr>
              <a:t>No deje sus compras para el última hora,  quedan xx días hábiles para comprar antes del 29 de diciembre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1400" b="1" dirty="0">
                <a:solidFill>
                  <a:srgbClr val="002060"/>
                </a:solidFill>
              </a:rPr>
              <a:t>El tiempo pasa y las compras apremian, quedan xx días para compra antes del 29 de diciembre.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1400" b="1" dirty="0">
                <a:solidFill>
                  <a:srgbClr val="002060"/>
                </a:solidFill>
              </a:rPr>
              <a:t>Inicie ya su último proceso de compras, tiene el tiempo justo para compra antes del 29 de diciembre.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s-CO" sz="1400" b="1" dirty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</a:pPr>
            <a:endParaRPr lang="es-CO" sz="1600" b="1" dirty="0">
              <a:solidFill>
                <a:srgbClr val="002060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A75ED111-EFFC-473F-BC5D-F9A23523CE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20719" y="1908914"/>
            <a:ext cx="1648816" cy="114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925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1450" y="22716"/>
            <a:ext cx="7479416" cy="537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3200" b="1" dirty="0">
                <a:solidFill>
                  <a:schemeClr val="bg2">
                    <a:lumMod val="75000"/>
                  </a:schemeClr>
                </a:solidFill>
              </a:rPr>
              <a:t>Acciones Comerciales Fin de Año</a:t>
            </a:r>
          </a:p>
        </p:txBody>
      </p:sp>
      <p:cxnSp>
        <p:nvCxnSpPr>
          <p:cNvPr id="3" name="2 Conector recto"/>
          <p:cNvCxnSpPr/>
          <p:nvPr/>
        </p:nvCxnSpPr>
        <p:spPr>
          <a:xfrm flipV="1">
            <a:off x="171451" y="618633"/>
            <a:ext cx="8658225" cy="14288"/>
          </a:xfrm>
          <a:prstGeom prst="line">
            <a:avLst/>
          </a:prstGeom>
          <a:ln cmpd="dbl">
            <a:solidFill>
              <a:srgbClr val="6BAD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4 CuadroTexto">
            <a:extLst>
              <a:ext uri="{FF2B5EF4-FFF2-40B4-BE49-F238E27FC236}">
                <a16:creationId xmlns="" xmlns:a16="http://schemas.microsoft.com/office/drawing/2014/main" id="{6CF971F9-AF21-472C-A1C3-879D11BACF9D}"/>
              </a:ext>
            </a:extLst>
          </p:cNvPr>
          <p:cNvSpPr txBox="1"/>
          <p:nvPr/>
        </p:nvSpPr>
        <p:spPr>
          <a:xfrm>
            <a:off x="287197" y="1711250"/>
            <a:ext cx="3983861" cy="15511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CO" sz="2000" b="1" u="sng" dirty="0">
                <a:solidFill>
                  <a:srgbClr val="002060"/>
                </a:solidFill>
              </a:rPr>
              <a:t>LEY DE GARANTIAS</a:t>
            </a:r>
          </a:p>
          <a:p>
            <a:pPr algn="ctr">
              <a:lnSpc>
                <a:spcPct val="120000"/>
              </a:lnSpc>
            </a:pPr>
            <a:endParaRPr lang="es-CO" sz="1600" b="1" dirty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</a:pPr>
            <a:r>
              <a:rPr lang="es-CO" sz="1600" b="1" dirty="0">
                <a:solidFill>
                  <a:srgbClr val="002060"/>
                </a:solidFill>
              </a:rPr>
              <a:t>Duración: 7 Noviembre  2017 a Mayo 2018</a:t>
            </a:r>
          </a:p>
          <a:p>
            <a:pPr>
              <a:lnSpc>
                <a:spcPct val="120000"/>
              </a:lnSpc>
            </a:pPr>
            <a:r>
              <a:rPr lang="es-CO" sz="1600" b="1" dirty="0">
                <a:solidFill>
                  <a:srgbClr val="002060"/>
                </a:solidFill>
              </a:rPr>
              <a:t>No. de Entidades -  420 </a:t>
            </a:r>
          </a:p>
          <a:p>
            <a:pPr>
              <a:lnSpc>
                <a:spcPct val="120000"/>
              </a:lnSpc>
            </a:pPr>
            <a:r>
              <a:rPr lang="es-CO" sz="1600" b="1" dirty="0">
                <a:solidFill>
                  <a:srgbClr val="002060"/>
                </a:solidFill>
              </a:rPr>
              <a:t>Frecuencia - Quincenal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0A6FBBC4-A9F9-4F65-9C3F-9B32D0293E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5231" y="660478"/>
            <a:ext cx="3946966" cy="444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33694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1450" y="22716"/>
            <a:ext cx="7479416" cy="537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3200" b="1" dirty="0">
                <a:solidFill>
                  <a:schemeClr val="bg2">
                    <a:lumMod val="75000"/>
                  </a:schemeClr>
                </a:solidFill>
              </a:rPr>
              <a:t>Acciones Comerciales Fin de Año</a:t>
            </a:r>
          </a:p>
        </p:txBody>
      </p:sp>
      <p:cxnSp>
        <p:nvCxnSpPr>
          <p:cNvPr id="3" name="2 Conector recto"/>
          <p:cNvCxnSpPr/>
          <p:nvPr/>
        </p:nvCxnSpPr>
        <p:spPr>
          <a:xfrm flipV="1">
            <a:off x="171451" y="618633"/>
            <a:ext cx="8658225" cy="14288"/>
          </a:xfrm>
          <a:prstGeom prst="line">
            <a:avLst/>
          </a:prstGeom>
          <a:ln cmpd="dbl">
            <a:solidFill>
              <a:srgbClr val="6BAD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4 CuadroTexto">
            <a:extLst>
              <a:ext uri="{FF2B5EF4-FFF2-40B4-BE49-F238E27FC236}">
                <a16:creationId xmlns="" xmlns:a16="http://schemas.microsoft.com/office/drawing/2014/main" id="{6CF971F9-AF21-472C-A1C3-879D11BACF9D}"/>
              </a:ext>
            </a:extLst>
          </p:cNvPr>
          <p:cNvSpPr txBox="1"/>
          <p:nvPr/>
        </p:nvSpPr>
        <p:spPr>
          <a:xfrm>
            <a:off x="171451" y="794971"/>
            <a:ext cx="8741055" cy="4764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CO" b="1" u="sng" dirty="0">
                <a:solidFill>
                  <a:srgbClr val="002060"/>
                </a:solidFill>
              </a:rPr>
              <a:t>VIGENCIAS FUTURAS – ALTERNATIVA FINANCIERA PARA SU ENTIDAD</a:t>
            </a:r>
          </a:p>
          <a:p>
            <a:pPr algn="ctr">
              <a:lnSpc>
                <a:spcPct val="120000"/>
              </a:lnSpc>
            </a:pPr>
            <a:endParaRPr lang="es-CO" sz="1600" b="1" dirty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</a:pPr>
            <a:r>
              <a:rPr lang="es-CO" sz="1600" b="1" dirty="0">
                <a:solidFill>
                  <a:srgbClr val="002060"/>
                </a:solidFill>
              </a:rPr>
              <a:t>Duración: 7 Noviembre al 29 de Diciembre </a:t>
            </a:r>
          </a:p>
          <a:p>
            <a:pPr>
              <a:lnSpc>
                <a:spcPct val="120000"/>
              </a:lnSpc>
            </a:pPr>
            <a:r>
              <a:rPr lang="es-CO" sz="1600" b="1" dirty="0">
                <a:solidFill>
                  <a:srgbClr val="002060"/>
                </a:solidFill>
              </a:rPr>
              <a:t>No. de Entidades -  420 </a:t>
            </a:r>
          </a:p>
          <a:p>
            <a:pPr>
              <a:lnSpc>
                <a:spcPct val="120000"/>
              </a:lnSpc>
            </a:pPr>
            <a:r>
              <a:rPr lang="es-CO" sz="1600" b="1" dirty="0">
                <a:solidFill>
                  <a:srgbClr val="002060"/>
                </a:solidFill>
              </a:rPr>
              <a:t>Frecuencia – Semanal</a:t>
            </a:r>
          </a:p>
          <a:p>
            <a:pPr>
              <a:lnSpc>
                <a:spcPct val="120000"/>
              </a:lnSpc>
            </a:pPr>
            <a:r>
              <a:rPr lang="es-CO" sz="1600" b="1" dirty="0">
                <a:solidFill>
                  <a:srgbClr val="002060"/>
                </a:solidFill>
              </a:rPr>
              <a:t>Plazo Máximo Ejecución Ejecutivo Nacional  – 31 de julio de 2018</a:t>
            </a:r>
          </a:p>
          <a:p>
            <a:pPr>
              <a:lnSpc>
                <a:spcPct val="120000"/>
              </a:lnSpc>
            </a:pPr>
            <a:r>
              <a:rPr lang="es-CO" sz="1600" b="1" dirty="0">
                <a:solidFill>
                  <a:srgbClr val="002060"/>
                </a:solidFill>
              </a:rPr>
              <a:t>Plazo Máximo Ejecución Otras Entidades – Mayor plazo</a:t>
            </a:r>
          </a:p>
          <a:p>
            <a:pPr>
              <a:lnSpc>
                <a:spcPct val="120000"/>
              </a:lnSpc>
            </a:pPr>
            <a:endParaRPr lang="es-CO" sz="1600" b="1" dirty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</a:pPr>
            <a:r>
              <a:rPr lang="es-CO" sz="1600" b="1" dirty="0">
                <a:solidFill>
                  <a:srgbClr val="002060"/>
                </a:solidFill>
              </a:rPr>
              <a:t>Mensajes con Memes: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1400" b="1" dirty="0">
                <a:solidFill>
                  <a:srgbClr val="002060"/>
                </a:solidFill>
              </a:rPr>
              <a:t>Entidad, dedíquese a administrar los bienes y servicios adquiridos con vigencias futuras a través de la Bolsa Mercantil de Colombia.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1400" b="1" dirty="0">
                <a:solidFill>
                  <a:srgbClr val="002060"/>
                </a:solidFill>
              </a:rPr>
              <a:t>Garantice la compra, suministro y precios  del bien o servicio para las próximas vigencias a través de la Bolsa Mercantil de Colombia,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1400" b="1" dirty="0">
                <a:solidFill>
                  <a:srgbClr val="002060"/>
                </a:solidFill>
              </a:rPr>
              <a:t>La Bolsa Mercantil de Colombia, escenario ideal para sus compras con vigencias futuras.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s-CO" sz="1400" b="1" dirty="0">
              <a:solidFill>
                <a:srgbClr val="002060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s-CO" sz="1400" b="1" dirty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</a:pPr>
            <a:endParaRPr lang="es-CO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8065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2 Conector recto"/>
          <p:cNvCxnSpPr/>
          <p:nvPr/>
        </p:nvCxnSpPr>
        <p:spPr>
          <a:xfrm flipV="1">
            <a:off x="171451" y="598468"/>
            <a:ext cx="8658225" cy="14288"/>
          </a:xfrm>
          <a:prstGeom prst="line">
            <a:avLst/>
          </a:prstGeom>
          <a:ln cmpd="dbl">
            <a:solidFill>
              <a:srgbClr val="6BAD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196851" y="984281"/>
            <a:ext cx="8658225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238125" y="25181"/>
            <a:ext cx="3524250" cy="5366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3200" b="1" dirty="0">
                <a:solidFill>
                  <a:schemeClr val="bg2">
                    <a:lumMod val="75000"/>
                  </a:schemeClr>
                </a:solidFill>
              </a:rPr>
              <a:t>Canales</a:t>
            </a:r>
          </a:p>
        </p:txBody>
      </p:sp>
      <p:cxnSp>
        <p:nvCxnSpPr>
          <p:cNvPr id="8" name="7 Conector recto"/>
          <p:cNvCxnSpPr/>
          <p:nvPr/>
        </p:nvCxnSpPr>
        <p:spPr>
          <a:xfrm rot="5400000">
            <a:off x="2588788" y="2881931"/>
            <a:ext cx="4504088" cy="19050"/>
          </a:xfrm>
          <a:prstGeom prst="line">
            <a:avLst/>
          </a:prstGeom>
          <a:ln w="38100" cmpd="dbl">
            <a:solidFill>
              <a:srgbClr val="6B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237069" y="913000"/>
            <a:ext cx="4391377" cy="263149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80975" indent="-180975" algn="just">
              <a:lnSpc>
                <a:spcPct val="150000"/>
              </a:lnSpc>
            </a:pPr>
            <a:r>
              <a:rPr lang="es-CO" dirty="0">
                <a:solidFill>
                  <a:srgbClr val="002060"/>
                </a:solidFill>
              </a:rPr>
              <a:t>Capacitaciones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Compensación y liquidación de operaciones – Back Firmas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 Subastas de Leche en polvo – Comerciales</a:t>
            </a:r>
          </a:p>
          <a:p>
            <a:pPr lvl="1">
              <a:buFont typeface="Arial" pitchFamily="34" charset="0"/>
              <a:buChar char="•"/>
            </a:pPr>
            <a:r>
              <a:rPr lang="es-CO" dirty="0" smtClean="0"/>
              <a:t>Ciclo capacitaciones Gobierno Corporativo </a:t>
            </a:r>
          </a:p>
          <a:p>
            <a:pPr marL="180975" indent="-180975" algn="just">
              <a:buFont typeface="Arial" pitchFamily="34" charset="0"/>
              <a:buChar char="•"/>
            </a:pPr>
            <a:endParaRPr lang="es-CO" sz="1600" dirty="0"/>
          </a:p>
          <a:p>
            <a:pPr marL="180975" indent="-180975" algn="just">
              <a:buFont typeface="Arial" pitchFamily="34" charset="0"/>
              <a:buChar char="•"/>
            </a:pPr>
            <a:endParaRPr lang="es-CO" sz="1400" dirty="0"/>
          </a:p>
        </p:txBody>
      </p:sp>
      <p:sp>
        <p:nvSpPr>
          <p:cNvPr id="10" name="9 Rectángulo"/>
          <p:cNvSpPr/>
          <p:nvPr/>
        </p:nvSpPr>
        <p:spPr>
          <a:xfrm>
            <a:off x="4935262" y="835608"/>
            <a:ext cx="4299050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 algn="just">
              <a:lnSpc>
                <a:spcPct val="200000"/>
              </a:lnSpc>
            </a:pPr>
            <a:r>
              <a:rPr lang="es-CO" dirty="0">
                <a:solidFill>
                  <a:srgbClr val="002060"/>
                </a:solidFill>
              </a:rPr>
              <a:t>Profundización del mercado</a:t>
            </a:r>
          </a:p>
          <a:p>
            <a:pPr marL="180975" indent="-180975" algn="just">
              <a:lnSpc>
                <a:spcPct val="150000"/>
              </a:lnSpc>
            </a:pPr>
            <a:r>
              <a:rPr lang="es-CO" sz="1400" dirty="0">
                <a:solidFill>
                  <a:srgbClr val="002060"/>
                </a:solidFill>
              </a:rPr>
              <a:t>Nuevos Negocios</a:t>
            </a:r>
          </a:p>
          <a:p>
            <a:pPr marL="180975" lvl="1" indent="-180975" algn="just">
              <a:lnSpc>
                <a:spcPct val="150000"/>
              </a:lnSpc>
            </a:pPr>
            <a:r>
              <a:rPr lang="es-CO" sz="1400" dirty="0" smtClean="0"/>
              <a:t>ALMACAFE</a:t>
            </a:r>
          </a:p>
          <a:p>
            <a:pPr marL="637969" lvl="2" indent="-180975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CO" sz="1400" dirty="0" smtClean="0"/>
              <a:t>Desayuno con SCB</a:t>
            </a:r>
          </a:p>
          <a:p>
            <a:pPr marL="180975" lvl="1" indent="-180975" algn="just">
              <a:lnSpc>
                <a:spcPct val="150000"/>
              </a:lnSpc>
            </a:pPr>
            <a:endParaRPr lang="es-CO" sz="1400" dirty="0" smtClean="0"/>
          </a:p>
          <a:p>
            <a:pPr marL="637971" lvl="1" indent="-180975" algn="just">
              <a:lnSpc>
                <a:spcPct val="150000"/>
              </a:lnSpc>
              <a:buFont typeface="Wingdings" pitchFamily="2" charset="2"/>
              <a:buChar char="ü"/>
            </a:pPr>
            <a:endParaRPr lang="es-CO" sz="1400" dirty="0"/>
          </a:p>
        </p:txBody>
      </p:sp>
      <p:cxnSp>
        <p:nvCxnSpPr>
          <p:cNvPr id="12" name="11 Conector recto"/>
          <p:cNvCxnSpPr/>
          <p:nvPr/>
        </p:nvCxnSpPr>
        <p:spPr>
          <a:xfrm>
            <a:off x="227896" y="1309510"/>
            <a:ext cx="2041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4884224" y="1332088"/>
            <a:ext cx="2826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171450" y="4022531"/>
            <a:ext cx="2826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"/>
          <p:cNvSpPr/>
          <p:nvPr/>
        </p:nvSpPr>
        <p:spPr>
          <a:xfrm>
            <a:off x="119542" y="3424481"/>
            <a:ext cx="429905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 algn="just">
              <a:lnSpc>
                <a:spcPct val="200000"/>
              </a:lnSpc>
            </a:pPr>
            <a:r>
              <a:rPr lang="es-CO" dirty="0" smtClean="0">
                <a:solidFill>
                  <a:srgbClr val="002060"/>
                </a:solidFill>
              </a:rPr>
              <a:t>Apoyo a SCB</a:t>
            </a:r>
            <a:endParaRPr lang="es-CO" dirty="0">
              <a:solidFill>
                <a:srgbClr val="002060"/>
              </a:solidFill>
            </a:endParaRPr>
          </a:p>
          <a:p>
            <a:pPr marL="180975" indent="-180975" algn="just">
              <a:lnSpc>
                <a:spcPct val="150000"/>
              </a:lnSpc>
            </a:pPr>
            <a:r>
              <a:rPr lang="es-CO" sz="1400" dirty="0" smtClean="0">
                <a:solidFill>
                  <a:srgbClr val="002060"/>
                </a:solidFill>
              </a:rPr>
              <a:t>Trabajo en Causales de Comités Arbitrales </a:t>
            </a:r>
            <a:endParaRPr lang="es-CO" sz="1400" dirty="0">
              <a:solidFill>
                <a:srgbClr val="002060"/>
              </a:solidFill>
            </a:endParaRPr>
          </a:p>
          <a:p>
            <a:pPr marL="637971" lvl="1" indent="-180975" algn="just">
              <a:lnSpc>
                <a:spcPct val="150000"/>
              </a:lnSpc>
              <a:buFont typeface="Wingdings" pitchFamily="2" charset="2"/>
              <a:buChar char="ü"/>
            </a:pPr>
            <a:endParaRPr lang="es-CO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685319" y="1428797"/>
            <a:ext cx="7773412" cy="1668947"/>
          </a:xfrm>
        </p:spPr>
        <p:txBody>
          <a:bodyPr/>
          <a:lstStyle/>
          <a:p>
            <a:pPr lvl="0"/>
            <a:r>
              <a:rPr lang="es-ES" sz="4000" dirty="0"/>
              <a:t>7</a:t>
            </a:r>
            <a:r>
              <a:rPr lang="es-ES" sz="4000" dirty="0" smtClean="0"/>
              <a:t>. </a:t>
            </a:r>
            <a:r>
              <a:rPr lang="es-CO" sz="4000" dirty="0" smtClean="0">
                <a:latin typeface="Calibri" pitchFamily="34" charset="0"/>
              </a:rPr>
              <a:t>Proposiciones y varios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348029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9"/>
          <p:cNvSpPr txBox="1">
            <a:spLocks/>
          </p:cNvSpPr>
          <p:nvPr/>
        </p:nvSpPr>
        <p:spPr>
          <a:xfrm>
            <a:off x="1638786" y="534762"/>
            <a:ext cx="4374678" cy="21650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ts val="17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  <a:defRPr sz="15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9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 sz="9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ctr"/>
            <a:r>
              <a:rPr lang="es-CO" sz="1800" dirty="0" smtClean="0">
                <a:solidFill>
                  <a:schemeClr val="tx1"/>
                </a:solidFill>
              </a:rPr>
              <a:t> 14 de Noviembre </a:t>
            </a:r>
            <a:r>
              <a:rPr lang="es-CO" sz="1800" dirty="0">
                <a:solidFill>
                  <a:schemeClr val="tx1"/>
                </a:solidFill>
              </a:rPr>
              <a:t>de 2017</a:t>
            </a:r>
            <a:endParaRPr lang="es-ES_tradnl" sz="1800" dirty="0">
              <a:solidFill>
                <a:schemeClr val="tx1"/>
              </a:solidFill>
            </a:endParaRPr>
          </a:p>
        </p:txBody>
      </p:sp>
      <p:sp>
        <p:nvSpPr>
          <p:cNvPr id="26" name="Text Placeholder 30"/>
          <p:cNvSpPr txBox="1">
            <a:spLocks/>
          </p:cNvSpPr>
          <p:nvPr/>
        </p:nvSpPr>
        <p:spPr>
          <a:xfrm>
            <a:off x="54595" y="117206"/>
            <a:ext cx="8038531" cy="83351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000" b="0" i="0" kern="1200">
                <a:solidFill>
                  <a:schemeClr val="accent2"/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9863" indent="-1698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11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46075" indent="-17621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1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9pPr>
          </a:lstStyle>
          <a:p>
            <a:pPr algn="ctr"/>
            <a:r>
              <a:rPr lang="es-CO" sz="2800" dirty="0">
                <a:solidFill>
                  <a:srgbClr val="002060"/>
                </a:solidFill>
              </a:rPr>
              <a:t>Orden del día comité Comunicaciones y Negocios</a:t>
            </a:r>
          </a:p>
        </p:txBody>
      </p:sp>
      <p:pic>
        <p:nvPicPr>
          <p:cNvPr id="19" name="91 Imagen" descr="BMC LOGO.bmp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-211"/>
          <a:stretch>
            <a:fillRect/>
          </a:stretch>
        </p:blipFill>
        <p:spPr bwMode="auto">
          <a:xfrm>
            <a:off x="7569499" y="117206"/>
            <a:ext cx="1512000" cy="465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0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526509163"/>
              </p:ext>
            </p:extLst>
          </p:nvPr>
        </p:nvGraphicFramePr>
        <p:xfrm>
          <a:off x="285752" y="837543"/>
          <a:ext cx="8572500" cy="4091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3206486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308225" y="852755"/>
            <a:ext cx="3875068" cy="832207"/>
          </a:xfrm>
          <a:prstGeom prst="roundRect">
            <a:avLst/>
          </a:prstGeom>
          <a:solidFill>
            <a:srgbClr val="094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s-CO" sz="14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03433" y="1065725"/>
            <a:ext cx="3791164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2200" dirty="0">
                <a:solidFill>
                  <a:schemeClr val="bg1"/>
                </a:solidFill>
              </a:rPr>
              <a:t>Facturación y garantías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308224" y="1837362"/>
            <a:ext cx="3875068" cy="832207"/>
          </a:xfrm>
          <a:prstGeom prst="roundRect">
            <a:avLst/>
          </a:prstGeom>
          <a:solidFill>
            <a:srgbClr val="094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s-CO" sz="14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08225" y="2821969"/>
            <a:ext cx="3875068" cy="832207"/>
          </a:xfrm>
          <a:prstGeom prst="roundRect">
            <a:avLst/>
          </a:prstGeom>
          <a:solidFill>
            <a:srgbClr val="094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s-CO" sz="14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308225" y="3806576"/>
            <a:ext cx="3875068" cy="832207"/>
          </a:xfrm>
          <a:prstGeom prst="roundRect">
            <a:avLst/>
          </a:prstGeom>
          <a:solidFill>
            <a:srgbClr val="094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s-CO" sz="14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4765498" y="1117663"/>
            <a:ext cx="3875068" cy="832207"/>
          </a:xfrm>
          <a:prstGeom prst="roundRect">
            <a:avLst/>
          </a:prstGeom>
          <a:solidFill>
            <a:srgbClr val="094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s-CO" sz="14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4765498" y="2150724"/>
            <a:ext cx="3875068" cy="832207"/>
          </a:xfrm>
          <a:prstGeom prst="roundRect">
            <a:avLst/>
          </a:prstGeom>
          <a:solidFill>
            <a:srgbClr val="094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s-CO" sz="14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4765498" y="3183785"/>
            <a:ext cx="3875068" cy="832207"/>
          </a:xfrm>
          <a:prstGeom prst="roundRect">
            <a:avLst/>
          </a:prstGeom>
          <a:solidFill>
            <a:srgbClr val="094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s-CO" sz="14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03433" y="2051887"/>
            <a:ext cx="3791164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2200" dirty="0">
                <a:solidFill>
                  <a:schemeClr val="bg1"/>
                </a:solidFill>
              </a:rPr>
              <a:t>Contrato de Corretaje 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4958996" y="1151801"/>
            <a:ext cx="325405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2200" dirty="0">
                <a:solidFill>
                  <a:schemeClr val="bg1"/>
                </a:solidFill>
              </a:rPr>
              <a:t>Obligaciones Tributarias en el MCP 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503433" y="4071484"/>
            <a:ext cx="3791164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2200" dirty="0">
                <a:solidFill>
                  <a:schemeClr val="bg1"/>
                </a:solidFill>
              </a:rPr>
              <a:t>Mercado Secundario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4958997" y="3447584"/>
            <a:ext cx="3791164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2200" dirty="0">
                <a:solidFill>
                  <a:schemeClr val="bg1"/>
                </a:solidFill>
              </a:rPr>
              <a:t>Fichas Técnicas 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4958996" y="2415632"/>
            <a:ext cx="3791164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2200" dirty="0" err="1" smtClean="0">
                <a:solidFill>
                  <a:schemeClr val="bg1"/>
                </a:solidFill>
              </a:rPr>
              <a:t>Factoring</a:t>
            </a:r>
            <a:endParaRPr lang="es-CO" sz="2200" dirty="0">
              <a:solidFill>
                <a:schemeClr val="bg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503433" y="3050001"/>
            <a:ext cx="3791164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2200" dirty="0">
                <a:solidFill>
                  <a:schemeClr val="bg1"/>
                </a:solidFill>
              </a:rPr>
              <a:t>Reglamento</a:t>
            </a:r>
          </a:p>
        </p:txBody>
      </p:sp>
    </p:spTree>
    <p:extLst>
      <p:ext uri="{BB962C8B-B14F-4D97-AF65-F5344CB8AC3E}">
        <p14:creationId xmlns:p14="http://schemas.microsoft.com/office/powerpoint/2010/main" xmlns="" val="2475548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102794" y="2101064"/>
            <a:ext cx="4479534" cy="18097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2200" dirty="0"/>
              <a:t>Revisión del tema de Garantías con el </a:t>
            </a:r>
            <a:r>
              <a:rPr lang="es-CO" sz="2200" dirty="0" err="1"/>
              <a:t>Tributarista</a:t>
            </a:r>
            <a:r>
              <a:rPr lang="es-CO" sz="2200" dirty="0" smtClean="0"/>
              <a:t>.</a:t>
            </a:r>
          </a:p>
          <a:p>
            <a:pPr>
              <a:lnSpc>
                <a:spcPct val="120000"/>
              </a:lnSpc>
            </a:pPr>
            <a:endParaRPr lang="es-CO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endParaRPr lang="es-CO" dirty="0" smtClean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endParaRPr lang="es-CO" dirty="0">
              <a:solidFill>
                <a:schemeClr val="tx2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503433" y="544530"/>
            <a:ext cx="3875068" cy="832207"/>
          </a:xfrm>
          <a:prstGeom prst="roundRect">
            <a:avLst/>
          </a:prstGeom>
          <a:solidFill>
            <a:srgbClr val="094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s-CO" sz="14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986317" y="757500"/>
            <a:ext cx="3791164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2200" dirty="0">
                <a:solidFill>
                  <a:schemeClr val="bg1"/>
                </a:solidFill>
              </a:rPr>
              <a:t>Facturación y garantías</a:t>
            </a:r>
          </a:p>
        </p:txBody>
      </p:sp>
      <p:cxnSp>
        <p:nvCxnSpPr>
          <p:cNvPr id="8" name="Conector angular 7"/>
          <p:cNvCxnSpPr/>
          <p:nvPr/>
        </p:nvCxnSpPr>
        <p:spPr>
          <a:xfrm rot="16200000" flipH="1">
            <a:off x="510275" y="1530847"/>
            <a:ext cx="1058238" cy="750015"/>
          </a:xfrm>
          <a:prstGeom prst="bentConnector3">
            <a:avLst>
              <a:gd name="adj1" fmla="val 9951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redondeado 11"/>
          <p:cNvSpPr/>
          <p:nvPr/>
        </p:nvSpPr>
        <p:spPr>
          <a:xfrm>
            <a:off x="1414402" y="2101064"/>
            <a:ext cx="1160979" cy="66782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s-CO" sz="14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457214" y="2250180"/>
            <a:ext cx="1075354" cy="369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CO" sz="2200" dirty="0" smtClean="0">
                <a:solidFill>
                  <a:srgbClr val="3A8386"/>
                </a:solidFill>
              </a:rPr>
              <a:t>Junio</a:t>
            </a:r>
            <a:endParaRPr lang="es-CO" sz="2200" dirty="0">
              <a:solidFill>
                <a:srgbClr val="3A83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9590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102793" y="2101064"/>
            <a:ext cx="5219273" cy="365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2400" dirty="0"/>
              <a:t>No es una actividad </a:t>
            </a:r>
            <a:r>
              <a:rPr lang="es-CO" sz="2400" dirty="0" smtClean="0"/>
              <a:t>pendiente en el cuadro de tareas del Comité.</a:t>
            </a:r>
          </a:p>
          <a:p>
            <a:pPr>
              <a:lnSpc>
                <a:spcPct val="120000"/>
              </a:lnSpc>
            </a:pPr>
            <a:endParaRPr lang="es-CO" sz="2400" dirty="0" smtClean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2400" dirty="0" smtClean="0"/>
              <a:t>Está en proceso y se presentará en el Comité de Comunicaciones y Negocios de enero 2018.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s-CO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endParaRPr lang="es-CO" dirty="0" smtClean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endParaRPr lang="es-CO" dirty="0">
              <a:solidFill>
                <a:schemeClr val="tx2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503433" y="544530"/>
            <a:ext cx="3875068" cy="832207"/>
          </a:xfrm>
          <a:prstGeom prst="roundRect">
            <a:avLst/>
          </a:prstGeom>
          <a:solidFill>
            <a:srgbClr val="094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s-CO" sz="14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986317" y="757500"/>
            <a:ext cx="3791164" cy="369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2200" dirty="0">
                <a:solidFill>
                  <a:schemeClr val="bg1"/>
                </a:solidFill>
              </a:rPr>
              <a:t>Contrato de Corretaje </a:t>
            </a:r>
          </a:p>
        </p:txBody>
      </p:sp>
      <p:cxnSp>
        <p:nvCxnSpPr>
          <p:cNvPr id="8" name="Conector angular 7"/>
          <p:cNvCxnSpPr/>
          <p:nvPr/>
        </p:nvCxnSpPr>
        <p:spPr>
          <a:xfrm rot="16200000" flipH="1">
            <a:off x="1536841" y="1530849"/>
            <a:ext cx="1058238" cy="750015"/>
          </a:xfrm>
          <a:prstGeom prst="bentConnector3">
            <a:avLst>
              <a:gd name="adj1" fmla="val 9951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08155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325397" y="1355913"/>
            <a:ext cx="5219273" cy="43211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s-CO" dirty="0"/>
              <a:t>Revisión del Reglamento en cuanto al Comité Arbitral - sanciones, se está incumpliendo los términos lo cual perjudica a las SCB por responsabilidades de terceros - Contrato de </a:t>
            </a:r>
            <a:r>
              <a:rPr lang="es-CO" dirty="0" smtClean="0"/>
              <a:t>Comisión.</a:t>
            </a:r>
          </a:p>
          <a:p>
            <a:pPr algn="just">
              <a:lnSpc>
                <a:spcPct val="120000"/>
              </a:lnSpc>
            </a:pPr>
            <a:endParaRPr lang="es-CO" dirty="0" smtClean="0"/>
          </a:p>
          <a:p>
            <a:pPr algn="just">
              <a:lnSpc>
                <a:spcPct val="120000"/>
              </a:lnSpc>
            </a:pPr>
            <a:r>
              <a:rPr lang="es-CO" dirty="0" smtClean="0"/>
              <a:t>Actualmente nos encontramos trabajando en cuatro grandes temas: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s-CO" dirty="0"/>
              <a:t>F</a:t>
            </a:r>
            <a:r>
              <a:rPr lang="es-CO" dirty="0" smtClean="0"/>
              <a:t>ísicos privados (Primer trimestre)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s-CO" dirty="0" err="1" smtClean="0"/>
              <a:t>Factoring</a:t>
            </a:r>
            <a:r>
              <a:rPr lang="es-CO" dirty="0"/>
              <a:t> (Primer trimestre)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s-CO" dirty="0" smtClean="0"/>
              <a:t>mercado de carbono (Diciembre 2017)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s-CO" dirty="0" smtClean="0"/>
              <a:t>MCP (Primer semestre 2018)</a:t>
            </a:r>
            <a:endParaRPr lang="es-CO" dirty="0"/>
          </a:p>
          <a:p>
            <a:pPr>
              <a:lnSpc>
                <a:spcPct val="120000"/>
              </a:lnSpc>
            </a:pPr>
            <a:endParaRPr lang="es-CO" dirty="0" smtClean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endParaRPr lang="es-CO" dirty="0">
              <a:solidFill>
                <a:schemeClr val="tx2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303453" y="300677"/>
            <a:ext cx="3875068" cy="832207"/>
          </a:xfrm>
          <a:prstGeom prst="roundRect">
            <a:avLst/>
          </a:prstGeom>
          <a:solidFill>
            <a:srgbClr val="094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s-CO" sz="14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cxnSp>
        <p:nvCxnSpPr>
          <p:cNvPr id="8" name="Conector angular 7"/>
          <p:cNvCxnSpPr/>
          <p:nvPr/>
        </p:nvCxnSpPr>
        <p:spPr>
          <a:xfrm rot="16200000" flipH="1">
            <a:off x="756372" y="1391085"/>
            <a:ext cx="1058238" cy="750015"/>
          </a:xfrm>
          <a:prstGeom prst="bentConnector3">
            <a:avLst>
              <a:gd name="adj1" fmla="val 9951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redondeado 11"/>
          <p:cNvSpPr/>
          <p:nvPr/>
        </p:nvSpPr>
        <p:spPr>
          <a:xfrm>
            <a:off x="1660498" y="1923423"/>
            <a:ext cx="1160979" cy="66782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s-CO" sz="14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703310" y="2072539"/>
            <a:ext cx="1075354" cy="369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CO" sz="2200" dirty="0" smtClean="0">
                <a:solidFill>
                  <a:srgbClr val="3A8386"/>
                </a:solidFill>
              </a:rPr>
              <a:t>Junio</a:t>
            </a:r>
            <a:endParaRPr lang="es-CO" sz="2200" dirty="0">
              <a:solidFill>
                <a:srgbClr val="3A8386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272727" y="521039"/>
            <a:ext cx="3791164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2200" dirty="0">
                <a:solidFill>
                  <a:schemeClr val="bg1"/>
                </a:solidFill>
              </a:rPr>
              <a:t>Reglamento</a:t>
            </a:r>
          </a:p>
        </p:txBody>
      </p:sp>
    </p:spTree>
    <p:extLst>
      <p:ext uri="{BB962C8B-B14F-4D97-AF65-F5344CB8AC3E}">
        <p14:creationId xmlns:p14="http://schemas.microsoft.com/office/powerpoint/2010/main" xmlns="" val="57229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102793" y="2101064"/>
            <a:ext cx="5219273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2400" dirty="0"/>
              <a:t>No es una actividad </a:t>
            </a:r>
            <a:r>
              <a:rPr lang="es-CO" sz="2400" dirty="0" smtClean="0"/>
              <a:t>pendiente en el cuadro de tareas del Comité.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2400" dirty="0" smtClean="0"/>
              <a:t>La Administración llevará a cabo los análisis pertinentes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s-CO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endParaRPr lang="es-CO" dirty="0" smtClean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endParaRPr lang="es-CO" dirty="0">
              <a:solidFill>
                <a:schemeClr val="tx2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503433" y="544530"/>
            <a:ext cx="3875068" cy="832207"/>
          </a:xfrm>
          <a:prstGeom prst="roundRect">
            <a:avLst/>
          </a:prstGeom>
          <a:solidFill>
            <a:srgbClr val="094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s-CO" sz="14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cxnSp>
        <p:nvCxnSpPr>
          <p:cNvPr id="8" name="Conector angular 7"/>
          <p:cNvCxnSpPr/>
          <p:nvPr/>
        </p:nvCxnSpPr>
        <p:spPr>
          <a:xfrm rot="16200000" flipH="1">
            <a:off x="1536841" y="1530849"/>
            <a:ext cx="1058238" cy="750015"/>
          </a:xfrm>
          <a:prstGeom prst="bentConnector3">
            <a:avLst>
              <a:gd name="adj1" fmla="val 9951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1207211" y="757633"/>
            <a:ext cx="3791164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2200" dirty="0">
                <a:solidFill>
                  <a:schemeClr val="bg1"/>
                </a:solidFill>
              </a:rPr>
              <a:t>Mercado Secundario</a:t>
            </a:r>
          </a:p>
        </p:txBody>
      </p:sp>
    </p:spTree>
    <p:extLst>
      <p:ext uri="{BB962C8B-B14F-4D97-AF65-F5344CB8AC3E}">
        <p14:creationId xmlns:p14="http://schemas.microsoft.com/office/powerpoint/2010/main" xmlns="" val="534862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67371" y="2359384"/>
            <a:ext cx="360925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s-CO" dirty="0">
                <a:solidFill>
                  <a:schemeClr val="bg1"/>
                </a:solidFill>
              </a:rPr>
              <a:t>Obligaciones Tributarias en el MCP </a:t>
            </a:r>
          </a:p>
        </p:txBody>
      </p:sp>
      <p:sp>
        <p:nvSpPr>
          <p:cNvPr id="3" name="Rectángulo redondeado 2"/>
          <p:cNvSpPr/>
          <p:nvPr/>
        </p:nvSpPr>
        <p:spPr>
          <a:xfrm>
            <a:off x="890430" y="891631"/>
            <a:ext cx="3875068" cy="832207"/>
          </a:xfrm>
          <a:prstGeom prst="roundRect">
            <a:avLst/>
          </a:prstGeom>
          <a:solidFill>
            <a:srgbClr val="094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s-CO" sz="14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3928" y="925769"/>
            <a:ext cx="3254059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2200" dirty="0">
                <a:solidFill>
                  <a:schemeClr val="bg1"/>
                </a:solidFill>
              </a:rPr>
              <a:t>Obligaciones Tributarias en el MCP </a:t>
            </a:r>
          </a:p>
        </p:txBody>
      </p:sp>
      <p:cxnSp>
        <p:nvCxnSpPr>
          <p:cNvPr id="5" name="Conector angular 4"/>
          <p:cNvCxnSpPr/>
          <p:nvPr/>
        </p:nvCxnSpPr>
        <p:spPr>
          <a:xfrm rot="16200000" flipH="1">
            <a:off x="1536842" y="1879990"/>
            <a:ext cx="1058238" cy="750015"/>
          </a:xfrm>
          <a:prstGeom prst="bentConnector3">
            <a:avLst>
              <a:gd name="adj1" fmla="val 9951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3047994" y="2571750"/>
            <a:ext cx="4479534" cy="18097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2200" dirty="0" smtClean="0"/>
              <a:t>Se ha revisado el tema con el </a:t>
            </a:r>
            <a:r>
              <a:rPr lang="es-CO" sz="2200" dirty="0" err="1" smtClean="0"/>
              <a:t>Tributarista</a:t>
            </a:r>
            <a:endParaRPr lang="es-CO" sz="2200" dirty="0" smtClean="0"/>
          </a:p>
          <a:p>
            <a:pPr>
              <a:lnSpc>
                <a:spcPct val="120000"/>
              </a:lnSpc>
            </a:pPr>
            <a:endParaRPr lang="es-CO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endParaRPr lang="es-CO" dirty="0" smtClean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endParaRPr lang="es-CO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8997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102793" y="2101064"/>
            <a:ext cx="5219273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2400" dirty="0"/>
              <a:t>No es una actividad </a:t>
            </a:r>
            <a:r>
              <a:rPr lang="es-CO" sz="2400" dirty="0" smtClean="0"/>
              <a:t>pendiente en el cuadro de tareas del Comité.</a:t>
            </a:r>
          </a:p>
          <a:p>
            <a:pPr>
              <a:lnSpc>
                <a:spcPct val="120000"/>
              </a:lnSpc>
            </a:pPr>
            <a:endParaRPr lang="es-CO" sz="2400" dirty="0" smtClean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2400" dirty="0" smtClean="0"/>
              <a:t>Es un desarrollo interno de la Bolsa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s-CO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endParaRPr lang="es-CO" dirty="0" smtClean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endParaRPr lang="es-CO" dirty="0">
              <a:solidFill>
                <a:schemeClr val="tx2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503433" y="544530"/>
            <a:ext cx="3875068" cy="832207"/>
          </a:xfrm>
          <a:prstGeom prst="roundRect">
            <a:avLst/>
          </a:prstGeom>
          <a:solidFill>
            <a:srgbClr val="094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s-CO" sz="14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cxnSp>
        <p:nvCxnSpPr>
          <p:cNvPr id="8" name="Conector angular 7"/>
          <p:cNvCxnSpPr/>
          <p:nvPr/>
        </p:nvCxnSpPr>
        <p:spPr>
          <a:xfrm rot="16200000" flipH="1">
            <a:off x="1536841" y="1530849"/>
            <a:ext cx="1058238" cy="750015"/>
          </a:xfrm>
          <a:prstGeom prst="bentConnector3">
            <a:avLst>
              <a:gd name="adj1" fmla="val 9951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566091" y="757500"/>
            <a:ext cx="3791164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2200" dirty="0" err="1" smtClean="0">
                <a:solidFill>
                  <a:schemeClr val="bg1"/>
                </a:solidFill>
              </a:rPr>
              <a:t>Factoring</a:t>
            </a:r>
            <a:endParaRPr lang="es-CO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0514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917859" y="1595448"/>
            <a:ext cx="5917916" cy="3619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2000" dirty="0"/>
              <a:t>Incluir dentro de la Ficha Técnica de Negociación si requiere o no estampilla, cantidad y valor</a:t>
            </a:r>
            <a:r>
              <a:rPr lang="es-CO" sz="2000" dirty="0" smtClean="0"/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CO" sz="2000" dirty="0" smtClean="0"/>
              <a:t>Verificar </a:t>
            </a:r>
            <a:r>
              <a:rPr lang="es-CO" sz="2000" dirty="0"/>
              <a:t>si se puede incluir en las fichas técnicas de negociación las </a:t>
            </a:r>
            <a:r>
              <a:rPr lang="es-CO" sz="2000" dirty="0" err="1"/>
              <a:t>fucniones</a:t>
            </a:r>
            <a:r>
              <a:rPr lang="es-CO" sz="2000" dirty="0"/>
              <a:t>/competencias respecto del profesional que se requiere cuando es con una Entidad Pública, el grado de responsabilidad, lo que </a:t>
            </a:r>
            <a:r>
              <a:rPr lang="es-CO" sz="2000" dirty="0" err="1"/>
              <a:t>preteneden</a:t>
            </a:r>
            <a:r>
              <a:rPr lang="es-CO" sz="2000" dirty="0"/>
              <a:t> es una interventoría y no es competencia de las SCB.</a:t>
            </a:r>
            <a:endParaRPr lang="es-CO" sz="2000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endParaRPr lang="es-CO" dirty="0" smtClean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endParaRPr lang="es-CO" dirty="0">
              <a:solidFill>
                <a:schemeClr val="tx2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503433" y="544530"/>
            <a:ext cx="3875068" cy="832207"/>
          </a:xfrm>
          <a:prstGeom prst="roundRect">
            <a:avLst/>
          </a:prstGeom>
          <a:solidFill>
            <a:srgbClr val="094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s-CO" sz="14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cxnSp>
        <p:nvCxnSpPr>
          <p:cNvPr id="8" name="Conector angular 7"/>
          <p:cNvCxnSpPr/>
          <p:nvPr/>
        </p:nvCxnSpPr>
        <p:spPr>
          <a:xfrm rot="16200000" flipH="1">
            <a:off x="510275" y="1530847"/>
            <a:ext cx="1058238" cy="750015"/>
          </a:xfrm>
          <a:prstGeom prst="bentConnector3">
            <a:avLst>
              <a:gd name="adj1" fmla="val 9951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redondeado 11"/>
          <p:cNvSpPr/>
          <p:nvPr/>
        </p:nvSpPr>
        <p:spPr>
          <a:xfrm>
            <a:off x="1502584" y="2338264"/>
            <a:ext cx="1160979" cy="66782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s-CO" sz="14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414402" y="763241"/>
            <a:ext cx="3791164" cy="406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2200" dirty="0">
                <a:solidFill>
                  <a:schemeClr val="bg1"/>
                </a:solidFill>
              </a:rPr>
              <a:t>Fichas Técnicas 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523989" y="2487380"/>
            <a:ext cx="1075354" cy="369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CO" sz="2200" dirty="0" smtClean="0">
                <a:solidFill>
                  <a:srgbClr val="3A8386"/>
                </a:solidFill>
              </a:rPr>
              <a:t>Junio</a:t>
            </a:r>
            <a:endParaRPr lang="es-CO" sz="2200" dirty="0">
              <a:solidFill>
                <a:srgbClr val="3A8386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1481177" y="1571944"/>
            <a:ext cx="1160979" cy="66782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228600" tIns="228600" rIns="228600" bIns="228600" rtlCol="0" anchor="ctr">
            <a:noAutofit/>
          </a:bodyPr>
          <a:lstStyle/>
          <a:p>
            <a:pPr algn="ctr"/>
            <a:endParaRPr lang="es-CO" sz="14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502584" y="1698767"/>
            <a:ext cx="1075354" cy="3695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CO" sz="2200" dirty="0" smtClean="0">
                <a:solidFill>
                  <a:srgbClr val="3A8386"/>
                </a:solidFill>
              </a:rPr>
              <a:t>Abril</a:t>
            </a:r>
            <a:endParaRPr lang="es-CO" sz="2200" dirty="0">
              <a:solidFill>
                <a:srgbClr val="3A83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7439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89115" y="1441221"/>
            <a:ext cx="7765774" cy="1689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28497" tIns="228497" rIns="228497" bIns="228497" rtlCol="0" anchor="ctr">
            <a:noAutofit/>
          </a:bodyPr>
          <a:lstStyle/>
          <a:p>
            <a:pPr algn="ctr"/>
            <a:endParaRPr lang="es-ES_tradnl" sz="1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4" name="91 Imagen" descr="BMC LOGO.bmp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9660" r="-211"/>
          <a:stretch>
            <a:fillRect/>
          </a:stretch>
        </p:blipFill>
        <p:spPr bwMode="auto">
          <a:xfrm>
            <a:off x="3113238" y="1835143"/>
            <a:ext cx="2607597" cy="802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6 Rectángulo"/>
          <p:cNvSpPr/>
          <p:nvPr/>
        </p:nvSpPr>
        <p:spPr>
          <a:xfrm>
            <a:off x="700395" y="3450694"/>
            <a:ext cx="6572296" cy="9685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lvl="1">
              <a:lnSpc>
                <a:spcPct val="95000"/>
              </a:lnSpc>
              <a:spcAft>
                <a:spcPts val="200"/>
              </a:spcAft>
              <a:buFont typeface="Arial" panose="020B0604020202020204" pitchFamily="34" charset="0"/>
              <a:buChar char="​"/>
            </a:pPr>
            <a:r>
              <a:rPr lang="es-ES" sz="1500" dirty="0">
                <a:solidFill>
                  <a:srgbClr val="57D7FC"/>
                </a:solidFill>
              </a:rPr>
              <a:t>Calle 113 No. 7-21 Torre A, Piso 15, Bogotá </a:t>
            </a:r>
          </a:p>
          <a:p>
            <a:pPr marL="0" lvl="1">
              <a:lnSpc>
                <a:spcPct val="95000"/>
              </a:lnSpc>
              <a:spcAft>
                <a:spcPts val="200"/>
              </a:spcAft>
              <a:buFont typeface="Arial" panose="020B0604020202020204" pitchFamily="34" charset="0"/>
              <a:buChar char="​"/>
            </a:pPr>
            <a:r>
              <a:rPr lang="es-ES" sz="1500" dirty="0">
                <a:solidFill>
                  <a:srgbClr val="57D7FC"/>
                </a:solidFill>
              </a:rPr>
              <a:t>PBX:  (57 1) 629 25 29 Línea de atención al cliente: 018000 11 30 43</a:t>
            </a:r>
          </a:p>
          <a:p>
            <a:pPr marL="0" lvl="1">
              <a:lnSpc>
                <a:spcPct val="95000"/>
              </a:lnSpc>
              <a:spcAft>
                <a:spcPts val="200"/>
              </a:spcAft>
              <a:buFont typeface="Arial" panose="020B0604020202020204" pitchFamily="34" charset="0"/>
              <a:buChar char="​"/>
            </a:pPr>
            <a:r>
              <a:rPr lang="es-ES" sz="1500" dirty="0" err="1">
                <a:solidFill>
                  <a:srgbClr val="57D7FC"/>
                </a:solidFill>
              </a:rPr>
              <a:t>www.bolsamercantil.com.co</a:t>
            </a:r>
            <a:r>
              <a:rPr lang="es-ES" sz="1500" dirty="0">
                <a:solidFill>
                  <a:srgbClr val="57D7FC"/>
                </a:solidFill>
              </a:rPr>
              <a:t>   servicioalcliente@bolsamercantil.com.co</a:t>
            </a:r>
          </a:p>
          <a:p>
            <a:pPr marL="0" lvl="1">
              <a:lnSpc>
                <a:spcPct val="95000"/>
              </a:lnSpc>
              <a:spcAft>
                <a:spcPts val="200"/>
              </a:spcAft>
              <a:buFont typeface="Arial" panose="020B0604020202020204" pitchFamily="34" charset="0"/>
              <a:buChar char="​"/>
            </a:pPr>
            <a:r>
              <a:rPr lang="es-ES" sz="1500" dirty="0">
                <a:solidFill>
                  <a:srgbClr val="57D7FC"/>
                </a:solidFill>
              </a:rPr>
              <a:t>Twitter: @</a:t>
            </a:r>
            <a:r>
              <a:rPr lang="es-ES" sz="1500" dirty="0" err="1">
                <a:solidFill>
                  <a:srgbClr val="57D7FC"/>
                </a:solidFill>
              </a:rPr>
              <a:t>bolsamercantil</a:t>
            </a:r>
            <a:endParaRPr lang="es-ES" sz="1500" dirty="0">
              <a:solidFill>
                <a:srgbClr val="57D7FC"/>
              </a:solidFill>
            </a:endParaRPr>
          </a:p>
          <a:p>
            <a:pPr marL="0" lvl="1">
              <a:lnSpc>
                <a:spcPct val="95000"/>
              </a:lnSpc>
              <a:spcAft>
                <a:spcPts val="200"/>
              </a:spcAft>
              <a:buFont typeface="Arial" panose="020B0604020202020204" pitchFamily="34" charset="0"/>
              <a:buChar char="​"/>
            </a:pPr>
            <a:r>
              <a:rPr lang="es-ES" sz="1500" dirty="0">
                <a:solidFill>
                  <a:srgbClr val="57D7FC"/>
                </a:solidFill>
              </a:rPr>
              <a:t>Facebook: Bolsa Mercantil BMC </a:t>
            </a:r>
            <a:endParaRPr lang="es-CO" sz="1500" dirty="0">
              <a:solidFill>
                <a:srgbClr val="57D7FC"/>
              </a:solidFill>
            </a:endParaRPr>
          </a:p>
        </p:txBody>
      </p:sp>
      <p:sp>
        <p:nvSpPr>
          <p:cNvPr id="7" name="7 Rectángulo"/>
          <p:cNvSpPr/>
          <p:nvPr/>
        </p:nvSpPr>
        <p:spPr>
          <a:xfrm>
            <a:off x="414643" y="4807697"/>
            <a:ext cx="5072098" cy="569346"/>
          </a:xfrm>
          <a:prstGeom prst="rect">
            <a:avLst/>
          </a:prstGeom>
        </p:spPr>
        <p:txBody>
          <a:bodyPr wrap="square" lIns="91399" tIns="45700" rIns="91399" bIns="4570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000" kern="0" dirty="0">
                <a:solidFill>
                  <a:srgbClr val="57D7FC"/>
                </a:solidFill>
                <a:latin typeface="Calibri" pitchFamily="34" charset="0"/>
                <a:cs typeface="Arial" pitchFamily="34" charset="0"/>
              </a:rPr>
              <a:t>Todos los derechos de las fotografías y  de la presentación son reservados de la BMC</a:t>
            </a:r>
            <a:r>
              <a:rPr lang="es-ES" sz="1100" kern="0" dirty="0">
                <a:solidFill>
                  <a:srgbClr val="57D7FC"/>
                </a:solidFill>
                <a:latin typeface="Calibri" pitchFamily="34" charset="0"/>
                <a:cs typeface="Arial" pitchFamily="34" charset="0"/>
              </a:rPr>
              <a:t>.</a:t>
            </a:r>
            <a:endParaRPr lang="es-CO" sz="1600" dirty="0">
              <a:solidFill>
                <a:srgbClr val="57D7FC"/>
              </a:solidFill>
            </a:endParaRPr>
          </a:p>
          <a:p>
            <a:r>
              <a:rPr lang="es-ES" sz="2000" kern="0" dirty="0">
                <a:solidFill>
                  <a:srgbClr val="57D7FC"/>
                </a:solidFill>
                <a:latin typeface="Calibri" pitchFamily="34" charset="0"/>
                <a:cs typeface="Arial" pitchFamily="34" charset="0"/>
              </a:rPr>
              <a:t> 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201121" y="4814120"/>
            <a:ext cx="642942" cy="152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20932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685319" y="1428797"/>
            <a:ext cx="7773412" cy="1668947"/>
          </a:xfrm>
        </p:spPr>
        <p:txBody>
          <a:bodyPr/>
          <a:lstStyle/>
          <a:p>
            <a:pPr lvl="0"/>
            <a:r>
              <a:rPr lang="es-ES" sz="4000" dirty="0" smtClean="0"/>
              <a:t>4. </a:t>
            </a:r>
            <a:r>
              <a:rPr lang="es-ES" sz="4000" dirty="0"/>
              <a:t>Seguimiento tareas.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xmlns="" val="2376627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/>
          <p:cNvSpPr txBox="1">
            <a:spLocks/>
          </p:cNvSpPr>
          <p:nvPr/>
        </p:nvSpPr>
        <p:spPr>
          <a:xfrm>
            <a:off x="685800" y="361948"/>
            <a:ext cx="7772400" cy="68580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 Seguimiento de Tareas.</a:t>
            </a:r>
            <a:endParaRPr kumimoji="0" lang="es-CO" sz="365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" name="12 Diagrama"/>
          <p:cNvGraphicFramePr/>
          <p:nvPr>
            <p:extLst>
              <p:ext uri="{D42A27DB-BD31-4B8C-83A1-F6EECF244321}">
                <p14:modId xmlns:p14="http://schemas.microsoft.com/office/powerpoint/2010/main" xmlns="" val="2393699589"/>
              </p:ext>
            </p:extLst>
          </p:nvPr>
        </p:nvGraphicFramePr>
        <p:xfrm>
          <a:off x="922111" y="1397642"/>
          <a:ext cx="7538977" cy="3281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76761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685319" y="1428797"/>
            <a:ext cx="7773412" cy="1668947"/>
          </a:xfrm>
        </p:spPr>
        <p:txBody>
          <a:bodyPr/>
          <a:lstStyle/>
          <a:p>
            <a:pPr lvl="0"/>
            <a:r>
              <a:rPr lang="es-ES" sz="4000" dirty="0" smtClean="0"/>
              <a:t>5. </a:t>
            </a:r>
            <a:r>
              <a:rPr lang="es-CO" sz="4000" dirty="0" smtClean="0">
                <a:latin typeface="Calibri" pitchFamily="34" charset="0"/>
              </a:rPr>
              <a:t>Resultados comerciales octubre 2017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2376627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35 Conector recto"/>
          <p:cNvCxnSpPr/>
          <p:nvPr/>
        </p:nvCxnSpPr>
        <p:spPr>
          <a:xfrm flipV="1">
            <a:off x="238127" y="785812"/>
            <a:ext cx="8658225" cy="14288"/>
          </a:xfrm>
          <a:prstGeom prst="line">
            <a:avLst/>
          </a:prstGeom>
          <a:ln cmpd="dbl">
            <a:solidFill>
              <a:srgbClr val="6BAD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 rot="5400000">
            <a:off x="2542947" y="2947988"/>
            <a:ext cx="4343400" cy="19050"/>
          </a:xfrm>
          <a:prstGeom prst="line">
            <a:avLst/>
          </a:prstGeom>
          <a:ln w="38100" cmpd="dbl">
            <a:solidFill>
              <a:srgbClr val="6B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67 CuadroTexto"/>
          <p:cNvSpPr txBox="1"/>
          <p:nvPr/>
        </p:nvSpPr>
        <p:spPr>
          <a:xfrm flipH="1">
            <a:off x="6438903" y="1129052"/>
            <a:ext cx="2333487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endParaRPr lang="es-CO" sz="12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200025" y="421647"/>
            <a:ext cx="5276850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dirty="0">
                <a:solidFill>
                  <a:srgbClr val="002060"/>
                </a:solidFill>
              </a:rPr>
              <a:t>Unidad Estratégica de Negocios Privados</a:t>
            </a:r>
            <a:endParaRPr lang="es-CO" dirty="0">
              <a:solidFill>
                <a:schemeClr val="tx2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1434780" y="931365"/>
            <a:ext cx="2462213" cy="6278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CO" b="1" dirty="0">
                <a:solidFill>
                  <a:srgbClr val="002060"/>
                </a:solidFill>
              </a:rPr>
              <a:t>Acciones Comerciales</a:t>
            </a:r>
          </a:p>
          <a:p>
            <a:pPr algn="ctr">
              <a:lnSpc>
                <a:spcPct val="120000"/>
              </a:lnSpc>
            </a:pPr>
            <a:endParaRPr lang="es-CO" sz="1600" b="1" dirty="0">
              <a:solidFill>
                <a:schemeClr val="tx2"/>
              </a:solidFill>
            </a:endParaRPr>
          </a:p>
        </p:txBody>
      </p:sp>
      <p:cxnSp>
        <p:nvCxnSpPr>
          <p:cNvPr id="47" name="46 Conector recto"/>
          <p:cNvCxnSpPr/>
          <p:nvPr/>
        </p:nvCxnSpPr>
        <p:spPr>
          <a:xfrm>
            <a:off x="1434778" y="1200590"/>
            <a:ext cx="2462214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457202" y="1280007"/>
            <a:ext cx="4187303" cy="1772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975" indent="-180975">
              <a:lnSpc>
                <a:spcPct val="120000"/>
              </a:lnSpc>
            </a:pPr>
            <a:endParaRPr lang="es-CO" sz="1600" b="1" dirty="0">
              <a:solidFill>
                <a:srgbClr val="FF0000"/>
              </a:solidFill>
            </a:endParaRPr>
          </a:p>
          <a:p>
            <a:pPr marL="180975" indent="-180975">
              <a:lnSpc>
                <a:spcPct val="120000"/>
              </a:lnSpc>
            </a:pPr>
            <a:endParaRPr lang="es-CO" sz="1600" b="1" dirty="0">
              <a:solidFill>
                <a:srgbClr val="FF0000"/>
              </a:solidFill>
            </a:endParaRPr>
          </a:p>
          <a:p>
            <a:pPr marL="180975" indent="-180975">
              <a:lnSpc>
                <a:spcPct val="120000"/>
              </a:lnSpc>
            </a:pPr>
            <a:endParaRPr lang="es-CO" sz="1600" b="1" dirty="0">
              <a:solidFill>
                <a:srgbClr val="FF0000"/>
              </a:solidFill>
            </a:endParaRPr>
          </a:p>
          <a:p>
            <a:pPr marL="180975" indent="-180975">
              <a:lnSpc>
                <a:spcPct val="120000"/>
              </a:lnSpc>
            </a:pPr>
            <a:endParaRPr lang="es-CO" sz="1600" b="1" dirty="0">
              <a:solidFill>
                <a:srgbClr val="FF0000"/>
              </a:solidFill>
            </a:endParaRPr>
          </a:p>
          <a:p>
            <a:pPr marL="180975" indent="-180975">
              <a:lnSpc>
                <a:spcPct val="120000"/>
              </a:lnSpc>
            </a:pPr>
            <a:endParaRPr lang="es-CO" sz="1600" b="1" dirty="0"/>
          </a:p>
          <a:p>
            <a:pPr marL="180975" indent="-180975">
              <a:lnSpc>
                <a:spcPct val="120000"/>
              </a:lnSpc>
            </a:pPr>
            <a:r>
              <a:rPr lang="es-CO" sz="1600" b="1" dirty="0">
                <a:solidFill>
                  <a:srgbClr val="002060"/>
                </a:solidFill>
              </a:rPr>
              <a:t>Principales Sectores a </a:t>
            </a:r>
            <a:r>
              <a:rPr lang="es-CO" sz="1600" b="1" dirty="0" smtClean="0">
                <a:solidFill>
                  <a:srgbClr val="002060"/>
                </a:solidFill>
              </a:rPr>
              <a:t>Octubre:</a:t>
            </a:r>
            <a:endParaRPr lang="es-CO" sz="1600" b="1" dirty="0">
              <a:solidFill>
                <a:srgbClr val="002060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295775" y="1406964"/>
            <a:ext cx="44093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b="1" dirty="0">
                <a:solidFill>
                  <a:srgbClr val="002060"/>
                </a:solidFill>
              </a:rPr>
              <a:t>Registro de Facturas –Volumen de Negocio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5902005" y="903797"/>
            <a:ext cx="2462213" cy="6278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CO" b="1" dirty="0">
                <a:solidFill>
                  <a:srgbClr val="002060"/>
                </a:solidFill>
              </a:rPr>
              <a:t>Acciones Comerciales</a:t>
            </a:r>
          </a:p>
          <a:p>
            <a:pPr algn="ctr">
              <a:lnSpc>
                <a:spcPct val="120000"/>
              </a:lnSpc>
            </a:pPr>
            <a:endParaRPr lang="es-CO" sz="1600" b="1" dirty="0">
              <a:solidFill>
                <a:schemeClr val="tx2"/>
              </a:solidFill>
            </a:endParaRPr>
          </a:p>
        </p:txBody>
      </p:sp>
      <p:cxnSp>
        <p:nvCxnSpPr>
          <p:cNvPr id="19" name="18 Conector recto"/>
          <p:cNvCxnSpPr/>
          <p:nvPr/>
        </p:nvCxnSpPr>
        <p:spPr>
          <a:xfrm>
            <a:off x="5902003" y="1172015"/>
            <a:ext cx="2462214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/>
        </p:nvSpPr>
        <p:spPr>
          <a:xfrm>
            <a:off x="4886326" y="1381874"/>
            <a:ext cx="41529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</a:pPr>
            <a:r>
              <a:rPr lang="es-CO" sz="1600" b="1" dirty="0">
                <a:solidFill>
                  <a:srgbClr val="002060"/>
                </a:solidFill>
              </a:rPr>
              <a:t>Repos sobre CDM–Volumen de Negocio</a:t>
            </a:r>
          </a:p>
          <a:p>
            <a:pPr marL="180975" indent="-180975">
              <a:lnSpc>
                <a:spcPct val="120000"/>
              </a:lnSpc>
            </a:pPr>
            <a:r>
              <a:rPr lang="es-CO" b="1" dirty="0"/>
              <a:t> </a:t>
            </a:r>
          </a:p>
          <a:p>
            <a:pPr marL="180975" indent="-180975">
              <a:lnSpc>
                <a:spcPct val="120000"/>
              </a:lnSpc>
            </a:pPr>
            <a:endParaRPr lang="es-CO" b="1" dirty="0">
              <a:solidFill>
                <a:srgbClr val="FF0000"/>
              </a:solidFill>
            </a:endParaRPr>
          </a:p>
          <a:p>
            <a:pPr marL="180975" indent="-180975">
              <a:lnSpc>
                <a:spcPct val="120000"/>
              </a:lnSpc>
            </a:pPr>
            <a:endParaRPr lang="es-CO" b="1" dirty="0"/>
          </a:p>
        </p:txBody>
      </p:sp>
      <p:sp>
        <p:nvSpPr>
          <p:cNvPr id="26" name="25 Rectángulo"/>
          <p:cNvSpPr/>
          <p:nvPr/>
        </p:nvSpPr>
        <p:spPr>
          <a:xfrm>
            <a:off x="5035402" y="2793206"/>
            <a:ext cx="3685624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>
              <a:lnSpc>
                <a:spcPct val="120000"/>
              </a:lnSpc>
            </a:pPr>
            <a:r>
              <a:rPr lang="es-CO" sz="1600" b="1" dirty="0">
                <a:solidFill>
                  <a:srgbClr val="002060"/>
                </a:solidFill>
              </a:rPr>
              <a:t>Principales Subyacentes a </a:t>
            </a:r>
            <a:r>
              <a:rPr lang="es-CO" sz="1600" b="1" dirty="0" smtClean="0">
                <a:solidFill>
                  <a:srgbClr val="002060"/>
                </a:solidFill>
              </a:rPr>
              <a:t>Octubre</a:t>
            </a:r>
            <a:r>
              <a:rPr lang="es-CO" sz="1600" b="1" dirty="0" smtClean="0"/>
              <a:t>:</a:t>
            </a:r>
            <a:endParaRPr lang="es-CO" sz="16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457201" y="2357404"/>
            <a:ext cx="2009775" cy="147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800" dirty="0"/>
              <a:t>Cifra en </a:t>
            </a:r>
            <a:r>
              <a:rPr lang="es-CO" sz="800" dirty="0" smtClean="0"/>
              <a:t>billones </a:t>
            </a:r>
            <a:r>
              <a:rPr lang="es-CO" sz="800" dirty="0"/>
              <a:t>de pesos 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4933953" y="2414676"/>
            <a:ext cx="2009775" cy="147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800" dirty="0"/>
              <a:t>Cifra en millones de pesos </a:t>
            </a:r>
          </a:p>
        </p:txBody>
      </p:sp>
      <p:graphicFrame>
        <p:nvGraphicFramePr>
          <p:cNvPr id="28" name="27 Tabla"/>
          <p:cNvGraphicFramePr>
            <a:graphicFrameLocks noGrp="1"/>
          </p:cNvGraphicFramePr>
          <p:nvPr/>
        </p:nvGraphicFramePr>
        <p:xfrm>
          <a:off x="457202" y="1851626"/>
          <a:ext cx="3733800" cy="505778"/>
        </p:xfrm>
        <a:graphic>
          <a:graphicData uri="http://schemas.openxmlformats.org/drawingml/2006/table">
            <a:tbl>
              <a:tblPr/>
              <a:tblGrid>
                <a:gridCol w="13977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391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7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48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814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Presupuesto  </a:t>
                      </a:r>
                    </a:p>
                  </a:txBody>
                  <a:tcPr marL="9525" marR="9525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CO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Resultado</a:t>
                      </a:r>
                    </a:p>
                  </a:txBody>
                  <a:tcPr marL="9525" marR="9525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CO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Ejecutado </a:t>
                      </a:r>
                    </a:p>
                  </a:txBody>
                  <a:tcPr marL="9525" marR="9525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4314">
                <a:tc>
                  <a:txBody>
                    <a:bodyPr/>
                    <a:lstStyle/>
                    <a:p>
                      <a:pPr marL="0" marR="0" indent="0" algn="ctr" defTabSz="91399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$</a:t>
                      </a:r>
                      <a:r>
                        <a:rPr lang="es-CO" sz="1100" dirty="0" smtClean="0"/>
                        <a:t>17,621,073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latin typeface="Franklin Gothic Book"/>
                      </a:endParaRPr>
                    </a:p>
                  </a:txBody>
                  <a:tcPr marL="9525" marR="9525" marT="7144" marB="0" anchor="ctr">
                    <a:lnL>
                      <a:noFill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1400" b="0" i="0" u="none" strike="noStrike" dirty="0">
                        <a:solidFill>
                          <a:srgbClr val="000000"/>
                        </a:solidFill>
                        <a:latin typeface="Franklin Gothic Book"/>
                      </a:endParaRP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Franklin Gothic Book"/>
                        </a:rPr>
                        <a:t>$ </a:t>
                      </a:r>
                      <a:r>
                        <a:rPr lang="es-CO" sz="1100" dirty="0" smtClean="0"/>
                        <a:t>16,207,044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latin typeface="Franklin Gothic Book"/>
                      </a:endParaRPr>
                    </a:p>
                  </a:txBody>
                  <a:tcPr marL="9525" marR="9525" marT="7144" marB="0" anchor="ctr">
                    <a:lnL>
                      <a:noFill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1400" b="0" i="0" u="none" strike="noStrike" dirty="0">
                        <a:solidFill>
                          <a:srgbClr val="000000"/>
                        </a:solidFill>
                        <a:latin typeface="Franklin Gothic Book"/>
                      </a:endParaRP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100" b="0" i="0" u="none" strike="noStrike" dirty="0" smtClean="0">
                          <a:solidFill>
                            <a:srgbClr val="000000"/>
                          </a:solidFill>
                          <a:latin typeface="Franklin Gothic Book"/>
                        </a:rPr>
                        <a:t>92%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latin typeface="Franklin Gothic Book"/>
                      </a:endParaRPr>
                    </a:p>
                  </a:txBody>
                  <a:tcPr marL="9525" marR="9525" marT="7144" marB="0" anchor="ctr">
                    <a:lnL>
                      <a:noFill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28 Tabla"/>
          <p:cNvGraphicFramePr>
            <a:graphicFrameLocks noGrp="1"/>
          </p:cNvGraphicFramePr>
          <p:nvPr/>
        </p:nvGraphicFramePr>
        <p:xfrm>
          <a:off x="4933950" y="1834920"/>
          <a:ext cx="3733800" cy="524144"/>
        </p:xfrm>
        <a:graphic>
          <a:graphicData uri="http://schemas.openxmlformats.org/drawingml/2006/table">
            <a:tbl>
              <a:tblPr/>
              <a:tblGrid>
                <a:gridCol w="13977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5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391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7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48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814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Presupuesto  </a:t>
                      </a:r>
                    </a:p>
                  </a:txBody>
                  <a:tcPr marL="9525" marR="9525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CO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Resultado</a:t>
                      </a:r>
                    </a:p>
                  </a:txBody>
                  <a:tcPr marL="9525" marR="9525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CO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Ejecutado </a:t>
                      </a:r>
                    </a:p>
                  </a:txBody>
                  <a:tcPr marL="9525" marR="9525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2680"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100" b="0" i="0" u="none" strike="noStrike" kern="1200" dirty="0">
                          <a:solidFill>
                            <a:srgbClr val="000000"/>
                          </a:solidFill>
                          <a:latin typeface="Franklin Gothic Book"/>
                          <a:ea typeface="+mn-ea"/>
                          <a:cs typeface="+mn-cs"/>
                        </a:rPr>
                        <a:t>$ </a:t>
                      </a:r>
                      <a:r>
                        <a:rPr lang="es-CO" sz="1100" dirty="0" smtClean="0"/>
                        <a:t>39,235</a:t>
                      </a:r>
                      <a:r>
                        <a:rPr lang="es-CO" sz="1100" b="0" i="0" u="none" strike="noStrike" kern="1200" dirty="0" smtClean="0">
                          <a:solidFill>
                            <a:srgbClr val="000000"/>
                          </a:solidFill>
                          <a:latin typeface="Franklin Gothic Book"/>
                          <a:ea typeface="+mn-ea"/>
                          <a:cs typeface="+mn-cs"/>
                        </a:rPr>
                        <a:t> </a:t>
                      </a:r>
                      <a:endParaRPr lang="es-CO" sz="1100" b="0" i="0" u="none" strike="noStrike" kern="1200" dirty="0">
                        <a:solidFill>
                          <a:srgbClr val="000000"/>
                        </a:solidFill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7144" marB="0" anchor="ctr">
                    <a:lnL>
                      <a:noFill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1100" b="0" i="0" u="none" strike="noStrike" kern="1200" dirty="0">
                        <a:solidFill>
                          <a:srgbClr val="000000"/>
                        </a:solidFill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100" b="0" i="0" u="none" strike="noStrike" kern="1200" dirty="0">
                          <a:solidFill>
                            <a:srgbClr val="000000"/>
                          </a:solidFill>
                          <a:latin typeface="Franklin Gothic Book"/>
                          <a:ea typeface="+mn-ea"/>
                          <a:cs typeface="+mn-cs"/>
                        </a:rPr>
                        <a:t>$ </a:t>
                      </a:r>
                      <a:r>
                        <a:rPr lang="es-CO" sz="1100" dirty="0" smtClean="0"/>
                        <a:t>44,121</a:t>
                      </a:r>
                      <a:endParaRPr lang="es-CO" sz="1100" b="0" i="0" u="none" strike="noStrike" kern="1200" dirty="0">
                        <a:solidFill>
                          <a:srgbClr val="000000"/>
                        </a:solidFill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7144" marB="0" anchor="ctr">
                    <a:lnL>
                      <a:noFill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1100" b="0" i="0" u="none" strike="noStrike" kern="1200" dirty="0">
                        <a:solidFill>
                          <a:srgbClr val="000000"/>
                        </a:solidFill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100" b="0" i="0" u="none" strike="noStrike" kern="1200" dirty="0" smtClean="0">
                          <a:solidFill>
                            <a:srgbClr val="000000"/>
                          </a:solidFill>
                          <a:latin typeface="Franklin Gothic Book"/>
                          <a:ea typeface="+mn-ea"/>
                          <a:cs typeface="+mn-cs"/>
                        </a:rPr>
                        <a:t>112%</a:t>
                      </a:r>
                      <a:endParaRPr lang="es-CO" sz="1100" b="0" i="0" u="none" strike="noStrike" kern="1200" dirty="0">
                        <a:solidFill>
                          <a:srgbClr val="000000"/>
                        </a:solidFill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7144" marB="0" anchor="ctr">
                    <a:lnL>
                      <a:noFill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21 Tabla"/>
          <p:cNvGraphicFramePr>
            <a:graphicFrameLocks noGrp="1"/>
          </p:cNvGraphicFramePr>
          <p:nvPr/>
        </p:nvGraphicFramePr>
        <p:xfrm>
          <a:off x="403696" y="3103597"/>
          <a:ext cx="3787305" cy="1782728"/>
        </p:xfrm>
        <a:graphic>
          <a:graphicData uri="http://schemas.openxmlformats.org/drawingml/2006/table">
            <a:tbl>
              <a:tblPr/>
              <a:tblGrid>
                <a:gridCol w="1826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3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3940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07990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Sectores  </a:t>
                      </a:r>
                    </a:p>
                  </a:txBody>
                  <a:tcPr marL="9525" marR="9525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Volumen </a:t>
                      </a:r>
                    </a:p>
                  </a:txBody>
                  <a:tcPr marL="9525" marR="9525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9123">
                <a:tc>
                  <a:txBody>
                    <a:bodyPr/>
                    <a:lstStyle/>
                    <a:p>
                      <a:pPr algn="l" rtl="0" fontAlgn="t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Franklin Gothic Book"/>
                        </a:rPr>
                        <a:t>Ganadero</a:t>
                      </a:r>
                    </a:p>
                  </a:txBody>
                  <a:tcPr marL="9525" marR="9525" marT="7144" marB="0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CO" sz="1100" b="0" i="0" u="none" strike="noStrike">
                        <a:solidFill>
                          <a:srgbClr val="000000"/>
                        </a:solidFill>
                        <a:latin typeface="Franklin Gothic Book"/>
                      </a:endParaRPr>
                    </a:p>
                  </a:txBody>
                  <a:tcPr marL="9525" marR="9525" marT="714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399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Franklin Gothic Book"/>
                        </a:rPr>
                        <a:t>$ 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3.720.116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latin typeface="Franklin Gothic Book"/>
                      </a:endParaRPr>
                    </a:p>
                  </a:txBody>
                  <a:tcPr marL="9525" marR="9525" marT="7144" marB="0">
                    <a:lnL>
                      <a:noFill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9123">
                <a:tc>
                  <a:txBody>
                    <a:bodyPr/>
                    <a:lstStyle/>
                    <a:p>
                      <a:pPr algn="l" rtl="0" fontAlgn="t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Franklin Gothic Book"/>
                        </a:rPr>
                        <a:t>Arroz</a:t>
                      </a:r>
                    </a:p>
                  </a:txBody>
                  <a:tcPr marL="9525" marR="9525" marT="7144" marB="0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CO" sz="1100" b="0" i="0" u="none" strike="noStrike" dirty="0">
                        <a:solidFill>
                          <a:srgbClr val="000000"/>
                        </a:solidFill>
                        <a:latin typeface="Franklin Gothic Book"/>
                      </a:endParaRPr>
                    </a:p>
                  </a:txBody>
                  <a:tcPr marL="9525" marR="9525" marT="714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399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Franklin Gothic Book"/>
                        </a:rPr>
                        <a:t>$ 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1.606.892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latin typeface="Franklin Gothic Book"/>
                      </a:endParaRPr>
                    </a:p>
                  </a:txBody>
                  <a:tcPr marL="9525" marR="9525" marT="7144" marB="0">
                    <a:lnL>
                      <a:noFill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9123">
                <a:tc>
                  <a:txBody>
                    <a:bodyPr/>
                    <a:lstStyle/>
                    <a:p>
                      <a:pPr algn="l" rtl="0" fontAlgn="t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Franklin Gothic Book"/>
                        </a:rPr>
                        <a:t>Aceites y Grasas</a:t>
                      </a:r>
                    </a:p>
                  </a:txBody>
                  <a:tcPr marL="9525" marR="9525" marT="7144" marB="0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399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100" b="0" i="0" u="none" strike="noStrike" kern="1200">
                        <a:solidFill>
                          <a:srgbClr val="000000"/>
                        </a:solidFill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714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399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b="0" i="0" u="none" strike="noStrike" kern="1200" dirty="0">
                          <a:solidFill>
                            <a:srgbClr val="000000"/>
                          </a:solidFill>
                          <a:latin typeface="Franklin Gothic Book"/>
                          <a:ea typeface="+mn-ea"/>
                          <a:cs typeface="+mn-cs"/>
                        </a:rPr>
                        <a:t>$ 1.428.736 </a:t>
                      </a:r>
                    </a:p>
                  </a:txBody>
                  <a:tcPr marL="9525" marR="9525" marT="7144" marB="0">
                    <a:lnL>
                      <a:noFill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9123">
                <a:tc>
                  <a:txBody>
                    <a:bodyPr/>
                    <a:lstStyle/>
                    <a:p>
                      <a:pPr algn="l" rtl="0" fontAlgn="t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Franklin Gothic Book"/>
                        </a:rPr>
                        <a:t>Balanceados</a:t>
                      </a:r>
                    </a:p>
                  </a:txBody>
                  <a:tcPr marL="9525" marR="9525" marT="7144" marB="0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CO" sz="1100" b="0" i="0" u="none" strike="noStrike">
                        <a:solidFill>
                          <a:srgbClr val="000000"/>
                        </a:solidFill>
                        <a:latin typeface="Franklin Gothic Book"/>
                      </a:endParaRPr>
                    </a:p>
                  </a:txBody>
                  <a:tcPr marL="9525" marR="9525" marT="714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399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Franklin Gothic Book"/>
                        </a:rPr>
                        <a:t>$ 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1.021.054 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latin typeface="Franklin Gothic Book"/>
                      </a:endParaRPr>
                    </a:p>
                  </a:txBody>
                  <a:tcPr marL="9525" marR="9525" marT="7144" marB="0">
                    <a:lnL>
                      <a:noFill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9123">
                <a:tc>
                  <a:txBody>
                    <a:bodyPr/>
                    <a:lstStyle/>
                    <a:p>
                      <a:pPr algn="l" rtl="0" fontAlgn="t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Franklin Gothic Book"/>
                        </a:rPr>
                        <a:t>Cereales</a:t>
                      </a:r>
                    </a:p>
                  </a:txBody>
                  <a:tcPr marL="9525" marR="9525" marT="7144" marB="0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CO" sz="1100" b="0" i="0" u="none" strike="noStrike" dirty="0">
                        <a:solidFill>
                          <a:srgbClr val="000000"/>
                        </a:solidFill>
                        <a:latin typeface="Franklin Gothic Book"/>
                      </a:endParaRPr>
                    </a:p>
                  </a:txBody>
                  <a:tcPr marL="9525" marR="9525" marT="714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399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Franklin Gothic Book"/>
                        </a:rPr>
                        <a:t>$ 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998.157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latin typeface="Franklin Gothic Book"/>
                      </a:endParaRPr>
                    </a:p>
                  </a:txBody>
                  <a:tcPr marL="9525" marR="9525" marT="7144" marB="0">
                    <a:lnL>
                      <a:noFill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9123">
                <a:tc>
                  <a:txBody>
                    <a:bodyPr/>
                    <a:lstStyle/>
                    <a:p>
                      <a:pPr algn="l" rtl="0" fontAlgn="t"/>
                      <a:r>
                        <a:rPr lang="es-CO" sz="1100" b="0" i="0" u="none" strike="noStrike" dirty="0" smtClean="0">
                          <a:solidFill>
                            <a:srgbClr val="000000"/>
                          </a:solidFill>
                          <a:latin typeface="Franklin Gothic Book"/>
                        </a:rPr>
                        <a:t>Avícola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latin typeface="Franklin Gothic Book"/>
                      </a:endParaRPr>
                    </a:p>
                  </a:txBody>
                  <a:tcPr marL="9525" marR="9525" marT="7144" marB="0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CO" sz="1100" b="0" i="0" u="none" strike="noStrike">
                        <a:solidFill>
                          <a:srgbClr val="000000"/>
                        </a:solidFill>
                        <a:latin typeface="Franklin Gothic Book"/>
                      </a:endParaRPr>
                    </a:p>
                  </a:txBody>
                  <a:tcPr marL="9525" marR="9525" marT="714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399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Franklin Gothic Book"/>
                        </a:rPr>
                        <a:t>$ </a:t>
                      </a:r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922.498 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latin typeface="Franklin Gothic Book"/>
                      </a:endParaRPr>
                    </a:p>
                  </a:txBody>
                  <a:tcPr marL="9525" marR="9525" marT="7144" marB="0">
                    <a:lnL>
                      <a:noFill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" name="30 CuadroTexto"/>
          <p:cNvSpPr txBox="1"/>
          <p:nvPr/>
        </p:nvSpPr>
        <p:spPr>
          <a:xfrm>
            <a:off x="171453" y="14297"/>
            <a:ext cx="6573916" cy="5170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2800" b="1" dirty="0">
                <a:solidFill>
                  <a:srgbClr val="AF9D66"/>
                </a:solidFill>
              </a:rPr>
              <a:t>Resultados Campaña Corrido del 2017</a:t>
            </a:r>
          </a:p>
        </p:txBody>
      </p:sp>
      <p:graphicFrame>
        <p:nvGraphicFramePr>
          <p:cNvPr id="34" name="1 Gráfico"/>
          <p:cNvGraphicFramePr/>
          <p:nvPr/>
        </p:nvGraphicFramePr>
        <p:xfrm>
          <a:off x="5510463" y="3205213"/>
          <a:ext cx="2921267" cy="1806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5" name="34 Rectángulo"/>
          <p:cNvSpPr/>
          <p:nvPr/>
        </p:nvSpPr>
        <p:spPr>
          <a:xfrm>
            <a:off x="2634290" y="2387084"/>
            <a:ext cx="2030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		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2634290" y="2387084"/>
            <a:ext cx="2030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	 	</a:t>
            </a:r>
          </a:p>
        </p:txBody>
      </p:sp>
    </p:spTree>
    <p:extLst>
      <p:ext uri="{BB962C8B-B14F-4D97-AF65-F5344CB8AC3E}">
        <p14:creationId xmlns:p14="http://schemas.microsoft.com/office/powerpoint/2010/main" xmlns="" val="17417874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1450" y="9065"/>
            <a:ext cx="5168193" cy="6036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endParaRPr lang="es-CO" sz="3600" b="1" dirty="0">
              <a:solidFill>
                <a:srgbClr val="AF9D66"/>
              </a:solidFill>
            </a:endParaRPr>
          </a:p>
        </p:txBody>
      </p:sp>
      <p:cxnSp>
        <p:nvCxnSpPr>
          <p:cNvPr id="8" name="7 Conector recto"/>
          <p:cNvCxnSpPr/>
          <p:nvPr/>
        </p:nvCxnSpPr>
        <p:spPr>
          <a:xfrm flipH="1">
            <a:off x="4831308" y="800100"/>
            <a:ext cx="13642" cy="4343400"/>
          </a:xfrm>
          <a:prstGeom prst="line">
            <a:avLst/>
          </a:prstGeom>
          <a:ln w="38100" cmpd="dbl">
            <a:solidFill>
              <a:srgbClr val="6B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177097" y="1277675"/>
            <a:ext cx="4541660" cy="266226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80975" indent="-180975" algn="just">
              <a:lnSpc>
                <a:spcPct val="150000"/>
              </a:lnSpc>
            </a:pPr>
            <a:r>
              <a:rPr lang="es-CO" dirty="0">
                <a:solidFill>
                  <a:srgbClr val="002060"/>
                </a:solidFill>
              </a:rPr>
              <a:t>Repos de CDM</a:t>
            </a:r>
          </a:p>
          <a:p>
            <a:pPr marL="180975" indent="-180975" algn="just">
              <a:lnSpc>
                <a:spcPct val="200000"/>
              </a:lnSpc>
              <a:buFont typeface="Wingdings" pitchFamily="2" charset="2"/>
              <a:buChar char="ü"/>
            </a:pPr>
            <a:r>
              <a:rPr lang="es-CO" sz="1400" dirty="0"/>
              <a:t>Incentivo de Almacenamiento de Arroz</a:t>
            </a:r>
          </a:p>
          <a:p>
            <a:pPr marL="637971" lvl="1" indent="-108000" algn="just">
              <a:lnSpc>
                <a:spcPct val="200000"/>
              </a:lnSpc>
              <a:buFont typeface="Wingdings" pitchFamily="2" charset="2"/>
              <a:buChar char="ü"/>
            </a:pPr>
            <a:r>
              <a:rPr lang="es-CO" sz="1400" dirty="0"/>
              <a:t>Trabajo conjunto entre BMC y AGD para atacar clientes que están accediendo al incentivo de arroz</a:t>
            </a:r>
          </a:p>
          <a:p>
            <a:pPr marL="180975" indent="-108000" algn="just">
              <a:lnSpc>
                <a:spcPct val="200000"/>
              </a:lnSpc>
            </a:pPr>
            <a:r>
              <a:rPr lang="es-CO" sz="1400" dirty="0"/>
              <a:t> 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4844950" y="734007"/>
            <a:ext cx="40101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 algn="just">
              <a:lnSpc>
                <a:spcPct val="200000"/>
              </a:lnSpc>
            </a:pPr>
            <a:r>
              <a:rPr lang="es-CO" dirty="0">
                <a:solidFill>
                  <a:srgbClr val="002060"/>
                </a:solidFill>
              </a:rPr>
              <a:t>Forward con FAG</a:t>
            </a:r>
          </a:p>
          <a:p>
            <a:pPr marL="180975" indent="-180975" algn="just">
              <a:lnSpc>
                <a:spcPct val="200000"/>
              </a:lnSpc>
              <a:buFont typeface="Wingdings" pitchFamily="2" charset="2"/>
              <a:buChar char="ü"/>
            </a:pPr>
            <a:r>
              <a:rPr lang="es-CO" sz="1400" dirty="0"/>
              <a:t>Modificación Forward con FAG para Café</a:t>
            </a:r>
          </a:p>
          <a:p>
            <a:pPr marL="180975" indent="-180975" algn="just">
              <a:lnSpc>
                <a:spcPct val="200000"/>
              </a:lnSpc>
              <a:buFont typeface="Wingdings" pitchFamily="2" charset="2"/>
              <a:buChar char="ü"/>
            </a:pPr>
            <a:r>
              <a:rPr lang="es-CO" sz="1400" dirty="0"/>
              <a:t>Acompañamiento y capacitación en regiones para Forward con FAG de Algodón</a:t>
            </a:r>
          </a:p>
        </p:txBody>
      </p:sp>
      <p:cxnSp>
        <p:nvCxnSpPr>
          <p:cNvPr id="12" name="11 Conector recto"/>
          <p:cNvCxnSpPr/>
          <p:nvPr/>
        </p:nvCxnSpPr>
        <p:spPr>
          <a:xfrm>
            <a:off x="58561" y="1253065"/>
            <a:ext cx="2041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4906802" y="1219198"/>
            <a:ext cx="2826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4884224" y="2686309"/>
            <a:ext cx="3945452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 algn="just">
              <a:lnSpc>
                <a:spcPct val="200000"/>
              </a:lnSpc>
            </a:pPr>
            <a:r>
              <a:rPr lang="es-CO" dirty="0">
                <a:solidFill>
                  <a:srgbClr val="002060"/>
                </a:solidFill>
              </a:rPr>
              <a:t>Contrato de Colaboración MADR</a:t>
            </a:r>
          </a:p>
          <a:p>
            <a:pPr marL="180975" indent="-180975" algn="just">
              <a:lnSpc>
                <a:spcPct val="200000"/>
              </a:lnSpc>
              <a:buFont typeface="Wingdings" pitchFamily="2" charset="2"/>
              <a:buChar char="ü"/>
            </a:pPr>
            <a:r>
              <a:rPr lang="es-CO" sz="1400" dirty="0"/>
              <a:t>Instructivo Operativo para Coberturas de precio y tasa de cambio para Maíz y Algodón</a:t>
            </a:r>
          </a:p>
          <a:p>
            <a:pPr marL="180975" indent="-180975" algn="just">
              <a:lnSpc>
                <a:spcPct val="200000"/>
              </a:lnSpc>
              <a:buFont typeface="Wingdings" pitchFamily="2" charset="2"/>
              <a:buChar char="ü"/>
            </a:pPr>
            <a:r>
              <a:rPr lang="es-CO" sz="1400" dirty="0"/>
              <a:t>Estructuración de FWD con Anticipo en especie</a:t>
            </a:r>
          </a:p>
        </p:txBody>
      </p:sp>
      <p:cxnSp>
        <p:nvCxnSpPr>
          <p:cNvPr id="15" name="14 Conector recto"/>
          <p:cNvCxnSpPr/>
          <p:nvPr/>
        </p:nvCxnSpPr>
        <p:spPr>
          <a:xfrm>
            <a:off x="4918091" y="3170656"/>
            <a:ext cx="3415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71453" y="-33831"/>
            <a:ext cx="6197209" cy="4695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2800" b="1" dirty="0">
                <a:solidFill>
                  <a:srgbClr val="AF9D66"/>
                </a:solidFill>
              </a:rPr>
              <a:t>Resultados </a:t>
            </a:r>
            <a:r>
              <a:rPr lang="es-CO" sz="2800" b="1" dirty="0" smtClean="0">
                <a:solidFill>
                  <a:srgbClr val="AF9D66"/>
                </a:solidFill>
              </a:rPr>
              <a:t>hasta Octubre </a:t>
            </a:r>
            <a:r>
              <a:rPr lang="es-CO" sz="2800" b="1" dirty="0">
                <a:solidFill>
                  <a:srgbClr val="AF9D66"/>
                </a:solidFill>
              </a:rPr>
              <a:t>del 2017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200025" y="397583"/>
            <a:ext cx="5276850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dirty="0">
                <a:solidFill>
                  <a:srgbClr val="002060"/>
                </a:solidFill>
              </a:rPr>
              <a:t>Unidad Estratégica de Negocios Privados</a:t>
            </a:r>
            <a:endParaRPr lang="es-CO" dirty="0">
              <a:solidFill>
                <a:schemeClr val="tx2"/>
              </a:solidFill>
            </a:endParaRPr>
          </a:p>
        </p:txBody>
      </p:sp>
      <p:cxnSp>
        <p:nvCxnSpPr>
          <p:cNvPr id="19" name="18 Conector recto"/>
          <p:cNvCxnSpPr/>
          <p:nvPr/>
        </p:nvCxnSpPr>
        <p:spPr>
          <a:xfrm flipV="1">
            <a:off x="238127" y="785812"/>
            <a:ext cx="8658225" cy="14288"/>
          </a:xfrm>
          <a:prstGeom prst="line">
            <a:avLst/>
          </a:prstGeom>
          <a:ln cmpd="dbl">
            <a:solidFill>
              <a:srgbClr val="6BAD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33 CuadroTexto"/>
          <p:cNvSpPr txBox="1"/>
          <p:nvPr/>
        </p:nvSpPr>
        <p:spPr>
          <a:xfrm>
            <a:off x="171453" y="14297"/>
            <a:ext cx="5977598" cy="4695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2800" b="1" dirty="0" smtClean="0">
                <a:solidFill>
                  <a:srgbClr val="AF9D66"/>
                </a:solidFill>
              </a:rPr>
              <a:t>Resultados hasta Octubre del 2017</a:t>
            </a:r>
            <a:endParaRPr lang="es-CO" sz="2800" b="1" dirty="0">
              <a:solidFill>
                <a:srgbClr val="AF9D66"/>
              </a:solidFill>
            </a:endParaRPr>
          </a:p>
        </p:txBody>
      </p:sp>
      <p:cxnSp>
        <p:nvCxnSpPr>
          <p:cNvPr id="36" name="35 Conector recto"/>
          <p:cNvCxnSpPr/>
          <p:nvPr/>
        </p:nvCxnSpPr>
        <p:spPr>
          <a:xfrm flipV="1">
            <a:off x="171455" y="670945"/>
            <a:ext cx="8658225" cy="14288"/>
          </a:xfrm>
          <a:prstGeom prst="line">
            <a:avLst/>
          </a:prstGeom>
          <a:ln cmpd="dbl">
            <a:solidFill>
              <a:srgbClr val="6BAD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299079" y="832716"/>
            <a:ext cx="81879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b="1" dirty="0">
                <a:solidFill>
                  <a:srgbClr val="002060"/>
                </a:solidFill>
              </a:rPr>
              <a:t>MCP</a:t>
            </a:r>
          </a:p>
        </p:txBody>
      </p:sp>
      <p:cxnSp>
        <p:nvCxnSpPr>
          <p:cNvPr id="42" name="41 Conector recto"/>
          <p:cNvCxnSpPr/>
          <p:nvPr/>
        </p:nvCxnSpPr>
        <p:spPr>
          <a:xfrm rot="5400000">
            <a:off x="1164036" y="2848996"/>
            <a:ext cx="4329113" cy="1588"/>
          </a:xfrm>
          <a:prstGeom prst="line">
            <a:avLst/>
          </a:prstGeom>
          <a:ln w="38100" cmpd="dbl">
            <a:solidFill>
              <a:srgbClr val="6B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CuadroTexto"/>
          <p:cNvSpPr txBox="1"/>
          <p:nvPr/>
        </p:nvSpPr>
        <p:spPr>
          <a:xfrm>
            <a:off x="3444881" y="796665"/>
            <a:ext cx="4865023" cy="6647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b="1" dirty="0">
                <a:solidFill>
                  <a:srgbClr val="002060"/>
                </a:solidFill>
              </a:rPr>
              <a:t>Resultados Acciones Comerciales</a:t>
            </a:r>
          </a:p>
          <a:p>
            <a:pPr>
              <a:lnSpc>
                <a:spcPct val="120000"/>
              </a:lnSpc>
            </a:pPr>
            <a:endParaRPr lang="es-CO" b="1" dirty="0">
              <a:solidFill>
                <a:srgbClr val="002060"/>
              </a:solidFill>
            </a:endParaRPr>
          </a:p>
        </p:txBody>
      </p:sp>
      <p:sp>
        <p:nvSpPr>
          <p:cNvPr id="68" name="67 CuadroTexto"/>
          <p:cNvSpPr txBox="1"/>
          <p:nvPr/>
        </p:nvSpPr>
        <p:spPr>
          <a:xfrm flipH="1">
            <a:off x="6438914" y="1129064"/>
            <a:ext cx="2333487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1200" dirty="0"/>
              <a:t>.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200025" y="385937"/>
            <a:ext cx="5276850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dirty="0">
                <a:solidFill>
                  <a:srgbClr val="002060"/>
                </a:solidFill>
              </a:rPr>
              <a:t>Unidad de Negocios Públicos (MCP</a:t>
            </a:r>
            <a:r>
              <a:rPr lang="es-CO" dirty="0">
                <a:solidFill>
                  <a:schemeClr val="tx2"/>
                </a:solidFill>
              </a:rPr>
              <a:t>)</a:t>
            </a:r>
          </a:p>
        </p:txBody>
      </p:sp>
      <p:cxnSp>
        <p:nvCxnSpPr>
          <p:cNvPr id="31" name="30 Conector recto"/>
          <p:cNvCxnSpPr/>
          <p:nvPr/>
        </p:nvCxnSpPr>
        <p:spPr>
          <a:xfrm>
            <a:off x="238125" y="1099298"/>
            <a:ext cx="664902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 flipV="1">
            <a:off x="3444881" y="1119924"/>
            <a:ext cx="37830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>
            <a:off x="218837" y="2852571"/>
            <a:ext cx="862658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238125" y="1199415"/>
            <a:ext cx="2752725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CO" dirty="0">
                <a:solidFill>
                  <a:srgbClr val="002060"/>
                </a:solidFill>
              </a:rPr>
              <a:t>Volumen de Negocio 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192349" y="2532266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>
                <a:solidFill>
                  <a:srgbClr val="002060"/>
                </a:solidFill>
              </a:rPr>
              <a:t>FOCO 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299079" y="2876449"/>
            <a:ext cx="295063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buFont typeface="Wingdings" pitchFamily="2" charset="2"/>
              <a:buChar char="ü"/>
            </a:pPr>
            <a:r>
              <a:rPr lang="es-CO" sz="1600" dirty="0"/>
              <a:t>Aseo y Cafetería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ü"/>
            </a:pPr>
            <a:r>
              <a:rPr lang="es-CO" sz="1600" dirty="0"/>
              <a:t>Alimentos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ü"/>
            </a:pPr>
            <a:r>
              <a:rPr lang="es-CO" sz="1600" dirty="0"/>
              <a:t>Vigilancia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ü"/>
            </a:pPr>
            <a:r>
              <a:rPr lang="es-CO" sz="1600" dirty="0"/>
              <a:t>Ferretería y Agropecuarios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ü"/>
            </a:pPr>
            <a:endParaRPr lang="es-CO" sz="1600" dirty="0"/>
          </a:p>
        </p:txBody>
      </p:sp>
      <p:graphicFrame>
        <p:nvGraphicFramePr>
          <p:cNvPr id="45" name="4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32143028"/>
              </p:ext>
            </p:extLst>
          </p:nvPr>
        </p:nvGraphicFramePr>
        <p:xfrm>
          <a:off x="57875" y="1531814"/>
          <a:ext cx="3191838" cy="830787"/>
        </p:xfrm>
        <a:graphic>
          <a:graphicData uri="http://schemas.openxmlformats.org/drawingml/2006/table">
            <a:tbl>
              <a:tblPr/>
              <a:tblGrid>
                <a:gridCol w="11146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9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71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97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860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86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Presupuesto  </a:t>
                      </a:r>
                    </a:p>
                  </a:txBody>
                  <a:tcPr marL="9525" marR="9525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CO" sz="2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Resultado</a:t>
                      </a:r>
                    </a:p>
                  </a:txBody>
                  <a:tcPr marL="9525" marR="9525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CO" sz="2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Ejecutado </a:t>
                      </a:r>
                    </a:p>
                  </a:txBody>
                  <a:tcPr marL="9525" marR="9525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923"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b="0" i="0" u="none" strike="noStrike" kern="1200" dirty="0">
                          <a:solidFill>
                            <a:srgbClr val="000000"/>
                          </a:solidFill>
                          <a:latin typeface="Franklin Gothic Book"/>
                          <a:ea typeface="+mn-ea"/>
                          <a:cs typeface="+mn-cs"/>
                        </a:rPr>
                        <a:t> $  528,508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kern="1200" dirty="0">
                        <a:solidFill>
                          <a:srgbClr val="000000"/>
                        </a:solidFill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s-CO" sz="1400" b="0" i="0" u="none" strike="noStrike" kern="1200" dirty="0">
                          <a:solidFill>
                            <a:srgbClr val="000000"/>
                          </a:solidFill>
                          <a:latin typeface="Franklin Gothic Book"/>
                          <a:ea typeface="+mn-ea"/>
                          <a:cs typeface="+mn-cs"/>
                        </a:rPr>
                        <a:t>$ 1,087,884</a:t>
                      </a:r>
                    </a:p>
                  </a:txBody>
                  <a:tcPr marL="9525" marR="9525" marT="7144" marB="0" anchor="ctr">
                    <a:lnL>
                      <a:noFill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400" b="0" i="0" u="none" strike="noStrike" kern="1200" dirty="0">
                        <a:solidFill>
                          <a:srgbClr val="000000"/>
                        </a:solidFill>
                        <a:latin typeface="Franklin Gothic Book"/>
                        <a:ea typeface="+mn-ea"/>
                        <a:cs typeface="+mn-cs"/>
                      </a:endParaRP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s-CO" sz="1400" b="0" i="0" u="none" strike="noStrike" kern="1200" baseline="0" dirty="0">
                          <a:solidFill>
                            <a:srgbClr val="000000"/>
                          </a:solidFill>
                          <a:latin typeface="Franklin Gothic Book"/>
                          <a:ea typeface="+mn-ea"/>
                          <a:cs typeface="+mn-cs"/>
                        </a:rPr>
                        <a:t> 206</a:t>
                      </a:r>
                      <a:r>
                        <a:rPr lang="es-CO" sz="1400" b="0" i="0" u="none" strike="noStrike" kern="1200" dirty="0">
                          <a:solidFill>
                            <a:srgbClr val="000000"/>
                          </a:solidFill>
                          <a:latin typeface="Franklin Gothic Book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8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BC1DD7E3-E4F6-4308-B935-95633DE2AF5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42197" y="1905293"/>
            <a:ext cx="55626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06486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35 Conector recto"/>
          <p:cNvCxnSpPr/>
          <p:nvPr/>
        </p:nvCxnSpPr>
        <p:spPr>
          <a:xfrm flipV="1">
            <a:off x="169885" y="608388"/>
            <a:ext cx="8658225" cy="14288"/>
          </a:xfrm>
          <a:prstGeom prst="line">
            <a:avLst/>
          </a:prstGeom>
          <a:ln cmpd="dbl">
            <a:solidFill>
              <a:srgbClr val="6BAD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66 CuadroTexto"/>
          <p:cNvSpPr txBox="1"/>
          <p:nvPr/>
        </p:nvSpPr>
        <p:spPr>
          <a:xfrm>
            <a:off x="238125" y="680033"/>
            <a:ext cx="3743325" cy="590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1600" b="1" dirty="0">
                <a:solidFill>
                  <a:srgbClr val="002060"/>
                </a:solidFill>
              </a:rPr>
              <a:t>Sociedades Comisionista Bolsa</a:t>
            </a:r>
          </a:p>
          <a:p>
            <a:pPr>
              <a:lnSpc>
                <a:spcPct val="120000"/>
              </a:lnSpc>
            </a:pPr>
            <a:endParaRPr lang="es-CO" sz="1600" b="1" dirty="0">
              <a:solidFill>
                <a:schemeClr val="tx2"/>
              </a:solidFill>
            </a:endParaRPr>
          </a:p>
        </p:txBody>
      </p:sp>
      <p:sp>
        <p:nvSpPr>
          <p:cNvPr id="68" name="67 CuadroTexto"/>
          <p:cNvSpPr txBox="1"/>
          <p:nvPr/>
        </p:nvSpPr>
        <p:spPr>
          <a:xfrm flipH="1">
            <a:off x="6438901" y="907452"/>
            <a:ext cx="2333487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1200" dirty="0"/>
              <a:t>.</a:t>
            </a:r>
          </a:p>
        </p:txBody>
      </p:sp>
      <p:cxnSp>
        <p:nvCxnSpPr>
          <p:cNvPr id="37" name="36 Conector recto"/>
          <p:cNvCxnSpPr/>
          <p:nvPr/>
        </p:nvCxnSpPr>
        <p:spPr>
          <a:xfrm>
            <a:off x="238125" y="962044"/>
            <a:ext cx="8658225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CuadroTexto"/>
          <p:cNvSpPr txBox="1"/>
          <p:nvPr/>
        </p:nvSpPr>
        <p:spPr>
          <a:xfrm>
            <a:off x="5010862" y="1132267"/>
            <a:ext cx="1990724" cy="268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CO" sz="1600" b="1" dirty="0">
                <a:solidFill>
                  <a:srgbClr val="002060"/>
                </a:solidFill>
              </a:rPr>
              <a:t>Relacionamiento</a:t>
            </a:r>
          </a:p>
        </p:txBody>
      </p:sp>
      <p:cxnSp>
        <p:nvCxnSpPr>
          <p:cNvPr id="61" name="60 Conector recto"/>
          <p:cNvCxnSpPr/>
          <p:nvPr/>
        </p:nvCxnSpPr>
        <p:spPr>
          <a:xfrm>
            <a:off x="0" y="1819634"/>
            <a:ext cx="1728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62 CuadroTexto"/>
          <p:cNvSpPr txBox="1"/>
          <p:nvPr/>
        </p:nvSpPr>
        <p:spPr>
          <a:xfrm>
            <a:off x="1813301" y="1421092"/>
            <a:ext cx="2936120" cy="37702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50000"/>
              </a:lnSpc>
              <a:buFont typeface="Wingdings" pitchFamily="2" charset="2"/>
              <a:buChar char="ü"/>
            </a:pPr>
            <a:r>
              <a:rPr lang="es-CO" sz="1400" dirty="0" smtClean="0"/>
              <a:t>2  Reuniones Consejo nacional Lácteo</a:t>
            </a:r>
          </a:p>
          <a:p>
            <a:pPr>
              <a:lnSpc>
                <a:spcPct val="250000"/>
              </a:lnSpc>
              <a:buFont typeface="Wingdings" pitchFamily="2" charset="2"/>
              <a:buChar char="ü"/>
            </a:pPr>
            <a:r>
              <a:rPr lang="es-CO" sz="1400" dirty="0" smtClean="0"/>
              <a:t>2 Reuniones Fondo Estabilización del Ganado</a:t>
            </a:r>
            <a:endParaRPr lang="es-CO" sz="1400" dirty="0"/>
          </a:p>
          <a:p>
            <a:pPr>
              <a:lnSpc>
                <a:spcPct val="250000"/>
              </a:lnSpc>
              <a:buFont typeface="Wingdings" pitchFamily="2" charset="2"/>
              <a:buChar char="ü"/>
            </a:pPr>
            <a:r>
              <a:rPr lang="es-CO" sz="1400" dirty="0" smtClean="0"/>
              <a:t>4 Reuniones MADR</a:t>
            </a:r>
          </a:p>
          <a:p>
            <a:pPr>
              <a:lnSpc>
                <a:spcPct val="250000"/>
              </a:lnSpc>
              <a:buFont typeface="Wingdings" pitchFamily="2" charset="2"/>
              <a:buChar char="ü"/>
            </a:pPr>
            <a:r>
              <a:rPr lang="es-CO" sz="1400" dirty="0" smtClean="0"/>
              <a:t>2 MINCIT</a:t>
            </a:r>
            <a:endParaRPr lang="es-CO" sz="1400" dirty="0"/>
          </a:p>
          <a:p>
            <a:pPr>
              <a:lnSpc>
                <a:spcPct val="250000"/>
              </a:lnSpc>
              <a:buFont typeface="Wingdings" pitchFamily="2" charset="2"/>
              <a:buChar char="ü"/>
            </a:pPr>
            <a:endParaRPr lang="es-CO" sz="1400" dirty="0"/>
          </a:p>
        </p:txBody>
      </p:sp>
      <p:cxnSp>
        <p:nvCxnSpPr>
          <p:cNvPr id="27" name="26 Conector recto"/>
          <p:cNvCxnSpPr/>
          <p:nvPr/>
        </p:nvCxnSpPr>
        <p:spPr>
          <a:xfrm flipH="1">
            <a:off x="4771315" y="622676"/>
            <a:ext cx="19050" cy="4535112"/>
          </a:xfrm>
          <a:prstGeom prst="line">
            <a:avLst/>
          </a:prstGeom>
          <a:ln w="38100" cmpd="dbl">
            <a:solidFill>
              <a:srgbClr val="6B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12032" y="1448674"/>
            <a:ext cx="4252415" cy="268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1600" b="1" dirty="0" smtClean="0">
                <a:solidFill>
                  <a:srgbClr val="002060"/>
                </a:solidFill>
              </a:rPr>
              <a:t>Físicos Privados</a:t>
            </a:r>
            <a:endParaRPr lang="es-CO" sz="1600" b="1" dirty="0">
              <a:solidFill>
                <a:srgbClr val="002060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5090442" y="2473537"/>
            <a:ext cx="1949573" cy="3606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s-CO" sz="1600" b="1" dirty="0" smtClean="0">
                <a:solidFill>
                  <a:srgbClr val="002060"/>
                </a:solidFill>
              </a:rPr>
              <a:t>Nuevos mercados</a:t>
            </a:r>
            <a:endParaRPr lang="es-CO" sz="1600" b="1" dirty="0">
              <a:solidFill>
                <a:srgbClr val="002060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5268898" y="2858060"/>
            <a:ext cx="4087607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s-CO" sz="1400" dirty="0" smtClean="0"/>
              <a:t>Asistencia a Foro de usuarios de Carbono</a:t>
            </a:r>
            <a:endParaRPr lang="es-CO" sz="1400" dirty="0"/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s-CO" sz="1400" dirty="0"/>
              <a:t>Reuniones: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ü"/>
            </a:pPr>
            <a:r>
              <a:rPr lang="es-CO" sz="1400" dirty="0" smtClean="0"/>
              <a:t>ALMACAFE - CAFE</a:t>
            </a:r>
            <a:endParaRPr lang="es-CO" sz="1400" dirty="0"/>
          </a:p>
          <a:p>
            <a:pPr lvl="1">
              <a:lnSpc>
                <a:spcPct val="200000"/>
              </a:lnSpc>
              <a:buFont typeface="Wingdings" pitchFamily="2" charset="2"/>
              <a:buChar char="ü"/>
            </a:pPr>
            <a:r>
              <a:rPr lang="es-CO" sz="1400" dirty="0" smtClean="0"/>
              <a:t>ASEBURSA - INVERSIÓN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ü"/>
            </a:pPr>
            <a:r>
              <a:rPr lang="es-CO" sz="1400" dirty="0" smtClean="0"/>
              <a:t>CARAVELA - CAFE</a:t>
            </a:r>
            <a:endParaRPr lang="es-CO" sz="14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250516" y="1340386"/>
            <a:ext cx="4380935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s-CO" sz="1400" dirty="0" smtClean="0"/>
              <a:t>Acompañamiento comercial 7 firmas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s-CO" sz="1400" dirty="0" smtClean="0"/>
              <a:t>2 Visitas de trabajo direccionado – Hoja de ruta</a:t>
            </a:r>
            <a:endParaRPr lang="es-CO" sz="1400" dirty="0"/>
          </a:p>
          <a:p>
            <a:pPr>
              <a:lnSpc>
                <a:spcPct val="200000"/>
              </a:lnSpc>
            </a:pPr>
            <a:endParaRPr lang="es-CO" sz="14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171459" y="122112"/>
            <a:ext cx="7013138" cy="4695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O" sz="2800" b="1" dirty="0">
                <a:solidFill>
                  <a:srgbClr val="AF9D66"/>
                </a:solidFill>
              </a:rPr>
              <a:t>Qué se hizo en Canales, </a:t>
            </a:r>
            <a:r>
              <a:rPr lang="es-CO" sz="2800" b="1" dirty="0" smtClean="0">
                <a:solidFill>
                  <a:srgbClr val="AF9D66"/>
                </a:solidFill>
              </a:rPr>
              <a:t>Octubre de </a:t>
            </a:r>
            <a:r>
              <a:rPr lang="es-CO" sz="2800" b="1" dirty="0">
                <a:solidFill>
                  <a:srgbClr val="AF9D66"/>
                </a:solidFill>
              </a:rPr>
              <a:t>2017</a:t>
            </a:r>
          </a:p>
        </p:txBody>
      </p:sp>
      <p:cxnSp>
        <p:nvCxnSpPr>
          <p:cNvPr id="38" name="37 Conector recto"/>
          <p:cNvCxnSpPr/>
          <p:nvPr/>
        </p:nvCxnSpPr>
        <p:spPr>
          <a:xfrm>
            <a:off x="1728290" y="1174020"/>
            <a:ext cx="0" cy="3002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5131386" y="1424610"/>
            <a:ext cx="1728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5183304" y="2922678"/>
            <a:ext cx="2583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064861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phisticated Business">
  <a:themeElements>
    <a:clrScheme name="Sophisticated Business">
      <a:dk1>
        <a:sysClr val="windowText" lastClr="000000"/>
      </a:dk1>
      <a:lt1>
        <a:sysClr val="window" lastClr="FFFFFF"/>
      </a:lt1>
      <a:dk2>
        <a:srgbClr val="897C57"/>
      </a:dk2>
      <a:lt2>
        <a:srgbClr val="E2BA41"/>
      </a:lt2>
      <a:accent1>
        <a:srgbClr val="3C8689"/>
      </a:accent1>
      <a:accent2>
        <a:srgbClr val="E2BA41"/>
      </a:accent2>
      <a:accent3>
        <a:srgbClr val="C8904D"/>
      </a:accent3>
      <a:accent4>
        <a:srgbClr val="66AF9E"/>
      </a:accent4>
      <a:accent5>
        <a:srgbClr val="897C57"/>
      </a:accent5>
      <a:accent6>
        <a:srgbClr val="AF9D66"/>
      </a:accent6>
      <a:hlink>
        <a:srgbClr val="3C8689"/>
      </a:hlink>
      <a:folHlink>
        <a:srgbClr val="897C57"/>
      </a:folHlink>
    </a:clrScheme>
    <a:fontScheme name="Sophisticated Business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pattFill prst="dkUpDiag">
          <a:fgClr>
            <a:schemeClr val="bg2">
              <a:lumMod val="50000"/>
            </a:schemeClr>
          </a:fgClr>
          <a:bgClr>
            <a:schemeClr val="bg2">
              <a:lumMod val="65000"/>
            </a:schemeClr>
          </a:bgClr>
        </a:pattFill>
        <a:ln>
          <a:noFill/>
        </a:ln>
      </a:spPr>
      <a:bodyPr wrap="none" lIns="228600" tIns="228600" rIns="228600" bIns="228600" rtlCol="0" anchor="ctr">
        <a:noAutofit/>
      </a:bodyPr>
      <a:lstStyle>
        <a:defPPr algn="ctr">
          <a:defRPr sz="1400" dirty="0" smtClean="0">
            <a:solidFill>
              <a:schemeClr val="bg1"/>
            </a:solidFill>
            <a:latin typeface="Franklin Gothic Demi Cond" panose="020B07060304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defRPr dirty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ophisticated Business">
      <a:dk1>
        <a:sysClr val="windowText" lastClr="000000"/>
      </a:dk1>
      <a:lt1>
        <a:sysClr val="window" lastClr="FFFFFF"/>
      </a:lt1>
      <a:dk2>
        <a:srgbClr val="897C57"/>
      </a:dk2>
      <a:lt2>
        <a:srgbClr val="FFFFFF"/>
      </a:lt2>
      <a:accent1>
        <a:srgbClr val="3C8689"/>
      </a:accent1>
      <a:accent2>
        <a:srgbClr val="E2BA41"/>
      </a:accent2>
      <a:accent3>
        <a:srgbClr val="C8904D"/>
      </a:accent3>
      <a:accent4>
        <a:srgbClr val="66AF9E"/>
      </a:accent4>
      <a:accent5>
        <a:srgbClr val="897C57"/>
      </a:accent5>
      <a:accent6>
        <a:srgbClr val="AF9D66"/>
      </a:accent6>
      <a:hlink>
        <a:srgbClr val="3C8689"/>
      </a:hlink>
      <a:folHlink>
        <a:srgbClr val="897C57"/>
      </a:folHlink>
    </a:clrScheme>
    <a:fontScheme name="Sophisticated Business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ophisticated Business">
      <a:dk1>
        <a:sysClr val="windowText" lastClr="000000"/>
      </a:dk1>
      <a:lt1>
        <a:sysClr val="window" lastClr="FFFFFF"/>
      </a:lt1>
      <a:dk2>
        <a:srgbClr val="897C57"/>
      </a:dk2>
      <a:lt2>
        <a:srgbClr val="FFFFFF"/>
      </a:lt2>
      <a:accent1>
        <a:srgbClr val="3C8689"/>
      </a:accent1>
      <a:accent2>
        <a:srgbClr val="E2BA41"/>
      </a:accent2>
      <a:accent3>
        <a:srgbClr val="C8904D"/>
      </a:accent3>
      <a:accent4>
        <a:srgbClr val="66AF9E"/>
      </a:accent4>
      <a:accent5>
        <a:srgbClr val="897C57"/>
      </a:accent5>
      <a:accent6>
        <a:srgbClr val="AF9D66"/>
      </a:accent6>
      <a:hlink>
        <a:srgbClr val="3C8689"/>
      </a:hlink>
      <a:folHlink>
        <a:srgbClr val="897C57"/>
      </a:folHlink>
    </a:clrScheme>
    <a:fontScheme name="Sophisticated Business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28971</TotalTime>
  <Words>1377</Words>
  <Application>Microsoft Office PowerPoint</Application>
  <PresentationFormat>Presentación en pantalla (16:9)</PresentationFormat>
  <Paragraphs>365</Paragraphs>
  <Slides>28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Sophisticated Business</vt:lpstr>
      <vt:lpstr>Diapositiva 1</vt:lpstr>
      <vt:lpstr>Diapositiva 2</vt:lpstr>
      <vt:lpstr>4. Seguimiento tareas.</vt:lpstr>
      <vt:lpstr>Diapositiva 4</vt:lpstr>
      <vt:lpstr>5. Resultados comerciales octubre 2017</vt:lpstr>
      <vt:lpstr>Diapositiva 6</vt:lpstr>
      <vt:lpstr>Diapositiva 7</vt:lpstr>
      <vt:lpstr>Diapositiva 8</vt:lpstr>
      <vt:lpstr>Diapositiva 9</vt:lpstr>
      <vt:lpstr>6. Enfoque comercial noviembre 2017 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7. Proposiciones y varios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Duarte;Inc. 2014</dc:creator>
  <cp:lastModifiedBy>jromero</cp:lastModifiedBy>
  <cp:revision>1118</cp:revision>
  <cp:lastPrinted>2017-01-17T22:43:42Z</cp:lastPrinted>
  <dcterms:created xsi:type="dcterms:W3CDTF">2014-02-06T21:29:49Z</dcterms:created>
  <dcterms:modified xsi:type="dcterms:W3CDTF">2017-11-14T20:00:44Z</dcterms:modified>
</cp:coreProperties>
</file>