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1554" r:id="rId3"/>
    <p:sldId id="1513" r:id="rId4"/>
    <p:sldId id="1508" r:id="rId5"/>
    <p:sldId id="1510" r:id="rId6"/>
    <p:sldId id="1556" r:id="rId7"/>
    <p:sldId id="1514" r:id="rId8"/>
    <p:sldId id="1557" r:id="rId9"/>
    <p:sldId id="1555" r:id="rId10"/>
    <p:sldId id="1561" r:id="rId11"/>
    <p:sldId id="1558" r:id="rId12"/>
    <p:sldId id="1562" r:id="rId13"/>
    <p:sldId id="1563" r:id="rId14"/>
    <p:sldId id="1564" r:id="rId15"/>
    <p:sldId id="1560" r:id="rId16"/>
    <p:sldId id="364" r:id="rId17"/>
  </p:sldIdLst>
  <p:sldSz cx="9144000" cy="5143500" type="screen16x9"/>
  <p:notesSz cx="7010400" cy="9296400"/>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ophisticated Business" id="{58BEDF31-0425-40C4-87B2-EBC1798A92EE}">
          <p14:sldIdLst>
            <p14:sldId id="258"/>
            <p14:sldId id="1554"/>
            <p14:sldId id="1513"/>
            <p14:sldId id="1508"/>
            <p14:sldId id="1510"/>
            <p14:sldId id="1556"/>
            <p14:sldId id="1514"/>
            <p14:sldId id="1557"/>
            <p14:sldId id="1555"/>
            <p14:sldId id="1561"/>
            <p14:sldId id="1558"/>
            <p14:sldId id="1562"/>
            <p14:sldId id="1563"/>
            <p14:sldId id="1564"/>
            <p14:sldId id="1560"/>
            <p14:sldId id="364"/>
          </p14:sldIdLst>
        </p14:section>
      </p14:sectionLst>
    </p:ext>
    <p:ext uri="{EFAFB233-063F-42B5-8137-9DF3F51BA10A}">
      <p15:sldGuideLst xmlns:p15="http://schemas.microsoft.com/office/powerpoint/2012/main" xmlns="">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50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27">
          <p15:clr>
            <a:srgbClr val="A4A3A4"/>
          </p15:clr>
        </p15:guide>
        <p15:guide id="4" pos="2141">
          <p15:clr>
            <a:srgbClr val="A4A3A4"/>
          </p15:clr>
        </p15:guide>
        <p15:guide id="5" orient="horz" pos="2697">
          <p15:clr>
            <a:srgbClr val="A4A3A4"/>
          </p15:clr>
        </p15:guide>
        <p15:guide id="6" orient="horz" pos="2928">
          <p15:clr>
            <a:srgbClr val="A4A3A4"/>
          </p15:clr>
        </p15:guide>
        <p15:guide id="7" pos="2228">
          <p15:clr>
            <a:srgbClr val="A4A3A4"/>
          </p15:clr>
        </p15:guide>
        <p15:guide id="8" pos="2208">
          <p15:clr>
            <a:srgbClr val="A4A3A4"/>
          </p15:clr>
        </p15:guide>
        <p15:guide id="9" orient="horz" pos="2857">
          <p15:clr>
            <a:srgbClr val="A4A3A4"/>
          </p15:clr>
        </p15:guide>
        <p15:guide id="10" orient="horz" pos="3102">
          <p15:clr>
            <a:srgbClr val="A4A3A4"/>
          </p15:clr>
        </p15:guide>
        <p15:guide id="11" orient="horz" pos="2676">
          <p15:clr>
            <a:srgbClr val="A4A3A4"/>
          </p15:clr>
        </p15:guide>
        <p15:guide id="12" orient="horz" pos="2905">
          <p15:clr>
            <a:srgbClr val="A4A3A4"/>
          </p15:clr>
        </p15:guide>
        <p15:guide id="13" orient="horz" pos="2903">
          <p15:clr>
            <a:srgbClr val="A4A3A4"/>
          </p15:clr>
        </p15:guide>
        <p15:guide id="14" orient="horz" pos="3152">
          <p15:clr>
            <a:srgbClr val="A4A3A4"/>
          </p15:clr>
        </p15:guide>
        <p15:guide id="15" orient="horz" pos="2718">
          <p15:clr>
            <a:srgbClr val="A4A3A4"/>
          </p15:clr>
        </p15:guide>
        <p15:guide id="16" orient="horz" pos="2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4784"/>
    <a:srgbClr val="044990"/>
    <a:srgbClr val="99CCFF"/>
    <a:srgbClr val="D4D4D4"/>
    <a:srgbClr val="3A8386"/>
    <a:srgbClr val="C98F4C"/>
    <a:srgbClr val="E2BA41"/>
    <a:srgbClr val="F0C649"/>
    <a:srgbClr val="57D7FC"/>
    <a:srgbClr val="AF9D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87545" autoAdjust="0"/>
  </p:normalViewPr>
  <p:slideViewPr>
    <p:cSldViewPr snapToGrid="0" snapToObjects="1">
      <p:cViewPr varScale="1">
        <p:scale>
          <a:sx n="100" d="100"/>
          <a:sy n="100" d="100"/>
        </p:scale>
        <p:origin x="-906" y="-96"/>
      </p:cViewPr>
      <p:guideLst>
        <p:guide orient="horz" pos="2704"/>
        <p:guide orient="horz" pos="3339"/>
        <p:guide orient="horz" pos="2028"/>
        <p:guide orient="horz" pos="2504"/>
        <p:guide pos="408"/>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orient="horz" pos="3127"/>
        <p:guide orient="horz" pos="2697"/>
        <p:guide orient="horz" pos="2928"/>
        <p:guide orient="horz" pos="2857"/>
        <p:guide orient="horz" pos="3102"/>
        <p:guide orient="horz" pos="2676"/>
        <p:guide orient="horz" pos="2905"/>
        <p:guide orient="horz" pos="2903"/>
        <p:guide orient="horz" pos="3152"/>
        <p:guide orient="horz" pos="2718"/>
        <p:guide orient="horz" pos="2951"/>
        <p:guide pos="2160"/>
        <p:guide pos="2141"/>
        <p:guide pos="22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Libro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gonzalez\Documents\MCP%202017\Copia%20de%20RELACION%20COMITES%20ARBITRALES%202016%20Y%20201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gonzalez\AppData\Local\Microsoft\Windows\Temporary%20Internet%20Files\Content.Outlook\7HM0HBP2\Copia%20de%20RELACION%20COMITES%20ARBITRALES%202016%20Y%202017%20(Autoguardad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CO"/>
  <c:chart>
    <c:autoTitleDeleted val="1"/>
    <c:plotArea>
      <c:layout/>
      <c:pieChart>
        <c:varyColors val="1"/>
        <c:ser>
          <c:idx val="0"/>
          <c:order val="0"/>
          <c:dLbls>
            <c:numFmt formatCode="0.0%" sourceLinked="0"/>
            <c:spPr>
              <a:noFill/>
              <a:ln>
                <a:noFill/>
              </a:ln>
              <a:effectLst/>
            </c:spPr>
            <c:showCatName val="1"/>
            <c:showPercent val="1"/>
            <c:showLeaderLines val="1"/>
            <c:extLst xmlns:c16r2="http://schemas.microsoft.com/office/drawing/2015/06/chart">
              <c:ext xmlns:c15="http://schemas.microsoft.com/office/drawing/2012/chart" uri="{CE6537A1-D6FC-4f65-9D91-7224C49458BB}">
                <c15:layout/>
              </c:ext>
            </c:extLst>
          </c:dLbls>
          <c:cat>
            <c:strRef>
              <c:f>Hoja1!$D$4:$D$8</c:f>
              <c:strCache>
                <c:ptCount val="5"/>
                <c:pt idx="0">
                  <c:v>Aguardiente</c:v>
                </c:pt>
                <c:pt idx="1">
                  <c:v>Arroz</c:v>
                </c:pt>
                <c:pt idx="2">
                  <c:v>Fibra De Algodon En Transformacion </c:v>
                </c:pt>
                <c:pt idx="3">
                  <c:v>Maiz Amarillo Nacional Humedo </c:v>
                </c:pt>
                <c:pt idx="4">
                  <c:v>Trigo</c:v>
                </c:pt>
              </c:strCache>
            </c:strRef>
          </c:cat>
          <c:val>
            <c:numRef>
              <c:f>Hoja1!$E$4:$E$8</c:f>
              <c:numCache>
                <c:formatCode>0.00%</c:formatCode>
                <c:ptCount val="5"/>
                <c:pt idx="0">
                  <c:v>0.14700000000000013</c:v>
                </c:pt>
                <c:pt idx="1">
                  <c:v>0.41720000000000002</c:v>
                </c:pt>
                <c:pt idx="2">
                  <c:v>0.41760000000000008</c:v>
                </c:pt>
                <c:pt idx="3">
                  <c:v>7.9000000000000094E-3</c:v>
                </c:pt>
                <c:pt idx="4">
                  <c:v>1.0300000000000011E-2</c:v>
                </c:pt>
              </c:numCache>
            </c:numRef>
          </c:val>
          <c:extLst xmlns:c16r2="http://schemas.microsoft.com/office/drawing/2015/06/chart">
            <c:ext xmlns:c16="http://schemas.microsoft.com/office/drawing/2014/chart" uri="{C3380CC4-5D6E-409C-BE32-E72D297353CC}">
              <c16:uniqueId val="{00000000-4E95-4E56-84BB-554D6C6071FC}"/>
            </c:ext>
          </c:extLst>
        </c:ser>
        <c:dLbls>
          <c:showCatName val="1"/>
          <c:showPercent val="1"/>
        </c:dLbls>
        <c:firstSliceAng val="0"/>
      </c:pieChart>
    </c:plotArea>
    <c:plotVisOnly val="1"/>
    <c:dispBlanksAs val="zero"/>
  </c:chart>
  <c:txPr>
    <a:bodyPr/>
    <a:lstStyle/>
    <a:p>
      <a:pPr>
        <a:defRPr sz="800" b="1">
          <a:solidFill>
            <a:srgbClr val="002060"/>
          </a:solidFill>
        </a:defRPr>
      </a:pPr>
      <a:endParaRPr lang="es-CO"/>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CO"/>
  <c:chart>
    <c:autoTitleDeleted val="1"/>
    <c:plotArea>
      <c:layout>
        <c:manualLayout>
          <c:layoutTarget val="inner"/>
          <c:xMode val="edge"/>
          <c:yMode val="edge"/>
          <c:x val="6.6743370579510547E-2"/>
          <c:y val="2.021201835268864E-2"/>
          <c:w val="0.9332566294204897"/>
          <c:h val="0.78420606652849689"/>
        </c:manualLayout>
      </c:layout>
      <c:barChart>
        <c:barDir val="col"/>
        <c:grouping val="clustered"/>
        <c:ser>
          <c:idx val="0"/>
          <c:order val="0"/>
          <c:tx>
            <c:strRef>
              <c:f>Hoja2!$A$81</c:f>
              <c:strCache>
                <c:ptCount val="1"/>
                <c:pt idx="0">
                  <c:v>OPERACIONES</c:v>
                </c:pt>
              </c:strCache>
            </c:strRef>
          </c:tx>
          <c:spPr>
            <a:solidFill>
              <a:srgbClr val="003366"/>
            </a:solidFill>
            <a:ln>
              <a:noFill/>
            </a:ln>
            <a:effectLst/>
          </c:spPr>
          <c:cat>
            <c:numRef>
              <c:f>Hoja2!$B$80:$C$80</c:f>
              <c:numCache>
                <c:formatCode>General</c:formatCode>
                <c:ptCount val="2"/>
                <c:pt idx="0">
                  <c:v>2016</c:v>
                </c:pt>
                <c:pt idx="1">
                  <c:v>2017</c:v>
                </c:pt>
              </c:numCache>
            </c:numRef>
          </c:cat>
          <c:val>
            <c:numRef>
              <c:f>Hoja2!$B$81:$C$81</c:f>
              <c:numCache>
                <c:formatCode>General</c:formatCode>
                <c:ptCount val="2"/>
                <c:pt idx="0">
                  <c:v>644</c:v>
                </c:pt>
                <c:pt idx="1">
                  <c:v>373</c:v>
                </c:pt>
              </c:numCache>
            </c:numRef>
          </c:val>
          <c:extLst xmlns:c16r2="http://schemas.microsoft.com/office/drawing/2015/06/chart">
            <c:ext xmlns:c16="http://schemas.microsoft.com/office/drawing/2014/chart" uri="{C3380CC4-5D6E-409C-BE32-E72D297353CC}">
              <c16:uniqueId val="{00000000-47A2-4A45-9A63-BC9BEB951623}"/>
            </c:ext>
          </c:extLst>
        </c:ser>
        <c:ser>
          <c:idx val="1"/>
          <c:order val="1"/>
          <c:tx>
            <c:strRef>
              <c:f>Hoja2!$A$82</c:f>
              <c:strCache>
                <c:ptCount val="1"/>
                <c:pt idx="0">
                  <c:v>COMITES ARBITRALES</c:v>
                </c:pt>
              </c:strCache>
            </c:strRef>
          </c:tx>
          <c:spPr>
            <a:solidFill>
              <a:srgbClr val="0070C0"/>
            </a:solidFill>
            <a:ln>
              <a:noFill/>
            </a:ln>
            <a:effectLst/>
          </c:spPr>
          <c:cat>
            <c:numRef>
              <c:f>Hoja2!$B$80:$C$80</c:f>
              <c:numCache>
                <c:formatCode>General</c:formatCode>
                <c:ptCount val="2"/>
                <c:pt idx="0">
                  <c:v>2016</c:v>
                </c:pt>
                <c:pt idx="1">
                  <c:v>2017</c:v>
                </c:pt>
              </c:numCache>
            </c:numRef>
          </c:cat>
          <c:val>
            <c:numRef>
              <c:f>Hoja2!$B$82:$C$82</c:f>
              <c:numCache>
                <c:formatCode>General</c:formatCode>
                <c:ptCount val="2"/>
                <c:pt idx="0">
                  <c:v>597</c:v>
                </c:pt>
                <c:pt idx="1">
                  <c:v>240</c:v>
                </c:pt>
              </c:numCache>
            </c:numRef>
          </c:val>
          <c:extLst xmlns:c16r2="http://schemas.microsoft.com/office/drawing/2015/06/chart">
            <c:ext xmlns:c16="http://schemas.microsoft.com/office/drawing/2014/chart" uri="{C3380CC4-5D6E-409C-BE32-E72D297353CC}">
              <c16:uniqueId val="{00000001-47A2-4A45-9A63-BC9BEB951623}"/>
            </c:ext>
          </c:extLst>
        </c:ser>
        <c:dLbls/>
        <c:gapWidth val="219"/>
        <c:overlap val="-27"/>
        <c:axId val="54418816"/>
        <c:axId val="54436992"/>
      </c:barChart>
      <c:catAx>
        <c:axId val="544188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4436992"/>
        <c:crosses val="autoZero"/>
        <c:auto val="1"/>
        <c:lblAlgn val="ctr"/>
        <c:lblOffset val="100"/>
      </c:catAx>
      <c:valAx>
        <c:axId val="5443699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2">
                    <a:lumMod val="75000"/>
                  </a:schemeClr>
                </a:solidFill>
                <a:latin typeface="+mn-lt"/>
                <a:ea typeface="+mn-ea"/>
                <a:cs typeface="+mn-cs"/>
              </a:defRPr>
            </a:pPr>
            <a:endParaRPr lang="es-CO"/>
          </a:p>
        </c:txPr>
        <c:crossAx val="5441881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1" i="0" u="none" strike="noStrike" kern="1200" baseline="0">
              <a:solidFill>
                <a:schemeClr val="tx2">
                  <a:lumMod val="75000"/>
                </a:schemeClr>
              </a:solidFill>
              <a:latin typeface="+mn-lt"/>
              <a:ea typeface="+mn-ea"/>
              <a:cs typeface="+mn-cs"/>
            </a:defRPr>
          </a:pPr>
          <a:endParaRPr lang="es-CO"/>
        </a:p>
      </c:txPr>
    </c:legend>
    <c:plotVisOnly val="1"/>
    <c:dispBlanksAs val="gap"/>
  </c:chart>
  <c:spPr>
    <a:noFill/>
    <a:ln>
      <a:noFill/>
    </a:ln>
    <a:effectLst/>
  </c:spPr>
  <c:txPr>
    <a:bodyPr/>
    <a:lstStyle/>
    <a:p>
      <a:pPr>
        <a:defRPr/>
      </a:pPr>
      <a:endParaRPr lang="es-CO"/>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s-CO"/>
  <c:chart>
    <c:autoTitleDeleted val="1"/>
    <c:plotArea>
      <c:layout/>
      <c:barChart>
        <c:barDir val="bar"/>
        <c:grouping val="clustered"/>
        <c:ser>
          <c:idx val="0"/>
          <c:order val="0"/>
          <c:tx>
            <c:strRef>
              <c:f>Hoja6!$B$1</c:f>
              <c:strCache>
                <c:ptCount val="1"/>
                <c:pt idx="0">
                  <c:v>Comites</c:v>
                </c:pt>
              </c:strCache>
            </c:strRef>
          </c:tx>
          <c:spPr>
            <a:solidFill>
              <a:srgbClr val="0070C0"/>
            </a:solidFill>
            <a:ln>
              <a:noFill/>
            </a:ln>
            <a:effectLst/>
          </c:spPr>
          <c:trendline>
            <c:spPr>
              <a:ln>
                <a:solidFill>
                  <a:schemeClr val="lt1">
                    <a:hueOff val="0"/>
                    <a:satOff val="0"/>
                    <a:lumOff val="0"/>
                  </a:schemeClr>
                </a:solidFill>
              </a:ln>
            </c:spPr>
            <c:trendlineType val="linear"/>
          </c:trendline>
          <c:cat>
            <c:strRef>
              <c:f>Hoja6!$A$2:$A$16</c:f>
              <c:strCache>
                <c:ptCount val="15"/>
                <c:pt idx="0">
                  <c:v>Pago de la Operación</c:v>
                </c:pt>
                <c:pt idx="1">
                  <c:v>Acreditación en la Entrega</c:v>
                </c:pt>
                <c:pt idx="2">
                  <c:v>Entrega del Producto</c:v>
                </c:pt>
                <c:pt idx="3">
                  <c:v>Garantías (Comprador)</c:v>
                </c:pt>
                <c:pt idx="4">
                  <c:v>Constitución de Garantías </c:v>
                </c:pt>
                <c:pt idx="5">
                  <c:v>Acreditación en el Recibo</c:v>
                </c:pt>
                <c:pt idx="6">
                  <c:v>Garantías (Vendedor)</c:v>
                </c:pt>
                <c:pt idx="7">
                  <c:v>Diferencias presentadas en la Operación.</c:v>
                </c:pt>
                <c:pt idx="8">
                  <c:v>Calidad del Producto</c:v>
                </c:pt>
                <c:pt idx="9">
                  <c:v> Comité Indemnizatorio</c:v>
                </c:pt>
                <c:pt idx="10">
                  <c:v>Incumplimiento</c:v>
                </c:pt>
                <c:pt idx="11">
                  <c:v>Modificación Acuerdo anterior de Pago</c:v>
                </c:pt>
                <c:pt idx="12">
                  <c:v>No pago a través del sistema de C&amp;L</c:v>
                </c:pt>
                <c:pt idx="13">
                  <c:v>Previo a declarar Incumplimiento</c:v>
                </c:pt>
                <c:pt idx="14">
                  <c:v>Incremento no realizado a la factura</c:v>
                </c:pt>
              </c:strCache>
            </c:strRef>
          </c:cat>
          <c:val>
            <c:numRef>
              <c:f>Hoja6!$B$2:$B$16</c:f>
              <c:numCache>
                <c:formatCode>General</c:formatCode>
                <c:ptCount val="15"/>
                <c:pt idx="0">
                  <c:v>264</c:v>
                </c:pt>
                <c:pt idx="1">
                  <c:v>168</c:v>
                </c:pt>
                <c:pt idx="2">
                  <c:v>103</c:v>
                </c:pt>
                <c:pt idx="3">
                  <c:v>85</c:v>
                </c:pt>
                <c:pt idx="4">
                  <c:v>73</c:v>
                </c:pt>
                <c:pt idx="5">
                  <c:v>59</c:v>
                </c:pt>
                <c:pt idx="6">
                  <c:v>46</c:v>
                </c:pt>
                <c:pt idx="7">
                  <c:v>30</c:v>
                </c:pt>
                <c:pt idx="8">
                  <c:v>10</c:v>
                </c:pt>
                <c:pt idx="9">
                  <c:v>8</c:v>
                </c:pt>
                <c:pt idx="10">
                  <c:v>4</c:v>
                </c:pt>
                <c:pt idx="11">
                  <c:v>2</c:v>
                </c:pt>
                <c:pt idx="12">
                  <c:v>2</c:v>
                </c:pt>
                <c:pt idx="13">
                  <c:v>2</c:v>
                </c:pt>
                <c:pt idx="14">
                  <c:v>1</c:v>
                </c:pt>
              </c:numCache>
            </c:numRef>
          </c:val>
          <c:extLst xmlns:c16r2="http://schemas.microsoft.com/office/drawing/2015/06/chart">
            <c:ext xmlns:c16="http://schemas.microsoft.com/office/drawing/2014/chart" uri="{C3380CC4-5D6E-409C-BE32-E72D297353CC}">
              <c16:uniqueId val="{00000000-E08F-488F-BD2D-C1AA09D44501}"/>
            </c:ext>
          </c:extLst>
        </c:ser>
        <c:dLbls/>
        <c:gapWidth val="182"/>
        <c:axId val="59316864"/>
        <c:axId val="59322752"/>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Hoja6!$C$1</c15:sqref>
                        </c15:formulaRef>
                      </c:ext>
                    </c:extLst>
                    <c:strCache>
                      <c:ptCount val="1"/>
                      <c:pt idx="0">
                        <c:v>%</c:v>
                      </c:pt>
                    </c:strCache>
                  </c:strRef>
                </c:tx>
                <c:spPr>
                  <a:solidFill>
                    <a:schemeClr val="accent2"/>
                  </a:solidFill>
                  <a:ln>
                    <a:noFill/>
                  </a:ln>
                  <a:effectLst/>
                </c:spPr>
                <c:invertIfNegative val="0"/>
                <c:cat>
                  <c:strRef>
                    <c:extLst xmlns:c16r2="http://schemas.microsoft.com/office/drawing/2015/06/chart">
                      <c:ext uri="{02D57815-91ED-43cb-92C2-25804820EDAC}">
                        <c15:formulaRef>
                          <c15:sqref>Hoja6!$A$2:$A$16</c15:sqref>
                        </c15:formulaRef>
                      </c:ext>
                    </c:extLst>
                    <c:strCache>
                      <c:ptCount val="15"/>
                      <c:pt idx="0">
                        <c:v>Pago de la Operación</c:v>
                      </c:pt>
                      <c:pt idx="1">
                        <c:v>Acreditación en la Entrega</c:v>
                      </c:pt>
                      <c:pt idx="2">
                        <c:v>Entrega del Producto</c:v>
                      </c:pt>
                      <c:pt idx="3">
                        <c:v>Garantías (Comprador)</c:v>
                      </c:pt>
                      <c:pt idx="4">
                        <c:v>Constitución de Garantías </c:v>
                      </c:pt>
                      <c:pt idx="5">
                        <c:v>Acreditación en el Recibo</c:v>
                      </c:pt>
                      <c:pt idx="6">
                        <c:v>Garantías (Vendedor)</c:v>
                      </c:pt>
                      <c:pt idx="7">
                        <c:v>Diferencias presentadas en la Operación.</c:v>
                      </c:pt>
                      <c:pt idx="8">
                        <c:v>Calidad del Producto</c:v>
                      </c:pt>
                      <c:pt idx="9">
                        <c:v> Comité Indemnizatorio</c:v>
                      </c:pt>
                      <c:pt idx="10">
                        <c:v>Incumplimiento</c:v>
                      </c:pt>
                      <c:pt idx="11">
                        <c:v>Modificación Acuerdo anterior de Pago</c:v>
                      </c:pt>
                      <c:pt idx="12">
                        <c:v>No pago a través del sistema de C&amp;L</c:v>
                      </c:pt>
                      <c:pt idx="13">
                        <c:v>Previo a declarar Incumplimiento</c:v>
                      </c:pt>
                      <c:pt idx="14">
                        <c:v>Incremento no realizado a la factura</c:v>
                      </c:pt>
                    </c:strCache>
                  </c:strRef>
                </c:cat>
                <c:val>
                  <c:numRef>
                    <c:extLst xmlns:c16r2="http://schemas.microsoft.com/office/drawing/2015/06/chart">
                      <c:ext uri="{02D57815-91ED-43cb-92C2-25804820EDAC}">
                        <c15:formulaRef>
                          <c15:sqref>Hoja6!$C$2:$C$16</c15:sqref>
                        </c15:formulaRef>
                      </c:ext>
                    </c:extLst>
                    <c:numCache>
                      <c:formatCode>0.00%</c:formatCode>
                      <c:ptCount val="15"/>
                      <c:pt idx="0">
                        <c:v>0.30805134189031508</c:v>
                      </c:pt>
                      <c:pt idx="1">
                        <c:v>0.19603267211201866</c:v>
                      </c:pt>
                      <c:pt idx="2">
                        <c:v>0.12018669778296383</c:v>
                      </c:pt>
                      <c:pt idx="3">
                        <c:v>9.9183197199533252E-2</c:v>
                      </c:pt>
                      <c:pt idx="4">
                        <c:v>8.518086347724621E-2</c:v>
                      </c:pt>
                      <c:pt idx="5">
                        <c:v>6.8844807467911315E-2</c:v>
                      </c:pt>
                      <c:pt idx="6">
                        <c:v>5.3675612602100353E-2</c:v>
                      </c:pt>
                      <c:pt idx="7">
                        <c:v>3.5005834305717617E-2</c:v>
                      </c:pt>
                      <c:pt idx="8">
                        <c:v>1.1668611435239206E-2</c:v>
                      </c:pt>
                      <c:pt idx="9">
                        <c:v>9.3348891481913644E-3</c:v>
                      </c:pt>
                      <c:pt idx="10">
                        <c:v>4.6674445740956822E-3</c:v>
                      </c:pt>
                      <c:pt idx="11">
                        <c:v>2.3337222870478411E-3</c:v>
                      </c:pt>
                      <c:pt idx="12">
                        <c:v>2.3337222870478411E-3</c:v>
                      </c:pt>
                      <c:pt idx="13">
                        <c:v>2.3337222870478411E-3</c:v>
                      </c:pt>
                      <c:pt idx="14">
                        <c:v>1.1668611435239206E-3</c:v>
                      </c:pt>
                    </c:numCache>
                  </c:numRef>
                </c:val>
                <c:extLst xmlns:c16r2="http://schemas.microsoft.com/office/drawing/2015/06/chart">
                  <c:ext xmlns:c16="http://schemas.microsoft.com/office/drawing/2014/chart" uri="{C3380CC4-5D6E-409C-BE32-E72D297353CC}">
                    <c16:uniqueId val="{00000001-E08F-488F-BD2D-C1AA09D44501}"/>
                  </c:ext>
                </c:extLst>
              </c15:ser>
            </c15:filteredBarSeries>
          </c:ext>
        </c:extLst>
      </c:barChart>
      <c:catAx>
        <c:axId val="59316864"/>
        <c:scaling>
          <c:orientation val="minMax"/>
        </c:scaling>
        <c:axPos val="l"/>
        <c:numFmt formatCode="General" sourceLinked="1"/>
        <c:majorTickMark val="none"/>
        <c:tickLblPos val="nextTo"/>
        <c:spPr>
          <a:noFill/>
          <a:ln w="9525" cap="flat" cmpd="sng" algn="ctr">
            <a:solidFill>
              <a:schemeClr val="tx2">
                <a:lumMod val="50000"/>
              </a:schemeClr>
            </a:solidFill>
            <a:round/>
          </a:ln>
          <a:effectLst/>
        </c:spPr>
        <c:txPr>
          <a:bodyPr rot="-60000000" spcFirstLastPara="1" vertOverflow="ellipsis" vert="horz" wrap="square" anchor="ctr" anchorCtr="1"/>
          <a:lstStyle/>
          <a:p>
            <a:pPr>
              <a:defRPr sz="1050" b="0" i="0" u="none" strike="noStrike" kern="1200" baseline="0">
                <a:solidFill>
                  <a:srgbClr val="003366"/>
                </a:solidFill>
                <a:latin typeface="+mn-lt"/>
                <a:ea typeface="+mn-ea"/>
                <a:cs typeface="+mn-cs"/>
              </a:defRPr>
            </a:pPr>
            <a:endParaRPr lang="es-CO"/>
          </a:p>
        </c:txPr>
        <c:crossAx val="59322752"/>
        <c:crosses val="autoZero"/>
        <c:auto val="1"/>
        <c:lblAlgn val="ctr"/>
        <c:lblOffset val="100"/>
      </c:catAx>
      <c:valAx>
        <c:axId val="59322752"/>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9316864"/>
        <c:crosses val="autoZero"/>
        <c:crossBetween val="between"/>
      </c:valAx>
      <c:spPr>
        <a:noFill/>
        <a:ln>
          <a:noFill/>
        </a:ln>
        <a:effectLst/>
      </c:spPr>
    </c:plotArea>
    <c:legend>
      <c:legendPos val="b"/>
      <c:legendEntry>
        <c:idx val="1"/>
        <c:delete val="1"/>
      </c:legendEntry>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chart>
  <c:spPr>
    <a:noFill/>
    <a:ln>
      <a:noFill/>
    </a:ln>
    <a:effectLst/>
  </c:spPr>
  <c:txPr>
    <a:bodyPr/>
    <a:lstStyle/>
    <a:p>
      <a:pPr>
        <a:defRPr/>
      </a:pPr>
      <a:endParaRPr lang="es-CO"/>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EA3C0C3D-13FA-4710-893E-7DE49560C79B}">
      <dgm:prSet phldrT="[Texto]" custT="1"/>
      <dgm:spPr/>
      <dgm:t>
        <a:bodyPr/>
        <a:lstStyle/>
        <a:p>
          <a:r>
            <a:rPr lang="es-CO" sz="1800" b="1" dirty="0">
              <a:latin typeface="Calibri" pitchFamily="34" charset="0"/>
            </a:rPr>
            <a:t>1. </a:t>
          </a:r>
          <a:r>
            <a:rPr lang="es-ES" sz="1800" b="0" dirty="0">
              <a:latin typeface="Calibri" pitchFamily="34" charset="0"/>
            </a:rPr>
            <a:t>Verificación del quórum</a:t>
          </a:r>
          <a:endParaRPr lang="es-CO" sz="1800" b="0" dirty="0">
            <a:latin typeface="Calibri" pitchFamily="34" charset="0"/>
          </a:endParaRPr>
        </a:p>
      </dgm:t>
    </dgm:pt>
    <dgm:pt modelId="{8CE55E53-E076-4594-BA99-30B298A72847}" type="parTrans" cxnId="{40D07DEC-7408-4C45-AE0B-E33E0711177C}">
      <dgm:prSet/>
      <dgm:spPr/>
      <dgm:t>
        <a:bodyPr/>
        <a:lstStyle/>
        <a:p>
          <a:endParaRPr lang="es-CO" sz="1800" b="0">
            <a:solidFill>
              <a:schemeClr val="tx1"/>
            </a:solidFill>
            <a:latin typeface="Calibri" pitchFamily="34" charset="0"/>
          </a:endParaRPr>
        </a:p>
      </dgm:t>
    </dgm:pt>
    <dgm:pt modelId="{7B483490-603A-472C-8FFD-1AC62B142476}" type="sibTrans" cxnId="{40D07DEC-7408-4C45-AE0B-E33E0711177C}">
      <dgm:prSet/>
      <dgm:spPr/>
      <dgm:t>
        <a:bodyPr/>
        <a:lstStyle/>
        <a:p>
          <a:endParaRPr lang="es-CO" sz="1800" b="0">
            <a:solidFill>
              <a:schemeClr val="tx1"/>
            </a:solidFill>
            <a:latin typeface="Calibri" pitchFamily="34" charset="0"/>
          </a:endParaRPr>
        </a:p>
      </dgm:t>
    </dgm:pt>
    <dgm:pt modelId="{672AE28E-A118-4793-A80A-EF067356E49C}">
      <dgm:prSet phldrT="[Texto]" custT="1"/>
      <dgm:spPr/>
      <dgm:t>
        <a:bodyPr/>
        <a:lstStyle/>
        <a:p>
          <a:r>
            <a:rPr lang="es-ES" sz="1800" b="1" dirty="0">
              <a:latin typeface="Calibri" pitchFamily="34" charset="0"/>
            </a:rPr>
            <a:t>2.</a:t>
          </a:r>
          <a:r>
            <a:rPr lang="es-ES" sz="1800" b="0" dirty="0">
              <a:latin typeface="Calibri" pitchFamily="34" charset="0"/>
            </a:rPr>
            <a:t> Lectura y aprobación del orden del día</a:t>
          </a:r>
          <a:endParaRPr lang="es-CO" sz="1800" b="0" dirty="0">
            <a:latin typeface="Calibri" pitchFamily="34" charset="0"/>
          </a:endParaRPr>
        </a:p>
      </dgm:t>
    </dgm:pt>
    <dgm:pt modelId="{24FBB324-9AA1-4BD8-9953-52B45EC63AFF}" type="parTrans" cxnId="{83307EBF-D6DB-4C2E-8A79-2D63593DEC32}">
      <dgm:prSet/>
      <dgm:spPr/>
      <dgm:t>
        <a:bodyPr/>
        <a:lstStyle/>
        <a:p>
          <a:endParaRPr lang="es-CO" sz="1800" b="0">
            <a:solidFill>
              <a:schemeClr val="tx1"/>
            </a:solidFill>
            <a:latin typeface="Calibri" pitchFamily="34" charset="0"/>
          </a:endParaRPr>
        </a:p>
      </dgm:t>
    </dgm:pt>
    <dgm:pt modelId="{D407C3CD-A230-4C0F-BA0D-451A8FF2BD65}" type="sibTrans" cxnId="{83307EBF-D6DB-4C2E-8A79-2D63593DEC32}">
      <dgm:prSet/>
      <dgm:spPr/>
      <dgm:t>
        <a:bodyPr/>
        <a:lstStyle/>
        <a:p>
          <a:endParaRPr lang="es-CO" sz="1800" b="0">
            <a:solidFill>
              <a:schemeClr val="tx1"/>
            </a:solidFill>
            <a:latin typeface="Calibri" pitchFamily="34" charset="0"/>
          </a:endParaRPr>
        </a:p>
      </dgm:t>
    </dgm:pt>
    <dgm:pt modelId="{7843F417-28FF-4513-B8A6-FD02F70616D7}">
      <dgm:prSet phldrT="[Texto]" custT="1"/>
      <dgm:spPr/>
      <dgm:t>
        <a:bodyPr/>
        <a:lstStyle/>
        <a:p>
          <a:r>
            <a:rPr lang="es-CO" sz="1800" b="1" dirty="0">
              <a:latin typeface="Calibri" pitchFamily="34" charset="0"/>
            </a:rPr>
            <a:t>3. </a:t>
          </a:r>
          <a:r>
            <a:rPr lang="es-ES" sz="1800" b="0" dirty="0">
              <a:latin typeface="Calibri" pitchFamily="34" charset="0"/>
            </a:rPr>
            <a:t>Aprobación del Acta </a:t>
          </a:r>
          <a:r>
            <a:rPr lang="es-ES" sz="1800" b="0" dirty="0" smtClean="0">
              <a:latin typeface="Calibri" pitchFamily="34" charset="0"/>
            </a:rPr>
            <a:t>37 correspondiente </a:t>
          </a:r>
          <a:r>
            <a:rPr lang="es-ES" sz="1800" b="0" dirty="0">
              <a:latin typeface="Calibri" pitchFamily="34" charset="0"/>
            </a:rPr>
            <a:t>a las sesión ordinaria del </a:t>
          </a:r>
          <a:r>
            <a:rPr lang="es-ES" sz="1800" b="0" dirty="0" smtClean="0">
              <a:latin typeface="Calibri" pitchFamily="34" charset="0"/>
            </a:rPr>
            <a:t>17 </a:t>
          </a:r>
          <a:r>
            <a:rPr lang="es-ES" sz="1800" b="0" dirty="0">
              <a:latin typeface="Calibri" pitchFamily="34" charset="0"/>
            </a:rPr>
            <a:t>Agosto de 2017</a:t>
          </a:r>
          <a:endParaRPr lang="es-CO" sz="1800" b="0" dirty="0">
            <a:latin typeface="Calibri" pitchFamily="34" charset="0"/>
          </a:endParaRPr>
        </a:p>
      </dgm:t>
    </dgm:pt>
    <dgm:pt modelId="{4C54A056-B734-40A2-9067-75F344F2FDE4}" type="parTrans" cxnId="{21A23875-A16D-49CD-9139-919518B64996}">
      <dgm:prSet/>
      <dgm:spPr/>
      <dgm:t>
        <a:bodyPr/>
        <a:lstStyle/>
        <a:p>
          <a:endParaRPr lang="es-CO" sz="18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1800" b="0">
            <a:solidFill>
              <a:schemeClr val="tx1"/>
            </a:solidFill>
            <a:latin typeface="Calibri" pitchFamily="34" charset="0"/>
          </a:endParaRPr>
        </a:p>
      </dgm:t>
    </dgm:pt>
    <dgm:pt modelId="{492964A9-E8E1-4E84-A74E-5E734369CC5E}">
      <dgm:prSet phldrT="[Texto]" custT="1"/>
      <dgm:spPr/>
      <dgm:t>
        <a:bodyPr/>
        <a:lstStyle/>
        <a:p>
          <a:r>
            <a:rPr lang="es-ES" sz="1800" b="1" dirty="0">
              <a:latin typeface="Calibri" panose="020F0502020204030204" pitchFamily="34" charset="0"/>
            </a:rPr>
            <a:t>5. </a:t>
          </a:r>
          <a:r>
            <a:rPr lang="es-CO" sz="1800" b="0" dirty="0">
              <a:latin typeface="Calibri" pitchFamily="34" charset="0"/>
            </a:rPr>
            <a:t>Enfoque comercial Septiembre 2017 </a:t>
          </a:r>
        </a:p>
      </dgm:t>
    </dgm:pt>
    <dgm:pt modelId="{BD685A21-DA74-4615-BB3F-AB64535169F8}" type="parTrans" cxnId="{0E21242C-0737-470A-AEDA-7FAEF7546229}">
      <dgm:prSet/>
      <dgm:spPr/>
      <dgm:t>
        <a:bodyPr/>
        <a:lstStyle/>
        <a:p>
          <a:endParaRPr lang="es-CO">
            <a:latin typeface="Calibri" panose="020F0502020204030204" pitchFamily="34" charset="0"/>
          </a:endParaRPr>
        </a:p>
      </dgm:t>
    </dgm:pt>
    <dgm:pt modelId="{D825B527-BC1A-48BC-BEB0-77D85E230434}" type="sibTrans" cxnId="{0E21242C-0737-470A-AEDA-7FAEF7546229}">
      <dgm:prSet/>
      <dgm:spPr/>
      <dgm:t>
        <a:bodyPr/>
        <a:lstStyle/>
        <a:p>
          <a:endParaRPr lang="es-CO">
            <a:latin typeface="Calibri" panose="020F0502020204030204" pitchFamily="34" charset="0"/>
          </a:endParaRPr>
        </a:p>
      </dgm:t>
    </dgm:pt>
    <dgm:pt modelId="{6DF0A64D-BE7A-46D3-ADF6-A7E7C7984E1A}">
      <dgm:prSet phldrT="[Texto]" custT="1"/>
      <dgm:spPr/>
      <dgm:t>
        <a:bodyPr/>
        <a:lstStyle/>
        <a:p>
          <a:r>
            <a:rPr lang="es-CO" sz="1800" b="1" dirty="0">
              <a:latin typeface="Calibri" pitchFamily="34" charset="0"/>
            </a:rPr>
            <a:t>4.  </a:t>
          </a:r>
          <a:r>
            <a:rPr lang="es-CO" sz="1800" b="0" dirty="0">
              <a:latin typeface="Calibri" pitchFamily="34" charset="0"/>
            </a:rPr>
            <a:t>Resultados comerciales Agosto 2017</a:t>
          </a:r>
        </a:p>
      </dgm:t>
    </dgm:pt>
    <dgm:pt modelId="{3818B835-2A77-44AD-9C1A-6433E1113495}" type="parTrans" cxnId="{7CE0171C-D006-4198-8863-6B2DD3F153D9}">
      <dgm:prSet/>
      <dgm:spPr/>
      <dgm:t>
        <a:bodyPr/>
        <a:lstStyle/>
        <a:p>
          <a:endParaRPr lang="es-CO"/>
        </a:p>
      </dgm:t>
    </dgm:pt>
    <dgm:pt modelId="{C7866446-EF15-4828-B068-63ED129A2818}" type="sibTrans" cxnId="{7CE0171C-D006-4198-8863-6B2DD3F153D9}">
      <dgm:prSet/>
      <dgm:spPr/>
      <dgm:t>
        <a:bodyPr/>
        <a:lstStyle/>
        <a:p>
          <a:endParaRPr lang="es-CO"/>
        </a:p>
      </dgm:t>
    </dgm:pt>
    <dgm:pt modelId="{6669EFD5-D765-43B9-9AA4-D8B9C36CBD08}">
      <dgm:prSet phldrT="[Texto]" custT="1"/>
      <dgm:spPr/>
      <dgm:t>
        <a:bodyPr/>
        <a:lstStyle/>
        <a:p>
          <a:r>
            <a:rPr lang="es-CO" sz="1800" b="1" dirty="0">
              <a:latin typeface="Calibri" pitchFamily="34" charset="0"/>
            </a:rPr>
            <a:t>6</a:t>
          </a:r>
          <a:r>
            <a:rPr lang="es-CO" sz="1800" b="0" dirty="0">
              <a:latin typeface="Calibri" pitchFamily="34" charset="0"/>
            </a:rPr>
            <a:t>. Operaciones Vs Comité Arbitral</a:t>
          </a:r>
          <a:endParaRPr lang="es-CO" sz="1800" b="0" dirty="0">
            <a:solidFill>
              <a:schemeClr val="tx1"/>
            </a:solidFill>
            <a:latin typeface="Calibri" pitchFamily="34" charset="0"/>
          </a:endParaRPr>
        </a:p>
      </dgm:t>
    </dgm:pt>
    <dgm:pt modelId="{0B234981-AE80-46EE-8C4B-18CBD4456EF2}" type="parTrans" cxnId="{72706FB0-061F-4024-BD14-E8DEBF73097E}">
      <dgm:prSet/>
      <dgm:spPr/>
      <dgm:t>
        <a:bodyPr/>
        <a:lstStyle/>
        <a:p>
          <a:endParaRPr lang="es-CO"/>
        </a:p>
      </dgm:t>
    </dgm:pt>
    <dgm:pt modelId="{25EAF440-7A49-45D4-8574-4F43ED27EB68}" type="sibTrans" cxnId="{72706FB0-061F-4024-BD14-E8DEBF73097E}">
      <dgm:prSet/>
      <dgm:spPr/>
      <dgm:t>
        <a:bodyPr/>
        <a:lstStyle/>
        <a:p>
          <a:endParaRPr lang="es-CO"/>
        </a:p>
      </dgm:t>
    </dgm:pt>
    <dgm:pt modelId="{FE687E1B-9A47-4477-9D8C-011C2129462C}">
      <dgm:prSet phldrT="[Texto]" custT="1"/>
      <dgm:spPr/>
      <dgm:t>
        <a:bodyPr/>
        <a:lstStyle/>
        <a:p>
          <a:r>
            <a:rPr lang="es-CO" sz="1800" b="1" dirty="0" smtClean="0">
              <a:latin typeface="Calibri" pitchFamily="34" charset="0"/>
            </a:rPr>
            <a:t>7</a:t>
          </a:r>
          <a:r>
            <a:rPr lang="es-CO" sz="1800" b="0" dirty="0" smtClean="0">
              <a:latin typeface="Calibri" pitchFamily="34" charset="0"/>
            </a:rPr>
            <a:t>. </a:t>
          </a:r>
          <a:r>
            <a:rPr lang="es-CO" sz="1800" b="0" dirty="0">
              <a:latin typeface="Calibri" pitchFamily="34" charset="0"/>
            </a:rPr>
            <a:t>Proposiciones y Varios</a:t>
          </a:r>
        </a:p>
      </dgm:t>
    </dgm:pt>
    <dgm:pt modelId="{3FE7F45F-365E-45DA-ACE4-633E6F6FC803}" type="parTrans" cxnId="{69F880BE-51C1-49D2-BC27-6B5FCCE62788}">
      <dgm:prSet/>
      <dgm:spPr/>
      <dgm:t>
        <a:bodyPr/>
        <a:lstStyle/>
        <a:p>
          <a:endParaRPr lang="es-CO"/>
        </a:p>
      </dgm:t>
    </dgm:pt>
    <dgm:pt modelId="{6CC8A73D-A93C-4F40-AD96-F517447B48ED}" type="sibTrans" cxnId="{69F880BE-51C1-49D2-BC27-6B5FCCE62788}">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46E151D1-F712-4986-820E-750D17C2A283}" type="pres">
      <dgm:prSet presAssocID="{EA3C0C3D-13FA-4710-893E-7DE49560C79B}" presName="parentText" presStyleLbl="node1" presStyleIdx="0" presStyleCnt="7">
        <dgm:presLayoutVars>
          <dgm:chMax val="0"/>
          <dgm:bulletEnabled val="1"/>
        </dgm:presLayoutVars>
      </dgm:prSet>
      <dgm:spPr/>
      <dgm:t>
        <a:bodyPr/>
        <a:lstStyle/>
        <a:p>
          <a:endParaRPr lang="es-CO"/>
        </a:p>
      </dgm:t>
    </dgm:pt>
    <dgm:pt modelId="{C8342A64-ACF0-4F31-A699-EBDE48811C8C}" type="pres">
      <dgm:prSet presAssocID="{7B483490-603A-472C-8FFD-1AC62B142476}" presName="spacer" presStyleCnt="0"/>
      <dgm:spPr/>
    </dgm:pt>
    <dgm:pt modelId="{D7265DC4-8AD1-4A28-ACA9-5CCFED885220}" type="pres">
      <dgm:prSet presAssocID="{672AE28E-A118-4793-A80A-EF067356E49C}" presName="parentText" presStyleLbl="node1" presStyleIdx="1" presStyleCnt="7">
        <dgm:presLayoutVars>
          <dgm:chMax val="0"/>
          <dgm:bulletEnabled val="1"/>
        </dgm:presLayoutVars>
      </dgm:prSet>
      <dgm:spPr/>
      <dgm:t>
        <a:bodyPr/>
        <a:lstStyle/>
        <a:p>
          <a:endParaRPr lang="es-CO"/>
        </a:p>
      </dgm:t>
    </dgm:pt>
    <dgm:pt modelId="{AEAA8E79-49E6-4A79-95DE-C37315B6F888}" type="pres">
      <dgm:prSet presAssocID="{D407C3CD-A230-4C0F-BA0D-451A8FF2BD65}" presName="spacer" presStyleCnt="0"/>
      <dgm:spPr/>
    </dgm:pt>
    <dgm:pt modelId="{C66DE460-D941-432C-ADDD-2CC51E3F493D}" type="pres">
      <dgm:prSet presAssocID="{7843F417-28FF-4513-B8A6-FD02F70616D7}" presName="parentText" presStyleLbl="node1" presStyleIdx="2" presStyleCnt="7">
        <dgm:presLayoutVars>
          <dgm:chMax val="0"/>
          <dgm:bulletEnabled val="1"/>
        </dgm:presLayoutVars>
      </dgm:prSet>
      <dgm:spPr/>
      <dgm:t>
        <a:bodyPr/>
        <a:lstStyle/>
        <a:p>
          <a:endParaRPr lang="es-CO"/>
        </a:p>
      </dgm:t>
    </dgm:pt>
    <dgm:pt modelId="{F846CCFC-42FF-4806-9D22-6B4315E5C510}" type="pres">
      <dgm:prSet presAssocID="{AA8F89A9-128D-434F-BC5F-F1C1D876287E}" presName="spacer" presStyleCnt="0"/>
      <dgm:spPr/>
    </dgm:pt>
    <dgm:pt modelId="{E7E1C332-AB2A-4173-84DD-030F66C20F13}" type="pres">
      <dgm:prSet presAssocID="{6DF0A64D-BE7A-46D3-ADF6-A7E7C7984E1A}" presName="parentText" presStyleLbl="node1" presStyleIdx="3" presStyleCnt="7">
        <dgm:presLayoutVars>
          <dgm:chMax val="0"/>
          <dgm:bulletEnabled val="1"/>
        </dgm:presLayoutVars>
      </dgm:prSet>
      <dgm:spPr/>
      <dgm:t>
        <a:bodyPr/>
        <a:lstStyle/>
        <a:p>
          <a:endParaRPr lang="es-CO"/>
        </a:p>
      </dgm:t>
    </dgm:pt>
    <dgm:pt modelId="{91CBD73A-3093-4D7B-AAFF-3CF2394372AD}" type="pres">
      <dgm:prSet presAssocID="{C7866446-EF15-4828-B068-63ED129A2818}" presName="spacer" presStyleCnt="0"/>
      <dgm:spPr/>
    </dgm:pt>
    <dgm:pt modelId="{CC22DA6C-8CE3-4E5A-B910-A2E704CA51E1}" type="pres">
      <dgm:prSet presAssocID="{492964A9-E8E1-4E84-A74E-5E734369CC5E}" presName="parentText" presStyleLbl="node1" presStyleIdx="4" presStyleCnt="7">
        <dgm:presLayoutVars>
          <dgm:chMax val="0"/>
          <dgm:bulletEnabled val="1"/>
        </dgm:presLayoutVars>
      </dgm:prSet>
      <dgm:spPr/>
      <dgm:t>
        <a:bodyPr/>
        <a:lstStyle/>
        <a:p>
          <a:endParaRPr lang="es-CO"/>
        </a:p>
      </dgm:t>
    </dgm:pt>
    <dgm:pt modelId="{13A6A1BC-CEF0-47B9-8A21-016D0B1C119F}" type="pres">
      <dgm:prSet presAssocID="{D825B527-BC1A-48BC-BEB0-77D85E230434}" presName="spacer" presStyleCnt="0"/>
      <dgm:spPr/>
    </dgm:pt>
    <dgm:pt modelId="{73B13105-FC1B-47AD-A72A-7B3B4DD20CDE}" type="pres">
      <dgm:prSet presAssocID="{6669EFD5-D765-43B9-9AA4-D8B9C36CBD08}" presName="parentText" presStyleLbl="node1" presStyleIdx="5" presStyleCnt="7">
        <dgm:presLayoutVars>
          <dgm:chMax val="0"/>
          <dgm:bulletEnabled val="1"/>
        </dgm:presLayoutVars>
      </dgm:prSet>
      <dgm:spPr/>
      <dgm:t>
        <a:bodyPr/>
        <a:lstStyle/>
        <a:p>
          <a:endParaRPr lang="es-CO"/>
        </a:p>
      </dgm:t>
    </dgm:pt>
    <dgm:pt modelId="{06D71FB8-ED67-4F18-AD86-CDE132A9DE0B}" type="pres">
      <dgm:prSet presAssocID="{25EAF440-7A49-45D4-8574-4F43ED27EB68}" presName="spacer" presStyleCnt="0"/>
      <dgm:spPr/>
    </dgm:pt>
    <dgm:pt modelId="{7C0D6386-B5B5-4510-934F-7F61F570F11D}" type="pres">
      <dgm:prSet presAssocID="{FE687E1B-9A47-4477-9D8C-011C2129462C}" presName="parentText" presStyleLbl="node1" presStyleIdx="6" presStyleCnt="7">
        <dgm:presLayoutVars>
          <dgm:chMax val="0"/>
          <dgm:bulletEnabled val="1"/>
        </dgm:presLayoutVars>
      </dgm:prSet>
      <dgm:spPr/>
      <dgm:t>
        <a:bodyPr/>
        <a:lstStyle/>
        <a:p>
          <a:endParaRPr lang="es-CO"/>
        </a:p>
      </dgm:t>
    </dgm:pt>
  </dgm:ptLst>
  <dgm:cxnLst>
    <dgm:cxn modelId="{7CE0171C-D006-4198-8863-6B2DD3F153D9}" srcId="{1BDD92D1-4249-41CD-80E0-04B67D1A883E}" destId="{6DF0A64D-BE7A-46D3-ADF6-A7E7C7984E1A}" srcOrd="3" destOrd="0" parTransId="{3818B835-2A77-44AD-9C1A-6433E1113495}" sibTransId="{C7866446-EF15-4828-B068-63ED129A2818}"/>
    <dgm:cxn modelId="{72706FB0-061F-4024-BD14-E8DEBF73097E}" srcId="{1BDD92D1-4249-41CD-80E0-04B67D1A883E}" destId="{6669EFD5-D765-43B9-9AA4-D8B9C36CBD08}" srcOrd="5" destOrd="0" parTransId="{0B234981-AE80-46EE-8C4B-18CBD4456EF2}" sibTransId="{25EAF440-7A49-45D4-8574-4F43ED27EB68}"/>
    <dgm:cxn modelId="{2F34CBB3-55DE-48CA-B5E9-5A439C768ED9}" type="presOf" srcId="{1BDD92D1-4249-41CD-80E0-04B67D1A883E}" destId="{13DF23CD-4103-4954-9192-E79AEC36CBC1}" srcOrd="0" destOrd="0" presId="urn:microsoft.com/office/officeart/2005/8/layout/vList2"/>
    <dgm:cxn modelId="{DF76EB7D-502A-47E4-94DE-0EC86CBD6407}" type="presOf" srcId="{EA3C0C3D-13FA-4710-893E-7DE49560C79B}" destId="{46E151D1-F712-4986-820E-750D17C2A283}" srcOrd="0" destOrd="0" presId="urn:microsoft.com/office/officeart/2005/8/layout/vList2"/>
    <dgm:cxn modelId="{2A28973C-821A-49DD-A9FD-A99CD00F1C56}" type="presOf" srcId="{FE687E1B-9A47-4477-9D8C-011C2129462C}" destId="{7C0D6386-B5B5-4510-934F-7F61F570F11D}" srcOrd="0" destOrd="0" presId="urn:microsoft.com/office/officeart/2005/8/layout/vList2"/>
    <dgm:cxn modelId="{B8E1552C-0A07-40DC-9D5E-BA57B074B5AA}" type="presOf" srcId="{492964A9-E8E1-4E84-A74E-5E734369CC5E}" destId="{CC22DA6C-8CE3-4E5A-B910-A2E704CA51E1}" srcOrd="0" destOrd="0" presId="urn:microsoft.com/office/officeart/2005/8/layout/vList2"/>
    <dgm:cxn modelId="{426156FB-AF11-449B-8966-97BE951AEEAF}" type="presOf" srcId="{7843F417-28FF-4513-B8A6-FD02F70616D7}" destId="{C66DE460-D941-432C-ADDD-2CC51E3F493D}" srcOrd="0" destOrd="0" presId="urn:microsoft.com/office/officeart/2005/8/layout/vList2"/>
    <dgm:cxn modelId="{21A23875-A16D-49CD-9139-919518B64996}" srcId="{1BDD92D1-4249-41CD-80E0-04B67D1A883E}" destId="{7843F417-28FF-4513-B8A6-FD02F70616D7}" srcOrd="2" destOrd="0" parTransId="{4C54A056-B734-40A2-9067-75F344F2FDE4}" sibTransId="{AA8F89A9-128D-434F-BC5F-F1C1D876287E}"/>
    <dgm:cxn modelId="{40D07DEC-7408-4C45-AE0B-E33E0711177C}" srcId="{1BDD92D1-4249-41CD-80E0-04B67D1A883E}" destId="{EA3C0C3D-13FA-4710-893E-7DE49560C79B}" srcOrd="0" destOrd="0" parTransId="{8CE55E53-E076-4594-BA99-30B298A72847}" sibTransId="{7B483490-603A-472C-8FFD-1AC62B142476}"/>
    <dgm:cxn modelId="{83307EBF-D6DB-4C2E-8A79-2D63593DEC32}" srcId="{1BDD92D1-4249-41CD-80E0-04B67D1A883E}" destId="{672AE28E-A118-4793-A80A-EF067356E49C}" srcOrd="1" destOrd="0" parTransId="{24FBB324-9AA1-4BD8-9953-52B45EC63AFF}" sibTransId="{D407C3CD-A230-4C0F-BA0D-451A8FF2BD65}"/>
    <dgm:cxn modelId="{A173CC41-B128-47B8-97C4-2EE5B83E9844}" type="presOf" srcId="{6669EFD5-D765-43B9-9AA4-D8B9C36CBD08}" destId="{73B13105-FC1B-47AD-A72A-7B3B4DD20CDE}" srcOrd="0" destOrd="0" presId="urn:microsoft.com/office/officeart/2005/8/layout/vList2"/>
    <dgm:cxn modelId="{69F880BE-51C1-49D2-BC27-6B5FCCE62788}" srcId="{1BDD92D1-4249-41CD-80E0-04B67D1A883E}" destId="{FE687E1B-9A47-4477-9D8C-011C2129462C}" srcOrd="6" destOrd="0" parTransId="{3FE7F45F-365E-45DA-ACE4-633E6F6FC803}" sibTransId="{6CC8A73D-A93C-4F40-AD96-F517447B48ED}"/>
    <dgm:cxn modelId="{0E21242C-0737-470A-AEDA-7FAEF7546229}" srcId="{1BDD92D1-4249-41CD-80E0-04B67D1A883E}" destId="{492964A9-E8E1-4E84-A74E-5E734369CC5E}" srcOrd="4" destOrd="0" parTransId="{BD685A21-DA74-4615-BB3F-AB64535169F8}" sibTransId="{D825B527-BC1A-48BC-BEB0-77D85E230434}"/>
    <dgm:cxn modelId="{CC6B3AD2-95BA-4870-AAB6-18EAC2366919}" type="presOf" srcId="{6DF0A64D-BE7A-46D3-ADF6-A7E7C7984E1A}" destId="{E7E1C332-AB2A-4173-84DD-030F66C20F13}" srcOrd="0" destOrd="0" presId="urn:microsoft.com/office/officeart/2005/8/layout/vList2"/>
    <dgm:cxn modelId="{D4270921-5B11-42BD-A556-608ABDBB9D87}" type="presOf" srcId="{672AE28E-A118-4793-A80A-EF067356E49C}" destId="{D7265DC4-8AD1-4A28-ACA9-5CCFED885220}" srcOrd="0" destOrd="0" presId="urn:microsoft.com/office/officeart/2005/8/layout/vList2"/>
    <dgm:cxn modelId="{B07A785E-EBB8-4CD8-BD42-FBCDB8EF6EE0}" type="presParOf" srcId="{13DF23CD-4103-4954-9192-E79AEC36CBC1}" destId="{46E151D1-F712-4986-820E-750D17C2A283}" srcOrd="0" destOrd="0" presId="urn:microsoft.com/office/officeart/2005/8/layout/vList2"/>
    <dgm:cxn modelId="{7DF88D18-57FA-4E84-9B52-DCFB3C79B855}" type="presParOf" srcId="{13DF23CD-4103-4954-9192-E79AEC36CBC1}" destId="{C8342A64-ACF0-4F31-A699-EBDE48811C8C}" srcOrd="1" destOrd="0" presId="urn:microsoft.com/office/officeart/2005/8/layout/vList2"/>
    <dgm:cxn modelId="{9D08FC37-4C72-4F6E-BF5A-C7F62DBD78CD}" type="presParOf" srcId="{13DF23CD-4103-4954-9192-E79AEC36CBC1}" destId="{D7265DC4-8AD1-4A28-ACA9-5CCFED885220}" srcOrd="2" destOrd="0" presId="urn:microsoft.com/office/officeart/2005/8/layout/vList2"/>
    <dgm:cxn modelId="{2EED9B85-68FE-409D-A005-CC75E2B52B20}" type="presParOf" srcId="{13DF23CD-4103-4954-9192-E79AEC36CBC1}" destId="{AEAA8E79-49E6-4A79-95DE-C37315B6F888}" srcOrd="3" destOrd="0" presId="urn:microsoft.com/office/officeart/2005/8/layout/vList2"/>
    <dgm:cxn modelId="{C05984AE-B07D-4BD4-9AE2-11246789C61B}" type="presParOf" srcId="{13DF23CD-4103-4954-9192-E79AEC36CBC1}" destId="{C66DE460-D941-432C-ADDD-2CC51E3F493D}" srcOrd="4" destOrd="0" presId="urn:microsoft.com/office/officeart/2005/8/layout/vList2"/>
    <dgm:cxn modelId="{F80A9DF5-1D76-4569-98F5-4C100C1BCC30}" type="presParOf" srcId="{13DF23CD-4103-4954-9192-E79AEC36CBC1}" destId="{F846CCFC-42FF-4806-9D22-6B4315E5C510}" srcOrd="5" destOrd="0" presId="urn:microsoft.com/office/officeart/2005/8/layout/vList2"/>
    <dgm:cxn modelId="{37F6BDCB-A63B-4B6B-A034-12157EF701AC}" type="presParOf" srcId="{13DF23CD-4103-4954-9192-E79AEC36CBC1}" destId="{E7E1C332-AB2A-4173-84DD-030F66C20F13}" srcOrd="6" destOrd="0" presId="urn:microsoft.com/office/officeart/2005/8/layout/vList2"/>
    <dgm:cxn modelId="{3FB8864E-B19C-4E30-9E61-BC168DE75724}" type="presParOf" srcId="{13DF23CD-4103-4954-9192-E79AEC36CBC1}" destId="{91CBD73A-3093-4D7B-AAFF-3CF2394372AD}" srcOrd="7" destOrd="0" presId="urn:microsoft.com/office/officeart/2005/8/layout/vList2"/>
    <dgm:cxn modelId="{37F0F497-CB77-490E-9422-C612D3E27B6E}" type="presParOf" srcId="{13DF23CD-4103-4954-9192-E79AEC36CBC1}" destId="{CC22DA6C-8CE3-4E5A-B910-A2E704CA51E1}" srcOrd="8" destOrd="0" presId="urn:microsoft.com/office/officeart/2005/8/layout/vList2"/>
    <dgm:cxn modelId="{DA3D3C90-2308-4AF7-9D74-E07D58DABF56}" type="presParOf" srcId="{13DF23CD-4103-4954-9192-E79AEC36CBC1}" destId="{13A6A1BC-CEF0-47B9-8A21-016D0B1C119F}" srcOrd="9" destOrd="0" presId="urn:microsoft.com/office/officeart/2005/8/layout/vList2"/>
    <dgm:cxn modelId="{9912CD82-858B-4587-AE9A-99F9B46BA1B1}" type="presParOf" srcId="{13DF23CD-4103-4954-9192-E79AEC36CBC1}" destId="{73B13105-FC1B-47AD-A72A-7B3B4DD20CDE}" srcOrd="10" destOrd="0" presId="urn:microsoft.com/office/officeart/2005/8/layout/vList2"/>
    <dgm:cxn modelId="{F50CC31A-54D9-4B73-BF12-81CB656B9282}" type="presParOf" srcId="{13DF23CD-4103-4954-9192-E79AEC36CBC1}" destId="{06D71FB8-ED67-4F18-AD86-CDE132A9DE0B}" srcOrd="11" destOrd="0" presId="urn:microsoft.com/office/officeart/2005/8/layout/vList2"/>
    <dgm:cxn modelId="{820FC09B-9E8F-4DFD-BA16-741C16E33A83}" type="presParOf" srcId="{13DF23CD-4103-4954-9192-E79AEC36CBC1}" destId="{7C0D6386-B5B5-4510-934F-7F61F570F11D}" srcOrd="12"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151D1-F712-4986-820E-750D17C2A283}">
      <dsp:nvSpPr>
        <dsp:cNvPr id="0" name=""/>
        <dsp:cNvSpPr/>
      </dsp:nvSpPr>
      <dsp:spPr>
        <a:xfrm>
          <a:off x="0" y="66330"/>
          <a:ext cx="8572500" cy="4492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a:latin typeface="Calibri" pitchFamily="34" charset="0"/>
            </a:rPr>
            <a:t>1. </a:t>
          </a:r>
          <a:r>
            <a:rPr lang="es-ES" sz="1800" b="0" kern="1200" dirty="0">
              <a:latin typeface="Calibri" pitchFamily="34" charset="0"/>
            </a:rPr>
            <a:t>Verificación del quórum</a:t>
          </a:r>
          <a:endParaRPr lang="es-CO" sz="1800" b="0" kern="1200" dirty="0">
            <a:latin typeface="Calibri" pitchFamily="34" charset="0"/>
          </a:endParaRPr>
        </a:p>
      </dsp:txBody>
      <dsp:txXfrm>
        <a:off x="0" y="66330"/>
        <a:ext cx="8572500" cy="449280"/>
      </dsp:txXfrm>
    </dsp:sp>
    <dsp:sp modelId="{D7265DC4-8AD1-4A28-ACA9-5CCFED885220}">
      <dsp:nvSpPr>
        <dsp:cNvPr id="0" name=""/>
        <dsp:cNvSpPr/>
      </dsp:nvSpPr>
      <dsp:spPr>
        <a:xfrm>
          <a:off x="0" y="584730"/>
          <a:ext cx="8572500" cy="4492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a:latin typeface="Calibri" pitchFamily="34" charset="0"/>
            </a:rPr>
            <a:t>2.</a:t>
          </a:r>
          <a:r>
            <a:rPr lang="es-ES" sz="1800" b="0" kern="1200" dirty="0">
              <a:latin typeface="Calibri" pitchFamily="34" charset="0"/>
            </a:rPr>
            <a:t> Lectura y aprobación del orden del día</a:t>
          </a:r>
          <a:endParaRPr lang="es-CO" sz="1800" b="0" kern="1200" dirty="0">
            <a:latin typeface="Calibri" pitchFamily="34" charset="0"/>
          </a:endParaRPr>
        </a:p>
      </dsp:txBody>
      <dsp:txXfrm>
        <a:off x="0" y="584730"/>
        <a:ext cx="8572500" cy="449280"/>
      </dsp:txXfrm>
    </dsp:sp>
    <dsp:sp modelId="{C66DE460-D941-432C-ADDD-2CC51E3F493D}">
      <dsp:nvSpPr>
        <dsp:cNvPr id="0" name=""/>
        <dsp:cNvSpPr/>
      </dsp:nvSpPr>
      <dsp:spPr>
        <a:xfrm>
          <a:off x="0" y="1103130"/>
          <a:ext cx="8572500" cy="4492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a:latin typeface="Calibri" pitchFamily="34" charset="0"/>
            </a:rPr>
            <a:t>3. </a:t>
          </a:r>
          <a:r>
            <a:rPr lang="es-ES" sz="1800" b="0" kern="1200" dirty="0">
              <a:latin typeface="Calibri" pitchFamily="34" charset="0"/>
            </a:rPr>
            <a:t>Aprobación del Acta </a:t>
          </a:r>
          <a:r>
            <a:rPr lang="es-ES" sz="1800" b="0" kern="1200" dirty="0" smtClean="0">
              <a:latin typeface="Calibri" pitchFamily="34" charset="0"/>
            </a:rPr>
            <a:t>37 correspondiente </a:t>
          </a:r>
          <a:r>
            <a:rPr lang="es-ES" sz="1800" b="0" kern="1200" dirty="0">
              <a:latin typeface="Calibri" pitchFamily="34" charset="0"/>
            </a:rPr>
            <a:t>a las sesión ordinaria del </a:t>
          </a:r>
          <a:r>
            <a:rPr lang="es-ES" sz="1800" b="0" kern="1200" dirty="0" smtClean="0">
              <a:latin typeface="Calibri" pitchFamily="34" charset="0"/>
            </a:rPr>
            <a:t>17 </a:t>
          </a:r>
          <a:r>
            <a:rPr lang="es-ES" sz="1800" b="0" kern="1200" dirty="0">
              <a:latin typeface="Calibri" pitchFamily="34" charset="0"/>
            </a:rPr>
            <a:t>Agosto de 2017</a:t>
          </a:r>
          <a:endParaRPr lang="es-CO" sz="1800" b="0" kern="1200" dirty="0">
            <a:latin typeface="Calibri" pitchFamily="34" charset="0"/>
          </a:endParaRPr>
        </a:p>
      </dsp:txBody>
      <dsp:txXfrm>
        <a:off x="0" y="1103130"/>
        <a:ext cx="8572500" cy="449280"/>
      </dsp:txXfrm>
    </dsp:sp>
    <dsp:sp modelId="{E7E1C332-AB2A-4173-84DD-030F66C20F13}">
      <dsp:nvSpPr>
        <dsp:cNvPr id="0" name=""/>
        <dsp:cNvSpPr/>
      </dsp:nvSpPr>
      <dsp:spPr>
        <a:xfrm>
          <a:off x="0" y="1621530"/>
          <a:ext cx="8572500" cy="4492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a:latin typeface="Calibri" pitchFamily="34" charset="0"/>
            </a:rPr>
            <a:t>4.  </a:t>
          </a:r>
          <a:r>
            <a:rPr lang="es-CO" sz="1800" b="0" kern="1200" dirty="0">
              <a:latin typeface="Calibri" pitchFamily="34" charset="0"/>
            </a:rPr>
            <a:t>Resultados comerciales Agosto 2017</a:t>
          </a:r>
        </a:p>
      </dsp:txBody>
      <dsp:txXfrm>
        <a:off x="0" y="1621530"/>
        <a:ext cx="8572500" cy="449280"/>
      </dsp:txXfrm>
    </dsp:sp>
    <dsp:sp modelId="{CC22DA6C-8CE3-4E5A-B910-A2E704CA51E1}">
      <dsp:nvSpPr>
        <dsp:cNvPr id="0" name=""/>
        <dsp:cNvSpPr/>
      </dsp:nvSpPr>
      <dsp:spPr>
        <a:xfrm>
          <a:off x="0" y="2139930"/>
          <a:ext cx="8572500" cy="4492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a:latin typeface="Calibri" panose="020F0502020204030204" pitchFamily="34" charset="0"/>
            </a:rPr>
            <a:t>5. </a:t>
          </a:r>
          <a:r>
            <a:rPr lang="es-CO" sz="1800" b="0" kern="1200" dirty="0">
              <a:latin typeface="Calibri" pitchFamily="34" charset="0"/>
            </a:rPr>
            <a:t>Enfoque comercial Septiembre 2017 </a:t>
          </a:r>
        </a:p>
      </dsp:txBody>
      <dsp:txXfrm>
        <a:off x="0" y="2139930"/>
        <a:ext cx="8572500" cy="449280"/>
      </dsp:txXfrm>
    </dsp:sp>
    <dsp:sp modelId="{73B13105-FC1B-47AD-A72A-7B3B4DD20CDE}">
      <dsp:nvSpPr>
        <dsp:cNvPr id="0" name=""/>
        <dsp:cNvSpPr/>
      </dsp:nvSpPr>
      <dsp:spPr>
        <a:xfrm>
          <a:off x="0" y="2658330"/>
          <a:ext cx="8572500" cy="4492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a:latin typeface="Calibri" pitchFamily="34" charset="0"/>
            </a:rPr>
            <a:t>6</a:t>
          </a:r>
          <a:r>
            <a:rPr lang="es-CO" sz="1800" b="0" kern="1200" dirty="0">
              <a:latin typeface="Calibri" pitchFamily="34" charset="0"/>
            </a:rPr>
            <a:t>. Operaciones Vs Comité Arbitral</a:t>
          </a:r>
          <a:endParaRPr lang="es-CO" sz="1800" b="0" kern="1200" dirty="0">
            <a:solidFill>
              <a:schemeClr val="tx1"/>
            </a:solidFill>
            <a:latin typeface="Calibri" pitchFamily="34" charset="0"/>
          </a:endParaRPr>
        </a:p>
      </dsp:txBody>
      <dsp:txXfrm>
        <a:off x="0" y="2658330"/>
        <a:ext cx="8572500" cy="449280"/>
      </dsp:txXfrm>
    </dsp:sp>
    <dsp:sp modelId="{7C0D6386-B5B5-4510-934F-7F61F570F11D}">
      <dsp:nvSpPr>
        <dsp:cNvPr id="0" name=""/>
        <dsp:cNvSpPr/>
      </dsp:nvSpPr>
      <dsp:spPr>
        <a:xfrm>
          <a:off x="0" y="3176731"/>
          <a:ext cx="8572500" cy="4492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7</a:t>
          </a:r>
          <a:r>
            <a:rPr lang="es-CO" sz="1800" b="0" kern="1200" dirty="0" smtClean="0">
              <a:latin typeface="Calibri" pitchFamily="34" charset="0"/>
            </a:rPr>
            <a:t>. </a:t>
          </a:r>
          <a:r>
            <a:rPr lang="es-CO" sz="1800" b="0" kern="1200" dirty="0">
              <a:latin typeface="Calibri" pitchFamily="34" charset="0"/>
            </a:rPr>
            <a:t>Proposiciones y Varios</a:t>
          </a:r>
        </a:p>
      </dsp:txBody>
      <dsp:txXfrm>
        <a:off x="0" y="3176731"/>
        <a:ext cx="8572500" cy="449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4820"/>
          </a:xfrm>
          <a:prstGeom prst="rect">
            <a:avLst/>
          </a:prstGeom>
        </p:spPr>
        <p:txBody>
          <a:bodyPr vert="horz" lIns="93177" tIns="46589" rIns="93177" bIns="46589" rtlCol="0"/>
          <a:lstStyle>
            <a:lvl1pPr algn="r">
              <a:defRPr sz="1200"/>
            </a:lvl1pPr>
          </a:lstStyle>
          <a:p>
            <a:fld id="{04C89EDB-3FDD-4915-A3CE-62FA29C01A32}" type="datetimeFigureOut">
              <a:rPr lang="en-US" smtClean="0"/>
              <a:pPr/>
              <a:t>9/13/2017</a:t>
            </a:fld>
            <a:endParaRPr lang="en-US"/>
          </a:p>
        </p:txBody>
      </p:sp>
      <p:sp>
        <p:nvSpPr>
          <p:cNvPr id="4" name="Footer Placeholder 3"/>
          <p:cNvSpPr>
            <a:spLocks noGrp="1"/>
          </p:cNvSpPr>
          <p:nvPr>
            <p:ph type="ftr" sz="quarter" idx="2"/>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p14="http://schemas.microsoft.com/office/powerpoint/2010/main" xmlns=""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7" tIns="46589" rIns="93177" bIns="46589" rtlCol="0"/>
          <a:lstStyle>
            <a:lvl1pPr algn="r">
              <a:defRPr sz="1200"/>
            </a:lvl1pPr>
          </a:lstStyle>
          <a:p>
            <a:fld id="{054499FB-0CC7-453D-9493-CBDCD6D233E2}" type="datetimeFigureOut">
              <a:rPr lang="en-US" smtClean="0"/>
              <a:pPr/>
              <a:t>9/13/2017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p14="http://schemas.microsoft.com/office/powerpoint/2010/main" xmlns=""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6400" y="696913"/>
            <a:ext cx="6197600" cy="3486150"/>
          </a:xfrm>
        </p:spPr>
      </p:sp>
      <p:sp>
        <p:nvSpPr>
          <p:cNvPr id="3" name="2 Marcador de notas"/>
          <p:cNvSpPr>
            <a:spLocks noGrp="1"/>
          </p:cNvSpPr>
          <p:nvPr>
            <p:ph type="body" idx="1"/>
          </p:nvPr>
        </p:nvSpPr>
        <p:spPr/>
        <p:txBody>
          <a:bodyPr>
            <a:normAutofit/>
          </a:bodyPr>
          <a:lstStyle/>
          <a:p>
            <a:endParaRPr lang="es-CO"/>
          </a:p>
        </p:txBody>
      </p:sp>
    </p:spTree>
    <p:extLst>
      <p:ext uri="{BB962C8B-B14F-4D97-AF65-F5344CB8AC3E}">
        <p14:creationId xmlns:p14="http://schemas.microsoft.com/office/powerpoint/2010/main" xmlns="" val="384904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a:t>
            </a:fld>
            <a:endParaRPr lang="en-US" dirty="0"/>
          </a:p>
        </p:txBody>
      </p:sp>
    </p:spTree>
    <p:extLst>
      <p:ext uri="{BB962C8B-B14F-4D97-AF65-F5344CB8AC3E}">
        <p14:creationId xmlns:p14="http://schemas.microsoft.com/office/powerpoint/2010/main" xmlns="" val="126322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615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4</a:t>
            </a:fld>
            <a:endParaRPr lang="en-US"/>
          </a:p>
        </p:txBody>
      </p:sp>
    </p:spTree>
    <p:extLst>
      <p:ext uri="{BB962C8B-B14F-4D97-AF65-F5344CB8AC3E}">
        <p14:creationId xmlns:p14="http://schemas.microsoft.com/office/powerpoint/2010/main" xmlns="" val="12632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7737"/>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5</a:t>
            </a:fld>
            <a:endParaRPr lang="en-US"/>
          </a:p>
        </p:txBody>
      </p:sp>
    </p:spTree>
    <p:extLst>
      <p:ext uri="{BB962C8B-B14F-4D97-AF65-F5344CB8AC3E}">
        <p14:creationId xmlns:p14="http://schemas.microsoft.com/office/powerpoint/2010/main" xmlns="" val="126322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6400" y="696913"/>
            <a:ext cx="6197600" cy="3487737"/>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6</a:t>
            </a:fld>
            <a:endParaRPr lang="en-US"/>
          </a:p>
        </p:txBody>
      </p:sp>
    </p:spTree>
    <p:extLst>
      <p:ext uri="{BB962C8B-B14F-4D97-AF65-F5344CB8AC3E}">
        <p14:creationId xmlns:p14="http://schemas.microsoft.com/office/powerpoint/2010/main" xmlns="" val="126322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p14="http://schemas.microsoft.com/office/powerpoint/2010/main" xmlns="" val="337864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4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8"/>
            <a:ext cx="7781756" cy="1668947"/>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84"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114" y="1299759"/>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8"/>
            <a:ext cx="7775100" cy="1668947"/>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299759"/>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21399962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41892"/>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xmlns="" val="29028204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24" y="4911113"/>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491"/>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0"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9" name="91 Imagen" descr="BMC LOGO.bmp"/>
          <p:cNvPicPr>
            <a:picLocks noChangeAspect="1"/>
          </p:cNvPicPr>
          <p:nvPr userDrawn="1"/>
        </p:nvPicPr>
        <p:blipFill>
          <a:blip r:embed="rId2" cstate="print"/>
          <a:srcRect r="-211"/>
          <a:stretch>
            <a:fillRect/>
          </a:stretch>
        </p:blipFill>
        <p:spPr bwMode="auto">
          <a:xfrm>
            <a:off x="7488627" y="154935"/>
            <a:ext cx="1498122" cy="460878"/>
          </a:xfrm>
          <a:prstGeom prst="rect">
            <a:avLst/>
          </a:prstGeom>
          <a:noFill/>
          <a:ln w="9525">
            <a:noFill/>
            <a:miter lim="800000"/>
            <a:headEnd/>
            <a:tailEnd/>
          </a:ln>
        </p:spPr>
      </p:pic>
      <p:pic>
        <p:nvPicPr>
          <p:cNvPr id="10" name="9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xmlns="" val="186967837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211312"/>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2914701"/>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2897116"/>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3600505"/>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3582920"/>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211312"/>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2914701"/>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2897116"/>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3600505"/>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3582920"/>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Tree>
    <p:extLst>
      <p:ext uri="{BB962C8B-B14F-4D97-AF65-F5344CB8AC3E}">
        <p14:creationId xmlns:p14="http://schemas.microsoft.com/office/powerpoint/2010/main" xmlns="" val="38505154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228857"/>
            <a:ext cx="3657600" cy="20574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4800600" y="2228857"/>
            <a:ext cx="3657600" cy="20574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39" name="TextBox 38"/>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xmlns="" val="13285337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50292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6172202" y="2228850"/>
            <a:ext cx="2286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37" name="TextBox 36"/>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xmlns="" val="325609632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2" y="2228850"/>
            <a:ext cx="22860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3429000" y="2228850"/>
            <a:ext cx="50292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41" name="TextBox 40"/>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xmlns="" val="275175417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2" y="2228850"/>
            <a:ext cx="22860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3429002" y="2228850"/>
            <a:ext cx="2286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6172202" y="2228850"/>
            <a:ext cx="2286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44" name="TextBox 43"/>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xmlns="" val="15028760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Tree>
    <p:extLst>
      <p:ext uri="{BB962C8B-B14F-4D97-AF65-F5344CB8AC3E}">
        <p14:creationId xmlns:p14="http://schemas.microsoft.com/office/powerpoint/2010/main" xmlns="" val="186967837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a:t>Click to insert chart from template</a:t>
            </a:r>
          </a:p>
        </p:txBody>
      </p:sp>
    </p:spTree>
    <p:extLst>
      <p:ext uri="{BB962C8B-B14F-4D97-AF65-F5344CB8AC3E}">
        <p14:creationId xmlns:p14="http://schemas.microsoft.com/office/powerpoint/2010/main" xmlns="" val="133430158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xmlns="" val="29028204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2" y="2228898"/>
            <a:ext cx="7772400" cy="205740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Lkweng</a:t>
            </a:r>
            <a:endParaRPr lang="en-US" dirty="0"/>
          </a:p>
          <a:p>
            <a:pPr lvl="6"/>
            <a:r>
              <a:rPr lang="en-US" dirty="0"/>
              <a:t>;</a:t>
            </a:r>
            <a:r>
              <a:rPr lang="en-US" dirty="0" err="1"/>
              <a:t>krweng’lk</a:t>
            </a:r>
            <a:endParaRPr lang="en-US" dirty="0"/>
          </a:p>
          <a:p>
            <a:pPr lvl="7"/>
            <a:r>
              <a:rPr lang="en-US" dirty="0" err="1"/>
              <a:t>Perign</a:t>
            </a:r>
            <a:endParaRPr lang="en-US" dirty="0"/>
          </a:p>
          <a:p>
            <a:pPr lvl="8"/>
            <a:r>
              <a:rPr lang="en-US" dirty="0"/>
              <a:t>;</a:t>
            </a:r>
            <a:r>
              <a:rPr lang="en-US" dirty="0" err="1"/>
              <a:t>kwegn</a:t>
            </a:r>
            <a:r>
              <a:rPr lang="en-US" dirty="0"/>
              <a:t>’</a:t>
            </a:r>
          </a:p>
        </p:txBody>
      </p:sp>
    </p:spTree>
    <p:extLst>
      <p:ext uri="{BB962C8B-B14F-4D97-AF65-F5344CB8AC3E}">
        <p14:creationId xmlns:p14="http://schemas.microsoft.com/office/powerpoint/2010/main" xmlns=""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4" r:id="rId12"/>
    <p:sldLayoutId id="2147483665" r:id="rId13"/>
  </p:sldLayoutIdLst>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1"/>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t="9660" r="-211"/>
          <a:stretch>
            <a:fillRect/>
          </a:stretch>
        </p:blipFill>
        <p:spPr bwMode="auto">
          <a:xfrm>
            <a:off x="3113238"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217465"/>
            <a:ext cx="7669276" cy="634789"/>
          </a:xfrm>
          <a:prstGeom prst="rect">
            <a:avLst/>
          </a:prstGeom>
          <a:noFill/>
        </p:spPr>
        <p:txBody>
          <a:bodyPr wrap="square" lIns="0" tIns="0" rIns="0" bIns="0" rtlCol="0">
            <a:spAutoFit/>
          </a:bodyPr>
          <a:lstStyle/>
          <a:p>
            <a:pPr algn="ctr">
              <a:lnSpc>
                <a:spcPct val="120000"/>
              </a:lnSpc>
            </a:pPr>
            <a:r>
              <a:rPr lang="es-CO" dirty="0" smtClean="0">
                <a:solidFill>
                  <a:schemeClr val="tx2">
                    <a:lumMod val="40000"/>
                    <a:lumOff val="60000"/>
                  </a:schemeClr>
                </a:solidFill>
              </a:rPr>
              <a:t>Comité </a:t>
            </a:r>
            <a:r>
              <a:rPr lang="es-CO" dirty="0">
                <a:solidFill>
                  <a:schemeClr val="tx2">
                    <a:lumMod val="40000"/>
                    <a:lumOff val="60000"/>
                  </a:schemeClr>
                </a:solidFill>
              </a:rPr>
              <a:t>de Comunicaciones y </a:t>
            </a:r>
            <a:r>
              <a:rPr lang="es-CO" dirty="0" smtClean="0">
                <a:solidFill>
                  <a:schemeClr val="tx2">
                    <a:lumMod val="40000"/>
                    <a:lumOff val="60000"/>
                  </a:schemeClr>
                </a:solidFill>
              </a:rPr>
              <a:t>Negocios</a:t>
            </a:r>
          </a:p>
          <a:p>
            <a:pPr algn="ctr">
              <a:lnSpc>
                <a:spcPct val="120000"/>
              </a:lnSpc>
            </a:pPr>
            <a:r>
              <a:rPr lang="es-CO" dirty="0" smtClean="0">
                <a:solidFill>
                  <a:schemeClr val="tx2">
                    <a:lumMod val="40000"/>
                    <a:lumOff val="60000"/>
                  </a:schemeClr>
                </a:solidFill>
              </a:rPr>
              <a:t>Septiembre 19 </a:t>
            </a:r>
            <a:r>
              <a:rPr lang="es-CO" dirty="0">
                <a:solidFill>
                  <a:schemeClr val="tx2">
                    <a:lumMod val="40000"/>
                    <a:lumOff val="60000"/>
                  </a:schemeClr>
                </a:solidFill>
              </a:rPr>
              <a:t>de 2017</a:t>
            </a:r>
          </a:p>
        </p:txBody>
      </p:sp>
    </p:spTree>
    <p:extLst>
      <p:ext uri="{BB962C8B-B14F-4D97-AF65-F5344CB8AC3E}">
        <p14:creationId xmlns:p14="http://schemas.microsoft.com/office/powerpoint/2010/main" xmlns="" val="165075670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099732" y="21385"/>
            <a:ext cx="5168193" cy="604717"/>
          </a:xfrm>
          <a:prstGeom prst="rect">
            <a:avLst/>
          </a:prstGeom>
          <a:noFill/>
        </p:spPr>
        <p:txBody>
          <a:bodyPr wrap="square" lIns="0" tIns="0" rIns="0" bIns="0" rtlCol="0">
            <a:spAutoFit/>
          </a:bodyPr>
          <a:lstStyle/>
          <a:p>
            <a:pPr algn="ctr">
              <a:lnSpc>
                <a:spcPct val="120000"/>
              </a:lnSpc>
            </a:pPr>
            <a:r>
              <a:rPr lang="es-CO" sz="3600" b="1" dirty="0">
                <a:solidFill>
                  <a:srgbClr val="AF9D66"/>
                </a:solidFill>
              </a:rPr>
              <a:t>Septiembre 2017</a:t>
            </a:r>
          </a:p>
        </p:txBody>
      </p:sp>
      <p:cxnSp>
        <p:nvCxnSpPr>
          <p:cNvPr id="13" name="12 Conector recto"/>
          <p:cNvCxnSpPr/>
          <p:nvPr/>
        </p:nvCxnSpPr>
        <p:spPr>
          <a:xfrm>
            <a:off x="196851" y="916547"/>
            <a:ext cx="8658225" cy="1191"/>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238125" y="582368"/>
            <a:ext cx="3524250" cy="402418"/>
          </a:xfrm>
          <a:prstGeom prst="rect">
            <a:avLst/>
          </a:prstGeom>
          <a:noFill/>
        </p:spPr>
        <p:txBody>
          <a:bodyPr wrap="square" lIns="0" tIns="0" rIns="0" bIns="0" rtlCol="0">
            <a:spAutoFit/>
          </a:bodyPr>
          <a:lstStyle/>
          <a:p>
            <a:pPr>
              <a:lnSpc>
                <a:spcPct val="120000"/>
              </a:lnSpc>
            </a:pPr>
            <a:r>
              <a:rPr lang="es-CO" sz="2400" b="1" dirty="0">
                <a:solidFill>
                  <a:srgbClr val="002060"/>
                </a:solidFill>
              </a:rPr>
              <a:t>Físicos Privados</a:t>
            </a:r>
          </a:p>
        </p:txBody>
      </p:sp>
      <p:cxnSp>
        <p:nvCxnSpPr>
          <p:cNvPr id="8" name="7 Conector recto"/>
          <p:cNvCxnSpPr/>
          <p:nvPr/>
        </p:nvCxnSpPr>
        <p:spPr>
          <a:xfrm rot="5400000">
            <a:off x="2588788" y="2881931"/>
            <a:ext cx="4504088" cy="1905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177097" y="846788"/>
            <a:ext cx="4541660" cy="3524042"/>
          </a:xfrm>
          <a:prstGeom prst="rect">
            <a:avLst/>
          </a:prstGeom>
        </p:spPr>
        <p:txBody>
          <a:bodyPr wrap="square" anchor="ctr">
            <a:spAutoFit/>
          </a:bodyPr>
          <a:lstStyle/>
          <a:p>
            <a:pPr marL="180975" indent="-180975" algn="just">
              <a:lnSpc>
                <a:spcPct val="150000"/>
              </a:lnSpc>
            </a:pPr>
            <a:r>
              <a:rPr lang="es-CO" dirty="0">
                <a:solidFill>
                  <a:srgbClr val="002060"/>
                </a:solidFill>
              </a:rPr>
              <a:t>Repos de CDM</a:t>
            </a:r>
          </a:p>
          <a:p>
            <a:pPr marL="180975" indent="-180975" algn="just">
              <a:lnSpc>
                <a:spcPct val="200000"/>
              </a:lnSpc>
              <a:buFont typeface="Wingdings" pitchFamily="2" charset="2"/>
              <a:buChar char="ü"/>
            </a:pPr>
            <a:r>
              <a:rPr lang="es-CO" sz="1400" dirty="0"/>
              <a:t>Incentivo de Almacenamiento de Arroz</a:t>
            </a:r>
          </a:p>
          <a:p>
            <a:pPr marL="637971" lvl="1" indent="-108000" algn="just">
              <a:lnSpc>
                <a:spcPct val="200000"/>
              </a:lnSpc>
              <a:buFont typeface="Wingdings" pitchFamily="2" charset="2"/>
              <a:buChar char="ü"/>
            </a:pPr>
            <a:r>
              <a:rPr lang="es-CO" sz="1400" dirty="0"/>
              <a:t>Trabajo conjunto entre BMC y AGD para atacar clientes que están accediendo al incentivo de arroz</a:t>
            </a:r>
          </a:p>
          <a:p>
            <a:pPr marL="180975" indent="-108000" algn="just">
              <a:lnSpc>
                <a:spcPct val="200000"/>
              </a:lnSpc>
            </a:pPr>
            <a:r>
              <a:rPr lang="es-CO" sz="1400" dirty="0"/>
              <a:t> </a:t>
            </a:r>
          </a:p>
          <a:p>
            <a:pPr marL="180975" indent="-108000" algn="just">
              <a:lnSpc>
                <a:spcPct val="200000"/>
              </a:lnSpc>
              <a:buFont typeface="Wingdings" pitchFamily="2" charset="2"/>
              <a:buChar char="ü"/>
            </a:pPr>
            <a:r>
              <a:rPr lang="es-CO" sz="1400" dirty="0"/>
              <a:t>Pauta en Revistas especializadas</a:t>
            </a:r>
          </a:p>
          <a:p>
            <a:pPr marL="180975" indent="-108000" algn="just">
              <a:lnSpc>
                <a:spcPct val="200000"/>
              </a:lnSpc>
              <a:buFont typeface="Wingdings" pitchFamily="2" charset="2"/>
              <a:buChar char="ü"/>
            </a:pPr>
            <a:r>
              <a:rPr lang="es-CO" sz="1400" dirty="0"/>
              <a:t>Asistencia a </a:t>
            </a:r>
            <a:r>
              <a:rPr lang="es-CO" sz="1400" dirty="0" err="1"/>
              <a:t>Agrofuturo</a:t>
            </a:r>
            <a:endParaRPr lang="es-CO" sz="1400" dirty="0"/>
          </a:p>
        </p:txBody>
      </p:sp>
      <p:sp>
        <p:nvSpPr>
          <p:cNvPr id="10" name="9 Rectángulo"/>
          <p:cNvSpPr/>
          <p:nvPr/>
        </p:nvSpPr>
        <p:spPr>
          <a:xfrm>
            <a:off x="4844950" y="734007"/>
            <a:ext cx="4010126" cy="1938992"/>
          </a:xfrm>
          <a:prstGeom prst="rect">
            <a:avLst/>
          </a:prstGeom>
        </p:spPr>
        <p:txBody>
          <a:bodyPr wrap="square">
            <a:spAutoFit/>
          </a:bodyPr>
          <a:lstStyle/>
          <a:p>
            <a:pPr marL="180975" indent="-180975" algn="just">
              <a:lnSpc>
                <a:spcPct val="200000"/>
              </a:lnSpc>
            </a:pPr>
            <a:r>
              <a:rPr lang="es-CO" dirty="0">
                <a:solidFill>
                  <a:srgbClr val="002060"/>
                </a:solidFill>
              </a:rPr>
              <a:t>Forward con FAG</a:t>
            </a:r>
          </a:p>
          <a:p>
            <a:pPr marL="180975" indent="-180975" algn="just">
              <a:lnSpc>
                <a:spcPct val="200000"/>
              </a:lnSpc>
              <a:buFont typeface="Wingdings" pitchFamily="2" charset="2"/>
              <a:buChar char="ü"/>
            </a:pPr>
            <a:r>
              <a:rPr lang="es-CO" sz="1400" dirty="0"/>
              <a:t>Modificación Forward con FAG para Café</a:t>
            </a:r>
          </a:p>
          <a:p>
            <a:pPr marL="180975" indent="-180975" algn="just">
              <a:lnSpc>
                <a:spcPct val="200000"/>
              </a:lnSpc>
              <a:buFont typeface="Wingdings" pitchFamily="2" charset="2"/>
              <a:buChar char="ü"/>
            </a:pPr>
            <a:r>
              <a:rPr lang="es-CO" sz="1400" dirty="0"/>
              <a:t>Acompañamiento y capacitación en regiones para Forward con FAG de Algodón</a:t>
            </a:r>
          </a:p>
        </p:txBody>
      </p:sp>
      <p:cxnSp>
        <p:nvCxnSpPr>
          <p:cNvPr id="12" name="11 Conector recto"/>
          <p:cNvCxnSpPr/>
          <p:nvPr/>
        </p:nvCxnSpPr>
        <p:spPr>
          <a:xfrm>
            <a:off x="58561" y="1253065"/>
            <a:ext cx="2041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4906802" y="1219198"/>
            <a:ext cx="282608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4884224" y="2686309"/>
            <a:ext cx="3945452" cy="2369880"/>
          </a:xfrm>
          <a:prstGeom prst="rect">
            <a:avLst/>
          </a:prstGeom>
        </p:spPr>
        <p:txBody>
          <a:bodyPr wrap="square">
            <a:spAutoFit/>
          </a:bodyPr>
          <a:lstStyle/>
          <a:p>
            <a:pPr marL="180975" indent="-180975" algn="just">
              <a:lnSpc>
                <a:spcPct val="200000"/>
              </a:lnSpc>
            </a:pPr>
            <a:r>
              <a:rPr lang="es-CO" dirty="0">
                <a:solidFill>
                  <a:srgbClr val="002060"/>
                </a:solidFill>
              </a:rPr>
              <a:t>Contrato de Colaboración MADR</a:t>
            </a:r>
          </a:p>
          <a:p>
            <a:pPr marL="180975" indent="-180975" algn="just">
              <a:lnSpc>
                <a:spcPct val="200000"/>
              </a:lnSpc>
              <a:buFont typeface="Wingdings" pitchFamily="2" charset="2"/>
              <a:buChar char="ü"/>
            </a:pPr>
            <a:r>
              <a:rPr lang="es-CO" sz="1400" dirty="0"/>
              <a:t>Instructivo Operativo para Coberturas de precio y tasa de cambio para Maíz y Algodón</a:t>
            </a:r>
          </a:p>
          <a:p>
            <a:pPr marL="180975" indent="-180975" algn="just">
              <a:lnSpc>
                <a:spcPct val="200000"/>
              </a:lnSpc>
              <a:buFont typeface="Wingdings" pitchFamily="2" charset="2"/>
              <a:buChar char="ü"/>
            </a:pPr>
            <a:r>
              <a:rPr lang="es-CO" sz="1400" dirty="0"/>
              <a:t>Estructuración de FWD con Anticipo en especie</a:t>
            </a:r>
          </a:p>
        </p:txBody>
      </p:sp>
      <p:cxnSp>
        <p:nvCxnSpPr>
          <p:cNvPr id="15" name="14 Conector recto"/>
          <p:cNvCxnSpPr/>
          <p:nvPr/>
        </p:nvCxnSpPr>
        <p:spPr>
          <a:xfrm>
            <a:off x="4918091" y="3170656"/>
            <a:ext cx="34157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pPr lvl="0"/>
            <a:r>
              <a:rPr lang="es-ES" sz="4000" dirty="0"/>
              <a:t>6</a:t>
            </a:r>
            <a:r>
              <a:rPr lang="es-ES" sz="4000" dirty="0" smtClean="0"/>
              <a:t>. Operaciones </a:t>
            </a:r>
            <a:r>
              <a:rPr lang="es-ES" sz="4000" dirty="0"/>
              <a:t>Vs Comité Arbitral </a:t>
            </a:r>
            <a:endParaRPr lang="en-US" sz="4000" dirty="0"/>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áfico 6">
            <a:extLst>
              <a:ext uri="{FF2B5EF4-FFF2-40B4-BE49-F238E27FC236}">
                <a16:creationId xmlns="" xmlns:a16="http://schemas.microsoft.com/office/drawing/2014/main" id="{5691C72B-FBFE-463E-A75B-B14D4E47A58F}"/>
              </a:ext>
            </a:extLst>
          </p:cNvPr>
          <p:cNvGraphicFramePr>
            <a:graphicFrameLocks/>
          </p:cNvGraphicFramePr>
          <p:nvPr>
            <p:extLst>
              <p:ext uri="{D42A27DB-BD31-4B8C-83A1-F6EECF244321}">
                <p14:modId xmlns:p14="http://schemas.microsoft.com/office/powerpoint/2010/main" xmlns="" val="4080656820"/>
              </p:ext>
            </p:extLst>
          </p:nvPr>
        </p:nvGraphicFramePr>
        <p:xfrm>
          <a:off x="556591" y="1013791"/>
          <a:ext cx="7659757" cy="3250096"/>
        </p:xfrm>
        <a:graphic>
          <a:graphicData uri="http://schemas.openxmlformats.org/drawingml/2006/chart">
            <c:chart xmlns:c="http://schemas.openxmlformats.org/drawingml/2006/chart" xmlns:r="http://schemas.openxmlformats.org/officeDocument/2006/relationships" r:id="rId2"/>
          </a:graphicData>
        </a:graphic>
      </p:graphicFrame>
      <p:sp>
        <p:nvSpPr>
          <p:cNvPr id="6" name="5 Rectángulo"/>
          <p:cNvSpPr/>
          <p:nvPr/>
        </p:nvSpPr>
        <p:spPr>
          <a:xfrm>
            <a:off x="203202" y="0"/>
            <a:ext cx="8829676" cy="738664"/>
          </a:xfrm>
          <a:prstGeom prst="rect">
            <a:avLst/>
          </a:prstGeom>
        </p:spPr>
        <p:txBody>
          <a:bodyPr wrap="square">
            <a:spAutoFit/>
          </a:bodyPr>
          <a:lstStyle/>
          <a:p>
            <a:pPr algn="ctr"/>
            <a:r>
              <a:rPr lang="es-CO" sz="2200" b="1" dirty="0">
                <a:solidFill>
                  <a:srgbClr val="AF9D66"/>
                </a:solidFill>
              </a:rPr>
              <a:t>Operaciones Vs. Comités Arbitrales</a:t>
            </a:r>
          </a:p>
          <a:p>
            <a:r>
              <a:rPr lang="es-CO" sz="2000" b="1" dirty="0">
                <a:solidFill>
                  <a:srgbClr val="AF9D66"/>
                </a:solidFill>
              </a:rPr>
              <a:t>Enero 2016 a Junio 2017</a:t>
            </a:r>
            <a:endParaRPr lang="es-CO" sz="2000" dirty="0"/>
          </a:p>
        </p:txBody>
      </p:sp>
      <p:graphicFrame>
        <p:nvGraphicFramePr>
          <p:cNvPr id="62" name="61 Tabla"/>
          <p:cNvGraphicFramePr>
            <a:graphicFrameLocks noGrp="1"/>
          </p:cNvGraphicFramePr>
          <p:nvPr/>
        </p:nvGraphicFramePr>
        <p:xfrm>
          <a:off x="1277684" y="4263887"/>
          <a:ext cx="6096000" cy="725802"/>
        </p:xfrm>
        <a:graphic>
          <a:graphicData uri="http://schemas.openxmlformats.org/drawingml/2006/table">
            <a:tbl>
              <a:tblPr/>
              <a:tblGrid>
                <a:gridCol w="3226583">
                  <a:extLst>
                    <a:ext uri="{9D8B030D-6E8A-4147-A177-3AD203B41FA5}">
                      <a16:colId xmlns="" xmlns:a16="http://schemas.microsoft.com/office/drawing/2014/main" val="20000"/>
                    </a:ext>
                  </a:extLst>
                </a:gridCol>
                <a:gridCol w="729129">
                  <a:extLst>
                    <a:ext uri="{9D8B030D-6E8A-4147-A177-3AD203B41FA5}">
                      <a16:colId xmlns="" xmlns:a16="http://schemas.microsoft.com/office/drawing/2014/main" val="20001"/>
                    </a:ext>
                  </a:extLst>
                </a:gridCol>
                <a:gridCol w="1124743">
                  <a:extLst>
                    <a:ext uri="{9D8B030D-6E8A-4147-A177-3AD203B41FA5}">
                      <a16:colId xmlns="" xmlns:a16="http://schemas.microsoft.com/office/drawing/2014/main" val="20002"/>
                    </a:ext>
                  </a:extLst>
                </a:gridCol>
                <a:gridCol w="1015545">
                  <a:extLst>
                    <a:ext uri="{9D8B030D-6E8A-4147-A177-3AD203B41FA5}">
                      <a16:colId xmlns="" xmlns:a16="http://schemas.microsoft.com/office/drawing/2014/main" val="20003"/>
                    </a:ext>
                  </a:extLst>
                </a:gridCol>
              </a:tblGrid>
              <a:tr h="241934">
                <a:tc>
                  <a:txBody>
                    <a:bodyPr/>
                    <a:lstStyle/>
                    <a:p>
                      <a:pPr algn="ctr" fontAlgn="b"/>
                      <a:endParaRPr lang="es-CO" sz="1200" b="0" i="0" u="none" strike="noStrike" dirty="0">
                        <a:solidFill>
                          <a:srgbClr val="000000"/>
                        </a:solidFill>
                        <a:latin typeface="Calibri"/>
                      </a:endParaRPr>
                    </a:p>
                  </a:txBody>
                  <a:tcPr marL="0" marR="0" marT="0" marB="0" anchor="ctr">
                    <a:lnL>
                      <a:noFill/>
                    </a:lnL>
                    <a:lnR w="6350" cap="flat" cmpd="sng" algn="ctr">
                      <a:solidFill>
                        <a:srgbClr val="538ED5"/>
                      </a:solidFill>
                      <a:prstDash val="solid"/>
                      <a:round/>
                      <a:headEnd type="none" w="med" len="med"/>
                      <a:tailEnd type="none" w="med" len="med"/>
                    </a:lnR>
                    <a:lnT>
                      <a:noFill/>
                    </a:lnT>
                    <a:lnB w="6350" cap="flat" cmpd="sng" algn="ctr">
                      <a:solidFill>
                        <a:srgbClr val="538ED5"/>
                      </a:solidFill>
                      <a:prstDash val="solid"/>
                      <a:round/>
                      <a:headEnd type="none" w="med" len="med"/>
                      <a:tailEnd type="none" w="med" len="med"/>
                    </a:lnB>
                  </a:tcPr>
                </a:tc>
                <a:tc>
                  <a:txBody>
                    <a:bodyPr/>
                    <a:lstStyle/>
                    <a:p>
                      <a:pPr algn="ctr" fontAlgn="b"/>
                      <a:r>
                        <a:rPr lang="es-CO" sz="1200" b="1" i="0" u="none" strike="noStrike" dirty="0">
                          <a:solidFill>
                            <a:srgbClr val="002060"/>
                          </a:solidFill>
                          <a:latin typeface="Calibri"/>
                        </a:rPr>
                        <a:t>2016</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1" i="0" u="none" strike="noStrike" dirty="0">
                          <a:solidFill>
                            <a:srgbClr val="002060"/>
                          </a:solidFill>
                          <a:latin typeface="Calibri"/>
                        </a:rPr>
                        <a:t>2017</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1" i="0" u="none" strike="noStrike" dirty="0">
                          <a:solidFill>
                            <a:srgbClr val="002060"/>
                          </a:solidFill>
                          <a:latin typeface="Calibri"/>
                        </a:rPr>
                        <a:t>Total</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0"/>
                  </a:ext>
                </a:extLst>
              </a:tr>
              <a:tr h="241934">
                <a:tc>
                  <a:txBody>
                    <a:bodyPr/>
                    <a:lstStyle/>
                    <a:p>
                      <a:pPr algn="ctr" fontAlgn="b"/>
                      <a:r>
                        <a:rPr lang="es-CO" sz="1200" b="0" i="0" u="none" strike="noStrike" dirty="0">
                          <a:solidFill>
                            <a:srgbClr val="002060"/>
                          </a:solidFill>
                          <a:latin typeface="Calibri"/>
                        </a:rPr>
                        <a:t>Operaciones </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0" i="0" u="none" strike="noStrike" dirty="0">
                          <a:solidFill>
                            <a:srgbClr val="002060"/>
                          </a:solidFill>
                          <a:latin typeface="Calibri"/>
                        </a:rPr>
                        <a:t>644</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0" i="0" u="none" strike="noStrike" dirty="0">
                          <a:solidFill>
                            <a:srgbClr val="002060"/>
                          </a:solidFill>
                          <a:latin typeface="Calibri"/>
                        </a:rPr>
                        <a:t>373</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0" i="0" u="none" strike="noStrike" dirty="0">
                          <a:solidFill>
                            <a:srgbClr val="002060"/>
                          </a:solidFill>
                          <a:latin typeface="Calibri"/>
                        </a:rPr>
                        <a:t>1017</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1"/>
                  </a:ext>
                </a:extLst>
              </a:tr>
              <a:tr h="241934">
                <a:tc>
                  <a:txBody>
                    <a:bodyPr/>
                    <a:lstStyle/>
                    <a:p>
                      <a:pPr algn="ctr" fontAlgn="b"/>
                      <a:r>
                        <a:rPr lang="es-CO" sz="1200" b="0" i="0" u="none" strike="noStrike">
                          <a:solidFill>
                            <a:srgbClr val="002060"/>
                          </a:solidFill>
                          <a:latin typeface="Calibri"/>
                        </a:rPr>
                        <a:t>Reuniones Comité Arbitral</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0" i="0" u="none" strike="noStrike">
                          <a:solidFill>
                            <a:srgbClr val="002060"/>
                          </a:solidFill>
                          <a:latin typeface="Calibri"/>
                        </a:rPr>
                        <a:t>597</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0" i="0" u="none" strike="noStrike" dirty="0">
                          <a:solidFill>
                            <a:srgbClr val="002060"/>
                          </a:solidFill>
                          <a:latin typeface="Calibri"/>
                        </a:rPr>
                        <a:t>260</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r>
                        <a:rPr lang="es-CO" sz="1200" b="0" i="0" u="none" strike="noStrike" dirty="0">
                          <a:solidFill>
                            <a:srgbClr val="002060"/>
                          </a:solidFill>
                          <a:latin typeface="Calibri"/>
                        </a:rPr>
                        <a:t>857</a:t>
                      </a:r>
                    </a:p>
                  </a:txBody>
                  <a:tcPr marL="0" marR="0" marT="0"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xmlns="" val="129695247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áfico 7">
            <a:extLst>
              <a:ext uri="{FF2B5EF4-FFF2-40B4-BE49-F238E27FC236}">
                <a16:creationId xmlns="" xmlns:a16="http://schemas.microsoft.com/office/drawing/2014/main" id="{D6149D01-23BA-4440-B91A-FFBA5FDF1288}"/>
              </a:ext>
            </a:extLst>
          </p:cNvPr>
          <p:cNvGraphicFramePr>
            <a:graphicFrameLocks/>
          </p:cNvGraphicFramePr>
          <p:nvPr>
            <p:extLst>
              <p:ext uri="{D42A27DB-BD31-4B8C-83A1-F6EECF244321}">
                <p14:modId xmlns:p14="http://schemas.microsoft.com/office/powerpoint/2010/main" xmlns="" val="3812030159"/>
              </p:ext>
            </p:extLst>
          </p:nvPr>
        </p:nvGraphicFramePr>
        <p:xfrm>
          <a:off x="158045" y="700809"/>
          <a:ext cx="8938682" cy="4202133"/>
        </p:xfrm>
        <a:graphic>
          <a:graphicData uri="http://schemas.openxmlformats.org/drawingml/2006/chart">
            <c:chart xmlns:c="http://schemas.openxmlformats.org/drawingml/2006/chart" xmlns:r="http://schemas.openxmlformats.org/officeDocument/2006/relationships" r:id="rId2"/>
          </a:graphicData>
        </a:graphic>
      </p:graphicFrame>
      <p:sp>
        <p:nvSpPr>
          <p:cNvPr id="4" name="3 Rectángulo"/>
          <p:cNvSpPr/>
          <p:nvPr/>
        </p:nvSpPr>
        <p:spPr>
          <a:xfrm>
            <a:off x="1909244" y="116034"/>
            <a:ext cx="5088060" cy="584775"/>
          </a:xfrm>
          <a:prstGeom prst="rect">
            <a:avLst/>
          </a:prstGeom>
        </p:spPr>
        <p:txBody>
          <a:bodyPr wrap="none">
            <a:spAutoFit/>
          </a:bodyPr>
          <a:lstStyle/>
          <a:p>
            <a:pPr algn="ctr"/>
            <a:r>
              <a:rPr lang="es-CO" sz="3200" b="1" dirty="0">
                <a:solidFill>
                  <a:srgbClr val="AF9D66"/>
                </a:solidFill>
              </a:rPr>
              <a:t>Causales de Incumplimiento</a:t>
            </a:r>
          </a:p>
        </p:txBody>
      </p:sp>
    </p:spTree>
    <p:extLst>
      <p:ext uri="{BB962C8B-B14F-4D97-AF65-F5344CB8AC3E}">
        <p14:creationId xmlns:p14="http://schemas.microsoft.com/office/powerpoint/2010/main" xmlns="" val="262101490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72445" y="92599"/>
            <a:ext cx="6287106" cy="584775"/>
          </a:xfrm>
          <a:prstGeom prst="rect">
            <a:avLst/>
          </a:prstGeom>
        </p:spPr>
        <p:txBody>
          <a:bodyPr wrap="none">
            <a:spAutoFit/>
          </a:bodyPr>
          <a:lstStyle/>
          <a:p>
            <a:pPr algn="ctr"/>
            <a:r>
              <a:rPr lang="es-CO" sz="3200" b="1" dirty="0">
                <a:solidFill>
                  <a:srgbClr val="AF9D66"/>
                </a:solidFill>
              </a:rPr>
              <a:t>Principal Causal de Incumplimiento</a:t>
            </a:r>
          </a:p>
        </p:txBody>
      </p:sp>
      <p:sp>
        <p:nvSpPr>
          <p:cNvPr id="2" name="CuadroTexto 1">
            <a:extLst>
              <a:ext uri="{FF2B5EF4-FFF2-40B4-BE49-F238E27FC236}">
                <a16:creationId xmlns="" xmlns:a16="http://schemas.microsoft.com/office/drawing/2014/main" id="{EECA3419-CEF3-4FE2-A7C0-A257DD2A4FF2}"/>
              </a:ext>
            </a:extLst>
          </p:cNvPr>
          <p:cNvSpPr txBox="1"/>
          <p:nvPr/>
        </p:nvSpPr>
        <p:spPr>
          <a:xfrm>
            <a:off x="289367" y="741916"/>
            <a:ext cx="8461094" cy="4397807"/>
          </a:xfrm>
          <a:prstGeom prst="rect">
            <a:avLst/>
          </a:prstGeom>
          <a:noFill/>
        </p:spPr>
        <p:txBody>
          <a:bodyPr wrap="square" lIns="0" tIns="0" rIns="0" bIns="0" rtlCol="0">
            <a:spAutoFit/>
          </a:bodyPr>
          <a:lstStyle/>
          <a:p>
            <a:pPr algn="just">
              <a:lnSpc>
                <a:spcPct val="150000"/>
              </a:lnSpc>
            </a:pPr>
            <a:r>
              <a:rPr lang="es-CO" sz="1200" dirty="0">
                <a:solidFill>
                  <a:srgbClr val="002060"/>
                </a:solidFill>
              </a:rPr>
              <a:t>Con el fin de mitigar el riesgo  y disminuir el número de comités arbitrales por concepto del </a:t>
            </a:r>
            <a:r>
              <a:rPr lang="es-CO" sz="1200" b="1" dirty="0">
                <a:solidFill>
                  <a:srgbClr val="002060"/>
                </a:solidFill>
              </a:rPr>
              <a:t>Pago de la Operación</a:t>
            </a:r>
            <a:r>
              <a:rPr lang="es-CO" sz="1200" dirty="0">
                <a:solidFill>
                  <a:srgbClr val="002060"/>
                </a:solidFill>
              </a:rPr>
              <a:t>, se modificó el siguiente Artículo del Reglamento, al igual que de la Circular:</a:t>
            </a:r>
          </a:p>
          <a:p>
            <a:pPr algn="just">
              <a:lnSpc>
                <a:spcPct val="150000"/>
              </a:lnSpc>
            </a:pPr>
            <a:endParaRPr lang="es-CO" sz="1200" dirty="0">
              <a:solidFill>
                <a:srgbClr val="002060"/>
              </a:solidFill>
            </a:endParaRPr>
          </a:p>
          <a:p>
            <a:pPr algn="just">
              <a:lnSpc>
                <a:spcPct val="150000"/>
              </a:lnSpc>
            </a:pPr>
            <a:r>
              <a:rPr lang="es-CO" sz="1200" dirty="0">
                <a:solidFill>
                  <a:srgbClr val="002060"/>
                </a:solidFill>
              </a:rPr>
              <a:t> </a:t>
            </a:r>
            <a:r>
              <a:rPr lang="es-CO" sz="1200" b="1" dirty="0">
                <a:solidFill>
                  <a:srgbClr val="002060"/>
                </a:solidFill>
              </a:rPr>
              <a:t>REGLAMENTO: Artículo 3.6.2.1.4.7</a:t>
            </a:r>
            <a:r>
              <a:rPr lang="es-CO" sz="1200" dirty="0">
                <a:solidFill>
                  <a:srgbClr val="002060"/>
                </a:solidFill>
              </a:rPr>
              <a:t>.- Modificaciones a las condiciones de negociación. Podrán modificarse el sitio, la fecha de entrega y la </a:t>
            </a:r>
            <a:r>
              <a:rPr lang="es-CO" sz="1200" b="1" dirty="0">
                <a:solidFill>
                  <a:srgbClr val="002060"/>
                </a:solidFill>
              </a:rPr>
              <a:t>fecha de pago </a:t>
            </a:r>
            <a:r>
              <a:rPr lang="es-CO" sz="1200" dirty="0">
                <a:solidFill>
                  <a:srgbClr val="002060"/>
                </a:solidFill>
              </a:rPr>
              <a:t>pactados en la negociación, cuando se presente uno cualquiera de los siguientes casos: 1. Siempre que se trate de un acuerdo celebrado directamente entre las partes intervinientes en la operación y se haga constar ante la Bolsa a través del mecanismo y con la antelación que se determine a través de Circular. En todo caso la solicitud deberá presentarse por parte de ambas sociedades comisionistas intervinientes, antes de la fecha de entrega, pago o prestación, según corresponda.</a:t>
            </a:r>
          </a:p>
          <a:p>
            <a:pPr algn="just">
              <a:lnSpc>
                <a:spcPct val="150000"/>
              </a:lnSpc>
            </a:pPr>
            <a:endParaRPr lang="es-CO" sz="1200" dirty="0">
              <a:solidFill>
                <a:srgbClr val="002060"/>
              </a:solidFill>
            </a:endParaRPr>
          </a:p>
          <a:p>
            <a:pPr algn="just">
              <a:lnSpc>
                <a:spcPct val="150000"/>
              </a:lnSpc>
            </a:pPr>
            <a:r>
              <a:rPr lang="es-CO" sz="1200" b="1" dirty="0">
                <a:solidFill>
                  <a:srgbClr val="002060"/>
                </a:solidFill>
              </a:rPr>
              <a:t>CIRCULAR:</a:t>
            </a:r>
            <a:r>
              <a:rPr lang="es-CO" sz="1200" dirty="0">
                <a:solidFill>
                  <a:srgbClr val="002060"/>
                </a:solidFill>
              </a:rPr>
              <a:t> </a:t>
            </a:r>
            <a:r>
              <a:rPr lang="es-CO" sz="1200" b="1" dirty="0">
                <a:solidFill>
                  <a:srgbClr val="002060"/>
                </a:solidFill>
              </a:rPr>
              <a:t>Artículo 3.2.1.6.</a:t>
            </a:r>
            <a:r>
              <a:rPr lang="es-CO" sz="1200" dirty="0">
                <a:solidFill>
                  <a:srgbClr val="002060"/>
                </a:solidFill>
              </a:rPr>
              <a:t>- Condiciones de la negociación susceptibles de modificación. C. Fecha de pago Se podrá modificar la fecha de pago de la operación, efecto para el cual las partes deberán registrar dicha modificación a través del “Módulo de Prórrogas en Pago” del SIB. Lo anterior, sin perjuicio de lo dispuesto en el artículo 3.2.1.5. de la presente Circular. La Sociedad Comisionista compradora, a más tardar a las 12:00 a.m. del día de cumplimiento de la obligación de pago inicialmente acordada, indicará en el SIB la causal que da lugar a la solicitud de modificación, así como la nueva fecha de pago.</a:t>
            </a:r>
          </a:p>
        </p:txBody>
      </p:sp>
    </p:spTree>
    <p:extLst>
      <p:ext uri="{BB962C8B-B14F-4D97-AF65-F5344CB8AC3E}">
        <p14:creationId xmlns:p14="http://schemas.microsoft.com/office/powerpoint/2010/main" xmlns="" val="264157817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r>
              <a:rPr lang="es-ES" sz="4000" dirty="0"/>
              <a:t>7</a:t>
            </a:r>
            <a:r>
              <a:rPr lang="es-ES" sz="4000" dirty="0" smtClean="0"/>
              <a:t>. </a:t>
            </a:r>
            <a:r>
              <a:rPr lang="es-ES" sz="4000" dirty="0"/>
              <a:t>Proposiciones y </a:t>
            </a:r>
            <a:r>
              <a:rPr lang="es-ES" sz="4000" dirty="0" smtClean="0"/>
              <a:t>varios</a:t>
            </a:r>
            <a:endParaRPr lang="en-US" sz="4000" dirty="0"/>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1"/>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email">
            <a:extLst>
              <a:ext uri="{28A0092B-C50C-407E-A947-70E740481C1C}">
                <a14:useLocalDpi xmlns:a14="http://schemas.microsoft.com/office/drawing/2010/main" xmlns=""/>
              </a:ext>
            </a:extLst>
          </a:blip>
          <a:srcRect t="9660" r="-211"/>
          <a:stretch>
            <a:fillRect/>
          </a:stretch>
        </p:blipFill>
        <p:spPr bwMode="auto">
          <a:xfrm>
            <a:off x="3113238" y="1835143"/>
            <a:ext cx="2607597" cy="802194"/>
          </a:xfrm>
          <a:prstGeom prst="rect">
            <a:avLst/>
          </a:prstGeom>
          <a:noFill/>
          <a:ln w="9525">
            <a:noFill/>
            <a:miter lim="800000"/>
            <a:headEnd/>
            <a:tailEnd/>
          </a:ln>
        </p:spPr>
      </p:pic>
      <p:sp>
        <p:nvSpPr>
          <p:cNvPr id="6" name="6 Rectángulo"/>
          <p:cNvSpPr/>
          <p:nvPr/>
        </p:nvSpPr>
        <p:spPr>
          <a:xfrm>
            <a:off x="700395" y="3450694"/>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rgbClr val="57D7FC"/>
                </a:solidFill>
              </a:rPr>
              <a:t>www.bolsamercantil.com.co</a:t>
            </a:r>
            <a:r>
              <a:rPr lang="es-ES" sz="1500" dirty="0">
                <a:solidFill>
                  <a:srgbClr val="57D7FC"/>
                </a:solidFill>
              </a:rPr>
              <a:t>   servicioalcliente@bolsamercantil.com.co</a:t>
            </a:r>
          </a:p>
          <a:p>
            <a:pPr marL="0" lvl="1">
              <a:lnSpc>
                <a:spcPct val="95000"/>
              </a:lnSpc>
              <a:spcAft>
                <a:spcPts val="200"/>
              </a:spcAft>
              <a:buFont typeface="Arial" panose="020B0604020202020204" pitchFamily="34" charset="0"/>
              <a:buChar char="​"/>
            </a:pPr>
            <a:r>
              <a:rPr lang="es-ES" sz="1500" dirty="0">
                <a:solidFill>
                  <a:srgbClr val="57D7FC"/>
                </a:solidFill>
              </a:rPr>
              <a:t>Twitter: @</a:t>
            </a:r>
            <a:r>
              <a:rPr lang="es-ES" sz="1500" dirty="0" err="1">
                <a:solidFill>
                  <a:srgbClr val="57D7FC"/>
                </a:solidFill>
              </a:rPr>
              <a:t>bolsamercantil</a:t>
            </a:r>
            <a:endParaRPr lang="es-ES" sz="1500" dirty="0">
              <a:solidFill>
                <a:srgbClr val="57D7FC"/>
              </a:solidFill>
            </a:endParaRPr>
          </a:p>
          <a:p>
            <a:pPr marL="0" lvl="1">
              <a:lnSpc>
                <a:spcPct val="95000"/>
              </a:lnSpc>
              <a:spcAft>
                <a:spcPts val="200"/>
              </a:spcAft>
              <a:buFont typeface="Arial" panose="020B0604020202020204" pitchFamily="34" charset="0"/>
              <a:buChar char="​"/>
            </a:pPr>
            <a:r>
              <a:rPr lang="es-ES" sz="1500" dirty="0">
                <a:solidFill>
                  <a:srgbClr val="57D7FC"/>
                </a:solidFill>
              </a:rPr>
              <a:t>Facebook: Bolsa Mercantil BMC </a:t>
            </a:r>
            <a:endParaRPr lang="es-CO" sz="1500" dirty="0">
              <a:solidFill>
                <a:srgbClr val="57D7FC"/>
              </a:solidFill>
            </a:endParaRPr>
          </a:p>
        </p:txBody>
      </p:sp>
      <p:sp>
        <p:nvSpPr>
          <p:cNvPr id="7" name="7 Rectángulo"/>
          <p:cNvSpPr/>
          <p:nvPr/>
        </p:nvSpPr>
        <p:spPr>
          <a:xfrm>
            <a:off x="414643" y="4807697"/>
            <a:ext cx="5072098" cy="569346"/>
          </a:xfrm>
          <a:prstGeom prst="rect">
            <a:avLst/>
          </a:prstGeom>
        </p:spPr>
        <p:txBody>
          <a:bodyPr wrap="square" lIns="91399" tIns="45700" rIns="91399" bIns="45700">
            <a:spAutoFit/>
          </a:bodyPr>
          <a:lstStyle/>
          <a:p>
            <a:pPr algn="ctr" eaLnBrk="0" fontAlgn="base" hangingPunct="0">
              <a:spcBef>
                <a:spcPct val="0"/>
              </a:spcBef>
              <a:spcAft>
                <a:spcPct val="0"/>
              </a:spcAft>
              <a:defRPr/>
            </a:pPr>
            <a:r>
              <a:rPr lang="es-ES" sz="1000" kern="0" dirty="0">
                <a:solidFill>
                  <a:srgbClr val="57D7FC"/>
                </a:solidFill>
                <a:latin typeface="Calibri" pitchFamily="34" charset="0"/>
                <a:cs typeface="Arial" pitchFamily="34" charset="0"/>
              </a:rPr>
              <a:t>Todos los derechos de las fotografías y  de la presentación son reservados de la BMC</a:t>
            </a:r>
            <a:r>
              <a:rPr lang="es-ES" sz="1100" kern="0" dirty="0">
                <a:solidFill>
                  <a:srgbClr val="57D7FC"/>
                </a:solidFill>
                <a:latin typeface="Calibri" pitchFamily="34" charset="0"/>
                <a:cs typeface="Arial" pitchFamily="34" charset="0"/>
              </a:rPr>
              <a:t>.</a:t>
            </a:r>
            <a:endParaRPr lang="es-CO" sz="1600" dirty="0">
              <a:solidFill>
                <a:srgbClr val="57D7FC"/>
              </a:solidFill>
            </a:endParaRPr>
          </a:p>
          <a:p>
            <a:r>
              <a:rPr lang="es-ES" sz="2000" kern="0" dirty="0">
                <a:solidFill>
                  <a:srgbClr val="57D7FC"/>
                </a:solidFill>
                <a:latin typeface="Calibri" pitchFamily="34" charset="0"/>
                <a:cs typeface="Arial" pitchFamily="34" charset="0"/>
              </a:rPr>
              <a:t>  </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6201121" y="4814120"/>
            <a:ext cx="642942" cy="152003"/>
          </a:xfrm>
          <a:prstGeom prst="rect">
            <a:avLst/>
          </a:prstGeom>
          <a:noFill/>
          <a:ln w="9525">
            <a:noFill/>
            <a:miter lim="800000"/>
            <a:headEnd/>
            <a:tailEnd/>
          </a:ln>
        </p:spPr>
      </p:pic>
    </p:spTree>
    <p:extLst>
      <p:ext uri="{BB962C8B-B14F-4D97-AF65-F5344CB8AC3E}">
        <p14:creationId xmlns:p14="http://schemas.microsoft.com/office/powerpoint/2010/main" xmlns="" val="192093208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1963831" y="985600"/>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800" dirty="0">
                <a:solidFill>
                  <a:schemeClr val="tx1"/>
                </a:solidFill>
              </a:rPr>
              <a:t>Septiembre </a:t>
            </a:r>
            <a:r>
              <a:rPr lang="es-CO" sz="1800" dirty="0" smtClean="0">
                <a:solidFill>
                  <a:schemeClr val="tx1"/>
                </a:solidFill>
              </a:rPr>
              <a:t>19 </a:t>
            </a:r>
            <a:r>
              <a:rPr lang="es-CO" sz="1800" dirty="0">
                <a:solidFill>
                  <a:schemeClr val="tx1"/>
                </a:solidFill>
              </a:rPr>
              <a:t>de 2017</a:t>
            </a:r>
            <a:endParaRPr lang="es-ES_tradnl" sz="1800" dirty="0">
              <a:solidFill>
                <a:schemeClr val="tx1"/>
              </a:solidFill>
            </a:endParaRPr>
          </a:p>
        </p:txBody>
      </p:sp>
      <p:sp>
        <p:nvSpPr>
          <p:cNvPr id="26" name="Text Placeholder 30"/>
          <p:cNvSpPr txBox="1">
            <a:spLocks/>
          </p:cNvSpPr>
          <p:nvPr/>
        </p:nvSpPr>
        <p:spPr>
          <a:xfrm>
            <a:off x="285752" y="117206"/>
            <a:ext cx="7730836"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dirty="0">
                <a:solidFill>
                  <a:srgbClr val="002060"/>
                </a:solidFill>
              </a:rPr>
              <a:t>Orden del día comité de Comunicaciones y Negocios </a:t>
            </a:r>
          </a:p>
        </p:txBody>
      </p:sp>
      <p:pic>
        <p:nvPicPr>
          <p:cNvPr id="19"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r="-211"/>
          <a:stretch>
            <a:fillRect/>
          </a:stretch>
        </p:blipFill>
        <p:spPr bwMode="auto">
          <a:xfrm>
            <a:off x="7494593" y="117206"/>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p14="http://schemas.microsoft.com/office/powerpoint/2010/main" xmlns="" val="2057017358"/>
              </p:ext>
            </p:extLst>
          </p:nvPr>
        </p:nvGraphicFramePr>
        <p:xfrm>
          <a:off x="285752" y="1236978"/>
          <a:ext cx="8572500" cy="36923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32064861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pPr lvl="0"/>
            <a:r>
              <a:rPr lang="es-ES" sz="4000" dirty="0"/>
              <a:t>4. </a:t>
            </a:r>
            <a:r>
              <a:rPr lang="es-CO" sz="4000" dirty="0" smtClean="0">
                <a:latin typeface="Calibri" pitchFamily="34" charset="0"/>
              </a:rPr>
              <a:t>Resultados comerciales </a:t>
            </a:r>
            <a:br>
              <a:rPr lang="es-CO" sz="4000" dirty="0" smtClean="0">
                <a:latin typeface="Calibri" pitchFamily="34" charset="0"/>
              </a:rPr>
            </a:br>
            <a:r>
              <a:rPr lang="es-CO" sz="4000" dirty="0" smtClean="0">
                <a:latin typeface="Calibri" pitchFamily="34" charset="0"/>
              </a:rPr>
              <a:t>     Agosto 2017</a:t>
            </a:r>
            <a:endParaRPr lang="en-US" sz="4000" dirty="0"/>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23120" y="14297"/>
            <a:ext cx="5870581" cy="470385"/>
          </a:xfrm>
          <a:prstGeom prst="rect">
            <a:avLst/>
          </a:prstGeom>
          <a:noFill/>
        </p:spPr>
        <p:txBody>
          <a:bodyPr wrap="none" lIns="0" tIns="0" rIns="0" bIns="0" rtlCol="0">
            <a:spAutoFit/>
          </a:bodyPr>
          <a:lstStyle/>
          <a:p>
            <a:pPr algn="ctr">
              <a:lnSpc>
                <a:spcPct val="120000"/>
              </a:lnSpc>
            </a:pPr>
            <a:r>
              <a:rPr lang="es-CO" sz="2800" b="1" dirty="0">
                <a:solidFill>
                  <a:srgbClr val="AF9D66"/>
                </a:solidFill>
              </a:rPr>
              <a:t>Resultados Campaña Corrido del 2017</a:t>
            </a:r>
          </a:p>
        </p:txBody>
      </p:sp>
      <p:sp>
        <p:nvSpPr>
          <p:cNvPr id="38" name="37 CuadroTexto"/>
          <p:cNvSpPr txBox="1"/>
          <p:nvPr/>
        </p:nvSpPr>
        <p:spPr>
          <a:xfrm>
            <a:off x="299079" y="832716"/>
            <a:ext cx="818798" cy="332399"/>
          </a:xfrm>
          <a:prstGeom prst="rect">
            <a:avLst/>
          </a:prstGeom>
          <a:noFill/>
        </p:spPr>
        <p:txBody>
          <a:bodyPr wrap="square" lIns="0" tIns="0" rIns="0" bIns="0" rtlCol="0">
            <a:spAutoFit/>
          </a:bodyPr>
          <a:lstStyle/>
          <a:p>
            <a:pPr>
              <a:lnSpc>
                <a:spcPct val="120000"/>
              </a:lnSpc>
            </a:pPr>
            <a:r>
              <a:rPr lang="es-CO" b="1" dirty="0">
                <a:solidFill>
                  <a:srgbClr val="002060"/>
                </a:solidFill>
              </a:rPr>
              <a:t>MCP</a:t>
            </a:r>
          </a:p>
        </p:txBody>
      </p:sp>
      <p:cxnSp>
        <p:nvCxnSpPr>
          <p:cNvPr id="42" name="41 Conector recto"/>
          <p:cNvCxnSpPr/>
          <p:nvPr/>
        </p:nvCxnSpPr>
        <p:spPr>
          <a:xfrm rot="5400000">
            <a:off x="1098186" y="2862779"/>
            <a:ext cx="4329113" cy="1588"/>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3444881" y="796665"/>
            <a:ext cx="4865023" cy="664797"/>
          </a:xfrm>
          <a:prstGeom prst="rect">
            <a:avLst/>
          </a:prstGeom>
          <a:noFill/>
        </p:spPr>
        <p:txBody>
          <a:bodyPr wrap="square" lIns="0" tIns="0" rIns="0" bIns="0" rtlCol="0">
            <a:spAutoFit/>
          </a:bodyPr>
          <a:lstStyle/>
          <a:p>
            <a:pPr>
              <a:lnSpc>
                <a:spcPct val="120000"/>
              </a:lnSpc>
            </a:pPr>
            <a:r>
              <a:rPr lang="es-CO" b="1" dirty="0">
                <a:solidFill>
                  <a:srgbClr val="002060"/>
                </a:solidFill>
              </a:rPr>
              <a:t>Resultados Acciones Comerciales</a:t>
            </a:r>
          </a:p>
          <a:p>
            <a:pPr>
              <a:lnSpc>
                <a:spcPct val="120000"/>
              </a:lnSpc>
            </a:pPr>
            <a:endParaRPr lang="es-CO" b="1" dirty="0">
              <a:solidFill>
                <a:srgbClr val="002060"/>
              </a:solidFill>
            </a:endParaRPr>
          </a:p>
        </p:txBody>
      </p:sp>
      <p:sp>
        <p:nvSpPr>
          <p:cNvPr id="68" name="67 CuadroTexto"/>
          <p:cNvSpPr txBox="1"/>
          <p:nvPr/>
        </p:nvSpPr>
        <p:spPr>
          <a:xfrm flipH="1">
            <a:off x="6438914" y="1129064"/>
            <a:ext cx="2333487" cy="221599"/>
          </a:xfrm>
          <a:prstGeom prst="rect">
            <a:avLst/>
          </a:prstGeom>
          <a:noFill/>
        </p:spPr>
        <p:txBody>
          <a:bodyPr wrap="square" lIns="0" tIns="0" rIns="0" bIns="0" rtlCol="0">
            <a:spAutoFit/>
          </a:bodyPr>
          <a:lstStyle/>
          <a:p>
            <a:pPr>
              <a:lnSpc>
                <a:spcPct val="120000"/>
              </a:lnSpc>
            </a:pPr>
            <a:r>
              <a:rPr lang="es-CO" sz="1200" dirty="0"/>
              <a:t>.</a:t>
            </a:r>
          </a:p>
        </p:txBody>
      </p:sp>
      <p:sp>
        <p:nvSpPr>
          <p:cNvPr id="25" name="24 CuadroTexto"/>
          <p:cNvSpPr txBox="1"/>
          <p:nvPr/>
        </p:nvSpPr>
        <p:spPr>
          <a:xfrm>
            <a:off x="200025" y="385937"/>
            <a:ext cx="5276850" cy="332399"/>
          </a:xfrm>
          <a:prstGeom prst="rect">
            <a:avLst/>
          </a:prstGeom>
          <a:noFill/>
        </p:spPr>
        <p:txBody>
          <a:bodyPr wrap="square" lIns="0" tIns="0" rIns="0" bIns="0" rtlCol="0">
            <a:spAutoFit/>
          </a:bodyPr>
          <a:lstStyle/>
          <a:p>
            <a:pPr>
              <a:lnSpc>
                <a:spcPct val="120000"/>
              </a:lnSpc>
            </a:pPr>
            <a:r>
              <a:rPr lang="es-CO" dirty="0">
                <a:solidFill>
                  <a:srgbClr val="002060"/>
                </a:solidFill>
              </a:rPr>
              <a:t>Unidad de Bienes y Servicios Públicos (MCP</a:t>
            </a:r>
            <a:r>
              <a:rPr lang="es-CO" dirty="0">
                <a:solidFill>
                  <a:schemeClr val="tx2"/>
                </a:solidFill>
              </a:rPr>
              <a:t>)</a:t>
            </a:r>
          </a:p>
        </p:txBody>
      </p:sp>
      <p:cxnSp>
        <p:nvCxnSpPr>
          <p:cNvPr id="31" name="30 Conector recto"/>
          <p:cNvCxnSpPr/>
          <p:nvPr/>
        </p:nvCxnSpPr>
        <p:spPr>
          <a:xfrm>
            <a:off x="238125" y="1099298"/>
            <a:ext cx="664902"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flipV="1">
            <a:off x="3444881" y="1119924"/>
            <a:ext cx="378301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255219" y="3049577"/>
            <a:ext cx="862658" cy="1191"/>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238125" y="1199415"/>
            <a:ext cx="2752725" cy="332399"/>
          </a:xfrm>
          <a:prstGeom prst="rect">
            <a:avLst/>
          </a:prstGeom>
          <a:noFill/>
        </p:spPr>
        <p:txBody>
          <a:bodyPr wrap="square" lIns="0" tIns="0" rIns="0" bIns="0" rtlCol="0">
            <a:spAutoFit/>
          </a:bodyPr>
          <a:lstStyle/>
          <a:p>
            <a:pPr algn="ctr">
              <a:lnSpc>
                <a:spcPct val="120000"/>
              </a:lnSpc>
            </a:pPr>
            <a:r>
              <a:rPr lang="es-CO" dirty="0">
                <a:solidFill>
                  <a:srgbClr val="002060"/>
                </a:solidFill>
              </a:rPr>
              <a:t>Volumen de Negocio </a:t>
            </a:r>
          </a:p>
        </p:txBody>
      </p:sp>
      <p:sp>
        <p:nvSpPr>
          <p:cNvPr id="19" name="18 Rectángulo"/>
          <p:cNvSpPr/>
          <p:nvPr/>
        </p:nvSpPr>
        <p:spPr>
          <a:xfrm>
            <a:off x="192349" y="2758874"/>
            <a:ext cx="915635" cy="369332"/>
          </a:xfrm>
          <a:prstGeom prst="rect">
            <a:avLst/>
          </a:prstGeom>
        </p:spPr>
        <p:txBody>
          <a:bodyPr wrap="none">
            <a:spAutoFit/>
          </a:bodyPr>
          <a:lstStyle/>
          <a:p>
            <a:r>
              <a:rPr lang="es-CO" b="1" dirty="0">
                <a:solidFill>
                  <a:srgbClr val="002060"/>
                </a:solidFill>
              </a:rPr>
              <a:t>FOCO </a:t>
            </a:r>
          </a:p>
        </p:txBody>
      </p:sp>
      <p:sp>
        <p:nvSpPr>
          <p:cNvPr id="27" name="26 Rectángulo"/>
          <p:cNvSpPr/>
          <p:nvPr/>
        </p:nvSpPr>
        <p:spPr>
          <a:xfrm>
            <a:off x="327876" y="3051900"/>
            <a:ext cx="2266950" cy="2246769"/>
          </a:xfrm>
          <a:prstGeom prst="rect">
            <a:avLst/>
          </a:prstGeom>
        </p:spPr>
        <p:txBody>
          <a:bodyPr wrap="square">
            <a:spAutoFit/>
          </a:bodyPr>
          <a:lstStyle/>
          <a:p>
            <a:pPr algn="just">
              <a:lnSpc>
                <a:spcPct val="200000"/>
              </a:lnSpc>
              <a:buFont typeface="Wingdings" pitchFamily="2" charset="2"/>
              <a:buChar char="ü"/>
            </a:pPr>
            <a:r>
              <a:rPr lang="es-CO" sz="1400" dirty="0"/>
              <a:t>Tecnología</a:t>
            </a:r>
          </a:p>
          <a:p>
            <a:pPr algn="just">
              <a:lnSpc>
                <a:spcPct val="200000"/>
              </a:lnSpc>
              <a:buFont typeface="Wingdings" pitchFamily="2" charset="2"/>
              <a:buChar char="ü"/>
            </a:pPr>
            <a:r>
              <a:rPr lang="es-CO" sz="1400" dirty="0"/>
              <a:t>Dotación</a:t>
            </a:r>
          </a:p>
          <a:p>
            <a:pPr algn="just">
              <a:lnSpc>
                <a:spcPct val="200000"/>
              </a:lnSpc>
              <a:buFont typeface="Wingdings" pitchFamily="2" charset="2"/>
              <a:buChar char="ü"/>
            </a:pPr>
            <a:r>
              <a:rPr lang="es-CO" sz="1400" dirty="0" smtClean="0"/>
              <a:t>Alimentos</a:t>
            </a:r>
          </a:p>
          <a:p>
            <a:pPr algn="just">
              <a:lnSpc>
                <a:spcPct val="200000"/>
              </a:lnSpc>
              <a:buFont typeface="Wingdings" pitchFamily="2" charset="2"/>
              <a:buChar char="ü"/>
            </a:pPr>
            <a:r>
              <a:rPr lang="es-CO" sz="1400" dirty="0" smtClean="0"/>
              <a:t>Vigilancia</a:t>
            </a:r>
            <a:endParaRPr lang="es-CO" sz="1400" dirty="0"/>
          </a:p>
          <a:p>
            <a:pPr algn="just">
              <a:lnSpc>
                <a:spcPct val="200000"/>
              </a:lnSpc>
              <a:buFont typeface="Wingdings" pitchFamily="2" charset="2"/>
              <a:buChar char="ü"/>
            </a:pPr>
            <a:endParaRPr lang="es-CO" sz="1400" dirty="0"/>
          </a:p>
        </p:txBody>
      </p:sp>
      <p:graphicFrame>
        <p:nvGraphicFramePr>
          <p:cNvPr id="45" name="44 Tabla"/>
          <p:cNvGraphicFramePr>
            <a:graphicFrameLocks noGrp="1"/>
          </p:cNvGraphicFramePr>
          <p:nvPr>
            <p:extLst>
              <p:ext uri="{D42A27DB-BD31-4B8C-83A1-F6EECF244321}">
                <p14:modId xmlns:p14="http://schemas.microsoft.com/office/powerpoint/2010/main" xmlns="" val="1890273882"/>
              </p:ext>
            </p:extLst>
          </p:nvPr>
        </p:nvGraphicFramePr>
        <p:xfrm>
          <a:off x="171452" y="1531814"/>
          <a:ext cx="2909152" cy="830787"/>
        </p:xfrm>
        <a:graphic>
          <a:graphicData uri="http://schemas.openxmlformats.org/drawingml/2006/table">
            <a:tbl>
              <a:tblPr/>
              <a:tblGrid>
                <a:gridCol w="943564">
                  <a:extLst>
                    <a:ext uri="{9D8B030D-6E8A-4147-A177-3AD203B41FA5}">
                      <a16:colId xmlns="" xmlns:a16="http://schemas.microsoft.com/office/drawing/2014/main" val="20000"/>
                    </a:ext>
                  </a:extLst>
                </a:gridCol>
                <a:gridCol w="44450">
                  <a:extLst>
                    <a:ext uri="{9D8B030D-6E8A-4147-A177-3AD203B41FA5}">
                      <a16:colId xmlns="" xmlns:a16="http://schemas.microsoft.com/office/drawing/2014/main" val="20001"/>
                    </a:ext>
                  </a:extLst>
                </a:gridCol>
                <a:gridCol w="943564">
                  <a:extLst>
                    <a:ext uri="{9D8B030D-6E8A-4147-A177-3AD203B41FA5}">
                      <a16:colId xmlns="" xmlns:a16="http://schemas.microsoft.com/office/drawing/2014/main" val="20002"/>
                    </a:ext>
                  </a:extLst>
                </a:gridCol>
                <a:gridCol w="44450">
                  <a:extLst>
                    <a:ext uri="{9D8B030D-6E8A-4147-A177-3AD203B41FA5}">
                      <a16:colId xmlns="" xmlns:a16="http://schemas.microsoft.com/office/drawing/2014/main" val="20003"/>
                    </a:ext>
                  </a:extLst>
                </a:gridCol>
                <a:gridCol w="933124">
                  <a:extLst>
                    <a:ext uri="{9D8B030D-6E8A-4147-A177-3AD203B41FA5}">
                      <a16:colId xmlns="" xmlns:a16="http://schemas.microsoft.com/office/drawing/2014/main" val="20004"/>
                    </a:ext>
                  </a:extLst>
                </a:gridCol>
              </a:tblGrid>
              <a:tr h="386740">
                <a:tc>
                  <a:txBody>
                    <a:bodyPr/>
                    <a:lstStyle/>
                    <a:p>
                      <a:pPr algn="ctr" rtl="0" fontAlgn="ctr"/>
                      <a:r>
                        <a:rPr lang="es-CO" sz="14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2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2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 xmlns:a16="http://schemas.microsoft.com/office/drawing/2014/main" val="10000"/>
                  </a:ext>
                </a:extLst>
              </a:tr>
              <a:tr h="396923">
                <a:tc>
                  <a:txBody>
                    <a:bodyPr/>
                    <a:lstStyle/>
                    <a:p>
                      <a:pPr algn="l" fontAlgn="ctr"/>
                      <a:r>
                        <a:rPr lang="es-CO" sz="1400" b="0" i="0" u="none" strike="noStrike" kern="1200" dirty="0">
                          <a:solidFill>
                            <a:srgbClr val="000000"/>
                          </a:solidFill>
                          <a:latin typeface="Franklin Gothic Book"/>
                          <a:ea typeface="+mn-ea"/>
                          <a:cs typeface="+mn-cs"/>
                        </a:rPr>
                        <a:t> $  415.006 </a:t>
                      </a:r>
                    </a:p>
                  </a:txBody>
                  <a:tcPr marL="9525" marR="9525" marT="9525"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endParaRPr lang="es-CO" sz="1400" b="0" i="0" u="none" strike="noStrike" kern="1200" dirty="0">
                        <a:solidFill>
                          <a:srgbClr val="000000"/>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l" rtl="0" fontAlgn="t"/>
                      <a:r>
                        <a:rPr lang="es-CO" sz="1400" b="0" i="0" u="none" strike="noStrike" kern="1200" dirty="0">
                          <a:solidFill>
                            <a:srgbClr val="000000"/>
                          </a:solidFill>
                          <a:latin typeface="Franklin Gothic Book"/>
                          <a:ea typeface="+mn-ea"/>
                          <a:cs typeface="+mn-cs"/>
                        </a:rPr>
                        <a:t>$ 866,921</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400" b="0" i="0" u="none" strike="noStrike" kern="1200" dirty="0">
                        <a:solidFill>
                          <a:srgbClr val="000000"/>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400" b="0" i="0" u="none" strike="noStrike" kern="1200" baseline="0" dirty="0">
                          <a:solidFill>
                            <a:srgbClr val="000000"/>
                          </a:solidFill>
                          <a:latin typeface="Franklin Gothic Book"/>
                          <a:ea typeface="+mn-ea"/>
                          <a:cs typeface="+mn-cs"/>
                        </a:rPr>
                        <a:t> 209</a:t>
                      </a:r>
                      <a:r>
                        <a:rPr lang="es-CO" sz="1400" b="0" i="0" u="none" strike="noStrike" kern="1200" dirty="0">
                          <a:solidFill>
                            <a:srgbClr val="000000"/>
                          </a:solidFill>
                          <a:latin typeface="Franklin Gothic Book"/>
                          <a:ea typeface="+mn-ea"/>
                          <a:cs typeface="+mn-cs"/>
                        </a:rPr>
                        <a:t>%</a:t>
                      </a: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7" name="16 Tabla"/>
          <p:cNvGraphicFramePr>
            <a:graphicFrameLocks noGrp="1"/>
          </p:cNvGraphicFramePr>
          <p:nvPr/>
        </p:nvGraphicFramePr>
        <p:xfrm>
          <a:off x="3444881" y="1350663"/>
          <a:ext cx="5384799" cy="3375994"/>
        </p:xfrm>
        <a:graphic>
          <a:graphicData uri="http://schemas.openxmlformats.org/drawingml/2006/table">
            <a:tbl>
              <a:tblPr/>
              <a:tblGrid>
                <a:gridCol w="2726170">
                  <a:extLst>
                    <a:ext uri="{9D8B030D-6E8A-4147-A177-3AD203B41FA5}">
                      <a16:colId xmlns="" xmlns:a16="http://schemas.microsoft.com/office/drawing/2014/main" val="20000"/>
                    </a:ext>
                  </a:extLst>
                </a:gridCol>
                <a:gridCol w="1091113">
                  <a:extLst>
                    <a:ext uri="{9D8B030D-6E8A-4147-A177-3AD203B41FA5}">
                      <a16:colId xmlns="" xmlns:a16="http://schemas.microsoft.com/office/drawing/2014/main" val="20001"/>
                    </a:ext>
                  </a:extLst>
                </a:gridCol>
                <a:gridCol w="1567516">
                  <a:extLst>
                    <a:ext uri="{9D8B030D-6E8A-4147-A177-3AD203B41FA5}">
                      <a16:colId xmlns="" xmlns:a16="http://schemas.microsoft.com/office/drawing/2014/main" val="20002"/>
                    </a:ext>
                  </a:extLst>
                </a:gridCol>
              </a:tblGrid>
              <a:tr h="409575">
                <a:tc>
                  <a:txBody>
                    <a:bodyPr/>
                    <a:lstStyle/>
                    <a:p>
                      <a:pPr algn="ctr" rtl="0" fontAlgn="ctr"/>
                      <a:r>
                        <a:rPr lang="es-CO" sz="1200" b="1" i="0" u="none" strike="noStrike" dirty="0">
                          <a:solidFill>
                            <a:srgbClr val="FFFFFF"/>
                          </a:solidFill>
                          <a:latin typeface="Calibri"/>
                        </a:rPr>
                        <a:t>Entidad Pública</a:t>
                      </a:r>
                    </a:p>
                  </a:txBody>
                  <a:tcPr marL="9525" marR="9525" marT="9525" marB="0" anchor="ctr">
                    <a:lnL>
                      <a:noFill/>
                    </a:lnL>
                    <a:lnR>
                      <a:noFill/>
                    </a:lnR>
                    <a:lnT>
                      <a:noFill/>
                    </a:lnT>
                    <a:lnB w="25400" cap="flat" cmpd="dbl" algn="ctr">
                      <a:solidFill>
                        <a:srgbClr val="FFFFFF"/>
                      </a:solidFill>
                      <a:prstDash val="solid"/>
                      <a:round/>
                      <a:headEnd type="none" w="med" len="med"/>
                      <a:tailEnd type="none" w="med" len="med"/>
                    </a:lnB>
                    <a:solidFill>
                      <a:srgbClr val="538ED5"/>
                    </a:solidFill>
                  </a:tcPr>
                </a:tc>
                <a:tc>
                  <a:txBody>
                    <a:bodyPr/>
                    <a:lstStyle/>
                    <a:p>
                      <a:pPr algn="ctr" rtl="0" fontAlgn="ctr"/>
                      <a:r>
                        <a:rPr lang="es-CO" sz="1200" b="1" i="0" u="none" strike="noStrike">
                          <a:solidFill>
                            <a:srgbClr val="FFFFFF"/>
                          </a:solidFill>
                          <a:latin typeface="Calibri"/>
                        </a:rPr>
                        <a:t>Subyacente</a:t>
                      </a:r>
                    </a:p>
                  </a:txBody>
                  <a:tcPr marL="9525" marR="9525" marT="9525" marB="0" anchor="ctr">
                    <a:lnL>
                      <a:noFill/>
                    </a:lnL>
                    <a:lnR>
                      <a:noFill/>
                    </a:lnR>
                    <a:lnT>
                      <a:noFill/>
                    </a:lnT>
                    <a:lnB w="25400" cap="flat" cmpd="dbl" algn="ctr">
                      <a:solidFill>
                        <a:srgbClr val="FFFFFF"/>
                      </a:solidFill>
                      <a:prstDash val="solid"/>
                      <a:round/>
                      <a:headEnd type="none" w="med" len="med"/>
                      <a:tailEnd type="none" w="med" len="med"/>
                    </a:lnB>
                    <a:solidFill>
                      <a:srgbClr val="538ED5"/>
                    </a:solidFill>
                  </a:tcPr>
                </a:tc>
                <a:tc>
                  <a:txBody>
                    <a:bodyPr/>
                    <a:lstStyle/>
                    <a:p>
                      <a:pPr algn="ctr" rtl="0" fontAlgn="ctr"/>
                      <a:r>
                        <a:rPr lang="es-CO" sz="1200" b="1" i="0" u="none" strike="noStrike">
                          <a:solidFill>
                            <a:srgbClr val="FFFFFF"/>
                          </a:solidFill>
                          <a:latin typeface="Calibri"/>
                        </a:rPr>
                        <a:t>Valor Compra</a:t>
                      </a:r>
                    </a:p>
                  </a:txBody>
                  <a:tcPr marL="9525" marR="9525" marT="9525" marB="0" anchor="ctr">
                    <a:lnL>
                      <a:noFill/>
                    </a:lnL>
                    <a:lnR>
                      <a:noFill/>
                    </a:lnR>
                    <a:lnT>
                      <a:noFill/>
                    </a:lnT>
                    <a:lnB w="25400" cap="flat" cmpd="dbl" algn="ctr">
                      <a:solidFill>
                        <a:srgbClr val="FFFFFF"/>
                      </a:solidFill>
                      <a:prstDash val="solid"/>
                      <a:round/>
                      <a:headEnd type="none" w="med" len="med"/>
                      <a:tailEnd type="none" w="med" len="med"/>
                    </a:lnB>
                    <a:solidFill>
                      <a:srgbClr val="538ED5"/>
                    </a:solidFill>
                  </a:tcPr>
                </a:tc>
                <a:extLst>
                  <a:ext uri="{0D108BD9-81ED-4DB2-BD59-A6C34878D82A}">
                    <a16:rowId xmlns="" xmlns:a16="http://schemas.microsoft.com/office/drawing/2014/main" val="10000"/>
                  </a:ext>
                </a:extLst>
              </a:tr>
              <a:tr h="247650">
                <a:tc>
                  <a:txBody>
                    <a:bodyPr/>
                    <a:lstStyle/>
                    <a:p>
                      <a:pPr algn="l" fontAlgn="b"/>
                      <a:r>
                        <a:rPr lang="es-CO" sz="1200" b="0" i="0" u="none" strike="noStrike" dirty="0">
                          <a:solidFill>
                            <a:srgbClr val="000000"/>
                          </a:solidFill>
                          <a:latin typeface="Calibri" pitchFamily="34" charset="0"/>
                        </a:rPr>
                        <a:t>Instituto de Hidrología Meteorología y Estudios Ambientales</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25400" cap="flat" cmpd="dbl" algn="ctr">
                      <a:solidFill>
                        <a:srgbClr val="FFFFFF"/>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a:solidFill>
                            <a:srgbClr val="000000"/>
                          </a:solidFill>
                          <a:latin typeface="Calibri" pitchFamily="34" charset="0"/>
                        </a:rPr>
                        <a:t>Elementos para Protección</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25400" cap="flat" cmpd="dbl" algn="ctr">
                      <a:solidFill>
                        <a:srgbClr val="FFFFFF"/>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a:solidFill>
                            <a:srgbClr val="000000"/>
                          </a:solidFill>
                          <a:latin typeface="Calibri" pitchFamily="34" charset="0"/>
                        </a:rPr>
                        <a:t> $                  86.500.000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25400" cap="flat" cmpd="dbl" algn="ctr">
                      <a:solidFill>
                        <a:srgbClr val="FFFFFF"/>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1"/>
                  </a:ext>
                </a:extLst>
              </a:tr>
              <a:tr h="423668">
                <a:tc>
                  <a:txBody>
                    <a:bodyPr/>
                    <a:lstStyle/>
                    <a:p>
                      <a:pPr algn="l" fontAlgn="b"/>
                      <a:r>
                        <a:rPr lang="es-CO" sz="1200" b="0" i="0" u="none" strike="noStrike" dirty="0">
                          <a:solidFill>
                            <a:srgbClr val="000000"/>
                          </a:solidFill>
                          <a:latin typeface="Calibri" pitchFamily="34" charset="0"/>
                        </a:rPr>
                        <a:t>Unidad Administrativa Especial Migración Colombia</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Dotación</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a:solidFill>
                            <a:srgbClr val="000000"/>
                          </a:solidFill>
                          <a:latin typeface="Calibri" pitchFamily="34" charset="0"/>
                        </a:rPr>
                        <a:t> $                286.800.000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2"/>
                  </a:ext>
                </a:extLst>
              </a:tr>
              <a:tr h="395111">
                <a:tc>
                  <a:txBody>
                    <a:bodyPr/>
                    <a:lstStyle/>
                    <a:p>
                      <a:pPr algn="l" fontAlgn="b"/>
                      <a:r>
                        <a:rPr lang="es-CO" sz="1200" b="0" i="0" u="none" strike="noStrike" dirty="0">
                          <a:solidFill>
                            <a:srgbClr val="000000"/>
                          </a:solidFill>
                          <a:latin typeface="Calibri" pitchFamily="34" charset="0"/>
                        </a:rPr>
                        <a:t>Corporación Autónoma Regional del Tolima</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Ferretería por Lote</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 $                319.750.000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3"/>
                  </a:ext>
                </a:extLst>
              </a:tr>
              <a:tr h="349955">
                <a:tc>
                  <a:txBody>
                    <a:bodyPr/>
                    <a:lstStyle/>
                    <a:p>
                      <a:pPr algn="l" fontAlgn="b"/>
                      <a:r>
                        <a:rPr lang="es-CO" sz="1200" b="0" i="0" u="none" strike="noStrike" dirty="0">
                          <a:solidFill>
                            <a:srgbClr val="000000"/>
                          </a:solidFill>
                          <a:latin typeface="Calibri" pitchFamily="34" charset="0"/>
                        </a:rPr>
                        <a:t>Ministerio del Interior y de Justicia</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Vigilancia</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 $                789.538.624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4"/>
                  </a:ext>
                </a:extLst>
              </a:tr>
              <a:tr h="316089">
                <a:tc>
                  <a:txBody>
                    <a:bodyPr/>
                    <a:lstStyle/>
                    <a:p>
                      <a:pPr algn="l" fontAlgn="b"/>
                      <a:r>
                        <a:rPr lang="es-CO" sz="1200" b="0" i="0" u="none" strike="noStrike">
                          <a:solidFill>
                            <a:srgbClr val="000000"/>
                          </a:solidFill>
                          <a:latin typeface="Calibri" pitchFamily="34" charset="0"/>
                        </a:rPr>
                        <a:t>Comando Fuerza Aérea Colombiana FAC</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Vigilancia</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 $            1.748.374.486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5"/>
                  </a:ext>
                </a:extLst>
              </a:tr>
              <a:tr h="361245">
                <a:tc>
                  <a:txBody>
                    <a:bodyPr/>
                    <a:lstStyle/>
                    <a:p>
                      <a:pPr algn="l" fontAlgn="b"/>
                      <a:r>
                        <a:rPr lang="es-CO" sz="1200" b="0" i="0" u="none" strike="noStrike" dirty="0">
                          <a:solidFill>
                            <a:srgbClr val="000000"/>
                          </a:solidFill>
                          <a:latin typeface="Calibri" pitchFamily="34" charset="0"/>
                        </a:rPr>
                        <a:t>Agencia </a:t>
                      </a:r>
                      <a:r>
                        <a:rPr lang="es-CO" sz="1200" b="0" i="0" u="none" strike="noStrike" dirty="0" smtClean="0">
                          <a:solidFill>
                            <a:srgbClr val="000000"/>
                          </a:solidFill>
                          <a:latin typeface="Calibri" pitchFamily="34" charset="0"/>
                        </a:rPr>
                        <a:t>Logística </a:t>
                      </a:r>
                      <a:r>
                        <a:rPr lang="es-CO" sz="1200" b="0" i="0" u="none" strike="noStrike" dirty="0">
                          <a:solidFill>
                            <a:srgbClr val="000000"/>
                          </a:solidFill>
                          <a:latin typeface="Calibri" pitchFamily="34" charset="0"/>
                        </a:rPr>
                        <a:t>de las Fuerzas Militares</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Alimentos</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 $            3.640.383.958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6"/>
                  </a:ext>
                </a:extLst>
              </a:tr>
              <a:tr h="361244">
                <a:tc>
                  <a:txBody>
                    <a:bodyPr/>
                    <a:lstStyle/>
                    <a:p>
                      <a:pPr algn="l" fontAlgn="b"/>
                      <a:r>
                        <a:rPr lang="es-CO" sz="1200" b="0" i="0" u="none" strike="noStrike">
                          <a:solidFill>
                            <a:srgbClr val="000000"/>
                          </a:solidFill>
                          <a:latin typeface="Calibri" pitchFamily="34" charset="0"/>
                        </a:rPr>
                        <a:t>Ministerio de Defensa</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Tecnología</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 $            4.413.486.470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7"/>
                  </a:ext>
                </a:extLst>
              </a:tr>
              <a:tr h="383822">
                <a:tc>
                  <a:txBody>
                    <a:bodyPr/>
                    <a:lstStyle/>
                    <a:p>
                      <a:pPr algn="l" fontAlgn="b"/>
                      <a:r>
                        <a:rPr lang="es-CO" sz="1200" b="0" i="0" u="none" strike="noStrike">
                          <a:solidFill>
                            <a:srgbClr val="000000"/>
                          </a:solidFill>
                          <a:latin typeface="Calibri" pitchFamily="34" charset="0"/>
                        </a:rPr>
                        <a:t>Secretaría Distrital de Integración Social</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Alimentos</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r>
                        <a:rPr lang="es-CO" sz="1200" b="0" i="0" u="none" strike="noStrike" dirty="0">
                          <a:solidFill>
                            <a:srgbClr val="000000"/>
                          </a:solidFill>
                          <a:latin typeface="Calibri" pitchFamily="34" charset="0"/>
                        </a:rPr>
                        <a:t> $            6.110.293.800 </a:t>
                      </a:r>
                    </a:p>
                  </a:txBody>
                  <a:tcPr marL="9525" marR="9525" marT="9525"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xmlns="" val="32064861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56 Conector recto"/>
          <p:cNvCxnSpPr/>
          <p:nvPr/>
        </p:nvCxnSpPr>
        <p:spPr>
          <a:xfrm rot="5400000">
            <a:off x="2542947" y="2947988"/>
            <a:ext cx="4343400" cy="1905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68" name="67 CuadroTexto"/>
          <p:cNvSpPr txBox="1"/>
          <p:nvPr/>
        </p:nvSpPr>
        <p:spPr>
          <a:xfrm flipH="1">
            <a:off x="6438903" y="1129052"/>
            <a:ext cx="2333487" cy="221599"/>
          </a:xfrm>
          <a:prstGeom prst="rect">
            <a:avLst/>
          </a:prstGeom>
          <a:noFill/>
        </p:spPr>
        <p:txBody>
          <a:bodyPr wrap="square" lIns="0" tIns="0" rIns="0" bIns="0" rtlCol="0">
            <a:spAutoFit/>
          </a:bodyPr>
          <a:lstStyle/>
          <a:p>
            <a:pPr>
              <a:lnSpc>
                <a:spcPct val="120000"/>
              </a:lnSpc>
            </a:pPr>
            <a:endParaRPr lang="es-CO" sz="1200" dirty="0"/>
          </a:p>
        </p:txBody>
      </p:sp>
      <p:sp>
        <p:nvSpPr>
          <p:cNvPr id="25" name="24 CuadroTexto"/>
          <p:cNvSpPr txBox="1"/>
          <p:nvPr/>
        </p:nvSpPr>
        <p:spPr>
          <a:xfrm>
            <a:off x="200025" y="421647"/>
            <a:ext cx="5276850" cy="332399"/>
          </a:xfrm>
          <a:prstGeom prst="rect">
            <a:avLst/>
          </a:prstGeom>
          <a:noFill/>
        </p:spPr>
        <p:txBody>
          <a:bodyPr wrap="square" lIns="0" tIns="0" rIns="0" bIns="0" rtlCol="0">
            <a:spAutoFit/>
          </a:bodyPr>
          <a:lstStyle/>
          <a:p>
            <a:pPr>
              <a:lnSpc>
                <a:spcPct val="120000"/>
              </a:lnSpc>
            </a:pPr>
            <a:r>
              <a:rPr lang="es-CO" dirty="0">
                <a:solidFill>
                  <a:srgbClr val="002060"/>
                </a:solidFill>
              </a:rPr>
              <a:t>Unidad Estratégica de Negocios Privados</a:t>
            </a:r>
            <a:endParaRPr lang="es-CO" dirty="0">
              <a:solidFill>
                <a:schemeClr val="tx2"/>
              </a:solidFill>
            </a:endParaRPr>
          </a:p>
        </p:txBody>
      </p:sp>
      <p:sp>
        <p:nvSpPr>
          <p:cNvPr id="46" name="45 CuadroTexto"/>
          <p:cNvSpPr txBox="1"/>
          <p:nvPr/>
        </p:nvSpPr>
        <p:spPr>
          <a:xfrm>
            <a:off x="1434780" y="931365"/>
            <a:ext cx="2462213" cy="627864"/>
          </a:xfrm>
          <a:prstGeom prst="rect">
            <a:avLst/>
          </a:prstGeom>
          <a:noFill/>
        </p:spPr>
        <p:txBody>
          <a:bodyPr wrap="none" lIns="0" tIns="0" rIns="0" bIns="0" rtlCol="0">
            <a:spAutoFit/>
          </a:bodyPr>
          <a:lstStyle/>
          <a:p>
            <a:pPr algn="ctr">
              <a:lnSpc>
                <a:spcPct val="120000"/>
              </a:lnSpc>
            </a:pPr>
            <a:r>
              <a:rPr lang="es-CO" b="1" dirty="0">
                <a:solidFill>
                  <a:srgbClr val="002060"/>
                </a:solidFill>
              </a:rPr>
              <a:t>Acciones Comerciales</a:t>
            </a:r>
          </a:p>
          <a:p>
            <a:pPr algn="ctr">
              <a:lnSpc>
                <a:spcPct val="120000"/>
              </a:lnSpc>
            </a:pPr>
            <a:endParaRPr lang="es-CO" sz="1600" b="1" dirty="0">
              <a:solidFill>
                <a:schemeClr val="tx2"/>
              </a:solidFill>
            </a:endParaRPr>
          </a:p>
        </p:txBody>
      </p:sp>
      <p:cxnSp>
        <p:nvCxnSpPr>
          <p:cNvPr id="47" name="46 Conector recto"/>
          <p:cNvCxnSpPr/>
          <p:nvPr/>
        </p:nvCxnSpPr>
        <p:spPr>
          <a:xfrm>
            <a:off x="1434778" y="1200590"/>
            <a:ext cx="2462214" cy="1191"/>
          </a:xfrm>
          <a:prstGeom prst="line">
            <a:avLst/>
          </a:prstGeom>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457202" y="1280007"/>
            <a:ext cx="4187303" cy="1772793"/>
          </a:xfrm>
          <a:prstGeom prst="rect">
            <a:avLst/>
          </a:prstGeom>
          <a:noFill/>
        </p:spPr>
        <p:txBody>
          <a:bodyPr wrap="square" lIns="0" tIns="0" rIns="0" bIns="0" rtlCol="0">
            <a:spAutoFit/>
          </a:bodyPr>
          <a:lstStyle/>
          <a:p>
            <a:pPr marL="180975" indent="-180975">
              <a:lnSpc>
                <a:spcPct val="120000"/>
              </a:lnSpc>
            </a:pPr>
            <a:endParaRPr lang="es-CO" sz="1600" b="1" dirty="0">
              <a:solidFill>
                <a:srgbClr val="FF0000"/>
              </a:solidFill>
            </a:endParaRPr>
          </a:p>
          <a:p>
            <a:pPr marL="180975" indent="-180975">
              <a:lnSpc>
                <a:spcPct val="120000"/>
              </a:lnSpc>
            </a:pPr>
            <a:endParaRPr lang="es-CO" sz="1600" b="1" dirty="0">
              <a:solidFill>
                <a:srgbClr val="FF0000"/>
              </a:solidFill>
            </a:endParaRPr>
          </a:p>
          <a:p>
            <a:pPr marL="180975" indent="-180975">
              <a:lnSpc>
                <a:spcPct val="120000"/>
              </a:lnSpc>
            </a:pPr>
            <a:endParaRPr lang="es-CO" sz="1600" b="1" dirty="0">
              <a:solidFill>
                <a:srgbClr val="FF0000"/>
              </a:solidFill>
            </a:endParaRPr>
          </a:p>
          <a:p>
            <a:pPr marL="180975" indent="-180975">
              <a:lnSpc>
                <a:spcPct val="120000"/>
              </a:lnSpc>
            </a:pPr>
            <a:endParaRPr lang="es-CO" sz="1600" b="1" dirty="0">
              <a:solidFill>
                <a:srgbClr val="FF0000"/>
              </a:solidFill>
            </a:endParaRPr>
          </a:p>
          <a:p>
            <a:pPr marL="180975" indent="-180975">
              <a:lnSpc>
                <a:spcPct val="120000"/>
              </a:lnSpc>
            </a:pPr>
            <a:endParaRPr lang="es-CO" sz="1600" b="1" dirty="0"/>
          </a:p>
          <a:p>
            <a:pPr marL="180975" indent="-180975">
              <a:lnSpc>
                <a:spcPct val="120000"/>
              </a:lnSpc>
            </a:pPr>
            <a:r>
              <a:rPr lang="es-CO" sz="1600" b="1" dirty="0">
                <a:solidFill>
                  <a:srgbClr val="002060"/>
                </a:solidFill>
              </a:rPr>
              <a:t>Principales Sectores a Agosto:</a:t>
            </a:r>
          </a:p>
        </p:txBody>
      </p:sp>
      <p:sp>
        <p:nvSpPr>
          <p:cNvPr id="15" name="14 Rectángulo"/>
          <p:cNvSpPr/>
          <p:nvPr/>
        </p:nvSpPr>
        <p:spPr>
          <a:xfrm>
            <a:off x="295775" y="1406964"/>
            <a:ext cx="4409349" cy="338554"/>
          </a:xfrm>
          <a:prstGeom prst="rect">
            <a:avLst/>
          </a:prstGeom>
        </p:spPr>
        <p:txBody>
          <a:bodyPr wrap="none">
            <a:spAutoFit/>
          </a:bodyPr>
          <a:lstStyle/>
          <a:p>
            <a:r>
              <a:rPr lang="es-CO" sz="1600" b="1" dirty="0">
                <a:solidFill>
                  <a:srgbClr val="002060"/>
                </a:solidFill>
              </a:rPr>
              <a:t>Registro de Facturas –Volumen de Negocio</a:t>
            </a:r>
          </a:p>
        </p:txBody>
      </p:sp>
      <p:sp>
        <p:nvSpPr>
          <p:cNvPr id="18" name="17 CuadroTexto"/>
          <p:cNvSpPr txBox="1"/>
          <p:nvPr/>
        </p:nvSpPr>
        <p:spPr>
          <a:xfrm>
            <a:off x="5902005" y="903797"/>
            <a:ext cx="2462213" cy="627864"/>
          </a:xfrm>
          <a:prstGeom prst="rect">
            <a:avLst/>
          </a:prstGeom>
          <a:noFill/>
        </p:spPr>
        <p:txBody>
          <a:bodyPr wrap="none" lIns="0" tIns="0" rIns="0" bIns="0" rtlCol="0">
            <a:spAutoFit/>
          </a:bodyPr>
          <a:lstStyle/>
          <a:p>
            <a:pPr algn="ctr">
              <a:lnSpc>
                <a:spcPct val="120000"/>
              </a:lnSpc>
            </a:pPr>
            <a:r>
              <a:rPr lang="es-CO" b="1" dirty="0">
                <a:solidFill>
                  <a:srgbClr val="002060"/>
                </a:solidFill>
              </a:rPr>
              <a:t>Acciones Comerciales</a:t>
            </a:r>
          </a:p>
          <a:p>
            <a:pPr algn="ctr">
              <a:lnSpc>
                <a:spcPct val="120000"/>
              </a:lnSpc>
            </a:pPr>
            <a:endParaRPr lang="es-CO" sz="1600" b="1" dirty="0">
              <a:solidFill>
                <a:schemeClr val="tx2"/>
              </a:solidFill>
            </a:endParaRPr>
          </a:p>
        </p:txBody>
      </p:sp>
      <p:cxnSp>
        <p:nvCxnSpPr>
          <p:cNvPr id="19" name="18 Conector recto"/>
          <p:cNvCxnSpPr/>
          <p:nvPr/>
        </p:nvCxnSpPr>
        <p:spPr>
          <a:xfrm>
            <a:off x="5902003" y="1172015"/>
            <a:ext cx="2462214" cy="1191"/>
          </a:xfrm>
          <a:prstGeom prst="line">
            <a:avLst/>
          </a:prstGeom>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4886326" y="1381874"/>
            <a:ext cx="4152900" cy="1384995"/>
          </a:xfrm>
          <a:prstGeom prst="rect">
            <a:avLst/>
          </a:prstGeom>
        </p:spPr>
        <p:txBody>
          <a:bodyPr wrap="square">
            <a:spAutoFit/>
          </a:bodyPr>
          <a:lstStyle/>
          <a:p>
            <a:pPr marL="180975" indent="-180975">
              <a:lnSpc>
                <a:spcPct val="120000"/>
              </a:lnSpc>
            </a:pPr>
            <a:r>
              <a:rPr lang="es-CO" sz="1600" b="1" dirty="0">
                <a:solidFill>
                  <a:srgbClr val="002060"/>
                </a:solidFill>
              </a:rPr>
              <a:t>Repos sobre CDM–Volumen de Negocio</a:t>
            </a:r>
          </a:p>
          <a:p>
            <a:pPr marL="180975" indent="-180975">
              <a:lnSpc>
                <a:spcPct val="120000"/>
              </a:lnSpc>
            </a:pPr>
            <a:r>
              <a:rPr lang="es-CO" b="1" dirty="0"/>
              <a:t> </a:t>
            </a:r>
          </a:p>
          <a:p>
            <a:pPr marL="180975" indent="-180975">
              <a:lnSpc>
                <a:spcPct val="120000"/>
              </a:lnSpc>
            </a:pPr>
            <a:endParaRPr lang="es-CO" b="1" dirty="0">
              <a:solidFill>
                <a:srgbClr val="FF0000"/>
              </a:solidFill>
            </a:endParaRPr>
          </a:p>
          <a:p>
            <a:pPr marL="180975" indent="-180975">
              <a:lnSpc>
                <a:spcPct val="120000"/>
              </a:lnSpc>
            </a:pPr>
            <a:endParaRPr lang="es-CO" b="1" dirty="0"/>
          </a:p>
        </p:txBody>
      </p:sp>
      <p:sp>
        <p:nvSpPr>
          <p:cNvPr id="26" name="25 Rectángulo"/>
          <p:cNvSpPr/>
          <p:nvPr/>
        </p:nvSpPr>
        <p:spPr>
          <a:xfrm>
            <a:off x="5035402" y="2793206"/>
            <a:ext cx="3596241" cy="387798"/>
          </a:xfrm>
          <a:prstGeom prst="rect">
            <a:avLst/>
          </a:prstGeom>
        </p:spPr>
        <p:txBody>
          <a:bodyPr wrap="none">
            <a:spAutoFit/>
          </a:bodyPr>
          <a:lstStyle/>
          <a:p>
            <a:pPr marL="180975" indent="-180975">
              <a:lnSpc>
                <a:spcPct val="120000"/>
              </a:lnSpc>
            </a:pPr>
            <a:r>
              <a:rPr lang="es-CO" sz="1600" b="1" dirty="0">
                <a:solidFill>
                  <a:srgbClr val="002060"/>
                </a:solidFill>
              </a:rPr>
              <a:t>Principales Subyacentes a Agosto</a:t>
            </a:r>
            <a:r>
              <a:rPr lang="es-CO" sz="1600" b="1" dirty="0"/>
              <a:t>:</a:t>
            </a:r>
          </a:p>
        </p:txBody>
      </p:sp>
      <p:sp>
        <p:nvSpPr>
          <p:cNvPr id="20" name="19 CuadroTexto"/>
          <p:cNvSpPr txBox="1"/>
          <p:nvPr/>
        </p:nvSpPr>
        <p:spPr>
          <a:xfrm>
            <a:off x="457201" y="2357404"/>
            <a:ext cx="2009775" cy="134139"/>
          </a:xfrm>
          <a:prstGeom prst="rect">
            <a:avLst/>
          </a:prstGeom>
          <a:noFill/>
        </p:spPr>
        <p:txBody>
          <a:bodyPr wrap="square" lIns="0" tIns="0" rIns="0" bIns="0" rtlCol="0">
            <a:spAutoFit/>
          </a:bodyPr>
          <a:lstStyle/>
          <a:p>
            <a:pPr>
              <a:lnSpc>
                <a:spcPct val="120000"/>
              </a:lnSpc>
            </a:pPr>
            <a:r>
              <a:rPr lang="es-CO" sz="800" dirty="0"/>
              <a:t>Cifra en millones de pesos </a:t>
            </a:r>
          </a:p>
        </p:txBody>
      </p:sp>
      <p:sp>
        <p:nvSpPr>
          <p:cNvPr id="24" name="23 CuadroTexto"/>
          <p:cNvSpPr txBox="1"/>
          <p:nvPr/>
        </p:nvSpPr>
        <p:spPr>
          <a:xfrm>
            <a:off x="4933953" y="2414676"/>
            <a:ext cx="2009775" cy="147733"/>
          </a:xfrm>
          <a:prstGeom prst="rect">
            <a:avLst/>
          </a:prstGeom>
          <a:noFill/>
        </p:spPr>
        <p:txBody>
          <a:bodyPr wrap="square" lIns="0" tIns="0" rIns="0" bIns="0" rtlCol="0">
            <a:spAutoFit/>
          </a:bodyPr>
          <a:lstStyle/>
          <a:p>
            <a:pPr>
              <a:lnSpc>
                <a:spcPct val="120000"/>
              </a:lnSpc>
            </a:pPr>
            <a:r>
              <a:rPr lang="es-CO" sz="800" dirty="0"/>
              <a:t>Cifra en millones de pesos </a:t>
            </a:r>
          </a:p>
        </p:txBody>
      </p:sp>
      <p:graphicFrame>
        <p:nvGraphicFramePr>
          <p:cNvPr id="28" name="27 Tabla"/>
          <p:cNvGraphicFramePr>
            <a:graphicFrameLocks noGrp="1"/>
          </p:cNvGraphicFramePr>
          <p:nvPr/>
        </p:nvGraphicFramePr>
        <p:xfrm>
          <a:off x="457199" y="1834920"/>
          <a:ext cx="3733800" cy="505778"/>
        </p:xfrm>
        <a:graphic>
          <a:graphicData uri="http://schemas.openxmlformats.org/drawingml/2006/table">
            <a:tbl>
              <a:tblPr/>
              <a:tblGrid>
                <a:gridCol w="1397798">
                  <a:extLst>
                    <a:ext uri="{9D8B030D-6E8A-4147-A177-3AD203B41FA5}">
                      <a16:colId xmlns="" xmlns:a16="http://schemas.microsoft.com/office/drawing/2014/main" val="20000"/>
                    </a:ext>
                  </a:extLst>
                </a:gridCol>
                <a:gridCol w="66562">
                  <a:extLst>
                    <a:ext uri="{9D8B030D-6E8A-4147-A177-3AD203B41FA5}">
                      <a16:colId xmlns="" xmlns:a16="http://schemas.microsoft.com/office/drawing/2014/main" val="20001"/>
                    </a:ext>
                  </a:extLst>
                </a:gridCol>
                <a:gridCol w="1343914">
                  <a:extLst>
                    <a:ext uri="{9D8B030D-6E8A-4147-A177-3AD203B41FA5}">
                      <a16:colId xmlns="" xmlns:a16="http://schemas.microsoft.com/office/drawing/2014/main" val="20002"/>
                    </a:ext>
                  </a:extLst>
                </a:gridCol>
                <a:gridCol w="50714">
                  <a:extLst>
                    <a:ext uri="{9D8B030D-6E8A-4147-A177-3AD203B41FA5}">
                      <a16:colId xmlns="" xmlns:a16="http://schemas.microsoft.com/office/drawing/2014/main" val="20003"/>
                    </a:ext>
                  </a:extLst>
                </a:gridCol>
                <a:gridCol w="874812">
                  <a:extLst>
                    <a:ext uri="{9D8B030D-6E8A-4147-A177-3AD203B41FA5}">
                      <a16:colId xmlns="" xmlns:a16="http://schemas.microsoft.com/office/drawing/2014/main" val="20004"/>
                    </a:ext>
                  </a:extLst>
                </a:gridCol>
              </a:tblGrid>
              <a:tr h="281464">
                <a:tc>
                  <a:txBody>
                    <a:bodyPr/>
                    <a:lstStyle/>
                    <a:p>
                      <a:pPr algn="ctr" rtl="0" fontAlgn="ctr"/>
                      <a:r>
                        <a:rPr lang="es-CO" sz="12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2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2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 xmlns:a16="http://schemas.microsoft.com/office/drawing/2014/main" val="10000"/>
                  </a:ext>
                </a:extLst>
              </a:tr>
              <a:tr h="224314">
                <a:tc>
                  <a:txBody>
                    <a:bodyPr/>
                    <a:lstStyle/>
                    <a:p>
                      <a:pPr algn="ctr" rtl="0" fontAlgn="t"/>
                      <a:r>
                        <a:rPr lang="es-CO" sz="1100" b="0" i="0" u="none" strike="noStrike" dirty="0">
                          <a:solidFill>
                            <a:srgbClr val="000000"/>
                          </a:solidFill>
                          <a:latin typeface="Franklin Gothic Book"/>
                        </a:rPr>
                        <a:t>  $ 15.660.624</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4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dirty="0">
                          <a:solidFill>
                            <a:srgbClr val="000000"/>
                          </a:solidFill>
                          <a:latin typeface="Franklin Gothic Book"/>
                        </a:rPr>
                        <a:t>$ 12.774.104 </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4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dirty="0">
                          <a:solidFill>
                            <a:srgbClr val="000000"/>
                          </a:solidFill>
                          <a:latin typeface="Franklin Gothic Book"/>
                        </a:rPr>
                        <a:t>82%</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29" name="28 Tabla"/>
          <p:cNvGraphicFramePr>
            <a:graphicFrameLocks noGrp="1"/>
          </p:cNvGraphicFramePr>
          <p:nvPr/>
        </p:nvGraphicFramePr>
        <p:xfrm>
          <a:off x="4933950" y="1834920"/>
          <a:ext cx="3733800" cy="524144"/>
        </p:xfrm>
        <a:graphic>
          <a:graphicData uri="http://schemas.openxmlformats.org/drawingml/2006/table">
            <a:tbl>
              <a:tblPr/>
              <a:tblGrid>
                <a:gridCol w="1397798">
                  <a:extLst>
                    <a:ext uri="{9D8B030D-6E8A-4147-A177-3AD203B41FA5}">
                      <a16:colId xmlns="" xmlns:a16="http://schemas.microsoft.com/office/drawing/2014/main" val="20000"/>
                    </a:ext>
                  </a:extLst>
                </a:gridCol>
                <a:gridCol w="66562">
                  <a:extLst>
                    <a:ext uri="{9D8B030D-6E8A-4147-A177-3AD203B41FA5}">
                      <a16:colId xmlns="" xmlns:a16="http://schemas.microsoft.com/office/drawing/2014/main" val="20001"/>
                    </a:ext>
                  </a:extLst>
                </a:gridCol>
                <a:gridCol w="1343914">
                  <a:extLst>
                    <a:ext uri="{9D8B030D-6E8A-4147-A177-3AD203B41FA5}">
                      <a16:colId xmlns="" xmlns:a16="http://schemas.microsoft.com/office/drawing/2014/main" val="20002"/>
                    </a:ext>
                  </a:extLst>
                </a:gridCol>
                <a:gridCol w="50714">
                  <a:extLst>
                    <a:ext uri="{9D8B030D-6E8A-4147-A177-3AD203B41FA5}">
                      <a16:colId xmlns="" xmlns:a16="http://schemas.microsoft.com/office/drawing/2014/main" val="20003"/>
                    </a:ext>
                  </a:extLst>
                </a:gridCol>
                <a:gridCol w="874812">
                  <a:extLst>
                    <a:ext uri="{9D8B030D-6E8A-4147-A177-3AD203B41FA5}">
                      <a16:colId xmlns="" xmlns:a16="http://schemas.microsoft.com/office/drawing/2014/main" val="20004"/>
                    </a:ext>
                  </a:extLst>
                </a:gridCol>
              </a:tblGrid>
              <a:tr h="281464">
                <a:tc>
                  <a:txBody>
                    <a:bodyPr/>
                    <a:lstStyle/>
                    <a:p>
                      <a:pPr algn="ctr" rtl="0" fontAlgn="ctr"/>
                      <a:r>
                        <a:rPr lang="es-CO" sz="12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2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l" rtl="0" fontAlgn="ctr"/>
                      <a:r>
                        <a:rPr lang="es-CO" sz="12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 xmlns:a16="http://schemas.microsoft.com/office/drawing/2014/main" val="10000"/>
                  </a:ext>
                </a:extLst>
              </a:tr>
              <a:tr h="242680">
                <a:tc>
                  <a:txBody>
                    <a:bodyPr/>
                    <a:lstStyle/>
                    <a:p>
                      <a:pPr algn="ctr" rtl="0" fontAlgn="t"/>
                      <a:r>
                        <a:rPr lang="es-CO" sz="1100" b="0" i="0" u="none" strike="noStrike" kern="1200" dirty="0">
                          <a:solidFill>
                            <a:srgbClr val="000000"/>
                          </a:solidFill>
                          <a:latin typeface="Franklin Gothic Book"/>
                          <a:ea typeface="+mn-ea"/>
                          <a:cs typeface="+mn-cs"/>
                        </a:rPr>
                        <a:t>$ 38.614 </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100" b="0" i="0" u="none" strike="noStrike" kern="1200" dirty="0">
                        <a:solidFill>
                          <a:srgbClr val="000000"/>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kern="1200" dirty="0">
                          <a:solidFill>
                            <a:srgbClr val="000000"/>
                          </a:solidFill>
                          <a:latin typeface="Franklin Gothic Book"/>
                          <a:ea typeface="+mn-ea"/>
                          <a:cs typeface="+mn-cs"/>
                        </a:rPr>
                        <a:t>$ 37.798 </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100" b="0" i="0" u="none" strike="noStrike" kern="1200" dirty="0">
                        <a:solidFill>
                          <a:srgbClr val="000000"/>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kern="1200" dirty="0">
                          <a:solidFill>
                            <a:srgbClr val="000000"/>
                          </a:solidFill>
                          <a:latin typeface="Franklin Gothic Book"/>
                          <a:ea typeface="+mn-ea"/>
                          <a:cs typeface="+mn-cs"/>
                        </a:rPr>
                        <a:t>98%</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22" name="21 Tabla"/>
          <p:cNvGraphicFramePr>
            <a:graphicFrameLocks noGrp="1"/>
          </p:cNvGraphicFramePr>
          <p:nvPr/>
        </p:nvGraphicFramePr>
        <p:xfrm>
          <a:off x="403696" y="3103597"/>
          <a:ext cx="3787305" cy="1782728"/>
        </p:xfrm>
        <a:graphic>
          <a:graphicData uri="http://schemas.openxmlformats.org/drawingml/2006/table">
            <a:tbl>
              <a:tblPr/>
              <a:tblGrid>
                <a:gridCol w="1826520">
                  <a:extLst>
                    <a:ext uri="{9D8B030D-6E8A-4147-A177-3AD203B41FA5}">
                      <a16:colId xmlns="" xmlns:a16="http://schemas.microsoft.com/office/drawing/2014/main" val="20000"/>
                    </a:ext>
                  </a:extLst>
                </a:gridCol>
                <a:gridCol w="121383">
                  <a:extLst>
                    <a:ext uri="{9D8B030D-6E8A-4147-A177-3AD203B41FA5}">
                      <a16:colId xmlns="" xmlns:a16="http://schemas.microsoft.com/office/drawing/2014/main" val="20001"/>
                    </a:ext>
                  </a:extLst>
                </a:gridCol>
                <a:gridCol w="1839402">
                  <a:extLst>
                    <a:ext uri="{9D8B030D-6E8A-4147-A177-3AD203B41FA5}">
                      <a16:colId xmlns="" xmlns:a16="http://schemas.microsoft.com/office/drawing/2014/main" val="20002"/>
                    </a:ext>
                  </a:extLst>
                </a:gridCol>
              </a:tblGrid>
              <a:tr h="407990">
                <a:tc>
                  <a:txBody>
                    <a:bodyPr/>
                    <a:lstStyle/>
                    <a:p>
                      <a:pPr algn="l" rtl="0" fontAlgn="ctr"/>
                      <a:r>
                        <a:rPr lang="es-CO" sz="1200" b="1" i="0" u="none" strike="noStrike" dirty="0">
                          <a:solidFill>
                            <a:srgbClr val="FFFFFF"/>
                          </a:solidFill>
                          <a:latin typeface="Calibri"/>
                        </a:rPr>
                        <a:t>Sectores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l" rtl="0" fontAlgn="ctr"/>
                      <a:r>
                        <a:rPr lang="es-CO" sz="1200" b="1" i="0" u="none" strike="noStrike">
                          <a:solidFill>
                            <a:srgbClr val="FFFFFF"/>
                          </a:solidFill>
                          <a:latin typeface="Calibri"/>
                        </a:rPr>
                        <a:t> </a:t>
                      </a:r>
                    </a:p>
                  </a:txBody>
                  <a:tcPr marL="9525" marR="9525" marT="7144" marB="0" anchor="ctr">
                    <a:lnL>
                      <a:noFill/>
                    </a:lnL>
                    <a:lnR>
                      <a:noFill/>
                    </a:lnR>
                    <a:lnT>
                      <a:noFill/>
                    </a:lnT>
                    <a:lnB>
                      <a:noFill/>
                    </a:lnB>
                    <a:solidFill>
                      <a:srgbClr val="FFFFFF"/>
                    </a:solidFill>
                  </a:tcPr>
                </a:tc>
                <a:tc>
                  <a:txBody>
                    <a:bodyPr/>
                    <a:lstStyle/>
                    <a:p>
                      <a:pPr algn="l" rtl="0" fontAlgn="ctr"/>
                      <a:r>
                        <a:rPr lang="es-CO" sz="1200" b="1" i="0" u="none" strike="noStrike" dirty="0">
                          <a:solidFill>
                            <a:srgbClr val="FFFFFF"/>
                          </a:solidFill>
                          <a:latin typeface="Calibri"/>
                        </a:rPr>
                        <a:t>Volumen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 xmlns:a16="http://schemas.microsoft.com/office/drawing/2014/main" val="10000"/>
                  </a:ext>
                </a:extLst>
              </a:tr>
              <a:tr h="229123">
                <a:tc>
                  <a:txBody>
                    <a:bodyPr/>
                    <a:lstStyle/>
                    <a:p>
                      <a:pPr algn="l" rtl="0" fontAlgn="t"/>
                      <a:r>
                        <a:rPr lang="es-CO" sz="1100" b="0" i="0" u="none" strike="noStrike" dirty="0">
                          <a:solidFill>
                            <a:srgbClr val="000000"/>
                          </a:solidFill>
                          <a:latin typeface="Franklin Gothic Book"/>
                        </a:rPr>
                        <a:t>Ganadero</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100" b="0" i="0" u="none" strike="noStrike">
                        <a:solidFill>
                          <a:srgbClr val="000000"/>
                        </a:solidFill>
                        <a:latin typeface="Franklin Gothic Book"/>
                      </a:endParaRPr>
                    </a:p>
                  </a:txBody>
                  <a:tcPr marL="9525" marR="9525" marT="7144" marB="0">
                    <a:lnL>
                      <a:noFill/>
                    </a:lnL>
                    <a:lnR>
                      <a:noFill/>
                    </a:lnR>
                    <a:lnT>
                      <a:noFill/>
                    </a:lnT>
                    <a:lnB>
                      <a:noFill/>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r>
                        <a:rPr lang="es-CO" sz="1100" b="0" i="0" u="none" strike="noStrike" dirty="0">
                          <a:solidFill>
                            <a:srgbClr val="000000"/>
                          </a:solidFill>
                          <a:latin typeface="Franklin Gothic Book"/>
                        </a:rPr>
                        <a:t>$ </a:t>
                      </a:r>
                      <a:r>
                        <a:rPr lang="es-CO" sz="1100" b="0" i="0" u="none" strike="noStrike" dirty="0">
                          <a:solidFill>
                            <a:srgbClr val="000000"/>
                          </a:solidFill>
                          <a:latin typeface="+mn-lt"/>
                        </a:rPr>
                        <a:t>3.720.116</a:t>
                      </a:r>
                      <a:endParaRPr lang="es-CO" sz="1100" b="0" i="0" u="none" strike="noStrike" dirty="0">
                        <a:solidFill>
                          <a:srgbClr val="000000"/>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1"/>
                  </a:ext>
                </a:extLst>
              </a:tr>
              <a:tr h="229123">
                <a:tc>
                  <a:txBody>
                    <a:bodyPr/>
                    <a:lstStyle/>
                    <a:p>
                      <a:pPr algn="l" rtl="0" fontAlgn="t"/>
                      <a:r>
                        <a:rPr lang="es-CO" sz="1100" b="0" i="0" u="none" strike="noStrike" dirty="0">
                          <a:solidFill>
                            <a:srgbClr val="000000"/>
                          </a:solidFill>
                          <a:latin typeface="Franklin Gothic Book"/>
                        </a:rPr>
                        <a:t>Arroz</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100" b="0" i="0" u="none" strike="noStrike" dirty="0">
                        <a:solidFill>
                          <a:srgbClr val="000000"/>
                        </a:solidFill>
                        <a:latin typeface="Franklin Gothic Book"/>
                      </a:endParaRPr>
                    </a:p>
                  </a:txBody>
                  <a:tcPr marL="9525" marR="9525" marT="7144" marB="0">
                    <a:lnL>
                      <a:noFill/>
                    </a:lnL>
                    <a:lnR>
                      <a:noFill/>
                    </a:lnR>
                    <a:lnT>
                      <a:noFill/>
                    </a:lnT>
                    <a:lnB>
                      <a:noFill/>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r>
                        <a:rPr lang="es-CO" sz="1100" b="0" i="0" u="none" strike="noStrike" dirty="0">
                          <a:solidFill>
                            <a:srgbClr val="000000"/>
                          </a:solidFill>
                          <a:latin typeface="Franklin Gothic Book"/>
                        </a:rPr>
                        <a:t>$ </a:t>
                      </a:r>
                      <a:r>
                        <a:rPr lang="es-CO" sz="1100" b="0" i="0" u="none" strike="noStrike" dirty="0">
                          <a:solidFill>
                            <a:srgbClr val="000000"/>
                          </a:solidFill>
                          <a:latin typeface="+mn-lt"/>
                        </a:rPr>
                        <a:t>1.606.892</a:t>
                      </a:r>
                      <a:endParaRPr lang="es-CO" sz="1100" b="0" i="0" u="none" strike="noStrike" dirty="0">
                        <a:solidFill>
                          <a:srgbClr val="000000"/>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2"/>
                  </a:ext>
                </a:extLst>
              </a:tr>
              <a:tr h="229123">
                <a:tc>
                  <a:txBody>
                    <a:bodyPr/>
                    <a:lstStyle/>
                    <a:p>
                      <a:pPr algn="l" rtl="0" fontAlgn="t"/>
                      <a:r>
                        <a:rPr lang="es-CO" sz="1100" b="0" i="0" u="none" strike="noStrike" dirty="0">
                          <a:solidFill>
                            <a:srgbClr val="000000"/>
                          </a:solidFill>
                          <a:latin typeface="Franklin Gothic Book"/>
                        </a:rPr>
                        <a:t>Aceites y Grasas</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endParaRPr lang="es-CO" sz="1100" b="0" i="0" u="none" strike="noStrike" kern="1200">
                        <a:solidFill>
                          <a:srgbClr val="000000"/>
                        </a:solidFill>
                        <a:latin typeface="Franklin Gothic Book"/>
                        <a:ea typeface="+mn-ea"/>
                        <a:cs typeface="+mn-cs"/>
                      </a:endParaRPr>
                    </a:p>
                  </a:txBody>
                  <a:tcPr marL="9525" marR="9525" marT="7144" marB="0">
                    <a:lnL>
                      <a:noFill/>
                    </a:lnL>
                    <a:lnR>
                      <a:noFill/>
                    </a:lnR>
                    <a:lnT>
                      <a:noFill/>
                    </a:lnT>
                    <a:lnB>
                      <a:noFill/>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r>
                        <a:rPr lang="es-CO" sz="1100" b="0" i="0" u="none" strike="noStrike" kern="1200" dirty="0">
                          <a:solidFill>
                            <a:srgbClr val="000000"/>
                          </a:solidFill>
                          <a:latin typeface="Franklin Gothic Book"/>
                          <a:ea typeface="+mn-ea"/>
                          <a:cs typeface="+mn-cs"/>
                        </a:rPr>
                        <a:t>$ 1.428.736 </a:t>
                      </a: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3"/>
                  </a:ext>
                </a:extLst>
              </a:tr>
              <a:tr h="229123">
                <a:tc>
                  <a:txBody>
                    <a:bodyPr/>
                    <a:lstStyle/>
                    <a:p>
                      <a:pPr algn="l" rtl="0" fontAlgn="t"/>
                      <a:r>
                        <a:rPr lang="es-CO" sz="1100" b="0" i="0" u="none" strike="noStrike" dirty="0">
                          <a:solidFill>
                            <a:srgbClr val="000000"/>
                          </a:solidFill>
                          <a:latin typeface="Franklin Gothic Book"/>
                        </a:rPr>
                        <a:t>Balanceados</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100" b="0" i="0" u="none" strike="noStrike">
                        <a:solidFill>
                          <a:srgbClr val="000000"/>
                        </a:solidFill>
                        <a:latin typeface="Franklin Gothic Book"/>
                      </a:endParaRPr>
                    </a:p>
                  </a:txBody>
                  <a:tcPr marL="9525" marR="9525" marT="7144" marB="0">
                    <a:lnL>
                      <a:noFill/>
                    </a:lnL>
                    <a:lnR>
                      <a:noFill/>
                    </a:lnR>
                    <a:lnT>
                      <a:noFill/>
                    </a:lnT>
                    <a:lnB>
                      <a:noFill/>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r>
                        <a:rPr lang="es-CO" sz="1100" b="0" i="0" u="none" strike="noStrike" dirty="0">
                          <a:solidFill>
                            <a:srgbClr val="000000"/>
                          </a:solidFill>
                          <a:latin typeface="Franklin Gothic Book"/>
                        </a:rPr>
                        <a:t>$ </a:t>
                      </a:r>
                      <a:r>
                        <a:rPr lang="es-CO" sz="1100" b="0" i="0" u="none" strike="noStrike" dirty="0">
                          <a:solidFill>
                            <a:srgbClr val="000000"/>
                          </a:solidFill>
                          <a:latin typeface="+mn-lt"/>
                        </a:rPr>
                        <a:t>1.021.054 </a:t>
                      </a:r>
                      <a:endParaRPr lang="es-CO" sz="1100" b="0" i="0" u="none" strike="noStrike" dirty="0">
                        <a:solidFill>
                          <a:srgbClr val="000000"/>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4"/>
                  </a:ext>
                </a:extLst>
              </a:tr>
              <a:tr h="229123">
                <a:tc>
                  <a:txBody>
                    <a:bodyPr/>
                    <a:lstStyle/>
                    <a:p>
                      <a:pPr algn="l" rtl="0" fontAlgn="t"/>
                      <a:r>
                        <a:rPr lang="es-CO" sz="1100" b="0" i="0" u="none" strike="noStrike" dirty="0">
                          <a:solidFill>
                            <a:srgbClr val="000000"/>
                          </a:solidFill>
                          <a:latin typeface="Franklin Gothic Book"/>
                        </a:rPr>
                        <a:t>Cereales</a:t>
                      </a: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100" b="0" i="0" u="none" strike="noStrike" dirty="0">
                        <a:solidFill>
                          <a:srgbClr val="000000"/>
                        </a:solidFill>
                        <a:latin typeface="Franklin Gothic Book"/>
                      </a:endParaRPr>
                    </a:p>
                  </a:txBody>
                  <a:tcPr marL="9525" marR="9525" marT="7144" marB="0">
                    <a:lnL>
                      <a:noFill/>
                    </a:lnL>
                    <a:lnR>
                      <a:noFill/>
                    </a:lnR>
                    <a:lnT>
                      <a:noFill/>
                    </a:lnT>
                    <a:lnB>
                      <a:noFill/>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r>
                        <a:rPr lang="es-CO" sz="1100" b="0" i="0" u="none" strike="noStrike" dirty="0">
                          <a:solidFill>
                            <a:srgbClr val="000000"/>
                          </a:solidFill>
                          <a:latin typeface="Franklin Gothic Book"/>
                        </a:rPr>
                        <a:t>$ </a:t>
                      </a:r>
                      <a:r>
                        <a:rPr lang="es-CO" sz="1100" b="0" i="0" u="none" strike="noStrike" dirty="0">
                          <a:solidFill>
                            <a:srgbClr val="000000"/>
                          </a:solidFill>
                          <a:latin typeface="+mn-lt"/>
                        </a:rPr>
                        <a:t>998.157</a:t>
                      </a:r>
                      <a:endParaRPr lang="es-CO" sz="1100" b="0" i="0" u="none" strike="noStrike" dirty="0">
                        <a:solidFill>
                          <a:srgbClr val="000000"/>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5"/>
                  </a:ext>
                </a:extLst>
              </a:tr>
              <a:tr h="229123">
                <a:tc>
                  <a:txBody>
                    <a:bodyPr/>
                    <a:lstStyle/>
                    <a:p>
                      <a:pPr algn="l" rtl="0" fontAlgn="t"/>
                      <a:r>
                        <a:rPr lang="es-CO" sz="1100" b="0" i="0" u="none" strike="noStrike" dirty="0" err="1">
                          <a:solidFill>
                            <a:srgbClr val="000000"/>
                          </a:solidFill>
                          <a:latin typeface="Franklin Gothic Book"/>
                        </a:rPr>
                        <a:t>Avicola</a:t>
                      </a:r>
                      <a:endParaRPr lang="es-CO" sz="1100" b="0" i="0" u="none" strike="noStrike" dirty="0">
                        <a:solidFill>
                          <a:srgbClr val="000000"/>
                        </a:solidFill>
                        <a:latin typeface="Franklin Gothic Book"/>
                      </a:endParaRPr>
                    </a:p>
                  </a:txBody>
                  <a:tcPr marL="9525" marR="9525" marT="7144" marB="0">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100" b="0" i="0" u="none" strike="noStrike">
                        <a:solidFill>
                          <a:srgbClr val="000000"/>
                        </a:solidFill>
                        <a:latin typeface="Franklin Gothic Book"/>
                      </a:endParaRPr>
                    </a:p>
                  </a:txBody>
                  <a:tcPr marL="9525" marR="9525" marT="7144" marB="0">
                    <a:lnL>
                      <a:noFill/>
                    </a:lnL>
                    <a:lnR>
                      <a:noFill/>
                    </a:lnR>
                    <a:lnT>
                      <a:noFill/>
                    </a:lnT>
                    <a:lnB>
                      <a:noFill/>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r>
                        <a:rPr lang="es-CO" sz="1100" b="0" i="0" u="none" strike="noStrike" dirty="0">
                          <a:solidFill>
                            <a:srgbClr val="000000"/>
                          </a:solidFill>
                          <a:latin typeface="Franklin Gothic Book"/>
                        </a:rPr>
                        <a:t>$ </a:t>
                      </a:r>
                      <a:r>
                        <a:rPr lang="es-CO" sz="1100" b="0" i="0" u="none" strike="noStrike" dirty="0">
                          <a:solidFill>
                            <a:srgbClr val="000000"/>
                          </a:solidFill>
                          <a:latin typeface="+mn-lt"/>
                        </a:rPr>
                        <a:t>922.498 </a:t>
                      </a:r>
                      <a:endParaRPr lang="es-CO" sz="1100" b="0" i="0" u="none" strike="noStrike" dirty="0">
                        <a:solidFill>
                          <a:srgbClr val="000000"/>
                        </a:solidFill>
                        <a:latin typeface="Franklin Gothic Book"/>
                      </a:endParaRPr>
                    </a:p>
                  </a:txBody>
                  <a:tcPr marL="9525" marR="9525" marT="7144" marB="0">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31" name="30 CuadroTexto"/>
          <p:cNvSpPr txBox="1"/>
          <p:nvPr/>
        </p:nvSpPr>
        <p:spPr>
          <a:xfrm>
            <a:off x="1434778" y="27041"/>
            <a:ext cx="5870581" cy="470385"/>
          </a:xfrm>
          <a:prstGeom prst="rect">
            <a:avLst/>
          </a:prstGeom>
          <a:noFill/>
        </p:spPr>
        <p:txBody>
          <a:bodyPr wrap="none" lIns="0" tIns="0" rIns="0" bIns="0" rtlCol="0">
            <a:spAutoFit/>
          </a:bodyPr>
          <a:lstStyle/>
          <a:p>
            <a:pPr algn="ctr">
              <a:lnSpc>
                <a:spcPct val="120000"/>
              </a:lnSpc>
            </a:pPr>
            <a:r>
              <a:rPr lang="es-CO" sz="2800" b="1" dirty="0">
                <a:solidFill>
                  <a:srgbClr val="AF9D66"/>
                </a:solidFill>
              </a:rPr>
              <a:t>Resultados Campaña Corrido del 2017</a:t>
            </a:r>
          </a:p>
        </p:txBody>
      </p:sp>
      <p:graphicFrame>
        <p:nvGraphicFramePr>
          <p:cNvPr id="32" name="1 Gráfico"/>
          <p:cNvGraphicFramePr/>
          <p:nvPr/>
        </p:nvGraphicFramePr>
        <p:xfrm>
          <a:off x="4724172" y="3178968"/>
          <a:ext cx="4315054" cy="19049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206486160"/>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66 CuadroTexto"/>
          <p:cNvSpPr txBox="1"/>
          <p:nvPr/>
        </p:nvSpPr>
        <p:spPr>
          <a:xfrm>
            <a:off x="238125" y="680033"/>
            <a:ext cx="3743325" cy="590931"/>
          </a:xfrm>
          <a:prstGeom prst="rect">
            <a:avLst/>
          </a:prstGeom>
          <a:noFill/>
        </p:spPr>
        <p:txBody>
          <a:bodyPr wrap="square" lIns="0" tIns="0" rIns="0" bIns="0" rtlCol="0">
            <a:spAutoFit/>
          </a:bodyPr>
          <a:lstStyle/>
          <a:p>
            <a:pPr>
              <a:lnSpc>
                <a:spcPct val="120000"/>
              </a:lnSpc>
            </a:pPr>
            <a:r>
              <a:rPr lang="es-CO" sz="1600" b="1" dirty="0">
                <a:solidFill>
                  <a:srgbClr val="002060"/>
                </a:solidFill>
              </a:rPr>
              <a:t>Sociedades Comisionista Bolsa</a:t>
            </a:r>
          </a:p>
          <a:p>
            <a:pPr>
              <a:lnSpc>
                <a:spcPct val="120000"/>
              </a:lnSpc>
            </a:pPr>
            <a:endParaRPr lang="es-CO" sz="1600" b="1" dirty="0">
              <a:solidFill>
                <a:schemeClr val="tx2"/>
              </a:solidFill>
            </a:endParaRPr>
          </a:p>
        </p:txBody>
      </p:sp>
      <p:sp>
        <p:nvSpPr>
          <p:cNvPr id="68" name="67 CuadroTexto"/>
          <p:cNvSpPr txBox="1"/>
          <p:nvPr/>
        </p:nvSpPr>
        <p:spPr>
          <a:xfrm flipH="1">
            <a:off x="6438901" y="907452"/>
            <a:ext cx="2333487" cy="221599"/>
          </a:xfrm>
          <a:prstGeom prst="rect">
            <a:avLst/>
          </a:prstGeom>
          <a:noFill/>
        </p:spPr>
        <p:txBody>
          <a:bodyPr wrap="square" lIns="0" tIns="0" rIns="0" bIns="0" rtlCol="0">
            <a:spAutoFit/>
          </a:bodyPr>
          <a:lstStyle/>
          <a:p>
            <a:pPr>
              <a:lnSpc>
                <a:spcPct val="120000"/>
              </a:lnSpc>
            </a:pPr>
            <a:r>
              <a:rPr lang="es-CO" sz="1200" dirty="0"/>
              <a:t>.</a:t>
            </a:r>
          </a:p>
        </p:txBody>
      </p:sp>
      <p:cxnSp>
        <p:nvCxnSpPr>
          <p:cNvPr id="37" name="36 Conector recto"/>
          <p:cNvCxnSpPr/>
          <p:nvPr/>
        </p:nvCxnSpPr>
        <p:spPr>
          <a:xfrm>
            <a:off x="238125" y="962044"/>
            <a:ext cx="8658225" cy="1191"/>
          </a:xfrm>
          <a:prstGeom prst="line">
            <a:avLst/>
          </a:prstGeom>
        </p:spPr>
        <p:style>
          <a:lnRef idx="1">
            <a:schemeClr val="accent1"/>
          </a:lnRef>
          <a:fillRef idx="0">
            <a:schemeClr val="accent1"/>
          </a:fillRef>
          <a:effectRef idx="0">
            <a:schemeClr val="accent1"/>
          </a:effectRef>
          <a:fontRef idx="minor">
            <a:schemeClr val="tx1"/>
          </a:fontRef>
        </p:style>
      </p:cxnSp>
      <p:sp>
        <p:nvSpPr>
          <p:cNvPr id="56" name="55 CuadroTexto"/>
          <p:cNvSpPr txBox="1"/>
          <p:nvPr/>
        </p:nvSpPr>
        <p:spPr>
          <a:xfrm>
            <a:off x="-136480" y="1551355"/>
            <a:ext cx="1990724" cy="268279"/>
          </a:xfrm>
          <a:prstGeom prst="rect">
            <a:avLst/>
          </a:prstGeom>
          <a:noFill/>
        </p:spPr>
        <p:txBody>
          <a:bodyPr wrap="square" lIns="0" tIns="0" rIns="0" bIns="0" rtlCol="0">
            <a:spAutoFit/>
          </a:bodyPr>
          <a:lstStyle/>
          <a:p>
            <a:pPr algn="ctr">
              <a:lnSpc>
                <a:spcPct val="120000"/>
              </a:lnSpc>
            </a:pPr>
            <a:r>
              <a:rPr lang="es-CO" sz="1600" b="1" dirty="0">
                <a:solidFill>
                  <a:srgbClr val="002060"/>
                </a:solidFill>
              </a:rPr>
              <a:t>Relacionamiento</a:t>
            </a:r>
          </a:p>
        </p:txBody>
      </p:sp>
      <p:cxnSp>
        <p:nvCxnSpPr>
          <p:cNvPr id="61" name="60 Conector recto"/>
          <p:cNvCxnSpPr/>
          <p:nvPr/>
        </p:nvCxnSpPr>
        <p:spPr>
          <a:xfrm>
            <a:off x="0" y="1819634"/>
            <a:ext cx="172829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62 CuadroTexto"/>
          <p:cNvSpPr txBox="1"/>
          <p:nvPr/>
        </p:nvSpPr>
        <p:spPr>
          <a:xfrm>
            <a:off x="1813301" y="1421092"/>
            <a:ext cx="2936120" cy="3231654"/>
          </a:xfrm>
          <a:prstGeom prst="rect">
            <a:avLst/>
          </a:prstGeom>
          <a:noFill/>
        </p:spPr>
        <p:txBody>
          <a:bodyPr wrap="square" lIns="0" tIns="0" rIns="0" bIns="0" rtlCol="0">
            <a:spAutoFit/>
          </a:bodyPr>
          <a:lstStyle/>
          <a:p>
            <a:pPr>
              <a:lnSpc>
                <a:spcPct val="250000"/>
              </a:lnSpc>
              <a:buFont typeface="Wingdings" pitchFamily="2" charset="2"/>
              <a:buChar char="ü"/>
            </a:pPr>
            <a:r>
              <a:rPr lang="es-CO" sz="1400" dirty="0"/>
              <a:t>4 Reuniones con Firmas plan de trabajo direccionado</a:t>
            </a:r>
          </a:p>
          <a:p>
            <a:pPr>
              <a:lnSpc>
                <a:spcPct val="250000"/>
              </a:lnSpc>
              <a:buFont typeface="Wingdings" pitchFamily="2" charset="2"/>
              <a:buChar char="ü"/>
            </a:pPr>
            <a:r>
              <a:rPr lang="es-CO" sz="1400" dirty="0"/>
              <a:t>4 reuniones con Clientes y Firmas para profundizar en negocios</a:t>
            </a:r>
          </a:p>
          <a:p>
            <a:pPr>
              <a:lnSpc>
                <a:spcPct val="250000"/>
              </a:lnSpc>
              <a:buFont typeface="Wingdings" pitchFamily="2" charset="2"/>
              <a:buChar char="ü"/>
            </a:pPr>
            <a:r>
              <a:rPr lang="es-CO" sz="1400" dirty="0"/>
              <a:t>Capacitación Mercado de Carbono</a:t>
            </a:r>
          </a:p>
          <a:p>
            <a:pPr>
              <a:lnSpc>
                <a:spcPct val="250000"/>
              </a:lnSpc>
              <a:buFont typeface="Wingdings" pitchFamily="2" charset="2"/>
              <a:buChar char="ü"/>
            </a:pPr>
            <a:endParaRPr lang="es-CO" sz="1400" dirty="0"/>
          </a:p>
        </p:txBody>
      </p:sp>
      <p:cxnSp>
        <p:nvCxnSpPr>
          <p:cNvPr id="27" name="26 Conector recto"/>
          <p:cNvCxnSpPr/>
          <p:nvPr/>
        </p:nvCxnSpPr>
        <p:spPr>
          <a:xfrm flipH="1">
            <a:off x="4771315" y="622676"/>
            <a:ext cx="19050" cy="4535112"/>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5131386" y="1156331"/>
            <a:ext cx="4252415" cy="268279"/>
          </a:xfrm>
          <a:prstGeom prst="rect">
            <a:avLst/>
          </a:prstGeom>
          <a:noFill/>
        </p:spPr>
        <p:txBody>
          <a:bodyPr wrap="square" lIns="0" tIns="0" rIns="0" bIns="0" rtlCol="0">
            <a:spAutoFit/>
          </a:bodyPr>
          <a:lstStyle/>
          <a:p>
            <a:pPr>
              <a:lnSpc>
                <a:spcPct val="120000"/>
              </a:lnSpc>
            </a:pPr>
            <a:r>
              <a:rPr lang="es-CO" sz="1600" b="1" dirty="0">
                <a:solidFill>
                  <a:srgbClr val="002060"/>
                </a:solidFill>
              </a:rPr>
              <a:t>Nuevos negocios</a:t>
            </a:r>
          </a:p>
        </p:txBody>
      </p:sp>
      <p:sp>
        <p:nvSpPr>
          <p:cNvPr id="20" name="19 Rectángulo"/>
          <p:cNvSpPr/>
          <p:nvPr/>
        </p:nvSpPr>
        <p:spPr>
          <a:xfrm>
            <a:off x="5090442" y="2966849"/>
            <a:ext cx="2624436" cy="360612"/>
          </a:xfrm>
          <a:prstGeom prst="rect">
            <a:avLst/>
          </a:prstGeom>
        </p:spPr>
        <p:txBody>
          <a:bodyPr wrap="none">
            <a:spAutoFit/>
          </a:bodyPr>
          <a:lstStyle/>
          <a:p>
            <a:pPr>
              <a:lnSpc>
                <a:spcPct val="120000"/>
              </a:lnSpc>
            </a:pPr>
            <a:r>
              <a:rPr lang="es-CO" sz="1600" b="1" dirty="0">
                <a:solidFill>
                  <a:srgbClr val="002060"/>
                </a:solidFill>
              </a:rPr>
              <a:t>Mercado de Granos BMC</a:t>
            </a:r>
          </a:p>
        </p:txBody>
      </p:sp>
      <p:sp>
        <p:nvSpPr>
          <p:cNvPr id="21" name="20 CuadroTexto"/>
          <p:cNvSpPr txBox="1"/>
          <p:nvPr/>
        </p:nvSpPr>
        <p:spPr>
          <a:xfrm>
            <a:off x="5268898" y="3351372"/>
            <a:ext cx="4087607" cy="1656672"/>
          </a:xfrm>
          <a:prstGeom prst="rect">
            <a:avLst/>
          </a:prstGeom>
          <a:noFill/>
        </p:spPr>
        <p:txBody>
          <a:bodyPr wrap="square" lIns="0" tIns="0" rIns="0" bIns="0" rtlCol="0">
            <a:spAutoFit/>
          </a:bodyPr>
          <a:lstStyle/>
          <a:p>
            <a:pPr>
              <a:lnSpc>
                <a:spcPct val="200000"/>
              </a:lnSpc>
              <a:buFont typeface="Wingdings" pitchFamily="2" charset="2"/>
              <a:buChar char="ü"/>
            </a:pPr>
            <a:r>
              <a:rPr lang="es-CO" sz="1400" dirty="0"/>
              <a:t>Posturas en Tablero</a:t>
            </a:r>
          </a:p>
          <a:p>
            <a:pPr>
              <a:lnSpc>
                <a:spcPct val="200000"/>
              </a:lnSpc>
              <a:buFont typeface="Wingdings" pitchFamily="2" charset="2"/>
              <a:buChar char="ü"/>
            </a:pPr>
            <a:r>
              <a:rPr lang="es-CO" sz="1400" dirty="0"/>
              <a:t>Reuniones:</a:t>
            </a:r>
          </a:p>
          <a:p>
            <a:pPr lvl="1">
              <a:lnSpc>
                <a:spcPct val="200000"/>
              </a:lnSpc>
              <a:buFont typeface="Wingdings" pitchFamily="2" charset="2"/>
              <a:buChar char="ü"/>
            </a:pPr>
            <a:r>
              <a:rPr lang="es-CO" sz="1400" dirty="0"/>
              <a:t>FENAVI</a:t>
            </a:r>
          </a:p>
          <a:p>
            <a:pPr lvl="1">
              <a:lnSpc>
                <a:spcPct val="200000"/>
              </a:lnSpc>
              <a:buFont typeface="Wingdings" pitchFamily="2" charset="2"/>
              <a:buChar char="ü"/>
            </a:pPr>
            <a:r>
              <a:rPr lang="es-CO" sz="1400" dirty="0"/>
              <a:t>MADR</a:t>
            </a:r>
          </a:p>
        </p:txBody>
      </p:sp>
      <p:sp>
        <p:nvSpPr>
          <p:cNvPr id="23" name="22 CuadroTexto"/>
          <p:cNvSpPr txBox="1"/>
          <p:nvPr/>
        </p:nvSpPr>
        <p:spPr>
          <a:xfrm>
            <a:off x="5250516" y="1424610"/>
            <a:ext cx="4380935" cy="1656672"/>
          </a:xfrm>
          <a:prstGeom prst="rect">
            <a:avLst/>
          </a:prstGeom>
          <a:noFill/>
        </p:spPr>
        <p:txBody>
          <a:bodyPr wrap="square" lIns="0" tIns="0" rIns="0" bIns="0" rtlCol="0">
            <a:spAutoFit/>
          </a:bodyPr>
          <a:lstStyle/>
          <a:p>
            <a:pPr>
              <a:lnSpc>
                <a:spcPct val="200000"/>
              </a:lnSpc>
              <a:buFont typeface="Wingdings" pitchFamily="2" charset="2"/>
              <a:buChar char="ü"/>
            </a:pPr>
            <a:r>
              <a:rPr lang="es-CO" sz="1400" dirty="0"/>
              <a:t>Visita  a 6 Grandes Empresas</a:t>
            </a:r>
          </a:p>
          <a:p>
            <a:pPr>
              <a:lnSpc>
                <a:spcPct val="200000"/>
              </a:lnSpc>
              <a:buFont typeface="Wingdings" pitchFamily="2" charset="2"/>
              <a:buChar char="ü"/>
            </a:pPr>
            <a:r>
              <a:rPr lang="es-CO" sz="1400" dirty="0"/>
              <a:t>Presentación Subasta de leche en Polvo</a:t>
            </a:r>
          </a:p>
          <a:p>
            <a:pPr>
              <a:lnSpc>
                <a:spcPct val="200000"/>
              </a:lnSpc>
              <a:buFont typeface="Wingdings" pitchFamily="2" charset="2"/>
              <a:buChar char="ü"/>
            </a:pPr>
            <a:r>
              <a:rPr lang="es-CO" sz="1400" dirty="0"/>
              <a:t>Reunion USDA – Cacao especial</a:t>
            </a:r>
          </a:p>
          <a:p>
            <a:pPr>
              <a:lnSpc>
                <a:spcPct val="200000"/>
              </a:lnSpc>
            </a:pPr>
            <a:endParaRPr lang="es-CO" sz="1400" dirty="0"/>
          </a:p>
        </p:txBody>
      </p:sp>
      <p:sp>
        <p:nvSpPr>
          <p:cNvPr id="24" name="23 CuadroTexto"/>
          <p:cNvSpPr txBox="1"/>
          <p:nvPr/>
        </p:nvSpPr>
        <p:spPr>
          <a:xfrm>
            <a:off x="1161822" y="111030"/>
            <a:ext cx="6095771" cy="403187"/>
          </a:xfrm>
          <a:prstGeom prst="rect">
            <a:avLst/>
          </a:prstGeom>
          <a:noFill/>
        </p:spPr>
        <p:txBody>
          <a:bodyPr wrap="none" lIns="0" tIns="0" rIns="0" bIns="0" rtlCol="0">
            <a:spAutoFit/>
          </a:bodyPr>
          <a:lstStyle/>
          <a:p>
            <a:pPr algn="ctr">
              <a:lnSpc>
                <a:spcPct val="120000"/>
              </a:lnSpc>
            </a:pPr>
            <a:r>
              <a:rPr lang="es-CO" sz="2400" b="1" dirty="0">
                <a:solidFill>
                  <a:srgbClr val="AF9D66"/>
                </a:solidFill>
              </a:rPr>
              <a:t>Qué se hizo en Canales, Julio y Agosto de 2017</a:t>
            </a:r>
          </a:p>
        </p:txBody>
      </p:sp>
      <p:cxnSp>
        <p:nvCxnSpPr>
          <p:cNvPr id="38" name="37 Conector recto"/>
          <p:cNvCxnSpPr/>
          <p:nvPr/>
        </p:nvCxnSpPr>
        <p:spPr>
          <a:xfrm>
            <a:off x="1728290" y="1174020"/>
            <a:ext cx="0" cy="3002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5131386" y="1424610"/>
            <a:ext cx="17282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183304" y="3283638"/>
            <a:ext cx="25834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06486160"/>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pPr lvl="0"/>
            <a:r>
              <a:rPr lang="es-ES" sz="4000" dirty="0"/>
              <a:t>5. </a:t>
            </a:r>
            <a:r>
              <a:rPr lang="es-CO" sz="4000" dirty="0" smtClean="0">
                <a:latin typeface="Calibri" pitchFamily="34" charset="0"/>
              </a:rPr>
              <a:t>Enfoque comercial</a:t>
            </a:r>
            <a:br>
              <a:rPr lang="es-CO" sz="4000" dirty="0" smtClean="0">
                <a:latin typeface="Calibri" pitchFamily="34" charset="0"/>
              </a:rPr>
            </a:br>
            <a:r>
              <a:rPr lang="es-CO" sz="4000" dirty="0" smtClean="0">
                <a:latin typeface="Calibri" pitchFamily="34" charset="0"/>
              </a:rPr>
              <a:t>     Septiembre 2017 </a:t>
            </a:r>
            <a:endParaRPr lang="en-US" sz="4000" dirty="0"/>
          </a:p>
        </p:txBody>
      </p:sp>
    </p:spTree>
    <p:extLst>
      <p:ext uri="{BB962C8B-B14F-4D97-AF65-F5344CB8AC3E}">
        <p14:creationId xmlns:p14="http://schemas.microsoft.com/office/powerpoint/2010/main" xmlns="" val="237662725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164752" y="0"/>
            <a:ext cx="4701491" cy="604717"/>
          </a:xfrm>
          <a:prstGeom prst="rect">
            <a:avLst/>
          </a:prstGeom>
          <a:noFill/>
        </p:spPr>
        <p:txBody>
          <a:bodyPr wrap="square" lIns="0" tIns="0" rIns="0" bIns="0" rtlCol="0">
            <a:spAutoFit/>
          </a:bodyPr>
          <a:lstStyle/>
          <a:p>
            <a:pPr algn="ctr">
              <a:lnSpc>
                <a:spcPct val="120000"/>
              </a:lnSpc>
            </a:pPr>
            <a:r>
              <a:rPr lang="es-CO" sz="3600" b="1" dirty="0">
                <a:solidFill>
                  <a:srgbClr val="AF9D66"/>
                </a:solidFill>
              </a:rPr>
              <a:t>Septiembre 2017 </a:t>
            </a:r>
          </a:p>
        </p:txBody>
      </p:sp>
      <p:sp>
        <p:nvSpPr>
          <p:cNvPr id="5" name="4 CuadroTexto"/>
          <p:cNvSpPr txBox="1"/>
          <p:nvPr/>
        </p:nvSpPr>
        <p:spPr>
          <a:xfrm>
            <a:off x="210839" y="700179"/>
            <a:ext cx="8648698" cy="295466"/>
          </a:xfrm>
          <a:prstGeom prst="rect">
            <a:avLst/>
          </a:prstGeom>
          <a:noFill/>
        </p:spPr>
        <p:txBody>
          <a:bodyPr wrap="square" lIns="0" tIns="0" rIns="0" bIns="0" rtlCol="0">
            <a:spAutoFit/>
          </a:bodyPr>
          <a:lstStyle/>
          <a:p>
            <a:pPr>
              <a:lnSpc>
                <a:spcPct val="120000"/>
              </a:lnSpc>
            </a:pPr>
            <a:r>
              <a:rPr lang="es-CO" sz="1600" b="1" dirty="0">
                <a:solidFill>
                  <a:srgbClr val="002060"/>
                </a:solidFill>
              </a:rPr>
              <a:t>Bienes y Servicios Públicos Cronograma de Campaña - MCP</a:t>
            </a:r>
          </a:p>
        </p:txBody>
      </p:sp>
      <p:graphicFrame>
        <p:nvGraphicFramePr>
          <p:cNvPr id="8" name="7 Tabla"/>
          <p:cNvGraphicFramePr>
            <a:graphicFrameLocks noGrp="1"/>
          </p:cNvGraphicFramePr>
          <p:nvPr/>
        </p:nvGraphicFramePr>
        <p:xfrm>
          <a:off x="210839" y="1214651"/>
          <a:ext cx="8609319" cy="3939445"/>
        </p:xfrm>
        <a:graphic>
          <a:graphicData uri="http://schemas.openxmlformats.org/drawingml/2006/table">
            <a:tbl>
              <a:tblPr/>
              <a:tblGrid>
                <a:gridCol w="1857083">
                  <a:extLst>
                    <a:ext uri="{9D8B030D-6E8A-4147-A177-3AD203B41FA5}">
                      <a16:colId xmlns="" xmlns:a16="http://schemas.microsoft.com/office/drawing/2014/main" val="20000"/>
                    </a:ext>
                  </a:extLst>
                </a:gridCol>
                <a:gridCol w="615237">
                  <a:extLst>
                    <a:ext uri="{9D8B030D-6E8A-4147-A177-3AD203B41FA5}">
                      <a16:colId xmlns="" xmlns:a16="http://schemas.microsoft.com/office/drawing/2014/main" val="20001"/>
                    </a:ext>
                  </a:extLst>
                </a:gridCol>
                <a:gridCol w="646000">
                  <a:extLst>
                    <a:ext uri="{9D8B030D-6E8A-4147-A177-3AD203B41FA5}">
                      <a16:colId xmlns="" xmlns:a16="http://schemas.microsoft.com/office/drawing/2014/main" val="20002"/>
                    </a:ext>
                  </a:extLst>
                </a:gridCol>
                <a:gridCol w="599858">
                  <a:extLst>
                    <a:ext uri="{9D8B030D-6E8A-4147-A177-3AD203B41FA5}">
                      <a16:colId xmlns="" xmlns:a16="http://schemas.microsoft.com/office/drawing/2014/main" val="20003"/>
                    </a:ext>
                  </a:extLst>
                </a:gridCol>
                <a:gridCol w="538334">
                  <a:extLst>
                    <a:ext uri="{9D8B030D-6E8A-4147-A177-3AD203B41FA5}">
                      <a16:colId xmlns="" xmlns:a16="http://schemas.microsoft.com/office/drawing/2014/main" val="20004"/>
                    </a:ext>
                  </a:extLst>
                </a:gridCol>
                <a:gridCol w="599856">
                  <a:extLst>
                    <a:ext uri="{9D8B030D-6E8A-4147-A177-3AD203B41FA5}">
                      <a16:colId xmlns="" xmlns:a16="http://schemas.microsoft.com/office/drawing/2014/main" val="20005"/>
                    </a:ext>
                  </a:extLst>
                </a:gridCol>
                <a:gridCol w="522952">
                  <a:extLst>
                    <a:ext uri="{9D8B030D-6E8A-4147-A177-3AD203B41FA5}">
                      <a16:colId xmlns="" xmlns:a16="http://schemas.microsoft.com/office/drawing/2014/main" val="20006"/>
                    </a:ext>
                  </a:extLst>
                </a:gridCol>
                <a:gridCol w="553714">
                  <a:extLst>
                    <a:ext uri="{9D8B030D-6E8A-4147-A177-3AD203B41FA5}">
                      <a16:colId xmlns="" xmlns:a16="http://schemas.microsoft.com/office/drawing/2014/main" val="20007"/>
                    </a:ext>
                  </a:extLst>
                </a:gridCol>
                <a:gridCol w="522952">
                  <a:extLst>
                    <a:ext uri="{9D8B030D-6E8A-4147-A177-3AD203B41FA5}">
                      <a16:colId xmlns="" xmlns:a16="http://schemas.microsoft.com/office/drawing/2014/main" val="20008"/>
                    </a:ext>
                  </a:extLst>
                </a:gridCol>
                <a:gridCol w="538333">
                  <a:extLst>
                    <a:ext uri="{9D8B030D-6E8A-4147-A177-3AD203B41FA5}">
                      <a16:colId xmlns="" xmlns:a16="http://schemas.microsoft.com/office/drawing/2014/main" val="20009"/>
                    </a:ext>
                  </a:extLst>
                </a:gridCol>
                <a:gridCol w="507571">
                  <a:extLst>
                    <a:ext uri="{9D8B030D-6E8A-4147-A177-3AD203B41FA5}">
                      <a16:colId xmlns="" xmlns:a16="http://schemas.microsoft.com/office/drawing/2014/main" val="20010"/>
                    </a:ext>
                  </a:extLst>
                </a:gridCol>
                <a:gridCol w="569096">
                  <a:extLst>
                    <a:ext uri="{9D8B030D-6E8A-4147-A177-3AD203B41FA5}">
                      <a16:colId xmlns="" xmlns:a16="http://schemas.microsoft.com/office/drawing/2014/main" val="20011"/>
                    </a:ext>
                  </a:extLst>
                </a:gridCol>
                <a:gridCol w="538333">
                  <a:extLst>
                    <a:ext uri="{9D8B030D-6E8A-4147-A177-3AD203B41FA5}">
                      <a16:colId xmlns="" xmlns:a16="http://schemas.microsoft.com/office/drawing/2014/main" val="20012"/>
                    </a:ext>
                  </a:extLst>
                </a:gridCol>
              </a:tblGrid>
              <a:tr h="243308">
                <a:tc gridSpan="13">
                  <a:txBody>
                    <a:bodyPr/>
                    <a:lstStyle/>
                    <a:p>
                      <a:pPr algn="ctr" rtl="0" fontAlgn="ctr"/>
                      <a:r>
                        <a:rPr lang="es-CO" sz="1200" b="1" i="0" u="none" strike="noStrike" dirty="0">
                          <a:solidFill>
                            <a:srgbClr val="FFFFFF"/>
                          </a:solidFill>
                          <a:latin typeface="Calibri"/>
                        </a:rPr>
                        <a:t>Cronograma</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 xmlns:a16="http://schemas.microsoft.com/office/drawing/2014/main" val="10000"/>
                  </a:ext>
                </a:extLst>
              </a:tr>
              <a:tr h="243308">
                <a:tc>
                  <a:txBody>
                    <a:bodyPr/>
                    <a:lstStyle/>
                    <a:p>
                      <a:pPr algn="l" rtl="0" fontAlgn="ctr"/>
                      <a:r>
                        <a:rPr lang="es-CO" sz="1200" b="1" i="0" u="none" strike="noStrike" dirty="0">
                          <a:solidFill>
                            <a:srgbClr val="FFFFFF"/>
                          </a:solidFill>
                          <a:latin typeface="Calibri"/>
                        </a:rPr>
                        <a:t>Segmento</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a:solidFill>
                            <a:srgbClr val="FFFFFF"/>
                          </a:solidFill>
                          <a:latin typeface="Calibri"/>
                        </a:rPr>
                        <a:t>Ene</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Feb</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a:solidFill>
                            <a:srgbClr val="FFFFFF"/>
                          </a:solidFill>
                          <a:latin typeface="Calibri"/>
                        </a:rPr>
                        <a:t>Mar</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Abr</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May</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Jun</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Jul</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Ago</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Sep</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Oct</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Nov</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ctr"/>
                      <a:r>
                        <a:rPr lang="es-CO" sz="1200" b="1" i="0" u="none" strike="noStrike" dirty="0" err="1">
                          <a:solidFill>
                            <a:srgbClr val="FFFFFF"/>
                          </a:solidFill>
                          <a:latin typeface="Calibri"/>
                        </a:rPr>
                        <a:t>Dic</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extLst>
                  <a:ext uri="{0D108BD9-81ED-4DB2-BD59-A6C34878D82A}">
                    <a16:rowId xmlns="" xmlns:a16="http://schemas.microsoft.com/office/drawing/2014/main" val="10001"/>
                  </a:ext>
                </a:extLst>
              </a:tr>
              <a:tr h="339082">
                <a:tc>
                  <a:txBody>
                    <a:bodyPr/>
                    <a:lstStyle/>
                    <a:p>
                      <a:pPr algn="l" rtl="0" fontAlgn="ctr"/>
                      <a:r>
                        <a:rPr lang="es-CO" sz="1200" b="1" i="0" u="none" strike="noStrike" dirty="0">
                          <a:solidFill>
                            <a:srgbClr val="FFFFFF"/>
                          </a:solidFill>
                          <a:latin typeface="Calibri"/>
                        </a:rPr>
                        <a:t>Alimentos</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87847"/>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87847"/>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87847"/>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87847"/>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87847"/>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87847"/>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79646"/>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79646"/>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79646"/>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2"/>
                  </a:ext>
                </a:extLst>
              </a:tr>
              <a:tr h="339082">
                <a:tc>
                  <a:txBody>
                    <a:bodyPr/>
                    <a:lstStyle/>
                    <a:p>
                      <a:pPr algn="l" rtl="0" fontAlgn="ctr"/>
                      <a:r>
                        <a:rPr lang="es-CO" sz="1200" b="1" i="0" u="none" strike="noStrike" dirty="0">
                          <a:solidFill>
                            <a:srgbClr val="FFFFFF"/>
                          </a:solidFill>
                          <a:latin typeface="Calibri"/>
                        </a:rPr>
                        <a:t>Servicio Vigilancia</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BACC6"/>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BACC6"/>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BACC6"/>
                    </a:solidFill>
                  </a:tcPr>
                </a:tc>
                <a:tc>
                  <a:txBody>
                    <a:bodyPr/>
                    <a:lstStyle/>
                    <a:p>
                      <a:pPr algn="ctr" rtl="0" fontAlgn="b">
                        <a:lnSpc>
                          <a:spcPct val="150000"/>
                        </a:lnSpc>
                      </a:pPr>
                      <a:r>
                        <a:rPr lang="es-CO" sz="1100" b="1" i="0" u="none" strike="noStrike">
                          <a:solidFill>
                            <a:srgbClr val="000000"/>
                          </a:solidFill>
                          <a:latin typeface="Calibri"/>
                        </a:rPr>
                        <a:t>X</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3"/>
                  </a:ext>
                </a:extLst>
              </a:tr>
              <a:tr h="479059">
                <a:tc>
                  <a:txBody>
                    <a:bodyPr/>
                    <a:lstStyle/>
                    <a:p>
                      <a:pPr algn="l" rtl="0" fontAlgn="ctr"/>
                      <a:r>
                        <a:rPr lang="es-CO" sz="1200" b="1" i="0" u="none" strike="noStrike" dirty="0">
                          <a:solidFill>
                            <a:srgbClr val="FFFFFF"/>
                          </a:solidFill>
                          <a:latin typeface="Calibri"/>
                        </a:rPr>
                        <a:t>Servicio Aseo y Cafetería</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064A2"/>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064A2"/>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8064A2"/>
                    </a:solidFill>
                  </a:tcPr>
                </a:tc>
                <a:tc>
                  <a:txBody>
                    <a:bodyPr/>
                    <a:lstStyle/>
                    <a:p>
                      <a:pPr algn="ctr" rtl="0" fontAlgn="b">
                        <a:lnSpc>
                          <a:spcPct val="150000"/>
                        </a:lnSpc>
                      </a:pPr>
                      <a:r>
                        <a:rPr lang="es-CO" sz="1100" b="1" i="0" u="none" strike="noStrike">
                          <a:solidFill>
                            <a:srgbClr val="000000"/>
                          </a:solidFill>
                          <a:latin typeface="Calibri"/>
                        </a:rPr>
                        <a:t>X</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4"/>
                  </a:ext>
                </a:extLst>
              </a:tr>
              <a:tr h="339082">
                <a:tc>
                  <a:txBody>
                    <a:bodyPr/>
                    <a:lstStyle/>
                    <a:p>
                      <a:pPr algn="l" rtl="0" fontAlgn="ctr"/>
                      <a:r>
                        <a:rPr lang="es-CO" sz="1200" b="1" i="0" u="none" strike="noStrike" dirty="0">
                          <a:solidFill>
                            <a:srgbClr val="FFFFFF"/>
                          </a:solidFill>
                          <a:latin typeface="Calibri"/>
                        </a:rPr>
                        <a:t>Servicio Transporte</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9BBB59"/>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9BBB59"/>
                    </a:solidFill>
                  </a:tcPr>
                </a:tc>
                <a:tc>
                  <a:txBody>
                    <a:bodyPr/>
                    <a:lstStyle/>
                    <a:p>
                      <a:pPr algn="ctr" rtl="0" fontAlgn="b">
                        <a:lnSpc>
                          <a:spcPct val="150000"/>
                        </a:lnSpc>
                      </a:pPr>
                      <a:r>
                        <a:rPr lang="es-CO" sz="1100" b="1" i="0" u="none" strike="noStrike">
                          <a:solidFill>
                            <a:srgbClr val="000000"/>
                          </a:solidFill>
                          <a:latin typeface="Calibri"/>
                        </a:rPr>
                        <a:t>X</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9BBB59"/>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9BBB59"/>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5"/>
                  </a:ext>
                </a:extLst>
              </a:tr>
              <a:tr h="339082">
                <a:tc>
                  <a:txBody>
                    <a:bodyPr/>
                    <a:lstStyle/>
                    <a:p>
                      <a:pPr algn="l" rtl="0" fontAlgn="ctr"/>
                      <a:r>
                        <a:rPr lang="es-CO" sz="1200" b="1" i="0" u="none" strike="noStrike" dirty="0">
                          <a:solidFill>
                            <a:srgbClr val="FFFFFF"/>
                          </a:solidFill>
                          <a:latin typeface="Calibri"/>
                        </a:rPr>
                        <a:t>Materias Primas</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C0504D"/>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C0504D"/>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C0504D"/>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C0504D"/>
                    </a:solidFill>
                  </a:tcPr>
                </a:tc>
                <a:tc>
                  <a:txBody>
                    <a:bodyPr/>
                    <a:lstStyle/>
                    <a:p>
                      <a:pPr algn="ctr" rtl="0" fontAlgn="b">
                        <a:lnSpc>
                          <a:spcPct val="150000"/>
                        </a:lnSpc>
                      </a:pPr>
                      <a:r>
                        <a:rPr lang="es-CO" sz="1100" b="1" i="0" u="none" strike="noStrike">
                          <a:solidFill>
                            <a:srgbClr val="000000"/>
                          </a:solidFill>
                          <a:latin typeface="Calibri"/>
                        </a:rPr>
                        <a:t>X</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6"/>
                  </a:ext>
                </a:extLst>
              </a:tr>
              <a:tr h="339082">
                <a:tc>
                  <a:txBody>
                    <a:bodyPr/>
                    <a:lstStyle/>
                    <a:p>
                      <a:pPr algn="l" rtl="0" fontAlgn="ctr"/>
                      <a:r>
                        <a:rPr lang="es-CO" sz="1200" b="1" i="0" u="none" strike="noStrike" dirty="0">
                          <a:solidFill>
                            <a:srgbClr val="FFFFFF"/>
                          </a:solidFill>
                          <a:latin typeface="Calibri"/>
                        </a:rPr>
                        <a:t>Dotaciones</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0070C0"/>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0070C0"/>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0070C0"/>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0070C0"/>
                    </a:solidFill>
                  </a:tcPr>
                </a:tc>
                <a:tc>
                  <a:txBody>
                    <a:bodyPr/>
                    <a:lstStyle/>
                    <a:p>
                      <a:pPr algn="ctr" rtl="0" fontAlgn="b">
                        <a:lnSpc>
                          <a:spcPct val="150000"/>
                        </a:lnSpc>
                      </a:pPr>
                      <a:r>
                        <a:rPr lang="es-CO" sz="1100" b="1" i="0" u="none" strike="noStrike">
                          <a:solidFill>
                            <a:srgbClr val="000000"/>
                          </a:solidFill>
                          <a:latin typeface="Calibri"/>
                        </a:rPr>
                        <a:t>X</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7"/>
                  </a:ext>
                </a:extLst>
              </a:tr>
              <a:tr h="339082">
                <a:tc>
                  <a:txBody>
                    <a:bodyPr/>
                    <a:lstStyle/>
                    <a:p>
                      <a:pPr algn="l" rtl="0" fontAlgn="ctr"/>
                      <a:r>
                        <a:rPr lang="es-CO" sz="1200" b="1" i="0" u="none" strike="noStrike" dirty="0">
                          <a:solidFill>
                            <a:srgbClr val="FFFFFF"/>
                          </a:solidFill>
                          <a:latin typeface="Calibri"/>
                        </a:rPr>
                        <a:t>Tecnología</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FF00"/>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a:solidFill>
                            <a:srgbClr val="000000"/>
                          </a:solidFill>
                          <a:latin typeface="Calibri"/>
                        </a:rPr>
                        <a:t> </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FF00"/>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FF00"/>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FF00"/>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FF00"/>
                    </a:solidFill>
                  </a:tcPr>
                </a:tc>
                <a:tc>
                  <a:txBody>
                    <a:bodyPr/>
                    <a:lstStyle/>
                    <a:p>
                      <a:pPr algn="ctr" rtl="0" fontAlgn="b">
                        <a:lnSpc>
                          <a:spcPct val="150000"/>
                        </a:lnSpc>
                      </a:pPr>
                      <a:r>
                        <a:rPr lang="es-CO" sz="1100" b="1" i="0" u="none" strike="noStrike">
                          <a:solidFill>
                            <a:srgbClr val="000000"/>
                          </a:solidFill>
                          <a:latin typeface="Calibri"/>
                        </a:rPr>
                        <a:t>X</a:t>
                      </a:r>
                      <a:r>
                        <a:rPr lang="es-CO" sz="1100" b="0" i="0" u="none" strike="noStrike">
                          <a:solidFill>
                            <a:srgbClr val="000000"/>
                          </a:solidFill>
                          <a:latin typeface="Calibri"/>
                        </a:rPr>
                        <a:t> </a:t>
                      </a:r>
                      <a:r>
                        <a:rPr lang="es-CO" sz="1100" b="1" i="0" u="none" strike="noStrike">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8"/>
                  </a:ext>
                </a:extLst>
              </a:tr>
              <a:tr h="339082">
                <a:tc>
                  <a:txBody>
                    <a:bodyPr/>
                    <a:lstStyle/>
                    <a:p>
                      <a:pPr algn="l" rtl="0" fontAlgn="ctr"/>
                      <a:r>
                        <a:rPr lang="es-CO" sz="1200" b="1" i="0" u="none" strike="noStrike" dirty="0">
                          <a:solidFill>
                            <a:srgbClr val="FFFFFF"/>
                          </a:solidFill>
                          <a:latin typeface="Calibri"/>
                        </a:rPr>
                        <a:t>Otros</a:t>
                      </a:r>
                      <a:r>
                        <a:rPr lang="es-CO" sz="1200" b="0" i="0" u="none" strike="noStrike" dirty="0">
                          <a:solidFill>
                            <a:srgbClr val="000000"/>
                          </a:solidFill>
                          <a:latin typeface="Calibri"/>
                        </a:rPr>
                        <a:t> </a:t>
                      </a:r>
                      <a:r>
                        <a:rPr lang="es-CO" sz="1200" b="1" i="0" u="none" strike="noStrike" dirty="0">
                          <a:solidFill>
                            <a:srgbClr val="FFFFFF"/>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D99795"/>
                    </a:solidFill>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D99795"/>
                    </a:solidFill>
                  </a:tcPr>
                </a:tc>
                <a:tc>
                  <a:txBody>
                    <a:bodyPr/>
                    <a:lstStyle/>
                    <a:p>
                      <a:pPr algn="ctr" rtl="0" fontAlgn="b">
                        <a:lnSpc>
                          <a:spcPct val="150000"/>
                        </a:lnSpc>
                      </a:pPr>
                      <a:r>
                        <a:rPr lang="es-CO" sz="1100" b="1" i="0" u="none" strike="noStrike" dirty="0">
                          <a:solidFill>
                            <a:srgbClr val="000000"/>
                          </a:solidFill>
                          <a:latin typeface="Calibri"/>
                        </a:rPr>
                        <a:t>X</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r>
                        <a:rPr lang="es-CO" sz="1100" b="1" i="0" u="none" strike="noStrike" dirty="0">
                          <a:solidFill>
                            <a:srgbClr val="000000"/>
                          </a:solidFill>
                          <a:latin typeface="Calibri"/>
                        </a:rPr>
                        <a:t> </a:t>
                      </a:r>
                      <a:r>
                        <a:rPr lang="es-CO" sz="1100" b="0" i="0" u="none" strike="noStrike" dirty="0">
                          <a:solidFill>
                            <a:srgbClr val="000000"/>
                          </a:solidFill>
                          <a:latin typeface="Calibri"/>
                        </a:rPr>
                        <a:t> </a:t>
                      </a:r>
                      <a:r>
                        <a:rPr lang="es-CO" sz="1100" b="1" i="0" u="none" strike="noStrike" dirty="0">
                          <a:solidFill>
                            <a:srgbClr val="000000"/>
                          </a:solidFill>
                          <a:latin typeface="Calibri"/>
                        </a:rPr>
                        <a:t> </a:t>
                      </a: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09"/>
                  </a:ext>
                </a:extLst>
              </a:tr>
              <a:tr h="339082">
                <a:tc>
                  <a:txBody>
                    <a:bodyPr/>
                    <a:lstStyle/>
                    <a:p>
                      <a:pPr algn="l" rtl="0" fontAlgn="ctr"/>
                      <a:r>
                        <a:rPr lang="es-CO" sz="1200" b="1" i="0" u="none" strike="noStrike" dirty="0">
                          <a:solidFill>
                            <a:srgbClr val="FFFFFF"/>
                          </a:solidFill>
                          <a:latin typeface="Calibri"/>
                        </a:rPr>
                        <a:t>Toma Alcaldías</a:t>
                      </a:r>
                      <a:r>
                        <a:rPr lang="es-CO" sz="1200" b="1" i="0" u="none" strike="noStrike" baseline="0" dirty="0">
                          <a:solidFill>
                            <a:srgbClr val="FFFFFF"/>
                          </a:solidFill>
                          <a:latin typeface="Calibri"/>
                        </a:rPr>
                        <a:t> y Departamentos</a:t>
                      </a:r>
                      <a:endParaRPr lang="es-CO" sz="1200" b="1" i="0" u="none" strike="noStrike" dirty="0">
                        <a:solidFill>
                          <a:srgbClr val="FFFFFF"/>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4F81BD"/>
                    </a:solidFill>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C000"/>
                    </a:solidFill>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C000"/>
                    </a:solidFill>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FFC000"/>
                    </a:solidFill>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D99795"/>
                    </a:solidFill>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solidFill>
                      <a:srgbClr val="D99795"/>
                    </a:solidFill>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b">
                        <a:lnSpc>
                          <a:spcPct val="150000"/>
                        </a:lnSpc>
                      </a:pPr>
                      <a:endParaRPr lang="es-CO" sz="1100" b="1" i="0" u="none" strike="noStrike" dirty="0">
                        <a:solidFill>
                          <a:srgbClr val="000000"/>
                        </a:solidFill>
                        <a:latin typeface="Calibri"/>
                      </a:endParaRPr>
                    </a:p>
                  </a:txBody>
                  <a:tcPr marL="5862" marR="5862" marT="5862"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 xmlns:a16="http://schemas.microsoft.com/office/drawing/2014/main" val="10010"/>
                  </a:ext>
                </a:extLst>
              </a:tr>
              <a:tr h="228574">
                <a:tc gridSpan="3">
                  <a:txBody>
                    <a:bodyPr/>
                    <a:lstStyle/>
                    <a:p>
                      <a:pPr algn="l" rtl="0" fontAlgn="b"/>
                      <a:r>
                        <a:rPr lang="es-CO" sz="1100" b="1" i="0" u="none" strike="noStrike" dirty="0">
                          <a:solidFill>
                            <a:srgbClr val="000000"/>
                          </a:solidFill>
                          <a:latin typeface="Calibri"/>
                        </a:rPr>
                        <a:t>X =</a:t>
                      </a:r>
                      <a:r>
                        <a:rPr lang="es-CO" sz="1100" b="0" i="0" u="none" strike="noStrike" dirty="0">
                          <a:solidFill>
                            <a:srgbClr val="000000"/>
                          </a:solidFill>
                          <a:latin typeface="Calibri"/>
                        </a:rPr>
                        <a:t> Mes Estimado de Compra </a:t>
                      </a:r>
                      <a:r>
                        <a:rPr lang="es-CO" sz="1100" b="1"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tc>
                  <a:txBody>
                    <a:bodyPr/>
                    <a:lstStyle/>
                    <a:p>
                      <a:pPr algn="l" rtl="0" fontAlgn="b"/>
                      <a:r>
                        <a:rPr lang="es-CO" sz="1100" b="0" i="0" u="none" strike="noStrike" dirty="0">
                          <a:solidFill>
                            <a:srgbClr val="000000"/>
                          </a:solidFill>
                          <a:latin typeface="Calibri"/>
                        </a:rPr>
                        <a:t>  </a:t>
                      </a:r>
                    </a:p>
                  </a:txBody>
                  <a:tcPr marL="5862" marR="5862" marT="5862" marB="0" anchor="b">
                    <a:lnL>
                      <a:noFill/>
                    </a:lnL>
                    <a:lnR>
                      <a:noFill/>
                    </a:lnR>
                    <a:lnT w="6350" cap="flat" cmpd="sng" algn="ctr">
                      <a:solidFill>
                        <a:srgbClr val="538ED5"/>
                      </a:solidFill>
                      <a:prstDash val="solid"/>
                      <a:round/>
                      <a:headEnd type="none" w="med" len="med"/>
                      <a:tailEnd type="none" w="med" len="med"/>
                    </a:lnT>
                    <a:lnB>
                      <a:noFill/>
                    </a:lnB>
                  </a:tcPr>
                </a:tc>
                <a:extLst>
                  <a:ext uri="{0D108BD9-81ED-4DB2-BD59-A6C34878D82A}">
                    <a16:rowId xmlns="" xmlns:a16="http://schemas.microsoft.com/office/drawing/2014/main" val="10011"/>
                  </a:ext>
                </a:extLst>
              </a:tr>
            </a:tbl>
          </a:graphicData>
        </a:graphic>
      </p:graphicFrame>
      <p:sp>
        <p:nvSpPr>
          <p:cNvPr id="9" name="8 Rectángulo"/>
          <p:cNvSpPr/>
          <p:nvPr/>
        </p:nvSpPr>
        <p:spPr>
          <a:xfrm>
            <a:off x="6701053" y="1487607"/>
            <a:ext cx="477672" cy="346653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755546" y="-59185"/>
            <a:ext cx="5168193" cy="664797"/>
          </a:xfrm>
          <a:prstGeom prst="rect">
            <a:avLst/>
          </a:prstGeom>
          <a:noFill/>
        </p:spPr>
        <p:txBody>
          <a:bodyPr wrap="square" lIns="0" tIns="0" rIns="0" bIns="0" rtlCol="0">
            <a:spAutoFit/>
          </a:bodyPr>
          <a:lstStyle/>
          <a:p>
            <a:pPr>
              <a:lnSpc>
                <a:spcPct val="120000"/>
              </a:lnSpc>
            </a:pPr>
            <a:r>
              <a:rPr lang="es-CO" sz="3600" b="1" dirty="0">
                <a:solidFill>
                  <a:srgbClr val="AF9D66"/>
                </a:solidFill>
              </a:rPr>
              <a:t>Septiembre 2017</a:t>
            </a:r>
          </a:p>
        </p:txBody>
      </p:sp>
      <p:cxnSp>
        <p:nvCxnSpPr>
          <p:cNvPr id="13" name="12 Conector recto"/>
          <p:cNvCxnSpPr/>
          <p:nvPr/>
        </p:nvCxnSpPr>
        <p:spPr>
          <a:xfrm>
            <a:off x="196851" y="984281"/>
            <a:ext cx="8658225" cy="1191"/>
          </a:xfrm>
          <a:prstGeom prst="line">
            <a:avLst/>
          </a:prstGeom>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238125" y="638813"/>
            <a:ext cx="3524250" cy="402418"/>
          </a:xfrm>
          <a:prstGeom prst="rect">
            <a:avLst/>
          </a:prstGeom>
          <a:noFill/>
        </p:spPr>
        <p:txBody>
          <a:bodyPr wrap="square" lIns="0" tIns="0" rIns="0" bIns="0" rtlCol="0">
            <a:spAutoFit/>
          </a:bodyPr>
          <a:lstStyle/>
          <a:p>
            <a:pPr>
              <a:lnSpc>
                <a:spcPct val="120000"/>
              </a:lnSpc>
            </a:pPr>
            <a:r>
              <a:rPr lang="es-CO" sz="2400" b="1" dirty="0">
                <a:solidFill>
                  <a:srgbClr val="002060"/>
                </a:solidFill>
              </a:rPr>
              <a:t>Canales</a:t>
            </a:r>
          </a:p>
        </p:txBody>
      </p:sp>
      <p:cxnSp>
        <p:nvCxnSpPr>
          <p:cNvPr id="8" name="7 Conector recto"/>
          <p:cNvCxnSpPr/>
          <p:nvPr/>
        </p:nvCxnSpPr>
        <p:spPr>
          <a:xfrm rot="5400000">
            <a:off x="2588788" y="2881931"/>
            <a:ext cx="4504088" cy="1905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237069" y="918316"/>
            <a:ext cx="4391377" cy="2693045"/>
          </a:xfrm>
          <a:prstGeom prst="rect">
            <a:avLst/>
          </a:prstGeom>
        </p:spPr>
        <p:txBody>
          <a:bodyPr wrap="square" anchor="ctr">
            <a:spAutoFit/>
          </a:bodyPr>
          <a:lstStyle/>
          <a:p>
            <a:pPr marL="180975" indent="-180975" algn="just">
              <a:lnSpc>
                <a:spcPct val="150000"/>
              </a:lnSpc>
            </a:pPr>
            <a:r>
              <a:rPr lang="es-CO" dirty="0">
                <a:solidFill>
                  <a:srgbClr val="002060"/>
                </a:solidFill>
              </a:rPr>
              <a:t>Capacitaciones</a:t>
            </a:r>
          </a:p>
          <a:p>
            <a:pPr marL="180975" indent="-180975" algn="just">
              <a:lnSpc>
                <a:spcPct val="200000"/>
              </a:lnSpc>
              <a:buFont typeface="Wingdings" pitchFamily="2" charset="2"/>
              <a:buChar char="ü"/>
            </a:pPr>
            <a:r>
              <a:rPr lang="es-CO" sz="1400" dirty="0"/>
              <a:t>SCB: Riesgos</a:t>
            </a:r>
          </a:p>
          <a:p>
            <a:pPr marL="637971" lvl="1" indent="-180975" algn="just">
              <a:lnSpc>
                <a:spcPct val="200000"/>
              </a:lnSpc>
              <a:buFont typeface="Wingdings" pitchFamily="2" charset="2"/>
              <a:buChar char="ü"/>
            </a:pPr>
            <a:r>
              <a:rPr lang="es-CO" sz="1400" dirty="0"/>
              <a:t>Construcción de mapa de Riesgos para productos de la BMC.</a:t>
            </a:r>
          </a:p>
          <a:p>
            <a:pPr marL="180975" indent="-180975" algn="just">
              <a:lnSpc>
                <a:spcPct val="200000"/>
              </a:lnSpc>
              <a:buFont typeface="Wingdings" pitchFamily="2" charset="2"/>
              <a:buChar char="ü"/>
            </a:pPr>
            <a:r>
              <a:rPr lang="es-CO" sz="1400" dirty="0"/>
              <a:t>Contadores: Inicio Mesa de trabajo </a:t>
            </a:r>
          </a:p>
          <a:p>
            <a:pPr marL="180975" indent="-180975" algn="just">
              <a:buFont typeface="Arial" pitchFamily="34" charset="0"/>
              <a:buChar char="•"/>
            </a:pPr>
            <a:endParaRPr lang="es-CO" sz="1600" dirty="0"/>
          </a:p>
          <a:p>
            <a:pPr marL="180975" indent="-180975" algn="just">
              <a:buFont typeface="Arial" pitchFamily="34" charset="0"/>
              <a:buChar char="•"/>
            </a:pPr>
            <a:endParaRPr lang="es-CO" sz="1400" dirty="0"/>
          </a:p>
        </p:txBody>
      </p:sp>
      <p:sp>
        <p:nvSpPr>
          <p:cNvPr id="10" name="9 Rectángulo"/>
          <p:cNvSpPr/>
          <p:nvPr/>
        </p:nvSpPr>
        <p:spPr>
          <a:xfrm>
            <a:off x="4935262" y="835608"/>
            <a:ext cx="4299050" cy="1938992"/>
          </a:xfrm>
          <a:prstGeom prst="rect">
            <a:avLst/>
          </a:prstGeom>
        </p:spPr>
        <p:txBody>
          <a:bodyPr wrap="square">
            <a:spAutoFit/>
          </a:bodyPr>
          <a:lstStyle/>
          <a:p>
            <a:pPr marL="180975" indent="-180975" algn="just">
              <a:lnSpc>
                <a:spcPct val="200000"/>
              </a:lnSpc>
            </a:pPr>
            <a:r>
              <a:rPr lang="es-CO" dirty="0">
                <a:solidFill>
                  <a:srgbClr val="002060"/>
                </a:solidFill>
              </a:rPr>
              <a:t>Profundización del mercado</a:t>
            </a:r>
          </a:p>
          <a:p>
            <a:pPr marL="180975" indent="-180975" algn="just">
              <a:lnSpc>
                <a:spcPct val="150000"/>
              </a:lnSpc>
            </a:pPr>
            <a:r>
              <a:rPr lang="es-CO" sz="1400" dirty="0">
                <a:solidFill>
                  <a:srgbClr val="002060"/>
                </a:solidFill>
              </a:rPr>
              <a:t>Nuevos Negocios</a:t>
            </a:r>
          </a:p>
          <a:p>
            <a:pPr marL="180975" indent="-180975" algn="just">
              <a:lnSpc>
                <a:spcPct val="150000"/>
              </a:lnSpc>
            </a:pPr>
            <a:r>
              <a:rPr lang="es-CO" sz="1400" dirty="0" err="1"/>
              <a:t>Mincit</a:t>
            </a:r>
            <a:r>
              <a:rPr lang="es-CO" sz="1400" dirty="0"/>
              <a:t>: </a:t>
            </a:r>
          </a:p>
          <a:p>
            <a:pPr marL="637971" lvl="1" indent="-180975" algn="just">
              <a:lnSpc>
                <a:spcPct val="150000"/>
              </a:lnSpc>
              <a:buFont typeface="Wingdings" pitchFamily="2" charset="2"/>
              <a:buChar char="ü"/>
            </a:pPr>
            <a:r>
              <a:rPr lang="es-CO" sz="1400" dirty="0"/>
              <a:t>Café y cacao Especial</a:t>
            </a:r>
          </a:p>
          <a:p>
            <a:pPr marL="637971" lvl="1" indent="-180975" algn="just">
              <a:lnSpc>
                <a:spcPct val="150000"/>
              </a:lnSpc>
              <a:buFont typeface="Wingdings" pitchFamily="2" charset="2"/>
              <a:buChar char="ü"/>
            </a:pPr>
            <a:r>
              <a:rPr lang="es-CO" sz="1400" dirty="0"/>
              <a:t>Estrategia Pymes</a:t>
            </a:r>
          </a:p>
        </p:txBody>
      </p:sp>
      <p:cxnSp>
        <p:nvCxnSpPr>
          <p:cNvPr id="12" name="11 Conector recto"/>
          <p:cNvCxnSpPr/>
          <p:nvPr/>
        </p:nvCxnSpPr>
        <p:spPr>
          <a:xfrm>
            <a:off x="227896" y="1309510"/>
            <a:ext cx="2041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4884224" y="1332088"/>
            <a:ext cx="282608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28360</TotalTime>
  <Words>916</Words>
  <Application>Microsoft Office PowerPoint</Application>
  <PresentationFormat>Presentación en pantalla (16:9)</PresentationFormat>
  <Paragraphs>307</Paragraphs>
  <Slides>16</Slides>
  <Notes>6</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Sophisticated Business</vt:lpstr>
      <vt:lpstr>Diapositiva 1</vt:lpstr>
      <vt:lpstr>Diapositiva 2</vt:lpstr>
      <vt:lpstr>4. Resultados comerciales       Agosto 2017</vt:lpstr>
      <vt:lpstr>Diapositiva 4</vt:lpstr>
      <vt:lpstr>Diapositiva 5</vt:lpstr>
      <vt:lpstr>Diapositiva 6</vt:lpstr>
      <vt:lpstr>5. Enfoque comercial      Septiembre 2017 </vt:lpstr>
      <vt:lpstr>Diapositiva 8</vt:lpstr>
      <vt:lpstr>Diapositiva 9</vt:lpstr>
      <vt:lpstr>Diapositiva 10</vt:lpstr>
      <vt:lpstr>6. Operaciones Vs Comité Arbitral </vt:lpstr>
      <vt:lpstr>Diapositiva 12</vt:lpstr>
      <vt:lpstr>Diapositiva 13</vt:lpstr>
      <vt:lpstr>Diapositiva 14</vt:lpstr>
      <vt:lpstr>7. Proposiciones y varios</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jromero</cp:lastModifiedBy>
  <cp:revision>1070</cp:revision>
  <cp:lastPrinted>2017-01-17T22:43:42Z</cp:lastPrinted>
  <dcterms:created xsi:type="dcterms:W3CDTF">2014-02-06T21:29:49Z</dcterms:created>
  <dcterms:modified xsi:type="dcterms:W3CDTF">2017-09-13T22:20:14Z</dcterms:modified>
</cp:coreProperties>
</file>